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 id="2147483727" r:id="rId8"/>
  </p:sldMasterIdLst>
  <p:notesMasterIdLst>
    <p:notesMasterId r:id="rId74"/>
  </p:notesMasterIdLst>
  <p:handoutMasterIdLst>
    <p:handoutMasterId r:id="rId75"/>
  </p:handoutMasterIdLst>
  <p:sldIdLst>
    <p:sldId id="256" r:id="rId9"/>
    <p:sldId id="260" r:id="rId10"/>
    <p:sldId id="261" r:id="rId11"/>
    <p:sldId id="287" r:id="rId12"/>
    <p:sldId id="288" r:id="rId13"/>
    <p:sldId id="262" r:id="rId14"/>
    <p:sldId id="297" r:id="rId15"/>
    <p:sldId id="301" r:id="rId16"/>
    <p:sldId id="295" r:id="rId17"/>
    <p:sldId id="298" r:id="rId18"/>
    <p:sldId id="299" r:id="rId19"/>
    <p:sldId id="300" r:id="rId20"/>
    <p:sldId id="302" r:id="rId21"/>
    <p:sldId id="303" r:id="rId22"/>
    <p:sldId id="263" r:id="rId23"/>
    <p:sldId id="284" r:id="rId24"/>
    <p:sldId id="264" r:id="rId25"/>
    <p:sldId id="289" r:id="rId26"/>
    <p:sldId id="290" r:id="rId27"/>
    <p:sldId id="258" r:id="rId28"/>
    <p:sldId id="304" r:id="rId29"/>
    <p:sldId id="305" r:id="rId30"/>
    <p:sldId id="306" r:id="rId31"/>
    <p:sldId id="307" r:id="rId32"/>
    <p:sldId id="308" r:id="rId33"/>
    <p:sldId id="309" r:id="rId34"/>
    <p:sldId id="310" r:id="rId35"/>
    <p:sldId id="311" r:id="rId36"/>
    <p:sldId id="267" r:id="rId37"/>
    <p:sldId id="285" r:id="rId38"/>
    <p:sldId id="265" r:id="rId39"/>
    <p:sldId id="291" r:id="rId40"/>
    <p:sldId id="292" r:id="rId41"/>
    <p:sldId id="259"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268" r:id="rId55"/>
    <p:sldId id="269" r:id="rId56"/>
    <p:sldId id="271" r:id="rId57"/>
    <p:sldId id="272" r:id="rId58"/>
    <p:sldId id="273" r:id="rId59"/>
    <p:sldId id="274" r:id="rId60"/>
    <p:sldId id="275" r:id="rId61"/>
    <p:sldId id="276" r:id="rId62"/>
    <p:sldId id="277" r:id="rId63"/>
    <p:sldId id="278" r:id="rId64"/>
    <p:sldId id="286" r:id="rId65"/>
    <p:sldId id="266" r:id="rId66"/>
    <p:sldId id="294" r:id="rId67"/>
    <p:sldId id="293" r:id="rId68"/>
    <p:sldId id="280" r:id="rId69"/>
    <p:sldId id="279" r:id="rId70"/>
    <p:sldId id="281" r:id="rId71"/>
    <p:sldId id="282" r:id="rId72"/>
    <p:sldId id="28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148" autoAdjust="0"/>
    <p:restoredTop sz="76122" autoAdjust="0"/>
  </p:normalViewPr>
  <p:slideViewPr>
    <p:cSldViewPr snapToGrid="0" showGuides="1">
      <p:cViewPr varScale="1">
        <p:scale>
          <a:sx n="100" d="100"/>
          <a:sy n="100" d="100"/>
        </p:scale>
        <p:origin x="2580" y="78"/>
      </p:cViewPr>
      <p:guideLst>
        <p:guide orient="horz" pos="936"/>
        <p:guide pos="3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3CE4B-23B0-4E29-8829-38C241BDBAD2}" type="datetimeFigureOut">
              <a:rPr lang="en-US" smtClean="0"/>
              <a:t>9/4/2018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1CF9-6607-4E80-8122-C53CA39E5E3B}" type="datetimeFigureOut">
              <a:rPr lang="en-US" smtClean="0"/>
              <a:t>9/4/2018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FCD5C-19B0-4F7A-B49D-975DBE93C182}" type="slidenum">
              <a:rPr lang="en-US" smtClean="0"/>
              <a:t>‹#›</a:t>
            </a:fld>
            <a:endParaRPr lang="en-US"/>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Indicación</a:t>
            </a:r>
            <a:endParaRPr lang="es" sz="12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Recibir a los estudiantes en clase</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Recordarles a los estudiantes que firmen la hoja de asistencia</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facilitador se presenta al indicar:</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su cargo en FMI;</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tiempo de servicio con la compañía;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tiempo de servicio en la industria de la minería.</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Explicar que esto es un curso práctico con oportunidades para aplicar lo que se aprende. El grupo de trabajo y las discusiones los ayudan a aprender del conocimiento y la experiencia de otros</a:t>
            </a: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1</a:t>
            </a:fld>
            <a:endParaRPr lang="es"/>
          </a:p>
        </p:txBody>
      </p:sp>
    </p:spTree>
    <p:extLst>
      <p:ext uri="{BB962C8B-B14F-4D97-AF65-F5344CB8AC3E}">
        <p14:creationId xmlns:p14="http://schemas.microsoft.com/office/powerpoint/2010/main" val="2074423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SG p.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Indicación</a:t>
            </a:r>
          </a:p>
          <a:p>
            <a:pPr marL="171450" indent="-171450" algn="l" rtl="0">
              <a:buFont typeface="Arial" panose="020B0604020202020204" pitchFamily="34" charset="0"/>
              <a:buChar char="•"/>
            </a:pPr>
            <a:r>
              <a:rPr lang="es" b="0" i="0" u="none" baseline="0"/>
              <a:t>Cada día, las personas se exponen a riesgos en el trabajo y el hogar.</a:t>
            </a:r>
          </a:p>
          <a:p>
            <a:pPr marL="628650" lvl="1" indent="-171450" algn="l" rtl="0">
              <a:buFont typeface="Arial" panose="020B0604020202020204" pitchFamily="34" charset="0"/>
              <a:buChar char="•"/>
            </a:pPr>
            <a:r>
              <a:rPr lang="es" b="0" i="0" u="none" baseline="0"/>
              <a:t>Al incorporarse a la autopista</a:t>
            </a:r>
          </a:p>
          <a:p>
            <a:pPr marL="628650" lvl="1" indent="-171450" algn="l" rtl="0">
              <a:buFont typeface="Arial" panose="020B0604020202020204" pitchFamily="34" charset="0"/>
              <a:buChar char="•"/>
            </a:pPr>
            <a:r>
              <a:rPr lang="es" b="0" i="0" u="none" baseline="0"/>
              <a:t>Al encender el horno</a:t>
            </a:r>
          </a:p>
          <a:p>
            <a:pPr marL="628650" lvl="1" indent="-171450" algn="l" rtl="0">
              <a:buFont typeface="Arial" panose="020B0604020202020204" pitchFamily="34" charset="0"/>
              <a:buChar char="•"/>
            </a:pPr>
            <a:r>
              <a:rPr lang="es" b="0" i="0" u="none" baseline="0"/>
              <a:t>Al comer</a:t>
            </a:r>
          </a:p>
          <a:p>
            <a:pPr marL="171450" lvl="0" indent="-171450" algn="l" rtl="0">
              <a:buFont typeface="Arial" panose="020B0604020202020204" pitchFamily="34" charset="0"/>
              <a:buChar char="•"/>
            </a:pPr>
            <a:r>
              <a:rPr lang="es" b="0" i="0" u="none" baseline="0"/>
              <a:t>La gestión de riegos determina el nivel del riesgo.</a:t>
            </a:r>
          </a:p>
          <a:p>
            <a:pPr marL="171450" lvl="0" indent="-171450" algn="l" rtl="0">
              <a:buFont typeface="Arial" panose="020B0604020202020204" pitchFamily="34" charset="0"/>
              <a:buChar char="•"/>
            </a:pPr>
            <a:r>
              <a:rPr lang="es" b="0" i="0" u="none" baseline="0"/>
              <a:t>Los exámenes del lugar de trabajo ayudan a reducir el riesgo en el lugar de trabajo.</a:t>
            </a:r>
          </a:p>
          <a:p>
            <a:pPr marL="171450" lvl="0" indent="-171450" algn="l" rtl="0">
              <a:buFont typeface="Arial" panose="020B0604020202020204" pitchFamily="34" charset="0"/>
              <a:buChar char="•"/>
            </a:pPr>
            <a:r>
              <a:rPr lang="es" b="1" i="0" u="none" baseline="0"/>
              <a:t>Explique cada punto del propósito del análisis del lugar de trabajo (pregunta de examen corto).</a:t>
            </a:r>
            <a:endParaRPr lang="es" b="1" dirty="0"/>
          </a:p>
        </p:txBody>
      </p:sp>
      <p:sp>
        <p:nvSpPr>
          <p:cNvPr id="4" name="Slide Number Placeholder 3"/>
          <p:cNvSpPr>
            <a:spLocks noGrp="1"/>
          </p:cNvSpPr>
          <p:nvPr>
            <p:ph type="sldNum" sz="quarter" idx="10"/>
          </p:nvPr>
        </p:nvSpPr>
        <p:spPr/>
        <p:txBody>
          <a:bodyPr/>
          <a:lstStyle/>
          <a:p>
            <a:pPr algn="l" rtl="0"/>
            <a:fld id="{3F8FCD5C-19B0-4F7A-B49D-975DBE93C182}" type="slidenum">
              <a:rPr/>
              <a:t>10</a:t>
            </a:fld>
            <a:endParaRPr lang="es"/>
          </a:p>
        </p:txBody>
      </p:sp>
    </p:spTree>
    <p:extLst>
      <p:ext uri="{BB962C8B-B14F-4D97-AF65-F5344CB8AC3E}">
        <p14:creationId xmlns:p14="http://schemas.microsoft.com/office/powerpoint/2010/main" val="247353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SG p.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Indicación</a:t>
            </a:r>
          </a:p>
          <a:p>
            <a:pPr marL="171450" indent="-171450" algn="l" rtl="0">
              <a:buFont typeface="Arial" panose="020B0604020202020204" pitchFamily="34" charset="0"/>
              <a:buChar char="•"/>
            </a:pPr>
            <a:r>
              <a:rPr lang="es" b="0" i="0" u="none" baseline="0"/>
              <a:t>Explique el primer punto y aclare que los supervisores necesitan asegurarse que los exámenes se realicen, pero que no siempre son realizados por ellos mismos.</a:t>
            </a:r>
          </a:p>
          <a:p>
            <a:pPr marL="171450" indent="-171450" algn="l" rtl="0">
              <a:buFont typeface="Arial" panose="020B0604020202020204" pitchFamily="34" charset="0"/>
              <a:buChar char="•"/>
            </a:pPr>
            <a:r>
              <a:rPr lang="es" b="0" i="0" u="none" baseline="0"/>
              <a:t>Explique el segundo punto</a:t>
            </a:r>
          </a:p>
          <a:p>
            <a:pPr marL="628650" lvl="1" indent="-171450" algn="l" rtl="0">
              <a:buFont typeface="Arial" panose="020B0604020202020204" pitchFamily="34" charset="0"/>
              <a:buChar char="•"/>
            </a:pPr>
            <a:r>
              <a:rPr lang="es" b="0" i="0" u="none" baseline="0"/>
              <a:t>Los supervisores algunas veces designan a una persona o los emplazamientos tienen expectativas especiales cuando se trata de quién debe realizar un examen del lugar de trabajo.</a:t>
            </a:r>
          </a:p>
          <a:p>
            <a:pPr marL="628650" lvl="1" indent="-171450" algn="l" rtl="0">
              <a:buFont typeface="Arial" panose="020B0604020202020204" pitchFamily="34" charset="0"/>
              <a:buChar char="•"/>
            </a:pPr>
            <a:r>
              <a:rPr lang="es" b="1" i="0" u="none" baseline="0"/>
              <a:t>Explique las expectativas de su emplazamiento con respecto a quién es responsable de realizar un examen del lugar de trabajo.</a:t>
            </a:r>
          </a:p>
          <a:p>
            <a:pPr marL="171450" lvl="0" indent="-171450" algn="l" rtl="0">
              <a:buFont typeface="Arial" panose="020B0604020202020204" pitchFamily="34" charset="0"/>
              <a:buChar char="•"/>
            </a:pPr>
            <a:r>
              <a:rPr lang="es" b="1" i="0" u="none" baseline="0"/>
              <a:t>Enfatice el punto final (pregunta de examen corto).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Independientemente de si ustedes son designados o no para realizar un análisis del lugar de trabajo, todos son responsables de la seguridad.</a:t>
            </a:r>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11</a:t>
            </a:fld>
            <a:endParaRPr lang="es"/>
          </a:p>
        </p:txBody>
      </p:sp>
    </p:spTree>
    <p:extLst>
      <p:ext uri="{BB962C8B-B14F-4D97-AF65-F5344CB8AC3E}">
        <p14:creationId xmlns:p14="http://schemas.microsoft.com/office/powerpoint/2010/main" val="16193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6</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claves para un examen eficaz del lugar de trabajo son las habilidades sólidas de reconocimiento de riesgos y la responsabilidad personal con la tarea.</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Alguien bien versado en los riesgos que decide no realizar un análisis adecuado del lugar de trabajo, disminuye la eficacia del examen.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primer punto.</a:t>
            </a:r>
          </a:p>
          <a:p>
            <a:pPr marL="17145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primera pregunta y discuta las posibles respuestas.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Tenga una actitud proactiva.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Tome las medidas adecuadas.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Considere las consecuencias de sus decisiones.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Establezca expectativas claras.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Verifique la comprensión.</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Ofrezca comentarios.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Concluya.</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segunda pregunta y discuta las posibles respuestas.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Espere que los demás hagan lo mismo que con las respuestas de la primera pregunta.</a:t>
            </a:r>
          </a:p>
        </p:txBody>
      </p:sp>
      <p:sp>
        <p:nvSpPr>
          <p:cNvPr id="4" name="Slide Number Placeholder 3"/>
          <p:cNvSpPr>
            <a:spLocks noGrp="1"/>
          </p:cNvSpPr>
          <p:nvPr>
            <p:ph type="sldNum" sz="quarter" idx="10"/>
          </p:nvPr>
        </p:nvSpPr>
        <p:spPr/>
        <p:txBody>
          <a:bodyPr/>
          <a:lstStyle/>
          <a:p>
            <a:pPr algn="l" rtl="0"/>
            <a:fld id="{3F8FCD5C-19B0-4F7A-B49D-975DBE93C182}" type="slidenum">
              <a:rPr/>
              <a:t>12</a:t>
            </a:fld>
            <a:endParaRPr lang="es"/>
          </a:p>
        </p:txBody>
      </p:sp>
    </p:spTree>
    <p:extLst>
      <p:ext uri="{BB962C8B-B14F-4D97-AF65-F5344CB8AC3E}">
        <p14:creationId xmlns:p14="http://schemas.microsoft.com/office/powerpoint/2010/main" val="4099091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7</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lvl="1" indent="-171450" algn="l" rtl="0">
              <a:buFont typeface="Arial" panose="020B0604020202020204" pitchFamily="34" charset="0"/>
              <a:buChar char="•"/>
            </a:pPr>
            <a:r>
              <a:rPr lang="es" b="0" i="0" u="none" baseline="0"/>
              <a:t>En general, los empleados deben ser capaces de identificar los riesgos existentes y potenciales, y de tomar las medidas correctivas adecuadas para mitigarlos o eliminarlos.</a:t>
            </a:r>
          </a:p>
          <a:p>
            <a:pPr marL="628650" lvl="1" indent="-171450" algn="l" rtl="0">
              <a:buFont typeface="Arial" panose="020B0604020202020204" pitchFamily="34" charset="0"/>
              <a:buChar char="•"/>
            </a:pPr>
            <a:r>
              <a:rPr lang="es" b="0" i="0" u="none" baseline="0"/>
              <a:t>Explique las expectativas de su emplazamiento con respecto a las cualificaciones y capacitaciones antes de realizar un examen del lugar de trabajo.</a:t>
            </a:r>
          </a:p>
          <a:p>
            <a:pPr marL="171450" indent="-171450" algn="l" rtl="0">
              <a:buFont typeface="Arial" panose="020B0604020202020204" pitchFamily="34" charset="0"/>
              <a:buChar char="•"/>
            </a:pPr>
            <a:r>
              <a:rPr lang="es" b="0" i="0" u="none" baseline="0"/>
              <a:t>Explique el segundo punto.</a:t>
            </a:r>
          </a:p>
          <a:p>
            <a:pPr marL="628650" lvl="1" indent="-171450" algn="l" rtl="0">
              <a:buFont typeface="Arial" panose="020B0604020202020204" pitchFamily="34" charset="0"/>
              <a:buChar char="•"/>
            </a:pPr>
            <a:r>
              <a:rPr lang="es" b="0" i="0" u="none" baseline="0"/>
              <a:t>Algunos recursos que ya están disponibles incluyen los Procedimientos Operativos Estándares (POE), Análisis de Seguridad del Trabajo (AST), evaluaciones de riesgos, etiquetas de productos químicos, etiquetas de contenedores, triángulos de incendios y hojas de datos de seguridad (Safety Data Sheets, SDS).</a:t>
            </a:r>
          </a:p>
          <a:p>
            <a:pPr marL="171450" lvl="0" indent="-171450" algn="l" rtl="0">
              <a:buFont typeface="Arial" panose="020B0604020202020204" pitchFamily="34" charset="0"/>
              <a:buChar char="•"/>
            </a:pPr>
            <a:r>
              <a:rPr lang="es" b="1" i="0" u="none" baseline="0"/>
              <a:t>Explique el tercer grupo de puntos (pregunta de examen corto).</a:t>
            </a:r>
          </a:p>
          <a:p>
            <a:pPr marL="171450" lvl="0" indent="-171450" algn="l" rtl="0">
              <a:buFont typeface="Arial" panose="020B0604020202020204" pitchFamily="34" charset="0"/>
              <a:buChar char="•"/>
            </a:pPr>
            <a:r>
              <a:rPr lang="es" b="0" i="0" u="none" baseline="0"/>
              <a:t>Haga la pregunta final y discuta las posibles respuestas:</a:t>
            </a:r>
          </a:p>
          <a:p>
            <a:pPr marL="628650" lvl="1" indent="-171450" algn="l" rtl="0">
              <a:buFont typeface="Arial" panose="020B0604020202020204" pitchFamily="34" charset="0"/>
              <a:buChar char="•"/>
            </a:pPr>
            <a:r>
              <a:rPr lang="es" b="0" i="0" u="none" baseline="0"/>
              <a:t>Mayor reconocimiento de riesgos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Hay diferentes personas capacitadas o con experiencia para reconocer diferentes riesgos.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empleados nuevos ofrecen un par de ojos frescos.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empleados con experiencia saben qué es lo que históricamente requiere de atención.</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13</a:t>
            </a:fld>
            <a:endParaRPr lang="es"/>
          </a:p>
        </p:txBody>
      </p:sp>
    </p:spTree>
    <p:extLst>
      <p:ext uri="{BB962C8B-B14F-4D97-AF65-F5344CB8AC3E}">
        <p14:creationId xmlns:p14="http://schemas.microsoft.com/office/powerpoint/2010/main" val="235594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8</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cada punto y aborde los siguientes puntos según sea adecuado:</a:t>
            </a:r>
          </a:p>
          <a:p>
            <a:pPr marL="628650" lvl="1" indent="-171450" algn="l" rtl="0">
              <a:buFont typeface="Arial" panose="020B0604020202020204" pitchFamily="34" charset="0"/>
              <a:buChar char="•"/>
            </a:pPr>
            <a:r>
              <a:rPr lang="es" b="0" i="0" u="none" baseline="0"/>
              <a:t>Exámenes formales vs. informales</a:t>
            </a:r>
          </a:p>
          <a:p>
            <a:pPr marL="1085850" lvl="2" indent="-171450" algn="l" rtl="0">
              <a:buFont typeface="Arial" panose="020B0604020202020204" pitchFamily="34" charset="0"/>
              <a:buChar char="•"/>
            </a:pPr>
            <a:r>
              <a:rPr lang="es" b="0" i="0" u="none" baseline="0"/>
              <a:t>Documente el examen formal del lugar de trabajo realizado antes de que empiece el trabajo, en un formulario de examen del lugar de trabajo específico para el emplazamiento.</a:t>
            </a:r>
          </a:p>
          <a:p>
            <a:pPr marL="1085850" lvl="2" indent="-171450" algn="l" rtl="0">
              <a:buFont typeface="Arial" panose="020B0604020202020204" pitchFamily="34" charset="0"/>
              <a:buChar char="•"/>
            </a:pPr>
            <a:r>
              <a:rPr lang="es" b="0" i="0" u="none" baseline="0"/>
              <a:t>Los exámenes informales son continuos, ya que se espera </a:t>
            </a:r>
            <a:r>
              <a:rPr lang="es" sz="1200" b="0" i="0" u="none" kern="1200" baseline="0">
                <a:solidFill>
                  <a:schemeClr val="tx1"/>
                </a:solidFill>
                <a:effectLst/>
                <a:latin typeface="+mn-lt"/>
                <a:ea typeface="+mn-ea"/>
                <a:cs typeface="+mn-cs"/>
              </a:rPr>
              <a:t>que los empleados estén atentos a los riesgos mientras se realiza el trabajo.</a:t>
            </a:r>
          </a:p>
          <a:p>
            <a:pPr marL="628650" lvl="1" indent="-171450" algn="l" rtl="0">
              <a:buFont typeface="Arial" panose="020B0604020202020204" pitchFamily="34" charset="0"/>
              <a:buChar char="•"/>
            </a:pPr>
            <a:r>
              <a:rPr lang="es" b="1" i="0" u="none" kern="1200" baseline="0">
                <a:solidFill>
                  <a:schemeClr val="tx1"/>
                </a:solidFill>
                <a:effectLst/>
                <a:latin typeface="+mn-lt"/>
                <a:ea typeface="+mn-ea"/>
                <a:cs typeface="+mn-cs"/>
              </a:rPr>
              <a:t>Antes (pregunta de examen corto)</a:t>
            </a:r>
          </a:p>
          <a:p>
            <a:pPr marL="1085850" lvl="2" indent="-171450" algn="l" rtl="0">
              <a:buFont typeface="Arial" panose="020B0604020202020204" pitchFamily="34" charset="0"/>
              <a:buChar char="•"/>
            </a:pPr>
            <a:r>
              <a:rPr lang="es" b="0" i="0" u="none" kern="1200" baseline="0">
                <a:solidFill>
                  <a:schemeClr val="tx1"/>
                </a:solidFill>
                <a:effectLst/>
                <a:latin typeface="+mn-lt"/>
                <a:ea typeface="+mn-ea"/>
                <a:cs typeface="+mn-cs"/>
              </a:rPr>
              <a:t>Establezca un área segura de trabajo antes de ponerse a usted o poner a otros en riesgo.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i="0" u="none" kern="1200" baseline="0">
                <a:solidFill>
                  <a:schemeClr val="tx1"/>
                </a:solidFill>
                <a:effectLst/>
                <a:latin typeface="+mn-lt"/>
                <a:ea typeface="+mn-ea"/>
                <a:cs typeface="+mn-cs"/>
              </a:rPr>
              <a:t>Durante (pregunta de examen corto)</a:t>
            </a:r>
          </a:p>
          <a:p>
            <a:pPr marL="1085850" lvl="2" indent="-171450" algn="l" rtl="0">
              <a:buFont typeface="Arial" panose="020B0604020202020204" pitchFamily="34" charset="0"/>
              <a:buChar char="•"/>
            </a:pPr>
            <a:r>
              <a:rPr lang="es" b="0" i="0" u="none" kern="1200" baseline="0">
                <a:solidFill>
                  <a:schemeClr val="tx1"/>
                </a:solidFill>
                <a:effectLst/>
                <a:latin typeface="+mn-lt"/>
                <a:ea typeface="+mn-ea"/>
                <a:cs typeface="+mn-cs"/>
              </a:rPr>
              <a:t>Esté alerta</a:t>
            </a:r>
            <a:r>
              <a:rPr lang="es" sz="1200" b="0" i="0" u="none" kern="1200" baseline="0">
                <a:solidFill>
                  <a:schemeClr val="tx1"/>
                </a:solidFill>
                <a:effectLst/>
                <a:latin typeface="+mn-lt"/>
                <a:ea typeface="+mn-ea"/>
                <a:cs typeface="+mn-cs"/>
              </a:rPr>
              <a:t> y al tanto de las condiciones cambiantes que pudieran afectar su seguridad o la seguridad de los demás.</a:t>
            </a: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condiciones ambientales cambiantes, como los cambios de temperatura, niveles de ruido, iluminación y condiciones climáticas, o los cambios en la tarea o la ubicación de una tarea, pueden alterar significativamente un área de trabajo y, a su vez, alterar los riesgos asociados.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Después</a:t>
            </a:r>
            <a:r>
              <a:rPr lang="es" sz="1200" b="0" i="0" u="none" kern="1200" baseline="0">
                <a:solidFill>
                  <a:schemeClr val="tx1"/>
                </a:solidFill>
                <a:effectLst/>
                <a:latin typeface="+mn-lt"/>
                <a:ea typeface="+mn-ea"/>
                <a:cs typeface="+mn-cs"/>
              </a:rPr>
              <a:t> </a:t>
            </a:r>
            <a:r>
              <a:rPr lang="es" b="1" i="0" u="none" kern="1200" baseline="0">
                <a:solidFill>
                  <a:schemeClr val="tx1"/>
                </a:solidFill>
                <a:effectLst/>
                <a:latin typeface="+mn-lt"/>
                <a:ea typeface="+mn-ea"/>
                <a:cs typeface="+mn-cs"/>
              </a:rPr>
              <a:t>(pregunta de examen corto)</a:t>
            </a:r>
            <a:endParaRPr lang="es" sz="1200" b="1" kern="1200" baseline="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Establezca un área segura para el siguiente turno o para las demás personas que pudieran entrar al área.</a:t>
            </a:r>
            <a:endParaRPr lang="es" b="0" baseline="0" dirty="0" smtClean="0"/>
          </a:p>
          <a:p>
            <a:pPr marL="171450" indent="-171450" algn="l" rtl="0">
              <a:buFont typeface="Arial" panose="020B0604020202020204" pitchFamily="34" charset="0"/>
              <a:buChar char="•"/>
            </a:pPr>
            <a:r>
              <a:rPr lang="es" b="1" i="0" u="none" baseline="0"/>
              <a:t>Explique las expectativas de su emplazamiento para la frecuencia del examen del lugar de trabajo.</a:t>
            </a:r>
            <a:endParaRPr lang="es" b="1"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14</a:t>
            </a:fld>
            <a:endParaRPr lang="es"/>
          </a:p>
        </p:txBody>
      </p:sp>
    </p:spTree>
    <p:extLst>
      <p:ext uri="{BB962C8B-B14F-4D97-AF65-F5344CB8AC3E}">
        <p14:creationId xmlns:p14="http://schemas.microsoft.com/office/powerpoint/2010/main" val="78338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Tiempo</a:t>
            </a:r>
            <a:r>
              <a:rPr lang="es" sz="1100" b="0" i="0" u="none" kern="1200" baseline="0">
                <a:solidFill>
                  <a:schemeClr val="tx1"/>
                </a:solidFill>
                <a:effectLst/>
                <a:latin typeface="+mn-lt"/>
                <a:ea typeface="+mn-ea"/>
                <a:cs typeface="+mn-cs"/>
              </a:rPr>
              <a:t> </a:t>
            </a:r>
          </a:p>
          <a:p>
            <a:pPr algn="l" rtl="0"/>
            <a:r>
              <a:rPr lang="es" sz="1200" b="0" i="0" u="none" kern="1200" baseline="0">
                <a:solidFill>
                  <a:schemeClr val="tx1"/>
                </a:solidFill>
                <a:effectLst/>
                <a:latin typeface="+mn-lt"/>
                <a:ea typeface="+mn-ea"/>
                <a:cs typeface="+mn-cs"/>
              </a:rPr>
              <a:t>15 minutos aproximadamente</a:t>
            </a:r>
            <a:r>
              <a:rPr lang="es" sz="1100" b="0" i="0" u="none" kern="1200" baseline="0">
                <a:solidFill>
                  <a:schemeClr val="tx1"/>
                </a:solidFill>
                <a:effectLst/>
                <a:latin typeface="+mn-lt"/>
                <a:ea typeface="+mn-ea"/>
                <a:cs typeface="+mn-cs"/>
              </a:rPr>
              <a:t> </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Materiales</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Hoja de trabajo de reflexión, SG p. 9 (1 por estudiante)</a:t>
            </a:r>
            <a:endParaRPr lang="es" sz="1100" kern="1200" dirty="0" smtClean="0">
              <a:solidFill>
                <a:schemeClr val="tx1"/>
              </a:solidFill>
              <a:effectLst/>
              <a:latin typeface="+mn-lt"/>
              <a:ea typeface="+mn-ea"/>
              <a:cs typeface="+mn-cs"/>
            </a:endParaRPr>
          </a:p>
          <a:p>
            <a:pPr algn="l" rtl="0"/>
            <a:r>
              <a:rPr lang="es" sz="1200" b="0" i="0" u="none" kern="1200" cap="all"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Propósito</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 actividad les da a los estudiantes la oportunidad de discutir el propósito de un examen del lugar de trabajo y las funciones y responsabilidades de aquellos que participan en el mismo.</a:t>
            </a:r>
            <a:endParaRPr lang="es" sz="1100" kern="1200" dirty="0" smtClean="0">
              <a:solidFill>
                <a:schemeClr val="tx1"/>
              </a:solidFill>
              <a:effectLst/>
              <a:latin typeface="+mn-lt"/>
              <a:ea typeface="+mn-ea"/>
              <a:cs typeface="+mn-cs"/>
            </a:endParaRPr>
          </a:p>
          <a:p>
            <a:endParaRPr lang="es" sz="1200" b="1"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Haga que cada estudiante abra la Guía del Estudiante en la hoja de trabajo de la Reflexión (p. 9).</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Revise las instrucciones de la hoja de trabajo.</a:t>
            </a:r>
            <a:endParaRPr lang="es" sz="1100" kern="1200" dirty="0" smtClean="0">
              <a:solidFill>
                <a:schemeClr val="tx1"/>
              </a:solidFill>
              <a:effectLst/>
              <a:latin typeface="+mn-lt"/>
              <a:ea typeface="+mn-ea"/>
              <a:cs typeface="+mn-cs"/>
            </a:endParaRPr>
          </a:p>
          <a:p>
            <a:pPr lvl="1" algn="l" rtl="0"/>
            <a:r>
              <a:rPr lang="es" sz="1200" b="0" i="0" u="none" kern="1200" baseline="0">
                <a:solidFill>
                  <a:schemeClr val="tx1"/>
                </a:solidFill>
                <a:effectLst/>
                <a:latin typeface="+mn-lt"/>
                <a:ea typeface="+mn-ea"/>
                <a:cs typeface="+mn-cs"/>
              </a:rPr>
              <a:t>Reflexione sobre su experiencia personal en alguno de los siguientes puntos, luego responda las preguntas. Si no puede responder una pregunta, escriba “Desconocido”.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análisis del lugar de trabajo que </a:t>
            </a:r>
            <a:r>
              <a:rPr lang="es" sz="1200" b="1" i="0" u="none" kern="1200" baseline="0">
                <a:solidFill>
                  <a:schemeClr val="tx1"/>
                </a:solidFill>
                <a:effectLst/>
                <a:latin typeface="+mn-lt"/>
                <a:ea typeface="+mn-ea"/>
                <a:cs typeface="+mn-cs"/>
              </a:rPr>
              <a:t>descubrió</a:t>
            </a:r>
            <a:r>
              <a:rPr lang="es" sz="1200" b="0" i="0" u="none" kern="1200" baseline="0">
                <a:solidFill>
                  <a:schemeClr val="tx1"/>
                </a:solidFill>
                <a:effectLst/>
                <a:latin typeface="+mn-lt"/>
                <a:ea typeface="+mn-ea"/>
                <a:cs typeface="+mn-cs"/>
              </a:rPr>
              <a:t> un riesgo y llevó a un área de trabajo más segura.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análisis del lugar de trabajo que </a:t>
            </a:r>
            <a:r>
              <a:rPr lang="es" sz="1200" b="1" i="0" u="none" kern="1200" baseline="0">
                <a:solidFill>
                  <a:schemeClr val="tx1"/>
                </a:solidFill>
                <a:effectLst/>
                <a:latin typeface="+mn-lt"/>
                <a:ea typeface="+mn-ea"/>
                <a:cs typeface="+mn-cs"/>
              </a:rPr>
              <a:t>revaluó</a:t>
            </a:r>
            <a:r>
              <a:rPr lang="es" sz="1200" b="0" i="0" u="none" kern="1200" baseline="0">
                <a:solidFill>
                  <a:schemeClr val="tx1"/>
                </a:solidFill>
                <a:effectLst/>
                <a:latin typeface="+mn-lt"/>
                <a:ea typeface="+mn-ea"/>
                <a:cs typeface="+mn-cs"/>
              </a:rPr>
              <a:t> un riesgo y llevó a un área de trabajo más segura.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análisis del lugar de trabajo que </a:t>
            </a:r>
            <a:r>
              <a:rPr lang="es" sz="1200" b="1" i="0" u="none" kern="1200" baseline="0">
                <a:solidFill>
                  <a:schemeClr val="tx1"/>
                </a:solidFill>
                <a:effectLst/>
                <a:latin typeface="+mn-lt"/>
                <a:ea typeface="+mn-ea"/>
                <a:cs typeface="+mn-cs"/>
              </a:rPr>
              <a:t>omitió </a:t>
            </a:r>
            <a:r>
              <a:rPr lang="es" sz="1200" b="0" i="0" u="none" kern="1200" baseline="0">
                <a:solidFill>
                  <a:schemeClr val="tx1"/>
                </a:solidFill>
                <a:effectLst/>
                <a:latin typeface="+mn-lt"/>
                <a:ea typeface="+mn-ea"/>
                <a:cs typeface="+mn-cs"/>
              </a:rPr>
              <a:t>un riesgo y </a:t>
            </a:r>
            <a:r>
              <a:rPr lang="es" sz="1200" b="1" i="0" u="none" kern="1200" baseline="0">
                <a:solidFill>
                  <a:schemeClr val="tx1"/>
                </a:solidFill>
                <a:effectLst/>
                <a:latin typeface="+mn-lt"/>
                <a:ea typeface="+mn-ea"/>
                <a:cs typeface="+mn-cs"/>
              </a:rPr>
              <a:t>pudo</a:t>
            </a:r>
            <a:r>
              <a:rPr lang="es" sz="1200" b="0" i="0" u="none" kern="1200" baseline="0">
                <a:solidFill>
                  <a:schemeClr val="tx1"/>
                </a:solidFill>
                <a:effectLst/>
                <a:latin typeface="+mn-lt"/>
                <a:ea typeface="+mn-ea"/>
                <a:cs typeface="+mn-cs"/>
              </a:rPr>
              <a:t> haber resultado en un incidente.</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análisis del lugar de trabajo que </a:t>
            </a:r>
            <a:r>
              <a:rPr lang="es" sz="1200" b="1" i="0" u="none" kern="1200" baseline="0">
                <a:solidFill>
                  <a:schemeClr val="tx1"/>
                </a:solidFill>
                <a:effectLst/>
                <a:latin typeface="+mn-lt"/>
                <a:ea typeface="+mn-ea"/>
                <a:cs typeface="+mn-cs"/>
              </a:rPr>
              <a:t>omitió </a:t>
            </a:r>
            <a:r>
              <a:rPr lang="es" sz="1200" b="0" i="0" u="none" kern="1200" baseline="0">
                <a:solidFill>
                  <a:schemeClr val="tx1"/>
                </a:solidFill>
                <a:effectLst/>
                <a:latin typeface="+mn-lt"/>
                <a:ea typeface="+mn-ea"/>
                <a:cs typeface="+mn-cs"/>
              </a:rPr>
              <a:t>un riesgo y </a:t>
            </a:r>
            <a:r>
              <a:rPr lang="es" sz="1200" b="1" i="0" u="none" kern="1200" baseline="0">
                <a:solidFill>
                  <a:schemeClr val="tx1"/>
                </a:solidFill>
                <a:effectLst/>
                <a:latin typeface="+mn-lt"/>
                <a:ea typeface="+mn-ea"/>
                <a:cs typeface="+mn-cs"/>
              </a:rPr>
              <a:t>resultó</a:t>
            </a:r>
            <a:r>
              <a:rPr lang="es" sz="1200" b="0" i="0" u="none" kern="1200" baseline="0">
                <a:solidFill>
                  <a:schemeClr val="tx1"/>
                </a:solidFill>
                <a:effectLst/>
                <a:latin typeface="+mn-lt"/>
                <a:ea typeface="+mn-ea"/>
                <a:cs typeface="+mn-cs"/>
              </a:rPr>
              <a:t> en un incidente.</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Alguna vez que un análisis del lugar de trabajo </a:t>
            </a:r>
            <a:r>
              <a:rPr lang="es" sz="1200" b="1" i="0" u="none" kern="1200" baseline="0">
                <a:solidFill>
                  <a:schemeClr val="tx1"/>
                </a:solidFill>
                <a:effectLst/>
                <a:latin typeface="+mn-lt"/>
                <a:ea typeface="+mn-ea"/>
                <a:cs typeface="+mn-cs"/>
              </a:rPr>
              <a:t>debió realizarse pero no fue así.</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Brinde a los estudiantes aproximadamente cinco minutos para completar la actividad de manera individual.</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1" i="0" u="none" kern="1200" baseline="0">
                <a:solidFill>
                  <a:schemeClr val="tx1"/>
                </a:solidFill>
                <a:effectLst/>
                <a:latin typeface="+mn-lt"/>
                <a:ea typeface="+mn-ea"/>
                <a:cs typeface="+mn-cs"/>
              </a:rPr>
              <a:t>Pregunte si hay voluntarios para discutir sus reflexiones con la clase.</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15</a:t>
            </a:fld>
            <a:endParaRPr lang="es"/>
          </a:p>
        </p:txBody>
      </p:sp>
    </p:spTree>
    <p:extLst>
      <p:ext uri="{BB962C8B-B14F-4D97-AF65-F5344CB8AC3E}">
        <p14:creationId xmlns:p14="http://schemas.microsoft.com/office/powerpoint/2010/main" val="83239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Indicación</a:t>
            </a:r>
          </a:p>
          <a:p>
            <a:pPr marL="171450" indent="-171450" algn="l" rtl="0">
              <a:buFont typeface="Arial" panose="020B0604020202020204" pitchFamily="34" charset="0"/>
              <a:buChar char="•"/>
            </a:pPr>
            <a:r>
              <a:rPr lang="es" b="1" i="0" u="none" baseline="0"/>
              <a:t>Revise y discuta las preguntas en la diapositiva.</a:t>
            </a:r>
            <a:endParaRPr lang="es" b="1" dirty="0"/>
          </a:p>
        </p:txBody>
      </p:sp>
      <p:sp>
        <p:nvSpPr>
          <p:cNvPr id="4" name="Slide Number Placeholder 3"/>
          <p:cNvSpPr>
            <a:spLocks noGrp="1"/>
          </p:cNvSpPr>
          <p:nvPr>
            <p:ph type="sldNum" sz="quarter" idx="10"/>
          </p:nvPr>
        </p:nvSpPr>
        <p:spPr/>
        <p:txBody>
          <a:bodyPr/>
          <a:lstStyle/>
          <a:p>
            <a:pPr algn="l" rtl="0"/>
            <a:fld id="{3F8FCD5C-19B0-4F7A-B49D-975DBE93C182}" type="slidenum">
              <a:rPr/>
              <a:t>16</a:t>
            </a:fld>
            <a:endParaRPr lang="es"/>
          </a:p>
        </p:txBody>
      </p:sp>
    </p:spTree>
    <p:extLst>
      <p:ext uri="{BB962C8B-B14F-4D97-AF65-F5344CB8AC3E}">
        <p14:creationId xmlns:p14="http://schemas.microsoft.com/office/powerpoint/2010/main" val="964202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Indicación</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600"/>
              </a:spcBef>
              <a:spcAft>
                <a:spcPts val="0"/>
              </a:spcAft>
              <a:buFont typeface="+mj-lt"/>
              <a:buAutoNum type="arabicPeriod"/>
            </a:pPr>
            <a:r>
              <a:rPr lang="es" sz="1100" b="0"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 estudiantes responden las preguntas del examen en la SG.</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0"/>
              </a:spcBef>
              <a:spcAft>
                <a:spcPts val="600"/>
              </a:spcAft>
              <a:buFont typeface="+mj-lt"/>
              <a:buAutoNum type="arabicPeriod"/>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Revisen y discutan las respuestas en grupo (vea las siguientes diapositivas para las respuestas).</a:t>
            </a:r>
          </a:p>
          <a:p>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17</a:t>
            </a:fld>
            <a:endParaRPr lang="es"/>
          </a:p>
        </p:txBody>
      </p:sp>
    </p:spTree>
    <p:extLst>
      <p:ext uri="{BB962C8B-B14F-4D97-AF65-F5344CB8AC3E}">
        <p14:creationId xmlns:p14="http://schemas.microsoft.com/office/powerpoint/2010/main" val="75198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1. b, ver SG p. 5</a:t>
            </a:r>
          </a:p>
          <a:p>
            <a:pPr algn="l" rtl="0"/>
            <a:r>
              <a:rPr lang="es" sz="1100" b="0" i="0" u="none" kern="1200" baseline="0">
                <a:solidFill>
                  <a:schemeClr val="tx1"/>
                </a:solidFill>
                <a:effectLst/>
                <a:latin typeface="+mn-lt"/>
                <a:ea typeface="+mn-ea"/>
                <a:cs typeface="+mn-cs"/>
              </a:rPr>
              <a:t>2. </a:t>
            </a:r>
            <a:r>
              <a:rPr lang="es" sz="1100" b="0" i="0" u="none" kern="1200" baseline="0" smtClean="0">
                <a:solidFill>
                  <a:schemeClr val="tx1"/>
                </a:solidFill>
                <a:effectLst/>
                <a:latin typeface="+mn-lt"/>
                <a:ea typeface="+mn-ea"/>
                <a:cs typeface="+mn-cs"/>
              </a:rPr>
              <a:t>d, </a:t>
            </a:r>
            <a:r>
              <a:rPr lang="es" sz="1100" b="0" i="0" u="none" kern="1200" baseline="0">
                <a:solidFill>
                  <a:schemeClr val="tx1"/>
                </a:solidFill>
                <a:effectLst/>
                <a:latin typeface="+mn-lt"/>
                <a:ea typeface="+mn-ea"/>
                <a:cs typeface="+mn-cs"/>
              </a:rPr>
              <a:t>ver SG p. 6</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18</a:t>
            </a:fld>
            <a:endParaRPr lang="es"/>
          </a:p>
        </p:txBody>
      </p:sp>
    </p:spTree>
    <p:extLst>
      <p:ext uri="{BB962C8B-B14F-4D97-AF65-F5344CB8AC3E}">
        <p14:creationId xmlns:p14="http://schemas.microsoft.com/office/powerpoint/2010/main" val="215679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3. b, ver SG p. 7</a:t>
            </a:r>
          </a:p>
          <a:p>
            <a:pPr algn="l" rtl="0"/>
            <a:r>
              <a:rPr lang="es" sz="1100" b="0" i="0" u="none" kern="1200" baseline="0">
                <a:solidFill>
                  <a:schemeClr val="tx1"/>
                </a:solidFill>
                <a:effectLst/>
                <a:latin typeface="+mn-lt"/>
                <a:ea typeface="+mn-ea"/>
                <a:cs typeface="+mn-cs"/>
              </a:rPr>
              <a:t>4. d, ver SG p. 8</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19</a:t>
            </a:fld>
            <a:endParaRPr lang="es"/>
          </a:p>
        </p:txBody>
      </p:sp>
    </p:spTree>
    <p:extLst>
      <p:ext uri="{BB962C8B-B14F-4D97-AF65-F5344CB8AC3E}">
        <p14:creationId xmlns:p14="http://schemas.microsoft.com/office/powerpoint/2010/main" val="272774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buFont typeface="Arial" panose="020B0604020202020204" pitchFamily="34" charset="0"/>
              <a:buNone/>
            </a:pPr>
            <a:r>
              <a:rPr lang="es" sz="1200" b="1" i="0" u="none" kern="1200" baseline="0" dirty="0">
                <a:solidFill>
                  <a:schemeClr val="tx1"/>
                </a:solidFill>
                <a:effectLst/>
                <a:latin typeface="+mn-lt"/>
                <a:ea typeface="+mn-ea"/>
                <a:cs typeface="+mn-cs"/>
              </a:rPr>
              <a:t>Indicación</a:t>
            </a:r>
          </a:p>
          <a:p>
            <a:pPr marL="171450" lvl="0"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Revise las siguientes expectativas administrativas y del salón de clases.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Seguridad</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Identifique los procedimientos adecuados de evacuación y las áreas de reunión, así como las salidas de emergencia y las ubicaciones de los extintores de incendios, etc.</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Recesos para descansar y usar el baño</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Establezca un horario para los recesos y anúncielo a la clase. Los horarios de receso sugeridos están incluidos a lo largo de la Guía del Facilitador (Facilitator Guide, FG), y ocurren aproximadamente cada hora y a menudo al final de cada módulo. Los recesos duran de 5 a 10 minutos para darles tiempo a los estudiantes para descansar y relajarse antes de comenzar la siguiente sesión de aprendizaje.</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Identifique la ubicación de los baños y las áreas para fumar.</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Política de tecnología</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Revise sus expectativas sobre el uso del teléfono celular y la computadora portátil durante la capacitación.</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Participación</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Este curso requiere de participación significativa. Los estudiantes deben estar preparados para discusiones y actividades en grupos pequeños.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Establezca las reglas fundamentales de la clase al verbalizar sus expectativas. A continuación se ofrecen algunas sugerencias:</a:t>
            </a: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Llegar a tiempo</a:t>
            </a: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Permanecer atentos</a:t>
            </a: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Escuchar cuando otros hablen</a:t>
            </a:r>
          </a:p>
          <a:p>
            <a:pPr marL="1085850" lvl="2"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Respetar las opiniones y actitudes de los demás</a:t>
            </a:r>
            <a:endParaRPr lang="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2</a:t>
            </a:fld>
            <a:endParaRPr lang="es"/>
          </a:p>
        </p:txBody>
      </p:sp>
    </p:spTree>
    <p:extLst>
      <p:ext uri="{BB962C8B-B14F-4D97-AF65-F5344CB8AC3E}">
        <p14:creationId xmlns:p14="http://schemas.microsoft.com/office/powerpoint/2010/main" val="1988738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chemeClr val="tx1"/>
                </a:solidFill>
                <a:effectLst/>
                <a:latin typeface="+mn-lt"/>
                <a:ea typeface="+mn-ea"/>
                <a:cs typeface="+mn-cs"/>
              </a:rPr>
              <a:t>SG p.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chemeClr val="tx1"/>
                </a:solidFill>
                <a:effectLst/>
                <a:latin typeface="+mn-lt"/>
                <a:ea typeface="+mn-ea"/>
                <a:cs typeface="+mn-cs"/>
              </a:rPr>
              <a:t>Indicación</a:t>
            </a:r>
            <a:endParaRPr lang="e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Revise los objetivos de aprendizaje para el módulo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Tras completar este módulo, los estudiantes serán capaces de: </a:t>
            </a:r>
            <a:endParaRPr lang="es" sz="1100" kern="1200" dirty="0" smtClean="0">
              <a:solidFill>
                <a:schemeClr val="tx1"/>
              </a:solidFill>
              <a:effectLst/>
              <a:latin typeface="+mn-lt"/>
              <a:ea typeface="+mn-ea"/>
              <a:cs typeface="+mn-cs"/>
            </a:endParaRPr>
          </a:p>
          <a:p>
            <a:pPr marL="1085850" lvl="2" indent="-171450" algn="l" rtl="0">
              <a:lnSpc>
                <a:spcPct val="100000"/>
              </a:lnSpc>
              <a:spcAft>
                <a:spcPts val="600"/>
              </a:spcAft>
              <a:buFont typeface="Arial" panose="020B0604020202020204" pitchFamily="34" charset="0"/>
              <a:buChar char="•"/>
            </a:pPr>
            <a:r>
              <a:rPr lang="es" b="0" i="0" u="none" baseline="0"/>
              <a:t>Revisar los procedimientos y formularios adecuados para realizar un análisis del lugar de trabajo.</a:t>
            </a:r>
          </a:p>
          <a:p>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20</a:t>
            </a:fld>
            <a:endParaRPr lang="es"/>
          </a:p>
        </p:txBody>
      </p:sp>
    </p:spTree>
    <p:extLst>
      <p:ext uri="{BB962C8B-B14F-4D97-AF65-F5344CB8AC3E}">
        <p14:creationId xmlns:p14="http://schemas.microsoft.com/office/powerpoint/2010/main" val="405428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15</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Explique los primeros dos puntos y explique que los exámenes ayudan con la planificación y evaluación previa al trabajo, al ayudar a los empleados 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Trabajar en equipo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Emplear los sentidos para identificar los riesgos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Pensar acerca de las posibles consecuencias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Revisar los controles que se implementan o se pueden implementar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Permanecer vigilante ante las condiciones cambiantes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i="0" u="none" baseline="0"/>
              <a:t>Haga la pregunta final y discuta cuánto toma un análisis del lugar de trabajo. </a:t>
            </a:r>
            <a:r>
              <a:rPr lang="es" b="0" i="0" u="none" baseline="0"/>
              <a:t>Las respuestas posibles incluyen: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Varía dependiendo de muchos factores que incluyen el tamaño del área, los riesgos encontrados y los controles que se necesitan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No se apresure durante el examen porque sienta que tiene el tiempo limitado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Establezca tiempo suficiente para realizar un examen riguroso</a:t>
            </a:r>
            <a:endParaRPr lang="es"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21</a:t>
            </a:fld>
            <a:endParaRPr lang="es"/>
          </a:p>
        </p:txBody>
      </p:sp>
    </p:spTree>
    <p:extLst>
      <p:ext uri="{BB962C8B-B14F-4D97-AF65-F5344CB8AC3E}">
        <p14:creationId xmlns:p14="http://schemas.microsoft.com/office/powerpoint/2010/main" val="2707926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16</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Mencione que las reuniones previas al trabajo algunas veces son llamadas reuniones previas a la tarea o reuniones informales.</a:t>
            </a:r>
          </a:p>
          <a:p>
            <a:pPr marL="628650" lvl="1" indent="-171450" algn="l" rtl="0">
              <a:buFont typeface="Arial" panose="020B0604020202020204" pitchFamily="34" charset="0"/>
              <a:buChar char="•"/>
            </a:pPr>
            <a:r>
              <a:rPr lang="es" b="0" i="0" u="none" baseline="0"/>
              <a:t>Identifique la terminología que se usa comúnmente en su emplazamiento.</a:t>
            </a:r>
          </a:p>
          <a:p>
            <a:pPr marL="171450" lvl="0" indent="-171450" algn="l" rtl="0">
              <a:buFont typeface="Arial" panose="020B0604020202020204" pitchFamily="34" charset="0"/>
              <a:buChar char="•"/>
            </a:pPr>
            <a:r>
              <a:rPr lang="es" b="0" i="0" u="none" baseline="0"/>
              <a:t>Explique los primeros dos puntos.</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Remita a los estudiantes a la p. 16 de la SG y discuta brevemente la tabla (la tabla se muestra en la FG).</a:t>
            </a:r>
            <a:endParaRPr lang="es" sz="1200" kern="1200" dirty="0" smtClean="0">
              <a:solidFill>
                <a:schemeClr val="tx1"/>
              </a:solidFill>
              <a:effectLst/>
              <a:latin typeface="+mn-lt"/>
              <a:ea typeface="+mn-ea"/>
              <a:cs typeface="+mn-cs"/>
            </a:endParaRP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punto final.</a:t>
            </a:r>
            <a:endParaRPr lang="es" b="0" dirty="0"/>
          </a:p>
        </p:txBody>
      </p:sp>
      <p:sp>
        <p:nvSpPr>
          <p:cNvPr id="4" name="Slide Number Placeholder 3"/>
          <p:cNvSpPr>
            <a:spLocks noGrp="1"/>
          </p:cNvSpPr>
          <p:nvPr>
            <p:ph type="sldNum" sz="quarter" idx="10"/>
          </p:nvPr>
        </p:nvSpPr>
        <p:spPr/>
        <p:txBody>
          <a:bodyPr/>
          <a:lstStyle/>
          <a:p>
            <a:pPr algn="l" rtl="0"/>
            <a:fld id="{3F8FCD5C-19B0-4F7A-B49D-975DBE93C182}" type="slidenum">
              <a:rPr/>
              <a:t>22</a:t>
            </a:fld>
            <a:endParaRPr lang="es"/>
          </a:p>
        </p:txBody>
      </p:sp>
    </p:spTree>
    <p:extLst>
      <p:ext uri="{BB962C8B-B14F-4D97-AF65-F5344CB8AC3E}">
        <p14:creationId xmlns:p14="http://schemas.microsoft.com/office/powerpoint/2010/main" val="949457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17</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Explique el primer punto.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Señale e informe los defectos de inmediato.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Dé a cada estudiante un formulario de análisis del lugar de trabajo específico para el emplazamiento.</a:t>
            </a:r>
          </a:p>
          <a:p>
            <a:pPr marL="628650" lvl="1"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Discuta la importancia de completar un informe de calidad con letra legible y con descripciones concisas pero exactas.</a:t>
            </a:r>
          </a:p>
          <a:p>
            <a:pPr marL="171450" lvl="0" indent="-171450" algn="l" rtl="0">
              <a:buFont typeface="Arial" panose="020B0604020202020204" pitchFamily="34" charset="0"/>
              <a:buChar char="•"/>
            </a:pPr>
            <a:r>
              <a:rPr lang="es" b="1" i="0" u="none" kern="1200" baseline="0">
                <a:solidFill>
                  <a:schemeClr val="tx1"/>
                </a:solidFill>
                <a:effectLst/>
                <a:latin typeface="+mn-lt"/>
                <a:ea typeface="+mn-ea"/>
                <a:cs typeface="+mn-cs"/>
              </a:rPr>
              <a:t>Haga la pregunta y use el formulario de examen del lugar de trabajo específico para el emplazamiento para explicar lo que está incluido (pregunta de examen corto).</a:t>
            </a:r>
          </a:p>
          <a:p>
            <a:pPr marL="628650" lvl="1" indent="-171450" algn="l" rtl="0">
              <a:buFont typeface="Arial" panose="020B0604020202020204" pitchFamily="34" charset="0"/>
              <a:buChar char="•"/>
            </a:pPr>
            <a:r>
              <a:rPr lang="es" b="0" i="0" u="none" baseline="0"/>
              <a:t>Nombre del examinador</a:t>
            </a:r>
          </a:p>
          <a:p>
            <a:pPr marL="628650" lvl="1" indent="-171450" algn="l" rtl="0">
              <a:buFont typeface="Arial" panose="020B0604020202020204" pitchFamily="34" charset="0"/>
              <a:buChar char="•"/>
            </a:pPr>
            <a:r>
              <a:rPr lang="es" b="0" i="0" u="none" baseline="0"/>
              <a:t>Área examinada</a:t>
            </a:r>
          </a:p>
          <a:p>
            <a:pPr marL="628650" lvl="1" indent="-171450" algn="l" rtl="0">
              <a:buFont typeface="Arial" panose="020B0604020202020204" pitchFamily="34" charset="0"/>
              <a:buChar char="•"/>
            </a:pPr>
            <a:r>
              <a:rPr lang="es" b="0" i="0" u="none" baseline="0"/>
              <a:t>Fecha y hora del análisis</a:t>
            </a:r>
          </a:p>
          <a:p>
            <a:pPr marL="628650" lvl="1" indent="-171450" algn="l" rtl="0">
              <a:buFont typeface="Arial" panose="020B0604020202020204" pitchFamily="34" charset="0"/>
              <a:buChar char="•"/>
            </a:pPr>
            <a:r>
              <a:rPr lang="es" b="0" i="0" u="none" baseline="0"/>
              <a:t>Deficiencia o riesgo descubierto</a:t>
            </a:r>
          </a:p>
          <a:p>
            <a:pPr marL="628650" lvl="1" indent="-171450" algn="l" rtl="0">
              <a:buFont typeface="Arial" panose="020B0604020202020204" pitchFamily="34" charset="0"/>
              <a:buChar char="•"/>
            </a:pPr>
            <a:r>
              <a:rPr lang="es" b="0" i="0" u="none" baseline="0"/>
              <a:t>Medidas correctivas para mitigar o eliminar el riesgo</a:t>
            </a:r>
          </a:p>
          <a:p>
            <a:pPr marL="628650" lvl="1" indent="-171450" algn="l" rtl="0">
              <a:buFont typeface="Arial" panose="020B0604020202020204" pitchFamily="34" charset="0"/>
              <a:buChar char="•"/>
            </a:pPr>
            <a:r>
              <a:rPr lang="es" b="0" i="0" u="none" baseline="0"/>
              <a:t>Otros ítems en el formulario específico para el emplazamiento</a:t>
            </a:r>
            <a:endParaRPr lang="es"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23</a:t>
            </a:fld>
            <a:endParaRPr lang="es"/>
          </a:p>
        </p:txBody>
      </p:sp>
    </p:spTree>
    <p:extLst>
      <p:ext uri="{BB962C8B-B14F-4D97-AF65-F5344CB8AC3E}">
        <p14:creationId xmlns:p14="http://schemas.microsoft.com/office/powerpoint/2010/main" val="449872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17</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Considere estas preguntas cuando realice un examen del lugar de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Explique la primera pregunta.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Por ejemplo, empieza a llover o se pone el sol.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Explique la segunda pregunta.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No realice tareas para las que no está capacitado.</a:t>
            </a:r>
            <a:endParaRPr lang="e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Explique la tercera pregunta.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Por ejemplo, el polvo o el gas, como el gas de escape de un vehículo, migran hacia el área de trabajo desde cualquier otro lugar.</a:t>
            </a:r>
            <a:endParaRPr lang="e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Explique la última pregunta.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Por ejemplo, trabajar con agujeros abiertos, soldar por encima de personas que pasan caminando o usar productos químicos que pudieran salpicar o que necesiten de guantes o equipos especializados para su manipulación.</a:t>
            </a:r>
          </a:p>
        </p:txBody>
      </p:sp>
      <p:sp>
        <p:nvSpPr>
          <p:cNvPr id="4" name="Slide Number Placeholder 3"/>
          <p:cNvSpPr>
            <a:spLocks noGrp="1"/>
          </p:cNvSpPr>
          <p:nvPr>
            <p:ph type="sldNum" sz="quarter" idx="10"/>
          </p:nvPr>
        </p:nvSpPr>
        <p:spPr/>
        <p:txBody>
          <a:bodyPr/>
          <a:lstStyle/>
          <a:p>
            <a:pPr algn="l" rtl="0"/>
            <a:fld id="{3F8FCD5C-19B0-4F7A-B49D-975DBE93C182}" type="slidenum">
              <a:rPr/>
              <a:t>24</a:t>
            </a:fld>
            <a:endParaRPr lang="es"/>
          </a:p>
        </p:txBody>
      </p:sp>
    </p:spTree>
    <p:extLst>
      <p:ext uri="{BB962C8B-B14F-4D97-AF65-F5344CB8AC3E}">
        <p14:creationId xmlns:p14="http://schemas.microsoft.com/office/powerpoint/2010/main" val="386269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17-18</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Observación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Emplee todos sus sentidos mientras observe el área de trabajo.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Cuando hay más personas involucradas en un examen del lugar de trabajo, hay más oportunidades de observar los riesgos.</a:t>
            </a:r>
            <a:endParaRPr lang="es" dirty="0" smtClean="0"/>
          </a:p>
          <a:p>
            <a:pPr marL="628650" lvl="1" indent="-171450" algn="l" rtl="0">
              <a:buFont typeface="Arial" panose="020B0604020202020204" pitchFamily="34" charset="0"/>
              <a:buChar char="•"/>
            </a:pPr>
            <a:r>
              <a:rPr lang="es" b="0" i="0" u="none" baseline="0"/>
              <a:t>Vista: </a:t>
            </a:r>
            <a:r>
              <a:rPr lang="es" sz="1200" b="0" i="0" u="none" kern="1200" baseline="0">
                <a:solidFill>
                  <a:schemeClr val="tx1"/>
                </a:solidFill>
                <a:effectLst/>
                <a:latin typeface="+mn-lt"/>
                <a:ea typeface="+mn-ea"/>
                <a:cs typeface="+mn-cs"/>
              </a:rPr>
              <a:t>a menudo, vea primero los problemas, pero no se enfoque solo en una inspección visual.</a:t>
            </a:r>
            <a:endParaRPr lang="es" sz="12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baseline="0"/>
              <a:t>Audición: </a:t>
            </a:r>
            <a:r>
              <a:rPr lang="es" sz="1200" b="0" i="0" u="none" kern="1200" baseline="0">
                <a:solidFill>
                  <a:schemeClr val="tx1"/>
                </a:solidFill>
                <a:effectLst/>
                <a:latin typeface="+mn-lt"/>
                <a:ea typeface="+mn-ea"/>
                <a:cs typeface="+mn-cs"/>
              </a:rPr>
              <a:t>identifique sonidos inusuales encontrados, ya que estos pueden indicar un riesgo tal como equipos en mal funcionamiento.</a:t>
            </a:r>
            <a:endParaRPr lang="e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Tacto: no </a:t>
            </a:r>
            <a:r>
              <a:rPr lang="es" sz="1200" b="0" i="0" u="none" kern="1200" baseline="0">
                <a:solidFill>
                  <a:schemeClr val="tx1"/>
                </a:solidFill>
                <a:effectLst/>
                <a:latin typeface="+mn-lt"/>
                <a:ea typeface="+mn-ea"/>
                <a:cs typeface="+mn-cs"/>
              </a:rPr>
              <a:t>toque intencionalmente los equipos para verificar el movimiento, interrupciones o temperaturas extremas, pero evalúe riesgos como pasamanos o enrejados flojos.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baseline="0"/>
              <a:t>Olfato y gusto: algunos productos químicos y partículas en el aire tienen olores o sabores evidentes que necesitan ser abordados pero, en general, evite oler o probar intencionalmente como parte de su examen del lugar de trabajo. En su lugar, utilice equipos especializados.</a:t>
            </a:r>
            <a:endParaRPr lang="es" dirty="0" smtClean="0"/>
          </a:p>
          <a:p>
            <a:pPr marL="171450" lvl="0" indent="-171450" algn="l" rtl="0">
              <a:buFont typeface="Arial" panose="020B0604020202020204" pitchFamily="34" charset="0"/>
              <a:buChar char="•"/>
            </a:pPr>
            <a:r>
              <a:rPr lang="es" b="0" i="0" u="none" baseline="0"/>
              <a:t>Evaluar el área</a:t>
            </a:r>
          </a:p>
          <a:p>
            <a:pPr marL="628650" lvl="1" indent="-171450" algn="l" rtl="0">
              <a:buFont typeface="Arial" panose="020B0604020202020204" pitchFamily="34" charset="0"/>
              <a:buChar char="•"/>
            </a:pPr>
            <a:r>
              <a:rPr lang="es" b="0" i="0" u="none" baseline="0"/>
              <a:t>Los diferentes riesgos se pueden ver desde diferentes posiciones estratégicas.</a:t>
            </a:r>
          </a:p>
          <a:p>
            <a:pPr marL="628650" lvl="1" indent="-171450" algn="l" rtl="0">
              <a:buFont typeface="Arial" panose="020B0604020202020204" pitchFamily="34" charset="0"/>
              <a:buChar char="•"/>
            </a:pPr>
            <a:r>
              <a:rPr lang="es" b="0" i="0" u="none" baseline="0"/>
              <a:t>Evalúe el área desde múltiples posiciones estratégicas (cerca, lejos, arriba, abajo, izquierda, derecha).</a:t>
            </a:r>
            <a:endParaRPr lang="es" dirty="0" smtClean="0"/>
          </a:p>
          <a:p>
            <a:pPr marL="628650" lvl="1" indent="-171450" algn="l" rtl="0">
              <a:buFont typeface="Arial" panose="020B0604020202020204" pitchFamily="34" charset="0"/>
              <a:buChar char="•"/>
            </a:pPr>
            <a:r>
              <a:rPr lang="es" b="1" i="0" u="none" baseline="0"/>
              <a:t>Desde la distancia (pregunta de examen corto)</a:t>
            </a:r>
          </a:p>
          <a:p>
            <a:pPr marL="1085850" lvl="2" indent="-171450" algn="l" rtl="0">
              <a:buFont typeface="Arial" panose="020B0604020202020204" pitchFamily="34" charset="0"/>
              <a:buChar char="•"/>
            </a:pPr>
            <a:r>
              <a:rPr lang="es" b="0" i="0" u="none" baseline="0"/>
              <a:t>Dé un paso atrás para ver el área desde una posición estratégica amplia.</a:t>
            </a:r>
          </a:p>
          <a:p>
            <a:pPr marL="1085850" lvl="2" indent="-171450" algn="l" rtl="0">
              <a:buFont typeface="Arial" panose="020B0604020202020204" pitchFamily="34" charset="0"/>
              <a:buChar char="•"/>
            </a:pPr>
            <a:r>
              <a:rPr lang="es" b="0" i="0" u="none" baseline="0"/>
              <a:t>Los riesgos adicionales como agujeros abiertos, cargas suspendidas y equipos en movimiento saltan a la vista.</a:t>
            </a:r>
            <a:endParaRPr lang="es" dirty="0" smtClean="0"/>
          </a:p>
          <a:p>
            <a:pPr marL="628650" lvl="1" indent="-171450" algn="l" rtl="0">
              <a:buFont typeface="Arial" panose="020B0604020202020204" pitchFamily="34" charset="0"/>
              <a:buChar char="•"/>
            </a:pPr>
            <a:r>
              <a:rPr lang="es" b="0" i="0" u="none" baseline="0"/>
              <a:t>Desde una posición estratégica más cercana</a:t>
            </a:r>
          </a:p>
          <a:p>
            <a:pPr marL="1085850" lvl="2" indent="-171450" algn="l" rtl="0">
              <a:buFont typeface="Arial" panose="020B0604020202020204" pitchFamily="34" charset="0"/>
              <a:buChar char="•"/>
            </a:pPr>
            <a:r>
              <a:rPr lang="es" b="0" i="0" u="none" baseline="0"/>
              <a:t>Explique en detalle la tarea en el área de trabajo definida.</a:t>
            </a:r>
          </a:p>
          <a:p>
            <a:pPr marL="1085850" lvl="2" indent="-171450" algn="l" rtl="0">
              <a:buFont typeface="Arial" panose="020B0604020202020204" pitchFamily="34" charset="0"/>
              <a:buChar char="•"/>
            </a:pPr>
            <a:r>
              <a:rPr lang="es" b="0" i="0" u="none" baseline="0"/>
              <a:t>Tómese el tiempo para inspeccionar de cerca los equipos específicos.</a:t>
            </a:r>
          </a:p>
          <a:p>
            <a:pPr marL="1085850" lvl="2" indent="-171450" algn="l" rtl="0">
              <a:buFont typeface="Arial" panose="020B0604020202020204" pitchFamily="34" charset="0"/>
              <a:buChar char="•"/>
            </a:pPr>
            <a:r>
              <a:rPr lang="es" b="0" i="0" u="none" baseline="0"/>
              <a:t>Busque riesgos comunes como asuntos de limpieza, resbalones, tropezones, caídas y asuntos eléctricos (el siguiente módulo </a:t>
            </a:r>
            <a:r>
              <a:rPr lang="es" sz="1200" b="0" i="0" u="none" kern="1200" baseline="0">
                <a:solidFill>
                  <a:schemeClr val="tx1"/>
                </a:solidFill>
                <a:effectLst/>
                <a:latin typeface="+mn-lt"/>
                <a:ea typeface="+mn-ea"/>
                <a:cs typeface="+mn-cs"/>
              </a:rPr>
              <a:t>ofrece más información sobre cómo inspeccionar los riesgos comunes</a:t>
            </a:r>
            <a:r>
              <a:rPr lang="es" b="0" i="0" u="none" baseline="0"/>
              <a:t>).</a:t>
            </a:r>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25</a:t>
            </a:fld>
            <a:endParaRPr lang="es"/>
          </a:p>
        </p:txBody>
      </p:sp>
    </p:spTree>
    <p:extLst>
      <p:ext uri="{BB962C8B-B14F-4D97-AF65-F5344CB8AC3E}">
        <p14:creationId xmlns:p14="http://schemas.microsoft.com/office/powerpoint/2010/main" val="354989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19</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Lea en voz alta o haga que un estudiante lea en voz alta la sección Aprenda de los Demás en su Guía del Estudiante (también está escrita a continuación).</a:t>
            </a:r>
          </a:p>
          <a:p>
            <a:pPr marL="628650" lvl="1" indent="-171450" algn="l" rtl="0">
              <a:buFont typeface="Arial" panose="020B0604020202020204" pitchFamily="34" charset="0"/>
              <a:buChar char="•"/>
            </a:pPr>
            <a:r>
              <a:rPr lang="es" sz="1200" b="0" i="1" u="none" kern="1200" baseline="0">
                <a:solidFill>
                  <a:schemeClr val="tx1"/>
                </a:solidFill>
                <a:effectLst/>
                <a:latin typeface="+mn-lt"/>
                <a:ea typeface="+mn-ea"/>
                <a:cs typeface="+mn-cs"/>
              </a:rPr>
              <a:t>“El 21 de octubre de 2015, un empleado estaba cerrando una puerta de 1000 libras (453 kilogramos) para que no entrara la lluvia. En el proceso, las soldaduras que mantenían las tres bisagras en su lugar se rompieron, causando que la puerta se cayera. La puerta golpeó al empleado por detrás de su casco y en el omóplato, lo que le hizo caer al suelo. Sufrió una contusión en la cabeza, el hombro y la rodilla y le dieron el alta para volver a trabajar con restricciones para trepar.</a:t>
            </a:r>
            <a:r>
              <a:rPr lang="es" sz="1200" b="0" i="0" u="none" kern="1200" baseline="0">
                <a:solidFill>
                  <a:schemeClr val="tx1"/>
                </a:solidFill>
                <a:effectLst/>
                <a:latin typeface="+mn-lt"/>
                <a:ea typeface="+mn-ea"/>
                <a:cs typeface="+mn-cs"/>
              </a:rPr>
              <a:t> </a:t>
            </a:r>
            <a:r>
              <a:rPr lang="es" sz="1200" b="1" i="1" u="none" kern="1200" baseline="0">
                <a:solidFill>
                  <a:schemeClr val="tx1"/>
                </a:solidFill>
                <a:effectLst/>
                <a:latin typeface="+mn-lt"/>
                <a:ea typeface="+mn-ea"/>
                <a:cs typeface="+mn-cs"/>
              </a:rPr>
              <a:t>Un análisis riguroso del lugar de trabajo ayuda a encontrar las áreas que necesitan soldadura”.</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Señale la puerta caída en la imagen.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Lea o haga que un estudiante lea las instrucciones (también están escritas a continuación).</a:t>
            </a:r>
          </a:p>
          <a:p>
            <a:pPr marL="628650" lvl="1" indent="-171450" algn="l" rtl="0">
              <a:buFont typeface="Arial" panose="020B0604020202020204" pitchFamily="34" charset="0"/>
              <a:buChar char="•"/>
            </a:pPr>
            <a:r>
              <a:rPr lang="es" sz="1200" b="0" i="1" u="none" kern="1200" baseline="0">
                <a:solidFill>
                  <a:schemeClr val="tx1"/>
                </a:solidFill>
                <a:effectLst/>
                <a:latin typeface="+mn-lt"/>
                <a:ea typeface="+mn-ea"/>
                <a:cs typeface="+mn-cs"/>
              </a:rPr>
              <a:t>“Elija si una evaluación distante o desde una posición estratégica cercana podrían haber ayudado a identificar el asunto que llevó a este incidente. Explique su decisión”.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Brinde a los estudiantes 2 minutos para que completen sus respuestas.</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Discuta el incidente y las respuestas de los estudiantes. No enfatice una respuesta correcta. En su lugar, promueva una discusión acerca del incidente.</a:t>
            </a:r>
            <a:endParaRPr lang="es" b="1" dirty="0"/>
          </a:p>
        </p:txBody>
      </p:sp>
      <p:sp>
        <p:nvSpPr>
          <p:cNvPr id="4" name="Slide Number Placeholder 3"/>
          <p:cNvSpPr>
            <a:spLocks noGrp="1"/>
          </p:cNvSpPr>
          <p:nvPr>
            <p:ph type="sldNum" sz="quarter" idx="10"/>
          </p:nvPr>
        </p:nvSpPr>
        <p:spPr/>
        <p:txBody>
          <a:bodyPr/>
          <a:lstStyle/>
          <a:p>
            <a:pPr algn="l" rtl="0"/>
            <a:fld id="{3F8FCD5C-19B0-4F7A-B49D-975DBE93C182}" type="slidenum">
              <a:rPr/>
              <a:t>26</a:t>
            </a:fld>
            <a:endParaRPr lang="es"/>
          </a:p>
        </p:txBody>
      </p:sp>
    </p:spTree>
    <p:extLst>
      <p:ext uri="{BB962C8B-B14F-4D97-AF65-F5344CB8AC3E}">
        <p14:creationId xmlns:p14="http://schemas.microsoft.com/office/powerpoint/2010/main" val="280315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20-21</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1" i="0" u="none" baseline="0"/>
              <a:t>Explique el primer punto (pregunta de examen corto)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pasos específicos requeridos para iniciar el control de riesgos varía dependiendo de su emplazamiento, el departamento en el que usted se encuentre y el trabajo realizado.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Sin embargo, los procedimientos deben incluir prevenir el acceso al riesgo y contactar a su Supervisor o a un Profesional de Salud y Seguridad.</a:t>
            </a:r>
          </a:p>
          <a:p>
            <a:pPr marL="171450" lvl="0" indent="-171450" algn="l" rtl="0">
              <a:buFont typeface="Arial" panose="020B0604020202020204" pitchFamily="34" charset="0"/>
              <a:buChar char="•"/>
            </a:pPr>
            <a:r>
              <a:rPr lang="es" b="0" i="0" u="none" kern="1200" baseline="0">
                <a:solidFill>
                  <a:schemeClr val="tx1"/>
                </a:solidFill>
                <a:effectLst/>
                <a:latin typeface="+mn-lt"/>
                <a:ea typeface="+mn-ea"/>
                <a:cs typeface="+mn-cs"/>
              </a:rPr>
              <a:t>Explique el punto Califique el nivel de riesgo.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 debe evaluar el potencial de un riesgo de peligro.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Cuando se evalúan tareas específicas en relación con la probabilidad de que un riesgo resulte en un incidente y la gravedad de las consecuencias si el incidente ocurre, a esto se le llama “clasificación de riesgos”.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Matriz de Riesgos FCX ayuda a determinar la clasificación de riesgo para cada tarea, al identificarlo como alto, medio o bajo.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idoneidad de los controles existentes también se toma en cuenta y se evalúa regularmente para volver a verificar que funcionan correctamente.</a:t>
            </a:r>
            <a:endParaRPr lang="es"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b="0" i="0" u="none" kern="1200" baseline="0">
                <a:solidFill>
                  <a:schemeClr val="tx1"/>
                </a:solidFill>
                <a:effectLst/>
                <a:latin typeface="+mn-lt"/>
                <a:ea typeface="+mn-ea"/>
                <a:cs typeface="+mn-cs"/>
              </a:rPr>
              <a:t>Explique los Procedimientos de mitigación.</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se halla una condición riesgosa mientras se realiza un análisis, debe aplicarse una medida inmediata para resolver el asunto.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Mitigue el riesgo en función del nivel del riesgo.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se descubre un riesgo que suponga un peligro inmediato para el personal, detenga la producción hasta que se implementen los controles adecuados.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También podría ser necesario colocar un observador hasta que se coloquen los indicadores o barricadas correctas.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Dependiendo del nivel de riesgo, podría requerirse capacitación adicional antes de empezar la tarea.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 toman medidas para los peligros clasificados como de alto riesgo a través del Sistema de Gestión de Incidentes (Incident Management System, IMS).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Cuando intente controlar un riesgo, remítase a la Jerarquía de Controles mencionados en la Prevención de Muertes.</a:t>
            </a:r>
          </a:p>
          <a:p>
            <a:pPr marL="628650" lvl="1"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Los controles de eliminación, sustitución e ingeniería son más eficaces que los controles administrativos y el EPP (pregunta de examen corto).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Aplique los controles que mantengan al empleado lo más seguro posible.</a:t>
            </a:r>
            <a:endParaRPr lang="es"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27</a:t>
            </a:fld>
            <a:endParaRPr lang="es"/>
          </a:p>
        </p:txBody>
      </p:sp>
    </p:spTree>
    <p:extLst>
      <p:ext uri="{BB962C8B-B14F-4D97-AF65-F5344CB8AC3E}">
        <p14:creationId xmlns:p14="http://schemas.microsoft.com/office/powerpoint/2010/main" val="424919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22</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supervisores revisan los formularios de examen del lugar de trabajo para ayudar en este proceso.</a:t>
            </a:r>
          </a:p>
          <a:p>
            <a:pPr marL="171450" lvl="0" indent="-171450" algn="l" rtl="0">
              <a:buFont typeface="Arial" panose="020B0604020202020204" pitchFamily="34" charset="0"/>
              <a:buChar char="•"/>
            </a:pPr>
            <a:r>
              <a:rPr lang="es" b="0" i="0" u="none" kern="1200" baseline="0">
                <a:solidFill>
                  <a:schemeClr val="tx1"/>
                </a:solidFill>
                <a:effectLst/>
                <a:latin typeface="+mn-lt"/>
                <a:ea typeface="+mn-ea"/>
                <a:cs typeface="+mn-cs"/>
              </a:rPr>
              <a:t>Explique la Retención de registros.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mantenimiento y almacenaje de los registros de análisis varían según su emplazamiento y departamento, pero se deben conservar por un mínimo de un año.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Siempre que se realice un análisis del lugar de trabajo, se le da el formulario al supervisor y se archiva de acuerdo a la Política de Retención de Registros de Freeport-McMoRan.</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momento en el que se debe entregar el formulario de análisis del lugar de trabajo a los supervisores por lo general es una de dos opciones.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Consigne el formulario una vez que se complete el análisis.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O bien mantenga su formulario de análisis del lugar de trabajo como un documento de trabajo a lo largo de su turno, y consigne su formulario de análisis al final del mismo.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Hable con el supervisor del emplazamiento para determinar las expectativas de su departamento y su emplazamiento.</a:t>
            </a:r>
          </a:p>
          <a:p>
            <a:pPr marL="628650" lvl="1" indent="-171450" algn="l" rtl="0">
              <a:buFont typeface="Arial" panose="020B0604020202020204" pitchFamily="34" charset="0"/>
              <a:buChar char="•"/>
            </a:pPr>
            <a:r>
              <a:rPr lang="es" b="1" i="0" u="none" kern="1200" baseline="0">
                <a:solidFill>
                  <a:schemeClr val="tx1"/>
                </a:solidFill>
                <a:effectLst/>
                <a:latin typeface="+mn-lt"/>
                <a:ea typeface="+mn-ea"/>
                <a:cs typeface="+mn-cs"/>
              </a:rPr>
              <a:t>Discuta y haga que los estudiantes registren los requisitos de retención de registro de su emplazamiento en el espacio suministrado en la Guía del Estudiante.</a:t>
            </a:r>
          </a:p>
          <a:p>
            <a:pPr marL="171450" lvl="0" indent="-171450" algn="l" rtl="0">
              <a:buFont typeface="Arial" panose="020B0604020202020204" pitchFamily="34" charset="0"/>
              <a:buChar char="•"/>
            </a:pPr>
            <a:r>
              <a:rPr lang="es" b="0" i="0" u="none" kern="1200" baseline="0">
                <a:solidFill>
                  <a:schemeClr val="tx1"/>
                </a:solidFill>
                <a:effectLst/>
                <a:latin typeface="+mn-lt"/>
                <a:ea typeface="+mn-ea"/>
                <a:cs typeface="+mn-cs"/>
              </a:rPr>
              <a:t>Explique el Seguimiento.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formulario de análisis del lugar de trabajo incluye una sección para enumerar las medidas correctivas tomadas para mitigar o eliminar cada riesgo hallado.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persona a la que se le asigne la medida correctiva es el responsable último del seguimiento de la medida para determinar si es efectiva o no.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Sin embargo, cualquier persona que tenga conocimiento de la medida correctiva tiene algo de responsabilidad para confirmar que la medida se está llevando a cabo y que el riesgo es mitigado.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dicho riesgo se encuentra mientras está en el trabajo o durante un examen posterior del lugar de trabajo, hable con su Supervisor o el Profesional de Salud y Seguridad del emplazamiento.</a:t>
            </a:r>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28</a:t>
            </a:fld>
            <a:endParaRPr lang="es"/>
          </a:p>
        </p:txBody>
      </p:sp>
    </p:spTree>
    <p:extLst>
      <p:ext uri="{BB962C8B-B14F-4D97-AF65-F5344CB8AC3E}">
        <p14:creationId xmlns:p14="http://schemas.microsoft.com/office/powerpoint/2010/main" val="42193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Tiempo</a:t>
            </a:r>
            <a:endParaRPr lang="es" sz="1100" kern="1200" dirty="0" smtClean="0">
              <a:solidFill>
                <a:schemeClr val="tx1"/>
              </a:solidFill>
              <a:effectLst/>
              <a:latin typeface="+mn-lt"/>
              <a:ea typeface="+mn-ea"/>
              <a:cs typeface="+mn-cs"/>
            </a:endParaRPr>
          </a:p>
          <a:p>
            <a:pPr algn="l" rtl="0"/>
            <a:r>
              <a:rPr lang="es" sz="1200" b="0" i="0" u="none" kern="1200" baseline="0">
                <a:solidFill>
                  <a:schemeClr val="tx1"/>
                </a:solidFill>
                <a:effectLst/>
                <a:latin typeface="+mn-lt"/>
                <a:ea typeface="+mn-ea"/>
                <a:cs typeface="+mn-cs"/>
              </a:rPr>
              <a:t>15 minutos aproximadamente</a:t>
            </a:r>
            <a:r>
              <a:rPr lang="es" sz="1100" b="0" i="0" u="none" kern="1200" baseline="0">
                <a:solidFill>
                  <a:schemeClr val="tx1"/>
                </a:solidFill>
                <a:effectLst/>
                <a:latin typeface="+mn-lt"/>
                <a:ea typeface="+mn-ea"/>
                <a:cs typeface="+mn-cs"/>
              </a:rPr>
              <a:t> </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Materiales</a:t>
            </a:r>
            <a:r>
              <a:rPr lang="es" sz="1100" b="1" i="0" u="none" kern="1200" baseline="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Hoja de examen en equipo, SG p. 23 (1 por estudiante)</a:t>
            </a:r>
            <a:endParaRPr lang="es" sz="1100" kern="1200" dirty="0" smtClean="0">
              <a:solidFill>
                <a:schemeClr val="tx1"/>
              </a:solidFill>
              <a:effectLst/>
              <a:latin typeface="+mn-lt"/>
              <a:ea typeface="+mn-ea"/>
              <a:cs typeface="+mn-cs"/>
            </a:endParaRPr>
          </a:p>
          <a:p>
            <a:pPr marL="0" lvl="0" indent="0" algn="l" rtl="0">
              <a:buFont typeface="Arial" panose="020B0604020202020204" pitchFamily="34" charset="0"/>
              <a:buNone/>
            </a:pPr>
            <a:r>
              <a:rPr lang="es" sz="1200" b="0" i="0" u="none" kern="1200" baseline="0">
                <a:solidFill>
                  <a:schemeClr val="tx1"/>
                </a:solidFill>
                <a:effectLst/>
                <a:latin typeface="+mn-lt"/>
                <a:ea typeface="+mn-ea"/>
                <a:cs typeface="+mn-cs"/>
              </a:rPr>
              <a:t>O BIEN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Papel de rotafolio (1 por grupo)</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Marcador (1 por grupo)</a:t>
            </a:r>
            <a:r>
              <a:rPr lang="es" sz="1100" b="0" i="0" u="none" kern="1200" baseline="0">
                <a:solidFill>
                  <a:schemeClr val="tx1"/>
                </a:solidFill>
                <a:effectLst/>
                <a:latin typeface="+mn-lt"/>
                <a:ea typeface="+mn-ea"/>
                <a:cs typeface="+mn-cs"/>
              </a:rPr>
              <a:t> </a:t>
            </a:r>
          </a:p>
          <a:p>
            <a:pPr algn="l" rtl="0"/>
            <a:r>
              <a:rPr lang="es" sz="1200" b="0" i="0" u="none" kern="1200" cap="all"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Propósito</a:t>
            </a:r>
            <a:endParaRPr lang="es" sz="1100" kern="1200" dirty="0" smtClean="0">
              <a:solidFill>
                <a:schemeClr val="tx1"/>
              </a:solidFill>
              <a:effectLst/>
              <a:latin typeface="+mn-lt"/>
              <a:ea typeface="+mn-ea"/>
              <a:cs typeface="+mn-cs"/>
            </a:endParaRPr>
          </a:p>
          <a:p>
            <a:pPr algn="l" rtl="0">
              <a:lnSpc>
                <a:spcPct val="100000"/>
              </a:lnSpc>
              <a:spcAft>
                <a:spcPts val="600"/>
              </a:spcAft>
            </a:pPr>
            <a:r>
              <a:rPr lang="es" sz="1200" b="0" i="0" u="none" kern="1200" baseline="0">
                <a:solidFill>
                  <a:schemeClr val="tx1"/>
                </a:solidFill>
                <a:effectLst/>
                <a:latin typeface="+mn-lt"/>
                <a:ea typeface="+mn-ea"/>
                <a:cs typeface="+mn-cs"/>
              </a:rPr>
              <a:t>Esta actividad les da a los estudiantes la oportunidad para r</a:t>
            </a:r>
            <a:r>
              <a:rPr lang="es" b="0" i="0" u="none" baseline="0"/>
              <a:t>evisar los procedimientos y formularios adecuados para realizar un análisis del lugar de trabajo.</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Divida la clase en dos equipos de aproximadamente cinco estudiantes.</a:t>
            </a:r>
            <a:endParaRPr lang="e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 sz="1200" b="0" i="0" u="none" kern="1200" baseline="0">
                <a:solidFill>
                  <a:schemeClr val="tx1"/>
                </a:solidFill>
                <a:effectLst/>
                <a:latin typeface="+mn-lt"/>
                <a:ea typeface="+mn-ea"/>
                <a:cs typeface="+mn-cs"/>
              </a:rPr>
              <a:t>Revise las instrucciones de la hoja de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 su equipo, use el espacio de la hoja de trabajo del Examen en Equipo (p. 23) o el rotafolio para escribir tres preguntas acerca de realizar un análisis del lugar de trabajo.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Escriba dos preguntas fácticas con respuestas correctas específicas.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Escriba una pregunta abierta que pudiera llevar a una discusión en grupo. Las preguntas abiertas pueden ser basadas en opinión, sin respuesta clara o correcta.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Después de que todos los equipos terminen de escribir las tres preguntas, cada esquipo presenta sus preguntas a la clase.</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Después de 3 minutos, cada equipo presenta sus preguntas fácticas a la clase.</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1" i="0" u="none" kern="1200" baseline="0">
                <a:solidFill>
                  <a:schemeClr val="tx1"/>
                </a:solidFill>
                <a:effectLst/>
                <a:latin typeface="+mn-lt"/>
                <a:ea typeface="+mn-ea"/>
                <a:cs typeface="+mn-cs"/>
              </a:rPr>
              <a:t>Discutan las respuestas en grupo.</a:t>
            </a:r>
            <a:endParaRPr lang="es" sz="1100" b="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Cada equipo presenta su pregunta abierta a la clase.</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1" i="0" u="none" kern="1200" baseline="0">
                <a:solidFill>
                  <a:schemeClr val="tx1"/>
                </a:solidFill>
                <a:effectLst/>
                <a:latin typeface="+mn-lt"/>
                <a:ea typeface="+mn-ea"/>
                <a:cs typeface="+mn-cs"/>
              </a:rPr>
              <a:t>Discutan las respuestas en grupo.</a:t>
            </a:r>
            <a:endParaRPr lang="es" sz="1100" kern="1200" dirty="0" smtClean="0">
              <a:solidFill>
                <a:schemeClr val="tx1"/>
              </a:solidFill>
              <a:effectLst/>
              <a:latin typeface="+mn-lt"/>
              <a:ea typeface="+mn-ea"/>
              <a:cs typeface="+mn-cs"/>
            </a:endParaRP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Ejemplos de preguntas</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Fáctica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¿Cuáles formularios y documentos se revisan frecuentemente en una reunión previa al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Verdadero o falso: No es necesario almacenar los formularios del análisis del lugar de trabajo.</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Abierta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¿Qué es más importante, evaluar un área de trabajo desde la distancia o desde una posición estratégica más cercana? ¿Por qué?</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¿Por qué se completan y almacenan los formularios de análisis del lugar de trabajo?</a:t>
            </a: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29</a:t>
            </a:fld>
            <a:endParaRPr lang="es"/>
          </a:p>
        </p:txBody>
      </p:sp>
    </p:spTree>
    <p:extLst>
      <p:ext uri="{BB962C8B-B14F-4D97-AF65-F5344CB8AC3E}">
        <p14:creationId xmlns:p14="http://schemas.microsoft.com/office/powerpoint/2010/main" val="1710493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Tiempo</a:t>
            </a:r>
            <a:endParaRPr lang="es" sz="1200" kern="1200" dirty="0" smtClean="0">
              <a:solidFill>
                <a:schemeClr val="tx1"/>
              </a:solidFill>
              <a:effectLst/>
              <a:latin typeface="+mn-lt"/>
              <a:ea typeface="+mn-ea"/>
              <a:cs typeface="+mn-cs"/>
            </a:endParaRPr>
          </a:p>
          <a:p>
            <a:pPr algn="l" rtl="0"/>
            <a:r>
              <a:rPr lang="es" sz="1200" b="0" i="0" u="none" kern="1200" baseline="0">
                <a:solidFill>
                  <a:schemeClr val="tx1"/>
                </a:solidFill>
                <a:effectLst/>
                <a:latin typeface="+mn-lt"/>
                <a:ea typeface="+mn-ea"/>
                <a:cs typeface="+mn-cs"/>
              </a:rPr>
              <a:t>10 minutos aproximadamente</a:t>
            </a:r>
          </a:p>
          <a:p>
            <a:pPr algn="l" rtl="0"/>
            <a:r>
              <a:rPr lang="es" sz="1200" b="0" i="0" u="none" kern="1200" baseline="0">
                <a:solidFill>
                  <a:schemeClr val="tx1"/>
                </a:solidFill>
                <a:effectLst/>
                <a:latin typeface="+mn-lt"/>
                <a:ea typeface="+mn-ea"/>
                <a:cs typeface="+mn-cs"/>
              </a:rPr>
              <a:t> </a:t>
            </a:r>
          </a:p>
          <a:p>
            <a:pPr algn="l" rtl="0"/>
            <a:r>
              <a:rPr lang="es" sz="1200" b="1" i="0" u="none" kern="1200" baseline="0">
                <a:solidFill>
                  <a:schemeClr val="tx1"/>
                </a:solidFill>
                <a:effectLst/>
                <a:latin typeface="+mn-lt"/>
                <a:ea typeface="+mn-ea"/>
                <a:cs typeface="+mn-cs"/>
              </a:rPr>
              <a:t>Materiales</a:t>
            </a:r>
            <a:endParaRPr lang="es" sz="12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Elija una actividad para romper el hielo y reúna los materiales adecuados.</a:t>
            </a:r>
          </a:p>
          <a:p>
            <a:pPr algn="l" rtl="0"/>
            <a:r>
              <a:rPr lang="es" sz="1200" b="0" i="0" u="none" kern="1200" cap="all" baseline="0">
                <a:solidFill>
                  <a:schemeClr val="tx1"/>
                </a:solidFill>
                <a:effectLst/>
                <a:latin typeface="+mn-lt"/>
                <a:ea typeface="+mn-ea"/>
                <a:cs typeface="+mn-cs"/>
              </a:rPr>
              <a:t> </a:t>
            </a:r>
            <a:endParaRPr lang="es" sz="12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Propósito</a:t>
            </a:r>
            <a:endParaRPr lang="es" sz="12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actividades exitosas para romper el hielo alientan a los estudiantes a aportar sus ideas y experiencias, incrementando así la motivación y compromiso con la clase.</a:t>
            </a:r>
          </a:p>
          <a:p>
            <a:endParaRPr lang="es" sz="1200" b="1"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En la Guía del Facilitador (páginas 11 a la 13) hay una variedad de actividades para romper el hielo que el facilitador puede incorporar al principio del curso, así como después de los recesos.</a:t>
            </a:r>
          </a:p>
        </p:txBody>
      </p:sp>
      <p:sp>
        <p:nvSpPr>
          <p:cNvPr id="4" name="Slide Number Placeholder 3"/>
          <p:cNvSpPr>
            <a:spLocks noGrp="1"/>
          </p:cNvSpPr>
          <p:nvPr>
            <p:ph type="sldNum" sz="quarter" idx="10"/>
          </p:nvPr>
        </p:nvSpPr>
        <p:spPr/>
        <p:txBody>
          <a:bodyPr/>
          <a:lstStyle/>
          <a:p>
            <a:pPr algn="l" rtl="0"/>
            <a:fld id="{3F8FCD5C-19B0-4F7A-B49D-975DBE93C182}" type="slidenum">
              <a:rPr/>
              <a:t>3</a:t>
            </a:fld>
            <a:endParaRPr lang="es"/>
          </a:p>
        </p:txBody>
      </p:sp>
    </p:spTree>
    <p:extLst>
      <p:ext uri="{BB962C8B-B14F-4D97-AF65-F5344CB8AC3E}">
        <p14:creationId xmlns:p14="http://schemas.microsoft.com/office/powerpoint/2010/main" val="2960993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Indicación</a:t>
            </a:r>
          </a:p>
          <a:p>
            <a:pPr marL="171450" indent="-171450" algn="l" rtl="0">
              <a:buFont typeface="Arial" panose="020B0604020202020204" pitchFamily="34" charset="0"/>
              <a:buChar char="•"/>
            </a:pPr>
            <a:r>
              <a:rPr lang="es" b="1" i="0" u="none" baseline="0"/>
              <a:t>Revise y discuta las preguntas en la diapositiva.</a:t>
            </a:r>
            <a:endParaRPr lang="es" b="1" dirty="0"/>
          </a:p>
        </p:txBody>
      </p:sp>
      <p:sp>
        <p:nvSpPr>
          <p:cNvPr id="4" name="Slide Number Placeholder 3"/>
          <p:cNvSpPr>
            <a:spLocks noGrp="1"/>
          </p:cNvSpPr>
          <p:nvPr>
            <p:ph type="sldNum" sz="quarter" idx="10"/>
          </p:nvPr>
        </p:nvSpPr>
        <p:spPr/>
        <p:txBody>
          <a:bodyPr/>
          <a:lstStyle/>
          <a:p>
            <a:pPr algn="l" rtl="0"/>
            <a:fld id="{3F8FCD5C-19B0-4F7A-B49D-975DBE93C182}" type="slidenum">
              <a:rPr/>
              <a:t>30</a:t>
            </a:fld>
            <a:endParaRPr lang="es"/>
          </a:p>
        </p:txBody>
      </p:sp>
    </p:spTree>
    <p:extLst>
      <p:ext uri="{BB962C8B-B14F-4D97-AF65-F5344CB8AC3E}">
        <p14:creationId xmlns:p14="http://schemas.microsoft.com/office/powerpoint/2010/main" val="3739759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Indicación</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600"/>
              </a:spcBef>
              <a:spcAft>
                <a:spcPts val="0"/>
              </a:spcAft>
              <a:buFont typeface="+mj-lt"/>
              <a:buAutoNum type="arabicPeriod"/>
            </a:pPr>
            <a:r>
              <a:rPr lang="es" sz="1100" b="0"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 estudiantes responden las preguntas del examen en la SG.</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0"/>
              </a:spcBef>
              <a:spcAft>
                <a:spcPts val="600"/>
              </a:spcAft>
              <a:buFont typeface="+mj-lt"/>
              <a:buAutoNum type="arabicPeriod"/>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Revisen y discutan las respuestas en grupo (vea las siguientes diapositivas para las respuestas).</a:t>
            </a:r>
          </a:p>
        </p:txBody>
      </p:sp>
      <p:sp>
        <p:nvSpPr>
          <p:cNvPr id="4" name="Slide Number Placeholder 3"/>
          <p:cNvSpPr>
            <a:spLocks noGrp="1"/>
          </p:cNvSpPr>
          <p:nvPr>
            <p:ph type="sldNum" sz="quarter" idx="10"/>
          </p:nvPr>
        </p:nvSpPr>
        <p:spPr/>
        <p:txBody>
          <a:bodyPr/>
          <a:lstStyle/>
          <a:p>
            <a:pPr algn="l" rtl="0"/>
            <a:fld id="{3F8FCD5C-19B0-4F7A-B49D-975DBE93C182}" type="slidenum">
              <a:rPr/>
              <a:t>31</a:t>
            </a:fld>
            <a:endParaRPr lang="es"/>
          </a:p>
        </p:txBody>
      </p:sp>
    </p:spTree>
    <p:extLst>
      <p:ext uri="{BB962C8B-B14F-4D97-AF65-F5344CB8AC3E}">
        <p14:creationId xmlns:p14="http://schemas.microsoft.com/office/powerpoint/2010/main" val="158368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1. Nombre del examinador, área examinada, fecha y hora del análisis, deficiencia o riesgo descubierto, medidas correctivas para mitigar o eliminar el riesgo, otras expectativas del emplazamiento. Ver SG p. 17.</a:t>
            </a:r>
          </a:p>
          <a:p>
            <a:pPr algn="l" rtl="0"/>
            <a:r>
              <a:rPr lang="es" sz="1100" b="0" i="0" u="none" kern="1200" baseline="0">
                <a:solidFill>
                  <a:schemeClr val="tx1"/>
                </a:solidFill>
                <a:effectLst/>
                <a:latin typeface="+mn-lt"/>
                <a:ea typeface="+mn-ea"/>
                <a:cs typeface="+mn-cs"/>
              </a:rPr>
              <a:t>2. Las respuestas pueden variar. Posibles respuestas: Se detectan riesgos adicionales que de otro modo podrían haber pasado inadvertidos. Ver SG p. 18.</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32</a:t>
            </a:fld>
            <a:endParaRPr lang="es"/>
          </a:p>
        </p:txBody>
      </p:sp>
    </p:spTree>
    <p:extLst>
      <p:ext uri="{BB962C8B-B14F-4D97-AF65-F5344CB8AC3E}">
        <p14:creationId xmlns:p14="http://schemas.microsoft.com/office/powerpoint/2010/main" val="589900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3. a, ver SG p. 20</a:t>
            </a:r>
          </a:p>
          <a:p>
            <a:pPr algn="l" rtl="0"/>
            <a:r>
              <a:rPr lang="es" sz="1100" b="0" i="0" u="none" kern="1200" baseline="0">
                <a:solidFill>
                  <a:schemeClr val="tx1"/>
                </a:solidFill>
                <a:effectLst/>
                <a:latin typeface="+mn-lt"/>
                <a:ea typeface="+mn-ea"/>
                <a:cs typeface="+mn-cs"/>
              </a:rPr>
              <a:t>4. b, ver SG p. 21</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33</a:t>
            </a:fld>
            <a:endParaRPr lang="es"/>
          </a:p>
        </p:txBody>
      </p:sp>
    </p:spTree>
    <p:extLst>
      <p:ext uri="{BB962C8B-B14F-4D97-AF65-F5344CB8AC3E}">
        <p14:creationId xmlns:p14="http://schemas.microsoft.com/office/powerpoint/2010/main" val="2932602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SG p. 28</a:t>
            </a:r>
          </a:p>
          <a:p>
            <a:endParaRPr lang="es" sz="1200" b="1"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endParaRPr lang="e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Revise los objetivos de aprendizaje para el módulo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Tras completar este módulo, los estudiantes serán capaces de: </a:t>
            </a:r>
            <a:endParaRPr lang="es" sz="1100" kern="1200" dirty="0" smtClean="0">
              <a:solidFill>
                <a:schemeClr val="tx1"/>
              </a:solidFill>
              <a:effectLst/>
              <a:latin typeface="+mn-lt"/>
              <a:ea typeface="+mn-ea"/>
              <a:cs typeface="+mn-cs"/>
            </a:endParaRPr>
          </a:p>
          <a:p>
            <a:pPr marL="1085850" lvl="2" indent="-171450" algn="l" rtl="0">
              <a:lnSpc>
                <a:spcPct val="100000"/>
              </a:lnSpc>
              <a:spcAft>
                <a:spcPts val="600"/>
              </a:spcAft>
              <a:buFont typeface="Arial" panose="020B0604020202020204" pitchFamily="34" charset="0"/>
              <a:buChar char="•"/>
            </a:pPr>
            <a:r>
              <a:rPr lang="es" b="0" i="0" u="none" baseline="0"/>
              <a:t>Identifique los riesgos asociados con un análisis del lugar de trabajo y los controles que se pueden implementar.</a:t>
            </a:r>
          </a:p>
        </p:txBody>
      </p:sp>
      <p:sp>
        <p:nvSpPr>
          <p:cNvPr id="4" name="Slide Number Placeholder 3"/>
          <p:cNvSpPr>
            <a:spLocks noGrp="1"/>
          </p:cNvSpPr>
          <p:nvPr>
            <p:ph type="sldNum" sz="quarter" idx="10"/>
          </p:nvPr>
        </p:nvSpPr>
        <p:spPr/>
        <p:txBody>
          <a:bodyPr/>
          <a:lstStyle/>
          <a:p>
            <a:pPr algn="l" rtl="0"/>
            <a:fld id="{3F8FCD5C-19B0-4F7A-B49D-975DBE93C182}" type="slidenum">
              <a:rPr/>
              <a:t>34</a:t>
            </a:fld>
            <a:endParaRPr lang="es"/>
          </a:p>
        </p:txBody>
      </p:sp>
    </p:spTree>
    <p:extLst>
      <p:ext uri="{BB962C8B-B14F-4D97-AF65-F5344CB8AC3E}">
        <p14:creationId xmlns:p14="http://schemas.microsoft.com/office/powerpoint/2010/main" val="1978744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29-30</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primer punto.</a:t>
            </a:r>
            <a:endParaRPr lang="es" sz="12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Aunque se han implementado procesos específicos para el análisis de riesgos, todos los empleados deben ser capaces de evaluar los riesgos asociados con un peligro dado.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 difícil ser experto en todos los riesgos en todos los riesgos en el lugar de trabajo, así que hágales preguntas a sus compañeros de trabajo, supervisores, profesionales de seguridad y a otros expertos del área.</a:t>
            </a:r>
          </a:p>
          <a:p>
            <a:pPr marL="171450" lvl="0" indent="-171450" algn="l" rtl="0">
              <a:buFont typeface="Arial" panose="020B0604020202020204" pitchFamily="34" charset="0"/>
              <a:buChar char="•"/>
            </a:pPr>
            <a:r>
              <a:rPr lang="es" b="0" i="0" u="none" baseline="0"/>
              <a:t>Explique el segundo punto</a:t>
            </a:r>
          </a:p>
          <a:p>
            <a:pPr marL="628650" lvl="1" indent="-171450" algn="l" rtl="0">
              <a:buFont typeface="Arial" panose="020B0604020202020204" pitchFamily="34" charset="0"/>
              <a:buChar char="•"/>
            </a:pPr>
            <a:r>
              <a:rPr lang="es" b="0" i="0" u="none" baseline="0"/>
              <a:t>Según sea necesario, explique brevemente los GSR o Riesgos Fatales.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Lista de GSR/Riesgos Fatales y política de seguridad sobre aviación, manejo de terraplenes</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voladura</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estacas azules (que ubica los servicios públicos antes del trabajo)</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manejo de materiales a granel y gestión de la cinta transportadora</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seguridad en el autobús</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entrada en espacios cerrados</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operación de grúas (móviles y elevadas)</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políticas eléctricas específicas</a:t>
            </a:r>
            <a:r>
              <a:rPr lang="es" sz="1100" b="0" i="0" u="none" kern="1200" baseline="0">
                <a:solidFill>
                  <a:schemeClr val="tx1"/>
                </a:solidFill>
                <a:effectLst/>
                <a:latin typeface="+mn-lt"/>
                <a:ea typeface="+mn-ea"/>
                <a:cs typeface="+mn-cs"/>
              </a:rPr>
              <a:t>, </a:t>
            </a:r>
            <a:r>
              <a:rPr lang="es" sz="1200" b="0" i="0" u="none" kern="1200" baseline="0">
                <a:solidFill>
                  <a:schemeClr val="tx1"/>
                </a:solidFill>
                <a:effectLst/>
                <a:latin typeface="+mn-lt"/>
                <a:ea typeface="+mn-ea"/>
                <a:cs typeface="+mn-cs"/>
              </a:rPr>
              <a:t>control de energía y procedimiento de bloqueo-etiquetado-prueba (Lock Out-Tag Out-Try Out, LOTOTO), excavación y cavado de zanjas, manejo de la fatiga, prevención de incendios, manejo y transporte de tuberías de polietileno de alta densidad (PEAD), trabajo en caliente, operación de equipos móviles, agujero abierto, línea eléctrica aérea, uso de aparejos y cargas suspendidas, descarga y almacenamiento de calibradores de separación, estabilidad de pendientes y control del suelo, manejo de reservas, gestión de relaves y diques de retención, trabajo en las alturas (protección contra caídas).</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tercer punto.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Identifique e inspeccione los controles críticos existentes para ver si están funcionando correctamente.</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no se puede validar la eficacia de algún control, siga los pasos necesarios para controlar el riesgo antes de empezar el trabajo.</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último punto.</a:t>
            </a:r>
            <a:endParaRPr lang="e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Los riesgos que se presentan en este módulo no son una lista integral de los riesgos hallados en su área de trabajo.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ve que </a:t>
            </a:r>
            <a:r>
              <a:rPr lang="es" sz="1200" b="1" i="0" u="none" kern="1200" baseline="0">
                <a:solidFill>
                  <a:schemeClr val="tx1"/>
                </a:solidFill>
                <a:effectLst/>
                <a:latin typeface="+mn-lt"/>
                <a:ea typeface="+mn-ea"/>
                <a:cs typeface="+mn-cs"/>
              </a:rPr>
              <a:t>algo</a:t>
            </a:r>
            <a:r>
              <a:rPr lang="es" sz="1200" b="0" i="0" u="none" kern="1200" baseline="0">
                <a:solidFill>
                  <a:schemeClr val="tx1"/>
                </a:solidFill>
                <a:effectLst/>
                <a:latin typeface="+mn-lt"/>
                <a:ea typeface="+mn-ea"/>
                <a:cs typeface="+mn-cs"/>
              </a:rPr>
              <a:t> representa un riesgo para usted u otros, infórmelo de inmediato.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Comunique todas las mejoras potenciales a un Profesional de Salud y Seguridad y a un Supervisor.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Determine si hay maneras de mejorar los controles.</a:t>
            </a:r>
            <a:endParaRPr lang="es" sz="120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Remítase al Profesional de Salud y Seguridad o al Supervisor de su emplazamiento para obtener alguna otra aclaratoria sobre riesgos específicos al emplazamiento y al departamento que se deben evaluar.</a:t>
            </a:r>
          </a:p>
        </p:txBody>
      </p:sp>
      <p:sp>
        <p:nvSpPr>
          <p:cNvPr id="4" name="Slide Number Placeholder 3"/>
          <p:cNvSpPr>
            <a:spLocks noGrp="1"/>
          </p:cNvSpPr>
          <p:nvPr>
            <p:ph type="sldNum" sz="quarter" idx="10"/>
          </p:nvPr>
        </p:nvSpPr>
        <p:spPr/>
        <p:txBody>
          <a:bodyPr/>
          <a:lstStyle/>
          <a:p>
            <a:pPr algn="l" rtl="0"/>
            <a:fld id="{3F8FCD5C-19B0-4F7A-B49D-975DBE93C182}" type="slidenum">
              <a:rPr/>
              <a:t>35</a:t>
            </a:fld>
            <a:endParaRPr lang="es"/>
          </a:p>
        </p:txBody>
      </p:sp>
    </p:spTree>
    <p:extLst>
      <p:ext uri="{BB962C8B-B14F-4D97-AF65-F5344CB8AC3E}">
        <p14:creationId xmlns:p14="http://schemas.microsoft.com/office/powerpoint/2010/main" val="211049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30-31</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En las propiedades de Freeport-McMoRan se utiliza una gran variedad de equipos, incluso equipos estacionarios, móviles, alquilados y para trabajos específicos, así como herramientas.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Un examen riguroso del lugar de trabajo identifica y evalúa los riesgos potenciales en todos los equipos en el lugar de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Conozca los riesgos comunes que puede encontrar, para que así pueda estar seguro y mitigar los riesgos antes de que comience el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el análisis del lugar de trabajo revela áreas donde existen riesgos y son posibles las mejoras, contacte a su Supervisor o a un Profesional de Salud y Seguridad.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Explique el primer punto.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El análisis del lugar de trabajo ayuda a identificar los equipos que necesitan una inspección antes de operarlos.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inspección antes de comenzar a operar es realizada por empleados capacitados para inspeccionar el vehículo o los equipos.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se encuentran defectos que resulten en vehículos o equipos inseguros:</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Coloque una etiqueta de “No operar” en el vehículo o equipo e indique el defecto en la etiqueta.</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Registre los defectos que limitan el uso seguro.</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No opere el vehículo hasta que esté reparado.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Avance entre las diapositivas para ver imágenes de cada equipo mencionado.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Levantamiento</a:t>
            </a:r>
            <a:endParaRPr lang="es" sz="1200" b="0" kern="1200" baseline="0" dirty="0" smtClean="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Es posible que se atraviese el recorrido de alguien en algún momento durante el turno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posición del operador en relación con el recorrido del equipo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Determine si el operador puede ver a los peatones cruzar la ruta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Inspeccione los aparejos y eslingas en búsqueda de desgaste, rasgaduras y uso apropiado</a:t>
            </a:r>
            <a:endParaRPr lang="es" sz="1200" b="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Soldadura</a:t>
            </a:r>
          </a:p>
          <a:p>
            <a:pPr marL="1085850" lvl="2" indent="-171450" algn="l" rtl="0">
              <a:buFont typeface="Arial" panose="020B0604020202020204" pitchFamily="34" charset="0"/>
              <a:buChar char="•"/>
            </a:pPr>
            <a:r>
              <a:rPr lang="es" b="0" i="0" u="none" baseline="0">
                <a:effectLst/>
              </a:rPr>
              <a:t>El equipo de soldadura es móvil o está en una ubicación fija</a:t>
            </a:r>
          </a:p>
          <a:p>
            <a:pPr marL="1085850" lvl="2" indent="-171450" algn="l" rtl="0">
              <a:buFont typeface="Arial" panose="020B0604020202020204" pitchFamily="34" charset="0"/>
              <a:buChar char="•"/>
            </a:pPr>
            <a:r>
              <a:rPr lang="es" b="0" i="0" u="none" baseline="0">
                <a:effectLst/>
              </a:rPr>
              <a:t>Es posible que se exponga a salpicaduras</a:t>
            </a:r>
          </a:p>
          <a:p>
            <a:pPr marL="1085850" lvl="2" indent="-171450" algn="l" rtl="0">
              <a:buFont typeface="Arial" panose="020B0604020202020204" pitchFamily="34" charset="0"/>
              <a:buChar char="•"/>
            </a:pPr>
            <a:r>
              <a:rPr lang="es" b="0" i="0" u="none" baseline="0">
                <a:effectLst/>
              </a:rPr>
              <a:t>Todos los materiales (punzón, tanques o conductores) almacenados y asegurados apropiadamente</a:t>
            </a:r>
          </a:p>
          <a:p>
            <a:pPr marL="1085850" lvl="2" indent="-171450" algn="l" rtl="0">
              <a:buFont typeface="Arial" panose="020B0604020202020204" pitchFamily="34" charset="0"/>
              <a:buChar char="•"/>
            </a:pPr>
            <a:r>
              <a:rPr lang="es" b="0" i="0" u="none" baseline="0">
                <a:effectLst/>
              </a:rPr>
              <a:t>Materiales inflamables almacenados cerca de los equipos de soldadura</a:t>
            </a:r>
            <a:endParaRPr lang="es" sz="12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soldador usa una pantalla antifogueo</a:t>
            </a:r>
            <a:endParaRPr lang="es" sz="1400" b="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Trituración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nivel de ruido producido por la trituradora que pudiera impactar a aquellos en el área</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chispas generadas que pudieran afectar una vía de tránsito o los materiales inflamables usados.</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Conozca los requisitos específicos de la trituradora utilizada, de manera que sepa qué buscar durante el análisis del lugar de trabajo</a:t>
            </a:r>
            <a:endParaRPr lang="e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36</a:t>
            </a:fld>
            <a:endParaRPr lang="es"/>
          </a:p>
        </p:txBody>
      </p:sp>
    </p:spTree>
    <p:extLst>
      <p:ext uri="{BB962C8B-B14F-4D97-AF65-F5344CB8AC3E}">
        <p14:creationId xmlns:p14="http://schemas.microsoft.com/office/powerpoint/2010/main" val="2708418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32-33</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energía mecánica es la suma de la energía potencial y la energía cinética (la energía del movimiento) en un sistema de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Haga la primera pregunta y discuta las posibles respuestas.</a:t>
            </a:r>
            <a:endParaRPr lang="es" sz="1200" b="1"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Cuando un objeto mecánico está en movimiento (cinética), las partes de la máquina en movimiento comprimen, aplastan, golpean y halan objetos.</a:t>
            </a:r>
            <a:endParaRPr lang="e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energía potencial también es riesgosa porque, cuando se libera, se convierte en energía cinética.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Haga la segunda pregunta y discuta las posibles respuestas (pregunta de examen corto).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El protector previene el contacto con riesgos tales como la maquinaria con partes móviles expuestas, escudo para proteger contra el contacto con productos químicos, escudo térmico y la disminución de ruido.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imagen de la izquierda muestra al protector en uso.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Haga la tercera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Todos los tipos de protectores se deben mantener en todo momento.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Mencione todas las áreas en donde es necesario instalar un protector, incluso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se descubren deficiencias del protector a través un análisis del lugar de trabajo, deje de trabajar hasta que se repare o reinstale el protector.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áreas sin protección deben tener un observador hasta que el riesgo esté mitigado.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el análisis del lugar de trabajo revela áreas en donde sea necesario instalar protectores, comuníquese con su Supervisor o con un Profesional de Salud y Seguridad para comenzar el proceso.</a:t>
            </a:r>
            <a:endParaRPr lang="e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Explique el último punto.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imagen de la derecha muestra una señal de advertencia de un punto de compresión.</a:t>
            </a:r>
            <a:endParaRPr lang="e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Un punto de compresión es un lugar en donde el cuerpo o una parte del cuerpo pueden quedar atrapados entre objetos.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causas comunes son las partes de maquinarias, materiales en movimiento, tapas de contenedores y puertas o bisagras.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Identifique los posibles lugares en donde el cuerpo o una parte del cuerpo podrían ser comprimidos.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Asegúrese de tomar las precauciones necesarias (como instalar un protector, el procedimiento LOTOTO o la planificación del trabajo apartado de los puntos de enganche) para eliminar o mitigar los riesgos de compresión.</a:t>
            </a:r>
            <a:endParaRPr lang="es" sz="1200"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37</a:t>
            </a:fld>
            <a:endParaRPr lang="es"/>
          </a:p>
        </p:txBody>
      </p:sp>
    </p:spTree>
    <p:extLst>
      <p:ext uri="{BB962C8B-B14F-4D97-AF65-F5344CB8AC3E}">
        <p14:creationId xmlns:p14="http://schemas.microsoft.com/office/powerpoint/2010/main" val="1592744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33</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agujeros abiertos son GSR o Riesgos Fatales.</a:t>
            </a:r>
            <a:endParaRPr lang="es" sz="12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agujero abierto existe tanto en un plano horizontal o vertical, y pueden resultar en una caída a un nivel más bajo o en objetos cayendo desde arriba.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Una abertura horizontal debe medir 12 pulgadas (30 cm) o más en su dimensión mínima.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Una abertura vertical debe medir al menos 30 pulgadas (76 cm) de alto y 18 pulgadas (46 cm) de ancho.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Una abertura de menos de 12 pulgadas (30 cm) en una superficie transitable todavía representa un riesgo de tropiezo o caída y debe ser mitigado.</a:t>
            </a:r>
          </a:p>
          <a:p>
            <a:pPr marL="17145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pregunta y discuta las posibles respuestas.</a:t>
            </a:r>
            <a:endParaRPr lang="es" sz="1200" b="1"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En caso de que un análisis del lugar de trabajo revele un agujero abierto, detenga la producción de inmediato.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 les notifica a los Profesionales de la Salud y Seguridad y a los supervisores.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 instalan barricadas adecuadas.</a:t>
            </a:r>
            <a:endParaRPr lang="e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38</a:t>
            </a:fld>
            <a:endParaRPr lang="es"/>
          </a:p>
        </p:txBody>
      </p:sp>
    </p:spTree>
    <p:extLst>
      <p:ext uri="{BB962C8B-B14F-4D97-AF65-F5344CB8AC3E}">
        <p14:creationId xmlns:p14="http://schemas.microsoft.com/office/powerpoint/2010/main" val="131804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34-37</a:t>
            </a:r>
          </a:p>
          <a:p>
            <a:endParaRPr lang="es" b="1" dirty="0" smtClean="0"/>
          </a:p>
          <a:p>
            <a:pPr algn="l" rtl="0"/>
            <a:r>
              <a:rPr lang="es" b="1" i="0" u="none" baseline="0"/>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electricidad es un riesgo serio que expone a los empleados a choques eléctricos, electrocución, quemaduras, explosiones e incendios.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Señalar los defectos y notificarlos de inmediato cuando se realiza un examen del lugar de trabajo ayuda a encontrar riesgos antes de que ocurran lesiones.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Retire de inmediato los ítems que representen un riesgo y contacte a su supervisor.</a:t>
            </a:r>
            <a:endParaRPr lang="e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Avance entre las diapositivas para ver imágenes de cada riesgo eléctrico mencionado (pregunta de examen corto).</a:t>
            </a:r>
          </a:p>
          <a:p>
            <a:pPr marL="628650" lvl="1" indent="-171450" algn="l" rtl="0">
              <a:buFont typeface="Arial" panose="020B0604020202020204" pitchFamily="34" charset="0"/>
              <a:buChar char="•"/>
            </a:pPr>
            <a:r>
              <a:rPr lang="es" b="0" i="0" u="none" baseline="0"/>
              <a:t>Conductos (</a:t>
            </a:r>
            <a:r>
              <a:rPr lang="es" sz="1200" b="0" i="0" u="none" kern="1200" baseline="0">
                <a:solidFill>
                  <a:schemeClr val="tx1"/>
                </a:solidFill>
                <a:effectLst/>
                <a:latin typeface="+mn-lt"/>
                <a:ea typeface="+mn-ea"/>
                <a:cs typeface="+mn-cs"/>
              </a:rPr>
              <a:t>cubierta para líneas eléctricas vivas, destinados a prevenir que el personal tenga contacto directo con los sistemas vivos)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Inspeccione visualmente cualquier daño físico al conducto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Los conductos rotos pueden llevar a conductores expuestos, lo que es un riesgo de choque o electrocución.</a:t>
            </a:r>
            <a:endParaRPr lang="es" dirty="0" smtClean="0"/>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Preste atención a cualesquiera uniones o puntos de acceso a lo largo del conducto.</a:t>
            </a:r>
          </a:p>
          <a:p>
            <a:pPr marL="628650" lvl="1" indent="-171450" algn="l" rtl="0">
              <a:buFont typeface="Arial" panose="020B0604020202020204" pitchFamily="34" charset="0"/>
              <a:buChar char="•"/>
            </a:pPr>
            <a:r>
              <a:rPr lang="es" b="0" i="0" u="none" baseline="0"/>
              <a:t>Cables (aislados para proteger a los usuarios de la electricidad)</a:t>
            </a:r>
            <a:endParaRPr lang="es" sz="1200" kern="1200" dirty="0" smtClean="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Antes de inspeccionar los cables eléctricos (incluyendo extensiones) y el equipo al que están conectados, retire el cable de la fuente de poder.</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 rompimiento del aislamiento del cable eléctrico puede causar que una herramienta o las partes metálicas de una máquina conduzcan electricidad, y resultar en un choque eléctrico, quemadura o electrocución.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Inspeccione y busque:</a:t>
            </a: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Clavijas rotas o faltantes</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Conductores u otras partes eléctricas expuestas</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Daños físicos a los revestimientos</a:t>
            </a: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Cables gastados, deshilachados, picados o rotos</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Aislamiento de herramientas o aparatos eléctricos dañado, defectuoso o deformado</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Terminales eléctricos expuestos en motores, aparatos y equipos electrónicos</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Cobertura adecuada para los cables que se colocan temporalmente a través del piso</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Riesgos de tropiezos creados por el cable</a:t>
            </a:r>
            <a:endParaRPr lang="es" dirty="0" smtClean="0">
              <a:effectLst/>
            </a:endParaRPr>
          </a:p>
          <a:p>
            <a:pPr marL="1543050" lvl="3"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Extensiones utilizadas únicamente de manera temporal</a:t>
            </a:r>
            <a:endParaRPr lang="es" dirty="0" smtClean="0"/>
          </a:p>
          <a:p>
            <a:pPr marL="628650" lvl="1" indent="-171450" algn="l" rtl="0">
              <a:buFont typeface="Arial" panose="020B0604020202020204" pitchFamily="34" charset="0"/>
              <a:buChar char="•"/>
            </a:pPr>
            <a:r>
              <a:rPr lang="es" b="0" i="0" u="none" baseline="0"/>
              <a:t>Conductores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conductores rotos crean riesgos de choque o electrocución e incendios.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conductores rotos se encuentran en conductos, cables y otras áreas.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Busque conductores gastados, deshilachados, picados o rotos</a:t>
            </a:r>
          </a:p>
          <a:p>
            <a:pPr marL="628650" lvl="1" indent="-171450" algn="l" rtl="0">
              <a:buFont typeface="Arial" panose="020B0604020202020204" pitchFamily="34" charset="0"/>
              <a:buChar char="•"/>
            </a:pPr>
            <a:r>
              <a:rPr lang="es" b="0" i="0" u="none" baseline="0"/>
              <a:t>Tapas ciegas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cajetines eléctricos están diseñados para permitir la entrada de uno o varios conductos.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conducto está conectado al cajetín eléctrico a través de agujeros pequeños precortados.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agujeros están cubiertos con pequeñas tapas ciegas que están diseñadas para romperse cuando se conecte el conductor.</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Cuando se modifica un cajetín eléctrico de manera que elimine la necesidad de un conducto, el agujero restante no se puede dejar abierto.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Una tapa ciega nueva se utiliza para mitigar este riesgo y confirmar que no existan agujeros abiertos en el cajetín eléctrico.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Examine los cajetines eléctricos para detectar tapas ciegas rotas o faltantes.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está capacitado, verifique que todas las puertas de acceso al cajetín eléctrico estén en funcionamiento y se puedan asegurar adecuadamente.</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No acceda al cajetín eléctrico a través de una abertura sin usar.</a:t>
            </a:r>
            <a:endParaRPr lang="es" dirty="0" smtClean="0"/>
          </a:p>
          <a:p>
            <a:pPr marL="628650" lvl="1" indent="-171450" algn="l" rtl="0">
              <a:buFont typeface="Arial" panose="020B0604020202020204" pitchFamily="34" charset="0"/>
              <a:buChar char="•"/>
            </a:pPr>
            <a:r>
              <a:rPr lang="es" b="0" i="0" u="none" baseline="0"/>
              <a:t>Verificaciones de tierra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Pruebe la continuidad y la resistencia del sistema de puesta a tierra.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equipo eléctrico requiere una verificación de tierra luego de la instalación, y después de cualquier reparación o modificación.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Algunos emplazamientos requieren verificaciones anuales de tierra y utilizan un sistema específico de cintas con códigos de colores, para permitirles a los empleados determinar a simple vista si el equipo está en cumplimiento.</a:t>
            </a:r>
          </a:p>
          <a:p>
            <a:pPr marL="1085850" lvl="2"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Discuta las expectativas de verificación de tierra de sus emplazamientos.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Establezca que todos los equipos eléctricos han sido probados y están al día.</a:t>
            </a:r>
            <a:endParaRPr lang="es" dirty="0" smtClean="0"/>
          </a:p>
          <a:p>
            <a:pPr marL="628650" lvl="1" indent="-171450" algn="l" rtl="0">
              <a:buFont typeface="Arial" panose="020B0604020202020204" pitchFamily="34" charset="0"/>
              <a:buChar char="•"/>
            </a:pPr>
            <a:r>
              <a:rPr lang="es" b="0" i="0" u="none" baseline="0"/>
              <a:t>Etiquetado del panel</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Busque etiquetados incorrectos o faltantes.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Verifique que todos los interruptores de circuito operativos estén marcados correcta y adecuadamente.</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las etiquetas están dañadas, faltantes, ilegibles o su visión está obstruida, el personal adecuado necesita ser notificado para implementar medidas correctivas.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Solo las personas autorizadas y cualificadas pueden abrir los paneles.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Indique si hay o no iluminación adecuada en el lugar para leer todas las etiquetas.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Cualquier ítem etiquetado como “repuesto” o algo similar debe permanecer en la posición abierta.</a:t>
            </a:r>
            <a:endParaRPr lang="es" dirty="0" smtClean="0"/>
          </a:p>
          <a:p>
            <a:pPr marL="628650" lvl="1" indent="-171450" algn="l" rtl="0">
              <a:buFont typeface="Arial" panose="020B0604020202020204" pitchFamily="34" charset="0"/>
              <a:buChar char="•"/>
            </a:pPr>
            <a:r>
              <a:rPr lang="es" b="0" i="0" u="none" baseline="0"/>
              <a:t>Disyuntores diferenciales (GFCI)</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disyuntores diferenciales (Ground-Fault Circuit Interrupter, GFCI) protegen a los trabajadores de electrocución al dispararse (abrir el circuito) cuando el equipo eléctrico no está trabajando correctamente.</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Ubicados en todos los tomacorrientes al aire libre y en cualquier tomacorriente dentro de seis pies de una fuente de agua.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Presione el botón de probar para verificar que se desconecte la energía.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un GFCI no pasa la prueba, sigue disparándose o está dañado o defectuoso, deje de usarlo, etiquételo y contacte al Departamento Eléctrico.</a:t>
            </a:r>
            <a:endParaRPr lang="es"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39</a:t>
            </a:fld>
            <a:endParaRPr lang="es"/>
          </a:p>
        </p:txBody>
      </p:sp>
    </p:spTree>
    <p:extLst>
      <p:ext uri="{BB962C8B-B14F-4D97-AF65-F5344CB8AC3E}">
        <p14:creationId xmlns:p14="http://schemas.microsoft.com/office/powerpoint/2010/main" val="304326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0"/>
              </a:spcAft>
            </a:pPr>
            <a:r>
              <a:rPr lang="es" sz="1200" b="1" i="0" u="none" baseline="0">
                <a:effectLst/>
                <a:latin typeface="Times New Roman" panose="02020603050405020304" pitchFamily="18" charset="0"/>
                <a:ea typeface="Times New Roman" panose="02020603050405020304" pitchFamily="18" charset="0"/>
                <a:cs typeface="Times New Roman" panose="02020603050405020304" pitchFamily="18" charset="0"/>
              </a:rPr>
              <a:t>SG p. I</a:t>
            </a:r>
          </a:p>
          <a:p>
            <a:pPr marL="0" marR="0" algn="l" rtl="0">
              <a:spcBef>
                <a:spcPts val="600"/>
              </a:spcBef>
              <a:spcAft>
                <a:spcPts val="0"/>
              </a:spcAft>
            </a:pPr>
            <a:endParaRPr lang="es" sz="12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0"/>
              </a:spcAft>
            </a:pPr>
            <a:r>
              <a:rPr lang="es" sz="1200" b="1" i="0" u="none" baseline="0">
                <a:effectLst/>
                <a:latin typeface="Times New Roman" panose="02020603050405020304" pitchFamily="18" charset="0"/>
                <a:ea typeface="Times New Roman" panose="02020603050405020304" pitchFamily="18" charset="0"/>
                <a:cs typeface="Times New Roman" panose="02020603050405020304" pitchFamily="18" charset="0"/>
              </a:rPr>
              <a:t>Indicación</a:t>
            </a:r>
            <a:endParaRPr lang="e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Introduzca la Guía del Estudiante (Student Guide, SG) como un recurso.</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Lea o haga que un estudiante lea la cita.</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En grupo, discutan lo que significa la cita.</a:t>
            </a:r>
          </a:p>
          <a:p>
            <a:endParaRPr lang="es" dirty="0"/>
          </a:p>
        </p:txBody>
      </p:sp>
      <p:sp>
        <p:nvSpPr>
          <p:cNvPr id="4" name="Slide Number Placeholder 3"/>
          <p:cNvSpPr>
            <a:spLocks noGrp="1"/>
          </p:cNvSpPr>
          <p:nvPr>
            <p:ph type="sldNum" sz="quarter" idx="10"/>
          </p:nvPr>
        </p:nvSpPr>
        <p:spPr/>
        <p:txBody>
          <a:bodyPr/>
          <a:lstStyle/>
          <a:p>
            <a:pPr algn="l" rtl="0"/>
            <a:fld id="{BDA23A79-5B0B-4086-986B-EBBAC35FAF85}" type="slidenum">
              <a:rPr/>
              <a:t>4</a:t>
            </a:fld>
            <a:endParaRPr lang="es"/>
          </a:p>
        </p:txBody>
      </p:sp>
    </p:spTree>
    <p:extLst>
      <p:ext uri="{BB962C8B-B14F-4D97-AF65-F5344CB8AC3E}">
        <p14:creationId xmlns:p14="http://schemas.microsoft.com/office/powerpoint/2010/main" val="937461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38</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Adapte las tareas, las estaciones de trabajo, las herramientas, máquinas y los equipos para que se ajusten al trabajador.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Reduzca el estrés físico en el cuerpo de un trabajador y elimine muchos trastornos musculoesqueléticos (TME) potencialmente graves relacionados con un trabajo incapacitante.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Evalúe un área de trabajo para detectar riesgos relacionados con la ergonomía durante un examen del lugar de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i="0" u="none" kern="1200" baseline="0">
                <a:solidFill>
                  <a:schemeClr val="tx1"/>
                </a:solidFill>
                <a:effectLst/>
                <a:latin typeface="+mn-lt"/>
                <a:ea typeface="+mn-ea"/>
                <a:cs typeface="+mn-cs"/>
              </a:rPr>
              <a:t>Haga la pregunta y discuta las posibles respuestas.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Variar las tareas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Trabajar a un ritmo más lento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Suministrar tapetes antifatiga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Suministrar las herramientas correctas para el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Proporcionar sillas o banquetas ergonómicas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Ajustar la altura de las superficies de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Ofrecer un número mayor de recesos cortos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Reducir el peso y el tamaño de los ítems que serán cargados</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Colocar los suministros y equipos dentro del alcance del trabajador</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40</a:t>
            </a:fld>
            <a:endParaRPr lang="es"/>
          </a:p>
        </p:txBody>
      </p:sp>
    </p:spTree>
    <p:extLst>
      <p:ext uri="{BB962C8B-B14F-4D97-AF65-F5344CB8AC3E}">
        <p14:creationId xmlns:p14="http://schemas.microsoft.com/office/powerpoint/2010/main" val="2364018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39-40</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Preste atención a los riesgos relacionados con el clima, tales como el ciclo de congelación-descongelación (hielo y deshielo), precipitaciones (nieve y lluvia), vientos a alta velocidad, calor extremo, rayos.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hay un posible riesgo asociado con cualquiera de estos peligros, infórmelo de inmediato a su Profesional de Salud y Seguridad o a su Supervisor.</a:t>
            </a:r>
          </a:p>
          <a:p>
            <a:pPr marL="171450" lvl="0" indent="-171450" algn="l" rtl="0">
              <a:buFont typeface="Arial" panose="020B0604020202020204" pitchFamily="34" charset="0"/>
              <a:buChar char="•"/>
            </a:pPr>
            <a:r>
              <a:rPr lang="es" b="1" i="0" u="none" baseline="0"/>
              <a:t>Haga la pregunta y discuta las posibles respuestas.</a:t>
            </a:r>
          </a:p>
          <a:p>
            <a:pPr marL="628650" lvl="1" indent="-171450" algn="l" rtl="0">
              <a:buFont typeface="Arial" panose="020B0604020202020204" pitchFamily="34" charset="0"/>
              <a:buChar char="•"/>
            </a:pPr>
            <a:r>
              <a:rPr lang="es" b="0" i="0" u="none" baseline="0"/>
              <a:t>El calor y el frío extremos alteran las áreas de trabajo y los riesgos mientras se realizan las tareas.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Preste atención a los riesgos únicos creados por condiciones climáticas extremas, tales como superficies de metal calientes o frías, calor intensificado al usar cierto EPP y la necesidad de calor en condiciones frías.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Prepárese para condiciones extremas durante el examen del lugar de trabajo.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el calor es un factor, confirme que se dispone de agua abundante y áreas frescas para los recesos, e identifique los períodos del día en los que es seguro realizar el trabajo pesado.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el frío es un factor, confirme que estén disponibles áreas cálidas para los recesos y tenga disponible cambios de ropa en caso de que la ropa se humedezca.</a:t>
            </a:r>
          </a:p>
          <a:p>
            <a:pPr marL="171450" lvl="0" indent="-171450" algn="l" rtl="0">
              <a:buFont typeface="Arial" panose="020B0604020202020204" pitchFamily="34" charset="0"/>
              <a:buChar char="•"/>
            </a:pPr>
            <a:r>
              <a:rPr lang="es" b="1" i="0" u="none" kern="1200" baseline="0">
                <a:solidFill>
                  <a:schemeClr val="tx1"/>
                </a:solidFill>
                <a:effectLst/>
                <a:latin typeface="+mn-lt"/>
                <a:ea typeface="+mn-ea"/>
                <a:cs typeface="+mn-cs"/>
              </a:rPr>
              <a:t>Haga la pregunta y discuta las posibles respuestas.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precipitaciones como escorrentía, inundaciones y condiciones lluviosas pueden afectar perjudicialmente las condiciones para caminar y conducir a lo largo de cada emplazamiento, ya que ocasionan vías de tránsito húmedas.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vías de tránsito húmedas aumentan la posibilidad de accidentes vehiculares y de resbalones, tropezones y caídas de los empleados.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Minimice los riesgos de las condiciones de clima húmedo al verificar que las vías de tránsito no tengan escombros, secar las áreas húmedas e inspeccionar los vehículos para confirmar que sean seguros.</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41</a:t>
            </a:fld>
            <a:endParaRPr lang="es"/>
          </a:p>
        </p:txBody>
      </p:sp>
    </p:spTree>
    <p:extLst>
      <p:ext uri="{BB962C8B-B14F-4D97-AF65-F5344CB8AC3E}">
        <p14:creationId xmlns:p14="http://schemas.microsoft.com/office/powerpoint/2010/main" val="3651798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40-42</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Explique el primer punto.</a:t>
            </a:r>
            <a:endParaRPr lang="es" sz="12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basura, escombros, derrames y los equipos o herramientas diversas se convierten en riesgos de seguridad cuando obstruyen las vías peatonales o las superficies de trabajo.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materiales finos como el aserrín y la sílice, junto con los riesgos biológicos como la comida almacenada incorrectamente o los excrementos de animales, crean una amplia variedad de riesgos para la salud.</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Establezca hábitos de aseo al limpiar su área mientras realiza un examen del lugar de trabajo y mientras trabaja, y aliente a los demás a hacer lo mismo.</a:t>
            </a:r>
          </a:p>
          <a:p>
            <a:pPr marL="17145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Avance entre las diapositivas para ver imágenes de cada equipo mencionado.</a:t>
            </a:r>
            <a:endParaRPr lang="es" sz="1200" b="1"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Resbalones, tropezones y caídas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Determine el recorrido del área.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Identifique cualquier condición que pudiera llevar a resbalones y tropezones.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resbalones y tropezones son causados por una amplia variedad de condiciones, que incluyen la presencia de líquidos, superficies irregulares, mangueras, cables eléctricos, escalones y escaleras.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detecta la presencia de líquidos o charcos, evite caminar a través de ellos, establezca barricadas adecuadas y contacte a su Profesional de Salud y Seguridad o a su Supervisor.</a:t>
            </a:r>
            <a:endParaRPr lang="es" b="0"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Vías de tránsito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vías de tránsito y rutas de escape les permiten a los empleados moverse de un área a otra.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Ya sea que las recorran con frecuencia o pocas veces, estas deben permanecer como rutas seguras para todos los empleados en todo momento.</a:t>
            </a:r>
          </a:p>
          <a:p>
            <a:pPr marL="1085850" lvl="2"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El acceso seguro a lo largo de cualquier vía que se tome para trabajar, hacer reparaciones o mantenimiento debe estar libre de escombros u obstrucciones, ser de fácil acceso y estar bien iluminado (pregunta de examen corto)</a:t>
            </a:r>
            <a:endParaRPr lang="es" b="1"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Iluminación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Ya sea que trabaje en la noche o en un área oscura durante el día, proporcione iluminación adecuada en las vías peatonales y en las áreas de trabajo.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haya suficiente iluminación que le permita trabajar de manera segura.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Se puede usar iluminación permanente y temporal, pero de cualquier modo, los componentes de iluminación deben ser seguros para la ubicación y la tarea.</a:t>
            </a:r>
            <a:endParaRPr lang="es" b="0"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Almacenamiento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materiales almacenados inapropiadamente se convierten en un riesgo cuando obstruyen las vías de tránsito.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riesgo de este peligro aumenta dramáticamente en el caso de una emergencia.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Tome en cuenta si los materiales están almacenados según los estándares de Freeport-McMoRan, al igual que de acuerdo con las instrucciones de los fabricantes.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materiales se pueden almacenar en los contenedores adecuados pero, si su peso excede los límites del sistema de estantería, están almacenados inadecuadamente.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los contenedores están apilados, asegúrese de que estén equilibrados.</a:t>
            </a:r>
          </a:p>
        </p:txBody>
      </p:sp>
      <p:sp>
        <p:nvSpPr>
          <p:cNvPr id="4" name="Slide Number Placeholder 3"/>
          <p:cNvSpPr>
            <a:spLocks noGrp="1"/>
          </p:cNvSpPr>
          <p:nvPr>
            <p:ph type="sldNum" sz="quarter" idx="10"/>
          </p:nvPr>
        </p:nvSpPr>
        <p:spPr/>
        <p:txBody>
          <a:bodyPr/>
          <a:lstStyle/>
          <a:p>
            <a:pPr algn="l" rtl="0"/>
            <a:fld id="{3F8FCD5C-19B0-4F7A-B49D-975DBE93C182}" type="slidenum">
              <a:rPr/>
              <a:t>42</a:t>
            </a:fld>
            <a:endParaRPr lang="es"/>
          </a:p>
        </p:txBody>
      </p:sp>
    </p:spTree>
    <p:extLst>
      <p:ext uri="{BB962C8B-B14F-4D97-AF65-F5344CB8AC3E}">
        <p14:creationId xmlns:p14="http://schemas.microsoft.com/office/powerpoint/2010/main" val="2436247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43-45</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En situaciones de emergencia, el tiempo es crítico.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Utilice su examen del lugar de trabajo como una oportunidad para verificar todos los equipos de emergencia.</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Avance entre las diapositivas para ver imágenes de cada equipo mencionado.</a:t>
            </a:r>
            <a:endParaRPr lang="es" sz="1200" b="1"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Estaciones para lavado de ojos y duchas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estaciones de emergencia para lavado de ojos y duchas a menudo son la diferencia entre los eventos de exposición que cambian la vida y una lesión de la que se puede recuperar.</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En situaciones en donde ocurre contaminación de los ojos, mientras más espere por tratamiento, peor se puede volver su condición.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Aunque la piel es mucho más resistente al daño que los ojos, aún existen ciertas exposiciones que requieren tratamiento inmediato.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Ubique todas las estaciones de emergencia para lavador de ojos y duchas.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estén funcionando, estén limpias y libres de escombros.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estaciones para lavado de ojos y las duchas deben tener señalizaciones cerca de ellas.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área alrededor de estas debe estar libre de obstrucciones.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Extintores de incendios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usted está capacitado para usar un extintor de incendios.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Identifique la ubicación de todos los extintores de incendios.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se coloque una señal de identificación sobre cada uno.</a:t>
            </a:r>
          </a:p>
          <a:p>
            <a:pPr marL="1085850" lvl="2" indent="-171450" algn="l" rtl="0">
              <a:buFont typeface="Arial" panose="020B0604020202020204" pitchFamily="34" charset="0"/>
              <a:buChar char="•"/>
            </a:pPr>
            <a:r>
              <a:rPr lang="es" b="0" i="0" u="none" baseline="0">
                <a:effectLst/>
              </a:rPr>
              <a:t>¿Existe algún daño en la manija, la boquilla o la manguera?</a:t>
            </a:r>
          </a:p>
          <a:p>
            <a:pPr marL="1085850" lvl="2" indent="-171450" algn="l" rtl="0">
              <a:buFont typeface="Arial" panose="020B0604020202020204" pitchFamily="34" charset="0"/>
              <a:buChar char="•"/>
            </a:pPr>
            <a:r>
              <a:rPr lang="es" b="0" i="0" u="none" baseline="0">
                <a:effectLst/>
              </a:rPr>
              <a:t>¿El pasador de seguridad está colocado correctamente?</a:t>
            </a:r>
          </a:p>
          <a:p>
            <a:pPr marL="1085850" lvl="2" indent="-171450" algn="l" rtl="0">
              <a:buFont typeface="Arial" panose="020B0604020202020204" pitchFamily="34" charset="0"/>
              <a:buChar char="•"/>
            </a:pPr>
            <a:r>
              <a:rPr lang="es" b="0" i="0" u="none" baseline="0">
                <a:effectLst/>
              </a:rPr>
              <a:t>¿La aguja del medidor de presión se ubica en el rango de “Bien” o verde?  </a:t>
            </a:r>
          </a:p>
          <a:p>
            <a:pPr marL="1085850" lvl="2" indent="-171450" algn="l" rtl="0">
              <a:buFont typeface="Arial" panose="020B0604020202020204" pitchFamily="34" charset="0"/>
              <a:buChar char="•"/>
            </a:pPr>
            <a:r>
              <a:rPr lang="es" b="0" i="0" u="none" baseline="0">
                <a:effectLst/>
              </a:rPr>
              <a:t>¿La etiqueta y la calcomanía de inspección están al día?</a:t>
            </a:r>
          </a:p>
          <a:p>
            <a:pPr marL="1085850" lvl="2" indent="-171450" algn="l" rtl="0">
              <a:buFont typeface="Arial" panose="020B0604020202020204" pitchFamily="34" charset="0"/>
              <a:buChar char="•"/>
            </a:pPr>
            <a:r>
              <a:rPr lang="es" b="0" i="0" u="none" baseline="0">
                <a:effectLst/>
              </a:rPr>
              <a:t>¿Cuándo fue la última vez que el extintor de incendios se volteó para mezclar los químicos que contiene? ¿El área de tres pies al rededor del extintor está libre de obstrucciones?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 el tipo correcto de extintor para los riesgos en el área?</a:t>
            </a:r>
          </a:p>
          <a:p>
            <a:pPr marL="628650" lvl="1" indent="-171450" algn="l" rtl="0">
              <a:buFont typeface="Arial" panose="020B0604020202020204" pitchFamily="34" charset="0"/>
              <a:buChar char="•"/>
            </a:pPr>
            <a:r>
              <a:rPr lang="es" sz="1400" b="0" i="0" u="none" kern="1200" baseline="0">
                <a:solidFill>
                  <a:schemeClr val="tx1"/>
                </a:solidFill>
                <a:effectLst/>
                <a:latin typeface="+mn-lt"/>
                <a:ea typeface="+mn-ea"/>
                <a:cs typeface="+mn-cs"/>
              </a:rPr>
              <a:t>Kits de primeros auxilios y desfibriladores externos automáticos (DEA)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kits de primeros auxilios y los desfibriladores externos automáticos (DEA) pueden ser críticos durante una emergencia de salud.</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Ubique todos kits de primeros auxilios y DEA.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los suministros de primeros auxilios están todos en existencia y que todos los ítems con fechas de expiración no estén vencidos.</a:t>
            </a:r>
            <a:endParaRPr lang="es" sz="14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Alarmas de emergencia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alarmas de emergencia reducen la gravedad de los incidentes al advertir a los empleados sobre un peligro, y los alerta a seguir los procedimientos adecuados cuando las alarmas suenan.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En caso de una emergencia, las alarmas necesitan funcionar correctamente.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Ubique todas las alarmas.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Verifique que hayan sido revisadas recientemente.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Por lo general, las alarmas son revisadas de manera regular por los emplazamientos y es posible que no necesiten ser revisadas durante un examen del lugar de trabajo.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Consulte con los supervisores de su emplazamiento si tiene alguna pregunta.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Luces y señales de emergencia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Cada área de trabajo tiene un plan de evacuación detallado.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éxito del plan en una emergencia depende parcialmente de las luces de emergencia y las señales de salida.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Ubique y revise las luces de emergencia.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Ubique y verifique que todas las señales de salida estén iluminadas.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Pruebe las luces de emergencia al presionar el botón de “Probar” o desconéctelas y conéctelas de nuevo.</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43</a:t>
            </a:fld>
            <a:endParaRPr lang="es"/>
          </a:p>
        </p:txBody>
      </p:sp>
    </p:spTree>
    <p:extLst>
      <p:ext uri="{BB962C8B-B14F-4D97-AF65-F5344CB8AC3E}">
        <p14:creationId xmlns:p14="http://schemas.microsoft.com/office/powerpoint/2010/main" val="1707091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46-47</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emplazamientos de Freeport-McMoRan se esfuerzan por mantener a todos informados a lo largo de la jornada laboral, al mantener la comunicación a través de diferentes vías como señalización, indicadores, etiquetado y marcadores de estacas azules.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comunicación puede llamar la atención ante riesgos potenciales cuando se realiza una tarea y, por lo tanto, debe transmitirse claramente y entenderse con precisión.</a:t>
            </a:r>
          </a:p>
          <a:p>
            <a:pPr marL="171450" lvl="0"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Avance entre las diapositivas para ver imágenes de cada equipo mencionado.</a:t>
            </a:r>
            <a:endParaRPr lang="es" sz="1200" b="1"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Señalización</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señales están clasificadas como controles administrativos.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Cuando existen riesgos inmediatos o potenciales de salud y seguridad en el área de trabajo, las señales de advertencia deben estar publicadas en todas las adyacencias.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Reconocer estas señales le permite entender fácilmente los riesgos y apegarse a las precauciones adecuadas mientras trabaja.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estas están colocadas en una ubicación obvia, orientadas apropiadamente y que estén limpias y sean legibles.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Publíquelas en el idioma común de la propiedad.</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Detenerse para enfocarse en una señal que no cumple con estos estándares desperdicia un tiempo valioso en una emergencia.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Identifique las señales que no cumplen con estos estándares y tómese el tiempo para corregir el problema, o notifique a los supervisores, para así poder resolver el asunto.</a:t>
            </a:r>
            <a:endParaRPr lang="es" b="0"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Indicadores y etiquetado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Indica que existe un riesgo o condición insegura.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indicador de color (rojo o amarillo) identifica el nivel de peligro asociado con el riesgo.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etiqueta describe la condición o razón de riesgo para el indicador, la hora y fecha de instalación, los requisitos de EPP para entrar y el empleado que colocó la información de la etiqueta (nombre, número de contacto, supervisor, departamento).</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100" b="0" i="0" u="none" kern="1200" baseline="0">
                <a:solidFill>
                  <a:schemeClr val="tx1"/>
                </a:solidFill>
                <a:effectLst/>
                <a:latin typeface="+mn-lt"/>
                <a:ea typeface="+mn-ea"/>
                <a:cs typeface="+mn-cs"/>
              </a:rPr>
              <a:t>V</a:t>
            </a:r>
            <a:r>
              <a:rPr lang="es" sz="1200" b="0" i="0" u="none" kern="1200" baseline="0">
                <a:solidFill>
                  <a:schemeClr val="tx1"/>
                </a:solidFill>
                <a:effectLst/>
                <a:latin typeface="+mn-lt"/>
                <a:ea typeface="+mn-ea"/>
                <a:cs typeface="+mn-cs"/>
              </a:rPr>
              <a:t>erifique que todas las áreas necesarias tengan indicadores y que se use el color correcto.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etiquetas de colores varían, pero deben estar visibles y colgando de todos los lados del perímetro o de todos los puntos de acceso.</a:t>
            </a:r>
            <a:endParaRPr lang="es" b="0" kern="1200" baseline="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b="0" i="0" u="none" kern="1200" baseline="0">
                <a:solidFill>
                  <a:schemeClr val="tx1"/>
                </a:solidFill>
                <a:effectLst/>
                <a:latin typeface="+mn-lt"/>
                <a:ea typeface="+mn-ea"/>
                <a:cs typeface="+mn-cs"/>
              </a:rPr>
              <a:t>Marcadores de estacas azules o de ubicación de servicios públicos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marcadores indican la ubicación y tipo de líneas de servicios públicos enterrados o escondidos.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Su función es evitar que se interrumpan los servicios públicos que no están a la vista y mantener a los empleados seguros cuando penetran más de 1 pulgada (2.5 cm) dentro de los pisos, tejados, techos, paredes y superficies terrestres.</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Verifique que el color se identifique fácilmente y sea legible; si los marcadores están descoloridos o dañados, notifique al personal adecuado para que las vuelan a pintar.</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Los colores de pintura específicos se usan para identificar el tipo de servicio público que está oculto; si ve o sospecha que los marcadores están etiquetados erróneamente, ubicados incorrectamente o extraviados, siga los procedimientos requeridos para que el personal correcto pueda investigar más.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todas los marcadores temporales como whiskers y marcadores permanentes como banderas o estacas de colores, estén en condiciones suficientemente buenas como para comunicar el mensaje pretendido.</a:t>
            </a:r>
            <a:endParaRPr lang="es"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44</a:t>
            </a:fld>
            <a:endParaRPr lang="es"/>
          </a:p>
        </p:txBody>
      </p:sp>
    </p:spTree>
    <p:extLst>
      <p:ext uri="{BB962C8B-B14F-4D97-AF65-F5344CB8AC3E}">
        <p14:creationId xmlns:p14="http://schemas.microsoft.com/office/powerpoint/2010/main" val="4053830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48-49</a:t>
            </a:r>
          </a:p>
          <a:p>
            <a:endParaRPr lang="es" b="1" dirty="0" smtClean="0"/>
          </a:p>
          <a:p>
            <a:pPr algn="l" rtl="0"/>
            <a:r>
              <a:rPr lang="es" b="1" i="0" u="none" baseline="0"/>
              <a:t>Indicación</a:t>
            </a:r>
            <a:endParaRPr lang="e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Explique el primer punto.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Los accidentes con productos químicos peligrosos pueden ocurrir rápidamente y ser bastante graves.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Antes de usar un producto químico, revise una hoja de datos de seguridad (SDS) u otro recurso apropiado.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SDS dirigen su atención hacia las condiciones de uso que representan un riesgo potencial e identifican los controles, tal como los requisitos de manipulación y el EPP que deben ser implementados.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Realizar un examen del lugar de trabajo ofrece una oportunidad para asegurar que los requisitos de la hoja de datos de seguridad (SDS) sean suficientes para mantenerle a usted y a sus compañeros lo más seguros posibles.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i="0" u="none" kern="1200" baseline="0">
                <a:solidFill>
                  <a:schemeClr val="tx1"/>
                </a:solidFill>
                <a:effectLst/>
                <a:latin typeface="+mn-lt"/>
                <a:ea typeface="+mn-ea"/>
                <a:cs typeface="+mn-cs"/>
              </a:rPr>
              <a:t>Haga la pregunta y discuta las posibles respuestas.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kern="1200" baseline="0">
                <a:solidFill>
                  <a:schemeClr val="tx1"/>
                </a:solidFill>
                <a:effectLst/>
                <a:latin typeface="+mn-lt"/>
                <a:ea typeface="+mn-ea"/>
                <a:cs typeface="+mn-cs"/>
              </a:rPr>
              <a:t>Etiquetas del contenedor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Todos los contenedores deben estar etiquetados (pregunta de examen corto)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etiquetas contienen advertencias inmediatas acerca del riesgo más serio de un químico, y debe ser la primera referencia antes de comenzar a trabajar.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Una etiqueta es la primera fuente de información de un empleado acerca de un químico.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Revise sus hojas SDS para confirmar que todos los contenedores estén etiquetados adecuadamente y contengan el pictograma correcto.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 etiqueta del fabricante debe estar intacta y ser legible.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a algún producto químico que sea enviado a su emplazamiento le falta una etiqueta, o si se extravió o dañó una etiqueta, notifique de inmediato a su supervisor, al representante de suministros globales, el Profesional de Medioambiente o al Profesional de Salud y Seguridad para que puedan remplazar la etiqueta.</a:t>
            </a:r>
            <a:endParaRPr lang="es"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kern="1200" baseline="0">
                <a:solidFill>
                  <a:schemeClr val="tx1"/>
                </a:solidFill>
                <a:effectLst/>
                <a:latin typeface="+mn-lt"/>
                <a:ea typeface="+mn-ea"/>
                <a:cs typeface="+mn-cs"/>
              </a:rPr>
              <a:t>Almacenamiento de productos químicos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Comprenda las expectativas de almacenamiento de productos químicos antes de comenzar un examen del lugar de trabajo.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Evalúe los productos químicos y determine si se han implementado o no los controles adecuados.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Las SDS proporcionan recomendaciones de almacenamiento adecuadas y la compatibilidad con otros productos químicos.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su área de trabajo contiene líquidos almacenados bajo presión, verifique que los recipientes estén asegurados correctamente y que ninguna válvula tenga fugas.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está almacenando desechos líquidos, verifique que todos los contenedores sean compatibles con el producto, estén libres de fugas, estén etiquetados (con descripción del contenido) y estén asegurados.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su área de trabajo contiene diversos productos peligrosos o reactivos, confirme que no hay posibilidad de que los químicos se mezclen.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Almacene los materiales en un gabinete de almacenamiento de seguridad con clasificación para materiales inflamables. Todos los contenedores almacenados en un gabinete, independientemente de su contenido, deben ser etiquetados correctamente.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No almacene ítems como trapos, contenedores de cartón, papel ni nada más con el potencial para convertirse en una fuente de combustible para un incendio.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Asegúrese de que todos los contenedores estén limpios y que las tapas estén cerradas.</a:t>
            </a:r>
            <a:endParaRPr lang="es"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kern="1200" baseline="0">
                <a:solidFill>
                  <a:schemeClr val="tx1"/>
                </a:solidFill>
                <a:effectLst/>
                <a:latin typeface="+mn-lt"/>
                <a:ea typeface="+mn-ea"/>
                <a:cs typeface="+mn-cs"/>
              </a:rPr>
              <a:t>Generación y manejo de desechos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Antes de que alguien traiga un producto químico nuevo a un emplazamiento, los departamentos de Salud y Seguridad y de Medioambiente necesitan ser notificados, para que ellos puedan evaluar los riesgos químicos y comuniquen los riesgos químicos nuevos introducidos en su área de trabajo a usted y a sus compañeros de trabajo.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Si se encuentran productos desconocidos, contenedores usados, productos vencidos o algún EPP contaminado durante un examen del lugar de trabajo, contacte al coordinador de desechos peligrosos de su emplazamiento para garantizar que se aplique el método de desecho correcto.</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45</a:t>
            </a:fld>
            <a:endParaRPr lang="es"/>
          </a:p>
        </p:txBody>
      </p:sp>
    </p:spTree>
    <p:extLst>
      <p:ext uri="{BB962C8B-B14F-4D97-AF65-F5344CB8AC3E}">
        <p14:creationId xmlns:p14="http://schemas.microsoft.com/office/powerpoint/2010/main" val="1714405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SG p. 49-50</a:t>
            </a:r>
          </a:p>
          <a:p>
            <a:endParaRPr lang="es" b="1" dirty="0" smtClean="0"/>
          </a:p>
          <a:p>
            <a:pPr algn="l" rtl="0"/>
            <a:r>
              <a:rPr lang="es" b="1" i="0" u="none" baseline="0"/>
              <a:t>Indicación</a:t>
            </a:r>
          </a:p>
          <a:p>
            <a:pPr marL="171450" indent="-171450" algn="l" rtl="0">
              <a:buFont typeface="Arial" panose="020B0604020202020204" pitchFamily="34" charset="0"/>
              <a:buChar char="•"/>
            </a:pPr>
            <a:r>
              <a:rPr lang="es" b="0" i="0" u="none" baseline="0"/>
              <a:t>Explique el primer punto.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Cuando tenga preguntas acerca de cómo vestir, usar o cuidar el EPP, pregúntele a un supervisor o al Profesional de Salud y Seguridad.</a:t>
            </a:r>
          </a:p>
          <a:p>
            <a:pPr marL="171450" lvl="0" indent="-171450" algn="l" rtl="0">
              <a:buFont typeface="Arial" panose="020B0604020202020204" pitchFamily="34" charset="0"/>
              <a:buChar char="•"/>
            </a:pPr>
            <a:r>
              <a:rPr lang="es" b="1" i="0" u="none" kern="1200" baseline="0">
                <a:solidFill>
                  <a:schemeClr val="tx1"/>
                </a:solidFill>
                <a:effectLst/>
                <a:latin typeface="+mn-lt"/>
                <a:ea typeface="+mn-ea"/>
                <a:cs typeface="+mn-cs"/>
              </a:rPr>
              <a:t>Haga la pregunta y discuta las posibles respuestas.</a:t>
            </a:r>
          </a:p>
          <a:p>
            <a:pPr marL="628650" lvl="1" indent="-171450" algn="l" rtl="0">
              <a:buFont typeface="Arial" panose="020B0604020202020204" pitchFamily="34" charset="0"/>
              <a:buChar char="•"/>
            </a:pPr>
            <a:r>
              <a:rPr lang="es" b="0" i="0" u="none" baseline="0"/>
              <a:t>Selección del EPP</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Verifique que se elija el EPP correcto para el riesgo o tarea.</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Verifique que le ajusta correctamente.</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Revise los AST, los POE y las hojas de datos de seguridad (SDS) para identificar la selección específica del EPP para los riesgos que pudiera encontrar y las tareas que pueda realizar.</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se elija la talla correcta, de manera que el EPP le ajuste lo suficientemente bien como para evitar brechas peligrosas en la protección. Si el EPP no le ajusta bien, resuelva el asunto antes de entrar a las áreas donde se requiere el EPP.</a:t>
            </a:r>
            <a:endParaRPr lang="es" b="0" dirty="0" smtClean="0"/>
          </a:p>
          <a:p>
            <a:pPr marL="628650" lvl="1" indent="-171450" algn="l" rtl="0">
              <a:buFont typeface="Arial" panose="020B0604020202020204" pitchFamily="34" charset="0"/>
              <a:buChar char="•"/>
            </a:pPr>
            <a:r>
              <a:rPr lang="es" b="0" i="0" u="none" baseline="0"/>
              <a:t>Inspección del EPP</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El EPP solo le protege cuando está en buenas condiciones.</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Antes de ponerse guantes, lentes, ropa o cualquier otra pieza de EPP, límpielos e inspecciónelos cuidadosamente.</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Asegúrese de que no tengan ninguna rotura, rasgadura, desintegración o algún otro daño.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Si encuentra un equipo dañado, notifique a su supervisor y deseche y remplace el equipo.</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46</a:t>
            </a:fld>
            <a:endParaRPr lang="es"/>
          </a:p>
        </p:txBody>
      </p:sp>
    </p:spTree>
    <p:extLst>
      <p:ext uri="{BB962C8B-B14F-4D97-AF65-F5344CB8AC3E}">
        <p14:creationId xmlns:p14="http://schemas.microsoft.com/office/powerpoint/2010/main" val="451191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Tiempo</a:t>
            </a:r>
            <a:endParaRPr lang="es" sz="1100" kern="1200" dirty="0" smtClean="0">
              <a:solidFill>
                <a:schemeClr val="tx1"/>
              </a:solidFill>
              <a:effectLst/>
              <a:latin typeface="+mn-lt"/>
              <a:ea typeface="+mn-ea"/>
              <a:cs typeface="+mn-cs"/>
            </a:endParaRPr>
          </a:p>
          <a:p>
            <a:pPr algn="l" rtl="0"/>
            <a:r>
              <a:rPr lang="es" sz="1200" b="0" i="0" u="none" kern="1200" baseline="0">
                <a:solidFill>
                  <a:schemeClr val="tx1"/>
                </a:solidFill>
                <a:effectLst/>
                <a:latin typeface="+mn-lt"/>
                <a:ea typeface="+mn-ea"/>
                <a:cs typeface="+mn-cs"/>
              </a:rPr>
              <a:t>20 minutos aproximadamente</a:t>
            </a:r>
            <a:r>
              <a:rPr lang="es" sz="1100" b="0" i="0" u="none" kern="1200" baseline="0">
                <a:solidFill>
                  <a:schemeClr val="tx1"/>
                </a:solidFill>
                <a:effectLst/>
                <a:latin typeface="+mn-lt"/>
                <a:ea typeface="+mn-ea"/>
                <a:cs typeface="+mn-cs"/>
              </a:rPr>
              <a:t> </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Materiales</a:t>
            </a:r>
            <a:r>
              <a:rPr lang="es" sz="1100" b="1" i="0" u="none" kern="1200" baseline="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u="none" kern="1200" baseline="0">
                <a:solidFill>
                  <a:schemeClr val="tx1"/>
                </a:solidFill>
                <a:effectLst/>
                <a:latin typeface="+mn-lt"/>
                <a:ea typeface="+mn-ea"/>
                <a:cs typeface="+mn-cs"/>
              </a:rPr>
              <a:t>Hoja de trabajo Enséñame, SG p. 51 (1 por estudiante)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0" i="0" u="none" kern="1200" baseline="0">
                <a:solidFill>
                  <a:schemeClr val="tx1"/>
                </a:solidFill>
                <a:effectLst/>
                <a:latin typeface="+mn-lt"/>
                <a:ea typeface="+mn-ea"/>
                <a:cs typeface="+mn-cs"/>
              </a:rPr>
              <a:t>O BIEN</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Papel de rotafolio (1 por grupo)</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Marcador (1 por grupo)</a:t>
            </a:r>
            <a:r>
              <a:rPr lang="es" sz="1100" b="0" i="0" u="none" kern="1200" baseline="0">
                <a:solidFill>
                  <a:schemeClr val="tx1"/>
                </a:solidFill>
                <a:effectLst/>
                <a:latin typeface="+mn-lt"/>
                <a:ea typeface="+mn-ea"/>
                <a:cs typeface="+mn-cs"/>
              </a:rPr>
              <a:t> </a:t>
            </a:r>
          </a:p>
          <a:p>
            <a:pPr algn="l" rtl="0"/>
            <a:r>
              <a:rPr lang="es" sz="1200" b="0" i="0" u="none" kern="1200" cap="all"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Propósito</a:t>
            </a:r>
            <a:endParaRPr lang="e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s" sz="1200" b="0" i="0" u="none" kern="1200" baseline="0">
                <a:solidFill>
                  <a:schemeClr val="tx1"/>
                </a:solidFill>
                <a:effectLst/>
                <a:latin typeface="+mn-lt"/>
                <a:ea typeface="+mn-ea"/>
                <a:cs typeface="+mn-cs"/>
              </a:rPr>
              <a:t>Esta actividad les da a los estudiantes la oportunidad de i</a:t>
            </a:r>
            <a:r>
              <a:rPr lang="es" b="0" i="0" u="none" baseline="0"/>
              <a:t>dentificar los riesgos asociados con el examen del lugar de trabajo y los controles que se pueden implementar.</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Divida la clase en dos equipos de aproximadamente cinco estudiantes.</a:t>
            </a:r>
            <a:endParaRPr lang="e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 sz="1200" b="0" i="0" u="none" kern="1200" baseline="0">
                <a:solidFill>
                  <a:schemeClr val="tx1"/>
                </a:solidFill>
                <a:effectLst/>
                <a:latin typeface="+mn-lt"/>
                <a:ea typeface="+mn-ea"/>
                <a:cs typeface="+mn-cs"/>
              </a:rPr>
              <a:t>Revise las instrucciones de la hoja de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Escriba su riesgo asignado del análisis del lugar de trabajo en la línea suministrada.</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Utilice su guía del estudiante para investigar las respuestas a las preguntas dadas.</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Asigne uno de los riesgos discutidos en este módulo a cada grupo (Riesgos generales en el lugar de trabajo, Limpieza, Equipos de emergencia, Comunicación, Manipulación de materiales en el lugar de trabajo o EPP).</a:t>
            </a:r>
          </a:p>
          <a:p>
            <a:pPr marL="228600" lvl="0" indent="-228600" algn="l" rtl="0">
              <a:buFont typeface="+mj-lt"/>
              <a:buAutoNum type="arabicPeriod"/>
            </a:pPr>
            <a:r>
              <a:rPr lang="es" sz="1200" b="1" i="0" u="none" kern="1200" baseline="0">
                <a:solidFill>
                  <a:schemeClr val="tx1"/>
                </a:solidFill>
                <a:effectLst/>
                <a:latin typeface="+mn-lt"/>
                <a:ea typeface="+mn-ea"/>
                <a:cs typeface="+mn-cs"/>
              </a:rPr>
              <a:t>Después de 10 minutos, cada equipo dirige una discusión acerca de su tema.</a:t>
            </a:r>
            <a:endParaRPr lang="es" sz="1100" b="1" kern="1200" baseline="0" dirty="0" smtClean="0">
              <a:solidFill>
                <a:schemeClr val="tx1"/>
              </a:solidFill>
              <a:effectLst/>
              <a:latin typeface="+mn-lt"/>
              <a:ea typeface="+mn-ea"/>
              <a:cs typeface="+mn-cs"/>
            </a:endParaRPr>
          </a:p>
          <a:p>
            <a:pPr marL="0" lvl="0" indent="0" algn="l" rtl="0">
              <a:buFont typeface="+mj-lt"/>
              <a:buNone/>
            </a:pPr>
            <a:endParaRPr lang="es" sz="1100" kern="1200" baseline="0" dirty="0" smtClean="0">
              <a:solidFill>
                <a:schemeClr val="tx1"/>
              </a:solidFill>
              <a:effectLst/>
              <a:latin typeface="+mn-lt"/>
              <a:ea typeface="+mn-ea"/>
              <a:cs typeface="+mn-cs"/>
            </a:endParaRPr>
          </a:p>
          <a:p>
            <a:pPr marL="0" lvl="0" indent="0" algn="l" rtl="0">
              <a:buFont typeface="+mj-lt"/>
              <a:buNone/>
            </a:pPr>
            <a:r>
              <a:rPr lang="es" sz="1100" b="0" i="0" u="none" kern="1200" baseline="0">
                <a:solidFill>
                  <a:schemeClr val="tx1"/>
                </a:solidFill>
                <a:effectLst/>
                <a:latin typeface="+mn-lt"/>
                <a:ea typeface="+mn-ea"/>
                <a:cs typeface="+mn-cs"/>
              </a:rPr>
              <a:t>*Para clases más grandes, asigne los subtítulos debajo de cada título de riesgo en la Guía del Estudiante. Esto crea riesgos más específicos que los estudiantes pueden investigar y presentar.</a:t>
            </a:r>
          </a:p>
          <a:p>
            <a:pPr marL="228600" lvl="0" indent="-228600" algn="l" rtl="0">
              <a:buFont typeface="+mj-lt"/>
              <a:buAutoNum type="arabicPeriod"/>
            </a:pP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47</a:t>
            </a:fld>
            <a:endParaRPr lang="es"/>
          </a:p>
        </p:txBody>
      </p:sp>
    </p:spTree>
    <p:extLst>
      <p:ext uri="{BB962C8B-B14F-4D97-AF65-F5344CB8AC3E}">
        <p14:creationId xmlns:p14="http://schemas.microsoft.com/office/powerpoint/2010/main" val="2645479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1" i="0" u="none" kern="1200" baseline="0">
                <a:solidFill>
                  <a:schemeClr val="tx1"/>
                </a:solidFill>
                <a:effectLst/>
                <a:latin typeface="+mn-lt"/>
                <a:ea typeface="+mn-ea"/>
                <a:cs typeface="+mn-cs"/>
              </a:rPr>
              <a:t>Tiempo</a:t>
            </a:r>
            <a:endParaRPr lang="es" sz="1100" kern="1200" dirty="0" smtClean="0">
              <a:solidFill>
                <a:schemeClr val="tx1"/>
              </a:solidFill>
              <a:effectLst/>
              <a:latin typeface="+mn-lt"/>
              <a:ea typeface="+mn-ea"/>
              <a:cs typeface="+mn-cs"/>
            </a:endParaRPr>
          </a:p>
          <a:p>
            <a:pPr algn="l" rtl="0"/>
            <a:r>
              <a:rPr lang="es" sz="1200" b="0" i="0" u="none" kern="1200" baseline="0">
                <a:solidFill>
                  <a:schemeClr val="tx1"/>
                </a:solidFill>
                <a:effectLst/>
                <a:latin typeface="+mn-lt"/>
                <a:ea typeface="+mn-ea"/>
                <a:cs typeface="+mn-cs"/>
              </a:rPr>
              <a:t>10 minutos aproximadamente</a:t>
            </a:r>
            <a:r>
              <a:rPr lang="es" sz="1100" b="0" i="0" u="none" kern="1200" baseline="0">
                <a:solidFill>
                  <a:schemeClr val="tx1"/>
                </a:solidFill>
                <a:effectLst/>
                <a:latin typeface="+mn-lt"/>
                <a:ea typeface="+mn-ea"/>
                <a:cs typeface="+mn-cs"/>
              </a:rPr>
              <a:t> </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Materiales</a:t>
            </a:r>
            <a:r>
              <a:rPr lang="es" sz="1100" b="1" i="0" u="none" kern="1200" baseline="0">
                <a:solidFill>
                  <a:schemeClr val="tx1"/>
                </a:solidFill>
                <a:effectLst/>
                <a:latin typeface="+mn-lt"/>
                <a:ea typeface="+mn-ea"/>
                <a:cs typeface="+mn-cs"/>
              </a:rPr>
              <a:t> </a:t>
            </a:r>
          </a:p>
          <a:p>
            <a:pPr marL="342900" marR="0" lvl="0" indent="-342900" algn="l" rtl="0">
              <a:spcBef>
                <a:spcPts val="600"/>
              </a:spcBef>
              <a:spcAft>
                <a:spcPts val="600"/>
              </a:spcAft>
              <a:buFont typeface="Symbol" panose="05050102010706020507" pitchFamily="18" charset="2"/>
              <a:buChar char=""/>
            </a:pPr>
            <a:r>
              <a:rPr lang="es" sz="1200" b="0"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Hoja de trabajo Asegure la Escena (ubicada en la SG en las pp. 52-55) </a:t>
            </a:r>
            <a:endParaRPr lang="e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200" b="0" i="0" u="none" kern="1200" cap="all"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Propósito</a:t>
            </a:r>
            <a:endParaRPr lang="e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s" sz="1200" b="0" i="0" u="none" kern="1200" baseline="0">
                <a:solidFill>
                  <a:schemeClr val="tx1"/>
                </a:solidFill>
                <a:effectLst/>
                <a:latin typeface="+mn-lt"/>
                <a:ea typeface="+mn-ea"/>
                <a:cs typeface="+mn-cs"/>
              </a:rPr>
              <a:t>Esta actividad les da a los estudiantes la oportunidad de i</a:t>
            </a:r>
            <a:r>
              <a:rPr lang="es" b="0" i="0" u="none" baseline="0"/>
              <a:t>dentificar los riesgos asociados con el examen del lugar de trabajo y los controles que se pueden implementar.</a:t>
            </a:r>
          </a:p>
          <a:p>
            <a:pPr algn="l" rtl="0"/>
            <a:r>
              <a:rPr lang="es" sz="1200" b="0" i="0" u="none" kern="1200" baseline="0">
                <a:solidFill>
                  <a:schemeClr val="tx1"/>
                </a:solidFill>
                <a:effectLst/>
                <a:latin typeface="+mn-lt"/>
                <a:ea typeface="+mn-ea"/>
                <a:cs typeface="+mn-cs"/>
              </a:rPr>
              <a:t> </a:t>
            </a:r>
            <a:endParaRPr lang="es" sz="1100" kern="1200" dirty="0" smtClean="0">
              <a:solidFill>
                <a:schemeClr val="tx1"/>
              </a:solidFill>
              <a:effectLst/>
              <a:latin typeface="+mn-lt"/>
              <a:ea typeface="+mn-ea"/>
              <a:cs typeface="+mn-cs"/>
            </a:endParaRPr>
          </a:p>
          <a:p>
            <a:pPr algn="l" rtl="0"/>
            <a:r>
              <a:rPr lang="es" sz="12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0" i="0" u="none" kern="1200" baseline="0">
                <a:solidFill>
                  <a:schemeClr val="tx1"/>
                </a:solidFill>
                <a:effectLst/>
                <a:latin typeface="+mn-lt"/>
                <a:ea typeface="+mn-ea"/>
                <a:cs typeface="+mn-cs"/>
              </a:rPr>
              <a:t>Divida la clase en dos equipos de aproximadamente cinco estudiantes.</a:t>
            </a:r>
            <a:endParaRPr lang="e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 sz="1200" b="0" i="0" u="none" kern="1200" baseline="0">
                <a:solidFill>
                  <a:schemeClr val="tx1"/>
                </a:solidFill>
                <a:effectLst/>
                <a:latin typeface="+mn-lt"/>
                <a:ea typeface="+mn-ea"/>
                <a:cs typeface="+mn-cs"/>
              </a:rPr>
              <a:t>Revise las instrucciones de la hoja de trabajo.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Identifique los riesgos existentes o potenciales en cada imagen.</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Registre los riesgos que encuentre, luego determine y registre los controles que pueden mitigar los riesgos.</a:t>
            </a:r>
            <a:endParaRPr lang="es" sz="1100" kern="1200" dirty="0" smtClean="0">
              <a:solidFill>
                <a:schemeClr val="tx1"/>
              </a:solidFill>
              <a:effectLst/>
              <a:latin typeface="+mn-lt"/>
              <a:ea typeface="+mn-ea"/>
              <a:cs typeface="+mn-cs"/>
            </a:endParaRPr>
          </a:p>
          <a:p>
            <a:pPr marL="228600" lvl="0" indent="-228600" algn="l" rtl="0">
              <a:buFont typeface="+mj-lt"/>
              <a:buAutoNum type="arabicPeriod"/>
            </a:pPr>
            <a:r>
              <a:rPr lang="es" sz="1200" b="1" i="0" u="none" kern="1200" baseline="0">
                <a:solidFill>
                  <a:schemeClr val="tx1"/>
                </a:solidFill>
                <a:effectLst/>
                <a:latin typeface="+mn-lt"/>
                <a:ea typeface="+mn-ea"/>
                <a:cs typeface="+mn-cs"/>
              </a:rPr>
              <a:t>Después de diez minutos, prosiga a través de cada imagen en PowerPoint y analice los riesgos y controles en grupo. </a:t>
            </a:r>
            <a:r>
              <a:rPr lang="es" sz="1200" b="0" i="0" u="none" kern="1200" baseline="0">
                <a:solidFill>
                  <a:schemeClr val="tx1"/>
                </a:solidFill>
                <a:effectLst/>
                <a:latin typeface="+mn-lt"/>
                <a:ea typeface="+mn-ea"/>
                <a:cs typeface="+mn-cs"/>
              </a:rPr>
              <a:t>Se proporcionan las respuestas posibles, pero otras respuestas pueden ser válidas.</a:t>
            </a: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48</a:t>
            </a:fld>
            <a:endParaRPr lang="es"/>
          </a:p>
        </p:txBody>
      </p:sp>
    </p:spTree>
    <p:extLst>
      <p:ext uri="{BB962C8B-B14F-4D97-AF65-F5344CB8AC3E}">
        <p14:creationId xmlns:p14="http://schemas.microsoft.com/office/powerpoint/2010/main" val="1278888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Resbalarse</a:t>
            </a:r>
          </a:p>
          <a:p>
            <a:pPr marL="171450" indent="-171450" algn="l" rtl="0">
              <a:buFont typeface="Arial" panose="020B0604020202020204" pitchFamily="34" charset="0"/>
              <a:buChar char="•"/>
            </a:pPr>
            <a:r>
              <a:rPr lang="es" b="0" i="0" u="none" baseline="0"/>
              <a:t>Tropezar</a:t>
            </a:r>
          </a:p>
          <a:p>
            <a:pPr marL="171450" indent="-171450" algn="l" rtl="0">
              <a:buFont typeface="Arial" panose="020B0604020202020204" pitchFamily="34" charset="0"/>
              <a:buChar char="•"/>
            </a:pPr>
            <a:r>
              <a:rPr lang="es" b="0" i="0" u="none" baseline="0"/>
              <a:t>No hay espacio libre alrededor de la estación para lavado de ojos</a:t>
            </a:r>
          </a:p>
          <a:p>
            <a:pPr marL="171450" indent="-171450" algn="l" rtl="0">
              <a:buFont typeface="Arial" panose="020B0604020202020204" pitchFamily="34" charset="0"/>
              <a:buChar char="•"/>
            </a:pPr>
            <a:r>
              <a:rPr lang="es" b="0" i="0" u="none" baseline="0"/>
              <a:t>Exposición a sustancias peligrosas</a:t>
            </a:r>
            <a:endParaRPr lang="es" dirty="0" smtClean="0"/>
          </a:p>
        </p:txBody>
      </p:sp>
      <p:sp>
        <p:nvSpPr>
          <p:cNvPr id="4" name="Slide Number Placeholder 3"/>
          <p:cNvSpPr>
            <a:spLocks noGrp="1"/>
          </p:cNvSpPr>
          <p:nvPr>
            <p:ph type="sldNum" sz="quarter" idx="10"/>
          </p:nvPr>
        </p:nvSpPr>
        <p:spPr/>
        <p:txBody>
          <a:bodyPr/>
          <a:lstStyle/>
          <a:p>
            <a:pPr algn="l" rtl="0"/>
            <a:fld id="{BDA23A79-5B0B-4086-986B-EBBAC35FAF85}" type="slidenum">
              <a:rPr/>
              <a:t>49</a:t>
            </a:fld>
            <a:endParaRPr lang="es"/>
          </a:p>
        </p:txBody>
      </p:sp>
    </p:spTree>
    <p:extLst>
      <p:ext uri="{BB962C8B-B14F-4D97-AF65-F5344CB8AC3E}">
        <p14:creationId xmlns:p14="http://schemas.microsoft.com/office/powerpoint/2010/main" val="8988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0"/>
              </a:spcAft>
            </a:pPr>
            <a:r>
              <a:rPr lang="es" sz="1200" b="1" i="0" u="none" kern="1200" baseline="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SG p. iv</a:t>
            </a:r>
          </a:p>
          <a:p>
            <a:pPr marL="0" marR="0" algn="l" rtl="0">
              <a:spcBef>
                <a:spcPts val="600"/>
              </a:spcBef>
              <a:spcAft>
                <a:spcPts val="0"/>
              </a:spcAft>
            </a:pPr>
            <a:endParaRPr lang="es" sz="1200" b="1" kern="1200" dirty="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l" rtl="0">
              <a:spcBef>
                <a:spcPts val="600"/>
              </a:spcBef>
              <a:spcAft>
                <a:spcPts val="0"/>
              </a:spcAft>
            </a:pPr>
            <a:r>
              <a:rPr lang="es" sz="1200" b="1" i="0" u="none" kern="1200" baseline="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Indicación</a:t>
            </a:r>
            <a:endParaRPr lang="e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l" rtl="0">
              <a:buFont typeface="Arial" panose="020B0604020202020204" pitchFamily="34" charset="0"/>
              <a:buChar char="•"/>
            </a:pPr>
            <a:r>
              <a:rPr lang="es" sz="1200" b="1" i="0" u="none" kern="1200" baseline="0" dirty="0">
                <a:solidFill>
                  <a:schemeClr val="tx1"/>
                </a:solidFill>
                <a:effectLst/>
                <a:latin typeface="+mn-lt"/>
                <a:ea typeface="+mn-ea"/>
                <a:cs typeface="+mn-cs"/>
              </a:rPr>
              <a:t>Con la clase, discuta la Política de Salud y Seguridad Corporativa.</a:t>
            </a:r>
          </a:p>
          <a:p>
            <a:pPr marL="171450" lvl="0" indent="-171450" algn="l" rtl="0">
              <a:buFont typeface="Arial" panose="020B0604020202020204" pitchFamily="34" charset="0"/>
              <a:buChar char="•"/>
            </a:pPr>
            <a:r>
              <a:rPr lang="es" sz="1200" b="0" i="0" u="none" kern="1200" baseline="0" dirty="0">
                <a:solidFill>
                  <a:schemeClr val="tx1"/>
                </a:solidFill>
                <a:effectLst/>
                <a:latin typeface="+mn-lt"/>
                <a:ea typeface="+mn-ea"/>
                <a:cs typeface="+mn-cs"/>
              </a:rPr>
              <a:t>Dígales a los estudiantes dónde pueden hallar la política.</a:t>
            </a:r>
          </a:p>
          <a:p>
            <a:pPr marL="171450" indent="-171450" algn="l" rtl="0">
              <a:buFont typeface="Arial" panose="020B0604020202020204" pitchFamily="34" charset="0"/>
              <a:buChar char="•"/>
            </a:pPr>
            <a:r>
              <a:rPr lang="es" b="1" i="0" u="none" baseline="0" dirty="0"/>
              <a:t>Haga la pregunta y discuta las posibles respuestas.</a:t>
            </a:r>
            <a:endParaRPr lang="es" b="1" dirty="0"/>
          </a:p>
        </p:txBody>
      </p:sp>
      <p:sp>
        <p:nvSpPr>
          <p:cNvPr id="4" name="Slide Number Placeholder 3"/>
          <p:cNvSpPr>
            <a:spLocks noGrp="1"/>
          </p:cNvSpPr>
          <p:nvPr>
            <p:ph type="sldNum" sz="quarter" idx="10"/>
          </p:nvPr>
        </p:nvSpPr>
        <p:spPr/>
        <p:txBody>
          <a:bodyPr/>
          <a:lstStyle/>
          <a:p>
            <a:pPr algn="l" rtl="0"/>
            <a:fld id="{BDA23A79-5B0B-4086-986B-EBBAC35FAF85}" type="slidenum">
              <a:rPr/>
              <a:t>5</a:t>
            </a:fld>
            <a:endParaRPr lang="es"/>
          </a:p>
        </p:txBody>
      </p:sp>
    </p:spTree>
    <p:extLst>
      <p:ext uri="{BB962C8B-B14F-4D97-AF65-F5344CB8AC3E}">
        <p14:creationId xmlns:p14="http://schemas.microsoft.com/office/powerpoint/2010/main" val="282942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Tropezar </a:t>
            </a:r>
          </a:p>
          <a:p>
            <a:pPr marL="171450" indent="-171450" algn="l" rtl="0">
              <a:buFont typeface="Arial" panose="020B0604020202020204" pitchFamily="34" charset="0"/>
              <a:buChar char="•"/>
            </a:pPr>
            <a:r>
              <a:rPr lang="es" b="0" i="0" u="none" baseline="0"/>
              <a:t>Suelos irregulares, rocas debajo de los pies</a:t>
            </a:r>
          </a:p>
          <a:p>
            <a:pPr marL="171450" indent="-171450" algn="l" rtl="0">
              <a:buFont typeface="Arial" panose="020B0604020202020204" pitchFamily="34" charset="0"/>
              <a:buChar char="•"/>
            </a:pPr>
            <a:r>
              <a:rPr lang="es" b="0" i="0" u="none" baseline="0"/>
              <a:t>Indicador rojo caído, ¿por qué está allí?</a:t>
            </a:r>
          </a:p>
          <a:p>
            <a:pPr marL="171450" indent="-171450" algn="l" rtl="0">
              <a:buFont typeface="Arial" panose="020B0604020202020204" pitchFamily="34" charset="0"/>
              <a:buChar char="•"/>
            </a:pPr>
            <a:r>
              <a:rPr lang="es" b="0" i="0" u="none" baseline="0"/>
              <a:t>Línea del cabrestante bajo tensión</a:t>
            </a:r>
          </a:p>
          <a:p>
            <a:pPr marL="171450" indent="-171450" algn="l" rtl="0">
              <a:buFont typeface="Arial" panose="020B0604020202020204" pitchFamily="34" charset="0"/>
              <a:buChar char="•"/>
            </a:pPr>
            <a:r>
              <a:rPr lang="es" b="0" i="0" u="none" baseline="0"/>
              <a:t>Líneas de aire bajo presión</a:t>
            </a:r>
          </a:p>
          <a:p>
            <a:pPr marL="171450" indent="-171450" algn="l" rtl="0">
              <a:buFont typeface="Arial" panose="020B0604020202020204" pitchFamily="34" charset="0"/>
              <a:buChar char="•"/>
            </a:pPr>
            <a:r>
              <a:rPr lang="es" b="0" i="0" u="none" baseline="0"/>
              <a:t>Manija rota, posibilidad de cortes</a:t>
            </a:r>
          </a:p>
          <a:p>
            <a:pPr marL="171450" indent="-171450" algn="l" rtl="0">
              <a:buFont typeface="Arial" panose="020B0604020202020204" pitchFamily="34" charset="0"/>
              <a:buChar char="•"/>
            </a:pPr>
            <a:r>
              <a:rPr lang="es" b="0" i="0" u="none" baseline="0"/>
              <a:t>Protección faltante en el cabrestante</a:t>
            </a:r>
          </a:p>
          <a:p>
            <a:endParaRPr lang="es" dirty="0"/>
          </a:p>
        </p:txBody>
      </p:sp>
      <p:sp>
        <p:nvSpPr>
          <p:cNvPr id="4" name="Slide Number Placeholder 3"/>
          <p:cNvSpPr>
            <a:spLocks noGrp="1"/>
          </p:cNvSpPr>
          <p:nvPr>
            <p:ph type="sldNum" sz="quarter" idx="10"/>
          </p:nvPr>
        </p:nvSpPr>
        <p:spPr/>
        <p:txBody>
          <a:bodyPr/>
          <a:lstStyle/>
          <a:p>
            <a:pPr algn="l" rtl="0"/>
            <a:fld id="{BDA23A79-5B0B-4086-986B-EBBAC35FAF85}" type="slidenum">
              <a:rPr/>
              <a:t>50</a:t>
            </a:fld>
            <a:endParaRPr lang="es"/>
          </a:p>
        </p:txBody>
      </p:sp>
    </p:spTree>
    <p:extLst>
      <p:ext uri="{BB962C8B-B14F-4D97-AF65-F5344CB8AC3E}">
        <p14:creationId xmlns:p14="http://schemas.microsoft.com/office/powerpoint/2010/main" val="2080468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Riesgos de tropezones</a:t>
            </a:r>
          </a:p>
          <a:p>
            <a:pPr marL="171450" indent="-171450" algn="l" rtl="0">
              <a:buFont typeface="Arial" panose="020B0604020202020204" pitchFamily="34" charset="0"/>
              <a:buChar char="•"/>
            </a:pPr>
            <a:r>
              <a:rPr lang="es" b="0" i="0" u="none" baseline="0"/>
              <a:t>Saliente o espacio libre bajos</a:t>
            </a:r>
          </a:p>
          <a:p>
            <a:pPr marL="171450" indent="-171450" algn="l" rtl="0">
              <a:buFont typeface="Arial" panose="020B0604020202020204" pitchFamily="34" charset="0"/>
              <a:buChar char="•"/>
            </a:pPr>
            <a:r>
              <a:rPr lang="es" b="0" i="0" u="none" baseline="0"/>
              <a:t>Iluminación deficiente</a:t>
            </a:r>
          </a:p>
        </p:txBody>
      </p:sp>
      <p:sp>
        <p:nvSpPr>
          <p:cNvPr id="4" name="Slide Number Placeholder 3"/>
          <p:cNvSpPr>
            <a:spLocks noGrp="1"/>
          </p:cNvSpPr>
          <p:nvPr>
            <p:ph type="sldNum" sz="quarter" idx="10"/>
          </p:nvPr>
        </p:nvSpPr>
        <p:spPr/>
        <p:txBody>
          <a:bodyPr/>
          <a:lstStyle/>
          <a:p>
            <a:pPr algn="l" rtl="0"/>
            <a:fld id="{BDA23A79-5B0B-4086-986B-EBBAC35FAF85}" type="slidenum">
              <a:rPr/>
              <a:t>51</a:t>
            </a:fld>
            <a:endParaRPr lang="es"/>
          </a:p>
        </p:txBody>
      </p:sp>
    </p:spTree>
    <p:extLst>
      <p:ext uri="{BB962C8B-B14F-4D97-AF65-F5344CB8AC3E}">
        <p14:creationId xmlns:p14="http://schemas.microsoft.com/office/powerpoint/2010/main" val="3705950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Riesgos de resbalones</a:t>
            </a:r>
          </a:p>
          <a:p>
            <a:pPr marL="171450" indent="-171450" algn="l" rtl="0">
              <a:buFont typeface="Arial" panose="020B0604020202020204" pitchFamily="34" charset="0"/>
              <a:buChar char="•"/>
            </a:pPr>
            <a:r>
              <a:rPr lang="es" b="0" i="0" u="none" baseline="0"/>
              <a:t>Altura libre</a:t>
            </a:r>
          </a:p>
          <a:p>
            <a:pPr marL="171450" indent="-171450" algn="l" rtl="0">
              <a:buFont typeface="Arial" panose="020B0604020202020204" pitchFamily="34" charset="0"/>
              <a:buChar char="•"/>
            </a:pPr>
            <a:r>
              <a:rPr lang="es" b="0" i="0" u="none" baseline="0"/>
              <a:t>Superficies irregulares</a:t>
            </a:r>
          </a:p>
          <a:p>
            <a:pPr marL="171450" indent="-171450" algn="l" rtl="0">
              <a:buFont typeface="Arial" panose="020B0604020202020204" pitchFamily="34" charset="0"/>
              <a:buChar char="•"/>
            </a:pPr>
            <a:r>
              <a:rPr lang="es" b="0" i="0" u="none" baseline="0"/>
              <a:t>Riel intermedio faltante</a:t>
            </a:r>
          </a:p>
          <a:p>
            <a:pPr marL="171450" indent="-171450" algn="l" rtl="0">
              <a:buFont typeface="Arial" panose="020B0604020202020204" pitchFamily="34" charset="0"/>
              <a:buChar char="•"/>
            </a:pPr>
            <a:r>
              <a:rPr lang="es" b="0" i="0" u="none" baseline="0"/>
              <a:t>Plataforma elevada</a:t>
            </a:r>
          </a:p>
          <a:p>
            <a:pPr marL="171450" indent="-171450" algn="l" rtl="0">
              <a:buFont typeface="Arial" panose="020B0604020202020204" pitchFamily="34" charset="0"/>
              <a:buChar char="•"/>
            </a:pPr>
            <a:r>
              <a:rPr lang="es" b="0" i="0" u="none" baseline="0"/>
              <a:t>No hay cadena de enganche visible</a:t>
            </a:r>
            <a:endParaRPr lang="es" dirty="0" smtClean="0"/>
          </a:p>
          <a:p>
            <a:pPr marL="171450" indent="-171450" algn="l" rtl="0">
              <a:buFont typeface="Arial" panose="020B0604020202020204" pitchFamily="34" charset="0"/>
              <a:buChar char="•"/>
            </a:pPr>
            <a:endParaRPr lang="es" dirty="0"/>
          </a:p>
        </p:txBody>
      </p:sp>
      <p:sp>
        <p:nvSpPr>
          <p:cNvPr id="4" name="Slide Number Placeholder 3"/>
          <p:cNvSpPr>
            <a:spLocks noGrp="1"/>
          </p:cNvSpPr>
          <p:nvPr>
            <p:ph type="sldNum" sz="quarter" idx="10"/>
          </p:nvPr>
        </p:nvSpPr>
        <p:spPr/>
        <p:txBody>
          <a:bodyPr/>
          <a:lstStyle/>
          <a:p>
            <a:pPr algn="l" rtl="0"/>
            <a:fld id="{BDA23A79-5B0B-4086-986B-EBBAC35FAF85}" type="slidenum">
              <a:rPr/>
              <a:t>52</a:t>
            </a:fld>
            <a:endParaRPr lang="es"/>
          </a:p>
        </p:txBody>
      </p:sp>
    </p:spTree>
    <p:extLst>
      <p:ext uri="{BB962C8B-B14F-4D97-AF65-F5344CB8AC3E}">
        <p14:creationId xmlns:p14="http://schemas.microsoft.com/office/powerpoint/2010/main" val="2044591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Partes de maquinarias o equipos móviles</a:t>
            </a:r>
          </a:p>
          <a:p>
            <a:pPr marL="171450" indent="-171450" algn="l" rtl="0">
              <a:buFont typeface="Arial" panose="020B0604020202020204" pitchFamily="34" charset="0"/>
              <a:buChar char="•"/>
            </a:pPr>
            <a:r>
              <a:rPr lang="es" b="0" i="0" u="none" baseline="0"/>
              <a:t>Exposición a sustancias peligrosas</a:t>
            </a:r>
          </a:p>
          <a:p>
            <a:pPr marL="171450" indent="-171450" algn="l" rtl="0">
              <a:buFont typeface="Arial" panose="020B0604020202020204" pitchFamily="34" charset="0"/>
              <a:buChar char="•"/>
            </a:pPr>
            <a:r>
              <a:rPr lang="es" b="0" i="0" u="none" baseline="0"/>
              <a:t>Caídas de altura</a:t>
            </a:r>
          </a:p>
          <a:p>
            <a:pPr marL="171450" indent="-171450" algn="l" rtl="0">
              <a:buFont typeface="Arial" panose="020B0604020202020204" pitchFamily="34" charset="0"/>
              <a:buChar char="•"/>
            </a:pPr>
            <a:r>
              <a:rPr lang="es" b="0" i="0" u="none" baseline="0"/>
              <a:t>Eléctrico</a:t>
            </a:r>
          </a:p>
          <a:p>
            <a:pPr marL="171450" indent="-171450" algn="l" rtl="0">
              <a:buFont typeface="Arial" panose="020B0604020202020204" pitchFamily="34" charset="0"/>
              <a:buChar char="•"/>
            </a:pPr>
            <a:endParaRPr lang="es" dirty="0" smtClean="0"/>
          </a:p>
        </p:txBody>
      </p:sp>
      <p:sp>
        <p:nvSpPr>
          <p:cNvPr id="4" name="Slide Number Placeholder 3"/>
          <p:cNvSpPr>
            <a:spLocks noGrp="1"/>
          </p:cNvSpPr>
          <p:nvPr>
            <p:ph type="sldNum" sz="quarter" idx="10"/>
          </p:nvPr>
        </p:nvSpPr>
        <p:spPr/>
        <p:txBody>
          <a:bodyPr/>
          <a:lstStyle/>
          <a:p>
            <a:pPr algn="l" rtl="0"/>
            <a:fld id="{BDA23A79-5B0B-4086-986B-EBBAC35FAF85}" type="slidenum">
              <a:rPr/>
              <a:t>53</a:t>
            </a:fld>
            <a:endParaRPr lang="es"/>
          </a:p>
        </p:txBody>
      </p:sp>
    </p:spTree>
    <p:extLst>
      <p:ext uri="{BB962C8B-B14F-4D97-AF65-F5344CB8AC3E}">
        <p14:creationId xmlns:p14="http://schemas.microsoft.com/office/powerpoint/2010/main" val="2016064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Carga suspendida</a:t>
            </a:r>
          </a:p>
          <a:p>
            <a:pPr marL="171450" indent="-171450" algn="l" rtl="0">
              <a:buFont typeface="Arial" panose="020B0604020202020204" pitchFamily="34" charset="0"/>
              <a:buChar char="•"/>
            </a:pPr>
            <a:r>
              <a:rPr lang="es" b="0" i="0" u="none" baseline="0"/>
              <a:t>El gas propano es altamente inflamable y desplaza el oxígeno</a:t>
            </a:r>
          </a:p>
          <a:p>
            <a:pPr marL="171450" indent="-171450" algn="l" rtl="0">
              <a:buFont typeface="Arial" panose="020B0604020202020204" pitchFamily="34" charset="0"/>
              <a:buChar char="•"/>
            </a:pPr>
            <a:r>
              <a:rPr lang="es" b="0" i="0" u="none" baseline="0"/>
              <a:t>Tráfico de montacargas y peatones</a:t>
            </a:r>
          </a:p>
          <a:p>
            <a:pPr marL="171450" indent="-171450" algn="l" rtl="0">
              <a:buFont typeface="Arial" panose="020B0604020202020204" pitchFamily="34" charset="0"/>
              <a:buChar char="•"/>
            </a:pPr>
            <a:r>
              <a:rPr lang="es" b="0" i="0" u="none" baseline="0"/>
              <a:t>Bordes y esquinas afiladas en los cátodos</a:t>
            </a:r>
            <a:endParaRPr lang="es" dirty="0"/>
          </a:p>
        </p:txBody>
      </p:sp>
      <p:sp>
        <p:nvSpPr>
          <p:cNvPr id="4" name="Slide Number Placeholder 3"/>
          <p:cNvSpPr>
            <a:spLocks noGrp="1"/>
          </p:cNvSpPr>
          <p:nvPr>
            <p:ph type="sldNum" sz="quarter" idx="10"/>
          </p:nvPr>
        </p:nvSpPr>
        <p:spPr/>
        <p:txBody>
          <a:bodyPr/>
          <a:lstStyle/>
          <a:p>
            <a:pPr algn="l" rtl="0"/>
            <a:fld id="{BDA23A79-5B0B-4086-986B-EBBAC35FAF85}" type="slidenum">
              <a:rPr/>
              <a:t>54</a:t>
            </a:fld>
            <a:endParaRPr lang="es"/>
          </a:p>
        </p:txBody>
      </p:sp>
    </p:spTree>
    <p:extLst>
      <p:ext uri="{BB962C8B-B14F-4D97-AF65-F5344CB8AC3E}">
        <p14:creationId xmlns:p14="http://schemas.microsoft.com/office/powerpoint/2010/main" val="2110190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Asuntos de limpieza</a:t>
            </a:r>
          </a:p>
          <a:p>
            <a:pPr marL="171450" indent="-171450" algn="l" rtl="0">
              <a:buFont typeface="Arial" panose="020B0604020202020204" pitchFamily="34" charset="0"/>
              <a:buChar char="•"/>
            </a:pPr>
            <a:r>
              <a:rPr lang="es" b="0" i="0" u="none" baseline="0"/>
              <a:t>Aspiradora almacenada a menos de 3 pies del cajetín eléctrico</a:t>
            </a:r>
          </a:p>
          <a:p>
            <a:endParaRPr lang="es" dirty="0"/>
          </a:p>
        </p:txBody>
      </p:sp>
      <p:sp>
        <p:nvSpPr>
          <p:cNvPr id="4" name="Slide Number Placeholder 3"/>
          <p:cNvSpPr>
            <a:spLocks noGrp="1"/>
          </p:cNvSpPr>
          <p:nvPr>
            <p:ph type="sldNum" sz="quarter" idx="10"/>
          </p:nvPr>
        </p:nvSpPr>
        <p:spPr/>
        <p:txBody>
          <a:bodyPr/>
          <a:lstStyle/>
          <a:p>
            <a:pPr algn="l" rtl="0"/>
            <a:fld id="{BDA23A79-5B0B-4086-986B-EBBAC35FAF85}" type="slidenum">
              <a:rPr/>
              <a:t>55</a:t>
            </a:fld>
            <a:endParaRPr lang="es"/>
          </a:p>
        </p:txBody>
      </p:sp>
    </p:spTree>
    <p:extLst>
      <p:ext uri="{BB962C8B-B14F-4D97-AF65-F5344CB8AC3E}">
        <p14:creationId xmlns:p14="http://schemas.microsoft.com/office/powerpoint/2010/main" val="3663687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Posibles respuestas/riesgos:</a:t>
            </a:r>
          </a:p>
          <a:p>
            <a:pPr marL="171450" indent="-171450" algn="l" rtl="0">
              <a:buFont typeface="Arial" panose="020B0604020202020204" pitchFamily="34" charset="0"/>
              <a:buChar char="•"/>
            </a:pPr>
            <a:r>
              <a:rPr lang="es" b="0" i="0" u="none" baseline="0"/>
              <a:t>Exposición a sustancias peligrosas</a:t>
            </a:r>
          </a:p>
          <a:p>
            <a:pPr marL="171450" indent="-171450" algn="l" rtl="0">
              <a:buFont typeface="Arial" panose="020B0604020202020204" pitchFamily="34" charset="0"/>
              <a:buChar char="•"/>
            </a:pPr>
            <a:r>
              <a:rPr lang="es" b="0" i="0" u="none" baseline="0"/>
              <a:t>Tanques de oxígeno o acetileno</a:t>
            </a:r>
          </a:p>
          <a:p>
            <a:pPr marL="171450" indent="-171450" algn="l" rtl="0">
              <a:buFont typeface="Arial" panose="020B0604020202020204" pitchFamily="34" charset="0"/>
              <a:buChar char="•"/>
            </a:pPr>
            <a:r>
              <a:rPr lang="es" b="0" i="0" u="none" baseline="0"/>
              <a:t>Equipos de trituración</a:t>
            </a:r>
          </a:p>
          <a:p>
            <a:pPr marL="171450" indent="-171450" algn="l" rtl="0">
              <a:buFont typeface="Arial" panose="020B0604020202020204" pitchFamily="34" charset="0"/>
              <a:buChar char="•"/>
            </a:pPr>
            <a:r>
              <a:rPr lang="es" b="0" i="0" u="none" baseline="0"/>
              <a:t>Cargas suspendidas</a:t>
            </a:r>
          </a:p>
          <a:p>
            <a:pPr marL="171450" indent="-171450" algn="l" rtl="0">
              <a:buFont typeface="Arial" panose="020B0604020202020204" pitchFamily="34" charset="0"/>
              <a:buChar char="•"/>
            </a:pPr>
            <a:r>
              <a:rPr lang="es" b="0" i="0" u="none" baseline="0"/>
              <a:t>Limpieza</a:t>
            </a:r>
          </a:p>
          <a:p>
            <a:pPr marL="171450" indent="-171450" algn="l" rtl="0">
              <a:buFont typeface="Arial" panose="020B0604020202020204" pitchFamily="34" charset="0"/>
              <a:buChar char="•"/>
            </a:pPr>
            <a:r>
              <a:rPr lang="es" b="0" i="0" u="none" baseline="0"/>
              <a:t>Almacenamiento de materiales</a:t>
            </a:r>
          </a:p>
        </p:txBody>
      </p:sp>
      <p:sp>
        <p:nvSpPr>
          <p:cNvPr id="4" name="Slide Number Placeholder 3"/>
          <p:cNvSpPr>
            <a:spLocks noGrp="1"/>
          </p:cNvSpPr>
          <p:nvPr>
            <p:ph type="sldNum" sz="quarter" idx="10"/>
          </p:nvPr>
        </p:nvSpPr>
        <p:spPr/>
        <p:txBody>
          <a:bodyPr/>
          <a:lstStyle/>
          <a:p>
            <a:pPr algn="l" rtl="0"/>
            <a:fld id="{BDA23A79-5B0B-4086-986B-EBBAC35FAF85}" type="slidenum">
              <a:rPr/>
              <a:t>56</a:t>
            </a:fld>
            <a:endParaRPr lang="es"/>
          </a:p>
        </p:txBody>
      </p:sp>
    </p:spTree>
    <p:extLst>
      <p:ext uri="{BB962C8B-B14F-4D97-AF65-F5344CB8AC3E}">
        <p14:creationId xmlns:p14="http://schemas.microsoft.com/office/powerpoint/2010/main" val="2653290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1" i="0" u="none" baseline="0"/>
              <a:t>Indicación</a:t>
            </a:r>
          </a:p>
          <a:p>
            <a:pPr marL="171450" indent="-171450" algn="l" rtl="0">
              <a:buFont typeface="Arial" panose="020B0604020202020204" pitchFamily="34" charset="0"/>
              <a:buChar char="•"/>
            </a:pPr>
            <a:r>
              <a:rPr lang="es" b="1" i="0" u="none" baseline="0"/>
              <a:t>Revise y discuta las preguntas en la diapositiva.</a:t>
            </a:r>
            <a:endParaRPr lang="es" b="1" dirty="0"/>
          </a:p>
        </p:txBody>
      </p:sp>
      <p:sp>
        <p:nvSpPr>
          <p:cNvPr id="4" name="Slide Number Placeholder 3"/>
          <p:cNvSpPr>
            <a:spLocks noGrp="1"/>
          </p:cNvSpPr>
          <p:nvPr>
            <p:ph type="sldNum" sz="quarter" idx="10"/>
          </p:nvPr>
        </p:nvSpPr>
        <p:spPr/>
        <p:txBody>
          <a:bodyPr/>
          <a:lstStyle/>
          <a:p>
            <a:pPr algn="l" rtl="0"/>
            <a:fld id="{3F8FCD5C-19B0-4F7A-B49D-975DBE93C182}" type="slidenum">
              <a:rPr/>
              <a:t>57</a:t>
            </a:fld>
            <a:endParaRPr lang="es"/>
          </a:p>
        </p:txBody>
      </p:sp>
    </p:spTree>
    <p:extLst>
      <p:ext uri="{BB962C8B-B14F-4D97-AF65-F5344CB8AC3E}">
        <p14:creationId xmlns:p14="http://schemas.microsoft.com/office/powerpoint/2010/main" val="3085229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56</a:t>
            </a:r>
          </a:p>
          <a:p>
            <a:pPr marL="0" marR="0" algn="l" rtl="0">
              <a:spcBef>
                <a:spcPts val="600"/>
              </a:spcBef>
              <a:spcAft>
                <a:spcPts val="600"/>
              </a:spcAft>
            </a:pPr>
            <a:endParaRPr lang="e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Indicación</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600"/>
              </a:spcBef>
              <a:spcAft>
                <a:spcPts val="0"/>
              </a:spcAft>
              <a:buFont typeface="+mj-lt"/>
              <a:buAutoNum type="arabicPeriod"/>
            </a:pPr>
            <a:r>
              <a:rPr lang="es" sz="1100" b="0"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 estudiantes responden las preguntas del examen en la SG.</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rtl="0">
              <a:spcBef>
                <a:spcPts val="0"/>
              </a:spcBef>
              <a:spcAft>
                <a:spcPts val="600"/>
              </a:spcAft>
              <a:buFont typeface="+mj-lt"/>
              <a:buAutoNum type="arabicPeriod"/>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Revisen y discutan las respuestas en grupo (vea las siguientes diapositivas para las respuestas).</a:t>
            </a:r>
            <a:endParaRPr lang="es" sz="11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58</a:t>
            </a:fld>
            <a:endParaRPr lang="es"/>
          </a:p>
        </p:txBody>
      </p:sp>
    </p:spTree>
    <p:extLst>
      <p:ext uri="{BB962C8B-B14F-4D97-AF65-F5344CB8AC3E}">
        <p14:creationId xmlns:p14="http://schemas.microsoft.com/office/powerpoint/2010/main" val="3843629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1. a, ver SG p. 32</a:t>
            </a:r>
          </a:p>
          <a:p>
            <a:pPr algn="l" rtl="0"/>
            <a:r>
              <a:rPr lang="es" sz="1100" b="0" i="0" u="none" kern="1200" baseline="0">
                <a:solidFill>
                  <a:schemeClr val="tx1"/>
                </a:solidFill>
                <a:effectLst/>
                <a:latin typeface="+mn-lt"/>
                <a:ea typeface="+mn-ea"/>
                <a:cs typeface="+mn-cs"/>
              </a:rPr>
              <a:t>2. Las respuestas pueden variar, ver SG p. 34-37</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59</a:t>
            </a:fld>
            <a:endParaRPr lang="es"/>
          </a:p>
        </p:txBody>
      </p:sp>
    </p:spTree>
    <p:extLst>
      <p:ext uri="{BB962C8B-B14F-4D97-AF65-F5344CB8AC3E}">
        <p14:creationId xmlns:p14="http://schemas.microsoft.com/office/powerpoint/2010/main" val="14905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buFont typeface="Arial" panose="020B0604020202020204" pitchFamily="34" charset="0"/>
              <a:buNone/>
            </a:pPr>
            <a:r>
              <a:rPr lang="es" sz="1200" b="1" i="0" u="none" kern="1200" baseline="0">
                <a:solidFill>
                  <a:schemeClr val="tx1"/>
                </a:solidFill>
                <a:effectLst/>
                <a:latin typeface="+mn-lt"/>
                <a:ea typeface="+mn-ea"/>
                <a:cs typeface="+mn-cs"/>
              </a:rPr>
              <a:t>SG p. v</a:t>
            </a:r>
          </a:p>
          <a:p>
            <a:pPr marL="0" lvl="0" indent="0" algn="l" rtl="0">
              <a:buFont typeface="Arial" panose="020B0604020202020204" pitchFamily="34" charset="0"/>
              <a:buNone/>
            </a:pPr>
            <a:endParaRPr lang="es" sz="1200" b="1" kern="1200" dirty="0" smtClean="0">
              <a:solidFill>
                <a:schemeClr val="tx1"/>
              </a:solidFill>
              <a:effectLst/>
              <a:latin typeface="+mn-lt"/>
              <a:ea typeface="+mn-ea"/>
              <a:cs typeface="+mn-cs"/>
            </a:endParaRPr>
          </a:p>
          <a:p>
            <a:pPr marL="0" lvl="0" indent="0" algn="l" rtl="0">
              <a:buFont typeface="Arial" panose="020B0604020202020204" pitchFamily="34" charset="0"/>
              <a:buNone/>
            </a:pPr>
            <a:r>
              <a:rPr lang="es" sz="1200" b="1" i="0" u="none" kern="1200" baseline="0">
                <a:solidFill>
                  <a:schemeClr val="tx1"/>
                </a:solidFill>
                <a:effectLst/>
                <a:latin typeface="+mn-lt"/>
                <a:ea typeface="+mn-ea"/>
                <a:cs typeface="+mn-cs"/>
              </a:rPr>
              <a:t>Indicación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Antes de empezar la siguiente diapositiva:</a:t>
            </a:r>
            <a:r>
              <a:rPr lang="es" sz="1100" b="0" i="0" u="none" kern="1200" baseline="0">
                <a:solidFill>
                  <a:schemeClr val="tx1"/>
                </a:solidFill>
                <a:effectLst/>
                <a:latin typeface="+mn-lt"/>
                <a:ea typeface="+mn-ea"/>
                <a:cs typeface="+mn-cs"/>
              </a:rPr>
              <a:t> </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Pregúnteles a los estudiantes qué quisieran obtener de este curso.</a:t>
            </a:r>
          </a:p>
          <a:p>
            <a:pPr marL="628650" lvl="1" indent="-171450" algn="l" rtl="0">
              <a:buFont typeface="Arial" panose="020B0604020202020204" pitchFamily="34" charset="0"/>
              <a:buChar char="•"/>
            </a:pPr>
            <a:r>
              <a:rPr lang="es" sz="1200" b="1" i="0" u="none" kern="1200" baseline="0">
                <a:solidFill>
                  <a:schemeClr val="tx1"/>
                </a:solidFill>
                <a:effectLst/>
                <a:latin typeface="+mn-lt"/>
                <a:ea typeface="+mn-ea"/>
                <a:cs typeface="+mn-cs"/>
              </a:rPr>
              <a:t>Discuta y registre sus respuestas en un rotafolio.</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Esto le da al facilitador una percepción de lo que los estudiantes quisieran obtener de este curso y ayuda a orientar el enfoque de los facilitadores mientras enseñan.</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Muestre los objetivos para cada módulo.</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Destaque que los objetivos del módulo también están mencionados en la SG (p. v).</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Relacione cada respuesta registrada con los objetivos del curso (incluso si tiene una conexión vaga).</a:t>
            </a:r>
            <a:endParaRPr lang="es" sz="1100" kern="1200" dirty="0" smtClean="0">
              <a:solidFill>
                <a:schemeClr val="tx1"/>
              </a:solidFill>
              <a:effectLst/>
              <a:latin typeface="+mn-lt"/>
              <a:ea typeface="+mn-ea"/>
              <a:cs typeface="+mn-cs"/>
            </a:endParaRP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Esto les demuestra a los estudiantes que sus ideas ayudan a orientar el curso.</a:t>
            </a: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6</a:t>
            </a:fld>
            <a:endParaRPr lang="es"/>
          </a:p>
        </p:txBody>
      </p:sp>
    </p:spTree>
    <p:extLst>
      <p:ext uri="{BB962C8B-B14F-4D97-AF65-F5344CB8AC3E}">
        <p14:creationId xmlns:p14="http://schemas.microsoft.com/office/powerpoint/2010/main" val="3453568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600"/>
              </a:spcBef>
              <a:spcAft>
                <a:spcPts val="600"/>
              </a:spcAft>
            </a:pPr>
            <a:r>
              <a:rPr lang="es" sz="1100" b="1" i="0" u="none" kern="12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Respuestas</a:t>
            </a:r>
            <a:endParaRPr lang="e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es" sz="1100" b="0" i="0" u="none" kern="1200" baseline="0">
                <a:solidFill>
                  <a:schemeClr val="tx1"/>
                </a:solidFill>
                <a:effectLst/>
                <a:latin typeface="+mn-lt"/>
                <a:ea typeface="+mn-ea"/>
                <a:cs typeface="+mn-cs"/>
              </a:rPr>
              <a:t>3. d, ver SG p. 41</a:t>
            </a:r>
          </a:p>
          <a:p>
            <a:pPr algn="l" rtl="0"/>
            <a:r>
              <a:rPr lang="es" sz="1100" b="0" i="0" u="none" kern="1200" baseline="0">
                <a:solidFill>
                  <a:schemeClr val="tx1"/>
                </a:solidFill>
                <a:effectLst/>
                <a:latin typeface="+mn-lt"/>
                <a:ea typeface="+mn-ea"/>
                <a:cs typeface="+mn-cs"/>
              </a:rPr>
              <a:t>4. a, ver SG p. 48</a:t>
            </a:r>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60</a:t>
            </a:fld>
            <a:endParaRPr lang="es"/>
          </a:p>
        </p:txBody>
      </p:sp>
    </p:spTree>
    <p:extLst>
      <p:ext uri="{BB962C8B-B14F-4D97-AF65-F5344CB8AC3E}">
        <p14:creationId xmlns:p14="http://schemas.microsoft.com/office/powerpoint/2010/main" val="289021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chemeClr val="tx1"/>
                </a:solidFill>
                <a:effectLst/>
                <a:latin typeface="+mn-lt"/>
                <a:ea typeface="+mn-ea"/>
                <a:cs typeface="+mn-cs"/>
              </a:rPr>
              <a:t>Indicación</a:t>
            </a: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conclusión cubre:</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 revisión</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Las evaluaciones</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Evaluación del curso por parte del estudiante</a:t>
            </a:r>
            <a:endParaRPr lang="e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 sz="1200" kern="1200" dirty="0" smtClean="0">
              <a:solidFill>
                <a:schemeClr val="tx1"/>
              </a:solidFill>
              <a:effectLst/>
              <a:latin typeface="+mn-lt"/>
              <a:ea typeface="+mn-ea"/>
              <a:cs typeface="+mn-cs"/>
            </a:endParaRPr>
          </a:p>
          <a:p>
            <a:endParaRPr lang="es" dirty="0"/>
          </a:p>
        </p:txBody>
      </p:sp>
      <p:sp>
        <p:nvSpPr>
          <p:cNvPr id="4" name="Slide Number Placeholder 3"/>
          <p:cNvSpPr>
            <a:spLocks noGrp="1"/>
          </p:cNvSpPr>
          <p:nvPr>
            <p:ph type="sldNum" sz="quarter" idx="10"/>
          </p:nvPr>
        </p:nvSpPr>
        <p:spPr/>
        <p:txBody>
          <a:bodyPr/>
          <a:lstStyle/>
          <a:p>
            <a:pPr algn="l" rtl="0"/>
            <a:fld id="{3F8FCD5C-19B0-4F7A-B49D-975DBE93C182}" type="slidenum">
              <a:rPr/>
              <a:t>61</a:t>
            </a:fld>
            <a:endParaRPr lang="es"/>
          </a:p>
        </p:txBody>
      </p:sp>
    </p:spTree>
    <p:extLst>
      <p:ext uri="{BB962C8B-B14F-4D97-AF65-F5344CB8AC3E}">
        <p14:creationId xmlns:p14="http://schemas.microsoft.com/office/powerpoint/2010/main" val="2673603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i="0" u="none" kern="1200" baseline="0">
                <a:solidFill>
                  <a:schemeClr val="tx1"/>
                </a:solidFill>
                <a:effectLst/>
                <a:latin typeface="+mn-lt"/>
                <a:ea typeface="+mn-ea"/>
                <a:cs typeface="+mn-cs"/>
              </a:rPr>
              <a:t>Indicación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i="0" u="none" kern="1200" baseline="0">
                <a:solidFill>
                  <a:schemeClr val="tx1"/>
                </a:solidFill>
                <a:effectLst/>
                <a:latin typeface="+mn-lt"/>
                <a:ea typeface="+mn-ea"/>
                <a:cs typeface="+mn-cs"/>
              </a:rPr>
              <a:t>Pregunte y discuta cualquier pregunta, comentario o inquietud persistente.</a:t>
            </a:r>
          </a:p>
        </p:txBody>
      </p:sp>
      <p:sp>
        <p:nvSpPr>
          <p:cNvPr id="4" name="Slide Number Placeholder 3"/>
          <p:cNvSpPr>
            <a:spLocks noGrp="1"/>
          </p:cNvSpPr>
          <p:nvPr>
            <p:ph type="sldNum" sz="quarter" idx="10"/>
          </p:nvPr>
        </p:nvSpPr>
        <p:spPr/>
        <p:txBody>
          <a:bodyPr/>
          <a:lstStyle/>
          <a:p>
            <a:pPr algn="l" rtl="0"/>
            <a:fld id="{3F8FCD5C-19B0-4F7A-B49D-975DBE93C182}" type="slidenum">
              <a:rPr/>
              <a:t>62</a:t>
            </a:fld>
            <a:endParaRPr lang="es"/>
          </a:p>
        </p:txBody>
      </p:sp>
    </p:spTree>
    <p:extLst>
      <p:ext uri="{BB962C8B-B14F-4D97-AF65-F5344CB8AC3E}">
        <p14:creationId xmlns:p14="http://schemas.microsoft.com/office/powerpoint/2010/main" val="893282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1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171450" indent="-171450" algn="l" rtl="0">
              <a:buFont typeface="Arial" panose="020B0604020202020204" pitchFamily="34" charset="0"/>
              <a:buChar char="•"/>
            </a:pPr>
            <a:r>
              <a:rPr lang="es" sz="1100" b="0" i="0" u="none" kern="1200" baseline="0">
                <a:solidFill>
                  <a:schemeClr val="tx1"/>
                </a:solidFill>
                <a:effectLst/>
                <a:latin typeface="+mn-lt"/>
                <a:ea typeface="+mn-ea"/>
                <a:cs typeface="+mn-cs"/>
              </a:rPr>
              <a:t>Haga que un estudiante complete la evaluación de conocimientos.</a:t>
            </a:r>
          </a:p>
          <a:p>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63</a:t>
            </a:fld>
            <a:endParaRPr lang="es"/>
          </a:p>
        </p:txBody>
      </p:sp>
    </p:spTree>
    <p:extLst>
      <p:ext uri="{BB962C8B-B14F-4D97-AF65-F5344CB8AC3E}">
        <p14:creationId xmlns:p14="http://schemas.microsoft.com/office/powerpoint/2010/main" val="31088541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1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100" b="0" i="0" u="none" kern="1200" baseline="0">
                <a:solidFill>
                  <a:schemeClr val="tx1"/>
                </a:solidFill>
                <a:effectLst/>
                <a:latin typeface="+mn-lt"/>
                <a:ea typeface="+mn-ea"/>
                <a:cs typeface="+mn-cs"/>
              </a:rPr>
              <a:t>Haga que los estudiantes completen la evaluación de desempeño en grupos pequeños (consulte la evaluación para obtener más detalles).</a:t>
            </a:r>
          </a:p>
          <a:p>
            <a:endParaRPr lang="e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sz="1100" b="1" i="0" u="none" baseline="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 sz="1100" b="0" i="0" u="none" baseline="0">
                <a:effectLst/>
                <a:latin typeface="Times New Roman" panose="02020603050405020304" pitchFamily="18" charset="0"/>
                <a:ea typeface="Times New Roman" panose="02020603050405020304" pitchFamily="18" charset="0"/>
                <a:cs typeface="Times New Roman" panose="02020603050405020304" pitchFamily="18" charset="0"/>
              </a:rPr>
              <a:t> </a:t>
            </a:r>
            <a:r>
              <a:rPr lang="es" sz="1100" b="0" i="0" u="none" baseline="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para una parte de la evaluación de desempeño, usted tendrá que estar preparado para llevar a la clase a un lugar de trabajo real, instalar un lugar de trabajo simulado o crear pósteres de diferentes lugares de trabajo.</a:t>
            </a:r>
            <a:endParaRPr lang="es" sz="1100" b="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64</a:t>
            </a:fld>
            <a:endParaRPr lang="es"/>
          </a:p>
        </p:txBody>
      </p:sp>
    </p:spTree>
    <p:extLst>
      <p:ext uri="{BB962C8B-B14F-4D97-AF65-F5344CB8AC3E}">
        <p14:creationId xmlns:p14="http://schemas.microsoft.com/office/powerpoint/2010/main" val="1085571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100" b="1" i="0" u="none" kern="1200" baseline="0">
                <a:solidFill>
                  <a:schemeClr val="tx1"/>
                </a:solidFill>
                <a:effectLst/>
                <a:latin typeface="+mn-lt"/>
                <a:ea typeface="+mn-ea"/>
                <a:cs typeface="+mn-cs"/>
              </a:rPr>
              <a:t>SG p. 67</a:t>
            </a:r>
          </a:p>
          <a:p>
            <a:endParaRPr lang="es" sz="1100" b="1" kern="1200" dirty="0" smtClean="0">
              <a:solidFill>
                <a:schemeClr val="tx1"/>
              </a:solidFill>
              <a:effectLst/>
              <a:latin typeface="+mn-lt"/>
              <a:ea typeface="+mn-ea"/>
              <a:cs typeface="+mn-cs"/>
            </a:endParaRPr>
          </a:p>
          <a:p>
            <a:pPr algn="l" rtl="0"/>
            <a:r>
              <a:rPr lang="es" sz="1100" b="1" i="0" u="none" kern="1200" baseline="0">
                <a:solidFill>
                  <a:schemeClr val="tx1"/>
                </a:solidFill>
                <a:effectLst/>
                <a:latin typeface="+mn-lt"/>
                <a:ea typeface="+mn-ea"/>
                <a:cs typeface="+mn-cs"/>
              </a:rPr>
              <a:t>Indicación</a:t>
            </a:r>
            <a:endParaRPr lang="es" sz="11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100" b="0" i="0" u="none" kern="1200" baseline="0">
                <a:solidFill>
                  <a:schemeClr val="tx1"/>
                </a:solidFill>
                <a:effectLst/>
                <a:latin typeface="+mn-lt"/>
                <a:ea typeface="+mn-ea"/>
                <a:cs typeface="+mn-cs"/>
              </a:rPr>
              <a:t>Haga que un estudiante complete la Evaluación del curso por parte del estudiante.</a:t>
            </a:r>
          </a:p>
          <a:p>
            <a:endParaRPr lang="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65</a:t>
            </a:fld>
            <a:endParaRPr lang="es"/>
          </a:p>
        </p:txBody>
      </p:sp>
    </p:spTree>
    <p:extLst>
      <p:ext uri="{BB962C8B-B14F-4D97-AF65-F5344CB8AC3E}">
        <p14:creationId xmlns:p14="http://schemas.microsoft.com/office/powerpoint/2010/main" val="163637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SG p. 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Indicación</a:t>
            </a:r>
          </a:p>
          <a:p>
            <a:pPr marL="171450" indent="-171450" algn="l" rtl="0">
              <a:buFont typeface="Arial" panose="020B0604020202020204" pitchFamily="34" charset="0"/>
              <a:buChar char="•"/>
            </a:pPr>
            <a:r>
              <a:rPr lang="es" b="0" i="0" u="none" baseline="0"/>
              <a:t>Revise los diferentes términos mencionados.</a:t>
            </a:r>
          </a:p>
          <a:p>
            <a:pPr marL="628650" lvl="1" indent="-171450" algn="l" rtl="0">
              <a:buFont typeface="Arial" panose="020B0604020202020204" pitchFamily="34" charset="0"/>
              <a:buChar char="•"/>
            </a:pPr>
            <a:r>
              <a:rPr lang="es" b="0" i="0" u="none" baseline="0"/>
              <a:t>Mencione otros términos que los empleados pudieran escuchar.</a:t>
            </a:r>
          </a:p>
          <a:p>
            <a:pPr marL="628650" lvl="1" indent="-171450" algn="l" rtl="0">
              <a:buFont typeface="Arial" panose="020B0604020202020204" pitchFamily="34" charset="0"/>
              <a:buChar char="•"/>
            </a:pPr>
            <a:r>
              <a:rPr lang="es" b="0" i="0" u="none" baseline="0"/>
              <a:t>Identifique la terminología que se usa comúnmente en su emplazamiento.</a:t>
            </a:r>
          </a:p>
          <a:p>
            <a:pPr marL="628650" lvl="1" indent="-171450" algn="l" rtl="0">
              <a:buFont typeface="Arial" panose="020B0604020202020204" pitchFamily="34" charset="0"/>
              <a:buChar char="•"/>
            </a:pPr>
            <a:r>
              <a:rPr lang="es" b="0" i="0" u="none" baseline="0"/>
              <a:t>Un análisis del lugar de trabajo no es una auditoría. Si es necesario, explique brevemente lo que es una auditoría.</a:t>
            </a:r>
          </a:p>
          <a:p>
            <a:pPr marL="171450" indent="-171450" algn="l" rtl="0">
              <a:buFont typeface="Arial" panose="020B0604020202020204" pitchFamily="34" charset="0"/>
              <a:buChar char="•"/>
            </a:pPr>
            <a:r>
              <a:rPr lang="es" b="0" i="0" u="none" baseline="0"/>
              <a:t>Enfatice el punto final.</a:t>
            </a:r>
          </a:p>
        </p:txBody>
      </p:sp>
      <p:sp>
        <p:nvSpPr>
          <p:cNvPr id="4" name="Slide Number Placeholder 3"/>
          <p:cNvSpPr>
            <a:spLocks noGrp="1"/>
          </p:cNvSpPr>
          <p:nvPr>
            <p:ph type="sldNum" sz="quarter" idx="10"/>
          </p:nvPr>
        </p:nvSpPr>
        <p:spPr/>
        <p:txBody>
          <a:bodyPr/>
          <a:lstStyle/>
          <a:p>
            <a:pPr algn="l" rtl="0"/>
            <a:fld id="{3F8FCD5C-19B0-4F7A-B49D-975DBE93C182}" type="slidenum">
              <a:rPr/>
              <a:t>7</a:t>
            </a:fld>
            <a:endParaRPr lang="es"/>
          </a:p>
        </p:txBody>
      </p:sp>
    </p:spTree>
    <p:extLst>
      <p:ext uri="{BB962C8B-B14F-4D97-AF65-F5344CB8AC3E}">
        <p14:creationId xmlns:p14="http://schemas.microsoft.com/office/powerpoint/2010/main" val="306376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SG p. 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 b="1" i="0" u="none" baseline="0"/>
              <a:t>Indicación</a:t>
            </a:r>
          </a:p>
          <a:p>
            <a:pPr marL="171450" indent="-171450" algn="l" rtl="0">
              <a:buFont typeface="Arial" panose="020B0604020202020204" pitchFamily="34" charset="0"/>
              <a:buChar char="•"/>
            </a:pPr>
            <a:r>
              <a:rPr lang="es" b="0" i="0" u="none" baseline="0"/>
              <a:t>Los riesgos varían según el área de trabajo.</a:t>
            </a:r>
          </a:p>
          <a:p>
            <a:pPr marL="171450" indent="-171450" algn="l" rtl="0">
              <a:buFont typeface="Arial" panose="020B0604020202020204" pitchFamily="34" charset="0"/>
              <a:buChar char="•"/>
            </a:pPr>
            <a:r>
              <a:rPr lang="es" b="0" i="0" u="none" baseline="0"/>
              <a:t>Explique los tres primeros puntos y dé ejemplos de las tres categorías de riesgos mencionadas (incluya ejemplos específicos para su emplazamiento):</a:t>
            </a:r>
          </a:p>
          <a:p>
            <a:pPr marL="628650" lvl="1" indent="-171450" algn="l" rtl="0">
              <a:buFont typeface="Arial" panose="020B0604020202020204" pitchFamily="34" charset="0"/>
              <a:buChar char="•"/>
            </a:pPr>
            <a:r>
              <a:rPr lang="es" b="0" i="0" u="none" baseline="0"/>
              <a:t>Químicos: H2S, cal, solventes</a:t>
            </a:r>
          </a:p>
          <a:p>
            <a:pPr marL="628650" lvl="1" indent="-171450" algn="l" rtl="0">
              <a:buFont typeface="Arial" panose="020B0604020202020204" pitchFamily="34" charset="0"/>
              <a:buChar char="•"/>
            </a:pPr>
            <a:r>
              <a:rPr lang="es" b="0" i="0" u="none" baseline="0"/>
              <a:t>Biológicos: bacterias, excrementos de animales, veneno</a:t>
            </a:r>
          </a:p>
          <a:p>
            <a:pPr marL="628650" lvl="1" indent="-171450" algn="l" rtl="0">
              <a:buFont typeface="Arial" panose="020B0604020202020204" pitchFamily="34" charset="0"/>
              <a:buChar char="•"/>
            </a:pPr>
            <a:r>
              <a:rPr lang="es" b="0" i="0" u="none" baseline="0"/>
              <a:t>Físicos: ruido, radiaciones, lesiones por impacto</a:t>
            </a:r>
          </a:p>
          <a:p>
            <a:pPr marL="171450" lvl="0" indent="-171450" algn="l" rtl="0">
              <a:buFont typeface="Arial" panose="020B0604020202020204" pitchFamily="34" charset="0"/>
              <a:buChar char="•"/>
            </a:pPr>
            <a:r>
              <a:rPr lang="es" b="0" i="0" u="none" baseline="0"/>
              <a:t>Explique la declaración final en la lámina y explique lo siguiente:</a:t>
            </a:r>
            <a:endParaRPr lang="es" b="0" dirty="0" smtClean="0"/>
          </a:p>
          <a:p>
            <a:pPr marL="628650" lvl="1" indent="-171450" algn="l" rtl="0">
              <a:buFont typeface="Arial" panose="020B0604020202020204" pitchFamily="34" charset="0"/>
              <a:buChar char="•"/>
            </a:pPr>
            <a:r>
              <a:rPr lang="es" b="0" i="0" u="none" baseline="0"/>
              <a:t>Tener habilidades para reconocer los riesgos asociados con las áreas de trabajo es un ejercicio para toda la vida.</a:t>
            </a:r>
          </a:p>
          <a:p>
            <a:pPr marL="628650" lvl="1" indent="-171450" algn="l" rtl="0">
              <a:buFont typeface="Arial" panose="020B0604020202020204" pitchFamily="34" charset="0"/>
              <a:buChar char="•"/>
            </a:pPr>
            <a:r>
              <a:rPr lang="es" b="0" i="0" u="none" baseline="0"/>
              <a:t>Recibir la capacitación apropiado (como participar en este curso) ayuda a construir las habilidades para identificar, evitar y mitigar los riesgos.</a:t>
            </a:r>
            <a:endParaRPr lang="es" b="0" dirty="0" smtClean="0"/>
          </a:p>
        </p:txBody>
      </p:sp>
      <p:sp>
        <p:nvSpPr>
          <p:cNvPr id="4" name="Slide Number Placeholder 3"/>
          <p:cNvSpPr>
            <a:spLocks noGrp="1"/>
          </p:cNvSpPr>
          <p:nvPr>
            <p:ph type="sldNum" sz="quarter" idx="10"/>
          </p:nvPr>
        </p:nvSpPr>
        <p:spPr/>
        <p:txBody>
          <a:bodyPr/>
          <a:lstStyle/>
          <a:p>
            <a:pPr algn="l" rtl="0"/>
            <a:fld id="{3F8FCD5C-19B0-4F7A-B49D-975DBE93C182}" type="slidenum">
              <a:rPr/>
              <a:t>8</a:t>
            </a:fld>
            <a:endParaRPr lang="es"/>
          </a:p>
        </p:txBody>
      </p:sp>
    </p:spTree>
    <p:extLst>
      <p:ext uri="{BB962C8B-B14F-4D97-AF65-F5344CB8AC3E}">
        <p14:creationId xmlns:p14="http://schemas.microsoft.com/office/powerpoint/2010/main" val="46871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chemeClr val="tx1"/>
                </a:solidFill>
                <a:effectLst/>
                <a:latin typeface="+mn-lt"/>
                <a:ea typeface="+mn-ea"/>
                <a:cs typeface="+mn-cs"/>
              </a:rPr>
              <a:t>SG 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u="none" kern="1200" baseline="0">
                <a:solidFill>
                  <a:schemeClr val="tx1"/>
                </a:solidFill>
                <a:effectLst/>
                <a:latin typeface="+mn-lt"/>
                <a:ea typeface="+mn-ea"/>
                <a:cs typeface="+mn-cs"/>
              </a:rPr>
              <a:t>Indicación</a:t>
            </a:r>
            <a:endParaRPr lang="es" sz="1200" kern="1200" dirty="0" smtClean="0">
              <a:solidFill>
                <a:schemeClr val="tx1"/>
              </a:solidFill>
              <a:effectLst/>
              <a:latin typeface="+mn-lt"/>
              <a:ea typeface="+mn-ea"/>
              <a:cs typeface="+mn-cs"/>
            </a:endParaRPr>
          </a:p>
          <a:p>
            <a:pPr marL="171450" lvl="0"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Revise los objetivos de aprendizaje para el módulo.</a:t>
            </a:r>
          </a:p>
          <a:p>
            <a:pPr marL="628650" lvl="1"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Tras completar este módulo, los estudiantes serán capaces de: </a:t>
            </a:r>
            <a:endParaRPr lang="es" sz="1100" kern="1200" dirty="0" smtClean="0">
              <a:solidFill>
                <a:schemeClr val="tx1"/>
              </a:solidFill>
              <a:effectLst/>
              <a:latin typeface="+mn-lt"/>
              <a:ea typeface="+mn-ea"/>
              <a:cs typeface="+mn-cs"/>
            </a:endParaRP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Describir el propósito del análisis del lugar de trabajo.</a:t>
            </a:r>
          </a:p>
          <a:p>
            <a:pPr marL="1085850" lvl="2" indent="-171450" algn="l" rtl="0">
              <a:buFont typeface="Arial" panose="020B0604020202020204" pitchFamily="34" charset="0"/>
              <a:buChar char="•"/>
            </a:pPr>
            <a:r>
              <a:rPr lang="es" sz="1200" b="0" i="0" u="none" kern="1200" baseline="0">
                <a:solidFill>
                  <a:schemeClr val="tx1"/>
                </a:solidFill>
                <a:effectLst/>
                <a:latin typeface="+mn-lt"/>
                <a:ea typeface="+mn-ea"/>
                <a:cs typeface="+mn-cs"/>
              </a:rPr>
              <a:t>Discutir las funciones y responsabilidades de aquellos que participan en un análisis del lugar de trabajo.</a:t>
            </a:r>
            <a:endParaRPr lang="e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3F8FCD5C-19B0-4F7A-B49D-975DBE93C182}" type="slidenum">
              <a:rPr/>
              <a:t>9</a:t>
            </a:fld>
            <a:endParaRPr lang="es"/>
          </a:p>
        </p:txBody>
      </p:sp>
    </p:spTree>
    <p:extLst>
      <p:ext uri="{BB962C8B-B14F-4D97-AF65-F5344CB8AC3E}">
        <p14:creationId xmlns:p14="http://schemas.microsoft.com/office/powerpoint/2010/main" val="3128815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7749"/>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110423"/>
            <a:ext cx="4572000" cy="36576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4290" y="660573"/>
            <a:ext cx="1315711" cy="1472912"/>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n-US" dirty="0" smtClean="0"/>
              <a:t>VERSION # / MONTH YEAR</a:t>
            </a:r>
          </a:p>
        </p:txBody>
      </p:sp>
      <p:sp>
        <p:nvSpPr>
          <p:cNvPr id="24" name="Text Placeholder 23"/>
          <p:cNvSpPr>
            <a:spLocks noGrp="1"/>
          </p:cNvSpPr>
          <p:nvPr>
            <p:ph type="body" sz="quarter" idx="15" hasCustomPrompt="1"/>
          </p:nvPr>
        </p:nvSpPr>
        <p:spPr>
          <a:xfrm>
            <a:off x="0" y="1249045"/>
            <a:ext cx="7315200" cy="1463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stStyle>
          <a:p>
            <a:pPr lvl="0"/>
            <a:r>
              <a:rPr lang="en-US" dirty="0" smtClean="0"/>
              <a:t>COURSE TITLE</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1" y="6175794"/>
            <a:ext cx="7315834" cy="670618"/>
          </a:xfrm>
          <a:prstGeom prst="rect">
            <a:avLst/>
          </a:prstGeom>
        </p:spPr>
      </p:pic>
    </p:spTree>
    <p:extLst>
      <p:ext uri="{BB962C8B-B14F-4D97-AF65-F5344CB8AC3E}">
        <p14:creationId xmlns:p14="http://schemas.microsoft.com/office/powerpoint/2010/main" val="792584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42825459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1820331"/>
            <a:ext cx="6236970" cy="4245507"/>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Which Runs onto Two Lines</a:t>
            </a:r>
          </a:p>
        </p:txBody>
      </p:sp>
    </p:spTree>
    <p:extLst>
      <p:ext uri="{BB962C8B-B14F-4D97-AF65-F5344CB8AC3E}">
        <p14:creationId xmlns:p14="http://schemas.microsoft.com/office/powerpoint/2010/main" val="19376379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n-US" dirty="0" smtClean="0"/>
              <a:t>LEVEL ONE - SUB TITLE</a:t>
            </a:r>
          </a:p>
          <a:p>
            <a:pPr lvl="1"/>
            <a:r>
              <a:rPr lang="en-US" dirty="0" smtClean="0"/>
              <a:t>Level two - text</a:t>
            </a:r>
          </a:p>
          <a:p>
            <a:pPr lvl="1"/>
            <a:r>
              <a:rPr lang="en-US" dirty="0" smtClean="0"/>
              <a:t>Level two - text</a:t>
            </a:r>
          </a:p>
          <a:p>
            <a:pPr lvl="1"/>
            <a:endParaRPr lang="en-US" dirty="0" smtClean="0"/>
          </a:p>
          <a:p>
            <a:pPr lvl="0"/>
            <a:r>
              <a:rPr lang="en-US" dirty="0" smtClean="0"/>
              <a:t>LEVEL ONE – SUB TITLE</a:t>
            </a:r>
          </a:p>
          <a:p>
            <a:pPr lvl="1"/>
            <a:r>
              <a:rPr lang="en-US" dirty="0" smtClean="0"/>
              <a:t>Level two - text</a:t>
            </a:r>
          </a:p>
          <a:p>
            <a:pPr lvl="1"/>
            <a:endParaRPr lang="en-US" dirty="0" smtClean="0"/>
          </a:p>
          <a:p>
            <a:pPr lvl="0"/>
            <a:r>
              <a:rPr lang="en-US" dirty="0" smtClean="0"/>
              <a:t>LEVEL ONE – SUB TITLE</a:t>
            </a:r>
          </a:p>
          <a:p>
            <a:pPr lvl="1"/>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Text and Sub Titles</a:t>
            </a:r>
          </a:p>
        </p:txBody>
      </p:sp>
    </p:spTree>
    <p:extLst>
      <p:ext uri="{BB962C8B-B14F-4D97-AF65-F5344CB8AC3E}">
        <p14:creationId xmlns:p14="http://schemas.microsoft.com/office/powerpoint/2010/main" val="16403169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Text and Image</a:t>
            </a:r>
          </a:p>
        </p:txBody>
      </p:sp>
      <p:sp>
        <p:nvSpPr>
          <p:cNvPr id="13" name="Picture Placeholder 6"/>
          <p:cNvSpPr>
            <a:spLocks noGrp="1"/>
          </p:cNvSpPr>
          <p:nvPr>
            <p:ph type="pic" sz="quarter" idx="16"/>
          </p:nvPr>
        </p:nvSpPr>
        <p:spPr>
          <a:xfrm>
            <a:off x="3666067" y="1379219"/>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r>
              <a:rPr lang="en-US" dirty="0" smtClean="0"/>
              <a:t>Insert </a:t>
            </a:r>
          </a:p>
          <a:p>
            <a:r>
              <a:rPr lang="en-US" dirty="0" smtClean="0"/>
              <a:t>Image Here</a:t>
            </a:r>
            <a:endParaRPr lang="en-US" dirty="0"/>
          </a:p>
        </p:txBody>
      </p:sp>
      <p:sp>
        <p:nvSpPr>
          <p:cNvPr id="3" name="Text Placeholder 2"/>
          <p:cNvSpPr>
            <a:spLocks noGrp="1"/>
          </p:cNvSpPr>
          <p:nvPr>
            <p:ph type="body" sz="quarter" idx="17" hasCustomPrompt="1"/>
          </p:nvPr>
        </p:nvSpPr>
        <p:spPr>
          <a:xfrm>
            <a:off x="628650" y="1379220"/>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Tree>
    <p:extLst>
      <p:ext uri="{BB962C8B-B14F-4D97-AF65-F5344CB8AC3E}">
        <p14:creationId xmlns:p14="http://schemas.microsoft.com/office/powerpoint/2010/main" val="5615095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Image</a:t>
            </a:r>
          </a:p>
        </p:txBody>
      </p:sp>
      <p:sp>
        <p:nvSpPr>
          <p:cNvPr id="10" name="Picture Placeholder 6"/>
          <p:cNvSpPr>
            <a:spLocks noGrp="1"/>
          </p:cNvSpPr>
          <p:nvPr>
            <p:ph type="pic" sz="quarter" idx="13"/>
          </p:nvPr>
        </p:nvSpPr>
        <p:spPr>
          <a:xfrm>
            <a:off x="628650" y="1379219"/>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82885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a:p>
            <a:pPr lvl="0"/>
            <a:endParaRPr lang="en-US" dirty="0" smtClean="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3653643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marL="0" marR="0" lvl="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a:pPr>
            <a:r>
              <a:rPr lang="en-US" dirty="0" smtClean="0"/>
              <a:t>Title, image and text are ranged left, however occasionally you may need to run text and / or images into the right hand column: Where multiple images need to be seen side by side. You should also never leave orphans (one single word on the next line). </a:t>
            </a:r>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21997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n-US" dirty="0" smtClean="0"/>
              <a:t>Quiz</a:t>
            </a:r>
            <a:endParaRPr lang="en-US" dirty="0"/>
          </a:p>
        </p:txBody>
      </p:sp>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11"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Module # Quiz</a:t>
            </a:r>
          </a:p>
        </p:txBody>
      </p:sp>
    </p:spTree>
    <p:extLst>
      <p:ext uri="{BB962C8B-B14F-4D97-AF65-F5344CB8AC3E}">
        <p14:creationId xmlns:p14="http://schemas.microsoft.com/office/powerpoint/2010/main" val="35099903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3339451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8854"/>
            <a:ext cx="7315200" cy="1325563"/>
          </a:xfrm>
        </p:spPr>
        <p:txBody>
          <a:bodyPr>
            <a:normAutofit/>
          </a:bodyPr>
          <a:lstStyle>
            <a:lvl1pPr algn="ctr">
              <a:defRPr sz="1800">
                <a:solidFill>
                  <a:srgbClr val="00B0F0"/>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5823" y="660572"/>
            <a:ext cx="1332644" cy="1491869"/>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n-US" dirty="0" smtClean="0"/>
              <a:t>VERSION # / MONTH YEAR</a:t>
            </a:r>
          </a:p>
        </p:txBody>
      </p:sp>
      <p:sp>
        <p:nvSpPr>
          <p:cNvPr id="4" name="Text Placeholder 3"/>
          <p:cNvSpPr>
            <a:spLocks noGrp="1"/>
          </p:cNvSpPr>
          <p:nvPr>
            <p:ph type="body" sz="quarter" idx="18" hasCustomPrompt="1"/>
          </p:nvPr>
        </p:nvSpPr>
        <p:spPr>
          <a:xfrm>
            <a:off x="0" y="1228724"/>
            <a:ext cx="7315200" cy="1209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n-US" dirty="0" smtClean="0"/>
              <a:t>COURSE TITLE </a:t>
            </a:r>
          </a:p>
          <a:p>
            <a:pPr lvl="0"/>
            <a:r>
              <a:rPr lang="en-US" dirty="0" smtClean="0"/>
              <a:t>ON TWO LINES</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3" y="6185535"/>
            <a:ext cx="7315834" cy="670618"/>
          </a:xfrm>
          <a:prstGeom prst="rect">
            <a:avLst/>
          </a:prstGeom>
        </p:spPr>
      </p:pic>
    </p:spTree>
    <p:extLst>
      <p:ext uri="{BB962C8B-B14F-4D97-AF65-F5344CB8AC3E}">
        <p14:creationId xmlns:p14="http://schemas.microsoft.com/office/powerpoint/2010/main" val="2518260245"/>
      </p:ext>
    </p:extLst>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a:p>
            <a:endParaRPr lang="en-US"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3600">
                <a:solidFill>
                  <a:srgbClr val="00B0F0"/>
                </a:solidFill>
                <a:latin typeface="Arial Black" panose="020B0A04020102020204" pitchFamily="34" charset="0"/>
              </a:defRPr>
            </a:lvl1pPr>
          </a:lstStyle>
          <a:p>
            <a:pPr lvl="0"/>
            <a:r>
              <a:rPr lang="en-US" dirty="0" smtClean="0"/>
              <a:t>Section Title</a:t>
            </a:r>
            <a:endParaRPr lang="en-US" dirty="0"/>
          </a:p>
        </p:txBody>
      </p:sp>
    </p:spTree>
    <p:extLst>
      <p:ext uri="{BB962C8B-B14F-4D97-AF65-F5344CB8AC3E}">
        <p14:creationId xmlns:p14="http://schemas.microsoft.com/office/powerpoint/2010/main" val="33980113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6284191" y="3415418"/>
            <a:ext cx="4387161" cy="1332457"/>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n-US" dirty="0" smtClean="0"/>
              <a:t>MODULE #: Module  Title</a:t>
            </a:r>
            <a:endParaRPr lang="en-US" dirty="0"/>
          </a:p>
        </p:txBody>
      </p:sp>
    </p:spTree>
    <p:extLst>
      <p:ext uri="{BB962C8B-B14F-4D97-AF65-F5344CB8AC3E}">
        <p14:creationId xmlns:p14="http://schemas.microsoft.com/office/powerpoint/2010/main" val="1886387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5401479" y="2745344"/>
            <a:ext cx="5939950" cy="1119822"/>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n-US" dirty="0" smtClean="0"/>
              <a:t>MODULE #: Module Title on Two Lines</a:t>
            </a:r>
            <a:endParaRPr lang="en-US" dirty="0"/>
          </a:p>
        </p:txBody>
      </p:sp>
    </p:spTree>
    <p:extLst>
      <p:ext uri="{BB962C8B-B14F-4D97-AF65-F5344CB8AC3E}">
        <p14:creationId xmlns:p14="http://schemas.microsoft.com/office/powerpoint/2010/main" val="8914753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20587300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15575893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dirty="0" smtClean="0"/>
              <a:t>WORKPLACE EXAMINATIONS – SFT FCXC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379220"/>
            <a:ext cx="7400925" cy="4686618"/>
          </a:xfrm>
          <a:prstGeom prst="rect">
            <a:avLst/>
          </a:prstGeom>
        </p:spPr>
        <p:txBody>
          <a:bodyPr>
            <a:normAutofit/>
          </a:bodyPr>
          <a:lstStyle>
            <a:lvl1pPr marL="228600" indent="-228600">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buClr>
                <a:srgbClr val="00B0F0"/>
              </a:buClr>
              <a:defRPr sz="20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255397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smtClean="0"/>
              <a:t>CONFINED SPACE – SFT FCX1003C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579086"/>
            <a:ext cx="7439025" cy="4486752"/>
          </a:xfrm>
          <a:prstGeom prst="rect">
            <a:avLst/>
          </a:prstGeo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1891506"/>
          </a:xfrm>
          <a:prstGeom prst="rect">
            <a:avLst/>
          </a:prstGeom>
        </p:spPr>
        <p:txBody>
          <a:bodyPr>
            <a:normAutofit/>
          </a:bodyPr>
          <a:lstStyle>
            <a:lvl1pPr marL="0" indent="0">
              <a:lnSpc>
                <a:spcPct val="100000"/>
              </a:lnSpc>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Runs Onto Two Lines</a:t>
            </a:r>
          </a:p>
        </p:txBody>
      </p:sp>
    </p:spTree>
    <p:extLst>
      <p:ext uri="{BB962C8B-B14F-4D97-AF65-F5344CB8AC3E}">
        <p14:creationId xmlns:p14="http://schemas.microsoft.com/office/powerpoint/2010/main" val="545778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Title Slide Examples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EED8C-8331-4F74-851B-4C450945343E}" type="datetime1">
              <a:rPr lang="en-US" smtClean="0"/>
              <a:t>9/4/2018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FB49B-0A96-45D8-8BF0-549D5ECE6C5D}"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04" r:id="rId1"/>
    <p:sldLayoutId id="2147483733" r:id="rId2"/>
    <p:sldLayoutId id="2147483734" r:id="rId3"/>
    <p:sldLayoutId id="2147483735" r:id="rId4"/>
    <p:sldLayoutId id="2147483736" r:id="rId5"/>
    <p:sldLayoutId id="2147483737" r:id="rId6"/>
    <p:sldLayoutId id="2147483738" r:id="rId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58769-374A-49CC-A88C-6AAB6C5A4718}"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12" r:id="rId3"/>
    <p:sldLayoutId id="2147483708" r:id="rId4"/>
    <p:sldLayoutId id="2147483707" r:id="rId5"/>
    <p:sldLayoutId id="2147483713" r:id="rId6"/>
    <p:sldLayoutId id="2147483726" r:id="rId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8AB1A-F17A-4648-8FE5-93A1A9C0594C}"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 b="0" i="0" u="none" baseline="0"/>
              <a:t>SFT FCX2015C</a:t>
            </a:r>
            <a:endParaRPr lang="es" dirty="0"/>
          </a:p>
        </p:txBody>
      </p:sp>
      <p:sp>
        <p:nvSpPr>
          <p:cNvPr id="4" name="Text Placeholder 3"/>
          <p:cNvSpPr>
            <a:spLocks noGrp="1"/>
          </p:cNvSpPr>
          <p:nvPr>
            <p:ph type="body" sz="quarter" idx="14"/>
          </p:nvPr>
        </p:nvSpPr>
        <p:spPr/>
        <p:txBody>
          <a:bodyPr/>
          <a:lstStyle/>
          <a:p>
            <a:pPr rtl="0"/>
            <a:r>
              <a:rPr lang="es" b="0" i="0" u="none" baseline="0"/>
              <a:t>VERSIÓN 1/ENERO DE 2017</a:t>
            </a:r>
            <a:endParaRPr lang="es" dirty="0"/>
          </a:p>
        </p:txBody>
      </p:sp>
      <p:sp>
        <p:nvSpPr>
          <p:cNvPr id="5" name="Text Placeholder 4"/>
          <p:cNvSpPr>
            <a:spLocks noGrp="1"/>
          </p:cNvSpPr>
          <p:nvPr>
            <p:ph type="body" sz="quarter" idx="15"/>
          </p:nvPr>
        </p:nvSpPr>
        <p:spPr>
          <a:xfrm>
            <a:off x="0" y="1005205"/>
            <a:ext cx="7315200" cy="1463675"/>
          </a:xfrm>
        </p:spPr>
        <p:txBody>
          <a:bodyPr/>
          <a:lstStyle/>
          <a:p>
            <a:pPr rtl="0"/>
            <a:r>
              <a:rPr lang="es" b="0" i="0" u="none" baseline="0" dirty="0"/>
              <a:t>Análisis del Lugar de Trabajo para el Procesamiento Aguas Abajo</a:t>
            </a:r>
            <a:endParaRPr lang="e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573" r="4064"/>
          <a:stretch/>
        </p:blipFill>
        <p:spPr>
          <a:xfrm>
            <a:off x="1152761" y="2330709"/>
            <a:ext cx="4976238" cy="3671493"/>
          </a:xfrm>
          <a:prstGeom prst="rect">
            <a:avLst/>
          </a:prstGeom>
        </p:spPr>
      </p:pic>
    </p:spTree>
    <p:extLst>
      <p:ext uri="{BB962C8B-B14F-4D97-AF65-F5344CB8AC3E}">
        <p14:creationId xmlns:p14="http://schemas.microsoft.com/office/powerpoint/2010/main" val="3848875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10</a:t>
            </a:fld>
            <a:endParaRPr lang="es" dirty="0"/>
          </a:p>
        </p:txBody>
      </p:sp>
      <p:sp>
        <p:nvSpPr>
          <p:cNvPr id="4" name="Text Placeholder 3"/>
          <p:cNvSpPr>
            <a:spLocks noGrp="1"/>
          </p:cNvSpPr>
          <p:nvPr>
            <p:ph type="body" sz="quarter" idx="14"/>
          </p:nvPr>
        </p:nvSpPr>
        <p:spPr>
          <a:xfrm>
            <a:off x="628649" y="1379220"/>
            <a:ext cx="7564856" cy="4686618"/>
          </a:xfrm>
        </p:spPr>
        <p:txBody>
          <a:bodyPr/>
          <a:lstStyle/>
          <a:p>
            <a:pPr marL="0" indent="0" algn="l" rtl="0">
              <a:buNone/>
            </a:pPr>
            <a:r>
              <a:rPr lang="es" b="0" i="0" u="none" baseline="0" dirty="0"/>
              <a:t>Propósito del examen del lugar de trabajo</a:t>
            </a:r>
          </a:p>
          <a:p>
            <a:pPr algn="l" rtl="0"/>
            <a:r>
              <a:rPr lang="es" b="0" i="0" u="none" baseline="0" dirty="0"/>
              <a:t>Promueve áreas de trabajo más seguras.</a:t>
            </a:r>
          </a:p>
          <a:p>
            <a:pPr algn="l" rtl="0"/>
            <a:r>
              <a:rPr lang="es" b="0" i="0" u="none" baseline="0" dirty="0"/>
              <a:t>Lleva la atención de los empleados a los riesgos en el área, de modo que estos pueden tomar acción inmediata para mitigar o eliminar el riesgo planteado.</a:t>
            </a:r>
          </a:p>
          <a:p>
            <a:pPr algn="l" rtl="0"/>
            <a:r>
              <a:rPr lang="es" b="0" i="0" u="none" baseline="0" dirty="0"/>
              <a:t>Mantiene la seguridad como una prioridad.</a:t>
            </a:r>
          </a:p>
          <a:p>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Funciones y responsabilidades</a:t>
            </a:r>
            <a:endParaRPr lang="es" dirty="0"/>
          </a:p>
        </p:txBody>
      </p:sp>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8"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3394908"/>
            <a:ext cx="3670788" cy="2753225"/>
          </a:xfrm>
          <a:prstGeom prst="rect">
            <a:avLst/>
          </a:prstGeom>
          <a:ln>
            <a:solidFill>
              <a:schemeClr val="tx1"/>
            </a:solidFill>
          </a:ln>
        </p:spPr>
      </p:pic>
    </p:spTree>
    <p:extLst>
      <p:ext uri="{BB962C8B-B14F-4D97-AF65-F5344CB8AC3E}">
        <p14:creationId xmlns:p14="http://schemas.microsoft.com/office/powerpoint/2010/main" val="1358432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11</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a:t>Personas responsables</a:t>
            </a:r>
          </a:p>
          <a:p>
            <a:pPr algn="l" rtl="0"/>
            <a:r>
              <a:rPr lang="es" b="0" i="0" u="none" baseline="0"/>
              <a:t>Los supervisores garantizan que los exámenes se realicen antes de empezar una tarea.</a:t>
            </a:r>
          </a:p>
          <a:p>
            <a:pPr algn="l" rtl="0"/>
            <a:r>
              <a:rPr lang="es" b="0" i="0" u="none" baseline="0"/>
              <a:t>Una persona puede ser designada para aplicar el examen.</a:t>
            </a:r>
          </a:p>
          <a:p>
            <a:pPr algn="l" rtl="0"/>
            <a:r>
              <a:rPr lang="es" b="1" i="0" u="none" baseline="0"/>
              <a:t>Toda persona</a:t>
            </a:r>
            <a:r>
              <a:rPr lang="es" b="0" i="0" u="none" baseline="0"/>
              <a:t> capacitada correctamente es responsable de mantener la concienciación de los riesgos en el lugar de trabajo.</a:t>
            </a:r>
            <a:endParaRPr lang="es" b="1" dirty="0" smtClean="0"/>
          </a:p>
        </p:txBody>
      </p:sp>
      <p:sp>
        <p:nvSpPr>
          <p:cNvPr id="5" name="Text Placeholder 4"/>
          <p:cNvSpPr>
            <a:spLocks noGrp="1"/>
          </p:cNvSpPr>
          <p:nvPr>
            <p:ph type="body" sz="quarter" idx="15"/>
          </p:nvPr>
        </p:nvSpPr>
        <p:spPr/>
        <p:txBody>
          <a:bodyPr>
            <a:normAutofit fontScale="92500"/>
          </a:bodyPr>
          <a:lstStyle/>
          <a:p>
            <a:pPr algn="l" rtl="0"/>
            <a:r>
              <a:rPr lang="es" b="0" i="0" u="none" baseline="0"/>
              <a:t>Funciones y responsabilidades</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388863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12</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a:t>Responsabilidad del empleado</a:t>
            </a:r>
          </a:p>
          <a:p>
            <a:pPr algn="l" rtl="0"/>
            <a:r>
              <a:rPr lang="es" b="0" i="0" u="none" baseline="0"/>
              <a:t>Haga a sus compañeros de trabajo, y a usted mismo, responsables de la seguridad.</a:t>
            </a:r>
          </a:p>
          <a:p>
            <a:pPr algn="l" rtl="0"/>
            <a:r>
              <a:rPr lang="es" b="0" i="0" u="none" baseline="0"/>
              <a:t>¿Cómo puede hacerse responsable?</a:t>
            </a:r>
          </a:p>
          <a:p>
            <a:pPr algn="l" rtl="0"/>
            <a:r>
              <a:rPr lang="es" b="0" i="0" u="none" baseline="0"/>
              <a:t>¿Cómo puede hacer responsables a otros?</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Funciones y responsabilidades</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4058108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13</a:t>
            </a:fld>
            <a:endParaRPr lang="es" dirty="0"/>
          </a:p>
        </p:txBody>
      </p:sp>
      <p:sp>
        <p:nvSpPr>
          <p:cNvPr id="4" name="Text Placeholder 3"/>
          <p:cNvSpPr>
            <a:spLocks noGrp="1"/>
          </p:cNvSpPr>
          <p:nvPr>
            <p:ph type="body" sz="quarter" idx="14"/>
          </p:nvPr>
        </p:nvSpPr>
        <p:spPr>
          <a:xfrm>
            <a:off x="628649" y="1379220"/>
            <a:ext cx="4519423" cy="4686618"/>
          </a:xfrm>
        </p:spPr>
        <p:txBody>
          <a:bodyPr/>
          <a:lstStyle/>
          <a:p>
            <a:pPr marL="0" indent="0" algn="l" rtl="0">
              <a:buNone/>
            </a:pPr>
            <a:r>
              <a:rPr lang="es" b="0" i="0" u="none" baseline="0"/>
              <a:t>Cualificaciones y capacitación del empleado</a:t>
            </a:r>
          </a:p>
          <a:p>
            <a:pPr algn="l" rtl="0"/>
            <a:r>
              <a:rPr lang="es" b="0" i="0" u="none" baseline="0"/>
              <a:t>Conozca las expectativas de su emplazamiento</a:t>
            </a:r>
          </a:p>
          <a:p>
            <a:pPr algn="l" rtl="0"/>
            <a:r>
              <a:rPr lang="es" b="0" i="0" u="none" baseline="0"/>
              <a:t>Capacitación en Comunicación de Riesgos</a:t>
            </a:r>
          </a:p>
          <a:p>
            <a:pPr lvl="1" algn="l" rtl="0"/>
            <a:r>
              <a:rPr lang="es" b="0" i="0" u="none" baseline="0"/>
              <a:t>Use los recursos que ya están disponibles para usted</a:t>
            </a:r>
          </a:p>
          <a:p>
            <a:pPr algn="l" rtl="0"/>
            <a:r>
              <a:rPr lang="es" b="0" i="0" u="none" baseline="0"/>
              <a:t>Experiencia y duración del servicio</a:t>
            </a:r>
          </a:p>
          <a:p>
            <a:pPr lvl="1" algn="l" rtl="0"/>
            <a:r>
              <a:rPr lang="es" b="0" i="0" u="none" baseline="0"/>
              <a:t>Sin importar que tengan un mes o 25 años en el trabajo, se espera y se valora el aporte de todos.</a:t>
            </a:r>
          </a:p>
          <a:p>
            <a:pPr lvl="1" algn="l" rtl="0"/>
            <a:r>
              <a:rPr lang="es" b="0" i="0" u="none" baseline="0"/>
              <a:t>¿Cómo la mayor participación en equipo mejora un examen del lugar de trabajo?</a:t>
            </a:r>
          </a:p>
        </p:txBody>
      </p:sp>
      <p:sp>
        <p:nvSpPr>
          <p:cNvPr id="5" name="Text Placeholder 4"/>
          <p:cNvSpPr>
            <a:spLocks noGrp="1"/>
          </p:cNvSpPr>
          <p:nvPr>
            <p:ph type="body" sz="quarter" idx="15"/>
          </p:nvPr>
        </p:nvSpPr>
        <p:spPr/>
        <p:txBody>
          <a:bodyPr>
            <a:normAutofit fontScale="92500"/>
          </a:bodyPr>
          <a:lstStyle/>
          <a:p>
            <a:pPr algn="l" rtl="0"/>
            <a:r>
              <a:rPr lang="es" b="0" i="0" u="none" baseline="0"/>
              <a:t>Funciones y responsabilidades</a:t>
            </a:r>
            <a:endParaRPr lang="e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78" t="3221" r="5606" b="13087"/>
          <a:stretch/>
        </p:blipFill>
        <p:spPr bwMode="auto">
          <a:xfrm>
            <a:off x="5148072" y="1467612"/>
            <a:ext cx="3566161" cy="249156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896448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14</a:t>
            </a:fld>
            <a:endParaRPr lang="es" dirty="0"/>
          </a:p>
        </p:txBody>
      </p:sp>
      <p:sp>
        <p:nvSpPr>
          <p:cNvPr id="4" name="Text Placeholder 3"/>
          <p:cNvSpPr>
            <a:spLocks noGrp="1"/>
          </p:cNvSpPr>
          <p:nvPr>
            <p:ph type="body" sz="quarter" idx="14"/>
          </p:nvPr>
        </p:nvSpPr>
        <p:spPr>
          <a:xfrm>
            <a:off x="628649" y="1379220"/>
            <a:ext cx="4199383" cy="4686618"/>
          </a:xfrm>
        </p:spPr>
        <p:txBody>
          <a:bodyPr/>
          <a:lstStyle/>
          <a:p>
            <a:pPr marL="0" indent="0" algn="l" rtl="0">
              <a:buNone/>
            </a:pPr>
            <a:r>
              <a:rPr lang="es" b="0" i="0" u="none" baseline="0" dirty="0"/>
              <a:t>Frecuencia de los exámenes del lugar de trabajo</a:t>
            </a:r>
          </a:p>
          <a:p>
            <a:pPr algn="l" rtl="0"/>
            <a:r>
              <a:rPr lang="es" b="0" i="0" u="none" baseline="0" dirty="0"/>
              <a:t>Documente un examen formal al menos una vez por turno</a:t>
            </a:r>
          </a:p>
          <a:p>
            <a:pPr algn="l" rtl="0"/>
            <a:r>
              <a:rPr lang="es" b="0" i="0" u="none" baseline="0" dirty="0"/>
              <a:t>Los exámenes formales e informales ocurren antes, durante y después del trabajo</a:t>
            </a:r>
          </a:p>
          <a:p>
            <a:pPr lvl="1" algn="l" rtl="0"/>
            <a:r>
              <a:rPr lang="es" b="0" i="0" u="none" baseline="0" dirty="0"/>
              <a:t>No hay límite de frecuencia</a:t>
            </a:r>
          </a:p>
          <a:p>
            <a:pPr lvl="1" algn="l" rtl="0"/>
            <a:r>
              <a:rPr lang="es" b="0" i="0" u="none" baseline="0" dirty="0"/>
              <a:t>Cualquier momento es apropiado</a:t>
            </a:r>
          </a:p>
          <a:p>
            <a:pPr lvl="1" algn="l" rtl="0"/>
            <a:r>
              <a:rPr lang="es" b="0" i="0" u="none" baseline="0" dirty="0"/>
              <a:t>En cualquier momento el área de trabajo o la tarea cambia</a:t>
            </a:r>
          </a:p>
          <a:p>
            <a:pPr algn="l" rtl="0"/>
            <a:r>
              <a:rPr lang="es" b="0" i="0" u="none" baseline="0" dirty="0" smtClean="0"/>
              <a:t>Siga </a:t>
            </a:r>
            <a:r>
              <a:rPr lang="es" b="0" i="0" u="none" baseline="0" dirty="0"/>
              <a:t>las expectativas de su emplazamiento.</a:t>
            </a:r>
          </a:p>
        </p:txBody>
      </p:sp>
      <p:sp>
        <p:nvSpPr>
          <p:cNvPr id="5" name="Text Placeholder 4"/>
          <p:cNvSpPr>
            <a:spLocks noGrp="1"/>
          </p:cNvSpPr>
          <p:nvPr>
            <p:ph type="body" sz="quarter" idx="15"/>
          </p:nvPr>
        </p:nvSpPr>
        <p:spPr/>
        <p:txBody>
          <a:bodyPr>
            <a:normAutofit fontScale="92500"/>
          </a:bodyPr>
          <a:lstStyle/>
          <a:p>
            <a:pPr algn="l" rtl="0"/>
            <a:r>
              <a:rPr lang="es" b="0" i="0" u="none" baseline="0"/>
              <a:t>Funciones y responsabilidades</a:t>
            </a:r>
            <a:endParaRPr lang="es" dirty="0"/>
          </a:p>
        </p:txBody>
      </p:sp>
      <p:pic>
        <p:nvPicPr>
          <p:cNvPr id="6" name="Picture 5" descr="T:\DEPARTMENTS\Safety\Pictures\GA Property pics\Miami Rod Plant\IMG_0860.JPG"/>
          <p:cNvPicPr>
            <a:picLocks noChangeAspect="1"/>
          </p:cNvPicPr>
          <p:nvPr/>
        </p:nvPicPr>
        <p:blipFill rotWithShape="1">
          <a:blip r:embed="rId3" cstate="print">
            <a:extLst>
              <a:ext uri="{28A0092B-C50C-407E-A947-70E740481C1C}">
                <a14:useLocalDpi xmlns:a14="http://schemas.microsoft.com/office/drawing/2010/main" val="0"/>
              </a:ext>
            </a:extLst>
          </a:blip>
          <a:srcRect l="10849" t="2476" r="4952" b="3011"/>
          <a:stretch/>
        </p:blipFill>
        <p:spPr bwMode="auto">
          <a:xfrm>
            <a:off x="5152462" y="1476756"/>
            <a:ext cx="3550278" cy="265633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4178419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15</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pPr algn="l" rtl="0"/>
            <a:r>
              <a:rPr lang="es" b="0" i="0" u="none" baseline="0"/>
              <a:t>Actividad 2</a:t>
            </a:r>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Revise las instrucciones de la hoja de trabajo en la Guía del Estudiante (p. 9)</a:t>
            </a:r>
          </a:p>
          <a:p>
            <a:pPr marL="457200" indent="-457200" algn="l" rtl="0">
              <a:buFont typeface="+mj-lt"/>
              <a:buAutoNum type="arabicPeriod"/>
            </a:pPr>
            <a:r>
              <a:rPr lang="es" b="0" i="0" u="none" baseline="0">
                <a:latin typeface="Arial" panose="020B0604020202020204" pitchFamily="34" charset="0"/>
              </a:rPr>
              <a:t>Complete la hoja de trabajo</a:t>
            </a:r>
          </a:p>
          <a:p>
            <a:pPr marL="457200" indent="-457200" algn="l" rtl="0">
              <a:buFont typeface="+mj-lt"/>
              <a:buAutoNum type="arabicPeriod"/>
            </a:pPr>
            <a:r>
              <a:rPr lang="es" b="0" i="0" u="none" baseline="0">
                <a:latin typeface="Arial" panose="020B0604020202020204" pitchFamily="34" charset="0"/>
              </a:rPr>
              <a:t>Después de cinco minutos, discutan en grupo las reflexiones del examen del lugar de trabajo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Reflexión</a:t>
            </a:r>
            <a:endParaRPr lang="es" dirty="0"/>
          </a:p>
        </p:txBody>
      </p:sp>
      <p:sp>
        <p:nvSpPr>
          <p:cNvPr id="9"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294484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16</a:t>
            </a:fld>
            <a:endParaRPr lang="es" dirty="0"/>
          </a:p>
        </p:txBody>
      </p:sp>
      <p:sp>
        <p:nvSpPr>
          <p:cNvPr id="4" name="Text Placeholder 3"/>
          <p:cNvSpPr>
            <a:spLocks noGrp="1"/>
          </p:cNvSpPr>
          <p:nvPr>
            <p:ph type="body" sz="quarter" idx="14"/>
          </p:nvPr>
        </p:nvSpPr>
        <p:spPr/>
        <p:txBody>
          <a:bodyPr/>
          <a:lstStyle/>
          <a:p>
            <a:pPr algn="l" rtl="0"/>
            <a:r>
              <a:rPr lang="es" b="0" i="0" u="none" baseline="0"/>
              <a:t>¿Cómo aplicará las habilidades aprendidas en este módulo en sus actividades diarias de trabajo?</a:t>
            </a:r>
          </a:p>
          <a:p>
            <a:pPr algn="l" rtl="0"/>
            <a:r>
              <a:rPr lang="es" b="0" i="0" u="none" baseline="0"/>
              <a:t>¿Hubo algo sorprendente acerca del propósito de un examen del lugar de trabajo?</a:t>
            </a:r>
          </a:p>
          <a:p>
            <a:pPr algn="l" rtl="0"/>
            <a:r>
              <a:rPr lang="es" b="0" i="0" u="none" baseline="0"/>
              <a:t>¿Hubo alguna función o responsabilidad que le sorprendiera?</a:t>
            </a:r>
            <a:endParaRPr lang="es" dirty="0"/>
          </a:p>
        </p:txBody>
      </p:sp>
      <p:sp>
        <p:nvSpPr>
          <p:cNvPr id="5" name="Text Placeholder 4"/>
          <p:cNvSpPr>
            <a:spLocks noGrp="1"/>
          </p:cNvSpPr>
          <p:nvPr>
            <p:ph type="body" sz="quarter" idx="15"/>
          </p:nvPr>
        </p:nvSpPr>
        <p:spPr/>
        <p:txBody>
          <a:bodyPr/>
          <a:lstStyle/>
          <a:p>
            <a:pPr algn="l" rtl="0"/>
            <a:r>
              <a:rPr lang="es" b="0" i="0" u="none" baseline="0" dirty="0"/>
              <a:t>Interrogatorio del </a:t>
            </a:r>
            <a:r>
              <a:rPr lang="es" b="0" i="0" u="none" baseline="0" dirty="0" smtClean="0"/>
              <a:t>módulo </a:t>
            </a:r>
            <a:r>
              <a:rPr lang="es" b="0" i="0" u="none" baseline="0" dirty="0"/>
              <a:t>1</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367498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17</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el examen en la Guía del Estudiante (p. 10).</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Revisen las respuestas en grupo.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1</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267518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18</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7781425" cy="4686618"/>
          </a:xfrm>
        </p:spPr>
        <p:txBody>
          <a:bodyPr/>
          <a:lstStyle/>
          <a:p>
            <a:pPr marL="457200" indent="-457200" algn="l" rtl="0">
              <a:buAutoNum type="arabicPeriod"/>
            </a:pPr>
            <a:r>
              <a:rPr lang="es" b="0" i="0" u="none" baseline="0" dirty="0">
                <a:latin typeface="Arial" panose="020B0604020202020204" pitchFamily="34" charset="0"/>
              </a:rPr>
              <a:t>¿Por qué se realizan los análisis del lugar de trabajo?</a:t>
            </a:r>
          </a:p>
          <a:p>
            <a:pPr marL="1143000" lvl="1" indent="-457200" algn="l" rtl="0">
              <a:buFont typeface="+mj-lt"/>
              <a:buAutoNum type="alphaLcPeriod"/>
            </a:pPr>
            <a:r>
              <a:rPr lang="es" b="0" i="0" u="none" baseline="0" dirty="0">
                <a:latin typeface="Arial" panose="020B0604020202020204" pitchFamily="34" charset="0"/>
              </a:rPr>
              <a:t>Para verificar la productividad del turno anterior</a:t>
            </a:r>
          </a:p>
          <a:p>
            <a:pPr marL="1143000" lvl="1" indent="-457200" algn="l" rtl="0">
              <a:buFont typeface="+mj-lt"/>
              <a:buAutoNum type="alphaLcPeriod"/>
            </a:pPr>
            <a:r>
              <a:rPr lang="es" b="0" i="0" u="none" baseline="0" dirty="0"/>
              <a:t>Para reconocer los riesgos en el área de trabajo</a:t>
            </a:r>
          </a:p>
          <a:p>
            <a:pPr marL="1143000" lvl="1" indent="-457200" algn="l" rtl="0">
              <a:buFont typeface="+mj-lt"/>
              <a:buAutoNum type="alphaLcPeriod"/>
            </a:pPr>
            <a:r>
              <a:rPr lang="es" b="0" i="0" u="none" baseline="0" dirty="0">
                <a:latin typeface="Arial" panose="020B0604020202020204" pitchFamily="34" charset="0"/>
              </a:rPr>
              <a:t>Para asignar la responsabilidad por los riesgos omitidos</a:t>
            </a:r>
          </a:p>
          <a:p>
            <a:pPr marL="1143000" lvl="1" indent="-457200" algn="l" rtl="0">
              <a:buFont typeface="+mj-lt"/>
              <a:buAutoNum type="alphaLcPeriod"/>
            </a:pPr>
            <a:r>
              <a:rPr lang="es" b="0" i="0" u="none" baseline="0" dirty="0"/>
              <a:t>Para evitar multas</a:t>
            </a:r>
          </a:p>
          <a:p>
            <a:pPr marL="1143000" lvl="1" indent="-457200" algn="l" rtl="0">
              <a:buFont typeface="+mj-lt"/>
              <a:buAutoNum type="alphaLcPeriod"/>
            </a:pPr>
            <a:endParaRPr lang="es" dirty="0">
              <a:latin typeface="Arial" panose="020B0604020202020204" pitchFamily="34" charset="0"/>
            </a:endParaRPr>
          </a:p>
          <a:p>
            <a:pPr marL="457200" indent="-457200" algn="l" rtl="0">
              <a:buFont typeface="+mj-lt"/>
              <a:buAutoNum type="arabicPeriod"/>
            </a:pPr>
            <a:r>
              <a:rPr lang="es" b="0" i="0" u="none" baseline="0" dirty="0">
                <a:latin typeface="Arial" panose="020B0604020202020204" pitchFamily="34" charset="0"/>
              </a:rPr>
              <a:t>¿Quién puede realizar y documentar un análisis del lugar de trabajo?</a:t>
            </a:r>
          </a:p>
          <a:p>
            <a:pPr marL="1143000" lvl="1" indent="-457200" algn="l" rtl="0">
              <a:buFont typeface="+mj-lt"/>
              <a:buAutoNum type="alphaLcPeriod"/>
            </a:pPr>
            <a:r>
              <a:rPr lang="es" b="0" i="0" u="none" baseline="0" dirty="0"/>
              <a:t>Cualquier persona que esté debidamente capacitada</a:t>
            </a:r>
          </a:p>
          <a:p>
            <a:pPr marL="1143000" lvl="1" indent="-457200" algn="l" rtl="0">
              <a:buFont typeface="+mj-lt"/>
              <a:buAutoNum type="alphaLcPeriod"/>
            </a:pPr>
            <a:r>
              <a:rPr lang="es" b="0" i="0" u="none" baseline="0" dirty="0"/>
              <a:t>Una persona designada específicamente</a:t>
            </a:r>
          </a:p>
          <a:p>
            <a:pPr marL="1143000" lvl="1" indent="-457200" algn="l" rtl="0">
              <a:buFont typeface="+mj-lt"/>
              <a:buAutoNum type="alphaLcPeriod"/>
            </a:pPr>
            <a:r>
              <a:rPr lang="es" b="0" i="0" u="none" baseline="0" dirty="0"/>
              <a:t>El supervisor del turno</a:t>
            </a:r>
          </a:p>
          <a:p>
            <a:pPr marL="1143000" lvl="1" indent="-457200" algn="l" rtl="0">
              <a:buFont typeface="+mj-lt"/>
              <a:buAutoNum type="alphaLcPeriod"/>
            </a:pPr>
            <a:r>
              <a:rPr lang="es" b="0" i="0" u="none" baseline="0" dirty="0"/>
              <a:t>Todos los anteriores</a:t>
            </a:r>
            <a:endParaRPr lang="es" dirty="0"/>
          </a:p>
          <a:p>
            <a:pPr marL="1143000" lvl="1" indent="-457200" algn="l" rtl="0">
              <a:buFont typeface="+mj-lt"/>
              <a:buAutoNum type="alphaLcPeriod"/>
            </a:pPr>
            <a:endParaRPr lang="es" dirty="0" smtClean="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1</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9" name="Oval 8"/>
          <p:cNvSpPr/>
          <p:nvPr/>
        </p:nvSpPr>
        <p:spPr>
          <a:xfrm>
            <a:off x="1307592" y="2093976"/>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0" name="Oval 9"/>
          <p:cNvSpPr/>
          <p:nvPr/>
        </p:nvSpPr>
        <p:spPr>
          <a:xfrm>
            <a:off x="1307592" y="5176550"/>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Tree>
    <p:extLst>
      <p:ext uri="{BB962C8B-B14F-4D97-AF65-F5344CB8AC3E}">
        <p14:creationId xmlns:p14="http://schemas.microsoft.com/office/powerpoint/2010/main" val="35813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19</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marL="457200" indent="-457200" algn="l" rtl="0">
              <a:buFont typeface="+mj-lt"/>
              <a:buAutoNum type="arabicPeriod" startAt="3"/>
            </a:pPr>
            <a:r>
              <a:rPr lang="es" b="0" i="0" u="none" baseline="0" dirty="0">
                <a:latin typeface="Arial" panose="020B0604020202020204" pitchFamily="34" charset="0"/>
              </a:rPr>
              <a:t>Es más probable que los empleados con más años de experiencia realicen un análisis del lugar de trabajo más riguroso que alguien nuevo en el trabajo.</a:t>
            </a:r>
          </a:p>
          <a:p>
            <a:pPr marL="1143000" lvl="1" indent="-457200" algn="l" rtl="0">
              <a:buFont typeface="+mj-lt"/>
              <a:buAutoNum type="alphaLcPeriod"/>
            </a:pPr>
            <a:r>
              <a:rPr lang="es" b="0" i="0" u="none" baseline="0" dirty="0"/>
              <a:t>Verdadero</a:t>
            </a:r>
          </a:p>
          <a:p>
            <a:pPr marL="1143000" lvl="1" indent="-457200" algn="l" rtl="0">
              <a:buFont typeface="+mj-lt"/>
              <a:buAutoNum type="alphaLcPeriod"/>
            </a:pPr>
            <a:r>
              <a:rPr lang="es" b="0" i="0" u="none" baseline="0" dirty="0"/>
              <a:t>Falso</a:t>
            </a:r>
          </a:p>
          <a:p>
            <a:pPr marL="1143000" lvl="1" indent="-457200" algn="l" rtl="0">
              <a:buFont typeface="+mj-lt"/>
              <a:buAutoNum type="alphaLcPeriod"/>
            </a:pPr>
            <a:endParaRPr lang="es" dirty="0">
              <a:latin typeface="Arial" panose="020B0604020202020204" pitchFamily="34" charset="0"/>
            </a:endParaRPr>
          </a:p>
          <a:p>
            <a:pPr marL="457200" indent="-457200" algn="l" rtl="0">
              <a:buFont typeface="+mj-lt"/>
              <a:buAutoNum type="arabicPeriod" startAt="3"/>
            </a:pPr>
            <a:r>
              <a:rPr lang="es" b="0" i="0" u="none" baseline="0" dirty="0">
                <a:latin typeface="Arial" panose="020B0604020202020204" pitchFamily="34" charset="0"/>
              </a:rPr>
              <a:t>¿Cuándo se realizan los análisis del lugar de trabajo?</a:t>
            </a:r>
          </a:p>
          <a:p>
            <a:pPr marL="1143000" lvl="1" indent="-457200" algn="l" rtl="0">
              <a:buFont typeface="+mj-lt"/>
              <a:buAutoNum type="alphaLcPeriod"/>
            </a:pPr>
            <a:r>
              <a:rPr lang="es" b="0" i="0" u="none" baseline="0" dirty="0"/>
              <a:t>Al inicio de cada turno</a:t>
            </a:r>
          </a:p>
          <a:p>
            <a:pPr marL="1143000" lvl="1" indent="-457200" algn="l" rtl="0">
              <a:buFont typeface="+mj-lt"/>
              <a:buAutoNum type="alphaLcPeriod"/>
            </a:pPr>
            <a:r>
              <a:rPr lang="es" b="0" i="0" u="none" baseline="0" dirty="0"/>
              <a:t>Cuando cambian las condiciones ambientales</a:t>
            </a:r>
          </a:p>
          <a:p>
            <a:pPr marL="1143000" lvl="1" indent="-457200" algn="l" rtl="0">
              <a:buFont typeface="+mj-lt"/>
              <a:buAutoNum type="alphaLcPeriod"/>
            </a:pPr>
            <a:r>
              <a:rPr lang="es" b="0" i="0" u="none" baseline="0" dirty="0"/>
              <a:t>Cuando una tarea cambia</a:t>
            </a:r>
          </a:p>
          <a:p>
            <a:pPr marL="1143000" lvl="1" indent="-457200" algn="l" rtl="0">
              <a:buFont typeface="+mj-lt"/>
              <a:buAutoNum type="alphaLcPeriod"/>
            </a:pPr>
            <a:r>
              <a:rPr lang="es" b="0" i="0" u="none" baseline="0" dirty="0"/>
              <a:t>Todos los anteriores</a:t>
            </a:r>
          </a:p>
          <a:p>
            <a:pPr lvl="1" indent="0" algn="l" rtl="0">
              <a:buNone/>
            </a:pPr>
            <a:endParaRPr lang="es" dirty="0" smtClean="0"/>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1</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4" name="Oval 3"/>
          <p:cNvSpPr/>
          <p:nvPr/>
        </p:nvSpPr>
        <p:spPr>
          <a:xfrm>
            <a:off x="1307592" y="2943410"/>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9" name="Oval 8"/>
          <p:cNvSpPr/>
          <p:nvPr/>
        </p:nvSpPr>
        <p:spPr>
          <a:xfrm>
            <a:off x="1307592" y="5596928"/>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Tree>
    <p:extLst>
      <p:ext uri="{BB962C8B-B14F-4D97-AF65-F5344CB8AC3E}">
        <p14:creationId xmlns:p14="http://schemas.microsoft.com/office/powerpoint/2010/main" val="32601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rtl="0"/>
            <a:r>
              <a:rPr lang="es" b="0" i="0" u="none" baseline="0"/>
              <a:t>ANÁLISIS DEL LUGAR DE TRABAJO PARA EL PROCESAMIENTO AGUAS ABAJO – SFT FCX2015C</a:t>
            </a:r>
            <a:endParaRPr lang="es" dirty="0"/>
          </a:p>
        </p:txBody>
      </p:sp>
      <p:sp>
        <p:nvSpPr>
          <p:cNvPr id="3" name="Slide Number Placeholder 2"/>
          <p:cNvSpPr>
            <a:spLocks noGrp="1"/>
          </p:cNvSpPr>
          <p:nvPr>
            <p:ph type="sldNum" sz="quarter" idx="12"/>
          </p:nvPr>
        </p:nvSpPr>
        <p:spPr/>
        <p:txBody>
          <a:bodyPr/>
          <a:lstStyle/>
          <a:p>
            <a:pPr algn="ctr" rtl="0"/>
            <a:fld id="{25D3FF45-FB88-453A-A2AC-7EF0564DBF56}" type="slidenum">
              <a:rPr/>
              <a:pPr algn="ctr"/>
              <a:t>2</a:t>
            </a:fld>
            <a:endParaRPr lang="es" dirty="0"/>
          </a:p>
        </p:txBody>
      </p:sp>
      <p:sp>
        <p:nvSpPr>
          <p:cNvPr id="4" name="Text Placeholder 3"/>
          <p:cNvSpPr>
            <a:spLocks noGrp="1"/>
          </p:cNvSpPr>
          <p:nvPr>
            <p:ph type="body" sz="quarter" idx="14"/>
          </p:nvPr>
        </p:nvSpPr>
        <p:spPr/>
        <p:txBody>
          <a:bodyPr/>
          <a:lstStyle/>
          <a:p>
            <a:pPr marL="0" indent="0" algn="l" rtl="0">
              <a:lnSpc>
                <a:spcPct val="100000"/>
              </a:lnSpc>
              <a:spcAft>
                <a:spcPts val="600"/>
              </a:spcAft>
              <a:buNone/>
            </a:pPr>
            <a:r>
              <a:rPr lang="es" b="0" i="0" u="none" baseline="0" dirty="0"/>
              <a:t>Antes de empezar</a:t>
            </a:r>
          </a:p>
          <a:p>
            <a:pPr algn="l" rtl="0">
              <a:lnSpc>
                <a:spcPct val="100000"/>
              </a:lnSpc>
              <a:spcAft>
                <a:spcPts val="600"/>
              </a:spcAft>
            </a:pPr>
            <a:r>
              <a:rPr lang="es" b="0" i="0" u="none" baseline="0" dirty="0"/>
              <a:t>Seguridad</a:t>
            </a:r>
          </a:p>
          <a:p>
            <a:pPr algn="l" rtl="0">
              <a:lnSpc>
                <a:spcPct val="100000"/>
              </a:lnSpc>
              <a:spcAft>
                <a:spcPts val="600"/>
              </a:spcAft>
            </a:pPr>
            <a:r>
              <a:rPr lang="es" b="0" i="0" u="none" baseline="0" dirty="0"/>
              <a:t>Recesos para descansar y usar el baño</a:t>
            </a:r>
          </a:p>
          <a:p>
            <a:pPr algn="l" rtl="0">
              <a:lnSpc>
                <a:spcPct val="100000"/>
              </a:lnSpc>
              <a:spcAft>
                <a:spcPts val="600"/>
              </a:spcAft>
            </a:pPr>
            <a:r>
              <a:rPr lang="es" b="0" i="0" u="none" baseline="0" dirty="0"/>
              <a:t>Tecnología</a:t>
            </a:r>
          </a:p>
          <a:p>
            <a:pPr algn="l" rtl="0">
              <a:lnSpc>
                <a:spcPct val="100000"/>
              </a:lnSpc>
              <a:spcAft>
                <a:spcPts val="600"/>
              </a:spcAft>
            </a:pPr>
            <a:r>
              <a:rPr lang="es" b="0" i="0" u="none" baseline="0" dirty="0"/>
              <a:t>Participación</a:t>
            </a:r>
            <a:endParaRPr lang="es" dirty="0"/>
          </a:p>
        </p:txBody>
      </p:sp>
      <p:sp>
        <p:nvSpPr>
          <p:cNvPr id="5" name="Text Placeholder 4"/>
          <p:cNvSpPr>
            <a:spLocks noGrp="1"/>
          </p:cNvSpPr>
          <p:nvPr>
            <p:ph type="body" sz="quarter" idx="15"/>
          </p:nvPr>
        </p:nvSpPr>
        <p:spPr>
          <a:xfrm>
            <a:off x="619685" y="615474"/>
            <a:ext cx="6236970" cy="646588"/>
          </a:xfrm>
        </p:spPr>
        <p:txBody>
          <a:bodyPr/>
          <a:lstStyle/>
          <a:p>
            <a:pPr algn="l" rtl="0"/>
            <a:r>
              <a:rPr lang="es" b="0" i="0" u="none" baseline="0"/>
              <a:t>Expectativas</a:t>
            </a:r>
            <a:endParaRPr lang="es" dirty="0"/>
          </a:p>
        </p:txBody>
      </p:sp>
    </p:spTree>
    <p:extLst>
      <p:ext uri="{BB962C8B-B14F-4D97-AF65-F5344CB8AC3E}">
        <p14:creationId xmlns:p14="http://schemas.microsoft.com/office/powerpoint/2010/main" val="1449455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fontScale="85000" lnSpcReduction="10000"/>
          </a:bodyPr>
          <a:lstStyle/>
          <a:p>
            <a:pPr algn="l" rtl="0"/>
            <a:r>
              <a:rPr lang="es" b="0" i="0" u="none" baseline="0"/>
              <a:t>Módulo 2: Realizar un análisis del lugar de trabajo</a:t>
            </a:r>
            <a:endParaRPr lang="es" dirty="0"/>
          </a:p>
        </p:txBody>
      </p:sp>
    </p:spTree>
    <p:extLst>
      <p:ext uri="{BB962C8B-B14F-4D97-AF65-F5344CB8AC3E}">
        <p14:creationId xmlns:p14="http://schemas.microsoft.com/office/powerpoint/2010/main" val="1284079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21</a:t>
            </a:fld>
            <a:endParaRPr lang="es" dirty="0"/>
          </a:p>
        </p:txBody>
      </p:sp>
      <p:sp>
        <p:nvSpPr>
          <p:cNvPr id="4" name="Text Placeholder 3"/>
          <p:cNvSpPr>
            <a:spLocks noGrp="1"/>
          </p:cNvSpPr>
          <p:nvPr>
            <p:ph type="body" sz="quarter" idx="14"/>
          </p:nvPr>
        </p:nvSpPr>
        <p:spPr>
          <a:xfrm>
            <a:off x="628649" y="1579086"/>
            <a:ext cx="7961898" cy="4486752"/>
          </a:xfrm>
        </p:spPr>
        <p:txBody>
          <a:bodyPr>
            <a:normAutofit/>
          </a:bodyPr>
          <a:lstStyle/>
          <a:p>
            <a:pPr marL="0" indent="0" algn="l" rtl="0">
              <a:buNone/>
            </a:pPr>
            <a:r>
              <a:rPr lang="es" sz="2000" b="0" i="0" u="none" baseline="0" dirty="0"/>
              <a:t>Antes de realizar un examen</a:t>
            </a:r>
          </a:p>
          <a:p>
            <a:pPr algn="l" rtl="0"/>
            <a:r>
              <a:rPr lang="es" sz="2000" b="0" i="0" u="none" baseline="0" dirty="0"/>
              <a:t>Tómese el tiempo para manejar el riesgo a través de la planificación y evaluación previas al trabajo</a:t>
            </a:r>
          </a:p>
          <a:p>
            <a:pPr algn="l" rtl="0"/>
            <a:r>
              <a:rPr lang="es" sz="2000" b="0" i="0" u="none" baseline="0" dirty="0"/>
              <a:t>Use los exámenes como una parte de la planificación y evaluación previa al trabajo</a:t>
            </a:r>
          </a:p>
          <a:p>
            <a:pPr algn="l" rtl="0"/>
            <a:r>
              <a:rPr lang="es" sz="2000" b="0" i="0" u="none" baseline="0" dirty="0"/>
              <a:t>¿Cuánto tiempo toma completar un examen del lugar de trabajo?</a:t>
            </a:r>
            <a:endParaRPr lang="es" sz="2000" dirty="0"/>
          </a:p>
        </p:txBody>
      </p:sp>
      <p:sp>
        <p:nvSpPr>
          <p:cNvPr id="5" name="Text Placeholder 4"/>
          <p:cNvSpPr>
            <a:spLocks noGrp="1"/>
          </p:cNvSpPr>
          <p:nvPr>
            <p:ph type="body" sz="quarter" idx="15"/>
          </p:nvPr>
        </p:nvSpPr>
        <p:spPr>
          <a:xfrm>
            <a:off x="628650" y="615474"/>
            <a:ext cx="6236970" cy="1359630"/>
          </a:xfrm>
        </p:spPr>
        <p:txBody>
          <a:bodyPr/>
          <a:lstStyle/>
          <a:p>
            <a:pPr algn="l" rtl="0"/>
            <a:r>
              <a:rPr lang="es" b="0" i="0" u="none" baseline="0"/>
              <a:t>Realizar un análisis del lugar de trabajo</a:t>
            </a:r>
            <a:endParaRPr lang="e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17"/>
          <a:stretch/>
        </p:blipFill>
        <p:spPr bwMode="auto">
          <a:xfrm>
            <a:off x="628648" y="3878086"/>
            <a:ext cx="3833624" cy="2344024"/>
          </a:xfrm>
          <a:prstGeom prst="rect">
            <a:avLst/>
          </a:prstGeom>
          <a:noFill/>
          <a:ln>
            <a:solidFill>
              <a:sysClr val="windowText" lastClr="000000"/>
            </a:solidFill>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808174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22</a:t>
            </a:fld>
            <a:endParaRPr lang="es" dirty="0"/>
          </a:p>
        </p:txBody>
      </p:sp>
      <p:sp>
        <p:nvSpPr>
          <p:cNvPr id="4" name="Text Placeholder 3"/>
          <p:cNvSpPr>
            <a:spLocks noGrp="1"/>
          </p:cNvSpPr>
          <p:nvPr>
            <p:ph type="body" sz="quarter" idx="14"/>
          </p:nvPr>
        </p:nvSpPr>
        <p:spPr>
          <a:xfrm>
            <a:off x="628649" y="1579086"/>
            <a:ext cx="6236971" cy="4486752"/>
          </a:xfrm>
        </p:spPr>
        <p:txBody>
          <a:bodyPr>
            <a:normAutofit/>
          </a:bodyPr>
          <a:lstStyle/>
          <a:p>
            <a:pPr marL="0" indent="0" algn="l" rtl="0">
              <a:buNone/>
            </a:pPr>
            <a:r>
              <a:rPr lang="es" sz="2000" b="0" i="0" u="none" baseline="0" dirty="0"/>
              <a:t>Reunión previa al trabajo</a:t>
            </a:r>
          </a:p>
          <a:p>
            <a:pPr algn="l" rtl="0"/>
            <a:r>
              <a:rPr lang="es" sz="2000" b="0" i="0" u="none" baseline="0" dirty="0"/>
              <a:t>Discuta los riesgos significativos o mayores a los que los empleados pudieran estar expuestos al momento de realizar la tarea del día.</a:t>
            </a:r>
          </a:p>
          <a:p>
            <a:pPr algn="l" rtl="0"/>
            <a:r>
              <a:rPr lang="es" sz="2000" b="0" i="0" u="none" baseline="0" dirty="0"/>
              <a:t>Aproveche la oportunidad para comunicar los puntos focales específicos para un examen del lugar de trabajo (vea la tabla de la página 16 de la Guía del Estudiante).</a:t>
            </a:r>
          </a:p>
          <a:p>
            <a:pPr algn="l" rtl="0"/>
            <a:r>
              <a:rPr lang="es" sz="2000" b="0" i="0" u="none" baseline="0" dirty="0"/>
              <a:t>Ayude a los empleados a tomar conciencia de los riesgos y a utilizar el equipo de protección personal (EPP) apropiado antes de comenzar un examen.</a:t>
            </a:r>
          </a:p>
        </p:txBody>
      </p:sp>
      <p:sp>
        <p:nvSpPr>
          <p:cNvPr id="5"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292046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23</a:t>
            </a:fld>
            <a:endParaRPr lang="es" dirty="0"/>
          </a:p>
        </p:txBody>
      </p:sp>
      <p:sp>
        <p:nvSpPr>
          <p:cNvPr id="4" name="Text Placeholder 3"/>
          <p:cNvSpPr>
            <a:spLocks noGrp="1"/>
          </p:cNvSpPr>
          <p:nvPr>
            <p:ph type="body" sz="quarter" idx="14"/>
          </p:nvPr>
        </p:nvSpPr>
        <p:spPr>
          <a:xfrm>
            <a:off x="628649" y="1579086"/>
            <a:ext cx="6722646" cy="4486752"/>
          </a:xfrm>
        </p:spPr>
        <p:txBody>
          <a:bodyPr>
            <a:normAutofit/>
          </a:bodyPr>
          <a:lstStyle/>
          <a:p>
            <a:pPr marL="0" indent="0" algn="l" rtl="0">
              <a:buNone/>
            </a:pPr>
            <a:r>
              <a:rPr lang="es" sz="2000" b="0" i="0" u="none" baseline="0" dirty="0"/>
              <a:t>Documentación requerida</a:t>
            </a:r>
          </a:p>
          <a:p>
            <a:pPr algn="l" rtl="0"/>
            <a:r>
              <a:rPr lang="es" sz="2000" b="0" i="0" u="none" baseline="0" dirty="0"/>
              <a:t>Mantenga registros escritos de los exámenes formales del lugar de trabajo en un formulario de análisis del lugar de trabajo específico para el emplazamiento.</a:t>
            </a:r>
          </a:p>
          <a:p>
            <a:pPr algn="l" rtl="0"/>
            <a:r>
              <a:rPr lang="es" sz="2000" b="0" i="0" u="none" baseline="0" dirty="0"/>
              <a:t>¿Qué se incluye en un formulario de Análisis del Lugar de Trabajo?</a:t>
            </a:r>
          </a:p>
        </p:txBody>
      </p:sp>
      <p:sp>
        <p:nvSpPr>
          <p:cNvPr id="5"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439720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24</a:t>
            </a:fld>
            <a:endParaRPr lang="es" dirty="0"/>
          </a:p>
        </p:txBody>
      </p:sp>
      <p:sp>
        <p:nvSpPr>
          <p:cNvPr id="4" name="Text Placeholder 3"/>
          <p:cNvSpPr>
            <a:spLocks noGrp="1"/>
          </p:cNvSpPr>
          <p:nvPr>
            <p:ph type="body" sz="quarter" idx="14"/>
          </p:nvPr>
        </p:nvSpPr>
        <p:spPr>
          <a:xfrm>
            <a:off x="628649" y="1579086"/>
            <a:ext cx="6236971" cy="4486752"/>
          </a:xfrm>
        </p:spPr>
        <p:txBody>
          <a:bodyPr>
            <a:normAutofit/>
          </a:bodyPr>
          <a:lstStyle/>
          <a:p>
            <a:pPr marL="0" indent="0" algn="l" rtl="0">
              <a:buNone/>
            </a:pPr>
            <a:r>
              <a:rPr lang="es" sz="2000" b="0" i="0" u="none" baseline="0"/>
              <a:t>Realizar un análisis del lugar de trabajo</a:t>
            </a:r>
          </a:p>
          <a:p>
            <a:pPr lvl="0" algn="l" rtl="0"/>
            <a:r>
              <a:rPr lang="es" sz="2000" b="0" i="0" u="none" baseline="0"/>
              <a:t>¿Qué podría pasar si las condiciones cambian?</a:t>
            </a:r>
          </a:p>
          <a:p>
            <a:pPr lvl="0" algn="l" rtl="0"/>
            <a:r>
              <a:rPr lang="es" sz="2000" b="0" i="0" u="none" baseline="0"/>
              <a:t>¿Usted y sus compañeros de trabajo han sido capacitados para realizar las tareas que se les han dado?</a:t>
            </a:r>
          </a:p>
          <a:p>
            <a:pPr lvl="0" algn="l" rtl="0"/>
            <a:r>
              <a:rPr lang="es" sz="2000" b="0" i="0" u="none" baseline="0"/>
              <a:t>¿Existen riesgos que se pudieran originar desde fuera de su área de trabajo?</a:t>
            </a:r>
          </a:p>
          <a:p>
            <a:pPr lvl="0" algn="l" rtl="0"/>
            <a:r>
              <a:rPr lang="es" sz="2000" b="0" i="0" u="none" baseline="0"/>
              <a:t>¿Sus actividades están creando riesgos para usted y otros en el área? </a:t>
            </a:r>
          </a:p>
        </p:txBody>
      </p:sp>
      <p:sp>
        <p:nvSpPr>
          <p:cNvPr id="6"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797818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25</a:t>
            </a:fld>
            <a:endParaRPr lang="es" dirty="0"/>
          </a:p>
        </p:txBody>
      </p:sp>
      <p:sp>
        <p:nvSpPr>
          <p:cNvPr id="4" name="Text Placeholder 3"/>
          <p:cNvSpPr>
            <a:spLocks noGrp="1"/>
          </p:cNvSpPr>
          <p:nvPr>
            <p:ph type="body" sz="quarter" idx="14"/>
          </p:nvPr>
        </p:nvSpPr>
        <p:spPr>
          <a:xfrm>
            <a:off x="628649" y="1581150"/>
            <a:ext cx="6236971" cy="4484688"/>
          </a:xfrm>
        </p:spPr>
        <p:txBody>
          <a:bodyPr>
            <a:normAutofit/>
          </a:bodyPr>
          <a:lstStyle/>
          <a:p>
            <a:pPr algn="l" rtl="0"/>
            <a:r>
              <a:rPr lang="es" sz="2000" b="0" i="0" u="none" baseline="0"/>
              <a:t>Observación (vista, audición, tacto, olfato, gusto)</a:t>
            </a:r>
          </a:p>
          <a:p>
            <a:pPr algn="l" rtl="0"/>
            <a:r>
              <a:rPr lang="es" sz="2000" b="0" i="0" u="none" baseline="0"/>
              <a:t>Evaluar el área</a:t>
            </a:r>
          </a:p>
          <a:p>
            <a:pPr lvl="1" algn="l" rtl="0"/>
            <a:r>
              <a:rPr lang="es" sz="2000" b="0" i="0" u="none" baseline="0"/>
              <a:t>Desde la distancia</a:t>
            </a:r>
          </a:p>
          <a:p>
            <a:pPr lvl="1" algn="l" rtl="0"/>
            <a:r>
              <a:rPr lang="es" sz="2000" b="0" i="0" u="none" baseline="0"/>
              <a:t>Desde una posición estratégica más cercana</a:t>
            </a:r>
            <a:endParaRPr lang="es" sz="2000" dirty="0"/>
          </a:p>
        </p:txBody>
      </p:sp>
      <p:sp>
        <p:nvSpPr>
          <p:cNvPr id="6"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1173" t="1" b="2514"/>
          <a:stretch/>
        </p:blipFill>
        <p:spPr bwMode="auto">
          <a:xfrm>
            <a:off x="628649" y="3562183"/>
            <a:ext cx="3533777" cy="258595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8882"/>
          <a:stretch/>
        </p:blipFill>
        <p:spPr bwMode="auto">
          <a:xfrm>
            <a:off x="4548187" y="3562183"/>
            <a:ext cx="3575454" cy="261547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Oval 8"/>
          <p:cNvSpPr/>
          <p:nvPr/>
        </p:nvSpPr>
        <p:spPr>
          <a:xfrm>
            <a:off x="2827020" y="3875906"/>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
          </a:p>
        </p:txBody>
      </p:sp>
      <p:sp>
        <p:nvSpPr>
          <p:cNvPr id="10"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087041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26</a:t>
            </a:fld>
            <a:endParaRPr lang="es" dirty="0"/>
          </a:p>
        </p:txBody>
      </p:sp>
      <p:sp>
        <p:nvSpPr>
          <p:cNvPr id="4" name="Text Placeholder 3"/>
          <p:cNvSpPr>
            <a:spLocks noGrp="1"/>
          </p:cNvSpPr>
          <p:nvPr>
            <p:ph type="body" sz="quarter" idx="14"/>
          </p:nvPr>
        </p:nvSpPr>
        <p:spPr/>
        <p:txBody>
          <a:bodyPr>
            <a:normAutofit/>
          </a:bodyPr>
          <a:lstStyle/>
          <a:p>
            <a:pPr marL="0" indent="0" algn="l" rtl="0">
              <a:buNone/>
            </a:pPr>
            <a:r>
              <a:rPr lang="es" sz="2000" b="0" i="0" u="none" baseline="0"/>
              <a:t>Aprenda de los demás (página 19 de la Guía del Estudiante)</a:t>
            </a:r>
            <a:endParaRPr lang="es" sz="2000" dirty="0"/>
          </a:p>
        </p:txBody>
      </p:sp>
      <p:sp>
        <p:nvSpPr>
          <p:cNvPr id="6"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8" y="2304865"/>
            <a:ext cx="3028952" cy="3834126"/>
          </a:xfrm>
          <a:prstGeom prst="rect">
            <a:avLst/>
          </a:prstGeom>
          <a:ln>
            <a:solidFill>
              <a:sysClr val="windowText" lastClr="0000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000" y="2314928"/>
            <a:ext cx="2915856" cy="3824061"/>
          </a:xfrm>
          <a:prstGeom prst="rect">
            <a:avLst/>
          </a:prstGeom>
          <a:ln>
            <a:solidFill>
              <a:srgbClr val="44546A"/>
            </a:solidFill>
          </a:ln>
        </p:spPr>
      </p:pic>
      <p:sp>
        <p:nvSpPr>
          <p:cNvPr id="9"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380492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27</a:t>
            </a:fld>
            <a:endParaRPr lang="es" dirty="0"/>
          </a:p>
        </p:txBody>
      </p:sp>
      <p:sp>
        <p:nvSpPr>
          <p:cNvPr id="4" name="Text Placeholder 3"/>
          <p:cNvSpPr>
            <a:spLocks noGrp="1"/>
          </p:cNvSpPr>
          <p:nvPr>
            <p:ph type="body" sz="quarter" idx="14"/>
          </p:nvPr>
        </p:nvSpPr>
        <p:spPr>
          <a:xfrm>
            <a:off x="628649" y="1579086"/>
            <a:ext cx="7420477" cy="4486752"/>
          </a:xfrm>
        </p:spPr>
        <p:txBody>
          <a:bodyPr>
            <a:normAutofit/>
          </a:bodyPr>
          <a:lstStyle/>
          <a:p>
            <a:pPr marL="0" indent="0" algn="l" rtl="0">
              <a:buNone/>
            </a:pPr>
            <a:r>
              <a:rPr lang="es" sz="2000" b="0" i="0" u="none" baseline="0" dirty="0"/>
              <a:t>Mitigar el riesgo</a:t>
            </a:r>
          </a:p>
          <a:p>
            <a:pPr algn="l" rtl="0"/>
            <a:r>
              <a:rPr lang="es" sz="2000" b="0" i="0" u="none" baseline="0" dirty="0"/>
              <a:t>Cuando identifique un riesgo, es su responsabilidad tomar las medidas adecuadas de inmediato.</a:t>
            </a:r>
          </a:p>
          <a:p>
            <a:pPr algn="l" rtl="0"/>
            <a:r>
              <a:rPr lang="es" sz="2000" b="0" i="0" u="none" baseline="0" dirty="0"/>
              <a:t>Califique el nivel de riesgo.</a:t>
            </a:r>
          </a:p>
          <a:p>
            <a:pPr algn="l" rtl="0"/>
            <a:r>
              <a:rPr lang="es" sz="2000" b="0" i="0" u="none" baseline="0" dirty="0"/>
              <a:t>Procedimientos de mitigación.</a:t>
            </a:r>
            <a:endParaRPr lang="es" sz="2000" dirty="0"/>
          </a:p>
        </p:txBody>
      </p:sp>
      <p:sp>
        <p:nvSpPr>
          <p:cNvPr id="6"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29" y="3535875"/>
            <a:ext cx="4295203" cy="2690997"/>
          </a:xfrm>
          <a:prstGeom prst="rect">
            <a:avLst/>
          </a:prstGeom>
          <a:noFill/>
        </p:spPr>
      </p:pic>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520588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28</a:t>
            </a:fld>
            <a:endParaRPr lang="es" dirty="0"/>
          </a:p>
        </p:txBody>
      </p:sp>
      <p:sp>
        <p:nvSpPr>
          <p:cNvPr id="4" name="Text Placeholder 3"/>
          <p:cNvSpPr>
            <a:spLocks noGrp="1"/>
          </p:cNvSpPr>
          <p:nvPr>
            <p:ph type="body" sz="quarter" idx="14"/>
          </p:nvPr>
        </p:nvSpPr>
        <p:spPr>
          <a:xfrm>
            <a:off x="628649" y="1579086"/>
            <a:ext cx="6236971" cy="4486752"/>
          </a:xfrm>
        </p:spPr>
        <p:txBody>
          <a:bodyPr>
            <a:normAutofit/>
          </a:bodyPr>
          <a:lstStyle/>
          <a:p>
            <a:pPr algn="l" rtl="0"/>
            <a:r>
              <a:rPr lang="es" sz="2000" b="0" i="0" u="none" baseline="0"/>
              <a:t>Mantenga los registros adecuados y asegúrese que las deficiencias y riesgos sean abordados adecuadamente.</a:t>
            </a:r>
          </a:p>
          <a:p>
            <a:pPr algn="l" rtl="0"/>
            <a:r>
              <a:rPr lang="es" sz="2000" b="0" i="0" u="none" baseline="0"/>
              <a:t>Retención de registros</a:t>
            </a:r>
          </a:p>
          <a:p>
            <a:pPr algn="l" rtl="0"/>
            <a:r>
              <a:rPr lang="es" sz="2000" b="0" i="0" u="none" baseline="0"/>
              <a:t>Seguimiento</a:t>
            </a:r>
            <a:endParaRPr lang="es" sz="2000" dirty="0"/>
          </a:p>
        </p:txBody>
      </p:sp>
      <p:sp>
        <p:nvSpPr>
          <p:cNvPr id="6" name="Text Placeholder 4"/>
          <p:cNvSpPr>
            <a:spLocks noGrp="1"/>
          </p:cNvSpPr>
          <p:nvPr>
            <p:ph type="body" sz="quarter" idx="15"/>
          </p:nvPr>
        </p:nvSpPr>
        <p:spPr>
          <a:xfrm>
            <a:off x="628650" y="615474"/>
            <a:ext cx="6236970" cy="1204182"/>
          </a:xfrm>
        </p:spPr>
        <p:txBody>
          <a:bodyPr/>
          <a:lstStyle/>
          <a:p>
            <a:pPr algn="l" rtl="0"/>
            <a:r>
              <a:rPr lang="es" b="0" i="0" u="none" baseline="0"/>
              <a:t>Realizar un análisis del lugar de trabajo</a:t>
            </a:r>
            <a:endParaRPr lang="e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766" t="1964" r="8771"/>
          <a:stretch/>
        </p:blipFill>
        <p:spPr bwMode="auto">
          <a:xfrm>
            <a:off x="627888" y="3517637"/>
            <a:ext cx="3313176" cy="2617241"/>
          </a:xfrm>
          <a:prstGeom prst="rect">
            <a:avLst/>
          </a:prstGeom>
          <a:ln>
            <a:solidFill>
              <a:schemeClr val="tx1"/>
            </a:solidFill>
          </a:ln>
          <a:extLst>
            <a:ext uri="{53640926-AAD7-44D8-BBD7-CCE9431645EC}">
              <a14:shadowObscured xmlns:a14="http://schemas.microsoft.com/office/drawing/2010/main"/>
            </a:ext>
          </a:extLst>
        </p:spPr>
      </p:pic>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353358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29</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pPr algn="l" rtl="0"/>
            <a:r>
              <a:rPr lang="es" b="0" i="0" u="none" baseline="0"/>
              <a:t>Actividad 3</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Revise las instrucciones de la hoja de trabajo en la Guía del Estudiante (p. 23)</a:t>
            </a:r>
          </a:p>
          <a:p>
            <a:pPr marL="457200" indent="-457200" algn="l" rtl="0">
              <a:buFont typeface="+mj-lt"/>
              <a:buAutoNum type="arabicPeriod"/>
            </a:pPr>
            <a:r>
              <a:rPr lang="es" b="0" i="0" u="none" baseline="0">
                <a:latin typeface="Arial" panose="020B0604020202020204" pitchFamily="34" charset="0"/>
              </a:rPr>
              <a:t>En equipo, completen la hoja de trabajo</a:t>
            </a:r>
          </a:p>
          <a:p>
            <a:pPr marL="457200" indent="-457200" algn="l" rtl="0">
              <a:buFont typeface="+mj-lt"/>
              <a:buAutoNum type="arabicPeriod"/>
            </a:pPr>
            <a:r>
              <a:rPr lang="es" b="0" i="0" u="none" baseline="0">
                <a:latin typeface="Arial" panose="020B0604020202020204" pitchFamily="34" charset="0"/>
              </a:rPr>
              <a:t>Después de tres minutos, cada equipo presenta sus preguntas fácticas</a:t>
            </a:r>
          </a:p>
          <a:p>
            <a:pPr marL="457200" indent="-457200" algn="l" rtl="0">
              <a:buFont typeface="+mj-lt"/>
              <a:buAutoNum type="arabicPeriod" startAt="4"/>
            </a:pPr>
            <a:r>
              <a:rPr lang="es" b="0" i="0" u="none" baseline="0">
                <a:latin typeface="Arial" panose="020B0604020202020204" pitchFamily="34" charset="0"/>
              </a:rPr>
              <a:t>Discutan las respuestas en grupo</a:t>
            </a:r>
          </a:p>
          <a:p>
            <a:pPr marL="457200" indent="-457200" algn="l" rtl="0">
              <a:buFont typeface="+mj-lt"/>
              <a:buAutoNum type="arabicPeriod" startAt="4"/>
            </a:pPr>
            <a:r>
              <a:rPr lang="es" b="0" i="0" u="none" baseline="0">
                <a:latin typeface="Arial" panose="020B0604020202020204" pitchFamily="34" charset="0"/>
              </a:rPr>
              <a:t>Cada equipo presenta su pregunta abierta</a:t>
            </a:r>
          </a:p>
          <a:p>
            <a:pPr marL="457200" indent="-457200" algn="l" rtl="0">
              <a:buFont typeface="+mj-lt"/>
              <a:buAutoNum type="arabicPeriod" startAt="4"/>
            </a:pPr>
            <a:r>
              <a:rPr lang="es" b="0" i="0" u="none" baseline="0">
                <a:latin typeface="Arial" panose="020B0604020202020204" pitchFamily="34" charset="0"/>
              </a:rPr>
              <a:t>Discutan las respuestas en grupo</a:t>
            </a:r>
            <a:endParaRPr lang="es" dirty="0">
              <a:latin typeface="Arial" panose="020B0604020202020204" pitchFamily="34" charset="0"/>
            </a:endParaRPr>
          </a:p>
        </p:txBody>
      </p:sp>
      <p:sp>
        <p:nvSpPr>
          <p:cNvPr id="7" name="Text Placeholder 6"/>
          <p:cNvSpPr>
            <a:spLocks noGrp="1"/>
          </p:cNvSpPr>
          <p:nvPr>
            <p:ph type="body" sz="quarter" idx="16"/>
          </p:nvPr>
        </p:nvSpPr>
        <p:spPr/>
        <p:txBody>
          <a:bodyPr/>
          <a:lstStyle/>
          <a:p>
            <a:pPr algn="l" rtl="0"/>
            <a:r>
              <a:rPr lang="es" b="0" i="0" u="none" baseline="0"/>
              <a:t>Examen en equipo</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802422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3</a:t>
            </a:fld>
            <a:endParaRPr lang="es" dirty="0"/>
          </a:p>
        </p:txBody>
      </p:sp>
      <p:sp>
        <p:nvSpPr>
          <p:cNvPr id="2" name="Picture Placeholder 1"/>
          <p:cNvSpPr>
            <a:spLocks noGrp="1"/>
          </p:cNvSpPr>
          <p:nvPr>
            <p:ph type="pic" sz="quarter" idx="13"/>
          </p:nvPr>
        </p:nvSpPr>
        <p:spPr>
          <a:xfrm>
            <a:off x="7326086" y="-11"/>
            <a:ext cx="1839684" cy="5125453"/>
          </a:xfrm>
        </p:spPr>
      </p:sp>
      <p:sp>
        <p:nvSpPr>
          <p:cNvPr id="6" name="Text Placeholder 5"/>
          <p:cNvSpPr>
            <a:spLocks noGrp="1"/>
          </p:cNvSpPr>
          <p:nvPr>
            <p:ph type="body" sz="quarter" idx="14"/>
          </p:nvPr>
        </p:nvSpPr>
        <p:spPr>
          <a:xfrm>
            <a:off x="625199" y="1361290"/>
            <a:ext cx="6236971" cy="4686618"/>
          </a:xfrm>
        </p:spPr>
        <p:txBody>
          <a:bodyPr/>
          <a:lstStyle/>
          <a:p>
            <a:pPr algn="l" rtl="0">
              <a:lnSpc>
                <a:spcPct val="100000"/>
              </a:lnSpc>
              <a:spcAft>
                <a:spcPts val="600"/>
              </a:spcAft>
            </a:pPr>
            <a:r>
              <a:rPr lang="es" b="0" i="0" u="none" baseline="0" dirty="0">
                <a:latin typeface="Arial" panose="020B0604020202020204" pitchFamily="34" charset="0"/>
              </a:rPr>
              <a:t>Instrucciones</a:t>
            </a:r>
          </a:p>
          <a:p>
            <a:pPr algn="l" rtl="0">
              <a:lnSpc>
                <a:spcPct val="100000"/>
              </a:lnSpc>
              <a:spcAft>
                <a:spcPts val="600"/>
              </a:spcAft>
            </a:pPr>
            <a:r>
              <a:rPr lang="es" b="0" i="0" u="none" baseline="0" dirty="0">
                <a:solidFill>
                  <a:srgbClr val="00B0F0"/>
                </a:solidFill>
                <a:latin typeface="Arial" panose="020B0604020202020204" pitchFamily="34" charset="0"/>
              </a:rPr>
              <a:t>1. </a:t>
            </a:r>
            <a:r>
              <a:rPr lang="es" b="0" i="0" u="none" baseline="0" dirty="0">
                <a:latin typeface="Arial" panose="020B0604020202020204" pitchFamily="34" charset="0"/>
              </a:rPr>
              <a:t>Participe en una actividad para hacer se conozcan entre sí</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240632"/>
            <a:ext cx="6236970" cy="601579"/>
          </a:xfrm>
        </p:spPr>
        <p:txBody>
          <a:bodyPr/>
          <a:lstStyle/>
          <a:p>
            <a:pPr algn="l" rtl="0"/>
            <a:r>
              <a:rPr lang="es" b="0" i="0" u="none" baseline="0" dirty="0" smtClean="0"/>
              <a:t>Rompehielos</a:t>
            </a:r>
            <a:endParaRPr lang="es" dirty="0"/>
          </a:p>
        </p:txBody>
      </p:sp>
      <p:sp>
        <p:nvSpPr>
          <p:cNvPr id="3" name="Text Placeholder 2"/>
          <p:cNvSpPr>
            <a:spLocks noGrp="1"/>
          </p:cNvSpPr>
          <p:nvPr>
            <p:ph type="body" sz="quarter" idx="15"/>
          </p:nvPr>
        </p:nvSpPr>
        <p:spPr>
          <a:xfrm rot="16200000">
            <a:off x="5378619" y="1122277"/>
            <a:ext cx="5985670" cy="1119822"/>
          </a:xfrm>
        </p:spPr>
        <p:txBody>
          <a:bodyPr>
            <a:normAutofit/>
          </a:bodyPr>
          <a:lstStyle/>
          <a:p>
            <a:pPr algn="l" rtl="0"/>
            <a:r>
              <a:rPr lang="es" sz="4500" b="0" i="0" u="none" baseline="0" dirty="0" smtClean="0"/>
              <a:t>Actividad </a:t>
            </a:r>
            <a:r>
              <a:rPr lang="es" sz="4500" b="0" i="0" u="none" baseline="0" dirty="0"/>
              <a:t>1</a:t>
            </a:r>
            <a:endParaRPr lang="es" sz="4500"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13192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30</a:t>
            </a:fld>
            <a:endParaRPr lang="es" dirty="0"/>
          </a:p>
        </p:txBody>
      </p:sp>
      <p:sp>
        <p:nvSpPr>
          <p:cNvPr id="4" name="Text Placeholder 3"/>
          <p:cNvSpPr>
            <a:spLocks noGrp="1"/>
          </p:cNvSpPr>
          <p:nvPr>
            <p:ph type="body" sz="quarter" idx="14"/>
          </p:nvPr>
        </p:nvSpPr>
        <p:spPr/>
        <p:txBody>
          <a:bodyPr/>
          <a:lstStyle/>
          <a:p>
            <a:pPr algn="l" rtl="0"/>
            <a:r>
              <a:rPr lang="es" b="0" i="0" u="none" baseline="0"/>
              <a:t>¿Cómo aplicará las habilidades aprendidas en este módulo en sus actividades diarias de trabajo?</a:t>
            </a:r>
          </a:p>
          <a:p>
            <a:pPr algn="l" rtl="0"/>
            <a:r>
              <a:rPr lang="es" b="0" i="0" u="none" baseline="0"/>
              <a:t>¿Hubo algún procedimiento o formulario para realizar un examen del lugar de trabajo que le sorprendiera?</a:t>
            </a:r>
            <a:endParaRPr lang="es" dirty="0"/>
          </a:p>
        </p:txBody>
      </p:sp>
      <p:sp>
        <p:nvSpPr>
          <p:cNvPr id="5" name="Text Placeholder 4"/>
          <p:cNvSpPr>
            <a:spLocks noGrp="1"/>
          </p:cNvSpPr>
          <p:nvPr>
            <p:ph type="body" sz="quarter" idx="15"/>
          </p:nvPr>
        </p:nvSpPr>
        <p:spPr/>
        <p:txBody>
          <a:bodyPr/>
          <a:lstStyle/>
          <a:p>
            <a:pPr algn="l" rtl="0"/>
            <a:r>
              <a:rPr lang="es" b="0" i="0" u="none" baseline="0"/>
              <a:t>Interrogatorio del Módulo 2</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957621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31</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el examen en la Guía del Estudiante (p. 24).</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Revisen las respuestas en grupo.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2</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844880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32</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156411" y="1222321"/>
            <a:ext cx="8765991" cy="4686618"/>
          </a:xfrm>
        </p:spPr>
        <p:txBody>
          <a:bodyPr/>
          <a:lstStyle/>
          <a:p>
            <a:pPr marL="457200" indent="-457200" algn="l" rtl="0">
              <a:buFont typeface="+mj-lt"/>
              <a:buAutoNum type="arabicPeriod"/>
            </a:pPr>
            <a:r>
              <a:rPr lang="es" b="0" i="0" u="none" baseline="0" dirty="0">
                <a:latin typeface="Arial" panose="020B0604020202020204" pitchFamily="34" charset="0"/>
              </a:rPr>
              <a:t>¿Qué información se documenta en un formulario de análisis del lugar de trabajo? (Enumere las expectativas de Freeport-McMoRan así como también cualquier expectativa adicional del emplazamiento).</a:t>
            </a:r>
          </a:p>
          <a:p>
            <a:pPr marL="1143000" lvl="1" indent="-457200" algn="l" rtl="0">
              <a:buFont typeface="+mj-lt"/>
              <a:buAutoNum type="alphaLcPeriod"/>
            </a:pPr>
            <a:r>
              <a:rPr lang="es" b="0" i="0" u="none" baseline="0" dirty="0"/>
              <a:t>________________________________________</a:t>
            </a:r>
          </a:p>
          <a:p>
            <a:pPr marL="1143000" lvl="1" indent="-457200" algn="l" rtl="0">
              <a:buFont typeface="+mj-lt"/>
              <a:buAutoNum type="alphaLcPeriod"/>
            </a:pPr>
            <a:r>
              <a:rPr lang="es" b="0" i="0" u="none" baseline="0" dirty="0">
                <a:latin typeface="Arial" panose="020B0604020202020204" pitchFamily="34" charset="0"/>
              </a:rPr>
              <a:t>________________________________________</a:t>
            </a:r>
          </a:p>
          <a:p>
            <a:pPr marL="1143000" lvl="1" indent="-457200" algn="l" rtl="0">
              <a:buFont typeface="+mj-lt"/>
              <a:buAutoNum type="alphaLcPeriod"/>
            </a:pPr>
            <a:r>
              <a:rPr lang="es" b="0" i="0" u="none" baseline="0" dirty="0"/>
              <a:t>________________________________________</a:t>
            </a:r>
          </a:p>
          <a:p>
            <a:pPr marL="1143000" lvl="1" indent="-457200" algn="l" rtl="0">
              <a:buFont typeface="+mj-lt"/>
              <a:buAutoNum type="alphaLcPeriod"/>
            </a:pPr>
            <a:r>
              <a:rPr lang="es" b="0" i="0" u="none" baseline="0" dirty="0">
                <a:latin typeface="Arial" panose="020B0604020202020204" pitchFamily="34" charset="0"/>
              </a:rPr>
              <a:t>________________________________________</a:t>
            </a:r>
          </a:p>
          <a:p>
            <a:pPr marL="1143000" lvl="1" indent="-457200" algn="l" rtl="0">
              <a:buFont typeface="+mj-lt"/>
              <a:buAutoNum type="alphaLcPeriod"/>
            </a:pPr>
            <a:r>
              <a:rPr lang="es" b="0" i="0" u="none" baseline="0" dirty="0"/>
              <a:t>________________________________________</a:t>
            </a:r>
          </a:p>
          <a:p>
            <a:pPr marL="1143000" lvl="1" indent="-457200" algn="l" rtl="0">
              <a:buFont typeface="+mj-lt"/>
              <a:buAutoNum type="alphaLcPeriod"/>
            </a:pPr>
            <a:r>
              <a:rPr lang="es" b="0" i="0" u="none" baseline="0" dirty="0">
                <a:latin typeface="Arial" panose="020B0604020202020204" pitchFamily="34" charset="0"/>
              </a:rPr>
              <a:t>________________________________________</a:t>
            </a:r>
          </a:p>
          <a:p>
            <a:pPr marL="1143000" lvl="1" indent="-457200" algn="l" rtl="0">
              <a:buFont typeface="+mj-lt"/>
              <a:buAutoNum type="alphaLcPeriod"/>
            </a:pPr>
            <a:endParaRPr lang="es" dirty="0"/>
          </a:p>
          <a:p>
            <a:pPr marL="457200" indent="-457200" algn="l" rtl="0">
              <a:buFont typeface="+mj-lt"/>
              <a:buAutoNum type="arabicPeriod"/>
            </a:pPr>
            <a:r>
              <a:rPr lang="es" b="0" i="0" u="none" baseline="0" dirty="0">
                <a:latin typeface="Arial" panose="020B0604020202020204" pitchFamily="34" charset="0"/>
              </a:rPr>
              <a:t>¿Por qué evalúa usted el área de trabajo desde la distancia mientras realiza un análisis del lugar de trabajo? (Dé una respuesta corta).</a:t>
            </a:r>
          </a:p>
          <a:p>
            <a:pPr lvl="1" indent="0" algn="l" rtl="0">
              <a:buNone/>
            </a:pPr>
            <a:r>
              <a:rPr lang="es" b="0" i="0" u="none" baseline="0" dirty="0" smtClean="0"/>
              <a:t>___________________________________________</a:t>
            </a:r>
            <a:endParaRPr lang="es" b="0" i="0" u="none" baseline="0" dirty="0"/>
          </a:p>
          <a:p>
            <a:pPr lvl="1" indent="0" algn="l" rtl="0">
              <a:lnSpc>
                <a:spcPct val="100000"/>
              </a:lnSpc>
              <a:spcBef>
                <a:spcPts val="0"/>
              </a:spcBef>
              <a:buNone/>
            </a:pPr>
            <a:r>
              <a:rPr lang="es" b="0" i="0" u="none" baseline="0" dirty="0" smtClean="0"/>
              <a:t>___________________________________________</a:t>
            </a:r>
          </a:p>
          <a:p>
            <a:pPr lvl="1" indent="0" algn="l" rtl="0">
              <a:lnSpc>
                <a:spcPct val="100000"/>
              </a:lnSpc>
              <a:spcBef>
                <a:spcPts val="0"/>
              </a:spcBef>
              <a:buNone/>
            </a:pPr>
            <a:r>
              <a:rPr lang="es" dirty="0" smtClean="0"/>
              <a:t>___________________________________________</a:t>
            </a:r>
            <a:endParaRPr lang="es" u="sng" dirty="0" smtClean="0"/>
          </a:p>
          <a:p>
            <a:pPr marL="1143000" lvl="1" indent="-457200" algn="l" rtl="0">
              <a:buFont typeface="+mj-lt"/>
              <a:buAutoNum type="alphaLcPeriod"/>
            </a:pPr>
            <a:endParaRPr lang="es" dirty="0" smtClean="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2</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2" name="TextBox 1"/>
          <p:cNvSpPr txBox="1"/>
          <p:nvPr/>
        </p:nvSpPr>
        <p:spPr>
          <a:xfrm>
            <a:off x="1277750" y="2108904"/>
            <a:ext cx="6437376" cy="2139047"/>
          </a:xfrm>
          <a:prstGeom prst="rect">
            <a:avLst/>
          </a:prstGeom>
          <a:noFill/>
        </p:spPr>
        <p:txBody>
          <a:bodyPr wrap="square" rtlCol="0">
            <a:spAutoFit/>
          </a:bodyPr>
          <a:lstStyle/>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Nombre del examinador</a:t>
            </a:r>
          </a:p>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Área examinada</a:t>
            </a:r>
          </a:p>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Fecha y hora del análisis</a:t>
            </a:r>
          </a:p>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Deficiencia o riesgo descubierto</a:t>
            </a:r>
          </a:p>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Medidas correctivas para mitigar o eliminar el riesgo</a:t>
            </a:r>
          </a:p>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Otras expectativas del emplazamiento</a:t>
            </a:r>
            <a:endParaRPr lang="es" sz="2000" dirty="0">
              <a:solidFill>
                <a:srgbClr val="00B0F0"/>
              </a:solidFill>
              <a:latin typeface="Arial" panose="020B0604020202020204" pitchFamily="34" charset="0"/>
              <a:cs typeface="Arial" panose="020B0604020202020204" pitchFamily="34" charset="0"/>
            </a:endParaRPr>
          </a:p>
        </p:txBody>
      </p:sp>
      <p:sp>
        <p:nvSpPr>
          <p:cNvPr id="10" name="TextBox 9"/>
          <p:cNvSpPr txBox="1"/>
          <p:nvPr/>
        </p:nvSpPr>
        <p:spPr>
          <a:xfrm>
            <a:off x="828777" y="5211225"/>
            <a:ext cx="6194895" cy="923330"/>
          </a:xfrm>
          <a:prstGeom prst="rect">
            <a:avLst/>
          </a:prstGeom>
          <a:noFill/>
        </p:spPr>
        <p:txBody>
          <a:bodyPr wrap="square" rtlCol="0">
            <a:spAutoFit/>
          </a:bodyPr>
          <a:lstStyle/>
          <a:p>
            <a:pPr algn="l" rtl="0">
              <a:lnSpc>
                <a:spcPct val="90000"/>
              </a:lnSpc>
              <a:spcBef>
                <a:spcPts val="600"/>
              </a:spcBef>
            </a:pPr>
            <a:r>
              <a:rPr lang="es" sz="2000" b="0" i="0" u="none" baseline="0" dirty="0">
                <a:solidFill>
                  <a:srgbClr val="00B0F0"/>
                </a:solidFill>
                <a:latin typeface="Arial" panose="020B0604020202020204" pitchFamily="34" charset="0"/>
                <a:cs typeface="Arial" panose="020B0604020202020204" pitchFamily="34" charset="0"/>
              </a:rPr>
              <a:t>La respuesta puede variar. Posible respuesta: Se detectan riesgos adicionales que de otro modo podrían haber pasado inadvertidos.</a:t>
            </a:r>
            <a:endParaRPr lang="es" sz="20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8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33</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50" y="1398270"/>
            <a:ext cx="6228006" cy="4686618"/>
          </a:xfrm>
        </p:spPr>
        <p:txBody>
          <a:bodyPr/>
          <a:lstStyle/>
          <a:p>
            <a:pPr marL="457200" indent="-457200" algn="l" rtl="0">
              <a:buFont typeface="+mj-lt"/>
              <a:buAutoNum type="arabicPeriod" startAt="3"/>
            </a:pPr>
            <a:r>
              <a:rPr lang="es" b="0" i="0" u="none" baseline="0">
                <a:latin typeface="Arial" panose="020B0604020202020204" pitchFamily="34" charset="0"/>
              </a:rPr>
              <a:t>Cuando identifique un riesgo, es su responsabilidad tomar las medidas adecuadas de inmediato.</a:t>
            </a:r>
          </a:p>
          <a:p>
            <a:pPr marL="1143000" lvl="1" indent="-457200" algn="l" rtl="0">
              <a:buFont typeface="+mj-lt"/>
              <a:buAutoNum type="alphaLcPeriod"/>
            </a:pPr>
            <a:r>
              <a:rPr lang="es" b="0" i="0" u="none" baseline="0"/>
              <a:t>Verdadero</a:t>
            </a:r>
          </a:p>
          <a:p>
            <a:pPr marL="1143000" lvl="1" indent="-457200" algn="l" rtl="0">
              <a:buFont typeface="+mj-lt"/>
              <a:buAutoNum type="alphaLcPeriod"/>
            </a:pPr>
            <a:r>
              <a:rPr lang="es" b="0" i="0" u="none" baseline="0"/>
              <a:t>Falso</a:t>
            </a:r>
          </a:p>
          <a:p>
            <a:pPr lvl="1" indent="0" algn="l" rtl="0">
              <a:buNone/>
            </a:pPr>
            <a:endParaRPr lang="es" dirty="0" smtClean="0"/>
          </a:p>
          <a:p>
            <a:pPr marL="457200" indent="-457200" algn="l" rtl="0">
              <a:buFont typeface="+mj-lt"/>
              <a:buAutoNum type="arabicPeriod" startAt="3"/>
            </a:pPr>
            <a:r>
              <a:rPr lang="es" b="0" i="0" u="none" baseline="0">
                <a:latin typeface="Arial" panose="020B0604020202020204" pitchFamily="34" charset="0"/>
              </a:rPr>
              <a:t>¿Cuáles son los dos controles que por lo general son menos efectivos para mitigar un riesgo?</a:t>
            </a:r>
          </a:p>
          <a:p>
            <a:pPr marL="1143000" lvl="1" indent="-457200" algn="l" rtl="0">
              <a:buFont typeface="+mj-lt"/>
              <a:buAutoNum type="alphaLcPeriod"/>
            </a:pPr>
            <a:r>
              <a:rPr lang="es" b="0" i="0" u="none" baseline="0"/>
              <a:t>Sustitución e ingeniería</a:t>
            </a:r>
          </a:p>
          <a:p>
            <a:pPr marL="1143000" lvl="1" indent="-457200" algn="l" rtl="0">
              <a:buFont typeface="+mj-lt"/>
              <a:buAutoNum type="alphaLcPeriod"/>
            </a:pPr>
            <a:r>
              <a:rPr lang="es" b="0" i="0" u="none" baseline="0"/>
              <a:t>Administración y EPP</a:t>
            </a:r>
          </a:p>
          <a:p>
            <a:pPr marL="1143000" lvl="1" indent="-457200" algn="l" rtl="0">
              <a:buFont typeface="+mj-lt"/>
              <a:buAutoNum type="alphaLcPeriod"/>
            </a:pPr>
            <a:r>
              <a:rPr lang="es" b="0" i="0" u="none" baseline="0"/>
              <a:t>Eliminación y sustitución</a:t>
            </a:r>
          </a:p>
          <a:p>
            <a:pPr marL="1143000" lvl="1" indent="-457200" algn="l" rtl="0">
              <a:buFont typeface="+mj-lt"/>
              <a:buAutoNum type="alphaLcPeriod"/>
            </a:pPr>
            <a:r>
              <a:rPr lang="es" b="0" i="0" u="none" baseline="0"/>
              <a:t>Ingeniería y EPP</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2</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9" name="Oval 8"/>
          <p:cNvSpPr/>
          <p:nvPr/>
        </p:nvSpPr>
        <p:spPr>
          <a:xfrm>
            <a:off x="1307592" y="2303656"/>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0" name="Oval 9"/>
          <p:cNvSpPr/>
          <p:nvPr/>
        </p:nvSpPr>
        <p:spPr>
          <a:xfrm>
            <a:off x="1295400" y="4330572"/>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Tree>
    <p:extLst>
      <p:ext uri="{BB962C8B-B14F-4D97-AF65-F5344CB8AC3E}">
        <p14:creationId xmlns:p14="http://schemas.microsoft.com/office/powerpoint/2010/main" val="10058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a:bodyPr>
          <a:lstStyle/>
          <a:p>
            <a:pPr algn="l" rtl="0"/>
            <a:r>
              <a:rPr lang="es" b="0" i="0" u="none" baseline="0"/>
              <a:t>Módulo 3: Riesgos en el lugar de trabajo</a:t>
            </a:r>
            <a:endParaRPr lang="es" dirty="0"/>
          </a:p>
        </p:txBody>
      </p:sp>
    </p:spTree>
    <p:extLst>
      <p:ext uri="{BB962C8B-B14F-4D97-AF65-F5344CB8AC3E}">
        <p14:creationId xmlns:p14="http://schemas.microsoft.com/office/powerpoint/2010/main" val="3511295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35</a:t>
            </a:fld>
            <a:endParaRPr lang="es" dirty="0"/>
          </a:p>
        </p:txBody>
      </p:sp>
      <p:sp>
        <p:nvSpPr>
          <p:cNvPr id="4" name="Text Placeholder 3"/>
          <p:cNvSpPr>
            <a:spLocks noGrp="1"/>
          </p:cNvSpPr>
          <p:nvPr>
            <p:ph type="body" sz="quarter" idx="14"/>
          </p:nvPr>
        </p:nvSpPr>
        <p:spPr/>
        <p:txBody>
          <a:bodyPr/>
          <a:lstStyle/>
          <a:p>
            <a:pPr algn="l" rtl="0"/>
            <a:r>
              <a:rPr lang="es" b="0" i="0" u="none" baseline="0"/>
              <a:t>El control de riesgos comienza con el reconocimiento.</a:t>
            </a:r>
          </a:p>
          <a:p>
            <a:pPr algn="l" rtl="0"/>
            <a:r>
              <a:rPr lang="es" b="0" i="0" u="none" baseline="0"/>
              <a:t>Los Riesgos Significativos Globales (Global Significant Risks, GSR), también conocidos como Riesgos Fatales, pueden resultar en lesiones graves o la muerte.</a:t>
            </a:r>
          </a:p>
          <a:p>
            <a:pPr algn="l" rtl="0"/>
            <a:r>
              <a:rPr lang="es" b="0" i="0" u="none" baseline="0"/>
              <a:t>Los Controles Críticos eliminan o reducen el riesgo de una lesión grave o la muerte.</a:t>
            </a:r>
          </a:p>
          <a:p>
            <a:pPr algn="l" rtl="0"/>
            <a:r>
              <a:rPr lang="es" b="0" i="0" u="none" baseline="0"/>
              <a:t>Aparte de los GSR o Riesgos Fatales, ¿cuáles riesgos se pueden encontrar durante un análisis del lugar de trabajo?</a:t>
            </a:r>
          </a:p>
          <a:p>
            <a:pPr algn="l" rtl="0"/>
            <a:r>
              <a:rPr lang="es" b="0" i="0" u="none" baseline="0"/>
              <a:t>Riesgos generales en el lugar de trabajo</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47966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36</a:t>
            </a:fld>
            <a:endParaRPr lang="es" dirty="0"/>
          </a:p>
        </p:txBody>
      </p:sp>
      <p:sp>
        <p:nvSpPr>
          <p:cNvPr id="4" name="Text Placeholder 3"/>
          <p:cNvSpPr>
            <a:spLocks noGrp="1"/>
          </p:cNvSpPr>
          <p:nvPr>
            <p:ph type="body" sz="quarter" idx="14"/>
          </p:nvPr>
        </p:nvSpPr>
        <p:spPr>
          <a:xfrm>
            <a:off x="628649" y="1379220"/>
            <a:ext cx="7029451" cy="4686618"/>
          </a:xfrm>
        </p:spPr>
        <p:txBody>
          <a:bodyPr/>
          <a:lstStyle/>
          <a:p>
            <a:pPr marL="0" indent="0" algn="l" rtl="0">
              <a:buNone/>
            </a:pPr>
            <a:r>
              <a:rPr lang="es" b="0" i="0" u="none" baseline="0" dirty="0"/>
              <a:t>Equipos</a:t>
            </a:r>
          </a:p>
          <a:p>
            <a:pPr algn="l" rtl="0"/>
            <a:r>
              <a:rPr lang="es" b="0" i="0" u="none" baseline="0" dirty="0"/>
              <a:t>Se debe realizar una inspección previa antes de operar cualquier equipo o vehículo.</a:t>
            </a:r>
          </a:p>
          <a:p>
            <a:pPr algn="l" rtl="0"/>
            <a:r>
              <a:rPr lang="es" b="0" i="0" u="none" baseline="0" dirty="0"/>
              <a:t>¿Cuáles riesgos existen con cada uno de los siguientes tipos de equipos?</a:t>
            </a:r>
          </a:p>
          <a:p>
            <a:pPr lvl="1" algn="l" rtl="0"/>
            <a:r>
              <a:rPr lang="es" b="0" i="0" u="none" baseline="0" dirty="0"/>
              <a:t>Levantamiento</a:t>
            </a:r>
          </a:p>
          <a:p>
            <a:pPr lvl="1" algn="l" rtl="0"/>
            <a:r>
              <a:rPr lang="es" b="0" i="0" u="none" baseline="0" dirty="0"/>
              <a:t>Soldadura</a:t>
            </a:r>
          </a:p>
          <a:p>
            <a:pPr lvl="1" algn="l" rtl="0"/>
            <a:r>
              <a:rPr lang="es" b="0" i="0" u="none" baseline="0" dirty="0"/>
              <a:t>Trituración</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descr="C:\Users\60040092\Documents\MyJabberFiles\gregory_arbizo@fmi.com\DSCN0454.JPG"/>
          <p:cNvPicPr>
            <a:picLocks noChangeAspect="1"/>
          </p:cNvPicPr>
          <p:nvPr/>
        </p:nvPicPr>
        <p:blipFill rotWithShape="1">
          <a:blip r:embed="rId3" cstate="print">
            <a:extLst>
              <a:ext uri="{28A0092B-C50C-407E-A947-70E740481C1C}">
                <a14:useLocalDpi xmlns:a14="http://schemas.microsoft.com/office/drawing/2010/main" val="0"/>
              </a:ext>
            </a:extLst>
          </a:blip>
          <a:srcRect l="20607" t="8292" r="14537" b="17081"/>
          <a:stretch/>
        </p:blipFill>
        <p:spPr bwMode="auto">
          <a:xfrm>
            <a:off x="3121685" y="2722000"/>
            <a:ext cx="2224038" cy="341243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descr="T:\DEPARTMENTS\Safety\_Safety Courses\Workplace Examinations\5_Pictures &amp; Videos\Sierrita 11.2.2015\Mill\DSCN0957.JPG"/>
          <p:cNvPicPr>
            <a:picLocks noChangeAspect="1"/>
          </p:cNvPicPr>
          <p:nvPr/>
        </p:nvPicPr>
        <p:blipFill rotWithShape="1">
          <a:blip r:embed="rId4" cstate="print">
            <a:extLst>
              <a:ext uri="{28A0092B-C50C-407E-A947-70E740481C1C}">
                <a14:useLocalDpi xmlns:a14="http://schemas.microsoft.com/office/drawing/2010/main" val="0"/>
              </a:ext>
            </a:extLst>
          </a:blip>
          <a:srcRect r="578"/>
          <a:stretch/>
        </p:blipFill>
        <p:spPr bwMode="auto">
          <a:xfrm>
            <a:off x="3121685" y="2728201"/>
            <a:ext cx="4536415" cy="3421426"/>
          </a:xfrm>
          <a:prstGeom prst="rect">
            <a:avLst/>
          </a:prstGeom>
          <a:noFill/>
          <a:ln>
            <a:solidFill>
              <a:schemeClr val="tx1"/>
            </a:solidFill>
          </a:ln>
        </p:spPr>
      </p:pic>
      <p:pic>
        <p:nvPicPr>
          <p:cNvPr id="9" name="Picture 8" descr="T:\DEPARTMENTS\Safety\Pictures\Stationary grinder\Hotwork-Grinder-FCX-SIE-IMG_3236.JPG"/>
          <p:cNvPicPr>
            <a:picLocks noChangeAspect="1"/>
          </p:cNvPicPr>
          <p:nvPr/>
        </p:nvPicPr>
        <p:blipFill rotWithShape="1">
          <a:blip r:embed="rId5" cstate="print">
            <a:extLst>
              <a:ext uri="{28A0092B-C50C-407E-A947-70E740481C1C}">
                <a14:useLocalDpi xmlns:a14="http://schemas.microsoft.com/office/drawing/2010/main" val="0"/>
              </a:ext>
            </a:extLst>
          </a:blip>
          <a:srcRect l="11606"/>
          <a:stretch/>
        </p:blipFill>
        <p:spPr bwMode="auto">
          <a:xfrm>
            <a:off x="3121685" y="2721998"/>
            <a:ext cx="4544503" cy="342123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8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37</a:t>
            </a:fld>
            <a:endParaRPr lang="es" dirty="0"/>
          </a:p>
        </p:txBody>
      </p:sp>
      <p:sp>
        <p:nvSpPr>
          <p:cNvPr id="4" name="Text Placeholder 3"/>
          <p:cNvSpPr>
            <a:spLocks noGrp="1"/>
          </p:cNvSpPr>
          <p:nvPr>
            <p:ph type="body" sz="quarter" idx="14"/>
          </p:nvPr>
        </p:nvSpPr>
        <p:spPr>
          <a:xfrm>
            <a:off x="628649" y="1379220"/>
            <a:ext cx="6891088" cy="4686618"/>
          </a:xfrm>
        </p:spPr>
        <p:txBody>
          <a:bodyPr/>
          <a:lstStyle/>
          <a:p>
            <a:pPr marL="0" indent="0" algn="l" rtl="0">
              <a:buNone/>
            </a:pPr>
            <a:r>
              <a:rPr lang="es" b="0" i="0" u="none" baseline="0" dirty="0"/>
              <a:t>Partes de maquinarias móviles</a:t>
            </a:r>
          </a:p>
          <a:p>
            <a:pPr algn="l" rtl="0"/>
            <a:r>
              <a:rPr lang="es" b="0" i="0" u="none" baseline="0" dirty="0"/>
              <a:t>¿Qué riesgos representan la energía potencial y la energía del movimiento?</a:t>
            </a:r>
          </a:p>
          <a:p>
            <a:pPr algn="l" rtl="0"/>
            <a:r>
              <a:rPr lang="es" b="0" i="0" u="none" baseline="0" dirty="0"/>
              <a:t>¿Cómo le resguarda el protector?</a:t>
            </a:r>
          </a:p>
          <a:p>
            <a:pPr algn="l" rtl="0"/>
            <a:r>
              <a:rPr lang="es" b="0" i="0" u="none" baseline="0" dirty="0"/>
              <a:t>¿Qué debería buscar cuando inspecciona el protector?</a:t>
            </a:r>
          </a:p>
          <a:p>
            <a:pPr algn="l" rtl="0"/>
            <a:r>
              <a:rPr lang="es" b="0" i="0" u="none" baseline="0" dirty="0"/>
              <a:t>Busque puntos de compresión.</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3695656"/>
            <a:ext cx="3642562" cy="2428178"/>
          </a:xfrm>
          <a:prstGeom prst="rect">
            <a:avLst/>
          </a:prstGeom>
          <a:ln>
            <a:solidFill>
              <a:schemeClr val="tx1"/>
            </a:solidFill>
          </a:ln>
        </p:spPr>
      </p:pic>
      <p:pic>
        <p:nvPicPr>
          <p:cNvPr id="8" name="Picture 7" descr="C:\Users\60040092\Documents\MyJabberFiles\nathan_madrigal@fmi.com\IMG_2594.JPG"/>
          <p:cNvPicPr>
            <a:picLocks noChangeAspect="1"/>
          </p:cNvPicPr>
          <p:nvPr/>
        </p:nvPicPr>
        <p:blipFill rotWithShape="1">
          <a:blip r:embed="rId4" cstate="print">
            <a:extLst>
              <a:ext uri="{28A0092B-C50C-407E-A947-70E740481C1C}">
                <a14:useLocalDpi xmlns:a14="http://schemas.microsoft.com/office/drawing/2010/main" val="0"/>
              </a:ext>
            </a:extLst>
          </a:blip>
          <a:srcRect l="43738" t="10145" r="13429" b="46819"/>
          <a:stretch/>
        </p:blipFill>
        <p:spPr bwMode="auto">
          <a:xfrm>
            <a:off x="4511471" y="3681663"/>
            <a:ext cx="3651353" cy="244158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2598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38</a:t>
            </a:fld>
            <a:endParaRPr lang="es" dirty="0"/>
          </a:p>
        </p:txBody>
      </p:sp>
      <p:sp>
        <p:nvSpPr>
          <p:cNvPr id="4" name="Text Placeholder 3"/>
          <p:cNvSpPr>
            <a:spLocks noGrp="1"/>
          </p:cNvSpPr>
          <p:nvPr>
            <p:ph type="body" sz="quarter" idx="14"/>
          </p:nvPr>
        </p:nvSpPr>
        <p:spPr>
          <a:xfrm>
            <a:off x="628649" y="1379220"/>
            <a:ext cx="7396414" cy="4686618"/>
          </a:xfrm>
        </p:spPr>
        <p:txBody>
          <a:bodyPr/>
          <a:lstStyle/>
          <a:p>
            <a:pPr marL="0" indent="0" algn="l" rtl="0">
              <a:buNone/>
            </a:pPr>
            <a:r>
              <a:rPr lang="es" b="0" i="0" u="none" baseline="0" dirty="0"/>
              <a:t>Agujeros abiertos</a:t>
            </a:r>
          </a:p>
          <a:p>
            <a:pPr algn="l" rtl="0"/>
            <a:r>
              <a:rPr lang="es" b="0" i="0" u="none" baseline="0" dirty="0"/>
              <a:t>Un agujero abierto sin protección o sin barricada a lo largo de cualquier vía de tránsito o ruta de escape, es considerado un peligro inminente.</a:t>
            </a:r>
          </a:p>
          <a:p>
            <a:pPr algn="l" rtl="0"/>
            <a:r>
              <a:rPr lang="es" b="0" i="0" u="none" baseline="0" dirty="0"/>
              <a:t>¿Qué se debe hacer para mitigar el riesgo?</a:t>
            </a:r>
            <a:endParaRPr lang="es" dirty="0"/>
          </a:p>
          <a:p>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descr="C:\Users\60040092\AppData\Local\Microsoft\Windows\Temporary Internet Files\Content.Outlook\T0Y0Z3SV\IMG_0905 (003).JPG"/>
          <p:cNvPicPr/>
          <p:nvPr/>
        </p:nvPicPr>
        <p:blipFill rotWithShape="1">
          <a:blip r:embed="rId3" cstate="print">
            <a:extLst>
              <a:ext uri="{28A0092B-C50C-407E-A947-70E740481C1C}">
                <a14:useLocalDpi xmlns:a14="http://schemas.microsoft.com/office/drawing/2010/main" val="0"/>
              </a:ext>
            </a:extLst>
          </a:blip>
          <a:srcRect l="15565" t="4337" r="10375"/>
          <a:stretch/>
        </p:blipFill>
        <p:spPr bwMode="auto">
          <a:xfrm>
            <a:off x="628649" y="3043989"/>
            <a:ext cx="4256172" cy="307984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11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39</a:t>
            </a:fld>
            <a:endParaRPr lang="es" dirty="0"/>
          </a:p>
        </p:txBody>
      </p:sp>
      <p:sp>
        <p:nvSpPr>
          <p:cNvPr id="4" name="Text Placeholder 3"/>
          <p:cNvSpPr>
            <a:spLocks noGrp="1"/>
          </p:cNvSpPr>
          <p:nvPr>
            <p:ph type="body" sz="quarter" idx="14"/>
          </p:nvPr>
        </p:nvSpPr>
        <p:spPr>
          <a:xfrm>
            <a:off x="363950" y="1379220"/>
            <a:ext cx="6236971" cy="4686618"/>
          </a:xfrm>
        </p:spPr>
        <p:txBody>
          <a:bodyPr/>
          <a:lstStyle/>
          <a:p>
            <a:pPr marL="0" indent="0" algn="l" rtl="0">
              <a:buNone/>
            </a:pPr>
            <a:r>
              <a:rPr lang="es" b="0" i="0" u="none" baseline="0" dirty="0"/>
              <a:t>Eléctrico</a:t>
            </a:r>
          </a:p>
          <a:p>
            <a:pPr algn="l" rtl="0"/>
            <a:r>
              <a:rPr lang="es" b="0" i="0" u="none" baseline="0" dirty="0"/>
              <a:t>¿Qué debería buscar cuando inspecciona los siguientes riesgos eléctricos?</a:t>
            </a:r>
          </a:p>
          <a:p>
            <a:pPr lvl="1" algn="l" rtl="0"/>
            <a:r>
              <a:rPr lang="es" b="0" i="0" u="none" baseline="0" dirty="0"/>
              <a:t>Conductos</a:t>
            </a:r>
          </a:p>
          <a:p>
            <a:pPr lvl="1" algn="l" rtl="0"/>
            <a:r>
              <a:rPr lang="es" b="0" i="0" u="none" baseline="0" dirty="0"/>
              <a:t>Cables</a:t>
            </a:r>
          </a:p>
          <a:p>
            <a:pPr lvl="1" algn="l" rtl="0"/>
            <a:r>
              <a:rPr lang="es" b="0" i="0" u="none" baseline="0" dirty="0"/>
              <a:t>Conductores</a:t>
            </a:r>
          </a:p>
          <a:p>
            <a:pPr lvl="1" algn="l" rtl="0"/>
            <a:r>
              <a:rPr lang="es" b="0" i="0" u="none" baseline="0" dirty="0"/>
              <a:t>Tapas ciegas</a:t>
            </a:r>
          </a:p>
          <a:p>
            <a:pPr lvl="1" algn="l" rtl="0"/>
            <a:r>
              <a:rPr lang="es" b="0" i="0" u="none" baseline="0" dirty="0"/>
              <a:t>Verificaciones de tierra</a:t>
            </a:r>
          </a:p>
          <a:p>
            <a:pPr lvl="1" algn="l" rtl="0"/>
            <a:r>
              <a:rPr lang="es" b="0" i="0" u="none" baseline="0" dirty="0"/>
              <a:t>Etiquetado del panel</a:t>
            </a:r>
          </a:p>
          <a:p>
            <a:pPr lvl="1" algn="l" rtl="0"/>
            <a:r>
              <a:rPr lang="es" b="0" i="0" u="none" baseline="0" dirty="0"/>
              <a:t>Disyuntores diferenciales (GFCI)</a:t>
            </a:r>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descr="T:\DEPARTMENTS\Safety\_Safety Courses\Workplace Examinations\5_Pictures &amp; Videos\Sierrita 11.2.2015\Mill\DSCN0907.JPG"/>
          <p:cNvPicPr>
            <a:picLocks noChangeAspect="1"/>
          </p:cNvPicPr>
          <p:nvPr/>
        </p:nvPicPr>
        <p:blipFill rotWithShape="1">
          <a:blip r:embed="rId3" cstate="print">
            <a:extLst>
              <a:ext uri="{28A0092B-C50C-407E-A947-70E740481C1C}">
                <a14:useLocalDpi xmlns:a14="http://schemas.microsoft.com/office/drawing/2010/main" val="0"/>
              </a:ext>
            </a:extLst>
          </a:blip>
          <a:srcRect r="4622" b="3750"/>
          <a:stretch/>
        </p:blipFill>
        <p:spPr bwMode="auto">
          <a:xfrm>
            <a:off x="4917209" y="2423255"/>
            <a:ext cx="3982453" cy="2870622"/>
          </a:xfrm>
          <a:prstGeom prst="rect">
            <a:avLst/>
          </a:prstGeom>
          <a:noFill/>
          <a:ln>
            <a:solidFill>
              <a:schemeClr val="tx1"/>
            </a:solidFill>
          </a:ln>
        </p:spPr>
      </p:pic>
      <p:pic>
        <p:nvPicPr>
          <p:cNvPr id="8" name="Picture 7" descr="C:\Users\60040092\Documents\MyJabberFiles\nathan_madrigal@fmi.com\11-24-08_Photos 03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5113" y="2421646"/>
            <a:ext cx="3982453" cy="2978923"/>
          </a:xfrm>
          <a:prstGeom prst="rect">
            <a:avLst/>
          </a:prstGeom>
          <a:noFill/>
          <a:ln>
            <a:solidFill>
              <a:schemeClr val="tx1"/>
            </a:solidFill>
          </a:ln>
        </p:spPr>
      </p:pic>
      <p:pic>
        <p:nvPicPr>
          <p:cNvPr id="9" name="Picture 8" descr="T:\DEPARTMENTS\Safety\_Safety Courses\Fundamentals Of Safety\PicVid Files\PicVid_Mod_8\Book\Splice.jpg"/>
          <p:cNvPicPr>
            <a:picLocks noChangeAspect="1"/>
          </p:cNvPicPr>
          <p:nvPr/>
        </p:nvPicPr>
        <p:blipFill rotWithShape="1">
          <a:blip r:embed="rId5">
            <a:extLst>
              <a:ext uri="{28A0092B-C50C-407E-A947-70E740481C1C}">
                <a14:useLocalDpi xmlns:a14="http://schemas.microsoft.com/office/drawing/2010/main" val="0"/>
              </a:ext>
            </a:extLst>
          </a:blip>
          <a:srcRect l="34291" r="10105" b="44257"/>
          <a:stretch/>
        </p:blipFill>
        <p:spPr bwMode="auto">
          <a:xfrm>
            <a:off x="4949173" y="2422607"/>
            <a:ext cx="3982453" cy="297796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descr="T:\DEPARTMENTS\Safety\_Safety Courses\Workplace Examinations\5_Pictures &amp; Videos\GA audit photos\Bad\10-16-08_Photos 040.jpg"/>
          <p:cNvPicPr>
            <a:picLocks noChangeAspect="1"/>
          </p:cNvPicPr>
          <p:nvPr/>
        </p:nvPicPr>
        <p:blipFill rotWithShape="1">
          <a:blip r:embed="rId6" cstate="print">
            <a:extLst>
              <a:ext uri="{28A0092B-C50C-407E-A947-70E740481C1C}">
                <a14:useLocalDpi xmlns:a14="http://schemas.microsoft.com/office/drawing/2010/main" val="0"/>
              </a:ext>
            </a:extLst>
          </a:blip>
          <a:srcRect l="18441" t="11107" r="829" b="7565"/>
          <a:stretch/>
        </p:blipFill>
        <p:spPr bwMode="auto">
          <a:xfrm>
            <a:off x="4934794" y="2413511"/>
            <a:ext cx="3986874" cy="30112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T:\DEPARTMENTS\Safety\_Safety Courses\Workplace Examinations\5_Pictures &amp; Videos\GA audit photos\Bad\10-16-08_Photos 028.jpg"/>
          <p:cNvPicPr>
            <a:picLocks noChangeAspect="1"/>
          </p:cNvPicPr>
          <p:nvPr/>
        </p:nvPicPr>
        <p:blipFill rotWithShape="1">
          <a:blip r:embed="rId7" cstate="print">
            <a:extLst>
              <a:ext uri="{28A0092B-C50C-407E-A947-70E740481C1C}">
                <a14:useLocalDpi xmlns:a14="http://schemas.microsoft.com/office/drawing/2010/main" val="0"/>
              </a:ext>
            </a:extLst>
          </a:blip>
          <a:srcRect l="17544" t="6099" b="10933"/>
          <a:stretch/>
        </p:blipFill>
        <p:spPr bwMode="auto">
          <a:xfrm>
            <a:off x="4934789" y="2450261"/>
            <a:ext cx="3990860" cy="3012861"/>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descr="T:\DEPARTMENTS\Safety\_Safety Courses\Fundamentals Of Safety\5_Pictures &amp; Videos\Module 9 - General Electrical Safety\Book\annual cord inspection.JPG"/>
          <p:cNvPicPr>
            <a:picLocks noChangeAspect="1"/>
          </p:cNvPicPr>
          <p:nvPr/>
        </p:nvPicPr>
        <p:blipFill rotWithShape="1">
          <a:blip r:embed="rId8" cstate="print">
            <a:extLst>
              <a:ext uri="{28A0092B-C50C-407E-A947-70E740481C1C}">
                <a14:useLocalDpi xmlns:a14="http://schemas.microsoft.com/office/drawing/2010/main" val="0"/>
              </a:ext>
            </a:extLst>
          </a:blip>
          <a:srcRect l="14076" t="21704" r="18843" b="2499"/>
          <a:stretch/>
        </p:blipFill>
        <p:spPr bwMode="auto">
          <a:xfrm>
            <a:off x="4946880" y="2421646"/>
            <a:ext cx="3991124" cy="300621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3" name="Picture 12" descr="T:\DEPARTMENTS\Safety\_Safety Courses\Workplace Examinations\5_Pictures &amp; Videos\Sierrita 11.2.2015\Mill\DSCN0974.JPG"/>
          <p:cNvPicPr>
            <a:picLocks noChangeAspect="1"/>
          </p:cNvPicPr>
          <p:nvPr/>
        </p:nvPicPr>
        <p:blipFill rotWithShape="1">
          <a:blip r:embed="rId9" cstate="print">
            <a:extLst>
              <a:ext uri="{28A0092B-C50C-407E-A947-70E740481C1C}">
                <a14:useLocalDpi xmlns:a14="http://schemas.microsoft.com/office/drawing/2010/main" val="0"/>
              </a:ext>
            </a:extLst>
          </a:blip>
          <a:srcRect t="12202" r="8797" b="9627"/>
          <a:stretch/>
        </p:blipFill>
        <p:spPr bwMode="auto">
          <a:xfrm>
            <a:off x="4942816" y="2317255"/>
            <a:ext cx="3354009" cy="38317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45218" t="3594" b="17805"/>
          <a:stretch/>
        </p:blipFill>
        <p:spPr bwMode="auto">
          <a:xfrm>
            <a:off x="4947444" y="2323819"/>
            <a:ext cx="4007351" cy="38317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44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lgn="ctr" rtl="0"/>
            <a:fld id="{25D3FF45-FB88-453A-A2AC-7EF0564DBF56}" type="slidenum">
              <a:rPr/>
              <a:pPr algn="ctr"/>
              <a:t>4</a:t>
            </a:fld>
            <a:endParaRPr lang="es" dirty="0"/>
          </a:p>
        </p:txBody>
      </p:sp>
      <p:sp>
        <p:nvSpPr>
          <p:cNvPr id="4" name="Text Placeholder 3"/>
          <p:cNvSpPr>
            <a:spLocks noGrp="1"/>
          </p:cNvSpPr>
          <p:nvPr>
            <p:ph type="body" sz="quarter" idx="14"/>
          </p:nvPr>
        </p:nvSpPr>
        <p:spPr>
          <a:xfrm>
            <a:off x="628650" y="1408748"/>
            <a:ext cx="7671090" cy="4686618"/>
          </a:xfrm>
        </p:spPr>
        <p:txBody>
          <a:bodyPr>
            <a:normAutofit/>
          </a:bodyPr>
          <a:lstStyle/>
          <a:p>
            <a:pPr marL="0" lvl="0" indent="0" algn="l" rtl="0">
              <a:buNone/>
            </a:pPr>
            <a:r>
              <a:rPr lang="es" sz="2000" b="0" i="1" u="none" baseline="0">
                <a:solidFill>
                  <a:prstClr val="black"/>
                </a:solidFill>
              </a:rPr>
              <a:t>“La seguridad de los hombres y mujeres en nuestra fuerza laboral sigue siendo nuestra mayor prioridad”.</a:t>
            </a:r>
          </a:p>
          <a:p>
            <a:pPr marL="0" lvl="0" indent="0" algn="l" rtl="0">
              <a:buNone/>
            </a:pPr>
            <a:r>
              <a:rPr lang="es" sz="2000" b="0" i="1" u="none" baseline="0">
                <a:solidFill>
                  <a:prstClr val="black"/>
                </a:solidFill>
              </a:rPr>
              <a:t>-Richard C. Adkerson</a:t>
            </a:r>
            <a:endParaRPr lang="es" sz="2000" i="1" dirty="0" smtClean="0">
              <a:solidFill>
                <a:prstClr val="black"/>
              </a:solidFill>
            </a:endParaRPr>
          </a:p>
          <a:p>
            <a:pPr marL="0" lvl="0" indent="0" algn="l" rtl="0">
              <a:buNone/>
            </a:pPr>
            <a:endParaRPr lang="es" sz="2000" dirty="0">
              <a:solidFill>
                <a:prstClr val="black"/>
              </a:solidFill>
            </a:endParaRPr>
          </a:p>
          <a:p>
            <a:pPr lvl="0" algn="l" rtl="0"/>
            <a:r>
              <a:rPr lang="es" sz="2000" b="0" i="0" u="none" baseline="0">
                <a:solidFill>
                  <a:prstClr val="black"/>
                </a:solidFill>
              </a:rPr>
              <a:t>¿Qué significa esto para usted?</a:t>
            </a:r>
          </a:p>
          <a:p>
            <a:endParaRPr lang="es" sz="2000" dirty="0"/>
          </a:p>
        </p:txBody>
      </p:sp>
      <p:sp>
        <p:nvSpPr>
          <p:cNvPr id="5" name="Text Placeholder 4"/>
          <p:cNvSpPr>
            <a:spLocks noGrp="1"/>
          </p:cNvSpPr>
          <p:nvPr>
            <p:ph type="body" sz="quarter" idx="15"/>
          </p:nvPr>
        </p:nvSpPr>
        <p:spPr>
          <a:xfrm>
            <a:off x="628650" y="615474"/>
            <a:ext cx="6236970" cy="763746"/>
          </a:xfrm>
        </p:spPr>
        <p:txBody>
          <a:bodyPr/>
          <a:lstStyle/>
          <a:p>
            <a:pPr algn="l" rtl="0"/>
            <a:r>
              <a:rPr lang="es" b="0" i="0" u="none" baseline="0"/>
              <a:t>Cita</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8306973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40</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a:t>Ergonomía</a:t>
            </a:r>
          </a:p>
          <a:p>
            <a:pPr algn="l" rtl="0"/>
            <a:r>
              <a:rPr lang="es" b="0" i="0" u="none" baseline="0"/>
              <a:t>Diseñe el trabajo para que se adapte al trabajador, en lugar de forzar al cuerpo del trabajador a que se adapte al trabajo.</a:t>
            </a:r>
          </a:p>
          <a:p>
            <a:pPr algn="l" rtl="0"/>
            <a:r>
              <a:rPr lang="es" b="0" i="0" u="none" baseline="0"/>
              <a:t>¿Qué puede buscar durante un examen del lugar de trabajo para ayudar a reducir la fatiga corporal?</a:t>
            </a:r>
          </a:p>
          <a:p>
            <a:endParaRPr lang="es" dirty="0" smtClean="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196556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41</a:t>
            </a:fld>
            <a:endParaRPr lang="es" dirty="0"/>
          </a:p>
        </p:txBody>
      </p:sp>
      <p:sp>
        <p:nvSpPr>
          <p:cNvPr id="4" name="Text Placeholder 3"/>
          <p:cNvSpPr>
            <a:spLocks noGrp="1"/>
          </p:cNvSpPr>
          <p:nvPr>
            <p:ph type="body" sz="quarter" idx="14"/>
          </p:nvPr>
        </p:nvSpPr>
        <p:spPr>
          <a:xfrm>
            <a:off x="628649" y="1379220"/>
            <a:ext cx="7685172" cy="4686618"/>
          </a:xfrm>
        </p:spPr>
        <p:txBody>
          <a:bodyPr/>
          <a:lstStyle/>
          <a:p>
            <a:pPr marL="0" indent="0" algn="l" rtl="0">
              <a:buNone/>
            </a:pPr>
            <a:r>
              <a:rPr lang="es" b="0" i="0" u="none" baseline="0" dirty="0"/>
              <a:t>Clima inclemente</a:t>
            </a:r>
          </a:p>
          <a:p>
            <a:pPr algn="l" rtl="0"/>
            <a:r>
              <a:rPr lang="es" b="0" i="0" u="none" baseline="0" dirty="0"/>
              <a:t>El clima juega un papel importante en las operaciones diarias.</a:t>
            </a:r>
          </a:p>
          <a:p>
            <a:pPr algn="l" rtl="0"/>
            <a:r>
              <a:rPr lang="es" b="0" i="0" u="none" baseline="0" dirty="0"/>
              <a:t>¿Cómo puede un examen del lugar de trabajo ser útil con las temperaturas extremas?</a:t>
            </a:r>
          </a:p>
          <a:p>
            <a:pPr algn="l" rtl="0"/>
            <a:r>
              <a:rPr lang="es" b="0" i="0" u="none" baseline="0" dirty="0"/>
              <a:t>¿Cómo puede un examen del lugar de trabajo ser útil con las precipitaciones?</a:t>
            </a:r>
            <a:endParaRPr lang="es" dirty="0"/>
          </a:p>
          <a:p>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8" y="3424720"/>
            <a:ext cx="4059465" cy="2706310"/>
          </a:xfrm>
          <a:prstGeom prst="rect">
            <a:avLst/>
          </a:prstGeom>
          <a:ln>
            <a:solidFill>
              <a:schemeClr val="tx1"/>
            </a:solidFill>
          </a:ln>
        </p:spPr>
      </p:pic>
    </p:spTree>
    <p:extLst>
      <p:ext uri="{BB962C8B-B14F-4D97-AF65-F5344CB8AC3E}">
        <p14:creationId xmlns:p14="http://schemas.microsoft.com/office/powerpoint/2010/main" val="553717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42</a:t>
            </a:fld>
            <a:endParaRPr lang="es" dirty="0"/>
          </a:p>
        </p:txBody>
      </p:sp>
      <p:sp>
        <p:nvSpPr>
          <p:cNvPr id="4" name="Text Placeholder 3"/>
          <p:cNvSpPr>
            <a:spLocks noGrp="1"/>
          </p:cNvSpPr>
          <p:nvPr>
            <p:ph type="body" sz="quarter" idx="14"/>
          </p:nvPr>
        </p:nvSpPr>
        <p:spPr>
          <a:xfrm>
            <a:off x="628649" y="1379220"/>
            <a:ext cx="3577591" cy="4686618"/>
          </a:xfrm>
        </p:spPr>
        <p:txBody>
          <a:bodyPr/>
          <a:lstStyle/>
          <a:p>
            <a:pPr marL="0" indent="0" algn="l" rtl="0">
              <a:buNone/>
            </a:pPr>
            <a:r>
              <a:rPr lang="es" b="0" i="0" u="none" baseline="0"/>
              <a:t>Limpieza</a:t>
            </a:r>
          </a:p>
          <a:p>
            <a:pPr algn="l" rtl="0"/>
            <a:r>
              <a:rPr lang="es" b="0" i="0" u="none" baseline="0"/>
              <a:t>La limpieza es más que solo recoger sus cosas.</a:t>
            </a:r>
          </a:p>
          <a:p>
            <a:pPr algn="l" rtl="0"/>
            <a:r>
              <a:rPr lang="es" b="0" i="0" u="none" baseline="0"/>
              <a:t>¿Cómo puede ayudar un examen del lugar de trabajo a mitigar los riesgos para cada uno de los siguientes asuntos de limpieza?</a:t>
            </a:r>
          </a:p>
          <a:p>
            <a:pPr lvl="1" algn="l" rtl="0"/>
            <a:r>
              <a:rPr lang="es" b="0" i="0" u="none" baseline="0"/>
              <a:t>Resbalones, tropezones y caídas</a:t>
            </a:r>
          </a:p>
          <a:p>
            <a:pPr lvl="1" algn="l" rtl="0"/>
            <a:r>
              <a:rPr lang="es" b="0" i="0" u="none" baseline="0"/>
              <a:t>Vías de tránsito</a:t>
            </a:r>
          </a:p>
          <a:p>
            <a:pPr lvl="1" algn="l" rtl="0"/>
            <a:r>
              <a:rPr lang="es" b="0" i="0" u="none" baseline="0"/>
              <a:t>Iluminación</a:t>
            </a:r>
          </a:p>
          <a:p>
            <a:pPr lvl="1" algn="l" rtl="0"/>
            <a:r>
              <a:rPr lang="es" b="0" i="0" u="none" baseline="0"/>
              <a:t>Almacenamiento</a:t>
            </a:r>
          </a:p>
          <a:p>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49" y="6141165"/>
            <a:ext cx="5486400" cy="365125"/>
          </a:xfrm>
        </p:spPr>
        <p:txBody>
          <a:bodyPr/>
          <a:lstStyle/>
          <a:p>
            <a:pPr algn="l" rtl="0"/>
            <a:r>
              <a:rPr lang="es" b="0" i="0" u="none" baseline="0"/>
              <a:t>ANÁLISIS DEL LUGAR DE TRABAJO PARA EL PROCESAMIENTO AGUAS ABAJO – SFT FCX2015C</a:t>
            </a:r>
            <a:endParaRPr lang="es" dirty="0"/>
          </a:p>
        </p:txBody>
      </p:sp>
      <p:pic>
        <p:nvPicPr>
          <p:cNvPr id="8" name="Picture 7" descr="C:\Users\60040092\Documents\MyJabberFiles\gregory_arbizo@fmi.com\IMG_8200.JPG"/>
          <p:cNvPicPr>
            <a:picLocks noChangeAspect="1"/>
          </p:cNvPicPr>
          <p:nvPr/>
        </p:nvPicPr>
        <p:blipFill rotWithShape="1">
          <a:blip r:embed="rId3">
            <a:extLst>
              <a:ext uri="{28A0092B-C50C-407E-A947-70E740481C1C}">
                <a14:useLocalDpi xmlns:a14="http://schemas.microsoft.com/office/drawing/2010/main" val="0"/>
              </a:ext>
            </a:extLst>
          </a:blip>
          <a:srcRect r="594"/>
          <a:stretch/>
        </p:blipFill>
        <p:spPr bwMode="auto">
          <a:xfrm>
            <a:off x="4321189" y="1506050"/>
            <a:ext cx="4423759" cy="3340932"/>
          </a:xfrm>
          <a:prstGeom prst="rect">
            <a:avLst/>
          </a:prstGeom>
          <a:noFill/>
          <a:ln>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60" r="289" b="733"/>
          <a:stretch/>
        </p:blipFill>
        <p:spPr bwMode="auto">
          <a:xfrm>
            <a:off x="4320069" y="1503093"/>
            <a:ext cx="4425997" cy="333756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descr="C:\Users\60040092\Documents\MyJabberFiles\nathan_madrigal@fmi.com\IMG_1561.JPG"/>
          <p:cNvPicPr/>
          <p:nvPr/>
        </p:nvPicPr>
        <p:blipFill rotWithShape="1">
          <a:blip r:embed="rId5" cstate="print">
            <a:extLst>
              <a:ext uri="{28A0092B-C50C-407E-A947-70E740481C1C}">
                <a14:useLocalDpi xmlns:a14="http://schemas.microsoft.com/office/drawing/2010/main" val="0"/>
              </a:ext>
            </a:extLst>
          </a:blip>
          <a:srcRect b="8179"/>
          <a:stretch/>
        </p:blipFill>
        <p:spPr bwMode="auto">
          <a:xfrm>
            <a:off x="4320727" y="1500856"/>
            <a:ext cx="2733675" cy="3346175"/>
          </a:xfrm>
          <a:prstGeom prst="rect">
            <a:avLst/>
          </a:prstGeom>
          <a:noFill/>
          <a:ln>
            <a:solidFill>
              <a:schemeClr val="tx1"/>
            </a:solidFill>
          </a:ln>
        </p:spPr>
      </p:pic>
      <p:pic>
        <p:nvPicPr>
          <p:cNvPr id="10" name="Picture 9" descr="C:\Users\60040092\Documents\MyJabberFiles\nathan_madrigal@fmi.com\IMG_0663.JPG"/>
          <p:cNvPicPr>
            <a:picLocks noChangeAspect="1"/>
          </p:cNvPicPr>
          <p:nvPr/>
        </p:nvPicPr>
        <p:blipFill rotWithShape="1">
          <a:blip r:embed="rId6" cstate="print">
            <a:extLst>
              <a:ext uri="{28A0092B-C50C-407E-A947-70E740481C1C}">
                <a14:useLocalDpi xmlns:a14="http://schemas.microsoft.com/office/drawing/2010/main" val="0"/>
              </a:ext>
            </a:extLst>
          </a:blip>
          <a:srcRect l="10996" r="652"/>
          <a:stretch/>
        </p:blipFill>
        <p:spPr bwMode="auto">
          <a:xfrm>
            <a:off x="4313042" y="1499525"/>
            <a:ext cx="4423114" cy="3337560"/>
          </a:xfrm>
          <a:prstGeom prst="rect">
            <a:avLst/>
          </a:prstGeom>
          <a:noFill/>
          <a:ln>
            <a:solidFill>
              <a:schemeClr val="tx1"/>
            </a:solidFill>
          </a:ln>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62" t="596" r="1"/>
          <a:stretch/>
        </p:blipFill>
        <p:spPr>
          <a:xfrm>
            <a:off x="4320590" y="1522000"/>
            <a:ext cx="4423700" cy="3317644"/>
          </a:xfrm>
          <a:prstGeom prst="rect">
            <a:avLst/>
          </a:prstGeom>
          <a:ln>
            <a:solidFill>
              <a:schemeClr val="tx1"/>
            </a:solidFill>
          </a:ln>
        </p:spPr>
      </p:pic>
    </p:spTree>
    <p:extLst>
      <p:ext uri="{BB962C8B-B14F-4D97-AF65-F5344CB8AC3E}">
        <p14:creationId xmlns:p14="http://schemas.microsoft.com/office/powerpoint/2010/main" val="134996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43</a:t>
            </a:fld>
            <a:endParaRPr lang="es" dirty="0"/>
          </a:p>
        </p:txBody>
      </p:sp>
      <p:sp>
        <p:nvSpPr>
          <p:cNvPr id="4" name="Text Placeholder 3"/>
          <p:cNvSpPr>
            <a:spLocks noGrp="1"/>
          </p:cNvSpPr>
          <p:nvPr>
            <p:ph type="body" sz="quarter" idx="14"/>
          </p:nvPr>
        </p:nvSpPr>
        <p:spPr>
          <a:xfrm>
            <a:off x="240633" y="1294996"/>
            <a:ext cx="5259118" cy="4686618"/>
          </a:xfrm>
        </p:spPr>
        <p:txBody>
          <a:bodyPr/>
          <a:lstStyle/>
          <a:p>
            <a:pPr marL="0" indent="0" algn="l" rtl="0">
              <a:buNone/>
            </a:pPr>
            <a:r>
              <a:rPr lang="es" b="0" i="0" u="none" baseline="0" dirty="0"/>
              <a:t>Equipos de emergencia</a:t>
            </a:r>
          </a:p>
          <a:p>
            <a:pPr algn="l" rtl="0"/>
            <a:r>
              <a:rPr lang="es" b="0" i="0" u="none" baseline="0" dirty="0"/>
              <a:t>Los exámenes proactivos del lugar de trabajo realizados rutinariamente ayudan en las emergencias.</a:t>
            </a:r>
          </a:p>
          <a:p>
            <a:pPr algn="l" rtl="0"/>
            <a:r>
              <a:rPr lang="es" b="0" i="0" u="none" baseline="0" dirty="0"/>
              <a:t>¿Cómo puede ayudar un examen del lugar de trabajo a mitigar los riesgos para cada uno de los siguientes tipos de equipos de emergencia?</a:t>
            </a:r>
            <a:endParaRPr lang="es" dirty="0"/>
          </a:p>
          <a:p>
            <a:pPr lvl="1" algn="l" rtl="0"/>
            <a:r>
              <a:rPr lang="es" b="0" i="0" u="none" baseline="0" dirty="0"/>
              <a:t>Estaciones para lavado de ojos y duchas</a:t>
            </a:r>
          </a:p>
          <a:p>
            <a:pPr lvl="1" algn="l" rtl="0"/>
            <a:r>
              <a:rPr lang="es" b="0" i="0" u="none" baseline="0" dirty="0"/>
              <a:t>Extintores de incendios</a:t>
            </a:r>
          </a:p>
          <a:p>
            <a:pPr lvl="1" algn="l" rtl="0"/>
            <a:r>
              <a:rPr lang="es" b="0" i="0" u="none" baseline="0" dirty="0"/>
              <a:t>Kits de primeros auxilios y desfibriladores externos automáticos (DEA)</a:t>
            </a:r>
          </a:p>
          <a:p>
            <a:pPr lvl="1" algn="l" rtl="0"/>
            <a:r>
              <a:rPr lang="es" b="0" i="0" u="none" baseline="0" dirty="0"/>
              <a:t>Alarmas de emergencia</a:t>
            </a:r>
          </a:p>
          <a:p>
            <a:pPr lvl="1" algn="l" rtl="0"/>
            <a:r>
              <a:rPr lang="es" b="0" i="0" u="none" baseline="0" dirty="0"/>
              <a:t>Luces y señales de emergencia</a:t>
            </a:r>
          </a:p>
          <a:p>
            <a:pPr lvl="1" algn="l" rtl="0"/>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8" name="Picture 7" descr="T:\DEPARTMENTS\Safety\_Safety Courses\Workplace Examinations\5_Pictures &amp; Videos\Sierrita 11.2.2015\Mill\DSCN0963.JPG"/>
          <p:cNvPicPr>
            <a:picLocks noChangeAspect="1"/>
          </p:cNvPicPr>
          <p:nvPr/>
        </p:nvPicPr>
        <p:blipFill rotWithShape="1">
          <a:blip r:embed="rId3" cstate="print">
            <a:extLst>
              <a:ext uri="{28A0092B-C50C-407E-A947-70E740481C1C}">
                <a14:useLocalDpi xmlns:a14="http://schemas.microsoft.com/office/drawing/2010/main" val="0"/>
              </a:ext>
            </a:extLst>
          </a:blip>
          <a:srcRect l="428" r="7769"/>
          <a:stretch/>
        </p:blipFill>
        <p:spPr bwMode="auto">
          <a:xfrm>
            <a:off x="5518226" y="1503483"/>
            <a:ext cx="3153312" cy="4225203"/>
          </a:xfrm>
          <a:prstGeom prst="rect">
            <a:avLst/>
          </a:prstGeom>
          <a:noFill/>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672" t="27371" r="22838" b="11624"/>
          <a:stretch/>
        </p:blipFill>
        <p:spPr bwMode="auto">
          <a:xfrm>
            <a:off x="5513139" y="1503489"/>
            <a:ext cx="3153312" cy="422030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descr="C:\Users\60040092\AppData\Local\Microsoft\Windows\Temporary Internet Files\Content.IE5\DOMDI6CA\IMG_0501.JPG"/>
          <p:cNvPicPr>
            <a:picLocks noChangeAspect="1"/>
          </p:cNvPicPr>
          <p:nvPr/>
        </p:nvPicPr>
        <p:blipFill rotWithShape="1">
          <a:blip r:embed="rId5">
            <a:extLst>
              <a:ext uri="{28A0092B-C50C-407E-A947-70E740481C1C}">
                <a14:useLocalDpi xmlns:a14="http://schemas.microsoft.com/office/drawing/2010/main" val="0"/>
              </a:ext>
            </a:extLst>
          </a:blip>
          <a:srcRect l="10693" r="7533" b="5927"/>
          <a:stretch/>
        </p:blipFill>
        <p:spPr bwMode="auto">
          <a:xfrm>
            <a:off x="5516867" y="1507521"/>
            <a:ext cx="3154680" cy="271932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descr="C:\Users\60040092\AppData\Local\Microsoft\Windows\Temporary Internet Files\Content.Outlook\T0Y0Z3SV\IMG_0912 (003).JPG"/>
          <p:cNvPicPr>
            <a:picLocks noChangeAspect="1"/>
          </p:cNvPicPr>
          <p:nvPr/>
        </p:nvPicPr>
        <p:blipFill rotWithShape="1">
          <a:blip r:embed="rId6" cstate="print">
            <a:extLst>
              <a:ext uri="{28A0092B-C50C-407E-A947-70E740481C1C}">
                <a14:useLocalDpi xmlns:a14="http://schemas.microsoft.com/office/drawing/2010/main" val="0"/>
              </a:ext>
            </a:extLst>
          </a:blip>
          <a:srcRect l="32851" r="38575" b="32031"/>
          <a:stretch/>
        </p:blipFill>
        <p:spPr bwMode="auto">
          <a:xfrm>
            <a:off x="5518217" y="1503487"/>
            <a:ext cx="3153312" cy="422496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T:\DEPARTMENTS\Safety\_Safety Courses\Workplace Examinations\5_Pictures &amp; Videos\15001.JPG"/>
          <p:cNvPicPr>
            <a:picLocks noChangeAspect="1"/>
          </p:cNvPicPr>
          <p:nvPr/>
        </p:nvPicPr>
        <p:blipFill rotWithShape="1">
          <a:blip r:embed="rId7" cstate="print">
            <a:extLst>
              <a:ext uri="{28A0092B-C50C-407E-A947-70E740481C1C}">
                <a14:useLocalDpi xmlns:a14="http://schemas.microsoft.com/office/drawing/2010/main" val="0"/>
              </a:ext>
            </a:extLst>
          </a:blip>
          <a:srcRect l="30495" t="-1" r="37873" b="36415"/>
          <a:stretch/>
        </p:blipFill>
        <p:spPr bwMode="auto">
          <a:xfrm>
            <a:off x="5530557" y="1503246"/>
            <a:ext cx="3154369" cy="422452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57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44</a:t>
            </a:fld>
            <a:endParaRPr lang="es" dirty="0"/>
          </a:p>
        </p:txBody>
      </p:sp>
      <p:sp>
        <p:nvSpPr>
          <p:cNvPr id="4" name="Text Placeholder 3"/>
          <p:cNvSpPr>
            <a:spLocks noGrp="1"/>
          </p:cNvSpPr>
          <p:nvPr>
            <p:ph type="body" sz="quarter" idx="14"/>
          </p:nvPr>
        </p:nvSpPr>
        <p:spPr>
          <a:xfrm>
            <a:off x="628649" y="1379220"/>
            <a:ext cx="3565281" cy="4686618"/>
          </a:xfrm>
        </p:spPr>
        <p:txBody>
          <a:bodyPr/>
          <a:lstStyle/>
          <a:p>
            <a:pPr marL="0" indent="0" algn="l" rtl="0">
              <a:buNone/>
            </a:pPr>
            <a:r>
              <a:rPr lang="es" b="0" i="0" u="none" baseline="0"/>
              <a:t>Comunicación</a:t>
            </a:r>
          </a:p>
          <a:p>
            <a:pPr algn="l" rtl="0"/>
            <a:r>
              <a:rPr lang="es" b="0" i="0" u="none" baseline="0"/>
              <a:t>Asegúrese de que los formularios adecuados de comunicación estén presentes y sean correctos y legibles.</a:t>
            </a:r>
          </a:p>
          <a:p>
            <a:pPr algn="l" rtl="0"/>
            <a:r>
              <a:rPr lang="es" b="0" i="0" u="none" baseline="0"/>
              <a:t>¿Cómo puede ayudar un examen del lugar de trabajo a mitigar los riesgos para cada uno de los siguientes tipos de comunicación?</a:t>
            </a:r>
          </a:p>
          <a:p>
            <a:pPr lvl="1" algn="l" rtl="0"/>
            <a:r>
              <a:rPr lang="es" b="0" i="0" u="none" baseline="0"/>
              <a:t>Señalización</a:t>
            </a:r>
          </a:p>
          <a:p>
            <a:pPr lvl="1" algn="l" rtl="0"/>
            <a:r>
              <a:rPr lang="es" b="0" i="0" u="none" baseline="0"/>
              <a:t>Indicadores y etiquetado</a:t>
            </a:r>
          </a:p>
          <a:p>
            <a:pPr lvl="1" algn="l" rtl="0"/>
            <a:r>
              <a:rPr lang="es" b="0" i="0" u="none" baseline="0"/>
              <a:t>Marcadores de estacas azules</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descr="T:\DEPARTMENTS\Safety\_Safety Courses\Workplace Examinations\5_Pictures &amp; Videos\Sierrita 11.2.2015\Mill\DSCN0973.JPG"/>
          <p:cNvPicPr>
            <a:picLocks noChangeAspect="1"/>
          </p:cNvPicPr>
          <p:nvPr/>
        </p:nvPicPr>
        <p:blipFill rotWithShape="1">
          <a:blip r:embed="rId3" cstate="print">
            <a:extLst>
              <a:ext uri="{28A0092B-C50C-407E-A947-70E740481C1C}">
                <a14:useLocalDpi xmlns:a14="http://schemas.microsoft.com/office/drawing/2010/main" val="0"/>
              </a:ext>
            </a:extLst>
          </a:blip>
          <a:srcRect t="6013" b="2939"/>
          <a:stretch/>
        </p:blipFill>
        <p:spPr bwMode="auto">
          <a:xfrm>
            <a:off x="4220306" y="1503484"/>
            <a:ext cx="4327816" cy="2953952"/>
          </a:xfrm>
          <a:prstGeom prst="rect">
            <a:avLst/>
          </a:prstGeom>
          <a:noFill/>
          <a:ln>
            <a:solidFill>
              <a:sysClr val="windowText" lastClr="000000"/>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5420" r="17500" b="-24"/>
          <a:stretch/>
        </p:blipFill>
        <p:spPr bwMode="auto">
          <a:xfrm>
            <a:off x="4220306" y="1501989"/>
            <a:ext cx="4327816" cy="2951350"/>
          </a:xfrm>
          <a:prstGeom prst="rect">
            <a:avLst/>
          </a:prstGeom>
          <a:ln>
            <a:solidFill>
              <a:schemeClr val="tx1"/>
            </a:solid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91" t="10292" r="16942" b="17388"/>
          <a:stretch/>
        </p:blipFill>
        <p:spPr bwMode="auto">
          <a:xfrm>
            <a:off x="4220306" y="1501335"/>
            <a:ext cx="4327816" cy="295265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64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45</a:t>
            </a:fld>
            <a:endParaRPr lang="es" dirty="0"/>
          </a:p>
        </p:txBody>
      </p:sp>
      <p:sp>
        <p:nvSpPr>
          <p:cNvPr id="4" name="Text Placeholder 3"/>
          <p:cNvSpPr>
            <a:spLocks noGrp="1"/>
          </p:cNvSpPr>
          <p:nvPr>
            <p:ph type="body" sz="quarter" idx="14"/>
          </p:nvPr>
        </p:nvSpPr>
        <p:spPr>
          <a:xfrm>
            <a:off x="628649" y="1379220"/>
            <a:ext cx="7769393" cy="4686618"/>
          </a:xfrm>
        </p:spPr>
        <p:txBody>
          <a:bodyPr/>
          <a:lstStyle/>
          <a:p>
            <a:pPr marL="0" indent="0" algn="l" rtl="0">
              <a:buNone/>
            </a:pPr>
            <a:r>
              <a:rPr lang="es" b="0" i="0" u="none" baseline="0" dirty="0"/>
              <a:t>Manipulación de materiales peligrosos</a:t>
            </a:r>
          </a:p>
          <a:p>
            <a:pPr algn="l" rtl="0"/>
            <a:r>
              <a:rPr lang="es" b="0" i="0" u="none" baseline="0" dirty="0"/>
              <a:t>Preste atención a los productos químicos peligrosos.</a:t>
            </a:r>
          </a:p>
          <a:p>
            <a:pPr algn="l" rtl="0"/>
            <a:r>
              <a:rPr lang="es" b="0" i="0" u="none" baseline="0" dirty="0"/>
              <a:t>¿Cómo puede ayudar un examen del lugar de trabajo a mitigar los riesgos para cada uno de los siguientes?</a:t>
            </a:r>
          </a:p>
          <a:p>
            <a:pPr lvl="1" algn="l" rtl="0"/>
            <a:r>
              <a:rPr lang="es" b="0" i="0" u="none" baseline="0" dirty="0"/>
              <a:t>Etiquetas del contenedor</a:t>
            </a:r>
          </a:p>
          <a:p>
            <a:pPr lvl="1" algn="l" rtl="0"/>
            <a:r>
              <a:rPr lang="es" b="0" i="0" u="none" baseline="0" dirty="0"/>
              <a:t>Almacenamiento de productos químicos</a:t>
            </a:r>
          </a:p>
          <a:p>
            <a:pPr lvl="1" algn="l" rtl="0"/>
            <a:r>
              <a:rPr lang="es" b="0" i="0" u="none" baseline="0" dirty="0"/>
              <a:t>Generación y manejo de desechos</a:t>
            </a:r>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pic>
        <p:nvPicPr>
          <p:cNvPr id="7" name="Picture 6" descr="C:\Users\60040092\Documents\MyJabberFiles\gregory_arbizo@fmi.com\IMG_2626.JPG"/>
          <p:cNvPicPr>
            <a:picLocks noChangeAspect="1"/>
          </p:cNvPicPr>
          <p:nvPr/>
        </p:nvPicPr>
        <p:blipFill rotWithShape="1">
          <a:blip r:embed="rId3" cstate="print">
            <a:extLst>
              <a:ext uri="{28A0092B-C50C-407E-A947-70E740481C1C}">
                <a14:useLocalDpi xmlns:a14="http://schemas.microsoft.com/office/drawing/2010/main" val="0"/>
              </a:ext>
            </a:extLst>
          </a:blip>
          <a:srcRect l="26356" t="6730" r="7610" b="22556"/>
          <a:stretch/>
        </p:blipFill>
        <p:spPr bwMode="auto">
          <a:xfrm>
            <a:off x="609599" y="3814176"/>
            <a:ext cx="3248025" cy="231833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685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46</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a:t>Equipo de protección personal (EPP)</a:t>
            </a:r>
          </a:p>
          <a:p>
            <a:pPr algn="l" rtl="0"/>
            <a:r>
              <a:rPr lang="es" b="0" i="0" u="none" baseline="0"/>
              <a:t>El EPP solo es beneficioso cuando se selecciona correctamente, se inspecciona rigurosamente y se usa de manera correcta.</a:t>
            </a:r>
          </a:p>
          <a:p>
            <a:pPr algn="l" rtl="0"/>
            <a:r>
              <a:rPr lang="es" b="0" i="0" u="none" baseline="0"/>
              <a:t>¿Cómo puede ayudar un examen del lugar de trabajo a mitigar los riesgos durante cada uno de los siguientes?</a:t>
            </a:r>
          </a:p>
          <a:p>
            <a:pPr lvl="1" algn="l" rtl="0"/>
            <a:r>
              <a:rPr lang="es" b="0" i="0" u="none" baseline="0"/>
              <a:t>Selección del EPP</a:t>
            </a:r>
          </a:p>
          <a:p>
            <a:pPr lvl="1" algn="l" rtl="0"/>
            <a:r>
              <a:rPr lang="es" b="0" i="0" u="none" baseline="0"/>
              <a:t>Inspección del EPP</a:t>
            </a:r>
          </a:p>
          <a:p>
            <a:endParaRPr lang="es" dirty="0" smtClean="0"/>
          </a:p>
          <a:p>
            <a:endParaRPr lang="es" dirty="0"/>
          </a:p>
        </p:txBody>
      </p:sp>
      <p:sp>
        <p:nvSpPr>
          <p:cNvPr id="5" name="Text Placeholder 4"/>
          <p:cNvSpPr>
            <a:spLocks noGrp="1"/>
          </p:cNvSpPr>
          <p:nvPr>
            <p:ph type="body" sz="quarter" idx="15"/>
          </p:nvPr>
        </p:nvSpPr>
        <p:spPr/>
        <p:txBody>
          <a:bodyPr>
            <a:normAutofit fontScale="92500"/>
          </a:bodyPr>
          <a:lstStyle/>
          <a:p>
            <a:pPr algn="l" rtl="0"/>
            <a:r>
              <a:rPr lang="es" b="0" i="0" u="none" baseline="0"/>
              <a:t>Riesgos en el lugar de trabajo</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984188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47</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pPr algn="l" rtl="0"/>
            <a:r>
              <a:rPr lang="es" b="0" i="0" u="none" baseline="0"/>
              <a:t>Actividad 4</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Revise las instrucciones de la hoja de trabajo en la Guía del Estudiante (p. 51)</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En equipo, completen la hoja de trabajo</a:t>
            </a:r>
          </a:p>
          <a:p>
            <a:pPr marL="457200" indent="-457200" algn="l" rtl="0">
              <a:buFont typeface="+mj-lt"/>
              <a:buAutoNum type="arabicPeriod"/>
            </a:pPr>
            <a:r>
              <a:rPr lang="es" b="0" i="0" u="none" baseline="0">
                <a:latin typeface="Arial" panose="020B0604020202020204" pitchFamily="34" charset="0"/>
              </a:rPr>
              <a:t>Después de diez minutos, cada equipo dirige una discusión acerca de su tema</a:t>
            </a:r>
          </a:p>
        </p:txBody>
      </p:sp>
      <p:sp>
        <p:nvSpPr>
          <p:cNvPr id="7" name="Text Placeholder 6"/>
          <p:cNvSpPr>
            <a:spLocks noGrp="1"/>
          </p:cNvSpPr>
          <p:nvPr>
            <p:ph type="body" sz="quarter" idx="16"/>
          </p:nvPr>
        </p:nvSpPr>
        <p:spPr/>
        <p:txBody>
          <a:bodyPr/>
          <a:lstStyle/>
          <a:p>
            <a:pPr algn="l" rtl="0"/>
            <a:r>
              <a:rPr lang="es" b="0" i="0" u="none" baseline="0"/>
              <a:t>Enséñame</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915904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48</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pPr algn="l" rtl="0"/>
            <a:r>
              <a:rPr lang="es" b="0" i="0" u="none" baseline="0"/>
              <a:t>Actividad 5</a:t>
            </a:r>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Revise las instrucciones de la hoja de trabajo en la Guía del Estudiante (p. 52)</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En equipo, completen la hoja de trabajo</a:t>
            </a:r>
          </a:p>
          <a:p>
            <a:pPr marL="457200" indent="-457200" algn="l" rtl="0">
              <a:buFont typeface="+mj-lt"/>
              <a:buAutoNum type="arabicPeriod"/>
            </a:pPr>
            <a:r>
              <a:rPr lang="es" b="0" i="0" u="none" baseline="0">
                <a:latin typeface="Arial" panose="020B0604020202020204" pitchFamily="34" charset="0"/>
              </a:rPr>
              <a:t>Después de diez minutos, se mostrará cada imagen en PowerPoint para analizarla en grupo</a:t>
            </a:r>
          </a:p>
        </p:txBody>
      </p:sp>
      <p:sp>
        <p:nvSpPr>
          <p:cNvPr id="7" name="Text Placeholder 6"/>
          <p:cNvSpPr>
            <a:spLocks noGrp="1"/>
          </p:cNvSpPr>
          <p:nvPr>
            <p:ph type="body" sz="quarter" idx="16"/>
          </p:nvPr>
        </p:nvSpPr>
        <p:spPr/>
        <p:txBody>
          <a:bodyPr/>
          <a:lstStyle/>
          <a:p>
            <a:pPr algn="l" rtl="0"/>
            <a:r>
              <a:rPr lang="es" b="0" i="0" u="none" baseline="0"/>
              <a:t>Asegure la escena</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653015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49</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1.</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8" name="Picture 7" descr="100-0009_IMG1"/>
          <p:cNvPicPr>
            <a:picLocks noChangeAspect="1"/>
          </p:cNvPicPr>
          <p:nvPr/>
        </p:nvPicPr>
        <p:blipFill rotWithShape="1">
          <a:blip r:embed="rId3">
            <a:extLst>
              <a:ext uri="{28A0092B-C50C-407E-A947-70E740481C1C}">
                <a14:useLocalDpi xmlns:a14="http://schemas.microsoft.com/office/drawing/2010/main" val="0"/>
              </a:ext>
            </a:extLst>
          </a:blip>
          <a:srcRect t="7943" b="3286"/>
          <a:stretch/>
        </p:blipFill>
        <p:spPr bwMode="auto">
          <a:xfrm>
            <a:off x="628648" y="1837611"/>
            <a:ext cx="6236972" cy="4159306"/>
          </a:xfrm>
          <a:prstGeom prst="rect">
            <a:avLst/>
          </a:prstGeom>
          <a:noFill/>
          <a:ln w="9525" cap="flat" cmpd="sng" algn="ctr">
            <a:solidFill>
              <a:sysClr val="windowText" lastClr="000000"/>
            </a:solidFill>
            <a:prstDash val="solid"/>
            <a:miter lim="800000"/>
            <a:headEnd type="none" w="med" len="med"/>
            <a:tailEnd type="none" w="med" len="med"/>
          </a:ln>
          <a:extLst>
            <a:ext uri="{53640926-AAD7-44D8-BBD7-CCE9431645EC}">
              <a14:shadowObscured xmlns:a14="http://schemas.microsoft.com/office/drawing/2010/main"/>
            </a:ext>
          </a:extLst>
        </p:spPr>
      </p:pic>
      <p:sp>
        <p:nvSpPr>
          <p:cNvPr id="9"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610801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a:t>
            </a:fld>
            <a:endParaRPr lang="es" dirty="0"/>
          </a:p>
        </p:txBody>
      </p:sp>
      <p:sp>
        <p:nvSpPr>
          <p:cNvPr id="4" name="Text Placeholder 3"/>
          <p:cNvSpPr>
            <a:spLocks noGrp="1"/>
          </p:cNvSpPr>
          <p:nvPr>
            <p:ph type="body" sz="quarter" idx="14"/>
          </p:nvPr>
        </p:nvSpPr>
        <p:spPr>
          <a:xfrm>
            <a:off x="628650" y="1375651"/>
            <a:ext cx="6486353" cy="4486752"/>
          </a:xfrm>
        </p:spPr>
        <p:txBody>
          <a:bodyPr>
            <a:normAutofit/>
          </a:bodyPr>
          <a:lstStyle/>
          <a:p>
            <a:pPr algn="l" rtl="0">
              <a:lnSpc>
                <a:spcPct val="100000"/>
              </a:lnSpc>
              <a:spcBef>
                <a:spcPts val="600"/>
              </a:spcBef>
              <a:spcAft>
                <a:spcPts val="600"/>
              </a:spcAft>
            </a:pPr>
            <a:r>
              <a:rPr lang="es" sz="2000" b="0" i="0" u="none" baseline="0"/>
              <a:t>Revise la Política de Seguridad y Salud (SG p. iv)</a:t>
            </a:r>
          </a:p>
          <a:p>
            <a:pPr algn="l" rtl="0">
              <a:lnSpc>
                <a:spcPct val="100000"/>
              </a:lnSpc>
              <a:spcBef>
                <a:spcPts val="600"/>
              </a:spcBef>
              <a:spcAft>
                <a:spcPts val="600"/>
              </a:spcAft>
            </a:pPr>
            <a:r>
              <a:rPr lang="es" sz="2000" b="0" i="0" u="none" baseline="0"/>
              <a:t>¿Cómo son la seguridad y la salud una prioridad para Freeport-McMoRan? </a:t>
            </a:r>
            <a:endParaRPr lang="es" sz="2000" dirty="0"/>
          </a:p>
        </p:txBody>
      </p:sp>
      <p:sp>
        <p:nvSpPr>
          <p:cNvPr id="5" name="Text Placeholder 4"/>
          <p:cNvSpPr>
            <a:spLocks noGrp="1"/>
          </p:cNvSpPr>
          <p:nvPr>
            <p:ph type="body" sz="quarter" idx="15"/>
          </p:nvPr>
        </p:nvSpPr>
        <p:spPr>
          <a:xfrm>
            <a:off x="628650" y="573910"/>
            <a:ext cx="6236970" cy="801741"/>
          </a:xfrm>
        </p:spPr>
        <p:txBody>
          <a:bodyPr>
            <a:normAutofit fontScale="92500"/>
          </a:bodyPr>
          <a:lstStyle/>
          <a:p>
            <a:pPr algn="l" rtl="0"/>
            <a:r>
              <a:rPr lang="es" b="0" i="0" u="none" baseline="0"/>
              <a:t>Política de Seguridad y Salud</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530861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50</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2.</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8" name="Picture 7" descr="T:\DEPARTMENTS\Safety\_Safety Courses\Workplace Examinations\5_Pictures &amp; Videos\Gregs photos\20130703_084854.jpg"/>
          <p:cNvPicPr/>
          <p:nvPr/>
        </p:nvPicPr>
        <p:blipFill rotWithShape="1">
          <a:blip r:embed="rId3" cstate="print">
            <a:extLst>
              <a:ext uri="{28A0092B-C50C-407E-A947-70E740481C1C}">
                <a14:useLocalDpi xmlns:a14="http://schemas.microsoft.com/office/drawing/2010/main" val="0"/>
              </a:ext>
            </a:extLst>
          </a:blip>
          <a:srcRect l="104" t="13029" r="-104" b="21824"/>
          <a:stretch/>
        </p:blipFill>
        <p:spPr bwMode="auto">
          <a:xfrm>
            <a:off x="628649" y="1838324"/>
            <a:ext cx="6150713" cy="436149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9657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51</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3.</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9" y="1839621"/>
            <a:ext cx="6249283" cy="4379252"/>
          </a:xfrm>
          <a:prstGeom prst="rect">
            <a:avLst/>
          </a:prstGeom>
          <a:ln>
            <a:solidFill>
              <a:schemeClr val="tx1"/>
            </a:solidFill>
          </a:ln>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4098190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52</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4.</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04" r="3457"/>
          <a:stretch/>
        </p:blipFill>
        <p:spPr>
          <a:xfrm>
            <a:off x="628649" y="1835176"/>
            <a:ext cx="6236971" cy="4312894"/>
          </a:xfrm>
          <a:prstGeom prst="rect">
            <a:avLst/>
          </a:prstGeom>
          <a:ln>
            <a:solidFill>
              <a:schemeClr val="tx1"/>
            </a:solidFill>
          </a:ln>
        </p:spPr>
      </p:pic>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328983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53</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5.</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8849" r="14712"/>
          <a:stretch/>
        </p:blipFill>
        <p:spPr bwMode="auto">
          <a:xfrm>
            <a:off x="628647" y="1836382"/>
            <a:ext cx="5881009" cy="432972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4678934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54</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6.</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65"/>
          <a:stretch/>
        </p:blipFill>
        <p:spPr>
          <a:xfrm>
            <a:off x="628649" y="1837030"/>
            <a:ext cx="6236971" cy="4311040"/>
          </a:xfrm>
          <a:prstGeom prst="rect">
            <a:avLst/>
          </a:prstGeom>
          <a:ln>
            <a:solidFill>
              <a:schemeClr val="tx1"/>
            </a:solidFill>
          </a:ln>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2275982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55</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7.</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8" name="Picture 7" descr="T:\DEPARTMENTS\Safety\_Safety Courses\Workplace Examinations\5_Pictures &amp; Videos\Gregs photos\DSCN0477.JPG"/>
          <p:cNvPicPr/>
          <p:nvPr/>
        </p:nvPicPr>
        <p:blipFill rotWithShape="1">
          <a:blip r:embed="rId3" cstate="print">
            <a:extLst>
              <a:ext uri="{28A0092B-C50C-407E-A947-70E740481C1C}">
                <a14:useLocalDpi xmlns:a14="http://schemas.microsoft.com/office/drawing/2010/main" val="0"/>
              </a:ext>
            </a:extLst>
          </a:blip>
          <a:srcRect l="6692"/>
          <a:stretch/>
        </p:blipFill>
        <p:spPr bwMode="auto">
          <a:xfrm>
            <a:off x="628649" y="1837030"/>
            <a:ext cx="6160131" cy="4311040"/>
          </a:xfrm>
          <a:prstGeom prst="rect">
            <a:avLst/>
          </a:prstGeom>
          <a:noFill/>
          <a:ln>
            <a:solidFill>
              <a:sysClr val="windowText" lastClr="000000"/>
            </a:solidFill>
          </a:ln>
        </p:spPr>
      </p:pic>
      <p:sp>
        <p:nvSpPr>
          <p:cNvPr id="7"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8770475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56</a:t>
            </a:fld>
            <a:endParaRPr lang="es" dirty="0"/>
          </a:p>
        </p:txBody>
      </p:sp>
      <p:sp>
        <p:nvSpPr>
          <p:cNvPr id="4" name="Text Placeholder 3"/>
          <p:cNvSpPr>
            <a:spLocks noGrp="1"/>
          </p:cNvSpPr>
          <p:nvPr>
            <p:ph type="body" sz="quarter" idx="14"/>
          </p:nvPr>
        </p:nvSpPr>
        <p:spPr>
          <a:xfrm>
            <a:off x="466724" y="1379220"/>
            <a:ext cx="7400925" cy="4686618"/>
          </a:xfrm>
        </p:spPr>
        <p:txBody>
          <a:bodyPr/>
          <a:lstStyle/>
          <a:p>
            <a:pPr marL="0" indent="0" algn="l" rtl="0">
              <a:buNone/>
            </a:pPr>
            <a:r>
              <a:rPr lang="es" b="0" i="0" u="none" baseline="0"/>
              <a:t>8.</a:t>
            </a:r>
            <a:endParaRPr lang="es" dirty="0"/>
          </a:p>
        </p:txBody>
      </p:sp>
      <p:sp>
        <p:nvSpPr>
          <p:cNvPr id="5" name="Text Placeholder 4"/>
          <p:cNvSpPr>
            <a:spLocks noGrp="1"/>
          </p:cNvSpPr>
          <p:nvPr>
            <p:ph type="body" sz="quarter" idx="15"/>
          </p:nvPr>
        </p:nvSpPr>
        <p:spPr>
          <a:xfrm>
            <a:off x="468228" y="677007"/>
            <a:ext cx="6758740" cy="763746"/>
          </a:xfrm>
        </p:spPr>
        <p:txBody>
          <a:bodyPr>
            <a:noAutofit/>
          </a:bodyPr>
          <a:lstStyle/>
          <a:p>
            <a:pPr algn="l" rtl="0"/>
            <a:r>
              <a:rPr lang="es" b="0" i="0" u="none" baseline="0"/>
              <a:t>Riesgos en el área de trabajo</a:t>
            </a:r>
            <a:endParaRPr lang="e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1511" t="17629" r="14057"/>
          <a:stretch/>
        </p:blipFill>
        <p:spPr bwMode="auto">
          <a:xfrm>
            <a:off x="628649" y="1835087"/>
            <a:ext cx="5801878" cy="428440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49355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57</a:t>
            </a:fld>
            <a:endParaRPr lang="es" dirty="0"/>
          </a:p>
        </p:txBody>
      </p:sp>
      <p:sp>
        <p:nvSpPr>
          <p:cNvPr id="4" name="Text Placeholder 3"/>
          <p:cNvSpPr>
            <a:spLocks noGrp="1"/>
          </p:cNvSpPr>
          <p:nvPr>
            <p:ph type="body" sz="quarter" idx="14"/>
          </p:nvPr>
        </p:nvSpPr>
        <p:spPr/>
        <p:txBody>
          <a:bodyPr/>
          <a:lstStyle/>
          <a:p>
            <a:pPr algn="l" rtl="0"/>
            <a:r>
              <a:rPr lang="es" b="0" i="0" u="none" baseline="0"/>
              <a:t>¿Cómo aplicará las habilidades aprendidas en este módulo en sus actividades diarias de trabajo?</a:t>
            </a:r>
          </a:p>
          <a:p>
            <a:pPr algn="l" rtl="0"/>
            <a:r>
              <a:rPr lang="es" b="0" i="0" u="none" baseline="0"/>
              <a:t>¿Hubo algún riesgo o control asociado con un examen del lugar de trabajo que le sorprendiera?</a:t>
            </a:r>
            <a:endParaRPr lang="es" dirty="0"/>
          </a:p>
        </p:txBody>
      </p:sp>
      <p:sp>
        <p:nvSpPr>
          <p:cNvPr id="5" name="Text Placeholder 4"/>
          <p:cNvSpPr>
            <a:spLocks noGrp="1"/>
          </p:cNvSpPr>
          <p:nvPr>
            <p:ph type="body" sz="quarter" idx="15"/>
          </p:nvPr>
        </p:nvSpPr>
        <p:spPr/>
        <p:txBody>
          <a:bodyPr/>
          <a:lstStyle/>
          <a:p>
            <a:pPr algn="l" rtl="0"/>
            <a:r>
              <a:rPr lang="es" b="0" i="0" u="none" baseline="0"/>
              <a:t>Interrogatorio del Módulo 3</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914643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58</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el examen corto en la Guía del Estudiante (p. 56).</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Revisen las respuestas en grupo.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3</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1016944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59</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7088887" cy="4686618"/>
          </a:xfrm>
        </p:spPr>
        <p:txBody>
          <a:bodyPr/>
          <a:lstStyle/>
          <a:p>
            <a:pPr marL="457200" indent="-457200" algn="l" rtl="0">
              <a:buAutoNum type="arabicPeriod"/>
            </a:pPr>
            <a:r>
              <a:rPr lang="es" b="0" i="0" u="none" baseline="0">
                <a:latin typeface="Arial" panose="020B0604020202020204" pitchFamily="34" charset="0"/>
              </a:rPr>
              <a:t>¿Cuál es el propósito del protector?</a:t>
            </a:r>
          </a:p>
          <a:p>
            <a:pPr marL="1143000" lvl="1" indent="-457200" algn="l" rtl="0">
              <a:buFont typeface="+mj-lt"/>
              <a:buAutoNum type="alphaLcPeriod"/>
            </a:pPr>
            <a:r>
              <a:rPr lang="es" b="0" i="0" u="none" baseline="0">
                <a:latin typeface="Arial" panose="020B0604020202020204" pitchFamily="34" charset="0"/>
              </a:rPr>
              <a:t>Prevenir el acceso a un área peligrosa</a:t>
            </a:r>
          </a:p>
          <a:p>
            <a:pPr marL="1143000" lvl="1" indent="-457200" algn="l" rtl="0">
              <a:buFont typeface="+mj-lt"/>
              <a:buAutoNum type="alphaLcPeriod"/>
            </a:pPr>
            <a:r>
              <a:rPr lang="es" b="0" i="0" u="none" baseline="0"/>
              <a:t>Proteger al equipo del polvo y los escombros</a:t>
            </a:r>
          </a:p>
          <a:p>
            <a:pPr marL="1143000" lvl="1" indent="-457200" algn="l" rtl="0">
              <a:buFont typeface="+mj-lt"/>
              <a:buAutoNum type="alphaLcPeriod"/>
            </a:pPr>
            <a:r>
              <a:rPr lang="es" b="0" i="0" u="none" baseline="0">
                <a:latin typeface="Arial" panose="020B0604020202020204" pitchFamily="34" charset="0"/>
              </a:rPr>
              <a:t>Proporcionar una ubicación alternativa para el almacenamiento del EPP</a:t>
            </a:r>
          </a:p>
          <a:p>
            <a:pPr marL="1143000" lvl="1" indent="-457200" algn="l" rtl="0">
              <a:buFont typeface="+mj-lt"/>
              <a:buAutoNum type="alphaLcPeriod"/>
            </a:pPr>
            <a:r>
              <a:rPr lang="es" b="0" i="0" u="none" baseline="0"/>
              <a:t>Actuar como control administrativo en contra de los riesgos</a:t>
            </a:r>
          </a:p>
          <a:p>
            <a:pPr lvl="1" indent="0" algn="l" rtl="0">
              <a:buNone/>
            </a:pPr>
            <a:endParaRPr lang="es" dirty="0" smtClean="0"/>
          </a:p>
          <a:p>
            <a:pPr marL="457200" indent="-457200" algn="l" rtl="0">
              <a:buFont typeface="+mj-lt"/>
              <a:buAutoNum type="arabicPeriod"/>
            </a:pPr>
            <a:r>
              <a:rPr lang="es" b="0" i="0" u="none" baseline="0">
                <a:latin typeface="Arial" panose="020B0604020202020204" pitchFamily="34" charset="0"/>
              </a:rPr>
              <a:t>Enumere tres riesgos eléctricos y cómo mitigarlo los peligros que representan.</a:t>
            </a:r>
          </a:p>
          <a:p>
            <a:pPr marL="1143000" lvl="1" indent="-457200" algn="l" rtl="0">
              <a:buFont typeface="+mj-lt"/>
              <a:buAutoNum type="alphaLcPeriod"/>
            </a:pPr>
            <a:r>
              <a:rPr lang="es" b="0" i="0" u="none" baseline="0"/>
              <a:t>________________________________________</a:t>
            </a:r>
          </a:p>
          <a:p>
            <a:pPr marL="1143000" lvl="1" indent="-457200" algn="l" rtl="0">
              <a:buFont typeface="+mj-lt"/>
              <a:buAutoNum type="alphaLcPeriod"/>
            </a:pPr>
            <a:r>
              <a:rPr lang="es" b="0" i="0" u="none" baseline="0"/>
              <a:t>________________________________________</a:t>
            </a:r>
            <a:endParaRPr lang="es" dirty="0" smtClean="0">
              <a:latin typeface="Arial" panose="020B0604020202020204" pitchFamily="34" charset="0"/>
            </a:endParaRPr>
          </a:p>
          <a:p>
            <a:pPr marL="1143000" lvl="1" indent="-457200" algn="l" rtl="0">
              <a:buFont typeface="+mj-lt"/>
              <a:buAutoNum type="alphaLcPeriod"/>
            </a:pPr>
            <a:r>
              <a:rPr lang="es" b="0" i="0" u="none" baseline="0"/>
              <a:t>________________________________________</a:t>
            </a: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3</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9" name="Oval 8"/>
          <p:cNvSpPr/>
          <p:nvPr/>
        </p:nvSpPr>
        <p:spPr>
          <a:xfrm>
            <a:off x="1307592" y="1746504"/>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 name="TextBox 1"/>
          <p:cNvSpPr txBox="1"/>
          <p:nvPr/>
        </p:nvSpPr>
        <p:spPr>
          <a:xfrm>
            <a:off x="1783560" y="4610504"/>
            <a:ext cx="5991887" cy="400110"/>
          </a:xfrm>
          <a:prstGeom prst="rect">
            <a:avLst/>
          </a:prstGeom>
          <a:noFill/>
        </p:spPr>
        <p:txBody>
          <a:bodyPr wrap="square" rtlCol="0">
            <a:spAutoFit/>
          </a:bodyPr>
          <a:lstStyle/>
          <a:p>
            <a:pPr algn="l" rtl="0"/>
            <a:r>
              <a:rPr lang="es" sz="2000" b="0" i="0" u="none" baseline="0" dirty="0">
                <a:solidFill>
                  <a:srgbClr val="00B0F0"/>
                </a:solidFill>
                <a:latin typeface="Arial" panose="020B0604020202020204" pitchFamily="34" charset="0"/>
                <a:cs typeface="Arial" panose="020B0604020202020204" pitchFamily="34" charset="0"/>
              </a:rPr>
              <a:t>Las respuestas pueden variar.</a:t>
            </a:r>
            <a:endParaRPr lang="es" sz="20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5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6</a:t>
            </a:fld>
            <a:endParaRPr lang="es" dirty="0"/>
          </a:p>
        </p:txBody>
      </p:sp>
      <p:sp>
        <p:nvSpPr>
          <p:cNvPr id="4" name="Text Placeholder 3"/>
          <p:cNvSpPr>
            <a:spLocks noGrp="1"/>
          </p:cNvSpPr>
          <p:nvPr>
            <p:ph type="body" sz="quarter" idx="14"/>
          </p:nvPr>
        </p:nvSpPr>
        <p:spPr>
          <a:xfrm>
            <a:off x="627497" y="1379220"/>
            <a:ext cx="6771924" cy="4686618"/>
          </a:xfrm>
        </p:spPr>
        <p:txBody>
          <a:bodyPr/>
          <a:lstStyle/>
          <a:p>
            <a:pPr marL="0" indent="0" algn="l" rtl="0">
              <a:lnSpc>
                <a:spcPct val="100000"/>
              </a:lnSpc>
              <a:spcAft>
                <a:spcPts val="600"/>
              </a:spcAft>
              <a:buNone/>
            </a:pPr>
            <a:r>
              <a:rPr lang="es" b="1" i="0" u="none" baseline="0" dirty="0"/>
              <a:t>Módulo 1: Funciones y responsabilidades</a:t>
            </a:r>
            <a:endParaRPr lang="es" b="1" dirty="0"/>
          </a:p>
          <a:p>
            <a:pPr algn="l" rtl="0">
              <a:lnSpc>
                <a:spcPct val="100000"/>
              </a:lnSpc>
              <a:spcAft>
                <a:spcPts val="600"/>
              </a:spcAft>
            </a:pPr>
            <a:r>
              <a:rPr lang="es" b="0" i="0" u="none" baseline="0" dirty="0"/>
              <a:t>Describa el propósito del análisis del lugar de trabajo.</a:t>
            </a:r>
            <a:endParaRPr lang="es" dirty="0"/>
          </a:p>
          <a:p>
            <a:pPr algn="l" rtl="0">
              <a:lnSpc>
                <a:spcPct val="100000"/>
              </a:lnSpc>
              <a:spcAft>
                <a:spcPts val="600"/>
              </a:spcAft>
            </a:pPr>
            <a:r>
              <a:rPr lang="es" b="0" i="0" u="none" baseline="0" dirty="0"/>
              <a:t>Discuta las funciones y responsabilidades de aquellos que participan en un análisis del lugar de trabajo.</a:t>
            </a:r>
            <a:endParaRPr lang="es" dirty="0"/>
          </a:p>
          <a:p>
            <a:pPr marL="0" indent="0" algn="l" rtl="0">
              <a:lnSpc>
                <a:spcPct val="100000"/>
              </a:lnSpc>
              <a:spcBef>
                <a:spcPts val="1800"/>
              </a:spcBef>
              <a:spcAft>
                <a:spcPts val="600"/>
              </a:spcAft>
              <a:buNone/>
            </a:pPr>
            <a:r>
              <a:rPr lang="es" b="1" i="0" u="none" baseline="0" dirty="0"/>
              <a:t>Módulo 2: Realizar un análisis del lugar de trabajo</a:t>
            </a:r>
            <a:endParaRPr lang="es" b="1" dirty="0"/>
          </a:p>
          <a:p>
            <a:pPr algn="l" rtl="0">
              <a:lnSpc>
                <a:spcPct val="100000"/>
              </a:lnSpc>
              <a:spcAft>
                <a:spcPts val="600"/>
              </a:spcAft>
            </a:pPr>
            <a:r>
              <a:rPr lang="es" b="0" i="0" u="none" baseline="0" dirty="0"/>
              <a:t>Revise los procedimientos y formularios adecuados para realizar un análisis del lugar de trabajo.</a:t>
            </a:r>
          </a:p>
          <a:p>
            <a:pPr marL="0" indent="0" algn="l" rtl="0">
              <a:lnSpc>
                <a:spcPct val="100000"/>
              </a:lnSpc>
              <a:spcBef>
                <a:spcPts val="1800"/>
              </a:spcBef>
              <a:spcAft>
                <a:spcPts val="600"/>
              </a:spcAft>
              <a:buNone/>
            </a:pPr>
            <a:r>
              <a:rPr lang="es" b="1" i="0" u="none" baseline="0" dirty="0"/>
              <a:t>Módulo 3: Riesgos en el lugar de trabajo</a:t>
            </a:r>
          </a:p>
          <a:p>
            <a:pPr algn="l" rtl="0">
              <a:lnSpc>
                <a:spcPct val="100000"/>
              </a:lnSpc>
              <a:spcAft>
                <a:spcPts val="600"/>
              </a:spcAft>
            </a:pPr>
            <a:r>
              <a:rPr lang="es" b="0" i="0" u="none" baseline="0" dirty="0"/>
              <a:t>Identifique los riesgos asociados con un análisis del lugar de trabajo y los controles que se pueden implementar.</a:t>
            </a:r>
          </a:p>
          <a:p>
            <a:pPr algn="l" rtl="0">
              <a:lnSpc>
                <a:spcPct val="100000"/>
              </a:lnSpc>
              <a:spcAft>
                <a:spcPts val="600"/>
              </a:spcAft>
            </a:pPr>
            <a:endParaRPr lang="es" dirty="0"/>
          </a:p>
        </p:txBody>
      </p:sp>
      <p:sp>
        <p:nvSpPr>
          <p:cNvPr id="5" name="Text Placeholder 4"/>
          <p:cNvSpPr>
            <a:spLocks noGrp="1"/>
          </p:cNvSpPr>
          <p:nvPr>
            <p:ph type="body" sz="quarter" idx="15"/>
          </p:nvPr>
        </p:nvSpPr>
        <p:spPr>
          <a:xfrm>
            <a:off x="619685" y="615474"/>
            <a:ext cx="6236970" cy="646588"/>
          </a:xfrm>
        </p:spPr>
        <p:txBody>
          <a:bodyPr/>
          <a:lstStyle/>
          <a:p>
            <a:pPr algn="l" rtl="0"/>
            <a:r>
              <a:rPr lang="es" b="0" i="0" u="none" baseline="0"/>
              <a:t>Objetivos de aprendizaje</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5332989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60</a:t>
            </a:fld>
            <a:endParaRPr lang="es" dirty="0"/>
          </a:p>
        </p:txBody>
      </p:sp>
      <p:sp>
        <p:nvSpPr>
          <p:cNvPr id="3" name="Text Placeholder 2"/>
          <p:cNvSpPr>
            <a:spLocks noGrp="1"/>
          </p:cNvSpPr>
          <p:nvPr>
            <p:ph type="body" sz="quarter" idx="15"/>
          </p:nvPr>
        </p:nvSpPr>
        <p:spPr/>
        <p:txBody>
          <a:bodyPr>
            <a:normAutofit fontScale="92500"/>
          </a:bodyPr>
          <a:lstStyle/>
          <a:p>
            <a:pPr algn="l" rtl="0"/>
            <a:r>
              <a:rPr lang="es" b="0" i="0" u="none" baseline="0"/>
              <a:t>Examen corto</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marL="457200" indent="-457200" algn="l" rtl="0">
              <a:buFont typeface="+mj-lt"/>
              <a:buAutoNum type="arabicPeriod" startAt="3"/>
            </a:pPr>
            <a:r>
              <a:rPr lang="es" b="0" i="0" u="none" baseline="0">
                <a:latin typeface="Arial" panose="020B0604020202020204" pitchFamily="34" charset="0"/>
              </a:rPr>
              <a:t>Las vías de tránsito deben:</a:t>
            </a:r>
          </a:p>
          <a:p>
            <a:pPr marL="1143000" lvl="1" indent="-457200" algn="l" rtl="0">
              <a:buFont typeface="+mj-lt"/>
              <a:buAutoNum type="alphaLcPeriod"/>
            </a:pPr>
            <a:r>
              <a:rPr lang="es" b="0" i="0" u="none" baseline="0">
                <a:latin typeface="Arial" panose="020B0604020202020204" pitchFamily="34" charset="0"/>
              </a:rPr>
              <a:t>Estar libres de escombros</a:t>
            </a:r>
          </a:p>
          <a:p>
            <a:pPr marL="1143000" lvl="1" indent="-457200" algn="l" rtl="0">
              <a:buFont typeface="+mj-lt"/>
              <a:buAutoNum type="alphaLcPeriod"/>
            </a:pPr>
            <a:r>
              <a:rPr lang="es" b="0" i="0" u="none" baseline="0"/>
              <a:t>Ser fácilmente accesibles</a:t>
            </a:r>
          </a:p>
          <a:p>
            <a:pPr marL="1143000" lvl="1" indent="-457200" algn="l" rtl="0">
              <a:buFont typeface="+mj-lt"/>
              <a:buAutoNum type="alphaLcPeriod"/>
            </a:pPr>
            <a:r>
              <a:rPr lang="es" b="0" i="0" u="none" baseline="0"/>
              <a:t>Estar bien iluminadas</a:t>
            </a:r>
            <a:endParaRPr lang="es" dirty="0" smtClean="0">
              <a:latin typeface="Arial" panose="020B0604020202020204" pitchFamily="34" charset="0"/>
            </a:endParaRPr>
          </a:p>
          <a:p>
            <a:pPr marL="1143000" lvl="1" indent="-457200" algn="l" rtl="0">
              <a:buFont typeface="+mj-lt"/>
              <a:buAutoNum type="alphaLcPeriod"/>
            </a:pPr>
            <a:r>
              <a:rPr lang="es" b="0" i="0" u="none" baseline="0"/>
              <a:t>Todos los anteriores</a:t>
            </a:r>
          </a:p>
          <a:p>
            <a:pPr lvl="1" indent="0" algn="l" rtl="0">
              <a:buNone/>
            </a:pPr>
            <a:endParaRPr lang="es" dirty="0" smtClean="0"/>
          </a:p>
          <a:p>
            <a:pPr marL="457200" indent="-457200" algn="l" rtl="0">
              <a:buFont typeface="+mj-lt"/>
              <a:buAutoNum type="arabicPeriod" startAt="3"/>
            </a:pPr>
            <a:r>
              <a:rPr lang="es" b="0" i="0" u="none" baseline="0">
                <a:latin typeface="Arial" panose="020B0604020202020204" pitchFamily="34" charset="0"/>
              </a:rPr>
              <a:t>Todos los contenedores deben estar etiquetados.</a:t>
            </a:r>
          </a:p>
          <a:p>
            <a:pPr marL="1143000" lvl="1" indent="-457200" algn="l" rtl="0">
              <a:buFont typeface="+mj-lt"/>
              <a:buAutoNum type="alphaLcPeriod"/>
            </a:pPr>
            <a:r>
              <a:rPr lang="es" b="0" i="0" u="none" baseline="0"/>
              <a:t>Verdadero</a:t>
            </a:r>
          </a:p>
          <a:p>
            <a:pPr marL="1143000" lvl="1" indent="-457200" algn="l" rtl="0">
              <a:buFont typeface="+mj-lt"/>
              <a:buAutoNum type="alphaLcPeriod"/>
            </a:pPr>
            <a:r>
              <a:rPr lang="es" b="0" i="0" u="none" baseline="0"/>
              <a:t>Falso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Examen corto del Módulo 3</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
        <p:nvSpPr>
          <p:cNvPr id="4" name="Oval 3"/>
          <p:cNvSpPr/>
          <p:nvPr/>
        </p:nvSpPr>
        <p:spPr>
          <a:xfrm>
            <a:off x="1307592" y="2807208"/>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9" name="Oval 8"/>
          <p:cNvSpPr/>
          <p:nvPr/>
        </p:nvSpPr>
        <p:spPr>
          <a:xfrm>
            <a:off x="1307592" y="3864864"/>
            <a:ext cx="365760" cy="3657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Tree>
    <p:extLst>
      <p:ext uri="{BB962C8B-B14F-4D97-AF65-F5344CB8AC3E}">
        <p14:creationId xmlns:p14="http://schemas.microsoft.com/office/powerpoint/2010/main" val="7539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a:bodyPr>
          <a:lstStyle/>
          <a:p>
            <a:pPr algn="l" rtl="0"/>
            <a:r>
              <a:rPr lang="es" b="0" i="0" u="none" baseline="0"/>
              <a:t>CONCLUSIÓN</a:t>
            </a:r>
            <a:endParaRPr lang="es" dirty="0"/>
          </a:p>
        </p:txBody>
      </p:sp>
    </p:spTree>
    <p:extLst>
      <p:ext uri="{BB962C8B-B14F-4D97-AF65-F5344CB8AC3E}">
        <p14:creationId xmlns:p14="http://schemas.microsoft.com/office/powerpoint/2010/main" val="28697878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62</a:t>
            </a:fld>
            <a:endParaRPr lang="es" dirty="0"/>
          </a:p>
        </p:txBody>
      </p:sp>
      <p:sp>
        <p:nvSpPr>
          <p:cNvPr id="4" name="Text Placeholder 3"/>
          <p:cNvSpPr>
            <a:spLocks noGrp="1"/>
          </p:cNvSpPr>
          <p:nvPr>
            <p:ph type="body" sz="quarter" idx="14"/>
          </p:nvPr>
        </p:nvSpPr>
        <p:spPr>
          <a:xfrm>
            <a:off x="628648" y="1406115"/>
            <a:ext cx="7078437" cy="4686618"/>
          </a:xfrm>
        </p:spPr>
        <p:txBody>
          <a:bodyPr/>
          <a:lstStyle/>
          <a:p>
            <a:pPr marL="0" indent="0" algn="l" rtl="0">
              <a:lnSpc>
                <a:spcPct val="100000"/>
              </a:lnSpc>
              <a:spcAft>
                <a:spcPts val="600"/>
              </a:spcAft>
              <a:buNone/>
            </a:pPr>
            <a:r>
              <a:rPr lang="es" b="0" i="0" u="none" baseline="0"/>
              <a:t>¿Cuáles son algunos conceptos clave en cada módulo?</a:t>
            </a:r>
          </a:p>
          <a:p>
            <a:pPr algn="l" rtl="0">
              <a:lnSpc>
                <a:spcPct val="100000"/>
              </a:lnSpc>
              <a:spcAft>
                <a:spcPts val="600"/>
              </a:spcAft>
            </a:pPr>
            <a:r>
              <a:rPr lang="es" b="0" i="0" u="none" baseline="0"/>
              <a:t>Módulo 1: Funciones y responsabilidades</a:t>
            </a:r>
            <a:endParaRPr lang="es" dirty="0"/>
          </a:p>
          <a:p>
            <a:pPr algn="l" rtl="0">
              <a:lnSpc>
                <a:spcPct val="100000"/>
              </a:lnSpc>
              <a:spcAft>
                <a:spcPts val="600"/>
              </a:spcAft>
            </a:pPr>
            <a:r>
              <a:rPr lang="es" b="0" i="0" u="none" baseline="0"/>
              <a:t>Módulo 2: Realizar un análisis del lugar de trabajo</a:t>
            </a:r>
            <a:endParaRPr lang="es" dirty="0"/>
          </a:p>
          <a:p>
            <a:pPr algn="l" rtl="0">
              <a:lnSpc>
                <a:spcPct val="100000"/>
              </a:lnSpc>
              <a:spcAft>
                <a:spcPts val="600"/>
              </a:spcAft>
            </a:pPr>
            <a:r>
              <a:rPr lang="es" b="0" i="0" u="none" baseline="0"/>
              <a:t>Módulo 3: Riesgos en el lugar de trabajo</a:t>
            </a:r>
            <a:endParaRPr lang="es" dirty="0"/>
          </a:p>
          <a:p>
            <a:pPr marL="0" indent="0" algn="l" rtl="0">
              <a:lnSpc>
                <a:spcPct val="100000"/>
              </a:lnSpc>
              <a:spcAft>
                <a:spcPts val="600"/>
              </a:spcAft>
              <a:buNone/>
            </a:pPr>
            <a:r>
              <a:rPr lang="es" b="0" i="0" u="none" baseline="0"/>
              <a:t>¿Tiene alguna pregunta, comentario o inquietud adicional?</a:t>
            </a:r>
          </a:p>
        </p:txBody>
      </p:sp>
      <p:sp>
        <p:nvSpPr>
          <p:cNvPr id="5" name="Text Placeholder 4"/>
          <p:cNvSpPr>
            <a:spLocks noGrp="1"/>
          </p:cNvSpPr>
          <p:nvPr>
            <p:ph type="body" sz="quarter" idx="15"/>
          </p:nvPr>
        </p:nvSpPr>
        <p:spPr/>
        <p:txBody>
          <a:bodyPr/>
          <a:lstStyle/>
          <a:p>
            <a:pPr algn="l" rtl="0"/>
            <a:r>
              <a:rPr lang="es" b="0" i="0" u="none" baseline="0"/>
              <a:t>Conclusión</a:t>
            </a:r>
            <a:endParaRPr lang="es" dirty="0"/>
          </a:p>
        </p:txBody>
      </p:sp>
      <p:sp>
        <p:nvSpPr>
          <p:cNvPr id="6"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4105926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63</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pPr algn="l" rtl="0"/>
            <a:r>
              <a:rPr lang="es" b="0" i="0" u="none" baseline="0"/>
              <a:t>Evaluación</a:t>
            </a:r>
            <a:endParaRPr lang="es" dirty="0"/>
          </a:p>
        </p:txBody>
      </p:sp>
      <p:sp>
        <p:nvSpPr>
          <p:cNvPr id="6" name="Text Placeholder 5"/>
          <p:cNvSpPr>
            <a:spLocks noGrp="1"/>
          </p:cNvSpPr>
          <p:nvPr>
            <p:ph type="body" sz="quarter" idx="14"/>
          </p:nvPr>
        </p:nvSpPr>
        <p:spPr>
          <a:xfrm>
            <a:off x="628649" y="1398270"/>
            <a:ext cx="6463032"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la evaluación</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Devuelva la evaluación completada al facilitador</a:t>
            </a:r>
          </a:p>
          <a:p>
            <a:pPr marL="457200" indent="-457200" algn="l" rtl="0">
              <a:buFont typeface="+mj-lt"/>
              <a:buAutoNum type="arabicPeriod"/>
            </a:pPr>
            <a:r>
              <a:rPr lang="es" b="0" i="0" u="none" baseline="0">
                <a:latin typeface="Arial" panose="020B0604020202020204" pitchFamily="34" charset="0"/>
              </a:rPr>
              <a:t>El facilitador califica la evaluación</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Evaluación del conocimiento</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3420876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64</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pPr algn="l" rtl="0"/>
            <a:r>
              <a:rPr lang="es" b="0" i="0" u="none" baseline="0"/>
              <a:t>Evaluación</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el examen corto en la Guía del Estudiante (p. 56).</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Revisen las respuestas en grupo.</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pPr algn="l" rtl="0"/>
            <a:r>
              <a:rPr lang="es" b="0" i="0" u="none" baseline="0"/>
              <a:t>Evaluación de desempeño</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534036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rtl="0"/>
            <a:fld id="{25D3FF45-FB88-453A-A2AC-7EF0564DBF56}" type="slidenum">
              <a:rPr/>
              <a:pPr algn="ctr"/>
              <a:t>65</a:t>
            </a:fld>
            <a:endParaRPr lang="e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pPr algn="l" rtl="0"/>
            <a:r>
              <a:rPr lang="es" b="0" i="0" u="none" baseline="0"/>
              <a:t>Evaluación</a:t>
            </a:r>
            <a:endParaRPr lang="es" dirty="0"/>
          </a:p>
        </p:txBody>
      </p:sp>
      <p:sp>
        <p:nvSpPr>
          <p:cNvPr id="6" name="Text Placeholder 5"/>
          <p:cNvSpPr>
            <a:spLocks noGrp="1"/>
          </p:cNvSpPr>
          <p:nvPr>
            <p:ph type="body" sz="quarter" idx="14"/>
          </p:nvPr>
        </p:nvSpPr>
        <p:spPr>
          <a:xfrm>
            <a:off x="628649" y="1398270"/>
            <a:ext cx="6236971" cy="4686618"/>
          </a:xfrm>
        </p:spPr>
        <p:txBody>
          <a:bodyPr/>
          <a:lstStyle/>
          <a:p>
            <a:pPr algn="l" rtl="0"/>
            <a:r>
              <a:rPr lang="es" b="0" i="0" u="none" baseline="0">
                <a:latin typeface="Arial" panose="020B0604020202020204" pitchFamily="34" charset="0"/>
              </a:rPr>
              <a:t>Instrucciones</a:t>
            </a:r>
          </a:p>
          <a:p>
            <a:pPr marL="457200" indent="-457200" algn="l" rtl="0">
              <a:buFont typeface="+mj-lt"/>
              <a:buAutoNum type="arabicPeriod"/>
            </a:pPr>
            <a:r>
              <a:rPr lang="es" b="0" i="0" u="none" baseline="0">
                <a:latin typeface="Arial" panose="020B0604020202020204" pitchFamily="34" charset="0"/>
              </a:rPr>
              <a:t>Complete la Evaluación del curso por parte del estudiante en la Guía del Estudiante (p. 67)</a:t>
            </a:r>
            <a:endParaRPr lang="es" dirty="0">
              <a:latin typeface="Arial" panose="020B0604020202020204" pitchFamily="34" charset="0"/>
            </a:endParaRPr>
          </a:p>
          <a:p>
            <a:pPr marL="457200" indent="-457200" algn="l" rtl="0">
              <a:buFont typeface="+mj-lt"/>
              <a:buAutoNum type="arabicPeriod"/>
            </a:pPr>
            <a:r>
              <a:rPr lang="es" b="0" i="0" u="none" baseline="0">
                <a:latin typeface="Arial" panose="020B0604020202020204" pitchFamily="34" charset="0"/>
              </a:rPr>
              <a:t>Arranque la evaluación con cuidado</a:t>
            </a:r>
          </a:p>
          <a:p>
            <a:pPr marL="457200" indent="-457200" algn="l" rtl="0">
              <a:buFont typeface="+mj-lt"/>
              <a:buAutoNum type="arabicPeriod"/>
            </a:pPr>
            <a:r>
              <a:rPr lang="es" b="0" i="0" u="none" baseline="0">
                <a:latin typeface="Arial" panose="020B0604020202020204" pitchFamily="34" charset="0"/>
              </a:rPr>
              <a:t>Devuelva el formulario completado al facilitador</a:t>
            </a:r>
            <a:endParaRPr lang="es" dirty="0">
              <a:latin typeface="Arial" panose="020B0604020202020204" pitchFamily="34" charset="0"/>
            </a:endParaRPr>
          </a:p>
        </p:txBody>
      </p:sp>
      <p:sp>
        <p:nvSpPr>
          <p:cNvPr id="7" name="Text Placeholder 6"/>
          <p:cNvSpPr>
            <a:spLocks noGrp="1"/>
          </p:cNvSpPr>
          <p:nvPr>
            <p:ph type="body" sz="quarter" idx="16"/>
          </p:nvPr>
        </p:nvSpPr>
        <p:spPr>
          <a:xfrm>
            <a:off x="619685" y="422962"/>
            <a:ext cx="6236970" cy="646588"/>
          </a:xfrm>
        </p:spPr>
        <p:txBody>
          <a:bodyPr>
            <a:normAutofit fontScale="85000" lnSpcReduction="20000"/>
          </a:bodyPr>
          <a:lstStyle/>
          <a:p>
            <a:pPr algn="l" rtl="0"/>
            <a:r>
              <a:rPr lang="es" b="0" i="0" u="none" baseline="0" dirty="0"/>
              <a:t>Evaluación del curso por parte del estudiante</a:t>
            </a:r>
            <a:endParaRPr lang="es" dirty="0"/>
          </a:p>
        </p:txBody>
      </p:sp>
      <p:sp>
        <p:nvSpPr>
          <p:cNvPr id="8"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2498501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7</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dirty="0"/>
              <a:t>Los análisis del lugar de trabajo también son conocidos como:</a:t>
            </a:r>
          </a:p>
          <a:p>
            <a:pPr algn="l" rtl="0"/>
            <a:r>
              <a:rPr lang="es" b="0" i="0" u="none" baseline="0" dirty="0"/>
              <a:t>Inspecciones de área</a:t>
            </a:r>
          </a:p>
          <a:p>
            <a:pPr algn="l" rtl="0"/>
            <a:r>
              <a:rPr lang="es" b="0" i="0" u="none" baseline="0" dirty="0"/>
              <a:t>Inspecciones previas al turno</a:t>
            </a:r>
          </a:p>
          <a:p>
            <a:pPr algn="l" rtl="0"/>
            <a:r>
              <a:rPr lang="es" b="0" i="0" u="none" baseline="0" dirty="0"/>
              <a:t>Inspecciones del lugar de trabajo</a:t>
            </a:r>
          </a:p>
          <a:p>
            <a:pPr algn="l" rtl="0"/>
            <a:r>
              <a:rPr lang="es" b="0" i="0" u="none" baseline="0" dirty="0"/>
              <a:t>Exámenes del lugar de trabajo</a:t>
            </a:r>
          </a:p>
          <a:p>
            <a:pPr marL="0" indent="0" algn="l" rtl="0">
              <a:buNone/>
            </a:pPr>
            <a:endParaRPr lang="es" dirty="0" smtClean="0"/>
          </a:p>
          <a:p>
            <a:endParaRPr lang="es" dirty="0"/>
          </a:p>
          <a:p>
            <a:pPr marL="0" indent="0" algn="l" rtl="0">
              <a:buNone/>
            </a:pPr>
            <a:r>
              <a:rPr lang="es" b="0" i="0" u="none" baseline="0" dirty="0"/>
              <a:t>Los exámenes del lugar de trabajo se usan para</a:t>
            </a:r>
          </a:p>
          <a:p>
            <a:pPr algn="l" rtl="0"/>
            <a:r>
              <a:rPr lang="es" b="0" i="0" u="none" baseline="0" dirty="0"/>
              <a:t>Identificar y controlar los riesgos antes de que comience el trabajo y a lo largo de un turno.</a:t>
            </a:r>
            <a:endParaRPr lang="es" dirty="0"/>
          </a:p>
        </p:txBody>
      </p:sp>
      <p:sp>
        <p:nvSpPr>
          <p:cNvPr id="5" name="Text Placeholder 4"/>
          <p:cNvSpPr>
            <a:spLocks noGrp="1"/>
          </p:cNvSpPr>
          <p:nvPr>
            <p:ph type="body" sz="quarter" idx="15"/>
          </p:nvPr>
        </p:nvSpPr>
        <p:spPr/>
        <p:txBody>
          <a:bodyPr/>
          <a:lstStyle/>
          <a:p>
            <a:pPr algn="l" rtl="0"/>
            <a:r>
              <a:rPr lang="es" b="0" i="0" u="none" baseline="0"/>
              <a:t>Introducción</a:t>
            </a:r>
            <a:endParaRPr lang="es" dirty="0"/>
          </a:p>
        </p:txBody>
      </p:sp>
      <p:sp>
        <p:nvSpPr>
          <p:cNvPr id="7" name="TextBox 6"/>
          <p:cNvSpPr txBox="1"/>
          <p:nvPr/>
        </p:nvSpPr>
        <p:spPr>
          <a:xfrm>
            <a:off x="5631260" y="2176208"/>
            <a:ext cx="2923192" cy="830997"/>
          </a:xfrm>
          <a:prstGeom prst="rect">
            <a:avLst/>
          </a:prstGeom>
          <a:noFill/>
        </p:spPr>
        <p:txBody>
          <a:bodyPr wrap="square" rtlCol="0">
            <a:spAutoFit/>
          </a:bodyPr>
          <a:lstStyle/>
          <a:p>
            <a:pPr algn="ctr" rtl="0"/>
            <a:r>
              <a:rPr lang="es" sz="4800" b="1" i="0" u="none" baseline="0" dirty="0">
                <a:latin typeface="Arial" panose="020B0604020202020204" pitchFamily="34" charset="0"/>
                <a:cs typeface="Arial" panose="020B0604020202020204" pitchFamily="34" charset="0"/>
              </a:rPr>
              <a:t>Auditoría</a:t>
            </a:r>
            <a:endParaRPr lang="es" sz="4800" b="1" dirty="0">
              <a:latin typeface="Arial" panose="020B0604020202020204" pitchFamily="34" charset="0"/>
              <a:cs typeface="Arial" panose="020B0604020202020204" pitchFamily="34" charset="0"/>
            </a:endParaRPr>
          </a:p>
        </p:txBody>
      </p:sp>
      <p:grpSp>
        <p:nvGrpSpPr>
          <p:cNvPr id="11" name="Group 10"/>
          <p:cNvGrpSpPr/>
          <p:nvPr/>
        </p:nvGrpSpPr>
        <p:grpSpPr>
          <a:xfrm>
            <a:off x="5734735" y="1503947"/>
            <a:ext cx="2675342" cy="2306092"/>
            <a:chOff x="4560570" y="3099114"/>
            <a:chExt cx="1554480" cy="1554480"/>
          </a:xfrm>
        </p:grpSpPr>
        <p:sp>
          <p:nvSpPr>
            <p:cNvPr id="8" name="Oval 7"/>
            <p:cNvSpPr/>
            <p:nvPr/>
          </p:nvSpPr>
          <p:spPr>
            <a:xfrm>
              <a:off x="4560570" y="3099114"/>
              <a:ext cx="1554480" cy="1554480"/>
            </a:xfrm>
            <a:prstGeom prst="ellipse">
              <a:avLst/>
            </a:prstGeom>
            <a:noFill/>
            <a:ln w="165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cxnSp>
          <p:nvCxnSpPr>
            <p:cNvPr id="10" name="Straight Connector 9"/>
            <p:cNvCxnSpPr>
              <a:stCxn id="8" idx="1"/>
              <a:endCxn id="8" idx="5"/>
            </p:cNvCxnSpPr>
            <p:nvPr/>
          </p:nvCxnSpPr>
          <p:spPr>
            <a:xfrm>
              <a:off x="4788218" y="3326762"/>
              <a:ext cx="1099184" cy="1099184"/>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242500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rtl="0"/>
            <a:fld id="{25D3FF45-FB88-453A-A2AC-7EF0564DBF56}" type="slidenum">
              <a:rPr/>
              <a:pPr algn="ctr"/>
              <a:t>8</a:t>
            </a:fld>
            <a:endParaRPr lang="es" dirty="0"/>
          </a:p>
        </p:txBody>
      </p:sp>
      <p:sp>
        <p:nvSpPr>
          <p:cNvPr id="4" name="Text Placeholder 3"/>
          <p:cNvSpPr>
            <a:spLocks noGrp="1"/>
          </p:cNvSpPr>
          <p:nvPr>
            <p:ph type="body" sz="quarter" idx="14"/>
          </p:nvPr>
        </p:nvSpPr>
        <p:spPr/>
        <p:txBody>
          <a:bodyPr/>
          <a:lstStyle/>
          <a:p>
            <a:pPr marL="0" indent="0" algn="l" rtl="0">
              <a:buNone/>
            </a:pPr>
            <a:r>
              <a:rPr lang="es" b="0" i="0" u="none" baseline="0"/>
              <a:t>A menudo, los riesgos se ubican dentro de estas categorías:</a:t>
            </a:r>
          </a:p>
          <a:p>
            <a:pPr algn="l" rtl="0"/>
            <a:r>
              <a:rPr lang="es" b="0" i="0" u="none" baseline="0"/>
              <a:t>Químicos</a:t>
            </a:r>
          </a:p>
          <a:p>
            <a:pPr algn="l" rtl="0"/>
            <a:r>
              <a:rPr lang="es" b="0" i="0" u="none" baseline="0"/>
              <a:t>Biológicos</a:t>
            </a:r>
          </a:p>
          <a:p>
            <a:pPr algn="l" rtl="0"/>
            <a:r>
              <a:rPr lang="es" b="0" i="0" u="none" baseline="0"/>
              <a:t>Físicos</a:t>
            </a:r>
          </a:p>
          <a:p>
            <a:endParaRPr lang="es" dirty="0" smtClean="0"/>
          </a:p>
          <a:p>
            <a:pPr marL="0" indent="0" algn="l" rtl="0">
              <a:buNone/>
            </a:pPr>
            <a:endParaRPr lang="es" dirty="0"/>
          </a:p>
          <a:p>
            <a:pPr marL="0" indent="0" algn="l" rtl="0">
              <a:buNone/>
            </a:pPr>
            <a:r>
              <a:rPr lang="es" b="0" i="0" u="none" baseline="0"/>
              <a:t>No asuma que usted está automáticamente al tanto de todos los riesgos a su alrededor.</a:t>
            </a:r>
          </a:p>
        </p:txBody>
      </p:sp>
      <p:sp>
        <p:nvSpPr>
          <p:cNvPr id="5" name="Text Placeholder 4"/>
          <p:cNvSpPr>
            <a:spLocks noGrp="1"/>
          </p:cNvSpPr>
          <p:nvPr>
            <p:ph type="body" sz="quarter" idx="15"/>
          </p:nvPr>
        </p:nvSpPr>
        <p:spPr/>
        <p:txBody>
          <a:bodyPr/>
          <a:lstStyle/>
          <a:p>
            <a:pPr algn="l" rtl="0"/>
            <a:r>
              <a:rPr lang="es" b="0" i="0" u="none" baseline="0"/>
              <a:t>Introducción</a:t>
            </a:r>
            <a:endParaRPr lang="es" dirty="0"/>
          </a:p>
        </p:txBody>
      </p:sp>
      <p:sp>
        <p:nvSpPr>
          <p:cNvPr id="12" name="Footer Placeholder 1"/>
          <p:cNvSpPr>
            <a:spLocks noGrp="1"/>
          </p:cNvSpPr>
          <p:nvPr>
            <p:ph type="ftr" sz="quarter" idx="11"/>
          </p:nvPr>
        </p:nvSpPr>
        <p:spPr>
          <a:xfrm>
            <a:off x="628650" y="6181830"/>
            <a:ext cx="5486400" cy="365125"/>
          </a:xfrm>
        </p:spPr>
        <p:txBody>
          <a:bodyPr/>
          <a:lstStyle/>
          <a:p>
            <a:pPr algn="l" rtl="0"/>
            <a:r>
              <a:rPr lang="es" b="0" i="0" u="none" baseline="0"/>
              <a:t>ANÁLISIS DEL LUGAR DE TRABAJO PARA EL PROCESAMIENTO AGUAS ABAJO – SFT FCX2015C</a:t>
            </a:r>
            <a:endParaRPr lang="es" dirty="0"/>
          </a:p>
        </p:txBody>
      </p:sp>
    </p:spTree>
    <p:extLst>
      <p:ext uri="{BB962C8B-B14F-4D97-AF65-F5344CB8AC3E}">
        <p14:creationId xmlns:p14="http://schemas.microsoft.com/office/powerpoint/2010/main" val="3701135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245175" y="2966890"/>
            <a:ext cx="6252558" cy="1119822"/>
          </a:xfrm>
        </p:spPr>
        <p:txBody>
          <a:bodyPr>
            <a:normAutofit/>
          </a:bodyPr>
          <a:lstStyle/>
          <a:p>
            <a:pPr algn="l" rtl="0"/>
            <a:r>
              <a:rPr lang="es" b="0" i="0" u="none" baseline="0" dirty="0"/>
              <a:t>Módulo 1: Funciones y responsabilidades</a:t>
            </a:r>
            <a:endParaRPr lang="es" dirty="0"/>
          </a:p>
        </p:txBody>
      </p:sp>
    </p:spTree>
    <p:extLst>
      <p:ext uri="{BB962C8B-B14F-4D97-AF65-F5344CB8AC3E}">
        <p14:creationId xmlns:p14="http://schemas.microsoft.com/office/powerpoint/2010/main" val="4172855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55</Value>
      <Value>11</Value>
      <Value>9</Value>
      <Value>1</Value>
      <Value>44</Value>
    </TaxCatchAll>
    <lcf76f155ced4ddcb4097134ff3c332f xmlns="96b50f58-a40e-4869-8bc2-ee1dec35f0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22DB87-B16A-4AAA-8BF1-F1B1449E187D}"/>
</file>

<file path=customXml/itemProps2.xml><?xml version="1.0" encoding="utf-8"?>
<ds:datastoreItem xmlns:ds="http://schemas.openxmlformats.org/officeDocument/2006/customXml" ds:itemID="{BB84A41C-B8AC-45A5-B15E-A8B965DEF00E}">
  <ds:schemaRefs>
    <ds:schemaRef ds:uri="3fd770ab-ba2c-444a-8779-ef50c1fb46e4"/>
    <ds:schemaRef ds:uri="http://purl.org/dc/dcmitype/"/>
    <ds:schemaRef ds:uri="2955d680-6fef-4529-8eb0-555c310ae35f"/>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0575CD31-337B-42C3-B0EA-0264A1300C1A}"/>
</file>

<file path=customXml/itemProps4.xml><?xml version="1.0" encoding="utf-8"?>
<ds:datastoreItem xmlns:ds="http://schemas.openxmlformats.org/officeDocument/2006/customXml" ds:itemID="{C8006083-0835-4B99-8BA8-DFBE428113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21229</TotalTime>
  <Words>12133</Words>
  <Application>Microsoft Office PowerPoint</Application>
  <PresentationFormat>On-screen Show (4:3)</PresentationFormat>
  <Paragraphs>1342</Paragraphs>
  <Slides>65</Slides>
  <Notes>65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65</vt:i4>
      </vt:variant>
    </vt:vector>
  </HeadingPairs>
  <TitlesOfParts>
    <vt:vector size="77" baseType="lpstr">
      <vt:lpstr>Arial</vt:lpstr>
      <vt:lpstr>Arial Black</vt:lpstr>
      <vt:lpstr>Calibri</vt:lpstr>
      <vt:lpstr>Calibri Light</vt:lpstr>
      <vt:lpstr>Cambria</vt:lpstr>
      <vt:lpstr>Symbol</vt:lpstr>
      <vt:lpstr>Times New Roman</vt:lpstr>
      <vt:lpstr>Wingdings</vt:lpstr>
      <vt:lpstr>Office Theme</vt:lpstr>
      <vt:lpstr>1_Custom Design</vt:lpstr>
      <vt:lpstr>Custom Design</vt:lpstr>
      <vt:lpstr>2_Custom Design</vt:lpstr>
      <vt:lpstr>SFT FCX2015C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SFT FCX2015C</dc:title>
  <dc:creator>Johnson, Cynthia</dc:creator>
  <cp:lastModifiedBy>Johnson, Cynthia</cp:lastModifiedBy>
  <cp:revision>331</cp:revision>
  <dcterms:created xsi:type="dcterms:W3CDTF">2015-06-25T19:39:11Z</dcterms:created>
  <dcterms:modified xsi:type="dcterms:W3CDTF">2018-09-04T16:51:44Z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1;#Training|68c97745-b3e4-45d8-99e5-d482d00e3af0</vt:lpwstr>
  </property>
  <property fmtid="{D5CDD505-2E9C-101B-9397-08002B2CF9AE}" pid="3" name="FM Retention Category">
    <vt:lpwstr>11;#Policies ＆ Procedures|9f97b2eb-33ea-48ea-a65a-d37d5cd758a4</vt:lpwstr>
  </property>
  <property fmtid="{D5CDD505-2E9C-101B-9397-08002B2CF9AE}" pid="4" name="ContentTypeId">
    <vt:lpwstr>0x01010046829DE55437B147B48D1766376E3D6B00F97DF3A8579A634D8806E108BC6ED99500DBCDF2A5234363409A996C2812A1462E</vt:lpwstr>
  </property>
  <property fmtid="{D5CDD505-2E9C-101B-9397-08002B2CF9AE}" pid="5" name="FM Ent Taxonomy">
    <vt:lpwstr>9;#Train|c7e8ba18-c9ba-401f-8a3d-ab16b1aeb6a0</vt:lpwstr>
  </property>
  <property fmtid="{D5CDD505-2E9C-101B-9397-08002B2CF9AE}" pid="6" name="Course Group">
    <vt:lpwstr>55;#Safety|7493f174-3823-44b5-a64f-6d7769779f59</vt:lpwstr>
  </property>
  <property fmtid="{D5CDD505-2E9C-101B-9397-08002B2CF9AE}" pid="7" name="Document Type">
    <vt:lpwstr>44;#Facilitator Presentation|301d71f6-f435-4af7-9fd0-d5282897076a</vt:lpwstr>
  </property>
</Properties>
</file>