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 id="2147483727" r:id="rId8"/>
  </p:sldMasterIdLst>
  <p:notesMasterIdLst>
    <p:notesMasterId r:id="rId74"/>
  </p:notesMasterIdLst>
  <p:handoutMasterIdLst>
    <p:handoutMasterId r:id="rId75"/>
  </p:handoutMasterIdLst>
  <p:sldIdLst>
    <p:sldId id="256" r:id="rId9"/>
    <p:sldId id="260" r:id="rId10"/>
    <p:sldId id="261" r:id="rId11"/>
    <p:sldId id="287" r:id="rId12"/>
    <p:sldId id="262" r:id="rId13"/>
    <p:sldId id="297" r:id="rId14"/>
    <p:sldId id="301" r:id="rId15"/>
    <p:sldId id="324" r:id="rId16"/>
    <p:sldId id="295" r:id="rId17"/>
    <p:sldId id="298" r:id="rId18"/>
    <p:sldId id="299" r:id="rId19"/>
    <p:sldId id="300" r:id="rId20"/>
    <p:sldId id="302" r:id="rId21"/>
    <p:sldId id="303" r:id="rId22"/>
    <p:sldId id="263" r:id="rId23"/>
    <p:sldId id="284" r:id="rId24"/>
    <p:sldId id="264" r:id="rId25"/>
    <p:sldId id="289" r:id="rId26"/>
    <p:sldId id="290" r:id="rId27"/>
    <p:sldId id="258" r:id="rId28"/>
    <p:sldId id="304" r:id="rId29"/>
    <p:sldId id="305" r:id="rId30"/>
    <p:sldId id="306" r:id="rId31"/>
    <p:sldId id="307" r:id="rId32"/>
    <p:sldId id="308" r:id="rId33"/>
    <p:sldId id="309" r:id="rId34"/>
    <p:sldId id="310" r:id="rId35"/>
    <p:sldId id="311" r:id="rId36"/>
    <p:sldId id="267" r:id="rId37"/>
    <p:sldId id="285" r:id="rId38"/>
    <p:sldId id="265" r:id="rId39"/>
    <p:sldId id="291" r:id="rId40"/>
    <p:sldId id="292" r:id="rId41"/>
    <p:sldId id="259"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268" r:id="rId55"/>
    <p:sldId id="269" r:id="rId56"/>
    <p:sldId id="271" r:id="rId57"/>
    <p:sldId id="272" r:id="rId58"/>
    <p:sldId id="273" r:id="rId59"/>
    <p:sldId id="274" r:id="rId60"/>
    <p:sldId id="275" r:id="rId61"/>
    <p:sldId id="276" r:id="rId62"/>
    <p:sldId id="277" r:id="rId63"/>
    <p:sldId id="278" r:id="rId64"/>
    <p:sldId id="286" r:id="rId65"/>
    <p:sldId id="266" r:id="rId66"/>
    <p:sldId id="294" r:id="rId67"/>
    <p:sldId id="293" r:id="rId68"/>
    <p:sldId id="280" r:id="rId69"/>
    <p:sldId id="279" r:id="rId70"/>
    <p:sldId id="281" r:id="rId71"/>
    <p:sldId id="282" r:id="rId72"/>
    <p:sldId id="28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5" autoAdjust="0"/>
    <p:restoredTop sz="68372" autoAdjust="0"/>
  </p:normalViewPr>
  <p:slideViewPr>
    <p:cSldViewPr snapToGrid="0" showGuides="1">
      <p:cViewPr varScale="1">
        <p:scale>
          <a:sx n="90" d="100"/>
          <a:sy n="90" d="100"/>
        </p:scale>
        <p:origin x="2076" y="78"/>
      </p:cViewPr>
      <p:guideLst>
        <p:guide orient="horz" pos="936"/>
        <p:guide pos="3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3.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3CE4B-23B0-4E29-8829-38C241BDBAD2}" type="datetimeFigureOut">
              <a:rPr lang="en-US" smtClean="0"/>
              <a:t>9/4/2018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1CF9-6607-4E80-8122-C53CA39E5E3B}" type="datetimeFigureOut">
              <a:rPr lang="en-US" smtClean="0"/>
              <a:t>9/4/2018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FCD5C-19B0-4F7A-B49D-975DBE93C182}" type="slidenum">
              <a:rPr lang="en-US" smtClean="0"/>
              <a:t>‹#›</a:t>
            </a:fld>
            <a:endParaRPr lang="en-US"/>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Welcome students to class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students to sign the attendance sheet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introduces self by stating: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position at FMI</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length of service with the company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length of service in mining industry</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this is a hands-on course with opportunities to apply what is learned. Group work and discussions help them learn from the knowledge and experience of others</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a:t>
            </a:fld>
            <a:endParaRPr lang="en-US"/>
          </a:p>
        </p:txBody>
      </p:sp>
    </p:spTree>
    <p:extLst>
      <p:ext uri="{BB962C8B-B14F-4D97-AF65-F5344CB8AC3E}">
        <p14:creationId xmlns:p14="http://schemas.microsoft.com/office/powerpoint/2010/main" val="2074423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p.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a:t>
            </a:r>
          </a:p>
          <a:p>
            <a:pPr marL="171450" indent="-171450">
              <a:buFont typeface="Arial" panose="020B0604020202020204" pitchFamily="34" charset="0"/>
              <a:buChar char="•"/>
            </a:pPr>
            <a:r>
              <a:rPr lang="en-US" dirty="0" smtClean="0"/>
              <a:t>Everyday people are exposed to hazards at work and home</a:t>
            </a:r>
          </a:p>
          <a:p>
            <a:pPr marL="628650" lvl="1" indent="-171450">
              <a:buFont typeface="Arial" panose="020B0604020202020204" pitchFamily="34" charset="0"/>
              <a:buChar char="•"/>
            </a:pPr>
            <a:r>
              <a:rPr lang="en-US" dirty="0" smtClean="0"/>
              <a:t>Merging on the freeway</a:t>
            </a:r>
          </a:p>
          <a:p>
            <a:pPr marL="628650" lvl="1" indent="-171450">
              <a:buFont typeface="Arial" panose="020B0604020202020204" pitchFamily="34" charset="0"/>
              <a:buChar char="•"/>
            </a:pPr>
            <a:r>
              <a:rPr lang="en-US" dirty="0" smtClean="0"/>
              <a:t>Turning on the oven</a:t>
            </a:r>
          </a:p>
          <a:p>
            <a:pPr marL="628650" lvl="1" indent="-171450">
              <a:buFont typeface="Arial" panose="020B0604020202020204" pitchFamily="34" charset="0"/>
              <a:buChar char="•"/>
            </a:pPr>
            <a:r>
              <a:rPr lang="en-US" dirty="0" smtClean="0"/>
              <a:t>Eating a meal</a:t>
            </a:r>
          </a:p>
          <a:p>
            <a:pPr marL="171450" lvl="0" indent="-171450">
              <a:buFont typeface="Arial" panose="020B0604020202020204" pitchFamily="34" charset="0"/>
              <a:buChar char="•"/>
            </a:pPr>
            <a:r>
              <a:rPr lang="en-US" dirty="0" smtClean="0"/>
              <a:t>Hazard management determines</a:t>
            </a:r>
            <a:r>
              <a:rPr lang="en-US" baseline="0" dirty="0" smtClean="0"/>
              <a:t> the level of risk</a:t>
            </a:r>
          </a:p>
          <a:p>
            <a:pPr marL="171450" lvl="0" indent="-171450">
              <a:buFont typeface="Arial" panose="020B0604020202020204" pitchFamily="34" charset="0"/>
              <a:buChar char="•"/>
            </a:pPr>
            <a:r>
              <a:rPr lang="en-US" baseline="0" dirty="0" smtClean="0"/>
              <a:t>Workplace exams help decrease risk in the workplace</a:t>
            </a:r>
          </a:p>
          <a:p>
            <a:pPr marL="171450" lvl="0" indent="-171450">
              <a:buFont typeface="Arial" panose="020B0604020202020204" pitchFamily="34" charset="0"/>
              <a:buChar char="•"/>
            </a:pPr>
            <a:r>
              <a:rPr lang="en-US" b="1" baseline="0" dirty="0" smtClean="0"/>
              <a:t>Explain each bullet under purpose of Workplace Exam (Quiz question)</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10</a:t>
            </a:fld>
            <a:endParaRPr lang="en-US"/>
          </a:p>
        </p:txBody>
      </p:sp>
    </p:spTree>
    <p:extLst>
      <p:ext uri="{BB962C8B-B14F-4D97-AF65-F5344CB8AC3E}">
        <p14:creationId xmlns:p14="http://schemas.microsoft.com/office/powerpoint/2010/main" val="247353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p.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a:t>
            </a:r>
          </a:p>
          <a:p>
            <a:pPr marL="171450" indent="-171450">
              <a:buFont typeface="Arial" panose="020B0604020202020204" pitchFamily="34" charset="0"/>
              <a:buChar char="•"/>
            </a:pPr>
            <a:r>
              <a:rPr lang="en-US" b="0" dirty="0" smtClean="0"/>
              <a:t>Explain the fir</a:t>
            </a:r>
            <a:r>
              <a:rPr lang="en-US" b="0" baseline="0" dirty="0" smtClean="0"/>
              <a:t>st bullet and explain Supervision needs to make sure exams are performed but do not always perform the exams themselves</a:t>
            </a:r>
          </a:p>
          <a:p>
            <a:pPr marL="171450" indent="-171450">
              <a:buFont typeface="Arial" panose="020B0604020202020204" pitchFamily="34" charset="0"/>
              <a:buChar char="•"/>
            </a:pPr>
            <a:r>
              <a:rPr lang="en-US" baseline="0" dirty="0" smtClean="0"/>
              <a:t>Explain the second bullet</a:t>
            </a:r>
          </a:p>
          <a:p>
            <a:pPr marL="628650" lvl="1" indent="-171450">
              <a:buFont typeface="Arial" panose="020B0604020202020204" pitchFamily="34" charset="0"/>
              <a:buChar char="•"/>
            </a:pPr>
            <a:r>
              <a:rPr lang="en-US" baseline="0" dirty="0" smtClean="0"/>
              <a:t>Supervision sometimes designates an individual or sites have special expectations when it comes to who must perform a workplace exam</a:t>
            </a:r>
          </a:p>
          <a:p>
            <a:pPr marL="628650" lvl="1" indent="-171450">
              <a:buFont typeface="Arial" panose="020B0604020202020204" pitchFamily="34" charset="0"/>
              <a:buChar char="•"/>
            </a:pPr>
            <a:r>
              <a:rPr lang="en-US" b="1" baseline="0" dirty="0" smtClean="0"/>
              <a:t>Explain your site’s expectations for who is responsible for conducting a workplace exam</a:t>
            </a:r>
          </a:p>
          <a:p>
            <a:pPr marL="171450" lvl="0" indent="-171450">
              <a:buFont typeface="Arial" panose="020B0604020202020204" pitchFamily="34" charset="0"/>
              <a:buChar char="•"/>
            </a:pPr>
            <a:r>
              <a:rPr lang="en-US" b="1" dirty="0" smtClean="0"/>
              <a:t>Emphasize the final bullet (Quiz question)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Regardless of whether or not you</a:t>
            </a:r>
            <a:r>
              <a:rPr lang="en-US" sz="1200" kern="1200" baseline="0" dirty="0" smtClean="0">
                <a:solidFill>
                  <a:schemeClr val="tx1"/>
                </a:solidFill>
                <a:effectLst/>
                <a:latin typeface="+mn-lt"/>
                <a:ea typeface="+mn-ea"/>
                <a:cs typeface="+mn-cs"/>
              </a:rPr>
              <a:t> are designated to conduct a workplace exam, everyone is responsible for safety</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11</a:t>
            </a:fld>
            <a:endParaRPr lang="en-US"/>
          </a:p>
        </p:txBody>
      </p:sp>
    </p:spTree>
    <p:extLst>
      <p:ext uri="{BB962C8B-B14F-4D97-AF65-F5344CB8AC3E}">
        <p14:creationId xmlns:p14="http://schemas.microsoft.com/office/powerpoint/2010/main" val="16193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6</a:t>
            </a:r>
          </a:p>
          <a:p>
            <a:endParaRPr lang="en-US" b="1" dirty="0" smtClean="0"/>
          </a:p>
          <a:p>
            <a:r>
              <a:rPr lang="en-US" b="1"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Keys to an effective workplace exam are strong hazard recognition skills and personal accountability to the task</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Someone</a:t>
            </a:r>
            <a:r>
              <a:rPr lang="en-US" sz="1200" b="0" kern="1200" baseline="0" dirty="0" smtClean="0">
                <a:solidFill>
                  <a:schemeClr val="tx1"/>
                </a:solidFill>
                <a:effectLst/>
                <a:latin typeface="+mn-lt"/>
                <a:ea typeface="+mn-ea"/>
                <a:cs typeface="+mn-cs"/>
              </a:rPr>
              <a:t> well-versed in the hazards who chooses not to perform a proper workplace exam, decreases the effectiveness of the exam</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Explain the first bullet</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the first question and discuss possible answers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Have a proactive attitude</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Take appropriate actions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Consider the consequences of your choices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Set clear expectations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Check for understanding</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Give feedback</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Follow through</a:t>
            </a: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Ask the second question and discuss possible answers</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Expect others to do the same as the answers from the first question</a:t>
            </a:r>
          </a:p>
        </p:txBody>
      </p:sp>
      <p:sp>
        <p:nvSpPr>
          <p:cNvPr id="4" name="Slide Number Placeholder 3"/>
          <p:cNvSpPr>
            <a:spLocks noGrp="1"/>
          </p:cNvSpPr>
          <p:nvPr>
            <p:ph type="sldNum" sz="quarter" idx="10"/>
          </p:nvPr>
        </p:nvSpPr>
        <p:spPr/>
        <p:txBody>
          <a:bodyPr/>
          <a:lstStyle/>
          <a:p>
            <a:fld id="{3F8FCD5C-19B0-4F7A-B49D-975DBE93C182}" type="slidenum">
              <a:rPr lang="en-US" smtClean="0"/>
              <a:t>12</a:t>
            </a:fld>
            <a:endParaRPr lang="en-US"/>
          </a:p>
        </p:txBody>
      </p:sp>
    </p:spTree>
    <p:extLst>
      <p:ext uri="{BB962C8B-B14F-4D97-AF65-F5344CB8AC3E}">
        <p14:creationId xmlns:p14="http://schemas.microsoft.com/office/powerpoint/2010/main" val="4099091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7</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general, employees must be capable of identifying existing and predictable hazards in the surroundings or working conditions which are unsanitary, hazardous, or dangerous to employees, and have authorization to take prompt corrective measures to eliminate them.</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baseline="0" dirty="0" smtClean="0"/>
              <a:t>Explain your site’s expectations for qualifications and trainings before conducting a workplace exam</a:t>
            </a:r>
          </a:p>
          <a:p>
            <a:pPr marL="171450" indent="-171450">
              <a:buFont typeface="Arial" panose="020B0604020202020204" pitchFamily="34" charset="0"/>
              <a:buChar char="•"/>
            </a:pPr>
            <a:r>
              <a:rPr lang="en-US" b="0" dirty="0" smtClean="0"/>
              <a:t>Explain the second set of bullets</a:t>
            </a:r>
          </a:p>
          <a:p>
            <a:pPr marL="628650" lvl="1" indent="-171450">
              <a:buFont typeface="Arial" panose="020B0604020202020204" pitchFamily="34" charset="0"/>
              <a:buChar char="•"/>
            </a:pPr>
            <a:r>
              <a:rPr lang="en-US" b="0" dirty="0" smtClean="0"/>
              <a:t>Some resources already available include SOPs, JSAs, Risk assessments, chemical labels, container labels,</a:t>
            </a:r>
            <a:r>
              <a:rPr lang="en-US" b="0" baseline="0" dirty="0" smtClean="0"/>
              <a:t> fire triangles, and SDSs</a:t>
            </a:r>
          </a:p>
          <a:p>
            <a:pPr marL="171450" lvl="0" indent="-171450">
              <a:buFont typeface="Arial" panose="020B0604020202020204" pitchFamily="34" charset="0"/>
              <a:buChar char="•"/>
            </a:pPr>
            <a:r>
              <a:rPr lang="en-US" b="1" dirty="0" smtClean="0"/>
              <a:t>Explain the third set of bullets (Quiz question)</a:t>
            </a:r>
          </a:p>
          <a:p>
            <a:pPr marL="171450" lvl="0" indent="-171450">
              <a:buFont typeface="Arial" panose="020B0604020202020204" pitchFamily="34" charset="0"/>
              <a:buChar char="•"/>
            </a:pPr>
            <a:r>
              <a:rPr lang="en-US" b="0" dirty="0" smtClean="0"/>
              <a:t>Ask</a:t>
            </a:r>
            <a:r>
              <a:rPr lang="en-US" b="0" baseline="0" dirty="0" smtClean="0"/>
              <a:t> the final question and discuss possible answers:</a:t>
            </a:r>
          </a:p>
          <a:p>
            <a:pPr marL="628650" lvl="1" indent="-171450">
              <a:buFont typeface="Arial" panose="020B0604020202020204" pitchFamily="34" charset="0"/>
              <a:buChar char="•"/>
            </a:pPr>
            <a:r>
              <a:rPr lang="en-US" b="0" baseline="0" dirty="0" smtClean="0"/>
              <a:t>Increased hazard recognition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Different individuals are trained/experienced in recognizing different hazards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New hires offer a fresh set of eyes</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Seasoned employees know what has historically needed attention</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13</a:t>
            </a:fld>
            <a:endParaRPr lang="en-US"/>
          </a:p>
        </p:txBody>
      </p:sp>
    </p:spTree>
    <p:extLst>
      <p:ext uri="{BB962C8B-B14F-4D97-AF65-F5344CB8AC3E}">
        <p14:creationId xmlns:p14="http://schemas.microsoft.com/office/powerpoint/2010/main" val="235594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8</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each</a:t>
            </a:r>
            <a:r>
              <a:rPr lang="en-US" b="0" baseline="0" dirty="0" smtClean="0"/>
              <a:t> bullet and address the following points as appropriate</a:t>
            </a:r>
          </a:p>
          <a:p>
            <a:pPr marL="628650" lvl="1" indent="-171450">
              <a:buFont typeface="Arial" panose="020B0604020202020204" pitchFamily="34" charset="0"/>
              <a:buChar char="•"/>
            </a:pPr>
            <a:r>
              <a:rPr lang="en-US" b="0" baseline="0" dirty="0" smtClean="0"/>
              <a:t>Formal vs. informal exams</a:t>
            </a:r>
          </a:p>
          <a:p>
            <a:pPr marL="1085850" lvl="2" indent="-171450">
              <a:buFont typeface="Arial" panose="020B0604020202020204" pitchFamily="34" charset="0"/>
              <a:buChar char="•"/>
            </a:pPr>
            <a:r>
              <a:rPr lang="en-US" b="0" baseline="0" dirty="0" smtClean="0"/>
              <a:t>Document the formal workplace exam conducted before work begins on a site-specific workplace exam form</a:t>
            </a:r>
          </a:p>
          <a:p>
            <a:pPr marL="1085850" lvl="2" indent="-171450">
              <a:buFont typeface="Arial" panose="020B0604020202020204" pitchFamily="34" charset="0"/>
              <a:buChar char="•"/>
            </a:pPr>
            <a:r>
              <a:rPr lang="en-US" b="0" baseline="0" dirty="0" smtClean="0"/>
              <a:t>Informal exams are on-going as employees </a:t>
            </a:r>
            <a:r>
              <a:rPr lang="en-US" sz="1200" kern="1200" dirty="0" smtClean="0">
                <a:solidFill>
                  <a:schemeClr val="tx1"/>
                </a:solidFill>
                <a:effectLst/>
                <a:latin typeface="+mn-lt"/>
                <a:ea typeface="+mn-ea"/>
                <a:cs typeface="+mn-cs"/>
              </a:rPr>
              <a:t>re expected to be on the lookout for hazards while work is performed</a:t>
            </a:r>
          </a:p>
          <a:p>
            <a:pPr marL="628650" lvl="1" indent="-171450">
              <a:buFont typeface="Arial" panose="020B0604020202020204" pitchFamily="34" charset="0"/>
              <a:buChar char="•"/>
            </a:pPr>
            <a:r>
              <a:rPr lang="en-US" b="1" kern="1200" baseline="0" dirty="0" smtClean="0">
                <a:solidFill>
                  <a:schemeClr val="tx1"/>
                </a:solidFill>
                <a:effectLst/>
                <a:latin typeface="+mn-lt"/>
                <a:ea typeface="+mn-ea"/>
                <a:cs typeface="+mn-cs"/>
              </a:rPr>
              <a:t>Before (Quiz  question)</a:t>
            </a:r>
          </a:p>
          <a:p>
            <a:pPr marL="1085850" lvl="2" indent="-171450">
              <a:buFont typeface="Arial" panose="020B0604020202020204" pitchFamily="34" charset="0"/>
              <a:buChar char="•"/>
            </a:pPr>
            <a:r>
              <a:rPr lang="en-US" b="0" kern="1200" baseline="0" dirty="0" smtClean="0">
                <a:solidFill>
                  <a:schemeClr val="tx1"/>
                </a:solidFill>
                <a:effectLst/>
                <a:latin typeface="+mn-lt"/>
                <a:ea typeface="+mn-ea"/>
                <a:cs typeface="+mn-cs"/>
              </a:rPr>
              <a:t>Establish a safe work area before putting yourself or others at risk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baseline="0" dirty="0" smtClean="0">
                <a:solidFill>
                  <a:schemeClr val="tx1"/>
                </a:solidFill>
                <a:effectLst/>
                <a:latin typeface="+mn-lt"/>
                <a:ea typeface="+mn-ea"/>
                <a:cs typeface="+mn-cs"/>
              </a:rPr>
              <a:t>During (Quiz question)</a:t>
            </a:r>
          </a:p>
          <a:p>
            <a:pPr marL="1085850" lvl="2" indent="-171450">
              <a:buFont typeface="Arial" panose="020B0604020202020204" pitchFamily="34" charset="0"/>
              <a:buChar char="•"/>
            </a:pPr>
            <a:r>
              <a:rPr lang="en-US" b="0" kern="1200" baseline="0" dirty="0" smtClean="0">
                <a:solidFill>
                  <a:schemeClr val="tx1"/>
                </a:solidFill>
                <a:effectLst/>
                <a:latin typeface="+mn-lt"/>
                <a:ea typeface="+mn-ea"/>
                <a:cs typeface="+mn-cs"/>
              </a:rPr>
              <a:t>Stay alert</a:t>
            </a:r>
            <a:r>
              <a:rPr lang="en-US" sz="1200" kern="1200" dirty="0" smtClean="0">
                <a:solidFill>
                  <a:schemeClr val="tx1"/>
                </a:solidFill>
                <a:effectLst/>
                <a:latin typeface="+mn-lt"/>
                <a:ea typeface="+mn-ea"/>
                <a:cs typeface="+mn-cs"/>
              </a:rPr>
              <a:t> to and aware of changing conditions that could affect your safety, or the safety of others</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Changing environmental conditions such as temperature changes, noise levels, illumination, and weather conditions, or changing the task</a:t>
            </a:r>
            <a:r>
              <a:rPr lang="en-US" sz="1200" kern="1200" baseline="0" dirty="0" smtClean="0">
                <a:solidFill>
                  <a:schemeClr val="tx1"/>
                </a:solidFill>
                <a:effectLst/>
                <a:latin typeface="+mn-lt"/>
                <a:ea typeface="+mn-ea"/>
                <a:cs typeface="+mn-cs"/>
              </a:rPr>
              <a:t> or location of a task, </a:t>
            </a:r>
            <a:r>
              <a:rPr lang="en-US" sz="1200" kern="1200" dirty="0" smtClean="0">
                <a:solidFill>
                  <a:schemeClr val="tx1"/>
                </a:solidFill>
                <a:effectLst/>
                <a:latin typeface="+mn-lt"/>
                <a:ea typeface="+mn-ea"/>
                <a:cs typeface="+mn-cs"/>
              </a:rPr>
              <a:t>can significantly alter a work area and, in turn, the associated hazards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After </a:t>
            </a:r>
            <a:r>
              <a:rPr lang="en-US" b="1" kern="1200" baseline="0" dirty="0" smtClean="0">
                <a:solidFill>
                  <a:schemeClr val="tx1"/>
                </a:solidFill>
                <a:effectLst/>
                <a:latin typeface="+mn-lt"/>
                <a:ea typeface="+mn-ea"/>
                <a:cs typeface="+mn-cs"/>
              </a:rPr>
              <a:t>(Quiz question)</a:t>
            </a:r>
            <a:endParaRPr lang="en-US" sz="1200" b="1" kern="1200" baseline="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b="0" kern="1200" baseline="0" dirty="0" smtClean="0">
                <a:solidFill>
                  <a:schemeClr val="tx1"/>
                </a:solidFill>
                <a:effectLst/>
                <a:latin typeface="+mn-lt"/>
                <a:ea typeface="+mn-ea"/>
                <a:cs typeface="+mn-cs"/>
              </a:rPr>
              <a:t>Establish a safe area for the next shift or others who could enter the area</a:t>
            </a:r>
            <a:endParaRPr lang="en-US" b="0" baseline="0" dirty="0" smtClean="0"/>
          </a:p>
          <a:p>
            <a:pPr marL="171450" indent="-171450">
              <a:buFont typeface="Arial" panose="020B0604020202020204" pitchFamily="34" charset="0"/>
              <a:buChar char="•"/>
            </a:pPr>
            <a:r>
              <a:rPr lang="en-US" b="1" baseline="0" dirty="0" smtClean="0"/>
              <a:t>Explain your site’s expectations for workplace exam frequency</a:t>
            </a:r>
            <a:endParaRPr lang="en-US" b="1"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14</a:t>
            </a:fld>
            <a:endParaRPr lang="en-US"/>
          </a:p>
        </p:txBody>
      </p:sp>
    </p:spTree>
    <p:extLst>
      <p:ext uri="{BB962C8B-B14F-4D97-AF65-F5344CB8AC3E}">
        <p14:creationId xmlns:p14="http://schemas.microsoft.com/office/powerpoint/2010/main" val="78338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a:t>
            </a:r>
            <a:r>
              <a:rPr lang="en-US" sz="11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Approximately 15 minutes</a:t>
            </a:r>
            <a:r>
              <a:rPr lang="en-US" sz="11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Reflection worksheet, SG p.</a:t>
            </a:r>
            <a:r>
              <a:rPr lang="en-US" sz="1200" kern="1200" baseline="0" dirty="0" smtClean="0">
                <a:solidFill>
                  <a:schemeClr val="tx1"/>
                </a:solidFill>
                <a:effectLst/>
                <a:latin typeface="+mn-lt"/>
                <a:ea typeface="+mn-ea"/>
                <a:cs typeface="+mn-cs"/>
              </a:rPr>
              <a:t> 9</a:t>
            </a:r>
            <a:r>
              <a:rPr lang="en-US" sz="1200" kern="1200" dirty="0" smtClean="0">
                <a:solidFill>
                  <a:schemeClr val="tx1"/>
                </a:solidFill>
                <a:effectLst/>
                <a:latin typeface="+mn-lt"/>
                <a:ea typeface="+mn-ea"/>
                <a:cs typeface="+mn-cs"/>
              </a:rPr>
              <a:t> (1 per student)</a:t>
            </a:r>
            <a:endParaRPr lang="en-US" sz="1100" kern="1200" dirty="0" smtClean="0">
              <a:solidFill>
                <a:schemeClr val="tx1"/>
              </a:solidFill>
              <a:effectLst/>
              <a:latin typeface="+mn-lt"/>
              <a:ea typeface="+mn-ea"/>
              <a:cs typeface="+mn-cs"/>
            </a:endParaRPr>
          </a:p>
          <a:p>
            <a:r>
              <a:rPr lang="en-US" sz="1200" b="1" kern="1200" cap="all"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activity gives students the opportunity to discuss</a:t>
            </a:r>
            <a:r>
              <a:rPr lang="en-US" sz="1200" kern="1200" baseline="0" dirty="0" smtClean="0">
                <a:solidFill>
                  <a:schemeClr val="tx1"/>
                </a:solidFill>
                <a:effectLst/>
                <a:latin typeface="+mn-lt"/>
                <a:ea typeface="+mn-ea"/>
                <a:cs typeface="+mn-cs"/>
              </a:rPr>
              <a:t> the purpose of a workplace exam, and the roles and responsibilities</a:t>
            </a:r>
            <a:r>
              <a:rPr lang="en-US" sz="1200" kern="1200" dirty="0" smtClean="0">
                <a:solidFill>
                  <a:schemeClr val="tx1"/>
                </a:solidFill>
                <a:effectLst/>
                <a:latin typeface="+mn-lt"/>
                <a:ea typeface="+mn-ea"/>
                <a:cs typeface="+mn-cs"/>
              </a:rPr>
              <a:t> of those involved in a workplace exam.</a:t>
            </a:r>
            <a:endParaRPr lang="en-US" sz="11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Have each student open the</a:t>
            </a:r>
            <a:r>
              <a:rPr lang="en-US" sz="1200" kern="1200" baseline="0" dirty="0" smtClean="0">
                <a:solidFill>
                  <a:schemeClr val="tx1"/>
                </a:solidFill>
                <a:effectLst/>
                <a:latin typeface="+mn-lt"/>
                <a:ea typeface="+mn-ea"/>
                <a:cs typeface="+mn-cs"/>
              </a:rPr>
              <a:t> Student Guide to the</a:t>
            </a:r>
            <a:r>
              <a:rPr lang="en-US" sz="1200" kern="1200" dirty="0" smtClean="0">
                <a:solidFill>
                  <a:schemeClr val="tx1"/>
                </a:solidFill>
                <a:effectLst/>
                <a:latin typeface="+mn-lt"/>
                <a:ea typeface="+mn-ea"/>
                <a:cs typeface="+mn-cs"/>
              </a:rPr>
              <a:t> Reflection worksheet (p. 9)</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Review the directions on the worksheet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Reflect on your personal knowledge of one of the following, then answer the questions. If you cannot answer a question, write “Unknown”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workplace examination that </a:t>
            </a:r>
            <a:r>
              <a:rPr lang="en-US" sz="1200" b="1" kern="1200" dirty="0" smtClean="0">
                <a:solidFill>
                  <a:schemeClr val="tx1"/>
                </a:solidFill>
                <a:effectLst/>
                <a:latin typeface="+mn-lt"/>
                <a:ea typeface="+mn-ea"/>
                <a:cs typeface="+mn-cs"/>
              </a:rPr>
              <a:t>discovered</a:t>
            </a:r>
            <a:r>
              <a:rPr lang="en-US" sz="1200" kern="1200" dirty="0" smtClean="0">
                <a:solidFill>
                  <a:schemeClr val="tx1"/>
                </a:solidFill>
                <a:effectLst/>
                <a:latin typeface="+mn-lt"/>
                <a:ea typeface="+mn-ea"/>
                <a:cs typeface="+mn-cs"/>
              </a:rPr>
              <a:t> a hazard and led to a safer work area</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workplace examination that </a:t>
            </a:r>
            <a:r>
              <a:rPr lang="en-US" sz="1200" b="1" kern="1200" dirty="0" smtClean="0">
                <a:solidFill>
                  <a:schemeClr val="tx1"/>
                </a:solidFill>
                <a:effectLst/>
                <a:latin typeface="+mn-lt"/>
                <a:ea typeface="+mn-ea"/>
                <a:cs typeface="+mn-cs"/>
              </a:rPr>
              <a:t>re-evaluated</a:t>
            </a:r>
            <a:r>
              <a:rPr lang="en-US" sz="1200" kern="1200" dirty="0" smtClean="0">
                <a:solidFill>
                  <a:schemeClr val="tx1"/>
                </a:solidFill>
                <a:effectLst/>
                <a:latin typeface="+mn-lt"/>
                <a:ea typeface="+mn-ea"/>
                <a:cs typeface="+mn-cs"/>
              </a:rPr>
              <a:t> a hazard and led to a safer work area</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workplace examination that </a:t>
            </a:r>
            <a:r>
              <a:rPr lang="en-US" sz="1200" b="1" kern="1200" dirty="0" smtClean="0">
                <a:solidFill>
                  <a:schemeClr val="tx1"/>
                </a:solidFill>
                <a:effectLst/>
                <a:latin typeface="+mn-lt"/>
                <a:ea typeface="+mn-ea"/>
                <a:cs typeface="+mn-cs"/>
              </a:rPr>
              <a:t>missed</a:t>
            </a:r>
            <a:r>
              <a:rPr lang="en-US" sz="1200" kern="1200" dirty="0" smtClean="0">
                <a:solidFill>
                  <a:schemeClr val="tx1"/>
                </a:solidFill>
                <a:effectLst/>
                <a:latin typeface="+mn-lt"/>
                <a:ea typeface="+mn-ea"/>
                <a:cs typeface="+mn-cs"/>
              </a:rPr>
              <a:t> a hazard and </a:t>
            </a:r>
            <a:r>
              <a:rPr lang="en-US" sz="1200" b="1" kern="1200" dirty="0" smtClean="0">
                <a:solidFill>
                  <a:schemeClr val="tx1"/>
                </a:solidFill>
                <a:effectLst/>
                <a:latin typeface="+mn-lt"/>
                <a:ea typeface="+mn-ea"/>
                <a:cs typeface="+mn-cs"/>
              </a:rPr>
              <a:t>could</a:t>
            </a:r>
            <a:r>
              <a:rPr lang="en-US" sz="1200" kern="1200" dirty="0" smtClean="0">
                <a:solidFill>
                  <a:schemeClr val="tx1"/>
                </a:solidFill>
                <a:effectLst/>
                <a:latin typeface="+mn-lt"/>
                <a:ea typeface="+mn-ea"/>
                <a:cs typeface="+mn-cs"/>
              </a:rPr>
              <a:t> have resulted in an incident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workplace examination that </a:t>
            </a:r>
            <a:r>
              <a:rPr lang="en-US" sz="1200" b="1" kern="1200" dirty="0" smtClean="0">
                <a:solidFill>
                  <a:schemeClr val="tx1"/>
                </a:solidFill>
                <a:effectLst/>
                <a:latin typeface="+mn-lt"/>
                <a:ea typeface="+mn-ea"/>
                <a:cs typeface="+mn-cs"/>
              </a:rPr>
              <a:t>missed</a:t>
            </a:r>
            <a:r>
              <a:rPr lang="en-US" sz="1200" kern="1200" dirty="0" smtClean="0">
                <a:solidFill>
                  <a:schemeClr val="tx1"/>
                </a:solidFill>
                <a:effectLst/>
                <a:latin typeface="+mn-lt"/>
                <a:ea typeface="+mn-ea"/>
                <a:cs typeface="+mn-cs"/>
              </a:rPr>
              <a:t> a hazard and </a:t>
            </a:r>
            <a:r>
              <a:rPr lang="en-US" sz="1200" b="1" kern="1200" dirty="0" smtClean="0">
                <a:solidFill>
                  <a:schemeClr val="tx1"/>
                </a:solidFill>
                <a:effectLst/>
                <a:latin typeface="+mn-lt"/>
                <a:ea typeface="+mn-ea"/>
                <a:cs typeface="+mn-cs"/>
              </a:rPr>
              <a:t>did </a:t>
            </a:r>
            <a:r>
              <a:rPr lang="en-US" sz="1200" kern="1200" dirty="0" smtClean="0">
                <a:solidFill>
                  <a:schemeClr val="tx1"/>
                </a:solidFill>
                <a:effectLst/>
                <a:latin typeface="+mn-lt"/>
                <a:ea typeface="+mn-ea"/>
                <a:cs typeface="+mn-cs"/>
              </a:rPr>
              <a:t>result in an incident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time a workplace examination </a:t>
            </a:r>
            <a:r>
              <a:rPr lang="en-US" sz="1200" b="1" kern="1200" dirty="0" smtClean="0">
                <a:solidFill>
                  <a:schemeClr val="tx1"/>
                </a:solidFill>
                <a:effectLst/>
                <a:latin typeface="+mn-lt"/>
                <a:ea typeface="+mn-ea"/>
                <a:cs typeface="+mn-cs"/>
              </a:rPr>
              <a:t>should have been performed but was not</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Give students approximately five minutes to complete individually</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Ask for volunteers to discuss their reflections with the class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a:t>
            </a:fld>
            <a:endParaRPr lang="en-US"/>
          </a:p>
        </p:txBody>
      </p:sp>
    </p:spTree>
    <p:extLst>
      <p:ext uri="{BB962C8B-B14F-4D97-AF65-F5344CB8AC3E}">
        <p14:creationId xmlns:p14="http://schemas.microsoft.com/office/powerpoint/2010/main" val="83239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pPr marL="171450" indent="-171450">
              <a:buFont typeface="Arial" panose="020B0604020202020204" pitchFamily="34" charset="0"/>
              <a:buChar char="•"/>
            </a:pPr>
            <a:r>
              <a:rPr lang="en-US" b="1" dirty="0" smtClean="0"/>
              <a:t>Review and discuss the questions on the slide</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16</a:t>
            </a:fld>
            <a:endParaRPr lang="en-US"/>
          </a:p>
        </p:txBody>
      </p:sp>
    </p:spTree>
    <p:extLst>
      <p:ext uri="{BB962C8B-B14F-4D97-AF65-F5344CB8AC3E}">
        <p14:creationId xmlns:p14="http://schemas.microsoft.com/office/powerpoint/2010/main" val="964202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complete the answers to the quiz questions in the SG</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and discuss the answers as a class (See the following slides for answers)</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17</a:t>
            </a:fld>
            <a:endParaRPr lang="en-US"/>
          </a:p>
        </p:txBody>
      </p:sp>
    </p:spTree>
    <p:extLst>
      <p:ext uri="{BB962C8B-B14F-4D97-AF65-F5344CB8AC3E}">
        <p14:creationId xmlns:p14="http://schemas.microsoft.com/office/powerpoint/2010/main" val="75198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1. b, See SG p. 5</a:t>
            </a:r>
          </a:p>
          <a:p>
            <a:r>
              <a:rPr lang="en-US" sz="1100" kern="1200" dirty="0" smtClean="0">
                <a:solidFill>
                  <a:schemeClr val="tx1"/>
                </a:solidFill>
                <a:effectLst/>
                <a:latin typeface="+mn-lt"/>
                <a:ea typeface="+mn-ea"/>
                <a:cs typeface="+mn-cs"/>
              </a:rPr>
              <a:t>2. d, See SG p. 6</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18</a:t>
            </a:fld>
            <a:endParaRPr lang="en-US"/>
          </a:p>
        </p:txBody>
      </p:sp>
    </p:spTree>
    <p:extLst>
      <p:ext uri="{BB962C8B-B14F-4D97-AF65-F5344CB8AC3E}">
        <p14:creationId xmlns:p14="http://schemas.microsoft.com/office/powerpoint/2010/main" val="215679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10</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3. b, See SG p. 7</a:t>
            </a:r>
          </a:p>
          <a:p>
            <a:r>
              <a:rPr lang="en-US" sz="1100" kern="1200" dirty="0" smtClean="0">
                <a:solidFill>
                  <a:schemeClr val="tx1"/>
                </a:solidFill>
                <a:effectLst/>
                <a:latin typeface="+mn-lt"/>
                <a:ea typeface="+mn-ea"/>
                <a:cs typeface="+mn-cs"/>
              </a:rPr>
              <a:t>4</a:t>
            </a:r>
            <a:r>
              <a:rPr lang="en-US" sz="1100" kern="1200" smtClean="0">
                <a:solidFill>
                  <a:schemeClr val="tx1"/>
                </a:solidFill>
                <a:effectLst/>
                <a:latin typeface="+mn-lt"/>
                <a:ea typeface="+mn-ea"/>
                <a:cs typeface="+mn-cs"/>
              </a:rPr>
              <a:t>.</a:t>
            </a:r>
            <a:r>
              <a:rPr lang="en-US" sz="1100" kern="1200" baseline="0" smtClean="0">
                <a:solidFill>
                  <a:schemeClr val="tx1"/>
                </a:solidFill>
                <a:effectLst/>
                <a:latin typeface="+mn-lt"/>
                <a:ea typeface="+mn-ea"/>
                <a:cs typeface="+mn-cs"/>
              </a:rPr>
              <a:t> d, See </a:t>
            </a:r>
            <a:r>
              <a:rPr lang="en-US" sz="1100" kern="1200" baseline="0" dirty="0" smtClean="0">
                <a:solidFill>
                  <a:schemeClr val="tx1"/>
                </a:solidFill>
                <a:effectLst/>
                <a:latin typeface="+mn-lt"/>
                <a:ea typeface="+mn-ea"/>
                <a:cs typeface="+mn-cs"/>
              </a:rPr>
              <a:t>SG p. 8</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19</a:t>
            </a:fld>
            <a:endParaRPr lang="en-US"/>
          </a:p>
        </p:txBody>
      </p:sp>
    </p:spTree>
    <p:extLst>
      <p:ext uri="{BB962C8B-B14F-4D97-AF65-F5344CB8AC3E}">
        <p14:creationId xmlns:p14="http://schemas.microsoft.com/office/powerpoint/2010/main" val="272774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mn-ea"/>
                <a:cs typeface="+mn-cs"/>
              </a:rPr>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following administrative/classroom expectations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Safety</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Identify the appropriate evacuation procedures, gathering areas, and emergency exits and fire extinguisher locations, etc.</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Breaks and Restrooms</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Establish a break schedule and announce it to the class. Suggested break times are included throughout the FG and occur approximately every hour and often occur at the end of each module. Breaks last 5-10 minutes to give students time to rest and relax before beginning the next learning session</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Identify the location of restrooms and smoking areas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Technology policy</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Review your expectations on cell phone and laptop use during the training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Participation</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This course requires significant participation. Students should be prepared for discussions and small group activities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Set the class ground rules by verbalizing your expectations. Some suggestions are provided below</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Be on time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Stay on task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Listen when others talk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Respect the opinions and attitudes of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a:t>
            </a:fld>
            <a:endParaRPr lang="en-US"/>
          </a:p>
        </p:txBody>
      </p:sp>
    </p:spTree>
    <p:extLst>
      <p:ext uri="{BB962C8B-B14F-4D97-AF65-F5344CB8AC3E}">
        <p14:creationId xmlns:p14="http://schemas.microsoft.com/office/powerpoint/2010/main" val="1988738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SG p.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Review the learning objective</a:t>
            </a:r>
            <a:r>
              <a:rPr lang="en-US" sz="1200" kern="1200" baseline="0" dirty="0" smtClean="0">
                <a:solidFill>
                  <a:schemeClr val="tx1"/>
                </a:solidFill>
                <a:effectLst/>
                <a:latin typeface="+mn-lt"/>
                <a:ea typeface="+mn-ea"/>
                <a:cs typeface="+mn-cs"/>
              </a:rPr>
              <a:t> for the module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lnSpc>
                <a:spcPct val="100000"/>
              </a:lnSpc>
              <a:spcAft>
                <a:spcPts val="600"/>
              </a:spcAft>
              <a:buFont typeface="Arial" panose="020B0604020202020204" pitchFamily="34" charset="0"/>
              <a:buChar char="•"/>
            </a:pPr>
            <a:r>
              <a:rPr lang="en-US" dirty="0" smtClean="0"/>
              <a:t>Review appropriate procedures and forms for conducting a workplace examination</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20</a:t>
            </a:fld>
            <a:endParaRPr lang="en-US"/>
          </a:p>
        </p:txBody>
      </p:sp>
    </p:spTree>
    <p:extLst>
      <p:ext uri="{BB962C8B-B14F-4D97-AF65-F5344CB8AC3E}">
        <p14:creationId xmlns:p14="http://schemas.microsoft.com/office/powerpoint/2010/main" val="405428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15</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Explain the first two bullets and explain that exams help with pre-job planning and evaluating by helping employees: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Work together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Employ the senses to identify hazards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Think about possible consequences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Review controls that are/can be put in place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Remain vigilant for changing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Ask the final question and discuss how long a workplace exam takes. </a:t>
            </a:r>
            <a:r>
              <a:rPr lang="en-US" baseline="0" dirty="0" smtClean="0"/>
              <a:t>Possible answers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Varies depending on many factors including size of area, hazards encountered, and controls needed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Do not rush through an exam because</a:t>
            </a:r>
            <a:r>
              <a:rPr lang="en-US" b="0" baseline="0" dirty="0" smtClean="0"/>
              <a:t> you </a:t>
            </a:r>
            <a:r>
              <a:rPr lang="en-US" b="0" dirty="0" smtClean="0"/>
              <a:t>feel limited by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Set</a:t>
            </a:r>
            <a:r>
              <a:rPr lang="en-US" baseline="0" dirty="0" smtClean="0"/>
              <a:t> enough time aside to conduct a thorough exam</a:t>
            </a:r>
            <a:endParaRPr lang="en-US"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21</a:t>
            </a:fld>
            <a:endParaRPr lang="en-US"/>
          </a:p>
        </p:txBody>
      </p:sp>
    </p:spTree>
    <p:extLst>
      <p:ext uri="{BB962C8B-B14F-4D97-AF65-F5344CB8AC3E}">
        <p14:creationId xmlns:p14="http://schemas.microsoft.com/office/powerpoint/2010/main" val="2707926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16</a:t>
            </a:r>
          </a:p>
          <a:p>
            <a:endParaRPr lang="en-US" b="1" dirty="0" smtClean="0"/>
          </a:p>
          <a:p>
            <a:r>
              <a:rPr lang="en-US" b="1" dirty="0" smtClean="0"/>
              <a:t>Instruction</a:t>
            </a:r>
          </a:p>
          <a:p>
            <a:pPr marL="171450" indent="-171450">
              <a:buFont typeface="Arial" panose="020B0604020202020204" pitchFamily="34" charset="0"/>
              <a:buChar char="•"/>
            </a:pPr>
            <a:r>
              <a:rPr lang="en-US" b="0" dirty="0" smtClean="0"/>
              <a:t>Mention</a:t>
            </a:r>
            <a:r>
              <a:rPr lang="en-US" b="0" baseline="0" dirty="0" smtClean="0"/>
              <a:t> that p</a:t>
            </a:r>
            <a:r>
              <a:rPr lang="en-US" b="0" dirty="0" smtClean="0"/>
              <a:t>re-job meetings are sometimes called pre-task meetings or tailgates</a:t>
            </a:r>
          </a:p>
          <a:p>
            <a:pPr marL="628650" lvl="1" indent="-171450">
              <a:buFont typeface="Arial" panose="020B0604020202020204" pitchFamily="34" charset="0"/>
              <a:buChar char="•"/>
            </a:pPr>
            <a:r>
              <a:rPr lang="en-US" b="0" baseline="0" dirty="0" smtClean="0"/>
              <a:t>Identify the common term used at your site</a:t>
            </a:r>
          </a:p>
          <a:p>
            <a:pPr marL="171450" lvl="0" indent="-171450">
              <a:buFont typeface="Arial" panose="020B0604020202020204" pitchFamily="34" charset="0"/>
              <a:buChar char="•"/>
            </a:pPr>
            <a:r>
              <a:rPr lang="en-US" b="0" baseline="0" dirty="0" smtClean="0"/>
              <a:t>Explain the first two bullets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Refer students to SG p. 16 and briefly discuss the table (table is shown in</a:t>
            </a:r>
            <a:r>
              <a:rPr lang="en-US" sz="1200" b="1" kern="1200" baseline="0" dirty="0" smtClean="0">
                <a:solidFill>
                  <a:schemeClr val="tx1"/>
                </a:solidFill>
                <a:effectLst/>
                <a:latin typeface="+mn-lt"/>
                <a:ea typeface="+mn-ea"/>
                <a:cs typeface="+mn-cs"/>
              </a:rPr>
              <a:t> FG</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 the final bullet</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22</a:t>
            </a:fld>
            <a:endParaRPr lang="en-US"/>
          </a:p>
        </p:txBody>
      </p:sp>
    </p:spTree>
    <p:extLst>
      <p:ext uri="{BB962C8B-B14F-4D97-AF65-F5344CB8AC3E}">
        <p14:creationId xmlns:p14="http://schemas.microsoft.com/office/powerpoint/2010/main" val="949457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17</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Explain</a:t>
            </a:r>
            <a:r>
              <a:rPr lang="en-US" sz="1200" b="0" kern="1200" baseline="0" dirty="0" smtClean="0">
                <a:solidFill>
                  <a:schemeClr val="tx1"/>
                </a:solidFill>
                <a:effectLst/>
                <a:latin typeface="+mn-lt"/>
                <a:ea typeface="+mn-ea"/>
                <a:cs typeface="+mn-cs"/>
              </a:rPr>
              <a:t> the first bullet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Note and report defects immediately</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Give each student a site-specific workplace examination form</a:t>
            </a:r>
          </a:p>
          <a:p>
            <a:pPr marL="628650" lvl="1" indent="-171450">
              <a:buFont typeface="Arial" panose="020B0604020202020204" pitchFamily="34" charset="0"/>
              <a:buChar char="•"/>
            </a:pPr>
            <a:r>
              <a:rPr lang="en-US" sz="1200" b="1" kern="1200" baseline="0" dirty="0" smtClean="0">
                <a:solidFill>
                  <a:schemeClr val="tx1"/>
                </a:solidFill>
                <a:effectLst/>
                <a:latin typeface="+mn-lt"/>
                <a:ea typeface="+mn-ea"/>
                <a:cs typeface="+mn-cs"/>
              </a:rPr>
              <a:t>Discuss the importance of completing a quality report with legible handwriting and concise but accurate descriptions</a:t>
            </a:r>
          </a:p>
          <a:p>
            <a:pPr marL="171450" lvl="0" indent="-171450">
              <a:buFont typeface="Arial" panose="020B0604020202020204" pitchFamily="34" charset="0"/>
              <a:buChar char="•"/>
            </a:pPr>
            <a:r>
              <a:rPr lang="en-US" b="1" kern="1200" baseline="0" dirty="0" smtClean="0">
                <a:solidFill>
                  <a:schemeClr val="tx1"/>
                </a:solidFill>
                <a:effectLst/>
                <a:latin typeface="+mn-lt"/>
                <a:ea typeface="+mn-ea"/>
                <a:cs typeface="+mn-cs"/>
              </a:rPr>
              <a:t>Ask the question and use the site-specific workplace exam form to explain what is included (Quiz question)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Date of the examination</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Examiner’s name</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 areas examined</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Description of each adverse condition not corrected promptly</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Date when the condition is corrected</a:t>
            </a:r>
          </a:p>
        </p:txBody>
      </p:sp>
      <p:sp>
        <p:nvSpPr>
          <p:cNvPr id="4" name="Slide Number Placeholder 3"/>
          <p:cNvSpPr>
            <a:spLocks noGrp="1"/>
          </p:cNvSpPr>
          <p:nvPr>
            <p:ph type="sldNum" sz="quarter" idx="10"/>
          </p:nvPr>
        </p:nvSpPr>
        <p:spPr/>
        <p:txBody>
          <a:bodyPr/>
          <a:lstStyle/>
          <a:p>
            <a:fld id="{3F8FCD5C-19B0-4F7A-B49D-975DBE93C182}" type="slidenum">
              <a:rPr lang="en-US" smtClean="0"/>
              <a:t>23</a:t>
            </a:fld>
            <a:endParaRPr lang="en-US"/>
          </a:p>
        </p:txBody>
      </p:sp>
    </p:spTree>
    <p:extLst>
      <p:ext uri="{BB962C8B-B14F-4D97-AF65-F5344CB8AC3E}">
        <p14:creationId xmlns:p14="http://schemas.microsoft.com/office/powerpoint/2010/main" val="449872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17</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Consider these questions when conducting a workplace 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Explain the first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 example, it starts to rain or the sun 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Explain the second</a:t>
            </a:r>
            <a:r>
              <a:rPr lang="en-US" baseline="0" dirty="0" smtClean="0"/>
              <a:t>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Do not perform tasks on which you have not been trained</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Explain the third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 example, dust or gas, like vehicle exhaust, migrate into the work area from somewhere else</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Explain the last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 example, working with open holes, welding above people who are walking, or using chemicals that could splash or need specialized gloves or equipment to handle</a:t>
            </a:r>
          </a:p>
        </p:txBody>
      </p:sp>
      <p:sp>
        <p:nvSpPr>
          <p:cNvPr id="4" name="Slide Number Placeholder 3"/>
          <p:cNvSpPr>
            <a:spLocks noGrp="1"/>
          </p:cNvSpPr>
          <p:nvPr>
            <p:ph type="sldNum" sz="quarter" idx="10"/>
          </p:nvPr>
        </p:nvSpPr>
        <p:spPr/>
        <p:txBody>
          <a:bodyPr/>
          <a:lstStyle/>
          <a:p>
            <a:fld id="{3F8FCD5C-19B0-4F7A-B49D-975DBE93C182}" type="slidenum">
              <a:rPr lang="en-US" smtClean="0"/>
              <a:t>24</a:t>
            </a:fld>
            <a:endParaRPr lang="en-US"/>
          </a:p>
        </p:txBody>
      </p:sp>
    </p:spTree>
    <p:extLst>
      <p:ext uri="{BB962C8B-B14F-4D97-AF65-F5344CB8AC3E}">
        <p14:creationId xmlns:p14="http://schemas.microsoft.com/office/powerpoint/2010/main" val="386269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17-18</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Observation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mploy all of your senses as you observe the work area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more people are involved in a workplace exam, there are more opportunities to observe hazards</a:t>
            </a:r>
            <a:endParaRPr lang="en-US" dirty="0" smtClean="0"/>
          </a:p>
          <a:p>
            <a:pPr marL="628650" lvl="1" indent="-171450">
              <a:buFont typeface="Arial" panose="020B0604020202020204" pitchFamily="34" charset="0"/>
              <a:buChar char="•"/>
            </a:pPr>
            <a:r>
              <a:rPr lang="en-US" dirty="0" smtClean="0"/>
              <a:t>Sight – </a:t>
            </a:r>
            <a:r>
              <a:rPr lang="en-US" sz="1200" kern="1200" dirty="0" smtClean="0">
                <a:solidFill>
                  <a:schemeClr val="tx1"/>
                </a:solidFill>
                <a:effectLst/>
                <a:latin typeface="+mn-lt"/>
                <a:ea typeface="+mn-ea"/>
                <a:cs typeface="+mn-cs"/>
              </a:rPr>
              <a:t>Often see problems first but do</a:t>
            </a:r>
            <a:r>
              <a:rPr lang="en-US" sz="1200" kern="1200" baseline="0" dirty="0" smtClean="0">
                <a:solidFill>
                  <a:schemeClr val="tx1"/>
                </a:solidFill>
                <a:effectLst/>
                <a:latin typeface="+mn-lt"/>
                <a:ea typeface="+mn-ea"/>
                <a:cs typeface="+mn-cs"/>
              </a:rPr>
              <a:t> not only focus on a visual inspection</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dirty="0" smtClean="0"/>
              <a:t>Sound - </a:t>
            </a:r>
            <a:r>
              <a:rPr lang="en-US" sz="1200" kern="1200" dirty="0" smtClean="0">
                <a:solidFill>
                  <a:schemeClr val="tx1"/>
                </a:solidFill>
                <a:effectLst/>
                <a:latin typeface="+mn-lt"/>
                <a:ea typeface="+mn-ea"/>
                <a:cs typeface="+mn-cs"/>
              </a:rPr>
              <a:t>Identify unusual sounds encountered as they may indicate a hazard such as malfunctioning equipment</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Touch - Do </a:t>
            </a:r>
            <a:r>
              <a:rPr lang="en-US" sz="1200" b="0" kern="1200" dirty="0" smtClean="0">
                <a:solidFill>
                  <a:schemeClr val="tx1"/>
                </a:solidFill>
                <a:effectLst/>
                <a:latin typeface="+mn-lt"/>
                <a:ea typeface="+mn-ea"/>
                <a:cs typeface="+mn-cs"/>
              </a:rPr>
              <a:t>not intentionally touch equipment to check for motion, gaps, or extreme temperatures, but do evaluate hazards such as loose handrails or grating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Smell and</a:t>
            </a:r>
            <a:r>
              <a:rPr lang="en-US" baseline="0" dirty="0" smtClean="0"/>
              <a:t> T</a:t>
            </a:r>
            <a:r>
              <a:rPr lang="en-US" dirty="0" smtClean="0"/>
              <a:t>aste -</a:t>
            </a:r>
            <a:r>
              <a:rPr lang="en-US" baseline="0" dirty="0" smtClean="0"/>
              <a:t> Some chemicals or particles in the air have noticeable smells or tastes that need to be addressed but, in general, avoid intentionally smelling or tasting as part of your workplace exam. Use specialized equipment instead</a:t>
            </a:r>
            <a:endParaRPr lang="en-US" dirty="0" smtClean="0"/>
          </a:p>
          <a:p>
            <a:pPr marL="171450" lvl="0" indent="-171450">
              <a:buFont typeface="Arial" panose="020B0604020202020204" pitchFamily="34" charset="0"/>
              <a:buChar char="•"/>
            </a:pPr>
            <a:r>
              <a:rPr lang="en-US" dirty="0" smtClean="0"/>
              <a:t>Surveying the Area</a:t>
            </a:r>
          </a:p>
          <a:p>
            <a:pPr marL="628650" lvl="1" indent="-171450">
              <a:buFont typeface="Arial" panose="020B0604020202020204" pitchFamily="34" charset="0"/>
              <a:buChar char="•"/>
            </a:pPr>
            <a:r>
              <a:rPr lang="en-US" dirty="0" smtClean="0"/>
              <a:t>Different hazards can be seen from different</a:t>
            </a:r>
            <a:r>
              <a:rPr lang="en-US" baseline="0" dirty="0" smtClean="0"/>
              <a:t> vantage points</a:t>
            </a:r>
          </a:p>
          <a:p>
            <a:pPr marL="628650" lvl="1" indent="-171450">
              <a:buFont typeface="Arial" panose="020B0604020202020204" pitchFamily="34" charset="0"/>
              <a:buChar char="•"/>
            </a:pPr>
            <a:r>
              <a:rPr lang="en-US" baseline="0" dirty="0" smtClean="0"/>
              <a:t>Survey the area from multiple vantage points (near, far, high, low, left, right)</a:t>
            </a:r>
            <a:endParaRPr lang="en-US" dirty="0" smtClean="0"/>
          </a:p>
          <a:p>
            <a:pPr marL="628650" lvl="1" indent="-171450">
              <a:buFont typeface="Arial" panose="020B0604020202020204" pitchFamily="34" charset="0"/>
              <a:buChar char="•"/>
            </a:pPr>
            <a:r>
              <a:rPr lang="en-US" b="1" dirty="0" smtClean="0"/>
              <a:t>From a distance (Quiz question)</a:t>
            </a:r>
          </a:p>
          <a:p>
            <a:pPr marL="1085850" lvl="2" indent="-171450">
              <a:buFont typeface="Arial" panose="020B0604020202020204" pitchFamily="34" charset="0"/>
              <a:buChar char="•"/>
            </a:pPr>
            <a:r>
              <a:rPr lang="en-US" dirty="0" smtClean="0"/>
              <a:t>Take a step</a:t>
            </a:r>
            <a:r>
              <a:rPr lang="en-US" baseline="0" dirty="0" smtClean="0"/>
              <a:t> back to view the area from a broad vantage point</a:t>
            </a:r>
          </a:p>
          <a:p>
            <a:pPr marL="1085850" lvl="2" indent="-171450">
              <a:buFont typeface="Arial" panose="020B0604020202020204" pitchFamily="34" charset="0"/>
              <a:buChar char="•"/>
            </a:pPr>
            <a:r>
              <a:rPr lang="en-US" baseline="0" dirty="0" smtClean="0"/>
              <a:t>Additional hazards such as open holes, suspended loads, moving equipment come into view</a:t>
            </a:r>
            <a:endParaRPr lang="en-US" dirty="0" smtClean="0"/>
          </a:p>
          <a:p>
            <a:pPr marL="628650" lvl="1" indent="-171450">
              <a:buFont typeface="Arial" panose="020B0604020202020204" pitchFamily="34" charset="0"/>
              <a:buChar char="•"/>
            </a:pPr>
            <a:r>
              <a:rPr lang="en-US" dirty="0" smtClean="0"/>
              <a:t>From a closer vantage point</a:t>
            </a:r>
          </a:p>
          <a:p>
            <a:pPr marL="1085850" lvl="2" indent="-171450">
              <a:buFont typeface="Arial" panose="020B0604020202020204" pitchFamily="34" charset="0"/>
              <a:buChar char="•"/>
            </a:pPr>
            <a:r>
              <a:rPr lang="en-US" dirty="0" smtClean="0"/>
              <a:t>Talk through the task in the defined work area</a:t>
            </a:r>
          </a:p>
          <a:p>
            <a:pPr marL="1085850" lvl="2" indent="-171450">
              <a:buFont typeface="Arial" panose="020B0604020202020204" pitchFamily="34" charset="0"/>
              <a:buChar char="•"/>
            </a:pPr>
            <a:r>
              <a:rPr lang="en-US" dirty="0" smtClean="0"/>
              <a:t>Take</a:t>
            </a:r>
            <a:r>
              <a:rPr lang="en-US" baseline="0" dirty="0" smtClean="0"/>
              <a:t> the time to inspect the </a:t>
            </a:r>
            <a:r>
              <a:rPr lang="en-US" dirty="0" smtClean="0"/>
              <a:t>specific pieces of equipment closely</a:t>
            </a:r>
          </a:p>
          <a:p>
            <a:pPr marL="1085850" lvl="2" indent="-171450">
              <a:buFont typeface="Arial" panose="020B0604020202020204" pitchFamily="34" charset="0"/>
              <a:buChar char="•"/>
            </a:pPr>
            <a:r>
              <a:rPr lang="en-US" dirty="0" smtClean="0"/>
              <a:t>Look for common hazards such as housekeeping,</a:t>
            </a:r>
            <a:r>
              <a:rPr lang="en-US" baseline="0" dirty="0" smtClean="0"/>
              <a:t> slips, trips, falls, electrical issues (the next module </a:t>
            </a:r>
            <a:r>
              <a:rPr lang="en-US" sz="1200" kern="1200" dirty="0" smtClean="0">
                <a:solidFill>
                  <a:schemeClr val="tx1"/>
                </a:solidFill>
                <a:effectLst/>
                <a:latin typeface="+mn-lt"/>
                <a:ea typeface="+mn-ea"/>
                <a:cs typeface="+mn-cs"/>
              </a:rPr>
              <a:t>provides more information on how to inspect common hazards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25</a:t>
            </a:fld>
            <a:endParaRPr lang="en-US"/>
          </a:p>
        </p:txBody>
      </p:sp>
    </p:spTree>
    <p:extLst>
      <p:ext uri="{BB962C8B-B14F-4D97-AF65-F5344CB8AC3E}">
        <p14:creationId xmlns:p14="http://schemas.microsoft.com/office/powerpoint/2010/main" val="354989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19</a:t>
            </a:r>
          </a:p>
          <a:p>
            <a:endParaRPr lang="en-US" b="1" dirty="0" smtClean="0"/>
          </a:p>
          <a:p>
            <a:r>
              <a:rPr lang="en-US" b="1" dirty="0" smtClean="0"/>
              <a:t>Instruction</a:t>
            </a:r>
          </a:p>
          <a:p>
            <a:pPr marL="171450" indent="-171450">
              <a:buFont typeface="Arial" panose="020B0604020202020204" pitchFamily="34" charset="0"/>
              <a:buChar char="•"/>
            </a:pPr>
            <a:r>
              <a:rPr lang="en-US" dirty="0" smtClean="0"/>
              <a:t>Read aloud or have</a:t>
            </a:r>
            <a:r>
              <a:rPr lang="en-US" baseline="0" dirty="0" smtClean="0"/>
              <a:t> a student read aloud the Learn from Others in their Student Guide (also written below)</a:t>
            </a:r>
          </a:p>
          <a:p>
            <a:pPr marL="628650" lvl="1" indent="-171450">
              <a:buFont typeface="Arial" panose="020B0604020202020204" pitchFamily="34" charset="0"/>
              <a:buChar char="•"/>
            </a:pPr>
            <a:r>
              <a:rPr lang="en-US" sz="1200" i="1" kern="1200" dirty="0" smtClean="0">
                <a:solidFill>
                  <a:schemeClr val="tx1"/>
                </a:solidFill>
                <a:effectLst/>
                <a:latin typeface="+mn-lt"/>
                <a:ea typeface="+mn-ea"/>
                <a:cs typeface="+mn-cs"/>
              </a:rPr>
              <a:t>“On October 21, 2015, an employee was closing a 1000 pound (453 kilograms) door to keep the rain out. In the process, the welds that held the three hinges in place broke causing the door to fall off. The door struck the employee on the back of his hard hat and across his shoulder blade causing him to fall to the ground. He suffered a contusion to the head, shoulder, and knee and was given a return to work release with climbing restrictions.</a:t>
            </a:r>
            <a:r>
              <a:rPr lang="en-US" sz="1200" i="0"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A thorough workplace examination helps find areas in need of welding.”</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Point out the fallen</a:t>
            </a:r>
            <a:r>
              <a:rPr lang="en-US" sz="1200" b="0" i="0" kern="1200" baseline="0" dirty="0" smtClean="0">
                <a:solidFill>
                  <a:schemeClr val="tx1"/>
                </a:solidFill>
                <a:effectLst/>
                <a:latin typeface="+mn-lt"/>
                <a:ea typeface="+mn-ea"/>
                <a:cs typeface="+mn-cs"/>
              </a:rPr>
              <a:t> door </a:t>
            </a:r>
            <a:r>
              <a:rPr lang="en-US" sz="1200" b="0" i="0" kern="1200" dirty="0" smtClean="0">
                <a:solidFill>
                  <a:schemeClr val="tx1"/>
                </a:solidFill>
                <a:effectLst/>
                <a:latin typeface="+mn-lt"/>
                <a:ea typeface="+mn-ea"/>
                <a:cs typeface="+mn-cs"/>
              </a:rPr>
              <a:t>in the images</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Read or have a student read the directions (also written below)</a:t>
            </a:r>
          </a:p>
          <a:p>
            <a:pPr marL="628650" lvl="1" indent="-171450">
              <a:buFont typeface="Arial" panose="020B0604020202020204" pitchFamily="34" charset="0"/>
              <a:buChar char="•"/>
            </a:pPr>
            <a:r>
              <a:rPr lang="en-US" sz="1200" i="1" kern="1200" dirty="0" smtClean="0">
                <a:solidFill>
                  <a:schemeClr val="tx1"/>
                </a:solidFill>
                <a:effectLst/>
                <a:latin typeface="+mn-lt"/>
                <a:ea typeface="+mn-ea"/>
                <a:cs typeface="+mn-cs"/>
              </a:rPr>
              <a:t>“Choose whether a distant survey or close vantage point could have helped identify the issue that led to this incident. Explain your choice.”</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Give the students 2 minutes to complete their answers</a:t>
            </a:r>
          </a:p>
          <a:p>
            <a:pPr marL="171450" lvl="0" indent="-171450">
              <a:buFont typeface="Arial" panose="020B0604020202020204" pitchFamily="34" charset="0"/>
              <a:buChar char="•"/>
            </a:pPr>
            <a:r>
              <a:rPr lang="en-US" sz="1200" b="1" i="0" kern="1200" baseline="0" dirty="0" smtClean="0">
                <a:solidFill>
                  <a:schemeClr val="tx1"/>
                </a:solidFill>
                <a:effectLst/>
                <a:latin typeface="+mn-lt"/>
                <a:ea typeface="+mn-ea"/>
                <a:cs typeface="+mn-cs"/>
              </a:rPr>
              <a:t>Discuss the incident and the students’ answers. Do not emphasize a correct answer. Instead encourage a discussion about the incident</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26</a:t>
            </a:fld>
            <a:endParaRPr lang="en-US"/>
          </a:p>
        </p:txBody>
      </p:sp>
    </p:spTree>
    <p:extLst>
      <p:ext uri="{BB962C8B-B14F-4D97-AF65-F5344CB8AC3E}">
        <p14:creationId xmlns:p14="http://schemas.microsoft.com/office/powerpoint/2010/main" val="280315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20-21</a:t>
            </a:r>
          </a:p>
          <a:p>
            <a:endParaRPr lang="en-US" b="1" dirty="0" smtClean="0"/>
          </a:p>
          <a:p>
            <a:r>
              <a:rPr lang="en-US" b="1" dirty="0" smtClean="0"/>
              <a:t>Instruction</a:t>
            </a:r>
          </a:p>
          <a:p>
            <a:pPr marL="171450" indent="-171450">
              <a:buFont typeface="Arial" panose="020B0604020202020204" pitchFamily="34" charset="0"/>
              <a:buChar char="•"/>
            </a:pPr>
            <a:r>
              <a:rPr lang="en-US" b="1" dirty="0" smtClean="0"/>
              <a:t>Explain the first bullet (Quiz question)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Specific steps required to initiate hazard control varies depending on your site, the department you are in, and the work performed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However, procedures must include preventing access to the hazard and contacting your Supervisor or Health and Safety Professional</a:t>
            </a:r>
          </a:p>
          <a:p>
            <a:pPr marL="171450" lvl="0" indent="-171450">
              <a:buFont typeface="Arial" panose="020B0604020202020204" pitchFamily="34" charset="0"/>
              <a:buChar char="•"/>
            </a:pPr>
            <a:r>
              <a:rPr lang="en-US" kern="1200" dirty="0" smtClean="0">
                <a:solidFill>
                  <a:schemeClr val="tx1"/>
                </a:solidFill>
                <a:effectLst/>
                <a:latin typeface="+mn-lt"/>
                <a:ea typeface="+mn-ea"/>
                <a:cs typeface="+mn-cs"/>
              </a:rPr>
              <a:t>Explain Qualify the Level of Risk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potential of a hazard’s risk must be evaluated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specific tasks are evaluated regarding the probability of a hazard resulting in an incident and the severity of the consequences if the incident occurs, this is called a “risk rating”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FCX Risk Matrix helps determine the risk rating for each task, identifying it as high, medium, or low</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adequacy of existing controls is also taken into account and regularly evaluated to double-check that they are working properly</a:t>
            </a:r>
            <a:endParaRPr lang="en-US"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smtClean="0">
                <a:solidFill>
                  <a:schemeClr val="tx1"/>
                </a:solidFill>
                <a:effectLst/>
                <a:latin typeface="+mn-lt"/>
                <a:ea typeface="+mn-ea"/>
                <a:cs typeface="+mn-cs"/>
              </a:rPr>
              <a:t>Explain Mitigation Procedures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a hazardous condition is found while performing an examination, immediate action to resolve the issue must occur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Mitigate the hazard based on the level of the risk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a hazard is discovered that poses an immediate risk to personnel, stop production until the appropriate controls are in place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Posting a spotter until proper flagging or barricading occurs may also be necessary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Depending on the level of risk, additional training may be required before starting the task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Hazards rated as a high risk are actioned through the Incident Management System (IMS)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attempting to control a hazard, refer to the Hierarchy of Controls outlined in Fatality Prevention</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Elimination, substitution, and engineering controls are more effective than administrative controls and PPE (Quiz question)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Apply the controls that keep the employee as safe as possible</a:t>
            </a:r>
            <a:endParaRPr lang="en-US"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27</a:t>
            </a:fld>
            <a:endParaRPr lang="en-US"/>
          </a:p>
        </p:txBody>
      </p:sp>
    </p:spTree>
    <p:extLst>
      <p:ext uri="{BB962C8B-B14F-4D97-AF65-F5344CB8AC3E}">
        <p14:creationId xmlns:p14="http://schemas.microsoft.com/office/powerpoint/2010/main" val="424919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22</a:t>
            </a:r>
          </a:p>
          <a:p>
            <a:endParaRPr lang="en-US" b="1" dirty="0" smtClean="0"/>
          </a:p>
          <a:p>
            <a:r>
              <a:rPr lang="en-US" b="1" dirty="0" smtClean="0"/>
              <a:t>Instruction</a:t>
            </a:r>
          </a:p>
          <a:p>
            <a:pPr marL="171450" indent="-171450">
              <a:buFont typeface="Arial" panose="020B0604020202020204" pitchFamily="34" charset="0"/>
              <a:buChar char="•"/>
            </a:pPr>
            <a:r>
              <a:rPr lang="en-US" dirty="0" smtClean="0"/>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Supervision reviews the workplace exam forms to aid in this process</a:t>
            </a:r>
          </a:p>
          <a:p>
            <a:pPr marL="171450" lvl="0" indent="-171450">
              <a:buFont typeface="Arial" panose="020B0604020202020204" pitchFamily="34" charset="0"/>
              <a:buChar char="•"/>
            </a:pPr>
            <a:r>
              <a:rPr lang="en-US" kern="1200" dirty="0" smtClean="0">
                <a:solidFill>
                  <a:schemeClr val="tx1"/>
                </a:solidFill>
                <a:effectLst/>
                <a:latin typeface="+mn-lt"/>
                <a:ea typeface="+mn-ea"/>
                <a:cs typeface="+mn-cs"/>
              </a:rPr>
              <a:t>Explain Records Retention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Depending on your site and department, the maintenance and storage of examination records varies but must be retained for a minimum of one year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Whenever a workplace examination is conducted, the form is given to a supervisor and filed according to Freeport-McMoRan’s Records Retention Policy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timing for when a workplace examination form needs to be submitted to supervision usually falls into one of two options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Submit the form once the examination is completed, or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Maintain your workplace examination form as a working document throughout your shift and submit your examination form at the end of your shift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Speak with your site supervisor to determine your department and site expectations</a:t>
            </a:r>
          </a:p>
          <a:p>
            <a:pPr marL="628650" lvl="1" indent="-171450">
              <a:buFont typeface="Arial" panose="020B0604020202020204" pitchFamily="34" charset="0"/>
              <a:buChar char="•"/>
            </a:pPr>
            <a:r>
              <a:rPr lang="en-US" b="1" kern="1200" dirty="0" smtClean="0">
                <a:solidFill>
                  <a:schemeClr val="tx1"/>
                </a:solidFill>
                <a:effectLst/>
                <a:latin typeface="+mn-lt"/>
                <a:ea typeface="+mn-ea"/>
                <a:cs typeface="+mn-cs"/>
              </a:rPr>
              <a:t>Discuss and have the students record your site’s records retention requirements in the space provided in the Student Guide</a:t>
            </a:r>
          </a:p>
          <a:p>
            <a:pPr marL="171450" lvl="0" indent="-171450">
              <a:buFont typeface="Arial" panose="020B0604020202020204" pitchFamily="34" charset="0"/>
              <a:buChar char="•"/>
            </a:pPr>
            <a:r>
              <a:rPr lang="en-US" kern="1200" dirty="0" smtClean="0">
                <a:solidFill>
                  <a:schemeClr val="tx1"/>
                </a:solidFill>
                <a:effectLst/>
                <a:latin typeface="+mn-lt"/>
                <a:ea typeface="+mn-ea"/>
                <a:cs typeface="+mn-cs"/>
              </a:rPr>
              <a:t>Explain Follow-up</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workplace examination form includes a section for listing the corrective actions taken to mitigate/eliminate each hazard found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individual assigned to the corrective action is ultimately responsible for following up on the action to determine whether or not it is effective</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However, everyone aware of the corrective action has some responsibility to confirm the action is carried out and the hazard is mitigated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the same hazard is found while on the job or during a later workplace exam, speak to your Supervisor or site Health and Safety Professional</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28</a:t>
            </a:fld>
            <a:endParaRPr lang="en-US"/>
          </a:p>
        </p:txBody>
      </p:sp>
    </p:spTree>
    <p:extLst>
      <p:ext uri="{BB962C8B-B14F-4D97-AF65-F5344CB8AC3E}">
        <p14:creationId xmlns:p14="http://schemas.microsoft.com/office/powerpoint/2010/main" val="42193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15 minutes</a:t>
            </a:r>
            <a:r>
              <a:rPr lang="en-US" sz="11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r>
              <a:rPr lang="en-US" sz="11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Team</a:t>
            </a:r>
            <a:r>
              <a:rPr lang="en-US" sz="1200" kern="1200" baseline="0" dirty="0" smtClean="0">
                <a:solidFill>
                  <a:schemeClr val="tx1"/>
                </a:solidFill>
                <a:effectLst/>
                <a:latin typeface="+mn-lt"/>
                <a:ea typeface="+mn-ea"/>
                <a:cs typeface="+mn-cs"/>
              </a:rPr>
              <a:t> Quiz</a:t>
            </a:r>
            <a:r>
              <a:rPr lang="en-US" sz="1200" kern="1200" dirty="0" smtClean="0">
                <a:solidFill>
                  <a:schemeClr val="tx1"/>
                </a:solidFill>
                <a:effectLst/>
                <a:latin typeface="+mn-lt"/>
                <a:ea typeface="+mn-ea"/>
                <a:cs typeface="+mn-cs"/>
              </a:rPr>
              <a:t> worksheet, SG p.</a:t>
            </a:r>
            <a:r>
              <a:rPr lang="en-US" sz="1200" kern="1200" baseline="0" dirty="0" smtClean="0">
                <a:solidFill>
                  <a:schemeClr val="tx1"/>
                </a:solidFill>
                <a:effectLst/>
                <a:latin typeface="+mn-lt"/>
                <a:ea typeface="+mn-ea"/>
                <a:cs typeface="+mn-cs"/>
              </a:rPr>
              <a:t> 23</a:t>
            </a:r>
            <a:r>
              <a:rPr lang="en-US" sz="1200" kern="1200" dirty="0" smtClean="0">
                <a:solidFill>
                  <a:schemeClr val="tx1"/>
                </a:solidFill>
                <a:effectLst/>
                <a:latin typeface="+mn-lt"/>
                <a:ea typeface="+mn-ea"/>
                <a:cs typeface="+mn-cs"/>
              </a:rPr>
              <a:t> (1 per student)</a:t>
            </a:r>
            <a:endParaRPr lang="en-US" sz="11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Flipchart paper (1 per group)</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Marker (1 per group)</a:t>
            </a:r>
            <a:r>
              <a:rPr lang="en-US" sz="1100" kern="1200" dirty="0" smtClean="0">
                <a:solidFill>
                  <a:schemeClr val="tx1"/>
                </a:solidFill>
                <a:effectLst/>
                <a:latin typeface="+mn-lt"/>
                <a:ea typeface="+mn-ea"/>
                <a:cs typeface="+mn-cs"/>
              </a:rPr>
              <a:t> </a:t>
            </a:r>
          </a:p>
          <a:p>
            <a:r>
              <a:rPr lang="en-US" sz="1200" b="1" kern="1200" cap="all"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100" kern="1200" dirty="0" smtClean="0">
              <a:solidFill>
                <a:schemeClr val="tx1"/>
              </a:solidFill>
              <a:effectLst/>
              <a:latin typeface="+mn-lt"/>
              <a:ea typeface="+mn-ea"/>
              <a:cs typeface="+mn-cs"/>
            </a:endParaRPr>
          </a:p>
          <a:p>
            <a:pPr>
              <a:lnSpc>
                <a:spcPct val="100000"/>
              </a:lnSpc>
              <a:spcAft>
                <a:spcPts val="600"/>
              </a:spcAft>
            </a:pPr>
            <a:r>
              <a:rPr lang="en-US" sz="1200" kern="1200" dirty="0" smtClean="0">
                <a:solidFill>
                  <a:schemeClr val="tx1"/>
                </a:solidFill>
                <a:effectLst/>
                <a:latin typeface="+mn-lt"/>
                <a:ea typeface="+mn-ea"/>
                <a:cs typeface="+mn-cs"/>
              </a:rPr>
              <a:t>This activity gives students the opportunity to r</a:t>
            </a:r>
            <a:r>
              <a:rPr lang="en-US" dirty="0" smtClean="0"/>
              <a:t>eview appropriate procedures and forms for conducting a workplace examination</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Break the class into teams of approximately five students</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Review the directions on the worksheet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With your team, use the space on</a:t>
            </a:r>
            <a:r>
              <a:rPr lang="en-US" sz="1200" kern="1200" baseline="0" dirty="0" smtClean="0">
                <a:solidFill>
                  <a:schemeClr val="tx1"/>
                </a:solidFill>
                <a:effectLst/>
                <a:latin typeface="+mn-lt"/>
                <a:ea typeface="+mn-ea"/>
                <a:cs typeface="+mn-cs"/>
              </a:rPr>
              <a:t> the Team Quiz worksheet (p. 23)</a:t>
            </a:r>
            <a:r>
              <a:rPr lang="en-US" sz="1200" kern="1200" dirty="0" smtClean="0">
                <a:solidFill>
                  <a:schemeClr val="tx1"/>
                </a:solidFill>
                <a:effectLst/>
                <a:latin typeface="+mn-lt"/>
                <a:ea typeface="+mn-ea"/>
                <a:cs typeface="+mn-cs"/>
              </a:rPr>
              <a:t> or the flipchart to write three questions about conducting a workplace examination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Write two factual questions with specific correct answers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Write one open-ended question that could lead to a class discussion. Open-ended questions can be opinion-based with no clear, correct answer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After all teams finish writing three questions, each team presents their questions to the class</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After 3 minutes, each team presents their factual questions to the class</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Discuss the answers as a class</a:t>
            </a:r>
            <a:endParaRPr lang="en-US" sz="1100" b="0" kern="1200" dirty="0" smtClean="0">
              <a:solidFill>
                <a:schemeClr val="tx1"/>
              </a:solidFill>
              <a:effectLst/>
              <a:latin typeface="+mn-lt"/>
              <a:ea typeface="+mn-ea"/>
              <a:cs typeface="+mn-cs"/>
            </a:endParaRPr>
          </a:p>
          <a:p>
            <a:pPr marL="228600" lvl="0" indent="-228600">
              <a:buFont typeface="+mj-lt"/>
              <a:buAutoNum type="arabicPeriod"/>
            </a:pPr>
            <a:r>
              <a:rPr lang="en-US" sz="1200" b="0" kern="1200" dirty="0" smtClean="0">
                <a:solidFill>
                  <a:schemeClr val="tx1"/>
                </a:solidFill>
                <a:effectLst/>
                <a:latin typeface="+mn-lt"/>
                <a:ea typeface="+mn-ea"/>
                <a:cs typeface="+mn-cs"/>
              </a:rPr>
              <a:t>Each team presents their open-ended </a:t>
            </a:r>
            <a:r>
              <a:rPr lang="en-US" sz="1200" kern="1200" dirty="0" smtClean="0">
                <a:solidFill>
                  <a:schemeClr val="tx1"/>
                </a:solidFill>
                <a:effectLst/>
                <a:latin typeface="+mn-lt"/>
                <a:ea typeface="+mn-ea"/>
                <a:cs typeface="+mn-cs"/>
              </a:rPr>
              <a:t>question to the class</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Discuss the answers as a class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Question Examples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Factual</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forms and documents are often reviewed in a pre-job meeting?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True or False: Workplace examination forms do not need to be stored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Open-ended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Which is more important, surveying a work area from a distance or from a closer vantage point? Why?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Why are workplace examination forms completed and stored?</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29</a:t>
            </a:fld>
            <a:endParaRPr lang="en-US"/>
          </a:p>
        </p:txBody>
      </p:sp>
    </p:spTree>
    <p:extLst>
      <p:ext uri="{BB962C8B-B14F-4D97-AF65-F5344CB8AC3E}">
        <p14:creationId xmlns:p14="http://schemas.microsoft.com/office/powerpoint/2010/main" val="1710493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Choose an icebreaker and gather appropriate materials.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Successful icebreakers encourage students to contribute their ideas and experiences thus increasing motivation and engagement in the class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Facilitator Guide (pages 11-13) is an assortment of icebreakers that the facilitator can incorporate at the beginning of the course as well as after breaks</a:t>
            </a:r>
          </a:p>
        </p:txBody>
      </p:sp>
      <p:sp>
        <p:nvSpPr>
          <p:cNvPr id="4" name="Slide Number Placeholder 3"/>
          <p:cNvSpPr>
            <a:spLocks noGrp="1"/>
          </p:cNvSpPr>
          <p:nvPr>
            <p:ph type="sldNum" sz="quarter" idx="10"/>
          </p:nvPr>
        </p:nvSpPr>
        <p:spPr/>
        <p:txBody>
          <a:bodyPr/>
          <a:lstStyle/>
          <a:p>
            <a:fld id="{3F8FCD5C-19B0-4F7A-B49D-975DBE93C182}" type="slidenum">
              <a:rPr lang="en-US" smtClean="0"/>
              <a:t>3</a:t>
            </a:fld>
            <a:endParaRPr lang="en-US"/>
          </a:p>
        </p:txBody>
      </p:sp>
    </p:spTree>
    <p:extLst>
      <p:ext uri="{BB962C8B-B14F-4D97-AF65-F5344CB8AC3E}">
        <p14:creationId xmlns:p14="http://schemas.microsoft.com/office/powerpoint/2010/main" val="2960993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pPr marL="171450" indent="-171450">
              <a:buFont typeface="Arial" panose="020B0604020202020204" pitchFamily="34" charset="0"/>
              <a:buChar char="•"/>
            </a:pPr>
            <a:r>
              <a:rPr lang="en-US" b="1" dirty="0" smtClean="0"/>
              <a:t>Review and discuss the questions on the slide</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30</a:t>
            </a:fld>
            <a:endParaRPr lang="en-US"/>
          </a:p>
        </p:txBody>
      </p:sp>
    </p:spTree>
    <p:extLst>
      <p:ext uri="{BB962C8B-B14F-4D97-AF65-F5344CB8AC3E}">
        <p14:creationId xmlns:p14="http://schemas.microsoft.com/office/powerpoint/2010/main" val="3739759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complete the answers to the quiz questions in the SG</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and discuss</a:t>
            </a:r>
            <a:r>
              <a:rPr lang="en-US" sz="1100" b="1" kern="1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answers as a class (See the following slides for answers)</a:t>
            </a:r>
          </a:p>
        </p:txBody>
      </p:sp>
      <p:sp>
        <p:nvSpPr>
          <p:cNvPr id="4" name="Slide Number Placeholder 3"/>
          <p:cNvSpPr>
            <a:spLocks noGrp="1"/>
          </p:cNvSpPr>
          <p:nvPr>
            <p:ph type="sldNum" sz="quarter" idx="10"/>
          </p:nvPr>
        </p:nvSpPr>
        <p:spPr/>
        <p:txBody>
          <a:bodyPr/>
          <a:lstStyle/>
          <a:p>
            <a:fld id="{3F8FCD5C-19B0-4F7A-B49D-975DBE93C182}" type="slidenum">
              <a:rPr lang="en-US" smtClean="0"/>
              <a:t>31</a:t>
            </a:fld>
            <a:endParaRPr lang="en-US"/>
          </a:p>
        </p:txBody>
      </p:sp>
    </p:spTree>
    <p:extLst>
      <p:ext uri="{BB962C8B-B14F-4D97-AF65-F5344CB8AC3E}">
        <p14:creationId xmlns:p14="http://schemas.microsoft.com/office/powerpoint/2010/main" val="158368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1. Name of examiner, area examined, date/time of examination, deficiency/hazard discovered, corrective</a:t>
            </a:r>
            <a:r>
              <a:rPr lang="en-US" sz="1100" kern="1200" baseline="0" dirty="0" smtClean="0">
                <a:solidFill>
                  <a:schemeClr val="tx1"/>
                </a:solidFill>
                <a:effectLst/>
                <a:latin typeface="+mn-lt"/>
                <a:ea typeface="+mn-ea"/>
                <a:cs typeface="+mn-cs"/>
              </a:rPr>
              <a:t> actions to mitigate/eliminate the hazard, other site expectations, </a:t>
            </a:r>
            <a:r>
              <a:rPr lang="en-US" sz="1100" kern="1200" dirty="0" smtClean="0">
                <a:solidFill>
                  <a:schemeClr val="tx1"/>
                </a:solidFill>
                <a:effectLst/>
                <a:latin typeface="+mn-lt"/>
                <a:ea typeface="+mn-ea"/>
                <a:cs typeface="+mn-cs"/>
              </a:rPr>
              <a:t>See SG p. 17</a:t>
            </a:r>
          </a:p>
          <a:p>
            <a:r>
              <a:rPr lang="en-US" sz="1100" kern="1200" dirty="0" smtClean="0">
                <a:solidFill>
                  <a:schemeClr val="tx1"/>
                </a:solidFill>
                <a:effectLst/>
                <a:latin typeface="+mn-lt"/>
                <a:ea typeface="+mn-ea"/>
                <a:cs typeface="+mn-cs"/>
              </a:rPr>
              <a:t>2. Answers may vary.</a:t>
            </a:r>
            <a:r>
              <a:rPr lang="en-US" sz="1100" kern="1200" baseline="0" dirty="0" smtClean="0">
                <a:solidFill>
                  <a:schemeClr val="tx1"/>
                </a:solidFill>
                <a:effectLst/>
                <a:latin typeface="+mn-lt"/>
                <a:ea typeface="+mn-ea"/>
                <a:cs typeface="+mn-cs"/>
              </a:rPr>
              <a:t> Possible answers – </a:t>
            </a:r>
            <a:r>
              <a:rPr lang="en-US" sz="1100" kern="1200" dirty="0" smtClean="0">
                <a:solidFill>
                  <a:schemeClr val="tx1"/>
                </a:solidFill>
                <a:effectLst/>
                <a:latin typeface="+mn-lt"/>
                <a:ea typeface="+mn-ea"/>
                <a:cs typeface="+mn-cs"/>
              </a:rPr>
              <a:t>Additional hazards come into view that might otherwise have gone unnoticed, See SG p. 18</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32</a:t>
            </a:fld>
            <a:endParaRPr lang="en-US"/>
          </a:p>
        </p:txBody>
      </p:sp>
    </p:spTree>
    <p:extLst>
      <p:ext uri="{BB962C8B-B14F-4D97-AF65-F5344CB8AC3E}">
        <p14:creationId xmlns:p14="http://schemas.microsoft.com/office/powerpoint/2010/main" val="589900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24</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3. a,</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See SG p. 20</a:t>
            </a:r>
          </a:p>
          <a:p>
            <a:r>
              <a:rPr lang="en-US" sz="1100" kern="1200" dirty="0" smtClean="0">
                <a:solidFill>
                  <a:schemeClr val="tx1"/>
                </a:solidFill>
                <a:effectLst/>
                <a:latin typeface="+mn-lt"/>
                <a:ea typeface="+mn-ea"/>
                <a:cs typeface="+mn-cs"/>
              </a:rPr>
              <a:t>4.</a:t>
            </a:r>
            <a:r>
              <a:rPr lang="en-US" sz="1100" kern="1200" baseline="0" dirty="0" smtClean="0">
                <a:solidFill>
                  <a:schemeClr val="tx1"/>
                </a:solidFill>
                <a:effectLst/>
                <a:latin typeface="+mn-lt"/>
                <a:ea typeface="+mn-ea"/>
                <a:cs typeface="+mn-cs"/>
              </a:rPr>
              <a:t> b, See SG p. 21</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33</a:t>
            </a:fld>
            <a:endParaRPr lang="en-US"/>
          </a:p>
        </p:txBody>
      </p:sp>
    </p:spTree>
    <p:extLst>
      <p:ext uri="{BB962C8B-B14F-4D97-AF65-F5344CB8AC3E}">
        <p14:creationId xmlns:p14="http://schemas.microsoft.com/office/powerpoint/2010/main" val="2932602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p.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Review the learning objective</a:t>
            </a:r>
            <a:r>
              <a:rPr lang="en-US" sz="1200" kern="1200" baseline="0" dirty="0" smtClean="0">
                <a:solidFill>
                  <a:schemeClr val="tx1"/>
                </a:solidFill>
                <a:effectLst/>
                <a:latin typeface="+mn-lt"/>
                <a:ea typeface="+mn-ea"/>
                <a:cs typeface="+mn-cs"/>
              </a:rPr>
              <a:t> for the module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lnSpc>
                <a:spcPct val="100000"/>
              </a:lnSpc>
              <a:spcAft>
                <a:spcPts val="600"/>
              </a:spcAft>
              <a:buFont typeface="Arial" panose="020B0604020202020204" pitchFamily="34" charset="0"/>
              <a:buChar char="•"/>
            </a:pPr>
            <a:r>
              <a:rPr lang="en-US" dirty="0" smtClean="0"/>
              <a:t>Identify the hazards associated with a workplace exam and the controls that can be implemented</a:t>
            </a:r>
          </a:p>
        </p:txBody>
      </p:sp>
      <p:sp>
        <p:nvSpPr>
          <p:cNvPr id="4" name="Slide Number Placeholder 3"/>
          <p:cNvSpPr>
            <a:spLocks noGrp="1"/>
          </p:cNvSpPr>
          <p:nvPr>
            <p:ph type="sldNum" sz="quarter" idx="10"/>
          </p:nvPr>
        </p:nvSpPr>
        <p:spPr/>
        <p:txBody>
          <a:bodyPr/>
          <a:lstStyle/>
          <a:p>
            <a:fld id="{3F8FCD5C-19B0-4F7A-B49D-975DBE93C182}" type="slidenum">
              <a:rPr lang="en-US" smtClean="0"/>
              <a:t>34</a:t>
            </a:fld>
            <a:endParaRPr lang="en-US"/>
          </a:p>
        </p:txBody>
      </p:sp>
    </p:spTree>
    <p:extLst>
      <p:ext uri="{BB962C8B-B14F-4D97-AF65-F5344CB8AC3E}">
        <p14:creationId xmlns:p14="http://schemas.microsoft.com/office/powerpoint/2010/main" val="1978744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29-30</a:t>
            </a:r>
          </a:p>
          <a:p>
            <a:endParaRPr lang="en-US" b="1" dirty="0" smtClean="0"/>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the first bullet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Identify and inspect existing critical controls to see if they are in working order</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the effectiveness of any controls cannot be validated, take the necessary steps to control the risk before starting work</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Explain the second bullet</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Hazards presented in this module are not an all-encompassing list of hazards found in your work area</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you see </a:t>
            </a:r>
            <a:r>
              <a:rPr lang="en-US" sz="1200" b="1" kern="1200" dirty="0" smtClean="0">
                <a:solidFill>
                  <a:schemeClr val="tx1"/>
                </a:solidFill>
                <a:effectLst/>
                <a:latin typeface="+mn-lt"/>
                <a:ea typeface="+mn-ea"/>
                <a:cs typeface="+mn-cs"/>
              </a:rPr>
              <a:t>anything</a:t>
            </a:r>
            <a:r>
              <a:rPr lang="en-US" sz="1200" kern="1200" dirty="0" smtClean="0">
                <a:solidFill>
                  <a:schemeClr val="tx1"/>
                </a:solidFill>
                <a:effectLst/>
                <a:latin typeface="+mn-lt"/>
                <a:ea typeface="+mn-ea"/>
                <a:cs typeface="+mn-cs"/>
              </a:rPr>
              <a:t> posing a risk to you or others, report it immediately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Communicate all potential improvements to a Health and Safety Professional and a Supervisor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Determine if there are ways to improve the controls</a:t>
            </a:r>
            <a:endParaRPr lang="en-US" sz="120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Refer to your site’s Health and Safety Professional or Supervisor for further clarification on site- and department-specific hazards to evaluate</a:t>
            </a:r>
          </a:p>
        </p:txBody>
      </p:sp>
      <p:sp>
        <p:nvSpPr>
          <p:cNvPr id="4" name="Slide Number Placeholder 3"/>
          <p:cNvSpPr>
            <a:spLocks noGrp="1"/>
          </p:cNvSpPr>
          <p:nvPr>
            <p:ph type="sldNum" sz="quarter" idx="10"/>
          </p:nvPr>
        </p:nvSpPr>
        <p:spPr/>
        <p:txBody>
          <a:bodyPr/>
          <a:lstStyle/>
          <a:p>
            <a:fld id="{3F8FCD5C-19B0-4F7A-B49D-975DBE93C182}" type="slidenum">
              <a:rPr lang="en-US" smtClean="0"/>
              <a:t>35</a:t>
            </a:fld>
            <a:endParaRPr lang="en-US"/>
          </a:p>
        </p:txBody>
      </p:sp>
    </p:spTree>
    <p:extLst>
      <p:ext uri="{BB962C8B-B14F-4D97-AF65-F5344CB8AC3E}">
        <p14:creationId xmlns:p14="http://schemas.microsoft.com/office/powerpoint/2010/main" val="211049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29-31</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 wide variety of equipment is used on Freeport-McMoRan properties and includes stationary, mobile, rental, and job-specific equipment, as well as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 thorough workplace exam identifies and evaluates all equipment in the workplace for potential hazards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Know the common hazards you may encounter, so you can be safe and mitigate hazards before the job begins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workplace examination reveals areas where hazards exist and improvements are possible, contact your Supervisor or Health and Safety Professional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Explain the first bullet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Workplace exam helps identify what equipment needs to have a pre-op performed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Pre-operation inspection (pre-op) is performed by employees trained to inspect the vehicle/equipment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defects are found that result in unsafe vehicles or equipment:</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Place a “Do Not Operate” tag on the vehicle/equipment and list the defect on the tag</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Record defects that limit safe usage</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Do not operate the vehicle until repaired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the question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Advance through the slide to see images of each piece of equipment listed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Lifting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Potential to cross someone’s travel path at any time during the shift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Operator’s position in relation to the travel path of the equipment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Determine if the operator can see pedestrians crossing the route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Inspect the rigging and slings for wear, tears, and proper use</a:t>
            </a:r>
            <a:endParaRPr lang="en-US" sz="1200" b="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Welding</a:t>
            </a:r>
          </a:p>
          <a:p>
            <a:pPr marL="1085850" lvl="2" indent="-171450">
              <a:buFont typeface="Arial" panose="020B0604020202020204" pitchFamily="34" charset="0"/>
              <a:buChar char="•"/>
            </a:pPr>
            <a:r>
              <a:rPr lang="en-US" dirty="0" smtClean="0">
                <a:effectLst/>
              </a:rPr>
              <a:t>Welding equipment is mobile or in a fixed location</a:t>
            </a:r>
          </a:p>
          <a:p>
            <a:pPr marL="1085850" lvl="2" indent="-171450">
              <a:buFont typeface="Arial" panose="020B0604020202020204" pitchFamily="34" charset="0"/>
              <a:buChar char="•"/>
            </a:pPr>
            <a:r>
              <a:rPr lang="en-US" dirty="0" smtClean="0">
                <a:effectLst/>
              </a:rPr>
              <a:t>Potential to be exposed to spatter</a:t>
            </a:r>
          </a:p>
          <a:p>
            <a:pPr marL="1085850" lvl="2" indent="-171450">
              <a:buFont typeface="Arial" panose="020B0604020202020204" pitchFamily="34" charset="0"/>
              <a:buChar char="•"/>
            </a:pPr>
            <a:r>
              <a:rPr lang="en-US" dirty="0" smtClean="0">
                <a:effectLst/>
              </a:rPr>
              <a:t>All materials (stinger, bottles, or lines) stored/secured properly</a:t>
            </a:r>
          </a:p>
          <a:p>
            <a:pPr marL="1085850" lvl="2" indent="-171450">
              <a:buFont typeface="Arial" panose="020B0604020202020204" pitchFamily="34" charset="0"/>
              <a:buChar char="•"/>
            </a:pPr>
            <a:r>
              <a:rPr lang="en-US" dirty="0" smtClean="0">
                <a:effectLst/>
              </a:rPr>
              <a:t>Flammable materials stored near the welding equipment</a:t>
            </a:r>
            <a:endParaRPr lang="en-US" sz="12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Welder uses a flash screen</a:t>
            </a:r>
            <a:endParaRPr lang="en-US" sz="1400" b="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Grinding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Noise level produced by the grinder that could impact those in the area</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Sparks generated that could affect a travel way or flammable materials used</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Know the specific requirements of the grinder used,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 you know what to look for during a workplace exam</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36</a:t>
            </a:fld>
            <a:endParaRPr lang="en-US"/>
          </a:p>
        </p:txBody>
      </p:sp>
    </p:spTree>
    <p:extLst>
      <p:ext uri="{BB962C8B-B14F-4D97-AF65-F5344CB8AC3E}">
        <p14:creationId xmlns:p14="http://schemas.microsoft.com/office/powerpoint/2010/main" val="2708418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32-33</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Mechanical energy is the sum of potential and kinetic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energy (the energy of motion) in a working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the first question and discuss possible</a:t>
            </a:r>
            <a:r>
              <a:rPr lang="en-US" sz="1200" b="1" kern="1200" baseline="0" dirty="0" smtClean="0">
                <a:solidFill>
                  <a:schemeClr val="tx1"/>
                </a:solidFill>
                <a:effectLst/>
                <a:latin typeface="+mn-lt"/>
                <a:ea typeface="+mn-ea"/>
                <a:cs typeface="+mn-cs"/>
              </a:rPr>
              <a:t> answers</a:t>
            </a:r>
            <a:endParaRPr lang="en-US" sz="1200" b="1"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When a mechanical object is in motion (kinetic),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moving machine parts pinch, crush,</a:t>
            </a:r>
            <a:r>
              <a:rPr lang="en-US" sz="1200" kern="1200" baseline="0" dirty="0" smtClean="0">
                <a:solidFill>
                  <a:schemeClr val="tx1"/>
                </a:solidFill>
                <a:effectLst/>
                <a:latin typeface="+mn-lt"/>
                <a:ea typeface="+mn-ea"/>
                <a:cs typeface="+mn-cs"/>
              </a:rPr>
              <a:t> strike, pull objects in</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Potential energy is also hazardous</a:t>
            </a:r>
            <a:r>
              <a:rPr lang="en-US" sz="1200" kern="1200" baseline="0" dirty="0" smtClean="0">
                <a:solidFill>
                  <a:schemeClr val="tx1"/>
                </a:solidFill>
                <a:effectLst/>
                <a:latin typeface="+mn-lt"/>
                <a:ea typeface="+mn-ea"/>
                <a:cs typeface="+mn-cs"/>
              </a:rPr>
              <a:t> because, w</a:t>
            </a:r>
            <a:r>
              <a:rPr lang="en-US" sz="1200" kern="1200" dirty="0" smtClean="0">
                <a:solidFill>
                  <a:schemeClr val="tx1"/>
                </a:solidFill>
                <a:effectLst/>
                <a:latin typeface="+mn-lt"/>
                <a:ea typeface="+mn-ea"/>
                <a:cs typeface="+mn-cs"/>
              </a:rPr>
              <a:t>hen released, it becomes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the second question and discuss possible</a:t>
            </a:r>
            <a:r>
              <a:rPr lang="en-US" sz="1200" b="1" kern="1200" baseline="0" dirty="0" smtClean="0">
                <a:solidFill>
                  <a:schemeClr val="tx1"/>
                </a:solidFill>
                <a:effectLst/>
                <a:latin typeface="+mn-lt"/>
                <a:ea typeface="+mn-ea"/>
                <a:cs typeface="+mn-cs"/>
              </a:rPr>
              <a:t> answers (Quiz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Guarding</a:t>
            </a:r>
            <a:r>
              <a:rPr lang="en-US" sz="1200" b="0" kern="1200" baseline="0" dirty="0" smtClean="0">
                <a:solidFill>
                  <a:schemeClr val="tx1"/>
                </a:solidFill>
                <a:effectLst/>
                <a:latin typeface="+mn-lt"/>
                <a:ea typeface="+mn-ea"/>
                <a:cs typeface="+mn-cs"/>
              </a:rPr>
              <a:t> prevents contact with hazards such as </a:t>
            </a:r>
            <a:r>
              <a:rPr lang="en-US" sz="1200" kern="1200" dirty="0" smtClean="0">
                <a:solidFill>
                  <a:schemeClr val="tx1"/>
                </a:solidFill>
                <a:effectLst/>
                <a:latin typeface="+mn-lt"/>
                <a:ea typeface="+mn-ea"/>
                <a:cs typeface="+mn-cs"/>
              </a:rPr>
              <a:t>machinery with exposed moving parts, shielding to protect against chemical contact, heat shielding, and noise dampening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image on the left shows guarding in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Ask the third question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All forms of guarding must be maintained at all times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Note all areas where guarding needs to be installed including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guarding deficiencies are discovered through a workplace examination, stop working until the guarding is repaired or reinstalled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Unguarded areas must have a spotter until the hazard is mitigated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workplace examination reveals areas where guarding needs to be installed, contact your Supervisor or Health and Safety Professional to begin the process</a:t>
            </a: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Explain the last bullet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image on the right shows a pinch</a:t>
            </a:r>
            <a:r>
              <a:rPr lang="en-US" sz="1200" kern="1200" baseline="0" dirty="0" smtClean="0">
                <a:solidFill>
                  <a:schemeClr val="tx1"/>
                </a:solidFill>
                <a:effectLst/>
                <a:latin typeface="+mn-lt"/>
                <a:ea typeface="+mn-ea"/>
                <a:cs typeface="+mn-cs"/>
              </a:rPr>
              <a:t> point warning sign</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 pinch point is a place where the body or part of the body can be trapped between objects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Common causes are machine parts, tools, moving materials, container lids, and doors/hinges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Identify possible places where the body or a body part could be pinched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Ensure the necessary precautions (such as guarding, LOTOTO, or planning the job away from the pinch points) are taken to eliminate or mitigate pinching hazards</a:t>
            </a:r>
            <a:endParaRPr lang="en-US" sz="1200"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37</a:t>
            </a:fld>
            <a:endParaRPr lang="en-US"/>
          </a:p>
        </p:txBody>
      </p:sp>
    </p:spTree>
    <p:extLst>
      <p:ext uri="{BB962C8B-B14F-4D97-AF65-F5344CB8AC3E}">
        <p14:creationId xmlns:p14="http://schemas.microsoft.com/office/powerpoint/2010/main" val="1592744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33</a:t>
            </a:r>
          </a:p>
          <a:p>
            <a:endParaRPr lang="en-US" b="1" dirty="0" smtClean="0"/>
          </a:p>
          <a:p>
            <a:r>
              <a:rPr lang="en-US" b="1"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Open</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oles</a:t>
            </a:r>
            <a:r>
              <a:rPr lang="en-US" sz="1200" kern="1200" baseline="0" dirty="0" smtClean="0">
                <a:solidFill>
                  <a:schemeClr val="tx1"/>
                </a:solidFill>
                <a:effectLst/>
                <a:latin typeface="+mn-lt"/>
                <a:ea typeface="+mn-ea"/>
                <a:cs typeface="+mn-cs"/>
              </a:rPr>
              <a:t> present fall risks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 open hole exists in either a horizontal or vertical plane that can result in a fall to a lower level or objects falling from above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Horizontal opening must measure 12 inches (30 cm) or more in its least dimension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Vertical opening must be at least 30 inches (76 cm) tall and 18 inches (46 cm) wide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 opening of less than 12</a:t>
            </a:r>
            <a:r>
              <a:rPr lang="en-US" sz="1200" kern="1200" baseline="0" dirty="0" smtClean="0">
                <a:solidFill>
                  <a:schemeClr val="tx1"/>
                </a:solidFill>
                <a:effectLst/>
                <a:latin typeface="+mn-lt"/>
                <a:ea typeface="+mn-ea"/>
                <a:cs typeface="+mn-cs"/>
              </a:rPr>
              <a:t> inches</a:t>
            </a:r>
            <a:r>
              <a:rPr lang="en-US" sz="1200" kern="1200" dirty="0" smtClean="0">
                <a:solidFill>
                  <a:schemeClr val="tx1"/>
                </a:solidFill>
                <a:effectLst/>
                <a:latin typeface="+mn-lt"/>
                <a:ea typeface="+mn-ea"/>
                <a:cs typeface="+mn-cs"/>
              </a:rPr>
              <a:t> (30 cm) in a walking surface still poses a trip/fall hazard and must be mitigated</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 the question and discuss</a:t>
            </a:r>
            <a:r>
              <a:rPr lang="en-US" sz="1200" b="1" kern="1200" baseline="0" dirty="0" smtClean="0">
                <a:solidFill>
                  <a:schemeClr val="tx1"/>
                </a:solidFill>
                <a:effectLst/>
                <a:latin typeface="+mn-lt"/>
                <a:ea typeface="+mn-ea"/>
                <a:cs typeface="+mn-cs"/>
              </a:rPr>
              <a:t> possible answers</a:t>
            </a:r>
            <a:endParaRPr lang="en-US" sz="1200" b="1"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the event a workplace examination reveals an open hole, production stops immediately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Health and Safety Professionals and Supervision are notified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Proper barricading is installed</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38</a:t>
            </a:fld>
            <a:endParaRPr lang="en-US"/>
          </a:p>
        </p:txBody>
      </p:sp>
    </p:spTree>
    <p:extLst>
      <p:ext uri="{BB962C8B-B14F-4D97-AF65-F5344CB8AC3E}">
        <p14:creationId xmlns:p14="http://schemas.microsoft.com/office/powerpoint/2010/main" val="131804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34-37</a:t>
            </a:r>
          </a:p>
          <a:p>
            <a:endParaRPr lang="en-US" b="1" dirty="0" smtClean="0"/>
          </a:p>
          <a:p>
            <a:r>
              <a:rPr lang="en-US" b="1" dirty="0" smtClean="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Electricity is a serious hazard that exposes employees</a:t>
            </a:r>
            <a:r>
              <a:rPr lang="en-US" sz="1200" b="0" kern="1200" baseline="0" dirty="0" smtClean="0">
                <a:solidFill>
                  <a:schemeClr val="tx1"/>
                </a:solidFill>
                <a:effectLst/>
                <a:latin typeface="+mn-lt"/>
                <a:ea typeface="+mn-ea"/>
                <a:cs typeface="+mn-cs"/>
              </a:rPr>
              <a:t> to electrical shock, electrocution, burns, explosions, and fires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defects and immediately report them when completing a workplace exam helps find hazards before injuries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Immediately remove items posing a risk and contact your supervisor</a:t>
            </a: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the question</a:t>
            </a:r>
            <a:r>
              <a:rPr lang="en-US" sz="1200" b="1" kern="1200" baseline="0" dirty="0" smtClean="0">
                <a:solidFill>
                  <a:schemeClr val="tx1"/>
                </a:solidFill>
                <a:effectLst/>
                <a:latin typeface="+mn-lt"/>
                <a:ea typeface="+mn-ea"/>
                <a:cs typeface="+mn-cs"/>
              </a:rPr>
              <a:t>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Advance through the slide to see images of each electrical hazard listed (Quiz question)</a:t>
            </a:r>
          </a:p>
          <a:p>
            <a:pPr marL="628650" lvl="1" indent="-171450">
              <a:buFont typeface="Arial" panose="020B0604020202020204" pitchFamily="34" charset="0"/>
              <a:buChar char="•"/>
            </a:pPr>
            <a:r>
              <a:rPr lang="en-US" dirty="0" smtClean="0"/>
              <a:t>Conduits</a:t>
            </a:r>
            <a:r>
              <a:rPr lang="en-US" baseline="0" dirty="0" smtClean="0"/>
              <a:t> (</a:t>
            </a:r>
            <a:r>
              <a:rPr lang="en-US" sz="1200" kern="1200" dirty="0" smtClean="0">
                <a:solidFill>
                  <a:schemeClr val="tx1"/>
                </a:solidFill>
                <a:effectLst/>
                <a:latin typeface="+mn-lt"/>
                <a:ea typeface="+mn-ea"/>
                <a:cs typeface="+mn-cs"/>
              </a:rPr>
              <a:t>Housing for live electrical lines</a:t>
            </a:r>
            <a:r>
              <a:rPr lang="en-US" sz="1200" kern="1200" baseline="0" dirty="0" smtClean="0">
                <a:solidFill>
                  <a:schemeClr val="tx1"/>
                </a:solidFill>
                <a:effectLst/>
                <a:latin typeface="+mn-lt"/>
                <a:ea typeface="+mn-ea"/>
                <a:cs typeface="+mn-cs"/>
              </a:rPr>
              <a:t> and i</a:t>
            </a:r>
            <a:r>
              <a:rPr lang="en-US" sz="1200" kern="1200" dirty="0" smtClean="0">
                <a:solidFill>
                  <a:schemeClr val="tx1"/>
                </a:solidFill>
                <a:effectLst/>
                <a:latin typeface="+mn-lt"/>
                <a:ea typeface="+mn-ea"/>
                <a:cs typeface="+mn-cs"/>
              </a:rPr>
              <a:t>ntended to prevent personnel from coming into direct contact with live systems)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Visually inspect for</a:t>
            </a:r>
            <a:r>
              <a:rPr lang="en-US" sz="1200" kern="1200" baseline="0" dirty="0" smtClean="0">
                <a:solidFill>
                  <a:schemeClr val="tx1"/>
                </a:solidFill>
                <a:effectLst/>
                <a:latin typeface="+mn-lt"/>
                <a:ea typeface="+mn-ea"/>
                <a:cs typeface="+mn-cs"/>
              </a:rPr>
              <a:t> any physical damage to conduit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Broken conduits can lead to exposed wiring, which is a shock/electrocution hazard</a:t>
            </a:r>
            <a:endParaRPr lang="en-US" dirty="0" smtClean="0"/>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Pay attention to any junctions or access points along the conduit</a:t>
            </a:r>
          </a:p>
          <a:p>
            <a:pPr marL="628650" lvl="1" indent="-171450">
              <a:buFont typeface="Arial" panose="020B0604020202020204" pitchFamily="34" charset="0"/>
              <a:buChar char="•"/>
            </a:pPr>
            <a:r>
              <a:rPr lang="en-US" dirty="0" smtClean="0"/>
              <a:t>Cords (insulated to protect users from electricity)</a:t>
            </a:r>
            <a:endParaRPr lang="en-US" sz="1200" kern="1200" dirty="0" smtClean="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Before inspecting electrical cords (including extension cords) and the equipment to which they are attached, remove the cord from the power source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 break in an electrical cord’s insulation can cause a tool or machine's metal parts to conduct electricity and result in an electrical shock, burn, or electrocution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Inspect for</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Broken or missing prongs</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Exposed wires or other electrical parts</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Physical damage to jackets</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Worn, frayed, cut, or broken cords</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Damaged, defective, or deformed insulation on electrical tools or appliances</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Exposed electrical terminals in motors, appliances, and electronic equipment</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Appropriate covering on cords running temporarily across the floor</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Tripping hazards created by the cord</a:t>
            </a:r>
            <a:endParaRPr lang="en-US" dirty="0" smtClean="0">
              <a:effectLst/>
            </a:endParaRP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Extension cords used on a temporary basis only</a:t>
            </a:r>
            <a:endParaRPr lang="en-US" dirty="0" smtClean="0"/>
          </a:p>
          <a:p>
            <a:pPr marL="628650" lvl="1" indent="-171450">
              <a:buFont typeface="Arial" panose="020B0604020202020204" pitchFamily="34" charset="0"/>
              <a:buChar char="•"/>
            </a:pPr>
            <a:r>
              <a:rPr lang="en-US" dirty="0" smtClean="0"/>
              <a:t>Wires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Broken wiring creates shock/electrocution and fire hazards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Broken wiring is found</a:t>
            </a:r>
            <a:r>
              <a:rPr lang="en-US" sz="1200" kern="1200" baseline="0" dirty="0" smtClean="0">
                <a:solidFill>
                  <a:schemeClr val="tx1"/>
                </a:solidFill>
                <a:effectLst/>
                <a:latin typeface="+mn-lt"/>
                <a:ea typeface="+mn-ea"/>
                <a:cs typeface="+mn-cs"/>
              </a:rPr>
              <a:t> in c</a:t>
            </a:r>
            <a:r>
              <a:rPr lang="en-US" sz="1200" kern="1200" dirty="0" smtClean="0">
                <a:solidFill>
                  <a:schemeClr val="tx1"/>
                </a:solidFill>
                <a:effectLst/>
                <a:latin typeface="+mn-lt"/>
                <a:ea typeface="+mn-ea"/>
                <a:cs typeface="+mn-cs"/>
              </a:rPr>
              <a:t>onduits,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cords,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other areas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Look</a:t>
            </a:r>
            <a:r>
              <a:rPr lang="en-US" sz="1200" kern="1200" baseline="0" dirty="0" smtClean="0">
                <a:solidFill>
                  <a:schemeClr val="tx1"/>
                </a:solidFill>
                <a:effectLst/>
                <a:latin typeface="+mn-lt"/>
                <a:ea typeface="+mn-ea"/>
                <a:cs typeface="+mn-cs"/>
              </a:rPr>
              <a:t> for</a:t>
            </a:r>
            <a:r>
              <a:rPr lang="en-US" sz="1200" kern="1200" dirty="0" smtClean="0">
                <a:solidFill>
                  <a:schemeClr val="tx1"/>
                </a:solidFill>
                <a:effectLst/>
                <a:latin typeface="+mn-lt"/>
                <a:ea typeface="+mn-ea"/>
                <a:cs typeface="+mn-cs"/>
              </a:rPr>
              <a:t> worn, frayed, cut, or broken wiring</a:t>
            </a:r>
          </a:p>
          <a:p>
            <a:pPr marL="628650" lvl="1" indent="-171450">
              <a:buFont typeface="Arial" panose="020B0604020202020204" pitchFamily="34" charset="0"/>
              <a:buChar char="•"/>
            </a:pPr>
            <a:r>
              <a:rPr lang="en-US" dirty="0" smtClean="0"/>
              <a:t>Knockouts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Electrical boxes are designed to allow for either single or multiple conduits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Conduit is attached to the electrical box at small pre-cut holes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Holes are covered with small knockout plugs that are intended to be broken away when the conduit is attached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When an electrical box is modified in a manner that eliminates the need for a conduit, the remaining hole cannot be left open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 new knockout plug is used to mitigate this hazard and confirm no open holes exist in the electrical box</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Examine all electrical boxes for broken or missing knockout plugs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trained, v</a:t>
            </a:r>
            <a:r>
              <a:rPr lang="en-US" sz="1200" kern="1200" dirty="0" smtClean="0">
                <a:solidFill>
                  <a:schemeClr val="tx1"/>
                </a:solidFill>
                <a:effectLst/>
                <a:latin typeface="+mn-lt"/>
                <a:ea typeface="+mn-ea"/>
                <a:cs typeface="+mn-cs"/>
              </a:rPr>
              <a:t>erify all electrical box access doors are working and can be adequately secured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Do not access an electrical box through an unused opening</a:t>
            </a:r>
            <a:endParaRPr lang="en-US" dirty="0" smtClean="0"/>
          </a:p>
          <a:p>
            <a:pPr marL="628650" lvl="1" indent="-171450">
              <a:buFont typeface="Arial" panose="020B0604020202020204" pitchFamily="34" charset="0"/>
              <a:buChar char="•"/>
            </a:pPr>
            <a:r>
              <a:rPr lang="en-US" dirty="0" smtClean="0"/>
              <a:t>Ground Checks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Test the continuity and resistance of the grounding system</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Electrical equipment requires a ground check upon installation and after repairs or modifications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Some sites require annual ground checks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use a specific color-coded tape system to allow employees to determine at a glance if the equipment is</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compliance</a:t>
            </a:r>
          </a:p>
          <a:p>
            <a:pPr marL="1085850" lvl="2" indent="-171450">
              <a:buFont typeface="Arial" panose="020B0604020202020204" pitchFamily="34" charset="0"/>
              <a:buChar char="•"/>
            </a:pPr>
            <a:r>
              <a:rPr lang="en-US" sz="1200" b="1" kern="1200" dirty="0" smtClean="0">
                <a:solidFill>
                  <a:schemeClr val="tx1"/>
                </a:solidFill>
                <a:effectLst/>
                <a:latin typeface="+mn-lt"/>
                <a:ea typeface="+mn-ea"/>
                <a:cs typeface="+mn-cs"/>
              </a:rPr>
              <a:t>Discuss your sites ground check expectations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Establish that all electrical equipment has been tested and is current</a:t>
            </a:r>
            <a:endParaRPr lang="en-US" dirty="0" smtClean="0"/>
          </a:p>
          <a:p>
            <a:pPr marL="628650" lvl="1" indent="-171450">
              <a:buFont typeface="Arial" panose="020B0604020202020204" pitchFamily="34" charset="0"/>
              <a:buChar char="•"/>
            </a:pPr>
            <a:r>
              <a:rPr lang="en-US" dirty="0" smtClean="0"/>
              <a:t>Panel Labeling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Look</a:t>
            </a:r>
            <a:r>
              <a:rPr lang="en-US" sz="1200" kern="1200" baseline="0" dirty="0" smtClean="0">
                <a:solidFill>
                  <a:schemeClr val="tx1"/>
                </a:solidFill>
                <a:effectLst/>
                <a:latin typeface="+mn-lt"/>
                <a:ea typeface="+mn-ea"/>
                <a:cs typeface="+mn-cs"/>
              </a:rPr>
              <a:t> for i</a:t>
            </a:r>
            <a:r>
              <a:rPr lang="en-US" sz="1200" kern="1200" dirty="0" smtClean="0">
                <a:solidFill>
                  <a:schemeClr val="tx1"/>
                </a:solidFill>
                <a:effectLst/>
                <a:latin typeface="+mn-lt"/>
                <a:ea typeface="+mn-ea"/>
                <a:cs typeface="+mn-cs"/>
              </a:rPr>
              <a:t>mproper or missing labeling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Verify all operational circuit breakers are marked appropriately and accurately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labels are damaged, missing, not legible, or their view is obstructed, the appropriate personnel needs to be notified to implement corrective action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Only authorized and qualified individuals may open panels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Note whether or not adequate lighting is in place to read all labeling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Any items labeled “spare”, or something similar must remain in the open position</a:t>
            </a:r>
            <a:endParaRPr lang="en-US" dirty="0" smtClean="0"/>
          </a:p>
          <a:p>
            <a:pPr marL="628650" lvl="1" indent="-171450">
              <a:buFont typeface="Arial" panose="020B0604020202020204" pitchFamily="34" charset="0"/>
              <a:buChar char="•"/>
            </a:pPr>
            <a:r>
              <a:rPr lang="en-US" dirty="0" smtClean="0"/>
              <a:t>GFCIs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Ground-fault circuit interrupters (GFCIs) protect workers from electrocution by tripping (opening the circuit) when electrical equipment is not working correctly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Located on all outdoor outlets and any outlets within six feet of a water source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Press the test button to verify the power disconnects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a GFCI does not pass the test, continues to trip, or is damaged/defective, stop use, tag-out, and contact the Electrical Department</a:t>
            </a:r>
            <a:endParaRPr lang="en-US"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39</a:t>
            </a:fld>
            <a:endParaRPr lang="en-US"/>
          </a:p>
        </p:txBody>
      </p:sp>
    </p:spTree>
    <p:extLst>
      <p:ext uri="{BB962C8B-B14F-4D97-AF65-F5344CB8AC3E}">
        <p14:creationId xmlns:p14="http://schemas.microsoft.com/office/powerpoint/2010/main" val="304326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SG p.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endPar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Introduce the SG as a resource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or have a student read the quote</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 a class, discuss what the quote means</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4</a:t>
            </a:fld>
            <a:endParaRPr lang="en-US"/>
          </a:p>
        </p:txBody>
      </p:sp>
    </p:spTree>
    <p:extLst>
      <p:ext uri="{BB962C8B-B14F-4D97-AF65-F5344CB8AC3E}">
        <p14:creationId xmlns:p14="http://schemas.microsoft.com/office/powerpoint/2010/main" val="937461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38</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the first bullet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Adapt tasks, workstations, tools, machines,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equipment to fit the worker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Reduce physical stress on a worker’s body and eliminate many potentially serious, disabling work-related musculoskeletal disorders (MSDs)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Evaluate a work area for ergonomics-related hazards</a:t>
            </a:r>
            <a:r>
              <a:rPr lang="en-US" sz="1200" kern="1200" baseline="0" dirty="0" smtClean="0">
                <a:solidFill>
                  <a:schemeClr val="tx1"/>
                </a:solidFill>
                <a:effectLst/>
                <a:latin typeface="+mn-lt"/>
                <a:ea typeface="+mn-ea"/>
                <a:cs typeface="+mn-cs"/>
              </a:rPr>
              <a:t> during a workplace 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baseline="0" dirty="0" smtClean="0">
                <a:solidFill>
                  <a:schemeClr val="tx1"/>
                </a:solidFill>
                <a:effectLst/>
                <a:latin typeface="+mn-lt"/>
                <a:ea typeface="+mn-ea"/>
                <a:cs typeface="+mn-cs"/>
              </a:rPr>
              <a:t>Ask the question and discuss possible answers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Varying tasks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Working at a slower pace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Supplying anti-fatigue mats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Supplying the right tool for the job</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Providing ergonomic chairs or stools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Adjusting the height of working surfaces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Providing an increased number of short breaks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Reducing the weight and size of items to be lifted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Putting supplies and equipment within easy reach of the worker</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40</a:t>
            </a:fld>
            <a:endParaRPr lang="en-US"/>
          </a:p>
        </p:txBody>
      </p:sp>
    </p:spTree>
    <p:extLst>
      <p:ext uri="{BB962C8B-B14F-4D97-AF65-F5344CB8AC3E}">
        <p14:creationId xmlns:p14="http://schemas.microsoft.com/office/powerpoint/2010/main" val="2364018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39-40</a:t>
            </a:r>
          </a:p>
          <a:p>
            <a:endParaRPr lang="en-US" b="1" dirty="0" smtClean="0"/>
          </a:p>
          <a:p>
            <a:r>
              <a:rPr lang="en-US" b="1"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Pay attention to weather-related hazards such as</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freeze-thaw cycle (ice and run-off), precipitation (snow and rain), high speed winds,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xtreme heat,</a:t>
            </a:r>
            <a:r>
              <a:rPr lang="en-US" sz="1200" kern="1200" baseline="0" dirty="0" smtClean="0">
                <a:solidFill>
                  <a:schemeClr val="tx1"/>
                </a:solidFill>
                <a:effectLst/>
                <a:latin typeface="+mn-lt"/>
                <a:ea typeface="+mn-ea"/>
                <a:cs typeface="+mn-cs"/>
              </a:rPr>
              <a:t> l</a:t>
            </a:r>
            <a:r>
              <a:rPr lang="en-US" sz="1200" kern="1200" dirty="0" smtClean="0">
                <a:solidFill>
                  <a:schemeClr val="tx1"/>
                </a:solidFill>
                <a:effectLst/>
                <a:latin typeface="+mn-lt"/>
                <a:ea typeface="+mn-ea"/>
                <a:cs typeface="+mn-cs"/>
              </a:rPr>
              <a:t>ightning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a possible risk is associated with any of these hazards, report them to your Health and Safety Professional or Supervisor immediately</a:t>
            </a:r>
          </a:p>
          <a:p>
            <a:pPr marL="171450" lvl="0" indent="-171450">
              <a:buFont typeface="Arial" panose="020B0604020202020204" pitchFamily="34" charset="0"/>
              <a:buChar char="•"/>
            </a:pPr>
            <a:r>
              <a:rPr lang="en-US" b="1" dirty="0" smtClean="0"/>
              <a:t>Ask the question and discuss possible answers</a:t>
            </a:r>
          </a:p>
          <a:p>
            <a:pPr marL="628650" lvl="1" indent="-171450">
              <a:buFont typeface="Arial" panose="020B0604020202020204" pitchFamily="34" charset="0"/>
              <a:buChar char="•"/>
            </a:pPr>
            <a:r>
              <a:rPr lang="en-US" b="0" dirty="0" smtClean="0"/>
              <a:t>Extreme</a:t>
            </a:r>
            <a:r>
              <a:rPr lang="en-US" b="0" baseline="0" dirty="0" smtClean="0"/>
              <a:t> heat and cold alter work areas and hazards while performing tasks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Pay attention to the unique hazards created by extreme weather conditions such as hot or cold metal surfaces, intensified heat in some PPE, and the need for additional warmth in cold conditions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Prepare for extreme conditions during a workplace exam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heat is a factor, confirm plenty of water and a cool area are available for breaks and identify periods of the day when it is safest to perform heavy work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cold is a factor, confirm warm areas are available for breaks and have changes of clothes available in case clothes get wet</a:t>
            </a:r>
          </a:p>
          <a:p>
            <a:pPr marL="171450" lvl="0" indent="-171450">
              <a:buFont typeface="Arial" panose="020B0604020202020204" pitchFamily="34" charset="0"/>
              <a:buChar char="•"/>
            </a:pPr>
            <a:r>
              <a:rPr lang="en-US" b="1" kern="1200" dirty="0" smtClean="0">
                <a:solidFill>
                  <a:schemeClr val="tx1"/>
                </a:solidFill>
                <a:effectLst/>
                <a:latin typeface="+mn-lt"/>
                <a:ea typeface="+mn-ea"/>
                <a:cs typeface="+mn-cs"/>
              </a:rPr>
              <a:t>Ask the question and discuss possible answers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Precipitation such as runoff, flooding, and rainy conditions can detrimentally affect walking and driving conditions throughout each site as they result in wet travel ways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Wet travel ways increase the possibility of vehicle accidents and employee slips, trips, and falls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Minimize the hazards of wet weather conditions by checking travel ways for debris, wiping up wet areas, and inspecting vehicles for safety</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41</a:t>
            </a:fld>
            <a:endParaRPr lang="en-US"/>
          </a:p>
        </p:txBody>
      </p:sp>
    </p:spTree>
    <p:extLst>
      <p:ext uri="{BB962C8B-B14F-4D97-AF65-F5344CB8AC3E}">
        <p14:creationId xmlns:p14="http://schemas.microsoft.com/office/powerpoint/2010/main" val="3651798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40-42</a:t>
            </a:r>
          </a:p>
          <a:p>
            <a:endParaRPr lang="en-US" b="1" dirty="0" smtClean="0"/>
          </a:p>
          <a:p>
            <a:r>
              <a:rPr lang="en-US" b="1" dirty="0" smtClean="0"/>
              <a:t>Instruction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the first bullet</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Trash, debris, spills, and miscellaneous equipment/tools become a safety hazard when they obstruct walkways or working surfaces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Fine materials such as sawdust and silica, along with biological hazards such as improperly stored food or animal waste, create a wide array of health hazards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Establish housekeeping habits by cleaning your area while performing a workplace exam and while you work, and encouraging others to do the same</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the question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Advance through the slide to see images of each piece of equipment listed</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Slips, trips, and falls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Determine the travel path of the area</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Identify any conditions that could lead to slips and trips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Slips and trips are caused by a wide variety of conditions including standing liquids, uneven surfaces, hoses, electrical cords, stairs, and ladders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you happen to see standing liquids or puddles, avoid walking through it, establish appropriate barricading, and contact your Health and Safety Professional or Supervisor</a:t>
            </a:r>
            <a:endParaRPr lang="en-US"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Travel ways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Travel ways and escape ways allow employees to travel from one area to another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Whether traveled frequently or rarely, they must remain safe routes for all employees at all times.</a:t>
            </a:r>
          </a:p>
          <a:p>
            <a:pPr marL="1085850" lvl="2" indent="-171450">
              <a:buFont typeface="Arial" panose="020B0604020202020204" pitchFamily="34" charset="0"/>
              <a:buChar char="•"/>
            </a:pPr>
            <a:r>
              <a:rPr lang="en-US" sz="1200" b="1" kern="1200" dirty="0" smtClean="0">
                <a:solidFill>
                  <a:schemeClr val="tx1"/>
                </a:solidFill>
                <a:effectLst/>
                <a:latin typeface="+mn-lt"/>
                <a:ea typeface="+mn-ea"/>
                <a:cs typeface="+mn-cs"/>
              </a:rPr>
              <a:t>Safe access along any path traveled for work, repair, or maintenance must be free of debris or obstructions, easily accessible, and well-lit (Quiz question)</a:t>
            </a:r>
            <a:endParaRPr lang="en-US" b="1"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Lighting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Whether working at night or in a darkened area during the day, provide adequate lighting in walkways and work areas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there is enough illumination to let you work safely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Permanent and temporary lighting can be used but either way, the lighting components must be safe for the location and task</a:t>
            </a:r>
            <a:endParaRPr lang="en-US"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Storage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Improperly stored materials become a hazard when obstructing travel ways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 risk of this hazard increases dramatically in the event of an emergency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Note if all materials are stored according to Freeport-McMoRan standards as well as manufacturers’ instructions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Materials may be stored in the proper containers but, if their weight exceeds the limits of the shelving system, they are improperly stored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containers are stacked, make sure they are balanced</a:t>
            </a:r>
          </a:p>
        </p:txBody>
      </p:sp>
      <p:sp>
        <p:nvSpPr>
          <p:cNvPr id="4" name="Slide Number Placeholder 3"/>
          <p:cNvSpPr>
            <a:spLocks noGrp="1"/>
          </p:cNvSpPr>
          <p:nvPr>
            <p:ph type="sldNum" sz="quarter" idx="10"/>
          </p:nvPr>
        </p:nvSpPr>
        <p:spPr/>
        <p:txBody>
          <a:bodyPr/>
          <a:lstStyle/>
          <a:p>
            <a:fld id="{3F8FCD5C-19B0-4F7A-B49D-975DBE93C182}" type="slidenum">
              <a:rPr lang="en-US" smtClean="0"/>
              <a:t>42</a:t>
            </a:fld>
            <a:endParaRPr lang="en-US"/>
          </a:p>
        </p:txBody>
      </p:sp>
    </p:spTree>
    <p:extLst>
      <p:ext uri="{BB962C8B-B14F-4D97-AF65-F5344CB8AC3E}">
        <p14:creationId xmlns:p14="http://schemas.microsoft.com/office/powerpoint/2010/main" val="2436247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43-45</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emergency situations, timing is critical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Use the workplace exam as an opportunity to check all emergency equipment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 the question and discuss</a:t>
            </a:r>
            <a:r>
              <a:rPr lang="en-US" sz="1200" b="1" kern="1200" baseline="0" dirty="0" smtClean="0">
                <a:solidFill>
                  <a:schemeClr val="tx1"/>
                </a:solidFill>
                <a:effectLst/>
                <a:latin typeface="+mn-lt"/>
                <a:ea typeface="+mn-ea"/>
                <a:cs typeface="+mn-cs"/>
              </a:rPr>
              <a:t>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Advance through the slide to see images of each piece of equipment listed</a:t>
            </a:r>
            <a:endParaRPr lang="en-US" sz="1200" b="1"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Eyewash stations and showers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Emergency eyewash stations and showers are often the difference between life-altering exposure events and a recoverable injury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In situations where eye contamination occurs, the longer you wait for treatment, the worse your condition may become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While skin is much more resistant to damage than eyes, there are still certain exposures that require immediate treatment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Locate all emergency eyewash stations and showers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they are functioning, clean, and free from debris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Eyewashes and showers must have signage near them</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 area around them must be clear of obstructions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Fire extinguishers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you are trained on how to use a fire extinguisher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Note the location of all fire extinguishers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an identifying sign is posted above each one</a:t>
            </a:r>
          </a:p>
          <a:p>
            <a:pPr marL="1085850" lvl="2" indent="-171450">
              <a:buFont typeface="Arial" panose="020B0604020202020204" pitchFamily="34" charset="0"/>
              <a:buChar char="•"/>
            </a:pPr>
            <a:r>
              <a:rPr lang="en-US" dirty="0" smtClean="0">
                <a:effectLst/>
              </a:rPr>
              <a:t>Is there any damage to the handle, nozzle, or hose?</a:t>
            </a:r>
          </a:p>
          <a:p>
            <a:pPr marL="1085850" lvl="2" indent="-171450">
              <a:buFont typeface="Arial" panose="020B0604020202020204" pitchFamily="34" charset="0"/>
              <a:buChar char="•"/>
            </a:pPr>
            <a:r>
              <a:rPr lang="en-US" dirty="0" smtClean="0">
                <a:effectLst/>
              </a:rPr>
              <a:t>Is the safety pin correctly in place?</a:t>
            </a:r>
          </a:p>
          <a:p>
            <a:pPr marL="1085850" lvl="2" indent="-171450">
              <a:buFont typeface="Arial" panose="020B0604020202020204" pitchFamily="34" charset="0"/>
              <a:buChar char="•"/>
            </a:pPr>
            <a:r>
              <a:rPr lang="en-US" dirty="0" smtClean="0">
                <a:effectLst/>
              </a:rPr>
              <a:t>Does the needle in the pressure gauge fall in the “Good” or green range?  </a:t>
            </a:r>
          </a:p>
          <a:p>
            <a:pPr marL="1085850" lvl="2" indent="-171450">
              <a:buFont typeface="Arial" panose="020B0604020202020204" pitchFamily="34" charset="0"/>
              <a:buChar char="•"/>
            </a:pPr>
            <a:r>
              <a:rPr lang="en-US" dirty="0" smtClean="0">
                <a:effectLst/>
              </a:rPr>
              <a:t>Are the inspection tag and sticker current?</a:t>
            </a:r>
          </a:p>
          <a:p>
            <a:pPr marL="1085850" lvl="2" indent="-171450">
              <a:buFont typeface="Arial" panose="020B0604020202020204" pitchFamily="34" charset="0"/>
              <a:buChar char="•"/>
            </a:pPr>
            <a:r>
              <a:rPr lang="en-US" dirty="0" smtClean="0">
                <a:effectLst/>
              </a:rPr>
              <a:t>When was the last time the fire extinguisher was inverted to mix the chemicals inside? Is the area three feet around the extinguisher free from obstructions?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Is it the correct type of extinguisher for the hazards in the area?</a:t>
            </a:r>
          </a:p>
          <a:p>
            <a:pPr marL="628650" lvl="1" indent="-171450">
              <a:buFont typeface="Arial" panose="020B0604020202020204" pitchFamily="34" charset="0"/>
              <a:buChar char="•"/>
            </a:pPr>
            <a:r>
              <a:rPr lang="en-US" sz="1400" kern="1200" dirty="0" smtClean="0">
                <a:solidFill>
                  <a:schemeClr val="tx1"/>
                </a:solidFill>
                <a:effectLst/>
                <a:latin typeface="+mn-lt"/>
                <a:ea typeface="+mn-ea"/>
                <a:cs typeface="+mn-cs"/>
              </a:rPr>
              <a:t>First-Aid kits and AEDs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First-aid kits and automated external defibrillators (AEDs) can be critical during a health emergency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Locate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first-aid kits and AEDs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first aid supplies are fully stocked, and any items with an expiration date are current</a:t>
            </a:r>
            <a:endParaRPr lang="en-US" sz="14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Emergency Alarms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Emergency alarms reduce the severity of incidents by warning employees of a danger and alerting them to follow the proper procedures when the alarm sounds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the event of an emergency, the alarms need to function properly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Locate all alarms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Check that they were recently tested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Alarms are often tested on a regular basis by sites and may not need to be tested during a workplace exam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Check with your site supervision if you have any questions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Emergency</a:t>
            </a:r>
            <a:r>
              <a:rPr lang="en-US" sz="1200" kern="1200" baseline="0" dirty="0" smtClean="0">
                <a:solidFill>
                  <a:schemeClr val="tx1"/>
                </a:solidFill>
                <a:effectLst/>
                <a:latin typeface="+mn-lt"/>
                <a:ea typeface="+mn-ea"/>
                <a:cs typeface="+mn-cs"/>
              </a:rPr>
              <a:t> lighting and signs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Each work area has a detailed evacuation plan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 success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plan in an emergency is partially dependent upon emergency lighting and exit signs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Locate and test the emergency lighting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Locate and verify that all exit signs are illuminated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Test</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mergency lighting by pressing the “Test” button or unplugging it and plugging it back in</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43</a:t>
            </a:fld>
            <a:endParaRPr lang="en-US"/>
          </a:p>
        </p:txBody>
      </p:sp>
    </p:spTree>
    <p:extLst>
      <p:ext uri="{BB962C8B-B14F-4D97-AF65-F5344CB8AC3E}">
        <p14:creationId xmlns:p14="http://schemas.microsoft.com/office/powerpoint/2010/main" val="1707091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46-47</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Freeport-McMoRan sites strive to keep everyone informed throughout the workday by communicating in multiple ways such as signage, flagging, tagging, and blue stake markings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Communication can draw attention to potential hazards when performing a task and must, therefore, be clearly conveyed and precisely understood</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Ask</a:t>
            </a:r>
            <a:r>
              <a:rPr lang="en-US" sz="1200" b="1" kern="1200" baseline="0" dirty="0" smtClean="0">
                <a:solidFill>
                  <a:schemeClr val="tx1"/>
                </a:solidFill>
                <a:effectLst/>
                <a:latin typeface="+mn-lt"/>
                <a:ea typeface="+mn-ea"/>
                <a:cs typeface="+mn-cs"/>
              </a:rPr>
              <a:t> the question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Advance through the slide to see images of each piece of equipment listed</a:t>
            </a:r>
            <a:endParaRPr lang="en-US" sz="1200" b="1"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Signage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Signs are classified as administrative controls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When immediate or potential health and safety hazards exist in a work area, warning signs must be posted at all approaches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Recognizing these signs enables you to easily understand the hazards and adhere to proper precautions while working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they</a:t>
            </a:r>
            <a:r>
              <a:rPr lang="en-US" sz="1200" kern="1200" baseline="0" dirty="0" smtClean="0">
                <a:solidFill>
                  <a:schemeClr val="tx1"/>
                </a:solidFill>
                <a:effectLst/>
                <a:latin typeface="+mn-lt"/>
                <a:ea typeface="+mn-ea"/>
                <a:cs typeface="+mn-cs"/>
              </a:rPr>
              <a:t> are p</a:t>
            </a:r>
            <a:r>
              <a:rPr lang="en-US" sz="1200" kern="1200" dirty="0" smtClean="0">
                <a:solidFill>
                  <a:schemeClr val="tx1"/>
                </a:solidFill>
                <a:effectLst/>
                <a:latin typeface="+mn-lt"/>
                <a:ea typeface="+mn-ea"/>
                <a:cs typeface="+mn-cs"/>
              </a:rPr>
              <a:t>ositioned in</a:t>
            </a:r>
            <a:r>
              <a:rPr lang="en-US" sz="1200" kern="1200" baseline="0" dirty="0" smtClean="0">
                <a:solidFill>
                  <a:schemeClr val="tx1"/>
                </a:solidFill>
                <a:effectLst/>
                <a:latin typeface="+mn-lt"/>
                <a:ea typeface="+mn-ea"/>
                <a:cs typeface="+mn-cs"/>
              </a:rPr>
              <a:t> an obvious location, oriented properly, and are clean and legible</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Post them in the common language of the property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Stopping to focus on a sign that does not meet these standards wastes valuable time in an emergency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Note signs that do not meet these standards, and take the time to correct the problem, or notify Supervision, so they can resolve the issue</a:t>
            </a:r>
            <a:endParaRPr lang="en-US"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Flagging and Tagging</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Indicates a hazard or unsafe condition exists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Flagging color (red or yellow) identifies the level of danger associated with the hazard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 tag describes the</a:t>
            </a:r>
            <a:r>
              <a:rPr lang="en-US" sz="1200" kern="1200" baseline="0" dirty="0" smtClean="0">
                <a:solidFill>
                  <a:schemeClr val="tx1"/>
                </a:solidFill>
                <a:effectLst/>
                <a:latin typeface="+mn-lt"/>
                <a:ea typeface="+mn-ea"/>
                <a:cs typeface="+mn-cs"/>
              </a:rPr>
              <a:t> hazardous condition/reason for flagging, time and date installed, PPE requirements to enter,</a:t>
            </a:r>
            <a:r>
              <a:rPr lang="en-US" sz="1200" kern="1200" dirty="0" smtClean="0">
                <a:solidFill>
                  <a:schemeClr val="tx1"/>
                </a:solidFill>
                <a:effectLst/>
                <a:latin typeface="+mn-lt"/>
                <a:ea typeface="+mn-ea"/>
                <a:cs typeface="+mn-cs"/>
              </a:rPr>
              <a:t> and</a:t>
            </a:r>
            <a:r>
              <a:rPr lang="en-US" sz="1200" kern="1200" baseline="0" dirty="0" smtClean="0">
                <a:solidFill>
                  <a:schemeClr val="tx1"/>
                </a:solidFill>
                <a:effectLst/>
                <a:latin typeface="+mn-lt"/>
                <a:ea typeface="+mn-ea"/>
                <a:cs typeface="+mn-cs"/>
              </a:rPr>
              <a:t> employee that placed the tag’s information (</a:t>
            </a:r>
            <a:r>
              <a:rPr lang="en-US" sz="1200" kern="1200" dirty="0" smtClean="0">
                <a:solidFill>
                  <a:schemeClr val="tx1"/>
                </a:solidFill>
                <a:effectLst/>
                <a:latin typeface="+mn-lt"/>
                <a:ea typeface="+mn-ea"/>
                <a:cs typeface="+mn-cs"/>
              </a:rPr>
              <a:t>name,</a:t>
            </a:r>
            <a:r>
              <a:rPr lang="en-US" sz="1200" kern="1200" baseline="0" dirty="0" smtClean="0">
                <a:solidFill>
                  <a:schemeClr val="tx1"/>
                </a:solidFill>
                <a:effectLst/>
                <a:latin typeface="+mn-lt"/>
                <a:ea typeface="+mn-ea"/>
                <a:cs typeface="+mn-cs"/>
              </a:rPr>
              <a:t> contact number, </a:t>
            </a:r>
            <a:r>
              <a:rPr lang="en-US" sz="1200" kern="1200" dirty="0" smtClean="0">
                <a:solidFill>
                  <a:schemeClr val="tx1"/>
                </a:solidFill>
                <a:effectLst/>
                <a:latin typeface="+mn-lt"/>
                <a:ea typeface="+mn-ea"/>
                <a:cs typeface="+mn-cs"/>
              </a:rPr>
              <a:t>supervisor, department)</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100"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heck that all necessary areas are flagged, and the correct color is used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Tag colors vary but must be noticeable and hang from all sides of the perimeter or all access points</a:t>
            </a:r>
            <a:endParaRPr lang="en-US" b="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Blue Stake/Utility Location Markings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Markings indicate the location and type of buried/hidden utility lines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They are intended to prevent disturbing unseen utilities and keep all employees safe when penetrating more than 1 inch (2.5 cm) into floors, roofs, ceilings, walls, and the earth’s surface.</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Check that the color is easily identifiable and legible</a:t>
            </a:r>
            <a:r>
              <a:rPr lang="en-US" sz="1200" kern="1200" baseline="0" dirty="0" smtClean="0">
                <a:solidFill>
                  <a:schemeClr val="tx1"/>
                </a:solidFill>
                <a:effectLst/>
                <a:latin typeface="+mn-lt"/>
                <a:ea typeface="+mn-ea"/>
                <a:cs typeface="+mn-cs"/>
              </a:rPr>
              <a:t> – i</a:t>
            </a:r>
            <a:r>
              <a:rPr lang="en-US" sz="1200" kern="1200" dirty="0" smtClean="0">
                <a:solidFill>
                  <a:schemeClr val="tx1"/>
                </a:solidFill>
                <a:effectLst/>
                <a:latin typeface="+mn-lt"/>
                <a:ea typeface="+mn-ea"/>
                <a:cs typeface="+mn-cs"/>
              </a:rPr>
              <a:t>f markings are faded or damaged, notify the appropriate personnel to have them re-painted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Specific paint colors are used to identify the type of utilities hidden from view</a:t>
            </a:r>
            <a:r>
              <a:rPr lang="en-US" sz="1200" kern="1200" baseline="0" dirty="0" smtClean="0">
                <a:solidFill>
                  <a:schemeClr val="tx1"/>
                </a:solidFill>
                <a:effectLst/>
                <a:latin typeface="+mn-lt"/>
                <a:ea typeface="+mn-ea"/>
                <a:cs typeface="+mn-cs"/>
              </a:rPr>
              <a:t> – i</a:t>
            </a:r>
            <a:r>
              <a:rPr lang="en-US" sz="1200" kern="1200" dirty="0" smtClean="0">
                <a:solidFill>
                  <a:schemeClr val="tx1"/>
                </a:solidFill>
                <a:effectLst/>
                <a:latin typeface="+mn-lt"/>
                <a:ea typeface="+mn-ea"/>
                <a:cs typeface="+mn-cs"/>
              </a:rPr>
              <a:t>f you see or suspect markings are inaccurately labeled, incorrectly located, or missing, follow the required procedures so that the correct personnel can investigate further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all temporary markings such as whiskers and permanent markings such as colored flags or</a:t>
            </a:r>
            <a:r>
              <a:rPr lang="en-US" sz="1200" kern="1200" baseline="0" dirty="0" smtClean="0">
                <a:solidFill>
                  <a:schemeClr val="tx1"/>
                </a:solidFill>
                <a:effectLst/>
                <a:latin typeface="+mn-lt"/>
                <a:ea typeface="+mn-ea"/>
                <a:cs typeface="+mn-cs"/>
              </a:rPr>
              <a:t> stakes </a:t>
            </a:r>
            <a:r>
              <a:rPr lang="en-US" sz="1200" kern="1200" dirty="0" smtClean="0">
                <a:solidFill>
                  <a:schemeClr val="tx1"/>
                </a:solidFill>
                <a:effectLst/>
                <a:latin typeface="+mn-lt"/>
                <a:ea typeface="+mn-ea"/>
                <a:cs typeface="+mn-cs"/>
              </a:rPr>
              <a:t>are in good enough condition to communicate the intended message</a:t>
            </a:r>
            <a:endParaRPr lang="en-US"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44</a:t>
            </a:fld>
            <a:endParaRPr lang="en-US"/>
          </a:p>
        </p:txBody>
      </p:sp>
    </p:spTree>
    <p:extLst>
      <p:ext uri="{BB962C8B-B14F-4D97-AF65-F5344CB8AC3E}">
        <p14:creationId xmlns:p14="http://schemas.microsoft.com/office/powerpoint/2010/main" val="4053830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48-49</a:t>
            </a:r>
          </a:p>
          <a:p>
            <a:endParaRPr lang="en-US" b="1" dirty="0" smtClean="0"/>
          </a:p>
          <a:p>
            <a:r>
              <a:rPr lang="en-US" b="1" dirty="0" smtClean="0"/>
              <a:t>Instruction</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the first bullet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Accidents with hazardous chemicals can happen quickly and be quite severe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Before using any chemical, review a Safety Data Sheet (SDS) or other appropriate resource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SDSs direct your attention to the conditions of use that pose a potential hazard and identify controls such as handling requirements and PPE that need to be implemented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Performing a workplace exam offers an opportunity to ensure the Safety Data Sheet (SDS) requirements are sufficient for keeping you and your coworkers as safe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1200" dirty="0" smtClean="0">
                <a:solidFill>
                  <a:schemeClr val="tx1"/>
                </a:solidFill>
                <a:effectLst/>
                <a:latin typeface="+mn-lt"/>
                <a:ea typeface="+mn-ea"/>
                <a:cs typeface="+mn-cs"/>
              </a:rPr>
              <a:t>Ask the question and discuss possible answers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dirty="0" smtClean="0">
                <a:solidFill>
                  <a:schemeClr val="tx1"/>
                </a:solidFill>
                <a:effectLst/>
                <a:latin typeface="+mn-lt"/>
                <a:ea typeface="+mn-ea"/>
                <a:cs typeface="+mn-cs"/>
              </a:rPr>
              <a:t>Container Labels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All containers must be labeled (Quiz</a:t>
            </a:r>
            <a:r>
              <a:rPr lang="en-US" sz="1200" b="1" kern="1200" baseline="0" dirty="0" smtClean="0">
                <a:solidFill>
                  <a:schemeClr val="tx1"/>
                </a:solidFill>
                <a:effectLst/>
                <a:latin typeface="+mn-lt"/>
                <a:ea typeface="+mn-ea"/>
                <a:cs typeface="+mn-cs"/>
              </a:rPr>
              <a:t> question</a:t>
            </a:r>
            <a:r>
              <a:rPr lang="en-US" sz="1200" b="1" kern="1200" dirty="0" smtClean="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Labels contain immediate warnings about a chemical’s most serious hazard and should be the first thing referenced before beginning work</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 label is an employee’s first source of information about a chemical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Check your SDS sheets to confirm all containers are labeled appropriately and contain the correct pictogram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manufacturer’s label must be intact and legible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any chemical delivered to your site is missing a label, or a label is lost or damaged, let your supervisor, global sourcing representative, Environmental Professional, or Health and Safety Professional know immediately so that they can replace the label</a:t>
            </a:r>
            <a:endParaRPr lang="en-US"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dirty="0" smtClean="0">
                <a:solidFill>
                  <a:schemeClr val="tx1"/>
                </a:solidFill>
                <a:effectLst/>
                <a:latin typeface="+mn-lt"/>
                <a:ea typeface="+mn-ea"/>
                <a:cs typeface="+mn-cs"/>
              </a:rPr>
              <a:t>Chemical storage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Understand the expectations of chemical storage before beginning a workplace exam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Evaluate the chemicals and determine whether or not the proper controls are in place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SDSs provide proper storage recommendations and compatibility with other chemicals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your work area contains liquids stored under pressure, verify the vessels are secured properly and no valves are leaking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you are storing liquid waste, verify all containers are compatible with the product, free from leaks, labeled (describes contents), and secured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your work area contains various hazardous or reactive chemicals, confirm that there is no possibility of the chemicals mixing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Store materials in a rated flammable materials safety storage cabinet. All containers stored in a cabinet, regardless of the content, need to be properly labeled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Do not store items such as rags, cardboard containers, paper, or anything else with the potential to become a fuel source for a fire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Make sure all containers are clean and the lids are closed</a:t>
            </a:r>
            <a:endParaRPr lang="en-US" b="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dirty="0" smtClean="0">
                <a:solidFill>
                  <a:schemeClr val="tx1"/>
                </a:solidFill>
                <a:effectLst/>
                <a:latin typeface="+mn-lt"/>
                <a:ea typeface="+mn-ea"/>
                <a:cs typeface="+mn-cs"/>
              </a:rPr>
              <a:t>Waste generation and management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Before anyone brings a new chemical onto a site, the Health and Safety and Environmental departments need to be notified so they can evaluate chemical hazards and communicate new chemical hazards introduced in your work area to you and your coworkers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unknown products, used containers, outdated products, or any contaminated PPE are found during a workplace exam, contact your site’s hazardous waste coordinator to ensure the proper disposal method</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45</a:t>
            </a:fld>
            <a:endParaRPr lang="en-US"/>
          </a:p>
        </p:txBody>
      </p:sp>
    </p:spTree>
    <p:extLst>
      <p:ext uri="{BB962C8B-B14F-4D97-AF65-F5344CB8AC3E}">
        <p14:creationId xmlns:p14="http://schemas.microsoft.com/office/powerpoint/2010/main" val="1714405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p. 49-50</a:t>
            </a:r>
          </a:p>
          <a:p>
            <a:endParaRPr lang="en-US" b="1" dirty="0" smtClean="0"/>
          </a:p>
          <a:p>
            <a:r>
              <a:rPr lang="en-US" b="1" dirty="0" smtClean="0"/>
              <a:t>Instruction</a:t>
            </a:r>
          </a:p>
          <a:p>
            <a:pPr marL="171450" indent="-171450">
              <a:buFont typeface="Arial" panose="020B0604020202020204" pitchFamily="34" charset="0"/>
              <a:buChar char="•"/>
            </a:pPr>
            <a:r>
              <a:rPr lang="en-US" b="0" dirty="0" smtClean="0"/>
              <a:t>Explain the first bullet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you have questions about wearing, using, or caring for PPE, ask a supervisor or Health and Safety Professional</a:t>
            </a:r>
          </a:p>
          <a:p>
            <a:pPr marL="171450" lvl="0" indent="-171450">
              <a:buFont typeface="Arial" panose="020B0604020202020204" pitchFamily="34" charset="0"/>
              <a:buChar char="•"/>
            </a:pPr>
            <a:r>
              <a:rPr lang="en-US" b="1" kern="1200" dirty="0" smtClean="0">
                <a:solidFill>
                  <a:schemeClr val="tx1"/>
                </a:solidFill>
                <a:effectLst/>
                <a:latin typeface="+mn-lt"/>
                <a:ea typeface="+mn-ea"/>
                <a:cs typeface="+mn-cs"/>
              </a:rPr>
              <a:t>Ask the question and discuss possible answers</a:t>
            </a:r>
          </a:p>
          <a:p>
            <a:pPr marL="628650" lvl="1" indent="-171450">
              <a:buFont typeface="Arial" panose="020B0604020202020204" pitchFamily="34" charset="0"/>
              <a:buChar char="•"/>
            </a:pPr>
            <a:r>
              <a:rPr lang="en-US" b="0" dirty="0" smtClean="0"/>
              <a:t>PPE Selection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Verify the correct PPE for the hazard/task is selected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Verify</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fits properly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Check the JSAs, SOPs, and Safety Data Sheets (SDSs) to identify specific PPE selection for the hazards you may encounter and the tasks you may perform</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a:t>
            </a:r>
            <a:r>
              <a:rPr lang="en-US" sz="1200" kern="1200" baseline="0" dirty="0" smtClean="0">
                <a:solidFill>
                  <a:schemeClr val="tx1"/>
                </a:solidFill>
                <a:effectLst/>
                <a:latin typeface="+mn-lt"/>
                <a:ea typeface="+mn-ea"/>
                <a:cs typeface="+mn-cs"/>
              </a:rPr>
              <a:t> the correct size is chosen so PPE</a:t>
            </a:r>
            <a:r>
              <a:rPr lang="en-US" sz="1200" kern="1200" dirty="0" smtClean="0">
                <a:solidFill>
                  <a:schemeClr val="tx1"/>
                </a:solidFill>
                <a:effectLst/>
                <a:latin typeface="+mn-lt"/>
                <a:ea typeface="+mn-ea"/>
                <a:cs typeface="+mn-cs"/>
              </a:rPr>
              <a:t> fits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well enough to prevent dangerous gaps in protection</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If PPE does not fit properly, resolve the issue before entering areas where it is required</a:t>
            </a:r>
            <a:endParaRPr lang="en-US" b="0" dirty="0" smtClean="0"/>
          </a:p>
          <a:p>
            <a:pPr marL="628650" lvl="1" indent="-171450">
              <a:buFont typeface="Arial" panose="020B0604020202020204" pitchFamily="34" charset="0"/>
              <a:buChar char="•"/>
            </a:pPr>
            <a:r>
              <a:rPr lang="en-US" b="0" dirty="0" smtClean="0"/>
              <a:t>PPE Inspection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PPE only protects you when in good condition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Before you put on gloves, goggles, clothing, or any piece of PPE, clean and inspect it carefully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Ensure it does not have any rips, tears, disintegration, or other damage</a:t>
            </a:r>
          </a:p>
          <a:p>
            <a:pPr marL="1085850" lvl="2" indent="-171450">
              <a:buFont typeface="Arial" panose="020B0604020202020204" pitchFamily="34" charset="0"/>
              <a:buChar char="•"/>
            </a:pPr>
            <a:r>
              <a:rPr lang="en-US" sz="1200" b="0" kern="1200" dirty="0" smtClean="0">
                <a:solidFill>
                  <a:schemeClr val="tx1"/>
                </a:solidFill>
                <a:effectLst/>
                <a:latin typeface="+mn-lt"/>
                <a:ea typeface="+mn-ea"/>
                <a:cs typeface="+mn-cs"/>
              </a:rPr>
              <a:t>If you find damaged equipment notify your supervisor and dispose of and replace the equipment</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46</a:t>
            </a:fld>
            <a:endParaRPr lang="en-US"/>
          </a:p>
        </p:txBody>
      </p:sp>
    </p:spTree>
    <p:extLst>
      <p:ext uri="{BB962C8B-B14F-4D97-AF65-F5344CB8AC3E}">
        <p14:creationId xmlns:p14="http://schemas.microsoft.com/office/powerpoint/2010/main" val="451191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20 minutes</a:t>
            </a:r>
            <a:r>
              <a:rPr lang="en-US" sz="11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r>
              <a:rPr lang="en-US" sz="11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Teach</a:t>
            </a:r>
            <a:r>
              <a:rPr lang="en-US" sz="1200" kern="1200" baseline="0" dirty="0" smtClean="0">
                <a:solidFill>
                  <a:schemeClr val="tx1"/>
                </a:solidFill>
                <a:effectLst/>
                <a:latin typeface="+mn-lt"/>
                <a:ea typeface="+mn-ea"/>
                <a:cs typeface="+mn-cs"/>
              </a:rPr>
              <a:t> Me</a:t>
            </a:r>
            <a:r>
              <a:rPr lang="en-US" sz="1200" kern="1200" dirty="0" smtClean="0">
                <a:solidFill>
                  <a:schemeClr val="tx1"/>
                </a:solidFill>
                <a:effectLst/>
                <a:latin typeface="+mn-lt"/>
                <a:ea typeface="+mn-ea"/>
                <a:cs typeface="+mn-cs"/>
              </a:rPr>
              <a:t> worksheet, SG p.</a:t>
            </a:r>
            <a:r>
              <a:rPr lang="en-US" sz="1200" kern="1200" baseline="0" dirty="0" smtClean="0">
                <a:solidFill>
                  <a:schemeClr val="tx1"/>
                </a:solidFill>
                <a:effectLst/>
                <a:latin typeface="+mn-lt"/>
                <a:ea typeface="+mn-ea"/>
                <a:cs typeface="+mn-cs"/>
              </a:rPr>
              <a:t> 51</a:t>
            </a:r>
            <a:r>
              <a:rPr lang="en-US" sz="1200" kern="1200" dirty="0" smtClean="0">
                <a:solidFill>
                  <a:schemeClr val="tx1"/>
                </a:solidFill>
                <a:effectLst/>
                <a:latin typeface="+mn-lt"/>
                <a:ea typeface="+mn-ea"/>
                <a:cs typeface="+mn-cs"/>
              </a:rPr>
              <a:t> (1 per student)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OR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Flipchart paper (1 per group)</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Marker (1 per group)</a:t>
            </a:r>
            <a:r>
              <a:rPr lang="en-US" sz="1100" kern="1200" dirty="0" smtClean="0">
                <a:solidFill>
                  <a:schemeClr val="tx1"/>
                </a:solidFill>
                <a:effectLst/>
                <a:latin typeface="+mn-lt"/>
                <a:ea typeface="+mn-ea"/>
                <a:cs typeface="+mn-cs"/>
              </a:rPr>
              <a:t> </a:t>
            </a:r>
          </a:p>
          <a:p>
            <a:r>
              <a:rPr lang="en-US" sz="1200" b="1" kern="1200" cap="all"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This activity gives students the opportunity to i</a:t>
            </a:r>
            <a:r>
              <a:rPr lang="en-US" dirty="0" smtClean="0"/>
              <a:t>dentify the hazards associated with a workplace exam and the controls that can be implemented</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Break the class into teams of approximately five students</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Review the directions on the worksheet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Write your assigned workplace examination hazard on the line provided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Use your student guide to research answers to the questions provided</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Assign each group</a:t>
            </a:r>
            <a:r>
              <a:rPr lang="en-US" sz="1200" kern="1200" baseline="0" dirty="0" smtClean="0">
                <a:solidFill>
                  <a:schemeClr val="tx1"/>
                </a:solidFill>
                <a:effectLst/>
                <a:latin typeface="+mn-lt"/>
                <a:ea typeface="+mn-ea"/>
                <a:cs typeface="+mn-cs"/>
              </a:rPr>
              <a:t> one of the hazards discussed in this module (General Workplace Hazards, Housekeeping, Emergency Equipment, Communication, Workplace Material Handling, or PPE)</a:t>
            </a:r>
          </a:p>
          <a:p>
            <a:pPr marL="228600" lvl="0" indent="-228600">
              <a:buFont typeface="+mj-lt"/>
              <a:buAutoNum type="arabicPeriod"/>
            </a:pPr>
            <a:r>
              <a:rPr lang="en-US" sz="1200" b="1" kern="1200" dirty="0" smtClean="0">
                <a:solidFill>
                  <a:schemeClr val="tx1"/>
                </a:solidFill>
                <a:effectLst/>
                <a:latin typeface="+mn-lt"/>
                <a:ea typeface="+mn-ea"/>
                <a:cs typeface="+mn-cs"/>
              </a:rPr>
              <a:t>After 10 minutes, each team leads</a:t>
            </a:r>
            <a:r>
              <a:rPr lang="en-US" sz="1200" b="1" kern="1200" baseline="0" dirty="0" smtClean="0">
                <a:solidFill>
                  <a:schemeClr val="tx1"/>
                </a:solidFill>
                <a:effectLst/>
                <a:latin typeface="+mn-lt"/>
                <a:ea typeface="+mn-ea"/>
                <a:cs typeface="+mn-cs"/>
              </a:rPr>
              <a:t> a discussion about their topic</a:t>
            </a:r>
            <a:endParaRPr lang="en-US" sz="1100" b="1" kern="1200" baseline="0" dirty="0" smtClean="0">
              <a:solidFill>
                <a:schemeClr val="tx1"/>
              </a:solidFill>
              <a:effectLst/>
              <a:latin typeface="+mn-lt"/>
              <a:ea typeface="+mn-ea"/>
              <a:cs typeface="+mn-cs"/>
            </a:endParaRPr>
          </a:p>
          <a:p>
            <a:pPr marL="0" lvl="0" indent="0">
              <a:buFont typeface="+mj-lt"/>
              <a:buNone/>
            </a:pPr>
            <a:endParaRPr lang="en-US" sz="1100" kern="1200" baseline="0" dirty="0" smtClean="0">
              <a:solidFill>
                <a:schemeClr val="tx1"/>
              </a:solidFill>
              <a:effectLst/>
              <a:latin typeface="+mn-lt"/>
              <a:ea typeface="+mn-ea"/>
              <a:cs typeface="+mn-cs"/>
            </a:endParaRPr>
          </a:p>
          <a:p>
            <a:pPr marL="0" lvl="0" indent="0">
              <a:buFont typeface="+mj-lt"/>
              <a:buNone/>
            </a:pPr>
            <a:r>
              <a:rPr lang="en-US" sz="1100" kern="1200" baseline="0" dirty="0" smtClean="0">
                <a:solidFill>
                  <a:schemeClr val="tx1"/>
                </a:solidFill>
                <a:effectLst/>
                <a:latin typeface="+mn-lt"/>
                <a:ea typeface="+mn-ea"/>
                <a:cs typeface="+mn-cs"/>
              </a:rPr>
              <a:t>*For larger classes, assign the subheadings underneath each hazard heading in the Student Guide. This creates more specific hazards that the students can research and present</a:t>
            </a:r>
          </a:p>
          <a:p>
            <a:pPr marL="228600" lvl="0" indent="-228600">
              <a:buFont typeface="+mj-lt"/>
              <a:buAutoNum type="arabicPeriod"/>
            </a:pP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47</a:t>
            </a:fld>
            <a:endParaRPr lang="en-US"/>
          </a:p>
        </p:txBody>
      </p:sp>
    </p:spTree>
    <p:extLst>
      <p:ext uri="{BB962C8B-B14F-4D97-AF65-F5344CB8AC3E}">
        <p14:creationId xmlns:p14="http://schemas.microsoft.com/office/powerpoint/2010/main" val="2645479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10 minutes</a:t>
            </a:r>
            <a:r>
              <a:rPr lang="en-US" sz="11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r>
              <a:rPr lang="en-US" sz="1100" kern="1200" dirty="0" smtClean="0">
                <a:solidFill>
                  <a:schemeClr val="tx1"/>
                </a:solidFill>
                <a:effectLst/>
                <a:latin typeface="+mn-lt"/>
                <a:ea typeface="+mn-ea"/>
                <a:cs typeface="+mn-cs"/>
              </a:rPr>
              <a:t> </a:t>
            </a:r>
          </a:p>
          <a:p>
            <a:pPr marL="342900" marR="0" lvl="0" indent="-342900">
              <a:spcBef>
                <a:spcPts val="600"/>
              </a:spcBef>
              <a:spcAft>
                <a:spcPts val="600"/>
              </a:spcAft>
              <a:buFont typeface="Symbol" panose="05050102010706020507" pitchFamily="18" charset="2"/>
              <a:buChar char=""/>
            </a:pP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Secure the Scene worksheet (located in the SG pp. 52-55) </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b="1" kern="1200" cap="all"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smtClean="0">
                <a:solidFill>
                  <a:schemeClr val="tx1"/>
                </a:solidFill>
                <a:effectLst/>
                <a:latin typeface="+mn-lt"/>
                <a:ea typeface="+mn-ea"/>
                <a:cs typeface="+mn-cs"/>
              </a:rPr>
              <a:t>This activity gives students the opportunity to i</a:t>
            </a:r>
            <a:r>
              <a:rPr lang="en-US" dirty="0" smtClean="0"/>
              <a:t>dentify the hazards associated with a workplace exam and the controls that can be implemented</a:t>
            </a: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Break the class into teams of approximately five students</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Review the directions on the worksheet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Identify the existing/potential hazards in each image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Record the hazards you find, then determine and record controls that can mitigate the hazards</a:t>
            </a:r>
            <a:endParaRPr lang="en-US" sz="11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After ten minutes, progress through</a:t>
            </a:r>
            <a:r>
              <a:rPr lang="en-US" sz="1200" b="1" kern="1200" baseline="0" dirty="0" smtClean="0">
                <a:solidFill>
                  <a:schemeClr val="tx1"/>
                </a:solidFill>
                <a:effectLst/>
                <a:latin typeface="+mn-lt"/>
                <a:ea typeface="+mn-ea"/>
                <a:cs typeface="+mn-cs"/>
              </a:rPr>
              <a:t> each image on the PowerPoint and discuss the hazards and controls as a class. </a:t>
            </a:r>
            <a:r>
              <a:rPr lang="en-US" sz="1200" kern="1200" baseline="0" dirty="0" smtClean="0">
                <a:solidFill>
                  <a:schemeClr val="tx1"/>
                </a:solidFill>
                <a:effectLst/>
                <a:latin typeface="+mn-lt"/>
                <a:ea typeface="+mn-ea"/>
                <a:cs typeface="+mn-cs"/>
              </a:rPr>
              <a:t>Possible answers are provided but other answers may be valid</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48</a:t>
            </a:fld>
            <a:endParaRPr lang="en-US"/>
          </a:p>
        </p:txBody>
      </p:sp>
    </p:spTree>
    <p:extLst>
      <p:ext uri="{BB962C8B-B14F-4D97-AF65-F5344CB8AC3E}">
        <p14:creationId xmlns:p14="http://schemas.microsoft.com/office/powerpoint/2010/main" val="1278888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Slipping</a:t>
            </a:r>
          </a:p>
          <a:p>
            <a:pPr marL="171450" indent="-171450">
              <a:buFont typeface="Arial" panose="020B0604020202020204" pitchFamily="34" charset="0"/>
              <a:buChar char="•"/>
            </a:pPr>
            <a:r>
              <a:rPr lang="en-US" dirty="0" smtClean="0"/>
              <a:t>Tripping</a:t>
            </a:r>
          </a:p>
          <a:p>
            <a:pPr marL="171450" indent="-171450">
              <a:buFont typeface="Arial" panose="020B0604020202020204" pitchFamily="34" charset="0"/>
              <a:buChar char="•"/>
            </a:pPr>
            <a:r>
              <a:rPr lang="en-US" dirty="0" smtClean="0"/>
              <a:t>No clearance around eyewash</a:t>
            </a:r>
            <a:r>
              <a:rPr lang="en-US" baseline="0" dirty="0" smtClean="0"/>
              <a:t> station</a:t>
            </a:r>
          </a:p>
          <a:p>
            <a:pPr marL="171450" indent="-171450">
              <a:buFont typeface="Arial" panose="020B0604020202020204" pitchFamily="34" charset="0"/>
              <a:buChar char="•"/>
            </a:pPr>
            <a:r>
              <a:rPr lang="en-US" dirty="0" smtClean="0"/>
              <a:t>Hazardous</a:t>
            </a:r>
            <a:r>
              <a:rPr lang="en-US" baseline="0" dirty="0" smtClean="0"/>
              <a:t> substance exposure</a:t>
            </a:r>
            <a:endParaRPr lang="en-US" dirty="0" smtClean="0"/>
          </a:p>
        </p:txBody>
      </p:sp>
      <p:sp>
        <p:nvSpPr>
          <p:cNvPr id="4" name="Slide Number Placeholder 3"/>
          <p:cNvSpPr>
            <a:spLocks noGrp="1"/>
          </p:cNvSpPr>
          <p:nvPr>
            <p:ph type="sldNum" sz="quarter" idx="10"/>
          </p:nvPr>
        </p:nvSpPr>
        <p:spPr/>
        <p:txBody>
          <a:bodyPr/>
          <a:lstStyle/>
          <a:p>
            <a:fld id="{BDA23A79-5B0B-4086-986B-EBBAC35FAF85}" type="slidenum">
              <a:rPr lang="en-US" smtClean="0"/>
              <a:t>49</a:t>
            </a:fld>
            <a:endParaRPr lang="en-US"/>
          </a:p>
        </p:txBody>
      </p:sp>
    </p:spTree>
    <p:extLst>
      <p:ext uri="{BB962C8B-B14F-4D97-AF65-F5344CB8AC3E}">
        <p14:creationId xmlns:p14="http://schemas.microsoft.com/office/powerpoint/2010/main" val="8988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mn-ea"/>
                <a:cs typeface="+mn-cs"/>
              </a:rPr>
              <a:t>SG p. v</a:t>
            </a:r>
          </a:p>
          <a:p>
            <a:pPr marL="0" lv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Before beginning the next slide:</a:t>
            </a:r>
            <a:r>
              <a:rPr lang="en-US" sz="11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b="0" kern="1200" dirty="0" smtClean="0">
                <a:solidFill>
                  <a:schemeClr val="tx1"/>
                </a:solidFill>
                <a:effectLst/>
                <a:latin typeface="+mn-lt"/>
                <a:ea typeface="+mn-ea"/>
                <a:cs typeface="+mn-cs"/>
              </a:rPr>
              <a:t>Ask students what they would like to get out of this course</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Discuss and record their responses on a flip chart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gives the facilitator insight into what the students would like out of the course and helps guide the facilitators focus while teaching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Show the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a:t>
            </a:r>
            <a:r>
              <a:rPr lang="en-US" sz="1200" kern="1200" baseline="0" dirty="0" smtClean="0">
                <a:solidFill>
                  <a:schemeClr val="tx1"/>
                </a:solidFill>
                <a:effectLst/>
                <a:latin typeface="+mn-lt"/>
                <a:ea typeface="+mn-ea"/>
                <a:cs typeface="+mn-cs"/>
              </a:rPr>
              <a:t> the module objectives are also listed in the SG (p. v)</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Tie each recorded response to the course objectives (even if it is a vague connection).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shows students their ideas help direct the course</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a:t>
            </a:fld>
            <a:endParaRPr lang="en-US"/>
          </a:p>
        </p:txBody>
      </p:sp>
    </p:spTree>
    <p:extLst>
      <p:ext uri="{BB962C8B-B14F-4D97-AF65-F5344CB8AC3E}">
        <p14:creationId xmlns:p14="http://schemas.microsoft.com/office/powerpoint/2010/main" val="3453568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Trip</a:t>
            </a:r>
            <a:r>
              <a:rPr lang="en-US" baseline="0" dirty="0" smtClean="0"/>
              <a:t>ping </a:t>
            </a:r>
          </a:p>
          <a:p>
            <a:pPr marL="171450" indent="-171450">
              <a:buFont typeface="Arial" panose="020B0604020202020204" pitchFamily="34" charset="0"/>
              <a:buChar char="•"/>
            </a:pPr>
            <a:r>
              <a:rPr lang="en-US" baseline="0" dirty="0" smtClean="0"/>
              <a:t>Uneven grounds, rock underfoot</a:t>
            </a:r>
          </a:p>
          <a:p>
            <a:pPr marL="171450" indent="-171450">
              <a:buFont typeface="Arial" panose="020B0604020202020204" pitchFamily="34" charset="0"/>
              <a:buChar char="•"/>
            </a:pPr>
            <a:r>
              <a:rPr lang="en-US" baseline="0" dirty="0" smtClean="0"/>
              <a:t>Red flagging fallen down and why is it there?</a:t>
            </a:r>
          </a:p>
          <a:p>
            <a:pPr marL="171450" indent="-171450">
              <a:buFont typeface="Arial" panose="020B0604020202020204" pitchFamily="34" charset="0"/>
              <a:buChar char="•"/>
            </a:pPr>
            <a:r>
              <a:rPr lang="en-US" baseline="0" dirty="0" smtClean="0"/>
              <a:t>Wench line under tension</a:t>
            </a:r>
          </a:p>
          <a:p>
            <a:pPr marL="171450" indent="-171450">
              <a:buFont typeface="Arial" panose="020B0604020202020204" pitchFamily="34" charset="0"/>
              <a:buChar char="•"/>
            </a:pPr>
            <a:r>
              <a:rPr lang="en-US" dirty="0" smtClean="0"/>
              <a:t>Air lines under pressure</a:t>
            </a:r>
          </a:p>
          <a:p>
            <a:pPr marL="171450" indent="-171450">
              <a:buFont typeface="Arial" panose="020B0604020202020204" pitchFamily="34" charset="0"/>
              <a:buChar char="•"/>
            </a:pPr>
            <a:r>
              <a:rPr lang="en-US" dirty="0" smtClean="0"/>
              <a:t>Broken handle, potential for cuts</a:t>
            </a:r>
          </a:p>
          <a:p>
            <a:pPr marL="171450" indent="-171450">
              <a:buFont typeface="Arial" panose="020B0604020202020204" pitchFamily="34" charset="0"/>
              <a:buChar char="•"/>
            </a:pPr>
            <a:r>
              <a:rPr lang="en-US" dirty="0" smtClean="0"/>
              <a:t>Missing guarding on wench</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50</a:t>
            </a:fld>
            <a:endParaRPr lang="en-US"/>
          </a:p>
        </p:txBody>
      </p:sp>
    </p:spTree>
    <p:extLst>
      <p:ext uri="{BB962C8B-B14F-4D97-AF65-F5344CB8AC3E}">
        <p14:creationId xmlns:p14="http://schemas.microsoft.com/office/powerpoint/2010/main" val="2080468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Trip hazards</a:t>
            </a:r>
          </a:p>
          <a:p>
            <a:pPr marL="171450" indent="-171450">
              <a:buFont typeface="Arial" panose="020B0604020202020204" pitchFamily="34" charset="0"/>
              <a:buChar char="•"/>
            </a:pPr>
            <a:r>
              <a:rPr lang="en-US" dirty="0" smtClean="0"/>
              <a:t>Low overhang or head clearance</a:t>
            </a:r>
          </a:p>
          <a:p>
            <a:pPr marL="171450" indent="-171450">
              <a:buFont typeface="Arial" panose="020B0604020202020204" pitchFamily="34" charset="0"/>
              <a:buChar char="•"/>
            </a:pPr>
            <a:r>
              <a:rPr lang="en-US" dirty="0" smtClean="0"/>
              <a:t>Poor lighting</a:t>
            </a:r>
          </a:p>
        </p:txBody>
      </p:sp>
      <p:sp>
        <p:nvSpPr>
          <p:cNvPr id="4" name="Slide Number Placeholder 3"/>
          <p:cNvSpPr>
            <a:spLocks noGrp="1"/>
          </p:cNvSpPr>
          <p:nvPr>
            <p:ph type="sldNum" sz="quarter" idx="10"/>
          </p:nvPr>
        </p:nvSpPr>
        <p:spPr/>
        <p:txBody>
          <a:bodyPr/>
          <a:lstStyle/>
          <a:p>
            <a:fld id="{BDA23A79-5B0B-4086-986B-EBBAC35FAF85}" type="slidenum">
              <a:rPr lang="en-US" smtClean="0"/>
              <a:t>51</a:t>
            </a:fld>
            <a:endParaRPr lang="en-US"/>
          </a:p>
        </p:txBody>
      </p:sp>
    </p:spTree>
    <p:extLst>
      <p:ext uri="{BB962C8B-B14F-4D97-AF65-F5344CB8AC3E}">
        <p14:creationId xmlns:p14="http://schemas.microsoft.com/office/powerpoint/2010/main" val="3705950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Slipping hazards</a:t>
            </a:r>
          </a:p>
          <a:p>
            <a:pPr marL="171450" indent="-171450">
              <a:buFont typeface="Arial" panose="020B0604020202020204" pitchFamily="34" charset="0"/>
              <a:buChar char="•"/>
            </a:pPr>
            <a:r>
              <a:rPr lang="en-US" dirty="0" smtClean="0"/>
              <a:t>Overhead clearance</a:t>
            </a:r>
          </a:p>
          <a:p>
            <a:pPr marL="171450" indent="-171450">
              <a:buFont typeface="Arial" panose="020B0604020202020204" pitchFamily="34" charset="0"/>
              <a:buChar char="•"/>
            </a:pPr>
            <a:r>
              <a:rPr lang="en-US" dirty="0" smtClean="0"/>
              <a:t>Uneven surfaces</a:t>
            </a:r>
          </a:p>
          <a:p>
            <a:pPr marL="171450" indent="-171450">
              <a:buFont typeface="Arial" panose="020B0604020202020204" pitchFamily="34" charset="0"/>
              <a:buChar char="•"/>
            </a:pPr>
            <a:r>
              <a:rPr lang="en-US" dirty="0" smtClean="0"/>
              <a:t>Missing</a:t>
            </a:r>
            <a:r>
              <a:rPr lang="en-US" baseline="0" dirty="0" smtClean="0"/>
              <a:t> mid-rail</a:t>
            </a:r>
          </a:p>
          <a:p>
            <a:pPr marL="171450" indent="-171450">
              <a:buFont typeface="Arial" panose="020B0604020202020204" pitchFamily="34" charset="0"/>
              <a:buChar char="•"/>
            </a:pPr>
            <a:r>
              <a:rPr lang="en-US" baseline="0" dirty="0" smtClean="0"/>
              <a:t>Elevated platform</a:t>
            </a:r>
          </a:p>
          <a:p>
            <a:pPr marL="171450" indent="-171450">
              <a:buFont typeface="Arial" panose="020B0604020202020204" pitchFamily="34" charset="0"/>
              <a:buChar char="•"/>
            </a:pPr>
            <a:r>
              <a:rPr lang="en-US" baseline="0" dirty="0" smtClean="0"/>
              <a:t>No catch chain visible</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52</a:t>
            </a:fld>
            <a:endParaRPr lang="en-US"/>
          </a:p>
        </p:txBody>
      </p:sp>
    </p:spTree>
    <p:extLst>
      <p:ext uri="{BB962C8B-B14F-4D97-AF65-F5344CB8AC3E}">
        <p14:creationId xmlns:p14="http://schemas.microsoft.com/office/powerpoint/2010/main" val="2044591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Moving machine parts/equipment</a:t>
            </a:r>
          </a:p>
          <a:p>
            <a:pPr marL="171450" indent="-171450">
              <a:buFont typeface="Arial" panose="020B0604020202020204" pitchFamily="34" charset="0"/>
              <a:buChar char="•"/>
            </a:pPr>
            <a:r>
              <a:rPr lang="en-US" dirty="0" smtClean="0"/>
              <a:t>Hazardous</a:t>
            </a:r>
            <a:r>
              <a:rPr lang="en-US" baseline="0" dirty="0" smtClean="0"/>
              <a:t> substance exposure</a:t>
            </a:r>
          </a:p>
          <a:p>
            <a:pPr marL="171450" indent="-171450">
              <a:buFont typeface="Arial" panose="020B0604020202020204" pitchFamily="34" charset="0"/>
              <a:buChar char="•"/>
            </a:pPr>
            <a:r>
              <a:rPr lang="en-US" baseline="0" dirty="0" smtClean="0"/>
              <a:t>Fall from heights</a:t>
            </a:r>
          </a:p>
          <a:p>
            <a:pPr marL="171450" indent="-171450">
              <a:buFont typeface="Arial" panose="020B0604020202020204" pitchFamily="34" charset="0"/>
              <a:buChar char="•"/>
            </a:pPr>
            <a:r>
              <a:rPr lang="en-US" baseline="0" dirty="0" smtClean="0"/>
              <a:t>Electrical</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BDA23A79-5B0B-4086-986B-EBBAC35FAF85}" type="slidenum">
              <a:rPr lang="en-US" smtClean="0"/>
              <a:t>53</a:t>
            </a:fld>
            <a:endParaRPr lang="en-US"/>
          </a:p>
        </p:txBody>
      </p:sp>
    </p:spTree>
    <p:extLst>
      <p:ext uri="{BB962C8B-B14F-4D97-AF65-F5344CB8AC3E}">
        <p14:creationId xmlns:p14="http://schemas.microsoft.com/office/powerpoint/2010/main" val="2016064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Suspended</a:t>
            </a:r>
            <a:r>
              <a:rPr lang="en-US" baseline="0" dirty="0" smtClean="0"/>
              <a:t> load</a:t>
            </a:r>
          </a:p>
          <a:p>
            <a:pPr marL="171450" indent="-171450">
              <a:buFont typeface="Arial" panose="020B0604020202020204" pitchFamily="34" charset="0"/>
              <a:buChar char="•"/>
            </a:pPr>
            <a:r>
              <a:rPr lang="en-US" baseline="0" dirty="0" smtClean="0"/>
              <a:t>Propane gas is highly flammable and displaces oxygen</a:t>
            </a:r>
          </a:p>
          <a:p>
            <a:pPr marL="171450" indent="-171450">
              <a:buFont typeface="Arial" panose="020B0604020202020204" pitchFamily="34" charset="0"/>
              <a:buChar char="•"/>
            </a:pPr>
            <a:r>
              <a:rPr lang="en-US" baseline="0" dirty="0" smtClean="0"/>
              <a:t>Forklift and pedestrian traffic</a:t>
            </a:r>
          </a:p>
          <a:p>
            <a:pPr marL="171450" indent="-171450">
              <a:buFont typeface="Arial" panose="020B0604020202020204" pitchFamily="34" charset="0"/>
              <a:buChar char="•"/>
            </a:pPr>
            <a:r>
              <a:rPr lang="en-US" baseline="0" dirty="0" smtClean="0"/>
              <a:t>Sharp edges and corners on cathodes</a:t>
            </a:r>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54</a:t>
            </a:fld>
            <a:endParaRPr lang="en-US"/>
          </a:p>
        </p:txBody>
      </p:sp>
    </p:spTree>
    <p:extLst>
      <p:ext uri="{BB962C8B-B14F-4D97-AF65-F5344CB8AC3E}">
        <p14:creationId xmlns:p14="http://schemas.microsoft.com/office/powerpoint/2010/main" val="2110190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Housekeeping</a:t>
            </a:r>
            <a:r>
              <a:rPr lang="en-US" baseline="0" dirty="0" smtClean="0"/>
              <a:t> issues</a:t>
            </a:r>
          </a:p>
          <a:p>
            <a:pPr marL="171450" indent="-171450">
              <a:buFont typeface="Arial" panose="020B0604020202020204" pitchFamily="34" charset="0"/>
              <a:buChar char="•"/>
            </a:pPr>
            <a:r>
              <a:rPr lang="en-US" dirty="0" smtClean="0"/>
              <a:t>Shop</a:t>
            </a:r>
            <a:r>
              <a:rPr lang="en-US" baseline="0" dirty="0" smtClean="0"/>
              <a:t> </a:t>
            </a:r>
            <a:r>
              <a:rPr lang="en-US" baseline="0" dirty="0" err="1" smtClean="0"/>
              <a:t>vac</a:t>
            </a:r>
            <a:r>
              <a:rPr lang="en-US" baseline="0" dirty="0" smtClean="0"/>
              <a:t> stored less than 3 feet from electrical box</a:t>
            </a:r>
          </a:p>
          <a:p>
            <a:endParaRPr lang="en-US" dirty="0"/>
          </a:p>
        </p:txBody>
      </p:sp>
      <p:sp>
        <p:nvSpPr>
          <p:cNvPr id="4" name="Slide Number Placeholder 3"/>
          <p:cNvSpPr>
            <a:spLocks noGrp="1"/>
          </p:cNvSpPr>
          <p:nvPr>
            <p:ph type="sldNum" sz="quarter" idx="10"/>
          </p:nvPr>
        </p:nvSpPr>
        <p:spPr/>
        <p:txBody>
          <a:bodyPr/>
          <a:lstStyle/>
          <a:p>
            <a:fld id="{BDA23A79-5B0B-4086-986B-EBBAC35FAF85}" type="slidenum">
              <a:rPr lang="en-US" smtClean="0"/>
              <a:t>55</a:t>
            </a:fld>
            <a:endParaRPr lang="en-US"/>
          </a:p>
        </p:txBody>
      </p:sp>
    </p:spTree>
    <p:extLst>
      <p:ext uri="{BB962C8B-B14F-4D97-AF65-F5344CB8AC3E}">
        <p14:creationId xmlns:p14="http://schemas.microsoft.com/office/powerpoint/2010/main" val="3663687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Possible</a:t>
            </a:r>
            <a:r>
              <a:rPr lang="en-US" b="1" baseline="0" dirty="0" smtClean="0"/>
              <a:t> </a:t>
            </a:r>
            <a:r>
              <a:rPr lang="en-US" b="1" dirty="0" smtClean="0"/>
              <a:t>answers/hazards:</a:t>
            </a:r>
          </a:p>
          <a:p>
            <a:pPr marL="171450" indent="-171450">
              <a:buFont typeface="Arial" panose="020B0604020202020204" pitchFamily="34" charset="0"/>
              <a:buChar char="•"/>
            </a:pPr>
            <a:r>
              <a:rPr lang="en-US" dirty="0" smtClean="0"/>
              <a:t>Hazardous substance exposure</a:t>
            </a:r>
          </a:p>
          <a:p>
            <a:pPr marL="171450" indent="-171450">
              <a:buFont typeface="Arial" panose="020B0604020202020204" pitchFamily="34" charset="0"/>
              <a:buChar char="•"/>
            </a:pPr>
            <a:r>
              <a:rPr lang="en-US" dirty="0" smtClean="0"/>
              <a:t>Oxygen/</a:t>
            </a:r>
            <a:r>
              <a:rPr lang="en-US" baseline="0" dirty="0" smtClean="0"/>
              <a:t>acetylene tanks</a:t>
            </a:r>
          </a:p>
          <a:p>
            <a:pPr marL="171450" indent="-171450">
              <a:buFont typeface="Arial" panose="020B0604020202020204" pitchFamily="34" charset="0"/>
              <a:buChar char="•"/>
            </a:pPr>
            <a:r>
              <a:rPr lang="en-US" baseline="0" dirty="0" smtClean="0"/>
              <a:t>Grinding equipment</a:t>
            </a:r>
          </a:p>
          <a:p>
            <a:pPr marL="171450" indent="-171450">
              <a:buFont typeface="Arial" panose="020B0604020202020204" pitchFamily="34" charset="0"/>
              <a:buChar char="•"/>
            </a:pPr>
            <a:r>
              <a:rPr lang="en-US" baseline="0" dirty="0" smtClean="0"/>
              <a:t>Suspended loads</a:t>
            </a:r>
          </a:p>
          <a:p>
            <a:pPr marL="171450" indent="-171450">
              <a:buFont typeface="Arial" panose="020B0604020202020204" pitchFamily="34" charset="0"/>
              <a:buChar char="•"/>
            </a:pPr>
            <a:r>
              <a:rPr lang="en-US" baseline="0" dirty="0" smtClean="0"/>
              <a:t>Housekeeping</a:t>
            </a:r>
          </a:p>
          <a:p>
            <a:pPr marL="171450" indent="-171450">
              <a:buFont typeface="Arial" panose="020B0604020202020204" pitchFamily="34" charset="0"/>
              <a:buChar char="•"/>
            </a:pPr>
            <a:r>
              <a:rPr lang="en-US" baseline="0" dirty="0" smtClean="0"/>
              <a:t>Material storage</a:t>
            </a:r>
          </a:p>
        </p:txBody>
      </p:sp>
      <p:sp>
        <p:nvSpPr>
          <p:cNvPr id="4" name="Slide Number Placeholder 3"/>
          <p:cNvSpPr>
            <a:spLocks noGrp="1"/>
          </p:cNvSpPr>
          <p:nvPr>
            <p:ph type="sldNum" sz="quarter" idx="10"/>
          </p:nvPr>
        </p:nvSpPr>
        <p:spPr/>
        <p:txBody>
          <a:bodyPr/>
          <a:lstStyle/>
          <a:p>
            <a:fld id="{BDA23A79-5B0B-4086-986B-EBBAC35FAF85}" type="slidenum">
              <a:rPr lang="en-US" smtClean="0"/>
              <a:t>56</a:t>
            </a:fld>
            <a:endParaRPr lang="en-US"/>
          </a:p>
        </p:txBody>
      </p:sp>
    </p:spTree>
    <p:extLst>
      <p:ext uri="{BB962C8B-B14F-4D97-AF65-F5344CB8AC3E}">
        <p14:creationId xmlns:p14="http://schemas.microsoft.com/office/powerpoint/2010/main" val="2653290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p>
          <a:p>
            <a:pPr marL="171450" indent="-171450">
              <a:buFont typeface="Arial" panose="020B0604020202020204" pitchFamily="34" charset="0"/>
              <a:buChar char="•"/>
            </a:pPr>
            <a:r>
              <a:rPr lang="en-US" b="1" dirty="0" smtClean="0"/>
              <a:t>Review and discuss the questions on the slide</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57</a:t>
            </a:fld>
            <a:endParaRPr lang="en-US"/>
          </a:p>
        </p:txBody>
      </p:sp>
    </p:spTree>
    <p:extLst>
      <p:ext uri="{BB962C8B-B14F-4D97-AF65-F5344CB8AC3E}">
        <p14:creationId xmlns:p14="http://schemas.microsoft.com/office/powerpoint/2010/main" val="3085229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SG p. 56</a:t>
            </a:r>
          </a:p>
          <a:p>
            <a:pPr marL="0" marR="0">
              <a:spcBef>
                <a:spcPts val="600"/>
              </a:spcBef>
              <a:spcAft>
                <a:spcPts val="600"/>
              </a:spcAft>
            </a:pPr>
            <a:endPar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Instruction</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Font typeface="+mj-lt"/>
              <a:buAutoNum type="arabicPeriod"/>
            </a:pPr>
            <a:r>
              <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Students complete the answers to the quiz questions in the SG</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spcBef>
                <a:spcPts val="0"/>
              </a:spcBef>
              <a:spcAft>
                <a:spcPts val="600"/>
              </a:spcAft>
              <a:buFont typeface="+mj-lt"/>
              <a:buAutoNum type="arabicPeriod"/>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and discuss the answers as a class (See the following slides for answers)</a:t>
            </a:r>
            <a:endPar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58</a:t>
            </a:fld>
            <a:endParaRPr lang="en-US"/>
          </a:p>
        </p:txBody>
      </p:sp>
    </p:spTree>
    <p:extLst>
      <p:ext uri="{BB962C8B-B14F-4D97-AF65-F5344CB8AC3E}">
        <p14:creationId xmlns:p14="http://schemas.microsoft.com/office/powerpoint/2010/main" val="3843629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1. a, See SG p. 32</a:t>
            </a:r>
          </a:p>
          <a:p>
            <a:r>
              <a:rPr lang="en-US" sz="1100" kern="1200" dirty="0" smtClean="0">
                <a:solidFill>
                  <a:schemeClr val="tx1"/>
                </a:solidFill>
                <a:effectLst/>
                <a:latin typeface="+mn-lt"/>
                <a:ea typeface="+mn-ea"/>
                <a:cs typeface="+mn-cs"/>
              </a:rPr>
              <a:t>2. Answers vary, See SG p. 34-37</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59</a:t>
            </a:fld>
            <a:endParaRPr lang="en-US"/>
          </a:p>
        </p:txBody>
      </p:sp>
    </p:spTree>
    <p:extLst>
      <p:ext uri="{BB962C8B-B14F-4D97-AF65-F5344CB8AC3E}">
        <p14:creationId xmlns:p14="http://schemas.microsoft.com/office/powerpoint/2010/main" val="14905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p. 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a:t>
            </a:r>
          </a:p>
          <a:p>
            <a:pPr marL="171450" indent="-171450">
              <a:buFont typeface="Arial" panose="020B0604020202020204" pitchFamily="34" charset="0"/>
              <a:buChar char="•"/>
            </a:pPr>
            <a:r>
              <a:rPr lang="en-US" b="0" dirty="0" smtClean="0"/>
              <a:t>Review the different terms</a:t>
            </a:r>
            <a:r>
              <a:rPr lang="en-US" b="0" baseline="0" dirty="0" smtClean="0"/>
              <a:t> listed</a:t>
            </a:r>
          </a:p>
          <a:p>
            <a:pPr marL="628650" lvl="1" indent="-171450">
              <a:buFont typeface="Arial" panose="020B0604020202020204" pitchFamily="34" charset="0"/>
              <a:buChar char="•"/>
            </a:pPr>
            <a:r>
              <a:rPr lang="en-US" b="0" baseline="0" dirty="0" smtClean="0"/>
              <a:t>Mention other terms the employees may hear</a:t>
            </a:r>
          </a:p>
          <a:p>
            <a:pPr marL="628650" lvl="1" indent="-171450">
              <a:buFont typeface="Arial" panose="020B0604020202020204" pitchFamily="34" charset="0"/>
              <a:buChar char="•"/>
            </a:pPr>
            <a:r>
              <a:rPr lang="en-US" b="0" baseline="0" dirty="0" smtClean="0"/>
              <a:t>Identify the common term used at your site</a:t>
            </a:r>
          </a:p>
          <a:p>
            <a:pPr marL="628650" lvl="1" indent="-171450">
              <a:buFont typeface="Arial" panose="020B0604020202020204" pitchFamily="34" charset="0"/>
              <a:buChar char="•"/>
            </a:pPr>
            <a:r>
              <a:rPr lang="en-US" b="0" baseline="0" dirty="0" smtClean="0"/>
              <a:t>A workplace exam is not an audit - if necessary, briefly explain what an audit is</a:t>
            </a:r>
          </a:p>
          <a:p>
            <a:pPr marL="171450" indent="-171450">
              <a:buFont typeface="Arial" panose="020B0604020202020204" pitchFamily="34" charset="0"/>
              <a:buChar char="•"/>
            </a:pPr>
            <a:r>
              <a:rPr lang="en-US" b="0" dirty="0" smtClean="0"/>
              <a:t>Emphasize the final bullet</a:t>
            </a:r>
          </a:p>
        </p:txBody>
      </p:sp>
      <p:sp>
        <p:nvSpPr>
          <p:cNvPr id="4" name="Slide Number Placeholder 3"/>
          <p:cNvSpPr>
            <a:spLocks noGrp="1"/>
          </p:cNvSpPr>
          <p:nvPr>
            <p:ph type="sldNum" sz="quarter" idx="10"/>
          </p:nvPr>
        </p:nvSpPr>
        <p:spPr/>
        <p:txBody>
          <a:bodyPr/>
          <a:lstStyle/>
          <a:p>
            <a:fld id="{3F8FCD5C-19B0-4F7A-B49D-975DBE93C182}" type="slidenum">
              <a:rPr lang="en-US" smtClean="0"/>
              <a:t>6</a:t>
            </a:fld>
            <a:endParaRPr lang="en-US"/>
          </a:p>
        </p:txBody>
      </p:sp>
    </p:spTree>
    <p:extLst>
      <p:ext uri="{BB962C8B-B14F-4D97-AF65-F5344CB8AC3E}">
        <p14:creationId xmlns:p14="http://schemas.microsoft.com/office/powerpoint/2010/main" val="3063768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Answers</a:t>
            </a:r>
            <a:endPar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100" kern="1200" dirty="0" smtClean="0">
                <a:solidFill>
                  <a:schemeClr val="tx1"/>
                </a:solidFill>
                <a:effectLst/>
                <a:latin typeface="+mn-lt"/>
                <a:ea typeface="+mn-ea"/>
                <a:cs typeface="+mn-cs"/>
              </a:rPr>
              <a:t>3. d, See SG p. 41</a:t>
            </a:r>
          </a:p>
          <a:p>
            <a:r>
              <a:rPr lang="en-US" sz="1100" kern="1200" dirty="0" smtClean="0">
                <a:solidFill>
                  <a:schemeClr val="tx1"/>
                </a:solidFill>
                <a:effectLst/>
                <a:latin typeface="+mn-lt"/>
                <a:ea typeface="+mn-ea"/>
                <a:cs typeface="+mn-cs"/>
              </a:rPr>
              <a:t>4.</a:t>
            </a:r>
            <a:r>
              <a:rPr lang="en-US" sz="1100" kern="1200" baseline="0" dirty="0" smtClean="0">
                <a:solidFill>
                  <a:schemeClr val="tx1"/>
                </a:solidFill>
                <a:effectLst/>
                <a:latin typeface="+mn-lt"/>
                <a:ea typeface="+mn-ea"/>
                <a:cs typeface="+mn-cs"/>
              </a:rPr>
              <a:t> a, See SG p. 48</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60</a:t>
            </a:fld>
            <a:endParaRPr lang="en-US"/>
          </a:p>
        </p:txBody>
      </p:sp>
    </p:spTree>
    <p:extLst>
      <p:ext uri="{BB962C8B-B14F-4D97-AF65-F5344CB8AC3E}">
        <p14:creationId xmlns:p14="http://schemas.microsoft.com/office/powerpoint/2010/main" val="289021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conclusion covers: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Review</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Assessments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 Course Evaluation</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61</a:t>
            </a:fld>
            <a:endParaRPr lang="en-US"/>
          </a:p>
        </p:txBody>
      </p:sp>
    </p:spTree>
    <p:extLst>
      <p:ext uri="{BB962C8B-B14F-4D97-AF65-F5344CB8AC3E}">
        <p14:creationId xmlns:p14="http://schemas.microsoft.com/office/powerpoint/2010/main" val="2673603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Ask for and discuss any lingering questions, comments, or concerns</a:t>
            </a:r>
          </a:p>
        </p:txBody>
      </p:sp>
      <p:sp>
        <p:nvSpPr>
          <p:cNvPr id="4" name="Slide Number Placeholder 3"/>
          <p:cNvSpPr>
            <a:spLocks noGrp="1"/>
          </p:cNvSpPr>
          <p:nvPr>
            <p:ph type="sldNum" sz="quarter" idx="10"/>
          </p:nvPr>
        </p:nvSpPr>
        <p:spPr/>
        <p:txBody>
          <a:bodyPr/>
          <a:lstStyle/>
          <a:p>
            <a:fld id="{3F8FCD5C-19B0-4F7A-B49D-975DBE93C182}" type="slidenum">
              <a:rPr lang="en-US" smtClean="0"/>
              <a:t>62</a:t>
            </a:fld>
            <a:endParaRPr lang="en-US"/>
          </a:p>
        </p:txBody>
      </p:sp>
    </p:spTree>
    <p:extLst>
      <p:ext uri="{BB962C8B-B14F-4D97-AF65-F5344CB8AC3E}">
        <p14:creationId xmlns:p14="http://schemas.microsoft.com/office/powerpoint/2010/main" val="893282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100" kern="1200" dirty="0" smtClean="0">
                <a:solidFill>
                  <a:schemeClr val="tx1"/>
                </a:solidFill>
                <a:effectLst/>
                <a:latin typeface="+mn-lt"/>
                <a:ea typeface="+mn-ea"/>
                <a:cs typeface="+mn-cs"/>
              </a:rPr>
              <a:t>Have students complete the knowledge assessment</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63</a:t>
            </a:fld>
            <a:endParaRPr lang="en-US"/>
          </a:p>
        </p:txBody>
      </p:sp>
    </p:spTree>
    <p:extLst>
      <p:ext uri="{BB962C8B-B14F-4D97-AF65-F5344CB8AC3E}">
        <p14:creationId xmlns:p14="http://schemas.microsoft.com/office/powerpoint/2010/main" val="31088541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Have students complete the performance assessment in small groups (see the assessment for further details)</a:t>
            </a:r>
          </a:p>
          <a:p>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Note:</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0"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For a portion of the performance assessment, you need to be prepared to take the class to an actual workplace, have a simulated workplace set up, or create posters of different workplaces</a:t>
            </a:r>
            <a:endPar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64</a:t>
            </a:fld>
            <a:endParaRPr lang="en-US"/>
          </a:p>
        </p:txBody>
      </p:sp>
    </p:spTree>
    <p:extLst>
      <p:ext uri="{BB962C8B-B14F-4D97-AF65-F5344CB8AC3E}">
        <p14:creationId xmlns:p14="http://schemas.microsoft.com/office/powerpoint/2010/main" val="1085571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SG p. 67</a:t>
            </a:r>
          </a:p>
          <a:p>
            <a:endParaRPr lang="en-US" sz="1100" b="1"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Have students complete the Student Course Evaluation</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65</a:t>
            </a:fld>
            <a:endParaRPr lang="en-US"/>
          </a:p>
        </p:txBody>
      </p:sp>
    </p:spTree>
    <p:extLst>
      <p:ext uri="{BB962C8B-B14F-4D97-AF65-F5344CB8AC3E}">
        <p14:creationId xmlns:p14="http://schemas.microsoft.com/office/powerpoint/2010/main" val="163637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p. 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a:t>
            </a:r>
          </a:p>
          <a:p>
            <a:pPr marL="171450" indent="-171450">
              <a:buFont typeface="Arial" panose="020B0604020202020204" pitchFamily="34" charset="0"/>
              <a:buChar char="•"/>
            </a:pPr>
            <a:r>
              <a:rPr lang="en-US" b="0" dirty="0" smtClean="0"/>
              <a:t>Hazards vary by work area</a:t>
            </a:r>
          </a:p>
          <a:p>
            <a:pPr marL="171450" indent="-171450">
              <a:buFont typeface="Arial" panose="020B0604020202020204" pitchFamily="34" charset="0"/>
              <a:buChar char="•"/>
            </a:pPr>
            <a:r>
              <a:rPr lang="en-US" b="0" baseline="0" dirty="0" smtClean="0"/>
              <a:t>Explain the first three bullets and g</a:t>
            </a:r>
            <a:r>
              <a:rPr lang="en-US" b="0" dirty="0" smtClean="0"/>
              <a:t>ive</a:t>
            </a:r>
            <a:r>
              <a:rPr lang="en-US" b="0" baseline="0" dirty="0" smtClean="0"/>
              <a:t> examples of</a:t>
            </a:r>
            <a:r>
              <a:rPr lang="en-US" b="0" dirty="0" smtClean="0"/>
              <a:t> the three hazard categories listed (include examples specific to your site):</a:t>
            </a:r>
          </a:p>
          <a:p>
            <a:pPr marL="628650" lvl="1" indent="-171450">
              <a:buFont typeface="Arial" panose="020B0604020202020204" pitchFamily="34" charset="0"/>
              <a:buChar char="•"/>
            </a:pPr>
            <a:r>
              <a:rPr lang="en-US" b="0" dirty="0" smtClean="0"/>
              <a:t>Chemical – H2S, lime, solvents</a:t>
            </a:r>
          </a:p>
          <a:p>
            <a:pPr marL="628650" lvl="1" indent="-171450">
              <a:buFont typeface="Arial" panose="020B0604020202020204" pitchFamily="34" charset="0"/>
              <a:buChar char="•"/>
            </a:pPr>
            <a:r>
              <a:rPr lang="en-US" b="0" dirty="0" smtClean="0"/>
              <a:t>Biological – bacteria, animal waste, venom</a:t>
            </a:r>
          </a:p>
          <a:p>
            <a:pPr marL="628650" lvl="1" indent="-171450">
              <a:buFont typeface="Arial" panose="020B0604020202020204" pitchFamily="34" charset="0"/>
              <a:buChar char="•"/>
            </a:pPr>
            <a:r>
              <a:rPr lang="en-US" b="0" dirty="0" smtClean="0"/>
              <a:t>Physical – noise, radiation, impact injuries</a:t>
            </a:r>
          </a:p>
          <a:p>
            <a:pPr marL="171450" lvl="0" indent="-171450">
              <a:buFont typeface="Arial" panose="020B0604020202020204" pitchFamily="34" charset="0"/>
              <a:buChar char="•"/>
            </a:pPr>
            <a:r>
              <a:rPr lang="en-US" b="0" dirty="0" smtClean="0"/>
              <a:t>Explain the final</a:t>
            </a:r>
            <a:r>
              <a:rPr lang="en-US" b="0" baseline="0" dirty="0" smtClean="0"/>
              <a:t> statement on the slide and explain the following:</a:t>
            </a:r>
            <a:endParaRPr lang="en-US" b="0" dirty="0" smtClean="0"/>
          </a:p>
          <a:p>
            <a:pPr marL="628650" lvl="1" indent="-171450">
              <a:buFont typeface="Arial" panose="020B0604020202020204" pitchFamily="34" charset="0"/>
              <a:buChar char="•"/>
            </a:pPr>
            <a:r>
              <a:rPr lang="en-US" b="0" dirty="0" smtClean="0"/>
              <a:t>Being skilled at recognizing hazards associated</a:t>
            </a:r>
            <a:r>
              <a:rPr lang="en-US" b="0" baseline="0" dirty="0" smtClean="0"/>
              <a:t> with work areas is a lifelong pursuit</a:t>
            </a:r>
          </a:p>
          <a:p>
            <a:pPr marL="628650" lvl="1" indent="-171450">
              <a:buFont typeface="Arial" panose="020B0604020202020204" pitchFamily="34" charset="0"/>
              <a:buChar char="•"/>
            </a:pPr>
            <a:r>
              <a:rPr lang="en-US" b="0" baseline="0" dirty="0" smtClean="0"/>
              <a:t>Receiving appropriate training (such as participating in this course) helps build the skills to identify, avoid, and mitigate hazards</a:t>
            </a: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7</a:t>
            </a:fld>
            <a:endParaRPr lang="en-US"/>
          </a:p>
        </p:txBody>
      </p:sp>
    </p:spTree>
    <p:extLst>
      <p:ext uri="{BB962C8B-B14F-4D97-AF65-F5344CB8AC3E}">
        <p14:creationId xmlns:p14="http://schemas.microsoft.com/office/powerpoint/2010/main" val="46871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a:t>
            </a:r>
            <a:endParaRPr lang="en-US" b="0" dirty="0" smtClean="0"/>
          </a:p>
          <a:p>
            <a:endParaRPr lang="en-US" b="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Fatal Risks are based on industry data, where specific risk exposure has resulted in catastrophic events such as severe injury or death.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While all risks have a degree of danger, Fatal Risks are those risks that, when left uncontrolled, will kill you.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After identifying a Fatal Risk, Critical Control(s) are implemented and verified with standard verification questions, to prevent death as a result of the exposure to the Fatal Risk. </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In the event of an absent or failure of a Critical Control, the job must be stopped as it significantly increases the risk of severe injury or death despite the existence of other controls.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short, Critical Controls help keep you from being killed.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Clarify</a:t>
            </a:r>
            <a:r>
              <a:rPr lang="en-US" sz="1200" b="1" kern="1200" baseline="0" dirty="0" smtClean="0">
                <a:solidFill>
                  <a:schemeClr val="tx1"/>
                </a:solidFill>
                <a:effectLst/>
                <a:latin typeface="+mn-lt"/>
                <a:ea typeface="+mn-ea"/>
                <a:cs typeface="+mn-cs"/>
              </a:rPr>
              <a:t> that every Fatal Risk is not present at each site. However, during a workplace examination, the Critical Controls for relevant Fatal Risks should be assessed.</a:t>
            </a:r>
          </a:p>
          <a:p>
            <a:pPr marL="171450" indent="-171450">
              <a:buFont typeface="Arial" panose="020B0604020202020204" pitchFamily="34" charset="0"/>
              <a:buChar char="•"/>
            </a:pPr>
            <a:r>
              <a:rPr lang="en-US" dirty="0" smtClean="0"/>
              <a:t>Remember, Fatal Risk Management assists in: </a:t>
            </a:r>
          </a:p>
          <a:p>
            <a:pPr marL="628650" lvl="1" indent="-171450">
              <a:buFont typeface="Arial" panose="020B0604020202020204" pitchFamily="34" charset="0"/>
              <a:buChar char="•"/>
            </a:pPr>
            <a:r>
              <a:rPr lang="en-US" dirty="0" smtClean="0"/>
              <a:t>Identifying the risks that will kill you </a:t>
            </a:r>
          </a:p>
          <a:p>
            <a:pPr marL="628650" lvl="1" indent="-171450">
              <a:buFont typeface="Arial" panose="020B0604020202020204" pitchFamily="34" charset="0"/>
              <a:buChar char="•"/>
            </a:pPr>
            <a:r>
              <a:rPr lang="en-US" dirty="0" smtClean="0"/>
              <a:t>Implementing the controls that will keep you safe </a:t>
            </a:r>
          </a:p>
          <a:p>
            <a:pPr marL="628650" lvl="1" indent="-171450">
              <a:buFont typeface="Arial" panose="020B0604020202020204" pitchFamily="34" charset="0"/>
              <a:buChar char="•"/>
            </a:pPr>
            <a:r>
              <a:rPr lang="en-US" dirty="0" smtClean="0"/>
              <a:t>Verifying that Critical Controls are in place </a:t>
            </a:r>
          </a:p>
          <a:p>
            <a:pPr marL="628650" lvl="1" indent="-171450">
              <a:buFont typeface="Arial" panose="020B0604020202020204" pitchFamily="34" charset="0"/>
              <a:buChar char="•"/>
            </a:pPr>
            <a:r>
              <a:rPr lang="en-US" dirty="0" smtClean="0"/>
              <a:t>Empowering you to stop the job if the Critical Controls are missing or not implemented correctly   </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Some examples of Critical Controls for various Fatal Risks that may be assessed during a workplace examination:</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Entanglement and Crushing – guards, barriers, barricades </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Exposure to Hazardous Substances - Acute – mechanical integrity of storage and distribution</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Lifting Operations – mechanical integrity of equipment</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Drowning – barriers and segregation</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Contact with Molten Material – access integrity</a:t>
            </a:r>
          </a:p>
          <a:p>
            <a:pPr marL="628650" lvl="1" indent="-171450">
              <a:buFont typeface="Arial" panose="020B0604020202020204" pitchFamily="34" charset="0"/>
              <a:buChar char="•"/>
            </a:pPr>
            <a:r>
              <a:rPr lang="en-US" b="0" kern="1200" baseline="0" dirty="0" smtClean="0">
                <a:solidFill>
                  <a:schemeClr val="tx1"/>
                </a:solidFill>
                <a:effectLst/>
                <a:latin typeface="+mn-lt"/>
                <a:ea typeface="+mn-ea"/>
                <a:cs typeface="+mn-cs"/>
              </a:rPr>
              <a:t>Underground Hazardous Atmosphere – refuge chambers </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8</a:t>
            </a:fld>
            <a:endParaRPr lang="en-US" dirty="0"/>
          </a:p>
        </p:txBody>
      </p:sp>
    </p:spTree>
    <p:extLst>
      <p:ext uri="{BB962C8B-B14F-4D97-AF65-F5344CB8AC3E}">
        <p14:creationId xmlns:p14="http://schemas.microsoft.com/office/powerpoint/2010/main" val="112681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SG 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learning objectives</a:t>
            </a:r>
            <a:r>
              <a:rPr lang="en-US" sz="1200" kern="1200" baseline="0" dirty="0" smtClean="0">
                <a:solidFill>
                  <a:schemeClr val="tx1"/>
                </a:solidFill>
                <a:effectLst/>
                <a:latin typeface="+mn-lt"/>
                <a:ea typeface="+mn-ea"/>
                <a:cs typeface="+mn-cs"/>
              </a:rPr>
              <a:t> for the module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Describe</a:t>
            </a:r>
            <a:r>
              <a:rPr lang="en-US" sz="1200" kern="1200" baseline="0" dirty="0" smtClean="0">
                <a:solidFill>
                  <a:schemeClr val="tx1"/>
                </a:solidFill>
                <a:effectLst/>
                <a:latin typeface="+mn-lt"/>
                <a:ea typeface="+mn-ea"/>
                <a:cs typeface="+mn-cs"/>
              </a:rPr>
              <a:t> the purpose of a workplace examination</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Discuss the roles and responsibilities of those involved in a workplace examination</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9</a:t>
            </a:fld>
            <a:endParaRPr lang="en-US"/>
          </a:p>
        </p:txBody>
      </p:sp>
    </p:spTree>
    <p:extLst>
      <p:ext uri="{BB962C8B-B14F-4D97-AF65-F5344CB8AC3E}">
        <p14:creationId xmlns:p14="http://schemas.microsoft.com/office/powerpoint/2010/main" val="3128815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7749"/>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21920"/>
            <a:ext cx="7315200" cy="1325563"/>
          </a:xfrm>
        </p:spPr>
        <p:txBody>
          <a:bodyPr>
            <a:normAutofit/>
          </a:bodyPr>
          <a:lstStyle>
            <a:lvl1pPr algn="ctr">
              <a:defRPr sz="1800">
                <a:solidFill>
                  <a:srgbClr val="0099CC"/>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110423"/>
            <a:ext cx="4572000" cy="36576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4290" y="660573"/>
            <a:ext cx="1315711" cy="1472912"/>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99CC"/>
                </a:solidFill>
                <a:latin typeface="Arial Black" panose="020B0A04020102020204" pitchFamily="34" charset="0"/>
              </a:defRPr>
            </a:lvl1pPr>
          </a:lstStyle>
          <a:p>
            <a:pPr lvl="0"/>
            <a:r>
              <a:rPr lang="en-US" dirty="0" smtClean="0"/>
              <a:t>VERSION # / MONTH YEAR</a:t>
            </a:r>
          </a:p>
        </p:txBody>
      </p:sp>
      <p:sp>
        <p:nvSpPr>
          <p:cNvPr id="24" name="Text Placeholder 23"/>
          <p:cNvSpPr>
            <a:spLocks noGrp="1"/>
          </p:cNvSpPr>
          <p:nvPr>
            <p:ph type="body" sz="quarter" idx="15" hasCustomPrompt="1"/>
          </p:nvPr>
        </p:nvSpPr>
        <p:spPr>
          <a:xfrm>
            <a:off x="0" y="1249045"/>
            <a:ext cx="7315200" cy="1463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stStyle>
          <a:p>
            <a:pPr lvl="0"/>
            <a:r>
              <a:rPr lang="en-US" dirty="0" smtClean="0"/>
              <a:t>COURSE TITLE</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1" y="6175794"/>
            <a:ext cx="7315834" cy="670618"/>
          </a:xfrm>
          <a:prstGeom prst="rect">
            <a:avLst/>
          </a:prstGeom>
        </p:spPr>
      </p:pic>
    </p:spTree>
    <p:extLst>
      <p:ext uri="{BB962C8B-B14F-4D97-AF65-F5344CB8AC3E}">
        <p14:creationId xmlns:p14="http://schemas.microsoft.com/office/powerpoint/2010/main" val="792584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99CC"/>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99CC"/>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42825459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1820331"/>
            <a:ext cx="6236970" cy="4245507"/>
          </a:xfrm>
          <a:prstGeom prst="rect">
            <a:avLst/>
          </a:prstGeom>
        </p:spPr>
        <p:txBody>
          <a:bodyPr/>
          <a:lstStyle>
            <a:lvl1pPr marL="228600" indent="-228600">
              <a:spcBef>
                <a:spcPts val="600"/>
              </a:spcBef>
              <a:buClr>
                <a:srgbClr val="0099CC"/>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99CC"/>
              </a:buClr>
              <a:defRPr sz="200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Which Runs onto Two Lines</a:t>
            </a:r>
          </a:p>
        </p:txBody>
      </p:sp>
    </p:spTree>
    <p:extLst>
      <p:ext uri="{BB962C8B-B14F-4D97-AF65-F5344CB8AC3E}">
        <p14:creationId xmlns:p14="http://schemas.microsoft.com/office/powerpoint/2010/main" val="19376379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99CC"/>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99CC"/>
              </a:buClr>
              <a:defRPr sz="1800" baseline="0">
                <a:latin typeface="Arial" panose="020B0604020202020204" pitchFamily="34" charset="0"/>
                <a:cs typeface="Arial" panose="020B0604020202020204" pitchFamily="34" charset="0"/>
              </a:defRPr>
            </a:lvl2pPr>
          </a:lstStyle>
          <a:p>
            <a:pPr lvl="0"/>
            <a:r>
              <a:rPr lang="en-US" dirty="0" smtClean="0"/>
              <a:t>LEVEL ONE - SUB TITLE</a:t>
            </a:r>
          </a:p>
          <a:p>
            <a:pPr lvl="1"/>
            <a:r>
              <a:rPr lang="en-US" dirty="0" smtClean="0"/>
              <a:t>Level two - text</a:t>
            </a:r>
          </a:p>
          <a:p>
            <a:pPr lvl="1"/>
            <a:r>
              <a:rPr lang="en-US" dirty="0" smtClean="0"/>
              <a:t>Level two - text</a:t>
            </a:r>
          </a:p>
          <a:p>
            <a:pPr lvl="1"/>
            <a:endParaRPr lang="en-US" dirty="0" smtClean="0"/>
          </a:p>
          <a:p>
            <a:pPr lvl="0"/>
            <a:r>
              <a:rPr lang="en-US" dirty="0" smtClean="0"/>
              <a:t>LEVEL ONE – SUB TITLE</a:t>
            </a:r>
          </a:p>
          <a:p>
            <a:pPr lvl="1"/>
            <a:r>
              <a:rPr lang="en-US" dirty="0" smtClean="0"/>
              <a:t>Level two - text</a:t>
            </a:r>
          </a:p>
          <a:p>
            <a:pPr lvl="1"/>
            <a:endParaRPr lang="en-US" dirty="0" smtClean="0"/>
          </a:p>
          <a:p>
            <a:pPr lvl="0"/>
            <a:r>
              <a:rPr lang="en-US" dirty="0" smtClean="0"/>
              <a:t>LEVEL ONE – SUB TITLE</a:t>
            </a:r>
          </a:p>
          <a:p>
            <a:pPr lvl="1"/>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Text and Sub Titles</a:t>
            </a:r>
          </a:p>
        </p:txBody>
      </p:sp>
    </p:spTree>
    <p:extLst>
      <p:ext uri="{BB962C8B-B14F-4D97-AF65-F5344CB8AC3E}">
        <p14:creationId xmlns:p14="http://schemas.microsoft.com/office/powerpoint/2010/main" val="16403169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Text and Image</a:t>
            </a:r>
          </a:p>
        </p:txBody>
      </p:sp>
      <p:sp>
        <p:nvSpPr>
          <p:cNvPr id="13" name="Picture Placeholder 6"/>
          <p:cNvSpPr>
            <a:spLocks noGrp="1"/>
          </p:cNvSpPr>
          <p:nvPr>
            <p:ph type="pic" sz="quarter" idx="16"/>
          </p:nvPr>
        </p:nvSpPr>
        <p:spPr>
          <a:xfrm>
            <a:off x="3666067" y="1379219"/>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r>
              <a:rPr lang="en-US" dirty="0" smtClean="0"/>
              <a:t>Insert </a:t>
            </a:r>
          </a:p>
          <a:p>
            <a:r>
              <a:rPr lang="en-US" dirty="0" smtClean="0"/>
              <a:t>Image Here</a:t>
            </a:r>
            <a:endParaRPr lang="en-US" dirty="0"/>
          </a:p>
        </p:txBody>
      </p:sp>
      <p:sp>
        <p:nvSpPr>
          <p:cNvPr id="3" name="Text Placeholder 2"/>
          <p:cNvSpPr>
            <a:spLocks noGrp="1"/>
          </p:cNvSpPr>
          <p:nvPr>
            <p:ph type="body" sz="quarter" idx="17" hasCustomPrompt="1"/>
          </p:nvPr>
        </p:nvSpPr>
        <p:spPr>
          <a:xfrm>
            <a:off x="628650" y="1379220"/>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Tree>
    <p:extLst>
      <p:ext uri="{BB962C8B-B14F-4D97-AF65-F5344CB8AC3E}">
        <p14:creationId xmlns:p14="http://schemas.microsoft.com/office/powerpoint/2010/main" val="5615095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Image</a:t>
            </a:r>
          </a:p>
        </p:txBody>
      </p:sp>
      <p:sp>
        <p:nvSpPr>
          <p:cNvPr id="10" name="Picture Placeholder 6"/>
          <p:cNvSpPr>
            <a:spLocks noGrp="1"/>
          </p:cNvSpPr>
          <p:nvPr>
            <p:ph type="pic" sz="quarter" idx="13"/>
          </p:nvPr>
        </p:nvSpPr>
        <p:spPr>
          <a:xfrm>
            <a:off x="628650" y="1379219"/>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82885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a:p>
            <a:pPr lvl="0"/>
            <a:endParaRPr lang="en-US" dirty="0" smtClean="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3653643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marL="0" marR="0" lvl="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a:pPr>
            <a:r>
              <a:rPr lang="en-US" dirty="0" smtClean="0"/>
              <a:t>Title, image and text are ranged left, however occasionally you may need to run text and / or images into the right hand column: Where multiple images need to be seen side by side. You should also never leave orphans (one single word on the next line). </a:t>
            </a:r>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21997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dirty="0" smtClean="0"/>
              <a:t>WORKPLACE EXAMINATIONS – SFT FCXC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579086"/>
            <a:ext cx="7439025" cy="4486752"/>
          </a:xfrm>
        </p:spPr>
        <p:txBody>
          <a:bodyPr>
            <a:normAutofit/>
          </a:bodyPr>
          <a:lstStyle>
            <a:lvl1pPr marL="228600" indent="-228600">
              <a:buClr>
                <a:srgbClr val="0099CC"/>
              </a:buClr>
              <a:buFont typeface="Wingdings" panose="05000000000000000000" pitchFamily="2" charset="2"/>
              <a:buChar char="§"/>
              <a:defRPr sz="2000">
                <a:latin typeface="Arial" panose="020B0604020202020204" pitchFamily="34" charset="0"/>
                <a:cs typeface="Arial" panose="020B0604020202020204" pitchFamily="34" charset="0"/>
              </a:defRPr>
            </a:lvl1pPr>
            <a:lvl2pPr>
              <a:buClr>
                <a:srgbClr val="0099CC"/>
              </a:buClr>
              <a:defRPr sz="20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963612"/>
          </a:xfrm>
        </p:spPr>
        <p:txBody>
          <a:bodyPr>
            <a:normAutofit/>
          </a:bodyPr>
          <a:lstStyle>
            <a:lvl1pPr marL="0" indent="0">
              <a:lnSpc>
                <a:spcPct val="100000"/>
              </a:lnSpc>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Runs Onto Two Lines</a:t>
            </a:r>
          </a:p>
        </p:txBody>
      </p:sp>
    </p:spTree>
    <p:extLst>
      <p:ext uri="{BB962C8B-B14F-4D97-AF65-F5344CB8AC3E}">
        <p14:creationId xmlns:p14="http://schemas.microsoft.com/office/powerpoint/2010/main" val="1370869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n-US" dirty="0" smtClean="0"/>
              <a:t>Quiz</a:t>
            </a:r>
            <a:endParaRPr lang="en-US" dirty="0"/>
          </a:p>
        </p:txBody>
      </p:sp>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11"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Module # Quiz</a:t>
            </a:r>
          </a:p>
        </p:txBody>
      </p:sp>
    </p:spTree>
    <p:extLst>
      <p:ext uri="{BB962C8B-B14F-4D97-AF65-F5344CB8AC3E}">
        <p14:creationId xmlns:p14="http://schemas.microsoft.com/office/powerpoint/2010/main" val="35099903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3339451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8854"/>
            <a:ext cx="7315200" cy="1325563"/>
          </a:xfrm>
        </p:spPr>
        <p:txBody>
          <a:bodyPr>
            <a:normAutofit/>
          </a:bodyPr>
          <a:lstStyle>
            <a:lvl1pPr algn="ctr">
              <a:defRPr sz="1800">
                <a:solidFill>
                  <a:srgbClr val="0099CC"/>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5823" y="660572"/>
            <a:ext cx="1332644" cy="1491869"/>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99CC"/>
                </a:solidFill>
                <a:latin typeface="Arial Black" panose="020B0A04020102020204" pitchFamily="34" charset="0"/>
              </a:defRPr>
            </a:lvl1pPr>
          </a:lstStyle>
          <a:p>
            <a:pPr lvl="0"/>
            <a:r>
              <a:rPr lang="en-US" dirty="0" smtClean="0"/>
              <a:t>VERSION # / MONTH YEAR</a:t>
            </a:r>
          </a:p>
        </p:txBody>
      </p:sp>
      <p:sp>
        <p:nvSpPr>
          <p:cNvPr id="4" name="Text Placeholder 3"/>
          <p:cNvSpPr>
            <a:spLocks noGrp="1"/>
          </p:cNvSpPr>
          <p:nvPr>
            <p:ph type="body" sz="quarter" idx="18" hasCustomPrompt="1"/>
          </p:nvPr>
        </p:nvSpPr>
        <p:spPr>
          <a:xfrm>
            <a:off x="0" y="1228724"/>
            <a:ext cx="7315200" cy="1209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n-US" dirty="0" smtClean="0"/>
              <a:t>COURSE TITLE </a:t>
            </a:r>
          </a:p>
          <a:p>
            <a:pPr lvl="0"/>
            <a:r>
              <a:rPr lang="en-US" dirty="0" smtClean="0"/>
              <a:t>ON TWO LINES</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3" y="6185535"/>
            <a:ext cx="7315834" cy="670618"/>
          </a:xfrm>
          <a:prstGeom prst="rect">
            <a:avLst/>
          </a:prstGeom>
        </p:spPr>
      </p:pic>
    </p:spTree>
    <p:extLst>
      <p:ext uri="{BB962C8B-B14F-4D97-AF65-F5344CB8AC3E}">
        <p14:creationId xmlns:p14="http://schemas.microsoft.com/office/powerpoint/2010/main" val="2518260245"/>
      </p:ext>
    </p:extLst>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a:p>
            <a:endParaRPr lang="en-US"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3600">
                <a:solidFill>
                  <a:srgbClr val="0099CC"/>
                </a:solidFill>
                <a:latin typeface="Arial Black" panose="020B0A04020102020204" pitchFamily="34" charset="0"/>
              </a:defRPr>
            </a:lvl1pPr>
          </a:lstStyle>
          <a:p>
            <a:pPr lvl="0"/>
            <a:r>
              <a:rPr lang="en-US" dirty="0" smtClean="0"/>
              <a:t>Section Title</a:t>
            </a:r>
            <a:endParaRPr lang="en-US" dirty="0"/>
          </a:p>
        </p:txBody>
      </p:sp>
    </p:spTree>
    <p:extLst>
      <p:ext uri="{BB962C8B-B14F-4D97-AF65-F5344CB8AC3E}">
        <p14:creationId xmlns:p14="http://schemas.microsoft.com/office/powerpoint/2010/main" val="33980113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6284191" y="3415418"/>
            <a:ext cx="4387161" cy="1332457"/>
          </a:xfrm>
          <a:prstGeom prst="rect">
            <a:avLst/>
          </a:prstGeom>
        </p:spPr>
        <p:txBody>
          <a:bodyPr>
            <a:normAutofit/>
          </a:bodyPr>
          <a:lstStyle>
            <a:lvl1pPr marL="0" indent="0">
              <a:buNone/>
              <a:defRPr sz="3600" baseline="0">
                <a:solidFill>
                  <a:srgbClr val="0099CC"/>
                </a:solidFill>
                <a:latin typeface="Arial Black" panose="020B0A04020102020204" pitchFamily="34" charset="0"/>
              </a:defRPr>
            </a:lvl1pPr>
          </a:lstStyle>
          <a:p>
            <a:pPr lvl="0"/>
            <a:r>
              <a:rPr lang="en-US" dirty="0" smtClean="0"/>
              <a:t>MODULE #: Module  Title</a:t>
            </a:r>
            <a:endParaRPr lang="en-US" dirty="0"/>
          </a:p>
        </p:txBody>
      </p:sp>
    </p:spTree>
    <p:extLst>
      <p:ext uri="{BB962C8B-B14F-4D97-AF65-F5344CB8AC3E}">
        <p14:creationId xmlns:p14="http://schemas.microsoft.com/office/powerpoint/2010/main" val="1886387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5401479" y="2745344"/>
            <a:ext cx="5939950" cy="1119822"/>
          </a:xfrm>
          <a:prstGeom prst="rect">
            <a:avLst/>
          </a:prstGeom>
        </p:spPr>
        <p:txBody>
          <a:bodyPr>
            <a:normAutofit/>
          </a:bodyPr>
          <a:lstStyle>
            <a:lvl1pPr marL="0" indent="0">
              <a:buNone/>
              <a:defRPr sz="3600" baseline="0">
                <a:solidFill>
                  <a:srgbClr val="0099CC"/>
                </a:solidFill>
                <a:latin typeface="Arial Black" panose="020B0A04020102020204" pitchFamily="34" charset="0"/>
              </a:defRPr>
            </a:lvl1pPr>
          </a:lstStyle>
          <a:p>
            <a:pPr lvl="0"/>
            <a:r>
              <a:rPr lang="en-US" dirty="0" smtClean="0"/>
              <a:t>MODULE #: Module Title on Two Lines</a:t>
            </a:r>
            <a:endParaRPr lang="en-US" dirty="0"/>
          </a:p>
        </p:txBody>
      </p:sp>
    </p:spTree>
    <p:extLst>
      <p:ext uri="{BB962C8B-B14F-4D97-AF65-F5344CB8AC3E}">
        <p14:creationId xmlns:p14="http://schemas.microsoft.com/office/powerpoint/2010/main" val="8914753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99CC"/>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99CC"/>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20587300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99CC"/>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99CC"/>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15575893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dirty="0" smtClean="0"/>
              <a:t>WORKPLACE EXAMINATIONS – SFT FCXC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379220"/>
            <a:ext cx="7400925" cy="4686618"/>
          </a:xfrm>
          <a:prstGeom prst="rect">
            <a:avLst/>
          </a:prstGeom>
        </p:spPr>
        <p:txBody>
          <a:bodyPr>
            <a:normAutofit/>
          </a:bodyPr>
          <a:lstStyle>
            <a:lvl1pPr marL="228600" indent="-228600">
              <a:buClr>
                <a:srgbClr val="0099CC"/>
              </a:buClr>
              <a:buFont typeface="Wingdings" panose="05000000000000000000" pitchFamily="2" charset="2"/>
              <a:buChar char="§"/>
              <a:defRPr sz="2000">
                <a:latin typeface="Arial" panose="020B0604020202020204" pitchFamily="34" charset="0"/>
                <a:cs typeface="Arial" panose="020B0604020202020204" pitchFamily="34" charset="0"/>
              </a:defRPr>
            </a:lvl1pPr>
            <a:lvl2pPr>
              <a:buClr>
                <a:srgbClr val="0099CC"/>
              </a:buClr>
              <a:defRPr sz="20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255397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90297"/>
            <a:ext cx="5486400" cy="365125"/>
          </a:xfrm>
        </p:spPr>
        <p:txBody>
          <a:bodyPr/>
          <a:lstStyle>
            <a:lvl1pPr algn="l">
              <a:defRPr sz="700">
                <a:latin typeface="Arial Black" panose="020B0A04020102020204" pitchFamily="34" charset="0"/>
              </a:defRPr>
            </a:lvl1pPr>
          </a:lstStyle>
          <a:p>
            <a:r>
              <a:rPr lang="en-US" smtClean="0"/>
              <a:t>CONFINED SPACE – SFT FCX1003C</a:t>
            </a:r>
            <a:endParaRPr lang="en-US" dirty="0"/>
          </a:p>
        </p:txBody>
      </p:sp>
      <p:sp>
        <p:nvSpPr>
          <p:cNvPr id="6" name="Slide Number Placeholder 5"/>
          <p:cNvSpPr>
            <a:spLocks noGrp="1"/>
          </p:cNvSpPr>
          <p:nvPr>
            <p:ph type="sldNum" sz="quarter" idx="12"/>
          </p:nvPr>
        </p:nvSpPr>
        <p:spPr>
          <a:xfrm>
            <a:off x="6865620" y="6157595"/>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p:nvPr>
        </p:nvSpPr>
        <p:spPr>
          <a:xfrm>
            <a:off x="628649" y="1579086"/>
            <a:ext cx="7439025" cy="4486752"/>
          </a:xfrm>
          <a:prstGeom prst="rect">
            <a:avLst/>
          </a:prstGeom>
        </p:spPr>
        <p:txBody>
          <a:bodyPr>
            <a:normAutofit/>
          </a:bodyPr>
          <a:lstStyle>
            <a:lvl1pPr marL="228600" indent="-228600">
              <a:buClr>
                <a:srgbClr val="0099CC"/>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99CC"/>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hasCustomPrompt="1"/>
          </p:nvPr>
        </p:nvSpPr>
        <p:spPr>
          <a:xfrm>
            <a:off x="628650" y="615474"/>
            <a:ext cx="6236970" cy="963612"/>
          </a:xfrm>
          <a:prstGeom prst="rect">
            <a:avLst/>
          </a:prstGeom>
        </p:spPr>
        <p:txBody>
          <a:bodyPr>
            <a:normAutofit/>
          </a:bodyPr>
          <a:lstStyle>
            <a:lvl1pPr marL="0" indent="0">
              <a:lnSpc>
                <a:spcPct val="100000"/>
              </a:lnSpc>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Runs Onto Two Lines</a:t>
            </a:r>
          </a:p>
        </p:txBody>
      </p:sp>
    </p:spTree>
    <p:extLst>
      <p:ext uri="{BB962C8B-B14F-4D97-AF65-F5344CB8AC3E}">
        <p14:creationId xmlns:p14="http://schemas.microsoft.com/office/powerpoint/2010/main" val="545778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Title Slide Examples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EED8C-8331-4F74-851B-4C450945343E}" type="datetime1">
              <a:rPr lang="en-US" smtClean="0"/>
              <a:t>9/4/2018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FB49B-0A96-45D8-8BF0-549D5ECE6C5D}"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04" r:id="rId1"/>
    <p:sldLayoutId id="2147483733" r:id="rId2"/>
    <p:sldLayoutId id="2147483734" r:id="rId3"/>
    <p:sldLayoutId id="2147483735" r:id="rId4"/>
    <p:sldLayoutId id="2147483736" r:id="rId5"/>
    <p:sldLayoutId id="2147483737" r:id="rId6"/>
    <p:sldLayoutId id="2147483738" r:id="rId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58769-374A-49CC-A88C-6AAB6C5A4718}"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12" r:id="rId3"/>
    <p:sldLayoutId id="2147483708" r:id="rId4"/>
    <p:sldLayoutId id="2147483707" r:id="rId5"/>
    <p:sldLayoutId id="2147483713" r:id="rId6"/>
    <p:sldLayoutId id="2147483726" r:id="rId7"/>
    <p:sldLayoutId id="2147483739" r:id="rId8"/>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8AB1A-F17A-4648-8FE5-93A1A9C0594C}" type="datetime1">
              <a:rPr lang="en-US" smtClean="0"/>
              <a:t>9/4/2018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SFT FCX2015C</a:t>
            </a:r>
            <a:endParaRPr lang="en-US" dirty="0"/>
          </a:p>
        </p:txBody>
      </p:sp>
      <p:sp>
        <p:nvSpPr>
          <p:cNvPr id="3" name="Picture Placeholder 2"/>
          <p:cNvSpPr>
            <a:spLocks noGrp="1"/>
          </p:cNvSpPr>
          <p:nvPr>
            <p:ph type="pic" sz="quarter" idx="11"/>
          </p:nvPr>
        </p:nvSpPr>
        <p:spPr>
          <a:xfrm>
            <a:off x="1379220" y="2201107"/>
            <a:ext cx="4572000" cy="3657600"/>
          </a:xfrm>
        </p:spPr>
      </p:sp>
      <p:sp>
        <p:nvSpPr>
          <p:cNvPr id="4" name="Text Placeholder 3"/>
          <p:cNvSpPr>
            <a:spLocks noGrp="1"/>
          </p:cNvSpPr>
          <p:nvPr>
            <p:ph type="body" sz="quarter" idx="14"/>
          </p:nvPr>
        </p:nvSpPr>
        <p:spPr/>
        <p:txBody>
          <a:bodyPr/>
          <a:lstStyle/>
          <a:p>
            <a:r>
              <a:rPr lang="en-US" dirty="0" smtClean="0"/>
              <a:t>VERSION 1.1 / AUGUST 2018</a:t>
            </a:r>
            <a:endParaRPr lang="en-US" dirty="0"/>
          </a:p>
        </p:txBody>
      </p:sp>
      <p:sp>
        <p:nvSpPr>
          <p:cNvPr id="5" name="Text Placeholder 4"/>
          <p:cNvSpPr>
            <a:spLocks noGrp="1"/>
          </p:cNvSpPr>
          <p:nvPr>
            <p:ph type="body" sz="quarter" idx="15"/>
          </p:nvPr>
        </p:nvSpPr>
        <p:spPr/>
        <p:txBody>
          <a:bodyPr/>
          <a:lstStyle/>
          <a:p>
            <a:r>
              <a:rPr lang="en-US" dirty="0" smtClean="0"/>
              <a:t>Workplace Examinations for Downstream Processing</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573" r="4064"/>
          <a:stretch/>
        </p:blipFill>
        <p:spPr>
          <a:xfrm>
            <a:off x="1122281" y="2193549"/>
            <a:ext cx="4976238" cy="3671493"/>
          </a:xfrm>
          <a:prstGeom prst="rect">
            <a:avLst/>
          </a:prstGeom>
        </p:spPr>
      </p:pic>
    </p:spTree>
    <p:extLst>
      <p:ext uri="{BB962C8B-B14F-4D97-AF65-F5344CB8AC3E}">
        <p14:creationId xmlns:p14="http://schemas.microsoft.com/office/powerpoint/2010/main" val="3848875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10</a:t>
            </a:fld>
            <a:endParaRPr lang="en-US" dirty="0"/>
          </a:p>
        </p:txBody>
      </p:sp>
      <p:sp>
        <p:nvSpPr>
          <p:cNvPr id="4" name="Text Placeholder 3"/>
          <p:cNvSpPr>
            <a:spLocks noGrp="1"/>
          </p:cNvSpPr>
          <p:nvPr>
            <p:ph type="body" sz="quarter" idx="14"/>
          </p:nvPr>
        </p:nvSpPr>
        <p:spPr/>
        <p:txBody>
          <a:bodyPr/>
          <a:lstStyle/>
          <a:p>
            <a:r>
              <a:rPr lang="en-US" dirty="0" smtClean="0"/>
              <a:t>Promotes safer work areas</a:t>
            </a:r>
          </a:p>
          <a:p>
            <a:r>
              <a:rPr lang="en-US" dirty="0" smtClean="0"/>
              <a:t>Bring employees attention to hazards in the area, so he/she can take immediate action to mitigate or eliminate the risk posed</a:t>
            </a:r>
          </a:p>
          <a:p>
            <a:r>
              <a:rPr lang="en-US" dirty="0" smtClean="0"/>
              <a:t>Keeps safety a priority</a:t>
            </a:r>
          </a:p>
          <a:p>
            <a:endParaRPr lang="en-US" dirty="0"/>
          </a:p>
        </p:txBody>
      </p:sp>
      <p:sp>
        <p:nvSpPr>
          <p:cNvPr id="5" name="Text Placeholder 4"/>
          <p:cNvSpPr>
            <a:spLocks noGrp="1"/>
          </p:cNvSpPr>
          <p:nvPr>
            <p:ph type="body" sz="quarter" idx="15"/>
          </p:nvPr>
        </p:nvSpPr>
        <p:spPr/>
        <p:txBody>
          <a:bodyPr/>
          <a:lstStyle/>
          <a:p>
            <a:r>
              <a:rPr lang="en-US" dirty="0" smtClean="0"/>
              <a:t>Purpose of Exam</a:t>
            </a:r>
            <a:endParaRPr lang="en-US" dirty="0"/>
          </a:p>
        </p:txBody>
      </p:sp>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8"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3073400"/>
            <a:ext cx="4099444" cy="3074733"/>
          </a:xfrm>
          <a:prstGeom prst="rect">
            <a:avLst/>
          </a:prstGeom>
          <a:ln>
            <a:solidFill>
              <a:schemeClr val="tx1"/>
            </a:solidFill>
          </a:ln>
        </p:spPr>
      </p:pic>
    </p:spTree>
    <p:extLst>
      <p:ext uri="{BB962C8B-B14F-4D97-AF65-F5344CB8AC3E}">
        <p14:creationId xmlns:p14="http://schemas.microsoft.com/office/powerpoint/2010/main" val="1358432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11</a:t>
            </a:fld>
            <a:endParaRPr lang="en-US" dirty="0"/>
          </a:p>
        </p:txBody>
      </p:sp>
      <p:sp>
        <p:nvSpPr>
          <p:cNvPr id="4" name="Text Placeholder 3"/>
          <p:cNvSpPr>
            <a:spLocks noGrp="1"/>
          </p:cNvSpPr>
          <p:nvPr>
            <p:ph type="body" sz="quarter" idx="14"/>
          </p:nvPr>
        </p:nvSpPr>
        <p:spPr/>
        <p:txBody>
          <a:bodyPr/>
          <a:lstStyle/>
          <a:p>
            <a:r>
              <a:rPr lang="en-US" dirty="0" smtClean="0"/>
              <a:t>Supervision ensures exams are performed before starting a task</a:t>
            </a:r>
          </a:p>
          <a:p>
            <a:r>
              <a:rPr lang="en-US" dirty="0"/>
              <a:t>I</a:t>
            </a:r>
            <a:r>
              <a:rPr lang="en-US" dirty="0" smtClean="0"/>
              <a:t>ndividual may be designated to conduct the exam</a:t>
            </a:r>
          </a:p>
          <a:p>
            <a:r>
              <a:rPr lang="en-US" b="1" dirty="0" smtClean="0"/>
              <a:t>Everyone</a:t>
            </a:r>
            <a:r>
              <a:rPr lang="en-US" dirty="0" smtClean="0"/>
              <a:t> properly trained is responsible for maintaining hazard awareness in the workplace</a:t>
            </a:r>
            <a:endParaRPr lang="en-US" b="1" dirty="0" smtClean="0"/>
          </a:p>
        </p:txBody>
      </p:sp>
      <p:sp>
        <p:nvSpPr>
          <p:cNvPr id="5" name="Text Placeholder 4"/>
          <p:cNvSpPr>
            <a:spLocks noGrp="1"/>
          </p:cNvSpPr>
          <p:nvPr>
            <p:ph type="body" sz="quarter" idx="15"/>
          </p:nvPr>
        </p:nvSpPr>
        <p:spPr/>
        <p:txBody>
          <a:bodyPr>
            <a:normAutofit/>
          </a:bodyPr>
          <a:lstStyle/>
          <a:p>
            <a:r>
              <a:rPr lang="en-US" dirty="0" smtClean="0"/>
              <a:t>Responsible Individuals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388863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12</a:t>
            </a:fld>
            <a:endParaRPr lang="en-US" dirty="0"/>
          </a:p>
        </p:txBody>
      </p:sp>
      <p:sp>
        <p:nvSpPr>
          <p:cNvPr id="4" name="Text Placeholder 3"/>
          <p:cNvSpPr>
            <a:spLocks noGrp="1"/>
          </p:cNvSpPr>
          <p:nvPr>
            <p:ph type="body" sz="quarter" idx="14"/>
          </p:nvPr>
        </p:nvSpPr>
        <p:spPr/>
        <p:txBody>
          <a:bodyPr/>
          <a:lstStyle/>
          <a:p>
            <a:r>
              <a:rPr lang="en-US" dirty="0" smtClean="0"/>
              <a:t>Hold yourself and coworkers accountable for safety</a:t>
            </a:r>
          </a:p>
          <a:p>
            <a:r>
              <a:rPr lang="en-US" dirty="0" smtClean="0"/>
              <a:t>How can you hold yourself accountable?</a:t>
            </a:r>
          </a:p>
          <a:p>
            <a:r>
              <a:rPr lang="en-US" dirty="0" smtClean="0"/>
              <a:t>How can you hold others accountable?</a:t>
            </a:r>
            <a:endParaRPr lang="en-US" dirty="0"/>
          </a:p>
        </p:txBody>
      </p:sp>
      <p:sp>
        <p:nvSpPr>
          <p:cNvPr id="5" name="Text Placeholder 4"/>
          <p:cNvSpPr>
            <a:spLocks noGrp="1"/>
          </p:cNvSpPr>
          <p:nvPr>
            <p:ph type="body" sz="quarter" idx="15"/>
          </p:nvPr>
        </p:nvSpPr>
        <p:spPr/>
        <p:txBody>
          <a:bodyPr/>
          <a:lstStyle/>
          <a:p>
            <a:r>
              <a:rPr lang="en-US" dirty="0" smtClean="0"/>
              <a:t>Employee Accountability</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4058108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13</a:t>
            </a:fld>
            <a:endParaRPr lang="en-US" dirty="0"/>
          </a:p>
        </p:txBody>
      </p:sp>
      <p:sp>
        <p:nvSpPr>
          <p:cNvPr id="4" name="Text Placeholder 3"/>
          <p:cNvSpPr>
            <a:spLocks noGrp="1"/>
          </p:cNvSpPr>
          <p:nvPr>
            <p:ph type="body" sz="quarter" idx="14"/>
          </p:nvPr>
        </p:nvSpPr>
        <p:spPr>
          <a:xfrm>
            <a:off x="628649" y="1379220"/>
            <a:ext cx="4519423" cy="4686618"/>
          </a:xfrm>
        </p:spPr>
        <p:txBody>
          <a:bodyPr/>
          <a:lstStyle/>
          <a:p>
            <a:r>
              <a:rPr lang="en-US" dirty="0" smtClean="0"/>
              <a:t>Know your site expectations</a:t>
            </a:r>
          </a:p>
          <a:p>
            <a:r>
              <a:rPr lang="en-US" dirty="0" smtClean="0"/>
              <a:t>Hazard Communication training</a:t>
            </a:r>
          </a:p>
          <a:p>
            <a:pPr lvl="1"/>
            <a:r>
              <a:rPr lang="en-US" dirty="0" smtClean="0"/>
              <a:t>Use the resources already available to you</a:t>
            </a:r>
          </a:p>
          <a:p>
            <a:r>
              <a:rPr lang="en-US" dirty="0" smtClean="0"/>
              <a:t>Experience and length of service</a:t>
            </a:r>
          </a:p>
          <a:p>
            <a:pPr lvl="1"/>
            <a:r>
              <a:rPr lang="en-US" dirty="0"/>
              <a:t>Whether </a:t>
            </a:r>
            <a:r>
              <a:rPr lang="en-US" dirty="0" smtClean="0"/>
              <a:t>on </a:t>
            </a:r>
            <a:r>
              <a:rPr lang="en-US" dirty="0"/>
              <a:t>the job for one month or 25 years, </a:t>
            </a:r>
            <a:r>
              <a:rPr lang="en-US" dirty="0" smtClean="0"/>
              <a:t>everyone’s </a:t>
            </a:r>
            <a:r>
              <a:rPr lang="en-US" dirty="0"/>
              <a:t>input is valued and </a:t>
            </a:r>
            <a:r>
              <a:rPr lang="en-US" dirty="0" smtClean="0"/>
              <a:t>expected</a:t>
            </a:r>
          </a:p>
          <a:p>
            <a:pPr lvl="1"/>
            <a:r>
              <a:rPr lang="en-US" dirty="0" smtClean="0"/>
              <a:t>How does increased team involvement enhance a workplace exam?</a:t>
            </a:r>
          </a:p>
        </p:txBody>
      </p:sp>
      <p:sp>
        <p:nvSpPr>
          <p:cNvPr id="5" name="Text Placeholder 4"/>
          <p:cNvSpPr>
            <a:spLocks noGrp="1"/>
          </p:cNvSpPr>
          <p:nvPr>
            <p:ph type="body" sz="quarter" idx="15"/>
          </p:nvPr>
        </p:nvSpPr>
        <p:spPr/>
        <p:txBody>
          <a:bodyPr/>
          <a:lstStyle/>
          <a:p>
            <a:r>
              <a:rPr lang="en-US" dirty="0" smtClean="0"/>
              <a:t>Qualifications and Training</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78" t="3221" r="5606" b="13087"/>
          <a:stretch/>
        </p:blipFill>
        <p:spPr bwMode="auto">
          <a:xfrm>
            <a:off x="5148072" y="1467612"/>
            <a:ext cx="3566161" cy="249156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896448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14</a:t>
            </a:fld>
            <a:endParaRPr lang="en-US" dirty="0"/>
          </a:p>
        </p:txBody>
      </p:sp>
      <p:sp>
        <p:nvSpPr>
          <p:cNvPr id="4" name="Text Placeholder 3"/>
          <p:cNvSpPr>
            <a:spLocks noGrp="1"/>
          </p:cNvSpPr>
          <p:nvPr>
            <p:ph type="body" sz="quarter" idx="14"/>
          </p:nvPr>
        </p:nvSpPr>
        <p:spPr>
          <a:xfrm>
            <a:off x="628649" y="1379220"/>
            <a:ext cx="4199383" cy="4686618"/>
          </a:xfrm>
        </p:spPr>
        <p:txBody>
          <a:bodyPr/>
          <a:lstStyle/>
          <a:p>
            <a:r>
              <a:rPr lang="en-US" dirty="0" smtClean="0"/>
              <a:t>Document a formal exam at least once per shift</a:t>
            </a:r>
          </a:p>
          <a:p>
            <a:r>
              <a:rPr lang="en-US" dirty="0" smtClean="0"/>
              <a:t>Formal and informal exams occur before</a:t>
            </a:r>
            <a:r>
              <a:rPr lang="en-US" dirty="0"/>
              <a:t>, during, </a:t>
            </a:r>
            <a:r>
              <a:rPr lang="en-US" dirty="0" smtClean="0"/>
              <a:t>and </a:t>
            </a:r>
            <a:r>
              <a:rPr lang="en-US" dirty="0"/>
              <a:t>after work</a:t>
            </a:r>
          </a:p>
          <a:p>
            <a:pPr lvl="1"/>
            <a:r>
              <a:rPr lang="en-US" dirty="0" smtClean="0"/>
              <a:t>Not limited in frequency</a:t>
            </a:r>
          </a:p>
          <a:p>
            <a:pPr lvl="1"/>
            <a:r>
              <a:rPr lang="en-US" dirty="0" smtClean="0"/>
              <a:t>Anytime one is appropriate</a:t>
            </a:r>
          </a:p>
          <a:p>
            <a:pPr lvl="1"/>
            <a:r>
              <a:rPr lang="en-US" dirty="0" smtClean="0"/>
              <a:t>Anytime the work area or task changes</a:t>
            </a:r>
          </a:p>
          <a:p>
            <a:r>
              <a:rPr lang="en-US" dirty="0" smtClean="0"/>
              <a:t>Follow your site’s expectations</a:t>
            </a:r>
          </a:p>
        </p:txBody>
      </p:sp>
      <p:sp>
        <p:nvSpPr>
          <p:cNvPr id="5" name="Text Placeholder 4"/>
          <p:cNvSpPr>
            <a:spLocks noGrp="1"/>
          </p:cNvSpPr>
          <p:nvPr>
            <p:ph type="body" sz="quarter" idx="15"/>
          </p:nvPr>
        </p:nvSpPr>
        <p:spPr/>
        <p:txBody>
          <a:bodyPr>
            <a:normAutofit/>
          </a:bodyPr>
          <a:lstStyle/>
          <a:p>
            <a:r>
              <a:rPr lang="en-US" dirty="0" smtClean="0"/>
              <a:t>Workplace Exam Frequency</a:t>
            </a:r>
            <a:endParaRPr lang="en-US" dirty="0"/>
          </a:p>
        </p:txBody>
      </p:sp>
      <p:pic>
        <p:nvPicPr>
          <p:cNvPr id="6" name="Picture 5" descr="T:\DEPARTMENTS\Safety\Pictures\GA Property pics\Miami Rod Plant\IMG_0860.JPG"/>
          <p:cNvPicPr>
            <a:picLocks noChangeAspect="1"/>
          </p:cNvPicPr>
          <p:nvPr/>
        </p:nvPicPr>
        <p:blipFill rotWithShape="1">
          <a:blip r:embed="rId3" cstate="print">
            <a:extLst>
              <a:ext uri="{28A0092B-C50C-407E-A947-70E740481C1C}">
                <a14:useLocalDpi xmlns:a14="http://schemas.microsoft.com/office/drawing/2010/main" val="0"/>
              </a:ext>
            </a:extLst>
          </a:blip>
          <a:srcRect l="10849" t="2476" r="4952" b="3011"/>
          <a:stretch/>
        </p:blipFill>
        <p:spPr bwMode="auto">
          <a:xfrm>
            <a:off x="5152462" y="1476756"/>
            <a:ext cx="3550278" cy="265633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4178419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15</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a:t>
            </a:r>
            <a:r>
              <a:rPr lang="en-US" dirty="0"/>
              <a:t>2</a:t>
            </a:r>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smtClean="0">
                <a:latin typeface="Arial" panose="020B0604020202020204" pitchFamily="34" charset="0"/>
              </a:rPr>
              <a:t>Review the directions on the worksheet in the Student Guide (p. 9)</a:t>
            </a:r>
          </a:p>
          <a:p>
            <a:pPr marL="457200" indent="-457200">
              <a:buClr>
                <a:srgbClr val="0099CC"/>
              </a:buClr>
              <a:buFont typeface="+mj-lt"/>
              <a:buAutoNum type="arabicPeriod"/>
            </a:pPr>
            <a:r>
              <a:rPr lang="en-US" dirty="0" smtClean="0">
                <a:latin typeface="Arial" panose="020B0604020202020204" pitchFamily="34" charset="0"/>
              </a:rPr>
              <a:t>Complete the worksheet</a:t>
            </a:r>
          </a:p>
          <a:p>
            <a:pPr marL="457200" indent="-457200">
              <a:buClr>
                <a:srgbClr val="0099CC"/>
              </a:buClr>
              <a:buFont typeface="+mj-lt"/>
              <a:buAutoNum type="arabicPeriod"/>
            </a:pPr>
            <a:r>
              <a:rPr lang="en-US" dirty="0" smtClean="0">
                <a:latin typeface="Arial" panose="020B0604020202020204" pitchFamily="34" charset="0"/>
              </a:rPr>
              <a:t>After five minutes, discuss the workplace exam reflections as a class</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Reflection</a:t>
            </a:r>
            <a:endParaRPr lang="en-US" dirty="0"/>
          </a:p>
        </p:txBody>
      </p:sp>
      <p:sp>
        <p:nvSpPr>
          <p:cNvPr id="9"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294484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16</a:t>
            </a:fld>
            <a:endParaRPr lang="en-US" dirty="0"/>
          </a:p>
        </p:txBody>
      </p:sp>
      <p:sp>
        <p:nvSpPr>
          <p:cNvPr id="4" name="Text Placeholder 3"/>
          <p:cNvSpPr>
            <a:spLocks noGrp="1"/>
          </p:cNvSpPr>
          <p:nvPr>
            <p:ph type="body" sz="quarter" idx="14"/>
          </p:nvPr>
        </p:nvSpPr>
        <p:spPr/>
        <p:txBody>
          <a:bodyPr/>
          <a:lstStyle/>
          <a:p>
            <a:r>
              <a:rPr lang="en-US" dirty="0" smtClean="0"/>
              <a:t>How will you apply the skills learned in this module to your daily work activities?</a:t>
            </a:r>
          </a:p>
          <a:p>
            <a:r>
              <a:rPr lang="en-US" dirty="0" smtClean="0"/>
              <a:t>Was there anything surprising about the purpose of a workplace exam?</a:t>
            </a:r>
          </a:p>
          <a:p>
            <a:r>
              <a:rPr lang="en-US" dirty="0" smtClean="0"/>
              <a:t>Were there any roles or responsibilities that surprised you?</a:t>
            </a:r>
            <a:endParaRPr lang="en-US" dirty="0"/>
          </a:p>
        </p:txBody>
      </p:sp>
      <p:sp>
        <p:nvSpPr>
          <p:cNvPr id="5" name="Text Placeholder 4"/>
          <p:cNvSpPr>
            <a:spLocks noGrp="1"/>
          </p:cNvSpPr>
          <p:nvPr>
            <p:ph type="body" sz="quarter" idx="15"/>
          </p:nvPr>
        </p:nvSpPr>
        <p:spPr/>
        <p:txBody>
          <a:bodyPr/>
          <a:lstStyle/>
          <a:p>
            <a:r>
              <a:rPr lang="en-US" dirty="0" smtClean="0"/>
              <a:t>Module 1 Debrief</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367498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17</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Complete the quiz in the Student Guide (p. 10</a:t>
            </a:r>
            <a:r>
              <a:rPr lang="en-US" dirty="0" smtClean="0">
                <a:latin typeface="Arial" panose="020B0604020202020204" pitchFamily="34" charset="0"/>
              </a:rPr>
              <a:t>)</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Review 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1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267518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18</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384799" cy="4686618"/>
          </a:xfrm>
        </p:spPr>
        <p:txBody>
          <a:bodyPr/>
          <a:lstStyle/>
          <a:p>
            <a:pPr marL="457200" indent="-457200">
              <a:buAutoNum type="arabicPeriod"/>
            </a:pPr>
            <a:r>
              <a:rPr lang="en-US" dirty="0" smtClean="0">
                <a:latin typeface="Arial" panose="020B0604020202020204" pitchFamily="34" charset="0"/>
              </a:rPr>
              <a:t>Why are workplace examinations performed?</a:t>
            </a:r>
          </a:p>
          <a:p>
            <a:pPr marL="1143000" lvl="1" indent="-457200">
              <a:buFont typeface="+mj-lt"/>
              <a:buAutoNum type="alphaLcPeriod"/>
            </a:pPr>
            <a:r>
              <a:rPr lang="en-US" dirty="0" smtClean="0">
                <a:latin typeface="Arial" panose="020B0604020202020204" pitchFamily="34" charset="0"/>
              </a:rPr>
              <a:t>To check the productivity of the previous shift</a:t>
            </a:r>
          </a:p>
          <a:p>
            <a:pPr marL="1143000" lvl="1" indent="-457200">
              <a:buFont typeface="+mj-lt"/>
              <a:buAutoNum type="alphaLcPeriod"/>
            </a:pPr>
            <a:r>
              <a:rPr lang="en-US" dirty="0" smtClean="0"/>
              <a:t>To recognize hazards in the work area</a:t>
            </a:r>
          </a:p>
          <a:p>
            <a:pPr marL="1143000" lvl="1" indent="-457200">
              <a:buFont typeface="+mj-lt"/>
              <a:buAutoNum type="alphaLcPeriod"/>
            </a:pPr>
            <a:r>
              <a:rPr lang="en-US" dirty="0" smtClean="0">
                <a:latin typeface="Arial" panose="020B0604020202020204" pitchFamily="34" charset="0"/>
              </a:rPr>
              <a:t>To assign fault for missed hazards</a:t>
            </a:r>
          </a:p>
          <a:p>
            <a:pPr marL="1143000" lvl="1" indent="-457200">
              <a:buFont typeface="+mj-lt"/>
              <a:buAutoNum type="alphaLcPeriod"/>
            </a:pPr>
            <a:r>
              <a:rPr lang="en-US" dirty="0" smtClean="0"/>
              <a:t>To avoid fines</a:t>
            </a:r>
          </a:p>
          <a:p>
            <a:pPr marL="1143000" lvl="1" indent="-457200">
              <a:buFont typeface="+mj-lt"/>
              <a:buAutoNum type="alphaLcPeriod"/>
            </a:pPr>
            <a:endParaRPr lang="en-US" dirty="0">
              <a:latin typeface="Arial" panose="020B0604020202020204" pitchFamily="34" charset="0"/>
            </a:endParaRPr>
          </a:p>
          <a:p>
            <a:pPr marL="457200" indent="-457200">
              <a:buFont typeface="+mj-lt"/>
              <a:buAutoNum type="arabicPeriod"/>
            </a:pPr>
            <a:r>
              <a:rPr lang="en-US" dirty="0" smtClean="0">
                <a:latin typeface="Arial" panose="020B0604020202020204" pitchFamily="34" charset="0"/>
              </a:rPr>
              <a:t>Who can conduct </a:t>
            </a:r>
            <a:r>
              <a:rPr lang="en-US" dirty="0">
                <a:latin typeface="Arial" panose="020B0604020202020204" pitchFamily="34" charset="0"/>
              </a:rPr>
              <a:t>and </a:t>
            </a:r>
            <a:r>
              <a:rPr lang="en-US" dirty="0" smtClean="0">
                <a:latin typeface="Arial" panose="020B0604020202020204" pitchFamily="34" charset="0"/>
              </a:rPr>
              <a:t>document </a:t>
            </a:r>
            <a:r>
              <a:rPr lang="en-US" dirty="0">
                <a:latin typeface="Arial" panose="020B0604020202020204" pitchFamily="34" charset="0"/>
              </a:rPr>
              <a:t>a workplace examination?</a:t>
            </a:r>
          </a:p>
          <a:p>
            <a:pPr marL="1143000" lvl="1" indent="-457200">
              <a:buFont typeface="+mj-lt"/>
              <a:buAutoNum type="alphaLcPeriod"/>
            </a:pPr>
            <a:r>
              <a:rPr lang="en-US" dirty="0"/>
              <a:t>Everyone who is properly trained</a:t>
            </a:r>
          </a:p>
          <a:p>
            <a:pPr marL="1143000" lvl="1" indent="-457200">
              <a:buFont typeface="+mj-lt"/>
              <a:buAutoNum type="alphaLcPeriod"/>
            </a:pPr>
            <a:r>
              <a:rPr lang="en-US" dirty="0" smtClean="0"/>
              <a:t>A </a:t>
            </a:r>
            <a:r>
              <a:rPr lang="en-US" dirty="0"/>
              <a:t>specifically designated individual</a:t>
            </a:r>
          </a:p>
          <a:p>
            <a:pPr marL="1143000" lvl="1" indent="-457200">
              <a:buFont typeface="+mj-lt"/>
              <a:buAutoNum type="alphaLcPeriod"/>
            </a:pPr>
            <a:r>
              <a:rPr lang="en-US" dirty="0"/>
              <a:t>The shift </a:t>
            </a:r>
            <a:r>
              <a:rPr lang="en-US" dirty="0" smtClean="0"/>
              <a:t>supervisor</a:t>
            </a:r>
          </a:p>
          <a:p>
            <a:pPr marL="1143000" lvl="1" indent="-457200">
              <a:buFont typeface="+mj-lt"/>
              <a:buAutoNum type="alphaLcPeriod"/>
            </a:pPr>
            <a:r>
              <a:rPr lang="en-US" dirty="0" smtClean="0"/>
              <a:t>All of the above</a:t>
            </a:r>
            <a:endParaRPr lang="en-US" dirty="0"/>
          </a:p>
          <a:p>
            <a:pPr marL="1143000" lvl="1" indent="-457200">
              <a:buFont typeface="+mj-lt"/>
              <a:buAutoNum type="alphaLcPeriod"/>
            </a:pPr>
            <a:endParaRPr lang="en-US" dirty="0" smtClean="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1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9" name="Oval 8"/>
          <p:cNvSpPr/>
          <p:nvPr/>
        </p:nvSpPr>
        <p:spPr>
          <a:xfrm>
            <a:off x="1307592" y="2093976"/>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07592" y="5176550"/>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19</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236971" cy="4686618"/>
          </a:xfrm>
        </p:spPr>
        <p:txBody>
          <a:bodyPr/>
          <a:lstStyle/>
          <a:p>
            <a:pPr marL="457200" indent="-457200">
              <a:buFont typeface="+mj-lt"/>
              <a:buAutoNum type="arabicPeriod" startAt="3"/>
            </a:pPr>
            <a:r>
              <a:rPr lang="en-US" dirty="0" smtClean="0">
                <a:latin typeface="Arial" panose="020B0604020202020204" pitchFamily="34" charset="0"/>
              </a:rPr>
              <a:t>Employees </a:t>
            </a:r>
            <a:r>
              <a:rPr lang="en-US" dirty="0">
                <a:latin typeface="Arial" panose="020B0604020202020204" pitchFamily="34" charset="0"/>
              </a:rPr>
              <a:t>with more years of experience are more likely to perform a thorough workplace exam than someone new to the job.</a:t>
            </a:r>
          </a:p>
          <a:p>
            <a:pPr marL="1143000" lvl="1" indent="-457200">
              <a:buFont typeface="+mj-lt"/>
              <a:buAutoNum type="alphaLcPeriod"/>
            </a:pPr>
            <a:r>
              <a:rPr lang="en-US" dirty="0"/>
              <a:t>True</a:t>
            </a:r>
          </a:p>
          <a:p>
            <a:pPr marL="1143000" lvl="1" indent="-457200">
              <a:buFont typeface="+mj-lt"/>
              <a:buAutoNum type="alphaLcPeriod"/>
            </a:pPr>
            <a:r>
              <a:rPr lang="en-US" dirty="0" smtClean="0"/>
              <a:t>False</a:t>
            </a:r>
          </a:p>
          <a:p>
            <a:pPr marL="1143000" lvl="1" indent="-457200">
              <a:buFont typeface="+mj-lt"/>
              <a:buAutoNum type="alphaLcPeriod"/>
            </a:pPr>
            <a:endParaRPr lang="en-US" dirty="0">
              <a:latin typeface="Arial" panose="020B0604020202020204" pitchFamily="34" charset="0"/>
            </a:endParaRPr>
          </a:p>
          <a:p>
            <a:pPr marL="457200" indent="-457200">
              <a:buFont typeface="+mj-lt"/>
              <a:buAutoNum type="arabicPeriod" startAt="3"/>
            </a:pPr>
            <a:r>
              <a:rPr lang="en-US" dirty="0" smtClean="0">
                <a:latin typeface="Arial" panose="020B0604020202020204" pitchFamily="34" charset="0"/>
              </a:rPr>
              <a:t>When </a:t>
            </a:r>
            <a:r>
              <a:rPr lang="en-US" dirty="0">
                <a:latin typeface="Arial" panose="020B0604020202020204" pitchFamily="34" charset="0"/>
              </a:rPr>
              <a:t>are workplace examinations performed?</a:t>
            </a:r>
          </a:p>
          <a:p>
            <a:pPr marL="1143000" lvl="1" indent="-457200">
              <a:buFont typeface="+mj-lt"/>
              <a:buAutoNum type="alphaLcPeriod"/>
            </a:pPr>
            <a:r>
              <a:rPr lang="en-US" dirty="0" smtClean="0"/>
              <a:t>At </a:t>
            </a:r>
            <a:r>
              <a:rPr lang="en-US" dirty="0"/>
              <a:t>the start of each shift</a:t>
            </a:r>
          </a:p>
          <a:p>
            <a:pPr marL="1143000" lvl="1" indent="-457200">
              <a:buFont typeface="+mj-lt"/>
              <a:buAutoNum type="alphaLcPeriod"/>
            </a:pPr>
            <a:r>
              <a:rPr lang="en-US" dirty="0"/>
              <a:t>When environmental conditions change</a:t>
            </a:r>
          </a:p>
          <a:p>
            <a:pPr marL="1143000" lvl="1" indent="-457200">
              <a:buFont typeface="+mj-lt"/>
              <a:buAutoNum type="alphaLcPeriod"/>
            </a:pPr>
            <a:r>
              <a:rPr lang="en-US" dirty="0"/>
              <a:t>When a task changes</a:t>
            </a:r>
          </a:p>
          <a:p>
            <a:pPr marL="1143000" lvl="1" indent="-457200">
              <a:buFont typeface="+mj-lt"/>
              <a:buAutoNum type="alphaLcPeriod"/>
            </a:pPr>
            <a:r>
              <a:rPr lang="en-US" dirty="0"/>
              <a:t>All of the above</a:t>
            </a:r>
          </a:p>
          <a:p>
            <a:pPr lvl="1" indent="0">
              <a:buNone/>
            </a:pPr>
            <a:endParaRPr lang="en-US" dirty="0" smtClean="0"/>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1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4" name="Oval 3"/>
          <p:cNvSpPr/>
          <p:nvPr/>
        </p:nvSpPr>
        <p:spPr>
          <a:xfrm>
            <a:off x="1307592" y="2642616"/>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07592" y="4742688"/>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1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WORKPLACE EXAMINATIONS FOR DOWNSTREAM PROCESSING – </a:t>
            </a:r>
            <a:r>
              <a:rPr lang="en-US" dirty="0"/>
              <a:t>SFT </a:t>
            </a:r>
            <a:r>
              <a:rPr lang="en-US" dirty="0" smtClean="0"/>
              <a:t>FCX2015C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a:t>
            </a:fld>
            <a:endParaRPr lang="en-US" dirty="0"/>
          </a:p>
        </p:txBody>
      </p:sp>
      <p:sp>
        <p:nvSpPr>
          <p:cNvPr id="4" name="Text Placeholder 3"/>
          <p:cNvSpPr>
            <a:spLocks noGrp="1"/>
          </p:cNvSpPr>
          <p:nvPr>
            <p:ph type="body" sz="quarter" idx="14"/>
          </p:nvPr>
        </p:nvSpPr>
        <p:spPr/>
        <p:txBody>
          <a:bodyPr/>
          <a:lstStyle/>
          <a:p>
            <a:pPr marL="0" indent="0">
              <a:lnSpc>
                <a:spcPct val="100000"/>
              </a:lnSpc>
              <a:spcAft>
                <a:spcPts val="600"/>
              </a:spcAft>
              <a:buNone/>
            </a:pPr>
            <a:r>
              <a:rPr lang="en-US" dirty="0" smtClean="0"/>
              <a:t>Before we start</a:t>
            </a:r>
          </a:p>
          <a:p>
            <a:pPr>
              <a:lnSpc>
                <a:spcPct val="100000"/>
              </a:lnSpc>
              <a:spcAft>
                <a:spcPts val="600"/>
              </a:spcAft>
            </a:pPr>
            <a:r>
              <a:rPr lang="en-US" dirty="0" smtClean="0"/>
              <a:t>Safety</a:t>
            </a:r>
          </a:p>
          <a:p>
            <a:pPr>
              <a:lnSpc>
                <a:spcPct val="100000"/>
              </a:lnSpc>
              <a:spcAft>
                <a:spcPts val="600"/>
              </a:spcAft>
            </a:pPr>
            <a:r>
              <a:rPr lang="en-US" dirty="0" smtClean="0"/>
              <a:t>Breaks/Restroom</a:t>
            </a:r>
          </a:p>
          <a:p>
            <a:pPr>
              <a:lnSpc>
                <a:spcPct val="100000"/>
              </a:lnSpc>
              <a:spcAft>
                <a:spcPts val="600"/>
              </a:spcAft>
            </a:pPr>
            <a:r>
              <a:rPr lang="en-US" dirty="0" smtClean="0"/>
              <a:t>Technology</a:t>
            </a:r>
          </a:p>
          <a:p>
            <a:pPr>
              <a:lnSpc>
                <a:spcPct val="100000"/>
              </a:lnSpc>
              <a:spcAft>
                <a:spcPts val="600"/>
              </a:spcAft>
            </a:pPr>
            <a:r>
              <a:rPr lang="en-US" dirty="0" smtClean="0"/>
              <a:t>Participation</a:t>
            </a:r>
            <a:endParaRPr lang="en-US" dirty="0"/>
          </a:p>
        </p:txBody>
      </p:sp>
      <p:sp>
        <p:nvSpPr>
          <p:cNvPr id="5" name="Text Placeholder 4"/>
          <p:cNvSpPr>
            <a:spLocks noGrp="1"/>
          </p:cNvSpPr>
          <p:nvPr>
            <p:ph type="body" sz="quarter" idx="15"/>
          </p:nvPr>
        </p:nvSpPr>
        <p:spPr>
          <a:xfrm>
            <a:off x="619685" y="615474"/>
            <a:ext cx="6236970" cy="646588"/>
          </a:xfrm>
        </p:spPr>
        <p:txBody>
          <a:bodyPr/>
          <a:lstStyle/>
          <a:p>
            <a:r>
              <a:rPr lang="en-US" dirty="0" smtClean="0"/>
              <a:t>Expectations</a:t>
            </a:r>
            <a:endParaRPr lang="en-US" dirty="0"/>
          </a:p>
        </p:txBody>
      </p:sp>
    </p:spTree>
    <p:extLst>
      <p:ext uri="{BB962C8B-B14F-4D97-AF65-F5344CB8AC3E}">
        <p14:creationId xmlns:p14="http://schemas.microsoft.com/office/powerpoint/2010/main" val="1449455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a:bodyPr>
          <a:lstStyle/>
          <a:p>
            <a:r>
              <a:rPr lang="en-US" dirty="0" smtClean="0"/>
              <a:t>Module 2: Conducting a Workplace </a:t>
            </a:r>
            <a:r>
              <a:rPr lang="en-US" dirty="0"/>
              <a:t>E</a:t>
            </a:r>
            <a:r>
              <a:rPr lang="en-US" dirty="0" smtClean="0"/>
              <a:t>xamination</a:t>
            </a:r>
            <a:endParaRPr lang="en-US" dirty="0"/>
          </a:p>
        </p:txBody>
      </p:sp>
    </p:spTree>
    <p:extLst>
      <p:ext uri="{BB962C8B-B14F-4D97-AF65-F5344CB8AC3E}">
        <p14:creationId xmlns:p14="http://schemas.microsoft.com/office/powerpoint/2010/main" val="1284079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21</a:t>
            </a:fld>
            <a:endParaRPr lang="en-US" dirty="0"/>
          </a:p>
        </p:txBody>
      </p:sp>
      <p:sp>
        <p:nvSpPr>
          <p:cNvPr id="4" name="Text Placeholder 3"/>
          <p:cNvSpPr>
            <a:spLocks noGrp="1"/>
          </p:cNvSpPr>
          <p:nvPr>
            <p:ph type="body" sz="quarter" idx="14"/>
          </p:nvPr>
        </p:nvSpPr>
        <p:spPr>
          <a:xfrm>
            <a:off x="628650" y="1579086"/>
            <a:ext cx="6867526" cy="4486752"/>
          </a:xfrm>
        </p:spPr>
        <p:txBody>
          <a:bodyPr>
            <a:normAutofit/>
          </a:bodyPr>
          <a:lstStyle/>
          <a:p>
            <a:r>
              <a:rPr lang="en-US" sz="2000" dirty="0" smtClean="0"/>
              <a:t>Take the time to manage risk through pre-job planning and evaluating</a:t>
            </a:r>
          </a:p>
          <a:p>
            <a:r>
              <a:rPr lang="en-US" sz="2000" dirty="0" smtClean="0"/>
              <a:t>Use exams as a piece of pre-job planning and evaluating</a:t>
            </a:r>
          </a:p>
          <a:p>
            <a:r>
              <a:rPr lang="en-US" sz="2000" dirty="0" smtClean="0"/>
              <a:t>How long does it take to complete a workplace exam?</a:t>
            </a:r>
            <a:endParaRPr lang="en-US" sz="2000" dirty="0"/>
          </a:p>
        </p:txBody>
      </p:sp>
      <p:sp>
        <p:nvSpPr>
          <p:cNvPr id="5" name="Text Placeholder 4"/>
          <p:cNvSpPr>
            <a:spLocks noGrp="1"/>
          </p:cNvSpPr>
          <p:nvPr>
            <p:ph type="body" sz="quarter" idx="15"/>
          </p:nvPr>
        </p:nvSpPr>
        <p:spPr>
          <a:xfrm>
            <a:off x="628650" y="615474"/>
            <a:ext cx="6236970" cy="1359630"/>
          </a:xfrm>
        </p:spPr>
        <p:txBody>
          <a:bodyPr/>
          <a:lstStyle/>
          <a:p>
            <a:r>
              <a:rPr lang="en-US" dirty="0" smtClean="0"/>
              <a:t>Before Conducting an Exam</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17"/>
          <a:stretch/>
        </p:blipFill>
        <p:spPr bwMode="auto">
          <a:xfrm>
            <a:off x="628648" y="3878086"/>
            <a:ext cx="3833624" cy="2344024"/>
          </a:xfrm>
          <a:prstGeom prst="rect">
            <a:avLst/>
          </a:prstGeom>
          <a:noFill/>
          <a:ln>
            <a:solidFill>
              <a:sysClr val="windowText" lastClr="000000"/>
            </a:solidFill>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808174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22</a:t>
            </a:fld>
            <a:endParaRPr lang="en-US" dirty="0"/>
          </a:p>
        </p:txBody>
      </p:sp>
      <p:sp>
        <p:nvSpPr>
          <p:cNvPr id="4" name="Text Placeholder 3"/>
          <p:cNvSpPr>
            <a:spLocks noGrp="1"/>
          </p:cNvSpPr>
          <p:nvPr>
            <p:ph type="body" sz="quarter" idx="14"/>
          </p:nvPr>
        </p:nvSpPr>
        <p:spPr>
          <a:xfrm>
            <a:off x="628649" y="1579086"/>
            <a:ext cx="6236971" cy="4486752"/>
          </a:xfrm>
        </p:spPr>
        <p:txBody>
          <a:bodyPr>
            <a:normAutofit/>
          </a:bodyPr>
          <a:lstStyle/>
          <a:p>
            <a:r>
              <a:rPr lang="en-US" sz="2000" dirty="0" smtClean="0"/>
              <a:t>Discuss significant/high risks to which employees may be exposed when performing the day’s task</a:t>
            </a:r>
          </a:p>
          <a:p>
            <a:r>
              <a:rPr lang="en-US" sz="2000" dirty="0" smtClean="0"/>
              <a:t>Opportunity to communicate specific focal points for a workplace exam (See table on Student Guide page 16)</a:t>
            </a:r>
          </a:p>
          <a:p>
            <a:r>
              <a:rPr lang="en-US" sz="2000" dirty="0" smtClean="0"/>
              <a:t>Help employees become aware of the hazards and don the proper PPE before beginning an exam</a:t>
            </a:r>
          </a:p>
        </p:txBody>
      </p:sp>
      <p:sp>
        <p:nvSpPr>
          <p:cNvPr id="5" name="Text Placeholder 4"/>
          <p:cNvSpPr>
            <a:spLocks noGrp="1"/>
          </p:cNvSpPr>
          <p:nvPr>
            <p:ph type="body" sz="quarter" idx="15"/>
          </p:nvPr>
        </p:nvSpPr>
        <p:spPr>
          <a:xfrm>
            <a:off x="628650" y="615474"/>
            <a:ext cx="6236970" cy="1204182"/>
          </a:xfrm>
        </p:spPr>
        <p:txBody>
          <a:bodyPr/>
          <a:lstStyle/>
          <a:p>
            <a:r>
              <a:rPr lang="en-US" dirty="0" smtClean="0"/>
              <a:t>Pre-Job Meeting</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292046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23</a:t>
            </a:fld>
            <a:endParaRPr lang="en-US" dirty="0"/>
          </a:p>
        </p:txBody>
      </p:sp>
      <p:sp>
        <p:nvSpPr>
          <p:cNvPr id="4" name="Text Placeholder 3"/>
          <p:cNvSpPr>
            <a:spLocks noGrp="1"/>
          </p:cNvSpPr>
          <p:nvPr>
            <p:ph type="body" sz="quarter" idx="14"/>
          </p:nvPr>
        </p:nvSpPr>
        <p:spPr>
          <a:xfrm>
            <a:off x="628649" y="1579086"/>
            <a:ext cx="6324601" cy="4486752"/>
          </a:xfrm>
        </p:spPr>
        <p:txBody>
          <a:bodyPr>
            <a:normAutofit/>
          </a:bodyPr>
          <a:lstStyle/>
          <a:p>
            <a:r>
              <a:rPr lang="en-US" sz="2000" dirty="0" smtClean="0"/>
              <a:t>Keep written records of formal workplace exams on a site-specific workplace </a:t>
            </a:r>
            <a:r>
              <a:rPr lang="en-US" sz="2000" dirty="0"/>
              <a:t>e</a:t>
            </a:r>
            <a:r>
              <a:rPr lang="en-US" sz="2000" dirty="0" smtClean="0"/>
              <a:t>xamination form</a:t>
            </a:r>
          </a:p>
          <a:p>
            <a:r>
              <a:rPr lang="en-US" sz="2000" dirty="0" smtClean="0"/>
              <a:t>What is included on a Workplace Examination form?</a:t>
            </a:r>
          </a:p>
        </p:txBody>
      </p:sp>
      <p:sp>
        <p:nvSpPr>
          <p:cNvPr id="5" name="Text Placeholder 4"/>
          <p:cNvSpPr>
            <a:spLocks noGrp="1"/>
          </p:cNvSpPr>
          <p:nvPr>
            <p:ph type="body" sz="quarter" idx="15"/>
          </p:nvPr>
        </p:nvSpPr>
        <p:spPr>
          <a:xfrm>
            <a:off x="628650" y="615474"/>
            <a:ext cx="6236970" cy="1204182"/>
          </a:xfrm>
        </p:spPr>
        <p:txBody>
          <a:bodyPr/>
          <a:lstStyle/>
          <a:p>
            <a:r>
              <a:rPr lang="en-US" dirty="0" smtClean="0"/>
              <a:t>Required Documentation</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439720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24</a:t>
            </a:fld>
            <a:endParaRPr lang="en-US" dirty="0"/>
          </a:p>
        </p:txBody>
      </p:sp>
      <p:sp>
        <p:nvSpPr>
          <p:cNvPr id="4" name="Text Placeholder 3"/>
          <p:cNvSpPr>
            <a:spLocks noGrp="1"/>
          </p:cNvSpPr>
          <p:nvPr>
            <p:ph type="body" sz="quarter" idx="14"/>
          </p:nvPr>
        </p:nvSpPr>
        <p:spPr>
          <a:xfrm>
            <a:off x="628649" y="1579086"/>
            <a:ext cx="6236971" cy="4486752"/>
          </a:xfrm>
        </p:spPr>
        <p:txBody>
          <a:bodyPr>
            <a:normAutofit/>
          </a:bodyPr>
          <a:lstStyle/>
          <a:p>
            <a:pPr lvl="0"/>
            <a:r>
              <a:rPr lang="en-US" sz="2000" dirty="0" smtClean="0"/>
              <a:t>What </a:t>
            </a:r>
            <a:r>
              <a:rPr lang="en-US" sz="2000" dirty="0"/>
              <a:t>could happen if conditions </a:t>
            </a:r>
            <a:r>
              <a:rPr lang="en-US" sz="2000" dirty="0" smtClean="0"/>
              <a:t>change?</a:t>
            </a:r>
          </a:p>
          <a:p>
            <a:pPr lvl="0"/>
            <a:r>
              <a:rPr lang="en-US" sz="2000" dirty="0" smtClean="0"/>
              <a:t>Have </a:t>
            </a:r>
            <a:r>
              <a:rPr lang="en-US" sz="2000" dirty="0"/>
              <a:t>you and your </a:t>
            </a:r>
            <a:r>
              <a:rPr lang="en-US" sz="2000" dirty="0" smtClean="0"/>
              <a:t>coworkers </a:t>
            </a:r>
            <a:r>
              <a:rPr lang="en-US" sz="2000" dirty="0"/>
              <a:t>been trained to perform the tasks you have been </a:t>
            </a:r>
            <a:r>
              <a:rPr lang="en-US" sz="2000" dirty="0" smtClean="0"/>
              <a:t>given?</a:t>
            </a:r>
          </a:p>
          <a:p>
            <a:pPr lvl="0"/>
            <a:r>
              <a:rPr lang="en-US" sz="2000" dirty="0" smtClean="0"/>
              <a:t>Are </a:t>
            </a:r>
            <a:r>
              <a:rPr lang="en-US" sz="2000" dirty="0"/>
              <a:t>there hazards that could originate from outside of your work </a:t>
            </a:r>
            <a:r>
              <a:rPr lang="en-US" sz="2000" dirty="0" smtClean="0"/>
              <a:t>area?</a:t>
            </a:r>
          </a:p>
          <a:p>
            <a:pPr lvl="0"/>
            <a:r>
              <a:rPr lang="en-US" sz="2000" dirty="0" smtClean="0"/>
              <a:t>Are </a:t>
            </a:r>
            <a:r>
              <a:rPr lang="en-US" sz="2000" dirty="0"/>
              <a:t>your activities creating hazards for you and others in the area? </a:t>
            </a:r>
          </a:p>
        </p:txBody>
      </p:sp>
      <p:sp>
        <p:nvSpPr>
          <p:cNvPr id="6" name="Text Placeholder 4"/>
          <p:cNvSpPr>
            <a:spLocks noGrp="1"/>
          </p:cNvSpPr>
          <p:nvPr>
            <p:ph type="body" sz="quarter" idx="15"/>
          </p:nvPr>
        </p:nvSpPr>
        <p:spPr>
          <a:xfrm>
            <a:off x="628650" y="615474"/>
            <a:ext cx="6236970" cy="1204182"/>
          </a:xfrm>
        </p:spPr>
        <p:txBody>
          <a:bodyPr/>
          <a:lstStyle/>
          <a:p>
            <a:r>
              <a:rPr lang="en-US" dirty="0" smtClean="0"/>
              <a:t>Conducting a Workplace Examination</a:t>
            </a:r>
            <a:endParaRPr lang="en-US" dirty="0"/>
          </a:p>
        </p:txBody>
      </p:sp>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797818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25</a:t>
            </a:fld>
            <a:endParaRPr lang="en-US" dirty="0"/>
          </a:p>
        </p:txBody>
      </p:sp>
      <p:sp>
        <p:nvSpPr>
          <p:cNvPr id="4" name="Text Placeholder 3"/>
          <p:cNvSpPr>
            <a:spLocks noGrp="1"/>
          </p:cNvSpPr>
          <p:nvPr>
            <p:ph type="body" sz="quarter" idx="14"/>
          </p:nvPr>
        </p:nvSpPr>
        <p:spPr>
          <a:xfrm>
            <a:off x="628649" y="1581150"/>
            <a:ext cx="6236971" cy="4484688"/>
          </a:xfrm>
        </p:spPr>
        <p:txBody>
          <a:bodyPr>
            <a:normAutofit/>
          </a:bodyPr>
          <a:lstStyle/>
          <a:p>
            <a:r>
              <a:rPr lang="en-US" sz="2000" dirty="0" smtClean="0"/>
              <a:t>Observation (sight, sound, touch, smell, taste)</a:t>
            </a:r>
          </a:p>
          <a:p>
            <a:r>
              <a:rPr lang="en-US" sz="2000" dirty="0" smtClean="0"/>
              <a:t>Surveying the area</a:t>
            </a:r>
          </a:p>
          <a:p>
            <a:pPr lvl="1"/>
            <a:r>
              <a:rPr lang="en-US" sz="2000" dirty="0"/>
              <a:t>F</a:t>
            </a:r>
            <a:r>
              <a:rPr lang="en-US" sz="2000" dirty="0" smtClean="0"/>
              <a:t>rom a distance</a:t>
            </a:r>
          </a:p>
          <a:p>
            <a:pPr lvl="1"/>
            <a:r>
              <a:rPr lang="en-US" sz="2000" dirty="0" smtClean="0"/>
              <a:t>From a closer vantage point</a:t>
            </a:r>
            <a:endParaRPr lang="en-US" sz="2000" dirty="0"/>
          </a:p>
        </p:txBody>
      </p:sp>
      <p:sp>
        <p:nvSpPr>
          <p:cNvPr id="6" name="Text Placeholder 4"/>
          <p:cNvSpPr>
            <a:spLocks noGrp="1"/>
          </p:cNvSpPr>
          <p:nvPr>
            <p:ph type="body" sz="quarter" idx="15"/>
          </p:nvPr>
        </p:nvSpPr>
        <p:spPr>
          <a:xfrm>
            <a:off x="628650" y="615474"/>
            <a:ext cx="6236970" cy="1204182"/>
          </a:xfrm>
        </p:spPr>
        <p:txBody>
          <a:bodyPr/>
          <a:lstStyle/>
          <a:p>
            <a:r>
              <a:rPr lang="en-US" dirty="0" smtClean="0"/>
              <a:t>Conducting a Workplace Examination</a:t>
            </a:r>
            <a:endParaRPr lang="en-U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1173" t="1" b="2514"/>
          <a:stretch/>
        </p:blipFill>
        <p:spPr bwMode="auto">
          <a:xfrm>
            <a:off x="628649" y="3562183"/>
            <a:ext cx="3533777" cy="258595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8882"/>
          <a:stretch/>
        </p:blipFill>
        <p:spPr bwMode="auto">
          <a:xfrm>
            <a:off x="4548187" y="3562183"/>
            <a:ext cx="3575454" cy="261547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Oval 8"/>
          <p:cNvSpPr/>
          <p:nvPr/>
        </p:nvSpPr>
        <p:spPr>
          <a:xfrm>
            <a:off x="2827020" y="3875906"/>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087041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26</a:t>
            </a:fld>
            <a:endParaRPr lang="en-US" dirty="0"/>
          </a:p>
        </p:txBody>
      </p:sp>
      <p:sp>
        <p:nvSpPr>
          <p:cNvPr id="4" name="Text Placeholder 3"/>
          <p:cNvSpPr>
            <a:spLocks noGrp="1"/>
          </p:cNvSpPr>
          <p:nvPr>
            <p:ph type="body" sz="quarter" idx="14"/>
          </p:nvPr>
        </p:nvSpPr>
        <p:spPr/>
        <p:txBody>
          <a:bodyPr>
            <a:normAutofit/>
          </a:bodyPr>
          <a:lstStyle/>
          <a:p>
            <a:pPr marL="0" indent="0">
              <a:buNone/>
            </a:pPr>
            <a:r>
              <a:rPr lang="en-US" sz="2000" dirty="0" smtClean="0"/>
              <a:t>Student Guide page 19</a:t>
            </a:r>
            <a:endParaRPr lang="en-US" sz="2000" dirty="0"/>
          </a:p>
        </p:txBody>
      </p:sp>
      <p:sp>
        <p:nvSpPr>
          <p:cNvPr id="6" name="Text Placeholder 4"/>
          <p:cNvSpPr>
            <a:spLocks noGrp="1"/>
          </p:cNvSpPr>
          <p:nvPr>
            <p:ph type="body" sz="quarter" idx="15"/>
          </p:nvPr>
        </p:nvSpPr>
        <p:spPr>
          <a:xfrm>
            <a:off x="628650" y="615474"/>
            <a:ext cx="6236970" cy="1204182"/>
          </a:xfrm>
        </p:spPr>
        <p:txBody>
          <a:bodyPr/>
          <a:lstStyle/>
          <a:p>
            <a:r>
              <a:rPr lang="en-US" dirty="0" smtClean="0"/>
              <a:t>Learn from Others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8" y="2304865"/>
            <a:ext cx="3028952" cy="3834126"/>
          </a:xfrm>
          <a:prstGeom prst="rect">
            <a:avLst/>
          </a:prstGeom>
          <a:ln>
            <a:solidFill>
              <a:sysClr val="windowText" lastClr="0000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000" y="2314928"/>
            <a:ext cx="2915856" cy="3824061"/>
          </a:xfrm>
          <a:prstGeom prst="rect">
            <a:avLst/>
          </a:prstGeom>
          <a:ln>
            <a:solidFill>
              <a:srgbClr val="44546A"/>
            </a:solidFill>
          </a:ln>
        </p:spPr>
      </p:pic>
      <p:sp>
        <p:nvSpPr>
          <p:cNvPr id="9"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380492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27</a:t>
            </a:fld>
            <a:endParaRPr lang="en-US" dirty="0"/>
          </a:p>
        </p:txBody>
      </p:sp>
      <p:sp>
        <p:nvSpPr>
          <p:cNvPr id="4" name="Text Placeholder 3"/>
          <p:cNvSpPr>
            <a:spLocks noGrp="1"/>
          </p:cNvSpPr>
          <p:nvPr>
            <p:ph type="body" sz="quarter" idx="14"/>
          </p:nvPr>
        </p:nvSpPr>
        <p:spPr>
          <a:xfrm>
            <a:off x="628649" y="1579086"/>
            <a:ext cx="6236971" cy="4486752"/>
          </a:xfrm>
        </p:spPr>
        <p:txBody>
          <a:bodyPr>
            <a:normAutofit/>
          </a:bodyPr>
          <a:lstStyle/>
          <a:p>
            <a:r>
              <a:rPr lang="en-US" sz="2000" dirty="0" smtClean="0"/>
              <a:t>When </a:t>
            </a:r>
            <a:r>
              <a:rPr lang="en-US" sz="2000" dirty="0"/>
              <a:t>you identify a hazard, it is your responsibility to take appropriate </a:t>
            </a:r>
            <a:r>
              <a:rPr lang="en-US" sz="2000" dirty="0" smtClean="0"/>
              <a:t>actions immediately</a:t>
            </a:r>
          </a:p>
          <a:p>
            <a:r>
              <a:rPr lang="en-US" sz="2000" dirty="0" smtClean="0"/>
              <a:t>Qualify the Level of Risk</a:t>
            </a:r>
          </a:p>
          <a:p>
            <a:r>
              <a:rPr lang="en-US" sz="2000" dirty="0" smtClean="0"/>
              <a:t>Mitigation Procedures</a:t>
            </a:r>
            <a:endParaRPr lang="en-US" sz="2000" dirty="0"/>
          </a:p>
        </p:txBody>
      </p:sp>
      <p:sp>
        <p:nvSpPr>
          <p:cNvPr id="6" name="Text Placeholder 4"/>
          <p:cNvSpPr>
            <a:spLocks noGrp="1"/>
          </p:cNvSpPr>
          <p:nvPr>
            <p:ph type="body" sz="quarter" idx="15"/>
          </p:nvPr>
        </p:nvSpPr>
        <p:spPr>
          <a:xfrm>
            <a:off x="628650" y="615474"/>
            <a:ext cx="6236970" cy="1204182"/>
          </a:xfrm>
        </p:spPr>
        <p:txBody>
          <a:bodyPr/>
          <a:lstStyle/>
          <a:p>
            <a:r>
              <a:rPr lang="en-US" dirty="0" smtClean="0"/>
              <a:t>Mitigating the Hazard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29" y="3535875"/>
            <a:ext cx="4295203" cy="2690997"/>
          </a:xfrm>
          <a:prstGeom prst="rect">
            <a:avLst/>
          </a:prstGeom>
          <a:noFill/>
        </p:spPr>
      </p:pic>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520588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28</a:t>
            </a:fld>
            <a:endParaRPr lang="en-US" dirty="0"/>
          </a:p>
        </p:txBody>
      </p:sp>
      <p:sp>
        <p:nvSpPr>
          <p:cNvPr id="4" name="Text Placeholder 3"/>
          <p:cNvSpPr>
            <a:spLocks noGrp="1"/>
          </p:cNvSpPr>
          <p:nvPr>
            <p:ph type="body" sz="quarter" idx="14"/>
          </p:nvPr>
        </p:nvSpPr>
        <p:spPr>
          <a:xfrm>
            <a:off x="628649" y="1579086"/>
            <a:ext cx="6236971" cy="4486752"/>
          </a:xfrm>
        </p:spPr>
        <p:txBody>
          <a:bodyPr>
            <a:normAutofit/>
          </a:bodyPr>
          <a:lstStyle/>
          <a:p>
            <a:r>
              <a:rPr lang="en-US" sz="2000" dirty="0"/>
              <a:t>M</a:t>
            </a:r>
            <a:r>
              <a:rPr lang="en-US" sz="2000" dirty="0" smtClean="0"/>
              <a:t>aintain </a:t>
            </a:r>
            <a:r>
              <a:rPr lang="en-US" sz="2000" dirty="0"/>
              <a:t>the appropriate records and ensure deficiencies and hazards are adequately </a:t>
            </a:r>
            <a:r>
              <a:rPr lang="en-US" sz="2000" dirty="0" smtClean="0"/>
              <a:t>addressed</a:t>
            </a:r>
          </a:p>
          <a:p>
            <a:r>
              <a:rPr lang="en-US" sz="2000" dirty="0" smtClean="0"/>
              <a:t>Records Retention</a:t>
            </a:r>
          </a:p>
          <a:p>
            <a:r>
              <a:rPr lang="en-US" sz="2000" dirty="0" smtClean="0"/>
              <a:t>Follow-up</a:t>
            </a:r>
            <a:endParaRPr lang="en-US" sz="2000" dirty="0"/>
          </a:p>
        </p:txBody>
      </p:sp>
      <p:sp>
        <p:nvSpPr>
          <p:cNvPr id="6" name="Text Placeholder 4"/>
          <p:cNvSpPr>
            <a:spLocks noGrp="1"/>
          </p:cNvSpPr>
          <p:nvPr>
            <p:ph type="body" sz="quarter" idx="15"/>
          </p:nvPr>
        </p:nvSpPr>
        <p:spPr>
          <a:xfrm>
            <a:off x="628650" y="615474"/>
            <a:ext cx="6236970" cy="1204182"/>
          </a:xfrm>
        </p:spPr>
        <p:txBody>
          <a:bodyPr/>
          <a:lstStyle/>
          <a:p>
            <a:r>
              <a:rPr lang="en-US" dirty="0" smtClean="0"/>
              <a:t>After Completing an Exam</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766" t="1964" r="8771"/>
          <a:stretch/>
        </p:blipFill>
        <p:spPr bwMode="auto">
          <a:xfrm>
            <a:off x="627888" y="3517637"/>
            <a:ext cx="3313176" cy="2617241"/>
          </a:xfrm>
          <a:prstGeom prst="rect">
            <a:avLst/>
          </a:prstGeom>
          <a:ln>
            <a:solidFill>
              <a:schemeClr val="tx1"/>
            </a:solidFill>
          </a:ln>
          <a:extLst>
            <a:ext uri="{53640926-AAD7-44D8-BBD7-CCE9431645EC}">
              <a14:shadowObscured xmlns:a14="http://schemas.microsoft.com/office/drawing/2010/main"/>
            </a:ext>
          </a:extLst>
        </p:spPr>
      </p:pic>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353358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29</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3</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Review the directions on the worksheet in the Student Guide (p. </a:t>
            </a:r>
            <a:r>
              <a:rPr lang="en-US" dirty="0" smtClean="0">
                <a:latin typeface="Arial" panose="020B0604020202020204" pitchFamily="34" charset="0"/>
              </a:rPr>
              <a:t>23)</a:t>
            </a:r>
          </a:p>
          <a:p>
            <a:pPr marL="457200" indent="-457200">
              <a:buClr>
                <a:srgbClr val="0099CC"/>
              </a:buClr>
              <a:buFont typeface="+mj-lt"/>
              <a:buAutoNum type="arabicPeriod"/>
            </a:pPr>
            <a:r>
              <a:rPr lang="en-US" dirty="0" smtClean="0">
                <a:latin typeface="Arial" panose="020B0604020202020204" pitchFamily="34" charset="0"/>
              </a:rPr>
              <a:t>As a team, </a:t>
            </a:r>
            <a:r>
              <a:rPr lang="en-US" dirty="0">
                <a:latin typeface="Arial" panose="020B0604020202020204" pitchFamily="34" charset="0"/>
              </a:rPr>
              <a:t>c</a:t>
            </a:r>
            <a:r>
              <a:rPr lang="en-US" dirty="0" smtClean="0">
                <a:latin typeface="Arial" panose="020B0604020202020204" pitchFamily="34" charset="0"/>
              </a:rPr>
              <a:t>omplete the worksheet</a:t>
            </a:r>
          </a:p>
          <a:p>
            <a:pPr marL="457200" indent="-457200">
              <a:buClr>
                <a:srgbClr val="0099CC"/>
              </a:buClr>
              <a:buFont typeface="+mj-lt"/>
              <a:buAutoNum type="arabicPeriod"/>
            </a:pPr>
            <a:r>
              <a:rPr lang="en-US" dirty="0" smtClean="0">
                <a:latin typeface="Arial" panose="020B0604020202020204" pitchFamily="34" charset="0"/>
              </a:rPr>
              <a:t>After three minutes, each team presents their factual questions</a:t>
            </a:r>
          </a:p>
          <a:p>
            <a:pPr marL="457200" indent="-457200">
              <a:buClr>
                <a:srgbClr val="0099CC"/>
              </a:buClr>
              <a:buFont typeface="+mj-lt"/>
              <a:buAutoNum type="arabicPeriod" startAt="4"/>
            </a:pPr>
            <a:r>
              <a:rPr lang="en-US" dirty="0">
                <a:latin typeface="Arial" panose="020B0604020202020204" pitchFamily="34" charset="0"/>
              </a:rPr>
              <a:t>D</a:t>
            </a:r>
            <a:r>
              <a:rPr lang="en-US" dirty="0" smtClean="0">
                <a:latin typeface="Arial" panose="020B0604020202020204" pitchFamily="34" charset="0"/>
              </a:rPr>
              <a:t>iscuss the answers as a class</a:t>
            </a:r>
          </a:p>
          <a:p>
            <a:pPr marL="457200" indent="-457200">
              <a:buClr>
                <a:srgbClr val="0099CC"/>
              </a:buClr>
              <a:buFont typeface="+mj-lt"/>
              <a:buAutoNum type="arabicPeriod" startAt="4"/>
            </a:pPr>
            <a:r>
              <a:rPr lang="en-US" dirty="0" smtClean="0">
                <a:latin typeface="Arial" panose="020B0604020202020204" pitchFamily="34" charset="0"/>
              </a:rPr>
              <a:t>Each team presents their open-ended question</a:t>
            </a:r>
          </a:p>
          <a:p>
            <a:pPr marL="457200" indent="-457200">
              <a:buClr>
                <a:srgbClr val="0099CC"/>
              </a:buClr>
              <a:buFont typeface="+mj-lt"/>
              <a:buAutoNum type="arabicPeriod" startAt="4"/>
            </a:pPr>
            <a:r>
              <a:rPr lang="en-US" dirty="0" smtClean="0">
                <a:latin typeface="Arial" panose="020B0604020202020204" pitchFamily="34" charset="0"/>
              </a:rPr>
              <a:t>Discuss the answers as a class</a:t>
            </a:r>
            <a:endParaRPr lang="en-US" dirty="0">
              <a:latin typeface="Arial" panose="020B0604020202020204" pitchFamily="34" charset="0"/>
            </a:endParaRPr>
          </a:p>
        </p:txBody>
      </p:sp>
      <p:sp>
        <p:nvSpPr>
          <p:cNvPr id="7" name="Text Placeholder 6"/>
          <p:cNvSpPr>
            <a:spLocks noGrp="1"/>
          </p:cNvSpPr>
          <p:nvPr>
            <p:ph type="body" sz="quarter" idx="16"/>
          </p:nvPr>
        </p:nvSpPr>
        <p:spPr/>
        <p:txBody>
          <a:bodyPr/>
          <a:lstStyle/>
          <a:p>
            <a:r>
              <a:rPr lang="en-US" dirty="0" smtClean="0"/>
              <a:t>Team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802422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a:t>
            </a:fld>
            <a:endParaRPr lang="en-US" dirty="0"/>
          </a:p>
        </p:txBody>
      </p:sp>
      <p:sp>
        <p:nvSpPr>
          <p:cNvPr id="2" name="Picture Placeholder 1"/>
          <p:cNvSpPr>
            <a:spLocks noGrp="1"/>
          </p:cNvSpPr>
          <p:nvPr>
            <p:ph type="pic" sz="quarter" idx="13"/>
          </p:nvPr>
        </p:nvSpPr>
        <p:spPr/>
      </p:sp>
      <p:sp>
        <p:nvSpPr>
          <p:cNvPr id="6" name="Text Placeholder 5"/>
          <p:cNvSpPr>
            <a:spLocks noGrp="1"/>
          </p:cNvSpPr>
          <p:nvPr>
            <p:ph type="body" sz="quarter" idx="14"/>
          </p:nvPr>
        </p:nvSpPr>
        <p:spPr>
          <a:xfrm>
            <a:off x="625199" y="1361290"/>
            <a:ext cx="6236971" cy="4686618"/>
          </a:xfrm>
        </p:spPr>
        <p:txBody>
          <a:bodyPr/>
          <a:lstStyle/>
          <a:p>
            <a:pPr>
              <a:lnSpc>
                <a:spcPct val="100000"/>
              </a:lnSpc>
              <a:spcAft>
                <a:spcPts val="600"/>
              </a:spcAft>
            </a:pPr>
            <a:r>
              <a:rPr lang="en-US" dirty="0" smtClean="0">
                <a:latin typeface="Arial" panose="020B0604020202020204" pitchFamily="34" charset="0"/>
              </a:rPr>
              <a:t>Directions</a:t>
            </a:r>
          </a:p>
          <a:p>
            <a:pPr>
              <a:lnSpc>
                <a:spcPct val="100000"/>
              </a:lnSpc>
              <a:spcAft>
                <a:spcPts val="600"/>
              </a:spcAft>
            </a:pPr>
            <a:r>
              <a:rPr lang="en-US" dirty="0" smtClean="0">
                <a:solidFill>
                  <a:srgbClr val="0099CC"/>
                </a:solidFill>
                <a:latin typeface="Arial" panose="020B0604020202020204" pitchFamily="34" charset="0"/>
              </a:rPr>
              <a:t>1. </a:t>
            </a:r>
            <a:r>
              <a:rPr lang="en-US" dirty="0" smtClean="0">
                <a:latin typeface="Arial" panose="020B0604020202020204" pitchFamily="34" charset="0"/>
              </a:rPr>
              <a:t>Participate in an activity to get to know each other</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Icebreaker</a:t>
            </a:r>
            <a:endParaRPr lang="en-US" dirty="0"/>
          </a:p>
        </p:txBody>
      </p:sp>
      <p:sp>
        <p:nvSpPr>
          <p:cNvPr id="3" name="Text Placeholder 2"/>
          <p:cNvSpPr>
            <a:spLocks noGrp="1"/>
          </p:cNvSpPr>
          <p:nvPr>
            <p:ph type="body" sz="quarter" idx="15"/>
          </p:nvPr>
        </p:nvSpPr>
        <p:spPr/>
        <p:txBody>
          <a:bodyPr/>
          <a:lstStyle/>
          <a:p>
            <a:r>
              <a:rPr lang="en-US" dirty="0" smtClean="0"/>
              <a:t>Activity 1</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13192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30</a:t>
            </a:fld>
            <a:endParaRPr lang="en-US" dirty="0"/>
          </a:p>
        </p:txBody>
      </p:sp>
      <p:sp>
        <p:nvSpPr>
          <p:cNvPr id="4" name="Text Placeholder 3"/>
          <p:cNvSpPr>
            <a:spLocks noGrp="1"/>
          </p:cNvSpPr>
          <p:nvPr>
            <p:ph type="body" sz="quarter" idx="14"/>
          </p:nvPr>
        </p:nvSpPr>
        <p:spPr/>
        <p:txBody>
          <a:bodyPr/>
          <a:lstStyle/>
          <a:p>
            <a:r>
              <a:rPr lang="en-US" dirty="0" smtClean="0"/>
              <a:t>How will you apply the skills learned in this module to your daily work activities?</a:t>
            </a:r>
          </a:p>
          <a:p>
            <a:r>
              <a:rPr lang="en-US" dirty="0" smtClean="0"/>
              <a:t>Were there any procedures or forms for conducting a workplace exam that surprised you?</a:t>
            </a:r>
            <a:endParaRPr lang="en-US" dirty="0"/>
          </a:p>
        </p:txBody>
      </p:sp>
      <p:sp>
        <p:nvSpPr>
          <p:cNvPr id="5" name="Text Placeholder 4"/>
          <p:cNvSpPr>
            <a:spLocks noGrp="1"/>
          </p:cNvSpPr>
          <p:nvPr>
            <p:ph type="body" sz="quarter" idx="15"/>
          </p:nvPr>
        </p:nvSpPr>
        <p:spPr/>
        <p:txBody>
          <a:bodyPr/>
          <a:lstStyle/>
          <a:p>
            <a:r>
              <a:rPr lang="en-US" dirty="0" smtClean="0"/>
              <a:t>Module 2 Debrief</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957621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31</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Complete the quiz in the Student Guide (p. </a:t>
            </a:r>
            <a:r>
              <a:rPr lang="en-US" dirty="0" smtClean="0">
                <a:latin typeface="Arial" panose="020B0604020202020204" pitchFamily="34" charset="0"/>
              </a:rPr>
              <a:t>24)</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Review 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2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844880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32</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8" y="1398270"/>
            <a:ext cx="7043167" cy="4686618"/>
          </a:xfrm>
        </p:spPr>
        <p:txBody>
          <a:bodyPr/>
          <a:lstStyle/>
          <a:p>
            <a:pPr marL="457200" indent="-457200">
              <a:buClr>
                <a:srgbClr val="0099CC"/>
              </a:buClr>
              <a:buFont typeface="+mj-lt"/>
              <a:buAutoNum type="arabicPeriod"/>
            </a:pPr>
            <a:r>
              <a:rPr lang="en-US" dirty="0" smtClean="0">
                <a:latin typeface="Arial" panose="020B0604020202020204" pitchFamily="34" charset="0"/>
              </a:rPr>
              <a:t>What information is documented on a workplace examination form? (List Freeport-McMoRan expectations as well as any additional site expectations)</a:t>
            </a:r>
          </a:p>
          <a:p>
            <a:pPr marL="1143000" lvl="1" indent="-457200">
              <a:buFont typeface="+mj-lt"/>
              <a:buAutoNum type="alphaLcPeriod"/>
            </a:pPr>
            <a:r>
              <a:rPr lang="en-US" dirty="0" smtClean="0"/>
              <a:t>________________________________________</a:t>
            </a:r>
          </a:p>
          <a:p>
            <a:pPr marL="1143000" lvl="1" indent="-457200">
              <a:buFont typeface="+mj-lt"/>
              <a:buAutoNum type="alphaLcPeriod"/>
            </a:pPr>
            <a:r>
              <a:rPr lang="en-US" dirty="0" smtClean="0">
                <a:latin typeface="Arial" panose="020B0604020202020204" pitchFamily="34" charset="0"/>
              </a:rPr>
              <a:t>________________________________________</a:t>
            </a:r>
          </a:p>
          <a:p>
            <a:pPr marL="1143000" lvl="1" indent="-457200">
              <a:buFont typeface="+mj-lt"/>
              <a:buAutoNum type="alphaLcPeriod"/>
            </a:pPr>
            <a:r>
              <a:rPr lang="en-US" dirty="0" smtClean="0"/>
              <a:t>________________________________________</a:t>
            </a:r>
          </a:p>
          <a:p>
            <a:pPr marL="1143000" lvl="1" indent="-457200">
              <a:buFont typeface="+mj-lt"/>
              <a:buAutoNum type="alphaLcPeriod"/>
            </a:pPr>
            <a:r>
              <a:rPr lang="en-US" dirty="0" smtClean="0">
                <a:latin typeface="Arial" panose="020B0604020202020204" pitchFamily="34" charset="0"/>
              </a:rPr>
              <a:t>________________________________________</a:t>
            </a:r>
          </a:p>
          <a:p>
            <a:pPr marL="1143000" lvl="1" indent="-457200">
              <a:buFont typeface="+mj-lt"/>
              <a:buAutoNum type="alphaLcPeriod"/>
            </a:pPr>
            <a:r>
              <a:rPr lang="en-US" dirty="0" smtClean="0"/>
              <a:t>________________________________________</a:t>
            </a:r>
          </a:p>
          <a:p>
            <a:pPr marL="1143000" lvl="1" indent="-457200">
              <a:buFont typeface="+mj-lt"/>
              <a:buAutoNum type="alphaLcPeriod"/>
            </a:pPr>
            <a:endParaRPr lang="en-US" dirty="0"/>
          </a:p>
          <a:p>
            <a:pPr marL="457200" indent="-457200">
              <a:buClr>
                <a:srgbClr val="0099CC"/>
              </a:buClr>
              <a:buFont typeface="+mj-lt"/>
              <a:buAutoNum type="arabicPeriod"/>
            </a:pPr>
            <a:r>
              <a:rPr lang="en-US" dirty="0" smtClean="0">
                <a:latin typeface="Arial" panose="020B0604020202020204" pitchFamily="34" charset="0"/>
              </a:rPr>
              <a:t>Why </a:t>
            </a:r>
            <a:r>
              <a:rPr lang="en-US" dirty="0">
                <a:latin typeface="Arial" panose="020B0604020202020204" pitchFamily="34" charset="0"/>
              </a:rPr>
              <a:t>do you survey the work area from a distance while conducting a workplace exam? (Provide a short answer)</a:t>
            </a:r>
          </a:p>
          <a:p>
            <a:pPr lvl="1" indent="0">
              <a:buNone/>
            </a:pPr>
            <a:r>
              <a:rPr lang="en-US" dirty="0" smtClean="0"/>
              <a:t>______________________________________________________________________________________</a:t>
            </a:r>
          </a:p>
          <a:p>
            <a:pPr lvl="1" indent="0">
              <a:lnSpc>
                <a:spcPct val="100000"/>
              </a:lnSpc>
              <a:spcBef>
                <a:spcPts val="0"/>
              </a:spcBef>
              <a:buNone/>
            </a:pPr>
            <a:r>
              <a:rPr lang="en-US" dirty="0" smtClean="0"/>
              <a:t>___________________________________________</a:t>
            </a:r>
            <a:endParaRPr lang="en-US" u="sng" dirty="0" smtClean="0"/>
          </a:p>
          <a:p>
            <a:pPr marL="1143000" lvl="1" indent="-457200">
              <a:buFont typeface="+mj-lt"/>
              <a:buAutoNum type="alphaLcPeriod"/>
            </a:pPr>
            <a:endParaRPr lang="en-US" dirty="0" smtClean="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2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2" name="TextBox 1"/>
          <p:cNvSpPr txBox="1"/>
          <p:nvPr/>
        </p:nvSpPr>
        <p:spPr>
          <a:xfrm>
            <a:off x="1783079" y="2313432"/>
            <a:ext cx="7148286" cy="1785104"/>
          </a:xfrm>
          <a:prstGeom prst="rect">
            <a:avLst/>
          </a:prstGeom>
          <a:noFill/>
        </p:spPr>
        <p:txBody>
          <a:bodyPr wrap="square" rtlCol="0">
            <a:spAutoFit/>
          </a:bodyPr>
          <a:lstStyle/>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Date of the examination</a:t>
            </a:r>
          </a:p>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Examiner’s name</a:t>
            </a:r>
          </a:p>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Work areas examined</a:t>
            </a:r>
          </a:p>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Description of each adverse condition not corrected promptly</a:t>
            </a:r>
          </a:p>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Date when the condition is corrected</a:t>
            </a:r>
          </a:p>
        </p:txBody>
      </p:sp>
      <p:sp>
        <p:nvSpPr>
          <p:cNvPr id="10" name="TextBox 9"/>
          <p:cNvSpPr txBox="1"/>
          <p:nvPr/>
        </p:nvSpPr>
        <p:spPr>
          <a:xfrm>
            <a:off x="1374595" y="5013698"/>
            <a:ext cx="6194895" cy="923330"/>
          </a:xfrm>
          <a:prstGeom prst="rect">
            <a:avLst/>
          </a:prstGeom>
          <a:noFill/>
        </p:spPr>
        <p:txBody>
          <a:bodyPr wrap="square" rtlCol="0">
            <a:spAutoFit/>
          </a:bodyPr>
          <a:lstStyle/>
          <a:p>
            <a:pPr>
              <a:lnSpc>
                <a:spcPct val="90000"/>
              </a:lnSpc>
              <a:spcBef>
                <a:spcPts val="600"/>
              </a:spcBef>
            </a:pPr>
            <a:r>
              <a:rPr lang="en-US" sz="2000" dirty="0" smtClean="0">
                <a:solidFill>
                  <a:srgbClr val="0099CC"/>
                </a:solidFill>
                <a:latin typeface="Arial" panose="020B0604020202020204" pitchFamily="34" charset="0"/>
                <a:cs typeface="Arial" panose="020B0604020202020204" pitchFamily="34" charset="0"/>
              </a:rPr>
              <a:t>Answer may vary. Possible Answer – Additional  hazards come into view that might otherwise have gone unnoticed</a:t>
            </a:r>
            <a:endParaRPr lang="en-US" sz="2000"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8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33</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50" y="1398270"/>
            <a:ext cx="6228006" cy="4686618"/>
          </a:xfrm>
        </p:spPr>
        <p:txBody>
          <a:bodyPr/>
          <a:lstStyle/>
          <a:p>
            <a:pPr marL="457200" indent="-457200">
              <a:buFont typeface="+mj-lt"/>
              <a:buAutoNum type="arabicPeriod" startAt="3"/>
            </a:pPr>
            <a:r>
              <a:rPr lang="en-US" dirty="0" smtClean="0">
                <a:latin typeface="Arial" panose="020B0604020202020204" pitchFamily="34" charset="0"/>
              </a:rPr>
              <a:t>When </a:t>
            </a:r>
            <a:r>
              <a:rPr lang="en-US" dirty="0">
                <a:latin typeface="Arial" panose="020B0604020202020204" pitchFamily="34" charset="0"/>
              </a:rPr>
              <a:t>you identify a hazard, it is your responsibility to take appropriate actions.</a:t>
            </a:r>
          </a:p>
          <a:p>
            <a:pPr marL="1143000" lvl="1" indent="-457200">
              <a:buFont typeface="+mj-lt"/>
              <a:buAutoNum type="alphaLcPeriod"/>
            </a:pPr>
            <a:r>
              <a:rPr lang="en-US" dirty="0"/>
              <a:t>True</a:t>
            </a:r>
          </a:p>
          <a:p>
            <a:pPr marL="1143000" lvl="1" indent="-457200">
              <a:buFont typeface="+mj-lt"/>
              <a:buAutoNum type="alphaLcPeriod"/>
            </a:pPr>
            <a:r>
              <a:rPr lang="en-US" dirty="0"/>
              <a:t>False</a:t>
            </a:r>
          </a:p>
          <a:p>
            <a:pPr lvl="1" indent="0">
              <a:buNone/>
            </a:pPr>
            <a:endParaRPr lang="en-US" dirty="0" smtClean="0"/>
          </a:p>
          <a:p>
            <a:pPr marL="457200" indent="-457200">
              <a:buFont typeface="+mj-lt"/>
              <a:buAutoNum type="arabicPeriod" startAt="3"/>
            </a:pPr>
            <a:r>
              <a:rPr lang="en-US" dirty="0" smtClean="0">
                <a:latin typeface="Arial" panose="020B0604020202020204" pitchFamily="34" charset="0"/>
              </a:rPr>
              <a:t>What two controls are generally least effective for mitigating a hazard?</a:t>
            </a:r>
          </a:p>
          <a:p>
            <a:pPr marL="1143000" lvl="1" indent="-457200">
              <a:buFont typeface="+mj-lt"/>
              <a:buAutoNum type="alphaLcPeriod"/>
            </a:pPr>
            <a:r>
              <a:rPr lang="en-US" dirty="0" smtClean="0"/>
              <a:t>Substitution and Engineering</a:t>
            </a:r>
          </a:p>
          <a:p>
            <a:pPr marL="1143000" lvl="1" indent="-457200">
              <a:buFont typeface="+mj-lt"/>
              <a:buAutoNum type="alphaLcPeriod"/>
            </a:pPr>
            <a:r>
              <a:rPr lang="en-US" dirty="0" smtClean="0"/>
              <a:t>Administrative and PPE</a:t>
            </a:r>
          </a:p>
          <a:p>
            <a:pPr marL="1143000" lvl="1" indent="-457200">
              <a:buFont typeface="+mj-lt"/>
              <a:buAutoNum type="alphaLcPeriod"/>
            </a:pPr>
            <a:r>
              <a:rPr lang="en-US" dirty="0" smtClean="0"/>
              <a:t>Elimination and Substitution</a:t>
            </a:r>
          </a:p>
          <a:p>
            <a:pPr marL="1143000" lvl="1" indent="-457200">
              <a:buFont typeface="+mj-lt"/>
              <a:buAutoNum type="alphaLcPeriod"/>
            </a:pPr>
            <a:r>
              <a:rPr lang="en-US" dirty="0" smtClean="0"/>
              <a:t>Engineering and PPE</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2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9" name="Oval 8"/>
          <p:cNvSpPr/>
          <p:nvPr/>
        </p:nvSpPr>
        <p:spPr>
          <a:xfrm>
            <a:off x="1307592" y="2026920"/>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4053840"/>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8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a:bodyPr>
          <a:lstStyle/>
          <a:p>
            <a:r>
              <a:rPr lang="en-US" dirty="0" smtClean="0"/>
              <a:t>Module 3: Workplace Hazards</a:t>
            </a:r>
            <a:endParaRPr lang="en-US" dirty="0"/>
          </a:p>
        </p:txBody>
      </p:sp>
    </p:spTree>
    <p:extLst>
      <p:ext uri="{BB962C8B-B14F-4D97-AF65-F5344CB8AC3E}">
        <p14:creationId xmlns:p14="http://schemas.microsoft.com/office/powerpoint/2010/main" val="3511295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35</a:t>
            </a:fld>
            <a:endParaRPr lang="en-US" dirty="0"/>
          </a:p>
        </p:txBody>
      </p:sp>
      <p:sp>
        <p:nvSpPr>
          <p:cNvPr id="4" name="Text Placeholder 3"/>
          <p:cNvSpPr>
            <a:spLocks noGrp="1"/>
          </p:cNvSpPr>
          <p:nvPr>
            <p:ph type="body" sz="quarter" idx="14"/>
          </p:nvPr>
        </p:nvSpPr>
        <p:spPr/>
        <p:txBody>
          <a:bodyPr/>
          <a:lstStyle/>
          <a:p>
            <a:r>
              <a:rPr lang="en-US" dirty="0" smtClean="0"/>
              <a:t>Other than Fatal Risks, what hazards might be encountered during a workplace exam?</a:t>
            </a:r>
          </a:p>
          <a:p>
            <a:r>
              <a:rPr lang="en-US" dirty="0" smtClean="0"/>
              <a:t>General Workplace Hazards</a:t>
            </a:r>
            <a:endParaRPr lang="en-US" dirty="0"/>
          </a:p>
        </p:txBody>
      </p:sp>
      <p:sp>
        <p:nvSpPr>
          <p:cNvPr id="5" name="Text Placeholder 4"/>
          <p:cNvSpPr>
            <a:spLocks noGrp="1"/>
          </p:cNvSpPr>
          <p:nvPr>
            <p:ph type="body" sz="quarter" idx="15"/>
          </p:nvPr>
        </p:nvSpPr>
        <p:spPr/>
        <p:txBody>
          <a:bodyPr/>
          <a:lstStyle/>
          <a:p>
            <a:r>
              <a:rPr lang="en-US" dirty="0" smtClean="0"/>
              <a:t>Workplace Hazards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47966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36</a:t>
            </a:fld>
            <a:endParaRPr lang="en-US" dirty="0"/>
          </a:p>
        </p:txBody>
      </p:sp>
      <p:sp>
        <p:nvSpPr>
          <p:cNvPr id="4" name="Text Placeholder 3"/>
          <p:cNvSpPr>
            <a:spLocks noGrp="1"/>
          </p:cNvSpPr>
          <p:nvPr>
            <p:ph type="body" sz="quarter" idx="14"/>
          </p:nvPr>
        </p:nvSpPr>
        <p:spPr/>
        <p:txBody>
          <a:bodyPr/>
          <a:lstStyle/>
          <a:p>
            <a:r>
              <a:rPr lang="en-US" dirty="0" smtClean="0"/>
              <a:t>A pre-op must be performed before operating any vehicle or equipment</a:t>
            </a:r>
          </a:p>
          <a:p>
            <a:r>
              <a:rPr lang="en-US" dirty="0" smtClean="0"/>
              <a:t>What hazards exist with each of the following types of equipment?</a:t>
            </a:r>
          </a:p>
          <a:p>
            <a:pPr lvl="1"/>
            <a:r>
              <a:rPr lang="en-US" dirty="0" smtClean="0"/>
              <a:t>Lifting</a:t>
            </a:r>
          </a:p>
          <a:p>
            <a:pPr lvl="1"/>
            <a:r>
              <a:rPr lang="en-US" dirty="0" smtClean="0"/>
              <a:t>Welding</a:t>
            </a:r>
          </a:p>
          <a:p>
            <a:pPr lvl="1"/>
            <a:r>
              <a:rPr lang="en-US" dirty="0" smtClean="0"/>
              <a:t>Grinding</a:t>
            </a:r>
            <a:endParaRPr lang="en-US" dirty="0"/>
          </a:p>
        </p:txBody>
      </p:sp>
      <p:sp>
        <p:nvSpPr>
          <p:cNvPr id="5" name="Text Placeholder 4"/>
          <p:cNvSpPr>
            <a:spLocks noGrp="1"/>
          </p:cNvSpPr>
          <p:nvPr>
            <p:ph type="body" sz="quarter" idx="15"/>
          </p:nvPr>
        </p:nvSpPr>
        <p:spPr/>
        <p:txBody>
          <a:bodyPr/>
          <a:lstStyle/>
          <a:p>
            <a:r>
              <a:rPr lang="en-US" dirty="0" smtClean="0"/>
              <a:t>Equipment</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descr="C:\Users\60040092\Documents\MyJabberFiles\gregory_arbizo@fmi.com\DSCN0454.JPG"/>
          <p:cNvPicPr>
            <a:picLocks noChangeAspect="1"/>
          </p:cNvPicPr>
          <p:nvPr/>
        </p:nvPicPr>
        <p:blipFill rotWithShape="1">
          <a:blip r:embed="rId3" cstate="print">
            <a:extLst>
              <a:ext uri="{28A0092B-C50C-407E-A947-70E740481C1C}">
                <a14:useLocalDpi xmlns:a14="http://schemas.microsoft.com/office/drawing/2010/main" val="0"/>
              </a:ext>
            </a:extLst>
          </a:blip>
          <a:srcRect l="20607" t="8292" r="14537" b="17081"/>
          <a:stretch/>
        </p:blipFill>
        <p:spPr bwMode="auto">
          <a:xfrm>
            <a:off x="3121685" y="2722000"/>
            <a:ext cx="2224038" cy="341243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descr="T:\DEPARTMENTS\Safety\_Safety Courses\Workplace Examinations\5_Pictures &amp; Videos\Sierrita 11.2.2015\Mill\DSCN0957.JPG"/>
          <p:cNvPicPr>
            <a:picLocks noChangeAspect="1"/>
          </p:cNvPicPr>
          <p:nvPr/>
        </p:nvPicPr>
        <p:blipFill rotWithShape="1">
          <a:blip r:embed="rId4" cstate="print">
            <a:extLst>
              <a:ext uri="{28A0092B-C50C-407E-A947-70E740481C1C}">
                <a14:useLocalDpi xmlns:a14="http://schemas.microsoft.com/office/drawing/2010/main" val="0"/>
              </a:ext>
            </a:extLst>
          </a:blip>
          <a:srcRect r="578"/>
          <a:stretch/>
        </p:blipFill>
        <p:spPr bwMode="auto">
          <a:xfrm>
            <a:off x="3121685" y="2728201"/>
            <a:ext cx="4536415" cy="3421426"/>
          </a:xfrm>
          <a:prstGeom prst="rect">
            <a:avLst/>
          </a:prstGeom>
          <a:noFill/>
          <a:ln>
            <a:solidFill>
              <a:schemeClr val="tx1"/>
            </a:solidFill>
          </a:ln>
        </p:spPr>
      </p:pic>
      <p:pic>
        <p:nvPicPr>
          <p:cNvPr id="9" name="Picture 8" descr="T:\DEPARTMENTS\Safety\Pictures\Stationary grinder\Hotwork-Grinder-FCX-SIE-IMG_3236.JPG"/>
          <p:cNvPicPr>
            <a:picLocks noChangeAspect="1"/>
          </p:cNvPicPr>
          <p:nvPr/>
        </p:nvPicPr>
        <p:blipFill rotWithShape="1">
          <a:blip r:embed="rId5" cstate="print">
            <a:extLst>
              <a:ext uri="{28A0092B-C50C-407E-A947-70E740481C1C}">
                <a14:useLocalDpi xmlns:a14="http://schemas.microsoft.com/office/drawing/2010/main" val="0"/>
              </a:ext>
            </a:extLst>
          </a:blip>
          <a:srcRect l="11606"/>
          <a:stretch/>
        </p:blipFill>
        <p:spPr bwMode="auto">
          <a:xfrm>
            <a:off x="3121685" y="2721998"/>
            <a:ext cx="4544503" cy="342123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8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37</a:t>
            </a:fld>
            <a:endParaRPr lang="en-US" dirty="0"/>
          </a:p>
        </p:txBody>
      </p:sp>
      <p:sp>
        <p:nvSpPr>
          <p:cNvPr id="4" name="Text Placeholder 3"/>
          <p:cNvSpPr>
            <a:spLocks noGrp="1"/>
          </p:cNvSpPr>
          <p:nvPr>
            <p:ph type="body" sz="quarter" idx="14"/>
          </p:nvPr>
        </p:nvSpPr>
        <p:spPr>
          <a:xfrm>
            <a:off x="628649" y="1379220"/>
            <a:ext cx="6439663" cy="4686618"/>
          </a:xfrm>
        </p:spPr>
        <p:txBody>
          <a:bodyPr/>
          <a:lstStyle/>
          <a:p>
            <a:r>
              <a:rPr lang="en-US" dirty="0" smtClean="0"/>
              <a:t>What hazards do potential energy and the energy of motion pose?</a:t>
            </a:r>
          </a:p>
          <a:p>
            <a:r>
              <a:rPr lang="en-US" dirty="0" smtClean="0"/>
              <a:t>How does guarding protect you?</a:t>
            </a:r>
          </a:p>
          <a:p>
            <a:r>
              <a:rPr lang="en-US" dirty="0" smtClean="0"/>
              <a:t>What should you look for when inspecting guarding?</a:t>
            </a:r>
          </a:p>
          <a:p>
            <a:r>
              <a:rPr lang="en-US" dirty="0" smtClean="0"/>
              <a:t>Look for pinch points</a:t>
            </a:r>
            <a:endParaRPr lang="en-US" dirty="0"/>
          </a:p>
        </p:txBody>
      </p:sp>
      <p:sp>
        <p:nvSpPr>
          <p:cNvPr id="5" name="Text Placeholder 4"/>
          <p:cNvSpPr>
            <a:spLocks noGrp="1"/>
          </p:cNvSpPr>
          <p:nvPr>
            <p:ph type="body" sz="quarter" idx="15"/>
          </p:nvPr>
        </p:nvSpPr>
        <p:spPr/>
        <p:txBody>
          <a:bodyPr/>
          <a:lstStyle/>
          <a:p>
            <a:r>
              <a:rPr lang="en-US" dirty="0" smtClean="0"/>
              <a:t>Moving Machine Parts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3695656"/>
            <a:ext cx="3642562" cy="2428178"/>
          </a:xfrm>
          <a:prstGeom prst="rect">
            <a:avLst/>
          </a:prstGeom>
          <a:ln>
            <a:solidFill>
              <a:schemeClr val="tx1"/>
            </a:solidFill>
          </a:ln>
        </p:spPr>
      </p:pic>
      <p:pic>
        <p:nvPicPr>
          <p:cNvPr id="8" name="Picture 7" descr="C:\Users\60040092\Documents\MyJabberFiles\nathan_madrigal@fmi.com\IMG_2594.JPG"/>
          <p:cNvPicPr>
            <a:picLocks noChangeAspect="1"/>
          </p:cNvPicPr>
          <p:nvPr/>
        </p:nvPicPr>
        <p:blipFill rotWithShape="1">
          <a:blip r:embed="rId4" cstate="print">
            <a:extLst>
              <a:ext uri="{28A0092B-C50C-407E-A947-70E740481C1C}">
                <a14:useLocalDpi xmlns:a14="http://schemas.microsoft.com/office/drawing/2010/main" val="0"/>
              </a:ext>
            </a:extLst>
          </a:blip>
          <a:srcRect l="43738" t="10145" r="13429" b="46819"/>
          <a:stretch/>
        </p:blipFill>
        <p:spPr bwMode="auto">
          <a:xfrm>
            <a:off x="4511471" y="3681663"/>
            <a:ext cx="3651353" cy="244158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2598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38</a:t>
            </a:fld>
            <a:endParaRPr lang="en-US" dirty="0"/>
          </a:p>
        </p:txBody>
      </p:sp>
      <p:sp>
        <p:nvSpPr>
          <p:cNvPr id="4" name="Text Placeholder 3"/>
          <p:cNvSpPr>
            <a:spLocks noGrp="1"/>
          </p:cNvSpPr>
          <p:nvPr>
            <p:ph type="body" sz="quarter" idx="14"/>
          </p:nvPr>
        </p:nvSpPr>
        <p:spPr/>
        <p:txBody>
          <a:bodyPr/>
          <a:lstStyle/>
          <a:p>
            <a:r>
              <a:rPr lang="en-US" dirty="0" smtClean="0"/>
              <a:t>An </a:t>
            </a:r>
            <a:r>
              <a:rPr lang="en-US" dirty="0"/>
              <a:t>unguarded/non-barricaded open-hole along any travel way or escape route is considered an imminent </a:t>
            </a:r>
            <a:r>
              <a:rPr lang="en-US" dirty="0" smtClean="0"/>
              <a:t>danger</a:t>
            </a:r>
          </a:p>
          <a:p>
            <a:r>
              <a:rPr lang="en-US" dirty="0" smtClean="0"/>
              <a:t>What must be done to mitigate the hazard?</a:t>
            </a:r>
            <a:endParaRPr lang="en-US" dirty="0"/>
          </a:p>
          <a:p>
            <a:endParaRPr lang="en-US" dirty="0"/>
          </a:p>
        </p:txBody>
      </p:sp>
      <p:sp>
        <p:nvSpPr>
          <p:cNvPr id="5" name="Text Placeholder 4"/>
          <p:cNvSpPr>
            <a:spLocks noGrp="1"/>
          </p:cNvSpPr>
          <p:nvPr>
            <p:ph type="body" sz="quarter" idx="15"/>
          </p:nvPr>
        </p:nvSpPr>
        <p:spPr/>
        <p:txBody>
          <a:bodyPr/>
          <a:lstStyle/>
          <a:p>
            <a:r>
              <a:rPr lang="en-US" dirty="0" smtClean="0"/>
              <a:t>Open Holes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descr="C:\Users\60040092\AppData\Local\Microsoft\Windows\Temporary Internet Files\Content.Outlook\T0Y0Z3SV\IMG_0905 (003).JPG"/>
          <p:cNvPicPr/>
          <p:nvPr/>
        </p:nvPicPr>
        <p:blipFill rotWithShape="1">
          <a:blip r:embed="rId3" cstate="print">
            <a:extLst>
              <a:ext uri="{28A0092B-C50C-407E-A947-70E740481C1C}">
                <a14:useLocalDpi xmlns:a14="http://schemas.microsoft.com/office/drawing/2010/main" val="0"/>
              </a:ext>
            </a:extLst>
          </a:blip>
          <a:srcRect l="15565" t="4337" r="10375"/>
          <a:stretch/>
        </p:blipFill>
        <p:spPr bwMode="auto">
          <a:xfrm>
            <a:off x="628649" y="3043989"/>
            <a:ext cx="4256172" cy="307984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11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39</a:t>
            </a:fld>
            <a:endParaRPr lang="en-US" dirty="0"/>
          </a:p>
        </p:txBody>
      </p:sp>
      <p:sp>
        <p:nvSpPr>
          <p:cNvPr id="4" name="Text Placeholder 3"/>
          <p:cNvSpPr>
            <a:spLocks noGrp="1"/>
          </p:cNvSpPr>
          <p:nvPr>
            <p:ph type="body" sz="quarter" idx="14"/>
          </p:nvPr>
        </p:nvSpPr>
        <p:spPr/>
        <p:txBody>
          <a:bodyPr/>
          <a:lstStyle/>
          <a:p>
            <a:r>
              <a:rPr lang="en-US" dirty="0" smtClean="0"/>
              <a:t>What should you look for when inspecting the following electrical hazards?</a:t>
            </a:r>
          </a:p>
          <a:p>
            <a:pPr lvl="1"/>
            <a:r>
              <a:rPr lang="en-US" dirty="0" smtClean="0"/>
              <a:t>Conduits</a:t>
            </a:r>
          </a:p>
          <a:p>
            <a:pPr lvl="1"/>
            <a:r>
              <a:rPr lang="en-US" dirty="0" smtClean="0"/>
              <a:t>Cords</a:t>
            </a:r>
          </a:p>
          <a:p>
            <a:pPr lvl="1"/>
            <a:r>
              <a:rPr lang="en-US" dirty="0" smtClean="0"/>
              <a:t>Wires</a:t>
            </a:r>
          </a:p>
          <a:p>
            <a:pPr lvl="1"/>
            <a:r>
              <a:rPr lang="en-US" dirty="0" smtClean="0"/>
              <a:t>Knockouts</a:t>
            </a:r>
          </a:p>
          <a:p>
            <a:pPr lvl="1"/>
            <a:r>
              <a:rPr lang="en-US" dirty="0"/>
              <a:t>Ground Checks</a:t>
            </a:r>
          </a:p>
          <a:p>
            <a:pPr lvl="1"/>
            <a:r>
              <a:rPr lang="en-US" dirty="0"/>
              <a:t>Panel Labeling</a:t>
            </a:r>
          </a:p>
          <a:p>
            <a:pPr lvl="1"/>
            <a:r>
              <a:rPr lang="en-US" dirty="0" smtClean="0"/>
              <a:t>GFCIs</a:t>
            </a:r>
          </a:p>
        </p:txBody>
      </p:sp>
      <p:sp>
        <p:nvSpPr>
          <p:cNvPr id="5" name="Text Placeholder 4"/>
          <p:cNvSpPr>
            <a:spLocks noGrp="1"/>
          </p:cNvSpPr>
          <p:nvPr>
            <p:ph type="body" sz="quarter" idx="15"/>
          </p:nvPr>
        </p:nvSpPr>
        <p:spPr/>
        <p:txBody>
          <a:bodyPr/>
          <a:lstStyle/>
          <a:p>
            <a:r>
              <a:rPr lang="en-US" dirty="0" smtClean="0"/>
              <a:t>Electrical</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descr="T:\DEPARTMENTS\Safety\_Safety Courses\Workplace Examinations\5_Pictures &amp; Videos\Sierrita 11.2.2015\Mill\DSCN0907.JPG"/>
          <p:cNvPicPr>
            <a:picLocks noChangeAspect="1"/>
          </p:cNvPicPr>
          <p:nvPr/>
        </p:nvPicPr>
        <p:blipFill rotWithShape="1">
          <a:blip r:embed="rId3" cstate="print">
            <a:extLst>
              <a:ext uri="{28A0092B-C50C-407E-A947-70E740481C1C}">
                <a14:useLocalDpi xmlns:a14="http://schemas.microsoft.com/office/drawing/2010/main" val="0"/>
              </a:ext>
            </a:extLst>
          </a:blip>
          <a:srcRect r="4622" b="3750"/>
          <a:stretch/>
        </p:blipFill>
        <p:spPr bwMode="auto">
          <a:xfrm>
            <a:off x="3280908" y="2423255"/>
            <a:ext cx="3982453" cy="2870622"/>
          </a:xfrm>
          <a:prstGeom prst="rect">
            <a:avLst/>
          </a:prstGeom>
          <a:noFill/>
          <a:ln>
            <a:solidFill>
              <a:schemeClr val="tx1"/>
            </a:solidFill>
          </a:ln>
        </p:spPr>
      </p:pic>
      <p:pic>
        <p:nvPicPr>
          <p:cNvPr id="8" name="Picture 7" descr="C:\Users\60040092\Documents\MyJabberFiles\nathan_madrigal@fmi.com\11-24-08_Photos 03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786" y="2421646"/>
            <a:ext cx="3982453" cy="2978923"/>
          </a:xfrm>
          <a:prstGeom prst="rect">
            <a:avLst/>
          </a:prstGeom>
          <a:noFill/>
          <a:ln>
            <a:solidFill>
              <a:schemeClr val="tx1"/>
            </a:solidFill>
          </a:ln>
        </p:spPr>
      </p:pic>
      <p:pic>
        <p:nvPicPr>
          <p:cNvPr id="9" name="Picture 8" descr="T:\DEPARTMENTS\Safety\_Safety Courses\Fundamentals Of Safety\PicVid Files\PicVid_Mod_8\Book\Splice.jpg"/>
          <p:cNvPicPr>
            <a:picLocks noChangeAspect="1"/>
          </p:cNvPicPr>
          <p:nvPr/>
        </p:nvPicPr>
        <p:blipFill rotWithShape="1">
          <a:blip r:embed="rId5">
            <a:extLst>
              <a:ext uri="{28A0092B-C50C-407E-A947-70E740481C1C}">
                <a14:useLocalDpi xmlns:a14="http://schemas.microsoft.com/office/drawing/2010/main" val="0"/>
              </a:ext>
            </a:extLst>
          </a:blip>
          <a:srcRect l="34291" r="10105" b="44257"/>
          <a:stretch/>
        </p:blipFill>
        <p:spPr bwMode="auto">
          <a:xfrm>
            <a:off x="3276786" y="2422607"/>
            <a:ext cx="3982453" cy="297796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descr="T:\DEPARTMENTS\Safety\_Safety Courses\Workplace Examinations\5_Pictures &amp; Videos\GA audit photos\Bad\10-16-08_Photos 040.jpg"/>
          <p:cNvPicPr>
            <a:picLocks noChangeAspect="1"/>
          </p:cNvPicPr>
          <p:nvPr/>
        </p:nvPicPr>
        <p:blipFill rotWithShape="1">
          <a:blip r:embed="rId6" cstate="print">
            <a:extLst>
              <a:ext uri="{28A0092B-C50C-407E-A947-70E740481C1C}">
                <a14:useLocalDpi xmlns:a14="http://schemas.microsoft.com/office/drawing/2010/main" val="0"/>
              </a:ext>
            </a:extLst>
          </a:blip>
          <a:srcRect l="18441" t="11107" r="829" b="7565"/>
          <a:stretch/>
        </p:blipFill>
        <p:spPr bwMode="auto">
          <a:xfrm>
            <a:off x="3279989" y="2413512"/>
            <a:ext cx="3986874" cy="30112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T:\DEPARTMENTS\Safety\_Safety Courses\Workplace Examinations\5_Pictures &amp; Videos\GA audit photos\Bad\10-16-08_Photos 028.jpg"/>
          <p:cNvPicPr>
            <a:picLocks noChangeAspect="1"/>
          </p:cNvPicPr>
          <p:nvPr/>
        </p:nvPicPr>
        <p:blipFill rotWithShape="1">
          <a:blip r:embed="rId7" cstate="print">
            <a:extLst>
              <a:ext uri="{28A0092B-C50C-407E-A947-70E740481C1C}">
                <a14:useLocalDpi xmlns:a14="http://schemas.microsoft.com/office/drawing/2010/main" val="0"/>
              </a:ext>
            </a:extLst>
          </a:blip>
          <a:srcRect l="17544" t="6099" b="10933"/>
          <a:stretch/>
        </p:blipFill>
        <p:spPr bwMode="auto">
          <a:xfrm>
            <a:off x="3281172" y="2414678"/>
            <a:ext cx="3990860" cy="3012861"/>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descr="T:\DEPARTMENTS\Safety\_Safety Courses\Fundamentals Of Safety\5_Pictures &amp; Videos\Module 9 - General Electrical Safety\Book\annual cord inspection.JPG"/>
          <p:cNvPicPr>
            <a:picLocks noChangeAspect="1"/>
          </p:cNvPicPr>
          <p:nvPr/>
        </p:nvPicPr>
        <p:blipFill rotWithShape="1">
          <a:blip r:embed="rId8" cstate="print">
            <a:extLst>
              <a:ext uri="{28A0092B-C50C-407E-A947-70E740481C1C}">
                <a14:useLocalDpi xmlns:a14="http://schemas.microsoft.com/office/drawing/2010/main" val="0"/>
              </a:ext>
            </a:extLst>
          </a:blip>
          <a:srcRect l="14076" t="21704" r="18843" b="2499"/>
          <a:stretch/>
        </p:blipFill>
        <p:spPr bwMode="auto">
          <a:xfrm>
            <a:off x="3275739" y="2413512"/>
            <a:ext cx="3991124" cy="300621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3" name="Picture 12" descr="T:\DEPARTMENTS\Safety\_Safety Courses\Workplace Examinations\5_Pictures &amp; Videos\Sierrita 11.2.2015\Mill\DSCN0974.JPG"/>
          <p:cNvPicPr>
            <a:picLocks noChangeAspect="1"/>
          </p:cNvPicPr>
          <p:nvPr/>
        </p:nvPicPr>
        <p:blipFill rotWithShape="1">
          <a:blip r:embed="rId9" cstate="print">
            <a:extLst>
              <a:ext uri="{28A0092B-C50C-407E-A947-70E740481C1C}">
                <a14:useLocalDpi xmlns:a14="http://schemas.microsoft.com/office/drawing/2010/main" val="0"/>
              </a:ext>
            </a:extLst>
          </a:blip>
          <a:srcRect t="12202" r="8797" b="9627"/>
          <a:stretch/>
        </p:blipFill>
        <p:spPr bwMode="auto">
          <a:xfrm>
            <a:off x="3275739" y="2419057"/>
            <a:ext cx="3354009" cy="38317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45218" t="3594" b="17805"/>
          <a:stretch/>
        </p:blipFill>
        <p:spPr bwMode="auto">
          <a:xfrm>
            <a:off x="3278144" y="2419057"/>
            <a:ext cx="4007351" cy="38317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44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4</a:t>
            </a:fld>
            <a:endParaRPr lang="en-US" dirty="0"/>
          </a:p>
        </p:txBody>
      </p:sp>
      <p:sp>
        <p:nvSpPr>
          <p:cNvPr id="4" name="Text Placeholder 3"/>
          <p:cNvSpPr>
            <a:spLocks noGrp="1"/>
          </p:cNvSpPr>
          <p:nvPr>
            <p:ph type="body" sz="quarter" idx="14"/>
          </p:nvPr>
        </p:nvSpPr>
        <p:spPr>
          <a:xfrm>
            <a:off x="628650" y="1408748"/>
            <a:ext cx="7671090" cy="4686618"/>
          </a:xfrm>
        </p:spPr>
        <p:txBody>
          <a:bodyPr>
            <a:normAutofit/>
          </a:bodyPr>
          <a:lstStyle/>
          <a:p>
            <a:pPr marL="0" lvl="0" indent="0">
              <a:buNone/>
            </a:pPr>
            <a:r>
              <a:rPr lang="en-US" sz="2000" i="1" dirty="0" smtClean="0">
                <a:solidFill>
                  <a:prstClr val="black"/>
                </a:solidFill>
              </a:rPr>
              <a:t>“The safety of the men and women in our workforce continues to be our highest priority.”</a:t>
            </a:r>
          </a:p>
          <a:p>
            <a:pPr marL="0" lvl="0" indent="0">
              <a:buNone/>
            </a:pPr>
            <a:r>
              <a:rPr lang="en-US" sz="2000" i="1" dirty="0" smtClean="0">
                <a:solidFill>
                  <a:prstClr val="black"/>
                </a:solidFill>
              </a:rPr>
              <a:t>-Richard C. </a:t>
            </a:r>
            <a:r>
              <a:rPr lang="en-US" sz="2000" i="1" dirty="0" err="1" smtClean="0">
                <a:solidFill>
                  <a:prstClr val="black"/>
                </a:solidFill>
              </a:rPr>
              <a:t>Adkerson</a:t>
            </a:r>
            <a:endParaRPr lang="en-US" sz="2000" i="1" dirty="0" smtClean="0">
              <a:solidFill>
                <a:prstClr val="black"/>
              </a:solidFill>
            </a:endParaRPr>
          </a:p>
          <a:p>
            <a:pPr marL="0" lvl="0" indent="0">
              <a:buNone/>
            </a:pPr>
            <a:endParaRPr lang="en-US" sz="2000" dirty="0">
              <a:solidFill>
                <a:prstClr val="black"/>
              </a:solidFill>
            </a:endParaRPr>
          </a:p>
          <a:p>
            <a:pPr lvl="0"/>
            <a:r>
              <a:rPr lang="en-US" sz="2000" dirty="0">
                <a:solidFill>
                  <a:prstClr val="black"/>
                </a:solidFill>
              </a:rPr>
              <a:t>What does this mean to you?</a:t>
            </a:r>
          </a:p>
          <a:p>
            <a:endParaRPr lang="en-US" sz="2000" dirty="0"/>
          </a:p>
        </p:txBody>
      </p:sp>
      <p:sp>
        <p:nvSpPr>
          <p:cNvPr id="5" name="Text Placeholder 4"/>
          <p:cNvSpPr>
            <a:spLocks noGrp="1"/>
          </p:cNvSpPr>
          <p:nvPr>
            <p:ph type="body" sz="quarter" idx="15"/>
          </p:nvPr>
        </p:nvSpPr>
        <p:spPr>
          <a:xfrm>
            <a:off x="628650" y="615474"/>
            <a:ext cx="6236970" cy="763746"/>
          </a:xfrm>
        </p:spPr>
        <p:txBody>
          <a:bodyPr/>
          <a:lstStyle/>
          <a:p>
            <a:r>
              <a:rPr lang="en-US" dirty="0" smtClean="0"/>
              <a:t>Quote</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8306973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40</a:t>
            </a:fld>
            <a:endParaRPr lang="en-US" dirty="0"/>
          </a:p>
        </p:txBody>
      </p:sp>
      <p:sp>
        <p:nvSpPr>
          <p:cNvPr id="4" name="Text Placeholder 3"/>
          <p:cNvSpPr>
            <a:spLocks noGrp="1"/>
          </p:cNvSpPr>
          <p:nvPr>
            <p:ph type="body" sz="quarter" idx="14"/>
          </p:nvPr>
        </p:nvSpPr>
        <p:spPr/>
        <p:txBody>
          <a:bodyPr/>
          <a:lstStyle/>
          <a:p>
            <a:r>
              <a:rPr lang="en-US" dirty="0" smtClean="0"/>
              <a:t>Design the job to fit the worker rather than physically forcing the worker’s body to fit the job</a:t>
            </a:r>
          </a:p>
          <a:p>
            <a:r>
              <a:rPr lang="en-US" dirty="0" smtClean="0"/>
              <a:t>What can you look for during a workplace exam to help reduce body fatigue?</a:t>
            </a:r>
          </a:p>
          <a:p>
            <a:endParaRPr lang="en-US" dirty="0" smtClean="0"/>
          </a:p>
        </p:txBody>
      </p:sp>
      <p:sp>
        <p:nvSpPr>
          <p:cNvPr id="5" name="Text Placeholder 4"/>
          <p:cNvSpPr>
            <a:spLocks noGrp="1"/>
          </p:cNvSpPr>
          <p:nvPr>
            <p:ph type="body" sz="quarter" idx="15"/>
          </p:nvPr>
        </p:nvSpPr>
        <p:spPr/>
        <p:txBody>
          <a:bodyPr/>
          <a:lstStyle/>
          <a:p>
            <a:r>
              <a:rPr lang="en-US" dirty="0" smtClean="0"/>
              <a:t>Ergonomics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196556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41</a:t>
            </a:fld>
            <a:endParaRPr lang="en-US" dirty="0"/>
          </a:p>
        </p:txBody>
      </p:sp>
      <p:sp>
        <p:nvSpPr>
          <p:cNvPr id="4" name="Text Placeholder 3"/>
          <p:cNvSpPr>
            <a:spLocks noGrp="1"/>
          </p:cNvSpPr>
          <p:nvPr>
            <p:ph type="body" sz="quarter" idx="14"/>
          </p:nvPr>
        </p:nvSpPr>
        <p:spPr>
          <a:xfrm>
            <a:off x="628649" y="1379220"/>
            <a:ext cx="6236971" cy="4686618"/>
          </a:xfrm>
        </p:spPr>
        <p:txBody>
          <a:bodyPr/>
          <a:lstStyle/>
          <a:p>
            <a:r>
              <a:rPr lang="en-US" dirty="0" smtClean="0"/>
              <a:t>Weather plays a key role in day-to-day operations</a:t>
            </a:r>
          </a:p>
          <a:p>
            <a:r>
              <a:rPr lang="en-US" dirty="0" smtClean="0"/>
              <a:t>How can a workplace exam be helpful with extreme temperatures?</a:t>
            </a:r>
          </a:p>
          <a:p>
            <a:r>
              <a:rPr lang="en-US" dirty="0"/>
              <a:t>How can </a:t>
            </a:r>
            <a:r>
              <a:rPr lang="en-US" dirty="0" smtClean="0"/>
              <a:t>a workplace exam be helpful with precipitation?</a:t>
            </a:r>
            <a:endParaRPr lang="en-US" dirty="0"/>
          </a:p>
          <a:p>
            <a:endParaRPr lang="en-US" dirty="0"/>
          </a:p>
        </p:txBody>
      </p:sp>
      <p:sp>
        <p:nvSpPr>
          <p:cNvPr id="5" name="Text Placeholder 4"/>
          <p:cNvSpPr>
            <a:spLocks noGrp="1"/>
          </p:cNvSpPr>
          <p:nvPr>
            <p:ph type="body" sz="quarter" idx="15"/>
          </p:nvPr>
        </p:nvSpPr>
        <p:spPr/>
        <p:txBody>
          <a:bodyPr/>
          <a:lstStyle/>
          <a:p>
            <a:r>
              <a:rPr lang="en-US" dirty="0" smtClean="0"/>
              <a:t>Inclement Weather</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8" y="3424720"/>
            <a:ext cx="4059465" cy="2706310"/>
          </a:xfrm>
          <a:prstGeom prst="rect">
            <a:avLst/>
          </a:prstGeom>
          <a:ln>
            <a:solidFill>
              <a:schemeClr val="tx1"/>
            </a:solidFill>
          </a:ln>
        </p:spPr>
      </p:pic>
    </p:spTree>
    <p:extLst>
      <p:ext uri="{BB962C8B-B14F-4D97-AF65-F5344CB8AC3E}">
        <p14:creationId xmlns:p14="http://schemas.microsoft.com/office/powerpoint/2010/main" val="553717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42</a:t>
            </a:fld>
            <a:endParaRPr lang="en-US" dirty="0"/>
          </a:p>
        </p:txBody>
      </p:sp>
      <p:sp>
        <p:nvSpPr>
          <p:cNvPr id="4" name="Text Placeholder 3"/>
          <p:cNvSpPr>
            <a:spLocks noGrp="1"/>
          </p:cNvSpPr>
          <p:nvPr>
            <p:ph type="body" sz="quarter" idx="14"/>
          </p:nvPr>
        </p:nvSpPr>
        <p:spPr>
          <a:xfrm>
            <a:off x="628649" y="1379220"/>
            <a:ext cx="3577591" cy="4686618"/>
          </a:xfrm>
        </p:spPr>
        <p:txBody>
          <a:bodyPr/>
          <a:lstStyle/>
          <a:p>
            <a:r>
              <a:rPr lang="en-US" dirty="0" smtClean="0"/>
              <a:t>Housekeeping is more than just picking up after yourself</a:t>
            </a:r>
          </a:p>
          <a:p>
            <a:r>
              <a:rPr lang="en-US" dirty="0" smtClean="0"/>
              <a:t>How can a workplace exam help mitigate hazards for </a:t>
            </a:r>
            <a:r>
              <a:rPr lang="en-US" dirty="0"/>
              <a:t>each of the following housekeeping issues</a:t>
            </a:r>
            <a:r>
              <a:rPr lang="en-US" dirty="0" smtClean="0"/>
              <a:t>?</a:t>
            </a:r>
          </a:p>
          <a:p>
            <a:pPr lvl="1"/>
            <a:r>
              <a:rPr lang="en-US" dirty="0" smtClean="0"/>
              <a:t>Slips, trips, and falls</a:t>
            </a:r>
          </a:p>
          <a:p>
            <a:pPr lvl="1"/>
            <a:r>
              <a:rPr lang="en-US" dirty="0" smtClean="0"/>
              <a:t>Travel ways</a:t>
            </a:r>
          </a:p>
          <a:p>
            <a:pPr lvl="1"/>
            <a:r>
              <a:rPr lang="en-US" dirty="0" smtClean="0"/>
              <a:t>Lighting</a:t>
            </a:r>
          </a:p>
          <a:p>
            <a:pPr lvl="1"/>
            <a:r>
              <a:rPr lang="en-US" dirty="0" smtClean="0"/>
              <a:t>Storage</a:t>
            </a:r>
          </a:p>
          <a:p>
            <a:endParaRPr lang="en-US" dirty="0"/>
          </a:p>
        </p:txBody>
      </p:sp>
      <p:sp>
        <p:nvSpPr>
          <p:cNvPr id="5" name="Text Placeholder 4"/>
          <p:cNvSpPr>
            <a:spLocks noGrp="1"/>
          </p:cNvSpPr>
          <p:nvPr>
            <p:ph type="body" sz="quarter" idx="15"/>
          </p:nvPr>
        </p:nvSpPr>
        <p:spPr/>
        <p:txBody>
          <a:bodyPr/>
          <a:lstStyle/>
          <a:p>
            <a:r>
              <a:rPr lang="en-US" dirty="0" smtClean="0"/>
              <a:t>Housekeeping</a:t>
            </a:r>
            <a:endParaRPr lang="en-US" dirty="0"/>
          </a:p>
        </p:txBody>
      </p:sp>
      <p:sp>
        <p:nvSpPr>
          <p:cNvPr id="6" name="Footer Placeholder 1"/>
          <p:cNvSpPr>
            <a:spLocks noGrp="1"/>
          </p:cNvSpPr>
          <p:nvPr>
            <p:ph type="ftr" sz="quarter" idx="11"/>
          </p:nvPr>
        </p:nvSpPr>
        <p:spPr>
          <a:xfrm>
            <a:off x="628649" y="6141165"/>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8" name="Picture 7" descr="C:\Users\60040092\Documents\MyJabberFiles\gregory_arbizo@fmi.com\IMG_8200.JPG"/>
          <p:cNvPicPr>
            <a:picLocks noChangeAspect="1"/>
          </p:cNvPicPr>
          <p:nvPr/>
        </p:nvPicPr>
        <p:blipFill rotWithShape="1">
          <a:blip r:embed="rId3">
            <a:extLst>
              <a:ext uri="{28A0092B-C50C-407E-A947-70E740481C1C}">
                <a14:useLocalDpi xmlns:a14="http://schemas.microsoft.com/office/drawing/2010/main" val="0"/>
              </a:ext>
            </a:extLst>
          </a:blip>
          <a:srcRect r="594"/>
          <a:stretch/>
        </p:blipFill>
        <p:spPr bwMode="auto">
          <a:xfrm>
            <a:off x="4321189" y="1506050"/>
            <a:ext cx="4423759" cy="3340932"/>
          </a:xfrm>
          <a:prstGeom prst="rect">
            <a:avLst/>
          </a:prstGeom>
          <a:noFill/>
          <a:ln>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60" r="289" b="733"/>
          <a:stretch/>
        </p:blipFill>
        <p:spPr bwMode="auto">
          <a:xfrm>
            <a:off x="4320069" y="1503093"/>
            <a:ext cx="4425997" cy="333756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descr="C:\Users\60040092\Documents\MyJabberFiles\nathan_madrigal@fmi.com\IMG_1561.JPG"/>
          <p:cNvPicPr/>
          <p:nvPr/>
        </p:nvPicPr>
        <p:blipFill rotWithShape="1">
          <a:blip r:embed="rId5" cstate="print">
            <a:extLst>
              <a:ext uri="{28A0092B-C50C-407E-A947-70E740481C1C}">
                <a14:useLocalDpi xmlns:a14="http://schemas.microsoft.com/office/drawing/2010/main" val="0"/>
              </a:ext>
            </a:extLst>
          </a:blip>
          <a:srcRect b="8179"/>
          <a:stretch/>
        </p:blipFill>
        <p:spPr bwMode="auto">
          <a:xfrm>
            <a:off x="4320727" y="1500856"/>
            <a:ext cx="2733675" cy="3346175"/>
          </a:xfrm>
          <a:prstGeom prst="rect">
            <a:avLst/>
          </a:prstGeom>
          <a:noFill/>
          <a:ln>
            <a:solidFill>
              <a:schemeClr val="tx1"/>
            </a:solidFill>
          </a:ln>
        </p:spPr>
      </p:pic>
      <p:pic>
        <p:nvPicPr>
          <p:cNvPr id="10" name="Picture 9" descr="C:\Users\60040092\Documents\MyJabberFiles\nathan_madrigal@fmi.com\IMG_0663.JPG"/>
          <p:cNvPicPr>
            <a:picLocks noChangeAspect="1"/>
          </p:cNvPicPr>
          <p:nvPr/>
        </p:nvPicPr>
        <p:blipFill rotWithShape="1">
          <a:blip r:embed="rId6" cstate="print">
            <a:extLst>
              <a:ext uri="{28A0092B-C50C-407E-A947-70E740481C1C}">
                <a14:useLocalDpi xmlns:a14="http://schemas.microsoft.com/office/drawing/2010/main" val="0"/>
              </a:ext>
            </a:extLst>
          </a:blip>
          <a:srcRect l="10996" r="652"/>
          <a:stretch/>
        </p:blipFill>
        <p:spPr bwMode="auto">
          <a:xfrm>
            <a:off x="4313042" y="1499525"/>
            <a:ext cx="4423114" cy="3337560"/>
          </a:xfrm>
          <a:prstGeom prst="rect">
            <a:avLst/>
          </a:prstGeom>
          <a:noFill/>
          <a:ln>
            <a:solidFill>
              <a:schemeClr val="tx1"/>
            </a:solidFill>
          </a:ln>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62" t="596" r="1"/>
          <a:stretch/>
        </p:blipFill>
        <p:spPr>
          <a:xfrm>
            <a:off x="4320590" y="1522000"/>
            <a:ext cx="4423700" cy="3317644"/>
          </a:xfrm>
          <a:prstGeom prst="rect">
            <a:avLst/>
          </a:prstGeom>
          <a:ln>
            <a:solidFill>
              <a:schemeClr val="tx1"/>
            </a:solidFill>
          </a:ln>
        </p:spPr>
      </p:pic>
    </p:spTree>
    <p:extLst>
      <p:ext uri="{BB962C8B-B14F-4D97-AF65-F5344CB8AC3E}">
        <p14:creationId xmlns:p14="http://schemas.microsoft.com/office/powerpoint/2010/main" val="134996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43</a:t>
            </a:fld>
            <a:endParaRPr lang="en-US" dirty="0"/>
          </a:p>
        </p:txBody>
      </p:sp>
      <p:sp>
        <p:nvSpPr>
          <p:cNvPr id="4" name="Text Placeholder 3"/>
          <p:cNvSpPr>
            <a:spLocks noGrp="1"/>
          </p:cNvSpPr>
          <p:nvPr>
            <p:ph type="body" sz="quarter" idx="14"/>
          </p:nvPr>
        </p:nvSpPr>
        <p:spPr>
          <a:xfrm>
            <a:off x="628649" y="1379220"/>
            <a:ext cx="3577591" cy="4686618"/>
          </a:xfrm>
        </p:spPr>
        <p:txBody>
          <a:bodyPr/>
          <a:lstStyle/>
          <a:p>
            <a:r>
              <a:rPr lang="en-US" dirty="0" smtClean="0"/>
              <a:t>Proactive workplace exams performed routinely aid in emergencies</a:t>
            </a:r>
          </a:p>
          <a:p>
            <a:r>
              <a:rPr lang="en-US" dirty="0"/>
              <a:t>H</a:t>
            </a:r>
            <a:r>
              <a:rPr lang="en-US" dirty="0" smtClean="0"/>
              <a:t>ow </a:t>
            </a:r>
            <a:r>
              <a:rPr lang="en-US" dirty="0"/>
              <a:t>can a workplace exam help </a:t>
            </a:r>
            <a:r>
              <a:rPr lang="en-US" dirty="0" smtClean="0"/>
              <a:t>mitigate hazards for each of the following types of emergency equipment?</a:t>
            </a:r>
            <a:endParaRPr lang="en-US" dirty="0"/>
          </a:p>
          <a:p>
            <a:pPr lvl="1"/>
            <a:r>
              <a:rPr lang="en-US" dirty="0" smtClean="0"/>
              <a:t>Eyewash stations and showers</a:t>
            </a:r>
          </a:p>
          <a:p>
            <a:pPr lvl="1"/>
            <a:r>
              <a:rPr lang="en-US" dirty="0" smtClean="0"/>
              <a:t>Fire Extinguishers</a:t>
            </a:r>
          </a:p>
          <a:p>
            <a:pPr lvl="1"/>
            <a:r>
              <a:rPr lang="en-US" dirty="0" smtClean="0"/>
              <a:t>First-Aid Kits and AEDs</a:t>
            </a:r>
          </a:p>
          <a:p>
            <a:pPr lvl="1"/>
            <a:r>
              <a:rPr lang="en-US" dirty="0" smtClean="0"/>
              <a:t>Emergency Alarms</a:t>
            </a:r>
          </a:p>
          <a:p>
            <a:pPr lvl="1"/>
            <a:r>
              <a:rPr lang="en-US" dirty="0" smtClean="0"/>
              <a:t>Emergency Lighting and Signs</a:t>
            </a:r>
          </a:p>
          <a:p>
            <a:pPr lvl="1"/>
            <a:endParaRPr lang="en-US" dirty="0"/>
          </a:p>
        </p:txBody>
      </p:sp>
      <p:sp>
        <p:nvSpPr>
          <p:cNvPr id="5" name="Text Placeholder 4"/>
          <p:cNvSpPr>
            <a:spLocks noGrp="1"/>
          </p:cNvSpPr>
          <p:nvPr>
            <p:ph type="body" sz="quarter" idx="15"/>
          </p:nvPr>
        </p:nvSpPr>
        <p:spPr/>
        <p:txBody>
          <a:bodyPr/>
          <a:lstStyle/>
          <a:p>
            <a:r>
              <a:rPr lang="en-US" dirty="0" smtClean="0"/>
              <a:t>Emergency Equipment</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8" name="Picture 7" descr="T:\DEPARTMENTS\Safety\_Safety Courses\Workplace Examinations\5_Pictures &amp; Videos\Sierrita 11.2.2015\Mill\DSCN0963.JPG"/>
          <p:cNvPicPr>
            <a:picLocks noChangeAspect="1"/>
          </p:cNvPicPr>
          <p:nvPr/>
        </p:nvPicPr>
        <p:blipFill rotWithShape="1">
          <a:blip r:embed="rId3" cstate="print">
            <a:extLst>
              <a:ext uri="{28A0092B-C50C-407E-A947-70E740481C1C}">
                <a14:useLocalDpi xmlns:a14="http://schemas.microsoft.com/office/drawing/2010/main" val="0"/>
              </a:ext>
            </a:extLst>
          </a:blip>
          <a:srcRect l="428" r="7769"/>
          <a:stretch/>
        </p:blipFill>
        <p:spPr bwMode="auto">
          <a:xfrm>
            <a:off x="4399280" y="1503483"/>
            <a:ext cx="3153312" cy="4225203"/>
          </a:xfrm>
          <a:prstGeom prst="rect">
            <a:avLst/>
          </a:prstGeom>
          <a:noFill/>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672" t="27371" r="22838" b="11624"/>
          <a:stretch/>
        </p:blipFill>
        <p:spPr bwMode="auto">
          <a:xfrm>
            <a:off x="4394202" y="1503489"/>
            <a:ext cx="3153312" cy="422030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descr="C:\Users\60040092\AppData\Local\Microsoft\Windows\Temporary Internet Files\Content.IE5\DOMDI6CA\IMG_0501.JPG"/>
          <p:cNvPicPr>
            <a:picLocks noChangeAspect="1"/>
          </p:cNvPicPr>
          <p:nvPr/>
        </p:nvPicPr>
        <p:blipFill rotWithShape="1">
          <a:blip r:embed="rId5">
            <a:extLst>
              <a:ext uri="{28A0092B-C50C-407E-A947-70E740481C1C}">
                <a14:useLocalDpi xmlns:a14="http://schemas.microsoft.com/office/drawing/2010/main" val="0"/>
              </a:ext>
            </a:extLst>
          </a:blip>
          <a:srcRect l="10693" r="7533" b="5927"/>
          <a:stretch/>
        </p:blipFill>
        <p:spPr bwMode="auto">
          <a:xfrm>
            <a:off x="4397916" y="1507521"/>
            <a:ext cx="3154680" cy="271932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descr="C:\Users\60040092\AppData\Local\Microsoft\Windows\Temporary Internet Files\Content.Outlook\T0Y0Z3SV\IMG_0912 (003).JPG"/>
          <p:cNvPicPr>
            <a:picLocks noChangeAspect="1"/>
          </p:cNvPicPr>
          <p:nvPr/>
        </p:nvPicPr>
        <p:blipFill rotWithShape="1">
          <a:blip r:embed="rId6" cstate="print">
            <a:extLst>
              <a:ext uri="{28A0092B-C50C-407E-A947-70E740481C1C}">
                <a14:useLocalDpi xmlns:a14="http://schemas.microsoft.com/office/drawing/2010/main" val="0"/>
              </a:ext>
            </a:extLst>
          </a:blip>
          <a:srcRect l="32851" r="38575" b="32031"/>
          <a:stretch/>
        </p:blipFill>
        <p:spPr bwMode="auto">
          <a:xfrm>
            <a:off x="4399280" y="1503487"/>
            <a:ext cx="3153312" cy="422496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T:\DEPARTMENTS\Safety\_Safety Courses\Workplace Examinations\5_Pictures &amp; Videos\15001.JPG"/>
          <p:cNvPicPr>
            <a:picLocks noChangeAspect="1"/>
          </p:cNvPicPr>
          <p:nvPr/>
        </p:nvPicPr>
        <p:blipFill rotWithShape="1">
          <a:blip r:embed="rId7" cstate="print">
            <a:extLst>
              <a:ext uri="{28A0092B-C50C-407E-A947-70E740481C1C}">
                <a14:useLocalDpi xmlns:a14="http://schemas.microsoft.com/office/drawing/2010/main" val="0"/>
              </a:ext>
            </a:extLst>
          </a:blip>
          <a:srcRect l="30495" t="-1" r="37873" b="36415"/>
          <a:stretch/>
        </p:blipFill>
        <p:spPr bwMode="auto">
          <a:xfrm>
            <a:off x="4399587" y="1503246"/>
            <a:ext cx="3154369" cy="422452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57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44</a:t>
            </a:fld>
            <a:endParaRPr lang="en-US" dirty="0"/>
          </a:p>
        </p:txBody>
      </p:sp>
      <p:sp>
        <p:nvSpPr>
          <p:cNvPr id="4" name="Text Placeholder 3"/>
          <p:cNvSpPr>
            <a:spLocks noGrp="1"/>
          </p:cNvSpPr>
          <p:nvPr>
            <p:ph type="body" sz="quarter" idx="14"/>
          </p:nvPr>
        </p:nvSpPr>
        <p:spPr>
          <a:xfrm>
            <a:off x="628649" y="1379220"/>
            <a:ext cx="3565281" cy="4686618"/>
          </a:xfrm>
        </p:spPr>
        <p:txBody>
          <a:bodyPr/>
          <a:lstStyle/>
          <a:p>
            <a:r>
              <a:rPr lang="en-US" dirty="0" smtClean="0"/>
              <a:t>Ensure </a:t>
            </a:r>
            <a:r>
              <a:rPr lang="en-US" dirty="0"/>
              <a:t>the appropriate forms of communication are present, correct, and </a:t>
            </a:r>
            <a:r>
              <a:rPr lang="en-US" dirty="0" smtClean="0"/>
              <a:t>legible</a:t>
            </a:r>
          </a:p>
          <a:p>
            <a:r>
              <a:rPr lang="en-US" dirty="0" smtClean="0"/>
              <a:t>How </a:t>
            </a:r>
            <a:r>
              <a:rPr lang="en-US" dirty="0"/>
              <a:t>can a workplace exam help </a:t>
            </a:r>
            <a:r>
              <a:rPr lang="en-US" dirty="0" smtClean="0"/>
              <a:t>mitigate hazards for </a:t>
            </a:r>
            <a:r>
              <a:rPr lang="en-US" dirty="0"/>
              <a:t>each of the following types of </a:t>
            </a:r>
            <a:r>
              <a:rPr lang="en-US" dirty="0" smtClean="0"/>
              <a:t>communication?</a:t>
            </a:r>
          </a:p>
          <a:p>
            <a:pPr lvl="1"/>
            <a:r>
              <a:rPr lang="en-US" dirty="0" smtClean="0"/>
              <a:t>Signage</a:t>
            </a:r>
          </a:p>
          <a:p>
            <a:pPr lvl="1"/>
            <a:r>
              <a:rPr lang="en-US" dirty="0" smtClean="0"/>
              <a:t>Flagging and tagging</a:t>
            </a:r>
          </a:p>
          <a:p>
            <a:pPr lvl="1"/>
            <a:r>
              <a:rPr lang="en-US" dirty="0" smtClean="0"/>
              <a:t>Blue Stake markings</a:t>
            </a:r>
            <a:endParaRPr lang="en-US" dirty="0"/>
          </a:p>
        </p:txBody>
      </p:sp>
      <p:sp>
        <p:nvSpPr>
          <p:cNvPr id="5" name="Text Placeholder 4"/>
          <p:cNvSpPr>
            <a:spLocks noGrp="1"/>
          </p:cNvSpPr>
          <p:nvPr>
            <p:ph type="body" sz="quarter" idx="15"/>
          </p:nvPr>
        </p:nvSpPr>
        <p:spPr/>
        <p:txBody>
          <a:bodyPr/>
          <a:lstStyle/>
          <a:p>
            <a:r>
              <a:rPr lang="en-US" dirty="0" smtClean="0"/>
              <a:t>Communication</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descr="T:\DEPARTMENTS\Safety\_Safety Courses\Workplace Examinations\5_Pictures &amp; Videos\Sierrita 11.2.2015\Mill\DSCN0973.JPG"/>
          <p:cNvPicPr>
            <a:picLocks noChangeAspect="1"/>
          </p:cNvPicPr>
          <p:nvPr/>
        </p:nvPicPr>
        <p:blipFill rotWithShape="1">
          <a:blip r:embed="rId3" cstate="print">
            <a:extLst>
              <a:ext uri="{28A0092B-C50C-407E-A947-70E740481C1C}">
                <a14:useLocalDpi xmlns:a14="http://schemas.microsoft.com/office/drawing/2010/main" val="0"/>
              </a:ext>
            </a:extLst>
          </a:blip>
          <a:srcRect t="6013" b="2939"/>
          <a:stretch/>
        </p:blipFill>
        <p:spPr bwMode="auto">
          <a:xfrm>
            <a:off x="4220306" y="1503484"/>
            <a:ext cx="4327816" cy="2953952"/>
          </a:xfrm>
          <a:prstGeom prst="rect">
            <a:avLst/>
          </a:prstGeom>
          <a:noFill/>
          <a:ln>
            <a:solidFill>
              <a:sysClr val="windowText" lastClr="000000"/>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5420" r="17500" b="-24"/>
          <a:stretch/>
        </p:blipFill>
        <p:spPr bwMode="auto">
          <a:xfrm>
            <a:off x="4220306" y="1501989"/>
            <a:ext cx="4327816" cy="2951350"/>
          </a:xfrm>
          <a:prstGeom prst="rect">
            <a:avLst/>
          </a:prstGeom>
          <a:ln>
            <a:solidFill>
              <a:schemeClr val="tx1"/>
            </a:solid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91" t="10292" r="16942" b="17388"/>
          <a:stretch/>
        </p:blipFill>
        <p:spPr bwMode="auto">
          <a:xfrm>
            <a:off x="4220306" y="1501335"/>
            <a:ext cx="4327816" cy="295265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64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45</a:t>
            </a:fld>
            <a:endParaRPr lang="en-US" dirty="0"/>
          </a:p>
        </p:txBody>
      </p:sp>
      <p:sp>
        <p:nvSpPr>
          <p:cNvPr id="4" name="Text Placeholder 3"/>
          <p:cNvSpPr>
            <a:spLocks noGrp="1"/>
          </p:cNvSpPr>
          <p:nvPr>
            <p:ph type="body" sz="quarter" idx="14"/>
          </p:nvPr>
        </p:nvSpPr>
        <p:spPr/>
        <p:txBody>
          <a:bodyPr/>
          <a:lstStyle/>
          <a:p>
            <a:r>
              <a:rPr lang="en-US" dirty="0" smtClean="0"/>
              <a:t>Pay attention to hazardous chemicals</a:t>
            </a:r>
          </a:p>
          <a:p>
            <a:r>
              <a:rPr lang="en-US" dirty="0"/>
              <a:t>How can a workplace exam help mitigate hazards for each of the </a:t>
            </a:r>
            <a:r>
              <a:rPr lang="en-US" dirty="0" smtClean="0"/>
              <a:t>following?</a:t>
            </a:r>
          </a:p>
          <a:p>
            <a:pPr lvl="1"/>
            <a:r>
              <a:rPr lang="en-US" dirty="0" smtClean="0"/>
              <a:t>Container labels</a:t>
            </a:r>
          </a:p>
          <a:p>
            <a:pPr lvl="1"/>
            <a:r>
              <a:rPr lang="en-US" dirty="0" smtClean="0"/>
              <a:t>Chemical storage</a:t>
            </a:r>
          </a:p>
          <a:p>
            <a:pPr lvl="1"/>
            <a:r>
              <a:rPr lang="en-US" dirty="0" smtClean="0"/>
              <a:t>Waste generation and management</a:t>
            </a:r>
            <a:endParaRPr lang="en-US" dirty="0"/>
          </a:p>
        </p:txBody>
      </p:sp>
      <p:sp>
        <p:nvSpPr>
          <p:cNvPr id="5" name="Text Placeholder 4"/>
          <p:cNvSpPr>
            <a:spLocks noGrp="1"/>
          </p:cNvSpPr>
          <p:nvPr>
            <p:ph type="body" sz="quarter" idx="15"/>
          </p:nvPr>
        </p:nvSpPr>
        <p:spPr/>
        <p:txBody>
          <a:bodyPr/>
          <a:lstStyle/>
          <a:p>
            <a:r>
              <a:rPr lang="en-US" dirty="0" smtClean="0"/>
              <a:t>Hazardous Material Handling</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pic>
        <p:nvPicPr>
          <p:cNvPr id="7" name="Picture 6" descr="C:\Users\60040092\Documents\MyJabberFiles\gregory_arbizo@fmi.com\IMG_2626.JPG"/>
          <p:cNvPicPr>
            <a:picLocks noChangeAspect="1"/>
          </p:cNvPicPr>
          <p:nvPr/>
        </p:nvPicPr>
        <p:blipFill rotWithShape="1">
          <a:blip r:embed="rId3" cstate="print">
            <a:extLst>
              <a:ext uri="{28A0092B-C50C-407E-A947-70E740481C1C}">
                <a14:useLocalDpi xmlns:a14="http://schemas.microsoft.com/office/drawing/2010/main" val="0"/>
              </a:ext>
            </a:extLst>
          </a:blip>
          <a:srcRect l="26356" t="6730" r="7610" b="22556"/>
          <a:stretch/>
        </p:blipFill>
        <p:spPr bwMode="auto">
          <a:xfrm>
            <a:off x="609599" y="3814176"/>
            <a:ext cx="3248025" cy="231833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685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46</a:t>
            </a:fld>
            <a:endParaRPr lang="en-US" dirty="0"/>
          </a:p>
        </p:txBody>
      </p:sp>
      <p:sp>
        <p:nvSpPr>
          <p:cNvPr id="4" name="Text Placeholder 3"/>
          <p:cNvSpPr>
            <a:spLocks noGrp="1"/>
          </p:cNvSpPr>
          <p:nvPr>
            <p:ph type="body" sz="quarter" idx="14"/>
          </p:nvPr>
        </p:nvSpPr>
        <p:spPr/>
        <p:txBody>
          <a:bodyPr/>
          <a:lstStyle/>
          <a:p>
            <a:r>
              <a:rPr lang="en-US" dirty="0" smtClean="0"/>
              <a:t>PPE is only beneficial when correctly selected, thoroughly inspected, and properly worn</a:t>
            </a:r>
          </a:p>
          <a:p>
            <a:r>
              <a:rPr lang="en-US" dirty="0"/>
              <a:t>How can a workplace exam help mitigate hazards </a:t>
            </a:r>
            <a:r>
              <a:rPr lang="en-US" dirty="0" smtClean="0"/>
              <a:t>during </a:t>
            </a:r>
            <a:r>
              <a:rPr lang="en-US" dirty="0"/>
              <a:t>each of the </a:t>
            </a:r>
            <a:r>
              <a:rPr lang="en-US" dirty="0" smtClean="0"/>
              <a:t>following?</a:t>
            </a:r>
          </a:p>
          <a:p>
            <a:pPr lvl="1"/>
            <a:r>
              <a:rPr lang="en-US" dirty="0" smtClean="0"/>
              <a:t>PPE selection</a:t>
            </a:r>
          </a:p>
          <a:p>
            <a:pPr lvl="1"/>
            <a:r>
              <a:rPr lang="en-US" dirty="0" smtClean="0"/>
              <a:t>PPE inspection</a:t>
            </a:r>
          </a:p>
          <a:p>
            <a:endParaRPr lang="en-US" dirty="0" smtClean="0"/>
          </a:p>
          <a:p>
            <a:endParaRPr lang="en-US" dirty="0"/>
          </a:p>
        </p:txBody>
      </p:sp>
      <p:sp>
        <p:nvSpPr>
          <p:cNvPr id="5" name="Text Placeholder 4"/>
          <p:cNvSpPr>
            <a:spLocks noGrp="1"/>
          </p:cNvSpPr>
          <p:nvPr>
            <p:ph type="body" sz="quarter" idx="15"/>
          </p:nvPr>
        </p:nvSpPr>
        <p:spPr/>
        <p:txBody>
          <a:bodyPr/>
          <a:lstStyle/>
          <a:p>
            <a:r>
              <a:rPr lang="en-US" dirty="0" smtClean="0"/>
              <a:t>PPE</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984188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47</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4</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Review the directions on the worksheet in the Student Guide (p. </a:t>
            </a:r>
            <a:r>
              <a:rPr lang="en-US" dirty="0" smtClean="0">
                <a:latin typeface="Arial" panose="020B0604020202020204" pitchFamily="34" charset="0"/>
              </a:rPr>
              <a:t>51)</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As a team, complete the worksheet</a:t>
            </a:r>
          </a:p>
          <a:p>
            <a:pPr marL="457200" indent="-457200">
              <a:buClr>
                <a:srgbClr val="0099CC"/>
              </a:buClr>
              <a:buFont typeface="+mj-lt"/>
              <a:buAutoNum type="arabicPeriod"/>
            </a:pPr>
            <a:r>
              <a:rPr lang="en-US" dirty="0" smtClean="0">
                <a:latin typeface="Arial" panose="020B0604020202020204" pitchFamily="34" charset="0"/>
              </a:rPr>
              <a:t>After ten minutes, each team leads a discussion about their topic</a:t>
            </a:r>
          </a:p>
        </p:txBody>
      </p:sp>
      <p:sp>
        <p:nvSpPr>
          <p:cNvPr id="7" name="Text Placeholder 6"/>
          <p:cNvSpPr>
            <a:spLocks noGrp="1"/>
          </p:cNvSpPr>
          <p:nvPr>
            <p:ph type="body" sz="quarter" idx="16"/>
          </p:nvPr>
        </p:nvSpPr>
        <p:spPr/>
        <p:txBody>
          <a:bodyPr/>
          <a:lstStyle/>
          <a:p>
            <a:r>
              <a:rPr lang="en-US" dirty="0" smtClean="0"/>
              <a:t>Teach Me</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915904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48</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a:t>
            </a:r>
            <a:r>
              <a:rPr lang="en-US" dirty="0"/>
              <a:t>5</a:t>
            </a:r>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Review the directions on the worksheet in the Student Guide (p. </a:t>
            </a:r>
            <a:r>
              <a:rPr lang="en-US" dirty="0" smtClean="0">
                <a:latin typeface="Arial" panose="020B0604020202020204" pitchFamily="34" charset="0"/>
              </a:rPr>
              <a:t>52)</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As a team, complete the worksheet</a:t>
            </a:r>
          </a:p>
          <a:p>
            <a:pPr marL="457200" indent="-457200">
              <a:buClr>
                <a:srgbClr val="0099CC"/>
              </a:buClr>
              <a:buFont typeface="+mj-lt"/>
              <a:buAutoNum type="arabicPeriod"/>
            </a:pPr>
            <a:r>
              <a:rPr lang="en-US" dirty="0" smtClean="0">
                <a:latin typeface="Arial" panose="020B0604020202020204" pitchFamily="34" charset="0"/>
              </a:rPr>
              <a:t>After ten minutes, each image will be shown on the PowerPoint to discuss as a class</a:t>
            </a:r>
          </a:p>
        </p:txBody>
      </p:sp>
      <p:sp>
        <p:nvSpPr>
          <p:cNvPr id="7" name="Text Placeholder 6"/>
          <p:cNvSpPr>
            <a:spLocks noGrp="1"/>
          </p:cNvSpPr>
          <p:nvPr>
            <p:ph type="body" sz="quarter" idx="16"/>
          </p:nvPr>
        </p:nvSpPr>
        <p:spPr/>
        <p:txBody>
          <a:bodyPr/>
          <a:lstStyle/>
          <a:p>
            <a:r>
              <a:rPr lang="en-US" dirty="0" smtClean="0"/>
              <a:t>Secure the Scene</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653015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49</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1.</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8" name="Picture 7" descr="100-0009_IMG1"/>
          <p:cNvPicPr>
            <a:picLocks noChangeAspect="1"/>
          </p:cNvPicPr>
          <p:nvPr/>
        </p:nvPicPr>
        <p:blipFill rotWithShape="1">
          <a:blip r:embed="rId3">
            <a:extLst>
              <a:ext uri="{28A0092B-C50C-407E-A947-70E740481C1C}">
                <a14:useLocalDpi xmlns:a14="http://schemas.microsoft.com/office/drawing/2010/main" val="0"/>
              </a:ext>
            </a:extLst>
          </a:blip>
          <a:srcRect t="7943" b="3286"/>
          <a:stretch/>
        </p:blipFill>
        <p:spPr bwMode="auto">
          <a:xfrm>
            <a:off x="628648" y="1837611"/>
            <a:ext cx="6236972" cy="4159306"/>
          </a:xfrm>
          <a:prstGeom prst="rect">
            <a:avLst/>
          </a:prstGeom>
          <a:noFill/>
          <a:ln w="9525" cap="flat" cmpd="sng" algn="ctr">
            <a:solidFill>
              <a:sysClr val="windowText" lastClr="000000"/>
            </a:solidFill>
            <a:prstDash val="solid"/>
            <a:miter lim="800000"/>
            <a:headEnd type="none" w="med" len="med"/>
            <a:tailEnd type="none" w="med" len="med"/>
          </a:ln>
          <a:extLst>
            <a:ext uri="{53640926-AAD7-44D8-BBD7-CCE9431645EC}">
              <a14:shadowObscured xmlns:a14="http://schemas.microsoft.com/office/drawing/2010/main"/>
            </a:ext>
          </a:extLst>
        </p:spPr>
      </p:pic>
      <p:sp>
        <p:nvSpPr>
          <p:cNvPr id="9"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610801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a:t>
            </a:fld>
            <a:endParaRPr lang="en-US" dirty="0"/>
          </a:p>
        </p:txBody>
      </p:sp>
      <p:sp>
        <p:nvSpPr>
          <p:cNvPr id="4" name="Text Placeholder 3"/>
          <p:cNvSpPr>
            <a:spLocks noGrp="1"/>
          </p:cNvSpPr>
          <p:nvPr>
            <p:ph type="body" sz="quarter" idx="14"/>
          </p:nvPr>
        </p:nvSpPr>
        <p:spPr>
          <a:xfrm>
            <a:off x="627497" y="1379220"/>
            <a:ext cx="6221538" cy="4686618"/>
          </a:xfrm>
        </p:spPr>
        <p:txBody>
          <a:bodyPr/>
          <a:lstStyle/>
          <a:p>
            <a:pPr marL="0" indent="0">
              <a:lnSpc>
                <a:spcPct val="100000"/>
              </a:lnSpc>
              <a:spcAft>
                <a:spcPts val="600"/>
              </a:spcAft>
              <a:buNone/>
            </a:pPr>
            <a:r>
              <a:rPr lang="en-US" b="1" dirty="0"/>
              <a:t>Module 1: </a:t>
            </a:r>
            <a:r>
              <a:rPr lang="en-US" b="1" dirty="0" smtClean="0"/>
              <a:t>Roles and Responsibilities</a:t>
            </a:r>
            <a:endParaRPr lang="en-US" b="1" dirty="0"/>
          </a:p>
          <a:p>
            <a:pPr>
              <a:lnSpc>
                <a:spcPct val="100000"/>
              </a:lnSpc>
              <a:spcAft>
                <a:spcPts val="600"/>
              </a:spcAft>
            </a:pPr>
            <a:r>
              <a:rPr lang="en-US" dirty="0" smtClean="0"/>
              <a:t>Describe the purpose of a workplace examination</a:t>
            </a:r>
            <a:endParaRPr lang="en-US" dirty="0"/>
          </a:p>
          <a:p>
            <a:pPr>
              <a:lnSpc>
                <a:spcPct val="100000"/>
              </a:lnSpc>
              <a:spcAft>
                <a:spcPts val="600"/>
              </a:spcAft>
            </a:pPr>
            <a:r>
              <a:rPr lang="en-US" dirty="0" smtClean="0"/>
              <a:t>Discuss the roles and responsibilities of those involved in a workplace examination</a:t>
            </a:r>
            <a:endParaRPr lang="en-US" dirty="0"/>
          </a:p>
          <a:p>
            <a:pPr marL="0" indent="0">
              <a:lnSpc>
                <a:spcPct val="100000"/>
              </a:lnSpc>
              <a:spcBef>
                <a:spcPts val="1800"/>
              </a:spcBef>
              <a:spcAft>
                <a:spcPts val="600"/>
              </a:spcAft>
              <a:buNone/>
            </a:pPr>
            <a:r>
              <a:rPr lang="en-US" b="1" dirty="0"/>
              <a:t>Module 2: </a:t>
            </a:r>
            <a:r>
              <a:rPr lang="en-US" b="1" dirty="0" smtClean="0"/>
              <a:t>Conducting a Workplace Examination</a:t>
            </a:r>
            <a:endParaRPr lang="en-US" b="1" dirty="0"/>
          </a:p>
          <a:p>
            <a:pPr>
              <a:lnSpc>
                <a:spcPct val="100000"/>
              </a:lnSpc>
              <a:spcAft>
                <a:spcPts val="600"/>
              </a:spcAft>
            </a:pPr>
            <a:r>
              <a:rPr lang="en-US" dirty="0" smtClean="0"/>
              <a:t>Review appropriate procedures and forms for conducting a workplace examination</a:t>
            </a:r>
          </a:p>
          <a:p>
            <a:pPr marL="0" indent="0">
              <a:lnSpc>
                <a:spcPct val="100000"/>
              </a:lnSpc>
              <a:spcBef>
                <a:spcPts val="1800"/>
              </a:spcBef>
              <a:spcAft>
                <a:spcPts val="600"/>
              </a:spcAft>
              <a:buNone/>
            </a:pPr>
            <a:r>
              <a:rPr lang="en-US" b="1" dirty="0"/>
              <a:t>Module 3: Workplace Hazards</a:t>
            </a:r>
          </a:p>
          <a:p>
            <a:pPr>
              <a:lnSpc>
                <a:spcPct val="100000"/>
              </a:lnSpc>
              <a:spcAft>
                <a:spcPts val="600"/>
              </a:spcAft>
            </a:pPr>
            <a:r>
              <a:rPr lang="en-US" dirty="0"/>
              <a:t>Identify the hazards associated with a workplace exam and the controls that can be implemented</a:t>
            </a:r>
          </a:p>
          <a:p>
            <a:pPr>
              <a:lnSpc>
                <a:spcPct val="100000"/>
              </a:lnSpc>
              <a:spcAft>
                <a:spcPts val="600"/>
              </a:spcAft>
            </a:pPr>
            <a:endParaRPr lang="en-US" dirty="0"/>
          </a:p>
        </p:txBody>
      </p:sp>
      <p:sp>
        <p:nvSpPr>
          <p:cNvPr id="5" name="Text Placeholder 4"/>
          <p:cNvSpPr>
            <a:spLocks noGrp="1"/>
          </p:cNvSpPr>
          <p:nvPr>
            <p:ph type="body" sz="quarter" idx="15"/>
          </p:nvPr>
        </p:nvSpPr>
        <p:spPr>
          <a:xfrm>
            <a:off x="619685" y="615474"/>
            <a:ext cx="6236970" cy="646588"/>
          </a:xfrm>
        </p:spPr>
        <p:txBody>
          <a:bodyPr/>
          <a:lstStyle/>
          <a:p>
            <a:r>
              <a:rPr lang="en-US" dirty="0" smtClean="0"/>
              <a:t>Learning Objectives</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533298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50</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2.</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8" name="Picture 7" descr="T:\DEPARTMENTS\Safety\_Safety Courses\Workplace Examinations\5_Pictures &amp; Videos\Gregs photos\20130703_084854.jpg"/>
          <p:cNvPicPr/>
          <p:nvPr/>
        </p:nvPicPr>
        <p:blipFill rotWithShape="1">
          <a:blip r:embed="rId3" cstate="print">
            <a:extLst>
              <a:ext uri="{28A0092B-C50C-407E-A947-70E740481C1C}">
                <a14:useLocalDpi xmlns:a14="http://schemas.microsoft.com/office/drawing/2010/main" val="0"/>
              </a:ext>
            </a:extLst>
          </a:blip>
          <a:srcRect l="104" t="13029" r="-104" b="21824"/>
          <a:stretch/>
        </p:blipFill>
        <p:spPr bwMode="auto">
          <a:xfrm>
            <a:off x="628649" y="1838324"/>
            <a:ext cx="6150713" cy="436149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9657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51</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3.</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9" y="1839621"/>
            <a:ext cx="6249283" cy="4379252"/>
          </a:xfrm>
          <a:prstGeom prst="rect">
            <a:avLst/>
          </a:prstGeom>
          <a:ln>
            <a:solidFill>
              <a:schemeClr val="tx1"/>
            </a:solidFill>
          </a:ln>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4098190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52</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4.</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04" r="3457"/>
          <a:stretch/>
        </p:blipFill>
        <p:spPr>
          <a:xfrm>
            <a:off x="628649" y="1835176"/>
            <a:ext cx="6236971" cy="4312894"/>
          </a:xfrm>
          <a:prstGeom prst="rect">
            <a:avLst/>
          </a:prstGeom>
          <a:ln>
            <a:solidFill>
              <a:schemeClr val="tx1"/>
            </a:solidFill>
          </a:ln>
        </p:spPr>
      </p:pic>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328983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53</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5.</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8849" r="14712"/>
          <a:stretch/>
        </p:blipFill>
        <p:spPr bwMode="auto">
          <a:xfrm>
            <a:off x="628647" y="1836382"/>
            <a:ext cx="5881009" cy="432972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4678934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54</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6.</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65"/>
          <a:stretch/>
        </p:blipFill>
        <p:spPr>
          <a:xfrm>
            <a:off x="628649" y="1837030"/>
            <a:ext cx="6236971" cy="4311040"/>
          </a:xfrm>
          <a:prstGeom prst="rect">
            <a:avLst/>
          </a:prstGeom>
          <a:ln>
            <a:solidFill>
              <a:schemeClr val="tx1"/>
            </a:solidFill>
          </a:ln>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2275982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55</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7.</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8" name="Picture 7" descr="T:\DEPARTMENTS\Safety\_Safety Courses\Workplace Examinations\5_Pictures &amp; Videos\Gregs photos\DSCN0477.JPG"/>
          <p:cNvPicPr/>
          <p:nvPr/>
        </p:nvPicPr>
        <p:blipFill rotWithShape="1">
          <a:blip r:embed="rId3" cstate="print">
            <a:extLst>
              <a:ext uri="{28A0092B-C50C-407E-A947-70E740481C1C}">
                <a14:useLocalDpi xmlns:a14="http://schemas.microsoft.com/office/drawing/2010/main" val="0"/>
              </a:ext>
            </a:extLst>
          </a:blip>
          <a:srcRect l="6692"/>
          <a:stretch/>
        </p:blipFill>
        <p:spPr bwMode="auto">
          <a:xfrm>
            <a:off x="628649" y="1837030"/>
            <a:ext cx="6160131" cy="4311040"/>
          </a:xfrm>
          <a:prstGeom prst="rect">
            <a:avLst/>
          </a:prstGeom>
          <a:noFill/>
          <a:ln>
            <a:solidFill>
              <a:sysClr val="windowText" lastClr="000000"/>
            </a:solidFill>
          </a:ln>
        </p:spPr>
      </p:pic>
      <p:sp>
        <p:nvSpPr>
          <p:cNvPr id="7"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8770475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56</a:t>
            </a:fld>
            <a:endParaRPr lang="en-US" dirty="0"/>
          </a:p>
        </p:txBody>
      </p:sp>
      <p:sp>
        <p:nvSpPr>
          <p:cNvPr id="4" name="Text Placeholder 3"/>
          <p:cNvSpPr>
            <a:spLocks noGrp="1"/>
          </p:cNvSpPr>
          <p:nvPr>
            <p:ph type="body" sz="quarter" idx="14"/>
          </p:nvPr>
        </p:nvSpPr>
        <p:spPr>
          <a:xfrm>
            <a:off x="466724" y="1379220"/>
            <a:ext cx="7400925" cy="4686618"/>
          </a:xfrm>
        </p:spPr>
        <p:txBody>
          <a:bodyPr/>
          <a:lstStyle/>
          <a:p>
            <a:pPr marL="0" indent="0">
              <a:buNone/>
            </a:pPr>
            <a:r>
              <a:rPr lang="en-US" dirty="0" smtClean="0"/>
              <a:t>8.</a:t>
            </a:r>
            <a:endParaRPr lang="en-US" dirty="0"/>
          </a:p>
        </p:txBody>
      </p:sp>
      <p:sp>
        <p:nvSpPr>
          <p:cNvPr id="5" name="Text Placeholder 4"/>
          <p:cNvSpPr>
            <a:spLocks noGrp="1"/>
          </p:cNvSpPr>
          <p:nvPr>
            <p:ph type="body" sz="quarter" idx="15"/>
          </p:nvPr>
        </p:nvSpPr>
        <p:spPr>
          <a:xfrm>
            <a:off x="468228" y="677007"/>
            <a:ext cx="6758740" cy="763746"/>
          </a:xfrm>
        </p:spPr>
        <p:txBody>
          <a:bodyPr>
            <a:noAutofit/>
          </a:bodyPr>
          <a:lstStyle/>
          <a:p>
            <a:r>
              <a:rPr lang="en-US" dirty="0" smtClean="0"/>
              <a:t>Hazards in the Workplace</a:t>
            </a:r>
            <a:endParaRPr lang="en-U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1511" t="17629" r="14057"/>
          <a:stretch/>
        </p:blipFill>
        <p:spPr bwMode="auto">
          <a:xfrm>
            <a:off x="628649" y="1835087"/>
            <a:ext cx="5801878" cy="428440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49355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57</a:t>
            </a:fld>
            <a:endParaRPr lang="en-US" dirty="0"/>
          </a:p>
        </p:txBody>
      </p:sp>
      <p:sp>
        <p:nvSpPr>
          <p:cNvPr id="4" name="Text Placeholder 3"/>
          <p:cNvSpPr>
            <a:spLocks noGrp="1"/>
          </p:cNvSpPr>
          <p:nvPr>
            <p:ph type="body" sz="quarter" idx="14"/>
          </p:nvPr>
        </p:nvSpPr>
        <p:spPr/>
        <p:txBody>
          <a:bodyPr/>
          <a:lstStyle/>
          <a:p>
            <a:r>
              <a:rPr lang="en-US" dirty="0" smtClean="0"/>
              <a:t>How will you apply the skills learned in this module to your daily work activities?</a:t>
            </a:r>
          </a:p>
          <a:p>
            <a:r>
              <a:rPr lang="en-US" dirty="0" smtClean="0"/>
              <a:t>Were there any hazards or controls associated with a workplace exam that surprised you?</a:t>
            </a:r>
            <a:endParaRPr lang="en-US" dirty="0"/>
          </a:p>
        </p:txBody>
      </p:sp>
      <p:sp>
        <p:nvSpPr>
          <p:cNvPr id="5" name="Text Placeholder 4"/>
          <p:cNvSpPr>
            <a:spLocks noGrp="1"/>
          </p:cNvSpPr>
          <p:nvPr>
            <p:ph type="body" sz="quarter" idx="15"/>
          </p:nvPr>
        </p:nvSpPr>
        <p:spPr/>
        <p:txBody>
          <a:bodyPr/>
          <a:lstStyle/>
          <a:p>
            <a:r>
              <a:rPr lang="en-US" dirty="0" smtClean="0"/>
              <a:t>Module 3 Debrief</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914643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58</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Complete the quiz in the Student Guide (p. </a:t>
            </a:r>
            <a:r>
              <a:rPr lang="en-US" dirty="0" smtClean="0">
                <a:latin typeface="Arial" panose="020B0604020202020204" pitchFamily="34" charset="0"/>
              </a:rPr>
              <a:t>56)</a:t>
            </a:r>
            <a:endParaRPr lang="en-US" dirty="0">
              <a:latin typeface="Arial" panose="020B0604020202020204" pitchFamily="34" charset="0"/>
            </a:endParaRPr>
          </a:p>
          <a:p>
            <a:pPr marL="457200" indent="-457200">
              <a:buClr>
                <a:srgbClr val="0099CC"/>
              </a:buClr>
              <a:buFont typeface="+mj-lt"/>
              <a:buAutoNum type="arabicPeriod"/>
            </a:pPr>
            <a:r>
              <a:rPr lang="en-US" dirty="0">
                <a:latin typeface="Arial" panose="020B0604020202020204" pitchFamily="34" charset="0"/>
              </a:rPr>
              <a:t>Review the answers as a </a:t>
            </a:r>
            <a:r>
              <a:rPr lang="en-US" dirty="0" smtClean="0">
                <a:latin typeface="Arial" panose="020B0604020202020204" pitchFamily="34" charset="0"/>
              </a:rPr>
              <a:t>class</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3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1016944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59</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7088887" cy="4686618"/>
          </a:xfrm>
        </p:spPr>
        <p:txBody>
          <a:bodyPr/>
          <a:lstStyle/>
          <a:p>
            <a:pPr marL="457200" indent="-457200">
              <a:buClr>
                <a:srgbClr val="0099CC"/>
              </a:buClr>
              <a:buAutoNum type="arabicPeriod"/>
            </a:pPr>
            <a:r>
              <a:rPr lang="en-US" dirty="0" smtClean="0">
                <a:latin typeface="Arial" panose="020B0604020202020204" pitchFamily="34" charset="0"/>
              </a:rPr>
              <a:t>What is the purpose of guarding?</a:t>
            </a:r>
          </a:p>
          <a:p>
            <a:pPr marL="1143000" lvl="1" indent="-457200">
              <a:buFont typeface="+mj-lt"/>
              <a:buAutoNum type="alphaLcPeriod"/>
            </a:pPr>
            <a:r>
              <a:rPr lang="en-US" dirty="0" smtClean="0">
                <a:latin typeface="Arial" panose="020B0604020202020204" pitchFamily="34" charset="0"/>
              </a:rPr>
              <a:t>To prevent access to a hazardous area</a:t>
            </a:r>
          </a:p>
          <a:p>
            <a:pPr marL="1143000" lvl="1" indent="-457200">
              <a:buFont typeface="+mj-lt"/>
              <a:buAutoNum type="alphaLcPeriod"/>
            </a:pPr>
            <a:r>
              <a:rPr lang="en-US" dirty="0" smtClean="0"/>
              <a:t>To protect equipment from dust and debris</a:t>
            </a:r>
          </a:p>
          <a:p>
            <a:pPr marL="1143000" lvl="1" indent="-457200">
              <a:buFont typeface="+mj-lt"/>
              <a:buAutoNum type="alphaLcPeriod"/>
            </a:pPr>
            <a:r>
              <a:rPr lang="en-US" dirty="0" smtClean="0">
                <a:latin typeface="Arial" panose="020B0604020202020204" pitchFamily="34" charset="0"/>
              </a:rPr>
              <a:t>To provide an alternative location for PPE storage</a:t>
            </a:r>
          </a:p>
          <a:p>
            <a:pPr marL="1143000" lvl="1" indent="-457200">
              <a:buFont typeface="+mj-lt"/>
              <a:buAutoNum type="alphaLcPeriod"/>
            </a:pPr>
            <a:r>
              <a:rPr lang="en-US" dirty="0" smtClean="0"/>
              <a:t>To act as an administrative control against hazards</a:t>
            </a:r>
          </a:p>
          <a:p>
            <a:pPr lvl="1" indent="0">
              <a:buNone/>
            </a:pPr>
            <a:endParaRPr lang="en-US" dirty="0" smtClean="0"/>
          </a:p>
          <a:p>
            <a:pPr marL="457200" indent="-457200">
              <a:buClr>
                <a:srgbClr val="0099CC"/>
              </a:buClr>
              <a:buFont typeface="+mj-lt"/>
              <a:buAutoNum type="arabicPeriod"/>
            </a:pPr>
            <a:r>
              <a:rPr lang="en-US" dirty="0" smtClean="0">
                <a:latin typeface="Arial" panose="020B0604020202020204" pitchFamily="34" charset="0"/>
              </a:rPr>
              <a:t>List three electrical hazards and how to mitigate the risks they pose</a:t>
            </a:r>
          </a:p>
          <a:p>
            <a:pPr marL="1143000" lvl="1" indent="-457200">
              <a:buFont typeface="+mj-lt"/>
              <a:buAutoNum type="alphaLcPeriod"/>
            </a:pPr>
            <a:r>
              <a:rPr lang="en-US" dirty="0" smtClean="0"/>
              <a:t>________________________________________</a:t>
            </a:r>
          </a:p>
          <a:p>
            <a:pPr marL="1143000" lvl="1" indent="-457200">
              <a:buFont typeface="+mj-lt"/>
              <a:buAutoNum type="alphaLcPeriod"/>
            </a:pPr>
            <a:r>
              <a:rPr lang="en-US" dirty="0" smtClean="0"/>
              <a:t>________________________________________</a:t>
            </a:r>
            <a:endParaRPr lang="en-US" dirty="0" smtClean="0">
              <a:latin typeface="Arial" panose="020B0604020202020204" pitchFamily="34" charset="0"/>
            </a:endParaRPr>
          </a:p>
          <a:p>
            <a:pPr marL="1143000" lvl="1" indent="-457200">
              <a:buFont typeface="+mj-lt"/>
              <a:buAutoNum type="alphaLcPeriod"/>
            </a:pPr>
            <a:r>
              <a:rPr lang="en-US" dirty="0" smtClean="0"/>
              <a:t>________________________________________</a:t>
            </a: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a:t>
            </a:r>
            <a:r>
              <a:rPr lang="en-US" dirty="0"/>
              <a:t>3</a:t>
            </a:r>
            <a:r>
              <a:rPr lang="en-US" dirty="0" smtClean="0"/>
              <a:t>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9" name="Oval 8"/>
          <p:cNvSpPr/>
          <p:nvPr/>
        </p:nvSpPr>
        <p:spPr>
          <a:xfrm>
            <a:off x="1307592" y="1746504"/>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19656" y="4069080"/>
            <a:ext cx="5991887" cy="400110"/>
          </a:xfrm>
          <a:prstGeom prst="rect">
            <a:avLst/>
          </a:prstGeom>
          <a:noFill/>
        </p:spPr>
        <p:txBody>
          <a:bodyPr wrap="square" rtlCol="0">
            <a:spAutoFit/>
          </a:bodyPr>
          <a:lstStyle/>
          <a:p>
            <a:r>
              <a:rPr lang="en-US" sz="2000" dirty="0" smtClean="0">
                <a:solidFill>
                  <a:srgbClr val="0099CC"/>
                </a:solidFill>
                <a:latin typeface="Arial" panose="020B0604020202020204" pitchFamily="34" charset="0"/>
                <a:cs typeface="Arial" panose="020B0604020202020204" pitchFamily="34" charset="0"/>
              </a:rPr>
              <a:t>Answers vary.</a:t>
            </a:r>
            <a:endParaRPr lang="en-US" sz="2000"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5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a:t>
            </a:fld>
            <a:endParaRPr lang="en-US" dirty="0"/>
          </a:p>
        </p:txBody>
      </p:sp>
      <p:sp>
        <p:nvSpPr>
          <p:cNvPr id="4" name="Text Placeholder 3"/>
          <p:cNvSpPr>
            <a:spLocks noGrp="1"/>
          </p:cNvSpPr>
          <p:nvPr>
            <p:ph type="body" sz="quarter" idx="14"/>
          </p:nvPr>
        </p:nvSpPr>
        <p:spPr/>
        <p:txBody>
          <a:bodyPr/>
          <a:lstStyle/>
          <a:p>
            <a:pPr marL="0" indent="0">
              <a:buNone/>
            </a:pPr>
            <a:r>
              <a:rPr lang="en-US" dirty="0" smtClean="0"/>
              <a:t>Workplace examinations are also known as</a:t>
            </a:r>
          </a:p>
          <a:p>
            <a:r>
              <a:rPr lang="en-US" dirty="0" smtClean="0"/>
              <a:t>Area Inspections</a:t>
            </a:r>
          </a:p>
          <a:p>
            <a:r>
              <a:rPr lang="en-US" dirty="0" smtClean="0"/>
              <a:t>Pre-shift Inspections</a:t>
            </a:r>
          </a:p>
          <a:p>
            <a:r>
              <a:rPr lang="en-US" dirty="0" smtClean="0"/>
              <a:t>Workplace Inspections</a:t>
            </a:r>
          </a:p>
          <a:p>
            <a:r>
              <a:rPr lang="en-US" dirty="0" smtClean="0"/>
              <a:t>Workplace Exams</a:t>
            </a:r>
          </a:p>
          <a:p>
            <a:pPr marL="0" indent="0">
              <a:buNone/>
            </a:pPr>
            <a:endParaRPr lang="en-US" dirty="0" smtClean="0"/>
          </a:p>
          <a:p>
            <a:endParaRPr lang="en-US" dirty="0"/>
          </a:p>
          <a:p>
            <a:pPr marL="0" indent="0">
              <a:buNone/>
            </a:pPr>
            <a:r>
              <a:rPr lang="en-US" dirty="0" smtClean="0"/>
              <a:t>Workplace exams are used to</a:t>
            </a:r>
          </a:p>
          <a:p>
            <a:r>
              <a:rPr lang="en-US" dirty="0" smtClean="0"/>
              <a:t>Identify and control hazards before work begins and throughout a shift</a:t>
            </a:r>
            <a:endParaRPr lang="en-US" dirty="0"/>
          </a:p>
        </p:txBody>
      </p:sp>
      <p:sp>
        <p:nvSpPr>
          <p:cNvPr id="5" name="Text Placeholder 4"/>
          <p:cNvSpPr>
            <a:spLocks noGrp="1"/>
          </p:cNvSpPr>
          <p:nvPr>
            <p:ph type="body" sz="quarter" idx="15"/>
          </p:nvPr>
        </p:nvSpPr>
        <p:spPr/>
        <p:txBody>
          <a:bodyPr/>
          <a:lstStyle/>
          <a:p>
            <a:r>
              <a:rPr lang="en-US" dirty="0" smtClean="0"/>
              <a:t>Introduction</a:t>
            </a:r>
            <a:endParaRPr lang="en-US" dirty="0"/>
          </a:p>
        </p:txBody>
      </p:sp>
      <p:sp>
        <p:nvSpPr>
          <p:cNvPr id="7" name="TextBox 6"/>
          <p:cNvSpPr txBox="1"/>
          <p:nvPr/>
        </p:nvSpPr>
        <p:spPr>
          <a:xfrm>
            <a:off x="4608576" y="2404812"/>
            <a:ext cx="2103120"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Audit</a:t>
            </a:r>
            <a:endParaRPr lang="en-US" sz="4800" b="1" dirty="0">
              <a:latin typeface="Arial" panose="020B0604020202020204" pitchFamily="34" charset="0"/>
              <a:cs typeface="Arial" panose="020B0604020202020204" pitchFamily="34" charset="0"/>
            </a:endParaRPr>
          </a:p>
        </p:txBody>
      </p:sp>
      <p:grpSp>
        <p:nvGrpSpPr>
          <p:cNvPr id="11" name="Group 10"/>
          <p:cNvGrpSpPr/>
          <p:nvPr/>
        </p:nvGrpSpPr>
        <p:grpSpPr>
          <a:xfrm>
            <a:off x="4700016" y="1889799"/>
            <a:ext cx="1920240" cy="1920240"/>
            <a:chOff x="4560570" y="3099114"/>
            <a:chExt cx="1554480" cy="1554480"/>
          </a:xfrm>
        </p:grpSpPr>
        <p:sp>
          <p:nvSpPr>
            <p:cNvPr id="8" name="Oval 7"/>
            <p:cNvSpPr/>
            <p:nvPr/>
          </p:nvSpPr>
          <p:spPr>
            <a:xfrm>
              <a:off x="4560570" y="3099114"/>
              <a:ext cx="1554480" cy="1554480"/>
            </a:xfrm>
            <a:prstGeom prst="ellipse">
              <a:avLst/>
            </a:prstGeom>
            <a:noFill/>
            <a:ln w="165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a:endCxn id="8" idx="5"/>
            </p:cNvCxnSpPr>
            <p:nvPr/>
          </p:nvCxnSpPr>
          <p:spPr>
            <a:xfrm>
              <a:off x="4788218" y="3326762"/>
              <a:ext cx="1099184" cy="1099184"/>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242500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60</a:t>
            </a:fld>
            <a:endParaRPr lang="en-US" dirty="0"/>
          </a:p>
        </p:txBody>
      </p:sp>
      <p:sp>
        <p:nvSpPr>
          <p:cNvPr id="3" name="Text Placeholder 2"/>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a:xfrm>
            <a:off x="628649" y="1398270"/>
            <a:ext cx="6236971" cy="4686618"/>
          </a:xfrm>
        </p:spPr>
        <p:txBody>
          <a:bodyPr/>
          <a:lstStyle/>
          <a:p>
            <a:pPr marL="457200" indent="-457200">
              <a:buClr>
                <a:srgbClr val="0099CC"/>
              </a:buClr>
              <a:buFont typeface="+mj-lt"/>
              <a:buAutoNum type="arabicPeriod" startAt="3"/>
            </a:pPr>
            <a:r>
              <a:rPr lang="en-US" dirty="0" smtClean="0">
                <a:latin typeface="Arial" panose="020B0604020202020204" pitchFamily="34" charset="0"/>
              </a:rPr>
              <a:t>Travel ways should be:</a:t>
            </a:r>
          </a:p>
          <a:p>
            <a:pPr marL="1143000" lvl="1" indent="-457200">
              <a:buFont typeface="+mj-lt"/>
              <a:buAutoNum type="alphaLcPeriod"/>
            </a:pPr>
            <a:r>
              <a:rPr lang="en-US" dirty="0" smtClean="0">
                <a:latin typeface="Arial" panose="020B0604020202020204" pitchFamily="34" charset="0"/>
              </a:rPr>
              <a:t>Free of debris</a:t>
            </a:r>
          </a:p>
          <a:p>
            <a:pPr marL="1143000" lvl="1" indent="-457200">
              <a:buFont typeface="+mj-lt"/>
              <a:buAutoNum type="alphaLcPeriod"/>
            </a:pPr>
            <a:r>
              <a:rPr lang="en-US" dirty="0" smtClean="0"/>
              <a:t>Easily accessible</a:t>
            </a:r>
          </a:p>
          <a:p>
            <a:pPr marL="1143000" lvl="1" indent="-457200">
              <a:buFont typeface="+mj-lt"/>
              <a:buAutoNum type="alphaLcPeriod"/>
            </a:pPr>
            <a:r>
              <a:rPr lang="en-US" dirty="0" smtClean="0"/>
              <a:t>Well-lit</a:t>
            </a:r>
            <a:endParaRPr lang="en-US" dirty="0" smtClean="0">
              <a:latin typeface="Arial" panose="020B0604020202020204" pitchFamily="34" charset="0"/>
            </a:endParaRPr>
          </a:p>
          <a:p>
            <a:pPr marL="1143000" lvl="1" indent="-457200">
              <a:buFont typeface="+mj-lt"/>
              <a:buAutoNum type="alphaLcPeriod"/>
            </a:pPr>
            <a:r>
              <a:rPr lang="en-US" dirty="0" smtClean="0"/>
              <a:t>All of the above</a:t>
            </a:r>
          </a:p>
          <a:p>
            <a:pPr lvl="1" indent="0">
              <a:buNone/>
            </a:pPr>
            <a:endParaRPr lang="en-US" dirty="0" smtClean="0"/>
          </a:p>
          <a:p>
            <a:pPr marL="457200" indent="-457200">
              <a:buClr>
                <a:srgbClr val="0099CC"/>
              </a:buClr>
              <a:buFont typeface="+mj-lt"/>
              <a:buAutoNum type="arabicPeriod" startAt="3"/>
            </a:pPr>
            <a:r>
              <a:rPr lang="en-US" dirty="0" smtClean="0">
                <a:latin typeface="Arial" panose="020B0604020202020204" pitchFamily="34" charset="0"/>
              </a:rPr>
              <a:t>All containers must be labeled.</a:t>
            </a:r>
          </a:p>
          <a:p>
            <a:pPr marL="1143000" lvl="1" indent="-457200">
              <a:buFont typeface="+mj-lt"/>
              <a:buAutoNum type="alphaLcPeriod"/>
            </a:pPr>
            <a:r>
              <a:rPr lang="en-US" dirty="0" smtClean="0"/>
              <a:t>True</a:t>
            </a:r>
          </a:p>
          <a:p>
            <a:pPr marL="1143000" lvl="1" indent="-457200">
              <a:buFont typeface="+mj-lt"/>
              <a:buAutoNum type="alphaLcPeriod"/>
            </a:pPr>
            <a:r>
              <a:rPr lang="en-US" dirty="0" smtClean="0"/>
              <a:t>False</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Module </a:t>
            </a:r>
            <a:r>
              <a:rPr lang="en-US" dirty="0"/>
              <a:t>3</a:t>
            </a:r>
            <a:r>
              <a:rPr lang="en-US" dirty="0" smtClean="0"/>
              <a:t> Quiz</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
        <p:nvSpPr>
          <p:cNvPr id="4" name="Oval 3"/>
          <p:cNvSpPr/>
          <p:nvPr/>
        </p:nvSpPr>
        <p:spPr>
          <a:xfrm>
            <a:off x="1307592" y="2807208"/>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07592" y="3864864"/>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9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140826" y="2867199"/>
            <a:ext cx="6461256" cy="1119822"/>
          </a:xfrm>
        </p:spPr>
        <p:txBody>
          <a:bodyPr>
            <a:normAutofit/>
          </a:bodyPr>
          <a:lstStyle/>
          <a:p>
            <a:r>
              <a:rPr lang="en-US" dirty="0" smtClean="0"/>
              <a:t>CONCLUSION</a:t>
            </a:r>
            <a:endParaRPr lang="en-US" dirty="0"/>
          </a:p>
        </p:txBody>
      </p:sp>
    </p:spTree>
    <p:extLst>
      <p:ext uri="{BB962C8B-B14F-4D97-AF65-F5344CB8AC3E}">
        <p14:creationId xmlns:p14="http://schemas.microsoft.com/office/powerpoint/2010/main" val="28697878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62</a:t>
            </a:fld>
            <a:endParaRPr lang="en-US" dirty="0"/>
          </a:p>
        </p:txBody>
      </p:sp>
      <p:sp>
        <p:nvSpPr>
          <p:cNvPr id="4" name="Text Placeholder 3"/>
          <p:cNvSpPr>
            <a:spLocks noGrp="1"/>
          </p:cNvSpPr>
          <p:nvPr>
            <p:ph type="body" sz="quarter" idx="14"/>
          </p:nvPr>
        </p:nvSpPr>
        <p:spPr>
          <a:xfrm>
            <a:off x="628648" y="1406115"/>
            <a:ext cx="7078437" cy="4686618"/>
          </a:xfrm>
        </p:spPr>
        <p:txBody>
          <a:bodyPr/>
          <a:lstStyle/>
          <a:p>
            <a:pPr marL="0" indent="0">
              <a:lnSpc>
                <a:spcPct val="100000"/>
              </a:lnSpc>
              <a:spcAft>
                <a:spcPts val="600"/>
              </a:spcAft>
              <a:buNone/>
            </a:pPr>
            <a:r>
              <a:rPr lang="en-US" dirty="0"/>
              <a:t>What are some key concepts in each module?</a:t>
            </a:r>
          </a:p>
          <a:p>
            <a:pPr>
              <a:lnSpc>
                <a:spcPct val="100000"/>
              </a:lnSpc>
              <a:spcAft>
                <a:spcPts val="600"/>
              </a:spcAft>
            </a:pPr>
            <a:r>
              <a:rPr lang="en-US" dirty="0"/>
              <a:t>Module 1: </a:t>
            </a:r>
            <a:r>
              <a:rPr lang="en-US" dirty="0" smtClean="0"/>
              <a:t>Roles and Responsibilities</a:t>
            </a:r>
            <a:endParaRPr lang="en-US" dirty="0"/>
          </a:p>
          <a:p>
            <a:pPr>
              <a:lnSpc>
                <a:spcPct val="100000"/>
              </a:lnSpc>
              <a:spcAft>
                <a:spcPts val="600"/>
              </a:spcAft>
            </a:pPr>
            <a:r>
              <a:rPr lang="en-US" dirty="0"/>
              <a:t>Module 2: </a:t>
            </a:r>
            <a:r>
              <a:rPr lang="en-US" dirty="0" smtClean="0"/>
              <a:t>Conducting a Workplace Examination</a:t>
            </a:r>
            <a:endParaRPr lang="en-US" dirty="0"/>
          </a:p>
          <a:p>
            <a:pPr>
              <a:lnSpc>
                <a:spcPct val="100000"/>
              </a:lnSpc>
              <a:spcAft>
                <a:spcPts val="600"/>
              </a:spcAft>
            </a:pPr>
            <a:r>
              <a:rPr lang="en-US" dirty="0"/>
              <a:t>Module 3: </a:t>
            </a:r>
            <a:r>
              <a:rPr lang="en-US" dirty="0" smtClean="0"/>
              <a:t>Workplace Hazards</a:t>
            </a:r>
            <a:endParaRPr lang="en-US" dirty="0"/>
          </a:p>
          <a:p>
            <a:pPr marL="0" indent="0">
              <a:lnSpc>
                <a:spcPct val="100000"/>
              </a:lnSpc>
              <a:spcAft>
                <a:spcPts val="600"/>
              </a:spcAft>
              <a:buNone/>
            </a:pPr>
            <a:r>
              <a:rPr lang="en-US" dirty="0" smtClean="0"/>
              <a:t>Are </a:t>
            </a:r>
            <a:r>
              <a:rPr lang="en-US" dirty="0"/>
              <a:t>there any additional questions, comments, or concerns?</a:t>
            </a:r>
          </a:p>
        </p:txBody>
      </p:sp>
      <p:sp>
        <p:nvSpPr>
          <p:cNvPr id="5" name="Text Placeholder 4"/>
          <p:cNvSpPr>
            <a:spLocks noGrp="1"/>
          </p:cNvSpPr>
          <p:nvPr>
            <p:ph type="body" sz="quarter" idx="15"/>
          </p:nvPr>
        </p:nvSpPr>
        <p:spPr/>
        <p:txBody>
          <a:bodyPr/>
          <a:lstStyle/>
          <a:p>
            <a:r>
              <a:rPr lang="en-US" dirty="0" smtClean="0"/>
              <a:t>Conclusion</a:t>
            </a:r>
            <a:endParaRPr lang="en-US" dirty="0"/>
          </a:p>
        </p:txBody>
      </p:sp>
      <p:sp>
        <p:nvSpPr>
          <p:cNvPr id="6"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4105926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63</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Assessment</a:t>
            </a:r>
            <a:endParaRPr lang="en-US" dirty="0"/>
          </a:p>
        </p:txBody>
      </p:sp>
      <p:sp>
        <p:nvSpPr>
          <p:cNvPr id="6" name="Text Placeholder 5"/>
          <p:cNvSpPr>
            <a:spLocks noGrp="1"/>
          </p:cNvSpPr>
          <p:nvPr>
            <p:ph type="body" sz="quarter" idx="14"/>
          </p:nvPr>
        </p:nvSpPr>
        <p:spPr>
          <a:xfrm>
            <a:off x="628649" y="1398270"/>
            <a:ext cx="6463032"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Complete the </a:t>
            </a:r>
            <a:r>
              <a:rPr lang="en-US" dirty="0" smtClean="0">
                <a:latin typeface="Arial" panose="020B0604020202020204" pitchFamily="34" charset="0"/>
              </a:rPr>
              <a:t>assessment</a:t>
            </a:r>
            <a:endParaRPr lang="en-US" dirty="0">
              <a:latin typeface="Arial" panose="020B0604020202020204" pitchFamily="34" charset="0"/>
            </a:endParaRPr>
          </a:p>
          <a:p>
            <a:pPr marL="457200" indent="-457200">
              <a:buClr>
                <a:srgbClr val="0099CC"/>
              </a:buClr>
              <a:buFont typeface="+mj-lt"/>
              <a:buAutoNum type="arabicPeriod"/>
            </a:pPr>
            <a:r>
              <a:rPr lang="en-US" dirty="0" smtClean="0">
                <a:latin typeface="Arial" panose="020B0604020202020204" pitchFamily="34" charset="0"/>
              </a:rPr>
              <a:t>Return the completed assessment to the facilitator</a:t>
            </a:r>
          </a:p>
          <a:p>
            <a:pPr marL="457200" indent="-457200">
              <a:buClr>
                <a:srgbClr val="0099CC"/>
              </a:buClr>
              <a:buFont typeface="+mj-lt"/>
              <a:buAutoNum type="arabicPeriod"/>
            </a:pPr>
            <a:r>
              <a:rPr lang="en-US" dirty="0" smtClean="0">
                <a:latin typeface="Arial" panose="020B0604020202020204" pitchFamily="34" charset="0"/>
              </a:rPr>
              <a:t>Facilitator scores the assessment</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Knowledge Assessment</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3420876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64</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Assessment</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smtClean="0">
                <a:latin typeface="Arial" panose="020B0604020202020204" pitchFamily="34" charset="0"/>
              </a:rPr>
              <a:t>Read through the student directions.</a:t>
            </a:r>
          </a:p>
          <a:p>
            <a:pPr marL="457200" indent="-457200">
              <a:buClr>
                <a:srgbClr val="0099CC"/>
              </a:buClr>
              <a:buFont typeface="+mj-lt"/>
              <a:buAutoNum type="arabicPeriod"/>
            </a:pPr>
            <a:r>
              <a:rPr lang="en-US" dirty="0" smtClean="0">
                <a:latin typeface="Arial" panose="020B0604020202020204" pitchFamily="34" charset="0"/>
              </a:rPr>
              <a:t>Complete the assessment while the facilitator observes. </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Performance Assessment</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534036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65</a:t>
            </a:fld>
            <a:endParaRPr lang="en-US" dirty="0"/>
          </a:p>
        </p:txBody>
      </p:sp>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normAutofit/>
          </a:bodyPr>
          <a:lstStyle/>
          <a:p>
            <a:r>
              <a:rPr lang="en-US" dirty="0" smtClean="0"/>
              <a:t>Evaluation</a:t>
            </a:r>
            <a:endParaRPr lang="en-US" dirty="0"/>
          </a:p>
        </p:txBody>
      </p:sp>
      <p:sp>
        <p:nvSpPr>
          <p:cNvPr id="6" name="Text Placeholder 5"/>
          <p:cNvSpPr>
            <a:spLocks noGrp="1"/>
          </p:cNvSpPr>
          <p:nvPr>
            <p:ph type="body" sz="quarter" idx="14"/>
          </p:nvPr>
        </p:nvSpPr>
        <p:spPr>
          <a:xfrm>
            <a:off x="628649" y="1398270"/>
            <a:ext cx="6236971" cy="4686618"/>
          </a:xfrm>
        </p:spPr>
        <p:txBody>
          <a:bodyPr/>
          <a:lstStyle/>
          <a:p>
            <a:r>
              <a:rPr lang="en-US" dirty="0" smtClean="0">
                <a:latin typeface="Arial" panose="020B0604020202020204" pitchFamily="34" charset="0"/>
              </a:rPr>
              <a:t>Directions</a:t>
            </a:r>
          </a:p>
          <a:p>
            <a:pPr marL="457200" indent="-457200">
              <a:buClr>
                <a:srgbClr val="0099CC"/>
              </a:buClr>
              <a:buFont typeface="+mj-lt"/>
              <a:buAutoNum type="arabicPeriod"/>
            </a:pPr>
            <a:r>
              <a:rPr lang="en-US" dirty="0">
                <a:latin typeface="Arial" panose="020B0604020202020204" pitchFamily="34" charset="0"/>
              </a:rPr>
              <a:t>Complete the </a:t>
            </a:r>
            <a:r>
              <a:rPr lang="en-US" dirty="0" smtClean="0">
                <a:latin typeface="Arial" panose="020B0604020202020204" pitchFamily="34" charset="0"/>
              </a:rPr>
              <a:t>Course Evaluation in the Student Guide (p</a:t>
            </a:r>
            <a:r>
              <a:rPr lang="en-US" dirty="0">
                <a:latin typeface="Arial" panose="020B0604020202020204" pitchFamily="34" charset="0"/>
              </a:rPr>
              <a:t>. </a:t>
            </a:r>
            <a:r>
              <a:rPr lang="en-US" dirty="0" smtClean="0">
                <a:latin typeface="Arial" panose="020B0604020202020204" pitchFamily="34" charset="0"/>
              </a:rPr>
              <a:t>67)</a:t>
            </a:r>
            <a:endParaRPr lang="en-US" dirty="0">
              <a:latin typeface="Arial" panose="020B0604020202020204" pitchFamily="34" charset="0"/>
            </a:endParaRPr>
          </a:p>
          <a:p>
            <a:pPr marL="457200" indent="-457200">
              <a:buClr>
                <a:srgbClr val="0099CC"/>
              </a:buClr>
              <a:buFont typeface="+mj-lt"/>
              <a:buAutoNum type="arabicPeriod"/>
            </a:pPr>
            <a:r>
              <a:rPr lang="en-US" dirty="0" smtClean="0">
                <a:latin typeface="Arial" panose="020B0604020202020204" pitchFamily="34" charset="0"/>
              </a:rPr>
              <a:t>Carefully tear out the evaluation</a:t>
            </a:r>
          </a:p>
          <a:p>
            <a:pPr marL="457200" indent="-457200">
              <a:buClr>
                <a:srgbClr val="0099CC"/>
              </a:buClr>
              <a:buFont typeface="+mj-lt"/>
              <a:buAutoNum type="arabicPeriod"/>
            </a:pPr>
            <a:r>
              <a:rPr lang="en-US" dirty="0" smtClean="0">
                <a:latin typeface="Arial" panose="020B0604020202020204" pitchFamily="34" charset="0"/>
              </a:rPr>
              <a:t>Return the completed form to the facilitator</a:t>
            </a:r>
            <a:endParaRPr lang="en-US" dirty="0">
              <a:latin typeface="Arial" panose="020B0604020202020204" pitchFamily="34" charset="0"/>
            </a:endParaRPr>
          </a:p>
        </p:txBody>
      </p:sp>
      <p:sp>
        <p:nvSpPr>
          <p:cNvPr id="7" name="Text Placeholder 6"/>
          <p:cNvSpPr>
            <a:spLocks noGrp="1"/>
          </p:cNvSpPr>
          <p:nvPr>
            <p:ph type="body" sz="quarter" idx="16"/>
          </p:nvPr>
        </p:nvSpPr>
        <p:spPr>
          <a:xfrm>
            <a:off x="619685" y="615474"/>
            <a:ext cx="6236970" cy="646588"/>
          </a:xfrm>
        </p:spPr>
        <p:txBody>
          <a:bodyPr/>
          <a:lstStyle/>
          <a:p>
            <a:r>
              <a:rPr lang="en-US" dirty="0" smtClean="0"/>
              <a:t>Student Course Evaluation</a:t>
            </a:r>
            <a:endParaRPr lang="en-US" dirty="0"/>
          </a:p>
        </p:txBody>
      </p:sp>
      <p:sp>
        <p:nvSpPr>
          <p:cNvPr id="8"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2498501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7</a:t>
            </a:fld>
            <a:endParaRPr lang="en-US" dirty="0"/>
          </a:p>
        </p:txBody>
      </p:sp>
      <p:sp>
        <p:nvSpPr>
          <p:cNvPr id="4" name="Text Placeholder 3"/>
          <p:cNvSpPr>
            <a:spLocks noGrp="1"/>
          </p:cNvSpPr>
          <p:nvPr>
            <p:ph type="body" sz="quarter" idx="14"/>
          </p:nvPr>
        </p:nvSpPr>
        <p:spPr/>
        <p:txBody>
          <a:bodyPr/>
          <a:lstStyle/>
          <a:p>
            <a:pPr marL="0" indent="0">
              <a:buNone/>
            </a:pPr>
            <a:r>
              <a:rPr lang="en-US" dirty="0" smtClean="0"/>
              <a:t>Hazards often fall under these categories</a:t>
            </a:r>
          </a:p>
          <a:p>
            <a:r>
              <a:rPr lang="en-US" dirty="0" smtClean="0"/>
              <a:t>Chemical</a:t>
            </a:r>
          </a:p>
          <a:p>
            <a:r>
              <a:rPr lang="en-US" dirty="0" smtClean="0"/>
              <a:t>Biological</a:t>
            </a:r>
          </a:p>
          <a:p>
            <a:r>
              <a:rPr lang="en-US" dirty="0" smtClean="0"/>
              <a:t>Physical</a:t>
            </a:r>
          </a:p>
          <a:p>
            <a:endParaRPr lang="en-US" dirty="0" smtClean="0"/>
          </a:p>
          <a:p>
            <a:pPr marL="0" indent="0">
              <a:buNone/>
            </a:pPr>
            <a:endParaRPr lang="en-US" dirty="0"/>
          </a:p>
          <a:p>
            <a:pPr marL="0" indent="0">
              <a:buNone/>
            </a:pPr>
            <a:r>
              <a:rPr lang="en-US" dirty="0" smtClean="0"/>
              <a:t>Do not assume you are automatically aware of all hazards around you</a:t>
            </a:r>
          </a:p>
        </p:txBody>
      </p:sp>
      <p:sp>
        <p:nvSpPr>
          <p:cNvPr id="5" name="Text Placeholder 4"/>
          <p:cNvSpPr>
            <a:spLocks noGrp="1"/>
          </p:cNvSpPr>
          <p:nvPr>
            <p:ph type="body" sz="quarter" idx="15"/>
          </p:nvPr>
        </p:nvSpPr>
        <p:spPr/>
        <p:txBody>
          <a:bodyPr/>
          <a:lstStyle/>
          <a:p>
            <a:r>
              <a:rPr lang="en-US" dirty="0" smtClean="0"/>
              <a:t>Introduction</a:t>
            </a:r>
            <a:endParaRPr lang="en-US" dirty="0"/>
          </a:p>
        </p:txBody>
      </p:sp>
      <p:sp>
        <p:nvSpPr>
          <p:cNvPr id="12" name="Footer Placeholder 1"/>
          <p:cNvSpPr>
            <a:spLocks noGrp="1"/>
          </p:cNvSpPr>
          <p:nvPr>
            <p:ph type="ftr" sz="quarter" idx="11"/>
          </p:nvPr>
        </p:nvSpPr>
        <p:spPr>
          <a:xfrm>
            <a:off x="628650" y="6181830"/>
            <a:ext cx="5486400" cy="365125"/>
          </a:xfrm>
        </p:spPr>
        <p:txBody>
          <a:bodyPr/>
          <a:lstStyle/>
          <a:p>
            <a:r>
              <a:rPr lang="en-US" dirty="0" smtClean="0"/>
              <a:t>WORKPLACE EXAMINATIONS FOR DOWNSTREAM PROCESSING – </a:t>
            </a:r>
            <a:r>
              <a:rPr lang="en-US" dirty="0"/>
              <a:t>SFT </a:t>
            </a:r>
            <a:r>
              <a:rPr lang="en-US" dirty="0" smtClean="0"/>
              <a:t>FCX2015C</a:t>
            </a:r>
            <a:endParaRPr lang="en-US" dirty="0"/>
          </a:p>
        </p:txBody>
      </p:sp>
    </p:spTree>
    <p:extLst>
      <p:ext uri="{BB962C8B-B14F-4D97-AF65-F5344CB8AC3E}">
        <p14:creationId xmlns:p14="http://schemas.microsoft.com/office/powerpoint/2010/main" val="370113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1"/>
          <p:cNvSpPr>
            <a:spLocks noGrp="1"/>
          </p:cNvSpPr>
          <p:nvPr>
            <p:ph type="ftr" sz="quarter" idx="11"/>
          </p:nvPr>
        </p:nvSpPr>
        <p:spPr/>
        <p:txBody>
          <a:bodyPr/>
          <a:lstStyle/>
          <a:p>
            <a:r>
              <a:rPr lang="en-US" dirty="0"/>
              <a:t>WORKPLACE EXAMINATIONS – SFT FCX1015C</a:t>
            </a:r>
          </a:p>
        </p:txBody>
      </p:sp>
      <p:sp>
        <p:nvSpPr>
          <p:cNvPr id="3" name="Slide Number Placeholder 2"/>
          <p:cNvSpPr>
            <a:spLocks noGrp="1"/>
          </p:cNvSpPr>
          <p:nvPr>
            <p:ph type="sldNum" sz="quarter" idx="12"/>
          </p:nvPr>
        </p:nvSpPr>
        <p:spPr>
          <a:xfrm>
            <a:off x="6865620" y="6208776"/>
            <a:ext cx="2278380" cy="365125"/>
          </a:xfrm>
        </p:spPr>
        <p:txBody>
          <a:bodyPr/>
          <a:lstStyle/>
          <a:p>
            <a:pPr algn="ctr"/>
            <a:fld id="{25D3FF45-FB88-453A-A2AC-7EF0564DBF56}" type="slidenum">
              <a:rPr lang="en-US" smtClean="0"/>
              <a:pPr algn="ctr"/>
              <a:t>8</a:t>
            </a:fld>
            <a:endParaRPr lang="en-US" dirty="0"/>
          </a:p>
        </p:txBody>
      </p:sp>
      <p:sp>
        <p:nvSpPr>
          <p:cNvPr id="5" name="Text Placeholder 4"/>
          <p:cNvSpPr>
            <a:spLocks noGrp="1"/>
          </p:cNvSpPr>
          <p:nvPr>
            <p:ph type="body" sz="quarter" idx="15"/>
          </p:nvPr>
        </p:nvSpPr>
        <p:spPr>
          <a:xfrm>
            <a:off x="628650" y="666274"/>
            <a:ext cx="6236970" cy="963612"/>
          </a:xfrm>
        </p:spPr>
        <p:txBody>
          <a:bodyPr>
            <a:normAutofit lnSpcReduction="10000"/>
          </a:bodyPr>
          <a:lstStyle/>
          <a:p>
            <a:r>
              <a:rPr lang="en-US" dirty="0" smtClean="0"/>
              <a:t>Fatal Risks and Critical Controls</a:t>
            </a:r>
            <a:endParaRPr lang="en-US" dirty="0"/>
          </a:p>
        </p:txBody>
      </p:sp>
      <p:cxnSp>
        <p:nvCxnSpPr>
          <p:cNvPr id="60" name="Straight Connector 59"/>
          <p:cNvCxnSpPr/>
          <p:nvPr/>
        </p:nvCxnSpPr>
        <p:spPr>
          <a:xfrm flipH="1">
            <a:off x="3558448" y="1579086"/>
            <a:ext cx="25829" cy="449649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p:nvPr/>
        </p:nvCxnSpPr>
        <p:spPr>
          <a:xfrm>
            <a:off x="6285297" y="1579086"/>
            <a:ext cx="3498" cy="449649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9" name="TextBox 68"/>
          <p:cNvSpPr txBox="1"/>
          <p:nvPr/>
        </p:nvSpPr>
        <p:spPr>
          <a:xfrm>
            <a:off x="285776" y="1537664"/>
            <a:ext cx="3110794"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Present at all sites</a:t>
            </a:r>
            <a:endParaRPr lang="en-US" dirty="0">
              <a:latin typeface="Arial" panose="020B0604020202020204" pitchFamily="34" charset="0"/>
              <a:cs typeface="Arial" panose="020B0604020202020204" pitchFamily="34" charset="0"/>
            </a:endParaRPr>
          </a:p>
        </p:txBody>
      </p:sp>
      <p:sp>
        <p:nvSpPr>
          <p:cNvPr id="70" name="TextBox 69"/>
          <p:cNvSpPr txBox="1"/>
          <p:nvPr/>
        </p:nvSpPr>
        <p:spPr>
          <a:xfrm>
            <a:off x="3727121" y="1532322"/>
            <a:ext cx="2442773"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Present at many sites</a:t>
            </a:r>
            <a:endParaRPr lang="en-US" dirty="0">
              <a:latin typeface="Arial" panose="020B0604020202020204" pitchFamily="34" charset="0"/>
              <a:cs typeface="Arial" panose="020B0604020202020204" pitchFamily="34" charset="0"/>
            </a:endParaRPr>
          </a:p>
        </p:txBody>
      </p:sp>
      <p:sp>
        <p:nvSpPr>
          <p:cNvPr id="71" name="TextBox 70"/>
          <p:cNvSpPr txBox="1"/>
          <p:nvPr/>
        </p:nvSpPr>
        <p:spPr>
          <a:xfrm>
            <a:off x="6510206" y="1539419"/>
            <a:ext cx="2508936"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Present at few sites</a:t>
            </a:r>
            <a:endParaRPr lang="en-US" dirty="0">
              <a:latin typeface="Arial" panose="020B0604020202020204" pitchFamily="34" charset="0"/>
              <a:cs typeface="Arial" panose="020B0604020202020204" pitchFamily="34" charset="0"/>
            </a:endParaRPr>
          </a:p>
        </p:txBody>
      </p:sp>
      <p:pic>
        <p:nvPicPr>
          <p:cNvPr id="78" name="Picture 77" descr="C:\Users\jbefort\OneDrive - Freeport-McMoRan Inc\Fatal Risk Docs\Fatal Risks (Labeled Along Bottom)\Contact-with-Electricity-Fatal-Ris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786" y="1846852"/>
            <a:ext cx="1061791" cy="746679"/>
          </a:xfrm>
          <a:prstGeom prst="rect">
            <a:avLst/>
          </a:prstGeom>
          <a:noFill/>
          <a:ln>
            <a:noFill/>
          </a:ln>
        </p:spPr>
      </p:pic>
      <p:pic>
        <p:nvPicPr>
          <p:cNvPr id="79" name="Picture 78" descr="C:\Users\jbefort\OneDrive - Freeport-McMoRan Inc\Fatal Risk Docs\Fatal Risks (Labeled Along Bottom)\Entanglement-and-Crushing-Fatal-Ris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8993" y="1850036"/>
            <a:ext cx="822960" cy="864108"/>
          </a:xfrm>
          <a:prstGeom prst="rect">
            <a:avLst/>
          </a:prstGeom>
          <a:noFill/>
          <a:ln>
            <a:noFill/>
          </a:ln>
        </p:spPr>
      </p:pic>
      <p:pic>
        <p:nvPicPr>
          <p:cNvPr id="80" name="Picture 79" descr="C:\Users\jbefort\OneDrive - Freeport-McMoRan Inc\Fatal Risk Docs\Fatal Risks (Labeled Along Bottom)\Expsoure-to-Hazardous-Substances---Acut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0484" y="1846852"/>
            <a:ext cx="1049274" cy="960120"/>
          </a:xfrm>
          <a:prstGeom prst="rect">
            <a:avLst/>
          </a:prstGeom>
          <a:noFill/>
          <a:ln>
            <a:noFill/>
          </a:ln>
        </p:spPr>
      </p:pic>
      <p:pic>
        <p:nvPicPr>
          <p:cNvPr id="81" name="Picture 80" descr="C:\Users\jbefort\OneDrive - Freeport-McMoRan Inc\Fatal Risk Docs\Fatal Risks (Labeled Along Bottom)\Exposure-to-Hazardous-Substances---Chronic.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418" y="2864417"/>
            <a:ext cx="1049274" cy="960120"/>
          </a:xfrm>
          <a:prstGeom prst="rect">
            <a:avLst/>
          </a:prstGeom>
          <a:noFill/>
          <a:ln>
            <a:noFill/>
          </a:ln>
        </p:spPr>
      </p:pic>
      <p:pic>
        <p:nvPicPr>
          <p:cNvPr id="82" name="Picture 81" descr="C:\Users\jbefort\OneDrive - Freeport-McMoRan Inc\Fatal Risk Docs\Fatal Risks (Labeled Along Bottom)\Fall-from-Heights-Fatal-Risk.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4078" y="2848483"/>
            <a:ext cx="781812" cy="747522"/>
          </a:xfrm>
          <a:prstGeom prst="rect">
            <a:avLst/>
          </a:prstGeom>
          <a:noFill/>
          <a:ln>
            <a:noFill/>
          </a:ln>
        </p:spPr>
      </p:pic>
      <p:pic>
        <p:nvPicPr>
          <p:cNvPr id="83" name="Picture 82" descr="C:\Users\jbefort\OneDrive - Freeport-McMoRan Inc\Fatal Risk Docs\Fatal Risks (Labeled Along Bottom)\Falling-Objects-Fatal-Risk.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7301" y="2861803"/>
            <a:ext cx="740664" cy="747522"/>
          </a:xfrm>
          <a:prstGeom prst="rect">
            <a:avLst/>
          </a:prstGeom>
          <a:noFill/>
          <a:ln>
            <a:noFill/>
          </a:ln>
        </p:spPr>
      </p:pic>
      <p:pic>
        <p:nvPicPr>
          <p:cNvPr id="84" name="Picture 83" descr="C:\Users\jbefort\OneDrive - Freeport-McMoRan Inc\Fatal Risk Docs\Fatal Risks (Labeled Along Bottom)\Fir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8723" y="3839214"/>
            <a:ext cx="740664" cy="733806"/>
          </a:xfrm>
          <a:prstGeom prst="rect">
            <a:avLst/>
          </a:prstGeom>
          <a:noFill/>
          <a:ln>
            <a:noFill/>
          </a:ln>
        </p:spPr>
      </p:pic>
      <p:pic>
        <p:nvPicPr>
          <p:cNvPr id="85" name="Picture 84" descr="C:\Users\jbefort\OneDrive - Freeport-McMoRan Inc\Fatal Risk Docs\Fatal Risks (Labeled Along Bottom)\Lifting-Operations-Fatal-Risk.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48533" y="3839844"/>
            <a:ext cx="822960" cy="747522"/>
          </a:xfrm>
          <a:prstGeom prst="rect">
            <a:avLst/>
          </a:prstGeom>
          <a:noFill/>
          <a:ln>
            <a:noFill/>
          </a:ln>
        </p:spPr>
      </p:pic>
      <p:pic>
        <p:nvPicPr>
          <p:cNvPr id="86" name="Picture 85" descr="C:\Users\jbefort\OneDrive - Freeport-McMoRan Inc\Fatal Risk Docs\Fatal Risks (Labeled Along Bottom)\Uncontrolled-Release-of-Energy-Fatal-Risk.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45005" y="3834099"/>
            <a:ext cx="829818" cy="864108"/>
          </a:xfrm>
          <a:prstGeom prst="rect">
            <a:avLst/>
          </a:prstGeom>
          <a:noFill/>
          <a:ln>
            <a:noFill/>
          </a:ln>
        </p:spPr>
      </p:pic>
      <p:pic>
        <p:nvPicPr>
          <p:cNvPr id="87" name="Picture 86" descr="C:\Users\jbefort\OneDrive - Freeport-McMoRan Inc\Fatal Risk Docs\Fatal Risks (Labeled Along Bottom)\Vehicle-Collision-or-Rollover.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7428" y="4780184"/>
            <a:ext cx="761238" cy="843534"/>
          </a:xfrm>
          <a:prstGeom prst="rect">
            <a:avLst/>
          </a:prstGeom>
          <a:noFill/>
          <a:ln>
            <a:noFill/>
          </a:ln>
        </p:spPr>
      </p:pic>
      <p:pic>
        <p:nvPicPr>
          <p:cNvPr id="88" name="Picture 87" descr="C:\Users\jbefort\OneDrive - Freeport-McMoRan Inc\Fatal Risk Docs\Fatal Risks (Labeled Along Bottom)\Vehicle-Impact-on-Pers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47421" y="4780184"/>
            <a:ext cx="740664" cy="843534"/>
          </a:xfrm>
          <a:prstGeom prst="rect">
            <a:avLst/>
          </a:prstGeom>
          <a:noFill/>
          <a:ln>
            <a:noFill/>
          </a:ln>
        </p:spPr>
      </p:pic>
      <p:pic>
        <p:nvPicPr>
          <p:cNvPr id="89" name="Picture 88" descr="C:\Users\jbefort\OneDrive - Freeport-McMoRan Inc\Fatal Risk Docs\Fatal Risks (Labeled Along Bottom)\Blasting.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35567" y="1849619"/>
            <a:ext cx="740664" cy="747522"/>
          </a:xfrm>
          <a:prstGeom prst="rect">
            <a:avLst/>
          </a:prstGeom>
          <a:noFill/>
          <a:ln>
            <a:noFill/>
          </a:ln>
        </p:spPr>
      </p:pic>
      <p:pic>
        <p:nvPicPr>
          <p:cNvPr id="90" name="Picture 89" descr="C:\Users\jbefort\OneDrive - Freeport-McMoRan Inc\Fatal Risk Docs\Fatal Risks (Labeled Along Bottom)\Confined-Space-Fatal-Risk.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17324" y="1846009"/>
            <a:ext cx="754380" cy="747522"/>
          </a:xfrm>
          <a:prstGeom prst="rect">
            <a:avLst/>
          </a:prstGeom>
          <a:noFill/>
          <a:ln>
            <a:noFill/>
          </a:ln>
        </p:spPr>
      </p:pic>
      <p:pic>
        <p:nvPicPr>
          <p:cNvPr id="91" name="Picture 90" descr="C:\Users\jbefort\OneDrive - Freeport-McMoRan Inc\Fatal Risk Docs\Fatal Risks (Labeled Along Bottom)\Drowning.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842637" y="2860862"/>
            <a:ext cx="740664" cy="747522"/>
          </a:xfrm>
          <a:prstGeom prst="rect">
            <a:avLst/>
          </a:prstGeom>
          <a:noFill/>
          <a:ln>
            <a:noFill/>
          </a:ln>
        </p:spPr>
      </p:pic>
      <p:pic>
        <p:nvPicPr>
          <p:cNvPr id="92" name="Picture 91" descr="C:\Users\jbefort\OneDrive - Freeport-McMoRan Inc\Fatal Risk Docs\Fatal Risks (Labeled Along Bottom)\Ground-Failure-Fatal-Risk.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16600" y="2867720"/>
            <a:ext cx="740664" cy="733806"/>
          </a:xfrm>
          <a:prstGeom prst="rect">
            <a:avLst/>
          </a:prstGeom>
          <a:noFill/>
          <a:ln>
            <a:noFill/>
          </a:ln>
        </p:spPr>
      </p:pic>
      <p:pic>
        <p:nvPicPr>
          <p:cNvPr id="93" name="Picture 92" descr="C:\Users\jbefort\OneDrive - Freeport-McMoRan Inc\Fatal Risk Docs\Fatal Risks (Labeled Along Bottom)\Rail-Collision.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845327" y="3821081"/>
            <a:ext cx="740664" cy="733806"/>
          </a:xfrm>
          <a:prstGeom prst="rect">
            <a:avLst/>
          </a:prstGeom>
          <a:noFill/>
          <a:ln>
            <a:noFill/>
          </a:ln>
        </p:spPr>
      </p:pic>
      <p:pic>
        <p:nvPicPr>
          <p:cNvPr id="94" name="Picture 93" descr="C:\Users\jbefort\OneDrive - Freeport-McMoRan Inc\Fatal Risk Docs\Fatal Risks (Labeled Along Bottom)\Rail-Impact-on-Person.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14605" y="3832473"/>
            <a:ext cx="740664" cy="843534"/>
          </a:xfrm>
          <a:prstGeom prst="rect">
            <a:avLst/>
          </a:prstGeom>
          <a:noFill/>
          <a:ln>
            <a:noFill/>
          </a:ln>
        </p:spPr>
      </p:pic>
      <p:pic>
        <p:nvPicPr>
          <p:cNvPr id="95" name="Picture 94" descr="C:\Users\jbefort\OneDrive - Freeport-McMoRan Inc\Fatal Risk Docs\Fatal Risks (Labeled Along Bottom)\Underground-Inrush.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496735" y="3833868"/>
            <a:ext cx="918972" cy="747522"/>
          </a:xfrm>
          <a:prstGeom prst="rect">
            <a:avLst/>
          </a:prstGeom>
          <a:noFill/>
          <a:ln>
            <a:noFill/>
          </a:ln>
        </p:spPr>
      </p:pic>
      <p:pic>
        <p:nvPicPr>
          <p:cNvPr id="96" name="Picture 95" descr="C:\Users\jbefort\OneDrive - Freeport-McMoRan Inc\Fatal Risk Docs\Fatal Risks (Labeled Along Bottom)\Underground-Hazardous-Atmosphere-Fatal-Risk.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88735" y="2864417"/>
            <a:ext cx="1069848" cy="864108"/>
          </a:xfrm>
          <a:prstGeom prst="rect">
            <a:avLst/>
          </a:prstGeom>
          <a:noFill/>
          <a:ln>
            <a:noFill/>
          </a:ln>
        </p:spPr>
      </p:pic>
      <p:pic>
        <p:nvPicPr>
          <p:cNvPr id="97" name="Picture 96" descr="C:\Users\jbefort\OneDrive - Freeport-McMoRan Inc\Fatal Risk Docs\Fatal Risks (Labeled Along Bottom)\Personnel-Hoisting.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524167" y="2867199"/>
            <a:ext cx="864108" cy="747522"/>
          </a:xfrm>
          <a:prstGeom prst="rect">
            <a:avLst/>
          </a:prstGeom>
          <a:noFill/>
          <a:ln>
            <a:noFill/>
          </a:ln>
        </p:spPr>
      </p:pic>
      <p:pic>
        <p:nvPicPr>
          <p:cNvPr id="98" name="Picture 97" descr="C:\Users\jbefort\OneDrive - Freeport-McMoRan Inc\Fatal Risk Docs\Fatal Risks (Labeled Along Bottom)\Contact-with-Molten-Material-Fatal-Risk.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53327" y="1843795"/>
            <a:ext cx="740664" cy="843534"/>
          </a:xfrm>
          <a:prstGeom prst="rect">
            <a:avLst/>
          </a:prstGeom>
          <a:noFill/>
          <a:ln>
            <a:noFill/>
          </a:ln>
        </p:spPr>
      </p:pic>
      <p:pic>
        <p:nvPicPr>
          <p:cNvPr id="99" name="Picture 98" descr="C:\Users\jbefort\OneDrive - Freeport-McMoRan Inc\Fatal Risk Docs\Fatal Risks (Labeled Along Bottom)\Aircraft-Operation.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548170" y="1842879"/>
            <a:ext cx="816102" cy="747522"/>
          </a:xfrm>
          <a:prstGeom prst="rect">
            <a:avLst/>
          </a:prstGeom>
          <a:noFill/>
          <a:ln>
            <a:noFill/>
          </a:ln>
        </p:spPr>
      </p:pic>
      <p:pic>
        <p:nvPicPr>
          <p:cNvPr id="100" name="Picture 99" descr="C:\Users\jbefort\OneDrive - Freeport-McMoRan Inc\Fatal Risk Docs\Fatal Risks (Labeled Along Bottom)\Underground-Rock-Fall.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853327" y="3827498"/>
            <a:ext cx="740664" cy="843534"/>
          </a:xfrm>
          <a:prstGeom prst="rect">
            <a:avLst/>
          </a:prstGeom>
          <a:noFill/>
          <a:ln>
            <a:noFill/>
          </a:ln>
        </p:spPr>
      </p:pic>
    </p:spTree>
    <p:extLst>
      <p:ext uri="{BB962C8B-B14F-4D97-AF65-F5344CB8AC3E}">
        <p14:creationId xmlns:p14="http://schemas.microsoft.com/office/powerpoint/2010/main" val="134370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4179" y="0"/>
            <a:ext cx="7577138" cy="6858000"/>
          </a:xfrm>
        </p:spPr>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480" r="14220"/>
          <a:stretch/>
        </p:blipFill>
        <p:spPr>
          <a:xfrm>
            <a:off x="-39239" y="0"/>
            <a:ext cx="7342456" cy="6865557"/>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a:xfrm rot="16200000">
            <a:off x="5245175" y="2966890"/>
            <a:ext cx="6252558" cy="1119822"/>
          </a:xfrm>
        </p:spPr>
        <p:txBody>
          <a:bodyPr>
            <a:normAutofit/>
          </a:bodyPr>
          <a:lstStyle/>
          <a:p>
            <a:r>
              <a:rPr lang="en-US" dirty="0" smtClean="0"/>
              <a:t>Module 1: Roles and Responsibilities</a:t>
            </a:r>
            <a:endParaRPr lang="en-US" dirty="0"/>
          </a:p>
        </p:txBody>
      </p:sp>
    </p:spTree>
    <p:extLst>
      <p:ext uri="{BB962C8B-B14F-4D97-AF65-F5344CB8AC3E}">
        <p14:creationId xmlns:p14="http://schemas.microsoft.com/office/powerpoint/2010/main" val="4172855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55</Value>
      <Value>44</Value>
      <Value>23</Value>
      <Value>9</Value>
      <Value>74</Value>
    </TaxCatchAll>
    <lcf76f155ced4ddcb4097134ff3c332f xmlns="96b50f58-a40e-4869-8bc2-ee1dec35f0fa">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b7e16863-b940-4291-96f8-ad8461baff96" ContentTypeId="0x01010046829DE55437B147B48D1766376E3D6B"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84A41C-B8AC-45A5-B15E-A8B965DEF00E}">
  <ds:schemaRefs>
    <ds:schemaRef ds:uri="http://schemas.microsoft.com/office/2006/metadata/properties"/>
    <ds:schemaRef ds:uri="http://schemas.microsoft.com/sharepoint/v3/fields"/>
    <ds:schemaRef ds:uri="http://purl.org/dc/elements/1.1/"/>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2955d680-6fef-4529-8eb0-555c310ae35f"/>
    <ds:schemaRef ds:uri="3fd770ab-ba2c-444a-8779-ef50c1fb46e4"/>
    <ds:schemaRef ds:uri="http://purl.org/dc/dcmitype/"/>
    <ds:schemaRef ds:uri="http://purl.org/dc/terms/"/>
  </ds:schemaRefs>
</ds:datastoreItem>
</file>

<file path=customXml/itemProps2.xml><?xml version="1.0" encoding="utf-8"?>
<ds:datastoreItem xmlns:ds="http://schemas.openxmlformats.org/officeDocument/2006/customXml" ds:itemID="{5D16ED31-CA41-4E77-997B-D75D0BABF893}"/>
</file>

<file path=customXml/itemProps3.xml><?xml version="1.0" encoding="utf-8"?>
<ds:datastoreItem xmlns:ds="http://schemas.openxmlformats.org/officeDocument/2006/customXml" ds:itemID="{E56096CD-605B-455C-BF30-D3DFB650F9B8}"/>
</file>

<file path=customXml/itemProps4.xml><?xml version="1.0" encoding="utf-8"?>
<ds:datastoreItem xmlns:ds="http://schemas.openxmlformats.org/officeDocument/2006/customXml" ds:itemID="{C8006083-0835-4B99-8BA8-DFBE428113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18931</TotalTime>
  <Words>9363</Words>
  <Application>Microsoft Office PowerPoint</Application>
  <PresentationFormat>On-screen Show (4:3)</PresentationFormat>
  <Paragraphs>1323</Paragraphs>
  <Slides>65</Slides>
  <Notes>65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65</vt:i4>
      </vt:variant>
    </vt:vector>
  </HeadingPairs>
  <TitlesOfParts>
    <vt:vector size="76" baseType="lpstr">
      <vt:lpstr>Arial</vt:lpstr>
      <vt:lpstr>Arial Black</vt:lpstr>
      <vt:lpstr>Calibri</vt:lpstr>
      <vt:lpstr>Calibri Light</vt:lpstr>
      <vt:lpstr>Symbol</vt:lpstr>
      <vt:lpstr>Times New Roman</vt:lpstr>
      <vt:lpstr>Wingdings</vt:lpstr>
      <vt:lpstr>Office Theme</vt:lpstr>
      <vt:lpstr>1_Custom Design</vt:lpstr>
      <vt:lpstr>Custom Design</vt:lpstr>
      <vt:lpstr>2_Custom Design</vt:lpstr>
      <vt:lpstr>SFT FCX2015C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WEDSP PPT</dc:title>
  <dc:creator>Johnson, Angela</dc:creator>
  <cp:lastModifiedBy>Johnson, Cynthia</cp:lastModifiedBy>
  <cp:revision>340</cp:revision>
  <dcterms:created xsi:type="dcterms:W3CDTF">2015-06-25T19:39:11Z</dcterms:created>
  <dcterms:modified xsi:type="dcterms:W3CDTF">2018-09-04T16:50:07Z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74;#Design|7a622a0c-b06b-4a2d-850a-fb30cb89a6a0</vt:lpwstr>
  </property>
  <property fmtid="{D5CDD505-2E9C-101B-9397-08002B2CF9AE}" pid="3" name="FM Retention Category">
    <vt:lpwstr>23;#Administration|5648ecb6-843d-42d8-8ec5-901cd2d614fb</vt:lpwstr>
  </property>
  <property fmtid="{D5CDD505-2E9C-101B-9397-08002B2CF9AE}" pid="4" name="ContentTypeId">
    <vt:lpwstr>0x01010046829DE55437B147B48D1766376E3D6B00F97DF3A8579A634D8806E108BC6ED99500DBCDF2A5234363409A996C2812A1462E</vt:lpwstr>
  </property>
  <property fmtid="{D5CDD505-2E9C-101B-9397-08002B2CF9AE}" pid="5" name="FM Ent Taxonomy">
    <vt:lpwstr>9;#Train|c7e8ba18-c9ba-401f-8a3d-ab16b1aeb6a0</vt:lpwstr>
  </property>
  <property fmtid="{D5CDD505-2E9C-101B-9397-08002B2CF9AE}" pid="6" name="Phase">
    <vt:lpwstr>4.Complete</vt:lpwstr>
  </property>
  <property fmtid="{D5CDD505-2E9C-101B-9397-08002B2CF9AE}" pid="7" name="FM Ent TaxonomyTaxHTField0">
    <vt:lpwstr>Train|c7e8ba18-c9ba-401f-8a3d-ab16b1aeb6a0</vt:lpwstr>
  </property>
  <property fmtid="{D5CDD505-2E9C-101B-9397-08002B2CF9AE}" pid="8" name="o79fb0eb13274969baa8945b2a62dcda">
    <vt:lpwstr>Administration|5648ecb6-843d-42d8-8ec5-901cd2d614fb</vt:lpwstr>
  </property>
  <property fmtid="{D5CDD505-2E9C-101B-9397-08002B2CF9AE}" pid="9" name="FM LOC">
    <vt:lpwstr>Mine Training Institute</vt:lpwstr>
  </property>
  <property fmtid="{D5CDD505-2E9C-101B-9397-08002B2CF9AE}" pid="10" name="FM DPT">
    <vt:lpwstr>Human Resources</vt:lpwstr>
  </property>
  <property fmtid="{D5CDD505-2E9C-101B-9397-08002B2CF9AE}" pid="11" name="Status">
    <vt:lpwstr>Final</vt:lpwstr>
  </property>
  <property fmtid="{D5CDD505-2E9C-101B-9397-08002B2CF9AE}" pid="12" name="FM Doc TypeTaxHTField0">
    <vt:lpwstr>Design|7a622a0c-b06b-4a2d-850a-fb30cb89a6a0</vt:lpwstr>
  </property>
  <property fmtid="{D5CDD505-2E9C-101B-9397-08002B2CF9AE}" pid="13" name="Order">
    <vt:r8>122900</vt:r8>
  </property>
  <property fmtid="{D5CDD505-2E9C-101B-9397-08002B2CF9AE}" pid="14" name="xd_ProgID">
    <vt:lpwstr/>
  </property>
  <property fmtid="{D5CDD505-2E9C-101B-9397-08002B2CF9AE}" pid="15" name="TemplateUrl">
    <vt:lpwstr/>
  </property>
  <property fmtid="{D5CDD505-2E9C-101B-9397-08002B2CF9AE}" pid="16" name="Folder">
    <vt:lpwstr>Final Docs V1</vt:lpwstr>
  </property>
  <property fmtid="{D5CDD505-2E9C-101B-9397-08002B2CF9AE}" pid="17" name="Course Group">
    <vt:lpwstr>55;#Safety|7493f174-3823-44b5-a64f-6d7769779f59</vt:lpwstr>
  </property>
  <property fmtid="{D5CDD505-2E9C-101B-9397-08002B2CF9AE}" pid="18" name="Document Type">
    <vt:lpwstr>44;#Facilitator Presentation|301d71f6-f435-4af7-9fd0-d5282897076a</vt:lpwstr>
  </property>
</Properties>
</file>