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4" r:id="rId6"/>
    <p:sldMasterId id="2147483672" r:id="rId7"/>
  </p:sldMasterIdLst>
  <p:notesMasterIdLst>
    <p:notesMasterId r:id="rId23"/>
  </p:notesMasterIdLst>
  <p:handoutMasterIdLst>
    <p:handoutMasterId r:id="rId24"/>
  </p:handoutMasterIdLst>
  <p:sldIdLst>
    <p:sldId id="256" r:id="rId8"/>
    <p:sldId id="257" r:id="rId9"/>
    <p:sldId id="441" r:id="rId10"/>
    <p:sldId id="563" r:id="rId11"/>
    <p:sldId id="572" r:id="rId12"/>
    <p:sldId id="529" r:id="rId13"/>
    <p:sldId id="530" r:id="rId14"/>
    <p:sldId id="531" r:id="rId15"/>
    <p:sldId id="518" r:id="rId16"/>
    <p:sldId id="457" r:id="rId17"/>
    <p:sldId id="520" r:id="rId18"/>
    <p:sldId id="569" r:id="rId19"/>
    <p:sldId id="527" r:id="rId20"/>
    <p:sldId id="570" r:id="rId21"/>
    <p:sldId id="57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89898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70771" autoAdjust="0"/>
  </p:normalViewPr>
  <p:slideViewPr>
    <p:cSldViewPr snapToGrid="0" showGuides="1">
      <p:cViewPr varScale="1">
        <p:scale>
          <a:sx n="93" d="100"/>
          <a:sy n="93" d="100"/>
        </p:scale>
        <p:origin x="2004" y="78"/>
      </p:cViewPr>
      <p:guideLst>
        <p:guide orient="horz" pos="864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27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73CE4B-23B0-4E29-8829-38C241BDBAD2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D5EE7-B2A2-4F9E-B300-42DCC63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9B97AA-E93D-4143-B7C9-BE349798162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A23A79-5B0B-4086-986B-EBBAC35FA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Briefly speak to this slide if content is being taught in conjunction with an OSHA Refresher.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students to class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students to sign the attendance sheet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introduces self by stating your position at FMI, how long you’ve been with the company, how long you’ve been in mining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this is a hands-on course with opportunities to apply what is learned. Group work and discussions help them learn from the knowledge and experience of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2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Keys to an effective workplace examination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hazard recognition skills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accountability to the task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workplace examination is the first line of defense against hazards, it is only as effective as the person conducting 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 may be well versed in the hazards of a job, but if they do not take the time to perform a proper examination, then the workplace exam becomes ineffective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question on the slide (Bullets revealed one at a time)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the appropriate form is used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tasks/departments at your site may require a different form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as many people from your team as possible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by defining the boundaries of your work area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through the tasks being performed in the defined work area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 the area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distance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hazards can be identified, such as an open-hole, a suspended load, or moving equipment 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easier from an elevated vantage point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closer standpoint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for housekeeping issues, tripping hazards, electrical issues,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 specific pieces of equipment relative to your job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4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Time: 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Approximately 10 minutes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Flip chart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activity draws out the students’ existing knowledge on workplace examinations.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small groups of 3-5 people and give each a flip chart (or provide pens and paper)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group designates one person as the leader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five minutes for each group to list as many items as possible that they may inspect during a workplace examination (such as, berms, fire extinguishers, emergency lighting, etc.)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leader takes a turn reading the items off of the list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every item that another group has, that item is crossed off everyone’s list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all leaders read their list, the group with the highest number of items remaining wins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question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any items that were not mentioned in the previous activity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5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Time: 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Approximately 20 minutes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 examination forms (site-specific), one per group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Staged area, posters,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ccess to other rooms in the vicinity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activity draws out the students’ existing knowledge on workplace examinations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small groups of 3-5 students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groups to the pre-determined area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Staged area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rooms in the general vicinity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ten minutes for all groups to conduct their workplace examination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the groups to leave their workplace examination form in their area and rotate clockwise to the next group’s area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5 minutes to review and note any issues not previously found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class, discuss what was found and what might have been overlooked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Complacency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people have witnessed complacency in the workplace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some, the behavior resulted in an incident where an injury occurred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others, perhaps luck was on their side, and no injuries resulted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 you perform every day does not lend itself to relying on luck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is an actively achieved task that starts with a workplace examination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importance of a quality workplace examination cannot be understated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continuous process that helps lead to a safe return home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hazard recognition skills, a strong understanding of how to implement critical controls, and knowledge of the processes performed are the backbone of a successful exam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the most experienced employee needs to take the examination seriously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a proactive approach to your work area or one you are passing through, and taking the time to mitigate hazards, creates a safer workplace for you and those around you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questions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students ask clarifying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needed, revisit the content from this refresher course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Hide this slide if content is being taught in conjunction with an MSHA Refresher.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following administrative/classroom policies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appropriate evacuation procedures, gathering areas, and emergency exits and fire extinguisher locations,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Breaks and Restrooms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a break schedule, if appropriate, and announce it to the class.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location of restrooms and smoking areas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policy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your expectations on cell phone and laptop use during the training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course requires significant participation. Students should be prepared for discussions and small group activities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the class ground rules by verbalizing your expectations. Some suggestions are provided below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on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 on task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when others talk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 the opinions and attitudes of others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beginning the next slide: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what they would like to get out of this course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and record their responses on a flipchart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gives the facilitator insight into what the students would like out of the course and helps guide the facilitators focus while teaching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objectives for the course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 each recorded response to the course objectives (even if it is a vague connection)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shows students their ideas help direct the course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4110-1153-4504-81F7-E862A9422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5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different terms listed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other terms the employees may hear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common term used at your site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by each site to identify and immediately control any hazards prior to the beginning of and throughout the shift (Debrief question)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 workplace is adequate for performing regular job duties.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line of defense in protecting Freeport-McMoRan’s most valuable asset – you.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last statement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 environmental conditions (i.e. temperature changes, noise levels, illumination, and weather condition) can alter the work area and affect the risk of existing workplace hazards</a:t>
            </a:r>
          </a:p>
          <a:p>
            <a:pPr marL="349415" marR="0" lvl="0" indent="-34941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first bullet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7066" marR="0" lvl="1" indent="-291179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though there are specific processes in place for risk analysis, every employee must be able to evaluate the risks associated with any given hazard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7066" marR="0" lvl="1" indent="-291179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difficult to be knowledgeable in all workplace hazards, so ask questions of your coworkers, supervisors, safety professionals, and other area experts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9415" marR="0" lvl="0" indent="-34941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second bullet (Fatal Risks are listed on slide 5)</a:t>
            </a:r>
          </a:p>
          <a:p>
            <a:pPr marL="349415" marR="0" lvl="0" indent="-349415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third bullet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7066" marR="0" lvl="1" indent="-291179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inspect existing critical controls to see if they are in working order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7066" marR="0" lvl="1" indent="-291179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effectiveness of any controls cannot be validated, take the necessary steps to control the risk before starting work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4110-1153-4504-81F7-E862A9422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Instruction</a:t>
            </a:r>
            <a:endParaRPr lang="en-US" b="0" dirty="0" smtClean="0"/>
          </a:p>
          <a:p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Fatal Risks are based on industry data, where specific risk exposure has resulted in catastrophic events such as severe injury or death.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all risks have a degree of danger, Fatal Risks are those risks that, when left uncontrolled, will kill you.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identifying a Fatal Risk, Critical Control(s) are implemented and verified with standard verification questions, to prevent death as a result of the exposure to the Fatal Risk.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event of an absent or failure of a Critical Control, the job must be stopped as it significantly increases the risk of severe injury or death despite the existence of other controls.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short, Critical Controls help keep you from being killed.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every Fatal Risk is not present at each site. However, during a workplace examination, the Critical Controls for relevant Fatal Risks should be assessed.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Remember, Fatal Risk Management assists in: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Identifying the risks that will kill you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Implementing the controls that will keep you safe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Verifying that Critical Controls are in place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Empowering you to stop the job if the Critical Controls are missing or not implemented correctly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examples of Critical Controls for various Fatal Risks that may be assessed during a workplace examination: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Entanglement and Crushing – guards, barriers, barricades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 to Hazardous Substances - Acute – mechanical integrity of storage and distribution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Lifting Operations – mechanical integrity of 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Drowning – barriers and segregation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with Molten Material – access integrity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Underground Hazardous Atmosphere – refuge chambers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FCD5C-19B0-4F7A-B49D-975DBE93C1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first question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second question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Policies, guidelines, and procedures are typically created as a result of an incident or near miss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Performing a job in a safe manner is not only a matter of compliance to regulations, but is your means of returning home safely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bullet points under the question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Varied backgrounds will bring a new perspective to a workplace examination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the additional person is a new hire, from a different culture, or even from a different industry, he or she might note new hazards that were otherwise unnoticed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bullet points under the question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what is required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workplace examination record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are retained in accordance with Freeport-McMoRan’s record retention 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hazardous condition is found while performing an examination, immediate action to resolve the issue must occur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 access to the hazard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hazard is discovered that poses an immediate risk to personnel, halt production until the appropriate controls are in place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Posting a spotter until proper flagging or barricading occurs may also be necessary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appropriate personnel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variety of work performed at our sites, specific steps required to initiate hazard control vary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prevent access to the hazard and contact your Supervisor or Health and Safety Professional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attempting to control a hazard, always refer back to the Hierarchy of Controls outlined in Fatality Prevention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Elimination, substitution, and engineering controls are more effective than administrative controls and PPE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the controls that keep the employee as safe as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3A79-5B0B-4086-986B-EBBAC35FAF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"/>
            <a:ext cx="7315200" cy="1325563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79220" y="2110423"/>
            <a:ext cx="4572000" cy="3657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picture here</a:t>
            </a:r>
          </a:p>
          <a:p>
            <a:r>
              <a:rPr lang="en-US" dirty="0" smtClean="0"/>
              <a:t>Approximately 5” wide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56" y="652105"/>
            <a:ext cx="1371600" cy="153547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6185535"/>
            <a:ext cx="1828800" cy="672465"/>
          </a:xfrm>
        </p:spPr>
        <p:txBody>
          <a:bodyPr/>
          <a:lstStyle>
            <a:lvl1pPr marL="0" indent="0" algn="ctr">
              <a:buFontTx/>
              <a:buNone/>
              <a:defRPr sz="7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VERSION # / MONTH YEAR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0" y="1249045"/>
            <a:ext cx="7315200" cy="146367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7620" y="6185535"/>
            <a:ext cx="7315200" cy="672465"/>
          </a:xfrm>
        </p:spPr>
        <p:txBody>
          <a:bodyPr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FOR USE BY FREEPORT-MCMORAN ONLY – DO NOT COPY OR DISTRIBUTE EXTERNALLY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8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>
            <a:lvl1pPr algn="l">
              <a:defRPr sz="700"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620" y="6157595"/>
            <a:ext cx="2278380" cy="365125"/>
          </a:xfrm>
        </p:spPr>
        <p:txBody>
          <a:bodyPr/>
          <a:lstStyle>
            <a:lvl1pPr>
              <a:defRPr sz="700">
                <a:latin typeface="Arial Black" panose="020B0A04020102020204" pitchFamily="34" charset="0"/>
              </a:defRPr>
            </a:lvl1pPr>
          </a:lstStyle>
          <a:p>
            <a:pPr algn="ctr"/>
            <a:fld id="{25D3FF45-FB88-453A-A2AC-7EF0564DBF56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089660"/>
            <a:ext cx="6865620" cy="15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39" y="690946"/>
            <a:ext cx="1506170" cy="41148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15474"/>
            <a:ext cx="6236970" cy="763746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Font typeface="Wingdings" panose="05000000000000000000" pitchFamily="2" charset="2"/>
              <a:buNone/>
              <a:defRPr sz="3000">
                <a:solidFill>
                  <a:srgbClr val="00B0F0"/>
                </a:solidFill>
                <a:latin typeface="Arial Black" panose="020B0A04020102020204" pitchFamily="34" charset="0"/>
              </a:defRPr>
            </a:lvl1pPr>
            <a:lvl2pPr>
              <a:buClr>
                <a:srgbClr val="00B0F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349375"/>
            <a:ext cx="1828800" cy="27432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747010" y="1349375"/>
            <a:ext cx="1828800" cy="27432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922838" y="1349375"/>
            <a:ext cx="2232342" cy="3222625"/>
          </a:xfrm>
        </p:spPr>
        <p:txBody>
          <a:bodyPr>
            <a:noAutofit/>
          </a:bodyPr>
          <a:lstStyle>
            <a:lvl1pPr marL="228600" indent="-228600">
              <a:buClr>
                <a:srgbClr val="00B0F0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6CF0-8FC4-44FB-A4AF-CFA1CEDD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"/>
            <a:ext cx="7315200" cy="1325563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COURSE CODE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379220" y="2574607"/>
            <a:ext cx="4572000" cy="319341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picture here</a:t>
            </a:r>
          </a:p>
          <a:p>
            <a:r>
              <a:rPr lang="en-US" dirty="0" smtClean="0"/>
              <a:t>Approximately 5” wide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56" y="652105"/>
            <a:ext cx="1371600" cy="153547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315200" y="6185535"/>
            <a:ext cx="1828800" cy="672465"/>
          </a:xfrm>
        </p:spPr>
        <p:txBody>
          <a:bodyPr/>
          <a:lstStyle>
            <a:lvl1pPr marL="0" indent="0" algn="ctr">
              <a:buFontTx/>
              <a:buNone/>
              <a:defRPr sz="7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VERSION # / MONTH YEAR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7620" y="6185535"/>
            <a:ext cx="7315200" cy="672465"/>
          </a:xfrm>
        </p:spPr>
        <p:txBody>
          <a:bodyPr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FREEPORT MCMORAN INC USE ONLY / PROPRIETORY AND CONFIDENTIAL / DO NOT COPY OR DISTRIBUTE EXTERNALLY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228724"/>
            <a:ext cx="7315200" cy="120967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3pPr>
              <a:defRPr/>
            </a:lvl3pPr>
          </a:lstStyle>
          <a:p>
            <a:pPr lvl="0"/>
            <a:r>
              <a:rPr lang="en-US" dirty="0" smtClean="0"/>
              <a:t>COURSE TITLE </a:t>
            </a:r>
          </a:p>
          <a:p>
            <a:pPr lvl="0"/>
            <a:r>
              <a:rPr lang="en-US" dirty="0" smtClean="0"/>
              <a:t>ON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6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77138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image here</a:t>
            </a:r>
          </a:p>
          <a:p>
            <a:r>
              <a:rPr lang="en-US" dirty="0" smtClean="0"/>
              <a:t>Approximately 7.5” high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6086" y="0"/>
            <a:ext cx="1839684" cy="68580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8619" y="2722484"/>
            <a:ext cx="5985670" cy="1119822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1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77138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image here</a:t>
            </a:r>
          </a:p>
          <a:p>
            <a:r>
              <a:rPr lang="en-US" dirty="0" smtClean="0"/>
              <a:t>Approximately 7.5” high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6086" y="0"/>
            <a:ext cx="1839684" cy="68580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412909" y="2756774"/>
            <a:ext cx="5917090" cy="1119822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Section Title on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77138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image here</a:t>
            </a:r>
          </a:p>
          <a:p>
            <a:r>
              <a:rPr lang="en-US" dirty="0" smtClean="0"/>
              <a:t>Approximately 7.5” high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04314" y="0"/>
            <a:ext cx="1861456" cy="685800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401479" y="2745344"/>
            <a:ext cx="5939950" cy="1119822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rgbClr val="0099C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UNIT #: Unit Title on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3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>
            <a:lvl1pPr algn="l">
              <a:defRPr sz="700"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620" y="6157595"/>
            <a:ext cx="2278380" cy="365125"/>
          </a:xfrm>
        </p:spPr>
        <p:txBody>
          <a:bodyPr/>
          <a:lstStyle>
            <a:lvl1pPr>
              <a:defRPr sz="700">
                <a:latin typeface="Arial Black" panose="020B0A04020102020204" pitchFamily="34" charset="0"/>
              </a:defRPr>
            </a:lvl1pPr>
          </a:lstStyle>
          <a:p>
            <a:pPr algn="ctr"/>
            <a:fld id="{25D3FF45-FB88-453A-A2AC-7EF0564DBF56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089660"/>
            <a:ext cx="6865620" cy="15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39" y="690946"/>
            <a:ext cx="1506170" cy="41148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8649" y="1379220"/>
            <a:ext cx="7400925" cy="4686618"/>
          </a:xfrm>
        </p:spPr>
        <p:txBody>
          <a:bodyPr>
            <a:normAutofit/>
          </a:bodyPr>
          <a:lstStyle>
            <a:lvl1pPr marL="228600" indent="-228600">
              <a:buClr>
                <a:srgbClr val="0099CC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9CC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15474"/>
            <a:ext cx="6236970" cy="763746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Font typeface="Wingdings" panose="05000000000000000000" pitchFamily="2" charset="2"/>
              <a:buNone/>
              <a:defRPr sz="30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  <a:lvl2pPr>
              <a:buClr>
                <a:srgbClr val="00B0F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8254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>
            <a:lvl1pPr algn="l">
              <a:defRPr sz="700"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620" y="6157595"/>
            <a:ext cx="2278380" cy="365125"/>
          </a:xfrm>
        </p:spPr>
        <p:txBody>
          <a:bodyPr/>
          <a:lstStyle>
            <a:lvl1pPr>
              <a:defRPr sz="700">
                <a:latin typeface="Arial Black" panose="020B0A04020102020204" pitchFamily="34" charset="0"/>
              </a:defRPr>
            </a:lvl1pPr>
          </a:lstStyle>
          <a:p>
            <a:pPr algn="ctr"/>
            <a:fld id="{25D3FF45-FB88-453A-A2AC-7EF0564DBF56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089660"/>
            <a:ext cx="6865620" cy="15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39" y="690946"/>
            <a:ext cx="1506170" cy="41148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8649" y="1579086"/>
            <a:ext cx="7439025" cy="4486752"/>
          </a:xfrm>
        </p:spPr>
        <p:txBody>
          <a:bodyPr>
            <a:normAutofit/>
          </a:bodyPr>
          <a:lstStyle>
            <a:lvl1pPr marL="228600" indent="-228600">
              <a:buClr>
                <a:srgbClr val="0099CC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9CC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15474"/>
            <a:ext cx="6236970" cy="963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None/>
              <a:defRPr sz="30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  <a:lvl2pPr>
              <a:buClr>
                <a:srgbClr val="00B0F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Slide Title Runs Onto Two Lines</a:t>
            </a:r>
          </a:p>
        </p:txBody>
      </p:sp>
    </p:spTree>
    <p:extLst>
      <p:ext uri="{BB962C8B-B14F-4D97-AF65-F5344CB8AC3E}">
        <p14:creationId xmlns:p14="http://schemas.microsoft.com/office/powerpoint/2010/main" val="193763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>
            <a:lvl1pPr algn="l">
              <a:defRPr sz="700"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620" y="6157595"/>
            <a:ext cx="2278380" cy="365125"/>
          </a:xfrm>
        </p:spPr>
        <p:txBody>
          <a:bodyPr/>
          <a:lstStyle>
            <a:lvl1pPr>
              <a:defRPr sz="700">
                <a:latin typeface="Arial Black" panose="020B0A04020102020204" pitchFamily="34" charset="0"/>
              </a:defRPr>
            </a:lvl1pPr>
          </a:lstStyle>
          <a:p>
            <a:pPr algn="ctr"/>
            <a:fld id="{25D3FF45-FB88-453A-A2AC-7EF0564DBF56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089660"/>
            <a:ext cx="6865620" cy="15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39" y="690946"/>
            <a:ext cx="1506170" cy="41148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8650" y="1579086"/>
            <a:ext cx="6236970" cy="4486752"/>
          </a:xfrm>
        </p:spPr>
        <p:txBody>
          <a:bodyPr>
            <a:normAutofit/>
          </a:bodyPr>
          <a:lstStyle>
            <a:lvl1pPr marL="228600" indent="-228600">
              <a:buClr>
                <a:srgbClr val="0099CC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9CC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15474"/>
            <a:ext cx="6236970" cy="963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None/>
              <a:defRPr sz="3000" baseline="0">
                <a:solidFill>
                  <a:srgbClr val="0099CC"/>
                </a:solidFill>
                <a:latin typeface="Arial Black" panose="020B0A04020102020204" pitchFamily="34" charset="0"/>
              </a:defRPr>
            </a:lvl1pPr>
            <a:lvl2pPr>
              <a:buClr>
                <a:srgbClr val="00B0F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SECTION #: Section Title Runs Onto Two Lines</a:t>
            </a:r>
          </a:p>
        </p:txBody>
      </p:sp>
    </p:spTree>
    <p:extLst>
      <p:ext uri="{BB962C8B-B14F-4D97-AF65-F5344CB8AC3E}">
        <p14:creationId xmlns:p14="http://schemas.microsoft.com/office/powerpoint/2010/main" val="31299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>
            <a:lvl1pPr algn="l">
              <a:defRPr sz="700"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5620" y="6157595"/>
            <a:ext cx="2278380" cy="365125"/>
          </a:xfrm>
        </p:spPr>
        <p:txBody>
          <a:bodyPr/>
          <a:lstStyle>
            <a:lvl1pPr>
              <a:defRPr sz="700">
                <a:latin typeface="Arial Black" panose="020B0A04020102020204" pitchFamily="34" charset="0"/>
              </a:defRPr>
            </a:lvl1pPr>
          </a:lstStyle>
          <a:p>
            <a:pPr algn="ctr"/>
            <a:fld id="{25D3FF45-FB88-453A-A2AC-7EF0564DBF56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089660"/>
            <a:ext cx="6865620" cy="15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39" y="690946"/>
            <a:ext cx="1506170" cy="41148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250180"/>
            <a:ext cx="6236970" cy="815658"/>
          </a:xfrm>
        </p:spPr>
        <p:txBody>
          <a:bodyPr/>
          <a:lstStyle>
            <a:lvl1pPr marL="0" indent="0">
              <a:buClr>
                <a:srgbClr val="00B0F0"/>
              </a:buClr>
              <a:buFont typeface="Wingdings" panose="05000000000000000000" pitchFamily="2" charset="2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B0F0"/>
              </a:buCl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Picture and text ranged left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15474"/>
            <a:ext cx="6236970" cy="763746"/>
          </a:xfrm>
        </p:spPr>
        <p:txBody>
          <a:bodyPr>
            <a:normAutofit/>
          </a:bodyPr>
          <a:lstStyle>
            <a:lvl1pPr marL="0" indent="0">
              <a:buClr>
                <a:srgbClr val="00B0F0"/>
              </a:buClr>
              <a:buFont typeface="Wingdings" panose="05000000000000000000" pitchFamily="2" charset="2"/>
              <a:buNone/>
              <a:defRPr sz="3000">
                <a:solidFill>
                  <a:srgbClr val="0099CC"/>
                </a:solidFill>
                <a:latin typeface="Arial Black" panose="020B0A04020102020204" pitchFamily="34" charset="0"/>
              </a:defRPr>
            </a:lvl1pPr>
            <a:lvl2pPr>
              <a:buClr>
                <a:srgbClr val="00B0F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349375"/>
            <a:ext cx="4572000" cy="36576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8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WORKPLACE EXAMINATIONS REFRESHER – SFT FCX2016C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1DA1-6DC9-42FB-A086-8FDC2C3F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WORKPLACE EXAMINATIONS REFRESHER – SFT FCX2016C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4D60-9EA9-40CA-8BBF-CC9DBFD7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0" r:id="rId2"/>
    <p:sldLayoutId id="214748369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WORKPLACE EXAMINATIONS REFRESHER – SFT FCX2016C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FF45-FB88-453A-A2AC-7EF0564D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6" r:id="rId3"/>
    <p:sldLayoutId id="2147483707" r:id="rId4"/>
    <p:sldLayoutId id="2147483708" r:id="rId5"/>
    <p:sldLayoutId id="214748371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" y="91440"/>
            <a:ext cx="7315200" cy="1325563"/>
          </a:xfrm>
        </p:spPr>
        <p:txBody>
          <a:bodyPr/>
          <a:lstStyle/>
          <a:p>
            <a:r>
              <a:rPr lang="en-US" dirty="0" smtClean="0"/>
              <a:t>SFT FCX2016C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VERSION 1.1 / August 2018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1049355"/>
            <a:ext cx="7315200" cy="1463675"/>
          </a:xfrm>
        </p:spPr>
        <p:txBody>
          <a:bodyPr/>
          <a:lstStyle/>
          <a:p>
            <a:r>
              <a:rPr lang="en-US" dirty="0" smtClean="0"/>
              <a:t>WORKPLACE </a:t>
            </a:r>
            <a:r>
              <a:rPr lang="en-US" smtClean="0"/>
              <a:t>EXAMINATIONS REFRESHER</a:t>
            </a:r>
            <a:endParaRPr lang="en-US" sz="200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7620" y="6185535"/>
            <a:ext cx="7315200" cy="672465"/>
          </a:xfrm>
        </p:spPr>
        <p:txBody>
          <a:bodyPr/>
          <a:lstStyle/>
          <a:p>
            <a:pPr lvl="0"/>
            <a:r>
              <a:rPr lang="en-US"/>
              <a:t>FOR USE BY FREEPORT-MCMORAN ONLY – DO NOT COPY OR DISTRIBUTE EXTERNALLY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r="7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3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49" y="1379220"/>
            <a:ext cx="6694300" cy="468661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accordance with FCX requirements, how often should a workplace examination occur?</a:t>
            </a:r>
          </a:p>
          <a:p>
            <a:pPr marL="914400" indent="-457200">
              <a:buFont typeface="+mj-lt"/>
              <a:buAutoNum type="alphaLcPeriod"/>
            </a:pPr>
            <a:r>
              <a:rPr lang="en-US" dirty="0" smtClean="0"/>
              <a:t>Once per hour</a:t>
            </a:r>
          </a:p>
          <a:p>
            <a:pPr marL="914400" indent="-457200">
              <a:buFont typeface="+mj-lt"/>
              <a:buAutoNum type="alphaLcPeriod"/>
            </a:pPr>
            <a:r>
              <a:rPr lang="en-US" dirty="0" smtClean="0"/>
              <a:t>At the end of each shift</a:t>
            </a:r>
          </a:p>
          <a:p>
            <a:pPr marL="914400" indent="-457200">
              <a:buFont typeface="+mj-lt"/>
              <a:buAutoNum type="alphaLcPeriod"/>
            </a:pPr>
            <a:r>
              <a:rPr lang="en-US" dirty="0" smtClean="0"/>
              <a:t>Before work begins or as employees begin work in that area</a:t>
            </a:r>
          </a:p>
          <a:p>
            <a:pPr marL="914400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Why is it important to conduct a workplace examination?</a:t>
            </a:r>
          </a:p>
          <a:p>
            <a:pPr marL="914400" indent="-457200">
              <a:buFont typeface="+mj-lt"/>
              <a:buAutoNum type="alphaLcPeriod"/>
            </a:pPr>
            <a:r>
              <a:rPr lang="en-US" dirty="0"/>
              <a:t>To avoid MSHA fines</a:t>
            </a:r>
          </a:p>
          <a:p>
            <a:pPr marL="914400" indent="-457200">
              <a:buFont typeface="+mj-lt"/>
              <a:buAutoNum type="alphaLcPeriod"/>
            </a:pPr>
            <a:r>
              <a:rPr lang="en-US" dirty="0"/>
              <a:t>To recognize hazards prior to starting work</a:t>
            </a:r>
          </a:p>
          <a:p>
            <a:pPr marL="914400" indent="-457200">
              <a:buFont typeface="+mj-lt"/>
              <a:buAutoNum type="alphaLcPeriod"/>
            </a:pPr>
            <a:r>
              <a:rPr lang="en-US" dirty="0"/>
              <a:t>To ensure the previous shift was productive</a:t>
            </a:r>
          </a:p>
          <a:p>
            <a:pPr marL="914400" indent="-457200">
              <a:buFont typeface="+mj-lt"/>
              <a:buAutoNum type="alphaLcPeriod"/>
            </a:pPr>
            <a:r>
              <a:rPr lang="en-US" dirty="0"/>
              <a:t>None of the above</a:t>
            </a:r>
          </a:p>
          <a:p>
            <a:pPr marL="914400" indent="-457200">
              <a:buFont typeface="+mj-lt"/>
              <a:buAutoNum type="alphaL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8649" y="615474"/>
            <a:ext cx="6236970" cy="763746"/>
          </a:xfrm>
        </p:spPr>
        <p:txBody>
          <a:bodyPr>
            <a:noAutofit/>
          </a:bodyPr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pPr algn="l"/>
            <a:r>
              <a:rPr lang="en-US" sz="700" smtClean="0">
                <a:latin typeface="Arial Black" panose="020B0A04020102020204" pitchFamily="34" charset="0"/>
              </a:rPr>
              <a:t>WORKPLACE EXAMINATIONS REFRESHER – SFT FCX2016C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85541" y="2731267"/>
            <a:ext cx="328864" cy="320842"/>
          </a:xfrm>
          <a:prstGeom prst="ellipse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45075" y="3507904"/>
            <a:ext cx="6694300" cy="4686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85541" y="4686953"/>
            <a:ext cx="328864" cy="320842"/>
          </a:xfrm>
          <a:prstGeom prst="ellipse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" y="1658620"/>
            <a:ext cx="6598319" cy="3997113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What guidelines are necessary for performing an effective workplace examination?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Use appropriate forms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Include team members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Define boundaries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Discuss tasks being performed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Survey the area</a:t>
            </a:r>
          </a:p>
          <a:p>
            <a:pPr marL="800100" lvl="2" indent="-342900">
              <a:buClr>
                <a:srgbClr val="0099CC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a distance</a:t>
            </a:r>
          </a:p>
          <a:p>
            <a:pPr marL="800100" lvl="2" indent="-342900">
              <a:buClr>
                <a:srgbClr val="0099CC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a closer point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Examine specific equipment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pic>
        <p:nvPicPr>
          <p:cNvPr id="7" name="Picture 6" descr="T:\DEPARTMENTS\Safety\_Safety Courses\Workplace Examinations\5_Pictures &amp; Videos\Sierrita 11.2.2015\Train\DSCN1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17" y="2142965"/>
            <a:ext cx="3802512" cy="2766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8650" y="399600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General Hazard Identification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49" y="1379220"/>
            <a:ext cx="6686551" cy="46866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Directions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Facilitator will divide the class into small groups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D</a:t>
            </a:r>
            <a:r>
              <a:rPr lang="en-US" dirty="0" smtClean="0">
                <a:solidFill>
                  <a:prstClr val="black"/>
                </a:solidFill>
              </a:rPr>
              <a:t>esignate a leader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Take five minutes to list as many items as possible that you inspect during a workplace examination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Each leader reads their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Every group with that item listed, crosses the item off their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The group with the highest number of items not crossed off wins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4661" y="627587"/>
            <a:ext cx="6699876" cy="47050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The Long List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15201" y="0"/>
            <a:ext cx="1828800" cy="6858000"/>
          </a:xfrm>
          <a:prstGeom prst="rect">
            <a:avLst/>
          </a:prstGeom>
          <a:solidFill>
            <a:srgbClr val="0099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Activity 1 </a:t>
            </a:r>
            <a:endParaRPr lang="en-US" sz="6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pPr algn="l"/>
            <a:r>
              <a:rPr lang="en-US" sz="700" smtClean="0">
                <a:latin typeface="Arial Black" panose="020B0A04020102020204" pitchFamily="34" charset="0"/>
              </a:rPr>
              <a:t>WORKPLACE EXAMINATIONS REFRESHER – SFT FCX2016C</a:t>
            </a:r>
            <a:endParaRPr lang="en-US" sz="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" y="1638177"/>
            <a:ext cx="6236971" cy="46866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some items you inspect during a workplace examination?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Guarding</a:t>
            </a:r>
          </a:p>
          <a:p>
            <a:r>
              <a:rPr lang="en-US" dirty="0" smtClean="0"/>
              <a:t>Housekeeping</a:t>
            </a:r>
          </a:p>
          <a:p>
            <a:r>
              <a:rPr lang="en-US" dirty="0" smtClean="0"/>
              <a:t>Signage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Berms</a:t>
            </a:r>
          </a:p>
          <a:p>
            <a:r>
              <a:rPr lang="en-US" dirty="0" smtClean="0"/>
              <a:t>Emergency lighting</a:t>
            </a:r>
          </a:p>
          <a:p>
            <a:r>
              <a:rPr lang="en-US" dirty="0" smtClean="0"/>
              <a:t>Escape routes/exits</a:t>
            </a:r>
          </a:p>
          <a:p>
            <a:r>
              <a:rPr lang="en-US" dirty="0" smtClean="0"/>
              <a:t>Walking surface</a:t>
            </a:r>
          </a:p>
          <a:p>
            <a:r>
              <a:rPr lang="en-US" dirty="0" err="1" smtClean="0"/>
              <a:t>Highwalls</a:t>
            </a:r>
            <a:r>
              <a:rPr lang="en-US" dirty="0"/>
              <a:t>/</a:t>
            </a:r>
            <a:r>
              <a:rPr lang="en-US" dirty="0" smtClean="0"/>
              <a:t>benches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8228" y="6236017"/>
            <a:ext cx="5486400" cy="365125"/>
          </a:xfrm>
        </p:spPr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pic>
        <p:nvPicPr>
          <p:cNvPr id="9" name="Picture 8" descr="T:\DEPARTMENTS\Safety\_Safety Courses\Workplace Examinations\5_Pictures &amp; Videos\GA audit photos\Good\11-23-08_Audit_Photos 0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20" y="2042220"/>
            <a:ext cx="3175000" cy="22456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99600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General Hazard Identification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49" y="1379220"/>
            <a:ext cx="6686551" cy="46866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Directions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Facilitator will divide the class into small groups and direct each group to an area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Each group will designate a leader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Take ten minutes to conduct a workplace examination in the assigned area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Facilitator will direct groups to leave their workplace examination form in their area and rotate clockwise to the next group’s area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Take five minutes to review and note any issues not previously found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As a class, discuss what was found and what might have been overlooked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4661" y="627587"/>
            <a:ext cx="6699876" cy="47050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Skill Check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15201" y="0"/>
            <a:ext cx="1828800" cy="6858000"/>
          </a:xfrm>
          <a:prstGeom prst="rect">
            <a:avLst/>
          </a:prstGeom>
          <a:solidFill>
            <a:srgbClr val="0099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Activity 2 </a:t>
            </a:r>
            <a:endParaRPr lang="en-US" sz="6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pPr algn="l"/>
            <a:r>
              <a:rPr lang="en-US" sz="700" smtClean="0">
                <a:latin typeface="Arial Black" panose="020B0A04020102020204" pitchFamily="34" charset="0"/>
              </a:rPr>
              <a:t>WORKPLACE EXAMINATIONS REFRESHER – SFT FCX2016C</a:t>
            </a:r>
            <a:endParaRPr lang="en-US" sz="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" y="1642260"/>
            <a:ext cx="6236971" cy="29346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What are some of the key concepts from this refresher training?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Are there any additional questions or comments?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8228" y="6236017"/>
            <a:ext cx="5486400" cy="365125"/>
          </a:xfrm>
        </p:spPr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99600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Debrief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</a:p>
          <a:p>
            <a:r>
              <a:rPr lang="en-US" dirty="0" smtClean="0"/>
              <a:t>Breaks/Restrooms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/>
              <a:t>Participation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49" y="6157595"/>
            <a:ext cx="5486400" cy="365125"/>
          </a:xfrm>
        </p:spPr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651" y="1393772"/>
            <a:ext cx="62054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Upon completion of this course, the student will be able to: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purpose of workplace examinations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 a workplace examination by assessing a scenario for general hazards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99600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Learning Objectives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02426"/>
            <a:ext cx="68340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39" y="690946"/>
            <a:ext cx="1506170" cy="41148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pPr algn="l"/>
            <a:r>
              <a:rPr lang="en-US" sz="700" smtClean="0">
                <a:latin typeface="Arial Black" panose="020B0A04020102020204" pitchFamily="34" charset="0"/>
              </a:rPr>
              <a:t>WORKPLACE EXAMINATIONS REFRESHER – SFT FCX2016C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865620" y="6208154"/>
            <a:ext cx="2278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 smtClean="0">
                <a:solidFill>
                  <a:srgbClr val="898989"/>
                </a:solidFill>
                <a:latin typeface="Arial Black" panose="020B0A04020102020204" pitchFamily="34" charset="0"/>
              </a:rPr>
              <a:t>7</a:t>
            </a:r>
            <a:endParaRPr lang="en-US" sz="700" dirty="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6CF0-8FC4-44FB-A4AF-CFA1CEDD85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650" y="1393772"/>
            <a:ext cx="6205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Workplace examination is also known as: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 inspection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Pre-shift inspection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Workplace inspection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assume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automatically aware of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 around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pPr marL="346075" lvl="0" indent="-346075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control begins with recognition</a:t>
            </a:r>
          </a:p>
          <a:p>
            <a:pPr marL="346075" lvl="0" indent="-346075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 Risks can result in severe injuries or death</a:t>
            </a:r>
          </a:p>
          <a:p>
            <a:pPr marL="346075" lvl="0" indent="-346075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Controls eliminate or reduce the risk of serious injury or death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99600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Introduction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02426"/>
            <a:ext cx="68340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39" y="690946"/>
            <a:ext cx="1506170" cy="41148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pPr algn="l"/>
            <a:r>
              <a:rPr lang="en-US" sz="700" smtClean="0">
                <a:latin typeface="Arial Black" panose="020B0A04020102020204" pitchFamily="34" charset="0"/>
              </a:rPr>
              <a:t>WORKPLACE EXAMINATIONS REFRESHER – SFT FCX2016C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865620" y="6208154"/>
            <a:ext cx="2278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 smtClean="0">
                <a:solidFill>
                  <a:srgbClr val="898989"/>
                </a:solidFill>
                <a:latin typeface="Arial Black" panose="020B0A04020102020204" pitchFamily="34" charset="0"/>
              </a:rPr>
              <a:t>9</a:t>
            </a:r>
            <a:endParaRPr lang="en-US" sz="700" dirty="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6CF0-8FC4-44FB-A4AF-CFA1CEDD85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8650" y="615473"/>
            <a:ext cx="6236970" cy="1041327"/>
          </a:xfrm>
        </p:spPr>
        <p:txBody>
          <a:bodyPr>
            <a:normAutofit/>
          </a:bodyPr>
          <a:lstStyle/>
          <a:p>
            <a:r>
              <a:rPr lang="en-US" dirty="0" smtClean="0"/>
              <a:t>Fatal Risks and Critical Controls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3558448" y="1579086"/>
            <a:ext cx="25829" cy="449649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85297" y="1579086"/>
            <a:ext cx="3498" cy="449649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85776" y="1537664"/>
            <a:ext cx="311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at all sites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27121" y="1532322"/>
            <a:ext cx="24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at many sites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10206" y="1539419"/>
            <a:ext cx="250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at few sites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77" descr="C:\Users\jbefort\OneDrive - Freeport-McMoRan Inc\Fatal Risk Docs\Fatal Risks (Labeled Along Bottom)\Contact-with-Electricity-Fatal-Ri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6" y="1846852"/>
            <a:ext cx="1061791" cy="74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78" descr="C:\Users\jbefort\OneDrive - Freeport-McMoRan Inc\Fatal Risk Docs\Fatal Risks (Labeled Along Bottom)\Entanglement-and-Crushing-Fatal-Ris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3" y="1850036"/>
            <a:ext cx="822960" cy="86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79" descr="C:\Users\jbefort\OneDrive - Freeport-McMoRan Inc\Fatal Risk Docs\Fatal Risks (Labeled Along Bottom)\Expsoure-to-Hazardous-Substances---Acu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4" y="1846852"/>
            <a:ext cx="1049274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80" descr="C:\Users\jbefort\OneDrive - Freeport-McMoRan Inc\Fatal Risk Docs\Fatal Risks (Labeled Along Bottom)\Exposure-to-Hazardous-Substances---Chroni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8" y="2864417"/>
            <a:ext cx="1049274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C:\Users\jbefort\OneDrive - Freeport-McMoRan Inc\Fatal Risk Docs\Fatal Risks (Labeled Along Bottom)\Fall-from-Heights-Fatal-Ris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78" y="2848483"/>
            <a:ext cx="781812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C:\Users\jbefort\OneDrive - Freeport-McMoRan Inc\Fatal Risk Docs\Fatal Risks (Labeled Along Bottom)\Falling-Objects-Fatal-Ris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01" y="2861803"/>
            <a:ext cx="740664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 descr="C:\Users\jbefort\OneDrive - Freeport-McMoRan Inc\Fatal Risk Docs\Fatal Risks (Labeled Along Bottom)\Fir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3" y="3839214"/>
            <a:ext cx="740664" cy="73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4" descr="C:\Users\jbefort\OneDrive - Freeport-McMoRan Inc\Fatal Risk Docs\Fatal Risks (Labeled Along Bottom)\Lifting-Operations-Fatal-Ris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33" y="3839844"/>
            <a:ext cx="822960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 descr="C:\Users\jbefort\OneDrive - Freeport-McMoRan Inc\Fatal Risk Docs\Fatal Risks (Labeled Along Bottom)\Uncontrolled-Release-of-Energy-Fatal-Risk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05" y="3834099"/>
            <a:ext cx="829818" cy="86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6" descr="C:\Users\jbefort\OneDrive - Freeport-McMoRan Inc\Fatal Risk Docs\Fatal Risks (Labeled Along Bottom)\Vehicle-Collision-or-Rollov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8" y="4780184"/>
            <a:ext cx="761238" cy="84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C:\Users\jbefort\OneDrive - Freeport-McMoRan Inc\Fatal Risk Docs\Fatal Risks (Labeled Along Bottom)\Vehicle-Impact-on-Pers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21" y="4780184"/>
            <a:ext cx="740664" cy="84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C:\Users\jbefort\OneDrive - Freeport-McMoRan Inc\Fatal Risk Docs\Fatal Risks (Labeled Along Bottom)\Blastin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67" y="1849619"/>
            <a:ext cx="740664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 descr="C:\Users\jbefort\OneDrive - Freeport-McMoRan Inc\Fatal Risk Docs\Fatal Risks (Labeled Along Bottom)\Confined-Space-Fatal-Risk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24" y="1846009"/>
            <a:ext cx="754380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C:\Users\jbefort\OneDrive - Freeport-McMoRan Inc\Fatal Risk Docs\Fatal Risks (Labeled Along Bottom)\Drownin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37" y="2860862"/>
            <a:ext cx="740664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1" descr="C:\Users\jbefort\OneDrive - Freeport-McMoRan Inc\Fatal Risk Docs\Fatal Risks (Labeled Along Bottom)\Ground-Failure-Fatal-Risk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00" y="2867720"/>
            <a:ext cx="740664" cy="73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C:\Users\jbefort\OneDrive - Freeport-McMoRan Inc\Fatal Risk Docs\Fatal Risks (Labeled Along Bottom)\Rail-Collision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27" y="3821081"/>
            <a:ext cx="740664" cy="73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C:\Users\jbefort\OneDrive - Freeport-McMoRan Inc\Fatal Risk Docs\Fatal Risks (Labeled Along Bottom)\Rail-Impact-on-Person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05" y="3832473"/>
            <a:ext cx="740664" cy="84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C:\Users\jbefort\OneDrive - Freeport-McMoRan Inc\Fatal Risk Docs\Fatal Risks (Labeled Along Bottom)\Underground-Inrush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35" y="3833868"/>
            <a:ext cx="918972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C:\Users\jbefort\OneDrive - Freeport-McMoRan Inc\Fatal Risk Docs\Fatal Risks (Labeled Along Bottom)\Underground-Hazardous-Atmosphere-Fatal-Risk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35" y="2864417"/>
            <a:ext cx="1069848" cy="86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C:\Users\jbefort\OneDrive - Freeport-McMoRan Inc\Fatal Risk Docs\Fatal Risks (Labeled Along Bottom)\Personnel-Hoisting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67" y="2867199"/>
            <a:ext cx="864108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 descr="C:\Users\jbefort\OneDrive - Freeport-McMoRan Inc\Fatal Risk Docs\Fatal Risks (Labeled Along Bottom)\Contact-with-Molten-Material-Fatal-Risk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27" y="1843795"/>
            <a:ext cx="740664" cy="84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C:\Users\jbefort\OneDrive - Freeport-McMoRan Inc\Fatal Risk Docs\Fatal Risks (Labeled Along Bottom)\Aircraft-Operation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70" y="1842879"/>
            <a:ext cx="816102" cy="7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 descr="C:\Users\jbefort\OneDrive - Freeport-McMoRan Inc\Fatal Risk Docs\Fatal Risks (Labeled Along Bottom)\Underground-Rock-Fall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27" y="3827498"/>
            <a:ext cx="740664" cy="843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4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48" y="1396314"/>
            <a:ext cx="7493376" cy="46866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What is the purpose for conducting a workplace examination?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Brings employees’ attention to recognized hazards in the working </a:t>
            </a:r>
            <a:r>
              <a:rPr lang="en-US" dirty="0" smtClean="0"/>
              <a:t>area and taking immediate action to mitigate or eliminate them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prstClr val="black"/>
                </a:solidFill>
              </a:rPr>
              <a:t>What is a workplace examination?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</a:rPr>
              <a:t>Practice to ensure the </a:t>
            </a:r>
            <a:r>
              <a:rPr lang="en-US" dirty="0" smtClean="0"/>
              <a:t>workplace </a:t>
            </a:r>
            <a:r>
              <a:rPr lang="en-US" dirty="0"/>
              <a:t>is </a:t>
            </a:r>
            <a:r>
              <a:rPr lang="en-US" dirty="0" smtClean="0"/>
              <a:t>free of hazards and adequate </a:t>
            </a:r>
            <a:r>
              <a:rPr lang="en-US" dirty="0"/>
              <a:t>for you to perform your regular job duties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1964" r="8771"/>
          <a:stretch/>
        </p:blipFill>
        <p:spPr bwMode="auto">
          <a:xfrm>
            <a:off x="628648" y="4085498"/>
            <a:ext cx="2622232" cy="20720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622026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Purpose of Workplace </a:t>
            </a:r>
          </a:p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Examination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" y="1396314"/>
            <a:ext cx="6236970" cy="46866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What are some advantages to increased team involvement in workplace examinations?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Fresh set of eyes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Increased awareness of hazards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Different perspective on situations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954997"/>
            <a:ext cx="2980400" cy="2235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:\DEPARTMENTS\Safety\_Safety Courses\Workplace Examinations\5_Pictures &amp; Videos\Gregs photos\DSCN274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/>
          <a:stretch/>
        </p:blipFill>
        <p:spPr bwMode="auto">
          <a:xfrm>
            <a:off x="3842083" y="3954997"/>
            <a:ext cx="2979939" cy="223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8650" y="399600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Responsible Individuals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1" y="1396314"/>
            <a:ext cx="7267317" cy="46866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What is included in a workplace exam record?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 smtClean="0"/>
              <a:t>ate examination was made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</a:t>
            </a:r>
            <a:r>
              <a:rPr lang="en-US" dirty="0" smtClean="0"/>
              <a:t>xaminer’s name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</a:t>
            </a:r>
            <a:r>
              <a:rPr lang="en-US" dirty="0" smtClean="0"/>
              <a:t>ork areas examined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Description of each adverse condition not corrected promptly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 smtClean="0"/>
              <a:t>ate when condition is corrected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Records of each workplace examination will be maintained in accordance with Freeport-McMoRan’s record retention policy.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99600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Record Keeping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5D3FF45-FB88-453A-A2AC-7EF0564DBF56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49" y="1394046"/>
            <a:ext cx="6713184" cy="4686618"/>
          </a:xfrm>
        </p:spPr>
        <p:txBody>
          <a:bodyPr/>
          <a:lstStyle/>
          <a:p>
            <a:r>
              <a:rPr lang="en-US" dirty="0" smtClean="0"/>
              <a:t>Preventing access to the hazard</a:t>
            </a:r>
          </a:p>
          <a:p>
            <a:r>
              <a:rPr lang="en-US" dirty="0" smtClean="0"/>
              <a:t>Contact </a:t>
            </a:r>
            <a:r>
              <a:rPr lang="en-US" dirty="0"/>
              <a:t>appropriate personnel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8650" y="6190297"/>
            <a:ext cx="5486400" cy="365125"/>
          </a:xfrm>
        </p:spPr>
        <p:txBody>
          <a:bodyPr/>
          <a:lstStyle/>
          <a:p>
            <a:r>
              <a:rPr lang="en-US" smtClean="0"/>
              <a:t>WORKPLACE EXAMINATIONS REFRESHER – SFT FCX2016C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4" y="3064212"/>
            <a:ext cx="5004211" cy="312608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99600"/>
            <a:ext cx="87567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99CC"/>
                </a:solidFill>
                <a:latin typeface="Arial Black" panose="020B0A04020102020204" pitchFamily="34" charset="0"/>
              </a:rPr>
              <a:t>Mitigation of Findings</a:t>
            </a:r>
            <a:endParaRPr lang="en-US" sz="3000" dirty="0">
              <a:solidFill>
                <a:srgbClr val="0099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07997-8241-496c-997e-277352d2442c">
      <Value>55</Value>
      <Value>23</Value>
      <Value>73</Value>
      <Value>72</Value>
      <Value>44</Value>
    </TaxCatchAll>
    <lcf76f155ced4ddcb4097134ff3c332f xmlns="96b50f58-a40e-4869-8bc2-ee1dec35f0fa">
      <Terms xmlns="http://schemas.microsoft.com/office/infopath/2007/PartnerControls"/>
    </lcf76f155ced4ddcb4097134ff3c332f>
    <SharedWithUsers xmlns="cd607997-8241-496c-997e-277352d2442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5A717CE324144AA678D44AED611A7" ma:contentTypeVersion="12" ma:contentTypeDescription="Create a new document." ma:contentTypeScope="" ma:versionID="98a07bb40119bcd085a9a051ec2cd4c2">
  <xsd:schema xmlns:xsd="http://www.w3.org/2001/XMLSchema" xmlns:xs="http://www.w3.org/2001/XMLSchema" xmlns:p="http://schemas.microsoft.com/office/2006/metadata/properties" xmlns:ns2="96b50f58-a40e-4869-8bc2-ee1dec35f0fa" xmlns:ns3="cd607997-8241-496c-997e-277352d2442c" targetNamespace="http://schemas.microsoft.com/office/2006/metadata/properties" ma:root="true" ma:fieldsID="de8aef8814a515986c194df88a97ab16" ns2:_="" ns3:_="">
    <xsd:import namespace="96b50f58-a40e-4869-8bc2-ee1dec35f0fa"/>
    <xsd:import namespace="cd607997-8241-496c-997e-277352d24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50f58-a40e-4869-8bc2-ee1dec35f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7e16863-b940-4291-96f8-ad8461baff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07997-8241-496c-997e-277352d24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9536162-bbb1-423b-8051-01138976edca}" ma:internalName="TaxCatchAll" ma:showField="CatchAllData" ma:web="cd607997-8241-496c-997e-277352d24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Props1.xml><?xml version="1.0" encoding="utf-8"?>
<ds:datastoreItem xmlns:ds="http://schemas.openxmlformats.org/officeDocument/2006/customXml" ds:itemID="{36260717-D207-4911-8AEA-665E6DF31DF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sharepoint/v3/fields"/>
    <ds:schemaRef ds:uri="2955d680-6fef-4529-8eb0-555c310ae35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fd770ab-ba2c-444a-8779-ef50c1fb46e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3BE6F6-46C1-4B43-9061-70460A6CDE50}"/>
</file>

<file path=customXml/itemProps3.xml><?xml version="1.0" encoding="utf-8"?>
<ds:datastoreItem xmlns:ds="http://schemas.openxmlformats.org/officeDocument/2006/customXml" ds:itemID="{2086476F-3171-4E7C-97D4-6A7589BDB6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230331-C3D2-48AE-AD4B-D5FFF212D61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21718</TotalTime>
  <Words>2071</Words>
  <Application>Microsoft Office PowerPoint</Application>
  <PresentationFormat>On-screen Show (4:3)</PresentationFormat>
  <Paragraphs>330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</vt:lpstr>
      <vt:lpstr>Symbol</vt:lpstr>
      <vt:lpstr>Times New Roman</vt:lpstr>
      <vt:lpstr>Wingdings</vt:lpstr>
      <vt:lpstr>Office Theme</vt:lpstr>
      <vt:lpstr>1_Custom Design</vt:lpstr>
      <vt:lpstr>Custom Design</vt:lpstr>
      <vt:lpstr>SFT FCX2016C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FreePort-McMoRan Copper &amp; Gold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Examinations Refresher</dc:title>
  <dc:creator>Johnson, Angela</dc:creator>
  <cp:lastModifiedBy>Johnson, Cynthia</cp:lastModifiedBy>
  <cp:revision>439</cp:revision>
  <cp:lastPrinted>2015-11-02T16:05:26Z</cp:lastPrinted>
  <dcterms:created xsi:type="dcterms:W3CDTF">2015-06-25T19:39:11Z</dcterms:created>
  <dcterms:modified xsi:type="dcterms:W3CDTF">2018-08-31T16:19:47Z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0x0101000625A717CE324144AA678D44AED611A7</vt:lpwstr>
  </property>
  <property fmtid="{D5CDD505-2E9C-101B-9397-08002B2CF9AE}" pid="3" name="FM Doc Type">
    <vt:lpwstr>73;#Project Management|56b5f44d-7083-46ac-b589-3c09ac11ecee</vt:lpwstr>
  </property>
  <property fmtid="{D5CDD505-2E9C-101B-9397-08002B2CF9AE}" pid="4" name="FM Retention Category">
    <vt:lpwstr>23;#Administration|5648ecb6-843d-42d8-8ec5-901cd2d614fb</vt:lpwstr>
  </property>
  <property fmtid="{D5CDD505-2E9C-101B-9397-08002B2CF9AE}" pid="5" name="FM Ent Taxonomy">
    <vt:lpwstr>72;#Project Management|e0c14ea4-d21c-4944-84da-db2874151277</vt:lpwstr>
  </property>
  <property fmtid="{D5CDD505-2E9C-101B-9397-08002B2CF9AE}" pid="6" name="Phase">
    <vt:lpwstr>1. Initiation</vt:lpwstr>
  </property>
  <property fmtid="{D5CDD505-2E9C-101B-9397-08002B2CF9AE}" pid="7" name="o79fb0eb13274969baa8945b2a62dcda">
    <vt:lpwstr>Administration|5648ecb6-843d-42d8-8ec5-901cd2d614fb</vt:lpwstr>
  </property>
  <property fmtid="{D5CDD505-2E9C-101B-9397-08002B2CF9AE}" pid="8" name="FM Ent TaxonomyTaxHTField0">
    <vt:lpwstr>Project Management|e0c14ea4-d21c-4944-84da-db2874151277</vt:lpwstr>
  </property>
  <property fmtid="{D5CDD505-2E9C-101B-9397-08002B2CF9AE}" pid="9" name="Document Choice">
    <vt:lpwstr>Training Document</vt:lpwstr>
  </property>
  <property fmtid="{D5CDD505-2E9C-101B-9397-08002B2CF9AE}" pid="10" name="FM DPT">
    <vt:lpwstr>Human Resources</vt:lpwstr>
  </property>
  <property fmtid="{D5CDD505-2E9C-101B-9397-08002B2CF9AE}" pid="11" name="FM LOC">
    <vt:lpwstr>Mine Training Institute</vt:lpwstr>
  </property>
  <property fmtid="{D5CDD505-2E9C-101B-9397-08002B2CF9AE}" pid="12" name="Status">
    <vt:lpwstr>Final</vt:lpwstr>
  </property>
  <property fmtid="{D5CDD505-2E9C-101B-9397-08002B2CF9AE}" pid="13" name="FM Doc TypeTaxHTField0">
    <vt:lpwstr>Project Management|56b5f44d-7083-46ac-b589-3c09ac11ecee</vt:lpwstr>
  </property>
  <property fmtid="{D5CDD505-2E9C-101B-9397-08002B2CF9AE}" pid="14" name="Project Name">
    <vt:lpwstr>19</vt:lpwstr>
  </property>
  <property fmtid="{D5CDD505-2E9C-101B-9397-08002B2CF9AE}" pid="15" name="Order">
    <vt:r8>132600</vt:r8>
  </property>
  <property fmtid="{D5CDD505-2E9C-101B-9397-08002B2CF9AE}" pid="16" name="xd_ProgID">
    <vt:lpwstr/>
  </property>
  <property fmtid="{D5CDD505-2E9C-101B-9397-08002B2CF9AE}" pid="17" name="TemplateUrl">
    <vt:lpwstr/>
  </property>
  <property fmtid="{D5CDD505-2E9C-101B-9397-08002B2CF9AE}" pid="18" name="Course Group">
    <vt:lpwstr>55;#Safety|7493f174-3823-44b5-a64f-6d7769779f59</vt:lpwstr>
  </property>
  <property fmtid="{D5CDD505-2E9C-101B-9397-08002B2CF9AE}" pid="19" name="Document Type">
    <vt:lpwstr>44;#Facilitator Presentation|301d71f6-f435-4af7-9fd0-d5282897076a</vt:lpwstr>
  </property>
  <property fmtid="{D5CDD505-2E9C-101B-9397-08002B2CF9AE}" pid="20" name="_docset_NoMedatataSyncRequired">
    <vt:lpwstr>False</vt:lpwstr>
  </property>
  <property fmtid="{D5CDD505-2E9C-101B-9397-08002B2CF9AE}" pid="21" name="le4b7b4580bd46459214883069e3a18d">
    <vt:lpwstr>Safety|7493f174-3823-44b5-a64f-6d7769779f59</vt:lpwstr>
  </property>
  <property fmtid="{D5CDD505-2E9C-101B-9397-08002B2CF9AE}" pid="22" name="xd_Signature">
    <vt:bool>false</vt:bool>
  </property>
  <property fmtid="{D5CDD505-2E9C-101B-9397-08002B2CF9AE}" pid="23" name="Course Code">
    <vt:lpwstr>SFT FCX2016CE</vt:lpwstr>
  </property>
  <property fmtid="{D5CDD505-2E9C-101B-9397-08002B2CF9AE}" pid="24" name="_SourceUrl">
    <vt:lpwstr/>
  </property>
  <property fmtid="{D5CDD505-2E9C-101B-9397-08002B2CF9AE}" pid="25" name="_SharedFileIndex">
    <vt:lpwstr/>
  </property>
  <property fmtid="{D5CDD505-2E9C-101B-9397-08002B2CF9AE}" pid="26" name="ComplianceAssetId">
    <vt:lpwstr/>
  </property>
  <property fmtid="{D5CDD505-2E9C-101B-9397-08002B2CF9AE}" pid="27" name="_ExtendedDescription">
    <vt:lpwstr/>
  </property>
  <property fmtid="{D5CDD505-2E9C-101B-9397-08002B2CF9AE}" pid="28" name="a0a882b4cf6e4552977556b03a7b624b">
    <vt:lpwstr>Facilitator Presentation|301d71f6-f435-4af7-9fd0-d5282897076a</vt:lpwstr>
  </property>
  <property fmtid="{D5CDD505-2E9C-101B-9397-08002B2CF9AE}" pid="29" name="TriggerFlowInfo">
    <vt:lpwstr/>
  </property>
  <property fmtid="{D5CDD505-2E9C-101B-9397-08002B2CF9AE}" pid="30" name="isArchive">
    <vt:bool>false</vt:bool>
  </property>
</Properties>
</file>