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 id="2147483672" r:id="rId7"/>
  </p:sldMasterIdLst>
  <p:notesMasterIdLst>
    <p:notesMasterId r:id="rId83"/>
  </p:notesMasterIdLst>
  <p:handoutMasterIdLst>
    <p:handoutMasterId r:id="rId84"/>
  </p:handoutMasterIdLst>
  <p:sldIdLst>
    <p:sldId id="256" r:id="rId8"/>
    <p:sldId id="257" r:id="rId9"/>
    <p:sldId id="258" r:id="rId10"/>
    <p:sldId id="413" r:id="rId11"/>
    <p:sldId id="259" r:id="rId12"/>
    <p:sldId id="441" r:id="rId13"/>
    <p:sldId id="594" r:id="rId14"/>
    <p:sldId id="563" r:id="rId15"/>
    <p:sldId id="569" r:id="rId16"/>
    <p:sldId id="570" r:id="rId17"/>
    <p:sldId id="565" r:id="rId18"/>
    <p:sldId id="260" r:id="rId19"/>
    <p:sldId id="529" r:id="rId20"/>
    <p:sldId id="519" r:id="rId21"/>
    <p:sldId id="530" r:id="rId22"/>
    <p:sldId id="531" r:id="rId23"/>
    <p:sldId id="518" r:id="rId24"/>
    <p:sldId id="541" r:id="rId25"/>
    <p:sldId id="457" r:id="rId26"/>
    <p:sldId id="535" r:id="rId27"/>
    <p:sldId id="536" r:id="rId28"/>
    <p:sldId id="299" r:id="rId29"/>
    <p:sldId id="566" r:id="rId30"/>
    <p:sldId id="520" r:id="rId31"/>
    <p:sldId id="571" r:id="rId32"/>
    <p:sldId id="524" r:id="rId33"/>
    <p:sldId id="553" r:id="rId34"/>
    <p:sldId id="522" r:id="rId35"/>
    <p:sldId id="537" r:id="rId36"/>
    <p:sldId id="538" r:id="rId37"/>
    <p:sldId id="527" r:id="rId38"/>
    <p:sldId id="533" r:id="rId39"/>
    <p:sldId id="575" r:id="rId40"/>
    <p:sldId id="572" r:id="rId41"/>
    <p:sldId id="525" r:id="rId42"/>
    <p:sldId id="561" r:id="rId43"/>
    <p:sldId id="573" r:id="rId44"/>
    <p:sldId id="528" r:id="rId45"/>
    <p:sldId id="542" r:id="rId46"/>
    <p:sldId id="539" r:id="rId47"/>
    <p:sldId id="543" r:id="rId48"/>
    <p:sldId id="551" r:id="rId49"/>
    <p:sldId id="545" r:id="rId50"/>
    <p:sldId id="546" r:id="rId51"/>
    <p:sldId id="550" r:id="rId52"/>
    <p:sldId id="597" r:id="rId53"/>
    <p:sldId id="495" r:id="rId54"/>
    <p:sldId id="496" r:id="rId55"/>
    <p:sldId id="558" r:id="rId56"/>
    <p:sldId id="559" r:id="rId57"/>
    <p:sldId id="560" r:id="rId58"/>
    <p:sldId id="552" r:id="rId59"/>
    <p:sldId id="574" r:id="rId60"/>
    <p:sldId id="577" r:id="rId61"/>
    <p:sldId id="578" r:id="rId62"/>
    <p:sldId id="592" r:id="rId63"/>
    <p:sldId id="591" r:id="rId64"/>
    <p:sldId id="583" r:id="rId65"/>
    <p:sldId id="584" r:id="rId66"/>
    <p:sldId id="585" r:id="rId67"/>
    <p:sldId id="586" r:id="rId68"/>
    <p:sldId id="595" r:id="rId69"/>
    <p:sldId id="576" r:id="rId70"/>
    <p:sldId id="581" r:id="rId71"/>
    <p:sldId id="582" r:id="rId72"/>
    <p:sldId id="593" r:id="rId73"/>
    <p:sldId id="540" r:id="rId74"/>
    <p:sldId id="587" r:id="rId75"/>
    <p:sldId id="588" r:id="rId76"/>
    <p:sldId id="589" r:id="rId77"/>
    <p:sldId id="590" r:id="rId78"/>
    <p:sldId id="596" r:id="rId79"/>
    <p:sldId id="514" r:id="rId80"/>
    <p:sldId id="437" r:id="rId81"/>
    <p:sldId id="512"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F4A74-8A36-4948-80FF-37DD200A928B}" v="1" dt="2019-08-28T17:13:01.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55502" autoAdjust="0"/>
  </p:normalViewPr>
  <p:slideViewPr>
    <p:cSldViewPr snapToGrid="0" showGuides="1">
      <p:cViewPr varScale="1">
        <p:scale>
          <a:sx n="69" d="100"/>
          <a:sy n="69" d="100"/>
        </p:scale>
        <p:origin x="289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handoutMaster" Target="handoutMasters/handoutMaster1.xml"/><Relationship Id="rId89" Type="http://schemas.microsoft.com/office/2016/11/relationships/changesInfo" Target="changesInfos/changesInfo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1.xml"/><Relationship Id="rId90" Type="http://schemas.microsoft.com/office/2015/10/relationships/revisionInfo" Target="revisionInfo.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openxmlformats.org/officeDocument/2006/relationships/tableStyles" Target="tableStyles.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ta, April" userId="e73b7ea7-415f-4170-b6d7-aadfbd93d903" providerId="ADAL" clId="{1B3F4A74-8A36-4948-80FF-37DD200A928B}"/>
    <pc:docChg chg="modSld">
      <pc:chgData name="Cota, April" userId="e73b7ea7-415f-4170-b6d7-aadfbd93d903" providerId="ADAL" clId="{1B3F4A74-8A36-4948-80FF-37DD200A928B}" dt="2019-08-28T17:13:03.644" v="1" actId="5793"/>
      <pc:docMkLst>
        <pc:docMk/>
      </pc:docMkLst>
      <pc:sldChg chg="modNotesTx">
        <pc:chgData name="Cota, April" userId="e73b7ea7-415f-4170-b6d7-aadfbd93d903" providerId="ADAL" clId="{1B3F4A74-8A36-4948-80FF-37DD200A928B}" dt="2019-08-28T17:13:03.644" v="1" actId="5793"/>
        <pc:sldMkLst>
          <pc:docMk/>
          <pc:sldMk cId="3654257233" sldId="5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73CE4B-23B0-4E29-8829-38C241BDBAD2}" type="datetimeFigureOut">
              <a:rPr lang="en-US" smtClean="0"/>
              <a:t>4/22/2020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D5EE7-B2A2-4F9E-B300-42DCC6354330}" type="slidenum">
              <a:rPr lang="en-US" smtClean="0"/>
              <a:t>‹#›</a:t>
            </a:fld>
            <a:endParaRPr lang="en-US"/>
          </a:p>
        </p:txBody>
      </p:sp>
    </p:spTree>
    <p:extLst>
      <p:ext uri="{BB962C8B-B14F-4D97-AF65-F5344CB8AC3E}">
        <p14:creationId xmlns:p14="http://schemas.microsoft.com/office/powerpoint/2010/main" val="425167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9B97AA-E93D-4143-B7C9-BE349798162C}" type="datetimeFigureOut">
              <a:rPr lang="en-US" smtClean="0"/>
              <a:t>4/22/2020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A23A79-5B0B-4086-986B-EBBAC35FAF85}" type="slidenum">
              <a:rPr lang="en-US" smtClean="0"/>
              <a:t>‹#›</a:t>
            </a:fld>
            <a:endParaRPr lang="en-US"/>
          </a:p>
        </p:txBody>
      </p:sp>
    </p:spTree>
    <p:extLst>
      <p:ext uri="{BB962C8B-B14F-4D97-AF65-F5344CB8AC3E}">
        <p14:creationId xmlns:p14="http://schemas.microsoft.com/office/powerpoint/2010/main" val="42141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p>
          <a:p>
            <a:pPr marL="342900" marR="0" lvl="0" indent="-342900">
              <a:spcBef>
                <a:spcPts val="600"/>
              </a:spcBef>
              <a:spcAft>
                <a:spcPts val="0"/>
              </a:spcAft>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Welcome students to the class </a:t>
            </a:r>
          </a:p>
          <a:p>
            <a:pPr marL="342900" marR="0" lvl="0" indent="-342900">
              <a:spcBef>
                <a:spcPts val="0"/>
              </a:spcBef>
              <a:spcAft>
                <a:spcPts val="0"/>
              </a:spcAft>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Facilitator introduces self by stating position at FCX, how long you’ve been with the company and how long you’ve been in mining.</a:t>
            </a:r>
          </a:p>
          <a:p>
            <a:pPr marL="342900" marR="0" lvl="0" indent="-342900">
              <a:spcBef>
                <a:spcPts val="0"/>
              </a:spcBef>
              <a:spcAft>
                <a:spcPts val="0"/>
              </a:spcAft>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is a hands-on course with plenty of opportunities to apply what we are learning.  Expect to be working in small groups and involved in many discussions.  We all need to learn from the knowledge and experience of others.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a:t>
            </a:fld>
            <a:endParaRPr lang="en-US"/>
          </a:p>
        </p:txBody>
      </p:sp>
    </p:spTree>
    <p:extLst>
      <p:ext uri="{BB962C8B-B14F-4D97-AF65-F5344CB8AC3E}">
        <p14:creationId xmlns:p14="http://schemas.microsoft.com/office/powerpoint/2010/main" val="299168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These procedures or processes are created by each site to identify and immediately control any hazards prior to the beginning of and throughout the shift.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 sure that the workplace is adequate for you to perform your regular job duties.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Workplace examinations are the first line of defense in protecting our most valuable asset – you.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10</a:t>
            </a:fld>
            <a:endParaRPr lang="en-US"/>
          </a:p>
        </p:txBody>
      </p:sp>
    </p:spTree>
    <p:extLst>
      <p:ext uri="{BB962C8B-B14F-4D97-AF65-F5344CB8AC3E}">
        <p14:creationId xmlns:p14="http://schemas.microsoft.com/office/powerpoint/2010/main" val="390866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Depending on your work area, the hazards to which you are exposed can fall under one or all three of these categories.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Being skilled at recognizing hazards associated with your work area is a lifelong pursuit.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Changing environmental conditions can affect the associated risk of existing workplace hazards.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Temperature changes, noise levels, and illumination</a:t>
            </a: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are factors that can greatly alter your work area, and in turn, the associated hazards.</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11</a:t>
            </a:fld>
            <a:endParaRPr lang="en-US"/>
          </a:p>
        </p:txBody>
      </p:sp>
    </p:spTree>
    <p:extLst>
      <p:ext uri="{BB962C8B-B14F-4D97-AF65-F5344CB8AC3E}">
        <p14:creationId xmlns:p14="http://schemas.microsoft.com/office/powerpoint/2010/main" val="267996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Upon completion of Module 1, the students will be able to: </a:t>
            </a:r>
          </a:p>
          <a:p>
            <a:pPr marL="742950" marR="0" lvl="1" indent="-285750">
              <a:spcBef>
                <a:spcPts val="60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the purpose of workplace examinations </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Describe the qualifications and training level necessary to conduct one</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12</a:t>
            </a:fld>
            <a:endParaRPr lang="en-US"/>
          </a:p>
        </p:txBody>
      </p:sp>
    </p:spTree>
    <p:extLst>
      <p:ext uri="{BB962C8B-B14F-4D97-AF65-F5344CB8AC3E}">
        <p14:creationId xmlns:p14="http://schemas.microsoft.com/office/powerpoint/2010/main" val="179607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purpose for conducting a workplace examination - Brings employees’ attention to recognized hazards in the working area and taking immediate action to mitigate or eliminate them</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what a workplace exam is - Practice to ensure the workplace is free of hazards and adequate to perform regular job duties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13</a:t>
            </a:fld>
            <a:endParaRPr lang="en-US"/>
          </a:p>
        </p:txBody>
      </p:sp>
    </p:spTree>
    <p:extLst>
      <p:ext uri="{BB962C8B-B14F-4D97-AF65-F5344CB8AC3E}">
        <p14:creationId xmlns:p14="http://schemas.microsoft.com/office/powerpoint/2010/main" val="231713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the bullet points under each question.</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It is important that students understand how someone is deemed competent.  A workplace examination cannot be performed by just anyone.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14</a:t>
            </a:fld>
            <a:endParaRPr lang="en-US"/>
          </a:p>
        </p:txBody>
      </p:sp>
    </p:spTree>
    <p:extLst>
      <p:ext uri="{BB962C8B-B14F-4D97-AF65-F5344CB8AC3E}">
        <p14:creationId xmlns:p14="http://schemas.microsoft.com/office/powerpoint/2010/main" val="2526525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the bullet points under each question.</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Varied experiences can contribute to an increased awareness of hazards and result in a more effective workplace examination.</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Whether you have been on the job for one month or 25 years, your input is valued. Even though Supervision may not specifically designate you, it is still ultimately your responsibility to maintain a level of awareness of hazards in your workplace or surrounding areas.  The Department of Health and Safety (DOHS) team strongly encourages additional workplace examinations whenever environmental conditions change or when you start a new task.</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15</a:t>
            </a:fld>
            <a:endParaRPr lang="en-US"/>
          </a:p>
        </p:txBody>
      </p:sp>
    </p:spTree>
    <p:extLst>
      <p:ext uri="{BB962C8B-B14F-4D97-AF65-F5344CB8AC3E}">
        <p14:creationId xmlns:p14="http://schemas.microsoft.com/office/powerpoint/2010/main" val="225996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each bullet point.</a:t>
            </a:r>
          </a:p>
          <a:p>
            <a:pPr marL="342900" marR="0" lvl="0" indent="-342900" algn="l" defTabSz="9144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is important that students understand what is required within their workplace examination record.</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an adverse condition that was not promptly corrected is subsequently correct, the record needs to include or be supplemented to include the date of the corrective action.</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Maintaining and storing records of all workplace examinations may vary depending on your site and department.  Regardless of your department-specific handling policies, whenever a workplace examination is performed, it needs to be given to a Supervisor for review.</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Once your workplace examination has been reviewed by your Supervisor, you should use it as a working document throughout your shift.  Any new hazards found during the work shift should be documented on the form and submitted to your Supervisor.</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Records of each workplace examination will be maintained according to Freeport-McMoRan’s record retention policy.  These records are maintained in either hardcopy or electronic form and made available for inspection or copy upon request by MSHA or a miners’ representative.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16</a:t>
            </a:fld>
            <a:endParaRPr lang="en-US"/>
          </a:p>
        </p:txBody>
      </p:sp>
    </p:spTree>
    <p:extLst>
      <p:ext uri="{BB962C8B-B14F-4D97-AF65-F5344CB8AC3E}">
        <p14:creationId xmlns:p14="http://schemas.microsoft.com/office/powerpoint/2010/main" val="3464107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each bullet point.</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Effective communication of hazards is very important.  This can be in the form of signs and other administrative controls.  Ensure you are aware of the different forms of communication when working underground.  Promptly</a:t>
            </a:r>
            <a:r>
              <a:rPr lang="en-US" sz="1200" baseline="0" dirty="0">
                <a:solidFill>
                  <a:srgbClr val="000000"/>
                </a:solidFill>
                <a:effectLst/>
                <a:latin typeface="Times New Roman" panose="02020603050405020304" pitchFamily="18" charset="0"/>
                <a:ea typeface="Times New Roman" panose="02020603050405020304" pitchFamily="18" charset="0"/>
              </a:rPr>
              <a:t> notify miners in the affected area.</a:t>
            </a:r>
            <a:endParaRPr lang="en-US" sz="12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the control becomes more reliant on behavior, it becomes less reliable at protecting the employee.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a hazardous condition is found while performing an examination, immediate action to resolve the issue must occur.  If a hazard is discovered that poses an immediate risk to personnel (depending on the level or risk to personnel), work activities will be halted until the appropriate controls are in place.  This may also include the need to post a spotter until proper flagging/ribboning or barricading can occur.</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Due to the variety of work performed at our sites, specific steps required to initiate hazard control can vary.  Nonetheless, it should always include preventing access to the hazard and contacting your Supervisor or Health and Safety Professional.   Only secure or isolate a hazard to the appropriate level of your training.</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attempting to control a hazard, always refer back to the Hierarchy of Controls outlined in Fatality Prevention.  Remember that elimination, substitution and engineering controls are almost always more effective than administrative controls and PPE.  Whenever possible, apply the controls that keep the employee as safe as possible.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Direct students to the “Learn from Others” story on p. 8 of the SG.</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the incident</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What could have been done to prevent this?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17</a:t>
            </a:fld>
            <a:endParaRPr lang="en-US"/>
          </a:p>
        </p:txBody>
      </p:sp>
    </p:spTree>
    <p:extLst>
      <p:ext uri="{BB962C8B-B14F-4D97-AF65-F5344CB8AC3E}">
        <p14:creationId xmlns:p14="http://schemas.microsoft.com/office/powerpoint/2010/main" val="3856478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complete the answers to the quiz questions in the SG (p. 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answers as a class (See the following page for answers).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A23A79-5B0B-4086-986B-EBBAC35FAF85}" type="slidenum">
              <a:rPr lang="en-US" smtClean="0"/>
              <a:t>18</a:t>
            </a:fld>
            <a:endParaRPr lang="en-US"/>
          </a:p>
        </p:txBody>
      </p:sp>
    </p:spTree>
    <p:extLst>
      <p:ext uri="{BB962C8B-B14F-4D97-AF65-F5344CB8AC3E}">
        <p14:creationId xmlns:p14="http://schemas.microsoft.com/office/powerpoint/2010/main" val="877519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Quiz Answers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Answer: c, SG p. 5.</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19</a:t>
            </a:fld>
            <a:endParaRPr lang="en-US"/>
          </a:p>
        </p:txBody>
      </p:sp>
    </p:spTree>
    <p:extLst>
      <p:ext uri="{BB962C8B-B14F-4D97-AF65-F5344CB8AC3E}">
        <p14:creationId xmlns:p14="http://schemas.microsoft.com/office/powerpoint/2010/main" val="79657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your expectations of them as students and how the breaks will be scheduled.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Administrative/Classroom policies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Safety</a:t>
            </a:r>
          </a:p>
          <a:p>
            <a:pPr marL="1143000" marR="0" lvl="2" indent="-228600">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Identify the appropriate evacuation procedures, gathering areas, and emergency exits and fire extinguisher locations, etc.</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Breaks and Restrooms</a:t>
            </a:r>
          </a:p>
          <a:p>
            <a:pPr marL="1143000" marR="0" lvl="2" indent="-228600">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Establish a break schedule and announce it to the class.  Suggested break times are included throughout the FG and occur approximately every hour and often occur at the end of each module. Breaks should last 5-10 minutes to give students time to rest and relax before beginning the next learning session.</a:t>
            </a:r>
          </a:p>
          <a:p>
            <a:pPr marL="1143000" marR="0" lvl="2" indent="-228600">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Identify the location of the nearest restroom and smoking areas.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Technology policy</a:t>
            </a:r>
          </a:p>
          <a:p>
            <a:pPr marL="1143000" marR="0" lvl="2" indent="-228600">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Please review your policy on the use of cell phones and laptops during the training.</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Participation</a:t>
            </a:r>
          </a:p>
          <a:p>
            <a:pPr marL="1143000" marR="0" lvl="2" indent="-228600">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course requires significant participation.  Students should be prepared for discussion and small group activities.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a:t>
            </a:fld>
            <a:endParaRPr lang="en-US"/>
          </a:p>
        </p:txBody>
      </p:sp>
    </p:spTree>
    <p:extLst>
      <p:ext uri="{BB962C8B-B14F-4D97-AF65-F5344CB8AC3E}">
        <p14:creationId xmlns:p14="http://schemas.microsoft.com/office/powerpoint/2010/main" val="84380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Quiz Answers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startAt="2"/>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Answer: c, SG pp. xi, 5</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20</a:t>
            </a:fld>
            <a:endParaRPr lang="en-US"/>
          </a:p>
        </p:txBody>
      </p:sp>
    </p:spTree>
    <p:extLst>
      <p:ext uri="{BB962C8B-B14F-4D97-AF65-F5344CB8AC3E}">
        <p14:creationId xmlns:p14="http://schemas.microsoft.com/office/powerpoint/2010/main" val="4236759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Quiz Answers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startAt="3"/>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Answer: b, c, SG p. 5</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21</a:t>
            </a:fld>
            <a:endParaRPr lang="en-US"/>
          </a:p>
        </p:txBody>
      </p:sp>
    </p:spTree>
    <p:extLst>
      <p:ext uri="{BB962C8B-B14F-4D97-AF65-F5344CB8AC3E}">
        <p14:creationId xmlns:p14="http://schemas.microsoft.com/office/powerpoint/2010/main" val="3793005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questions on the slide.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helps to review and refresh the information that was covered in this module.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asking the students to apply the information, they are further retaining the lesson.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22</a:t>
            </a:fld>
            <a:endParaRPr lang="en-US"/>
          </a:p>
        </p:txBody>
      </p:sp>
    </p:spTree>
    <p:extLst>
      <p:ext uri="{BB962C8B-B14F-4D97-AF65-F5344CB8AC3E}">
        <p14:creationId xmlns:p14="http://schemas.microsoft.com/office/powerpoint/2010/main" val="600115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Upon completion of Module Two, the student will be able to: </a:t>
            </a:r>
          </a:p>
          <a:p>
            <a:pPr marL="742950" marR="0" lvl="1" indent="-285750">
              <a:spcBef>
                <a:spcPts val="0"/>
              </a:spcBef>
              <a:spcAft>
                <a:spcPts val="6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Conduct a workplace examination by assessing a scenario for general hazards.</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23</a:t>
            </a:fld>
            <a:endParaRPr lang="en-US"/>
          </a:p>
        </p:txBody>
      </p:sp>
    </p:spTree>
    <p:extLst>
      <p:ext uri="{BB962C8B-B14F-4D97-AF65-F5344CB8AC3E}">
        <p14:creationId xmlns:p14="http://schemas.microsoft.com/office/powerpoint/2010/main" val="3313382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The keys to an effective workplace examination are strong hazard recognition skills along with personal accountability to the task.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While the workplace examination is the first line of defense against hazards, it is only as effective as the person conducting it.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Someone may be well versed in the hazards of a job, but if they do not take the time to perform a proper examination, then the workplace exam becomes ineffective.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Talk through the tasks being performed in the defined work area.</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Ensure the appropriate forms are being used.</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Include as many people from your team, if possible.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Begin by defining the boundaries of your work area.</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Survey the area from a distance and a closer point of view.</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Examine specific pieces of equipment pertinent to your job.</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24</a:t>
            </a:fld>
            <a:endParaRPr lang="en-US"/>
          </a:p>
        </p:txBody>
      </p:sp>
    </p:spTree>
    <p:extLst>
      <p:ext uri="{BB962C8B-B14F-4D97-AF65-F5344CB8AC3E}">
        <p14:creationId xmlns:p14="http://schemas.microsoft.com/office/powerpoint/2010/main" val="1397544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Air leaks, unlike water leaks, will be detected audibly. Report the air or water leak to the correct qualified person.  Never try to resolve or mitigate an issue that is beyond your skill level or training.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Using explosives to blast rock is a necessary function of mining, especially in an underground mine.  As you conduct a workplace examination, check your work area for misfires or leftover explosives.  Immediately barricade the area, if any are found.  It is important to remain observant even in areas where work is no longer being performed, as misfires can be present or explosives might have dropped in the drift.</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All vehicles that transport explosives must have all explosives removed when not actively blasting.  They should be cleaned and inspected prior to going into the shop/lube bay.  Employees trained to handle explosives are responsible for the storage of them.  Per Freeport-McMoRan, there are specific requirements for storage of explosives, such as: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Must be in stable or supported ground so that a fire or explosion will not prevent escape from the mine or cause detonation of the contents of another storage facility</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Out of the line of blasts and protected from vehicular traffic</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At least 200 feet from work places or shafts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At least 50 feet from electric substations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At least 25 feet from detonator storage facilities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Posted with warning signs that indicate the contents and are visible from any approach</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Provided with unobstructed ventilation openings</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Electrical related citations from MSHA are also some of the most common.  For the 2016 year, three of the top ten MSHA violations pertained to electrical violations: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Electrical conductors</a:t>
            </a:r>
          </a:p>
          <a:p>
            <a:pPr marL="1143000" marR="0" lvl="2" indent="-228600">
              <a:spcBef>
                <a:spcPts val="0"/>
              </a:spcBef>
              <a:spcAft>
                <a:spcPts val="0"/>
              </a:spcAft>
              <a:buFont typeface="Wingdings" panose="05000000000000000000" pitchFamily="2" charset="2"/>
              <a:buChar char=""/>
            </a:pPr>
            <a:r>
              <a:rPr lang="en-US" sz="1200" dirty="0">
                <a:solidFill>
                  <a:srgbClr val="000000"/>
                </a:solidFill>
                <a:effectLst/>
                <a:latin typeface="Times New Roman" panose="02020603050405020304" pitchFamily="18" charset="0"/>
                <a:ea typeface="Times New Roman" panose="02020603050405020304" pitchFamily="18" charset="0"/>
              </a:rPr>
              <a:t>Not of sufficient size or current-carrying capacity and/or conductors exposed to mechanical damage</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Identification of the power switches</a:t>
            </a:r>
          </a:p>
          <a:p>
            <a:pPr marL="1143000" marR="0" lvl="2" indent="-228600">
              <a:spcBef>
                <a:spcPts val="0"/>
              </a:spcBef>
              <a:spcAft>
                <a:spcPts val="0"/>
              </a:spcAft>
              <a:buFont typeface="Wingdings" panose="05000000000000000000" pitchFamily="2" charset="2"/>
              <a:buChar char=""/>
            </a:pPr>
            <a:r>
              <a:rPr lang="en-US" sz="1200" dirty="0">
                <a:solidFill>
                  <a:srgbClr val="000000"/>
                </a:solidFill>
                <a:effectLst/>
                <a:latin typeface="Times New Roman" panose="02020603050405020304" pitchFamily="18" charset="0"/>
                <a:ea typeface="Times New Roman" panose="02020603050405020304" pitchFamily="18" charset="0"/>
              </a:rPr>
              <a:t>Cover plates missing on electrical equipment or junction boxes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Correction of dangerous conditions</a:t>
            </a:r>
          </a:p>
          <a:p>
            <a:pPr marL="1143000" marR="0" lvl="2" indent="-228600">
              <a:spcBef>
                <a:spcPts val="0"/>
              </a:spcBef>
              <a:spcAft>
                <a:spcPts val="0"/>
              </a:spcAft>
              <a:buFont typeface="Wingdings" panose="05000000000000000000" pitchFamily="2" charset="2"/>
              <a:buChar char=""/>
            </a:pPr>
            <a:r>
              <a:rPr lang="en-US" sz="1200" dirty="0">
                <a:solidFill>
                  <a:srgbClr val="000000"/>
                </a:solidFill>
                <a:effectLst/>
                <a:latin typeface="Times New Roman" panose="02020603050405020304" pitchFamily="18" charset="0"/>
                <a:ea typeface="Times New Roman" panose="02020603050405020304" pitchFamily="18" charset="0"/>
              </a:rPr>
              <a:t>Failure to provide proper records of resistance measurements and continuity checks</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All three types of violations should be covered in a comprehensive workplace examination.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25</a:t>
            </a:fld>
            <a:endParaRPr lang="en-US"/>
          </a:p>
        </p:txBody>
      </p:sp>
    </p:spTree>
    <p:extLst>
      <p:ext uri="{BB962C8B-B14F-4D97-AF65-F5344CB8AC3E}">
        <p14:creationId xmlns:p14="http://schemas.microsoft.com/office/powerpoint/2010/main" val="1843767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Electrical boxes are designed to allow for either single or multiple conduits.  The conduit is attached to the electrical box at small pre-cut holes.  These holes are covered with small knockout plugs that are intended to be broken away when the conduit is attached.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Whenever an electrical box is modified in a manner that eliminates the need for a conduit, the remaining hole cannot be left open.  A new knockout plug is used to mitigate this hazard.  This is to ensure that no open holes exist in the electrical box.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As you perform your workplace inspection, be sure to examine all electrical boxes for broken or missing knockout plugs.  You also want to ensure that all electrical box access doors are working and can be properly secured.  Electrical boxes should be free from any unused knockout plugs.  Never access an electrical box through a knockout plug.</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Electrical conduits are housing for live electrical lines.  They are intended to prevent personnel from coming into direct contact with live systems.  Broken conduits can lead to exposed wiring, which is a shock/electrocution hazard.  While conducting your workplace examination, inspect any sections of conduit to which you have access.  Pay close attention to any junctions or access points along the conduit, as these sections are where wire exposure can commonly occur.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Check cords and prongs on power tools and extension</a:t>
            </a:r>
            <a:r>
              <a:rPr lang="en-US" sz="1200" baseline="0" dirty="0">
                <a:solidFill>
                  <a:srgbClr val="000000"/>
                </a:solidFill>
                <a:effectLst/>
                <a:latin typeface="Times New Roman" panose="02020603050405020304" pitchFamily="18" charset="0"/>
                <a:ea typeface="Times New Roman" panose="02020603050405020304" pitchFamily="18" charset="0"/>
              </a:rPr>
              <a:t> cords </a:t>
            </a:r>
            <a:r>
              <a:rPr lang="en-US" sz="1200" dirty="0">
                <a:solidFill>
                  <a:srgbClr val="000000"/>
                </a:solidFill>
                <a:effectLst/>
                <a:latin typeface="Times New Roman" panose="02020603050405020304" pitchFamily="18" charset="0"/>
                <a:ea typeface="Times New Roman" panose="02020603050405020304" pitchFamily="18" charset="0"/>
              </a:rPr>
              <a:t>for damage, including cracks, frays, missing prongs, or loosened connections.  Any damaged cords shall be taken out of service.  Extension cords cannot be used for permanent use.</a:t>
            </a:r>
          </a:p>
        </p:txBody>
      </p:sp>
      <p:sp>
        <p:nvSpPr>
          <p:cNvPr id="4" name="Slide Number Placeholder 3"/>
          <p:cNvSpPr>
            <a:spLocks noGrp="1"/>
          </p:cNvSpPr>
          <p:nvPr>
            <p:ph type="sldNum" sz="quarter" idx="10"/>
          </p:nvPr>
        </p:nvSpPr>
        <p:spPr/>
        <p:txBody>
          <a:bodyPr/>
          <a:lstStyle/>
          <a:p>
            <a:fld id="{BDA23A79-5B0B-4086-986B-EBBAC35FAF85}" type="slidenum">
              <a:rPr lang="en-US" smtClean="0"/>
              <a:t>26</a:t>
            </a:fld>
            <a:endParaRPr lang="en-US"/>
          </a:p>
        </p:txBody>
      </p:sp>
    </p:spTree>
    <p:extLst>
      <p:ext uri="{BB962C8B-B14F-4D97-AF65-F5344CB8AC3E}">
        <p14:creationId xmlns:p14="http://schemas.microsoft.com/office/powerpoint/2010/main" val="2037866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questions in the SG</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Proper labeling of all electrical panels is critical to the safety of personnel.</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When inspecting the labeling of electrical panels, verify that all operational fuses are legibly marked appropriately and accurately.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If labels are damaged, missing, or not legible, the appropriate personnel needs to be notified so immediate corrective action can be taken.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Only authorized and qualified individuals should open any panels.  Additionally, note whether or not adequate lighting is in place to read all labeling.  Any items labeled “spare” or something similar, must remain in the open/off position.  If doors to the electrical panel are left open, notify an electrician for further assistance.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Ground checks test the continuity and resistance of the grounding system.</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Ground Fault Circuit Interrupters (GFCIs) protect people by detecting current flowing outside the normal path or circuit.  All 120-volt outlets at Henderson must be GFCI protected.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Always test the outlet before use by pushing the “test” button, which should de-energize the outlet.  If it does not trip or will not reset, do not use the outlet.  Tag the outlet as “BO” and get a work order generated to replace the outlet.  </a:t>
            </a:r>
          </a:p>
        </p:txBody>
      </p:sp>
      <p:sp>
        <p:nvSpPr>
          <p:cNvPr id="4" name="Slide Number Placeholder 3"/>
          <p:cNvSpPr>
            <a:spLocks noGrp="1"/>
          </p:cNvSpPr>
          <p:nvPr>
            <p:ph type="sldNum" sz="quarter" idx="10"/>
          </p:nvPr>
        </p:nvSpPr>
        <p:spPr/>
        <p:txBody>
          <a:bodyPr/>
          <a:lstStyle/>
          <a:p>
            <a:fld id="{BDA23A79-5B0B-4086-986B-EBBAC35FAF85}" type="slidenum">
              <a:rPr lang="en-US" smtClean="0"/>
              <a:t>27</a:t>
            </a:fld>
            <a:endParaRPr lang="en-US"/>
          </a:p>
        </p:txBody>
      </p:sp>
    </p:spTree>
    <p:extLst>
      <p:ext uri="{BB962C8B-B14F-4D97-AF65-F5344CB8AC3E}">
        <p14:creationId xmlns:p14="http://schemas.microsoft.com/office/powerpoint/2010/main" val="15271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First-aid kits and automated external defibrillators (AEDs) can be extremely important during a health emergency.  During your workplace inspection, pay attention to the location of all first-aid kits and AEDs.  Ensure first aid supplies with an expiration date, such as eye wash solution and AED pads, are current.</a:t>
            </a: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Verify AED is</a:t>
            </a:r>
            <a:r>
              <a:rPr lang="en-US" sz="1200" baseline="0" dirty="0">
                <a:solidFill>
                  <a:srgbClr val="000000"/>
                </a:solidFill>
                <a:effectLst/>
                <a:latin typeface="Times New Roman" panose="02020603050405020304" pitchFamily="18" charset="0"/>
                <a:ea typeface="Times New Roman" panose="02020603050405020304" pitchFamily="18" charset="0"/>
              </a:rPr>
              <a:t> charged and operational by visually confirming with the display screen or flashing green light, if applicable.</a:t>
            </a:r>
            <a:endParaRPr lang="en-US" sz="12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When working with fire extinguishers, ask yourself:</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there any damage to the handle, nozzle, or hose?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 safety pin correctly in place?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Does the needle in the pressure gauge fall within the green range, and not above or below this area?  That would indicate an over or under pressurized extinguisher.</a:t>
            </a:r>
          </a:p>
          <a:p>
            <a:pPr marL="742950" marR="0" lvl="1" indent="-285750">
              <a:spcBef>
                <a:spcPts val="0"/>
              </a:spcBef>
              <a:spcAft>
                <a:spcPts val="60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 annual and monthly inspection tag current?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28</a:t>
            </a:fld>
            <a:endParaRPr lang="en-US"/>
          </a:p>
        </p:txBody>
      </p:sp>
    </p:spTree>
    <p:extLst>
      <p:ext uri="{BB962C8B-B14F-4D97-AF65-F5344CB8AC3E}">
        <p14:creationId xmlns:p14="http://schemas.microsoft.com/office/powerpoint/2010/main" val="571676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Emergency eyewash stations and showers are often the difference between life-altering exposure events and a recoverable injury.</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Your eyes are especially susceptible to injury.  In situations where contamination of the eye has occurred, the longer you wait for treatment the worse off your condition may become.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While skin is much more resistant to damage than eyes, there are still certain exposures that will require immediate treatment.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Waiting for an event that requires the use of either an emergency eyewash station or shower is not the time to learn where they are located or if they are operational.  As you enter your workplace, locate all emergency eyewash stations and showers.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Inspect them to ensure they are functioning, clean, and free from debris.  In addition, eyewashes and showers must have signage near them and the area around them must be clear of obstruction. Eyewash water</a:t>
            </a:r>
            <a:r>
              <a:rPr lang="en-US" sz="1200" baseline="0" dirty="0">
                <a:solidFill>
                  <a:srgbClr val="000000"/>
                </a:solidFill>
                <a:effectLst/>
                <a:latin typeface="Times New Roman" panose="02020603050405020304" pitchFamily="18" charset="0"/>
                <a:ea typeface="Times New Roman" panose="02020603050405020304" pitchFamily="18" charset="0"/>
              </a:rPr>
              <a:t> streams should cross when turned on.</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lvl="0" indent="0">
              <a:spcBef>
                <a:spcPts val="0"/>
              </a:spcBef>
              <a:spcAft>
                <a:spcPts val="600"/>
              </a:spcAft>
              <a:buFont typeface="Symbol" panose="05050102010706020507" pitchFamily="18" charset="2"/>
              <a:buNone/>
            </a:pPr>
            <a:endParaRPr lang="en-US" sz="12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29</a:t>
            </a:fld>
            <a:endParaRPr lang="en-US"/>
          </a:p>
        </p:txBody>
      </p:sp>
    </p:spTree>
    <p:extLst>
      <p:ext uri="{BB962C8B-B14F-4D97-AF65-F5344CB8AC3E}">
        <p14:creationId xmlns:p14="http://schemas.microsoft.com/office/powerpoint/2010/main" val="226567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Utilize icebreakers to engage students at the onset of the course, especially quiet groups.  When icebreakers are run successfully, students become more engaged and vested in the course, thus also contributing their ideas and thoughts.  By the same token, icebreakers that are not successful can leave the students devaluing the course and the facilitator.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a:t>
            </a:r>
            <a:r>
              <a:rPr lang="en-US" sz="1200" kern="1200" baseline="0" dirty="0">
                <a:solidFill>
                  <a:schemeClr val="tx1"/>
                </a:solidFill>
                <a:effectLst/>
                <a:latin typeface="+mn-lt"/>
                <a:ea typeface="+mn-ea"/>
                <a:cs typeface="+mn-cs"/>
              </a:rPr>
              <a:t> an assortment of icebreakers in the Facilitator Guide to choose from.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a:t>
            </a:fld>
            <a:endParaRPr lang="en-US"/>
          </a:p>
        </p:txBody>
      </p:sp>
    </p:spTree>
    <p:extLst>
      <p:ext uri="{BB962C8B-B14F-4D97-AF65-F5344CB8AC3E}">
        <p14:creationId xmlns:p14="http://schemas.microsoft.com/office/powerpoint/2010/main" val="2811277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Each work area has a detailed evacuation plan.  Prior to working underground, familiarize yourself with your primary and secondary routes of escape and nearest refuge chamber.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Ensure exit signs are clean and legible.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Part of the workplace examination will include locating and testing the emergency lighting, locating all exit signs, and ensuring that access to all exits are free of obstructions.  Emergency lighting can be tested by pressing the “Test” button or simply unplugging it.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30</a:t>
            </a:fld>
            <a:endParaRPr lang="en-US"/>
          </a:p>
        </p:txBody>
      </p:sp>
    </p:spTree>
    <p:extLst>
      <p:ext uri="{BB962C8B-B14F-4D97-AF65-F5344CB8AC3E}">
        <p14:creationId xmlns:p14="http://schemas.microsoft.com/office/powerpoint/2010/main" val="4273254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lifting equipment is in your work area, note the travel path of the equipment and if it may cross your travel path at any time during your shift.  Check for proper flagging/ribboning and tagging in the work area.  Look for the operator’s position in relation to the travel path of the equipment, and whether the operator will be able to see if a pedestrian were to cross the route.</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Important questions to ask yourself when working in an area where welding or fabrication is occurring are:</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 welding equipment mobile or in a fixed location?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If welding is scheduled to be performed during your shift, is there a likelihood of being exposed to spatter?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Are all materials (stinger, bottles, or lines) stored/secured properly?  Are clamshells in place on all valves?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Are there any flammable materials stored near the welding equipment?</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 welder utilizing a flash screen?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a Hot Work Permit required?</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If grinders are in your work area, ask yourself:</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Is use of the grinder going to produce noise levels that could impact other people in the area?  </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Are any generated sparks likely to affect a travelway?</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Are you using any flammable materials that may come into contact with sparks from the grinder?</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If you are working with grinders, ask yourself: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Has a Hot Work permit been completed (if required)?</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Are you turning off the grinder when not in use?</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there a 1/8” gap between the tool rest and grinding wheel and is the tongue guard in place?</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 grinding wheel rpm rated for the grinder?</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 peripheral hood capable of withstanding a bursting wheel and enclosing not less than 270º?</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31</a:t>
            </a:fld>
            <a:endParaRPr lang="en-US"/>
          </a:p>
        </p:txBody>
      </p:sp>
    </p:spTree>
    <p:extLst>
      <p:ext uri="{BB962C8B-B14F-4D97-AF65-F5344CB8AC3E}">
        <p14:creationId xmlns:p14="http://schemas.microsoft.com/office/powerpoint/2010/main" val="2894165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It is just as important to be aware of conditions that may lead to the listed hazards.  Some of these seismic activity conditions include, but are not limited to:</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Blasting</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Vehicle movement/impact</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Earthquakes</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As a best practice, follow these guidelines: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Working under unsupported ground is prohibited</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Perform ground inspections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Do take action in reporting altered ground conditions and/or mitigate the issue to the best of your skill level or training</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Maintain communication about changing ground conditions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Loose</a:t>
            </a:r>
            <a:r>
              <a:rPr lang="en-US" sz="1200" baseline="0" dirty="0">
                <a:solidFill>
                  <a:srgbClr val="000000"/>
                </a:solidFill>
                <a:effectLst/>
                <a:latin typeface="Times New Roman" panose="02020603050405020304" pitchFamily="18" charset="0"/>
                <a:ea typeface="Times New Roman" panose="02020603050405020304" pitchFamily="18" charset="0"/>
              </a:rPr>
              <a:t> rocks need to be barred or scaled down</a:t>
            </a:r>
            <a:endParaRPr lang="en-US" sz="12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an unsafe condition is noted and cannot be safely mitigated, stop work activities immediately and contact your Supervisor or Health and Safety Professional.</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32</a:t>
            </a:fld>
            <a:endParaRPr lang="en-US"/>
          </a:p>
        </p:txBody>
      </p:sp>
    </p:spTree>
    <p:extLst>
      <p:ext uri="{BB962C8B-B14F-4D97-AF65-F5344CB8AC3E}">
        <p14:creationId xmlns:p14="http://schemas.microsoft.com/office/powerpoint/2010/main" val="4038336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Guarding is intended to prevent access into a hazardous area.  Some forms of guarding are intended to prevent whole person access, while other forms only eliminate access into smaller areas.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When performing a workplace examination, note all areas where guarding should be installed.  This can include, but is not limited to, machinery with exposed moving parts, shielding to protect against chemical contact, heat shielding, and fan silencing.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If guarding deficiencies are discovered through a workplace examination, stop working until the guarding is repaired or reinstalled.  These unguarded areas should be barricaded, flagged/ribboned, and/or include a spotter until the hazard can be mitigated or eliminated.  If the workplace examination reveals areas where guarding was never installed, but should have been, contact your Supervisor or Health and Safety Professional to begin the process.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33</a:t>
            </a:fld>
            <a:endParaRPr lang="en-US"/>
          </a:p>
        </p:txBody>
      </p:sp>
    </p:spTree>
    <p:extLst>
      <p:ext uri="{BB962C8B-B14F-4D97-AF65-F5344CB8AC3E}">
        <p14:creationId xmlns:p14="http://schemas.microsoft.com/office/powerpoint/2010/main" val="3943152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Generate a discussion around the critical controls in the area.</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Critical controls are in place to maintain a safe working environment.  Without these controls in place and in operating order, the atmosphere can become hazardous with high levels of carbon monoxide and nitrogen dioxide.  It is critical that workplace examinations include checking on the functionality of these controls.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Questions to ask yourself:</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Are the fans on before entering the drift?</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Are the fixed monitors operating?  Fixed monitors are located throughout the underground mine.</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After a blast, has enough time passed (minimum 30 minutes) before employees are allowed to enter the area?  </a:t>
            </a:r>
          </a:p>
          <a:p>
            <a:pPr marL="742950" marR="0" lvl="1" indent="-285750">
              <a:spcBef>
                <a:spcPts val="0"/>
              </a:spcBef>
              <a:spcAft>
                <a:spcPts val="60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Are oxygen levels safe to begin or resume work?</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34</a:t>
            </a:fld>
            <a:endParaRPr lang="en-US"/>
          </a:p>
        </p:txBody>
      </p:sp>
    </p:spTree>
    <p:extLst>
      <p:ext uri="{BB962C8B-B14F-4D97-AF65-F5344CB8AC3E}">
        <p14:creationId xmlns:p14="http://schemas.microsoft.com/office/powerpoint/2010/main" val="2315946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Trash and clutter can be a tripping hazard and, depending on the material, can cause cuts and scrapes.  If the trash happens to be food waste, biological hazards may also be present.  Trash and clutter can block escape routes, in the event of an emergency or evacuation.  In the event of a fire, excess trash can provide an additional fuel source allowing the fire to spread quickly and easily.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While inspecting the drainage areas underground, it is important to observe the water level.  If the drain is not properly emptying, utilize a scaling bar to loosen the material to restart the flow.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Slips and trips can be caused by a wide variety of conditions.  Some of these may include standing liquids, uneven surfaces, hoses, electrical cords, or stairs and ladders.  If you happen to see standing liquids or puddles, and cannot avoid walking through it, make sure to shuffle your feet.  Once you establish appropriate barricading, contact your Supervisor or Health and Safety Professional.</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35</a:t>
            </a:fld>
            <a:endParaRPr lang="en-US"/>
          </a:p>
        </p:txBody>
      </p:sp>
    </p:spTree>
    <p:extLst>
      <p:ext uri="{BB962C8B-B14F-4D97-AF65-F5344CB8AC3E}">
        <p14:creationId xmlns:p14="http://schemas.microsoft.com/office/powerpoint/2010/main" val="1093931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According to the Hierarchy of Controls, signs are classified as administrative controls.  When immediate, potential health, or not easily recognized safety hazards exist in a work area, warning signs must be posted at all approaches.  Recognizing these signs enables you to easily understand the hazards and adhere to proper precautions while working.  Pay attention to signs in your work area as they are intended to: </a:t>
            </a:r>
          </a:p>
          <a:p>
            <a:pPr marL="800100" marR="0" lvl="1" indent="-34290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Direct </a:t>
            </a:r>
          </a:p>
          <a:p>
            <a:pPr marL="800100" marR="0" lvl="1" indent="-34290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Warn </a:t>
            </a:r>
          </a:p>
          <a:p>
            <a:pPr marL="800100" marR="0" lvl="1" indent="-34290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Inform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Some of the signs encountered are:</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Danger - Indicates a hazardous situation that, if not avoided, will result in death or serious injury. The signal word "DANGER" is to be limited to the most extreme situations. DANGER [signs] should not be used for property damage hazards unless personal injury risk appropriate to these levels is also involved.  Shall be used in major hazard situations where an immediate hazard presents a threat of death or serious injury to employees. Danger tags shall be used only in these situations..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Warning - Indicates a hazardous situation that, if not avoided, could result in death or serious injury.  WARNING [signs] should not be used for property damage hazards unless personal injury risk appropriate to this level is also involved.</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Caution - Indicates a hazardous situation that, if not avoided, could result in minor or moderate injury.  Shall be used in minor hazard situations where a non‐immediate or potential hazard or unsafe practice presents a lesser threat of employee injury.</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All signs must be in good health, meaning they must be properly anchored, legible, and visible.  If you notice signs that are falling or are not easily visible, either resolve the issue or notify your Supervisor to take further action.</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For a sign to be effective in a working area, it must be positioned in an obvious location, be clean and legible, posted in the common language for that property, and oriented properly.  During an emergency situation, you do not want to lose time by having to stop and focus on a sign that does not meet these standards.  </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during a workplace examination it is noted that there are signs that do not meet these standards, take the time to correct the problem, or notify Supervision so that the issue can be resolved.  Remember, signage is designed to notify you of a hazard; it is understanding and adhering to the information that will protect you.</a:t>
            </a:r>
          </a:p>
          <a:p>
            <a:pPr marL="342900" marR="0" lvl="0" indent="-342900">
              <a:spcBef>
                <a:spcPts val="0"/>
              </a:spcBef>
              <a:spcAft>
                <a:spcPts val="60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36</a:t>
            </a:fld>
            <a:endParaRPr lang="en-US"/>
          </a:p>
        </p:txBody>
      </p:sp>
    </p:spTree>
    <p:extLst>
      <p:ext uri="{BB962C8B-B14F-4D97-AF65-F5344CB8AC3E}">
        <p14:creationId xmlns:p14="http://schemas.microsoft.com/office/powerpoint/2010/main" val="3774217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 areas where lights are installed, such as shops, warehouses, substations, or lunchrooms, lighting must be maintained and working.  Portable construction lights which are equipped with guards must have the guards installed on them and in working order.  Emergency lighting, where applicable, must be functional.  High visibility lamps are part of the required PPE for entrants underground and must be fully functional.</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Shafts and cages are not commonplace in most employees’ workplace examinations.  There is a formal process for inspecting these areas using specially trained crews; however, ensure</a:t>
            </a:r>
            <a:r>
              <a:rPr lang="en-US" sz="1200" baseline="0" dirty="0">
                <a:solidFill>
                  <a:srgbClr val="000000"/>
                </a:solidFill>
                <a:effectLst/>
                <a:latin typeface="Times New Roman" panose="02020603050405020304" pitchFamily="18" charset="0"/>
                <a:ea typeface="Times New Roman" panose="02020603050405020304" pitchFamily="18" charset="0"/>
              </a:rPr>
              <a:t> the entrance is c</a:t>
            </a:r>
            <a:r>
              <a:rPr lang="en-US" sz="1200" dirty="0">
                <a:solidFill>
                  <a:srgbClr val="000000"/>
                </a:solidFill>
                <a:effectLst/>
                <a:latin typeface="Times New Roman" panose="02020603050405020304" pitchFamily="18" charset="0"/>
                <a:ea typeface="Times New Roman" panose="02020603050405020304" pitchFamily="18" charset="0"/>
              </a:rPr>
              <a:t>lear of debris and tripping hazards.</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Shop areas are painted white in an effort to brighten the area.  Illumination is found most often in these work areas.  Some of the shops are designated “safe areas” for hot work and do not require a permit.  Ensure all materials are properly stored in appropriate areas within the shop area; this includes flammables, combustibles, hazardous waste, trash, and universal waste.  Clear any tripping hazards.  Confirm that all signage is not only clean and legible but also current, valid and adequate.  </a:t>
            </a:r>
          </a:p>
        </p:txBody>
      </p:sp>
      <p:sp>
        <p:nvSpPr>
          <p:cNvPr id="4" name="Slide Number Placeholder 3"/>
          <p:cNvSpPr>
            <a:spLocks noGrp="1"/>
          </p:cNvSpPr>
          <p:nvPr>
            <p:ph type="sldNum" sz="quarter" idx="10"/>
          </p:nvPr>
        </p:nvSpPr>
        <p:spPr/>
        <p:txBody>
          <a:bodyPr/>
          <a:lstStyle/>
          <a:p>
            <a:fld id="{BDA23A79-5B0B-4086-986B-EBBAC35FAF85}" type="slidenum">
              <a:rPr lang="en-US" smtClean="0"/>
              <a:t>37</a:t>
            </a:fld>
            <a:endParaRPr lang="en-US"/>
          </a:p>
        </p:txBody>
      </p:sp>
    </p:spTree>
    <p:extLst>
      <p:ext uri="{BB962C8B-B14F-4D97-AF65-F5344CB8AC3E}">
        <p14:creationId xmlns:p14="http://schemas.microsoft.com/office/powerpoint/2010/main" val="125298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They may be traveled frequently or rarely, but it is important that they remain a safe route for all employees at all times.  Always be aware of your primary and secondary escapeway, as well as the nearest refuge chamber.</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While working underground, ensure you know where the primary and secondary escapeways are located.  At Henderson, the primary escapeway is 2 shaft, which is a fresh air intake.  The secondary escapeway is the conveyor tunnel, which can only be used in the event 2 shaft is not accessible.  Note: the conveyor tunnel is also a fresh air intake.</a:t>
            </a: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Safe access along any path that is traveled for work, repair, or maintenance should be kept free of debris or obstruction, and easily accessible.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Travelways and escapeways are everyone’s responsibilities and are scaled/barred down accordingly.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Inspections should be occurring whether employees travel via equipment or on foot.  During the Quarterly Scaling Program, each department devotes a day near the end of each quarter to complete additional inspections.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38</a:t>
            </a:fld>
            <a:endParaRPr lang="en-US"/>
          </a:p>
        </p:txBody>
      </p:sp>
    </p:spTree>
    <p:extLst>
      <p:ext uri="{BB962C8B-B14F-4D97-AF65-F5344CB8AC3E}">
        <p14:creationId xmlns:p14="http://schemas.microsoft.com/office/powerpoint/2010/main" val="766299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Follow these traffic/parking procedures whenever you are underground:</a:t>
            </a:r>
          </a:p>
          <a:p>
            <a:pPr marL="800100" marR="0" lvl="1" indent="-34290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All uphill traffic has the right of way</a:t>
            </a:r>
          </a:p>
          <a:p>
            <a:pPr marL="800100" marR="0" lvl="1" indent="-34290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All mobile equipment in your work area must have the emergency brake set and the tires chocked, when not in use</a:t>
            </a:r>
          </a:p>
          <a:p>
            <a:pPr marL="800100" marR="0" lvl="1" indent="-34290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All unattended equipment should be turned off</a:t>
            </a:r>
          </a:p>
          <a:p>
            <a:pPr marL="800100" marR="0" lvl="1" indent="-34290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Make sure vehicles are not blocking access ways to shafts</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When working near or walking through an area with railings and toe boards, ask yourself:</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Are there any missing bolts, hardware, grating, or bent stairs/tread?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Is there an installed toe board along all areas that have midrails and handrails?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If a fall hazard exists, do you need to be wearing fall protection?</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Overhead clearance is another integral part of safe access along travelways or escapeways.  Some of our infrastructures and equipment may require employees to duck as they pass.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The presence of an overhead crane can add another hazard to the workplace when in use.  Alarms and lights are used to warn employees of a moving crane.  During a workplace exam, be aware of any overhead hazards, as well as any associated warning devices.</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Conveyors along travelways can present multiple hazards.  Material can fall from the conveyor and collect along the travelway.  If left uncontrolled, the build-up of material can present a trip hazard, or can completely impede travel along the path.  Unguarded conveyors can project material, as well as expose employees to moving machinery.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Also, be aware of conveyance systems overhead. When guards are installed, look carefully for any gaps that may exist in the guarding and build-up of excess material, as it can easily fall and strike workers below.</a:t>
            </a:r>
          </a:p>
        </p:txBody>
      </p:sp>
      <p:sp>
        <p:nvSpPr>
          <p:cNvPr id="4" name="Slide Number Placeholder 3"/>
          <p:cNvSpPr>
            <a:spLocks noGrp="1"/>
          </p:cNvSpPr>
          <p:nvPr>
            <p:ph type="sldNum" sz="quarter" idx="10"/>
          </p:nvPr>
        </p:nvSpPr>
        <p:spPr/>
        <p:txBody>
          <a:bodyPr/>
          <a:lstStyle/>
          <a:p>
            <a:fld id="{BDA23A79-5B0B-4086-986B-EBBAC35FAF85}" type="slidenum">
              <a:rPr lang="en-US" smtClean="0"/>
              <a:t>39</a:t>
            </a:fld>
            <a:endParaRPr lang="en-US"/>
          </a:p>
        </p:txBody>
      </p:sp>
    </p:spTree>
    <p:extLst>
      <p:ext uri="{BB962C8B-B14F-4D97-AF65-F5344CB8AC3E}">
        <p14:creationId xmlns:p14="http://schemas.microsoft.com/office/powerpoint/2010/main" val="303050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Introduce the student guide as a resource.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Read or have a student read the quote by Richard Adkerson. Read it aloud.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a class, discuss what the quote means.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You will want to discuss with the class the Corporate Health and Safety Policy. Let them know where they can find it and that it has been recently updated. </a:t>
            </a:r>
          </a:p>
        </p:txBody>
      </p:sp>
      <p:sp>
        <p:nvSpPr>
          <p:cNvPr id="4" name="Slide Number Placeholder 3"/>
          <p:cNvSpPr>
            <a:spLocks noGrp="1"/>
          </p:cNvSpPr>
          <p:nvPr>
            <p:ph type="sldNum" sz="quarter" idx="10"/>
          </p:nvPr>
        </p:nvSpPr>
        <p:spPr/>
        <p:txBody>
          <a:bodyPr/>
          <a:lstStyle/>
          <a:p>
            <a:fld id="{BDA23A79-5B0B-4086-986B-EBBAC35FAF85}" type="slidenum">
              <a:rPr lang="en-US" smtClean="0"/>
              <a:t>4</a:t>
            </a:fld>
            <a:endParaRPr lang="en-US"/>
          </a:p>
        </p:txBody>
      </p:sp>
    </p:spTree>
    <p:extLst>
      <p:ext uri="{BB962C8B-B14F-4D97-AF65-F5344CB8AC3E}">
        <p14:creationId xmlns:p14="http://schemas.microsoft.com/office/powerpoint/2010/main" val="1212915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Discuss</a:t>
            </a:r>
            <a:r>
              <a:rPr lang="en-US" sz="1200" baseline="0" dirty="0">
                <a:solidFill>
                  <a:srgbClr val="000000"/>
                </a:solidFill>
                <a:effectLst/>
                <a:latin typeface="Times New Roman" panose="02020603050405020304" pitchFamily="18" charset="0"/>
                <a:ea typeface="Times New Roman" panose="02020603050405020304" pitchFamily="18" charset="0"/>
              </a:rPr>
              <a:t> site-specific procedures around open holes or ore passes not in use.</a:t>
            </a:r>
            <a:r>
              <a:rPr lang="en-US" sz="1200" b="1" dirty="0">
                <a:solidFill>
                  <a:srgbClr val="000000"/>
                </a:solidFill>
                <a:effectLst/>
                <a:latin typeface="Times New Roman" panose="02020603050405020304" pitchFamily="18" charset="0"/>
                <a:ea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b="0" dirty="0">
                <a:solidFill>
                  <a:srgbClr val="000000"/>
                </a:solidFill>
                <a:effectLst/>
                <a:latin typeface="Times New Roman" panose="02020603050405020304" pitchFamily="18" charset="0"/>
                <a:ea typeface="Times New Roman" panose="02020603050405020304" pitchFamily="18" charset="0"/>
              </a:rPr>
              <a:t>The presence of an unguarded/non-barricaded open-hole, other than ore passes, along any travelway or escape route is considered an imminent danger.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 the event a workplace examination reveals an open hole other than an active</a:t>
            </a:r>
            <a:r>
              <a:rPr lang="en-US" sz="1200" baseline="0" dirty="0">
                <a:solidFill>
                  <a:srgbClr val="000000"/>
                </a:solidFill>
                <a:effectLst/>
                <a:latin typeface="Times New Roman" panose="02020603050405020304" pitchFamily="18" charset="0"/>
                <a:ea typeface="Times New Roman" panose="02020603050405020304" pitchFamily="18" charset="0"/>
              </a:rPr>
              <a:t> ore pass</a:t>
            </a:r>
            <a:r>
              <a:rPr lang="en-US" sz="1200" dirty="0">
                <a:solidFill>
                  <a:srgbClr val="000000"/>
                </a:solidFill>
                <a:effectLst/>
                <a:latin typeface="Times New Roman" panose="02020603050405020304" pitchFamily="18" charset="0"/>
                <a:ea typeface="Times New Roman" panose="02020603050405020304" pitchFamily="18" charset="0"/>
              </a:rPr>
              <a:t>, work activities should immediately stop, Supervisor or Health and Safety Professional should be notified, and proper barricading must be installed.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All open holes must be marked, and either barricaded or physically guarded at both the collar and bottom.  This includes all raises, access in grating floors, manholes and vaults, ladder ways, etc.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 inactive areas, all ore passes must be covered or barricaded from access; a single flag/ribbon is not adequate.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Any ore passes in operation must have a light or yellow flasher.</a:t>
            </a:r>
          </a:p>
          <a:p>
            <a:pPr marL="342900" marR="0" lvl="0" indent="-342900">
              <a:spcBef>
                <a:spcPts val="600"/>
              </a:spcBef>
              <a:spcAft>
                <a:spcPts val="60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40</a:t>
            </a:fld>
            <a:endParaRPr lang="en-US"/>
          </a:p>
        </p:txBody>
      </p:sp>
    </p:spTree>
    <p:extLst>
      <p:ext uri="{BB962C8B-B14F-4D97-AF65-F5344CB8AC3E}">
        <p14:creationId xmlns:p14="http://schemas.microsoft.com/office/powerpoint/2010/main" val="2110290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Worksheet (located in the SG pp. 35-36)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Purpose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activity reinforces this module’s lesson on workplace examinations.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 the class to the activity worksheet in the Student Guide.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student will identify if there are any hazards in the workplace photo.  Allow five minutes to complete.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five minutes, progress through the slides and review the answers as a class. Proposed answers are provided as a guideline.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41</a:t>
            </a:fld>
            <a:endParaRPr lang="en-US"/>
          </a:p>
        </p:txBody>
      </p:sp>
    </p:spTree>
    <p:extLst>
      <p:ext uri="{BB962C8B-B14F-4D97-AF65-F5344CB8AC3E}">
        <p14:creationId xmlns:p14="http://schemas.microsoft.com/office/powerpoint/2010/main" val="1582457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Overhead crane</a:t>
            </a:r>
          </a:p>
          <a:p>
            <a:pPr marL="171450" indent="-171450">
              <a:buFont typeface="Arial" panose="020B0604020202020204" pitchFamily="34" charset="0"/>
              <a:buChar char="•"/>
            </a:pPr>
            <a:r>
              <a:rPr lang="en-US" dirty="0"/>
              <a:t>Vehicle and pedestrian</a:t>
            </a:r>
            <a:r>
              <a:rPr lang="en-US" baseline="0" dirty="0"/>
              <a:t> traffic</a:t>
            </a:r>
          </a:p>
          <a:p>
            <a:pPr marL="171450" indent="-171450">
              <a:buFont typeface="Arial" panose="020B0604020202020204" pitchFamily="34" charset="0"/>
              <a:buChar char="•"/>
            </a:pPr>
            <a:r>
              <a:rPr lang="en-US" baseline="0" dirty="0"/>
              <a:t>Blind turn</a:t>
            </a:r>
          </a:p>
          <a:p>
            <a:pPr marL="171450" indent="-171450">
              <a:buFont typeface="Arial" panose="020B0604020202020204" pitchFamily="34" charset="0"/>
              <a:buChar char="•"/>
            </a:pPr>
            <a:r>
              <a:rPr lang="en-US" baseline="0" dirty="0"/>
              <a:t>Noise exposure</a:t>
            </a:r>
            <a:endParaRPr lang="en-US" dirty="0"/>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42</a:t>
            </a:fld>
            <a:endParaRPr lang="en-US"/>
          </a:p>
        </p:txBody>
      </p:sp>
    </p:spTree>
    <p:extLst>
      <p:ext uri="{BB962C8B-B14F-4D97-AF65-F5344CB8AC3E}">
        <p14:creationId xmlns:p14="http://schemas.microsoft.com/office/powerpoint/2010/main" val="2382577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Trip</a:t>
            </a:r>
            <a:r>
              <a:rPr lang="en-US" baseline="0" dirty="0"/>
              <a:t>ping </a:t>
            </a:r>
          </a:p>
          <a:p>
            <a:pPr marL="171450" indent="-171450">
              <a:buFont typeface="Arial" panose="020B0604020202020204" pitchFamily="34" charset="0"/>
              <a:buChar char="•"/>
            </a:pPr>
            <a:r>
              <a:rPr lang="en-US" baseline="0" dirty="0"/>
              <a:t>Uneven grounds, rock underfoot</a:t>
            </a:r>
          </a:p>
          <a:p>
            <a:pPr marL="171450" indent="-171450">
              <a:buFont typeface="Arial" panose="020B0604020202020204" pitchFamily="34" charset="0"/>
              <a:buChar char="•"/>
            </a:pPr>
            <a:r>
              <a:rPr lang="en-US" baseline="0" dirty="0"/>
              <a:t>Red flagging fallen down and why is it there?</a:t>
            </a:r>
          </a:p>
          <a:p>
            <a:pPr marL="171450" indent="-171450">
              <a:buFont typeface="Arial" panose="020B0604020202020204" pitchFamily="34" charset="0"/>
              <a:buChar char="•"/>
            </a:pPr>
            <a:r>
              <a:rPr lang="en-US" baseline="0" dirty="0"/>
              <a:t>Winch line under tension</a:t>
            </a:r>
          </a:p>
          <a:p>
            <a:pPr marL="171450" indent="-171450">
              <a:buFont typeface="Arial" panose="020B0604020202020204" pitchFamily="34" charset="0"/>
              <a:buChar char="•"/>
            </a:pPr>
            <a:r>
              <a:rPr lang="en-US" dirty="0"/>
              <a:t>Air lines under pressure</a:t>
            </a:r>
          </a:p>
          <a:p>
            <a:pPr marL="171450" indent="-171450">
              <a:buFont typeface="Arial" panose="020B0604020202020204" pitchFamily="34" charset="0"/>
              <a:buChar char="•"/>
            </a:pPr>
            <a:r>
              <a:rPr lang="en-US" dirty="0"/>
              <a:t>Broken handle, potential for cuts</a:t>
            </a:r>
          </a:p>
          <a:p>
            <a:pPr marL="171450" indent="-171450">
              <a:buFont typeface="Arial" panose="020B0604020202020204" pitchFamily="34" charset="0"/>
              <a:buChar char="•"/>
            </a:pPr>
            <a:r>
              <a:rPr lang="en-US" dirty="0"/>
              <a:t>Missing guarding on winch</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43</a:t>
            </a:fld>
            <a:endParaRPr lang="en-US"/>
          </a:p>
        </p:txBody>
      </p:sp>
    </p:spTree>
    <p:extLst>
      <p:ext uri="{BB962C8B-B14F-4D97-AF65-F5344CB8AC3E}">
        <p14:creationId xmlns:p14="http://schemas.microsoft.com/office/powerpoint/2010/main" val="3446575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342900" marR="0" lvl="0" indent="-342900">
              <a:spcBef>
                <a:spcPts val="600"/>
              </a:spcBef>
              <a:spcAft>
                <a:spcPts val="0"/>
              </a:spcAft>
              <a:buFont typeface="Symbol" panose="05050102010706020507" pitchFamily="18" charset="2"/>
              <a:buChar char=""/>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Trip hazards with the stand leg on the right side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Slip hazards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Low overhang or head clearance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Poor lighting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A23A79-5B0B-4086-986B-EBBAC35FAF85}" type="slidenum">
              <a:rPr lang="en-US" smtClean="0"/>
              <a:t>44</a:t>
            </a:fld>
            <a:endParaRPr lang="en-US"/>
          </a:p>
        </p:txBody>
      </p:sp>
    </p:spTree>
    <p:extLst>
      <p:ext uri="{BB962C8B-B14F-4D97-AF65-F5344CB8AC3E}">
        <p14:creationId xmlns:p14="http://schemas.microsoft.com/office/powerpoint/2010/main" val="1019053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342900" marR="0" lvl="0" indent="-342900">
              <a:spcBef>
                <a:spcPts val="600"/>
              </a:spcBef>
              <a:spcAft>
                <a:spcPts val="0"/>
              </a:spcAft>
              <a:buFont typeface="Symbol" panose="05050102010706020507" pitchFamily="18" charset="2"/>
              <a:buChar char=""/>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Housekeeping issues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Shop vacuum stored less than 3 feet from electrical box</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600"/>
              </a:spcAft>
              <a:buFont typeface="Symbol" panose="05050102010706020507" pitchFamily="18" charset="2"/>
              <a:buChar char=""/>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Improper storage of the respirator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45</a:t>
            </a:fld>
            <a:endParaRPr lang="en-US"/>
          </a:p>
        </p:txBody>
      </p:sp>
    </p:spTree>
    <p:extLst>
      <p:ext uri="{BB962C8B-B14F-4D97-AF65-F5344CB8AC3E}">
        <p14:creationId xmlns:p14="http://schemas.microsoft.com/office/powerpoint/2010/main" val="102564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Play the 4 minute video.  </a:t>
            </a: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is a brief overview of this module and visually shows examples of areas across the mine that could be examined.</a:t>
            </a: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Encourage students to relate this video to their process for conducting a workplace examination.  While it is filmed above ground, ask for similarities in the process.</a:t>
            </a: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Ask students what is</a:t>
            </a: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missing from the video for an underground workplace examination.  They should respond with checking ground conditions.</a:t>
            </a: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https://web.microsoftstream.com/video/c221ad5f-0a77-4561-a433-148be71ac758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600"/>
              </a:spcBef>
              <a:spcAft>
                <a:spcPts val="60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46</a:t>
            </a:fld>
            <a:endParaRPr lang="en-US"/>
          </a:p>
        </p:txBody>
      </p:sp>
    </p:spTree>
    <p:extLst>
      <p:ext uri="{BB962C8B-B14F-4D97-AF65-F5344CB8AC3E}">
        <p14:creationId xmlns:p14="http://schemas.microsoft.com/office/powerpoint/2010/main" val="1842373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Worksheet (located in the SG p. 37)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Purpose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activity reinforces this module’s lesson on the different kinds of hazards present on our properties.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Divide the class into small groups.</a:t>
            </a:r>
          </a:p>
          <a:p>
            <a:pPr marL="342900" marR="0" lvl="0" indent="-3429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Assign each group a hazard topic (Equipment, guards, housekeeping, electrical, emergency preparedness, travelways/escapeways, or ground control).</a:t>
            </a:r>
          </a:p>
          <a:p>
            <a:pPr marL="342900" marR="0" lvl="0" indent="-3429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Direct each small group to the worksheet in the Student Guide.  Allow ten minutes for each group to research and prepare talking points about their assigned topic.  </a:t>
            </a:r>
          </a:p>
          <a:p>
            <a:pPr marL="342900" marR="0" lvl="0" indent="-342900">
              <a:spcBef>
                <a:spcPts val="0"/>
              </a:spcBef>
              <a:spcAft>
                <a:spcPts val="60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They will teach back their topic to the class.  Their presentation should cover the following questions: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What do you want your classmates to understand about this topic?  What are some key concepts? How can you apply this topic to your workplace?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47</a:t>
            </a:fld>
            <a:endParaRPr lang="en-US"/>
          </a:p>
        </p:txBody>
      </p:sp>
    </p:spTree>
    <p:extLst>
      <p:ext uri="{BB962C8B-B14F-4D97-AF65-F5344CB8AC3E}">
        <p14:creationId xmlns:p14="http://schemas.microsoft.com/office/powerpoint/2010/main" val="2008677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complete the answers to the quiz questions in the SG.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answers as a class (See the following page for answers).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48</a:t>
            </a:fld>
            <a:endParaRPr lang="en-US"/>
          </a:p>
        </p:txBody>
      </p:sp>
    </p:spTree>
    <p:extLst>
      <p:ext uri="{BB962C8B-B14F-4D97-AF65-F5344CB8AC3E}">
        <p14:creationId xmlns:p14="http://schemas.microsoft.com/office/powerpoint/2010/main" val="2727726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a, SG p. 26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49</a:t>
            </a:fld>
            <a:endParaRPr lang="en-US"/>
          </a:p>
        </p:txBody>
      </p:sp>
    </p:spTree>
    <p:extLst>
      <p:ext uri="{BB962C8B-B14F-4D97-AF65-F5344CB8AC3E}">
        <p14:creationId xmlns:p14="http://schemas.microsoft.com/office/powerpoint/2010/main" val="290713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module topics.  This allows the students to understand the path of the course. </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5</a:t>
            </a:fld>
            <a:endParaRPr lang="en-US"/>
          </a:p>
        </p:txBody>
      </p:sp>
    </p:spTree>
    <p:extLst>
      <p:ext uri="{BB962C8B-B14F-4D97-AF65-F5344CB8AC3E}">
        <p14:creationId xmlns:p14="http://schemas.microsoft.com/office/powerpoint/2010/main" val="900865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startAt="2"/>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a, b, d, SG pp.</a:t>
            </a:r>
            <a:r>
              <a:rPr lang="en-US" sz="1200" kern="1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27-28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50</a:t>
            </a:fld>
            <a:endParaRPr lang="en-US"/>
          </a:p>
        </p:txBody>
      </p:sp>
    </p:spTree>
    <p:extLst>
      <p:ext uri="{BB962C8B-B14F-4D97-AF65-F5344CB8AC3E}">
        <p14:creationId xmlns:p14="http://schemas.microsoft.com/office/powerpoint/2010/main" val="30848982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startAt="3"/>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b, c, d, SG p. 24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51</a:t>
            </a:fld>
            <a:endParaRPr lang="en-US"/>
          </a:p>
        </p:txBody>
      </p:sp>
    </p:spTree>
    <p:extLst>
      <p:ext uri="{BB962C8B-B14F-4D97-AF65-F5344CB8AC3E}">
        <p14:creationId xmlns:p14="http://schemas.microsoft.com/office/powerpoint/2010/main" val="4005075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questions on the slide.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helps to review and refresh the information that was covered in this module.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asking the students to apply the information, they are further retaining the lesson.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52</a:t>
            </a:fld>
            <a:endParaRPr lang="en-US"/>
          </a:p>
        </p:txBody>
      </p:sp>
    </p:spTree>
    <p:extLst>
      <p:ext uri="{BB962C8B-B14F-4D97-AF65-F5344CB8AC3E}">
        <p14:creationId xmlns:p14="http://schemas.microsoft.com/office/powerpoint/2010/main" val="13602663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Upon completion of Module Three, the student will be able to: </a:t>
            </a:r>
          </a:p>
          <a:p>
            <a:pPr marL="742950" marR="0" lvl="1" indent="-285750">
              <a:spcBef>
                <a:spcPts val="0"/>
              </a:spcBef>
              <a:spcAft>
                <a:spcPts val="6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Describe how critical controls affect the underground environment.</a:t>
            </a:r>
          </a:p>
        </p:txBody>
      </p:sp>
      <p:sp>
        <p:nvSpPr>
          <p:cNvPr id="4" name="Slide Number Placeholder 3"/>
          <p:cNvSpPr>
            <a:spLocks noGrp="1"/>
          </p:cNvSpPr>
          <p:nvPr>
            <p:ph type="sldNum" sz="quarter" idx="10"/>
          </p:nvPr>
        </p:nvSpPr>
        <p:spPr/>
        <p:txBody>
          <a:bodyPr/>
          <a:lstStyle/>
          <a:p>
            <a:fld id="{EA7A4110-1153-4504-81F7-E862A9422152}" type="slidenum">
              <a:rPr lang="en-US" smtClean="0"/>
              <a:t>53</a:t>
            </a:fld>
            <a:endParaRPr lang="en-US"/>
          </a:p>
        </p:txBody>
      </p:sp>
    </p:spTree>
    <p:extLst>
      <p:ext uri="{BB962C8B-B14F-4D97-AF65-F5344CB8AC3E}">
        <p14:creationId xmlns:p14="http://schemas.microsoft.com/office/powerpoint/2010/main" val="1392571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After identifying a Fatal Risk, Critical Control(s) are implemented to prevent death or mitigate the consequences of the Fatal Risk.</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absence or failure of a Critical Control significantly increases the risk of severe injury or death despite the existence of other controls. In short, Critical Controls help keep you from being killed.</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Direct students to review the fatal risk/critical control table in the SG.  Discuss items they would inspect from the critical controls list.  This table is to drive the conversation around critical controls, as those critical controls are in place to prevent employees from being killed.</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examples of critical controls for underground.</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54</a:t>
            </a:fld>
            <a:endParaRPr lang="en-US"/>
          </a:p>
        </p:txBody>
      </p:sp>
    </p:spTree>
    <p:extLst>
      <p:ext uri="{BB962C8B-B14F-4D97-AF65-F5344CB8AC3E}">
        <p14:creationId xmlns:p14="http://schemas.microsoft.com/office/powerpoint/2010/main" val="6079871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 addition to primary and secondary escapeways, refuge chambers are located throughout the underground mind.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This critical control is provided for every employee who cannot reach the surface within one hour from his/her working area using either escapeway.  The refuge chambers are specifically located so that employees can reach one of them within 30 minutes from leaving their workplace.  </a:t>
            </a: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Refuge chambers are designed with fire-resistant construction and can</a:t>
            </a:r>
            <a:r>
              <a:rPr lang="en-US" sz="1200" baseline="0" dirty="0">
                <a:solidFill>
                  <a:srgbClr val="000000"/>
                </a:solidFill>
                <a:effectLst/>
                <a:latin typeface="Times New Roman" panose="02020603050405020304" pitchFamily="18" charset="0"/>
                <a:ea typeface="Times New Roman" panose="02020603050405020304" pitchFamily="18" charset="0"/>
              </a:rPr>
              <a:t> be sealed to be </a:t>
            </a:r>
            <a:r>
              <a:rPr lang="en-US" sz="1200" dirty="0">
                <a:solidFill>
                  <a:srgbClr val="000000"/>
                </a:solidFill>
                <a:effectLst/>
                <a:latin typeface="Times New Roman" panose="02020603050405020304" pitchFamily="18" charset="0"/>
                <a:ea typeface="Times New Roman" panose="02020603050405020304" pitchFamily="18" charset="0"/>
              </a:rPr>
              <a:t>gas-tight.  Each chamber is equipped with compressed air lines, waterlines, suitable hand tools, stopping materials, and first aid supplies.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Ensure that the proper tools and supplies are maintained and readily available, should an emergency occur.  Even though refuge chambers are not active working areas, it is critical to check the integrity of the walls and ceilings</a:t>
            </a:r>
            <a:r>
              <a:rPr lang="en-US" sz="1200" baseline="0" dirty="0">
                <a:solidFill>
                  <a:srgbClr val="000000"/>
                </a:solidFill>
                <a:effectLst/>
                <a:latin typeface="Times New Roman" panose="02020603050405020304" pitchFamily="18" charset="0"/>
                <a:ea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rPr>
              <a:t>(ribs and back).</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55</a:t>
            </a:fld>
            <a:endParaRPr lang="en-US"/>
          </a:p>
        </p:txBody>
      </p:sp>
    </p:spTree>
    <p:extLst>
      <p:ext uri="{BB962C8B-B14F-4D97-AF65-F5344CB8AC3E}">
        <p14:creationId xmlns:p14="http://schemas.microsoft.com/office/powerpoint/2010/main" val="449877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It is critical for airflow to be constantly moving within the underground mine.  Maintaining proper airflow within the underground mine is required to introduce fresh air into work areas and reduce hazardous atmospheres to workers.  Airflow also controls temperatures, environments, and provides oxygen.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With the combination of fresh air intakes and exhaust fans (return airshafts), air has the ability to safely move throughout the various drifts to provide a safe working environment.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There are qualified individuals who are responsible for completing a more in-depth inspection of the ventilation system; however, it is important to inform Supervision or a Health &amp; Safety Professional if you notice a change in the environment, the airflow or defects in the ventilation equipment (e.g. torn vent bag, gap between fan and vent bag).</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Throughout the underground mine, air doors are specially designed and placed in areas to control ventilation of the mine between intakes and return airways.  The doors create an air-lock.  With the use of sensors at Henderson, the doors will automatically open when equipment and/or machinery are detected or in proximity.  It is critical that all doors are fully operational and free from obstructions.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56</a:t>
            </a:fld>
            <a:endParaRPr lang="en-US"/>
          </a:p>
        </p:txBody>
      </p:sp>
    </p:spTree>
    <p:extLst>
      <p:ext uri="{BB962C8B-B14F-4D97-AF65-F5344CB8AC3E}">
        <p14:creationId xmlns:p14="http://schemas.microsoft.com/office/powerpoint/2010/main" val="1360311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When bulk material is altered or moved by equipment or at transfer station via chutes, dust is generated.  Not all dust particulates are visible to the eye, which is why dust suppression measures are critical underground.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Dust suppression sprayers in draw points must be fully functional and running.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Dust collection systems at transfer points must be free from damage and running.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Water trucks are utilized to control dust for main access and travel ways.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Wash down hoses must be fully functional for dust suppression near exhaust ends.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Transfer points on conveyors utilized water sprayer to suppress dust while equipment and machinery are dumping/crushing ore.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Roadways need to be maintained with minimal amounts of water to reduce dust.  Look for non-functioning/disabled sprayers.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If you notice an excessive amount of dust or an area that needs maintenance, notify Supervision or a Health &amp; Safety professional.  Mitigate the issue to the best of your skill level or training.</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57</a:t>
            </a:fld>
            <a:endParaRPr lang="en-US"/>
          </a:p>
        </p:txBody>
      </p:sp>
    </p:spTree>
    <p:extLst>
      <p:ext uri="{BB962C8B-B14F-4D97-AF65-F5344CB8AC3E}">
        <p14:creationId xmlns:p14="http://schemas.microsoft.com/office/powerpoint/2010/main" val="30142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complete the answers to the quiz questions in the SG.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Allow five minutes to complete.</a:t>
            </a: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answers as a class (See the following page for answers).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58</a:t>
            </a:fld>
            <a:endParaRPr lang="en-US"/>
          </a:p>
        </p:txBody>
      </p:sp>
    </p:spTree>
    <p:extLst>
      <p:ext uri="{BB962C8B-B14F-4D97-AF65-F5344CB8AC3E}">
        <p14:creationId xmlns:p14="http://schemas.microsoft.com/office/powerpoint/2010/main" val="185327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a, c, d, SG p. 46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59</a:t>
            </a:fld>
            <a:endParaRPr lang="en-US"/>
          </a:p>
        </p:txBody>
      </p:sp>
    </p:spTree>
    <p:extLst>
      <p:ext uri="{BB962C8B-B14F-4D97-AF65-F5344CB8AC3E}">
        <p14:creationId xmlns:p14="http://schemas.microsoft.com/office/powerpoint/2010/main" val="326237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Before beginning these next two slides: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600"/>
              </a:spcBef>
              <a:spcAft>
                <a:spcPts val="6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Ask the Students what they would like to get out of this course, or what they think about it? Then go into each slide.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You will want to read the following two slides to explain the objectives for each module. This information can be found on p. vii in their Student Guides. </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They may also find the module objectives listed on the first page of each module.</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6</a:t>
            </a:fld>
            <a:endParaRPr lang="en-US"/>
          </a:p>
        </p:txBody>
      </p:sp>
    </p:spTree>
    <p:extLst>
      <p:ext uri="{BB962C8B-B14F-4D97-AF65-F5344CB8AC3E}">
        <p14:creationId xmlns:p14="http://schemas.microsoft.com/office/powerpoint/2010/main" val="20207526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startAt="2"/>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b, SG p. 46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60</a:t>
            </a:fld>
            <a:endParaRPr lang="en-US"/>
          </a:p>
        </p:txBody>
      </p:sp>
    </p:spTree>
    <p:extLst>
      <p:ext uri="{BB962C8B-B14F-4D97-AF65-F5344CB8AC3E}">
        <p14:creationId xmlns:p14="http://schemas.microsoft.com/office/powerpoint/2010/main" val="4150112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startAt="3"/>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a, b, c, d, SG pp. 46-47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61</a:t>
            </a:fld>
            <a:endParaRPr lang="en-US"/>
          </a:p>
        </p:txBody>
      </p:sp>
    </p:spTree>
    <p:extLst>
      <p:ext uri="{BB962C8B-B14F-4D97-AF65-F5344CB8AC3E}">
        <p14:creationId xmlns:p14="http://schemas.microsoft.com/office/powerpoint/2010/main" val="35131892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questions on the slide.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helps to review and refresh the information that was covered in this module.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asking the students to apply the information, they are further retaining the lesson.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62</a:t>
            </a:fld>
            <a:endParaRPr lang="en-US"/>
          </a:p>
        </p:txBody>
      </p:sp>
    </p:spTree>
    <p:extLst>
      <p:ext uri="{BB962C8B-B14F-4D97-AF65-F5344CB8AC3E}">
        <p14:creationId xmlns:p14="http://schemas.microsoft.com/office/powerpoint/2010/main" val="35707844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Upon completion of Module Four, the student will be able to: </a:t>
            </a:r>
          </a:p>
          <a:p>
            <a:pPr marL="742950" marR="0" lvl="1" indent="-285750">
              <a:spcBef>
                <a:spcPts val="0"/>
              </a:spcBef>
              <a:spcAft>
                <a:spcPts val="6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Describe the process for managing chemical identification, storage, and handling.</a:t>
            </a:r>
          </a:p>
        </p:txBody>
      </p:sp>
      <p:sp>
        <p:nvSpPr>
          <p:cNvPr id="4" name="Slide Number Placeholder 3"/>
          <p:cNvSpPr>
            <a:spLocks noGrp="1"/>
          </p:cNvSpPr>
          <p:nvPr>
            <p:ph type="sldNum" sz="quarter" idx="10"/>
          </p:nvPr>
        </p:nvSpPr>
        <p:spPr/>
        <p:txBody>
          <a:bodyPr/>
          <a:lstStyle/>
          <a:p>
            <a:fld id="{EA7A4110-1153-4504-81F7-E862A9422152}" type="slidenum">
              <a:rPr lang="en-US" smtClean="0"/>
              <a:t>63</a:t>
            </a:fld>
            <a:endParaRPr lang="en-US"/>
          </a:p>
        </p:txBody>
      </p:sp>
    </p:spTree>
    <p:extLst>
      <p:ext uri="{BB962C8B-B14F-4D97-AF65-F5344CB8AC3E}">
        <p14:creationId xmlns:p14="http://schemas.microsoft.com/office/powerpoint/2010/main" val="10875006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Check your work area for any chemicals and liquids.  Identify the hazards of each by reading the corresponding SDS for each.  If they do not belong in the area, take appropriate action to remove safely or notify your Supervisor or Health and Safety Professional.</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All tanks/containers must have clear, legible labels.  All oil totes and drums require secondary containment.  Totes will most likely be double walled for containment purposes.  Examine all totes for proper containment and make sure they are stored in their appropriate areas.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In areas where combustible materials are stored, signage must be present and legible stating “No Smoking” and “No Open Flame.”  All containers must be properly labeled and legible.  Containers should be clean and in good condition (no dents, broken caps, or stoppers, unclean, etc.)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Ensure that combustible liquids are stored separately from explosives or blasting agents, shaft stations, and ignition sources.  This includes any electric equipment that could create sufficient heat or sparks.  This helps minimize the spread of fire.  In the event of a combustible liquid spill such as oil or grease, actions must be taken to clean up the spill as quickly and safely as possible.  Establish good housekeeping habits and ensure this area is free of debris.</a:t>
            </a:r>
          </a:p>
          <a:p>
            <a:pPr marL="342900" marR="0" lvl="0" indent="-342900" algn="l" defTabSz="9144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Similar to trash/clutter, improperly stored materials can become a hazard when obstructing travelways.  The risk of this hazard increases dramatically in the event of an emergency.  When looking around your work area, note if all materials are stored in accordance with Freeport-McMoRan standards as well as manufacturers’ instructions. While materials may be stored in the proper containers, if their weight exceeds the limits of the shelving system, then they are improperly stored.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If your work area contains liquids stored under pressure, ensure that the vessels are secured properly and that no valves are leaking.  If you are storing liquid waste, verify that all containers are properly labeled (describing contents), secured, and free from leaks.  If your work area contains various hazardous or reactive chemicals, make sure that there is no possibility of the chemicals mixing.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When storing materials, ensure that you utilize a rated flammable materials safety storage cabinet.  All containers stored in the cabinet, regardless of the content, need to be properly labeled. Do not store items in the cabinet such as rags, cardboard containers, paper, or anything else that could become a fuel source, should a fire occur.  Keep in mind that some cardboard containers are used for organizational purposes.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64</a:t>
            </a:fld>
            <a:endParaRPr lang="en-US"/>
          </a:p>
        </p:txBody>
      </p:sp>
    </p:spTree>
    <p:extLst>
      <p:ext uri="{BB962C8B-B14F-4D97-AF65-F5344CB8AC3E}">
        <p14:creationId xmlns:p14="http://schemas.microsoft.com/office/powerpoint/2010/main" val="417986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This waste should be segregated and never stored in a container with an unlike item.</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Accumulation areas are located throughout the underground mine for aerosol, battery, lamp/bulb, and electronics.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All material must be properly disposed of in a timely manner.  For example, empty aerosol cans should be properly stored in containers labeled with the words “Universal Waste Aerosol Cans” while BO batteries should be stored in containers that are appropriately labeled “Universal Waste Batteries” with the leads insulated.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65</a:t>
            </a:fld>
            <a:endParaRPr lang="en-US"/>
          </a:p>
        </p:txBody>
      </p:sp>
    </p:spTree>
    <p:extLst>
      <p:ext uri="{BB962C8B-B14F-4D97-AF65-F5344CB8AC3E}">
        <p14:creationId xmlns:p14="http://schemas.microsoft.com/office/powerpoint/2010/main" val="23482343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All shops and surface areas are supplied with spill kits.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The kit contains absorbent materials</a:t>
            </a:r>
            <a:r>
              <a:rPr lang="en-US" sz="1200" baseline="0" dirty="0">
                <a:solidFill>
                  <a:srgbClr val="000000"/>
                </a:solidFill>
                <a:effectLst/>
                <a:latin typeface="Times New Roman" panose="02020603050405020304" pitchFamily="18" charset="0"/>
                <a:ea typeface="Times New Roman" panose="02020603050405020304" pitchFamily="18" charset="0"/>
              </a:rPr>
              <a:t> and pads</a:t>
            </a:r>
            <a:r>
              <a:rPr lang="en-US" sz="1200" dirty="0">
                <a:solidFill>
                  <a:srgbClr val="000000"/>
                </a:solidFill>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Check each spill kit during your inspection and refill supplies accordingly.  </a:t>
            </a: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If you see a spill, clean it up immediately.  </a:t>
            </a: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Discard oil absorbent pads into the proper disposal container after each use.</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66</a:t>
            </a:fld>
            <a:endParaRPr lang="en-US"/>
          </a:p>
        </p:txBody>
      </p:sp>
    </p:spTree>
    <p:extLst>
      <p:ext uri="{BB962C8B-B14F-4D97-AF65-F5344CB8AC3E}">
        <p14:creationId xmlns:p14="http://schemas.microsoft.com/office/powerpoint/2010/main" val="15871625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Flip chart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Markers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Purpose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activity draws out the students’ existing knowledge on workplace examination compliance.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Divide the class into two teams.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team will create three questions and answers about this course that they believe will stump the other team.  Designate one person as the leader.  Allow 5 minutes to complete.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5 minutes, teams will take turns with the leader asking the other team one question and allowing them to answer it.  Rotate between the two teams until all questions have been asked and answered.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flip chart can be used to capture questions that generate a discussion.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Discuss the responses as a class.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  If there are not any questions generated regarding the qualifications of a competent person, be sure to include those questions on your own.  It is important that this information is reiterated to the class.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67</a:t>
            </a:fld>
            <a:endParaRPr lang="en-US"/>
          </a:p>
        </p:txBody>
      </p:sp>
    </p:spTree>
    <p:extLst>
      <p:ext uri="{BB962C8B-B14F-4D97-AF65-F5344CB8AC3E}">
        <p14:creationId xmlns:p14="http://schemas.microsoft.com/office/powerpoint/2010/main" val="40052033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complete the answers to the quiz questions in the SG.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Allow five minutes to complete.</a:t>
            </a: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answers as a class.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68</a:t>
            </a:fld>
            <a:endParaRPr lang="en-US"/>
          </a:p>
        </p:txBody>
      </p:sp>
    </p:spTree>
    <p:extLst>
      <p:ext uri="{BB962C8B-B14F-4D97-AF65-F5344CB8AC3E}">
        <p14:creationId xmlns:p14="http://schemas.microsoft.com/office/powerpoint/2010/main" val="17091108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b, SG p. 55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69</a:t>
            </a:fld>
            <a:endParaRPr lang="en-US"/>
          </a:p>
        </p:txBody>
      </p:sp>
    </p:spTree>
    <p:extLst>
      <p:ext uri="{BB962C8B-B14F-4D97-AF65-F5344CB8AC3E}">
        <p14:creationId xmlns:p14="http://schemas.microsoft.com/office/powerpoint/2010/main" val="82912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Instruction</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You will want to read the slide to explain the objectives for each module. This information can be found on p. vii in their Student Guides.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They may also find the module objectives listed on the first page of each module.</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7</a:t>
            </a:fld>
            <a:endParaRPr lang="en-US"/>
          </a:p>
        </p:txBody>
      </p:sp>
    </p:spTree>
    <p:extLst>
      <p:ext uri="{BB962C8B-B14F-4D97-AF65-F5344CB8AC3E}">
        <p14:creationId xmlns:p14="http://schemas.microsoft.com/office/powerpoint/2010/main" val="24905078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startAt="2"/>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b, SG p.</a:t>
            </a:r>
            <a:r>
              <a:rPr lang="en-US" sz="1200" kern="1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70</a:t>
            </a:fld>
            <a:endParaRPr lang="en-US"/>
          </a:p>
        </p:txBody>
      </p:sp>
    </p:spTree>
    <p:extLst>
      <p:ext uri="{BB962C8B-B14F-4D97-AF65-F5344CB8AC3E}">
        <p14:creationId xmlns:p14="http://schemas.microsoft.com/office/powerpoint/2010/main" val="28378796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startAt="3"/>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a, b, c, d, SG pp.  55-56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71</a:t>
            </a:fld>
            <a:endParaRPr lang="en-US"/>
          </a:p>
        </p:txBody>
      </p:sp>
    </p:spTree>
    <p:extLst>
      <p:ext uri="{BB962C8B-B14F-4D97-AF65-F5344CB8AC3E}">
        <p14:creationId xmlns:p14="http://schemas.microsoft.com/office/powerpoint/2010/main" val="2501873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questions on the slide.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helps to review and refresh the information that was covered in this module.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asking the students to apply the information, they are further retaining the lesson.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72</a:t>
            </a:fld>
            <a:endParaRPr lang="en-US"/>
          </a:p>
        </p:txBody>
      </p:sp>
    </p:spTree>
    <p:extLst>
      <p:ext uri="{BB962C8B-B14F-4D97-AF65-F5344CB8AC3E}">
        <p14:creationId xmlns:p14="http://schemas.microsoft.com/office/powerpoint/2010/main" val="6312401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Complete a final review session </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73</a:t>
            </a:fld>
            <a:endParaRPr lang="en-US"/>
          </a:p>
        </p:txBody>
      </p:sp>
    </p:spTree>
    <p:extLst>
      <p:ext uri="{BB962C8B-B14F-4D97-AF65-F5344CB8AC3E}">
        <p14:creationId xmlns:p14="http://schemas.microsoft.com/office/powerpoint/2010/main" val="22265499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the objectives for each module are reviewed, ask if there are any lingering questions, comments, or concerns.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Module 1</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the purpose of workplace examinations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Describe the qualifications and training level necessary to conduct one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Module 2</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Conduct a workplace examination by assessing a scenario for general hazards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Module 3</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Describe how critical controls affect the underground environment</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Module 4</a:t>
            </a:r>
          </a:p>
          <a:p>
            <a:pPr marL="742950" marR="0" lvl="1" indent="-285750">
              <a:spcBef>
                <a:spcPts val="0"/>
              </a:spcBef>
              <a:spcAft>
                <a:spcPts val="6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Describe the process for managing chemical identification, storage, and handling</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74</a:t>
            </a:fld>
            <a:endParaRPr lang="en-US"/>
          </a:p>
        </p:txBody>
      </p:sp>
    </p:spTree>
    <p:extLst>
      <p:ext uri="{BB962C8B-B14F-4D97-AF65-F5344CB8AC3E}">
        <p14:creationId xmlns:p14="http://schemas.microsoft.com/office/powerpoint/2010/main" val="37207076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Have students complete the Student End of Course Questionnaire (located in the SG p.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69)</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75</a:t>
            </a:fld>
            <a:endParaRPr lang="en-US"/>
          </a:p>
        </p:txBody>
      </p:sp>
    </p:spTree>
    <p:extLst>
      <p:ext uri="{BB962C8B-B14F-4D97-AF65-F5344CB8AC3E}">
        <p14:creationId xmlns:p14="http://schemas.microsoft.com/office/powerpoint/2010/main" val="41918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Fatal Risk Management is a continuation of the Fatality Prevention Program. Focus is placed on identifying Fatal Risks and Critical Controls in an attempt to safeguard all employees within the Company. The Fatal Risk Management Program standardizes Fatal Risk communication by implementing icons, definitions, and Critical Controls for twenty-three Fatal Risks.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Fatal Risks are based on safety issues that have resulted in catastrophic events such as severe injury or death. While all risks have a degree of danger, Fatal Risks are those risks that, when left uncontrolled, will kill you. After identifying a Fatal Risk, Critical Control(s) are implemented to prevent death or mitigate the consequences of the Fatal Risk. The absence or failure of a Critical Control significantly increases the risk of severe injury or death despite the existence of other controls. In short, Critical Controls help keep you from being killed. The Fatal Risk(s) and Critical Controls relevant to this course are provided below.</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8</a:t>
            </a:fld>
            <a:endParaRPr lang="en-US"/>
          </a:p>
        </p:txBody>
      </p:sp>
    </p:spTree>
    <p:extLst>
      <p:ext uri="{BB962C8B-B14F-4D97-AF65-F5344CB8AC3E}">
        <p14:creationId xmlns:p14="http://schemas.microsoft.com/office/powerpoint/2010/main" val="283772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workplace examinations underground, there are five identified fatal risks.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critical controls for each fatal risk with the class.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9</a:t>
            </a:fld>
            <a:endParaRPr lang="en-US"/>
          </a:p>
        </p:txBody>
      </p:sp>
    </p:spTree>
    <p:extLst>
      <p:ext uri="{BB962C8B-B14F-4D97-AF65-F5344CB8AC3E}">
        <p14:creationId xmlns:p14="http://schemas.microsoft.com/office/powerpoint/2010/main" val="3378335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1920"/>
            <a:ext cx="7315200" cy="1325563"/>
          </a:xfrm>
        </p:spPr>
        <p:txBody>
          <a:bodyPr>
            <a:normAutofit/>
          </a:bodyPr>
          <a:lstStyle>
            <a:lvl1pPr algn="ctr">
              <a:defRPr sz="1800">
                <a:solidFill>
                  <a:srgbClr val="00B0F0"/>
                </a:solidFill>
                <a:latin typeface="Arial Black" panose="020B0A04020102020204" pitchFamily="34" charset="0"/>
              </a:defRPr>
            </a:lvl1pPr>
          </a:lstStyle>
          <a:p>
            <a:endParaRPr lang="en-US" dirty="0"/>
          </a:p>
        </p:txBody>
      </p:sp>
      <p:sp>
        <p:nvSpPr>
          <p:cNvPr id="13" name="Picture Placeholder 12"/>
          <p:cNvSpPr>
            <a:spLocks noGrp="1"/>
          </p:cNvSpPr>
          <p:nvPr>
            <p:ph type="pic" sz="quarter" idx="11"/>
          </p:nvPr>
        </p:nvSpPr>
        <p:spPr>
          <a:xfrm>
            <a:off x="1379220" y="2110423"/>
            <a:ext cx="4572000" cy="3657600"/>
          </a:xfrm>
          <a:solidFill>
            <a:schemeClr val="bg1"/>
          </a:solidFill>
        </p:spPr>
        <p:txBody>
          <a:bodyPr/>
          <a:lstStyle>
            <a:lvl1pPr marL="0" indent="0" algn="ctr">
              <a:buNone/>
              <a:defRPr baseline="0"/>
            </a:lvl1pPr>
          </a:lstStyle>
          <a:p>
            <a:endParaRPr lang="en-US" dirty="0"/>
          </a:p>
          <a:p>
            <a:endParaRPr lang="en-US" dirty="0"/>
          </a:p>
          <a:p>
            <a:r>
              <a:rPr lang="en-US" dirty="0"/>
              <a:t>Insert picture here</a:t>
            </a:r>
          </a:p>
          <a:p>
            <a:r>
              <a:rPr lang="en-US" dirty="0"/>
              <a:t>Approximately 5” wide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356" y="652105"/>
            <a:ext cx="1371600" cy="1535479"/>
          </a:xfrm>
          <a:prstGeom prst="rect">
            <a:avLst/>
          </a:prstGeom>
        </p:spPr>
      </p:pic>
      <p:sp>
        <p:nvSpPr>
          <p:cNvPr id="21" name="Text Placeholder 20"/>
          <p:cNvSpPr>
            <a:spLocks noGrp="1"/>
          </p:cNvSpPr>
          <p:nvPr>
            <p:ph type="body" sz="quarter" idx="14" hasCustomPrompt="1"/>
          </p:nvPr>
        </p:nvSpPr>
        <p:spPr>
          <a:xfrm>
            <a:off x="7315200" y="6185535"/>
            <a:ext cx="1828800" cy="672465"/>
          </a:xfrm>
        </p:spPr>
        <p:txBody>
          <a:bodyPr/>
          <a:lstStyle>
            <a:lvl1pPr marL="0" indent="0" algn="ctr">
              <a:buFontTx/>
              <a:buNone/>
              <a:defRPr sz="700">
                <a:solidFill>
                  <a:srgbClr val="00B0F0"/>
                </a:solidFill>
                <a:latin typeface="Arial Black" panose="020B0A04020102020204" pitchFamily="34" charset="0"/>
              </a:defRPr>
            </a:lvl1pPr>
          </a:lstStyle>
          <a:p>
            <a:pPr lvl="0"/>
            <a:r>
              <a:rPr lang="en-US" dirty="0"/>
              <a:t>VERSION # / MONTH YEAR</a:t>
            </a:r>
          </a:p>
        </p:txBody>
      </p:sp>
      <p:sp>
        <p:nvSpPr>
          <p:cNvPr id="24" name="Text Placeholder 23"/>
          <p:cNvSpPr>
            <a:spLocks noGrp="1"/>
          </p:cNvSpPr>
          <p:nvPr>
            <p:ph type="body" sz="quarter" idx="15"/>
          </p:nvPr>
        </p:nvSpPr>
        <p:spPr>
          <a:xfrm>
            <a:off x="0" y="1249045"/>
            <a:ext cx="7315200" cy="1463675"/>
          </a:xfrm>
        </p:spPr>
        <p:txBody>
          <a:bodyPr>
            <a:normAutofit/>
          </a:bodyPr>
          <a:lstStyle>
            <a:lvl1pPr marL="0" indent="0" algn="ctr">
              <a:buFontTx/>
              <a:buNone/>
              <a:defRPr sz="3000">
                <a:solidFill>
                  <a:schemeClr val="bg1"/>
                </a:solidFill>
                <a:latin typeface="Arial Black" panose="020B0A04020102020204" pitchFamily="34" charset="0"/>
              </a:defRPr>
            </a:lvl1pPr>
          </a:lstStyle>
          <a:p>
            <a:pPr lvl="0"/>
            <a:endParaRPr lang="en-US" dirty="0"/>
          </a:p>
        </p:txBody>
      </p:sp>
      <p:sp>
        <p:nvSpPr>
          <p:cNvPr id="28" name="Text Placeholder 27"/>
          <p:cNvSpPr>
            <a:spLocks noGrp="1"/>
          </p:cNvSpPr>
          <p:nvPr>
            <p:ph type="body" sz="quarter" idx="17" hasCustomPrompt="1"/>
          </p:nvPr>
        </p:nvSpPr>
        <p:spPr>
          <a:xfrm>
            <a:off x="7620" y="6185535"/>
            <a:ext cx="7315200" cy="672465"/>
          </a:xfrm>
        </p:spPr>
        <p:txBody>
          <a:bodyPr>
            <a:normAutofit/>
          </a:bodyPr>
          <a:lstStyle>
            <a:lvl1pPr marL="0" indent="0" algn="ctr">
              <a:buNone/>
              <a:defRPr sz="700" baseline="0">
                <a:solidFill>
                  <a:schemeClr val="bg1"/>
                </a:solidFill>
                <a:latin typeface="Arial Black" panose="020B0A04020102020204" pitchFamily="34" charset="0"/>
              </a:defRPr>
            </a:lvl1pPr>
          </a:lstStyle>
          <a:p>
            <a:pPr lvl="0"/>
            <a:r>
              <a:rPr lang="en-US" dirty="0"/>
              <a:t>FREEPORT-MCMORAN INC USE ONLY / PROPRIETORY AND CONFIDENTIAL / DO NOT COPY OR DISTRIBUTE EXTERNALLY</a:t>
            </a:r>
          </a:p>
        </p:txBody>
      </p:sp>
    </p:spTree>
    <p:extLst>
      <p:ext uri="{BB962C8B-B14F-4D97-AF65-F5344CB8AC3E}">
        <p14:creationId xmlns:p14="http://schemas.microsoft.com/office/powerpoint/2010/main" val="79258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WORKPLACE EXAMINATIONS – SFT FCXC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2" name="Text Placeholder 10"/>
          <p:cNvSpPr>
            <a:spLocks noGrp="1"/>
          </p:cNvSpPr>
          <p:nvPr>
            <p:ph type="body" sz="quarter" idx="15" hasCustomPrompt="1"/>
          </p:nvPr>
        </p:nvSpPr>
        <p:spPr>
          <a:xfrm>
            <a:off x="628650" y="615474"/>
            <a:ext cx="6236970" cy="763746"/>
          </a:xfr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
        <p:nvSpPr>
          <p:cNvPr id="10" name="Picture Placeholder 6"/>
          <p:cNvSpPr>
            <a:spLocks noGrp="1"/>
          </p:cNvSpPr>
          <p:nvPr>
            <p:ph type="pic" sz="quarter" idx="13"/>
          </p:nvPr>
        </p:nvSpPr>
        <p:spPr>
          <a:xfrm>
            <a:off x="628650" y="1349375"/>
            <a:ext cx="1828800" cy="2743200"/>
          </a:xfrm>
          <a:ln>
            <a:noFill/>
          </a:ln>
        </p:spPr>
        <p:txBody>
          <a:bodyPr/>
          <a:lstStyle>
            <a:lvl1pPr marL="0" indent="0" algn="ctr">
              <a:buNone/>
              <a:defRPr>
                <a:ln>
                  <a:noFill/>
                </a:ln>
              </a:defRPr>
            </a:lvl1pPr>
          </a:lstStyle>
          <a:p>
            <a:endParaRPr lang="en-US" dirty="0"/>
          </a:p>
          <a:p>
            <a:r>
              <a:rPr lang="en-US" dirty="0"/>
              <a:t>Insert Picture here</a:t>
            </a:r>
          </a:p>
        </p:txBody>
      </p:sp>
      <p:sp>
        <p:nvSpPr>
          <p:cNvPr id="13" name="Picture Placeholder 6"/>
          <p:cNvSpPr>
            <a:spLocks noGrp="1"/>
          </p:cNvSpPr>
          <p:nvPr>
            <p:ph type="pic" sz="quarter" idx="16"/>
          </p:nvPr>
        </p:nvSpPr>
        <p:spPr>
          <a:xfrm>
            <a:off x="2747010" y="1349375"/>
            <a:ext cx="1828800" cy="2743200"/>
          </a:xfrm>
          <a:ln>
            <a:noFill/>
          </a:ln>
        </p:spPr>
        <p:txBody>
          <a:bodyPr/>
          <a:lstStyle>
            <a:lvl1pPr marL="0" indent="0" algn="ctr">
              <a:buNone/>
              <a:defRPr>
                <a:ln>
                  <a:noFill/>
                </a:ln>
              </a:defRPr>
            </a:lvl1pPr>
          </a:lstStyle>
          <a:p>
            <a:endParaRPr lang="en-US" dirty="0"/>
          </a:p>
          <a:p>
            <a:r>
              <a:rPr lang="en-US" dirty="0"/>
              <a:t>Insert Picture here</a:t>
            </a:r>
          </a:p>
        </p:txBody>
      </p:sp>
      <p:sp>
        <p:nvSpPr>
          <p:cNvPr id="3" name="Text Placeholder 2"/>
          <p:cNvSpPr>
            <a:spLocks noGrp="1"/>
          </p:cNvSpPr>
          <p:nvPr>
            <p:ph type="body" sz="quarter" idx="17"/>
          </p:nvPr>
        </p:nvSpPr>
        <p:spPr>
          <a:xfrm>
            <a:off x="4922838" y="1349375"/>
            <a:ext cx="2232342" cy="3222625"/>
          </a:xfrm>
        </p:spPr>
        <p:txBody>
          <a:bodyPr>
            <a:noAutofit/>
          </a:bodyPr>
          <a:lstStyle>
            <a:lvl1pPr marL="228600" indent="-228600">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buClr>
                <a:srgbClr val="00B0F0"/>
              </a:buCl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5615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DC0A2-5AB8-41D6-BE6E-D6C3528E0EB6}"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06CF0-8FC4-44FB-A4AF-CFA1CEDD85BD}" type="slidenum">
              <a:rPr lang="en-US" smtClean="0"/>
              <a:t>‹#›</a:t>
            </a:fld>
            <a:endParaRPr lang="en-US"/>
          </a:p>
        </p:txBody>
      </p:sp>
    </p:spTree>
    <p:extLst>
      <p:ext uri="{BB962C8B-B14F-4D97-AF65-F5344CB8AC3E}">
        <p14:creationId xmlns:p14="http://schemas.microsoft.com/office/powerpoint/2010/main" val="353938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121920"/>
            <a:ext cx="7315200" cy="1325563"/>
          </a:xfrm>
        </p:spPr>
        <p:txBody>
          <a:bodyPr>
            <a:normAutofit/>
          </a:bodyPr>
          <a:lstStyle>
            <a:lvl1pPr algn="ctr">
              <a:defRPr sz="1800">
                <a:solidFill>
                  <a:srgbClr val="00B0F0"/>
                </a:solidFill>
                <a:latin typeface="Arial Black" panose="020B0A04020102020204" pitchFamily="34" charset="0"/>
              </a:defRPr>
            </a:lvl1pPr>
          </a:lstStyle>
          <a:p>
            <a:r>
              <a:rPr lang="en-US" dirty="0"/>
              <a:t>COURSE CODE</a:t>
            </a:r>
          </a:p>
        </p:txBody>
      </p:sp>
      <p:sp>
        <p:nvSpPr>
          <p:cNvPr id="13" name="Picture Placeholder 12"/>
          <p:cNvSpPr>
            <a:spLocks noGrp="1"/>
          </p:cNvSpPr>
          <p:nvPr>
            <p:ph type="pic" sz="quarter" idx="11"/>
          </p:nvPr>
        </p:nvSpPr>
        <p:spPr>
          <a:xfrm>
            <a:off x="1379220" y="2574607"/>
            <a:ext cx="4572000" cy="3193415"/>
          </a:xfrm>
          <a:solidFill>
            <a:schemeClr val="bg1"/>
          </a:solidFill>
        </p:spPr>
        <p:txBody>
          <a:bodyPr/>
          <a:lstStyle>
            <a:lvl1pPr marL="0" indent="0" algn="ctr">
              <a:buNone/>
              <a:defRPr baseline="0"/>
            </a:lvl1pPr>
          </a:lstStyle>
          <a:p>
            <a:endParaRPr lang="en-US" dirty="0"/>
          </a:p>
          <a:p>
            <a:endParaRPr lang="en-US" dirty="0"/>
          </a:p>
          <a:p>
            <a:r>
              <a:rPr lang="en-US" dirty="0"/>
              <a:t>Insert picture here</a:t>
            </a:r>
          </a:p>
          <a:p>
            <a:r>
              <a:rPr lang="en-US" dirty="0"/>
              <a:t>Approximately 5” wide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356" y="652105"/>
            <a:ext cx="1371600" cy="1535479"/>
          </a:xfrm>
          <a:prstGeom prst="rect">
            <a:avLst/>
          </a:prstGeom>
        </p:spPr>
      </p:pic>
      <p:sp>
        <p:nvSpPr>
          <p:cNvPr id="21" name="Text Placeholder 20"/>
          <p:cNvSpPr>
            <a:spLocks noGrp="1"/>
          </p:cNvSpPr>
          <p:nvPr>
            <p:ph type="body" sz="quarter" idx="14" hasCustomPrompt="1"/>
          </p:nvPr>
        </p:nvSpPr>
        <p:spPr>
          <a:xfrm>
            <a:off x="7315200" y="6185535"/>
            <a:ext cx="1828800" cy="672465"/>
          </a:xfrm>
        </p:spPr>
        <p:txBody>
          <a:bodyPr/>
          <a:lstStyle>
            <a:lvl1pPr marL="0" indent="0" algn="ctr">
              <a:buFontTx/>
              <a:buNone/>
              <a:defRPr sz="700">
                <a:solidFill>
                  <a:srgbClr val="00B0F0"/>
                </a:solidFill>
                <a:latin typeface="Arial Black" panose="020B0A04020102020204" pitchFamily="34" charset="0"/>
              </a:defRPr>
            </a:lvl1pPr>
          </a:lstStyle>
          <a:p>
            <a:pPr lvl="0"/>
            <a:r>
              <a:rPr lang="en-US" dirty="0"/>
              <a:t>VERSION # / MONTH YEAR</a:t>
            </a:r>
          </a:p>
        </p:txBody>
      </p:sp>
      <p:sp>
        <p:nvSpPr>
          <p:cNvPr id="28" name="Text Placeholder 27"/>
          <p:cNvSpPr>
            <a:spLocks noGrp="1"/>
          </p:cNvSpPr>
          <p:nvPr>
            <p:ph type="body" sz="quarter" idx="17" hasCustomPrompt="1"/>
          </p:nvPr>
        </p:nvSpPr>
        <p:spPr>
          <a:xfrm>
            <a:off x="7620" y="6185535"/>
            <a:ext cx="7315200" cy="672465"/>
          </a:xfrm>
        </p:spPr>
        <p:txBody>
          <a:bodyPr>
            <a:normAutofit/>
          </a:bodyPr>
          <a:lstStyle>
            <a:lvl1pPr marL="0" indent="0" algn="ctr">
              <a:buNone/>
              <a:defRPr sz="700" baseline="0">
                <a:solidFill>
                  <a:schemeClr val="bg1"/>
                </a:solidFill>
                <a:latin typeface="Arial Black" panose="020B0A04020102020204" pitchFamily="34" charset="0"/>
              </a:defRPr>
            </a:lvl1pPr>
          </a:lstStyle>
          <a:p>
            <a:pPr lvl="0"/>
            <a:r>
              <a:rPr lang="en-US" dirty="0"/>
              <a:t>FREEPORT MCMORAN INC USE ONLY / PROPRIETORY AND CONFIDENTIAL / DO NOT COPY OR DISTRIBUTE EXTERNALLY</a:t>
            </a:r>
          </a:p>
        </p:txBody>
      </p:sp>
      <p:sp>
        <p:nvSpPr>
          <p:cNvPr id="4" name="Text Placeholder 3"/>
          <p:cNvSpPr>
            <a:spLocks noGrp="1"/>
          </p:cNvSpPr>
          <p:nvPr>
            <p:ph type="body" sz="quarter" idx="18" hasCustomPrompt="1"/>
          </p:nvPr>
        </p:nvSpPr>
        <p:spPr>
          <a:xfrm>
            <a:off x="0" y="1228724"/>
            <a:ext cx="7315200" cy="1209675"/>
          </a:xfrm>
        </p:spPr>
        <p:txBody>
          <a:bodyPr>
            <a:normAutofit/>
          </a:bodyPr>
          <a:lstStyle>
            <a:lvl1pPr marL="0" indent="0" algn="ctr">
              <a:buFontTx/>
              <a:buNone/>
              <a:defRPr sz="3000">
                <a:solidFill>
                  <a:schemeClr val="bg1"/>
                </a:solidFill>
                <a:latin typeface="Arial Black" panose="020B0A04020102020204" pitchFamily="34" charset="0"/>
              </a:defRPr>
            </a:lvl1pPr>
            <a:lvl3pPr>
              <a:defRPr/>
            </a:lvl3pPr>
          </a:lstStyle>
          <a:p>
            <a:pPr lvl="0"/>
            <a:r>
              <a:rPr lang="en-US" dirty="0"/>
              <a:t>COURSE TITLE </a:t>
            </a:r>
          </a:p>
          <a:p>
            <a:pPr lvl="0"/>
            <a:r>
              <a:rPr lang="en-US" dirty="0"/>
              <a:t>ON TWO LINES</a:t>
            </a:r>
          </a:p>
        </p:txBody>
      </p:sp>
    </p:spTree>
    <p:extLst>
      <p:ext uri="{BB962C8B-B14F-4D97-AF65-F5344CB8AC3E}">
        <p14:creationId xmlns:p14="http://schemas.microsoft.com/office/powerpoint/2010/main" val="251826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p:spPr>
        <p:txBody>
          <a:bodyPr/>
          <a:lstStyle>
            <a:lvl1pPr marL="0" indent="0" algn="ctr">
              <a:buNone/>
              <a:defRPr baseline="0"/>
            </a:lvl1pPr>
          </a:lstStyle>
          <a:p>
            <a:endParaRPr lang="en-US" dirty="0"/>
          </a:p>
          <a:p>
            <a:endParaRPr lang="en-US" dirty="0"/>
          </a:p>
          <a:p>
            <a:endParaRPr lang="en-US" dirty="0"/>
          </a:p>
          <a:p>
            <a:endParaRPr lang="en-US" dirty="0"/>
          </a:p>
          <a:p>
            <a:endParaRPr lang="en-US" dirty="0"/>
          </a:p>
          <a:p>
            <a:r>
              <a:rPr lang="en-US" dirty="0"/>
              <a:t>Insert image here</a:t>
            </a:r>
          </a:p>
          <a:p>
            <a:r>
              <a:rPr lang="en-US" dirty="0"/>
              <a:t>Approximately 7.5” high</a:t>
            </a:r>
          </a:p>
        </p:txBody>
      </p:sp>
      <p:sp>
        <p:nvSpPr>
          <p:cNvPr id="7" name="Picture Placeholder 6"/>
          <p:cNvSpPr>
            <a:spLocks noGrp="1"/>
          </p:cNvSpPr>
          <p:nvPr>
            <p:ph type="pic" sz="quarter" idx="13"/>
          </p:nvPr>
        </p:nvSpPr>
        <p:spPr>
          <a:xfrm>
            <a:off x="7326086" y="0"/>
            <a:ext cx="1839684" cy="6858000"/>
          </a:xfrm>
          <a:solidFill>
            <a:schemeClr val="tx1"/>
          </a:solidFill>
          <a:ln>
            <a:noFill/>
          </a:ln>
        </p:spPr>
        <p:txBody>
          <a:body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p:spPr>
        <p:txBody>
          <a:bodyPr>
            <a:normAutofit/>
          </a:bodyPr>
          <a:lstStyle>
            <a:lvl1pPr marL="0" indent="0">
              <a:buNone/>
              <a:defRPr sz="3600">
                <a:solidFill>
                  <a:srgbClr val="00B0F0"/>
                </a:solidFill>
                <a:latin typeface="Arial Black" panose="020B0A04020102020204" pitchFamily="34" charset="0"/>
              </a:defRPr>
            </a:lvl1pPr>
          </a:lstStyle>
          <a:p>
            <a:pPr lvl="0"/>
            <a:r>
              <a:rPr lang="en-US" dirty="0"/>
              <a:t>Section Title</a:t>
            </a:r>
          </a:p>
        </p:txBody>
      </p:sp>
    </p:spTree>
    <p:extLst>
      <p:ext uri="{BB962C8B-B14F-4D97-AF65-F5344CB8AC3E}">
        <p14:creationId xmlns:p14="http://schemas.microsoft.com/office/powerpoint/2010/main" val="3398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p:spPr>
        <p:txBody>
          <a:bodyPr/>
          <a:lstStyle>
            <a:lvl1pPr marL="0" indent="0" algn="ctr">
              <a:buNone/>
              <a:defRPr baseline="0"/>
            </a:lvl1pPr>
          </a:lstStyle>
          <a:p>
            <a:endParaRPr lang="en-US" dirty="0"/>
          </a:p>
          <a:p>
            <a:endParaRPr lang="en-US" dirty="0"/>
          </a:p>
          <a:p>
            <a:endParaRPr lang="en-US" dirty="0"/>
          </a:p>
          <a:p>
            <a:endParaRPr lang="en-US" dirty="0"/>
          </a:p>
          <a:p>
            <a:endParaRPr lang="en-US" dirty="0"/>
          </a:p>
          <a:p>
            <a:r>
              <a:rPr lang="en-US" dirty="0"/>
              <a:t>Insert image here</a:t>
            </a:r>
          </a:p>
          <a:p>
            <a:r>
              <a:rPr lang="en-US" dirty="0"/>
              <a:t>Approximately 7.5” high</a:t>
            </a:r>
          </a:p>
        </p:txBody>
      </p:sp>
      <p:sp>
        <p:nvSpPr>
          <p:cNvPr id="7" name="Picture Placeholder 6"/>
          <p:cNvSpPr>
            <a:spLocks noGrp="1"/>
          </p:cNvSpPr>
          <p:nvPr>
            <p:ph type="pic" sz="quarter" idx="13"/>
          </p:nvPr>
        </p:nvSpPr>
        <p:spPr>
          <a:xfrm>
            <a:off x="7326086" y="0"/>
            <a:ext cx="1839684" cy="6858000"/>
          </a:xfrm>
          <a:solidFill>
            <a:schemeClr val="tx1"/>
          </a:solidFill>
          <a:ln>
            <a:noFill/>
          </a:ln>
        </p:spPr>
        <p:txBody>
          <a:bodyPr/>
          <a:lstStyle/>
          <a:p>
            <a:endParaRPr lang="en-US" dirty="0"/>
          </a:p>
        </p:txBody>
      </p:sp>
      <p:sp>
        <p:nvSpPr>
          <p:cNvPr id="11" name="Text Placeholder 2"/>
          <p:cNvSpPr>
            <a:spLocks noGrp="1"/>
          </p:cNvSpPr>
          <p:nvPr>
            <p:ph type="body" sz="quarter" idx="15" hasCustomPrompt="1"/>
          </p:nvPr>
        </p:nvSpPr>
        <p:spPr>
          <a:xfrm rot="16200000">
            <a:off x="5412909" y="2756774"/>
            <a:ext cx="5917090" cy="1119822"/>
          </a:xfrm>
        </p:spPr>
        <p:txBody>
          <a:bodyPr>
            <a:normAutofit/>
          </a:bodyPr>
          <a:lstStyle>
            <a:lvl1pPr marL="0" indent="0">
              <a:buNone/>
              <a:defRPr sz="3600">
                <a:solidFill>
                  <a:srgbClr val="00B0F0"/>
                </a:solidFill>
                <a:latin typeface="Arial Black" panose="020B0A04020102020204" pitchFamily="34" charset="0"/>
              </a:defRPr>
            </a:lvl1pPr>
          </a:lstStyle>
          <a:p>
            <a:pPr lvl="0"/>
            <a:r>
              <a:rPr lang="en-US" dirty="0"/>
              <a:t>Section Title on Two Lines</a:t>
            </a:r>
          </a:p>
        </p:txBody>
      </p:sp>
    </p:spTree>
    <p:extLst>
      <p:ext uri="{BB962C8B-B14F-4D97-AF65-F5344CB8AC3E}">
        <p14:creationId xmlns:p14="http://schemas.microsoft.com/office/powerpoint/2010/main" val="1147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p:spPr>
        <p:txBody>
          <a:bodyPr/>
          <a:lstStyle>
            <a:lvl1pPr marL="0" indent="0" algn="ctr">
              <a:buNone/>
              <a:defRPr baseline="0"/>
            </a:lvl1pPr>
          </a:lstStyle>
          <a:p>
            <a:endParaRPr lang="en-US" dirty="0"/>
          </a:p>
          <a:p>
            <a:endParaRPr lang="en-US" dirty="0"/>
          </a:p>
          <a:p>
            <a:endParaRPr lang="en-US" dirty="0"/>
          </a:p>
          <a:p>
            <a:endParaRPr lang="en-US" dirty="0"/>
          </a:p>
          <a:p>
            <a:endParaRPr lang="en-US" dirty="0"/>
          </a:p>
          <a:p>
            <a:r>
              <a:rPr lang="en-US" dirty="0"/>
              <a:t>Insert image here</a:t>
            </a:r>
          </a:p>
          <a:p>
            <a:r>
              <a:rPr lang="en-US" dirty="0"/>
              <a:t>Approximately 7.5” high</a:t>
            </a:r>
          </a:p>
        </p:txBody>
      </p:sp>
      <p:sp>
        <p:nvSpPr>
          <p:cNvPr id="7" name="Picture Placeholder 6"/>
          <p:cNvSpPr>
            <a:spLocks noGrp="1"/>
          </p:cNvSpPr>
          <p:nvPr>
            <p:ph type="pic" sz="quarter" idx="13"/>
          </p:nvPr>
        </p:nvSpPr>
        <p:spPr>
          <a:xfrm>
            <a:off x="7304314" y="0"/>
            <a:ext cx="1861456" cy="6858000"/>
          </a:xfr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5401479" y="2745344"/>
            <a:ext cx="5939950" cy="1119822"/>
          </a:xfr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a:t>UNIT #: Unit Title on Two Lines</a:t>
            </a:r>
          </a:p>
        </p:txBody>
      </p:sp>
    </p:spTree>
    <p:extLst>
      <p:ext uri="{BB962C8B-B14F-4D97-AF65-F5344CB8AC3E}">
        <p14:creationId xmlns:p14="http://schemas.microsoft.com/office/powerpoint/2010/main" val="292843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WORKPLACE EXAMINATIONS UNDERGROUND – SFT FCX2018C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49" y="1379220"/>
            <a:ext cx="7400925" cy="4686618"/>
          </a:xfrm>
        </p:spPr>
        <p:txBody>
          <a:bodyPr>
            <a:normAutofit/>
          </a:bodyPr>
          <a:lstStyle>
            <a:lvl1pPr marL="228600" indent="-228600">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buClr>
                <a:srgbClr val="00B0F0"/>
              </a:buClr>
              <a:defRPr sz="2000">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
        <p:nvSpPr>
          <p:cNvPr id="12" name="Text Placeholder 10"/>
          <p:cNvSpPr>
            <a:spLocks noGrp="1"/>
          </p:cNvSpPr>
          <p:nvPr>
            <p:ph type="body" sz="quarter" idx="15" hasCustomPrompt="1"/>
          </p:nvPr>
        </p:nvSpPr>
        <p:spPr>
          <a:xfrm>
            <a:off x="628650" y="615474"/>
            <a:ext cx="6236970" cy="763746"/>
          </a:xfr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Tree>
    <p:extLst>
      <p:ext uri="{BB962C8B-B14F-4D97-AF65-F5344CB8AC3E}">
        <p14:creationId xmlns:p14="http://schemas.microsoft.com/office/powerpoint/2010/main" val="428254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WORKPLACE EXAMINATIONS UNDERGROUND – SFT FCX2018C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49" y="1579086"/>
            <a:ext cx="7439025" cy="4486752"/>
          </a:xfrm>
        </p:spPr>
        <p:txBody>
          <a:bodyPr>
            <a:normAutofit/>
          </a:bodyPr>
          <a:lstStyle>
            <a:lvl1pPr marL="228600" indent="-228600">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buClr>
                <a:srgbClr val="00B0F0"/>
              </a:buClr>
              <a:defRPr sz="2000">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
        <p:nvSpPr>
          <p:cNvPr id="12" name="Text Placeholder 10"/>
          <p:cNvSpPr>
            <a:spLocks noGrp="1"/>
          </p:cNvSpPr>
          <p:nvPr>
            <p:ph type="body" sz="quarter" idx="15" hasCustomPrompt="1"/>
          </p:nvPr>
        </p:nvSpPr>
        <p:spPr>
          <a:xfrm>
            <a:off x="628650" y="615474"/>
            <a:ext cx="6236970" cy="1891506"/>
          </a:xfrm>
        </p:spPr>
        <p:txBody>
          <a:bodyPr>
            <a:normAutofit/>
          </a:bodyPr>
          <a:lstStyle>
            <a:lvl1pPr marL="0" indent="0">
              <a:lnSpc>
                <a:spcPct val="100000"/>
              </a:lnSpc>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 Runs Onto Two Lines</a:t>
            </a:r>
          </a:p>
        </p:txBody>
      </p:sp>
    </p:spTree>
    <p:extLst>
      <p:ext uri="{BB962C8B-B14F-4D97-AF65-F5344CB8AC3E}">
        <p14:creationId xmlns:p14="http://schemas.microsoft.com/office/powerpoint/2010/main" val="193763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WORKPLACE EXAMINATIONS UNDERGROUND – SFT FCX2018C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50" y="1579086"/>
            <a:ext cx="6236970" cy="4486752"/>
          </a:xfrm>
        </p:spPr>
        <p:txBody>
          <a:bodyPr>
            <a:normAutofit/>
          </a:bodyPr>
          <a:lstStyle>
            <a:lvl1pPr marL="228600" indent="-228600">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buClr>
                <a:srgbClr val="00B0F0"/>
              </a:buClr>
              <a:defRPr sz="2000">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
        <p:nvSpPr>
          <p:cNvPr id="12" name="Text Placeholder 10"/>
          <p:cNvSpPr>
            <a:spLocks noGrp="1"/>
          </p:cNvSpPr>
          <p:nvPr>
            <p:ph type="body" sz="quarter" idx="15" hasCustomPrompt="1"/>
          </p:nvPr>
        </p:nvSpPr>
        <p:spPr>
          <a:xfrm>
            <a:off x="628650" y="615474"/>
            <a:ext cx="6236970" cy="1891506"/>
          </a:xfrm>
        </p:spPr>
        <p:txBody>
          <a:bodyPr>
            <a:normAutofit/>
          </a:bodyPr>
          <a:lstStyle>
            <a:lvl1pPr marL="0" indent="0">
              <a:lnSpc>
                <a:spcPct val="100000"/>
              </a:lnSpc>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SECTION #: Section Title Runs Onto Two Lines</a:t>
            </a:r>
          </a:p>
        </p:txBody>
      </p:sp>
    </p:spTree>
    <p:extLst>
      <p:ext uri="{BB962C8B-B14F-4D97-AF65-F5344CB8AC3E}">
        <p14:creationId xmlns:p14="http://schemas.microsoft.com/office/powerpoint/2010/main" val="31299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a:t>WORKING AT HEIGHTS – SFT FCX1012C</a:t>
            </a:r>
            <a:endParaRPr lang="en-US" dirty="0"/>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5250180"/>
            <a:ext cx="6236970" cy="815658"/>
          </a:xfrm>
        </p:spPr>
        <p:txBody>
          <a:bodyPr/>
          <a:lstStyle>
            <a:lvl1pPr marL="0" indent="0">
              <a:buClr>
                <a:srgbClr val="00B0F0"/>
              </a:buClr>
              <a:buFont typeface="Wingdings" panose="05000000000000000000" pitchFamily="2" charset="2"/>
              <a:buNone/>
              <a:defRPr sz="18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n-US" dirty="0"/>
              <a:t>Picture and text ranged left</a:t>
            </a:r>
          </a:p>
        </p:txBody>
      </p:sp>
      <p:sp>
        <p:nvSpPr>
          <p:cNvPr id="12" name="Text Placeholder 10"/>
          <p:cNvSpPr>
            <a:spLocks noGrp="1"/>
          </p:cNvSpPr>
          <p:nvPr>
            <p:ph type="body" sz="quarter" idx="15" hasCustomPrompt="1"/>
          </p:nvPr>
        </p:nvSpPr>
        <p:spPr>
          <a:xfrm>
            <a:off x="628650" y="615474"/>
            <a:ext cx="6236970" cy="763746"/>
          </a:xfr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
        <p:nvSpPr>
          <p:cNvPr id="10" name="Picture Placeholder 6"/>
          <p:cNvSpPr>
            <a:spLocks noGrp="1"/>
          </p:cNvSpPr>
          <p:nvPr>
            <p:ph type="pic" sz="quarter" idx="13"/>
          </p:nvPr>
        </p:nvSpPr>
        <p:spPr>
          <a:xfrm>
            <a:off x="628650" y="1349375"/>
            <a:ext cx="4572000" cy="3657600"/>
          </a:xfrm>
          <a:ln>
            <a:noFill/>
          </a:ln>
        </p:spPr>
        <p:txBody>
          <a:bodyPr/>
          <a:lstStyle>
            <a:lvl1pPr marL="0" indent="0" algn="ctr">
              <a:buNone/>
              <a:defRPr>
                <a:ln>
                  <a:noFill/>
                </a:ln>
              </a:defRPr>
            </a:lvl1pPr>
          </a:lstStyle>
          <a:p>
            <a:endParaRPr lang="en-US" dirty="0"/>
          </a:p>
          <a:p>
            <a:endParaRPr lang="en-US" dirty="0"/>
          </a:p>
          <a:p>
            <a:endParaRPr lang="en-US" dirty="0"/>
          </a:p>
          <a:p>
            <a:r>
              <a:rPr lang="en-US" dirty="0"/>
              <a:t>Insert Picture here</a:t>
            </a:r>
          </a:p>
        </p:txBody>
      </p:sp>
    </p:spTree>
    <p:extLst>
      <p:ext uri="{BB962C8B-B14F-4D97-AF65-F5344CB8AC3E}">
        <p14:creationId xmlns:p14="http://schemas.microsoft.com/office/powerpoint/2010/main" val="2818288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WORKING AT HEIGHTS – SFT FCX1012C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91DA1-6DC9-42FB-A086-8FDC2C3FA923}" type="slidenum">
              <a:rPr lang="en-US" smtClean="0"/>
              <a:t>‹#›</a:t>
            </a:fld>
            <a:endParaRPr lang="en-US"/>
          </a:p>
        </p:txBody>
      </p:sp>
    </p:spTree>
    <p:extLst>
      <p:ext uri="{BB962C8B-B14F-4D97-AF65-F5344CB8AC3E}">
        <p14:creationId xmlns:p14="http://schemas.microsoft.com/office/powerpoint/2010/main" val="4042250247"/>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WORKING AT HEIGHTS – SFT FCX1012C</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a:p>
        </p:txBody>
      </p:sp>
    </p:spTree>
    <p:extLst>
      <p:ext uri="{BB962C8B-B14F-4D97-AF65-F5344CB8AC3E}">
        <p14:creationId xmlns:p14="http://schemas.microsoft.com/office/powerpoint/2010/main" val="3225792378"/>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WORKING AT HEIGHTS – SFT FCX1012C</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3FF45-FB88-453A-A2AC-7EF0564DBF56}" type="slidenum">
              <a:rPr lang="en-US" smtClean="0"/>
              <a:t>‹#›</a:t>
            </a:fld>
            <a:endParaRPr lang="en-US"/>
          </a:p>
        </p:txBody>
      </p:sp>
    </p:spTree>
    <p:extLst>
      <p:ext uri="{BB962C8B-B14F-4D97-AF65-F5344CB8AC3E}">
        <p14:creationId xmlns:p14="http://schemas.microsoft.com/office/powerpoint/2010/main" val="2624339979"/>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6" r:id="rId3"/>
    <p:sldLayoutId id="2147483707" r:id="rId4"/>
    <p:sldLayoutId id="2147483708" r:id="rId5"/>
    <p:sldLayoutId id="2147483711"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cid:BADAF890C29FDF4F94F7C5CEF00BF639@FCX365.onmicrosoft.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eb.microsoftstream.com/video/c221ad5f-0a77-4561-a433-148be71ac758"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 y="91440"/>
            <a:ext cx="7315200" cy="1325563"/>
          </a:xfrm>
        </p:spPr>
        <p:txBody>
          <a:bodyPr/>
          <a:lstStyle/>
          <a:p>
            <a:r>
              <a:rPr lang="en-US" dirty="0"/>
              <a:t>SFT FCX2018C</a:t>
            </a:r>
          </a:p>
        </p:txBody>
      </p:sp>
      <p:sp>
        <p:nvSpPr>
          <p:cNvPr id="6" name="Text Placeholder 5"/>
          <p:cNvSpPr>
            <a:spLocks noGrp="1"/>
          </p:cNvSpPr>
          <p:nvPr>
            <p:ph type="body" sz="quarter" idx="14"/>
          </p:nvPr>
        </p:nvSpPr>
        <p:spPr/>
        <p:txBody>
          <a:bodyPr/>
          <a:lstStyle/>
          <a:p>
            <a:r>
              <a:rPr lang="en-US" dirty="0"/>
              <a:t>VERSION 1 / March 2018</a:t>
            </a:r>
          </a:p>
        </p:txBody>
      </p:sp>
      <p:sp>
        <p:nvSpPr>
          <p:cNvPr id="7" name="Text Placeholder 6"/>
          <p:cNvSpPr>
            <a:spLocks noGrp="1"/>
          </p:cNvSpPr>
          <p:nvPr>
            <p:ph type="body" sz="quarter" idx="15"/>
          </p:nvPr>
        </p:nvSpPr>
        <p:spPr>
          <a:xfrm>
            <a:off x="0" y="1003584"/>
            <a:ext cx="7315200" cy="1463675"/>
          </a:xfrm>
        </p:spPr>
        <p:txBody>
          <a:bodyPr/>
          <a:lstStyle/>
          <a:p>
            <a:r>
              <a:rPr lang="en-US" dirty="0"/>
              <a:t>WORKPLACE EXAMINATIONS</a:t>
            </a:r>
          </a:p>
          <a:p>
            <a:r>
              <a:rPr lang="en-US" dirty="0"/>
              <a:t>UNDERGROUND</a:t>
            </a:r>
          </a:p>
        </p:txBody>
      </p:sp>
      <p:sp>
        <p:nvSpPr>
          <p:cNvPr id="9" name="Text Placeholder 17"/>
          <p:cNvSpPr>
            <a:spLocks noGrp="1"/>
          </p:cNvSpPr>
          <p:nvPr>
            <p:ph type="body" sz="quarter" idx="17"/>
          </p:nvPr>
        </p:nvSpPr>
        <p:spPr>
          <a:xfrm>
            <a:off x="7620" y="6185535"/>
            <a:ext cx="7315200" cy="672465"/>
          </a:xfrm>
        </p:spPr>
        <p:txBody>
          <a:bodyPr/>
          <a:lstStyle/>
          <a:p>
            <a:r>
              <a:rPr lang="en-US" dirty="0">
                <a:cs typeface="Arial" panose="020B0604020202020204" pitchFamily="34" charset="0"/>
              </a:rPr>
              <a:t>FREEPORT </a:t>
            </a:r>
            <a:r>
              <a:rPr lang="en-US" dirty="0" err="1">
                <a:cs typeface="Arial" panose="020B0604020202020204" pitchFamily="34" charset="0"/>
              </a:rPr>
              <a:t>McMoRan</a:t>
            </a:r>
            <a:r>
              <a:rPr lang="en-US" dirty="0">
                <a:cs typeface="Arial" panose="020B0604020202020204" pitchFamily="34" charset="0"/>
              </a:rPr>
              <a:t> INC USE ONLY / PROPRIETORY AND CONFIDENTIAL / DO NOT COPY OR DISTRIBUTE EXTERNALLY</a:t>
            </a:r>
          </a:p>
        </p:txBody>
      </p:sp>
      <p:sp>
        <p:nvSpPr>
          <p:cNvPr id="2" name="Picture Placeholder 1"/>
          <p:cNvSpPr>
            <a:spLocks noGrp="1"/>
          </p:cNvSpPr>
          <p:nvPr>
            <p:ph type="pic" sz="quarter" idx="11"/>
          </p:nvPr>
        </p:nvSpPr>
        <p:spPr/>
      </p:sp>
      <p:pic>
        <p:nvPicPr>
          <p:cNvPr id="1027" name="Picture 3" descr="Henderson ed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529" y="2110423"/>
            <a:ext cx="4971142" cy="372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699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0" y="1393772"/>
            <a:ext cx="6205448" cy="2246769"/>
          </a:xfrm>
          <a:prstGeom prst="rect">
            <a:avLst/>
          </a:prstGeom>
          <a:noFill/>
        </p:spPr>
        <p:txBody>
          <a:bodyPr wrap="square" rtlCol="0">
            <a:spAutoFit/>
          </a:bodyPr>
          <a:lstStyle/>
          <a:p>
            <a:pPr>
              <a:spcBef>
                <a:spcPts val="600"/>
              </a:spcBef>
              <a:spcAft>
                <a:spcPts val="600"/>
              </a:spcAft>
              <a:buClr>
                <a:srgbClr val="00B0F0"/>
              </a:buClr>
            </a:pPr>
            <a:r>
              <a:rPr lang="en-US" sz="2000" dirty="0">
                <a:latin typeface="Arial" panose="020B0604020202020204" pitchFamily="34" charset="0"/>
                <a:cs typeface="Arial" panose="020B0604020202020204" pitchFamily="34" charset="0"/>
              </a:rPr>
              <a:t>Workplace examination is also known as:</a:t>
            </a:r>
          </a:p>
          <a:p>
            <a:pPr marL="342900" lvl="1"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Area inspection</a:t>
            </a:r>
          </a:p>
          <a:p>
            <a:pPr marL="342900" lvl="1"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Pre-shift inspection</a:t>
            </a:r>
          </a:p>
          <a:p>
            <a:pPr marL="342900" lvl="1"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Work area inspection</a:t>
            </a:r>
          </a:p>
          <a:p>
            <a:pPr marL="342900" lvl="1"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Workplace inspection</a:t>
            </a: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B0F0"/>
                </a:solidFill>
                <a:latin typeface="Arial Black" panose="020B0A04020102020204" pitchFamily="34" charset="0"/>
              </a:rPr>
              <a:t>Introduction</a:t>
            </a:r>
          </a:p>
        </p:txBody>
      </p:sp>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a:xfrm>
            <a:off x="628650" y="6190297"/>
            <a:ext cx="5486400" cy="365125"/>
          </a:xfrm>
        </p:spPr>
        <p:txBody>
          <a:bodyPr/>
          <a:lstStyle/>
          <a:p>
            <a:pPr lvl="0" algn="l"/>
            <a:r>
              <a:rPr lang="en-US" sz="700" dirty="0">
                <a:solidFill>
                  <a:prstClr val="black">
                    <a:tint val="75000"/>
                  </a:prstClr>
                </a:solidFill>
                <a:latin typeface="Arial Black" panose="020B0A04020102020204" pitchFamily="34" charset="0"/>
              </a:rPr>
              <a:t>WORKPLACE EXAMINATIONS UNDERGROUND – SFT FCX2018C</a:t>
            </a:r>
          </a:p>
        </p:txBody>
      </p:sp>
      <p:sp>
        <p:nvSpPr>
          <p:cNvPr id="12"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9</a:t>
            </a:r>
          </a:p>
        </p:txBody>
      </p:sp>
    </p:spTree>
    <p:extLst>
      <p:ext uri="{BB962C8B-B14F-4D97-AF65-F5344CB8AC3E}">
        <p14:creationId xmlns:p14="http://schemas.microsoft.com/office/powerpoint/2010/main" val="1485467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1" y="1393772"/>
            <a:ext cx="6205448" cy="3477875"/>
          </a:xfrm>
          <a:prstGeom prst="rect">
            <a:avLst/>
          </a:prstGeom>
          <a:noFill/>
        </p:spPr>
        <p:txBody>
          <a:bodyPr wrap="square" rtlCol="0">
            <a:spAutoFit/>
          </a:bodyPr>
          <a:lstStyle/>
          <a:p>
            <a:pPr>
              <a:spcBef>
                <a:spcPts val="600"/>
              </a:spcBef>
              <a:spcAft>
                <a:spcPts val="600"/>
              </a:spcAft>
              <a:buClr>
                <a:srgbClr val="00B0F0"/>
              </a:buClr>
            </a:pPr>
            <a:r>
              <a:rPr lang="en-US" sz="2000" dirty="0">
                <a:latin typeface="Arial" panose="020B0604020202020204" pitchFamily="34" charset="0"/>
                <a:cs typeface="Arial" panose="020B0604020202020204" pitchFamily="34" charset="0"/>
              </a:rPr>
              <a:t>Hazards generally fall under one of three categories:</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Chemical</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Biological</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Physical</a:t>
            </a:r>
          </a:p>
          <a:p>
            <a:pPr marL="342900" indent="-342900">
              <a:spcBef>
                <a:spcPts val="600"/>
              </a:spcBef>
              <a:spcAft>
                <a:spcPts val="600"/>
              </a:spcAft>
              <a:buClr>
                <a:srgbClr val="00B0F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lvl="0">
              <a:spcBef>
                <a:spcPts val="600"/>
              </a:spcBef>
              <a:spcAft>
                <a:spcPts val="600"/>
              </a:spcAft>
              <a:buClr>
                <a:srgbClr val="00B0F0"/>
              </a:buClr>
            </a:pPr>
            <a:r>
              <a:rPr lang="en-US" sz="2000" dirty="0">
                <a:solidFill>
                  <a:prstClr val="black"/>
                </a:solidFill>
                <a:latin typeface="Arial" panose="020B0604020202020204" pitchFamily="34" charset="0"/>
                <a:cs typeface="Arial" panose="020B0604020202020204" pitchFamily="34" charset="0"/>
              </a:rPr>
              <a:t>Never assume that you are automatically aware of all the hazards around you.</a:t>
            </a: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B0F0"/>
                </a:solidFill>
                <a:latin typeface="Arial Black" panose="020B0A04020102020204" pitchFamily="34" charset="0"/>
              </a:rPr>
              <a:t>Introduction</a:t>
            </a:r>
          </a:p>
        </p:txBody>
      </p:sp>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a:xfrm>
            <a:off x="628650" y="6190297"/>
            <a:ext cx="5486400" cy="365125"/>
          </a:xfrm>
        </p:spPr>
        <p:txBody>
          <a:bodyPr/>
          <a:lstStyle/>
          <a:p>
            <a:pPr lvl="0" algn="l"/>
            <a:r>
              <a:rPr lang="en-US" sz="700" dirty="0">
                <a:solidFill>
                  <a:prstClr val="black">
                    <a:tint val="75000"/>
                  </a:prstClr>
                </a:solidFill>
                <a:latin typeface="Arial Black" panose="020B0A04020102020204" pitchFamily="34" charset="0"/>
              </a:rPr>
              <a:t>WORKPLACE EXAMINATIONS UNDERGROUND – SFT FCX2018C</a:t>
            </a:r>
          </a:p>
        </p:txBody>
      </p:sp>
      <p:sp>
        <p:nvSpPr>
          <p:cNvPr id="10"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10</a:t>
            </a:r>
          </a:p>
        </p:txBody>
      </p:sp>
    </p:spTree>
    <p:extLst>
      <p:ext uri="{BB962C8B-B14F-4D97-AF65-F5344CB8AC3E}">
        <p14:creationId xmlns:p14="http://schemas.microsoft.com/office/powerpoint/2010/main" val="1914044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nderson edit"/>
          <p:cNvPicPr>
            <a:picLocks noChangeAspect="1" noChangeArrowheads="1"/>
          </p:cNvPicPr>
          <p:nvPr/>
        </p:nvPicPr>
        <p:blipFill rotWithShape="1">
          <a:blip r:embed="rId3">
            <a:extLst>
              <a:ext uri="{28A0092B-C50C-407E-A947-70E740481C1C}">
                <a14:useLocalDpi xmlns:a14="http://schemas.microsoft.com/office/drawing/2010/main" val="0"/>
              </a:ext>
            </a:extLst>
          </a:blip>
          <a:srcRect l="4395" t="-143" r="-4395" b="143"/>
          <a:stretch/>
        </p:blipFill>
        <p:spPr bwMode="auto">
          <a:xfrm>
            <a:off x="-83716" y="-1"/>
            <a:ext cx="914897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327231" y="0"/>
            <a:ext cx="18167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6200000">
            <a:off x="5011619" y="2659645"/>
            <a:ext cx="6313462" cy="994172"/>
          </a:xfrm>
        </p:spPr>
        <p:txBody>
          <a:bodyPr>
            <a:noAutofit/>
          </a:bodyPr>
          <a:lstStyle/>
          <a:p>
            <a:r>
              <a:rPr lang="en-US" sz="3200" dirty="0">
                <a:solidFill>
                  <a:srgbClr val="00B0F0"/>
                </a:solidFill>
                <a:latin typeface="Arial Black" panose="020B0A04020102020204" pitchFamily="34" charset="0"/>
              </a:rPr>
              <a:t>Module 1: </a:t>
            </a:r>
            <a:r>
              <a:rPr lang="en-US" sz="3000" dirty="0">
                <a:solidFill>
                  <a:srgbClr val="00B0F0"/>
                </a:solidFill>
                <a:latin typeface="Arial Black" panose="020B0A04020102020204" pitchFamily="34" charset="0"/>
              </a:rPr>
              <a:t>WORKPLACE EXAMINATION COMPLIANCE</a:t>
            </a:r>
          </a:p>
        </p:txBody>
      </p:sp>
    </p:spTree>
    <p:extLst>
      <p:ext uri="{BB962C8B-B14F-4D97-AF65-F5344CB8AC3E}">
        <p14:creationId xmlns:p14="http://schemas.microsoft.com/office/powerpoint/2010/main" val="3831674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pPr lvl="0"/>
            <a:r>
              <a:rPr lang="en-US" dirty="0">
                <a:solidFill>
                  <a:prstClr val="black">
                    <a:tint val="75000"/>
                  </a:prstClr>
                </a:solidFill>
              </a:rPr>
              <a:t>WORKPLACE EXAMINATIONS UNDERGROUND – SFT FCX2018C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13</a:t>
            </a:fld>
            <a:endParaRPr lang="en-US" dirty="0"/>
          </a:p>
        </p:txBody>
      </p:sp>
      <p:sp>
        <p:nvSpPr>
          <p:cNvPr id="4" name="Text Placeholder 3"/>
          <p:cNvSpPr>
            <a:spLocks noGrp="1"/>
          </p:cNvSpPr>
          <p:nvPr>
            <p:ph type="body" sz="quarter" idx="14"/>
          </p:nvPr>
        </p:nvSpPr>
        <p:spPr>
          <a:xfrm>
            <a:off x="628649" y="1379220"/>
            <a:ext cx="5133976" cy="4686618"/>
          </a:xfrm>
        </p:spPr>
        <p:txBody>
          <a:bodyPr/>
          <a:lstStyle/>
          <a:p>
            <a:pPr>
              <a:lnSpc>
                <a:spcPct val="100000"/>
              </a:lnSpc>
              <a:spcBef>
                <a:spcPts val="600"/>
              </a:spcBef>
              <a:spcAft>
                <a:spcPts val="600"/>
              </a:spcAft>
            </a:pPr>
            <a:r>
              <a:rPr lang="en-US" dirty="0"/>
              <a:t>What is the purpose for conducting a workplace examination?</a:t>
            </a:r>
          </a:p>
          <a:p>
            <a:pPr lvl="0">
              <a:lnSpc>
                <a:spcPct val="100000"/>
              </a:lnSpc>
              <a:spcBef>
                <a:spcPts val="600"/>
              </a:spcBef>
              <a:spcAft>
                <a:spcPts val="600"/>
              </a:spcAft>
            </a:pPr>
            <a:r>
              <a:rPr lang="en-US" dirty="0">
                <a:solidFill>
                  <a:prstClr val="black"/>
                </a:solidFill>
              </a:rPr>
              <a:t>What is a workplace examination?</a:t>
            </a:r>
          </a:p>
          <a:p>
            <a:pPr marL="0" indent="0">
              <a:lnSpc>
                <a:spcPct val="100000"/>
              </a:lnSpc>
              <a:spcBef>
                <a:spcPts val="600"/>
              </a:spcBef>
              <a:spcAft>
                <a:spcPts val="600"/>
              </a:spcAft>
              <a:buNone/>
            </a:pPr>
            <a:endParaRPr lang="en-US" dirty="0"/>
          </a:p>
          <a:p>
            <a:pPr marL="342900" indent="-342900">
              <a:lnSpc>
                <a:spcPct val="100000"/>
              </a:lnSpc>
              <a:spcBef>
                <a:spcPts val="600"/>
              </a:spcBef>
              <a:spcAft>
                <a:spcPts val="600"/>
              </a:spcAft>
            </a:pPr>
            <a:endParaRPr lang="en-US" dirty="0"/>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noAutofit/>
          </a:bodyPr>
          <a:lstStyle/>
          <a:p>
            <a:r>
              <a:rPr lang="en-US" dirty="0"/>
              <a:t>Compliance</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766" t="1964" r="8771"/>
          <a:stretch/>
        </p:blipFill>
        <p:spPr bwMode="auto">
          <a:xfrm>
            <a:off x="628647" y="2817841"/>
            <a:ext cx="4110329" cy="3247997"/>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1080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pPr lvl="0"/>
            <a:r>
              <a:rPr lang="en-US" dirty="0">
                <a:solidFill>
                  <a:prstClr val="black">
                    <a:tint val="75000"/>
                  </a:prstClr>
                </a:solidFill>
              </a:rPr>
              <a:t>WORKPLACE EXAMINATIONS UNDERGROUND – SFT FCX2018C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14</a:t>
            </a:fld>
            <a:endParaRPr lang="en-US" dirty="0"/>
          </a:p>
        </p:txBody>
      </p:sp>
      <p:sp>
        <p:nvSpPr>
          <p:cNvPr id="4" name="Text Placeholder 3"/>
          <p:cNvSpPr>
            <a:spLocks noGrp="1"/>
          </p:cNvSpPr>
          <p:nvPr>
            <p:ph type="body" sz="quarter" idx="14"/>
          </p:nvPr>
        </p:nvSpPr>
        <p:spPr>
          <a:xfrm>
            <a:off x="628649" y="1379220"/>
            <a:ext cx="6425294" cy="4686618"/>
          </a:xfrm>
        </p:spPr>
        <p:txBody>
          <a:bodyPr/>
          <a:lstStyle/>
          <a:p>
            <a:pPr>
              <a:lnSpc>
                <a:spcPct val="100000"/>
              </a:lnSpc>
              <a:spcBef>
                <a:spcPts val="600"/>
              </a:spcBef>
              <a:spcAft>
                <a:spcPts val="600"/>
              </a:spcAft>
            </a:pPr>
            <a:r>
              <a:rPr lang="en-US" dirty="0"/>
              <a:t>Who conducts them?</a:t>
            </a:r>
          </a:p>
          <a:p>
            <a:pPr lvl="1">
              <a:lnSpc>
                <a:spcPct val="100000"/>
              </a:lnSpc>
              <a:spcBef>
                <a:spcPts val="600"/>
              </a:spcBef>
              <a:spcAft>
                <a:spcPts val="600"/>
              </a:spcAft>
            </a:pPr>
            <a:r>
              <a:rPr lang="en-US" dirty="0"/>
              <a:t>Freeport-McMoRan requires that a competent person examine each working place before work begins or as miners begin work in that area</a:t>
            </a:r>
          </a:p>
          <a:p>
            <a:pPr>
              <a:lnSpc>
                <a:spcPct val="100000"/>
              </a:lnSpc>
              <a:spcBef>
                <a:spcPts val="600"/>
              </a:spcBef>
              <a:spcAft>
                <a:spcPts val="600"/>
              </a:spcAft>
            </a:pPr>
            <a:r>
              <a:rPr lang="en-US" dirty="0"/>
              <a:t>How is a competent person defined per        Freeport-McMoRan?</a:t>
            </a:r>
          </a:p>
          <a:p>
            <a:pPr lvl="1">
              <a:lnSpc>
                <a:spcPct val="100000"/>
              </a:lnSpc>
              <a:spcBef>
                <a:spcPts val="600"/>
              </a:spcBef>
              <a:spcAft>
                <a:spcPts val="600"/>
              </a:spcAft>
            </a:pPr>
            <a:r>
              <a:rPr lang="en-US" dirty="0"/>
              <a:t>Having abilities and experience to perform the assigned duty</a:t>
            </a:r>
          </a:p>
          <a:p>
            <a:pPr lvl="1">
              <a:lnSpc>
                <a:spcPct val="100000"/>
              </a:lnSpc>
              <a:spcBef>
                <a:spcPts val="600"/>
              </a:spcBef>
              <a:spcAft>
                <a:spcPts val="600"/>
              </a:spcAft>
            </a:pPr>
            <a:r>
              <a:rPr lang="en-US" dirty="0"/>
              <a:t>Designated by supervision</a:t>
            </a:r>
          </a:p>
          <a:p>
            <a:pPr lvl="1">
              <a:lnSpc>
                <a:spcPct val="100000"/>
              </a:lnSpc>
              <a:spcBef>
                <a:spcPts val="600"/>
              </a:spcBef>
              <a:spcAft>
                <a:spcPts val="600"/>
              </a:spcAft>
            </a:pPr>
            <a:r>
              <a:rPr lang="en-US" dirty="0"/>
              <a:t>Knowledgeable in all operational areas of the working area</a:t>
            </a:r>
          </a:p>
        </p:txBody>
      </p:sp>
      <p:sp>
        <p:nvSpPr>
          <p:cNvPr id="5" name="Text Placeholder 4"/>
          <p:cNvSpPr>
            <a:spLocks noGrp="1"/>
          </p:cNvSpPr>
          <p:nvPr>
            <p:ph type="body" sz="quarter" idx="15"/>
          </p:nvPr>
        </p:nvSpPr>
        <p:spPr/>
        <p:txBody>
          <a:bodyPr>
            <a:noAutofit/>
          </a:bodyPr>
          <a:lstStyle/>
          <a:p>
            <a:r>
              <a:rPr lang="en-US" dirty="0"/>
              <a:t>Compliance</a:t>
            </a:r>
          </a:p>
        </p:txBody>
      </p:sp>
    </p:spTree>
    <p:extLst>
      <p:ext uri="{BB962C8B-B14F-4D97-AF65-F5344CB8AC3E}">
        <p14:creationId xmlns:p14="http://schemas.microsoft.com/office/powerpoint/2010/main" val="23490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pPr lvl="0"/>
            <a:r>
              <a:rPr lang="en-US" dirty="0">
                <a:solidFill>
                  <a:prstClr val="black">
                    <a:tint val="75000"/>
                  </a:prstClr>
                </a:solidFill>
              </a:rPr>
              <a:t>WORKPLACE EXAMINATIONS UNDERGROUND – SFT FCX2018C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15</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a:lnSpc>
                <a:spcPct val="100000"/>
              </a:lnSpc>
              <a:spcBef>
                <a:spcPts val="600"/>
              </a:spcBef>
              <a:spcAft>
                <a:spcPts val="600"/>
              </a:spcAft>
            </a:pPr>
            <a:r>
              <a:rPr lang="en-US" dirty="0"/>
              <a:t>What are some advantages to increased team involvement in workplace examinations?</a:t>
            </a:r>
          </a:p>
          <a:p>
            <a:pPr lvl="1">
              <a:lnSpc>
                <a:spcPct val="100000"/>
              </a:lnSpc>
              <a:spcBef>
                <a:spcPts val="600"/>
              </a:spcBef>
              <a:spcAft>
                <a:spcPts val="600"/>
              </a:spcAft>
            </a:pPr>
            <a:r>
              <a:rPr lang="en-US" dirty="0"/>
              <a:t>Fresh set of eyes</a:t>
            </a:r>
          </a:p>
          <a:p>
            <a:pPr lvl="1">
              <a:lnSpc>
                <a:spcPct val="100000"/>
              </a:lnSpc>
              <a:spcBef>
                <a:spcPts val="600"/>
              </a:spcBef>
              <a:spcAft>
                <a:spcPts val="600"/>
              </a:spcAft>
            </a:pPr>
            <a:r>
              <a:rPr lang="en-US" dirty="0"/>
              <a:t>Increased awareness of hazards</a:t>
            </a:r>
          </a:p>
          <a:p>
            <a:pPr lvl="1">
              <a:lnSpc>
                <a:spcPct val="100000"/>
              </a:lnSpc>
              <a:spcBef>
                <a:spcPts val="600"/>
              </a:spcBef>
              <a:spcAft>
                <a:spcPts val="600"/>
              </a:spcAft>
            </a:pPr>
            <a:r>
              <a:rPr lang="en-US" dirty="0"/>
              <a:t>Different perspective on situations</a:t>
            </a:r>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noAutofit/>
          </a:bodyPr>
          <a:lstStyle/>
          <a:p>
            <a:r>
              <a:rPr lang="en-US" dirty="0"/>
              <a:t>Compliance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3954997"/>
            <a:ext cx="2980400" cy="2235300"/>
          </a:xfrm>
          <a:prstGeom prst="rect">
            <a:avLst/>
          </a:prstGeom>
          <a:ln>
            <a:solidFill>
              <a:schemeClr val="tx1"/>
            </a:solidFill>
          </a:ln>
        </p:spPr>
      </p:pic>
      <p:pic>
        <p:nvPicPr>
          <p:cNvPr id="8" name="Picture 7" descr="T:\DEPARTMENTS\Safety\Pictures\Henderson Mine 2018\Labeled Photos\Work Place Exam Review Henderson 20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697433" y="4239966"/>
            <a:ext cx="2235299" cy="1665363"/>
          </a:xfrm>
          <a:prstGeom prst="rect">
            <a:avLst/>
          </a:prstGeom>
          <a:noFill/>
          <a:ln>
            <a:solidFill>
              <a:schemeClr val="tx1"/>
            </a:solidFill>
          </a:ln>
        </p:spPr>
      </p:pic>
    </p:spTree>
    <p:extLst>
      <p:ext uri="{BB962C8B-B14F-4D97-AF65-F5344CB8AC3E}">
        <p14:creationId xmlns:p14="http://schemas.microsoft.com/office/powerpoint/2010/main" val="37881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pPr lvl="0"/>
            <a:r>
              <a:rPr lang="en-US" dirty="0">
                <a:solidFill>
                  <a:prstClr val="black">
                    <a:tint val="75000"/>
                  </a:prstClr>
                </a:solidFill>
              </a:rPr>
              <a:t>WORKPLACE EXAMINATIONS UNDERGROUND – SFT FCX2018C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16</a:t>
            </a:fld>
            <a:endParaRPr lang="en-US" dirty="0"/>
          </a:p>
        </p:txBody>
      </p:sp>
      <p:sp>
        <p:nvSpPr>
          <p:cNvPr id="4" name="Text Placeholder 3"/>
          <p:cNvSpPr>
            <a:spLocks noGrp="1"/>
          </p:cNvSpPr>
          <p:nvPr>
            <p:ph type="body" sz="quarter" idx="14"/>
          </p:nvPr>
        </p:nvSpPr>
        <p:spPr>
          <a:xfrm>
            <a:off x="628649" y="1379220"/>
            <a:ext cx="6236971" cy="4686618"/>
          </a:xfrm>
        </p:spPr>
        <p:txBody>
          <a:bodyPr>
            <a:normAutofit lnSpcReduction="10000"/>
          </a:bodyPr>
          <a:lstStyle/>
          <a:p>
            <a:pPr>
              <a:lnSpc>
                <a:spcPct val="100000"/>
              </a:lnSpc>
              <a:spcBef>
                <a:spcPts val="600"/>
              </a:spcBef>
              <a:spcAft>
                <a:spcPts val="600"/>
              </a:spcAft>
            </a:pPr>
            <a:r>
              <a:rPr lang="en-US" dirty="0"/>
              <a:t>What is included in a workplace exam record?</a:t>
            </a:r>
          </a:p>
          <a:p>
            <a:pPr lvl="1">
              <a:lnSpc>
                <a:spcPct val="100000"/>
              </a:lnSpc>
              <a:spcBef>
                <a:spcPts val="600"/>
              </a:spcBef>
              <a:spcAft>
                <a:spcPts val="600"/>
              </a:spcAft>
            </a:pPr>
            <a:r>
              <a:rPr lang="en-US" dirty="0"/>
              <a:t>The date the examination was made</a:t>
            </a:r>
          </a:p>
          <a:p>
            <a:pPr lvl="1">
              <a:lnSpc>
                <a:spcPct val="100000"/>
              </a:lnSpc>
              <a:spcBef>
                <a:spcPts val="600"/>
              </a:spcBef>
              <a:spcAft>
                <a:spcPts val="600"/>
              </a:spcAft>
            </a:pPr>
            <a:r>
              <a:rPr lang="en-US" dirty="0"/>
              <a:t>The examiner’s name</a:t>
            </a:r>
          </a:p>
          <a:p>
            <a:pPr lvl="1">
              <a:lnSpc>
                <a:spcPct val="100000"/>
              </a:lnSpc>
              <a:spcBef>
                <a:spcPts val="600"/>
              </a:spcBef>
              <a:spcAft>
                <a:spcPts val="600"/>
              </a:spcAft>
            </a:pPr>
            <a:r>
              <a:rPr lang="en-US" dirty="0"/>
              <a:t>The work areas examined</a:t>
            </a:r>
          </a:p>
          <a:p>
            <a:pPr lvl="1">
              <a:lnSpc>
                <a:spcPct val="100000"/>
              </a:lnSpc>
              <a:spcBef>
                <a:spcPts val="600"/>
              </a:spcBef>
              <a:spcAft>
                <a:spcPts val="600"/>
              </a:spcAft>
            </a:pPr>
            <a:r>
              <a:rPr lang="en-US" dirty="0"/>
              <a:t>Any safety related conditions found</a:t>
            </a:r>
          </a:p>
          <a:p>
            <a:pPr lvl="1">
              <a:lnSpc>
                <a:spcPct val="100000"/>
              </a:lnSpc>
              <a:spcBef>
                <a:spcPts val="600"/>
              </a:spcBef>
              <a:spcAft>
                <a:spcPts val="600"/>
              </a:spcAft>
            </a:pPr>
            <a:r>
              <a:rPr lang="en-US" dirty="0"/>
              <a:t>Any corrective measures taken</a:t>
            </a:r>
          </a:p>
          <a:p>
            <a:pPr lvl="1">
              <a:lnSpc>
                <a:spcPct val="100000"/>
              </a:lnSpc>
              <a:spcBef>
                <a:spcPts val="600"/>
              </a:spcBef>
              <a:spcAft>
                <a:spcPts val="600"/>
              </a:spcAft>
            </a:pPr>
            <a:r>
              <a:rPr lang="en-US" dirty="0"/>
              <a:t>Description of each adverse condition not corrected promptly</a:t>
            </a:r>
          </a:p>
          <a:p>
            <a:pPr>
              <a:lnSpc>
                <a:spcPct val="100000"/>
              </a:lnSpc>
              <a:spcBef>
                <a:spcPts val="600"/>
              </a:spcBef>
              <a:spcAft>
                <a:spcPts val="600"/>
              </a:spcAft>
            </a:pPr>
            <a:endParaRPr lang="en-US" dirty="0"/>
          </a:p>
          <a:p>
            <a:pPr>
              <a:lnSpc>
                <a:spcPct val="100000"/>
              </a:lnSpc>
              <a:spcBef>
                <a:spcPts val="600"/>
              </a:spcBef>
              <a:spcAft>
                <a:spcPts val="600"/>
              </a:spcAft>
            </a:pPr>
            <a:r>
              <a:rPr lang="en-US" dirty="0"/>
              <a:t>Records of each workplace examination will be maintained in accordance with Freeport-McMoRan’s record retention policy.</a:t>
            </a:r>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noAutofit/>
          </a:bodyPr>
          <a:lstStyle/>
          <a:p>
            <a:r>
              <a:rPr lang="en-US" dirty="0"/>
              <a:t>Compliance</a:t>
            </a:r>
          </a:p>
        </p:txBody>
      </p:sp>
    </p:spTree>
    <p:extLst>
      <p:ext uri="{BB962C8B-B14F-4D97-AF65-F5344CB8AC3E}">
        <p14:creationId xmlns:p14="http://schemas.microsoft.com/office/powerpoint/2010/main" val="408482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pPr lvl="0"/>
            <a:r>
              <a:rPr lang="en-US" dirty="0">
                <a:solidFill>
                  <a:prstClr val="black">
                    <a:tint val="75000"/>
                  </a:prstClr>
                </a:solidFill>
              </a:rPr>
              <a:t>WORKPLACE EXAMINATIONS UNDERGROUND – SFT FCX2018C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17</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r>
              <a:rPr lang="en-US" dirty="0"/>
              <a:t>Mitigation of Findings</a:t>
            </a:r>
          </a:p>
          <a:p>
            <a:pPr lvl="1"/>
            <a:r>
              <a:rPr lang="en-US" dirty="0"/>
              <a:t>Preventing access to the hazard</a:t>
            </a:r>
          </a:p>
          <a:p>
            <a:pPr lvl="1"/>
            <a:r>
              <a:rPr lang="en-US" dirty="0"/>
              <a:t>Contact appropriate personnel</a:t>
            </a:r>
          </a:p>
          <a:p>
            <a:endParaRPr lang="en-US" dirty="0"/>
          </a:p>
          <a:p>
            <a:r>
              <a:rPr lang="en-US" dirty="0"/>
              <a:t>Read the “Learn from Others” story (SG pg. 8)</a:t>
            </a:r>
          </a:p>
          <a:p>
            <a:endParaRPr lang="en-US" dirty="0"/>
          </a:p>
          <a:p>
            <a:endParaRPr lang="en-US" dirty="0"/>
          </a:p>
          <a:p>
            <a:endParaRPr lang="en-US" dirty="0"/>
          </a:p>
        </p:txBody>
      </p:sp>
      <p:sp>
        <p:nvSpPr>
          <p:cNvPr id="5" name="Text Placeholder 4"/>
          <p:cNvSpPr>
            <a:spLocks noGrp="1"/>
          </p:cNvSpPr>
          <p:nvPr>
            <p:ph type="body" sz="quarter" idx="15"/>
          </p:nvPr>
        </p:nvSpPr>
        <p:spPr/>
        <p:txBody>
          <a:bodyPr>
            <a:noAutofit/>
          </a:bodyPr>
          <a:lstStyle/>
          <a:p>
            <a:r>
              <a:rPr lang="en-US" dirty="0"/>
              <a:t>Compliance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49" y="3315694"/>
            <a:ext cx="4416298" cy="2874603"/>
          </a:xfrm>
          <a:prstGeom prst="rect">
            <a:avLst/>
          </a:prstGeom>
          <a:noFill/>
        </p:spPr>
      </p:pic>
    </p:spTree>
    <p:extLst>
      <p:ext uri="{BB962C8B-B14F-4D97-AF65-F5344CB8AC3E}">
        <p14:creationId xmlns:p14="http://schemas.microsoft.com/office/powerpoint/2010/main" val="558713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18</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solidFill>
                  <a:prstClr val="black"/>
                </a:solidFill>
              </a:rPr>
              <a:t>Refer to the Quiz in the Student Guide.</a:t>
            </a:r>
          </a:p>
          <a:p>
            <a:pPr marL="457200" lvl="0" indent="-457200">
              <a:buFont typeface="+mj-lt"/>
              <a:buAutoNum type="arabicPeriod"/>
            </a:pPr>
            <a:r>
              <a:rPr lang="en-US" dirty="0">
                <a:solidFill>
                  <a:prstClr val="black"/>
                </a:solidFill>
              </a:rPr>
              <a:t>Take five minutes to complete.</a:t>
            </a:r>
          </a:p>
          <a:p>
            <a:pPr marL="457200" lvl="0" indent="-457200">
              <a:buFont typeface="+mj-lt"/>
              <a:buAutoNum type="arabicPeriod"/>
            </a:pPr>
            <a:r>
              <a:rPr lang="en-US" dirty="0">
                <a:solidFill>
                  <a:prstClr val="black"/>
                </a:solidFill>
              </a:rPr>
              <a:t>Review the answers as a class.</a:t>
            </a:r>
          </a:p>
          <a:p>
            <a:pPr marL="0" indent="0">
              <a:buNone/>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1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1503616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19</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a:pPr>
            <a:r>
              <a:rPr lang="en-US" dirty="0"/>
              <a:t>In accordance with FCX requirements, how often should a workplace examination occur?</a:t>
            </a:r>
          </a:p>
          <a:p>
            <a:pPr marL="914400" indent="-457200">
              <a:buFont typeface="+mj-lt"/>
              <a:buAutoNum type="alphaLcPeriod"/>
            </a:pPr>
            <a:r>
              <a:rPr lang="en-US" dirty="0"/>
              <a:t>Once per hour</a:t>
            </a:r>
          </a:p>
          <a:p>
            <a:pPr marL="914400" indent="-457200">
              <a:buFont typeface="+mj-lt"/>
              <a:buAutoNum type="alphaLcPeriod"/>
            </a:pPr>
            <a:r>
              <a:rPr lang="en-US" dirty="0"/>
              <a:t>At the end of each shift</a:t>
            </a:r>
          </a:p>
          <a:p>
            <a:pPr marL="914400" indent="-457200">
              <a:buFont typeface="+mj-lt"/>
              <a:buAutoNum type="alphaLcPeriod"/>
            </a:pPr>
            <a:r>
              <a:rPr lang="en-US" dirty="0"/>
              <a:t>Before work begins or as miners begin work in that area</a:t>
            </a:r>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1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075580" y="2885833"/>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2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Safety</a:t>
            </a:r>
          </a:p>
          <a:p>
            <a:r>
              <a:rPr lang="en-US" dirty="0"/>
              <a:t>Breaks/Restrooms</a:t>
            </a:r>
          </a:p>
          <a:p>
            <a:r>
              <a:rPr lang="en-US" dirty="0"/>
              <a:t>Technology</a:t>
            </a:r>
          </a:p>
          <a:p>
            <a:r>
              <a:rPr lang="en-US" dirty="0"/>
              <a:t>Participation</a:t>
            </a:r>
          </a:p>
        </p:txBody>
      </p:sp>
      <p:sp>
        <p:nvSpPr>
          <p:cNvPr id="3" name="Text Placeholder 2"/>
          <p:cNvSpPr>
            <a:spLocks noGrp="1"/>
          </p:cNvSpPr>
          <p:nvPr>
            <p:ph type="body" sz="quarter" idx="15"/>
          </p:nvPr>
        </p:nvSpPr>
        <p:spPr/>
        <p:txBody>
          <a:bodyPr/>
          <a:lstStyle/>
          <a:p>
            <a:r>
              <a:rPr lang="en-US" dirty="0"/>
              <a:t>Expectations</a:t>
            </a:r>
          </a:p>
        </p:txBody>
      </p:sp>
      <p:sp>
        <p:nvSpPr>
          <p:cNvPr id="4" name="Footer Placeholder 3"/>
          <p:cNvSpPr>
            <a:spLocks noGrp="1"/>
          </p:cNvSpPr>
          <p:nvPr>
            <p:ph type="ftr" sz="quarter" idx="11"/>
          </p:nvPr>
        </p:nvSpPr>
        <p:spPr>
          <a:xfrm>
            <a:off x="628649" y="6157595"/>
            <a:ext cx="5486400" cy="365125"/>
          </a:xfrm>
        </p:spPr>
        <p:txBody>
          <a:bodyPr/>
          <a:lstStyle/>
          <a:p>
            <a:r>
              <a:rPr lang="en-US" dirty="0"/>
              <a:t>WORKPLACE EXAMINATIONS UNDERGROUND – SFT FCX2018C</a:t>
            </a:r>
          </a:p>
        </p:txBody>
      </p:sp>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2</a:t>
            </a:fld>
            <a:endParaRPr lang="en-US" dirty="0"/>
          </a:p>
        </p:txBody>
      </p:sp>
    </p:spTree>
    <p:extLst>
      <p:ext uri="{BB962C8B-B14F-4D97-AF65-F5344CB8AC3E}">
        <p14:creationId xmlns:p14="http://schemas.microsoft.com/office/powerpoint/2010/main" val="2175191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20</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2"/>
            </a:pPr>
            <a:r>
              <a:rPr lang="en-US" dirty="0"/>
              <a:t>Why is it important to conduct a workplace examination?</a:t>
            </a:r>
          </a:p>
          <a:p>
            <a:pPr marL="914400" indent="-457200">
              <a:buFont typeface="+mj-lt"/>
              <a:buAutoNum type="alphaLcPeriod"/>
            </a:pPr>
            <a:r>
              <a:rPr lang="en-US" dirty="0"/>
              <a:t>To avoid MSHA fines</a:t>
            </a:r>
          </a:p>
          <a:p>
            <a:pPr marL="914400" indent="-457200">
              <a:buFont typeface="+mj-lt"/>
              <a:buAutoNum type="alphaLcPeriod"/>
            </a:pPr>
            <a:r>
              <a:rPr lang="en-US" dirty="0"/>
              <a:t>To ensure the previous shift was productive</a:t>
            </a:r>
          </a:p>
          <a:p>
            <a:pPr marL="914400" indent="-457200">
              <a:buFont typeface="+mj-lt"/>
              <a:buAutoNum type="alphaLcPeriod"/>
            </a:pPr>
            <a:r>
              <a:rPr lang="en-US" dirty="0"/>
              <a:t>To recognize hazards and ensure critical controls are in place prior to starting work</a:t>
            </a:r>
          </a:p>
          <a:p>
            <a:pPr marL="914400" indent="-457200">
              <a:buFont typeface="+mj-lt"/>
              <a:buAutoNum type="alphaLcPeriod"/>
            </a:pPr>
            <a:r>
              <a:rPr lang="en-US" dirty="0"/>
              <a:t>None of the above</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1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103778" y="2876869"/>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7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21</a:t>
            </a:fld>
            <a:endParaRPr lang="en-US" dirty="0"/>
          </a:p>
        </p:txBody>
      </p:sp>
      <p:sp>
        <p:nvSpPr>
          <p:cNvPr id="4" name="Text Placeholder 3"/>
          <p:cNvSpPr>
            <a:spLocks noGrp="1"/>
          </p:cNvSpPr>
          <p:nvPr>
            <p:ph type="body" sz="quarter" idx="14"/>
          </p:nvPr>
        </p:nvSpPr>
        <p:spPr>
          <a:xfrm>
            <a:off x="628649" y="1397386"/>
            <a:ext cx="6694300" cy="4686618"/>
          </a:xfrm>
        </p:spPr>
        <p:txBody>
          <a:bodyPr>
            <a:normAutofit/>
          </a:bodyPr>
          <a:lstStyle/>
          <a:p>
            <a:pPr marL="457200" indent="-457200">
              <a:buFont typeface="+mj-lt"/>
              <a:buAutoNum type="arabicPeriod" startAt="3"/>
            </a:pPr>
            <a:r>
              <a:rPr lang="en-US" dirty="0"/>
              <a:t>What defines someone as competent to conduct a workplace examination? (Circle all that apply)</a:t>
            </a:r>
          </a:p>
          <a:p>
            <a:pPr marL="914400" indent="-457200">
              <a:buFont typeface="+mj-lt"/>
              <a:buAutoNum type="alphaLcPeriod"/>
            </a:pPr>
            <a:r>
              <a:rPr lang="en-US" dirty="0"/>
              <a:t>Assigned by a co-worker</a:t>
            </a:r>
          </a:p>
          <a:p>
            <a:pPr marL="914400" indent="-457200">
              <a:buFont typeface="+mj-lt"/>
              <a:buAutoNum type="alphaLcPeriod"/>
            </a:pPr>
            <a:r>
              <a:rPr lang="en-US" dirty="0"/>
              <a:t>Designated by supervision</a:t>
            </a:r>
          </a:p>
          <a:p>
            <a:pPr marL="914400" indent="-457200">
              <a:buFont typeface="+mj-lt"/>
              <a:buAutoNum type="alphaLcPeriod"/>
            </a:pPr>
            <a:r>
              <a:rPr lang="en-US" dirty="0"/>
              <a:t>Understanding of operations in that work area</a:t>
            </a:r>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1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077536" y="251377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1077536" y="2927267"/>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02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22</a:t>
            </a:fld>
            <a:endParaRPr lang="en-US" dirty="0"/>
          </a:p>
        </p:txBody>
      </p:sp>
      <p:sp>
        <p:nvSpPr>
          <p:cNvPr id="4" name="Text Placeholder 3"/>
          <p:cNvSpPr>
            <a:spLocks noGrp="1"/>
          </p:cNvSpPr>
          <p:nvPr>
            <p:ph type="body" sz="quarter" idx="14"/>
          </p:nvPr>
        </p:nvSpPr>
        <p:spPr>
          <a:xfrm>
            <a:off x="628651" y="1379220"/>
            <a:ext cx="6236970" cy="4686618"/>
          </a:xfrm>
        </p:spPr>
        <p:txBody>
          <a:bodyPr/>
          <a:lstStyle/>
          <a:p>
            <a:pPr>
              <a:lnSpc>
                <a:spcPct val="100000"/>
              </a:lnSpc>
              <a:spcBef>
                <a:spcPts val="600"/>
              </a:spcBef>
              <a:spcAft>
                <a:spcPts val="600"/>
              </a:spcAft>
            </a:pPr>
            <a:r>
              <a:rPr lang="en-US" dirty="0"/>
              <a:t>How will you apply the skills learned in this module to your daily work activities?</a:t>
            </a:r>
          </a:p>
          <a:p>
            <a:pPr>
              <a:lnSpc>
                <a:spcPct val="100000"/>
              </a:lnSpc>
              <a:spcBef>
                <a:spcPts val="600"/>
              </a:spcBef>
              <a:spcAft>
                <a:spcPts val="600"/>
              </a:spcAft>
            </a:pPr>
            <a:r>
              <a:rPr lang="en-US" dirty="0"/>
              <a:t>What information surprised you?</a:t>
            </a:r>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lstStyle/>
          <a:p>
            <a:r>
              <a:rPr lang="en-US" dirty="0"/>
              <a:t>Debrief</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777958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enderson edit"/>
          <p:cNvPicPr>
            <a:picLocks noChangeAspect="1" noChangeArrowheads="1"/>
          </p:cNvPicPr>
          <p:nvPr/>
        </p:nvPicPr>
        <p:blipFill rotWithShape="1">
          <a:blip r:embed="rId3">
            <a:extLst>
              <a:ext uri="{28A0092B-C50C-407E-A947-70E740481C1C}">
                <a14:useLocalDpi xmlns:a14="http://schemas.microsoft.com/office/drawing/2010/main" val="0"/>
              </a:ext>
            </a:extLst>
          </a:blip>
          <a:srcRect l="4395" t="-143" r="-4395" b="143"/>
          <a:stretch/>
        </p:blipFill>
        <p:spPr bwMode="auto">
          <a:xfrm>
            <a:off x="-83716" y="-1"/>
            <a:ext cx="914897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327231" y="0"/>
            <a:ext cx="18167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6200000">
            <a:off x="5011619" y="2659645"/>
            <a:ext cx="6313462" cy="994172"/>
          </a:xfrm>
        </p:spPr>
        <p:txBody>
          <a:bodyPr>
            <a:normAutofit fontScale="90000"/>
          </a:bodyPr>
          <a:lstStyle/>
          <a:p>
            <a:r>
              <a:rPr lang="en-US" sz="3600" dirty="0">
                <a:solidFill>
                  <a:srgbClr val="00B0F0"/>
                </a:solidFill>
                <a:latin typeface="Arial Black" panose="020B0A04020102020204" pitchFamily="34" charset="0"/>
              </a:rPr>
              <a:t>Module 2:</a:t>
            </a:r>
            <a:r>
              <a:rPr lang="en-US" sz="3000" dirty="0">
                <a:solidFill>
                  <a:srgbClr val="00B0F0"/>
                </a:solidFill>
                <a:latin typeface="Arial Black" panose="020B0A04020102020204" pitchFamily="34" charset="0"/>
              </a:rPr>
              <a:t> </a:t>
            </a:r>
            <a:r>
              <a:rPr lang="en-US" sz="3600" dirty="0">
                <a:solidFill>
                  <a:srgbClr val="00B0F0"/>
                </a:solidFill>
                <a:latin typeface="Arial Black" panose="020B0A04020102020204" pitchFamily="34" charset="0"/>
              </a:rPr>
              <a:t>UNDERGROUND </a:t>
            </a:r>
            <a:br>
              <a:rPr lang="en-US" sz="3600" dirty="0">
                <a:solidFill>
                  <a:srgbClr val="00B0F0"/>
                </a:solidFill>
                <a:latin typeface="Arial Black" panose="020B0A04020102020204" pitchFamily="34" charset="0"/>
              </a:rPr>
            </a:br>
            <a:r>
              <a:rPr lang="en-US" sz="3600" dirty="0">
                <a:solidFill>
                  <a:srgbClr val="00B0F0"/>
                </a:solidFill>
                <a:latin typeface="Arial Black" panose="020B0A04020102020204" pitchFamily="34" charset="0"/>
              </a:rPr>
              <a:t>HAZARD IDENTIFICATION</a:t>
            </a:r>
            <a:endParaRPr lang="en-US" sz="30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4197595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24</a:t>
            </a:fld>
            <a:endParaRPr lang="en-US" dirty="0"/>
          </a:p>
        </p:txBody>
      </p:sp>
      <p:sp>
        <p:nvSpPr>
          <p:cNvPr id="4" name="Text Placeholder 3"/>
          <p:cNvSpPr>
            <a:spLocks noGrp="1"/>
          </p:cNvSpPr>
          <p:nvPr>
            <p:ph type="body" sz="quarter" idx="14"/>
          </p:nvPr>
        </p:nvSpPr>
        <p:spPr>
          <a:xfrm>
            <a:off x="628649" y="1379220"/>
            <a:ext cx="6598319" cy="4686618"/>
          </a:xfrm>
        </p:spPr>
        <p:txBody>
          <a:bodyPr/>
          <a:lstStyle/>
          <a:p>
            <a:pPr marL="342900" lvl="1" indent="-342900">
              <a:lnSpc>
                <a:spcPct val="100000"/>
              </a:lnSpc>
              <a:spcBef>
                <a:spcPts val="600"/>
              </a:spcBef>
              <a:spcAft>
                <a:spcPts val="600"/>
              </a:spcAft>
              <a:buFont typeface="Wingdings" panose="05000000000000000000" pitchFamily="2" charset="2"/>
              <a:buChar char="§"/>
            </a:pPr>
            <a:r>
              <a:rPr lang="en-US" dirty="0"/>
              <a:t>What guidelines are necessary for performing an effective workplace examination?</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Discuss tasks being performed</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Use appropriate forms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Teamwork</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Define boundaries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Survey the area</a:t>
            </a:r>
          </a:p>
          <a:p>
            <a:pPr marL="1257300" lvl="3" indent="-342900">
              <a:lnSpc>
                <a:spcPct val="100000"/>
              </a:lnSpc>
              <a:spcBef>
                <a:spcPts val="600"/>
              </a:spcBef>
              <a:spcAft>
                <a:spcPts val="600"/>
              </a:spcAft>
              <a:buClr>
                <a:srgbClr val="00B0F0"/>
              </a:buClr>
            </a:pPr>
            <a:r>
              <a:rPr lang="en-US" sz="2000" dirty="0">
                <a:latin typeface="Arial" panose="020B0604020202020204" pitchFamily="34" charset="0"/>
                <a:cs typeface="Arial" panose="020B0604020202020204" pitchFamily="34" charset="0"/>
              </a:rPr>
              <a:t>From a distance</a:t>
            </a:r>
          </a:p>
          <a:p>
            <a:pPr marL="1257300" lvl="3" indent="-342900">
              <a:lnSpc>
                <a:spcPct val="100000"/>
              </a:lnSpc>
              <a:spcBef>
                <a:spcPts val="600"/>
              </a:spcBef>
              <a:spcAft>
                <a:spcPts val="600"/>
              </a:spcAft>
              <a:buClr>
                <a:srgbClr val="00B0F0"/>
              </a:buClr>
            </a:pPr>
            <a:r>
              <a:rPr lang="en-US" sz="2000" dirty="0">
                <a:latin typeface="Arial" panose="020B0604020202020204" pitchFamily="34" charset="0"/>
                <a:cs typeface="Arial" panose="020B0604020202020204" pitchFamily="34" charset="0"/>
              </a:rPr>
              <a:t>From a closer point of view</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Examine specific equipment</a:t>
            </a:r>
          </a:p>
          <a:p>
            <a:pPr marL="342900" lvl="1" indent="-342900">
              <a:lnSpc>
                <a:spcPct val="100000"/>
              </a:lnSpc>
              <a:spcBef>
                <a:spcPts val="600"/>
              </a:spcBef>
              <a:spcAft>
                <a:spcPts val="600"/>
              </a:spcAft>
              <a:buFont typeface="Wingdings" panose="05000000000000000000" pitchFamily="2" charset="2"/>
              <a:buChar char="§"/>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Pictures\Henderson Mine 2018\Labeled Photos\Lube Bay Henderson 201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020" y="2507469"/>
            <a:ext cx="2984790" cy="2239461"/>
          </a:xfrm>
          <a:prstGeom prst="rect">
            <a:avLst/>
          </a:prstGeom>
          <a:noFill/>
          <a:ln>
            <a:solidFill>
              <a:schemeClr val="tx1"/>
            </a:solidFill>
          </a:ln>
        </p:spPr>
      </p:pic>
    </p:spTree>
    <p:extLst>
      <p:ext uri="{BB962C8B-B14F-4D97-AF65-F5344CB8AC3E}">
        <p14:creationId xmlns:p14="http://schemas.microsoft.com/office/powerpoint/2010/main" val="23012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25</a:t>
            </a:fld>
            <a:endParaRPr lang="en-US" dirty="0"/>
          </a:p>
        </p:txBody>
      </p:sp>
      <p:sp>
        <p:nvSpPr>
          <p:cNvPr id="4" name="Text Placeholder 3"/>
          <p:cNvSpPr>
            <a:spLocks noGrp="1"/>
          </p:cNvSpPr>
          <p:nvPr>
            <p:ph type="body" sz="quarter" idx="14"/>
          </p:nvPr>
        </p:nvSpPr>
        <p:spPr>
          <a:xfrm>
            <a:off x="628649" y="1379220"/>
            <a:ext cx="6598319" cy="4686618"/>
          </a:xfrm>
        </p:spPr>
        <p:txBody>
          <a:bodyPr/>
          <a:lstStyle/>
          <a:p>
            <a:pPr marL="342900" lvl="1" indent="-342900">
              <a:lnSpc>
                <a:spcPct val="100000"/>
              </a:lnSpc>
              <a:spcBef>
                <a:spcPts val="600"/>
              </a:spcBef>
              <a:spcAft>
                <a:spcPts val="600"/>
              </a:spcAft>
              <a:buFont typeface="Wingdings" panose="05000000000000000000" pitchFamily="2" charset="2"/>
              <a:buChar char="§"/>
            </a:pPr>
            <a:r>
              <a:rPr lang="en-US" dirty="0"/>
              <a:t>How do you determine air or water leaks?</a:t>
            </a:r>
          </a:p>
          <a:p>
            <a:pPr marL="342900" lvl="1" indent="-342900">
              <a:lnSpc>
                <a:spcPct val="100000"/>
              </a:lnSpc>
              <a:spcBef>
                <a:spcPts val="600"/>
              </a:spcBef>
              <a:spcAft>
                <a:spcPts val="600"/>
              </a:spcAft>
              <a:buFont typeface="Wingdings" panose="05000000000000000000" pitchFamily="2" charset="2"/>
              <a:buChar char="§"/>
            </a:pPr>
            <a:r>
              <a:rPr lang="en-US" dirty="0"/>
              <a:t>What are some of the requirements for workplace examinations around blasting or explosives?</a:t>
            </a:r>
          </a:p>
          <a:p>
            <a:pPr marL="342900" lvl="1" indent="-342900">
              <a:lnSpc>
                <a:spcPct val="100000"/>
              </a:lnSpc>
              <a:spcBef>
                <a:spcPts val="600"/>
              </a:spcBef>
              <a:spcAft>
                <a:spcPts val="600"/>
              </a:spcAft>
              <a:buFont typeface="Wingdings" panose="05000000000000000000" pitchFamily="2" charset="2"/>
              <a:buChar char="§"/>
            </a:pPr>
            <a:r>
              <a:rPr lang="en-US" dirty="0"/>
              <a:t>What are the three most common MSHA violations pertaining to electrical violations?</a:t>
            </a:r>
          </a:p>
          <a:p>
            <a:pPr marL="0" lvl="1" indent="0">
              <a:lnSpc>
                <a:spcPct val="100000"/>
              </a:lnSpc>
              <a:spcBef>
                <a:spcPts val="600"/>
              </a:spcBef>
              <a:spcAft>
                <a:spcPts val="600"/>
              </a:spcAft>
              <a:buNone/>
            </a:pPr>
            <a:endParaRPr lang="en-US" dirty="0"/>
          </a:p>
          <a:p>
            <a:pPr marL="342900" lvl="1" indent="-342900">
              <a:lnSpc>
                <a:spcPct val="100000"/>
              </a:lnSpc>
              <a:spcBef>
                <a:spcPts val="600"/>
              </a:spcBef>
              <a:spcAft>
                <a:spcPts val="600"/>
              </a:spcAft>
              <a:buFont typeface="Wingdings" panose="05000000000000000000" pitchFamily="2" charset="2"/>
              <a:buChar char="§"/>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7" name="Picture 6" descr="T:\DEPARTMENTS\Safety\_Safety Courses\Workplace Examinations\5_Pictures &amp; Videos\Sierrita 11.2.2015\Mill\DSCN090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461026"/>
            <a:ext cx="3635562" cy="2604812"/>
          </a:xfrm>
          <a:prstGeom prst="rect">
            <a:avLst/>
          </a:prstGeom>
          <a:noFill/>
          <a:ln>
            <a:solidFill>
              <a:schemeClr val="tx1"/>
            </a:solidFill>
          </a:ln>
        </p:spPr>
      </p:pic>
    </p:spTree>
    <p:extLst>
      <p:ext uri="{BB962C8B-B14F-4D97-AF65-F5344CB8AC3E}">
        <p14:creationId xmlns:p14="http://schemas.microsoft.com/office/powerpoint/2010/main" val="325790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26</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a:lnSpc>
                <a:spcPct val="100000"/>
              </a:lnSpc>
              <a:spcBef>
                <a:spcPts val="600"/>
              </a:spcBef>
              <a:spcAft>
                <a:spcPts val="600"/>
              </a:spcAft>
            </a:pPr>
            <a:r>
              <a:rPr lang="en-US" dirty="0"/>
              <a:t>Missing knockout plugs</a:t>
            </a:r>
          </a:p>
          <a:p>
            <a:pPr lvl="1">
              <a:lnSpc>
                <a:spcPct val="100000"/>
              </a:lnSpc>
              <a:spcBef>
                <a:spcPts val="600"/>
              </a:spcBef>
              <a:spcAft>
                <a:spcPts val="600"/>
              </a:spcAft>
            </a:pPr>
            <a:r>
              <a:rPr lang="en-US" dirty="0"/>
              <a:t>Why is this a hazard?</a:t>
            </a:r>
          </a:p>
          <a:p>
            <a:pPr>
              <a:lnSpc>
                <a:spcPct val="100000"/>
              </a:lnSpc>
              <a:spcBef>
                <a:spcPts val="600"/>
              </a:spcBef>
              <a:spcAft>
                <a:spcPts val="600"/>
              </a:spcAft>
            </a:pPr>
            <a:r>
              <a:rPr lang="en-US" dirty="0"/>
              <a:t>Broken or damaged conduits/cords</a:t>
            </a:r>
          </a:p>
          <a:p>
            <a:pPr lvl="1">
              <a:lnSpc>
                <a:spcPct val="100000"/>
              </a:lnSpc>
              <a:spcBef>
                <a:spcPts val="600"/>
              </a:spcBef>
              <a:spcAft>
                <a:spcPts val="600"/>
              </a:spcAft>
            </a:pPr>
            <a:r>
              <a:rPr lang="en-US" dirty="0"/>
              <a:t>What could happen if these were not repaired or replaced?</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_Safety Courses\Workplace Examinations\5_Pictures &amp; Videos\GA audit photos\Bad\10-16-08_Photos 0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887775"/>
            <a:ext cx="3149267" cy="2095930"/>
          </a:xfrm>
          <a:prstGeom prst="rect">
            <a:avLst/>
          </a:prstGeom>
          <a:noFill/>
          <a:ln>
            <a:solidFill>
              <a:schemeClr val="tx1"/>
            </a:solidFill>
          </a:ln>
        </p:spPr>
      </p:pic>
      <p:pic>
        <p:nvPicPr>
          <p:cNvPr id="9" name="Picture 8" descr="T:\DEPARTMENTS\Safety\_Safety Courses\Workplace Examinations\5_Pictures &amp; Videos\GA audit photos\Bad\10-16-08_Photos 0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0421" y="3887775"/>
            <a:ext cx="2895199" cy="2095930"/>
          </a:xfrm>
          <a:prstGeom prst="rect">
            <a:avLst/>
          </a:prstGeom>
          <a:noFill/>
          <a:ln>
            <a:solidFill>
              <a:schemeClr val="tx1"/>
            </a:solidFill>
          </a:ln>
        </p:spPr>
      </p:pic>
    </p:spTree>
    <p:extLst>
      <p:ext uri="{BB962C8B-B14F-4D97-AF65-F5344CB8AC3E}">
        <p14:creationId xmlns:p14="http://schemas.microsoft.com/office/powerpoint/2010/main" val="7882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27</a:t>
            </a:fld>
            <a:endParaRPr lang="en-US" dirty="0"/>
          </a:p>
        </p:txBody>
      </p:sp>
      <p:sp>
        <p:nvSpPr>
          <p:cNvPr id="4" name="Text Placeholder 3"/>
          <p:cNvSpPr>
            <a:spLocks noGrp="1"/>
          </p:cNvSpPr>
          <p:nvPr>
            <p:ph type="body" sz="quarter" idx="14"/>
          </p:nvPr>
        </p:nvSpPr>
        <p:spPr>
          <a:xfrm>
            <a:off x="628649" y="1379220"/>
            <a:ext cx="6229733" cy="4686618"/>
          </a:xfrm>
        </p:spPr>
        <p:txBody>
          <a:bodyPr/>
          <a:lstStyle/>
          <a:p>
            <a:pPr>
              <a:lnSpc>
                <a:spcPct val="100000"/>
              </a:lnSpc>
              <a:spcBef>
                <a:spcPts val="600"/>
              </a:spcBef>
              <a:spcAft>
                <a:spcPts val="600"/>
              </a:spcAft>
            </a:pPr>
            <a:r>
              <a:rPr lang="en-US" dirty="0"/>
              <a:t>Electrical panels - what should you ask yourself?</a:t>
            </a:r>
          </a:p>
          <a:p>
            <a:pPr>
              <a:lnSpc>
                <a:spcPct val="100000"/>
              </a:lnSpc>
              <a:spcBef>
                <a:spcPts val="600"/>
              </a:spcBef>
              <a:spcAft>
                <a:spcPts val="600"/>
              </a:spcAft>
            </a:pPr>
            <a:r>
              <a:rPr lang="en-US" dirty="0"/>
              <a:t>Ground checks and GFCIs</a:t>
            </a:r>
          </a:p>
          <a:p>
            <a:pPr lvl="1">
              <a:lnSpc>
                <a:spcPct val="100000"/>
              </a:lnSpc>
              <a:spcBef>
                <a:spcPts val="600"/>
              </a:spcBef>
              <a:spcAft>
                <a:spcPts val="600"/>
              </a:spcAft>
            </a:pPr>
            <a:r>
              <a:rPr lang="en-US" dirty="0"/>
              <a:t>Why is a workplace examination important for ground checks?</a:t>
            </a:r>
          </a:p>
          <a:p>
            <a:pPr lvl="1">
              <a:lnSpc>
                <a:spcPct val="100000"/>
              </a:lnSpc>
              <a:spcBef>
                <a:spcPts val="600"/>
              </a:spcBef>
              <a:spcAft>
                <a:spcPts val="600"/>
              </a:spcAft>
            </a:pPr>
            <a:r>
              <a:rPr lang="en-US" dirty="0"/>
              <a:t>How do you test an outlet?</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49" y="6157595"/>
            <a:ext cx="5486400" cy="365125"/>
          </a:xfrm>
        </p:spPr>
        <p:txBody>
          <a:bodyPr/>
          <a:lstStyle/>
          <a:p>
            <a:pPr lvl="0"/>
            <a:r>
              <a:rPr lang="en-US" dirty="0">
                <a:solidFill>
                  <a:prstClr val="black">
                    <a:tint val="75000"/>
                  </a:prstClr>
                </a:solidFill>
              </a:rPr>
              <a:t>WORKPLACE EXAMINATIONS UNDERGROUND – SFT FCX2018C</a:t>
            </a:r>
          </a:p>
        </p:txBody>
      </p:sp>
      <p:pic>
        <p:nvPicPr>
          <p:cNvPr id="13" name="Picture 12" descr="T:\DEPARTMENTS\Safety\Pictures\Henderson Mine 2018\Labeled Photos\Eletrical Panels Henderson 201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28649" y="3882182"/>
            <a:ext cx="2909682" cy="2183656"/>
          </a:xfrm>
          <a:prstGeom prst="rect">
            <a:avLst/>
          </a:prstGeom>
          <a:noFill/>
          <a:ln>
            <a:solidFill>
              <a:schemeClr val="tx1"/>
            </a:solidFill>
          </a:ln>
        </p:spPr>
      </p:pic>
      <p:pic>
        <p:nvPicPr>
          <p:cNvPr id="14" name="Picture 13" descr="T:\DEPARTMENTS\Safety\Pictures\Henderson Mine 2018\Labeled Photos\GFCI Henderson 201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476529" y="4154499"/>
            <a:ext cx="2180460" cy="1635826"/>
          </a:xfrm>
          <a:prstGeom prst="rect">
            <a:avLst/>
          </a:prstGeom>
          <a:noFill/>
          <a:ln>
            <a:solidFill>
              <a:sysClr val="windowText" lastClr="000000"/>
            </a:solidFill>
          </a:ln>
        </p:spPr>
      </p:pic>
    </p:spTree>
    <p:extLst>
      <p:ext uri="{BB962C8B-B14F-4D97-AF65-F5344CB8AC3E}">
        <p14:creationId xmlns:p14="http://schemas.microsoft.com/office/powerpoint/2010/main" val="2278041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28</a:t>
            </a:fld>
            <a:endParaRPr lang="en-US" dirty="0"/>
          </a:p>
        </p:txBody>
      </p:sp>
      <p:sp>
        <p:nvSpPr>
          <p:cNvPr id="4" name="Text Placeholder 3"/>
          <p:cNvSpPr>
            <a:spLocks noGrp="1"/>
          </p:cNvSpPr>
          <p:nvPr>
            <p:ph type="body" sz="quarter" idx="14"/>
          </p:nvPr>
        </p:nvSpPr>
        <p:spPr>
          <a:xfrm>
            <a:off x="628650" y="1379220"/>
            <a:ext cx="6236970" cy="4686618"/>
          </a:xfrm>
        </p:spPr>
        <p:txBody>
          <a:bodyPr/>
          <a:lstStyle/>
          <a:p>
            <a:pPr>
              <a:lnSpc>
                <a:spcPct val="100000"/>
              </a:lnSpc>
              <a:spcBef>
                <a:spcPts val="600"/>
              </a:spcBef>
              <a:spcAft>
                <a:spcPts val="600"/>
              </a:spcAft>
            </a:pPr>
            <a:r>
              <a:rPr lang="en-US" dirty="0"/>
              <a:t>Note the location of and working order for:</a:t>
            </a:r>
          </a:p>
          <a:p>
            <a:pPr lvl="1">
              <a:lnSpc>
                <a:spcPct val="100000"/>
              </a:lnSpc>
              <a:spcBef>
                <a:spcPts val="600"/>
              </a:spcBef>
              <a:spcAft>
                <a:spcPts val="600"/>
              </a:spcAft>
            </a:pPr>
            <a:r>
              <a:rPr lang="en-US" dirty="0"/>
              <a:t>Fire extinguishers</a:t>
            </a:r>
          </a:p>
          <a:p>
            <a:pPr lvl="1">
              <a:lnSpc>
                <a:spcPct val="100000"/>
              </a:lnSpc>
              <a:spcBef>
                <a:spcPts val="600"/>
              </a:spcBef>
              <a:spcAft>
                <a:spcPts val="600"/>
              </a:spcAft>
            </a:pPr>
            <a:r>
              <a:rPr lang="en-US" dirty="0"/>
              <a:t>AEDs</a:t>
            </a:r>
          </a:p>
          <a:p>
            <a:pPr>
              <a:lnSpc>
                <a:spcPct val="100000"/>
              </a:lnSpc>
              <a:spcBef>
                <a:spcPts val="600"/>
              </a:spcBef>
              <a:spcAft>
                <a:spcPts val="600"/>
              </a:spcAft>
            </a:pPr>
            <a:r>
              <a:rPr lang="en-US" dirty="0"/>
              <a:t>Do the locations have proper signage?</a:t>
            </a:r>
          </a:p>
          <a:p>
            <a:pPr>
              <a:lnSpc>
                <a:spcPct val="100000"/>
              </a:lnSpc>
              <a:spcBef>
                <a:spcPts val="600"/>
              </a:spcBef>
              <a:spcAft>
                <a:spcPts val="600"/>
              </a:spcAft>
            </a:pPr>
            <a:r>
              <a:rPr lang="en-US" dirty="0"/>
              <a:t>Are the first-aid kit supplies stocked and expiration dates are current?</a:t>
            </a:r>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Pictures\Henderson Mine 2018\Labeled Photos\Safety Station Henderson 2018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33" y="4054493"/>
            <a:ext cx="2803579" cy="2103102"/>
          </a:xfrm>
          <a:prstGeom prst="rect">
            <a:avLst/>
          </a:prstGeom>
          <a:noFill/>
          <a:ln>
            <a:solidFill>
              <a:sysClr val="windowText" lastClr="000000"/>
            </a:solidFill>
          </a:ln>
        </p:spPr>
      </p:pic>
      <p:pic>
        <p:nvPicPr>
          <p:cNvPr id="7" name="Picture 6" descr="T:\DEPARTMENTS\Safety\Pictures\Henderson Mine 2018\Labeled Photos\AED Henderson 201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174" y="4054494"/>
            <a:ext cx="2803688" cy="2103102"/>
          </a:xfrm>
          <a:prstGeom prst="rect">
            <a:avLst/>
          </a:prstGeom>
          <a:noFill/>
          <a:ln>
            <a:solidFill>
              <a:sysClr val="windowText" lastClr="000000"/>
            </a:solidFill>
          </a:ln>
        </p:spPr>
      </p:pic>
    </p:spTree>
    <p:extLst>
      <p:ext uri="{BB962C8B-B14F-4D97-AF65-F5344CB8AC3E}">
        <p14:creationId xmlns:p14="http://schemas.microsoft.com/office/powerpoint/2010/main" val="1237156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29</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a:lnSpc>
                <a:spcPct val="100000"/>
              </a:lnSpc>
              <a:spcBef>
                <a:spcPts val="600"/>
              </a:spcBef>
              <a:spcAft>
                <a:spcPts val="600"/>
              </a:spcAft>
            </a:pPr>
            <a:r>
              <a:rPr lang="en-US" dirty="0"/>
              <a:t>Why is it important to inspect eyewash stations   and showers?</a:t>
            </a:r>
          </a:p>
          <a:p>
            <a:pPr>
              <a:lnSpc>
                <a:spcPct val="100000"/>
              </a:lnSpc>
              <a:spcBef>
                <a:spcPts val="600"/>
              </a:spcBef>
              <a:spcAft>
                <a:spcPts val="600"/>
              </a:spcAft>
            </a:pPr>
            <a:r>
              <a:rPr lang="en-US" dirty="0"/>
              <a:t>How do you inspect these areas?</a:t>
            </a:r>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9" name="Picture 8" descr="T:\DEPARTMENTS\Safety\Pictures\Henderson Mine 2018\Labeled Photos\Eyewash Station Henderson 201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16915" y="3183667"/>
            <a:ext cx="3292817" cy="2469351"/>
          </a:xfrm>
          <a:prstGeom prst="rect">
            <a:avLst/>
          </a:prstGeom>
          <a:noFill/>
          <a:ln>
            <a:solidFill>
              <a:schemeClr val="tx1"/>
            </a:solidFill>
          </a:ln>
        </p:spPr>
      </p:pic>
      <p:pic>
        <p:nvPicPr>
          <p:cNvPr id="1026" name="F60CB7DA-75B6-4D87-AFDF-EAEE9403B195" descr="F60CB7DA-75B6-4D87-AFDF-EAEE9403B1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8425" y="-1104582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F60CB7DA-75B6-4D87-AFDF-EAEE9403B195" descr="F60CB7DA-75B6-4D87-AFDF-EAEE9403B19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839654" y="3190703"/>
            <a:ext cx="3292816" cy="24552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1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49" y="1379220"/>
            <a:ext cx="6686551" cy="4686618"/>
          </a:xfrm>
        </p:spPr>
        <p:txBody>
          <a:bodyPr/>
          <a:lstStyle/>
          <a:p>
            <a:pPr marL="0" indent="0">
              <a:buNone/>
            </a:pPr>
            <a:r>
              <a:rPr lang="en-US" b="1" dirty="0"/>
              <a:t>Directions</a:t>
            </a:r>
          </a:p>
          <a:p>
            <a:pPr marL="457200" indent="-457200">
              <a:buFont typeface="+mj-lt"/>
              <a:buAutoNum type="arabicPeriod"/>
            </a:pPr>
            <a:r>
              <a:rPr lang="en-US" dirty="0"/>
              <a:t>Participate in an activity to get to know each other</a:t>
            </a:r>
          </a:p>
        </p:txBody>
      </p:sp>
      <p:sp>
        <p:nvSpPr>
          <p:cNvPr id="5" name="Text Placeholder 4"/>
          <p:cNvSpPr>
            <a:spLocks noGrp="1"/>
          </p:cNvSpPr>
          <p:nvPr>
            <p:ph type="body" sz="quarter" idx="15"/>
          </p:nvPr>
        </p:nvSpPr>
        <p:spPr>
          <a:xfrm>
            <a:off x="551156" y="297759"/>
            <a:ext cx="6236971" cy="763746"/>
          </a:xfrm>
          <a:solidFill>
            <a:schemeClr val="bg1"/>
          </a:solidFill>
        </p:spPr>
        <p:txBody>
          <a:bodyPr>
            <a:noAutofit/>
          </a:bodyPr>
          <a:lstStyle/>
          <a:p>
            <a:endParaRPr lang="en-US" sz="1600" dirty="0"/>
          </a:p>
          <a:p>
            <a:r>
              <a:rPr lang="en-US" dirty="0"/>
              <a:t>Icebreaker</a:t>
            </a:r>
          </a:p>
        </p:txBody>
      </p:sp>
      <p:sp>
        <p:nvSpPr>
          <p:cNvPr id="6" name="Footer Placeholder 5"/>
          <p:cNvSpPr>
            <a:spLocks noGrp="1"/>
          </p:cNvSpPr>
          <p:nvPr>
            <p:ph type="ftr" sz="quarter" idx="11"/>
          </p:nvPr>
        </p:nvSpPr>
        <p:spPr>
          <a:xfrm>
            <a:off x="628649" y="6157595"/>
            <a:ext cx="5486400" cy="365125"/>
          </a:xfrm>
        </p:spPr>
        <p:txBody>
          <a:bodyPr/>
          <a:lstStyle/>
          <a:p>
            <a:r>
              <a:rPr lang="en-US" dirty="0"/>
              <a:t>WORKPLACE EXAMINATIONS UNDERGROUND – SFT FCX2018C</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3</a:t>
            </a:fld>
            <a:endParaRPr lang="en-US" dirty="0"/>
          </a:p>
        </p:txBody>
      </p:sp>
      <p:sp>
        <p:nvSpPr>
          <p:cNvPr id="2" name="Rectangle 1"/>
          <p:cNvSpPr/>
          <p:nvPr/>
        </p:nvSpPr>
        <p:spPr>
          <a:xfrm>
            <a:off x="7315201" y="0"/>
            <a:ext cx="18288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Activity 1</a:t>
            </a:r>
          </a:p>
        </p:txBody>
      </p:sp>
    </p:spTree>
    <p:extLst>
      <p:ext uri="{BB962C8B-B14F-4D97-AF65-F5344CB8AC3E}">
        <p14:creationId xmlns:p14="http://schemas.microsoft.com/office/powerpoint/2010/main" val="1600007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30</a:t>
            </a:fld>
            <a:endParaRPr lang="en-US" dirty="0"/>
          </a:p>
        </p:txBody>
      </p:sp>
      <p:sp>
        <p:nvSpPr>
          <p:cNvPr id="4" name="Text Placeholder 3"/>
          <p:cNvSpPr>
            <a:spLocks noGrp="1"/>
          </p:cNvSpPr>
          <p:nvPr>
            <p:ph type="body" sz="quarter" idx="14"/>
          </p:nvPr>
        </p:nvSpPr>
        <p:spPr/>
        <p:txBody>
          <a:bodyPr/>
          <a:lstStyle/>
          <a:p>
            <a:pPr>
              <a:lnSpc>
                <a:spcPct val="100000"/>
              </a:lnSpc>
              <a:spcBef>
                <a:spcPts val="600"/>
              </a:spcBef>
              <a:spcAft>
                <a:spcPts val="600"/>
              </a:spcAft>
            </a:pPr>
            <a:r>
              <a:rPr lang="en-US" dirty="0"/>
              <a:t>How do these affect a workplace examination?</a:t>
            </a:r>
          </a:p>
          <a:p>
            <a:pPr lvl="1">
              <a:lnSpc>
                <a:spcPct val="100000"/>
              </a:lnSpc>
              <a:spcBef>
                <a:spcPts val="600"/>
              </a:spcBef>
              <a:spcAft>
                <a:spcPts val="600"/>
              </a:spcAft>
            </a:pPr>
            <a:r>
              <a:rPr lang="en-US" dirty="0"/>
              <a:t>Emergency lighting</a:t>
            </a:r>
          </a:p>
          <a:p>
            <a:pPr lvl="1">
              <a:lnSpc>
                <a:spcPct val="100000"/>
              </a:lnSpc>
              <a:spcBef>
                <a:spcPts val="600"/>
              </a:spcBef>
              <a:spcAft>
                <a:spcPts val="600"/>
              </a:spcAft>
            </a:pPr>
            <a:r>
              <a:rPr lang="en-US" dirty="0"/>
              <a:t>Exit signs</a:t>
            </a:r>
          </a:p>
          <a:p>
            <a:pPr lvl="1">
              <a:lnSpc>
                <a:spcPct val="100000"/>
              </a:lnSpc>
              <a:spcBef>
                <a:spcPts val="600"/>
              </a:spcBef>
              <a:spcAft>
                <a:spcPts val="600"/>
              </a:spcAft>
            </a:pPr>
            <a:r>
              <a:rPr lang="en-US" dirty="0"/>
              <a:t>Exit routes</a:t>
            </a:r>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Pictures\Henderson Mine 2018\Extra Photos\DSCN054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77" y="3286375"/>
            <a:ext cx="3705302" cy="2779464"/>
          </a:xfrm>
          <a:prstGeom prst="rect">
            <a:avLst/>
          </a:prstGeom>
          <a:noFill/>
          <a:ln>
            <a:solidFill>
              <a:schemeClr val="tx1"/>
            </a:solidFill>
          </a:ln>
        </p:spPr>
      </p:pic>
    </p:spTree>
    <p:extLst>
      <p:ext uri="{BB962C8B-B14F-4D97-AF65-F5344CB8AC3E}">
        <p14:creationId xmlns:p14="http://schemas.microsoft.com/office/powerpoint/2010/main" val="2783566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31</a:t>
            </a:fld>
            <a:endParaRPr lang="en-US" dirty="0"/>
          </a:p>
        </p:txBody>
      </p:sp>
      <p:sp>
        <p:nvSpPr>
          <p:cNvPr id="4" name="Text Placeholder 3"/>
          <p:cNvSpPr>
            <a:spLocks noGrp="1"/>
          </p:cNvSpPr>
          <p:nvPr>
            <p:ph type="body" sz="quarter" idx="14"/>
          </p:nvPr>
        </p:nvSpPr>
        <p:spPr>
          <a:xfrm>
            <a:off x="628649" y="1379220"/>
            <a:ext cx="7134226" cy="4686618"/>
          </a:xfrm>
        </p:spPr>
        <p:txBody>
          <a:bodyPr/>
          <a:lstStyle/>
          <a:p>
            <a:pPr>
              <a:lnSpc>
                <a:spcPct val="100000"/>
              </a:lnSpc>
              <a:spcBef>
                <a:spcPts val="600"/>
              </a:spcBef>
              <a:spcAft>
                <a:spcPts val="600"/>
              </a:spcAft>
            </a:pPr>
            <a:r>
              <a:rPr lang="en-US" dirty="0"/>
              <a:t>What hazards exist with each of these types of equipment?</a:t>
            </a:r>
          </a:p>
          <a:p>
            <a:pPr lvl="1">
              <a:lnSpc>
                <a:spcPct val="100000"/>
              </a:lnSpc>
              <a:spcBef>
                <a:spcPts val="600"/>
              </a:spcBef>
              <a:spcAft>
                <a:spcPts val="600"/>
              </a:spcAft>
            </a:pPr>
            <a:r>
              <a:rPr lang="en-US" dirty="0"/>
              <a:t>Lifting equipment</a:t>
            </a:r>
          </a:p>
          <a:p>
            <a:pPr lvl="1">
              <a:lnSpc>
                <a:spcPct val="100000"/>
              </a:lnSpc>
              <a:spcBef>
                <a:spcPts val="600"/>
              </a:spcBef>
              <a:spcAft>
                <a:spcPts val="600"/>
              </a:spcAft>
            </a:pPr>
            <a:r>
              <a:rPr lang="en-US" dirty="0"/>
              <a:t>Fabrication equipment</a:t>
            </a:r>
          </a:p>
          <a:p>
            <a:pPr lvl="1">
              <a:lnSpc>
                <a:spcPct val="100000"/>
              </a:lnSpc>
              <a:spcBef>
                <a:spcPts val="600"/>
              </a:spcBef>
              <a:spcAft>
                <a:spcPts val="600"/>
              </a:spcAft>
            </a:pPr>
            <a:r>
              <a:rPr lang="en-US" dirty="0"/>
              <a:t>Grinding equipment</a:t>
            </a:r>
          </a:p>
          <a:p>
            <a:pPr>
              <a:lnSpc>
                <a:spcPct val="100000"/>
              </a:lnSpc>
              <a:spcBef>
                <a:spcPts val="600"/>
              </a:spcBef>
              <a:spcAft>
                <a:spcPts val="600"/>
              </a:spcAft>
            </a:pPr>
            <a:r>
              <a:rPr lang="en-US" dirty="0"/>
              <a:t>Review the list of questions in the Student Guide</a:t>
            </a:r>
          </a:p>
          <a:p>
            <a:pPr lvl="1">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468228" y="623601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_Safety Courses\Workplace Examinations\5_Pictures &amp; Videos\Sierrita 11.2.2015\Mill\DSCN0957.JPG"/>
          <p:cNvPicPr>
            <a:picLocks noChangeAspect="1"/>
          </p:cNvPicPr>
          <p:nvPr/>
        </p:nvPicPr>
        <p:blipFill rotWithShape="1">
          <a:blip r:embed="rId3" cstate="print">
            <a:extLst>
              <a:ext uri="{28A0092B-C50C-407E-A947-70E740481C1C}">
                <a14:useLocalDpi xmlns:a14="http://schemas.microsoft.com/office/drawing/2010/main" val="0"/>
              </a:ext>
            </a:extLst>
          </a:blip>
          <a:srcRect l="17065" r="21380"/>
          <a:stretch/>
        </p:blipFill>
        <p:spPr bwMode="auto">
          <a:xfrm>
            <a:off x="2168271" y="3975642"/>
            <a:ext cx="1725212" cy="2181954"/>
          </a:xfrm>
          <a:prstGeom prst="rect">
            <a:avLst/>
          </a:prstGeom>
          <a:noFill/>
          <a:ln>
            <a:solidFill>
              <a:schemeClr val="tx1"/>
            </a:solidFill>
          </a:ln>
        </p:spPr>
      </p:pic>
      <p:pic>
        <p:nvPicPr>
          <p:cNvPr id="9" name="Picture 8" descr="T:\DEPARTMENTS\Safety\Pictures\Henderson Mine 2018\Labeled Photos\Overhead Crane Henderson 2018 (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5483" y="4248391"/>
            <a:ext cx="2181952" cy="1636464"/>
          </a:xfrm>
          <a:prstGeom prst="rect">
            <a:avLst/>
          </a:prstGeom>
          <a:noFill/>
          <a:ln>
            <a:solidFill>
              <a:schemeClr val="tx1"/>
            </a:solidFill>
          </a:ln>
        </p:spPr>
      </p:pic>
      <p:pic>
        <p:nvPicPr>
          <p:cNvPr id="11" name="Picture 10" descr="T:\DEPARTMENTS\Safety\Pictures\Henderson Mine 2018\Labeled Photos\Grinder Henderson 2018 (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064" y="3975642"/>
            <a:ext cx="2908556" cy="2181953"/>
          </a:xfrm>
          <a:prstGeom prst="rect">
            <a:avLst/>
          </a:prstGeom>
          <a:noFill/>
          <a:ln>
            <a:solidFill>
              <a:sysClr val="windowText" lastClr="000000"/>
            </a:solidFill>
          </a:ln>
        </p:spPr>
      </p:pic>
    </p:spTree>
    <p:extLst>
      <p:ext uri="{BB962C8B-B14F-4D97-AF65-F5344CB8AC3E}">
        <p14:creationId xmlns:p14="http://schemas.microsoft.com/office/powerpoint/2010/main" val="4248432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32</a:t>
            </a:fld>
            <a:endParaRPr lang="en-US" dirty="0"/>
          </a:p>
        </p:txBody>
      </p:sp>
      <p:sp>
        <p:nvSpPr>
          <p:cNvPr id="4" name="Text Placeholder 3"/>
          <p:cNvSpPr>
            <a:spLocks noGrp="1"/>
          </p:cNvSpPr>
          <p:nvPr>
            <p:ph type="body" sz="quarter" idx="14"/>
          </p:nvPr>
        </p:nvSpPr>
        <p:spPr>
          <a:xfrm>
            <a:off x="628649" y="1379220"/>
            <a:ext cx="6686551" cy="4686618"/>
          </a:xfrm>
        </p:spPr>
        <p:txBody>
          <a:bodyPr/>
          <a:lstStyle/>
          <a:p>
            <a:pPr>
              <a:lnSpc>
                <a:spcPct val="100000"/>
              </a:lnSpc>
              <a:spcBef>
                <a:spcPts val="600"/>
              </a:spcBef>
              <a:spcAft>
                <a:spcPts val="600"/>
              </a:spcAft>
            </a:pPr>
            <a:r>
              <a:rPr lang="en-US" dirty="0"/>
              <a:t>What are some of the ground control/supports hazards to look for during a visual examination?</a:t>
            </a:r>
          </a:p>
          <a:p>
            <a:pPr lvl="1">
              <a:lnSpc>
                <a:spcPct val="100000"/>
              </a:lnSpc>
              <a:spcBef>
                <a:spcPts val="600"/>
              </a:spcBef>
              <a:spcAft>
                <a:spcPts val="600"/>
              </a:spcAft>
            </a:pPr>
            <a:r>
              <a:rPr lang="en-US" dirty="0"/>
              <a:t>Cracks</a:t>
            </a:r>
          </a:p>
          <a:p>
            <a:pPr lvl="1">
              <a:lnSpc>
                <a:spcPct val="100000"/>
              </a:lnSpc>
              <a:spcBef>
                <a:spcPts val="600"/>
              </a:spcBef>
              <a:spcAft>
                <a:spcPts val="600"/>
              </a:spcAft>
            </a:pPr>
            <a:r>
              <a:rPr lang="en-US" dirty="0"/>
              <a:t>Raveling</a:t>
            </a:r>
          </a:p>
          <a:p>
            <a:pPr lvl="1">
              <a:lnSpc>
                <a:spcPct val="100000"/>
              </a:lnSpc>
              <a:spcBef>
                <a:spcPts val="600"/>
              </a:spcBef>
              <a:spcAft>
                <a:spcPts val="600"/>
              </a:spcAft>
            </a:pPr>
            <a:r>
              <a:rPr lang="en-US" dirty="0"/>
              <a:t>Spalling</a:t>
            </a:r>
          </a:p>
          <a:p>
            <a:pPr lvl="1">
              <a:lnSpc>
                <a:spcPct val="100000"/>
              </a:lnSpc>
              <a:spcBef>
                <a:spcPts val="600"/>
              </a:spcBef>
              <a:spcAft>
                <a:spcPts val="600"/>
              </a:spcAft>
            </a:pPr>
            <a:r>
              <a:rPr lang="en-US" dirty="0"/>
              <a:t>New water seepage</a:t>
            </a:r>
          </a:p>
          <a:p>
            <a:pPr lvl="1">
              <a:lnSpc>
                <a:spcPct val="100000"/>
              </a:lnSpc>
              <a:spcBef>
                <a:spcPts val="600"/>
              </a:spcBef>
              <a:spcAft>
                <a:spcPts val="600"/>
              </a:spcAft>
            </a:pPr>
            <a:r>
              <a:rPr lang="en-US" dirty="0"/>
              <a:t>Shotcrete damage</a:t>
            </a:r>
          </a:p>
          <a:p>
            <a:pPr>
              <a:lnSpc>
                <a:spcPct val="100000"/>
              </a:lnSpc>
              <a:spcBef>
                <a:spcPts val="600"/>
              </a:spcBef>
              <a:spcAft>
                <a:spcPts val="600"/>
              </a:spcAft>
            </a:pPr>
            <a:endParaRPr lang="en-US" dirty="0"/>
          </a:p>
          <a:p>
            <a:pPr>
              <a:lnSpc>
                <a:spcPct val="100000"/>
              </a:lnSpc>
              <a:spcBef>
                <a:spcPts val="600"/>
              </a:spcBef>
              <a:spcAft>
                <a:spcPts val="600"/>
              </a:spcAft>
            </a:pPr>
            <a:r>
              <a:rPr lang="en-US" dirty="0"/>
              <a:t>What is the hazard with seismic activity?</a:t>
            </a:r>
          </a:p>
          <a:p>
            <a:pPr marL="457200" lvl="1" indent="0">
              <a:lnSpc>
                <a:spcPct val="100000"/>
              </a:lnSpc>
              <a:spcBef>
                <a:spcPts val="600"/>
              </a:spcBef>
              <a:spcAft>
                <a:spcPts val="600"/>
              </a:spcAft>
              <a:buNone/>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49" y="6158230"/>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740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33</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a:lnSpc>
                <a:spcPct val="100000"/>
              </a:lnSpc>
              <a:spcBef>
                <a:spcPts val="600"/>
              </a:spcBef>
              <a:spcAft>
                <a:spcPts val="600"/>
              </a:spcAft>
            </a:pPr>
            <a:r>
              <a:rPr lang="en-US" dirty="0"/>
              <a:t>What is the purpose of guarding?</a:t>
            </a:r>
          </a:p>
          <a:p>
            <a:pPr>
              <a:lnSpc>
                <a:spcPct val="100000"/>
              </a:lnSpc>
              <a:spcBef>
                <a:spcPts val="600"/>
              </a:spcBef>
              <a:spcAft>
                <a:spcPts val="600"/>
              </a:spcAft>
            </a:pPr>
            <a:r>
              <a:rPr lang="en-US" dirty="0"/>
              <a:t>What types of hazardous areas are guarded?</a:t>
            </a:r>
          </a:p>
          <a:p>
            <a:pPr>
              <a:lnSpc>
                <a:spcPct val="100000"/>
              </a:lnSpc>
              <a:spcBef>
                <a:spcPts val="600"/>
              </a:spcBef>
              <a:spcAft>
                <a:spcPts val="600"/>
              </a:spcAft>
            </a:pPr>
            <a:r>
              <a:rPr lang="en-US" dirty="0"/>
              <a:t>What actions should be taken for missing or damaged guarding?</a:t>
            </a:r>
          </a:p>
          <a:p>
            <a:pPr marL="0" indent="0">
              <a:lnSpc>
                <a:spcPct val="100000"/>
              </a:lnSpc>
              <a:spcBef>
                <a:spcPts val="600"/>
              </a:spcBef>
              <a:spcAft>
                <a:spcPts val="600"/>
              </a:spcAft>
              <a:buNone/>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49" y="6158230"/>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C:\Users\095499\Documents\MyJabberFiles\matthew_adams2@fmi.com\DSCN071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180522"/>
            <a:ext cx="3820313" cy="2885315"/>
          </a:xfrm>
          <a:prstGeom prst="rect">
            <a:avLst/>
          </a:prstGeom>
          <a:noFill/>
          <a:ln>
            <a:solidFill>
              <a:schemeClr val="tx1"/>
            </a:solidFill>
          </a:ln>
        </p:spPr>
      </p:pic>
    </p:spTree>
    <p:extLst>
      <p:ext uri="{BB962C8B-B14F-4D97-AF65-F5344CB8AC3E}">
        <p14:creationId xmlns:p14="http://schemas.microsoft.com/office/powerpoint/2010/main" val="819587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34</a:t>
            </a:fld>
            <a:endParaRPr lang="en-US" dirty="0"/>
          </a:p>
        </p:txBody>
      </p:sp>
      <p:sp>
        <p:nvSpPr>
          <p:cNvPr id="4" name="Text Placeholder 3"/>
          <p:cNvSpPr>
            <a:spLocks noGrp="1"/>
          </p:cNvSpPr>
          <p:nvPr>
            <p:ph type="body" sz="quarter" idx="14"/>
          </p:nvPr>
        </p:nvSpPr>
        <p:spPr>
          <a:xfrm>
            <a:off x="628649" y="1379220"/>
            <a:ext cx="6686551" cy="4686618"/>
          </a:xfrm>
        </p:spPr>
        <p:txBody>
          <a:bodyPr/>
          <a:lstStyle/>
          <a:p>
            <a:pPr>
              <a:lnSpc>
                <a:spcPct val="100000"/>
              </a:lnSpc>
              <a:spcBef>
                <a:spcPts val="600"/>
              </a:spcBef>
              <a:spcAft>
                <a:spcPts val="600"/>
              </a:spcAft>
            </a:pPr>
            <a:r>
              <a:rPr lang="en-US" dirty="0"/>
              <a:t>What are some of the critical controls in your area intended for hazardous atmospheres?</a:t>
            </a:r>
          </a:p>
          <a:p>
            <a:pPr>
              <a:lnSpc>
                <a:spcPct val="100000"/>
              </a:lnSpc>
              <a:spcBef>
                <a:spcPts val="600"/>
              </a:spcBef>
              <a:spcAft>
                <a:spcPts val="600"/>
              </a:spcAft>
            </a:pPr>
            <a:r>
              <a:rPr lang="en-US" dirty="0"/>
              <a:t>What questions should you ask yourself when inspecting critical controls?</a:t>
            </a:r>
          </a:p>
          <a:p>
            <a:pPr marL="457200" lvl="1" indent="0">
              <a:lnSpc>
                <a:spcPct val="100000"/>
              </a:lnSpc>
              <a:spcBef>
                <a:spcPts val="600"/>
              </a:spcBef>
              <a:spcAft>
                <a:spcPts val="600"/>
              </a:spcAft>
              <a:buNone/>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1182893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35</a:t>
            </a:fld>
            <a:endParaRPr lang="en-US" dirty="0"/>
          </a:p>
        </p:txBody>
      </p:sp>
      <p:sp>
        <p:nvSpPr>
          <p:cNvPr id="4" name="Text Placeholder 3"/>
          <p:cNvSpPr>
            <a:spLocks noGrp="1"/>
          </p:cNvSpPr>
          <p:nvPr>
            <p:ph type="body" sz="quarter" idx="14"/>
          </p:nvPr>
        </p:nvSpPr>
        <p:spPr>
          <a:xfrm>
            <a:off x="657223" y="1405573"/>
            <a:ext cx="6208397" cy="4686618"/>
          </a:xfrm>
        </p:spPr>
        <p:txBody>
          <a:bodyPr/>
          <a:lstStyle/>
          <a:p>
            <a:pPr>
              <a:lnSpc>
                <a:spcPct val="100000"/>
              </a:lnSpc>
              <a:spcBef>
                <a:spcPts val="600"/>
              </a:spcBef>
              <a:spcAft>
                <a:spcPts val="600"/>
              </a:spcAft>
            </a:pPr>
            <a:r>
              <a:rPr lang="en-US" dirty="0"/>
              <a:t>Why are these considered hazards and how do they affect inspections?</a:t>
            </a:r>
          </a:p>
          <a:p>
            <a:pPr lvl="1">
              <a:lnSpc>
                <a:spcPct val="100000"/>
              </a:lnSpc>
              <a:spcBef>
                <a:spcPts val="600"/>
              </a:spcBef>
              <a:spcAft>
                <a:spcPts val="600"/>
              </a:spcAft>
            </a:pPr>
            <a:r>
              <a:rPr lang="en-US" dirty="0"/>
              <a:t>Trash and clutter</a:t>
            </a:r>
          </a:p>
          <a:p>
            <a:pPr lvl="1">
              <a:lnSpc>
                <a:spcPct val="100000"/>
              </a:lnSpc>
              <a:spcBef>
                <a:spcPts val="600"/>
              </a:spcBef>
              <a:spcAft>
                <a:spcPts val="600"/>
              </a:spcAft>
            </a:pPr>
            <a:r>
              <a:rPr lang="en-US" dirty="0"/>
              <a:t>Drainage</a:t>
            </a:r>
          </a:p>
          <a:p>
            <a:pPr lvl="1">
              <a:lnSpc>
                <a:spcPct val="100000"/>
              </a:lnSpc>
              <a:spcBef>
                <a:spcPts val="600"/>
              </a:spcBef>
              <a:spcAft>
                <a:spcPts val="600"/>
              </a:spcAft>
            </a:pPr>
            <a:r>
              <a:rPr lang="en-US" dirty="0"/>
              <a:t>Slipping and tripping</a:t>
            </a:r>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a:p>
            <a:pPr marL="0" indent="0">
              <a:lnSpc>
                <a:spcPct val="100000"/>
              </a:lnSpc>
              <a:spcBef>
                <a:spcPts val="600"/>
              </a:spcBef>
              <a:spcAft>
                <a:spcPts val="600"/>
              </a:spcAft>
              <a:buNone/>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11" name="Picture 10" descr="C:\Users\095499\Documents\MyJabberFiles\matthew_adams2@fmi.com\DSCN063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59" y="4174047"/>
            <a:ext cx="2601536" cy="1950845"/>
          </a:xfrm>
          <a:prstGeom prst="rect">
            <a:avLst/>
          </a:prstGeom>
          <a:noFill/>
          <a:ln>
            <a:solidFill>
              <a:sysClr val="windowText" lastClr="000000"/>
            </a:solidFill>
          </a:ln>
        </p:spPr>
      </p:pic>
      <p:pic>
        <p:nvPicPr>
          <p:cNvPr id="12" name="Picture 11" descr="T:\DEPARTMENTS\Safety\Pictures\Henderson Mine 2018\Labeled Photos\Wet walk way Henderson 201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233715" y="4433550"/>
            <a:ext cx="1947567" cy="1467822"/>
          </a:xfrm>
          <a:prstGeom prst="rect">
            <a:avLst/>
          </a:prstGeom>
          <a:noFill/>
          <a:ln>
            <a:solidFill>
              <a:schemeClr val="tx1"/>
            </a:solidFill>
          </a:ln>
        </p:spPr>
      </p:pic>
      <p:pic>
        <p:nvPicPr>
          <p:cNvPr id="13" name="Picture 12" descr="T:\DEPARTMENTS\Safety\Pictures\Henderson Mine 2018\Labeled Photos\Bad Housekeeping Henderson 2018 (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885412" y="4430767"/>
            <a:ext cx="1942506" cy="1468327"/>
          </a:xfrm>
          <a:prstGeom prst="rect">
            <a:avLst/>
          </a:prstGeom>
          <a:noFill/>
          <a:ln>
            <a:solidFill>
              <a:schemeClr val="tx1"/>
            </a:solidFill>
          </a:ln>
        </p:spPr>
      </p:pic>
    </p:spTree>
    <p:extLst>
      <p:ext uri="{BB962C8B-B14F-4D97-AF65-F5344CB8AC3E}">
        <p14:creationId xmlns:p14="http://schemas.microsoft.com/office/powerpoint/2010/main" val="1147951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en-US" dirty="0">
                <a:solidFill>
                  <a:prstClr val="black">
                    <a:tint val="75000"/>
                  </a:prstClr>
                </a:solidFill>
              </a:rPr>
              <a:t>WORKPLACE EXAMINATIONS UNDERGROUND – SFT FCX2018C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36</a:t>
            </a:fld>
            <a:endParaRPr lang="en-US" dirty="0"/>
          </a:p>
        </p:txBody>
      </p:sp>
      <p:sp>
        <p:nvSpPr>
          <p:cNvPr id="4" name="Text Placeholder 3"/>
          <p:cNvSpPr>
            <a:spLocks noGrp="1"/>
          </p:cNvSpPr>
          <p:nvPr>
            <p:ph type="body" sz="quarter" idx="14"/>
          </p:nvPr>
        </p:nvSpPr>
        <p:spPr/>
        <p:txBody>
          <a:bodyPr/>
          <a:lstStyle/>
          <a:p>
            <a:pPr>
              <a:lnSpc>
                <a:spcPct val="100000"/>
              </a:lnSpc>
              <a:spcBef>
                <a:spcPts val="600"/>
              </a:spcBef>
              <a:spcAft>
                <a:spcPts val="600"/>
              </a:spcAft>
            </a:pPr>
            <a:r>
              <a:rPr lang="en-US" dirty="0"/>
              <a:t>Why are signs needed?</a:t>
            </a:r>
          </a:p>
          <a:p>
            <a:pPr>
              <a:lnSpc>
                <a:spcPct val="100000"/>
              </a:lnSpc>
              <a:spcBef>
                <a:spcPts val="600"/>
              </a:spcBef>
              <a:spcAft>
                <a:spcPts val="600"/>
              </a:spcAft>
            </a:pPr>
            <a:r>
              <a:rPr lang="en-US" dirty="0"/>
              <a:t>What makes a sign effective?</a:t>
            </a:r>
          </a:p>
        </p:txBody>
      </p:sp>
      <p:sp>
        <p:nvSpPr>
          <p:cNvPr id="5" name="Text Placeholder 4"/>
          <p:cNvSpPr>
            <a:spLocks noGrp="1"/>
          </p:cNvSpPr>
          <p:nvPr>
            <p:ph type="body" sz="quarter" idx="15"/>
          </p:nvPr>
        </p:nvSpPr>
        <p:spPr>
          <a:xfrm>
            <a:off x="480603" y="685143"/>
            <a:ext cx="6494961" cy="763746"/>
          </a:xfrm>
        </p:spPr>
        <p:txBody>
          <a:bodyPr>
            <a:noAutofit/>
          </a:bodyPr>
          <a:lstStyle/>
          <a:p>
            <a:r>
              <a:rPr lang="en-US" dirty="0"/>
              <a:t>Hazard Identification</a:t>
            </a:r>
          </a:p>
          <a:p>
            <a:endParaRPr lang="en-US" dirty="0"/>
          </a:p>
        </p:txBody>
      </p:sp>
      <p:pic>
        <p:nvPicPr>
          <p:cNvPr id="6" name="Picture 5" descr="T:\DEPARTMENTS\Safety\_Safety Courses\Workplace Examinations\5_Pictures &amp; Videos\Sierrita 11.2.2015\Mill\DSCN097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2695492"/>
            <a:ext cx="5075484" cy="3370347"/>
          </a:xfrm>
          <a:prstGeom prst="rect">
            <a:avLst/>
          </a:prstGeom>
          <a:noFill/>
          <a:ln>
            <a:solidFill>
              <a:sysClr val="windowText" lastClr="000000"/>
            </a:solidFill>
          </a:ln>
        </p:spPr>
      </p:pic>
    </p:spTree>
    <p:extLst>
      <p:ext uri="{BB962C8B-B14F-4D97-AF65-F5344CB8AC3E}">
        <p14:creationId xmlns:p14="http://schemas.microsoft.com/office/powerpoint/2010/main" val="1778486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en-US" dirty="0">
                <a:solidFill>
                  <a:prstClr val="black">
                    <a:tint val="75000"/>
                  </a:prstClr>
                </a:solidFill>
              </a:rPr>
              <a:t>WORKPLACE EXAMINATIONS UNDERGROUND – SFT FCX2018C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37</a:t>
            </a:fld>
            <a:endParaRPr lang="en-US" dirty="0"/>
          </a:p>
        </p:txBody>
      </p:sp>
      <p:sp>
        <p:nvSpPr>
          <p:cNvPr id="4" name="Text Placeholder 3"/>
          <p:cNvSpPr>
            <a:spLocks noGrp="1"/>
          </p:cNvSpPr>
          <p:nvPr>
            <p:ph type="body" sz="quarter" idx="14"/>
          </p:nvPr>
        </p:nvSpPr>
        <p:spPr/>
        <p:txBody>
          <a:bodyPr/>
          <a:lstStyle/>
          <a:p>
            <a:pPr>
              <a:lnSpc>
                <a:spcPct val="100000"/>
              </a:lnSpc>
              <a:spcBef>
                <a:spcPts val="600"/>
              </a:spcBef>
              <a:spcAft>
                <a:spcPts val="600"/>
              </a:spcAft>
            </a:pPr>
            <a:r>
              <a:rPr lang="en-US" dirty="0"/>
              <a:t>Lighting</a:t>
            </a:r>
          </a:p>
          <a:p>
            <a:pPr lvl="1">
              <a:lnSpc>
                <a:spcPct val="100000"/>
              </a:lnSpc>
              <a:spcBef>
                <a:spcPts val="600"/>
              </a:spcBef>
              <a:spcAft>
                <a:spcPts val="600"/>
              </a:spcAft>
            </a:pPr>
            <a:r>
              <a:rPr lang="en-US" dirty="0"/>
              <a:t>What is inspected on fixed lighting?</a:t>
            </a:r>
          </a:p>
          <a:p>
            <a:pPr lvl="1">
              <a:lnSpc>
                <a:spcPct val="100000"/>
              </a:lnSpc>
              <a:spcBef>
                <a:spcPts val="600"/>
              </a:spcBef>
              <a:spcAft>
                <a:spcPts val="600"/>
              </a:spcAft>
            </a:pPr>
            <a:r>
              <a:rPr lang="en-US" dirty="0"/>
              <a:t>What is inspected on portable lighting?</a:t>
            </a:r>
          </a:p>
          <a:p>
            <a:pPr>
              <a:lnSpc>
                <a:spcPct val="100000"/>
              </a:lnSpc>
              <a:spcBef>
                <a:spcPts val="600"/>
              </a:spcBef>
              <a:spcAft>
                <a:spcPts val="600"/>
              </a:spcAft>
            </a:pPr>
            <a:r>
              <a:rPr lang="en-US" dirty="0"/>
              <a:t>Shafts and Cages</a:t>
            </a:r>
          </a:p>
          <a:p>
            <a:pPr lvl="1">
              <a:lnSpc>
                <a:spcPct val="100000"/>
              </a:lnSpc>
              <a:spcBef>
                <a:spcPts val="600"/>
              </a:spcBef>
              <a:spcAft>
                <a:spcPts val="600"/>
              </a:spcAft>
            </a:pPr>
            <a:r>
              <a:rPr lang="en-US" dirty="0"/>
              <a:t>Who conducts these inspections?</a:t>
            </a:r>
          </a:p>
          <a:p>
            <a:pPr lvl="1">
              <a:lnSpc>
                <a:spcPct val="100000"/>
              </a:lnSpc>
              <a:spcBef>
                <a:spcPts val="600"/>
              </a:spcBef>
              <a:spcAft>
                <a:spcPts val="600"/>
              </a:spcAft>
            </a:pPr>
            <a:r>
              <a:rPr lang="en-US" dirty="0"/>
              <a:t>What is included in the inspection?</a:t>
            </a:r>
          </a:p>
          <a:p>
            <a:pPr>
              <a:lnSpc>
                <a:spcPct val="100000"/>
              </a:lnSpc>
              <a:spcBef>
                <a:spcPts val="600"/>
              </a:spcBef>
              <a:spcAft>
                <a:spcPts val="600"/>
              </a:spcAft>
            </a:pPr>
            <a:r>
              <a:rPr lang="en-US" dirty="0"/>
              <a:t>Shop Area</a:t>
            </a:r>
          </a:p>
          <a:p>
            <a:pPr lvl="1">
              <a:lnSpc>
                <a:spcPct val="100000"/>
              </a:lnSpc>
              <a:spcBef>
                <a:spcPts val="600"/>
              </a:spcBef>
              <a:spcAft>
                <a:spcPts val="600"/>
              </a:spcAft>
            </a:pPr>
            <a:r>
              <a:rPr lang="en-US" dirty="0"/>
              <a:t>What are some of the hazards?</a:t>
            </a:r>
          </a:p>
          <a:p>
            <a:pPr lvl="1">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80603" y="685143"/>
            <a:ext cx="6494961" cy="763746"/>
          </a:xfrm>
        </p:spPr>
        <p:txBody>
          <a:bodyPr>
            <a:noAutofit/>
          </a:bodyPr>
          <a:lstStyle/>
          <a:p>
            <a:r>
              <a:rPr lang="en-US" dirty="0"/>
              <a:t>Hazard Identification</a:t>
            </a:r>
          </a:p>
          <a:p>
            <a:endParaRPr lang="en-US" dirty="0"/>
          </a:p>
        </p:txBody>
      </p:sp>
    </p:spTree>
    <p:extLst>
      <p:ext uri="{BB962C8B-B14F-4D97-AF65-F5344CB8AC3E}">
        <p14:creationId xmlns:p14="http://schemas.microsoft.com/office/powerpoint/2010/main" val="3598717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38</a:t>
            </a:fld>
            <a:endParaRPr lang="en-US" dirty="0"/>
          </a:p>
        </p:txBody>
      </p:sp>
      <p:sp>
        <p:nvSpPr>
          <p:cNvPr id="4" name="Text Placeholder 3"/>
          <p:cNvSpPr>
            <a:spLocks noGrp="1"/>
          </p:cNvSpPr>
          <p:nvPr>
            <p:ph type="body" sz="quarter" idx="14"/>
          </p:nvPr>
        </p:nvSpPr>
        <p:spPr>
          <a:xfrm>
            <a:off x="628649" y="1440753"/>
            <a:ext cx="6236971" cy="4686618"/>
          </a:xfrm>
        </p:spPr>
        <p:txBody>
          <a:bodyPr/>
          <a:lstStyle/>
          <a:p>
            <a:pPr>
              <a:lnSpc>
                <a:spcPct val="100000"/>
              </a:lnSpc>
              <a:spcBef>
                <a:spcPts val="600"/>
              </a:spcBef>
              <a:spcAft>
                <a:spcPts val="600"/>
              </a:spcAft>
            </a:pPr>
            <a:r>
              <a:rPr lang="en-US" dirty="0"/>
              <a:t>Travelways/escapeways allow employees and equipment to travel from one area to another</a:t>
            </a:r>
          </a:p>
          <a:p>
            <a:pPr>
              <a:lnSpc>
                <a:spcPct val="100000"/>
              </a:lnSpc>
              <a:spcBef>
                <a:spcPts val="600"/>
              </a:spcBef>
              <a:spcAft>
                <a:spcPts val="600"/>
              </a:spcAft>
            </a:pPr>
            <a:r>
              <a:rPr lang="en-US" dirty="0"/>
              <a:t>Maintain a safe route for any employee at all times</a:t>
            </a:r>
          </a:p>
          <a:p>
            <a:pPr>
              <a:lnSpc>
                <a:spcPct val="100000"/>
              </a:lnSpc>
              <a:spcBef>
                <a:spcPts val="600"/>
              </a:spcBef>
              <a:spcAft>
                <a:spcPts val="600"/>
              </a:spcAft>
            </a:pPr>
            <a:r>
              <a:rPr lang="en-US" dirty="0"/>
              <a:t>Who inspects these?</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Pictures\Henderson Mine 2018\Extra Photos\IMG_0599.JPG"/>
          <p:cNvPicPr>
            <a:picLocks noChangeAspect="1"/>
          </p:cNvPicPr>
          <p:nvPr/>
        </p:nvPicPr>
        <p:blipFill rotWithShape="1">
          <a:blip r:embed="rId3" cstate="print">
            <a:extLst>
              <a:ext uri="{28A0092B-C50C-407E-A947-70E740481C1C}">
                <a14:useLocalDpi xmlns:a14="http://schemas.microsoft.com/office/drawing/2010/main" val="0"/>
              </a:ext>
            </a:extLst>
          </a:blip>
          <a:srcRect l="21088" r="15106"/>
          <a:stretch/>
        </p:blipFill>
        <p:spPr bwMode="auto">
          <a:xfrm rot="5400000">
            <a:off x="4201618" y="3493593"/>
            <a:ext cx="2428273" cy="2899730"/>
          </a:xfrm>
          <a:prstGeom prst="rect">
            <a:avLst/>
          </a:prstGeom>
          <a:noFill/>
          <a:ln>
            <a:solidFill>
              <a:schemeClr val="tx1"/>
            </a:solidFill>
          </a:ln>
        </p:spPr>
      </p:pic>
      <p:pic>
        <p:nvPicPr>
          <p:cNvPr id="9" name="Picture 8" descr="T:\DEPARTMENTS\Safety\Pictures\Henderson Mine 2018\Labeled Photos\Primary Escapeway Signage Henderson 201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48" y="3729322"/>
            <a:ext cx="3236701" cy="2428273"/>
          </a:xfrm>
          <a:prstGeom prst="rect">
            <a:avLst/>
          </a:prstGeom>
          <a:noFill/>
          <a:ln>
            <a:solidFill>
              <a:schemeClr val="tx1"/>
            </a:solidFill>
          </a:ln>
        </p:spPr>
      </p:pic>
    </p:spTree>
    <p:extLst>
      <p:ext uri="{BB962C8B-B14F-4D97-AF65-F5344CB8AC3E}">
        <p14:creationId xmlns:p14="http://schemas.microsoft.com/office/powerpoint/2010/main" val="2710165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39</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a:lnSpc>
                <a:spcPct val="100000"/>
              </a:lnSpc>
              <a:spcBef>
                <a:spcPts val="600"/>
              </a:spcBef>
              <a:spcAft>
                <a:spcPts val="600"/>
              </a:spcAft>
            </a:pPr>
            <a:r>
              <a:rPr lang="en-US" dirty="0"/>
              <a:t>When your travelway contains these items, what are the hazards?</a:t>
            </a:r>
          </a:p>
          <a:p>
            <a:pPr lvl="1">
              <a:lnSpc>
                <a:spcPct val="100000"/>
              </a:lnSpc>
              <a:spcBef>
                <a:spcPts val="600"/>
              </a:spcBef>
              <a:spcAft>
                <a:spcPts val="600"/>
              </a:spcAft>
            </a:pPr>
            <a:r>
              <a:rPr lang="en-US" dirty="0"/>
              <a:t>Vehicle traffic</a:t>
            </a:r>
          </a:p>
          <a:p>
            <a:pPr lvl="1">
              <a:lnSpc>
                <a:spcPct val="100000"/>
              </a:lnSpc>
              <a:spcBef>
                <a:spcPts val="600"/>
              </a:spcBef>
              <a:spcAft>
                <a:spcPts val="600"/>
              </a:spcAft>
            </a:pPr>
            <a:r>
              <a:rPr lang="en-US" dirty="0"/>
              <a:t>Railings and toe boards</a:t>
            </a:r>
          </a:p>
          <a:p>
            <a:pPr lvl="1">
              <a:lnSpc>
                <a:spcPct val="100000"/>
              </a:lnSpc>
              <a:spcBef>
                <a:spcPts val="600"/>
              </a:spcBef>
              <a:spcAft>
                <a:spcPts val="600"/>
              </a:spcAft>
            </a:pPr>
            <a:r>
              <a:rPr lang="en-US" dirty="0"/>
              <a:t>Overhead clearance</a:t>
            </a:r>
          </a:p>
          <a:p>
            <a:pPr lvl="1">
              <a:lnSpc>
                <a:spcPct val="100000"/>
              </a:lnSpc>
              <a:spcBef>
                <a:spcPts val="600"/>
              </a:spcBef>
              <a:spcAft>
                <a:spcPts val="600"/>
              </a:spcAft>
            </a:pPr>
            <a:r>
              <a:rPr lang="en-US" dirty="0"/>
              <a:t>Conveyors</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10" name="Picture 9" descr="T:\DEPARTMENTS\Safety\Pictures\Henderson Mine 2018\Extra Photos\DSCN0519.JPG"/>
          <p:cNvPicPr>
            <a:picLocks noChangeAspect="1"/>
          </p:cNvPicPr>
          <p:nvPr/>
        </p:nvPicPr>
        <p:blipFill rotWithShape="1">
          <a:blip r:embed="rId3" cstate="print">
            <a:extLst>
              <a:ext uri="{28A0092B-C50C-407E-A947-70E740481C1C}">
                <a14:useLocalDpi xmlns:a14="http://schemas.microsoft.com/office/drawing/2010/main" val="0"/>
              </a:ext>
            </a:extLst>
          </a:blip>
          <a:srcRect r="24707" b="19048"/>
          <a:stretch/>
        </p:blipFill>
        <p:spPr bwMode="auto">
          <a:xfrm>
            <a:off x="628649" y="4134677"/>
            <a:ext cx="2393283" cy="193116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1" name="Picture 10" descr="T:\DEPARTMENTS\Safety\Pictures\Henderson Mine 2018\Extra Photos\IMG_064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2871" y="4134677"/>
            <a:ext cx="2589078" cy="1931159"/>
          </a:xfrm>
          <a:prstGeom prst="rect">
            <a:avLst/>
          </a:prstGeom>
          <a:noFill/>
          <a:ln>
            <a:solidFill>
              <a:schemeClr val="tx1"/>
            </a:solidFill>
          </a:ln>
        </p:spPr>
      </p:pic>
      <p:pic>
        <p:nvPicPr>
          <p:cNvPr id="12" name="Picture 11" descr="T:\DEPARTMENTS\Safety\Pictures\Henderson Mine 2018\Labeled Photos\Low clearance Henderson 2018.JPG"/>
          <p:cNvPicPr>
            <a:picLocks noChangeAspect="1"/>
          </p:cNvPicPr>
          <p:nvPr/>
        </p:nvPicPr>
        <p:blipFill rotWithShape="1">
          <a:blip r:embed="rId5" cstate="print">
            <a:extLst>
              <a:ext uri="{28A0092B-C50C-407E-A947-70E740481C1C}">
                <a14:useLocalDpi xmlns:a14="http://schemas.microsoft.com/office/drawing/2010/main" val="0"/>
              </a:ext>
            </a:extLst>
          </a:blip>
          <a:srcRect l="4553" r="26585"/>
          <a:stretch/>
        </p:blipFill>
        <p:spPr bwMode="auto">
          <a:xfrm rot="5400000">
            <a:off x="5825607" y="4037653"/>
            <a:ext cx="1932169" cy="2126222"/>
          </a:xfrm>
          <a:prstGeom prst="rect">
            <a:avLst/>
          </a:prstGeom>
          <a:noFill/>
          <a:ln>
            <a:solidFill>
              <a:schemeClr val="tx1"/>
            </a:solidFill>
          </a:ln>
        </p:spPr>
      </p:pic>
    </p:spTree>
    <p:extLst>
      <p:ext uri="{BB962C8B-B14F-4D97-AF65-F5344CB8AC3E}">
        <p14:creationId xmlns:p14="http://schemas.microsoft.com/office/powerpoint/2010/main" val="2166408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28649" y="6157595"/>
            <a:ext cx="5486400" cy="365125"/>
          </a:xfrm>
        </p:spPr>
        <p:txBody>
          <a:bodyPr/>
          <a:lstStyle/>
          <a:p>
            <a:r>
              <a:rPr lang="en-US" dirty="0"/>
              <a:t>WORKPLACE EXAMINATIONS UNDERGROUND – SFT FCX2018C</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4</a:t>
            </a:fld>
            <a:endParaRPr lang="en-US" dirty="0"/>
          </a:p>
        </p:txBody>
      </p:sp>
      <p:sp>
        <p:nvSpPr>
          <p:cNvPr id="4" name="Text Placeholder 3"/>
          <p:cNvSpPr>
            <a:spLocks noGrp="1"/>
          </p:cNvSpPr>
          <p:nvPr>
            <p:ph type="body" sz="quarter" idx="14"/>
          </p:nvPr>
        </p:nvSpPr>
        <p:spPr/>
        <p:txBody>
          <a:bodyPr/>
          <a:lstStyle/>
          <a:p>
            <a:pPr marL="0" lvl="0" indent="0">
              <a:buNone/>
            </a:pPr>
            <a:r>
              <a:rPr lang="en-US" i="1" dirty="0">
                <a:solidFill>
                  <a:prstClr val="black"/>
                </a:solidFill>
              </a:rPr>
              <a:t>“We start with looking after our workers’ welfare.”</a:t>
            </a:r>
          </a:p>
          <a:p>
            <a:pPr marL="0" lvl="0" indent="0" algn="ctr">
              <a:buNone/>
            </a:pPr>
            <a:r>
              <a:rPr lang="en-US" i="1" dirty="0">
                <a:solidFill>
                  <a:prstClr val="black"/>
                </a:solidFill>
              </a:rPr>
              <a:t>Richard C. Adkerson</a:t>
            </a: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marL="0" lvl="0" indent="0">
              <a:buNone/>
            </a:pPr>
            <a:r>
              <a:rPr lang="en-US" dirty="0">
                <a:solidFill>
                  <a:prstClr val="black"/>
                </a:solidFill>
              </a:rPr>
              <a:t>What does this mean to you?</a:t>
            </a:r>
          </a:p>
          <a:p>
            <a:endParaRPr lang="en-US" dirty="0"/>
          </a:p>
        </p:txBody>
      </p:sp>
      <p:sp>
        <p:nvSpPr>
          <p:cNvPr id="5" name="Text Placeholder 4"/>
          <p:cNvSpPr>
            <a:spLocks noGrp="1"/>
          </p:cNvSpPr>
          <p:nvPr>
            <p:ph type="body" sz="quarter" idx="15"/>
          </p:nvPr>
        </p:nvSpPr>
        <p:spPr/>
        <p:txBody>
          <a:bodyPr/>
          <a:lstStyle/>
          <a:p>
            <a:r>
              <a:rPr lang="en-US" dirty="0"/>
              <a:t>Quote</a:t>
            </a:r>
          </a:p>
        </p:txBody>
      </p:sp>
    </p:spTree>
    <p:extLst>
      <p:ext uri="{BB962C8B-B14F-4D97-AF65-F5344CB8AC3E}">
        <p14:creationId xmlns:p14="http://schemas.microsoft.com/office/powerpoint/2010/main" val="513917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40</a:t>
            </a:fld>
            <a:endParaRPr lang="en-US" dirty="0"/>
          </a:p>
        </p:txBody>
      </p:sp>
      <p:sp>
        <p:nvSpPr>
          <p:cNvPr id="4" name="Text Placeholder 3"/>
          <p:cNvSpPr>
            <a:spLocks noGrp="1"/>
          </p:cNvSpPr>
          <p:nvPr>
            <p:ph type="body" sz="quarter" idx="14"/>
          </p:nvPr>
        </p:nvSpPr>
        <p:spPr>
          <a:xfrm>
            <a:off x="628649" y="1379220"/>
            <a:ext cx="7038976" cy="4686618"/>
          </a:xfrm>
        </p:spPr>
        <p:txBody>
          <a:bodyPr/>
          <a:lstStyle/>
          <a:p>
            <a:pPr>
              <a:lnSpc>
                <a:spcPct val="100000"/>
              </a:lnSpc>
              <a:spcBef>
                <a:spcPts val="600"/>
              </a:spcBef>
              <a:spcAft>
                <a:spcPts val="600"/>
              </a:spcAft>
            </a:pPr>
            <a:r>
              <a:rPr lang="en-US" dirty="0"/>
              <a:t>When ore passes are not in use, what would you inspect?</a:t>
            </a:r>
          </a:p>
          <a:p>
            <a:pPr>
              <a:lnSpc>
                <a:spcPct val="100000"/>
              </a:lnSpc>
              <a:spcBef>
                <a:spcPts val="600"/>
              </a:spcBef>
              <a:spcAft>
                <a:spcPts val="600"/>
              </a:spcAft>
            </a:pPr>
            <a:r>
              <a:rPr lang="en-US" dirty="0"/>
              <a:t>What should you see for ore passes in operation?</a:t>
            </a:r>
          </a:p>
          <a:p>
            <a:pPr marL="0" indent="0">
              <a:lnSpc>
                <a:spcPct val="100000"/>
              </a:lnSpc>
              <a:spcBef>
                <a:spcPts val="600"/>
              </a:spcBef>
              <a:spcAft>
                <a:spcPts val="600"/>
              </a:spcAft>
              <a:buNone/>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 Identification</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7" name="Picture 6" descr="cid:BADAF890C29FDF4F94F7C5CEF00BF639@FCX365.onmicrosoft.com"/>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28649" y="3005593"/>
            <a:ext cx="4080088" cy="3060245"/>
          </a:xfrm>
          <a:prstGeom prst="rect">
            <a:avLst/>
          </a:prstGeom>
          <a:noFill/>
          <a:ln>
            <a:solidFill>
              <a:schemeClr val="tx1"/>
            </a:solidFill>
          </a:ln>
        </p:spPr>
      </p:pic>
    </p:spTree>
    <p:extLst>
      <p:ext uri="{BB962C8B-B14F-4D97-AF65-F5344CB8AC3E}">
        <p14:creationId xmlns:p14="http://schemas.microsoft.com/office/powerpoint/2010/main" val="2721679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49" y="1379220"/>
            <a:ext cx="6686551" cy="4686618"/>
          </a:xfrm>
        </p:spPr>
        <p:txBody>
          <a:bodyPr/>
          <a:lstStyle/>
          <a:p>
            <a:pPr marL="0" indent="0">
              <a:buNone/>
            </a:pPr>
            <a:r>
              <a:rPr lang="en-US" b="1" dirty="0"/>
              <a:t>Directions</a:t>
            </a:r>
          </a:p>
          <a:p>
            <a:pPr marL="457200" lvl="0" indent="-457200">
              <a:buFont typeface="+mj-lt"/>
              <a:buAutoNum type="arabicPeriod"/>
            </a:pPr>
            <a:r>
              <a:rPr lang="en-US" dirty="0">
                <a:solidFill>
                  <a:prstClr val="black"/>
                </a:solidFill>
              </a:rPr>
              <a:t>Refer to the activity in the Student Guide (pp. 35-36).</a:t>
            </a:r>
          </a:p>
          <a:p>
            <a:pPr marL="457200" lvl="0" indent="-457200">
              <a:buFont typeface="+mj-lt"/>
              <a:buAutoNum type="arabicPeriod"/>
            </a:pPr>
            <a:r>
              <a:rPr lang="en-US" dirty="0">
                <a:solidFill>
                  <a:prstClr val="black"/>
                </a:solidFill>
              </a:rPr>
              <a:t>Take five minutes to identify if there are any hazards in the workplace.</a:t>
            </a:r>
          </a:p>
          <a:p>
            <a:pPr marL="457200" lvl="0" indent="-457200">
              <a:buFont typeface="+mj-lt"/>
              <a:buAutoNum type="arabicPeriod"/>
            </a:pPr>
            <a:r>
              <a:rPr lang="en-US" dirty="0">
                <a:solidFill>
                  <a:prstClr val="black"/>
                </a:solidFill>
              </a:rPr>
              <a:t>Be prepared to share your findings.</a:t>
            </a:r>
          </a:p>
          <a:p>
            <a:pPr marL="457200" lvl="0" indent="-457200">
              <a:buFont typeface="+mj-lt"/>
              <a:buAutoNum type="arabicPeriod"/>
            </a:pPr>
            <a:r>
              <a:rPr lang="en-US" dirty="0">
                <a:solidFill>
                  <a:prstClr val="black"/>
                </a:solidFill>
              </a:rPr>
              <a:t>Review the answers as a class.</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41</a:t>
            </a:fld>
            <a:endParaRPr lang="en-US" dirty="0"/>
          </a:p>
        </p:txBody>
      </p:sp>
      <p:sp>
        <p:nvSpPr>
          <p:cNvPr id="2" name="Rectangle 1"/>
          <p:cNvSpPr/>
          <p:nvPr/>
        </p:nvSpPr>
        <p:spPr>
          <a:xfrm>
            <a:off x="7315201" y="0"/>
            <a:ext cx="18288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Activity 2</a:t>
            </a:r>
          </a:p>
        </p:txBody>
      </p:sp>
      <p:sp>
        <p:nvSpPr>
          <p:cNvPr id="8"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9" name="Text Placeholder 4"/>
          <p:cNvSpPr>
            <a:spLocks noGrp="1"/>
          </p:cNvSpPr>
          <p:nvPr>
            <p:ph type="body" sz="quarter" idx="15"/>
          </p:nvPr>
        </p:nvSpPr>
        <p:spPr/>
        <p:txBody>
          <a:bodyPr>
            <a:noAutofit/>
          </a:bodyPr>
          <a:lstStyle/>
          <a:p>
            <a:r>
              <a:rPr lang="en-US" dirty="0"/>
              <a:t>Hazards in the Workplace</a:t>
            </a:r>
          </a:p>
        </p:txBody>
      </p:sp>
    </p:spTree>
    <p:extLst>
      <p:ext uri="{BB962C8B-B14F-4D97-AF65-F5344CB8AC3E}">
        <p14:creationId xmlns:p14="http://schemas.microsoft.com/office/powerpoint/2010/main" val="2481734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42</a:t>
            </a:fld>
            <a:endParaRPr lang="en-US" dirty="0"/>
          </a:p>
        </p:txBody>
      </p:sp>
      <p:sp>
        <p:nvSpPr>
          <p:cNvPr id="4" name="Text Placeholder 3"/>
          <p:cNvSpPr>
            <a:spLocks noGrp="1"/>
          </p:cNvSpPr>
          <p:nvPr>
            <p:ph type="body" sz="quarter" idx="14"/>
          </p:nvPr>
        </p:nvSpPr>
        <p:spPr/>
        <p:txBody>
          <a:bodyPr/>
          <a:lstStyle/>
          <a:p>
            <a:pPr marL="0" indent="0">
              <a:buNone/>
            </a:pPr>
            <a:r>
              <a:rPr lang="en-US" dirty="0"/>
              <a:t>#1</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Hazards in the Workplace</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2009"/>
          <a:stretch/>
        </p:blipFill>
        <p:spPr>
          <a:xfrm>
            <a:off x="628649" y="1873188"/>
            <a:ext cx="6236971" cy="4284407"/>
          </a:xfrm>
          <a:prstGeom prst="rect">
            <a:avLst/>
          </a:prstGeom>
          <a:ln>
            <a:solidFill>
              <a:schemeClr val="tx1"/>
            </a:solidFill>
          </a:ln>
        </p:spPr>
      </p:pic>
    </p:spTree>
    <p:extLst>
      <p:ext uri="{BB962C8B-B14F-4D97-AF65-F5344CB8AC3E}">
        <p14:creationId xmlns:p14="http://schemas.microsoft.com/office/powerpoint/2010/main" val="228090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43</a:t>
            </a:fld>
            <a:endParaRPr lang="en-US" dirty="0"/>
          </a:p>
        </p:txBody>
      </p:sp>
      <p:sp>
        <p:nvSpPr>
          <p:cNvPr id="4" name="Text Placeholder 3"/>
          <p:cNvSpPr>
            <a:spLocks noGrp="1"/>
          </p:cNvSpPr>
          <p:nvPr>
            <p:ph type="body" sz="quarter" idx="14"/>
          </p:nvPr>
        </p:nvSpPr>
        <p:spPr/>
        <p:txBody>
          <a:bodyPr/>
          <a:lstStyle/>
          <a:p>
            <a:pPr marL="0" indent="0">
              <a:buNone/>
            </a:pPr>
            <a:r>
              <a:rPr lang="en-US" dirty="0"/>
              <a:t>#2</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Hazards in the Workplace</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_Safety Courses\Workplace Examinations\5_Pictures &amp; Videos\Gregs photos\20130703_084854.jpg"/>
          <p:cNvPicPr/>
          <p:nvPr/>
        </p:nvPicPr>
        <p:blipFill rotWithShape="1">
          <a:blip r:embed="rId3" cstate="print">
            <a:extLst>
              <a:ext uri="{28A0092B-C50C-407E-A947-70E740481C1C}">
                <a14:useLocalDpi xmlns:a14="http://schemas.microsoft.com/office/drawing/2010/main" val="0"/>
              </a:ext>
            </a:extLst>
          </a:blip>
          <a:srcRect l="104" t="13029" r="-104" b="21824"/>
          <a:stretch/>
        </p:blipFill>
        <p:spPr bwMode="auto">
          <a:xfrm>
            <a:off x="628649" y="1828799"/>
            <a:ext cx="6150713" cy="4361497"/>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7372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44</a:t>
            </a:fld>
            <a:endParaRPr lang="en-US" dirty="0"/>
          </a:p>
        </p:txBody>
      </p:sp>
      <p:sp>
        <p:nvSpPr>
          <p:cNvPr id="4" name="Text Placeholder 3"/>
          <p:cNvSpPr>
            <a:spLocks noGrp="1"/>
          </p:cNvSpPr>
          <p:nvPr>
            <p:ph type="body" sz="quarter" idx="14"/>
          </p:nvPr>
        </p:nvSpPr>
        <p:spPr/>
        <p:txBody>
          <a:bodyPr/>
          <a:lstStyle/>
          <a:p>
            <a:pPr marL="0" indent="0">
              <a:buNone/>
            </a:pPr>
            <a:r>
              <a:rPr lang="en-US" dirty="0"/>
              <a:t>#3</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Hazards in the Workplace</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1811046"/>
            <a:ext cx="6249283" cy="4379252"/>
          </a:xfrm>
          <a:prstGeom prst="rect">
            <a:avLst/>
          </a:prstGeom>
          <a:ln>
            <a:solidFill>
              <a:schemeClr val="tx1"/>
            </a:solidFill>
          </a:ln>
        </p:spPr>
      </p:pic>
    </p:spTree>
    <p:extLst>
      <p:ext uri="{BB962C8B-B14F-4D97-AF65-F5344CB8AC3E}">
        <p14:creationId xmlns:p14="http://schemas.microsoft.com/office/powerpoint/2010/main" val="2158156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45</a:t>
            </a:fld>
            <a:endParaRPr lang="en-US" dirty="0"/>
          </a:p>
        </p:txBody>
      </p:sp>
      <p:sp>
        <p:nvSpPr>
          <p:cNvPr id="4" name="Text Placeholder 3"/>
          <p:cNvSpPr>
            <a:spLocks noGrp="1"/>
          </p:cNvSpPr>
          <p:nvPr>
            <p:ph type="body" sz="quarter" idx="14"/>
          </p:nvPr>
        </p:nvSpPr>
        <p:spPr/>
        <p:txBody>
          <a:bodyPr/>
          <a:lstStyle/>
          <a:p>
            <a:pPr marL="0" indent="0">
              <a:buNone/>
            </a:pPr>
            <a:r>
              <a:rPr lang="en-US" dirty="0"/>
              <a:t>#4</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Hazards in the Workplace</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_Safety Courses\Workplace Examinations\5_Pictures &amp; Videos\Gregs photos\DSCN0477.JPG"/>
          <p:cNvPicPr/>
          <p:nvPr/>
        </p:nvPicPr>
        <p:blipFill rotWithShape="1">
          <a:blip r:embed="rId3" cstate="print">
            <a:extLst>
              <a:ext uri="{28A0092B-C50C-407E-A947-70E740481C1C}">
                <a14:useLocalDpi xmlns:a14="http://schemas.microsoft.com/office/drawing/2010/main" val="0"/>
              </a:ext>
            </a:extLst>
          </a:blip>
          <a:srcRect l="6692"/>
          <a:stretch/>
        </p:blipFill>
        <p:spPr bwMode="auto">
          <a:xfrm>
            <a:off x="628649" y="1846555"/>
            <a:ext cx="6160131" cy="4311040"/>
          </a:xfrm>
          <a:prstGeom prst="rect">
            <a:avLst/>
          </a:prstGeom>
          <a:noFill/>
          <a:ln>
            <a:solidFill>
              <a:sysClr val="windowText" lastClr="000000"/>
            </a:solidFill>
          </a:ln>
        </p:spPr>
      </p:pic>
    </p:spTree>
    <p:extLst>
      <p:ext uri="{BB962C8B-B14F-4D97-AF65-F5344CB8AC3E}">
        <p14:creationId xmlns:p14="http://schemas.microsoft.com/office/powerpoint/2010/main" val="4060241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46</a:t>
            </a:fld>
            <a:endParaRPr lang="en-US" dirty="0"/>
          </a:p>
        </p:txBody>
      </p:sp>
      <p:sp>
        <p:nvSpPr>
          <p:cNvPr id="4" name="Text Placeholder 3"/>
          <p:cNvSpPr>
            <a:spLocks noGrp="1"/>
          </p:cNvSpPr>
          <p:nvPr>
            <p:ph type="body" sz="quarter" idx="14"/>
          </p:nvPr>
        </p:nvSpPr>
        <p:spPr>
          <a:xfrm>
            <a:off x="628650" y="1379220"/>
            <a:ext cx="6704305" cy="4686618"/>
          </a:xfrm>
        </p:spPr>
        <p:txBody>
          <a:bodyPr/>
          <a:lstStyle/>
          <a:p>
            <a:pPr marL="0" indent="0">
              <a:buNone/>
            </a:pPr>
            <a:endParaRPr lang="en-US" dirty="0"/>
          </a:p>
          <a:p>
            <a:endParaRPr lang="en-US" dirty="0"/>
          </a:p>
        </p:txBody>
      </p:sp>
      <p:sp>
        <p:nvSpPr>
          <p:cNvPr id="5" name="Text Placeholder 4"/>
          <p:cNvSpPr>
            <a:spLocks noGrp="1"/>
          </p:cNvSpPr>
          <p:nvPr>
            <p:ph type="body" sz="quarter" idx="15"/>
          </p:nvPr>
        </p:nvSpPr>
        <p:spPr>
          <a:xfrm>
            <a:off x="628650" y="615474"/>
            <a:ext cx="6236970" cy="763746"/>
          </a:xfrm>
        </p:spPr>
        <p:txBody>
          <a:bodyPr>
            <a:normAutofit/>
          </a:bodyPr>
          <a:lstStyle/>
          <a:p>
            <a:r>
              <a:rPr lang="en-US" dirty="0"/>
              <a:t>Video</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2" name="Picture 1">
            <a:hlinkClick r:id="rId3"/>
          </p:cNvPr>
          <p:cNvPicPr>
            <a:picLocks noChangeAspect="1"/>
          </p:cNvPicPr>
          <p:nvPr/>
        </p:nvPicPr>
        <p:blipFill>
          <a:blip r:embed="rId4"/>
          <a:stretch>
            <a:fillRect/>
          </a:stretch>
        </p:blipFill>
        <p:spPr>
          <a:xfrm>
            <a:off x="1449442" y="1631804"/>
            <a:ext cx="5832806" cy="3840480"/>
          </a:xfrm>
          <a:prstGeom prst="rect">
            <a:avLst/>
          </a:prstGeom>
        </p:spPr>
      </p:pic>
    </p:spTree>
    <p:extLst>
      <p:ext uri="{BB962C8B-B14F-4D97-AF65-F5344CB8AC3E}">
        <p14:creationId xmlns:p14="http://schemas.microsoft.com/office/powerpoint/2010/main" val="36542572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49" y="1379220"/>
            <a:ext cx="6686551" cy="4686618"/>
          </a:xfrm>
        </p:spPr>
        <p:txBody>
          <a:bodyPr/>
          <a:lstStyle/>
          <a:p>
            <a:pPr marL="0" indent="0">
              <a:buNone/>
            </a:pPr>
            <a:r>
              <a:rPr lang="en-US" b="1" dirty="0"/>
              <a:t>Directions</a:t>
            </a:r>
          </a:p>
          <a:p>
            <a:pPr marL="457200" lvl="0" indent="-457200">
              <a:buFont typeface="+mj-lt"/>
              <a:buAutoNum type="arabicPeriod"/>
            </a:pPr>
            <a:r>
              <a:rPr lang="en-US" dirty="0">
                <a:solidFill>
                  <a:prstClr val="black"/>
                </a:solidFill>
              </a:rPr>
              <a:t>Facilitator will divide the class into small groups.</a:t>
            </a:r>
          </a:p>
          <a:p>
            <a:pPr marL="457200" lvl="0" indent="-457200">
              <a:buFont typeface="+mj-lt"/>
              <a:buAutoNum type="arabicPeriod"/>
            </a:pPr>
            <a:r>
              <a:rPr lang="en-US" dirty="0">
                <a:solidFill>
                  <a:prstClr val="black"/>
                </a:solidFill>
              </a:rPr>
              <a:t>Each group will receive an assigned hazard topic (Equipment, guards, housekeeping, electrical, emergency preparedness, travelways/escapeways, or ground control/support).</a:t>
            </a:r>
          </a:p>
          <a:p>
            <a:pPr marL="457200" lvl="0" indent="-457200">
              <a:buFont typeface="+mj-lt"/>
              <a:buAutoNum type="arabicPeriod"/>
            </a:pPr>
            <a:r>
              <a:rPr lang="en-US" dirty="0">
                <a:solidFill>
                  <a:prstClr val="black"/>
                </a:solidFill>
              </a:rPr>
              <a:t>Take ten minutes to research and prepare talking points about your hazard topic.  Use the worksheet in the Student Guide (p.37). </a:t>
            </a:r>
          </a:p>
          <a:p>
            <a:pPr marL="457200" indent="-457200">
              <a:buFont typeface="+mj-lt"/>
              <a:buAutoNum type="arabicPeriod"/>
            </a:pPr>
            <a:r>
              <a:rPr lang="en-US" dirty="0">
                <a:solidFill>
                  <a:prstClr val="black"/>
                </a:solidFill>
              </a:rPr>
              <a:t>Teach your topic back to the class. </a:t>
            </a:r>
            <a:r>
              <a:rPr lang="en-US" i="1" dirty="0">
                <a:solidFill>
                  <a:prstClr val="black"/>
                </a:solidFill>
              </a:rPr>
              <a:t>What do you want your classmates to understand about this topic?  What are some key concepts? How can you apply this topic to your workplace?</a:t>
            </a:r>
          </a:p>
          <a:p>
            <a:pPr marL="457200" lvl="0" indent="-457200">
              <a:buFont typeface="+mj-lt"/>
              <a:buAutoNum type="arabicPeriod"/>
            </a:pPr>
            <a:endParaRPr lang="en-US" dirty="0">
              <a:solidFill>
                <a:prstClr val="black"/>
              </a:solidFill>
            </a:endParaRPr>
          </a:p>
        </p:txBody>
      </p:sp>
      <p:sp>
        <p:nvSpPr>
          <p:cNvPr id="5" name="Text Placeholder 4"/>
          <p:cNvSpPr>
            <a:spLocks noGrp="1"/>
          </p:cNvSpPr>
          <p:nvPr>
            <p:ph type="body" sz="quarter" idx="15"/>
          </p:nvPr>
        </p:nvSpPr>
        <p:spPr>
          <a:xfrm>
            <a:off x="551156" y="297759"/>
            <a:ext cx="6699876" cy="763746"/>
          </a:xfrm>
          <a:solidFill>
            <a:schemeClr val="bg1"/>
          </a:solidFill>
        </p:spPr>
        <p:txBody>
          <a:bodyPr>
            <a:noAutofit/>
          </a:bodyPr>
          <a:lstStyle/>
          <a:p>
            <a:endParaRPr lang="en-US" sz="1600" dirty="0"/>
          </a:p>
          <a:p>
            <a:r>
              <a:rPr lang="en-US" dirty="0"/>
              <a:t>Teach Me</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47</a:t>
            </a:fld>
            <a:endParaRPr lang="en-US" dirty="0"/>
          </a:p>
        </p:txBody>
      </p:sp>
      <p:sp>
        <p:nvSpPr>
          <p:cNvPr id="2" name="Rectangle 1"/>
          <p:cNvSpPr/>
          <p:nvPr/>
        </p:nvSpPr>
        <p:spPr>
          <a:xfrm>
            <a:off x="7251032" y="0"/>
            <a:ext cx="189296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Activity 3</a:t>
            </a:r>
          </a:p>
        </p:txBody>
      </p:sp>
      <p:sp>
        <p:nvSpPr>
          <p:cNvPr id="8"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502817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48</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solidFill>
                  <a:prstClr val="black"/>
                </a:solidFill>
              </a:rPr>
              <a:t>Refer to the Quiz in the Student Guide.</a:t>
            </a:r>
          </a:p>
          <a:p>
            <a:pPr marL="457200" lvl="0" indent="-457200">
              <a:buFont typeface="+mj-lt"/>
              <a:buAutoNum type="arabicPeriod"/>
            </a:pPr>
            <a:r>
              <a:rPr lang="en-US" dirty="0">
                <a:solidFill>
                  <a:prstClr val="black"/>
                </a:solidFill>
              </a:rPr>
              <a:t>Take five minutes to complete.</a:t>
            </a:r>
          </a:p>
          <a:p>
            <a:pPr marL="457200" lvl="0" indent="-457200">
              <a:buFont typeface="+mj-lt"/>
              <a:buAutoNum type="arabicPeriod"/>
            </a:pPr>
            <a:r>
              <a:rPr lang="en-US" dirty="0">
                <a:solidFill>
                  <a:prstClr val="black"/>
                </a:solidFill>
              </a:rPr>
              <a:t>Review the answers as a class.</a:t>
            </a:r>
          </a:p>
          <a:p>
            <a:pPr marL="0" indent="0">
              <a:buNone/>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2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38742083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49</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a:pPr>
            <a:r>
              <a:rPr lang="en-US" dirty="0"/>
              <a:t>What is the purpose of guarding?</a:t>
            </a:r>
          </a:p>
          <a:p>
            <a:pPr marL="914400" indent="-457200">
              <a:buFont typeface="+mj-lt"/>
              <a:buAutoNum type="alphaLcPeriod"/>
            </a:pPr>
            <a:r>
              <a:rPr lang="en-US" dirty="0"/>
              <a:t>Prevent access into a hazardous area</a:t>
            </a:r>
          </a:p>
          <a:p>
            <a:pPr marL="914400" indent="-457200">
              <a:buFont typeface="+mj-lt"/>
              <a:buAutoNum type="alphaLcPeriod"/>
            </a:pPr>
            <a:r>
              <a:rPr lang="en-US" dirty="0"/>
              <a:t>Provide another location to store PPE</a:t>
            </a:r>
          </a:p>
          <a:p>
            <a:pPr marL="914400" indent="-457200">
              <a:buFont typeface="+mj-lt"/>
              <a:buAutoNum type="alphaLcPeriod"/>
            </a:pPr>
            <a:r>
              <a:rPr lang="en-US" dirty="0"/>
              <a:t>Protect equipment from dust and debris</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2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135726" y="1822124"/>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7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75941" y="1393772"/>
            <a:ext cx="6258158" cy="3939540"/>
          </a:xfrm>
          <a:prstGeom prst="rect">
            <a:avLst/>
          </a:prstGeom>
          <a:noFill/>
        </p:spPr>
        <p:txBody>
          <a:bodyPr wrap="square" rtlCol="0">
            <a:spAutoFit/>
          </a:bodyPr>
          <a:lstStyle/>
          <a:p>
            <a:pPr marL="214313" indent="-214313">
              <a:lnSpc>
                <a:spcPct val="200000"/>
              </a:lnSpc>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Module 1: Workplace Examination Compliance</a:t>
            </a:r>
          </a:p>
          <a:p>
            <a:pPr marL="214313" indent="-214313">
              <a:lnSpc>
                <a:spcPct val="200000"/>
              </a:lnSpc>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Module 2: Underground Hazard Identification</a:t>
            </a:r>
          </a:p>
          <a:p>
            <a:pPr marL="214313" indent="-214313">
              <a:lnSpc>
                <a:spcPct val="200000"/>
              </a:lnSpc>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Module 3: Underground Critical Controls</a:t>
            </a:r>
          </a:p>
          <a:p>
            <a:pPr marL="214313" indent="-214313">
              <a:lnSpc>
                <a:spcPct val="200000"/>
              </a:lnSpc>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Module 4: Chemical Storage</a:t>
            </a:r>
          </a:p>
          <a:p>
            <a:pPr>
              <a:lnSpc>
                <a:spcPct val="150000"/>
              </a:lnSpc>
              <a:buClr>
                <a:srgbClr val="00B0F0"/>
              </a:buClr>
            </a:pPr>
            <a:endParaRPr lang="en-US" sz="2000" dirty="0">
              <a:latin typeface="Arial" panose="020B0604020202020204" pitchFamily="34" charset="0"/>
              <a:cs typeface="Arial" panose="020B0604020202020204" pitchFamily="34" charset="0"/>
            </a:endParaRPr>
          </a:p>
          <a:p>
            <a:pPr>
              <a:lnSpc>
                <a:spcPct val="150000"/>
              </a:lnSpc>
              <a:buClr>
                <a:srgbClr val="00B0F0"/>
              </a:buClr>
            </a:pPr>
            <a:endParaRPr lang="en-US" sz="2000" dirty="0">
              <a:latin typeface="Arial" panose="020B0604020202020204" pitchFamily="34" charset="0"/>
              <a:cs typeface="Arial" panose="020B0604020202020204" pitchFamily="34" charset="0"/>
            </a:endParaRPr>
          </a:p>
          <a:p>
            <a:pPr>
              <a:lnSpc>
                <a:spcPct val="150000"/>
              </a:lnSpc>
              <a:buClr>
                <a:srgbClr val="00B0F0"/>
              </a:buClr>
            </a:pP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57594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B0F0"/>
                </a:solidFill>
                <a:latin typeface="Arial Black" panose="020B0A04020102020204" pitchFamily="34" charset="0"/>
              </a:rPr>
              <a:t>Course Modules</a:t>
            </a:r>
          </a:p>
        </p:txBody>
      </p:sp>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2" name="Footer Placeholder 1"/>
          <p:cNvSpPr>
            <a:spLocks noGrp="1"/>
          </p:cNvSpPr>
          <p:nvPr>
            <p:ph type="ftr" sz="quarter" idx="11"/>
          </p:nvPr>
        </p:nvSpPr>
        <p:spPr>
          <a:xfrm>
            <a:off x="575940" y="6208155"/>
            <a:ext cx="5486400" cy="365125"/>
          </a:xfrm>
        </p:spPr>
        <p:txBody>
          <a:bodyPr/>
          <a:lstStyle/>
          <a:p>
            <a:pPr lvl="0" algn="l"/>
            <a:r>
              <a:rPr lang="en-US" sz="700" dirty="0">
                <a:solidFill>
                  <a:prstClr val="black">
                    <a:tint val="75000"/>
                  </a:prstClr>
                </a:solidFill>
                <a:latin typeface="Arial Black" panose="020B0A04020102020204" pitchFamily="34" charset="0"/>
              </a:rPr>
              <a:t>WORKPLACE EXAMINATIONS UNDERGROUND – SFT FCX2018C</a:t>
            </a:r>
          </a:p>
        </p:txBody>
      </p:sp>
      <p:sp>
        <p:nvSpPr>
          <p:cNvPr id="9" name="Slide Number Placeholder 2"/>
          <p:cNvSpPr>
            <a:spLocks noGrp="1"/>
          </p:cNvSpPr>
          <p:nvPr>
            <p:ph type="sldNum" sz="quarter" idx="12"/>
          </p:nvPr>
        </p:nvSpPr>
        <p:spPr>
          <a:xfrm>
            <a:off x="6865620" y="6208154"/>
            <a:ext cx="2278380" cy="365125"/>
          </a:xfrm>
        </p:spPr>
        <p:txBody>
          <a:bodyPr/>
          <a:lstStyle/>
          <a:p>
            <a:pPr algn="ctr"/>
            <a:r>
              <a:rPr lang="en-US" sz="700" dirty="0">
                <a:solidFill>
                  <a:srgbClr val="898989"/>
                </a:solidFill>
                <a:latin typeface="Arial Black" panose="020B0A04020102020204" pitchFamily="34" charset="0"/>
              </a:rPr>
              <a:t>6</a:t>
            </a:r>
          </a:p>
        </p:txBody>
      </p:sp>
    </p:spTree>
    <p:extLst>
      <p:ext uri="{BB962C8B-B14F-4D97-AF65-F5344CB8AC3E}">
        <p14:creationId xmlns:p14="http://schemas.microsoft.com/office/powerpoint/2010/main" val="3123363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50</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2"/>
            </a:pPr>
            <a:r>
              <a:rPr lang="en-US" dirty="0"/>
              <a:t>What are some examples of good housekeeping? (Circle all that apply)</a:t>
            </a:r>
          </a:p>
          <a:p>
            <a:pPr marL="914400" indent="-457200">
              <a:buFont typeface="+mj-lt"/>
              <a:buAutoNum type="alphaLcPeriod"/>
            </a:pPr>
            <a:r>
              <a:rPr lang="en-US" dirty="0"/>
              <a:t>Disposing of trash</a:t>
            </a:r>
          </a:p>
          <a:p>
            <a:pPr marL="914400" indent="-457200">
              <a:buFont typeface="+mj-lt"/>
              <a:buAutoNum type="alphaLcPeriod"/>
            </a:pPr>
            <a:r>
              <a:rPr lang="en-US" dirty="0"/>
              <a:t>Cleaning up oil spills</a:t>
            </a:r>
          </a:p>
          <a:p>
            <a:pPr marL="914400" indent="-457200">
              <a:buFont typeface="+mj-lt"/>
              <a:buAutoNum type="alphaLcPeriod"/>
            </a:pPr>
            <a:r>
              <a:rPr lang="en-US" dirty="0"/>
              <a:t>Wearing the correct dust mask</a:t>
            </a:r>
          </a:p>
          <a:p>
            <a:pPr marL="914400" indent="-457200">
              <a:buFont typeface="+mj-lt"/>
              <a:buAutoNum type="alphaLcPeriod"/>
            </a:pPr>
            <a:r>
              <a:rPr lang="en-US" dirty="0"/>
              <a:t>Securing ladders in the tool shop</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2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099868" y="249675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1099868" y="2079567"/>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1099868" y="3288614"/>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8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51</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3"/>
            </a:pPr>
            <a:r>
              <a:rPr lang="en-US" dirty="0"/>
              <a:t>What should you include in your workplace examination when working with grinders? (Circle all that apply)</a:t>
            </a:r>
          </a:p>
          <a:p>
            <a:pPr marL="914400" indent="-457200">
              <a:buFont typeface="+mj-lt"/>
              <a:buAutoNum type="alphaLcPeriod"/>
            </a:pPr>
            <a:r>
              <a:rPr lang="en-US" dirty="0"/>
              <a:t>Drainage</a:t>
            </a:r>
          </a:p>
          <a:p>
            <a:pPr marL="914400" indent="-457200">
              <a:buFont typeface="+mj-lt"/>
              <a:buAutoNum type="alphaLcPeriod"/>
            </a:pPr>
            <a:r>
              <a:rPr lang="en-US" dirty="0"/>
              <a:t>Hot work permit</a:t>
            </a:r>
          </a:p>
          <a:p>
            <a:pPr marL="914400" indent="-457200">
              <a:buFont typeface="+mj-lt"/>
              <a:buAutoNum type="alphaLcPeriod"/>
            </a:pPr>
            <a:r>
              <a:rPr lang="en-US" dirty="0"/>
              <a:t>The tongue guard</a:t>
            </a:r>
          </a:p>
          <a:p>
            <a:pPr marL="914400" indent="-457200">
              <a:buFont typeface="+mj-lt"/>
              <a:buAutoNum type="alphaLcPeriod"/>
            </a:pPr>
            <a:r>
              <a:rPr lang="en-US" dirty="0"/>
              <a:t>The peripheral hood</a:t>
            </a:r>
          </a:p>
          <a:p>
            <a:pPr marL="914400" indent="-457200">
              <a:buFont typeface="+mj-lt"/>
              <a:buAutoNum type="alphaLcPeriod"/>
            </a:pPr>
            <a:endParaRPr lang="en-US" dirty="0"/>
          </a:p>
          <a:p>
            <a:pPr marL="914400" indent="-457200">
              <a:buFont typeface="+mj-lt"/>
              <a:buAutoNum type="alphaLcPeriod"/>
            </a:pPr>
            <a:endParaRPr lang="en-US" dirty="0"/>
          </a:p>
          <a:p>
            <a:pPr marL="457200" indent="0">
              <a:buNone/>
            </a:pPr>
            <a:endParaRPr lang="en-US" b="1" dirty="0">
              <a:solidFill>
                <a:srgbClr val="FF0000"/>
              </a:solidFill>
            </a:endParaRP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2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8" name="Oval 7"/>
          <p:cNvSpPr/>
          <p:nvPr/>
        </p:nvSpPr>
        <p:spPr>
          <a:xfrm>
            <a:off x="1086933" y="3562108"/>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1086933" y="3164425"/>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1086933" y="275844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52</a:t>
            </a:fld>
            <a:endParaRPr lang="en-US" dirty="0"/>
          </a:p>
        </p:txBody>
      </p:sp>
      <p:sp>
        <p:nvSpPr>
          <p:cNvPr id="4" name="Text Placeholder 3"/>
          <p:cNvSpPr>
            <a:spLocks noGrp="1"/>
          </p:cNvSpPr>
          <p:nvPr>
            <p:ph type="body" sz="quarter" idx="14"/>
          </p:nvPr>
        </p:nvSpPr>
        <p:spPr>
          <a:xfrm>
            <a:off x="628650" y="1379220"/>
            <a:ext cx="5591175" cy="4686618"/>
          </a:xfrm>
        </p:spPr>
        <p:txBody>
          <a:bodyPr/>
          <a:lstStyle/>
          <a:p>
            <a:pPr>
              <a:lnSpc>
                <a:spcPct val="100000"/>
              </a:lnSpc>
              <a:spcBef>
                <a:spcPts val="600"/>
              </a:spcBef>
              <a:spcAft>
                <a:spcPts val="600"/>
              </a:spcAft>
            </a:pPr>
            <a:r>
              <a:rPr lang="en-US" dirty="0"/>
              <a:t>How will this module impact your future workplace examinations?</a:t>
            </a:r>
          </a:p>
          <a:p>
            <a:pPr>
              <a:lnSpc>
                <a:spcPct val="100000"/>
              </a:lnSpc>
              <a:spcBef>
                <a:spcPts val="600"/>
              </a:spcBef>
              <a:spcAft>
                <a:spcPts val="600"/>
              </a:spcAft>
            </a:pPr>
            <a:r>
              <a:rPr lang="en-US" dirty="0"/>
              <a:t>What information surprised you?</a:t>
            </a:r>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lstStyle/>
          <a:p>
            <a:r>
              <a:rPr lang="en-US" dirty="0"/>
              <a:t>Debrief</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57967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enderson edit"/>
          <p:cNvPicPr>
            <a:picLocks noChangeAspect="1" noChangeArrowheads="1"/>
          </p:cNvPicPr>
          <p:nvPr/>
        </p:nvPicPr>
        <p:blipFill rotWithShape="1">
          <a:blip r:embed="rId3">
            <a:extLst>
              <a:ext uri="{28A0092B-C50C-407E-A947-70E740481C1C}">
                <a14:useLocalDpi xmlns:a14="http://schemas.microsoft.com/office/drawing/2010/main" val="0"/>
              </a:ext>
            </a:extLst>
          </a:blip>
          <a:srcRect l="4395" t="-143" r="-4395" b="143"/>
          <a:stretch/>
        </p:blipFill>
        <p:spPr bwMode="auto">
          <a:xfrm>
            <a:off x="-83716" y="-1"/>
            <a:ext cx="914897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327231" y="0"/>
            <a:ext cx="18167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6200000">
            <a:off x="5011619" y="2659645"/>
            <a:ext cx="6313462" cy="994172"/>
          </a:xfrm>
        </p:spPr>
        <p:txBody>
          <a:bodyPr>
            <a:normAutofit fontScale="90000"/>
          </a:bodyPr>
          <a:lstStyle/>
          <a:p>
            <a:r>
              <a:rPr lang="en-US" sz="3600" dirty="0">
                <a:solidFill>
                  <a:srgbClr val="00B0F0"/>
                </a:solidFill>
                <a:latin typeface="Arial Black" panose="020B0A04020102020204" pitchFamily="34" charset="0"/>
              </a:rPr>
              <a:t>Module 3:</a:t>
            </a:r>
            <a:r>
              <a:rPr lang="en-US" sz="3000" dirty="0">
                <a:solidFill>
                  <a:srgbClr val="00B0F0"/>
                </a:solidFill>
                <a:latin typeface="Arial Black" panose="020B0A04020102020204" pitchFamily="34" charset="0"/>
              </a:rPr>
              <a:t> </a:t>
            </a:r>
            <a:r>
              <a:rPr lang="en-US" sz="3600" dirty="0">
                <a:solidFill>
                  <a:srgbClr val="00B0F0"/>
                </a:solidFill>
                <a:latin typeface="Arial Black" panose="020B0A04020102020204" pitchFamily="34" charset="0"/>
              </a:rPr>
              <a:t>UNDERGROUND </a:t>
            </a:r>
            <a:br>
              <a:rPr lang="en-US" sz="3600" dirty="0">
                <a:solidFill>
                  <a:srgbClr val="00B0F0"/>
                </a:solidFill>
                <a:latin typeface="Arial Black" panose="020B0A04020102020204" pitchFamily="34" charset="0"/>
              </a:rPr>
            </a:br>
            <a:r>
              <a:rPr lang="en-US" sz="3600" dirty="0">
                <a:solidFill>
                  <a:srgbClr val="00B0F0"/>
                </a:solidFill>
                <a:latin typeface="Arial Black" panose="020B0A04020102020204" pitchFamily="34" charset="0"/>
              </a:rPr>
              <a:t>CRITICAL CONTROLS</a:t>
            </a:r>
            <a:endParaRPr lang="en-US" sz="30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417180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54</a:t>
            </a:fld>
            <a:endParaRPr lang="en-US" dirty="0"/>
          </a:p>
        </p:txBody>
      </p:sp>
      <p:sp>
        <p:nvSpPr>
          <p:cNvPr id="4" name="Text Placeholder 3"/>
          <p:cNvSpPr>
            <a:spLocks noGrp="1"/>
          </p:cNvSpPr>
          <p:nvPr>
            <p:ph type="body" sz="quarter" idx="14"/>
          </p:nvPr>
        </p:nvSpPr>
        <p:spPr>
          <a:xfrm>
            <a:off x="628649" y="1379220"/>
            <a:ext cx="6598319" cy="4686618"/>
          </a:xfrm>
        </p:spPr>
        <p:txBody>
          <a:bodyPr/>
          <a:lstStyle/>
          <a:p>
            <a:pPr marL="342900" lvl="1" indent="-342900">
              <a:lnSpc>
                <a:spcPct val="100000"/>
              </a:lnSpc>
              <a:spcBef>
                <a:spcPts val="600"/>
              </a:spcBef>
              <a:spcAft>
                <a:spcPts val="600"/>
              </a:spcAft>
              <a:buFont typeface="Wingdings" panose="05000000000000000000" pitchFamily="2" charset="2"/>
              <a:buChar char="§"/>
            </a:pPr>
            <a:r>
              <a:rPr lang="en-US" dirty="0"/>
              <a:t>What is a critical control?</a:t>
            </a:r>
          </a:p>
          <a:p>
            <a:pPr marL="342900" lvl="1" indent="-342900">
              <a:lnSpc>
                <a:spcPct val="100000"/>
              </a:lnSpc>
              <a:spcBef>
                <a:spcPts val="600"/>
              </a:spcBef>
              <a:spcAft>
                <a:spcPts val="600"/>
              </a:spcAft>
              <a:buFont typeface="Wingdings" panose="05000000000000000000" pitchFamily="2" charset="2"/>
              <a:buChar char="§"/>
            </a:pPr>
            <a:r>
              <a:rPr lang="en-US" dirty="0"/>
              <a:t>Review the fatal risk/critical control table in the SG</a:t>
            </a:r>
          </a:p>
          <a:p>
            <a:pPr marL="342900" lvl="1" indent="-342900">
              <a:lnSpc>
                <a:spcPct val="100000"/>
              </a:lnSpc>
              <a:spcBef>
                <a:spcPts val="600"/>
              </a:spcBef>
              <a:spcAft>
                <a:spcPts val="600"/>
              </a:spcAft>
              <a:buFont typeface="Wingdings" panose="05000000000000000000" pitchFamily="2" charset="2"/>
              <a:buChar char="§"/>
            </a:pPr>
            <a:r>
              <a:rPr lang="en-US" dirty="0"/>
              <a:t>What are some examples of critical controls for underground?</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Refuge chambers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Ventilation</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Air doors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Dust control</a:t>
            </a:r>
          </a:p>
          <a:p>
            <a:pPr marL="0" lvl="1" indent="0">
              <a:lnSpc>
                <a:spcPct val="100000"/>
              </a:lnSpc>
              <a:spcBef>
                <a:spcPts val="600"/>
              </a:spcBef>
              <a:spcAft>
                <a:spcPts val="600"/>
              </a:spcAft>
              <a:buNone/>
            </a:pPr>
            <a:endParaRPr lang="en-US" dirty="0">
              <a:latin typeface="Arial" panose="020B0604020202020204" pitchFamily="34" charset="0"/>
              <a:cs typeface="Arial" panose="020B0604020202020204" pitchFamily="34" charset="0"/>
            </a:endParaRPr>
          </a:p>
          <a:p>
            <a:pPr marL="342900" lvl="1" indent="-342900">
              <a:lnSpc>
                <a:spcPct val="100000"/>
              </a:lnSpc>
              <a:spcBef>
                <a:spcPts val="600"/>
              </a:spcBef>
              <a:spcAft>
                <a:spcPts val="600"/>
              </a:spcAft>
              <a:buFont typeface="Wingdings" panose="05000000000000000000" pitchFamily="2" charset="2"/>
              <a:buChar char="§"/>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Critical Controls</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29514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55</a:t>
            </a:fld>
            <a:endParaRPr lang="en-US" dirty="0"/>
          </a:p>
        </p:txBody>
      </p:sp>
      <p:sp>
        <p:nvSpPr>
          <p:cNvPr id="4" name="Text Placeholder 3"/>
          <p:cNvSpPr>
            <a:spLocks noGrp="1"/>
          </p:cNvSpPr>
          <p:nvPr>
            <p:ph type="body" sz="quarter" idx="14"/>
          </p:nvPr>
        </p:nvSpPr>
        <p:spPr>
          <a:xfrm>
            <a:off x="628649" y="1379220"/>
            <a:ext cx="6598319" cy="4686618"/>
          </a:xfrm>
        </p:spPr>
        <p:txBody>
          <a:bodyPr/>
          <a:lstStyle/>
          <a:p>
            <a:pPr marL="342900" lvl="1" indent="-342900">
              <a:lnSpc>
                <a:spcPct val="100000"/>
              </a:lnSpc>
              <a:spcBef>
                <a:spcPts val="600"/>
              </a:spcBef>
              <a:spcAft>
                <a:spcPts val="600"/>
              </a:spcAft>
              <a:buFont typeface="Wingdings" panose="05000000000000000000" pitchFamily="2" charset="2"/>
              <a:buChar char="§"/>
            </a:pPr>
            <a:r>
              <a:rPr lang="en-US" dirty="0"/>
              <a:t>Why are refuge chambers in place?</a:t>
            </a:r>
          </a:p>
          <a:p>
            <a:pPr marL="342900" lvl="1" indent="-342900">
              <a:lnSpc>
                <a:spcPct val="100000"/>
              </a:lnSpc>
              <a:spcBef>
                <a:spcPts val="600"/>
              </a:spcBef>
              <a:spcAft>
                <a:spcPts val="600"/>
              </a:spcAft>
              <a:buFont typeface="Wingdings" panose="05000000000000000000" pitchFamily="2" charset="2"/>
              <a:buChar char="§"/>
            </a:pPr>
            <a:r>
              <a:rPr lang="en-US" dirty="0"/>
              <a:t>What do you inspect in a refuge chamber?</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Tools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Emergency supplies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Integrity of floors and walls</a:t>
            </a:r>
          </a:p>
          <a:p>
            <a:pPr marL="342900" lvl="1" indent="-342900">
              <a:lnSpc>
                <a:spcPct val="100000"/>
              </a:lnSpc>
              <a:spcBef>
                <a:spcPts val="600"/>
              </a:spcBef>
              <a:spcAft>
                <a:spcPts val="6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lvl="1" indent="0">
              <a:lnSpc>
                <a:spcPct val="100000"/>
              </a:lnSpc>
              <a:spcBef>
                <a:spcPts val="600"/>
              </a:spcBef>
              <a:spcAft>
                <a:spcPts val="600"/>
              </a:spcAft>
              <a:buNone/>
            </a:pPr>
            <a:endParaRPr lang="en-US" dirty="0"/>
          </a:p>
          <a:p>
            <a:pPr marL="342900" lvl="1" indent="-342900">
              <a:lnSpc>
                <a:spcPct val="100000"/>
              </a:lnSpc>
              <a:spcBef>
                <a:spcPts val="600"/>
              </a:spcBef>
              <a:spcAft>
                <a:spcPts val="600"/>
              </a:spcAft>
              <a:buFont typeface="Wingdings" panose="05000000000000000000" pitchFamily="2" charset="2"/>
              <a:buChar char="§"/>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Critical Controls</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Pictures\Henderson Mine 2018\Labeled Photos\Refuge Chamber Suppli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922078"/>
            <a:ext cx="2857500" cy="2143760"/>
          </a:xfrm>
          <a:prstGeom prst="rect">
            <a:avLst/>
          </a:prstGeom>
          <a:noFill/>
          <a:ln>
            <a:solidFill>
              <a:sysClr val="windowText" lastClr="000000"/>
            </a:solidFill>
          </a:ln>
        </p:spPr>
      </p:pic>
    </p:spTree>
    <p:extLst>
      <p:ext uri="{BB962C8B-B14F-4D97-AF65-F5344CB8AC3E}">
        <p14:creationId xmlns:p14="http://schemas.microsoft.com/office/powerpoint/2010/main" val="65049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56</a:t>
            </a:fld>
            <a:endParaRPr lang="en-US" dirty="0"/>
          </a:p>
        </p:txBody>
      </p:sp>
      <p:sp>
        <p:nvSpPr>
          <p:cNvPr id="4" name="Text Placeholder 3"/>
          <p:cNvSpPr>
            <a:spLocks noGrp="1"/>
          </p:cNvSpPr>
          <p:nvPr>
            <p:ph type="body" sz="quarter" idx="14"/>
          </p:nvPr>
        </p:nvSpPr>
        <p:spPr>
          <a:xfrm>
            <a:off x="628649" y="1379220"/>
            <a:ext cx="6705601" cy="4686618"/>
          </a:xfrm>
        </p:spPr>
        <p:txBody>
          <a:bodyPr/>
          <a:lstStyle/>
          <a:p>
            <a:pPr marL="342900" lvl="1" indent="-342900">
              <a:lnSpc>
                <a:spcPct val="100000"/>
              </a:lnSpc>
              <a:spcBef>
                <a:spcPts val="600"/>
              </a:spcBef>
              <a:spcAft>
                <a:spcPts val="600"/>
              </a:spcAft>
              <a:buFont typeface="Wingdings" panose="05000000000000000000" pitchFamily="2" charset="2"/>
              <a:buChar char="§"/>
            </a:pPr>
            <a:r>
              <a:rPr lang="en-US" dirty="0"/>
              <a:t>How does airflow affect the underground environment?</a:t>
            </a:r>
          </a:p>
          <a:p>
            <a:pPr marL="342900" lvl="1" indent="-342900">
              <a:lnSpc>
                <a:spcPct val="100000"/>
              </a:lnSpc>
              <a:spcBef>
                <a:spcPts val="600"/>
              </a:spcBef>
              <a:spcAft>
                <a:spcPts val="600"/>
              </a:spcAft>
              <a:buFont typeface="Wingdings" panose="05000000000000000000" pitchFamily="2" charset="2"/>
              <a:buChar char="§"/>
            </a:pPr>
            <a:r>
              <a:rPr lang="en-US" dirty="0"/>
              <a:t>Who conducts the inspection of the airflow system?</a:t>
            </a:r>
          </a:p>
          <a:p>
            <a:pPr marL="342900" lvl="1" indent="-342900">
              <a:lnSpc>
                <a:spcPct val="100000"/>
              </a:lnSpc>
              <a:spcBef>
                <a:spcPts val="600"/>
              </a:spcBef>
              <a:spcAft>
                <a:spcPts val="600"/>
              </a:spcAft>
              <a:buFont typeface="Wingdings" panose="05000000000000000000" pitchFamily="2" charset="2"/>
              <a:buChar char="§"/>
            </a:pPr>
            <a:r>
              <a:rPr lang="en-US" dirty="0"/>
              <a:t>What should you inspect when traveling through or working near air doors?</a:t>
            </a:r>
          </a:p>
          <a:p>
            <a:pPr marL="342900" lvl="1" indent="-342900">
              <a:lnSpc>
                <a:spcPct val="100000"/>
              </a:lnSpc>
              <a:spcBef>
                <a:spcPts val="600"/>
              </a:spcBef>
              <a:spcAft>
                <a:spcPts val="6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342900" lvl="1" indent="-342900">
              <a:lnSpc>
                <a:spcPct val="100000"/>
              </a:lnSpc>
              <a:spcBef>
                <a:spcPts val="600"/>
              </a:spcBef>
              <a:spcAft>
                <a:spcPts val="6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lvl="1" indent="0">
              <a:lnSpc>
                <a:spcPct val="100000"/>
              </a:lnSpc>
              <a:spcBef>
                <a:spcPts val="600"/>
              </a:spcBef>
              <a:spcAft>
                <a:spcPts val="600"/>
              </a:spcAft>
              <a:buNone/>
            </a:pPr>
            <a:endParaRPr lang="en-US" dirty="0"/>
          </a:p>
          <a:p>
            <a:pPr marL="342900" lvl="1" indent="-342900">
              <a:lnSpc>
                <a:spcPct val="100000"/>
              </a:lnSpc>
              <a:spcBef>
                <a:spcPts val="600"/>
              </a:spcBef>
              <a:spcAft>
                <a:spcPts val="600"/>
              </a:spcAft>
              <a:buFont typeface="Wingdings" panose="05000000000000000000" pitchFamily="2" charset="2"/>
              <a:buChar char="§"/>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Critical Controls</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56999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57</a:t>
            </a:fld>
            <a:endParaRPr lang="en-US" dirty="0"/>
          </a:p>
        </p:txBody>
      </p:sp>
      <p:sp>
        <p:nvSpPr>
          <p:cNvPr id="4" name="Text Placeholder 3"/>
          <p:cNvSpPr>
            <a:spLocks noGrp="1"/>
          </p:cNvSpPr>
          <p:nvPr>
            <p:ph type="body" sz="quarter" idx="14"/>
          </p:nvPr>
        </p:nvSpPr>
        <p:spPr>
          <a:xfrm>
            <a:off x="628650" y="1379220"/>
            <a:ext cx="5876926" cy="4686618"/>
          </a:xfrm>
        </p:spPr>
        <p:txBody>
          <a:bodyPr/>
          <a:lstStyle/>
          <a:p>
            <a:pPr marL="342900" lvl="1" indent="-342900">
              <a:lnSpc>
                <a:spcPct val="100000"/>
              </a:lnSpc>
              <a:spcBef>
                <a:spcPts val="600"/>
              </a:spcBef>
              <a:spcAft>
                <a:spcPts val="600"/>
              </a:spcAft>
              <a:buFont typeface="Wingdings" panose="05000000000000000000" pitchFamily="2" charset="2"/>
              <a:buChar char="§"/>
            </a:pPr>
            <a:r>
              <a:rPr lang="en-US" dirty="0"/>
              <a:t>What are some of the dust controls in use?</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Dust suppression sprayers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Dust collection systems at transfer stations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Water trucks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Wash down hoses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Water sprayers on conveyors</a:t>
            </a:r>
          </a:p>
          <a:p>
            <a:pPr marL="342900" lvl="1" indent="-342900">
              <a:lnSpc>
                <a:spcPct val="100000"/>
              </a:lnSpc>
              <a:spcBef>
                <a:spcPts val="600"/>
              </a:spcBef>
              <a:spcAft>
                <a:spcPts val="600"/>
              </a:spcAft>
              <a:buFont typeface="Wingdings" panose="05000000000000000000" pitchFamily="2" charset="2"/>
              <a:buChar char="§"/>
            </a:pPr>
            <a:r>
              <a:rPr lang="en-US" dirty="0"/>
              <a:t>What other areas may have excessive amounts of dust?</a:t>
            </a:r>
          </a:p>
          <a:p>
            <a:pPr marL="342900" lvl="1" indent="-342900">
              <a:lnSpc>
                <a:spcPct val="100000"/>
              </a:lnSpc>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What actions should you take </a:t>
            </a:r>
            <a:r>
              <a:rPr lang="en-US" dirty="0"/>
              <a:t>if a critical control is not working or not in place?</a:t>
            </a:r>
            <a:endParaRPr lang="en-US" dirty="0">
              <a:latin typeface="Arial" panose="020B0604020202020204" pitchFamily="34" charset="0"/>
              <a:cs typeface="Arial" panose="020B0604020202020204" pitchFamily="34" charset="0"/>
            </a:endParaRPr>
          </a:p>
          <a:p>
            <a:pPr marL="342900" lvl="1" indent="-342900">
              <a:lnSpc>
                <a:spcPct val="100000"/>
              </a:lnSpc>
              <a:spcBef>
                <a:spcPts val="600"/>
              </a:spcBef>
              <a:spcAft>
                <a:spcPts val="6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342900" lvl="1" indent="-342900">
              <a:lnSpc>
                <a:spcPct val="100000"/>
              </a:lnSpc>
              <a:spcBef>
                <a:spcPts val="600"/>
              </a:spcBef>
              <a:spcAft>
                <a:spcPts val="6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lvl="1" indent="0">
              <a:lnSpc>
                <a:spcPct val="100000"/>
              </a:lnSpc>
              <a:spcBef>
                <a:spcPts val="600"/>
              </a:spcBef>
              <a:spcAft>
                <a:spcPts val="600"/>
              </a:spcAft>
              <a:buNone/>
            </a:pPr>
            <a:endParaRPr lang="en-US" dirty="0"/>
          </a:p>
          <a:p>
            <a:pPr marL="342900" lvl="1" indent="-342900">
              <a:lnSpc>
                <a:spcPct val="100000"/>
              </a:lnSpc>
              <a:spcBef>
                <a:spcPts val="600"/>
              </a:spcBef>
              <a:spcAft>
                <a:spcPts val="600"/>
              </a:spcAft>
              <a:buFont typeface="Wingdings" panose="05000000000000000000" pitchFamily="2" charset="2"/>
              <a:buChar char="§"/>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Critical Controls</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921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58</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solidFill>
                  <a:prstClr val="black"/>
                </a:solidFill>
              </a:rPr>
              <a:t>Refer to the Quiz in the Student Guide.</a:t>
            </a:r>
          </a:p>
          <a:p>
            <a:pPr marL="457200" lvl="0" indent="-457200">
              <a:buFont typeface="+mj-lt"/>
              <a:buAutoNum type="arabicPeriod"/>
            </a:pPr>
            <a:r>
              <a:rPr lang="en-US" dirty="0">
                <a:solidFill>
                  <a:prstClr val="black"/>
                </a:solidFill>
              </a:rPr>
              <a:t>Take five minutes to complete.</a:t>
            </a:r>
          </a:p>
          <a:p>
            <a:pPr marL="457200" lvl="0" indent="-457200">
              <a:buFont typeface="+mj-lt"/>
              <a:buAutoNum type="arabicPeriod"/>
            </a:pPr>
            <a:r>
              <a:rPr lang="en-US" dirty="0">
                <a:solidFill>
                  <a:prstClr val="black"/>
                </a:solidFill>
              </a:rPr>
              <a:t>Review the answers as a class.</a:t>
            </a:r>
          </a:p>
          <a:p>
            <a:pPr marL="0" indent="0">
              <a:buNone/>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3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762001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59</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a:pPr>
            <a:r>
              <a:rPr lang="en-US" dirty="0"/>
              <a:t>What does airflow control? (Circle all that apply)</a:t>
            </a:r>
          </a:p>
          <a:p>
            <a:pPr marL="914400" indent="-457200">
              <a:buFont typeface="+mj-lt"/>
              <a:buAutoNum type="alphaLcPeriod"/>
            </a:pPr>
            <a:r>
              <a:rPr lang="en-US" dirty="0"/>
              <a:t>Temperature</a:t>
            </a:r>
          </a:p>
          <a:p>
            <a:pPr marL="914400" indent="-457200">
              <a:buFont typeface="+mj-lt"/>
              <a:buAutoNum type="alphaLcPeriod"/>
            </a:pPr>
            <a:r>
              <a:rPr lang="en-US" dirty="0"/>
              <a:t>Illumination</a:t>
            </a:r>
          </a:p>
          <a:p>
            <a:pPr marL="914400" indent="-457200">
              <a:buFont typeface="+mj-lt"/>
              <a:buAutoNum type="alphaLcPeriod"/>
            </a:pPr>
            <a:r>
              <a:rPr lang="en-US" dirty="0"/>
              <a:t>Environment</a:t>
            </a:r>
          </a:p>
          <a:p>
            <a:pPr marL="914400" indent="-457200">
              <a:buFont typeface="+mj-lt"/>
              <a:buAutoNum type="alphaLcPeriod"/>
            </a:pPr>
            <a:r>
              <a:rPr lang="en-US" dirty="0"/>
              <a:t>Oxygen levels</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3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123694" y="1848941"/>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1123694" y="2598019"/>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1123694" y="3019814"/>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9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1" y="1393772"/>
            <a:ext cx="6205448" cy="3323987"/>
          </a:xfrm>
          <a:prstGeom prst="rect">
            <a:avLst/>
          </a:prstGeom>
          <a:noFill/>
        </p:spPr>
        <p:txBody>
          <a:bodyPr wrap="square" rtlCol="0">
            <a:spAutoFit/>
          </a:bodyPr>
          <a:lstStyle/>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Module 1:</a:t>
            </a:r>
            <a:r>
              <a:rPr lang="en-US" sz="2000" dirty="0">
                <a:latin typeface="Arial" panose="020B0604020202020204" pitchFamily="34" charset="0"/>
                <a:cs typeface="Arial" panose="020B0604020202020204" pitchFamily="34" charset="0"/>
              </a:rPr>
              <a:t>  Workplace Examination Compliance</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Explain the purpose of workplace examinations </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Describe the qualifications and training necessary to conduct one</a:t>
            </a: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Module 2:</a:t>
            </a:r>
            <a:r>
              <a:rPr lang="en-US" sz="2000" dirty="0">
                <a:latin typeface="Arial" panose="020B0604020202020204" pitchFamily="34" charset="0"/>
                <a:cs typeface="Arial" panose="020B0604020202020204" pitchFamily="34" charset="0"/>
              </a:rPr>
              <a:t>  Underground Hazard Identification</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Conduct a workplace examination by assessing a scenario for general hazards </a:t>
            </a: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B0F0"/>
                </a:solidFill>
                <a:latin typeface="Arial Black" panose="020B0A04020102020204" pitchFamily="34" charset="0"/>
              </a:rPr>
              <a:t>Learning Objectives</a:t>
            </a:r>
          </a:p>
        </p:txBody>
      </p:sp>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a:xfrm>
            <a:off x="628650" y="6190297"/>
            <a:ext cx="5486400" cy="365125"/>
          </a:xfrm>
        </p:spPr>
        <p:txBody>
          <a:bodyPr/>
          <a:lstStyle/>
          <a:p>
            <a:pPr lvl="0" algn="l"/>
            <a:r>
              <a:rPr lang="en-US" sz="700" dirty="0">
                <a:solidFill>
                  <a:prstClr val="black">
                    <a:tint val="75000"/>
                  </a:prstClr>
                </a:solidFill>
                <a:latin typeface="Arial Black" panose="020B0A04020102020204" pitchFamily="34" charset="0"/>
              </a:rPr>
              <a:t>WORKPLACE EXAMINATIONS UNDERGROUND – SFT FCX2018C</a:t>
            </a:r>
          </a:p>
        </p:txBody>
      </p:sp>
      <p:sp>
        <p:nvSpPr>
          <p:cNvPr id="12"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7</a:t>
            </a:r>
          </a:p>
        </p:txBody>
      </p:sp>
    </p:spTree>
    <p:extLst>
      <p:ext uri="{BB962C8B-B14F-4D97-AF65-F5344CB8AC3E}">
        <p14:creationId xmlns:p14="http://schemas.microsoft.com/office/powerpoint/2010/main" val="13868586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60</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2"/>
            </a:pPr>
            <a:r>
              <a:rPr lang="en-US" dirty="0"/>
              <a:t>Refuge chambers are intentionally located how many minutes from each workplace?</a:t>
            </a:r>
          </a:p>
          <a:p>
            <a:pPr marL="914400" indent="-457200">
              <a:buFont typeface="+mj-lt"/>
              <a:buAutoNum type="alphaLcPeriod"/>
            </a:pPr>
            <a:r>
              <a:rPr lang="en-US" dirty="0"/>
              <a:t>15 minutes</a:t>
            </a:r>
          </a:p>
          <a:p>
            <a:pPr marL="914400" indent="-457200">
              <a:buFont typeface="+mj-lt"/>
              <a:buAutoNum type="alphaLcPeriod"/>
            </a:pPr>
            <a:r>
              <a:rPr lang="en-US" dirty="0"/>
              <a:t>30 minutes</a:t>
            </a:r>
          </a:p>
          <a:p>
            <a:pPr marL="914400" indent="-457200">
              <a:buFont typeface="+mj-lt"/>
              <a:buAutoNum type="alphaLcPeriod"/>
            </a:pPr>
            <a:r>
              <a:rPr lang="en-US" dirty="0"/>
              <a:t>45 minutes</a:t>
            </a:r>
          </a:p>
          <a:p>
            <a:pPr marL="914400" indent="-457200">
              <a:buFont typeface="+mj-lt"/>
              <a:buAutoNum type="alphaLcPeriod"/>
            </a:pPr>
            <a:r>
              <a:rPr lang="en-US" dirty="0"/>
              <a:t>60 minutes</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3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099868" y="249675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90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61</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3"/>
            </a:pPr>
            <a:r>
              <a:rPr lang="en-US" dirty="0"/>
              <a:t>Which of the following are critical controls for Underground Hazardous Atmosphere?               (Circle all that apply)</a:t>
            </a:r>
          </a:p>
          <a:p>
            <a:pPr marL="914400" indent="-457200">
              <a:buFont typeface="+mj-lt"/>
              <a:buAutoNum type="alphaLcPeriod"/>
            </a:pPr>
            <a:r>
              <a:rPr lang="en-US" dirty="0"/>
              <a:t>Air doors</a:t>
            </a:r>
          </a:p>
          <a:p>
            <a:pPr marL="914400" indent="-457200">
              <a:buFont typeface="+mj-lt"/>
              <a:buAutoNum type="alphaLcPeriod"/>
            </a:pPr>
            <a:r>
              <a:rPr lang="en-US" dirty="0"/>
              <a:t>Ventilation</a:t>
            </a:r>
          </a:p>
          <a:p>
            <a:pPr marL="914400" indent="-457200">
              <a:buFont typeface="+mj-lt"/>
              <a:buAutoNum type="alphaLcPeriod"/>
            </a:pPr>
            <a:r>
              <a:rPr lang="en-US" dirty="0"/>
              <a:t>Refuge chambers</a:t>
            </a:r>
          </a:p>
          <a:p>
            <a:pPr marL="914400" indent="-457200">
              <a:buFont typeface="+mj-lt"/>
              <a:buAutoNum type="alphaLcPeriod"/>
            </a:pPr>
            <a:r>
              <a:rPr lang="en-US" dirty="0"/>
              <a:t>Dust control systems</a:t>
            </a:r>
          </a:p>
          <a:p>
            <a:pPr marL="914400" indent="-457200">
              <a:buFont typeface="+mj-lt"/>
              <a:buAutoNum type="alphaLcPeriod"/>
            </a:pPr>
            <a:endParaRPr lang="en-US" dirty="0"/>
          </a:p>
          <a:p>
            <a:pPr marL="914400" indent="-457200">
              <a:buFont typeface="+mj-lt"/>
              <a:buAutoNum type="alphaLcPeriod"/>
            </a:pPr>
            <a:endParaRPr lang="en-US" dirty="0"/>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3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8" name="Oval 7"/>
          <p:cNvSpPr/>
          <p:nvPr/>
        </p:nvSpPr>
        <p:spPr>
          <a:xfrm>
            <a:off x="1078981" y="3547413"/>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1080772" y="3162987"/>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1082097" y="275844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1078981" y="2377749"/>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2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62</a:t>
            </a:fld>
            <a:endParaRPr lang="en-US" dirty="0"/>
          </a:p>
        </p:txBody>
      </p:sp>
      <p:sp>
        <p:nvSpPr>
          <p:cNvPr id="4" name="Text Placeholder 3"/>
          <p:cNvSpPr>
            <a:spLocks noGrp="1"/>
          </p:cNvSpPr>
          <p:nvPr>
            <p:ph type="body" sz="quarter" idx="14"/>
          </p:nvPr>
        </p:nvSpPr>
        <p:spPr>
          <a:xfrm>
            <a:off x="628650" y="1379220"/>
            <a:ext cx="5886450" cy="4686618"/>
          </a:xfrm>
        </p:spPr>
        <p:txBody>
          <a:bodyPr/>
          <a:lstStyle/>
          <a:p>
            <a:pPr>
              <a:lnSpc>
                <a:spcPct val="100000"/>
              </a:lnSpc>
              <a:spcBef>
                <a:spcPts val="600"/>
              </a:spcBef>
              <a:spcAft>
                <a:spcPts val="600"/>
              </a:spcAft>
            </a:pPr>
            <a:r>
              <a:rPr lang="en-US" dirty="0"/>
              <a:t>How will this module impact your future workplace examinations?</a:t>
            </a:r>
          </a:p>
          <a:p>
            <a:pPr>
              <a:lnSpc>
                <a:spcPct val="100000"/>
              </a:lnSpc>
              <a:spcBef>
                <a:spcPts val="600"/>
              </a:spcBef>
              <a:spcAft>
                <a:spcPts val="600"/>
              </a:spcAft>
            </a:pPr>
            <a:r>
              <a:rPr lang="en-US" dirty="0"/>
              <a:t>What information surprised you?</a:t>
            </a:r>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lstStyle/>
          <a:p>
            <a:r>
              <a:rPr lang="en-US" dirty="0"/>
              <a:t>Debrief</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441427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enderson edit"/>
          <p:cNvPicPr>
            <a:picLocks noChangeAspect="1" noChangeArrowheads="1"/>
          </p:cNvPicPr>
          <p:nvPr/>
        </p:nvPicPr>
        <p:blipFill rotWithShape="1">
          <a:blip r:embed="rId3">
            <a:extLst>
              <a:ext uri="{28A0092B-C50C-407E-A947-70E740481C1C}">
                <a14:useLocalDpi xmlns:a14="http://schemas.microsoft.com/office/drawing/2010/main" val="0"/>
              </a:ext>
            </a:extLst>
          </a:blip>
          <a:srcRect l="4395" t="-143" r="-4395" b="143"/>
          <a:stretch/>
        </p:blipFill>
        <p:spPr bwMode="auto">
          <a:xfrm>
            <a:off x="-83716" y="-1"/>
            <a:ext cx="914897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327231" y="0"/>
            <a:ext cx="18167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6200000">
            <a:off x="5011619" y="2659645"/>
            <a:ext cx="6313462" cy="994172"/>
          </a:xfrm>
        </p:spPr>
        <p:txBody>
          <a:bodyPr>
            <a:normAutofit fontScale="90000"/>
          </a:bodyPr>
          <a:lstStyle/>
          <a:p>
            <a:r>
              <a:rPr lang="en-US" sz="3600" dirty="0">
                <a:solidFill>
                  <a:srgbClr val="00B0F0"/>
                </a:solidFill>
                <a:latin typeface="Arial Black" panose="020B0A04020102020204" pitchFamily="34" charset="0"/>
              </a:rPr>
              <a:t>Module 4: </a:t>
            </a:r>
            <a:br>
              <a:rPr lang="en-US" sz="3600" dirty="0">
                <a:solidFill>
                  <a:srgbClr val="00B0F0"/>
                </a:solidFill>
                <a:latin typeface="Arial Black" panose="020B0A04020102020204" pitchFamily="34" charset="0"/>
              </a:rPr>
            </a:br>
            <a:r>
              <a:rPr lang="en-US" sz="3600" dirty="0">
                <a:solidFill>
                  <a:srgbClr val="00B0F0"/>
                </a:solidFill>
                <a:latin typeface="Arial Black" panose="020B0A04020102020204" pitchFamily="34" charset="0"/>
              </a:rPr>
              <a:t>CHEMICAL STORAGE</a:t>
            </a:r>
            <a:endParaRPr lang="en-US" sz="30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058431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64</a:t>
            </a:fld>
            <a:endParaRPr lang="en-US" dirty="0"/>
          </a:p>
        </p:txBody>
      </p:sp>
      <p:sp>
        <p:nvSpPr>
          <p:cNvPr id="4" name="Text Placeholder 3"/>
          <p:cNvSpPr>
            <a:spLocks noGrp="1"/>
          </p:cNvSpPr>
          <p:nvPr>
            <p:ph type="body" sz="quarter" idx="14"/>
          </p:nvPr>
        </p:nvSpPr>
        <p:spPr>
          <a:xfrm>
            <a:off x="628649" y="1379220"/>
            <a:ext cx="6598319" cy="4686618"/>
          </a:xfrm>
        </p:spPr>
        <p:txBody>
          <a:bodyPr/>
          <a:lstStyle/>
          <a:p>
            <a:pPr marL="342900" lvl="1" indent="-342900">
              <a:lnSpc>
                <a:spcPct val="100000"/>
              </a:lnSpc>
              <a:spcBef>
                <a:spcPts val="600"/>
              </a:spcBef>
              <a:spcAft>
                <a:spcPts val="600"/>
              </a:spcAft>
              <a:buFont typeface="Wingdings" panose="05000000000000000000" pitchFamily="2" charset="2"/>
              <a:buChar char="§"/>
            </a:pPr>
            <a:r>
              <a:rPr lang="en-US" dirty="0"/>
              <a:t>Why would you inspect these items in a chemical containment area?</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SDS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Tank/container labels</a:t>
            </a:r>
          </a:p>
          <a:p>
            <a:pPr marL="800100" lvl="2" indent="-342900">
              <a:lnSpc>
                <a:spcPct val="100000"/>
              </a:lnSpc>
              <a:spcBef>
                <a:spcPts val="600"/>
              </a:spcBef>
              <a:spcAft>
                <a:spcPts val="600"/>
              </a:spcAft>
              <a:buClr>
                <a:srgbClr val="00B0F0"/>
              </a:buClr>
            </a:pPr>
            <a:r>
              <a:rPr lang="en-US" dirty="0">
                <a:latin typeface="Arial" panose="020B0604020202020204" pitchFamily="34" charset="0"/>
                <a:cs typeface="Arial" panose="020B0604020202020204" pitchFamily="34" charset="0"/>
              </a:rPr>
              <a:t>Secondary containment</a:t>
            </a:r>
          </a:p>
          <a:p>
            <a:pPr marL="342900" lvl="1" indent="-342900">
              <a:lnSpc>
                <a:spcPct val="100000"/>
              </a:lnSpc>
              <a:spcBef>
                <a:spcPts val="600"/>
              </a:spcBef>
              <a:spcAft>
                <a:spcPts val="600"/>
              </a:spcAft>
              <a:buFont typeface="Wingdings" panose="05000000000000000000" pitchFamily="2" charset="2"/>
              <a:buChar char="§"/>
            </a:pPr>
            <a:r>
              <a:rPr lang="en-US" dirty="0"/>
              <a:t>Why is the storage location important for combustible and non-combustible items?</a:t>
            </a:r>
            <a:endParaRPr lang="en-US" dirty="0">
              <a:latin typeface="Arial" panose="020B0604020202020204" pitchFamily="34" charset="0"/>
              <a:cs typeface="Arial" panose="020B0604020202020204" pitchFamily="34" charset="0"/>
            </a:endParaRPr>
          </a:p>
          <a:p>
            <a:pPr marL="800100" lvl="2" indent="-342900">
              <a:lnSpc>
                <a:spcPct val="100000"/>
              </a:lnSpc>
              <a:spcBef>
                <a:spcPts val="600"/>
              </a:spcBef>
              <a:spcAft>
                <a:spcPts val="600"/>
              </a:spcAft>
              <a:buClr>
                <a:srgbClr val="00B0F0"/>
              </a:buClr>
            </a:pPr>
            <a:endParaRPr lang="en-US" dirty="0">
              <a:latin typeface="Arial" panose="020B0604020202020204" pitchFamily="34" charset="0"/>
              <a:cs typeface="Arial" panose="020B0604020202020204" pitchFamily="34" charset="0"/>
            </a:endParaRPr>
          </a:p>
          <a:p>
            <a:pPr marL="800100" lvl="2" indent="-342900">
              <a:lnSpc>
                <a:spcPct val="100000"/>
              </a:lnSpc>
              <a:spcBef>
                <a:spcPts val="600"/>
              </a:spcBef>
              <a:spcAft>
                <a:spcPts val="600"/>
              </a:spcAft>
              <a:buClr>
                <a:srgbClr val="00B0F0"/>
              </a:buClr>
            </a:pPr>
            <a:endParaRPr lang="en-US" dirty="0">
              <a:latin typeface="Arial" panose="020B0604020202020204" pitchFamily="34" charset="0"/>
              <a:cs typeface="Arial" panose="020B0604020202020204" pitchFamily="34" charset="0"/>
            </a:endParaRPr>
          </a:p>
          <a:p>
            <a:pPr marL="0" lvl="1" indent="0">
              <a:lnSpc>
                <a:spcPct val="100000"/>
              </a:lnSpc>
              <a:spcBef>
                <a:spcPts val="600"/>
              </a:spcBef>
              <a:spcAft>
                <a:spcPts val="600"/>
              </a:spcAft>
              <a:buNone/>
            </a:pPr>
            <a:endParaRPr lang="en-US" dirty="0"/>
          </a:p>
          <a:p>
            <a:pPr marL="342900" lvl="1" indent="-342900">
              <a:lnSpc>
                <a:spcPct val="100000"/>
              </a:lnSpc>
              <a:spcBef>
                <a:spcPts val="600"/>
              </a:spcBef>
              <a:spcAft>
                <a:spcPts val="600"/>
              </a:spcAft>
              <a:buFont typeface="Wingdings" panose="05000000000000000000" pitchFamily="2" charset="2"/>
              <a:buChar char="§"/>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Chemical Storage</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pic>
        <p:nvPicPr>
          <p:cNvPr id="8" name="Picture 7" descr="T:\DEPARTMENTS\Safety\Pictures\Henderson Mine 2018\Labeled Photos\Flammable Cabinet Henderson 2018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83353" y="4472708"/>
            <a:ext cx="1962885" cy="1472294"/>
          </a:xfrm>
          <a:prstGeom prst="rect">
            <a:avLst/>
          </a:prstGeom>
          <a:noFill/>
          <a:ln>
            <a:solidFill>
              <a:sysClr val="windowText" lastClr="000000"/>
            </a:solidFill>
          </a:ln>
        </p:spPr>
      </p:pic>
      <p:pic>
        <p:nvPicPr>
          <p:cNvPr id="9" name="Picture 8" descr="T:\DEPARTMENTS\Safety\_Safety Courses\Workplace Examinations\5_Pictures &amp; Videos\GA audit photos\Bad\11-24-08_Photos 0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974" y="4227412"/>
            <a:ext cx="2745665" cy="1962885"/>
          </a:xfrm>
          <a:prstGeom prst="rect">
            <a:avLst/>
          </a:prstGeom>
          <a:noFill/>
          <a:ln>
            <a:solidFill>
              <a:schemeClr val="tx1"/>
            </a:solidFill>
          </a:ln>
        </p:spPr>
      </p:pic>
    </p:spTree>
    <p:extLst>
      <p:ext uri="{BB962C8B-B14F-4D97-AF65-F5344CB8AC3E}">
        <p14:creationId xmlns:p14="http://schemas.microsoft.com/office/powerpoint/2010/main" val="321806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65</a:t>
            </a:fld>
            <a:endParaRPr lang="en-US" dirty="0"/>
          </a:p>
        </p:txBody>
      </p:sp>
      <p:sp>
        <p:nvSpPr>
          <p:cNvPr id="4" name="Text Placeholder 3"/>
          <p:cNvSpPr>
            <a:spLocks noGrp="1"/>
          </p:cNvSpPr>
          <p:nvPr>
            <p:ph type="body" sz="quarter" idx="14"/>
          </p:nvPr>
        </p:nvSpPr>
        <p:spPr>
          <a:xfrm>
            <a:off x="628649" y="1379220"/>
            <a:ext cx="6416207" cy="4686618"/>
          </a:xfrm>
        </p:spPr>
        <p:txBody>
          <a:bodyPr>
            <a:normAutofit/>
          </a:bodyPr>
          <a:lstStyle/>
          <a:p>
            <a:pPr>
              <a:lnSpc>
                <a:spcPct val="100000"/>
              </a:lnSpc>
              <a:spcBef>
                <a:spcPts val="600"/>
              </a:spcBef>
              <a:spcAft>
                <a:spcPts val="600"/>
              </a:spcAft>
            </a:pPr>
            <a:r>
              <a:rPr lang="en-US" dirty="0"/>
              <a:t>How should universal waste be stored and disposed?</a:t>
            </a:r>
          </a:p>
          <a:p>
            <a:pPr lvl="1">
              <a:lnSpc>
                <a:spcPct val="100000"/>
              </a:lnSpc>
              <a:spcBef>
                <a:spcPts val="600"/>
              </a:spcBef>
              <a:spcAft>
                <a:spcPts val="600"/>
              </a:spcAft>
            </a:pPr>
            <a:r>
              <a:rPr lang="en-US" dirty="0"/>
              <a:t>Segregated</a:t>
            </a:r>
          </a:p>
          <a:p>
            <a:pPr lvl="1">
              <a:lnSpc>
                <a:spcPct val="100000"/>
              </a:lnSpc>
              <a:spcBef>
                <a:spcPts val="600"/>
              </a:spcBef>
              <a:spcAft>
                <a:spcPts val="600"/>
              </a:spcAft>
            </a:pPr>
            <a:r>
              <a:rPr lang="en-US" dirty="0"/>
              <a:t>Only stored with like items</a:t>
            </a:r>
          </a:p>
          <a:p>
            <a:pPr lvl="1">
              <a:lnSpc>
                <a:spcPct val="100000"/>
              </a:lnSpc>
              <a:spcBef>
                <a:spcPts val="600"/>
              </a:spcBef>
              <a:spcAft>
                <a:spcPts val="600"/>
              </a:spcAft>
            </a:pPr>
            <a:r>
              <a:rPr lang="en-US" dirty="0"/>
              <a:t>Disposed of in a timely manner</a:t>
            </a:r>
          </a:p>
          <a:p>
            <a:pPr>
              <a:lnSpc>
                <a:spcPct val="100000"/>
              </a:lnSpc>
              <a:spcBef>
                <a:spcPts val="600"/>
              </a:spcBef>
              <a:spcAft>
                <a:spcPts val="600"/>
              </a:spcAft>
            </a:pPr>
            <a:r>
              <a:rPr lang="en-US" dirty="0"/>
              <a:t>Why?</a:t>
            </a:r>
          </a:p>
          <a:p>
            <a:pPr lvl="1">
              <a:lnSpc>
                <a:spcPct val="100000"/>
              </a:lnSpc>
              <a:spcBef>
                <a:spcPts val="600"/>
              </a:spcBef>
              <a:spcAft>
                <a:spcPts val="600"/>
              </a:spcAft>
            </a:pPr>
            <a:r>
              <a:rPr lang="en-US" dirty="0"/>
              <a:t>Universal waste is considered hazardous and handled with care</a:t>
            </a:r>
          </a:p>
          <a:p>
            <a:pPr lvl="1">
              <a:lnSpc>
                <a:spcPct val="100000"/>
              </a:lnSpc>
              <a:spcBef>
                <a:spcPts val="600"/>
              </a:spcBef>
              <a:spcAft>
                <a:spcPts val="600"/>
              </a:spcAft>
            </a:pPr>
            <a:r>
              <a:rPr lang="en-US" dirty="0"/>
              <a:t>Disposed in such a manner as to reduce and/or prevent release to the environment</a:t>
            </a:r>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Chemical Storage</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15704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66</a:t>
            </a:fld>
            <a:endParaRPr lang="en-US" dirty="0"/>
          </a:p>
        </p:txBody>
      </p:sp>
      <p:sp>
        <p:nvSpPr>
          <p:cNvPr id="4" name="Text Placeholder 3"/>
          <p:cNvSpPr>
            <a:spLocks noGrp="1"/>
          </p:cNvSpPr>
          <p:nvPr>
            <p:ph type="body" sz="quarter" idx="14"/>
          </p:nvPr>
        </p:nvSpPr>
        <p:spPr>
          <a:xfrm>
            <a:off x="628649" y="1379220"/>
            <a:ext cx="6416207" cy="4686618"/>
          </a:xfrm>
        </p:spPr>
        <p:txBody>
          <a:bodyPr>
            <a:normAutofit/>
          </a:bodyPr>
          <a:lstStyle/>
          <a:p>
            <a:pPr>
              <a:lnSpc>
                <a:spcPct val="100000"/>
              </a:lnSpc>
              <a:spcBef>
                <a:spcPts val="600"/>
              </a:spcBef>
              <a:spcAft>
                <a:spcPts val="600"/>
              </a:spcAft>
            </a:pPr>
            <a:r>
              <a:rPr lang="en-US" dirty="0"/>
              <a:t>Where are spill kits located?</a:t>
            </a:r>
          </a:p>
          <a:p>
            <a:pPr>
              <a:lnSpc>
                <a:spcPct val="100000"/>
              </a:lnSpc>
              <a:spcBef>
                <a:spcPts val="600"/>
              </a:spcBef>
              <a:spcAft>
                <a:spcPts val="600"/>
              </a:spcAft>
            </a:pPr>
            <a:r>
              <a:rPr lang="en-US" dirty="0"/>
              <a:t>What do you inspect on a spill kit?</a:t>
            </a:r>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468228" y="677007"/>
            <a:ext cx="6758740" cy="763746"/>
          </a:xfrm>
        </p:spPr>
        <p:txBody>
          <a:bodyPr>
            <a:noAutofit/>
          </a:bodyPr>
          <a:lstStyle/>
          <a:p>
            <a:r>
              <a:rPr lang="en-US" dirty="0"/>
              <a:t>Chemical Storage</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929063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49" y="1379220"/>
            <a:ext cx="6686551" cy="4686618"/>
          </a:xfrm>
        </p:spPr>
        <p:txBody>
          <a:bodyPr/>
          <a:lstStyle/>
          <a:p>
            <a:pPr marL="0" indent="0">
              <a:buNone/>
            </a:pPr>
            <a:r>
              <a:rPr lang="en-US" b="1" dirty="0"/>
              <a:t>Directions</a:t>
            </a:r>
          </a:p>
          <a:p>
            <a:pPr marL="457200" lvl="0" indent="-457200">
              <a:buFont typeface="+mj-lt"/>
              <a:buAutoNum type="arabicPeriod"/>
            </a:pPr>
            <a:r>
              <a:rPr lang="en-US" dirty="0">
                <a:solidFill>
                  <a:prstClr val="black"/>
                </a:solidFill>
              </a:rPr>
              <a:t>Facilitator will divide the class into two teams.</a:t>
            </a:r>
          </a:p>
          <a:p>
            <a:pPr marL="457200" lvl="0" indent="-457200">
              <a:buFont typeface="+mj-lt"/>
              <a:buAutoNum type="arabicPeriod"/>
            </a:pPr>
            <a:r>
              <a:rPr lang="en-US" dirty="0">
                <a:solidFill>
                  <a:prstClr val="black"/>
                </a:solidFill>
              </a:rPr>
              <a:t>Each team will designate a leader.</a:t>
            </a:r>
          </a:p>
          <a:p>
            <a:pPr marL="457200" lvl="0" indent="-457200">
              <a:buFont typeface="+mj-lt"/>
              <a:buAutoNum type="arabicPeriod"/>
            </a:pPr>
            <a:r>
              <a:rPr lang="en-US" dirty="0">
                <a:solidFill>
                  <a:prstClr val="black"/>
                </a:solidFill>
              </a:rPr>
              <a:t>Take five minutes to create three questions and answers that you believe will stump the other team.</a:t>
            </a:r>
          </a:p>
          <a:p>
            <a:pPr marL="457200" lvl="0" indent="-457200">
              <a:buFont typeface="+mj-lt"/>
              <a:buAutoNum type="arabicPeriod"/>
            </a:pPr>
            <a:r>
              <a:rPr lang="en-US" dirty="0">
                <a:solidFill>
                  <a:prstClr val="black"/>
                </a:solidFill>
              </a:rPr>
              <a:t>Each leader will take turns asking the other team one of their questions.</a:t>
            </a:r>
          </a:p>
          <a:p>
            <a:pPr marL="457200" lvl="0" indent="-457200">
              <a:buFont typeface="+mj-lt"/>
              <a:buAutoNum type="arabicPeriod"/>
            </a:pPr>
            <a:r>
              <a:rPr lang="en-US" dirty="0">
                <a:solidFill>
                  <a:prstClr val="black"/>
                </a:solidFill>
              </a:rPr>
              <a:t>Review the answers as a class.</a:t>
            </a:r>
          </a:p>
        </p:txBody>
      </p:sp>
      <p:sp>
        <p:nvSpPr>
          <p:cNvPr id="5" name="Text Placeholder 4"/>
          <p:cNvSpPr>
            <a:spLocks noGrp="1"/>
          </p:cNvSpPr>
          <p:nvPr>
            <p:ph type="body" sz="quarter" idx="15"/>
          </p:nvPr>
        </p:nvSpPr>
        <p:spPr>
          <a:xfrm>
            <a:off x="504661" y="573436"/>
            <a:ext cx="6699876" cy="470503"/>
          </a:xfrm>
          <a:solidFill>
            <a:schemeClr val="bg1"/>
          </a:solidFill>
        </p:spPr>
        <p:txBody>
          <a:bodyPr>
            <a:noAutofit/>
          </a:bodyPr>
          <a:lstStyle/>
          <a:p>
            <a:r>
              <a:rPr lang="en-US" dirty="0"/>
              <a:t>Stump Your Neighbor</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67</a:t>
            </a:fld>
            <a:endParaRPr lang="en-US" dirty="0"/>
          </a:p>
        </p:txBody>
      </p:sp>
      <p:sp>
        <p:nvSpPr>
          <p:cNvPr id="2" name="Rectangle 1"/>
          <p:cNvSpPr/>
          <p:nvPr/>
        </p:nvSpPr>
        <p:spPr>
          <a:xfrm>
            <a:off x="7315201" y="0"/>
            <a:ext cx="18288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Activity 4</a:t>
            </a:r>
          </a:p>
        </p:txBody>
      </p:sp>
      <p:sp>
        <p:nvSpPr>
          <p:cNvPr id="8"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175434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68</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solidFill>
                  <a:prstClr val="black"/>
                </a:solidFill>
              </a:rPr>
              <a:t>Refer to the Quiz in the Student Guide.</a:t>
            </a:r>
          </a:p>
          <a:p>
            <a:pPr marL="457200" lvl="0" indent="-457200">
              <a:buFont typeface="+mj-lt"/>
              <a:buAutoNum type="arabicPeriod"/>
            </a:pPr>
            <a:r>
              <a:rPr lang="en-US" dirty="0">
                <a:solidFill>
                  <a:prstClr val="black"/>
                </a:solidFill>
              </a:rPr>
              <a:t>Take five minutes to complete.</a:t>
            </a:r>
          </a:p>
          <a:p>
            <a:pPr marL="457200" lvl="0" indent="-457200">
              <a:buFont typeface="+mj-lt"/>
              <a:buAutoNum type="arabicPeriod"/>
            </a:pPr>
            <a:r>
              <a:rPr lang="en-US" dirty="0">
                <a:solidFill>
                  <a:prstClr val="black"/>
                </a:solidFill>
              </a:rPr>
              <a:t>Review the answers as a class.</a:t>
            </a:r>
          </a:p>
          <a:p>
            <a:pPr marL="0" indent="0">
              <a:buNone/>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4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747172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69</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a:pPr>
            <a:r>
              <a:rPr lang="en-US" dirty="0"/>
              <a:t>What document provides hazards, proper handling, and storage information for each chemical?</a:t>
            </a:r>
          </a:p>
          <a:p>
            <a:pPr marL="914400" indent="-457200">
              <a:buFont typeface="+mj-lt"/>
              <a:buAutoNum type="alphaLcPeriod"/>
            </a:pPr>
            <a:r>
              <a:rPr lang="en-US" dirty="0"/>
              <a:t>JSA</a:t>
            </a:r>
          </a:p>
          <a:p>
            <a:pPr marL="914400" indent="-457200">
              <a:buFont typeface="+mj-lt"/>
              <a:buAutoNum type="alphaLcPeriod"/>
            </a:pPr>
            <a:r>
              <a:rPr lang="en-US" dirty="0"/>
              <a:t>SDS</a:t>
            </a:r>
          </a:p>
          <a:p>
            <a:pPr marL="914400" indent="-457200">
              <a:buFont typeface="+mj-lt"/>
              <a:buAutoNum type="alphaLcPeriod"/>
            </a:pPr>
            <a:r>
              <a:rPr lang="en-US" dirty="0"/>
              <a:t>Hot Work Permit</a:t>
            </a:r>
          </a:p>
          <a:p>
            <a:pPr marL="914400" indent="-457200">
              <a:buFont typeface="+mj-lt"/>
              <a:buAutoNum type="alphaLcPeriod"/>
            </a:pPr>
            <a:r>
              <a:rPr lang="en-US" dirty="0"/>
              <a:t>Workplace Examination</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4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095969" y="2505936"/>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59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0" y="1411590"/>
            <a:ext cx="6205448" cy="2862322"/>
          </a:xfrm>
          <a:prstGeom prst="rect">
            <a:avLst/>
          </a:prstGeom>
          <a:noFill/>
        </p:spPr>
        <p:txBody>
          <a:bodyPr wrap="square" rtlCol="0">
            <a:spAutoFit/>
          </a:bodyPr>
          <a:lstStyle/>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Module 3:</a:t>
            </a:r>
            <a:r>
              <a:rPr lang="en-US" sz="2000" dirty="0">
                <a:latin typeface="Arial" panose="020B0604020202020204" pitchFamily="34" charset="0"/>
                <a:cs typeface="Arial" panose="020B0604020202020204" pitchFamily="34" charset="0"/>
              </a:rPr>
              <a:t>  Underground Critical Controls</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Describe how critical controls affect the underground environment</a:t>
            </a: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Module 4:</a:t>
            </a:r>
            <a:r>
              <a:rPr lang="en-US" sz="2000" dirty="0">
                <a:latin typeface="Arial" panose="020B0604020202020204" pitchFamily="34" charset="0"/>
                <a:cs typeface="Arial" panose="020B0604020202020204" pitchFamily="34" charset="0"/>
              </a:rPr>
              <a:t>  Chemical  Storage Identification</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Describe the process for managing chemical identification, storage, and handling</a:t>
            </a: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B0F0"/>
                </a:solidFill>
                <a:latin typeface="Arial Black" panose="020B0A04020102020204" pitchFamily="34" charset="0"/>
              </a:rPr>
              <a:t>Learning Objectives</a:t>
            </a:r>
          </a:p>
        </p:txBody>
      </p:sp>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a:xfrm>
            <a:off x="628650" y="6190297"/>
            <a:ext cx="5486400" cy="365125"/>
          </a:xfrm>
        </p:spPr>
        <p:txBody>
          <a:bodyPr/>
          <a:lstStyle/>
          <a:p>
            <a:pPr lvl="0" algn="l"/>
            <a:r>
              <a:rPr lang="en-US" sz="700" dirty="0">
                <a:solidFill>
                  <a:prstClr val="black">
                    <a:tint val="75000"/>
                  </a:prstClr>
                </a:solidFill>
                <a:latin typeface="Arial Black" panose="020B0A04020102020204" pitchFamily="34" charset="0"/>
              </a:rPr>
              <a:t>WORKPLACE EXAMINATIONS UNDERGROUND – SFT FCX2018C</a:t>
            </a:r>
          </a:p>
        </p:txBody>
      </p:sp>
      <p:sp>
        <p:nvSpPr>
          <p:cNvPr id="10"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8</a:t>
            </a:r>
          </a:p>
        </p:txBody>
      </p:sp>
    </p:spTree>
    <p:extLst>
      <p:ext uri="{BB962C8B-B14F-4D97-AF65-F5344CB8AC3E}">
        <p14:creationId xmlns:p14="http://schemas.microsoft.com/office/powerpoint/2010/main" val="27413417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70</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2"/>
            </a:pPr>
            <a:r>
              <a:rPr lang="en-US" dirty="0"/>
              <a:t>Combustible materials should always be stored near open flames and smoking areas.</a:t>
            </a:r>
          </a:p>
          <a:p>
            <a:pPr marL="914400" indent="-457200">
              <a:buFont typeface="+mj-lt"/>
              <a:buAutoNum type="alphaLcPeriod"/>
            </a:pPr>
            <a:r>
              <a:rPr lang="en-US" dirty="0"/>
              <a:t>True</a:t>
            </a:r>
          </a:p>
          <a:p>
            <a:pPr marL="914400" indent="-457200">
              <a:buFont typeface="+mj-lt"/>
              <a:buAutoNum type="alphaLcPeriod"/>
            </a:pPr>
            <a:r>
              <a:rPr lang="en-US" dirty="0"/>
              <a:t>False</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4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2" name="Oval 1"/>
          <p:cNvSpPr/>
          <p:nvPr/>
        </p:nvSpPr>
        <p:spPr>
          <a:xfrm>
            <a:off x="1099868" y="249675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48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71</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3"/>
            </a:pPr>
            <a:r>
              <a:rPr lang="en-US" dirty="0"/>
              <a:t>When storing liquid waste, what should be verified with all containers? (Circle all that apply)</a:t>
            </a:r>
          </a:p>
          <a:p>
            <a:pPr marL="914400" indent="-457200">
              <a:buFont typeface="+mj-lt"/>
              <a:buAutoNum type="alphaLcPeriod"/>
            </a:pPr>
            <a:r>
              <a:rPr lang="en-US" dirty="0"/>
              <a:t>Secured</a:t>
            </a:r>
          </a:p>
          <a:p>
            <a:pPr marL="914400" indent="-457200">
              <a:buFont typeface="+mj-lt"/>
              <a:buAutoNum type="alphaLcPeriod"/>
            </a:pPr>
            <a:r>
              <a:rPr lang="en-US" dirty="0"/>
              <a:t>Free from leaks</a:t>
            </a:r>
          </a:p>
          <a:p>
            <a:pPr marL="914400" indent="-457200">
              <a:buFont typeface="+mj-lt"/>
              <a:buAutoNum type="alphaLcPeriod"/>
            </a:pPr>
            <a:r>
              <a:rPr lang="en-US" dirty="0"/>
              <a:t>Properly stored</a:t>
            </a:r>
          </a:p>
          <a:p>
            <a:pPr marL="914400" indent="-457200">
              <a:buFont typeface="+mj-lt"/>
              <a:buAutoNum type="alphaLcPeriod"/>
            </a:pPr>
            <a:r>
              <a:rPr lang="en-US" dirty="0"/>
              <a:t>Properly labeled</a:t>
            </a:r>
          </a:p>
          <a:p>
            <a:pPr marL="914400" indent="-457200">
              <a:buFont typeface="+mj-lt"/>
              <a:buAutoNum type="alphaLcPeriod"/>
            </a:pPr>
            <a:endParaRPr lang="en-US" dirty="0"/>
          </a:p>
          <a:p>
            <a:pPr marL="914400" indent="-457200">
              <a:buFont typeface="+mj-lt"/>
              <a:buAutoNum type="alphaLcPeriod"/>
            </a:pPr>
            <a:endParaRPr lang="en-US" dirty="0"/>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4 Quiz</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
        <p:nvSpPr>
          <p:cNvPr id="8" name="Oval 7"/>
          <p:cNvSpPr/>
          <p:nvPr/>
        </p:nvSpPr>
        <p:spPr>
          <a:xfrm>
            <a:off x="1086933" y="3268579"/>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1086933" y="2883766"/>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1086933" y="2517508"/>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1086933" y="2087279"/>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0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72</a:t>
            </a:fld>
            <a:endParaRPr lang="en-US" dirty="0"/>
          </a:p>
        </p:txBody>
      </p:sp>
      <p:sp>
        <p:nvSpPr>
          <p:cNvPr id="4" name="Text Placeholder 3"/>
          <p:cNvSpPr>
            <a:spLocks noGrp="1"/>
          </p:cNvSpPr>
          <p:nvPr>
            <p:ph type="body" sz="quarter" idx="14"/>
          </p:nvPr>
        </p:nvSpPr>
        <p:spPr>
          <a:xfrm>
            <a:off x="628650" y="1379220"/>
            <a:ext cx="5895975" cy="4686618"/>
          </a:xfrm>
        </p:spPr>
        <p:txBody>
          <a:bodyPr/>
          <a:lstStyle/>
          <a:p>
            <a:pPr>
              <a:lnSpc>
                <a:spcPct val="100000"/>
              </a:lnSpc>
              <a:spcBef>
                <a:spcPts val="600"/>
              </a:spcBef>
              <a:spcAft>
                <a:spcPts val="600"/>
              </a:spcAft>
            </a:pPr>
            <a:r>
              <a:rPr lang="en-US" dirty="0"/>
              <a:t>How will this module impact your future workplace examinations?</a:t>
            </a:r>
          </a:p>
          <a:p>
            <a:pPr>
              <a:lnSpc>
                <a:spcPct val="100000"/>
              </a:lnSpc>
              <a:spcBef>
                <a:spcPts val="600"/>
              </a:spcBef>
              <a:spcAft>
                <a:spcPts val="600"/>
              </a:spcAft>
            </a:pPr>
            <a:r>
              <a:rPr lang="en-US" dirty="0"/>
              <a:t>What information surprised you?</a:t>
            </a:r>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lstStyle/>
          <a:p>
            <a:r>
              <a:rPr lang="en-US" dirty="0"/>
              <a:t>Debrief</a:t>
            </a:r>
          </a:p>
        </p:txBody>
      </p:sp>
      <p:sp>
        <p:nvSpPr>
          <p:cNvPr id="6"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323109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enderson edit"/>
          <p:cNvPicPr>
            <a:picLocks noChangeAspect="1" noChangeArrowheads="1"/>
          </p:cNvPicPr>
          <p:nvPr/>
        </p:nvPicPr>
        <p:blipFill rotWithShape="1">
          <a:blip r:embed="rId3">
            <a:extLst>
              <a:ext uri="{28A0092B-C50C-407E-A947-70E740481C1C}">
                <a14:useLocalDpi xmlns:a14="http://schemas.microsoft.com/office/drawing/2010/main" val="0"/>
              </a:ext>
            </a:extLst>
          </a:blip>
          <a:srcRect l="4395" t="-143" r="-4395" b="143"/>
          <a:stretch/>
        </p:blipFill>
        <p:spPr bwMode="auto">
          <a:xfrm>
            <a:off x="-83716" y="-1"/>
            <a:ext cx="914897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481635" y="0"/>
            <a:ext cx="18167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6200000">
            <a:off x="5059350" y="2659645"/>
            <a:ext cx="6313462" cy="994172"/>
          </a:xfrm>
        </p:spPr>
        <p:txBody>
          <a:bodyPr>
            <a:normAutofit/>
          </a:bodyPr>
          <a:lstStyle/>
          <a:p>
            <a:r>
              <a:rPr lang="en-US" sz="3000" dirty="0">
                <a:solidFill>
                  <a:srgbClr val="00B0F0"/>
                </a:solidFill>
                <a:latin typeface="Arial Black" panose="020B0A04020102020204" pitchFamily="34" charset="0"/>
              </a:rPr>
              <a:t>Conclusion</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51699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74</a:t>
            </a:fld>
            <a:endParaRPr lang="en-US" dirty="0"/>
          </a:p>
        </p:txBody>
      </p:sp>
      <p:sp>
        <p:nvSpPr>
          <p:cNvPr id="6" name="Text Placeholder 5"/>
          <p:cNvSpPr>
            <a:spLocks noGrp="1"/>
          </p:cNvSpPr>
          <p:nvPr>
            <p:ph type="body" sz="quarter" idx="14"/>
          </p:nvPr>
        </p:nvSpPr>
        <p:spPr>
          <a:xfrm>
            <a:off x="628651" y="1416368"/>
            <a:ext cx="6236969" cy="4686618"/>
          </a:xfrm>
        </p:spPr>
        <p:txBody>
          <a:bodyPr>
            <a:normAutofit/>
          </a:bodyPr>
          <a:lstStyle/>
          <a:p>
            <a:pPr>
              <a:lnSpc>
                <a:spcPct val="100000"/>
              </a:lnSpc>
              <a:spcBef>
                <a:spcPts val="600"/>
              </a:spcBef>
              <a:spcAft>
                <a:spcPts val="600"/>
              </a:spcAft>
            </a:pPr>
            <a:r>
              <a:rPr lang="en-US" dirty="0"/>
              <a:t>What are some key concepts in each module?</a:t>
            </a:r>
          </a:p>
          <a:p>
            <a:pPr lvl="1">
              <a:lnSpc>
                <a:spcPct val="100000"/>
              </a:lnSpc>
              <a:spcBef>
                <a:spcPts val="600"/>
              </a:spcBef>
              <a:spcAft>
                <a:spcPts val="600"/>
              </a:spcAft>
            </a:pPr>
            <a:r>
              <a:rPr lang="en-US" dirty="0"/>
              <a:t>Module 1: Workplace Examination Compliance</a:t>
            </a:r>
          </a:p>
          <a:p>
            <a:pPr lvl="1">
              <a:lnSpc>
                <a:spcPct val="100000"/>
              </a:lnSpc>
              <a:spcBef>
                <a:spcPts val="600"/>
              </a:spcBef>
              <a:spcAft>
                <a:spcPts val="600"/>
              </a:spcAft>
            </a:pPr>
            <a:r>
              <a:rPr lang="en-US" dirty="0"/>
              <a:t>Module 2: Underground Hazard Identification</a:t>
            </a:r>
          </a:p>
          <a:p>
            <a:pPr lvl="1">
              <a:lnSpc>
                <a:spcPct val="100000"/>
              </a:lnSpc>
              <a:spcBef>
                <a:spcPts val="600"/>
              </a:spcBef>
              <a:spcAft>
                <a:spcPts val="600"/>
              </a:spcAft>
            </a:pPr>
            <a:r>
              <a:rPr lang="en-US" dirty="0"/>
              <a:t>Module 3: Underground Critical Controls</a:t>
            </a:r>
          </a:p>
          <a:p>
            <a:pPr lvl="1">
              <a:lnSpc>
                <a:spcPct val="100000"/>
              </a:lnSpc>
              <a:spcBef>
                <a:spcPts val="600"/>
              </a:spcBef>
              <a:spcAft>
                <a:spcPts val="600"/>
              </a:spcAft>
            </a:pPr>
            <a:r>
              <a:rPr lang="en-US" dirty="0"/>
              <a:t>Module 4: Chemical Storage</a:t>
            </a:r>
          </a:p>
          <a:p>
            <a:pPr>
              <a:lnSpc>
                <a:spcPct val="100000"/>
              </a:lnSpc>
              <a:spcBef>
                <a:spcPts val="600"/>
              </a:spcBef>
              <a:spcAft>
                <a:spcPts val="600"/>
              </a:spcAft>
            </a:pPr>
            <a:r>
              <a:rPr lang="en-US" dirty="0"/>
              <a:t>Are there any additional questions, comments,      or concerns?</a:t>
            </a:r>
          </a:p>
          <a:p>
            <a:pPr marL="0" indent="0">
              <a:lnSpc>
                <a:spcPct val="100000"/>
              </a:lnSpc>
              <a:spcBef>
                <a:spcPts val="600"/>
              </a:spcBef>
              <a:spcAft>
                <a:spcPts val="600"/>
              </a:spcAft>
              <a:buNone/>
            </a:pPr>
            <a:endParaRPr lang="en-US" dirty="0"/>
          </a:p>
        </p:txBody>
      </p:sp>
      <p:sp>
        <p:nvSpPr>
          <p:cNvPr id="7" name="Text Placeholder 6"/>
          <p:cNvSpPr>
            <a:spLocks noGrp="1"/>
          </p:cNvSpPr>
          <p:nvPr>
            <p:ph type="body" sz="quarter" idx="15"/>
          </p:nvPr>
        </p:nvSpPr>
        <p:spPr/>
        <p:txBody>
          <a:bodyPr/>
          <a:lstStyle/>
          <a:p>
            <a:r>
              <a:rPr lang="en-US" dirty="0"/>
              <a:t>Debrief</a:t>
            </a:r>
          </a:p>
        </p:txBody>
      </p:sp>
      <p:sp>
        <p:nvSpPr>
          <p:cNvPr id="8"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2504707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75</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t>Complete the questionnaire.</a:t>
            </a:r>
          </a:p>
          <a:p>
            <a:pPr lvl="1">
              <a:buFont typeface="Wingdings" panose="05000000000000000000" pitchFamily="2" charset="2"/>
              <a:buChar char="§"/>
            </a:pPr>
            <a:r>
              <a:rPr lang="en-US" dirty="0"/>
              <a:t>Your feedback is valuable to us.</a:t>
            </a:r>
          </a:p>
          <a:p>
            <a:pPr marL="457200" lvl="0" indent="-457200">
              <a:buFont typeface="+mj-lt"/>
              <a:buAutoNum type="arabicPeriod"/>
            </a:pPr>
            <a:r>
              <a:rPr lang="en-US" dirty="0"/>
              <a:t>Return the completed form to the facilitator.</a:t>
            </a:r>
          </a:p>
          <a:p>
            <a:pPr marL="457200" lvl="0" indent="-457200">
              <a:buFont typeface="+mj-lt"/>
              <a:buAutoNum type="arabicPeriod"/>
            </a:pPr>
            <a:endParaRPr lang="en-US" dirty="0"/>
          </a:p>
          <a:p>
            <a:pPr marL="457200" lvl="0" indent="-457200">
              <a:buFont typeface="+mj-lt"/>
              <a:buAutoNum type="arabicPeriod"/>
            </a:pPr>
            <a:endParaRPr lang="en-US" dirty="0"/>
          </a:p>
          <a:p>
            <a:pPr marL="0" lvl="0" indent="0">
              <a:buNone/>
            </a:pPr>
            <a:endParaRPr lang="en-US" dirty="0"/>
          </a:p>
          <a:p>
            <a:pPr marL="914400" indent="-914400">
              <a:buFont typeface="+mj-lt"/>
              <a:buAutoNum type="arabicPeriod"/>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End of Course Questionnaire</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Questionnaire</a:t>
            </a:r>
          </a:p>
        </p:txBody>
      </p:sp>
      <p:sp>
        <p:nvSpPr>
          <p:cNvPr id="7" name="Footer Placeholder 1"/>
          <p:cNvSpPr>
            <a:spLocks noGrp="1"/>
          </p:cNvSpPr>
          <p:nvPr>
            <p:ph type="ftr" sz="quarter" idx="11"/>
          </p:nvPr>
        </p:nvSpPr>
        <p:spPr>
          <a:xfrm>
            <a:off x="628650" y="6190297"/>
            <a:ext cx="5486400" cy="365125"/>
          </a:xfrm>
        </p:spPr>
        <p:txBody>
          <a:bodyPr/>
          <a:lstStyle/>
          <a:p>
            <a:pPr lvl="0"/>
            <a:r>
              <a:rPr lang="en-US" dirty="0">
                <a:solidFill>
                  <a:prstClr val="black">
                    <a:tint val="75000"/>
                  </a:prstClr>
                </a:solidFill>
              </a:rPr>
              <a:t>WORKPLACE EXAMINATIONS UNDERGROUND – SFT FCX2018C</a:t>
            </a:r>
          </a:p>
        </p:txBody>
      </p:sp>
    </p:spTree>
    <p:extLst>
      <p:ext uri="{BB962C8B-B14F-4D97-AF65-F5344CB8AC3E}">
        <p14:creationId xmlns:p14="http://schemas.microsoft.com/office/powerpoint/2010/main" val="342058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0" y="1393772"/>
            <a:ext cx="6205448" cy="4555093"/>
          </a:xfrm>
          <a:prstGeom prst="rect">
            <a:avLst/>
          </a:prstGeom>
          <a:noFill/>
        </p:spPr>
        <p:txBody>
          <a:bodyPr wrap="square" rtlCol="0">
            <a:spAutoFit/>
          </a:bodyPr>
          <a:lstStyle/>
          <a:p>
            <a:pPr>
              <a:spcBef>
                <a:spcPts val="600"/>
              </a:spcBef>
              <a:spcAft>
                <a:spcPts val="600"/>
              </a:spcAft>
              <a:buClr>
                <a:srgbClr val="00B0F0"/>
              </a:buClr>
            </a:pPr>
            <a:r>
              <a:rPr lang="en-US" sz="2000" dirty="0">
                <a:latin typeface="Arial" panose="020B0604020202020204" pitchFamily="34" charset="0"/>
                <a:cs typeface="Arial" panose="020B0604020202020204" pitchFamily="34" charset="0"/>
              </a:rPr>
              <a:t>Fatal Risks </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Fatal Risk Management program implemented icons, definitions, and critical controls for twenty-three fatal risks</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Fatal risks are risks that, when left uncontrolled, will kill you</a:t>
            </a:r>
          </a:p>
          <a:p>
            <a:pPr>
              <a:spcBef>
                <a:spcPts val="600"/>
              </a:spcBef>
              <a:spcAft>
                <a:spcPts val="600"/>
              </a:spcAft>
              <a:buClr>
                <a:srgbClr val="00B0F0"/>
              </a:buClr>
            </a:pPr>
            <a:r>
              <a:rPr lang="en-US" sz="2000" dirty="0">
                <a:latin typeface="Arial" panose="020B0604020202020204" pitchFamily="34" charset="0"/>
                <a:cs typeface="Arial" panose="020B0604020202020204" pitchFamily="34" charset="0"/>
              </a:rPr>
              <a:t>Critical Controls</a:t>
            </a:r>
          </a:p>
          <a:p>
            <a:pPr marL="342900" lvl="1"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Absence or failure of a critical control significantly increases the risk of severe injury or death (helps keep you from being killed)</a:t>
            </a:r>
          </a:p>
          <a:p>
            <a:pPr marL="342900" lvl="1"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Implemented to prevent death or mitigate the consequences of the fatal risk</a:t>
            </a: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B0F0"/>
                </a:solidFill>
                <a:latin typeface="Arial Black" panose="020B0A04020102020204" pitchFamily="34" charset="0"/>
              </a:rPr>
              <a:t>Introduction</a:t>
            </a:r>
          </a:p>
        </p:txBody>
      </p:sp>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a:xfrm>
            <a:off x="628650" y="6190297"/>
            <a:ext cx="5486400" cy="365125"/>
          </a:xfrm>
        </p:spPr>
        <p:txBody>
          <a:bodyPr/>
          <a:lstStyle/>
          <a:p>
            <a:pPr lvl="0" algn="l"/>
            <a:r>
              <a:rPr lang="en-US" sz="700" dirty="0">
                <a:solidFill>
                  <a:prstClr val="black">
                    <a:tint val="75000"/>
                  </a:prstClr>
                </a:solidFill>
                <a:latin typeface="Arial Black" panose="020B0A04020102020204" pitchFamily="34" charset="0"/>
              </a:rPr>
              <a:t>WORKPLACE EXAMINATIONS UNDERGROUND – SFT FCX2018C</a:t>
            </a:r>
          </a:p>
        </p:txBody>
      </p:sp>
      <p:sp>
        <p:nvSpPr>
          <p:cNvPr id="12"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9</a:t>
            </a:r>
          </a:p>
        </p:txBody>
      </p:sp>
    </p:spTree>
    <p:extLst>
      <p:ext uri="{BB962C8B-B14F-4D97-AF65-F5344CB8AC3E}">
        <p14:creationId xmlns:p14="http://schemas.microsoft.com/office/powerpoint/2010/main" val="244177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0" y="1393772"/>
            <a:ext cx="6205448" cy="1785104"/>
          </a:xfrm>
          <a:prstGeom prst="rect">
            <a:avLst/>
          </a:prstGeom>
          <a:noFill/>
        </p:spPr>
        <p:txBody>
          <a:bodyPr wrap="square" rtlCol="0">
            <a:spAutoFit/>
          </a:bodyPr>
          <a:lstStyle/>
          <a:p>
            <a:pPr>
              <a:spcBef>
                <a:spcPts val="600"/>
              </a:spcBef>
              <a:spcAft>
                <a:spcPts val="600"/>
              </a:spcAft>
              <a:buClr>
                <a:srgbClr val="00B0F0"/>
              </a:buClr>
            </a:pPr>
            <a:r>
              <a:rPr lang="en-US" sz="2000" dirty="0">
                <a:latin typeface="Arial" panose="020B0604020202020204" pitchFamily="34" charset="0"/>
                <a:cs typeface="Arial" panose="020B0604020202020204" pitchFamily="34" charset="0"/>
              </a:rPr>
              <a:t>Fatal Risk Icons</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Review the fatal risks for this course</a:t>
            </a:r>
          </a:p>
          <a:p>
            <a:pPr marL="342900" indent="-342900">
              <a:spcBef>
                <a:spcPts val="600"/>
              </a:spcBef>
              <a:spcAft>
                <a:spcPts val="600"/>
              </a:spcAft>
              <a:buClr>
                <a:srgbClr val="00B0F0"/>
              </a:buClr>
              <a:buFont typeface="Wingdings" panose="05000000000000000000" pitchFamily="2" charset="2"/>
              <a:buChar char="§"/>
            </a:pPr>
            <a:r>
              <a:rPr lang="en-US" sz="2000" dirty="0">
                <a:latin typeface="Arial" panose="020B0604020202020204" pitchFamily="34" charset="0"/>
                <a:cs typeface="Arial" panose="020B0604020202020204" pitchFamily="34" charset="0"/>
              </a:rPr>
              <a:t>What are the critical controls?</a:t>
            </a:r>
          </a:p>
          <a:p>
            <a:pPr>
              <a:spcBef>
                <a:spcPts val="600"/>
              </a:spcBef>
              <a:spcAft>
                <a:spcPts val="600"/>
              </a:spcAft>
              <a:buClr>
                <a:srgbClr val="00B0F0"/>
              </a:buClr>
            </a:pP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B0F0"/>
                </a:solidFill>
                <a:latin typeface="Arial Black" panose="020B0A04020102020204" pitchFamily="34" charset="0"/>
              </a:rPr>
              <a:t>Introduction</a:t>
            </a:r>
          </a:p>
        </p:txBody>
      </p:sp>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a:xfrm>
            <a:off x="628650" y="6190297"/>
            <a:ext cx="5486400" cy="365125"/>
          </a:xfrm>
        </p:spPr>
        <p:txBody>
          <a:bodyPr/>
          <a:lstStyle/>
          <a:p>
            <a:pPr lvl="0" algn="l"/>
            <a:r>
              <a:rPr lang="en-US" sz="700" dirty="0">
                <a:solidFill>
                  <a:prstClr val="black">
                    <a:tint val="75000"/>
                  </a:prstClr>
                </a:solidFill>
                <a:latin typeface="Arial Black" panose="020B0A04020102020204" pitchFamily="34" charset="0"/>
              </a:rPr>
              <a:t>WORKPLACE EXAMINATIONS UNDERGROUND – SFT FCX2018C</a:t>
            </a:r>
          </a:p>
        </p:txBody>
      </p:sp>
      <p:sp>
        <p:nvSpPr>
          <p:cNvPr id="12"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9</a:t>
            </a:r>
          </a:p>
        </p:txBody>
      </p:sp>
      <p:pic>
        <p:nvPicPr>
          <p:cNvPr id="10" name="Picture 9" descr="FRMIcon_ExposeHazardSub_transparen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0235" y="3178876"/>
            <a:ext cx="1371600" cy="1188720"/>
          </a:xfrm>
          <a:prstGeom prst="rect">
            <a:avLst/>
          </a:prstGeom>
          <a:noFill/>
          <a:ln>
            <a:noFill/>
          </a:ln>
          <a:effectLst/>
        </p:spPr>
      </p:pic>
      <p:pic>
        <p:nvPicPr>
          <p:cNvPr id="14" name="Picture 13" descr="https://fmwebhome.fmi.com/functions/DOHS/FatalRiskMgt/RFMIcon_ExposureChronic_transparen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7094" y="3178876"/>
            <a:ext cx="1371600" cy="1188720"/>
          </a:xfrm>
          <a:prstGeom prst="rect">
            <a:avLst/>
          </a:prstGeom>
          <a:noFill/>
          <a:ln>
            <a:noFill/>
          </a:ln>
        </p:spPr>
      </p:pic>
      <p:pic>
        <p:nvPicPr>
          <p:cNvPr id="15" name="Picture 14" descr="FRMIcon_UndergroundHazardAtmos_transparen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435" y="4715658"/>
            <a:ext cx="1371600" cy="1188720"/>
          </a:xfrm>
          <a:prstGeom prst="rect">
            <a:avLst/>
          </a:prstGeom>
          <a:noFill/>
          <a:ln>
            <a:noFill/>
          </a:ln>
          <a:effectLst/>
        </p:spPr>
      </p:pic>
      <p:pic>
        <p:nvPicPr>
          <p:cNvPr id="16" name="Picture 15" descr="FRMIcon_UndergroundInrush_transparen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5449" y="4715658"/>
            <a:ext cx="1371600" cy="1188720"/>
          </a:xfrm>
          <a:prstGeom prst="rect">
            <a:avLst/>
          </a:prstGeom>
          <a:noFill/>
          <a:ln>
            <a:noFill/>
          </a:ln>
          <a:effectLst/>
        </p:spPr>
      </p:pic>
      <p:pic>
        <p:nvPicPr>
          <p:cNvPr id="18" name="Picture 17" descr="FRMIcon_UndergroundRock_transparent"/>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6463" y="4714393"/>
            <a:ext cx="1371600" cy="1188720"/>
          </a:xfrm>
          <a:prstGeom prst="rect">
            <a:avLst/>
          </a:prstGeom>
          <a:noFill/>
          <a:ln>
            <a:noFill/>
          </a:ln>
          <a:effectLst/>
        </p:spPr>
      </p:pic>
    </p:spTree>
    <p:extLst>
      <p:ext uri="{BB962C8B-B14F-4D97-AF65-F5344CB8AC3E}">
        <p14:creationId xmlns:p14="http://schemas.microsoft.com/office/powerpoint/2010/main" val="1985093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Learning Content" ma:contentTypeID="0x01010046829DE55437B147B48D1766376E3D6B00F97DF3A8579A634D8806E108BC6ED99500DBCDF2A5234363409A996C2812A1462E" ma:contentTypeVersion="14" ma:contentTypeDescription="" ma:contentTypeScope="" ma:versionID="75655d7decbaac52d1ae05442178ed6e">
  <xsd:schema xmlns:xsd="http://www.w3.org/2001/XMLSchema" xmlns:xs="http://www.w3.org/2001/XMLSchema" xmlns:p="http://schemas.microsoft.com/office/2006/metadata/properties" xmlns:ns1="http://schemas.microsoft.com/sharepoint/v3" xmlns:ns2="b5ba0a33-b247-4d4b-b9ae-c709af684fd3" xmlns:ns3="53d28b8c-eb58-44d7-87aa-8c57ee0de470" targetNamespace="http://schemas.microsoft.com/office/2006/metadata/properties" ma:root="true" ma:fieldsID="ab7e9238dbcbaa30849098f2d7f34100" ns1:_="" ns2:_="" ns3:_="">
    <xsd:import namespace="http://schemas.microsoft.com/sharepoint/v3"/>
    <xsd:import namespace="b5ba0a33-b247-4d4b-b9ae-c709af684fd3"/>
    <xsd:import namespace="53d28b8c-eb58-44d7-87aa-8c57ee0de470"/>
    <xsd:element name="properties">
      <xsd:complexType>
        <xsd:sequence>
          <xsd:element name="documentManagement">
            <xsd:complexType>
              <xsd:all>
                <xsd:element ref="ns2:o79fb0eb13274969baa8945b2a62dcda" minOccurs="0"/>
                <xsd:element ref="ns2:TaxCatchAll" minOccurs="0"/>
                <xsd:element ref="ns2:TaxCatchAllLabel" minOccurs="0"/>
                <xsd:element ref="ns2:FM_x0020_Ent_x0020_TaxonomyTaxHTField0" minOccurs="0"/>
                <xsd:element ref="ns2:FM_x0020_Doc_x0020_TypeTaxHTField0" minOccurs="0"/>
                <xsd:element ref="ns2:FM_x0020_DPT" minOccurs="0"/>
                <xsd:element ref="ns3:Course_x0020_Code" minOccurs="0"/>
                <xsd:element ref="ns3:le4b7b4580bd46459214883069e3a18d" minOccurs="0"/>
                <xsd:element ref="ns1:_ip_UnifiedCompliancePolicyProperties" minOccurs="0"/>
                <xsd:element ref="ns1:_ip_UnifiedCompliancePolicyUIAction" minOccurs="0"/>
                <xsd:element ref="ns3:isArchive" minOccurs="0"/>
                <xsd:element ref="ns3:a0a882b4cf6e4552977556b03a7b624b" minOccurs="0"/>
                <xsd:element ref="ns2:FM_x0020_LO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a0a33-b247-4d4b-b9ae-c709af684fd3" elementFormDefault="qualified">
    <xsd:import namespace="http://schemas.microsoft.com/office/2006/documentManagement/types"/>
    <xsd:import namespace="http://schemas.microsoft.com/office/infopath/2007/PartnerControls"/>
    <xsd:element name="o79fb0eb13274969baa8945b2a62dcda" ma:index="8" ma:taxonomy="true" ma:internalName="o79fb0eb13274969baa8945b2a62dcda" ma:taxonomyFieldName="FM_x0020_Retention_x0020_Category" ma:displayName="FM Retention Category" ma:readOnly="false" ma:default="" ma:fieldId="{879fb0eb-1327-4969-baa8-945b2a62dcda}" ma:sspId="b7e16863-b940-4291-96f8-ad8461baff96" ma:termSetId="3287f003-fa19-4de9-9d01-e5aef60515f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3a180ca-75a6-4419-b62e-731a1baaa59b}" ma:internalName="TaxCatchAll" ma:showField="CatchAllData" ma:web="53d28b8c-eb58-44d7-87aa-8c57ee0de4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3a180ca-75a6-4419-b62e-731a1baaa59b}" ma:internalName="TaxCatchAllLabel" ma:readOnly="true" ma:showField="CatchAllDataLabel" ma:web="53d28b8c-eb58-44d7-87aa-8c57ee0de470">
      <xsd:complexType>
        <xsd:complexContent>
          <xsd:extension base="dms:MultiChoiceLookup">
            <xsd:sequence>
              <xsd:element name="Value" type="dms:Lookup" maxOccurs="unbounded" minOccurs="0" nillable="true"/>
            </xsd:sequence>
          </xsd:extension>
        </xsd:complexContent>
      </xsd:complexType>
    </xsd:element>
    <xsd:element name="FM_x0020_Ent_x0020_TaxonomyTaxHTField0" ma:index="12" nillable="true" ma:taxonomy="true" ma:internalName="FM_x0020_Ent_x0020_TaxonomyTaxHTField0" ma:taxonomyFieldName="FM_x0020_Ent_x0020_Taxonomy" ma:displayName="FM Business Process" ma:readOnly="false" ma:default="" ma:fieldId="{b40ec4b2-9645-411d-a03c-9e8ab0f1f2d4}" ma:sspId="b7e16863-b940-4291-96f8-ad8461baff96" ma:termSetId="3d1ce9c8-a01a-4b28-93f4-bc23cae590ff" ma:anchorId="00000000-0000-0000-0000-000000000000" ma:open="false" ma:isKeyword="false">
      <xsd:complexType>
        <xsd:sequence>
          <xsd:element ref="pc:Terms" minOccurs="0" maxOccurs="1"/>
        </xsd:sequence>
      </xsd:complexType>
    </xsd:element>
    <xsd:element name="FM_x0020_Doc_x0020_TypeTaxHTField0" ma:index="14" nillable="true" ma:taxonomy="true" ma:internalName="FM_x0020_Doc_x0020_TypeTaxHTField0" ma:taxonomyFieldName="FM_x0020_Doc_x0020_Type" ma:displayName="FM Doc Type" ma:readOnly="false" ma:default="" ma:fieldId="{bfb78ee2-975a-4f84-839c-ed91d42d4105}" ma:sspId="b7e16863-b940-4291-96f8-ad8461baff96" ma:termSetId="af82bb66-37d5-47da-967c-ea1eda9481cb" ma:anchorId="00000000-0000-0000-0000-000000000000" ma:open="false" ma:isKeyword="false">
      <xsd:complexType>
        <xsd:sequence>
          <xsd:element ref="pc:Terms" minOccurs="0" maxOccurs="1"/>
        </xsd:sequence>
      </xsd:complexType>
    </xsd:element>
    <xsd:element name="FM_x0020_DPT" ma:index="16" nillable="true" ma:displayName="FM DPT" ma:description="This column is used to assign FMI Department" ma:format="Dropdown" ma:hidden="true" ma:internalName="FM_x0020_DPT" ma:readOnly="false">
      <xsd:simpleType>
        <xsd:restriction base="dms:Choice">
          <xsd:enumeration value="Accounts Payable"/>
          <xsd:enumeration value="Administration"/>
          <xsd:enumeration value="Climax Moly Company"/>
          <xsd:enumeration value="Communications"/>
          <xsd:enumeration value="Community / Administrative Services"/>
          <xsd:enumeration value="Community Relations/Social Resp"/>
          <xsd:enumeration value="Corporate Communications"/>
          <xsd:enumeration value="Custom Applications"/>
          <xsd:enumeration value="Environmental / Sustainable Development"/>
          <xsd:enumeration value="Exploration"/>
          <xsd:enumeration value="Exploration / Geology"/>
          <xsd:enumeration value="External Communications"/>
          <xsd:enumeration value="Finance"/>
          <xsd:enumeration value="Finance / Accounting / Tax"/>
          <xsd:enumeration value="Financial Shared Services"/>
          <xsd:enumeration value="FM Africa"/>
          <xsd:enumeration value="FM Americas"/>
          <xsd:enumeration value="FM Mining Company"/>
          <xsd:enumeration value="Global Supply Chain"/>
          <xsd:enumeration value="GSC/ Purchasing/ Warehousing"/>
          <xsd:enumeration value="Health &amp; Safety"/>
          <xsd:enumeration value="Human Resources"/>
          <xsd:enumeration value="Legal / Govt Relations"/>
          <xsd:enumeration value="MIS"/>
          <xsd:enumeration value="Operational Improvement"/>
          <xsd:enumeration value="Operations"/>
          <xsd:enumeration value="Operations Smelting"/>
          <xsd:enumeration value="Ops Maintenance"/>
          <xsd:enumeration value="Sales &amp; Marketing"/>
          <xsd:enumeration value="Security"/>
          <xsd:enumeration value="Senior Management (Corp)"/>
          <xsd:enumeration value="Strategic Planning"/>
        </xsd:restriction>
      </xsd:simpleType>
    </xsd:element>
    <xsd:element name="FM_x0020_LOC" ma:index="25" nillable="true" ma:displayName="FM LOC" ma:description="This column is used to assign Location" ma:format="Dropdown" ma:internalName="FM_x0020_LOC" ma:readOnly="false">
      <xsd:simpleType>
        <xsd:restriction base="dms:Choice">
          <xsd:enumeration value="Administrative &amp; Sales"/>
          <xsd:enumeration value="Africa"/>
          <xsd:enumeration value="Ajo"/>
          <xsd:enumeration value="Arequipa"/>
          <xsd:enumeration value="Asia Pacific"/>
          <xsd:enumeration value="Atlantic Copper (Huelva)"/>
          <xsd:enumeration value="Aurex"/>
          <xsd:enumeration value="Australia/Asia"/>
          <xsd:enumeration value="Bagdad"/>
          <xsd:enumeration value="Bayway"/>
          <xsd:enumeration value="Bisbee"/>
          <xsd:enumeration value="Cairns"/>
          <xsd:enumeration value="Candelaria"/>
          <xsd:enumeration value="Central Analytical Service Center"/>
          <xsd:enumeration value="Cerro Verde"/>
          <xsd:enumeration value="Chino"/>
          <xsd:enumeration value="Climax"/>
          <xsd:enumeration value="Climax Technology Center"/>
          <xsd:enumeration value="Cobre"/>
          <xsd:enumeration value="Colorado Data Center"/>
          <xsd:enumeration value="Cotton Center"/>
          <xsd:enumeration value="Data Center"/>
          <xsd:enumeration value="El Abra"/>
          <xsd:enumeration value="El Paso"/>
          <xsd:enumeration value="El Paso Refinery"/>
          <xsd:enumeration value="El Paso Rod"/>
          <xsd:enumeration value="Europe"/>
          <xsd:enumeration value="FMC"/>
          <xsd:enumeration value="Ft Madison"/>
          <xsd:enumeration value="Global"/>
          <xsd:enumeration value="Henderson"/>
          <xsd:enumeration value="Houston"/>
          <xsd:enumeration value="Huelva"/>
          <xsd:enumeration value="Jakarta"/>
          <xsd:enumeration value="Jerome"/>
          <xsd:enumeration value="Johannesburg"/>
          <xsd:enumeration value="Kinetics"/>
          <xsd:enumeration value="Kisanfu"/>
          <xsd:enumeration value="Kokkola"/>
          <xsd:enumeration value="Lafayette"/>
          <xsd:enumeration value="Lubumbashi"/>
          <xsd:enumeration value="Madrid"/>
          <xsd:enumeration value="Miami"/>
          <xsd:enumeration value="Miami Rod"/>
          <xsd:enumeration value="Miami Smelter"/>
          <xsd:enumeration value="Mine Training Institute"/>
          <xsd:enumeration value="Mining"/>
          <xsd:enumeration value="Morenci"/>
          <xsd:enumeration value="New Mexico"/>
          <xsd:enumeration value="NOLA"/>
          <xsd:enumeration value="North America"/>
          <xsd:enumeration value="Norwich"/>
          <xsd:enumeration value="Oil &amp; Gas"/>
          <xsd:enumeration value="Ojos del Salado"/>
          <xsd:enumeration value="Oro Valley"/>
          <xsd:enumeration value="Phoenix"/>
          <xsd:enumeration value="Processing"/>
          <xsd:enumeration value="PTFI"/>
          <xsd:enumeration value="Research &amp; Development"/>
          <xsd:enumeration value="Rotterdam"/>
          <xsd:enumeration value="Safford"/>
          <xsd:enumeration value="Safford Lab"/>
          <xsd:enumeration value="Safford Mine"/>
          <xsd:enumeration value="Sahuarita"/>
          <xsd:enumeration value="Sanchez"/>
          <xsd:enumeration value="Santiago Data Center"/>
          <xsd:enumeration value="Santiago"/>
          <xsd:enumeration value="Shanghai"/>
          <xsd:enumeration value="Sierrita"/>
          <xsd:enumeration value="Singapore"/>
          <xsd:enumeration value="South America"/>
          <xsd:enumeration value="Stowmarket"/>
          <xsd:enumeration value="Technology Center"/>
          <xsd:enumeration value="Tenke Fungurume"/>
          <xsd:enumeration value="Tohono"/>
          <xsd:enumeration value="Tokyo"/>
          <xsd:enumeration value="Tucson Office"/>
          <xsd:enumeration value="Twin Buttes"/>
          <xsd:enumeration value="Tyrone"/>
        </xsd:restriction>
      </xsd:simpleType>
    </xsd:element>
  </xsd:schema>
  <xsd:schema xmlns:xsd="http://www.w3.org/2001/XMLSchema" xmlns:xs="http://www.w3.org/2001/XMLSchema" xmlns:dms="http://schemas.microsoft.com/office/2006/documentManagement/types" xmlns:pc="http://schemas.microsoft.com/office/infopath/2007/PartnerControls" targetNamespace="53d28b8c-eb58-44d7-87aa-8c57ee0de470" elementFormDefault="qualified">
    <xsd:import namespace="http://schemas.microsoft.com/office/2006/documentManagement/types"/>
    <xsd:import namespace="http://schemas.microsoft.com/office/infopath/2007/PartnerControls"/>
    <xsd:element name="Course_x0020_Code" ma:index="18" nillable="true" ma:displayName="Course Code" ma:internalName="Course_x0020_Code">
      <xsd:simpleType>
        <xsd:restriction base="dms:Text">
          <xsd:maxLength value="255"/>
        </xsd:restriction>
      </xsd:simpleType>
    </xsd:element>
    <xsd:element name="le4b7b4580bd46459214883069e3a18d" ma:index="19" nillable="true" ma:taxonomy="true" ma:internalName="le4b7b4580bd46459214883069e3a18d" ma:taxonomyFieldName="Course_x0020_Group" ma:displayName="Course Group" ma:default="" ma:fieldId="{5e4b7b45-80bd-4645-9214-883069e3a18d}" ma:sspId="b7e16863-b940-4291-96f8-ad8461baff96" ma:termSetId="7afb5f7f-44cf-4f4c-b979-4ca38eae3e13" ma:anchorId="00000000-0000-0000-0000-000000000000" ma:open="false" ma:isKeyword="false">
      <xsd:complexType>
        <xsd:sequence>
          <xsd:element ref="pc:Terms" minOccurs="0" maxOccurs="1"/>
        </xsd:sequence>
      </xsd:complexType>
    </xsd:element>
    <xsd:element name="isArchive" ma:index="23" nillable="true" ma:displayName="isArchive" ma:default="0" ma:internalName="isArchive">
      <xsd:simpleType>
        <xsd:restriction base="dms:Boolean"/>
      </xsd:simpleType>
    </xsd:element>
    <xsd:element name="a0a882b4cf6e4552977556b03a7b624b" ma:index="24" ma:taxonomy="true" ma:internalName="a0a882b4cf6e4552977556b03a7b624b" ma:taxonomyFieldName="Document_x0020_Type" ma:displayName="Document Type" ma:readOnly="false" ma:default="" ma:fieldId="{a0a882b4-cf6e-4552-9775-56b03a7b624b}" ma:sspId="b7e16863-b940-4291-96f8-ad8461baff96" ma:termSetId="806960dd-2bd1-49d4-999d-1396b928405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d607997-8241-496c-997e-277352d2442c">
      <Value>55</Value>
      <Value>23</Value>
      <Value>73</Value>
      <Value>72</Value>
      <Value>44</Value>
    </TaxCatchAll>
    <lcf76f155ced4ddcb4097134ff3c332f xmlns="96b50f58-a40e-4869-8bc2-ee1dec35f0fa">
      <Terms xmlns="http://schemas.microsoft.com/office/infopath/2007/PartnerControls"/>
    </lcf76f155ced4ddcb4097134ff3c332f>
    <SharedWithUsers xmlns="cd607997-8241-496c-997e-277352d2442c">
      <UserInfo>
        <DisplayName/>
        <AccountId xsi:nil="true"/>
        <AccountType/>
      </UserInfo>
    </SharedWithUsers>
  </documentManagement>
</p:properties>
</file>

<file path=customXml/itemProps1.xml><?xml version="1.0" encoding="utf-8"?>
<ds:datastoreItem xmlns:ds="http://schemas.openxmlformats.org/officeDocument/2006/customXml" ds:itemID="{06AD0364-F1FD-4B7E-9C04-118EDC62DD83}"/>
</file>

<file path=customXml/itemProps2.xml><?xml version="1.0" encoding="utf-8"?>
<ds:datastoreItem xmlns:ds="http://schemas.openxmlformats.org/officeDocument/2006/customXml" ds:itemID="{2086476F-3171-4E7C-97D4-6A7589BDB695}">
  <ds:schemaRefs>
    <ds:schemaRef ds:uri="http://schemas.microsoft.com/sharepoint/v3/contenttype/forms"/>
  </ds:schemaRefs>
</ds:datastoreItem>
</file>

<file path=customXml/itemProps3.xml><?xml version="1.0" encoding="utf-8"?>
<ds:datastoreItem xmlns:ds="http://schemas.openxmlformats.org/officeDocument/2006/customXml" ds:itemID="{7F49359D-B614-4A1B-A9E9-316E4B9101AC}"/>
</file>

<file path=customXml/itemProps4.xml><?xml version="1.0" encoding="utf-8"?>
<ds:datastoreItem xmlns:ds="http://schemas.openxmlformats.org/officeDocument/2006/customXml" ds:itemID="{36260717-D207-4911-8AEA-665E6DF31DF2}">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 ds:uri="http://schemas.microsoft.com/sharepoint/v3/fields"/>
    <ds:schemaRef ds:uri="b5ba0a33-b247-4d4b-b9ae-c709af684fd3"/>
    <ds:schemaRef ds:uri="5e392781-86c7-49c9-b488-0c559099668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41294</TotalTime>
  <Words>10131</Words>
  <Application>Microsoft Office PowerPoint</Application>
  <PresentationFormat>On-screen Show (4:3)</PresentationFormat>
  <Paragraphs>1043</Paragraphs>
  <Slides>75</Slides>
  <Notes>75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75</vt:i4>
      </vt:variant>
    </vt:vector>
  </HeadingPairs>
  <TitlesOfParts>
    <vt:vector size="87" baseType="lpstr">
      <vt:lpstr>Arial</vt:lpstr>
      <vt:lpstr>Arial Black</vt:lpstr>
      <vt:lpstr>Calibri</vt:lpstr>
      <vt:lpstr>Calibri Light</vt:lpstr>
      <vt:lpstr>Cambria</vt:lpstr>
      <vt:lpstr>Courier New</vt:lpstr>
      <vt:lpstr>Symbol</vt:lpstr>
      <vt:lpstr>Times New Roman</vt:lpstr>
      <vt:lpstr>Wingdings</vt:lpstr>
      <vt:lpstr>Office Theme</vt:lpstr>
      <vt:lpstr>1_Custom Design</vt:lpstr>
      <vt:lpstr>Custom Design</vt:lpstr>
      <vt:lpstr>SFT FCX2018C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 WORKPLACE EXAMINATION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2: UNDERGROUND  HAZARD IDENTIFICATION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3: UNDERGROUND  CRITICAL CONTROLS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4:  CHEMICAL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Examinations Underground PPT</dc:title>
  <dc:creator>Johnson, Angela</dc:creator>
  <cp:lastModifiedBy>Johnson, Cynthia</cp:lastModifiedBy>
  <cp:revision>490</cp:revision>
  <cp:lastPrinted>2015-11-02T16:05:26Z</cp:lastPrinted>
  <dcterms:created xsi:type="dcterms:W3CDTF">2015-06-25T19:39:11Z</dcterms:created>
  <dcterms:modified xsi:type="dcterms:W3CDTF">2020-04-22T21:09:48Z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0x0101000625A717CE324144AA678D44AED611A7</vt:lpwstr>
  </property>
  <property fmtid="{D5CDD505-2E9C-101B-9397-08002B2CF9AE}" pid="3" name="FM Doc Type">
    <vt:lpwstr>73;#Project Management|56b5f44d-7083-46ac-b589-3c09ac11ecee</vt:lpwstr>
  </property>
  <property fmtid="{D5CDD505-2E9C-101B-9397-08002B2CF9AE}" pid="4" name="FM Retention Category">
    <vt:lpwstr>23;#Administration|5648ecb6-843d-42d8-8ec5-901cd2d614fb</vt:lpwstr>
  </property>
  <property fmtid="{D5CDD505-2E9C-101B-9397-08002B2CF9AE}" pid="5" name="FM Ent Taxonomy">
    <vt:lpwstr>72;#Project Management|e0c14ea4-d21c-4944-84da-db2874151277</vt:lpwstr>
  </property>
  <property fmtid="{D5CDD505-2E9C-101B-9397-08002B2CF9AE}" pid="6" name="Phase">
    <vt:lpwstr>1. Initiation</vt:lpwstr>
  </property>
  <property fmtid="{D5CDD505-2E9C-101B-9397-08002B2CF9AE}" pid="7" name="o79fb0eb13274969baa8945b2a62dcda">
    <vt:lpwstr>Administration|5648ecb6-843d-42d8-8ec5-901cd2d614fb</vt:lpwstr>
  </property>
  <property fmtid="{D5CDD505-2E9C-101B-9397-08002B2CF9AE}" pid="8" name="FM Ent TaxonomyTaxHTField0">
    <vt:lpwstr>Project Management|e0c14ea4-d21c-4944-84da-db2874151277</vt:lpwstr>
  </property>
  <property fmtid="{D5CDD505-2E9C-101B-9397-08002B2CF9AE}" pid="9" name="Document Choice">
    <vt:lpwstr>Training Document</vt:lpwstr>
  </property>
  <property fmtid="{D5CDD505-2E9C-101B-9397-08002B2CF9AE}" pid="10" name="FM DPT">
    <vt:lpwstr>Human Resources</vt:lpwstr>
  </property>
  <property fmtid="{D5CDD505-2E9C-101B-9397-08002B2CF9AE}" pid="11" name="FM LOC">
    <vt:lpwstr>Mine Training Institute</vt:lpwstr>
  </property>
  <property fmtid="{D5CDD505-2E9C-101B-9397-08002B2CF9AE}" pid="12" name="Status">
    <vt:lpwstr>Final</vt:lpwstr>
  </property>
  <property fmtid="{D5CDD505-2E9C-101B-9397-08002B2CF9AE}" pid="13" name="FM Doc TypeTaxHTField0">
    <vt:lpwstr>Project Management|56b5f44d-7083-46ac-b589-3c09ac11ecee</vt:lpwstr>
  </property>
  <property fmtid="{D5CDD505-2E9C-101B-9397-08002B2CF9AE}" pid="14" name="Project Name">
    <vt:lpwstr>7</vt:lpwstr>
  </property>
  <property fmtid="{D5CDD505-2E9C-101B-9397-08002B2CF9AE}" pid="15" name="Order">
    <vt:r8>32200</vt:r8>
  </property>
  <property fmtid="{D5CDD505-2E9C-101B-9397-08002B2CF9AE}" pid="16" name="xd_ProgID">
    <vt:lpwstr/>
  </property>
  <property fmtid="{D5CDD505-2E9C-101B-9397-08002B2CF9AE}" pid="17" name="TemplateUrl">
    <vt:lpwstr/>
  </property>
  <property fmtid="{D5CDD505-2E9C-101B-9397-08002B2CF9AE}" pid="18" name="Folder">
    <vt:lpwstr>Final Docs V1</vt:lpwstr>
  </property>
  <property fmtid="{D5CDD505-2E9C-101B-9397-08002B2CF9AE}" pid="19" name="Course Group">
    <vt:lpwstr>55;#Safety|7493f174-3823-44b5-a64f-6d7769779f59</vt:lpwstr>
  </property>
  <property fmtid="{D5CDD505-2E9C-101B-9397-08002B2CF9AE}" pid="20" name="Document Type">
    <vt:lpwstr>44;#Facilitator Presentation|301d71f6-f435-4af7-9fd0-d5282897076a</vt:lpwstr>
  </property>
  <property fmtid="{D5CDD505-2E9C-101B-9397-08002B2CF9AE}" pid="21" name="_docset_NoMedatataSyncRequired">
    <vt:lpwstr>False</vt:lpwstr>
  </property>
  <property fmtid="{D5CDD505-2E9C-101B-9397-08002B2CF9AE}" pid="22" name="isArchive">
    <vt:bool>false</vt:bool>
  </property>
  <property fmtid="{D5CDD505-2E9C-101B-9397-08002B2CF9AE}" pid="23" name="xd_Signature">
    <vt:bool>false</vt:bool>
  </property>
  <property fmtid="{D5CDD505-2E9C-101B-9397-08002B2CF9AE}" pid="24" name="Course Code">
    <vt:lpwstr>SFT FCX2018C</vt:lpwstr>
  </property>
  <property fmtid="{D5CDD505-2E9C-101B-9397-08002B2CF9AE}" pid="25" name="_SourceUrl">
    <vt:lpwstr/>
  </property>
  <property fmtid="{D5CDD505-2E9C-101B-9397-08002B2CF9AE}" pid="26" name="_SharedFileIndex">
    <vt:lpwstr/>
  </property>
  <property fmtid="{D5CDD505-2E9C-101B-9397-08002B2CF9AE}" pid="27" name="ComplianceAssetId">
    <vt:lpwstr/>
  </property>
  <property fmtid="{D5CDD505-2E9C-101B-9397-08002B2CF9AE}" pid="28" name="_ExtendedDescription">
    <vt:lpwstr/>
  </property>
  <property fmtid="{D5CDD505-2E9C-101B-9397-08002B2CF9AE}" pid="29" name="TriggerFlowInfo">
    <vt:lpwstr/>
  </property>
</Properties>
</file>