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2" r:id="rId6"/>
    <p:sldMasterId id="2147483682" r:id="rId7"/>
    <p:sldMasterId id="2147483696" r:id="rId8"/>
  </p:sldMasterIdLst>
  <p:sldIdLst>
    <p:sldId id="258" r:id="rId9"/>
    <p:sldId id="257" r:id="rId10"/>
    <p:sldId id="259" r:id="rId11"/>
    <p:sldId id="269" r:id="rId12"/>
    <p:sldId id="270" r:id="rId13"/>
    <p:sldId id="271" r:id="rId14"/>
    <p:sldId id="263" r:id="rId15"/>
    <p:sldId id="260" r:id="rId16"/>
    <p:sldId id="273" r:id="rId17"/>
    <p:sldId id="274" r:id="rId18"/>
    <p:sldId id="275" r:id="rId19"/>
    <p:sldId id="442" r:id="rId20"/>
    <p:sldId id="444" r:id="rId21"/>
    <p:sldId id="445" r:id="rId22"/>
    <p:sldId id="439" r:id="rId23"/>
    <p:sldId id="447" r:id="rId24"/>
    <p:sldId id="4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55C8C-F33D-4893-8479-B9097FB530FC}" v="2" dt="2024-03-14T18:15:02.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e, Dana" userId="70e63ec6-51c5-46c7-b387-d3a85e40febb" providerId="ADAL" clId="{61555C8C-F33D-4893-8479-B9097FB530FC}"/>
    <pc:docChg chg="undo custSel modSld">
      <pc:chgData name="Wise, Dana" userId="70e63ec6-51c5-46c7-b387-d3a85e40febb" providerId="ADAL" clId="{61555C8C-F33D-4893-8479-B9097FB530FC}" dt="2024-03-13T17:18:26.818" v="9" actId="478"/>
      <pc:docMkLst>
        <pc:docMk/>
      </pc:docMkLst>
      <pc:sldChg chg="addSp delSp modSp mod">
        <pc:chgData name="Wise, Dana" userId="70e63ec6-51c5-46c7-b387-d3a85e40febb" providerId="ADAL" clId="{61555C8C-F33D-4893-8479-B9097FB530FC}" dt="2024-03-13T17:18:26.818" v="9" actId="478"/>
        <pc:sldMkLst>
          <pc:docMk/>
          <pc:sldMk cId="0" sldId="258"/>
        </pc:sldMkLst>
        <pc:spChg chg="mod">
          <ac:chgData name="Wise, Dana" userId="70e63ec6-51c5-46c7-b387-d3a85e40febb" providerId="ADAL" clId="{61555C8C-F33D-4893-8479-B9097FB530FC}" dt="2024-03-13T17:18:08.593" v="2" actId="403"/>
          <ac:spMkLst>
            <pc:docMk/>
            <pc:sldMk cId="0" sldId="258"/>
            <ac:spMk id="9" creationId="{00000000-0000-0000-0000-000000000000}"/>
          </ac:spMkLst>
        </pc:spChg>
        <pc:spChg chg="mod">
          <ac:chgData name="Wise, Dana" userId="70e63ec6-51c5-46c7-b387-d3a85e40febb" providerId="ADAL" clId="{61555C8C-F33D-4893-8479-B9097FB530FC}" dt="2024-03-13T17:18:20.103" v="7" actId="1076"/>
          <ac:spMkLst>
            <pc:docMk/>
            <pc:sldMk cId="0" sldId="258"/>
            <ac:spMk id="10" creationId="{00000000-0000-0000-0000-000000000000}"/>
          </ac:spMkLst>
        </pc:spChg>
        <pc:grpChg chg="add del">
          <ac:chgData name="Wise, Dana" userId="70e63ec6-51c5-46c7-b387-d3a85e40febb" providerId="ADAL" clId="{61555C8C-F33D-4893-8479-B9097FB530FC}" dt="2024-03-13T17:18:26.818" v="9" actId="478"/>
          <ac:grpSpMkLst>
            <pc:docMk/>
            <pc:sldMk cId="0" sldId="258"/>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BB4A-F009-C05F-0628-48388B673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EFFE70-896D-2F2C-2789-FCCE722C9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71C818-74A9-616F-E24B-B8E2D1B7BDEB}"/>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90F6D146-86F8-B5AF-61E2-5381EBB86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D06AD-6006-C484-4DC0-63504708C656}"/>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415965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3231-CD05-1DCA-7E93-64573BA41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BB83BE-4A05-5697-184A-57034D6A90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588E5-A77D-F52A-2576-F3581B85D01B}"/>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65F77667-1AF8-86C5-96FB-9ADE96B38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8414F-9569-728F-2AB2-CE74F8CCA2AA}"/>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199025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5D987-2AA0-583D-51E2-F60338810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7F709-2D61-2D20-AA32-328C661C7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8C306-4EBD-357C-13D2-3DCEA0206B52}"/>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39542AED-C532-F2BC-5823-62A3C0BDA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6B586-828A-24CB-3C9C-C786BD4E1E48}"/>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420810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19" name="bg object 19"/>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20" name="bg object 20"/>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email">
            <a:extLst>
              <a:ext uri="{28A0092B-C50C-407E-A947-70E740481C1C}">
                <a14:useLocalDpi xmlns:a14="http://schemas.microsoft.com/office/drawing/2010/main"/>
              </a:ext>
            </a:extLst>
          </a:blip>
          <a:stretch>
            <a:fillRect/>
          </a:stretch>
        </p:blipFill>
        <p:spPr>
          <a:xfrm>
            <a:off x="9339935" y="5833844"/>
            <a:ext cx="2191307" cy="611178"/>
          </a:xfrm>
          <a:prstGeom prst="rect">
            <a:avLst/>
          </a:prstGeom>
        </p:spPr>
      </p:pic>
      <p:sp>
        <p:nvSpPr>
          <p:cNvPr id="22" name="bg object 22"/>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23" name="bg object 23"/>
          <p:cNvPicPr/>
          <p:nvPr/>
        </p:nvPicPr>
        <p:blipFill>
          <a:blip r:embed="rId7" cstate="print">
            <a:extLst>
              <a:ext uri="{28A0092B-C50C-407E-A947-70E740481C1C}">
                <a14:useLocalDpi xmlns:a14="http://schemas.microsoft.com/office/drawing/2010/main"/>
              </a:ext>
            </a:extLst>
          </a:blip>
          <a:stretch>
            <a:fillRect/>
          </a:stretch>
        </p:blipFill>
        <p:spPr>
          <a:xfrm>
            <a:off x="0" y="0"/>
            <a:ext cx="772668" cy="6857999"/>
          </a:xfrm>
          <a:prstGeom prst="rect">
            <a:avLst/>
          </a:prstGeom>
        </p:spPr>
      </p:pic>
      <p:pic>
        <p:nvPicPr>
          <p:cNvPr id="24" name="bg object 24"/>
          <p:cNvPicPr/>
          <p:nvPr/>
        </p:nvPicPr>
        <p:blipFill>
          <a:blip r:embed="rId8" cstate="email">
            <a:extLst>
              <a:ext uri="{28A0092B-C50C-407E-A947-70E740481C1C}">
                <a14:useLocalDpi xmlns:a14="http://schemas.microsoft.com/office/drawing/2010/main"/>
              </a:ext>
            </a:extLst>
          </a:blip>
          <a:stretch>
            <a:fillRect/>
          </a:stretch>
        </p:blipFill>
        <p:spPr>
          <a:xfrm>
            <a:off x="1011936" y="1969007"/>
            <a:ext cx="4431791" cy="1650492"/>
          </a:xfrm>
          <a:prstGeom prst="rect">
            <a:avLst/>
          </a:prstGeom>
        </p:spPr>
      </p:pic>
      <p:sp>
        <p:nvSpPr>
          <p:cNvPr id="25" name="bg object 25"/>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2" name="Holder 2"/>
          <p:cNvSpPr>
            <a:spLocks noGrp="1"/>
          </p:cNvSpPr>
          <p:nvPr>
            <p:ph type="ctrTitle"/>
          </p:nvPr>
        </p:nvSpPr>
        <p:spPr>
          <a:xfrm>
            <a:off x="6126100" y="1953229"/>
            <a:ext cx="4698365" cy="112268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339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309045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1860430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363188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54388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173339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402778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30948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155E-5F83-644A-BBF0-F736A34FB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AD304-64D3-4114-D7CB-5BEA8B64A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D75DC-FA36-173F-D732-1341CE27E124}"/>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09CD7A79-F8EE-C96F-BDAC-0DC84FC28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E748F-F480-225C-6BF6-8F058D94721B}"/>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2129233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210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3/14/2024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1549378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3/14/2024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146522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68939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228912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36743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4047577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1537034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244846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9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16EF-09BD-ADA0-990F-F8A68F5102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5F235-2491-8F5B-FA8B-84D20C3FA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1C9F9-BBD3-C1D7-5CF7-7601C836D1CB}"/>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C39A82C7-2DAE-7ACB-ECCB-3E998271A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7E458-E81C-9FC3-B5EC-597B826A55E0}"/>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320944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3/14/2024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125623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3/14/2024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2071418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FACF-6DD9-9FAB-E17C-7D08C315C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42DF0-8500-FA44-8C85-FA8B852D9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C53A0-5CF2-DAF5-42FA-BA0B682ED6C8}"/>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50DA1A78-0F1F-4445-DAFC-30399EF6D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7A261-9C39-9B9E-F152-FB2B75162647}"/>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188569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6E96-DE26-33E3-8E92-3DBF33E81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4AC92-4509-B8A7-DCF9-A5CF5C41A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0DEAE-3655-F694-049A-592F4DA22DEA}"/>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EB3D6C54-3E6D-116C-F440-633EF67FF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94451-9008-F2A3-907A-C82CC6F71DDD}"/>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2817185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B668-E884-24FC-F966-C5D6F3131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7DBB8-E13C-A868-E607-6DFE07A15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F3566-4167-0C4F-75A0-61D032C1C69A}"/>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EC7FA118-79B6-6677-236C-747657673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EDCB5-20F3-702F-ED31-15DCC8E1358F}"/>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1499836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9BE1-92E1-A212-7077-3B0492821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6DECB-AF85-EF81-9A79-EC5ACC94EF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68C610-7C37-FDEC-F247-1F561FCF6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D6AF6-A1AB-A405-9EF8-AB425A020E0C}"/>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6" name="Footer Placeholder 5">
            <a:extLst>
              <a:ext uri="{FF2B5EF4-FFF2-40B4-BE49-F238E27FC236}">
                <a16:creationId xmlns:a16="http://schemas.microsoft.com/office/drawing/2014/main" id="{72C61886-1ABF-E172-8DB8-BEAE8C957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07387-01C3-DEEE-B5DA-BA136588123D}"/>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488575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B181-C58B-1C1F-FFF0-01AD8228A9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F4273-C302-53C2-74CE-F81432956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1E6D14-E0A4-7937-BB26-EB4F945F5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5CF369-E09A-0CDA-5CCF-A286F90CF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10AA5-8198-F1BE-06AB-392621A7B4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773E24-6CA4-8136-C1AF-4EAF5C22C56B}"/>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8" name="Footer Placeholder 7">
            <a:extLst>
              <a:ext uri="{FF2B5EF4-FFF2-40B4-BE49-F238E27FC236}">
                <a16:creationId xmlns:a16="http://schemas.microsoft.com/office/drawing/2014/main" id="{2B90CAB1-9427-9BF4-A1B9-E9C40CDEF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E26216-F72E-C95A-AB6B-A7184D8DFA7B}"/>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1527819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FBB4-33B1-E027-C36D-FEC6E7B8EA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F89E6-0A52-AD8E-5BA9-E33BC624DF59}"/>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4" name="Footer Placeholder 3">
            <a:extLst>
              <a:ext uri="{FF2B5EF4-FFF2-40B4-BE49-F238E27FC236}">
                <a16:creationId xmlns:a16="http://schemas.microsoft.com/office/drawing/2014/main" id="{1396A584-74DB-13CB-475A-81456D09E2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CBA40-C9D0-1A40-DB94-6F811A4D89E4}"/>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2683641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B1439-765A-EB8C-110A-71B9CAF3D5BD}"/>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3" name="Footer Placeholder 2">
            <a:extLst>
              <a:ext uri="{FF2B5EF4-FFF2-40B4-BE49-F238E27FC236}">
                <a16:creationId xmlns:a16="http://schemas.microsoft.com/office/drawing/2014/main" id="{3C89A47C-8904-F99E-83B0-E691097B5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674C5F-9661-D4D4-3084-63086090AB3F}"/>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3262647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0E68-91FA-3D25-DF9A-B5EC5807E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800722-ADB5-E235-C660-F9A85B7E7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25E568-7F14-F53E-548A-091788A9A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5E56F-AB2B-F485-70DB-587CB5246A00}"/>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6" name="Footer Placeholder 5">
            <a:extLst>
              <a:ext uri="{FF2B5EF4-FFF2-40B4-BE49-F238E27FC236}">
                <a16:creationId xmlns:a16="http://schemas.microsoft.com/office/drawing/2014/main" id="{65EA945A-97A3-3891-4C07-5A0815033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9A892-ADEC-4F6C-9EDD-FBF5988A5C3F}"/>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248932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926-3A7E-8823-FAE5-4790735B5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260BD-6E8C-D8B0-BFF0-348E90C855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03B8E-1A48-84A9-D8EC-BFF4BA9D9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604F50-6485-ED04-0DFF-5EE5B5B62C92}"/>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6" name="Footer Placeholder 5">
            <a:extLst>
              <a:ext uri="{FF2B5EF4-FFF2-40B4-BE49-F238E27FC236}">
                <a16:creationId xmlns:a16="http://schemas.microsoft.com/office/drawing/2014/main" id="{537CB629-ECBB-3665-414B-4BB9FCE72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BCB73-8A3B-9517-DF57-E886112BA653}"/>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1899145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D13C-4B9D-8168-87B4-262486991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F6FE9-B5F7-7C1D-403C-835E2E696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4AF263-C478-7134-A1BD-0BF9F4925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78AA2-E549-FA00-4E79-E1F825DAC441}"/>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6" name="Footer Placeholder 5">
            <a:extLst>
              <a:ext uri="{FF2B5EF4-FFF2-40B4-BE49-F238E27FC236}">
                <a16:creationId xmlns:a16="http://schemas.microsoft.com/office/drawing/2014/main" id="{16FE5304-D3D8-A531-9FC0-2860C22FE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6EC71-43B9-FC81-92C1-BC8757D49DEB}"/>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1508724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9F26-7511-C4CA-001E-2CC26065C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A85BB-3729-DE55-F747-D6FF9FD3B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2B1ED-E0EE-05AA-38FE-66564C5D1268}"/>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103CAF33-2400-760C-5739-88DDDFB1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625BC-E565-CF83-61DA-25CDFDFFF844}"/>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1573475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84727-DD5B-8194-3408-6FFC06275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638F63-9845-785A-D83C-57FB38F502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7364B-F4AC-B48F-058E-A117390AF7A4}"/>
              </a:ext>
            </a:extLst>
          </p:cNvPr>
          <p:cNvSpPr>
            <a:spLocks noGrp="1"/>
          </p:cNvSpPr>
          <p:nvPr>
            <p:ph type="dt" sz="half" idx="10"/>
          </p:nvPr>
        </p:nvSpPr>
        <p:spPr/>
        <p:txBody>
          <a:body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A204BAE1-A54E-1F7C-2CEF-3B4C0ECB7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BA155-FEE4-E4F0-606B-D94051D949D8}"/>
              </a:ext>
            </a:extLst>
          </p:cNvPr>
          <p:cNvSpPr>
            <a:spLocks noGrp="1"/>
          </p:cNvSpPr>
          <p:nvPr>
            <p:ph type="sldNum" sz="quarter" idx="12"/>
          </p:nvPr>
        </p:nvSpPr>
        <p:spPr/>
        <p:txBody>
          <a:bodyPr/>
          <a:lstStyle/>
          <a:p>
            <a:fld id="{74813D1D-52D6-47E5-B53D-6A8CBE043574}" type="slidenum">
              <a:rPr lang="en-US" smtClean="0"/>
              <a:t>‹#›</a:t>
            </a:fld>
            <a:endParaRPr lang="en-US"/>
          </a:p>
        </p:txBody>
      </p:sp>
    </p:spTree>
    <p:extLst>
      <p:ext uri="{BB962C8B-B14F-4D97-AF65-F5344CB8AC3E}">
        <p14:creationId xmlns:p14="http://schemas.microsoft.com/office/powerpoint/2010/main" val="497951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3650377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19" name="bg object 19"/>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20" name="bg object 20"/>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email">
            <a:extLst>
              <a:ext uri="{28A0092B-C50C-407E-A947-70E740481C1C}">
                <a14:useLocalDpi xmlns:a14="http://schemas.microsoft.com/office/drawing/2010/main"/>
              </a:ext>
            </a:extLst>
          </a:blip>
          <a:stretch>
            <a:fillRect/>
          </a:stretch>
        </p:blipFill>
        <p:spPr>
          <a:xfrm>
            <a:off x="9339935" y="5833844"/>
            <a:ext cx="2191307" cy="611178"/>
          </a:xfrm>
          <a:prstGeom prst="rect">
            <a:avLst/>
          </a:prstGeom>
        </p:spPr>
      </p:pic>
      <p:sp>
        <p:nvSpPr>
          <p:cNvPr id="22" name="bg object 22"/>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23" name="bg object 23"/>
          <p:cNvPicPr/>
          <p:nvPr/>
        </p:nvPicPr>
        <p:blipFill>
          <a:blip r:embed="rId7" cstate="print">
            <a:extLst>
              <a:ext uri="{28A0092B-C50C-407E-A947-70E740481C1C}">
                <a14:useLocalDpi xmlns:a14="http://schemas.microsoft.com/office/drawing/2010/main"/>
              </a:ext>
            </a:extLst>
          </a:blip>
          <a:stretch>
            <a:fillRect/>
          </a:stretch>
        </p:blipFill>
        <p:spPr>
          <a:xfrm>
            <a:off x="0" y="0"/>
            <a:ext cx="772668" cy="6857999"/>
          </a:xfrm>
          <a:prstGeom prst="rect">
            <a:avLst/>
          </a:prstGeom>
        </p:spPr>
      </p:pic>
      <p:pic>
        <p:nvPicPr>
          <p:cNvPr id="24" name="bg object 24"/>
          <p:cNvPicPr/>
          <p:nvPr/>
        </p:nvPicPr>
        <p:blipFill>
          <a:blip r:embed="rId8" cstate="email">
            <a:extLst>
              <a:ext uri="{28A0092B-C50C-407E-A947-70E740481C1C}">
                <a14:useLocalDpi xmlns:a14="http://schemas.microsoft.com/office/drawing/2010/main"/>
              </a:ext>
            </a:extLst>
          </a:blip>
          <a:stretch>
            <a:fillRect/>
          </a:stretch>
        </p:blipFill>
        <p:spPr>
          <a:xfrm>
            <a:off x="1011936" y="1969007"/>
            <a:ext cx="4431791" cy="1650492"/>
          </a:xfrm>
          <a:prstGeom prst="rect">
            <a:avLst/>
          </a:prstGeom>
        </p:spPr>
      </p:pic>
      <p:sp>
        <p:nvSpPr>
          <p:cNvPr id="25" name="bg object 25"/>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2" name="Holder 2"/>
          <p:cNvSpPr>
            <a:spLocks noGrp="1"/>
          </p:cNvSpPr>
          <p:nvPr>
            <p:ph type="ctrTitle"/>
          </p:nvPr>
        </p:nvSpPr>
        <p:spPr>
          <a:xfrm>
            <a:off x="6126100" y="1953229"/>
            <a:ext cx="4698365" cy="112268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4110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19" name="bg object 19"/>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20" name="bg object 20"/>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email">
            <a:extLst>
              <a:ext uri="{28A0092B-C50C-407E-A947-70E740481C1C}">
                <a14:useLocalDpi xmlns:a14="http://schemas.microsoft.com/office/drawing/2010/main"/>
              </a:ext>
            </a:extLst>
          </a:blip>
          <a:stretch>
            <a:fillRect/>
          </a:stretch>
        </p:blipFill>
        <p:spPr>
          <a:xfrm>
            <a:off x="9339935" y="5833844"/>
            <a:ext cx="2191307" cy="611178"/>
          </a:xfrm>
          <a:prstGeom prst="rect">
            <a:avLst/>
          </a:prstGeom>
        </p:spPr>
      </p:pic>
      <p:sp>
        <p:nvSpPr>
          <p:cNvPr id="22" name="bg object 22"/>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23" name="bg object 23"/>
          <p:cNvPicPr/>
          <p:nvPr/>
        </p:nvPicPr>
        <p:blipFill>
          <a:blip r:embed="rId7" cstate="print">
            <a:extLst>
              <a:ext uri="{28A0092B-C50C-407E-A947-70E740481C1C}">
                <a14:useLocalDpi xmlns:a14="http://schemas.microsoft.com/office/drawing/2010/main"/>
              </a:ext>
            </a:extLst>
          </a:blip>
          <a:stretch>
            <a:fillRect/>
          </a:stretch>
        </p:blipFill>
        <p:spPr>
          <a:xfrm>
            <a:off x="0" y="0"/>
            <a:ext cx="772668" cy="6857999"/>
          </a:xfrm>
          <a:prstGeom prst="rect">
            <a:avLst/>
          </a:prstGeom>
        </p:spPr>
      </p:pic>
      <p:pic>
        <p:nvPicPr>
          <p:cNvPr id="24" name="bg object 24"/>
          <p:cNvPicPr/>
          <p:nvPr/>
        </p:nvPicPr>
        <p:blipFill>
          <a:blip r:embed="rId8" cstate="email">
            <a:extLst>
              <a:ext uri="{28A0092B-C50C-407E-A947-70E740481C1C}">
                <a14:useLocalDpi xmlns:a14="http://schemas.microsoft.com/office/drawing/2010/main"/>
              </a:ext>
            </a:extLst>
          </a:blip>
          <a:stretch>
            <a:fillRect/>
          </a:stretch>
        </p:blipFill>
        <p:spPr>
          <a:xfrm>
            <a:off x="1011936" y="1969007"/>
            <a:ext cx="4431791" cy="1650492"/>
          </a:xfrm>
          <a:prstGeom prst="rect">
            <a:avLst/>
          </a:prstGeom>
        </p:spPr>
      </p:pic>
      <p:sp>
        <p:nvSpPr>
          <p:cNvPr id="25" name="bg object 25"/>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2" name="Holder 2"/>
          <p:cNvSpPr>
            <a:spLocks noGrp="1"/>
          </p:cNvSpPr>
          <p:nvPr>
            <p:ph type="ctrTitle"/>
          </p:nvPr>
        </p:nvSpPr>
        <p:spPr>
          <a:xfrm>
            <a:off x="6126100" y="1953229"/>
            <a:ext cx="4698365" cy="112268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6414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14400"/>
            <a:ext cx="12192000" cy="0"/>
          </a:xfrm>
          <a:custGeom>
            <a:avLst/>
            <a:gdLst/>
            <a:ahLst/>
            <a:cxnLst/>
            <a:rect l="l" t="t" r="r" b="b"/>
            <a:pathLst>
              <a:path w="12192000">
                <a:moveTo>
                  <a:pt x="0" y="0"/>
                </a:moveTo>
                <a:lnTo>
                  <a:pt x="121920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1345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896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sp>
        <p:nvSpPr>
          <p:cNvPr id="17" name="bg object 17"/>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18" name="bg object 18"/>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19" name="bg object 19"/>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20" name="bg object 20"/>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21" name="bg object 21"/>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5439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773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1218-0935-FF68-602B-725199236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1E4AE-5DE7-C82C-1750-F336732A4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1C9B3-84A9-1847-3815-8256D98D97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AAFE5-EFE8-F5CB-3BB9-6827B509C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337E0-C7BC-4AA7-43A9-FB7EDF5F0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5146C-FF33-2F44-C509-4228E61790FC}"/>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8" name="Footer Placeholder 7">
            <a:extLst>
              <a:ext uri="{FF2B5EF4-FFF2-40B4-BE49-F238E27FC236}">
                <a16:creationId xmlns:a16="http://schemas.microsoft.com/office/drawing/2014/main" id="{B3662F0B-6ED6-76A2-B99F-58AF96BF0D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4887D0-00A2-8504-1A8C-11331A4ECB9F}"/>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3133993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77" t="-3356" b="-1354"/>
          <a:stretch/>
        </p:blipFill>
        <p:spPr>
          <a:xfrm>
            <a:off x="11131826" y="489227"/>
            <a:ext cx="570130" cy="324186"/>
          </a:xfrm>
          <a:prstGeom prst="rect">
            <a:avLst/>
          </a:prstGeom>
        </p:spPr>
      </p:pic>
    </p:spTree>
    <p:extLst>
      <p:ext uri="{BB962C8B-B14F-4D97-AF65-F5344CB8AC3E}">
        <p14:creationId xmlns:p14="http://schemas.microsoft.com/office/powerpoint/2010/main" val="152543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BF97-3F25-AC5E-8CEB-F9E16B592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E0C84-B112-765C-BBDF-BB3C42613E79}"/>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4" name="Footer Placeholder 3">
            <a:extLst>
              <a:ext uri="{FF2B5EF4-FFF2-40B4-BE49-F238E27FC236}">
                <a16:creationId xmlns:a16="http://schemas.microsoft.com/office/drawing/2014/main" id="{6C6AE52C-9D96-1486-281A-C16417C47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52786F-7A9B-275F-0A57-03857D3DB9C2}"/>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364474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B9F5D-A4EC-D988-9C55-6E55857E80F5}"/>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3" name="Footer Placeholder 2">
            <a:extLst>
              <a:ext uri="{FF2B5EF4-FFF2-40B4-BE49-F238E27FC236}">
                <a16:creationId xmlns:a16="http://schemas.microsoft.com/office/drawing/2014/main" id="{5AD4B688-7E8A-5BBE-00F2-A5578FA95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74DE78-441A-ECB2-D612-92AF469163DB}"/>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417581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AE40-A070-91AA-D0D5-D7B2AAEB5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503759-179C-64C6-E19C-7208F18AA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E152B-9218-548F-EA8B-0E2DE3D5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FC886-DC46-BB27-0BA2-E98D871D9153}"/>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6" name="Footer Placeholder 5">
            <a:extLst>
              <a:ext uri="{FF2B5EF4-FFF2-40B4-BE49-F238E27FC236}">
                <a16:creationId xmlns:a16="http://schemas.microsoft.com/office/drawing/2014/main" id="{799B4B4A-3582-0E1F-7978-7A972824A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EE335-DCB8-2C7C-734D-4DE7669B0AE5}"/>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329999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7C5-5CA2-D55D-E5E8-AF7C29DB2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5B6D3-0251-EBE6-C7C9-79D5D41E6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5E560-CDB2-DCBE-8CBF-7F105106F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E39C0-41EC-2DE8-978A-FF6F09B85CF9}"/>
              </a:ext>
            </a:extLst>
          </p:cNvPr>
          <p:cNvSpPr>
            <a:spLocks noGrp="1"/>
          </p:cNvSpPr>
          <p:nvPr>
            <p:ph type="dt" sz="half" idx="10"/>
          </p:nvPr>
        </p:nvSpPr>
        <p:spPr/>
        <p:txBody>
          <a:bodyPr/>
          <a:lstStyle/>
          <a:p>
            <a:fld id="{6BAD32CE-3588-4BC0-A51D-6E30E1FCE0FD}" type="datetimeFigureOut">
              <a:rPr lang="en-US" smtClean="0"/>
              <a:t>3/14/2024</a:t>
            </a:fld>
            <a:endParaRPr lang="en-US"/>
          </a:p>
        </p:txBody>
      </p:sp>
      <p:sp>
        <p:nvSpPr>
          <p:cNvPr id="6" name="Footer Placeholder 5">
            <a:extLst>
              <a:ext uri="{FF2B5EF4-FFF2-40B4-BE49-F238E27FC236}">
                <a16:creationId xmlns:a16="http://schemas.microsoft.com/office/drawing/2014/main" id="{0FB90B8C-BF2D-FFB2-EC0A-B37CB598F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D1D57-14E6-7B94-DA40-091B89F28A8F}"/>
              </a:ext>
            </a:extLst>
          </p:cNvPr>
          <p:cNvSpPr>
            <a:spLocks noGrp="1"/>
          </p:cNvSpPr>
          <p:nvPr>
            <p:ph type="sldNum" sz="quarter" idx="12"/>
          </p:nvPr>
        </p:nvSpPr>
        <p:spPr/>
        <p:txBody>
          <a:bodyPr/>
          <a:lstStyle/>
          <a:p>
            <a:fld id="{E5E6B3EE-B80B-4278-ACB3-6FE98F19EEB2}" type="slidenum">
              <a:rPr lang="en-US" smtClean="0"/>
              <a:t>‹#›</a:t>
            </a:fld>
            <a:endParaRPr lang="en-US"/>
          </a:p>
        </p:txBody>
      </p:sp>
    </p:spTree>
    <p:extLst>
      <p:ext uri="{BB962C8B-B14F-4D97-AF65-F5344CB8AC3E}">
        <p14:creationId xmlns:p14="http://schemas.microsoft.com/office/powerpoint/2010/main" val="132106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0.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CACD9-579D-9622-923B-CF0094019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E9E9B-2592-D037-B1B5-504615D51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C22C0-0EAE-4363-25BC-A45815346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D32CE-3588-4BC0-A51D-6E30E1FCE0FD}" type="datetimeFigureOut">
              <a:rPr lang="en-US" smtClean="0"/>
              <a:t>3/14/2024</a:t>
            </a:fld>
            <a:endParaRPr lang="en-US"/>
          </a:p>
        </p:txBody>
      </p:sp>
      <p:sp>
        <p:nvSpPr>
          <p:cNvPr id="5" name="Footer Placeholder 4">
            <a:extLst>
              <a:ext uri="{FF2B5EF4-FFF2-40B4-BE49-F238E27FC236}">
                <a16:creationId xmlns:a16="http://schemas.microsoft.com/office/drawing/2014/main" id="{9344F7FA-7C57-3827-122C-F26FCF4DF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15CEC-307B-19DD-0ECB-C4D8C3959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6B3EE-B80B-4278-ACB3-6FE98F19EEB2}" type="slidenum">
              <a:rPr lang="en-US" smtClean="0"/>
              <a:t>‹#›</a:t>
            </a:fld>
            <a:endParaRPr lang="en-US"/>
          </a:p>
        </p:txBody>
      </p:sp>
    </p:spTree>
    <p:extLst>
      <p:ext uri="{BB962C8B-B14F-4D97-AF65-F5344CB8AC3E}">
        <p14:creationId xmlns:p14="http://schemas.microsoft.com/office/powerpoint/2010/main" val="209756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C398FD-0A9C-3A19-05DC-9F9B7D8EC60A}"/>
              </a:ext>
            </a:extLst>
          </p:cNvPr>
          <p:cNvGraphicFramePr>
            <a:graphicFrameLocks noChangeAspect="1"/>
          </p:cNvGraphicFramePr>
          <p:nvPr userDrawn="1">
            <p:custDataLst>
              <p:tags r:id="rId11"/>
            </p:custDataLst>
            <p:extLst>
              <p:ext uri="{D42A27DB-BD31-4B8C-83A1-F6EECF244321}">
                <p14:modId xmlns:p14="http://schemas.microsoft.com/office/powerpoint/2010/main" val="1733429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240" imgH="240" progId="TCLayout.ActiveDocument.1">
                  <p:embed/>
                </p:oleObj>
              </mc:Choice>
              <mc:Fallback>
                <p:oleObj name="think-cell Slide" r:id="rId12" imgW="240" imgH="240" progId="TCLayout.ActiveDocument.1">
                  <p:embed/>
                  <p:pic>
                    <p:nvPicPr>
                      <p:cNvPr id="2" name="Object 1" hidden="1">
                        <a:extLst>
                          <a:ext uri="{FF2B5EF4-FFF2-40B4-BE49-F238E27FC236}">
                            <a16:creationId xmlns:a16="http://schemas.microsoft.com/office/drawing/2014/main" id="{2AC398FD-0A9C-3A19-05DC-9F9B7D8EC60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740381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361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C3E48-7E08-5D81-5C1C-85D9B2150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723ED-4BF7-28D3-F143-E25F1EDD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ADD0F-C9B0-E64A-2C57-07362CA61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F5FD3-D8DF-46FF-81EF-E041EB78F0BD}" type="datetimeFigureOut">
              <a:rPr lang="en-US" smtClean="0"/>
              <a:t>3/14/2024</a:t>
            </a:fld>
            <a:endParaRPr lang="en-US"/>
          </a:p>
        </p:txBody>
      </p:sp>
      <p:sp>
        <p:nvSpPr>
          <p:cNvPr id="5" name="Footer Placeholder 4">
            <a:extLst>
              <a:ext uri="{FF2B5EF4-FFF2-40B4-BE49-F238E27FC236}">
                <a16:creationId xmlns:a16="http://schemas.microsoft.com/office/drawing/2014/main" id="{53C0D7F7-BF21-5FD1-D856-7E4BB0354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531A19-E8AA-E7C1-6BD2-743CDDFD0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13D1D-52D6-47E5-B53D-6A8CBE043574}" type="slidenum">
              <a:rPr lang="en-US" smtClean="0"/>
              <a:t>‹#›</a:t>
            </a:fld>
            <a:endParaRPr lang="en-US"/>
          </a:p>
        </p:txBody>
      </p:sp>
    </p:spTree>
    <p:extLst>
      <p:ext uri="{BB962C8B-B14F-4D97-AF65-F5344CB8AC3E}">
        <p14:creationId xmlns:p14="http://schemas.microsoft.com/office/powerpoint/2010/main" val="38527766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sp>
        <p:nvSpPr>
          <p:cNvPr id="2" name="Holder 2"/>
          <p:cNvSpPr>
            <a:spLocks noGrp="1"/>
          </p:cNvSpPr>
          <p:nvPr>
            <p:ph type="title"/>
          </p:nvPr>
        </p:nvSpPr>
        <p:spPr>
          <a:xfrm>
            <a:off x="1314871" y="345234"/>
            <a:ext cx="6315709" cy="330834"/>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20984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pp.powerbi.com/groups/me/apps/d5191292-f6f8-4519-af19-c3b276f4d4dc/reports/9e55ad95-b684-4dbc-8847-48d93d12876b/ReportSection46f56ab6b836a70b7913?experience=power-bi"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app.powerbi.com/groups/me/apps/d5191292-f6f8-4519-af19-c3b276f4d4dc/reports/93681d9a-6feb-408c-a9b8-b1e718f94bba/ReportSection96240ce038ad59e421eb?experience=power-bi"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s://www.msha.gov/sites/default/files/Alerts%20and%20Hazards/Water-Safety-Alert.pdf" TargetMode="External"/><Relationship Id="rId1" Type="http://schemas.openxmlformats.org/officeDocument/2006/relationships/slideLayout" Target="../slideLayouts/slideLayout48.xml"/><Relationship Id="rId4" Type="http://schemas.openxmlformats.org/officeDocument/2006/relationships/image" Target="../media/image33.tmp"/></Relationships>
</file>

<file path=ppt/slides/_rels/slide1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hyperlink" Target="https://www.msha.gov/sites/default/files/Alerts%20and%20Hazards/Alert-Conveyor-Roller.pdf" TargetMode="External"/><Relationship Id="rId1" Type="http://schemas.openxmlformats.org/officeDocument/2006/relationships/slideLayout" Target="../slideLayouts/slideLayout48.xml"/><Relationship Id="rId4" Type="http://schemas.openxmlformats.org/officeDocument/2006/relationships/image" Target="../media/image35.tmp"/></Relationships>
</file>

<file path=ppt/slides/_rels/slide1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hyperlink" Target="https://www.msha.gov/sites/default/files/Alerts%20and%20Hazards/Dump-Truck-Safety-Alert%202024.pdf" TargetMode="External"/><Relationship Id="rId1" Type="http://schemas.openxmlformats.org/officeDocument/2006/relationships/slideLayout" Target="../slideLayouts/slideLayout48.xml"/><Relationship Id="rId4" Type="http://schemas.openxmlformats.org/officeDocument/2006/relationships/image" Target="../media/image37.tmp"/></Relationships>
</file>

<file path=ppt/slides/_rels/slide15.xml.rels><?xml version="1.0" encoding="UTF-8" standalone="yes"?>
<Relationships xmlns="http://schemas.openxmlformats.org/package/2006/relationships"><Relationship Id="rId3" Type="http://schemas.openxmlformats.org/officeDocument/2006/relationships/hyperlink" Target="https://www.osha.gov/trenching-excavation" TargetMode="External"/><Relationship Id="rId2" Type="http://schemas.openxmlformats.org/officeDocument/2006/relationships/slideLayout" Target="../slideLayouts/slideLayout48.xml"/><Relationship Id="rId1" Type="http://schemas.openxmlformats.org/officeDocument/2006/relationships/video" Target="https://www.youtube.com/embed/zV-sVn_AUEM?feature=oembed"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mp"/><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cx365.sharepoint.com/Sites/GBL-DOHS/DOHSPolicy/Forms/By%20Policy%20and%20Purpose.aspx?FilterField1=Policy&amp;FilterValue1=Control%20of%20Hazardous%20Energy%20Sources%20%28LOTOTO%29&amp;FilterType1=Choice&amp;FilterDisplay1=Control%20of%20Hazardous%20Energy%20Sources%20%28LOTOTO%29&amp;FilterField2=Purpose&amp;FilterValue2=Policy&amp;FilterType2=Choice&amp;FilterDisplay2=Policy&amp;id=%2FSites%2FGBL%2DDOHS%2FDOHSPolicy%2FFCX%2DHS04%20Control%20of%20Hazardous%20Energy%20Policy%2Dv2%2Epdf&amp;viewid=8f871460%2D8e24%2D491b%2Da2ad%2D77f7ed64c90b&amp;parent=%2FSites%2FGBL%2DDOHS%2FDOHSPolicy" TargetMode="Externa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fcx365.sharepoint.com/Sites/GBL-DOHS/DOHSPolicy/Forms/By%20Policy%20and%20Purpose.aspx?FilterField1=Policy&amp;FilterValue1=Crane%20and%20Rigging&amp;FilterType1=Choice&amp;FilterDisplay1=Crane%20and%20Rigging&amp;FilterField2=Purpose&amp;FilterValue2=Policy&amp;FilterType2=Choice&amp;FilterDisplay2=Policy&amp;viewid=8f871460%2D8e24%2D491b%2Da2ad%2D77f7ed64c90b" TargetMode="External"/><Relationship Id="rId1" Type="http://schemas.openxmlformats.org/officeDocument/2006/relationships/slideLayout" Target="../slideLayouts/slideLayout2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3270" cy="1278890"/>
            <a:chOff x="0" y="0"/>
            <a:chExt cx="12193270" cy="127889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grpSp>
      <p:sp>
        <p:nvSpPr>
          <p:cNvPr id="9" name="object 9"/>
          <p:cNvSpPr txBox="1">
            <a:spLocks noGrp="1"/>
          </p:cNvSpPr>
          <p:nvPr>
            <p:ph type="title"/>
          </p:nvPr>
        </p:nvSpPr>
        <p:spPr>
          <a:xfrm>
            <a:off x="860224" y="406029"/>
            <a:ext cx="6988376"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latin typeface="Arial"/>
                <a:cs typeface="Arial"/>
              </a:rPr>
              <a:t>Freeport</a:t>
            </a:r>
            <a:r>
              <a:rPr sz="3200" b="1" spc="-50" dirty="0">
                <a:latin typeface="Arial"/>
                <a:cs typeface="Arial"/>
              </a:rPr>
              <a:t> </a:t>
            </a:r>
            <a:r>
              <a:rPr sz="3200" b="1" dirty="0">
                <a:latin typeface="Arial"/>
                <a:cs typeface="Arial"/>
              </a:rPr>
              <a:t>Monthly</a:t>
            </a:r>
            <a:r>
              <a:rPr sz="3200" b="1" spc="-55" dirty="0">
                <a:latin typeface="Arial"/>
                <a:cs typeface="Arial"/>
              </a:rPr>
              <a:t> </a:t>
            </a:r>
            <a:r>
              <a:rPr sz="3200" b="1" dirty="0">
                <a:latin typeface="Arial"/>
                <a:cs typeface="Arial"/>
              </a:rPr>
              <a:t>Safety</a:t>
            </a:r>
            <a:r>
              <a:rPr sz="3200" b="1" spc="-40" dirty="0">
                <a:latin typeface="Arial"/>
                <a:cs typeface="Arial"/>
              </a:rPr>
              <a:t> </a:t>
            </a:r>
            <a:r>
              <a:rPr sz="3200" b="1" spc="-10" dirty="0">
                <a:latin typeface="Arial"/>
                <a:cs typeface="Arial"/>
              </a:rPr>
              <a:t>Content</a:t>
            </a:r>
            <a:endParaRPr sz="3200" dirty="0">
              <a:latin typeface="Arial"/>
              <a:cs typeface="Arial"/>
            </a:endParaRPr>
          </a:p>
        </p:txBody>
      </p:sp>
      <p:sp>
        <p:nvSpPr>
          <p:cNvPr id="10" name="object 10"/>
          <p:cNvSpPr txBox="1"/>
          <p:nvPr/>
        </p:nvSpPr>
        <p:spPr>
          <a:xfrm>
            <a:off x="435243" y="1642457"/>
            <a:ext cx="11430000" cy="4965077"/>
          </a:xfrm>
          <a:prstGeom prst="rect">
            <a:avLst/>
          </a:prstGeom>
        </p:spPr>
        <p:txBody>
          <a:bodyPr vert="horz" wrap="square" lIns="0" tIns="53975" rIns="0" bIns="0" rtlCol="0" anchor="t">
            <a:spAutoFit/>
          </a:bodyPr>
          <a:lstStyle/>
          <a:p>
            <a:pPr marL="12700" marR="370840">
              <a:lnSpc>
                <a:spcPct val="81755"/>
              </a:lnSpc>
              <a:spcBef>
                <a:spcPts val="425"/>
              </a:spcBef>
            </a:pPr>
            <a:r>
              <a:rPr sz="2000" dirty="0">
                <a:latin typeface="Arial"/>
                <a:cs typeface="Arial"/>
              </a:rPr>
              <a:t>The</a:t>
            </a:r>
            <a:r>
              <a:rPr sz="2000" spc="-30" dirty="0">
                <a:latin typeface="Arial"/>
                <a:cs typeface="Arial"/>
              </a:rPr>
              <a:t> </a:t>
            </a:r>
            <a:r>
              <a:rPr sz="2000" dirty="0">
                <a:latin typeface="Arial"/>
                <a:cs typeface="Arial"/>
              </a:rPr>
              <a:t>following</a:t>
            </a:r>
            <a:r>
              <a:rPr sz="2000" spc="10" dirty="0">
                <a:latin typeface="Arial"/>
                <a:cs typeface="Arial"/>
              </a:rPr>
              <a:t> </a:t>
            </a:r>
            <a:r>
              <a:rPr sz="2000" dirty="0">
                <a:latin typeface="Arial"/>
                <a:cs typeface="Arial"/>
              </a:rPr>
              <a:t>slides</a:t>
            </a:r>
            <a:r>
              <a:rPr sz="2000" spc="5" dirty="0">
                <a:latin typeface="Arial"/>
                <a:cs typeface="Arial"/>
              </a:rPr>
              <a:t> </a:t>
            </a:r>
            <a:r>
              <a:rPr sz="2000" dirty="0">
                <a:latin typeface="Arial"/>
                <a:cs typeface="Arial"/>
              </a:rPr>
              <a:t>have</a:t>
            </a:r>
            <a:r>
              <a:rPr sz="2000" spc="-10" dirty="0">
                <a:latin typeface="Arial"/>
                <a:cs typeface="Arial"/>
              </a:rPr>
              <a:t> </a:t>
            </a:r>
            <a:r>
              <a:rPr sz="2000" dirty="0">
                <a:latin typeface="Arial"/>
                <a:cs typeface="Arial"/>
              </a:rPr>
              <a:t>been</a:t>
            </a:r>
            <a:r>
              <a:rPr sz="2000" spc="-10" dirty="0">
                <a:latin typeface="Arial"/>
                <a:cs typeface="Arial"/>
              </a:rPr>
              <a:t> </a:t>
            </a:r>
            <a:r>
              <a:rPr sz="2000" dirty="0">
                <a:latin typeface="Arial"/>
                <a:cs typeface="Arial"/>
              </a:rPr>
              <a:t>provided</a:t>
            </a:r>
            <a:r>
              <a:rPr sz="2000" spc="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aid</a:t>
            </a:r>
            <a:r>
              <a:rPr sz="2000" spc="-10"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compiling</a:t>
            </a:r>
            <a:r>
              <a:rPr sz="2000" spc="10" dirty="0">
                <a:latin typeface="Arial"/>
                <a:cs typeface="Arial"/>
              </a:rPr>
              <a:t> </a:t>
            </a:r>
            <a:r>
              <a:rPr sz="2000" dirty="0">
                <a:latin typeface="Arial"/>
                <a:cs typeface="Arial"/>
              </a:rPr>
              <a:t>content</a:t>
            </a:r>
            <a:r>
              <a:rPr sz="2000" spc="-5" dirty="0">
                <a:latin typeface="Arial"/>
                <a:cs typeface="Arial"/>
              </a:rPr>
              <a:t> </a:t>
            </a:r>
            <a:r>
              <a:rPr sz="2000" spc="-25" dirty="0">
                <a:latin typeface="Arial"/>
                <a:cs typeface="Arial"/>
              </a:rPr>
              <a:t>for </a:t>
            </a:r>
            <a:r>
              <a:rPr sz="2000" dirty="0">
                <a:latin typeface="Arial"/>
                <a:cs typeface="Arial"/>
              </a:rPr>
              <a:t>monthly</a:t>
            </a:r>
            <a:r>
              <a:rPr sz="2000" spc="-25" dirty="0">
                <a:latin typeface="Arial"/>
                <a:cs typeface="Arial"/>
              </a:rPr>
              <a:t> </a:t>
            </a:r>
            <a:r>
              <a:rPr sz="2000" dirty="0">
                <a:latin typeface="Arial"/>
                <a:cs typeface="Arial"/>
              </a:rPr>
              <a:t>Health</a:t>
            </a:r>
            <a:r>
              <a:rPr sz="2000" spc="10" dirty="0">
                <a:latin typeface="Arial"/>
                <a:cs typeface="Arial"/>
              </a:rPr>
              <a:t> </a:t>
            </a:r>
            <a:r>
              <a:rPr lang="en-US" sz="2000" dirty="0">
                <a:latin typeface="Arial"/>
                <a:cs typeface="Arial"/>
              </a:rPr>
              <a:t>and</a:t>
            </a:r>
            <a:r>
              <a:rPr sz="2000" spc="-30" dirty="0">
                <a:latin typeface="Arial"/>
                <a:cs typeface="Arial"/>
              </a:rPr>
              <a:t> </a:t>
            </a:r>
            <a:r>
              <a:rPr sz="2000" dirty="0">
                <a:latin typeface="Arial"/>
                <a:cs typeface="Arial"/>
              </a:rPr>
              <a:t>Safety</a:t>
            </a:r>
            <a:r>
              <a:rPr sz="2000" spc="-25" dirty="0">
                <a:latin typeface="Arial"/>
                <a:cs typeface="Arial"/>
              </a:rPr>
              <a:t> </a:t>
            </a:r>
            <a:r>
              <a:rPr sz="2000" dirty="0">
                <a:latin typeface="Arial"/>
                <a:cs typeface="Arial"/>
              </a:rPr>
              <a:t>meetings</a:t>
            </a:r>
            <a:r>
              <a:rPr lang="en-US" sz="2000" dirty="0">
                <a:latin typeface="Arial"/>
                <a:cs typeface="Arial"/>
              </a:rPr>
              <a:t>, tailgates, etc.</a:t>
            </a:r>
            <a:r>
              <a:rPr sz="2000" dirty="0">
                <a:latin typeface="Arial"/>
                <a:cs typeface="Arial"/>
              </a:rPr>
              <a:t> with</a:t>
            </a:r>
            <a:r>
              <a:rPr sz="2000" spc="-15" dirty="0">
                <a:latin typeface="Arial"/>
                <a:cs typeface="Arial"/>
              </a:rPr>
              <a:t> </a:t>
            </a:r>
            <a:r>
              <a:rPr lang="en-US" sz="2000" dirty="0">
                <a:latin typeface="Arial"/>
                <a:cs typeface="Arial"/>
              </a:rPr>
              <a:t>Freeport</a:t>
            </a:r>
            <a:r>
              <a:rPr sz="2000" spc="-15" dirty="0">
                <a:latin typeface="Arial"/>
                <a:cs typeface="Arial"/>
              </a:rPr>
              <a:t> </a:t>
            </a:r>
            <a:r>
              <a:rPr sz="2000" dirty="0">
                <a:latin typeface="Arial"/>
                <a:cs typeface="Arial"/>
              </a:rPr>
              <a:t>employees</a:t>
            </a:r>
            <a:r>
              <a:rPr sz="2000" spc="10" dirty="0">
                <a:latin typeface="Arial"/>
                <a:cs typeface="Arial"/>
              </a:rPr>
              <a:t> </a:t>
            </a:r>
            <a:r>
              <a:rPr sz="2000" dirty="0">
                <a:latin typeface="Arial"/>
                <a:cs typeface="Arial"/>
              </a:rPr>
              <a:t>and</a:t>
            </a:r>
            <a:r>
              <a:rPr sz="2000" spc="-5" dirty="0">
                <a:latin typeface="Arial"/>
                <a:cs typeface="Arial"/>
              </a:rPr>
              <a:t> </a:t>
            </a:r>
            <a:r>
              <a:rPr sz="2000" spc="-10" dirty="0">
                <a:latin typeface="Arial"/>
                <a:cs typeface="Arial"/>
              </a:rPr>
              <a:t>contractors.</a:t>
            </a:r>
            <a:endParaRPr sz="2000" dirty="0">
              <a:latin typeface="Arial"/>
              <a:cs typeface="Arial"/>
            </a:endParaRPr>
          </a:p>
          <a:p>
            <a:pPr marL="243840" marR="70485" indent="-231775">
              <a:lnSpc>
                <a:spcPct val="81755"/>
              </a:lnSpc>
              <a:spcBef>
                <a:spcPts val="1000"/>
              </a:spcBef>
              <a:buClr>
                <a:srgbClr val="BA5D00"/>
              </a:buClr>
              <a:buSzPct val="110416"/>
              <a:buChar char="•"/>
              <a:tabLst>
                <a:tab pos="243840" algn="l"/>
              </a:tabLst>
            </a:pPr>
            <a:r>
              <a:rPr sz="2000" dirty="0">
                <a:latin typeface="Arial"/>
                <a:cs typeface="Arial"/>
              </a:rPr>
              <a:t>Please keep</a:t>
            </a:r>
            <a:r>
              <a:rPr sz="2000" spc="-15"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mind</a:t>
            </a:r>
            <a:r>
              <a:rPr sz="2000" spc="-1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some</a:t>
            </a:r>
            <a:r>
              <a:rPr sz="2000" spc="-1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this</a:t>
            </a:r>
            <a:r>
              <a:rPr sz="2000" spc="-10" dirty="0">
                <a:latin typeface="Arial"/>
                <a:cs typeface="Arial"/>
              </a:rPr>
              <a:t> </a:t>
            </a:r>
            <a:r>
              <a:rPr sz="2000" dirty="0">
                <a:latin typeface="Arial"/>
                <a:cs typeface="Arial"/>
              </a:rPr>
              <a:t>information</a:t>
            </a:r>
            <a:r>
              <a:rPr sz="2000" spc="-10" dirty="0">
                <a:latin typeface="Arial"/>
                <a:cs typeface="Arial"/>
              </a:rPr>
              <a:t> </a:t>
            </a:r>
            <a:r>
              <a:rPr sz="2000" dirty="0">
                <a:latin typeface="Arial"/>
                <a:cs typeface="Arial"/>
              </a:rPr>
              <a:t>is</a:t>
            </a:r>
            <a:r>
              <a:rPr sz="2000" spc="-10" dirty="0">
                <a:latin typeface="Arial"/>
                <a:cs typeface="Arial"/>
              </a:rPr>
              <a:t> </a:t>
            </a:r>
            <a:r>
              <a:rPr sz="2000" dirty="0">
                <a:latin typeface="Arial"/>
                <a:cs typeface="Arial"/>
              </a:rPr>
              <a:t>preliminary</a:t>
            </a:r>
            <a:r>
              <a:rPr sz="2000" spc="2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may</a:t>
            </a:r>
            <a:r>
              <a:rPr sz="2000" spc="-5" dirty="0">
                <a:latin typeface="Arial"/>
                <a:cs typeface="Arial"/>
              </a:rPr>
              <a:t> </a:t>
            </a:r>
            <a:r>
              <a:rPr sz="2000" spc="-25" dirty="0">
                <a:latin typeface="Arial"/>
                <a:cs typeface="Arial"/>
              </a:rPr>
              <a:t>be </a:t>
            </a:r>
            <a:r>
              <a:rPr sz="2000" dirty="0">
                <a:latin typeface="Arial"/>
                <a:cs typeface="Arial"/>
              </a:rPr>
              <a:t>pending</a:t>
            </a:r>
            <a:r>
              <a:rPr sz="2000" spc="-5" dirty="0">
                <a:latin typeface="Arial"/>
                <a:cs typeface="Arial"/>
              </a:rPr>
              <a:t> </a:t>
            </a:r>
            <a:r>
              <a:rPr sz="2000" dirty="0">
                <a:latin typeface="Arial"/>
                <a:cs typeface="Arial"/>
              </a:rPr>
              <a:t>complete</a:t>
            </a:r>
            <a:r>
              <a:rPr sz="2000" spc="-25" dirty="0">
                <a:latin typeface="Arial"/>
                <a:cs typeface="Arial"/>
              </a:rPr>
              <a:t> </a:t>
            </a:r>
            <a:r>
              <a:rPr sz="2000" spc="-10" dirty="0">
                <a:latin typeface="Arial"/>
                <a:cs typeface="Arial"/>
              </a:rPr>
              <a:t>investigations.</a:t>
            </a:r>
            <a:endParaRPr sz="2000" dirty="0">
              <a:latin typeface="Arial"/>
              <a:cs typeface="Arial"/>
            </a:endParaRPr>
          </a:p>
          <a:p>
            <a:pPr>
              <a:lnSpc>
                <a:spcPct val="100000"/>
              </a:lnSpc>
              <a:spcBef>
                <a:spcPts val="20"/>
              </a:spcBef>
              <a:buClr>
                <a:srgbClr val="BA5D00"/>
              </a:buClr>
              <a:buFont typeface="Arial"/>
              <a:buChar char="•"/>
            </a:pPr>
            <a:endParaRPr sz="2000" dirty="0">
              <a:latin typeface="Arial"/>
              <a:cs typeface="Arial"/>
            </a:endParaRPr>
          </a:p>
          <a:p>
            <a:pPr marL="12700">
              <a:lnSpc>
                <a:spcPct val="100000"/>
              </a:lnSpc>
            </a:pPr>
            <a:endParaRPr lang="en-US" sz="2000" b="1" dirty="0">
              <a:latin typeface="Arial"/>
              <a:cs typeface="Arial"/>
            </a:endParaRPr>
          </a:p>
          <a:p>
            <a:pPr marL="12700">
              <a:lnSpc>
                <a:spcPct val="100000"/>
              </a:lnSpc>
            </a:pPr>
            <a:endParaRPr lang="en-US" sz="2000" b="1" dirty="0">
              <a:latin typeface="Arial"/>
              <a:cs typeface="Arial"/>
            </a:endParaRPr>
          </a:p>
          <a:p>
            <a:pPr marL="12700">
              <a:lnSpc>
                <a:spcPct val="100000"/>
              </a:lnSpc>
            </a:pPr>
            <a:r>
              <a:rPr sz="2000" b="1" dirty="0">
                <a:latin typeface="Arial"/>
                <a:cs typeface="Arial"/>
              </a:rPr>
              <a:t>Best</a:t>
            </a:r>
            <a:r>
              <a:rPr sz="2000" b="1" spc="-20" dirty="0">
                <a:latin typeface="Arial"/>
                <a:cs typeface="Arial"/>
              </a:rPr>
              <a:t> </a:t>
            </a:r>
            <a:r>
              <a:rPr sz="2000" b="1" spc="-10" dirty="0">
                <a:latin typeface="Arial"/>
                <a:cs typeface="Arial"/>
              </a:rPr>
              <a:t>Practices</a:t>
            </a:r>
            <a:endParaRPr sz="2000" b="1" dirty="0">
              <a:latin typeface="Arial"/>
              <a:cs typeface="Arial"/>
            </a:endParaRPr>
          </a:p>
          <a:p>
            <a:pPr marL="243840" indent="-231140">
              <a:lnSpc>
                <a:spcPct val="100000"/>
              </a:lnSpc>
              <a:spcBef>
                <a:spcPts val="705"/>
              </a:spcBef>
              <a:buClr>
                <a:srgbClr val="BA5D00"/>
              </a:buClr>
              <a:buSzPct val="110416"/>
              <a:buChar char="•"/>
              <a:tabLst>
                <a:tab pos="243840" algn="l"/>
              </a:tabLst>
            </a:pPr>
            <a:r>
              <a:rPr sz="2000" dirty="0">
                <a:latin typeface="Arial"/>
                <a:cs typeface="Arial"/>
              </a:rPr>
              <a:t>Be</a:t>
            </a:r>
            <a:r>
              <a:rPr sz="2000" spc="-15" dirty="0">
                <a:latin typeface="Arial"/>
                <a:cs typeface="Arial"/>
              </a:rPr>
              <a:t> </a:t>
            </a:r>
            <a:r>
              <a:rPr sz="2000" dirty="0">
                <a:latin typeface="Arial"/>
                <a:cs typeface="Arial"/>
              </a:rPr>
              <a:t>familiar</a:t>
            </a:r>
            <a:r>
              <a:rPr sz="2000" spc="5" dirty="0">
                <a:latin typeface="Arial"/>
                <a:cs typeface="Arial"/>
              </a:rPr>
              <a:t> </a:t>
            </a:r>
            <a:r>
              <a:rPr sz="2000" dirty="0">
                <a:latin typeface="Arial"/>
                <a:cs typeface="Arial"/>
              </a:rPr>
              <a:t>with</a:t>
            </a:r>
            <a:r>
              <a:rPr sz="2000" spc="-5" dirty="0">
                <a:latin typeface="Arial"/>
                <a:cs typeface="Arial"/>
              </a:rPr>
              <a:t> </a:t>
            </a:r>
            <a:r>
              <a:rPr sz="2000" dirty="0">
                <a:latin typeface="Arial"/>
                <a:cs typeface="Arial"/>
              </a:rPr>
              <a:t>content</a:t>
            </a:r>
            <a:r>
              <a:rPr sz="2000" spc="-15" dirty="0">
                <a:latin typeface="Arial"/>
                <a:cs typeface="Arial"/>
              </a:rPr>
              <a:t> </a:t>
            </a:r>
            <a:r>
              <a:rPr sz="2000" dirty="0">
                <a:latin typeface="Arial"/>
                <a:cs typeface="Arial"/>
              </a:rPr>
              <a:t>prior</a:t>
            </a:r>
            <a:r>
              <a:rPr sz="2000" spc="-5" dirty="0">
                <a:latin typeface="Arial"/>
                <a:cs typeface="Arial"/>
              </a:rPr>
              <a:t> </a:t>
            </a:r>
            <a:r>
              <a:rPr sz="2000" dirty="0">
                <a:latin typeface="Arial"/>
                <a:cs typeface="Arial"/>
              </a:rPr>
              <a:t>to</a:t>
            </a:r>
            <a:r>
              <a:rPr sz="2000" spc="-20" dirty="0">
                <a:latin typeface="Arial"/>
                <a:cs typeface="Arial"/>
              </a:rPr>
              <a:t> </a:t>
            </a:r>
            <a:r>
              <a:rPr sz="2000" spc="-10" dirty="0">
                <a:latin typeface="Arial"/>
                <a:cs typeface="Arial"/>
              </a:rPr>
              <a:t>presenting</a:t>
            </a:r>
            <a:endParaRPr sz="2000" dirty="0">
              <a:latin typeface="Arial"/>
              <a:cs typeface="Arial"/>
            </a:endParaRPr>
          </a:p>
          <a:p>
            <a:pPr marL="243840" indent="-231140">
              <a:lnSpc>
                <a:spcPct val="100000"/>
              </a:lnSpc>
              <a:spcBef>
                <a:spcPts val="710"/>
              </a:spcBef>
              <a:buClr>
                <a:srgbClr val="BA5D00"/>
              </a:buClr>
              <a:buSzPct val="110416"/>
              <a:buChar char="•"/>
              <a:tabLst>
                <a:tab pos="243840" algn="l"/>
              </a:tabLst>
            </a:pPr>
            <a:r>
              <a:rPr sz="2000" dirty="0">
                <a:latin typeface="Arial"/>
                <a:cs typeface="Arial"/>
              </a:rPr>
              <a:t>Hide/</a:t>
            </a:r>
            <a:r>
              <a:rPr lang="en-US" sz="2000" dirty="0">
                <a:latin typeface="Arial"/>
                <a:cs typeface="Arial"/>
              </a:rPr>
              <a:t>u</a:t>
            </a:r>
            <a:r>
              <a:rPr sz="2000" dirty="0">
                <a:latin typeface="Arial"/>
                <a:cs typeface="Arial"/>
              </a:rPr>
              <a:t>nhide</a:t>
            </a:r>
            <a:r>
              <a:rPr sz="2000" spc="15" dirty="0">
                <a:latin typeface="Arial"/>
                <a:cs typeface="Arial"/>
              </a:rPr>
              <a:t> </a:t>
            </a:r>
            <a:r>
              <a:rPr sz="2000" dirty="0">
                <a:latin typeface="Arial"/>
                <a:cs typeface="Arial"/>
              </a:rPr>
              <a:t>incidents</a:t>
            </a:r>
            <a:r>
              <a:rPr sz="2000" spc="5" dirty="0">
                <a:latin typeface="Arial"/>
                <a:cs typeface="Arial"/>
              </a:rPr>
              <a:t> </a:t>
            </a:r>
            <a:r>
              <a:rPr sz="2000" dirty="0">
                <a:latin typeface="Arial"/>
                <a:cs typeface="Arial"/>
              </a:rPr>
              <a:t>that</a:t>
            </a:r>
            <a:r>
              <a:rPr sz="2000" spc="-25" dirty="0">
                <a:latin typeface="Arial"/>
                <a:cs typeface="Arial"/>
              </a:rPr>
              <a:t> </a:t>
            </a:r>
            <a:r>
              <a:rPr sz="2000" dirty="0">
                <a:latin typeface="Arial"/>
                <a:cs typeface="Arial"/>
              </a:rPr>
              <a:t>are</a:t>
            </a:r>
            <a:r>
              <a:rPr sz="2000" spc="-20" dirty="0">
                <a:latin typeface="Arial"/>
                <a:cs typeface="Arial"/>
              </a:rPr>
              <a:t> </a:t>
            </a:r>
            <a:r>
              <a:rPr sz="2000" dirty="0">
                <a:latin typeface="Arial"/>
                <a:cs typeface="Arial"/>
              </a:rPr>
              <a:t>relevant</a:t>
            </a:r>
            <a:r>
              <a:rPr sz="2000" spc="-1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your</a:t>
            </a:r>
            <a:r>
              <a:rPr sz="2000" spc="-10" dirty="0">
                <a:latin typeface="Arial"/>
                <a:cs typeface="Arial"/>
              </a:rPr>
              <a:t> </a:t>
            </a:r>
            <a:r>
              <a:rPr sz="2000" spc="-20" dirty="0">
                <a:latin typeface="Arial"/>
                <a:cs typeface="Arial"/>
              </a:rPr>
              <a:t>team</a:t>
            </a:r>
            <a:endParaRPr sz="2000" dirty="0">
              <a:latin typeface="Arial"/>
              <a:cs typeface="Arial"/>
            </a:endParaRPr>
          </a:p>
          <a:p>
            <a:pPr marL="243840" indent="-231140">
              <a:lnSpc>
                <a:spcPct val="100000"/>
              </a:lnSpc>
              <a:spcBef>
                <a:spcPts val="720"/>
              </a:spcBef>
              <a:buClr>
                <a:srgbClr val="BA5D00"/>
              </a:buClr>
              <a:buSzPct val="110416"/>
              <a:buChar char="•"/>
              <a:tabLst>
                <a:tab pos="243840" algn="l"/>
              </a:tabLst>
            </a:pPr>
            <a:r>
              <a:rPr sz="2000" dirty="0">
                <a:latin typeface="Arial"/>
                <a:cs typeface="Arial"/>
              </a:rPr>
              <a:t>Interact</a:t>
            </a:r>
            <a:r>
              <a:rPr sz="2000" spc="-45" dirty="0">
                <a:latin typeface="Arial"/>
                <a:cs typeface="Arial"/>
              </a:rPr>
              <a:t> </a:t>
            </a:r>
            <a:r>
              <a:rPr sz="2000" dirty="0">
                <a:latin typeface="Arial"/>
                <a:cs typeface="Arial"/>
              </a:rPr>
              <a:t>with</a:t>
            </a:r>
            <a:r>
              <a:rPr sz="2000" spc="-15" dirty="0">
                <a:latin typeface="Arial"/>
                <a:cs typeface="Arial"/>
              </a:rPr>
              <a:t> </a:t>
            </a:r>
            <a:r>
              <a:rPr sz="2000" dirty="0">
                <a:latin typeface="Arial"/>
                <a:cs typeface="Arial"/>
              </a:rPr>
              <a:t>your</a:t>
            </a:r>
            <a:r>
              <a:rPr sz="2000" spc="-10" dirty="0">
                <a:latin typeface="Arial"/>
                <a:cs typeface="Arial"/>
              </a:rPr>
              <a:t> </a:t>
            </a:r>
            <a:r>
              <a:rPr sz="2000" dirty="0">
                <a:latin typeface="Arial"/>
                <a:cs typeface="Arial"/>
              </a:rPr>
              <a:t>audience,</a:t>
            </a:r>
            <a:r>
              <a:rPr sz="2000" spc="15" dirty="0">
                <a:latin typeface="Arial"/>
                <a:cs typeface="Arial"/>
              </a:rPr>
              <a:t> </a:t>
            </a:r>
            <a:r>
              <a:rPr sz="2000" dirty="0">
                <a:latin typeface="Arial"/>
                <a:cs typeface="Arial"/>
              </a:rPr>
              <a:t>relat</a:t>
            </a:r>
            <a:r>
              <a:rPr lang="en-US" sz="2000" dirty="0">
                <a:latin typeface="Arial"/>
                <a:cs typeface="Arial"/>
              </a:rPr>
              <a:t>e</a:t>
            </a:r>
            <a:r>
              <a:rPr sz="2000" spc="5" dirty="0">
                <a:latin typeface="Arial"/>
                <a:cs typeface="Arial"/>
              </a:rPr>
              <a:t> </a:t>
            </a:r>
            <a:r>
              <a:rPr sz="2000" dirty="0">
                <a:latin typeface="Arial"/>
                <a:cs typeface="Arial"/>
              </a:rPr>
              <a:t>information</a:t>
            </a:r>
            <a:r>
              <a:rPr sz="2000" spc="-1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your</a:t>
            </a:r>
            <a:r>
              <a:rPr sz="2000" spc="-5" dirty="0">
                <a:latin typeface="Arial"/>
                <a:cs typeface="Arial"/>
              </a:rPr>
              <a:t> </a:t>
            </a:r>
            <a:r>
              <a:rPr sz="2000" dirty="0">
                <a:latin typeface="Arial"/>
                <a:cs typeface="Arial"/>
              </a:rPr>
              <a:t>specific </a:t>
            </a:r>
            <a:r>
              <a:rPr sz="2000" spc="-20" dirty="0">
                <a:latin typeface="Arial"/>
                <a:cs typeface="Arial"/>
              </a:rPr>
              <a:t>work</a:t>
            </a:r>
            <a:endParaRPr lang="en-US" sz="2000" spc="-20" dirty="0">
              <a:latin typeface="Arial"/>
              <a:cs typeface="Arial"/>
            </a:endParaRPr>
          </a:p>
          <a:p>
            <a:pPr marL="243840" indent="-231140">
              <a:lnSpc>
                <a:spcPct val="100000"/>
              </a:lnSpc>
              <a:spcBef>
                <a:spcPts val="720"/>
              </a:spcBef>
              <a:buClr>
                <a:srgbClr val="BA5D00"/>
              </a:buClr>
              <a:buSzPct val="110416"/>
              <a:buChar char="•"/>
              <a:tabLst>
                <a:tab pos="243840" algn="l"/>
              </a:tabLst>
            </a:pPr>
            <a:r>
              <a:rPr lang="en-US" sz="2000" dirty="0">
                <a:latin typeface="Arial"/>
                <a:cs typeface="Arial"/>
              </a:rPr>
              <a:t>Update dashboards to share meaningful data (</a:t>
            </a:r>
            <a:r>
              <a:rPr lang="en-US" sz="2000" dirty="0">
                <a:hlinkClick r:id="rId6"/>
              </a:rPr>
              <a:t>Incident Summary - Power BI</a:t>
            </a:r>
            <a:r>
              <a:rPr lang="en-US" sz="2000" dirty="0"/>
              <a:t>, </a:t>
            </a:r>
            <a:r>
              <a:rPr lang="en-US" sz="2000" dirty="0">
                <a:hlinkClick r:id="rId7"/>
              </a:rPr>
              <a:t>FRM - Power BI</a:t>
            </a:r>
            <a:r>
              <a:rPr lang="en-US" sz="2000" dirty="0">
                <a:latin typeface="Arial"/>
                <a:cs typeface="Arial"/>
              </a:rPr>
              <a:t>). Contact your local Health and Safety staff for site-specific dashboards or external access.</a:t>
            </a:r>
          </a:p>
          <a:p>
            <a:pPr marL="243840" indent="-231140">
              <a:lnSpc>
                <a:spcPct val="100000"/>
              </a:lnSpc>
              <a:spcBef>
                <a:spcPts val="720"/>
              </a:spcBef>
              <a:buClr>
                <a:srgbClr val="BA5D00"/>
              </a:buClr>
              <a:buSzPct val="110416"/>
              <a:buChar char="•"/>
              <a:tabLst>
                <a:tab pos="243840" algn="l"/>
              </a:tabLst>
            </a:pPr>
            <a:endParaRPr sz="3200" dirty="0">
              <a:latin typeface="Arial"/>
              <a:cs typeface="Arial"/>
            </a:endParaRPr>
          </a:p>
        </p:txBody>
      </p:sp>
      <p:sp>
        <p:nvSpPr>
          <p:cNvPr id="11" name="object 11"/>
          <p:cNvSpPr txBox="1"/>
          <p:nvPr/>
        </p:nvSpPr>
        <p:spPr>
          <a:xfrm>
            <a:off x="12022980" y="6607534"/>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1</a:t>
            </a:r>
            <a:endParaRPr sz="9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9933225" y="1437399"/>
            <a:ext cx="1965409" cy="2030810"/>
          </a:xfrm>
        </p:spPr>
        <p:txBody>
          <a:bodyPr vert="horz" lIns="91440" tIns="45720" rIns="91440" bIns="45720" rtlCol="0" anchor="t">
            <a:normAutofit/>
          </a:bodyPr>
          <a:lstStyle/>
          <a:p>
            <a:pPr marL="0" indent="0">
              <a:buNone/>
            </a:pPr>
            <a:r>
              <a:rPr lang="en-US" sz="1050" i="1">
                <a:latin typeface="Arial"/>
                <a:cs typeface="Arial"/>
              </a:rPr>
              <a:t>Scaffold grating weighing 20 kilograms fell 10 meters, striking an employee in a man basket.</a:t>
            </a:r>
            <a:endParaRPr lang="en-US" sz="1050">
              <a:latin typeface="Calibri"/>
              <a:cs typeface="Calibri"/>
            </a:endParaRP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a:lstStyle/>
          <a:p>
            <a:r>
              <a:rPr lang="en-US"/>
              <a:t>Falling Grating </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643931"/>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54592">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43264">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Manyar Smelter Project</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52541">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February 22, 2024 / 8:42 PM </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519534">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Injury- Restricted Duty </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159671">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While moving steel, a crane’s cable contacted a piece of scaffold grating weighing 20 kilograms. The grating fell 10 meters and struck one of two employees performing structural steel work from a man basket at a height of 15 meters</a:t>
                      </a:r>
                      <a:r>
                        <a:rPr lang="en-US" sz="1050">
                          <a:solidFill>
                            <a:srgbClr val="FF0000"/>
                          </a:solidFill>
                          <a:latin typeface="Arial"/>
                          <a:cs typeface="Arial"/>
                        </a:rPr>
                        <a:t>. </a:t>
                      </a:r>
                      <a:endParaRPr lang="en-US" sz="1050">
                        <a:solidFill>
                          <a:srgbClr val="FF0000"/>
                        </a:solidFill>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33986">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a:cs typeface="Arial"/>
                        </a:rPr>
                        <a:t>Falling Objects – Significant (3) Possible (2) </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983407">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tx1"/>
                          </a:solidFill>
                          <a:latin typeface="Arial"/>
                          <a:cs typeface="Arial"/>
                        </a:rPr>
                        <a:t>Failure to identify unsecured grating during installation and inspection</a:t>
                      </a:r>
                    </a:p>
                    <a:p>
                      <a:pPr marL="171450" indent="-171450">
                        <a:buFont typeface="Arial" panose="020B0604020202020204" pitchFamily="34" charset="0"/>
                        <a:buChar char="•"/>
                      </a:pPr>
                      <a:r>
                        <a:rPr lang="en-US" sz="1050">
                          <a:solidFill>
                            <a:schemeClr val="tx1"/>
                          </a:solidFill>
                          <a:latin typeface="Arial"/>
                          <a:cs typeface="Arial"/>
                        </a:rPr>
                        <a:t>Falling objects were identified as a fatal risk on completed FRM verification but did not distinguish grating as potential risk</a:t>
                      </a:r>
                    </a:p>
                    <a:p>
                      <a:pPr marL="171450" indent="-171450">
                        <a:buFont typeface="Arial" panose="020B0604020202020204" pitchFamily="34" charset="0"/>
                        <a:buChar char="•"/>
                      </a:pPr>
                      <a:r>
                        <a:rPr lang="en-US" sz="1050">
                          <a:solidFill>
                            <a:schemeClr val="tx1"/>
                          </a:solidFill>
                          <a:latin typeface="Arial"/>
                          <a:cs typeface="Arial"/>
                        </a:rPr>
                        <a:t>Failure to prevent crane cable contact with structure</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547367">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lvl="0" indent="-171450">
                        <a:buFont typeface="Arial"/>
                        <a:buChar char="•"/>
                      </a:pPr>
                      <a:r>
                        <a:rPr lang="en-US" sz="1050" b="0" i="0" u="none" strike="noStrike" noProof="0">
                          <a:latin typeface="Arial"/>
                        </a:rPr>
                        <a:t>Chiyoda </a:t>
                      </a:r>
                      <a:r>
                        <a:rPr lang="en-US" sz="1050">
                          <a:latin typeface="Arial"/>
                          <a:cs typeface="Arial"/>
                        </a:rPr>
                        <a:t>Grating Installation Method Statement </a:t>
                      </a:r>
                      <a:endParaRPr lang="en-US"/>
                    </a:p>
                    <a:p>
                      <a:pPr marL="171450" lvl="0" indent="-171450">
                        <a:buFont typeface="Arial"/>
                        <a:buChar char="•"/>
                      </a:pPr>
                      <a:r>
                        <a:rPr lang="en-US" sz="1050" b="0" i="0" u="none" strike="noStrike" noProof="0">
                          <a:latin typeface="Arial"/>
                        </a:rPr>
                        <a:t>Chiyoda </a:t>
                      </a:r>
                      <a:r>
                        <a:rPr lang="en-US" sz="1050">
                          <a:latin typeface="Arial"/>
                          <a:cs typeface="Arial"/>
                        </a:rPr>
                        <a:t>Permit to Work Procedure </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538089">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Employee </a:t>
                      </a:r>
                      <a:r>
                        <a:rPr lang="en-US" sz="1050">
                          <a:solidFill>
                            <a:schemeClr val="tx1"/>
                          </a:solidFill>
                          <a:latin typeface="Arial"/>
                          <a:cs typeface="Arial"/>
                        </a:rPr>
                        <a:t>sustained</a:t>
                      </a:r>
                      <a:r>
                        <a:rPr lang="en-US" sz="1050">
                          <a:latin typeface="Arial"/>
                          <a:cs typeface="Arial"/>
                        </a:rPr>
                        <a:t> a sprained shoulder.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43264">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Zach </a:t>
                      </a:r>
                      <a:r>
                        <a:rPr lang="en-US" sz="1050" err="1">
                          <a:latin typeface="Arial"/>
                          <a:cs typeface="Arial"/>
                        </a:rPr>
                        <a:t>Scrivner</a:t>
                      </a:r>
                      <a:r>
                        <a:rPr lang="en-US" sz="1050">
                          <a:latin typeface="Arial"/>
                          <a:cs typeface="Arial"/>
                        </a:rPr>
                        <a:t>, Manager-Corporate Project Engineering Safety</a:t>
                      </a:r>
                    </a:p>
                    <a:p>
                      <a:r>
                        <a:rPr lang="en-US" sz="1050">
                          <a:latin typeface="Arial"/>
                          <a:cs typeface="Arial"/>
                        </a:rPr>
                        <a:t>Chris McCoy, Project Director </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PFE # 2024-4</a:t>
                      </a:r>
                    </a:p>
                    <a:p>
                      <a:pPr marL="0" marR="0" lvl="0" indent="0" algn="l" rtl="0" eaLnBrk="1" fontAlgn="auto" latinLnBrk="0" hangingPunct="1">
                        <a:lnSpc>
                          <a:spcPct val="100000"/>
                        </a:lnSpc>
                        <a:spcBef>
                          <a:spcPts val="0"/>
                        </a:spcBef>
                        <a:spcAft>
                          <a:spcPts val="0"/>
                        </a:spcAft>
                        <a:buClrTx/>
                        <a:buSzTx/>
                        <a:buFontTx/>
                        <a:buNone/>
                      </a:pPr>
                      <a:r>
                        <a:rPr lang="en-US" sz="1050" b="0">
                          <a:solidFill>
                            <a:schemeClr val="tx1"/>
                          </a:solidFill>
                          <a:latin typeface="Arial"/>
                          <a:cs typeface="Arial"/>
                        </a:rPr>
                        <a:t>Event ID # </a:t>
                      </a:r>
                      <a:r>
                        <a:rPr lang="en-US" sz="1050" b="0" i="0" u="none" strike="noStrike" noProof="0">
                          <a:solidFill>
                            <a:srgbClr val="333333"/>
                          </a:solidFill>
                          <a:latin typeface="Arial"/>
                        </a:rPr>
                        <a:t>20013614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212092" y="667772"/>
            <a:ext cx="124939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Falling Objects</a:t>
            </a:r>
          </a:p>
        </p:txBody>
      </p:sp>
      <p:pic>
        <p:nvPicPr>
          <p:cNvPr id="3" name="Picture 2">
            <a:extLst>
              <a:ext uri="{FF2B5EF4-FFF2-40B4-BE49-F238E27FC236}">
                <a16:creationId xmlns:a16="http://schemas.microsoft.com/office/drawing/2014/main" id="{9D33F841-E1C7-FACE-93A7-3FEAB895B2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9989" y="1437399"/>
            <a:ext cx="3623236" cy="5150519"/>
          </a:xfrm>
          <a:prstGeom prst="rect">
            <a:avLst/>
          </a:prstGeom>
        </p:spPr>
      </p:pic>
      <p:pic>
        <p:nvPicPr>
          <p:cNvPr id="4" name="Picture 3" descr="Icon&#10;&#10;Description automatically generated">
            <a:extLst>
              <a:ext uri="{FF2B5EF4-FFF2-40B4-BE49-F238E27FC236}">
                <a16:creationId xmlns:a16="http://schemas.microsoft.com/office/drawing/2014/main" id="{1D847486-06F4-0421-0BEF-181E4B91BF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330" y="47920"/>
            <a:ext cx="710057" cy="615113"/>
          </a:xfrm>
          <a:prstGeom prst="rect">
            <a:avLst/>
          </a:prstGeom>
        </p:spPr>
      </p:pic>
    </p:spTree>
    <p:extLst>
      <p:ext uri="{BB962C8B-B14F-4D97-AF65-F5344CB8AC3E}">
        <p14:creationId xmlns:p14="http://schemas.microsoft.com/office/powerpoint/2010/main" val="355387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fcx.com</a:t>
            </a:r>
            <a:endParaRPr sz="1200">
              <a:latin typeface="Arial"/>
              <a:cs typeface="Arial"/>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109472" y="5974079"/>
            <a:ext cx="464807" cy="469379"/>
          </a:xfrm>
          <a:prstGeom prst="rect">
            <a:avLst/>
          </a:prstGeom>
        </p:spPr>
      </p:pic>
      <p:sp>
        <p:nvSpPr>
          <p:cNvPr id="4" name="object 4"/>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5" name="object 5"/>
          <p:cNvSpPr txBox="1">
            <a:spLocks noGrp="1"/>
          </p:cNvSpPr>
          <p:nvPr>
            <p:ph type="ctrTitle"/>
          </p:nvPr>
        </p:nvSpPr>
        <p:spPr>
          <a:prstGeom prst="rect">
            <a:avLst/>
          </a:prstGeom>
        </p:spPr>
        <p:txBody>
          <a:bodyPr vert="horz" wrap="square" lIns="0" tIns="287020" rIns="0" bIns="0" rtlCol="0">
            <a:spAutoFit/>
          </a:bodyPr>
          <a:lstStyle/>
          <a:p>
            <a:pPr marL="12700">
              <a:lnSpc>
                <a:spcPct val="100000"/>
              </a:lnSpc>
              <a:spcBef>
                <a:spcPts val="100"/>
              </a:spcBef>
            </a:pPr>
            <a:r>
              <a:rPr sz="3600" b="1" dirty="0">
                <a:latin typeface="Arial"/>
                <a:cs typeface="Arial"/>
              </a:rPr>
              <a:t>Agency</a:t>
            </a:r>
            <a:r>
              <a:rPr sz="3600" b="1" spc="-20" dirty="0">
                <a:latin typeface="Arial"/>
                <a:cs typeface="Arial"/>
              </a:rPr>
              <a:t> </a:t>
            </a:r>
            <a:r>
              <a:rPr sz="3600" b="1" spc="-10" dirty="0">
                <a:latin typeface="Arial"/>
                <a:cs typeface="Arial"/>
              </a:rPr>
              <a:t>Shares</a:t>
            </a:r>
            <a:endParaRPr sz="3600" dirty="0">
              <a:latin typeface="Arial"/>
              <a:cs typeface="Arial"/>
            </a:endParaRPr>
          </a:p>
        </p:txBody>
      </p:sp>
      <p:sp>
        <p:nvSpPr>
          <p:cNvPr id="6" name="object 6"/>
          <p:cNvSpPr txBox="1"/>
          <p:nvPr/>
        </p:nvSpPr>
        <p:spPr>
          <a:xfrm>
            <a:off x="6133310" y="3550575"/>
            <a:ext cx="3010690" cy="382156"/>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6FC0"/>
                </a:solidFill>
                <a:latin typeface="Arial"/>
                <a:cs typeface="Arial"/>
              </a:rPr>
              <a:t>February</a:t>
            </a:r>
            <a:r>
              <a:rPr lang="en-US" sz="2400" spc="-5" dirty="0">
                <a:solidFill>
                  <a:srgbClr val="006FC0"/>
                </a:solidFill>
                <a:latin typeface="Arial"/>
                <a:cs typeface="Arial"/>
              </a:rPr>
              <a:t> </a:t>
            </a:r>
            <a:r>
              <a:rPr lang="en-US" sz="2400" spc="-10" dirty="0">
                <a:solidFill>
                  <a:srgbClr val="006FC0"/>
                </a:solidFill>
                <a:latin typeface="Arial"/>
                <a:cs typeface="Arial"/>
              </a:rPr>
              <a:t>2024</a:t>
            </a:r>
            <a:endParaRPr sz="2400" dirty="0">
              <a:latin typeface="Arial"/>
              <a:cs typeface="Arial"/>
            </a:endParaRPr>
          </a:p>
        </p:txBody>
      </p:sp>
      <p:sp>
        <p:nvSpPr>
          <p:cNvPr id="7" name="object 7"/>
          <p:cNvSpPr txBox="1"/>
          <p:nvPr/>
        </p:nvSpPr>
        <p:spPr>
          <a:xfrm>
            <a:off x="11959018" y="6606984"/>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11F11"/>
                </a:solidFill>
                <a:latin typeface="Arial"/>
                <a:cs typeface="Arial"/>
              </a:rPr>
              <a:t>15</a:t>
            </a:r>
            <a:endParaRPr sz="9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230" y="499593"/>
            <a:ext cx="9477145" cy="321242"/>
          </a:xfrm>
          <a:prstGeom prst="rect">
            <a:avLst/>
          </a:prstGeom>
        </p:spPr>
        <p:txBody>
          <a:bodyPr vert="horz" wrap="square" lIns="0" tIns="13335" rIns="0" bIns="0" rtlCol="0">
            <a:spAutoFit/>
          </a:bodyPr>
          <a:lstStyle/>
          <a:p>
            <a:pPr marL="12700">
              <a:lnSpc>
                <a:spcPct val="100000"/>
              </a:lnSpc>
              <a:spcBef>
                <a:spcPts val="105"/>
              </a:spcBef>
            </a:pPr>
            <a:r>
              <a:rPr lang="en-US" b="1" dirty="0"/>
              <a:t>MSHA Safety Alert – Operating Equipment Near Water</a:t>
            </a:r>
            <a:endParaRPr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2954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hlinkClick r:id="rId2"/>
              </a:rPr>
              <a:t>PDF LINK</a:t>
            </a: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descr="A close up of a text&#10;&#10;Description automatically generated">
            <a:extLst>
              <a:ext uri="{FF2B5EF4-FFF2-40B4-BE49-F238E27FC236}">
                <a16:creationId xmlns:a16="http://schemas.microsoft.com/office/drawing/2014/main" id="{3DBDAC8F-18EC-D360-C9C7-49DAA0EB0F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3354" y="3889463"/>
            <a:ext cx="5891346" cy="2581305"/>
          </a:xfrm>
          <a:prstGeom prst="rect">
            <a:avLst/>
          </a:prstGeom>
        </p:spPr>
      </p:pic>
      <p:pic>
        <p:nvPicPr>
          <p:cNvPr id="9" name="Picture 8" descr="A close-up of a device&#10;&#10;Description automatically generated">
            <a:extLst>
              <a:ext uri="{FF2B5EF4-FFF2-40B4-BE49-F238E27FC236}">
                <a16:creationId xmlns:a16="http://schemas.microsoft.com/office/drawing/2014/main" id="{E18C6C65-2FA4-09AC-7501-5332988A9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577" y="1295400"/>
            <a:ext cx="5881701" cy="3657600"/>
          </a:xfrm>
          <a:prstGeom prst="rect">
            <a:avLst/>
          </a:prstGeom>
        </p:spPr>
      </p:pic>
    </p:spTree>
    <p:extLst>
      <p:ext uri="{BB962C8B-B14F-4D97-AF65-F5344CB8AC3E}">
        <p14:creationId xmlns:p14="http://schemas.microsoft.com/office/powerpoint/2010/main" val="248857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224" y="530015"/>
            <a:ext cx="8576310" cy="321242"/>
          </a:xfrm>
          <a:prstGeom prst="rect">
            <a:avLst/>
          </a:prstGeom>
        </p:spPr>
        <p:txBody>
          <a:bodyPr vert="horz" wrap="square" lIns="0" tIns="13335" rIns="0" bIns="0" rtlCol="0">
            <a:spAutoFit/>
          </a:bodyPr>
          <a:lstStyle/>
          <a:p>
            <a:pPr marL="12700">
              <a:lnSpc>
                <a:spcPct val="100000"/>
              </a:lnSpc>
              <a:spcBef>
                <a:spcPts val="105"/>
              </a:spcBef>
            </a:pPr>
            <a:r>
              <a:rPr lang="en-US" b="1" dirty="0"/>
              <a:t>MSHA Safety Alert – Rotating Conveyor Rollers</a:t>
            </a:r>
            <a:endParaRPr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2954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hlinkClick r:id="rId2"/>
              </a:rPr>
              <a:t>PDF LINK</a:t>
            </a: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descr="A close-up of a machine&#10;&#10;Description automatically generated">
            <a:extLst>
              <a:ext uri="{FF2B5EF4-FFF2-40B4-BE49-F238E27FC236}">
                <a16:creationId xmlns:a16="http://schemas.microsoft.com/office/drawing/2014/main" id="{22A3A020-527B-0C98-9CDB-3C84146CA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447800"/>
            <a:ext cx="6200494" cy="4419601"/>
          </a:xfrm>
          <a:prstGeom prst="rect">
            <a:avLst/>
          </a:prstGeom>
        </p:spPr>
      </p:pic>
      <p:pic>
        <p:nvPicPr>
          <p:cNvPr id="7" name="Picture 6" descr="A close-up of a list of procedures&#10;&#10;Description automatically generated">
            <a:extLst>
              <a:ext uri="{FF2B5EF4-FFF2-40B4-BE49-F238E27FC236}">
                <a16:creationId xmlns:a16="http://schemas.microsoft.com/office/drawing/2014/main" id="{FB9B6A7C-6CEC-D15F-1377-506AAF1E62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2667000"/>
            <a:ext cx="5638800" cy="2250266"/>
          </a:xfrm>
          <a:prstGeom prst="rect">
            <a:avLst/>
          </a:prstGeom>
        </p:spPr>
      </p:pic>
    </p:spTree>
    <p:extLst>
      <p:ext uri="{BB962C8B-B14F-4D97-AF65-F5344CB8AC3E}">
        <p14:creationId xmlns:p14="http://schemas.microsoft.com/office/powerpoint/2010/main" val="302515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224" y="522266"/>
            <a:ext cx="8576310" cy="321242"/>
          </a:xfrm>
          <a:prstGeom prst="rect">
            <a:avLst/>
          </a:prstGeom>
        </p:spPr>
        <p:txBody>
          <a:bodyPr vert="horz" wrap="square" lIns="0" tIns="13335" rIns="0" bIns="0" rtlCol="0">
            <a:spAutoFit/>
          </a:bodyPr>
          <a:lstStyle/>
          <a:p>
            <a:pPr marL="12700">
              <a:lnSpc>
                <a:spcPct val="100000"/>
              </a:lnSpc>
              <a:spcBef>
                <a:spcPts val="105"/>
              </a:spcBef>
            </a:pPr>
            <a:r>
              <a:rPr lang="en-US" b="1" dirty="0"/>
              <a:t>MSHA Safety Alert – Truck Dumping Safety</a:t>
            </a:r>
            <a:endParaRPr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2954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hlinkClick r:id="rId2"/>
              </a:rPr>
              <a:t>PDF LINK</a:t>
            </a: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descr="A truck trailer with a trailer&#10;&#10;Description automatically generated with medium confidence">
            <a:extLst>
              <a:ext uri="{FF2B5EF4-FFF2-40B4-BE49-F238E27FC236}">
                <a16:creationId xmlns:a16="http://schemas.microsoft.com/office/drawing/2014/main" id="{D52CD44A-88B7-957F-9291-F9DD6C8901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371596"/>
            <a:ext cx="6217920" cy="3273581"/>
          </a:xfrm>
          <a:prstGeom prst="rect">
            <a:avLst/>
          </a:prstGeom>
        </p:spPr>
      </p:pic>
      <p:pic>
        <p:nvPicPr>
          <p:cNvPr id="8" name="Picture 7" descr="A white text on a white background&#10;&#10;Description automatically generated">
            <a:extLst>
              <a:ext uri="{FF2B5EF4-FFF2-40B4-BE49-F238E27FC236}">
                <a16:creationId xmlns:a16="http://schemas.microsoft.com/office/drawing/2014/main" id="{55BC2B76-A4B8-3CBC-B029-EA73D06752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399692"/>
            <a:ext cx="5486400" cy="3232297"/>
          </a:xfrm>
          <a:prstGeom prst="rect">
            <a:avLst/>
          </a:prstGeom>
        </p:spPr>
      </p:pic>
    </p:spTree>
    <p:extLst>
      <p:ext uri="{BB962C8B-B14F-4D97-AF65-F5344CB8AC3E}">
        <p14:creationId xmlns:p14="http://schemas.microsoft.com/office/powerpoint/2010/main" val="340141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224" y="506767"/>
            <a:ext cx="8576310" cy="321242"/>
          </a:xfrm>
          <a:prstGeom prst="rect">
            <a:avLst/>
          </a:prstGeom>
        </p:spPr>
        <p:txBody>
          <a:bodyPr vert="horz" wrap="square" lIns="0" tIns="13335" rIns="0" bIns="0" rtlCol="0">
            <a:spAutoFit/>
          </a:bodyPr>
          <a:lstStyle/>
          <a:p>
            <a:pPr marL="12700">
              <a:lnSpc>
                <a:spcPct val="100000"/>
              </a:lnSpc>
              <a:spcBef>
                <a:spcPts val="105"/>
              </a:spcBef>
            </a:pPr>
            <a:r>
              <a:rPr lang="en-US" b="1" dirty="0"/>
              <a:t>OSHA Share – Trenching and Excavation</a:t>
            </a:r>
            <a:endParaRPr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9050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hlinkClick r:id="rId3"/>
              </a:rPr>
              <a:t>Resources LINK</a:t>
            </a: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pic>
        <p:nvPicPr>
          <p:cNvPr id="7" name="Picture 6" descr="A close-up of a message&#10;&#10;Description automatically generated">
            <a:extLst>
              <a:ext uri="{FF2B5EF4-FFF2-40B4-BE49-F238E27FC236}">
                <a16:creationId xmlns:a16="http://schemas.microsoft.com/office/drawing/2014/main" id="{3826B68F-9153-ABEB-9CB2-01B24A1DF1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1" y="1371600"/>
            <a:ext cx="6095999" cy="2573866"/>
          </a:xfrm>
          <a:prstGeom prst="rect">
            <a:avLst/>
          </a:prstGeom>
        </p:spPr>
      </p:pic>
      <p:pic>
        <p:nvPicPr>
          <p:cNvPr id="17" name="Online Media 16" title="5 Things You Should Know to Stay Safe in a Trench">
            <a:hlinkClick r:id="" action="ppaction://media"/>
            <a:extLst>
              <a:ext uri="{FF2B5EF4-FFF2-40B4-BE49-F238E27FC236}">
                <a16:creationId xmlns:a16="http://schemas.microsoft.com/office/drawing/2014/main" id="{7EFE80CC-C80F-3766-A44D-5640D593A7B2}"/>
              </a:ext>
            </a:extLst>
          </p:cNvPr>
          <p:cNvPicPr>
            <a:picLocks noRot="1" noChangeAspect="1"/>
          </p:cNvPicPr>
          <p:nvPr>
            <a:videoFile r:link="rId1"/>
          </p:nvPr>
        </p:nvPicPr>
        <p:blipFill>
          <a:blip r:embed="rId5"/>
          <a:stretch>
            <a:fillRect/>
          </a:stretch>
        </p:blipFill>
        <p:spPr>
          <a:xfrm>
            <a:off x="5916851" y="3200400"/>
            <a:ext cx="6046549" cy="3416300"/>
          </a:xfrm>
          <a:prstGeom prst="rect">
            <a:avLst/>
          </a:prstGeom>
        </p:spPr>
      </p:pic>
    </p:spTree>
    <p:extLst>
      <p:ext uri="{BB962C8B-B14F-4D97-AF65-F5344CB8AC3E}">
        <p14:creationId xmlns:p14="http://schemas.microsoft.com/office/powerpoint/2010/main" val="37906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26" y="491268"/>
            <a:ext cx="8576310" cy="321242"/>
          </a:xfrm>
          <a:prstGeom prst="rect">
            <a:avLst/>
          </a:prstGeom>
        </p:spPr>
        <p:txBody>
          <a:bodyPr vert="horz" wrap="square" lIns="0" tIns="13335" rIns="0" bIns="0" rtlCol="0">
            <a:spAutoFit/>
          </a:bodyPr>
          <a:lstStyle/>
          <a:p>
            <a:pPr marL="12700">
              <a:lnSpc>
                <a:spcPct val="100000"/>
              </a:lnSpc>
              <a:spcBef>
                <a:spcPts val="105"/>
              </a:spcBef>
            </a:pPr>
            <a:r>
              <a:rPr lang="en-US" b="1" dirty="0"/>
              <a:t>ASMI – Pinch Point Safety Awareness</a:t>
            </a:r>
            <a:endParaRPr dirty="0">
              <a:latin typeface="Arial"/>
              <a:cs typeface="Arial"/>
            </a:endParaRPr>
          </a:p>
        </p:txBody>
      </p:sp>
      <p:pic>
        <p:nvPicPr>
          <p:cNvPr id="12" name="Picture 11" descr="A list of points on a white background&#10;&#10;Description automatically generated with medium confidence">
            <a:extLst>
              <a:ext uri="{FF2B5EF4-FFF2-40B4-BE49-F238E27FC236}">
                <a16:creationId xmlns:a16="http://schemas.microsoft.com/office/drawing/2014/main" id="{12682DB0-1B01-CA8A-1429-92D43DE57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1371600"/>
            <a:ext cx="5825631" cy="5173813"/>
          </a:xfrm>
          <a:prstGeom prst="rect">
            <a:avLst/>
          </a:prstGeom>
        </p:spPr>
      </p:pic>
      <p:pic>
        <p:nvPicPr>
          <p:cNvPr id="19" name="Picture 18" descr="A flag with a star on it&#10;&#10;Description automatically generated">
            <a:extLst>
              <a:ext uri="{FF2B5EF4-FFF2-40B4-BE49-F238E27FC236}">
                <a16:creationId xmlns:a16="http://schemas.microsoft.com/office/drawing/2014/main" id="{D1DAFD06-1C93-611F-F425-C2C5B2A5F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95400"/>
            <a:ext cx="3528366" cy="849704"/>
          </a:xfrm>
          <a:prstGeom prst="rect">
            <a:avLst/>
          </a:prstGeom>
        </p:spPr>
      </p:pic>
    </p:spTree>
    <p:extLst>
      <p:ext uri="{BB962C8B-B14F-4D97-AF65-F5344CB8AC3E}">
        <p14:creationId xmlns:p14="http://schemas.microsoft.com/office/powerpoint/2010/main" val="281750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224" y="522266"/>
            <a:ext cx="8576310" cy="321242"/>
          </a:xfrm>
          <a:prstGeom prst="rect">
            <a:avLst/>
          </a:prstGeom>
        </p:spPr>
        <p:txBody>
          <a:bodyPr vert="horz" wrap="square" lIns="0" tIns="13335" rIns="0" bIns="0" rtlCol="0">
            <a:spAutoFit/>
          </a:bodyPr>
          <a:lstStyle/>
          <a:p>
            <a:pPr marL="12700">
              <a:lnSpc>
                <a:spcPct val="100000"/>
              </a:lnSpc>
              <a:spcBef>
                <a:spcPts val="105"/>
              </a:spcBef>
            </a:pPr>
            <a:r>
              <a:rPr lang="en-US" b="1" dirty="0"/>
              <a:t>ASMI – Mechanisms and Hydraulics</a:t>
            </a:r>
            <a:endParaRPr dirty="0">
              <a:latin typeface="Arial"/>
              <a:cs typeface="Arial"/>
            </a:endParaRPr>
          </a:p>
        </p:txBody>
      </p:sp>
      <p:pic>
        <p:nvPicPr>
          <p:cNvPr id="15" name="Picture 14" descr="A blue and red flag with a star and text&#10;&#10;Description automatically generated">
            <a:extLst>
              <a:ext uri="{FF2B5EF4-FFF2-40B4-BE49-F238E27FC236}">
                <a16:creationId xmlns:a16="http://schemas.microsoft.com/office/drawing/2014/main" id="{61DBB86D-6560-E936-54C3-EE9B284B92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219200"/>
            <a:ext cx="3909332" cy="990600"/>
          </a:xfrm>
          <a:prstGeom prst="rect">
            <a:avLst/>
          </a:prstGeom>
        </p:spPr>
      </p:pic>
      <p:pic>
        <p:nvPicPr>
          <p:cNvPr id="3" name="Picture 2" descr="A screenshot of a document&#10;&#10;Description automatically generated">
            <a:extLst>
              <a:ext uri="{FF2B5EF4-FFF2-40B4-BE49-F238E27FC236}">
                <a16:creationId xmlns:a16="http://schemas.microsoft.com/office/drawing/2014/main" id="{A5C642CC-486F-5326-F098-7A0BA6FF11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999" y="1219200"/>
            <a:ext cx="5802909" cy="5638800"/>
          </a:xfrm>
          <a:prstGeom prst="rect">
            <a:avLst/>
          </a:prstGeom>
        </p:spPr>
      </p:pic>
    </p:spTree>
    <p:extLst>
      <p:ext uri="{BB962C8B-B14F-4D97-AF65-F5344CB8AC3E}">
        <p14:creationId xmlns:p14="http://schemas.microsoft.com/office/powerpoint/2010/main" val="323372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3270" cy="2039620"/>
            <a:chOff x="0" y="0"/>
            <a:chExt cx="12193270" cy="203962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9" name="object 9"/>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9339935" y="5833844"/>
            <a:ext cx="2191307" cy="611178"/>
          </a:xfrm>
          <a:prstGeom prst="rect">
            <a:avLst/>
          </a:prstGeom>
        </p:spPr>
      </p:pic>
      <p:sp>
        <p:nvSpPr>
          <p:cNvPr id="11" name="object 11"/>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12" name="object 12"/>
          <p:cNvPicPr/>
          <p:nvPr/>
        </p:nvPicPr>
        <p:blipFill>
          <a:blip r:embed="rId7" cstate="print">
            <a:extLst>
              <a:ext uri="{28A0092B-C50C-407E-A947-70E740481C1C}">
                <a14:useLocalDpi xmlns:a14="http://schemas.microsoft.com/office/drawing/2010/main"/>
              </a:ext>
            </a:extLst>
          </a:blip>
          <a:stretch>
            <a:fillRect/>
          </a:stretch>
        </p:blipFill>
        <p:spPr>
          <a:xfrm>
            <a:off x="0" y="0"/>
            <a:ext cx="772668" cy="6857999"/>
          </a:xfrm>
          <a:prstGeom prst="rect">
            <a:avLst/>
          </a:prstGeom>
        </p:spPr>
      </p:pic>
      <p:pic>
        <p:nvPicPr>
          <p:cNvPr id="13" name="object 13"/>
          <p:cNvPicPr/>
          <p:nvPr/>
        </p:nvPicPr>
        <p:blipFill>
          <a:blip r:embed="rId8" cstate="email">
            <a:extLst>
              <a:ext uri="{28A0092B-C50C-407E-A947-70E740481C1C}">
                <a14:useLocalDpi xmlns:a14="http://schemas.microsoft.com/office/drawing/2010/main"/>
              </a:ext>
            </a:extLst>
          </a:blip>
          <a:stretch>
            <a:fillRect/>
          </a:stretch>
        </p:blipFill>
        <p:spPr>
          <a:xfrm>
            <a:off x="1011936" y="1969007"/>
            <a:ext cx="4431791" cy="1650492"/>
          </a:xfrm>
          <a:prstGeom prst="rect">
            <a:avLst/>
          </a:prstGeom>
        </p:spPr>
      </p:pic>
      <p:sp>
        <p:nvSpPr>
          <p:cNvPr id="14" name="object 14"/>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15" name="object 15"/>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fcx.com</a:t>
            </a:r>
            <a:endParaRPr sz="1200">
              <a:latin typeface="Arial"/>
              <a:cs typeface="Arial"/>
            </a:endParaRPr>
          </a:p>
        </p:txBody>
      </p:sp>
      <p:pic>
        <p:nvPicPr>
          <p:cNvPr id="16" name="object 16"/>
          <p:cNvPicPr/>
          <p:nvPr/>
        </p:nvPicPr>
        <p:blipFill>
          <a:blip r:embed="rId9" cstate="email">
            <a:extLst>
              <a:ext uri="{28A0092B-C50C-407E-A947-70E740481C1C}">
                <a14:useLocalDpi xmlns:a14="http://schemas.microsoft.com/office/drawing/2010/main"/>
              </a:ext>
            </a:extLst>
          </a:blip>
          <a:stretch>
            <a:fillRect/>
          </a:stretch>
        </p:blipFill>
        <p:spPr>
          <a:xfrm>
            <a:off x="1109472" y="5974079"/>
            <a:ext cx="464807" cy="469379"/>
          </a:xfrm>
          <a:prstGeom prst="rect">
            <a:avLst/>
          </a:prstGeom>
        </p:spPr>
      </p:pic>
      <p:sp>
        <p:nvSpPr>
          <p:cNvPr id="17" name="object 17"/>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18" name="object 18"/>
          <p:cNvSpPr txBox="1">
            <a:spLocks noGrp="1"/>
          </p:cNvSpPr>
          <p:nvPr>
            <p:ph type="title"/>
          </p:nvPr>
        </p:nvSpPr>
        <p:spPr>
          <a:xfrm>
            <a:off x="6126100" y="2227549"/>
            <a:ext cx="542208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Arial"/>
                <a:cs typeface="Arial"/>
              </a:rPr>
              <a:t>Freeport</a:t>
            </a:r>
            <a:r>
              <a:rPr sz="3600" b="1" spc="-10" dirty="0">
                <a:latin typeface="Arial"/>
                <a:cs typeface="Arial"/>
              </a:rPr>
              <a:t> </a:t>
            </a:r>
            <a:r>
              <a:rPr sz="3600" b="1" dirty="0">
                <a:latin typeface="Arial"/>
                <a:cs typeface="Arial"/>
              </a:rPr>
              <a:t>Safety</a:t>
            </a:r>
            <a:r>
              <a:rPr sz="3600" b="1" spc="-5" dirty="0">
                <a:latin typeface="Arial"/>
                <a:cs typeface="Arial"/>
              </a:rPr>
              <a:t> </a:t>
            </a:r>
            <a:r>
              <a:rPr sz="3600" b="1" spc="-10" dirty="0">
                <a:latin typeface="Arial"/>
                <a:cs typeface="Arial"/>
              </a:rPr>
              <a:t>Updates</a:t>
            </a:r>
            <a:endParaRPr sz="3600" dirty="0">
              <a:latin typeface="Arial"/>
              <a:cs typeface="Arial"/>
            </a:endParaRPr>
          </a:p>
        </p:txBody>
      </p:sp>
      <p:sp>
        <p:nvSpPr>
          <p:cNvPr id="19" name="object 19"/>
          <p:cNvSpPr txBox="1"/>
          <p:nvPr/>
        </p:nvSpPr>
        <p:spPr>
          <a:xfrm>
            <a:off x="6133309" y="3392446"/>
            <a:ext cx="5220489" cy="890628"/>
          </a:xfrm>
          <a:prstGeom prst="rect">
            <a:avLst/>
          </a:prstGeom>
        </p:spPr>
        <p:txBody>
          <a:bodyPr vert="horz" wrap="square" lIns="0" tIns="170815" rIns="0" bIns="0" rtlCol="0">
            <a:spAutoFit/>
          </a:bodyPr>
          <a:lstStyle/>
          <a:p>
            <a:pPr marL="12700">
              <a:lnSpc>
                <a:spcPct val="100000"/>
              </a:lnSpc>
              <a:spcBef>
                <a:spcPts val="1345"/>
              </a:spcBef>
            </a:pPr>
            <a:r>
              <a:rPr lang="en-US" sz="2400" dirty="0">
                <a:solidFill>
                  <a:srgbClr val="006FC0"/>
                </a:solidFill>
                <a:latin typeface="Arial"/>
                <a:cs typeface="Arial"/>
              </a:rPr>
              <a:t>March </a:t>
            </a:r>
            <a:r>
              <a:rPr sz="2400" spc="-20" dirty="0">
                <a:solidFill>
                  <a:srgbClr val="006FC0"/>
                </a:solidFill>
                <a:latin typeface="Arial"/>
                <a:cs typeface="Arial"/>
              </a:rPr>
              <a:t>202</a:t>
            </a:r>
            <a:r>
              <a:rPr lang="en-US" sz="2400" spc="-20" dirty="0">
                <a:solidFill>
                  <a:srgbClr val="006FC0"/>
                </a:solidFill>
                <a:latin typeface="Arial"/>
                <a:cs typeface="Arial"/>
              </a:rPr>
              <a:t>4</a:t>
            </a:r>
            <a:endParaRPr sz="2400" dirty="0">
              <a:latin typeface="Arial"/>
              <a:cs typeface="Arial"/>
            </a:endParaRPr>
          </a:p>
          <a:p>
            <a:pPr marL="12700">
              <a:lnSpc>
                <a:spcPct val="100000"/>
              </a:lnSpc>
              <a:spcBef>
                <a:spcPts val="825"/>
              </a:spcBef>
            </a:pPr>
            <a:r>
              <a:rPr sz="1600" dirty="0">
                <a:solidFill>
                  <a:srgbClr val="006FC0"/>
                </a:solidFill>
                <a:latin typeface="Arial"/>
                <a:cs typeface="Arial"/>
              </a:rPr>
              <a:t>(Incidents</a:t>
            </a:r>
            <a:r>
              <a:rPr sz="1600" spc="-25" dirty="0">
                <a:solidFill>
                  <a:srgbClr val="006FC0"/>
                </a:solidFill>
                <a:latin typeface="Arial"/>
                <a:cs typeface="Arial"/>
              </a:rPr>
              <a:t> </a:t>
            </a:r>
            <a:r>
              <a:rPr sz="1600" dirty="0">
                <a:solidFill>
                  <a:srgbClr val="006FC0"/>
                </a:solidFill>
                <a:latin typeface="Arial"/>
                <a:cs typeface="Arial"/>
              </a:rPr>
              <a:t>and</a:t>
            </a:r>
            <a:r>
              <a:rPr sz="1600" spc="-40" dirty="0">
                <a:solidFill>
                  <a:srgbClr val="006FC0"/>
                </a:solidFill>
                <a:latin typeface="Arial"/>
                <a:cs typeface="Arial"/>
              </a:rPr>
              <a:t> </a:t>
            </a:r>
            <a:r>
              <a:rPr sz="1600" spc="-10" dirty="0">
                <a:solidFill>
                  <a:srgbClr val="006FC0"/>
                </a:solidFill>
                <a:latin typeface="Arial"/>
                <a:cs typeface="Arial"/>
              </a:rPr>
              <a:t>Communications</a:t>
            </a:r>
            <a:r>
              <a:rPr sz="1600" spc="-45" dirty="0">
                <a:solidFill>
                  <a:srgbClr val="006FC0"/>
                </a:solidFill>
                <a:latin typeface="Arial"/>
                <a:cs typeface="Arial"/>
              </a:rPr>
              <a:t> </a:t>
            </a:r>
            <a:r>
              <a:rPr sz="1600" dirty="0">
                <a:solidFill>
                  <a:srgbClr val="006FC0"/>
                </a:solidFill>
                <a:latin typeface="Arial"/>
                <a:cs typeface="Arial"/>
              </a:rPr>
              <a:t>from</a:t>
            </a:r>
            <a:r>
              <a:rPr sz="1600" spc="-15" dirty="0">
                <a:solidFill>
                  <a:srgbClr val="006FC0"/>
                </a:solidFill>
                <a:latin typeface="Arial"/>
                <a:cs typeface="Arial"/>
              </a:rPr>
              <a:t> </a:t>
            </a:r>
            <a:r>
              <a:rPr lang="en-US" sz="1600" spc="-15" dirty="0">
                <a:solidFill>
                  <a:srgbClr val="006FC0"/>
                </a:solidFill>
                <a:latin typeface="Arial"/>
                <a:cs typeface="Arial"/>
              </a:rPr>
              <a:t>Febr</a:t>
            </a:r>
            <a:r>
              <a:rPr lang="en-US" sz="1600" dirty="0">
                <a:solidFill>
                  <a:srgbClr val="006FC0"/>
                </a:solidFill>
                <a:latin typeface="Arial"/>
                <a:cs typeface="Arial"/>
              </a:rPr>
              <a:t>uary</a:t>
            </a:r>
            <a:r>
              <a:rPr sz="1600" spc="-5" dirty="0">
                <a:solidFill>
                  <a:srgbClr val="006FC0"/>
                </a:solidFill>
                <a:latin typeface="Arial"/>
                <a:cs typeface="Arial"/>
              </a:rPr>
              <a:t> </a:t>
            </a:r>
            <a:r>
              <a:rPr sz="1600" spc="-10" dirty="0">
                <a:solidFill>
                  <a:srgbClr val="006FC0"/>
                </a:solidFill>
                <a:latin typeface="Arial"/>
                <a:cs typeface="Arial"/>
              </a:rPr>
              <a:t>202</a:t>
            </a:r>
            <a:r>
              <a:rPr lang="en-US" sz="1600" spc="-10" dirty="0">
                <a:solidFill>
                  <a:srgbClr val="006FC0"/>
                </a:solidFill>
                <a:latin typeface="Arial"/>
                <a:cs typeface="Arial"/>
              </a:rPr>
              <a:t>4</a:t>
            </a:r>
            <a:r>
              <a:rPr sz="1600" spc="-10" dirty="0">
                <a:solidFill>
                  <a:srgbClr val="006FC0"/>
                </a:solidFill>
                <a:latin typeface="Arial"/>
                <a:cs typeface="Arial"/>
              </a:rPr>
              <a:t>)</a:t>
            </a:r>
            <a:endParaRPr sz="1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3270" cy="2039620"/>
            <a:chOff x="0" y="0"/>
            <a:chExt cx="12193270" cy="203962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294131"/>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4902708" y="15240"/>
              <a:ext cx="2386583" cy="256031"/>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652759" y="379476"/>
              <a:ext cx="1441702" cy="605027"/>
            </a:xfrm>
            <a:prstGeom prst="rect">
              <a:avLst/>
            </a:prstGeom>
          </p:spPr>
        </p:pic>
        <p:sp>
          <p:nvSpPr>
            <p:cNvPr id="9" name="object 9"/>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9339935" y="5833844"/>
            <a:ext cx="2191307" cy="611178"/>
          </a:xfrm>
          <a:prstGeom prst="rect">
            <a:avLst/>
          </a:prstGeom>
        </p:spPr>
      </p:pic>
      <p:sp>
        <p:nvSpPr>
          <p:cNvPr id="11" name="object 11"/>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12" name="object 12"/>
          <p:cNvPicPr/>
          <p:nvPr/>
        </p:nvPicPr>
        <p:blipFill>
          <a:blip r:embed="rId7" cstate="print">
            <a:extLst>
              <a:ext uri="{28A0092B-C50C-407E-A947-70E740481C1C}">
                <a14:useLocalDpi xmlns:a14="http://schemas.microsoft.com/office/drawing/2010/main"/>
              </a:ext>
            </a:extLst>
          </a:blip>
          <a:stretch>
            <a:fillRect/>
          </a:stretch>
        </p:blipFill>
        <p:spPr>
          <a:xfrm>
            <a:off x="0" y="0"/>
            <a:ext cx="772668" cy="6857999"/>
          </a:xfrm>
          <a:prstGeom prst="rect">
            <a:avLst/>
          </a:prstGeom>
        </p:spPr>
      </p:pic>
      <p:pic>
        <p:nvPicPr>
          <p:cNvPr id="13" name="object 13"/>
          <p:cNvPicPr/>
          <p:nvPr/>
        </p:nvPicPr>
        <p:blipFill>
          <a:blip r:embed="rId8" cstate="email">
            <a:extLst>
              <a:ext uri="{28A0092B-C50C-407E-A947-70E740481C1C}">
                <a14:useLocalDpi xmlns:a14="http://schemas.microsoft.com/office/drawing/2010/main"/>
              </a:ext>
            </a:extLst>
          </a:blip>
          <a:stretch>
            <a:fillRect/>
          </a:stretch>
        </p:blipFill>
        <p:spPr>
          <a:xfrm>
            <a:off x="1011936" y="1969007"/>
            <a:ext cx="4431791" cy="1650492"/>
          </a:xfrm>
          <a:prstGeom prst="rect">
            <a:avLst/>
          </a:prstGeom>
        </p:spPr>
      </p:pic>
      <p:sp>
        <p:nvSpPr>
          <p:cNvPr id="14" name="object 14"/>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15" name="object 15"/>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fcx.com</a:t>
            </a:r>
            <a:endParaRPr sz="1200">
              <a:latin typeface="Arial"/>
              <a:cs typeface="Arial"/>
            </a:endParaRPr>
          </a:p>
        </p:txBody>
      </p:sp>
      <p:pic>
        <p:nvPicPr>
          <p:cNvPr id="16" name="object 16"/>
          <p:cNvPicPr/>
          <p:nvPr/>
        </p:nvPicPr>
        <p:blipFill>
          <a:blip r:embed="rId9" cstate="email">
            <a:extLst>
              <a:ext uri="{28A0092B-C50C-407E-A947-70E740481C1C}">
                <a14:useLocalDpi xmlns:a14="http://schemas.microsoft.com/office/drawing/2010/main"/>
              </a:ext>
            </a:extLst>
          </a:blip>
          <a:stretch>
            <a:fillRect/>
          </a:stretch>
        </p:blipFill>
        <p:spPr>
          <a:xfrm>
            <a:off x="1109472" y="5974079"/>
            <a:ext cx="464807" cy="469379"/>
          </a:xfrm>
          <a:prstGeom prst="rect">
            <a:avLst/>
          </a:prstGeom>
        </p:spPr>
      </p:pic>
      <p:sp>
        <p:nvSpPr>
          <p:cNvPr id="17" name="object 17"/>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18" name="object 18"/>
          <p:cNvSpPr txBox="1">
            <a:spLocks noGrp="1"/>
          </p:cNvSpPr>
          <p:nvPr>
            <p:ph type="ctrTitle"/>
          </p:nvPr>
        </p:nvSpPr>
        <p:spPr>
          <a:xfrm>
            <a:off x="6126100" y="1953229"/>
            <a:ext cx="5608698" cy="1674817"/>
          </a:xfrm>
          <a:prstGeom prst="rect">
            <a:avLst/>
          </a:prstGeom>
        </p:spPr>
        <p:txBody>
          <a:bodyPr vert="horz" wrap="square" lIns="0" tIns="12700" rIns="0" bIns="0" rtlCol="0">
            <a:spAutoFit/>
          </a:bodyPr>
          <a:lstStyle/>
          <a:p>
            <a:pPr marL="12700" marR="5080">
              <a:lnSpc>
                <a:spcPct val="100000"/>
              </a:lnSpc>
              <a:spcBef>
                <a:spcPts val="100"/>
              </a:spcBef>
            </a:pPr>
            <a:r>
              <a:rPr sz="3600" b="1" dirty="0">
                <a:latin typeface="Arial"/>
                <a:cs typeface="Arial"/>
              </a:rPr>
              <a:t>F</a:t>
            </a:r>
            <a:r>
              <a:rPr lang="en-US" sz="3600" b="1" dirty="0">
                <a:latin typeface="Arial"/>
                <a:cs typeface="Arial"/>
              </a:rPr>
              <a:t>reeport</a:t>
            </a:r>
            <a:r>
              <a:rPr sz="3600" b="1" spc="-20" dirty="0">
                <a:latin typeface="Arial"/>
                <a:cs typeface="Arial"/>
              </a:rPr>
              <a:t> </a:t>
            </a:r>
            <a:r>
              <a:rPr sz="3600" b="1" dirty="0">
                <a:latin typeface="Arial"/>
                <a:cs typeface="Arial"/>
              </a:rPr>
              <a:t>Safety</a:t>
            </a:r>
            <a:r>
              <a:rPr sz="3600" b="1" spc="-10" dirty="0">
                <a:latin typeface="Arial"/>
                <a:cs typeface="Arial"/>
              </a:rPr>
              <a:t> Incidents, </a:t>
            </a:r>
            <a:r>
              <a:rPr sz="3600" b="1" dirty="0">
                <a:latin typeface="Arial"/>
                <a:cs typeface="Arial"/>
              </a:rPr>
              <a:t>Successes</a:t>
            </a:r>
            <a:r>
              <a:rPr sz="3600" b="1" spc="-45" dirty="0">
                <a:latin typeface="Arial"/>
                <a:cs typeface="Arial"/>
              </a:rPr>
              <a:t> </a:t>
            </a:r>
            <a:r>
              <a:rPr lang="en-US" sz="3600" b="1" dirty="0">
                <a:latin typeface="Arial"/>
                <a:cs typeface="Arial"/>
              </a:rPr>
              <a:t>and</a:t>
            </a:r>
            <a:r>
              <a:rPr sz="3600" b="1" spc="-135" dirty="0">
                <a:latin typeface="Arial"/>
                <a:cs typeface="Arial"/>
              </a:rPr>
              <a:t> </a:t>
            </a:r>
            <a:r>
              <a:rPr sz="3600" b="1" spc="-10" dirty="0">
                <a:latin typeface="Arial"/>
                <a:cs typeface="Arial"/>
              </a:rPr>
              <a:t>Alerts</a:t>
            </a:r>
            <a:endParaRPr sz="3600" dirty="0">
              <a:latin typeface="Arial"/>
              <a:cs typeface="Arial"/>
            </a:endParaRPr>
          </a:p>
        </p:txBody>
      </p:sp>
      <p:sp>
        <p:nvSpPr>
          <p:cNvPr id="19" name="object 19"/>
          <p:cNvSpPr txBox="1"/>
          <p:nvPr/>
        </p:nvSpPr>
        <p:spPr>
          <a:xfrm>
            <a:off x="6133310" y="3550575"/>
            <a:ext cx="2553489" cy="382156"/>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6FC0"/>
                </a:solidFill>
                <a:latin typeface="Arial"/>
                <a:cs typeface="Arial"/>
              </a:rPr>
              <a:t>February</a:t>
            </a:r>
            <a:r>
              <a:rPr lang="en-US" sz="2400" spc="-5" dirty="0">
                <a:solidFill>
                  <a:srgbClr val="006FC0"/>
                </a:solidFill>
                <a:latin typeface="Arial"/>
                <a:cs typeface="Arial"/>
              </a:rPr>
              <a:t> </a:t>
            </a:r>
            <a:r>
              <a:rPr lang="en-US" sz="2400" spc="-10" dirty="0">
                <a:solidFill>
                  <a:srgbClr val="006FC0"/>
                </a:solidFill>
                <a:latin typeface="Arial"/>
                <a:cs typeface="Arial"/>
              </a:rPr>
              <a:t>2024</a:t>
            </a:r>
            <a:endParaRPr sz="2400" dirty="0">
              <a:latin typeface="Arial"/>
              <a:cs typeface="Arial"/>
            </a:endParaRPr>
          </a:p>
        </p:txBody>
      </p:sp>
      <p:sp>
        <p:nvSpPr>
          <p:cNvPr id="20" name="object 20"/>
          <p:cNvSpPr txBox="1"/>
          <p:nvPr/>
        </p:nvSpPr>
        <p:spPr>
          <a:xfrm>
            <a:off x="12023026" y="6606984"/>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11F11"/>
                </a:solidFill>
                <a:latin typeface="Arial"/>
                <a:cs typeface="Arial"/>
              </a:rPr>
              <a:t>3</a:t>
            </a:r>
            <a:endParaRPr sz="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544903" cy="533203"/>
          </a:xfrm>
        </p:spPr>
        <p:txBody>
          <a:bodyPr/>
          <a:lstStyle/>
          <a:p>
            <a:r>
              <a:rPr lang="en-US" dirty="0"/>
              <a:t>Anode Barrel Fire</a:t>
            </a:r>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nvGraphicFramePr>
        <p:xfrm>
          <a:off x="272810" y="1078478"/>
          <a:ext cx="5609203" cy="5801681"/>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dirty="0">
                          <a:solidFill>
                            <a:schemeClr val="tx1"/>
                          </a:solidFill>
                          <a:latin typeface="Arial" panose="020B0604020202020204" pitchFamily="34" charset="0"/>
                          <a:cs typeface="Arial" panose="020B0604020202020204" pitchFamily="34" charset="0"/>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Atlantic Copper</a:t>
                      </a:r>
                    </a:p>
                    <a:p>
                      <a:endParaRPr lang="en-US" sz="1050" dirty="0">
                        <a:latin typeface="Arial"/>
                        <a:cs typeface="Arial"/>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February 3, 2024 / 10:15 p.m.</a:t>
                      </a:r>
                    </a:p>
                    <a:p>
                      <a:endParaRPr lang="en-US" sz="1050" dirty="0">
                        <a:highlight>
                          <a:srgbClr val="FFFF00"/>
                        </a:highlight>
                        <a:latin typeface="Arial"/>
                        <a:cs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Property Damage</a:t>
                      </a:r>
                    </a:p>
                    <a:p>
                      <a:endParaRPr lang="en-US" sz="1050" dirty="0">
                        <a:latin typeface="Arial"/>
                        <a:cs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8848">
                <a:tc>
                  <a:txBody>
                    <a:bodyPr/>
                    <a:lstStyle/>
                    <a:p>
                      <a:r>
                        <a:rPr lang="en-US" sz="1000" b="1">
                          <a:latin typeface="Arial" panose="020B0604020202020204" pitchFamily="34" charset="0"/>
                          <a:cs typeface="Arial" panose="020B0604020202020204" pitchFamily="34" charset="0"/>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Copper matte combined with slag oxide during the transfer of materials from the PS Convertor to the anode barrel. This resulted in a violent reaction that blew material from the barrel onto nearby platforms, fiberglass panels and plant control wires. A fire started and lasted about 10 minutes before it was extinguished. No employees were in the area per standard of procedure guidelines.</a:t>
                      </a:r>
                    </a:p>
                    <a:p>
                      <a:endParaRPr lang="en-US" sz="1050" dirty="0">
                        <a:latin typeface="Arial"/>
                        <a:cs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dirty="0">
                          <a:latin typeface="Arial" panose="020B0604020202020204" pitchFamily="34" charset="0"/>
                          <a:cs typeface="Arial" panose="020B0604020202020204" pitchFamily="34" charset="0"/>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Communication failure between crane operators and foreman</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Failure to follow Material Transport standard operating procedure</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Material Transport standard operating procedure</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N/A</a:t>
                      </a:r>
                    </a:p>
                    <a:p>
                      <a:endParaRPr lang="en-US" sz="1050" dirty="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panose="020B0604020202020204" pitchFamily="34" charset="0"/>
                          <a:cs typeface="Arial" panose="020B0604020202020204" pitchFamily="34" charset="0"/>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a:cs typeface="Arial"/>
                        </a:rPr>
                        <a:t>Ignacio Romero, Health and Safety Manager</a:t>
                      </a:r>
                      <a:endParaRPr lang="en-US" sz="1050" dirty="0">
                        <a:latin typeface="Arial" panose="020B0604020202020204" pitchFamily="34" charset="0"/>
                        <a:cs typeface="Arial" panose="020B0604020202020204" pitchFamily="34" charset="0"/>
                      </a:endParaRPr>
                    </a:p>
                    <a:p>
                      <a:endParaRPr lang="en-US" sz="1050" dirty="0">
                        <a:highlight>
                          <a:srgbClr val="FFFF00"/>
                        </a:highlight>
                        <a:latin typeface="Arial"/>
                        <a:cs typeface="Arial"/>
                      </a:endParaRP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9959" y="667772"/>
            <a:ext cx="190878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cs typeface="Arial" panose="020B0604020202020204" pitchFamily="34" charset="0"/>
              </a:rPr>
              <a:t>Contact with Molten Material</a:t>
            </a:r>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ID # 2024-3</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Event ID # </a:t>
                      </a:r>
                      <a:r>
                        <a:rPr lang="en-US" sz="1050" b="0" dirty="0">
                          <a:solidFill>
                            <a:schemeClr val="tx1"/>
                          </a:solidFill>
                          <a:latin typeface="Arial" panose="020B0604020202020204" pitchFamily="34" charset="0"/>
                          <a:cs typeface="Arial" panose="020B0604020202020204" pitchFamily="34" charset="0"/>
                        </a:rPr>
                        <a:t>20013221</a:t>
                      </a:r>
                      <a:endParaRPr lang="en-US" sz="1050" b="0" dirty="0">
                        <a:solidFill>
                          <a:schemeClr val="tx1"/>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13" name="Picture 12" descr="Logo&#10;&#10;Description automatically generated">
            <a:extLst>
              <a:ext uri="{FF2B5EF4-FFF2-40B4-BE49-F238E27FC236}">
                <a16:creationId xmlns:a16="http://schemas.microsoft.com/office/drawing/2014/main" id="{7B6C8322-D868-649F-706E-0BEAE1D683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810" y="86000"/>
            <a:ext cx="671570" cy="581772"/>
          </a:xfrm>
          <a:prstGeom prst="rect">
            <a:avLst/>
          </a:prstGeom>
        </p:spPr>
      </p:pic>
      <p:pic>
        <p:nvPicPr>
          <p:cNvPr id="14" name="Picture 2">
            <a:extLst>
              <a:ext uri="{FF2B5EF4-FFF2-40B4-BE49-F238E27FC236}">
                <a16:creationId xmlns:a16="http://schemas.microsoft.com/office/drawing/2014/main" id="{A1A0C544-3E86-C9C7-3B5D-5980449A20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9400" y="1477454"/>
            <a:ext cx="5252849" cy="508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6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834021" cy="533203"/>
          </a:xfrm>
        </p:spPr>
        <p:txBody>
          <a:bodyPr>
            <a:normAutofit fontScale="90000"/>
          </a:bodyPr>
          <a:lstStyle/>
          <a:p>
            <a:r>
              <a:rPr lang="en-US" dirty="0"/>
              <a:t>H-Beams Fall from Trailer during Transport</a:t>
            </a:r>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extLst>
              <p:ext uri="{D42A27DB-BD31-4B8C-83A1-F6EECF244321}">
                <p14:modId xmlns:p14="http://schemas.microsoft.com/office/powerpoint/2010/main" val="429426855"/>
              </p:ext>
            </p:extLst>
          </p:nvPr>
        </p:nvGraphicFramePr>
        <p:xfrm>
          <a:off x="272810" y="1078478"/>
          <a:ext cx="5609203" cy="5071420"/>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dirty="0">
                          <a:solidFill>
                            <a:schemeClr val="tx1"/>
                          </a:solidFill>
                          <a:latin typeface="Arial" panose="020B0604020202020204" pitchFamily="34" charset="0"/>
                          <a:cs typeface="Arial" panose="020B0604020202020204" pitchFamily="34" charset="0"/>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PTFI</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February 16, 2024 / 2:15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Near Miss </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230452">
                <a:tc>
                  <a:txBody>
                    <a:bodyPr/>
                    <a:lstStyle/>
                    <a:p>
                      <a:r>
                        <a:rPr lang="en-US" sz="1000" b="1">
                          <a:latin typeface="Arial" panose="020B0604020202020204" pitchFamily="34" charset="0"/>
                          <a:cs typeface="Arial" panose="020B0604020202020204" pitchFamily="34" charset="0"/>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During transportation, two steel H-beams, and six purlins fell from a trailer and slid approximately 320 meters </a:t>
                      </a:r>
                      <a:r>
                        <a:rPr lang="en-US" sz="1050" b="0" i="0" dirty="0">
                          <a:solidFill>
                            <a:srgbClr val="3C4043"/>
                          </a:solidFill>
                          <a:effectLst/>
                          <a:latin typeface="Roboto" panose="02000000000000000000" pitchFamily="2" charset="0"/>
                        </a:rPr>
                        <a:t>passing two LVs and one Bus. </a:t>
                      </a:r>
                      <a:r>
                        <a:rPr lang="en-US" sz="1050" dirty="0">
                          <a:latin typeface="Arial"/>
                          <a:cs typeface="Arial"/>
                        </a:rPr>
                        <a:t>The steel was tied with a cargo strap to the flat track. The truck operator immediately parked and notified a supervisor.</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dirty="0">
                          <a:latin typeface="Arial" panose="020B0604020202020204" pitchFamily="34" charset="0"/>
                          <a:cs typeface="Arial" panose="020B0604020202020204" pitchFamily="34" charset="0"/>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solidFill>
                            <a:schemeClr val="tx1"/>
                          </a:solidFill>
                          <a:latin typeface="Arial"/>
                          <a:cs typeface="Arial"/>
                        </a:rPr>
                        <a:t>Site lacking loadmaster</a:t>
                      </a:r>
                    </a:p>
                    <a:p>
                      <a:pPr marL="171450" indent="-171450">
                        <a:buFont typeface="Arial" panose="020B0604020202020204" pitchFamily="34" charset="0"/>
                        <a:buChar char="•"/>
                      </a:pPr>
                      <a:r>
                        <a:rPr lang="en-US" sz="1050" dirty="0">
                          <a:solidFill>
                            <a:schemeClr val="tx1"/>
                          </a:solidFill>
                          <a:latin typeface="Arial"/>
                          <a:cs typeface="Arial"/>
                        </a:rPr>
                        <a:t>Maintenance road crews not present</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Material Mobilization Checklist (MOC)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Arial"/>
                          <a:cs typeface="Arial"/>
                        </a:rPr>
                        <a:t>KPI-CTR-011: Truck Operation of Flatbed, Trailer, and Lowboy </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No personnel were injured.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panose="020B0604020202020204" pitchFamily="34" charset="0"/>
                          <a:cs typeface="Arial" panose="020B0604020202020204" pitchFamily="34" charset="0"/>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Harriadi Rasidi, Project Safety Manager Mill Optimization Construction (MOC)</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213996" y="556808"/>
            <a:ext cx="124939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Falling Objects</a:t>
            </a:r>
            <a:endParaRPr lang="en-US" sz="1000" dirty="0"/>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Actionable # 2024-1</a:t>
                      </a:r>
                      <a:endParaRPr lang="en-US" sz="1050" b="0" dirty="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Event ID # 20013522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1026" name="Picture 2" descr="Icon&#10;&#10;Description automatically generated">
            <a:extLst>
              <a:ext uri="{FF2B5EF4-FFF2-40B4-BE49-F238E27FC236}">
                <a16:creationId xmlns:a16="http://schemas.microsoft.com/office/drawing/2014/main" id="{3F96B52E-AC89-3F2F-6B2D-80B076710A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7168" y="80211"/>
            <a:ext cx="548514" cy="476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F84EF35-2A9C-EC66-E5BB-57165CE0C675}"/>
              </a:ext>
            </a:extLst>
          </p:cNvPr>
          <p:cNvSpPr>
            <a:spLocks noGrp="1"/>
          </p:cNvSpPr>
          <p:nvPr>
            <p:ph type="body" sz="quarter" idx="32"/>
          </p:nvPr>
        </p:nvSpPr>
        <p:spPr/>
        <p:txBody>
          <a:bodyPr>
            <a:normAutofit fontScale="85000" lnSpcReduction="20000"/>
          </a:bodyPr>
          <a:lstStyle/>
          <a:p>
            <a:endParaRPr lang="en-US"/>
          </a:p>
        </p:txBody>
      </p:sp>
      <p:grpSp>
        <p:nvGrpSpPr>
          <p:cNvPr id="4" name="Group 3">
            <a:extLst>
              <a:ext uri="{FF2B5EF4-FFF2-40B4-BE49-F238E27FC236}">
                <a16:creationId xmlns:a16="http://schemas.microsoft.com/office/drawing/2014/main" id="{94849E57-186E-3B34-B18F-1DB5EB6EC77D}"/>
              </a:ext>
            </a:extLst>
          </p:cNvPr>
          <p:cNvGrpSpPr/>
          <p:nvPr/>
        </p:nvGrpSpPr>
        <p:grpSpPr>
          <a:xfrm>
            <a:off x="6309989" y="1948114"/>
            <a:ext cx="5609201" cy="3609472"/>
            <a:chOff x="741877" y="1082391"/>
            <a:chExt cx="9144000" cy="4004324"/>
          </a:xfrm>
        </p:grpSpPr>
        <p:pic>
          <p:nvPicPr>
            <p:cNvPr id="6" name="Picture 5">
              <a:extLst>
                <a:ext uri="{FF2B5EF4-FFF2-40B4-BE49-F238E27FC236}">
                  <a16:creationId xmlns:a16="http://schemas.microsoft.com/office/drawing/2014/main" id="{1A5C39C2-E9AB-62B7-8F1B-145C480BC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877" y="1082391"/>
              <a:ext cx="9144000" cy="4004324"/>
            </a:xfrm>
            <a:prstGeom prst="rect">
              <a:avLst/>
            </a:prstGeom>
          </p:spPr>
        </p:pic>
        <p:sp>
          <p:nvSpPr>
            <p:cNvPr id="7" name="Arrow: Down 6">
              <a:extLst>
                <a:ext uri="{FF2B5EF4-FFF2-40B4-BE49-F238E27FC236}">
                  <a16:creationId xmlns:a16="http://schemas.microsoft.com/office/drawing/2014/main" id="{A9452188-E7E8-6D58-98F2-913BDAF87B06}"/>
                </a:ext>
              </a:extLst>
            </p:cNvPr>
            <p:cNvSpPr/>
            <p:nvPr/>
          </p:nvSpPr>
          <p:spPr>
            <a:xfrm>
              <a:off x="3355158" y="2746859"/>
              <a:ext cx="156258" cy="675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E628168A-5620-11A1-3F85-06C875863A19}"/>
                </a:ext>
              </a:extLst>
            </p:cNvPr>
            <p:cNvSpPr/>
            <p:nvPr/>
          </p:nvSpPr>
          <p:spPr>
            <a:xfrm>
              <a:off x="2602804" y="2555876"/>
              <a:ext cx="156258" cy="675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4C7BD9A-2D48-D5E8-4015-A5A78A879105}"/>
                </a:ext>
              </a:extLst>
            </p:cNvPr>
            <p:cNvSpPr/>
            <p:nvPr/>
          </p:nvSpPr>
          <p:spPr>
            <a:xfrm>
              <a:off x="4877228" y="2867527"/>
              <a:ext cx="156258" cy="675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A75042C-E374-C3A5-8C27-3AC30DE927D4}"/>
                </a:ext>
              </a:extLst>
            </p:cNvPr>
            <p:cNvSpPr/>
            <p:nvPr/>
          </p:nvSpPr>
          <p:spPr>
            <a:xfrm>
              <a:off x="5771373" y="2448811"/>
              <a:ext cx="156258" cy="675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38F5A78-F455-D403-9726-68DCA93F8E79}"/>
                </a:ext>
              </a:extLst>
            </p:cNvPr>
            <p:cNvSpPr/>
            <p:nvPr/>
          </p:nvSpPr>
          <p:spPr>
            <a:xfrm>
              <a:off x="8030778" y="2192138"/>
              <a:ext cx="156258" cy="675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AE795B1-E300-6701-DB3C-0CBA5DDE03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7304" y="1128544"/>
              <a:ext cx="2083205" cy="1063594"/>
            </a:xfrm>
            <a:prstGeom prst="rect">
              <a:avLst/>
            </a:prstGeom>
            <a:ln>
              <a:solidFill>
                <a:schemeClr val="accent1"/>
              </a:solidFill>
            </a:ln>
          </p:spPr>
        </p:pic>
        <p:pic>
          <p:nvPicPr>
            <p:cNvPr id="17" name="Picture 16" descr="A metal beam on rocks&#10;&#10;Description automatically generated with medium confidence">
              <a:extLst>
                <a:ext uri="{FF2B5EF4-FFF2-40B4-BE49-F238E27FC236}">
                  <a16:creationId xmlns:a16="http://schemas.microsoft.com/office/drawing/2014/main" id="{B43442AD-8049-051B-5AD7-BFD979BABD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1220" y="1440199"/>
              <a:ext cx="1523140" cy="1008612"/>
            </a:xfrm>
            <a:prstGeom prst="rect">
              <a:avLst/>
            </a:prstGeom>
            <a:ln>
              <a:solidFill>
                <a:schemeClr val="accent1"/>
              </a:solidFill>
            </a:ln>
          </p:spPr>
        </p:pic>
        <p:pic>
          <p:nvPicPr>
            <p:cNvPr id="18" name="Picture 17">
              <a:extLst>
                <a:ext uri="{FF2B5EF4-FFF2-40B4-BE49-F238E27FC236}">
                  <a16:creationId xmlns:a16="http://schemas.microsoft.com/office/drawing/2014/main" id="{279C0904-9094-7F32-AD5A-2E11EAA77C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79115" y="3878276"/>
              <a:ext cx="1477057" cy="899649"/>
            </a:xfrm>
            <a:prstGeom prst="rect">
              <a:avLst/>
            </a:prstGeom>
            <a:ln>
              <a:solidFill>
                <a:schemeClr val="accent1"/>
              </a:solidFill>
            </a:ln>
          </p:spPr>
        </p:pic>
        <p:pic>
          <p:nvPicPr>
            <p:cNvPr id="19" name="Picture 18">
              <a:extLst>
                <a:ext uri="{FF2B5EF4-FFF2-40B4-BE49-F238E27FC236}">
                  <a16:creationId xmlns:a16="http://schemas.microsoft.com/office/drawing/2014/main" id="{AC6658CC-4B38-5451-9177-B0BCFF75A9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1382" y="1481875"/>
              <a:ext cx="1437693" cy="925259"/>
            </a:xfrm>
            <a:prstGeom prst="rect">
              <a:avLst/>
            </a:prstGeom>
            <a:solidFill>
              <a:schemeClr val="accent2"/>
            </a:solidFill>
            <a:ln>
              <a:solidFill>
                <a:schemeClr val="accent1"/>
              </a:solidFill>
            </a:ln>
          </p:spPr>
        </p:pic>
        <p:pic>
          <p:nvPicPr>
            <p:cNvPr id="20" name="Picture 19">
              <a:extLst>
                <a:ext uri="{FF2B5EF4-FFF2-40B4-BE49-F238E27FC236}">
                  <a16:creationId xmlns:a16="http://schemas.microsoft.com/office/drawing/2014/main" id="{EAB8482F-FF85-AC5B-105B-DB5B462770D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1013" y="1483924"/>
              <a:ext cx="1453236" cy="952295"/>
            </a:xfrm>
            <a:prstGeom prst="rect">
              <a:avLst/>
            </a:prstGeom>
            <a:ln>
              <a:solidFill>
                <a:schemeClr val="accent1"/>
              </a:solidFill>
            </a:ln>
          </p:spPr>
        </p:pic>
        <p:cxnSp>
          <p:nvCxnSpPr>
            <p:cNvPr id="21" name="Straight Arrow Connector 20">
              <a:extLst>
                <a:ext uri="{FF2B5EF4-FFF2-40B4-BE49-F238E27FC236}">
                  <a16:creationId xmlns:a16="http://schemas.microsoft.com/office/drawing/2014/main" id="{6FC94EC2-EB51-6D71-E7B2-996307C2CBF1}"/>
                </a:ext>
              </a:extLst>
            </p:cNvPr>
            <p:cNvCxnSpPr>
              <a:cxnSpLocks/>
            </p:cNvCxnSpPr>
            <p:nvPr/>
          </p:nvCxnSpPr>
          <p:spPr>
            <a:xfrm flipH="1">
              <a:off x="6894413" y="3231265"/>
              <a:ext cx="1136365" cy="655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96A620-D784-D116-CC2E-B93ECD0AE1F0}"/>
                </a:ext>
              </a:extLst>
            </p:cNvPr>
            <p:cNvSpPr txBox="1"/>
            <p:nvPr/>
          </p:nvSpPr>
          <p:spPr>
            <a:xfrm>
              <a:off x="6455818" y="3362295"/>
              <a:ext cx="2013554" cy="253916"/>
            </a:xfrm>
            <a:prstGeom prst="rect">
              <a:avLst/>
            </a:prstGeom>
            <a:solidFill>
              <a:srgbClr val="FFFF00"/>
            </a:solidFill>
          </p:spPr>
          <p:txBody>
            <a:bodyPr wrap="square" rtlCol="0">
              <a:spAutoFit/>
            </a:bodyPr>
            <a:lstStyle/>
            <a:p>
              <a:r>
                <a:rPr lang="en-US" sz="1050" dirty="0"/>
                <a:t>Steel uncontrolled movement</a:t>
              </a:r>
            </a:p>
          </p:txBody>
        </p:sp>
      </p:grpSp>
    </p:spTree>
    <p:extLst>
      <p:ext uri="{BB962C8B-B14F-4D97-AF65-F5344CB8AC3E}">
        <p14:creationId xmlns:p14="http://schemas.microsoft.com/office/powerpoint/2010/main" val="195580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57936B-51BF-79BD-576A-C8E50F7775C6}"/>
              </a:ext>
            </a:extLst>
          </p:cNvPr>
          <p:cNvSpPr>
            <a:spLocks noGrp="1"/>
          </p:cNvSpPr>
          <p:nvPr>
            <p:ph type="body" sz="quarter" idx="32"/>
          </p:nvPr>
        </p:nvSpPr>
        <p:spPr>
          <a:xfrm>
            <a:off x="6461365" y="3752850"/>
            <a:ext cx="5152484" cy="225755"/>
          </a:xfrm>
        </p:spPr>
        <p:txBody>
          <a:bodyPr>
            <a:normAutofit fontScale="77500" lnSpcReduction="20000"/>
          </a:bodyPr>
          <a:lstStyle/>
          <a:p>
            <a:pPr algn="ctr"/>
            <a:r>
              <a:rPr lang="en-US"/>
              <a:t>Final position of trucks</a:t>
            </a:r>
          </a:p>
        </p:txBody>
      </p:sp>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704347" cy="533203"/>
          </a:xfrm>
        </p:spPr>
        <p:txBody>
          <a:bodyPr>
            <a:normAutofit/>
          </a:bodyPr>
          <a:lstStyle/>
          <a:p>
            <a:r>
              <a:rPr lang="en-US"/>
              <a:t>Truck Collision </a:t>
            </a:r>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extLst>
              <p:ext uri="{D42A27DB-BD31-4B8C-83A1-F6EECF244321}">
                <p14:modId xmlns:p14="http://schemas.microsoft.com/office/powerpoint/2010/main" val="2560013761"/>
              </p:ext>
            </p:extLst>
          </p:nvPr>
        </p:nvGraphicFramePr>
        <p:xfrm>
          <a:off x="272810" y="1078478"/>
          <a:ext cx="5609203" cy="5509439"/>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PTFI</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February 19, 2024 / 10:55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Property Damage</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8848">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During transport, a trailer truck had brake failure leading to a collision with a second trailer truck. Damage resulted to both vehicles. </a:t>
                      </a:r>
                      <a:endParaRPr lang="en-US" sz="1050">
                        <a:latin typeface="Arial"/>
                        <a:cs typeface="Arial"/>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solidFill>
                            <a:schemeClr val="tx1"/>
                          </a:solidFill>
                          <a:latin typeface="Arial"/>
                        </a:rPr>
                        <a:t>Overuse of brakes caused the truck to continue moving after brakes were applied.</a:t>
                      </a:r>
                      <a:endParaRPr lang="en-US" sz="1050" b="0" i="0" dirty="0">
                        <a:solidFill>
                          <a:schemeClr val="tx1"/>
                        </a:solidFill>
                        <a:effectLst/>
                        <a:latin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dirty="0">
                          <a:latin typeface="Arial"/>
                          <a:cs typeface="Arial"/>
                        </a:rPr>
                        <a:t>KPI-CTR-011: Truck Operation of Flatbed, Trailer, and Lowboy </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No personnel were injured. </a:t>
                      </a:r>
                      <a:endParaRPr lang="en-US" sz="105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Lucky Hermawan, VP Maintenance Support</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61068" y="627291"/>
            <a:ext cx="10854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Vehicle Collision</a:t>
            </a:r>
            <a:endParaRPr lang="en-US" sz="1000"/>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Actionable # 2024-2</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Event ID # 20013522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1028" name="Picture 4" descr="Logo, icon&#10;&#10;Description automatically generated">
            <a:extLst>
              <a:ext uri="{FF2B5EF4-FFF2-40B4-BE49-F238E27FC236}">
                <a16:creationId xmlns:a16="http://schemas.microsoft.com/office/drawing/2014/main" id="{58BB5186-8BCC-3734-75F2-C46E2A2061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810" y="41942"/>
            <a:ext cx="661930" cy="575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a:extLst>
              <a:ext uri="{FF2B5EF4-FFF2-40B4-BE49-F238E27FC236}">
                <a16:creationId xmlns:a16="http://schemas.microsoft.com/office/drawing/2014/main" id="{24893582-AF90-B858-8F7E-255A9803380C}"/>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6788372" y="4057649"/>
            <a:ext cx="4825477" cy="2121254"/>
          </a:xfrm>
          <a:prstGeom prst="rect">
            <a:avLst/>
          </a:prstGeom>
        </p:spPr>
      </p:pic>
      <p:grpSp>
        <p:nvGrpSpPr>
          <p:cNvPr id="13" name="Group 12">
            <a:extLst>
              <a:ext uri="{FF2B5EF4-FFF2-40B4-BE49-F238E27FC236}">
                <a16:creationId xmlns:a16="http://schemas.microsoft.com/office/drawing/2014/main" id="{6C56D77D-C8D4-ECF7-F1C7-5626FE955B69}"/>
              </a:ext>
            </a:extLst>
          </p:cNvPr>
          <p:cNvGrpSpPr/>
          <p:nvPr/>
        </p:nvGrpSpPr>
        <p:grpSpPr>
          <a:xfrm>
            <a:off x="6678365" y="6107676"/>
            <a:ext cx="3392640" cy="576584"/>
            <a:chOff x="178838" y="2658534"/>
            <a:chExt cx="3392640" cy="532804"/>
          </a:xfrm>
        </p:grpSpPr>
        <p:sp>
          <p:nvSpPr>
            <p:cNvPr id="14" name="Title 1">
              <a:extLst>
                <a:ext uri="{FF2B5EF4-FFF2-40B4-BE49-F238E27FC236}">
                  <a16:creationId xmlns:a16="http://schemas.microsoft.com/office/drawing/2014/main" id="{464008E4-8B62-EF4C-9D75-5518FC8222AD}"/>
                </a:ext>
              </a:extLst>
            </p:cNvPr>
            <p:cNvSpPr txBox="1">
              <a:spLocks/>
            </p:cNvSpPr>
            <p:nvPr/>
          </p:nvSpPr>
          <p:spPr>
            <a:xfrm>
              <a:off x="178838" y="2658534"/>
              <a:ext cx="3392640" cy="5328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a:lstStyle>
            <a:p>
              <a:r>
                <a:rPr lang="en-US" sz="1100" b="0" dirty="0">
                  <a:latin typeface="Arial"/>
                  <a:cs typeface="Arial"/>
                </a:rPr>
                <a:t>Geotab Speed Information – 021086</a:t>
              </a:r>
            </a:p>
            <a:p>
              <a:endParaRPr lang="en-US" sz="1400">
                <a:cs typeface="Arial"/>
              </a:endParaRPr>
            </a:p>
          </p:txBody>
        </p:sp>
        <p:sp>
          <p:nvSpPr>
            <p:cNvPr id="15" name="Subtitle 3">
              <a:extLst>
                <a:ext uri="{FF2B5EF4-FFF2-40B4-BE49-F238E27FC236}">
                  <a16:creationId xmlns:a16="http://schemas.microsoft.com/office/drawing/2014/main" id="{FB176F80-2507-598B-DF79-314FC4AA3230}"/>
                </a:ext>
              </a:extLst>
            </p:cNvPr>
            <p:cNvSpPr txBox="1">
              <a:spLocks/>
            </p:cNvSpPr>
            <p:nvPr/>
          </p:nvSpPr>
          <p:spPr>
            <a:xfrm>
              <a:off x="178838" y="2726979"/>
              <a:ext cx="2048159" cy="3788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rgbClr val="BB5D00"/>
                </a:buClr>
                <a:buSzPct val="105000"/>
                <a:buFont typeface="Arial" panose="020B0604020202020204" pitchFamily="34" charset="0"/>
                <a:buNone/>
                <a:defRPr sz="2400" b="1" i="0" kern="1200">
                  <a:solidFill>
                    <a:srgbClr val="BB5D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DF572A"/>
                </a:buClr>
                <a:buFont typeface="Arial" panose="020B0604020202020204" pitchFamily="34" charset="0"/>
                <a:buNone/>
                <a:defRPr lang="en-US" sz="2000" b="1"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DF572A"/>
                </a:buClr>
                <a:buFont typeface="Courier New" panose="02070309020205020404" pitchFamily="49" charset="0"/>
                <a:buNone/>
                <a:defRPr lang="en-US"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DF572A"/>
                </a:buClr>
                <a:buFont typeface="Arial" panose="020B0604020202020204" pitchFamily="34" charset="0"/>
                <a:buNone/>
                <a:defRPr lang="en-US"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DF572A"/>
                </a:buClr>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100" b="0" i="1">
                  <a:solidFill>
                    <a:schemeClr val="bg1">
                      <a:lumMod val="50000"/>
                    </a:schemeClr>
                  </a:solidFill>
                  <a:latin typeface="+mn-lt"/>
                </a:rPr>
                <a:t>10:09 PM to 10:12 PM</a:t>
              </a:r>
            </a:p>
          </p:txBody>
        </p:sp>
      </p:grpSp>
      <p:pic>
        <p:nvPicPr>
          <p:cNvPr id="16" name="Picture Placeholder 15">
            <a:extLst>
              <a:ext uri="{FF2B5EF4-FFF2-40B4-BE49-F238E27FC236}">
                <a16:creationId xmlns:a16="http://schemas.microsoft.com/office/drawing/2014/main" id="{B12004F4-BD41-6185-F733-0F17007D0AA1}"/>
              </a:ext>
            </a:extLst>
          </p:cNvPr>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a:xfrm>
            <a:off x="6461125" y="1400175"/>
            <a:ext cx="2409825" cy="2352675"/>
          </a:xfrm>
          <a:prstGeom prst="rect">
            <a:avLst/>
          </a:prstGeom>
        </p:spPr>
      </p:pic>
      <p:pic>
        <p:nvPicPr>
          <p:cNvPr id="17" name="Picture Placeholder 16">
            <a:extLst>
              <a:ext uri="{FF2B5EF4-FFF2-40B4-BE49-F238E27FC236}">
                <a16:creationId xmlns:a16="http://schemas.microsoft.com/office/drawing/2014/main" id="{3C6F2023-A759-3B36-ACF5-1BBCB8964645}"/>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a:fillRect/>
          </a:stretch>
        </p:blipFill>
        <p:spPr>
          <a:xfrm>
            <a:off x="9205913" y="1404938"/>
            <a:ext cx="2409825" cy="2352675"/>
          </a:xfrm>
          <a:prstGeom prst="rect">
            <a:avLst/>
          </a:prstGeom>
        </p:spPr>
      </p:pic>
    </p:spTree>
    <p:extLst>
      <p:ext uri="{BB962C8B-B14F-4D97-AF65-F5344CB8AC3E}">
        <p14:creationId xmlns:p14="http://schemas.microsoft.com/office/powerpoint/2010/main" val="375242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fcx.com</a:t>
            </a:r>
            <a:endParaRPr sz="1200">
              <a:latin typeface="Arial"/>
              <a:cs typeface="Arial"/>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109472" y="5974079"/>
            <a:ext cx="464807" cy="469379"/>
          </a:xfrm>
          <a:prstGeom prst="rect">
            <a:avLst/>
          </a:prstGeom>
        </p:spPr>
      </p:pic>
      <p:sp>
        <p:nvSpPr>
          <p:cNvPr id="4" name="object 4"/>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5" name="object 5"/>
          <p:cNvSpPr txBox="1">
            <a:spLocks noGrp="1"/>
          </p:cNvSpPr>
          <p:nvPr>
            <p:ph type="ctrTitle"/>
          </p:nvPr>
        </p:nvSpPr>
        <p:spPr>
          <a:xfrm>
            <a:off x="6126100" y="1953229"/>
            <a:ext cx="5608700" cy="843821"/>
          </a:xfrm>
          <a:prstGeom prst="rect">
            <a:avLst/>
          </a:prstGeom>
        </p:spPr>
        <p:txBody>
          <a:bodyPr vert="horz" wrap="square" lIns="0" tIns="287020" rIns="0" bIns="0" rtlCol="0">
            <a:spAutoFit/>
          </a:bodyPr>
          <a:lstStyle/>
          <a:p>
            <a:pPr marL="12700">
              <a:lnSpc>
                <a:spcPct val="100000"/>
              </a:lnSpc>
              <a:spcBef>
                <a:spcPts val="100"/>
              </a:spcBef>
            </a:pPr>
            <a:r>
              <a:rPr sz="3600" b="1" dirty="0">
                <a:latin typeface="Arial"/>
                <a:cs typeface="Arial"/>
              </a:rPr>
              <a:t>P</a:t>
            </a:r>
            <a:r>
              <a:rPr lang="en-US" sz="3600" b="1" dirty="0">
                <a:latin typeface="Arial"/>
                <a:cs typeface="Arial"/>
              </a:rPr>
              <a:t>otentially </a:t>
            </a:r>
            <a:r>
              <a:rPr sz="3600" b="1" dirty="0">
                <a:latin typeface="Arial"/>
                <a:cs typeface="Arial"/>
              </a:rPr>
              <a:t>F</a:t>
            </a:r>
            <a:r>
              <a:rPr lang="en-US" sz="3600" b="1" dirty="0">
                <a:latin typeface="Arial"/>
                <a:cs typeface="Arial"/>
              </a:rPr>
              <a:t>atal </a:t>
            </a:r>
            <a:r>
              <a:rPr sz="3600" b="1" spc="-10" dirty="0">
                <a:latin typeface="Arial"/>
                <a:cs typeface="Arial"/>
              </a:rPr>
              <a:t>Events</a:t>
            </a:r>
            <a:endParaRPr sz="3600" dirty="0">
              <a:latin typeface="Arial"/>
              <a:cs typeface="Arial"/>
            </a:endParaRPr>
          </a:p>
        </p:txBody>
      </p:sp>
      <p:sp>
        <p:nvSpPr>
          <p:cNvPr id="6" name="object 6"/>
          <p:cNvSpPr txBox="1"/>
          <p:nvPr/>
        </p:nvSpPr>
        <p:spPr>
          <a:xfrm>
            <a:off x="6133310" y="3550575"/>
            <a:ext cx="3010690" cy="382156"/>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6FC0"/>
                </a:solidFill>
                <a:latin typeface="Arial"/>
                <a:cs typeface="Arial"/>
              </a:rPr>
              <a:t>February</a:t>
            </a:r>
            <a:r>
              <a:rPr lang="en-US" sz="2400" spc="-5" dirty="0">
                <a:solidFill>
                  <a:srgbClr val="006FC0"/>
                </a:solidFill>
                <a:latin typeface="Arial"/>
                <a:cs typeface="Arial"/>
              </a:rPr>
              <a:t> </a:t>
            </a:r>
            <a:r>
              <a:rPr lang="en-US" sz="2400" spc="-10" dirty="0">
                <a:solidFill>
                  <a:srgbClr val="006FC0"/>
                </a:solidFill>
                <a:latin typeface="Arial"/>
                <a:cs typeface="Arial"/>
              </a:rPr>
              <a:t>2024</a:t>
            </a:r>
            <a:endParaRPr sz="2400" dirty="0">
              <a:latin typeface="Arial"/>
              <a:cs typeface="Arial"/>
            </a:endParaRPr>
          </a:p>
        </p:txBody>
      </p:sp>
      <p:sp>
        <p:nvSpPr>
          <p:cNvPr id="7" name="object 7"/>
          <p:cNvSpPr txBox="1"/>
          <p:nvPr/>
        </p:nvSpPr>
        <p:spPr>
          <a:xfrm>
            <a:off x="12023026" y="6606984"/>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11F11"/>
                </a:solidFill>
                <a:latin typeface="Arial"/>
                <a:cs typeface="Arial"/>
              </a:rPr>
              <a:t>8</a:t>
            </a:r>
            <a:endParaRPr sz="9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682197" cy="533203"/>
          </a:xfrm>
          <a:prstGeom prst="rect">
            <a:avLst/>
          </a:prstGeom>
        </p:spPr>
        <p:txBody>
          <a:bodyPr lIns="91440" tIns="45720" rIns="91440" bIns="45720" anchor="ctr"/>
          <a:lstStyle/>
          <a:p>
            <a:r>
              <a:rPr lang="en-US" dirty="0">
                <a:latin typeface="Arial"/>
                <a:cs typeface="Arial"/>
              </a:rPr>
              <a:t>Feed Box Rollover Onto Contract Worker</a:t>
            </a:r>
            <a:endParaRPr lang="en-US" dirty="0"/>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197555" y="1075335"/>
          <a:ext cx="5898445" cy="5399193"/>
        </p:xfrm>
        <a:graphic>
          <a:graphicData uri="http://schemas.openxmlformats.org/drawingml/2006/table">
            <a:tbl>
              <a:tblPr firstRow="1" bandRow="1">
                <a:tableStyleId>{1FECB4D8-DB02-4DC6-A0A2-4F2EBAE1DC90}</a:tableStyleId>
              </a:tblPr>
              <a:tblGrid>
                <a:gridCol w="1598508">
                  <a:extLst>
                    <a:ext uri="{9D8B030D-6E8A-4147-A177-3AD203B41FA5}">
                      <a16:colId xmlns:a16="http://schemas.microsoft.com/office/drawing/2014/main" val="2478897174"/>
                    </a:ext>
                  </a:extLst>
                </a:gridCol>
                <a:gridCol w="4299937">
                  <a:extLst>
                    <a:ext uri="{9D8B030D-6E8A-4147-A177-3AD203B41FA5}">
                      <a16:colId xmlns:a16="http://schemas.microsoft.com/office/drawing/2014/main" val="1434738273"/>
                    </a:ext>
                  </a:extLst>
                </a:gridCol>
              </a:tblGrid>
              <a:tr h="316301">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268856">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panose="020B0604020202020204" pitchFamily="34" charset="0"/>
                          <a:cs typeface="Arial" panose="020B0604020202020204" pitchFamily="34" charset="0"/>
                        </a:rPr>
                        <a:t>Morenci</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268856">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a:cs typeface="Arial"/>
                        </a:rPr>
                        <a:t>February 6, 2024 / 12pm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268856">
                <a:tc>
                  <a:txBody>
                    <a:bodyPr/>
                    <a:lstStyle/>
                    <a:p>
                      <a:r>
                        <a:rPr lang="en-US" sz="1000" b="1">
                          <a:latin typeface="Arial"/>
                          <a:cs typeface="Arial"/>
                        </a:rPr>
                        <a:t>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panose="020B0604020202020204" pitchFamily="34" charset="0"/>
                          <a:cs typeface="Arial" panose="020B0604020202020204" pitchFamily="34" charset="0"/>
                        </a:rPr>
                        <a:t>Injury</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188091">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lgn="l">
                        <a:lnSpc>
                          <a:spcPct val="100000"/>
                        </a:lnSpc>
                        <a:spcBef>
                          <a:spcPts val="0"/>
                        </a:spcBef>
                        <a:spcAft>
                          <a:spcPts val="0"/>
                        </a:spcAft>
                        <a:buNone/>
                      </a:pPr>
                      <a:r>
                        <a:rPr lang="en-US" sz="1100" b="0" i="0" u="none" strike="noStrike" kern="1200" noProof="0">
                          <a:solidFill>
                            <a:schemeClr val="dk1"/>
                          </a:solidFill>
                          <a:effectLst/>
                          <a:latin typeface="Arial" panose="020B0604020202020204" pitchFamily="34" charset="0"/>
                          <a:cs typeface="Arial" panose="020B0604020202020204" pitchFamily="34" charset="0"/>
                        </a:rPr>
                        <a:t>A contractor was installing liners on a wet screen feed box that had been placed on the ground for maintenance. As the liners were added, the two-ton box rolled over onto the worker, who was trapped underneath. After unsuccessful attempts to move the box by hand, a forklift was used to free the worker.</a:t>
                      </a:r>
                      <a:endParaRPr lang="en-US" sz="110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68856">
                <a:tc>
                  <a:txBody>
                    <a:bodyPr/>
                    <a:lstStyle/>
                    <a:p>
                      <a:r>
                        <a:rPr lang="en-US" sz="1000" b="1">
                          <a:latin typeface="Arial"/>
                          <a:cs typeface="Arial"/>
                        </a:rPr>
                        <a:t>Fatal Risk</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kern="1200">
                          <a:solidFill>
                            <a:schemeClr val="dk1"/>
                          </a:solidFill>
                          <a:latin typeface="Arial"/>
                          <a:ea typeface="+mn-ea"/>
                          <a:cs typeface="Arial"/>
                        </a:rPr>
                        <a:t>Uncontrolled Release of Energy</a:t>
                      </a:r>
                    </a:p>
                  </a:txBody>
                  <a:tcPr anchor="ctr">
                    <a:lnL w="0">
                      <a:noFill/>
                    </a:lnL>
                    <a:lnR w="12700">
                      <a:solidFill>
                        <a:schemeClr val="bg1">
                          <a:lumMod val="65000"/>
                        </a:schemeClr>
                      </a:solidFill>
                    </a:lnR>
                    <a:lnT w="9525">
                      <a:solidFill>
                        <a:schemeClr val="bg1">
                          <a:lumMod val="65000"/>
                        </a:schemeClr>
                      </a:solidFill>
                    </a:lnT>
                    <a:noFill/>
                  </a:tcPr>
                </a:tc>
                <a:extLst>
                  <a:ext uri="{0D108BD9-81ED-4DB2-BD59-A6C34878D82A}">
                    <a16:rowId xmlns:a16="http://schemas.microsoft.com/office/drawing/2014/main" val="1584593686"/>
                  </a:ext>
                </a:extLst>
              </a:tr>
              <a:tr h="268856">
                <a:tc>
                  <a:txBody>
                    <a:bodyPr/>
                    <a:lstStyle/>
                    <a:p>
                      <a:r>
                        <a:rPr lang="en-US" sz="1000" b="1" kern="1200">
                          <a:solidFill>
                            <a:schemeClr val="dk1"/>
                          </a:solidFill>
                          <a:latin typeface="Arial"/>
                          <a:ea typeface="+mn-ea"/>
                          <a:cs typeface="Arial"/>
                        </a:rPr>
                        <a:t>Risk Category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kern="1200">
                          <a:solidFill>
                            <a:schemeClr val="dk1"/>
                          </a:solidFill>
                          <a:latin typeface="Arial" panose="020B0604020202020204" pitchFamily="34" charset="0"/>
                          <a:ea typeface="+mn-ea"/>
                          <a:cs typeface="Arial" panose="020B0604020202020204" pitchFamily="34" charset="0"/>
                        </a:rPr>
                        <a:t>Actionable</a:t>
                      </a:r>
                    </a:p>
                  </a:txBody>
                  <a:tcPr anchor="ctr">
                    <a:lnL w="0">
                      <a:noFill/>
                    </a:lnL>
                    <a:lnR w="12700">
                      <a:solidFill>
                        <a:schemeClr val="bg1">
                          <a:lumMod val="65000"/>
                        </a:schemeClr>
                      </a:solidFill>
                    </a:lnR>
                    <a:noFill/>
                  </a:tcPr>
                </a:tc>
                <a:extLst>
                  <a:ext uri="{0D108BD9-81ED-4DB2-BD59-A6C34878D82A}">
                    <a16:rowId xmlns:a16="http://schemas.microsoft.com/office/drawing/2014/main" val="150855670"/>
                  </a:ext>
                </a:extLst>
              </a:tr>
              <a:tr h="268856">
                <a:tc>
                  <a:txBody>
                    <a:bodyPr/>
                    <a:lstStyle/>
                    <a:p>
                      <a:r>
                        <a:rPr lang="en-US" sz="1000" b="1">
                          <a:latin typeface="Arial"/>
                          <a:cs typeface="Arial"/>
                        </a:rPr>
                        <a:t>Risk Rating</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kern="1200">
                          <a:solidFill>
                            <a:schemeClr val="dk1"/>
                          </a:solidFill>
                          <a:latin typeface="Arial" panose="020B0604020202020204" pitchFamily="34" charset="0"/>
                          <a:ea typeface="+mn-ea"/>
                          <a:cs typeface="Arial" panose="020B0604020202020204" pitchFamily="34" charset="0"/>
                        </a:rPr>
                        <a:t>Significant (3)  Likely (3)</a:t>
                      </a:r>
                    </a:p>
                  </a:txBody>
                  <a:tcPr anchor="ctr">
                    <a:lnL w="0">
                      <a:noFill/>
                    </a:lnL>
                    <a:lnR w="12700">
                      <a:solidFill>
                        <a:schemeClr val="bg1">
                          <a:lumMod val="65000"/>
                        </a:schemeClr>
                      </a:solidFill>
                    </a:lnR>
                    <a:noFill/>
                  </a:tcPr>
                </a:tc>
                <a:extLst>
                  <a:ext uri="{0D108BD9-81ED-4DB2-BD59-A6C34878D82A}">
                    <a16:rowId xmlns:a16="http://schemas.microsoft.com/office/drawing/2014/main" val="1447941757"/>
                  </a:ext>
                </a:extLst>
              </a:tr>
              <a:tr h="1138682">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100" kern="1200">
                          <a:solidFill>
                            <a:schemeClr val="dk1"/>
                          </a:solidFill>
                          <a:latin typeface="Arial" panose="020B0604020202020204" pitchFamily="34" charset="0"/>
                          <a:ea typeface="+mn-ea"/>
                          <a:cs typeface="Arial" panose="020B0604020202020204" pitchFamily="34" charset="0"/>
                        </a:rPr>
                        <a:t>Blocking for maintenance work and energy isolation</a:t>
                      </a:r>
                    </a:p>
                    <a:p>
                      <a:pPr marL="171450" indent="-171450">
                        <a:buFont typeface="Arial" panose="020B0604020202020204" pitchFamily="34" charset="0"/>
                        <a:buChar char="•"/>
                      </a:pPr>
                      <a:r>
                        <a:rPr lang="en-US" sz="1100" kern="1200">
                          <a:solidFill>
                            <a:schemeClr val="dk1"/>
                          </a:solidFill>
                          <a:latin typeface="Arial" panose="020B0604020202020204" pitchFamily="34" charset="0"/>
                          <a:ea typeface="+mn-ea"/>
                          <a:cs typeface="Arial" panose="020B0604020202020204" pitchFamily="34" charset="0"/>
                        </a:rPr>
                        <a:t>Inadequate risk assessment</a:t>
                      </a:r>
                    </a:p>
                    <a:p>
                      <a:pPr marL="171450" marR="0" lvl="0" indent="-171450" algn="l" defTabSz="9144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dk1"/>
                          </a:solidFill>
                          <a:latin typeface="Arial" panose="020B0604020202020204" pitchFamily="34" charset="0"/>
                          <a:ea typeface="+mn-ea"/>
                          <a:cs typeface="Arial" panose="020B0604020202020204" pitchFamily="34" charset="0"/>
                        </a:rPr>
                        <a:t>Pipe stands were BO and not intended for this use</a:t>
                      </a:r>
                    </a:p>
                    <a:p>
                      <a:pPr marL="171450" indent="-171450">
                        <a:buFont typeface="Arial" panose="020B0604020202020204" pitchFamily="34" charset="0"/>
                        <a:buChar char="•"/>
                      </a:pPr>
                      <a:r>
                        <a:rPr lang="en-US" sz="1100" kern="1200">
                          <a:solidFill>
                            <a:schemeClr val="dk1"/>
                          </a:solidFill>
                          <a:latin typeface="Arial" panose="020B0604020202020204" pitchFamily="34" charset="0"/>
                          <a:ea typeface="+mn-ea"/>
                          <a:cs typeface="Arial" panose="020B0604020202020204" pitchFamily="34" charset="0"/>
                        </a:rPr>
                        <a:t>Pipe stands were used instead of cribbing or engineered cradle </a:t>
                      </a:r>
                    </a:p>
                    <a:p>
                      <a:pPr marL="171450" indent="-171450">
                        <a:buFont typeface="Arial" panose="020B0604020202020204" pitchFamily="34" charset="0"/>
                        <a:buChar char="•"/>
                      </a:pPr>
                      <a:r>
                        <a:rPr lang="en-US" sz="1100" kern="1200">
                          <a:solidFill>
                            <a:schemeClr val="dk1"/>
                          </a:solidFill>
                          <a:latin typeface="Arial" panose="020B0604020202020204" pitchFamily="34" charset="0"/>
                          <a:ea typeface="+mn-ea"/>
                          <a:cs typeface="Arial" panose="020B0604020202020204" pitchFamily="34" charset="0"/>
                        </a:rPr>
                        <a:t>Placement of the stand cradle was not secure to the feed box</a:t>
                      </a:r>
                    </a:p>
                    <a:p>
                      <a:pPr marL="171450" indent="-171450">
                        <a:buFont typeface="Arial" panose="020B0604020202020204" pitchFamily="34" charset="0"/>
                        <a:buChar char="•"/>
                      </a:pPr>
                      <a:r>
                        <a:rPr lang="en-US" sz="1100" kern="1200">
                          <a:solidFill>
                            <a:schemeClr val="dk1"/>
                          </a:solidFill>
                          <a:latin typeface="Arial" panose="020B0604020202020204" pitchFamily="34" charset="0"/>
                          <a:ea typeface="+mn-ea"/>
                          <a:cs typeface="Arial" panose="020B0604020202020204" pitchFamily="34" charset="0"/>
                        </a:rPr>
                        <a:t>Ground was not level/potentially soft</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11191">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a:cs typeface="Arial"/>
                          <a:hlinkClick r:id="rId2"/>
                        </a:rPr>
                        <a:t>Control of Hazardous Energy</a:t>
                      </a:r>
                      <a:endParaRPr lang="en-US" sz="110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305072">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panose="020B0604020202020204" pitchFamily="34" charset="0"/>
                          <a:cs typeface="Arial" panose="020B0604020202020204" pitchFamily="34" charset="0"/>
                        </a:rPr>
                        <a:t>Minor injuries resulting in restricted duty</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05072">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100">
                          <a:latin typeface="Arial"/>
                          <a:cs typeface="Arial"/>
                        </a:rPr>
                        <a:t>Chris Seick, Metcalf Mill Manager</a:t>
                      </a:r>
                      <a:br>
                        <a:rPr lang="en-US" sz="1100">
                          <a:latin typeface="Arial"/>
                          <a:cs typeface="Arial"/>
                        </a:rPr>
                      </a:br>
                      <a:r>
                        <a:rPr lang="en-US" sz="1100">
                          <a:latin typeface="Arial"/>
                          <a:cs typeface="Arial"/>
                        </a:rPr>
                        <a:t>Jacob Sweet, Health and Safety Manager</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PFE # PFE-2024-2</a:t>
                      </a:r>
                      <a:endParaRPr lang="en-US" sz="1050" b="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Event ID #20013230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3" name="Picture 2">
            <a:extLst>
              <a:ext uri="{FF2B5EF4-FFF2-40B4-BE49-F238E27FC236}">
                <a16:creationId xmlns:a16="http://schemas.microsoft.com/office/drawing/2014/main" id="{E69961D0-96E4-1EE0-B1E9-B80A67C41D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1960" y="1533762"/>
            <a:ext cx="5502583" cy="4117610"/>
          </a:xfrm>
          <a:prstGeom prst="rect">
            <a:avLst/>
          </a:prstGeom>
        </p:spPr>
      </p:pic>
      <p:pic>
        <p:nvPicPr>
          <p:cNvPr id="7" name="Picture 6" descr="Icon&#10;&#10;Description automatically generated">
            <a:extLst>
              <a:ext uri="{FF2B5EF4-FFF2-40B4-BE49-F238E27FC236}">
                <a16:creationId xmlns:a16="http://schemas.microsoft.com/office/drawing/2014/main" id="{589E25A2-C401-B9A6-FE54-5445B41FF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923" y="77426"/>
            <a:ext cx="885783" cy="767342"/>
          </a:xfrm>
          <a:prstGeom prst="rect">
            <a:avLst/>
          </a:prstGeom>
        </p:spPr>
      </p:pic>
      <p:sp>
        <p:nvSpPr>
          <p:cNvPr id="2" name="TextBox 1">
            <a:extLst>
              <a:ext uri="{FF2B5EF4-FFF2-40B4-BE49-F238E27FC236}">
                <a16:creationId xmlns:a16="http://schemas.microsoft.com/office/drawing/2014/main" id="{2BFE5657-12DC-4F05-30B9-D4276AEEF3DE}"/>
              </a:ext>
            </a:extLst>
          </p:cNvPr>
          <p:cNvSpPr txBox="1"/>
          <p:nvPr/>
        </p:nvSpPr>
        <p:spPr>
          <a:xfrm>
            <a:off x="6308335" y="5741807"/>
            <a:ext cx="568611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Position of employee, placement of pipe stands and direction the feed box tipped.</a:t>
            </a: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36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912412" y="5797506"/>
            <a:ext cx="4901005" cy="267130"/>
          </a:xfrm>
        </p:spPr>
        <p:txBody>
          <a:bodyPr lIns="91440" tIns="45720" rIns="91440" bIns="45720" anchor="t"/>
          <a:lstStyle/>
          <a:p>
            <a:pPr marL="0" indent="0">
              <a:buNone/>
            </a:pPr>
            <a:r>
              <a:rPr lang="en-US" sz="1050" i="1">
                <a:latin typeface="Arial"/>
                <a:cs typeface="Arial"/>
              </a:rPr>
              <a:t>The boom truck tipped onto the driver’s side when the load swung.</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lIns="91440" tIns="45720" rIns="91440" bIns="45720" anchor="ctr"/>
          <a:lstStyle/>
          <a:p>
            <a:r>
              <a:rPr lang="en-US" dirty="0">
                <a:latin typeface="Arial"/>
                <a:cs typeface="Arial"/>
              </a:rPr>
              <a:t>26-ton Boom Truck Tipped Over</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454690"/>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90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06681">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Safford</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8039">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February 15, 2024 / 11:55 a.m.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340758">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First Aid</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0585">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Two mechanics and an apprentice were using a 26-ton boom truck to offload a bangboard (feed plate distributor) at the C4 laydown. As the load swung to the driver’s side, the truck tipped over. The mechanic operating the boom and another mechanic standing on the bed of the truck jumped out of the way to avoid being in the line of fire. The apprentice was standing on the ground and out of the line of fire.</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95322">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24721">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lvl="0" indent="-171450">
                        <a:buFont typeface="Arial" panose="020B0604020202020204" pitchFamily="34" charset="0"/>
                        <a:buChar char="•"/>
                      </a:pPr>
                      <a:r>
                        <a:rPr lang="en-US" sz="1050">
                          <a:solidFill>
                            <a:schemeClr val="tx1"/>
                          </a:solidFill>
                          <a:latin typeface="Arial"/>
                          <a:cs typeface="Arial"/>
                        </a:rPr>
                        <a:t>Only the rear stabilizers had been deployed</a:t>
                      </a:r>
                    </a:p>
                    <a:p>
                      <a:pPr marL="171450" lvl="0" indent="-171450">
                        <a:buFont typeface="Arial" panose="020B0604020202020204" pitchFamily="34" charset="0"/>
                        <a:buChar char="•"/>
                      </a:pPr>
                      <a:r>
                        <a:rPr lang="en-US" sz="1050">
                          <a:solidFill>
                            <a:schemeClr val="tx1"/>
                          </a:solidFill>
                          <a:latin typeface="Arial"/>
                          <a:cs typeface="Arial"/>
                        </a:rPr>
                        <a:t>No footpads were placed under the rear stabilizers</a:t>
                      </a:r>
                    </a:p>
                    <a:p>
                      <a:pPr marL="171450" lvl="0" indent="-171450">
                        <a:buFont typeface="Arial" panose="020B0604020202020204" pitchFamily="34" charset="0"/>
                        <a:buChar char="•"/>
                      </a:pPr>
                      <a:r>
                        <a:rPr lang="en-US" sz="1050">
                          <a:solidFill>
                            <a:schemeClr val="tx1"/>
                          </a:solidFill>
                          <a:latin typeface="Arial"/>
                          <a:cs typeface="Arial"/>
                        </a:rPr>
                        <a:t>The main outriggers were not used</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9777">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hlinkClick r:id="rId2"/>
                        </a:rPr>
                        <a:t>Lifting Operations</a:t>
                      </a:r>
                      <a:endParaRPr lang="en-US" sz="1050">
                        <a:latin typeface="Arial"/>
                        <a:cs typeface="Arial"/>
                      </a:endParaRPr>
                    </a:p>
                    <a:p>
                      <a:pPr marL="171450" lvl="0" indent="-171450">
                        <a:buFont typeface="Arial" panose="020B0604020202020204" pitchFamily="34" charset="0"/>
                        <a:buChar char="•"/>
                      </a:pPr>
                      <a:r>
                        <a:rPr lang="en-US" sz="1050">
                          <a:latin typeface="Arial"/>
                          <a:cs typeface="Arial"/>
                        </a:rPr>
                        <a:t>Mobile Crane/Boom Truck Training</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418">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The mechanic who jumped from the bed of the truck experienced first-aid level injuries to the ankle, wrist and neck (strains/sprains).</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408909">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Drew Borcherding, Manager-Health and Safety; Richard Sanchez, Manager Crush/Convey</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rtl="0" eaLnBrk="1" fontAlgn="auto" latinLnBrk="0" hangingPunct="1">
                        <a:lnSpc>
                          <a:spcPct val="100000"/>
                        </a:lnSpc>
                        <a:spcBef>
                          <a:spcPts val="0"/>
                        </a:spcBef>
                        <a:spcAft>
                          <a:spcPts val="0"/>
                        </a:spcAft>
                        <a:buClrTx/>
                        <a:buSzTx/>
                        <a:buFontTx/>
                        <a:buNone/>
                      </a:pPr>
                      <a:r>
                        <a:rPr lang="en-US" sz="1050" b="0">
                          <a:solidFill>
                            <a:schemeClr val="tx1"/>
                          </a:solidFill>
                          <a:latin typeface="Arial"/>
                          <a:cs typeface="Arial"/>
                        </a:rPr>
                        <a:t>PFE # 2024 - 3</a:t>
                      </a:r>
                      <a:endParaRPr lang="en-US" sz="1050" b="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Event ID # 20013448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1026" name="Picture 2">
            <a:extLst>
              <a:ext uri="{FF2B5EF4-FFF2-40B4-BE49-F238E27FC236}">
                <a16:creationId xmlns:a16="http://schemas.microsoft.com/office/drawing/2014/main" id="{72F66211-8AD3-6470-0210-3DB5C98CA7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0979" y="1455087"/>
            <a:ext cx="5524416" cy="41440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05AAE1-0E7D-9ECB-EA5E-ADE3A4038FAC}"/>
              </a:ext>
            </a:extLst>
          </p:cNvPr>
          <p:cNvSpPr txBox="1"/>
          <p:nvPr/>
        </p:nvSpPr>
        <p:spPr>
          <a:xfrm>
            <a:off x="68554" y="642680"/>
            <a:ext cx="1306953"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Lifting Operations</a:t>
            </a:r>
          </a:p>
        </p:txBody>
      </p:sp>
      <p:pic>
        <p:nvPicPr>
          <p:cNvPr id="9" name="Picture 8" descr="Icon&#10;&#10;Description automatically generated">
            <a:extLst>
              <a:ext uri="{FF2B5EF4-FFF2-40B4-BE49-F238E27FC236}">
                <a16:creationId xmlns:a16="http://schemas.microsoft.com/office/drawing/2014/main" id="{370A02E4-A34F-7167-EF95-3236C6F1DA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278" y="71808"/>
            <a:ext cx="658987" cy="570872"/>
          </a:xfrm>
          <a:prstGeom prst="rect">
            <a:avLst/>
          </a:prstGeom>
        </p:spPr>
      </p:pic>
    </p:spTree>
    <p:extLst>
      <p:ext uri="{BB962C8B-B14F-4D97-AF65-F5344CB8AC3E}">
        <p14:creationId xmlns:p14="http://schemas.microsoft.com/office/powerpoint/2010/main" val="3922877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3.xml><?xml version="1.0" encoding="utf-8"?>
<a:theme xmlns:a="http://schemas.openxmlformats.org/drawingml/2006/main" name="1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D5D8516F0564429EB6D96380DC8745" ma:contentTypeVersion="6" ma:contentTypeDescription="Create a new document." ma:contentTypeScope="" ma:versionID="4751029d542b74e651f03b3883edee88">
  <xsd:schema xmlns:xsd="http://www.w3.org/2001/XMLSchema" xmlns:xs="http://www.w3.org/2001/XMLSchema" xmlns:p="http://schemas.microsoft.com/office/2006/metadata/properties" xmlns:ns2="b0e6767d-d4c2-42ba-a81a-d3ba23226b1c" xmlns:ns3="abb4171f-4962-441b-bd43-94199b8a902c" targetNamespace="http://schemas.microsoft.com/office/2006/metadata/properties" ma:root="true" ma:fieldsID="32991a1ef46dacefda0d757e27069565" ns2:_="" ns3:_="">
    <xsd:import namespace="b0e6767d-d4c2-42ba-a81a-d3ba23226b1c"/>
    <xsd:import namespace="abb4171f-4962-441b-bd43-94199b8a90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6767d-d4c2-42ba-a81a-d3ba23226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4171f-4962-441b-bd43-94199b8a90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2DFA4-44E5-465A-84B8-B1628E94B740}">
  <ds:schemaRefs>
    <ds:schemaRef ds:uri="http://purl.org/dc/terms/"/>
    <ds:schemaRef ds:uri="abb4171f-4962-441b-bd43-94199b8a902c"/>
    <ds:schemaRef ds:uri="http://schemas.microsoft.com/office/2006/documentManagement/types"/>
    <ds:schemaRef ds:uri="http://schemas.microsoft.com/office/infopath/2007/PartnerControls"/>
    <ds:schemaRef ds:uri="http://purl.org/dc/dcmitype/"/>
    <ds:schemaRef ds:uri="b0e6767d-d4c2-42ba-a81a-d3ba23226b1c"/>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A9273DC0-F40F-4DD5-95FF-F17899206444}">
  <ds:schemaRefs>
    <ds:schemaRef ds:uri="http://schemas.microsoft.com/sharepoint/v3/contenttype/forms"/>
  </ds:schemaRefs>
</ds:datastoreItem>
</file>

<file path=customXml/itemProps3.xml><?xml version="1.0" encoding="utf-8"?>
<ds:datastoreItem xmlns:ds="http://schemas.openxmlformats.org/officeDocument/2006/customXml" ds:itemID="{53D20A98-FDC7-448F-8C35-DCB7BA84F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6767d-d4c2-42ba-a81a-d3ba23226b1c"/>
    <ds:schemaRef ds:uri="abb4171f-4962-441b-bd43-94199b8a9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6f8a036-ae1b-4f85-92d3-f4203c03c43b}" enabled="1" method="Standard" siteId="{5f229ce1-773c-46ed-a6fa-974006fae097}" contentBits="0" removed="0"/>
</clbl:labelList>
</file>

<file path=docProps/app.xml><?xml version="1.0" encoding="utf-8"?>
<Properties xmlns="http://schemas.openxmlformats.org/officeDocument/2006/extended-properties" xmlns:vt="http://schemas.openxmlformats.org/officeDocument/2006/docPropsVTypes">
  <TotalTime>20</TotalTime>
  <Words>1277</Words>
  <Application>Microsoft Office PowerPoint</Application>
  <PresentationFormat>Widescreen</PresentationFormat>
  <Paragraphs>201</Paragraphs>
  <Slides>17</Slides>
  <Notes>0</Notes>
  <HiddenSlides>0</HiddenSlides>
  <MMClips>1</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Roboto</vt:lpstr>
      <vt:lpstr>Office Theme</vt:lpstr>
      <vt:lpstr>Retrospect</vt:lpstr>
      <vt:lpstr>1_Retrospect</vt:lpstr>
      <vt:lpstr>1_Office Theme</vt:lpstr>
      <vt:lpstr>2_Office Theme</vt:lpstr>
      <vt:lpstr>think-cell Slide</vt:lpstr>
      <vt:lpstr>Freeport Monthly Safety Content</vt:lpstr>
      <vt:lpstr>Freeport Safety Updates</vt:lpstr>
      <vt:lpstr>Freeport Safety Incidents, Successes and Alerts</vt:lpstr>
      <vt:lpstr>Anode Barrel Fire</vt:lpstr>
      <vt:lpstr>H-Beams Fall from Trailer during Transport</vt:lpstr>
      <vt:lpstr>Truck Collision </vt:lpstr>
      <vt:lpstr>Potentially Fatal Events</vt:lpstr>
      <vt:lpstr>Feed Box Rollover Onto Contract Worker</vt:lpstr>
      <vt:lpstr>26-ton Boom Truck Tipped Over</vt:lpstr>
      <vt:lpstr>Falling Grating </vt:lpstr>
      <vt:lpstr>Agency Shares</vt:lpstr>
      <vt:lpstr>MSHA Safety Alert – Operating Equipment Near Water</vt:lpstr>
      <vt:lpstr>MSHA Safety Alert – Rotating Conveyor Rollers</vt:lpstr>
      <vt:lpstr>MSHA Safety Alert – Truck Dumping Safety</vt:lpstr>
      <vt:lpstr>OSHA Share – Trenching and Excavation</vt:lpstr>
      <vt:lpstr>ASMI – Pinch Point Safety Awareness</vt:lpstr>
      <vt:lpstr>ASMI – Mechanisms and Hydraulics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Freeport Monthly Safety Content</dc:title>
  <dc:creator>Hinsberg, Katrina</dc:creator>
  <cp:lastModifiedBy>Wise, Dana</cp:lastModifiedBy>
  <cp:revision>1</cp:revision>
  <dcterms:created xsi:type="dcterms:W3CDTF">2024-03-12T16:15:00Z</dcterms:created>
  <dcterms:modified xsi:type="dcterms:W3CDTF">2024-03-14T18:15:11Z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0x0101001CD5D8516F0564429EB6D96380DC8745</vt:lpwstr>
  </property>
</Properties>
</file>