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99" r:id="rId2"/>
    <p:sldMasterId id="2147483712" r:id="rId3"/>
    <p:sldMasterId id="2147483725" r:id="rId4"/>
    <p:sldMasterId id="2147483738" r:id="rId5"/>
  </p:sldMasterIdLst>
  <p:notesMasterIdLst>
    <p:notesMasterId r:id="rId30"/>
  </p:notesMasterIdLst>
  <p:sldIdLst>
    <p:sldId id="257" r:id="rId6"/>
    <p:sldId id="256" r:id="rId7"/>
    <p:sldId id="258" r:id="rId8"/>
    <p:sldId id="269" r:id="rId9"/>
    <p:sldId id="446" r:id="rId10"/>
    <p:sldId id="447" r:id="rId11"/>
    <p:sldId id="449" r:id="rId12"/>
    <p:sldId id="455" r:id="rId13"/>
    <p:sldId id="454" r:id="rId14"/>
    <p:sldId id="452" r:id="rId15"/>
    <p:sldId id="453" r:id="rId16"/>
    <p:sldId id="263" r:id="rId17"/>
    <p:sldId id="275" r:id="rId18"/>
    <p:sldId id="276" r:id="rId19"/>
    <p:sldId id="277" r:id="rId20"/>
    <p:sldId id="260" r:id="rId21"/>
    <p:sldId id="450" r:id="rId22"/>
    <p:sldId id="270" r:id="rId23"/>
    <p:sldId id="439" r:id="rId24"/>
    <p:sldId id="442" r:id="rId25"/>
    <p:sldId id="443" r:id="rId26"/>
    <p:sldId id="456" r:id="rId27"/>
    <p:sldId id="457" r:id="rId28"/>
    <p:sldId id="451" r:id="rId29"/>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8DBE572-0FA7-87EE-D7D3-178785079A56}" name="Surawi, Tony" initials="ST" userId="S::tsurawi@fmi.com::74ff7826-6740-4f6b-9d32-785894e0e18a" providerId="AD"/>
  <p188:author id="{76071D88-9D4E-84A2-12E7-E9BE0F96366A}" name="Koon, Stacey" initials="KS" userId="S::skoon@fmi.com::5612aa3e-299e-4760-8f1f-c39a21d89101" providerId="AD"/>
  <p188:author id="{4CE7F189-4EDA-0422-81D2-17F31868499B}" name="Talkington, Amy" initials="TA" userId="S::atalking@fmi.com::d45e07e3-b9b5-43ec-89a6-6fd33d9bea62" providerId="AD"/>
  <p188:author id="{1D5D369D-2EF6-389D-7D65-B8C2AE784A8D}" name="Kruger, Mitchell C." initials="KC" userId="S::mkruger@fmi.com::4b7f2bf0-7615-469f-a49d-76abdfaefc8d"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01C21B-2D7C-4410-BCCE-66618C41D6B9}" v="2040" dt="2024-04-02T20:31:23.078"/>
    <p1510:client id="{EA64B050-1E09-412B-99D8-1810F87C7AE9}" v="5" dt="2024-04-02T21:41:33.077"/>
    <p1510:client id="{FA6B4DC2-5CCF-8F20-650A-15DCDDD64F68}" v="47" dt="2024-04-02T20:08:05.710"/>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7" d="100"/>
          <a:sy n="57" d="100"/>
        </p:scale>
        <p:origin x="992" y="48"/>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37" Type="http://schemas.microsoft.com/office/2018/10/relationships/authors" Target="author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3.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insberg, Katrina" userId="84259b84-7027-477f-b63d-0b29b86341c4" providerId="ADAL" clId="{EA64B050-1E09-412B-99D8-1810F87C7AE9}"/>
    <pc:docChg chg="custSel addSld modSld sldOrd">
      <pc:chgData name="Hinsberg, Katrina" userId="84259b84-7027-477f-b63d-0b29b86341c4" providerId="ADAL" clId="{EA64B050-1E09-412B-99D8-1810F87C7AE9}" dt="2024-04-02T22:03:26.869" v="138" actId="14100"/>
      <pc:docMkLst>
        <pc:docMk/>
      </pc:docMkLst>
      <pc:sldChg chg="ord">
        <pc:chgData name="Hinsberg, Katrina" userId="84259b84-7027-477f-b63d-0b29b86341c4" providerId="ADAL" clId="{EA64B050-1E09-412B-99D8-1810F87C7AE9}" dt="2024-04-02T22:02:21.713" v="125"/>
        <pc:sldMkLst>
          <pc:docMk/>
          <pc:sldMk cId="0" sldId="257"/>
        </pc:sldMkLst>
      </pc:sldChg>
      <pc:sldChg chg="addSp delSp modSp mod">
        <pc:chgData name="Hinsberg, Katrina" userId="84259b84-7027-477f-b63d-0b29b86341c4" providerId="ADAL" clId="{EA64B050-1E09-412B-99D8-1810F87C7AE9}" dt="2024-04-02T22:03:26.869" v="138" actId="14100"/>
        <pc:sldMkLst>
          <pc:docMk/>
          <pc:sldMk cId="3790643668" sldId="439"/>
        </pc:sldMkLst>
        <pc:spChg chg="mod">
          <ac:chgData name="Hinsberg, Katrina" userId="84259b84-7027-477f-b63d-0b29b86341c4" providerId="ADAL" clId="{EA64B050-1E09-412B-99D8-1810F87C7AE9}" dt="2024-04-02T22:00:12.855" v="116" actId="20577"/>
          <ac:spMkLst>
            <pc:docMk/>
            <pc:sldMk cId="3790643668" sldId="439"/>
            <ac:spMk id="2" creationId="{00000000-0000-0000-0000-000000000000}"/>
          </ac:spMkLst>
        </pc:spChg>
        <pc:spChg chg="mod">
          <ac:chgData name="Hinsberg, Katrina" userId="84259b84-7027-477f-b63d-0b29b86341c4" providerId="ADAL" clId="{EA64B050-1E09-412B-99D8-1810F87C7AE9}" dt="2024-04-02T22:03:14.307" v="137" actId="20577"/>
          <ac:spMkLst>
            <pc:docMk/>
            <pc:sldMk cId="3790643668" sldId="439"/>
            <ac:spMk id="4" creationId="{E895495E-2678-DE9C-1336-6AED1A06293B}"/>
          </ac:spMkLst>
        </pc:spChg>
        <pc:spChg chg="del">
          <ac:chgData name="Hinsberg, Katrina" userId="84259b84-7027-477f-b63d-0b29b86341c4" providerId="ADAL" clId="{EA64B050-1E09-412B-99D8-1810F87C7AE9}" dt="2024-04-02T21:57:06.838" v="82" actId="478"/>
          <ac:spMkLst>
            <pc:docMk/>
            <pc:sldMk cId="3790643668" sldId="439"/>
            <ac:spMk id="5" creationId="{0BD59534-73E7-C59C-11F7-FD41174EBFC6}"/>
          </ac:spMkLst>
        </pc:spChg>
        <pc:picChg chg="del">
          <ac:chgData name="Hinsberg, Katrina" userId="84259b84-7027-477f-b63d-0b29b86341c4" providerId="ADAL" clId="{EA64B050-1E09-412B-99D8-1810F87C7AE9}" dt="2024-04-02T21:56:36.646" v="80" actId="478"/>
          <ac:picMkLst>
            <pc:docMk/>
            <pc:sldMk cId="3790643668" sldId="439"/>
            <ac:picMk id="6" creationId="{7E14589B-AA5D-4135-E663-05DBEB98DE7C}"/>
          </ac:picMkLst>
        </pc:picChg>
        <pc:picChg chg="add mod">
          <ac:chgData name="Hinsberg, Katrina" userId="84259b84-7027-477f-b63d-0b29b86341c4" providerId="ADAL" clId="{EA64B050-1E09-412B-99D8-1810F87C7AE9}" dt="2024-04-02T22:03:26.869" v="138" actId="14100"/>
          <ac:picMkLst>
            <pc:docMk/>
            <pc:sldMk cId="3790643668" sldId="439"/>
            <ac:picMk id="2050" creationId="{8A60F871-7B55-0983-4B7D-D5824CD7FF76}"/>
          </ac:picMkLst>
        </pc:picChg>
      </pc:sldChg>
      <pc:sldChg chg="addSp delSp modSp mod">
        <pc:chgData name="Hinsberg, Katrina" userId="84259b84-7027-477f-b63d-0b29b86341c4" providerId="ADAL" clId="{EA64B050-1E09-412B-99D8-1810F87C7AE9}" dt="2024-04-02T21:38:31.823" v="11" actId="1076"/>
        <pc:sldMkLst>
          <pc:docMk/>
          <pc:sldMk cId="2488579508" sldId="442"/>
        </pc:sldMkLst>
        <pc:spChg chg="mod">
          <ac:chgData name="Hinsberg, Katrina" userId="84259b84-7027-477f-b63d-0b29b86341c4" providerId="ADAL" clId="{EA64B050-1E09-412B-99D8-1810F87C7AE9}" dt="2024-04-02T21:29:07.665" v="2" actId="20577"/>
          <ac:spMkLst>
            <pc:docMk/>
            <pc:sldMk cId="2488579508" sldId="442"/>
            <ac:spMk id="2" creationId="{00000000-0000-0000-0000-000000000000}"/>
          </ac:spMkLst>
        </pc:spChg>
        <pc:spChg chg="mod">
          <ac:chgData name="Hinsberg, Katrina" userId="84259b84-7027-477f-b63d-0b29b86341c4" providerId="ADAL" clId="{EA64B050-1E09-412B-99D8-1810F87C7AE9}" dt="2024-04-02T21:36:51.808" v="3"/>
          <ac:spMkLst>
            <pc:docMk/>
            <pc:sldMk cId="2488579508" sldId="442"/>
            <ac:spMk id="3" creationId="{34DD0F55-FD87-F89B-C7CE-B7B3FFC6686A}"/>
          </ac:spMkLst>
        </pc:spChg>
        <pc:spChg chg="mod">
          <ac:chgData name="Hinsberg, Katrina" userId="84259b84-7027-477f-b63d-0b29b86341c4" providerId="ADAL" clId="{EA64B050-1E09-412B-99D8-1810F87C7AE9}" dt="2024-04-02T21:37:42.713" v="6" actId="255"/>
          <ac:spMkLst>
            <pc:docMk/>
            <pc:sldMk cId="2488579508" sldId="442"/>
            <ac:spMk id="4" creationId="{8A2932C8-E190-3AAA-11C5-77476FBB7734}"/>
          </ac:spMkLst>
        </pc:spChg>
        <pc:picChg chg="add mod">
          <ac:chgData name="Hinsberg, Katrina" userId="84259b84-7027-477f-b63d-0b29b86341c4" providerId="ADAL" clId="{EA64B050-1E09-412B-99D8-1810F87C7AE9}" dt="2024-04-02T21:38:31.823" v="11" actId="1076"/>
          <ac:picMkLst>
            <pc:docMk/>
            <pc:sldMk cId="2488579508" sldId="442"/>
            <ac:picMk id="6" creationId="{3264C381-2D0C-36D1-CF29-5D114D3D07B4}"/>
          </ac:picMkLst>
        </pc:picChg>
        <pc:picChg chg="del">
          <ac:chgData name="Hinsberg, Katrina" userId="84259b84-7027-477f-b63d-0b29b86341c4" providerId="ADAL" clId="{EA64B050-1E09-412B-99D8-1810F87C7AE9}" dt="2024-04-02T21:38:19.098" v="7" actId="478"/>
          <ac:picMkLst>
            <pc:docMk/>
            <pc:sldMk cId="2488579508" sldId="442"/>
            <ac:picMk id="12" creationId="{4A5D5C6A-EE2C-ACB5-EB24-FA209836A842}"/>
          </ac:picMkLst>
        </pc:picChg>
      </pc:sldChg>
      <pc:sldChg chg="addSp delSp modSp mod">
        <pc:chgData name="Hinsberg, Katrina" userId="84259b84-7027-477f-b63d-0b29b86341c4" providerId="ADAL" clId="{EA64B050-1E09-412B-99D8-1810F87C7AE9}" dt="2024-04-02T21:39:54.025" v="19" actId="14100"/>
        <pc:sldMkLst>
          <pc:docMk/>
          <pc:sldMk cId="3008707047" sldId="443"/>
        </pc:sldMkLst>
        <pc:spChg chg="mod">
          <ac:chgData name="Hinsberg, Katrina" userId="84259b84-7027-477f-b63d-0b29b86341c4" providerId="ADAL" clId="{EA64B050-1E09-412B-99D8-1810F87C7AE9}" dt="2024-04-02T21:38:37.519" v="12" actId="20577"/>
          <ac:spMkLst>
            <pc:docMk/>
            <pc:sldMk cId="3008707047" sldId="443"/>
            <ac:spMk id="2" creationId="{00000000-0000-0000-0000-000000000000}"/>
          </ac:spMkLst>
        </pc:spChg>
        <pc:spChg chg="mod">
          <ac:chgData name="Hinsberg, Katrina" userId="84259b84-7027-477f-b63d-0b29b86341c4" providerId="ADAL" clId="{EA64B050-1E09-412B-99D8-1810F87C7AE9}" dt="2024-04-02T21:38:54.316" v="13"/>
          <ac:spMkLst>
            <pc:docMk/>
            <pc:sldMk cId="3008707047" sldId="443"/>
            <ac:spMk id="3" creationId="{1837DEFD-1DF1-9421-911B-77ECB833A424}"/>
          </ac:spMkLst>
        </pc:spChg>
        <pc:spChg chg="mod">
          <ac:chgData name="Hinsberg, Katrina" userId="84259b84-7027-477f-b63d-0b29b86341c4" providerId="ADAL" clId="{EA64B050-1E09-412B-99D8-1810F87C7AE9}" dt="2024-04-02T21:39:07.216" v="15" actId="2711"/>
          <ac:spMkLst>
            <pc:docMk/>
            <pc:sldMk cId="3008707047" sldId="443"/>
            <ac:spMk id="5" creationId="{793E4A91-0D6B-F447-6080-2C0B2FE46E27}"/>
          </ac:spMkLst>
        </pc:spChg>
        <pc:picChg chg="del">
          <ac:chgData name="Hinsberg, Katrina" userId="84259b84-7027-477f-b63d-0b29b86341c4" providerId="ADAL" clId="{EA64B050-1E09-412B-99D8-1810F87C7AE9}" dt="2024-04-02T21:39:45.931" v="16" actId="478"/>
          <ac:picMkLst>
            <pc:docMk/>
            <pc:sldMk cId="3008707047" sldId="443"/>
            <ac:picMk id="6" creationId="{4217C33C-9A45-50AA-EF26-B35130ABF8D0}"/>
          </ac:picMkLst>
        </pc:picChg>
        <pc:picChg chg="add mod">
          <ac:chgData name="Hinsberg, Katrina" userId="84259b84-7027-477f-b63d-0b29b86341c4" providerId="ADAL" clId="{EA64B050-1E09-412B-99D8-1810F87C7AE9}" dt="2024-04-02T21:39:54.025" v="19" actId="14100"/>
          <ac:picMkLst>
            <pc:docMk/>
            <pc:sldMk cId="3008707047" sldId="443"/>
            <ac:picMk id="7" creationId="{2626C514-FD4F-42C1-E747-06094D088C17}"/>
          </ac:picMkLst>
        </pc:picChg>
      </pc:sldChg>
      <pc:sldChg chg="addSp delSp modSp add mod">
        <pc:chgData name="Hinsberg, Katrina" userId="84259b84-7027-477f-b63d-0b29b86341c4" providerId="ADAL" clId="{EA64B050-1E09-412B-99D8-1810F87C7AE9}" dt="2024-04-02T21:41:59.313" v="34" actId="1076"/>
        <pc:sldMkLst>
          <pc:docMk/>
          <pc:sldMk cId="874145331" sldId="456"/>
        </pc:sldMkLst>
        <pc:spChg chg="mod">
          <ac:chgData name="Hinsberg, Katrina" userId="84259b84-7027-477f-b63d-0b29b86341c4" providerId="ADAL" clId="{EA64B050-1E09-412B-99D8-1810F87C7AE9}" dt="2024-04-02T21:40:58.025" v="25" actId="20577"/>
          <ac:spMkLst>
            <pc:docMk/>
            <pc:sldMk cId="874145331" sldId="456"/>
            <ac:spMk id="3" creationId="{1837DEFD-1DF1-9421-911B-77ECB833A424}"/>
          </ac:spMkLst>
        </pc:spChg>
        <pc:spChg chg="mod">
          <ac:chgData name="Hinsberg, Katrina" userId="84259b84-7027-477f-b63d-0b29b86341c4" providerId="ADAL" clId="{EA64B050-1E09-412B-99D8-1810F87C7AE9}" dt="2024-04-02T21:41:14.341" v="28" actId="20577"/>
          <ac:spMkLst>
            <pc:docMk/>
            <pc:sldMk cId="874145331" sldId="456"/>
            <ac:spMk id="5" creationId="{793E4A91-0D6B-F447-6080-2C0B2FE46E27}"/>
          </ac:spMkLst>
        </pc:spChg>
        <pc:picChg chg="add mod">
          <ac:chgData name="Hinsberg, Katrina" userId="84259b84-7027-477f-b63d-0b29b86341c4" providerId="ADAL" clId="{EA64B050-1E09-412B-99D8-1810F87C7AE9}" dt="2024-04-02T21:41:59.313" v="34" actId="1076"/>
          <ac:picMkLst>
            <pc:docMk/>
            <pc:sldMk cId="874145331" sldId="456"/>
            <ac:picMk id="6" creationId="{93D6D9B5-56FF-6208-A2FB-AAFE83869E6C}"/>
          </ac:picMkLst>
        </pc:picChg>
        <pc:picChg chg="del">
          <ac:chgData name="Hinsberg, Katrina" userId="84259b84-7027-477f-b63d-0b29b86341c4" providerId="ADAL" clId="{EA64B050-1E09-412B-99D8-1810F87C7AE9}" dt="2024-04-02T21:40:35.216" v="21" actId="478"/>
          <ac:picMkLst>
            <pc:docMk/>
            <pc:sldMk cId="874145331" sldId="456"/>
            <ac:picMk id="7" creationId="{2626C514-FD4F-42C1-E747-06094D088C17}"/>
          </ac:picMkLst>
        </pc:picChg>
        <pc:picChg chg="add del">
          <ac:chgData name="Hinsberg, Katrina" userId="84259b84-7027-477f-b63d-0b29b86341c4" providerId="ADAL" clId="{EA64B050-1E09-412B-99D8-1810F87C7AE9}" dt="2024-04-02T21:40:39.320" v="23" actId="478"/>
          <ac:picMkLst>
            <pc:docMk/>
            <pc:sldMk cId="874145331" sldId="456"/>
            <ac:picMk id="1026" creationId="{A4D7E6B7-2445-C5EB-018E-B5E2A53BC921}"/>
          </ac:picMkLst>
        </pc:picChg>
      </pc:sldChg>
      <pc:sldChg chg="addSp delSp modSp add mod">
        <pc:chgData name="Hinsberg, Katrina" userId="84259b84-7027-477f-b63d-0b29b86341c4" providerId="ADAL" clId="{EA64B050-1E09-412B-99D8-1810F87C7AE9}" dt="2024-04-02T21:43:26.071" v="42" actId="1076"/>
        <pc:sldMkLst>
          <pc:docMk/>
          <pc:sldMk cId="574682613" sldId="457"/>
        </pc:sldMkLst>
        <pc:spChg chg="mod">
          <ac:chgData name="Hinsberg, Katrina" userId="84259b84-7027-477f-b63d-0b29b86341c4" providerId="ADAL" clId="{EA64B050-1E09-412B-99D8-1810F87C7AE9}" dt="2024-04-02T21:42:32.109" v="36"/>
          <ac:spMkLst>
            <pc:docMk/>
            <pc:sldMk cId="574682613" sldId="457"/>
            <ac:spMk id="3" creationId="{1837DEFD-1DF1-9421-911B-77ECB833A424}"/>
          </ac:spMkLst>
        </pc:spChg>
        <pc:spChg chg="mod">
          <ac:chgData name="Hinsberg, Katrina" userId="84259b84-7027-477f-b63d-0b29b86341c4" providerId="ADAL" clId="{EA64B050-1E09-412B-99D8-1810F87C7AE9}" dt="2024-04-02T21:42:42.022" v="37"/>
          <ac:spMkLst>
            <pc:docMk/>
            <pc:sldMk cId="574682613" sldId="457"/>
            <ac:spMk id="5" creationId="{793E4A91-0D6B-F447-6080-2C0B2FE46E27}"/>
          </ac:spMkLst>
        </pc:spChg>
        <pc:picChg chg="del">
          <ac:chgData name="Hinsberg, Katrina" userId="84259b84-7027-477f-b63d-0b29b86341c4" providerId="ADAL" clId="{EA64B050-1E09-412B-99D8-1810F87C7AE9}" dt="2024-04-02T21:43:18.626" v="38" actId="478"/>
          <ac:picMkLst>
            <pc:docMk/>
            <pc:sldMk cId="574682613" sldId="457"/>
            <ac:picMk id="6" creationId="{93D6D9B5-56FF-6208-A2FB-AAFE83869E6C}"/>
          </ac:picMkLst>
        </pc:picChg>
        <pc:picChg chg="add mod">
          <ac:chgData name="Hinsberg, Katrina" userId="84259b84-7027-477f-b63d-0b29b86341c4" providerId="ADAL" clId="{EA64B050-1E09-412B-99D8-1810F87C7AE9}" dt="2024-04-02T21:43:26.071" v="42" actId="1076"/>
          <ac:picMkLst>
            <pc:docMk/>
            <pc:sldMk cId="574682613" sldId="457"/>
            <ac:picMk id="7" creationId="{49056A0F-44CF-E813-D0CF-30EE60F77670}"/>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1 color</c:v>
                </c:pt>
              </c:strCache>
            </c:strRef>
          </c:tx>
          <c:spPr>
            <a:solidFill>
              <a:srgbClr val="E14307"/>
            </a:solidFill>
            <a:ln>
              <a:noFill/>
            </a:ln>
            <a:effectLst/>
          </c:spPr>
          <c:invertIfNegative val="0"/>
          <c:cat>
            <c:strRef>
              <c:f>Sheet1!$A$2:$A$3</c:f>
              <c:strCache>
                <c:ptCount val="2"/>
                <c:pt idx="0">
                  <c:v>Category 1</c:v>
                </c:pt>
                <c:pt idx="1">
                  <c:v>Category 2</c:v>
                </c:pt>
              </c:strCache>
            </c:strRef>
          </c:cat>
          <c:val>
            <c:numRef>
              <c:f>Sheet1!$B$2:$B$3</c:f>
              <c:numCache>
                <c:formatCode>General</c:formatCode>
                <c:ptCount val="2"/>
                <c:pt idx="0">
                  <c:v>5</c:v>
                </c:pt>
                <c:pt idx="1">
                  <c:v>3</c:v>
                </c:pt>
              </c:numCache>
            </c:numRef>
          </c:val>
          <c:extLst>
            <c:ext xmlns:c16="http://schemas.microsoft.com/office/drawing/2014/chart" uri="{C3380CC4-5D6E-409C-BE32-E72D297353CC}">
              <c16:uniqueId val="{00000000-36D0-4747-AEB2-46BA13268819}"/>
            </c:ext>
          </c:extLst>
        </c:ser>
        <c:ser>
          <c:idx val="1"/>
          <c:order val="1"/>
          <c:tx>
            <c:strRef>
              <c:f>Sheet1!$C$1</c:f>
              <c:strCache>
                <c:ptCount val="1"/>
                <c:pt idx="0">
                  <c:v>2 color</c:v>
                </c:pt>
              </c:strCache>
            </c:strRef>
          </c:tx>
          <c:spPr>
            <a:solidFill>
              <a:srgbClr val="E18332"/>
            </a:solidFill>
            <a:ln>
              <a:noFill/>
            </a:ln>
            <a:effectLst/>
          </c:spPr>
          <c:invertIfNegative val="0"/>
          <c:cat>
            <c:strRef>
              <c:f>Sheet1!$A$2:$A$3</c:f>
              <c:strCache>
                <c:ptCount val="2"/>
                <c:pt idx="0">
                  <c:v>Category 1</c:v>
                </c:pt>
                <c:pt idx="1">
                  <c:v>Category 2</c:v>
                </c:pt>
              </c:strCache>
            </c:strRef>
          </c:cat>
          <c:val>
            <c:numRef>
              <c:f>Sheet1!$C$2:$C$3</c:f>
              <c:numCache>
                <c:formatCode>General</c:formatCode>
                <c:ptCount val="2"/>
                <c:pt idx="0">
                  <c:v>3</c:v>
                </c:pt>
                <c:pt idx="1">
                  <c:v>5</c:v>
                </c:pt>
              </c:numCache>
            </c:numRef>
          </c:val>
          <c:extLst>
            <c:ext xmlns:c16="http://schemas.microsoft.com/office/drawing/2014/chart" uri="{C3380CC4-5D6E-409C-BE32-E72D297353CC}">
              <c16:uniqueId val="{00000001-36D0-4747-AEB2-46BA13268819}"/>
            </c:ext>
          </c:extLst>
        </c:ser>
        <c:ser>
          <c:idx val="2"/>
          <c:order val="2"/>
          <c:tx>
            <c:strRef>
              <c:f>Sheet1!$D$1</c:f>
              <c:strCache>
                <c:ptCount val="1"/>
                <c:pt idx="0">
                  <c:v>3 color</c:v>
                </c:pt>
              </c:strCache>
            </c:strRef>
          </c:tx>
          <c:spPr>
            <a:solidFill>
              <a:srgbClr val="FEC745"/>
            </a:solidFill>
            <a:ln>
              <a:noFill/>
            </a:ln>
            <a:effectLst/>
          </c:spPr>
          <c:invertIfNegative val="0"/>
          <c:cat>
            <c:strRef>
              <c:f>Sheet1!$A$2:$A$3</c:f>
              <c:strCache>
                <c:ptCount val="2"/>
                <c:pt idx="0">
                  <c:v>Category 1</c:v>
                </c:pt>
                <c:pt idx="1">
                  <c:v>Category 2</c:v>
                </c:pt>
              </c:strCache>
            </c:strRef>
          </c:cat>
          <c:val>
            <c:numRef>
              <c:f>Sheet1!$D$2:$D$3</c:f>
              <c:numCache>
                <c:formatCode>General</c:formatCode>
                <c:ptCount val="2"/>
                <c:pt idx="0">
                  <c:v>2.5</c:v>
                </c:pt>
                <c:pt idx="1">
                  <c:v>4</c:v>
                </c:pt>
              </c:numCache>
            </c:numRef>
          </c:val>
          <c:extLst>
            <c:ext xmlns:c16="http://schemas.microsoft.com/office/drawing/2014/chart" uri="{C3380CC4-5D6E-409C-BE32-E72D297353CC}">
              <c16:uniqueId val="{00000002-36D0-4747-AEB2-46BA13268819}"/>
            </c:ext>
          </c:extLst>
        </c:ser>
        <c:ser>
          <c:idx val="3"/>
          <c:order val="3"/>
          <c:tx>
            <c:strRef>
              <c:f>Sheet1!$E$1</c:f>
              <c:strCache>
                <c:ptCount val="1"/>
                <c:pt idx="0">
                  <c:v>4 color</c:v>
                </c:pt>
              </c:strCache>
            </c:strRef>
          </c:tx>
          <c:spPr>
            <a:solidFill>
              <a:srgbClr val="01BCFF"/>
            </a:solidFill>
            <a:ln>
              <a:noFill/>
            </a:ln>
            <a:effectLst/>
          </c:spPr>
          <c:invertIfNegative val="0"/>
          <c:cat>
            <c:strRef>
              <c:f>Sheet1!$A$2:$A$3</c:f>
              <c:strCache>
                <c:ptCount val="2"/>
                <c:pt idx="0">
                  <c:v>Category 1</c:v>
                </c:pt>
                <c:pt idx="1">
                  <c:v>Category 2</c:v>
                </c:pt>
              </c:strCache>
            </c:strRef>
          </c:cat>
          <c:val>
            <c:numRef>
              <c:f>Sheet1!$E$2:$E$3</c:f>
              <c:numCache>
                <c:formatCode>General</c:formatCode>
                <c:ptCount val="2"/>
                <c:pt idx="0">
                  <c:v>3</c:v>
                </c:pt>
                <c:pt idx="1">
                  <c:v>6</c:v>
                </c:pt>
              </c:numCache>
            </c:numRef>
          </c:val>
          <c:extLst>
            <c:ext xmlns:c16="http://schemas.microsoft.com/office/drawing/2014/chart" uri="{C3380CC4-5D6E-409C-BE32-E72D297353CC}">
              <c16:uniqueId val="{00000003-36D0-4747-AEB2-46BA13268819}"/>
            </c:ext>
          </c:extLst>
        </c:ser>
        <c:ser>
          <c:idx val="4"/>
          <c:order val="4"/>
          <c:tx>
            <c:strRef>
              <c:f>Sheet1!$F$1</c:f>
              <c:strCache>
                <c:ptCount val="1"/>
                <c:pt idx="0">
                  <c:v>5 color</c:v>
                </c:pt>
              </c:strCache>
            </c:strRef>
          </c:tx>
          <c:spPr>
            <a:solidFill>
              <a:srgbClr val="2C77BC"/>
            </a:solidFill>
            <a:ln>
              <a:noFill/>
            </a:ln>
            <a:effectLst/>
          </c:spPr>
          <c:invertIfNegative val="0"/>
          <c:cat>
            <c:strRef>
              <c:f>Sheet1!$A$2:$A$3</c:f>
              <c:strCache>
                <c:ptCount val="2"/>
                <c:pt idx="0">
                  <c:v>Category 1</c:v>
                </c:pt>
                <c:pt idx="1">
                  <c:v>Category 2</c:v>
                </c:pt>
              </c:strCache>
            </c:strRef>
          </c:cat>
          <c:val>
            <c:numRef>
              <c:f>Sheet1!$F$2:$F$3</c:f>
              <c:numCache>
                <c:formatCode>General</c:formatCode>
                <c:ptCount val="2"/>
                <c:pt idx="0">
                  <c:v>4</c:v>
                </c:pt>
                <c:pt idx="1">
                  <c:v>5</c:v>
                </c:pt>
              </c:numCache>
            </c:numRef>
          </c:val>
          <c:extLst>
            <c:ext xmlns:c16="http://schemas.microsoft.com/office/drawing/2014/chart" uri="{C3380CC4-5D6E-409C-BE32-E72D297353CC}">
              <c16:uniqueId val="{00000004-36D0-4747-AEB2-46BA13268819}"/>
            </c:ext>
          </c:extLst>
        </c:ser>
        <c:ser>
          <c:idx val="5"/>
          <c:order val="5"/>
          <c:tx>
            <c:strRef>
              <c:f>Sheet1!$G$1</c:f>
              <c:strCache>
                <c:ptCount val="1"/>
                <c:pt idx="0">
                  <c:v>6 color</c:v>
                </c:pt>
              </c:strCache>
            </c:strRef>
          </c:tx>
          <c:spPr>
            <a:solidFill>
              <a:srgbClr val="000000"/>
            </a:solidFill>
            <a:ln>
              <a:noFill/>
            </a:ln>
            <a:effectLst/>
          </c:spPr>
          <c:invertIfNegative val="0"/>
          <c:dPt>
            <c:idx val="0"/>
            <c:invertIfNegative val="0"/>
            <c:bubble3D val="0"/>
            <c:spPr>
              <a:solidFill>
                <a:srgbClr val="000000"/>
              </a:solidFill>
              <a:ln>
                <a:noFill/>
              </a:ln>
              <a:effectLst/>
            </c:spPr>
            <c:extLst>
              <c:ext xmlns:c16="http://schemas.microsoft.com/office/drawing/2014/chart" uri="{C3380CC4-5D6E-409C-BE32-E72D297353CC}">
                <c16:uniqueId val="{00000006-36D0-4747-AEB2-46BA13268819}"/>
              </c:ext>
            </c:extLst>
          </c:dPt>
          <c:dPt>
            <c:idx val="1"/>
            <c:invertIfNegative val="0"/>
            <c:bubble3D val="0"/>
            <c:spPr>
              <a:solidFill>
                <a:schemeClr val="bg1"/>
              </a:solidFill>
              <a:ln>
                <a:noFill/>
              </a:ln>
              <a:effectLst/>
            </c:spPr>
            <c:extLst>
              <c:ext xmlns:c16="http://schemas.microsoft.com/office/drawing/2014/chart" uri="{C3380CC4-5D6E-409C-BE32-E72D297353CC}">
                <c16:uniqueId val="{00000008-36D0-4747-AEB2-46BA13268819}"/>
              </c:ext>
            </c:extLst>
          </c:dPt>
          <c:cat>
            <c:strRef>
              <c:f>Sheet1!$A$2:$A$3</c:f>
              <c:strCache>
                <c:ptCount val="2"/>
                <c:pt idx="0">
                  <c:v>Category 1</c:v>
                </c:pt>
                <c:pt idx="1">
                  <c:v>Category 2</c:v>
                </c:pt>
              </c:strCache>
            </c:strRef>
          </c:cat>
          <c:val>
            <c:numRef>
              <c:f>Sheet1!$G$2:$G$3</c:f>
              <c:numCache>
                <c:formatCode>General</c:formatCode>
                <c:ptCount val="2"/>
                <c:pt idx="0">
                  <c:v>6</c:v>
                </c:pt>
                <c:pt idx="1">
                  <c:v>3</c:v>
                </c:pt>
              </c:numCache>
            </c:numRef>
          </c:val>
          <c:extLst>
            <c:ext xmlns:c16="http://schemas.microsoft.com/office/drawing/2014/chart" uri="{C3380CC4-5D6E-409C-BE32-E72D297353CC}">
              <c16:uniqueId val="{00000009-36D0-4747-AEB2-46BA13268819}"/>
            </c:ext>
          </c:extLst>
        </c:ser>
        <c:ser>
          <c:idx val="6"/>
          <c:order val="6"/>
          <c:tx>
            <c:strRef>
              <c:f>Sheet1!$H$1</c:f>
              <c:strCache>
                <c:ptCount val="1"/>
                <c:pt idx="0">
                  <c:v>7 color</c:v>
                </c:pt>
              </c:strCache>
            </c:strRef>
          </c:tx>
          <c:spPr>
            <a:solidFill>
              <a:srgbClr val="800000"/>
            </a:solidFill>
            <a:ln>
              <a:noFill/>
            </a:ln>
            <a:effectLst/>
          </c:spPr>
          <c:invertIfNegative val="0"/>
          <c:dPt>
            <c:idx val="0"/>
            <c:invertIfNegative val="0"/>
            <c:bubble3D val="0"/>
            <c:spPr>
              <a:solidFill>
                <a:srgbClr val="800000"/>
              </a:solidFill>
              <a:ln>
                <a:noFill/>
              </a:ln>
              <a:effectLst/>
            </c:spPr>
            <c:extLst>
              <c:ext xmlns:c16="http://schemas.microsoft.com/office/drawing/2014/chart" uri="{C3380CC4-5D6E-409C-BE32-E72D297353CC}">
                <c16:uniqueId val="{0000000B-36D0-4747-AEB2-46BA13268819}"/>
              </c:ext>
            </c:extLst>
          </c:dPt>
          <c:cat>
            <c:strRef>
              <c:f>Sheet1!$A$2:$A$3</c:f>
              <c:strCache>
                <c:ptCount val="2"/>
                <c:pt idx="0">
                  <c:v>Category 1</c:v>
                </c:pt>
                <c:pt idx="1">
                  <c:v>Category 2</c:v>
                </c:pt>
              </c:strCache>
            </c:strRef>
          </c:cat>
          <c:val>
            <c:numRef>
              <c:f>Sheet1!$H$2:$H$3</c:f>
              <c:numCache>
                <c:formatCode>General</c:formatCode>
                <c:ptCount val="2"/>
                <c:pt idx="0">
                  <c:v>4</c:v>
                </c:pt>
                <c:pt idx="1">
                  <c:v>2</c:v>
                </c:pt>
              </c:numCache>
            </c:numRef>
          </c:val>
          <c:extLst>
            <c:ext xmlns:c16="http://schemas.microsoft.com/office/drawing/2014/chart" uri="{C3380CC4-5D6E-409C-BE32-E72D297353CC}">
              <c16:uniqueId val="{0000000C-36D0-4747-AEB2-46BA13268819}"/>
            </c:ext>
          </c:extLst>
        </c:ser>
        <c:dLbls>
          <c:showLegendKey val="0"/>
          <c:showVal val="0"/>
          <c:showCatName val="0"/>
          <c:showSerName val="0"/>
          <c:showPercent val="0"/>
          <c:showBubbleSize val="0"/>
        </c:dLbls>
        <c:gapWidth val="219"/>
        <c:overlap val="-27"/>
        <c:axId val="1078063408"/>
        <c:axId val="1298492384"/>
      </c:barChart>
      <c:catAx>
        <c:axId val="1078063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98492384"/>
        <c:crosses val="autoZero"/>
        <c:auto val="1"/>
        <c:lblAlgn val="ctr"/>
        <c:lblOffset val="100"/>
        <c:noMultiLvlLbl val="0"/>
      </c:catAx>
      <c:valAx>
        <c:axId val="1298492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780634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rgbClr val="E14307"/>
              </a:solidFill>
              <a:ln w="19050">
                <a:noFill/>
              </a:ln>
              <a:effectLst/>
            </c:spPr>
            <c:extLst>
              <c:ext xmlns:c16="http://schemas.microsoft.com/office/drawing/2014/chart" uri="{C3380CC4-5D6E-409C-BE32-E72D297353CC}">
                <c16:uniqueId val="{00000001-2752-4194-A01D-CBE87F6C44B1}"/>
              </c:ext>
            </c:extLst>
          </c:dPt>
          <c:dPt>
            <c:idx val="1"/>
            <c:bubble3D val="0"/>
            <c:spPr>
              <a:solidFill>
                <a:srgbClr val="E18332"/>
              </a:solidFill>
              <a:ln w="19050">
                <a:noFill/>
              </a:ln>
              <a:effectLst/>
            </c:spPr>
            <c:extLst>
              <c:ext xmlns:c16="http://schemas.microsoft.com/office/drawing/2014/chart" uri="{C3380CC4-5D6E-409C-BE32-E72D297353CC}">
                <c16:uniqueId val="{00000003-2752-4194-A01D-CBE87F6C44B1}"/>
              </c:ext>
            </c:extLst>
          </c:dPt>
          <c:dPt>
            <c:idx val="2"/>
            <c:bubble3D val="0"/>
            <c:spPr>
              <a:solidFill>
                <a:srgbClr val="FEC745"/>
              </a:solidFill>
              <a:ln w="19050">
                <a:noFill/>
              </a:ln>
              <a:effectLst/>
            </c:spPr>
            <c:extLst>
              <c:ext xmlns:c16="http://schemas.microsoft.com/office/drawing/2014/chart" uri="{C3380CC4-5D6E-409C-BE32-E72D297353CC}">
                <c16:uniqueId val="{00000005-2752-4194-A01D-CBE87F6C44B1}"/>
              </c:ext>
            </c:extLst>
          </c:dPt>
          <c:dPt>
            <c:idx val="3"/>
            <c:bubble3D val="0"/>
            <c:spPr>
              <a:solidFill>
                <a:srgbClr val="01BCFF"/>
              </a:solidFill>
              <a:ln w="19050">
                <a:noFill/>
              </a:ln>
              <a:effectLst/>
            </c:spPr>
            <c:extLst>
              <c:ext xmlns:c16="http://schemas.microsoft.com/office/drawing/2014/chart" uri="{C3380CC4-5D6E-409C-BE32-E72D297353CC}">
                <c16:uniqueId val="{00000007-2752-4194-A01D-CBE87F6C44B1}"/>
              </c:ext>
            </c:extLst>
          </c:dPt>
          <c:dPt>
            <c:idx val="4"/>
            <c:bubble3D val="0"/>
            <c:spPr>
              <a:solidFill>
                <a:srgbClr val="2C77BC"/>
              </a:solidFill>
              <a:ln w="19050">
                <a:noFill/>
              </a:ln>
              <a:effectLst/>
            </c:spPr>
            <c:extLst>
              <c:ext xmlns:c16="http://schemas.microsoft.com/office/drawing/2014/chart" uri="{C3380CC4-5D6E-409C-BE32-E72D297353CC}">
                <c16:uniqueId val="{00000009-2752-4194-A01D-CBE87F6C44B1}"/>
              </c:ext>
            </c:extLst>
          </c:dPt>
          <c:dPt>
            <c:idx val="5"/>
            <c:bubble3D val="0"/>
            <c:spPr>
              <a:solidFill>
                <a:schemeClr val="tx1"/>
              </a:solidFill>
              <a:ln w="19050">
                <a:noFill/>
              </a:ln>
              <a:effectLst/>
            </c:spPr>
            <c:extLst>
              <c:ext xmlns:c16="http://schemas.microsoft.com/office/drawing/2014/chart" uri="{C3380CC4-5D6E-409C-BE32-E72D297353CC}">
                <c16:uniqueId val="{0000000B-2752-4194-A01D-CBE87F6C44B1}"/>
              </c:ext>
            </c:extLst>
          </c:dPt>
          <c:dPt>
            <c:idx val="6"/>
            <c:bubble3D val="0"/>
            <c:spPr>
              <a:solidFill>
                <a:srgbClr val="800000"/>
              </a:solidFill>
              <a:ln w="19050">
                <a:noFill/>
              </a:ln>
              <a:effectLst/>
            </c:spPr>
            <c:extLst>
              <c:ext xmlns:c16="http://schemas.microsoft.com/office/drawing/2014/chart" uri="{C3380CC4-5D6E-409C-BE32-E72D297353CC}">
                <c16:uniqueId val="{0000000D-2752-4194-A01D-CBE87F6C44B1}"/>
              </c:ext>
            </c:extLst>
          </c:dPt>
          <c:dPt>
            <c:idx val="7"/>
            <c:bubble3D val="0"/>
            <c:spPr>
              <a:solidFill>
                <a:srgbClr val="339F45"/>
              </a:solidFill>
              <a:ln w="19050">
                <a:noFill/>
              </a:ln>
              <a:effectLst/>
            </c:spPr>
            <c:extLst>
              <c:ext xmlns:c16="http://schemas.microsoft.com/office/drawing/2014/chart" uri="{C3380CC4-5D6E-409C-BE32-E72D297353CC}">
                <c16:uniqueId val="{0000000F-2752-4194-A01D-CBE87F6C44B1}"/>
              </c:ext>
            </c:extLst>
          </c:dPt>
          <c:cat>
            <c:strRef>
              <c:f>Sheet1!$A$2:$A$9</c:f>
              <c:strCache>
                <c:ptCount val="8"/>
                <c:pt idx="0">
                  <c:v>1 color</c:v>
                </c:pt>
                <c:pt idx="1">
                  <c:v>2 color</c:v>
                </c:pt>
                <c:pt idx="2">
                  <c:v>3 color</c:v>
                </c:pt>
                <c:pt idx="3">
                  <c:v>4 color</c:v>
                </c:pt>
                <c:pt idx="4">
                  <c:v>5 color</c:v>
                </c:pt>
                <c:pt idx="5">
                  <c:v>6 color</c:v>
                </c:pt>
                <c:pt idx="6">
                  <c:v>7 color</c:v>
                </c:pt>
                <c:pt idx="7">
                  <c:v>8 color</c:v>
                </c:pt>
              </c:strCache>
            </c:strRef>
          </c:cat>
          <c:val>
            <c:numRef>
              <c:f>Sheet1!$B$2:$B$9</c:f>
              <c:numCache>
                <c:formatCode>General</c:formatCode>
                <c:ptCount val="8"/>
                <c:pt idx="0">
                  <c:v>3</c:v>
                </c:pt>
                <c:pt idx="1">
                  <c:v>3</c:v>
                </c:pt>
                <c:pt idx="2">
                  <c:v>3</c:v>
                </c:pt>
                <c:pt idx="3">
                  <c:v>3</c:v>
                </c:pt>
                <c:pt idx="4">
                  <c:v>3</c:v>
                </c:pt>
                <c:pt idx="5">
                  <c:v>3</c:v>
                </c:pt>
                <c:pt idx="6">
                  <c:v>3</c:v>
                </c:pt>
                <c:pt idx="7">
                  <c:v>3</c:v>
                </c:pt>
              </c:numCache>
            </c:numRef>
          </c:val>
          <c:extLst>
            <c:ext xmlns:c16="http://schemas.microsoft.com/office/drawing/2014/chart" uri="{C3380CC4-5D6E-409C-BE32-E72D297353CC}">
              <c16:uniqueId val="{00000010-2752-4194-A01D-CBE87F6C44B1}"/>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50DD31E4-20C1-4ED1-AD06-BC530D30B3FF}" type="datetimeFigureOut">
              <a:rPr lang="en-US" smtClean="0"/>
              <a:t>4/2/2024</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77D9639E-4AB1-4E87-9839-8B7BF6E6CCBF}" type="slidenum">
              <a:rPr lang="en-US" smtClean="0"/>
              <a:t>‹#›</a:t>
            </a:fld>
            <a:endParaRPr lang="en-US"/>
          </a:p>
        </p:txBody>
      </p:sp>
    </p:spTree>
    <p:extLst>
      <p:ext uri="{BB962C8B-B14F-4D97-AF65-F5344CB8AC3E}">
        <p14:creationId xmlns:p14="http://schemas.microsoft.com/office/powerpoint/2010/main" val="4069253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kern="1200">
                <a:solidFill>
                  <a:schemeClr val="dk1"/>
                </a:solidFill>
                <a:latin typeface="Arial"/>
                <a:ea typeface="+mn-ea"/>
                <a:cs typeface="Arial"/>
              </a:rPr>
              <a:t>`</a:t>
            </a: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00701FE-14B2-4605-88EC-DF12E2963BB7}"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11</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597274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38BA25-643E-4335-9B23-727A98F405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4250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55275F-325D-4238-A950-BD38AB711B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962028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2.xml"/><Relationship Id="rId1" Type="http://schemas.openxmlformats.org/officeDocument/2006/relationships/tags" Target="../tags/tag6.xml"/><Relationship Id="rId4" Type="http://schemas.openxmlformats.org/officeDocument/2006/relationships/image" Target="../media/image1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7.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1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2.xml"/><Relationship Id="rId1" Type="http://schemas.openxmlformats.org/officeDocument/2006/relationships/tags" Target="../tags/tag8.xml"/><Relationship Id="rId4" Type="http://schemas.openxmlformats.org/officeDocument/2006/relationships/image" Target="../media/image11.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2.xml"/><Relationship Id="rId1" Type="http://schemas.openxmlformats.org/officeDocument/2006/relationships/tags" Target="../tags/tag9.xml"/><Relationship Id="rId4" Type="http://schemas.openxmlformats.org/officeDocument/2006/relationships/image" Target="../media/image1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2.xml"/><Relationship Id="rId1" Type="http://schemas.openxmlformats.org/officeDocument/2006/relationships/tags" Target="../tags/tag10.xml"/><Relationship Id="rId4" Type="http://schemas.openxmlformats.org/officeDocument/2006/relationships/image" Target="../media/image1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2.xml"/><Relationship Id="rId1" Type="http://schemas.openxmlformats.org/officeDocument/2006/relationships/tags" Target="../tags/tag11.xml"/><Relationship Id="rId4" Type="http://schemas.openxmlformats.org/officeDocument/2006/relationships/image" Target="../media/image11.emf"/></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oleObject" Target="../embeddings/oleObject12.bin"/><Relationship Id="rId7"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12.xml"/><Relationship Id="rId6" Type="http://schemas.openxmlformats.org/officeDocument/2006/relationships/image" Target="../media/image8.jpeg"/><Relationship Id="rId5" Type="http://schemas.openxmlformats.org/officeDocument/2006/relationships/image" Target="../media/image16.emf"/><Relationship Id="rId4" Type="http://schemas.openxmlformats.org/officeDocument/2006/relationships/image" Target="../media/image11.emf"/></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oleObject" Target="../embeddings/oleObject2.bin"/><Relationship Id="rId7"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tags" Target="../tags/tag2.xml"/><Relationship Id="rId6" Type="http://schemas.openxmlformats.org/officeDocument/2006/relationships/image" Target="../media/image8.jpeg"/><Relationship Id="rId5" Type="http://schemas.openxmlformats.org/officeDocument/2006/relationships/image" Target="../media/image12.png"/><Relationship Id="rId10" Type="http://schemas.openxmlformats.org/officeDocument/2006/relationships/image" Target="../media/image15.svg"/><Relationship Id="rId4" Type="http://schemas.openxmlformats.org/officeDocument/2006/relationships/image" Target="../media/image11.emf"/><Relationship Id="rId9" Type="http://schemas.openxmlformats.org/officeDocument/2006/relationships/image" Target="../media/image14.png"/></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tags" Target="../tags/tag3.xml"/><Relationship Id="rId6" Type="http://schemas.openxmlformats.org/officeDocument/2006/relationships/image" Target="../media/image8.jpeg"/><Relationship Id="rId5" Type="http://schemas.openxmlformats.org/officeDocument/2006/relationships/image" Target="../media/image12.png"/><Relationship Id="rId4" Type="http://schemas.openxmlformats.org/officeDocument/2006/relationships/image" Target="../media/image11.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tags" Target="../tags/tag4.xml"/><Relationship Id="rId6" Type="http://schemas.openxmlformats.org/officeDocument/2006/relationships/image" Target="../media/image8.jpeg"/><Relationship Id="rId5" Type="http://schemas.openxmlformats.org/officeDocument/2006/relationships/image" Target="../media/image12.png"/><Relationship Id="rId4" Type="http://schemas.openxmlformats.org/officeDocument/2006/relationships/image" Target="../media/image11.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5.xml"/><Relationship Id="rId4" Type="http://schemas.openxmlformats.org/officeDocument/2006/relationships/image" Target="../media/image11.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1278635"/>
          </a:xfrm>
          <a:prstGeom prst="rect">
            <a:avLst/>
          </a:prstGeom>
        </p:spPr>
      </p:pic>
      <p:pic>
        <p:nvPicPr>
          <p:cNvPr id="17" name="bg object 17"/>
          <p:cNvPicPr/>
          <p:nvPr/>
        </p:nvPicPr>
        <p:blipFill>
          <a:blip r:embed="rId3" cstate="print"/>
          <a:stretch>
            <a:fillRect/>
          </a:stretch>
        </p:blipFill>
        <p:spPr>
          <a:xfrm>
            <a:off x="0" y="0"/>
            <a:ext cx="12192000" cy="294131"/>
          </a:xfrm>
          <a:prstGeom prst="rect">
            <a:avLst/>
          </a:prstGeom>
        </p:spPr>
      </p:pic>
      <p:pic>
        <p:nvPicPr>
          <p:cNvPr id="18" name="bg object 18"/>
          <p:cNvPicPr/>
          <p:nvPr/>
        </p:nvPicPr>
        <p:blipFill>
          <a:blip r:embed="rId4" cstate="print"/>
          <a:stretch>
            <a:fillRect/>
          </a:stretch>
        </p:blipFill>
        <p:spPr>
          <a:xfrm>
            <a:off x="4902708" y="15240"/>
            <a:ext cx="2386583" cy="256031"/>
          </a:xfrm>
          <a:prstGeom prst="rect">
            <a:avLst/>
          </a:prstGeom>
        </p:spPr>
      </p:pic>
      <p:pic>
        <p:nvPicPr>
          <p:cNvPr id="19" name="bg object 19"/>
          <p:cNvPicPr/>
          <p:nvPr/>
        </p:nvPicPr>
        <p:blipFill>
          <a:blip r:embed="rId5" cstate="print"/>
          <a:stretch>
            <a:fillRect/>
          </a:stretch>
        </p:blipFill>
        <p:spPr>
          <a:xfrm>
            <a:off x="10652759" y="379476"/>
            <a:ext cx="1441702" cy="605027"/>
          </a:xfrm>
          <a:prstGeom prst="rect">
            <a:avLst/>
          </a:prstGeom>
        </p:spPr>
      </p:pic>
      <p:sp>
        <p:nvSpPr>
          <p:cNvPr id="20" name="bg object 20"/>
          <p:cNvSpPr/>
          <p:nvPr/>
        </p:nvSpPr>
        <p:spPr>
          <a:xfrm>
            <a:off x="0" y="0"/>
            <a:ext cx="12192000" cy="2039620"/>
          </a:xfrm>
          <a:custGeom>
            <a:avLst/>
            <a:gdLst/>
            <a:ahLst/>
            <a:cxnLst/>
            <a:rect l="l" t="t" r="r" b="b"/>
            <a:pathLst>
              <a:path w="12192000" h="2039620">
                <a:moveTo>
                  <a:pt x="12192000" y="0"/>
                </a:moveTo>
                <a:lnTo>
                  <a:pt x="0" y="0"/>
                </a:lnTo>
                <a:lnTo>
                  <a:pt x="0" y="2039112"/>
                </a:lnTo>
                <a:lnTo>
                  <a:pt x="12192000" y="2039112"/>
                </a:lnTo>
                <a:lnTo>
                  <a:pt x="12192000" y="0"/>
                </a:lnTo>
                <a:close/>
              </a:path>
            </a:pathLst>
          </a:custGeom>
          <a:solidFill>
            <a:srgbClr val="FFFFFF"/>
          </a:solidFill>
        </p:spPr>
        <p:txBody>
          <a:bodyPr wrap="square" lIns="0" tIns="0" rIns="0" bIns="0" rtlCol="0"/>
          <a:lstStyle/>
          <a:p>
            <a:endParaRPr/>
          </a:p>
        </p:txBody>
      </p:sp>
      <p:pic>
        <p:nvPicPr>
          <p:cNvPr id="21" name="bg object 21"/>
          <p:cNvPicPr/>
          <p:nvPr/>
        </p:nvPicPr>
        <p:blipFill>
          <a:blip r:embed="rId6" cstate="print"/>
          <a:stretch>
            <a:fillRect/>
          </a:stretch>
        </p:blipFill>
        <p:spPr>
          <a:xfrm>
            <a:off x="9339935" y="5833844"/>
            <a:ext cx="2191307" cy="611178"/>
          </a:xfrm>
          <a:prstGeom prst="rect">
            <a:avLst/>
          </a:prstGeom>
        </p:spPr>
      </p:pic>
      <p:sp>
        <p:nvSpPr>
          <p:cNvPr id="22" name="bg object 22"/>
          <p:cNvSpPr/>
          <p:nvPr/>
        </p:nvSpPr>
        <p:spPr>
          <a:xfrm>
            <a:off x="1106424" y="5588508"/>
            <a:ext cx="10441940" cy="0"/>
          </a:xfrm>
          <a:custGeom>
            <a:avLst/>
            <a:gdLst/>
            <a:ahLst/>
            <a:cxnLst/>
            <a:rect l="l" t="t" r="r" b="b"/>
            <a:pathLst>
              <a:path w="10441940">
                <a:moveTo>
                  <a:pt x="0" y="0"/>
                </a:moveTo>
                <a:lnTo>
                  <a:pt x="10441520" y="0"/>
                </a:lnTo>
              </a:path>
            </a:pathLst>
          </a:custGeom>
          <a:ln w="12700">
            <a:solidFill>
              <a:srgbClr val="BA5D00"/>
            </a:solidFill>
          </a:ln>
        </p:spPr>
        <p:txBody>
          <a:bodyPr wrap="square" lIns="0" tIns="0" rIns="0" bIns="0" rtlCol="0"/>
          <a:lstStyle/>
          <a:p>
            <a:endParaRPr/>
          </a:p>
        </p:txBody>
      </p:sp>
      <p:pic>
        <p:nvPicPr>
          <p:cNvPr id="23" name="bg object 23"/>
          <p:cNvPicPr/>
          <p:nvPr/>
        </p:nvPicPr>
        <p:blipFill>
          <a:blip r:embed="rId7" cstate="print"/>
          <a:stretch>
            <a:fillRect/>
          </a:stretch>
        </p:blipFill>
        <p:spPr>
          <a:xfrm>
            <a:off x="0" y="0"/>
            <a:ext cx="772668" cy="6857999"/>
          </a:xfrm>
          <a:prstGeom prst="rect">
            <a:avLst/>
          </a:prstGeom>
        </p:spPr>
      </p:pic>
      <p:pic>
        <p:nvPicPr>
          <p:cNvPr id="24" name="bg object 24"/>
          <p:cNvPicPr/>
          <p:nvPr/>
        </p:nvPicPr>
        <p:blipFill>
          <a:blip r:embed="rId8" cstate="print"/>
          <a:stretch>
            <a:fillRect/>
          </a:stretch>
        </p:blipFill>
        <p:spPr>
          <a:xfrm>
            <a:off x="1011936" y="1969007"/>
            <a:ext cx="4431791" cy="1650492"/>
          </a:xfrm>
          <a:prstGeom prst="rect">
            <a:avLst/>
          </a:prstGeom>
        </p:spPr>
      </p:pic>
      <p:sp>
        <p:nvSpPr>
          <p:cNvPr id="25" name="bg object 25"/>
          <p:cNvSpPr/>
          <p:nvPr/>
        </p:nvSpPr>
        <p:spPr>
          <a:xfrm>
            <a:off x="5748528" y="1699260"/>
            <a:ext cx="0" cy="2167890"/>
          </a:xfrm>
          <a:custGeom>
            <a:avLst/>
            <a:gdLst/>
            <a:ahLst/>
            <a:cxnLst/>
            <a:rect l="l" t="t" r="r" b="b"/>
            <a:pathLst>
              <a:path h="2167890">
                <a:moveTo>
                  <a:pt x="0" y="0"/>
                </a:moveTo>
                <a:lnTo>
                  <a:pt x="0" y="2167356"/>
                </a:lnTo>
              </a:path>
            </a:pathLst>
          </a:custGeom>
          <a:ln w="6350">
            <a:solidFill>
              <a:srgbClr val="3676BB"/>
            </a:solidFill>
          </a:ln>
        </p:spPr>
        <p:txBody>
          <a:bodyPr wrap="square" lIns="0" tIns="0" rIns="0" bIns="0" rtlCol="0"/>
          <a:lstStyle/>
          <a:p>
            <a:endParaRPr/>
          </a:p>
        </p:txBody>
      </p:sp>
      <p:sp>
        <p:nvSpPr>
          <p:cNvPr id="2" name="Holder 2"/>
          <p:cNvSpPr>
            <a:spLocks noGrp="1"/>
          </p:cNvSpPr>
          <p:nvPr>
            <p:ph type="ctrTitle"/>
          </p:nvPr>
        </p:nvSpPr>
        <p:spPr>
          <a:xfrm>
            <a:off x="6126100" y="1953229"/>
            <a:ext cx="4698365" cy="1122680"/>
          </a:xfrm>
          <a:prstGeom prst="rect">
            <a:avLst/>
          </a:prstGeom>
        </p:spPr>
        <p:txBody>
          <a:bodyPr wrap="square" lIns="0" tIns="0" rIns="0" bIns="0">
            <a:spAutoFit/>
          </a:bodyPr>
          <a:lstStyle>
            <a:lvl1pPr>
              <a:defRPr sz="2000" b="0" i="0">
                <a:solidFill>
                  <a:schemeClr val="tx1"/>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subtitle and bulle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1"/>
            </p:custDataLst>
            <p:extLst>
              <p:ext uri="{D42A27DB-BD31-4B8C-83A1-F6EECF244321}">
                <p14:modId xmlns:p14="http://schemas.microsoft.com/office/powerpoint/2010/main" val="16408282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781484" y="311508"/>
            <a:ext cx="9680953" cy="532804"/>
          </a:xfrm>
          <a:prstGeom prst="rect">
            <a:avLst/>
          </a:prstGeom>
        </p:spPr>
        <p:txBody>
          <a:bodyPr vert="horz">
            <a:noAutofit/>
          </a:bodyPr>
          <a:lstStyle>
            <a:lvl1pPr>
              <a:lnSpc>
                <a:spcPct val="85000"/>
              </a:lnSpc>
              <a:defRPr sz="2800">
                <a:solidFill>
                  <a:schemeClr val="tx1"/>
                </a:solidFill>
              </a:defRPr>
            </a:lvl1pPr>
          </a:lstStyle>
          <a:p>
            <a:r>
              <a:rPr lang="en-US"/>
              <a:t>Click to edit Master title style Arial Bold</a:t>
            </a:r>
          </a:p>
        </p:txBody>
      </p:sp>
      <p:sp>
        <p:nvSpPr>
          <p:cNvPr id="16" name="Content Placeholder 2">
            <a:extLst>
              <a:ext uri="{FF2B5EF4-FFF2-40B4-BE49-F238E27FC236}">
                <a16:creationId xmlns:a16="http://schemas.microsoft.com/office/drawing/2014/main" id="{74BA8965-8D92-47B8-BE22-6129AE55D866}"/>
              </a:ext>
            </a:extLst>
          </p:cNvPr>
          <p:cNvSpPr>
            <a:spLocks noGrp="1"/>
          </p:cNvSpPr>
          <p:nvPr>
            <p:ph idx="1"/>
          </p:nvPr>
        </p:nvSpPr>
        <p:spPr>
          <a:xfrm>
            <a:off x="781484" y="1519518"/>
            <a:ext cx="10572316" cy="4464423"/>
          </a:xfrm>
          <a:prstGeom prst="rect">
            <a:avLst/>
          </a:prstGeom>
        </p:spPr>
        <p:txBody>
          <a:bodyPr>
            <a:noAutofit/>
          </a:bodyPr>
          <a:lstStyle>
            <a:lvl1pPr>
              <a:buClr>
                <a:srgbClr val="BB5D00"/>
              </a:buClr>
              <a:buSzPct val="110000"/>
              <a:defRPr sz="2400">
                <a:latin typeface="Arial" panose="020B0604020202020204" pitchFamily="34" charset="0"/>
                <a:cs typeface="Arial" panose="020B0604020202020204" pitchFamily="34" charset="0"/>
              </a:defRPr>
            </a:lvl1pPr>
            <a:lvl2pPr marL="571500" indent="-285750">
              <a:buClr>
                <a:srgbClr val="BB5D00"/>
              </a:buClr>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688975" indent="-227013">
              <a:buClr>
                <a:srgbClr val="BB5D00"/>
              </a:buClr>
              <a:buSzPct val="85000"/>
              <a:buFont typeface="Courier New" panose="02070309020205020404" pitchFamily="49" charset="0"/>
              <a:buChar char="o"/>
              <a:defRPr lang="en-US" sz="2000" b="0" i="0" kern="1200" dirty="0">
                <a:solidFill>
                  <a:schemeClr val="tx1"/>
                </a:solidFill>
                <a:latin typeface="Arial" panose="020B0604020202020204" pitchFamily="34" charset="0"/>
                <a:ea typeface="+mn-ea"/>
                <a:cs typeface="Arial" panose="020B0604020202020204" pitchFamily="34" charset="0"/>
              </a:defRPr>
            </a:lvl3pPr>
            <a:lvl4pPr marL="914400" indent="-225425">
              <a:buClr>
                <a:srgbClr val="BB5D00"/>
              </a:buClr>
              <a:buSzPct val="95000"/>
              <a:defRPr sz="1800">
                <a:latin typeface="Arial" panose="020B0604020202020204" pitchFamily="34" charset="0"/>
                <a:cs typeface="Arial" panose="020B0604020202020204" pitchFamily="34" charset="0"/>
              </a:defRPr>
            </a:lvl4pPr>
            <a:lvl5pPr marL="1200150" indent="-285750">
              <a:buClr>
                <a:srgbClr val="BB5D00"/>
              </a:buClr>
              <a:defRPr lang="en-US" sz="1600" b="0" i="0" kern="1200" dirty="0">
                <a:solidFill>
                  <a:schemeClr val="tx1"/>
                </a:solidFill>
                <a:latin typeface="+mj-lt"/>
                <a:ea typeface="+mn-ea"/>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marL="1139825" lvl="4" indent="-225425" algn="l" defTabSz="914400" rtl="0" eaLnBrk="1" latinLnBrk="0" hangingPunct="1">
              <a:lnSpc>
                <a:spcPct val="90000"/>
              </a:lnSpc>
              <a:spcBef>
                <a:spcPts val="500"/>
              </a:spcBef>
              <a:buClr>
                <a:srgbClr val="BB5D00"/>
              </a:buClr>
              <a:buFont typeface="Arial" panose="020B0604020202020204" pitchFamily="34" charset="0"/>
              <a:buChar char="–"/>
            </a:pPr>
            <a:r>
              <a:rPr lang="en-US"/>
              <a:t>Fifth level</a:t>
            </a:r>
          </a:p>
        </p:txBody>
      </p:sp>
      <p:sp>
        <p:nvSpPr>
          <p:cNvPr id="8" name="Subtitle 2">
            <a:extLst>
              <a:ext uri="{FF2B5EF4-FFF2-40B4-BE49-F238E27FC236}">
                <a16:creationId xmlns:a16="http://schemas.microsoft.com/office/drawing/2014/main" id="{DC7805AE-83AC-40B4-88BE-27938D6B0A14}"/>
              </a:ext>
            </a:extLst>
          </p:cNvPr>
          <p:cNvSpPr>
            <a:spLocks noGrp="1"/>
          </p:cNvSpPr>
          <p:nvPr>
            <p:ph type="subTitle" idx="13"/>
          </p:nvPr>
        </p:nvSpPr>
        <p:spPr>
          <a:xfrm>
            <a:off x="781483" y="778995"/>
            <a:ext cx="9680953" cy="311849"/>
          </a:xfrm>
          <a:prstGeom prst="rect">
            <a:avLst/>
          </a:prstGeom>
        </p:spPr>
        <p:txBody>
          <a:bodyPr>
            <a:noAutofit/>
          </a:bodyPr>
          <a:lstStyle>
            <a:lvl1pPr marL="0" indent="0" algn="l">
              <a:buNone/>
              <a:defRPr sz="1800" i="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E6AB2AEA-A29E-4142-80F2-FE4929AC6C85}"/>
              </a:ext>
            </a:extLst>
          </p:cNvPr>
          <p:cNvSpPr>
            <a:spLocks noGrp="1"/>
          </p:cNvSpPr>
          <p:nvPr>
            <p:ph type="sldNum" sz="quarter" idx="4"/>
          </p:nvPr>
        </p:nvSpPr>
        <p:spPr>
          <a:xfrm>
            <a:off x="10990217" y="6577563"/>
            <a:ext cx="1201783" cy="280437"/>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3133742122"/>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eme color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2A385F-36DD-46FB-A566-F5EABF7F0EE1}"/>
              </a:ext>
            </a:extLst>
          </p:cNvPr>
          <p:cNvSpPr/>
          <p:nvPr userDrawn="1"/>
        </p:nvSpPr>
        <p:spPr>
          <a:xfrm>
            <a:off x="3176" y="1123503"/>
            <a:ext cx="12188824" cy="15693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1"/>
            </p:custDataLst>
            <p:extLst>
              <p:ext uri="{D42A27DB-BD31-4B8C-83A1-F6EECF244321}">
                <p14:modId xmlns:p14="http://schemas.microsoft.com/office/powerpoint/2010/main" val="26593632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781484" y="407559"/>
            <a:ext cx="9680953" cy="607555"/>
          </a:xfrm>
          <a:prstGeom prst="rect">
            <a:avLst/>
          </a:prstGeom>
        </p:spPr>
        <p:txBody>
          <a:bodyPr vert="horz">
            <a:noAutofit/>
          </a:bodyPr>
          <a:lstStyle>
            <a:lvl1pPr>
              <a:lnSpc>
                <a:spcPct val="85000"/>
              </a:lnSpc>
              <a:defRPr sz="3200">
                <a:solidFill>
                  <a:schemeClr val="tx1"/>
                </a:solidFill>
              </a:defRPr>
            </a:lvl1pPr>
          </a:lstStyle>
          <a:p>
            <a:r>
              <a:rPr lang="en-US"/>
              <a:t>Click to edit Master title style Arial Bold</a:t>
            </a:r>
          </a:p>
        </p:txBody>
      </p:sp>
      <p:sp>
        <p:nvSpPr>
          <p:cNvPr id="11" name="Rectangle 10">
            <a:extLst>
              <a:ext uri="{FF2B5EF4-FFF2-40B4-BE49-F238E27FC236}">
                <a16:creationId xmlns:a16="http://schemas.microsoft.com/office/drawing/2014/main" id="{8793DBAB-33E2-42FF-8425-76A9F1C1A2E7}"/>
              </a:ext>
            </a:extLst>
          </p:cNvPr>
          <p:cNvSpPr/>
          <p:nvPr userDrawn="1"/>
        </p:nvSpPr>
        <p:spPr>
          <a:xfrm>
            <a:off x="9192818" y="2882263"/>
            <a:ext cx="2908985" cy="327998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1CA6F5BF-D6F4-4749-A47E-53D716145806}"/>
              </a:ext>
            </a:extLst>
          </p:cNvPr>
          <p:cNvSpPr/>
          <p:nvPr userDrawn="1"/>
        </p:nvSpPr>
        <p:spPr>
          <a:xfrm>
            <a:off x="408999" y="4930439"/>
            <a:ext cx="372486" cy="1231804"/>
          </a:xfrm>
          <a:prstGeom prst="rect">
            <a:avLst/>
          </a:prstGeom>
          <a:gradFill>
            <a:gsLst>
              <a:gs pos="25000">
                <a:srgbClr val="FEC745"/>
              </a:gs>
              <a:gs pos="0">
                <a:srgbClr val="E18332"/>
              </a:gs>
              <a:gs pos="100000">
                <a:srgbClr val="9B532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4019F31B-DDC9-4E7A-8A22-64E121314F2B}"/>
              </a:ext>
            </a:extLst>
          </p:cNvPr>
          <p:cNvSpPr/>
          <p:nvPr userDrawn="1"/>
        </p:nvSpPr>
        <p:spPr>
          <a:xfrm>
            <a:off x="820070" y="4926247"/>
            <a:ext cx="405119" cy="1231803"/>
          </a:xfrm>
          <a:prstGeom prst="rect">
            <a:avLst/>
          </a:prstGeom>
          <a:gradFill>
            <a:gsLst>
              <a:gs pos="49000">
                <a:srgbClr val="4AA4C6"/>
              </a:gs>
              <a:gs pos="0">
                <a:srgbClr val="B5E4F7"/>
              </a:gs>
              <a:gs pos="100000">
                <a:srgbClr val="224A9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91F31CCD-F890-447A-9CAD-5CC502170E1A}"/>
              </a:ext>
            </a:extLst>
          </p:cNvPr>
          <p:cNvSpPr/>
          <p:nvPr userDrawn="1"/>
        </p:nvSpPr>
        <p:spPr>
          <a:xfrm>
            <a:off x="1694431" y="4951440"/>
            <a:ext cx="387623" cy="1206610"/>
          </a:xfrm>
          <a:prstGeom prst="rect">
            <a:avLst/>
          </a:prstGeom>
          <a:gradFill>
            <a:gsLst>
              <a:gs pos="49000">
                <a:schemeClr val="accent2">
                  <a:lumMod val="75000"/>
                </a:schemeClr>
              </a:gs>
              <a:gs pos="0">
                <a:schemeClr val="accent4">
                  <a:lumMod val="40000"/>
                  <a:lumOff val="60000"/>
                </a:schemeClr>
              </a:gs>
              <a:gs pos="100000">
                <a:srgbClr val="80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3515EF54-6962-4147-A6E8-DD2B1E6DB412}"/>
              </a:ext>
            </a:extLst>
          </p:cNvPr>
          <p:cNvSpPr txBox="1"/>
          <p:nvPr userDrawn="1"/>
        </p:nvSpPr>
        <p:spPr>
          <a:xfrm>
            <a:off x="352740" y="4602400"/>
            <a:ext cx="3132533" cy="276999"/>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Additional color selection</a:t>
            </a:r>
          </a:p>
        </p:txBody>
      </p:sp>
      <p:sp>
        <p:nvSpPr>
          <p:cNvPr id="21" name="Rectangle 20">
            <a:extLst>
              <a:ext uri="{FF2B5EF4-FFF2-40B4-BE49-F238E27FC236}">
                <a16:creationId xmlns:a16="http://schemas.microsoft.com/office/drawing/2014/main" id="{98B1EFD2-16AB-44D7-A868-706CF677CC4E}"/>
              </a:ext>
            </a:extLst>
          </p:cNvPr>
          <p:cNvSpPr/>
          <p:nvPr userDrawn="1"/>
        </p:nvSpPr>
        <p:spPr>
          <a:xfrm>
            <a:off x="1281270" y="4938844"/>
            <a:ext cx="357080" cy="1231802"/>
          </a:xfrm>
          <a:prstGeom prst="rect">
            <a:avLst/>
          </a:prstGeom>
          <a:gradFill>
            <a:gsLst>
              <a:gs pos="49000">
                <a:srgbClr val="FEC745"/>
              </a:gs>
              <a:gs pos="0">
                <a:srgbClr val="F59948"/>
              </a:gs>
              <a:gs pos="100000">
                <a:srgbClr val="E1833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4EA2D2EB-13B1-4028-AC06-B66CBA66A76B}"/>
              </a:ext>
            </a:extLst>
          </p:cNvPr>
          <p:cNvSpPr/>
          <p:nvPr userDrawn="1"/>
        </p:nvSpPr>
        <p:spPr>
          <a:xfrm>
            <a:off x="2185798" y="4951439"/>
            <a:ext cx="505741" cy="1206609"/>
          </a:xfrm>
          <a:prstGeom prst="rect">
            <a:avLst/>
          </a:prstGeom>
          <a:gradFill>
            <a:gsLst>
              <a:gs pos="40000">
                <a:srgbClr val="1D88C6"/>
              </a:gs>
              <a:gs pos="0">
                <a:srgbClr val="B5E4F7"/>
              </a:gs>
              <a:gs pos="100000">
                <a:srgbClr val="09457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852F6261-B011-4584-B2D0-D5D35E673AD0}"/>
              </a:ext>
            </a:extLst>
          </p:cNvPr>
          <p:cNvSpPr txBox="1"/>
          <p:nvPr userDrawn="1"/>
        </p:nvSpPr>
        <p:spPr>
          <a:xfrm>
            <a:off x="1281270" y="1321775"/>
            <a:ext cx="10110835" cy="1200329"/>
          </a:xfrm>
          <a:prstGeom prst="rect">
            <a:avLst/>
          </a:prstGeom>
          <a:noFill/>
        </p:spPr>
        <p:txBody>
          <a:bodyPr wrap="square" rtlCol="0">
            <a:noAutofit/>
          </a:bodyPr>
          <a:lstStyle/>
          <a:p>
            <a:pPr marL="342900" indent="-342900">
              <a:buFont typeface="+mj-lt"/>
              <a:buAutoNum type="arabicPeriod"/>
            </a:pPr>
            <a:r>
              <a:rPr lang="en-US" b="1" u="sng">
                <a:latin typeface="Arial" panose="020B0604020202020204" pitchFamily="34" charset="0"/>
                <a:cs typeface="Arial" panose="020B0604020202020204" pitchFamily="34" charset="0"/>
              </a:rPr>
              <a:t>2023 The Power of Copper </a:t>
            </a:r>
            <a:r>
              <a:rPr lang="en-US">
                <a:latin typeface="Arial" panose="020B0604020202020204" pitchFamily="34" charset="0"/>
                <a:cs typeface="Arial" panose="020B0604020202020204" pitchFamily="34" charset="0"/>
              </a:rPr>
              <a:t>color theme</a:t>
            </a:r>
          </a:p>
          <a:p>
            <a:pPr marL="342900" indent="-342900">
              <a:buFont typeface="+mj-lt"/>
              <a:buAutoNum type="arabicPeriod"/>
            </a:pPr>
            <a:r>
              <a:rPr lang="en-US">
                <a:latin typeface="Arial" panose="020B0604020202020204" pitchFamily="34" charset="0"/>
                <a:cs typeface="Arial" panose="020B0604020202020204" pitchFamily="34" charset="0"/>
              </a:rPr>
              <a:t>Select View/Slide Master</a:t>
            </a:r>
          </a:p>
          <a:p>
            <a:pPr marL="342900" indent="-342900">
              <a:buFont typeface="+mj-lt"/>
              <a:buAutoNum type="arabicPeriod"/>
            </a:pPr>
            <a:r>
              <a:rPr lang="en-US">
                <a:latin typeface="Arial" panose="020B0604020202020204" pitchFamily="34" charset="0"/>
                <a:cs typeface="Arial" panose="020B0604020202020204" pitchFamily="34" charset="0"/>
              </a:rPr>
              <a:t>Select Theme Colors</a:t>
            </a:r>
          </a:p>
          <a:p>
            <a:pPr marL="342900" indent="-342900">
              <a:buFont typeface="+mj-lt"/>
              <a:buAutoNum type="arabicPeriod"/>
            </a:pPr>
            <a:r>
              <a:rPr lang="en-US">
                <a:latin typeface="Arial" panose="020B0604020202020204" pitchFamily="34" charset="0"/>
                <a:cs typeface="Arial" panose="020B0604020202020204" pitchFamily="34" charset="0"/>
              </a:rPr>
              <a:t>Under </a:t>
            </a:r>
            <a:r>
              <a:rPr lang="en-US" u="sng">
                <a:latin typeface="Arial" panose="020B0604020202020204" pitchFamily="34" charset="0"/>
                <a:cs typeface="Arial" panose="020B0604020202020204" pitchFamily="34" charset="0"/>
              </a:rPr>
              <a:t>Custom</a:t>
            </a:r>
            <a:r>
              <a:rPr lang="en-US">
                <a:latin typeface="Arial" panose="020B0604020202020204" pitchFamily="34" charset="0"/>
                <a:cs typeface="Arial" panose="020B0604020202020204" pitchFamily="34" charset="0"/>
              </a:rPr>
              <a:t> select 2023 theme</a:t>
            </a:r>
          </a:p>
        </p:txBody>
      </p:sp>
      <p:sp>
        <p:nvSpPr>
          <p:cNvPr id="25" name="TextBox 24">
            <a:extLst>
              <a:ext uri="{FF2B5EF4-FFF2-40B4-BE49-F238E27FC236}">
                <a16:creationId xmlns:a16="http://schemas.microsoft.com/office/drawing/2014/main" id="{015E4230-DA07-43A5-B327-DCC0FA46F099}"/>
              </a:ext>
            </a:extLst>
          </p:cNvPr>
          <p:cNvSpPr txBox="1"/>
          <p:nvPr userDrawn="1"/>
        </p:nvSpPr>
        <p:spPr>
          <a:xfrm>
            <a:off x="437220" y="2913247"/>
            <a:ext cx="2267559" cy="369332"/>
          </a:xfrm>
          <a:prstGeom prst="rect">
            <a:avLst/>
          </a:prstGeom>
          <a:noFill/>
        </p:spPr>
        <p:txBody>
          <a:bodyPr wrap="square" rtlCol="0">
            <a:noAutofit/>
          </a:bodyPr>
          <a:lstStyle/>
          <a:p>
            <a:r>
              <a:rPr lang="en-US">
                <a:latin typeface="Arial" panose="020B0604020202020204" pitchFamily="34" charset="0"/>
                <a:cs typeface="Arial" panose="020B0604020202020204" pitchFamily="34" charset="0"/>
              </a:rPr>
              <a:t>Main color selection</a:t>
            </a:r>
          </a:p>
        </p:txBody>
      </p:sp>
      <p:sp>
        <p:nvSpPr>
          <p:cNvPr id="26" name="TextBox 25">
            <a:extLst>
              <a:ext uri="{FF2B5EF4-FFF2-40B4-BE49-F238E27FC236}">
                <a16:creationId xmlns:a16="http://schemas.microsoft.com/office/drawing/2014/main" id="{AAE48A92-74AE-4DC9-9674-B700DC5BA983}"/>
              </a:ext>
            </a:extLst>
          </p:cNvPr>
          <p:cNvSpPr txBox="1"/>
          <p:nvPr userDrawn="1"/>
        </p:nvSpPr>
        <p:spPr>
          <a:xfrm>
            <a:off x="4261665" y="2764922"/>
            <a:ext cx="1234146" cy="461665"/>
          </a:xfrm>
          <a:prstGeom prst="rect">
            <a:avLst/>
          </a:prstGeom>
          <a:noFill/>
        </p:spPr>
        <p:txBody>
          <a:bodyPr wrap="square" rtlCol="0">
            <a:noAutofit/>
          </a:bodyPr>
          <a:lstStyle/>
          <a:p>
            <a:r>
              <a:rPr lang="en-US" sz="1200" b="1" i="1">
                <a:solidFill>
                  <a:schemeClr val="tx1"/>
                </a:solidFill>
                <a:latin typeface="Arial" panose="020B0604020202020204" pitchFamily="34" charset="0"/>
                <a:cs typeface="Arial" panose="020B0604020202020204" pitchFamily="34" charset="0"/>
              </a:rPr>
              <a:t>White for dark background</a:t>
            </a:r>
            <a:endParaRPr lang="en-US" sz="1200" b="1" i="1">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E6DF2025-16B1-4CBD-9B88-2EFC9132F245}"/>
              </a:ext>
            </a:extLst>
          </p:cNvPr>
          <p:cNvSpPr/>
          <p:nvPr userDrawn="1"/>
        </p:nvSpPr>
        <p:spPr>
          <a:xfrm>
            <a:off x="379827" y="3489254"/>
            <a:ext cx="275897" cy="245798"/>
          </a:xfrm>
          <a:prstGeom prst="rect">
            <a:avLst/>
          </a:prstGeom>
          <a:solidFill>
            <a:srgbClr val="E143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93D22604-93BB-4B3B-A1D3-1797F1EF46EE}"/>
              </a:ext>
            </a:extLst>
          </p:cNvPr>
          <p:cNvSpPr/>
          <p:nvPr userDrawn="1"/>
        </p:nvSpPr>
        <p:spPr>
          <a:xfrm>
            <a:off x="1088300" y="3489254"/>
            <a:ext cx="275897" cy="245798"/>
          </a:xfrm>
          <a:prstGeom prst="rect">
            <a:avLst/>
          </a:prstGeom>
          <a:solidFill>
            <a:srgbClr val="E18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BB9A3566-3339-47CB-AC83-7210A147E4E2}"/>
              </a:ext>
            </a:extLst>
          </p:cNvPr>
          <p:cNvSpPr/>
          <p:nvPr userDrawn="1"/>
        </p:nvSpPr>
        <p:spPr>
          <a:xfrm>
            <a:off x="1754257" y="3489254"/>
            <a:ext cx="275897" cy="245798"/>
          </a:xfrm>
          <a:prstGeom prst="rect">
            <a:avLst/>
          </a:prstGeom>
          <a:solidFill>
            <a:srgbClr val="FEC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C78F39C0-859E-4629-AA42-567829112258}"/>
              </a:ext>
            </a:extLst>
          </p:cNvPr>
          <p:cNvSpPr/>
          <p:nvPr userDrawn="1"/>
        </p:nvSpPr>
        <p:spPr>
          <a:xfrm>
            <a:off x="3005530" y="3489254"/>
            <a:ext cx="275897" cy="245798"/>
          </a:xfrm>
          <a:prstGeom prst="rect">
            <a:avLst/>
          </a:prstGeom>
          <a:solidFill>
            <a:srgbClr val="2C7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C95D5E78-F72C-4BDD-A3A9-3E7813D191A2}"/>
              </a:ext>
            </a:extLst>
          </p:cNvPr>
          <p:cNvSpPr/>
          <p:nvPr userDrawn="1"/>
        </p:nvSpPr>
        <p:spPr>
          <a:xfrm>
            <a:off x="5385696" y="3489254"/>
            <a:ext cx="275897" cy="245798"/>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87628E13-A876-461E-BFD7-30D3AE5D6F82}"/>
              </a:ext>
            </a:extLst>
          </p:cNvPr>
          <p:cNvSpPr/>
          <p:nvPr userDrawn="1"/>
        </p:nvSpPr>
        <p:spPr>
          <a:xfrm>
            <a:off x="3572360" y="3489254"/>
            <a:ext cx="275897" cy="2457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369665F1-D8A9-476E-8F35-A25F1163EAA5}"/>
              </a:ext>
            </a:extLst>
          </p:cNvPr>
          <p:cNvSpPr/>
          <p:nvPr userDrawn="1"/>
        </p:nvSpPr>
        <p:spPr>
          <a:xfrm>
            <a:off x="4855250" y="3484877"/>
            <a:ext cx="275897" cy="245798"/>
          </a:xfrm>
          <a:prstGeom prst="rect">
            <a:avLst/>
          </a:prstGeom>
          <a:solidFill>
            <a:srgbClr val="339F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cs typeface="Arial" panose="020B0604020202020204" pitchFamily="34" charset="0"/>
            </a:endParaRPr>
          </a:p>
        </p:txBody>
      </p:sp>
      <p:graphicFrame>
        <p:nvGraphicFramePr>
          <p:cNvPr id="35" name="Chart 34">
            <a:extLst>
              <a:ext uri="{FF2B5EF4-FFF2-40B4-BE49-F238E27FC236}">
                <a16:creationId xmlns:a16="http://schemas.microsoft.com/office/drawing/2014/main" id="{72879B0A-F99E-40E5-B700-799F77DD6828}"/>
              </a:ext>
            </a:extLst>
          </p:cNvPr>
          <p:cNvGraphicFramePr/>
          <p:nvPr userDrawn="1">
            <p:extLst>
              <p:ext uri="{D42A27DB-BD31-4B8C-83A1-F6EECF244321}">
                <p14:modId xmlns:p14="http://schemas.microsoft.com/office/powerpoint/2010/main" val="1281395332"/>
              </p:ext>
            </p:extLst>
          </p:nvPr>
        </p:nvGraphicFramePr>
        <p:xfrm>
          <a:off x="6549001" y="3044858"/>
          <a:ext cx="5231928" cy="3487952"/>
        </p:xfrm>
        <a:graphic>
          <a:graphicData uri="http://schemas.openxmlformats.org/drawingml/2006/chart">
            <c:chart xmlns:c="http://schemas.openxmlformats.org/drawingml/2006/chart" xmlns:r="http://schemas.openxmlformats.org/officeDocument/2006/relationships" r:id="rId5"/>
          </a:graphicData>
        </a:graphic>
      </p:graphicFrame>
      <p:sp>
        <p:nvSpPr>
          <p:cNvPr id="36" name="Rectangle 35">
            <a:extLst>
              <a:ext uri="{FF2B5EF4-FFF2-40B4-BE49-F238E27FC236}">
                <a16:creationId xmlns:a16="http://schemas.microsoft.com/office/drawing/2014/main" id="{4C018436-5F86-4927-B055-EACE768BAB44}"/>
              </a:ext>
            </a:extLst>
          </p:cNvPr>
          <p:cNvSpPr/>
          <p:nvPr userDrawn="1"/>
        </p:nvSpPr>
        <p:spPr>
          <a:xfrm>
            <a:off x="4176124" y="3477162"/>
            <a:ext cx="275897" cy="245798"/>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cs typeface="Arial" panose="020B0604020202020204" pitchFamily="34" charset="0"/>
            </a:endParaRPr>
          </a:p>
        </p:txBody>
      </p:sp>
      <p:graphicFrame>
        <p:nvGraphicFramePr>
          <p:cNvPr id="37" name="Chart 36">
            <a:extLst>
              <a:ext uri="{FF2B5EF4-FFF2-40B4-BE49-F238E27FC236}">
                <a16:creationId xmlns:a16="http://schemas.microsoft.com/office/drawing/2014/main" id="{DE492359-65CB-4881-A29A-BAA4AE3DD16F}"/>
              </a:ext>
            </a:extLst>
          </p:cNvPr>
          <p:cNvGraphicFramePr/>
          <p:nvPr userDrawn="1">
            <p:extLst>
              <p:ext uri="{D42A27DB-BD31-4B8C-83A1-F6EECF244321}">
                <p14:modId xmlns:p14="http://schemas.microsoft.com/office/powerpoint/2010/main" val="218074281"/>
              </p:ext>
            </p:extLst>
          </p:nvPr>
        </p:nvGraphicFramePr>
        <p:xfrm>
          <a:off x="2750712" y="4507242"/>
          <a:ext cx="3553778" cy="2128811"/>
        </p:xfrm>
        <a:graphic>
          <a:graphicData uri="http://schemas.openxmlformats.org/drawingml/2006/chart">
            <c:chart xmlns:c="http://schemas.openxmlformats.org/drawingml/2006/chart" xmlns:r="http://schemas.openxmlformats.org/officeDocument/2006/relationships" r:id="rId6"/>
          </a:graphicData>
        </a:graphic>
      </p:graphicFrame>
      <p:sp>
        <p:nvSpPr>
          <p:cNvPr id="2" name="TextBox 1">
            <a:extLst>
              <a:ext uri="{FF2B5EF4-FFF2-40B4-BE49-F238E27FC236}">
                <a16:creationId xmlns:a16="http://schemas.microsoft.com/office/drawing/2014/main" id="{6153A013-3B3B-4571-88FE-8D757407CC69}"/>
              </a:ext>
            </a:extLst>
          </p:cNvPr>
          <p:cNvSpPr txBox="1"/>
          <p:nvPr userDrawn="1"/>
        </p:nvSpPr>
        <p:spPr>
          <a:xfrm>
            <a:off x="170824" y="3737840"/>
            <a:ext cx="785292" cy="246221"/>
          </a:xfrm>
          <a:prstGeom prst="rect">
            <a:avLst/>
          </a:prstGeom>
          <a:noFill/>
        </p:spPr>
        <p:txBody>
          <a:bodyPr wrap="square" rtlCol="0">
            <a:noAutofit/>
          </a:bodyPr>
          <a:lstStyle/>
          <a:p>
            <a:r>
              <a:rPr lang="en-US" sz="1000"/>
              <a:t>#e04401</a:t>
            </a:r>
          </a:p>
        </p:txBody>
      </p:sp>
      <p:sp>
        <p:nvSpPr>
          <p:cNvPr id="38" name="TextBox 37">
            <a:extLst>
              <a:ext uri="{FF2B5EF4-FFF2-40B4-BE49-F238E27FC236}">
                <a16:creationId xmlns:a16="http://schemas.microsoft.com/office/drawing/2014/main" id="{0AF54769-E8ED-4900-8C03-EE2395944D08}"/>
              </a:ext>
            </a:extLst>
          </p:cNvPr>
          <p:cNvSpPr txBox="1"/>
          <p:nvPr userDrawn="1"/>
        </p:nvSpPr>
        <p:spPr>
          <a:xfrm>
            <a:off x="853058" y="3737840"/>
            <a:ext cx="785292" cy="246221"/>
          </a:xfrm>
          <a:prstGeom prst="rect">
            <a:avLst/>
          </a:prstGeom>
          <a:noFill/>
        </p:spPr>
        <p:txBody>
          <a:bodyPr wrap="square" rtlCol="0">
            <a:noAutofit/>
          </a:bodyPr>
          <a:lstStyle/>
          <a:p>
            <a:r>
              <a:rPr lang="en-US" sz="1000"/>
              <a:t>#E18332</a:t>
            </a:r>
          </a:p>
        </p:txBody>
      </p:sp>
      <p:sp>
        <p:nvSpPr>
          <p:cNvPr id="39" name="TextBox 38">
            <a:extLst>
              <a:ext uri="{FF2B5EF4-FFF2-40B4-BE49-F238E27FC236}">
                <a16:creationId xmlns:a16="http://schemas.microsoft.com/office/drawing/2014/main" id="{BFB8D7ED-2BFD-4101-96F8-454008C72B47}"/>
              </a:ext>
            </a:extLst>
          </p:cNvPr>
          <p:cNvSpPr txBox="1"/>
          <p:nvPr userDrawn="1"/>
        </p:nvSpPr>
        <p:spPr>
          <a:xfrm>
            <a:off x="1597806" y="3737840"/>
            <a:ext cx="631902" cy="246221"/>
          </a:xfrm>
          <a:prstGeom prst="rect">
            <a:avLst/>
          </a:prstGeom>
          <a:noFill/>
        </p:spPr>
        <p:txBody>
          <a:bodyPr wrap="square" rtlCol="0">
            <a:noAutofit/>
          </a:bodyPr>
          <a:lstStyle/>
          <a:p>
            <a:r>
              <a:rPr lang="en-US" sz="1000"/>
              <a:t>#ffc743</a:t>
            </a:r>
          </a:p>
        </p:txBody>
      </p:sp>
      <p:sp>
        <p:nvSpPr>
          <p:cNvPr id="40" name="TextBox 39">
            <a:extLst>
              <a:ext uri="{FF2B5EF4-FFF2-40B4-BE49-F238E27FC236}">
                <a16:creationId xmlns:a16="http://schemas.microsoft.com/office/drawing/2014/main" id="{F495BDE8-4489-4FD6-B837-02AC7ADB5639}"/>
              </a:ext>
            </a:extLst>
          </p:cNvPr>
          <p:cNvSpPr txBox="1"/>
          <p:nvPr userDrawn="1"/>
        </p:nvSpPr>
        <p:spPr>
          <a:xfrm>
            <a:off x="2095120" y="3737840"/>
            <a:ext cx="748559" cy="246221"/>
          </a:xfrm>
          <a:prstGeom prst="rect">
            <a:avLst/>
          </a:prstGeom>
          <a:noFill/>
        </p:spPr>
        <p:txBody>
          <a:bodyPr wrap="square" rtlCol="0">
            <a:noAutofit/>
          </a:bodyPr>
          <a:lstStyle/>
          <a:p>
            <a:r>
              <a:rPr lang="en-US" sz="1000"/>
              <a:t>#01BCFF</a:t>
            </a:r>
          </a:p>
        </p:txBody>
      </p:sp>
      <p:sp>
        <p:nvSpPr>
          <p:cNvPr id="41" name="TextBox 40">
            <a:extLst>
              <a:ext uri="{FF2B5EF4-FFF2-40B4-BE49-F238E27FC236}">
                <a16:creationId xmlns:a16="http://schemas.microsoft.com/office/drawing/2014/main" id="{D92230F1-F0E1-4B19-ADDC-337E92B1209B}"/>
              </a:ext>
            </a:extLst>
          </p:cNvPr>
          <p:cNvSpPr txBox="1"/>
          <p:nvPr userDrawn="1"/>
        </p:nvSpPr>
        <p:spPr>
          <a:xfrm>
            <a:off x="2744295" y="3737840"/>
            <a:ext cx="726924" cy="246221"/>
          </a:xfrm>
          <a:prstGeom prst="rect">
            <a:avLst/>
          </a:prstGeom>
          <a:noFill/>
        </p:spPr>
        <p:txBody>
          <a:bodyPr wrap="square" rtlCol="0">
            <a:noAutofit/>
          </a:bodyPr>
          <a:lstStyle/>
          <a:p>
            <a:r>
              <a:rPr lang="en-US" sz="1000"/>
              <a:t>#3676bc</a:t>
            </a:r>
          </a:p>
        </p:txBody>
      </p:sp>
      <p:sp>
        <p:nvSpPr>
          <p:cNvPr id="42" name="TextBox 41">
            <a:extLst>
              <a:ext uri="{FF2B5EF4-FFF2-40B4-BE49-F238E27FC236}">
                <a16:creationId xmlns:a16="http://schemas.microsoft.com/office/drawing/2014/main" id="{CB4A7CD7-FD5B-430D-8C6C-306E62A28793}"/>
              </a:ext>
            </a:extLst>
          </p:cNvPr>
          <p:cNvSpPr txBox="1"/>
          <p:nvPr userDrawn="1"/>
        </p:nvSpPr>
        <p:spPr>
          <a:xfrm>
            <a:off x="3336631" y="3737840"/>
            <a:ext cx="785292" cy="246221"/>
          </a:xfrm>
          <a:prstGeom prst="rect">
            <a:avLst/>
          </a:prstGeom>
          <a:noFill/>
        </p:spPr>
        <p:txBody>
          <a:bodyPr wrap="square" rtlCol="0">
            <a:noAutofit/>
          </a:bodyPr>
          <a:lstStyle/>
          <a:p>
            <a:r>
              <a:rPr lang="en-US" sz="1000"/>
              <a:t>#000000</a:t>
            </a:r>
          </a:p>
        </p:txBody>
      </p:sp>
      <p:sp>
        <p:nvSpPr>
          <p:cNvPr id="43" name="TextBox 42">
            <a:extLst>
              <a:ext uri="{FF2B5EF4-FFF2-40B4-BE49-F238E27FC236}">
                <a16:creationId xmlns:a16="http://schemas.microsoft.com/office/drawing/2014/main" id="{3FD0965D-2713-4818-A5C9-FFF806699494}"/>
              </a:ext>
            </a:extLst>
          </p:cNvPr>
          <p:cNvSpPr txBox="1"/>
          <p:nvPr userDrawn="1"/>
        </p:nvSpPr>
        <p:spPr>
          <a:xfrm>
            <a:off x="3944317" y="3737840"/>
            <a:ext cx="785292" cy="246221"/>
          </a:xfrm>
          <a:prstGeom prst="rect">
            <a:avLst/>
          </a:prstGeom>
          <a:noFill/>
        </p:spPr>
        <p:txBody>
          <a:bodyPr wrap="square" rtlCol="0">
            <a:noAutofit/>
          </a:bodyPr>
          <a:lstStyle/>
          <a:p>
            <a:r>
              <a:rPr lang="en-US" sz="1000"/>
              <a:t>#8F133C</a:t>
            </a:r>
          </a:p>
        </p:txBody>
      </p:sp>
      <p:sp>
        <p:nvSpPr>
          <p:cNvPr id="44" name="TextBox 43">
            <a:extLst>
              <a:ext uri="{FF2B5EF4-FFF2-40B4-BE49-F238E27FC236}">
                <a16:creationId xmlns:a16="http://schemas.microsoft.com/office/drawing/2014/main" id="{BC28D25B-484C-4B25-B588-55AABCF83077}"/>
              </a:ext>
            </a:extLst>
          </p:cNvPr>
          <p:cNvSpPr txBox="1"/>
          <p:nvPr userDrawn="1"/>
        </p:nvSpPr>
        <p:spPr>
          <a:xfrm>
            <a:off x="4610223" y="3737840"/>
            <a:ext cx="748559" cy="246221"/>
          </a:xfrm>
          <a:prstGeom prst="rect">
            <a:avLst/>
          </a:prstGeom>
          <a:noFill/>
        </p:spPr>
        <p:txBody>
          <a:bodyPr wrap="square" rtlCol="0">
            <a:noAutofit/>
          </a:bodyPr>
          <a:lstStyle/>
          <a:p>
            <a:r>
              <a:rPr lang="en-US" sz="1000"/>
              <a:t>#91b54a</a:t>
            </a:r>
          </a:p>
        </p:txBody>
      </p:sp>
      <p:sp>
        <p:nvSpPr>
          <p:cNvPr id="45" name="TextBox 44">
            <a:extLst>
              <a:ext uri="{FF2B5EF4-FFF2-40B4-BE49-F238E27FC236}">
                <a16:creationId xmlns:a16="http://schemas.microsoft.com/office/drawing/2014/main" id="{BF8E214B-511E-49F4-ABBE-332FB17ED4A1}"/>
              </a:ext>
            </a:extLst>
          </p:cNvPr>
          <p:cNvSpPr txBox="1"/>
          <p:nvPr userDrawn="1"/>
        </p:nvSpPr>
        <p:spPr>
          <a:xfrm>
            <a:off x="5226923" y="3737840"/>
            <a:ext cx="1001204" cy="246221"/>
          </a:xfrm>
          <a:prstGeom prst="rect">
            <a:avLst/>
          </a:prstGeom>
          <a:noFill/>
        </p:spPr>
        <p:txBody>
          <a:bodyPr wrap="square" rtlCol="0">
            <a:noAutofit/>
          </a:bodyPr>
          <a:lstStyle/>
          <a:p>
            <a:r>
              <a:rPr lang="en-US" sz="1000"/>
              <a:t>#FFFFFF</a:t>
            </a:r>
          </a:p>
        </p:txBody>
      </p:sp>
      <p:sp>
        <p:nvSpPr>
          <p:cNvPr id="48" name="Rectangle 47">
            <a:extLst>
              <a:ext uri="{FF2B5EF4-FFF2-40B4-BE49-F238E27FC236}">
                <a16:creationId xmlns:a16="http://schemas.microsoft.com/office/drawing/2014/main" id="{5C95BC02-9AB6-44DF-8245-7AB48D01CF8C}"/>
              </a:ext>
            </a:extLst>
          </p:cNvPr>
          <p:cNvSpPr/>
          <p:nvPr userDrawn="1"/>
        </p:nvSpPr>
        <p:spPr>
          <a:xfrm>
            <a:off x="2367496" y="3489254"/>
            <a:ext cx="275897" cy="245798"/>
          </a:xfrm>
          <a:prstGeom prst="rect">
            <a:avLst/>
          </a:prstGeom>
          <a:solidFill>
            <a:srgbClr val="01B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cs typeface="Arial" panose="020B0604020202020204" pitchFamily="34" charset="0"/>
            </a:endParaRPr>
          </a:p>
        </p:txBody>
      </p:sp>
      <p:sp>
        <p:nvSpPr>
          <p:cNvPr id="46" name="Slide Number Placeholder 5">
            <a:extLst>
              <a:ext uri="{FF2B5EF4-FFF2-40B4-BE49-F238E27FC236}">
                <a16:creationId xmlns:a16="http://schemas.microsoft.com/office/drawing/2014/main" id="{5A10E9C0-414C-469A-A1E2-90DFE2AD980E}"/>
              </a:ext>
            </a:extLst>
          </p:cNvPr>
          <p:cNvSpPr>
            <a:spLocks noGrp="1"/>
          </p:cNvSpPr>
          <p:nvPr>
            <p:ph type="sldNum" sz="quarter" idx="4"/>
          </p:nvPr>
        </p:nvSpPr>
        <p:spPr>
          <a:xfrm>
            <a:off x="10990217" y="6577563"/>
            <a:ext cx="1201783" cy="280437"/>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2651996009"/>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itle and bulle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C4EB0B0-4B5A-4A01-B39D-054EF901C691}"/>
              </a:ext>
            </a:extLst>
          </p:cNvPr>
          <p:cNvGraphicFramePr>
            <a:graphicFrameLocks noChangeAspect="1"/>
          </p:cNvGraphicFramePr>
          <p:nvPr userDrawn="1">
            <p:custDataLst>
              <p:tags r:id="rId1"/>
            </p:custDataLst>
            <p:extLst>
              <p:ext uri="{D42A27DB-BD31-4B8C-83A1-F6EECF244321}">
                <p14:modId xmlns:p14="http://schemas.microsoft.com/office/powerpoint/2010/main" val="39175563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BC4EB0B0-4B5A-4A01-B39D-054EF901C69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781484" y="407559"/>
            <a:ext cx="9680953" cy="607555"/>
          </a:xfrm>
          <a:prstGeom prst="rect">
            <a:avLst/>
          </a:prstGeom>
        </p:spPr>
        <p:txBody>
          <a:bodyPr vert="horz">
            <a:noAutofit/>
          </a:bodyPr>
          <a:lstStyle>
            <a:lvl1pPr>
              <a:lnSpc>
                <a:spcPct val="85000"/>
              </a:lnSpc>
              <a:defRPr sz="3200">
                <a:solidFill>
                  <a:schemeClr val="tx1"/>
                </a:solidFill>
                <a:latin typeface="+mj-lt"/>
              </a:defRPr>
            </a:lvl1pPr>
          </a:lstStyle>
          <a:p>
            <a:r>
              <a:rPr lang="en-US"/>
              <a:t>Click to edit Master title style Arial Bold</a:t>
            </a:r>
          </a:p>
        </p:txBody>
      </p:sp>
      <p:sp>
        <p:nvSpPr>
          <p:cNvPr id="5" name="Slide Number Placeholder 5">
            <a:extLst>
              <a:ext uri="{FF2B5EF4-FFF2-40B4-BE49-F238E27FC236}">
                <a16:creationId xmlns:a16="http://schemas.microsoft.com/office/drawing/2014/main" id="{0DB130FC-0902-442F-B27E-E0E0C3A9D4E8}"/>
              </a:ext>
            </a:extLst>
          </p:cNvPr>
          <p:cNvSpPr>
            <a:spLocks noGrp="1"/>
          </p:cNvSpPr>
          <p:nvPr>
            <p:ph type="sldNum" sz="quarter" idx="4"/>
          </p:nvPr>
        </p:nvSpPr>
        <p:spPr>
          <a:xfrm>
            <a:off x="10990217" y="6577563"/>
            <a:ext cx="1201783" cy="280437"/>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101994761"/>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D7380EFA-D767-4D4D-9B5D-AEA78FF9A5EA}"/>
              </a:ext>
            </a:extLst>
          </p:cNvPr>
          <p:cNvSpPr>
            <a:spLocks noGrp="1"/>
          </p:cNvSpPr>
          <p:nvPr>
            <p:ph type="sldNum" sz="quarter" idx="4"/>
          </p:nvPr>
        </p:nvSpPr>
        <p:spPr>
          <a:xfrm>
            <a:off x="10990217" y="6577563"/>
            <a:ext cx="1201783" cy="280437"/>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6177556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02F7E14-F9CD-4D03-B41A-33F3FEAD42A4}"/>
              </a:ext>
            </a:extLst>
          </p:cNvPr>
          <p:cNvGraphicFramePr>
            <a:graphicFrameLocks noChangeAspect="1"/>
          </p:cNvGraphicFramePr>
          <p:nvPr userDrawn="1">
            <p:custDataLst>
              <p:tags r:id="rId1"/>
            </p:custDataLst>
            <p:extLst>
              <p:ext uri="{D42A27DB-BD31-4B8C-83A1-F6EECF244321}">
                <p14:modId xmlns:p14="http://schemas.microsoft.com/office/powerpoint/2010/main" val="13020220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F02F7E14-F9CD-4D03-B41A-33F3FEAD42A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9C491C27-2F53-EE42-B78B-37814FC58266}"/>
              </a:ext>
            </a:extLst>
          </p:cNvPr>
          <p:cNvSpPr>
            <a:spLocks noGrp="1"/>
          </p:cNvSpPr>
          <p:nvPr>
            <p:ph type="body" sz="quarter" idx="3"/>
          </p:nvPr>
        </p:nvSpPr>
        <p:spPr>
          <a:xfrm>
            <a:off x="6172200" y="1532051"/>
            <a:ext cx="5183188" cy="823912"/>
          </a:xfrm>
          <a:prstGeom prst="rect">
            <a:avLst/>
          </a:prstGeom>
        </p:spPr>
        <p:txBody>
          <a:bodyPr anchor="b">
            <a:noAutofit/>
          </a:bodyPr>
          <a:lstStyle>
            <a:lvl1pPr marL="0" indent="0">
              <a:buNone/>
              <a:defRPr sz="2400" b="1">
                <a:solidFill>
                  <a:srgbClr val="BB5D00"/>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D34AEA-C535-3C48-B0FB-9E5740413B71}"/>
              </a:ext>
            </a:extLst>
          </p:cNvPr>
          <p:cNvSpPr>
            <a:spLocks noGrp="1"/>
          </p:cNvSpPr>
          <p:nvPr>
            <p:ph sz="quarter" idx="4"/>
          </p:nvPr>
        </p:nvSpPr>
        <p:spPr>
          <a:xfrm>
            <a:off x="6172200" y="2355963"/>
            <a:ext cx="5183188" cy="3684588"/>
          </a:xfrm>
          <a:prstGeom prst="rect">
            <a:avLst/>
          </a:prstGeom>
        </p:spPr>
        <p:txBody>
          <a:bodyPr>
            <a:noAutofit/>
          </a:bodyPr>
          <a:lstStyle>
            <a:lvl1pPr algn="l" defTabSz="914400" rtl="0" eaLnBrk="1" latinLnBrk="0" hangingPunct="1">
              <a:lnSpc>
                <a:spcPct val="90000"/>
              </a:lnSpc>
              <a:buClr>
                <a:srgbClr val="BB5D00"/>
              </a:buClr>
              <a:defRPr lang="en-US" sz="2400" b="0" i="0" kern="1200" dirty="0">
                <a:solidFill>
                  <a:schemeClr val="tx1"/>
                </a:solidFill>
                <a:latin typeface="+mj-lt"/>
                <a:ea typeface="+mn-ea"/>
                <a:cs typeface="Arial" panose="020B0604020202020204" pitchFamily="34" charset="0"/>
              </a:defRPr>
            </a:lvl1pPr>
            <a:lvl2pPr algn="l" defTabSz="914400" rtl="0" eaLnBrk="1" latinLnBrk="0" hangingPunct="1">
              <a:lnSpc>
                <a:spcPct val="90000"/>
              </a:lnSpc>
              <a:buClr>
                <a:srgbClr val="BB5D00"/>
              </a:buClr>
              <a:defRPr lang="en-US" sz="2200" b="0" i="0" kern="1200" dirty="0">
                <a:solidFill>
                  <a:schemeClr val="tx1"/>
                </a:solidFill>
                <a:latin typeface="+mj-lt"/>
                <a:ea typeface="+mn-ea"/>
                <a:cs typeface="Arial" panose="020B0604020202020204" pitchFamily="34" charset="0"/>
              </a:defRPr>
            </a:lvl2pPr>
            <a:lvl3pPr marL="804862" indent="-342900" algn="l" defTabSz="914400" rtl="0" eaLnBrk="1" latinLnBrk="0" hangingPunct="1">
              <a:lnSpc>
                <a:spcPct val="90000"/>
              </a:lnSpc>
              <a:buClr>
                <a:srgbClr val="BB5D00"/>
              </a:buClr>
              <a:buFont typeface="Courier New" panose="02070309020205020404" pitchFamily="49" charset="0"/>
              <a:buChar char="o"/>
              <a:defRPr lang="en-US" sz="2000" b="0" i="0" kern="1200" dirty="0">
                <a:solidFill>
                  <a:schemeClr val="tx1"/>
                </a:solidFill>
                <a:latin typeface="+mj-lt"/>
                <a:ea typeface="+mn-ea"/>
                <a:cs typeface="Arial" panose="020B0604020202020204" pitchFamily="34" charset="0"/>
              </a:defRPr>
            </a:lvl3pPr>
            <a:lvl4pPr algn="l" defTabSz="914400" rtl="0" eaLnBrk="1" latinLnBrk="0" hangingPunct="1">
              <a:lnSpc>
                <a:spcPct val="90000"/>
              </a:lnSpc>
              <a:buClr>
                <a:srgbClr val="BB5D00"/>
              </a:buClr>
              <a:defRPr lang="en-US" sz="1800" b="0" i="0" kern="1200" dirty="0">
                <a:solidFill>
                  <a:schemeClr val="tx1"/>
                </a:solidFill>
                <a:latin typeface="+mj-lt"/>
                <a:ea typeface="+mn-ea"/>
                <a:cs typeface="Arial" panose="020B0604020202020204" pitchFamily="34" charset="0"/>
              </a:defRPr>
            </a:lvl4pPr>
            <a:lvl5pPr marL="1257300" indent="-342900" algn="l" defTabSz="914400" rtl="0" eaLnBrk="1" latinLnBrk="0" hangingPunct="1">
              <a:lnSpc>
                <a:spcPct val="90000"/>
              </a:lnSpc>
              <a:buClr>
                <a:srgbClr val="BB5D00"/>
              </a:buClr>
              <a:defRPr lang="en-US" sz="1800" b="0" i="0" kern="1200" dirty="0">
                <a:solidFill>
                  <a:schemeClr val="tx1"/>
                </a:solidFill>
                <a:latin typeface="+mj-lt"/>
                <a:ea typeface="+mn-ea"/>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marL="1139825" lvl="4" indent="-225425" algn="l" defTabSz="914400" rtl="0" eaLnBrk="1" latinLnBrk="0" hangingPunct="1">
              <a:lnSpc>
                <a:spcPct val="90000"/>
              </a:lnSpc>
              <a:spcBef>
                <a:spcPts val="500"/>
              </a:spcBef>
              <a:buClr>
                <a:srgbClr val="BB5D00"/>
              </a:buClr>
              <a:buSzPct val="90000"/>
              <a:buFont typeface="Arial" panose="020B0604020202020204" pitchFamily="34" charset="0"/>
              <a:buChar char="•"/>
            </a:pPr>
            <a:r>
              <a:rPr lang="en-US"/>
              <a:t>Fifth level</a:t>
            </a:r>
          </a:p>
        </p:txBody>
      </p:sp>
      <p:sp>
        <p:nvSpPr>
          <p:cNvPr id="21" name="Title 1">
            <a:extLst>
              <a:ext uri="{FF2B5EF4-FFF2-40B4-BE49-F238E27FC236}">
                <a16:creationId xmlns:a16="http://schemas.microsoft.com/office/drawing/2014/main" id="{B63FB4CB-CF24-374A-A9FB-91654E210479}"/>
              </a:ext>
            </a:extLst>
          </p:cNvPr>
          <p:cNvSpPr>
            <a:spLocks noGrp="1"/>
          </p:cNvSpPr>
          <p:nvPr>
            <p:ph type="title"/>
          </p:nvPr>
        </p:nvSpPr>
        <p:spPr>
          <a:xfrm>
            <a:off x="781484" y="330605"/>
            <a:ext cx="9680953" cy="705531"/>
          </a:xfrm>
          <a:prstGeom prst="rect">
            <a:avLst/>
          </a:prstGeom>
        </p:spPr>
        <p:txBody>
          <a:bodyPr vert="horz">
            <a:noAutofit/>
          </a:bodyPr>
          <a:lstStyle>
            <a:lvl1pPr>
              <a:lnSpc>
                <a:spcPct val="90000"/>
              </a:lnSpc>
              <a:defRPr sz="3200">
                <a:solidFill>
                  <a:schemeClr val="tx1"/>
                </a:solidFill>
                <a:latin typeface="+mj-lt"/>
              </a:defRPr>
            </a:lvl1pPr>
          </a:lstStyle>
          <a:p>
            <a:r>
              <a:rPr lang="en-US"/>
              <a:t>Click to edit Master title style</a:t>
            </a:r>
          </a:p>
        </p:txBody>
      </p:sp>
      <p:sp>
        <p:nvSpPr>
          <p:cNvPr id="25" name="Text Placeholder 4">
            <a:extLst>
              <a:ext uri="{FF2B5EF4-FFF2-40B4-BE49-F238E27FC236}">
                <a16:creationId xmlns:a16="http://schemas.microsoft.com/office/drawing/2014/main" id="{FC69C6DC-6153-4195-B4E8-81A149B73738}"/>
              </a:ext>
            </a:extLst>
          </p:cNvPr>
          <p:cNvSpPr>
            <a:spLocks noGrp="1"/>
          </p:cNvSpPr>
          <p:nvPr>
            <p:ph type="body" sz="quarter" idx="13"/>
          </p:nvPr>
        </p:nvSpPr>
        <p:spPr>
          <a:xfrm>
            <a:off x="781484" y="1504955"/>
            <a:ext cx="5183188" cy="823912"/>
          </a:xfrm>
          <a:prstGeom prst="rect">
            <a:avLst/>
          </a:prstGeom>
        </p:spPr>
        <p:txBody>
          <a:bodyPr anchor="b">
            <a:noAutofit/>
          </a:bodyPr>
          <a:lstStyle>
            <a:lvl1pPr marL="0" indent="0">
              <a:buNone/>
              <a:defRPr sz="2400" b="1">
                <a:solidFill>
                  <a:srgbClr val="BB5D00"/>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Content Placeholder 5">
            <a:extLst>
              <a:ext uri="{FF2B5EF4-FFF2-40B4-BE49-F238E27FC236}">
                <a16:creationId xmlns:a16="http://schemas.microsoft.com/office/drawing/2014/main" id="{BA675432-1578-4F06-A50A-43FE8D5E6576}"/>
              </a:ext>
            </a:extLst>
          </p:cNvPr>
          <p:cNvSpPr>
            <a:spLocks noGrp="1"/>
          </p:cNvSpPr>
          <p:nvPr>
            <p:ph sz="quarter" idx="14"/>
          </p:nvPr>
        </p:nvSpPr>
        <p:spPr>
          <a:xfrm>
            <a:off x="781484" y="2328867"/>
            <a:ext cx="5183188" cy="3684588"/>
          </a:xfrm>
          <a:prstGeom prst="rect">
            <a:avLst/>
          </a:prstGeom>
        </p:spPr>
        <p:txBody>
          <a:bodyPr>
            <a:noAutofit/>
          </a:bodyPr>
          <a:lstStyle>
            <a:lvl1pPr algn="l" defTabSz="914400" rtl="0" eaLnBrk="1" latinLnBrk="0" hangingPunct="1">
              <a:lnSpc>
                <a:spcPct val="90000"/>
              </a:lnSpc>
              <a:buClr>
                <a:srgbClr val="BB5D00"/>
              </a:buClr>
              <a:defRPr lang="en-US" sz="2400" b="0" i="0" kern="1200" dirty="0">
                <a:solidFill>
                  <a:schemeClr val="tx1"/>
                </a:solidFill>
                <a:latin typeface="+mj-lt"/>
                <a:ea typeface="+mn-ea"/>
                <a:cs typeface="Arial" panose="020B0604020202020204" pitchFamily="34" charset="0"/>
              </a:defRPr>
            </a:lvl1pPr>
            <a:lvl2pPr algn="l" defTabSz="914400" rtl="0" eaLnBrk="1" latinLnBrk="0" hangingPunct="1">
              <a:lnSpc>
                <a:spcPct val="90000"/>
              </a:lnSpc>
              <a:buClr>
                <a:srgbClr val="BB5D00"/>
              </a:buClr>
              <a:defRPr lang="en-US" sz="2200" b="0" i="0" kern="1200" dirty="0">
                <a:solidFill>
                  <a:schemeClr val="tx1"/>
                </a:solidFill>
                <a:latin typeface="+mj-lt"/>
                <a:ea typeface="+mn-ea"/>
                <a:cs typeface="Arial" panose="020B0604020202020204" pitchFamily="34" charset="0"/>
              </a:defRPr>
            </a:lvl2pPr>
            <a:lvl3pPr marL="804862" indent="-342900" algn="l" defTabSz="914400" rtl="0" eaLnBrk="1" latinLnBrk="0" hangingPunct="1">
              <a:lnSpc>
                <a:spcPct val="90000"/>
              </a:lnSpc>
              <a:spcBef>
                <a:spcPts val="500"/>
              </a:spcBef>
              <a:buClr>
                <a:srgbClr val="BB5D00"/>
              </a:buClr>
              <a:buFont typeface="Courier New" panose="02070309020205020404" pitchFamily="49" charset="0"/>
              <a:buChar char="o"/>
              <a:defRPr lang="en-US" sz="2000" b="0" i="0" kern="1200" dirty="0">
                <a:solidFill>
                  <a:schemeClr val="tx1"/>
                </a:solidFill>
                <a:latin typeface="+mj-lt"/>
                <a:ea typeface="+mn-ea"/>
                <a:cs typeface="Arial" panose="020B0604020202020204" pitchFamily="34" charset="0"/>
              </a:defRPr>
            </a:lvl3pPr>
            <a:lvl4pPr algn="l" defTabSz="914400" rtl="0" eaLnBrk="1" latinLnBrk="0" hangingPunct="1">
              <a:lnSpc>
                <a:spcPct val="90000"/>
              </a:lnSpc>
              <a:buClr>
                <a:srgbClr val="BB5D00"/>
              </a:buClr>
              <a:defRPr lang="en-US" sz="1800" b="0" i="0" kern="1200" dirty="0">
                <a:solidFill>
                  <a:schemeClr val="tx1"/>
                </a:solidFill>
                <a:latin typeface="+mj-lt"/>
                <a:ea typeface="+mn-ea"/>
                <a:cs typeface="Arial" panose="020B0604020202020204" pitchFamily="34" charset="0"/>
              </a:defRPr>
            </a:lvl4pPr>
            <a:lvl5pPr marL="1257300" indent="-342900">
              <a:buClr>
                <a:srgbClr val="DF572A"/>
              </a:buClr>
              <a:defRPr lang="en-US" sz="1800" b="0" i="0" kern="1200" dirty="0">
                <a:solidFill>
                  <a:schemeClr val="tx1"/>
                </a:solidFill>
                <a:latin typeface="+mj-lt"/>
                <a:ea typeface="+mn-ea"/>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marL="1139825" lvl="4" indent="-225425" algn="l" defTabSz="914400" rtl="0" eaLnBrk="1" latinLnBrk="0" hangingPunct="1">
              <a:lnSpc>
                <a:spcPct val="90000"/>
              </a:lnSpc>
              <a:spcBef>
                <a:spcPts val="500"/>
              </a:spcBef>
              <a:buClr>
                <a:srgbClr val="BB5D00"/>
              </a:buClr>
              <a:buSzPct val="90000"/>
              <a:buFont typeface="Arial" panose="020B0604020202020204" pitchFamily="34" charset="0"/>
              <a:buChar char="•"/>
            </a:pPr>
            <a:r>
              <a:rPr lang="en-US"/>
              <a:t>Fifth level</a:t>
            </a:r>
          </a:p>
        </p:txBody>
      </p:sp>
      <p:sp>
        <p:nvSpPr>
          <p:cNvPr id="9" name="Slide Number Placeholder 5">
            <a:extLst>
              <a:ext uri="{FF2B5EF4-FFF2-40B4-BE49-F238E27FC236}">
                <a16:creationId xmlns:a16="http://schemas.microsoft.com/office/drawing/2014/main" id="{E76B23BA-D9E1-4CB2-8266-2AA5B300D4B7}"/>
              </a:ext>
            </a:extLst>
          </p:cNvPr>
          <p:cNvSpPr>
            <a:spLocks noGrp="1"/>
          </p:cNvSpPr>
          <p:nvPr>
            <p:ph type="sldNum" sz="quarter" idx="15"/>
          </p:nvPr>
        </p:nvSpPr>
        <p:spPr>
          <a:xfrm>
            <a:off x="10990217" y="6577563"/>
            <a:ext cx="1201783" cy="280437"/>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35289021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hart blank text photo">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5132DD1-6B33-4309-82A8-752481CA67B1}"/>
              </a:ext>
            </a:extLst>
          </p:cNvPr>
          <p:cNvGraphicFramePr>
            <a:graphicFrameLocks noChangeAspect="1"/>
          </p:cNvGraphicFramePr>
          <p:nvPr userDrawn="1">
            <p:custDataLst>
              <p:tags r:id="rId1"/>
            </p:custDataLst>
            <p:extLst>
              <p:ext uri="{D42A27DB-BD31-4B8C-83A1-F6EECF244321}">
                <p14:modId xmlns:p14="http://schemas.microsoft.com/office/powerpoint/2010/main" val="30406707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25132DD1-6B33-4309-82A8-752481CA67B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cxnSp>
        <p:nvCxnSpPr>
          <p:cNvPr id="70" name="Straight Connector 69">
            <a:extLst>
              <a:ext uri="{FF2B5EF4-FFF2-40B4-BE49-F238E27FC236}">
                <a16:creationId xmlns:a16="http://schemas.microsoft.com/office/drawing/2014/main" id="{4DF4BA91-A2A2-4736-95CB-1BD645CC23F2}"/>
              </a:ext>
            </a:extLst>
          </p:cNvPr>
          <p:cNvCxnSpPr>
            <a:cxnSpLocks/>
          </p:cNvCxnSpPr>
          <p:nvPr userDrawn="1"/>
        </p:nvCxnSpPr>
        <p:spPr>
          <a:xfrm>
            <a:off x="986729" y="4948280"/>
            <a:ext cx="0" cy="422796"/>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9998861-0A5F-4954-B8BE-DF0F6A1F4250}"/>
              </a:ext>
            </a:extLst>
          </p:cNvPr>
          <p:cNvCxnSpPr>
            <a:cxnSpLocks/>
          </p:cNvCxnSpPr>
          <p:nvPr userDrawn="1"/>
        </p:nvCxnSpPr>
        <p:spPr>
          <a:xfrm>
            <a:off x="6096000" y="2539745"/>
            <a:ext cx="0" cy="1446101"/>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DB510F7-909D-4B7F-B125-397D738514D0}"/>
              </a:ext>
            </a:extLst>
          </p:cNvPr>
          <p:cNvCxnSpPr>
            <a:cxnSpLocks/>
          </p:cNvCxnSpPr>
          <p:nvPr userDrawn="1"/>
        </p:nvCxnSpPr>
        <p:spPr>
          <a:xfrm flipH="1">
            <a:off x="2795954" y="3319673"/>
            <a:ext cx="6547128" cy="14028"/>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052774F6-69CD-4B05-9AA2-D50CCFE57E31}"/>
              </a:ext>
            </a:extLst>
          </p:cNvPr>
          <p:cNvSpPr/>
          <p:nvPr userDrawn="1"/>
        </p:nvSpPr>
        <p:spPr>
          <a:xfrm>
            <a:off x="0" y="1139967"/>
            <a:ext cx="12192000" cy="1738327"/>
          </a:xfrm>
          <a:prstGeom prst="rect">
            <a:avLst/>
          </a:prstGeom>
          <a:solidFill>
            <a:schemeClr val="accent6">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mj-lt"/>
            </a:endParaRPr>
          </a:p>
        </p:txBody>
      </p:sp>
      <p:cxnSp>
        <p:nvCxnSpPr>
          <p:cNvPr id="7" name="Straight Connector 6">
            <a:extLst>
              <a:ext uri="{FF2B5EF4-FFF2-40B4-BE49-F238E27FC236}">
                <a16:creationId xmlns:a16="http://schemas.microsoft.com/office/drawing/2014/main" id="{04240752-EDEA-41D7-89DB-252A470E04F4}"/>
              </a:ext>
            </a:extLst>
          </p:cNvPr>
          <p:cNvCxnSpPr>
            <a:cxnSpLocks/>
          </p:cNvCxnSpPr>
          <p:nvPr userDrawn="1"/>
        </p:nvCxnSpPr>
        <p:spPr>
          <a:xfrm>
            <a:off x="6096000" y="1139967"/>
            <a:ext cx="0" cy="2931388"/>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1" name="Content Placeholder 5">
            <a:extLst>
              <a:ext uri="{FF2B5EF4-FFF2-40B4-BE49-F238E27FC236}">
                <a16:creationId xmlns:a16="http://schemas.microsoft.com/office/drawing/2014/main" id="{F1FA932B-1BFD-44EB-99B4-5A9C1DB140C6}"/>
              </a:ext>
            </a:extLst>
          </p:cNvPr>
          <p:cNvSpPr>
            <a:spLocks noGrp="1"/>
          </p:cNvSpPr>
          <p:nvPr>
            <p:ph sz="quarter" idx="4"/>
          </p:nvPr>
        </p:nvSpPr>
        <p:spPr>
          <a:xfrm>
            <a:off x="406345" y="1286313"/>
            <a:ext cx="5420021" cy="1284785"/>
          </a:xfrm>
          <a:prstGeom prst="rect">
            <a:avLst/>
          </a:prstGeom>
        </p:spPr>
        <p:txBody>
          <a:bodyPr>
            <a:noAutofit/>
          </a:bodyPr>
          <a:lstStyle>
            <a:lvl1pPr>
              <a:defRPr sz="2000">
                <a:latin typeface="+mj-lt"/>
              </a:defRPr>
            </a:lvl1pPr>
            <a:lvl2pPr>
              <a:buClr>
                <a:srgbClr val="BB5D00"/>
              </a:buClr>
              <a:defRPr sz="1800">
                <a:latin typeface="+mj-lt"/>
              </a:defRPr>
            </a:lvl2pPr>
            <a:lvl3pPr marL="804862" indent="-342900">
              <a:buClr>
                <a:srgbClr val="BB5D00"/>
              </a:buClr>
              <a:buFont typeface="Courier New" panose="02070309020205020404" pitchFamily="49" charset="0"/>
              <a:buChar char="o"/>
              <a:defRPr sz="1800">
                <a:latin typeface="+mj-lt"/>
              </a:defRPr>
            </a:lvl3pPr>
            <a:lvl4pPr>
              <a:buClr>
                <a:srgbClr val="BB5D00"/>
              </a:buClr>
              <a:defRPr sz="1600"/>
            </a:lvl4pPr>
            <a:lvl5pPr>
              <a:buClr>
                <a:srgbClr val="BB5D00"/>
              </a:buClr>
              <a:defRPr sz="1600"/>
            </a:lvl5pPr>
          </a:lstStyle>
          <a:p>
            <a:pPr lvl="0"/>
            <a:r>
              <a:rPr lang="en-US"/>
              <a:t>Click to edit Master text styles</a:t>
            </a:r>
          </a:p>
          <a:p>
            <a:pPr lvl="1"/>
            <a:r>
              <a:rPr lang="en-US"/>
              <a:t>Second level</a:t>
            </a:r>
          </a:p>
          <a:p>
            <a:pPr lvl="2"/>
            <a:r>
              <a:rPr lang="en-US"/>
              <a:t>Third level</a:t>
            </a:r>
          </a:p>
        </p:txBody>
      </p:sp>
      <p:sp>
        <p:nvSpPr>
          <p:cNvPr id="24" name="Text Placeholder 4">
            <a:extLst>
              <a:ext uri="{FF2B5EF4-FFF2-40B4-BE49-F238E27FC236}">
                <a16:creationId xmlns:a16="http://schemas.microsoft.com/office/drawing/2014/main" id="{E67B8A56-E4BB-41C5-971B-EA9557624D5F}"/>
              </a:ext>
            </a:extLst>
          </p:cNvPr>
          <p:cNvSpPr>
            <a:spLocks noGrp="1"/>
          </p:cNvSpPr>
          <p:nvPr>
            <p:ph type="body" sz="quarter" idx="3" hasCustomPrompt="1"/>
          </p:nvPr>
        </p:nvSpPr>
        <p:spPr>
          <a:xfrm>
            <a:off x="497811" y="6507849"/>
            <a:ext cx="7363977" cy="289067"/>
          </a:xfrm>
          <a:prstGeom prst="rect">
            <a:avLst/>
          </a:prstGeom>
        </p:spPr>
        <p:txBody>
          <a:bodyPr anchor="t">
            <a:noAutofit/>
          </a:bodyPr>
          <a:lstStyle>
            <a:lvl1pPr marL="0" indent="0">
              <a:buNone/>
              <a:defRPr sz="1100" b="0">
                <a:solidFill>
                  <a:schemeClr val="tx1"/>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*footnotes</a:t>
            </a:r>
          </a:p>
        </p:txBody>
      </p:sp>
      <p:sp>
        <p:nvSpPr>
          <p:cNvPr id="23" name="Title 1">
            <a:extLst>
              <a:ext uri="{FF2B5EF4-FFF2-40B4-BE49-F238E27FC236}">
                <a16:creationId xmlns:a16="http://schemas.microsoft.com/office/drawing/2014/main" id="{48751137-A964-4A57-9A4A-680957F991D0}"/>
              </a:ext>
            </a:extLst>
          </p:cNvPr>
          <p:cNvSpPr>
            <a:spLocks noGrp="1"/>
          </p:cNvSpPr>
          <p:nvPr>
            <p:ph type="title" hasCustomPrompt="1"/>
          </p:nvPr>
        </p:nvSpPr>
        <p:spPr>
          <a:xfrm>
            <a:off x="781484" y="382159"/>
            <a:ext cx="9680953" cy="607555"/>
          </a:xfrm>
          <a:prstGeom prst="rect">
            <a:avLst/>
          </a:prstGeom>
        </p:spPr>
        <p:txBody>
          <a:bodyPr vert="horz">
            <a:noAutofit/>
          </a:bodyPr>
          <a:lstStyle>
            <a:lvl1pPr>
              <a:lnSpc>
                <a:spcPct val="90000"/>
              </a:lnSpc>
              <a:defRPr sz="3200">
                <a:solidFill>
                  <a:schemeClr val="tx1"/>
                </a:solidFill>
                <a:latin typeface="+mj-lt"/>
              </a:defRPr>
            </a:lvl1pPr>
          </a:lstStyle>
          <a:p>
            <a:r>
              <a:rPr lang="en-US"/>
              <a:t>Click to edit Master title style Arial Bold</a:t>
            </a:r>
          </a:p>
        </p:txBody>
      </p:sp>
      <p:sp>
        <p:nvSpPr>
          <p:cNvPr id="25" name="Rectangle 24">
            <a:extLst>
              <a:ext uri="{FF2B5EF4-FFF2-40B4-BE49-F238E27FC236}">
                <a16:creationId xmlns:a16="http://schemas.microsoft.com/office/drawing/2014/main" id="{64B92207-A3E0-4D30-B754-7BD03F890EA2}"/>
              </a:ext>
            </a:extLst>
          </p:cNvPr>
          <p:cNvSpPr/>
          <p:nvPr userDrawn="1"/>
        </p:nvSpPr>
        <p:spPr>
          <a:xfrm>
            <a:off x="130839" y="5122546"/>
            <a:ext cx="1711780" cy="9612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a:latin typeface="+mj-lt"/>
            </a:endParaRPr>
          </a:p>
        </p:txBody>
      </p:sp>
      <p:sp>
        <p:nvSpPr>
          <p:cNvPr id="37" name="Rectangle 36">
            <a:extLst>
              <a:ext uri="{FF2B5EF4-FFF2-40B4-BE49-F238E27FC236}">
                <a16:creationId xmlns:a16="http://schemas.microsoft.com/office/drawing/2014/main" id="{291E0F9B-17A1-4742-BBEA-18FD4100958D}"/>
              </a:ext>
            </a:extLst>
          </p:cNvPr>
          <p:cNvSpPr/>
          <p:nvPr userDrawn="1"/>
        </p:nvSpPr>
        <p:spPr>
          <a:xfrm>
            <a:off x="4672805" y="2695369"/>
            <a:ext cx="2846389" cy="1431131"/>
          </a:xfrm>
          <a:prstGeom prst="rect">
            <a:avLst/>
          </a:prstGeom>
          <a:solidFill>
            <a:srgbClr val="2C7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a:latin typeface="+mj-lt"/>
            </a:endParaRPr>
          </a:p>
        </p:txBody>
      </p:sp>
      <p:sp>
        <p:nvSpPr>
          <p:cNvPr id="38" name="Content Placeholder 5">
            <a:extLst>
              <a:ext uri="{FF2B5EF4-FFF2-40B4-BE49-F238E27FC236}">
                <a16:creationId xmlns:a16="http://schemas.microsoft.com/office/drawing/2014/main" id="{CDA47430-F8D5-4F07-A45B-86AEC1038F35}"/>
              </a:ext>
            </a:extLst>
          </p:cNvPr>
          <p:cNvSpPr>
            <a:spLocks noGrp="1"/>
          </p:cNvSpPr>
          <p:nvPr>
            <p:ph sz="quarter" idx="19"/>
          </p:nvPr>
        </p:nvSpPr>
        <p:spPr>
          <a:xfrm>
            <a:off x="6631279" y="1258702"/>
            <a:ext cx="5375132" cy="1378483"/>
          </a:xfrm>
          <a:prstGeom prst="rect">
            <a:avLst/>
          </a:prstGeom>
        </p:spPr>
        <p:txBody>
          <a:bodyPr>
            <a:noAutofit/>
          </a:bodyPr>
          <a:lstStyle>
            <a:lvl1pPr>
              <a:defRPr sz="2000">
                <a:latin typeface="+mj-lt"/>
              </a:defRPr>
            </a:lvl1pPr>
            <a:lvl2pPr>
              <a:buClr>
                <a:srgbClr val="BB5D00"/>
              </a:buClr>
              <a:defRPr sz="1800">
                <a:latin typeface="+mj-lt"/>
              </a:defRPr>
            </a:lvl2pPr>
            <a:lvl3pPr marL="804862" indent="-342900">
              <a:buClr>
                <a:srgbClr val="BB5D00"/>
              </a:buClr>
              <a:buFont typeface="Courier New" panose="02070309020205020404" pitchFamily="49" charset="0"/>
              <a:buChar char="o"/>
              <a:defRPr sz="1800">
                <a:latin typeface="+mj-lt"/>
              </a:defRPr>
            </a:lvl3pPr>
            <a:lvl4pPr>
              <a:buClr>
                <a:srgbClr val="BB5D00"/>
              </a:buClr>
              <a:defRPr sz="1600"/>
            </a:lvl4pPr>
            <a:lvl5pPr>
              <a:buClr>
                <a:srgbClr val="BB5D00"/>
              </a:buClr>
              <a:defRPr sz="1600"/>
            </a:lvl5pPr>
          </a:lstStyle>
          <a:p>
            <a:pPr lvl="0"/>
            <a:r>
              <a:rPr lang="en-US"/>
              <a:t>Click to edit Master text styles</a:t>
            </a:r>
          </a:p>
          <a:p>
            <a:pPr lvl="1"/>
            <a:r>
              <a:rPr lang="en-US"/>
              <a:t>Second level</a:t>
            </a:r>
          </a:p>
          <a:p>
            <a:pPr lvl="2"/>
            <a:r>
              <a:rPr lang="en-US"/>
              <a:t>Third level</a:t>
            </a:r>
          </a:p>
        </p:txBody>
      </p:sp>
      <p:sp>
        <p:nvSpPr>
          <p:cNvPr id="46" name="Text Placeholder 4">
            <a:extLst>
              <a:ext uri="{FF2B5EF4-FFF2-40B4-BE49-F238E27FC236}">
                <a16:creationId xmlns:a16="http://schemas.microsoft.com/office/drawing/2014/main" id="{32BF3A96-C10D-481B-B7D7-7378A143A024}"/>
              </a:ext>
            </a:extLst>
          </p:cNvPr>
          <p:cNvSpPr>
            <a:spLocks noGrp="1"/>
          </p:cNvSpPr>
          <p:nvPr>
            <p:ph type="body" sz="quarter" idx="18" hasCustomPrompt="1"/>
          </p:nvPr>
        </p:nvSpPr>
        <p:spPr>
          <a:xfrm>
            <a:off x="4843508" y="2858367"/>
            <a:ext cx="2578359" cy="1112509"/>
          </a:xfrm>
          <a:prstGeom prst="rect">
            <a:avLst/>
          </a:prstGeom>
        </p:spPr>
        <p:txBody>
          <a:bodyPr numCol="1" anchor="ctr">
            <a:noAutofit/>
          </a:bodyPr>
          <a:lstStyle>
            <a:lvl1pPr marL="0" indent="0" algn="ctr">
              <a:buNone/>
              <a:defRPr sz="1600" b="1">
                <a:solidFill>
                  <a:schemeClr val="bg1"/>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cxnSp>
        <p:nvCxnSpPr>
          <p:cNvPr id="44" name="Straight Connector 43">
            <a:extLst>
              <a:ext uri="{FF2B5EF4-FFF2-40B4-BE49-F238E27FC236}">
                <a16:creationId xmlns:a16="http://schemas.microsoft.com/office/drawing/2014/main" id="{F0F6F3D3-1D9F-4009-91D2-AD6A281F1E70}"/>
              </a:ext>
            </a:extLst>
          </p:cNvPr>
          <p:cNvCxnSpPr>
            <a:cxnSpLocks/>
          </p:cNvCxnSpPr>
          <p:nvPr userDrawn="1"/>
        </p:nvCxnSpPr>
        <p:spPr>
          <a:xfrm>
            <a:off x="2795954" y="3319673"/>
            <a:ext cx="0" cy="1944745"/>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9DF5748C-833B-4C7D-A7FD-C83C6CBED9B5}"/>
              </a:ext>
            </a:extLst>
          </p:cNvPr>
          <p:cNvSpPr/>
          <p:nvPr userDrawn="1"/>
        </p:nvSpPr>
        <p:spPr>
          <a:xfrm>
            <a:off x="1283676" y="3840258"/>
            <a:ext cx="3024554" cy="96129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a:latin typeface="+mj-lt"/>
            </a:endParaRPr>
          </a:p>
        </p:txBody>
      </p:sp>
      <p:sp>
        <p:nvSpPr>
          <p:cNvPr id="49" name="Rectangle 48">
            <a:extLst>
              <a:ext uri="{FF2B5EF4-FFF2-40B4-BE49-F238E27FC236}">
                <a16:creationId xmlns:a16="http://schemas.microsoft.com/office/drawing/2014/main" id="{A6F43AF7-9766-4038-BF82-554F2B07497D}"/>
              </a:ext>
            </a:extLst>
          </p:cNvPr>
          <p:cNvSpPr/>
          <p:nvPr userDrawn="1"/>
        </p:nvSpPr>
        <p:spPr>
          <a:xfrm>
            <a:off x="1940063" y="5122546"/>
            <a:ext cx="1711780" cy="9612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a:latin typeface="+mj-lt"/>
            </a:endParaRPr>
          </a:p>
        </p:txBody>
      </p:sp>
      <p:sp>
        <p:nvSpPr>
          <p:cNvPr id="59" name="Text Placeholder 4">
            <a:extLst>
              <a:ext uri="{FF2B5EF4-FFF2-40B4-BE49-F238E27FC236}">
                <a16:creationId xmlns:a16="http://schemas.microsoft.com/office/drawing/2014/main" id="{973B15DC-252E-4A5A-BF03-D27EDB410F40}"/>
              </a:ext>
            </a:extLst>
          </p:cNvPr>
          <p:cNvSpPr>
            <a:spLocks noGrp="1"/>
          </p:cNvSpPr>
          <p:nvPr userDrawn="1">
            <p:ph type="body" sz="quarter" idx="20" hasCustomPrompt="1"/>
          </p:nvPr>
        </p:nvSpPr>
        <p:spPr>
          <a:xfrm>
            <a:off x="1442513" y="3893626"/>
            <a:ext cx="2706881" cy="813418"/>
          </a:xfrm>
          <a:prstGeom prst="rect">
            <a:avLst/>
          </a:prstGeom>
        </p:spPr>
        <p:txBody>
          <a:bodyPr numCol="1" anchor="ctr">
            <a:noAutofit/>
          </a:bodyPr>
          <a:lstStyle>
            <a:lvl1pPr marL="0" indent="0" algn="ctr">
              <a:buNone/>
              <a:defRPr sz="1600" b="1">
                <a:solidFill>
                  <a:schemeClr val="bg1"/>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sp>
        <p:nvSpPr>
          <p:cNvPr id="61" name="Text Placeholder 4">
            <a:extLst>
              <a:ext uri="{FF2B5EF4-FFF2-40B4-BE49-F238E27FC236}">
                <a16:creationId xmlns:a16="http://schemas.microsoft.com/office/drawing/2014/main" id="{DEC8FF88-B71B-41B5-AC00-168A2E5166CE}"/>
              </a:ext>
            </a:extLst>
          </p:cNvPr>
          <p:cNvSpPr>
            <a:spLocks noGrp="1"/>
          </p:cNvSpPr>
          <p:nvPr userDrawn="1">
            <p:ph type="body" sz="quarter" idx="22" hasCustomPrompt="1"/>
          </p:nvPr>
        </p:nvSpPr>
        <p:spPr>
          <a:xfrm>
            <a:off x="215659" y="5196483"/>
            <a:ext cx="1542141" cy="813418"/>
          </a:xfrm>
          <a:prstGeom prst="rect">
            <a:avLst/>
          </a:prstGeom>
        </p:spPr>
        <p:txBody>
          <a:bodyPr numCol="1" anchor="ctr">
            <a:noAutofit/>
          </a:bodyPr>
          <a:lstStyle>
            <a:lvl1pPr marL="0" indent="0" algn="ctr">
              <a:buNone/>
              <a:defRPr sz="1600" b="0">
                <a:solidFill>
                  <a:schemeClr val="tx1"/>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sp>
        <p:nvSpPr>
          <p:cNvPr id="62" name="Text Placeholder 4">
            <a:extLst>
              <a:ext uri="{FF2B5EF4-FFF2-40B4-BE49-F238E27FC236}">
                <a16:creationId xmlns:a16="http://schemas.microsoft.com/office/drawing/2014/main" id="{7D216F02-569A-49FD-9C4D-7D73017830D3}"/>
              </a:ext>
            </a:extLst>
          </p:cNvPr>
          <p:cNvSpPr>
            <a:spLocks noGrp="1"/>
          </p:cNvSpPr>
          <p:nvPr userDrawn="1">
            <p:ph type="body" sz="quarter" idx="23" hasCustomPrompt="1"/>
          </p:nvPr>
        </p:nvSpPr>
        <p:spPr>
          <a:xfrm>
            <a:off x="2001162" y="5196483"/>
            <a:ext cx="1542141" cy="813418"/>
          </a:xfrm>
          <a:prstGeom prst="rect">
            <a:avLst/>
          </a:prstGeom>
        </p:spPr>
        <p:txBody>
          <a:bodyPr numCol="1" anchor="ctr">
            <a:noAutofit/>
          </a:bodyPr>
          <a:lstStyle>
            <a:lvl1pPr marL="0" indent="0" algn="ctr">
              <a:buNone/>
              <a:defRPr sz="1600" b="0">
                <a:solidFill>
                  <a:schemeClr val="tx1"/>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cxnSp>
        <p:nvCxnSpPr>
          <p:cNvPr id="72" name="Straight Connector 71">
            <a:extLst>
              <a:ext uri="{FF2B5EF4-FFF2-40B4-BE49-F238E27FC236}">
                <a16:creationId xmlns:a16="http://schemas.microsoft.com/office/drawing/2014/main" id="{48E157A5-F1FB-4A99-9B17-594E2875C801}"/>
              </a:ext>
            </a:extLst>
          </p:cNvPr>
          <p:cNvCxnSpPr>
            <a:cxnSpLocks/>
          </p:cNvCxnSpPr>
          <p:nvPr userDrawn="1"/>
        </p:nvCxnSpPr>
        <p:spPr>
          <a:xfrm flipH="1">
            <a:off x="986729" y="4960414"/>
            <a:ext cx="3611130"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BA69A6C8-BBBA-4A5A-BD8E-4F2863C7A10B}"/>
              </a:ext>
            </a:extLst>
          </p:cNvPr>
          <p:cNvCxnSpPr>
            <a:cxnSpLocks/>
          </p:cNvCxnSpPr>
          <p:nvPr userDrawn="1"/>
        </p:nvCxnSpPr>
        <p:spPr>
          <a:xfrm>
            <a:off x="4597859" y="4948280"/>
            <a:ext cx="0" cy="422796"/>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C21CD03D-DAF3-4B68-9DAA-9279D235C59F}"/>
              </a:ext>
            </a:extLst>
          </p:cNvPr>
          <p:cNvSpPr/>
          <p:nvPr userDrawn="1"/>
        </p:nvSpPr>
        <p:spPr>
          <a:xfrm>
            <a:off x="3741969" y="5122546"/>
            <a:ext cx="1711780" cy="9612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a:latin typeface="+mj-lt"/>
            </a:endParaRPr>
          </a:p>
        </p:txBody>
      </p:sp>
      <p:sp>
        <p:nvSpPr>
          <p:cNvPr id="63" name="Text Placeholder 4">
            <a:extLst>
              <a:ext uri="{FF2B5EF4-FFF2-40B4-BE49-F238E27FC236}">
                <a16:creationId xmlns:a16="http://schemas.microsoft.com/office/drawing/2014/main" id="{F1E28928-A85C-4454-8E07-56AD06E6BACF}"/>
              </a:ext>
            </a:extLst>
          </p:cNvPr>
          <p:cNvSpPr>
            <a:spLocks noGrp="1"/>
          </p:cNvSpPr>
          <p:nvPr userDrawn="1">
            <p:ph type="body" sz="quarter" idx="24" hasCustomPrompt="1"/>
          </p:nvPr>
        </p:nvSpPr>
        <p:spPr>
          <a:xfrm>
            <a:off x="3826789" y="5196483"/>
            <a:ext cx="1542141" cy="813418"/>
          </a:xfrm>
          <a:prstGeom prst="rect">
            <a:avLst/>
          </a:prstGeom>
        </p:spPr>
        <p:txBody>
          <a:bodyPr numCol="1" anchor="ctr">
            <a:noAutofit/>
          </a:bodyPr>
          <a:lstStyle>
            <a:lvl1pPr marL="0" indent="0" algn="ctr">
              <a:buNone/>
              <a:defRPr sz="1600" b="0">
                <a:solidFill>
                  <a:schemeClr val="tx1"/>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cxnSp>
        <p:nvCxnSpPr>
          <p:cNvPr id="78" name="Straight Connector 77">
            <a:extLst>
              <a:ext uri="{FF2B5EF4-FFF2-40B4-BE49-F238E27FC236}">
                <a16:creationId xmlns:a16="http://schemas.microsoft.com/office/drawing/2014/main" id="{E6D2E2D0-8215-46A3-AD69-C5AFAEF00569}"/>
              </a:ext>
            </a:extLst>
          </p:cNvPr>
          <p:cNvCxnSpPr>
            <a:cxnSpLocks/>
          </p:cNvCxnSpPr>
          <p:nvPr userDrawn="1"/>
        </p:nvCxnSpPr>
        <p:spPr>
          <a:xfrm>
            <a:off x="7527429" y="4949116"/>
            <a:ext cx="0" cy="422796"/>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9F6E2181-ED29-490C-AB34-125262619C19}"/>
              </a:ext>
            </a:extLst>
          </p:cNvPr>
          <p:cNvSpPr/>
          <p:nvPr userDrawn="1"/>
        </p:nvSpPr>
        <p:spPr>
          <a:xfrm>
            <a:off x="6671539" y="5123382"/>
            <a:ext cx="1711780" cy="9612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a:latin typeface="+mj-lt"/>
            </a:endParaRPr>
          </a:p>
        </p:txBody>
      </p:sp>
      <p:cxnSp>
        <p:nvCxnSpPr>
          <p:cNvPr id="80" name="Straight Connector 79">
            <a:extLst>
              <a:ext uri="{FF2B5EF4-FFF2-40B4-BE49-F238E27FC236}">
                <a16:creationId xmlns:a16="http://schemas.microsoft.com/office/drawing/2014/main" id="{BDB5D549-495F-4858-B322-93010E4861D7}"/>
              </a:ext>
            </a:extLst>
          </p:cNvPr>
          <p:cNvCxnSpPr>
            <a:cxnSpLocks/>
          </p:cNvCxnSpPr>
          <p:nvPr userDrawn="1"/>
        </p:nvCxnSpPr>
        <p:spPr>
          <a:xfrm>
            <a:off x="9336654" y="3320509"/>
            <a:ext cx="0" cy="1944745"/>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30ED4439-13DE-479E-A463-246F49A524CB}"/>
              </a:ext>
            </a:extLst>
          </p:cNvPr>
          <p:cNvSpPr/>
          <p:nvPr userDrawn="1"/>
        </p:nvSpPr>
        <p:spPr>
          <a:xfrm>
            <a:off x="7824376" y="3841094"/>
            <a:ext cx="3024554" cy="96129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a:latin typeface="+mj-lt"/>
            </a:endParaRPr>
          </a:p>
        </p:txBody>
      </p:sp>
      <p:sp>
        <p:nvSpPr>
          <p:cNvPr id="82" name="Rectangle 81">
            <a:extLst>
              <a:ext uri="{FF2B5EF4-FFF2-40B4-BE49-F238E27FC236}">
                <a16:creationId xmlns:a16="http://schemas.microsoft.com/office/drawing/2014/main" id="{6375DF85-9F61-4788-9BED-D3DBE454A64F}"/>
              </a:ext>
            </a:extLst>
          </p:cNvPr>
          <p:cNvSpPr/>
          <p:nvPr userDrawn="1"/>
        </p:nvSpPr>
        <p:spPr>
          <a:xfrm>
            <a:off x="8480763" y="5123382"/>
            <a:ext cx="1711780" cy="9612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a:latin typeface="+mj-lt"/>
            </a:endParaRPr>
          </a:p>
        </p:txBody>
      </p:sp>
      <p:sp>
        <p:nvSpPr>
          <p:cNvPr id="83" name="Text Placeholder 4">
            <a:extLst>
              <a:ext uri="{FF2B5EF4-FFF2-40B4-BE49-F238E27FC236}">
                <a16:creationId xmlns:a16="http://schemas.microsoft.com/office/drawing/2014/main" id="{EEDAD94D-E1FB-4D24-A8B3-449950C2AEDD}"/>
              </a:ext>
            </a:extLst>
          </p:cNvPr>
          <p:cNvSpPr>
            <a:spLocks noGrp="1"/>
          </p:cNvSpPr>
          <p:nvPr>
            <p:ph type="body" sz="quarter" idx="25" hasCustomPrompt="1"/>
          </p:nvPr>
        </p:nvSpPr>
        <p:spPr>
          <a:xfrm>
            <a:off x="7983213" y="3894462"/>
            <a:ext cx="2706881" cy="813418"/>
          </a:xfrm>
          <a:prstGeom prst="rect">
            <a:avLst/>
          </a:prstGeom>
        </p:spPr>
        <p:txBody>
          <a:bodyPr numCol="1" anchor="ctr">
            <a:noAutofit/>
          </a:bodyPr>
          <a:lstStyle>
            <a:lvl1pPr marL="0" indent="0" algn="ctr">
              <a:buNone/>
              <a:defRPr sz="1600" b="1">
                <a:solidFill>
                  <a:schemeClr val="bg1"/>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sp>
        <p:nvSpPr>
          <p:cNvPr id="84" name="Text Placeholder 4">
            <a:extLst>
              <a:ext uri="{FF2B5EF4-FFF2-40B4-BE49-F238E27FC236}">
                <a16:creationId xmlns:a16="http://schemas.microsoft.com/office/drawing/2014/main" id="{728B71F6-9F1B-41DB-8D19-B0731D26E2C2}"/>
              </a:ext>
            </a:extLst>
          </p:cNvPr>
          <p:cNvSpPr>
            <a:spLocks noGrp="1"/>
          </p:cNvSpPr>
          <p:nvPr>
            <p:ph type="body" sz="quarter" idx="26" hasCustomPrompt="1"/>
          </p:nvPr>
        </p:nvSpPr>
        <p:spPr>
          <a:xfrm>
            <a:off x="6756359" y="5197319"/>
            <a:ext cx="1542141" cy="813418"/>
          </a:xfrm>
          <a:prstGeom prst="rect">
            <a:avLst/>
          </a:prstGeom>
        </p:spPr>
        <p:txBody>
          <a:bodyPr numCol="1" anchor="ctr">
            <a:noAutofit/>
          </a:bodyPr>
          <a:lstStyle>
            <a:lvl1pPr marL="0" indent="0" algn="ctr">
              <a:buNone/>
              <a:defRPr sz="1600" b="0">
                <a:solidFill>
                  <a:schemeClr val="tx1"/>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sp>
        <p:nvSpPr>
          <p:cNvPr id="85" name="Text Placeholder 4">
            <a:extLst>
              <a:ext uri="{FF2B5EF4-FFF2-40B4-BE49-F238E27FC236}">
                <a16:creationId xmlns:a16="http://schemas.microsoft.com/office/drawing/2014/main" id="{667487F2-4941-46C6-9FB0-2C531469B34C}"/>
              </a:ext>
            </a:extLst>
          </p:cNvPr>
          <p:cNvSpPr>
            <a:spLocks noGrp="1"/>
          </p:cNvSpPr>
          <p:nvPr>
            <p:ph type="body" sz="quarter" idx="27" hasCustomPrompt="1"/>
          </p:nvPr>
        </p:nvSpPr>
        <p:spPr>
          <a:xfrm>
            <a:off x="8541862" y="5197319"/>
            <a:ext cx="1542141" cy="813418"/>
          </a:xfrm>
          <a:prstGeom prst="rect">
            <a:avLst/>
          </a:prstGeom>
        </p:spPr>
        <p:txBody>
          <a:bodyPr numCol="1" anchor="ctr">
            <a:noAutofit/>
          </a:bodyPr>
          <a:lstStyle>
            <a:lvl1pPr marL="0" indent="0" algn="ctr">
              <a:buNone/>
              <a:defRPr sz="1600" b="0">
                <a:solidFill>
                  <a:schemeClr val="tx1"/>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cxnSp>
        <p:nvCxnSpPr>
          <p:cNvPr id="86" name="Straight Connector 85">
            <a:extLst>
              <a:ext uri="{FF2B5EF4-FFF2-40B4-BE49-F238E27FC236}">
                <a16:creationId xmlns:a16="http://schemas.microsoft.com/office/drawing/2014/main" id="{49A90B50-AEC3-4FC8-980D-AF91F3CBB90E}"/>
              </a:ext>
            </a:extLst>
          </p:cNvPr>
          <p:cNvCxnSpPr>
            <a:cxnSpLocks/>
          </p:cNvCxnSpPr>
          <p:nvPr userDrawn="1"/>
        </p:nvCxnSpPr>
        <p:spPr>
          <a:xfrm flipH="1">
            <a:off x="7527429" y="4961250"/>
            <a:ext cx="3611130"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56006CEA-F0ED-4ED3-BF84-B157B5ADB00A}"/>
              </a:ext>
            </a:extLst>
          </p:cNvPr>
          <p:cNvCxnSpPr>
            <a:cxnSpLocks/>
          </p:cNvCxnSpPr>
          <p:nvPr userDrawn="1"/>
        </p:nvCxnSpPr>
        <p:spPr>
          <a:xfrm>
            <a:off x="11138559" y="4949116"/>
            <a:ext cx="0" cy="422796"/>
          </a:xfrm>
          <a:prstGeom prst="line">
            <a:avLst/>
          </a:prstGeom>
          <a:ln w="19050">
            <a:solidFill>
              <a:srgbClr val="39546E"/>
            </a:solidFill>
          </a:ln>
        </p:spPr>
        <p:style>
          <a:lnRef idx="1">
            <a:schemeClr val="accent1"/>
          </a:lnRef>
          <a:fillRef idx="0">
            <a:schemeClr val="accent1"/>
          </a:fillRef>
          <a:effectRef idx="0">
            <a:schemeClr val="accent1"/>
          </a:effectRef>
          <a:fontRef idx="minor">
            <a:schemeClr val="tx1"/>
          </a:fontRef>
        </p:style>
      </p:cxnSp>
      <p:sp>
        <p:nvSpPr>
          <p:cNvPr id="88" name="Rectangle 87">
            <a:extLst>
              <a:ext uri="{FF2B5EF4-FFF2-40B4-BE49-F238E27FC236}">
                <a16:creationId xmlns:a16="http://schemas.microsoft.com/office/drawing/2014/main" id="{4B818BFA-42E5-4866-B523-39CFE9BB711E}"/>
              </a:ext>
            </a:extLst>
          </p:cNvPr>
          <p:cNvSpPr/>
          <p:nvPr userDrawn="1"/>
        </p:nvSpPr>
        <p:spPr>
          <a:xfrm>
            <a:off x="10282669" y="5123382"/>
            <a:ext cx="1711780" cy="9612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a:latin typeface="+mj-lt"/>
            </a:endParaRPr>
          </a:p>
        </p:txBody>
      </p:sp>
      <p:sp>
        <p:nvSpPr>
          <p:cNvPr id="89" name="Text Placeholder 4">
            <a:extLst>
              <a:ext uri="{FF2B5EF4-FFF2-40B4-BE49-F238E27FC236}">
                <a16:creationId xmlns:a16="http://schemas.microsoft.com/office/drawing/2014/main" id="{16783C8E-525C-4200-BC40-71437B30C9DF}"/>
              </a:ext>
            </a:extLst>
          </p:cNvPr>
          <p:cNvSpPr>
            <a:spLocks noGrp="1"/>
          </p:cNvSpPr>
          <p:nvPr>
            <p:ph type="body" sz="quarter" idx="28" hasCustomPrompt="1"/>
          </p:nvPr>
        </p:nvSpPr>
        <p:spPr>
          <a:xfrm>
            <a:off x="10367490" y="5197319"/>
            <a:ext cx="1337332" cy="813418"/>
          </a:xfrm>
          <a:prstGeom prst="rect">
            <a:avLst/>
          </a:prstGeom>
        </p:spPr>
        <p:txBody>
          <a:bodyPr numCol="1" anchor="ctr">
            <a:noAutofit/>
          </a:bodyPr>
          <a:lstStyle>
            <a:lvl1pPr marL="0" indent="0" algn="ctr">
              <a:buNone/>
              <a:defRPr sz="1600" b="0">
                <a:solidFill>
                  <a:schemeClr val="tx1"/>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sp>
        <p:nvSpPr>
          <p:cNvPr id="40" name="Slide Number Placeholder 5">
            <a:extLst>
              <a:ext uri="{FF2B5EF4-FFF2-40B4-BE49-F238E27FC236}">
                <a16:creationId xmlns:a16="http://schemas.microsoft.com/office/drawing/2014/main" id="{A0A362C1-BDFF-4C59-B0A4-A0DC17BEF7E4}"/>
              </a:ext>
            </a:extLst>
          </p:cNvPr>
          <p:cNvSpPr>
            <a:spLocks noGrp="1"/>
          </p:cNvSpPr>
          <p:nvPr>
            <p:ph type="sldNum" sz="quarter" idx="29"/>
          </p:nvPr>
        </p:nvSpPr>
        <p:spPr>
          <a:xfrm>
            <a:off x="10990217" y="6577563"/>
            <a:ext cx="1201783" cy="280437"/>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37592462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FAC184B6-8E5F-4DCD-82CC-5E3D357DA5EC}"/>
              </a:ext>
            </a:extLst>
          </p:cNvPr>
          <p:cNvGraphicFramePr>
            <a:graphicFrameLocks noChangeAspect="1"/>
          </p:cNvGraphicFramePr>
          <p:nvPr userDrawn="1">
            <p:custDataLst>
              <p:tags r:id="rId1"/>
            </p:custDataLst>
            <p:extLst>
              <p:ext uri="{D42A27DB-BD31-4B8C-83A1-F6EECF244321}">
                <p14:modId xmlns:p14="http://schemas.microsoft.com/office/powerpoint/2010/main" val="2850652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10" name="Object 9" hidden="1">
                        <a:extLst>
                          <a:ext uri="{FF2B5EF4-FFF2-40B4-BE49-F238E27FC236}">
                            <a16:creationId xmlns:a16="http://schemas.microsoft.com/office/drawing/2014/main" id="{FAC184B6-8E5F-4DCD-82CC-5E3D357DA5E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55A0A69D-9160-5E4B-A5D8-01020EE0E919}"/>
              </a:ext>
            </a:extLst>
          </p:cNvPr>
          <p:cNvSpPr>
            <a:spLocks noGrp="1"/>
          </p:cNvSpPr>
          <p:nvPr>
            <p:ph idx="1"/>
          </p:nvPr>
        </p:nvSpPr>
        <p:spPr>
          <a:xfrm>
            <a:off x="5183188" y="1386348"/>
            <a:ext cx="6172200" cy="4474702"/>
          </a:xfrm>
          <a:prstGeom prst="rect">
            <a:avLst/>
          </a:prstGeom>
        </p:spPr>
        <p:txBody>
          <a:bodyPr>
            <a:noAutofit/>
          </a:bodyPr>
          <a:lstStyle>
            <a:lvl1pPr>
              <a:defRPr lang="en-US" sz="2400" b="0" i="0" kern="1200" dirty="0">
                <a:solidFill>
                  <a:schemeClr val="tx1"/>
                </a:solidFill>
                <a:latin typeface="+mj-lt"/>
                <a:ea typeface="+mn-ea"/>
                <a:cs typeface="Arial" panose="020B0604020202020204" pitchFamily="34" charset="0"/>
              </a:defRPr>
            </a:lvl1pPr>
            <a:lvl2pPr marL="628650" indent="-342900">
              <a:buClr>
                <a:srgbClr val="DF572A"/>
              </a:buClr>
              <a:defRPr lang="en-US" sz="2200" b="0" i="0" kern="1200" dirty="0">
                <a:solidFill>
                  <a:schemeClr val="tx1"/>
                </a:solidFill>
                <a:latin typeface="+mj-lt"/>
                <a:ea typeface="+mn-ea"/>
                <a:cs typeface="Arial" panose="020B0604020202020204" pitchFamily="34" charset="0"/>
              </a:defRPr>
            </a:lvl2pPr>
            <a:lvl3pPr marL="804862" indent="-342900">
              <a:buClr>
                <a:srgbClr val="DF572A"/>
              </a:buClr>
              <a:buSzPct val="85000"/>
              <a:buFont typeface="Courier New" panose="02070309020205020404" pitchFamily="49" charset="0"/>
              <a:buChar char="o"/>
              <a:defRPr lang="en-US" sz="2000" b="0" i="0" kern="1200" dirty="0">
                <a:solidFill>
                  <a:schemeClr val="tx1"/>
                </a:solidFill>
                <a:latin typeface="+mj-lt"/>
                <a:ea typeface="+mn-ea"/>
                <a:cs typeface="Arial" panose="020B0604020202020204" pitchFamily="34" charset="0"/>
              </a:defRPr>
            </a:lvl3pPr>
            <a:lvl4pPr marL="1031875" indent="-342900">
              <a:buClr>
                <a:srgbClr val="DF572A"/>
              </a:buClr>
              <a:defRPr lang="en-US" sz="1800" b="0" i="0" kern="1200" dirty="0">
                <a:solidFill>
                  <a:schemeClr val="tx1"/>
                </a:solidFill>
                <a:latin typeface="+mj-lt"/>
                <a:ea typeface="+mn-ea"/>
                <a:cs typeface="Arial" panose="020B0604020202020204" pitchFamily="34" charset="0"/>
              </a:defRPr>
            </a:lvl4pPr>
            <a:lvl5pPr>
              <a:buClr>
                <a:srgbClr val="DF572A"/>
              </a:buClr>
              <a:defRPr sz="2000"/>
            </a:lvl5pPr>
            <a:lvl6pPr>
              <a:defRPr sz="2000"/>
            </a:lvl6pPr>
            <a:lvl7pPr>
              <a:defRPr sz="2000"/>
            </a:lvl7pPr>
            <a:lvl8pPr>
              <a:defRPr sz="2000"/>
            </a:lvl8pPr>
            <a:lvl9pPr>
              <a:defRPr sz="2000"/>
            </a:lvl9pPr>
          </a:lstStyle>
          <a:p>
            <a:pPr lvl="0"/>
            <a:r>
              <a:rPr lang="en-US"/>
              <a:t>Click to edit Master text styles</a:t>
            </a:r>
          </a:p>
          <a:p>
            <a:pPr marL="571500" lvl="1" indent="-285750" algn="l" defTabSz="914400" rtl="0" eaLnBrk="1" latinLnBrk="0" hangingPunct="1">
              <a:lnSpc>
                <a:spcPct val="90000"/>
              </a:lnSpc>
              <a:spcBef>
                <a:spcPts val="500"/>
              </a:spcBef>
              <a:buClr>
                <a:srgbClr val="BB5D00"/>
              </a:buClr>
              <a:buFont typeface="Arial" panose="020B0604020202020204" pitchFamily="34" charset="0"/>
              <a:buChar char="‒"/>
            </a:pPr>
            <a:r>
              <a:rPr lang="en-US"/>
              <a:t>Second level</a:t>
            </a:r>
          </a:p>
          <a:p>
            <a:pPr marL="688975" lvl="2" indent="-227013" algn="l" defTabSz="914400" rtl="0" eaLnBrk="1" latinLnBrk="0" hangingPunct="1">
              <a:lnSpc>
                <a:spcPct val="90000"/>
              </a:lnSpc>
              <a:spcBef>
                <a:spcPts val="500"/>
              </a:spcBef>
              <a:buClr>
                <a:srgbClr val="BB5D00"/>
              </a:buClr>
              <a:buSzPct val="85000"/>
              <a:buFont typeface="Courier New" panose="02070309020205020404" pitchFamily="49" charset="0"/>
              <a:buChar char="o"/>
            </a:pPr>
            <a:r>
              <a:rPr lang="en-US"/>
              <a:t>Third level</a:t>
            </a:r>
          </a:p>
          <a:p>
            <a:pPr marL="914400" lvl="3" indent="-225425" algn="l" defTabSz="914400" rtl="0" eaLnBrk="1" latinLnBrk="0" hangingPunct="1">
              <a:lnSpc>
                <a:spcPct val="90000"/>
              </a:lnSpc>
              <a:spcBef>
                <a:spcPts val="500"/>
              </a:spcBef>
              <a:buClr>
                <a:srgbClr val="BB5D00"/>
              </a:buClr>
              <a:buSzPct val="95000"/>
              <a:buFont typeface="Arial" panose="020B0604020202020204" pitchFamily="34" charset="0"/>
              <a:buChar char="•"/>
            </a:pPr>
            <a:r>
              <a:rPr lang="en-US"/>
              <a:t>Fourth level</a:t>
            </a:r>
          </a:p>
        </p:txBody>
      </p:sp>
      <p:sp>
        <p:nvSpPr>
          <p:cNvPr id="4" name="Text Placeholder 3">
            <a:extLst>
              <a:ext uri="{FF2B5EF4-FFF2-40B4-BE49-F238E27FC236}">
                <a16:creationId xmlns:a16="http://schemas.microsoft.com/office/drawing/2014/main" id="{FAD78420-F087-474C-9203-5D73EC4C8718}"/>
              </a:ext>
            </a:extLst>
          </p:cNvPr>
          <p:cNvSpPr>
            <a:spLocks noGrp="1"/>
          </p:cNvSpPr>
          <p:nvPr>
            <p:ph type="body" sz="half" idx="2"/>
          </p:nvPr>
        </p:nvSpPr>
        <p:spPr>
          <a:xfrm>
            <a:off x="839788" y="1386348"/>
            <a:ext cx="3932237" cy="4482640"/>
          </a:xfrm>
          <a:prstGeom prst="rect">
            <a:avLst/>
          </a:prstGeom>
        </p:spPr>
        <p:txBody>
          <a:bodyPr>
            <a:noAutofit/>
          </a:bodyPr>
          <a:lstStyle>
            <a:lvl1pPr marL="0" indent="0">
              <a:buNone/>
              <a:defRPr sz="24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6B0335-55AA-A44C-9C89-813457DB99BE}"/>
              </a:ext>
            </a:extLst>
          </p:cNvPr>
          <p:cNvSpPr>
            <a:spLocks noGrp="1"/>
          </p:cNvSpPr>
          <p:nvPr>
            <p:ph type="dt" sz="half" idx="10"/>
          </p:nvPr>
        </p:nvSpPr>
        <p:spPr>
          <a:xfrm>
            <a:off x="782784" y="6493998"/>
            <a:ext cx="2743200" cy="365125"/>
          </a:xfrm>
        </p:spPr>
        <p:txBody>
          <a:bodyPr>
            <a:noAutofit/>
          </a:bodyPr>
          <a:lstStyle>
            <a:lvl1pPr>
              <a:defRPr sz="900">
                <a:latin typeface="+mj-lt"/>
              </a:defRPr>
            </a:lvl1pPr>
          </a:lstStyle>
          <a:p>
            <a:endParaRPr lang="en-US"/>
          </a:p>
        </p:txBody>
      </p:sp>
      <p:sp>
        <p:nvSpPr>
          <p:cNvPr id="6" name="Footer Placeholder 5">
            <a:extLst>
              <a:ext uri="{FF2B5EF4-FFF2-40B4-BE49-F238E27FC236}">
                <a16:creationId xmlns:a16="http://schemas.microsoft.com/office/drawing/2014/main" id="{6C829D9C-64D8-3841-9C54-079F29D474C0}"/>
              </a:ext>
            </a:extLst>
          </p:cNvPr>
          <p:cNvSpPr>
            <a:spLocks noGrp="1"/>
          </p:cNvSpPr>
          <p:nvPr>
            <p:ph type="ftr" sz="quarter" idx="11"/>
          </p:nvPr>
        </p:nvSpPr>
        <p:spPr>
          <a:xfrm>
            <a:off x="4038600" y="6493998"/>
            <a:ext cx="4114800" cy="365125"/>
          </a:xfrm>
        </p:spPr>
        <p:txBody>
          <a:bodyPr>
            <a:noAutofit/>
          </a:bodyPr>
          <a:lstStyle>
            <a:lvl1pPr>
              <a:defRPr sz="900">
                <a:latin typeface="+mj-lt"/>
              </a:defRPr>
            </a:lvl1pPr>
          </a:lstStyle>
          <a:p>
            <a:endParaRPr lang="en-US"/>
          </a:p>
        </p:txBody>
      </p:sp>
      <p:sp>
        <p:nvSpPr>
          <p:cNvPr id="12" name="Title Placeholder 1">
            <a:extLst>
              <a:ext uri="{FF2B5EF4-FFF2-40B4-BE49-F238E27FC236}">
                <a16:creationId xmlns:a16="http://schemas.microsoft.com/office/drawing/2014/main" id="{16D1738A-1F8B-435C-9DC7-77F58418BD35}"/>
              </a:ext>
            </a:extLst>
          </p:cNvPr>
          <p:cNvSpPr>
            <a:spLocks noGrp="1"/>
          </p:cNvSpPr>
          <p:nvPr>
            <p:ph type="title"/>
          </p:nvPr>
        </p:nvSpPr>
        <p:spPr>
          <a:xfrm>
            <a:off x="782784" y="365125"/>
            <a:ext cx="9718961" cy="675389"/>
          </a:xfrm>
          <a:prstGeom prst="rect">
            <a:avLst/>
          </a:prstGeom>
        </p:spPr>
        <p:txBody>
          <a:bodyPr vert="horz" lIns="91440" tIns="45720" rIns="91440" bIns="45720" rtlCol="0" anchor="ctr">
            <a:noAutofit/>
          </a:bodyPr>
          <a:lstStyle>
            <a:lvl1pPr>
              <a:defRPr>
                <a:latin typeface="+mj-lt"/>
              </a:defRPr>
            </a:lvl1pPr>
          </a:lstStyle>
          <a:p>
            <a:r>
              <a:rPr lang="en-US"/>
              <a:t>Click to edit Master title style</a:t>
            </a:r>
          </a:p>
        </p:txBody>
      </p:sp>
      <p:sp>
        <p:nvSpPr>
          <p:cNvPr id="9" name="Slide Number Placeholder 5">
            <a:extLst>
              <a:ext uri="{FF2B5EF4-FFF2-40B4-BE49-F238E27FC236}">
                <a16:creationId xmlns:a16="http://schemas.microsoft.com/office/drawing/2014/main" id="{C9BDC5CE-E51A-4EBE-8D25-4008ABD0430D}"/>
              </a:ext>
            </a:extLst>
          </p:cNvPr>
          <p:cNvSpPr>
            <a:spLocks noGrp="1"/>
          </p:cNvSpPr>
          <p:nvPr>
            <p:ph type="sldNum" sz="quarter" idx="4"/>
          </p:nvPr>
        </p:nvSpPr>
        <p:spPr>
          <a:xfrm>
            <a:off x="10990217" y="6577563"/>
            <a:ext cx="1201783" cy="280437"/>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392899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523C1FB-B71D-4B41-87C5-4DE6B7000D10}"/>
              </a:ext>
            </a:extLst>
          </p:cNvPr>
          <p:cNvSpPr/>
          <p:nvPr userDrawn="1"/>
        </p:nvSpPr>
        <p:spPr>
          <a:xfrm rot="5400000">
            <a:off x="7915755" y="2672357"/>
            <a:ext cx="6941130" cy="1430153"/>
          </a:xfrm>
          <a:prstGeom prst="rect">
            <a:avLst/>
          </a:prstGeom>
          <a:solidFill>
            <a:schemeClr val="bg1"/>
          </a:solidFill>
          <a:ln>
            <a:noFill/>
          </a:ln>
          <a:effectLst>
            <a:outerShdw blurRad="138831" dist="38100" dir="5400000" sx="99255" sy="99255"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mj-lt"/>
            </a:endParaRPr>
          </a:p>
        </p:txBody>
      </p:sp>
      <p:graphicFrame>
        <p:nvGraphicFramePr>
          <p:cNvPr id="6" name="Object 5" hidden="1">
            <a:extLst>
              <a:ext uri="{FF2B5EF4-FFF2-40B4-BE49-F238E27FC236}">
                <a16:creationId xmlns:a16="http://schemas.microsoft.com/office/drawing/2014/main" id="{D3C39D67-BBE6-4ABD-AC6C-64B022DEB08B}"/>
              </a:ext>
            </a:extLst>
          </p:cNvPr>
          <p:cNvGraphicFramePr>
            <a:graphicFrameLocks noChangeAspect="1"/>
          </p:cNvGraphicFramePr>
          <p:nvPr userDrawn="1">
            <p:custDataLst>
              <p:tags r:id="rId1"/>
            </p:custDataLst>
            <p:extLst>
              <p:ext uri="{D42A27DB-BD31-4B8C-83A1-F6EECF244321}">
                <p14:modId xmlns:p14="http://schemas.microsoft.com/office/powerpoint/2010/main" val="31443608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6" name="Object 5" hidden="1">
                        <a:extLst>
                          <a:ext uri="{FF2B5EF4-FFF2-40B4-BE49-F238E27FC236}">
                            <a16:creationId xmlns:a16="http://schemas.microsoft.com/office/drawing/2014/main" id="{D3C39D67-BBE6-4ABD-AC6C-64B022DEB08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311DAB44-3933-4383-A7E8-C2260715D422}"/>
              </a:ext>
            </a:extLst>
          </p:cNvPr>
          <p:cNvSpPr/>
          <p:nvPr userDrawn="1"/>
        </p:nvSpPr>
        <p:spPr>
          <a:xfrm>
            <a:off x="0" y="-83127"/>
            <a:ext cx="12192001" cy="694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mj-lt"/>
            </a:endParaRPr>
          </a:p>
        </p:txBody>
      </p:sp>
      <p:sp>
        <p:nvSpPr>
          <p:cNvPr id="3" name="Vertical Text Placeholder 2">
            <a:extLst>
              <a:ext uri="{FF2B5EF4-FFF2-40B4-BE49-F238E27FC236}">
                <a16:creationId xmlns:a16="http://schemas.microsoft.com/office/drawing/2014/main" id="{A360048B-215C-2742-B3BD-2C887A2EE11A}"/>
              </a:ext>
            </a:extLst>
          </p:cNvPr>
          <p:cNvSpPr>
            <a:spLocks noGrp="1"/>
          </p:cNvSpPr>
          <p:nvPr>
            <p:ph type="body" orient="vert" idx="1"/>
          </p:nvPr>
        </p:nvSpPr>
        <p:spPr>
          <a:xfrm>
            <a:off x="1966561" y="613186"/>
            <a:ext cx="8221435" cy="5397247"/>
          </a:xfrm>
          <a:prstGeom prst="rect">
            <a:avLst/>
          </a:prstGeom>
        </p:spPr>
        <p:txBody>
          <a:bodyPr vert="eaVert">
            <a:noAutofit/>
          </a:bodyPr>
          <a:lstStyle>
            <a:lvl1pPr>
              <a:defRPr sz="2400">
                <a:solidFill>
                  <a:schemeClr val="tx1"/>
                </a:solidFill>
                <a:latin typeface="+mj-lt"/>
              </a:defRPr>
            </a:lvl1pPr>
            <a:lvl2pPr marL="628650" indent="-342900">
              <a:defRPr lang="en-US" sz="2200" b="0" i="0" kern="1200" dirty="0">
                <a:solidFill>
                  <a:schemeClr val="tx1"/>
                </a:solidFill>
                <a:latin typeface="+mj-lt"/>
                <a:ea typeface="+mn-ea"/>
                <a:cs typeface="Arial" panose="020B0604020202020204" pitchFamily="34" charset="0"/>
              </a:defRPr>
            </a:lvl2pPr>
            <a:lvl3pPr marL="804862" indent="-342900">
              <a:buClr>
                <a:srgbClr val="BB5D00"/>
              </a:buClr>
              <a:buFont typeface="Courier New" panose="02070309020205020404" pitchFamily="49" charset="0"/>
              <a:buChar char="o"/>
              <a:defRPr lang="en-US" sz="2000" b="0" i="0" kern="1200" dirty="0">
                <a:solidFill>
                  <a:schemeClr val="tx1"/>
                </a:solidFill>
                <a:latin typeface="+mj-lt"/>
                <a:ea typeface="+mn-ea"/>
                <a:cs typeface="Arial" panose="020B0604020202020204" pitchFamily="34" charset="0"/>
              </a:defRPr>
            </a:lvl3pPr>
            <a:lvl4pPr marL="1031875" indent="-342900">
              <a:buClr>
                <a:srgbClr val="BB5D00"/>
              </a:buClr>
              <a:defRPr lang="en-US" sz="1800" b="0" i="0" kern="1200" dirty="0">
                <a:solidFill>
                  <a:schemeClr val="tx1"/>
                </a:solidFill>
                <a:latin typeface="+mj-lt"/>
                <a:ea typeface="+mn-ea"/>
                <a:cs typeface="Arial" panose="020B0604020202020204" pitchFamily="34" charset="0"/>
              </a:defRPr>
            </a:lvl4pPr>
            <a:lvl5pPr>
              <a:buClr>
                <a:srgbClr val="BB5D00"/>
              </a:buClr>
              <a:defRPr sz="2400">
                <a:solidFill>
                  <a:schemeClr val="tx1"/>
                </a:solidFill>
              </a:defRPr>
            </a:lvl5pPr>
          </a:lstStyle>
          <a:p>
            <a:pPr lvl="0"/>
            <a:r>
              <a:rPr lang="en-US"/>
              <a:t>Click to edit Master text styles</a:t>
            </a:r>
          </a:p>
          <a:p>
            <a:pPr marL="571500" lvl="1" indent="-285750" algn="l" defTabSz="914400" rtl="0" eaLnBrk="1" latinLnBrk="0" hangingPunct="1">
              <a:lnSpc>
                <a:spcPct val="90000"/>
              </a:lnSpc>
              <a:spcBef>
                <a:spcPts val="500"/>
              </a:spcBef>
              <a:buClr>
                <a:srgbClr val="BB5D00"/>
              </a:buClr>
              <a:buFont typeface="Arial" panose="020B0604020202020204" pitchFamily="34" charset="0"/>
              <a:buChar char="‒"/>
            </a:pPr>
            <a:r>
              <a:rPr lang="en-US"/>
              <a:t>Second level</a:t>
            </a:r>
          </a:p>
          <a:p>
            <a:pPr marL="688975" lvl="2" indent="-227013" algn="l" defTabSz="914400" rtl="0" eaLnBrk="1" latinLnBrk="0" hangingPunct="1">
              <a:lnSpc>
                <a:spcPct val="90000"/>
              </a:lnSpc>
              <a:spcBef>
                <a:spcPts val="500"/>
              </a:spcBef>
              <a:buClr>
                <a:srgbClr val="BB5D00"/>
              </a:buClr>
              <a:buSzPct val="85000"/>
              <a:buFont typeface="Courier New" panose="02070309020205020404" pitchFamily="49" charset="0"/>
              <a:buChar char="o"/>
            </a:pPr>
            <a:r>
              <a:rPr lang="en-US"/>
              <a:t>Third level</a:t>
            </a:r>
          </a:p>
          <a:p>
            <a:pPr marL="914400" lvl="3" indent="-225425" algn="l" defTabSz="914400" rtl="0" eaLnBrk="1" latinLnBrk="0" hangingPunct="1">
              <a:lnSpc>
                <a:spcPct val="90000"/>
              </a:lnSpc>
              <a:spcBef>
                <a:spcPts val="500"/>
              </a:spcBef>
              <a:buClr>
                <a:srgbClr val="BB5D00"/>
              </a:buClr>
              <a:buSzPct val="95000"/>
              <a:buFont typeface="Arial" panose="020B0604020202020204" pitchFamily="34" charset="0"/>
              <a:buChar char="•"/>
            </a:pPr>
            <a:r>
              <a:rPr lang="en-US"/>
              <a:t>Fourth level</a:t>
            </a:r>
          </a:p>
        </p:txBody>
      </p:sp>
      <p:sp>
        <p:nvSpPr>
          <p:cNvPr id="9" name="Slide Number Placeholder 5">
            <a:extLst>
              <a:ext uri="{FF2B5EF4-FFF2-40B4-BE49-F238E27FC236}">
                <a16:creationId xmlns:a16="http://schemas.microsoft.com/office/drawing/2014/main" id="{FFA6E46B-8646-4537-AA80-3EBD1F24050B}"/>
              </a:ext>
            </a:extLst>
          </p:cNvPr>
          <p:cNvSpPr>
            <a:spLocks noGrp="1"/>
          </p:cNvSpPr>
          <p:nvPr>
            <p:ph type="sldNum" sz="quarter" idx="12"/>
          </p:nvPr>
        </p:nvSpPr>
        <p:spPr>
          <a:xfrm rot="5400000">
            <a:off x="-313625" y="6239745"/>
            <a:ext cx="945677" cy="296238"/>
          </a:xfrm>
          <a:prstGeom prst="rect">
            <a:avLst/>
          </a:prstGeom>
        </p:spPr>
        <p:txBody>
          <a:bodyPr>
            <a:noAutofit/>
          </a:bodyPr>
          <a:lstStyle>
            <a:lvl1pPr>
              <a:defRPr sz="900">
                <a:solidFill>
                  <a:schemeClr val="tx1"/>
                </a:solidFill>
                <a:latin typeface="+mj-lt"/>
              </a:defRPr>
            </a:lvl1pPr>
          </a:lstStyle>
          <a:p>
            <a:fld id="{B5EB69C0-7537-C24C-BC67-8B5F238D9475}" type="slidenum">
              <a:rPr lang="en-US" smtClean="0"/>
              <a:pPr/>
              <a:t>‹#›</a:t>
            </a:fld>
            <a:endParaRPr lang="en-US"/>
          </a:p>
        </p:txBody>
      </p:sp>
      <p:sp>
        <p:nvSpPr>
          <p:cNvPr id="12" name="Title Placeholder 1">
            <a:extLst>
              <a:ext uri="{FF2B5EF4-FFF2-40B4-BE49-F238E27FC236}">
                <a16:creationId xmlns:a16="http://schemas.microsoft.com/office/drawing/2014/main" id="{56771AEE-C76D-499A-99C6-64134E39A7ED}"/>
              </a:ext>
            </a:extLst>
          </p:cNvPr>
          <p:cNvSpPr>
            <a:spLocks noGrp="1"/>
          </p:cNvSpPr>
          <p:nvPr>
            <p:ph type="title"/>
          </p:nvPr>
        </p:nvSpPr>
        <p:spPr>
          <a:xfrm rot="5400000">
            <a:off x="8669399" y="2333944"/>
            <a:ext cx="5035705" cy="802279"/>
          </a:xfrm>
          <a:prstGeom prst="rect">
            <a:avLst/>
          </a:prstGeom>
        </p:spPr>
        <p:txBody>
          <a:bodyPr vert="horz" lIns="91440" tIns="45720" rIns="91440" bIns="45720" rtlCol="0" anchor="ctr">
            <a:noAutofit/>
          </a:bodyPr>
          <a:lstStyle>
            <a:lvl1pPr>
              <a:defRPr sz="2800">
                <a:latin typeface="+mj-lt"/>
              </a:defRPr>
            </a:lvl1pPr>
          </a:lstStyle>
          <a:p>
            <a:r>
              <a:rPr lang="en-US"/>
              <a:t>Click to edit Master title style</a:t>
            </a:r>
          </a:p>
        </p:txBody>
      </p:sp>
      <p:pic>
        <p:nvPicPr>
          <p:cNvPr id="10" name="Picture 9">
            <a:extLst>
              <a:ext uri="{FF2B5EF4-FFF2-40B4-BE49-F238E27FC236}">
                <a16:creationId xmlns:a16="http://schemas.microsoft.com/office/drawing/2014/main" id="{4F30B730-1E97-4E57-8F15-45C9CC9F084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400000">
            <a:off x="10826477" y="3313432"/>
            <a:ext cx="2377440" cy="148013"/>
          </a:xfrm>
          <a:prstGeom prst="rect">
            <a:avLst/>
          </a:prstGeom>
        </p:spPr>
      </p:pic>
      <p:cxnSp>
        <p:nvCxnSpPr>
          <p:cNvPr id="17" name="Straight Connector 16">
            <a:extLst>
              <a:ext uri="{FF2B5EF4-FFF2-40B4-BE49-F238E27FC236}">
                <a16:creationId xmlns:a16="http://schemas.microsoft.com/office/drawing/2014/main" id="{12363DDA-A825-478D-B256-2590271C0669}"/>
              </a:ext>
            </a:extLst>
          </p:cNvPr>
          <p:cNvCxnSpPr>
            <a:cxnSpLocks/>
          </p:cNvCxnSpPr>
          <p:nvPr userDrawn="1"/>
        </p:nvCxnSpPr>
        <p:spPr>
          <a:xfrm>
            <a:off x="10658008" y="-83131"/>
            <a:ext cx="0" cy="6941130"/>
          </a:xfrm>
          <a:prstGeom prst="line">
            <a:avLst/>
          </a:prstGeom>
          <a:ln w="25400">
            <a:solidFill>
              <a:srgbClr val="DA7C2D"/>
            </a:solidFill>
          </a:ln>
        </p:spPr>
        <p:style>
          <a:lnRef idx="1">
            <a:schemeClr val="accent1"/>
          </a:lnRef>
          <a:fillRef idx="0">
            <a:schemeClr val="accent1"/>
          </a:fillRef>
          <a:effectRef idx="0">
            <a:schemeClr val="accent1"/>
          </a:effectRef>
          <a:fontRef idx="minor">
            <a:schemeClr val="tx1"/>
          </a:fontRef>
        </p:style>
      </p:cxnSp>
      <p:pic>
        <p:nvPicPr>
          <p:cNvPr id="19" name="Picture 18" descr="A close up of a wood surface&#10;&#10;Description automatically generated with low confidence">
            <a:extLst>
              <a:ext uri="{FF2B5EF4-FFF2-40B4-BE49-F238E27FC236}">
                <a16:creationId xmlns:a16="http://schemas.microsoft.com/office/drawing/2014/main" id="{CFC2E101-5906-4940-B834-13D693E6D40F}"/>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12256" t="1225" r="64259" b="44"/>
          <a:stretch/>
        </p:blipFill>
        <p:spPr>
          <a:xfrm>
            <a:off x="11895755" y="-83131"/>
            <a:ext cx="296247" cy="6941129"/>
          </a:xfrm>
          <a:prstGeom prst="rect">
            <a:avLst/>
          </a:prstGeom>
        </p:spPr>
      </p:pic>
      <p:pic>
        <p:nvPicPr>
          <p:cNvPr id="20" name="Picture 19" descr="Logo&#10;&#10;Description automatically generated">
            <a:extLst>
              <a:ext uri="{FF2B5EF4-FFF2-40B4-BE49-F238E27FC236}">
                <a16:creationId xmlns:a16="http://schemas.microsoft.com/office/drawing/2014/main" id="{75A88843-4D60-44D8-A306-4D82449940A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400000">
            <a:off x="10859809" y="3251014"/>
            <a:ext cx="2387595" cy="255067"/>
          </a:xfrm>
          <a:prstGeom prst="rect">
            <a:avLst/>
          </a:prstGeom>
        </p:spPr>
      </p:pic>
      <p:pic>
        <p:nvPicPr>
          <p:cNvPr id="23" name="Picture 22" descr="Logo&#10;&#10;Description automatically generated with medium confidence">
            <a:extLst>
              <a:ext uri="{FF2B5EF4-FFF2-40B4-BE49-F238E27FC236}">
                <a16:creationId xmlns:a16="http://schemas.microsoft.com/office/drawing/2014/main" id="{2E44E882-3CDB-49D4-ABEB-45ACCF62BEF9}"/>
              </a:ext>
            </a:extLst>
          </p:cNvPr>
          <p:cNvPicPr>
            <a:picLocks noChangeAspect="1"/>
          </p:cNvPicPr>
          <p:nvPr userDrawn="1"/>
        </p:nvPicPr>
        <p:blipFill>
          <a:blip r:embed="rId8"/>
          <a:stretch>
            <a:fillRect/>
          </a:stretch>
        </p:blipFill>
        <p:spPr>
          <a:xfrm rot="5400000">
            <a:off x="10596914" y="5819865"/>
            <a:ext cx="1323729" cy="556450"/>
          </a:xfrm>
          <a:prstGeom prst="rect">
            <a:avLst/>
          </a:prstGeom>
        </p:spPr>
      </p:pic>
    </p:spTree>
    <p:extLst>
      <p:ext uri="{BB962C8B-B14F-4D97-AF65-F5344CB8AC3E}">
        <p14:creationId xmlns:p14="http://schemas.microsoft.com/office/powerpoint/2010/main" val="9967163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A53A2-1706-FFBC-E73B-A82EF147301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A19F87-6A30-CDE7-D8C5-73F9F0007F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8DB051-2F53-AF31-FDC9-325D43A46591}"/>
              </a:ext>
            </a:extLst>
          </p:cNvPr>
          <p:cNvSpPr>
            <a:spLocks noGrp="1"/>
          </p:cNvSpPr>
          <p:nvPr>
            <p:ph type="dt" sz="half" idx="10"/>
          </p:nvPr>
        </p:nvSpPr>
        <p:spPr/>
        <p:txBody>
          <a:bodyPr/>
          <a:lstStyle/>
          <a:p>
            <a:fld id="{AD23DBAC-E741-4106-9B85-C299EB4DCC4D}" type="datetimeFigureOut">
              <a:rPr lang="en-US" smtClean="0"/>
              <a:t>4/2/2024</a:t>
            </a:fld>
            <a:endParaRPr lang="en-US"/>
          </a:p>
        </p:txBody>
      </p:sp>
      <p:sp>
        <p:nvSpPr>
          <p:cNvPr id="5" name="Footer Placeholder 4">
            <a:extLst>
              <a:ext uri="{FF2B5EF4-FFF2-40B4-BE49-F238E27FC236}">
                <a16:creationId xmlns:a16="http://schemas.microsoft.com/office/drawing/2014/main" id="{5772DCAD-A70B-161C-07D6-FBEDD89360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CC4C40-4E97-7C17-4CBB-DECE83535CC3}"/>
              </a:ext>
            </a:extLst>
          </p:cNvPr>
          <p:cNvSpPr>
            <a:spLocks noGrp="1"/>
          </p:cNvSpPr>
          <p:nvPr>
            <p:ph type="sldNum" sz="quarter" idx="12"/>
          </p:nvPr>
        </p:nvSpPr>
        <p:spPr/>
        <p:txBody>
          <a:bodyPr/>
          <a:lstStyle/>
          <a:p>
            <a:fld id="{A58D6DF0-44F4-47E5-A840-BAE8F316A090}" type="slidenum">
              <a:rPr lang="en-US" smtClean="0"/>
              <a:t>‹#›</a:t>
            </a:fld>
            <a:endParaRPr lang="en-US"/>
          </a:p>
        </p:txBody>
      </p:sp>
    </p:spTree>
    <p:extLst>
      <p:ext uri="{BB962C8B-B14F-4D97-AF65-F5344CB8AC3E}">
        <p14:creationId xmlns:p14="http://schemas.microsoft.com/office/powerpoint/2010/main" val="18065036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08420-203B-3ED1-4064-FF200ABFE7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A991A8-597B-968B-8243-1157670BC7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D95F12-EE63-3109-FF3A-C03D1813D043}"/>
              </a:ext>
            </a:extLst>
          </p:cNvPr>
          <p:cNvSpPr>
            <a:spLocks noGrp="1"/>
          </p:cNvSpPr>
          <p:nvPr>
            <p:ph type="dt" sz="half" idx="10"/>
          </p:nvPr>
        </p:nvSpPr>
        <p:spPr/>
        <p:txBody>
          <a:bodyPr/>
          <a:lstStyle/>
          <a:p>
            <a:fld id="{AD23DBAC-E741-4106-9B85-C299EB4DCC4D}" type="datetimeFigureOut">
              <a:rPr lang="en-US" smtClean="0"/>
              <a:t>4/2/2024</a:t>
            </a:fld>
            <a:endParaRPr lang="en-US"/>
          </a:p>
        </p:txBody>
      </p:sp>
      <p:sp>
        <p:nvSpPr>
          <p:cNvPr id="5" name="Footer Placeholder 4">
            <a:extLst>
              <a:ext uri="{FF2B5EF4-FFF2-40B4-BE49-F238E27FC236}">
                <a16:creationId xmlns:a16="http://schemas.microsoft.com/office/drawing/2014/main" id="{35019FE1-2FE9-DFDE-B681-B33FBE60AA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7CC30C-9EB1-65BB-3857-72922F9BBF93}"/>
              </a:ext>
            </a:extLst>
          </p:cNvPr>
          <p:cNvSpPr>
            <a:spLocks noGrp="1"/>
          </p:cNvSpPr>
          <p:nvPr>
            <p:ph type="sldNum" sz="quarter" idx="12"/>
          </p:nvPr>
        </p:nvSpPr>
        <p:spPr/>
        <p:txBody>
          <a:bodyPr/>
          <a:lstStyle/>
          <a:p>
            <a:fld id="{A58D6DF0-44F4-47E5-A840-BAE8F316A090}" type="slidenum">
              <a:rPr lang="en-US" smtClean="0"/>
              <a:t>‹#›</a:t>
            </a:fld>
            <a:endParaRPr lang="en-US"/>
          </a:p>
        </p:txBody>
      </p:sp>
    </p:spTree>
    <p:extLst>
      <p:ext uri="{BB962C8B-B14F-4D97-AF65-F5344CB8AC3E}">
        <p14:creationId xmlns:p14="http://schemas.microsoft.com/office/powerpoint/2010/main" val="1971800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914400"/>
            <a:ext cx="12192000" cy="0"/>
          </a:xfrm>
          <a:custGeom>
            <a:avLst/>
            <a:gdLst/>
            <a:ahLst/>
            <a:cxnLst/>
            <a:rect l="l" t="t" r="r" b="b"/>
            <a:pathLst>
              <a:path w="12192000">
                <a:moveTo>
                  <a:pt x="0" y="0"/>
                </a:moveTo>
                <a:lnTo>
                  <a:pt x="12192000" y="0"/>
                </a:lnTo>
              </a:path>
            </a:pathLst>
          </a:custGeom>
          <a:ln w="12700">
            <a:solidFill>
              <a:srgbClr val="000000"/>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000" b="0"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63B19-F88C-7C72-F300-50805C14BC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9C9BBD1-B6FD-A7EF-A9A1-4077F8D668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AB23D6-B077-8381-7E4B-8D80CCCA6850}"/>
              </a:ext>
            </a:extLst>
          </p:cNvPr>
          <p:cNvSpPr>
            <a:spLocks noGrp="1"/>
          </p:cNvSpPr>
          <p:nvPr>
            <p:ph type="dt" sz="half" idx="10"/>
          </p:nvPr>
        </p:nvSpPr>
        <p:spPr/>
        <p:txBody>
          <a:bodyPr/>
          <a:lstStyle/>
          <a:p>
            <a:fld id="{AD23DBAC-E741-4106-9B85-C299EB4DCC4D}" type="datetimeFigureOut">
              <a:rPr lang="en-US" smtClean="0"/>
              <a:t>4/2/2024</a:t>
            </a:fld>
            <a:endParaRPr lang="en-US"/>
          </a:p>
        </p:txBody>
      </p:sp>
      <p:sp>
        <p:nvSpPr>
          <p:cNvPr id="5" name="Footer Placeholder 4">
            <a:extLst>
              <a:ext uri="{FF2B5EF4-FFF2-40B4-BE49-F238E27FC236}">
                <a16:creationId xmlns:a16="http://schemas.microsoft.com/office/drawing/2014/main" id="{32F7C512-DB05-CA8F-6B1C-2ADBBD8B7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A86137-6758-E316-D9BB-97941D3AF1EE}"/>
              </a:ext>
            </a:extLst>
          </p:cNvPr>
          <p:cNvSpPr>
            <a:spLocks noGrp="1"/>
          </p:cNvSpPr>
          <p:nvPr>
            <p:ph type="sldNum" sz="quarter" idx="12"/>
          </p:nvPr>
        </p:nvSpPr>
        <p:spPr/>
        <p:txBody>
          <a:bodyPr/>
          <a:lstStyle/>
          <a:p>
            <a:fld id="{A58D6DF0-44F4-47E5-A840-BAE8F316A090}" type="slidenum">
              <a:rPr lang="en-US" smtClean="0"/>
              <a:t>‹#›</a:t>
            </a:fld>
            <a:endParaRPr lang="en-US"/>
          </a:p>
        </p:txBody>
      </p:sp>
    </p:spTree>
    <p:extLst>
      <p:ext uri="{BB962C8B-B14F-4D97-AF65-F5344CB8AC3E}">
        <p14:creationId xmlns:p14="http://schemas.microsoft.com/office/powerpoint/2010/main" val="18052352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E09E6-E324-C3BC-DC72-2719D489F3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BCCF20-2BA5-3DBE-AD84-59D1598AC5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73D52B-2498-4733-4C59-DB8D78D981D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F4AFF3-FACE-B227-0103-1353724B7869}"/>
              </a:ext>
            </a:extLst>
          </p:cNvPr>
          <p:cNvSpPr>
            <a:spLocks noGrp="1"/>
          </p:cNvSpPr>
          <p:nvPr>
            <p:ph type="dt" sz="half" idx="10"/>
          </p:nvPr>
        </p:nvSpPr>
        <p:spPr/>
        <p:txBody>
          <a:bodyPr/>
          <a:lstStyle/>
          <a:p>
            <a:fld id="{AD23DBAC-E741-4106-9B85-C299EB4DCC4D}" type="datetimeFigureOut">
              <a:rPr lang="en-US" smtClean="0"/>
              <a:t>4/2/2024</a:t>
            </a:fld>
            <a:endParaRPr lang="en-US"/>
          </a:p>
        </p:txBody>
      </p:sp>
      <p:sp>
        <p:nvSpPr>
          <p:cNvPr id="6" name="Footer Placeholder 5">
            <a:extLst>
              <a:ext uri="{FF2B5EF4-FFF2-40B4-BE49-F238E27FC236}">
                <a16:creationId xmlns:a16="http://schemas.microsoft.com/office/drawing/2014/main" id="{082BF19A-83B1-C198-779A-7DCB136F46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D12942-3FB7-5743-D3A4-05BF704076F9}"/>
              </a:ext>
            </a:extLst>
          </p:cNvPr>
          <p:cNvSpPr>
            <a:spLocks noGrp="1"/>
          </p:cNvSpPr>
          <p:nvPr>
            <p:ph type="sldNum" sz="quarter" idx="12"/>
          </p:nvPr>
        </p:nvSpPr>
        <p:spPr/>
        <p:txBody>
          <a:bodyPr/>
          <a:lstStyle/>
          <a:p>
            <a:fld id="{A58D6DF0-44F4-47E5-A840-BAE8F316A090}" type="slidenum">
              <a:rPr lang="en-US" smtClean="0"/>
              <a:t>‹#›</a:t>
            </a:fld>
            <a:endParaRPr lang="en-US"/>
          </a:p>
        </p:txBody>
      </p:sp>
    </p:spTree>
    <p:extLst>
      <p:ext uri="{BB962C8B-B14F-4D97-AF65-F5344CB8AC3E}">
        <p14:creationId xmlns:p14="http://schemas.microsoft.com/office/powerpoint/2010/main" val="14672279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B01B8-E949-B24B-1F20-01068F8D33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C6E62D-4174-5CC7-D979-9C32D3906A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83B1F-8434-7CE9-C770-F43D159181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C0C3EC-936A-2AFC-5E9D-67D7AA0CC2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52672F7-BEF3-974F-8FE0-A64AFF3A271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241A6B-F91C-C0AC-CFA7-DEB5E963510F}"/>
              </a:ext>
            </a:extLst>
          </p:cNvPr>
          <p:cNvSpPr>
            <a:spLocks noGrp="1"/>
          </p:cNvSpPr>
          <p:nvPr>
            <p:ph type="dt" sz="half" idx="10"/>
          </p:nvPr>
        </p:nvSpPr>
        <p:spPr/>
        <p:txBody>
          <a:bodyPr/>
          <a:lstStyle/>
          <a:p>
            <a:fld id="{AD23DBAC-E741-4106-9B85-C299EB4DCC4D}" type="datetimeFigureOut">
              <a:rPr lang="en-US" smtClean="0"/>
              <a:t>4/2/2024</a:t>
            </a:fld>
            <a:endParaRPr lang="en-US"/>
          </a:p>
        </p:txBody>
      </p:sp>
      <p:sp>
        <p:nvSpPr>
          <p:cNvPr id="8" name="Footer Placeholder 7">
            <a:extLst>
              <a:ext uri="{FF2B5EF4-FFF2-40B4-BE49-F238E27FC236}">
                <a16:creationId xmlns:a16="http://schemas.microsoft.com/office/drawing/2014/main" id="{6F05A618-C5F9-C363-B66A-BEEBE5B4BC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D9BA273-D747-93B2-FD3D-4E87BE8282C4}"/>
              </a:ext>
            </a:extLst>
          </p:cNvPr>
          <p:cNvSpPr>
            <a:spLocks noGrp="1"/>
          </p:cNvSpPr>
          <p:nvPr>
            <p:ph type="sldNum" sz="quarter" idx="12"/>
          </p:nvPr>
        </p:nvSpPr>
        <p:spPr/>
        <p:txBody>
          <a:bodyPr/>
          <a:lstStyle/>
          <a:p>
            <a:fld id="{A58D6DF0-44F4-47E5-A840-BAE8F316A090}" type="slidenum">
              <a:rPr lang="en-US" smtClean="0"/>
              <a:t>‹#›</a:t>
            </a:fld>
            <a:endParaRPr lang="en-US"/>
          </a:p>
        </p:txBody>
      </p:sp>
    </p:spTree>
    <p:extLst>
      <p:ext uri="{BB962C8B-B14F-4D97-AF65-F5344CB8AC3E}">
        <p14:creationId xmlns:p14="http://schemas.microsoft.com/office/powerpoint/2010/main" val="29619721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DE167-30E5-7664-9CD3-1D0432E27E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AFB53E-2CE8-1A78-202B-2011B5728192}"/>
              </a:ext>
            </a:extLst>
          </p:cNvPr>
          <p:cNvSpPr>
            <a:spLocks noGrp="1"/>
          </p:cNvSpPr>
          <p:nvPr>
            <p:ph type="dt" sz="half" idx="10"/>
          </p:nvPr>
        </p:nvSpPr>
        <p:spPr/>
        <p:txBody>
          <a:bodyPr/>
          <a:lstStyle/>
          <a:p>
            <a:fld id="{AD23DBAC-E741-4106-9B85-C299EB4DCC4D}" type="datetimeFigureOut">
              <a:rPr lang="en-US" smtClean="0"/>
              <a:t>4/2/2024</a:t>
            </a:fld>
            <a:endParaRPr lang="en-US"/>
          </a:p>
        </p:txBody>
      </p:sp>
      <p:sp>
        <p:nvSpPr>
          <p:cNvPr id="4" name="Footer Placeholder 3">
            <a:extLst>
              <a:ext uri="{FF2B5EF4-FFF2-40B4-BE49-F238E27FC236}">
                <a16:creationId xmlns:a16="http://schemas.microsoft.com/office/drawing/2014/main" id="{C1EE62D0-2802-3CE4-6029-1922B72A3A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2A5117-1E01-24DA-840C-27EBFB856DD8}"/>
              </a:ext>
            </a:extLst>
          </p:cNvPr>
          <p:cNvSpPr>
            <a:spLocks noGrp="1"/>
          </p:cNvSpPr>
          <p:nvPr>
            <p:ph type="sldNum" sz="quarter" idx="12"/>
          </p:nvPr>
        </p:nvSpPr>
        <p:spPr/>
        <p:txBody>
          <a:bodyPr/>
          <a:lstStyle/>
          <a:p>
            <a:fld id="{A58D6DF0-44F4-47E5-A840-BAE8F316A090}" type="slidenum">
              <a:rPr lang="en-US" smtClean="0"/>
              <a:t>‹#›</a:t>
            </a:fld>
            <a:endParaRPr lang="en-US"/>
          </a:p>
        </p:txBody>
      </p:sp>
    </p:spTree>
    <p:extLst>
      <p:ext uri="{BB962C8B-B14F-4D97-AF65-F5344CB8AC3E}">
        <p14:creationId xmlns:p14="http://schemas.microsoft.com/office/powerpoint/2010/main" val="26968120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D44272-5AF5-0A4E-07C8-D2A845254F35}"/>
              </a:ext>
            </a:extLst>
          </p:cNvPr>
          <p:cNvSpPr>
            <a:spLocks noGrp="1"/>
          </p:cNvSpPr>
          <p:nvPr>
            <p:ph type="dt" sz="half" idx="10"/>
          </p:nvPr>
        </p:nvSpPr>
        <p:spPr/>
        <p:txBody>
          <a:bodyPr/>
          <a:lstStyle/>
          <a:p>
            <a:fld id="{AD23DBAC-E741-4106-9B85-C299EB4DCC4D}" type="datetimeFigureOut">
              <a:rPr lang="en-US" smtClean="0"/>
              <a:t>4/2/2024</a:t>
            </a:fld>
            <a:endParaRPr lang="en-US"/>
          </a:p>
        </p:txBody>
      </p:sp>
      <p:sp>
        <p:nvSpPr>
          <p:cNvPr id="3" name="Footer Placeholder 2">
            <a:extLst>
              <a:ext uri="{FF2B5EF4-FFF2-40B4-BE49-F238E27FC236}">
                <a16:creationId xmlns:a16="http://schemas.microsoft.com/office/drawing/2014/main" id="{9409561E-024F-72A0-F718-D1917ED521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92DE634-A673-AB0F-6E24-8ABFF0354B39}"/>
              </a:ext>
            </a:extLst>
          </p:cNvPr>
          <p:cNvSpPr>
            <a:spLocks noGrp="1"/>
          </p:cNvSpPr>
          <p:nvPr>
            <p:ph type="sldNum" sz="quarter" idx="12"/>
          </p:nvPr>
        </p:nvSpPr>
        <p:spPr/>
        <p:txBody>
          <a:bodyPr/>
          <a:lstStyle/>
          <a:p>
            <a:fld id="{A58D6DF0-44F4-47E5-A840-BAE8F316A090}" type="slidenum">
              <a:rPr lang="en-US" smtClean="0"/>
              <a:t>‹#›</a:t>
            </a:fld>
            <a:endParaRPr lang="en-US"/>
          </a:p>
        </p:txBody>
      </p:sp>
    </p:spTree>
    <p:extLst>
      <p:ext uri="{BB962C8B-B14F-4D97-AF65-F5344CB8AC3E}">
        <p14:creationId xmlns:p14="http://schemas.microsoft.com/office/powerpoint/2010/main" val="1211142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C4F85-05EF-FB11-F5E6-D909CFFDD4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BAB228-50C7-A707-5F29-0CB5793D56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B05E38-BD28-B646-33D4-D82771836D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E12A75-933E-A7E8-E18D-9A7CF615530E}"/>
              </a:ext>
            </a:extLst>
          </p:cNvPr>
          <p:cNvSpPr>
            <a:spLocks noGrp="1"/>
          </p:cNvSpPr>
          <p:nvPr>
            <p:ph type="dt" sz="half" idx="10"/>
          </p:nvPr>
        </p:nvSpPr>
        <p:spPr/>
        <p:txBody>
          <a:bodyPr/>
          <a:lstStyle/>
          <a:p>
            <a:fld id="{AD23DBAC-E741-4106-9B85-C299EB4DCC4D}" type="datetimeFigureOut">
              <a:rPr lang="en-US" smtClean="0"/>
              <a:t>4/2/2024</a:t>
            </a:fld>
            <a:endParaRPr lang="en-US"/>
          </a:p>
        </p:txBody>
      </p:sp>
      <p:sp>
        <p:nvSpPr>
          <p:cNvPr id="6" name="Footer Placeholder 5">
            <a:extLst>
              <a:ext uri="{FF2B5EF4-FFF2-40B4-BE49-F238E27FC236}">
                <a16:creationId xmlns:a16="http://schemas.microsoft.com/office/drawing/2014/main" id="{DFE0C830-38A3-F085-1320-E543258C29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6FDBAA-9C9E-A4AF-9659-BCDA6DD5E28A}"/>
              </a:ext>
            </a:extLst>
          </p:cNvPr>
          <p:cNvSpPr>
            <a:spLocks noGrp="1"/>
          </p:cNvSpPr>
          <p:nvPr>
            <p:ph type="sldNum" sz="quarter" idx="12"/>
          </p:nvPr>
        </p:nvSpPr>
        <p:spPr/>
        <p:txBody>
          <a:bodyPr/>
          <a:lstStyle/>
          <a:p>
            <a:fld id="{A58D6DF0-44F4-47E5-A840-BAE8F316A090}" type="slidenum">
              <a:rPr lang="en-US" smtClean="0"/>
              <a:t>‹#›</a:t>
            </a:fld>
            <a:endParaRPr lang="en-US"/>
          </a:p>
        </p:txBody>
      </p:sp>
    </p:spTree>
    <p:extLst>
      <p:ext uri="{BB962C8B-B14F-4D97-AF65-F5344CB8AC3E}">
        <p14:creationId xmlns:p14="http://schemas.microsoft.com/office/powerpoint/2010/main" val="10111544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53356-45D0-CB58-46E3-54A7BD97FA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1CD278-71B2-200D-E3EF-66781155B1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229782A-AE91-EE2E-5345-3038E653B6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8568F6-913A-965E-0E96-FCDFD82201FE}"/>
              </a:ext>
            </a:extLst>
          </p:cNvPr>
          <p:cNvSpPr>
            <a:spLocks noGrp="1"/>
          </p:cNvSpPr>
          <p:nvPr>
            <p:ph type="dt" sz="half" idx="10"/>
          </p:nvPr>
        </p:nvSpPr>
        <p:spPr/>
        <p:txBody>
          <a:bodyPr/>
          <a:lstStyle/>
          <a:p>
            <a:fld id="{AD23DBAC-E741-4106-9B85-C299EB4DCC4D}" type="datetimeFigureOut">
              <a:rPr lang="en-US" smtClean="0"/>
              <a:t>4/2/2024</a:t>
            </a:fld>
            <a:endParaRPr lang="en-US"/>
          </a:p>
        </p:txBody>
      </p:sp>
      <p:sp>
        <p:nvSpPr>
          <p:cNvPr id="6" name="Footer Placeholder 5">
            <a:extLst>
              <a:ext uri="{FF2B5EF4-FFF2-40B4-BE49-F238E27FC236}">
                <a16:creationId xmlns:a16="http://schemas.microsoft.com/office/drawing/2014/main" id="{BB5A482D-9883-6F02-EFC9-34CBFCA418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E405AD-FF34-CF2B-E890-D2EE2691C57B}"/>
              </a:ext>
            </a:extLst>
          </p:cNvPr>
          <p:cNvSpPr>
            <a:spLocks noGrp="1"/>
          </p:cNvSpPr>
          <p:nvPr>
            <p:ph type="sldNum" sz="quarter" idx="12"/>
          </p:nvPr>
        </p:nvSpPr>
        <p:spPr/>
        <p:txBody>
          <a:bodyPr/>
          <a:lstStyle/>
          <a:p>
            <a:fld id="{A58D6DF0-44F4-47E5-A840-BAE8F316A090}" type="slidenum">
              <a:rPr lang="en-US" smtClean="0"/>
              <a:t>‹#›</a:t>
            </a:fld>
            <a:endParaRPr lang="en-US"/>
          </a:p>
        </p:txBody>
      </p:sp>
    </p:spTree>
    <p:extLst>
      <p:ext uri="{BB962C8B-B14F-4D97-AF65-F5344CB8AC3E}">
        <p14:creationId xmlns:p14="http://schemas.microsoft.com/office/powerpoint/2010/main" val="32811000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1E20A-4BE6-B280-79EC-7078073121C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1A3B5B-2873-EE81-09C6-E48DE01EF6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38C647-8CA5-5A4C-785B-BE5C0CC7B1A1}"/>
              </a:ext>
            </a:extLst>
          </p:cNvPr>
          <p:cNvSpPr>
            <a:spLocks noGrp="1"/>
          </p:cNvSpPr>
          <p:nvPr>
            <p:ph type="dt" sz="half" idx="10"/>
          </p:nvPr>
        </p:nvSpPr>
        <p:spPr/>
        <p:txBody>
          <a:bodyPr/>
          <a:lstStyle/>
          <a:p>
            <a:fld id="{AD23DBAC-E741-4106-9B85-C299EB4DCC4D}" type="datetimeFigureOut">
              <a:rPr lang="en-US" smtClean="0"/>
              <a:t>4/2/2024</a:t>
            </a:fld>
            <a:endParaRPr lang="en-US"/>
          </a:p>
        </p:txBody>
      </p:sp>
      <p:sp>
        <p:nvSpPr>
          <p:cNvPr id="5" name="Footer Placeholder 4">
            <a:extLst>
              <a:ext uri="{FF2B5EF4-FFF2-40B4-BE49-F238E27FC236}">
                <a16:creationId xmlns:a16="http://schemas.microsoft.com/office/drawing/2014/main" id="{DBDDF6B0-AFAA-F0BC-E189-332AA19A67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04BCCB-3707-FFA6-4E0B-DE82AE5AA34D}"/>
              </a:ext>
            </a:extLst>
          </p:cNvPr>
          <p:cNvSpPr>
            <a:spLocks noGrp="1"/>
          </p:cNvSpPr>
          <p:nvPr>
            <p:ph type="sldNum" sz="quarter" idx="12"/>
          </p:nvPr>
        </p:nvSpPr>
        <p:spPr/>
        <p:txBody>
          <a:bodyPr/>
          <a:lstStyle/>
          <a:p>
            <a:fld id="{A58D6DF0-44F4-47E5-A840-BAE8F316A090}" type="slidenum">
              <a:rPr lang="en-US" smtClean="0"/>
              <a:t>‹#›</a:t>
            </a:fld>
            <a:endParaRPr lang="en-US"/>
          </a:p>
        </p:txBody>
      </p:sp>
    </p:spTree>
    <p:extLst>
      <p:ext uri="{BB962C8B-B14F-4D97-AF65-F5344CB8AC3E}">
        <p14:creationId xmlns:p14="http://schemas.microsoft.com/office/powerpoint/2010/main" val="1900345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AFDADF-E036-3DE5-7C64-158AF4FD91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5705D4-A000-6CE8-D25B-36C6AAA992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723333-5990-BE30-6E77-B12CE5183EBB}"/>
              </a:ext>
            </a:extLst>
          </p:cNvPr>
          <p:cNvSpPr>
            <a:spLocks noGrp="1"/>
          </p:cNvSpPr>
          <p:nvPr>
            <p:ph type="dt" sz="half" idx="10"/>
          </p:nvPr>
        </p:nvSpPr>
        <p:spPr/>
        <p:txBody>
          <a:bodyPr/>
          <a:lstStyle/>
          <a:p>
            <a:fld id="{AD23DBAC-E741-4106-9B85-C299EB4DCC4D}" type="datetimeFigureOut">
              <a:rPr lang="en-US" smtClean="0"/>
              <a:t>4/2/2024</a:t>
            </a:fld>
            <a:endParaRPr lang="en-US"/>
          </a:p>
        </p:txBody>
      </p:sp>
      <p:sp>
        <p:nvSpPr>
          <p:cNvPr id="5" name="Footer Placeholder 4">
            <a:extLst>
              <a:ext uri="{FF2B5EF4-FFF2-40B4-BE49-F238E27FC236}">
                <a16:creationId xmlns:a16="http://schemas.microsoft.com/office/drawing/2014/main" id="{06C40224-018D-05B9-0962-6770F56EFE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96F050-4B62-4DC8-09FE-1A4092BC394A}"/>
              </a:ext>
            </a:extLst>
          </p:cNvPr>
          <p:cNvSpPr>
            <a:spLocks noGrp="1"/>
          </p:cNvSpPr>
          <p:nvPr>
            <p:ph type="sldNum" sz="quarter" idx="12"/>
          </p:nvPr>
        </p:nvSpPr>
        <p:spPr/>
        <p:txBody>
          <a:bodyPr/>
          <a:lstStyle/>
          <a:p>
            <a:fld id="{A58D6DF0-44F4-47E5-A840-BAE8F316A090}" type="slidenum">
              <a:rPr lang="en-US" smtClean="0"/>
              <a:t>‹#›</a:t>
            </a:fld>
            <a:endParaRPr lang="en-US"/>
          </a:p>
        </p:txBody>
      </p:sp>
    </p:spTree>
    <p:extLst>
      <p:ext uri="{BB962C8B-B14F-4D97-AF65-F5344CB8AC3E}">
        <p14:creationId xmlns:p14="http://schemas.microsoft.com/office/powerpoint/2010/main" val="10654811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1_PFE First Page">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36132" y="31983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Actionable Event:</a:t>
            </a:r>
          </a:p>
        </p:txBody>
      </p:sp>
      <p:sp>
        <p:nvSpPr>
          <p:cNvPr id="46" name="Picture Placeholder 45">
            <a:extLst>
              <a:ext uri="{FF2B5EF4-FFF2-40B4-BE49-F238E27FC236}">
                <a16:creationId xmlns:a16="http://schemas.microsoft.com/office/drawing/2014/main" id="{9970122C-C8E4-4720-A69A-0E2F32A475B3}"/>
              </a:ext>
            </a:extLst>
          </p:cNvPr>
          <p:cNvSpPr>
            <a:spLocks noGrp="1"/>
          </p:cNvSpPr>
          <p:nvPr>
            <p:ph type="pic" sz="quarter" idx="16"/>
          </p:nvPr>
        </p:nvSpPr>
        <p:spPr>
          <a:xfrm>
            <a:off x="9206078" y="1404939"/>
            <a:ext cx="2409824" cy="2352675"/>
          </a:xfrm>
          <a:prstGeom prst="rect">
            <a:avLst/>
          </a:prstGeom>
        </p:spPr>
        <p:txBody>
          <a:bodyPr/>
          <a:lstStyle/>
          <a:p>
            <a:endParaRPr lang="en-US"/>
          </a:p>
        </p:txBody>
      </p:sp>
      <p:sp>
        <p:nvSpPr>
          <p:cNvPr id="48" name="Picture Placeholder 47">
            <a:extLst>
              <a:ext uri="{FF2B5EF4-FFF2-40B4-BE49-F238E27FC236}">
                <a16:creationId xmlns:a16="http://schemas.microsoft.com/office/drawing/2014/main" id="{D978F47B-038C-4D2F-909F-84865B87DBF6}"/>
              </a:ext>
            </a:extLst>
          </p:cNvPr>
          <p:cNvSpPr>
            <a:spLocks noGrp="1"/>
          </p:cNvSpPr>
          <p:nvPr>
            <p:ph type="pic" sz="quarter" idx="17"/>
          </p:nvPr>
        </p:nvSpPr>
        <p:spPr>
          <a:xfrm>
            <a:off x="6461367" y="1400177"/>
            <a:ext cx="2409824" cy="2352675"/>
          </a:xfrm>
          <a:prstGeom prst="rect">
            <a:avLst/>
          </a:prstGeom>
        </p:spPr>
        <p:txBody>
          <a:bodyPr/>
          <a:lstStyle/>
          <a:p>
            <a:endParaRPr lang="en-US"/>
          </a:p>
        </p:txBody>
      </p:sp>
      <p:sp>
        <p:nvSpPr>
          <p:cNvPr id="49" name="Picture Placeholder 47">
            <a:extLst>
              <a:ext uri="{FF2B5EF4-FFF2-40B4-BE49-F238E27FC236}">
                <a16:creationId xmlns:a16="http://schemas.microsoft.com/office/drawing/2014/main" id="{783014AD-39D1-40FB-92B9-9AD8139F5158}"/>
              </a:ext>
            </a:extLst>
          </p:cNvPr>
          <p:cNvSpPr>
            <a:spLocks noGrp="1"/>
          </p:cNvSpPr>
          <p:nvPr>
            <p:ph type="pic" sz="quarter" idx="18"/>
          </p:nvPr>
        </p:nvSpPr>
        <p:spPr>
          <a:xfrm>
            <a:off x="7009896" y="4057843"/>
            <a:ext cx="4073285" cy="1790509"/>
          </a:xfrm>
          <a:prstGeom prst="rect">
            <a:avLst/>
          </a:prstGeom>
        </p:spPr>
        <p:txBody>
          <a:bodyPr/>
          <a:lstStyle/>
          <a:p>
            <a:endParaRPr lang="en-US"/>
          </a:p>
        </p:txBody>
      </p:sp>
      <p:sp>
        <p:nvSpPr>
          <p:cNvPr id="66" name="Text Placeholder 65">
            <a:extLst>
              <a:ext uri="{FF2B5EF4-FFF2-40B4-BE49-F238E27FC236}">
                <a16:creationId xmlns:a16="http://schemas.microsoft.com/office/drawing/2014/main" id="{DE4C36A2-1234-4698-B62A-3D670FAC5B8F}"/>
              </a:ext>
            </a:extLst>
          </p:cNvPr>
          <p:cNvSpPr>
            <a:spLocks noGrp="1"/>
          </p:cNvSpPr>
          <p:nvPr>
            <p:ph type="body" sz="quarter" idx="32"/>
          </p:nvPr>
        </p:nvSpPr>
        <p:spPr>
          <a:xfrm>
            <a:off x="6461365" y="3752850"/>
            <a:ext cx="2409824" cy="236484"/>
          </a:xfrm>
          <a:prstGeom prst="rect">
            <a:avLst/>
          </a:prstGeom>
        </p:spPr>
        <p:txBody>
          <a:bodyPr/>
          <a:lstStyle>
            <a:lvl1pPr>
              <a:defRPr sz="1401"/>
            </a:lvl1pPr>
            <a:lvl3pPr marL="384051" indent="0">
              <a:buNone/>
              <a:defRPr/>
            </a:lvl3pPr>
          </a:lstStyle>
          <a:p>
            <a:pPr lvl="0"/>
            <a:endParaRPr lang="en-US"/>
          </a:p>
        </p:txBody>
      </p:sp>
      <p:sp>
        <p:nvSpPr>
          <p:cNvPr id="67" name="Text Placeholder 65">
            <a:extLst>
              <a:ext uri="{FF2B5EF4-FFF2-40B4-BE49-F238E27FC236}">
                <a16:creationId xmlns:a16="http://schemas.microsoft.com/office/drawing/2014/main" id="{DA7919E0-CDAF-4C96-A481-21EDB869AC01}"/>
              </a:ext>
            </a:extLst>
          </p:cNvPr>
          <p:cNvSpPr>
            <a:spLocks noGrp="1"/>
          </p:cNvSpPr>
          <p:nvPr>
            <p:ph type="body" sz="quarter" idx="33"/>
          </p:nvPr>
        </p:nvSpPr>
        <p:spPr>
          <a:xfrm>
            <a:off x="9201111" y="3769573"/>
            <a:ext cx="2414791" cy="226425"/>
          </a:xfrm>
          <a:prstGeom prst="rect">
            <a:avLst/>
          </a:prstGeom>
        </p:spPr>
        <p:txBody>
          <a:bodyPr/>
          <a:lstStyle>
            <a:lvl1pPr>
              <a:defRPr sz="1401"/>
            </a:lvl1pPr>
            <a:lvl3pPr marL="384051" indent="0">
              <a:buNone/>
              <a:defRPr/>
            </a:lvl3pPr>
          </a:lstStyle>
          <a:p>
            <a:pPr lvl="0"/>
            <a:endParaRPr lang="en-US"/>
          </a:p>
        </p:txBody>
      </p:sp>
      <p:sp>
        <p:nvSpPr>
          <p:cNvPr id="68" name="Text Placeholder 65">
            <a:extLst>
              <a:ext uri="{FF2B5EF4-FFF2-40B4-BE49-F238E27FC236}">
                <a16:creationId xmlns:a16="http://schemas.microsoft.com/office/drawing/2014/main" id="{B1C85E3C-04FA-424C-98CB-D6401A4A9979}"/>
              </a:ext>
            </a:extLst>
          </p:cNvPr>
          <p:cNvSpPr>
            <a:spLocks noGrp="1"/>
          </p:cNvSpPr>
          <p:nvPr>
            <p:ph type="body" sz="quarter" idx="34"/>
          </p:nvPr>
        </p:nvSpPr>
        <p:spPr>
          <a:xfrm>
            <a:off x="7009896" y="5855288"/>
            <a:ext cx="4073285" cy="226425"/>
          </a:xfrm>
          <a:prstGeom prst="rect">
            <a:avLst/>
          </a:prstGeom>
        </p:spPr>
        <p:txBody>
          <a:bodyPr/>
          <a:lstStyle>
            <a:lvl1pPr>
              <a:defRPr sz="1401"/>
            </a:lvl1pPr>
            <a:lvl3pPr marL="384051" indent="0">
              <a:buNone/>
              <a:defRPr/>
            </a:lvl3pPr>
          </a:lstStyle>
          <a:p>
            <a:pPr lvl="0"/>
            <a:endParaRPr lang="en-US"/>
          </a:p>
        </p:txBody>
      </p:sp>
      <p:sp>
        <p:nvSpPr>
          <p:cNvPr id="32" name="TextBox 31">
            <a:extLst>
              <a:ext uri="{FF2B5EF4-FFF2-40B4-BE49-F238E27FC236}">
                <a16:creationId xmlns:a16="http://schemas.microsoft.com/office/drawing/2014/main" id="{96A18137-DC09-48E5-83F3-BDB8A8DC651C}"/>
              </a:ext>
            </a:extLst>
          </p:cNvPr>
          <p:cNvSpPr txBox="1"/>
          <p:nvPr userDrawn="1"/>
        </p:nvSpPr>
        <p:spPr>
          <a:xfrm>
            <a:off x="3049954" y="3218934"/>
            <a:ext cx="6099906" cy="369332"/>
          </a:xfrm>
          <a:prstGeom prst="rect">
            <a:avLst/>
          </a:prstGeom>
          <a:noFill/>
        </p:spPr>
        <p:txBody>
          <a:bodyPr wrap="square">
            <a:spAutoFit/>
          </a:bodyPr>
          <a:lstStyle/>
          <a:p>
            <a:endParaRPr lang="en-US" sz="1800" b="1">
              <a:latin typeface="Arial" panose="020B0604020202020204" pitchFamily="34" charset="0"/>
              <a:cs typeface="Arial" panose="020B0604020202020204" pitchFamily="34" charset="0"/>
            </a:endParaRPr>
          </a:p>
        </p:txBody>
      </p:sp>
      <p:graphicFrame>
        <p:nvGraphicFramePr>
          <p:cNvPr id="33" name="Table 2">
            <a:extLst>
              <a:ext uri="{FF2B5EF4-FFF2-40B4-BE49-F238E27FC236}">
                <a16:creationId xmlns:a16="http://schemas.microsoft.com/office/drawing/2014/main" id="{4013CCEF-D53D-4F7F-906A-48E4D26AD87E}"/>
              </a:ext>
            </a:extLst>
          </p:cNvPr>
          <p:cNvGraphicFramePr>
            <a:graphicFrameLocks noGrp="1"/>
          </p:cNvGraphicFramePr>
          <p:nvPr userDrawn="1">
            <p:extLst>
              <p:ext uri="{D42A27DB-BD31-4B8C-83A1-F6EECF244321}">
                <p14:modId xmlns:p14="http://schemas.microsoft.com/office/powerpoint/2010/main" val="2222119393"/>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FFF0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34" name="Title 9">
            <a:extLst>
              <a:ext uri="{FF2B5EF4-FFF2-40B4-BE49-F238E27FC236}">
                <a16:creationId xmlns:a16="http://schemas.microsoft.com/office/drawing/2014/main" id="{7CCF051D-2A8C-4AE0-8753-2ABC96B21F37}"/>
              </a:ext>
            </a:extLst>
          </p:cNvPr>
          <p:cNvSpPr>
            <a:spLocks noGrp="1"/>
          </p:cNvSpPr>
          <p:nvPr>
            <p:ph type="title" hasCustomPrompt="1"/>
          </p:nvPr>
        </p:nvSpPr>
        <p:spPr>
          <a:xfrm>
            <a:off x="3857703" y="269826"/>
            <a:ext cx="426057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15" name="Picture 14">
            <a:extLst>
              <a:ext uri="{FF2B5EF4-FFF2-40B4-BE49-F238E27FC236}">
                <a16:creationId xmlns:a16="http://schemas.microsoft.com/office/drawing/2014/main" id="{55109801-6542-48D8-AAC2-C3178335A8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17" name="Picture Placeholder 2">
            <a:extLst>
              <a:ext uri="{FF2B5EF4-FFF2-40B4-BE49-F238E27FC236}">
                <a16:creationId xmlns:a16="http://schemas.microsoft.com/office/drawing/2014/main" id="{B23D135D-4B5B-4F66-A089-FBB24E6E6928}"/>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9" name="Picture Placeholder 10" descr="Logo&#10;&#10;Description automatically generated with medium confidence">
            <a:extLst>
              <a:ext uri="{FF2B5EF4-FFF2-40B4-BE49-F238E27FC236}">
                <a16:creationId xmlns:a16="http://schemas.microsoft.com/office/drawing/2014/main" id="{37B7C0B6-7241-4A0D-8684-E0D37A9EA05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140918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0" i="0">
                <a:solidFill>
                  <a:schemeClr val="tx1"/>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A65F4-8EFD-9A5F-BE37-44C9867D5E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A2A088-50F4-E028-0551-64F42B352E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801E92-6D2F-9BAD-9450-9C763DBA26D4}"/>
              </a:ext>
            </a:extLst>
          </p:cNvPr>
          <p:cNvSpPr>
            <a:spLocks noGrp="1"/>
          </p:cNvSpPr>
          <p:nvPr>
            <p:ph type="dt" sz="half" idx="10"/>
          </p:nvPr>
        </p:nvSpPr>
        <p:spPr/>
        <p:txBody>
          <a:bodyPr/>
          <a:lstStyle/>
          <a:p>
            <a:fld id="{62848DB3-7EB9-492B-8988-A75AB5789981}" type="datetimeFigureOut">
              <a:rPr lang="en-US" smtClean="0"/>
              <a:t>4/2/2024</a:t>
            </a:fld>
            <a:endParaRPr lang="en-US"/>
          </a:p>
        </p:txBody>
      </p:sp>
      <p:sp>
        <p:nvSpPr>
          <p:cNvPr id="5" name="Footer Placeholder 4">
            <a:extLst>
              <a:ext uri="{FF2B5EF4-FFF2-40B4-BE49-F238E27FC236}">
                <a16:creationId xmlns:a16="http://schemas.microsoft.com/office/drawing/2014/main" id="{A02E5C1F-B236-A318-B4D5-BF7355B3FD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F18EAB-D189-C3E5-14A6-940301B6BD05}"/>
              </a:ext>
            </a:extLst>
          </p:cNvPr>
          <p:cNvSpPr>
            <a:spLocks noGrp="1"/>
          </p:cNvSpPr>
          <p:nvPr>
            <p:ph type="sldNum" sz="quarter" idx="12"/>
          </p:nvPr>
        </p:nvSpPr>
        <p:spPr/>
        <p:txBody>
          <a:bodyPr/>
          <a:lstStyle/>
          <a:p>
            <a:fld id="{7ADD8BBF-018D-44AC-8E26-10BB5CB95859}" type="slidenum">
              <a:rPr lang="en-US" smtClean="0"/>
              <a:t>‹#›</a:t>
            </a:fld>
            <a:endParaRPr lang="en-US"/>
          </a:p>
        </p:txBody>
      </p:sp>
    </p:spTree>
    <p:extLst>
      <p:ext uri="{BB962C8B-B14F-4D97-AF65-F5344CB8AC3E}">
        <p14:creationId xmlns:p14="http://schemas.microsoft.com/office/powerpoint/2010/main" val="4290928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C0A25-980D-D10A-8C60-3F2B33B298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4166BC-6201-F355-CBBA-39DDBF199D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7DC523-1CAD-DEBD-CBD2-FC890A10925C}"/>
              </a:ext>
            </a:extLst>
          </p:cNvPr>
          <p:cNvSpPr>
            <a:spLocks noGrp="1"/>
          </p:cNvSpPr>
          <p:nvPr>
            <p:ph type="dt" sz="half" idx="10"/>
          </p:nvPr>
        </p:nvSpPr>
        <p:spPr/>
        <p:txBody>
          <a:bodyPr/>
          <a:lstStyle/>
          <a:p>
            <a:fld id="{62848DB3-7EB9-492B-8988-A75AB5789981}" type="datetimeFigureOut">
              <a:rPr lang="en-US" smtClean="0"/>
              <a:t>4/2/2024</a:t>
            </a:fld>
            <a:endParaRPr lang="en-US"/>
          </a:p>
        </p:txBody>
      </p:sp>
      <p:sp>
        <p:nvSpPr>
          <p:cNvPr id="5" name="Footer Placeholder 4">
            <a:extLst>
              <a:ext uri="{FF2B5EF4-FFF2-40B4-BE49-F238E27FC236}">
                <a16:creationId xmlns:a16="http://schemas.microsoft.com/office/drawing/2014/main" id="{02C6E558-305F-1577-A6AA-900F005238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AE3ACC-EB6F-BB7F-8AF5-4B2E87CCAEE7}"/>
              </a:ext>
            </a:extLst>
          </p:cNvPr>
          <p:cNvSpPr>
            <a:spLocks noGrp="1"/>
          </p:cNvSpPr>
          <p:nvPr>
            <p:ph type="sldNum" sz="quarter" idx="12"/>
          </p:nvPr>
        </p:nvSpPr>
        <p:spPr/>
        <p:txBody>
          <a:bodyPr/>
          <a:lstStyle/>
          <a:p>
            <a:fld id="{7ADD8BBF-018D-44AC-8E26-10BB5CB95859}" type="slidenum">
              <a:rPr lang="en-US" smtClean="0"/>
              <a:t>‹#›</a:t>
            </a:fld>
            <a:endParaRPr lang="en-US"/>
          </a:p>
        </p:txBody>
      </p:sp>
    </p:spTree>
    <p:extLst>
      <p:ext uri="{BB962C8B-B14F-4D97-AF65-F5344CB8AC3E}">
        <p14:creationId xmlns:p14="http://schemas.microsoft.com/office/powerpoint/2010/main" val="26548925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ECF7E-AC62-F32D-AFCC-79DC7AD607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BD87397-BDEA-5132-C81B-5E8B3C4487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D6A97F-6D06-122B-8509-54C26D0BB92F}"/>
              </a:ext>
            </a:extLst>
          </p:cNvPr>
          <p:cNvSpPr>
            <a:spLocks noGrp="1"/>
          </p:cNvSpPr>
          <p:nvPr>
            <p:ph type="dt" sz="half" idx="10"/>
          </p:nvPr>
        </p:nvSpPr>
        <p:spPr/>
        <p:txBody>
          <a:bodyPr/>
          <a:lstStyle/>
          <a:p>
            <a:fld id="{62848DB3-7EB9-492B-8988-A75AB5789981}" type="datetimeFigureOut">
              <a:rPr lang="en-US" smtClean="0"/>
              <a:t>4/2/2024</a:t>
            </a:fld>
            <a:endParaRPr lang="en-US"/>
          </a:p>
        </p:txBody>
      </p:sp>
      <p:sp>
        <p:nvSpPr>
          <p:cNvPr id="5" name="Footer Placeholder 4">
            <a:extLst>
              <a:ext uri="{FF2B5EF4-FFF2-40B4-BE49-F238E27FC236}">
                <a16:creationId xmlns:a16="http://schemas.microsoft.com/office/drawing/2014/main" id="{E67991FF-E533-ADD2-D66B-548F0580B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044B7A-2EB1-166C-A69D-C49DED616551}"/>
              </a:ext>
            </a:extLst>
          </p:cNvPr>
          <p:cNvSpPr>
            <a:spLocks noGrp="1"/>
          </p:cNvSpPr>
          <p:nvPr>
            <p:ph type="sldNum" sz="quarter" idx="12"/>
          </p:nvPr>
        </p:nvSpPr>
        <p:spPr/>
        <p:txBody>
          <a:bodyPr/>
          <a:lstStyle/>
          <a:p>
            <a:fld id="{7ADD8BBF-018D-44AC-8E26-10BB5CB95859}" type="slidenum">
              <a:rPr lang="en-US" smtClean="0"/>
              <a:t>‹#›</a:t>
            </a:fld>
            <a:endParaRPr lang="en-US"/>
          </a:p>
        </p:txBody>
      </p:sp>
    </p:spTree>
    <p:extLst>
      <p:ext uri="{BB962C8B-B14F-4D97-AF65-F5344CB8AC3E}">
        <p14:creationId xmlns:p14="http://schemas.microsoft.com/office/powerpoint/2010/main" val="29682788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09AB2-BB9A-41D0-8A6E-3B0A4B491C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1B75B7-9D12-E8B0-0342-7E661872EC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C2F714-99DA-03F5-5A61-0855636EED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FDFE5F-F192-815C-3FCE-6C4B57BD664F}"/>
              </a:ext>
            </a:extLst>
          </p:cNvPr>
          <p:cNvSpPr>
            <a:spLocks noGrp="1"/>
          </p:cNvSpPr>
          <p:nvPr>
            <p:ph type="dt" sz="half" idx="10"/>
          </p:nvPr>
        </p:nvSpPr>
        <p:spPr/>
        <p:txBody>
          <a:bodyPr/>
          <a:lstStyle/>
          <a:p>
            <a:fld id="{62848DB3-7EB9-492B-8988-A75AB5789981}" type="datetimeFigureOut">
              <a:rPr lang="en-US" smtClean="0"/>
              <a:t>4/2/2024</a:t>
            </a:fld>
            <a:endParaRPr lang="en-US"/>
          </a:p>
        </p:txBody>
      </p:sp>
      <p:sp>
        <p:nvSpPr>
          <p:cNvPr id="6" name="Footer Placeholder 5">
            <a:extLst>
              <a:ext uri="{FF2B5EF4-FFF2-40B4-BE49-F238E27FC236}">
                <a16:creationId xmlns:a16="http://schemas.microsoft.com/office/drawing/2014/main" id="{0B42F57D-37EC-A339-F0CD-95A3CA5689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3248CE-A777-7072-BB09-344D84332AAA}"/>
              </a:ext>
            </a:extLst>
          </p:cNvPr>
          <p:cNvSpPr>
            <a:spLocks noGrp="1"/>
          </p:cNvSpPr>
          <p:nvPr>
            <p:ph type="sldNum" sz="quarter" idx="12"/>
          </p:nvPr>
        </p:nvSpPr>
        <p:spPr/>
        <p:txBody>
          <a:bodyPr/>
          <a:lstStyle/>
          <a:p>
            <a:fld id="{7ADD8BBF-018D-44AC-8E26-10BB5CB95859}" type="slidenum">
              <a:rPr lang="en-US" smtClean="0"/>
              <a:t>‹#›</a:t>
            </a:fld>
            <a:endParaRPr lang="en-US"/>
          </a:p>
        </p:txBody>
      </p:sp>
    </p:spTree>
    <p:extLst>
      <p:ext uri="{BB962C8B-B14F-4D97-AF65-F5344CB8AC3E}">
        <p14:creationId xmlns:p14="http://schemas.microsoft.com/office/powerpoint/2010/main" val="41826258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3D8BD-0A77-3212-7012-7C4D9F55F0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13D9CF-D86C-E6E1-35AB-3AA45B325E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125389-465A-B2BA-D7F9-45D2822493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FAD4FC-16DF-CCD7-094B-6F47C7205F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D3B369-64CD-6273-689C-F2F9919AEA6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76B6B0-859A-8A80-229D-054E34E4F18F}"/>
              </a:ext>
            </a:extLst>
          </p:cNvPr>
          <p:cNvSpPr>
            <a:spLocks noGrp="1"/>
          </p:cNvSpPr>
          <p:nvPr>
            <p:ph type="dt" sz="half" idx="10"/>
          </p:nvPr>
        </p:nvSpPr>
        <p:spPr/>
        <p:txBody>
          <a:bodyPr/>
          <a:lstStyle/>
          <a:p>
            <a:fld id="{62848DB3-7EB9-492B-8988-A75AB5789981}" type="datetimeFigureOut">
              <a:rPr lang="en-US" smtClean="0"/>
              <a:t>4/2/2024</a:t>
            </a:fld>
            <a:endParaRPr lang="en-US"/>
          </a:p>
        </p:txBody>
      </p:sp>
      <p:sp>
        <p:nvSpPr>
          <p:cNvPr id="8" name="Footer Placeholder 7">
            <a:extLst>
              <a:ext uri="{FF2B5EF4-FFF2-40B4-BE49-F238E27FC236}">
                <a16:creationId xmlns:a16="http://schemas.microsoft.com/office/drawing/2014/main" id="{4EF04603-0B30-F0D2-7095-F6209F31CE1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3742748-CA03-8EE1-B16F-A1036C1A0087}"/>
              </a:ext>
            </a:extLst>
          </p:cNvPr>
          <p:cNvSpPr>
            <a:spLocks noGrp="1"/>
          </p:cNvSpPr>
          <p:nvPr>
            <p:ph type="sldNum" sz="quarter" idx="12"/>
          </p:nvPr>
        </p:nvSpPr>
        <p:spPr/>
        <p:txBody>
          <a:bodyPr/>
          <a:lstStyle/>
          <a:p>
            <a:fld id="{7ADD8BBF-018D-44AC-8E26-10BB5CB95859}" type="slidenum">
              <a:rPr lang="en-US" smtClean="0"/>
              <a:t>‹#›</a:t>
            </a:fld>
            <a:endParaRPr lang="en-US"/>
          </a:p>
        </p:txBody>
      </p:sp>
    </p:spTree>
    <p:extLst>
      <p:ext uri="{BB962C8B-B14F-4D97-AF65-F5344CB8AC3E}">
        <p14:creationId xmlns:p14="http://schemas.microsoft.com/office/powerpoint/2010/main" val="39461774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7B279-F930-DFFE-2D7E-279EABFC60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2DDE59-ECB7-2881-C069-607A85975EA8}"/>
              </a:ext>
            </a:extLst>
          </p:cNvPr>
          <p:cNvSpPr>
            <a:spLocks noGrp="1"/>
          </p:cNvSpPr>
          <p:nvPr>
            <p:ph type="dt" sz="half" idx="10"/>
          </p:nvPr>
        </p:nvSpPr>
        <p:spPr/>
        <p:txBody>
          <a:bodyPr/>
          <a:lstStyle/>
          <a:p>
            <a:fld id="{62848DB3-7EB9-492B-8988-A75AB5789981}" type="datetimeFigureOut">
              <a:rPr lang="en-US" smtClean="0"/>
              <a:t>4/2/2024</a:t>
            </a:fld>
            <a:endParaRPr lang="en-US"/>
          </a:p>
        </p:txBody>
      </p:sp>
      <p:sp>
        <p:nvSpPr>
          <p:cNvPr id="4" name="Footer Placeholder 3">
            <a:extLst>
              <a:ext uri="{FF2B5EF4-FFF2-40B4-BE49-F238E27FC236}">
                <a16:creationId xmlns:a16="http://schemas.microsoft.com/office/drawing/2014/main" id="{DB66B98F-E2DB-E615-2DEA-93012A02BC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B983DCE-06FD-EAD9-0A38-D411616C18CA}"/>
              </a:ext>
            </a:extLst>
          </p:cNvPr>
          <p:cNvSpPr>
            <a:spLocks noGrp="1"/>
          </p:cNvSpPr>
          <p:nvPr>
            <p:ph type="sldNum" sz="quarter" idx="12"/>
          </p:nvPr>
        </p:nvSpPr>
        <p:spPr/>
        <p:txBody>
          <a:bodyPr/>
          <a:lstStyle/>
          <a:p>
            <a:fld id="{7ADD8BBF-018D-44AC-8E26-10BB5CB95859}" type="slidenum">
              <a:rPr lang="en-US" smtClean="0"/>
              <a:t>‹#›</a:t>
            </a:fld>
            <a:endParaRPr lang="en-US"/>
          </a:p>
        </p:txBody>
      </p:sp>
    </p:spTree>
    <p:extLst>
      <p:ext uri="{BB962C8B-B14F-4D97-AF65-F5344CB8AC3E}">
        <p14:creationId xmlns:p14="http://schemas.microsoft.com/office/powerpoint/2010/main" val="4550368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992F44-36FD-1BAD-9459-02B755A6FC7A}"/>
              </a:ext>
            </a:extLst>
          </p:cNvPr>
          <p:cNvSpPr>
            <a:spLocks noGrp="1"/>
          </p:cNvSpPr>
          <p:nvPr>
            <p:ph type="dt" sz="half" idx="10"/>
          </p:nvPr>
        </p:nvSpPr>
        <p:spPr/>
        <p:txBody>
          <a:bodyPr/>
          <a:lstStyle/>
          <a:p>
            <a:fld id="{62848DB3-7EB9-492B-8988-A75AB5789981}" type="datetimeFigureOut">
              <a:rPr lang="en-US" smtClean="0"/>
              <a:t>4/2/2024</a:t>
            </a:fld>
            <a:endParaRPr lang="en-US"/>
          </a:p>
        </p:txBody>
      </p:sp>
      <p:sp>
        <p:nvSpPr>
          <p:cNvPr id="3" name="Footer Placeholder 2">
            <a:extLst>
              <a:ext uri="{FF2B5EF4-FFF2-40B4-BE49-F238E27FC236}">
                <a16:creationId xmlns:a16="http://schemas.microsoft.com/office/drawing/2014/main" id="{4AB58E59-D9A3-180E-FA2C-6441704639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F9572F9-1337-BFC3-FE3D-BD3E3EF1867C}"/>
              </a:ext>
            </a:extLst>
          </p:cNvPr>
          <p:cNvSpPr>
            <a:spLocks noGrp="1"/>
          </p:cNvSpPr>
          <p:nvPr>
            <p:ph type="sldNum" sz="quarter" idx="12"/>
          </p:nvPr>
        </p:nvSpPr>
        <p:spPr/>
        <p:txBody>
          <a:bodyPr/>
          <a:lstStyle/>
          <a:p>
            <a:fld id="{7ADD8BBF-018D-44AC-8E26-10BB5CB95859}" type="slidenum">
              <a:rPr lang="en-US" smtClean="0"/>
              <a:t>‹#›</a:t>
            </a:fld>
            <a:endParaRPr lang="en-US"/>
          </a:p>
        </p:txBody>
      </p:sp>
    </p:spTree>
    <p:extLst>
      <p:ext uri="{BB962C8B-B14F-4D97-AF65-F5344CB8AC3E}">
        <p14:creationId xmlns:p14="http://schemas.microsoft.com/office/powerpoint/2010/main" val="6947754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5AEBC-E648-87A5-EAF4-E5C4BB9054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63E814-D6DB-6DE9-357E-2577CB8FAE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2EBFEA-3775-5810-A230-D977C4162B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32DC03-C599-5774-B207-E924109801E6}"/>
              </a:ext>
            </a:extLst>
          </p:cNvPr>
          <p:cNvSpPr>
            <a:spLocks noGrp="1"/>
          </p:cNvSpPr>
          <p:nvPr>
            <p:ph type="dt" sz="half" idx="10"/>
          </p:nvPr>
        </p:nvSpPr>
        <p:spPr/>
        <p:txBody>
          <a:bodyPr/>
          <a:lstStyle/>
          <a:p>
            <a:fld id="{62848DB3-7EB9-492B-8988-A75AB5789981}" type="datetimeFigureOut">
              <a:rPr lang="en-US" smtClean="0"/>
              <a:t>4/2/2024</a:t>
            </a:fld>
            <a:endParaRPr lang="en-US"/>
          </a:p>
        </p:txBody>
      </p:sp>
      <p:sp>
        <p:nvSpPr>
          <p:cNvPr id="6" name="Footer Placeholder 5">
            <a:extLst>
              <a:ext uri="{FF2B5EF4-FFF2-40B4-BE49-F238E27FC236}">
                <a16:creationId xmlns:a16="http://schemas.microsoft.com/office/drawing/2014/main" id="{2901C085-7A2D-E51E-06CB-E8B7EC452E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D2F2FB-EC59-C57E-9AEE-88044DF879E1}"/>
              </a:ext>
            </a:extLst>
          </p:cNvPr>
          <p:cNvSpPr>
            <a:spLocks noGrp="1"/>
          </p:cNvSpPr>
          <p:nvPr>
            <p:ph type="sldNum" sz="quarter" idx="12"/>
          </p:nvPr>
        </p:nvSpPr>
        <p:spPr/>
        <p:txBody>
          <a:bodyPr/>
          <a:lstStyle/>
          <a:p>
            <a:fld id="{7ADD8BBF-018D-44AC-8E26-10BB5CB95859}" type="slidenum">
              <a:rPr lang="en-US" smtClean="0"/>
              <a:t>‹#›</a:t>
            </a:fld>
            <a:endParaRPr lang="en-US"/>
          </a:p>
        </p:txBody>
      </p:sp>
    </p:spTree>
    <p:extLst>
      <p:ext uri="{BB962C8B-B14F-4D97-AF65-F5344CB8AC3E}">
        <p14:creationId xmlns:p14="http://schemas.microsoft.com/office/powerpoint/2010/main" val="25612122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1CF73-9381-F592-B4C8-1BD1736FD1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197C5C-70C2-1C3F-17C0-2805B8AB9F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5F9E6E6-AD38-6AA7-330A-C67848CA9C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AD4CE5-F871-C68D-D552-D3FA26A6409A}"/>
              </a:ext>
            </a:extLst>
          </p:cNvPr>
          <p:cNvSpPr>
            <a:spLocks noGrp="1"/>
          </p:cNvSpPr>
          <p:nvPr>
            <p:ph type="dt" sz="half" idx="10"/>
          </p:nvPr>
        </p:nvSpPr>
        <p:spPr/>
        <p:txBody>
          <a:bodyPr/>
          <a:lstStyle/>
          <a:p>
            <a:fld id="{62848DB3-7EB9-492B-8988-A75AB5789981}" type="datetimeFigureOut">
              <a:rPr lang="en-US" smtClean="0"/>
              <a:t>4/2/2024</a:t>
            </a:fld>
            <a:endParaRPr lang="en-US"/>
          </a:p>
        </p:txBody>
      </p:sp>
      <p:sp>
        <p:nvSpPr>
          <p:cNvPr id="6" name="Footer Placeholder 5">
            <a:extLst>
              <a:ext uri="{FF2B5EF4-FFF2-40B4-BE49-F238E27FC236}">
                <a16:creationId xmlns:a16="http://schemas.microsoft.com/office/drawing/2014/main" id="{9F4CCF0D-D84C-64BF-1FF4-F7BF470F74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A42C03-C4AE-5D5A-ADF8-CE60938E29B9}"/>
              </a:ext>
            </a:extLst>
          </p:cNvPr>
          <p:cNvSpPr>
            <a:spLocks noGrp="1"/>
          </p:cNvSpPr>
          <p:nvPr>
            <p:ph type="sldNum" sz="quarter" idx="12"/>
          </p:nvPr>
        </p:nvSpPr>
        <p:spPr/>
        <p:txBody>
          <a:bodyPr/>
          <a:lstStyle/>
          <a:p>
            <a:fld id="{7ADD8BBF-018D-44AC-8E26-10BB5CB95859}" type="slidenum">
              <a:rPr lang="en-US" smtClean="0"/>
              <a:t>‹#›</a:t>
            </a:fld>
            <a:endParaRPr lang="en-US"/>
          </a:p>
        </p:txBody>
      </p:sp>
    </p:spTree>
    <p:extLst>
      <p:ext uri="{BB962C8B-B14F-4D97-AF65-F5344CB8AC3E}">
        <p14:creationId xmlns:p14="http://schemas.microsoft.com/office/powerpoint/2010/main" val="10826742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354DE-6DE0-862F-ACC8-0877907F31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E7FC13-B834-B902-E16B-77DDA27EED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F0B681-2111-5185-DF58-5ACC18F61CC9}"/>
              </a:ext>
            </a:extLst>
          </p:cNvPr>
          <p:cNvSpPr>
            <a:spLocks noGrp="1"/>
          </p:cNvSpPr>
          <p:nvPr>
            <p:ph type="dt" sz="half" idx="10"/>
          </p:nvPr>
        </p:nvSpPr>
        <p:spPr/>
        <p:txBody>
          <a:bodyPr/>
          <a:lstStyle/>
          <a:p>
            <a:fld id="{62848DB3-7EB9-492B-8988-A75AB5789981}" type="datetimeFigureOut">
              <a:rPr lang="en-US" smtClean="0"/>
              <a:t>4/2/2024</a:t>
            </a:fld>
            <a:endParaRPr lang="en-US"/>
          </a:p>
        </p:txBody>
      </p:sp>
      <p:sp>
        <p:nvSpPr>
          <p:cNvPr id="5" name="Footer Placeholder 4">
            <a:extLst>
              <a:ext uri="{FF2B5EF4-FFF2-40B4-BE49-F238E27FC236}">
                <a16:creationId xmlns:a16="http://schemas.microsoft.com/office/drawing/2014/main" id="{0BCB151E-564F-9FC8-A14B-39160FE63B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765115-8DB0-255E-795F-A0778E82B028}"/>
              </a:ext>
            </a:extLst>
          </p:cNvPr>
          <p:cNvSpPr>
            <a:spLocks noGrp="1"/>
          </p:cNvSpPr>
          <p:nvPr>
            <p:ph type="sldNum" sz="quarter" idx="12"/>
          </p:nvPr>
        </p:nvSpPr>
        <p:spPr/>
        <p:txBody>
          <a:bodyPr/>
          <a:lstStyle/>
          <a:p>
            <a:fld id="{7ADD8BBF-018D-44AC-8E26-10BB5CB95859}" type="slidenum">
              <a:rPr lang="en-US" smtClean="0"/>
              <a:t>‹#›</a:t>
            </a:fld>
            <a:endParaRPr lang="en-US"/>
          </a:p>
        </p:txBody>
      </p:sp>
    </p:spTree>
    <p:extLst>
      <p:ext uri="{BB962C8B-B14F-4D97-AF65-F5344CB8AC3E}">
        <p14:creationId xmlns:p14="http://schemas.microsoft.com/office/powerpoint/2010/main" val="348374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1278635"/>
          </a:xfrm>
          <a:prstGeom prst="rect">
            <a:avLst/>
          </a:prstGeom>
        </p:spPr>
      </p:pic>
      <p:sp>
        <p:nvSpPr>
          <p:cNvPr id="17" name="bg object 17"/>
          <p:cNvSpPr/>
          <p:nvPr/>
        </p:nvSpPr>
        <p:spPr>
          <a:xfrm>
            <a:off x="0" y="88392"/>
            <a:ext cx="12192000" cy="1018540"/>
          </a:xfrm>
          <a:custGeom>
            <a:avLst/>
            <a:gdLst/>
            <a:ahLst/>
            <a:cxnLst/>
            <a:rect l="l" t="t" r="r" b="b"/>
            <a:pathLst>
              <a:path w="12192000" h="1018540">
                <a:moveTo>
                  <a:pt x="12192000" y="0"/>
                </a:moveTo>
                <a:lnTo>
                  <a:pt x="0" y="0"/>
                </a:lnTo>
                <a:lnTo>
                  <a:pt x="0" y="1018031"/>
                </a:lnTo>
                <a:lnTo>
                  <a:pt x="12192000" y="1018031"/>
                </a:lnTo>
                <a:lnTo>
                  <a:pt x="12192000" y="0"/>
                </a:lnTo>
                <a:close/>
              </a:path>
            </a:pathLst>
          </a:custGeom>
          <a:solidFill>
            <a:srgbClr val="FFFFFF"/>
          </a:solidFill>
        </p:spPr>
        <p:txBody>
          <a:bodyPr wrap="square" lIns="0" tIns="0" rIns="0" bIns="0" rtlCol="0"/>
          <a:lstStyle/>
          <a:p>
            <a:endParaRPr/>
          </a:p>
        </p:txBody>
      </p:sp>
      <p:sp>
        <p:nvSpPr>
          <p:cNvPr id="18" name="bg object 18"/>
          <p:cNvSpPr/>
          <p:nvPr/>
        </p:nvSpPr>
        <p:spPr>
          <a:xfrm>
            <a:off x="761" y="1102105"/>
            <a:ext cx="12192000" cy="25400"/>
          </a:xfrm>
          <a:custGeom>
            <a:avLst/>
            <a:gdLst/>
            <a:ahLst/>
            <a:cxnLst/>
            <a:rect l="l" t="t" r="r" b="b"/>
            <a:pathLst>
              <a:path w="12192000" h="25400">
                <a:moveTo>
                  <a:pt x="0" y="25400"/>
                </a:moveTo>
                <a:lnTo>
                  <a:pt x="12192000" y="25400"/>
                </a:lnTo>
                <a:lnTo>
                  <a:pt x="12192000" y="0"/>
                </a:lnTo>
                <a:lnTo>
                  <a:pt x="0" y="0"/>
                </a:lnTo>
                <a:lnTo>
                  <a:pt x="0" y="25400"/>
                </a:lnTo>
                <a:close/>
              </a:path>
            </a:pathLst>
          </a:custGeom>
          <a:solidFill>
            <a:srgbClr val="DA7B2C"/>
          </a:solidFill>
        </p:spPr>
        <p:txBody>
          <a:bodyPr wrap="square" lIns="0" tIns="0" rIns="0" bIns="0" rtlCol="0"/>
          <a:lstStyle/>
          <a:p>
            <a:endParaRPr/>
          </a:p>
        </p:txBody>
      </p:sp>
      <p:pic>
        <p:nvPicPr>
          <p:cNvPr id="19" name="bg object 19"/>
          <p:cNvPicPr/>
          <p:nvPr/>
        </p:nvPicPr>
        <p:blipFill>
          <a:blip r:embed="rId3" cstate="print"/>
          <a:stretch>
            <a:fillRect/>
          </a:stretch>
        </p:blipFill>
        <p:spPr>
          <a:xfrm>
            <a:off x="0" y="0"/>
            <a:ext cx="12192000" cy="294131"/>
          </a:xfrm>
          <a:prstGeom prst="rect">
            <a:avLst/>
          </a:prstGeom>
        </p:spPr>
      </p:pic>
      <p:pic>
        <p:nvPicPr>
          <p:cNvPr id="20" name="bg object 20"/>
          <p:cNvPicPr/>
          <p:nvPr/>
        </p:nvPicPr>
        <p:blipFill>
          <a:blip r:embed="rId4" cstate="print"/>
          <a:stretch>
            <a:fillRect/>
          </a:stretch>
        </p:blipFill>
        <p:spPr>
          <a:xfrm>
            <a:off x="4902708" y="15240"/>
            <a:ext cx="2386583" cy="256031"/>
          </a:xfrm>
          <a:prstGeom prst="rect">
            <a:avLst/>
          </a:prstGeom>
        </p:spPr>
      </p:pic>
      <p:pic>
        <p:nvPicPr>
          <p:cNvPr id="21" name="bg object 21"/>
          <p:cNvPicPr/>
          <p:nvPr/>
        </p:nvPicPr>
        <p:blipFill>
          <a:blip r:embed="rId5" cstate="print"/>
          <a:stretch>
            <a:fillRect/>
          </a:stretch>
        </p:blipFill>
        <p:spPr>
          <a:xfrm>
            <a:off x="10652759" y="379476"/>
            <a:ext cx="1441702" cy="605027"/>
          </a:xfrm>
          <a:prstGeom prst="rect">
            <a:avLst/>
          </a:prstGeom>
        </p:spPr>
      </p:pic>
      <p:sp>
        <p:nvSpPr>
          <p:cNvPr id="2" name="Holder 2"/>
          <p:cNvSpPr>
            <a:spLocks noGrp="1"/>
          </p:cNvSpPr>
          <p:nvPr>
            <p:ph type="title"/>
          </p:nvPr>
        </p:nvSpPr>
        <p:spPr/>
        <p:txBody>
          <a:bodyPr lIns="0" tIns="0" rIns="0" bIns="0"/>
          <a:lstStyle>
            <a:lvl1pPr>
              <a:defRPr sz="2000" b="0"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9BA8F5-C8AD-BFE6-08B0-26AB0EBE11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749ADE-F555-05EA-A9BC-B86D2C23AC4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5CB4E2-CF46-1B2E-C31A-AA75ABA1BE4C}"/>
              </a:ext>
            </a:extLst>
          </p:cNvPr>
          <p:cNvSpPr>
            <a:spLocks noGrp="1"/>
          </p:cNvSpPr>
          <p:nvPr>
            <p:ph type="dt" sz="half" idx="10"/>
          </p:nvPr>
        </p:nvSpPr>
        <p:spPr/>
        <p:txBody>
          <a:bodyPr/>
          <a:lstStyle/>
          <a:p>
            <a:fld id="{62848DB3-7EB9-492B-8988-A75AB5789981}" type="datetimeFigureOut">
              <a:rPr lang="en-US" smtClean="0"/>
              <a:t>4/2/2024</a:t>
            </a:fld>
            <a:endParaRPr lang="en-US"/>
          </a:p>
        </p:txBody>
      </p:sp>
      <p:sp>
        <p:nvSpPr>
          <p:cNvPr id="5" name="Footer Placeholder 4">
            <a:extLst>
              <a:ext uri="{FF2B5EF4-FFF2-40B4-BE49-F238E27FC236}">
                <a16:creationId xmlns:a16="http://schemas.microsoft.com/office/drawing/2014/main" id="{968655D9-D817-F4AD-7D14-1490782E73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1286B0-2976-3C7B-CD31-991D68C09586}"/>
              </a:ext>
            </a:extLst>
          </p:cNvPr>
          <p:cNvSpPr>
            <a:spLocks noGrp="1"/>
          </p:cNvSpPr>
          <p:nvPr>
            <p:ph type="sldNum" sz="quarter" idx="12"/>
          </p:nvPr>
        </p:nvSpPr>
        <p:spPr/>
        <p:txBody>
          <a:bodyPr/>
          <a:lstStyle/>
          <a:p>
            <a:fld id="{7ADD8BBF-018D-44AC-8E26-10BB5CB95859}" type="slidenum">
              <a:rPr lang="en-US" smtClean="0"/>
              <a:t>‹#›</a:t>
            </a:fld>
            <a:endParaRPr lang="en-US"/>
          </a:p>
        </p:txBody>
      </p:sp>
    </p:spTree>
    <p:extLst>
      <p:ext uri="{BB962C8B-B14F-4D97-AF65-F5344CB8AC3E}">
        <p14:creationId xmlns:p14="http://schemas.microsoft.com/office/powerpoint/2010/main" val="39388766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PFE First Page">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36132" y="31983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Potential Fatal Event:</a:t>
            </a:r>
          </a:p>
        </p:txBody>
      </p:sp>
      <p:sp>
        <p:nvSpPr>
          <p:cNvPr id="46" name="Picture Placeholder 45">
            <a:extLst>
              <a:ext uri="{FF2B5EF4-FFF2-40B4-BE49-F238E27FC236}">
                <a16:creationId xmlns:a16="http://schemas.microsoft.com/office/drawing/2014/main" id="{9970122C-C8E4-4720-A69A-0E2F32A475B3}"/>
              </a:ext>
            </a:extLst>
          </p:cNvPr>
          <p:cNvSpPr>
            <a:spLocks noGrp="1"/>
          </p:cNvSpPr>
          <p:nvPr>
            <p:ph type="pic" sz="quarter" idx="16"/>
          </p:nvPr>
        </p:nvSpPr>
        <p:spPr>
          <a:xfrm>
            <a:off x="9206078" y="1404939"/>
            <a:ext cx="2409824" cy="2352675"/>
          </a:xfrm>
          <a:prstGeom prst="rect">
            <a:avLst/>
          </a:prstGeom>
        </p:spPr>
        <p:txBody>
          <a:bodyPr/>
          <a:lstStyle/>
          <a:p>
            <a:endParaRPr lang="en-US"/>
          </a:p>
        </p:txBody>
      </p:sp>
      <p:sp>
        <p:nvSpPr>
          <p:cNvPr id="48" name="Picture Placeholder 47">
            <a:extLst>
              <a:ext uri="{FF2B5EF4-FFF2-40B4-BE49-F238E27FC236}">
                <a16:creationId xmlns:a16="http://schemas.microsoft.com/office/drawing/2014/main" id="{D978F47B-038C-4D2F-909F-84865B87DBF6}"/>
              </a:ext>
            </a:extLst>
          </p:cNvPr>
          <p:cNvSpPr>
            <a:spLocks noGrp="1"/>
          </p:cNvSpPr>
          <p:nvPr>
            <p:ph type="pic" sz="quarter" idx="17"/>
          </p:nvPr>
        </p:nvSpPr>
        <p:spPr>
          <a:xfrm>
            <a:off x="6461367" y="1400177"/>
            <a:ext cx="2409824" cy="2352675"/>
          </a:xfrm>
          <a:prstGeom prst="rect">
            <a:avLst/>
          </a:prstGeom>
        </p:spPr>
        <p:txBody>
          <a:bodyPr/>
          <a:lstStyle/>
          <a:p>
            <a:endParaRPr lang="en-US"/>
          </a:p>
        </p:txBody>
      </p:sp>
      <p:sp>
        <p:nvSpPr>
          <p:cNvPr id="49" name="Picture Placeholder 47">
            <a:extLst>
              <a:ext uri="{FF2B5EF4-FFF2-40B4-BE49-F238E27FC236}">
                <a16:creationId xmlns:a16="http://schemas.microsoft.com/office/drawing/2014/main" id="{783014AD-39D1-40FB-92B9-9AD8139F5158}"/>
              </a:ext>
            </a:extLst>
          </p:cNvPr>
          <p:cNvSpPr>
            <a:spLocks noGrp="1"/>
          </p:cNvSpPr>
          <p:nvPr>
            <p:ph type="pic" sz="quarter" idx="18"/>
          </p:nvPr>
        </p:nvSpPr>
        <p:spPr>
          <a:xfrm>
            <a:off x="7009896" y="4057843"/>
            <a:ext cx="4073285" cy="1790509"/>
          </a:xfrm>
          <a:prstGeom prst="rect">
            <a:avLst/>
          </a:prstGeom>
        </p:spPr>
        <p:txBody>
          <a:bodyPr/>
          <a:lstStyle/>
          <a:p>
            <a:endParaRPr lang="en-US"/>
          </a:p>
        </p:txBody>
      </p:sp>
      <p:sp>
        <p:nvSpPr>
          <p:cNvPr id="66" name="Text Placeholder 65">
            <a:extLst>
              <a:ext uri="{FF2B5EF4-FFF2-40B4-BE49-F238E27FC236}">
                <a16:creationId xmlns:a16="http://schemas.microsoft.com/office/drawing/2014/main" id="{DE4C36A2-1234-4698-B62A-3D670FAC5B8F}"/>
              </a:ext>
            </a:extLst>
          </p:cNvPr>
          <p:cNvSpPr>
            <a:spLocks noGrp="1"/>
          </p:cNvSpPr>
          <p:nvPr>
            <p:ph type="body" sz="quarter" idx="32"/>
          </p:nvPr>
        </p:nvSpPr>
        <p:spPr>
          <a:xfrm>
            <a:off x="6461365" y="3752850"/>
            <a:ext cx="2409824" cy="236484"/>
          </a:xfrm>
          <a:prstGeom prst="rect">
            <a:avLst/>
          </a:prstGeom>
        </p:spPr>
        <p:txBody>
          <a:bodyPr/>
          <a:lstStyle>
            <a:lvl1pPr>
              <a:defRPr sz="1401"/>
            </a:lvl1pPr>
            <a:lvl3pPr marL="384051" indent="0">
              <a:buNone/>
              <a:defRPr/>
            </a:lvl3pPr>
          </a:lstStyle>
          <a:p>
            <a:pPr lvl="0"/>
            <a:endParaRPr lang="en-US"/>
          </a:p>
        </p:txBody>
      </p:sp>
      <p:sp>
        <p:nvSpPr>
          <p:cNvPr id="67" name="Text Placeholder 65">
            <a:extLst>
              <a:ext uri="{FF2B5EF4-FFF2-40B4-BE49-F238E27FC236}">
                <a16:creationId xmlns:a16="http://schemas.microsoft.com/office/drawing/2014/main" id="{DA7919E0-CDAF-4C96-A481-21EDB869AC01}"/>
              </a:ext>
            </a:extLst>
          </p:cNvPr>
          <p:cNvSpPr>
            <a:spLocks noGrp="1"/>
          </p:cNvSpPr>
          <p:nvPr>
            <p:ph type="body" sz="quarter" idx="33"/>
          </p:nvPr>
        </p:nvSpPr>
        <p:spPr>
          <a:xfrm>
            <a:off x="9201111" y="3769573"/>
            <a:ext cx="2414791" cy="226425"/>
          </a:xfrm>
          <a:prstGeom prst="rect">
            <a:avLst/>
          </a:prstGeom>
        </p:spPr>
        <p:txBody>
          <a:bodyPr/>
          <a:lstStyle>
            <a:lvl1pPr>
              <a:defRPr sz="1401"/>
            </a:lvl1pPr>
            <a:lvl3pPr marL="384051" indent="0">
              <a:buNone/>
              <a:defRPr/>
            </a:lvl3pPr>
          </a:lstStyle>
          <a:p>
            <a:pPr lvl="0"/>
            <a:endParaRPr lang="en-US"/>
          </a:p>
        </p:txBody>
      </p:sp>
      <p:sp>
        <p:nvSpPr>
          <p:cNvPr id="68" name="Text Placeholder 65">
            <a:extLst>
              <a:ext uri="{FF2B5EF4-FFF2-40B4-BE49-F238E27FC236}">
                <a16:creationId xmlns:a16="http://schemas.microsoft.com/office/drawing/2014/main" id="{B1C85E3C-04FA-424C-98CB-D6401A4A9979}"/>
              </a:ext>
            </a:extLst>
          </p:cNvPr>
          <p:cNvSpPr>
            <a:spLocks noGrp="1"/>
          </p:cNvSpPr>
          <p:nvPr>
            <p:ph type="body" sz="quarter" idx="34"/>
          </p:nvPr>
        </p:nvSpPr>
        <p:spPr>
          <a:xfrm>
            <a:off x="7009896" y="5855288"/>
            <a:ext cx="4073285" cy="226425"/>
          </a:xfrm>
          <a:prstGeom prst="rect">
            <a:avLst/>
          </a:prstGeom>
        </p:spPr>
        <p:txBody>
          <a:bodyPr/>
          <a:lstStyle>
            <a:lvl1pPr>
              <a:defRPr sz="1401"/>
            </a:lvl1pPr>
            <a:lvl3pPr marL="384051" indent="0">
              <a:buNone/>
              <a:defRPr/>
            </a:lvl3pPr>
          </a:lstStyle>
          <a:p>
            <a:pPr lvl="0"/>
            <a:endParaRPr lang="en-US"/>
          </a:p>
        </p:txBody>
      </p:sp>
      <p:sp>
        <p:nvSpPr>
          <p:cNvPr id="32" name="TextBox 31">
            <a:extLst>
              <a:ext uri="{FF2B5EF4-FFF2-40B4-BE49-F238E27FC236}">
                <a16:creationId xmlns:a16="http://schemas.microsoft.com/office/drawing/2014/main" id="{96A18137-DC09-48E5-83F3-BDB8A8DC651C}"/>
              </a:ext>
            </a:extLst>
          </p:cNvPr>
          <p:cNvSpPr txBox="1"/>
          <p:nvPr userDrawn="1"/>
        </p:nvSpPr>
        <p:spPr>
          <a:xfrm>
            <a:off x="3049954" y="3218934"/>
            <a:ext cx="6099906" cy="369332"/>
          </a:xfrm>
          <a:prstGeom prst="rect">
            <a:avLst/>
          </a:prstGeom>
          <a:noFill/>
        </p:spPr>
        <p:txBody>
          <a:bodyPr wrap="square">
            <a:spAutoFit/>
          </a:bodyPr>
          <a:lstStyle/>
          <a:p>
            <a:endParaRPr lang="en-US" sz="1800" b="1">
              <a:latin typeface="Arial" panose="020B0604020202020204" pitchFamily="34" charset="0"/>
              <a:cs typeface="Arial" panose="020B0604020202020204" pitchFamily="34" charset="0"/>
            </a:endParaRPr>
          </a:p>
        </p:txBody>
      </p:sp>
      <p:graphicFrame>
        <p:nvGraphicFramePr>
          <p:cNvPr id="33" name="Table 2">
            <a:extLst>
              <a:ext uri="{FF2B5EF4-FFF2-40B4-BE49-F238E27FC236}">
                <a16:creationId xmlns:a16="http://schemas.microsoft.com/office/drawing/2014/main" id="{4013CCEF-D53D-4F7F-906A-48E4D26AD87E}"/>
              </a:ext>
            </a:extLst>
          </p:cNvPr>
          <p:cNvGraphicFramePr>
            <a:graphicFrameLocks noGrp="1"/>
          </p:cNvGraphicFramePr>
          <p:nvPr userDrawn="1">
            <p:extLst>
              <p:ext uri="{D42A27DB-BD31-4B8C-83A1-F6EECF244321}">
                <p14:modId xmlns:p14="http://schemas.microsoft.com/office/powerpoint/2010/main" val="2222119393"/>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FFF0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34" name="Title 9">
            <a:extLst>
              <a:ext uri="{FF2B5EF4-FFF2-40B4-BE49-F238E27FC236}">
                <a16:creationId xmlns:a16="http://schemas.microsoft.com/office/drawing/2014/main" id="{7CCF051D-2A8C-4AE0-8753-2ABC96B21F37}"/>
              </a:ext>
            </a:extLst>
          </p:cNvPr>
          <p:cNvSpPr>
            <a:spLocks noGrp="1"/>
          </p:cNvSpPr>
          <p:nvPr>
            <p:ph type="title" hasCustomPrompt="1"/>
          </p:nvPr>
        </p:nvSpPr>
        <p:spPr>
          <a:xfrm>
            <a:off x="3857703" y="269826"/>
            <a:ext cx="426057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15" name="Picture 14">
            <a:extLst>
              <a:ext uri="{FF2B5EF4-FFF2-40B4-BE49-F238E27FC236}">
                <a16:creationId xmlns:a16="http://schemas.microsoft.com/office/drawing/2014/main" id="{55109801-6542-48D8-AAC2-C3178335A8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17" name="Picture Placeholder 2">
            <a:extLst>
              <a:ext uri="{FF2B5EF4-FFF2-40B4-BE49-F238E27FC236}">
                <a16:creationId xmlns:a16="http://schemas.microsoft.com/office/drawing/2014/main" id="{B23D135D-4B5B-4F66-A089-FBB24E6E6928}"/>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9" name="Picture Placeholder 10" descr="Logo&#10;&#10;Description automatically generated with medium confidence">
            <a:extLst>
              <a:ext uri="{FF2B5EF4-FFF2-40B4-BE49-F238E27FC236}">
                <a16:creationId xmlns:a16="http://schemas.microsoft.com/office/drawing/2014/main" id="{37B7C0B6-7241-4A0D-8684-E0D37A9EA05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36810585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2000" b="0" i="0">
                <a:solidFill>
                  <a:schemeClr val="tx1"/>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878604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0"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143621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0" i="0">
                <a:solidFill>
                  <a:schemeClr val="tx1"/>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680087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0"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984254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57873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White title slid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F66F7D4-492E-43AB-8EBD-78BC7D879238}"/>
              </a:ext>
            </a:extLst>
          </p:cNvPr>
          <p:cNvGraphicFramePr>
            <a:graphicFrameLocks noChangeAspect="1"/>
          </p:cNvGraphicFramePr>
          <p:nvPr userDrawn="1">
            <p:custDataLst>
              <p:tags r:id="rId1"/>
            </p:custDataLst>
            <p:extLst>
              <p:ext uri="{D42A27DB-BD31-4B8C-83A1-F6EECF244321}">
                <p14:modId xmlns:p14="http://schemas.microsoft.com/office/powerpoint/2010/main" val="39049903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6" name="Object 5" hidden="1">
                        <a:extLst>
                          <a:ext uri="{FF2B5EF4-FFF2-40B4-BE49-F238E27FC236}">
                            <a16:creationId xmlns:a16="http://schemas.microsoft.com/office/drawing/2014/main" id="{5F66F7D4-492E-43AB-8EBD-78BC7D87923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02F97CAD-A4B6-497D-B24E-7AFBCD7ECD3B}"/>
              </a:ext>
            </a:extLst>
          </p:cNvPr>
          <p:cNvSpPr/>
          <p:nvPr userDrawn="1"/>
        </p:nvSpPr>
        <p:spPr>
          <a:xfrm>
            <a:off x="0" y="-1905"/>
            <a:ext cx="12192000" cy="20402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mj-lt"/>
            </a:endParaRPr>
          </a:p>
        </p:txBody>
      </p:sp>
      <p:sp>
        <p:nvSpPr>
          <p:cNvPr id="2" name="Title 1">
            <a:extLst>
              <a:ext uri="{FF2B5EF4-FFF2-40B4-BE49-F238E27FC236}">
                <a16:creationId xmlns:a16="http://schemas.microsoft.com/office/drawing/2014/main" id="{F897CFAE-2D54-B14C-93BA-05695BD7EA7B}"/>
              </a:ext>
            </a:extLst>
          </p:cNvPr>
          <p:cNvSpPr>
            <a:spLocks noGrp="1"/>
          </p:cNvSpPr>
          <p:nvPr>
            <p:ph type="ctrTitle"/>
          </p:nvPr>
        </p:nvSpPr>
        <p:spPr>
          <a:xfrm>
            <a:off x="6047360" y="1624523"/>
            <a:ext cx="5500405" cy="1804478"/>
          </a:xfrm>
          <a:prstGeom prst="rect">
            <a:avLst/>
          </a:prstGeom>
        </p:spPr>
        <p:txBody>
          <a:bodyPr vert="horz" anchor="ctr">
            <a:noAutofit/>
          </a:bodyPr>
          <a:lstStyle>
            <a:lvl1pPr algn="l">
              <a:lnSpc>
                <a:spcPct val="100000"/>
              </a:lnSpc>
              <a:defRPr sz="3600">
                <a:solidFill>
                  <a:schemeClr val="tx1"/>
                </a:solidFill>
                <a:latin typeface="+mj-lt"/>
              </a:defRPr>
            </a:lvl1pPr>
          </a:lstStyle>
          <a:p>
            <a:r>
              <a:rPr lang="en-US"/>
              <a:t>Click to edit Master title style</a:t>
            </a:r>
          </a:p>
        </p:txBody>
      </p:sp>
      <p:sp>
        <p:nvSpPr>
          <p:cNvPr id="3" name="Subtitle 2">
            <a:extLst>
              <a:ext uri="{FF2B5EF4-FFF2-40B4-BE49-F238E27FC236}">
                <a16:creationId xmlns:a16="http://schemas.microsoft.com/office/drawing/2014/main" id="{D76AEC3D-15C1-EF4E-BA0B-4BCF9CA6B8F6}"/>
              </a:ext>
            </a:extLst>
          </p:cNvPr>
          <p:cNvSpPr>
            <a:spLocks noGrp="1"/>
          </p:cNvSpPr>
          <p:nvPr>
            <p:ph type="subTitle" idx="1"/>
          </p:nvPr>
        </p:nvSpPr>
        <p:spPr>
          <a:xfrm>
            <a:off x="6054570" y="3561752"/>
            <a:ext cx="5500405" cy="581114"/>
          </a:xfrm>
          <a:prstGeom prst="rect">
            <a:avLst/>
          </a:prstGeom>
        </p:spPr>
        <p:txBody>
          <a:bodyPr>
            <a:noAutofit/>
          </a:bodyPr>
          <a:lstStyle>
            <a:lvl1pPr marL="0" indent="0" algn="l">
              <a:buNone/>
              <a:defRPr sz="2400">
                <a:solidFill>
                  <a:srgbClr val="0070C0"/>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24" name="Picture 23" descr="Text&#10;&#10;Description automatically generated with medium confidence">
            <a:extLst>
              <a:ext uri="{FF2B5EF4-FFF2-40B4-BE49-F238E27FC236}">
                <a16:creationId xmlns:a16="http://schemas.microsoft.com/office/drawing/2014/main" id="{F8FC9534-51DB-4260-BC9B-6C10D44804E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151573" y="5657940"/>
            <a:ext cx="2567473" cy="962803"/>
          </a:xfrm>
          <a:prstGeom prst="rect">
            <a:avLst/>
          </a:prstGeom>
        </p:spPr>
      </p:pic>
      <p:cxnSp>
        <p:nvCxnSpPr>
          <p:cNvPr id="27" name="Straight Connector 26">
            <a:extLst>
              <a:ext uri="{FF2B5EF4-FFF2-40B4-BE49-F238E27FC236}">
                <a16:creationId xmlns:a16="http://schemas.microsoft.com/office/drawing/2014/main" id="{9984F43B-1BE2-4CD7-8638-9BED1D589D7B}"/>
              </a:ext>
            </a:extLst>
          </p:cNvPr>
          <p:cNvCxnSpPr>
            <a:cxnSpLocks/>
          </p:cNvCxnSpPr>
          <p:nvPr userDrawn="1"/>
        </p:nvCxnSpPr>
        <p:spPr>
          <a:xfrm>
            <a:off x="1106244" y="5588878"/>
            <a:ext cx="10441521" cy="0"/>
          </a:xfrm>
          <a:prstGeom prst="line">
            <a:avLst/>
          </a:prstGeom>
          <a:ln w="12700">
            <a:solidFill>
              <a:srgbClr val="BB5D00"/>
            </a:solidFill>
          </a:ln>
        </p:spPr>
        <p:style>
          <a:lnRef idx="1">
            <a:schemeClr val="accent1"/>
          </a:lnRef>
          <a:fillRef idx="0">
            <a:schemeClr val="accent1"/>
          </a:fillRef>
          <a:effectRef idx="0">
            <a:schemeClr val="accent1"/>
          </a:effectRef>
          <a:fontRef idx="minor">
            <a:schemeClr val="tx1"/>
          </a:fontRef>
        </p:style>
      </p:cxnSp>
      <p:pic>
        <p:nvPicPr>
          <p:cNvPr id="28" name="Picture 27" descr="A close up of a wood surface&#10;&#10;Description automatically generated with low confidence">
            <a:extLst>
              <a:ext uri="{FF2B5EF4-FFF2-40B4-BE49-F238E27FC236}">
                <a16:creationId xmlns:a16="http://schemas.microsoft.com/office/drawing/2014/main" id="{D4422222-FCAE-49F0-BC62-6F9534B09C58}"/>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055" t="1225" r="943" b="52375"/>
          <a:stretch/>
        </p:blipFill>
        <p:spPr>
          <a:xfrm rot="10800000" flipH="1">
            <a:off x="-99700" y="0"/>
            <a:ext cx="872715" cy="6858000"/>
          </a:xfrm>
          <a:prstGeom prst="rect">
            <a:avLst/>
          </a:prstGeom>
        </p:spPr>
      </p:pic>
      <p:pic>
        <p:nvPicPr>
          <p:cNvPr id="29" name="Picture 28" descr="Logo&#10;&#10;Description automatically generated with medium confidence">
            <a:extLst>
              <a:ext uri="{FF2B5EF4-FFF2-40B4-BE49-F238E27FC236}">
                <a16:creationId xmlns:a16="http://schemas.microsoft.com/office/drawing/2014/main" id="{0D443D97-0D1A-4AF6-B72D-2D4FE8BC1107}"/>
              </a:ext>
            </a:extLst>
          </p:cNvPr>
          <p:cNvPicPr>
            <a:picLocks noChangeAspect="1"/>
          </p:cNvPicPr>
          <p:nvPr userDrawn="1"/>
        </p:nvPicPr>
        <p:blipFill rotWithShape="1">
          <a:blip r:embed="rId7"/>
          <a:srcRect t="6973" b="4485"/>
          <a:stretch/>
        </p:blipFill>
        <p:spPr>
          <a:xfrm>
            <a:off x="1011531" y="1969594"/>
            <a:ext cx="4432273" cy="1649690"/>
          </a:xfrm>
          <a:prstGeom prst="rect">
            <a:avLst/>
          </a:prstGeom>
        </p:spPr>
      </p:pic>
      <p:cxnSp>
        <p:nvCxnSpPr>
          <p:cNvPr id="34" name="Straight Connector 33">
            <a:extLst>
              <a:ext uri="{FF2B5EF4-FFF2-40B4-BE49-F238E27FC236}">
                <a16:creationId xmlns:a16="http://schemas.microsoft.com/office/drawing/2014/main" id="{22F97F3F-AF52-4FD1-92A2-6BCC381DF226}"/>
              </a:ext>
            </a:extLst>
          </p:cNvPr>
          <p:cNvCxnSpPr>
            <a:cxnSpLocks/>
          </p:cNvCxnSpPr>
          <p:nvPr userDrawn="1"/>
        </p:nvCxnSpPr>
        <p:spPr>
          <a:xfrm>
            <a:off x="5749186" y="1698527"/>
            <a:ext cx="0" cy="2167357"/>
          </a:xfrm>
          <a:prstGeom prst="line">
            <a:avLst/>
          </a:prstGeom>
          <a:ln>
            <a:solidFill>
              <a:srgbClr val="3676BC"/>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F646AC25-CF32-4BCC-B4B8-1F4AA3CE3D37}"/>
              </a:ext>
            </a:extLst>
          </p:cNvPr>
          <p:cNvSpPr txBox="1"/>
          <p:nvPr userDrawn="1"/>
        </p:nvSpPr>
        <p:spPr>
          <a:xfrm>
            <a:off x="10856672" y="6439695"/>
            <a:ext cx="773354" cy="276999"/>
          </a:xfrm>
          <a:prstGeom prst="rect">
            <a:avLst/>
          </a:prstGeom>
          <a:noFill/>
        </p:spPr>
        <p:txBody>
          <a:bodyPr wrap="square" rtlCol="0">
            <a:noAutofit/>
          </a:bodyPr>
          <a:lstStyle/>
          <a:p>
            <a:pPr algn="r"/>
            <a:r>
              <a:rPr lang="en-US" sz="1200">
                <a:latin typeface="+mj-lt"/>
                <a:cs typeface="Arial" panose="020B0604020202020204" pitchFamily="34" charset="0"/>
              </a:rPr>
              <a:t>fcx.com</a:t>
            </a:r>
          </a:p>
        </p:txBody>
      </p:sp>
      <p:pic>
        <p:nvPicPr>
          <p:cNvPr id="13" name="Picture 12" descr="Shape&#10;&#10;Description automatically generated with low confidence">
            <a:extLst>
              <a:ext uri="{FF2B5EF4-FFF2-40B4-BE49-F238E27FC236}">
                <a16:creationId xmlns:a16="http://schemas.microsoft.com/office/drawing/2014/main" id="{BFA10083-0C1A-4CC3-A910-2928392765C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08763" y="5974111"/>
            <a:ext cx="465864" cy="469494"/>
          </a:xfrm>
          <a:prstGeom prst="rect">
            <a:avLst/>
          </a:prstGeom>
        </p:spPr>
      </p:pic>
      <p:pic>
        <p:nvPicPr>
          <p:cNvPr id="14" name="Graphic 13">
            <a:extLst>
              <a:ext uri="{FF2B5EF4-FFF2-40B4-BE49-F238E27FC236}">
                <a16:creationId xmlns:a16="http://schemas.microsoft.com/office/drawing/2014/main" id="{63392791-DE4D-4F71-B7B3-89FE9E351183}"/>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866857" y="6037132"/>
            <a:ext cx="1244774" cy="407645"/>
          </a:xfrm>
          <a:prstGeom prst="rect">
            <a:avLst/>
          </a:prstGeom>
        </p:spPr>
      </p:pic>
    </p:spTree>
    <p:extLst>
      <p:ext uri="{BB962C8B-B14F-4D97-AF65-F5344CB8AC3E}">
        <p14:creationId xmlns:p14="http://schemas.microsoft.com/office/powerpoint/2010/main" val="36870464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appendix_whit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9B10529-FBDC-4621-8DD5-517C7CBDCB80}"/>
              </a:ext>
            </a:extLst>
          </p:cNvPr>
          <p:cNvGraphicFramePr>
            <a:graphicFrameLocks noChangeAspect="1"/>
          </p:cNvGraphicFramePr>
          <p:nvPr userDrawn="1">
            <p:custDataLst>
              <p:tags r:id="rId1"/>
            </p:custDataLst>
            <p:extLst>
              <p:ext uri="{D42A27DB-BD31-4B8C-83A1-F6EECF244321}">
                <p14:modId xmlns:p14="http://schemas.microsoft.com/office/powerpoint/2010/main" val="40978210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5" name="Object 4" hidden="1">
                        <a:extLst>
                          <a:ext uri="{FF2B5EF4-FFF2-40B4-BE49-F238E27FC236}">
                            <a16:creationId xmlns:a16="http://schemas.microsoft.com/office/drawing/2014/main" id="{99B10529-FBDC-4621-8DD5-517C7CBDCB8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897CFAE-2D54-B14C-93BA-05695BD7EA7B}"/>
              </a:ext>
            </a:extLst>
          </p:cNvPr>
          <p:cNvSpPr>
            <a:spLocks noGrp="1"/>
          </p:cNvSpPr>
          <p:nvPr>
            <p:ph type="ctrTitle" hasCustomPrompt="1"/>
          </p:nvPr>
        </p:nvSpPr>
        <p:spPr>
          <a:xfrm>
            <a:off x="6037632" y="1698527"/>
            <a:ext cx="5324678" cy="2167357"/>
          </a:xfrm>
          <a:prstGeom prst="rect">
            <a:avLst/>
          </a:prstGeom>
        </p:spPr>
        <p:txBody>
          <a:bodyPr vert="horz" anchor="ctr">
            <a:noAutofit/>
          </a:bodyPr>
          <a:lstStyle>
            <a:lvl1pPr algn="l">
              <a:lnSpc>
                <a:spcPct val="100000"/>
              </a:lnSpc>
              <a:defRPr sz="3600">
                <a:solidFill>
                  <a:schemeClr val="tx1"/>
                </a:solidFill>
                <a:latin typeface="+mj-lt"/>
              </a:defRPr>
            </a:lvl1pPr>
          </a:lstStyle>
          <a:p>
            <a:r>
              <a:rPr lang="en-US"/>
              <a:t>Click to edit Appendix</a:t>
            </a:r>
          </a:p>
        </p:txBody>
      </p:sp>
      <p:pic>
        <p:nvPicPr>
          <p:cNvPr id="12" name="Picture 11" descr="Text&#10;&#10;Description automatically generated with medium confidence">
            <a:extLst>
              <a:ext uri="{FF2B5EF4-FFF2-40B4-BE49-F238E27FC236}">
                <a16:creationId xmlns:a16="http://schemas.microsoft.com/office/drawing/2014/main" id="{BEFB49D2-B17C-4BA4-9394-EE5B2E0F751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151573" y="5657940"/>
            <a:ext cx="2567473" cy="962803"/>
          </a:xfrm>
          <a:prstGeom prst="rect">
            <a:avLst/>
          </a:prstGeom>
        </p:spPr>
      </p:pic>
      <p:grpSp>
        <p:nvGrpSpPr>
          <p:cNvPr id="13" name="Group 12">
            <a:extLst>
              <a:ext uri="{FF2B5EF4-FFF2-40B4-BE49-F238E27FC236}">
                <a16:creationId xmlns:a16="http://schemas.microsoft.com/office/drawing/2014/main" id="{3E525BD1-398E-42F1-B305-083DA74A575B}"/>
              </a:ext>
            </a:extLst>
          </p:cNvPr>
          <p:cNvGrpSpPr/>
          <p:nvPr userDrawn="1"/>
        </p:nvGrpSpPr>
        <p:grpSpPr>
          <a:xfrm>
            <a:off x="-98636" y="3177"/>
            <a:ext cx="12291700" cy="6854824"/>
            <a:chOff x="-99700" y="0"/>
            <a:chExt cx="12291700" cy="6877665"/>
          </a:xfrm>
        </p:grpSpPr>
        <p:sp>
          <p:nvSpPr>
            <p:cNvPr id="14" name="Rectangle 13">
              <a:extLst>
                <a:ext uri="{FF2B5EF4-FFF2-40B4-BE49-F238E27FC236}">
                  <a16:creationId xmlns:a16="http://schemas.microsoft.com/office/drawing/2014/main" id="{6829CE93-B435-45A5-8F92-72FDBAABB912}"/>
                </a:ext>
              </a:extLst>
            </p:cNvPr>
            <p:cNvSpPr/>
            <p:nvPr userDrawn="1"/>
          </p:nvSpPr>
          <p:spPr>
            <a:xfrm>
              <a:off x="-98636" y="0"/>
              <a:ext cx="4454265" cy="6877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mj-lt"/>
              </a:endParaRPr>
            </a:p>
          </p:txBody>
        </p:sp>
        <p:sp>
          <p:nvSpPr>
            <p:cNvPr id="15" name="Rectangle 14">
              <a:extLst>
                <a:ext uri="{FF2B5EF4-FFF2-40B4-BE49-F238E27FC236}">
                  <a16:creationId xmlns:a16="http://schemas.microsoft.com/office/drawing/2014/main" id="{AB7840D2-155F-43AA-86BE-2EA8A0E38576}"/>
                </a:ext>
              </a:extLst>
            </p:cNvPr>
            <p:cNvSpPr/>
            <p:nvPr userDrawn="1"/>
          </p:nvSpPr>
          <p:spPr>
            <a:xfrm>
              <a:off x="-98636" y="0"/>
              <a:ext cx="12290636" cy="1311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mj-lt"/>
              </a:endParaRPr>
            </a:p>
          </p:txBody>
        </p:sp>
        <p:pic>
          <p:nvPicPr>
            <p:cNvPr id="17" name="Picture 16" descr="A close up of a wood surface&#10;&#10;Description automatically generated with low confidence">
              <a:extLst>
                <a:ext uri="{FF2B5EF4-FFF2-40B4-BE49-F238E27FC236}">
                  <a16:creationId xmlns:a16="http://schemas.microsoft.com/office/drawing/2014/main" id="{F4E19D00-2EF6-4864-8BE3-938B8320570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055" t="1225" r="943" b="52375"/>
            <a:stretch/>
          </p:blipFill>
          <p:spPr>
            <a:xfrm rot="10800000" flipH="1">
              <a:off x="-99700" y="0"/>
              <a:ext cx="872715" cy="6877664"/>
            </a:xfrm>
            <a:prstGeom prst="rect">
              <a:avLst/>
            </a:prstGeom>
          </p:spPr>
        </p:pic>
        <p:pic>
          <p:nvPicPr>
            <p:cNvPr id="19" name="Picture 18" descr="Logo&#10;&#10;Description automatically generated with medium confidence">
              <a:extLst>
                <a:ext uri="{FF2B5EF4-FFF2-40B4-BE49-F238E27FC236}">
                  <a16:creationId xmlns:a16="http://schemas.microsoft.com/office/drawing/2014/main" id="{AFEAD60E-C7F8-44B7-9F7F-2F5C60C1EEDE}"/>
                </a:ext>
              </a:extLst>
            </p:cNvPr>
            <p:cNvPicPr>
              <a:picLocks noChangeAspect="1"/>
            </p:cNvPicPr>
            <p:nvPr userDrawn="1"/>
          </p:nvPicPr>
          <p:blipFill rotWithShape="1">
            <a:blip r:embed="rId7"/>
            <a:srcRect t="6973" b="4485"/>
            <a:stretch/>
          </p:blipFill>
          <p:spPr>
            <a:xfrm>
              <a:off x="1011531" y="1969594"/>
              <a:ext cx="4432273" cy="1649690"/>
            </a:xfrm>
            <a:prstGeom prst="rect">
              <a:avLst/>
            </a:prstGeom>
          </p:spPr>
        </p:pic>
        <p:cxnSp>
          <p:nvCxnSpPr>
            <p:cNvPr id="20" name="Straight Connector 19">
              <a:extLst>
                <a:ext uri="{FF2B5EF4-FFF2-40B4-BE49-F238E27FC236}">
                  <a16:creationId xmlns:a16="http://schemas.microsoft.com/office/drawing/2014/main" id="{A3915361-5642-4322-BC15-F7605F237553}"/>
                </a:ext>
              </a:extLst>
            </p:cNvPr>
            <p:cNvCxnSpPr>
              <a:cxnSpLocks/>
            </p:cNvCxnSpPr>
            <p:nvPr userDrawn="1"/>
          </p:nvCxnSpPr>
          <p:spPr>
            <a:xfrm>
              <a:off x="5749186" y="1698527"/>
              <a:ext cx="0" cy="2167357"/>
            </a:xfrm>
            <a:prstGeom prst="line">
              <a:avLst/>
            </a:prstGeom>
            <a:ln>
              <a:solidFill>
                <a:srgbClr val="3676BC"/>
              </a:solidFill>
            </a:ln>
          </p:spPr>
          <p:style>
            <a:lnRef idx="1">
              <a:schemeClr val="accent1"/>
            </a:lnRef>
            <a:fillRef idx="0">
              <a:schemeClr val="accent1"/>
            </a:fillRef>
            <a:effectRef idx="0">
              <a:schemeClr val="accent1"/>
            </a:effectRef>
            <a:fontRef idx="minor">
              <a:schemeClr val="tx1"/>
            </a:fontRef>
          </p:style>
        </p:cxnSp>
      </p:grpSp>
      <p:sp>
        <p:nvSpPr>
          <p:cNvPr id="21" name="Slide Number Placeholder 5">
            <a:extLst>
              <a:ext uri="{FF2B5EF4-FFF2-40B4-BE49-F238E27FC236}">
                <a16:creationId xmlns:a16="http://schemas.microsoft.com/office/drawing/2014/main" id="{F2BB7CB8-2335-4A07-90B8-76DE4E6C370A}"/>
              </a:ext>
            </a:extLst>
          </p:cNvPr>
          <p:cNvSpPr>
            <a:spLocks noGrp="1"/>
          </p:cNvSpPr>
          <p:nvPr>
            <p:ph type="sldNum" sz="quarter" idx="4"/>
          </p:nvPr>
        </p:nvSpPr>
        <p:spPr>
          <a:xfrm>
            <a:off x="10990217" y="6577563"/>
            <a:ext cx="1201783" cy="280437"/>
          </a:xfrm>
          <a:prstGeom prst="rect">
            <a:avLst/>
          </a:prstGeom>
        </p:spPr>
        <p:txBody>
          <a:bodyPr>
            <a:noAutofit/>
          </a:bodyPr>
          <a:lstStyle>
            <a:lvl1pPr algn="r">
              <a:defRPr sz="900">
                <a:solidFill>
                  <a:schemeClr val="tx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41642360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appendix">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B7840D2-155F-43AA-86BE-2EA8A0E38576}"/>
              </a:ext>
            </a:extLst>
          </p:cNvPr>
          <p:cNvSpPr/>
          <p:nvPr userDrawn="1"/>
        </p:nvSpPr>
        <p:spPr>
          <a:xfrm>
            <a:off x="-107686" y="3178"/>
            <a:ext cx="12290630" cy="1487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mj-lt"/>
            </a:endParaRPr>
          </a:p>
        </p:txBody>
      </p:sp>
      <p:graphicFrame>
        <p:nvGraphicFramePr>
          <p:cNvPr id="5" name="Object 4" hidden="1">
            <a:extLst>
              <a:ext uri="{FF2B5EF4-FFF2-40B4-BE49-F238E27FC236}">
                <a16:creationId xmlns:a16="http://schemas.microsoft.com/office/drawing/2014/main" id="{99B10529-FBDC-4621-8DD5-517C7CBDCB80}"/>
              </a:ext>
            </a:extLst>
          </p:cNvPr>
          <p:cNvGraphicFramePr>
            <a:graphicFrameLocks noChangeAspect="1"/>
          </p:cNvGraphicFramePr>
          <p:nvPr userDrawn="1">
            <p:custDataLst>
              <p:tags r:id="rId1"/>
            </p:custDataLst>
            <p:extLst>
              <p:ext uri="{D42A27DB-BD31-4B8C-83A1-F6EECF244321}">
                <p14:modId xmlns:p14="http://schemas.microsoft.com/office/powerpoint/2010/main" val="40978210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5" name="Object 4" hidden="1">
                        <a:extLst>
                          <a:ext uri="{FF2B5EF4-FFF2-40B4-BE49-F238E27FC236}">
                            <a16:creationId xmlns:a16="http://schemas.microsoft.com/office/drawing/2014/main" id="{99B10529-FBDC-4621-8DD5-517C7CBDCB8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897CFAE-2D54-B14C-93BA-05695BD7EA7B}"/>
              </a:ext>
            </a:extLst>
          </p:cNvPr>
          <p:cNvSpPr>
            <a:spLocks noGrp="1"/>
          </p:cNvSpPr>
          <p:nvPr>
            <p:ph type="ctrTitle" hasCustomPrompt="1"/>
          </p:nvPr>
        </p:nvSpPr>
        <p:spPr>
          <a:xfrm>
            <a:off x="6037632" y="1698527"/>
            <a:ext cx="5324678" cy="2167357"/>
          </a:xfrm>
          <a:prstGeom prst="rect">
            <a:avLst/>
          </a:prstGeom>
        </p:spPr>
        <p:txBody>
          <a:bodyPr vert="horz" anchor="ctr">
            <a:noAutofit/>
          </a:bodyPr>
          <a:lstStyle>
            <a:lvl1pPr algn="l">
              <a:lnSpc>
                <a:spcPct val="100000"/>
              </a:lnSpc>
              <a:defRPr sz="3600">
                <a:solidFill>
                  <a:schemeClr val="tx1"/>
                </a:solidFill>
                <a:latin typeface="+mj-lt"/>
              </a:defRPr>
            </a:lvl1pPr>
          </a:lstStyle>
          <a:p>
            <a:r>
              <a:rPr lang="en-US"/>
              <a:t>Click to add text</a:t>
            </a:r>
          </a:p>
        </p:txBody>
      </p:sp>
      <p:pic>
        <p:nvPicPr>
          <p:cNvPr id="12" name="Picture 11" descr="Text&#10;&#10;Description automatically generated with medium confidence">
            <a:extLst>
              <a:ext uri="{FF2B5EF4-FFF2-40B4-BE49-F238E27FC236}">
                <a16:creationId xmlns:a16="http://schemas.microsoft.com/office/drawing/2014/main" id="{BEFB49D2-B17C-4BA4-9394-EE5B2E0F751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151573" y="5657940"/>
            <a:ext cx="2567473" cy="962803"/>
          </a:xfrm>
          <a:prstGeom prst="rect">
            <a:avLst/>
          </a:prstGeom>
        </p:spPr>
      </p:pic>
      <p:sp>
        <p:nvSpPr>
          <p:cNvPr id="14" name="Rectangle 13">
            <a:extLst>
              <a:ext uri="{FF2B5EF4-FFF2-40B4-BE49-F238E27FC236}">
                <a16:creationId xmlns:a16="http://schemas.microsoft.com/office/drawing/2014/main" id="{6829CE93-B435-45A5-8F92-72FDBAABB912}"/>
              </a:ext>
            </a:extLst>
          </p:cNvPr>
          <p:cNvSpPr/>
          <p:nvPr userDrawn="1"/>
        </p:nvSpPr>
        <p:spPr>
          <a:xfrm>
            <a:off x="-97572" y="3177"/>
            <a:ext cx="4454265" cy="6854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mj-lt"/>
            </a:endParaRPr>
          </a:p>
        </p:txBody>
      </p:sp>
      <p:pic>
        <p:nvPicPr>
          <p:cNvPr id="17" name="Picture 16" descr="A close up of a wood surface&#10;&#10;Description automatically generated with low confidence">
            <a:extLst>
              <a:ext uri="{FF2B5EF4-FFF2-40B4-BE49-F238E27FC236}">
                <a16:creationId xmlns:a16="http://schemas.microsoft.com/office/drawing/2014/main" id="{F4E19D00-2EF6-4864-8BE3-938B8320570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055" t="1225" r="943" b="52375"/>
          <a:stretch/>
        </p:blipFill>
        <p:spPr>
          <a:xfrm rot="16200000" flipH="1">
            <a:off x="5873927" y="-5994218"/>
            <a:ext cx="336459" cy="12299687"/>
          </a:xfrm>
          <a:prstGeom prst="rect">
            <a:avLst/>
          </a:prstGeom>
        </p:spPr>
      </p:pic>
      <p:pic>
        <p:nvPicPr>
          <p:cNvPr id="19" name="Picture 18" descr="Logo&#10;&#10;Description automatically generated with medium confidence">
            <a:extLst>
              <a:ext uri="{FF2B5EF4-FFF2-40B4-BE49-F238E27FC236}">
                <a16:creationId xmlns:a16="http://schemas.microsoft.com/office/drawing/2014/main" id="{AFEAD60E-C7F8-44B7-9F7F-2F5C60C1EEDE}"/>
              </a:ext>
            </a:extLst>
          </p:cNvPr>
          <p:cNvPicPr>
            <a:picLocks noChangeAspect="1"/>
          </p:cNvPicPr>
          <p:nvPr userDrawn="1"/>
        </p:nvPicPr>
        <p:blipFill rotWithShape="1">
          <a:blip r:embed="rId7"/>
          <a:srcRect t="6973" b="4485"/>
          <a:stretch/>
        </p:blipFill>
        <p:spPr>
          <a:xfrm>
            <a:off x="1012595" y="1966230"/>
            <a:ext cx="4432273" cy="1644211"/>
          </a:xfrm>
          <a:prstGeom prst="rect">
            <a:avLst/>
          </a:prstGeom>
        </p:spPr>
      </p:pic>
      <p:cxnSp>
        <p:nvCxnSpPr>
          <p:cNvPr id="20" name="Straight Connector 19">
            <a:extLst>
              <a:ext uri="{FF2B5EF4-FFF2-40B4-BE49-F238E27FC236}">
                <a16:creationId xmlns:a16="http://schemas.microsoft.com/office/drawing/2014/main" id="{A3915361-5642-4322-BC15-F7605F237553}"/>
              </a:ext>
            </a:extLst>
          </p:cNvPr>
          <p:cNvCxnSpPr>
            <a:cxnSpLocks/>
          </p:cNvCxnSpPr>
          <p:nvPr userDrawn="1"/>
        </p:nvCxnSpPr>
        <p:spPr>
          <a:xfrm>
            <a:off x="5750250" y="1696063"/>
            <a:ext cx="0" cy="2160159"/>
          </a:xfrm>
          <a:prstGeom prst="line">
            <a:avLst/>
          </a:prstGeom>
          <a:ln>
            <a:solidFill>
              <a:srgbClr val="3676BC"/>
            </a:solidFill>
          </a:ln>
        </p:spPr>
        <p:style>
          <a:lnRef idx="1">
            <a:schemeClr val="accent1"/>
          </a:lnRef>
          <a:fillRef idx="0">
            <a:schemeClr val="accent1"/>
          </a:fillRef>
          <a:effectRef idx="0">
            <a:schemeClr val="accent1"/>
          </a:effectRef>
          <a:fontRef idx="minor">
            <a:schemeClr val="tx1"/>
          </a:fontRef>
        </p:style>
      </p:cxnSp>
      <p:sp>
        <p:nvSpPr>
          <p:cNvPr id="21" name="Slide Number Placeholder 5">
            <a:extLst>
              <a:ext uri="{FF2B5EF4-FFF2-40B4-BE49-F238E27FC236}">
                <a16:creationId xmlns:a16="http://schemas.microsoft.com/office/drawing/2014/main" id="{F2BB7CB8-2335-4A07-90B8-76DE4E6C370A}"/>
              </a:ext>
            </a:extLst>
          </p:cNvPr>
          <p:cNvSpPr>
            <a:spLocks noGrp="1"/>
          </p:cNvSpPr>
          <p:nvPr userDrawn="1">
            <p:ph type="sldNum" sz="quarter" idx="4"/>
          </p:nvPr>
        </p:nvSpPr>
        <p:spPr>
          <a:xfrm>
            <a:off x="10990217" y="6577563"/>
            <a:ext cx="1201783" cy="280437"/>
          </a:xfrm>
          <a:prstGeom prst="rect">
            <a:avLst/>
          </a:prstGeom>
        </p:spPr>
        <p:txBody>
          <a:bodyPr>
            <a:noAutofit/>
          </a:bodyPr>
          <a:lstStyle>
            <a:lvl1pPr algn="r">
              <a:defRPr sz="900">
                <a:solidFill>
                  <a:schemeClr val="tx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cxnSp>
        <p:nvCxnSpPr>
          <p:cNvPr id="16" name="Straight Connector 15">
            <a:extLst>
              <a:ext uri="{FF2B5EF4-FFF2-40B4-BE49-F238E27FC236}">
                <a16:creationId xmlns:a16="http://schemas.microsoft.com/office/drawing/2014/main" id="{BA0B8490-C9AF-4BB7-980F-1E2D01EBA3B7}"/>
              </a:ext>
            </a:extLst>
          </p:cNvPr>
          <p:cNvCxnSpPr>
            <a:cxnSpLocks/>
          </p:cNvCxnSpPr>
          <p:nvPr userDrawn="1"/>
        </p:nvCxnSpPr>
        <p:spPr>
          <a:xfrm>
            <a:off x="489527" y="5588878"/>
            <a:ext cx="11058238" cy="0"/>
          </a:xfrm>
          <a:prstGeom prst="line">
            <a:avLst/>
          </a:prstGeom>
          <a:ln w="12700">
            <a:solidFill>
              <a:srgbClr val="BB5D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02566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and bulle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1"/>
            </p:custDataLst>
            <p:extLst>
              <p:ext uri="{D42A27DB-BD31-4B8C-83A1-F6EECF244321}">
                <p14:modId xmlns:p14="http://schemas.microsoft.com/office/powerpoint/2010/main" val="21198567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781484" y="407559"/>
            <a:ext cx="9680953" cy="607555"/>
          </a:xfrm>
          <a:prstGeom prst="rect">
            <a:avLst/>
          </a:prstGeom>
        </p:spPr>
        <p:txBody>
          <a:bodyPr vert="horz">
            <a:noAutofit/>
          </a:bodyPr>
          <a:lstStyle>
            <a:lvl1pPr>
              <a:lnSpc>
                <a:spcPct val="85000"/>
              </a:lnSpc>
              <a:defRPr sz="3200">
                <a:solidFill>
                  <a:schemeClr val="tx1"/>
                </a:solidFill>
                <a:latin typeface="+mj-lt"/>
              </a:defRPr>
            </a:lvl1pPr>
          </a:lstStyle>
          <a:p>
            <a:r>
              <a:rPr lang="en-US"/>
              <a:t>Click to edit Master title style Arial Bold</a:t>
            </a:r>
          </a:p>
        </p:txBody>
      </p:sp>
      <p:sp>
        <p:nvSpPr>
          <p:cNvPr id="6" name="Content Placeholder 2">
            <a:extLst>
              <a:ext uri="{FF2B5EF4-FFF2-40B4-BE49-F238E27FC236}">
                <a16:creationId xmlns:a16="http://schemas.microsoft.com/office/drawing/2014/main" id="{27411022-70AA-4249-87BE-62B1FB1E0B6C}"/>
              </a:ext>
            </a:extLst>
          </p:cNvPr>
          <p:cNvSpPr>
            <a:spLocks noGrp="1"/>
          </p:cNvSpPr>
          <p:nvPr>
            <p:ph idx="1"/>
          </p:nvPr>
        </p:nvSpPr>
        <p:spPr>
          <a:xfrm>
            <a:off x="781484" y="1519518"/>
            <a:ext cx="10572316" cy="4464423"/>
          </a:xfrm>
          <a:prstGeom prst="rect">
            <a:avLst/>
          </a:prstGeom>
        </p:spPr>
        <p:txBody>
          <a:bodyPr>
            <a:noAutofit/>
          </a:bodyPr>
          <a:lstStyle>
            <a:lvl1pPr>
              <a:buClr>
                <a:srgbClr val="BB5D00"/>
              </a:buClr>
              <a:buSzPct val="110000"/>
              <a:defRPr sz="2400">
                <a:latin typeface="+mj-lt"/>
                <a:cs typeface="Arial" panose="020B0604020202020204" pitchFamily="34" charset="0"/>
              </a:defRPr>
            </a:lvl1pPr>
            <a:lvl2pPr marL="571500" indent="-285750">
              <a:buClr>
                <a:srgbClr val="BB5D00"/>
              </a:buClr>
              <a:buFont typeface="Arial" panose="020B0604020202020204" pitchFamily="34" charset="0"/>
              <a:buChar char="‒"/>
              <a:defRPr sz="2200">
                <a:solidFill>
                  <a:schemeClr val="tx1"/>
                </a:solidFill>
                <a:latin typeface="+mj-lt"/>
                <a:cs typeface="Arial" panose="020B0604020202020204" pitchFamily="34" charset="0"/>
              </a:defRPr>
            </a:lvl2pPr>
            <a:lvl3pPr marL="688975" indent="-227013">
              <a:buClr>
                <a:srgbClr val="BB5D00"/>
              </a:buClr>
              <a:buSzPct val="85000"/>
              <a:buFont typeface="Courier New" panose="02070309020205020404" pitchFamily="49" charset="0"/>
              <a:buChar char="o"/>
              <a:defRPr lang="en-US" sz="2000" b="0" i="0" kern="1200" dirty="0">
                <a:solidFill>
                  <a:schemeClr val="tx1"/>
                </a:solidFill>
                <a:latin typeface="+mj-lt"/>
                <a:ea typeface="+mn-ea"/>
                <a:cs typeface="Arial" panose="020B0604020202020204" pitchFamily="34" charset="0"/>
              </a:defRPr>
            </a:lvl3pPr>
            <a:lvl4pPr marL="914400" indent="-225425">
              <a:buClr>
                <a:srgbClr val="BB5D00"/>
              </a:buClr>
              <a:buSzPct val="95000"/>
              <a:defRPr sz="1800">
                <a:latin typeface="+mj-lt"/>
                <a:cs typeface="Arial" panose="020B0604020202020204" pitchFamily="34" charset="0"/>
              </a:defRPr>
            </a:lvl4pPr>
            <a:lvl5pPr marL="1139825" indent="-225425">
              <a:buClr>
                <a:srgbClr val="BB5D00"/>
              </a:buClr>
              <a:buFont typeface="Arial" panose="020B0604020202020204" pitchFamily="34" charset="0"/>
              <a:buChar char="–"/>
              <a:defRPr sz="1600">
                <a:latin typeface="+mj-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F97A209C-879B-4793-A1F6-391624282FE2}"/>
              </a:ext>
            </a:extLst>
          </p:cNvPr>
          <p:cNvSpPr>
            <a:spLocks noGrp="1"/>
          </p:cNvSpPr>
          <p:nvPr>
            <p:ph type="sldNum" sz="quarter" idx="4"/>
          </p:nvPr>
        </p:nvSpPr>
        <p:spPr>
          <a:xfrm>
            <a:off x="10990217" y="6577563"/>
            <a:ext cx="1201783" cy="280437"/>
          </a:xfrm>
          <a:prstGeom prst="rect">
            <a:avLst/>
          </a:prstGeom>
        </p:spPr>
        <p:txBody>
          <a:bodyPr>
            <a:noAutofit/>
          </a:bodyPr>
          <a:lstStyle>
            <a:lvl1pPr algn="r">
              <a:defRPr sz="900">
                <a:solidFill>
                  <a:schemeClr val="tx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779999432"/>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18" Type="http://schemas.openxmlformats.org/officeDocument/2006/relationships/oleObject" Target="../embeddings/oleObject1.bin"/><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image" Target="../media/image10.png"/><Relationship Id="rId2" Type="http://schemas.openxmlformats.org/officeDocument/2006/relationships/slideLayout" Target="../slideLayouts/slideLayout7.xml"/><Relationship Id="rId16"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image" Target="../media/image8.jpeg"/><Relationship Id="rId10" Type="http://schemas.openxmlformats.org/officeDocument/2006/relationships/slideLayout" Target="../slideLayouts/slideLayout15.xml"/><Relationship Id="rId19" Type="http://schemas.openxmlformats.org/officeDocument/2006/relationships/image" Target="../media/image11.emf"/><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tags" Target="../tags/tag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4.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theme" Target="../theme/theme5.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0"/>
            <a:ext cx="12192000" cy="1278635"/>
          </a:xfrm>
          <a:prstGeom prst="rect">
            <a:avLst/>
          </a:prstGeom>
        </p:spPr>
      </p:pic>
      <p:sp>
        <p:nvSpPr>
          <p:cNvPr id="2" name="Holder 2"/>
          <p:cNvSpPr>
            <a:spLocks noGrp="1"/>
          </p:cNvSpPr>
          <p:nvPr>
            <p:ph type="title"/>
          </p:nvPr>
        </p:nvSpPr>
        <p:spPr>
          <a:xfrm>
            <a:off x="1314871" y="345234"/>
            <a:ext cx="6315709" cy="330834"/>
          </a:xfrm>
          <a:prstGeom prst="rect">
            <a:avLst/>
          </a:prstGeom>
        </p:spPr>
        <p:txBody>
          <a:bodyPr wrap="square" lIns="0" tIns="0" rIns="0" bIns="0">
            <a:spAutoFit/>
          </a:bodyPr>
          <a:lstStyle>
            <a:lvl1pPr>
              <a:defRPr sz="2000" b="0" i="0">
                <a:solidFill>
                  <a:schemeClr val="tx1"/>
                </a:solidFill>
                <a:latin typeface="Arial"/>
                <a:cs typeface="Arial"/>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4/2/2024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CF489C0-760C-43B7-8C07-A290C7B0B6B9}"/>
              </a:ext>
            </a:extLst>
          </p:cNvPr>
          <p:cNvSpPr/>
          <p:nvPr userDrawn="1"/>
        </p:nvSpPr>
        <p:spPr>
          <a:xfrm>
            <a:off x="0" y="88779"/>
            <a:ext cx="12192000" cy="1018166"/>
          </a:xfrm>
          <a:prstGeom prst="rect">
            <a:avLst/>
          </a:prstGeom>
          <a:solidFill>
            <a:schemeClr val="bg1"/>
          </a:solidFill>
          <a:ln>
            <a:noFill/>
          </a:ln>
          <a:effectLst>
            <a:outerShdw blurRad="138831" dist="38100" dir="5400000" sx="99255" sy="99255"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mj-lt"/>
            </a:endParaRPr>
          </a:p>
        </p:txBody>
      </p:sp>
      <p:cxnSp>
        <p:nvCxnSpPr>
          <p:cNvPr id="22" name="Straight Connector 21">
            <a:extLst>
              <a:ext uri="{FF2B5EF4-FFF2-40B4-BE49-F238E27FC236}">
                <a16:creationId xmlns:a16="http://schemas.microsoft.com/office/drawing/2014/main" id="{2CBD5A50-C139-4334-B053-C0CA7F56D5A0}"/>
              </a:ext>
            </a:extLst>
          </p:cNvPr>
          <p:cNvCxnSpPr>
            <a:cxnSpLocks/>
          </p:cNvCxnSpPr>
          <p:nvPr userDrawn="1"/>
        </p:nvCxnSpPr>
        <p:spPr>
          <a:xfrm>
            <a:off x="0" y="1113878"/>
            <a:ext cx="12192000" cy="0"/>
          </a:xfrm>
          <a:prstGeom prst="line">
            <a:avLst/>
          </a:prstGeom>
          <a:ln w="25400">
            <a:solidFill>
              <a:srgbClr val="DA7C2D"/>
            </a:solidFill>
          </a:ln>
        </p:spPr>
        <p:style>
          <a:lnRef idx="1">
            <a:schemeClr val="accent1"/>
          </a:lnRef>
          <a:fillRef idx="0">
            <a:schemeClr val="accent1"/>
          </a:fillRef>
          <a:effectRef idx="0">
            <a:schemeClr val="accent1"/>
          </a:effectRef>
          <a:fontRef idx="minor">
            <a:schemeClr val="tx1"/>
          </a:fontRef>
        </p:style>
      </p:cxnSp>
      <p:pic>
        <p:nvPicPr>
          <p:cNvPr id="24" name="Picture 23" descr="A close up of a wood surface&#10;&#10;Description automatically generated with low confidence">
            <a:extLst>
              <a:ext uri="{FF2B5EF4-FFF2-40B4-BE49-F238E27FC236}">
                <a16:creationId xmlns:a16="http://schemas.microsoft.com/office/drawing/2014/main" id="{785DFB54-9645-49E7-B2BA-E0239DFC9F0A}"/>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12256" t="1225" r="64259" b="44"/>
          <a:stretch/>
        </p:blipFill>
        <p:spPr>
          <a:xfrm rot="16200000">
            <a:off x="5947877" y="-5949704"/>
            <a:ext cx="296247" cy="12192001"/>
          </a:xfrm>
          <a:prstGeom prst="rect">
            <a:avLst/>
          </a:prstGeom>
        </p:spPr>
      </p:pic>
      <p:pic>
        <p:nvPicPr>
          <p:cNvPr id="25" name="Picture 24" descr="Logo&#10;&#10;Description automatically generated">
            <a:extLst>
              <a:ext uri="{FF2B5EF4-FFF2-40B4-BE49-F238E27FC236}">
                <a16:creationId xmlns:a16="http://schemas.microsoft.com/office/drawing/2014/main" id="{BF175280-66CE-4AD0-B28C-A715AB7D613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4902203" y="15966"/>
            <a:ext cx="2387595" cy="255067"/>
          </a:xfrm>
          <a:prstGeom prst="rect">
            <a:avLst/>
          </a:prstGeom>
        </p:spPr>
      </p:pic>
      <p:pic>
        <p:nvPicPr>
          <p:cNvPr id="19" name="Picture 18" descr="Logo&#10;&#10;Description automatically generated with medium confidence">
            <a:extLst>
              <a:ext uri="{FF2B5EF4-FFF2-40B4-BE49-F238E27FC236}">
                <a16:creationId xmlns:a16="http://schemas.microsoft.com/office/drawing/2014/main" id="{29049C6A-296E-4945-A889-44BC7719BAA7}"/>
              </a:ext>
            </a:extLst>
          </p:cNvPr>
          <p:cNvPicPr>
            <a:picLocks noChangeAspect="1"/>
          </p:cNvPicPr>
          <p:nvPr userDrawn="1"/>
        </p:nvPicPr>
        <p:blipFill>
          <a:blip r:embed="rId17"/>
          <a:stretch>
            <a:fillRect/>
          </a:stretch>
        </p:blipFill>
        <p:spPr>
          <a:xfrm>
            <a:off x="10652616" y="379336"/>
            <a:ext cx="1441338" cy="605889"/>
          </a:xfrm>
          <a:prstGeom prst="rect">
            <a:avLst/>
          </a:prstGeom>
        </p:spPr>
      </p:pic>
      <p:graphicFrame>
        <p:nvGraphicFramePr>
          <p:cNvPr id="3" name="Object 2" hidden="1">
            <a:extLst>
              <a:ext uri="{FF2B5EF4-FFF2-40B4-BE49-F238E27FC236}">
                <a16:creationId xmlns:a16="http://schemas.microsoft.com/office/drawing/2014/main" id="{E33C3C15-431A-4959-8649-43AA52F84624}"/>
              </a:ext>
            </a:extLst>
          </p:cNvPr>
          <p:cNvGraphicFramePr>
            <a:graphicFrameLocks noChangeAspect="1"/>
          </p:cNvGraphicFramePr>
          <p:nvPr userDrawn="1">
            <p:custDataLst>
              <p:tags r:id="rId14"/>
            </p:custDataLst>
            <p:extLst>
              <p:ext uri="{D42A27DB-BD31-4B8C-83A1-F6EECF244321}">
                <p14:modId xmlns:p14="http://schemas.microsoft.com/office/powerpoint/2010/main" val="32440668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8" imgW="592" imgH="595" progId="TCLayout.ActiveDocument.1">
                  <p:embed/>
                </p:oleObj>
              </mc:Choice>
              <mc:Fallback>
                <p:oleObj name="think-cell Slide" r:id="rId18" imgW="592" imgH="595" progId="TCLayout.ActiveDocument.1">
                  <p:embed/>
                  <p:pic>
                    <p:nvPicPr>
                      <p:cNvPr id="3" name="Object 2" hidden="1">
                        <a:extLst>
                          <a:ext uri="{FF2B5EF4-FFF2-40B4-BE49-F238E27FC236}">
                            <a16:creationId xmlns:a16="http://schemas.microsoft.com/office/drawing/2014/main" id="{E33C3C15-431A-4959-8649-43AA52F84624}"/>
                          </a:ext>
                        </a:extLst>
                      </p:cNvPr>
                      <p:cNvPicPr/>
                      <p:nvPr/>
                    </p:nvPicPr>
                    <p:blipFill>
                      <a:blip r:embed="rId19"/>
                      <a:stretch>
                        <a:fillRect/>
                      </a:stretch>
                    </p:blipFill>
                    <p:spPr>
                      <a:xfrm>
                        <a:off x="1588" y="1588"/>
                        <a:ext cx="1588" cy="1588"/>
                      </a:xfrm>
                      <a:prstGeom prst="rect">
                        <a:avLst/>
                      </a:prstGeom>
                    </p:spPr>
                  </p:pic>
                </p:oleObj>
              </mc:Fallback>
            </mc:AlternateContent>
          </a:graphicData>
        </a:graphic>
      </p:graphicFrame>
      <p:sp>
        <p:nvSpPr>
          <p:cNvPr id="4" name="Date Placeholder 3">
            <a:extLst>
              <a:ext uri="{FF2B5EF4-FFF2-40B4-BE49-F238E27FC236}">
                <a16:creationId xmlns:a16="http://schemas.microsoft.com/office/drawing/2014/main" id="{F0782C2B-A5A0-C04D-9DA5-74DC61FF2DA6}"/>
              </a:ext>
            </a:extLst>
          </p:cNvPr>
          <p:cNvSpPr>
            <a:spLocks noGrp="1"/>
          </p:cNvSpPr>
          <p:nvPr userDrawn="1">
            <p:ph type="dt" sz="half" idx="2"/>
          </p:nvPr>
        </p:nvSpPr>
        <p:spPr>
          <a:xfrm>
            <a:off x="782784" y="6493998"/>
            <a:ext cx="2743200" cy="365125"/>
          </a:xfrm>
          <a:prstGeom prst="rect">
            <a:avLst/>
          </a:prstGeom>
        </p:spPr>
        <p:txBody>
          <a:bodyPr vert="horz" lIns="91440" tIns="45720" rIns="91440" bIns="45720" rtlCol="0" anchor="ctr">
            <a:noAutofit/>
          </a:bodyPr>
          <a:lstStyle>
            <a:lvl1pPr algn="l">
              <a:defRPr sz="1200">
                <a:solidFill>
                  <a:schemeClr val="tx1">
                    <a:tint val="75000"/>
                  </a:schemeClr>
                </a:solidFill>
                <a:latin typeface="+mj-lt"/>
              </a:defRPr>
            </a:lvl1pPr>
          </a:lstStyle>
          <a:p>
            <a:endParaRPr lang="en-US"/>
          </a:p>
        </p:txBody>
      </p:sp>
      <p:sp>
        <p:nvSpPr>
          <p:cNvPr id="5" name="Footer Placeholder 4">
            <a:extLst>
              <a:ext uri="{FF2B5EF4-FFF2-40B4-BE49-F238E27FC236}">
                <a16:creationId xmlns:a16="http://schemas.microsoft.com/office/drawing/2014/main" id="{58023D4F-DAE9-EC46-99AC-2115C96A986A}"/>
              </a:ext>
            </a:extLst>
          </p:cNvPr>
          <p:cNvSpPr>
            <a:spLocks noGrp="1"/>
          </p:cNvSpPr>
          <p:nvPr userDrawn="1">
            <p:ph type="ftr" sz="quarter" idx="3"/>
          </p:nvPr>
        </p:nvSpPr>
        <p:spPr>
          <a:xfrm>
            <a:off x="4038600" y="6493998"/>
            <a:ext cx="4114800" cy="365125"/>
          </a:xfrm>
          <a:prstGeom prst="rect">
            <a:avLst/>
          </a:prstGeom>
        </p:spPr>
        <p:txBody>
          <a:bodyPr vert="horz" lIns="91440" tIns="45720" rIns="91440" bIns="45720" rtlCol="0" anchor="ctr">
            <a:noAutofit/>
          </a:bodyPr>
          <a:lstStyle>
            <a:lvl1pPr algn="ctr">
              <a:defRPr sz="1200">
                <a:solidFill>
                  <a:schemeClr val="tx1">
                    <a:tint val="75000"/>
                  </a:schemeClr>
                </a:solidFill>
                <a:latin typeface="+mj-lt"/>
              </a:defRPr>
            </a:lvl1pPr>
          </a:lstStyle>
          <a:p>
            <a:endParaRPr lang="en-US"/>
          </a:p>
        </p:txBody>
      </p:sp>
      <p:sp>
        <p:nvSpPr>
          <p:cNvPr id="16" name="Slide Number Placeholder 5">
            <a:extLst>
              <a:ext uri="{FF2B5EF4-FFF2-40B4-BE49-F238E27FC236}">
                <a16:creationId xmlns:a16="http://schemas.microsoft.com/office/drawing/2014/main" id="{00C6049B-E1EB-4A95-A30D-EB673A781747}"/>
              </a:ext>
            </a:extLst>
          </p:cNvPr>
          <p:cNvSpPr>
            <a:spLocks noGrp="1"/>
          </p:cNvSpPr>
          <p:nvPr userDrawn="1">
            <p:ph type="sldNum" sz="quarter" idx="4"/>
          </p:nvPr>
        </p:nvSpPr>
        <p:spPr>
          <a:xfrm>
            <a:off x="10990217" y="6577563"/>
            <a:ext cx="1201783" cy="280437"/>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
        <p:nvSpPr>
          <p:cNvPr id="6" name="Title Placeholder 1">
            <a:extLst>
              <a:ext uri="{FF2B5EF4-FFF2-40B4-BE49-F238E27FC236}">
                <a16:creationId xmlns:a16="http://schemas.microsoft.com/office/drawing/2014/main" id="{54AD2E87-F416-4650-863C-8B826391AD73}"/>
              </a:ext>
            </a:extLst>
          </p:cNvPr>
          <p:cNvSpPr>
            <a:spLocks noGrp="1"/>
          </p:cNvSpPr>
          <p:nvPr userDrawn="1">
            <p:ph type="title"/>
          </p:nvPr>
        </p:nvSpPr>
        <p:spPr>
          <a:xfrm>
            <a:off x="782784" y="365125"/>
            <a:ext cx="9718961" cy="675389"/>
          </a:xfrm>
          <a:prstGeom prst="rect">
            <a:avLst/>
          </a:prstGeom>
        </p:spPr>
        <p:txBody>
          <a:bodyPr vert="horz" lIns="91440" tIns="45720" rIns="91440" bIns="45720" rtlCol="0" anchor="ctr">
            <a:noAutofit/>
          </a:bodyPr>
          <a:lstStyle/>
          <a:p>
            <a:r>
              <a:rPr lang="en-US"/>
              <a:t>Click to edit Master title style</a:t>
            </a:r>
          </a:p>
        </p:txBody>
      </p:sp>
      <p:sp>
        <p:nvSpPr>
          <p:cNvPr id="7" name="Text Placeholder 2">
            <a:extLst>
              <a:ext uri="{FF2B5EF4-FFF2-40B4-BE49-F238E27FC236}">
                <a16:creationId xmlns:a16="http://schemas.microsoft.com/office/drawing/2014/main" id="{701A8757-5FEC-47BA-A12B-15160D7A32B2}"/>
              </a:ext>
            </a:extLst>
          </p:cNvPr>
          <p:cNvSpPr>
            <a:spLocks noGrp="1"/>
          </p:cNvSpPr>
          <p:nvPr userDrawn="1">
            <p:ph type="body" idx="1"/>
          </p:nvPr>
        </p:nvSpPr>
        <p:spPr>
          <a:xfrm>
            <a:off x="782784" y="1514479"/>
            <a:ext cx="10515600" cy="4662484"/>
          </a:xfrm>
          <a:prstGeom prst="rect">
            <a:avLst/>
          </a:prstGeom>
        </p:spPr>
        <p:txBody>
          <a:bodyPr vert="horz" lIns="91440" tIns="45720" rIns="91440" bIns="45720" rtlCol="0">
            <a:noAutofit/>
          </a:bodyPr>
          <a:lstStyle/>
          <a:p>
            <a:pPr lvl="0"/>
            <a:r>
              <a:rPr lang="en-US"/>
              <a:t>Click to edit Master text styles</a:t>
            </a:r>
          </a:p>
          <a:p>
            <a:pPr marL="571500" lvl="1" indent="-285750" algn="l" defTabSz="914400" rtl="0" eaLnBrk="1" latinLnBrk="0" hangingPunct="1">
              <a:lnSpc>
                <a:spcPct val="90000"/>
              </a:lnSpc>
              <a:spcBef>
                <a:spcPts val="500"/>
              </a:spcBef>
              <a:buClr>
                <a:srgbClr val="BB5D00"/>
              </a:buClr>
              <a:buFont typeface="Arial" panose="020B0604020202020204" pitchFamily="34" charset="0"/>
              <a:buChar char="‒"/>
            </a:pPr>
            <a:r>
              <a:rPr lang="en-US"/>
              <a:t>Second level</a:t>
            </a:r>
          </a:p>
          <a:p>
            <a:pPr marL="688975" lvl="2" indent="-227013" algn="l" defTabSz="914400" rtl="0" eaLnBrk="1" latinLnBrk="0" hangingPunct="1">
              <a:lnSpc>
                <a:spcPct val="90000"/>
              </a:lnSpc>
              <a:spcBef>
                <a:spcPts val="500"/>
              </a:spcBef>
              <a:buClr>
                <a:srgbClr val="BB5D00"/>
              </a:buClr>
              <a:buSzPct val="85000"/>
              <a:buFont typeface="Courier New" panose="02070309020205020404" pitchFamily="49" charset="0"/>
              <a:buChar char="o"/>
            </a:pPr>
            <a:r>
              <a:rPr lang="en-US"/>
              <a:t>Third level</a:t>
            </a:r>
          </a:p>
          <a:p>
            <a:pPr marL="914400" lvl="3" indent="-225425" algn="l" defTabSz="914400" rtl="0" eaLnBrk="1" latinLnBrk="0" hangingPunct="1">
              <a:lnSpc>
                <a:spcPct val="90000"/>
              </a:lnSpc>
              <a:spcBef>
                <a:spcPts val="500"/>
              </a:spcBef>
              <a:buClr>
                <a:srgbClr val="BB5D00"/>
              </a:buClr>
              <a:buFont typeface="Arial" panose="020B0604020202020204" pitchFamily="34" charset="0"/>
              <a:buChar char="•"/>
            </a:pPr>
            <a:r>
              <a:rPr lang="en-US"/>
              <a:t>Fourth level</a:t>
            </a:r>
          </a:p>
          <a:p>
            <a:pPr marL="1139825" marR="0" lvl="4" indent="-225425" algn="l" defTabSz="914400" rtl="0" eaLnBrk="1" fontAlgn="auto" latinLnBrk="0" hangingPunct="1">
              <a:lnSpc>
                <a:spcPct val="90000"/>
              </a:lnSpc>
              <a:spcBef>
                <a:spcPts val="500"/>
              </a:spcBef>
              <a:spcAft>
                <a:spcPts val="0"/>
              </a:spcAft>
              <a:buClr>
                <a:srgbClr val="BB5D00"/>
              </a:buClr>
              <a:buSzTx/>
              <a:buFont typeface="Arial" panose="020B0604020202020204" pitchFamily="34" charset="0"/>
              <a:buChar char="–"/>
              <a:tabLst/>
              <a:defRPr/>
            </a:pPr>
            <a:r>
              <a:rPr lang="en-US"/>
              <a:t>Fifth level</a:t>
            </a:r>
          </a:p>
          <a:p>
            <a:pPr marL="1939925" lvl="4" indent="-225425" algn="l" defTabSz="914400" rtl="0" eaLnBrk="1" latinLnBrk="0" hangingPunct="1">
              <a:lnSpc>
                <a:spcPct val="90000"/>
              </a:lnSpc>
              <a:spcBef>
                <a:spcPts val="500"/>
              </a:spcBef>
              <a:buClr>
                <a:srgbClr val="BB5D00"/>
              </a:buClr>
              <a:buFont typeface="Arial" panose="020B0604020202020204" pitchFamily="34" charset="0"/>
              <a:buChar char="•"/>
            </a:pPr>
            <a:endParaRPr lang="en-US"/>
          </a:p>
        </p:txBody>
      </p:sp>
    </p:spTree>
    <p:extLst>
      <p:ext uri="{BB962C8B-B14F-4D97-AF65-F5344CB8AC3E}">
        <p14:creationId xmlns:p14="http://schemas.microsoft.com/office/powerpoint/2010/main" val="160606961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hf hdr="0" ftr="0" dt="0"/>
  <p:txStyles>
    <p:titleStyle>
      <a:lvl1pPr algn="l" defTabSz="914400" rtl="0" eaLnBrk="1" latinLnBrk="0" hangingPunct="1">
        <a:lnSpc>
          <a:spcPct val="85000"/>
        </a:lnSpc>
        <a:spcBef>
          <a:spcPct val="0"/>
        </a:spcBef>
        <a:buNone/>
        <a:defRPr sz="3200" b="1" i="0" kern="1200">
          <a:solidFill>
            <a:schemeClr val="tx1"/>
          </a:solidFill>
          <a:latin typeface="+mj-lt"/>
          <a:ea typeface="+mj-ea"/>
          <a:cs typeface="Arial" panose="020B0604020202020204" pitchFamily="34" charset="0"/>
        </a:defRPr>
      </a:lvl1pPr>
    </p:titleStyle>
    <p:bodyStyle>
      <a:lvl1pPr marL="231775" indent="-231775" algn="l" defTabSz="914400" rtl="0" eaLnBrk="1" latinLnBrk="0" hangingPunct="1">
        <a:lnSpc>
          <a:spcPct val="90000"/>
        </a:lnSpc>
        <a:spcBef>
          <a:spcPts val="1000"/>
        </a:spcBef>
        <a:buClr>
          <a:srgbClr val="BB5D00"/>
        </a:buClr>
        <a:buSzPct val="110000"/>
        <a:buFont typeface="Arial" panose="020B0604020202020204" pitchFamily="34" charset="0"/>
        <a:buChar char="•"/>
        <a:defRPr lang="en-US" sz="2400" b="0" i="0" kern="1200" dirty="0">
          <a:solidFill>
            <a:schemeClr val="tx1"/>
          </a:solidFill>
          <a:latin typeface="+mj-lt"/>
          <a:ea typeface="+mn-ea"/>
          <a:cs typeface="Arial" panose="020B0604020202020204" pitchFamily="34" charset="0"/>
        </a:defRPr>
      </a:lvl1pPr>
      <a:lvl2pPr marL="628650" indent="-342900" algn="l" defTabSz="914400" rtl="0" eaLnBrk="1" latinLnBrk="0" hangingPunct="1">
        <a:lnSpc>
          <a:spcPct val="90000"/>
        </a:lnSpc>
        <a:spcBef>
          <a:spcPts val="500"/>
        </a:spcBef>
        <a:buClr>
          <a:srgbClr val="DF572A"/>
        </a:buClr>
        <a:buFont typeface="Arial" panose="020B0604020202020204" pitchFamily="34" charset="0"/>
        <a:buChar char="‒"/>
        <a:defRPr lang="en-US" sz="2200" b="0" i="0" kern="1200" dirty="0">
          <a:solidFill>
            <a:schemeClr val="tx1"/>
          </a:solidFill>
          <a:latin typeface="+mj-lt"/>
          <a:ea typeface="+mn-ea"/>
          <a:cs typeface="Arial" panose="020B0604020202020204" pitchFamily="34" charset="0"/>
        </a:defRPr>
      </a:lvl2pPr>
      <a:lvl3pPr marL="804862" indent="-342900" algn="l" defTabSz="914400" rtl="0" eaLnBrk="1" latinLnBrk="0" hangingPunct="1">
        <a:lnSpc>
          <a:spcPct val="90000"/>
        </a:lnSpc>
        <a:spcBef>
          <a:spcPts val="500"/>
        </a:spcBef>
        <a:buClr>
          <a:srgbClr val="DF572A"/>
        </a:buClr>
        <a:buSzPct val="80000"/>
        <a:buFont typeface="Arial" panose="020B0604020202020204" pitchFamily="34" charset="0"/>
        <a:buChar char="•"/>
        <a:defRPr lang="en-US" sz="2000" b="0" i="0" kern="1200" dirty="0">
          <a:solidFill>
            <a:schemeClr val="tx1"/>
          </a:solidFill>
          <a:latin typeface="+mj-lt"/>
          <a:ea typeface="+mn-ea"/>
          <a:cs typeface="Arial" panose="020B0604020202020204" pitchFamily="34" charset="0"/>
        </a:defRPr>
      </a:lvl3pPr>
      <a:lvl4pPr marL="1031875" indent="-342900" algn="l" defTabSz="914400" rtl="0" eaLnBrk="1" latinLnBrk="0" hangingPunct="1">
        <a:lnSpc>
          <a:spcPct val="90000"/>
        </a:lnSpc>
        <a:spcBef>
          <a:spcPts val="500"/>
        </a:spcBef>
        <a:buClr>
          <a:srgbClr val="DF572A"/>
        </a:buClr>
        <a:buFont typeface="Arial" panose="020B0604020202020204" pitchFamily="34" charset="0"/>
        <a:buChar char="•"/>
        <a:defRPr lang="en-US" sz="1800" b="0" i="0" kern="1200" dirty="0">
          <a:solidFill>
            <a:schemeClr val="tx1"/>
          </a:solidFill>
          <a:latin typeface="+mj-lt"/>
          <a:ea typeface="+mn-ea"/>
          <a:cs typeface="Arial" panose="020B0604020202020204" pitchFamily="34" charset="0"/>
        </a:defRPr>
      </a:lvl4pPr>
      <a:lvl5pPr marL="1200150" indent="-285750" algn="l" defTabSz="914400" rtl="0" eaLnBrk="1" latinLnBrk="0" hangingPunct="1">
        <a:lnSpc>
          <a:spcPct val="90000"/>
        </a:lnSpc>
        <a:spcBef>
          <a:spcPts val="500"/>
        </a:spcBef>
        <a:buClr>
          <a:srgbClr val="DF572A"/>
        </a:buClr>
        <a:buFont typeface="Arial" panose="020B0604020202020204" pitchFamily="34" charset="0"/>
        <a:buNone/>
        <a:defRPr lang="en-US" sz="1600" b="0" i="0" kern="1200" dirty="0" smtClean="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260631-9162-6943-F2B9-A15F1EBB56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7A90CD-1D19-1273-111D-B28A7F909E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90DBD3-0D10-131D-27F4-B5BD31E2C3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23DBAC-E741-4106-9B85-C299EB4DCC4D}" type="datetimeFigureOut">
              <a:rPr lang="en-US" smtClean="0"/>
              <a:t>4/2/2024</a:t>
            </a:fld>
            <a:endParaRPr lang="en-US"/>
          </a:p>
        </p:txBody>
      </p:sp>
      <p:sp>
        <p:nvSpPr>
          <p:cNvPr id="5" name="Footer Placeholder 4">
            <a:extLst>
              <a:ext uri="{FF2B5EF4-FFF2-40B4-BE49-F238E27FC236}">
                <a16:creationId xmlns:a16="http://schemas.microsoft.com/office/drawing/2014/main" id="{56C1D3CD-80A6-2A5D-053A-8872AC655E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A4CB01-9B1A-3E6D-6F0E-B453620C5D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8D6DF0-44F4-47E5-A840-BAE8F316A090}" type="slidenum">
              <a:rPr lang="en-US" smtClean="0"/>
              <a:t>‹#›</a:t>
            </a:fld>
            <a:endParaRPr lang="en-US"/>
          </a:p>
        </p:txBody>
      </p:sp>
    </p:spTree>
    <p:extLst>
      <p:ext uri="{BB962C8B-B14F-4D97-AF65-F5344CB8AC3E}">
        <p14:creationId xmlns:p14="http://schemas.microsoft.com/office/powerpoint/2010/main" val="899628207"/>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45CF06-38CA-996A-4183-E7D8D87BF3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FC0D8FE-6C2D-61C6-78AB-3433F12191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7E0B95-5CF8-79A7-B7E1-0964F8D9DA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848DB3-7EB9-492B-8988-A75AB5789981}" type="datetimeFigureOut">
              <a:rPr lang="en-US" smtClean="0"/>
              <a:t>4/2/2024</a:t>
            </a:fld>
            <a:endParaRPr lang="en-US"/>
          </a:p>
        </p:txBody>
      </p:sp>
      <p:sp>
        <p:nvSpPr>
          <p:cNvPr id="5" name="Footer Placeholder 4">
            <a:extLst>
              <a:ext uri="{FF2B5EF4-FFF2-40B4-BE49-F238E27FC236}">
                <a16:creationId xmlns:a16="http://schemas.microsoft.com/office/drawing/2014/main" id="{9535514D-6AED-3076-4F57-B200AE730B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4DCC2-7F21-D7C7-A2C8-8583A8E6F3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DD8BBF-018D-44AC-8E26-10BB5CB95859}" type="slidenum">
              <a:rPr lang="en-US" smtClean="0"/>
              <a:t>‹#›</a:t>
            </a:fld>
            <a:endParaRPr lang="en-US"/>
          </a:p>
        </p:txBody>
      </p:sp>
    </p:spTree>
    <p:extLst>
      <p:ext uri="{BB962C8B-B14F-4D97-AF65-F5344CB8AC3E}">
        <p14:creationId xmlns:p14="http://schemas.microsoft.com/office/powerpoint/2010/main" val="418580372"/>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914400"/>
            <a:ext cx="12192000" cy="0"/>
          </a:xfrm>
          <a:custGeom>
            <a:avLst/>
            <a:gdLst/>
            <a:ahLst/>
            <a:cxnLst/>
            <a:rect l="l" t="t" r="r" b="b"/>
            <a:pathLst>
              <a:path w="12192000">
                <a:moveTo>
                  <a:pt x="0" y="0"/>
                </a:moveTo>
                <a:lnTo>
                  <a:pt x="12192000" y="0"/>
                </a:lnTo>
              </a:path>
            </a:pathLst>
          </a:custGeom>
          <a:ln w="6350">
            <a:solidFill>
              <a:srgbClr val="000000"/>
            </a:solidFill>
          </a:ln>
        </p:spPr>
        <p:txBody>
          <a:bodyPr wrap="square" lIns="0" tIns="0" rIns="0" bIns="0" rtlCol="0"/>
          <a:lstStyle/>
          <a:p>
            <a:endParaRPr/>
          </a:p>
        </p:txBody>
      </p:sp>
      <p:sp>
        <p:nvSpPr>
          <p:cNvPr id="2" name="Holder 2"/>
          <p:cNvSpPr>
            <a:spLocks noGrp="1"/>
          </p:cNvSpPr>
          <p:nvPr>
            <p:ph type="title"/>
          </p:nvPr>
        </p:nvSpPr>
        <p:spPr>
          <a:xfrm>
            <a:off x="1314958" y="345439"/>
            <a:ext cx="7626984" cy="330834"/>
          </a:xfrm>
          <a:prstGeom prst="rect">
            <a:avLst/>
          </a:prstGeom>
        </p:spPr>
        <p:txBody>
          <a:bodyPr wrap="square" lIns="0" tIns="0" rIns="0" bIns="0">
            <a:spAutoFit/>
          </a:bodyPr>
          <a:lstStyle>
            <a:lvl1pPr>
              <a:defRPr sz="2000" b="0" i="0">
                <a:solidFill>
                  <a:schemeClr val="tx1"/>
                </a:solidFill>
                <a:latin typeface="Arial"/>
                <a:cs typeface="Arial"/>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4/2/2024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31944549"/>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9.png"/></Relationships>
</file>

<file path=ppt/slides/_rels/slide10.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hyperlink" Target="https://fcx365.sharepoint.com/Sites/GBL-DOHS/_layouts/15/viewer.aspx?sourcedoc=%7bb51bd2cf-a687-4595-8388-a94b62d6f121%7d" TargetMode="External"/><Relationship Id="rId7" Type="http://schemas.openxmlformats.org/officeDocument/2006/relationships/image" Target="../media/image44.png"/><Relationship Id="rId2" Type="http://schemas.openxmlformats.org/officeDocument/2006/relationships/hyperlink" Target="https://fcx365.sharepoint.com/Sites/GBL-DOHS/_layouts/15/viewer.aspx?sourcedoc=%7b8de1e1a9-0ba2-4d5b-89ad-104e725762e9%7d" TargetMode="External"/><Relationship Id="rId1" Type="http://schemas.openxmlformats.org/officeDocument/2006/relationships/slideLayout" Target="../slideLayouts/slideLayout2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6.jpg"/><Relationship Id="rId7" Type="http://schemas.openxmlformats.org/officeDocument/2006/relationships/hyperlink" Target="https://fcx365.sharepoint.com/:b:/r/Sites/GBL-DOHS/DOHSPolicy/FCX-HS04%20Control%20of%20Hazardous%20Energy%20Policy-v2.pdf?csf=1&amp;web=1&amp;e=dRqYFe" TargetMode="External"/><Relationship Id="rId2" Type="http://schemas.openxmlformats.org/officeDocument/2006/relationships/notesSlide" Target="../notesSlides/notesSlide1.xml"/><Relationship Id="rId1" Type="http://schemas.openxmlformats.org/officeDocument/2006/relationships/slideLayout" Target="../slideLayouts/slideLayout43.xml"/><Relationship Id="rId6" Type="http://schemas.openxmlformats.org/officeDocument/2006/relationships/hyperlink" Target="https://fcx365.sharepoint.com/:b:/r/Sites/GBL-DOHS/DOHSPolicy/FCX-HS02%20Working%20at%20Heights%20Policy.pdf?csf=1&amp;web=1&amp;e=STFyXe" TargetMode="External"/><Relationship Id="rId5" Type="http://schemas.openxmlformats.org/officeDocument/2006/relationships/hyperlink" Target="https://fcx365.sharepoint.com/:b:/r/Sites/GBL-DOHS/DOHSPolicy/FCX-HS05%20Confined%20Space%20Policy.pdf?csf=1&amp;web=1&amp;e=b7YWgQ" TargetMode="External"/><Relationship Id="rId10" Type="http://schemas.openxmlformats.org/officeDocument/2006/relationships/image" Target="../media/image50.png"/><Relationship Id="rId4" Type="http://schemas.openxmlformats.org/officeDocument/2006/relationships/image" Target="../media/image47.png"/><Relationship Id="rId9" Type="http://schemas.openxmlformats.org/officeDocument/2006/relationships/image" Target="../media/image49.png"/></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image" Target="../media/image52.png"/><Relationship Id="rId1" Type="http://schemas.openxmlformats.org/officeDocument/2006/relationships/slideLayout" Target="../slideLayouts/slideLayout2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52.png"/><Relationship Id="rId5" Type="http://schemas.openxmlformats.org/officeDocument/2006/relationships/image" Target="../media/image60.png"/><Relationship Id="rId4" Type="http://schemas.openxmlformats.org/officeDocument/2006/relationships/image" Target="../media/image59.svg"/></Relationships>
</file>

<file path=ppt/slides/_rels/slide16.xml.rels><?xml version="1.0" encoding="UTF-8" standalone="yes"?>
<Relationships xmlns="http://schemas.openxmlformats.org/package/2006/relationships"><Relationship Id="rId3" Type="http://schemas.openxmlformats.org/officeDocument/2006/relationships/hyperlink" Target="https://fcx365.sharepoint.com/:b:/r/Sites/GBL-DOHS/DOHSPolicy/FCX-HS04%20Control%20of%20Hazardous%20Energy%20Policy-v2.pdf?csf=1&amp;web=1&amp;e=cenzRs" TargetMode="External"/><Relationship Id="rId7" Type="http://schemas.openxmlformats.org/officeDocument/2006/relationships/image" Target="../media/image64.png"/><Relationship Id="rId2" Type="http://schemas.openxmlformats.org/officeDocument/2006/relationships/notesSlide" Target="../notesSlides/notesSlide3.xml"/><Relationship Id="rId1" Type="http://schemas.openxmlformats.org/officeDocument/2006/relationships/slideLayout" Target="../slideLayouts/slideLayout4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41.xml"/><Relationship Id="rId4" Type="http://schemas.openxmlformats.org/officeDocument/2006/relationships/image" Target="../media/image67.png"/></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asmi.az.gov/sites/default/files/2024-03/Overexertion%20in%20Workplace%20March2024.pdf"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hyperlink" Target="https://app.powerbi.com/groups/me/apps/d5191292-f6f8-4519-af19-c3b276f4d4dc/reports/9e55ad95-b684-4dbc-8847-48d93d12876b/ReportSection46f56ab6b836a70b7913?experience=power-bi"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app.powerbi.com/groups/me/apps/d5191292-f6f8-4519-af19-c3b276f4d4dc/reports/93681d9a-6feb-408c-a9b8-b1e718f94bba/ReportSection96240ce038ad59e421eb?experience=power-bi"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urldefense.com/v3/__https:/lnks.gd/l/eyJhbGciOiJIUzI1NiJ9.eyJidWxsZXRpbl9saW5rX2lkIjoxMDEsInVyaSI6ImJwMjpjbGljayIsInVybCI6Imh0dHBzOi8vd3d3Lm1zaGEuZ292L2RhdGEtcmVwb3J0cy9mYXRhbGl0eS1yZXBvcnRzLzIwMjMvbm92ZW1iZXItMTMtMjAyMy1mYXRhbGl0eS9maW5hbC1yZXBvcnQtMCIsImJ1bGxldGluX2lkIjoiMjAyNDAzMTguOTE5OTIwNzEifQ.a3YxcXQldUHO7LjwPDmTNMT3Th31Ol3p5-PVorGtiEE/s/3127872177/br/239048478635-l__;!!HOnwNcP_IqU1!EWgev5HL05NdtntJ3lrmTd8RP9gdYOufVvduMD2kSwMMaPJ-e5434sRfM2bYq-hxrrIVzUNiE-B0CBd71ZM4u_3UrRkyGTO0$" TargetMode="Externa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www.msha.gov/sites/default/files/Data_Reports/Fatals/Enforcement/2023/August%205%2C%202023%20-%20Final%20Report%20-%20Echols%20Mill.pdf" TargetMode="Externa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www.msha.gov/sites/default/files/Data_Reports/Fatals/Enforcement/2024/March%201%202024%20-%20Fatality%20Alert%20-%20Swift%20Creek.pdf" TargetMode="Externa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www.msha.gov/sites/default/files/Data_Reports/Fatals/Enforcement/2023/August%2021%2C%202023%20-%20Final%20Report.pdf" TargetMode="Externa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hyperlink" Target="https://fcx365.sharepoint.com/:b:/r/Sites/GBL-DOHS/DOHSPolicy/FCX%20Policy%20-%20%20EW%20ER%20Electrical%20Safety%20Rev.%202.pdf?csf=1&amp;web=1&amp;e=f7Spo1" TargetMode="External"/><Relationship Id="rId2" Type="http://schemas.openxmlformats.org/officeDocument/2006/relationships/image" Target="../media/image20.jpeg"/><Relationship Id="rId1" Type="http://schemas.openxmlformats.org/officeDocument/2006/relationships/slideLayout" Target="../slideLayouts/slideLayout29.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9.xml"/><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9.xml"/><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3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hyperlink" Target="https://fcx365.sharepoint.com/:b:/r/Sites/GBL-DOHS/DOHSPolicy/FCX-HS04%20Control%20of%20Hazardous%20Energy%20Policy-v2.pdf?csf=1&amp;web=1&amp;e=BKAhL0"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hyperlink" Target="https://fcx365.sharepoint.com/:b:/r/Sites/GBL-DOHS/DOHSPolicy/FCX-HS04%20Control%20of%20Hazardous%20Energy%20Policy-v2.pdf?csf=1&amp;web=1&amp;e=BKAhL0" TargetMode="External"/><Relationship Id="rId7" Type="http://schemas.openxmlformats.org/officeDocument/2006/relationships/image" Target="../media/image40.png"/><Relationship Id="rId2" Type="http://schemas.openxmlformats.org/officeDocument/2006/relationships/hyperlink" Target="https://fcx365.sharepoint.com/:w:/s/HEN-HS/Ef9_Dh32JYhEuxxqcFH4P6oBrkzOoGwmWS-ljcrS3Uoj5Q" TargetMode="External"/><Relationship Id="rId1" Type="http://schemas.openxmlformats.org/officeDocument/2006/relationships/slideLayout" Target="../slideLayouts/slideLayout29.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3270" cy="2039620"/>
            <a:chOff x="0" y="0"/>
            <a:chExt cx="12193270" cy="2039620"/>
          </a:xfrm>
        </p:grpSpPr>
        <p:pic>
          <p:nvPicPr>
            <p:cNvPr id="3" name="object 3"/>
            <p:cNvPicPr/>
            <p:nvPr/>
          </p:nvPicPr>
          <p:blipFill>
            <a:blip r:embed="rId2" cstate="print"/>
            <a:stretch>
              <a:fillRect/>
            </a:stretch>
          </p:blipFill>
          <p:spPr>
            <a:xfrm>
              <a:off x="0" y="0"/>
              <a:ext cx="12192000" cy="1278635"/>
            </a:xfrm>
            <a:prstGeom prst="rect">
              <a:avLst/>
            </a:prstGeom>
          </p:spPr>
        </p:pic>
        <p:sp>
          <p:nvSpPr>
            <p:cNvPr id="4" name="object 4"/>
            <p:cNvSpPr/>
            <p:nvPr/>
          </p:nvSpPr>
          <p:spPr>
            <a:xfrm>
              <a:off x="0" y="88392"/>
              <a:ext cx="12192000" cy="1018540"/>
            </a:xfrm>
            <a:custGeom>
              <a:avLst/>
              <a:gdLst/>
              <a:ahLst/>
              <a:cxnLst/>
              <a:rect l="l" t="t" r="r" b="b"/>
              <a:pathLst>
                <a:path w="12192000" h="1018540">
                  <a:moveTo>
                    <a:pt x="12192000" y="0"/>
                  </a:moveTo>
                  <a:lnTo>
                    <a:pt x="0" y="0"/>
                  </a:lnTo>
                  <a:lnTo>
                    <a:pt x="0" y="1018031"/>
                  </a:lnTo>
                  <a:lnTo>
                    <a:pt x="12192000" y="1018031"/>
                  </a:lnTo>
                  <a:lnTo>
                    <a:pt x="12192000" y="0"/>
                  </a:lnTo>
                  <a:close/>
                </a:path>
              </a:pathLst>
            </a:custGeom>
            <a:solidFill>
              <a:srgbClr val="FFFFFF"/>
            </a:solidFill>
          </p:spPr>
          <p:txBody>
            <a:bodyPr wrap="square" lIns="0" tIns="0" rIns="0" bIns="0" rtlCol="0"/>
            <a:lstStyle/>
            <a:p>
              <a:endParaRPr/>
            </a:p>
          </p:txBody>
        </p:sp>
        <p:sp>
          <p:nvSpPr>
            <p:cNvPr id="5" name="object 5"/>
            <p:cNvSpPr/>
            <p:nvPr/>
          </p:nvSpPr>
          <p:spPr>
            <a:xfrm>
              <a:off x="761" y="1102105"/>
              <a:ext cx="12192000" cy="25400"/>
            </a:xfrm>
            <a:custGeom>
              <a:avLst/>
              <a:gdLst/>
              <a:ahLst/>
              <a:cxnLst/>
              <a:rect l="l" t="t" r="r" b="b"/>
              <a:pathLst>
                <a:path w="12192000" h="25400">
                  <a:moveTo>
                    <a:pt x="0" y="25400"/>
                  </a:moveTo>
                  <a:lnTo>
                    <a:pt x="12192000" y="25400"/>
                  </a:lnTo>
                  <a:lnTo>
                    <a:pt x="12192000" y="0"/>
                  </a:lnTo>
                  <a:lnTo>
                    <a:pt x="0" y="0"/>
                  </a:lnTo>
                  <a:lnTo>
                    <a:pt x="0" y="25400"/>
                  </a:lnTo>
                  <a:close/>
                </a:path>
              </a:pathLst>
            </a:custGeom>
            <a:solidFill>
              <a:srgbClr val="DA7B2C"/>
            </a:solidFill>
          </p:spPr>
          <p:txBody>
            <a:bodyPr wrap="square" lIns="0" tIns="0" rIns="0" bIns="0" rtlCol="0"/>
            <a:lstStyle/>
            <a:p>
              <a:endParaRPr/>
            </a:p>
          </p:txBody>
        </p:sp>
        <p:pic>
          <p:nvPicPr>
            <p:cNvPr id="6" name="object 6"/>
            <p:cNvPicPr/>
            <p:nvPr/>
          </p:nvPicPr>
          <p:blipFill>
            <a:blip r:embed="rId3" cstate="print"/>
            <a:stretch>
              <a:fillRect/>
            </a:stretch>
          </p:blipFill>
          <p:spPr>
            <a:xfrm>
              <a:off x="0" y="0"/>
              <a:ext cx="12192000" cy="294131"/>
            </a:xfrm>
            <a:prstGeom prst="rect">
              <a:avLst/>
            </a:prstGeom>
          </p:spPr>
        </p:pic>
        <p:pic>
          <p:nvPicPr>
            <p:cNvPr id="7" name="object 7"/>
            <p:cNvPicPr/>
            <p:nvPr/>
          </p:nvPicPr>
          <p:blipFill>
            <a:blip r:embed="rId4" cstate="print"/>
            <a:stretch>
              <a:fillRect/>
            </a:stretch>
          </p:blipFill>
          <p:spPr>
            <a:xfrm>
              <a:off x="4902708" y="15240"/>
              <a:ext cx="2386583" cy="256031"/>
            </a:xfrm>
            <a:prstGeom prst="rect">
              <a:avLst/>
            </a:prstGeom>
          </p:spPr>
        </p:pic>
        <p:pic>
          <p:nvPicPr>
            <p:cNvPr id="8" name="object 8"/>
            <p:cNvPicPr/>
            <p:nvPr/>
          </p:nvPicPr>
          <p:blipFill>
            <a:blip r:embed="rId5" cstate="print"/>
            <a:stretch>
              <a:fillRect/>
            </a:stretch>
          </p:blipFill>
          <p:spPr>
            <a:xfrm>
              <a:off x="10652759" y="379476"/>
              <a:ext cx="1441702" cy="605027"/>
            </a:xfrm>
            <a:prstGeom prst="rect">
              <a:avLst/>
            </a:prstGeom>
          </p:spPr>
        </p:pic>
        <p:sp>
          <p:nvSpPr>
            <p:cNvPr id="9" name="object 9"/>
            <p:cNvSpPr/>
            <p:nvPr/>
          </p:nvSpPr>
          <p:spPr>
            <a:xfrm>
              <a:off x="0" y="0"/>
              <a:ext cx="12192000" cy="2039620"/>
            </a:xfrm>
            <a:custGeom>
              <a:avLst/>
              <a:gdLst/>
              <a:ahLst/>
              <a:cxnLst/>
              <a:rect l="l" t="t" r="r" b="b"/>
              <a:pathLst>
                <a:path w="12192000" h="2039620">
                  <a:moveTo>
                    <a:pt x="12192000" y="0"/>
                  </a:moveTo>
                  <a:lnTo>
                    <a:pt x="0" y="0"/>
                  </a:lnTo>
                  <a:lnTo>
                    <a:pt x="0" y="2039112"/>
                  </a:lnTo>
                  <a:lnTo>
                    <a:pt x="12192000" y="2039112"/>
                  </a:lnTo>
                  <a:lnTo>
                    <a:pt x="12192000" y="0"/>
                  </a:lnTo>
                  <a:close/>
                </a:path>
              </a:pathLst>
            </a:custGeom>
            <a:solidFill>
              <a:srgbClr val="FFFFFF"/>
            </a:solidFill>
          </p:spPr>
          <p:txBody>
            <a:bodyPr wrap="square" lIns="0" tIns="0" rIns="0" bIns="0" rtlCol="0"/>
            <a:lstStyle/>
            <a:p>
              <a:endParaRPr/>
            </a:p>
          </p:txBody>
        </p:sp>
      </p:grpSp>
      <p:pic>
        <p:nvPicPr>
          <p:cNvPr id="10" name="object 10"/>
          <p:cNvPicPr/>
          <p:nvPr/>
        </p:nvPicPr>
        <p:blipFill>
          <a:blip r:embed="rId6" cstate="print"/>
          <a:stretch>
            <a:fillRect/>
          </a:stretch>
        </p:blipFill>
        <p:spPr>
          <a:xfrm>
            <a:off x="9339935" y="5833844"/>
            <a:ext cx="2191307" cy="611178"/>
          </a:xfrm>
          <a:prstGeom prst="rect">
            <a:avLst/>
          </a:prstGeom>
        </p:spPr>
      </p:pic>
      <p:sp>
        <p:nvSpPr>
          <p:cNvPr id="11" name="object 11"/>
          <p:cNvSpPr/>
          <p:nvPr/>
        </p:nvSpPr>
        <p:spPr>
          <a:xfrm>
            <a:off x="1106424" y="5588508"/>
            <a:ext cx="10441940" cy="0"/>
          </a:xfrm>
          <a:custGeom>
            <a:avLst/>
            <a:gdLst/>
            <a:ahLst/>
            <a:cxnLst/>
            <a:rect l="l" t="t" r="r" b="b"/>
            <a:pathLst>
              <a:path w="10441940">
                <a:moveTo>
                  <a:pt x="0" y="0"/>
                </a:moveTo>
                <a:lnTo>
                  <a:pt x="10441520" y="0"/>
                </a:lnTo>
              </a:path>
            </a:pathLst>
          </a:custGeom>
          <a:ln w="12700">
            <a:solidFill>
              <a:srgbClr val="BA5D00"/>
            </a:solidFill>
          </a:ln>
        </p:spPr>
        <p:txBody>
          <a:bodyPr wrap="square" lIns="0" tIns="0" rIns="0" bIns="0" rtlCol="0"/>
          <a:lstStyle/>
          <a:p>
            <a:endParaRPr/>
          </a:p>
        </p:txBody>
      </p:sp>
      <p:pic>
        <p:nvPicPr>
          <p:cNvPr id="12" name="object 12"/>
          <p:cNvPicPr/>
          <p:nvPr/>
        </p:nvPicPr>
        <p:blipFill>
          <a:blip r:embed="rId7" cstate="print"/>
          <a:stretch>
            <a:fillRect/>
          </a:stretch>
        </p:blipFill>
        <p:spPr>
          <a:xfrm>
            <a:off x="0" y="0"/>
            <a:ext cx="772668" cy="6857999"/>
          </a:xfrm>
          <a:prstGeom prst="rect">
            <a:avLst/>
          </a:prstGeom>
        </p:spPr>
      </p:pic>
      <p:pic>
        <p:nvPicPr>
          <p:cNvPr id="13" name="object 13"/>
          <p:cNvPicPr/>
          <p:nvPr/>
        </p:nvPicPr>
        <p:blipFill>
          <a:blip r:embed="rId8" cstate="print"/>
          <a:stretch>
            <a:fillRect/>
          </a:stretch>
        </p:blipFill>
        <p:spPr>
          <a:xfrm>
            <a:off x="1011936" y="1969007"/>
            <a:ext cx="4431791" cy="1650492"/>
          </a:xfrm>
          <a:prstGeom prst="rect">
            <a:avLst/>
          </a:prstGeom>
        </p:spPr>
      </p:pic>
      <p:sp>
        <p:nvSpPr>
          <p:cNvPr id="14" name="object 14"/>
          <p:cNvSpPr/>
          <p:nvPr/>
        </p:nvSpPr>
        <p:spPr>
          <a:xfrm>
            <a:off x="5748528" y="1699260"/>
            <a:ext cx="0" cy="2167890"/>
          </a:xfrm>
          <a:custGeom>
            <a:avLst/>
            <a:gdLst/>
            <a:ahLst/>
            <a:cxnLst/>
            <a:rect l="l" t="t" r="r" b="b"/>
            <a:pathLst>
              <a:path h="2167890">
                <a:moveTo>
                  <a:pt x="0" y="0"/>
                </a:moveTo>
                <a:lnTo>
                  <a:pt x="0" y="2167356"/>
                </a:lnTo>
              </a:path>
            </a:pathLst>
          </a:custGeom>
          <a:ln w="6350">
            <a:solidFill>
              <a:srgbClr val="3676BB"/>
            </a:solidFill>
          </a:ln>
        </p:spPr>
        <p:txBody>
          <a:bodyPr wrap="square" lIns="0" tIns="0" rIns="0" bIns="0" rtlCol="0"/>
          <a:lstStyle/>
          <a:p>
            <a:endParaRPr/>
          </a:p>
        </p:txBody>
      </p:sp>
      <p:sp>
        <p:nvSpPr>
          <p:cNvPr id="15" name="object 15"/>
          <p:cNvSpPr txBox="1"/>
          <p:nvPr/>
        </p:nvSpPr>
        <p:spPr>
          <a:xfrm>
            <a:off x="10996371" y="6468143"/>
            <a:ext cx="551815" cy="208279"/>
          </a:xfrm>
          <a:prstGeom prst="rect">
            <a:avLst/>
          </a:prstGeom>
        </p:spPr>
        <p:txBody>
          <a:bodyPr vert="horz" wrap="square" lIns="0" tIns="12700" rIns="0" bIns="0" rtlCol="0">
            <a:spAutoFit/>
          </a:bodyPr>
          <a:lstStyle/>
          <a:p>
            <a:pPr marL="12700">
              <a:lnSpc>
                <a:spcPct val="100000"/>
              </a:lnSpc>
              <a:spcBef>
                <a:spcPts val="100"/>
              </a:spcBef>
            </a:pPr>
            <a:r>
              <a:rPr sz="1200" spc="-10">
                <a:latin typeface="Arial"/>
                <a:cs typeface="Arial"/>
              </a:rPr>
              <a:t>fcx.com</a:t>
            </a:r>
            <a:endParaRPr sz="1200">
              <a:latin typeface="Arial"/>
              <a:cs typeface="Arial"/>
            </a:endParaRPr>
          </a:p>
        </p:txBody>
      </p:sp>
      <p:pic>
        <p:nvPicPr>
          <p:cNvPr id="16" name="object 16"/>
          <p:cNvPicPr/>
          <p:nvPr/>
        </p:nvPicPr>
        <p:blipFill>
          <a:blip r:embed="rId9" cstate="print"/>
          <a:stretch>
            <a:fillRect/>
          </a:stretch>
        </p:blipFill>
        <p:spPr>
          <a:xfrm>
            <a:off x="1109472" y="5974079"/>
            <a:ext cx="464807" cy="469379"/>
          </a:xfrm>
          <a:prstGeom prst="rect">
            <a:avLst/>
          </a:prstGeom>
        </p:spPr>
      </p:pic>
      <p:sp>
        <p:nvSpPr>
          <p:cNvPr id="17" name="object 17"/>
          <p:cNvSpPr/>
          <p:nvPr/>
        </p:nvSpPr>
        <p:spPr>
          <a:xfrm>
            <a:off x="1870297" y="6039265"/>
            <a:ext cx="1240790" cy="405765"/>
          </a:xfrm>
          <a:custGeom>
            <a:avLst/>
            <a:gdLst/>
            <a:ahLst/>
            <a:cxnLst/>
            <a:rect l="l" t="t" r="r" b="b"/>
            <a:pathLst>
              <a:path w="1240789" h="405764">
                <a:moveTo>
                  <a:pt x="1240496" y="279312"/>
                </a:moveTo>
                <a:lnTo>
                  <a:pt x="1207880" y="279312"/>
                </a:lnTo>
                <a:lnTo>
                  <a:pt x="1210598" y="274990"/>
                </a:lnTo>
                <a:lnTo>
                  <a:pt x="1214132" y="271749"/>
                </a:lnTo>
                <a:lnTo>
                  <a:pt x="1218480" y="269047"/>
                </a:lnTo>
                <a:lnTo>
                  <a:pt x="1222829" y="266616"/>
                </a:lnTo>
                <a:lnTo>
                  <a:pt x="1228809" y="265265"/>
                </a:lnTo>
                <a:lnTo>
                  <a:pt x="1236419" y="265265"/>
                </a:lnTo>
                <a:lnTo>
                  <a:pt x="1236419" y="264725"/>
                </a:lnTo>
                <a:lnTo>
                  <a:pt x="1240496" y="264725"/>
                </a:lnTo>
                <a:lnTo>
                  <a:pt x="1240496" y="279312"/>
                </a:lnTo>
                <a:close/>
              </a:path>
              <a:path w="1240789" h="405764">
                <a:moveTo>
                  <a:pt x="1207608" y="359000"/>
                </a:moveTo>
                <a:lnTo>
                  <a:pt x="1192388" y="359000"/>
                </a:lnTo>
                <a:lnTo>
                  <a:pt x="1192388" y="264995"/>
                </a:lnTo>
                <a:lnTo>
                  <a:pt x="1205706" y="264995"/>
                </a:lnTo>
                <a:lnTo>
                  <a:pt x="1207880" y="279312"/>
                </a:lnTo>
                <a:lnTo>
                  <a:pt x="1240496" y="279312"/>
                </a:lnTo>
                <a:lnTo>
                  <a:pt x="1240496" y="279582"/>
                </a:lnTo>
                <a:lnTo>
                  <a:pt x="1223916" y="279582"/>
                </a:lnTo>
                <a:lnTo>
                  <a:pt x="1217393" y="282554"/>
                </a:lnTo>
                <a:lnTo>
                  <a:pt x="1213588" y="288496"/>
                </a:lnTo>
                <a:lnTo>
                  <a:pt x="1209511" y="294709"/>
                </a:lnTo>
                <a:lnTo>
                  <a:pt x="1207608" y="302003"/>
                </a:lnTo>
                <a:lnTo>
                  <a:pt x="1207608" y="359000"/>
                </a:lnTo>
                <a:close/>
              </a:path>
              <a:path w="1240789" h="405764">
                <a:moveTo>
                  <a:pt x="1134222" y="360621"/>
                </a:moveTo>
                <a:lnTo>
                  <a:pt x="1096986" y="344953"/>
                </a:lnTo>
                <a:lnTo>
                  <a:pt x="1087201" y="312538"/>
                </a:lnTo>
                <a:lnTo>
                  <a:pt x="1087558" y="305493"/>
                </a:lnTo>
                <a:lnTo>
                  <a:pt x="1115468" y="266076"/>
                </a:lnTo>
                <a:lnTo>
                  <a:pt x="1123350" y="264185"/>
                </a:lnTo>
                <a:lnTo>
                  <a:pt x="1140745" y="264185"/>
                </a:lnTo>
                <a:lnTo>
                  <a:pt x="1148356" y="266076"/>
                </a:lnTo>
                <a:lnTo>
                  <a:pt x="1155151" y="269587"/>
                </a:lnTo>
                <a:lnTo>
                  <a:pt x="1161674" y="273099"/>
                </a:lnTo>
                <a:lnTo>
                  <a:pt x="1166252" y="277421"/>
                </a:lnTo>
                <a:lnTo>
                  <a:pt x="1124981" y="277421"/>
                </a:lnTo>
                <a:lnTo>
                  <a:pt x="1118730" y="279852"/>
                </a:lnTo>
                <a:lnTo>
                  <a:pt x="1113294" y="284445"/>
                </a:lnTo>
                <a:lnTo>
                  <a:pt x="1107858" y="289307"/>
                </a:lnTo>
                <a:lnTo>
                  <a:pt x="1104868" y="295250"/>
                </a:lnTo>
                <a:lnTo>
                  <a:pt x="1104052" y="302813"/>
                </a:lnTo>
                <a:lnTo>
                  <a:pt x="1176719" y="302813"/>
                </a:lnTo>
                <a:lnTo>
                  <a:pt x="1176798" y="305493"/>
                </a:lnTo>
                <a:lnTo>
                  <a:pt x="1176870" y="312538"/>
                </a:lnTo>
                <a:lnTo>
                  <a:pt x="1176623" y="315239"/>
                </a:lnTo>
                <a:lnTo>
                  <a:pt x="1102965" y="315239"/>
                </a:lnTo>
                <a:lnTo>
                  <a:pt x="1103019" y="325909"/>
                </a:lnTo>
                <a:lnTo>
                  <a:pt x="1105955" y="333338"/>
                </a:lnTo>
                <a:lnTo>
                  <a:pt x="1111391" y="338740"/>
                </a:lnTo>
                <a:lnTo>
                  <a:pt x="1116827" y="344413"/>
                </a:lnTo>
                <a:lnTo>
                  <a:pt x="1124166" y="347114"/>
                </a:lnTo>
                <a:lnTo>
                  <a:pt x="1165751" y="347114"/>
                </a:lnTo>
                <a:lnTo>
                  <a:pt x="1161402" y="351436"/>
                </a:lnTo>
                <a:lnTo>
                  <a:pt x="1155588" y="355492"/>
                </a:lnTo>
                <a:lnTo>
                  <a:pt x="1149137" y="358358"/>
                </a:lnTo>
                <a:lnTo>
                  <a:pt x="1142024" y="360059"/>
                </a:lnTo>
                <a:lnTo>
                  <a:pt x="1134222" y="360621"/>
                </a:lnTo>
                <a:close/>
              </a:path>
              <a:path w="1240789" h="405764">
                <a:moveTo>
                  <a:pt x="1176719" y="302813"/>
                </a:moveTo>
                <a:lnTo>
                  <a:pt x="1161131" y="302813"/>
                </a:lnTo>
                <a:lnTo>
                  <a:pt x="1160315" y="294709"/>
                </a:lnTo>
                <a:lnTo>
                  <a:pt x="1157325" y="288496"/>
                </a:lnTo>
                <a:lnTo>
                  <a:pt x="1152161" y="284174"/>
                </a:lnTo>
                <a:lnTo>
                  <a:pt x="1146997" y="279582"/>
                </a:lnTo>
                <a:lnTo>
                  <a:pt x="1140474" y="277421"/>
                </a:lnTo>
                <a:lnTo>
                  <a:pt x="1166252" y="277421"/>
                </a:lnTo>
                <a:lnTo>
                  <a:pt x="1167110" y="278232"/>
                </a:lnTo>
                <a:lnTo>
                  <a:pt x="1170644" y="284985"/>
                </a:lnTo>
                <a:lnTo>
                  <a:pt x="1174721" y="291738"/>
                </a:lnTo>
                <a:lnTo>
                  <a:pt x="1176623" y="299572"/>
                </a:lnTo>
                <a:lnTo>
                  <a:pt x="1176719" y="302813"/>
                </a:lnTo>
                <a:close/>
              </a:path>
              <a:path w="1240789" h="405764">
                <a:moveTo>
                  <a:pt x="1165751" y="347114"/>
                </a:moveTo>
                <a:lnTo>
                  <a:pt x="1139658" y="347114"/>
                </a:lnTo>
                <a:lnTo>
                  <a:pt x="1145366" y="345494"/>
                </a:lnTo>
                <a:lnTo>
                  <a:pt x="1150259" y="341982"/>
                </a:lnTo>
                <a:lnTo>
                  <a:pt x="1154879" y="338740"/>
                </a:lnTo>
                <a:lnTo>
                  <a:pt x="1158141" y="333878"/>
                </a:lnTo>
                <a:lnTo>
                  <a:pt x="1159772" y="327935"/>
                </a:lnTo>
                <a:lnTo>
                  <a:pt x="1175264" y="327935"/>
                </a:lnTo>
                <a:lnTo>
                  <a:pt x="1173328" y="334722"/>
                </a:lnTo>
                <a:lnTo>
                  <a:pt x="1170372" y="340901"/>
                </a:lnTo>
                <a:lnTo>
                  <a:pt x="1166397" y="346473"/>
                </a:lnTo>
                <a:lnTo>
                  <a:pt x="1165751" y="347114"/>
                </a:lnTo>
                <a:close/>
              </a:path>
              <a:path w="1240789" h="405764">
                <a:moveTo>
                  <a:pt x="995604" y="359270"/>
                </a:moveTo>
                <a:lnTo>
                  <a:pt x="982286" y="359270"/>
                </a:lnTo>
                <a:lnTo>
                  <a:pt x="982286" y="230149"/>
                </a:lnTo>
                <a:lnTo>
                  <a:pt x="997507" y="230149"/>
                </a:lnTo>
                <a:lnTo>
                  <a:pt x="997507" y="280393"/>
                </a:lnTo>
                <a:lnTo>
                  <a:pt x="1015297" y="280393"/>
                </a:lnTo>
                <a:lnTo>
                  <a:pt x="997235" y="319021"/>
                </a:lnTo>
                <a:lnTo>
                  <a:pt x="998322" y="324964"/>
                </a:lnTo>
                <a:lnTo>
                  <a:pt x="1003758" y="335769"/>
                </a:lnTo>
                <a:lnTo>
                  <a:pt x="1007292" y="339821"/>
                </a:lnTo>
                <a:lnTo>
                  <a:pt x="1015742" y="344953"/>
                </a:lnTo>
                <a:lnTo>
                  <a:pt x="997779" y="344953"/>
                </a:lnTo>
                <a:lnTo>
                  <a:pt x="995604" y="359270"/>
                </a:lnTo>
                <a:close/>
              </a:path>
              <a:path w="1240789" h="405764">
                <a:moveTo>
                  <a:pt x="1015297" y="280393"/>
                </a:moveTo>
                <a:lnTo>
                  <a:pt x="997507" y="280393"/>
                </a:lnTo>
                <a:lnTo>
                  <a:pt x="1004094" y="273302"/>
                </a:lnTo>
                <a:lnTo>
                  <a:pt x="1011674" y="268237"/>
                </a:lnTo>
                <a:lnTo>
                  <a:pt x="1020325" y="265198"/>
                </a:lnTo>
                <a:lnTo>
                  <a:pt x="1030123" y="264185"/>
                </a:lnTo>
                <a:lnTo>
                  <a:pt x="1038820" y="264185"/>
                </a:lnTo>
                <a:lnTo>
                  <a:pt x="1046703" y="266076"/>
                </a:lnTo>
                <a:lnTo>
                  <a:pt x="1053498" y="269858"/>
                </a:lnTo>
                <a:lnTo>
                  <a:pt x="1060564" y="273639"/>
                </a:lnTo>
                <a:lnTo>
                  <a:pt x="1064706" y="277961"/>
                </a:lnTo>
                <a:lnTo>
                  <a:pt x="1022241" y="277961"/>
                </a:lnTo>
                <a:lnTo>
                  <a:pt x="1017076" y="279312"/>
                </a:lnTo>
                <a:lnTo>
                  <a:pt x="1015297" y="280393"/>
                </a:lnTo>
                <a:close/>
              </a:path>
              <a:path w="1240789" h="405764">
                <a:moveTo>
                  <a:pt x="1063269" y="347114"/>
                </a:moveTo>
                <a:lnTo>
                  <a:pt x="1038005" y="347114"/>
                </a:lnTo>
                <a:lnTo>
                  <a:pt x="1045615" y="343873"/>
                </a:lnTo>
                <a:lnTo>
                  <a:pt x="1051323" y="337390"/>
                </a:lnTo>
                <a:lnTo>
                  <a:pt x="1055090" y="332257"/>
                </a:lnTo>
                <a:lnTo>
                  <a:pt x="1057812" y="326517"/>
                </a:lnTo>
                <a:lnTo>
                  <a:pt x="1059464" y="320068"/>
                </a:lnTo>
                <a:lnTo>
                  <a:pt x="1060021" y="312808"/>
                </a:lnTo>
                <a:lnTo>
                  <a:pt x="1059464" y="305464"/>
                </a:lnTo>
                <a:lnTo>
                  <a:pt x="1038005" y="277961"/>
                </a:lnTo>
                <a:lnTo>
                  <a:pt x="1064706" y="277961"/>
                </a:lnTo>
                <a:lnTo>
                  <a:pt x="1075785" y="311998"/>
                </a:lnTo>
                <a:lnTo>
                  <a:pt x="1075386" y="318886"/>
                </a:lnTo>
                <a:lnTo>
                  <a:pt x="1074222" y="325369"/>
                </a:lnTo>
                <a:lnTo>
                  <a:pt x="1072345" y="331447"/>
                </a:lnTo>
                <a:lnTo>
                  <a:pt x="1069806" y="337120"/>
                </a:lnTo>
                <a:lnTo>
                  <a:pt x="1065729" y="344413"/>
                </a:lnTo>
                <a:lnTo>
                  <a:pt x="1063269" y="347114"/>
                </a:lnTo>
                <a:close/>
              </a:path>
              <a:path w="1240789" h="405764">
                <a:moveTo>
                  <a:pt x="1038820" y="360351"/>
                </a:moveTo>
                <a:lnTo>
                  <a:pt x="1022512" y="360351"/>
                </a:lnTo>
                <a:lnTo>
                  <a:pt x="1015989" y="359000"/>
                </a:lnTo>
                <a:lnTo>
                  <a:pt x="1005117" y="353597"/>
                </a:lnTo>
                <a:lnTo>
                  <a:pt x="1000768" y="349816"/>
                </a:lnTo>
                <a:lnTo>
                  <a:pt x="997779" y="344953"/>
                </a:lnTo>
                <a:lnTo>
                  <a:pt x="1015742" y="344953"/>
                </a:lnTo>
                <a:lnTo>
                  <a:pt x="1017076" y="345764"/>
                </a:lnTo>
                <a:lnTo>
                  <a:pt x="1022512" y="347114"/>
                </a:lnTo>
                <a:lnTo>
                  <a:pt x="1063269" y="347114"/>
                </a:lnTo>
                <a:lnTo>
                  <a:pt x="1060564" y="350086"/>
                </a:lnTo>
                <a:lnTo>
                  <a:pt x="1053498" y="354138"/>
                </a:lnTo>
                <a:lnTo>
                  <a:pt x="1046703" y="358190"/>
                </a:lnTo>
                <a:lnTo>
                  <a:pt x="1038820" y="360351"/>
                </a:lnTo>
                <a:close/>
              </a:path>
              <a:path w="1240789" h="405764">
                <a:moveTo>
                  <a:pt x="853670" y="277961"/>
                </a:moveTo>
                <a:lnTo>
                  <a:pt x="837145" y="277961"/>
                </a:lnTo>
                <a:lnTo>
                  <a:pt x="842743" y="271749"/>
                </a:lnTo>
                <a:lnTo>
                  <a:pt x="849172" y="267393"/>
                </a:lnTo>
                <a:lnTo>
                  <a:pt x="856561" y="264780"/>
                </a:lnTo>
                <a:lnTo>
                  <a:pt x="864868" y="263915"/>
                </a:lnTo>
                <a:lnTo>
                  <a:pt x="871663" y="263915"/>
                </a:lnTo>
                <a:lnTo>
                  <a:pt x="892789" y="277691"/>
                </a:lnTo>
                <a:lnTo>
                  <a:pt x="854268" y="277691"/>
                </a:lnTo>
                <a:lnTo>
                  <a:pt x="853670" y="277961"/>
                </a:lnTo>
                <a:close/>
              </a:path>
              <a:path w="1240789" h="405764">
                <a:moveTo>
                  <a:pt x="909960" y="282013"/>
                </a:moveTo>
                <a:lnTo>
                  <a:pt x="894766" y="282013"/>
                </a:lnTo>
                <a:lnTo>
                  <a:pt x="900631" y="274213"/>
                </a:lnTo>
                <a:lnTo>
                  <a:pt x="908050" y="268642"/>
                </a:lnTo>
                <a:lnTo>
                  <a:pt x="917050" y="265299"/>
                </a:lnTo>
                <a:lnTo>
                  <a:pt x="927654" y="264185"/>
                </a:lnTo>
                <a:lnTo>
                  <a:pt x="935239" y="264797"/>
                </a:lnTo>
                <a:lnTo>
                  <a:pt x="942059" y="266650"/>
                </a:lnTo>
                <a:lnTo>
                  <a:pt x="948065" y="269769"/>
                </a:lnTo>
                <a:lnTo>
                  <a:pt x="953229" y="274213"/>
                </a:lnTo>
                <a:lnTo>
                  <a:pt x="955715" y="277421"/>
                </a:lnTo>
                <a:lnTo>
                  <a:pt x="917326" y="277421"/>
                </a:lnTo>
                <a:lnTo>
                  <a:pt x="911346" y="280393"/>
                </a:lnTo>
                <a:lnTo>
                  <a:pt x="909960" y="282013"/>
                </a:lnTo>
                <a:close/>
              </a:path>
              <a:path w="1240789" h="405764">
                <a:moveTo>
                  <a:pt x="836873" y="359000"/>
                </a:moveTo>
                <a:lnTo>
                  <a:pt x="821652" y="359000"/>
                </a:lnTo>
                <a:lnTo>
                  <a:pt x="821652" y="264995"/>
                </a:lnTo>
                <a:lnTo>
                  <a:pt x="834970" y="264995"/>
                </a:lnTo>
                <a:lnTo>
                  <a:pt x="837145" y="277961"/>
                </a:lnTo>
                <a:lnTo>
                  <a:pt x="853670" y="277961"/>
                </a:lnTo>
                <a:lnTo>
                  <a:pt x="848288" y="280393"/>
                </a:lnTo>
                <a:lnTo>
                  <a:pt x="839047" y="292278"/>
                </a:lnTo>
                <a:lnTo>
                  <a:pt x="836873" y="299842"/>
                </a:lnTo>
                <a:lnTo>
                  <a:pt x="836873" y="359000"/>
                </a:lnTo>
                <a:close/>
              </a:path>
              <a:path w="1240789" h="405764">
                <a:moveTo>
                  <a:pt x="963260" y="358730"/>
                </a:moveTo>
                <a:lnTo>
                  <a:pt x="948039" y="358730"/>
                </a:lnTo>
                <a:lnTo>
                  <a:pt x="948039" y="296600"/>
                </a:lnTo>
                <a:lnTo>
                  <a:pt x="945865" y="289577"/>
                </a:lnTo>
                <a:lnTo>
                  <a:pt x="938254" y="279852"/>
                </a:lnTo>
                <a:lnTo>
                  <a:pt x="932546" y="277421"/>
                </a:lnTo>
                <a:lnTo>
                  <a:pt x="955715" y="277421"/>
                </a:lnTo>
                <a:lnTo>
                  <a:pt x="957641" y="279907"/>
                </a:lnTo>
                <a:lnTo>
                  <a:pt x="960780" y="286977"/>
                </a:lnTo>
                <a:lnTo>
                  <a:pt x="962644" y="295414"/>
                </a:lnTo>
                <a:lnTo>
                  <a:pt x="963260" y="305244"/>
                </a:lnTo>
                <a:lnTo>
                  <a:pt x="963260" y="358730"/>
                </a:lnTo>
                <a:close/>
              </a:path>
              <a:path w="1240789" h="405764">
                <a:moveTo>
                  <a:pt x="899930" y="359000"/>
                </a:moveTo>
                <a:lnTo>
                  <a:pt x="884710" y="359000"/>
                </a:lnTo>
                <a:lnTo>
                  <a:pt x="884636" y="296600"/>
                </a:lnTo>
                <a:lnTo>
                  <a:pt x="882807" y="289847"/>
                </a:lnTo>
                <a:lnTo>
                  <a:pt x="878730" y="284985"/>
                </a:lnTo>
                <a:lnTo>
                  <a:pt x="874925" y="280122"/>
                </a:lnTo>
                <a:lnTo>
                  <a:pt x="869217" y="277691"/>
                </a:lnTo>
                <a:lnTo>
                  <a:pt x="892789" y="277691"/>
                </a:lnTo>
                <a:lnTo>
                  <a:pt x="894766" y="282013"/>
                </a:lnTo>
                <a:lnTo>
                  <a:pt x="909960" y="282013"/>
                </a:lnTo>
                <a:lnTo>
                  <a:pt x="902105" y="291198"/>
                </a:lnTo>
                <a:lnTo>
                  <a:pt x="899930" y="298761"/>
                </a:lnTo>
                <a:lnTo>
                  <a:pt x="899930" y="359000"/>
                </a:lnTo>
                <a:close/>
              </a:path>
              <a:path w="1240789" h="405764">
                <a:moveTo>
                  <a:pt x="763215" y="360621"/>
                </a:moveTo>
                <a:lnTo>
                  <a:pt x="725978" y="344953"/>
                </a:lnTo>
                <a:lnTo>
                  <a:pt x="716193" y="312538"/>
                </a:lnTo>
                <a:lnTo>
                  <a:pt x="716550" y="305493"/>
                </a:lnTo>
                <a:lnTo>
                  <a:pt x="744461" y="266076"/>
                </a:lnTo>
                <a:lnTo>
                  <a:pt x="752343" y="264185"/>
                </a:lnTo>
                <a:lnTo>
                  <a:pt x="769738" y="264185"/>
                </a:lnTo>
                <a:lnTo>
                  <a:pt x="777348" y="266076"/>
                </a:lnTo>
                <a:lnTo>
                  <a:pt x="790938" y="273099"/>
                </a:lnTo>
                <a:lnTo>
                  <a:pt x="795287" y="277421"/>
                </a:lnTo>
                <a:lnTo>
                  <a:pt x="753974" y="277421"/>
                </a:lnTo>
                <a:lnTo>
                  <a:pt x="747722" y="279852"/>
                </a:lnTo>
                <a:lnTo>
                  <a:pt x="742286" y="284445"/>
                </a:lnTo>
                <a:lnTo>
                  <a:pt x="736850" y="289307"/>
                </a:lnTo>
                <a:lnTo>
                  <a:pt x="733860" y="295250"/>
                </a:lnTo>
                <a:lnTo>
                  <a:pt x="733045" y="302813"/>
                </a:lnTo>
                <a:lnTo>
                  <a:pt x="805712" y="302813"/>
                </a:lnTo>
                <a:lnTo>
                  <a:pt x="805791" y="305493"/>
                </a:lnTo>
                <a:lnTo>
                  <a:pt x="805863" y="312538"/>
                </a:lnTo>
                <a:lnTo>
                  <a:pt x="805616" y="315239"/>
                </a:lnTo>
                <a:lnTo>
                  <a:pt x="731958" y="315239"/>
                </a:lnTo>
                <a:lnTo>
                  <a:pt x="732011" y="325909"/>
                </a:lnTo>
                <a:lnTo>
                  <a:pt x="734948" y="333338"/>
                </a:lnTo>
                <a:lnTo>
                  <a:pt x="740384" y="338740"/>
                </a:lnTo>
                <a:lnTo>
                  <a:pt x="745820" y="344413"/>
                </a:lnTo>
                <a:lnTo>
                  <a:pt x="753158" y="347114"/>
                </a:lnTo>
                <a:lnTo>
                  <a:pt x="794744" y="347114"/>
                </a:lnTo>
                <a:lnTo>
                  <a:pt x="790395" y="351436"/>
                </a:lnTo>
                <a:lnTo>
                  <a:pt x="784581" y="355492"/>
                </a:lnTo>
                <a:lnTo>
                  <a:pt x="778130" y="358358"/>
                </a:lnTo>
                <a:lnTo>
                  <a:pt x="771016" y="360059"/>
                </a:lnTo>
                <a:lnTo>
                  <a:pt x="763215" y="360621"/>
                </a:lnTo>
                <a:close/>
              </a:path>
              <a:path w="1240789" h="405764">
                <a:moveTo>
                  <a:pt x="805712" y="302813"/>
                </a:moveTo>
                <a:lnTo>
                  <a:pt x="790123" y="302813"/>
                </a:lnTo>
                <a:lnTo>
                  <a:pt x="789308" y="294709"/>
                </a:lnTo>
                <a:lnTo>
                  <a:pt x="786318" y="288496"/>
                </a:lnTo>
                <a:lnTo>
                  <a:pt x="781154" y="284174"/>
                </a:lnTo>
                <a:lnTo>
                  <a:pt x="775989" y="279582"/>
                </a:lnTo>
                <a:lnTo>
                  <a:pt x="769466" y="277421"/>
                </a:lnTo>
                <a:lnTo>
                  <a:pt x="795287" y="277421"/>
                </a:lnTo>
                <a:lnTo>
                  <a:pt x="796103" y="278232"/>
                </a:lnTo>
                <a:lnTo>
                  <a:pt x="799636" y="284985"/>
                </a:lnTo>
                <a:lnTo>
                  <a:pt x="803713" y="291738"/>
                </a:lnTo>
                <a:lnTo>
                  <a:pt x="805616" y="299572"/>
                </a:lnTo>
                <a:lnTo>
                  <a:pt x="805712" y="302813"/>
                </a:lnTo>
                <a:close/>
              </a:path>
              <a:path w="1240789" h="405764">
                <a:moveTo>
                  <a:pt x="794744" y="347114"/>
                </a:moveTo>
                <a:lnTo>
                  <a:pt x="768651" y="347114"/>
                </a:lnTo>
                <a:lnTo>
                  <a:pt x="774359" y="345494"/>
                </a:lnTo>
                <a:lnTo>
                  <a:pt x="779251" y="341982"/>
                </a:lnTo>
                <a:lnTo>
                  <a:pt x="783872" y="338740"/>
                </a:lnTo>
                <a:lnTo>
                  <a:pt x="787133" y="333878"/>
                </a:lnTo>
                <a:lnTo>
                  <a:pt x="788764" y="327935"/>
                </a:lnTo>
                <a:lnTo>
                  <a:pt x="804257" y="327935"/>
                </a:lnTo>
                <a:lnTo>
                  <a:pt x="802320" y="334722"/>
                </a:lnTo>
                <a:lnTo>
                  <a:pt x="799364" y="340901"/>
                </a:lnTo>
                <a:lnTo>
                  <a:pt x="795389" y="346473"/>
                </a:lnTo>
                <a:lnTo>
                  <a:pt x="794744" y="347114"/>
                </a:lnTo>
                <a:close/>
              </a:path>
              <a:path w="1240789" h="405764">
                <a:moveTo>
                  <a:pt x="581652" y="359270"/>
                </a:moveTo>
                <a:lnTo>
                  <a:pt x="565888" y="359270"/>
                </a:lnTo>
                <a:lnTo>
                  <a:pt x="565888" y="230149"/>
                </a:lnTo>
                <a:lnTo>
                  <a:pt x="586273" y="230149"/>
                </a:lnTo>
                <a:lnTo>
                  <a:pt x="598075" y="257702"/>
                </a:lnTo>
                <a:lnTo>
                  <a:pt x="581652" y="257702"/>
                </a:lnTo>
                <a:lnTo>
                  <a:pt x="581652" y="359270"/>
                </a:lnTo>
                <a:close/>
              </a:path>
              <a:path w="1240789" h="405764">
                <a:moveTo>
                  <a:pt x="648674" y="337390"/>
                </a:moveTo>
                <a:lnTo>
                  <a:pt x="632207" y="337390"/>
                </a:lnTo>
                <a:lnTo>
                  <a:pt x="678141" y="230149"/>
                </a:lnTo>
                <a:lnTo>
                  <a:pt x="698255" y="230149"/>
                </a:lnTo>
                <a:lnTo>
                  <a:pt x="698255" y="257702"/>
                </a:lnTo>
                <a:lnTo>
                  <a:pt x="682490" y="257702"/>
                </a:lnTo>
                <a:lnTo>
                  <a:pt x="648674" y="337390"/>
                </a:lnTo>
                <a:close/>
              </a:path>
              <a:path w="1240789" h="405764">
                <a:moveTo>
                  <a:pt x="639274" y="359540"/>
                </a:moveTo>
                <a:lnTo>
                  <a:pt x="624868" y="359540"/>
                </a:lnTo>
                <a:lnTo>
                  <a:pt x="581652" y="257702"/>
                </a:lnTo>
                <a:lnTo>
                  <a:pt x="598075" y="257702"/>
                </a:lnTo>
                <a:lnTo>
                  <a:pt x="632207" y="337390"/>
                </a:lnTo>
                <a:lnTo>
                  <a:pt x="648674" y="337390"/>
                </a:lnTo>
                <a:lnTo>
                  <a:pt x="639274" y="359540"/>
                </a:lnTo>
                <a:close/>
              </a:path>
              <a:path w="1240789" h="405764">
                <a:moveTo>
                  <a:pt x="698255" y="359540"/>
                </a:moveTo>
                <a:lnTo>
                  <a:pt x="682490" y="359540"/>
                </a:lnTo>
                <a:lnTo>
                  <a:pt x="682490" y="257702"/>
                </a:lnTo>
                <a:lnTo>
                  <a:pt x="698255" y="257702"/>
                </a:lnTo>
                <a:lnTo>
                  <a:pt x="698255" y="359540"/>
                </a:lnTo>
                <a:close/>
              </a:path>
              <a:path w="1240789" h="405764">
                <a:moveTo>
                  <a:pt x="589263" y="174772"/>
                </a:moveTo>
                <a:lnTo>
                  <a:pt x="565888" y="174772"/>
                </a:lnTo>
                <a:lnTo>
                  <a:pt x="565888" y="45651"/>
                </a:lnTo>
                <a:lnTo>
                  <a:pt x="589263" y="45651"/>
                </a:lnTo>
                <a:lnTo>
                  <a:pt x="589263" y="174772"/>
                </a:lnTo>
                <a:close/>
              </a:path>
              <a:path w="1240789" h="405764">
                <a:moveTo>
                  <a:pt x="665910" y="175853"/>
                </a:moveTo>
                <a:lnTo>
                  <a:pt x="626024" y="163288"/>
                </a:lnTo>
                <a:lnTo>
                  <a:pt x="605095" y="128614"/>
                </a:lnTo>
                <a:lnTo>
                  <a:pt x="603124" y="110212"/>
                </a:lnTo>
                <a:lnTo>
                  <a:pt x="603587" y="100749"/>
                </a:lnTo>
                <a:lnTo>
                  <a:pt x="620112" y="62568"/>
                </a:lnTo>
                <a:lnTo>
                  <a:pt x="656792" y="45077"/>
                </a:lnTo>
                <a:lnTo>
                  <a:pt x="665910" y="44571"/>
                </a:lnTo>
                <a:lnTo>
                  <a:pt x="672935" y="44925"/>
                </a:lnTo>
                <a:lnTo>
                  <a:pt x="710986" y="65371"/>
                </a:lnTo>
                <a:lnTo>
                  <a:pt x="657213" y="65371"/>
                </a:lnTo>
                <a:lnTo>
                  <a:pt x="650418" y="67261"/>
                </a:lnTo>
                <a:lnTo>
                  <a:pt x="639002" y="74825"/>
                </a:lnTo>
                <a:lnTo>
                  <a:pt x="634381" y="79957"/>
                </a:lnTo>
                <a:lnTo>
                  <a:pt x="628402" y="93464"/>
                </a:lnTo>
                <a:lnTo>
                  <a:pt x="626885" y="100749"/>
                </a:lnTo>
                <a:lnTo>
                  <a:pt x="626886" y="119679"/>
                </a:lnTo>
                <a:lnTo>
                  <a:pt x="650418" y="153432"/>
                </a:lnTo>
                <a:lnTo>
                  <a:pt x="657213" y="155323"/>
                </a:lnTo>
                <a:lnTo>
                  <a:pt x="710986" y="155323"/>
                </a:lnTo>
                <a:lnTo>
                  <a:pt x="706680" y="161266"/>
                </a:lnTo>
                <a:lnTo>
                  <a:pt x="673092" y="175498"/>
                </a:lnTo>
                <a:lnTo>
                  <a:pt x="665910" y="175853"/>
                </a:lnTo>
                <a:close/>
              </a:path>
              <a:path w="1240789" h="405764">
                <a:moveTo>
                  <a:pt x="721358" y="91303"/>
                </a:moveTo>
                <a:lnTo>
                  <a:pt x="697983" y="91303"/>
                </a:lnTo>
                <a:lnTo>
                  <a:pt x="697711" y="90492"/>
                </a:lnTo>
                <a:lnTo>
                  <a:pt x="695537" y="82659"/>
                </a:lnTo>
                <a:lnTo>
                  <a:pt x="691731" y="76446"/>
                </a:lnTo>
                <a:lnTo>
                  <a:pt x="686024" y="72124"/>
                </a:lnTo>
                <a:lnTo>
                  <a:pt x="680316" y="67532"/>
                </a:lnTo>
                <a:lnTo>
                  <a:pt x="673249" y="65371"/>
                </a:lnTo>
                <a:lnTo>
                  <a:pt x="710986" y="65371"/>
                </a:lnTo>
                <a:lnTo>
                  <a:pt x="711573" y="66181"/>
                </a:lnTo>
                <a:lnTo>
                  <a:pt x="714932" y="71491"/>
                </a:lnTo>
                <a:lnTo>
                  <a:pt x="717654" y="77256"/>
                </a:lnTo>
                <a:lnTo>
                  <a:pt x="719714" y="83427"/>
                </a:lnTo>
                <a:lnTo>
                  <a:pt x="721358" y="91303"/>
                </a:lnTo>
                <a:close/>
              </a:path>
              <a:path w="1240789" h="405764">
                <a:moveTo>
                  <a:pt x="710986" y="155323"/>
                </a:moveTo>
                <a:lnTo>
                  <a:pt x="673249" y="155323"/>
                </a:lnTo>
                <a:lnTo>
                  <a:pt x="680316" y="152892"/>
                </a:lnTo>
                <a:lnTo>
                  <a:pt x="686024" y="148570"/>
                </a:lnTo>
                <a:lnTo>
                  <a:pt x="691460" y="144248"/>
                </a:lnTo>
                <a:lnTo>
                  <a:pt x="695537" y="138035"/>
                </a:lnTo>
                <a:lnTo>
                  <a:pt x="697439" y="130201"/>
                </a:lnTo>
                <a:lnTo>
                  <a:pt x="697711" y="129391"/>
                </a:lnTo>
                <a:lnTo>
                  <a:pt x="721086" y="129391"/>
                </a:lnTo>
                <a:lnTo>
                  <a:pt x="721086" y="130742"/>
                </a:lnTo>
                <a:lnTo>
                  <a:pt x="719714" y="137267"/>
                </a:lnTo>
                <a:lnTo>
                  <a:pt x="717654" y="143438"/>
                </a:lnTo>
                <a:lnTo>
                  <a:pt x="714932" y="149203"/>
                </a:lnTo>
                <a:lnTo>
                  <a:pt x="711573" y="154513"/>
                </a:lnTo>
                <a:lnTo>
                  <a:pt x="710986" y="155323"/>
                </a:lnTo>
                <a:close/>
              </a:path>
              <a:path w="1240789" h="405764">
                <a:moveTo>
                  <a:pt x="757235" y="174772"/>
                </a:moveTo>
                <a:lnTo>
                  <a:pt x="734676" y="174772"/>
                </a:lnTo>
                <a:lnTo>
                  <a:pt x="734676" y="45651"/>
                </a:lnTo>
                <a:lnTo>
                  <a:pt x="763758" y="45651"/>
                </a:lnTo>
                <a:lnTo>
                  <a:pt x="780649" y="86711"/>
                </a:lnTo>
                <a:lnTo>
                  <a:pt x="757235" y="86711"/>
                </a:lnTo>
                <a:lnTo>
                  <a:pt x="757235" y="174772"/>
                </a:lnTo>
                <a:close/>
              </a:path>
              <a:path w="1240789" h="405764">
                <a:moveTo>
                  <a:pt x="825778" y="143438"/>
                </a:moveTo>
                <a:lnTo>
                  <a:pt x="803985" y="143438"/>
                </a:lnTo>
                <a:lnTo>
                  <a:pt x="843124" y="45651"/>
                </a:lnTo>
                <a:lnTo>
                  <a:pt x="871663" y="45651"/>
                </a:lnTo>
                <a:lnTo>
                  <a:pt x="871663" y="86441"/>
                </a:lnTo>
                <a:lnTo>
                  <a:pt x="849104" y="86441"/>
                </a:lnTo>
                <a:lnTo>
                  <a:pt x="825778" y="143438"/>
                </a:lnTo>
                <a:close/>
              </a:path>
              <a:path w="1240789" h="405764">
                <a:moveTo>
                  <a:pt x="871663" y="174772"/>
                </a:moveTo>
                <a:lnTo>
                  <a:pt x="849104" y="174772"/>
                </a:lnTo>
                <a:lnTo>
                  <a:pt x="849104" y="86441"/>
                </a:lnTo>
                <a:lnTo>
                  <a:pt x="871663" y="86441"/>
                </a:lnTo>
                <a:lnTo>
                  <a:pt x="871663" y="174772"/>
                </a:lnTo>
                <a:close/>
              </a:path>
              <a:path w="1240789" h="405764">
                <a:moveTo>
                  <a:pt x="812954" y="174772"/>
                </a:moveTo>
                <a:lnTo>
                  <a:pt x="793656" y="174772"/>
                </a:lnTo>
                <a:lnTo>
                  <a:pt x="757235" y="86711"/>
                </a:lnTo>
                <a:lnTo>
                  <a:pt x="780649" y="86711"/>
                </a:lnTo>
                <a:lnTo>
                  <a:pt x="803985" y="143438"/>
                </a:lnTo>
                <a:lnTo>
                  <a:pt x="825778" y="143438"/>
                </a:lnTo>
                <a:lnTo>
                  <a:pt x="812954" y="174772"/>
                </a:lnTo>
                <a:close/>
              </a:path>
              <a:path w="1240789" h="405764">
                <a:moveTo>
                  <a:pt x="913792" y="174772"/>
                </a:moveTo>
                <a:lnTo>
                  <a:pt x="891233" y="174772"/>
                </a:lnTo>
                <a:lnTo>
                  <a:pt x="891233" y="45651"/>
                </a:lnTo>
                <a:lnTo>
                  <a:pt x="920315" y="45651"/>
                </a:lnTo>
                <a:lnTo>
                  <a:pt x="920587" y="46462"/>
                </a:lnTo>
                <a:lnTo>
                  <a:pt x="937057" y="86711"/>
                </a:lnTo>
                <a:lnTo>
                  <a:pt x="913792" y="86711"/>
                </a:lnTo>
                <a:lnTo>
                  <a:pt x="913792" y="174772"/>
                </a:lnTo>
                <a:close/>
              </a:path>
              <a:path w="1240789" h="405764">
                <a:moveTo>
                  <a:pt x="982174" y="143438"/>
                </a:moveTo>
                <a:lnTo>
                  <a:pt x="960270" y="143438"/>
                </a:lnTo>
                <a:lnTo>
                  <a:pt x="999409" y="45651"/>
                </a:lnTo>
                <a:lnTo>
                  <a:pt x="1027948" y="45651"/>
                </a:lnTo>
                <a:lnTo>
                  <a:pt x="1027948" y="86711"/>
                </a:lnTo>
                <a:lnTo>
                  <a:pt x="1005389" y="86711"/>
                </a:lnTo>
                <a:lnTo>
                  <a:pt x="982174" y="143438"/>
                </a:lnTo>
                <a:close/>
              </a:path>
              <a:path w="1240789" h="405764">
                <a:moveTo>
                  <a:pt x="969239" y="175043"/>
                </a:moveTo>
                <a:lnTo>
                  <a:pt x="949942" y="175043"/>
                </a:lnTo>
                <a:lnTo>
                  <a:pt x="913792" y="86711"/>
                </a:lnTo>
                <a:lnTo>
                  <a:pt x="937057" y="86711"/>
                </a:lnTo>
                <a:lnTo>
                  <a:pt x="960270" y="143438"/>
                </a:lnTo>
                <a:lnTo>
                  <a:pt x="982174" y="143438"/>
                </a:lnTo>
                <a:lnTo>
                  <a:pt x="969239" y="175043"/>
                </a:lnTo>
                <a:close/>
              </a:path>
              <a:path w="1240789" h="405764">
                <a:moveTo>
                  <a:pt x="1027948" y="174772"/>
                </a:moveTo>
                <a:lnTo>
                  <a:pt x="1005389" y="174772"/>
                </a:lnTo>
                <a:lnTo>
                  <a:pt x="1005389" y="86711"/>
                </a:lnTo>
                <a:lnTo>
                  <a:pt x="1027948" y="86711"/>
                </a:lnTo>
                <a:lnTo>
                  <a:pt x="1027948" y="174772"/>
                </a:lnTo>
                <a:close/>
              </a:path>
              <a:path w="1240789" h="405764">
                <a:moveTo>
                  <a:pt x="256035" y="45651"/>
                </a:moveTo>
                <a:lnTo>
                  <a:pt x="167972" y="45651"/>
                </a:lnTo>
                <a:lnTo>
                  <a:pt x="141336" y="0"/>
                </a:lnTo>
                <a:lnTo>
                  <a:pt x="282400" y="0"/>
                </a:lnTo>
                <a:lnTo>
                  <a:pt x="256035" y="45651"/>
                </a:lnTo>
                <a:close/>
              </a:path>
              <a:path w="1240789" h="405764">
                <a:moveTo>
                  <a:pt x="53001" y="162076"/>
                </a:moveTo>
                <a:lnTo>
                  <a:pt x="0" y="162076"/>
                </a:lnTo>
                <a:lnTo>
                  <a:pt x="70668" y="40519"/>
                </a:lnTo>
                <a:lnTo>
                  <a:pt x="97032" y="86170"/>
                </a:lnTo>
                <a:lnTo>
                  <a:pt x="53001" y="162076"/>
                </a:lnTo>
                <a:close/>
              </a:path>
              <a:path w="1240789" h="405764">
                <a:moveTo>
                  <a:pt x="423736" y="162076"/>
                </a:moveTo>
                <a:lnTo>
                  <a:pt x="370735" y="162076"/>
                </a:lnTo>
                <a:lnTo>
                  <a:pt x="326432" y="86170"/>
                </a:lnTo>
                <a:lnTo>
                  <a:pt x="353068" y="40519"/>
                </a:lnTo>
                <a:lnTo>
                  <a:pt x="423736" y="162076"/>
                </a:lnTo>
                <a:close/>
              </a:path>
              <a:path w="1240789" h="405764">
                <a:moveTo>
                  <a:pt x="282400" y="162076"/>
                </a:moveTo>
                <a:lnTo>
                  <a:pt x="141336" y="162076"/>
                </a:lnTo>
                <a:lnTo>
                  <a:pt x="97032" y="86170"/>
                </a:lnTo>
                <a:lnTo>
                  <a:pt x="120679" y="45651"/>
                </a:lnTo>
                <a:lnTo>
                  <a:pt x="167700" y="45651"/>
                </a:lnTo>
                <a:lnTo>
                  <a:pt x="211732" y="121557"/>
                </a:lnTo>
                <a:lnTo>
                  <a:pt x="305904" y="121557"/>
                </a:lnTo>
                <a:lnTo>
                  <a:pt x="282400" y="162076"/>
                </a:lnTo>
                <a:close/>
              </a:path>
              <a:path w="1240789" h="405764">
                <a:moveTo>
                  <a:pt x="305904" y="121557"/>
                </a:moveTo>
                <a:lnTo>
                  <a:pt x="211732" y="121557"/>
                </a:lnTo>
                <a:lnTo>
                  <a:pt x="256035" y="45651"/>
                </a:lnTo>
                <a:lnTo>
                  <a:pt x="302785" y="45651"/>
                </a:lnTo>
                <a:lnTo>
                  <a:pt x="326432" y="86170"/>
                </a:lnTo>
                <a:lnTo>
                  <a:pt x="305904" y="121557"/>
                </a:lnTo>
                <a:close/>
              </a:path>
              <a:path w="1240789" h="405764">
                <a:moveTo>
                  <a:pt x="370463" y="243115"/>
                </a:moveTo>
                <a:lnTo>
                  <a:pt x="53001" y="243115"/>
                </a:lnTo>
                <a:lnTo>
                  <a:pt x="29354" y="202596"/>
                </a:lnTo>
                <a:lnTo>
                  <a:pt x="53001" y="162076"/>
                </a:lnTo>
                <a:lnTo>
                  <a:pt x="370463" y="162076"/>
                </a:lnTo>
                <a:lnTo>
                  <a:pt x="394110" y="202596"/>
                </a:lnTo>
                <a:lnTo>
                  <a:pt x="370463" y="243115"/>
                </a:lnTo>
                <a:close/>
              </a:path>
              <a:path w="1240789" h="405764">
                <a:moveTo>
                  <a:pt x="70668" y="364673"/>
                </a:moveTo>
                <a:lnTo>
                  <a:pt x="0" y="243115"/>
                </a:lnTo>
                <a:lnTo>
                  <a:pt x="53001" y="243115"/>
                </a:lnTo>
                <a:lnTo>
                  <a:pt x="97304" y="319021"/>
                </a:lnTo>
                <a:lnTo>
                  <a:pt x="70668" y="364673"/>
                </a:lnTo>
                <a:close/>
              </a:path>
              <a:path w="1240789" h="405764">
                <a:moveTo>
                  <a:pt x="167972" y="359540"/>
                </a:moveTo>
                <a:lnTo>
                  <a:pt x="120951" y="359540"/>
                </a:lnTo>
                <a:lnTo>
                  <a:pt x="97304" y="319021"/>
                </a:lnTo>
                <a:lnTo>
                  <a:pt x="141336" y="243115"/>
                </a:lnTo>
                <a:lnTo>
                  <a:pt x="282400" y="243115"/>
                </a:lnTo>
                <a:lnTo>
                  <a:pt x="305904" y="283634"/>
                </a:lnTo>
                <a:lnTo>
                  <a:pt x="211732" y="283634"/>
                </a:lnTo>
                <a:lnTo>
                  <a:pt x="167972" y="359540"/>
                </a:lnTo>
                <a:close/>
              </a:path>
              <a:path w="1240789" h="405764">
                <a:moveTo>
                  <a:pt x="353068" y="364673"/>
                </a:moveTo>
                <a:lnTo>
                  <a:pt x="326703" y="319021"/>
                </a:lnTo>
                <a:lnTo>
                  <a:pt x="370735" y="243115"/>
                </a:lnTo>
                <a:lnTo>
                  <a:pt x="423736" y="243115"/>
                </a:lnTo>
                <a:lnTo>
                  <a:pt x="353068" y="364673"/>
                </a:lnTo>
                <a:close/>
              </a:path>
              <a:path w="1240789" h="405764">
                <a:moveTo>
                  <a:pt x="302785" y="359540"/>
                </a:moveTo>
                <a:lnTo>
                  <a:pt x="255764" y="359540"/>
                </a:lnTo>
                <a:lnTo>
                  <a:pt x="211732" y="283634"/>
                </a:lnTo>
                <a:lnTo>
                  <a:pt x="305904" y="283634"/>
                </a:lnTo>
                <a:lnTo>
                  <a:pt x="326432" y="319021"/>
                </a:lnTo>
                <a:lnTo>
                  <a:pt x="302785" y="359540"/>
                </a:lnTo>
                <a:close/>
              </a:path>
              <a:path w="1240789" h="405764">
                <a:moveTo>
                  <a:pt x="282672" y="405192"/>
                </a:moveTo>
                <a:lnTo>
                  <a:pt x="141336" y="405192"/>
                </a:lnTo>
                <a:lnTo>
                  <a:pt x="167700" y="359540"/>
                </a:lnTo>
                <a:lnTo>
                  <a:pt x="256035" y="359540"/>
                </a:lnTo>
                <a:lnTo>
                  <a:pt x="282672" y="405192"/>
                </a:lnTo>
                <a:close/>
              </a:path>
            </a:pathLst>
          </a:custGeom>
          <a:solidFill>
            <a:srgbClr val="003B3B"/>
          </a:solidFill>
        </p:spPr>
        <p:txBody>
          <a:bodyPr wrap="square" lIns="0" tIns="0" rIns="0" bIns="0" rtlCol="0"/>
          <a:lstStyle/>
          <a:p>
            <a:endParaRPr/>
          </a:p>
        </p:txBody>
      </p:sp>
      <p:sp>
        <p:nvSpPr>
          <p:cNvPr id="18" name="object 18"/>
          <p:cNvSpPr txBox="1">
            <a:spLocks noGrp="1"/>
          </p:cNvSpPr>
          <p:nvPr>
            <p:ph type="title"/>
          </p:nvPr>
        </p:nvSpPr>
        <p:spPr>
          <a:xfrm>
            <a:off x="6126100" y="2227549"/>
            <a:ext cx="4371975" cy="1120820"/>
          </a:xfrm>
          <a:prstGeom prst="rect">
            <a:avLst/>
          </a:prstGeom>
        </p:spPr>
        <p:txBody>
          <a:bodyPr vert="horz" wrap="square" lIns="0" tIns="12700" rIns="0" bIns="0" rtlCol="0" anchor="t">
            <a:spAutoFit/>
          </a:bodyPr>
          <a:lstStyle/>
          <a:p>
            <a:pPr marL="12700">
              <a:spcBef>
                <a:spcPts val="100"/>
              </a:spcBef>
            </a:pPr>
            <a:r>
              <a:rPr lang="en-US" sz="3600" b="1"/>
              <a:t>Freeport Safety</a:t>
            </a:r>
            <a:r>
              <a:rPr sz="3600" b="1" spc="-5">
                <a:latin typeface="Arial"/>
                <a:cs typeface="Arial"/>
              </a:rPr>
              <a:t> </a:t>
            </a:r>
            <a:r>
              <a:rPr sz="3600" b="1" spc="-10">
                <a:latin typeface="Arial"/>
                <a:cs typeface="Arial"/>
              </a:rPr>
              <a:t>Updates</a:t>
            </a:r>
            <a:endParaRPr sz="3600">
              <a:latin typeface="Arial"/>
              <a:cs typeface="Arial"/>
            </a:endParaRPr>
          </a:p>
        </p:txBody>
      </p:sp>
      <p:sp>
        <p:nvSpPr>
          <p:cNvPr id="19" name="object 19"/>
          <p:cNvSpPr txBox="1"/>
          <p:nvPr/>
        </p:nvSpPr>
        <p:spPr>
          <a:xfrm>
            <a:off x="6133309" y="3392446"/>
            <a:ext cx="5220489" cy="890628"/>
          </a:xfrm>
          <a:prstGeom prst="rect">
            <a:avLst/>
          </a:prstGeom>
        </p:spPr>
        <p:txBody>
          <a:bodyPr vert="horz" wrap="square" lIns="0" tIns="170815" rIns="0" bIns="0" rtlCol="0">
            <a:spAutoFit/>
          </a:bodyPr>
          <a:lstStyle/>
          <a:p>
            <a:pPr marL="12700">
              <a:lnSpc>
                <a:spcPct val="100000"/>
              </a:lnSpc>
              <a:spcBef>
                <a:spcPts val="1345"/>
              </a:spcBef>
            </a:pPr>
            <a:r>
              <a:rPr lang="en-US" sz="2400">
                <a:solidFill>
                  <a:srgbClr val="006FC0"/>
                </a:solidFill>
                <a:latin typeface="Arial"/>
                <a:cs typeface="Arial"/>
              </a:rPr>
              <a:t>April </a:t>
            </a:r>
            <a:r>
              <a:rPr sz="2400" spc="-20">
                <a:solidFill>
                  <a:srgbClr val="006FC0"/>
                </a:solidFill>
                <a:latin typeface="Arial"/>
                <a:cs typeface="Arial"/>
              </a:rPr>
              <a:t>202</a:t>
            </a:r>
            <a:r>
              <a:rPr lang="en-US" sz="2400" spc="-20">
                <a:solidFill>
                  <a:srgbClr val="006FC0"/>
                </a:solidFill>
                <a:latin typeface="Arial"/>
                <a:cs typeface="Arial"/>
              </a:rPr>
              <a:t>4</a:t>
            </a:r>
            <a:endParaRPr sz="2400">
              <a:latin typeface="Arial"/>
              <a:cs typeface="Arial"/>
            </a:endParaRPr>
          </a:p>
          <a:p>
            <a:pPr marL="12700">
              <a:lnSpc>
                <a:spcPct val="100000"/>
              </a:lnSpc>
              <a:spcBef>
                <a:spcPts val="825"/>
              </a:spcBef>
            </a:pPr>
            <a:r>
              <a:rPr sz="1600">
                <a:solidFill>
                  <a:srgbClr val="006FC0"/>
                </a:solidFill>
                <a:latin typeface="Arial"/>
                <a:cs typeface="Arial"/>
              </a:rPr>
              <a:t>(Incidents</a:t>
            </a:r>
            <a:r>
              <a:rPr sz="1600" spc="-25">
                <a:solidFill>
                  <a:srgbClr val="006FC0"/>
                </a:solidFill>
                <a:latin typeface="Arial"/>
                <a:cs typeface="Arial"/>
              </a:rPr>
              <a:t> </a:t>
            </a:r>
            <a:r>
              <a:rPr sz="1600">
                <a:solidFill>
                  <a:srgbClr val="006FC0"/>
                </a:solidFill>
                <a:latin typeface="Arial"/>
                <a:cs typeface="Arial"/>
              </a:rPr>
              <a:t>and</a:t>
            </a:r>
            <a:r>
              <a:rPr sz="1600" spc="-40">
                <a:solidFill>
                  <a:srgbClr val="006FC0"/>
                </a:solidFill>
                <a:latin typeface="Arial"/>
                <a:cs typeface="Arial"/>
              </a:rPr>
              <a:t> </a:t>
            </a:r>
            <a:r>
              <a:rPr sz="1600" spc="-10">
                <a:solidFill>
                  <a:srgbClr val="006FC0"/>
                </a:solidFill>
                <a:latin typeface="Arial"/>
                <a:cs typeface="Arial"/>
              </a:rPr>
              <a:t>Communications</a:t>
            </a:r>
            <a:r>
              <a:rPr sz="1600" spc="-45">
                <a:solidFill>
                  <a:srgbClr val="006FC0"/>
                </a:solidFill>
                <a:latin typeface="Arial"/>
                <a:cs typeface="Arial"/>
              </a:rPr>
              <a:t> </a:t>
            </a:r>
            <a:r>
              <a:rPr sz="1600">
                <a:solidFill>
                  <a:srgbClr val="006FC0"/>
                </a:solidFill>
                <a:latin typeface="Arial"/>
                <a:cs typeface="Arial"/>
              </a:rPr>
              <a:t>from</a:t>
            </a:r>
            <a:r>
              <a:rPr sz="1600" spc="-15">
                <a:solidFill>
                  <a:srgbClr val="006FC0"/>
                </a:solidFill>
                <a:latin typeface="Arial"/>
                <a:cs typeface="Arial"/>
              </a:rPr>
              <a:t> </a:t>
            </a:r>
            <a:r>
              <a:rPr lang="en-US" sz="1600" spc="-15">
                <a:solidFill>
                  <a:srgbClr val="006FC0"/>
                </a:solidFill>
                <a:latin typeface="Arial"/>
                <a:cs typeface="Arial"/>
              </a:rPr>
              <a:t>March</a:t>
            </a:r>
            <a:r>
              <a:rPr sz="1600" spc="-5">
                <a:solidFill>
                  <a:srgbClr val="006FC0"/>
                </a:solidFill>
                <a:latin typeface="Arial"/>
                <a:cs typeface="Arial"/>
              </a:rPr>
              <a:t> </a:t>
            </a:r>
            <a:r>
              <a:rPr sz="1600" spc="-10">
                <a:solidFill>
                  <a:srgbClr val="006FC0"/>
                </a:solidFill>
                <a:latin typeface="Arial"/>
                <a:cs typeface="Arial"/>
              </a:rPr>
              <a:t>202</a:t>
            </a:r>
            <a:r>
              <a:rPr lang="en-US" sz="1600" spc="-10">
                <a:solidFill>
                  <a:srgbClr val="006FC0"/>
                </a:solidFill>
                <a:latin typeface="Arial"/>
                <a:cs typeface="Arial"/>
              </a:rPr>
              <a:t>4</a:t>
            </a:r>
            <a:r>
              <a:rPr sz="1600" spc="-10">
                <a:solidFill>
                  <a:srgbClr val="006FC0"/>
                </a:solidFill>
                <a:latin typeface="Arial"/>
                <a:cs typeface="Arial"/>
              </a:rPr>
              <a:t>)</a:t>
            </a:r>
            <a:endParaRPr sz="1600">
              <a:latin typeface="Arial"/>
              <a:cs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0958565-0E58-F744-B545-19D68A4C3744}"/>
              </a:ext>
            </a:extLst>
          </p:cNvPr>
          <p:cNvSpPr>
            <a:spLocks noGrp="1"/>
          </p:cNvSpPr>
          <p:nvPr>
            <p:ph type="body" sz="quarter" idx="33"/>
          </p:nvPr>
        </p:nvSpPr>
        <p:spPr>
          <a:xfrm>
            <a:off x="7993971" y="3084644"/>
            <a:ext cx="2139044" cy="369720"/>
          </a:xfrm>
        </p:spPr>
        <p:txBody>
          <a:bodyPr>
            <a:noAutofit/>
          </a:bodyPr>
          <a:lstStyle/>
          <a:p>
            <a:pPr marL="0" indent="0">
              <a:buNone/>
            </a:pPr>
            <a:r>
              <a:rPr lang="en-US" sz="1050" i="1">
                <a:latin typeface="Arial" panose="020B0604020202020204" pitchFamily="34" charset="0"/>
                <a:cs typeface="Arial" panose="020B0604020202020204" pitchFamily="34" charset="0"/>
              </a:rPr>
              <a:t>Spillage on edge of support beams over dribble chute on second level.</a:t>
            </a:r>
          </a:p>
        </p:txBody>
      </p:sp>
      <p:sp>
        <p:nvSpPr>
          <p:cNvPr id="8" name="Title 7">
            <a:extLst>
              <a:ext uri="{FF2B5EF4-FFF2-40B4-BE49-F238E27FC236}">
                <a16:creationId xmlns:a16="http://schemas.microsoft.com/office/drawing/2014/main" id="{F60FA2F5-F09A-0FA1-F214-AFBB3BDCCB58}"/>
              </a:ext>
            </a:extLst>
          </p:cNvPr>
          <p:cNvSpPr>
            <a:spLocks noGrp="1"/>
          </p:cNvSpPr>
          <p:nvPr>
            <p:ph type="title"/>
          </p:nvPr>
        </p:nvSpPr>
        <p:spPr>
          <a:xfrm>
            <a:off x="3573379" y="269826"/>
            <a:ext cx="4544903" cy="533203"/>
          </a:xfrm>
        </p:spPr>
        <p:txBody>
          <a:bodyPr/>
          <a:lstStyle/>
          <a:p>
            <a:r>
              <a:rPr lang="en-US"/>
              <a:t>Rock Impact to Head </a:t>
            </a:r>
          </a:p>
        </p:txBody>
      </p:sp>
      <p:graphicFrame>
        <p:nvGraphicFramePr>
          <p:cNvPr id="10" name="Table 2">
            <a:extLst>
              <a:ext uri="{FF2B5EF4-FFF2-40B4-BE49-F238E27FC236}">
                <a16:creationId xmlns:a16="http://schemas.microsoft.com/office/drawing/2014/main" id="{9F9460B4-C52A-98CF-6024-468173FB756E}"/>
              </a:ext>
            </a:extLst>
          </p:cNvPr>
          <p:cNvGraphicFramePr>
            <a:graphicFrameLocks noGrp="1"/>
          </p:cNvGraphicFramePr>
          <p:nvPr/>
        </p:nvGraphicFramePr>
        <p:xfrm>
          <a:off x="272810" y="1078478"/>
          <a:ext cx="5609203" cy="5609863"/>
        </p:xfrm>
        <a:graphic>
          <a:graphicData uri="http://schemas.openxmlformats.org/drawingml/2006/table">
            <a:tbl>
              <a:tblPr firstRow="1" bandRow="1">
                <a:tableStyleId>{1FECB4D8-DB02-4DC6-A0A2-4F2EBAE1DC90}</a:tableStyleId>
              </a:tblPr>
              <a:tblGrid>
                <a:gridCol w="1520123">
                  <a:extLst>
                    <a:ext uri="{9D8B030D-6E8A-4147-A177-3AD203B41FA5}">
                      <a16:colId xmlns:a16="http://schemas.microsoft.com/office/drawing/2014/main" val="2478897174"/>
                    </a:ext>
                  </a:extLst>
                </a:gridCol>
                <a:gridCol w="4089080">
                  <a:extLst>
                    <a:ext uri="{9D8B030D-6E8A-4147-A177-3AD203B41FA5}">
                      <a16:colId xmlns:a16="http://schemas.microsoft.com/office/drawing/2014/main" val="1434738273"/>
                    </a:ext>
                  </a:extLst>
                </a:gridCol>
              </a:tblGrid>
              <a:tr h="408879">
                <a:tc gridSpan="2">
                  <a:txBody>
                    <a:bodyPr/>
                    <a:lstStyle/>
                    <a:p>
                      <a:pPr algn="ctr"/>
                      <a:r>
                        <a:rPr lang="en-US" sz="1400">
                          <a:solidFill>
                            <a:schemeClr val="tx1"/>
                          </a:solidFill>
                          <a:latin typeface="Arial" panose="020B0604020202020204" pitchFamily="34" charset="0"/>
                          <a:cs typeface="Arial" panose="020B0604020202020204" pitchFamily="34" charset="0"/>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311103">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Morenci</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319992">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March 27, 2024 / 9 a.m.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469563">
                <a:tc>
                  <a:txBody>
                    <a:bodyPr/>
                    <a:lstStyle/>
                    <a:p>
                      <a:r>
                        <a:rPr lang="en-US" sz="1000" b="1">
                          <a:latin typeface="Arial"/>
                          <a:cs typeface="Arial"/>
                        </a:rPr>
                        <a:t>Event 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Injury – First Aid </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1768848">
                <a:tc>
                  <a:txBody>
                    <a:bodyPr/>
                    <a:lstStyle/>
                    <a:p>
                      <a:r>
                        <a:rPr lang="en-US" sz="1000" b="1">
                          <a:latin typeface="Arial" panose="020B0604020202020204" pitchFamily="34" charset="0"/>
                          <a:cs typeface="Arial" panose="020B0604020202020204" pitchFamily="34" charset="0"/>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b="0" i="0" kern="1200">
                          <a:solidFill>
                            <a:schemeClr val="tx1"/>
                          </a:solidFill>
                          <a:effectLst/>
                          <a:latin typeface="Arial"/>
                          <a:ea typeface="+mn-ea"/>
                          <a:cs typeface="Arial"/>
                        </a:rPr>
                        <a:t>A contractor employee was cleaning a tail pulley belt on crusher level one when struck on the head by a rock weighing about 30 pounds. The rock fell from an upper-level dribble shoot where other crews were actively working nearby. </a:t>
                      </a:r>
                      <a:endParaRPr lang="en-US">
                        <a:solidFill>
                          <a:schemeClr val="tx1"/>
                        </a:solidFill>
                      </a:endParaRP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302214">
                <a:tc>
                  <a:txBody>
                    <a:bodyPr/>
                    <a:lstStyle/>
                    <a:p>
                      <a:r>
                        <a:rPr lang="en-US" sz="1000" b="1">
                          <a:latin typeface="Arial"/>
                          <a:cs typeface="Arial"/>
                        </a:rPr>
                        <a:t>Risk Category</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Actionable – Significant (3) Likely (3)</a:t>
                      </a:r>
                    </a:p>
                  </a:txBody>
                  <a:tcPr anchor="ctr">
                    <a:lnL w="0">
                      <a:noFill/>
                    </a:lnL>
                    <a:lnR w="12700">
                      <a:solidFill>
                        <a:schemeClr val="bg1">
                          <a:lumMod val="65000"/>
                        </a:schemeClr>
                      </a:solidFill>
                    </a:lnR>
                    <a:lnT w="9525" cap="flat" cmpd="sng" algn="ctr">
                      <a:solidFill>
                        <a:schemeClr val="bg1">
                          <a:lumMod val="65000"/>
                        </a:schemeClr>
                      </a:solidFill>
                      <a:prstDash val="solid"/>
                      <a:round/>
                      <a:headEnd type="none" w="med" len="med"/>
                      <a:tailEnd type="none" w="med" len="med"/>
                    </a:lnT>
                    <a:noFill/>
                  </a:tcPr>
                </a:tc>
                <a:extLst>
                  <a:ext uri="{0D108BD9-81ED-4DB2-BD59-A6C34878D82A}">
                    <a16:rowId xmlns:a16="http://schemas.microsoft.com/office/drawing/2014/main" val="150855670"/>
                  </a:ext>
                </a:extLst>
              </a:tr>
              <a:tr h="631096">
                <a:tc>
                  <a:txBody>
                    <a:bodyPr/>
                    <a:lstStyle/>
                    <a:p>
                      <a:r>
                        <a:rPr lang="en-US" sz="1000" b="1">
                          <a:latin typeface="Arial" panose="020B0604020202020204" pitchFamily="34" charset="0"/>
                          <a:cs typeface="Arial" panose="020B0604020202020204" pitchFamily="34" charset="0"/>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solidFill>
                            <a:schemeClr val="tx1"/>
                          </a:solidFill>
                          <a:latin typeface="Arial" panose="020B0604020202020204" pitchFamily="34" charset="0"/>
                          <a:cs typeface="Arial" panose="020B0604020202020204" pitchFamily="34" charset="0"/>
                        </a:rPr>
                        <a:t>Failure to conduct line out prior to task start.</a:t>
                      </a:r>
                    </a:p>
                    <a:p>
                      <a:pPr marL="171450" indent="-171450">
                        <a:buFont typeface="Arial" panose="020B0604020202020204" pitchFamily="34" charset="0"/>
                        <a:buChar char="•"/>
                      </a:pPr>
                      <a:r>
                        <a:rPr lang="en-US" sz="1050">
                          <a:solidFill>
                            <a:schemeClr val="tx1"/>
                          </a:solidFill>
                          <a:latin typeface="Arial" panose="020B0604020202020204" pitchFamily="34" charset="0"/>
                          <a:cs typeface="Arial" panose="020B0604020202020204" pitchFamily="34" charset="0"/>
                        </a:rPr>
                        <a:t>Failure to identify loose material.</a:t>
                      </a:r>
                    </a:p>
                    <a:p>
                      <a:pPr marL="171450" indent="-171450">
                        <a:buFont typeface="Arial" panose="020B0604020202020204" pitchFamily="34" charset="0"/>
                        <a:buChar char="•"/>
                      </a:pPr>
                      <a:r>
                        <a:rPr lang="en-US" sz="1050">
                          <a:solidFill>
                            <a:schemeClr val="tx1"/>
                          </a:solidFill>
                          <a:latin typeface="Arial" panose="020B0604020202020204" pitchFamily="34" charset="0"/>
                          <a:cs typeface="Arial" panose="020B0604020202020204" pitchFamily="34" charset="0"/>
                        </a:rPr>
                        <a:t>Failure to identify employee work locations. Crews should not be working directly above other workers.  </a:t>
                      </a: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497764">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marR="0" lvl="0" indent="-171450" algn="l" rtl="0" eaLnBrk="1" fontAlgn="auto" latinLnBrk="0" hangingPunct="1">
                        <a:lnSpc>
                          <a:spcPct val="100000"/>
                        </a:lnSpc>
                        <a:spcBef>
                          <a:spcPts val="0"/>
                        </a:spcBef>
                        <a:spcAft>
                          <a:spcPts val="0"/>
                        </a:spcAft>
                        <a:buClrTx/>
                        <a:buSzTx/>
                        <a:buFont typeface="Arial" panose="020B0604020202020204" pitchFamily="34" charset="0"/>
                        <a:buChar char="•"/>
                      </a:pPr>
                      <a:r>
                        <a:rPr lang="en-US" sz="1050">
                          <a:latin typeface="Arial"/>
                          <a:cs typeface="Arial"/>
                          <a:hlinkClick r:id="rId2"/>
                        </a:rPr>
                        <a:t>FCX-HS19 Flagging and Barricading </a:t>
                      </a:r>
                      <a:r>
                        <a:rPr lang="en-US" sz="1050">
                          <a:latin typeface="Arial"/>
                          <a:cs typeface="Arial"/>
                        </a:rPr>
                        <a:t> </a:t>
                      </a:r>
                      <a:endParaRPr lang="en-US" sz="105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a:latin typeface="Arial"/>
                          <a:cs typeface="Arial"/>
                          <a:hlinkClick r:id="rId3"/>
                        </a:rPr>
                        <a:t>FCX-HS02 Working at Heights</a:t>
                      </a:r>
                      <a:endParaRPr lang="en-US" sz="1050">
                        <a:latin typeface="Arial" panose="020B0604020202020204" pitchFamily="34" charset="0"/>
                        <a:cs typeface="Arial" panose="020B0604020202020204" pitchFamily="34" charset="0"/>
                      </a:endParaRP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488877">
                <a:tc>
                  <a:txBody>
                    <a:bodyPr/>
                    <a:lstStyle/>
                    <a:p>
                      <a:r>
                        <a:rPr lang="en-US" sz="1000" b="1">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The employee was transported for evaluation and was released for full duty. </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311103">
                <a:tc>
                  <a:txBody>
                    <a:bodyPr/>
                    <a:lstStyle/>
                    <a:p>
                      <a:r>
                        <a:rPr lang="en-US" sz="1000" b="1">
                          <a:latin typeface="Arial"/>
                          <a:cs typeface="Arial"/>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Jacob Sweet, Manager-Health and Safety</a:t>
                      </a: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sp>
        <p:nvSpPr>
          <p:cNvPr id="11" name="TextBox 10">
            <a:extLst>
              <a:ext uri="{FF2B5EF4-FFF2-40B4-BE49-F238E27FC236}">
                <a16:creationId xmlns:a16="http://schemas.microsoft.com/office/drawing/2014/main" id="{40C31247-777A-D7B0-FE39-3ECBAE4D738B}"/>
              </a:ext>
            </a:extLst>
          </p:cNvPr>
          <p:cNvSpPr txBox="1"/>
          <p:nvPr/>
        </p:nvSpPr>
        <p:spPr>
          <a:xfrm>
            <a:off x="44210" y="692179"/>
            <a:ext cx="1303559"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Falling Objects </a:t>
            </a:r>
          </a:p>
        </p:txBody>
      </p:sp>
      <p:graphicFrame>
        <p:nvGraphicFramePr>
          <p:cNvPr id="12" name="Table 25">
            <a:extLst>
              <a:ext uri="{FF2B5EF4-FFF2-40B4-BE49-F238E27FC236}">
                <a16:creationId xmlns:a16="http://schemas.microsoft.com/office/drawing/2014/main" id="{23BCD6E4-1D9F-E609-D2A2-C8A78478BE8F}"/>
              </a:ext>
            </a:extLst>
          </p:cNvPr>
          <p:cNvGraphicFramePr>
            <a:graphicFrameLocks noGrp="1"/>
          </p:cNvGraphicFramePr>
          <p:nvPr/>
        </p:nvGraphicFramePr>
        <p:xfrm>
          <a:off x="9362908" y="462032"/>
          <a:ext cx="2829092" cy="41148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ID # 2024-12</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Event ID # 20014444</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9" name="Picture 8" descr="Icon&#10;&#10;Description automatically generated">
            <a:extLst>
              <a:ext uri="{FF2B5EF4-FFF2-40B4-BE49-F238E27FC236}">
                <a16:creationId xmlns:a16="http://schemas.microsoft.com/office/drawing/2014/main" id="{FA8E8228-2A83-B285-E159-5EDEF8D2B9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863" y="74212"/>
            <a:ext cx="721912" cy="625383"/>
          </a:xfrm>
          <a:prstGeom prst="rect">
            <a:avLst/>
          </a:prstGeom>
        </p:spPr>
      </p:pic>
      <p:pic>
        <p:nvPicPr>
          <p:cNvPr id="1026" name="Picture 2">
            <a:extLst>
              <a:ext uri="{FF2B5EF4-FFF2-40B4-BE49-F238E27FC236}">
                <a16:creationId xmlns:a16="http://schemas.microsoft.com/office/drawing/2014/main" id="{BA65D3B3-11CC-6DF5-1B28-40B61C5FED93}"/>
              </a:ext>
            </a:extLst>
          </p:cNvPr>
          <p:cNvPicPr>
            <a:picLocks noGrp="1" noChangeAspect="1" noChangeArrowheads="1"/>
          </p:cNvPicPr>
          <p:nvPr>
            <p:ph type="pic" sz="quarter" idx="17"/>
          </p:nvPr>
        </p:nvPicPr>
        <p:blipFill>
          <a:blip r:embed="rId5" cstate="print">
            <a:extLst>
              <a:ext uri="{28A0092B-C50C-407E-A947-70E740481C1C}">
                <a14:useLocalDpi xmlns:a14="http://schemas.microsoft.com/office/drawing/2010/main" val="0"/>
              </a:ext>
            </a:extLst>
          </a:blip>
          <a:srcRect l="11611" r="11611"/>
          <a:stretch>
            <a:fillRect/>
          </a:stretch>
        </p:blipFill>
        <p:spPr bwMode="auto">
          <a:xfrm>
            <a:off x="6355612" y="1478373"/>
            <a:ext cx="1610069" cy="15718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B0F46437-CB11-F192-0559-29F3AF5DC80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133" t="-2872" r="4133" b="17207"/>
          <a:stretch/>
        </p:blipFill>
        <p:spPr bwMode="auto">
          <a:xfrm>
            <a:off x="7931665" y="1424271"/>
            <a:ext cx="2139044" cy="162598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1D96DD89-5FB4-705D-AF5B-E145E70DC92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60168" y="1511376"/>
            <a:ext cx="1682035" cy="153888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C2FF7C42-FCD1-62AF-D282-52A741455E2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45733" y="3688123"/>
            <a:ext cx="5235519" cy="2166196"/>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5">
            <a:extLst>
              <a:ext uri="{FF2B5EF4-FFF2-40B4-BE49-F238E27FC236}">
                <a16:creationId xmlns:a16="http://schemas.microsoft.com/office/drawing/2014/main" id="{A682A752-4B1D-A7BD-EAD3-37A223D3CA92}"/>
              </a:ext>
            </a:extLst>
          </p:cNvPr>
          <p:cNvSpPr txBox="1">
            <a:spLocks/>
          </p:cNvSpPr>
          <p:nvPr/>
        </p:nvSpPr>
        <p:spPr>
          <a:xfrm>
            <a:off x="6321920" y="3078907"/>
            <a:ext cx="2414791" cy="3697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384051"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Area where rock fell. </a:t>
            </a:r>
          </a:p>
        </p:txBody>
      </p:sp>
      <p:sp>
        <p:nvSpPr>
          <p:cNvPr id="17" name="Text Placeholder 5">
            <a:extLst>
              <a:ext uri="{FF2B5EF4-FFF2-40B4-BE49-F238E27FC236}">
                <a16:creationId xmlns:a16="http://schemas.microsoft.com/office/drawing/2014/main" id="{242AABF6-A0CC-F51B-05E0-E88011884F42}"/>
              </a:ext>
            </a:extLst>
          </p:cNvPr>
          <p:cNvSpPr txBox="1">
            <a:spLocks/>
          </p:cNvSpPr>
          <p:nvPr/>
        </p:nvSpPr>
        <p:spPr>
          <a:xfrm>
            <a:off x="10135588" y="3054521"/>
            <a:ext cx="1063597" cy="3775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384051"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Rock size. </a:t>
            </a:r>
          </a:p>
        </p:txBody>
      </p:sp>
      <p:sp>
        <p:nvSpPr>
          <p:cNvPr id="18" name="Text Placeholder 5">
            <a:extLst>
              <a:ext uri="{FF2B5EF4-FFF2-40B4-BE49-F238E27FC236}">
                <a16:creationId xmlns:a16="http://schemas.microsoft.com/office/drawing/2014/main" id="{DE028BB5-A201-D610-638C-1A233E036BF8}"/>
              </a:ext>
            </a:extLst>
          </p:cNvPr>
          <p:cNvSpPr txBox="1">
            <a:spLocks/>
          </p:cNvSpPr>
          <p:nvPr/>
        </p:nvSpPr>
        <p:spPr>
          <a:xfrm>
            <a:off x="6444205" y="5910415"/>
            <a:ext cx="3883616" cy="21332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384051"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Illustration of work area and location of affected contractor. </a:t>
            </a:r>
          </a:p>
        </p:txBody>
      </p:sp>
    </p:spTree>
    <p:extLst>
      <p:ext uri="{BB962C8B-B14F-4D97-AF65-F5344CB8AC3E}">
        <p14:creationId xmlns:p14="http://schemas.microsoft.com/office/powerpoint/2010/main" val="1833053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nchor="t">
            <a:spAutoFit/>
          </a:bodyPr>
          <a:lstStyle/>
          <a:p>
            <a:pPr marL="12700">
              <a:lnSpc>
                <a:spcPct val="100000"/>
              </a:lnSpc>
              <a:spcBef>
                <a:spcPts val="100"/>
              </a:spcBef>
            </a:pPr>
            <a:r>
              <a:rPr lang="en-US" b="1"/>
              <a:t>Actionable</a:t>
            </a:r>
            <a:r>
              <a:rPr b="1" spc="-45">
                <a:latin typeface="Arial"/>
                <a:cs typeface="Arial"/>
              </a:rPr>
              <a:t> </a:t>
            </a:r>
            <a:r>
              <a:rPr b="1" spc="-10">
                <a:latin typeface="Arial"/>
                <a:cs typeface="Arial"/>
              </a:rPr>
              <a:t>Event:</a:t>
            </a:r>
            <a:r>
              <a:rPr b="1" spc="-155">
                <a:latin typeface="Arial"/>
                <a:cs typeface="Arial"/>
              </a:rPr>
              <a:t> </a:t>
            </a:r>
            <a:r>
              <a:rPr sz="3000" baseline="1388"/>
              <a:t>Fall</a:t>
            </a:r>
            <a:r>
              <a:rPr sz="3000" spc="-30" baseline="1388"/>
              <a:t> </a:t>
            </a:r>
            <a:r>
              <a:rPr sz="3000" baseline="1388"/>
              <a:t>from</a:t>
            </a:r>
            <a:r>
              <a:rPr sz="3000" spc="-37" baseline="1388"/>
              <a:t> </a:t>
            </a:r>
            <a:r>
              <a:rPr sz="3000" baseline="1388"/>
              <a:t>Height</a:t>
            </a:r>
            <a:r>
              <a:rPr sz="3000" spc="-30" baseline="1388"/>
              <a:t> </a:t>
            </a:r>
            <a:r>
              <a:rPr sz="3000" baseline="1388"/>
              <a:t>in</a:t>
            </a:r>
            <a:r>
              <a:rPr sz="3000" spc="-30" baseline="1388"/>
              <a:t> </a:t>
            </a:r>
            <a:r>
              <a:rPr sz="3000" baseline="1388"/>
              <a:t>Chute</a:t>
            </a:r>
            <a:r>
              <a:rPr sz="3000" spc="-15" baseline="1388"/>
              <a:t> Hatch</a:t>
            </a:r>
            <a:endParaRPr sz="3000" baseline="1388">
              <a:latin typeface="Arial"/>
              <a:cs typeface="Arial"/>
            </a:endParaRPr>
          </a:p>
        </p:txBody>
      </p:sp>
      <p:grpSp>
        <p:nvGrpSpPr>
          <p:cNvPr id="3" name="object 3"/>
          <p:cNvGrpSpPr/>
          <p:nvPr/>
        </p:nvGrpSpPr>
        <p:grpSpPr>
          <a:xfrm>
            <a:off x="6297040" y="1054100"/>
            <a:ext cx="5634990" cy="5584190"/>
            <a:chOff x="6297040" y="1054100"/>
            <a:chExt cx="5634990" cy="5584190"/>
          </a:xfrm>
        </p:grpSpPr>
        <p:sp>
          <p:nvSpPr>
            <p:cNvPr id="4" name="object 4"/>
            <p:cNvSpPr/>
            <p:nvPr/>
          </p:nvSpPr>
          <p:spPr>
            <a:xfrm>
              <a:off x="6309740" y="1424673"/>
              <a:ext cx="5609590" cy="5201285"/>
            </a:xfrm>
            <a:custGeom>
              <a:avLst/>
              <a:gdLst/>
              <a:ahLst/>
              <a:cxnLst/>
              <a:rect l="l" t="t" r="r" b="b"/>
              <a:pathLst>
                <a:path w="5609590" h="5201284">
                  <a:moveTo>
                    <a:pt x="5609209" y="0"/>
                  </a:moveTo>
                  <a:lnTo>
                    <a:pt x="0" y="0"/>
                  </a:lnTo>
                  <a:lnTo>
                    <a:pt x="0" y="5200777"/>
                  </a:lnTo>
                  <a:lnTo>
                    <a:pt x="5609209" y="5200777"/>
                  </a:lnTo>
                  <a:lnTo>
                    <a:pt x="5609209" y="0"/>
                  </a:lnTo>
                  <a:close/>
                </a:path>
              </a:pathLst>
            </a:custGeom>
            <a:solidFill>
              <a:srgbClr val="E7E6E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object 5"/>
            <p:cNvSpPr/>
            <p:nvPr/>
          </p:nvSpPr>
          <p:spPr>
            <a:xfrm>
              <a:off x="6303390" y="1418209"/>
              <a:ext cx="5622290" cy="12700"/>
            </a:xfrm>
            <a:custGeom>
              <a:avLst/>
              <a:gdLst/>
              <a:ahLst/>
              <a:cxnLst/>
              <a:rect l="l" t="t" r="r" b="b"/>
              <a:pathLst>
                <a:path w="5622290" h="12700">
                  <a:moveTo>
                    <a:pt x="0" y="12700"/>
                  </a:moveTo>
                  <a:lnTo>
                    <a:pt x="5621909" y="12700"/>
                  </a:lnTo>
                  <a:lnTo>
                    <a:pt x="5621909" y="0"/>
                  </a:lnTo>
                  <a:lnTo>
                    <a:pt x="0" y="0"/>
                  </a:lnTo>
                  <a:lnTo>
                    <a:pt x="0" y="12700"/>
                  </a:lnTo>
                  <a:close/>
                </a:path>
              </a:pathLst>
            </a:custGeom>
            <a:solidFill>
              <a:srgbClr val="A4A4A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6"/>
            <p:cNvSpPr/>
            <p:nvPr/>
          </p:nvSpPr>
          <p:spPr>
            <a:xfrm>
              <a:off x="6309740" y="1060450"/>
              <a:ext cx="0" cy="5571490"/>
            </a:xfrm>
            <a:custGeom>
              <a:avLst/>
              <a:gdLst/>
              <a:ahLst/>
              <a:cxnLst/>
              <a:rect l="l" t="t" r="r" b="b"/>
              <a:pathLst>
                <a:path h="5571490">
                  <a:moveTo>
                    <a:pt x="0" y="0"/>
                  </a:moveTo>
                  <a:lnTo>
                    <a:pt x="0" y="5571350"/>
                  </a:lnTo>
                </a:path>
              </a:pathLst>
            </a:custGeom>
            <a:ln w="12700">
              <a:solidFill>
                <a:srgbClr val="A4A4A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p:nvPr/>
          </p:nvSpPr>
          <p:spPr>
            <a:xfrm>
              <a:off x="11918950" y="1060450"/>
              <a:ext cx="0" cy="5571490"/>
            </a:xfrm>
            <a:custGeom>
              <a:avLst/>
              <a:gdLst/>
              <a:ahLst/>
              <a:cxnLst/>
              <a:rect l="l" t="t" r="r" b="b"/>
              <a:pathLst>
                <a:path h="5571490">
                  <a:moveTo>
                    <a:pt x="0" y="0"/>
                  </a:moveTo>
                  <a:lnTo>
                    <a:pt x="0" y="5571350"/>
                  </a:lnTo>
                </a:path>
              </a:pathLst>
            </a:custGeom>
            <a:ln w="12700">
              <a:solidFill>
                <a:srgbClr val="A4A4A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8"/>
            <p:cNvSpPr/>
            <p:nvPr/>
          </p:nvSpPr>
          <p:spPr>
            <a:xfrm>
              <a:off x="6303390" y="6625450"/>
              <a:ext cx="5622290" cy="0"/>
            </a:xfrm>
            <a:custGeom>
              <a:avLst/>
              <a:gdLst/>
              <a:ahLst/>
              <a:cxnLst/>
              <a:rect l="l" t="t" r="r" b="b"/>
              <a:pathLst>
                <a:path w="5622290">
                  <a:moveTo>
                    <a:pt x="0" y="0"/>
                  </a:moveTo>
                  <a:lnTo>
                    <a:pt x="5621909" y="0"/>
                  </a:lnTo>
                </a:path>
              </a:pathLst>
            </a:custGeom>
            <a:ln w="12700">
              <a:solidFill>
                <a:srgbClr val="A4A4A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9" name="object 9"/>
          <p:cNvSpPr txBox="1"/>
          <p:nvPr/>
        </p:nvSpPr>
        <p:spPr>
          <a:xfrm>
            <a:off x="6309740" y="1066800"/>
            <a:ext cx="5609590" cy="358140"/>
          </a:xfrm>
          <a:prstGeom prst="rect">
            <a:avLst/>
          </a:prstGeom>
          <a:solidFill>
            <a:srgbClr val="FFFF00"/>
          </a:solidFill>
          <a:ln w="12700">
            <a:solidFill>
              <a:srgbClr val="A4A4A4"/>
            </a:solidFill>
          </a:ln>
        </p:spPr>
        <p:txBody>
          <a:bodyPr vert="horz" wrap="square" lIns="0" tIns="66675" rIns="0" bIns="0" rtlCol="0">
            <a:spAutoFit/>
          </a:bodyPr>
          <a:lstStyle/>
          <a:p>
            <a:pPr marL="1270" marR="0" lvl="0" indent="0" algn="ctr" defTabSz="914400" eaLnBrk="1" fontAlgn="auto" latinLnBrk="0" hangingPunct="1">
              <a:lnSpc>
                <a:spcPct val="100000"/>
              </a:lnSpc>
              <a:spcBef>
                <a:spcPts val="525"/>
              </a:spcBef>
              <a:spcAft>
                <a:spcPts val="0"/>
              </a:spcAft>
              <a:buClrTx/>
              <a:buSzTx/>
              <a:buFontTx/>
              <a:buNone/>
              <a:tabLst/>
              <a:defRPr/>
            </a:pPr>
            <a:r>
              <a:rPr kumimoji="0" sz="1400" b="1" i="0" u="none" strike="noStrike" kern="0" cap="none" spc="0" normalizeH="0" baseline="0" noProof="0">
                <a:ln>
                  <a:noFill/>
                </a:ln>
                <a:solidFill>
                  <a:sysClr val="windowText" lastClr="000000"/>
                </a:solidFill>
                <a:effectLst/>
                <a:uLnTx/>
                <a:uFillTx/>
                <a:latin typeface="Arial"/>
                <a:cs typeface="Arial"/>
              </a:rPr>
              <a:t>Photos</a:t>
            </a:r>
            <a:r>
              <a:rPr kumimoji="0" sz="1400" b="1" i="0" u="none" strike="noStrike" kern="0" cap="none" spc="-35" normalizeH="0" baseline="0" noProof="0">
                <a:ln>
                  <a:noFill/>
                </a:ln>
                <a:solidFill>
                  <a:sysClr val="windowText" lastClr="000000"/>
                </a:solidFill>
                <a:effectLst/>
                <a:uLnTx/>
                <a:uFillTx/>
                <a:latin typeface="Arial"/>
                <a:cs typeface="Arial"/>
              </a:rPr>
              <a:t> </a:t>
            </a:r>
            <a:r>
              <a:rPr kumimoji="0" sz="1400" b="1" i="0" u="none" strike="noStrike" kern="0" cap="none" spc="0" normalizeH="0" baseline="0" noProof="0">
                <a:ln>
                  <a:noFill/>
                </a:ln>
                <a:solidFill>
                  <a:sysClr val="windowText" lastClr="000000"/>
                </a:solidFill>
                <a:effectLst/>
                <a:uLnTx/>
                <a:uFillTx/>
                <a:latin typeface="Arial"/>
                <a:cs typeface="Arial"/>
              </a:rPr>
              <a:t>/</a:t>
            </a:r>
            <a:r>
              <a:rPr kumimoji="0" sz="1400" b="1" i="0" u="none" strike="noStrike" kern="0" cap="none" spc="-20" normalizeH="0" baseline="0" noProof="0">
                <a:ln>
                  <a:noFill/>
                </a:ln>
                <a:solidFill>
                  <a:sysClr val="windowText" lastClr="000000"/>
                </a:solidFill>
                <a:effectLst/>
                <a:uLnTx/>
                <a:uFillTx/>
                <a:latin typeface="Arial"/>
                <a:cs typeface="Arial"/>
              </a:rPr>
              <a:t> Links</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grpSp>
        <p:nvGrpSpPr>
          <p:cNvPr id="10" name="object 10"/>
          <p:cNvGrpSpPr/>
          <p:nvPr/>
        </p:nvGrpSpPr>
        <p:grpSpPr>
          <a:xfrm>
            <a:off x="9451847" y="199644"/>
            <a:ext cx="2249805" cy="610235"/>
            <a:chOff x="9451847" y="199644"/>
            <a:chExt cx="2249805" cy="610235"/>
          </a:xfrm>
        </p:grpSpPr>
        <p:pic>
          <p:nvPicPr>
            <p:cNvPr id="11" name="object 11"/>
            <p:cNvPicPr/>
            <p:nvPr/>
          </p:nvPicPr>
          <p:blipFill>
            <a:blip r:embed="rId3" cstate="print"/>
            <a:stretch>
              <a:fillRect/>
            </a:stretch>
          </p:blipFill>
          <p:spPr>
            <a:xfrm>
              <a:off x="9451847" y="199644"/>
              <a:ext cx="2249424" cy="262127"/>
            </a:xfrm>
            <a:prstGeom prst="rect">
              <a:avLst/>
            </a:prstGeom>
          </p:spPr>
        </p:pic>
        <p:pic>
          <p:nvPicPr>
            <p:cNvPr id="12" name="object 12"/>
            <p:cNvPicPr/>
            <p:nvPr/>
          </p:nvPicPr>
          <p:blipFill>
            <a:blip r:embed="rId4" cstate="print"/>
            <a:stretch>
              <a:fillRect/>
            </a:stretch>
          </p:blipFill>
          <p:spPr>
            <a:xfrm>
              <a:off x="11140185" y="499618"/>
              <a:ext cx="561086" cy="310007"/>
            </a:xfrm>
            <a:prstGeom prst="rect">
              <a:avLst/>
            </a:prstGeom>
          </p:spPr>
        </p:pic>
      </p:grpSp>
      <p:graphicFrame>
        <p:nvGraphicFramePr>
          <p:cNvPr id="13" name="object 13"/>
          <p:cNvGraphicFramePr>
            <a:graphicFrameLocks noGrp="1"/>
          </p:cNvGraphicFramePr>
          <p:nvPr/>
        </p:nvGraphicFramePr>
        <p:xfrm>
          <a:off x="266457" y="1072132"/>
          <a:ext cx="5862822" cy="5540618"/>
        </p:xfrm>
        <a:graphic>
          <a:graphicData uri="http://schemas.openxmlformats.org/drawingml/2006/table">
            <a:tbl>
              <a:tblPr firstRow="1" bandRow="1">
                <a:tableStyleId>{2D5ABB26-0587-4C30-8999-92F81FD0307C}</a:tableStyleId>
              </a:tblPr>
              <a:tblGrid>
                <a:gridCol w="1588815">
                  <a:extLst>
                    <a:ext uri="{9D8B030D-6E8A-4147-A177-3AD203B41FA5}">
                      <a16:colId xmlns:a16="http://schemas.microsoft.com/office/drawing/2014/main" val="20000"/>
                    </a:ext>
                  </a:extLst>
                </a:gridCol>
                <a:gridCol w="4274007">
                  <a:extLst>
                    <a:ext uri="{9D8B030D-6E8A-4147-A177-3AD203B41FA5}">
                      <a16:colId xmlns:a16="http://schemas.microsoft.com/office/drawing/2014/main" val="20001"/>
                    </a:ext>
                  </a:extLst>
                </a:gridCol>
              </a:tblGrid>
              <a:tr h="533907">
                <a:tc gridSpan="2">
                  <a:txBody>
                    <a:bodyPr/>
                    <a:lstStyle/>
                    <a:p>
                      <a:pPr algn="ctr">
                        <a:lnSpc>
                          <a:spcPct val="100000"/>
                        </a:lnSpc>
                        <a:spcBef>
                          <a:spcPts val="725"/>
                        </a:spcBef>
                      </a:pPr>
                      <a:r>
                        <a:rPr sz="1400" b="1" dirty="0">
                          <a:latin typeface="Arial"/>
                          <a:cs typeface="Arial"/>
                        </a:rPr>
                        <a:t>Preliminary</a:t>
                      </a:r>
                      <a:r>
                        <a:rPr sz="1400" b="1" spc="-80" dirty="0">
                          <a:latin typeface="Arial"/>
                          <a:cs typeface="Arial"/>
                        </a:rPr>
                        <a:t> </a:t>
                      </a:r>
                      <a:r>
                        <a:rPr sz="1400" b="1" dirty="0">
                          <a:latin typeface="Arial"/>
                          <a:cs typeface="Arial"/>
                        </a:rPr>
                        <a:t>Incident</a:t>
                      </a:r>
                      <a:r>
                        <a:rPr sz="1400" b="1" spc="-75" dirty="0">
                          <a:latin typeface="Arial"/>
                          <a:cs typeface="Arial"/>
                        </a:rPr>
                        <a:t> </a:t>
                      </a:r>
                      <a:r>
                        <a:rPr sz="1400" b="1" spc="-10" dirty="0">
                          <a:latin typeface="Arial"/>
                          <a:cs typeface="Arial"/>
                        </a:rPr>
                        <a:t>Details</a:t>
                      </a:r>
                      <a:endParaRPr sz="1400">
                        <a:latin typeface="Arial"/>
                        <a:cs typeface="Arial"/>
                      </a:endParaRPr>
                    </a:p>
                  </a:txBody>
                  <a:tcPr marL="0" marR="0" marT="92075" marB="0">
                    <a:lnL w="9525">
                      <a:solidFill>
                        <a:srgbClr val="A6A6A6"/>
                      </a:solidFill>
                      <a:prstDash val="solid"/>
                    </a:lnL>
                    <a:lnR w="9525">
                      <a:solidFill>
                        <a:srgbClr val="A6A6A6"/>
                      </a:solidFill>
                      <a:prstDash val="solid"/>
                    </a:lnR>
                    <a:lnT w="9525">
                      <a:solidFill>
                        <a:srgbClr val="A6A6A6"/>
                      </a:solidFill>
                      <a:prstDash val="solid"/>
                    </a:lnT>
                    <a:lnB w="9525">
                      <a:solidFill>
                        <a:srgbClr val="A6A6A6"/>
                      </a:solidFill>
                      <a:prstDash val="solid"/>
                    </a:lnB>
                    <a:solidFill>
                      <a:srgbClr val="FFFF00"/>
                    </a:solidFill>
                  </a:tcPr>
                </a:tc>
                <a:tc hMerge="1">
                  <a:txBody>
                    <a:bodyPr/>
                    <a:lstStyle/>
                    <a:p>
                      <a:endParaRPr/>
                    </a:p>
                  </a:txBody>
                  <a:tcPr marL="0" marR="0" marT="0" marB="0"/>
                </a:tc>
                <a:extLst>
                  <a:ext uri="{0D108BD9-81ED-4DB2-BD59-A6C34878D82A}">
                    <a16:rowId xmlns:a16="http://schemas.microsoft.com/office/drawing/2014/main" val="10000"/>
                  </a:ext>
                </a:extLst>
              </a:tr>
              <a:tr h="406865">
                <a:tc>
                  <a:txBody>
                    <a:bodyPr/>
                    <a:lstStyle/>
                    <a:p>
                      <a:pPr marL="90805" algn="l">
                        <a:lnSpc>
                          <a:spcPct val="100000"/>
                        </a:lnSpc>
                        <a:spcBef>
                          <a:spcPts val="0"/>
                        </a:spcBef>
                        <a:spcAft>
                          <a:spcPts val="0"/>
                        </a:spcAft>
                      </a:pPr>
                      <a:r>
                        <a:rPr sz="1000" b="1" spc="-10" dirty="0">
                          <a:latin typeface="Arial"/>
                          <a:cs typeface="Arial"/>
                        </a:rPr>
                        <a:t>Operation</a:t>
                      </a:r>
                      <a:endParaRPr sz="1000" dirty="0">
                        <a:latin typeface="Arial"/>
                        <a:cs typeface="Arial"/>
                      </a:endParaRPr>
                    </a:p>
                  </a:txBody>
                  <a:tcPr marL="0" marR="0" marT="0" marB="0" anchor="ctr">
                    <a:lnL w="9525">
                      <a:solidFill>
                        <a:srgbClr val="A6A6A6"/>
                      </a:solidFill>
                      <a:prstDash val="solid"/>
                    </a:lnL>
                    <a:lnT w="9525">
                      <a:solidFill>
                        <a:srgbClr val="A6A6A6"/>
                      </a:solidFill>
                      <a:prstDash val="solid"/>
                    </a:lnT>
                    <a:lnB w="9525">
                      <a:solidFill>
                        <a:srgbClr val="A6A6A6"/>
                      </a:solidFill>
                      <a:prstDash val="solid"/>
                    </a:lnB>
                    <a:solidFill>
                      <a:srgbClr val="E7E6E6"/>
                    </a:solidFill>
                  </a:tcPr>
                </a:tc>
                <a:tc>
                  <a:txBody>
                    <a:bodyPr/>
                    <a:lstStyle/>
                    <a:p>
                      <a:pPr marL="91440" algn="l">
                        <a:lnSpc>
                          <a:spcPct val="100000"/>
                        </a:lnSpc>
                        <a:spcBef>
                          <a:spcPts val="0"/>
                        </a:spcBef>
                        <a:spcAft>
                          <a:spcPts val="0"/>
                        </a:spcAft>
                      </a:pPr>
                      <a:r>
                        <a:rPr sz="1050" spc="-10" dirty="0">
                          <a:latin typeface="Arial"/>
                          <a:cs typeface="Arial"/>
                        </a:rPr>
                        <a:t>Sierrita</a:t>
                      </a:r>
                      <a:endParaRPr sz="1050" dirty="0">
                        <a:latin typeface="Arial"/>
                        <a:cs typeface="Arial"/>
                      </a:endParaRPr>
                    </a:p>
                  </a:txBody>
                  <a:tcPr marL="0" marR="0" marT="0" marB="0" anchor="ctr">
                    <a:lnR w="12700">
                      <a:solidFill>
                        <a:srgbClr val="A6A6A6"/>
                      </a:solidFill>
                      <a:prstDash val="solid"/>
                    </a:lnR>
                    <a:lnT w="9525">
                      <a:solidFill>
                        <a:srgbClr val="A6A6A6"/>
                      </a:solidFill>
                      <a:prstDash val="solid"/>
                    </a:lnT>
                    <a:lnB w="9525">
                      <a:solidFill>
                        <a:srgbClr val="A6A6A6"/>
                      </a:solidFill>
                      <a:prstDash val="solid"/>
                    </a:lnB>
                  </a:tcPr>
                </a:tc>
                <a:extLst>
                  <a:ext uri="{0D108BD9-81ED-4DB2-BD59-A6C34878D82A}">
                    <a16:rowId xmlns:a16="http://schemas.microsoft.com/office/drawing/2014/main" val="10001"/>
                  </a:ext>
                </a:extLst>
              </a:tr>
              <a:tr h="417659">
                <a:tc>
                  <a:txBody>
                    <a:bodyPr/>
                    <a:lstStyle/>
                    <a:p>
                      <a:pPr marL="90805" algn="l">
                        <a:lnSpc>
                          <a:spcPct val="100000"/>
                        </a:lnSpc>
                        <a:spcBef>
                          <a:spcPts val="0"/>
                        </a:spcBef>
                        <a:spcAft>
                          <a:spcPts val="0"/>
                        </a:spcAft>
                      </a:pPr>
                      <a:r>
                        <a:rPr sz="1000" b="1" kern="1200" dirty="0">
                          <a:solidFill>
                            <a:schemeClr val="dk1"/>
                          </a:solidFill>
                          <a:latin typeface="Arial"/>
                          <a:ea typeface="+mn-ea"/>
                          <a:cs typeface="Arial"/>
                        </a:rPr>
                        <a:t>Date / Time</a:t>
                      </a:r>
                    </a:p>
                  </a:txBody>
                  <a:tcPr marL="0" marR="0" marT="0" marB="0" anchor="ctr">
                    <a:lnL w="9525">
                      <a:solidFill>
                        <a:srgbClr val="A6A6A6"/>
                      </a:solidFill>
                      <a:prstDash val="solid"/>
                    </a:lnL>
                    <a:lnT w="9525">
                      <a:solidFill>
                        <a:srgbClr val="A6A6A6"/>
                      </a:solidFill>
                      <a:prstDash val="solid"/>
                    </a:lnT>
                    <a:lnB w="9525">
                      <a:solidFill>
                        <a:srgbClr val="A6A6A6"/>
                      </a:solidFill>
                      <a:prstDash val="solid"/>
                    </a:lnB>
                    <a:solidFill>
                      <a:srgbClr val="E7E6E6"/>
                    </a:solidFill>
                  </a:tcPr>
                </a:tc>
                <a:tc>
                  <a:txBody>
                    <a:bodyPr/>
                    <a:lstStyle/>
                    <a:p>
                      <a:pPr marL="91440" algn="l">
                        <a:lnSpc>
                          <a:spcPct val="100000"/>
                        </a:lnSpc>
                        <a:spcBef>
                          <a:spcPts val="0"/>
                        </a:spcBef>
                        <a:spcAft>
                          <a:spcPts val="0"/>
                        </a:spcAft>
                      </a:pPr>
                      <a:r>
                        <a:rPr sz="1050" dirty="0">
                          <a:latin typeface="Arial"/>
                          <a:cs typeface="Arial"/>
                        </a:rPr>
                        <a:t>March</a:t>
                      </a:r>
                      <a:r>
                        <a:rPr sz="1050" spc="-25" dirty="0">
                          <a:latin typeface="Arial"/>
                          <a:cs typeface="Arial"/>
                        </a:rPr>
                        <a:t> </a:t>
                      </a:r>
                      <a:r>
                        <a:rPr sz="1050" dirty="0">
                          <a:latin typeface="Arial"/>
                          <a:cs typeface="Arial"/>
                        </a:rPr>
                        <a:t>28,</a:t>
                      </a:r>
                      <a:r>
                        <a:rPr sz="1050" spc="-25" dirty="0">
                          <a:latin typeface="Arial"/>
                          <a:cs typeface="Arial"/>
                        </a:rPr>
                        <a:t> </a:t>
                      </a:r>
                      <a:r>
                        <a:rPr sz="1050" dirty="0">
                          <a:latin typeface="Arial"/>
                          <a:cs typeface="Arial"/>
                        </a:rPr>
                        <a:t>2024</a:t>
                      </a:r>
                      <a:r>
                        <a:rPr sz="1050" spc="-30" dirty="0">
                          <a:latin typeface="Arial"/>
                          <a:cs typeface="Arial"/>
                        </a:rPr>
                        <a:t> </a:t>
                      </a:r>
                      <a:r>
                        <a:rPr sz="1050" dirty="0">
                          <a:latin typeface="Arial"/>
                          <a:cs typeface="Arial"/>
                        </a:rPr>
                        <a:t>/</a:t>
                      </a:r>
                      <a:r>
                        <a:rPr sz="1050" spc="-20" dirty="0">
                          <a:latin typeface="Arial"/>
                          <a:cs typeface="Arial"/>
                        </a:rPr>
                        <a:t> </a:t>
                      </a:r>
                      <a:r>
                        <a:rPr sz="1050" dirty="0">
                          <a:latin typeface="Arial"/>
                          <a:cs typeface="Arial"/>
                        </a:rPr>
                        <a:t>8:30</a:t>
                      </a:r>
                      <a:r>
                        <a:rPr sz="1050" spc="-20" dirty="0">
                          <a:latin typeface="Arial"/>
                          <a:cs typeface="Arial"/>
                        </a:rPr>
                        <a:t> a.m.</a:t>
                      </a:r>
                      <a:endParaRPr sz="1050" dirty="0">
                        <a:latin typeface="Arial"/>
                        <a:cs typeface="Arial"/>
                      </a:endParaRPr>
                    </a:p>
                  </a:txBody>
                  <a:tcPr marL="0" marR="0" marT="0" marB="0" anchor="ctr">
                    <a:lnR w="9525">
                      <a:solidFill>
                        <a:srgbClr val="A6A6A6"/>
                      </a:solidFill>
                      <a:prstDash val="solid"/>
                    </a:lnR>
                    <a:lnT w="9525">
                      <a:solidFill>
                        <a:srgbClr val="A6A6A6"/>
                      </a:solidFill>
                      <a:prstDash val="solid"/>
                    </a:lnT>
                    <a:lnB w="9525">
                      <a:solidFill>
                        <a:srgbClr val="A6A6A6"/>
                      </a:solidFill>
                      <a:prstDash val="solid"/>
                    </a:lnB>
                  </a:tcPr>
                </a:tc>
                <a:extLst>
                  <a:ext uri="{0D108BD9-81ED-4DB2-BD59-A6C34878D82A}">
                    <a16:rowId xmlns:a16="http://schemas.microsoft.com/office/drawing/2014/main" val="10002"/>
                  </a:ext>
                </a:extLst>
              </a:tr>
              <a:tr h="306443">
                <a:tc>
                  <a:txBody>
                    <a:bodyPr/>
                    <a:lstStyle/>
                    <a:p>
                      <a:pPr marL="112713" indent="0" algn="l">
                        <a:lnSpc>
                          <a:spcPct val="100000"/>
                        </a:lnSpc>
                        <a:spcBef>
                          <a:spcPts val="0"/>
                        </a:spcBef>
                        <a:spcAft>
                          <a:spcPts val="0"/>
                        </a:spcAft>
                      </a:pPr>
                      <a:r>
                        <a:rPr lang="en-US" sz="1000" b="1" kern="1200" dirty="0">
                          <a:solidFill>
                            <a:schemeClr val="dk1"/>
                          </a:solidFill>
                          <a:latin typeface="Arial"/>
                          <a:ea typeface="+mn-ea"/>
                          <a:cs typeface="Arial"/>
                        </a:rPr>
                        <a:t>Event Type</a:t>
                      </a:r>
                      <a:endParaRPr sz="1000" b="1" kern="1200" dirty="0">
                        <a:solidFill>
                          <a:schemeClr val="dk1"/>
                        </a:solidFill>
                        <a:latin typeface="Arial"/>
                        <a:ea typeface="+mn-ea"/>
                        <a:cs typeface="Arial"/>
                      </a:endParaRPr>
                    </a:p>
                  </a:txBody>
                  <a:tcPr marL="0" marR="0" marT="9525" marB="0" anchor="ctr">
                    <a:lnL w="9525">
                      <a:solidFill>
                        <a:srgbClr val="A6A6A6"/>
                      </a:solidFill>
                      <a:prstDash val="solid"/>
                    </a:lnL>
                    <a:lnT w="9525">
                      <a:solidFill>
                        <a:srgbClr val="A6A6A6"/>
                      </a:solidFill>
                      <a:prstDash val="solid"/>
                    </a:lnT>
                    <a:lnB w="9525">
                      <a:solidFill>
                        <a:srgbClr val="A6A6A6"/>
                      </a:solidFill>
                      <a:prstDash val="solid"/>
                    </a:lnB>
                    <a:solidFill>
                      <a:srgbClr val="E7E6E6"/>
                    </a:solidFill>
                  </a:tcPr>
                </a:tc>
                <a:tc>
                  <a:txBody>
                    <a:bodyPr/>
                    <a:lstStyle/>
                    <a:p>
                      <a:pPr marL="5715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Near Miss</a:t>
                      </a:r>
                      <a:endParaRPr sz="1050" dirty="0">
                        <a:latin typeface="Arial"/>
                        <a:cs typeface="Arial"/>
                      </a:endParaRPr>
                    </a:p>
                  </a:txBody>
                  <a:tcPr marL="0" marR="0" marT="0" marB="0" anchor="ctr">
                    <a:lnR w="9525">
                      <a:solidFill>
                        <a:srgbClr val="A6A6A6"/>
                      </a:solidFill>
                      <a:prstDash val="solid"/>
                    </a:lnR>
                    <a:lnT w="9525">
                      <a:solidFill>
                        <a:srgbClr val="A6A6A6"/>
                      </a:solidFill>
                      <a:prstDash val="solid"/>
                    </a:lnT>
                    <a:lnB w="9525">
                      <a:solidFill>
                        <a:srgbClr val="A6A6A6"/>
                      </a:solidFill>
                      <a:prstDash val="solid"/>
                    </a:lnB>
                  </a:tcPr>
                </a:tc>
                <a:extLst>
                  <a:ext uri="{0D108BD9-81ED-4DB2-BD59-A6C34878D82A}">
                    <a16:rowId xmlns:a16="http://schemas.microsoft.com/office/drawing/2014/main" val="10003"/>
                  </a:ext>
                </a:extLst>
              </a:tr>
              <a:tr h="1304310">
                <a:tc>
                  <a:txBody>
                    <a:bodyPr/>
                    <a:lstStyle/>
                    <a:p>
                      <a:pPr marL="90805" algn="l">
                        <a:lnSpc>
                          <a:spcPct val="100000"/>
                        </a:lnSpc>
                      </a:pPr>
                      <a:r>
                        <a:rPr sz="1000" b="1" kern="1200" dirty="0">
                          <a:solidFill>
                            <a:schemeClr val="dk1"/>
                          </a:solidFill>
                          <a:latin typeface="Arial"/>
                          <a:ea typeface="+mn-ea"/>
                          <a:cs typeface="Arial"/>
                        </a:rPr>
                        <a:t>Summary</a:t>
                      </a:r>
                    </a:p>
                  </a:txBody>
                  <a:tcPr marL="0" marR="0" marT="0" marB="0" anchor="ctr">
                    <a:lnL w="9525">
                      <a:solidFill>
                        <a:srgbClr val="A6A6A6"/>
                      </a:solidFill>
                      <a:prstDash val="solid"/>
                    </a:lnL>
                    <a:lnT w="9525">
                      <a:solidFill>
                        <a:srgbClr val="A6A6A6"/>
                      </a:solidFill>
                      <a:prstDash val="solid"/>
                    </a:lnT>
                    <a:lnB w="9525">
                      <a:solidFill>
                        <a:srgbClr val="A6A6A6"/>
                      </a:solidFill>
                      <a:prstDash val="solid"/>
                    </a:lnB>
                    <a:solidFill>
                      <a:srgbClr val="E7E6E6"/>
                    </a:solidFill>
                  </a:tcPr>
                </a:tc>
                <a:tc>
                  <a:txBody>
                    <a:bodyPr/>
                    <a:lstStyle/>
                    <a:p>
                      <a:pPr marL="57150" marR="215900" indent="0" algn="l">
                        <a:lnSpc>
                          <a:spcPct val="100000"/>
                        </a:lnSpc>
                        <a:spcBef>
                          <a:spcPts val="0"/>
                        </a:spcBef>
                      </a:pPr>
                      <a:r>
                        <a:rPr sz="1050" dirty="0">
                          <a:latin typeface="Arial" panose="020B0604020202020204" pitchFamily="34" charset="0"/>
                          <a:cs typeface="Arial" panose="020B0604020202020204" pitchFamily="34" charset="0"/>
                        </a:rPr>
                        <a:t>Three</a:t>
                      </a:r>
                      <a:r>
                        <a:rPr sz="1050" spc="-20"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employees</a:t>
                      </a:r>
                      <a:r>
                        <a:rPr sz="1050" spc="-20"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were</a:t>
                      </a:r>
                      <a:r>
                        <a:rPr sz="1050" spc="-20"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clearing</a:t>
                      </a:r>
                      <a:r>
                        <a:rPr sz="1050" spc="-15" dirty="0">
                          <a:latin typeface="Arial" panose="020B0604020202020204" pitchFamily="34" charset="0"/>
                          <a:cs typeface="Arial" panose="020B0604020202020204" pitchFamily="34" charset="0"/>
                        </a:rPr>
                        <a:t> </a:t>
                      </a:r>
                      <a:r>
                        <a:rPr lang="en-US" sz="1050" spc="-15" dirty="0" err="1">
                          <a:latin typeface="Arial" panose="020B0604020202020204" pitchFamily="34" charset="0"/>
                          <a:cs typeface="Arial" panose="020B0604020202020204" pitchFamily="34" charset="0"/>
                        </a:rPr>
                        <a:t>deadbed</a:t>
                      </a:r>
                      <a:r>
                        <a:rPr lang="en-US" sz="1050" spc="-15"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material</a:t>
                      </a:r>
                      <a:r>
                        <a:rPr sz="1050" spc="-1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stuck </a:t>
                      </a:r>
                      <a:r>
                        <a:rPr sz="1050" dirty="0">
                          <a:latin typeface="Arial" panose="020B0604020202020204" pitchFamily="34" charset="0"/>
                          <a:cs typeface="Arial" panose="020B0604020202020204" pitchFamily="34" charset="0"/>
                        </a:rPr>
                        <a:t>on</a:t>
                      </a:r>
                      <a:r>
                        <a:rPr sz="1050" spc="-20"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catch</a:t>
                      </a:r>
                      <a:r>
                        <a:rPr sz="1050" spc="-20"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bars</a:t>
                      </a:r>
                      <a:r>
                        <a:rPr sz="1050" spc="-15"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in</a:t>
                      </a:r>
                      <a:r>
                        <a:rPr sz="1050" spc="-20"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the</a:t>
                      </a:r>
                      <a:r>
                        <a:rPr sz="1050" spc="-20" dirty="0">
                          <a:latin typeface="Arial" panose="020B0604020202020204" pitchFamily="34" charset="0"/>
                          <a:cs typeface="Arial" panose="020B0604020202020204" pitchFamily="34" charset="0"/>
                        </a:rPr>
                        <a:t> </a:t>
                      </a:r>
                      <a:r>
                        <a:rPr lang="en-US" sz="1050" spc="-20" dirty="0">
                          <a:latin typeface="Arial" panose="020B0604020202020204" pitchFamily="34" charset="0"/>
                          <a:cs typeface="Arial" panose="020B0604020202020204" pitchFamily="34" charset="0"/>
                        </a:rPr>
                        <a:t>s</a:t>
                      </a:r>
                      <a:r>
                        <a:rPr sz="1050" dirty="0">
                          <a:latin typeface="Arial" panose="020B0604020202020204" pitchFamily="34" charset="0"/>
                          <a:cs typeface="Arial" panose="020B0604020202020204" pitchFamily="34" charset="0"/>
                        </a:rPr>
                        <a:t>econdary</a:t>
                      </a:r>
                      <a:r>
                        <a:rPr sz="1050" spc="-20"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chute.</a:t>
                      </a:r>
                      <a:r>
                        <a:rPr lang="en-US" sz="1050"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The</a:t>
                      </a:r>
                      <a:r>
                        <a:rPr sz="1050" spc="-20"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confined </a:t>
                      </a:r>
                      <a:r>
                        <a:rPr sz="1050" dirty="0">
                          <a:latin typeface="Arial" panose="020B0604020202020204" pitchFamily="34" charset="0"/>
                          <a:cs typeface="Arial" panose="020B0604020202020204" pitchFamily="34" charset="0"/>
                        </a:rPr>
                        <a:t>space</a:t>
                      </a:r>
                      <a:r>
                        <a:rPr sz="1050" spc="-30"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attendant</a:t>
                      </a:r>
                      <a:r>
                        <a:rPr sz="1050" spc="-30"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opened</a:t>
                      </a:r>
                      <a:r>
                        <a:rPr sz="1050" spc="-25"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a</a:t>
                      </a:r>
                      <a:r>
                        <a:rPr sz="1050" spc="-30"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hatch</a:t>
                      </a:r>
                      <a:r>
                        <a:rPr sz="1050" spc="-25"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on</a:t>
                      </a:r>
                      <a:r>
                        <a:rPr sz="1050" spc="-30"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the</a:t>
                      </a:r>
                      <a:r>
                        <a:rPr sz="1050" spc="-30"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north</a:t>
                      </a:r>
                      <a:r>
                        <a:rPr sz="1050" spc="-25"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side</a:t>
                      </a:r>
                      <a:r>
                        <a:rPr sz="1050" spc="-30"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of</a:t>
                      </a:r>
                      <a:r>
                        <a:rPr sz="1050" spc="-25"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the</a:t>
                      </a:r>
                      <a:r>
                        <a:rPr sz="1050" spc="-30"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chute</a:t>
                      </a:r>
                      <a:r>
                        <a:rPr lang="en-US" sz="1050" spc="-10" dirty="0">
                          <a:latin typeface="Arial" panose="020B0604020202020204" pitchFamily="34" charset="0"/>
                          <a:cs typeface="Arial" panose="020B0604020202020204" pitchFamily="34" charset="0"/>
                        </a:rPr>
                        <a:t> to help improve access to the material. An employee inside the chute, unaware of the opened hatch, stepped on </a:t>
                      </a:r>
                      <a:r>
                        <a:rPr lang="en-US" sz="1050" spc="-10" dirty="0" err="1">
                          <a:latin typeface="Arial" panose="020B0604020202020204" pitchFamily="34" charset="0"/>
                          <a:cs typeface="Arial" panose="020B0604020202020204" pitchFamily="34" charset="0"/>
                        </a:rPr>
                        <a:t>deadbed</a:t>
                      </a:r>
                      <a:r>
                        <a:rPr lang="en-US" sz="1050" spc="-10" dirty="0">
                          <a:latin typeface="Arial" panose="020B0604020202020204" pitchFamily="34" charset="0"/>
                          <a:cs typeface="Arial" panose="020B0604020202020204" pitchFamily="34" charset="0"/>
                        </a:rPr>
                        <a:t> material covering the hatch, pushing one foot through the opening, and was exposed to a nine-foot fall. </a:t>
                      </a:r>
                      <a:endParaRPr sz="1050" dirty="0">
                        <a:latin typeface="Arial" panose="020B0604020202020204" pitchFamily="34" charset="0"/>
                        <a:cs typeface="Arial" panose="020B0604020202020204" pitchFamily="34" charset="0"/>
                      </a:endParaRPr>
                    </a:p>
                  </a:txBody>
                  <a:tcPr marL="0" marR="0" marT="0" marB="0" anchor="ctr">
                    <a:lnR w="9525">
                      <a:solidFill>
                        <a:srgbClr val="A6A6A6"/>
                      </a:solidFill>
                      <a:prstDash val="solid"/>
                    </a:lnR>
                    <a:lnT w="9525">
                      <a:solidFill>
                        <a:srgbClr val="A6A6A6"/>
                      </a:solidFill>
                      <a:prstDash val="solid"/>
                    </a:lnT>
                    <a:lnB w="9525">
                      <a:solidFill>
                        <a:srgbClr val="A6A6A6"/>
                      </a:solidFill>
                      <a:prstDash val="solid"/>
                    </a:lnB>
                  </a:tcPr>
                </a:tc>
                <a:extLst>
                  <a:ext uri="{0D108BD9-81ED-4DB2-BD59-A6C34878D82A}">
                    <a16:rowId xmlns:a16="http://schemas.microsoft.com/office/drawing/2014/main" val="10004"/>
                  </a:ext>
                </a:extLst>
              </a:tr>
              <a:tr h="395240">
                <a:tc>
                  <a:txBody>
                    <a:bodyPr/>
                    <a:lstStyle/>
                    <a:p>
                      <a:pPr marL="90805" algn="l">
                        <a:lnSpc>
                          <a:spcPct val="100000"/>
                        </a:lnSpc>
                        <a:spcBef>
                          <a:spcPts val="570"/>
                        </a:spcBef>
                      </a:pPr>
                      <a:r>
                        <a:rPr sz="1000" b="1" kern="1200" dirty="0">
                          <a:solidFill>
                            <a:schemeClr val="dk1"/>
                          </a:solidFill>
                          <a:latin typeface="Arial"/>
                          <a:ea typeface="+mn-ea"/>
                          <a:cs typeface="Arial"/>
                        </a:rPr>
                        <a:t>Risk Category</a:t>
                      </a:r>
                    </a:p>
                  </a:txBody>
                  <a:tcPr marL="0" marR="0" marT="72390" marB="0">
                    <a:lnL w="9525">
                      <a:solidFill>
                        <a:srgbClr val="A6A6A6"/>
                      </a:solidFill>
                      <a:prstDash val="solid"/>
                    </a:lnL>
                    <a:lnT w="9525">
                      <a:solidFill>
                        <a:srgbClr val="A6A6A6"/>
                      </a:solidFill>
                      <a:prstDash val="solid"/>
                    </a:lnT>
                    <a:lnB w="9525">
                      <a:solidFill>
                        <a:srgbClr val="A6A6A6"/>
                      </a:solidFill>
                      <a:prstDash val="solid"/>
                    </a:lnB>
                    <a:solidFill>
                      <a:srgbClr val="E7E6E6"/>
                    </a:solidFill>
                  </a:tcPr>
                </a:tc>
                <a:tc>
                  <a:txBody>
                    <a:bodyPr/>
                    <a:lstStyle/>
                    <a:p>
                      <a:pPr marL="91440" algn="l">
                        <a:lnSpc>
                          <a:spcPct val="100000"/>
                        </a:lnSpc>
                        <a:spcBef>
                          <a:spcPts val="535"/>
                        </a:spcBef>
                      </a:pPr>
                      <a:r>
                        <a:rPr lang="en-US" sz="1050" dirty="0">
                          <a:latin typeface="Arial"/>
                          <a:cs typeface="Arial"/>
                        </a:rPr>
                        <a:t>Actionable</a:t>
                      </a:r>
                      <a:r>
                        <a:rPr sz="1050" spc="-35" dirty="0">
                          <a:latin typeface="Arial"/>
                          <a:cs typeface="Arial"/>
                        </a:rPr>
                        <a:t> </a:t>
                      </a:r>
                      <a:r>
                        <a:rPr lang="en-US" sz="1050" spc="-35" dirty="0">
                          <a:latin typeface="Arial"/>
                          <a:cs typeface="Arial"/>
                        </a:rPr>
                        <a:t>–</a:t>
                      </a:r>
                      <a:r>
                        <a:rPr sz="1050" spc="-15" dirty="0">
                          <a:latin typeface="Arial"/>
                          <a:cs typeface="Arial"/>
                        </a:rPr>
                        <a:t> </a:t>
                      </a:r>
                      <a:r>
                        <a:rPr sz="1050" dirty="0">
                          <a:latin typeface="Arial"/>
                          <a:cs typeface="Arial"/>
                        </a:rPr>
                        <a:t>Significant</a:t>
                      </a:r>
                      <a:r>
                        <a:rPr sz="1050" spc="-50" dirty="0">
                          <a:latin typeface="Arial"/>
                          <a:cs typeface="Arial"/>
                        </a:rPr>
                        <a:t> </a:t>
                      </a:r>
                      <a:r>
                        <a:rPr sz="1050" dirty="0">
                          <a:latin typeface="Arial"/>
                          <a:cs typeface="Arial"/>
                        </a:rPr>
                        <a:t>(3)</a:t>
                      </a:r>
                      <a:r>
                        <a:rPr sz="1050" spc="-15" dirty="0">
                          <a:latin typeface="Arial"/>
                          <a:cs typeface="Arial"/>
                        </a:rPr>
                        <a:t> </a:t>
                      </a:r>
                      <a:r>
                        <a:rPr sz="1050" dirty="0">
                          <a:latin typeface="Arial"/>
                          <a:cs typeface="Arial"/>
                        </a:rPr>
                        <a:t>Likely</a:t>
                      </a:r>
                      <a:r>
                        <a:rPr sz="1050" spc="-35" dirty="0">
                          <a:latin typeface="Arial"/>
                          <a:cs typeface="Arial"/>
                        </a:rPr>
                        <a:t> </a:t>
                      </a:r>
                      <a:r>
                        <a:rPr sz="1050" spc="-25" dirty="0">
                          <a:latin typeface="Arial"/>
                          <a:cs typeface="Arial"/>
                        </a:rPr>
                        <a:t>(3)</a:t>
                      </a:r>
                      <a:endParaRPr sz="1050" dirty="0">
                        <a:latin typeface="Arial"/>
                        <a:cs typeface="Arial"/>
                      </a:endParaRPr>
                    </a:p>
                  </a:txBody>
                  <a:tcPr marL="0" marR="0" marT="67945" marB="0">
                    <a:lnR w="12700">
                      <a:solidFill>
                        <a:srgbClr val="A6A6A6"/>
                      </a:solidFill>
                      <a:prstDash val="solid"/>
                    </a:lnR>
                    <a:lnT w="9525">
                      <a:solidFill>
                        <a:srgbClr val="A6A6A6"/>
                      </a:solidFill>
                      <a:prstDash val="solid"/>
                    </a:lnT>
                    <a:lnB w="12700">
                      <a:solidFill>
                        <a:srgbClr val="A4A4A4"/>
                      </a:solidFill>
                      <a:prstDash val="solid"/>
                    </a:lnB>
                  </a:tcPr>
                </a:tc>
                <a:extLst>
                  <a:ext uri="{0D108BD9-81ED-4DB2-BD59-A6C34878D82A}">
                    <a16:rowId xmlns:a16="http://schemas.microsoft.com/office/drawing/2014/main" val="10005"/>
                  </a:ext>
                </a:extLst>
              </a:tr>
              <a:tr h="824524">
                <a:tc>
                  <a:txBody>
                    <a:bodyPr/>
                    <a:lstStyle/>
                    <a:p>
                      <a:pPr marL="90805" marR="314325" algn="l">
                        <a:lnSpc>
                          <a:spcPct val="100000"/>
                        </a:lnSpc>
                      </a:pPr>
                      <a:r>
                        <a:rPr sz="1000" b="1" kern="1200" dirty="0">
                          <a:solidFill>
                            <a:schemeClr val="dk1"/>
                          </a:solidFill>
                          <a:latin typeface="Arial"/>
                          <a:ea typeface="+mn-ea"/>
                          <a:cs typeface="Arial"/>
                        </a:rPr>
                        <a:t>Findings / Missing Controls</a:t>
                      </a:r>
                    </a:p>
                  </a:txBody>
                  <a:tcPr marL="0" marR="0" marT="14604" marB="0" anchor="ctr">
                    <a:lnL w="9525">
                      <a:solidFill>
                        <a:srgbClr val="A6A6A6"/>
                      </a:solidFill>
                      <a:prstDash val="solid"/>
                    </a:lnL>
                    <a:lnT w="9525">
                      <a:solidFill>
                        <a:srgbClr val="A6A6A6"/>
                      </a:solidFill>
                      <a:prstDash val="solid"/>
                    </a:lnT>
                    <a:lnB w="9525">
                      <a:solidFill>
                        <a:srgbClr val="A6A6A6"/>
                      </a:solidFill>
                      <a:prstDash val="solid"/>
                    </a:lnB>
                    <a:solidFill>
                      <a:srgbClr val="E7E6E6"/>
                    </a:solidFill>
                  </a:tcPr>
                </a:tc>
                <a:tc>
                  <a:txBody>
                    <a:bodyPr/>
                    <a:lstStyle/>
                    <a:p>
                      <a:pPr marL="261620" indent="-170180" algn="l">
                        <a:lnSpc>
                          <a:spcPct val="100000"/>
                        </a:lnSpc>
                        <a:spcBef>
                          <a:spcPts val="570"/>
                        </a:spcBef>
                        <a:buChar char="•"/>
                        <a:tabLst>
                          <a:tab pos="261620" algn="l"/>
                        </a:tabLst>
                      </a:pPr>
                      <a:r>
                        <a:rPr sz="1050" dirty="0">
                          <a:latin typeface="Arial"/>
                          <a:cs typeface="Arial"/>
                        </a:rPr>
                        <a:t>Lack of risk </a:t>
                      </a:r>
                      <a:r>
                        <a:rPr sz="1050" spc="-10" dirty="0">
                          <a:latin typeface="Arial"/>
                          <a:cs typeface="Arial"/>
                        </a:rPr>
                        <a:t>assessment</a:t>
                      </a:r>
                      <a:endParaRPr sz="1050" dirty="0">
                        <a:latin typeface="Arial"/>
                        <a:cs typeface="Arial"/>
                      </a:endParaRPr>
                    </a:p>
                    <a:p>
                      <a:pPr marL="261620" indent="-170180" algn="l">
                        <a:lnSpc>
                          <a:spcPct val="100000"/>
                        </a:lnSpc>
                        <a:buChar char="•"/>
                        <a:tabLst>
                          <a:tab pos="261620" algn="l"/>
                        </a:tabLst>
                      </a:pPr>
                      <a:r>
                        <a:rPr sz="1050" dirty="0">
                          <a:latin typeface="Arial"/>
                          <a:cs typeface="Arial"/>
                        </a:rPr>
                        <a:t>Failure</a:t>
                      </a:r>
                      <a:r>
                        <a:rPr sz="1050" spc="-20" dirty="0">
                          <a:latin typeface="Arial"/>
                          <a:cs typeface="Arial"/>
                        </a:rPr>
                        <a:t> </a:t>
                      </a:r>
                      <a:r>
                        <a:rPr sz="1050" dirty="0">
                          <a:latin typeface="Arial"/>
                          <a:cs typeface="Arial"/>
                        </a:rPr>
                        <a:t>to</a:t>
                      </a:r>
                      <a:r>
                        <a:rPr sz="1050" spc="-15" dirty="0">
                          <a:latin typeface="Arial"/>
                          <a:cs typeface="Arial"/>
                        </a:rPr>
                        <a:t> </a:t>
                      </a:r>
                      <a:r>
                        <a:rPr sz="1050" spc="-10" dirty="0">
                          <a:latin typeface="Arial"/>
                          <a:cs typeface="Arial"/>
                        </a:rPr>
                        <a:t>communicate</a:t>
                      </a:r>
                      <a:endParaRPr sz="1050" dirty="0">
                        <a:latin typeface="Arial"/>
                        <a:cs typeface="Arial"/>
                      </a:endParaRPr>
                    </a:p>
                    <a:p>
                      <a:pPr marL="261620" indent="-170180" algn="l">
                        <a:lnSpc>
                          <a:spcPct val="100000"/>
                        </a:lnSpc>
                        <a:spcBef>
                          <a:spcPts val="5"/>
                        </a:spcBef>
                        <a:buChar char="•"/>
                        <a:tabLst>
                          <a:tab pos="261620" algn="l"/>
                        </a:tabLst>
                      </a:pPr>
                      <a:r>
                        <a:rPr lang="en-US" sz="1050" dirty="0">
                          <a:latin typeface="Arial"/>
                          <a:cs typeface="Arial"/>
                        </a:rPr>
                        <a:t>Failure to initiate s</a:t>
                      </a:r>
                      <a:r>
                        <a:rPr sz="1050" dirty="0">
                          <a:latin typeface="Arial"/>
                          <a:cs typeface="Arial"/>
                        </a:rPr>
                        <a:t>top</a:t>
                      </a:r>
                      <a:r>
                        <a:rPr sz="1050" spc="-15" dirty="0">
                          <a:latin typeface="Arial"/>
                          <a:cs typeface="Arial"/>
                        </a:rPr>
                        <a:t> </a:t>
                      </a:r>
                      <a:r>
                        <a:rPr sz="1050" dirty="0">
                          <a:latin typeface="Arial"/>
                          <a:cs typeface="Arial"/>
                        </a:rPr>
                        <a:t>work</a:t>
                      </a:r>
                      <a:r>
                        <a:rPr sz="1050" spc="-5" dirty="0">
                          <a:latin typeface="Arial"/>
                          <a:cs typeface="Arial"/>
                        </a:rPr>
                        <a:t> </a:t>
                      </a:r>
                      <a:r>
                        <a:rPr sz="1050" dirty="0">
                          <a:latin typeface="Arial"/>
                          <a:cs typeface="Arial"/>
                        </a:rPr>
                        <a:t>authority</a:t>
                      </a:r>
                    </a:p>
                  </a:txBody>
                  <a:tcPr marL="0" marR="0" marT="0" marB="0" anchor="ctr">
                    <a:lnR w="12700">
                      <a:solidFill>
                        <a:srgbClr val="A6A6A6"/>
                      </a:solidFill>
                      <a:prstDash val="solid"/>
                    </a:lnR>
                    <a:lnT w="12700">
                      <a:solidFill>
                        <a:srgbClr val="A4A4A4"/>
                      </a:solidFill>
                      <a:prstDash val="solid"/>
                    </a:lnT>
                    <a:lnB w="12700">
                      <a:solidFill>
                        <a:srgbClr val="A4A4A4"/>
                      </a:solidFill>
                      <a:prstDash val="solid"/>
                    </a:lnB>
                  </a:tcPr>
                </a:tc>
                <a:extLst>
                  <a:ext uri="{0D108BD9-81ED-4DB2-BD59-A6C34878D82A}">
                    <a16:rowId xmlns:a16="http://schemas.microsoft.com/office/drawing/2014/main" val="10006"/>
                  </a:ext>
                </a:extLst>
              </a:tr>
              <a:tr h="567940">
                <a:tc>
                  <a:txBody>
                    <a:bodyPr/>
                    <a:lstStyle/>
                    <a:p>
                      <a:pPr marL="90805" marR="200660" algn="l">
                        <a:lnSpc>
                          <a:spcPct val="100000"/>
                        </a:lnSpc>
                        <a:spcBef>
                          <a:spcPts val="740"/>
                        </a:spcBef>
                      </a:pPr>
                      <a:r>
                        <a:rPr sz="1000" b="1" kern="1200" dirty="0">
                          <a:solidFill>
                            <a:schemeClr val="dk1"/>
                          </a:solidFill>
                          <a:latin typeface="Arial"/>
                          <a:ea typeface="+mn-ea"/>
                          <a:cs typeface="Arial"/>
                        </a:rPr>
                        <a:t>Applicable Policies / Procedures</a:t>
                      </a:r>
                    </a:p>
                  </a:txBody>
                  <a:tcPr marL="0" marR="0" marT="0" marB="0" anchor="ctr">
                    <a:lnL w="9525">
                      <a:solidFill>
                        <a:srgbClr val="A6A6A6"/>
                      </a:solidFill>
                      <a:prstDash val="solid"/>
                    </a:lnL>
                    <a:lnT w="9525">
                      <a:solidFill>
                        <a:srgbClr val="A6A6A6"/>
                      </a:solidFill>
                      <a:prstDash val="solid"/>
                    </a:lnT>
                    <a:lnB w="9525">
                      <a:solidFill>
                        <a:srgbClr val="A6A6A6"/>
                      </a:solidFill>
                      <a:prstDash val="solid"/>
                    </a:lnB>
                    <a:solidFill>
                      <a:srgbClr val="E7E6E6"/>
                    </a:solidFill>
                  </a:tcPr>
                </a:tc>
                <a:tc>
                  <a:txBody>
                    <a:bodyPr/>
                    <a:lstStyle/>
                    <a:p>
                      <a:pPr marL="261620" indent="-170180" algn="l">
                        <a:lnSpc>
                          <a:spcPct val="100000"/>
                        </a:lnSpc>
                        <a:buChar char="•"/>
                      </a:pPr>
                      <a:r>
                        <a:rPr lang="en-US" sz="1050" spc="-10" dirty="0">
                          <a:latin typeface="Arial"/>
                          <a:cs typeface="Arial"/>
                          <a:hlinkClick r:id="rId5"/>
                        </a:rPr>
                        <a:t>FCX-HS05 Confined Space</a:t>
                      </a:r>
                      <a:endParaRPr sz="1050" spc="-10" dirty="0">
                        <a:latin typeface="Arial"/>
                        <a:cs typeface="Arial"/>
                      </a:endParaRPr>
                    </a:p>
                    <a:p>
                      <a:pPr marL="261620" indent="-170180" algn="l">
                        <a:lnSpc>
                          <a:spcPct val="100000"/>
                        </a:lnSpc>
                        <a:spcBef>
                          <a:spcPts val="10"/>
                        </a:spcBef>
                        <a:buChar char="•"/>
                      </a:pPr>
                      <a:r>
                        <a:rPr lang="en-US" sz="1050" spc="-10" dirty="0">
                          <a:latin typeface="Arial"/>
                          <a:cs typeface="Arial"/>
                          <a:hlinkClick r:id="rId6"/>
                        </a:rPr>
                        <a:t>FCX-HS02 Working at Heights</a:t>
                      </a:r>
                      <a:endParaRPr lang="en-US" sz="1050" spc="-10" dirty="0">
                        <a:latin typeface="Arial"/>
                        <a:cs typeface="Arial"/>
                      </a:endParaRPr>
                    </a:p>
                    <a:p>
                      <a:pPr marL="261620" indent="-170180" algn="l">
                        <a:lnSpc>
                          <a:spcPct val="100000"/>
                        </a:lnSpc>
                        <a:spcBef>
                          <a:spcPts val="10"/>
                        </a:spcBef>
                        <a:buChar char="•"/>
                      </a:pPr>
                      <a:r>
                        <a:rPr lang="en-US" sz="1050" spc="-10" dirty="0">
                          <a:latin typeface="Arial"/>
                          <a:cs typeface="Arial"/>
                          <a:hlinkClick r:id="rId7"/>
                        </a:rPr>
                        <a:t>FCX-HS04 Control of Hazardous Energy</a:t>
                      </a:r>
                      <a:endParaRPr lang="en-US" sz="1050" spc="-10" dirty="0">
                        <a:latin typeface="Arial"/>
                        <a:cs typeface="Arial"/>
                      </a:endParaRPr>
                    </a:p>
                  </a:txBody>
                  <a:tcPr marL="0" marR="0" marT="0" marB="0" anchor="ctr">
                    <a:lnR w="12700">
                      <a:solidFill>
                        <a:srgbClr val="A6A6A6"/>
                      </a:solidFill>
                      <a:prstDash val="solid"/>
                    </a:lnR>
                    <a:lnT w="12700">
                      <a:solidFill>
                        <a:srgbClr val="A4A4A4"/>
                      </a:solidFill>
                      <a:prstDash val="solid"/>
                    </a:lnT>
                    <a:lnB w="12700">
                      <a:solidFill>
                        <a:srgbClr val="A4A4A4"/>
                      </a:solidFill>
                      <a:prstDash val="solid"/>
                    </a:lnB>
                  </a:tcPr>
                </a:tc>
                <a:extLst>
                  <a:ext uri="{0D108BD9-81ED-4DB2-BD59-A6C34878D82A}">
                    <a16:rowId xmlns:a16="http://schemas.microsoft.com/office/drawing/2014/main" val="10007"/>
                  </a:ext>
                </a:extLst>
              </a:tr>
              <a:tr h="245672">
                <a:tc>
                  <a:txBody>
                    <a:bodyPr/>
                    <a:lstStyle/>
                    <a:p>
                      <a:pPr marL="90805" algn="l">
                        <a:lnSpc>
                          <a:spcPct val="100000"/>
                        </a:lnSpc>
                      </a:pPr>
                      <a:r>
                        <a:rPr sz="1000" b="1" kern="1200" dirty="0">
                          <a:solidFill>
                            <a:schemeClr val="dk1"/>
                          </a:solidFill>
                          <a:latin typeface="Arial"/>
                          <a:ea typeface="+mn-ea"/>
                          <a:cs typeface="Arial"/>
                        </a:rPr>
                        <a:t>Employee Condition</a:t>
                      </a:r>
                    </a:p>
                  </a:txBody>
                  <a:tcPr marL="0" marR="0" marT="0" marB="0" anchor="ctr">
                    <a:lnL w="9525">
                      <a:solidFill>
                        <a:srgbClr val="A6A6A6"/>
                      </a:solidFill>
                      <a:prstDash val="solid"/>
                    </a:lnL>
                    <a:lnT w="9525">
                      <a:solidFill>
                        <a:srgbClr val="A6A6A6"/>
                      </a:solidFill>
                      <a:prstDash val="solid"/>
                    </a:lnT>
                    <a:lnB w="9525">
                      <a:solidFill>
                        <a:srgbClr val="A6A6A6"/>
                      </a:solidFill>
                      <a:prstDash val="solid"/>
                    </a:lnB>
                    <a:solidFill>
                      <a:srgbClr val="E7E6E6"/>
                    </a:solidFill>
                  </a:tcPr>
                </a:tc>
                <a:tc>
                  <a:txBody>
                    <a:bodyPr/>
                    <a:lstStyle/>
                    <a:p>
                      <a:pPr marL="261620" indent="-170180" algn="l">
                        <a:lnSpc>
                          <a:spcPct val="100000"/>
                        </a:lnSpc>
                        <a:spcBef>
                          <a:spcPts val="340"/>
                        </a:spcBef>
                        <a:buChar char="•"/>
                        <a:tabLst>
                          <a:tab pos="261620" algn="l"/>
                        </a:tabLst>
                      </a:pPr>
                      <a:r>
                        <a:rPr sz="1050" dirty="0">
                          <a:latin typeface="Arial"/>
                          <a:cs typeface="Arial"/>
                        </a:rPr>
                        <a:t>No</a:t>
                      </a:r>
                      <a:r>
                        <a:rPr sz="1050" spc="-5" dirty="0">
                          <a:latin typeface="Arial"/>
                          <a:cs typeface="Arial"/>
                        </a:rPr>
                        <a:t> </a:t>
                      </a:r>
                      <a:r>
                        <a:rPr sz="1050" spc="-10" dirty="0">
                          <a:latin typeface="Arial"/>
                          <a:cs typeface="Arial"/>
                        </a:rPr>
                        <a:t>injuries</a:t>
                      </a:r>
                      <a:endParaRPr sz="1050" dirty="0">
                        <a:latin typeface="Arial"/>
                        <a:cs typeface="Arial"/>
                      </a:endParaRPr>
                    </a:p>
                  </a:txBody>
                  <a:tcPr marL="0" marR="0" marT="0" marB="0" anchor="ctr">
                    <a:lnR w="12700">
                      <a:solidFill>
                        <a:srgbClr val="A6A6A6"/>
                      </a:solidFill>
                      <a:prstDash val="solid"/>
                    </a:lnR>
                    <a:lnT w="12700">
                      <a:solidFill>
                        <a:srgbClr val="A4A4A4"/>
                      </a:solidFill>
                      <a:prstDash val="solid"/>
                    </a:lnT>
                    <a:lnB w="12700">
                      <a:solidFill>
                        <a:srgbClr val="A4A4A4"/>
                      </a:solidFill>
                      <a:prstDash val="solid"/>
                    </a:lnB>
                  </a:tcPr>
                </a:tc>
                <a:extLst>
                  <a:ext uri="{0D108BD9-81ED-4DB2-BD59-A6C34878D82A}">
                    <a16:rowId xmlns:a16="http://schemas.microsoft.com/office/drawing/2014/main" val="10008"/>
                  </a:ext>
                </a:extLst>
              </a:tr>
              <a:tr h="538058">
                <a:tc>
                  <a:txBody>
                    <a:bodyPr/>
                    <a:lstStyle/>
                    <a:p>
                      <a:pPr marL="90805" algn="l">
                        <a:lnSpc>
                          <a:spcPct val="100000"/>
                        </a:lnSpc>
                        <a:spcBef>
                          <a:spcPts val="1000"/>
                        </a:spcBef>
                      </a:pPr>
                      <a:r>
                        <a:rPr sz="1000" b="1" kern="1200" dirty="0">
                          <a:solidFill>
                            <a:schemeClr val="dk1"/>
                          </a:solidFill>
                          <a:latin typeface="Arial"/>
                          <a:ea typeface="+mn-ea"/>
                          <a:cs typeface="Arial"/>
                        </a:rPr>
                        <a:t>Contact</a:t>
                      </a:r>
                    </a:p>
                  </a:txBody>
                  <a:tcPr marL="0" marR="0" marT="0" marB="0" anchor="ctr">
                    <a:lnL w="9525">
                      <a:solidFill>
                        <a:srgbClr val="A6A6A6"/>
                      </a:solidFill>
                      <a:prstDash val="solid"/>
                    </a:lnL>
                    <a:lnT w="9525">
                      <a:solidFill>
                        <a:srgbClr val="A6A6A6"/>
                      </a:solidFill>
                      <a:prstDash val="solid"/>
                    </a:lnT>
                    <a:lnB w="9525">
                      <a:solidFill>
                        <a:srgbClr val="A6A6A6"/>
                      </a:solidFill>
                      <a:prstDash val="solid"/>
                    </a:lnB>
                    <a:solidFill>
                      <a:srgbClr val="E7E6E6"/>
                    </a:solidFill>
                  </a:tcPr>
                </a:tc>
                <a:tc>
                  <a:txBody>
                    <a:bodyPr/>
                    <a:lstStyle/>
                    <a:p>
                      <a:pPr marL="238125" marR="1005205" indent="-171450" algn="l">
                        <a:lnSpc>
                          <a:spcPct val="100000"/>
                        </a:lnSpc>
                        <a:spcBef>
                          <a:spcPts val="0"/>
                        </a:spcBef>
                        <a:buFont typeface="Arial" panose="020B0604020202020204" pitchFamily="34" charset="0"/>
                        <a:buChar char="•"/>
                      </a:pPr>
                      <a:r>
                        <a:rPr sz="1050" dirty="0">
                          <a:latin typeface="Arial"/>
                          <a:cs typeface="Arial"/>
                        </a:rPr>
                        <a:t>Procopio</a:t>
                      </a:r>
                      <a:r>
                        <a:rPr sz="1050" spc="-20" dirty="0">
                          <a:latin typeface="Arial"/>
                          <a:cs typeface="Arial"/>
                        </a:rPr>
                        <a:t> </a:t>
                      </a:r>
                      <a:r>
                        <a:rPr sz="1050" dirty="0">
                          <a:latin typeface="Arial"/>
                          <a:cs typeface="Arial"/>
                        </a:rPr>
                        <a:t>Gonzales,</a:t>
                      </a:r>
                      <a:r>
                        <a:rPr sz="1050" spc="-35" dirty="0">
                          <a:latin typeface="Arial"/>
                          <a:cs typeface="Arial"/>
                        </a:rPr>
                        <a:t> </a:t>
                      </a:r>
                      <a:r>
                        <a:rPr sz="1050" dirty="0">
                          <a:latin typeface="Arial"/>
                          <a:cs typeface="Arial"/>
                        </a:rPr>
                        <a:t>Superintendent</a:t>
                      </a:r>
                      <a:r>
                        <a:rPr lang="en-US" sz="1050" dirty="0">
                          <a:latin typeface="Arial"/>
                          <a:cs typeface="Arial"/>
                        </a:rPr>
                        <a:t>-Crush/Convey</a:t>
                      </a:r>
                      <a:endParaRPr lang="en-US" sz="1050" spc="-10" dirty="0">
                        <a:latin typeface="Arial"/>
                        <a:cs typeface="Arial"/>
                      </a:endParaRPr>
                    </a:p>
                    <a:p>
                      <a:pPr marL="238125" marR="1005205" indent="-171450" algn="l">
                        <a:lnSpc>
                          <a:spcPct val="100000"/>
                        </a:lnSpc>
                        <a:spcBef>
                          <a:spcPts val="0"/>
                        </a:spcBef>
                        <a:buFont typeface="Arial" panose="020B0604020202020204" pitchFamily="34" charset="0"/>
                        <a:buChar char="•"/>
                      </a:pPr>
                      <a:r>
                        <a:rPr sz="1050" dirty="0">
                          <a:latin typeface="Arial"/>
                          <a:cs typeface="Arial"/>
                        </a:rPr>
                        <a:t>Cara</a:t>
                      </a:r>
                      <a:r>
                        <a:rPr sz="1050" spc="5" dirty="0">
                          <a:latin typeface="Arial"/>
                          <a:cs typeface="Arial"/>
                        </a:rPr>
                        <a:t> </a:t>
                      </a:r>
                      <a:r>
                        <a:rPr sz="1050" spc="-10" dirty="0">
                          <a:latin typeface="Arial"/>
                          <a:cs typeface="Arial"/>
                        </a:rPr>
                        <a:t>Forbregd,</a:t>
                      </a:r>
                      <a:r>
                        <a:rPr sz="1050" spc="-35" dirty="0">
                          <a:latin typeface="Arial"/>
                          <a:cs typeface="Arial"/>
                        </a:rPr>
                        <a:t> </a:t>
                      </a:r>
                      <a:r>
                        <a:rPr sz="1050" spc="-10" dirty="0">
                          <a:latin typeface="Arial"/>
                          <a:cs typeface="Arial"/>
                        </a:rPr>
                        <a:t>Manager-</a:t>
                      </a:r>
                      <a:r>
                        <a:rPr sz="1050" dirty="0">
                          <a:latin typeface="Arial"/>
                          <a:cs typeface="Arial"/>
                        </a:rPr>
                        <a:t>Health</a:t>
                      </a:r>
                      <a:r>
                        <a:rPr sz="1050" spc="-10" dirty="0">
                          <a:latin typeface="Arial"/>
                          <a:cs typeface="Arial"/>
                        </a:rPr>
                        <a:t> </a:t>
                      </a:r>
                      <a:r>
                        <a:rPr sz="1050" dirty="0">
                          <a:latin typeface="Arial"/>
                          <a:cs typeface="Arial"/>
                        </a:rPr>
                        <a:t>and</a:t>
                      </a:r>
                      <a:r>
                        <a:rPr sz="1050" spc="10" dirty="0">
                          <a:latin typeface="Arial"/>
                          <a:cs typeface="Arial"/>
                        </a:rPr>
                        <a:t> </a:t>
                      </a:r>
                      <a:r>
                        <a:rPr sz="1050" spc="-10" dirty="0">
                          <a:latin typeface="Arial"/>
                          <a:cs typeface="Arial"/>
                        </a:rPr>
                        <a:t>Safety</a:t>
                      </a:r>
                      <a:endParaRPr sz="1050" dirty="0">
                        <a:latin typeface="Arial"/>
                        <a:cs typeface="Arial"/>
                      </a:endParaRPr>
                    </a:p>
                  </a:txBody>
                  <a:tcPr marL="0" marR="0" marT="0" marB="0" anchor="ctr">
                    <a:lnR w="12700">
                      <a:solidFill>
                        <a:srgbClr val="A6A6A6"/>
                      </a:solidFill>
                      <a:prstDash val="solid"/>
                    </a:lnR>
                    <a:lnT w="12700">
                      <a:solidFill>
                        <a:srgbClr val="A4A4A4"/>
                      </a:solidFill>
                      <a:prstDash val="solid"/>
                    </a:lnT>
                    <a:lnB w="12700">
                      <a:solidFill>
                        <a:srgbClr val="A6A6A6"/>
                      </a:solidFill>
                      <a:prstDash val="solid"/>
                    </a:lnB>
                  </a:tcPr>
                </a:tc>
                <a:extLst>
                  <a:ext uri="{0D108BD9-81ED-4DB2-BD59-A6C34878D82A}">
                    <a16:rowId xmlns:a16="http://schemas.microsoft.com/office/drawing/2014/main" val="10009"/>
                  </a:ext>
                </a:extLst>
              </a:tr>
            </a:tbl>
          </a:graphicData>
        </a:graphic>
      </p:graphicFrame>
      <p:sp>
        <p:nvSpPr>
          <p:cNvPr id="14" name="object 14"/>
          <p:cNvSpPr txBox="1"/>
          <p:nvPr/>
        </p:nvSpPr>
        <p:spPr>
          <a:xfrm>
            <a:off x="9540392" y="486448"/>
            <a:ext cx="1203808" cy="349455"/>
          </a:xfrm>
          <a:prstGeom prst="rect">
            <a:avLst/>
          </a:prstGeom>
        </p:spPr>
        <p:txBody>
          <a:bodyPr vert="horz" wrap="square" lIns="0" tIns="13335" rIns="0" bIns="0" rtlCol="0" anchor="t">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lang="en-US" sz="1050" b="0" i="0" u="none" strike="noStrike" kern="0" cap="none" spc="-10" normalizeH="0" baseline="0" noProof="0">
                <a:ln>
                  <a:noFill/>
                </a:ln>
                <a:solidFill>
                  <a:sysClr val="windowText" lastClr="000000"/>
                </a:solidFill>
                <a:effectLst/>
                <a:uLnTx/>
                <a:uFillTx/>
                <a:latin typeface="Arial"/>
                <a:cs typeface="Arial"/>
              </a:rPr>
              <a:t>ID </a:t>
            </a:r>
            <a:r>
              <a:rPr kumimoji="0" sz="1050" b="0" i="0" u="none" strike="noStrike" kern="0" cap="none" spc="-50" normalizeH="0" baseline="0" noProof="0">
                <a:ln>
                  <a:noFill/>
                </a:ln>
                <a:solidFill>
                  <a:sysClr val="windowText" lastClr="000000"/>
                </a:solidFill>
                <a:effectLst/>
                <a:uLnTx/>
                <a:uFillTx/>
                <a:latin typeface="Arial"/>
                <a:cs typeface="Arial"/>
              </a:rPr>
              <a:t>#</a:t>
            </a:r>
            <a:r>
              <a:rPr kumimoji="0" lang="en-US" sz="1050" b="0" i="0" u="none" strike="noStrike" kern="0" cap="none" spc="-50" normalizeH="0" baseline="0" noProof="0">
                <a:ln>
                  <a:noFill/>
                </a:ln>
                <a:solidFill>
                  <a:sysClr val="windowText" lastClr="000000"/>
                </a:solidFill>
                <a:effectLst/>
                <a:uLnTx/>
                <a:uFillTx/>
                <a:latin typeface="Arial"/>
                <a:cs typeface="Arial"/>
              </a:rPr>
              <a:t> 2024-13</a:t>
            </a:r>
          </a:p>
          <a:p>
            <a:pPr marL="12700" marR="0" lvl="0" indent="0" defTabSz="914400" eaLnBrk="1" fontAlgn="auto" latinLnBrk="0" hangingPunct="1">
              <a:lnSpc>
                <a:spcPct val="100000"/>
              </a:lnSpc>
              <a:spcBef>
                <a:spcPts val="105"/>
              </a:spcBef>
              <a:spcAft>
                <a:spcPts val="0"/>
              </a:spcAft>
              <a:buClrTx/>
              <a:buSzTx/>
              <a:buFontTx/>
              <a:buNone/>
              <a:tabLst/>
              <a:defRPr/>
            </a:pPr>
            <a:r>
              <a:rPr kumimoji="0" sz="1050" b="0" i="0" u="none" strike="noStrike" kern="0" cap="none" spc="0" normalizeH="0" baseline="0" noProof="0">
                <a:ln>
                  <a:noFill/>
                </a:ln>
                <a:solidFill>
                  <a:sysClr val="windowText" lastClr="000000"/>
                </a:solidFill>
                <a:effectLst/>
                <a:uLnTx/>
                <a:uFillTx/>
                <a:latin typeface="Arial"/>
                <a:cs typeface="Arial"/>
              </a:rPr>
              <a:t>Event</a:t>
            </a:r>
            <a:r>
              <a:rPr kumimoji="0" sz="1050" b="0" i="0" u="none" strike="noStrike" kern="0" cap="none" spc="-10" normalizeH="0" baseline="0" noProof="0">
                <a:ln>
                  <a:noFill/>
                </a:ln>
                <a:solidFill>
                  <a:sysClr val="windowText" lastClr="000000"/>
                </a:solidFill>
                <a:effectLst/>
                <a:uLnTx/>
                <a:uFillTx/>
                <a:latin typeface="Arial"/>
                <a:cs typeface="Arial"/>
              </a:rPr>
              <a:t> </a:t>
            </a:r>
            <a:r>
              <a:rPr kumimoji="0" sz="1050" b="0" i="0" u="none" strike="noStrike" kern="0" cap="none" spc="0" normalizeH="0" baseline="0" noProof="0">
                <a:ln>
                  <a:noFill/>
                </a:ln>
                <a:solidFill>
                  <a:sysClr val="windowText" lastClr="000000"/>
                </a:solidFill>
                <a:effectLst/>
                <a:uLnTx/>
                <a:uFillTx/>
                <a:latin typeface="Arial"/>
                <a:cs typeface="Arial"/>
              </a:rPr>
              <a:t>ID</a:t>
            </a:r>
            <a:r>
              <a:rPr kumimoji="0" sz="1050" b="0" i="0" u="none" strike="noStrike" kern="0" cap="none" spc="-15" normalizeH="0" baseline="0" noProof="0">
                <a:ln>
                  <a:noFill/>
                </a:ln>
                <a:solidFill>
                  <a:sysClr val="windowText" lastClr="000000"/>
                </a:solidFill>
                <a:effectLst/>
                <a:uLnTx/>
                <a:uFillTx/>
                <a:latin typeface="Arial"/>
                <a:cs typeface="Arial"/>
              </a:rPr>
              <a:t> </a:t>
            </a:r>
            <a:r>
              <a:rPr kumimoji="0" sz="1050" b="0" i="0" u="none" strike="noStrike" kern="0" cap="none" spc="-50" normalizeH="0" baseline="0" noProof="0">
                <a:ln>
                  <a:noFill/>
                </a:ln>
                <a:solidFill>
                  <a:sysClr val="windowText" lastClr="000000"/>
                </a:solidFill>
                <a:effectLst/>
                <a:uLnTx/>
                <a:uFillTx/>
                <a:latin typeface="Arial"/>
                <a:cs typeface="Arial"/>
              </a:rPr>
              <a:t>#</a:t>
            </a:r>
            <a:r>
              <a:rPr kumimoji="0" lang="en-US" sz="1050" b="0" i="0" u="none" strike="noStrike" kern="0" cap="none" spc="-50" normalizeH="0" baseline="0" noProof="0">
                <a:ln>
                  <a:noFill/>
                </a:ln>
                <a:solidFill>
                  <a:sysClr val="windowText" lastClr="000000"/>
                </a:solidFill>
                <a:effectLst/>
                <a:uLnTx/>
                <a:uFillTx/>
                <a:latin typeface="Arial"/>
                <a:cs typeface="Arial"/>
              </a:rPr>
              <a:t> 20014496</a:t>
            </a:r>
            <a:endParaRPr kumimoji="0" sz="1050" b="0" i="0" u="none" strike="noStrike" kern="0" cap="none" spc="0" normalizeH="0" baseline="0" noProof="0">
              <a:ln>
                <a:noFill/>
              </a:ln>
              <a:solidFill>
                <a:sysClr val="windowText" lastClr="000000"/>
              </a:solidFill>
              <a:effectLst/>
              <a:uLnTx/>
              <a:uFillTx/>
              <a:latin typeface="Arial"/>
              <a:cs typeface="Arial"/>
            </a:endParaRPr>
          </a:p>
        </p:txBody>
      </p:sp>
      <p:sp>
        <p:nvSpPr>
          <p:cNvPr id="15" name="object 15"/>
          <p:cNvSpPr txBox="1"/>
          <p:nvPr/>
        </p:nvSpPr>
        <p:spPr>
          <a:xfrm>
            <a:off x="191515" y="696595"/>
            <a:ext cx="1120775" cy="186690"/>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050" b="1" i="0" u="none" strike="noStrike" kern="0" cap="none" spc="0" normalizeH="0" baseline="0" noProof="0">
                <a:ln>
                  <a:noFill/>
                </a:ln>
                <a:solidFill>
                  <a:sysClr val="windowText" lastClr="000000"/>
                </a:solidFill>
                <a:effectLst/>
                <a:uLnTx/>
                <a:uFillTx/>
                <a:latin typeface="Arial"/>
                <a:cs typeface="Arial"/>
              </a:rPr>
              <a:t>Fall from </a:t>
            </a:r>
            <a:r>
              <a:rPr kumimoji="0" sz="1050" b="1" i="0" u="none" strike="noStrike" kern="0" cap="none" spc="-10" normalizeH="0" baseline="0" noProof="0">
                <a:ln>
                  <a:noFill/>
                </a:ln>
                <a:solidFill>
                  <a:sysClr val="windowText" lastClr="000000"/>
                </a:solidFill>
                <a:effectLst/>
                <a:uLnTx/>
                <a:uFillTx/>
                <a:latin typeface="Arial"/>
                <a:cs typeface="Arial"/>
              </a:rPr>
              <a:t>Heights</a:t>
            </a:r>
            <a:endParaRPr kumimoji="0" sz="1050" b="0" i="0" u="none" strike="noStrike" kern="0" cap="none" spc="0" normalizeH="0" baseline="0" noProof="0">
              <a:ln>
                <a:noFill/>
              </a:ln>
              <a:solidFill>
                <a:sysClr val="windowText" lastClr="000000"/>
              </a:solidFill>
              <a:effectLst/>
              <a:uLnTx/>
              <a:uFillTx/>
              <a:latin typeface="Arial"/>
              <a:cs typeface="Arial"/>
            </a:endParaRPr>
          </a:p>
        </p:txBody>
      </p:sp>
      <p:pic>
        <p:nvPicPr>
          <p:cNvPr id="16" name="object 16"/>
          <p:cNvPicPr/>
          <p:nvPr/>
        </p:nvPicPr>
        <p:blipFill>
          <a:blip r:embed="rId8" cstate="print"/>
          <a:stretch>
            <a:fillRect/>
          </a:stretch>
        </p:blipFill>
        <p:spPr>
          <a:xfrm>
            <a:off x="424203" y="67875"/>
            <a:ext cx="693322" cy="601521"/>
          </a:xfrm>
          <a:prstGeom prst="rect">
            <a:avLst/>
          </a:prstGeom>
        </p:spPr>
      </p:pic>
      <p:pic>
        <p:nvPicPr>
          <p:cNvPr id="33" name="Picture 32">
            <a:extLst>
              <a:ext uri="{FF2B5EF4-FFF2-40B4-BE49-F238E27FC236}">
                <a16:creationId xmlns:a16="http://schemas.microsoft.com/office/drawing/2014/main" id="{B116BABE-193B-69FC-1547-DC46695C46A4}"/>
              </a:ext>
            </a:extLst>
          </p:cNvPr>
          <p:cNvPicPr>
            <a:picLocks noChangeAspect="1"/>
          </p:cNvPicPr>
          <p:nvPr/>
        </p:nvPicPr>
        <p:blipFill>
          <a:blip r:embed="rId9"/>
          <a:stretch>
            <a:fillRect/>
          </a:stretch>
        </p:blipFill>
        <p:spPr>
          <a:xfrm>
            <a:off x="6309361" y="1437373"/>
            <a:ext cx="2755193" cy="3680711"/>
          </a:xfrm>
          <a:prstGeom prst="rect">
            <a:avLst/>
          </a:prstGeom>
        </p:spPr>
      </p:pic>
      <p:pic>
        <p:nvPicPr>
          <p:cNvPr id="35" name="Picture 34">
            <a:extLst>
              <a:ext uri="{FF2B5EF4-FFF2-40B4-BE49-F238E27FC236}">
                <a16:creationId xmlns:a16="http://schemas.microsoft.com/office/drawing/2014/main" id="{1C1A78EE-42D1-9EA2-C3C7-3DEE24CE461B}"/>
              </a:ext>
            </a:extLst>
          </p:cNvPr>
          <p:cNvPicPr>
            <a:picLocks noChangeAspect="1"/>
          </p:cNvPicPr>
          <p:nvPr/>
        </p:nvPicPr>
        <p:blipFill>
          <a:blip r:embed="rId10"/>
          <a:stretch>
            <a:fillRect/>
          </a:stretch>
        </p:blipFill>
        <p:spPr>
          <a:xfrm>
            <a:off x="9130415" y="2910681"/>
            <a:ext cx="2762313" cy="370206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996371" y="6468143"/>
            <a:ext cx="551815" cy="208279"/>
          </a:xfrm>
          <a:prstGeom prst="rect">
            <a:avLst/>
          </a:prstGeom>
        </p:spPr>
        <p:txBody>
          <a:bodyPr vert="horz" wrap="square" lIns="0" tIns="12700" rIns="0" bIns="0" rtlCol="0">
            <a:spAutoFit/>
          </a:bodyPr>
          <a:lstStyle/>
          <a:p>
            <a:pPr marL="12700">
              <a:lnSpc>
                <a:spcPct val="100000"/>
              </a:lnSpc>
              <a:spcBef>
                <a:spcPts val="100"/>
              </a:spcBef>
            </a:pPr>
            <a:r>
              <a:rPr sz="1200" spc="-10">
                <a:latin typeface="Arial"/>
                <a:cs typeface="Arial"/>
              </a:rPr>
              <a:t>fcx.com</a:t>
            </a:r>
            <a:endParaRPr sz="1200">
              <a:latin typeface="Arial"/>
              <a:cs typeface="Arial"/>
            </a:endParaRPr>
          </a:p>
        </p:txBody>
      </p:sp>
      <p:pic>
        <p:nvPicPr>
          <p:cNvPr id="3" name="object 3"/>
          <p:cNvPicPr/>
          <p:nvPr/>
        </p:nvPicPr>
        <p:blipFill>
          <a:blip r:embed="rId2" cstate="print"/>
          <a:stretch>
            <a:fillRect/>
          </a:stretch>
        </p:blipFill>
        <p:spPr>
          <a:xfrm>
            <a:off x="1109472" y="5974079"/>
            <a:ext cx="464807" cy="469379"/>
          </a:xfrm>
          <a:prstGeom prst="rect">
            <a:avLst/>
          </a:prstGeom>
        </p:spPr>
      </p:pic>
      <p:sp>
        <p:nvSpPr>
          <p:cNvPr id="4" name="object 4"/>
          <p:cNvSpPr/>
          <p:nvPr/>
        </p:nvSpPr>
        <p:spPr>
          <a:xfrm>
            <a:off x="1870297" y="6039265"/>
            <a:ext cx="1240790" cy="405765"/>
          </a:xfrm>
          <a:custGeom>
            <a:avLst/>
            <a:gdLst/>
            <a:ahLst/>
            <a:cxnLst/>
            <a:rect l="l" t="t" r="r" b="b"/>
            <a:pathLst>
              <a:path w="1240789" h="405764">
                <a:moveTo>
                  <a:pt x="1240496" y="279312"/>
                </a:moveTo>
                <a:lnTo>
                  <a:pt x="1207880" y="279312"/>
                </a:lnTo>
                <a:lnTo>
                  <a:pt x="1210598" y="274990"/>
                </a:lnTo>
                <a:lnTo>
                  <a:pt x="1214132" y="271749"/>
                </a:lnTo>
                <a:lnTo>
                  <a:pt x="1218480" y="269047"/>
                </a:lnTo>
                <a:lnTo>
                  <a:pt x="1222829" y="266616"/>
                </a:lnTo>
                <a:lnTo>
                  <a:pt x="1228809" y="265265"/>
                </a:lnTo>
                <a:lnTo>
                  <a:pt x="1236419" y="265265"/>
                </a:lnTo>
                <a:lnTo>
                  <a:pt x="1236419" y="264725"/>
                </a:lnTo>
                <a:lnTo>
                  <a:pt x="1240496" y="264725"/>
                </a:lnTo>
                <a:lnTo>
                  <a:pt x="1240496" y="279312"/>
                </a:lnTo>
                <a:close/>
              </a:path>
              <a:path w="1240789" h="405764">
                <a:moveTo>
                  <a:pt x="1207608" y="359000"/>
                </a:moveTo>
                <a:lnTo>
                  <a:pt x="1192388" y="359000"/>
                </a:lnTo>
                <a:lnTo>
                  <a:pt x="1192388" y="264995"/>
                </a:lnTo>
                <a:lnTo>
                  <a:pt x="1205706" y="264995"/>
                </a:lnTo>
                <a:lnTo>
                  <a:pt x="1207880" y="279312"/>
                </a:lnTo>
                <a:lnTo>
                  <a:pt x="1240496" y="279312"/>
                </a:lnTo>
                <a:lnTo>
                  <a:pt x="1240496" y="279582"/>
                </a:lnTo>
                <a:lnTo>
                  <a:pt x="1223916" y="279582"/>
                </a:lnTo>
                <a:lnTo>
                  <a:pt x="1217393" y="282554"/>
                </a:lnTo>
                <a:lnTo>
                  <a:pt x="1213588" y="288496"/>
                </a:lnTo>
                <a:lnTo>
                  <a:pt x="1209511" y="294709"/>
                </a:lnTo>
                <a:lnTo>
                  <a:pt x="1207608" y="302003"/>
                </a:lnTo>
                <a:lnTo>
                  <a:pt x="1207608" y="359000"/>
                </a:lnTo>
                <a:close/>
              </a:path>
              <a:path w="1240789" h="405764">
                <a:moveTo>
                  <a:pt x="1134222" y="360621"/>
                </a:moveTo>
                <a:lnTo>
                  <a:pt x="1096986" y="344953"/>
                </a:lnTo>
                <a:lnTo>
                  <a:pt x="1087201" y="312538"/>
                </a:lnTo>
                <a:lnTo>
                  <a:pt x="1087558" y="305493"/>
                </a:lnTo>
                <a:lnTo>
                  <a:pt x="1115468" y="266076"/>
                </a:lnTo>
                <a:lnTo>
                  <a:pt x="1123350" y="264185"/>
                </a:lnTo>
                <a:lnTo>
                  <a:pt x="1140745" y="264185"/>
                </a:lnTo>
                <a:lnTo>
                  <a:pt x="1148356" y="266076"/>
                </a:lnTo>
                <a:lnTo>
                  <a:pt x="1155151" y="269587"/>
                </a:lnTo>
                <a:lnTo>
                  <a:pt x="1161674" y="273099"/>
                </a:lnTo>
                <a:lnTo>
                  <a:pt x="1166252" y="277421"/>
                </a:lnTo>
                <a:lnTo>
                  <a:pt x="1124981" y="277421"/>
                </a:lnTo>
                <a:lnTo>
                  <a:pt x="1118730" y="279852"/>
                </a:lnTo>
                <a:lnTo>
                  <a:pt x="1113294" y="284445"/>
                </a:lnTo>
                <a:lnTo>
                  <a:pt x="1107858" y="289307"/>
                </a:lnTo>
                <a:lnTo>
                  <a:pt x="1104868" y="295250"/>
                </a:lnTo>
                <a:lnTo>
                  <a:pt x="1104052" y="302813"/>
                </a:lnTo>
                <a:lnTo>
                  <a:pt x="1176719" y="302813"/>
                </a:lnTo>
                <a:lnTo>
                  <a:pt x="1176798" y="305493"/>
                </a:lnTo>
                <a:lnTo>
                  <a:pt x="1176870" y="312538"/>
                </a:lnTo>
                <a:lnTo>
                  <a:pt x="1176623" y="315239"/>
                </a:lnTo>
                <a:lnTo>
                  <a:pt x="1102965" y="315239"/>
                </a:lnTo>
                <a:lnTo>
                  <a:pt x="1103019" y="325909"/>
                </a:lnTo>
                <a:lnTo>
                  <a:pt x="1105955" y="333338"/>
                </a:lnTo>
                <a:lnTo>
                  <a:pt x="1111391" y="338740"/>
                </a:lnTo>
                <a:lnTo>
                  <a:pt x="1116827" y="344413"/>
                </a:lnTo>
                <a:lnTo>
                  <a:pt x="1124166" y="347114"/>
                </a:lnTo>
                <a:lnTo>
                  <a:pt x="1165751" y="347114"/>
                </a:lnTo>
                <a:lnTo>
                  <a:pt x="1161402" y="351436"/>
                </a:lnTo>
                <a:lnTo>
                  <a:pt x="1155588" y="355492"/>
                </a:lnTo>
                <a:lnTo>
                  <a:pt x="1149137" y="358358"/>
                </a:lnTo>
                <a:lnTo>
                  <a:pt x="1142024" y="360059"/>
                </a:lnTo>
                <a:lnTo>
                  <a:pt x="1134222" y="360621"/>
                </a:lnTo>
                <a:close/>
              </a:path>
              <a:path w="1240789" h="405764">
                <a:moveTo>
                  <a:pt x="1176719" y="302813"/>
                </a:moveTo>
                <a:lnTo>
                  <a:pt x="1161131" y="302813"/>
                </a:lnTo>
                <a:lnTo>
                  <a:pt x="1160315" y="294709"/>
                </a:lnTo>
                <a:lnTo>
                  <a:pt x="1157325" y="288496"/>
                </a:lnTo>
                <a:lnTo>
                  <a:pt x="1152161" y="284174"/>
                </a:lnTo>
                <a:lnTo>
                  <a:pt x="1146997" y="279582"/>
                </a:lnTo>
                <a:lnTo>
                  <a:pt x="1140474" y="277421"/>
                </a:lnTo>
                <a:lnTo>
                  <a:pt x="1166252" y="277421"/>
                </a:lnTo>
                <a:lnTo>
                  <a:pt x="1167110" y="278232"/>
                </a:lnTo>
                <a:lnTo>
                  <a:pt x="1170644" y="284985"/>
                </a:lnTo>
                <a:lnTo>
                  <a:pt x="1174721" y="291738"/>
                </a:lnTo>
                <a:lnTo>
                  <a:pt x="1176623" y="299572"/>
                </a:lnTo>
                <a:lnTo>
                  <a:pt x="1176719" y="302813"/>
                </a:lnTo>
                <a:close/>
              </a:path>
              <a:path w="1240789" h="405764">
                <a:moveTo>
                  <a:pt x="1165751" y="347114"/>
                </a:moveTo>
                <a:lnTo>
                  <a:pt x="1139658" y="347114"/>
                </a:lnTo>
                <a:lnTo>
                  <a:pt x="1145366" y="345494"/>
                </a:lnTo>
                <a:lnTo>
                  <a:pt x="1150259" y="341982"/>
                </a:lnTo>
                <a:lnTo>
                  <a:pt x="1154879" y="338740"/>
                </a:lnTo>
                <a:lnTo>
                  <a:pt x="1158141" y="333878"/>
                </a:lnTo>
                <a:lnTo>
                  <a:pt x="1159772" y="327935"/>
                </a:lnTo>
                <a:lnTo>
                  <a:pt x="1175264" y="327935"/>
                </a:lnTo>
                <a:lnTo>
                  <a:pt x="1173328" y="334722"/>
                </a:lnTo>
                <a:lnTo>
                  <a:pt x="1170372" y="340901"/>
                </a:lnTo>
                <a:lnTo>
                  <a:pt x="1166397" y="346473"/>
                </a:lnTo>
                <a:lnTo>
                  <a:pt x="1165751" y="347114"/>
                </a:lnTo>
                <a:close/>
              </a:path>
              <a:path w="1240789" h="405764">
                <a:moveTo>
                  <a:pt x="995604" y="359270"/>
                </a:moveTo>
                <a:lnTo>
                  <a:pt x="982286" y="359270"/>
                </a:lnTo>
                <a:lnTo>
                  <a:pt x="982286" y="230149"/>
                </a:lnTo>
                <a:lnTo>
                  <a:pt x="997507" y="230149"/>
                </a:lnTo>
                <a:lnTo>
                  <a:pt x="997507" y="280393"/>
                </a:lnTo>
                <a:lnTo>
                  <a:pt x="1015297" y="280393"/>
                </a:lnTo>
                <a:lnTo>
                  <a:pt x="997235" y="319021"/>
                </a:lnTo>
                <a:lnTo>
                  <a:pt x="998322" y="324964"/>
                </a:lnTo>
                <a:lnTo>
                  <a:pt x="1003758" y="335769"/>
                </a:lnTo>
                <a:lnTo>
                  <a:pt x="1007292" y="339821"/>
                </a:lnTo>
                <a:lnTo>
                  <a:pt x="1015742" y="344953"/>
                </a:lnTo>
                <a:lnTo>
                  <a:pt x="997779" y="344953"/>
                </a:lnTo>
                <a:lnTo>
                  <a:pt x="995604" y="359270"/>
                </a:lnTo>
                <a:close/>
              </a:path>
              <a:path w="1240789" h="405764">
                <a:moveTo>
                  <a:pt x="1015297" y="280393"/>
                </a:moveTo>
                <a:lnTo>
                  <a:pt x="997507" y="280393"/>
                </a:lnTo>
                <a:lnTo>
                  <a:pt x="1004094" y="273302"/>
                </a:lnTo>
                <a:lnTo>
                  <a:pt x="1011674" y="268237"/>
                </a:lnTo>
                <a:lnTo>
                  <a:pt x="1020325" y="265198"/>
                </a:lnTo>
                <a:lnTo>
                  <a:pt x="1030123" y="264185"/>
                </a:lnTo>
                <a:lnTo>
                  <a:pt x="1038820" y="264185"/>
                </a:lnTo>
                <a:lnTo>
                  <a:pt x="1046703" y="266076"/>
                </a:lnTo>
                <a:lnTo>
                  <a:pt x="1053498" y="269858"/>
                </a:lnTo>
                <a:lnTo>
                  <a:pt x="1060564" y="273639"/>
                </a:lnTo>
                <a:lnTo>
                  <a:pt x="1064706" y="277961"/>
                </a:lnTo>
                <a:lnTo>
                  <a:pt x="1022241" y="277961"/>
                </a:lnTo>
                <a:lnTo>
                  <a:pt x="1017076" y="279312"/>
                </a:lnTo>
                <a:lnTo>
                  <a:pt x="1015297" y="280393"/>
                </a:lnTo>
                <a:close/>
              </a:path>
              <a:path w="1240789" h="405764">
                <a:moveTo>
                  <a:pt x="1063269" y="347114"/>
                </a:moveTo>
                <a:lnTo>
                  <a:pt x="1038005" y="347114"/>
                </a:lnTo>
                <a:lnTo>
                  <a:pt x="1045615" y="343873"/>
                </a:lnTo>
                <a:lnTo>
                  <a:pt x="1051323" y="337390"/>
                </a:lnTo>
                <a:lnTo>
                  <a:pt x="1055090" y="332257"/>
                </a:lnTo>
                <a:lnTo>
                  <a:pt x="1057812" y="326517"/>
                </a:lnTo>
                <a:lnTo>
                  <a:pt x="1059464" y="320068"/>
                </a:lnTo>
                <a:lnTo>
                  <a:pt x="1060021" y="312808"/>
                </a:lnTo>
                <a:lnTo>
                  <a:pt x="1059464" y="305464"/>
                </a:lnTo>
                <a:lnTo>
                  <a:pt x="1038005" y="277961"/>
                </a:lnTo>
                <a:lnTo>
                  <a:pt x="1064706" y="277961"/>
                </a:lnTo>
                <a:lnTo>
                  <a:pt x="1075785" y="311998"/>
                </a:lnTo>
                <a:lnTo>
                  <a:pt x="1075386" y="318886"/>
                </a:lnTo>
                <a:lnTo>
                  <a:pt x="1074222" y="325369"/>
                </a:lnTo>
                <a:lnTo>
                  <a:pt x="1072345" y="331447"/>
                </a:lnTo>
                <a:lnTo>
                  <a:pt x="1069806" y="337120"/>
                </a:lnTo>
                <a:lnTo>
                  <a:pt x="1065729" y="344413"/>
                </a:lnTo>
                <a:lnTo>
                  <a:pt x="1063269" y="347114"/>
                </a:lnTo>
                <a:close/>
              </a:path>
              <a:path w="1240789" h="405764">
                <a:moveTo>
                  <a:pt x="1038820" y="360351"/>
                </a:moveTo>
                <a:lnTo>
                  <a:pt x="1022512" y="360351"/>
                </a:lnTo>
                <a:lnTo>
                  <a:pt x="1015989" y="359000"/>
                </a:lnTo>
                <a:lnTo>
                  <a:pt x="1005117" y="353597"/>
                </a:lnTo>
                <a:lnTo>
                  <a:pt x="1000768" y="349816"/>
                </a:lnTo>
                <a:lnTo>
                  <a:pt x="997779" y="344953"/>
                </a:lnTo>
                <a:lnTo>
                  <a:pt x="1015742" y="344953"/>
                </a:lnTo>
                <a:lnTo>
                  <a:pt x="1017076" y="345764"/>
                </a:lnTo>
                <a:lnTo>
                  <a:pt x="1022512" y="347114"/>
                </a:lnTo>
                <a:lnTo>
                  <a:pt x="1063269" y="347114"/>
                </a:lnTo>
                <a:lnTo>
                  <a:pt x="1060564" y="350086"/>
                </a:lnTo>
                <a:lnTo>
                  <a:pt x="1053498" y="354138"/>
                </a:lnTo>
                <a:lnTo>
                  <a:pt x="1046703" y="358190"/>
                </a:lnTo>
                <a:lnTo>
                  <a:pt x="1038820" y="360351"/>
                </a:lnTo>
                <a:close/>
              </a:path>
              <a:path w="1240789" h="405764">
                <a:moveTo>
                  <a:pt x="853670" y="277961"/>
                </a:moveTo>
                <a:lnTo>
                  <a:pt x="837145" y="277961"/>
                </a:lnTo>
                <a:lnTo>
                  <a:pt x="842743" y="271749"/>
                </a:lnTo>
                <a:lnTo>
                  <a:pt x="849172" y="267393"/>
                </a:lnTo>
                <a:lnTo>
                  <a:pt x="856561" y="264780"/>
                </a:lnTo>
                <a:lnTo>
                  <a:pt x="864868" y="263915"/>
                </a:lnTo>
                <a:lnTo>
                  <a:pt x="871663" y="263915"/>
                </a:lnTo>
                <a:lnTo>
                  <a:pt x="892789" y="277691"/>
                </a:lnTo>
                <a:lnTo>
                  <a:pt x="854268" y="277691"/>
                </a:lnTo>
                <a:lnTo>
                  <a:pt x="853670" y="277961"/>
                </a:lnTo>
                <a:close/>
              </a:path>
              <a:path w="1240789" h="405764">
                <a:moveTo>
                  <a:pt x="909960" y="282013"/>
                </a:moveTo>
                <a:lnTo>
                  <a:pt x="894766" y="282013"/>
                </a:lnTo>
                <a:lnTo>
                  <a:pt x="900631" y="274213"/>
                </a:lnTo>
                <a:lnTo>
                  <a:pt x="908050" y="268642"/>
                </a:lnTo>
                <a:lnTo>
                  <a:pt x="917050" y="265299"/>
                </a:lnTo>
                <a:lnTo>
                  <a:pt x="927654" y="264185"/>
                </a:lnTo>
                <a:lnTo>
                  <a:pt x="935239" y="264797"/>
                </a:lnTo>
                <a:lnTo>
                  <a:pt x="942059" y="266650"/>
                </a:lnTo>
                <a:lnTo>
                  <a:pt x="948065" y="269769"/>
                </a:lnTo>
                <a:lnTo>
                  <a:pt x="953229" y="274213"/>
                </a:lnTo>
                <a:lnTo>
                  <a:pt x="955715" y="277421"/>
                </a:lnTo>
                <a:lnTo>
                  <a:pt x="917326" y="277421"/>
                </a:lnTo>
                <a:lnTo>
                  <a:pt x="911346" y="280393"/>
                </a:lnTo>
                <a:lnTo>
                  <a:pt x="909960" y="282013"/>
                </a:lnTo>
                <a:close/>
              </a:path>
              <a:path w="1240789" h="405764">
                <a:moveTo>
                  <a:pt x="836873" y="359000"/>
                </a:moveTo>
                <a:lnTo>
                  <a:pt x="821652" y="359000"/>
                </a:lnTo>
                <a:lnTo>
                  <a:pt x="821652" y="264995"/>
                </a:lnTo>
                <a:lnTo>
                  <a:pt x="834970" y="264995"/>
                </a:lnTo>
                <a:lnTo>
                  <a:pt x="837145" y="277961"/>
                </a:lnTo>
                <a:lnTo>
                  <a:pt x="853670" y="277961"/>
                </a:lnTo>
                <a:lnTo>
                  <a:pt x="848288" y="280393"/>
                </a:lnTo>
                <a:lnTo>
                  <a:pt x="839047" y="292278"/>
                </a:lnTo>
                <a:lnTo>
                  <a:pt x="836873" y="299842"/>
                </a:lnTo>
                <a:lnTo>
                  <a:pt x="836873" y="359000"/>
                </a:lnTo>
                <a:close/>
              </a:path>
              <a:path w="1240789" h="405764">
                <a:moveTo>
                  <a:pt x="963260" y="358730"/>
                </a:moveTo>
                <a:lnTo>
                  <a:pt x="948039" y="358730"/>
                </a:lnTo>
                <a:lnTo>
                  <a:pt x="948039" y="296600"/>
                </a:lnTo>
                <a:lnTo>
                  <a:pt x="945865" y="289577"/>
                </a:lnTo>
                <a:lnTo>
                  <a:pt x="938254" y="279852"/>
                </a:lnTo>
                <a:lnTo>
                  <a:pt x="932546" y="277421"/>
                </a:lnTo>
                <a:lnTo>
                  <a:pt x="955715" y="277421"/>
                </a:lnTo>
                <a:lnTo>
                  <a:pt x="957641" y="279907"/>
                </a:lnTo>
                <a:lnTo>
                  <a:pt x="960780" y="286977"/>
                </a:lnTo>
                <a:lnTo>
                  <a:pt x="962644" y="295414"/>
                </a:lnTo>
                <a:lnTo>
                  <a:pt x="963260" y="305244"/>
                </a:lnTo>
                <a:lnTo>
                  <a:pt x="963260" y="358730"/>
                </a:lnTo>
                <a:close/>
              </a:path>
              <a:path w="1240789" h="405764">
                <a:moveTo>
                  <a:pt x="899930" y="359000"/>
                </a:moveTo>
                <a:lnTo>
                  <a:pt x="884710" y="359000"/>
                </a:lnTo>
                <a:lnTo>
                  <a:pt x="884636" y="296600"/>
                </a:lnTo>
                <a:lnTo>
                  <a:pt x="882807" y="289847"/>
                </a:lnTo>
                <a:lnTo>
                  <a:pt x="878730" y="284985"/>
                </a:lnTo>
                <a:lnTo>
                  <a:pt x="874925" y="280122"/>
                </a:lnTo>
                <a:lnTo>
                  <a:pt x="869217" y="277691"/>
                </a:lnTo>
                <a:lnTo>
                  <a:pt x="892789" y="277691"/>
                </a:lnTo>
                <a:lnTo>
                  <a:pt x="894766" y="282013"/>
                </a:lnTo>
                <a:lnTo>
                  <a:pt x="909960" y="282013"/>
                </a:lnTo>
                <a:lnTo>
                  <a:pt x="902105" y="291198"/>
                </a:lnTo>
                <a:lnTo>
                  <a:pt x="899930" y="298761"/>
                </a:lnTo>
                <a:lnTo>
                  <a:pt x="899930" y="359000"/>
                </a:lnTo>
                <a:close/>
              </a:path>
              <a:path w="1240789" h="405764">
                <a:moveTo>
                  <a:pt x="763215" y="360621"/>
                </a:moveTo>
                <a:lnTo>
                  <a:pt x="725978" y="344953"/>
                </a:lnTo>
                <a:lnTo>
                  <a:pt x="716193" y="312538"/>
                </a:lnTo>
                <a:lnTo>
                  <a:pt x="716550" y="305493"/>
                </a:lnTo>
                <a:lnTo>
                  <a:pt x="744461" y="266076"/>
                </a:lnTo>
                <a:lnTo>
                  <a:pt x="752343" y="264185"/>
                </a:lnTo>
                <a:lnTo>
                  <a:pt x="769738" y="264185"/>
                </a:lnTo>
                <a:lnTo>
                  <a:pt x="777348" y="266076"/>
                </a:lnTo>
                <a:lnTo>
                  <a:pt x="790938" y="273099"/>
                </a:lnTo>
                <a:lnTo>
                  <a:pt x="795287" y="277421"/>
                </a:lnTo>
                <a:lnTo>
                  <a:pt x="753974" y="277421"/>
                </a:lnTo>
                <a:lnTo>
                  <a:pt x="747722" y="279852"/>
                </a:lnTo>
                <a:lnTo>
                  <a:pt x="742286" y="284445"/>
                </a:lnTo>
                <a:lnTo>
                  <a:pt x="736850" y="289307"/>
                </a:lnTo>
                <a:lnTo>
                  <a:pt x="733860" y="295250"/>
                </a:lnTo>
                <a:lnTo>
                  <a:pt x="733045" y="302813"/>
                </a:lnTo>
                <a:lnTo>
                  <a:pt x="805712" y="302813"/>
                </a:lnTo>
                <a:lnTo>
                  <a:pt x="805791" y="305493"/>
                </a:lnTo>
                <a:lnTo>
                  <a:pt x="805863" y="312538"/>
                </a:lnTo>
                <a:lnTo>
                  <a:pt x="805616" y="315239"/>
                </a:lnTo>
                <a:lnTo>
                  <a:pt x="731958" y="315239"/>
                </a:lnTo>
                <a:lnTo>
                  <a:pt x="732011" y="325909"/>
                </a:lnTo>
                <a:lnTo>
                  <a:pt x="734948" y="333338"/>
                </a:lnTo>
                <a:lnTo>
                  <a:pt x="740384" y="338740"/>
                </a:lnTo>
                <a:lnTo>
                  <a:pt x="745820" y="344413"/>
                </a:lnTo>
                <a:lnTo>
                  <a:pt x="753158" y="347114"/>
                </a:lnTo>
                <a:lnTo>
                  <a:pt x="794744" y="347114"/>
                </a:lnTo>
                <a:lnTo>
                  <a:pt x="790395" y="351436"/>
                </a:lnTo>
                <a:lnTo>
                  <a:pt x="784581" y="355492"/>
                </a:lnTo>
                <a:lnTo>
                  <a:pt x="778130" y="358358"/>
                </a:lnTo>
                <a:lnTo>
                  <a:pt x="771016" y="360059"/>
                </a:lnTo>
                <a:lnTo>
                  <a:pt x="763215" y="360621"/>
                </a:lnTo>
                <a:close/>
              </a:path>
              <a:path w="1240789" h="405764">
                <a:moveTo>
                  <a:pt x="805712" y="302813"/>
                </a:moveTo>
                <a:lnTo>
                  <a:pt x="790123" y="302813"/>
                </a:lnTo>
                <a:lnTo>
                  <a:pt x="789308" y="294709"/>
                </a:lnTo>
                <a:lnTo>
                  <a:pt x="786318" y="288496"/>
                </a:lnTo>
                <a:lnTo>
                  <a:pt x="781154" y="284174"/>
                </a:lnTo>
                <a:lnTo>
                  <a:pt x="775989" y="279582"/>
                </a:lnTo>
                <a:lnTo>
                  <a:pt x="769466" y="277421"/>
                </a:lnTo>
                <a:lnTo>
                  <a:pt x="795287" y="277421"/>
                </a:lnTo>
                <a:lnTo>
                  <a:pt x="796103" y="278232"/>
                </a:lnTo>
                <a:lnTo>
                  <a:pt x="799636" y="284985"/>
                </a:lnTo>
                <a:lnTo>
                  <a:pt x="803713" y="291738"/>
                </a:lnTo>
                <a:lnTo>
                  <a:pt x="805616" y="299572"/>
                </a:lnTo>
                <a:lnTo>
                  <a:pt x="805712" y="302813"/>
                </a:lnTo>
                <a:close/>
              </a:path>
              <a:path w="1240789" h="405764">
                <a:moveTo>
                  <a:pt x="794744" y="347114"/>
                </a:moveTo>
                <a:lnTo>
                  <a:pt x="768651" y="347114"/>
                </a:lnTo>
                <a:lnTo>
                  <a:pt x="774359" y="345494"/>
                </a:lnTo>
                <a:lnTo>
                  <a:pt x="779251" y="341982"/>
                </a:lnTo>
                <a:lnTo>
                  <a:pt x="783872" y="338740"/>
                </a:lnTo>
                <a:lnTo>
                  <a:pt x="787133" y="333878"/>
                </a:lnTo>
                <a:lnTo>
                  <a:pt x="788764" y="327935"/>
                </a:lnTo>
                <a:lnTo>
                  <a:pt x="804257" y="327935"/>
                </a:lnTo>
                <a:lnTo>
                  <a:pt x="802320" y="334722"/>
                </a:lnTo>
                <a:lnTo>
                  <a:pt x="799364" y="340901"/>
                </a:lnTo>
                <a:lnTo>
                  <a:pt x="795389" y="346473"/>
                </a:lnTo>
                <a:lnTo>
                  <a:pt x="794744" y="347114"/>
                </a:lnTo>
                <a:close/>
              </a:path>
              <a:path w="1240789" h="405764">
                <a:moveTo>
                  <a:pt x="581652" y="359270"/>
                </a:moveTo>
                <a:lnTo>
                  <a:pt x="565888" y="359270"/>
                </a:lnTo>
                <a:lnTo>
                  <a:pt x="565888" y="230149"/>
                </a:lnTo>
                <a:lnTo>
                  <a:pt x="586273" y="230149"/>
                </a:lnTo>
                <a:lnTo>
                  <a:pt x="598075" y="257702"/>
                </a:lnTo>
                <a:lnTo>
                  <a:pt x="581652" y="257702"/>
                </a:lnTo>
                <a:lnTo>
                  <a:pt x="581652" y="359270"/>
                </a:lnTo>
                <a:close/>
              </a:path>
              <a:path w="1240789" h="405764">
                <a:moveTo>
                  <a:pt x="648674" y="337390"/>
                </a:moveTo>
                <a:lnTo>
                  <a:pt x="632207" y="337390"/>
                </a:lnTo>
                <a:lnTo>
                  <a:pt x="678141" y="230149"/>
                </a:lnTo>
                <a:lnTo>
                  <a:pt x="698255" y="230149"/>
                </a:lnTo>
                <a:lnTo>
                  <a:pt x="698255" y="257702"/>
                </a:lnTo>
                <a:lnTo>
                  <a:pt x="682490" y="257702"/>
                </a:lnTo>
                <a:lnTo>
                  <a:pt x="648674" y="337390"/>
                </a:lnTo>
                <a:close/>
              </a:path>
              <a:path w="1240789" h="405764">
                <a:moveTo>
                  <a:pt x="639274" y="359540"/>
                </a:moveTo>
                <a:lnTo>
                  <a:pt x="624868" y="359540"/>
                </a:lnTo>
                <a:lnTo>
                  <a:pt x="581652" y="257702"/>
                </a:lnTo>
                <a:lnTo>
                  <a:pt x="598075" y="257702"/>
                </a:lnTo>
                <a:lnTo>
                  <a:pt x="632207" y="337390"/>
                </a:lnTo>
                <a:lnTo>
                  <a:pt x="648674" y="337390"/>
                </a:lnTo>
                <a:lnTo>
                  <a:pt x="639274" y="359540"/>
                </a:lnTo>
                <a:close/>
              </a:path>
              <a:path w="1240789" h="405764">
                <a:moveTo>
                  <a:pt x="698255" y="359540"/>
                </a:moveTo>
                <a:lnTo>
                  <a:pt x="682490" y="359540"/>
                </a:lnTo>
                <a:lnTo>
                  <a:pt x="682490" y="257702"/>
                </a:lnTo>
                <a:lnTo>
                  <a:pt x="698255" y="257702"/>
                </a:lnTo>
                <a:lnTo>
                  <a:pt x="698255" y="359540"/>
                </a:lnTo>
                <a:close/>
              </a:path>
              <a:path w="1240789" h="405764">
                <a:moveTo>
                  <a:pt x="589263" y="174772"/>
                </a:moveTo>
                <a:lnTo>
                  <a:pt x="565888" y="174772"/>
                </a:lnTo>
                <a:lnTo>
                  <a:pt x="565888" y="45651"/>
                </a:lnTo>
                <a:lnTo>
                  <a:pt x="589263" y="45651"/>
                </a:lnTo>
                <a:lnTo>
                  <a:pt x="589263" y="174772"/>
                </a:lnTo>
                <a:close/>
              </a:path>
              <a:path w="1240789" h="405764">
                <a:moveTo>
                  <a:pt x="665910" y="175853"/>
                </a:moveTo>
                <a:lnTo>
                  <a:pt x="626024" y="163288"/>
                </a:lnTo>
                <a:lnTo>
                  <a:pt x="605095" y="128614"/>
                </a:lnTo>
                <a:lnTo>
                  <a:pt x="603124" y="110212"/>
                </a:lnTo>
                <a:lnTo>
                  <a:pt x="603587" y="100749"/>
                </a:lnTo>
                <a:lnTo>
                  <a:pt x="620112" y="62568"/>
                </a:lnTo>
                <a:lnTo>
                  <a:pt x="656792" y="45077"/>
                </a:lnTo>
                <a:lnTo>
                  <a:pt x="665910" y="44571"/>
                </a:lnTo>
                <a:lnTo>
                  <a:pt x="672935" y="44925"/>
                </a:lnTo>
                <a:lnTo>
                  <a:pt x="710986" y="65371"/>
                </a:lnTo>
                <a:lnTo>
                  <a:pt x="657213" y="65371"/>
                </a:lnTo>
                <a:lnTo>
                  <a:pt x="650418" y="67261"/>
                </a:lnTo>
                <a:lnTo>
                  <a:pt x="639002" y="74825"/>
                </a:lnTo>
                <a:lnTo>
                  <a:pt x="634381" y="79957"/>
                </a:lnTo>
                <a:lnTo>
                  <a:pt x="628402" y="93464"/>
                </a:lnTo>
                <a:lnTo>
                  <a:pt x="626885" y="100749"/>
                </a:lnTo>
                <a:lnTo>
                  <a:pt x="626886" y="119679"/>
                </a:lnTo>
                <a:lnTo>
                  <a:pt x="650418" y="153432"/>
                </a:lnTo>
                <a:lnTo>
                  <a:pt x="657213" y="155323"/>
                </a:lnTo>
                <a:lnTo>
                  <a:pt x="710986" y="155323"/>
                </a:lnTo>
                <a:lnTo>
                  <a:pt x="706680" y="161266"/>
                </a:lnTo>
                <a:lnTo>
                  <a:pt x="673092" y="175498"/>
                </a:lnTo>
                <a:lnTo>
                  <a:pt x="665910" y="175853"/>
                </a:lnTo>
                <a:close/>
              </a:path>
              <a:path w="1240789" h="405764">
                <a:moveTo>
                  <a:pt x="721358" y="91303"/>
                </a:moveTo>
                <a:lnTo>
                  <a:pt x="697983" y="91303"/>
                </a:lnTo>
                <a:lnTo>
                  <a:pt x="697711" y="90492"/>
                </a:lnTo>
                <a:lnTo>
                  <a:pt x="695537" y="82659"/>
                </a:lnTo>
                <a:lnTo>
                  <a:pt x="691731" y="76446"/>
                </a:lnTo>
                <a:lnTo>
                  <a:pt x="686024" y="72124"/>
                </a:lnTo>
                <a:lnTo>
                  <a:pt x="680316" y="67532"/>
                </a:lnTo>
                <a:lnTo>
                  <a:pt x="673249" y="65371"/>
                </a:lnTo>
                <a:lnTo>
                  <a:pt x="710986" y="65371"/>
                </a:lnTo>
                <a:lnTo>
                  <a:pt x="711573" y="66181"/>
                </a:lnTo>
                <a:lnTo>
                  <a:pt x="714932" y="71491"/>
                </a:lnTo>
                <a:lnTo>
                  <a:pt x="717654" y="77256"/>
                </a:lnTo>
                <a:lnTo>
                  <a:pt x="719714" y="83427"/>
                </a:lnTo>
                <a:lnTo>
                  <a:pt x="721358" y="91303"/>
                </a:lnTo>
                <a:close/>
              </a:path>
              <a:path w="1240789" h="405764">
                <a:moveTo>
                  <a:pt x="710986" y="155323"/>
                </a:moveTo>
                <a:lnTo>
                  <a:pt x="673249" y="155323"/>
                </a:lnTo>
                <a:lnTo>
                  <a:pt x="680316" y="152892"/>
                </a:lnTo>
                <a:lnTo>
                  <a:pt x="686024" y="148570"/>
                </a:lnTo>
                <a:lnTo>
                  <a:pt x="691460" y="144248"/>
                </a:lnTo>
                <a:lnTo>
                  <a:pt x="695537" y="138035"/>
                </a:lnTo>
                <a:lnTo>
                  <a:pt x="697439" y="130201"/>
                </a:lnTo>
                <a:lnTo>
                  <a:pt x="697711" y="129391"/>
                </a:lnTo>
                <a:lnTo>
                  <a:pt x="721086" y="129391"/>
                </a:lnTo>
                <a:lnTo>
                  <a:pt x="721086" y="130742"/>
                </a:lnTo>
                <a:lnTo>
                  <a:pt x="719714" y="137267"/>
                </a:lnTo>
                <a:lnTo>
                  <a:pt x="717654" y="143438"/>
                </a:lnTo>
                <a:lnTo>
                  <a:pt x="714932" y="149203"/>
                </a:lnTo>
                <a:lnTo>
                  <a:pt x="711573" y="154513"/>
                </a:lnTo>
                <a:lnTo>
                  <a:pt x="710986" y="155323"/>
                </a:lnTo>
                <a:close/>
              </a:path>
              <a:path w="1240789" h="405764">
                <a:moveTo>
                  <a:pt x="757235" y="174772"/>
                </a:moveTo>
                <a:lnTo>
                  <a:pt x="734676" y="174772"/>
                </a:lnTo>
                <a:lnTo>
                  <a:pt x="734676" y="45651"/>
                </a:lnTo>
                <a:lnTo>
                  <a:pt x="763758" y="45651"/>
                </a:lnTo>
                <a:lnTo>
                  <a:pt x="780649" y="86711"/>
                </a:lnTo>
                <a:lnTo>
                  <a:pt x="757235" y="86711"/>
                </a:lnTo>
                <a:lnTo>
                  <a:pt x="757235" y="174772"/>
                </a:lnTo>
                <a:close/>
              </a:path>
              <a:path w="1240789" h="405764">
                <a:moveTo>
                  <a:pt x="825778" y="143438"/>
                </a:moveTo>
                <a:lnTo>
                  <a:pt x="803985" y="143438"/>
                </a:lnTo>
                <a:lnTo>
                  <a:pt x="843124" y="45651"/>
                </a:lnTo>
                <a:lnTo>
                  <a:pt x="871663" y="45651"/>
                </a:lnTo>
                <a:lnTo>
                  <a:pt x="871663" y="86441"/>
                </a:lnTo>
                <a:lnTo>
                  <a:pt x="849104" y="86441"/>
                </a:lnTo>
                <a:lnTo>
                  <a:pt x="825778" y="143438"/>
                </a:lnTo>
                <a:close/>
              </a:path>
              <a:path w="1240789" h="405764">
                <a:moveTo>
                  <a:pt x="871663" y="174772"/>
                </a:moveTo>
                <a:lnTo>
                  <a:pt x="849104" y="174772"/>
                </a:lnTo>
                <a:lnTo>
                  <a:pt x="849104" y="86441"/>
                </a:lnTo>
                <a:lnTo>
                  <a:pt x="871663" y="86441"/>
                </a:lnTo>
                <a:lnTo>
                  <a:pt x="871663" y="174772"/>
                </a:lnTo>
                <a:close/>
              </a:path>
              <a:path w="1240789" h="405764">
                <a:moveTo>
                  <a:pt x="812954" y="174772"/>
                </a:moveTo>
                <a:lnTo>
                  <a:pt x="793656" y="174772"/>
                </a:lnTo>
                <a:lnTo>
                  <a:pt x="757235" y="86711"/>
                </a:lnTo>
                <a:lnTo>
                  <a:pt x="780649" y="86711"/>
                </a:lnTo>
                <a:lnTo>
                  <a:pt x="803985" y="143438"/>
                </a:lnTo>
                <a:lnTo>
                  <a:pt x="825778" y="143438"/>
                </a:lnTo>
                <a:lnTo>
                  <a:pt x="812954" y="174772"/>
                </a:lnTo>
                <a:close/>
              </a:path>
              <a:path w="1240789" h="405764">
                <a:moveTo>
                  <a:pt x="913792" y="174772"/>
                </a:moveTo>
                <a:lnTo>
                  <a:pt x="891233" y="174772"/>
                </a:lnTo>
                <a:lnTo>
                  <a:pt x="891233" y="45651"/>
                </a:lnTo>
                <a:lnTo>
                  <a:pt x="920315" y="45651"/>
                </a:lnTo>
                <a:lnTo>
                  <a:pt x="920587" y="46462"/>
                </a:lnTo>
                <a:lnTo>
                  <a:pt x="937057" y="86711"/>
                </a:lnTo>
                <a:lnTo>
                  <a:pt x="913792" y="86711"/>
                </a:lnTo>
                <a:lnTo>
                  <a:pt x="913792" y="174772"/>
                </a:lnTo>
                <a:close/>
              </a:path>
              <a:path w="1240789" h="405764">
                <a:moveTo>
                  <a:pt x="982174" y="143438"/>
                </a:moveTo>
                <a:lnTo>
                  <a:pt x="960270" y="143438"/>
                </a:lnTo>
                <a:lnTo>
                  <a:pt x="999409" y="45651"/>
                </a:lnTo>
                <a:lnTo>
                  <a:pt x="1027948" y="45651"/>
                </a:lnTo>
                <a:lnTo>
                  <a:pt x="1027948" y="86711"/>
                </a:lnTo>
                <a:lnTo>
                  <a:pt x="1005389" y="86711"/>
                </a:lnTo>
                <a:lnTo>
                  <a:pt x="982174" y="143438"/>
                </a:lnTo>
                <a:close/>
              </a:path>
              <a:path w="1240789" h="405764">
                <a:moveTo>
                  <a:pt x="969239" y="175043"/>
                </a:moveTo>
                <a:lnTo>
                  <a:pt x="949942" y="175043"/>
                </a:lnTo>
                <a:lnTo>
                  <a:pt x="913792" y="86711"/>
                </a:lnTo>
                <a:lnTo>
                  <a:pt x="937057" y="86711"/>
                </a:lnTo>
                <a:lnTo>
                  <a:pt x="960270" y="143438"/>
                </a:lnTo>
                <a:lnTo>
                  <a:pt x="982174" y="143438"/>
                </a:lnTo>
                <a:lnTo>
                  <a:pt x="969239" y="175043"/>
                </a:lnTo>
                <a:close/>
              </a:path>
              <a:path w="1240789" h="405764">
                <a:moveTo>
                  <a:pt x="1027948" y="174772"/>
                </a:moveTo>
                <a:lnTo>
                  <a:pt x="1005389" y="174772"/>
                </a:lnTo>
                <a:lnTo>
                  <a:pt x="1005389" y="86711"/>
                </a:lnTo>
                <a:lnTo>
                  <a:pt x="1027948" y="86711"/>
                </a:lnTo>
                <a:lnTo>
                  <a:pt x="1027948" y="174772"/>
                </a:lnTo>
                <a:close/>
              </a:path>
              <a:path w="1240789" h="405764">
                <a:moveTo>
                  <a:pt x="256035" y="45651"/>
                </a:moveTo>
                <a:lnTo>
                  <a:pt x="167972" y="45651"/>
                </a:lnTo>
                <a:lnTo>
                  <a:pt x="141336" y="0"/>
                </a:lnTo>
                <a:lnTo>
                  <a:pt x="282400" y="0"/>
                </a:lnTo>
                <a:lnTo>
                  <a:pt x="256035" y="45651"/>
                </a:lnTo>
                <a:close/>
              </a:path>
              <a:path w="1240789" h="405764">
                <a:moveTo>
                  <a:pt x="53001" y="162076"/>
                </a:moveTo>
                <a:lnTo>
                  <a:pt x="0" y="162076"/>
                </a:lnTo>
                <a:lnTo>
                  <a:pt x="70668" y="40519"/>
                </a:lnTo>
                <a:lnTo>
                  <a:pt x="97032" y="86170"/>
                </a:lnTo>
                <a:lnTo>
                  <a:pt x="53001" y="162076"/>
                </a:lnTo>
                <a:close/>
              </a:path>
              <a:path w="1240789" h="405764">
                <a:moveTo>
                  <a:pt x="423736" y="162076"/>
                </a:moveTo>
                <a:lnTo>
                  <a:pt x="370735" y="162076"/>
                </a:lnTo>
                <a:lnTo>
                  <a:pt x="326432" y="86170"/>
                </a:lnTo>
                <a:lnTo>
                  <a:pt x="353068" y="40519"/>
                </a:lnTo>
                <a:lnTo>
                  <a:pt x="423736" y="162076"/>
                </a:lnTo>
                <a:close/>
              </a:path>
              <a:path w="1240789" h="405764">
                <a:moveTo>
                  <a:pt x="282400" y="162076"/>
                </a:moveTo>
                <a:lnTo>
                  <a:pt x="141336" y="162076"/>
                </a:lnTo>
                <a:lnTo>
                  <a:pt x="97032" y="86170"/>
                </a:lnTo>
                <a:lnTo>
                  <a:pt x="120679" y="45651"/>
                </a:lnTo>
                <a:lnTo>
                  <a:pt x="167700" y="45651"/>
                </a:lnTo>
                <a:lnTo>
                  <a:pt x="211732" y="121557"/>
                </a:lnTo>
                <a:lnTo>
                  <a:pt x="305904" y="121557"/>
                </a:lnTo>
                <a:lnTo>
                  <a:pt x="282400" y="162076"/>
                </a:lnTo>
                <a:close/>
              </a:path>
              <a:path w="1240789" h="405764">
                <a:moveTo>
                  <a:pt x="305904" y="121557"/>
                </a:moveTo>
                <a:lnTo>
                  <a:pt x="211732" y="121557"/>
                </a:lnTo>
                <a:lnTo>
                  <a:pt x="256035" y="45651"/>
                </a:lnTo>
                <a:lnTo>
                  <a:pt x="302785" y="45651"/>
                </a:lnTo>
                <a:lnTo>
                  <a:pt x="326432" y="86170"/>
                </a:lnTo>
                <a:lnTo>
                  <a:pt x="305904" y="121557"/>
                </a:lnTo>
                <a:close/>
              </a:path>
              <a:path w="1240789" h="405764">
                <a:moveTo>
                  <a:pt x="370463" y="243115"/>
                </a:moveTo>
                <a:lnTo>
                  <a:pt x="53001" y="243115"/>
                </a:lnTo>
                <a:lnTo>
                  <a:pt x="29354" y="202596"/>
                </a:lnTo>
                <a:lnTo>
                  <a:pt x="53001" y="162076"/>
                </a:lnTo>
                <a:lnTo>
                  <a:pt x="370463" y="162076"/>
                </a:lnTo>
                <a:lnTo>
                  <a:pt x="394110" y="202596"/>
                </a:lnTo>
                <a:lnTo>
                  <a:pt x="370463" y="243115"/>
                </a:lnTo>
                <a:close/>
              </a:path>
              <a:path w="1240789" h="405764">
                <a:moveTo>
                  <a:pt x="70668" y="364673"/>
                </a:moveTo>
                <a:lnTo>
                  <a:pt x="0" y="243115"/>
                </a:lnTo>
                <a:lnTo>
                  <a:pt x="53001" y="243115"/>
                </a:lnTo>
                <a:lnTo>
                  <a:pt x="97304" y="319021"/>
                </a:lnTo>
                <a:lnTo>
                  <a:pt x="70668" y="364673"/>
                </a:lnTo>
                <a:close/>
              </a:path>
              <a:path w="1240789" h="405764">
                <a:moveTo>
                  <a:pt x="167972" y="359540"/>
                </a:moveTo>
                <a:lnTo>
                  <a:pt x="120951" y="359540"/>
                </a:lnTo>
                <a:lnTo>
                  <a:pt x="97304" y="319021"/>
                </a:lnTo>
                <a:lnTo>
                  <a:pt x="141336" y="243115"/>
                </a:lnTo>
                <a:lnTo>
                  <a:pt x="282400" y="243115"/>
                </a:lnTo>
                <a:lnTo>
                  <a:pt x="305904" y="283634"/>
                </a:lnTo>
                <a:lnTo>
                  <a:pt x="211732" y="283634"/>
                </a:lnTo>
                <a:lnTo>
                  <a:pt x="167972" y="359540"/>
                </a:lnTo>
                <a:close/>
              </a:path>
              <a:path w="1240789" h="405764">
                <a:moveTo>
                  <a:pt x="353068" y="364673"/>
                </a:moveTo>
                <a:lnTo>
                  <a:pt x="326703" y="319021"/>
                </a:lnTo>
                <a:lnTo>
                  <a:pt x="370735" y="243115"/>
                </a:lnTo>
                <a:lnTo>
                  <a:pt x="423736" y="243115"/>
                </a:lnTo>
                <a:lnTo>
                  <a:pt x="353068" y="364673"/>
                </a:lnTo>
                <a:close/>
              </a:path>
              <a:path w="1240789" h="405764">
                <a:moveTo>
                  <a:pt x="302785" y="359540"/>
                </a:moveTo>
                <a:lnTo>
                  <a:pt x="255764" y="359540"/>
                </a:lnTo>
                <a:lnTo>
                  <a:pt x="211732" y="283634"/>
                </a:lnTo>
                <a:lnTo>
                  <a:pt x="305904" y="283634"/>
                </a:lnTo>
                <a:lnTo>
                  <a:pt x="326432" y="319021"/>
                </a:lnTo>
                <a:lnTo>
                  <a:pt x="302785" y="359540"/>
                </a:lnTo>
                <a:close/>
              </a:path>
              <a:path w="1240789" h="405764">
                <a:moveTo>
                  <a:pt x="282672" y="405192"/>
                </a:moveTo>
                <a:lnTo>
                  <a:pt x="141336" y="405192"/>
                </a:lnTo>
                <a:lnTo>
                  <a:pt x="167700" y="359540"/>
                </a:lnTo>
                <a:lnTo>
                  <a:pt x="256035" y="359540"/>
                </a:lnTo>
                <a:lnTo>
                  <a:pt x="282672" y="405192"/>
                </a:lnTo>
                <a:close/>
              </a:path>
            </a:pathLst>
          </a:custGeom>
          <a:solidFill>
            <a:srgbClr val="003B3B"/>
          </a:solidFill>
        </p:spPr>
        <p:txBody>
          <a:bodyPr wrap="square" lIns="0" tIns="0" rIns="0" bIns="0" rtlCol="0"/>
          <a:lstStyle/>
          <a:p>
            <a:endParaRPr/>
          </a:p>
        </p:txBody>
      </p:sp>
      <p:sp>
        <p:nvSpPr>
          <p:cNvPr id="5" name="object 5"/>
          <p:cNvSpPr txBox="1">
            <a:spLocks noGrp="1"/>
          </p:cNvSpPr>
          <p:nvPr>
            <p:ph type="ctrTitle"/>
          </p:nvPr>
        </p:nvSpPr>
        <p:spPr>
          <a:xfrm>
            <a:off x="6126100" y="1953229"/>
            <a:ext cx="4698365" cy="1397819"/>
          </a:xfrm>
          <a:prstGeom prst="rect">
            <a:avLst/>
          </a:prstGeom>
        </p:spPr>
        <p:txBody>
          <a:bodyPr vert="horz" wrap="square" lIns="0" tIns="287020" rIns="0" bIns="0" rtlCol="0">
            <a:spAutoFit/>
          </a:bodyPr>
          <a:lstStyle/>
          <a:p>
            <a:pPr marL="12700">
              <a:lnSpc>
                <a:spcPct val="100000"/>
              </a:lnSpc>
              <a:spcBef>
                <a:spcPts val="100"/>
              </a:spcBef>
            </a:pPr>
            <a:r>
              <a:rPr sz="3600" b="1">
                <a:latin typeface="Arial"/>
                <a:cs typeface="Arial"/>
              </a:rPr>
              <a:t>P</a:t>
            </a:r>
            <a:r>
              <a:rPr lang="en-US" sz="3600" b="1">
                <a:latin typeface="Arial"/>
                <a:cs typeface="Arial"/>
              </a:rPr>
              <a:t>otential </a:t>
            </a:r>
            <a:r>
              <a:rPr sz="3600" b="1">
                <a:latin typeface="Arial"/>
                <a:cs typeface="Arial"/>
              </a:rPr>
              <a:t>F</a:t>
            </a:r>
            <a:r>
              <a:rPr lang="en-US" sz="3600" b="1">
                <a:latin typeface="Arial"/>
                <a:cs typeface="Arial"/>
              </a:rPr>
              <a:t>atal </a:t>
            </a:r>
            <a:r>
              <a:rPr sz="3600" b="1" spc="-10">
                <a:latin typeface="Arial"/>
                <a:cs typeface="Arial"/>
              </a:rPr>
              <a:t>Events</a:t>
            </a:r>
            <a:endParaRPr sz="3600">
              <a:latin typeface="Arial"/>
              <a:cs typeface="Arial"/>
            </a:endParaRPr>
          </a:p>
        </p:txBody>
      </p:sp>
      <p:sp>
        <p:nvSpPr>
          <p:cNvPr id="6" name="object 6"/>
          <p:cNvSpPr txBox="1"/>
          <p:nvPr/>
        </p:nvSpPr>
        <p:spPr>
          <a:xfrm>
            <a:off x="6133310" y="3550575"/>
            <a:ext cx="3010690" cy="382156"/>
          </a:xfrm>
          <a:prstGeom prst="rect">
            <a:avLst/>
          </a:prstGeom>
        </p:spPr>
        <p:txBody>
          <a:bodyPr vert="horz" wrap="square" lIns="0" tIns="12700" rIns="0" bIns="0" rtlCol="0">
            <a:spAutoFit/>
          </a:bodyPr>
          <a:lstStyle/>
          <a:p>
            <a:pPr marL="12700">
              <a:lnSpc>
                <a:spcPct val="100000"/>
              </a:lnSpc>
              <a:spcBef>
                <a:spcPts val="100"/>
              </a:spcBef>
            </a:pPr>
            <a:r>
              <a:rPr lang="en-US" sz="2400" spc="-5">
                <a:solidFill>
                  <a:srgbClr val="006FC0"/>
                </a:solidFill>
                <a:latin typeface="Arial"/>
                <a:cs typeface="Arial"/>
              </a:rPr>
              <a:t>March </a:t>
            </a:r>
            <a:r>
              <a:rPr lang="en-US" sz="2400" spc="-10">
                <a:solidFill>
                  <a:srgbClr val="006FC0"/>
                </a:solidFill>
                <a:latin typeface="Arial"/>
                <a:cs typeface="Arial"/>
              </a:rPr>
              <a:t>2024</a:t>
            </a:r>
            <a:endParaRPr sz="2400">
              <a:latin typeface="Arial"/>
              <a:cs typeface="Arial"/>
            </a:endParaRPr>
          </a:p>
        </p:txBody>
      </p:sp>
      <p:sp>
        <p:nvSpPr>
          <p:cNvPr id="7" name="object 7"/>
          <p:cNvSpPr txBox="1"/>
          <p:nvPr/>
        </p:nvSpPr>
        <p:spPr>
          <a:xfrm>
            <a:off x="12023026" y="6606984"/>
            <a:ext cx="89535" cy="162560"/>
          </a:xfrm>
          <a:prstGeom prst="rect">
            <a:avLst/>
          </a:prstGeom>
        </p:spPr>
        <p:txBody>
          <a:bodyPr vert="horz" wrap="square" lIns="0" tIns="12700" rIns="0" bIns="0" rtlCol="0">
            <a:spAutoFit/>
          </a:bodyPr>
          <a:lstStyle/>
          <a:p>
            <a:pPr marL="12700">
              <a:lnSpc>
                <a:spcPct val="100000"/>
              </a:lnSpc>
              <a:spcBef>
                <a:spcPts val="100"/>
              </a:spcBef>
            </a:pPr>
            <a:r>
              <a:rPr sz="900">
                <a:solidFill>
                  <a:srgbClr val="511F11"/>
                </a:solidFill>
                <a:latin typeface="Arial"/>
                <a:cs typeface="Arial"/>
              </a:rPr>
              <a:t>8</a:t>
            </a:r>
            <a:endParaRPr sz="900">
              <a:latin typeface="Arial"/>
              <a:cs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3A8CC26-360D-471C-9F48-476300F2056C}"/>
              </a:ext>
            </a:extLst>
          </p:cNvPr>
          <p:cNvSpPr>
            <a:spLocks noGrp="1"/>
          </p:cNvSpPr>
          <p:nvPr>
            <p:ph type="body" sz="quarter" idx="34"/>
          </p:nvPr>
        </p:nvSpPr>
        <p:spPr>
          <a:xfrm>
            <a:off x="6473955" y="5254207"/>
            <a:ext cx="4901005" cy="799351"/>
          </a:xfrm>
        </p:spPr>
        <p:txBody>
          <a:bodyPr vert="horz" lIns="91440" tIns="45720" rIns="91440" bIns="45720" rtlCol="0" anchor="t">
            <a:normAutofit/>
          </a:bodyPr>
          <a:lstStyle/>
          <a:p>
            <a:pPr marL="0" indent="0">
              <a:buNone/>
            </a:pPr>
            <a:r>
              <a:rPr lang="en-US" sz="1050" i="1">
                <a:latin typeface="Arial"/>
                <a:cs typeface="Arial"/>
              </a:rPr>
              <a:t>Employees were riding on the stairwell of the 51 locomotive when event occurred</a:t>
            </a:r>
            <a:endParaRPr lang="en-US" sz="1050" i="1">
              <a:latin typeface="Arial" panose="020B0604020202020204" pitchFamily="34" charset="0"/>
              <a:cs typeface="Arial" panose="020B0604020202020204" pitchFamily="34" charset="0"/>
            </a:endParaRPr>
          </a:p>
        </p:txBody>
      </p:sp>
      <p:sp>
        <p:nvSpPr>
          <p:cNvPr id="21" name="Title 20">
            <a:extLst>
              <a:ext uri="{FF2B5EF4-FFF2-40B4-BE49-F238E27FC236}">
                <a16:creationId xmlns:a16="http://schemas.microsoft.com/office/drawing/2014/main" id="{DC4EC4A1-F2A8-46C0-9DB8-9044030FEF77}"/>
              </a:ext>
            </a:extLst>
          </p:cNvPr>
          <p:cNvSpPr>
            <a:spLocks noGrp="1"/>
          </p:cNvSpPr>
          <p:nvPr>
            <p:ph type="title"/>
          </p:nvPr>
        </p:nvSpPr>
        <p:spPr>
          <a:xfrm>
            <a:off x="3937093" y="270082"/>
            <a:ext cx="4153714" cy="533203"/>
          </a:xfrm>
          <a:prstGeom prst="rect">
            <a:avLst/>
          </a:prstGeom>
        </p:spPr>
        <p:txBody>
          <a:bodyPr/>
          <a:lstStyle/>
          <a:p>
            <a:r>
              <a:rPr lang="en-US"/>
              <a:t>Rail Impact to Person </a:t>
            </a:r>
          </a:p>
        </p:txBody>
      </p:sp>
      <p:graphicFrame>
        <p:nvGraphicFramePr>
          <p:cNvPr id="22" name="Table 2">
            <a:extLst>
              <a:ext uri="{FF2B5EF4-FFF2-40B4-BE49-F238E27FC236}">
                <a16:creationId xmlns:a16="http://schemas.microsoft.com/office/drawing/2014/main" id="{96CCAA6D-C3BA-4365-9F2A-7AEF9AE71605}"/>
              </a:ext>
            </a:extLst>
          </p:cNvPr>
          <p:cNvGraphicFramePr>
            <a:graphicFrameLocks noGrp="1"/>
          </p:cNvGraphicFramePr>
          <p:nvPr/>
        </p:nvGraphicFramePr>
        <p:xfrm>
          <a:off x="272810" y="1078479"/>
          <a:ext cx="5609203" cy="5308774"/>
        </p:xfrm>
        <a:graphic>
          <a:graphicData uri="http://schemas.openxmlformats.org/drawingml/2006/table">
            <a:tbl>
              <a:tblPr firstRow="1" bandRow="1">
                <a:tableStyleId>{1FECB4D8-DB02-4DC6-A0A2-4F2EBAE1DC90}</a:tableStyleId>
              </a:tblPr>
              <a:tblGrid>
                <a:gridCol w="1520123">
                  <a:extLst>
                    <a:ext uri="{9D8B030D-6E8A-4147-A177-3AD203B41FA5}">
                      <a16:colId xmlns:a16="http://schemas.microsoft.com/office/drawing/2014/main" val="2478897174"/>
                    </a:ext>
                  </a:extLst>
                </a:gridCol>
                <a:gridCol w="4089080">
                  <a:extLst>
                    <a:ext uri="{9D8B030D-6E8A-4147-A177-3AD203B41FA5}">
                      <a16:colId xmlns:a16="http://schemas.microsoft.com/office/drawing/2014/main" val="1434738273"/>
                    </a:ext>
                  </a:extLst>
                </a:gridCol>
              </a:tblGrid>
              <a:tr h="391122">
                <a:tc gridSpan="2">
                  <a:txBody>
                    <a:bodyPr/>
                    <a:lstStyle/>
                    <a:p>
                      <a:pPr algn="ctr"/>
                      <a:r>
                        <a:rPr lang="en-US" sz="1400">
                          <a:solidFill>
                            <a:schemeClr val="tx1"/>
                          </a:solidFill>
                          <a:latin typeface="Arial"/>
                          <a:cs typeface="Arial"/>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297593">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Morenci </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306096">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March 5, 2024 / 11:00 a.m.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449171">
                <a:tc>
                  <a:txBody>
                    <a:bodyPr/>
                    <a:lstStyle/>
                    <a:p>
                      <a:r>
                        <a:rPr lang="en-US" sz="1000" b="1">
                          <a:latin typeface="Arial"/>
                          <a:cs typeface="Arial"/>
                        </a:rPr>
                        <a:t>Event 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Injury with Medical Treatment</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1393556">
                <a:tc>
                  <a:txBody>
                    <a:bodyPr/>
                    <a:lstStyle/>
                    <a:p>
                      <a:r>
                        <a:rPr lang="en-US" sz="1000" b="1">
                          <a:latin typeface="Arial"/>
                          <a:cs typeface="Arial"/>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kern="1200">
                          <a:solidFill>
                            <a:schemeClr val="tx1"/>
                          </a:solidFill>
                          <a:latin typeface="Arial"/>
                          <a:ea typeface="+mn-ea"/>
                          <a:cs typeface="Arial"/>
                        </a:rPr>
                        <a:t>The Industrial Railroad crew was switching out boxcars at the south side of a copper dock. The locomotive operator and a trainee were standing on the engine stairs and leaned out facing away from the direction of travel. While doing so, the operator’s body struck a rail switch guard sign. The operator flipped over the handrail, landing face down on the ground. The operator’s right arm landed on the track and was run over. A Mayday was called, and emergency services were dispatched to the area. </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289090">
                <a:tc>
                  <a:txBody>
                    <a:bodyPr/>
                    <a:lstStyle/>
                    <a:p>
                      <a:r>
                        <a:rPr lang="en-US" sz="1000" b="1">
                          <a:latin typeface="Arial"/>
                          <a:cs typeface="Arial"/>
                        </a:rPr>
                        <a:t>Risk Category</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r>
                        <a:rPr lang="en-US" sz="1050">
                          <a:latin typeface="Arial"/>
                          <a:cs typeface="Arial"/>
                        </a:rPr>
                        <a:t>Actionable – Significant (3) Likely (3)</a:t>
                      </a:r>
                    </a:p>
                  </a:txBody>
                  <a:tcPr anchor="ctr">
                    <a:lnL w="0">
                      <a:noFill/>
                    </a:lnL>
                    <a:lnR w="12700">
                      <a:solidFill>
                        <a:schemeClr val="bg1">
                          <a:lumMod val="65000"/>
                        </a:schemeClr>
                      </a:solidFill>
                    </a:lnR>
                    <a:lnT w="9525" cap="flat" cmpd="sng" algn="ctr">
                      <a:solidFill>
                        <a:schemeClr val="bg1">
                          <a:lumMod val="65000"/>
                        </a:schemeClr>
                      </a:solidFill>
                      <a:prstDash val="solid"/>
                      <a:round/>
                      <a:headEnd type="none" w="med" len="med"/>
                      <a:tailEnd type="none" w="med" len="med"/>
                    </a:lnT>
                    <a:noFill/>
                  </a:tcPr>
                </a:tc>
                <a:extLst>
                  <a:ext uri="{0D108BD9-81ED-4DB2-BD59-A6C34878D82A}">
                    <a16:rowId xmlns:a16="http://schemas.microsoft.com/office/drawing/2014/main" val="150855670"/>
                  </a:ext>
                </a:extLst>
              </a:tr>
              <a:tr h="603689">
                <a:tc>
                  <a:txBody>
                    <a:bodyPr/>
                    <a:lstStyle/>
                    <a:p>
                      <a:r>
                        <a:rPr lang="en-US" sz="1000" b="1">
                          <a:latin typeface="Arial"/>
                          <a:cs typeface="Arial"/>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solidFill>
                            <a:schemeClr val="tx1"/>
                          </a:solidFill>
                          <a:latin typeface="Arial"/>
                          <a:cs typeface="Arial"/>
                        </a:rPr>
                        <a:t>Employee leaned out of moving train while </a:t>
                      </a:r>
                      <a:r>
                        <a:rPr lang="en-US" sz="1050" b="0">
                          <a:solidFill>
                            <a:schemeClr val="tx1"/>
                          </a:solidFill>
                          <a:latin typeface="Arial"/>
                          <a:cs typeface="Arial"/>
                        </a:rPr>
                        <a:t>standing on stairs</a:t>
                      </a:r>
                    </a:p>
                    <a:p>
                      <a:pPr marL="171450" indent="-171450">
                        <a:buFont typeface="Arial" panose="020B0604020202020204" pitchFamily="34" charset="0"/>
                        <a:buChar char="•"/>
                      </a:pPr>
                      <a:r>
                        <a:rPr lang="en-US" sz="1050">
                          <a:solidFill>
                            <a:schemeClr val="tx1"/>
                          </a:solidFill>
                          <a:latin typeface="Arial"/>
                          <a:cs typeface="Arial"/>
                        </a:rPr>
                        <a:t>At least 30 inches of continuous clearance from the farthest projection of moving railroad equipment was not maintained with rail switch guard sign placement</a:t>
                      </a: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476147">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a:cs typeface="Arial"/>
                        </a:rPr>
                        <a:t>FCX-22 Industrial Railroad Policy</a:t>
                      </a:r>
                    </a:p>
                    <a:p>
                      <a:pPr marL="171450" indent="-171450">
                        <a:buFont typeface="Arial" panose="020B0604020202020204" pitchFamily="34" charset="0"/>
                        <a:buChar char="•"/>
                      </a:pPr>
                      <a:r>
                        <a:rPr lang="en-US" sz="1050">
                          <a:latin typeface="Arial"/>
                          <a:cs typeface="Arial"/>
                        </a:rPr>
                        <a:t>Site Standard Operating Procedure – Riding Trains and Locomotives</a:t>
                      </a: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467646">
                <a:tc>
                  <a:txBody>
                    <a:bodyPr/>
                    <a:lstStyle/>
                    <a:p>
                      <a:r>
                        <a:rPr lang="en-US" sz="1000" b="1">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solidFill>
                            <a:schemeClr val="tx1"/>
                          </a:solidFill>
                          <a:latin typeface="Arial"/>
                          <a:cs typeface="Arial"/>
                        </a:rPr>
                        <a:t>Injury resulted in amputation of employee’s right forearm </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297593">
                <a:tc>
                  <a:txBody>
                    <a:bodyPr/>
                    <a:lstStyle/>
                    <a:p>
                      <a:r>
                        <a:rPr lang="en-US" sz="1000" b="1">
                          <a:latin typeface="Arial"/>
                          <a:cs typeface="Arial"/>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Dale Patterson, Manager-GSC</a:t>
                      </a:r>
                    </a:p>
                    <a:p>
                      <a:pPr lvl="0">
                        <a:buNone/>
                      </a:pPr>
                      <a:r>
                        <a:rPr lang="en-US" sz="1050">
                          <a:latin typeface="Arial"/>
                          <a:cs typeface="Arial"/>
                        </a:rPr>
                        <a:t>Dana Wise, Manager-Health and Safety </a:t>
                      </a: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graphicFrame>
        <p:nvGraphicFramePr>
          <p:cNvPr id="27" name="Table 25">
            <a:extLst>
              <a:ext uri="{FF2B5EF4-FFF2-40B4-BE49-F238E27FC236}">
                <a16:creationId xmlns:a16="http://schemas.microsoft.com/office/drawing/2014/main" id="{518B5387-EEA9-49CC-8804-1ECD6BE7A834}"/>
              </a:ext>
            </a:extLst>
          </p:cNvPr>
          <p:cNvGraphicFramePr>
            <a:graphicFrameLocks noGrp="1"/>
          </p:cNvGraphicFramePr>
          <p:nvPr/>
        </p:nvGraphicFramePr>
        <p:xfrm>
          <a:off x="9362908" y="462032"/>
          <a:ext cx="2829092" cy="41148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PFE # 2024-5</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a:cs typeface="Arial"/>
                        </a:rPr>
                        <a:t>Event ID # 20013894</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sp>
        <p:nvSpPr>
          <p:cNvPr id="2" name="TextBox 1">
            <a:extLst>
              <a:ext uri="{FF2B5EF4-FFF2-40B4-BE49-F238E27FC236}">
                <a16:creationId xmlns:a16="http://schemas.microsoft.com/office/drawing/2014/main" id="{AE58BB17-B072-1534-190F-31E1290A7FC0}"/>
              </a:ext>
            </a:extLst>
          </p:cNvPr>
          <p:cNvSpPr txBox="1"/>
          <p:nvPr/>
        </p:nvSpPr>
        <p:spPr>
          <a:xfrm>
            <a:off x="0" y="705560"/>
            <a:ext cx="1416119"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Calibri" panose="020F0502020204030204"/>
                <a:ea typeface="+mn-ea"/>
                <a:cs typeface="Calibri"/>
              </a:rPr>
              <a:t>Rail Impact to Person</a:t>
            </a:r>
            <a:endParaRPr kumimoji="0" lang="en-US" sz="105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6" name="Picture 2" descr="A picture containing text, sign, vector graphics&#10;&#10;Description automatically generated">
            <a:extLst>
              <a:ext uri="{FF2B5EF4-FFF2-40B4-BE49-F238E27FC236}">
                <a16:creationId xmlns:a16="http://schemas.microsoft.com/office/drawing/2014/main" id="{5F18B63C-1579-2140-0F9C-C882F5F6838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7727" y="27251"/>
            <a:ext cx="780663" cy="6783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1D67BDA-3A33-982E-39FE-7675208D2E7B}"/>
              </a:ext>
            </a:extLst>
          </p:cNvPr>
          <p:cNvPicPr>
            <a:picLocks noChangeAspect="1"/>
          </p:cNvPicPr>
          <p:nvPr/>
        </p:nvPicPr>
        <p:blipFill>
          <a:blip r:embed="rId3"/>
          <a:stretch>
            <a:fillRect/>
          </a:stretch>
        </p:blipFill>
        <p:spPr>
          <a:xfrm>
            <a:off x="6373585" y="1470860"/>
            <a:ext cx="5503397" cy="3668931"/>
          </a:xfrm>
          <a:prstGeom prst="rect">
            <a:avLst/>
          </a:prstGeom>
        </p:spPr>
      </p:pic>
    </p:spTree>
    <p:extLst>
      <p:ext uri="{BB962C8B-B14F-4D97-AF65-F5344CB8AC3E}">
        <p14:creationId xmlns:p14="http://schemas.microsoft.com/office/powerpoint/2010/main" val="13602843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88" descr="A train car parked on the side of a road&#10;&#10;Description automatically generated">
            <a:extLst>
              <a:ext uri="{FF2B5EF4-FFF2-40B4-BE49-F238E27FC236}">
                <a16:creationId xmlns:a16="http://schemas.microsoft.com/office/drawing/2014/main" id="{EB0D62D1-CCA8-7ED4-82D3-5B7D151FCCBD}"/>
              </a:ext>
            </a:extLst>
          </p:cNvPr>
          <p:cNvPicPr>
            <a:picLocks noChangeAspect="1"/>
          </p:cNvPicPr>
          <p:nvPr/>
        </p:nvPicPr>
        <p:blipFill>
          <a:blip r:embed="rId2"/>
          <a:stretch>
            <a:fillRect/>
          </a:stretch>
        </p:blipFill>
        <p:spPr>
          <a:xfrm>
            <a:off x="148640" y="4601547"/>
            <a:ext cx="2446327" cy="1627860"/>
          </a:xfrm>
          <a:prstGeom prst="rect">
            <a:avLst/>
          </a:prstGeom>
        </p:spPr>
      </p:pic>
      <p:sp>
        <p:nvSpPr>
          <p:cNvPr id="24" name="Flowchart: Manual Input 23">
            <a:extLst>
              <a:ext uri="{FF2B5EF4-FFF2-40B4-BE49-F238E27FC236}">
                <a16:creationId xmlns:a16="http://schemas.microsoft.com/office/drawing/2014/main" id="{FBB1B12E-EBC3-F565-DB57-AAB82D39DFE3}"/>
              </a:ext>
            </a:extLst>
          </p:cNvPr>
          <p:cNvSpPr>
            <a:spLocks noGrp="1" noRot="1" noMove="1" noResize="1" noEditPoints="1" noAdjustHandles="1" noChangeArrowheads="1" noChangeShapeType="1"/>
          </p:cNvSpPr>
          <p:nvPr/>
        </p:nvSpPr>
        <p:spPr>
          <a:xfrm rot="16200000" flipH="1">
            <a:off x="5925470" y="319082"/>
            <a:ext cx="2975401" cy="9576707"/>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34"/>
              <a:gd name="connsiteY0" fmla="*/ 1662 h 10000"/>
              <a:gd name="connsiteX1" fmla="*/ 10034 w 10034"/>
              <a:gd name="connsiteY1" fmla="*/ 0 h 10000"/>
              <a:gd name="connsiteX2" fmla="*/ 10034 w 10034"/>
              <a:gd name="connsiteY2" fmla="*/ 10000 h 10000"/>
              <a:gd name="connsiteX3" fmla="*/ 34 w 10034"/>
              <a:gd name="connsiteY3" fmla="*/ 10000 h 10000"/>
              <a:gd name="connsiteX4" fmla="*/ 0 w 10034"/>
              <a:gd name="connsiteY4" fmla="*/ 1662 h 10000"/>
              <a:gd name="connsiteX0" fmla="*/ 0 w 10034"/>
              <a:gd name="connsiteY0" fmla="*/ 1493 h 9831"/>
              <a:gd name="connsiteX1" fmla="*/ 9865 w 10034"/>
              <a:gd name="connsiteY1" fmla="*/ 0 h 9831"/>
              <a:gd name="connsiteX2" fmla="*/ 10034 w 10034"/>
              <a:gd name="connsiteY2" fmla="*/ 9831 h 9831"/>
              <a:gd name="connsiteX3" fmla="*/ 34 w 10034"/>
              <a:gd name="connsiteY3" fmla="*/ 9831 h 9831"/>
              <a:gd name="connsiteX4" fmla="*/ 0 w 10034"/>
              <a:gd name="connsiteY4" fmla="*/ 1493 h 9831"/>
              <a:gd name="connsiteX0" fmla="*/ 4 w 9970"/>
              <a:gd name="connsiteY0" fmla="*/ 1498 h 10000"/>
              <a:gd name="connsiteX1" fmla="*/ 9802 w 9970"/>
              <a:gd name="connsiteY1" fmla="*/ 0 h 10000"/>
              <a:gd name="connsiteX2" fmla="*/ 9970 w 9970"/>
              <a:gd name="connsiteY2" fmla="*/ 10000 h 10000"/>
              <a:gd name="connsiteX3" fmla="*/ 4 w 9970"/>
              <a:gd name="connsiteY3" fmla="*/ 10000 h 10000"/>
              <a:gd name="connsiteX4" fmla="*/ 4 w 9970"/>
              <a:gd name="connsiteY4" fmla="*/ 1498 h 10000"/>
              <a:gd name="connsiteX0" fmla="*/ 4 w 10000"/>
              <a:gd name="connsiteY0" fmla="*/ 1498 h 10000"/>
              <a:gd name="connsiteX1" fmla="*/ 9831 w 10000"/>
              <a:gd name="connsiteY1" fmla="*/ 0 h 10000"/>
              <a:gd name="connsiteX2" fmla="*/ 10000 w 10000"/>
              <a:gd name="connsiteY2" fmla="*/ 10000 h 10000"/>
              <a:gd name="connsiteX3" fmla="*/ 4 w 10000"/>
              <a:gd name="connsiteY3" fmla="*/ 10000 h 10000"/>
              <a:gd name="connsiteX4" fmla="*/ 4 w 10000"/>
              <a:gd name="connsiteY4" fmla="*/ 1498 h 10000"/>
              <a:gd name="connsiteX0" fmla="*/ 0 w 10097"/>
              <a:gd name="connsiteY0" fmla="*/ 1509 h 10000"/>
              <a:gd name="connsiteX1" fmla="*/ 9928 w 10097"/>
              <a:gd name="connsiteY1" fmla="*/ 0 h 10000"/>
              <a:gd name="connsiteX2" fmla="*/ 10097 w 10097"/>
              <a:gd name="connsiteY2" fmla="*/ 10000 h 10000"/>
              <a:gd name="connsiteX3" fmla="*/ 101 w 10097"/>
              <a:gd name="connsiteY3" fmla="*/ 10000 h 10000"/>
              <a:gd name="connsiteX4" fmla="*/ 0 w 10097"/>
              <a:gd name="connsiteY4" fmla="*/ 1509 h 10000"/>
              <a:gd name="connsiteX0" fmla="*/ 0 w 10097"/>
              <a:gd name="connsiteY0" fmla="*/ 1509 h 10000"/>
              <a:gd name="connsiteX1" fmla="*/ 9928 w 10097"/>
              <a:gd name="connsiteY1" fmla="*/ 0 h 10000"/>
              <a:gd name="connsiteX2" fmla="*/ 10097 w 10097"/>
              <a:gd name="connsiteY2" fmla="*/ 10000 h 10000"/>
              <a:gd name="connsiteX3" fmla="*/ 101 w 10097"/>
              <a:gd name="connsiteY3" fmla="*/ 9989 h 10000"/>
              <a:gd name="connsiteX4" fmla="*/ 0 w 10097"/>
              <a:gd name="connsiteY4" fmla="*/ 1509 h 10000"/>
              <a:gd name="connsiteX0" fmla="*/ 0 w 10030"/>
              <a:gd name="connsiteY0" fmla="*/ 1520 h 10000"/>
              <a:gd name="connsiteX1" fmla="*/ 9861 w 10030"/>
              <a:gd name="connsiteY1" fmla="*/ 0 h 10000"/>
              <a:gd name="connsiteX2" fmla="*/ 10030 w 10030"/>
              <a:gd name="connsiteY2" fmla="*/ 10000 h 10000"/>
              <a:gd name="connsiteX3" fmla="*/ 34 w 10030"/>
              <a:gd name="connsiteY3" fmla="*/ 9989 h 10000"/>
              <a:gd name="connsiteX4" fmla="*/ 0 w 10030"/>
              <a:gd name="connsiteY4" fmla="*/ 1520 h 10000"/>
              <a:gd name="connsiteX0" fmla="*/ 0 w 10162"/>
              <a:gd name="connsiteY0" fmla="*/ 1004 h 9484"/>
              <a:gd name="connsiteX1" fmla="*/ 10154 w 10162"/>
              <a:gd name="connsiteY1" fmla="*/ 0 h 9484"/>
              <a:gd name="connsiteX2" fmla="*/ 10030 w 10162"/>
              <a:gd name="connsiteY2" fmla="*/ 9484 h 9484"/>
              <a:gd name="connsiteX3" fmla="*/ 34 w 10162"/>
              <a:gd name="connsiteY3" fmla="*/ 9473 h 9484"/>
              <a:gd name="connsiteX4" fmla="*/ 0 w 10162"/>
              <a:gd name="connsiteY4" fmla="*/ 1004 h 9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2" h="9484">
                <a:moveTo>
                  <a:pt x="0" y="1004"/>
                </a:moveTo>
                <a:lnTo>
                  <a:pt x="10154" y="0"/>
                </a:lnTo>
                <a:cubicBezTo>
                  <a:pt x="10210" y="3333"/>
                  <a:pt x="9974" y="6151"/>
                  <a:pt x="10030" y="9484"/>
                </a:cubicBezTo>
                <a:lnTo>
                  <a:pt x="34" y="9473"/>
                </a:lnTo>
                <a:cubicBezTo>
                  <a:pt x="23" y="6646"/>
                  <a:pt x="11" y="3830"/>
                  <a:pt x="0" y="1004"/>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lowchart: Manual Input 21">
            <a:extLst>
              <a:ext uri="{FF2B5EF4-FFF2-40B4-BE49-F238E27FC236}">
                <a16:creationId xmlns:a16="http://schemas.microsoft.com/office/drawing/2014/main" id="{BD221F35-7129-6E35-2B8A-F62E84DE327E}"/>
              </a:ext>
            </a:extLst>
          </p:cNvPr>
          <p:cNvSpPr>
            <a:spLocks noGrp="1" noRot="1" noMove="1" noResize="1" noEditPoints="1" noAdjustHandles="1" noChangeArrowheads="1" noChangeShapeType="1"/>
          </p:cNvSpPr>
          <p:nvPr/>
        </p:nvSpPr>
        <p:spPr>
          <a:xfrm rot="16200000">
            <a:off x="6130210" y="-2464247"/>
            <a:ext cx="2779092" cy="932497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71"/>
              <a:gd name="connsiteY0" fmla="*/ 1561 h 10000"/>
              <a:gd name="connsiteX1" fmla="*/ 10071 w 10071"/>
              <a:gd name="connsiteY1" fmla="*/ 0 h 10000"/>
              <a:gd name="connsiteX2" fmla="*/ 10071 w 10071"/>
              <a:gd name="connsiteY2" fmla="*/ 10000 h 10000"/>
              <a:gd name="connsiteX3" fmla="*/ 71 w 10071"/>
              <a:gd name="connsiteY3" fmla="*/ 10000 h 10000"/>
              <a:gd name="connsiteX4" fmla="*/ 0 w 10071"/>
              <a:gd name="connsiteY4" fmla="*/ 1561 h 10000"/>
              <a:gd name="connsiteX0" fmla="*/ 0 w 10177"/>
              <a:gd name="connsiteY0" fmla="*/ 1376 h 9815"/>
              <a:gd name="connsiteX1" fmla="*/ 10177 w 10177"/>
              <a:gd name="connsiteY1" fmla="*/ 0 h 9815"/>
              <a:gd name="connsiteX2" fmla="*/ 10071 w 10177"/>
              <a:gd name="connsiteY2" fmla="*/ 9815 h 9815"/>
              <a:gd name="connsiteX3" fmla="*/ 71 w 10177"/>
              <a:gd name="connsiteY3" fmla="*/ 9815 h 9815"/>
              <a:gd name="connsiteX4" fmla="*/ 0 w 10177"/>
              <a:gd name="connsiteY4" fmla="*/ 1376 h 9815"/>
              <a:gd name="connsiteX0" fmla="*/ 0 w 9931"/>
              <a:gd name="connsiteY0" fmla="*/ 1034 h 9632"/>
              <a:gd name="connsiteX1" fmla="*/ 9931 w 9931"/>
              <a:gd name="connsiteY1" fmla="*/ 0 h 9632"/>
              <a:gd name="connsiteX2" fmla="*/ 9896 w 9931"/>
              <a:gd name="connsiteY2" fmla="*/ 9632 h 9632"/>
              <a:gd name="connsiteX3" fmla="*/ 70 w 9931"/>
              <a:gd name="connsiteY3" fmla="*/ 9632 h 9632"/>
              <a:gd name="connsiteX4" fmla="*/ 0 w 9931"/>
              <a:gd name="connsiteY4" fmla="*/ 1034 h 9632"/>
              <a:gd name="connsiteX0" fmla="*/ 0 w 10139"/>
              <a:gd name="connsiteY0" fmla="*/ 919 h 10000"/>
              <a:gd name="connsiteX1" fmla="*/ 10139 w 10139"/>
              <a:gd name="connsiteY1" fmla="*/ 0 h 10000"/>
              <a:gd name="connsiteX2" fmla="*/ 10104 w 10139"/>
              <a:gd name="connsiteY2" fmla="*/ 10000 h 10000"/>
              <a:gd name="connsiteX3" fmla="*/ 209 w 10139"/>
              <a:gd name="connsiteY3" fmla="*/ 10000 h 10000"/>
              <a:gd name="connsiteX4" fmla="*/ 0 w 10139"/>
              <a:gd name="connsiteY4" fmla="*/ 919 h 10000"/>
              <a:gd name="connsiteX0" fmla="*/ 0 w 10034"/>
              <a:gd name="connsiteY0" fmla="*/ 909 h 10000"/>
              <a:gd name="connsiteX1" fmla="*/ 10034 w 10034"/>
              <a:gd name="connsiteY1" fmla="*/ 0 h 10000"/>
              <a:gd name="connsiteX2" fmla="*/ 9999 w 10034"/>
              <a:gd name="connsiteY2" fmla="*/ 10000 h 10000"/>
              <a:gd name="connsiteX3" fmla="*/ 104 w 10034"/>
              <a:gd name="connsiteY3" fmla="*/ 10000 h 10000"/>
              <a:gd name="connsiteX4" fmla="*/ 0 w 10034"/>
              <a:gd name="connsiteY4" fmla="*/ 909 h 10000"/>
              <a:gd name="connsiteX0" fmla="*/ 0 w 9964"/>
              <a:gd name="connsiteY0" fmla="*/ 909 h 10000"/>
              <a:gd name="connsiteX1" fmla="*/ 9964 w 9964"/>
              <a:gd name="connsiteY1" fmla="*/ 0 h 10000"/>
              <a:gd name="connsiteX2" fmla="*/ 9929 w 9964"/>
              <a:gd name="connsiteY2" fmla="*/ 10000 h 10000"/>
              <a:gd name="connsiteX3" fmla="*/ 34 w 9964"/>
              <a:gd name="connsiteY3" fmla="*/ 10000 h 10000"/>
              <a:gd name="connsiteX4" fmla="*/ 0 w 9964"/>
              <a:gd name="connsiteY4" fmla="*/ 909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4" h="10000">
                <a:moveTo>
                  <a:pt x="0" y="909"/>
                </a:moveTo>
                <a:lnTo>
                  <a:pt x="9964" y="0"/>
                </a:lnTo>
                <a:cubicBezTo>
                  <a:pt x="9930" y="3461"/>
                  <a:pt x="9963" y="6539"/>
                  <a:pt x="9929" y="10000"/>
                </a:cubicBezTo>
                <a:lnTo>
                  <a:pt x="34" y="10000"/>
                </a:lnTo>
                <a:cubicBezTo>
                  <a:pt x="10" y="7025"/>
                  <a:pt x="24" y="3884"/>
                  <a:pt x="0" y="909"/>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5541F925-602E-CE7E-D2C6-3379708062C2}"/>
              </a:ext>
            </a:extLst>
          </p:cNvPr>
          <p:cNvSpPr txBox="1">
            <a:spLocks noGrp="1" noRot="1" noMove="1" noResize="1" noEditPoints="1" noAdjustHandles="1" noChangeArrowheads="1" noChangeShapeType="1"/>
          </p:cNvSpPr>
          <p:nvPr/>
        </p:nvSpPr>
        <p:spPr>
          <a:xfrm>
            <a:off x="9756" y="0"/>
            <a:ext cx="10096269" cy="821359"/>
          </a:xfrm>
          <a:prstGeom prst="rect">
            <a:avLst/>
          </a:prstGeom>
          <a:gradFill>
            <a:gsLst>
              <a:gs pos="76000">
                <a:srgbClr val="00ACD4"/>
              </a:gs>
              <a:gs pos="100000">
                <a:schemeClr val="bg1"/>
              </a:gs>
            </a:gsLst>
            <a:lin ang="0" scaled="1"/>
          </a:grad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marR="0" lvl="0" indent="0" algn="l" defTabSz="914400" rtl="0" eaLnBrk="1" fontAlgn="auto" latinLnBrk="0" hangingPunct="1">
              <a:lnSpc>
                <a:spcPct val="90000"/>
              </a:lnSpc>
              <a:spcBef>
                <a:spcPct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ova Light" panose="020B0304020202020204" pitchFamily="34" charset="0"/>
              <a:ea typeface="+mj-ea"/>
              <a:cs typeface="Arial" panose="020B0604020202020204" pitchFamily="34" charset="0"/>
            </a:endParaRPr>
          </a:p>
        </p:txBody>
      </p:sp>
      <p:sp>
        <p:nvSpPr>
          <p:cNvPr id="2" name="Arrow: Chevron 1">
            <a:extLst>
              <a:ext uri="{FF2B5EF4-FFF2-40B4-BE49-F238E27FC236}">
                <a16:creationId xmlns:a16="http://schemas.microsoft.com/office/drawing/2014/main" id="{BEBC76E1-8236-8C05-81F5-665B98AAC941}"/>
              </a:ext>
            </a:extLst>
          </p:cNvPr>
          <p:cNvSpPr>
            <a:spLocks noGrp="1" noRot="1" noMove="1" noResize="1" noEditPoints="1" noAdjustHandles="1" noChangeArrowheads="1" noChangeShapeType="1"/>
          </p:cNvSpPr>
          <p:nvPr/>
        </p:nvSpPr>
        <p:spPr>
          <a:xfrm>
            <a:off x="2565119" y="808694"/>
            <a:ext cx="1196325" cy="5655076"/>
          </a:xfrm>
          <a:prstGeom prst="chevron">
            <a:avLst>
              <a:gd name="adj" fmla="val 75607"/>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4BEF59F-BCC7-7E33-ECB5-1543E16F0748}"/>
              </a:ext>
            </a:extLst>
          </p:cNvPr>
          <p:cNvSpPr>
            <a:spLocks noGrp="1" noRot="1" noMove="1" noResize="1" noEditPoints="1" noAdjustHandles="1" noChangeArrowheads="1" noChangeShapeType="1"/>
          </p:cNvSpPr>
          <p:nvPr/>
        </p:nvSpPr>
        <p:spPr>
          <a:xfrm>
            <a:off x="3027055" y="838499"/>
            <a:ext cx="2043532" cy="338554"/>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w="0"/>
                <a:solidFill>
                  <a:srgbClr val="00ACD4"/>
                </a:solidFill>
                <a:effectLst/>
                <a:uLnTx/>
                <a:uFillTx/>
                <a:latin typeface="Arial" panose="020B0604020202020204" pitchFamily="34" charset="0"/>
                <a:ea typeface="+mn-ea"/>
                <a:cs typeface="Arial" panose="020B0604020202020204" pitchFamily="34" charset="0"/>
              </a:rPr>
              <a:t>Causal Factors </a:t>
            </a:r>
          </a:p>
        </p:txBody>
      </p:sp>
      <p:sp>
        <p:nvSpPr>
          <p:cNvPr id="10" name="Rectangle 9">
            <a:extLst>
              <a:ext uri="{FF2B5EF4-FFF2-40B4-BE49-F238E27FC236}">
                <a16:creationId xmlns:a16="http://schemas.microsoft.com/office/drawing/2014/main" id="{B3D8FD4B-6672-DB7D-6A1E-8501090A3615}"/>
              </a:ext>
            </a:extLst>
          </p:cNvPr>
          <p:cNvSpPr>
            <a:spLocks noGrp="1" noRot="1" noMove="1" noResize="1" noEditPoints="1" noAdjustHandles="1" noChangeArrowheads="1" noChangeShapeType="1"/>
          </p:cNvSpPr>
          <p:nvPr/>
        </p:nvSpPr>
        <p:spPr>
          <a:xfrm>
            <a:off x="3556756" y="3627651"/>
            <a:ext cx="2539244" cy="338554"/>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w="0"/>
                <a:solidFill>
                  <a:srgbClr val="00ACD4"/>
                </a:solidFill>
                <a:effectLst/>
                <a:uLnTx/>
                <a:uFillTx/>
                <a:latin typeface="Arial" panose="020B0604020202020204" pitchFamily="34" charset="0"/>
                <a:ea typeface="+mn-ea"/>
                <a:cs typeface="Arial" panose="020B0604020202020204" pitchFamily="34" charset="0"/>
              </a:rPr>
              <a:t>   Site Specific Actions </a:t>
            </a:r>
          </a:p>
        </p:txBody>
      </p:sp>
      <p:sp>
        <p:nvSpPr>
          <p:cNvPr id="14" name="TextBox 13">
            <a:extLst>
              <a:ext uri="{FF2B5EF4-FFF2-40B4-BE49-F238E27FC236}">
                <a16:creationId xmlns:a16="http://schemas.microsoft.com/office/drawing/2014/main" id="{5FE0C325-98DF-0C89-2DA4-6588BB5D29F6}"/>
              </a:ext>
            </a:extLst>
          </p:cNvPr>
          <p:cNvSpPr txBox="1"/>
          <p:nvPr/>
        </p:nvSpPr>
        <p:spPr>
          <a:xfrm>
            <a:off x="3821095" y="1198502"/>
            <a:ext cx="8235070" cy="584775"/>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Arial"/>
                <a:ea typeface="+mn-ea"/>
                <a:cs typeface="Arial"/>
              </a:rPr>
              <a:t>Locomotive operator and trainee leaned out from the engine stairs while </a:t>
            </a:r>
            <a:r>
              <a:rPr kumimoji="0" lang="en-US" sz="1100" b="0" i="0" u="none" strike="noStrike" kern="1200" cap="none" spc="0" normalizeH="0" baseline="0" noProof="0">
                <a:ln>
                  <a:noFill/>
                </a:ln>
                <a:solidFill>
                  <a:srgbClr val="000000"/>
                </a:solidFill>
                <a:effectLst/>
                <a:uLnTx/>
                <a:uFillTx/>
                <a:latin typeface="Arial"/>
                <a:ea typeface="+mn-ea"/>
                <a:cs typeface="Arial"/>
              </a:rPr>
              <a:t>facing away from the direction of travel.</a:t>
            </a:r>
            <a:r>
              <a:rPr kumimoji="0" lang="en-US" sz="1100" b="0" i="0" u="none" strike="noStrike" kern="1200" cap="none" spc="0" normalizeH="0" baseline="0" noProof="0">
                <a:ln>
                  <a:noFill/>
                </a:ln>
                <a:solidFill>
                  <a:prstClr val="black"/>
                </a:solidFill>
                <a:effectLst/>
                <a:uLnTx/>
                <a:uFillTx/>
                <a:latin typeface="Arial"/>
                <a:ea typeface="+mn-ea"/>
                <a:cs typeface="Arial"/>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a:ea typeface="+mn-ea"/>
                <a:cs typeface="Arial"/>
              </a:rPr>
              <a:t>Clearance from the rail switch lever to the outside of rail cars was minimal.</a:t>
            </a:r>
            <a:endParaRPr kumimoji="0" lang="en-US" sz="1100" b="1"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a:t>
            </a:r>
            <a:endParaRPr kumimoji="0" lang="en-US" sz="900" b="0" i="0" u="none" strike="noStrike" kern="1200" cap="none" spc="0" normalizeH="0" baseline="0" noProof="0">
              <a:ln>
                <a:noFill/>
              </a:ln>
              <a:solidFill>
                <a:prstClr val="black"/>
              </a:solidFill>
              <a:effectLst/>
              <a:uLnTx/>
              <a:uFillTx/>
              <a:latin typeface="Calibri" panose="020F0502020204030204"/>
              <a:ea typeface="Calibri"/>
              <a:cs typeface="Calibri"/>
            </a:endParaRPr>
          </a:p>
        </p:txBody>
      </p:sp>
      <p:sp>
        <p:nvSpPr>
          <p:cNvPr id="16" name="TextBox 15">
            <a:extLst>
              <a:ext uri="{FF2B5EF4-FFF2-40B4-BE49-F238E27FC236}">
                <a16:creationId xmlns:a16="http://schemas.microsoft.com/office/drawing/2014/main" id="{7C77E8B6-654F-EF9D-E048-269EF17EF1CA}"/>
              </a:ext>
            </a:extLst>
          </p:cNvPr>
          <p:cNvSpPr txBox="1"/>
          <p:nvPr/>
        </p:nvSpPr>
        <p:spPr>
          <a:xfrm>
            <a:off x="4278075" y="4002743"/>
            <a:ext cx="7376136" cy="2723823"/>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1" i="0" u="none" strike="noStrike" kern="1200" cap="none" spc="0" normalizeH="0" baseline="0" noProof="0">
                <a:ln>
                  <a:noFill/>
                </a:ln>
                <a:solidFill>
                  <a:prstClr val="black"/>
                </a:solidFill>
                <a:effectLst/>
                <a:uLnTx/>
                <a:uFillTx/>
                <a:latin typeface="Arial"/>
                <a:ea typeface="+mn-ea"/>
                <a:cs typeface="Arial"/>
              </a:rPr>
              <a:t>Administrative Control </a:t>
            </a:r>
            <a:r>
              <a:rPr kumimoji="0" lang="en-US" sz="1100" b="0" i="0" u="none" strike="noStrike" kern="1200" cap="none" spc="0" normalizeH="0" baseline="0" noProof="0">
                <a:ln>
                  <a:noFill/>
                </a:ln>
                <a:solidFill>
                  <a:prstClr val="black"/>
                </a:solidFill>
                <a:effectLst/>
                <a:uLnTx/>
                <a:uFillTx/>
                <a:latin typeface="Arial"/>
                <a:ea typeface="+mn-ea"/>
                <a:cs typeface="Arial"/>
              </a:rPr>
              <a:t>– Re-create a Global Railroad Steering Team to share best practices, standards, and findings amongst all sites. </a:t>
            </a:r>
            <a:r>
              <a:rPr kumimoji="0" lang="en-US" sz="1100" b="0" i="0" u="none" strike="noStrike" kern="1200" cap="none" spc="0" normalizeH="0" baseline="0" noProof="0">
                <a:ln>
                  <a:noFill/>
                </a:ln>
                <a:solidFill>
                  <a:srgbClr val="000000"/>
                </a:solidFill>
                <a:effectLst/>
                <a:uLnTx/>
                <a:uFillTx/>
                <a:latin typeface="Arial"/>
                <a:ea typeface="+mn-ea"/>
                <a:cs typeface="Arial"/>
              </a:rPr>
              <a:t>All relevant standard operating procedures, work standards and training records will be reviewed for deficiencies, then corrected. </a:t>
            </a:r>
            <a:endParaRPr kumimoji="0" lang="en-US" sz="1100" b="1" i="0" u="none" strike="noStrike" kern="1200" cap="none" spc="0" normalizeH="0" baseline="0" noProof="0">
              <a:ln>
                <a:noFill/>
              </a:ln>
              <a:solidFill>
                <a:srgbClr val="000000"/>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1" i="0" u="none" strike="noStrike" kern="1200" cap="none" spc="0" normalizeH="0" baseline="0" noProof="0">
                <a:ln>
                  <a:noFill/>
                </a:ln>
                <a:solidFill>
                  <a:srgbClr val="000000"/>
                </a:solidFill>
                <a:effectLst/>
                <a:uLnTx/>
                <a:uFillTx/>
                <a:latin typeface="Arial"/>
                <a:ea typeface="+mn-ea"/>
                <a:cs typeface="Arial"/>
              </a:rPr>
              <a:t>Administrative Control </a:t>
            </a:r>
            <a:r>
              <a:rPr kumimoji="0" lang="en-US" sz="1100" b="0" i="0" u="none" strike="noStrike" kern="1200" cap="none" spc="0" normalizeH="0" baseline="0" noProof="0">
                <a:ln>
                  <a:noFill/>
                </a:ln>
                <a:solidFill>
                  <a:srgbClr val="000000"/>
                </a:solidFill>
                <a:effectLst/>
                <a:uLnTx/>
                <a:uFillTx/>
                <a:latin typeface="Arial"/>
                <a:ea typeface="+mn-ea"/>
                <a:cs typeface="Arial"/>
              </a:rPr>
              <a:t>–</a:t>
            </a:r>
            <a:r>
              <a:rPr kumimoji="0" lang="en-US" sz="1100" b="1" i="0" u="none" strike="noStrike" kern="1200" cap="none" spc="0" normalizeH="0" baseline="0" noProof="0">
                <a:ln>
                  <a:noFill/>
                </a:ln>
                <a:solidFill>
                  <a:srgbClr val="000000"/>
                </a:solidFill>
                <a:effectLst/>
                <a:uLnTx/>
                <a:uFillTx/>
                <a:latin typeface="Arial"/>
                <a:ea typeface="+mn-ea"/>
                <a:cs typeface="Arial"/>
              </a:rPr>
              <a:t> </a:t>
            </a:r>
            <a:r>
              <a:rPr kumimoji="0" lang="en-US" sz="1100" b="0" i="0" u="none" strike="noStrike" kern="1200" cap="none" spc="0" normalizeH="0" baseline="0" noProof="0">
                <a:ln>
                  <a:noFill/>
                </a:ln>
                <a:solidFill>
                  <a:srgbClr val="000000"/>
                </a:solidFill>
                <a:effectLst/>
                <a:uLnTx/>
                <a:uFillTx/>
                <a:latin typeface="Arial"/>
                <a:ea typeface="+mn-ea"/>
                <a:cs typeface="Arial"/>
              </a:rPr>
              <a:t>Within 30 days, evaluate the Morenci rail system for unidentified impaired clearance situations (any distance under 30 inches) and high-risk areas (i.e., switches on steep grades).</a:t>
            </a:r>
            <a:endParaRPr kumimoji="0" lang="en-US" sz="1100" b="1" i="0" u="none" strike="noStrike" kern="1200" cap="none" spc="0" normalizeH="0" baseline="0" noProof="0">
              <a:ln>
                <a:noFill/>
              </a:ln>
              <a:solidFill>
                <a:prstClr val="black"/>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1" i="0" u="none" strike="noStrike" kern="1200" cap="none" spc="0" normalizeH="0" baseline="0" noProof="0">
                <a:ln>
                  <a:noFill/>
                </a:ln>
                <a:solidFill>
                  <a:prstClr val="black"/>
                </a:solidFill>
                <a:effectLst/>
                <a:uLnTx/>
                <a:uFillTx/>
                <a:latin typeface="Arial"/>
                <a:ea typeface="+mn-ea"/>
                <a:cs typeface="Arial"/>
              </a:rPr>
              <a:t>Engineering Control </a:t>
            </a:r>
            <a:r>
              <a:rPr kumimoji="0" lang="en-US" sz="1100" b="0" i="0" u="none" strike="noStrike" kern="1200" cap="none" spc="0" normalizeH="0" baseline="0" noProof="0">
                <a:ln>
                  <a:noFill/>
                </a:ln>
                <a:solidFill>
                  <a:prstClr val="black"/>
                </a:solidFill>
                <a:effectLst/>
                <a:uLnTx/>
                <a:uFillTx/>
                <a:latin typeface="Arial"/>
                <a:ea typeface="+mn-ea"/>
                <a:cs typeface="Arial"/>
              </a:rPr>
              <a:t>– </a:t>
            </a:r>
            <a:r>
              <a:rPr kumimoji="0" lang="en-US" sz="1100" b="0" i="0" u="none" strike="noStrike" kern="1200" cap="none" spc="0" normalizeH="0" baseline="0" noProof="0">
                <a:ln>
                  <a:noFill/>
                </a:ln>
                <a:solidFill>
                  <a:srgbClr val="000000"/>
                </a:solidFill>
                <a:effectLst/>
                <a:uLnTx/>
                <a:uFillTx/>
                <a:latin typeface="Arial"/>
                <a:ea typeface="+mn-ea"/>
                <a:cs typeface="Arial"/>
              </a:rPr>
              <a:t>Within 60 days, identify impaired distances that can be mitigated by extending switches, lowering switches or clearly marking impaired distances and mapping those switches (i.e., docks and unloading stands).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1" i="0" u="none" strike="noStrike" kern="1200" cap="none" spc="0" normalizeH="0" baseline="0" noProof="0">
                <a:ln>
                  <a:noFill/>
                </a:ln>
                <a:solidFill>
                  <a:srgbClr val="000000"/>
                </a:solidFill>
                <a:effectLst/>
                <a:uLnTx/>
                <a:uFillTx/>
                <a:latin typeface="Arial"/>
                <a:ea typeface="+mn-ea"/>
                <a:cs typeface="Arial"/>
              </a:rPr>
              <a:t>Elimination Control </a:t>
            </a:r>
            <a:r>
              <a:rPr kumimoji="0" lang="en-US" sz="1100" b="0" i="0" u="none" strike="noStrike" kern="1200" cap="none" spc="0" normalizeH="0" baseline="0" noProof="0">
                <a:ln>
                  <a:noFill/>
                </a:ln>
                <a:solidFill>
                  <a:srgbClr val="000000"/>
                </a:solidFill>
                <a:effectLst/>
                <a:uLnTx/>
                <a:uFillTx/>
                <a:latin typeface="Arial"/>
                <a:ea typeface="+mn-ea"/>
                <a:cs typeface="Arial"/>
              </a:rPr>
              <a:t>–</a:t>
            </a:r>
            <a:r>
              <a:rPr kumimoji="0" lang="en-US" sz="1100" b="1" i="0" u="none" strike="noStrike" kern="1200" cap="none" spc="0" normalizeH="0" baseline="0" noProof="0">
                <a:ln>
                  <a:noFill/>
                </a:ln>
                <a:solidFill>
                  <a:srgbClr val="000000"/>
                </a:solidFill>
                <a:effectLst/>
                <a:uLnTx/>
                <a:uFillTx/>
                <a:latin typeface="Arial"/>
                <a:ea typeface="+mn-ea"/>
                <a:cs typeface="Arial"/>
              </a:rPr>
              <a:t> </a:t>
            </a:r>
            <a:r>
              <a:rPr kumimoji="0" lang="en-US" sz="1100" b="0" i="0" u="none" strike="noStrike" kern="1200" cap="none" spc="0" normalizeH="0" baseline="0" noProof="0">
                <a:ln>
                  <a:noFill/>
                </a:ln>
                <a:solidFill>
                  <a:srgbClr val="000000"/>
                </a:solidFill>
                <a:effectLst/>
                <a:uLnTx/>
                <a:uFillTx/>
                <a:latin typeface="Arial"/>
                <a:ea typeface="+mn-ea"/>
                <a:cs typeface="Arial"/>
              </a:rPr>
              <a:t>Conduct an assessment as outlined in the Freeport Industrial Railroad Policy section 3.4. Determine alternative means to minimizing or eliminating the need for train ground crews to mount/dismount a train in motion.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Calibri"/>
              <a:cs typeface="Calibri"/>
            </a:endParaRPr>
          </a:p>
        </p:txBody>
      </p:sp>
      <p:sp>
        <p:nvSpPr>
          <p:cNvPr id="17" name="Parallelogram 16">
            <a:extLst>
              <a:ext uri="{FF2B5EF4-FFF2-40B4-BE49-F238E27FC236}">
                <a16:creationId xmlns:a16="http://schemas.microsoft.com/office/drawing/2014/main" id="{BCCBB7AF-7B7C-79D7-4889-F6ABDBDC1409}"/>
              </a:ext>
            </a:extLst>
          </p:cNvPr>
          <p:cNvSpPr>
            <a:spLocks noGrp="1" noRot="1" noMove="1" noResize="1" noEditPoints="1" noAdjustHandles="1" noChangeArrowheads="1" noChangeShapeType="1"/>
          </p:cNvSpPr>
          <p:nvPr/>
        </p:nvSpPr>
        <p:spPr>
          <a:xfrm>
            <a:off x="2565119" y="3619735"/>
            <a:ext cx="1196325" cy="2833152"/>
          </a:xfrm>
          <a:custGeom>
            <a:avLst/>
            <a:gdLst>
              <a:gd name="connsiteX0" fmla="*/ 0 w 2107769"/>
              <a:gd name="connsiteY0" fmla="*/ 2860412 h 2860412"/>
              <a:gd name="connsiteX1" fmla="*/ 1433599 w 2107769"/>
              <a:gd name="connsiteY1" fmla="*/ 0 h 2860412"/>
              <a:gd name="connsiteX2" fmla="*/ 2107769 w 2107769"/>
              <a:gd name="connsiteY2" fmla="*/ 0 h 2860412"/>
              <a:gd name="connsiteX3" fmla="*/ 674170 w 2107769"/>
              <a:gd name="connsiteY3" fmla="*/ 2860412 h 2860412"/>
              <a:gd name="connsiteX4" fmla="*/ 0 w 2107769"/>
              <a:gd name="connsiteY4" fmla="*/ 2860412 h 2860412"/>
              <a:gd name="connsiteX0" fmla="*/ 0 w 2859437"/>
              <a:gd name="connsiteY0" fmla="*/ 2829415 h 2860412"/>
              <a:gd name="connsiteX1" fmla="*/ 2185267 w 2859437"/>
              <a:gd name="connsiteY1" fmla="*/ 0 h 2860412"/>
              <a:gd name="connsiteX2" fmla="*/ 2859437 w 2859437"/>
              <a:gd name="connsiteY2" fmla="*/ 0 h 2860412"/>
              <a:gd name="connsiteX3" fmla="*/ 1425838 w 2859437"/>
              <a:gd name="connsiteY3" fmla="*/ 2860412 h 2860412"/>
              <a:gd name="connsiteX4" fmla="*/ 0 w 2859437"/>
              <a:gd name="connsiteY4" fmla="*/ 2829415 h 2860412"/>
              <a:gd name="connsiteX0" fmla="*/ 0 w 2859437"/>
              <a:gd name="connsiteY0" fmla="*/ 2829415 h 2852663"/>
              <a:gd name="connsiteX1" fmla="*/ 2185267 w 2859437"/>
              <a:gd name="connsiteY1" fmla="*/ 0 h 2852663"/>
              <a:gd name="connsiteX2" fmla="*/ 2859437 w 2859437"/>
              <a:gd name="connsiteY2" fmla="*/ 0 h 2852663"/>
              <a:gd name="connsiteX3" fmla="*/ 821404 w 2859437"/>
              <a:gd name="connsiteY3" fmla="*/ 2852663 h 2852663"/>
              <a:gd name="connsiteX4" fmla="*/ 0 w 2859437"/>
              <a:gd name="connsiteY4" fmla="*/ 2829415 h 2852663"/>
              <a:gd name="connsiteX0" fmla="*/ 0 w 2859437"/>
              <a:gd name="connsiteY0" fmla="*/ 2829415 h 2829415"/>
              <a:gd name="connsiteX1" fmla="*/ 2185267 w 2859437"/>
              <a:gd name="connsiteY1" fmla="*/ 0 h 2829415"/>
              <a:gd name="connsiteX2" fmla="*/ 2859437 w 2859437"/>
              <a:gd name="connsiteY2" fmla="*/ 0 h 2829415"/>
              <a:gd name="connsiteX3" fmla="*/ 712916 w 2859437"/>
              <a:gd name="connsiteY3" fmla="*/ 2829415 h 2829415"/>
              <a:gd name="connsiteX4" fmla="*/ 0 w 2859437"/>
              <a:gd name="connsiteY4" fmla="*/ 2829415 h 2829415"/>
              <a:gd name="connsiteX0" fmla="*/ 0 w 2859437"/>
              <a:gd name="connsiteY0" fmla="*/ 2829415 h 2829415"/>
              <a:gd name="connsiteX1" fmla="*/ 2185267 w 2859437"/>
              <a:gd name="connsiteY1" fmla="*/ 0 h 2829415"/>
              <a:gd name="connsiteX2" fmla="*/ 2859437 w 2859437"/>
              <a:gd name="connsiteY2" fmla="*/ 0 h 2829415"/>
              <a:gd name="connsiteX3" fmla="*/ 596678 w 2859437"/>
              <a:gd name="connsiteY3" fmla="*/ 2806167 h 2829415"/>
              <a:gd name="connsiteX4" fmla="*/ 0 w 2859437"/>
              <a:gd name="connsiteY4" fmla="*/ 2829415 h 2829415"/>
              <a:gd name="connsiteX0" fmla="*/ 0 w 2859437"/>
              <a:gd name="connsiteY0" fmla="*/ 2829415 h 2860411"/>
              <a:gd name="connsiteX1" fmla="*/ 2185267 w 2859437"/>
              <a:gd name="connsiteY1" fmla="*/ 0 h 2860411"/>
              <a:gd name="connsiteX2" fmla="*/ 2859437 w 2859437"/>
              <a:gd name="connsiteY2" fmla="*/ 0 h 2860411"/>
              <a:gd name="connsiteX3" fmla="*/ 712915 w 2859437"/>
              <a:gd name="connsiteY3" fmla="*/ 2860411 h 2860411"/>
              <a:gd name="connsiteX4" fmla="*/ 0 w 2859437"/>
              <a:gd name="connsiteY4" fmla="*/ 2829415 h 2860411"/>
              <a:gd name="connsiteX0" fmla="*/ 0 w 2882685"/>
              <a:gd name="connsiteY0" fmla="*/ 2829415 h 2860411"/>
              <a:gd name="connsiteX1" fmla="*/ 2185267 w 2882685"/>
              <a:gd name="connsiteY1" fmla="*/ 0 h 2860411"/>
              <a:gd name="connsiteX2" fmla="*/ 2882685 w 2882685"/>
              <a:gd name="connsiteY2" fmla="*/ 15498 h 2860411"/>
              <a:gd name="connsiteX3" fmla="*/ 712915 w 2882685"/>
              <a:gd name="connsiteY3" fmla="*/ 2860411 h 2860411"/>
              <a:gd name="connsiteX4" fmla="*/ 0 w 2882685"/>
              <a:gd name="connsiteY4" fmla="*/ 2829415 h 2860411"/>
              <a:gd name="connsiteX0" fmla="*/ 0 w 2882685"/>
              <a:gd name="connsiteY0" fmla="*/ 2829415 h 2837163"/>
              <a:gd name="connsiteX1" fmla="*/ 2185267 w 2882685"/>
              <a:gd name="connsiteY1" fmla="*/ 0 h 2837163"/>
              <a:gd name="connsiteX2" fmla="*/ 2882685 w 2882685"/>
              <a:gd name="connsiteY2" fmla="*/ 15498 h 2837163"/>
              <a:gd name="connsiteX3" fmla="*/ 705166 w 2882685"/>
              <a:gd name="connsiteY3" fmla="*/ 2837163 h 2837163"/>
              <a:gd name="connsiteX4" fmla="*/ 0 w 2882685"/>
              <a:gd name="connsiteY4" fmla="*/ 2829415 h 2837163"/>
              <a:gd name="connsiteX0" fmla="*/ 0 w 2954253"/>
              <a:gd name="connsiteY0" fmla="*/ 2829415 h 2837163"/>
              <a:gd name="connsiteX1" fmla="*/ 2185267 w 2954253"/>
              <a:gd name="connsiteY1" fmla="*/ 0 h 2837163"/>
              <a:gd name="connsiteX2" fmla="*/ 2954253 w 2954253"/>
              <a:gd name="connsiteY2" fmla="*/ 6025 h 2837163"/>
              <a:gd name="connsiteX3" fmla="*/ 705166 w 2954253"/>
              <a:gd name="connsiteY3" fmla="*/ 2837163 h 2837163"/>
              <a:gd name="connsiteX4" fmla="*/ 0 w 2954253"/>
              <a:gd name="connsiteY4" fmla="*/ 2829415 h 2837163"/>
              <a:gd name="connsiteX0" fmla="*/ 0 w 2954253"/>
              <a:gd name="connsiteY0" fmla="*/ 2829415 h 2837163"/>
              <a:gd name="connsiteX1" fmla="*/ 2232979 w 2954253"/>
              <a:gd name="connsiteY1" fmla="*/ 0 h 2837163"/>
              <a:gd name="connsiteX2" fmla="*/ 2954253 w 2954253"/>
              <a:gd name="connsiteY2" fmla="*/ 6025 h 2837163"/>
              <a:gd name="connsiteX3" fmla="*/ 705166 w 2954253"/>
              <a:gd name="connsiteY3" fmla="*/ 2837163 h 2837163"/>
              <a:gd name="connsiteX4" fmla="*/ 0 w 2954253"/>
              <a:gd name="connsiteY4" fmla="*/ 2829415 h 2837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4253" h="2837163">
                <a:moveTo>
                  <a:pt x="0" y="2829415"/>
                </a:moveTo>
                <a:lnTo>
                  <a:pt x="2232979" y="0"/>
                </a:lnTo>
                <a:lnTo>
                  <a:pt x="2954253" y="6025"/>
                </a:lnTo>
                <a:lnTo>
                  <a:pt x="705166" y="2837163"/>
                </a:lnTo>
                <a:lnTo>
                  <a:pt x="0" y="2829415"/>
                </a:lnTo>
                <a:close/>
              </a:path>
            </a:pathLst>
          </a:custGeom>
          <a:solidFill>
            <a:schemeClr val="bg1">
              <a:lumMod val="5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sp>
        <p:nvSpPr>
          <p:cNvPr id="33" name="TextBox 32">
            <a:extLst>
              <a:ext uri="{FF2B5EF4-FFF2-40B4-BE49-F238E27FC236}">
                <a16:creationId xmlns:a16="http://schemas.microsoft.com/office/drawing/2014/main" id="{936FAC96-438D-8CD3-2D8A-C2430FD0B916}"/>
              </a:ext>
            </a:extLst>
          </p:cNvPr>
          <p:cNvSpPr txBox="1"/>
          <p:nvPr/>
        </p:nvSpPr>
        <p:spPr>
          <a:xfrm>
            <a:off x="-198334" y="186417"/>
            <a:ext cx="9407299" cy="461665"/>
          </a:xfrm>
          <a:prstGeom prst="rect">
            <a:avLst/>
          </a:prstGeom>
          <a:noFill/>
        </p:spPr>
        <p:txBody>
          <a:bodyPr wrap="square" lIns="91440" tIns="45720" rIns="91440" bIns="45720" anchor="t">
            <a:spAutoFit/>
          </a:bodyPr>
          <a:lstStyle/>
          <a:p>
            <a:pPr marL="28575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Nova"/>
                <a:ea typeface="+mn-ea"/>
                <a:cs typeface="Arial"/>
              </a:rPr>
              <a:t>PFE LESSONS LEARNED: </a:t>
            </a:r>
            <a:r>
              <a:rPr kumimoji="0" lang="en-US" sz="2400" b="0" i="0" u="none" strike="noStrike" kern="1200" cap="none" spc="0" normalizeH="0" baseline="0" noProof="0">
                <a:ln>
                  <a:noFill/>
                </a:ln>
                <a:solidFill>
                  <a:prstClr val="white"/>
                </a:solidFill>
                <a:effectLst/>
                <a:uLnTx/>
                <a:uFillTx/>
                <a:latin typeface="Arial Nova"/>
                <a:ea typeface="+mn-ea"/>
                <a:cs typeface="Arial"/>
              </a:rPr>
              <a:t>Rail Impact to Person</a:t>
            </a:r>
            <a:endParaRPr kumimoji="0" lang="en-US" sz="1600" b="0" i="0" u="none" strike="noStrike" kern="1200" cap="none" spc="0" normalizeH="0" baseline="0" noProof="0">
              <a:ln>
                <a:noFill/>
              </a:ln>
              <a:solidFill>
                <a:prstClr val="white"/>
              </a:solidFill>
              <a:effectLst/>
              <a:uLnTx/>
              <a:uFillTx/>
              <a:latin typeface="Arial Nova Light" panose="020B0304020202020204" pitchFamily="34" charset="0"/>
              <a:ea typeface="+mn-ea"/>
              <a:cs typeface="Arial" panose="020B0604020202020204" pitchFamily="34" charset="0"/>
            </a:endParaRPr>
          </a:p>
        </p:txBody>
      </p:sp>
      <p:pic>
        <p:nvPicPr>
          <p:cNvPr id="40" name="Picture 39" descr="A blue and grey text on a black background&#10;&#10;Description automatically generated">
            <a:extLst>
              <a:ext uri="{FF2B5EF4-FFF2-40B4-BE49-F238E27FC236}">
                <a16:creationId xmlns:a16="http://schemas.microsoft.com/office/drawing/2014/main" id="{E4621A6B-D5E2-0FEA-E6DF-987D69BB00E8}"/>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10688435" y="129355"/>
            <a:ext cx="1001768" cy="552536"/>
          </a:xfrm>
          <a:prstGeom prst="rect">
            <a:avLst/>
          </a:prstGeom>
        </p:spPr>
      </p:pic>
      <p:sp>
        <p:nvSpPr>
          <p:cNvPr id="41" name="Subtitle 2">
            <a:extLst>
              <a:ext uri="{FF2B5EF4-FFF2-40B4-BE49-F238E27FC236}">
                <a16:creationId xmlns:a16="http://schemas.microsoft.com/office/drawing/2014/main" id="{E20D3D55-F7AE-A195-CC55-AFB74891156A}"/>
              </a:ext>
            </a:extLst>
          </p:cNvPr>
          <p:cNvSpPr txBox="1">
            <a:spLocks noGrp="1" noRot="1" noMove="1" noResize="1" noEditPoints="1" noAdjustHandles="1" noChangeArrowheads="1" noChangeShapeType="1"/>
          </p:cNvSpPr>
          <p:nvPr/>
        </p:nvSpPr>
        <p:spPr>
          <a:xfrm>
            <a:off x="0" y="6390882"/>
            <a:ext cx="12201524" cy="482816"/>
          </a:xfrm>
          <a:prstGeom prst="rect">
            <a:avLst/>
          </a:prstGeom>
          <a:solidFill>
            <a:srgbClr val="FFE800"/>
          </a:solidFill>
          <a:ln>
            <a:noFill/>
          </a:ln>
        </p:spPr>
        <p:style>
          <a:lnRef idx="3">
            <a:schemeClr val="lt1"/>
          </a:lnRef>
          <a:fillRef idx="1">
            <a:schemeClr val="accent4"/>
          </a:fillRef>
          <a:effectRef idx="1">
            <a:schemeClr val="accent4"/>
          </a:effectRef>
          <a:fontRef idx="minor">
            <a:schemeClr val="lt1"/>
          </a:fontRef>
        </p:style>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a:ln>
                <a:noFill/>
              </a:ln>
              <a:solidFill>
                <a:prstClr val="black"/>
              </a:solidFill>
              <a:effectLst/>
              <a:uLnTx/>
              <a:uFillTx/>
              <a:latin typeface="Arial Nova" panose="020B0504020202020204" pitchFamily="34" charset="0"/>
              <a:ea typeface="+mn-ea"/>
              <a:cs typeface="Arial" panose="020B0604020202020204" pitchFamily="34" charset="0"/>
            </a:endParaRPr>
          </a:p>
        </p:txBody>
      </p:sp>
      <p:sp>
        <p:nvSpPr>
          <p:cNvPr id="42" name="TextBox 41">
            <a:extLst>
              <a:ext uri="{FF2B5EF4-FFF2-40B4-BE49-F238E27FC236}">
                <a16:creationId xmlns:a16="http://schemas.microsoft.com/office/drawing/2014/main" id="{36E09CC8-81E9-DDF9-0FF9-3C29DDB87835}"/>
              </a:ext>
            </a:extLst>
          </p:cNvPr>
          <p:cNvSpPr txBox="1">
            <a:spLocks noGrp="1" noRot="1" noMove="1" noResize="1" noEditPoints="1" noAdjustHandles="1" noChangeArrowheads="1" noChangeShapeType="1"/>
          </p:cNvSpPr>
          <p:nvPr/>
        </p:nvSpPr>
        <p:spPr>
          <a:xfrm>
            <a:off x="-1181" y="6433715"/>
            <a:ext cx="11487644"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Nova" panose="020B0504020202020204" pitchFamily="34" charset="0"/>
                <a:ea typeface="+mn-ea"/>
                <a:cs typeface="Arial" panose="020B0604020202020204" pitchFamily="34" charset="0"/>
              </a:rPr>
              <a:t>We Champion</a:t>
            </a:r>
            <a:r>
              <a:rPr kumimoji="0" lang="en-US" sz="1800" b="1" i="0" u="none" strike="noStrike" kern="1200" cap="none" spc="0" normalizeH="0" baseline="0" noProof="0">
                <a:ln>
                  <a:noFill/>
                </a:ln>
                <a:solidFill>
                  <a:prstClr val="black"/>
                </a:solidFill>
                <a:effectLst/>
                <a:uLnTx/>
                <a:uFillTx/>
                <a:latin typeface="Arial Nova" panose="020B0504020202020204" pitchFamily="34" charset="0"/>
                <a:ea typeface="+mn-ea"/>
                <a:cs typeface="Arial" panose="020B0604020202020204" pitchFamily="34" charset="0"/>
              </a:rPr>
              <a:t> </a:t>
            </a:r>
            <a:r>
              <a:rPr kumimoji="0" lang="en-US" sz="1800" b="0" i="0" u="none" strike="noStrike" kern="1200" cap="none" spc="0" normalizeH="0" baseline="0" noProof="0">
                <a:ln>
                  <a:noFill/>
                </a:ln>
                <a:solidFill>
                  <a:prstClr val="black"/>
                </a:solidFill>
                <a:effectLst/>
                <a:uLnTx/>
                <a:uFillTx/>
                <a:latin typeface="Arial Nova" panose="020B0504020202020204" pitchFamily="34" charset="0"/>
                <a:ea typeface="+mn-ea"/>
                <a:cs typeface="Arial" panose="020B0604020202020204" pitchFamily="34" charset="0"/>
              </a:rPr>
              <a:t>a Work Environment Where </a:t>
            </a:r>
            <a:r>
              <a:rPr kumimoji="0" lang="en-US" sz="1800" b="1" i="0" u="none" strike="noStrike" kern="1200" cap="none" spc="0" normalizeH="0" baseline="0" noProof="0">
                <a:ln>
                  <a:noFill/>
                </a:ln>
                <a:solidFill>
                  <a:prstClr val="black"/>
                </a:solidFill>
                <a:effectLst/>
                <a:uLnTx/>
                <a:uFillTx/>
                <a:latin typeface="Arial Nova" panose="020B0504020202020204" pitchFamily="34" charset="0"/>
                <a:ea typeface="+mn-ea"/>
                <a:cs typeface="Arial" panose="020B0604020202020204" pitchFamily="34" charset="0"/>
              </a:rPr>
              <a:t>Everyone Goes Home Safely</a:t>
            </a:r>
            <a:endParaRPr kumimoji="0" lang="en-US" sz="1100" b="1" i="0" u="none" strike="noStrike" kern="1200" cap="none" spc="0" normalizeH="0" baseline="0" noProof="0">
              <a:ln>
                <a:noFill/>
              </a:ln>
              <a:solidFill>
                <a:prstClr val="black"/>
              </a:solidFill>
              <a:effectLst/>
              <a:uLnTx/>
              <a:uFillTx/>
              <a:latin typeface="Arial Nova" panose="020B0504020202020204" pitchFamily="34" charset="0"/>
              <a:ea typeface="+mn-ea"/>
              <a:cs typeface="Arial" panose="020B0604020202020204" pitchFamily="34" charset="0"/>
            </a:endParaRPr>
          </a:p>
        </p:txBody>
      </p:sp>
      <p:sp>
        <p:nvSpPr>
          <p:cNvPr id="44" name="TextBox 43">
            <a:extLst>
              <a:ext uri="{FF2B5EF4-FFF2-40B4-BE49-F238E27FC236}">
                <a16:creationId xmlns:a16="http://schemas.microsoft.com/office/drawing/2014/main" id="{B2A98E2C-FE0C-53D9-7560-C520A29F12BC}"/>
              </a:ext>
            </a:extLst>
          </p:cNvPr>
          <p:cNvSpPr txBox="1"/>
          <p:nvPr/>
        </p:nvSpPr>
        <p:spPr>
          <a:xfrm>
            <a:off x="114580" y="1704287"/>
            <a:ext cx="2742688" cy="306237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a:ea typeface="+mn-ea"/>
                <a:cs typeface="Arial"/>
              </a:rPr>
              <a:t>Incident Overview</a:t>
            </a:r>
            <a:endParaRPr kumimoji="0" lang="en-US" sz="16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Arial"/>
              </a:rPr>
              <a:t>Morenci, March 5, 2024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a:ea typeface="+mn-ea"/>
                <a:cs typeface="Arial"/>
              </a:rPr>
              <a:t>The Industrial Railroad crew was switching out boxcars at the south side of a copper dock. The locomotive operator and a trainee were standing on the engine stairs and leaned out facing away from the direction of travel. While doing so, the operator’s body struck a rail switch guard sign. The operator flipped over the handrail, landing face down on the ground. The operator’s right arm landed on the track and was run over. A Mayday was called, and emergency services were dispatched to the area.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Calibri"/>
              <a:cs typeface="Arial"/>
            </a:endParaRPr>
          </a:p>
        </p:txBody>
      </p:sp>
      <p:sp>
        <p:nvSpPr>
          <p:cNvPr id="46" name="TextBox 45">
            <a:extLst>
              <a:ext uri="{FF2B5EF4-FFF2-40B4-BE49-F238E27FC236}">
                <a16:creationId xmlns:a16="http://schemas.microsoft.com/office/drawing/2014/main" id="{A5672F99-D1BC-07C6-3F5C-B81FB1C6AE01}"/>
              </a:ext>
            </a:extLst>
          </p:cNvPr>
          <p:cNvSpPr txBox="1"/>
          <p:nvPr/>
        </p:nvSpPr>
        <p:spPr>
          <a:xfrm>
            <a:off x="1104718" y="1101368"/>
            <a:ext cx="943772"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Rail Impact to Person</a:t>
            </a:r>
          </a:p>
        </p:txBody>
      </p:sp>
      <p:pic>
        <p:nvPicPr>
          <p:cNvPr id="3" name="Picture 2" descr="A picture containing text, sign, vector graphics&#10;&#10;Description automatically generated">
            <a:extLst>
              <a:ext uri="{FF2B5EF4-FFF2-40B4-BE49-F238E27FC236}">
                <a16:creationId xmlns:a16="http://schemas.microsoft.com/office/drawing/2014/main" id="{5DC9E6EC-39F0-CBCE-D748-5AFD0AABBA8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6816" y="956438"/>
            <a:ext cx="780663" cy="6783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white and orange pyramid&#10;&#10;Description automatically generated">
            <a:extLst>
              <a:ext uri="{FF2B5EF4-FFF2-40B4-BE49-F238E27FC236}">
                <a16:creationId xmlns:a16="http://schemas.microsoft.com/office/drawing/2014/main" id="{E3FFBFC3-40F6-4739-2690-B4D192F20D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41177" y="4578752"/>
            <a:ext cx="343093" cy="374694"/>
          </a:xfrm>
          <a:prstGeom prst="rect">
            <a:avLst/>
          </a:prstGeom>
        </p:spPr>
      </p:pic>
      <p:pic>
        <p:nvPicPr>
          <p:cNvPr id="8" name="Picture 7" descr="A white and orange pyramid&#10;&#10;Description automatically generated">
            <a:extLst>
              <a:ext uri="{FF2B5EF4-FFF2-40B4-BE49-F238E27FC236}">
                <a16:creationId xmlns:a16="http://schemas.microsoft.com/office/drawing/2014/main" id="{BAF07B75-7C12-1E98-ECE5-A2C0004451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41177" y="4058846"/>
            <a:ext cx="343093" cy="374694"/>
          </a:xfrm>
          <a:prstGeom prst="rect">
            <a:avLst/>
          </a:prstGeom>
        </p:spPr>
      </p:pic>
      <p:pic>
        <p:nvPicPr>
          <p:cNvPr id="11" name="Picture 10" descr="A white and yellow triangle with black background&#10;&#10;Description automatically generated">
            <a:extLst>
              <a:ext uri="{FF2B5EF4-FFF2-40B4-BE49-F238E27FC236}">
                <a16:creationId xmlns:a16="http://schemas.microsoft.com/office/drawing/2014/main" id="{5FB9CC85-A834-5D48-6E28-4BE28FFFA5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9191" y="5028947"/>
            <a:ext cx="343093" cy="374694"/>
          </a:xfrm>
          <a:prstGeom prst="rect">
            <a:avLst/>
          </a:prstGeom>
        </p:spPr>
      </p:pic>
      <p:pic>
        <p:nvPicPr>
          <p:cNvPr id="13" name="Picture 12" descr="A blue and white triangle with white stripes&#10;&#10;Description automatically generated">
            <a:extLst>
              <a:ext uri="{FF2B5EF4-FFF2-40B4-BE49-F238E27FC236}">
                <a16:creationId xmlns:a16="http://schemas.microsoft.com/office/drawing/2014/main" id="{0C398BD0-8075-8951-B2D9-22A373AE3A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44596" y="5633179"/>
            <a:ext cx="343093" cy="374694"/>
          </a:xfrm>
          <a:prstGeom prst="rect">
            <a:avLst/>
          </a:prstGeom>
        </p:spPr>
      </p:pic>
      <p:pic>
        <p:nvPicPr>
          <p:cNvPr id="1026" name="Picture 2">
            <a:extLst>
              <a:ext uri="{FF2B5EF4-FFF2-40B4-BE49-F238E27FC236}">
                <a16:creationId xmlns:a16="http://schemas.microsoft.com/office/drawing/2014/main" id="{23FC99B6-B0D0-BE34-9588-798404E333B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43766" y="4356825"/>
            <a:ext cx="1124517" cy="295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33173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0EF2251E-72C2-0991-6007-2B62D8C589D7}"/>
              </a:ext>
            </a:extLst>
          </p:cNvPr>
          <p:cNvSpPr>
            <a:spLocks noGrp="1" noRot="1" noMove="1" noResize="1" noEditPoints="1" noAdjustHandles="1" noChangeArrowheads="1" noChangeShapeType="1"/>
          </p:cNvSpPr>
          <p:nvPr/>
        </p:nvSpPr>
        <p:spPr>
          <a:xfrm>
            <a:off x="3118374" y="4462656"/>
            <a:ext cx="9084560" cy="19710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EF376D89-9AA5-D8FC-B378-37E21036BE41}"/>
              </a:ext>
            </a:extLst>
          </p:cNvPr>
          <p:cNvSpPr>
            <a:spLocks noGrp="1" noRot="1" noMove="1" noResize="1" noEditPoints="1" noAdjustHandles="1" noChangeArrowheads="1" noChangeShapeType="1"/>
          </p:cNvSpPr>
          <p:nvPr/>
        </p:nvSpPr>
        <p:spPr>
          <a:xfrm>
            <a:off x="3118373" y="2458667"/>
            <a:ext cx="9084560" cy="197105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B97EA5E3-0721-4427-4FC9-8B3E1FFB285F}"/>
              </a:ext>
            </a:extLst>
          </p:cNvPr>
          <p:cNvSpPr>
            <a:spLocks noGrp="1" noRot="1" noMove="1" noResize="1" noEditPoints="1" noAdjustHandles="1" noChangeArrowheads="1" noChangeShapeType="1"/>
          </p:cNvSpPr>
          <p:nvPr/>
        </p:nvSpPr>
        <p:spPr>
          <a:xfrm>
            <a:off x="3118373" y="455285"/>
            <a:ext cx="9063871" cy="19710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Content Placeholder 3">
            <a:extLst>
              <a:ext uri="{FF2B5EF4-FFF2-40B4-BE49-F238E27FC236}">
                <a16:creationId xmlns:a16="http://schemas.microsoft.com/office/drawing/2014/main" id="{433A81E4-7F81-8D75-F725-1AB6E7A3DBA2}"/>
              </a:ext>
            </a:extLst>
          </p:cNvPr>
          <p:cNvSpPr txBox="1">
            <a:spLocks/>
          </p:cNvSpPr>
          <p:nvPr/>
        </p:nvSpPr>
        <p:spPr>
          <a:xfrm>
            <a:off x="4090744" y="2968310"/>
            <a:ext cx="8112189" cy="139047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Arial"/>
                <a:ea typeface="+mn-ea"/>
                <a:cs typeface="Arial"/>
              </a:rPr>
              <a:t>Review and audit critical components of Rail Fatal Risks according to the Industrial Rail Policy and Fatal Risk Management program.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Arial"/>
                <a:ea typeface="+mn-ea"/>
                <a:cs typeface="Arial"/>
              </a:rPr>
              <a:t>Reinforce execution of policies. Regularly check for understanding and adequate training.</a:t>
            </a:r>
            <a:endPar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Arial"/>
                <a:ea typeface="+mn-ea"/>
                <a:cs typeface="Arial"/>
              </a:rPr>
              <a:t>Hold our employees and ourselves accountable when policies aren’t followed.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Ensure that site standard operating procedures are in line with corporate policy requirements</a:t>
            </a:r>
          </a:p>
        </p:txBody>
      </p:sp>
      <p:sp>
        <p:nvSpPr>
          <p:cNvPr id="19" name="Text Placeholder 4">
            <a:extLst>
              <a:ext uri="{FF2B5EF4-FFF2-40B4-BE49-F238E27FC236}">
                <a16:creationId xmlns:a16="http://schemas.microsoft.com/office/drawing/2014/main" id="{0D5BC499-4DCF-C34E-0144-E2E46C8CABCB}"/>
              </a:ext>
            </a:extLst>
          </p:cNvPr>
          <p:cNvSpPr txBox="1">
            <a:spLocks/>
          </p:cNvSpPr>
          <p:nvPr/>
        </p:nvSpPr>
        <p:spPr>
          <a:xfrm>
            <a:off x="4001796" y="2572745"/>
            <a:ext cx="7080142" cy="4213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Morenci Leadership</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21" name="Text Placeholder 2">
            <a:extLst>
              <a:ext uri="{FF2B5EF4-FFF2-40B4-BE49-F238E27FC236}">
                <a16:creationId xmlns:a16="http://schemas.microsoft.com/office/drawing/2014/main" id="{24FB58EE-7327-03C9-4E2F-60BAD930EF16}"/>
              </a:ext>
            </a:extLst>
          </p:cNvPr>
          <p:cNvSpPr txBox="1">
            <a:spLocks/>
          </p:cNvSpPr>
          <p:nvPr/>
        </p:nvSpPr>
        <p:spPr>
          <a:xfrm>
            <a:off x="4001796" y="4586742"/>
            <a:ext cx="7522717" cy="421395"/>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All of Us</a:t>
            </a:r>
          </a:p>
        </p:txBody>
      </p:sp>
      <p:sp>
        <p:nvSpPr>
          <p:cNvPr id="22" name="Content Placeholder 5">
            <a:extLst>
              <a:ext uri="{FF2B5EF4-FFF2-40B4-BE49-F238E27FC236}">
                <a16:creationId xmlns:a16="http://schemas.microsoft.com/office/drawing/2014/main" id="{F035DEAC-396E-7C07-40DD-062B977FE1A4}"/>
              </a:ext>
            </a:extLst>
          </p:cNvPr>
          <p:cNvSpPr txBox="1">
            <a:spLocks/>
          </p:cNvSpPr>
          <p:nvPr/>
        </p:nvSpPr>
        <p:spPr>
          <a:xfrm>
            <a:off x="4084302" y="5008136"/>
            <a:ext cx="8107697" cy="13185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Arial"/>
                <a:ea typeface="+mn-ea"/>
                <a:cs typeface="Arial"/>
              </a:rPr>
              <a:t>Review field training programs.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Arial"/>
                <a:ea typeface="+mn-ea"/>
                <a:cs typeface="Arial"/>
              </a:rPr>
              <a:t>Confirm mentors fully understand policies and procedures. Mentors should reinforce correct behaviors while training in the field.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Arial"/>
                <a:ea typeface="+mn-ea"/>
                <a:cs typeface="Arial"/>
              </a:rPr>
              <a:t>Utilize knowledge checks to regularly confirm understanding of training.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Arial"/>
                <a:ea typeface="+mn-ea"/>
                <a:cs typeface="Arial"/>
              </a:rPr>
              <a:t>Utilize stop work obligation when processes or procedures are not being followed, or control improvements are identified.</a:t>
            </a:r>
            <a:endPar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3" name="Graphic 22" descr="Circle with left arrow with solid fill">
            <a:extLst>
              <a:ext uri="{FF2B5EF4-FFF2-40B4-BE49-F238E27FC236}">
                <a16:creationId xmlns:a16="http://schemas.microsoft.com/office/drawing/2014/main" id="{9E0ED410-B9C8-6D0F-F842-CD17A3D47E9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3329923" y="547101"/>
            <a:ext cx="526924" cy="526924"/>
          </a:xfrm>
          <a:prstGeom prst="rect">
            <a:avLst/>
          </a:prstGeom>
        </p:spPr>
      </p:pic>
      <p:pic>
        <p:nvPicPr>
          <p:cNvPr id="24" name="Graphic 23" descr="Circle with left arrow with solid fill">
            <a:extLst>
              <a:ext uri="{FF2B5EF4-FFF2-40B4-BE49-F238E27FC236}">
                <a16:creationId xmlns:a16="http://schemas.microsoft.com/office/drawing/2014/main" id="{E8A8BBC4-6B82-E838-C38A-96B034FC866B}"/>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3361658" y="2587018"/>
            <a:ext cx="526924" cy="526924"/>
          </a:xfrm>
          <a:prstGeom prst="rect">
            <a:avLst/>
          </a:prstGeom>
        </p:spPr>
      </p:pic>
      <p:pic>
        <p:nvPicPr>
          <p:cNvPr id="25" name="Graphic 24" descr="Circle with left arrow with solid fill">
            <a:extLst>
              <a:ext uri="{FF2B5EF4-FFF2-40B4-BE49-F238E27FC236}">
                <a16:creationId xmlns:a16="http://schemas.microsoft.com/office/drawing/2014/main" id="{4E422BBE-3F62-F663-3794-EC6B2939CF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3361658" y="4593491"/>
            <a:ext cx="526924" cy="526924"/>
          </a:xfrm>
          <a:prstGeom prst="rect">
            <a:avLst/>
          </a:prstGeom>
        </p:spPr>
      </p:pic>
      <p:sp>
        <p:nvSpPr>
          <p:cNvPr id="16" name="TextBox 15">
            <a:extLst>
              <a:ext uri="{FF2B5EF4-FFF2-40B4-BE49-F238E27FC236}">
                <a16:creationId xmlns:a16="http://schemas.microsoft.com/office/drawing/2014/main" id="{247B7DF2-16FD-AD8F-A096-6A40128127E2}"/>
              </a:ext>
            </a:extLst>
          </p:cNvPr>
          <p:cNvSpPr txBox="1"/>
          <p:nvPr/>
        </p:nvSpPr>
        <p:spPr>
          <a:xfrm>
            <a:off x="106591" y="1367184"/>
            <a:ext cx="3052904" cy="314701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a:ea typeface="+mn-ea"/>
                <a:cs typeface="Arial"/>
              </a:rPr>
              <a:t>Incident Overview</a:t>
            </a:r>
            <a:endParaRPr kumimoji="0" lang="en-US" sz="16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Arial"/>
              </a:rPr>
              <a:t>Morenci, March 5, 2024</a:t>
            </a: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a:ea typeface="+mn-ea"/>
                <a:cs typeface="Arial"/>
              </a:rPr>
              <a:t>The Industrial Railroad crew was switching out boxcars at the south side of a copper dock. The locomotive operator and a trainee were standing on the engine stairs and leaned out facing away from the direction of travel. While doing so, the operator’s body struck a rail switch guard sign. The operator flipped over the handrail, landing face down on the ground. The operator’s right arm landed on the track and was run over. A Mayday was called, and emergency services were dispatched to the area.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Arial"/>
              <a:ea typeface="+mn-ea"/>
              <a:cs typeface="Arial"/>
            </a:endParaRPr>
          </a:p>
        </p:txBody>
      </p:sp>
      <p:sp>
        <p:nvSpPr>
          <p:cNvPr id="18" name="TextBox 17">
            <a:extLst>
              <a:ext uri="{FF2B5EF4-FFF2-40B4-BE49-F238E27FC236}">
                <a16:creationId xmlns:a16="http://schemas.microsoft.com/office/drawing/2014/main" id="{A6344BC8-9EB4-1FED-4CAE-13ABC82EE29F}"/>
              </a:ext>
            </a:extLst>
          </p:cNvPr>
          <p:cNvSpPr txBox="1"/>
          <p:nvPr/>
        </p:nvSpPr>
        <p:spPr>
          <a:xfrm>
            <a:off x="1133014" y="764264"/>
            <a:ext cx="1071171"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Rail Impact to Person</a:t>
            </a:r>
          </a:p>
        </p:txBody>
      </p:sp>
      <p:sp>
        <p:nvSpPr>
          <p:cNvPr id="35" name="Title 1">
            <a:extLst>
              <a:ext uri="{FF2B5EF4-FFF2-40B4-BE49-F238E27FC236}">
                <a16:creationId xmlns:a16="http://schemas.microsoft.com/office/drawing/2014/main" id="{08F466CD-1E91-CA4A-5834-E8472BAB8C6B}"/>
              </a:ext>
            </a:extLst>
          </p:cNvPr>
          <p:cNvSpPr txBox="1">
            <a:spLocks noGrp="1" noRot="1" noMove="1" noResize="1" noEditPoints="1" noAdjustHandles="1" noChangeArrowheads="1" noChangeShapeType="1"/>
          </p:cNvSpPr>
          <p:nvPr/>
        </p:nvSpPr>
        <p:spPr>
          <a:xfrm>
            <a:off x="9756" y="0"/>
            <a:ext cx="10096269" cy="458181"/>
          </a:xfrm>
          <a:prstGeom prst="rect">
            <a:avLst/>
          </a:prstGeom>
          <a:gradFill flip="none" rotWithShape="1">
            <a:gsLst>
              <a:gs pos="59000">
                <a:srgbClr val="00ACD4"/>
              </a:gs>
              <a:gs pos="100000">
                <a:schemeClr val="bg1"/>
              </a:gs>
            </a:gsLst>
            <a:lin ang="0" scaled="1"/>
            <a:tileRect/>
          </a:grad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marR="0" lvl="0" indent="0" algn="l" defTabSz="914400" rtl="0" eaLnBrk="1" fontAlgn="auto" latinLnBrk="0" hangingPunct="1">
              <a:lnSpc>
                <a:spcPct val="90000"/>
              </a:lnSpc>
              <a:spcBef>
                <a:spcPct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ova Light" panose="020B0304020202020204" pitchFamily="34" charset="0"/>
              <a:ea typeface="+mj-ea"/>
              <a:cs typeface="Arial" panose="020B0604020202020204" pitchFamily="34" charset="0"/>
            </a:endParaRPr>
          </a:p>
        </p:txBody>
      </p:sp>
      <p:pic>
        <p:nvPicPr>
          <p:cNvPr id="37" name="Picture 36" descr="A blue and grey text on a black background&#10;&#10;Description automatically generated">
            <a:extLst>
              <a:ext uri="{FF2B5EF4-FFF2-40B4-BE49-F238E27FC236}">
                <a16:creationId xmlns:a16="http://schemas.microsoft.com/office/drawing/2014/main" id="{4175B815-E95B-5E06-6101-7E7CEA6F556E}"/>
              </a:ext>
            </a:extLst>
          </p:cNvPr>
          <p:cNvPicPr>
            <a:picLocks noGrp="1" noRot="1" noChangeAspect="1" noMove="1" noResize="1" noEditPoints="1" noAdjustHandles="1" noChangeArrowheads="1" noChangeShapeType="1" noCrop="1"/>
          </p:cNvPicPr>
          <p:nvPr/>
        </p:nvPicPr>
        <p:blipFill>
          <a:blip r:embed="rId5" cstate="print">
            <a:extLst>
              <a:ext uri="{28A0092B-C50C-407E-A947-70E740481C1C}">
                <a14:useLocalDpi xmlns:a14="http://schemas.microsoft.com/office/drawing/2010/main" val="0"/>
              </a:ext>
            </a:extLst>
          </a:blip>
          <a:stretch>
            <a:fillRect/>
          </a:stretch>
        </p:blipFill>
        <p:spPr>
          <a:xfrm>
            <a:off x="10850360" y="62143"/>
            <a:ext cx="636103" cy="350850"/>
          </a:xfrm>
          <a:prstGeom prst="rect">
            <a:avLst/>
          </a:prstGeom>
        </p:spPr>
      </p:pic>
      <p:sp>
        <p:nvSpPr>
          <p:cNvPr id="34" name="TextBox 33">
            <a:extLst>
              <a:ext uri="{FF2B5EF4-FFF2-40B4-BE49-F238E27FC236}">
                <a16:creationId xmlns:a16="http://schemas.microsoft.com/office/drawing/2014/main" id="{72036A90-6251-1866-C73B-5191D3BA13E3}"/>
              </a:ext>
            </a:extLst>
          </p:cNvPr>
          <p:cNvSpPr txBox="1">
            <a:spLocks noGrp="1" noRot="1" noMove="1" noResize="1" noEditPoints="1" noAdjustHandles="1" noChangeArrowheads="1" noChangeShapeType="1"/>
          </p:cNvSpPr>
          <p:nvPr/>
        </p:nvSpPr>
        <p:spPr>
          <a:xfrm>
            <a:off x="221786" y="33727"/>
            <a:ext cx="621506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Nova" panose="020B0504020202020204" pitchFamily="34" charset="0"/>
                <a:ea typeface="+mn-ea"/>
                <a:cs typeface="Arial" panose="020B0604020202020204" pitchFamily="34" charset="0"/>
              </a:rPr>
              <a:t>Steps </a:t>
            </a:r>
            <a:r>
              <a:rPr kumimoji="0" lang="en-US" sz="2000" b="1" i="0" u="none" strike="noStrike" kern="1200" cap="none" spc="0" normalizeH="0" baseline="0" noProof="0">
                <a:ln>
                  <a:noFill/>
                </a:ln>
                <a:solidFill>
                  <a:srgbClr val="FFE800"/>
                </a:solidFill>
                <a:effectLst/>
                <a:uLnTx/>
                <a:uFillTx/>
                <a:latin typeface="Arial Nova" panose="020B0504020202020204" pitchFamily="34" charset="0"/>
                <a:ea typeface="+mn-ea"/>
                <a:cs typeface="Arial" panose="020B0604020202020204" pitchFamily="34" charset="0"/>
              </a:rPr>
              <a:t>YOU</a:t>
            </a:r>
            <a:r>
              <a:rPr kumimoji="0" lang="en-US" sz="1800" b="1" i="0" u="none" strike="noStrike" kern="1200" cap="none" spc="0" normalizeH="0" baseline="0" noProof="0">
                <a:ln>
                  <a:noFill/>
                </a:ln>
                <a:solidFill>
                  <a:srgbClr val="FFE800"/>
                </a:solidFill>
                <a:effectLst/>
                <a:uLnTx/>
                <a:uFillTx/>
                <a:latin typeface="Arial Nova" panose="020B0504020202020204" pitchFamily="34" charset="0"/>
                <a:ea typeface="+mn-ea"/>
                <a:cs typeface="Arial" panose="020B0604020202020204" pitchFamily="34" charset="0"/>
              </a:rPr>
              <a:t> </a:t>
            </a:r>
            <a:r>
              <a:rPr kumimoji="0" lang="en-US" sz="1800" b="1" i="0" u="none" strike="noStrike" kern="1200" cap="none" spc="0" normalizeH="0" baseline="0" noProof="0">
                <a:ln>
                  <a:noFill/>
                </a:ln>
                <a:solidFill>
                  <a:prstClr val="white"/>
                </a:solidFill>
                <a:effectLst/>
                <a:uLnTx/>
                <a:uFillTx/>
                <a:latin typeface="Arial Nova" panose="020B0504020202020204" pitchFamily="34" charset="0"/>
                <a:ea typeface="+mn-ea"/>
                <a:cs typeface="Arial" panose="020B0604020202020204" pitchFamily="34" charset="0"/>
              </a:rPr>
              <a:t>Can Take to Prevent Repeat Incidents</a:t>
            </a:r>
          </a:p>
        </p:txBody>
      </p:sp>
      <p:sp>
        <p:nvSpPr>
          <p:cNvPr id="13" name="Subtitle 2">
            <a:extLst>
              <a:ext uri="{FF2B5EF4-FFF2-40B4-BE49-F238E27FC236}">
                <a16:creationId xmlns:a16="http://schemas.microsoft.com/office/drawing/2014/main" id="{3743E148-4808-A5A4-4B14-3214D5835FCB}"/>
              </a:ext>
            </a:extLst>
          </p:cNvPr>
          <p:cNvSpPr txBox="1">
            <a:spLocks noGrp="1" noRot="1" noMove="1" noResize="1" noEditPoints="1" noAdjustHandles="1" noChangeArrowheads="1" noChangeShapeType="1"/>
          </p:cNvSpPr>
          <p:nvPr/>
        </p:nvSpPr>
        <p:spPr>
          <a:xfrm>
            <a:off x="0" y="6390882"/>
            <a:ext cx="12202933" cy="482816"/>
          </a:xfrm>
          <a:prstGeom prst="rect">
            <a:avLst/>
          </a:prstGeom>
          <a:solidFill>
            <a:srgbClr val="FFE800"/>
          </a:solidFill>
          <a:ln>
            <a:noFill/>
          </a:ln>
        </p:spPr>
        <p:style>
          <a:lnRef idx="3">
            <a:schemeClr val="lt1"/>
          </a:lnRef>
          <a:fillRef idx="1">
            <a:schemeClr val="accent4"/>
          </a:fillRef>
          <a:effectRef idx="1">
            <a:schemeClr val="accent4"/>
          </a:effectRef>
          <a:fontRef idx="minor">
            <a:schemeClr val="lt1"/>
          </a:fontRef>
        </p:style>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a:ln>
                <a:noFill/>
              </a:ln>
              <a:solidFill>
                <a:prstClr val="black"/>
              </a:solidFill>
              <a:effectLst/>
              <a:uLnTx/>
              <a:uFillTx/>
              <a:latin typeface="Arial Nova" panose="020B0504020202020204" pitchFamily="34" charset="0"/>
              <a:ea typeface="+mn-ea"/>
              <a:cs typeface="Arial" panose="020B0604020202020204" pitchFamily="34" charset="0"/>
            </a:endParaRPr>
          </a:p>
        </p:txBody>
      </p:sp>
      <p:sp>
        <p:nvSpPr>
          <p:cNvPr id="43" name="TextBox 42">
            <a:extLst>
              <a:ext uri="{FF2B5EF4-FFF2-40B4-BE49-F238E27FC236}">
                <a16:creationId xmlns:a16="http://schemas.microsoft.com/office/drawing/2014/main" id="{7FD510ED-1D20-8528-9DC5-3F9B8BDBDC28}"/>
              </a:ext>
            </a:extLst>
          </p:cNvPr>
          <p:cNvSpPr txBox="1">
            <a:spLocks noGrp="1" noRot="1" noMove="1" noResize="1" noEditPoints="1" noAdjustHandles="1" noChangeArrowheads="1" noChangeShapeType="1"/>
          </p:cNvSpPr>
          <p:nvPr/>
        </p:nvSpPr>
        <p:spPr>
          <a:xfrm>
            <a:off x="-1181" y="6433715"/>
            <a:ext cx="11487644"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Nova" panose="020B0504020202020204" pitchFamily="34" charset="0"/>
                <a:ea typeface="+mn-ea"/>
                <a:cs typeface="Arial" panose="020B0604020202020204" pitchFamily="34" charset="0"/>
              </a:rPr>
              <a:t>Turning </a:t>
            </a:r>
            <a:r>
              <a:rPr kumimoji="0" lang="en-US" sz="1800" b="1" i="0" u="none" strike="noStrike" kern="1200" cap="none" spc="0" normalizeH="0" baseline="0" noProof="0">
                <a:ln>
                  <a:noFill/>
                </a:ln>
                <a:solidFill>
                  <a:prstClr val="black"/>
                </a:solidFill>
                <a:effectLst/>
                <a:uLnTx/>
                <a:uFillTx/>
                <a:latin typeface="Arial Nova" panose="020B0504020202020204" pitchFamily="34" charset="0"/>
                <a:ea typeface="+mn-ea"/>
                <a:cs typeface="Arial" panose="020B0604020202020204" pitchFamily="34" charset="0"/>
              </a:rPr>
              <a:t>Our Commitment </a:t>
            </a:r>
            <a:r>
              <a:rPr kumimoji="0" lang="en-US" sz="1800" b="0" i="0" u="none" strike="noStrike" kern="1200" cap="none" spc="0" normalizeH="0" baseline="0" noProof="0">
                <a:ln>
                  <a:noFill/>
                </a:ln>
                <a:solidFill>
                  <a:prstClr val="black"/>
                </a:solidFill>
                <a:effectLst/>
                <a:uLnTx/>
                <a:uFillTx/>
                <a:latin typeface="Arial Nova" panose="020B0504020202020204" pitchFamily="34" charset="0"/>
                <a:ea typeface="+mn-ea"/>
                <a:cs typeface="Arial" panose="020B0604020202020204" pitchFamily="34" charset="0"/>
              </a:rPr>
              <a:t>into Action</a:t>
            </a:r>
            <a:endParaRPr kumimoji="0" lang="en-US" sz="1100" b="0" i="0" u="none" strike="noStrike" kern="1200" cap="none" spc="0" normalizeH="0" baseline="0" noProof="0">
              <a:ln>
                <a:noFill/>
              </a:ln>
              <a:solidFill>
                <a:prstClr val="black"/>
              </a:solidFill>
              <a:effectLst/>
              <a:uLnTx/>
              <a:uFillTx/>
              <a:latin typeface="Arial Nova" panose="020B05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2D7D365F-FD84-B5FF-25EE-72A99CF13B0A}"/>
              </a:ext>
            </a:extLst>
          </p:cNvPr>
          <p:cNvSpPr>
            <a:spLocks noGrp="1" noRot="1" noMove="1" noResize="1" noEditPoints="1" noAdjustHandles="1" noChangeArrowheads="1" noChangeShapeType="1"/>
          </p:cNvSpPr>
          <p:nvPr/>
        </p:nvSpPr>
        <p:spPr>
          <a:xfrm>
            <a:off x="993307" y="380540"/>
            <a:ext cx="538023" cy="48805"/>
          </a:xfrm>
          <a:prstGeom prst="rect">
            <a:avLst/>
          </a:prstGeom>
          <a:solidFill>
            <a:srgbClr val="FFE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train car parked on the side of a road&#10;&#10;Description automatically generated">
            <a:extLst>
              <a:ext uri="{FF2B5EF4-FFF2-40B4-BE49-F238E27FC236}">
                <a16:creationId xmlns:a16="http://schemas.microsoft.com/office/drawing/2014/main" id="{AD23AB08-E76D-D18A-0BE2-56C85CDEB151}"/>
              </a:ext>
            </a:extLst>
          </p:cNvPr>
          <p:cNvPicPr>
            <a:picLocks noChangeAspect="1"/>
          </p:cNvPicPr>
          <p:nvPr/>
        </p:nvPicPr>
        <p:blipFill>
          <a:blip r:embed="rId6"/>
          <a:stretch>
            <a:fillRect/>
          </a:stretch>
        </p:blipFill>
        <p:spPr>
          <a:xfrm>
            <a:off x="306192" y="4303658"/>
            <a:ext cx="2450275" cy="1633516"/>
          </a:xfrm>
          <a:prstGeom prst="rect">
            <a:avLst/>
          </a:prstGeom>
        </p:spPr>
      </p:pic>
      <p:pic>
        <p:nvPicPr>
          <p:cNvPr id="2" name="Picture 2" descr="A picture containing text, sign, vector graphics&#10;&#10;Description automatically generated">
            <a:extLst>
              <a:ext uri="{FF2B5EF4-FFF2-40B4-BE49-F238E27FC236}">
                <a16:creationId xmlns:a16="http://schemas.microsoft.com/office/drawing/2014/main" id="{5E3A47AF-85F6-2250-A701-C10D64E9777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6576" y="582928"/>
            <a:ext cx="780663" cy="67830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3">
            <a:extLst>
              <a:ext uri="{FF2B5EF4-FFF2-40B4-BE49-F238E27FC236}">
                <a16:creationId xmlns:a16="http://schemas.microsoft.com/office/drawing/2014/main" id="{40CAC8E0-F5D7-79A1-A251-E06CEEF79E49}"/>
              </a:ext>
            </a:extLst>
          </p:cNvPr>
          <p:cNvSpPr txBox="1">
            <a:spLocks/>
          </p:cNvSpPr>
          <p:nvPr/>
        </p:nvSpPr>
        <p:spPr>
          <a:xfrm>
            <a:off x="4001796" y="655750"/>
            <a:ext cx="8112189" cy="139047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Railroad operators and employees working near railroads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Arial"/>
                <a:ea typeface="+mn-ea"/>
                <a:cs typeface="Arial"/>
              </a:rPr>
              <a:t>Be aware of the Industrial Rail Policy</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Arial"/>
                <a:ea typeface="+mn-ea"/>
                <a:cs typeface="Arial"/>
              </a:rPr>
              <a:t>Do not ride on train stairs</a:t>
            </a:r>
          </a:p>
          <a:p>
            <a:pPr marL="230188" marR="0" lvl="0" indent="-2301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Arial"/>
                <a:ea typeface="+mn-ea"/>
                <a:cs typeface="Arial"/>
              </a:rPr>
              <a:t>Complete site assessment to determine alternate means to minimize or eliminate the need for train ground crews to mount/dismount a train in motion</a:t>
            </a:r>
          </a:p>
          <a:p>
            <a:pPr marL="230188" marR="0" lvl="0" indent="-2301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Arial"/>
                <a:ea typeface="+mn-ea"/>
                <a:cs typeface="Arial"/>
              </a:rPr>
              <a:t>Train crew may only ride on the platform of the leading end of railcars, if necessary to perform duties</a:t>
            </a:r>
          </a:p>
          <a:p>
            <a:pPr marL="230188" marR="0" lvl="0" indent="-2301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Arial"/>
                <a:ea typeface="+mn-ea"/>
                <a:cs typeface="Arial"/>
              </a:rPr>
              <a:t>Switch personnel may only ride on leading end of railcars for spotting during pushing/shoving operations</a:t>
            </a:r>
          </a:p>
          <a:p>
            <a:pPr marL="230188" marR="0" lvl="0" indent="-2301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Arial"/>
                <a:ea typeface="+mn-ea"/>
                <a:cs typeface="Arial"/>
              </a:rPr>
              <a:t>Do not work </a:t>
            </a:r>
            <a:r>
              <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on or around rail or trains unless trained to do so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52603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DC4EC4A1-F2A8-46C0-9DB8-9044030FEF77}"/>
              </a:ext>
            </a:extLst>
          </p:cNvPr>
          <p:cNvSpPr>
            <a:spLocks noGrp="1"/>
          </p:cNvSpPr>
          <p:nvPr>
            <p:ph type="title"/>
          </p:nvPr>
        </p:nvSpPr>
        <p:spPr>
          <a:xfrm>
            <a:off x="3937093" y="270082"/>
            <a:ext cx="4153714" cy="533203"/>
          </a:xfrm>
          <a:prstGeom prst="rect">
            <a:avLst/>
          </a:prstGeom>
        </p:spPr>
        <p:txBody>
          <a:bodyPr/>
          <a:lstStyle/>
          <a:p>
            <a:r>
              <a:rPr lang="en-US"/>
              <a:t>Caught on Drill </a:t>
            </a:r>
          </a:p>
        </p:txBody>
      </p:sp>
      <p:graphicFrame>
        <p:nvGraphicFramePr>
          <p:cNvPr id="22" name="Table 2">
            <a:extLst>
              <a:ext uri="{FF2B5EF4-FFF2-40B4-BE49-F238E27FC236}">
                <a16:creationId xmlns:a16="http://schemas.microsoft.com/office/drawing/2014/main" id="{96CCAA6D-C3BA-4365-9F2A-7AEF9AE71605}"/>
              </a:ext>
            </a:extLst>
          </p:cNvPr>
          <p:cNvGraphicFramePr>
            <a:graphicFrameLocks noGrp="1"/>
          </p:cNvGraphicFramePr>
          <p:nvPr/>
        </p:nvGraphicFramePr>
        <p:xfrm>
          <a:off x="272810" y="1078478"/>
          <a:ext cx="5834875" cy="5425930"/>
        </p:xfrm>
        <a:graphic>
          <a:graphicData uri="http://schemas.openxmlformats.org/drawingml/2006/table">
            <a:tbl>
              <a:tblPr firstRow="1" bandRow="1">
                <a:tableStyleId>{1FECB4D8-DB02-4DC6-A0A2-4F2EBAE1DC90}</a:tableStyleId>
              </a:tblPr>
              <a:tblGrid>
                <a:gridCol w="1581281">
                  <a:extLst>
                    <a:ext uri="{9D8B030D-6E8A-4147-A177-3AD203B41FA5}">
                      <a16:colId xmlns:a16="http://schemas.microsoft.com/office/drawing/2014/main" val="2478897174"/>
                    </a:ext>
                  </a:extLst>
                </a:gridCol>
                <a:gridCol w="4253594">
                  <a:extLst>
                    <a:ext uri="{9D8B030D-6E8A-4147-A177-3AD203B41FA5}">
                      <a16:colId xmlns:a16="http://schemas.microsoft.com/office/drawing/2014/main" val="1434738273"/>
                    </a:ext>
                  </a:extLst>
                </a:gridCol>
              </a:tblGrid>
              <a:tr h="408879">
                <a:tc gridSpan="2">
                  <a:txBody>
                    <a:bodyPr/>
                    <a:lstStyle/>
                    <a:p>
                      <a:pPr algn="ctr"/>
                      <a:r>
                        <a:rPr lang="en-US" sz="1400">
                          <a:solidFill>
                            <a:schemeClr val="tx1"/>
                          </a:solidFill>
                          <a:latin typeface="Arial" panose="020B0604020202020204" pitchFamily="34" charset="0"/>
                          <a:cs typeface="Arial" panose="020B0604020202020204" pitchFamily="34" charset="0"/>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311103">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Tyrone </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319992">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March 10, 2024 / 1:43 p.m.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469563">
                <a:tc>
                  <a:txBody>
                    <a:bodyPr/>
                    <a:lstStyle/>
                    <a:p>
                      <a:r>
                        <a:rPr lang="en-US" sz="1000" b="1">
                          <a:latin typeface="Arial"/>
                          <a:cs typeface="Arial"/>
                        </a:rPr>
                        <a:t>Event 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Lost Time Injury</a:t>
                      </a:r>
                    </a:p>
                  </a:txBody>
                  <a:tcPr anchor="ctr">
                    <a:lnL w="0">
                      <a:noFill/>
                    </a:lnL>
                    <a:lnR w="9525">
                      <a:solidFill>
                        <a:schemeClr val="bg1">
                          <a:lumMod val="65000"/>
                        </a:schemeClr>
                      </a:solidFill>
                    </a:lnR>
                    <a:lnT w="9525">
                      <a:solidFill>
                        <a:schemeClr val="bg1">
                          <a:lumMod val="65000"/>
                        </a:schemeClr>
                      </a:solidFill>
                    </a:lnT>
                    <a:lnB w="952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285024183"/>
                  </a:ext>
                </a:extLst>
              </a:tr>
              <a:tr h="1502292">
                <a:tc>
                  <a:txBody>
                    <a:bodyPr/>
                    <a:lstStyle/>
                    <a:p>
                      <a:r>
                        <a:rPr lang="en-US" sz="1000" b="1">
                          <a:latin typeface="Arial" panose="020B0604020202020204" pitchFamily="34" charset="0"/>
                          <a:cs typeface="Arial" panose="020B0604020202020204" pitchFamily="34" charset="0"/>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61913" indent="0" algn="l" fontAlgn="ctr"/>
                      <a:r>
                        <a:rPr lang="en-US" sz="1050">
                          <a:latin typeface="Arial" panose="020B0604020202020204" pitchFamily="34" charset="0"/>
                          <a:cs typeface="Arial" panose="020B0604020202020204" pitchFamily="34" charset="0"/>
                        </a:rPr>
                        <a:t>A contractor driller became bound and entangled when their jacket snagged on a 4-inch core barrel as they tried to remove it from a running sonic drill. The assistant on deck and the one on the ground were unable to reach the emergency stop button based on their positions. The driller rotated with the core barrel until becoming unbound and sustained multiple injuries.</a:t>
                      </a:r>
                      <a:endParaRPr lang="en-US" sz="1050" b="0" i="0" u="none" strike="noStrike">
                        <a:solidFill>
                          <a:schemeClr val="tx1"/>
                        </a:solidFill>
                        <a:effectLst/>
                        <a:latin typeface="Arial" panose="020B0604020202020204" pitchFamily="34" charset="0"/>
                        <a:cs typeface="Arial" panose="020B0604020202020204" pitchFamily="34" charset="0"/>
                      </a:endParaRPr>
                    </a:p>
                  </a:txBody>
                  <a:tcPr marL="6350" marR="6350" marT="6350"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302214">
                <a:tc>
                  <a:txBody>
                    <a:bodyPr/>
                    <a:lstStyle/>
                    <a:p>
                      <a:r>
                        <a:rPr lang="en-US" sz="1000" b="1">
                          <a:latin typeface="Arial"/>
                          <a:cs typeface="Arial"/>
                        </a:rPr>
                        <a:t>Risk Category</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r>
                        <a:rPr lang="en-US" sz="1050">
                          <a:latin typeface="Arial"/>
                          <a:cs typeface="Arial"/>
                        </a:rPr>
                        <a:t>Actionable – Significant (3) Likely (3)</a:t>
                      </a:r>
                    </a:p>
                  </a:txBody>
                  <a:tcPr anchor="ctr">
                    <a:lnL w="0">
                      <a:noFill/>
                    </a:lnL>
                    <a:lnR w="12700">
                      <a:solidFill>
                        <a:schemeClr val="bg1">
                          <a:lumMod val="65000"/>
                        </a:schemeClr>
                      </a:solidFill>
                    </a:lnR>
                    <a:lnT w="9525" cap="flat" cmpd="sng" algn="ctr">
                      <a:solidFill>
                        <a:schemeClr val="bg1">
                          <a:lumMod val="65000"/>
                        </a:schemeClr>
                      </a:solidFill>
                      <a:prstDash val="solid"/>
                      <a:round/>
                      <a:headEnd type="none" w="med" len="med"/>
                      <a:tailEnd type="none" w="med" len="med"/>
                    </a:lnT>
                    <a:noFill/>
                  </a:tcPr>
                </a:tc>
                <a:extLst>
                  <a:ext uri="{0D108BD9-81ED-4DB2-BD59-A6C34878D82A}">
                    <a16:rowId xmlns:a16="http://schemas.microsoft.com/office/drawing/2014/main" val="150855670"/>
                  </a:ext>
                </a:extLst>
              </a:tr>
              <a:tr h="631096">
                <a:tc>
                  <a:txBody>
                    <a:bodyPr/>
                    <a:lstStyle/>
                    <a:p>
                      <a:r>
                        <a:rPr lang="en-US" sz="1000" b="1">
                          <a:latin typeface="Arial" panose="020B0604020202020204" pitchFamily="34" charset="0"/>
                          <a:cs typeface="Arial" panose="020B0604020202020204" pitchFamily="34" charset="0"/>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b="0" i="0" u="none" strike="noStrike">
                          <a:solidFill>
                            <a:schemeClr val="tx1"/>
                          </a:solidFill>
                          <a:effectLst/>
                          <a:latin typeface="Arial" panose="020B0604020202020204" pitchFamily="34" charset="0"/>
                          <a:cs typeface="Arial" panose="020B0604020202020204" pitchFamily="34" charset="0"/>
                        </a:rPr>
                        <a:t>Failure to follow contractor standard operating procedure for barrel removal</a:t>
                      </a:r>
                    </a:p>
                    <a:p>
                      <a:pPr marL="171450" indent="-171450">
                        <a:buFont typeface="Arial" panose="020B0604020202020204" pitchFamily="34" charset="0"/>
                        <a:buChar char="•"/>
                      </a:pPr>
                      <a:r>
                        <a:rPr lang="en-US" sz="1050" b="0" i="0" u="none" strike="noStrike">
                          <a:solidFill>
                            <a:schemeClr val="tx1"/>
                          </a:solidFill>
                          <a:effectLst/>
                          <a:latin typeface="Arial" panose="020B0604020202020204" pitchFamily="34" charset="0"/>
                          <a:cs typeface="Arial" panose="020B0604020202020204" pitchFamily="34" charset="0"/>
                        </a:rPr>
                        <a:t>Improper/missing tool for the task</a:t>
                      </a:r>
                    </a:p>
                    <a:p>
                      <a:pPr marL="171450" indent="-171450">
                        <a:buFont typeface="Arial" panose="020B0604020202020204" pitchFamily="34" charset="0"/>
                        <a:buChar char="•"/>
                      </a:pPr>
                      <a:r>
                        <a:rPr lang="en-US" sz="1050">
                          <a:latin typeface="Arial" panose="020B0604020202020204" pitchFamily="34" charset="0"/>
                        </a:rPr>
                        <a:t>Rotation Barrier Interlock was bypassed</a:t>
                      </a: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497764">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hlinkClick r:id="rId3"/>
                        </a:rPr>
                        <a:t>FCX-HS04 Control of Hazardous Energy Policy</a:t>
                      </a:r>
                      <a:endParaRPr lang="en-US" sz="1050">
                        <a:latin typeface="Arial"/>
                        <a:cs typeface="Arial"/>
                      </a:endParaRP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488877">
                <a:tc>
                  <a:txBody>
                    <a:bodyPr/>
                    <a:lstStyle/>
                    <a:p>
                      <a:r>
                        <a:rPr lang="en-US" sz="1000" b="1">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indent="0">
                        <a:buFont typeface="Arial" panose="020B0604020202020204" pitchFamily="34" charset="0"/>
                        <a:buNone/>
                      </a:pPr>
                      <a:r>
                        <a:rPr lang="en-US" sz="1050">
                          <a:solidFill>
                            <a:schemeClr val="tx1"/>
                          </a:solidFill>
                          <a:latin typeface="Arial"/>
                          <a:cs typeface="Arial"/>
                        </a:rPr>
                        <a:t>The driller sustained multiple injuries to the left leg requiring surgery as well as minor cuts and scrapes. They are expected to make a full recovery</a:t>
                      </a:r>
                      <a:r>
                        <a:rPr lang="en-US" sz="1050">
                          <a:solidFill>
                            <a:srgbClr val="FF0000"/>
                          </a:solidFill>
                          <a:latin typeface="Arial"/>
                          <a:cs typeface="Arial"/>
                        </a:rPr>
                        <a:t>. </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311103">
                <a:tc>
                  <a:txBody>
                    <a:bodyPr/>
                    <a:lstStyle/>
                    <a:p>
                      <a:r>
                        <a:rPr lang="en-US" sz="1000" b="1">
                          <a:latin typeface="Arial"/>
                          <a:cs typeface="Arial"/>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Rachel Adams, Manager-Health and Safety</a:t>
                      </a: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graphicFrame>
        <p:nvGraphicFramePr>
          <p:cNvPr id="27" name="Table 25">
            <a:extLst>
              <a:ext uri="{FF2B5EF4-FFF2-40B4-BE49-F238E27FC236}">
                <a16:creationId xmlns:a16="http://schemas.microsoft.com/office/drawing/2014/main" id="{518B5387-EEA9-49CC-8804-1ECD6BE7A834}"/>
              </a:ext>
            </a:extLst>
          </p:cNvPr>
          <p:cNvGraphicFramePr>
            <a:graphicFrameLocks noGrp="1"/>
          </p:cNvGraphicFramePr>
          <p:nvPr/>
        </p:nvGraphicFramePr>
        <p:xfrm>
          <a:off x="9362908" y="462032"/>
          <a:ext cx="2829092" cy="41148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PFE # 2024-6</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a:cs typeface="Arial"/>
                        </a:rPr>
                        <a:t>Event ID # 20014033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sp>
        <p:nvSpPr>
          <p:cNvPr id="2" name="TextBox 1">
            <a:extLst>
              <a:ext uri="{FF2B5EF4-FFF2-40B4-BE49-F238E27FC236}">
                <a16:creationId xmlns:a16="http://schemas.microsoft.com/office/drawing/2014/main" id="{AE58BB17-B072-1534-190F-31E1290A7FC0}"/>
              </a:ext>
            </a:extLst>
          </p:cNvPr>
          <p:cNvSpPr txBox="1"/>
          <p:nvPr/>
        </p:nvSpPr>
        <p:spPr>
          <a:xfrm>
            <a:off x="175441" y="576400"/>
            <a:ext cx="1098790"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Entanglement </a:t>
            </a:r>
            <a:br>
              <a:rPr kumimoji="0" lang="en-US" sz="1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&amp; Crushing</a:t>
            </a:r>
          </a:p>
        </p:txBody>
      </p:sp>
      <p:pic>
        <p:nvPicPr>
          <p:cNvPr id="3" name="Picture 2" descr="Icon&#10;&#10;Description automatically generated">
            <a:extLst>
              <a:ext uri="{FF2B5EF4-FFF2-40B4-BE49-F238E27FC236}">
                <a16:creationId xmlns:a16="http://schemas.microsoft.com/office/drawing/2014/main" id="{86F65C9B-3E03-C047-4CBB-2C3CB39E37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5828" y="63323"/>
            <a:ext cx="675341" cy="585039"/>
          </a:xfrm>
          <a:prstGeom prst="rect">
            <a:avLst/>
          </a:prstGeom>
        </p:spPr>
      </p:pic>
      <p:pic>
        <p:nvPicPr>
          <p:cNvPr id="7" name="Picture 6">
            <a:extLst>
              <a:ext uri="{FF2B5EF4-FFF2-40B4-BE49-F238E27FC236}">
                <a16:creationId xmlns:a16="http://schemas.microsoft.com/office/drawing/2014/main" id="{1CBABA69-8B37-5C6E-31B4-67A68338BF73}"/>
              </a:ext>
            </a:extLst>
          </p:cNvPr>
          <p:cNvPicPr>
            <a:picLocks noChangeAspect="1"/>
          </p:cNvPicPr>
          <p:nvPr/>
        </p:nvPicPr>
        <p:blipFill rotWithShape="1">
          <a:blip r:embed="rId5"/>
          <a:srcRect t="15035" r="-50" b="9440"/>
          <a:stretch/>
        </p:blipFill>
        <p:spPr>
          <a:xfrm>
            <a:off x="6284866" y="4827847"/>
            <a:ext cx="5646793" cy="1810294"/>
          </a:xfrm>
          <a:prstGeom prst="rect">
            <a:avLst/>
          </a:prstGeom>
        </p:spPr>
      </p:pic>
      <p:pic>
        <p:nvPicPr>
          <p:cNvPr id="5" name="Picture 4">
            <a:extLst>
              <a:ext uri="{FF2B5EF4-FFF2-40B4-BE49-F238E27FC236}">
                <a16:creationId xmlns:a16="http://schemas.microsoft.com/office/drawing/2014/main" id="{C5963161-D3E5-1A27-699A-B03983A1C7EF}"/>
              </a:ext>
            </a:extLst>
          </p:cNvPr>
          <p:cNvPicPr>
            <a:picLocks noChangeAspect="1"/>
          </p:cNvPicPr>
          <p:nvPr/>
        </p:nvPicPr>
        <p:blipFill>
          <a:blip r:embed="rId6"/>
          <a:stretch>
            <a:fillRect/>
          </a:stretch>
        </p:blipFill>
        <p:spPr>
          <a:xfrm>
            <a:off x="6309987" y="1432161"/>
            <a:ext cx="2791271" cy="3320994"/>
          </a:xfrm>
          <a:prstGeom prst="rect">
            <a:avLst/>
          </a:prstGeom>
        </p:spPr>
      </p:pic>
      <p:pic>
        <p:nvPicPr>
          <p:cNvPr id="9" name="Picture 8">
            <a:extLst>
              <a:ext uri="{FF2B5EF4-FFF2-40B4-BE49-F238E27FC236}">
                <a16:creationId xmlns:a16="http://schemas.microsoft.com/office/drawing/2014/main" id="{6DF3C6A3-D9D3-0165-D258-5A251AAB5EE6}"/>
              </a:ext>
            </a:extLst>
          </p:cNvPr>
          <p:cNvPicPr>
            <a:picLocks noChangeAspect="1"/>
          </p:cNvPicPr>
          <p:nvPr/>
        </p:nvPicPr>
        <p:blipFill rotWithShape="1">
          <a:blip r:embed="rId7"/>
          <a:srcRect t="2114"/>
          <a:stretch/>
        </p:blipFill>
        <p:spPr>
          <a:xfrm>
            <a:off x="9184993" y="1432161"/>
            <a:ext cx="2749791" cy="3320994"/>
          </a:xfrm>
          <a:prstGeom prst="rect">
            <a:avLst/>
          </a:prstGeom>
        </p:spPr>
      </p:pic>
      <p:sp>
        <p:nvSpPr>
          <p:cNvPr id="10" name="TextBox 9">
            <a:extLst>
              <a:ext uri="{FF2B5EF4-FFF2-40B4-BE49-F238E27FC236}">
                <a16:creationId xmlns:a16="http://schemas.microsoft.com/office/drawing/2014/main" id="{1B33F011-AD03-D2AB-F6F6-D0AB75762A75}"/>
              </a:ext>
            </a:extLst>
          </p:cNvPr>
          <p:cNvSpPr txBox="1"/>
          <p:nvPr/>
        </p:nvSpPr>
        <p:spPr>
          <a:xfrm>
            <a:off x="9442538" y="4409241"/>
            <a:ext cx="2361896" cy="276999"/>
          </a:xfrm>
          <a:prstGeom prst="rect">
            <a:avLst/>
          </a:prstGeom>
          <a:solidFill>
            <a:srgbClr val="FFFF00"/>
          </a:solid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Drill head with 4-inch core barrel</a:t>
            </a:r>
            <a:endParaRPr kumimoji="0" lang="en-US" sz="1200" b="1" i="0" u="none" strike="noStrike" kern="1200" cap="none" spc="0" normalizeH="0" baseline="0" noProof="0">
              <a:ln>
                <a:noFill/>
              </a:ln>
              <a:solidFill>
                <a:prstClr val="black"/>
              </a:solidFill>
              <a:effectLst/>
              <a:highlight>
                <a:srgbClr val="FFFF00"/>
              </a:highlight>
              <a:uLnTx/>
              <a:uFillTx/>
              <a:latin typeface="Calibri" panose="020F0502020204030204"/>
              <a:ea typeface="Calibri"/>
              <a:cs typeface="Calibri"/>
            </a:endParaRPr>
          </a:p>
        </p:txBody>
      </p:sp>
      <p:sp>
        <p:nvSpPr>
          <p:cNvPr id="11" name="TextBox 10">
            <a:extLst>
              <a:ext uri="{FF2B5EF4-FFF2-40B4-BE49-F238E27FC236}">
                <a16:creationId xmlns:a16="http://schemas.microsoft.com/office/drawing/2014/main" id="{1BD8B437-CAB8-7E3E-0D37-E6D4E5334BA3}"/>
              </a:ext>
            </a:extLst>
          </p:cNvPr>
          <p:cNvSpPr txBox="1"/>
          <p:nvPr/>
        </p:nvSpPr>
        <p:spPr>
          <a:xfrm>
            <a:off x="10623485" y="5829159"/>
            <a:ext cx="132080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Location of Driller Assistant B</a:t>
            </a:r>
          </a:p>
        </p:txBody>
      </p:sp>
      <p:sp>
        <p:nvSpPr>
          <p:cNvPr id="4" name="TextBox 3">
            <a:extLst>
              <a:ext uri="{FF2B5EF4-FFF2-40B4-BE49-F238E27FC236}">
                <a16:creationId xmlns:a16="http://schemas.microsoft.com/office/drawing/2014/main" id="{CF70433E-325E-CFFB-2483-DD4DABC187E9}"/>
              </a:ext>
            </a:extLst>
          </p:cNvPr>
          <p:cNvSpPr txBox="1"/>
          <p:nvPr/>
        </p:nvSpPr>
        <p:spPr>
          <a:xfrm>
            <a:off x="6470245" y="4409240"/>
            <a:ext cx="2470753" cy="276999"/>
          </a:xfrm>
          <a:prstGeom prst="rect">
            <a:avLst/>
          </a:prstGeom>
          <a:solidFill>
            <a:srgbClr val="FFFF00"/>
          </a:solid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Re-enactment of the scene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702FC24-CC1D-B282-64CA-AF99FB3DAB93}"/>
              </a:ext>
            </a:extLst>
          </p:cNvPr>
          <p:cNvSpPr txBox="1"/>
          <p:nvPr/>
        </p:nvSpPr>
        <p:spPr>
          <a:xfrm>
            <a:off x="10831654" y="5866699"/>
            <a:ext cx="904462" cy="646331"/>
          </a:xfrm>
          <a:prstGeom prst="rect">
            <a:avLst/>
          </a:prstGeom>
          <a:solidFill>
            <a:srgbClr val="FFFF00"/>
          </a:solidFill>
        </p:spPr>
        <p:txBody>
          <a:bodyPr wrap="square" lIns="91440" tIns="45720" rIns="91440" bIns="4572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Location of Driller Assistant B</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6950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DC4EC4A1-F2A8-46C0-9DB8-9044030FEF77}"/>
              </a:ext>
            </a:extLst>
          </p:cNvPr>
          <p:cNvSpPr>
            <a:spLocks noGrp="1"/>
          </p:cNvSpPr>
          <p:nvPr>
            <p:ph type="title"/>
          </p:nvPr>
        </p:nvSpPr>
        <p:spPr>
          <a:xfrm>
            <a:off x="3937093" y="270082"/>
            <a:ext cx="4153714" cy="533203"/>
          </a:xfrm>
          <a:prstGeom prst="rect">
            <a:avLst/>
          </a:prstGeom>
        </p:spPr>
        <p:txBody>
          <a:bodyPr/>
          <a:lstStyle/>
          <a:p>
            <a:r>
              <a:rPr lang="en-US"/>
              <a:t>Employee Pinned by Drive </a:t>
            </a:r>
          </a:p>
        </p:txBody>
      </p:sp>
      <p:graphicFrame>
        <p:nvGraphicFramePr>
          <p:cNvPr id="22" name="Table 2">
            <a:extLst>
              <a:ext uri="{FF2B5EF4-FFF2-40B4-BE49-F238E27FC236}">
                <a16:creationId xmlns:a16="http://schemas.microsoft.com/office/drawing/2014/main" id="{96CCAA6D-C3BA-4365-9F2A-7AEF9AE71605}"/>
              </a:ext>
            </a:extLst>
          </p:cNvPr>
          <p:cNvGraphicFramePr>
            <a:graphicFrameLocks noGrp="1"/>
          </p:cNvGraphicFramePr>
          <p:nvPr/>
        </p:nvGraphicFramePr>
        <p:xfrm>
          <a:off x="272810" y="1078478"/>
          <a:ext cx="5609203" cy="5474439"/>
        </p:xfrm>
        <a:graphic>
          <a:graphicData uri="http://schemas.openxmlformats.org/drawingml/2006/table">
            <a:tbl>
              <a:tblPr firstRow="1" bandRow="1">
                <a:tableStyleId>{1FECB4D8-DB02-4DC6-A0A2-4F2EBAE1DC90}</a:tableStyleId>
              </a:tblPr>
              <a:tblGrid>
                <a:gridCol w="1520123">
                  <a:extLst>
                    <a:ext uri="{9D8B030D-6E8A-4147-A177-3AD203B41FA5}">
                      <a16:colId xmlns:a16="http://schemas.microsoft.com/office/drawing/2014/main" val="2478897174"/>
                    </a:ext>
                  </a:extLst>
                </a:gridCol>
                <a:gridCol w="4089080">
                  <a:extLst>
                    <a:ext uri="{9D8B030D-6E8A-4147-A177-3AD203B41FA5}">
                      <a16:colId xmlns:a16="http://schemas.microsoft.com/office/drawing/2014/main" val="1434738273"/>
                    </a:ext>
                  </a:extLst>
                </a:gridCol>
              </a:tblGrid>
              <a:tr h="408879">
                <a:tc gridSpan="2">
                  <a:txBody>
                    <a:bodyPr/>
                    <a:lstStyle/>
                    <a:p>
                      <a:pPr algn="ctr"/>
                      <a:r>
                        <a:rPr lang="en-US" sz="1400">
                          <a:solidFill>
                            <a:schemeClr val="tx1"/>
                          </a:solidFill>
                          <a:latin typeface="Arial" panose="020B0604020202020204" pitchFamily="34" charset="0"/>
                          <a:cs typeface="Arial" panose="020B0604020202020204" pitchFamily="34" charset="0"/>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311103">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Morenci </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319992">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March 12, 2024 / 11:45 a.m.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469563">
                <a:tc>
                  <a:txBody>
                    <a:bodyPr/>
                    <a:lstStyle/>
                    <a:p>
                      <a:r>
                        <a:rPr lang="en-US" sz="1000" b="1">
                          <a:latin typeface="Arial"/>
                          <a:cs typeface="Arial"/>
                        </a:rPr>
                        <a:t>Event 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Injury – First Aid </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1550848">
                <a:tc>
                  <a:txBody>
                    <a:bodyPr/>
                    <a:lstStyle/>
                    <a:p>
                      <a:r>
                        <a:rPr lang="en-US" sz="1000" b="1">
                          <a:latin typeface="Arial" panose="020B0604020202020204" pitchFamily="34" charset="0"/>
                          <a:cs typeface="Arial" panose="020B0604020202020204" pitchFamily="34" charset="0"/>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b="0" i="0" kern="1200">
                          <a:solidFill>
                            <a:schemeClr val="dk1"/>
                          </a:solidFill>
                          <a:effectLst/>
                          <a:latin typeface="Arial" panose="020B0604020202020204" pitchFamily="34" charset="0"/>
                          <a:ea typeface="+mn-ea"/>
                          <a:cs typeface="Arial" panose="020B0604020202020204" pitchFamily="34" charset="0"/>
                        </a:rPr>
                        <a:t>Two contractor mechanics were replacing a 1600-pound final drive on a D8 dozer with the assistance of a forklift. One mechanic was operating the forklift while the other mechanic was greasing the mounting seal. The loaded forklift, positioned 6 to 10 feet behind the mechanic, began to roll forward. The operator applied the brakes which caused the final drive to roll off the forklift. The ground mechanic’s leg became pinned between the final drive and the dozer. </a:t>
                      </a:r>
                      <a:endParaRPr lang="en-US" sz="1050">
                        <a:solidFill>
                          <a:srgbClr val="7030A0"/>
                        </a:solidFill>
                        <a:latin typeface="Arial"/>
                        <a:cs typeface="Arial"/>
                      </a:endParaRP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302214">
                <a:tc>
                  <a:txBody>
                    <a:bodyPr/>
                    <a:lstStyle/>
                    <a:p>
                      <a:r>
                        <a:rPr lang="en-US" sz="1000" b="1">
                          <a:latin typeface="Arial"/>
                          <a:cs typeface="Arial"/>
                        </a:rPr>
                        <a:t>Risk Category</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r>
                        <a:rPr lang="en-US" sz="1050">
                          <a:latin typeface="Arial"/>
                          <a:cs typeface="Arial"/>
                        </a:rPr>
                        <a:t>PFE - Significant (3) Likely (3)</a:t>
                      </a:r>
                    </a:p>
                  </a:txBody>
                  <a:tcPr anchor="ctr">
                    <a:lnL w="0">
                      <a:noFill/>
                    </a:lnL>
                    <a:lnR w="12700">
                      <a:solidFill>
                        <a:schemeClr val="bg1">
                          <a:lumMod val="65000"/>
                        </a:schemeClr>
                      </a:solidFill>
                    </a:lnR>
                    <a:lnT w="9525" cap="flat" cmpd="sng" algn="ctr">
                      <a:solidFill>
                        <a:schemeClr val="bg1">
                          <a:lumMod val="65000"/>
                        </a:schemeClr>
                      </a:solidFill>
                      <a:prstDash val="solid"/>
                      <a:round/>
                      <a:headEnd type="none" w="med" len="med"/>
                      <a:tailEnd type="none" w="med" len="med"/>
                    </a:lnT>
                    <a:noFill/>
                  </a:tcPr>
                </a:tc>
                <a:extLst>
                  <a:ext uri="{0D108BD9-81ED-4DB2-BD59-A6C34878D82A}">
                    <a16:rowId xmlns:a16="http://schemas.microsoft.com/office/drawing/2014/main" val="150855670"/>
                  </a:ext>
                </a:extLst>
              </a:tr>
              <a:tr h="631096">
                <a:tc>
                  <a:txBody>
                    <a:bodyPr/>
                    <a:lstStyle/>
                    <a:p>
                      <a:r>
                        <a:rPr lang="en-US" sz="1000" b="1">
                          <a:latin typeface="Arial" panose="020B0604020202020204" pitchFamily="34" charset="0"/>
                          <a:cs typeface="Arial" panose="020B0604020202020204" pitchFamily="34" charset="0"/>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solidFill>
                            <a:schemeClr val="tx1"/>
                          </a:solidFill>
                          <a:latin typeface="Arial"/>
                          <a:cs typeface="Arial"/>
                        </a:rPr>
                        <a:t>Engineered lifting device was not used</a:t>
                      </a:r>
                    </a:p>
                    <a:p>
                      <a:pPr marL="171450" indent="-171450">
                        <a:buFont typeface="Arial" panose="020B0604020202020204" pitchFamily="34" charset="0"/>
                        <a:buChar char="•"/>
                      </a:pPr>
                      <a:r>
                        <a:rPr lang="en-US" sz="1050">
                          <a:solidFill>
                            <a:schemeClr val="tx1"/>
                          </a:solidFill>
                          <a:latin typeface="Arial"/>
                          <a:cs typeface="Arial"/>
                        </a:rPr>
                        <a:t>Forklift parking brake was not set</a:t>
                      </a:r>
                    </a:p>
                    <a:p>
                      <a:pPr marL="171450" indent="-171450">
                        <a:buFont typeface="Arial" panose="020B0604020202020204" pitchFamily="34" charset="0"/>
                        <a:buChar char="•"/>
                      </a:pPr>
                      <a:r>
                        <a:rPr lang="en-US" sz="1050">
                          <a:solidFill>
                            <a:schemeClr val="tx1"/>
                          </a:solidFill>
                          <a:latin typeface="Arial"/>
                          <a:cs typeface="Arial"/>
                        </a:rPr>
                        <a:t>Forklift load was not properly secured</a:t>
                      </a: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497764">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a:cs typeface="Arial"/>
                        </a:rPr>
                        <a:t>Lack of forklift applicable policies and procedures</a:t>
                      </a: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488877">
                <a:tc>
                  <a:txBody>
                    <a:bodyPr/>
                    <a:lstStyle/>
                    <a:p>
                      <a:r>
                        <a:rPr lang="en-US" sz="1000" b="1">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a:cs typeface="Arial"/>
                        </a:rPr>
                        <a:t>Mechanic – knee injury</a:t>
                      </a:r>
                    </a:p>
                    <a:p>
                      <a:pPr marL="171450" indent="-171450">
                        <a:buFont typeface="Arial" panose="020B0604020202020204" pitchFamily="34" charset="0"/>
                        <a:buChar char="•"/>
                      </a:pPr>
                      <a:r>
                        <a:rPr lang="en-US" sz="1050">
                          <a:latin typeface="Arial"/>
                          <a:cs typeface="Arial"/>
                        </a:rPr>
                        <a:t>Forklift Operator – hand laceration from helping lift the final drive off the pinned mechanic</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311103">
                <a:tc>
                  <a:txBody>
                    <a:bodyPr/>
                    <a:lstStyle/>
                    <a:p>
                      <a:r>
                        <a:rPr lang="en-US" sz="1000" b="1">
                          <a:latin typeface="Arial" panose="020B0604020202020204" pitchFamily="34" charset="0"/>
                          <a:cs typeface="Arial" panose="020B0604020202020204" pitchFamily="34" charset="0"/>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Dale Patterson, Manager-GSC</a:t>
                      </a:r>
                    </a:p>
                    <a:p>
                      <a:r>
                        <a:rPr lang="en-US" sz="1050">
                          <a:latin typeface="Arial"/>
                          <a:cs typeface="Arial"/>
                        </a:rPr>
                        <a:t>Dana Wise, Manager-Health and Safety</a:t>
                      </a: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graphicFrame>
        <p:nvGraphicFramePr>
          <p:cNvPr id="27" name="Table 25">
            <a:extLst>
              <a:ext uri="{FF2B5EF4-FFF2-40B4-BE49-F238E27FC236}">
                <a16:creationId xmlns:a16="http://schemas.microsoft.com/office/drawing/2014/main" id="{518B5387-EEA9-49CC-8804-1ECD6BE7A834}"/>
              </a:ext>
            </a:extLst>
          </p:cNvPr>
          <p:cNvGraphicFramePr>
            <a:graphicFrameLocks noGrp="1"/>
          </p:cNvGraphicFramePr>
          <p:nvPr/>
        </p:nvGraphicFramePr>
        <p:xfrm>
          <a:off x="9362908" y="462032"/>
          <a:ext cx="2829092" cy="41148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PFE # 2024-7</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a:cs typeface="Arial"/>
                        </a:rPr>
                        <a:t>Event ID # 20014069</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sp>
        <p:nvSpPr>
          <p:cNvPr id="2" name="TextBox 1">
            <a:extLst>
              <a:ext uri="{FF2B5EF4-FFF2-40B4-BE49-F238E27FC236}">
                <a16:creationId xmlns:a16="http://schemas.microsoft.com/office/drawing/2014/main" id="{AE58BB17-B072-1534-190F-31E1290A7FC0}"/>
              </a:ext>
            </a:extLst>
          </p:cNvPr>
          <p:cNvSpPr txBox="1"/>
          <p:nvPr/>
        </p:nvSpPr>
        <p:spPr>
          <a:xfrm>
            <a:off x="112877" y="667772"/>
            <a:ext cx="1372045"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Lifting Operations</a:t>
            </a:r>
          </a:p>
        </p:txBody>
      </p:sp>
      <p:pic>
        <p:nvPicPr>
          <p:cNvPr id="5" name="Picture 4" descr="A large yellow tractor with a large metal piece on the ground&#10;&#10;Description automatically generated with medium confidence">
            <a:extLst>
              <a:ext uri="{FF2B5EF4-FFF2-40B4-BE49-F238E27FC236}">
                <a16:creationId xmlns:a16="http://schemas.microsoft.com/office/drawing/2014/main" id="{C963D78F-14FA-9A62-A180-58B5A0710AA9}"/>
              </a:ext>
            </a:extLst>
          </p:cNvPr>
          <p:cNvPicPr>
            <a:picLocks noChangeAspect="1"/>
          </p:cNvPicPr>
          <p:nvPr/>
        </p:nvPicPr>
        <p:blipFill rotWithShape="1">
          <a:blip r:embed="rId2">
            <a:extLst>
              <a:ext uri="{28A0092B-C50C-407E-A947-70E740481C1C}">
                <a14:useLocalDpi xmlns:a14="http://schemas.microsoft.com/office/drawing/2010/main" val="0"/>
              </a:ext>
            </a:extLst>
          </a:blip>
          <a:srcRect t="7739" b="7216"/>
          <a:stretch/>
        </p:blipFill>
        <p:spPr>
          <a:xfrm>
            <a:off x="6324740" y="1461184"/>
            <a:ext cx="3096532" cy="3583355"/>
          </a:xfrm>
          <a:prstGeom prst="rect">
            <a:avLst/>
          </a:prstGeom>
        </p:spPr>
      </p:pic>
      <p:sp>
        <p:nvSpPr>
          <p:cNvPr id="8" name="Text Placeholder 19">
            <a:extLst>
              <a:ext uri="{FF2B5EF4-FFF2-40B4-BE49-F238E27FC236}">
                <a16:creationId xmlns:a16="http://schemas.microsoft.com/office/drawing/2014/main" id="{2B8C99EA-6D06-6437-2B74-519E305347E3}"/>
              </a:ext>
            </a:extLst>
          </p:cNvPr>
          <p:cNvSpPr txBox="1">
            <a:spLocks/>
          </p:cNvSpPr>
          <p:nvPr/>
        </p:nvSpPr>
        <p:spPr>
          <a:xfrm>
            <a:off x="6324740" y="5044539"/>
            <a:ext cx="2818039" cy="3681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384051"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05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Final resting place of final drive after rotating off the forklift </a:t>
            </a:r>
          </a:p>
        </p:txBody>
      </p:sp>
      <p:pic>
        <p:nvPicPr>
          <p:cNvPr id="12" name="Picture 11" descr="A person in a black jacket&#10;&#10;Description automatically generated">
            <a:extLst>
              <a:ext uri="{FF2B5EF4-FFF2-40B4-BE49-F238E27FC236}">
                <a16:creationId xmlns:a16="http://schemas.microsoft.com/office/drawing/2014/main" id="{4204F719-1F91-D172-D0AE-6C0F2FCB03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9103457" y="3818547"/>
            <a:ext cx="3116385" cy="2337289"/>
          </a:xfrm>
          <a:prstGeom prst="rect">
            <a:avLst/>
          </a:prstGeom>
        </p:spPr>
      </p:pic>
      <p:sp>
        <p:nvSpPr>
          <p:cNvPr id="15" name="Text Placeholder 19">
            <a:extLst>
              <a:ext uri="{FF2B5EF4-FFF2-40B4-BE49-F238E27FC236}">
                <a16:creationId xmlns:a16="http://schemas.microsoft.com/office/drawing/2014/main" id="{C2846AC4-C670-93E0-FF5B-B4F36F8779F2}"/>
              </a:ext>
            </a:extLst>
          </p:cNvPr>
          <p:cNvSpPr txBox="1">
            <a:spLocks/>
          </p:cNvSpPr>
          <p:nvPr/>
        </p:nvSpPr>
        <p:spPr>
          <a:xfrm>
            <a:off x="9421272" y="3068761"/>
            <a:ext cx="2649396" cy="36819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40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384051"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Re-enactment of employee’s leg pinned between final drive and D8</a:t>
            </a:r>
          </a:p>
        </p:txBody>
      </p:sp>
      <p:pic>
        <p:nvPicPr>
          <p:cNvPr id="16" name="Picture 15" descr="Icon&#10;&#10;Description automatically generated">
            <a:extLst>
              <a:ext uri="{FF2B5EF4-FFF2-40B4-BE49-F238E27FC236}">
                <a16:creationId xmlns:a16="http://schemas.microsoft.com/office/drawing/2014/main" id="{ED33F1B7-B1F1-61D5-46CF-342EC55C6E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278" y="71808"/>
            <a:ext cx="658987" cy="570872"/>
          </a:xfrm>
          <a:prstGeom prst="rect">
            <a:avLst/>
          </a:prstGeom>
        </p:spPr>
      </p:pic>
    </p:spTree>
    <p:extLst>
      <p:ext uri="{BB962C8B-B14F-4D97-AF65-F5344CB8AC3E}">
        <p14:creationId xmlns:p14="http://schemas.microsoft.com/office/powerpoint/2010/main" val="15031864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996371" y="6468143"/>
            <a:ext cx="551815" cy="208279"/>
          </a:xfrm>
          <a:prstGeom prst="rect">
            <a:avLst/>
          </a:prstGeom>
        </p:spPr>
        <p:txBody>
          <a:bodyPr vert="horz" wrap="square" lIns="0" tIns="12700" rIns="0" bIns="0" rtlCol="0">
            <a:spAutoFit/>
          </a:bodyPr>
          <a:lstStyle/>
          <a:p>
            <a:pPr marL="12700">
              <a:lnSpc>
                <a:spcPct val="100000"/>
              </a:lnSpc>
              <a:spcBef>
                <a:spcPts val="100"/>
              </a:spcBef>
            </a:pPr>
            <a:r>
              <a:rPr sz="1200" spc="-10">
                <a:latin typeface="Arial"/>
                <a:cs typeface="Arial"/>
              </a:rPr>
              <a:t>fcx.com</a:t>
            </a:r>
            <a:endParaRPr sz="1200">
              <a:latin typeface="Arial"/>
              <a:cs typeface="Arial"/>
            </a:endParaRPr>
          </a:p>
        </p:txBody>
      </p:sp>
      <p:pic>
        <p:nvPicPr>
          <p:cNvPr id="3" name="object 3"/>
          <p:cNvPicPr/>
          <p:nvPr/>
        </p:nvPicPr>
        <p:blipFill>
          <a:blip r:embed="rId2" cstate="print"/>
          <a:stretch>
            <a:fillRect/>
          </a:stretch>
        </p:blipFill>
        <p:spPr>
          <a:xfrm>
            <a:off x="1109472" y="5974079"/>
            <a:ext cx="464807" cy="469379"/>
          </a:xfrm>
          <a:prstGeom prst="rect">
            <a:avLst/>
          </a:prstGeom>
        </p:spPr>
      </p:pic>
      <p:sp>
        <p:nvSpPr>
          <p:cNvPr id="4" name="object 4"/>
          <p:cNvSpPr/>
          <p:nvPr/>
        </p:nvSpPr>
        <p:spPr>
          <a:xfrm>
            <a:off x="1870297" y="6039265"/>
            <a:ext cx="1240790" cy="405765"/>
          </a:xfrm>
          <a:custGeom>
            <a:avLst/>
            <a:gdLst/>
            <a:ahLst/>
            <a:cxnLst/>
            <a:rect l="l" t="t" r="r" b="b"/>
            <a:pathLst>
              <a:path w="1240789" h="405764">
                <a:moveTo>
                  <a:pt x="1240496" y="279312"/>
                </a:moveTo>
                <a:lnTo>
                  <a:pt x="1207880" y="279312"/>
                </a:lnTo>
                <a:lnTo>
                  <a:pt x="1210598" y="274990"/>
                </a:lnTo>
                <a:lnTo>
                  <a:pt x="1214132" y="271749"/>
                </a:lnTo>
                <a:lnTo>
                  <a:pt x="1218480" y="269047"/>
                </a:lnTo>
                <a:lnTo>
                  <a:pt x="1222829" y="266616"/>
                </a:lnTo>
                <a:lnTo>
                  <a:pt x="1228809" y="265265"/>
                </a:lnTo>
                <a:lnTo>
                  <a:pt x="1236419" y="265265"/>
                </a:lnTo>
                <a:lnTo>
                  <a:pt x="1236419" y="264725"/>
                </a:lnTo>
                <a:lnTo>
                  <a:pt x="1240496" y="264725"/>
                </a:lnTo>
                <a:lnTo>
                  <a:pt x="1240496" y="279312"/>
                </a:lnTo>
                <a:close/>
              </a:path>
              <a:path w="1240789" h="405764">
                <a:moveTo>
                  <a:pt x="1207608" y="359000"/>
                </a:moveTo>
                <a:lnTo>
                  <a:pt x="1192388" y="359000"/>
                </a:lnTo>
                <a:lnTo>
                  <a:pt x="1192388" y="264995"/>
                </a:lnTo>
                <a:lnTo>
                  <a:pt x="1205706" y="264995"/>
                </a:lnTo>
                <a:lnTo>
                  <a:pt x="1207880" y="279312"/>
                </a:lnTo>
                <a:lnTo>
                  <a:pt x="1240496" y="279312"/>
                </a:lnTo>
                <a:lnTo>
                  <a:pt x="1240496" y="279582"/>
                </a:lnTo>
                <a:lnTo>
                  <a:pt x="1223916" y="279582"/>
                </a:lnTo>
                <a:lnTo>
                  <a:pt x="1217393" y="282554"/>
                </a:lnTo>
                <a:lnTo>
                  <a:pt x="1213588" y="288496"/>
                </a:lnTo>
                <a:lnTo>
                  <a:pt x="1209511" y="294709"/>
                </a:lnTo>
                <a:lnTo>
                  <a:pt x="1207608" y="302003"/>
                </a:lnTo>
                <a:lnTo>
                  <a:pt x="1207608" y="359000"/>
                </a:lnTo>
                <a:close/>
              </a:path>
              <a:path w="1240789" h="405764">
                <a:moveTo>
                  <a:pt x="1134222" y="360621"/>
                </a:moveTo>
                <a:lnTo>
                  <a:pt x="1096986" y="344953"/>
                </a:lnTo>
                <a:lnTo>
                  <a:pt x="1087201" y="312538"/>
                </a:lnTo>
                <a:lnTo>
                  <a:pt x="1087558" y="305493"/>
                </a:lnTo>
                <a:lnTo>
                  <a:pt x="1115468" y="266076"/>
                </a:lnTo>
                <a:lnTo>
                  <a:pt x="1123350" y="264185"/>
                </a:lnTo>
                <a:lnTo>
                  <a:pt x="1140745" y="264185"/>
                </a:lnTo>
                <a:lnTo>
                  <a:pt x="1148356" y="266076"/>
                </a:lnTo>
                <a:lnTo>
                  <a:pt x="1155151" y="269587"/>
                </a:lnTo>
                <a:lnTo>
                  <a:pt x="1161674" y="273099"/>
                </a:lnTo>
                <a:lnTo>
                  <a:pt x="1166252" y="277421"/>
                </a:lnTo>
                <a:lnTo>
                  <a:pt x="1124981" y="277421"/>
                </a:lnTo>
                <a:lnTo>
                  <a:pt x="1118730" y="279852"/>
                </a:lnTo>
                <a:lnTo>
                  <a:pt x="1113294" y="284445"/>
                </a:lnTo>
                <a:lnTo>
                  <a:pt x="1107858" y="289307"/>
                </a:lnTo>
                <a:lnTo>
                  <a:pt x="1104868" y="295250"/>
                </a:lnTo>
                <a:lnTo>
                  <a:pt x="1104052" y="302813"/>
                </a:lnTo>
                <a:lnTo>
                  <a:pt x="1176719" y="302813"/>
                </a:lnTo>
                <a:lnTo>
                  <a:pt x="1176798" y="305493"/>
                </a:lnTo>
                <a:lnTo>
                  <a:pt x="1176870" y="312538"/>
                </a:lnTo>
                <a:lnTo>
                  <a:pt x="1176623" y="315239"/>
                </a:lnTo>
                <a:lnTo>
                  <a:pt x="1102965" y="315239"/>
                </a:lnTo>
                <a:lnTo>
                  <a:pt x="1103019" y="325909"/>
                </a:lnTo>
                <a:lnTo>
                  <a:pt x="1105955" y="333338"/>
                </a:lnTo>
                <a:lnTo>
                  <a:pt x="1111391" y="338740"/>
                </a:lnTo>
                <a:lnTo>
                  <a:pt x="1116827" y="344413"/>
                </a:lnTo>
                <a:lnTo>
                  <a:pt x="1124166" y="347114"/>
                </a:lnTo>
                <a:lnTo>
                  <a:pt x="1165751" y="347114"/>
                </a:lnTo>
                <a:lnTo>
                  <a:pt x="1161402" y="351436"/>
                </a:lnTo>
                <a:lnTo>
                  <a:pt x="1155588" y="355492"/>
                </a:lnTo>
                <a:lnTo>
                  <a:pt x="1149137" y="358358"/>
                </a:lnTo>
                <a:lnTo>
                  <a:pt x="1142024" y="360059"/>
                </a:lnTo>
                <a:lnTo>
                  <a:pt x="1134222" y="360621"/>
                </a:lnTo>
                <a:close/>
              </a:path>
              <a:path w="1240789" h="405764">
                <a:moveTo>
                  <a:pt x="1176719" y="302813"/>
                </a:moveTo>
                <a:lnTo>
                  <a:pt x="1161131" y="302813"/>
                </a:lnTo>
                <a:lnTo>
                  <a:pt x="1160315" y="294709"/>
                </a:lnTo>
                <a:lnTo>
                  <a:pt x="1157325" y="288496"/>
                </a:lnTo>
                <a:lnTo>
                  <a:pt x="1152161" y="284174"/>
                </a:lnTo>
                <a:lnTo>
                  <a:pt x="1146997" y="279582"/>
                </a:lnTo>
                <a:lnTo>
                  <a:pt x="1140474" y="277421"/>
                </a:lnTo>
                <a:lnTo>
                  <a:pt x="1166252" y="277421"/>
                </a:lnTo>
                <a:lnTo>
                  <a:pt x="1167110" y="278232"/>
                </a:lnTo>
                <a:lnTo>
                  <a:pt x="1170644" y="284985"/>
                </a:lnTo>
                <a:lnTo>
                  <a:pt x="1174721" y="291738"/>
                </a:lnTo>
                <a:lnTo>
                  <a:pt x="1176623" y="299572"/>
                </a:lnTo>
                <a:lnTo>
                  <a:pt x="1176719" y="302813"/>
                </a:lnTo>
                <a:close/>
              </a:path>
              <a:path w="1240789" h="405764">
                <a:moveTo>
                  <a:pt x="1165751" y="347114"/>
                </a:moveTo>
                <a:lnTo>
                  <a:pt x="1139658" y="347114"/>
                </a:lnTo>
                <a:lnTo>
                  <a:pt x="1145366" y="345494"/>
                </a:lnTo>
                <a:lnTo>
                  <a:pt x="1150259" y="341982"/>
                </a:lnTo>
                <a:lnTo>
                  <a:pt x="1154879" y="338740"/>
                </a:lnTo>
                <a:lnTo>
                  <a:pt x="1158141" y="333878"/>
                </a:lnTo>
                <a:lnTo>
                  <a:pt x="1159772" y="327935"/>
                </a:lnTo>
                <a:lnTo>
                  <a:pt x="1175264" y="327935"/>
                </a:lnTo>
                <a:lnTo>
                  <a:pt x="1173328" y="334722"/>
                </a:lnTo>
                <a:lnTo>
                  <a:pt x="1170372" y="340901"/>
                </a:lnTo>
                <a:lnTo>
                  <a:pt x="1166397" y="346473"/>
                </a:lnTo>
                <a:lnTo>
                  <a:pt x="1165751" y="347114"/>
                </a:lnTo>
                <a:close/>
              </a:path>
              <a:path w="1240789" h="405764">
                <a:moveTo>
                  <a:pt x="995604" y="359270"/>
                </a:moveTo>
                <a:lnTo>
                  <a:pt x="982286" y="359270"/>
                </a:lnTo>
                <a:lnTo>
                  <a:pt x="982286" y="230149"/>
                </a:lnTo>
                <a:lnTo>
                  <a:pt x="997507" y="230149"/>
                </a:lnTo>
                <a:lnTo>
                  <a:pt x="997507" y="280393"/>
                </a:lnTo>
                <a:lnTo>
                  <a:pt x="1015297" y="280393"/>
                </a:lnTo>
                <a:lnTo>
                  <a:pt x="997235" y="319021"/>
                </a:lnTo>
                <a:lnTo>
                  <a:pt x="998322" y="324964"/>
                </a:lnTo>
                <a:lnTo>
                  <a:pt x="1003758" y="335769"/>
                </a:lnTo>
                <a:lnTo>
                  <a:pt x="1007292" y="339821"/>
                </a:lnTo>
                <a:lnTo>
                  <a:pt x="1015742" y="344953"/>
                </a:lnTo>
                <a:lnTo>
                  <a:pt x="997779" y="344953"/>
                </a:lnTo>
                <a:lnTo>
                  <a:pt x="995604" y="359270"/>
                </a:lnTo>
                <a:close/>
              </a:path>
              <a:path w="1240789" h="405764">
                <a:moveTo>
                  <a:pt x="1015297" y="280393"/>
                </a:moveTo>
                <a:lnTo>
                  <a:pt x="997507" y="280393"/>
                </a:lnTo>
                <a:lnTo>
                  <a:pt x="1004094" y="273302"/>
                </a:lnTo>
                <a:lnTo>
                  <a:pt x="1011674" y="268237"/>
                </a:lnTo>
                <a:lnTo>
                  <a:pt x="1020325" y="265198"/>
                </a:lnTo>
                <a:lnTo>
                  <a:pt x="1030123" y="264185"/>
                </a:lnTo>
                <a:lnTo>
                  <a:pt x="1038820" y="264185"/>
                </a:lnTo>
                <a:lnTo>
                  <a:pt x="1046703" y="266076"/>
                </a:lnTo>
                <a:lnTo>
                  <a:pt x="1053498" y="269858"/>
                </a:lnTo>
                <a:lnTo>
                  <a:pt x="1060564" y="273639"/>
                </a:lnTo>
                <a:lnTo>
                  <a:pt x="1064706" y="277961"/>
                </a:lnTo>
                <a:lnTo>
                  <a:pt x="1022241" y="277961"/>
                </a:lnTo>
                <a:lnTo>
                  <a:pt x="1017076" y="279312"/>
                </a:lnTo>
                <a:lnTo>
                  <a:pt x="1015297" y="280393"/>
                </a:lnTo>
                <a:close/>
              </a:path>
              <a:path w="1240789" h="405764">
                <a:moveTo>
                  <a:pt x="1063269" y="347114"/>
                </a:moveTo>
                <a:lnTo>
                  <a:pt x="1038005" y="347114"/>
                </a:lnTo>
                <a:lnTo>
                  <a:pt x="1045615" y="343873"/>
                </a:lnTo>
                <a:lnTo>
                  <a:pt x="1051323" y="337390"/>
                </a:lnTo>
                <a:lnTo>
                  <a:pt x="1055090" y="332257"/>
                </a:lnTo>
                <a:lnTo>
                  <a:pt x="1057812" y="326517"/>
                </a:lnTo>
                <a:lnTo>
                  <a:pt x="1059464" y="320068"/>
                </a:lnTo>
                <a:lnTo>
                  <a:pt x="1060021" y="312808"/>
                </a:lnTo>
                <a:lnTo>
                  <a:pt x="1059464" y="305464"/>
                </a:lnTo>
                <a:lnTo>
                  <a:pt x="1038005" y="277961"/>
                </a:lnTo>
                <a:lnTo>
                  <a:pt x="1064706" y="277961"/>
                </a:lnTo>
                <a:lnTo>
                  <a:pt x="1075785" y="311998"/>
                </a:lnTo>
                <a:lnTo>
                  <a:pt x="1075386" y="318886"/>
                </a:lnTo>
                <a:lnTo>
                  <a:pt x="1074222" y="325369"/>
                </a:lnTo>
                <a:lnTo>
                  <a:pt x="1072345" y="331447"/>
                </a:lnTo>
                <a:lnTo>
                  <a:pt x="1069806" y="337120"/>
                </a:lnTo>
                <a:lnTo>
                  <a:pt x="1065729" y="344413"/>
                </a:lnTo>
                <a:lnTo>
                  <a:pt x="1063269" y="347114"/>
                </a:lnTo>
                <a:close/>
              </a:path>
              <a:path w="1240789" h="405764">
                <a:moveTo>
                  <a:pt x="1038820" y="360351"/>
                </a:moveTo>
                <a:lnTo>
                  <a:pt x="1022512" y="360351"/>
                </a:lnTo>
                <a:lnTo>
                  <a:pt x="1015989" y="359000"/>
                </a:lnTo>
                <a:lnTo>
                  <a:pt x="1005117" y="353597"/>
                </a:lnTo>
                <a:lnTo>
                  <a:pt x="1000768" y="349816"/>
                </a:lnTo>
                <a:lnTo>
                  <a:pt x="997779" y="344953"/>
                </a:lnTo>
                <a:lnTo>
                  <a:pt x="1015742" y="344953"/>
                </a:lnTo>
                <a:lnTo>
                  <a:pt x="1017076" y="345764"/>
                </a:lnTo>
                <a:lnTo>
                  <a:pt x="1022512" y="347114"/>
                </a:lnTo>
                <a:lnTo>
                  <a:pt x="1063269" y="347114"/>
                </a:lnTo>
                <a:lnTo>
                  <a:pt x="1060564" y="350086"/>
                </a:lnTo>
                <a:lnTo>
                  <a:pt x="1053498" y="354138"/>
                </a:lnTo>
                <a:lnTo>
                  <a:pt x="1046703" y="358190"/>
                </a:lnTo>
                <a:lnTo>
                  <a:pt x="1038820" y="360351"/>
                </a:lnTo>
                <a:close/>
              </a:path>
              <a:path w="1240789" h="405764">
                <a:moveTo>
                  <a:pt x="853670" y="277961"/>
                </a:moveTo>
                <a:lnTo>
                  <a:pt x="837145" y="277961"/>
                </a:lnTo>
                <a:lnTo>
                  <a:pt x="842743" y="271749"/>
                </a:lnTo>
                <a:lnTo>
                  <a:pt x="849172" y="267393"/>
                </a:lnTo>
                <a:lnTo>
                  <a:pt x="856561" y="264780"/>
                </a:lnTo>
                <a:lnTo>
                  <a:pt x="864868" y="263915"/>
                </a:lnTo>
                <a:lnTo>
                  <a:pt x="871663" y="263915"/>
                </a:lnTo>
                <a:lnTo>
                  <a:pt x="892789" y="277691"/>
                </a:lnTo>
                <a:lnTo>
                  <a:pt x="854268" y="277691"/>
                </a:lnTo>
                <a:lnTo>
                  <a:pt x="853670" y="277961"/>
                </a:lnTo>
                <a:close/>
              </a:path>
              <a:path w="1240789" h="405764">
                <a:moveTo>
                  <a:pt x="909960" y="282013"/>
                </a:moveTo>
                <a:lnTo>
                  <a:pt x="894766" y="282013"/>
                </a:lnTo>
                <a:lnTo>
                  <a:pt x="900631" y="274213"/>
                </a:lnTo>
                <a:lnTo>
                  <a:pt x="908050" y="268642"/>
                </a:lnTo>
                <a:lnTo>
                  <a:pt x="917050" y="265299"/>
                </a:lnTo>
                <a:lnTo>
                  <a:pt x="927654" y="264185"/>
                </a:lnTo>
                <a:lnTo>
                  <a:pt x="935239" y="264797"/>
                </a:lnTo>
                <a:lnTo>
                  <a:pt x="942059" y="266650"/>
                </a:lnTo>
                <a:lnTo>
                  <a:pt x="948065" y="269769"/>
                </a:lnTo>
                <a:lnTo>
                  <a:pt x="953229" y="274213"/>
                </a:lnTo>
                <a:lnTo>
                  <a:pt x="955715" y="277421"/>
                </a:lnTo>
                <a:lnTo>
                  <a:pt x="917326" y="277421"/>
                </a:lnTo>
                <a:lnTo>
                  <a:pt x="911346" y="280393"/>
                </a:lnTo>
                <a:lnTo>
                  <a:pt x="909960" y="282013"/>
                </a:lnTo>
                <a:close/>
              </a:path>
              <a:path w="1240789" h="405764">
                <a:moveTo>
                  <a:pt x="836873" y="359000"/>
                </a:moveTo>
                <a:lnTo>
                  <a:pt x="821652" y="359000"/>
                </a:lnTo>
                <a:lnTo>
                  <a:pt x="821652" y="264995"/>
                </a:lnTo>
                <a:lnTo>
                  <a:pt x="834970" y="264995"/>
                </a:lnTo>
                <a:lnTo>
                  <a:pt x="837145" y="277961"/>
                </a:lnTo>
                <a:lnTo>
                  <a:pt x="853670" y="277961"/>
                </a:lnTo>
                <a:lnTo>
                  <a:pt x="848288" y="280393"/>
                </a:lnTo>
                <a:lnTo>
                  <a:pt x="839047" y="292278"/>
                </a:lnTo>
                <a:lnTo>
                  <a:pt x="836873" y="299842"/>
                </a:lnTo>
                <a:lnTo>
                  <a:pt x="836873" y="359000"/>
                </a:lnTo>
                <a:close/>
              </a:path>
              <a:path w="1240789" h="405764">
                <a:moveTo>
                  <a:pt x="963260" y="358730"/>
                </a:moveTo>
                <a:lnTo>
                  <a:pt x="948039" y="358730"/>
                </a:lnTo>
                <a:lnTo>
                  <a:pt x="948039" y="296600"/>
                </a:lnTo>
                <a:lnTo>
                  <a:pt x="945865" y="289577"/>
                </a:lnTo>
                <a:lnTo>
                  <a:pt x="938254" y="279852"/>
                </a:lnTo>
                <a:lnTo>
                  <a:pt x="932546" y="277421"/>
                </a:lnTo>
                <a:lnTo>
                  <a:pt x="955715" y="277421"/>
                </a:lnTo>
                <a:lnTo>
                  <a:pt x="957641" y="279907"/>
                </a:lnTo>
                <a:lnTo>
                  <a:pt x="960780" y="286977"/>
                </a:lnTo>
                <a:lnTo>
                  <a:pt x="962644" y="295414"/>
                </a:lnTo>
                <a:lnTo>
                  <a:pt x="963260" y="305244"/>
                </a:lnTo>
                <a:lnTo>
                  <a:pt x="963260" y="358730"/>
                </a:lnTo>
                <a:close/>
              </a:path>
              <a:path w="1240789" h="405764">
                <a:moveTo>
                  <a:pt x="899930" y="359000"/>
                </a:moveTo>
                <a:lnTo>
                  <a:pt x="884710" y="359000"/>
                </a:lnTo>
                <a:lnTo>
                  <a:pt x="884636" y="296600"/>
                </a:lnTo>
                <a:lnTo>
                  <a:pt x="882807" y="289847"/>
                </a:lnTo>
                <a:lnTo>
                  <a:pt x="878730" y="284985"/>
                </a:lnTo>
                <a:lnTo>
                  <a:pt x="874925" y="280122"/>
                </a:lnTo>
                <a:lnTo>
                  <a:pt x="869217" y="277691"/>
                </a:lnTo>
                <a:lnTo>
                  <a:pt x="892789" y="277691"/>
                </a:lnTo>
                <a:lnTo>
                  <a:pt x="894766" y="282013"/>
                </a:lnTo>
                <a:lnTo>
                  <a:pt x="909960" y="282013"/>
                </a:lnTo>
                <a:lnTo>
                  <a:pt x="902105" y="291198"/>
                </a:lnTo>
                <a:lnTo>
                  <a:pt x="899930" y="298761"/>
                </a:lnTo>
                <a:lnTo>
                  <a:pt x="899930" y="359000"/>
                </a:lnTo>
                <a:close/>
              </a:path>
              <a:path w="1240789" h="405764">
                <a:moveTo>
                  <a:pt x="763215" y="360621"/>
                </a:moveTo>
                <a:lnTo>
                  <a:pt x="725978" y="344953"/>
                </a:lnTo>
                <a:lnTo>
                  <a:pt x="716193" y="312538"/>
                </a:lnTo>
                <a:lnTo>
                  <a:pt x="716550" y="305493"/>
                </a:lnTo>
                <a:lnTo>
                  <a:pt x="744461" y="266076"/>
                </a:lnTo>
                <a:lnTo>
                  <a:pt x="752343" y="264185"/>
                </a:lnTo>
                <a:lnTo>
                  <a:pt x="769738" y="264185"/>
                </a:lnTo>
                <a:lnTo>
                  <a:pt x="777348" y="266076"/>
                </a:lnTo>
                <a:lnTo>
                  <a:pt x="790938" y="273099"/>
                </a:lnTo>
                <a:lnTo>
                  <a:pt x="795287" y="277421"/>
                </a:lnTo>
                <a:lnTo>
                  <a:pt x="753974" y="277421"/>
                </a:lnTo>
                <a:lnTo>
                  <a:pt x="747722" y="279852"/>
                </a:lnTo>
                <a:lnTo>
                  <a:pt x="742286" y="284445"/>
                </a:lnTo>
                <a:lnTo>
                  <a:pt x="736850" y="289307"/>
                </a:lnTo>
                <a:lnTo>
                  <a:pt x="733860" y="295250"/>
                </a:lnTo>
                <a:lnTo>
                  <a:pt x="733045" y="302813"/>
                </a:lnTo>
                <a:lnTo>
                  <a:pt x="805712" y="302813"/>
                </a:lnTo>
                <a:lnTo>
                  <a:pt x="805791" y="305493"/>
                </a:lnTo>
                <a:lnTo>
                  <a:pt x="805863" y="312538"/>
                </a:lnTo>
                <a:lnTo>
                  <a:pt x="805616" y="315239"/>
                </a:lnTo>
                <a:lnTo>
                  <a:pt x="731958" y="315239"/>
                </a:lnTo>
                <a:lnTo>
                  <a:pt x="732011" y="325909"/>
                </a:lnTo>
                <a:lnTo>
                  <a:pt x="734948" y="333338"/>
                </a:lnTo>
                <a:lnTo>
                  <a:pt x="740384" y="338740"/>
                </a:lnTo>
                <a:lnTo>
                  <a:pt x="745820" y="344413"/>
                </a:lnTo>
                <a:lnTo>
                  <a:pt x="753158" y="347114"/>
                </a:lnTo>
                <a:lnTo>
                  <a:pt x="794744" y="347114"/>
                </a:lnTo>
                <a:lnTo>
                  <a:pt x="790395" y="351436"/>
                </a:lnTo>
                <a:lnTo>
                  <a:pt x="784581" y="355492"/>
                </a:lnTo>
                <a:lnTo>
                  <a:pt x="778130" y="358358"/>
                </a:lnTo>
                <a:lnTo>
                  <a:pt x="771016" y="360059"/>
                </a:lnTo>
                <a:lnTo>
                  <a:pt x="763215" y="360621"/>
                </a:lnTo>
                <a:close/>
              </a:path>
              <a:path w="1240789" h="405764">
                <a:moveTo>
                  <a:pt x="805712" y="302813"/>
                </a:moveTo>
                <a:lnTo>
                  <a:pt x="790123" y="302813"/>
                </a:lnTo>
                <a:lnTo>
                  <a:pt x="789308" y="294709"/>
                </a:lnTo>
                <a:lnTo>
                  <a:pt x="786318" y="288496"/>
                </a:lnTo>
                <a:lnTo>
                  <a:pt x="781154" y="284174"/>
                </a:lnTo>
                <a:lnTo>
                  <a:pt x="775989" y="279582"/>
                </a:lnTo>
                <a:lnTo>
                  <a:pt x="769466" y="277421"/>
                </a:lnTo>
                <a:lnTo>
                  <a:pt x="795287" y="277421"/>
                </a:lnTo>
                <a:lnTo>
                  <a:pt x="796103" y="278232"/>
                </a:lnTo>
                <a:lnTo>
                  <a:pt x="799636" y="284985"/>
                </a:lnTo>
                <a:lnTo>
                  <a:pt x="803713" y="291738"/>
                </a:lnTo>
                <a:lnTo>
                  <a:pt x="805616" y="299572"/>
                </a:lnTo>
                <a:lnTo>
                  <a:pt x="805712" y="302813"/>
                </a:lnTo>
                <a:close/>
              </a:path>
              <a:path w="1240789" h="405764">
                <a:moveTo>
                  <a:pt x="794744" y="347114"/>
                </a:moveTo>
                <a:lnTo>
                  <a:pt x="768651" y="347114"/>
                </a:lnTo>
                <a:lnTo>
                  <a:pt x="774359" y="345494"/>
                </a:lnTo>
                <a:lnTo>
                  <a:pt x="779251" y="341982"/>
                </a:lnTo>
                <a:lnTo>
                  <a:pt x="783872" y="338740"/>
                </a:lnTo>
                <a:lnTo>
                  <a:pt x="787133" y="333878"/>
                </a:lnTo>
                <a:lnTo>
                  <a:pt x="788764" y="327935"/>
                </a:lnTo>
                <a:lnTo>
                  <a:pt x="804257" y="327935"/>
                </a:lnTo>
                <a:lnTo>
                  <a:pt x="802320" y="334722"/>
                </a:lnTo>
                <a:lnTo>
                  <a:pt x="799364" y="340901"/>
                </a:lnTo>
                <a:lnTo>
                  <a:pt x="795389" y="346473"/>
                </a:lnTo>
                <a:lnTo>
                  <a:pt x="794744" y="347114"/>
                </a:lnTo>
                <a:close/>
              </a:path>
              <a:path w="1240789" h="405764">
                <a:moveTo>
                  <a:pt x="581652" y="359270"/>
                </a:moveTo>
                <a:lnTo>
                  <a:pt x="565888" y="359270"/>
                </a:lnTo>
                <a:lnTo>
                  <a:pt x="565888" y="230149"/>
                </a:lnTo>
                <a:lnTo>
                  <a:pt x="586273" y="230149"/>
                </a:lnTo>
                <a:lnTo>
                  <a:pt x="598075" y="257702"/>
                </a:lnTo>
                <a:lnTo>
                  <a:pt x="581652" y="257702"/>
                </a:lnTo>
                <a:lnTo>
                  <a:pt x="581652" y="359270"/>
                </a:lnTo>
                <a:close/>
              </a:path>
              <a:path w="1240789" h="405764">
                <a:moveTo>
                  <a:pt x="648674" y="337390"/>
                </a:moveTo>
                <a:lnTo>
                  <a:pt x="632207" y="337390"/>
                </a:lnTo>
                <a:lnTo>
                  <a:pt x="678141" y="230149"/>
                </a:lnTo>
                <a:lnTo>
                  <a:pt x="698255" y="230149"/>
                </a:lnTo>
                <a:lnTo>
                  <a:pt x="698255" y="257702"/>
                </a:lnTo>
                <a:lnTo>
                  <a:pt x="682490" y="257702"/>
                </a:lnTo>
                <a:lnTo>
                  <a:pt x="648674" y="337390"/>
                </a:lnTo>
                <a:close/>
              </a:path>
              <a:path w="1240789" h="405764">
                <a:moveTo>
                  <a:pt x="639274" y="359540"/>
                </a:moveTo>
                <a:lnTo>
                  <a:pt x="624868" y="359540"/>
                </a:lnTo>
                <a:lnTo>
                  <a:pt x="581652" y="257702"/>
                </a:lnTo>
                <a:lnTo>
                  <a:pt x="598075" y="257702"/>
                </a:lnTo>
                <a:lnTo>
                  <a:pt x="632207" y="337390"/>
                </a:lnTo>
                <a:lnTo>
                  <a:pt x="648674" y="337390"/>
                </a:lnTo>
                <a:lnTo>
                  <a:pt x="639274" y="359540"/>
                </a:lnTo>
                <a:close/>
              </a:path>
              <a:path w="1240789" h="405764">
                <a:moveTo>
                  <a:pt x="698255" y="359540"/>
                </a:moveTo>
                <a:lnTo>
                  <a:pt x="682490" y="359540"/>
                </a:lnTo>
                <a:lnTo>
                  <a:pt x="682490" y="257702"/>
                </a:lnTo>
                <a:lnTo>
                  <a:pt x="698255" y="257702"/>
                </a:lnTo>
                <a:lnTo>
                  <a:pt x="698255" y="359540"/>
                </a:lnTo>
                <a:close/>
              </a:path>
              <a:path w="1240789" h="405764">
                <a:moveTo>
                  <a:pt x="589263" y="174772"/>
                </a:moveTo>
                <a:lnTo>
                  <a:pt x="565888" y="174772"/>
                </a:lnTo>
                <a:lnTo>
                  <a:pt x="565888" y="45651"/>
                </a:lnTo>
                <a:lnTo>
                  <a:pt x="589263" y="45651"/>
                </a:lnTo>
                <a:lnTo>
                  <a:pt x="589263" y="174772"/>
                </a:lnTo>
                <a:close/>
              </a:path>
              <a:path w="1240789" h="405764">
                <a:moveTo>
                  <a:pt x="665910" y="175853"/>
                </a:moveTo>
                <a:lnTo>
                  <a:pt x="626024" y="163288"/>
                </a:lnTo>
                <a:lnTo>
                  <a:pt x="605095" y="128614"/>
                </a:lnTo>
                <a:lnTo>
                  <a:pt x="603124" y="110212"/>
                </a:lnTo>
                <a:lnTo>
                  <a:pt x="603587" y="100749"/>
                </a:lnTo>
                <a:lnTo>
                  <a:pt x="620112" y="62568"/>
                </a:lnTo>
                <a:lnTo>
                  <a:pt x="656792" y="45077"/>
                </a:lnTo>
                <a:lnTo>
                  <a:pt x="665910" y="44571"/>
                </a:lnTo>
                <a:lnTo>
                  <a:pt x="672935" y="44925"/>
                </a:lnTo>
                <a:lnTo>
                  <a:pt x="710986" y="65371"/>
                </a:lnTo>
                <a:lnTo>
                  <a:pt x="657213" y="65371"/>
                </a:lnTo>
                <a:lnTo>
                  <a:pt x="650418" y="67261"/>
                </a:lnTo>
                <a:lnTo>
                  <a:pt x="639002" y="74825"/>
                </a:lnTo>
                <a:lnTo>
                  <a:pt x="634381" y="79957"/>
                </a:lnTo>
                <a:lnTo>
                  <a:pt x="628402" y="93464"/>
                </a:lnTo>
                <a:lnTo>
                  <a:pt x="626885" y="100749"/>
                </a:lnTo>
                <a:lnTo>
                  <a:pt x="626886" y="119679"/>
                </a:lnTo>
                <a:lnTo>
                  <a:pt x="650418" y="153432"/>
                </a:lnTo>
                <a:lnTo>
                  <a:pt x="657213" y="155323"/>
                </a:lnTo>
                <a:lnTo>
                  <a:pt x="710986" y="155323"/>
                </a:lnTo>
                <a:lnTo>
                  <a:pt x="706680" y="161266"/>
                </a:lnTo>
                <a:lnTo>
                  <a:pt x="673092" y="175498"/>
                </a:lnTo>
                <a:lnTo>
                  <a:pt x="665910" y="175853"/>
                </a:lnTo>
                <a:close/>
              </a:path>
              <a:path w="1240789" h="405764">
                <a:moveTo>
                  <a:pt x="721358" y="91303"/>
                </a:moveTo>
                <a:lnTo>
                  <a:pt x="697983" y="91303"/>
                </a:lnTo>
                <a:lnTo>
                  <a:pt x="697711" y="90492"/>
                </a:lnTo>
                <a:lnTo>
                  <a:pt x="695537" y="82659"/>
                </a:lnTo>
                <a:lnTo>
                  <a:pt x="691731" y="76446"/>
                </a:lnTo>
                <a:lnTo>
                  <a:pt x="686024" y="72124"/>
                </a:lnTo>
                <a:lnTo>
                  <a:pt x="680316" y="67532"/>
                </a:lnTo>
                <a:lnTo>
                  <a:pt x="673249" y="65371"/>
                </a:lnTo>
                <a:lnTo>
                  <a:pt x="710986" y="65371"/>
                </a:lnTo>
                <a:lnTo>
                  <a:pt x="711573" y="66181"/>
                </a:lnTo>
                <a:lnTo>
                  <a:pt x="714932" y="71491"/>
                </a:lnTo>
                <a:lnTo>
                  <a:pt x="717654" y="77256"/>
                </a:lnTo>
                <a:lnTo>
                  <a:pt x="719714" y="83427"/>
                </a:lnTo>
                <a:lnTo>
                  <a:pt x="721358" y="91303"/>
                </a:lnTo>
                <a:close/>
              </a:path>
              <a:path w="1240789" h="405764">
                <a:moveTo>
                  <a:pt x="710986" y="155323"/>
                </a:moveTo>
                <a:lnTo>
                  <a:pt x="673249" y="155323"/>
                </a:lnTo>
                <a:lnTo>
                  <a:pt x="680316" y="152892"/>
                </a:lnTo>
                <a:lnTo>
                  <a:pt x="686024" y="148570"/>
                </a:lnTo>
                <a:lnTo>
                  <a:pt x="691460" y="144248"/>
                </a:lnTo>
                <a:lnTo>
                  <a:pt x="695537" y="138035"/>
                </a:lnTo>
                <a:lnTo>
                  <a:pt x="697439" y="130201"/>
                </a:lnTo>
                <a:lnTo>
                  <a:pt x="697711" y="129391"/>
                </a:lnTo>
                <a:lnTo>
                  <a:pt x="721086" y="129391"/>
                </a:lnTo>
                <a:lnTo>
                  <a:pt x="721086" y="130742"/>
                </a:lnTo>
                <a:lnTo>
                  <a:pt x="719714" y="137267"/>
                </a:lnTo>
                <a:lnTo>
                  <a:pt x="717654" y="143438"/>
                </a:lnTo>
                <a:lnTo>
                  <a:pt x="714932" y="149203"/>
                </a:lnTo>
                <a:lnTo>
                  <a:pt x="711573" y="154513"/>
                </a:lnTo>
                <a:lnTo>
                  <a:pt x="710986" y="155323"/>
                </a:lnTo>
                <a:close/>
              </a:path>
              <a:path w="1240789" h="405764">
                <a:moveTo>
                  <a:pt x="757235" y="174772"/>
                </a:moveTo>
                <a:lnTo>
                  <a:pt x="734676" y="174772"/>
                </a:lnTo>
                <a:lnTo>
                  <a:pt x="734676" y="45651"/>
                </a:lnTo>
                <a:lnTo>
                  <a:pt x="763758" y="45651"/>
                </a:lnTo>
                <a:lnTo>
                  <a:pt x="780649" y="86711"/>
                </a:lnTo>
                <a:lnTo>
                  <a:pt x="757235" y="86711"/>
                </a:lnTo>
                <a:lnTo>
                  <a:pt x="757235" y="174772"/>
                </a:lnTo>
                <a:close/>
              </a:path>
              <a:path w="1240789" h="405764">
                <a:moveTo>
                  <a:pt x="825778" y="143438"/>
                </a:moveTo>
                <a:lnTo>
                  <a:pt x="803985" y="143438"/>
                </a:lnTo>
                <a:lnTo>
                  <a:pt x="843124" y="45651"/>
                </a:lnTo>
                <a:lnTo>
                  <a:pt x="871663" y="45651"/>
                </a:lnTo>
                <a:lnTo>
                  <a:pt x="871663" y="86441"/>
                </a:lnTo>
                <a:lnTo>
                  <a:pt x="849104" y="86441"/>
                </a:lnTo>
                <a:lnTo>
                  <a:pt x="825778" y="143438"/>
                </a:lnTo>
                <a:close/>
              </a:path>
              <a:path w="1240789" h="405764">
                <a:moveTo>
                  <a:pt x="871663" y="174772"/>
                </a:moveTo>
                <a:lnTo>
                  <a:pt x="849104" y="174772"/>
                </a:lnTo>
                <a:lnTo>
                  <a:pt x="849104" y="86441"/>
                </a:lnTo>
                <a:lnTo>
                  <a:pt x="871663" y="86441"/>
                </a:lnTo>
                <a:lnTo>
                  <a:pt x="871663" y="174772"/>
                </a:lnTo>
                <a:close/>
              </a:path>
              <a:path w="1240789" h="405764">
                <a:moveTo>
                  <a:pt x="812954" y="174772"/>
                </a:moveTo>
                <a:lnTo>
                  <a:pt x="793656" y="174772"/>
                </a:lnTo>
                <a:lnTo>
                  <a:pt x="757235" y="86711"/>
                </a:lnTo>
                <a:lnTo>
                  <a:pt x="780649" y="86711"/>
                </a:lnTo>
                <a:lnTo>
                  <a:pt x="803985" y="143438"/>
                </a:lnTo>
                <a:lnTo>
                  <a:pt x="825778" y="143438"/>
                </a:lnTo>
                <a:lnTo>
                  <a:pt x="812954" y="174772"/>
                </a:lnTo>
                <a:close/>
              </a:path>
              <a:path w="1240789" h="405764">
                <a:moveTo>
                  <a:pt x="913792" y="174772"/>
                </a:moveTo>
                <a:lnTo>
                  <a:pt x="891233" y="174772"/>
                </a:lnTo>
                <a:lnTo>
                  <a:pt x="891233" y="45651"/>
                </a:lnTo>
                <a:lnTo>
                  <a:pt x="920315" y="45651"/>
                </a:lnTo>
                <a:lnTo>
                  <a:pt x="920587" y="46462"/>
                </a:lnTo>
                <a:lnTo>
                  <a:pt x="937057" y="86711"/>
                </a:lnTo>
                <a:lnTo>
                  <a:pt x="913792" y="86711"/>
                </a:lnTo>
                <a:lnTo>
                  <a:pt x="913792" y="174772"/>
                </a:lnTo>
                <a:close/>
              </a:path>
              <a:path w="1240789" h="405764">
                <a:moveTo>
                  <a:pt x="982174" y="143438"/>
                </a:moveTo>
                <a:lnTo>
                  <a:pt x="960270" y="143438"/>
                </a:lnTo>
                <a:lnTo>
                  <a:pt x="999409" y="45651"/>
                </a:lnTo>
                <a:lnTo>
                  <a:pt x="1027948" y="45651"/>
                </a:lnTo>
                <a:lnTo>
                  <a:pt x="1027948" y="86711"/>
                </a:lnTo>
                <a:lnTo>
                  <a:pt x="1005389" y="86711"/>
                </a:lnTo>
                <a:lnTo>
                  <a:pt x="982174" y="143438"/>
                </a:lnTo>
                <a:close/>
              </a:path>
              <a:path w="1240789" h="405764">
                <a:moveTo>
                  <a:pt x="969239" y="175043"/>
                </a:moveTo>
                <a:lnTo>
                  <a:pt x="949942" y="175043"/>
                </a:lnTo>
                <a:lnTo>
                  <a:pt x="913792" y="86711"/>
                </a:lnTo>
                <a:lnTo>
                  <a:pt x="937057" y="86711"/>
                </a:lnTo>
                <a:lnTo>
                  <a:pt x="960270" y="143438"/>
                </a:lnTo>
                <a:lnTo>
                  <a:pt x="982174" y="143438"/>
                </a:lnTo>
                <a:lnTo>
                  <a:pt x="969239" y="175043"/>
                </a:lnTo>
                <a:close/>
              </a:path>
              <a:path w="1240789" h="405764">
                <a:moveTo>
                  <a:pt x="1027948" y="174772"/>
                </a:moveTo>
                <a:lnTo>
                  <a:pt x="1005389" y="174772"/>
                </a:lnTo>
                <a:lnTo>
                  <a:pt x="1005389" y="86711"/>
                </a:lnTo>
                <a:lnTo>
                  <a:pt x="1027948" y="86711"/>
                </a:lnTo>
                <a:lnTo>
                  <a:pt x="1027948" y="174772"/>
                </a:lnTo>
                <a:close/>
              </a:path>
              <a:path w="1240789" h="405764">
                <a:moveTo>
                  <a:pt x="256035" y="45651"/>
                </a:moveTo>
                <a:lnTo>
                  <a:pt x="167972" y="45651"/>
                </a:lnTo>
                <a:lnTo>
                  <a:pt x="141336" y="0"/>
                </a:lnTo>
                <a:lnTo>
                  <a:pt x="282400" y="0"/>
                </a:lnTo>
                <a:lnTo>
                  <a:pt x="256035" y="45651"/>
                </a:lnTo>
                <a:close/>
              </a:path>
              <a:path w="1240789" h="405764">
                <a:moveTo>
                  <a:pt x="53001" y="162076"/>
                </a:moveTo>
                <a:lnTo>
                  <a:pt x="0" y="162076"/>
                </a:lnTo>
                <a:lnTo>
                  <a:pt x="70668" y="40519"/>
                </a:lnTo>
                <a:lnTo>
                  <a:pt x="97032" y="86170"/>
                </a:lnTo>
                <a:lnTo>
                  <a:pt x="53001" y="162076"/>
                </a:lnTo>
                <a:close/>
              </a:path>
              <a:path w="1240789" h="405764">
                <a:moveTo>
                  <a:pt x="423736" y="162076"/>
                </a:moveTo>
                <a:lnTo>
                  <a:pt x="370735" y="162076"/>
                </a:lnTo>
                <a:lnTo>
                  <a:pt x="326432" y="86170"/>
                </a:lnTo>
                <a:lnTo>
                  <a:pt x="353068" y="40519"/>
                </a:lnTo>
                <a:lnTo>
                  <a:pt x="423736" y="162076"/>
                </a:lnTo>
                <a:close/>
              </a:path>
              <a:path w="1240789" h="405764">
                <a:moveTo>
                  <a:pt x="282400" y="162076"/>
                </a:moveTo>
                <a:lnTo>
                  <a:pt x="141336" y="162076"/>
                </a:lnTo>
                <a:lnTo>
                  <a:pt x="97032" y="86170"/>
                </a:lnTo>
                <a:lnTo>
                  <a:pt x="120679" y="45651"/>
                </a:lnTo>
                <a:lnTo>
                  <a:pt x="167700" y="45651"/>
                </a:lnTo>
                <a:lnTo>
                  <a:pt x="211732" y="121557"/>
                </a:lnTo>
                <a:lnTo>
                  <a:pt x="305904" y="121557"/>
                </a:lnTo>
                <a:lnTo>
                  <a:pt x="282400" y="162076"/>
                </a:lnTo>
                <a:close/>
              </a:path>
              <a:path w="1240789" h="405764">
                <a:moveTo>
                  <a:pt x="305904" y="121557"/>
                </a:moveTo>
                <a:lnTo>
                  <a:pt x="211732" y="121557"/>
                </a:lnTo>
                <a:lnTo>
                  <a:pt x="256035" y="45651"/>
                </a:lnTo>
                <a:lnTo>
                  <a:pt x="302785" y="45651"/>
                </a:lnTo>
                <a:lnTo>
                  <a:pt x="326432" y="86170"/>
                </a:lnTo>
                <a:lnTo>
                  <a:pt x="305904" y="121557"/>
                </a:lnTo>
                <a:close/>
              </a:path>
              <a:path w="1240789" h="405764">
                <a:moveTo>
                  <a:pt x="370463" y="243115"/>
                </a:moveTo>
                <a:lnTo>
                  <a:pt x="53001" y="243115"/>
                </a:lnTo>
                <a:lnTo>
                  <a:pt x="29354" y="202596"/>
                </a:lnTo>
                <a:lnTo>
                  <a:pt x="53001" y="162076"/>
                </a:lnTo>
                <a:lnTo>
                  <a:pt x="370463" y="162076"/>
                </a:lnTo>
                <a:lnTo>
                  <a:pt x="394110" y="202596"/>
                </a:lnTo>
                <a:lnTo>
                  <a:pt x="370463" y="243115"/>
                </a:lnTo>
                <a:close/>
              </a:path>
              <a:path w="1240789" h="405764">
                <a:moveTo>
                  <a:pt x="70668" y="364673"/>
                </a:moveTo>
                <a:lnTo>
                  <a:pt x="0" y="243115"/>
                </a:lnTo>
                <a:lnTo>
                  <a:pt x="53001" y="243115"/>
                </a:lnTo>
                <a:lnTo>
                  <a:pt x="97304" y="319021"/>
                </a:lnTo>
                <a:lnTo>
                  <a:pt x="70668" y="364673"/>
                </a:lnTo>
                <a:close/>
              </a:path>
              <a:path w="1240789" h="405764">
                <a:moveTo>
                  <a:pt x="167972" y="359540"/>
                </a:moveTo>
                <a:lnTo>
                  <a:pt x="120951" y="359540"/>
                </a:lnTo>
                <a:lnTo>
                  <a:pt x="97304" y="319021"/>
                </a:lnTo>
                <a:lnTo>
                  <a:pt x="141336" y="243115"/>
                </a:lnTo>
                <a:lnTo>
                  <a:pt x="282400" y="243115"/>
                </a:lnTo>
                <a:lnTo>
                  <a:pt x="305904" y="283634"/>
                </a:lnTo>
                <a:lnTo>
                  <a:pt x="211732" y="283634"/>
                </a:lnTo>
                <a:lnTo>
                  <a:pt x="167972" y="359540"/>
                </a:lnTo>
                <a:close/>
              </a:path>
              <a:path w="1240789" h="405764">
                <a:moveTo>
                  <a:pt x="353068" y="364673"/>
                </a:moveTo>
                <a:lnTo>
                  <a:pt x="326703" y="319021"/>
                </a:lnTo>
                <a:lnTo>
                  <a:pt x="370735" y="243115"/>
                </a:lnTo>
                <a:lnTo>
                  <a:pt x="423736" y="243115"/>
                </a:lnTo>
                <a:lnTo>
                  <a:pt x="353068" y="364673"/>
                </a:lnTo>
                <a:close/>
              </a:path>
              <a:path w="1240789" h="405764">
                <a:moveTo>
                  <a:pt x="302785" y="359540"/>
                </a:moveTo>
                <a:lnTo>
                  <a:pt x="255764" y="359540"/>
                </a:lnTo>
                <a:lnTo>
                  <a:pt x="211732" y="283634"/>
                </a:lnTo>
                <a:lnTo>
                  <a:pt x="305904" y="283634"/>
                </a:lnTo>
                <a:lnTo>
                  <a:pt x="326432" y="319021"/>
                </a:lnTo>
                <a:lnTo>
                  <a:pt x="302785" y="359540"/>
                </a:lnTo>
                <a:close/>
              </a:path>
              <a:path w="1240789" h="405764">
                <a:moveTo>
                  <a:pt x="282672" y="405192"/>
                </a:moveTo>
                <a:lnTo>
                  <a:pt x="141336" y="405192"/>
                </a:lnTo>
                <a:lnTo>
                  <a:pt x="167700" y="359540"/>
                </a:lnTo>
                <a:lnTo>
                  <a:pt x="256035" y="359540"/>
                </a:lnTo>
                <a:lnTo>
                  <a:pt x="282672" y="405192"/>
                </a:lnTo>
                <a:close/>
              </a:path>
            </a:pathLst>
          </a:custGeom>
          <a:solidFill>
            <a:srgbClr val="003B3B"/>
          </a:solidFill>
        </p:spPr>
        <p:txBody>
          <a:bodyPr wrap="square" lIns="0" tIns="0" rIns="0" bIns="0" rtlCol="0"/>
          <a:lstStyle/>
          <a:p>
            <a:endParaRPr/>
          </a:p>
        </p:txBody>
      </p:sp>
      <p:sp>
        <p:nvSpPr>
          <p:cNvPr id="5" name="object 5"/>
          <p:cNvSpPr txBox="1">
            <a:spLocks noGrp="1"/>
          </p:cNvSpPr>
          <p:nvPr>
            <p:ph type="ctrTitle"/>
          </p:nvPr>
        </p:nvSpPr>
        <p:spPr>
          <a:prstGeom prst="rect">
            <a:avLst/>
          </a:prstGeom>
        </p:spPr>
        <p:txBody>
          <a:bodyPr vert="horz" wrap="square" lIns="0" tIns="287020" rIns="0" bIns="0" rtlCol="0">
            <a:spAutoFit/>
          </a:bodyPr>
          <a:lstStyle/>
          <a:p>
            <a:pPr marL="12700">
              <a:lnSpc>
                <a:spcPct val="100000"/>
              </a:lnSpc>
              <a:spcBef>
                <a:spcPts val="100"/>
              </a:spcBef>
            </a:pPr>
            <a:r>
              <a:rPr sz="3600" b="1">
                <a:latin typeface="Arial"/>
                <a:cs typeface="Arial"/>
              </a:rPr>
              <a:t>Agency</a:t>
            </a:r>
            <a:r>
              <a:rPr sz="3600" b="1" spc="-20">
                <a:latin typeface="Arial"/>
                <a:cs typeface="Arial"/>
              </a:rPr>
              <a:t> </a:t>
            </a:r>
            <a:r>
              <a:rPr sz="3600" b="1" spc="-10">
                <a:latin typeface="Arial"/>
                <a:cs typeface="Arial"/>
              </a:rPr>
              <a:t>Shares</a:t>
            </a:r>
            <a:endParaRPr sz="3600">
              <a:latin typeface="Arial"/>
              <a:cs typeface="Arial"/>
            </a:endParaRPr>
          </a:p>
        </p:txBody>
      </p:sp>
      <p:sp>
        <p:nvSpPr>
          <p:cNvPr id="6" name="object 6"/>
          <p:cNvSpPr txBox="1"/>
          <p:nvPr/>
        </p:nvSpPr>
        <p:spPr>
          <a:xfrm>
            <a:off x="6133310" y="3550575"/>
            <a:ext cx="3010690" cy="382156"/>
          </a:xfrm>
          <a:prstGeom prst="rect">
            <a:avLst/>
          </a:prstGeom>
        </p:spPr>
        <p:txBody>
          <a:bodyPr vert="horz" wrap="square" lIns="0" tIns="12700" rIns="0" bIns="0" rtlCol="0">
            <a:spAutoFit/>
          </a:bodyPr>
          <a:lstStyle/>
          <a:p>
            <a:pPr marL="12700">
              <a:lnSpc>
                <a:spcPct val="100000"/>
              </a:lnSpc>
              <a:spcBef>
                <a:spcPts val="100"/>
              </a:spcBef>
            </a:pPr>
            <a:r>
              <a:rPr lang="en-US" sz="2400" spc="-5">
                <a:solidFill>
                  <a:srgbClr val="006FC0"/>
                </a:solidFill>
                <a:latin typeface="Arial"/>
                <a:cs typeface="Arial"/>
              </a:rPr>
              <a:t>March </a:t>
            </a:r>
            <a:r>
              <a:rPr lang="en-US" sz="2400" spc="-10">
                <a:solidFill>
                  <a:srgbClr val="006FC0"/>
                </a:solidFill>
                <a:latin typeface="Arial"/>
                <a:cs typeface="Arial"/>
              </a:rPr>
              <a:t>2024</a:t>
            </a:r>
            <a:endParaRPr sz="2400">
              <a:latin typeface="Arial"/>
              <a:cs typeface="Arial"/>
            </a:endParaRPr>
          </a:p>
        </p:txBody>
      </p:sp>
      <p:sp>
        <p:nvSpPr>
          <p:cNvPr id="7" name="object 7"/>
          <p:cNvSpPr txBox="1"/>
          <p:nvPr/>
        </p:nvSpPr>
        <p:spPr>
          <a:xfrm>
            <a:off x="11959018" y="6606984"/>
            <a:ext cx="153670" cy="162560"/>
          </a:xfrm>
          <a:prstGeom prst="rect">
            <a:avLst/>
          </a:prstGeom>
        </p:spPr>
        <p:txBody>
          <a:bodyPr vert="horz" wrap="square" lIns="0" tIns="12700" rIns="0" bIns="0" rtlCol="0">
            <a:spAutoFit/>
          </a:bodyPr>
          <a:lstStyle/>
          <a:p>
            <a:pPr marL="12700">
              <a:lnSpc>
                <a:spcPct val="100000"/>
              </a:lnSpc>
              <a:spcBef>
                <a:spcPts val="100"/>
              </a:spcBef>
            </a:pPr>
            <a:r>
              <a:rPr sz="900" spc="-25">
                <a:solidFill>
                  <a:srgbClr val="511F11"/>
                </a:solidFill>
                <a:latin typeface="Arial"/>
                <a:cs typeface="Arial"/>
              </a:rPr>
              <a:t>15</a:t>
            </a:r>
            <a:endParaRPr sz="900">
              <a:latin typeface="Arial"/>
              <a:cs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46410" y="406028"/>
            <a:ext cx="8890124" cy="505908"/>
          </a:xfrm>
          <a:prstGeom prst="rect">
            <a:avLst/>
          </a:prstGeom>
        </p:spPr>
        <p:txBody>
          <a:bodyPr vert="horz" wrap="square" lIns="0" tIns="13335" rIns="0" bIns="0" rtlCol="0">
            <a:spAutoFit/>
          </a:bodyPr>
          <a:lstStyle/>
          <a:p>
            <a:pPr marL="12700">
              <a:lnSpc>
                <a:spcPct val="100000"/>
              </a:lnSpc>
              <a:spcBef>
                <a:spcPts val="105"/>
              </a:spcBef>
            </a:pPr>
            <a:r>
              <a:rPr lang="en-US" sz="3200" b="1" dirty="0"/>
              <a:t>Safety Share </a:t>
            </a:r>
            <a:endParaRPr sz="3200" dirty="0">
              <a:latin typeface="Arial"/>
              <a:cs typeface="Arial"/>
            </a:endParaRPr>
          </a:p>
        </p:txBody>
      </p:sp>
      <p:sp>
        <p:nvSpPr>
          <p:cNvPr id="14" name="Rectangle: Rounded Corners 13">
            <a:extLst>
              <a:ext uri="{FF2B5EF4-FFF2-40B4-BE49-F238E27FC236}">
                <a16:creationId xmlns:a16="http://schemas.microsoft.com/office/drawing/2014/main" id="{1484598F-6A24-B661-4643-388283F51A4A}"/>
              </a:ext>
            </a:extLst>
          </p:cNvPr>
          <p:cNvSpPr/>
          <p:nvPr/>
        </p:nvSpPr>
        <p:spPr>
          <a:xfrm>
            <a:off x="228600" y="6223372"/>
            <a:ext cx="1905000" cy="4572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a:hlinkClick r:id="rId2"/>
              </a:rPr>
              <a:t>Resources LINK</a:t>
            </a:r>
            <a:endParaRPr lang="en-US" sz="2000" dirty="0"/>
          </a:p>
        </p:txBody>
      </p:sp>
      <p:sp>
        <p:nvSpPr>
          <p:cNvPr id="4" name="TextBox 3">
            <a:extLst>
              <a:ext uri="{FF2B5EF4-FFF2-40B4-BE49-F238E27FC236}">
                <a16:creationId xmlns:a16="http://schemas.microsoft.com/office/drawing/2014/main" id="{E895495E-2678-DE9C-1336-6AED1A06293B}"/>
              </a:ext>
            </a:extLst>
          </p:cNvPr>
          <p:cNvSpPr txBox="1"/>
          <p:nvPr/>
        </p:nvSpPr>
        <p:spPr>
          <a:xfrm>
            <a:off x="212558" y="1356037"/>
            <a:ext cx="11734800" cy="4739759"/>
          </a:xfrm>
          <a:prstGeom prst="rect">
            <a:avLst/>
          </a:prstGeom>
          <a:noFill/>
        </p:spPr>
        <p:txBody>
          <a:bodyPr wrap="square" rtlCol="0">
            <a:spAutoFit/>
          </a:bodyPr>
          <a:lstStyle/>
          <a:p>
            <a:pPr algn="l"/>
            <a:r>
              <a:rPr lang="en-US" b="1" dirty="0"/>
              <a:t>Overexertion in the Workplace</a:t>
            </a:r>
          </a:p>
          <a:p>
            <a:pPr algn="l"/>
            <a:endParaRPr lang="en-US" sz="1400" dirty="0">
              <a:latin typeface="Arial" panose="020B0604020202020204" pitchFamily="34" charset="0"/>
              <a:cs typeface="Arial" panose="020B0604020202020204" pitchFamily="34" charset="0"/>
            </a:endParaRPr>
          </a:p>
          <a:p>
            <a:pPr algn="l"/>
            <a:r>
              <a:rPr lang="en-US" sz="1400" dirty="0">
                <a:latin typeface="Arial" panose="020B0604020202020204" pitchFamily="34" charset="0"/>
                <a:cs typeface="Arial" panose="020B0604020202020204" pitchFamily="34" charset="0"/>
              </a:rPr>
              <a:t>Employees who do physically demanding work may be working too hard and putting themselves at risk of injuries from overexertion. Overexertion injuries are costly because there are so many of them and because they often involve days away from work. Estimates place the total cost to employers at over $10 billion annually. Another important fact about overexertion injuries is that they are preventable. It takes training, policies, procedures, and employee involvement to make an overexertion prevention program work. </a:t>
            </a:r>
          </a:p>
          <a:p>
            <a:pPr algn="l"/>
            <a:endParaRPr lang="en-US" sz="1400" dirty="0">
              <a:latin typeface="Arial" panose="020B0604020202020204" pitchFamily="34" charset="0"/>
              <a:cs typeface="Arial" panose="020B0604020202020204" pitchFamily="34" charset="0"/>
            </a:endParaRPr>
          </a:p>
          <a:p>
            <a:pPr marL="285750" lvl="4" indent="-285750" algn="l">
              <a:buFont typeface="Arial" panose="020B0604020202020204" pitchFamily="34" charset="0"/>
              <a:buChar char="•"/>
            </a:pPr>
            <a:r>
              <a:rPr lang="en-US" sz="1400" b="1" dirty="0">
                <a:latin typeface="Arial" panose="020B0604020202020204" pitchFamily="34" charset="0"/>
                <a:cs typeface="Arial" panose="020B0604020202020204" pitchFamily="34" charset="0"/>
              </a:rPr>
              <a:t>IDENTIFY OVEREXERTION RISKS - </a:t>
            </a:r>
            <a:r>
              <a:rPr lang="en-US" sz="1400" dirty="0">
                <a:latin typeface="Arial" panose="020B0604020202020204" pitchFamily="34" charset="0"/>
                <a:cs typeface="Arial" panose="020B0604020202020204" pitchFamily="34" charset="0"/>
              </a:rPr>
              <a:t>Once you have pinpointed the risks, you can modify workstations, job procedures, and the work environment to minimize the risks. Storing heavy items low to avoid excessive reaching and strain; reducing the depth of shelves to reduce overreaching; and modifying the work environment to reduce the need for twisting, bending, and other awkward postures. </a:t>
            </a:r>
          </a:p>
          <a:p>
            <a:pPr marL="285750" lvl="3" indent="-285750" algn="l">
              <a:buFont typeface="Arial" panose="020B0604020202020204" pitchFamily="34" charset="0"/>
              <a:buChar char="•"/>
            </a:pPr>
            <a:r>
              <a:rPr lang="en-US" sz="1400" b="1" dirty="0">
                <a:latin typeface="Arial" panose="020B0604020202020204" pitchFamily="34" charset="0"/>
                <a:cs typeface="Arial" panose="020B0604020202020204" pitchFamily="34" charset="0"/>
              </a:rPr>
              <a:t>PROVIDE LIFTING AIDS - </a:t>
            </a:r>
            <a:r>
              <a:rPr lang="en-US" sz="1400" dirty="0">
                <a:latin typeface="Arial" panose="020B0604020202020204" pitchFamily="34" charset="0"/>
                <a:cs typeface="Arial" panose="020B0604020202020204" pitchFamily="34" charset="0"/>
              </a:rPr>
              <a:t>Manual and powered lifting aids reduce the strain on human bodies and greatly reduce the risk of overexertion in many material handling tasks. Examples would be forklifts. </a:t>
            </a:r>
          </a:p>
          <a:p>
            <a:pPr marL="285750" lvl="3" indent="-285750" algn="l">
              <a:buFont typeface="Arial" panose="020B0604020202020204" pitchFamily="34" charset="0"/>
              <a:buChar char="•"/>
            </a:pPr>
            <a:r>
              <a:rPr lang="en-US" sz="1400" b="1" dirty="0">
                <a:latin typeface="Arial" panose="020B0604020202020204" pitchFamily="34" charset="0"/>
                <a:cs typeface="Arial" panose="020B0604020202020204" pitchFamily="34" charset="0"/>
              </a:rPr>
              <a:t>PROHIBIT SOLO LIFTING OF HEAVY LOADS - </a:t>
            </a:r>
            <a:r>
              <a:rPr lang="en-US" sz="1400" dirty="0">
                <a:latin typeface="Arial" panose="020B0604020202020204" pitchFamily="34" charset="0"/>
                <a:cs typeface="Arial" panose="020B0604020202020204" pitchFamily="34" charset="0"/>
              </a:rPr>
              <a:t>Recommend a 50-pound limit for solo lifting. More than that and employees should be required to get help or use a lifting aid. Lifting or carrying loads that weigh 50 pounds or more increases a person’s risk for a serious back injury. </a:t>
            </a:r>
          </a:p>
          <a:p>
            <a:pPr marL="285750" lvl="3" indent="-285750" algn="l">
              <a:buFont typeface="Arial" panose="020B0604020202020204" pitchFamily="34" charset="0"/>
              <a:buChar char="•"/>
            </a:pPr>
            <a:r>
              <a:rPr lang="en-US" sz="1400" b="1" dirty="0">
                <a:latin typeface="Arial" panose="020B0604020202020204" pitchFamily="34" charset="0"/>
                <a:cs typeface="Arial" panose="020B0604020202020204" pitchFamily="34" charset="0"/>
              </a:rPr>
              <a:t>INCLUDE LIFTING POLICIES IN JOB DESCRIPTIONS - </a:t>
            </a:r>
            <a:r>
              <a:rPr lang="en-US" sz="1400" dirty="0">
                <a:latin typeface="Arial" panose="020B0604020202020204" pitchFamily="34" charset="0"/>
                <a:cs typeface="Arial" panose="020B0604020202020204" pitchFamily="34" charset="0"/>
              </a:rPr>
              <a:t>Include lifting requirements in the job description so that these requirements will be taken into account when hiring new workers. </a:t>
            </a:r>
          </a:p>
          <a:p>
            <a:pPr marL="285750" lvl="3" indent="-285750" algn="l">
              <a:buFont typeface="Arial" panose="020B0604020202020204" pitchFamily="34" charset="0"/>
              <a:buChar char="•"/>
            </a:pPr>
            <a:r>
              <a:rPr lang="en-US" sz="1400" b="1" dirty="0">
                <a:latin typeface="Arial" panose="020B0604020202020204" pitchFamily="34" charset="0"/>
                <a:cs typeface="Arial" panose="020B0604020202020204" pitchFamily="34" charset="0"/>
              </a:rPr>
              <a:t>REQUIRE FREQUENT SHORT BREAKS - </a:t>
            </a:r>
            <a:r>
              <a:rPr lang="en-US" sz="1400" dirty="0">
                <a:latin typeface="Arial" panose="020B0604020202020204" pitchFamily="34" charset="0"/>
                <a:cs typeface="Arial" panose="020B0604020202020204" pitchFamily="34" charset="0"/>
              </a:rPr>
              <a:t>A study conducted by NIOSH indicates that workers who do a lot of lifting should take frequent breaks to relax tired, tense muscles and reduce the risk of injury, particularly back injury. </a:t>
            </a:r>
          </a:p>
          <a:p>
            <a:pPr marL="285750" lvl="3" indent="-285750" algn="l">
              <a:buFont typeface="Arial" panose="020B0604020202020204" pitchFamily="34" charset="0"/>
              <a:buChar char="•"/>
            </a:pPr>
            <a:r>
              <a:rPr lang="en-US" sz="1400" b="1" dirty="0">
                <a:latin typeface="Arial" panose="020B0604020202020204" pitchFamily="34" charset="0"/>
                <a:cs typeface="Arial" panose="020B0604020202020204" pitchFamily="34" charset="0"/>
              </a:rPr>
              <a:t>PERFORM REGULAR AUDITS - </a:t>
            </a:r>
            <a:r>
              <a:rPr lang="en-US" sz="1400" dirty="0">
                <a:latin typeface="Arial" panose="020B0604020202020204" pitchFamily="34" charset="0"/>
                <a:cs typeface="Arial" panose="020B0604020202020204" pitchFamily="34" charset="0"/>
              </a:rPr>
              <a:t>Studies show that frequent and unannounced audits by management and supervisors will greatly reduce safety issues like overexertion. Review audit results with team supervisors and create a “Critical Risk Assessment” document for high-risk jobs and tasks</a:t>
            </a:r>
            <a:endParaRPr lang="en-US" sz="1400" b="0" i="0" dirty="0">
              <a:solidFill>
                <a:srgbClr val="212121"/>
              </a:solidFill>
              <a:effectLst/>
              <a:latin typeface="Arial" panose="020B0604020202020204" pitchFamily="34" charset="0"/>
              <a:cs typeface="Arial" panose="020B0604020202020204" pitchFamily="34" charset="0"/>
            </a:endParaRPr>
          </a:p>
        </p:txBody>
      </p:sp>
      <p:pic>
        <p:nvPicPr>
          <p:cNvPr id="2050" name="Picture 2" descr="Home">
            <a:extLst>
              <a:ext uri="{FF2B5EF4-FFF2-40B4-BE49-F238E27FC236}">
                <a16:creationId xmlns:a16="http://schemas.microsoft.com/office/drawing/2014/main" id="{8A60F871-7B55-0983-4B7D-D5824CD7FF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8380" y="303741"/>
            <a:ext cx="1534038" cy="1533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0643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3270" cy="1278890"/>
            <a:chOff x="0" y="0"/>
            <a:chExt cx="12193270" cy="1278890"/>
          </a:xfrm>
        </p:grpSpPr>
        <p:pic>
          <p:nvPicPr>
            <p:cNvPr id="3" name="object 3"/>
            <p:cNvPicPr/>
            <p:nvPr/>
          </p:nvPicPr>
          <p:blipFill>
            <a:blip r:embed="rId2" cstate="print"/>
            <a:stretch>
              <a:fillRect/>
            </a:stretch>
          </p:blipFill>
          <p:spPr>
            <a:xfrm>
              <a:off x="0" y="0"/>
              <a:ext cx="12192000" cy="1278635"/>
            </a:xfrm>
            <a:prstGeom prst="rect">
              <a:avLst/>
            </a:prstGeom>
          </p:spPr>
        </p:pic>
        <p:sp>
          <p:nvSpPr>
            <p:cNvPr id="4" name="object 4"/>
            <p:cNvSpPr/>
            <p:nvPr/>
          </p:nvSpPr>
          <p:spPr>
            <a:xfrm>
              <a:off x="0" y="88392"/>
              <a:ext cx="12192000" cy="1018540"/>
            </a:xfrm>
            <a:custGeom>
              <a:avLst/>
              <a:gdLst/>
              <a:ahLst/>
              <a:cxnLst/>
              <a:rect l="l" t="t" r="r" b="b"/>
              <a:pathLst>
                <a:path w="12192000" h="1018540">
                  <a:moveTo>
                    <a:pt x="12192000" y="0"/>
                  </a:moveTo>
                  <a:lnTo>
                    <a:pt x="0" y="0"/>
                  </a:lnTo>
                  <a:lnTo>
                    <a:pt x="0" y="1018031"/>
                  </a:lnTo>
                  <a:lnTo>
                    <a:pt x="12192000" y="1018031"/>
                  </a:lnTo>
                  <a:lnTo>
                    <a:pt x="12192000" y="0"/>
                  </a:lnTo>
                  <a:close/>
                </a:path>
              </a:pathLst>
            </a:custGeom>
            <a:solidFill>
              <a:srgbClr val="FFFFFF"/>
            </a:solidFill>
          </p:spPr>
          <p:txBody>
            <a:bodyPr wrap="square" lIns="0" tIns="0" rIns="0" bIns="0" rtlCol="0"/>
            <a:lstStyle/>
            <a:p>
              <a:endParaRPr/>
            </a:p>
          </p:txBody>
        </p:sp>
        <p:sp>
          <p:nvSpPr>
            <p:cNvPr id="5" name="object 5"/>
            <p:cNvSpPr/>
            <p:nvPr/>
          </p:nvSpPr>
          <p:spPr>
            <a:xfrm>
              <a:off x="761" y="1102105"/>
              <a:ext cx="12192000" cy="25400"/>
            </a:xfrm>
            <a:custGeom>
              <a:avLst/>
              <a:gdLst/>
              <a:ahLst/>
              <a:cxnLst/>
              <a:rect l="l" t="t" r="r" b="b"/>
              <a:pathLst>
                <a:path w="12192000" h="25400">
                  <a:moveTo>
                    <a:pt x="0" y="25400"/>
                  </a:moveTo>
                  <a:lnTo>
                    <a:pt x="12192000" y="25400"/>
                  </a:lnTo>
                  <a:lnTo>
                    <a:pt x="12192000" y="0"/>
                  </a:lnTo>
                  <a:lnTo>
                    <a:pt x="0" y="0"/>
                  </a:lnTo>
                  <a:lnTo>
                    <a:pt x="0" y="25400"/>
                  </a:lnTo>
                  <a:close/>
                </a:path>
              </a:pathLst>
            </a:custGeom>
            <a:solidFill>
              <a:srgbClr val="DA7B2C"/>
            </a:solidFill>
          </p:spPr>
          <p:txBody>
            <a:bodyPr wrap="square" lIns="0" tIns="0" rIns="0" bIns="0" rtlCol="0"/>
            <a:lstStyle/>
            <a:p>
              <a:endParaRPr/>
            </a:p>
          </p:txBody>
        </p:sp>
        <p:pic>
          <p:nvPicPr>
            <p:cNvPr id="6" name="object 6"/>
            <p:cNvPicPr/>
            <p:nvPr/>
          </p:nvPicPr>
          <p:blipFill>
            <a:blip r:embed="rId3" cstate="print"/>
            <a:stretch>
              <a:fillRect/>
            </a:stretch>
          </p:blipFill>
          <p:spPr>
            <a:xfrm>
              <a:off x="0" y="0"/>
              <a:ext cx="12192000" cy="294131"/>
            </a:xfrm>
            <a:prstGeom prst="rect">
              <a:avLst/>
            </a:prstGeom>
          </p:spPr>
        </p:pic>
        <p:pic>
          <p:nvPicPr>
            <p:cNvPr id="7" name="object 7"/>
            <p:cNvPicPr/>
            <p:nvPr/>
          </p:nvPicPr>
          <p:blipFill>
            <a:blip r:embed="rId4" cstate="print"/>
            <a:stretch>
              <a:fillRect/>
            </a:stretch>
          </p:blipFill>
          <p:spPr>
            <a:xfrm>
              <a:off x="4902708" y="15240"/>
              <a:ext cx="2386583" cy="256031"/>
            </a:xfrm>
            <a:prstGeom prst="rect">
              <a:avLst/>
            </a:prstGeom>
          </p:spPr>
        </p:pic>
        <p:pic>
          <p:nvPicPr>
            <p:cNvPr id="8" name="object 8"/>
            <p:cNvPicPr/>
            <p:nvPr/>
          </p:nvPicPr>
          <p:blipFill>
            <a:blip r:embed="rId5" cstate="print"/>
            <a:stretch>
              <a:fillRect/>
            </a:stretch>
          </p:blipFill>
          <p:spPr>
            <a:xfrm>
              <a:off x="10652759" y="379476"/>
              <a:ext cx="1441702" cy="605027"/>
            </a:xfrm>
            <a:prstGeom prst="rect">
              <a:avLst/>
            </a:prstGeom>
          </p:spPr>
        </p:pic>
      </p:grpSp>
      <p:sp>
        <p:nvSpPr>
          <p:cNvPr id="9" name="object 9"/>
          <p:cNvSpPr txBox="1">
            <a:spLocks noGrp="1"/>
          </p:cNvSpPr>
          <p:nvPr>
            <p:ph type="title"/>
          </p:nvPr>
        </p:nvSpPr>
        <p:spPr>
          <a:xfrm>
            <a:off x="860224" y="406028"/>
            <a:ext cx="6600882" cy="505908"/>
          </a:xfrm>
          <a:prstGeom prst="rect">
            <a:avLst/>
          </a:prstGeom>
        </p:spPr>
        <p:txBody>
          <a:bodyPr vert="horz" wrap="square" lIns="0" tIns="13335" rIns="0" bIns="0" rtlCol="0" anchor="t">
            <a:spAutoFit/>
          </a:bodyPr>
          <a:lstStyle/>
          <a:p>
            <a:pPr marL="12700">
              <a:spcBef>
                <a:spcPts val="105"/>
              </a:spcBef>
            </a:pPr>
            <a:r>
              <a:rPr lang="en-US" sz="3200" b="1"/>
              <a:t>Freeport</a:t>
            </a:r>
            <a:r>
              <a:rPr sz="3200" b="1" spc="-50">
                <a:latin typeface="Arial"/>
                <a:cs typeface="Arial"/>
              </a:rPr>
              <a:t> </a:t>
            </a:r>
            <a:r>
              <a:rPr sz="3200" b="1">
                <a:latin typeface="Arial"/>
                <a:cs typeface="Arial"/>
              </a:rPr>
              <a:t>Monthly</a:t>
            </a:r>
            <a:r>
              <a:rPr sz="3200" b="1" spc="-55">
                <a:latin typeface="Arial"/>
                <a:cs typeface="Arial"/>
              </a:rPr>
              <a:t> </a:t>
            </a:r>
            <a:r>
              <a:rPr sz="3200" b="1">
                <a:latin typeface="Arial"/>
                <a:cs typeface="Arial"/>
              </a:rPr>
              <a:t>Safety</a:t>
            </a:r>
            <a:r>
              <a:rPr sz="3200" b="1" spc="-40">
                <a:latin typeface="Arial"/>
                <a:cs typeface="Arial"/>
              </a:rPr>
              <a:t> </a:t>
            </a:r>
            <a:r>
              <a:rPr sz="3200" b="1" spc="-10">
                <a:latin typeface="Arial"/>
                <a:cs typeface="Arial"/>
              </a:rPr>
              <a:t>Content</a:t>
            </a:r>
            <a:endParaRPr sz="3200">
              <a:latin typeface="Arial"/>
              <a:cs typeface="Arial"/>
            </a:endParaRPr>
          </a:p>
        </p:txBody>
      </p:sp>
      <p:sp>
        <p:nvSpPr>
          <p:cNvPr id="10" name="object 10"/>
          <p:cNvSpPr txBox="1"/>
          <p:nvPr/>
        </p:nvSpPr>
        <p:spPr>
          <a:xfrm>
            <a:off x="457200" y="1508342"/>
            <a:ext cx="11430000" cy="5822748"/>
          </a:xfrm>
          <a:prstGeom prst="rect">
            <a:avLst/>
          </a:prstGeom>
        </p:spPr>
        <p:txBody>
          <a:bodyPr vert="horz" wrap="square" lIns="0" tIns="53975" rIns="0" bIns="0" rtlCol="0" anchor="t">
            <a:spAutoFit/>
          </a:bodyPr>
          <a:lstStyle/>
          <a:p>
            <a:pPr marL="12700" marR="370840">
              <a:lnSpc>
                <a:spcPts val="2590"/>
              </a:lnSpc>
              <a:spcBef>
                <a:spcPts val="425"/>
              </a:spcBef>
            </a:pPr>
            <a:r>
              <a:rPr sz="2400">
                <a:latin typeface="Arial"/>
                <a:cs typeface="Arial"/>
              </a:rPr>
              <a:t>The</a:t>
            </a:r>
            <a:r>
              <a:rPr sz="2400" spc="-30">
                <a:latin typeface="Arial"/>
                <a:cs typeface="Arial"/>
              </a:rPr>
              <a:t> </a:t>
            </a:r>
            <a:r>
              <a:rPr sz="2400">
                <a:latin typeface="Arial"/>
                <a:cs typeface="Arial"/>
              </a:rPr>
              <a:t>following</a:t>
            </a:r>
            <a:r>
              <a:rPr sz="2400" spc="10">
                <a:latin typeface="Arial"/>
                <a:cs typeface="Arial"/>
              </a:rPr>
              <a:t> </a:t>
            </a:r>
            <a:r>
              <a:rPr sz="2400">
                <a:latin typeface="Arial"/>
                <a:cs typeface="Arial"/>
              </a:rPr>
              <a:t>slides</a:t>
            </a:r>
            <a:r>
              <a:rPr sz="2400" spc="5">
                <a:latin typeface="Arial"/>
                <a:cs typeface="Arial"/>
              </a:rPr>
              <a:t> </a:t>
            </a:r>
            <a:r>
              <a:rPr sz="2400">
                <a:latin typeface="Arial"/>
                <a:cs typeface="Arial"/>
              </a:rPr>
              <a:t>have</a:t>
            </a:r>
            <a:r>
              <a:rPr sz="2400" spc="-10">
                <a:latin typeface="Arial"/>
                <a:cs typeface="Arial"/>
              </a:rPr>
              <a:t> </a:t>
            </a:r>
            <a:r>
              <a:rPr sz="2400">
                <a:latin typeface="Arial"/>
                <a:cs typeface="Arial"/>
              </a:rPr>
              <a:t>been</a:t>
            </a:r>
            <a:r>
              <a:rPr sz="2400" spc="-10">
                <a:latin typeface="Arial"/>
                <a:cs typeface="Arial"/>
              </a:rPr>
              <a:t> </a:t>
            </a:r>
            <a:r>
              <a:rPr sz="2400">
                <a:latin typeface="Arial"/>
                <a:cs typeface="Arial"/>
              </a:rPr>
              <a:t>provided</a:t>
            </a:r>
            <a:r>
              <a:rPr sz="2400" spc="5">
                <a:latin typeface="Arial"/>
                <a:cs typeface="Arial"/>
              </a:rPr>
              <a:t> </a:t>
            </a:r>
            <a:r>
              <a:rPr sz="2400">
                <a:latin typeface="Arial"/>
                <a:cs typeface="Arial"/>
              </a:rPr>
              <a:t>to</a:t>
            </a:r>
            <a:r>
              <a:rPr sz="2400" spc="-25">
                <a:latin typeface="Arial"/>
                <a:cs typeface="Arial"/>
              </a:rPr>
              <a:t> </a:t>
            </a:r>
            <a:r>
              <a:rPr sz="2400">
                <a:latin typeface="Arial"/>
                <a:cs typeface="Arial"/>
              </a:rPr>
              <a:t>aid</a:t>
            </a:r>
            <a:r>
              <a:rPr sz="2400" spc="-10">
                <a:latin typeface="Arial"/>
                <a:cs typeface="Arial"/>
              </a:rPr>
              <a:t> </a:t>
            </a:r>
            <a:r>
              <a:rPr sz="2400">
                <a:latin typeface="Arial"/>
                <a:cs typeface="Arial"/>
              </a:rPr>
              <a:t>in</a:t>
            </a:r>
            <a:r>
              <a:rPr sz="2400" spc="-20">
                <a:latin typeface="Arial"/>
                <a:cs typeface="Arial"/>
              </a:rPr>
              <a:t> </a:t>
            </a:r>
            <a:r>
              <a:rPr sz="2400">
                <a:latin typeface="Arial"/>
                <a:cs typeface="Arial"/>
              </a:rPr>
              <a:t>compiling</a:t>
            </a:r>
            <a:r>
              <a:rPr sz="2400" spc="10">
                <a:latin typeface="Arial"/>
                <a:cs typeface="Arial"/>
              </a:rPr>
              <a:t> </a:t>
            </a:r>
            <a:r>
              <a:rPr sz="2400">
                <a:latin typeface="Arial"/>
                <a:cs typeface="Arial"/>
              </a:rPr>
              <a:t>content</a:t>
            </a:r>
            <a:r>
              <a:rPr sz="2400" spc="-5">
                <a:latin typeface="Arial"/>
                <a:cs typeface="Arial"/>
              </a:rPr>
              <a:t> </a:t>
            </a:r>
            <a:r>
              <a:rPr sz="2400" spc="-25">
                <a:latin typeface="Arial"/>
                <a:cs typeface="Arial"/>
              </a:rPr>
              <a:t>for </a:t>
            </a:r>
            <a:r>
              <a:rPr sz="2400">
                <a:latin typeface="Arial"/>
                <a:cs typeface="Arial"/>
              </a:rPr>
              <a:t>monthly</a:t>
            </a:r>
            <a:r>
              <a:rPr sz="2400" spc="-25">
                <a:latin typeface="Arial"/>
                <a:cs typeface="Arial"/>
              </a:rPr>
              <a:t> </a:t>
            </a:r>
            <a:r>
              <a:rPr sz="2400">
                <a:latin typeface="Arial"/>
                <a:cs typeface="Arial"/>
              </a:rPr>
              <a:t>Health</a:t>
            </a:r>
            <a:r>
              <a:rPr sz="2400" spc="10">
                <a:latin typeface="Arial"/>
                <a:cs typeface="Arial"/>
              </a:rPr>
              <a:t> </a:t>
            </a:r>
            <a:r>
              <a:rPr sz="2400">
                <a:latin typeface="Arial"/>
                <a:cs typeface="Arial"/>
              </a:rPr>
              <a:t>&amp;</a:t>
            </a:r>
            <a:r>
              <a:rPr sz="2400" spc="-30">
                <a:latin typeface="Arial"/>
                <a:cs typeface="Arial"/>
              </a:rPr>
              <a:t> </a:t>
            </a:r>
            <a:r>
              <a:rPr sz="2400">
                <a:latin typeface="Arial"/>
                <a:cs typeface="Arial"/>
              </a:rPr>
              <a:t>Safety</a:t>
            </a:r>
            <a:r>
              <a:rPr sz="2400" spc="-25">
                <a:latin typeface="Arial"/>
                <a:cs typeface="Arial"/>
              </a:rPr>
              <a:t> </a:t>
            </a:r>
            <a:r>
              <a:rPr sz="2400">
                <a:latin typeface="Arial"/>
                <a:cs typeface="Arial"/>
              </a:rPr>
              <a:t>meetings</a:t>
            </a:r>
            <a:r>
              <a:rPr lang="en-US" sz="2400">
                <a:latin typeface="Arial"/>
                <a:cs typeface="Arial"/>
              </a:rPr>
              <a:t>, tailgates, etc.</a:t>
            </a:r>
            <a:r>
              <a:rPr sz="2400">
                <a:latin typeface="Arial"/>
                <a:cs typeface="Arial"/>
              </a:rPr>
              <a:t> with</a:t>
            </a:r>
            <a:r>
              <a:rPr sz="2400" spc="-15">
                <a:latin typeface="Arial"/>
                <a:cs typeface="Arial"/>
              </a:rPr>
              <a:t> </a:t>
            </a:r>
            <a:r>
              <a:rPr lang="en-US" sz="2400">
                <a:latin typeface="Arial"/>
                <a:cs typeface="Arial"/>
              </a:rPr>
              <a:t>Freeport</a:t>
            </a:r>
            <a:r>
              <a:rPr sz="2400" spc="-15">
                <a:latin typeface="Arial"/>
                <a:cs typeface="Arial"/>
              </a:rPr>
              <a:t> </a:t>
            </a:r>
            <a:r>
              <a:rPr sz="2400">
                <a:latin typeface="Arial"/>
                <a:cs typeface="Arial"/>
              </a:rPr>
              <a:t>employees</a:t>
            </a:r>
            <a:r>
              <a:rPr sz="2400" spc="10">
                <a:latin typeface="Arial"/>
                <a:cs typeface="Arial"/>
              </a:rPr>
              <a:t> </a:t>
            </a:r>
            <a:r>
              <a:rPr sz="2400">
                <a:latin typeface="Arial"/>
                <a:cs typeface="Arial"/>
              </a:rPr>
              <a:t>and</a:t>
            </a:r>
            <a:r>
              <a:rPr sz="2400" spc="-5">
                <a:latin typeface="Arial"/>
                <a:cs typeface="Arial"/>
              </a:rPr>
              <a:t> </a:t>
            </a:r>
            <a:r>
              <a:rPr sz="2400" spc="-10">
                <a:latin typeface="Arial"/>
                <a:cs typeface="Arial"/>
              </a:rPr>
              <a:t>contractors.</a:t>
            </a:r>
            <a:endParaRPr sz="2400">
              <a:latin typeface="Arial"/>
              <a:cs typeface="Arial"/>
            </a:endParaRPr>
          </a:p>
          <a:p>
            <a:pPr marL="243840" marR="70485" indent="-231775">
              <a:lnSpc>
                <a:spcPts val="2590"/>
              </a:lnSpc>
              <a:spcBef>
                <a:spcPts val="1000"/>
              </a:spcBef>
              <a:buClr>
                <a:srgbClr val="BA5D00"/>
              </a:buClr>
              <a:buSzPct val="110416"/>
              <a:buChar char="•"/>
              <a:tabLst>
                <a:tab pos="243840" algn="l"/>
              </a:tabLst>
            </a:pPr>
            <a:r>
              <a:rPr sz="2400">
                <a:latin typeface="Arial"/>
                <a:cs typeface="Arial"/>
              </a:rPr>
              <a:t>Please keep</a:t>
            </a:r>
            <a:r>
              <a:rPr sz="2400" spc="-15">
                <a:latin typeface="Arial"/>
                <a:cs typeface="Arial"/>
              </a:rPr>
              <a:t> </a:t>
            </a:r>
            <a:r>
              <a:rPr sz="2400">
                <a:latin typeface="Arial"/>
                <a:cs typeface="Arial"/>
              </a:rPr>
              <a:t>in</a:t>
            </a:r>
            <a:r>
              <a:rPr sz="2400" spc="-5">
                <a:latin typeface="Arial"/>
                <a:cs typeface="Arial"/>
              </a:rPr>
              <a:t> </a:t>
            </a:r>
            <a:r>
              <a:rPr sz="2400">
                <a:latin typeface="Arial"/>
                <a:cs typeface="Arial"/>
              </a:rPr>
              <a:t>mind</a:t>
            </a:r>
            <a:r>
              <a:rPr sz="2400" spc="-15">
                <a:latin typeface="Arial"/>
                <a:cs typeface="Arial"/>
              </a:rPr>
              <a:t> </a:t>
            </a:r>
            <a:r>
              <a:rPr sz="2400">
                <a:latin typeface="Arial"/>
                <a:cs typeface="Arial"/>
              </a:rPr>
              <a:t>-</a:t>
            </a:r>
            <a:r>
              <a:rPr sz="2400" spc="-15">
                <a:latin typeface="Arial"/>
                <a:cs typeface="Arial"/>
              </a:rPr>
              <a:t> </a:t>
            </a:r>
            <a:r>
              <a:rPr sz="2400">
                <a:latin typeface="Arial"/>
                <a:cs typeface="Arial"/>
              </a:rPr>
              <a:t>some</a:t>
            </a:r>
            <a:r>
              <a:rPr sz="2400" spc="-15">
                <a:latin typeface="Arial"/>
                <a:cs typeface="Arial"/>
              </a:rPr>
              <a:t> </a:t>
            </a:r>
            <a:r>
              <a:rPr sz="2400">
                <a:latin typeface="Arial"/>
                <a:cs typeface="Arial"/>
              </a:rPr>
              <a:t>of</a:t>
            </a:r>
            <a:r>
              <a:rPr sz="2400" spc="-20">
                <a:latin typeface="Arial"/>
                <a:cs typeface="Arial"/>
              </a:rPr>
              <a:t> </a:t>
            </a:r>
            <a:r>
              <a:rPr sz="2400">
                <a:latin typeface="Arial"/>
                <a:cs typeface="Arial"/>
              </a:rPr>
              <a:t>this</a:t>
            </a:r>
            <a:r>
              <a:rPr sz="2400" spc="-10">
                <a:latin typeface="Arial"/>
                <a:cs typeface="Arial"/>
              </a:rPr>
              <a:t> </a:t>
            </a:r>
            <a:r>
              <a:rPr sz="2400">
                <a:latin typeface="Arial"/>
                <a:cs typeface="Arial"/>
              </a:rPr>
              <a:t>information</a:t>
            </a:r>
            <a:r>
              <a:rPr sz="2400" spc="-10">
                <a:latin typeface="Arial"/>
                <a:cs typeface="Arial"/>
              </a:rPr>
              <a:t> </a:t>
            </a:r>
            <a:r>
              <a:rPr sz="2400">
                <a:latin typeface="Arial"/>
                <a:cs typeface="Arial"/>
              </a:rPr>
              <a:t>is</a:t>
            </a:r>
            <a:r>
              <a:rPr sz="2400" spc="-10">
                <a:latin typeface="Arial"/>
                <a:cs typeface="Arial"/>
              </a:rPr>
              <a:t> </a:t>
            </a:r>
            <a:r>
              <a:rPr sz="2400">
                <a:latin typeface="Arial"/>
                <a:cs typeface="Arial"/>
              </a:rPr>
              <a:t>preliminary</a:t>
            </a:r>
            <a:r>
              <a:rPr sz="2400" spc="25">
                <a:latin typeface="Arial"/>
                <a:cs typeface="Arial"/>
              </a:rPr>
              <a:t> </a:t>
            </a:r>
            <a:r>
              <a:rPr sz="2400">
                <a:latin typeface="Arial"/>
                <a:cs typeface="Arial"/>
              </a:rPr>
              <a:t>and</a:t>
            </a:r>
            <a:r>
              <a:rPr sz="2400" spc="-15">
                <a:latin typeface="Arial"/>
                <a:cs typeface="Arial"/>
              </a:rPr>
              <a:t> </a:t>
            </a:r>
            <a:r>
              <a:rPr sz="2400">
                <a:latin typeface="Arial"/>
                <a:cs typeface="Arial"/>
              </a:rPr>
              <a:t>may</a:t>
            </a:r>
            <a:r>
              <a:rPr sz="2400" spc="-5">
                <a:latin typeface="Arial"/>
                <a:cs typeface="Arial"/>
              </a:rPr>
              <a:t> </a:t>
            </a:r>
            <a:r>
              <a:rPr sz="2400" spc="-25">
                <a:latin typeface="Arial"/>
                <a:cs typeface="Arial"/>
              </a:rPr>
              <a:t>be </a:t>
            </a:r>
            <a:r>
              <a:rPr sz="2400">
                <a:latin typeface="Arial"/>
                <a:cs typeface="Arial"/>
              </a:rPr>
              <a:t>pending</a:t>
            </a:r>
            <a:r>
              <a:rPr sz="2400" spc="-5">
                <a:latin typeface="Arial"/>
                <a:cs typeface="Arial"/>
              </a:rPr>
              <a:t> </a:t>
            </a:r>
            <a:r>
              <a:rPr sz="2400">
                <a:latin typeface="Arial"/>
                <a:cs typeface="Arial"/>
              </a:rPr>
              <a:t>complete</a:t>
            </a:r>
            <a:r>
              <a:rPr sz="2400" spc="-25">
                <a:latin typeface="Arial"/>
                <a:cs typeface="Arial"/>
              </a:rPr>
              <a:t> </a:t>
            </a:r>
            <a:r>
              <a:rPr sz="2400" spc="-10">
                <a:latin typeface="Arial"/>
                <a:cs typeface="Arial"/>
              </a:rPr>
              <a:t>investigations.</a:t>
            </a:r>
            <a:endParaRPr sz="2400">
              <a:latin typeface="Arial"/>
              <a:cs typeface="Arial"/>
            </a:endParaRPr>
          </a:p>
          <a:p>
            <a:pPr>
              <a:lnSpc>
                <a:spcPct val="100000"/>
              </a:lnSpc>
              <a:spcBef>
                <a:spcPts val="20"/>
              </a:spcBef>
              <a:buClr>
                <a:srgbClr val="BA5D00"/>
              </a:buClr>
              <a:buFont typeface="Arial"/>
              <a:buChar char="•"/>
            </a:pPr>
            <a:endParaRPr sz="3700">
              <a:latin typeface="Arial"/>
              <a:cs typeface="Arial"/>
            </a:endParaRPr>
          </a:p>
          <a:p>
            <a:pPr marL="12700">
              <a:lnSpc>
                <a:spcPct val="100000"/>
              </a:lnSpc>
            </a:pPr>
            <a:r>
              <a:rPr sz="2400">
                <a:latin typeface="Arial"/>
                <a:cs typeface="Arial"/>
              </a:rPr>
              <a:t>Best</a:t>
            </a:r>
            <a:r>
              <a:rPr sz="2400" spc="-20">
                <a:latin typeface="Arial"/>
                <a:cs typeface="Arial"/>
              </a:rPr>
              <a:t> </a:t>
            </a:r>
            <a:r>
              <a:rPr sz="2400" spc="-10">
                <a:latin typeface="Arial"/>
                <a:cs typeface="Arial"/>
              </a:rPr>
              <a:t>Practices</a:t>
            </a:r>
            <a:endParaRPr sz="2400">
              <a:latin typeface="Arial"/>
              <a:cs typeface="Arial"/>
            </a:endParaRPr>
          </a:p>
          <a:p>
            <a:pPr marL="243840" indent="-231140">
              <a:lnSpc>
                <a:spcPct val="100000"/>
              </a:lnSpc>
              <a:spcBef>
                <a:spcPts val="705"/>
              </a:spcBef>
              <a:buClr>
                <a:srgbClr val="BA5D00"/>
              </a:buClr>
              <a:buSzPct val="110416"/>
              <a:buChar char="•"/>
              <a:tabLst>
                <a:tab pos="243840" algn="l"/>
              </a:tabLst>
            </a:pPr>
            <a:r>
              <a:rPr sz="2400">
                <a:latin typeface="Arial"/>
                <a:cs typeface="Arial"/>
              </a:rPr>
              <a:t>Be</a:t>
            </a:r>
            <a:r>
              <a:rPr sz="2400" spc="-15">
                <a:latin typeface="Arial"/>
                <a:cs typeface="Arial"/>
              </a:rPr>
              <a:t> </a:t>
            </a:r>
            <a:r>
              <a:rPr sz="2400">
                <a:latin typeface="Arial"/>
                <a:cs typeface="Arial"/>
              </a:rPr>
              <a:t>familiar</a:t>
            </a:r>
            <a:r>
              <a:rPr sz="2400" spc="5">
                <a:latin typeface="Arial"/>
                <a:cs typeface="Arial"/>
              </a:rPr>
              <a:t> </a:t>
            </a:r>
            <a:r>
              <a:rPr sz="2400">
                <a:latin typeface="Arial"/>
                <a:cs typeface="Arial"/>
              </a:rPr>
              <a:t>with</a:t>
            </a:r>
            <a:r>
              <a:rPr sz="2400" spc="-5">
                <a:latin typeface="Arial"/>
                <a:cs typeface="Arial"/>
              </a:rPr>
              <a:t> </a:t>
            </a:r>
            <a:r>
              <a:rPr sz="2400">
                <a:latin typeface="Arial"/>
                <a:cs typeface="Arial"/>
              </a:rPr>
              <a:t>content</a:t>
            </a:r>
            <a:r>
              <a:rPr sz="2400" spc="-15">
                <a:latin typeface="Arial"/>
                <a:cs typeface="Arial"/>
              </a:rPr>
              <a:t> </a:t>
            </a:r>
            <a:r>
              <a:rPr sz="2400">
                <a:latin typeface="Arial"/>
                <a:cs typeface="Arial"/>
              </a:rPr>
              <a:t>prior</a:t>
            </a:r>
            <a:r>
              <a:rPr sz="2400" spc="-5">
                <a:latin typeface="Arial"/>
                <a:cs typeface="Arial"/>
              </a:rPr>
              <a:t> </a:t>
            </a:r>
            <a:r>
              <a:rPr sz="2400">
                <a:latin typeface="Arial"/>
                <a:cs typeface="Arial"/>
              </a:rPr>
              <a:t>to</a:t>
            </a:r>
            <a:r>
              <a:rPr sz="2400" spc="-20">
                <a:latin typeface="Arial"/>
                <a:cs typeface="Arial"/>
              </a:rPr>
              <a:t> </a:t>
            </a:r>
            <a:r>
              <a:rPr sz="2400" spc="-10">
                <a:latin typeface="Arial"/>
                <a:cs typeface="Arial"/>
              </a:rPr>
              <a:t>presenting</a:t>
            </a:r>
            <a:r>
              <a:rPr lang="en-US" sz="2400" spc="-10">
                <a:latin typeface="Arial"/>
                <a:cs typeface="Arial"/>
              </a:rPr>
              <a:t>.</a:t>
            </a:r>
            <a:endParaRPr sz="2400">
              <a:latin typeface="Arial"/>
              <a:cs typeface="Arial"/>
            </a:endParaRPr>
          </a:p>
          <a:p>
            <a:pPr marL="243840" indent="-231140">
              <a:lnSpc>
                <a:spcPct val="100000"/>
              </a:lnSpc>
              <a:spcBef>
                <a:spcPts val="710"/>
              </a:spcBef>
              <a:buClr>
                <a:srgbClr val="BA5D00"/>
              </a:buClr>
              <a:buSzPct val="110416"/>
              <a:buChar char="•"/>
              <a:tabLst>
                <a:tab pos="243840" algn="l"/>
              </a:tabLst>
            </a:pPr>
            <a:r>
              <a:rPr sz="2400">
                <a:latin typeface="Arial"/>
                <a:cs typeface="Arial"/>
              </a:rPr>
              <a:t>Hide/</a:t>
            </a:r>
            <a:r>
              <a:rPr lang="en-US" sz="2400">
                <a:latin typeface="Arial"/>
                <a:cs typeface="Arial"/>
              </a:rPr>
              <a:t>u</a:t>
            </a:r>
            <a:r>
              <a:rPr sz="2400">
                <a:latin typeface="Arial"/>
                <a:cs typeface="Arial"/>
              </a:rPr>
              <a:t>nhide</a:t>
            </a:r>
            <a:r>
              <a:rPr sz="2400" spc="15">
                <a:latin typeface="Arial"/>
                <a:cs typeface="Arial"/>
              </a:rPr>
              <a:t> </a:t>
            </a:r>
            <a:r>
              <a:rPr sz="2400">
                <a:latin typeface="Arial"/>
                <a:cs typeface="Arial"/>
              </a:rPr>
              <a:t>incidents</a:t>
            </a:r>
            <a:r>
              <a:rPr sz="2400" spc="5">
                <a:latin typeface="Arial"/>
                <a:cs typeface="Arial"/>
              </a:rPr>
              <a:t> </a:t>
            </a:r>
            <a:r>
              <a:rPr sz="2400">
                <a:latin typeface="Arial"/>
                <a:cs typeface="Arial"/>
              </a:rPr>
              <a:t>that</a:t>
            </a:r>
            <a:r>
              <a:rPr sz="2400" spc="-25">
                <a:latin typeface="Arial"/>
                <a:cs typeface="Arial"/>
              </a:rPr>
              <a:t> </a:t>
            </a:r>
            <a:r>
              <a:rPr sz="2400">
                <a:latin typeface="Arial"/>
                <a:cs typeface="Arial"/>
              </a:rPr>
              <a:t>are</a:t>
            </a:r>
            <a:r>
              <a:rPr sz="2400" spc="-20">
                <a:latin typeface="Arial"/>
                <a:cs typeface="Arial"/>
              </a:rPr>
              <a:t> </a:t>
            </a:r>
            <a:r>
              <a:rPr sz="2400">
                <a:latin typeface="Arial"/>
                <a:cs typeface="Arial"/>
              </a:rPr>
              <a:t>relevant</a:t>
            </a:r>
            <a:r>
              <a:rPr sz="2400" spc="-10">
                <a:latin typeface="Arial"/>
                <a:cs typeface="Arial"/>
              </a:rPr>
              <a:t> </a:t>
            </a:r>
            <a:r>
              <a:rPr sz="2400">
                <a:latin typeface="Arial"/>
                <a:cs typeface="Arial"/>
              </a:rPr>
              <a:t>to</a:t>
            </a:r>
            <a:r>
              <a:rPr sz="2400" spc="-25">
                <a:latin typeface="Arial"/>
                <a:cs typeface="Arial"/>
              </a:rPr>
              <a:t> </a:t>
            </a:r>
            <a:r>
              <a:rPr sz="2400">
                <a:latin typeface="Arial"/>
                <a:cs typeface="Arial"/>
              </a:rPr>
              <a:t>your</a:t>
            </a:r>
            <a:r>
              <a:rPr sz="2400" spc="-10">
                <a:latin typeface="Arial"/>
                <a:cs typeface="Arial"/>
              </a:rPr>
              <a:t> </a:t>
            </a:r>
            <a:r>
              <a:rPr sz="2400" spc="-20">
                <a:latin typeface="Arial"/>
                <a:cs typeface="Arial"/>
              </a:rPr>
              <a:t>team</a:t>
            </a:r>
            <a:r>
              <a:rPr lang="en-US" sz="2400" spc="-20">
                <a:latin typeface="Arial"/>
                <a:cs typeface="Arial"/>
              </a:rPr>
              <a:t>.</a:t>
            </a:r>
            <a:endParaRPr sz="2400">
              <a:latin typeface="Arial"/>
              <a:cs typeface="Arial"/>
            </a:endParaRPr>
          </a:p>
          <a:p>
            <a:pPr marL="243840" indent="-231140">
              <a:lnSpc>
                <a:spcPct val="100000"/>
              </a:lnSpc>
              <a:spcBef>
                <a:spcPts val="720"/>
              </a:spcBef>
              <a:buClr>
                <a:srgbClr val="BA5D00"/>
              </a:buClr>
              <a:buSzPct val="110416"/>
              <a:buChar char="•"/>
              <a:tabLst>
                <a:tab pos="243840" algn="l"/>
              </a:tabLst>
            </a:pPr>
            <a:r>
              <a:rPr sz="2400">
                <a:latin typeface="Arial"/>
                <a:cs typeface="Arial"/>
              </a:rPr>
              <a:t>Interact</a:t>
            </a:r>
            <a:r>
              <a:rPr sz="2400" spc="-45">
                <a:latin typeface="Arial"/>
                <a:cs typeface="Arial"/>
              </a:rPr>
              <a:t> </a:t>
            </a:r>
            <a:r>
              <a:rPr sz="2400">
                <a:latin typeface="Arial"/>
                <a:cs typeface="Arial"/>
              </a:rPr>
              <a:t>with</a:t>
            </a:r>
            <a:r>
              <a:rPr sz="2400" spc="-15">
                <a:latin typeface="Arial"/>
                <a:cs typeface="Arial"/>
              </a:rPr>
              <a:t> </a:t>
            </a:r>
            <a:r>
              <a:rPr sz="2400">
                <a:latin typeface="Arial"/>
                <a:cs typeface="Arial"/>
              </a:rPr>
              <a:t>your</a:t>
            </a:r>
            <a:r>
              <a:rPr sz="2400" spc="-10">
                <a:latin typeface="Arial"/>
                <a:cs typeface="Arial"/>
              </a:rPr>
              <a:t> </a:t>
            </a:r>
            <a:r>
              <a:rPr sz="2400">
                <a:latin typeface="Arial"/>
                <a:cs typeface="Arial"/>
              </a:rPr>
              <a:t>audience,</a:t>
            </a:r>
            <a:r>
              <a:rPr sz="2400" spc="15">
                <a:latin typeface="Arial"/>
                <a:cs typeface="Arial"/>
              </a:rPr>
              <a:t> </a:t>
            </a:r>
            <a:r>
              <a:rPr sz="2400">
                <a:latin typeface="Arial"/>
                <a:cs typeface="Arial"/>
              </a:rPr>
              <a:t>relating</a:t>
            </a:r>
            <a:r>
              <a:rPr sz="2400" spc="5">
                <a:latin typeface="Arial"/>
                <a:cs typeface="Arial"/>
              </a:rPr>
              <a:t> </a:t>
            </a:r>
            <a:r>
              <a:rPr sz="2400">
                <a:latin typeface="Arial"/>
                <a:cs typeface="Arial"/>
              </a:rPr>
              <a:t>information</a:t>
            </a:r>
            <a:r>
              <a:rPr sz="2400" spc="-15">
                <a:latin typeface="Arial"/>
                <a:cs typeface="Arial"/>
              </a:rPr>
              <a:t> </a:t>
            </a:r>
            <a:r>
              <a:rPr sz="2400">
                <a:latin typeface="Arial"/>
                <a:cs typeface="Arial"/>
              </a:rPr>
              <a:t>to</a:t>
            </a:r>
            <a:r>
              <a:rPr sz="2400" spc="-30">
                <a:latin typeface="Arial"/>
                <a:cs typeface="Arial"/>
              </a:rPr>
              <a:t> </a:t>
            </a:r>
            <a:r>
              <a:rPr sz="2400">
                <a:latin typeface="Arial"/>
                <a:cs typeface="Arial"/>
              </a:rPr>
              <a:t>your</a:t>
            </a:r>
            <a:r>
              <a:rPr sz="2400" spc="-5">
                <a:latin typeface="Arial"/>
                <a:cs typeface="Arial"/>
              </a:rPr>
              <a:t> </a:t>
            </a:r>
            <a:r>
              <a:rPr sz="2400">
                <a:latin typeface="Arial"/>
                <a:cs typeface="Arial"/>
              </a:rPr>
              <a:t>specific </a:t>
            </a:r>
            <a:r>
              <a:rPr sz="2400" spc="-20">
                <a:latin typeface="Arial"/>
                <a:cs typeface="Arial"/>
              </a:rPr>
              <a:t>work</a:t>
            </a:r>
            <a:r>
              <a:rPr lang="en-US" sz="2400" spc="-20">
                <a:latin typeface="Arial"/>
                <a:cs typeface="Arial"/>
              </a:rPr>
              <a:t>.</a:t>
            </a:r>
          </a:p>
          <a:p>
            <a:pPr marL="243840" indent="-231140">
              <a:spcBef>
                <a:spcPts val="720"/>
              </a:spcBef>
              <a:buClr>
                <a:srgbClr val="BA5D00"/>
              </a:buClr>
              <a:buSzPct val="110416"/>
              <a:buChar char="•"/>
              <a:tabLst>
                <a:tab pos="243840" algn="l"/>
              </a:tabLst>
            </a:pPr>
            <a:r>
              <a:rPr lang="en-US" sz="2400">
                <a:latin typeface="Arial"/>
                <a:cs typeface="Arial"/>
              </a:rPr>
              <a:t>Update dashboards to share meaningful data (</a:t>
            </a:r>
            <a:r>
              <a:rPr lang="en-US" sz="2400">
                <a:hlinkClick r:id="rId6"/>
              </a:rPr>
              <a:t>Incident Summary - Power BI</a:t>
            </a:r>
            <a:r>
              <a:rPr lang="en-US" sz="2400"/>
              <a:t>, </a:t>
            </a:r>
            <a:r>
              <a:rPr lang="en-US" sz="2400">
                <a:hlinkClick r:id="rId7"/>
              </a:rPr>
              <a:t>FRM - Power BI</a:t>
            </a:r>
            <a:r>
              <a:rPr lang="en-US" sz="2400">
                <a:latin typeface="Arial"/>
                <a:cs typeface="Arial"/>
              </a:rPr>
              <a:t>). Contact your local Health and Safety staff for site-specific dashboards or external access.</a:t>
            </a:r>
          </a:p>
          <a:p>
            <a:pPr marL="243840" indent="-231140">
              <a:lnSpc>
                <a:spcPct val="100000"/>
              </a:lnSpc>
              <a:spcBef>
                <a:spcPts val="720"/>
              </a:spcBef>
              <a:buClr>
                <a:srgbClr val="BA5D00"/>
              </a:buClr>
              <a:buSzPct val="110416"/>
              <a:buChar char="•"/>
              <a:tabLst>
                <a:tab pos="243840" algn="l"/>
              </a:tabLst>
            </a:pPr>
            <a:endParaRPr sz="2400">
              <a:latin typeface="Arial"/>
              <a:cs typeface="Arial"/>
            </a:endParaRPr>
          </a:p>
        </p:txBody>
      </p:sp>
      <p:sp>
        <p:nvSpPr>
          <p:cNvPr id="11" name="object 11"/>
          <p:cNvSpPr txBox="1"/>
          <p:nvPr/>
        </p:nvSpPr>
        <p:spPr>
          <a:xfrm>
            <a:off x="12022980" y="6607534"/>
            <a:ext cx="89535" cy="162560"/>
          </a:xfrm>
          <a:prstGeom prst="rect">
            <a:avLst/>
          </a:prstGeom>
        </p:spPr>
        <p:txBody>
          <a:bodyPr vert="horz" wrap="square" lIns="0" tIns="12700" rIns="0" bIns="0" rtlCol="0">
            <a:spAutoFit/>
          </a:bodyPr>
          <a:lstStyle/>
          <a:p>
            <a:pPr marL="12700">
              <a:lnSpc>
                <a:spcPct val="100000"/>
              </a:lnSpc>
              <a:spcBef>
                <a:spcPts val="100"/>
              </a:spcBef>
            </a:pPr>
            <a:r>
              <a:rPr sz="900">
                <a:latin typeface="Arial"/>
                <a:cs typeface="Arial"/>
              </a:rPr>
              <a:t>1</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60224" y="406028"/>
            <a:ext cx="8576310" cy="505908"/>
          </a:xfrm>
          <a:prstGeom prst="rect">
            <a:avLst/>
          </a:prstGeom>
        </p:spPr>
        <p:txBody>
          <a:bodyPr vert="horz" wrap="square" lIns="0" tIns="13335" rIns="0" bIns="0" rtlCol="0">
            <a:spAutoFit/>
          </a:bodyPr>
          <a:lstStyle/>
          <a:p>
            <a:pPr marL="12700">
              <a:lnSpc>
                <a:spcPct val="100000"/>
              </a:lnSpc>
              <a:spcBef>
                <a:spcPts val="105"/>
              </a:spcBef>
            </a:pPr>
            <a:r>
              <a:rPr lang="en-US" sz="3200" b="1" dirty="0"/>
              <a:t>MSHA Fatality Alert </a:t>
            </a:r>
            <a:endParaRPr sz="3200" dirty="0">
              <a:latin typeface="Arial"/>
              <a:cs typeface="Arial"/>
            </a:endParaRPr>
          </a:p>
        </p:txBody>
      </p:sp>
      <p:sp>
        <p:nvSpPr>
          <p:cNvPr id="14" name="Rectangle: Rounded Corners 13">
            <a:extLst>
              <a:ext uri="{FF2B5EF4-FFF2-40B4-BE49-F238E27FC236}">
                <a16:creationId xmlns:a16="http://schemas.microsoft.com/office/drawing/2014/main" id="{1484598F-6A24-B661-4643-388283F51A4A}"/>
              </a:ext>
            </a:extLst>
          </p:cNvPr>
          <p:cNvSpPr/>
          <p:nvPr/>
        </p:nvSpPr>
        <p:spPr>
          <a:xfrm>
            <a:off x="228600" y="6223372"/>
            <a:ext cx="1295400" cy="4572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a:hlinkClick r:id="rId2"/>
              </a:rPr>
              <a:t>PDF LINK</a:t>
            </a:r>
            <a:endParaRPr lang="en-US" sz="2000" dirty="0"/>
          </a:p>
        </p:txBody>
      </p:sp>
      <p:sp>
        <p:nvSpPr>
          <p:cNvPr id="3" name="TextBox 2">
            <a:extLst>
              <a:ext uri="{FF2B5EF4-FFF2-40B4-BE49-F238E27FC236}">
                <a16:creationId xmlns:a16="http://schemas.microsoft.com/office/drawing/2014/main" id="{34DD0F55-FD87-F89B-C7CE-B7B3FFC6686A}"/>
              </a:ext>
            </a:extLst>
          </p:cNvPr>
          <p:cNvSpPr txBox="1"/>
          <p:nvPr/>
        </p:nvSpPr>
        <p:spPr>
          <a:xfrm>
            <a:off x="457200" y="1439617"/>
            <a:ext cx="10744200" cy="646331"/>
          </a:xfrm>
          <a:prstGeom prst="rect">
            <a:avLst/>
          </a:prstGeom>
          <a:noFill/>
        </p:spPr>
        <p:txBody>
          <a:bodyPr wrap="square" rtlCol="0">
            <a:spAutoFit/>
          </a:bodyPr>
          <a:lstStyle/>
          <a:p>
            <a:pPr marL="0" marR="0">
              <a:spcBef>
                <a:spcPts val="0"/>
              </a:spcBef>
              <a:spcAft>
                <a:spcPts val="1125"/>
              </a:spcAft>
            </a:pPr>
            <a:r>
              <a:rPr lang="en-US" sz="1800" dirty="0">
                <a:solidFill>
                  <a:srgbClr val="000000"/>
                </a:solidFill>
                <a:effectLst/>
                <a:latin typeface="Arial" panose="020B0604020202020204" pitchFamily="34" charset="0"/>
                <a:ea typeface="Calibri" panose="020F0502020204030204" pitchFamily="34" charset="0"/>
              </a:rPr>
              <a:t>MINE FATALITY – On November 13, 2023, a rotating drill steel of a roof bolting machine entangled a miner, causing fatal injuries.</a:t>
            </a:r>
            <a:endParaRPr lang="en-US" sz="1800" dirty="0">
              <a:effectLst/>
              <a:latin typeface="Calibri" panose="020F0502020204030204" pitchFamily="34" charset="0"/>
              <a:ea typeface="Calibri" panose="020F0502020204030204" pitchFamily="34" charset="0"/>
            </a:endParaRPr>
          </a:p>
        </p:txBody>
      </p:sp>
      <p:sp>
        <p:nvSpPr>
          <p:cNvPr id="4" name="TextBox 3">
            <a:extLst>
              <a:ext uri="{FF2B5EF4-FFF2-40B4-BE49-F238E27FC236}">
                <a16:creationId xmlns:a16="http://schemas.microsoft.com/office/drawing/2014/main" id="{8A2932C8-E190-3AAA-11C5-77476FBB7734}"/>
              </a:ext>
            </a:extLst>
          </p:cNvPr>
          <p:cNvSpPr txBox="1"/>
          <p:nvPr/>
        </p:nvSpPr>
        <p:spPr>
          <a:xfrm>
            <a:off x="5486400" y="2692400"/>
            <a:ext cx="6135076" cy="2803332"/>
          </a:xfrm>
          <a:prstGeom prst="rect">
            <a:avLst/>
          </a:prstGeom>
          <a:noFill/>
        </p:spPr>
        <p:txBody>
          <a:bodyPr wrap="square">
            <a:spAutoFit/>
          </a:bodyPr>
          <a:lstStyle/>
          <a:p>
            <a:pPr algn="l">
              <a:lnSpc>
                <a:spcPct val="100000"/>
              </a:lnSpc>
              <a:spcAft>
                <a:spcPts val="600"/>
              </a:spcAft>
            </a:pPr>
            <a:r>
              <a:rPr lang="en-US" b="1" dirty="0">
                <a:solidFill>
                  <a:srgbClr val="C55A11"/>
                </a:solidFill>
                <a:latin typeface="Arial" panose="020B0604020202020204" pitchFamily="34" charset="0"/>
                <a:cs typeface="Arial" panose="020B0604020202020204" pitchFamily="34" charset="0"/>
              </a:rPr>
              <a:t>Eliminate hazards and prevent injuries: </a:t>
            </a:r>
          </a:p>
          <a:p>
            <a:pPr marL="342900" marR="0" lvl="0" indent="-342900">
              <a:spcBef>
                <a:spcPts val="0"/>
              </a:spcBef>
              <a:spcAft>
                <a:spcPts val="0"/>
              </a:spcAft>
              <a:buSzPts val="1000"/>
              <a:buFont typeface="Symbol" panose="05050102010706020507" pitchFamily="18" charset="2"/>
              <a:buChar char=""/>
              <a:tabLst>
                <a:tab pos="457200" algn="l"/>
              </a:tabLst>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Always follow manufacturer recommendations when conducting maintenance on equipment, including: </a:t>
            </a:r>
          </a:p>
          <a:p>
            <a:pPr marL="742950" marR="0" lvl="1" indent="-285750">
              <a:spcBef>
                <a:spcPts val="0"/>
              </a:spcBef>
              <a:spcAft>
                <a:spcPts val="0"/>
              </a:spcAft>
              <a:buSzPts val="1000"/>
              <a:buFont typeface="Courier New" panose="02070309020205020404" pitchFamily="49" charset="0"/>
              <a:buChar char="o"/>
              <a:tabLst>
                <a:tab pos="914400" algn="l"/>
              </a:tabLst>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Turn off or de-energize the machine.</a:t>
            </a:r>
          </a:p>
          <a:p>
            <a:pPr marL="742950" marR="0" lvl="1" indent="-285750">
              <a:spcBef>
                <a:spcPts val="0"/>
              </a:spcBef>
              <a:spcAft>
                <a:spcPts val="1125"/>
              </a:spcAft>
              <a:buSzPts val="1000"/>
              <a:buFont typeface="Courier New" panose="02070309020205020404" pitchFamily="49" charset="0"/>
              <a:buChar char="o"/>
              <a:tabLst>
                <a:tab pos="914400" algn="l"/>
              </a:tabLst>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Secure the equipment against hazardous motion.</a:t>
            </a:r>
          </a:p>
          <a:p>
            <a:pPr marL="342900" marR="0" lvl="0" indent="-342900">
              <a:spcBef>
                <a:spcPts val="0"/>
              </a:spcBef>
              <a:spcAft>
                <a:spcPts val="0"/>
              </a:spcAft>
              <a:buSzPts val="1000"/>
              <a:buFont typeface="Symbol" panose="05050102010706020507" pitchFamily="18" charset="2"/>
              <a:buChar char=""/>
              <a:tabLst>
                <a:tab pos="457200" algn="l"/>
              </a:tabLst>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Never touch or hold the drill steel, wrench, or bolt while it is rotating.</a:t>
            </a:r>
          </a:p>
          <a:p>
            <a:pPr marL="342900" marR="0" lvl="0" indent="-342900">
              <a:spcBef>
                <a:spcPts val="0"/>
              </a:spcBef>
              <a:spcAft>
                <a:spcPts val="1125"/>
              </a:spcAft>
              <a:buSzPts val="1000"/>
              <a:buFont typeface="Symbol" panose="05050102010706020507" pitchFamily="18" charset="2"/>
              <a:buChar char=""/>
              <a:tabLst>
                <a:tab pos="457200" algn="l"/>
              </a:tabLst>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Do not wear loose-fitting or bulky clothing when working around any machinery with rotating parts.</a:t>
            </a:r>
          </a:p>
        </p:txBody>
      </p:sp>
      <p:pic>
        <p:nvPicPr>
          <p:cNvPr id="6" name="Picture 5">
            <a:extLst>
              <a:ext uri="{FF2B5EF4-FFF2-40B4-BE49-F238E27FC236}">
                <a16:creationId xmlns:a16="http://schemas.microsoft.com/office/drawing/2014/main" id="{3264C381-2D0C-36D1-CF29-5D114D3D07B4}"/>
              </a:ext>
            </a:extLst>
          </p:cNvPr>
          <p:cNvPicPr>
            <a:picLocks noChangeAspect="1"/>
          </p:cNvPicPr>
          <p:nvPr/>
        </p:nvPicPr>
        <p:blipFill>
          <a:blip r:embed="rId3"/>
          <a:stretch>
            <a:fillRect/>
          </a:stretch>
        </p:blipFill>
        <p:spPr>
          <a:xfrm>
            <a:off x="323193" y="2228229"/>
            <a:ext cx="4942490" cy="3572216"/>
          </a:xfrm>
          <a:prstGeom prst="rect">
            <a:avLst/>
          </a:prstGeom>
        </p:spPr>
      </p:pic>
    </p:spTree>
    <p:extLst>
      <p:ext uri="{BB962C8B-B14F-4D97-AF65-F5344CB8AC3E}">
        <p14:creationId xmlns:p14="http://schemas.microsoft.com/office/powerpoint/2010/main" val="24885795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60224" y="406028"/>
            <a:ext cx="8576310" cy="505908"/>
          </a:xfrm>
          <a:prstGeom prst="rect">
            <a:avLst/>
          </a:prstGeom>
        </p:spPr>
        <p:txBody>
          <a:bodyPr vert="horz" wrap="square" lIns="0" tIns="13335" rIns="0" bIns="0" rtlCol="0">
            <a:spAutoFit/>
          </a:bodyPr>
          <a:lstStyle/>
          <a:p>
            <a:pPr marL="12700">
              <a:lnSpc>
                <a:spcPct val="100000"/>
              </a:lnSpc>
              <a:spcBef>
                <a:spcPts val="105"/>
              </a:spcBef>
            </a:pPr>
            <a:r>
              <a:rPr lang="en-US" sz="3200" b="1" dirty="0"/>
              <a:t>MSHA Fatality Alert</a:t>
            </a:r>
            <a:endParaRPr sz="3200" dirty="0">
              <a:latin typeface="Arial"/>
              <a:cs typeface="Arial"/>
            </a:endParaRPr>
          </a:p>
        </p:txBody>
      </p:sp>
      <p:sp>
        <p:nvSpPr>
          <p:cNvPr id="14" name="Rectangle: Rounded Corners 13">
            <a:extLst>
              <a:ext uri="{FF2B5EF4-FFF2-40B4-BE49-F238E27FC236}">
                <a16:creationId xmlns:a16="http://schemas.microsoft.com/office/drawing/2014/main" id="{1484598F-6A24-B661-4643-388283F51A4A}"/>
              </a:ext>
            </a:extLst>
          </p:cNvPr>
          <p:cNvSpPr/>
          <p:nvPr/>
        </p:nvSpPr>
        <p:spPr>
          <a:xfrm>
            <a:off x="228600" y="6223372"/>
            <a:ext cx="1295400" cy="4572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a:hlinkClick r:id="rId2"/>
              </a:rPr>
              <a:t>PDF LINK</a:t>
            </a:r>
            <a:endParaRPr lang="en-US" sz="2000" dirty="0"/>
          </a:p>
        </p:txBody>
      </p:sp>
      <p:sp>
        <p:nvSpPr>
          <p:cNvPr id="3" name="TextBox 2">
            <a:extLst>
              <a:ext uri="{FF2B5EF4-FFF2-40B4-BE49-F238E27FC236}">
                <a16:creationId xmlns:a16="http://schemas.microsoft.com/office/drawing/2014/main" id="{1837DEFD-1DF1-9421-911B-77ECB833A424}"/>
              </a:ext>
            </a:extLst>
          </p:cNvPr>
          <p:cNvSpPr txBox="1"/>
          <p:nvPr/>
        </p:nvSpPr>
        <p:spPr>
          <a:xfrm>
            <a:off x="609600" y="1447800"/>
            <a:ext cx="10744200" cy="646331"/>
          </a:xfrm>
          <a:prstGeom prst="rect">
            <a:avLst/>
          </a:prstGeom>
          <a:noFill/>
        </p:spPr>
        <p:txBody>
          <a:bodyPr wrap="square" rtlCol="0">
            <a:spAutoFit/>
          </a:bodyPr>
          <a:lstStyle/>
          <a:p>
            <a:pPr marL="0" marR="0">
              <a:spcBef>
                <a:spcPts val="0"/>
              </a:spcBef>
              <a:spcAft>
                <a:spcPts val="1125"/>
              </a:spcAft>
            </a:pPr>
            <a:r>
              <a:rPr lang="en-US" sz="1800" dirty="0">
                <a:solidFill>
                  <a:srgbClr val="000000"/>
                </a:solidFill>
                <a:effectLst/>
                <a:latin typeface="Arial" panose="020B0604020202020204" pitchFamily="34" charset="0"/>
                <a:ea typeface="Calibri" panose="020F0502020204030204" pitchFamily="34" charset="0"/>
              </a:rPr>
              <a:t>MINE FATALITY – On August 5, 2023, a piece of granite fell, striking two miners, killing one and seriously injuring the other.</a:t>
            </a:r>
            <a:endParaRPr lang="en-US" sz="1800" dirty="0">
              <a:effectLst/>
              <a:latin typeface="Calibri" panose="020F0502020204030204" pitchFamily="34" charset="0"/>
              <a:ea typeface="Calibri" panose="020F0502020204030204" pitchFamily="34" charset="0"/>
            </a:endParaRPr>
          </a:p>
        </p:txBody>
      </p:sp>
      <p:sp>
        <p:nvSpPr>
          <p:cNvPr id="5" name="TextBox 4">
            <a:extLst>
              <a:ext uri="{FF2B5EF4-FFF2-40B4-BE49-F238E27FC236}">
                <a16:creationId xmlns:a16="http://schemas.microsoft.com/office/drawing/2014/main" id="{793E4A91-0D6B-F447-6080-2C0B2FE46E27}"/>
              </a:ext>
            </a:extLst>
          </p:cNvPr>
          <p:cNvSpPr txBox="1"/>
          <p:nvPr/>
        </p:nvSpPr>
        <p:spPr>
          <a:xfrm>
            <a:off x="5562600" y="2495025"/>
            <a:ext cx="6135076" cy="2662267"/>
          </a:xfrm>
          <a:prstGeom prst="rect">
            <a:avLst/>
          </a:prstGeom>
          <a:noFill/>
        </p:spPr>
        <p:txBody>
          <a:bodyPr wrap="square">
            <a:spAutoFit/>
          </a:bodyPr>
          <a:lstStyle/>
          <a:p>
            <a:pPr algn="l">
              <a:lnSpc>
                <a:spcPct val="100000"/>
              </a:lnSpc>
              <a:spcAft>
                <a:spcPts val="600"/>
              </a:spcAft>
            </a:pPr>
            <a:r>
              <a:rPr lang="en-US" b="1" dirty="0">
                <a:solidFill>
                  <a:srgbClr val="C55A11"/>
                </a:solidFill>
                <a:latin typeface="Arial" panose="020B0604020202020204" pitchFamily="34" charset="0"/>
                <a:cs typeface="Arial" panose="020B0604020202020204" pitchFamily="34" charset="0"/>
              </a:rPr>
              <a:t>Eliminate hazards and prevent injuries: </a:t>
            </a: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Examine work areas to identify loose ground or unstable conditions before work begins and as conditions change.  Report hazards and do not work in unsafe conditions.</a:t>
            </a: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Correct unsafe conditions or barricade areas to prevent access before beginning work.</a:t>
            </a:r>
          </a:p>
          <a:p>
            <a:pPr marL="342900" marR="0" lvl="0" indent="-342900">
              <a:spcBef>
                <a:spcPts val="0"/>
              </a:spcBef>
              <a:spcAft>
                <a:spcPts val="1125"/>
              </a:spcAft>
              <a:buSzPts val="1000"/>
              <a:buFont typeface="Symbol" panose="05050102010706020507" pitchFamily="18" charset="2"/>
              <a:buChar char=""/>
              <a:tabLst>
                <a:tab pos="457200" algn="l"/>
              </a:tabLst>
            </a:pPr>
            <a:r>
              <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Consider mining methods that do not require miners to work or travel near the base of a highwall.</a:t>
            </a:r>
          </a:p>
        </p:txBody>
      </p:sp>
      <p:pic>
        <p:nvPicPr>
          <p:cNvPr id="7" name="Picture 6">
            <a:extLst>
              <a:ext uri="{FF2B5EF4-FFF2-40B4-BE49-F238E27FC236}">
                <a16:creationId xmlns:a16="http://schemas.microsoft.com/office/drawing/2014/main" id="{2626C514-FD4F-42C1-E747-06094D088C17}"/>
              </a:ext>
            </a:extLst>
          </p:cNvPr>
          <p:cNvPicPr>
            <a:picLocks noChangeAspect="1"/>
          </p:cNvPicPr>
          <p:nvPr/>
        </p:nvPicPr>
        <p:blipFill>
          <a:blip r:embed="rId3"/>
          <a:stretch>
            <a:fillRect/>
          </a:stretch>
        </p:blipFill>
        <p:spPr>
          <a:xfrm>
            <a:off x="325828" y="2279489"/>
            <a:ext cx="4729647" cy="3766908"/>
          </a:xfrm>
          <a:prstGeom prst="rect">
            <a:avLst/>
          </a:prstGeom>
        </p:spPr>
      </p:pic>
    </p:spTree>
    <p:extLst>
      <p:ext uri="{BB962C8B-B14F-4D97-AF65-F5344CB8AC3E}">
        <p14:creationId xmlns:p14="http://schemas.microsoft.com/office/powerpoint/2010/main" val="30087070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60224" y="406028"/>
            <a:ext cx="8576310" cy="505908"/>
          </a:xfrm>
          <a:prstGeom prst="rect">
            <a:avLst/>
          </a:prstGeom>
        </p:spPr>
        <p:txBody>
          <a:bodyPr vert="horz" wrap="square" lIns="0" tIns="13335" rIns="0" bIns="0" rtlCol="0">
            <a:spAutoFit/>
          </a:bodyPr>
          <a:lstStyle/>
          <a:p>
            <a:pPr marL="12700">
              <a:lnSpc>
                <a:spcPct val="100000"/>
              </a:lnSpc>
              <a:spcBef>
                <a:spcPts val="105"/>
              </a:spcBef>
            </a:pPr>
            <a:r>
              <a:rPr lang="en-US" sz="3200" b="1" dirty="0"/>
              <a:t>MSHA Fatality Alert</a:t>
            </a:r>
            <a:endParaRPr sz="3200" dirty="0">
              <a:latin typeface="Arial"/>
              <a:cs typeface="Arial"/>
            </a:endParaRPr>
          </a:p>
        </p:txBody>
      </p:sp>
      <p:sp>
        <p:nvSpPr>
          <p:cNvPr id="14" name="Rectangle: Rounded Corners 13">
            <a:extLst>
              <a:ext uri="{FF2B5EF4-FFF2-40B4-BE49-F238E27FC236}">
                <a16:creationId xmlns:a16="http://schemas.microsoft.com/office/drawing/2014/main" id="{1484598F-6A24-B661-4643-388283F51A4A}"/>
              </a:ext>
            </a:extLst>
          </p:cNvPr>
          <p:cNvSpPr/>
          <p:nvPr/>
        </p:nvSpPr>
        <p:spPr>
          <a:xfrm>
            <a:off x="228600" y="6223372"/>
            <a:ext cx="1295400" cy="4572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a:hlinkClick r:id="rId2"/>
              </a:rPr>
              <a:t>PDF LINK</a:t>
            </a:r>
            <a:endParaRPr lang="en-US" sz="2000" dirty="0"/>
          </a:p>
        </p:txBody>
      </p:sp>
      <p:sp>
        <p:nvSpPr>
          <p:cNvPr id="3" name="TextBox 2">
            <a:extLst>
              <a:ext uri="{FF2B5EF4-FFF2-40B4-BE49-F238E27FC236}">
                <a16:creationId xmlns:a16="http://schemas.microsoft.com/office/drawing/2014/main" id="{1837DEFD-1DF1-9421-911B-77ECB833A424}"/>
              </a:ext>
            </a:extLst>
          </p:cNvPr>
          <p:cNvSpPr txBox="1"/>
          <p:nvPr/>
        </p:nvSpPr>
        <p:spPr>
          <a:xfrm>
            <a:off x="609600" y="1447800"/>
            <a:ext cx="10744200" cy="923330"/>
          </a:xfrm>
          <a:prstGeom prst="rect">
            <a:avLst/>
          </a:prstGeom>
          <a:noFill/>
        </p:spPr>
        <p:txBody>
          <a:bodyPr wrap="square" rtlCol="0">
            <a:spAutoFit/>
          </a:bodyPr>
          <a:lstStyle/>
          <a:p>
            <a:pPr marL="0" marR="0">
              <a:spcBef>
                <a:spcPts val="0"/>
              </a:spcBef>
              <a:spcAft>
                <a:spcPts val="1125"/>
              </a:spcAft>
            </a:pPr>
            <a:r>
              <a:rPr lang="en-US" sz="1800" dirty="0">
                <a:solidFill>
                  <a:srgbClr val="000000"/>
                </a:solidFill>
                <a:effectLst/>
                <a:latin typeface="Arial" panose="020B0604020202020204" pitchFamily="34" charset="0"/>
                <a:ea typeface="Calibri" panose="020F0502020204030204" pitchFamily="34" charset="0"/>
              </a:rPr>
              <a:t>MINE FATALITY – On March 1, 2024, a miner died after a metal slurry pipe struck him. The miner was removing the last bolt connecting two metal slurry pipes when the pipe broke free and swung in his direction.</a:t>
            </a:r>
            <a:endParaRPr lang="en-US" sz="1800" dirty="0">
              <a:effectLst/>
              <a:latin typeface="Calibri" panose="020F0502020204030204" pitchFamily="34" charset="0"/>
              <a:ea typeface="Calibri" panose="020F0502020204030204" pitchFamily="34" charset="0"/>
            </a:endParaRPr>
          </a:p>
        </p:txBody>
      </p:sp>
      <p:sp>
        <p:nvSpPr>
          <p:cNvPr id="5" name="TextBox 4">
            <a:extLst>
              <a:ext uri="{FF2B5EF4-FFF2-40B4-BE49-F238E27FC236}">
                <a16:creationId xmlns:a16="http://schemas.microsoft.com/office/drawing/2014/main" id="{793E4A91-0D6B-F447-6080-2C0B2FE46E27}"/>
              </a:ext>
            </a:extLst>
          </p:cNvPr>
          <p:cNvSpPr txBox="1"/>
          <p:nvPr/>
        </p:nvSpPr>
        <p:spPr>
          <a:xfrm>
            <a:off x="5562600" y="2495025"/>
            <a:ext cx="6135076" cy="3216265"/>
          </a:xfrm>
          <a:prstGeom prst="rect">
            <a:avLst/>
          </a:prstGeom>
          <a:noFill/>
        </p:spPr>
        <p:txBody>
          <a:bodyPr wrap="square">
            <a:spAutoFit/>
          </a:bodyPr>
          <a:lstStyle/>
          <a:p>
            <a:pPr algn="l">
              <a:lnSpc>
                <a:spcPct val="100000"/>
              </a:lnSpc>
              <a:spcAft>
                <a:spcPts val="600"/>
              </a:spcAft>
            </a:pPr>
            <a:r>
              <a:rPr lang="en-US" b="1" dirty="0">
                <a:solidFill>
                  <a:srgbClr val="C55A11"/>
                </a:solidFill>
                <a:latin typeface="Arial" panose="020B0604020202020204" pitchFamily="34" charset="0"/>
                <a:cs typeface="Arial" panose="020B0604020202020204" pitchFamily="34" charset="0"/>
              </a:rPr>
              <a:t>Eliminate hazards and prevent injuries: </a:t>
            </a: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000000"/>
                </a:solidFill>
                <a:effectLst/>
                <a:latin typeface="Arial" panose="020B0604020202020204" pitchFamily="34" charset="0"/>
                <a:ea typeface="Calibri" panose="020F0502020204030204" pitchFamily="34" charset="0"/>
              </a:rPr>
              <a:t>Prevent miners from positioning themselves in a manner that will expose them to hazards while performing a task.</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000000"/>
                </a:solidFill>
                <a:effectLst/>
                <a:latin typeface="Arial" panose="020B0604020202020204" pitchFamily="34" charset="0"/>
                <a:ea typeface="Calibri" panose="020F0502020204030204" pitchFamily="34" charset="0"/>
              </a:rPr>
              <a:t>Examine work areas before and during the shift for hazards.</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000000"/>
                </a:solidFill>
                <a:effectLst/>
                <a:latin typeface="Arial" panose="020B0604020202020204" pitchFamily="34" charset="0"/>
                <a:ea typeface="Calibri" panose="020F0502020204030204" pitchFamily="34" charset="0"/>
              </a:rPr>
              <a:t>Ensure that blocking material is competent, substantial, and adequate to stabilize the load.</a:t>
            </a:r>
            <a:endParaRPr lang="en-US" dirty="0">
              <a:solidFill>
                <a:srgbClr val="000000"/>
              </a:solidFill>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000000"/>
                </a:solidFill>
                <a:effectLst/>
                <a:latin typeface="Arial" panose="020B0604020202020204" pitchFamily="34" charset="0"/>
                <a:ea typeface="Calibri" panose="020F0502020204030204" pitchFamily="34" charset="0"/>
              </a:rPr>
              <a:t>Train miners in safe work procedures and hazard recognition. Monitor personnel routinely to ensure they follow safe work procedures.</a:t>
            </a:r>
            <a:endPar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93D6D9B5-56FF-6208-A2FB-AAFE83869E6C}"/>
              </a:ext>
            </a:extLst>
          </p:cNvPr>
          <p:cNvPicPr>
            <a:picLocks noChangeAspect="1"/>
          </p:cNvPicPr>
          <p:nvPr/>
        </p:nvPicPr>
        <p:blipFill>
          <a:blip r:embed="rId3"/>
          <a:stretch>
            <a:fillRect/>
          </a:stretch>
        </p:blipFill>
        <p:spPr>
          <a:xfrm>
            <a:off x="609600" y="2485080"/>
            <a:ext cx="4334154" cy="3624341"/>
          </a:xfrm>
          <a:prstGeom prst="rect">
            <a:avLst/>
          </a:prstGeom>
        </p:spPr>
      </p:pic>
    </p:spTree>
    <p:extLst>
      <p:ext uri="{BB962C8B-B14F-4D97-AF65-F5344CB8AC3E}">
        <p14:creationId xmlns:p14="http://schemas.microsoft.com/office/powerpoint/2010/main" val="8741453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60224" y="406028"/>
            <a:ext cx="8576310" cy="505908"/>
          </a:xfrm>
          <a:prstGeom prst="rect">
            <a:avLst/>
          </a:prstGeom>
        </p:spPr>
        <p:txBody>
          <a:bodyPr vert="horz" wrap="square" lIns="0" tIns="13335" rIns="0" bIns="0" rtlCol="0">
            <a:spAutoFit/>
          </a:bodyPr>
          <a:lstStyle/>
          <a:p>
            <a:pPr marL="12700">
              <a:lnSpc>
                <a:spcPct val="100000"/>
              </a:lnSpc>
              <a:spcBef>
                <a:spcPts val="105"/>
              </a:spcBef>
            </a:pPr>
            <a:r>
              <a:rPr lang="en-US" sz="3200" b="1" dirty="0"/>
              <a:t>MSHA Fatality Alert</a:t>
            </a:r>
            <a:endParaRPr sz="3200" dirty="0">
              <a:latin typeface="Arial"/>
              <a:cs typeface="Arial"/>
            </a:endParaRPr>
          </a:p>
        </p:txBody>
      </p:sp>
      <p:sp>
        <p:nvSpPr>
          <p:cNvPr id="14" name="Rectangle: Rounded Corners 13">
            <a:extLst>
              <a:ext uri="{FF2B5EF4-FFF2-40B4-BE49-F238E27FC236}">
                <a16:creationId xmlns:a16="http://schemas.microsoft.com/office/drawing/2014/main" id="{1484598F-6A24-B661-4643-388283F51A4A}"/>
              </a:ext>
            </a:extLst>
          </p:cNvPr>
          <p:cNvSpPr/>
          <p:nvPr/>
        </p:nvSpPr>
        <p:spPr>
          <a:xfrm>
            <a:off x="228600" y="6223372"/>
            <a:ext cx="1295400" cy="4572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a:hlinkClick r:id="rId2"/>
              </a:rPr>
              <a:t>PDF LINK</a:t>
            </a:r>
            <a:endParaRPr lang="en-US" sz="2000" dirty="0"/>
          </a:p>
        </p:txBody>
      </p:sp>
      <p:sp>
        <p:nvSpPr>
          <p:cNvPr id="3" name="TextBox 2">
            <a:extLst>
              <a:ext uri="{FF2B5EF4-FFF2-40B4-BE49-F238E27FC236}">
                <a16:creationId xmlns:a16="http://schemas.microsoft.com/office/drawing/2014/main" id="{1837DEFD-1DF1-9421-911B-77ECB833A424}"/>
              </a:ext>
            </a:extLst>
          </p:cNvPr>
          <p:cNvSpPr txBox="1"/>
          <p:nvPr/>
        </p:nvSpPr>
        <p:spPr>
          <a:xfrm>
            <a:off x="609600" y="1447800"/>
            <a:ext cx="10744200" cy="646331"/>
          </a:xfrm>
          <a:prstGeom prst="rect">
            <a:avLst/>
          </a:prstGeom>
          <a:noFill/>
        </p:spPr>
        <p:txBody>
          <a:bodyPr wrap="square" rtlCol="0">
            <a:spAutoFit/>
          </a:bodyPr>
          <a:lstStyle/>
          <a:p>
            <a:pPr marL="0" marR="0">
              <a:spcBef>
                <a:spcPts val="0"/>
              </a:spcBef>
              <a:spcAft>
                <a:spcPts val="1125"/>
              </a:spcAft>
            </a:pPr>
            <a:r>
              <a:rPr lang="en-US" sz="1800" dirty="0">
                <a:solidFill>
                  <a:srgbClr val="000000"/>
                </a:solidFill>
                <a:effectLst/>
                <a:latin typeface="Arial" panose="020B0604020202020204" pitchFamily="34" charset="0"/>
                <a:ea typeface="Calibri" panose="020F0502020204030204" pitchFamily="34" charset="0"/>
              </a:rPr>
              <a:t>MINE FATALITY – On August 21, 2023 a crusher lid that was being moved into place struck a miner when the rigging broke. The miner died from his injuries on August 23, 2023.</a:t>
            </a:r>
            <a:endParaRPr lang="en-US" sz="1800" dirty="0">
              <a:effectLst/>
              <a:latin typeface="Calibri" panose="020F0502020204030204" pitchFamily="34" charset="0"/>
              <a:ea typeface="Calibri" panose="020F0502020204030204" pitchFamily="34" charset="0"/>
            </a:endParaRPr>
          </a:p>
        </p:txBody>
      </p:sp>
      <p:sp>
        <p:nvSpPr>
          <p:cNvPr id="5" name="TextBox 4">
            <a:extLst>
              <a:ext uri="{FF2B5EF4-FFF2-40B4-BE49-F238E27FC236}">
                <a16:creationId xmlns:a16="http://schemas.microsoft.com/office/drawing/2014/main" id="{793E4A91-0D6B-F447-6080-2C0B2FE46E27}"/>
              </a:ext>
            </a:extLst>
          </p:cNvPr>
          <p:cNvSpPr txBox="1"/>
          <p:nvPr/>
        </p:nvSpPr>
        <p:spPr>
          <a:xfrm>
            <a:off x="5562600" y="2495025"/>
            <a:ext cx="6135076" cy="2662267"/>
          </a:xfrm>
          <a:prstGeom prst="rect">
            <a:avLst/>
          </a:prstGeom>
          <a:noFill/>
        </p:spPr>
        <p:txBody>
          <a:bodyPr wrap="square">
            <a:spAutoFit/>
          </a:bodyPr>
          <a:lstStyle/>
          <a:p>
            <a:pPr algn="l">
              <a:lnSpc>
                <a:spcPct val="100000"/>
              </a:lnSpc>
              <a:spcAft>
                <a:spcPts val="600"/>
              </a:spcAft>
            </a:pPr>
            <a:r>
              <a:rPr lang="en-US" b="1" dirty="0">
                <a:solidFill>
                  <a:srgbClr val="C55A11"/>
                </a:solidFill>
                <a:latin typeface="Arial" panose="020B0604020202020204" pitchFamily="34" charset="0"/>
                <a:cs typeface="Arial" panose="020B0604020202020204" pitchFamily="34" charset="0"/>
              </a:rPr>
              <a:t>Eliminate hazards and prevent injuries: </a:t>
            </a: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000000"/>
                </a:solidFill>
                <a:effectLst/>
                <a:latin typeface="Arial" panose="020B0604020202020204" pitchFamily="34" charset="0"/>
                <a:ea typeface="Calibri" panose="020F0502020204030204" pitchFamily="34" charset="0"/>
              </a:rPr>
              <a:t>Do not work under suspended loads.</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000000"/>
                </a:solidFill>
                <a:effectLst/>
                <a:latin typeface="Arial" panose="020B0604020202020204" pitchFamily="34" charset="0"/>
                <a:ea typeface="Calibri" panose="020F0502020204030204" pitchFamily="34" charset="0"/>
              </a:rPr>
              <a:t>Use properly rated lifting equipment and ensure that the load is well secured.</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000000"/>
                </a:solidFill>
                <a:effectLst/>
                <a:latin typeface="Arial" panose="020B0604020202020204" pitchFamily="34" charset="0"/>
                <a:ea typeface="Calibri" panose="020F0502020204030204" pitchFamily="34" charset="0"/>
              </a:rPr>
              <a:t>Attach tag lines to suspended loads to steady or guide the load.</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a:spcBef>
                <a:spcPts val="0"/>
              </a:spcBef>
              <a:spcAft>
                <a:spcPts val="1125"/>
              </a:spcAft>
              <a:buSzPts val="1000"/>
              <a:buFont typeface="Symbol" panose="05050102010706020507" pitchFamily="18" charset="2"/>
              <a:buChar char=""/>
              <a:tabLst>
                <a:tab pos="457200" algn="l"/>
              </a:tabLst>
            </a:pPr>
            <a:r>
              <a:rPr lang="en-US" sz="1800" dirty="0">
                <a:solidFill>
                  <a:srgbClr val="000000"/>
                </a:solidFill>
                <a:effectLst/>
                <a:latin typeface="Arial" panose="020B0604020202020204" pitchFamily="34" charset="0"/>
                <a:ea typeface="Calibri" panose="020F0502020204030204" pitchFamily="34" charset="0"/>
              </a:rPr>
              <a:t>Communicate lift plans to all persons working in the lift zone. Follow manufacturer's recommended work procedures.</a:t>
            </a:r>
            <a:endParaRPr lang="en-US" sz="1800" dirty="0">
              <a:solidFill>
                <a:srgbClr val="000000"/>
              </a:solidFill>
              <a:effectLst/>
              <a:latin typeface="Calibri" panose="020F0502020204030204" pitchFamily="34" charset="0"/>
              <a:ea typeface="Calibri" panose="020F0502020204030204" pitchFamily="34" charset="0"/>
            </a:endParaRPr>
          </a:p>
        </p:txBody>
      </p:sp>
      <p:pic>
        <p:nvPicPr>
          <p:cNvPr id="7" name="Picture 6">
            <a:extLst>
              <a:ext uri="{FF2B5EF4-FFF2-40B4-BE49-F238E27FC236}">
                <a16:creationId xmlns:a16="http://schemas.microsoft.com/office/drawing/2014/main" id="{49056A0F-44CF-E813-D0CF-30EE60F77670}"/>
              </a:ext>
            </a:extLst>
          </p:cNvPr>
          <p:cNvPicPr>
            <a:picLocks noChangeAspect="1"/>
          </p:cNvPicPr>
          <p:nvPr/>
        </p:nvPicPr>
        <p:blipFill>
          <a:blip r:embed="rId3"/>
          <a:stretch>
            <a:fillRect/>
          </a:stretch>
        </p:blipFill>
        <p:spPr>
          <a:xfrm>
            <a:off x="399564" y="2495025"/>
            <a:ext cx="4675616" cy="3196673"/>
          </a:xfrm>
          <a:prstGeom prst="rect">
            <a:avLst/>
          </a:prstGeom>
        </p:spPr>
      </p:pic>
    </p:spTree>
    <p:extLst>
      <p:ext uri="{BB962C8B-B14F-4D97-AF65-F5344CB8AC3E}">
        <p14:creationId xmlns:p14="http://schemas.microsoft.com/office/powerpoint/2010/main" val="5746826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60224" y="406028"/>
            <a:ext cx="8576310" cy="505908"/>
          </a:xfrm>
          <a:prstGeom prst="rect">
            <a:avLst/>
          </a:prstGeom>
        </p:spPr>
        <p:txBody>
          <a:bodyPr vert="horz" wrap="square" lIns="0" tIns="13335" rIns="0" bIns="0" rtlCol="0">
            <a:spAutoFit/>
          </a:bodyPr>
          <a:lstStyle/>
          <a:p>
            <a:pPr marL="12700">
              <a:lnSpc>
                <a:spcPct val="100000"/>
              </a:lnSpc>
              <a:spcBef>
                <a:spcPts val="105"/>
              </a:spcBef>
            </a:pPr>
            <a:r>
              <a:rPr lang="en-US" sz="3200" b="1"/>
              <a:t>Industry Fatality Alert – </a:t>
            </a:r>
            <a:r>
              <a:rPr lang="en-US" sz="3200" b="1" err="1"/>
              <a:t>Codelco</a:t>
            </a:r>
            <a:endParaRPr sz="3200">
              <a:latin typeface="Arial"/>
              <a:cs typeface="Arial"/>
            </a:endParaRPr>
          </a:p>
        </p:txBody>
      </p:sp>
      <p:sp>
        <p:nvSpPr>
          <p:cNvPr id="3" name="TextBox 2">
            <a:extLst>
              <a:ext uri="{FF2B5EF4-FFF2-40B4-BE49-F238E27FC236}">
                <a16:creationId xmlns:a16="http://schemas.microsoft.com/office/drawing/2014/main" id="{1A5ACC53-4775-76A9-0FE9-025A50D56645}"/>
              </a:ext>
            </a:extLst>
          </p:cNvPr>
          <p:cNvSpPr txBox="1"/>
          <p:nvPr/>
        </p:nvSpPr>
        <p:spPr>
          <a:xfrm>
            <a:off x="723900" y="1380315"/>
            <a:ext cx="10744200" cy="646331"/>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MINE FATALITY – On March 8, 2024, a haul truck driver was killed after the vehicle caught fire. The driver was unable to evacuate the truck and could not activate the manual fire suppression equipment. </a:t>
            </a:r>
          </a:p>
        </p:txBody>
      </p:sp>
      <p:sp>
        <p:nvSpPr>
          <p:cNvPr id="7" name="TextBox 6">
            <a:extLst>
              <a:ext uri="{FF2B5EF4-FFF2-40B4-BE49-F238E27FC236}">
                <a16:creationId xmlns:a16="http://schemas.microsoft.com/office/drawing/2014/main" id="{60C75A04-BD35-A12D-F9F3-1CCDC329530B}"/>
              </a:ext>
            </a:extLst>
          </p:cNvPr>
          <p:cNvSpPr txBox="1"/>
          <p:nvPr/>
        </p:nvSpPr>
        <p:spPr>
          <a:xfrm>
            <a:off x="5562600" y="2495025"/>
            <a:ext cx="6135076" cy="2108269"/>
          </a:xfrm>
          <a:prstGeom prst="rect">
            <a:avLst/>
          </a:prstGeom>
          <a:noFill/>
        </p:spPr>
        <p:txBody>
          <a:bodyPr wrap="square">
            <a:spAutoFit/>
          </a:bodyPr>
          <a:lstStyle/>
          <a:p>
            <a:pPr algn="l">
              <a:lnSpc>
                <a:spcPct val="100000"/>
              </a:lnSpc>
              <a:spcAft>
                <a:spcPts val="600"/>
              </a:spcAft>
            </a:pPr>
            <a:r>
              <a:rPr lang="en-US" b="1">
                <a:solidFill>
                  <a:srgbClr val="C55A11"/>
                </a:solidFill>
                <a:latin typeface="Arial" panose="020B0604020202020204" pitchFamily="34" charset="0"/>
                <a:cs typeface="Arial" panose="020B0604020202020204" pitchFamily="34" charset="0"/>
              </a:rPr>
              <a:t>Eliminate hazards and prevent injuries: </a:t>
            </a:r>
          </a:p>
          <a:p>
            <a:pPr marL="365760" indent="-171450">
              <a:buClr>
                <a:srgbClr val="C55A11"/>
              </a:buClr>
              <a:buFont typeface="Arial" panose="020B0604020202020204" pitchFamily="34" charset="0"/>
              <a:buChar char="•"/>
            </a:pPr>
            <a:r>
              <a:rPr lang="en-US">
                <a:latin typeface="Arial" panose="020B0604020202020204" pitchFamily="34" charset="0"/>
                <a:cs typeface="Arial" panose="020B0604020202020204" pitchFamily="34" charset="0"/>
              </a:rPr>
              <a:t>Inspect and maintain fire suppression equipment</a:t>
            </a:r>
          </a:p>
          <a:p>
            <a:pPr marL="365760" indent="-171450">
              <a:buClr>
                <a:srgbClr val="C55A11"/>
              </a:buClr>
              <a:buFont typeface="Arial" panose="020B0604020202020204" pitchFamily="34" charset="0"/>
              <a:buChar char="•"/>
            </a:pPr>
            <a:r>
              <a:rPr lang="en-US">
                <a:latin typeface="Arial" panose="020B0604020202020204" pitchFamily="34" charset="0"/>
                <a:cs typeface="Arial" panose="020B0604020202020204" pitchFamily="34" charset="0"/>
              </a:rPr>
              <a:t>Know procedures for fire suppression activation</a:t>
            </a:r>
          </a:p>
          <a:p>
            <a:pPr marL="365760" indent="-171450">
              <a:buClr>
                <a:srgbClr val="C55A11"/>
              </a:buClr>
              <a:buFont typeface="Arial" panose="020B0604020202020204" pitchFamily="34" charset="0"/>
              <a:buChar char="•"/>
            </a:pPr>
            <a:r>
              <a:rPr lang="en-US">
                <a:latin typeface="Arial" panose="020B0604020202020204" pitchFamily="34" charset="0"/>
                <a:cs typeface="Arial" panose="020B0604020202020204" pitchFamily="34" charset="0"/>
              </a:rPr>
              <a:t>Perform fire drills on equipment </a:t>
            </a:r>
          </a:p>
          <a:p>
            <a:pPr marL="365760" indent="-171450">
              <a:buClr>
                <a:srgbClr val="C55A11"/>
              </a:buClr>
              <a:buFont typeface="Arial" panose="020B0604020202020204" pitchFamily="34" charset="0"/>
              <a:buChar char="•"/>
            </a:pPr>
            <a:r>
              <a:rPr lang="en-US">
                <a:latin typeface="Arial" panose="020B0604020202020204" pitchFamily="34" charset="0"/>
                <a:cs typeface="Arial" panose="020B0604020202020204" pitchFamily="34" charset="0"/>
              </a:rPr>
              <a:t>Practice equipment evacuations</a:t>
            </a:r>
          </a:p>
          <a:p>
            <a:pPr marL="365760" indent="-171450">
              <a:buClr>
                <a:srgbClr val="C55A11"/>
              </a:buClr>
              <a:buFont typeface="Arial" panose="020B0604020202020204" pitchFamily="34" charset="0"/>
              <a:buChar char="•"/>
            </a:pPr>
            <a:r>
              <a:rPr lang="en-US">
                <a:latin typeface="Arial" panose="020B0604020202020204" pitchFamily="34" charset="0"/>
                <a:cs typeface="Arial" panose="020B0604020202020204" pitchFamily="34" charset="0"/>
              </a:rPr>
              <a:t>Check for leaks </a:t>
            </a:r>
          </a:p>
          <a:p>
            <a:pPr marL="365760" indent="-171450">
              <a:buClr>
                <a:srgbClr val="C55A11"/>
              </a:buClr>
              <a:buFont typeface="Arial" panose="020B0604020202020204" pitchFamily="34" charset="0"/>
              <a:buChar char="•"/>
            </a:pPr>
            <a:r>
              <a:rPr lang="en-US">
                <a:latin typeface="Arial" panose="020B0604020202020204" pitchFamily="34" charset="0"/>
                <a:cs typeface="Arial" panose="020B0604020202020204" pitchFamily="34" charset="0"/>
              </a:rPr>
              <a:t>Take equipment out of service if needing repair </a:t>
            </a:r>
          </a:p>
        </p:txBody>
      </p:sp>
      <p:pic>
        <p:nvPicPr>
          <p:cNvPr id="8" name="Picture Placeholder 5">
            <a:extLst>
              <a:ext uri="{FF2B5EF4-FFF2-40B4-BE49-F238E27FC236}">
                <a16:creationId xmlns:a16="http://schemas.microsoft.com/office/drawing/2014/main" id="{4A7B0614-5B61-11A8-598E-9168C6C7A03C}"/>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l="1826" r="1826"/>
          <a:stretch>
            <a:fillRect/>
          </a:stretch>
        </p:blipFill>
        <p:spPr>
          <a:xfrm>
            <a:off x="381000" y="2133600"/>
            <a:ext cx="4572000" cy="4463573"/>
          </a:xfrm>
          <a:prstGeom prst="rect">
            <a:avLst/>
          </a:prstGeom>
        </p:spPr>
      </p:pic>
    </p:spTree>
    <p:extLst>
      <p:ext uri="{BB962C8B-B14F-4D97-AF65-F5344CB8AC3E}">
        <p14:creationId xmlns:p14="http://schemas.microsoft.com/office/powerpoint/2010/main" val="3399303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3270" cy="2039620"/>
            <a:chOff x="0" y="0"/>
            <a:chExt cx="12193270" cy="2039620"/>
          </a:xfrm>
        </p:grpSpPr>
        <p:pic>
          <p:nvPicPr>
            <p:cNvPr id="3" name="object 3"/>
            <p:cNvPicPr/>
            <p:nvPr/>
          </p:nvPicPr>
          <p:blipFill>
            <a:blip r:embed="rId2" cstate="print"/>
            <a:stretch>
              <a:fillRect/>
            </a:stretch>
          </p:blipFill>
          <p:spPr>
            <a:xfrm>
              <a:off x="0" y="0"/>
              <a:ext cx="12192000" cy="1278635"/>
            </a:xfrm>
            <a:prstGeom prst="rect">
              <a:avLst/>
            </a:prstGeom>
          </p:spPr>
        </p:pic>
        <p:sp>
          <p:nvSpPr>
            <p:cNvPr id="4" name="object 4"/>
            <p:cNvSpPr/>
            <p:nvPr/>
          </p:nvSpPr>
          <p:spPr>
            <a:xfrm>
              <a:off x="0" y="88392"/>
              <a:ext cx="12192000" cy="1018540"/>
            </a:xfrm>
            <a:custGeom>
              <a:avLst/>
              <a:gdLst/>
              <a:ahLst/>
              <a:cxnLst/>
              <a:rect l="l" t="t" r="r" b="b"/>
              <a:pathLst>
                <a:path w="12192000" h="1018540">
                  <a:moveTo>
                    <a:pt x="12192000" y="0"/>
                  </a:moveTo>
                  <a:lnTo>
                    <a:pt x="0" y="0"/>
                  </a:lnTo>
                  <a:lnTo>
                    <a:pt x="0" y="1018031"/>
                  </a:lnTo>
                  <a:lnTo>
                    <a:pt x="12192000" y="1018031"/>
                  </a:lnTo>
                  <a:lnTo>
                    <a:pt x="12192000" y="0"/>
                  </a:lnTo>
                  <a:close/>
                </a:path>
              </a:pathLst>
            </a:custGeom>
            <a:solidFill>
              <a:srgbClr val="FFFFFF"/>
            </a:solidFill>
          </p:spPr>
          <p:txBody>
            <a:bodyPr wrap="square" lIns="0" tIns="0" rIns="0" bIns="0" rtlCol="0"/>
            <a:lstStyle/>
            <a:p>
              <a:endParaRPr/>
            </a:p>
          </p:txBody>
        </p:sp>
        <p:sp>
          <p:nvSpPr>
            <p:cNvPr id="5" name="object 5"/>
            <p:cNvSpPr/>
            <p:nvPr/>
          </p:nvSpPr>
          <p:spPr>
            <a:xfrm>
              <a:off x="761" y="1102105"/>
              <a:ext cx="12192000" cy="25400"/>
            </a:xfrm>
            <a:custGeom>
              <a:avLst/>
              <a:gdLst/>
              <a:ahLst/>
              <a:cxnLst/>
              <a:rect l="l" t="t" r="r" b="b"/>
              <a:pathLst>
                <a:path w="12192000" h="25400">
                  <a:moveTo>
                    <a:pt x="0" y="25400"/>
                  </a:moveTo>
                  <a:lnTo>
                    <a:pt x="12192000" y="25400"/>
                  </a:lnTo>
                  <a:lnTo>
                    <a:pt x="12192000" y="0"/>
                  </a:lnTo>
                  <a:lnTo>
                    <a:pt x="0" y="0"/>
                  </a:lnTo>
                  <a:lnTo>
                    <a:pt x="0" y="25400"/>
                  </a:lnTo>
                  <a:close/>
                </a:path>
              </a:pathLst>
            </a:custGeom>
            <a:solidFill>
              <a:srgbClr val="DA7B2C"/>
            </a:solidFill>
          </p:spPr>
          <p:txBody>
            <a:bodyPr wrap="square" lIns="0" tIns="0" rIns="0" bIns="0" rtlCol="0"/>
            <a:lstStyle/>
            <a:p>
              <a:endParaRPr/>
            </a:p>
          </p:txBody>
        </p:sp>
        <p:pic>
          <p:nvPicPr>
            <p:cNvPr id="6" name="object 6"/>
            <p:cNvPicPr/>
            <p:nvPr/>
          </p:nvPicPr>
          <p:blipFill>
            <a:blip r:embed="rId3" cstate="print"/>
            <a:stretch>
              <a:fillRect/>
            </a:stretch>
          </p:blipFill>
          <p:spPr>
            <a:xfrm>
              <a:off x="0" y="0"/>
              <a:ext cx="12192000" cy="294131"/>
            </a:xfrm>
            <a:prstGeom prst="rect">
              <a:avLst/>
            </a:prstGeom>
          </p:spPr>
        </p:pic>
        <p:pic>
          <p:nvPicPr>
            <p:cNvPr id="7" name="object 7"/>
            <p:cNvPicPr/>
            <p:nvPr/>
          </p:nvPicPr>
          <p:blipFill>
            <a:blip r:embed="rId4" cstate="print"/>
            <a:stretch>
              <a:fillRect/>
            </a:stretch>
          </p:blipFill>
          <p:spPr>
            <a:xfrm>
              <a:off x="4902708" y="15240"/>
              <a:ext cx="2386583" cy="256031"/>
            </a:xfrm>
            <a:prstGeom prst="rect">
              <a:avLst/>
            </a:prstGeom>
          </p:spPr>
        </p:pic>
        <p:pic>
          <p:nvPicPr>
            <p:cNvPr id="8" name="object 8"/>
            <p:cNvPicPr/>
            <p:nvPr/>
          </p:nvPicPr>
          <p:blipFill>
            <a:blip r:embed="rId5" cstate="print"/>
            <a:stretch>
              <a:fillRect/>
            </a:stretch>
          </p:blipFill>
          <p:spPr>
            <a:xfrm>
              <a:off x="10652759" y="379476"/>
              <a:ext cx="1441702" cy="605027"/>
            </a:xfrm>
            <a:prstGeom prst="rect">
              <a:avLst/>
            </a:prstGeom>
          </p:spPr>
        </p:pic>
        <p:sp>
          <p:nvSpPr>
            <p:cNvPr id="9" name="object 9"/>
            <p:cNvSpPr/>
            <p:nvPr/>
          </p:nvSpPr>
          <p:spPr>
            <a:xfrm>
              <a:off x="0" y="0"/>
              <a:ext cx="12192000" cy="2039620"/>
            </a:xfrm>
            <a:custGeom>
              <a:avLst/>
              <a:gdLst/>
              <a:ahLst/>
              <a:cxnLst/>
              <a:rect l="l" t="t" r="r" b="b"/>
              <a:pathLst>
                <a:path w="12192000" h="2039620">
                  <a:moveTo>
                    <a:pt x="12192000" y="0"/>
                  </a:moveTo>
                  <a:lnTo>
                    <a:pt x="0" y="0"/>
                  </a:lnTo>
                  <a:lnTo>
                    <a:pt x="0" y="2039112"/>
                  </a:lnTo>
                  <a:lnTo>
                    <a:pt x="12192000" y="2039112"/>
                  </a:lnTo>
                  <a:lnTo>
                    <a:pt x="12192000" y="0"/>
                  </a:lnTo>
                  <a:close/>
                </a:path>
              </a:pathLst>
            </a:custGeom>
            <a:solidFill>
              <a:srgbClr val="FFFFFF"/>
            </a:solidFill>
          </p:spPr>
          <p:txBody>
            <a:bodyPr wrap="square" lIns="0" tIns="0" rIns="0" bIns="0" rtlCol="0"/>
            <a:lstStyle/>
            <a:p>
              <a:endParaRPr/>
            </a:p>
          </p:txBody>
        </p:sp>
      </p:grpSp>
      <p:pic>
        <p:nvPicPr>
          <p:cNvPr id="10" name="object 10"/>
          <p:cNvPicPr/>
          <p:nvPr/>
        </p:nvPicPr>
        <p:blipFill>
          <a:blip r:embed="rId6" cstate="print"/>
          <a:stretch>
            <a:fillRect/>
          </a:stretch>
        </p:blipFill>
        <p:spPr>
          <a:xfrm>
            <a:off x="9339935" y="5833844"/>
            <a:ext cx="2191307" cy="611178"/>
          </a:xfrm>
          <a:prstGeom prst="rect">
            <a:avLst/>
          </a:prstGeom>
        </p:spPr>
      </p:pic>
      <p:sp>
        <p:nvSpPr>
          <p:cNvPr id="11" name="object 11"/>
          <p:cNvSpPr/>
          <p:nvPr/>
        </p:nvSpPr>
        <p:spPr>
          <a:xfrm>
            <a:off x="1106424" y="5588508"/>
            <a:ext cx="10441940" cy="0"/>
          </a:xfrm>
          <a:custGeom>
            <a:avLst/>
            <a:gdLst/>
            <a:ahLst/>
            <a:cxnLst/>
            <a:rect l="l" t="t" r="r" b="b"/>
            <a:pathLst>
              <a:path w="10441940">
                <a:moveTo>
                  <a:pt x="0" y="0"/>
                </a:moveTo>
                <a:lnTo>
                  <a:pt x="10441520" y="0"/>
                </a:lnTo>
              </a:path>
            </a:pathLst>
          </a:custGeom>
          <a:ln w="12700">
            <a:solidFill>
              <a:srgbClr val="BA5D00"/>
            </a:solidFill>
          </a:ln>
        </p:spPr>
        <p:txBody>
          <a:bodyPr wrap="square" lIns="0" tIns="0" rIns="0" bIns="0" rtlCol="0"/>
          <a:lstStyle/>
          <a:p>
            <a:endParaRPr/>
          </a:p>
        </p:txBody>
      </p:sp>
      <p:pic>
        <p:nvPicPr>
          <p:cNvPr id="12" name="object 12"/>
          <p:cNvPicPr/>
          <p:nvPr/>
        </p:nvPicPr>
        <p:blipFill>
          <a:blip r:embed="rId7" cstate="print"/>
          <a:stretch>
            <a:fillRect/>
          </a:stretch>
        </p:blipFill>
        <p:spPr>
          <a:xfrm>
            <a:off x="0" y="0"/>
            <a:ext cx="772668" cy="6857999"/>
          </a:xfrm>
          <a:prstGeom prst="rect">
            <a:avLst/>
          </a:prstGeom>
        </p:spPr>
      </p:pic>
      <p:pic>
        <p:nvPicPr>
          <p:cNvPr id="13" name="object 13"/>
          <p:cNvPicPr/>
          <p:nvPr/>
        </p:nvPicPr>
        <p:blipFill>
          <a:blip r:embed="rId8" cstate="print"/>
          <a:stretch>
            <a:fillRect/>
          </a:stretch>
        </p:blipFill>
        <p:spPr>
          <a:xfrm>
            <a:off x="1011936" y="1969007"/>
            <a:ext cx="4431791" cy="1650492"/>
          </a:xfrm>
          <a:prstGeom prst="rect">
            <a:avLst/>
          </a:prstGeom>
        </p:spPr>
      </p:pic>
      <p:sp>
        <p:nvSpPr>
          <p:cNvPr id="14" name="object 14"/>
          <p:cNvSpPr/>
          <p:nvPr/>
        </p:nvSpPr>
        <p:spPr>
          <a:xfrm>
            <a:off x="5748528" y="1699260"/>
            <a:ext cx="0" cy="2167890"/>
          </a:xfrm>
          <a:custGeom>
            <a:avLst/>
            <a:gdLst/>
            <a:ahLst/>
            <a:cxnLst/>
            <a:rect l="l" t="t" r="r" b="b"/>
            <a:pathLst>
              <a:path h="2167890">
                <a:moveTo>
                  <a:pt x="0" y="0"/>
                </a:moveTo>
                <a:lnTo>
                  <a:pt x="0" y="2167356"/>
                </a:lnTo>
              </a:path>
            </a:pathLst>
          </a:custGeom>
          <a:ln w="6350">
            <a:solidFill>
              <a:srgbClr val="3676BB"/>
            </a:solidFill>
          </a:ln>
        </p:spPr>
        <p:txBody>
          <a:bodyPr wrap="square" lIns="0" tIns="0" rIns="0" bIns="0" rtlCol="0"/>
          <a:lstStyle/>
          <a:p>
            <a:endParaRPr/>
          </a:p>
        </p:txBody>
      </p:sp>
      <p:sp>
        <p:nvSpPr>
          <p:cNvPr id="15" name="object 15"/>
          <p:cNvSpPr txBox="1"/>
          <p:nvPr/>
        </p:nvSpPr>
        <p:spPr>
          <a:xfrm>
            <a:off x="10996371" y="6468143"/>
            <a:ext cx="551815" cy="208279"/>
          </a:xfrm>
          <a:prstGeom prst="rect">
            <a:avLst/>
          </a:prstGeom>
        </p:spPr>
        <p:txBody>
          <a:bodyPr vert="horz" wrap="square" lIns="0" tIns="12700" rIns="0" bIns="0" rtlCol="0">
            <a:spAutoFit/>
          </a:bodyPr>
          <a:lstStyle/>
          <a:p>
            <a:pPr marL="12700">
              <a:lnSpc>
                <a:spcPct val="100000"/>
              </a:lnSpc>
              <a:spcBef>
                <a:spcPts val="100"/>
              </a:spcBef>
            </a:pPr>
            <a:r>
              <a:rPr sz="1200" spc="-10">
                <a:latin typeface="Arial"/>
                <a:cs typeface="Arial"/>
              </a:rPr>
              <a:t>fcx.com</a:t>
            </a:r>
            <a:endParaRPr sz="1200">
              <a:latin typeface="Arial"/>
              <a:cs typeface="Arial"/>
            </a:endParaRPr>
          </a:p>
        </p:txBody>
      </p:sp>
      <p:pic>
        <p:nvPicPr>
          <p:cNvPr id="16" name="object 16"/>
          <p:cNvPicPr/>
          <p:nvPr/>
        </p:nvPicPr>
        <p:blipFill>
          <a:blip r:embed="rId9" cstate="print"/>
          <a:stretch>
            <a:fillRect/>
          </a:stretch>
        </p:blipFill>
        <p:spPr>
          <a:xfrm>
            <a:off x="1109472" y="5974079"/>
            <a:ext cx="464807" cy="469379"/>
          </a:xfrm>
          <a:prstGeom prst="rect">
            <a:avLst/>
          </a:prstGeom>
        </p:spPr>
      </p:pic>
      <p:sp>
        <p:nvSpPr>
          <p:cNvPr id="17" name="object 17"/>
          <p:cNvSpPr/>
          <p:nvPr/>
        </p:nvSpPr>
        <p:spPr>
          <a:xfrm>
            <a:off x="1870297" y="6039265"/>
            <a:ext cx="1240790" cy="405765"/>
          </a:xfrm>
          <a:custGeom>
            <a:avLst/>
            <a:gdLst/>
            <a:ahLst/>
            <a:cxnLst/>
            <a:rect l="l" t="t" r="r" b="b"/>
            <a:pathLst>
              <a:path w="1240789" h="405764">
                <a:moveTo>
                  <a:pt x="1240496" y="279312"/>
                </a:moveTo>
                <a:lnTo>
                  <a:pt x="1207880" y="279312"/>
                </a:lnTo>
                <a:lnTo>
                  <a:pt x="1210598" y="274990"/>
                </a:lnTo>
                <a:lnTo>
                  <a:pt x="1214132" y="271749"/>
                </a:lnTo>
                <a:lnTo>
                  <a:pt x="1218480" y="269047"/>
                </a:lnTo>
                <a:lnTo>
                  <a:pt x="1222829" y="266616"/>
                </a:lnTo>
                <a:lnTo>
                  <a:pt x="1228809" y="265265"/>
                </a:lnTo>
                <a:lnTo>
                  <a:pt x="1236419" y="265265"/>
                </a:lnTo>
                <a:lnTo>
                  <a:pt x="1236419" y="264725"/>
                </a:lnTo>
                <a:lnTo>
                  <a:pt x="1240496" y="264725"/>
                </a:lnTo>
                <a:lnTo>
                  <a:pt x="1240496" y="279312"/>
                </a:lnTo>
                <a:close/>
              </a:path>
              <a:path w="1240789" h="405764">
                <a:moveTo>
                  <a:pt x="1207608" y="359000"/>
                </a:moveTo>
                <a:lnTo>
                  <a:pt x="1192388" y="359000"/>
                </a:lnTo>
                <a:lnTo>
                  <a:pt x="1192388" y="264995"/>
                </a:lnTo>
                <a:lnTo>
                  <a:pt x="1205706" y="264995"/>
                </a:lnTo>
                <a:lnTo>
                  <a:pt x="1207880" y="279312"/>
                </a:lnTo>
                <a:lnTo>
                  <a:pt x="1240496" y="279312"/>
                </a:lnTo>
                <a:lnTo>
                  <a:pt x="1240496" y="279582"/>
                </a:lnTo>
                <a:lnTo>
                  <a:pt x="1223916" y="279582"/>
                </a:lnTo>
                <a:lnTo>
                  <a:pt x="1217393" y="282554"/>
                </a:lnTo>
                <a:lnTo>
                  <a:pt x="1213588" y="288496"/>
                </a:lnTo>
                <a:lnTo>
                  <a:pt x="1209511" y="294709"/>
                </a:lnTo>
                <a:lnTo>
                  <a:pt x="1207608" y="302003"/>
                </a:lnTo>
                <a:lnTo>
                  <a:pt x="1207608" y="359000"/>
                </a:lnTo>
                <a:close/>
              </a:path>
              <a:path w="1240789" h="405764">
                <a:moveTo>
                  <a:pt x="1134222" y="360621"/>
                </a:moveTo>
                <a:lnTo>
                  <a:pt x="1096986" y="344953"/>
                </a:lnTo>
                <a:lnTo>
                  <a:pt x="1087201" y="312538"/>
                </a:lnTo>
                <a:lnTo>
                  <a:pt x="1087558" y="305493"/>
                </a:lnTo>
                <a:lnTo>
                  <a:pt x="1115468" y="266076"/>
                </a:lnTo>
                <a:lnTo>
                  <a:pt x="1123350" y="264185"/>
                </a:lnTo>
                <a:lnTo>
                  <a:pt x="1140745" y="264185"/>
                </a:lnTo>
                <a:lnTo>
                  <a:pt x="1148356" y="266076"/>
                </a:lnTo>
                <a:lnTo>
                  <a:pt x="1155151" y="269587"/>
                </a:lnTo>
                <a:lnTo>
                  <a:pt x="1161674" y="273099"/>
                </a:lnTo>
                <a:lnTo>
                  <a:pt x="1166252" y="277421"/>
                </a:lnTo>
                <a:lnTo>
                  <a:pt x="1124981" y="277421"/>
                </a:lnTo>
                <a:lnTo>
                  <a:pt x="1118730" y="279852"/>
                </a:lnTo>
                <a:lnTo>
                  <a:pt x="1113294" y="284445"/>
                </a:lnTo>
                <a:lnTo>
                  <a:pt x="1107858" y="289307"/>
                </a:lnTo>
                <a:lnTo>
                  <a:pt x="1104868" y="295250"/>
                </a:lnTo>
                <a:lnTo>
                  <a:pt x="1104052" y="302813"/>
                </a:lnTo>
                <a:lnTo>
                  <a:pt x="1176719" y="302813"/>
                </a:lnTo>
                <a:lnTo>
                  <a:pt x="1176798" y="305493"/>
                </a:lnTo>
                <a:lnTo>
                  <a:pt x="1176870" y="312538"/>
                </a:lnTo>
                <a:lnTo>
                  <a:pt x="1176623" y="315239"/>
                </a:lnTo>
                <a:lnTo>
                  <a:pt x="1102965" y="315239"/>
                </a:lnTo>
                <a:lnTo>
                  <a:pt x="1103019" y="325909"/>
                </a:lnTo>
                <a:lnTo>
                  <a:pt x="1105955" y="333338"/>
                </a:lnTo>
                <a:lnTo>
                  <a:pt x="1111391" y="338740"/>
                </a:lnTo>
                <a:lnTo>
                  <a:pt x="1116827" y="344413"/>
                </a:lnTo>
                <a:lnTo>
                  <a:pt x="1124166" y="347114"/>
                </a:lnTo>
                <a:lnTo>
                  <a:pt x="1165751" y="347114"/>
                </a:lnTo>
                <a:lnTo>
                  <a:pt x="1161402" y="351436"/>
                </a:lnTo>
                <a:lnTo>
                  <a:pt x="1155588" y="355492"/>
                </a:lnTo>
                <a:lnTo>
                  <a:pt x="1149137" y="358358"/>
                </a:lnTo>
                <a:lnTo>
                  <a:pt x="1142024" y="360059"/>
                </a:lnTo>
                <a:lnTo>
                  <a:pt x="1134222" y="360621"/>
                </a:lnTo>
                <a:close/>
              </a:path>
              <a:path w="1240789" h="405764">
                <a:moveTo>
                  <a:pt x="1176719" y="302813"/>
                </a:moveTo>
                <a:lnTo>
                  <a:pt x="1161131" y="302813"/>
                </a:lnTo>
                <a:lnTo>
                  <a:pt x="1160315" y="294709"/>
                </a:lnTo>
                <a:lnTo>
                  <a:pt x="1157325" y="288496"/>
                </a:lnTo>
                <a:lnTo>
                  <a:pt x="1152161" y="284174"/>
                </a:lnTo>
                <a:lnTo>
                  <a:pt x="1146997" y="279582"/>
                </a:lnTo>
                <a:lnTo>
                  <a:pt x="1140474" y="277421"/>
                </a:lnTo>
                <a:lnTo>
                  <a:pt x="1166252" y="277421"/>
                </a:lnTo>
                <a:lnTo>
                  <a:pt x="1167110" y="278232"/>
                </a:lnTo>
                <a:lnTo>
                  <a:pt x="1170644" y="284985"/>
                </a:lnTo>
                <a:lnTo>
                  <a:pt x="1174721" y="291738"/>
                </a:lnTo>
                <a:lnTo>
                  <a:pt x="1176623" y="299572"/>
                </a:lnTo>
                <a:lnTo>
                  <a:pt x="1176719" y="302813"/>
                </a:lnTo>
                <a:close/>
              </a:path>
              <a:path w="1240789" h="405764">
                <a:moveTo>
                  <a:pt x="1165751" y="347114"/>
                </a:moveTo>
                <a:lnTo>
                  <a:pt x="1139658" y="347114"/>
                </a:lnTo>
                <a:lnTo>
                  <a:pt x="1145366" y="345494"/>
                </a:lnTo>
                <a:lnTo>
                  <a:pt x="1150259" y="341982"/>
                </a:lnTo>
                <a:lnTo>
                  <a:pt x="1154879" y="338740"/>
                </a:lnTo>
                <a:lnTo>
                  <a:pt x="1158141" y="333878"/>
                </a:lnTo>
                <a:lnTo>
                  <a:pt x="1159772" y="327935"/>
                </a:lnTo>
                <a:lnTo>
                  <a:pt x="1175264" y="327935"/>
                </a:lnTo>
                <a:lnTo>
                  <a:pt x="1173328" y="334722"/>
                </a:lnTo>
                <a:lnTo>
                  <a:pt x="1170372" y="340901"/>
                </a:lnTo>
                <a:lnTo>
                  <a:pt x="1166397" y="346473"/>
                </a:lnTo>
                <a:lnTo>
                  <a:pt x="1165751" y="347114"/>
                </a:lnTo>
                <a:close/>
              </a:path>
              <a:path w="1240789" h="405764">
                <a:moveTo>
                  <a:pt x="995604" y="359270"/>
                </a:moveTo>
                <a:lnTo>
                  <a:pt x="982286" y="359270"/>
                </a:lnTo>
                <a:lnTo>
                  <a:pt x="982286" y="230149"/>
                </a:lnTo>
                <a:lnTo>
                  <a:pt x="997507" y="230149"/>
                </a:lnTo>
                <a:lnTo>
                  <a:pt x="997507" y="280393"/>
                </a:lnTo>
                <a:lnTo>
                  <a:pt x="1015297" y="280393"/>
                </a:lnTo>
                <a:lnTo>
                  <a:pt x="997235" y="319021"/>
                </a:lnTo>
                <a:lnTo>
                  <a:pt x="998322" y="324964"/>
                </a:lnTo>
                <a:lnTo>
                  <a:pt x="1003758" y="335769"/>
                </a:lnTo>
                <a:lnTo>
                  <a:pt x="1007292" y="339821"/>
                </a:lnTo>
                <a:lnTo>
                  <a:pt x="1015742" y="344953"/>
                </a:lnTo>
                <a:lnTo>
                  <a:pt x="997779" y="344953"/>
                </a:lnTo>
                <a:lnTo>
                  <a:pt x="995604" y="359270"/>
                </a:lnTo>
                <a:close/>
              </a:path>
              <a:path w="1240789" h="405764">
                <a:moveTo>
                  <a:pt x="1015297" y="280393"/>
                </a:moveTo>
                <a:lnTo>
                  <a:pt x="997507" y="280393"/>
                </a:lnTo>
                <a:lnTo>
                  <a:pt x="1004094" y="273302"/>
                </a:lnTo>
                <a:lnTo>
                  <a:pt x="1011674" y="268237"/>
                </a:lnTo>
                <a:lnTo>
                  <a:pt x="1020325" y="265198"/>
                </a:lnTo>
                <a:lnTo>
                  <a:pt x="1030123" y="264185"/>
                </a:lnTo>
                <a:lnTo>
                  <a:pt x="1038820" y="264185"/>
                </a:lnTo>
                <a:lnTo>
                  <a:pt x="1046703" y="266076"/>
                </a:lnTo>
                <a:lnTo>
                  <a:pt x="1053498" y="269858"/>
                </a:lnTo>
                <a:lnTo>
                  <a:pt x="1060564" y="273639"/>
                </a:lnTo>
                <a:lnTo>
                  <a:pt x="1064706" y="277961"/>
                </a:lnTo>
                <a:lnTo>
                  <a:pt x="1022241" y="277961"/>
                </a:lnTo>
                <a:lnTo>
                  <a:pt x="1017076" y="279312"/>
                </a:lnTo>
                <a:lnTo>
                  <a:pt x="1015297" y="280393"/>
                </a:lnTo>
                <a:close/>
              </a:path>
              <a:path w="1240789" h="405764">
                <a:moveTo>
                  <a:pt x="1063269" y="347114"/>
                </a:moveTo>
                <a:lnTo>
                  <a:pt x="1038005" y="347114"/>
                </a:lnTo>
                <a:lnTo>
                  <a:pt x="1045615" y="343873"/>
                </a:lnTo>
                <a:lnTo>
                  <a:pt x="1051323" y="337390"/>
                </a:lnTo>
                <a:lnTo>
                  <a:pt x="1055090" y="332257"/>
                </a:lnTo>
                <a:lnTo>
                  <a:pt x="1057812" y="326517"/>
                </a:lnTo>
                <a:lnTo>
                  <a:pt x="1059464" y="320068"/>
                </a:lnTo>
                <a:lnTo>
                  <a:pt x="1060021" y="312808"/>
                </a:lnTo>
                <a:lnTo>
                  <a:pt x="1059464" y="305464"/>
                </a:lnTo>
                <a:lnTo>
                  <a:pt x="1038005" y="277961"/>
                </a:lnTo>
                <a:lnTo>
                  <a:pt x="1064706" y="277961"/>
                </a:lnTo>
                <a:lnTo>
                  <a:pt x="1075785" y="311998"/>
                </a:lnTo>
                <a:lnTo>
                  <a:pt x="1075386" y="318886"/>
                </a:lnTo>
                <a:lnTo>
                  <a:pt x="1074222" y="325369"/>
                </a:lnTo>
                <a:lnTo>
                  <a:pt x="1072345" y="331447"/>
                </a:lnTo>
                <a:lnTo>
                  <a:pt x="1069806" y="337120"/>
                </a:lnTo>
                <a:lnTo>
                  <a:pt x="1065729" y="344413"/>
                </a:lnTo>
                <a:lnTo>
                  <a:pt x="1063269" y="347114"/>
                </a:lnTo>
                <a:close/>
              </a:path>
              <a:path w="1240789" h="405764">
                <a:moveTo>
                  <a:pt x="1038820" y="360351"/>
                </a:moveTo>
                <a:lnTo>
                  <a:pt x="1022512" y="360351"/>
                </a:lnTo>
                <a:lnTo>
                  <a:pt x="1015989" y="359000"/>
                </a:lnTo>
                <a:lnTo>
                  <a:pt x="1005117" y="353597"/>
                </a:lnTo>
                <a:lnTo>
                  <a:pt x="1000768" y="349816"/>
                </a:lnTo>
                <a:lnTo>
                  <a:pt x="997779" y="344953"/>
                </a:lnTo>
                <a:lnTo>
                  <a:pt x="1015742" y="344953"/>
                </a:lnTo>
                <a:lnTo>
                  <a:pt x="1017076" y="345764"/>
                </a:lnTo>
                <a:lnTo>
                  <a:pt x="1022512" y="347114"/>
                </a:lnTo>
                <a:lnTo>
                  <a:pt x="1063269" y="347114"/>
                </a:lnTo>
                <a:lnTo>
                  <a:pt x="1060564" y="350086"/>
                </a:lnTo>
                <a:lnTo>
                  <a:pt x="1053498" y="354138"/>
                </a:lnTo>
                <a:lnTo>
                  <a:pt x="1046703" y="358190"/>
                </a:lnTo>
                <a:lnTo>
                  <a:pt x="1038820" y="360351"/>
                </a:lnTo>
                <a:close/>
              </a:path>
              <a:path w="1240789" h="405764">
                <a:moveTo>
                  <a:pt x="853670" y="277961"/>
                </a:moveTo>
                <a:lnTo>
                  <a:pt x="837145" y="277961"/>
                </a:lnTo>
                <a:lnTo>
                  <a:pt x="842743" y="271749"/>
                </a:lnTo>
                <a:lnTo>
                  <a:pt x="849172" y="267393"/>
                </a:lnTo>
                <a:lnTo>
                  <a:pt x="856561" y="264780"/>
                </a:lnTo>
                <a:lnTo>
                  <a:pt x="864868" y="263915"/>
                </a:lnTo>
                <a:lnTo>
                  <a:pt x="871663" y="263915"/>
                </a:lnTo>
                <a:lnTo>
                  <a:pt x="892789" y="277691"/>
                </a:lnTo>
                <a:lnTo>
                  <a:pt x="854268" y="277691"/>
                </a:lnTo>
                <a:lnTo>
                  <a:pt x="853670" y="277961"/>
                </a:lnTo>
                <a:close/>
              </a:path>
              <a:path w="1240789" h="405764">
                <a:moveTo>
                  <a:pt x="909960" y="282013"/>
                </a:moveTo>
                <a:lnTo>
                  <a:pt x="894766" y="282013"/>
                </a:lnTo>
                <a:lnTo>
                  <a:pt x="900631" y="274213"/>
                </a:lnTo>
                <a:lnTo>
                  <a:pt x="908050" y="268642"/>
                </a:lnTo>
                <a:lnTo>
                  <a:pt x="917050" y="265299"/>
                </a:lnTo>
                <a:lnTo>
                  <a:pt x="927654" y="264185"/>
                </a:lnTo>
                <a:lnTo>
                  <a:pt x="935239" y="264797"/>
                </a:lnTo>
                <a:lnTo>
                  <a:pt x="942059" y="266650"/>
                </a:lnTo>
                <a:lnTo>
                  <a:pt x="948065" y="269769"/>
                </a:lnTo>
                <a:lnTo>
                  <a:pt x="953229" y="274213"/>
                </a:lnTo>
                <a:lnTo>
                  <a:pt x="955715" y="277421"/>
                </a:lnTo>
                <a:lnTo>
                  <a:pt x="917326" y="277421"/>
                </a:lnTo>
                <a:lnTo>
                  <a:pt x="911346" y="280393"/>
                </a:lnTo>
                <a:lnTo>
                  <a:pt x="909960" y="282013"/>
                </a:lnTo>
                <a:close/>
              </a:path>
              <a:path w="1240789" h="405764">
                <a:moveTo>
                  <a:pt x="836873" y="359000"/>
                </a:moveTo>
                <a:lnTo>
                  <a:pt x="821652" y="359000"/>
                </a:lnTo>
                <a:lnTo>
                  <a:pt x="821652" y="264995"/>
                </a:lnTo>
                <a:lnTo>
                  <a:pt x="834970" y="264995"/>
                </a:lnTo>
                <a:lnTo>
                  <a:pt x="837145" y="277961"/>
                </a:lnTo>
                <a:lnTo>
                  <a:pt x="853670" y="277961"/>
                </a:lnTo>
                <a:lnTo>
                  <a:pt x="848288" y="280393"/>
                </a:lnTo>
                <a:lnTo>
                  <a:pt x="839047" y="292278"/>
                </a:lnTo>
                <a:lnTo>
                  <a:pt x="836873" y="299842"/>
                </a:lnTo>
                <a:lnTo>
                  <a:pt x="836873" y="359000"/>
                </a:lnTo>
                <a:close/>
              </a:path>
              <a:path w="1240789" h="405764">
                <a:moveTo>
                  <a:pt x="963260" y="358730"/>
                </a:moveTo>
                <a:lnTo>
                  <a:pt x="948039" y="358730"/>
                </a:lnTo>
                <a:lnTo>
                  <a:pt x="948039" y="296600"/>
                </a:lnTo>
                <a:lnTo>
                  <a:pt x="945865" y="289577"/>
                </a:lnTo>
                <a:lnTo>
                  <a:pt x="938254" y="279852"/>
                </a:lnTo>
                <a:lnTo>
                  <a:pt x="932546" y="277421"/>
                </a:lnTo>
                <a:lnTo>
                  <a:pt x="955715" y="277421"/>
                </a:lnTo>
                <a:lnTo>
                  <a:pt x="957641" y="279907"/>
                </a:lnTo>
                <a:lnTo>
                  <a:pt x="960780" y="286977"/>
                </a:lnTo>
                <a:lnTo>
                  <a:pt x="962644" y="295414"/>
                </a:lnTo>
                <a:lnTo>
                  <a:pt x="963260" y="305244"/>
                </a:lnTo>
                <a:lnTo>
                  <a:pt x="963260" y="358730"/>
                </a:lnTo>
                <a:close/>
              </a:path>
              <a:path w="1240789" h="405764">
                <a:moveTo>
                  <a:pt x="899930" y="359000"/>
                </a:moveTo>
                <a:lnTo>
                  <a:pt x="884710" y="359000"/>
                </a:lnTo>
                <a:lnTo>
                  <a:pt x="884636" y="296600"/>
                </a:lnTo>
                <a:lnTo>
                  <a:pt x="882807" y="289847"/>
                </a:lnTo>
                <a:lnTo>
                  <a:pt x="878730" y="284985"/>
                </a:lnTo>
                <a:lnTo>
                  <a:pt x="874925" y="280122"/>
                </a:lnTo>
                <a:lnTo>
                  <a:pt x="869217" y="277691"/>
                </a:lnTo>
                <a:lnTo>
                  <a:pt x="892789" y="277691"/>
                </a:lnTo>
                <a:lnTo>
                  <a:pt x="894766" y="282013"/>
                </a:lnTo>
                <a:lnTo>
                  <a:pt x="909960" y="282013"/>
                </a:lnTo>
                <a:lnTo>
                  <a:pt x="902105" y="291198"/>
                </a:lnTo>
                <a:lnTo>
                  <a:pt x="899930" y="298761"/>
                </a:lnTo>
                <a:lnTo>
                  <a:pt x="899930" y="359000"/>
                </a:lnTo>
                <a:close/>
              </a:path>
              <a:path w="1240789" h="405764">
                <a:moveTo>
                  <a:pt x="763215" y="360621"/>
                </a:moveTo>
                <a:lnTo>
                  <a:pt x="725978" y="344953"/>
                </a:lnTo>
                <a:lnTo>
                  <a:pt x="716193" y="312538"/>
                </a:lnTo>
                <a:lnTo>
                  <a:pt x="716550" y="305493"/>
                </a:lnTo>
                <a:lnTo>
                  <a:pt x="744461" y="266076"/>
                </a:lnTo>
                <a:lnTo>
                  <a:pt x="752343" y="264185"/>
                </a:lnTo>
                <a:lnTo>
                  <a:pt x="769738" y="264185"/>
                </a:lnTo>
                <a:lnTo>
                  <a:pt x="777348" y="266076"/>
                </a:lnTo>
                <a:lnTo>
                  <a:pt x="790938" y="273099"/>
                </a:lnTo>
                <a:lnTo>
                  <a:pt x="795287" y="277421"/>
                </a:lnTo>
                <a:lnTo>
                  <a:pt x="753974" y="277421"/>
                </a:lnTo>
                <a:lnTo>
                  <a:pt x="747722" y="279852"/>
                </a:lnTo>
                <a:lnTo>
                  <a:pt x="742286" y="284445"/>
                </a:lnTo>
                <a:lnTo>
                  <a:pt x="736850" y="289307"/>
                </a:lnTo>
                <a:lnTo>
                  <a:pt x="733860" y="295250"/>
                </a:lnTo>
                <a:lnTo>
                  <a:pt x="733045" y="302813"/>
                </a:lnTo>
                <a:lnTo>
                  <a:pt x="805712" y="302813"/>
                </a:lnTo>
                <a:lnTo>
                  <a:pt x="805791" y="305493"/>
                </a:lnTo>
                <a:lnTo>
                  <a:pt x="805863" y="312538"/>
                </a:lnTo>
                <a:lnTo>
                  <a:pt x="805616" y="315239"/>
                </a:lnTo>
                <a:lnTo>
                  <a:pt x="731958" y="315239"/>
                </a:lnTo>
                <a:lnTo>
                  <a:pt x="732011" y="325909"/>
                </a:lnTo>
                <a:lnTo>
                  <a:pt x="734948" y="333338"/>
                </a:lnTo>
                <a:lnTo>
                  <a:pt x="740384" y="338740"/>
                </a:lnTo>
                <a:lnTo>
                  <a:pt x="745820" y="344413"/>
                </a:lnTo>
                <a:lnTo>
                  <a:pt x="753158" y="347114"/>
                </a:lnTo>
                <a:lnTo>
                  <a:pt x="794744" y="347114"/>
                </a:lnTo>
                <a:lnTo>
                  <a:pt x="790395" y="351436"/>
                </a:lnTo>
                <a:lnTo>
                  <a:pt x="784581" y="355492"/>
                </a:lnTo>
                <a:lnTo>
                  <a:pt x="778130" y="358358"/>
                </a:lnTo>
                <a:lnTo>
                  <a:pt x="771016" y="360059"/>
                </a:lnTo>
                <a:lnTo>
                  <a:pt x="763215" y="360621"/>
                </a:lnTo>
                <a:close/>
              </a:path>
              <a:path w="1240789" h="405764">
                <a:moveTo>
                  <a:pt x="805712" y="302813"/>
                </a:moveTo>
                <a:lnTo>
                  <a:pt x="790123" y="302813"/>
                </a:lnTo>
                <a:lnTo>
                  <a:pt x="789308" y="294709"/>
                </a:lnTo>
                <a:lnTo>
                  <a:pt x="786318" y="288496"/>
                </a:lnTo>
                <a:lnTo>
                  <a:pt x="781154" y="284174"/>
                </a:lnTo>
                <a:lnTo>
                  <a:pt x="775989" y="279582"/>
                </a:lnTo>
                <a:lnTo>
                  <a:pt x="769466" y="277421"/>
                </a:lnTo>
                <a:lnTo>
                  <a:pt x="795287" y="277421"/>
                </a:lnTo>
                <a:lnTo>
                  <a:pt x="796103" y="278232"/>
                </a:lnTo>
                <a:lnTo>
                  <a:pt x="799636" y="284985"/>
                </a:lnTo>
                <a:lnTo>
                  <a:pt x="803713" y="291738"/>
                </a:lnTo>
                <a:lnTo>
                  <a:pt x="805616" y="299572"/>
                </a:lnTo>
                <a:lnTo>
                  <a:pt x="805712" y="302813"/>
                </a:lnTo>
                <a:close/>
              </a:path>
              <a:path w="1240789" h="405764">
                <a:moveTo>
                  <a:pt x="794744" y="347114"/>
                </a:moveTo>
                <a:lnTo>
                  <a:pt x="768651" y="347114"/>
                </a:lnTo>
                <a:lnTo>
                  <a:pt x="774359" y="345494"/>
                </a:lnTo>
                <a:lnTo>
                  <a:pt x="779251" y="341982"/>
                </a:lnTo>
                <a:lnTo>
                  <a:pt x="783872" y="338740"/>
                </a:lnTo>
                <a:lnTo>
                  <a:pt x="787133" y="333878"/>
                </a:lnTo>
                <a:lnTo>
                  <a:pt x="788764" y="327935"/>
                </a:lnTo>
                <a:lnTo>
                  <a:pt x="804257" y="327935"/>
                </a:lnTo>
                <a:lnTo>
                  <a:pt x="802320" y="334722"/>
                </a:lnTo>
                <a:lnTo>
                  <a:pt x="799364" y="340901"/>
                </a:lnTo>
                <a:lnTo>
                  <a:pt x="795389" y="346473"/>
                </a:lnTo>
                <a:lnTo>
                  <a:pt x="794744" y="347114"/>
                </a:lnTo>
                <a:close/>
              </a:path>
              <a:path w="1240789" h="405764">
                <a:moveTo>
                  <a:pt x="581652" y="359270"/>
                </a:moveTo>
                <a:lnTo>
                  <a:pt x="565888" y="359270"/>
                </a:lnTo>
                <a:lnTo>
                  <a:pt x="565888" y="230149"/>
                </a:lnTo>
                <a:lnTo>
                  <a:pt x="586273" y="230149"/>
                </a:lnTo>
                <a:lnTo>
                  <a:pt x="598075" y="257702"/>
                </a:lnTo>
                <a:lnTo>
                  <a:pt x="581652" y="257702"/>
                </a:lnTo>
                <a:lnTo>
                  <a:pt x="581652" y="359270"/>
                </a:lnTo>
                <a:close/>
              </a:path>
              <a:path w="1240789" h="405764">
                <a:moveTo>
                  <a:pt x="648674" y="337390"/>
                </a:moveTo>
                <a:lnTo>
                  <a:pt x="632207" y="337390"/>
                </a:lnTo>
                <a:lnTo>
                  <a:pt x="678141" y="230149"/>
                </a:lnTo>
                <a:lnTo>
                  <a:pt x="698255" y="230149"/>
                </a:lnTo>
                <a:lnTo>
                  <a:pt x="698255" y="257702"/>
                </a:lnTo>
                <a:lnTo>
                  <a:pt x="682490" y="257702"/>
                </a:lnTo>
                <a:lnTo>
                  <a:pt x="648674" y="337390"/>
                </a:lnTo>
                <a:close/>
              </a:path>
              <a:path w="1240789" h="405764">
                <a:moveTo>
                  <a:pt x="639274" y="359540"/>
                </a:moveTo>
                <a:lnTo>
                  <a:pt x="624868" y="359540"/>
                </a:lnTo>
                <a:lnTo>
                  <a:pt x="581652" y="257702"/>
                </a:lnTo>
                <a:lnTo>
                  <a:pt x="598075" y="257702"/>
                </a:lnTo>
                <a:lnTo>
                  <a:pt x="632207" y="337390"/>
                </a:lnTo>
                <a:lnTo>
                  <a:pt x="648674" y="337390"/>
                </a:lnTo>
                <a:lnTo>
                  <a:pt x="639274" y="359540"/>
                </a:lnTo>
                <a:close/>
              </a:path>
              <a:path w="1240789" h="405764">
                <a:moveTo>
                  <a:pt x="698255" y="359540"/>
                </a:moveTo>
                <a:lnTo>
                  <a:pt x="682490" y="359540"/>
                </a:lnTo>
                <a:lnTo>
                  <a:pt x="682490" y="257702"/>
                </a:lnTo>
                <a:lnTo>
                  <a:pt x="698255" y="257702"/>
                </a:lnTo>
                <a:lnTo>
                  <a:pt x="698255" y="359540"/>
                </a:lnTo>
                <a:close/>
              </a:path>
              <a:path w="1240789" h="405764">
                <a:moveTo>
                  <a:pt x="589263" y="174772"/>
                </a:moveTo>
                <a:lnTo>
                  <a:pt x="565888" y="174772"/>
                </a:lnTo>
                <a:lnTo>
                  <a:pt x="565888" y="45651"/>
                </a:lnTo>
                <a:lnTo>
                  <a:pt x="589263" y="45651"/>
                </a:lnTo>
                <a:lnTo>
                  <a:pt x="589263" y="174772"/>
                </a:lnTo>
                <a:close/>
              </a:path>
              <a:path w="1240789" h="405764">
                <a:moveTo>
                  <a:pt x="665910" y="175853"/>
                </a:moveTo>
                <a:lnTo>
                  <a:pt x="626024" y="163288"/>
                </a:lnTo>
                <a:lnTo>
                  <a:pt x="605095" y="128614"/>
                </a:lnTo>
                <a:lnTo>
                  <a:pt x="603124" y="110212"/>
                </a:lnTo>
                <a:lnTo>
                  <a:pt x="603587" y="100749"/>
                </a:lnTo>
                <a:lnTo>
                  <a:pt x="620112" y="62568"/>
                </a:lnTo>
                <a:lnTo>
                  <a:pt x="656792" y="45077"/>
                </a:lnTo>
                <a:lnTo>
                  <a:pt x="665910" y="44571"/>
                </a:lnTo>
                <a:lnTo>
                  <a:pt x="672935" y="44925"/>
                </a:lnTo>
                <a:lnTo>
                  <a:pt x="710986" y="65371"/>
                </a:lnTo>
                <a:lnTo>
                  <a:pt x="657213" y="65371"/>
                </a:lnTo>
                <a:lnTo>
                  <a:pt x="650418" y="67261"/>
                </a:lnTo>
                <a:lnTo>
                  <a:pt x="639002" y="74825"/>
                </a:lnTo>
                <a:lnTo>
                  <a:pt x="634381" y="79957"/>
                </a:lnTo>
                <a:lnTo>
                  <a:pt x="628402" y="93464"/>
                </a:lnTo>
                <a:lnTo>
                  <a:pt x="626885" y="100749"/>
                </a:lnTo>
                <a:lnTo>
                  <a:pt x="626886" y="119679"/>
                </a:lnTo>
                <a:lnTo>
                  <a:pt x="650418" y="153432"/>
                </a:lnTo>
                <a:lnTo>
                  <a:pt x="657213" y="155323"/>
                </a:lnTo>
                <a:lnTo>
                  <a:pt x="710986" y="155323"/>
                </a:lnTo>
                <a:lnTo>
                  <a:pt x="706680" y="161266"/>
                </a:lnTo>
                <a:lnTo>
                  <a:pt x="673092" y="175498"/>
                </a:lnTo>
                <a:lnTo>
                  <a:pt x="665910" y="175853"/>
                </a:lnTo>
                <a:close/>
              </a:path>
              <a:path w="1240789" h="405764">
                <a:moveTo>
                  <a:pt x="721358" y="91303"/>
                </a:moveTo>
                <a:lnTo>
                  <a:pt x="697983" y="91303"/>
                </a:lnTo>
                <a:lnTo>
                  <a:pt x="697711" y="90492"/>
                </a:lnTo>
                <a:lnTo>
                  <a:pt x="695537" y="82659"/>
                </a:lnTo>
                <a:lnTo>
                  <a:pt x="691731" y="76446"/>
                </a:lnTo>
                <a:lnTo>
                  <a:pt x="686024" y="72124"/>
                </a:lnTo>
                <a:lnTo>
                  <a:pt x="680316" y="67532"/>
                </a:lnTo>
                <a:lnTo>
                  <a:pt x="673249" y="65371"/>
                </a:lnTo>
                <a:lnTo>
                  <a:pt x="710986" y="65371"/>
                </a:lnTo>
                <a:lnTo>
                  <a:pt x="711573" y="66181"/>
                </a:lnTo>
                <a:lnTo>
                  <a:pt x="714932" y="71491"/>
                </a:lnTo>
                <a:lnTo>
                  <a:pt x="717654" y="77256"/>
                </a:lnTo>
                <a:lnTo>
                  <a:pt x="719714" y="83427"/>
                </a:lnTo>
                <a:lnTo>
                  <a:pt x="721358" y="91303"/>
                </a:lnTo>
                <a:close/>
              </a:path>
              <a:path w="1240789" h="405764">
                <a:moveTo>
                  <a:pt x="710986" y="155323"/>
                </a:moveTo>
                <a:lnTo>
                  <a:pt x="673249" y="155323"/>
                </a:lnTo>
                <a:lnTo>
                  <a:pt x="680316" y="152892"/>
                </a:lnTo>
                <a:lnTo>
                  <a:pt x="686024" y="148570"/>
                </a:lnTo>
                <a:lnTo>
                  <a:pt x="691460" y="144248"/>
                </a:lnTo>
                <a:lnTo>
                  <a:pt x="695537" y="138035"/>
                </a:lnTo>
                <a:lnTo>
                  <a:pt x="697439" y="130201"/>
                </a:lnTo>
                <a:lnTo>
                  <a:pt x="697711" y="129391"/>
                </a:lnTo>
                <a:lnTo>
                  <a:pt x="721086" y="129391"/>
                </a:lnTo>
                <a:lnTo>
                  <a:pt x="721086" y="130742"/>
                </a:lnTo>
                <a:lnTo>
                  <a:pt x="719714" y="137267"/>
                </a:lnTo>
                <a:lnTo>
                  <a:pt x="717654" y="143438"/>
                </a:lnTo>
                <a:lnTo>
                  <a:pt x="714932" y="149203"/>
                </a:lnTo>
                <a:lnTo>
                  <a:pt x="711573" y="154513"/>
                </a:lnTo>
                <a:lnTo>
                  <a:pt x="710986" y="155323"/>
                </a:lnTo>
                <a:close/>
              </a:path>
              <a:path w="1240789" h="405764">
                <a:moveTo>
                  <a:pt x="757235" y="174772"/>
                </a:moveTo>
                <a:lnTo>
                  <a:pt x="734676" y="174772"/>
                </a:lnTo>
                <a:lnTo>
                  <a:pt x="734676" y="45651"/>
                </a:lnTo>
                <a:lnTo>
                  <a:pt x="763758" y="45651"/>
                </a:lnTo>
                <a:lnTo>
                  <a:pt x="780649" y="86711"/>
                </a:lnTo>
                <a:lnTo>
                  <a:pt x="757235" y="86711"/>
                </a:lnTo>
                <a:lnTo>
                  <a:pt x="757235" y="174772"/>
                </a:lnTo>
                <a:close/>
              </a:path>
              <a:path w="1240789" h="405764">
                <a:moveTo>
                  <a:pt x="825778" y="143438"/>
                </a:moveTo>
                <a:lnTo>
                  <a:pt x="803985" y="143438"/>
                </a:lnTo>
                <a:lnTo>
                  <a:pt x="843124" y="45651"/>
                </a:lnTo>
                <a:lnTo>
                  <a:pt x="871663" y="45651"/>
                </a:lnTo>
                <a:lnTo>
                  <a:pt x="871663" y="86441"/>
                </a:lnTo>
                <a:lnTo>
                  <a:pt x="849104" y="86441"/>
                </a:lnTo>
                <a:lnTo>
                  <a:pt x="825778" y="143438"/>
                </a:lnTo>
                <a:close/>
              </a:path>
              <a:path w="1240789" h="405764">
                <a:moveTo>
                  <a:pt x="871663" y="174772"/>
                </a:moveTo>
                <a:lnTo>
                  <a:pt x="849104" y="174772"/>
                </a:lnTo>
                <a:lnTo>
                  <a:pt x="849104" y="86441"/>
                </a:lnTo>
                <a:lnTo>
                  <a:pt x="871663" y="86441"/>
                </a:lnTo>
                <a:lnTo>
                  <a:pt x="871663" y="174772"/>
                </a:lnTo>
                <a:close/>
              </a:path>
              <a:path w="1240789" h="405764">
                <a:moveTo>
                  <a:pt x="812954" y="174772"/>
                </a:moveTo>
                <a:lnTo>
                  <a:pt x="793656" y="174772"/>
                </a:lnTo>
                <a:lnTo>
                  <a:pt x="757235" y="86711"/>
                </a:lnTo>
                <a:lnTo>
                  <a:pt x="780649" y="86711"/>
                </a:lnTo>
                <a:lnTo>
                  <a:pt x="803985" y="143438"/>
                </a:lnTo>
                <a:lnTo>
                  <a:pt x="825778" y="143438"/>
                </a:lnTo>
                <a:lnTo>
                  <a:pt x="812954" y="174772"/>
                </a:lnTo>
                <a:close/>
              </a:path>
              <a:path w="1240789" h="405764">
                <a:moveTo>
                  <a:pt x="913792" y="174772"/>
                </a:moveTo>
                <a:lnTo>
                  <a:pt x="891233" y="174772"/>
                </a:lnTo>
                <a:lnTo>
                  <a:pt x="891233" y="45651"/>
                </a:lnTo>
                <a:lnTo>
                  <a:pt x="920315" y="45651"/>
                </a:lnTo>
                <a:lnTo>
                  <a:pt x="920587" y="46462"/>
                </a:lnTo>
                <a:lnTo>
                  <a:pt x="937057" y="86711"/>
                </a:lnTo>
                <a:lnTo>
                  <a:pt x="913792" y="86711"/>
                </a:lnTo>
                <a:lnTo>
                  <a:pt x="913792" y="174772"/>
                </a:lnTo>
                <a:close/>
              </a:path>
              <a:path w="1240789" h="405764">
                <a:moveTo>
                  <a:pt x="982174" y="143438"/>
                </a:moveTo>
                <a:lnTo>
                  <a:pt x="960270" y="143438"/>
                </a:lnTo>
                <a:lnTo>
                  <a:pt x="999409" y="45651"/>
                </a:lnTo>
                <a:lnTo>
                  <a:pt x="1027948" y="45651"/>
                </a:lnTo>
                <a:lnTo>
                  <a:pt x="1027948" y="86711"/>
                </a:lnTo>
                <a:lnTo>
                  <a:pt x="1005389" y="86711"/>
                </a:lnTo>
                <a:lnTo>
                  <a:pt x="982174" y="143438"/>
                </a:lnTo>
                <a:close/>
              </a:path>
              <a:path w="1240789" h="405764">
                <a:moveTo>
                  <a:pt x="969239" y="175043"/>
                </a:moveTo>
                <a:lnTo>
                  <a:pt x="949942" y="175043"/>
                </a:lnTo>
                <a:lnTo>
                  <a:pt x="913792" y="86711"/>
                </a:lnTo>
                <a:lnTo>
                  <a:pt x="937057" y="86711"/>
                </a:lnTo>
                <a:lnTo>
                  <a:pt x="960270" y="143438"/>
                </a:lnTo>
                <a:lnTo>
                  <a:pt x="982174" y="143438"/>
                </a:lnTo>
                <a:lnTo>
                  <a:pt x="969239" y="175043"/>
                </a:lnTo>
                <a:close/>
              </a:path>
              <a:path w="1240789" h="405764">
                <a:moveTo>
                  <a:pt x="1027948" y="174772"/>
                </a:moveTo>
                <a:lnTo>
                  <a:pt x="1005389" y="174772"/>
                </a:lnTo>
                <a:lnTo>
                  <a:pt x="1005389" y="86711"/>
                </a:lnTo>
                <a:lnTo>
                  <a:pt x="1027948" y="86711"/>
                </a:lnTo>
                <a:lnTo>
                  <a:pt x="1027948" y="174772"/>
                </a:lnTo>
                <a:close/>
              </a:path>
              <a:path w="1240789" h="405764">
                <a:moveTo>
                  <a:pt x="256035" y="45651"/>
                </a:moveTo>
                <a:lnTo>
                  <a:pt x="167972" y="45651"/>
                </a:lnTo>
                <a:lnTo>
                  <a:pt x="141336" y="0"/>
                </a:lnTo>
                <a:lnTo>
                  <a:pt x="282400" y="0"/>
                </a:lnTo>
                <a:lnTo>
                  <a:pt x="256035" y="45651"/>
                </a:lnTo>
                <a:close/>
              </a:path>
              <a:path w="1240789" h="405764">
                <a:moveTo>
                  <a:pt x="53001" y="162076"/>
                </a:moveTo>
                <a:lnTo>
                  <a:pt x="0" y="162076"/>
                </a:lnTo>
                <a:lnTo>
                  <a:pt x="70668" y="40519"/>
                </a:lnTo>
                <a:lnTo>
                  <a:pt x="97032" y="86170"/>
                </a:lnTo>
                <a:lnTo>
                  <a:pt x="53001" y="162076"/>
                </a:lnTo>
                <a:close/>
              </a:path>
              <a:path w="1240789" h="405764">
                <a:moveTo>
                  <a:pt x="423736" y="162076"/>
                </a:moveTo>
                <a:lnTo>
                  <a:pt x="370735" y="162076"/>
                </a:lnTo>
                <a:lnTo>
                  <a:pt x="326432" y="86170"/>
                </a:lnTo>
                <a:lnTo>
                  <a:pt x="353068" y="40519"/>
                </a:lnTo>
                <a:lnTo>
                  <a:pt x="423736" y="162076"/>
                </a:lnTo>
                <a:close/>
              </a:path>
              <a:path w="1240789" h="405764">
                <a:moveTo>
                  <a:pt x="282400" y="162076"/>
                </a:moveTo>
                <a:lnTo>
                  <a:pt x="141336" y="162076"/>
                </a:lnTo>
                <a:lnTo>
                  <a:pt x="97032" y="86170"/>
                </a:lnTo>
                <a:lnTo>
                  <a:pt x="120679" y="45651"/>
                </a:lnTo>
                <a:lnTo>
                  <a:pt x="167700" y="45651"/>
                </a:lnTo>
                <a:lnTo>
                  <a:pt x="211732" y="121557"/>
                </a:lnTo>
                <a:lnTo>
                  <a:pt x="305904" y="121557"/>
                </a:lnTo>
                <a:lnTo>
                  <a:pt x="282400" y="162076"/>
                </a:lnTo>
                <a:close/>
              </a:path>
              <a:path w="1240789" h="405764">
                <a:moveTo>
                  <a:pt x="305904" y="121557"/>
                </a:moveTo>
                <a:lnTo>
                  <a:pt x="211732" y="121557"/>
                </a:lnTo>
                <a:lnTo>
                  <a:pt x="256035" y="45651"/>
                </a:lnTo>
                <a:lnTo>
                  <a:pt x="302785" y="45651"/>
                </a:lnTo>
                <a:lnTo>
                  <a:pt x="326432" y="86170"/>
                </a:lnTo>
                <a:lnTo>
                  <a:pt x="305904" y="121557"/>
                </a:lnTo>
                <a:close/>
              </a:path>
              <a:path w="1240789" h="405764">
                <a:moveTo>
                  <a:pt x="370463" y="243115"/>
                </a:moveTo>
                <a:lnTo>
                  <a:pt x="53001" y="243115"/>
                </a:lnTo>
                <a:lnTo>
                  <a:pt x="29354" y="202596"/>
                </a:lnTo>
                <a:lnTo>
                  <a:pt x="53001" y="162076"/>
                </a:lnTo>
                <a:lnTo>
                  <a:pt x="370463" y="162076"/>
                </a:lnTo>
                <a:lnTo>
                  <a:pt x="394110" y="202596"/>
                </a:lnTo>
                <a:lnTo>
                  <a:pt x="370463" y="243115"/>
                </a:lnTo>
                <a:close/>
              </a:path>
              <a:path w="1240789" h="405764">
                <a:moveTo>
                  <a:pt x="70668" y="364673"/>
                </a:moveTo>
                <a:lnTo>
                  <a:pt x="0" y="243115"/>
                </a:lnTo>
                <a:lnTo>
                  <a:pt x="53001" y="243115"/>
                </a:lnTo>
                <a:lnTo>
                  <a:pt x="97304" y="319021"/>
                </a:lnTo>
                <a:lnTo>
                  <a:pt x="70668" y="364673"/>
                </a:lnTo>
                <a:close/>
              </a:path>
              <a:path w="1240789" h="405764">
                <a:moveTo>
                  <a:pt x="167972" y="359540"/>
                </a:moveTo>
                <a:lnTo>
                  <a:pt x="120951" y="359540"/>
                </a:lnTo>
                <a:lnTo>
                  <a:pt x="97304" y="319021"/>
                </a:lnTo>
                <a:lnTo>
                  <a:pt x="141336" y="243115"/>
                </a:lnTo>
                <a:lnTo>
                  <a:pt x="282400" y="243115"/>
                </a:lnTo>
                <a:lnTo>
                  <a:pt x="305904" y="283634"/>
                </a:lnTo>
                <a:lnTo>
                  <a:pt x="211732" y="283634"/>
                </a:lnTo>
                <a:lnTo>
                  <a:pt x="167972" y="359540"/>
                </a:lnTo>
                <a:close/>
              </a:path>
              <a:path w="1240789" h="405764">
                <a:moveTo>
                  <a:pt x="353068" y="364673"/>
                </a:moveTo>
                <a:lnTo>
                  <a:pt x="326703" y="319021"/>
                </a:lnTo>
                <a:lnTo>
                  <a:pt x="370735" y="243115"/>
                </a:lnTo>
                <a:lnTo>
                  <a:pt x="423736" y="243115"/>
                </a:lnTo>
                <a:lnTo>
                  <a:pt x="353068" y="364673"/>
                </a:lnTo>
                <a:close/>
              </a:path>
              <a:path w="1240789" h="405764">
                <a:moveTo>
                  <a:pt x="302785" y="359540"/>
                </a:moveTo>
                <a:lnTo>
                  <a:pt x="255764" y="359540"/>
                </a:lnTo>
                <a:lnTo>
                  <a:pt x="211732" y="283634"/>
                </a:lnTo>
                <a:lnTo>
                  <a:pt x="305904" y="283634"/>
                </a:lnTo>
                <a:lnTo>
                  <a:pt x="326432" y="319021"/>
                </a:lnTo>
                <a:lnTo>
                  <a:pt x="302785" y="359540"/>
                </a:lnTo>
                <a:close/>
              </a:path>
              <a:path w="1240789" h="405764">
                <a:moveTo>
                  <a:pt x="282672" y="405192"/>
                </a:moveTo>
                <a:lnTo>
                  <a:pt x="141336" y="405192"/>
                </a:lnTo>
                <a:lnTo>
                  <a:pt x="167700" y="359540"/>
                </a:lnTo>
                <a:lnTo>
                  <a:pt x="256035" y="359540"/>
                </a:lnTo>
                <a:lnTo>
                  <a:pt x="282672" y="405192"/>
                </a:lnTo>
                <a:close/>
              </a:path>
            </a:pathLst>
          </a:custGeom>
          <a:solidFill>
            <a:srgbClr val="003B3B"/>
          </a:solidFill>
        </p:spPr>
        <p:txBody>
          <a:bodyPr wrap="square" lIns="0" tIns="0" rIns="0" bIns="0" rtlCol="0"/>
          <a:lstStyle/>
          <a:p>
            <a:endParaRPr/>
          </a:p>
        </p:txBody>
      </p:sp>
      <p:sp>
        <p:nvSpPr>
          <p:cNvPr id="18" name="object 18"/>
          <p:cNvSpPr txBox="1">
            <a:spLocks noGrp="1"/>
          </p:cNvSpPr>
          <p:nvPr>
            <p:ph type="ctrTitle"/>
          </p:nvPr>
        </p:nvSpPr>
        <p:spPr>
          <a:xfrm>
            <a:off x="6126100" y="1953229"/>
            <a:ext cx="4698365" cy="1674817"/>
          </a:xfrm>
          <a:prstGeom prst="rect">
            <a:avLst/>
          </a:prstGeom>
        </p:spPr>
        <p:txBody>
          <a:bodyPr vert="horz" wrap="square" lIns="0" tIns="12700" rIns="0" bIns="0" rtlCol="0" anchor="t">
            <a:spAutoFit/>
          </a:bodyPr>
          <a:lstStyle/>
          <a:p>
            <a:pPr marL="12700" marR="5080">
              <a:lnSpc>
                <a:spcPct val="100000"/>
              </a:lnSpc>
              <a:spcBef>
                <a:spcPts val="100"/>
              </a:spcBef>
            </a:pPr>
            <a:r>
              <a:rPr lang="en-US" sz="3600" b="1"/>
              <a:t>Freeport</a:t>
            </a:r>
            <a:r>
              <a:rPr sz="3600" b="1" spc="-20">
                <a:latin typeface="Arial"/>
                <a:cs typeface="Arial"/>
              </a:rPr>
              <a:t> </a:t>
            </a:r>
            <a:r>
              <a:rPr sz="3600" b="1">
                <a:latin typeface="Arial"/>
                <a:cs typeface="Arial"/>
              </a:rPr>
              <a:t>Safety</a:t>
            </a:r>
            <a:r>
              <a:rPr sz="3600" b="1" spc="-10">
                <a:latin typeface="Arial"/>
                <a:cs typeface="Arial"/>
              </a:rPr>
              <a:t> Incidents, </a:t>
            </a:r>
            <a:r>
              <a:rPr sz="3600" b="1">
                <a:latin typeface="Arial"/>
                <a:cs typeface="Arial"/>
              </a:rPr>
              <a:t>Successes,</a:t>
            </a:r>
            <a:r>
              <a:rPr sz="3600" b="1" spc="-45">
                <a:latin typeface="Arial"/>
                <a:cs typeface="Arial"/>
              </a:rPr>
              <a:t> </a:t>
            </a:r>
            <a:r>
              <a:rPr sz="3600" b="1">
                <a:latin typeface="Arial"/>
                <a:cs typeface="Arial"/>
              </a:rPr>
              <a:t>&amp;</a:t>
            </a:r>
            <a:r>
              <a:rPr sz="3600" b="1" spc="-135">
                <a:latin typeface="Arial"/>
                <a:cs typeface="Arial"/>
              </a:rPr>
              <a:t> </a:t>
            </a:r>
            <a:r>
              <a:rPr sz="3600" b="1" spc="-10">
                <a:latin typeface="Arial"/>
                <a:cs typeface="Arial"/>
              </a:rPr>
              <a:t>Alerts</a:t>
            </a:r>
            <a:endParaRPr sz="3600">
              <a:latin typeface="Arial"/>
              <a:cs typeface="Arial"/>
            </a:endParaRPr>
          </a:p>
        </p:txBody>
      </p:sp>
      <p:sp>
        <p:nvSpPr>
          <p:cNvPr id="19" name="object 19"/>
          <p:cNvSpPr txBox="1"/>
          <p:nvPr/>
        </p:nvSpPr>
        <p:spPr>
          <a:xfrm>
            <a:off x="6126100" y="3760978"/>
            <a:ext cx="2553489" cy="382156"/>
          </a:xfrm>
          <a:prstGeom prst="rect">
            <a:avLst/>
          </a:prstGeom>
        </p:spPr>
        <p:txBody>
          <a:bodyPr vert="horz" wrap="square" lIns="0" tIns="12700" rIns="0" bIns="0" rtlCol="0">
            <a:spAutoFit/>
          </a:bodyPr>
          <a:lstStyle/>
          <a:p>
            <a:pPr marL="12700">
              <a:lnSpc>
                <a:spcPct val="100000"/>
              </a:lnSpc>
              <a:spcBef>
                <a:spcPts val="100"/>
              </a:spcBef>
            </a:pPr>
            <a:r>
              <a:rPr lang="en-US" sz="2400" spc="-5">
                <a:solidFill>
                  <a:srgbClr val="006FC0"/>
                </a:solidFill>
                <a:latin typeface="Arial"/>
                <a:cs typeface="Arial"/>
              </a:rPr>
              <a:t>March </a:t>
            </a:r>
            <a:r>
              <a:rPr lang="en-US" sz="2400" spc="-10">
                <a:solidFill>
                  <a:srgbClr val="006FC0"/>
                </a:solidFill>
                <a:latin typeface="Arial"/>
                <a:cs typeface="Arial"/>
              </a:rPr>
              <a:t>2024</a:t>
            </a:r>
            <a:endParaRPr sz="2400">
              <a:latin typeface="Arial"/>
              <a:cs typeface="Arial"/>
            </a:endParaRPr>
          </a:p>
        </p:txBody>
      </p:sp>
      <p:sp>
        <p:nvSpPr>
          <p:cNvPr id="20" name="object 20"/>
          <p:cNvSpPr txBox="1"/>
          <p:nvPr/>
        </p:nvSpPr>
        <p:spPr>
          <a:xfrm>
            <a:off x="12023026" y="6606984"/>
            <a:ext cx="89535" cy="162560"/>
          </a:xfrm>
          <a:prstGeom prst="rect">
            <a:avLst/>
          </a:prstGeom>
        </p:spPr>
        <p:txBody>
          <a:bodyPr vert="horz" wrap="square" lIns="0" tIns="12700" rIns="0" bIns="0" rtlCol="0">
            <a:spAutoFit/>
          </a:bodyPr>
          <a:lstStyle/>
          <a:p>
            <a:pPr marL="12700">
              <a:lnSpc>
                <a:spcPct val="100000"/>
              </a:lnSpc>
              <a:spcBef>
                <a:spcPts val="100"/>
              </a:spcBef>
            </a:pPr>
            <a:r>
              <a:rPr sz="900">
                <a:solidFill>
                  <a:srgbClr val="511F11"/>
                </a:solidFill>
                <a:latin typeface="Arial"/>
                <a:cs typeface="Arial"/>
              </a:rPr>
              <a:t>3</a:t>
            </a:r>
            <a:endParaRPr sz="900">
              <a:latin typeface="Arial"/>
              <a:cs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metal object with yellow bars&#10;&#10;Description automatically generated with medium confidence">
            <a:extLst>
              <a:ext uri="{FF2B5EF4-FFF2-40B4-BE49-F238E27FC236}">
                <a16:creationId xmlns:a16="http://schemas.microsoft.com/office/drawing/2014/main" id="{FF7E0058-05C2-4272-2FE6-C9DA42FF924D}"/>
              </a:ext>
            </a:extLst>
          </p:cNvPr>
          <p:cNvPicPr>
            <a:picLocks noGrp="1" noChangeAspect="1"/>
          </p:cNvPicPr>
          <p:nvPr>
            <p:ph type="pic" sz="quarter" idx="17"/>
          </p:nvPr>
        </p:nvPicPr>
        <p:blipFill>
          <a:blip r:embed="rId2" cstate="print">
            <a:extLst>
              <a:ext uri="{28A0092B-C50C-407E-A947-70E740481C1C}">
                <a14:useLocalDpi xmlns:a14="http://schemas.microsoft.com/office/drawing/2010/main" val="0"/>
              </a:ext>
            </a:extLst>
          </a:blip>
          <a:srcRect l="13389" r="13389"/>
          <a:stretch>
            <a:fillRect/>
          </a:stretch>
        </p:blipFill>
        <p:spPr>
          <a:xfrm rot="5400000">
            <a:off x="6364856" y="1393788"/>
            <a:ext cx="2520076" cy="2581292"/>
          </a:xfrm>
        </p:spPr>
      </p:pic>
      <p:sp>
        <p:nvSpPr>
          <p:cNvPr id="5" name="Text Placeholder 4">
            <a:extLst>
              <a:ext uri="{FF2B5EF4-FFF2-40B4-BE49-F238E27FC236}">
                <a16:creationId xmlns:a16="http://schemas.microsoft.com/office/drawing/2014/main" id="{DC57936B-51BF-79BD-576A-C8E50F7775C6}"/>
              </a:ext>
            </a:extLst>
          </p:cNvPr>
          <p:cNvSpPr>
            <a:spLocks noGrp="1"/>
          </p:cNvSpPr>
          <p:nvPr>
            <p:ph type="body" sz="quarter" idx="32"/>
          </p:nvPr>
        </p:nvSpPr>
        <p:spPr>
          <a:xfrm>
            <a:off x="6334248" y="4034065"/>
            <a:ext cx="2409824" cy="321888"/>
          </a:xfrm>
        </p:spPr>
        <p:txBody>
          <a:bodyPr>
            <a:normAutofit/>
          </a:bodyPr>
          <a:lstStyle/>
          <a:p>
            <a:pPr marL="0" indent="0">
              <a:buNone/>
            </a:pPr>
            <a:r>
              <a:rPr lang="en-US" sz="1100" i="1">
                <a:solidFill>
                  <a:schemeClr val="tx1">
                    <a:lumMod val="65000"/>
                    <a:lumOff val="35000"/>
                  </a:schemeClr>
                </a:solidFill>
                <a:latin typeface="Arial" panose="020B0604020202020204" pitchFamily="34" charset="0"/>
                <a:cs typeface="Arial" panose="020B0604020202020204" pitchFamily="34" charset="0"/>
              </a:rPr>
              <a:t>Strongback handle</a:t>
            </a:r>
          </a:p>
        </p:txBody>
      </p:sp>
      <p:sp>
        <p:nvSpPr>
          <p:cNvPr id="6" name="Text Placeholder 5">
            <a:extLst>
              <a:ext uri="{FF2B5EF4-FFF2-40B4-BE49-F238E27FC236}">
                <a16:creationId xmlns:a16="http://schemas.microsoft.com/office/drawing/2014/main" id="{D0958565-0E58-F744-B545-19D68A4C3744}"/>
              </a:ext>
            </a:extLst>
          </p:cNvPr>
          <p:cNvSpPr>
            <a:spLocks noGrp="1"/>
          </p:cNvSpPr>
          <p:nvPr>
            <p:ph type="body" sz="quarter" idx="33"/>
          </p:nvPr>
        </p:nvSpPr>
        <p:spPr>
          <a:xfrm>
            <a:off x="9318249" y="3944472"/>
            <a:ext cx="2414791" cy="411481"/>
          </a:xfrm>
        </p:spPr>
        <p:txBody>
          <a:bodyPr>
            <a:noAutofit/>
          </a:bodyPr>
          <a:lstStyle/>
          <a:p>
            <a:pPr marL="0" indent="0">
              <a:lnSpc>
                <a:spcPct val="110000"/>
              </a:lnSpc>
              <a:buNone/>
            </a:pPr>
            <a:r>
              <a:rPr lang="en-US" sz="1100" i="1">
                <a:solidFill>
                  <a:schemeClr val="tx1">
                    <a:lumMod val="65000"/>
                    <a:lumOff val="35000"/>
                  </a:schemeClr>
                </a:solidFill>
                <a:latin typeface="Arial" panose="020B0604020202020204" pitchFamily="34" charset="0"/>
                <a:cs typeface="Arial" panose="020B0604020202020204" pitchFamily="34" charset="0"/>
              </a:rPr>
              <a:t>Area the operator’s leg contacted the jumper frame</a:t>
            </a:r>
          </a:p>
        </p:txBody>
      </p:sp>
      <p:sp>
        <p:nvSpPr>
          <p:cNvPr id="8" name="Title 7">
            <a:extLst>
              <a:ext uri="{FF2B5EF4-FFF2-40B4-BE49-F238E27FC236}">
                <a16:creationId xmlns:a16="http://schemas.microsoft.com/office/drawing/2014/main" id="{F60FA2F5-F09A-0FA1-F214-AFBB3BDCCB58}"/>
              </a:ext>
            </a:extLst>
          </p:cNvPr>
          <p:cNvSpPr>
            <a:spLocks noGrp="1"/>
          </p:cNvSpPr>
          <p:nvPr>
            <p:ph type="title"/>
          </p:nvPr>
        </p:nvSpPr>
        <p:spPr>
          <a:xfrm>
            <a:off x="3506704" y="292118"/>
            <a:ext cx="4544903" cy="533203"/>
          </a:xfrm>
        </p:spPr>
        <p:txBody>
          <a:bodyPr/>
          <a:lstStyle/>
          <a:p>
            <a:r>
              <a:rPr lang="en-US"/>
              <a:t>Operator Electrical Shock</a:t>
            </a:r>
          </a:p>
        </p:txBody>
      </p:sp>
      <p:graphicFrame>
        <p:nvGraphicFramePr>
          <p:cNvPr id="10" name="Table 2">
            <a:extLst>
              <a:ext uri="{FF2B5EF4-FFF2-40B4-BE49-F238E27FC236}">
                <a16:creationId xmlns:a16="http://schemas.microsoft.com/office/drawing/2014/main" id="{9F9460B4-C52A-98CF-6024-468173FB756E}"/>
              </a:ext>
            </a:extLst>
          </p:cNvPr>
          <p:cNvGraphicFramePr>
            <a:graphicFrameLocks noGrp="1"/>
          </p:cNvGraphicFramePr>
          <p:nvPr/>
        </p:nvGraphicFramePr>
        <p:xfrm>
          <a:off x="272810" y="1078478"/>
          <a:ext cx="5609203" cy="5509439"/>
        </p:xfrm>
        <a:graphic>
          <a:graphicData uri="http://schemas.openxmlformats.org/drawingml/2006/table">
            <a:tbl>
              <a:tblPr firstRow="1" bandRow="1">
                <a:tableStyleId>{1FECB4D8-DB02-4DC6-A0A2-4F2EBAE1DC90}</a:tableStyleId>
              </a:tblPr>
              <a:tblGrid>
                <a:gridCol w="1520123">
                  <a:extLst>
                    <a:ext uri="{9D8B030D-6E8A-4147-A177-3AD203B41FA5}">
                      <a16:colId xmlns:a16="http://schemas.microsoft.com/office/drawing/2014/main" val="2478897174"/>
                    </a:ext>
                  </a:extLst>
                </a:gridCol>
                <a:gridCol w="4089080">
                  <a:extLst>
                    <a:ext uri="{9D8B030D-6E8A-4147-A177-3AD203B41FA5}">
                      <a16:colId xmlns:a16="http://schemas.microsoft.com/office/drawing/2014/main" val="1434738273"/>
                    </a:ext>
                  </a:extLst>
                </a:gridCol>
              </a:tblGrid>
              <a:tr h="408879">
                <a:tc gridSpan="2">
                  <a:txBody>
                    <a:bodyPr/>
                    <a:lstStyle/>
                    <a:p>
                      <a:pPr algn="ctr"/>
                      <a:r>
                        <a:rPr lang="en-US" sz="1400">
                          <a:solidFill>
                            <a:schemeClr val="tx1"/>
                          </a:solidFill>
                          <a:latin typeface="Arial" panose="020B0604020202020204" pitchFamily="34" charset="0"/>
                          <a:cs typeface="Arial" panose="020B0604020202020204" pitchFamily="34" charset="0"/>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311103">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Chino</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319992">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March 6, 2024 / 12:30 p.m.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469563">
                <a:tc>
                  <a:txBody>
                    <a:bodyPr/>
                    <a:lstStyle/>
                    <a:p>
                      <a:r>
                        <a:rPr lang="en-US" sz="1000" b="1">
                          <a:latin typeface="Arial"/>
                          <a:cs typeface="Arial"/>
                        </a:rPr>
                        <a:t>Event 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Injury, first aid – electrical shock </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1768848">
                <a:tc>
                  <a:txBody>
                    <a:bodyPr/>
                    <a:lstStyle/>
                    <a:p>
                      <a:r>
                        <a:rPr lang="en-US" sz="1000" b="1">
                          <a:latin typeface="Arial"/>
                          <a:cs typeface="Arial"/>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b="0" i="0" kern="1200">
                          <a:solidFill>
                            <a:schemeClr val="dk1"/>
                          </a:solidFill>
                          <a:effectLst/>
                          <a:latin typeface="Arial" panose="020B0604020202020204" pitchFamily="34" charset="0"/>
                          <a:ea typeface="+mn-ea"/>
                          <a:cs typeface="Arial" panose="020B0604020202020204" pitchFamily="34" charset="0"/>
                        </a:rPr>
                        <a:t>A crane operator was harvesting cathodes from cell 8 inside a jumper frame. The employee was removing the second pull when a wet pantleg came into contact </a:t>
                      </a:r>
                      <a:r>
                        <a:rPr lang="en-US" sz="1050" b="0" i="0" kern="1200">
                          <a:solidFill>
                            <a:schemeClr val="tx1"/>
                          </a:solidFill>
                          <a:effectLst/>
                          <a:latin typeface="Arial" panose="020B0604020202020204" pitchFamily="34" charset="0"/>
                          <a:ea typeface="+mn-ea"/>
                          <a:cs typeface="Arial" panose="020B0604020202020204" pitchFamily="34" charset="0"/>
                        </a:rPr>
                        <a:t>with the jumper frame </a:t>
                      </a:r>
                      <a:r>
                        <a:rPr lang="en-US" sz="1050" b="0" i="0" kern="1200">
                          <a:solidFill>
                            <a:schemeClr val="dk1"/>
                          </a:solidFill>
                          <a:effectLst/>
                          <a:latin typeface="Arial" panose="020B0604020202020204" pitchFamily="34" charset="0"/>
                          <a:ea typeface="+mn-ea"/>
                          <a:cs typeface="Arial" panose="020B0604020202020204" pitchFamily="34" charset="0"/>
                        </a:rPr>
                        <a:t>above the boot. The operator sustained a minor shock.</a:t>
                      </a:r>
                      <a:endParaRPr lang="en-US" sz="1050">
                        <a:latin typeface="Arial" panose="020B0604020202020204" pitchFamily="34" charset="0"/>
                        <a:cs typeface="Arial" panose="020B0604020202020204" pitchFamily="34" charset="0"/>
                      </a:endParaRP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302214">
                <a:tc>
                  <a:txBody>
                    <a:bodyPr/>
                    <a:lstStyle/>
                    <a:p>
                      <a:r>
                        <a:rPr lang="en-US" sz="1000" b="1">
                          <a:latin typeface="Arial"/>
                          <a:cs typeface="Arial"/>
                        </a:rPr>
                        <a:t>Risk Category</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Actionable – Significant (3) Likely (3)</a:t>
                      </a:r>
                    </a:p>
                  </a:txBody>
                  <a:tcPr anchor="ctr">
                    <a:lnL w="0">
                      <a:noFill/>
                    </a:lnL>
                    <a:lnR w="12700">
                      <a:solidFill>
                        <a:schemeClr val="bg1">
                          <a:lumMod val="65000"/>
                        </a:schemeClr>
                      </a:solidFill>
                    </a:lnR>
                    <a:lnT w="9525" cap="flat" cmpd="sng" algn="ctr">
                      <a:solidFill>
                        <a:schemeClr val="bg1">
                          <a:lumMod val="65000"/>
                        </a:schemeClr>
                      </a:solidFill>
                      <a:prstDash val="solid"/>
                      <a:round/>
                      <a:headEnd type="none" w="med" len="med"/>
                      <a:tailEnd type="none" w="med" len="med"/>
                    </a:lnT>
                    <a:noFill/>
                  </a:tcPr>
                </a:tc>
                <a:extLst>
                  <a:ext uri="{0D108BD9-81ED-4DB2-BD59-A6C34878D82A}">
                    <a16:rowId xmlns:a16="http://schemas.microsoft.com/office/drawing/2014/main" val="150855670"/>
                  </a:ext>
                </a:extLst>
              </a:tr>
              <a:tr h="631096">
                <a:tc>
                  <a:txBody>
                    <a:bodyPr/>
                    <a:lstStyle/>
                    <a:p>
                      <a:r>
                        <a:rPr lang="en-US" sz="1000" b="1">
                          <a:latin typeface="Arial" panose="020B0604020202020204" pitchFamily="34" charset="0"/>
                          <a:cs typeface="Arial" panose="020B0604020202020204" pitchFamily="34" charset="0"/>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solidFill>
                            <a:schemeClr val="tx1"/>
                          </a:solidFill>
                          <a:latin typeface="Arial" panose="020B0604020202020204" pitchFamily="34" charset="0"/>
                          <a:cs typeface="Arial" panose="020B0604020202020204" pitchFamily="34" charset="0"/>
                        </a:rPr>
                        <a:t>The insulator on the crane hook was wet and offered no insulating value (showed no resistance)</a:t>
                      </a:r>
                    </a:p>
                    <a:p>
                      <a:pPr marL="171450" indent="-171450">
                        <a:buFont typeface="Arial" panose="020B0604020202020204" pitchFamily="34" charset="0"/>
                        <a:buChar char="•"/>
                      </a:pPr>
                      <a:r>
                        <a:rPr lang="en-US" sz="1050">
                          <a:solidFill>
                            <a:schemeClr val="tx1"/>
                          </a:solidFill>
                          <a:latin typeface="Arial" panose="020B0604020202020204" pitchFamily="34" charset="0"/>
                          <a:cs typeface="Arial" panose="020B0604020202020204" pitchFamily="34" charset="0"/>
                        </a:rPr>
                        <a:t>The insulating material on the strongback was worn</a:t>
                      </a: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497764">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hlinkClick r:id="rId3"/>
                        </a:rPr>
                        <a:t>FCX Policy - EW ER Electrical Safety Rev. 2.pdf</a:t>
                      </a:r>
                      <a:endParaRPr lang="en-US" sz="1050">
                        <a:latin typeface="Arial" panose="020B0604020202020204" pitchFamily="34" charset="0"/>
                        <a:cs typeface="Arial" panose="020B0604020202020204" pitchFamily="34" charset="0"/>
                      </a:endParaRP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488877">
                <a:tc>
                  <a:txBody>
                    <a:bodyPr/>
                    <a:lstStyle/>
                    <a:p>
                      <a:r>
                        <a:rPr lang="en-US" sz="1000" b="1">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Employee was evaluated and released to full duty. </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311103">
                <a:tc>
                  <a:txBody>
                    <a:bodyPr/>
                    <a:lstStyle/>
                    <a:p>
                      <a:r>
                        <a:rPr lang="en-US" sz="1000" b="1">
                          <a:latin typeface="Arial"/>
                          <a:cs typeface="Arial"/>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Jim Cook, </a:t>
                      </a:r>
                      <a:r>
                        <a:rPr lang="en-US" sz="1050" b="0" i="0" kern="1200">
                          <a:solidFill>
                            <a:schemeClr val="dk1"/>
                          </a:solidFill>
                          <a:effectLst/>
                          <a:latin typeface="Arial" panose="020B0604020202020204" pitchFamily="34" charset="0"/>
                          <a:ea typeface="+mn-ea"/>
                          <a:cs typeface="Arial" panose="020B0604020202020204" pitchFamily="34" charset="0"/>
                        </a:rPr>
                        <a:t>Manager-Health and Safety</a:t>
                      </a:r>
                      <a:endParaRPr lang="en-US" sz="1050">
                        <a:latin typeface="Arial" panose="020B0604020202020204" pitchFamily="34" charset="0"/>
                        <a:cs typeface="Arial" panose="020B0604020202020204" pitchFamily="34" charset="0"/>
                      </a:endParaRP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sp>
        <p:nvSpPr>
          <p:cNvPr id="11" name="TextBox 10">
            <a:extLst>
              <a:ext uri="{FF2B5EF4-FFF2-40B4-BE49-F238E27FC236}">
                <a16:creationId xmlns:a16="http://schemas.microsoft.com/office/drawing/2014/main" id="{40C31247-777A-D7B0-FE39-3ECBAE4D738B}"/>
              </a:ext>
            </a:extLst>
          </p:cNvPr>
          <p:cNvSpPr txBox="1"/>
          <p:nvPr/>
        </p:nvSpPr>
        <p:spPr>
          <a:xfrm>
            <a:off x="-314062" y="721068"/>
            <a:ext cx="243162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Exposure to Electrical Hazards </a:t>
            </a:r>
          </a:p>
        </p:txBody>
      </p:sp>
      <p:graphicFrame>
        <p:nvGraphicFramePr>
          <p:cNvPr id="12" name="Table 25">
            <a:extLst>
              <a:ext uri="{FF2B5EF4-FFF2-40B4-BE49-F238E27FC236}">
                <a16:creationId xmlns:a16="http://schemas.microsoft.com/office/drawing/2014/main" id="{23BCD6E4-1D9F-E609-D2A2-C8A78478BE8F}"/>
              </a:ext>
            </a:extLst>
          </p:cNvPr>
          <p:cNvGraphicFramePr>
            <a:graphicFrameLocks noGrp="1"/>
          </p:cNvGraphicFramePr>
          <p:nvPr/>
        </p:nvGraphicFramePr>
        <p:xfrm>
          <a:off x="9362908" y="462032"/>
          <a:ext cx="2829092" cy="41148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a:cs typeface="Arial"/>
                        </a:rPr>
                        <a:t>Actionable ID # 2024-6</a:t>
                      </a:r>
                      <a:endParaRPr lang="en-US"/>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Event ID # </a:t>
                      </a:r>
                      <a:r>
                        <a:rPr lang="en-US" sz="1050" b="0" i="0" kern="1200">
                          <a:solidFill>
                            <a:schemeClr val="tx1"/>
                          </a:solidFill>
                          <a:effectLst/>
                          <a:latin typeface="Arial" panose="020B0604020202020204" pitchFamily="34" charset="0"/>
                          <a:ea typeface="+mn-ea"/>
                          <a:cs typeface="Arial" panose="020B0604020202020204" pitchFamily="34" charset="0"/>
                        </a:rPr>
                        <a:t>20013950</a:t>
                      </a:r>
                      <a:endParaRPr lang="en-US" sz="1050" b="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9" name="Picture 8" descr="Icon&#10;&#10;Description automatically generated">
            <a:extLst>
              <a:ext uri="{FF2B5EF4-FFF2-40B4-BE49-F238E27FC236}">
                <a16:creationId xmlns:a16="http://schemas.microsoft.com/office/drawing/2014/main" id="{AE8986EB-301F-54CD-CE11-C6553C242D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810" y="78361"/>
            <a:ext cx="747467" cy="647521"/>
          </a:xfrm>
          <a:prstGeom prst="rect">
            <a:avLst/>
          </a:prstGeom>
        </p:spPr>
      </p:pic>
      <p:pic>
        <p:nvPicPr>
          <p:cNvPr id="26" name="Picture Placeholder 25" descr="A metal structure with a ladder&#10;&#10;Description automatically generated with medium confidence">
            <a:extLst>
              <a:ext uri="{FF2B5EF4-FFF2-40B4-BE49-F238E27FC236}">
                <a16:creationId xmlns:a16="http://schemas.microsoft.com/office/drawing/2014/main" id="{7B258EBE-A402-2A60-A6B6-A80E144D54BA}"/>
              </a:ext>
            </a:extLst>
          </p:cNvPr>
          <p:cNvPicPr>
            <a:picLocks noGrp="1" noChangeAspect="1"/>
          </p:cNvPicPr>
          <p:nvPr>
            <p:ph type="pic" sz="quarter" idx="16"/>
          </p:nvPr>
        </p:nvPicPr>
        <p:blipFill>
          <a:blip r:embed="rId5" cstate="print">
            <a:extLst>
              <a:ext uri="{28A0092B-C50C-407E-A947-70E740481C1C}">
                <a14:useLocalDpi xmlns:a14="http://schemas.microsoft.com/office/drawing/2010/main" val="0"/>
              </a:ext>
            </a:extLst>
          </a:blip>
          <a:srcRect l="13389" r="13389"/>
          <a:stretch>
            <a:fillRect/>
          </a:stretch>
        </p:blipFill>
        <p:spPr>
          <a:xfrm rot="5400000">
            <a:off x="9348857" y="1393788"/>
            <a:ext cx="2520076" cy="2581292"/>
          </a:xfrm>
        </p:spPr>
      </p:pic>
      <p:pic>
        <p:nvPicPr>
          <p:cNvPr id="28" name="Picture 27" descr="Handle after insulation was replaced">
            <a:extLst>
              <a:ext uri="{FF2B5EF4-FFF2-40B4-BE49-F238E27FC236}">
                <a16:creationId xmlns:a16="http://schemas.microsoft.com/office/drawing/2014/main" id="{E8212F74-2AB5-C104-49DD-EA3ABBB75A0D}"/>
              </a:ext>
              <a:ext uri="{C183D7F6-B498-43B3-948B-1728B52AA6E4}">
                <adec:decorative xmlns:adec="http://schemas.microsoft.com/office/drawing/2017/decorative" val="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9989" y="4458080"/>
            <a:ext cx="2854114" cy="2140586"/>
          </a:xfrm>
          <a:prstGeom prst="rect">
            <a:avLst/>
          </a:prstGeom>
        </p:spPr>
      </p:pic>
      <p:sp>
        <p:nvSpPr>
          <p:cNvPr id="29" name="TextBox 28">
            <a:extLst>
              <a:ext uri="{FF2B5EF4-FFF2-40B4-BE49-F238E27FC236}">
                <a16:creationId xmlns:a16="http://schemas.microsoft.com/office/drawing/2014/main" id="{C043B7C8-B05E-21E7-9025-AF7917903052}"/>
              </a:ext>
            </a:extLst>
          </p:cNvPr>
          <p:cNvSpPr txBox="1"/>
          <p:nvPr/>
        </p:nvSpPr>
        <p:spPr>
          <a:xfrm>
            <a:off x="9228750" y="5528373"/>
            <a:ext cx="259378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Handle with replaced insulation</a:t>
            </a:r>
          </a:p>
        </p:txBody>
      </p:sp>
    </p:spTree>
    <p:extLst>
      <p:ext uri="{BB962C8B-B14F-4D97-AF65-F5344CB8AC3E}">
        <p14:creationId xmlns:p14="http://schemas.microsoft.com/office/powerpoint/2010/main" val="31997674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60FA2F5-F09A-0FA1-F214-AFBB3BDCCB58}"/>
              </a:ext>
            </a:extLst>
          </p:cNvPr>
          <p:cNvSpPr>
            <a:spLocks noGrp="1"/>
          </p:cNvSpPr>
          <p:nvPr>
            <p:ph type="title"/>
          </p:nvPr>
        </p:nvSpPr>
        <p:spPr>
          <a:xfrm>
            <a:off x="3573379" y="269826"/>
            <a:ext cx="4544903" cy="533203"/>
          </a:xfrm>
        </p:spPr>
        <p:txBody>
          <a:bodyPr/>
          <a:lstStyle/>
          <a:p>
            <a:r>
              <a:rPr lang="en-US"/>
              <a:t>Water Truck Hits Berm</a:t>
            </a:r>
          </a:p>
        </p:txBody>
      </p:sp>
      <p:graphicFrame>
        <p:nvGraphicFramePr>
          <p:cNvPr id="10" name="Table 2">
            <a:extLst>
              <a:ext uri="{FF2B5EF4-FFF2-40B4-BE49-F238E27FC236}">
                <a16:creationId xmlns:a16="http://schemas.microsoft.com/office/drawing/2014/main" id="{9F9460B4-C52A-98CF-6024-468173FB756E}"/>
              </a:ext>
            </a:extLst>
          </p:cNvPr>
          <p:cNvGraphicFramePr>
            <a:graphicFrameLocks noGrp="1"/>
          </p:cNvGraphicFramePr>
          <p:nvPr/>
        </p:nvGraphicFramePr>
        <p:xfrm>
          <a:off x="271264" y="1013189"/>
          <a:ext cx="5609203" cy="5283994"/>
        </p:xfrm>
        <a:graphic>
          <a:graphicData uri="http://schemas.openxmlformats.org/drawingml/2006/table">
            <a:tbl>
              <a:tblPr firstRow="1" bandRow="1">
                <a:tableStyleId>{1FECB4D8-DB02-4DC6-A0A2-4F2EBAE1DC90}</a:tableStyleId>
              </a:tblPr>
              <a:tblGrid>
                <a:gridCol w="1520123">
                  <a:extLst>
                    <a:ext uri="{9D8B030D-6E8A-4147-A177-3AD203B41FA5}">
                      <a16:colId xmlns:a16="http://schemas.microsoft.com/office/drawing/2014/main" val="2478897174"/>
                    </a:ext>
                  </a:extLst>
                </a:gridCol>
                <a:gridCol w="4089080">
                  <a:extLst>
                    <a:ext uri="{9D8B030D-6E8A-4147-A177-3AD203B41FA5}">
                      <a16:colId xmlns:a16="http://schemas.microsoft.com/office/drawing/2014/main" val="1434738273"/>
                    </a:ext>
                  </a:extLst>
                </a:gridCol>
              </a:tblGrid>
              <a:tr h="408879">
                <a:tc gridSpan="2">
                  <a:txBody>
                    <a:bodyPr/>
                    <a:lstStyle/>
                    <a:p>
                      <a:pPr algn="ctr"/>
                      <a:r>
                        <a:rPr lang="en-US" sz="1400">
                          <a:solidFill>
                            <a:schemeClr val="tx1"/>
                          </a:solidFill>
                          <a:latin typeface="Arial" panose="020B0604020202020204" pitchFamily="34" charset="0"/>
                          <a:cs typeface="Arial" panose="020B0604020202020204" pitchFamily="34" charset="0"/>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311103">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Morenci </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319992">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March 10, 2024 / 2:05 a.m. </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322669">
                <a:tc>
                  <a:txBody>
                    <a:bodyPr/>
                    <a:lstStyle/>
                    <a:p>
                      <a:r>
                        <a:rPr lang="en-US" sz="1000" b="1">
                          <a:latin typeface="Arial"/>
                          <a:cs typeface="Arial"/>
                        </a:rPr>
                        <a:t>Event 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Property Damage</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1768848">
                <a:tc>
                  <a:txBody>
                    <a:bodyPr/>
                    <a:lstStyle/>
                    <a:p>
                      <a:r>
                        <a:rPr lang="en-US" sz="1000" b="1">
                          <a:latin typeface="Arial" panose="020B0604020202020204" pitchFamily="34" charset="0"/>
                          <a:cs typeface="Arial" panose="020B0604020202020204" pitchFamily="34" charset="0"/>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b="0" i="0" kern="1200">
                          <a:solidFill>
                            <a:schemeClr val="dk1"/>
                          </a:solidFill>
                          <a:effectLst/>
                          <a:latin typeface="Arial"/>
                          <a:ea typeface="+mn-ea"/>
                          <a:cs typeface="Arial"/>
                        </a:rPr>
                        <a:t>During a second run to water drills, a water truck was travelling on a ramp with approximately 10,000 gallons of water in the tank. At the top of the ramp, the operator identified the area was no longer adequate to safely turn around without running over drill holes. The operator decided to back down the ramp to exit the work area. While backing down, the truck drove through a berm and was high centered at a 45-degree angle. On the other side of the berm was an approximate 180-foot drop. </a:t>
                      </a:r>
                      <a:endParaRPr lang="en-US" sz="1050">
                        <a:latin typeface="Arial" panose="020B0604020202020204" pitchFamily="34" charset="0"/>
                        <a:cs typeface="Arial" panose="020B0604020202020204" pitchFamily="34" charset="0"/>
                      </a:endParaRP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302214">
                <a:tc>
                  <a:txBody>
                    <a:bodyPr/>
                    <a:lstStyle/>
                    <a:p>
                      <a:r>
                        <a:rPr lang="en-US" sz="1000" b="1">
                          <a:latin typeface="Arial"/>
                          <a:cs typeface="Arial"/>
                        </a:rPr>
                        <a:t>Risk Category</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r>
                        <a:rPr lang="en-US" sz="1050">
                          <a:latin typeface="Arial"/>
                          <a:cs typeface="Arial"/>
                        </a:rPr>
                        <a:t>Actionable – Significant (3) Likely (3)</a:t>
                      </a:r>
                    </a:p>
                  </a:txBody>
                  <a:tcPr anchor="ctr">
                    <a:lnL w="0">
                      <a:noFill/>
                    </a:lnL>
                    <a:lnR w="12700">
                      <a:solidFill>
                        <a:schemeClr val="bg1">
                          <a:lumMod val="65000"/>
                        </a:schemeClr>
                      </a:solidFill>
                    </a:lnR>
                    <a:lnT w="9525" cap="flat" cmpd="sng" algn="ctr">
                      <a:solidFill>
                        <a:schemeClr val="bg1">
                          <a:lumMod val="65000"/>
                        </a:schemeClr>
                      </a:solidFill>
                      <a:prstDash val="solid"/>
                      <a:round/>
                      <a:headEnd type="none" w="med" len="med"/>
                      <a:tailEnd type="none" w="med" len="med"/>
                    </a:lnT>
                    <a:noFill/>
                  </a:tcPr>
                </a:tc>
                <a:extLst>
                  <a:ext uri="{0D108BD9-81ED-4DB2-BD59-A6C34878D82A}">
                    <a16:rowId xmlns:a16="http://schemas.microsoft.com/office/drawing/2014/main" val="150855670"/>
                  </a:ext>
                </a:extLst>
              </a:tr>
              <a:tr h="631096">
                <a:tc>
                  <a:txBody>
                    <a:bodyPr/>
                    <a:lstStyle/>
                    <a:p>
                      <a:r>
                        <a:rPr lang="en-US" sz="1000" b="1">
                          <a:latin typeface="Arial" panose="020B0604020202020204" pitchFamily="34" charset="0"/>
                          <a:cs typeface="Arial" panose="020B0604020202020204" pitchFamily="34" charset="0"/>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solidFill>
                            <a:schemeClr val="tx1"/>
                          </a:solidFill>
                          <a:latin typeface="Arial"/>
                          <a:cs typeface="Arial"/>
                        </a:rPr>
                        <a:t>Berms were sufficient height and width</a:t>
                      </a:r>
                    </a:p>
                    <a:p>
                      <a:pPr marL="171450" indent="-171450">
                        <a:buFont typeface="Arial" panose="020B0604020202020204" pitchFamily="34" charset="0"/>
                        <a:buChar char="•"/>
                      </a:pPr>
                      <a:r>
                        <a:rPr lang="en-US" sz="1050">
                          <a:solidFill>
                            <a:schemeClr val="tx1"/>
                          </a:solidFill>
                          <a:latin typeface="Arial"/>
                          <a:cs typeface="Arial"/>
                        </a:rPr>
                        <a:t>Operator failed to follow operating procedure inhibiting reverse travel with water load</a:t>
                      </a:r>
                    </a:p>
                    <a:p>
                      <a:pPr marL="0" indent="0">
                        <a:buNone/>
                      </a:pPr>
                      <a:endParaRPr lang="en-US" sz="1050">
                        <a:solidFill>
                          <a:schemeClr val="tx1"/>
                        </a:solidFill>
                        <a:latin typeface="Arial"/>
                        <a:cs typeface="Arial"/>
                      </a:endParaRP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497764">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Applicable Morenci SOP</a:t>
                      </a: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309902">
                <a:tc>
                  <a:txBody>
                    <a:bodyPr/>
                    <a:lstStyle/>
                    <a:p>
                      <a:r>
                        <a:rPr lang="en-US" sz="1000" b="1">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No injuries</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311103">
                <a:tc>
                  <a:txBody>
                    <a:bodyPr/>
                    <a:lstStyle/>
                    <a:p>
                      <a:r>
                        <a:rPr lang="en-US" sz="1000" b="1">
                          <a:latin typeface="Arial" panose="020B0604020202020204" pitchFamily="34" charset="0"/>
                          <a:cs typeface="Arial" panose="020B0604020202020204" pitchFamily="34" charset="0"/>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Rassie Ras, Manager-Health and Safety</a:t>
                      </a: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sp>
        <p:nvSpPr>
          <p:cNvPr id="11" name="TextBox 10">
            <a:extLst>
              <a:ext uri="{FF2B5EF4-FFF2-40B4-BE49-F238E27FC236}">
                <a16:creationId xmlns:a16="http://schemas.microsoft.com/office/drawing/2014/main" id="{40C31247-777A-D7B0-FE39-3ECBAE4D738B}"/>
              </a:ext>
            </a:extLst>
          </p:cNvPr>
          <p:cNvSpPr txBox="1"/>
          <p:nvPr/>
        </p:nvSpPr>
        <p:spPr>
          <a:xfrm>
            <a:off x="120098" y="643169"/>
            <a:ext cx="1985584"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b="1">
                <a:latin typeface="Arial" panose="020B0604020202020204" pitchFamily="34" charset="0"/>
                <a:cs typeface="Arial" panose="020B0604020202020204" pitchFamily="34" charset="0"/>
              </a:rPr>
              <a:t>Vehicle Collision </a:t>
            </a:r>
          </a:p>
        </p:txBody>
      </p:sp>
      <p:graphicFrame>
        <p:nvGraphicFramePr>
          <p:cNvPr id="12" name="Table 25">
            <a:extLst>
              <a:ext uri="{FF2B5EF4-FFF2-40B4-BE49-F238E27FC236}">
                <a16:creationId xmlns:a16="http://schemas.microsoft.com/office/drawing/2014/main" id="{23BCD6E4-1D9F-E609-D2A2-C8A78478BE8F}"/>
              </a:ext>
            </a:extLst>
          </p:cNvPr>
          <p:cNvGraphicFramePr>
            <a:graphicFrameLocks noGrp="1"/>
          </p:cNvGraphicFramePr>
          <p:nvPr/>
        </p:nvGraphicFramePr>
        <p:xfrm>
          <a:off x="9362908" y="462032"/>
          <a:ext cx="2829092" cy="41148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a:cs typeface="Arial"/>
                        </a:rPr>
                        <a:t>Actionable ID # 2024-7</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a:cs typeface="Arial"/>
                        </a:rPr>
                        <a:t>Event ID # 20014011</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9" name="Picture 8" descr="Logo, icon&#10;&#10;Description automatically generated">
            <a:extLst>
              <a:ext uri="{FF2B5EF4-FFF2-40B4-BE49-F238E27FC236}">
                <a16:creationId xmlns:a16="http://schemas.microsoft.com/office/drawing/2014/main" id="{2342D98C-1D55-9AAB-EE60-3A0B81AA48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1301" y="80757"/>
            <a:ext cx="631758" cy="547284"/>
          </a:xfrm>
          <a:prstGeom prst="rect">
            <a:avLst/>
          </a:prstGeom>
        </p:spPr>
      </p:pic>
      <p:pic>
        <p:nvPicPr>
          <p:cNvPr id="16" name="Picture 15">
            <a:extLst>
              <a:ext uri="{FF2B5EF4-FFF2-40B4-BE49-F238E27FC236}">
                <a16:creationId xmlns:a16="http://schemas.microsoft.com/office/drawing/2014/main" id="{0FF0EB57-815C-3661-08D8-D419BD8B63F1}"/>
              </a:ext>
            </a:extLst>
          </p:cNvPr>
          <p:cNvPicPr>
            <a:picLocks noChangeAspect="1"/>
          </p:cNvPicPr>
          <p:nvPr/>
        </p:nvPicPr>
        <p:blipFill>
          <a:blip r:embed="rId3"/>
          <a:stretch>
            <a:fillRect/>
          </a:stretch>
        </p:blipFill>
        <p:spPr>
          <a:xfrm>
            <a:off x="6520706" y="1635488"/>
            <a:ext cx="2280394" cy="1910297"/>
          </a:xfrm>
          <a:prstGeom prst="rect">
            <a:avLst/>
          </a:prstGeom>
        </p:spPr>
      </p:pic>
      <p:pic>
        <p:nvPicPr>
          <p:cNvPr id="18" name="Picture 17">
            <a:extLst>
              <a:ext uri="{FF2B5EF4-FFF2-40B4-BE49-F238E27FC236}">
                <a16:creationId xmlns:a16="http://schemas.microsoft.com/office/drawing/2014/main" id="{605CB46D-91F6-5363-CE70-1538C41824CE}"/>
              </a:ext>
            </a:extLst>
          </p:cNvPr>
          <p:cNvPicPr>
            <a:picLocks noChangeAspect="1"/>
          </p:cNvPicPr>
          <p:nvPr/>
        </p:nvPicPr>
        <p:blipFill>
          <a:blip r:embed="rId4"/>
          <a:stretch>
            <a:fillRect/>
          </a:stretch>
        </p:blipFill>
        <p:spPr>
          <a:xfrm>
            <a:off x="6494620" y="4070755"/>
            <a:ext cx="3649457" cy="2370507"/>
          </a:xfrm>
          <a:prstGeom prst="rect">
            <a:avLst/>
          </a:prstGeom>
        </p:spPr>
      </p:pic>
      <p:pic>
        <p:nvPicPr>
          <p:cNvPr id="20" name="Picture 19">
            <a:extLst>
              <a:ext uri="{FF2B5EF4-FFF2-40B4-BE49-F238E27FC236}">
                <a16:creationId xmlns:a16="http://schemas.microsoft.com/office/drawing/2014/main" id="{0701B610-0644-CC8B-F642-CA7DA627C326}"/>
              </a:ext>
            </a:extLst>
          </p:cNvPr>
          <p:cNvPicPr>
            <a:picLocks noChangeAspect="1"/>
          </p:cNvPicPr>
          <p:nvPr/>
        </p:nvPicPr>
        <p:blipFill>
          <a:blip r:embed="rId5"/>
          <a:stretch>
            <a:fillRect/>
          </a:stretch>
        </p:blipFill>
        <p:spPr>
          <a:xfrm>
            <a:off x="9103140" y="1635488"/>
            <a:ext cx="2633636" cy="1910297"/>
          </a:xfrm>
          <a:prstGeom prst="rect">
            <a:avLst/>
          </a:prstGeom>
        </p:spPr>
      </p:pic>
      <p:sp>
        <p:nvSpPr>
          <p:cNvPr id="13" name="TextBox 12">
            <a:extLst>
              <a:ext uri="{FF2B5EF4-FFF2-40B4-BE49-F238E27FC236}">
                <a16:creationId xmlns:a16="http://schemas.microsoft.com/office/drawing/2014/main" id="{DF2C14D9-26FE-381F-B708-B5C2944A6345}"/>
              </a:ext>
            </a:extLst>
          </p:cNvPr>
          <p:cNvSpPr txBox="1"/>
          <p:nvPr/>
        </p:nvSpPr>
        <p:spPr>
          <a:xfrm>
            <a:off x="6520706" y="3545785"/>
            <a:ext cx="2090057" cy="261610"/>
          </a:xfrm>
          <a:prstGeom prst="rect">
            <a:avLst/>
          </a:prstGeom>
          <a:noFill/>
        </p:spPr>
        <p:txBody>
          <a:bodyPr wrap="square" rtlCol="0">
            <a:spAutoFit/>
          </a:bodyPr>
          <a:lstStyle/>
          <a:p>
            <a:r>
              <a:rPr lang="en-US" sz="1100" i="1">
                <a:latin typeface="Arial" panose="020B0604020202020204" pitchFamily="34" charset="0"/>
                <a:cs typeface="Arial" panose="020B0604020202020204" pitchFamily="34" charset="0"/>
              </a:rPr>
              <a:t>Water truck on berm</a:t>
            </a:r>
          </a:p>
        </p:txBody>
      </p:sp>
      <p:sp>
        <p:nvSpPr>
          <p:cNvPr id="15" name="TextBox 14">
            <a:extLst>
              <a:ext uri="{FF2B5EF4-FFF2-40B4-BE49-F238E27FC236}">
                <a16:creationId xmlns:a16="http://schemas.microsoft.com/office/drawing/2014/main" id="{CEDA2455-E5ED-46D6-F69D-D64D09E6D04E}"/>
              </a:ext>
            </a:extLst>
          </p:cNvPr>
          <p:cNvSpPr txBox="1"/>
          <p:nvPr/>
        </p:nvSpPr>
        <p:spPr>
          <a:xfrm>
            <a:off x="9067984" y="3566403"/>
            <a:ext cx="2668792" cy="430887"/>
          </a:xfrm>
          <a:prstGeom prst="rect">
            <a:avLst/>
          </a:prstGeom>
          <a:noFill/>
        </p:spPr>
        <p:txBody>
          <a:bodyPr wrap="square" rtlCol="0">
            <a:spAutoFit/>
          </a:bodyPr>
          <a:lstStyle/>
          <a:p>
            <a:r>
              <a:rPr lang="en-US" sz="1100" i="1">
                <a:latin typeface="Arial" panose="020B0604020202020204" pitchFamily="34" charset="0"/>
                <a:cs typeface="Arial" panose="020B0604020202020204" pitchFamily="34" charset="0"/>
              </a:rPr>
              <a:t>Water truck tire marks on ramp and impacted berm </a:t>
            </a:r>
          </a:p>
        </p:txBody>
      </p:sp>
      <p:sp>
        <p:nvSpPr>
          <p:cNvPr id="17" name="TextBox 16">
            <a:extLst>
              <a:ext uri="{FF2B5EF4-FFF2-40B4-BE49-F238E27FC236}">
                <a16:creationId xmlns:a16="http://schemas.microsoft.com/office/drawing/2014/main" id="{1E2C6E6A-8560-4341-FA4A-1AAADC9BE3F3}"/>
              </a:ext>
            </a:extLst>
          </p:cNvPr>
          <p:cNvSpPr txBox="1"/>
          <p:nvPr/>
        </p:nvSpPr>
        <p:spPr>
          <a:xfrm>
            <a:off x="10232571" y="4070755"/>
            <a:ext cx="1688165" cy="430887"/>
          </a:xfrm>
          <a:prstGeom prst="rect">
            <a:avLst/>
          </a:prstGeom>
          <a:noFill/>
        </p:spPr>
        <p:txBody>
          <a:bodyPr wrap="square" rtlCol="0">
            <a:spAutoFit/>
          </a:bodyPr>
          <a:lstStyle/>
          <a:p>
            <a:r>
              <a:rPr lang="en-US" sz="1100" i="1">
                <a:latin typeface="Arial" panose="020B0604020202020204" pitchFamily="34" charset="0"/>
                <a:cs typeface="Arial" panose="020B0604020202020204" pitchFamily="34" charset="0"/>
              </a:rPr>
              <a:t>Arrow points to location of water truck on berm</a:t>
            </a:r>
          </a:p>
        </p:txBody>
      </p:sp>
      <p:cxnSp>
        <p:nvCxnSpPr>
          <p:cNvPr id="5" name="Straight Arrow Connector 4">
            <a:extLst>
              <a:ext uri="{FF2B5EF4-FFF2-40B4-BE49-F238E27FC236}">
                <a16:creationId xmlns:a16="http://schemas.microsoft.com/office/drawing/2014/main" id="{8B018E64-5307-5B23-6623-545E73EE87C3}"/>
              </a:ext>
            </a:extLst>
          </p:cNvPr>
          <p:cNvCxnSpPr/>
          <p:nvPr/>
        </p:nvCxnSpPr>
        <p:spPr>
          <a:xfrm>
            <a:off x="7777424" y="3997290"/>
            <a:ext cx="340858" cy="335075"/>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1130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24">
            <a:extLst>
              <a:ext uri="{FF2B5EF4-FFF2-40B4-BE49-F238E27FC236}">
                <a16:creationId xmlns:a16="http://schemas.microsoft.com/office/drawing/2014/main" id="{1D4D756E-EA53-AE33-07EB-60A06CF33549}"/>
              </a:ext>
            </a:extLst>
          </p:cNvPr>
          <p:cNvPicPr>
            <a:picLocks noGrp="1" noChangeAspect="1"/>
          </p:cNvPicPr>
          <p:nvPr>
            <p:ph type="pic" sz="quarter" idx="16"/>
          </p:nvPr>
        </p:nvPicPr>
        <p:blipFill rotWithShape="1">
          <a:blip r:embed="rId2"/>
          <a:srcRect l="5004" r="5004"/>
          <a:stretch/>
        </p:blipFill>
        <p:spPr/>
      </p:pic>
      <p:sp>
        <p:nvSpPr>
          <p:cNvPr id="3" name="Picture Placeholder 2">
            <a:extLst>
              <a:ext uri="{FF2B5EF4-FFF2-40B4-BE49-F238E27FC236}">
                <a16:creationId xmlns:a16="http://schemas.microsoft.com/office/drawing/2014/main" id="{92CA25A3-6A7E-2A8A-EB2E-4CD0D401AA81}"/>
              </a:ext>
            </a:extLst>
          </p:cNvPr>
          <p:cNvSpPr>
            <a:spLocks noGrp="1"/>
          </p:cNvSpPr>
          <p:nvPr>
            <p:ph type="pic" sz="quarter" idx="17"/>
          </p:nvPr>
        </p:nvSpPr>
        <p:spPr/>
      </p:sp>
      <p:sp>
        <p:nvSpPr>
          <p:cNvPr id="5" name="Text Placeholder 4">
            <a:extLst>
              <a:ext uri="{FF2B5EF4-FFF2-40B4-BE49-F238E27FC236}">
                <a16:creationId xmlns:a16="http://schemas.microsoft.com/office/drawing/2014/main" id="{DC57936B-51BF-79BD-576A-C8E50F7775C6}"/>
              </a:ext>
            </a:extLst>
          </p:cNvPr>
          <p:cNvSpPr>
            <a:spLocks noGrp="1"/>
          </p:cNvSpPr>
          <p:nvPr>
            <p:ph type="body" sz="quarter" idx="32"/>
          </p:nvPr>
        </p:nvSpPr>
        <p:spPr/>
        <p:txBody>
          <a:bodyPr>
            <a:normAutofit/>
          </a:bodyPr>
          <a:lstStyle/>
          <a:p>
            <a:pPr marL="0" indent="0">
              <a:buNone/>
            </a:pPr>
            <a:r>
              <a:rPr lang="en-US" sz="1050" i="1">
                <a:latin typeface="Arial" panose="020B0604020202020204" pitchFamily="34" charset="0"/>
                <a:cs typeface="Arial" panose="020B0604020202020204" pitchFamily="34" charset="0"/>
              </a:rPr>
              <a:t>Location where idler fell</a:t>
            </a:r>
          </a:p>
        </p:txBody>
      </p:sp>
      <p:sp>
        <p:nvSpPr>
          <p:cNvPr id="6" name="Text Placeholder 5">
            <a:extLst>
              <a:ext uri="{FF2B5EF4-FFF2-40B4-BE49-F238E27FC236}">
                <a16:creationId xmlns:a16="http://schemas.microsoft.com/office/drawing/2014/main" id="{D0958565-0E58-F744-B545-19D68A4C3744}"/>
              </a:ext>
            </a:extLst>
          </p:cNvPr>
          <p:cNvSpPr>
            <a:spLocks noGrp="1"/>
          </p:cNvSpPr>
          <p:nvPr>
            <p:ph type="body" sz="quarter" idx="33"/>
          </p:nvPr>
        </p:nvSpPr>
        <p:spPr/>
        <p:txBody>
          <a:bodyPr>
            <a:noAutofit/>
          </a:bodyPr>
          <a:lstStyle/>
          <a:p>
            <a:pPr marL="0" indent="0">
              <a:buNone/>
            </a:pPr>
            <a:r>
              <a:rPr lang="en-US" sz="1050" i="1">
                <a:latin typeface="Arial" panose="020B0604020202020204" pitchFamily="34" charset="0"/>
                <a:cs typeface="Arial" panose="020B0604020202020204" pitchFamily="34" charset="0"/>
              </a:rPr>
              <a:t>Worn idler that fell from conveyor</a:t>
            </a:r>
          </a:p>
        </p:txBody>
      </p:sp>
      <p:sp>
        <p:nvSpPr>
          <p:cNvPr id="7" name="Text Placeholder 6">
            <a:extLst>
              <a:ext uri="{FF2B5EF4-FFF2-40B4-BE49-F238E27FC236}">
                <a16:creationId xmlns:a16="http://schemas.microsoft.com/office/drawing/2014/main" id="{36C2989D-F256-C7DA-44CF-08A92585B723}"/>
              </a:ext>
            </a:extLst>
          </p:cNvPr>
          <p:cNvSpPr>
            <a:spLocks noGrp="1"/>
          </p:cNvSpPr>
          <p:nvPr>
            <p:ph type="body" sz="quarter" idx="34"/>
          </p:nvPr>
        </p:nvSpPr>
        <p:spPr/>
        <p:txBody>
          <a:bodyPr>
            <a:noAutofit/>
          </a:bodyPr>
          <a:lstStyle/>
          <a:p>
            <a:pPr marL="0" indent="0">
              <a:buNone/>
            </a:pPr>
            <a:r>
              <a:rPr lang="en-US" sz="1050" i="1">
                <a:latin typeface="Arial" panose="020B0604020202020204" pitchFamily="34" charset="0"/>
                <a:cs typeface="Arial" panose="020B0604020202020204" pitchFamily="34" charset="0"/>
              </a:rPr>
              <a:t>Idler fell from section of conveyor circled in yellow</a:t>
            </a:r>
          </a:p>
        </p:txBody>
      </p:sp>
      <p:sp>
        <p:nvSpPr>
          <p:cNvPr id="8" name="Title 7">
            <a:extLst>
              <a:ext uri="{FF2B5EF4-FFF2-40B4-BE49-F238E27FC236}">
                <a16:creationId xmlns:a16="http://schemas.microsoft.com/office/drawing/2014/main" id="{F60FA2F5-F09A-0FA1-F214-AFBB3BDCCB58}"/>
              </a:ext>
            </a:extLst>
          </p:cNvPr>
          <p:cNvSpPr>
            <a:spLocks noGrp="1"/>
          </p:cNvSpPr>
          <p:nvPr>
            <p:ph type="title"/>
          </p:nvPr>
        </p:nvSpPr>
        <p:spPr>
          <a:xfrm>
            <a:off x="3573379" y="269826"/>
            <a:ext cx="4544903" cy="533203"/>
          </a:xfrm>
        </p:spPr>
        <p:txBody>
          <a:bodyPr/>
          <a:lstStyle/>
          <a:p>
            <a:r>
              <a:rPr lang="en-US"/>
              <a:t>Fallen Idler </a:t>
            </a:r>
          </a:p>
        </p:txBody>
      </p:sp>
      <p:graphicFrame>
        <p:nvGraphicFramePr>
          <p:cNvPr id="10" name="Table 2">
            <a:extLst>
              <a:ext uri="{FF2B5EF4-FFF2-40B4-BE49-F238E27FC236}">
                <a16:creationId xmlns:a16="http://schemas.microsoft.com/office/drawing/2014/main" id="{9F9460B4-C52A-98CF-6024-468173FB756E}"/>
              </a:ext>
            </a:extLst>
          </p:cNvPr>
          <p:cNvGraphicFramePr>
            <a:graphicFrameLocks noGrp="1"/>
          </p:cNvGraphicFramePr>
          <p:nvPr/>
        </p:nvGraphicFramePr>
        <p:xfrm>
          <a:off x="272810" y="1078478"/>
          <a:ext cx="5609203" cy="5509439"/>
        </p:xfrm>
        <a:graphic>
          <a:graphicData uri="http://schemas.openxmlformats.org/drawingml/2006/table">
            <a:tbl>
              <a:tblPr firstRow="1" bandRow="1">
                <a:tableStyleId>{1FECB4D8-DB02-4DC6-A0A2-4F2EBAE1DC90}</a:tableStyleId>
              </a:tblPr>
              <a:tblGrid>
                <a:gridCol w="1520123">
                  <a:extLst>
                    <a:ext uri="{9D8B030D-6E8A-4147-A177-3AD203B41FA5}">
                      <a16:colId xmlns:a16="http://schemas.microsoft.com/office/drawing/2014/main" val="2478897174"/>
                    </a:ext>
                  </a:extLst>
                </a:gridCol>
                <a:gridCol w="4089080">
                  <a:extLst>
                    <a:ext uri="{9D8B030D-6E8A-4147-A177-3AD203B41FA5}">
                      <a16:colId xmlns:a16="http://schemas.microsoft.com/office/drawing/2014/main" val="1434738273"/>
                    </a:ext>
                  </a:extLst>
                </a:gridCol>
              </a:tblGrid>
              <a:tr h="408879">
                <a:tc gridSpan="2">
                  <a:txBody>
                    <a:bodyPr/>
                    <a:lstStyle/>
                    <a:p>
                      <a:pPr algn="ctr"/>
                      <a:r>
                        <a:rPr lang="en-US" sz="1400">
                          <a:solidFill>
                            <a:schemeClr val="tx1"/>
                          </a:solidFill>
                          <a:latin typeface="Arial" panose="020B0604020202020204" pitchFamily="34" charset="0"/>
                          <a:cs typeface="Arial" panose="020B0604020202020204" pitchFamily="34" charset="0"/>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311103">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Morenci </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319992">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March 11, 2024 / 1:15 p.m.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469563">
                <a:tc>
                  <a:txBody>
                    <a:bodyPr/>
                    <a:lstStyle/>
                    <a:p>
                      <a:r>
                        <a:rPr lang="en-US" sz="1000" b="1">
                          <a:latin typeface="Arial"/>
                          <a:cs typeface="Arial"/>
                        </a:rPr>
                        <a:t>Event 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Near Miss </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1768848">
                <a:tc>
                  <a:txBody>
                    <a:bodyPr/>
                    <a:lstStyle/>
                    <a:p>
                      <a:r>
                        <a:rPr lang="en-US" sz="1000" b="1">
                          <a:latin typeface="Arial"/>
                          <a:cs typeface="Arial"/>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b="0" i="0" kern="1200">
                          <a:solidFill>
                            <a:schemeClr val="dk1"/>
                          </a:solidFill>
                          <a:effectLst/>
                          <a:latin typeface="Arial"/>
                          <a:ea typeface="+mn-ea"/>
                          <a:cs typeface="Arial"/>
                        </a:rPr>
                        <a:t>A contractor crew was cleaning buildup underneath the head end of a conveyor near the transfer tower. While on their lunch break and stationed across the street, the crew witnessed a return idler that fell 20 feet down from the conveyor. The idler landed close to the crew’s working area. The conveyor was running, the idler was mounted and in use at the time of the event. </a:t>
                      </a:r>
                    </a:p>
                    <a:p>
                      <a:endParaRPr lang="en-US" sz="1050" b="0" i="0" kern="1200">
                        <a:solidFill>
                          <a:schemeClr val="dk1"/>
                        </a:solidFill>
                        <a:effectLst/>
                        <a:latin typeface="Arial" panose="020B0604020202020204" pitchFamily="34" charset="0"/>
                        <a:ea typeface="+mn-ea"/>
                        <a:cs typeface="Arial" panose="020B0604020202020204" pitchFamily="34" charset="0"/>
                      </a:endParaRPr>
                    </a:p>
                    <a:p>
                      <a:endParaRPr lang="en-US" sz="1050">
                        <a:latin typeface="Arial" panose="020B0604020202020204" pitchFamily="34" charset="0"/>
                        <a:cs typeface="Arial" panose="020B0604020202020204" pitchFamily="34" charset="0"/>
                      </a:endParaRP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302214">
                <a:tc>
                  <a:txBody>
                    <a:bodyPr/>
                    <a:lstStyle/>
                    <a:p>
                      <a:r>
                        <a:rPr lang="en-US" sz="1000" b="1">
                          <a:latin typeface="Arial"/>
                          <a:cs typeface="Arial"/>
                        </a:rPr>
                        <a:t>Risk Category</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r>
                        <a:rPr lang="en-US" sz="1050">
                          <a:latin typeface="Arial"/>
                          <a:cs typeface="Arial"/>
                        </a:rPr>
                        <a:t>Actionable – Significant (3) Likely (3)</a:t>
                      </a:r>
                    </a:p>
                  </a:txBody>
                  <a:tcPr anchor="ctr">
                    <a:lnL w="0">
                      <a:noFill/>
                    </a:lnL>
                    <a:lnR w="12700">
                      <a:solidFill>
                        <a:schemeClr val="bg1">
                          <a:lumMod val="65000"/>
                        </a:schemeClr>
                      </a:solidFill>
                    </a:lnR>
                    <a:lnT w="9525" cap="flat" cmpd="sng" algn="ctr">
                      <a:solidFill>
                        <a:schemeClr val="bg1">
                          <a:lumMod val="65000"/>
                        </a:schemeClr>
                      </a:solidFill>
                      <a:prstDash val="solid"/>
                      <a:round/>
                      <a:headEnd type="none" w="med" len="med"/>
                      <a:tailEnd type="none" w="med" len="med"/>
                    </a:lnT>
                    <a:noFill/>
                  </a:tcPr>
                </a:tc>
                <a:extLst>
                  <a:ext uri="{0D108BD9-81ED-4DB2-BD59-A6C34878D82A}">
                    <a16:rowId xmlns:a16="http://schemas.microsoft.com/office/drawing/2014/main" val="150855670"/>
                  </a:ext>
                </a:extLst>
              </a:tr>
              <a:tr h="631096">
                <a:tc>
                  <a:txBody>
                    <a:bodyPr/>
                    <a:lstStyle/>
                    <a:p>
                      <a:r>
                        <a:rPr lang="en-US" sz="1000" b="1">
                          <a:latin typeface="Arial" panose="020B0604020202020204" pitchFamily="34" charset="0"/>
                          <a:cs typeface="Arial" panose="020B0604020202020204" pitchFamily="34" charset="0"/>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solidFill>
                            <a:schemeClr val="tx1"/>
                          </a:solidFill>
                          <a:latin typeface="Arial"/>
                          <a:cs typeface="Arial"/>
                        </a:rPr>
                        <a:t>Conveyor was left on while unattended </a:t>
                      </a:r>
                    </a:p>
                    <a:p>
                      <a:pPr marL="171450" indent="-171450">
                        <a:buFont typeface="Arial" panose="020B0604020202020204" pitchFamily="34" charset="0"/>
                        <a:buChar char="•"/>
                      </a:pPr>
                      <a:r>
                        <a:rPr lang="en-US" sz="1050">
                          <a:solidFill>
                            <a:schemeClr val="tx1"/>
                          </a:solidFill>
                          <a:latin typeface="Arial"/>
                          <a:cs typeface="Arial"/>
                        </a:rPr>
                        <a:t>Need to set up segregation or turn off belt while unattended</a:t>
                      </a:r>
                    </a:p>
                    <a:p>
                      <a:pPr marL="171450" indent="-171450">
                        <a:buFont typeface="Arial" panose="020B0604020202020204" pitchFamily="34" charset="0"/>
                        <a:buChar char="•"/>
                      </a:pPr>
                      <a:r>
                        <a:rPr lang="en-US" sz="1050" b="0" i="0" kern="1200">
                          <a:solidFill>
                            <a:schemeClr val="dk1"/>
                          </a:solidFill>
                          <a:effectLst/>
                          <a:latin typeface="Arial" panose="020B0604020202020204" pitchFamily="34" charset="0"/>
                          <a:ea typeface="+mn-ea"/>
                          <a:cs typeface="Arial" panose="020B0604020202020204" pitchFamily="34" charset="0"/>
                        </a:rPr>
                        <a:t>No baskets or guarding were used under the idler</a:t>
                      </a:r>
                      <a:endParaRPr lang="en-US" sz="1050">
                        <a:solidFill>
                          <a:schemeClr val="tx1"/>
                        </a:solidFill>
                        <a:latin typeface="Arial"/>
                        <a:cs typeface="Arial"/>
                      </a:endParaRP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497764">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N/A</a:t>
                      </a: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488877">
                <a:tc>
                  <a:txBody>
                    <a:bodyPr/>
                    <a:lstStyle/>
                    <a:p>
                      <a:r>
                        <a:rPr lang="en-US" sz="1000" b="1">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No injuries</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311103">
                <a:tc>
                  <a:txBody>
                    <a:bodyPr/>
                    <a:lstStyle/>
                    <a:p>
                      <a:r>
                        <a:rPr lang="en-US" sz="1000" b="1">
                          <a:latin typeface="Arial" panose="020B0604020202020204" pitchFamily="34" charset="0"/>
                          <a:cs typeface="Arial" panose="020B0604020202020204" pitchFamily="34" charset="0"/>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Corina Rodriguez- Senior Supervisor-Health and Safety</a:t>
                      </a: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sp>
        <p:nvSpPr>
          <p:cNvPr id="11" name="TextBox 10">
            <a:extLst>
              <a:ext uri="{FF2B5EF4-FFF2-40B4-BE49-F238E27FC236}">
                <a16:creationId xmlns:a16="http://schemas.microsoft.com/office/drawing/2014/main" id="{40C31247-777A-D7B0-FE39-3ECBAE4D738B}"/>
              </a:ext>
            </a:extLst>
          </p:cNvPr>
          <p:cNvSpPr txBox="1"/>
          <p:nvPr/>
        </p:nvSpPr>
        <p:spPr>
          <a:xfrm>
            <a:off x="120098" y="673149"/>
            <a:ext cx="1985584"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Falling Objects</a:t>
            </a:r>
          </a:p>
        </p:txBody>
      </p:sp>
      <p:graphicFrame>
        <p:nvGraphicFramePr>
          <p:cNvPr id="12" name="Table 25">
            <a:extLst>
              <a:ext uri="{FF2B5EF4-FFF2-40B4-BE49-F238E27FC236}">
                <a16:creationId xmlns:a16="http://schemas.microsoft.com/office/drawing/2014/main" id="{23BCD6E4-1D9F-E609-D2A2-C8A78478BE8F}"/>
              </a:ext>
            </a:extLst>
          </p:cNvPr>
          <p:cNvGraphicFramePr>
            <a:graphicFrameLocks noGrp="1"/>
          </p:cNvGraphicFramePr>
          <p:nvPr/>
        </p:nvGraphicFramePr>
        <p:xfrm>
          <a:off x="9362908" y="462032"/>
          <a:ext cx="2829092" cy="41148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a:cs typeface="Arial"/>
                        </a:rPr>
                        <a:t>Actionable ID # 2024-8</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a:cs typeface="Arial"/>
                        </a:rPr>
                        <a:t>Event ID # 20014041</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15" name="Picture 14">
            <a:extLst>
              <a:ext uri="{FF2B5EF4-FFF2-40B4-BE49-F238E27FC236}">
                <a16:creationId xmlns:a16="http://schemas.microsoft.com/office/drawing/2014/main" id="{B1AF9C18-57A7-BF73-C017-A857402F81C3}"/>
              </a:ext>
            </a:extLst>
          </p:cNvPr>
          <p:cNvPicPr>
            <a:picLocks noChangeAspect="1"/>
          </p:cNvPicPr>
          <p:nvPr/>
        </p:nvPicPr>
        <p:blipFill>
          <a:blip r:embed="rId3"/>
          <a:stretch>
            <a:fillRect/>
          </a:stretch>
        </p:blipFill>
        <p:spPr>
          <a:xfrm>
            <a:off x="6461365" y="1398274"/>
            <a:ext cx="2409824" cy="2354575"/>
          </a:xfrm>
          <a:prstGeom prst="rect">
            <a:avLst/>
          </a:prstGeom>
        </p:spPr>
      </p:pic>
      <p:pic>
        <p:nvPicPr>
          <p:cNvPr id="9" name="Picture 8" descr="Icon&#10;&#10;Description automatically generated">
            <a:extLst>
              <a:ext uri="{FF2B5EF4-FFF2-40B4-BE49-F238E27FC236}">
                <a16:creationId xmlns:a16="http://schemas.microsoft.com/office/drawing/2014/main" id="{10830C37-46F2-3106-7510-260522F56B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810" y="47633"/>
            <a:ext cx="728622" cy="631196"/>
          </a:xfrm>
          <a:prstGeom prst="rect">
            <a:avLst/>
          </a:prstGeom>
        </p:spPr>
      </p:pic>
      <p:sp>
        <p:nvSpPr>
          <p:cNvPr id="27" name="Picture Placeholder 26">
            <a:extLst>
              <a:ext uri="{FF2B5EF4-FFF2-40B4-BE49-F238E27FC236}">
                <a16:creationId xmlns:a16="http://schemas.microsoft.com/office/drawing/2014/main" id="{C92863C0-3778-1896-EF8F-E73584E08BC7}"/>
              </a:ext>
            </a:extLst>
          </p:cNvPr>
          <p:cNvSpPr>
            <a:spLocks noGrp="1"/>
          </p:cNvSpPr>
          <p:nvPr>
            <p:ph type="pic" sz="quarter" idx="18"/>
          </p:nvPr>
        </p:nvSpPr>
        <p:spPr/>
      </p:sp>
      <p:pic>
        <p:nvPicPr>
          <p:cNvPr id="29" name="Picture 28">
            <a:extLst>
              <a:ext uri="{FF2B5EF4-FFF2-40B4-BE49-F238E27FC236}">
                <a16:creationId xmlns:a16="http://schemas.microsoft.com/office/drawing/2014/main" id="{AB898174-4D3A-89D3-543A-7A761441AFCE}"/>
              </a:ext>
            </a:extLst>
          </p:cNvPr>
          <p:cNvPicPr>
            <a:picLocks noChangeAspect="1"/>
          </p:cNvPicPr>
          <p:nvPr/>
        </p:nvPicPr>
        <p:blipFill>
          <a:blip r:embed="rId5"/>
          <a:stretch>
            <a:fillRect/>
          </a:stretch>
        </p:blipFill>
        <p:spPr>
          <a:xfrm>
            <a:off x="7009897" y="4064506"/>
            <a:ext cx="4073284" cy="1783845"/>
          </a:xfrm>
          <a:prstGeom prst="rect">
            <a:avLst/>
          </a:prstGeom>
        </p:spPr>
      </p:pic>
      <p:sp>
        <p:nvSpPr>
          <p:cNvPr id="2" name="Oval 1">
            <a:extLst>
              <a:ext uri="{FF2B5EF4-FFF2-40B4-BE49-F238E27FC236}">
                <a16:creationId xmlns:a16="http://schemas.microsoft.com/office/drawing/2014/main" id="{169F7B1E-37B7-6A2A-BB3F-EF42B1F4B27D}"/>
              </a:ext>
            </a:extLst>
          </p:cNvPr>
          <p:cNvSpPr/>
          <p:nvPr/>
        </p:nvSpPr>
        <p:spPr>
          <a:xfrm>
            <a:off x="8797491" y="4716379"/>
            <a:ext cx="664143" cy="587141"/>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36768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60FA2F5-F09A-0FA1-F214-AFBB3BDCCB58}"/>
              </a:ext>
            </a:extLst>
          </p:cNvPr>
          <p:cNvSpPr>
            <a:spLocks noGrp="1"/>
          </p:cNvSpPr>
          <p:nvPr>
            <p:ph type="title"/>
          </p:nvPr>
        </p:nvSpPr>
        <p:spPr>
          <a:xfrm>
            <a:off x="3538743" y="281372"/>
            <a:ext cx="4544903" cy="533203"/>
          </a:xfrm>
        </p:spPr>
        <p:txBody>
          <a:bodyPr/>
          <a:lstStyle/>
          <a:p>
            <a:r>
              <a:rPr lang="en-US"/>
              <a:t>Morenci Crusher </a:t>
            </a:r>
          </a:p>
        </p:txBody>
      </p:sp>
      <p:graphicFrame>
        <p:nvGraphicFramePr>
          <p:cNvPr id="10" name="Table 2">
            <a:extLst>
              <a:ext uri="{FF2B5EF4-FFF2-40B4-BE49-F238E27FC236}">
                <a16:creationId xmlns:a16="http://schemas.microsoft.com/office/drawing/2014/main" id="{9F9460B4-C52A-98CF-6024-468173FB756E}"/>
              </a:ext>
            </a:extLst>
          </p:cNvPr>
          <p:cNvGraphicFramePr>
            <a:graphicFrameLocks noGrp="1"/>
          </p:cNvGraphicFramePr>
          <p:nvPr/>
        </p:nvGraphicFramePr>
        <p:xfrm>
          <a:off x="486797" y="1092763"/>
          <a:ext cx="5609203" cy="5477519"/>
        </p:xfrm>
        <a:graphic>
          <a:graphicData uri="http://schemas.openxmlformats.org/drawingml/2006/table">
            <a:tbl>
              <a:tblPr firstRow="1" bandRow="1">
                <a:tableStyleId>{1FECB4D8-DB02-4DC6-A0A2-4F2EBAE1DC90}</a:tableStyleId>
              </a:tblPr>
              <a:tblGrid>
                <a:gridCol w="1520123">
                  <a:extLst>
                    <a:ext uri="{9D8B030D-6E8A-4147-A177-3AD203B41FA5}">
                      <a16:colId xmlns:a16="http://schemas.microsoft.com/office/drawing/2014/main" val="2478897174"/>
                    </a:ext>
                  </a:extLst>
                </a:gridCol>
                <a:gridCol w="4089080">
                  <a:extLst>
                    <a:ext uri="{9D8B030D-6E8A-4147-A177-3AD203B41FA5}">
                      <a16:colId xmlns:a16="http://schemas.microsoft.com/office/drawing/2014/main" val="1434738273"/>
                    </a:ext>
                  </a:extLst>
                </a:gridCol>
              </a:tblGrid>
              <a:tr h="345512">
                <a:tc gridSpan="2">
                  <a:txBody>
                    <a:bodyPr/>
                    <a:lstStyle/>
                    <a:p>
                      <a:pPr algn="ctr"/>
                      <a:r>
                        <a:rPr lang="en-US" sz="1400">
                          <a:solidFill>
                            <a:schemeClr val="tx1"/>
                          </a:solidFill>
                          <a:latin typeface="Arial" panose="020B0604020202020204" pitchFamily="34" charset="0"/>
                          <a:cs typeface="Arial" panose="020B0604020202020204" pitchFamily="34" charset="0"/>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344107">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Morenci </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353939">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March 22, 2024 / 9:20 p.m.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519377">
                <a:tc>
                  <a:txBody>
                    <a:bodyPr/>
                    <a:lstStyle/>
                    <a:p>
                      <a:r>
                        <a:rPr lang="en-US" sz="1000" b="1">
                          <a:latin typeface="Arial"/>
                          <a:cs typeface="Arial"/>
                        </a:rPr>
                        <a:t>Event 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Injury – First Aid </a:t>
                      </a:r>
                    </a:p>
                  </a:txBody>
                  <a:tcPr anchor="ctr">
                    <a:lnL w="0">
                      <a:noFill/>
                    </a:lnL>
                    <a:lnR w="9525">
                      <a:solidFill>
                        <a:schemeClr val="bg1">
                          <a:lumMod val="65000"/>
                        </a:schemeClr>
                      </a:solidFill>
                    </a:lnR>
                    <a:lnT w="9525">
                      <a:solidFill>
                        <a:schemeClr val="bg1">
                          <a:lumMod val="65000"/>
                        </a:schemeClr>
                      </a:solidFill>
                    </a:lnT>
                    <a:lnB w="952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285024183"/>
                  </a:ext>
                </a:extLst>
              </a:tr>
              <a:tr h="1335820">
                <a:tc>
                  <a:txBody>
                    <a:bodyPr/>
                    <a:lstStyle/>
                    <a:p>
                      <a:r>
                        <a:rPr lang="en-US" sz="1000" b="1">
                          <a:latin typeface="Arial"/>
                          <a:cs typeface="Arial"/>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57150" indent="0" algn="l" fontAlgn="ctr"/>
                      <a:r>
                        <a:rPr lang="en-US" sz="1050" b="0" i="0" kern="1200">
                          <a:solidFill>
                            <a:schemeClr val="dk1"/>
                          </a:solidFill>
                          <a:effectLst/>
                          <a:latin typeface="Arial" panose="020B0604020202020204" pitchFamily="34" charset="0"/>
                          <a:ea typeface="+mn-ea"/>
                          <a:cs typeface="Arial" panose="020B0604020202020204" pitchFamily="34" charset="0"/>
                        </a:rPr>
                        <a:t>While attempting to clean out material in a 2B shorthead, an employee’s head became stuck between the mill locking post and discharge chute. When the employee realized they were stuck, they tapped a  supervisor’s shoulder. The equipment was backed off, and the employee was released.</a:t>
                      </a:r>
                    </a:p>
                  </a:txBody>
                  <a:tcPr marL="6350" marR="6350" marT="6350"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334275">
                <a:tc>
                  <a:txBody>
                    <a:bodyPr/>
                    <a:lstStyle/>
                    <a:p>
                      <a:r>
                        <a:rPr lang="en-US" sz="1000" b="1">
                          <a:latin typeface="Arial"/>
                          <a:cs typeface="Arial"/>
                        </a:rPr>
                        <a:t>Risk Category</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r>
                        <a:rPr lang="en-US" sz="1050">
                          <a:latin typeface="Arial"/>
                          <a:cs typeface="Arial"/>
                        </a:rPr>
                        <a:t>Actionable – Significant (3) Likely (3)</a:t>
                      </a:r>
                    </a:p>
                  </a:txBody>
                  <a:tcPr anchor="ctr">
                    <a:lnL w="0">
                      <a:noFill/>
                    </a:lnL>
                    <a:lnR w="12700">
                      <a:solidFill>
                        <a:schemeClr val="bg1">
                          <a:lumMod val="65000"/>
                        </a:schemeClr>
                      </a:solidFill>
                    </a:lnR>
                    <a:lnT w="9525" cap="flat" cmpd="sng" algn="ctr">
                      <a:solidFill>
                        <a:schemeClr val="bg1">
                          <a:lumMod val="65000"/>
                        </a:schemeClr>
                      </a:solidFill>
                      <a:prstDash val="solid"/>
                      <a:round/>
                      <a:headEnd type="none" w="med" len="med"/>
                      <a:tailEnd type="none" w="med" len="med"/>
                    </a:lnT>
                    <a:noFill/>
                  </a:tcPr>
                </a:tc>
                <a:extLst>
                  <a:ext uri="{0D108BD9-81ED-4DB2-BD59-A6C34878D82A}">
                    <a16:rowId xmlns:a16="http://schemas.microsoft.com/office/drawing/2014/main" val="150855670"/>
                  </a:ext>
                </a:extLst>
              </a:tr>
              <a:tr h="698047">
                <a:tc>
                  <a:txBody>
                    <a:bodyPr/>
                    <a:lstStyle/>
                    <a:p>
                      <a:r>
                        <a:rPr lang="en-US" sz="1000" b="1">
                          <a:latin typeface="Arial" panose="020B0604020202020204" pitchFamily="34" charset="0"/>
                          <a:cs typeface="Arial" panose="020B0604020202020204" pitchFamily="34" charset="0"/>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0" indent="0">
                        <a:buFont typeface="Arial" panose="020B0604020202020204" pitchFamily="34" charset="0"/>
                        <a:buNone/>
                      </a:pPr>
                      <a:r>
                        <a:rPr lang="en-US" sz="1050">
                          <a:solidFill>
                            <a:schemeClr val="tx1"/>
                          </a:solidFill>
                          <a:latin typeface="Arial"/>
                          <a:cs typeface="Arial"/>
                        </a:rPr>
                        <a:t>Control of Hazardous Energy</a:t>
                      </a: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550570">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hlinkClick r:id="rId4"/>
                        </a:rPr>
                        <a:t>FCX HS04 Control of Hazardous Energy</a:t>
                      </a:r>
                      <a:endParaRPr lang="en-US" sz="1050">
                        <a:latin typeface="Arial"/>
                        <a:cs typeface="Arial"/>
                      </a:endParaRP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540740">
                <a:tc>
                  <a:txBody>
                    <a:bodyPr/>
                    <a:lstStyle/>
                    <a:p>
                      <a:r>
                        <a:rPr lang="en-US" sz="1000" b="1">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Employee was treated by first aid </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455132">
                <a:tc>
                  <a:txBody>
                    <a:bodyPr/>
                    <a:lstStyle/>
                    <a:p>
                      <a:r>
                        <a:rPr lang="en-US" sz="1000" b="1">
                          <a:latin typeface="Arial"/>
                          <a:cs typeface="Arial"/>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Jacob Sweet, Manager-Health &amp; Safety </a:t>
                      </a:r>
                    </a:p>
                    <a:p>
                      <a:r>
                        <a:rPr lang="en-US" sz="1050">
                          <a:latin typeface="Arial"/>
                          <a:cs typeface="Arial"/>
                        </a:rPr>
                        <a:t>Jason Bartlett, Manager-Mill </a:t>
                      </a: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sp>
        <p:nvSpPr>
          <p:cNvPr id="11" name="TextBox 10">
            <a:extLst>
              <a:ext uri="{FF2B5EF4-FFF2-40B4-BE49-F238E27FC236}">
                <a16:creationId xmlns:a16="http://schemas.microsoft.com/office/drawing/2014/main" id="{40C31247-777A-D7B0-FE39-3ECBAE4D738B}"/>
              </a:ext>
            </a:extLst>
          </p:cNvPr>
          <p:cNvSpPr txBox="1"/>
          <p:nvPr/>
        </p:nvSpPr>
        <p:spPr>
          <a:xfrm>
            <a:off x="-126308" y="699753"/>
            <a:ext cx="2097983"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Entanglement &amp; Crushing </a:t>
            </a:r>
          </a:p>
        </p:txBody>
      </p:sp>
      <p:graphicFrame>
        <p:nvGraphicFramePr>
          <p:cNvPr id="12" name="Table 25">
            <a:extLst>
              <a:ext uri="{FF2B5EF4-FFF2-40B4-BE49-F238E27FC236}">
                <a16:creationId xmlns:a16="http://schemas.microsoft.com/office/drawing/2014/main" id="{23BCD6E4-1D9F-E609-D2A2-C8A78478BE8F}"/>
              </a:ext>
            </a:extLst>
          </p:cNvPr>
          <p:cNvGraphicFramePr>
            <a:graphicFrameLocks noGrp="1"/>
          </p:cNvGraphicFramePr>
          <p:nvPr/>
        </p:nvGraphicFramePr>
        <p:xfrm>
          <a:off x="9362908" y="462032"/>
          <a:ext cx="2829092" cy="41148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a:cs typeface="Arial"/>
                        </a:rPr>
                        <a:t>ID # 2024-9</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a:cs typeface="Arial"/>
                        </a:rPr>
                        <a:t>Event ID # 20014323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9" name="Picture 8" descr="Icon&#10;&#10;Description automatically generated">
            <a:extLst>
              <a:ext uri="{FF2B5EF4-FFF2-40B4-BE49-F238E27FC236}">
                <a16:creationId xmlns:a16="http://schemas.microsoft.com/office/drawing/2014/main" id="{FAAB0FDA-BA5D-FD66-05C8-4A62BC268B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9422" y="80547"/>
            <a:ext cx="716428" cy="620631"/>
          </a:xfrm>
          <a:prstGeom prst="rect">
            <a:avLst/>
          </a:prstGeom>
        </p:spPr>
      </p:pic>
      <p:pic>
        <p:nvPicPr>
          <p:cNvPr id="14" name="Picture 13">
            <a:extLst>
              <a:ext uri="{FF2B5EF4-FFF2-40B4-BE49-F238E27FC236}">
                <a16:creationId xmlns:a16="http://schemas.microsoft.com/office/drawing/2014/main" id="{4809D4DE-2AE2-F459-28CC-6148FC013350}"/>
              </a:ext>
            </a:extLst>
          </p:cNvPr>
          <p:cNvPicPr>
            <a:picLocks noChangeAspect="1"/>
          </p:cNvPicPr>
          <p:nvPr/>
        </p:nvPicPr>
        <p:blipFill rotWithShape="1">
          <a:blip r:embed="rId6"/>
          <a:srcRect r="-184"/>
          <a:stretch/>
        </p:blipFill>
        <p:spPr>
          <a:xfrm>
            <a:off x="6399445" y="1457538"/>
            <a:ext cx="2199503" cy="2927289"/>
          </a:xfrm>
          <a:prstGeom prst="rect">
            <a:avLst/>
          </a:prstGeom>
        </p:spPr>
      </p:pic>
      <p:sp>
        <p:nvSpPr>
          <p:cNvPr id="15" name="TextBox 14">
            <a:extLst>
              <a:ext uri="{FF2B5EF4-FFF2-40B4-BE49-F238E27FC236}">
                <a16:creationId xmlns:a16="http://schemas.microsoft.com/office/drawing/2014/main" id="{724B5303-0668-3B1E-D732-32F89BEF650C}"/>
              </a:ext>
            </a:extLst>
          </p:cNvPr>
          <p:cNvSpPr txBox="1"/>
          <p:nvPr/>
        </p:nvSpPr>
        <p:spPr>
          <a:xfrm>
            <a:off x="8564312" y="2628102"/>
            <a:ext cx="2922430"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a:ln>
                  <a:noFill/>
                </a:ln>
                <a:solidFill>
                  <a:prstClr val="black"/>
                </a:solidFill>
                <a:effectLst/>
                <a:uLnTx/>
                <a:uFillTx/>
                <a:latin typeface="Arial"/>
                <a:ea typeface="+mn-ea"/>
                <a:cs typeface="Arial"/>
              </a:rPr>
              <a:t>Pinch Point – Hydraulic ram and feeder</a:t>
            </a:r>
            <a:endParaRPr kumimoji="0" lang="en-US" sz="1400" b="0" i="0" u="none" strike="noStrike" kern="1200" cap="none" spc="0" normalizeH="0" baseline="0" noProof="0">
              <a:ln>
                <a:noFill/>
              </a:ln>
              <a:solidFill>
                <a:prstClr val="black"/>
              </a:solidFill>
              <a:effectLst/>
              <a:uLnTx/>
              <a:uFillTx/>
              <a:latin typeface="Arial"/>
              <a:ea typeface="+mn-ea"/>
              <a:cs typeface="Arial"/>
            </a:endParaRPr>
          </a:p>
        </p:txBody>
      </p:sp>
      <p:sp>
        <p:nvSpPr>
          <p:cNvPr id="16" name="TextBox 15">
            <a:extLst>
              <a:ext uri="{FF2B5EF4-FFF2-40B4-BE49-F238E27FC236}">
                <a16:creationId xmlns:a16="http://schemas.microsoft.com/office/drawing/2014/main" id="{FC0B9B31-1C6A-9857-85BA-33F6AA08FDA4}"/>
              </a:ext>
            </a:extLst>
          </p:cNvPr>
          <p:cNvSpPr txBox="1"/>
          <p:nvPr/>
        </p:nvSpPr>
        <p:spPr>
          <a:xfrm>
            <a:off x="10473179" y="5144441"/>
            <a:ext cx="1451728" cy="41549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a:ln>
                  <a:noFill/>
                </a:ln>
                <a:solidFill>
                  <a:prstClr val="black"/>
                </a:solidFill>
                <a:effectLst/>
                <a:uLnTx/>
                <a:uFillTx/>
                <a:latin typeface="Arial"/>
                <a:ea typeface="+mn-ea"/>
                <a:cs typeface="Arial"/>
              </a:rPr>
              <a:t>Hover over image for animation of incident </a:t>
            </a:r>
            <a:endParaRPr kumimoji="0" lang="en-US" sz="105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Oval 2">
            <a:extLst>
              <a:ext uri="{FF2B5EF4-FFF2-40B4-BE49-F238E27FC236}">
                <a16:creationId xmlns:a16="http://schemas.microsoft.com/office/drawing/2014/main" id="{06BB9553-5A0B-DFD5-2578-89AC7D6B7B69}"/>
              </a:ext>
            </a:extLst>
          </p:cNvPr>
          <p:cNvSpPr/>
          <p:nvPr/>
        </p:nvSpPr>
        <p:spPr>
          <a:xfrm>
            <a:off x="6987090" y="2036005"/>
            <a:ext cx="858825" cy="112766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Video 2">
            <a:hlinkClick r:id="" action="ppaction://media"/>
            <a:extLst>
              <a:ext uri="{FF2B5EF4-FFF2-40B4-BE49-F238E27FC236}">
                <a16:creationId xmlns:a16="http://schemas.microsoft.com/office/drawing/2014/main" id="{BBE59A21-CCC0-BFBA-2B41-DAA45E08DB58}"/>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364351" y="4389245"/>
            <a:ext cx="4108828" cy="2311216"/>
          </a:xfrm>
          <a:prstGeom prst="rect">
            <a:avLst/>
          </a:prstGeom>
        </p:spPr>
      </p:pic>
    </p:spTree>
    <p:extLst>
      <p:ext uri="{BB962C8B-B14F-4D97-AF65-F5344CB8AC3E}">
        <p14:creationId xmlns:p14="http://schemas.microsoft.com/office/powerpoint/2010/main" val="1022999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0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6C2989D-F256-C7DA-44CF-08A92585B723}"/>
              </a:ext>
            </a:extLst>
          </p:cNvPr>
          <p:cNvSpPr>
            <a:spLocks noGrp="1"/>
          </p:cNvSpPr>
          <p:nvPr>
            <p:ph type="body" sz="quarter" idx="34"/>
          </p:nvPr>
        </p:nvSpPr>
        <p:spPr>
          <a:xfrm>
            <a:off x="6509809" y="4507751"/>
            <a:ext cx="3216946" cy="226425"/>
          </a:xfrm>
        </p:spPr>
        <p:txBody>
          <a:bodyPr>
            <a:noAutofit/>
          </a:bodyPr>
          <a:lstStyle/>
          <a:p>
            <a:pPr marL="0" indent="0">
              <a:buNone/>
            </a:pPr>
            <a:r>
              <a:rPr lang="en-US" sz="1050" i="1">
                <a:latin typeface="Arial" panose="020B0604020202020204" pitchFamily="34" charset="0"/>
                <a:cs typeface="Arial" panose="020B0604020202020204" pitchFamily="34" charset="0"/>
              </a:rPr>
              <a:t>Position of forklift and truck upon collision. </a:t>
            </a:r>
          </a:p>
        </p:txBody>
      </p:sp>
      <p:sp>
        <p:nvSpPr>
          <p:cNvPr id="8" name="Title 7">
            <a:extLst>
              <a:ext uri="{FF2B5EF4-FFF2-40B4-BE49-F238E27FC236}">
                <a16:creationId xmlns:a16="http://schemas.microsoft.com/office/drawing/2014/main" id="{F60FA2F5-F09A-0FA1-F214-AFBB3BDCCB58}"/>
              </a:ext>
            </a:extLst>
          </p:cNvPr>
          <p:cNvSpPr>
            <a:spLocks noGrp="1"/>
          </p:cNvSpPr>
          <p:nvPr>
            <p:ph type="title"/>
          </p:nvPr>
        </p:nvSpPr>
        <p:spPr>
          <a:xfrm>
            <a:off x="3573379" y="269826"/>
            <a:ext cx="4544903" cy="533203"/>
          </a:xfrm>
        </p:spPr>
        <p:txBody>
          <a:bodyPr/>
          <a:lstStyle/>
          <a:p>
            <a:r>
              <a:rPr lang="en-US"/>
              <a:t>Forklift and Truck Collision</a:t>
            </a:r>
          </a:p>
        </p:txBody>
      </p:sp>
      <p:graphicFrame>
        <p:nvGraphicFramePr>
          <p:cNvPr id="10" name="Table 2">
            <a:extLst>
              <a:ext uri="{FF2B5EF4-FFF2-40B4-BE49-F238E27FC236}">
                <a16:creationId xmlns:a16="http://schemas.microsoft.com/office/drawing/2014/main" id="{9F9460B4-C52A-98CF-6024-468173FB756E}"/>
              </a:ext>
            </a:extLst>
          </p:cNvPr>
          <p:cNvGraphicFramePr>
            <a:graphicFrameLocks noGrp="1"/>
          </p:cNvGraphicFramePr>
          <p:nvPr/>
        </p:nvGraphicFramePr>
        <p:xfrm>
          <a:off x="272810" y="1078478"/>
          <a:ext cx="5609203" cy="5609863"/>
        </p:xfrm>
        <a:graphic>
          <a:graphicData uri="http://schemas.openxmlformats.org/drawingml/2006/table">
            <a:tbl>
              <a:tblPr firstRow="1" bandRow="1">
                <a:tableStyleId>{1FECB4D8-DB02-4DC6-A0A2-4F2EBAE1DC90}</a:tableStyleId>
              </a:tblPr>
              <a:tblGrid>
                <a:gridCol w="1520123">
                  <a:extLst>
                    <a:ext uri="{9D8B030D-6E8A-4147-A177-3AD203B41FA5}">
                      <a16:colId xmlns:a16="http://schemas.microsoft.com/office/drawing/2014/main" val="2478897174"/>
                    </a:ext>
                  </a:extLst>
                </a:gridCol>
                <a:gridCol w="4089080">
                  <a:extLst>
                    <a:ext uri="{9D8B030D-6E8A-4147-A177-3AD203B41FA5}">
                      <a16:colId xmlns:a16="http://schemas.microsoft.com/office/drawing/2014/main" val="1434738273"/>
                    </a:ext>
                  </a:extLst>
                </a:gridCol>
              </a:tblGrid>
              <a:tr h="408879">
                <a:tc gridSpan="2">
                  <a:txBody>
                    <a:bodyPr/>
                    <a:lstStyle/>
                    <a:p>
                      <a:pPr algn="ctr"/>
                      <a:r>
                        <a:rPr lang="en-US" sz="1400">
                          <a:solidFill>
                            <a:schemeClr val="tx1"/>
                          </a:solidFill>
                          <a:latin typeface="Arial" panose="020B0604020202020204" pitchFamily="34" charset="0"/>
                          <a:cs typeface="Arial" panose="020B0604020202020204" pitchFamily="34" charset="0"/>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311103">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El Paso </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319992">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March 22, 2024 / 1:32 p.m.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469563">
                <a:tc>
                  <a:txBody>
                    <a:bodyPr/>
                    <a:lstStyle/>
                    <a:p>
                      <a:r>
                        <a:rPr lang="en-US" sz="1000" b="1">
                          <a:latin typeface="Arial"/>
                          <a:cs typeface="Arial"/>
                        </a:rPr>
                        <a:t>Event 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Property Damage</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1768848">
                <a:tc>
                  <a:txBody>
                    <a:bodyPr/>
                    <a:lstStyle/>
                    <a:p>
                      <a:r>
                        <a:rPr lang="en-US" sz="1000" b="1">
                          <a:latin typeface="Arial" panose="020B0604020202020204" pitchFamily="34" charset="0"/>
                          <a:cs typeface="Arial" panose="020B0604020202020204" pitchFamily="34" charset="0"/>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b="0" i="0" kern="1200">
                          <a:solidFill>
                            <a:schemeClr val="dk1"/>
                          </a:solidFill>
                          <a:effectLst/>
                          <a:latin typeface="Arial" panose="020B0604020202020204" pitchFamily="34" charset="0"/>
                          <a:ea typeface="+mn-ea"/>
                          <a:cs typeface="Arial" panose="020B0604020202020204" pitchFamily="34" charset="0"/>
                        </a:rPr>
                        <a:t>A forklift operator was weighing a cathode bundle at the scale. When complete, the operator reversed and struck a travelling pickup truck. Both operators failed to look in the direction of travel and identify other mobile equipment in the area. Both continued work without stopping. </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302214">
                <a:tc>
                  <a:txBody>
                    <a:bodyPr/>
                    <a:lstStyle/>
                    <a:p>
                      <a:r>
                        <a:rPr lang="en-US" sz="1000" b="1">
                          <a:latin typeface="Arial"/>
                          <a:cs typeface="Arial"/>
                        </a:rPr>
                        <a:t>Risk Category</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Actionable – Significant (3) Likely (3)</a:t>
                      </a:r>
                    </a:p>
                  </a:txBody>
                  <a:tcPr anchor="ctr">
                    <a:lnL w="0">
                      <a:noFill/>
                    </a:lnL>
                    <a:lnR w="12700">
                      <a:solidFill>
                        <a:schemeClr val="bg1">
                          <a:lumMod val="65000"/>
                        </a:schemeClr>
                      </a:solidFill>
                    </a:lnR>
                    <a:lnT w="9525" cap="flat" cmpd="sng" algn="ctr">
                      <a:solidFill>
                        <a:schemeClr val="bg1">
                          <a:lumMod val="65000"/>
                        </a:schemeClr>
                      </a:solidFill>
                      <a:prstDash val="solid"/>
                      <a:round/>
                      <a:headEnd type="none" w="med" len="med"/>
                      <a:tailEnd type="none" w="med" len="med"/>
                    </a:lnT>
                    <a:noFill/>
                  </a:tcPr>
                </a:tc>
                <a:extLst>
                  <a:ext uri="{0D108BD9-81ED-4DB2-BD59-A6C34878D82A}">
                    <a16:rowId xmlns:a16="http://schemas.microsoft.com/office/drawing/2014/main" val="150855670"/>
                  </a:ext>
                </a:extLst>
              </a:tr>
              <a:tr h="631096">
                <a:tc>
                  <a:txBody>
                    <a:bodyPr/>
                    <a:lstStyle/>
                    <a:p>
                      <a:r>
                        <a:rPr lang="en-US" sz="1000" b="1">
                          <a:latin typeface="Arial" panose="020B0604020202020204" pitchFamily="34" charset="0"/>
                          <a:cs typeface="Arial" panose="020B0604020202020204" pitchFamily="34" charset="0"/>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solidFill>
                            <a:schemeClr val="tx1"/>
                          </a:solidFill>
                          <a:latin typeface="Arial" panose="020B0604020202020204" pitchFamily="34" charset="0"/>
                          <a:cs typeface="Arial" panose="020B0604020202020204" pitchFamily="34" charset="0"/>
                        </a:rPr>
                        <a:t>Failure to make eye contact with equipment operators </a:t>
                      </a:r>
                    </a:p>
                    <a:p>
                      <a:pPr marL="171450" indent="-171450">
                        <a:buFont typeface="Arial" panose="020B0604020202020204" pitchFamily="34" charset="0"/>
                        <a:buChar char="•"/>
                      </a:pPr>
                      <a:r>
                        <a:rPr lang="en-US" sz="1050">
                          <a:solidFill>
                            <a:schemeClr val="tx1"/>
                          </a:solidFill>
                          <a:latin typeface="Arial" panose="020B0604020202020204" pitchFamily="34" charset="0"/>
                          <a:cs typeface="Arial" panose="020B0604020202020204" pitchFamily="34" charset="0"/>
                        </a:rPr>
                        <a:t>Failure to yield to moving equipment </a:t>
                      </a:r>
                    </a:p>
                    <a:p>
                      <a:pPr marL="171450" indent="-171450">
                        <a:buFont typeface="Arial" panose="020B0604020202020204" pitchFamily="34" charset="0"/>
                        <a:buChar char="•"/>
                      </a:pPr>
                      <a:r>
                        <a:rPr lang="en-US" sz="1050">
                          <a:solidFill>
                            <a:schemeClr val="tx1"/>
                          </a:solidFill>
                          <a:latin typeface="Arial" panose="020B0604020202020204" pitchFamily="34" charset="0"/>
                          <a:cs typeface="Arial" panose="020B0604020202020204" pitchFamily="34" charset="0"/>
                        </a:rPr>
                        <a:t>Failure to look in direction of travel</a:t>
                      </a:r>
                    </a:p>
                    <a:p>
                      <a:pPr marL="171450" indent="-171450">
                        <a:buFont typeface="Arial" panose="020B0604020202020204" pitchFamily="34" charset="0"/>
                        <a:buChar char="•"/>
                      </a:pPr>
                      <a:r>
                        <a:rPr lang="en-US" sz="1050">
                          <a:solidFill>
                            <a:schemeClr val="tx1"/>
                          </a:solidFill>
                          <a:latin typeface="Arial" panose="020B0604020202020204" pitchFamily="34" charset="0"/>
                          <a:cs typeface="Arial" panose="020B0604020202020204" pitchFamily="34" charset="0"/>
                        </a:rPr>
                        <a:t>Failure to utilize horn signals for movement notification</a:t>
                      </a: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497764">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panose="020B0604020202020204" pitchFamily="34" charset="0"/>
                          <a:cs typeface="Arial" panose="020B0604020202020204" pitchFamily="34" charset="0"/>
                        </a:rPr>
                        <a:t>SAF-0220 Powered industrial equipment operations</a:t>
                      </a: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488877">
                <a:tc>
                  <a:txBody>
                    <a:bodyPr/>
                    <a:lstStyle/>
                    <a:p>
                      <a:r>
                        <a:rPr lang="en-US" sz="1000" b="1">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indent="0">
                        <a:buFont typeface="Arial" panose="020B0604020202020204" pitchFamily="34" charset="0"/>
                        <a:buNone/>
                      </a:pPr>
                      <a:r>
                        <a:rPr lang="en-US" sz="1050">
                          <a:latin typeface="Arial" panose="020B0604020202020204" pitchFamily="34" charset="0"/>
                          <a:cs typeface="Arial" panose="020B0604020202020204" pitchFamily="34" charset="0"/>
                        </a:rPr>
                        <a:t>No employees were injured. </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311103">
                <a:tc>
                  <a:txBody>
                    <a:bodyPr/>
                    <a:lstStyle/>
                    <a:p>
                      <a:r>
                        <a:rPr lang="en-US" sz="1000" b="1">
                          <a:latin typeface="Arial" panose="020B0604020202020204" pitchFamily="34" charset="0"/>
                          <a:cs typeface="Arial" panose="020B0604020202020204" pitchFamily="34" charset="0"/>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Roland Ruybe, Manager-Health &amp; Safety</a:t>
                      </a: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sp>
        <p:nvSpPr>
          <p:cNvPr id="11" name="TextBox 10">
            <a:extLst>
              <a:ext uri="{FF2B5EF4-FFF2-40B4-BE49-F238E27FC236}">
                <a16:creationId xmlns:a16="http://schemas.microsoft.com/office/drawing/2014/main" id="{40C31247-777A-D7B0-FE39-3ECBAE4D738B}"/>
              </a:ext>
            </a:extLst>
          </p:cNvPr>
          <p:cNvSpPr txBox="1"/>
          <p:nvPr/>
        </p:nvSpPr>
        <p:spPr>
          <a:xfrm>
            <a:off x="69616" y="686838"/>
            <a:ext cx="1249391"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Vehicle Collision</a:t>
            </a:r>
          </a:p>
        </p:txBody>
      </p:sp>
      <p:graphicFrame>
        <p:nvGraphicFramePr>
          <p:cNvPr id="12" name="Table 25">
            <a:extLst>
              <a:ext uri="{FF2B5EF4-FFF2-40B4-BE49-F238E27FC236}">
                <a16:creationId xmlns:a16="http://schemas.microsoft.com/office/drawing/2014/main" id="{23BCD6E4-1D9F-E609-D2A2-C8A78478BE8F}"/>
              </a:ext>
            </a:extLst>
          </p:cNvPr>
          <p:cNvGraphicFramePr>
            <a:graphicFrameLocks noGrp="1"/>
          </p:cNvGraphicFramePr>
          <p:nvPr/>
        </p:nvGraphicFramePr>
        <p:xfrm>
          <a:off x="9362908" y="462032"/>
          <a:ext cx="2829092" cy="41148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a:cs typeface="Arial"/>
                        </a:rPr>
                        <a:t>ID # 2024-11</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a:cs typeface="Arial"/>
                        </a:rPr>
                        <a:t>Event ID #</a:t>
                      </a:r>
                      <a:r>
                        <a:rPr lang="en-US" sz="1050" b="0">
                          <a:solidFill>
                            <a:schemeClr val="tx1"/>
                          </a:solidFill>
                          <a:latin typeface="Arial" panose="020B0604020202020204" pitchFamily="34" charset="0"/>
                          <a:cs typeface="Arial" panose="020B0604020202020204" pitchFamily="34" charset="0"/>
                        </a:rPr>
                        <a:t> </a:t>
                      </a:r>
                      <a:r>
                        <a:rPr lang="en-US" sz="1050" b="0" i="0" kern="1200">
                          <a:solidFill>
                            <a:schemeClr val="tx1"/>
                          </a:solidFill>
                          <a:effectLst/>
                          <a:latin typeface="Arial" panose="020B0604020202020204" pitchFamily="34" charset="0"/>
                          <a:ea typeface="+mn-ea"/>
                          <a:cs typeface="Arial" panose="020B0604020202020204" pitchFamily="34" charset="0"/>
                        </a:rPr>
                        <a:t>20014372</a:t>
                      </a:r>
                      <a:endParaRPr lang="en-US" sz="1050" b="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1026" name="Picture 2" descr="image">
            <a:extLst>
              <a:ext uri="{FF2B5EF4-FFF2-40B4-BE49-F238E27FC236}">
                <a16:creationId xmlns:a16="http://schemas.microsoft.com/office/drawing/2014/main" id="{82758508-9533-7F5E-E020-A3631D31940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41837" y="1468431"/>
            <a:ext cx="5521521" cy="29591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Logo, icon&#10;&#10;Description automatically generated">
            <a:extLst>
              <a:ext uri="{FF2B5EF4-FFF2-40B4-BE49-F238E27FC236}">
                <a16:creationId xmlns:a16="http://schemas.microsoft.com/office/drawing/2014/main" id="{2DF439BB-CF57-2103-76BE-1DCF02578E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715" y="43021"/>
            <a:ext cx="743192" cy="643817"/>
          </a:xfrm>
          <a:prstGeom prst="rect">
            <a:avLst/>
          </a:prstGeom>
        </p:spPr>
      </p:pic>
    </p:spTree>
    <p:extLst>
      <p:ext uri="{BB962C8B-B14F-4D97-AF65-F5344CB8AC3E}">
        <p14:creationId xmlns:p14="http://schemas.microsoft.com/office/powerpoint/2010/main" val="2509619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C57936B-51BF-79BD-576A-C8E50F7775C6}"/>
              </a:ext>
            </a:extLst>
          </p:cNvPr>
          <p:cNvSpPr>
            <a:spLocks noGrp="1"/>
          </p:cNvSpPr>
          <p:nvPr>
            <p:ph type="body" sz="quarter" idx="32"/>
          </p:nvPr>
        </p:nvSpPr>
        <p:spPr>
          <a:xfrm>
            <a:off x="6354886" y="3526139"/>
            <a:ext cx="2621637" cy="513267"/>
          </a:xfrm>
        </p:spPr>
        <p:txBody>
          <a:bodyPr>
            <a:noAutofit/>
          </a:bodyPr>
          <a:lstStyle/>
          <a:p>
            <a:pPr marL="0" indent="0">
              <a:buNone/>
            </a:pPr>
            <a:r>
              <a:rPr lang="en-US" sz="1050" i="1">
                <a:latin typeface="Arial" panose="020B0604020202020204" pitchFamily="34" charset="0"/>
                <a:cs typeface="Arial" panose="020B0604020202020204" pitchFamily="34" charset="0"/>
              </a:rPr>
              <a:t>Operations lock box. Contractor was locked on this box without the ECC lock. </a:t>
            </a:r>
          </a:p>
        </p:txBody>
      </p:sp>
      <p:sp>
        <p:nvSpPr>
          <p:cNvPr id="7" name="Text Placeholder 6">
            <a:extLst>
              <a:ext uri="{FF2B5EF4-FFF2-40B4-BE49-F238E27FC236}">
                <a16:creationId xmlns:a16="http://schemas.microsoft.com/office/drawing/2014/main" id="{36C2989D-F256-C7DA-44CF-08A92585B723}"/>
              </a:ext>
            </a:extLst>
          </p:cNvPr>
          <p:cNvSpPr>
            <a:spLocks noGrp="1"/>
          </p:cNvSpPr>
          <p:nvPr>
            <p:ph type="body" sz="quarter" idx="34"/>
          </p:nvPr>
        </p:nvSpPr>
        <p:spPr>
          <a:xfrm>
            <a:off x="8513055" y="6306214"/>
            <a:ext cx="1562604" cy="226425"/>
          </a:xfrm>
        </p:spPr>
        <p:txBody>
          <a:bodyPr>
            <a:noAutofit/>
          </a:bodyPr>
          <a:lstStyle/>
          <a:p>
            <a:pPr marL="0" indent="0">
              <a:buNone/>
            </a:pPr>
            <a:r>
              <a:rPr lang="en-US" sz="1050" i="1">
                <a:latin typeface="Arial" panose="020B0604020202020204" pitchFamily="34" charset="0"/>
                <a:cs typeface="Arial" panose="020B0604020202020204" pitchFamily="34" charset="0"/>
              </a:rPr>
              <a:t>Contractor work area</a:t>
            </a:r>
          </a:p>
        </p:txBody>
      </p:sp>
      <p:sp>
        <p:nvSpPr>
          <p:cNvPr id="8" name="Title 7">
            <a:extLst>
              <a:ext uri="{FF2B5EF4-FFF2-40B4-BE49-F238E27FC236}">
                <a16:creationId xmlns:a16="http://schemas.microsoft.com/office/drawing/2014/main" id="{F60FA2F5-F09A-0FA1-F214-AFBB3BDCCB58}"/>
              </a:ext>
            </a:extLst>
          </p:cNvPr>
          <p:cNvSpPr>
            <a:spLocks noGrp="1"/>
          </p:cNvSpPr>
          <p:nvPr>
            <p:ph type="title"/>
          </p:nvPr>
        </p:nvSpPr>
        <p:spPr>
          <a:xfrm>
            <a:off x="3573379" y="269826"/>
            <a:ext cx="4544903" cy="533203"/>
          </a:xfrm>
        </p:spPr>
        <p:txBody>
          <a:bodyPr/>
          <a:lstStyle/>
          <a:p>
            <a:r>
              <a:rPr lang="en-US"/>
              <a:t>Invalid Motor Lockout </a:t>
            </a:r>
          </a:p>
        </p:txBody>
      </p:sp>
      <p:graphicFrame>
        <p:nvGraphicFramePr>
          <p:cNvPr id="10" name="Table 2">
            <a:extLst>
              <a:ext uri="{FF2B5EF4-FFF2-40B4-BE49-F238E27FC236}">
                <a16:creationId xmlns:a16="http://schemas.microsoft.com/office/drawing/2014/main" id="{9F9460B4-C52A-98CF-6024-468173FB756E}"/>
              </a:ext>
            </a:extLst>
          </p:cNvPr>
          <p:cNvGraphicFramePr>
            <a:graphicFrameLocks noGrp="1"/>
          </p:cNvGraphicFramePr>
          <p:nvPr/>
        </p:nvGraphicFramePr>
        <p:xfrm>
          <a:off x="272810" y="1078478"/>
          <a:ext cx="5609202" cy="5509439"/>
        </p:xfrm>
        <a:graphic>
          <a:graphicData uri="http://schemas.openxmlformats.org/drawingml/2006/table">
            <a:tbl>
              <a:tblPr firstRow="1" bandRow="1">
                <a:tableStyleId>{1FECB4D8-DB02-4DC6-A0A2-4F2EBAE1DC90}</a:tableStyleId>
              </a:tblPr>
              <a:tblGrid>
                <a:gridCol w="1520122">
                  <a:extLst>
                    <a:ext uri="{9D8B030D-6E8A-4147-A177-3AD203B41FA5}">
                      <a16:colId xmlns:a16="http://schemas.microsoft.com/office/drawing/2014/main" val="2478897174"/>
                    </a:ext>
                  </a:extLst>
                </a:gridCol>
                <a:gridCol w="4089080">
                  <a:extLst>
                    <a:ext uri="{9D8B030D-6E8A-4147-A177-3AD203B41FA5}">
                      <a16:colId xmlns:a16="http://schemas.microsoft.com/office/drawing/2014/main" val="1434738273"/>
                    </a:ext>
                  </a:extLst>
                </a:gridCol>
              </a:tblGrid>
              <a:tr h="408879">
                <a:tc gridSpan="2">
                  <a:txBody>
                    <a:bodyPr/>
                    <a:lstStyle/>
                    <a:p>
                      <a:pPr algn="ctr"/>
                      <a:r>
                        <a:rPr lang="en-US" sz="1400">
                          <a:solidFill>
                            <a:schemeClr val="tx1"/>
                          </a:solidFill>
                          <a:latin typeface="Arial"/>
                          <a:cs typeface="Arial"/>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311103">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Henderson </a:t>
                      </a:r>
                      <a:endParaRPr lang="en-US" sz="1050">
                        <a:latin typeface="Arial" panose="020B0604020202020204" pitchFamily="34" charset="0"/>
                        <a:cs typeface="Arial" panose="020B0604020202020204" pitchFamily="34" charset="0"/>
                      </a:endParaRP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319992">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March 22, 2024 / 8:20 a.m.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469563">
                <a:tc>
                  <a:txBody>
                    <a:bodyPr/>
                    <a:lstStyle/>
                    <a:p>
                      <a:r>
                        <a:rPr lang="en-US" sz="1000" b="1">
                          <a:latin typeface="Arial"/>
                          <a:cs typeface="Arial"/>
                        </a:rPr>
                        <a:t>Event 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Near Miss </a:t>
                      </a:r>
                      <a:endParaRPr lang="en-US" sz="1050">
                        <a:latin typeface="Arial" panose="020B0604020202020204" pitchFamily="34" charset="0"/>
                        <a:cs typeface="Arial" panose="020B0604020202020204" pitchFamily="34" charset="0"/>
                      </a:endParaRP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1768848">
                <a:tc>
                  <a:txBody>
                    <a:bodyPr/>
                    <a:lstStyle/>
                    <a:p>
                      <a:r>
                        <a:rPr lang="en-US" sz="1000" b="1">
                          <a:latin typeface="Arial"/>
                          <a:cs typeface="Arial"/>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kern="1200">
                          <a:solidFill>
                            <a:schemeClr val="tx1"/>
                          </a:solidFill>
                          <a:effectLst/>
                          <a:latin typeface="Arial"/>
                          <a:ea typeface="+mn-ea"/>
                          <a:cs typeface="Arial"/>
                        </a:rPr>
                        <a:t>Four contractor employees were working to align a belt system motor next to a gear box and break disk with removed guarding. The energy control coordinator (ECC) released the belt brake to initiate the lock out process which caused the belt to move one foot. Contractor employees recognized the system was not locked out and notified site supervision. </a:t>
                      </a:r>
                      <a:endParaRPr lang="en-US"/>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302214">
                <a:tc>
                  <a:txBody>
                    <a:bodyPr/>
                    <a:lstStyle/>
                    <a:p>
                      <a:r>
                        <a:rPr lang="en-US" sz="1000" b="1">
                          <a:latin typeface="Arial"/>
                          <a:cs typeface="Arial"/>
                        </a:rPr>
                        <a:t>Risk Category</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r>
                        <a:rPr lang="en-US" sz="1050">
                          <a:latin typeface="Arial"/>
                          <a:cs typeface="Arial"/>
                        </a:rPr>
                        <a:t>Actionable – Significant (3) Likely (3)</a:t>
                      </a:r>
                    </a:p>
                  </a:txBody>
                  <a:tcPr anchor="ctr">
                    <a:lnL w="0">
                      <a:noFill/>
                    </a:lnL>
                    <a:lnR w="12700">
                      <a:solidFill>
                        <a:schemeClr val="bg1">
                          <a:lumMod val="65000"/>
                        </a:schemeClr>
                      </a:solidFill>
                    </a:lnR>
                    <a:lnT w="9525" cap="flat" cmpd="sng" algn="ctr">
                      <a:solidFill>
                        <a:schemeClr val="bg1">
                          <a:lumMod val="65000"/>
                        </a:schemeClr>
                      </a:solidFill>
                      <a:prstDash val="solid"/>
                      <a:round/>
                      <a:headEnd type="none" w="med" len="med"/>
                      <a:tailEnd type="none" w="med" len="med"/>
                    </a:lnT>
                    <a:noFill/>
                  </a:tcPr>
                </a:tc>
                <a:extLst>
                  <a:ext uri="{0D108BD9-81ED-4DB2-BD59-A6C34878D82A}">
                    <a16:rowId xmlns:a16="http://schemas.microsoft.com/office/drawing/2014/main" val="150855670"/>
                  </a:ext>
                </a:extLst>
              </a:tr>
              <a:tr h="631096">
                <a:tc>
                  <a:txBody>
                    <a:bodyPr/>
                    <a:lstStyle/>
                    <a:p>
                      <a:r>
                        <a:rPr lang="en-US" sz="1000" b="1">
                          <a:latin typeface="Arial" panose="020B0604020202020204" pitchFamily="34" charset="0"/>
                          <a:cs typeface="Arial" panose="020B0604020202020204" pitchFamily="34" charset="0"/>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a:cs typeface="Arial"/>
                        </a:rPr>
                        <a:t>Lack of lock out, tag out, try out (LOTOTO) </a:t>
                      </a:r>
                      <a:endParaRPr lang="en-US" sz="105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050">
                          <a:solidFill>
                            <a:schemeClr val="tx1"/>
                          </a:solidFill>
                          <a:latin typeface="Arial"/>
                          <a:cs typeface="Arial"/>
                        </a:rPr>
                        <a:t>Contractor missed ECC radio notification</a:t>
                      </a: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497764">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b="0" i="0" u="none" strike="noStrike" noProof="0">
                          <a:latin typeface="Arial" panose="020B0604020202020204" pitchFamily="34" charset="0"/>
                          <a:cs typeface="Arial" panose="020B0604020202020204" pitchFamily="34" charset="0"/>
                          <a:hlinkClick r:id="rId2"/>
                        </a:rPr>
                        <a:t>Henderson Operations LOTOTO Program</a:t>
                      </a:r>
                      <a:endParaRPr lang="en-US" sz="105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050">
                          <a:latin typeface="Arial"/>
                          <a:cs typeface="Arial"/>
                          <a:hlinkClick r:id="rId3"/>
                        </a:rPr>
                        <a:t>FCX HS04 Control of Hazardous Energy</a:t>
                      </a:r>
                      <a:endParaRPr lang="en-US" sz="1050">
                        <a:latin typeface="Arial"/>
                        <a:cs typeface="Arial"/>
                      </a:endParaRP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488877">
                <a:tc>
                  <a:txBody>
                    <a:bodyPr/>
                    <a:lstStyle/>
                    <a:p>
                      <a:r>
                        <a:rPr lang="en-US" sz="1000" b="1">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No employees were injured. </a:t>
                      </a:r>
                      <a:endParaRPr lang="en-US" sz="1050">
                        <a:latin typeface="Arial" panose="020B0604020202020204" pitchFamily="34" charset="0"/>
                        <a:cs typeface="Arial" panose="020B0604020202020204" pitchFamily="34" charset="0"/>
                      </a:endParaRP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311103">
                <a:tc>
                  <a:txBody>
                    <a:bodyPr/>
                    <a:lstStyle/>
                    <a:p>
                      <a:r>
                        <a:rPr lang="en-US" sz="1000" b="1">
                          <a:latin typeface="Arial"/>
                          <a:cs typeface="Arial"/>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a:solidFill>
                            <a:schemeClr val="tx1"/>
                          </a:solidFill>
                          <a:latin typeface="Arial"/>
                          <a:cs typeface="Arial"/>
                        </a:rPr>
                        <a:t>Benjamin Goertz, Manager-Health &amp; Safety</a:t>
                      </a: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sp>
        <p:nvSpPr>
          <p:cNvPr id="11" name="TextBox 10">
            <a:extLst>
              <a:ext uri="{FF2B5EF4-FFF2-40B4-BE49-F238E27FC236}">
                <a16:creationId xmlns:a16="http://schemas.microsoft.com/office/drawing/2014/main" id="{40C31247-777A-D7B0-FE39-3ECBAE4D738B}"/>
              </a:ext>
            </a:extLst>
          </p:cNvPr>
          <p:cNvSpPr txBox="1"/>
          <p:nvPr/>
        </p:nvSpPr>
        <p:spPr>
          <a:xfrm>
            <a:off x="108862" y="536427"/>
            <a:ext cx="1249391"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Entanglement &amp; Crushing</a:t>
            </a:r>
          </a:p>
        </p:txBody>
      </p:sp>
      <p:graphicFrame>
        <p:nvGraphicFramePr>
          <p:cNvPr id="12" name="Table 25">
            <a:extLst>
              <a:ext uri="{FF2B5EF4-FFF2-40B4-BE49-F238E27FC236}">
                <a16:creationId xmlns:a16="http://schemas.microsoft.com/office/drawing/2014/main" id="{23BCD6E4-1D9F-E609-D2A2-C8A78478BE8F}"/>
              </a:ext>
            </a:extLst>
          </p:cNvPr>
          <p:cNvGraphicFramePr>
            <a:graphicFrameLocks noGrp="1"/>
          </p:cNvGraphicFramePr>
          <p:nvPr/>
        </p:nvGraphicFramePr>
        <p:xfrm>
          <a:off x="9362908" y="462032"/>
          <a:ext cx="2829092" cy="41148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a:cs typeface="Arial"/>
                        </a:rPr>
                        <a:t>ID # 2024-10</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a:cs typeface="Arial"/>
                        </a:rPr>
                        <a:t>Event ID # </a:t>
                      </a:r>
                      <a:r>
                        <a:rPr lang="en-US" sz="1050" b="0" i="0" kern="1200">
                          <a:solidFill>
                            <a:schemeClr val="tx1"/>
                          </a:solidFill>
                          <a:effectLst/>
                          <a:latin typeface="Arial" panose="020B0604020202020204" pitchFamily="34" charset="0"/>
                          <a:ea typeface="+mn-ea"/>
                          <a:cs typeface="Arial" panose="020B0604020202020204" pitchFamily="34" charset="0"/>
                        </a:rPr>
                        <a:t>20014325</a:t>
                      </a:r>
                      <a:endParaRPr lang="en-US" sz="1050" b="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1026" name="Picture 2" descr="Operations Lock Box. H&amp;W was locked on this box without the ECC lock. ">
            <a:extLst>
              <a:ext uri="{FF2B5EF4-FFF2-40B4-BE49-F238E27FC236}">
                <a16:creationId xmlns:a16="http://schemas.microsoft.com/office/drawing/2014/main" id="{CF939044-DB3A-7072-C639-006B0189B17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4886" y="1454384"/>
            <a:ext cx="2690948" cy="20182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 high angle view of a machine&#10;&#10;Description automatically generated">
            <a:extLst>
              <a:ext uri="{FF2B5EF4-FFF2-40B4-BE49-F238E27FC236}">
                <a16:creationId xmlns:a16="http://schemas.microsoft.com/office/drawing/2014/main" id="{56E55E18-478F-CA93-5BD3-E5982544AB0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61365" y="4137157"/>
            <a:ext cx="2761741" cy="20713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 machine inside a factory&#10;&#10;Description automatically generated">
            <a:extLst>
              <a:ext uri="{FF2B5EF4-FFF2-40B4-BE49-F238E27FC236}">
                <a16:creationId xmlns:a16="http://schemas.microsoft.com/office/drawing/2014/main" id="{7420DAC7-14DC-E2CD-A5D0-EB528DEBDA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8892720" y="3397003"/>
            <a:ext cx="3213097" cy="2409823"/>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Arrow Connector 16">
            <a:extLst>
              <a:ext uri="{FF2B5EF4-FFF2-40B4-BE49-F238E27FC236}">
                <a16:creationId xmlns:a16="http://schemas.microsoft.com/office/drawing/2014/main" id="{188950B8-7B42-F3C1-944A-2E33197CBF35}"/>
              </a:ext>
            </a:extLst>
          </p:cNvPr>
          <p:cNvCxnSpPr/>
          <p:nvPr/>
        </p:nvCxnSpPr>
        <p:spPr>
          <a:xfrm flipH="1" flipV="1">
            <a:off x="7935686" y="4833257"/>
            <a:ext cx="759278" cy="147295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E0BC149-3A2F-8D3F-EDD6-736F6AF9329B}"/>
              </a:ext>
            </a:extLst>
          </p:cNvPr>
          <p:cNvCxnSpPr>
            <a:cxnSpLocks/>
          </p:cNvCxnSpPr>
          <p:nvPr/>
        </p:nvCxnSpPr>
        <p:spPr>
          <a:xfrm flipV="1">
            <a:off x="9690637" y="5078186"/>
            <a:ext cx="808631" cy="122802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descr="Icon&#10;&#10;Description automatically generated">
            <a:extLst>
              <a:ext uri="{FF2B5EF4-FFF2-40B4-BE49-F238E27FC236}">
                <a16:creationId xmlns:a16="http://schemas.microsoft.com/office/drawing/2014/main" id="{3F518022-CD34-63DA-A00B-8B73432E5B1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7110" y="45713"/>
            <a:ext cx="625261" cy="541655"/>
          </a:xfrm>
          <a:prstGeom prst="rect">
            <a:avLst/>
          </a:prstGeom>
        </p:spPr>
      </p:pic>
    </p:spTree>
    <p:extLst>
      <p:ext uri="{BB962C8B-B14F-4D97-AF65-F5344CB8AC3E}">
        <p14:creationId xmlns:p14="http://schemas.microsoft.com/office/powerpoint/2010/main" val="90068216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The Power of Copper 2023">
      <a:dk1>
        <a:srgbClr val="000000"/>
      </a:dk1>
      <a:lt1>
        <a:srgbClr val="FFFFFF"/>
      </a:lt1>
      <a:dk2>
        <a:srgbClr val="3F3F3F"/>
      </a:dk2>
      <a:lt2>
        <a:srgbClr val="FDF1DF"/>
      </a:lt2>
      <a:accent1>
        <a:srgbClr val="E04401"/>
      </a:accent1>
      <a:accent2>
        <a:srgbClr val="E18332"/>
      </a:accent2>
      <a:accent3>
        <a:srgbClr val="FFC743"/>
      </a:accent3>
      <a:accent4>
        <a:srgbClr val="8F133C"/>
      </a:accent4>
      <a:accent5>
        <a:srgbClr val="339F45"/>
      </a:accent5>
      <a:accent6>
        <a:srgbClr val="3777BC"/>
      </a:accent6>
      <a:hlink>
        <a:srgbClr val="01BCFF"/>
      </a:hlink>
      <a:folHlink>
        <a:srgbClr val="178E9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Freeport Template Widescreen" id="{F1BF0343-AA40-4D0F-81D0-A8C7B0B0C98B}" vid="{C2F6BB4B-5050-4C8E-9AEA-95C7F868BF84}"/>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56f8a036-ae1b-4f85-92d3-f4203c03c43b}" enabled="1" method="Standard" siteId="{5f229ce1-773c-46ed-a6fa-974006fae097}" removed="0"/>
</clbl:labelList>
</file>

<file path=docProps/app.xml><?xml version="1.0" encoding="utf-8"?>
<Properties xmlns="http://schemas.openxmlformats.org/officeDocument/2006/extended-properties" xmlns:vt="http://schemas.openxmlformats.org/officeDocument/2006/docPropsVTypes">
  <Template/>
  <TotalTime>0</TotalTime>
  <Words>3788</Words>
  <Application>Microsoft Office PowerPoint</Application>
  <PresentationFormat>Widescreen</PresentationFormat>
  <Paragraphs>430</Paragraphs>
  <Slides>24</Slides>
  <Notes>3</Notes>
  <HiddenSlides>0</HiddenSlides>
  <MMClips>1</MMClips>
  <ScaleCrop>false</ScaleCrop>
  <HeadingPairs>
    <vt:vector size="8" baseType="variant">
      <vt:variant>
        <vt:lpstr>Fonts Used</vt:lpstr>
      </vt:variant>
      <vt:variant>
        <vt:i4>7</vt:i4>
      </vt:variant>
      <vt:variant>
        <vt:lpstr>Theme</vt:lpstr>
      </vt:variant>
      <vt:variant>
        <vt:i4>5</vt:i4>
      </vt:variant>
      <vt:variant>
        <vt:lpstr>Embedded OLE Servers</vt:lpstr>
      </vt:variant>
      <vt:variant>
        <vt:i4>1</vt:i4>
      </vt:variant>
      <vt:variant>
        <vt:lpstr>Slide Titles</vt:lpstr>
      </vt:variant>
      <vt:variant>
        <vt:i4>24</vt:i4>
      </vt:variant>
    </vt:vector>
  </HeadingPairs>
  <TitlesOfParts>
    <vt:vector size="37" baseType="lpstr">
      <vt:lpstr>Arial</vt:lpstr>
      <vt:lpstr>Arial Nova</vt:lpstr>
      <vt:lpstr>Arial Nova Light</vt:lpstr>
      <vt:lpstr>Calibri</vt:lpstr>
      <vt:lpstr>Calibri Light</vt:lpstr>
      <vt:lpstr>Courier New</vt:lpstr>
      <vt:lpstr>Symbol</vt:lpstr>
      <vt:lpstr>Office Theme</vt:lpstr>
      <vt:lpstr>2_Office Theme</vt:lpstr>
      <vt:lpstr>3_Office Theme</vt:lpstr>
      <vt:lpstr>1_Office Theme</vt:lpstr>
      <vt:lpstr>4_Office Theme</vt:lpstr>
      <vt:lpstr>think-cell Slide</vt:lpstr>
      <vt:lpstr>Freeport Safety Updates</vt:lpstr>
      <vt:lpstr>Freeport Monthly Safety Content</vt:lpstr>
      <vt:lpstr>Freeport Safety Incidents, Successes, &amp; Alerts</vt:lpstr>
      <vt:lpstr>Operator Electrical Shock</vt:lpstr>
      <vt:lpstr>Water Truck Hits Berm</vt:lpstr>
      <vt:lpstr>Fallen Idler </vt:lpstr>
      <vt:lpstr>Morenci Crusher </vt:lpstr>
      <vt:lpstr>Forklift and Truck Collision</vt:lpstr>
      <vt:lpstr>Invalid Motor Lockout </vt:lpstr>
      <vt:lpstr>Rock Impact to Head </vt:lpstr>
      <vt:lpstr>Actionable Event: Fall from Height in Chute Hatch</vt:lpstr>
      <vt:lpstr>Potential Fatal Events</vt:lpstr>
      <vt:lpstr>Rail Impact to Person </vt:lpstr>
      <vt:lpstr>PowerPoint Presentation</vt:lpstr>
      <vt:lpstr>PowerPoint Presentation</vt:lpstr>
      <vt:lpstr>Caught on Drill </vt:lpstr>
      <vt:lpstr>Employee Pinned by Drive </vt:lpstr>
      <vt:lpstr>Agency Shares</vt:lpstr>
      <vt:lpstr>Safety Share </vt:lpstr>
      <vt:lpstr>MSHA Fatality Alert </vt:lpstr>
      <vt:lpstr>MSHA Fatality Alert</vt:lpstr>
      <vt:lpstr>MSHA Fatality Alert</vt:lpstr>
      <vt:lpstr>MSHA Fatality Alert</vt:lpstr>
      <vt:lpstr>Industry Fatality Alert – Codelco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Brush/House Fire</dc:title>
  <dc:creator>Romero, Brianna</dc:creator>
  <cp:lastModifiedBy>Hinsberg, Katrina</cp:lastModifiedBy>
  <cp:revision>1</cp:revision>
  <dcterms:created xsi:type="dcterms:W3CDTF">2023-11-30T16:47:00Z</dcterms:created>
  <dcterms:modified xsi:type="dcterms:W3CDTF">2024-04-02T22:03:35Z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2023-11-02T00:00:00Z</vt:filetime>
  </property>
  <property fmtid="{D5CDD505-2E9C-101B-9397-08002B2CF9AE}" pid="3" name="Creator">
    <vt:lpwstr>Acrobat PDFMaker 23 for PowerPoint</vt:lpwstr>
  </property>
  <property fmtid="{D5CDD505-2E9C-101B-9397-08002B2CF9AE}" pid="4" name="LastSaved">
    <vt:filetime>2023-11-30T00:00:00Z</vt:filetime>
  </property>
  <property fmtid="{D5CDD505-2E9C-101B-9397-08002B2CF9AE}" pid="5" name="Producer">
    <vt:lpwstr>Adobe PDF Library 23.6.136</vt:lpwstr>
  </property>
</Properties>
</file>