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2" r:id="rId2"/>
  </p:sldMasterIdLst>
  <p:notesMasterIdLst>
    <p:notesMasterId r:id="rId29"/>
  </p:notesMasterIdLst>
  <p:sldIdLst>
    <p:sldId id="2147472224" r:id="rId3"/>
    <p:sldId id="2147472221" r:id="rId4"/>
    <p:sldId id="2147472222" r:id="rId5"/>
    <p:sldId id="2147472223" r:id="rId6"/>
    <p:sldId id="266" r:id="rId7"/>
    <p:sldId id="412" r:id="rId8"/>
    <p:sldId id="411" r:id="rId9"/>
    <p:sldId id="406" r:id="rId10"/>
    <p:sldId id="2147472220" r:id="rId11"/>
    <p:sldId id="261" r:id="rId12"/>
    <p:sldId id="262" r:id="rId13"/>
    <p:sldId id="415" r:id="rId14"/>
    <p:sldId id="414" r:id="rId15"/>
    <p:sldId id="418" r:id="rId16"/>
    <p:sldId id="419" r:id="rId17"/>
    <p:sldId id="420" r:id="rId18"/>
    <p:sldId id="260" r:id="rId19"/>
    <p:sldId id="421" r:id="rId20"/>
    <p:sldId id="2147472219" r:id="rId21"/>
    <p:sldId id="416" r:id="rId22"/>
    <p:sldId id="2147472225" r:id="rId23"/>
    <p:sldId id="2147472226" r:id="rId24"/>
    <p:sldId id="2147472227" r:id="rId25"/>
    <p:sldId id="2147472228" r:id="rId26"/>
    <p:sldId id="2147472229" r:id="rId27"/>
    <p:sldId id="21474722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EA9D1-25D8-4018-B01A-8F80FC3E7C85}" v="21" dt="2023-08-07T16:10:12.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6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8AABE-D4FD-4820-BBE6-74D59E3311E5}"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2F22C-0646-4F13-8918-0725A57622D1}" type="slidenum">
              <a:rPr lang="en-US" smtClean="0"/>
              <a:t>‹#›</a:t>
            </a:fld>
            <a:endParaRPr lang="en-US"/>
          </a:p>
        </p:txBody>
      </p:sp>
    </p:spTree>
    <p:extLst>
      <p:ext uri="{BB962C8B-B14F-4D97-AF65-F5344CB8AC3E}">
        <p14:creationId xmlns:p14="http://schemas.microsoft.com/office/powerpoint/2010/main" val="32967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45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04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17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48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71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501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06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3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0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60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25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chart" Target="../charts/chart1.x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jpe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14.emf"/><Relationship Id="rId5" Type="http://schemas.openxmlformats.org/officeDocument/2006/relationships/image" Target="../media/image3.emf"/><Relationship Id="rId4" Type="http://schemas.openxmlformats.org/officeDocument/2006/relationships/oleObject" Target="../embeddings/oleObject13.bin"/><Relationship Id="rId9"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8.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emf"/><Relationship Id="rId10" Type="http://schemas.openxmlformats.org/officeDocument/2006/relationships/image" Target="../media/image11.png"/><Relationship Id="rId4" Type="http://schemas.openxmlformats.org/officeDocument/2006/relationships/oleObject" Target="../embeddings/oleObject3.bin"/><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8.jpe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8.jpe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3.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6400798"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668522" y="172272"/>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hasCustomPrompt="1"/>
          </p:nvPr>
        </p:nvSpPr>
        <p:spPr>
          <a:xfrm>
            <a:off x="273050" y="103188"/>
            <a:ext cx="927100" cy="703262"/>
          </a:xfrm>
          <a:prstGeom prst="rect">
            <a:avLst/>
          </a:prstGeom>
        </p:spPr>
        <p:txBody>
          <a:bodyPr/>
          <a:lstStyle>
            <a:lvl1pPr>
              <a:defRPr/>
            </a:lvl1pPr>
          </a:lstStyle>
          <a:p>
            <a:r>
              <a:rPr lang="en-US" dirty="0"/>
              <a:t>FRM Icon</a:t>
            </a:r>
          </a:p>
        </p:txBody>
      </p:sp>
    </p:spTree>
    <p:extLst>
      <p:ext uri="{BB962C8B-B14F-4D97-AF65-F5344CB8AC3E}">
        <p14:creationId xmlns:p14="http://schemas.microsoft.com/office/powerpoint/2010/main" val="38739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0909561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2023 The Power of Copper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30601484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22627538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602746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769372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5218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872139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424504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2267805464"/>
              </p:ext>
            </p:extLst>
          </p:nvPr>
        </p:nvGraphicFramePr>
        <p:xfrm>
          <a:off x="6309692" y="1026367"/>
          <a:ext cx="5754790" cy="5701004"/>
        </p:xfrm>
        <a:graphic>
          <a:graphicData uri="http://schemas.openxmlformats.org/drawingml/2006/table">
            <a:tbl>
              <a:tblPr firstRow="1" bandRow="1">
                <a:tableStyleId>{1FECB4D8-DB02-4DC6-A0A2-4F2EBAE1DC90}</a:tableStyleId>
              </a:tblPr>
              <a:tblGrid>
                <a:gridCol w="5754790">
                  <a:extLst>
                    <a:ext uri="{9D8B030D-6E8A-4147-A177-3AD203B41FA5}">
                      <a16:colId xmlns:a16="http://schemas.microsoft.com/office/drawing/2014/main" val="2478897174"/>
                    </a:ext>
                  </a:extLst>
                </a:gridCol>
              </a:tblGrid>
              <a:tr h="404815">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96189">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b="-1354"/>
          <a:stretch/>
        </p:blipFill>
        <p:spPr>
          <a:xfrm>
            <a:off x="11131826" y="489227"/>
            <a:ext cx="570130" cy="324186"/>
          </a:xfrm>
          <a:prstGeom prst="rect">
            <a:avLst/>
          </a:prstGeom>
        </p:spPr>
      </p:pic>
    </p:spTree>
    <p:extLst>
      <p:ext uri="{BB962C8B-B14F-4D97-AF65-F5344CB8AC3E}">
        <p14:creationId xmlns:p14="http://schemas.microsoft.com/office/powerpoint/2010/main" val="852160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6400798"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668522" y="172272"/>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hasCustomPrompt="1"/>
          </p:nvPr>
        </p:nvSpPr>
        <p:spPr>
          <a:xfrm>
            <a:off x="273050" y="103188"/>
            <a:ext cx="927100" cy="703262"/>
          </a:xfrm>
          <a:prstGeom prst="rect">
            <a:avLst/>
          </a:prstGeom>
        </p:spPr>
        <p:txBody>
          <a:bodyPr/>
          <a:lstStyle>
            <a:lvl1pPr>
              <a:defRPr/>
            </a:lvl1pPr>
          </a:lstStyle>
          <a:p>
            <a:r>
              <a:rPr lang="en-US"/>
              <a:t>FRM Icon</a:t>
            </a:r>
          </a:p>
        </p:txBody>
      </p:sp>
    </p:spTree>
    <p:extLst>
      <p:ext uri="{BB962C8B-B14F-4D97-AF65-F5344CB8AC3E}">
        <p14:creationId xmlns:p14="http://schemas.microsoft.com/office/powerpoint/2010/main" val="84615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77370290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3" name="Picture 32">
            <a:extLst>
              <a:ext uri="{FF2B5EF4-FFF2-40B4-BE49-F238E27FC236}">
                <a16:creationId xmlns:a16="http://schemas.microsoft.com/office/drawing/2014/main" id="{10BB631C-64B0-4ED1-AE43-1A108CF03AF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2703772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b="-1354"/>
          <a:stretch/>
        </p:blipFill>
        <p:spPr>
          <a:xfrm>
            <a:off x="11131826" y="489227"/>
            <a:ext cx="570130" cy="324186"/>
          </a:xfrm>
          <a:prstGeom prst="rect">
            <a:avLst/>
          </a:prstGeom>
        </p:spPr>
      </p:pic>
    </p:spTree>
    <p:extLst>
      <p:ext uri="{BB962C8B-B14F-4D97-AF65-F5344CB8AC3E}">
        <p14:creationId xmlns:p14="http://schemas.microsoft.com/office/powerpoint/2010/main" val="77192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b="-1354"/>
          <a:stretch/>
        </p:blipFill>
        <p:spPr>
          <a:xfrm>
            <a:off x="11131826" y="489227"/>
            <a:ext cx="570130" cy="324186"/>
          </a:xfrm>
          <a:prstGeom prst="rect">
            <a:avLst/>
          </a:prstGeom>
        </p:spPr>
      </p:pic>
    </p:spTree>
    <p:extLst>
      <p:ext uri="{BB962C8B-B14F-4D97-AF65-F5344CB8AC3E}">
        <p14:creationId xmlns:p14="http://schemas.microsoft.com/office/powerpoint/2010/main" val="3517694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b="-1354"/>
          <a:stretch/>
        </p:blipFill>
        <p:spPr>
          <a:xfrm>
            <a:off x="11131826" y="489227"/>
            <a:ext cx="570130" cy="324186"/>
          </a:xfrm>
          <a:prstGeom prst="rect">
            <a:avLst/>
          </a:prstGeom>
        </p:spPr>
      </p:pic>
    </p:spTree>
    <p:extLst>
      <p:ext uri="{BB962C8B-B14F-4D97-AF65-F5344CB8AC3E}">
        <p14:creationId xmlns:p14="http://schemas.microsoft.com/office/powerpoint/2010/main" val="183308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dirty="0"/>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dirty="0"/>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dirty="0"/>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dirty="0">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5" name="Picture 34">
            <a:extLst>
              <a:ext uri="{FF2B5EF4-FFF2-40B4-BE49-F238E27FC236}">
                <a16:creationId xmlns:a16="http://schemas.microsoft.com/office/drawing/2014/main" id="{E370AB80-CA37-47AA-8143-2C731B5701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391387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dirty="0"/>
          </a:p>
        </p:txBody>
      </p:sp>
      <p:sp>
        <p:nvSpPr>
          <p:cNvPr id="12" name="TextBox 11">
            <a:extLst>
              <a:ext uri="{FF2B5EF4-FFF2-40B4-BE49-F238E27FC236}">
                <a16:creationId xmlns:a16="http://schemas.microsoft.com/office/drawing/2014/main" id="{D1F9938E-D16E-4377-B230-39BE38B44E24}"/>
              </a:ext>
            </a:extLst>
          </p:cNvPr>
          <p:cNvSpPr txBox="1"/>
          <p:nvPr userDrawn="1"/>
        </p:nvSpPr>
        <p:spPr>
          <a:xfrm>
            <a:off x="1222909" y="312423"/>
            <a:ext cx="424755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Potential Fatal Event Learnings:</a:t>
            </a:r>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6B719BF6-672B-4438-9AFD-01371B9C7CD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867774" y="230691"/>
            <a:ext cx="2250375" cy="261487"/>
          </a:xfrm>
          <a:prstGeom prst="rect">
            <a:avLst/>
          </a:prstGeom>
        </p:spPr>
      </p:pic>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5226941" y="270412"/>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Tree>
    <p:extLst>
      <p:ext uri="{BB962C8B-B14F-4D97-AF65-F5344CB8AC3E}">
        <p14:creationId xmlns:p14="http://schemas.microsoft.com/office/powerpoint/2010/main" val="421650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20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975835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126287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581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89677472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image" Target="../media/image4.jpe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image" Target="../media/image3.emf"/><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ags" Target="../tags/tag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oleObject" Target="../embeddings/oleObject2.bin"/><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6.png"/><Relationship Id="rId10" Type="http://schemas.openxmlformats.org/officeDocument/2006/relationships/slideLayout" Target="../slideLayouts/slideLayout15.xml"/><Relationship Id="rId19" Type="http://schemas.openxmlformats.org/officeDocument/2006/relationships/vmlDrawing" Target="../drawings/vmlDrawing2.v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4830D0-2263-44B7-9E97-7459FE172741}"/>
              </a:ext>
            </a:extLst>
          </p:cNvPr>
          <p:cNvGraphicFramePr>
            <a:graphicFrameLocks noChangeAspect="1"/>
          </p:cNvGraphicFramePr>
          <p:nvPr userDrawn="1">
            <p:custDataLst>
              <p:tags r:id="rId8"/>
            </p:custDataLst>
            <p:extLst>
              <p:ext uri="{D42A27DB-BD31-4B8C-83A1-F6EECF244321}">
                <p14:modId xmlns:p14="http://schemas.microsoft.com/office/powerpoint/2010/main" val="3268512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9" imgW="395" imgH="394" progId="TCLayout.ActiveDocument.1">
                  <p:embed/>
                </p:oleObj>
              </mc:Choice>
              <mc:Fallback>
                <p:oleObj name="think-cell Slide" r:id="rId9" imgW="395" imgH="394" progId="TCLayout.ActiveDocument.1">
                  <p:embed/>
                  <p:pic>
                    <p:nvPicPr>
                      <p:cNvPr id="2" name="Object 1" hidden="1">
                        <a:extLst>
                          <a:ext uri="{FF2B5EF4-FFF2-40B4-BE49-F238E27FC236}">
                            <a16:creationId xmlns:a16="http://schemas.microsoft.com/office/drawing/2014/main" id="{7D4830D0-2263-44B7-9E97-7459FE17274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103776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0"/>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24" imgW="592" imgH="595" progId="TCLayout.ActiveDocument.1">
                  <p:embed/>
                </p:oleObj>
              </mc:Choice>
              <mc:Fallback>
                <p:oleObj name="think-cell Slide" r:id="rId24"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230023270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image" Target="../media/image49.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1.emf"/><Relationship Id="rId11" Type="http://schemas.openxmlformats.org/officeDocument/2006/relationships/image" Target="../media/image48.png"/><Relationship Id="rId5" Type="http://schemas.openxmlformats.org/officeDocument/2006/relationships/oleObject" Target="../embeddings/oleObject17.bin"/><Relationship Id="rId10" Type="http://schemas.openxmlformats.org/officeDocument/2006/relationships/image" Target="../media/image47.png"/><Relationship Id="rId4" Type="http://schemas.openxmlformats.org/officeDocument/2006/relationships/notesSlide" Target="../notesSlides/notesSlide6.xml"/><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9.xml"/><Relationship Id="rId7" Type="http://schemas.openxmlformats.org/officeDocument/2006/relationships/image" Target="../media/image21.png"/><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7.xml"/><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image" Target="../media/image21.pn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image" Target="../media/image58.jpeg"/><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1.emf"/><Relationship Id="rId11" Type="http://schemas.openxmlformats.org/officeDocument/2006/relationships/image" Target="../media/image57.jpeg"/><Relationship Id="rId5" Type="http://schemas.openxmlformats.org/officeDocument/2006/relationships/oleObject" Target="../embeddings/oleObject20.bin"/><Relationship Id="rId10" Type="http://schemas.openxmlformats.org/officeDocument/2006/relationships/image" Target="../media/image56.jpeg"/><Relationship Id="rId4" Type="http://schemas.openxmlformats.org/officeDocument/2006/relationships/notesSlide" Target="../notesSlides/notesSlide9.xml"/><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image" Target="../media/image21.png"/><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image" Target="../media/image1.emf"/><Relationship Id="rId11" Type="http://schemas.openxmlformats.org/officeDocument/2006/relationships/image" Target="../media/image61.png"/><Relationship Id="rId5" Type="http://schemas.openxmlformats.org/officeDocument/2006/relationships/oleObject" Target="../embeddings/oleObject21.bin"/><Relationship Id="rId10" Type="http://schemas.openxmlformats.org/officeDocument/2006/relationships/image" Target="../media/image60.png"/><Relationship Id="rId4" Type="http://schemas.openxmlformats.org/officeDocument/2006/relationships/notesSlide" Target="../notesSlides/notesSlide10.xml"/><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xml"/><Relationship Id="rId1" Type="http://schemas.openxmlformats.org/officeDocument/2006/relationships/vmlDrawing" Target="../drawings/vmlDrawing22.v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tags" Target="../tags/tag23.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notesSlide" Target="../notesSlides/notesSlide11.xml"/><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tmp"/><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apps/d5191292-f6f8-4519-af19-c3b276f4d4dc/reports/c8a7e0d1-ebde-4909-859d-3bcaad7d2122/ReportSection46f56ab6b836a70b7913?experience=power-bi" TargetMode="External"/><Relationship Id="rId2" Type="http://schemas.openxmlformats.org/officeDocument/2006/relationships/hyperlink" Target="https://app.powerbi.com/groups/me/apps/d5191292-f6f8-4519-af19-c3b276f4d4dc/reports/93681d9a-6feb-408c-a9b8-b1e718f94bba/ReportSection96240ce038ad59e421eb?experience=power-bi" TargetMode="External"/><Relationship Id="rId1" Type="http://schemas.openxmlformats.org/officeDocument/2006/relationships/slideLayout" Target="../slideLayouts/slideLayout9.xml"/><Relationship Id="rId4" Type="http://schemas.openxmlformats.org/officeDocument/2006/relationships/hyperlink" Target="https://app.powerbi.com/groups/me/apps/d5191292-f6f8-4519-af19-c3b276f4d4dc/reports/8a04c3d7-e92d-4355-8637-48b6d3384dd5/ReportSection4ec43540d0c92a040a1b?experience=power-b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1.emf"/><Relationship Id="rId11" Type="http://schemas.openxmlformats.org/officeDocument/2006/relationships/image" Target="../media/image25.png"/><Relationship Id="rId5" Type="http://schemas.openxmlformats.org/officeDocument/2006/relationships/oleObject" Target="../embeddings/oleObject14.bin"/><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image" Target="../media/image31.jpe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30.jpeg"/><Relationship Id="rId5" Type="http://schemas.openxmlformats.org/officeDocument/2006/relationships/oleObject" Target="../embeddings/oleObject15.bin"/><Relationship Id="rId10" Type="http://schemas.openxmlformats.org/officeDocument/2006/relationships/image" Target="../media/image29.jpeg"/><Relationship Id="rId4" Type="http://schemas.openxmlformats.org/officeDocument/2006/relationships/notesSlide" Target="../notesSlides/notesSlide3.xm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image" Target="../media/image35.jpe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emf"/><Relationship Id="rId11" Type="http://schemas.openxmlformats.org/officeDocument/2006/relationships/image" Target="../media/image34.jpeg"/><Relationship Id="rId5" Type="http://schemas.openxmlformats.org/officeDocument/2006/relationships/oleObject" Target="../embeddings/oleObject16.bin"/><Relationship Id="rId10" Type="http://schemas.openxmlformats.org/officeDocument/2006/relationships/image" Target="../media/image33.jpe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fcx365.sharepoint.com/Sites/GBL-DOHS/Potential%20Fatal%20Event%20Advisory/Forms/Year%20and%20Site.aspx?id=%2FSites%2FGBL%2DDOHS%2FPotential%20Fatal%20Event%20Advisory%2FFatal%20Advisory%20%2D%20CV%20Shovel%2011%20%2D%202%2E24%2E17%2Epdf&amp;parent=%2FSites%2FGBL%2DDOHS%2FPotential%20Fatal%20Event%20Advisory" TargetMode="External"/><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0E47B9-0381-43CF-A678-6EA952F15BE5}"/>
              </a:ext>
            </a:extLst>
          </p:cNvPr>
          <p:cNvSpPr>
            <a:spLocks noGrp="1"/>
          </p:cNvSpPr>
          <p:nvPr>
            <p:ph type="title"/>
          </p:nvPr>
        </p:nvSpPr>
        <p:spPr/>
        <p:txBody>
          <a:bodyPr/>
          <a:lstStyle/>
          <a:p>
            <a:r>
              <a:rPr lang="en-US" dirty="0"/>
              <a:t>FCX Monthly Safety Content</a:t>
            </a:r>
          </a:p>
        </p:txBody>
      </p:sp>
      <p:sp>
        <p:nvSpPr>
          <p:cNvPr id="5" name="Content Placeholder 4">
            <a:extLst>
              <a:ext uri="{FF2B5EF4-FFF2-40B4-BE49-F238E27FC236}">
                <a16:creationId xmlns:a16="http://schemas.microsoft.com/office/drawing/2014/main" id="{5EFAE2C3-B436-4AA5-9CAB-F262FC004F81}"/>
              </a:ext>
            </a:extLst>
          </p:cNvPr>
          <p:cNvSpPr>
            <a:spLocks noGrp="1"/>
          </p:cNvSpPr>
          <p:nvPr>
            <p:ph idx="1"/>
          </p:nvPr>
        </p:nvSpPr>
        <p:spPr/>
        <p:txBody>
          <a:bodyPr/>
          <a:lstStyle/>
          <a:p>
            <a:pPr marL="0" indent="0">
              <a:buNone/>
            </a:pPr>
            <a:r>
              <a:rPr lang="en-US" dirty="0"/>
              <a:t>The following slides have been provided to aid in compiling content for monthly Health &amp; Safety meetings with FCX employees and contractors.</a:t>
            </a:r>
          </a:p>
          <a:p>
            <a:r>
              <a:rPr lang="en-US" dirty="0"/>
              <a:t>Please keep in mind - some of this information is preliminary and may be pending complete investigations.</a:t>
            </a:r>
          </a:p>
          <a:p>
            <a:endParaRPr lang="en-US" dirty="0"/>
          </a:p>
          <a:p>
            <a:endParaRPr lang="en-US" dirty="0"/>
          </a:p>
          <a:p>
            <a:pPr marL="0" indent="0">
              <a:buNone/>
            </a:pPr>
            <a:r>
              <a:rPr lang="en-US" dirty="0"/>
              <a:t>Best Practices</a:t>
            </a:r>
          </a:p>
          <a:p>
            <a:r>
              <a:rPr lang="en-US" dirty="0"/>
              <a:t>Be familiar with content prior to presenting</a:t>
            </a:r>
          </a:p>
          <a:p>
            <a:r>
              <a:rPr lang="en-US" dirty="0"/>
              <a:t>Hide/Unhide incidents that are relevant to your team</a:t>
            </a:r>
          </a:p>
          <a:p>
            <a:r>
              <a:rPr lang="en-US" dirty="0"/>
              <a:t>Interact with your audience, relating information to your specific work</a:t>
            </a:r>
          </a:p>
          <a:p>
            <a:r>
              <a:rPr lang="en-US" dirty="0"/>
              <a:t>Update dashboards to share meaningful data</a:t>
            </a:r>
          </a:p>
          <a:p>
            <a:pPr marL="0" indent="0">
              <a:buNone/>
            </a:pPr>
            <a:endParaRPr lang="en-US" dirty="0"/>
          </a:p>
          <a:p>
            <a:pPr marL="0" indent="0">
              <a:buNone/>
            </a:pPr>
            <a:r>
              <a:rPr lang="en-US" dirty="0"/>
              <a:t> </a:t>
            </a:r>
          </a:p>
        </p:txBody>
      </p:sp>
      <p:sp>
        <p:nvSpPr>
          <p:cNvPr id="3" name="Slide Number Placeholder 2">
            <a:extLst>
              <a:ext uri="{FF2B5EF4-FFF2-40B4-BE49-F238E27FC236}">
                <a16:creationId xmlns:a16="http://schemas.microsoft.com/office/drawing/2014/main" id="{98BC2E11-FFB3-4B66-B1FA-FF9077C79B87}"/>
              </a:ext>
            </a:extLst>
          </p:cNvPr>
          <p:cNvSpPr>
            <a:spLocks noGrp="1"/>
          </p:cNvSpPr>
          <p:nvPr>
            <p:ph type="sldNum" sz="quarter" idx="4"/>
          </p:nvPr>
        </p:nvSpPr>
        <p:spPr/>
        <p:txBody>
          <a:bodyPr/>
          <a:lstStyle/>
          <a:p>
            <a:fld id="{B5EB69C0-7537-C24C-BC67-8B5F238D9475}" type="slidenum">
              <a:rPr lang="en-US" smtClean="0"/>
              <a:pPr/>
              <a:t>1</a:t>
            </a:fld>
            <a:endParaRPr lang="en-US"/>
          </a:p>
        </p:txBody>
      </p:sp>
    </p:spTree>
    <p:extLst>
      <p:ext uri="{BB962C8B-B14F-4D97-AF65-F5344CB8AC3E}">
        <p14:creationId xmlns:p14="http://schemas.microsoft.com/office/powerpoint/2010/main" val="108970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7009896" y="6031750"/>
            <a:ext cx="4073285" cy="226425"/>
          </a:xfrm>
        </p:spPr>
        <p:txBody>
          <a:bodyPr/>
          <a:lstStyle/>
          <a:p>
            <a:pPr marL="0" indent="0">
              <a:buNone/>
            </a:pPr>
            <a:r>
              <a:rPr lang="en-US" sz="1200" i="1">
                <a:latin typeface="Arial" panose="020B0604020202020204" pitchFamily="34" charset="0"/>
                <a:cs typeface="Arial" panose="020B0604020202020204" pitchFamily="34" charset="0"/>
              </a:rPr>
              <a:t>Final location of haul truck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Haul Truck Drives through Berm</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12008"/>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Climax</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July 5, 2023 / 5:18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Property Damage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A fully loaded haul truck was traveling downhill on a haul road and failed to make a turn. The truck went through two berms before coming to a stop against the face of a hill near a steep drop off. The contractor driver was assessed at the clinic and released without any injuries.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Vehicle Collision or Rollover </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Significant (3) Possible (2) / TBD</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Failure to engage downhill speed control</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Interaction with Heavy Mobile Equipment (2.6)</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No injury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521837">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Tanner Thetford, Superintendent-Mine Operations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20008069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2023-13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Placeholder 6" descr="A dump truck on a hill&#10;&#10;Description automatically generated">
            <a:extLst>
              <a:ext uri="{FF2B5EF4-FFF2-40B4-BE49-F238E27FC236}">
                <a16:creationId xmlns:a16="http://schemas.microsoft.com/office/drawing/2014/main" id="{50A778AA-BDA8-4BDC-A0EC-55A14F28D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82255" y="1602143"/>
            <a:ext cx="4515847" cy="4272247"/>
          </a:xfrm>
          <a:prstGeom prst="rect">
            <a:avLst/>
          </a:prstGeom>
        </p:spPr>
      </p:pic>
      <p:pic>
        <p:nvPicPr>
          <p:cNvPr id="13" name="Picture 12" descr="Logo, icon&#10;&#10;Description automatically generated">
            <a:extLst>
              <a:ext uri="{FF2B5EF4-FFF2-40B4-BE49-F238E27FC236}">
                <a16:creationId xmlns:a16="http://schemas.microsoft.com/office/drawing/2014/main" id="{B6A2DC6A-23D4-4B19-B134-34DF2A59E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78361"/>
            <a:ext cx="885783" cy="767342"/>
          </a:xfrm>
          <a:prstGeom prst="rect">
            <a:avLst/>
          </a:prstGeom>
        </p:spPr>
      </p:pic>
    </p:spTree>
    <p:extLst>
      <p:ext uri="{BB962C8B-B14F-4D97-AF65-F5344CB8AC3E}">
        <p14:creationId xmlns:p14="http://schemas.microsoft.com/office/powerpoint/2010/main" val="1188060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EB67-449C-4F51-B176-77923517CC1A}"/>
              </a:ext>
            </a:extLst>
          </p:cNvPr>
          <p:cNvSpPr>
            <a:spLocks noGrp="1"/>
          </p:cNvSpPr>
          <p:nvPr>
            <p:ph type="title"/>
          </p:nvPr>
        </p:nvSpPr>
        <p:spPr>
          <a:xfrm>
            <a:off x="2895601" y="271619"/>
            <a:ext cx="5178878" cy="533203"/>
          </a:xfrm>
          <a:prstGeom prst="rect">
            <a:avLst/>
          </a:prstGeom>
        </p:spPr>
        <p:txBody>
          <a:bodyPr/>
          <a:lstStyle/>
          <a:p>
            <a:r>
              <a:rPr lang="en-US"/>
              <a:t>Brush Fire Caused By Dozer Spark</a:t>
            </a:r>
          </a:p>
        </p:txBody>
      </p:sp>
      <p:pic>
        <p:nvPicPr>
          <p:cNvPr id="7" name="Picture 7" descr="A dirt road with bushes and a blue sky&#10;&#10;Description automatically generated">
            <a:extLst>
              <a:ext uri="{FF2B5EF4-FFF2-40B4-BE49-F238E27FC236}">
                <a16:creationId xmlns:a16="http://schemas.microsoft.com/office/drawing/2014/main" id="{F28723D0-641C-E205-A989-5ADCE7CDBCAE}"/>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val="0"/>
              </a:ext>
            </a:extLst>
          </a:blip>
          <a:stretch>
            <a:fillRect/>
          </a:stretch>
        </p:blipFill>
        <p:spPr>
          <a:xfrm>
            <a:off x="9868241" y="1593872"/>
            <a:ext cx="1854675" cy="2403467"/>
          </a:xfrm>
          <a:prstGeom prst="rect">
            <a:avLst/>
          </a:prstGeom>
        </p:spPr>
      </p:pic>
      <p:pic>
        <p:nvPicPr>
          <p:cNvPr id="6" name="Picture 6" descr="Smoke on a mountain with trees and bushes&#10;&#10;Description automatically generated">
            <a:extLst>
              <a:ext uri="{FF2B5EF4-FFF2-40B4-BE49-F238E27FC236}">
                <a16:creationId xmlns:a16="http://schemas.microsoft.com/office/drawing/2014/main" id="{09E44FE6-8307-B67F-7E84-D24F6FD7571A}"/>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val="0"/>
              </a:ext>
            </a:extLst>
          </a:blip>
          <a:stretch>
            <a:fillRect/>
          </a:stretch>
        </p:blipFill>
        <p:spPr>
          <a:xfrm>
            <a:off x="6518944" y="1593872"/>
            <a:ext cx="3133145" cy="2403467"/>
          </a:xfrm>
          <a:prstGeom prst="rect">
            <a:avLst/>
          </a:prstGeom>
        </p:spPr>
      </p:pic>
      <p:pic>
        <p:nvPicPr>
          <p:cNvPr id="8" name="Picture 8" descr="A large dirt road with a large truck driving down a hill&#10;&#10;Description automatically generated">
            <a:extLst>
              <a:ext uri="{FF2B5EF4-FFF2-40B4-BE49-F238E27FC236}">
                <a16:creationId xmlns:a16="http://schemas.microsoft.com/office/drawing/2014/main" id="{2E6AA189-6E49-56D7-C7B2-CC1B309A3C97}"/>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val="0"/>
              </a:ext>
            </a:extLst>
          </a:blip>
          <a:stretch>
            <a:fillRect/>
          </a:stretch>
        </p:blipFill>
        <p:spPr>
          <a:xfrm>
            <a:off x="6544038" y="4339419"/>
            <a:ext cx="5178878" cy="2034565"/>
          </a:xfrm>
          <a:prstGeom prst="rect">
            <a:avLst/>
          </a:prstGeom>
        </p:spPr>
      </p:pic>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nvGraphicFramePr>
        <p:xfrm>
          <a:off x="275207" y="1084846"/>
          <a:ext cx="5851269" cy="5527463"/>
        </p:xfrm>
        <a:graphic>
          <a:graphicData uri="http://schemas.openxmlformats.org/drawingml/2006/table">
            <a:tbl>
              <a:tblPr firstRow="1" bandRow="1">
                <a:tableStyleId>{1FECB4D8-DB02-4DC6-A0A2-4F2EBAE1DC90}</a:tableStyleId>
              </a:tblPr>
              <a:tblGrid>
                <a:gridCol w="1585726">
                  <a:extLst>
                    <a:ext uri="{9D8B030D-6E8A-4147-A177-3AD203B41FA5}">
                      <a16:colId xmlns:a16="http://schemas.microsoft.com/office/drawing/2014/main" val="2478897174"/>
                    </a:ext>
                  </a:extLst>
                </a:gridCol>
                <a:gridCol w="4265543">
                  <a:extLst>
                    <a:ext uri="{9D8B030D-6E8A-4147-A177-3AD203B41FA5}">
                      <a16:colId xmlns:a16="http://schemas.microsoft.com/office/drawing/2014/main" val="1434738273"/>
                    </a:ext>
                  </a:extLst>
                </a:gridCol>
              </a:tblGrid>
              <a:tr h="277122">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2476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a:latin typeface="Arial" panose="020B0604020202020204" pitchFamily="34" charset="0"/>
                          <a:cs typeface="Arial" panose="020B0604020202020204" pitchFamily="34" charset="0"/>
                        </a:rPr>
                        <a:t>Bagdad</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47641">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July 6, 2023 / 2:15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47641">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85548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A brush fire started with a spark from a CAT dozer track while the contractor operator was dressing the slope of an access road to a new work area. The water truck was enroute to refill the tank, and no replacement truck was available. A call to 911 was placed immediately and the local fire department dispatched to site. The contractor company then dispatched multiple vehicles to help contain and disperse the fire. The fire department arrived and monitored the contractor’s response. About two hours later, the fire was extinguished. Smoldering vegetation was covered with soil. A fire watch began and was maintained throughout the night.</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47641">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Fire</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662083">
                <a:tc>
                  <a:txBody>
                    <a:bodyPr/>
                    <a:lstStyle/>
                    <a:p>
                      <a:r>
                        <a:rPr lang="en-US" sz="1000" b="1">
                          <a:latin typeface="Arial"/>
                          <a:cs typeface="Arial"/>
                        </a:rPr>
                        <a:t>Probable Direct Causes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Failure to follow fire prevention plan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Water truck was not present and available</a:t>
                      </a:r>
                    </a:p>
                    <a:p>
                      <a:pPr marL="171450" indent="-171450">
                        <a:buFont typeface="Arial" panose="020B0604020202020204" pitchFamily="34" charset="0"/>
                        <a:buChar char="•"/>
                      </a:pPr>
                      <a:r>
                        <a:rPr lang="en-US" sz="1050">
                          <a:latin typeface="Arial"/>
                          <a:cs typeface="Arial"/>
                        </a:rPr>
                        <a:t>Dedicated spotter was not at work location</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339626">
                <a:tc>
                  <a:txBody>
                    <a:bodyPr/>
                    <a:lstStyle/>
                    <a:p>
                      <a:r>
                        <a:rPr lang="en-US" sz="1000" b="1">
                          <a:latin typeface="Arial"/>
                          <a:cs typeface="Arial"/>
                        </a:rPr>
                        <a:t>Immediate Corrective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a:cs typeface="Arial"/>
                        </a:rPr>
                        <a:t>Held safety stand down</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884102">
                <a:tc>
                  <a:txBody>
                    <a:bodyPr/>
                    <a:lstStyle/>
                    <a:p>
                      <a:r>
                        <a:rPr lang="en-US" sz="1000" b="1">
                          <a:latin typeface="Arial"/>
                          <a:cs typeface="Arial"/>
                        </a:rPr>
                        <a:t>Required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Update fire prevention plan to better specify water availability requirements</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Require additional 50-foot prewetting buffer</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Construct additional water ponds and piping</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Consider fire prevention training with local department for select personnel</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152595">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b="0" i="0" u="none" strike="noStrike" noProof="0">
                          <a:latin typeface="Arial"/>
                        </a:rPr>
                        <a:t>Daniel Olave, Senior Health and Safety Lead</a:t>
                      </a:r>
                      <a:endParaRPr lang="en-US" sz="1800"/>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DF8EB8BF-A1A0-4663-9DE4-D197E653EF4B}"/>
              </a:ext>
            </a:extLst>
          </p:cNvPr>
          <p:cNvGraphicFramePr>
            <a:graphicFrameLocks noGrp="1"/>
          </p:cNvGraphicFramePr>
          <p:nvPr/>
        </p:nvGraphicFramePr>
        <p:xfrm>
          <a:off x="9362908" y="484016"/>
          <a:ext cx="2440024" cy="397069"/>
        </p:xfrm>
        <a:graphic>
          <a:graphicData uri="http://schemas.openxmlformats.org/drawingml/2006/table">
            <a:tbl>
              <a:tblPr firstRow="1" bandRow="1">
                <a:tableStyleId>{5C22544A-7EE6-4342-B048-85BDC9FD1C3A}</a:tableStyleId>
              </a:tblPr>
              <a:tblGrid>
                <a:gridCol w="24400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20008113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descr="Logo, icon&#10;&#10;Description automatically generated">
            <a:extLst>
              <a:ext uri="{FF2B5EF4-FFF2-40B4-BE49-F238E27FC236}">
                <a16:creationId xmlns:a16="http://schemas.microsoft.com/office/drawing/2014/main" id="{EE89C96F-FC76-43FB-AB06-8410C59A31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810" y="85695"/>
            <a:ext cx="885783" cy="767342"/>
          </a:xfrm>
          <a:prstGeom prst="rect">
            <a:avLst/>
          </a:prstGeom>
        </p:spPr>
      </p:pic>
    </p:spTree>
    <p:extLst>
      <p:ext uri="{BB962C8B-B14F-4D97-AF65-F5344CB8AC3E}">
        <p14:creationId xmlns:p14="http://schemas.microsoft.com/office/powerpoint/2010/main" val="421505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591798"/>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11524">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11524">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Safford</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11524">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July 10, 2023 / 9:15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11524">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945414">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Two mechanics in a utility terrain vehicle were driving to get replacement BO idlers at the C4 yard. While enroute, they heard a popping noise from the rear end and felt heat from the back seat. The mechanics pulled over and immediately exited the vehicle, safely evacuating the area. A mayday was called, and the emergency response team arrived within minutes. The UTV was engulfed in flames, and a small brush fire had started. Both fires were extinguished. A water truck was assigned to a two-hour fire watch. The UTV inspection card was burned in the fire. Nothing was noted in the BO order.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11524">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Fire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11524">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11524">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 / </a:t>
                      </a:r>
                      <a:r>
                        <a:rPr lang="en-US" sz="1200">
                          <a:highlight>
                            <a:srgbClr val="FFFF00"/>
                          </a:highlight>
                          <a:latin typeface="Arial" panose="020B0604020202020204" pitchFamily="34" charset="0"/>
                          <a:cs typeface="Arial" panose="020B0604020202020204" pitchFamily="34" charset="0"/>
                        </a:rPr>
                        <a:t>TBD</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04982">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N/A</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04982">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Strong Mayday Response</a:t>
                      </a:r>
                    </a:p>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Equipment Readiness/Emergency Procedures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11524">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92010">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 Drew Borcherding, Manager Health and Safety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#20008187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1829027"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UTV Caught Fire</a:t>
            </a:r>
          </a:p>
        </p:txBody>
      </p:sp>
      <p:pic>
        <p:nvPicPr>
          <p:cNvPr id="8" name="Picture 7">
            <a:extLst>
              <a:ext uri="{FF2B5EF4-FFF2-40B4-BE49-F238E27FC236}">
                <a16:creationId xmlns:a16="http://schemas.microsoft.com/office/drawing/2014/main" id="{D7D9FF96-2AF1-4433-99C7-BA6F220A753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74537" y="89288"/>
            <a:ext cx="777240" cy="675336"/>
          </a:xfrm>
          <a:prstGeom prst="rect">
            <a:avLst/>
          </a:prstGeom>
        </p:spPr>
      </p:pic>
      <p:pic>
        <p:nvPicPr>
          <p:cNvPr id="50180" name="Picture 4">
            <a:extLst>
              <a:ext uri="{FF2B5EF4-FFF2-40B4-BE49-F238E27FC236}">
                <a16:creationId xmlns:a16="http://schemas.microsoft.com/office/drawing/2014/main" id="{B093FB72-3209-4A21-BA4E-32F8A6A0A1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0512" y="1428073"/>
            <a:ext cx="2088274" cy="312816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a:extLst>
              <a:ext uri="{FF2B5EF4-FFF2-40B4-BE49-F238E27FC236}">
                <a16:creationId xmlns:a16="http://schemas.microsoft.com/office/drawing/2014/main" id="{EA4BCB7E-BD5D-48F0-A091-9D390FD28F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68910" y="1428073"/>
            <a:ext cx="1839548" cy="3128159"/>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a:extLst>
              <a:ext uri="{FF2B5EF4-FFF2-40B4-BE49-F238E27FC236}">
                <a16:creationId xmlns:a16="http://schemas.microsoft.com/office/drawing/2014/main" id="{ECF0184F-D76A-4C18-9EFD-2D74C13514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83734" y="1428073"/>
            <a:ext cx="1839548" cy="3128158"/>
          </a:xfrm>
          <a:prstGeom prst="rect">
            <a:avLst/>
          </a:prstGeom>
          <a:noFill/>
          <a:extLst>
            <a:ext uri="{909E8E84-426E-40DD-AFC4-6F175D3DCCD1}">
              <a14:hiddenFill xmlns:a14="http://schemas.microsoft.com/office/drawing/2010/main">
                <a:solidFill>
                  <a:srgbClr val="FFFFFF"/>
                </a:solidFill>
              </a14:hiddenFill>
            </a:ext>
          </a:extLst>
        </p:spPr>
      </p:pic>
      <p:pic>
        <p:nvPicPr>
          <p:cNvPr id="50186" name="Picture 10">
            <a:extLst>
              <a:ext uri="{FF2B5EF4-FFF2-40B4-BE49-F238E27FC236}">
                <a16:creationId xmlns:a16="http://schemas.microsoft.com/office/drawing/2014/main" id="{1591B4EE-FC90-49A4-9310-4BB709B04D8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30512" y="4424855"/>
            <a:ext cx="5577946" cy="217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01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468448"/>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39243">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39243">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Bagdad</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39243">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July 12, 2023 / 6:15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39243">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Near Miss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15404">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Haul truck driver (A) on spot three at the Lucy Fuel Dock had the truck locked out to perform a pre-shift inspection. Driver A needed to use the brown hose, then resumed the inspection but returned to spot four instead of spot three. Haul truck driver (B) on spot four stepped out to clean the driver’s side mirror and saw Driver A step under the truck. Driver B yelled to get the attention of Driver A, who realized the error and called for a supervisor.</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39243">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Vehicle Impact on Person</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39243">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39243">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a:t>
                      </a:r>
                      <a:endParaRPr lang="en-US" sz="12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41016">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N/A</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41016">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N/A</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39243">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17992">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 Zach Maughan, Superintendent-Mine Operations</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#20008258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411670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Employee in Wrong Spo</a:t>
            </a:r>
            <a:r>
              <a:rPr lang="en-US" altLang="en-US"/>
              <a:t>t at Fuel Dock</a:t>
            </a:r>
            <a:endParaRPr kumimoji="0" lang="en-US" altLang="en-US" b="0" i="0" u="none" strike="noStrike" cap="none" normalizeH="0" baseline="0">
              <a:ln>
                <a:noFill/>
              </a:ln>
              <a:solidFill>
                <a:schemeClr val="tx1"/>
              </a:solidFill>
              <a:effectLst/>
            </a:endParaRPr>
          </a:p>
        </p:txBody>
      </p:sp>
      <p:pic>
        <p:nvPicPr>
          <p:cNvPr id="14" name="Picture 10">
            <a:extLst>
              <a:ext uri="{FF2B5EF4-FFF2-40B4-BE49-F238E27FC236}">
                <a16:creationId xmlns:a16="http://schemas.microsoft.com/office/drawing/2014/main" id="{9E1CD806-E252-400F-909E-15D6D22A1B47}"/>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97327"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629D3DD6-0F64-402C-ACCD-08A3B7D81FA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01656" y="1865221"/>
            <a:ext cx="5357953" cy="345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5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83542" y="1072055"/>
          <a:ext cx="5958517" cy="5467801"/>
        </p:xfrm>
        <a:graphic>
          <a:graphicData uri="http://schemas.openxmlformats.org/drawingml/2006/table">
            <a:tbl>
              <a:tblPr firstRow="1" bandRow="1">
                <a:tableStyleId>{1FECB4D8-DB02-4DC6-A0A2-4F2EBAE1DC90}</a:tableStyleId>
              </a:tblPr>
              <a:tblGrid>
                <a:gridCol w="1614788">
                  <a:extLst>
                    <a:ext uri="{9D8B030D-6E8A-4147-A177-3AD203B41FA5}">
                      <a16:colId xmlns:a16="http://schemas.microsoft.com/office/drawing/2014/main" val="2478897174"/>
                    </a:ext>
                  </a:extLst>
                </a:gridCol>
                <a:gridCol w="4343729">
                  <a:extLst>
                    <a:ext uri="{9D8B030D-6E8A-4147-A177-3AD203B41FA5}">
                      <a16:colId xmlns:a16="http://schemas.microsoft.com/office/drawing/2014/main" val="1434738273"/>
                    </a:ext>
                  </a:extLst>
                </a:gridCol>
              </a:tblGrid>
              <a:tr h="28579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71507">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Morenci</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71507">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July 19, 2023 / 11:30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71507">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2129187">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While waiting for a truck to clear the left dump pocket, the 39 RTD was aware of the 510 which was on the right dump pocket trying to dump out and was overloaded. The operator on the HT510 proceeded to pull out of the dump pocket and travel to the stockpile. The operator on the 39RTD thought that the HT510 had gone by as they backed up to clean the opposite dump pocket and contacted the front right side of the HT510, causing damage to the rear fender and bending the walkway frame on the 39RTD. There was no damage to the HT510 other than scuff marks to the #2 tire.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71507">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71507">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71507">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a:t>
                      </a:r>
                      <a:endParaRPr lang="en-US" sz="12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57275">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Adequate Radio Communication</a:t>
                      </a:r>
                    </a:p>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Awareness of Surroundings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12459">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Interaction with Heavy Mobile Equipment</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7150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28637">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52388" indent="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Tony Lujan, Senior Supervisor-Health and Safety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#20008459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2903359"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00" eaLnBrk="0" fontAlgn="base" hangingPunct="0">
              <a:lnSpc>
                <a:spcPct val="100000"/>
              </a:lnSpc>
              <a:spcAft>
                <a:spcPct val="0"/>
              </a:spcAft>
            </a:pPr>
            <a:r>
              <a:rPr lang="en-US" altLang="en-US">
                <a:latin typeface="Arial"/>
                <a:cs typeface="Arial"/>
              </a:rPr>
              <a:t>Dozer Contacts Haul Truck</a:t>
            </a:r>
            <a:endParaRPr lang="en-US" altLang="en-US" b="0" i="0" u="none" strike="noStrike" cap="none" normalizeH="0" baseline="0">
              <a:ln>
                <a:noFill/>
              </a:ln>
              <a:effectLst/>
              <a:latin typeface="Arial"/>
              <a:cs typeface="Arial"/>
            </a:endParaRPr>
          </a:p>
        </p:txBody>
      </p:sp>
      <p:pic>
        <p:nvPicPr>
          <p:cNvPr id="8" name="Picture 2">
            <a:extLst>
              <a:ext uri="{FF2B5EF4-FFF2-40B4-BE49-F238E27FC236}">
                <a16:creationId xmlns:a16="http://schemas.microsoft.com/office/drawing/2014/main" id="{7ED96DDA-902F-4613-84C7-893F3D16112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80981" y="162411"/>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4B78323-2C56-481C-8E33-8BAED1CF3B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228" y="1408386"/>
            <a:ext cx="3058510" cy="5192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9E05E3-11A7-48B0-B59F-CCAAC44EE4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9614" y="1408386"/>
            <a:ext cx="2648844" cy="519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605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83542" y="1072055"/>
          <a:ext cx="5862153" cy="5549460"/>
        </p:xfrm>
        <a:graphic>
          <a:graphicData uri="http://schemas.openxmlformats.org/drawingml/2006/table">
            <a:tbl>
              <a:tblPr firstRow="1" bandRow="1">
                <a:tableStyleId>{1FECB4D8-DB02-4DC6-A0A2-4F2EBAE1DC90}</a:tableStyleId>
              </a:tblPr>
              <a:tblGrid>
                <a:gridCol w="1588673">
                  <a:extLst>
                    <a:ext uri="{9D8B030D-6E8A-4147-A177-3AD203B41FA5}">
                      <a16:colId xmlns:a16="http://schemas.microsoft.com/office/drawing/2014/main" val="2478897174"/>
                    </a:ext>
                  </a:extLst>
                </a:gridCol>
                <a:gridCol w="4273480">
                  <a:extLst>
                    <a:ext uri="{9D8B030D-6E8A-4147-A177-3AD203B41FA5}">
                      <a16:colId xmlns:a16="http://schemas.microsoft.com/office/drawing/2014/main" val="1434738273"/>
                    </a:ext>
                  </a:extLst>
                </a:gridCol>
              </a:tblGrid>
              <a:tr h="35590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38111">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Bagdad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38111">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July 24, 2023 / 2:30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38111">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Near Miss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05573">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While moving the 10 Shovel to the North 3 pushback the shovel interacted (came into contact/proximity, unsure of which) with powerlines on the ramp causing the lines to go to ground and the other shovels 8,11, &amp; 22 to lose power. Berm was moved so the drillers could operate and was not moved back to original location.</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38111">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Exposure to Electrical Hazards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38111">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38111">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a:t>
                      </a:r>
                      <a:endParaRPr lang="en-US" sz="12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605041">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Failure to perform spotting expectations</a:t>
                      </a:r>
                    </a:p>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Berm was not moved back to original location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513641">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Shovel Move Policy FCX 20</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5590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84725">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 Zach Maughan, Mine Superintendent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#20008576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241272"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Shovel Contacts Power Lines</a:t>
            </a:r>
          </a:p>
        </p:txBody>
      </p:sp>
      <p:pic>
        <p:nvPicPr>
          <p:cNvPr id="9" name="Picture 8">
            <a:extLst>
              <a:ext uri="{FF2B5EF4-FFF2-40B4-BE49-F238E27FC236}">
                <a16:creationId xmlns:a16="http://schemas.microsoft.com/office/drawing/2014/main" id="{73007320-3895-488F-B860-2AB1787325F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83542" y="140954"/>
            <a:ext cx="777240" cy="675336"/>
          </a:xfrm>
          <a:prstGeom prst="rect">
            <a:avLst/>
          </a:prstGeom>
        </p:spPr>
      </p:pic>
      <p:pic>
        <p:nvPicPr>
          <p:cNvPr id="1026" name="Picture 2">
            <a:extLst>
              <a:ext uri="{FF2B5EF4-FFF2-40B4-BE49-F238E27FC236}">
                <a16:creationId xmlns:a16="http://schemas.microsoft.com/office/drawing/2014/main" id="{CD47A1EF-46E2-40D2-A430-1878ED94E8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0511" y="1428529"/>
            <a:ext cx="2708385" cy="2602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826776-E680-4A61-84B3-491898E47A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4081" y="1428529"/>
            <a:ext cx="3054377" cy="26021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09883C-F88B-4886-9A95-DDDC473C09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0511" y="3895159"/>
            <a:ext cx="2523569" cy="2726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E27BD68-FDDD-48B7-B6F7-9CFC1153C9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54080" y="3895160"/>
            <a:ext cx="3054378" cy="272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9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547885"/>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20953">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04906">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100">
                          <a:latin typeface="Arial" panose="020B0604020202020204" pitchFamily="34" charset="0"/>
                          <a:cs typeface="Arial" panose="020B0604020202020204" pitchFamily="34" charset="0"/>
                        </a:rPr>
                        <a:t>Morenci</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04906">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100">
                          <a:latin typeface="Arial" panose="020B0604020202020204" pitchFamily="34" charset="0"/>
                          <a:cs typeface="Arial" panose="020B0604020202020204" pitchFamily="34" charset="0"/>
                        </a:rPr>
                        <a:t>July 25, 2023 / 10:19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04906">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Injury/Illness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711381">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rtl="0" eaLnBrk="1" fontAlgn="auto" latinLnBrk="0" hangingPunct="1">
                        <a:lnSpc>
                          <a:spcPct val="100000"/>
                        </a:lnSpc>
                        <a:spcBef>
                          <a:spcPts val="0"/>
                        </a:spcBef>
                        <a:spcAft>
                          <a:spcPts val="0"/>
                        </a:spcAft>
                        <a:buClrTx/>
                        <a:buSzTx/>
                        <a:buFontTx/>
                        <a:buNone/>
                      </a:pPr>
                      <a:r>
                        <a:rPr lang="en-US" sz="1100" b="0" i="0" u="none" strike="noStrike" kern="1200">
                          <a:solidFill>
                            <a:schemeClr val="dk1"/>
                          </a:solidFill>
                          <a:latin typeface="Arial"/>
                          <a:ea typeface="+mn-ea"/>
                          <a:cs typeface="Arial"/>
                        </a:rPr>
                        <a:t>#4 Water Truck Operator was headed towards the intersection between Coronado, AMT/Bebo and noticed a haul truck slow down in front of them. The operator mentioned applying the retarder and stated that they felt there was no response and tried to foot brake and felt the same lack of response. They went around the haul truck to avoid collision and rode the berm and felt pain and called for assistance. Brake systems on the water truck were tested after the incident and found to be mechanically sound. </a:t>
                      </a:r>
                      <a:endParaRPr lang="en-US" sz="1100" b="0" i="0" u="none" strike="noStrike"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04906">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10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04906">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1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04906">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100">
                          <a:latin typeface="Arial" panose="020B0604020202020204" pitchFamily="34" charset="0"/>
                          <a:cs typeface="Arial" panose="020B0604020202020204" pitchFamily="34" charset="0"/>
                        </a:rPr>
                        <a:t>Significant (3) Possible (2)</a:t>
                      </a:r>
                      <a:endParaRPr lang="en-US" sz="11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81509">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a:solidFill>
                            <a:schemeClr val="dk1"/>
                          </a:solidFill>
                          <a:latin typeface="Arial" panose="020B0604020202020204" pitchFamily="34" charset="0"/>
                          <a:ea typeface="+mn-ea"/>
                          <a:cs typeface="Arial" panose="020B0604020202020204" pitchFamily="34" charset="0"/>
                        </a:rPr>
                        <a:t>Maintaining an unsafe distance from other vehicles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34318">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100" b="0" i="0" u="none" strike="noStrike" kern="1200">
                          <a:solidFill>
                            <a:schemeClr val="dk1"/>
                          </a:solidFill>
                          <a:latin typeface="Arial" panose="020B0604020202020204" pitchFamily="34" charset="0"/>
                          <a:ea typeface="+mn-ea"/>
                          <a:cs typeface="Arial" panose="020B0604020202020204" pitchFamily="34" charset="0"/>
                        </a:rPr>
                        <a:t>Pre-Op Inspection </a:t>
                      </a:r>
                    </a:p>
                    <a:p>
                      <a:pPr marL="285750" indent="-285750" algn="l" defTabSz="914408" rtl="0" eaLnBrk="1" latinLnBrk="0" hangingPunct="1">
                        <a:buFont typeface="Arial" panose="020B0604020202020204" pitchFamily="34" charset="0"/>
                        <a:buChar char="•"/>
                      </a:pPr>
                      <a:r>
                        <a:rPr lang="en-US" sz="1100" b="0" i="0" u="none" strike="noStrike" kern="1200">
                          <a:solidFill>
                            <a:schemeClr val="dk1"/>
                          </a:solidFill>
                          <a:latin typeface="Arial" panose="020B0604020202020204" pitchFamily="34" charset="0"/>
                          <a:ea typeface="+mn-ea"/>
                          <a:cs typeface="Arial" panose="020B0604020202020204" pitchFamily="34" charset="0"/>
                        </a:rPr>
                        <a:t>Interaction with Heavy Mobile Equipment</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513525">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pPr>
                      <a:r>
                        <a:rPr lang="en-US" sz="1100" kern="1200">
                          <a:solidFill>
                            <a:schemeClr val="dk1"/>
                          </a:solidFill>
                          <a:latin typeface="Arial" panose="020B0604020202020204" pitchFamily="34" charset="0"/>
                          <a:ea typeface="+mn-ea"/>
                          <a:cs typeface="Arial" panose="020B0604020202020204" pitchFamily="34" charset="0"/>
                        </a:rPr>
                        <a:t>Injury to neck and shoulder</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kern="1200">
                          <a:solidFill>
                            <a:schemeClr val="dk1"/>
                          </a:solidFill>
                          <a:latin typeface="Arial"/>
                          <a:ea typeface="+mn-ea"/>
                          <a:cs typeface="Arial"/>
                        </a:rPr>
                        <a:t>Restricted duty, awaiting follow up</a:t>
                      </a:r>
                      <a:endParaRPr lang="en-US" sz="1100" kern="1200">
                        <a:solidFill>
                          <a:schemeClr val="dk1"/>
                        </a:solidFill>
                        <a:highlight>
                          <a:srgbClr val="FFFF00"/>
                        </a:highlight>
                        <a:latin typeface="Arial"/>
                        <a:ea typeface="+mn-ea"/>
                        <a:cs typeface="Arial"/>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56763">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100" kern="1200">
                          <a:solidFill>
                            <a:schemeClr val="dk1"/>
                          </a:solidFill>
                          <a:latin typeface="Arial" panose="020B0604020202020204" pitchFamily="34" charset="0"/>
                          <a:ea typeface="+mn-ea"/>
                          <a:cs typeface="Arial" panose="020B0604020202020204" pitchFamily="34" charset="0"/>
                        </a:rPr>
                        <a:t> Tony Lujan, Senior Supervisor-Health and Safety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#20008619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243220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Water Truck Hits </a:t>
            </a:r>
            <a:r>
              <a:rPr lang="en-US" altLang="en-US"/>
              <a:t>B</a:t>
            </a:r>
            <a:r>
              <a:rPr kumimoji="0" lang="en-US" altLang="en-US" b="0" i="0" u="none" strike="noStrike" cap="none" normalizeH="0" baseline="0">
                <a:ln>
                  <a:noFill/>
                </a:ln>
                <a:solidFill>
                  <a:schemeClr val="tx1"/>
                </a:solidFill>
                <a:effectLst/>
              </a:rPr>
              <a:t>erm</a:t>
            </a:r>
          </a:p>
        </p:txBody>
      </p:sp>
      <p:pic>
        <p:nvPicPr>
          <p:cNvPr id="10" name="Picture 2">
            <a:extLst>
              <a:ext uri="{FF2B5EF4-FFF2-40B4-BE49-F238E27FC236}">
                <a16:creationId xmlns:a16="http://schemas.microsoft.com/office/drawing/2014/main" id="{F444B48C-CB1D-4EC5-BC5C-EC2D75B88F4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8765"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73182B6-870A-49A4-8AB2-28158AC54C6C}"/>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48247" y="1429407"/>
            <a:ext cx="2963919" cy="2722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22E9206-BC37-4019-B98B-9070CE95354B}"/>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312166" y="1429407"/>
            <a:ext cx="2596292" cy="2722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A39A33D-CF1D-41B5-961F-41B1252F52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8247" y="3846539"/>
            <a:ext cx="5560211" cy="272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56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7066686" y="5459699"/>
            <a:ext cx="4009409" cy="760347"/>
          </a:xfrm>
        </p:spPr>
        <p:txBody>
          <a:bodyPr>
            <a:noAutofit/>
          </a:bodyPr>
          <a:lstStyle/>
          <a:p>
            <a:pPr marL="0" indent="0">
              <a:buNone/>
            </a:pPr>
            <a:r>
              <a:rPr lang="en-US" sz="1200" i="1">
                <a:latin typeface="Arial" panose="020B0604020202020204" pitchFamily="34" charset="0"/>
                <a:cs typeface="Arial" panose="020B0604020202020204" pitchFamily="34" charset="0"/>
              </a:rPr>
              <a:t>An employee was injured when a skid steer lurched forward, knocking the employee to the ground and running over the employee’s leg.</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Employee Injured By Skid Steer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0958" y="1068148"/>
          <a:ext cx="5735041" cy="5487978"/>
        </p:xfrm>
        <a:graphic>
          <a:graphicData uri="http://schemas.openxmlformats.org/drawingml/2006/table">
            <a:tbl>
              <a:tblPr firstRow="1" bandRow="1">
                <a:tableStyleId>{1FECB4D8-DB02-4DC6-A0A2-4F2EBAE1DC90}</a:tableStyleId>
              </a:tblPr>
              <a:tblGrid>
                <a:gridCol w="1194878">
                  <a:extLst>
                    <a:ext uri="{9D8B030D-6E8A-4147-A177-3AD203B41FA5}">
                      <a16:colId xmlns:a16="http://schemas.microsoft.com/office/drawing/2014/main" val="2478897174"/>
                    </a:ext>
                  </a:extLst>
                </a:gridCol>
                <a:gridCol w="4540163">
                  <a:extLst>
                    <a:ext uri="{9D8B030D-6E8A-4147-A177-3AD203B41FA5}">
                      <a16:colId xmlns:a16="http://schemas.microsoft.com/office/drawing/2014/main" val="1434738273"/>
                    </a:ext>
                  </a:extLst>
                </a:gridCol>
              </a:tblGrid>
              <a:tr h="31727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209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200">
                          <a:latin typeface="Arial"/>
                          <a:cs typeface="Arial"/>
                        </a:rPr>
                        <a:t>Morenci</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5209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July 26, 2023 / 11 a.m.</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2090">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Injury/Illness</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5602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An employee was bringing water to the operator of a skid steer when the vehicle abruptly moved forward, knocking the employee to the ground and running over the employee’s leg. The employee sustained minor injuries.</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209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Vehicle Impact on Person</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noFill/>
                  </a:tcPr>
                </a:tc>
                <a:extLst>
                  <a:ext uri="{0D108BD9-81ED-4DB2-BD59-A6C34878D82A}">
                    <a16:rowId xmlns:a16="http://schemas.microsoft.com/office/drawing/2014/main" val="1584593686"/>
                  </a:ext>
                </a:extLst>
              </a:tr>
              <a:tr h="404733">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Actionable </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50855670"/>
                  </a:ext>
                </a:extLst>
              </a:tr>
              <a:tr h="412511">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Significant (3) Likely (3) / TBD</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447941757"/>
                  </a:ext>
                </a:extLst>
              </a:tr>
              <a:tr h="550015">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noProof="0">
                          <a:solidFill>
                            <a:schemeClr val="dk1"/>
                          </a:solidFill>
                          <a:latin typeface="Arial" panose="020B0604020202020204" pitchFamily="34" charset="0"/>
                          <a:ea typeface="+mn-ea"/>
                          <a:cs typeface="Arial" panose="020B0604020202020204" pitchFamily="34" charset="0"/>
                        </a:rPr>
                        <a:t>Positive Communication System, Segregation</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3530895994"/>
                  </a:ext>
                </a:extLst>
              </a:tr>
              <a:tr h="562128">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200">
                          <a:latin typeface="Arial"/>
                          <a:cs typeface="Arial"/>
                        </a:rPr>
                        <a:t>Fatal Risk Management Handbook</a:t>
                      </a:r>
                    </a:p>
                    <a:p>
                      <a:pPr marL="171450" indent="-171450">
                        <a:buFont typeface="Arial" panose="020B0604020202020204" pitchFamily="34" charset="0"/>
                        <a:buChar char="•"/>
                      </a:pPr>
                      <a:r>
                        <a:rPr lang="en-US" sz="1200">
                          <a:latin typeface="Arial"/>
                          <a:cs typeface="Arial"/>
                        </a:rPr>
                        <a:t>Skid Steer Task Training (Green Carding)</a:t>
                      </a:r>
                    </a:p>
                    <a:p>
                      <a:pPr marL="171450" indent="-171450">
                        <a:buFont typeface="Arial" panose="020B0604020202020204" pitchFamily="34" charset="0"/>
                        <a:buChar char="•"/>
                      </a:pPr>
                      <a:r>
                        <a:rPr lang="en-US" sz="1200">
                          <a:latin typeface="Arial"/>
                          <a:cs typeface="Arial"/>
                        </a:rPr>
                        <a:t>Skid Steer Training</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745805115"/>
                  </a:ext>
                </a:extLst>
              </a:tr>
              <a:tr h="40473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Minor Injuries (First Aid)</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935167756"/>
                  </a:ext>
                </a:extLst>
              </a:tr>
              <a:tr h="60532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Jacob Sweet, Manager-Health and Safety</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Jody Beck, Manager-Crush and Convey</a:t>
                      </a:r>
                    </a:p>
                  </a:txBody>
                  <a:tcPr anchor="ctr">
                    <a:lnL w="0">
                      <a:noFill/>
                    </a:lnL>
                    <a:lnR w="12700" cap="flat" cmpd="sng" algn="ctr">
                      <a:solidFill>
                        <a:schemeClr val="bg1">
                          <a:lumMod val="50000"/>
                        </a:schemeClr>
                      </a:solidFill>
                      <a:prstDash val="solid"/>
                      <a:round/>
                      <a:headEnd type="none" w="med" len="med"/>
                      <a:tailEnd type="none" w="med" len="med"/>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20008657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2023-14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Vehicle Impact to Person">
            <a:extLst>
              <a:ext uri="{FF2B5EF4-FFF2-40B4-BE49-F238E27FC236}">
                <a16:creationId xmlns:a16="http://schemas.microsoft.com/office/drawing/2014/main" id="{7DF7B381-3527-41CC-BF2D-17C77D055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8" y="117485"/>
            <a:ext cx="8001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a:extLst>
              <a:ext uri="{FF2B5EF4-FFF2-40B4-BE49-F238E27FC236}">
                <a16:creationId xmlns:a16="http://schemas.microsoft.com/office/drawing/2014/main" id="{D3AAC89F-E10E-4A55-9593-25D00A981F4F}"/>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a:xfrm>
            <a:off x="7066686" y="1470870"/>
            <a:ext cx="4009409" cy="3914326"/>
          </a:xfrm>
          <a:prstGeom prst="rect">
            <a:avLst/>
          </a:prstGeom>
        </p:spPr>
      </p:pic>
    </p:spTree>
    <p:extLst>
      <p:ext uri="{BB962C8B-B14F-4D97-AF65-F5344CB8AC3E}">
        <p14:creationId xmlns:p14="http://schemas.microsoft.com/office/powerpoint/2010/main" val="1813695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201111" y="3857804"/>
            <a:ext cx="2414791" cy="226425"/>
          </a:xfrm>
        </p:spPr>
        <p:txBody>
          <a:bodyPr/>
          <a:lstStyle/>
          <a:p>
            <a:endParaRPr lang="en-US" sz="1050" i="1">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50-Foot Highwall Sloughed Off</a:t>
            </a:r>
          </a:p>
        </p:txBody>
      </p:sp>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20007047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descr="Icon&#10;&#10;Description automatically generated">
            <a:extLst>
              <a:ext uri="{FF2B5EF4-FFF2-40B4-BE49-F238E27FC236}">
                <a16:creationId xmlns:a16="http://schemas.microsoft.com/office/drawing/2014/main" id="{639D9DAD-04C5-4794-BC95-39C72A1F95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10" y="74433"/>
            <a:ext cx="885783" cy="775198"/>
          </a:xfrm>
          <a:prstGeom prst="rect">
            <a:avLst/>
          </a:prstGeom>
        </p:spPr>
      </p:pic>
      <p:graphicFrame>
        <p:nvGraphicFramePr>
          <p:cNvPr id="14" name="Table 2">
            <a:extLst>
              <a:ext uri="{FF2B5EF4-FFF2-40B4-BE49-F238E27FC236}">
                <a16:creationId xmlns:a16="http://schemas.microsoft.com/office/drawing/2014/main" id="{DE55D00E-179B-4636-A5E5-962BF90E7E57}"/>
              </a:ext>
            </a:extLst>
          </p:cNvPr>
          <p:cNvGraphicFramePr>
            <a:graphicFrameLocks noGrp="1"/>
          </p:cNvGraphicFramePr>
          <p:nvPr/>
        </p:nvGraphicFramePr>
        <p:xfrm>
          <a:off x="115615" y="1071426"/>
          <a:ext cx="5980386" cy="5516488"/>
        </p:xfrm>
        <a:graphic>
          <a:graphicData uri="http://schemas.openxmlformats.org/drawingml/2006/table">
            <a:tbl>
              <a:tblPr firstRow="1" bandRow="1">
                <a:tableStyleId>{1FECB4D8-DB02-4DC6-A0A2-4F2EBAE1DC90}</a:tableStyleId>
              </a:tblPr>
              <a:tblGrid>
                <a:gridCol w="1620715">
                  <a:extLst>
                    <a:ext uri="{9D8B030D-6E8A-4147-A177-3AD203B41FA5}">
                      <a16:colId xmlns:a16="http://schemas.microsoft.com/office/drawing/2014/main" val="2478897174"/>
                    </a:ext>
                  </a:extLst>
                </a:gridCol>
                <a:gridCol w="4359671">
                  <a:extLst>
                    <a:ext uri="{9D8B030D-6E8A-4147-A177-3AD203B41FA5}">
                      <a16:colId xmlns:a16="http://schemas.microsoft.com/office/drawing/2014/main" val="1434738273"/>
                    </a:ext>
                  </a:extLst>
                </a:gridCol>
              </a:tblGrid>
              <a:tr h="363926">
                <a:tc gridSpan="2">
                  <a:txBody>
                    <a:bodyPr/>
                    <a:lstStyle/>
                    <a:p>
                      <a:pPr algn="ctr"/>
                      <a:r>
                        <a:rPr lang="en-US" sz="1400">
                          <a:solidFill>
                            <a:schemeClr val="tx1"/>
                          </a:solidFill>
                          <a:latin typeface="Arial"/>
                          <a:cs typeface="Arial"/>
                        </a:rPr>
                        <a:t>Preliminary 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6457">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Morenci</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06457">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May 15, 2023 / 9 p.m. </a:t>
                      </a:r>
                      <a:endParaRPr lang="en-US" sz="120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06457">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684353">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solidFill>
                            <a:srgbClr val="000000"/>
                          </a:solidFill>
                          <a:latin typeface="Arial" panose="020B0604020202020204" pitchFamily="34" charset="0"/>
                        </a:rPr>
                        <a:t>A supervisor was standing at the edge of a highwall overlook to check on a shovel’s progress when the 50-foot highwall sloughed off underneath. The supervisor slid down with the soft material and landed near the shovel. The shovel operator saw the supervisor's flashlight as it slid down and stopped digging. The supervisor received medical care for minor injuries.</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06457">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Ground Failure</a:t>
                      </a:r>
                      <a:endParaRPr lang="en-US" sz="120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06457">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Actionable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06457">
                <a:tc>
                  <a:txBody>
                    <a:bodyPr/>
                    <a:lstStyle/>
                    <a:p>
                      <a:r>
                        <a:rPr lang="en-US" sz="1000" b="1">
                          <a:latin typeface="Arial"/>
                          <a:cs typeface="Arial"/>
                        </a:rPr>
                        <a:t>Pre / Post Risk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a:cs typeface="Arial"/>
                        </a:rPr>
                        <a:t>Significant (3) Likely (3) / TBD</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10615">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Missing Crest Indicator (trench) for fill material</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10615">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buFont typeface="Arial" panose="020B0604020202020204" pitchFamily="34" charset="0"/>
                        <a:buChar char="•"/>
                      </a:pPr>
                      <a:r>
                        <a:rPr lang="en-US" sz="1200" b="0" i="0" u="none" strike="noStrike" noProof="0">
                          <a:latin typeface="Arial" panose="020B0604020202020204" pitchFamily="34" charset="0"/>
                          <a:cs typeface="Arial" panose="020B0604020202020204" pitchFamily="34" charset="0"/>
                        </a:rPr>
                        <a:t>HEO-FCX1081C Shovel Operation</a:t>
                      </a:r>
                      <a:endParaRPr lang="en-US" sz="1200" b="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52097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Arial"/>
                          <a:cs typeface="Arial"/>
                        </a:rPr>
                        <a:t>Minor abrasion to the left hand and minor puncture wound on the left palm requiring two stitches.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87260">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Arial"/>
                          <a:cs typeface="Arial"/>
                        </a:rPr>
                        <a:t>Haris (</a:t>
                      </a:r>
                      <a:r>
                        <a:rPr lang="en-US" sz="1200" err="1">
                          <a:latin typeface="Arial"/>
                          <a:cs typeface="Arial"/>
                        </a:rPr>
                        <a:t>Kudir</a:t>
                      </a:r>
                      <a:r>
                        <a:rPr lang="en-US" sz="1200">
                          <a:latin typeface="Arial"/>
                          <a:cs typeface="Arial"/>
                        </a:rPr>
                        <a:t>) Kudadiri, Manager-Fragmentation &amp; Loading</a:t>
                      </a:r>
                    </a:p>
                  </a:txBody>
                  <a:tcPr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pic>
        <p:nvPicPr>
          <p:cNvPr id="15" name="Picture 14">
            <a:extLst>
              <a:ext uri="{FF2B5EF4-FFF2-40B4-BE49-F238E27FC236}">
                <a16:creationId xmlns:a16="http://schemas.microsoft.com/office/drawing/2014/main" id="{62078926-AB07-4DD8-8C06-CC3E6EE11AA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0887" y="1702911"/>
            <a:ext cx="5166246" cy="3452177"/>
          </a:xfrm>
          <a:prstGeom prst="rect">
            <a:avLst/>
          </a:prstGeom>
        </p:spPr>
      </p:pic>
      <p:sp>
        <p:nvSpPr>
          <p:cNvPr id="16" name="Rectangle 15">
            <a:extLst>
              <a:ext uri="{FF2B5EF4-FFF2-40B4-BE49-F238E27FC236}">
                <a16:creationId xmlns:a16="http://schemas.microsoft.com/office/drawing/2014/main" id="{19630AE8-9ED8-45D3-8539-FE0A577EBA09}"/>
              </a:ext>
            </a:extLst>
          </p:cNvPr>
          <p:cNvSpPr/>
          <p:nvPr/>
        </p:nvSpPr>
        <p:spPr>
          <a:xfrm>
            <a:off x="9539438" y="3189413"/>
            <a:ext cx="941497" cy="41148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Supervisor Position</a:t>
            </a:r>
          </a:p>
        </p:txBody>
      </p:sp>
      <p:sp>
        <p:nvSpPr>
          <p:cNvPr id="17" name="Oval 16">
            <a:extLst>
              <a:ext uri="{FF2B5EF4-FFF2-40B4-BE49-F238E27FC236}">
                <a16:creationId xmlns:a16="http://schemas.microsoft.com/office/drawing/2014/main" id="{1AEF4AF9-00CA-41A6-8069-238F84D34552}"/>
              </a:ext>
            </a:extLst>
          </p:cNvPr>
          <p:cNvSpPr/>
          <p:nvPr/>
        </p:nvSpPr>
        <p:spPr>
          <a:xfrm>
            <a:off x="9260783" y="3173115"/>
            <a:ext cx="250879" cy="2247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2C8422C-5DA2-4313-8ED6-BB05A3CDC60B}"/>
              </a:ext>
            </a:extLst>
          </p:cNvPr>
          <p:cNvSpPr/>
          <p:nvPr/>
        </p:nvSpPr>
        <p:spPr>
          <a:xfrm>
            <a:off x="7554194" y="3841619"/>
            <a:ext cx="1223318" cy="900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E80B8DC-2426-4130-BDE7-BAEAA4D93AD3}"/>
              </a:ext>
            </a:extLst>
          </p:cNvPr>
          <p:cNvSpPr/>
          <p:nvPr/>
        </p:nvSpPr>
        <p:spPr>
          <a:xfrm>
            <a:off x="7805731" y="4143741"/>
            <a:ext cx="768797" cy="34637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Shovel</a:t>
            </a:r>
          </a:p>
        </p:txBody>
      </p:sp>
      <p:sp>
        <p:nvSpPr>
          <p:cNvPr id="25" name="TextBox 24">
            <a:extLst>
              <a:ext uri="{FF2B5EF4-FFF2-40B4-BE49-F238E27FC236}">
                <a16:creationId xmlns:a16="http://schemas.microsoft.com/office/drawing/2014/main" id="{1E320232-D3DF-49AE-B5B2-FB1745ADD3B1}"/>
              </a:ext>
            </a:extLst>
          </p:cNvPr>
          <p:cNvSpPr txBox="1"/>
          <p:nvPr/>
        </p:nvSpPr>
        <p:spPr>
          <a:xfrm>
            <a:off x="6480887" y="5201301"/>
            <a:ext cx="5166246" cy="307777"/>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Highwall and location of supervisor and shovel at time of event.</a:t>
            </a:r>
          </a:p>
        </p:txBody>
      </p:sp>
      <p:sp>
        <p:nvSpPr>
          <p:cNvPr id="13" name="Rectangle 12">
            <a:extLst>
              <a:ext uri="{FF2B5EF4-FFF2-40B4-BE49-F238E27FC236}">
                <a16:creationId xmlns:a16="http://schemas.microsoft.com/office/drawing/2014/main" id="{5C075260-3B7C-4F05-9DF6-2AA0601F060F}"/>
              </a:ext>
            </a:extLst>
          </p:cNvPr>
          <p:cNvSpPr/>
          <p:nvPr/>
        </p:nvSpPr>
        <p:spPr>
          <a:xfrm>
            <a:off x="10601938" y="2873999"/>
            <a:ext cx="1045196" cy="41148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Supervisor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Light Vehicle</a:t>
            </a:r>
          </a:p>
        </p:txBody>
      </p:sp>
    </p:spTree>
    <p:extLst>
      <p:ext uri="{BB962C8B-B14F-4D97-AF65-F5344CB8AC3E}">
        <p14:creationId xmlns:p14="http://schemas.microsoft.com/office/powerpoint/2010/main" val="85827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9D3794F-9FB5-4F43-B47D-89054F9E84A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59D3794F-9FB5-4F43-B47D-89054F9E84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20">
            <a:extLst>
              <a:ext uri="{FF2B5EF4-FFF2-40B4-BE49-F238E27FC236}">
                <a16:creationId xmlns:a16="http://schemas.microsoft.com/office/drawing/2014/main" id="{B847C985-FF25-4C17-AD6A-3E3E84F7CA7D}"/>
              </a:ext>
            </a:extLst>
          </p:cNvPr>
          <p:cNvSpPr>
            <a:spLocks noGrp="1"/>
          </p:cNvSpPr>
          <p:nvPr>
            <p:ph type="title"/>
          </p:nvPr>
        </p:nvSpPr>
        <p:spPr>
          <a:xfrm>
            <a:off x="5248092" y="299571"/>
            <a:ext cx="3618739" cy="411480"/>
          </a:xfrm>
          <a:prstGeom prst="rect">
            <a:avLst/>
          </a:prstGeom>
        </p:spPr>
        <p:txBody>
          <a:bodyPr vert="horz"/>
          <a:lstStyle/>
          <a:p>
            <a:r>
              <a:rPr lang="en-US"/>
              <a:t>50-Foot Highwall Sloughed Off</a:t>
            </a:r>
          </a:p>
        </p:txBody>
      </p:sp>
      <p:graphicFrame>
        <p:nvGraphicFramePr>
          <p:cNvPr id="23" name="Table 23">
            <a:extLst>
              <a:ext uri="{FF2B5EF4-FFF2-40B4-BE49-F238E27FC236}">
                <a16:creationId xmlns:a16="http://schemas.microsoft.com/office/drawing/2014/main" id="{4449AB1C-917E-40CF-95F4-4CD122B92A33}"/>
              </a:ext>
            </a:extLst>
          </p:cNvPr>
          <p:cNvGraphicFramePr>
            <a:graphicFrameLocks noGrp="1"/>
          </p:cNvGraphicFramePr>
          <p:nvPr/>
        </p:nvGraphicFramePr>
        <p:xfrm>
          <a:off x="272810" y="1160824"/>
          <a:ext cx="6609253" cy="1170940"/>
        </p:xfrm>
        <a:graphic>
          <a:graphicData uri="http://schemas.openxmlformats.org/drawingml/2006/table">
            <a:tbl>
              <a:tblPr firstRow="1" bandRow="1">
                <a:tableStyleId>{1FECB4D8-DB02-4DC6-A0A2-4F2EBAE1DC90}</a:tableStyleId>
              </a:tblPr>
              <a:tblGrid>
                <a:gridCol w="6609253">
                  <a:extLst>
                    <a:ext uri="{9D8B030D-6E8A-4147-A177-3AD203B41FA5}">
                      <a16:colId xmlns:a16="http://schemas.microsoft.com/office/drawing/2014/main" val="2136710746"/>
                    </a:ext>
                  </a:extLst>
                </a:gridCol>
              </a:tblGrid>
              <a:tr h="370840">
                <a:tc>
                  <a:txBody>
                    <a:bodyPr/>
                    <a:lstStyle/>
                    <a:p>
                      <a:pPr algn="ctr"/>
                      <a:r>
                        <a:rPr lang="en-US" sz="1400" b="1" kern="1200">
                          <a:solidFill>
                            <a:schemeClr val="tx1"/>
                          </a:solidFill>
                          <a:latin typeface="Arial"/>
                          <a:ea typeface="+mn-ea"/>
                          <a:cs typeface="Arial"/>
                        </a:rPr>
                        <a:t>Causal Factors</a:t>
                      </a:r>
                    </a:p>
                  </a:txBody>
                  <a:tcPr anchor="ct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solidFill>
                      <a:srgbClr val="FFFF00"/>
                    </a:solidFill>
                  </a:tcPr>
                </a:tc>
                <a:extLst>
                  <a:ext uri="{0D108BD9-81ED-4DB2-BD59-A6C34878D82A}">
                    <a16:rowId xmlns:a16="http://schemas.microsoft.com/office/drawing/2014/main" val="1611158475"/>
                  </a:ext>
                </a:extLst>
              </a:tr>
              <a:tr h="370840">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dk1"/>
                          </a:solidFill>
                          <a:effectLst/>
                          <a:latin typeface="Arial" panose="020B0604020202020204" pitchFamily="34" charset="0"/>
                          <a:ea typeface="+mn-ea"/>
                          <a:cs typeface="Arial" panose="020B0604020202020204" pitchFamily="34" charset="0"/>
                        </a:rPr>
                        <a:t>Mine plan did not include a safety berm to protect personnel and equipment above the active shovel pit crest line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dk1"/>
                          </a:solidFill>
                          <a:latin typeface="Arial" panose="020B0604020202020204" pitchFamily="34" charset="0"/>
                          <a:ea typeface="+mn-ea"/>
                          <a:cs typeface="Arial" panose="020B0604020202020204" pitchFamily="34" charset="0"/>
                        </a:rPr>
                        <a:t>No designated safe distance between the employee and the crest of the active shovel pit</a:t>
                      </a:r>
                    </a:p>
                    <a:p>
                      <a:endParaRPr lang="en-US" sz="1050">
                        <a:latin typeface="Arial" panose="020B0604020202020204" pitchFamily="34" charset="0"/>
                        <a:cs typeface="Arial" panose="020B0604020202020204" pitchFamily="34" charset="0"/>
                      </a:endParaRPr>
                    </a:p>
                  </a:txBody>
                  <a:tcP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solidFill>
                      <a:schemeClr val="bg1"/>
                    </a:solidFill>
                  </a:tcPr>
                </a:tc>
                <a:extLst>
                  <a:ext uri="{0D108BD9-81ED-4DB2-BD59-A6C34878D82A}">
                    <a16:rowId xmlns:a16="http://schemas.microsoft.com/office/drawing/2014/main" val="1845061796"/>
                  </a:ext>
                </a:extLst>
              </a:tr>
            </a:tbl>
          </a:graphicData>
        </a:graphic>
      </p:graphicFrame>
      <p:graphicFrame>
        <p:nvGraphicFramePr>
          <p:cNvPr id="24" name="Table 24">
            <a:extLst>
              <a:ext uri="{FF2B5EF4-FFF2-40B4-BE49-F238E27FC236}">
                <a16:creationId xmlns:a16="http://schemas.microsoft.com/office/drawing/2014/main" id="{A9E4AFFA-6A2F-441F-8326-6640BF498288}"/>
              </a:ext>
            </a:extLst>
          </p:cNvPr>
          <p:cNvGraphicFramePr>
            <a:graphicFrameLocks noGrp="1"/>
          </p:cNvGraphicFramePr>
          <p:nvPr/>
        </p:nvGraphicFramePr>
        <p:xfrm>
          <a:off x="272810" y="2540524"/>
          <a:ext cx="6609254" cy="3147060"/>
        </p:xfrm>
        <a:graphic>
          <a:graphicData uri="http://schemas.openxmlformats.org/drawingml/2006/table">
            <a:tbl>
              <a:tblPr firstRow="1" lastCol="1" bandRow="1">
                <a:tableStyleId>{1FECB4D8-DB02-4DC6-A0A2-4F2EBAE1DC90}</a:tableStyleId>
              </a:tblPr>
              <a:tblGrid>
                <a:gridCol w="4812537">
                  <a:extLst>
                    <a:ext uri="{9D8B030D-6E8A-4147-A177-3AD203B41FA5}">
                      <a16:colId xmlns:a16="http://schemas.microsoft.com/office/drawing/2014/main" val="1721903677"/>
                    </a:ext>
                  </a:extLst>
                </a:gridCol>
                <a:gridCol w="1796717">
                  <a:extLst>
                    <a:ext uri="{9D8B030D-6E8A-4147-A177-3AD203B41FA5}">
                      <a16:colId xmlns:a16="http://schemas.microsoft.com/office/drawing/2014/main" val="2191341156"/>
                    </a:ext>
                  </a:extLst>
                </a:gridCol>
              </a:tblGrid>
              <a:tr h="515267">
                <a:tc>
                  <a:txBody>
                    <a:bodyPr/>
                    <a:lstStyle/>
                    <a:p>
                      <a:pPr algn="ctr"/>
                      <a:r>
                        <a:rPr lang="en-US" sz="1400">
                          <a:solidFill>
                            <a:schemeClr val="tx1"/>
                          </a:solidFill>
                          <a:latin typeface="Arial"/>
                          <a:cs typeface="Arial"/>
                        </a:rPr>
                        <a:t>Action Items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1400">
                          <a:solidFill>
                            <a:schemeClr val="tx1"/>
                          </a:solidFill>
                          <a:latin typeface="Arial"/>
                          <a:cs typeface="Arial"/>
                        </a:rPr>
                        <a:t>Hierarchy of Controls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77692560"/>
                  </a:ext>
                </a:extLst>
              </a:tr>
              <a:tr h="442505">
                <a:tc>
                  <a:txBody>
                    <a:bodyPr/>
                    <a:lstStyle/>
                    <a:p>
                      <a:pPr marL="114300" lvl="1" indent="0" algn="l">
                        <a:lnSpc>
                          <a:spcPct val="100000"/>
                        </a:lnSpc>
                        <a:spcBef>
                          <a:spcPts val="0"/>
                        </a:spcBef>
                        <a:spcAft>
                          <a:spcPts val="0"/>
                        </a:spcAft>
                        <a:buNone/>
                      </a:pPr>
                      <a:r>
                        <a:rPr lang="en-US" sz="1200">
                          <a:latin typeface="Arial"/>
                        </a:rPr>
                        <a:t>Dig line will be visible by the shovel runner by having a trench in place</a:t>
                      </a:r>
                    </a:p>
                  </a:txBody>
                  <a:tcPr anchor="ct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lnTlToBr w="0">
                      <a:noFill/>
                    </a:lnTlToBr>
                    <a:lnBlToTr w="0">
                      <a:noFill/>
                    </a:lnBlToTr>
                    <a:noFill/>
                  </a:tcPr>
                </a:tc>
                <a:tc>
                  <a:txBody>
                    <a:bodyPr/>
                    <a:lstStyle/>
                    <a:p>
                      <a:pPr lvl="0" algn="ctr">
                        <a:buNone/>
                      </a:pPr>
                      <a:r>
                        <a:rPr lang="en-US" sz="1200" b="0">
                          <a:latin typeface="Arial"/>
                          <a:cs typeface="Arial"/>
                        </a:rPr>
                        <a:t>Engineering</a:t>
                      </a:r>
                    </a:p>
                  </a:txBody>
                  <a:tcPr anchor="ct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lnTlToBr w="0">
                      <a:noFill/>
                    </a:lnTlToBr>
                    <a:lnBlToTr w="0">
                      <a:noFill/>
                    </a:lnBlToTr>
                    <a:noFill/>
                  </a:tcPr>
                </a:tc>
                <a:extLst>
                  <a:ext uri="{0D108BD9-81ED-4DB2-BD59-A6C34878D82A}">
                    <a16:rowId xmlns:a16="http://schemas.microsoft.com/office/drawing/2014/main" val="2612094053"/>
                  </a:ext>
                </a:extLst>
              </a:tr>
              <a:tr h="1080179">
                <a:tc>
                  <a:txBody>
                    <a:bodyPr/>
                    <a:lstStyle/>
                    <a:p>
                      <a:pPr marL="0" marR="0" lvl="0" indent="0" algn="l" rtl="0" eaLnBrk="1" fontAlgn="auto" latinLnBrk="0" hangingPunct="1">
                        <a:lnSpc>
                          <a:spcPct val="100000"/>
                        </a:lnSpc>
                        <a:spcBef>
                          <a:spcPts val="0"/>
                        </a:spcBef>
                        <a:spcAft>
                          <a:spcPts val="0"/>
                        </a:spcAft>
                        <a:buClrTx/>
                        <a:buSzTx/>
                        <a:buNone/>
                      </a:pPr>
                      <a:r>
                        <a:rPr lang="en-US" sz="1200" kern="1200">
                          <a:solidFill>
                            <a:schemeClr val="tx1"/>
                          </a:solidFill>
                          <a:effectLst/>
                          <a:latin typeface="Arial"/>
                          <a:ea typeface="+mn-ea"/>
                          <a:cs typeface="Arial"/>
                        </a:rPr>
                        <a:t>When mining fill or tailings material and access to the bench is needed, a safety berm will need to be a minimum of 13 feet (based off a 50-foot bench) from an active mining crest to keep miners safe from bench failures.  If no access is required, access will be restricted. </a:t>
                      </a:r>
                    </a:p>
                    <a:p>
                      <a:pPr marL="0" marR="0" lvl="0" indent="0" algn="ctr">
                        <a:lnSpc>
                          <a:spcPct val="100000"/>
                        </a:lnSpc>
                        <a:spcBef>
                          <a:spcPts val="0"/>
                        </a:spcBef>
                        <a:spcAft>
                          <a:spcPts val="0"/>
                        </a:spcAft>
                        <a:buClrTx/>
                        <a:buSzTx/>
                        <a:buNone/>
                      </a:pPr>
                      <a:r>
                        <a:rPr lang="en-US" sz="1200" b="1" kern="1200">
                          <a:solidFill>
                            <a:schemeClr val="tx1"/>
                          </a:solidFill>
                          <a:effectLst/>
                          <a:highlight>
                            <a:srgbClr val="FFFF00"/>
                          </a:highlight>
                          <a:latin typeface="Arial"/>
                          <a:ea typeface="+mn-ea"/>
                          <a:cs typeface="Arial"/>
                        </a:rPr>
                        <a:t>Global Action Item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latin typeface="Arial"/>
                          <a:cs typeface="Arial"/>
                        </a:rPr>
                        <a:t>Engineering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370885"/>
                  </a:ext>
                </a:extLst>
              </a:tr>
              <a:tr h="478376">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u="none" strike="noStrike" kern="1200" noProof="0">
                          <a:solidFill>
                            <a:schemeClr val="dk1"/>
                          </a:solidFill>
                          <a:effectLst/>
                          <a:latin typeface="Arial"/>
                          <a:ea typeface="+mn-ea"/>
                          <a:cs typeface="Arial"/>
                        </a:rPr>
                        <a:t>Document the safety berm requirement in administrative controls (i.e., SOP, Site Policy, etc..) and communicate requirement with Mine Operations.  No personnel will be allowed access past the safety berm</a:t>
                      </a:r>
                    </a:p>
                    <a:p>
                      <a:pPr algn="l"/>
                      <a:endParaRPr lang="en-US" sz="105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latin typeface="Arial"/>
                          <a:cs typeface="Arial"/>
                        </a:rPr>
                        <a:t>Administrative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4964024"/>
                  </a:ext>
                </a:extLst>
              </a:tr>
            </a:tbl>
          </a:graphicData>
        </a:graphic>
      </p:graphicFrame>
      <p:graphicFrame>
        <p:nvGraphicFramePr>
          <p:cNvPr id="25" name="Table 25">
            <a:extLst>
              <a:ext uri="{FF2B5EF4-FFF2-40B4-BE49-F238E27FC236}">
                <a16:creationId xmlns:a16="http://schemas.microsoft.com/office/drawing/2014/main" id="{4D4E55AE-A9AC-4474-887D-0F3B0F309DFF}"/>
              </a:ext>
            </a:extLst>
          </p:cNvPr>
          <p:cNvGraphicFramePr>
            <a:graphicFrameLocks noGrp="1"/>
          </p:cNvGraphicFramePr>
          <p:nvPr/>
        </p:nvGraphicFramePr>
        <p:xfrm>
          <a:off x="273169" y="5460077"/>
          <a:ext cx="6609253" cy="739140"/>
        </p:xfrm>
        <a:graphic>
          <a:graphicData uri="http://schemas.openxmlformats.org/drawingml/2006/table">
            <a:tbl>
              <a:tblPr firstRow="1" bandRow="1">
                <a:tableStyleId>{1FECB4D8-DB02-4DC6-A0A2-4F2EBAE1DC90}</a:tableStyleId>
              </a:tblPr>
              <a:tblGrid>
                <a:gridCol w="6609253">
                  <a:extLst>
                    <a:ext uri="{9D8B030D-6E8A-4147-A177-3AD203B41FA5}">
                      <a16:colId xmlns:a16="http://schemas.microsoft.com/office/drawing/2014/main" val="2972381915"/>
                    </a:ext>
                  </a:extLst>
                </a:gridCol>
              </a:tblGrid>
              <a:tr h="178723">
                <a:tc>
                  <a:txBody>
                    <a:bodyPr/>
                    <a:lstStyle/>
                    <a:p>
                      <a:pPr algn="ctr"/>
                      <a:r>
                        <a:rPr lang="en-US" sz="1400">
                          <a:solidFill>
                            <a:schemeClr val="tx1"/>
                          </a:solidFill>
                          <a:latin typeface="Arial"/>
                          <a:cs typeface="Arial"/>
                        </a:rPr>
                        <a:t>Additional Learnings / Opportunities</a:t>
                      </a:r>
                    </a:p>
                  </a:txBody>
                  <a:tcPr anchor="ctr">
                    <a:solidFill>
                      <a:srgbClr val="FFFF00"/>
                    </a:solidFill>
                  </a:tcPr>
                </a:tc>
                <a:extLst>
                  <a:ext uri="{0D108BD9-81ED-4DB2-BD59-A6C34878D82A}">
                    <a16:rowId xmlns:a16="http://schemas.microsoft.com/office/drawing/2014/main" val="2212267620"/>
                  </a:ext>
                </a:extLst>
              </a:tr>
              <a:tr h="388402">
                <a:tc>
                  <a:txBody>
                    <a:bodyPr/>
                    <a:lstStyle/>
                    <a:p>
                      <a:pPr algn="ctr"/>
                      <a:endParaRPr lang="en-US" sz="1050">
                        <a:latin typeface="Arial" panose="020B0604020202020204" pitchFamily="34" charset="0"/>
                        <a:cs typeface="Arial" panose="020B0604020202020204" pitchFamily="34" charset="0"/>
                      </a:endParaRPr>
                    </a:p>
                    <a:p>
                      <a:pPr algn="l"/>
                      <a:r>
                        <a:rPr lang="en-US" sz="1200">
                          <a:latin typeface="Arial"/>
                          <a:cs typeface="Arial"/>
                        </a:rPr>
                        <a:t>N/A</a:t>
                      </a:r>
                    </a:p>
                  </a:txBody>
                  <a:tcPr>
                    <a:solidFill>
                      <a:schemeClr val="bg1"/>
                    </a:solidFill>
                  </a:tcPr>
                </a:tc>
                <a:extLst>
                  <a:ext uri="{0D108BD9-81ED-4DB2-BD59-A6C34878D82A}">
                    <a16:rowId xmlns:a16="http://schemas.microsoft.com/office/drawing/2014/main" val="4065172770"/>
                  </a:ext>
                </a:extLst>
              </a:tr>
            </a:tbl>
          </a:graphicData>
        </a:graphic>
      </p:graphicFrame>
      <p:graphicFrame>
        <p:nvGraphicFramePr>
          <p:cNvPr id="26" name="Table 26">
            <a:extLst>
              <a:ext uri="{FF2B5EF4-FFF2-40B4-BE49-F238E27FC236}">
                <a16:creationId xmlns:a16="http://schemas.microsoft.com/office/drawing/2014/main" id="{7C955C20-3906-48EE-936A-58DFB3E2E8B5}"/>
              </a:ext>
            </a:extLst>
          </p:cNvPr>
          <p:cNvGraphicFramePr>
            <a:graphicFrameLocks noGrp="1"/>
          </p:cNvGraphicFramePr>
          <p:nvPr/>
        </p:nvGraphicFramePr>
        <p:xfrm>
          <a:off x="7213598" y="1158545"/>
          <a:ext cx="4705591" cy="5253172"/>
        </p:xfrm>
        <a:graphic>
          <a:graphicData uri="http://schemas.openxmlformats.org/drawingml/2006/table">
            <a:tbl>
              <a:tblPr firstRow="1" bandRow="1">
                <a:tableStyleId>{1FECB4D8-DB02-4DC6-A0A2-4F2EBAE1DC90}</a:tableStyleId>
              </a:tblPr>
              <a:tblGrid>
                <a:gridCol w="4705591">
                  <a:extLst>
                    <a:ext uri="{9D8B030D-6E8A-4147-A177-3AD203B41FA5}">
                      <a16:colId xmlns:a16="http://schemas.microsoft.com/office/drawing/2014/main" val="2223231363"/>
                    </a:ext>
                  </a:extLst>
                </a:gridCol>
              </a:tblGrid>
              <a:tr h="432408">
                <a:tc>
                  <a:txBody>
                    <a:bodyPr/>
                    <a:lstStyle/>
                    <a:p>
                      <a:pPr algn="ctr"/>
                      <a:r>
                        <a:rPr lang="en-US" sz="1400">
                          <a:solidFill>
                            <a:schemeClr val="tx1"/>
                          </a:solidFill>
                          <a:latin typeface="Arial"/>
                          <a:cs typeface="Arial"/>
                        </a:rPr>
                        <a:t>Fatal Risk Management Controls</a:t>
                      </a:r>
                    </a:p>
                  </a:txBody>
                  <a:tcPr anchor="ctr">
                    <a:lnL w="12700">
                      <a:solidFill>
                        <a:schemeClr val="bg2">
                          <a:lumMod val="90000"/>
                        </a:schemeClr>
                      </a:solidFill>
                    </a:lnL>
                    <a:lnR w="12700">
                      <a:solidFill>
                        <a:schemeClr val="bg2">
                          <a:lumMod val="90000"/>
                        </a:schemeClr>
                      </a:solidFill>
                    </a:lnR>
                    <a:lnT w="12700">
                      <a:solidFill>
                        <a:schemeClr val="bg2">
                          <a:lumMod val="90000"/>
                        </a:schemeClr>
                      </a:solidFill>
                    </a:lnT>
                    <a:solidFill>
                      <a:srgbClr val="FFFF00"/>
                    </a:solidFill>
                  </a:tcPr>
                </a:tc>
                <a:extLst>
                  <a:ext uri="{0D108BD9-81ED-4DB2-BD59-A6C34878D82A}">
                    <a16:rowId xmlns:a16="http://schemas.microsoft.com/office/drawing/2014/main" val="2049582772"/>
                  </a:ext>
                </a:extLst>
              </a:tr>
              <a:tr h="4820764">
                <a:tc>
                  <a:txBody>
                    <a:bodyPr/>
                    <a:lstStyle/>
                    <a:p>
                      <a:pPr marL="0" indent="0">
                        <a:lnSpc>
                          <a:spcPct val="100000"/>
                        </a:lnSpc>
                        <a:buFont typeface="Arial" panose="020B0604020202020204" pitchFamily="34" charset="0"/>
                        <a:buNone/>
                      </a:pPr>
                      <a:r>
                        <a:rPr lang="en-US" sz="1200" b="1" kern="1400">
                          <a:solidFill>
                            <a:srgbClr val="000000"/>
                          </a:solidFill>
                          <a:latin typeface="Arial" panose="020B0604020202020204" pitchFamily="34" charset="0"/>
                          <a:ea typeface="+mn-ea"/>
                          <a:cs typeface="Arial" panose="020B0604020202020204" pitchFamily="34" charset="0"/>
                        </a:rPr>
                        <a:t>Verification Systems/Monitoring System – </a:t>
                      </a:r>
                      <a:r>
                        <a:rPr lang="en-US" sz="1200" b="1" kern="1400">
                          <a:solidFill>
                            <a:srgbClr val="00B050"/>
                          </a:solidFill>
                          <a:latin typeface="Arial" panose="020B0604020202020204" pitchFamily="34" charset="0"/>
                          <a:ea typeface="+mn-ea"/>
                          <a:cs typeface="Arial" panose="020B0604020202020204" pitchFamily="34" charset="0"/>
                        </a:rPr>
                        <a:t>SUFFICIENT</a:t>
                      </a:r>
                    </a:p>
                    <a:p>
                      <a:pPr marL="0" indent="0">
                        <a:lnSpc>
                          <a:spcPct val="100000"/>
                        </a:lnSpc>
                        <a:buFont typeface="Arial" panose="020B0604020202020204" pitchFamily="34" charset="0"/>
                        <a:buNone/>
                      </a:pPr>
                      <a:endParaRPr lang="en-US" sz="1200" b="1" kern="1400">
                        <a:solidFill>
                          <a:srgbClr val="00B050"/>
                        </a:solidFill>
                        <a:latin typeface="Arial" panose="020B0604020202020204" pitchFamily="34" charset="0"/>
                        <a:ea typeface="+mn-lt"/>
                        <a:cs typeface="Arial" panose="020B0604020202020204" pitchFamily="34" charset="0"/>
                      </a:endParaRPr>
                    </a:p>
                    <a:p>
                      <a:pPr marL="0" indent="0">
                        <a:lnSpc>
                          <a:spcPct val="100000"/>
                        </a:lnSpc>
                        <a:buFont typeface="Arial" panose="020B0604020202020204" pitchFamily="34" charset="0"/>
                        <a:buNone/>
                      </a:pPr>
                      <a:r>
                        <a:rPr lang="en-US" sz="1200" b="1" kern="1400">
                          <a:solidFill>
                            <a:schemeClr val="dk1"/>
                          </a:solidFill>
                          <a:latin typeface="Arial" panose="020B0604020202020204" pitchFamily="34" charset="0"/>
                          <a:ea typeface="+mn-ea"/>
                          <a:cs typeface="Arial" panose="020B0604020202020204" pitchFamily="34" charset="0"/>
                        </a:rPr>
                        <a:t>Visual Inspections and Reporting – </a:t>
                      </a:r>
                      <a:r>
                        <a:rPr lang="en-US" sz="1200" b="1" kern="1400">
                          <a:solidFill>
                            <a:srgbClr val="FF0000"/>
                          </a:solidFill>
                          <a:latin typeface="Arial" panose="020B0604020202020204" pitchFamily="34" charset="0"/>
                          <a:ea typeface="+mn-ea"/>
                          <a:cs typeface="Arial" panose="020B0604020202020204" pitchFamily="34" charset="0"/>
                        </a:rPr>
                        <a:t>INSUFFICIENT</a:t>
                      </a:r>
                    </a:p>
                    <a:p>
                      <a:pPr marL="171450" indent="-171450">
                        <a:lnSpc>
                          <a:spcPct val="100000"/>
                        </a:lnSpc>
                        <a:buFont typeface="Arial" panose="020B0604020202020204" pitchFamily="34" charset="0"/>
                        <a:buChar char="•"/>
                      </a:pPr>
                      <a:r>
                        <a:rPr lang="en-US" sz="1200" b="0" kern="1400">
                          <a:solidFill>
                            <a:schemeClr val="tx1"/>
                          </a:solidFill>
                          <a:latin typeface="Arial" panose="020B0604020202020204" pitchFamily="34" charset="0"/>
                          <a:ea typeface="+mn-ea"/>
                          <a:cs typeface="Arial" panose="020B0604020202020204" pitchFamily="34" charset="0"/>
                        </a:rPr>
                        <a:t>Are berms at adequate heights and thickness to keep equipment from going through?</a:t>
                      </a:r>
                    </a:p>
                    <a:p>
                      <a:pPr marL="171450" indent="-171450">
                        <a:lnSpc>
                          <a:spcPct val="100000"/>
                        </a:lnSpc>
                        <a:buFont typeface="Arial" panose="020B0604020202020204" pitchFamily="34" charset="0"/>
                        <a:buChar char="•"/>
                      </a:pPr>
                      <a:r>
                        <a:rPr lang="en-US" sz="1200" b="0" kern="1400">
                          <a:solidFill>
                            <a:schemeClr val="tx1"/>
                          </a:solidFill>
                          <a:latin typeface="Arial" panose="020B0604020202020204" pitchFamily="34" charset="0"/>
                          <a:ea typeface="+mn-ea"/>
                          <a:cs typeface="Arial" panose="020B0604020202020204" pitchFamily="34" charset="0"/>
                        </a:rPr>
                        <a:t>Have area inspections for ground conditions been conducted prior to work commencing?</a:t>
                      </a:r>
                    </a:p>
                    <a:p>
                      <a:pPr marL="628650" lvl="1" indent="-171450">
                        <a:lnSpc>
                          <a:spcPct val="100000"/>
                        </a:lnSpc>
                        <a:buFont typeface="Arial" panose="020B0604020202020204" pitchFamily="34" charset="0"/>
                        <a:buChar char="•"/>
                      </a:pPr>
                      <a:endParaRPr lang="en-US" sz="1200" b="1" kern="1400">
                        <a:solidFill>
                          <a:srgbClr val="FFB163"/>
                        </a:solidFill>
                        <a:latin typeface="Arial" panose="020B0604020202020204" pitchFamily="34" charset="0"/>
                        <a:ea typeface="+mn-ea"/>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400">
                          <a:solidFill>
                            <a:schemeClr val="dk1"/>
                          </a:solidFill>
                          <a:latin typeface="Arial" panose="020B0604020202020204" pitchFamily="34" charset="0"/>
                          <a:ea typeface="+mn-ea"/>
                          <a:cs typeface="Arial" panose="020B0604020202020204" pitchFamily="34" charset="0"/>
                        </a:rPr>
                        <a:t>Slope Planning and Building – </a:t>
                      </a:r>
                      <a:r>
                        <a:rPr lang="en-US" sz="1200" b="1" kern="1400">
                          <a:solidFill>
                            <a:srgbClr val="FF0000"/>
                          </a:solidFill>
                          <a:latin typeface="Arial" panose="020B0604020202020204" pitchFamily="34" charset="0"/>
                          <a:ea typeface="+mn-ea"/>
                          <a:cs typeface="Arial" panose="020B0604020202020204" pitchFamily="34" charset="0"/>
                        </a:rPr>
                        <a:t>INSUFFICIENT</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400">
                          <a:solidFill>
                            <a:schemeClr val="tx1"/>
                          </a:solidFill>
                          <a:latin typeface="Arial" panose="020B0604020202020204" pitchFamily="34" charset="0"/>
                          <a:ea typeface="+mn-ea"/>
                          <a:cs typeface="Arial" panose="020B0604020202020204" pitchFamily="34" charset="0"/>
                        </a:rPr>
                        <a:t>Do personnel understand the construction methods and design parameters that will maintain ground stability in order to prevent ground hazards from developing?</a:t>
                      </a:r>
                    </a:p>
                    <a:p>
                      <a:pPr marL="628650" lvl="1" indent="-171450">
                        <a:lnSpc>
                          <a:spcPct val="100000"/>
                        </a:lnSpc>
                        <a:buFont typeface="Arial" panose="020B0604020202020204" pitchFamily="34" charset="0"/>
                        <a:buChar char="•"/>
                      </a:pPr>
                      <a:endParaRPr lang="en-US" sz="1200" b="1" kern="1400">
                        <a:solidFill>
                          <a:srgbClr val="FFB163"/>
                        </a:solidFill>
                        <a:latin typeface="Arial" panose="020B0604020202020204" pitchFamily="34" charset="0"/>
                        <a:ea typeface="+mn-ea"/>
                        <a:cs typeface="Arial" panose="020B0604020202020204" pitchFamily="34" charset="0"/>
                      </a:endParaRPr>
                    </a:p>
                    <a:p>
                      <a:pPr marL="0" indent="0">
                        <a:lnSpc>
                          <a:spcPct val="100000"/>
                        </a:lnSpc>
                        <a:buFont typeface="Arial" panose="020B0604020202020204" pitchFamily="34" charset="0"/>
                        <a:buNone/>
                      </a:pPr>
                      <a:r>
                        <a:rPr lang="en-US" sz="1200" b="1" kern="1400">
                          <a:solidFill>
                            <a:srgbClr val="000000"/>
                          </a:solidFill>
                          <a:latin typeface="Arial" panose="020B0604020202020204" pitchFamily="34" charset="0"/>
                          <a:ea typeface="+mn-ea"/>
                          <a:cs typeface="Arial" panose="020B0604020202020204" pitchFamily="34" charset="0"/>
                        </a:rPr>
                        <a:t>Excavation and Trenching – </a:t>
                      </a:r>
                      <a:r>
                        <a:rPr lang="en-US" sz="1200" b="1" kern="1400">
                          <a:solidFill>
                            <a:srgbClr val="00B050"/>
                          </a:solidFill>
                          <a:latin typeface="Arial" panose="020B0604020202020204" pitchFamily="34" charset="0"/>
                          <a:ea typeface="+mn-ea"/>
                          <a:cs typeface="Arial" panose="020B0604020202020204" pitchFamily="34" charset="0"/>
                        </a:rPr>
                        <a:t>SUFFICIENT</a:t>
                      </a:r>
                    </a:p>
                    <a:p>
                      <a:endParaRPr lang="en-US" sz="1050">
                        <a:latin typeface="Arial" panose="020B0604020202020204" pitchFamily="34" charset="0"/>
                        <a:cs typeface="Arial" panose="020B0604020202020204" pitchFamily="34" charset="0"/>
                      </a:endParaRPr>
                    </a:p>
                  </a:txBody>
                  <a:tcPr>
                    <a:lnL w="12700">
                      <a:solidFill>
                        <a:schemeClr val="bg2">
                          <a:lumMod val="90000"/>
                        </a:schemeClr>
                      </a:solidFill>
                    </a:lnL>
                    <a:lnR w="12700">
                      <a:solidFill>
                        <a:schemeClr val="bg2">
                          <a:lumMod val="90000"/>
                        </a:schemeClr>
                      </a:solidFill>
                    </a:lnR>
                    <a:lnB w="12700">
                      <a:solidFill>
                        <a:schemeClr val="bg2">
                          <a:lumMod val="90000"/>
                        </a:schemeClr>
                      </a:solidFill>
                    </a:lnB>
                  </a:tcPr>
                </a:tc>
                <a:extLst>
                  <a:ext uri="{0D108BD9-81ED-4DB2-BD59-A6C34878D82A}">
                    <a16:rowId xmlns:a16="http://schemas.microsoft.com/office/drawing/2014/main" val="468562496"/>
                  </a:ext>
                </a:extLst>
              </a:tr>
            </a:tbl>
          </a:graphicData>
        </a:graphic>
      </p:graphicFrame>
      <p:graphicFrame>
        <p:nvGraphicFramePr>
          <p:cNvPr id="27" name="Table 25">
            <a:extLst>
              <a:ext uri="{FF2B5EF4-FFF2-40B4-BE49-F238E27FC236}">
                <a16:creationId xmlns:a16="http://schemas.microsoft.com/office/drawing/2014/main" id="{FF2EA5BA-2987-4124-B525-B955CDFDA894}"/>
              </a:ext>
            </a:extLst>
          </p:cNvPr>
          <p:cNvGraphicFramePr>
            <a:graphicFrameLocks noGrp="1"/>
          </p:cNvGraphicFramePr>
          <p:nvPr/>
        </p:nvGraphicFramePr>
        <p:xfrm>
          <a:off x="9356305" y="478622"/>
          <a:ext cx="2242137" cy="411480"/>
        </p:xfrm>
        <a:graphic>
          <a:graphicData uri="http://schemas.openxmlformats.org/drawingml/2006/table">
            <a:tbl>
              <a:tblPr firstRow="1" bandRow="1">
                <a:tableStyleId>{5C22544A-7EE6-4342-B048-85BDC9FD1C3A}</a:tableStyleId>
              </a:tblPr>
              <a:tblGrid>
                <a:gridCol w="2242137">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20007047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10" name="TextBox 9">
            <a:extLst>
              <a:ext uri="{FF2B5EF4-FFF2-40B4-BE49-F238E27FC236}">
                <a16:creationId xmlns:a16="http://schemas.microsoft.com/office/drawing/2014/main" id="{BF9C59EE-C050-4787-8F43-8BB0DD7E1CEB}"/>
              </a:ext>
            </a:extLst>
          </p:cNvPr>
          <p:cNvSpPr txBox="1"/>
          <p:nvPr/>
        </p:nvSpPr>
        <p:spPr>
          <a:xfrm>
            <a:off x="1222909" y="299571"/>
            <a:ext cx="42475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Potential Fatal Event Learnings:</a:t>
            </a:r>
          </a:p>
        </p:txBody>
      </p:sp>
      <p:pic>
        <p:nvPicPr>
          <p:cNvPr id="12" name="Picture 11" descr="Icon&#10;&#10;Description automatically generated">
            <a:extLst>
              <a:ext uri="{FF2B5EF4-FFF2-40B4-BE49-F238E27FC236}">
                <a16:creationId xmlns:a16="http://schemas.microsoft.com/office/drawing/2014/main" id="{8AB99267-8C4D-4664-AB29-873748C21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810" y="74433"/>
            <a:ext cx="885783" cy="775198"/>
          </a:xfrm>
          <a:prstGeom prst="rect">
            <a:avLst/>
          </a:prstGeom>
        </p:spPr>
      </p:pic>
    </p:spTree>
    <p:extLst>
      <p:ext uri="{BB962C8B-B14F-4D97-AF65-F5344CB8AC3E}">
        <p14:creationId xmlns:p14="http://schemas.microsoft.com/office/powerpoint/2010/main" val="494587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707A3-0C65-47A6-943C-13E14657CDB3}"/>
              </a:ext>
            </a:extLst>
          </p:cNvPr>
          <p:cNvSpPr>
            <a:spLocks noGrp="1"/>
          </p:cNvSpPr>
          <p:nvPr>
            <p:ph type="ctrTitle"/>
          </p:nvPr>
        </p:nvSpPr>
        <p:spPr/>
        <p:txBody>
          <a:bodyPr/>
          <a:lstStyle/>
          <a:p>
            <a:r>
              <a:rPr lang="en-US" dirty="0"/>
              <a:t>FCX Safety</a:t>
            </a:r>
          </a:p>
        </p:txBody>
      </p:sp>
      <p:sp>
        <p:nvSpPr>
          <p:cNvPr id="5" name="Subtitle 4">
            <a:extLst>
              <a:ext uri="{FF2B5EF4-FFF2-40B4-BE49-F238E27FC236}">
                <a16:creationId xmlns:a16="http://schemas.microsoft.com/office/drawing/2014/main" id="{27F1691E-FBA2-4B2B-8113-66133A14AC7C}"/>
              </a:ext>
            </a:extLst>
          </p:cNvPr>
          <p:cNvSpPr>
            <a:spLocks noGrp="1"/>
          </p:cNvSpPr>
          <p:nvPr>
            <p:ph type="subTitle" idx="1"/>
          </p:nvPr>
        </p:nvSpPr>
        <p:spPr/>
        <p:txBody>
          <a:bodyPr/>
          <a:lstStyle/>
          <a:p>
            <a:r>
              <a:rPr lang="en-US" dirty="0"/>
              <a:t>August 2023</a:t>
            </a:r>
          </a:p>
        </p:txBody>
      </p:sp>
    </p:spTree>
    <p:extLst>
      <p:ext uri="{BB962C8B-B14F-4D97-AF65-F5344CB8AC3E}">
        <p14:creationId xmlns:p14="http://schemas.microsoft.com/office/powerpoint/2010/main" val="195153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extLst>
              <p:ext uri="{D42A27DB-BD31-4B8C-83A1-F6EECF244321}">
                <p14:modId xmlns:p14="http://schemas.microsoft.com/office/powerpoint/2010/main" val="2560702285"/>
              </p:ext>
            </p:extLst>
          </p:nvPr>
        </p:nvGraphicFramePr>
        <p:xfrm>
          <a:off x="115614" y="1071426"/>
          <a:ext cx="6123269" cy="5277244"/>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7257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2577">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PTFI</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72577">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March 27, 2023 / 5:28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72577">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Property Damage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894185">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a:lnSpc>
                          <a:spcPct val="100000"/>
                        </a:lnSpc>
                        <a:spcBef>
                          <a:spcPts val="0"/>
                        </a:spcBef>
                        <a:spcAft>
                          <a:spcPts val="0"/>
                        </a:spcAft>
                        <a:buClrTx/>
                        <a:buSzTx/>
                        <a:buFontTx/>
                        <a:buNone/>
                      </a:pPr>
                      <a:r>
                        <a:rPr lang="en-US" sz="1400" b="0" i="0" u="none" strike="noStrike" kern="1200">
                          <a:solidFill>
                            <a:schemeClr val="dk1"/>
                          </a:solidFill>
                          <a:latin typeface="Arial"/>
                          <a:ea typeface="+mn-ea"/>
                          <a:cs typeface="Arial"/>
                        </a:rPr>
                        <a:t>A barrack occupant placed a T-shirt against the element of a room heater, and it caught fire. PTFI Command Center called Fire Rescue for immediate response. </a:t>
                      </a:r>
                      <a:endParaRPr lang="en-US"/>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72577">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Fire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72577">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72577">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dirty="0">
                          <a:latin typeface="Arial"/>
                          <a:cs typeface="Arial"/>
                        </a:rPr>
                        <a:t>Catastrophic (4) </a:t>
                      </a:r>
                      <a:r>
                        <a:rPr lang="en-US" sz="1400" dirty="0" err="1">
                          <a:latin typeface="Arial"/>
                          <a:cs typeface="Arial"/>
                        </a:rPr>
                        <a:t>Unlikey</a:t>
                      </a:r>
                      <a:r>
                        <a:rPr lang="en-US" sz="1400" dirty="0">
                          <a:latin typeface="Arial"/>
                          <a:cs typeface="Arial"/>
                        </a:rPr>
                        <a:t> (1)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84350">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None/>
                      </a:pPr>
                      <a:r>
                        <a:rPr lang="en-US" sz="1400" b="0" i="0" u="none" strike="noStrike" kern="1200">
                          <a:solidFill>
                            <a:schemeClr val="dk1"/>
                          </a:solidFill>
                          <a:latin typeface="Arial"/>
                          <a:ea typeface="+mn-ea"/>
                          <a:cs typeface="Arial"/>
                        </a:rPr>
                        <a:t>Placement of combustible material near heat source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84350">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rtl="0" eaLnBrk="1" latinLnBrk="0" hangingPunct="1">
                        <a:buFont typeface="Arial" panose="020B0604020202020204" pitchFamily="34" charset="0"/>
                        <a:buChar char="•"/>
                      </a:pPr>
                      <a:r>
                        <a:rPr lang="en-US" sz="1400" b="0" i="0" u="none" strike="noStrike" kern="1200">
                          <a:solidFill>
                            <a:schemeClr val="dk1"/>
                          </a:solidFill>
                          <a:latin typeface="Arial"/>
                          <a:ea typeface="+mn-ea"/>
                          <a:cs typeface="Arial"/>
                        </a:rPr>
                        <a:t>GDL-4.02-PTFI-004​ -  Housekeeping</a:t>
                      </a:r>
                    </a:p>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a:ea typeface="+mn-ea"/>
                          <a:cs typeface="Arial"/>
                        </a:rPr>
                        <a:t>GDL-4.04.30-PTFI-003 - Fire Protection​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7257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a:solidFill>
                            <a:schemeClr val="dk1"/>
                          </a:solidFill>
                          <a:latin typeface="Arial"/>
                          <a:ea typeface="+mn-ea"/>
                          <a:cs typeface="Arial"/>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49238">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rtl="0" eaLnBrk="1" latinLnBrk="0" hangingPunct="1"/>
                      <a:r>
                        <a:rPr lang="en-US" sz="1400" kern="1200" dirty="0">
                          <a:solidFill>
                            <a:schemeClr val="dk1"/>
                          </a:solidFill>
                          <a:latin typeface="Arial"/>
                          <a:ea typeface="+mn-ea"/>
                          <a:cs typeface="Arial"/>
                        </a:rPr>
                        <a:t>  </a:t>
                      </a:r>
                      <a:r>
                        <a:rPr lang="en-US" sz="1400" kern="1200" dirty="0" err="1">
                          <a:solidFill>
                            <a:schemeClr val="dk1"/>
                          </a:solidFill>
                          <a:latin typeface="Arial"/>
                          <a:ea typeface="+mn-ea"/>
                          <a:cs typeface="Arial"/>
                        </a:rPr>
                        <a:t>Maranata</a:t>
                      </a:r>
                      <a:r>
                        <a:rPr lang="en-US" sz="1400" kern="1200" dirty="0">
                          <a:solidFill>
                            <a:schemeClr val="dk1"/>
                          </a:solidFill>
                          <a:latin typeface="Arial"/>
                          <a:ea typeface="+mn-ea"/>
                          <a:cs typeface="Arial"/>
                        </a:rPr>
                        <a:t> </a:t>
                      </a:r>
                      <a:r>
                        <a:rPr lang="en-US" sz="1400" kern="1200" dirty="0" err="1">
                          <a:solidFill>
                            <a:schemeClr val="dk1"/>
                          </a:solidFill>
                          <a:latin typeface="Arial"/>
                          <a:ea typeface="+mn-ea"/>
                          <a:cs typeface="Arial"/>
                        </a:rPr>
                        <a:t>Tobing</a:t>
                      </a:r>
                      <a:r>
                        <a:rPr lang="en-US" sz="1400" kern="1200" dirty="0">
                          <a:solidFill>
                            <a:schemeClr val="dk1"/>
                          </a:solidFill>
                          <a:latin typeface="Arial"/>
                          <a:ea typeface="+mn-ea"/>
                          <a:cs typeface="Arial"/>
                        </a:rPr>
                        <a:t> – Safety PT RUCCI</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#20007947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2616101"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Fire Incident at Barracks</a:t>
            </a:r>
          </a:p>
        </p:txBody>
      </p:sp>
      <p:pic>
        <p:nvPicPr>
          <p:cNvPr id="8" name="Picture 7">
            <a:extLst>
              <a:ext uri="{FF2B5EF4-FFF2-40B4-BE49-F238E27FC236}">
                <a16:creationId xmlns:a16="http://schemas.microsoft.com/office/drawing/2014/main" id="{62AE5793-4F8E-4A04-ACAF-D82D60AFA90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8711" y="140954"/>
            <a:ext cx="777240" cy="675336"/>
          </a:xfrm>
          <a:prstGeom prst="rect">
            <a:avLst/>
          </a:prstGeom>
        </p:spPr>
      </p:pic>
      <p:pic>
        <p:nvPicPr>
          <p:cNvPr id="9" name="Picture 8" descr="A picture containing dirty&#10;&#10;Description automatically generated">
            <a:extLst>
              <a:ext uri="{FF2B5EF4-FFF2-40B4-BE49-F238E27FC236}">
                <a16:creationId xmlns:a16="http://schemas.microsoft.com/office/drawing/2014/main" id="{786778E4-FB7D-496D-8AB7-92DE206E820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27228" y="1427254"/>
            <a:ext cx="5581229" cy="5204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938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B636-673F-4821-B85C-85CDECCF5D93}"/>
              </a:ext>
            </a:extLst>
          </p:cNvPr>
          <p:cNvSpPr>
            <a:spLocks noGrp="1"/>
          </p:cNvSpPr>
          <p:nvPr>
            <p:ph type="ctrTitle"/>
          </p:nvPr>
        </p:nvSpPr>
        <p:spPr/>
        <p:txBody>
          <a:bodyPr/>
          <a:lstStyle/>
          <a:p>
            <a:r>
              <a:rPr lang="en-US" dirty="0"/>
              <a:t>FCX Critical Control Improvements</a:t>
            </a:r>
          </a:p>
        </p:txBody>
      </p:sp>
      <p:sp>
        <p:nvSpPr>
          <p:cNvPr id="3" name="Slide Number Placeholder 2">
            <a:extLst>
              <a:ext uri="{FF2B5EF4-FFF2-40B4-BE49-F238E27FC236}">
                <a16:creationId xmlns:a16="http://schemas.microsoft.com/office/drawing/2014/main" id="{0330F771-C6CC-46F8-BC3C-0F8466A9602B}"/>
              </a:ext>
            </a:extLst>
          </p:cNvPr>
          <p:cNvSpPr>
            <a:spLocks noGrp="1"/>
          </p:cNvSpPr>
          <p:nvPr>
            <p:ph type="sldNum" sz="quarter" idx="4"/>
          </p:nvPr>
        </p:nvSpPr>
        <p:spPr/>
        <p:txBody>
          <a:bodyPr/>
          <a:lstStyle/>
          <a:p>
            <a:fld id="{B5EB69C0-7537-C24C-BC67-8B5F238D9475}" type="slidenum">
              <a:rPr lang="en-US" smtClean="0"/>
              <a:pPr/>
              <a:t>21</a:t>
            </a:fld>
            <a:endParaRPr lang="en-US"/>
          </a:p>
        </p:txBody>
      </p:sp>
    </p:spTree>
    <p:extLst>
      <p:ext uri="{BB962C8B-B14F-4D97-AF65-F5344CB8AC3E}">
        <p14:creationId xmlns:p14="http://schemas.microsoft.com/office/powerpoint/2010/main" val="961084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332EA-D20F-4073-97CE-924AD2831A9C}"/>
              </a:ext>
            </a:extLst>
          </p:cNvPr>
          <p:cNvSpPr>
            <a:spLocks noGrp="1"/>
          </p:cNvSpPr>
          <p:nvPr>
            <p:ph type="title"/>
          </p:nvPr>
        </p:nvSpPr>
        <p:spPr/>
        <p:txBody>
          <a:bodyPr/>
          <a:lstStyle/>
          <a:p>
            <a:r>
              <a:rPr lang="en-US" dirty="0"/>
              <a:t>CCI – Baes for Rock Breaker Inner Boom</a:t>
            </a:r>
          </a:p>
        </p:txBody>
      </p:sp>
      <p:sp>
        <p:nvSpPr>
          <p:cNvPr id="3" name="Slide Number Placeholder 2">
            <a:extLst>
              <a:ext uri="{FF2B5EF4-FFF2-40B4-BE49-F238E27FC236}">
                <a16:creationId xmlns:a16="http://schemas.microsoft.com/office/drawing/2014/main" id="{19556D87-4C9A-4615-AE7D-F3161B4E4948}"/>
              </a:ext>
            </a:extLst>
          </p:cNvPr>
          <p:cNvSpPr>
            <a:spLocks noGrp="1"/>
          </p:cNvSpPr>
          <p:nvPr>
            <p:ph type="sldNum" sz="quarter" idx="4"/>
          </p:nvPr>
        </p:nvSpPr>
        <p:spPr/>
        <p:txBody>
          <a:bodyPr/>
          <a:lstStyle/>
          <a:p>
            <a:fld id="{B5EB69C0-7537-C24C-BC67-8B5F238D9475}" type="slidenum">
              <a:rPr lang="en-US" smtClean="0"/>
              <a:pPr/>
              <a:t>22</a:t>
            </a:fld>
            <a:endParaRPr lang="en-US"/>
          </a:p>
        </p:txBody>
      </p:sp>
      <p:pic>
        <p:nvPicPr>
          <p:cNvPr id="13" name="Content Placeholder 12" descr="A screenshot of a computer screen&#10;&#10;Description automatically generated">
            <a:extLst>
              <a:ext uri="{FF2B5EF4-FFF2-40B4-BE49-F238E27FC236}">
                <a16:creationId xmlns:a16="http://schemas.microsoft.com/office/drawing/2014/main" id="{D56C1DFA-3DE3-4467-A28B-1303CD7111CC}"/>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7111" y="1623447"/>
            <a:ext cx="5029200" cy="1290850"/>
          </a:xfrm>
        </p:spPr>
      </p:pic>
      <p:pic>
        <p:nvPicPr>
          <p:cNvPr id="15" name="Picture 14" descr="A close-up of a document&#10;&#10;Description automatically generated">
            <a:extLst>
              <a:ext uri="{FF2B5EF4-FFF2-40B4-BE49-F238E27FC236}">
                <a16:creationId xmlns:a16="http://schemas.microsoft.com/office/drawing/2014/main" id="{29E5A457-5963-41EA-B0C0-52E7F7502D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7111" y="3155842"/>
            <a:ext cx="5029200" cy="2448426"/>
          </a:xfrm>
          <a:prstGeom prst="rect">
            <a:avLst/>
          </a:prstGeom>
        </p:spPr>
      </p:pic>
      <p:pic>
        <p:nvPicPr>
          <p:cNvPr id="17" name="Picture 16" descr="A collage of a construction site&#10;&#10;Description automatically generated">
            <a:extLst>
              <a:ext uri="{FF2B5EF4-FFF2-40B4-BE49-F238E27FC236}">
                <a16:creationId xmlns:a16="http://schemas.microsoft.com/office/drawing/2014/main" id="{038A9F7A-8793-4210-9701-330B3C24F28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67084" y="1185620"/>
            <a:ext cx="3056199" cy="4486759"/>
          </a:xfrm>
          <a:prstGeom prst="rect">
            <a:avLst/>
          </a:prstGeom>
          <a:ln>
            <a:noFill/>
          </a:ln>
          <a:effectLst>
            <a:outerShdw blurRad="292100" dist="139700" dir="2700000" algn="tl" rotWithShape="0">
              <a:srgbClr val="333333">
                <a:alpha val="65000"/>
              </a:srgbClr>
            </a:outerShdw>
          </a:effectLst>
        </p:spPr>
      </p:pic>
      <p:pic>
        <p:nvPicPr>
          <p:cNvPr id="19" name="Picture 18" descr="A drawing of a construction machine&#10;&#10;Description automatically generated">
            <a:extLst>
              <a:ext uri="{FF2B5EF4-FFF2-40B4-BE49-F238E27FC236}">
                <a16:creationId xmlns:a16="http://schemas.microsoft.com/office/drawing/2014/main" id="{5D752910-B3EF-4C24-9F1D-315DD4FFF4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61532" y="1895608"/>
            <a:ext cx="3201809" cy="4695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842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AAFD-1E80-4B40-9B21-05C6E0EA1512}"/>
              </a:ext>
            </a:extLst>
          </p:cNvPr>
          <p:cNvSpPr>
            <a:spLocks noGrp="1"/>
          </p:cNvSpPr>
          <p:nvPr>
            <p:ph type="title"/>
          </p:nvPr>
        </p:nvSpPr>
        <p:spPr/>
        <p:txBody>
          <a:bodyPr/>
          <a:lstStyle/>
          <a:p>
            <a:r>
              <a:rPr lang="en-US" dirty="0"/>
              <a:t>CCI – Head Scraper System</a:t>
            </a:r>
          </a:p>
        </p:txBody>
      </p:sp>
      <p:pic>
        <p:nvPicPr>
          <p:cNvPr id="6" name="Content Placeholder 5" descr="A close-up of a paper system&#10;&#10;Description automatically generated">
            <a:extLst>
              <a:ext uri="{FF2B5EF4-FFF2-40B4-BE49-F238E27FC236}">
                <a16:creationId xmlns:a16="http://schemas.microsoft.com/office/drawing/2014/main" id="{31DFE47A-8882-46CA-AC1E-FC4AFE29F4FC}"/>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83989" y="1674373"/>
            <a:ext cx="5029200" cy="1246117"/>
          </a:xfrm>
        </p:spPr>
      </p:pic>
      <p:sp>
        <p:nvSpPr>
          <p:cNvPr id="4" name="Slide Number Placeholder 3">
            <a:extLst>
              <a:ext uri="{FF2B5EF4-FFF2-40B4-BE49-F238E27FC236}">
                <a16:creationId xmlns:a16="http://schemas.microsoft.com/office/drawing/2014/main" id="{9FD11C37-413E-4337-8B6F-A574E4DE2256}"/>
              </a:ext>
            </a:extLst>
          </p:cNvPr>
          <p:cNvSpPr>
            <a:spLocks noGrp="1"/>
          </p:cNvSpPr>
          <p:nvPr>
            <p:ph type="sldNum" sz="quarter" idx="4"/>
          </p:nvPr>
        </p:nvSpPr>
        <p:spPr/>
        <p:txBody>
          <a:bodyPr/>
          <a:lstStyle/>
          <a:p>
            <a:fld id="{B5EB69C0-7537-C24C-BC67-8B5F238D9475}" type="slidenum">
              <a:rPr lang="en-US" smtClean="0"/>
              <a:pPr/>
              <a:t>23</a:t>
            </a:fld>
            <a:endParaRPr lang="en-US"/>
          </a:p>
        </p:txBody>
      </p:sp>
      <p:pic>
        <p:nvPicPr>
          <p:cNvPr id="8" name="Picture 7" descr="A screenshot of a computer&#10;&#10;Description automatically generated">
            <a:extLst>
              <a:ext uri="{FF2B5EF4-FFF2-40B4-BE49-F238E27FC236}">
                <a16:creationId xmlns:a16="http://schemas.microsoft.com/office/drawing/2014/main" id="{A7054D5F-2CEE-4878-9AB2-346FC823A9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989" y="3107050"/>
            <a:ext cx="5029200" cy="2529694"/>
          </a:xfrm>
          <a:prstGeom prst="rect">
            <a:avLst/>
          </a:prstGeom>
        </p:spPr>
      </p:pic>
      <p:pic>
        <p:nvPicPr>
          <p:cNvPr id="10" name="Picture 9" descr="A collage of images of construction workers&#10;&#10;Description automatically generated">
            <a:extLst>
              <a:ext uri="{FF2B5EF4-FFF2-40B4-BE49-F238E27FC236}">
                <a16:creationId xmlns:a16="http://schemas.microsoft.com/office/drawing/2014/main" id="{76D9A73C-DE4A-4BCE-8700-E89A96A649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56282" y="1340603"/>
            <a:ext cx="3114381" cy="2781946"/>
          </a:xfrm>
          <a:prstGeom prst="rect">
            <a:avLst/>
          </a:prstGeom>
          <a:ln>
            <a:noFill/>
          </a:ln>
          <a:effectLst>
            <a:outerShdw blurRad="292100" dist="139700" dir="2700000" algn="tl" rotWithShape="0">
              <a:srgbClr val="333333">
                <a:alpha val="65000"/>
              </a:srgbClr>
            </a:outerShdw>
          </a:effectLst>
        </p:spPr>
      </p:pic>
      <p:pic>
        <p:nvPicPr>
          <p:cNvPr id="11" name="Picture 10" descr="A collage of images of construction workers&#10;&#10;Description automatically generated">
            <a:extLst>
              <a:ext uri="{FF2B5EF4-FFF2-40B4-BE49-F238E27FC236}">
                <a16:creationId xmlns:a16="http://schemas.microsoft.com/office/drawing/2014/main" id="{C9FBC193-B293-4330-B794-881C7EF313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83504" y="2859436"/>
            <a:ext cx="3200400" cy="2076639"/>
          </a:xfrm>
          <a:prstGeom prst="rect">
            <a:avLst/>
          </a:prstGeom>
          <a:ln>
            <a:noFill/>
          </a:ln>
          <a:effectLst>
            <a:outerShdw blurRad="292100" dist="139700" dir="2700000" algn="tl" rotWithShape="0">
              <a:srgbClr val="333333">
                <a:alpha val="65000"/>
              </a:srgbClr>
            </a:outerShdw>
          </a:effectLst>
        </p:spPr>
      </p:pic>
      <p:pic>
        <p:nvPicPr>
          <p:cNvPr id="13" name="Picture 12" descr="A person in a helmet working on a red chair&#10;&#10;Description automatically generated">
            <a:extLst>
              <a:ext uri="{FF2B5EF4-FFF2-40B4-BE49-F238E27FC236}">
                <a16:creationId xmlns:a16="http://schemas.microsoft.com/office/drawing/2014/main" id="{72502A6E-FC33-4B51-BAD9-FC90E6432BC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83504" y="4936075"/>
            <a:ext cx="3200400" cy="1552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413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6331-BEF7-47BD-B225-D3D62688D18A}"/>
              </a:ext>
            </a:extLst>
          </p:cNvPr>
          <p:cNvSpPr>
            <a:spLocks noGrp="1"/>
          </p:cNvSpPr>
          <p:nvPr>
            <p:ph type="title"/>
          </p:nvPr>
        </p:nvSpPr>
        <p:spPr/>
        <p:txBody>
          <a:bodyPr/>
          <a:lstStyle/>
          <a:p>
            <a:r>
              <a:rPr lang="en-US" dirty="0"/>
              <a:t>CCI – Blade Gate Opening System</a:t>
            </a:r>
          </a:p>
        </p:txBody>
      </p:sp>
      <p:pic>
        <p:nvPicPr>
          <p:cNvPr id="6" name="Content Placeholder 5">
            <a:extLst>
              <a:ext uri="{FF2B5EF4-FFF2-40B4-BE49-F238E27FC236}">
                <a16:creationId xmlns:a16="http://schemas.microsoft.com/office/drawing/2014/main" id="{B144A536-52B5-48AD-84B3-059FE6613542}"/>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45028" y="1664269"/>
            <a:ext cx="5029200" cy="1270065"/>
          </a:xfrm>
        </p:spPr>
      </p:pic>
      <p:sp>
        <p:nvSpPr>
          <p:cNvPr id="4" name="Slide Number Placeholder 3">
            <a:extLst>
              <a:ext uri="{FF2B5EF4-FFF2-40B4-BE49-F238E27FC236}">
                <a16:creationId xmlns:a16="http://schemas.microsoft.com/office/drawing/2014/main" id="{FB6A58C0-3B10-43EE-B96B-BEF0F9800DE1}"/>
              </a:ext>
            </a:extLst>
          </p:cNvPr>
          <p:cNvSpPr>
            <a:spLocks noGrp="1"/>
          </p:cNvSpPr>
          <p:nvPr>
            <p:ph type="sldNum" sz="quarter" idx="4"/>
          </p:nvPr>
        </p:nvSpPr>
        <p:spPr/>
        <p:txBody>
          <a:bodyPr/>
          <a:lstStyle/>
          <a:p>
            <a:fld id="{B5EB69C0-7537-C24C-BC67-8B5F238D9475}" type="slidenum">
              <a:rPr lang="en-US" smtClean="0"/>
              <a:pPr/>
              <a:t>24</a:t>
            </a:fld>
            <a:endParaRPr lang="en-US"/>
          </a:p>
        </p:txBody>
      </p:sp>
      <p:pic>
        <p:nvPicPr>
          <p:cNvPr id="8" name="Picture 7" descr="A close-up of a document&#10;&#10;Description automatically generated">
            <a:extLst>
              <a:ext uri="{FF2B5EF4-FFF2-40B4-BE49-F238E27FC236}">
                <a16:creationId xmlns:a16="http://schemas.microsoft.com/office/drawing/2014/main" id="{60E397D2-CFE0-440E-9AD2-2675A4ACF3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5028" y="3114159"/>
            <a:ext cx="5029200" cy="2475450"/>
          </a:xfrm>
          <a:prstGeom prst="rect">
            <a:avLst/>
          </a:prstGeom>
        </p:spPr>
      </p:pic>
      <p:pic>
        <p:nvPicPr>
          <p:cNvPr id="10" name="Picture 9" descr="A close up of a machine&#10;&#10;Description automatically generated">
            <a:extLst>
              <a:ext uri="{FF2B5EF4-FFF2-40B4-BE49-F238E27FC236}">
                <a16:creationId xmlns:a16="http://schemas.microsoft.com/office/drawing/2014/main" id="{7C0E8BB3-DD79-4101-BF09-2A0EB7EBC11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41183" y="1243335"/>
            <a:ext cx="1916863" cy="5393410"/>
          </a:xfrm>
          <a:prstGeom prst="rect">
            <a:avLst/>
          </a:prstGeom>
          <a:ln>
            <a:noFill/>
          </a:ln>
          <a:effectLst>
            <a:outerShdw blurRad="292100" dist="139700" dir="2700000" algn="tl" rotWithShape="0">
              <a:srgbClr val="333333">
                <a:alpha val="65000"/>
              </a:srgbClr>
            </a:outerShdw>
          </a:effectLst>
        </p:spPr>
      </p:pic>
      <p:pic>
        <p:nvPicPr>
          <p:cNvPr id="12" name="Picture 11" descr="A blueprint of a mechanical design&#10;&#10;Description automatically generated">
            <a:extLst>
              <a:ext uri="{FF2B5EF4-FFF2-40B4-BE49-F238E27FC236}">
                <a16:creationId xmlns:a16="http://schemas.microsoft.com/office/drawing/2014/main" id="{9386669A-4270-48FB-B1E0-CDD5009922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51369" y="1546958"/>
            <a:ext cx="3653952" cy="4786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04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B636-673F-4821-B85C-85CDECCF5D93}"/>
              </a:ext>
            </a:extLst>
          </p:cNvPr>
          <p:cNvSpPr>
            <a:spLocks noGrp="1"/>
          </p:cNvSpPr>
          <p:nvPr>
            <p:ph type="ctrTitle"/>
          </p:nvPr>
        </p:nvSpPr>
        <p:spPr/>
        <p:txBody>
          <a:bodyPr/>
          <a:lstStyle/>
          <a:p>
            <a:r>
              <a:rPr lang="en-US" dirty="0"/>
              <a:t>Agency Shares</a:t>
            </a:r>
          </a:p>
        </p:txBody>
      </p:sp>
      <p:sp>
        <p:nvSpPr>
          <p:cNvPr id="3" name="Slide Number Placeholder 2">
            <a:extLst>
              <a:ext uri="{FF2B5EF4-FFF2-40B4-BE49-F238E27FC236}">
                <a16:creationId xmlns:a16="http://schemas.microsoft.com/office/drawing/2014/main" id="{0330F771-C6CC-46F8-BC3C-0F8466A9602B}"/>
              </a:ext>
            </a:extLst>
          </p:cNvPr>
          <p:cNvSpPr>
            <a:spLocks noGrp="1"/>
          </p:cNvSpPr>
          <p:nvPr>
            <p:ph type="sldNum" sz="quarter" idx="4"/>
          </p:nvPr>
        </p:nvSpPr>
        <p:spPr/>
        <p:txBody>
          <a:bodyPr/>
          <a:lstStyle/>
          <a:p>
            <a:fld id="{B5EB69C0-7537-C24C-BC67-8B5F238D9475}" type="slidenum">
              <a:rPr lang="en-US" smtClean="0"/>
              <a:pPr/>
              <a:t>25</a:t>
            </a:fld>
            <a:endParaRPr lang="en-US"/>
          </a:p>
        </p:txBody>
      </p:sp>
    </p:spTree>
    <p:extLst>
      <p:ext uri="{BB962C8B-B14F-4D97-AF65-F5344CB8AC3E}">
        <p14:creationId xmlns:p14="http://schemas.microsoft.com/office/powerpoint/2010/main" val="2008630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D1DC4-FD12-4B7B-907E-C38A4B0FD8F2}"/>
              </a:ext>
            </a:extLst>
          </p:cNvPr>
          <p:cNvSpPr>
            <a:spLocks noGrp="1"/>
          </p:cNvSpPr>
          <p:nvPr>
            <p:ph type="title"/>
          </p:nvPr>
        </p:nvSpPr>
        <p:spPr/>
        <p:txBody>
          <a:bodyPr/>
          <a:lstStyle/>
          <a:p>
            <a:r>
              <a:rPr lang="en-US" dirty="0"/>
              <a:t>MSHA – July Share</a:t>
            </a:r>
          </a:p>
        </p:txBody>
      </p:sp>
      <p:pic>
        <p:nvPicPr>
          <p:cNvPr id="7" name="Content Placeholder 6" descr="A poster of a heat stress&#10;&#10;Description automatically generated">
            <a:extLst>
              <a:ext uri="{FF2B5EF4-FFF2-40B4-BE49-F238E27FC236}">
                <a16:creationId xmlns:a16="http://schemas.microsoft.com/office/drawing/2014/main" id="{CD28ADD8-BA28-4804-B259-1BF0A82D0819}"/>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567324" y="1146875"/>
            <a:ext cx="5057353" cy="5712558"/>
          </a:xfrm>
        </p:spPr>
      </p:pic>
      <p:sp>
        <p:nvSpPr>
          <p:cNvPr id="3" name="Slide Number Placeholder 2">
            <a:extLst>
              <a:ext uri="{FF2B5EF4-FFF2-40B4-BE49-F238E27FC236}">
                <a16:creationId xmlns:a16="http://schemas.microsoft.com/office/drawing/2014/main" id="{E556E73C-B20B-4A39-8F18-68C4A994AE8E}"/>
              </a:ext>
            </a:extLst>
          </p:cNvPr>
          <p:cNvSpPr>
            <a:spLocks noGrp="1"/>
          </p:cNvSpPr>
          <p:nvPr>
            <p:ph type="sldNum" sz="quarter" idx="4"/>
          </p:nvPr>
        </p:nvSpPr>
        <p:spPr/>
        <p:txBody>
          <a:bodyPr/>
          <a:lstStyle/>
          <a:p>
            <a:fld id="{B5EB69C0-7537-C24C-BC67-8B5F238D9475}" type="slidenum">
              <a:rPr lang="en-US" smtClean="0"/>
              <a:pPr/>
              <a:t>26</a:t>
            </a:fld>
            <a:endParaRPr lang="en-US"/>
          </a:p>
        </p:txBody>
      </p:sp>
    </p:spTree>
    <p:extLst>
      <p:ext uri="{BB962C8B-B14F-4D97-AF65-F5344CB8AC3E}">
        <p14:creationId xmlns:p14="http://schemas.microsoft.com/office/powerpoint/2010/main" val="2374172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7661B-B94C-4AE6-A743-76B86B04E131}"/>
              </a:ext>
            </a:extLst>
          </p:cNvPr>
          <p:cNvSpPr>
            <a:spLocks noGrp="1"/>
          </p:cNvSpPr>
          <p:nvPr>
            <p:ph type="title"/>
          </p:nvPr>
        </p:nvSpPr>
        <p:spPr/>
        <p:txBody>
          <a:bodyPr/>
          <a:lstStyle/>
          <a:p>
            <a:r>
              <a:rPr lang="en-US" dirty="0"/>
              <a:t>Relevant Dashboards</a:t>
            </a:r>
          </a:p>
        </p:txBody>
      </p:sp>
      <p:sp>
        <p:nvSpPr>
          <p:cNvPr id="5" name="Content Placeholder 4">
            <a:extLst>
              <a:ext uri="{FF2B5EF4-FFF2-40B4-BE49-F238E27FC236}">
                <a16:creationId xmlns:a16="http://schemas.microsoft.com/office/drawing/2014/main" id="{6B24DBA1-EFCC-4F28-90B7-AFA3C384160A}"/>
              </a:ext>
            </a:extLst>
          </p:cNvPr>
          <p:cNvSpPr>
            <a:spLocks noGrp="1"/>
          </p:cNvSpPr>
          <p:nvPr>
            <p:ph idx="1"/>
          </p:nvPr>
        </p:nvSpPr>
        <p:spPr/>
        <p:txBody>
          <a:bodyPr/>
          <a:lstStyle/>
          <a:p>
            <a:r>
              <a:rPr lang="en-US" dirty="0">
                <a:hlinkClick r:id="rId2"/>
              </a:rPr>
              <a:t>Incident Summary - Power BI</a:t>
            </a:r>
            <a:endParaRPr lang="en-US" dirty="0"/>
          </a:p>
          <a:p>
            <a:r>
              <a:rPr lang="en-US" dirty="0">
                <a:hlinkClick r:id="rId3"/>
              </a:rPr>
              <a:t>FRM - Power BI</a:t>
            </a:r>
            <a:endParaRPr lang="en-US" dirty="0"/>
          </a:p>
          <a:p>
            <a:r>
              <a:rPr lang="en-US" dirty="0">
                <a:hlinkClick r:id="rId4"/>
              </a:rPr>
              <a:t>ESG Metrics Summary - Power BI</a:t>
            </a:r>
            <a:endParaRPr lang="en-US" dirty="0"/>
          </a:p>
          <a:p>
            <a:endParaRPr lang="en-US" dirty="0"/>
          </a:p>
          <a:p>
            <a:r>
              <a:rPr lang="en-US" dirty="0"/>
              <a:t>For additional site-specific dashboards, please reach out to your local H&amp;S team</a:t>
            </a:r>
          </a:p>
        </p:txBody>
      </p:sp>
      <p:sp>
        <p:nvSpPr>
          <p:cNvPr id="3" name="Slide Number Placeholder 2">
            <a:extLst>
              <a:ext uri="{FF2B5EF4-FFF2-40B4-BE49-F238E27FC236}">
                <a16:creationId xmlns:a16="http://schemas.microsoft.com/office/drawing/2014/main" id="{093C8D81-7B9D-4AAE-980A-14C8E326472B}"/>
              </a:ext>
            </a:extLst>
          </p:cNvPr>
          <p:cNvSpPr>
            <a:spLocks noGrp="1"/>
          </p:cNvSpPr>
          <p:nvPr>
            <p:ph type="sldNum" sz="quarter" idx="4"/>
          </p:nvPr>
        </p:nvSpPr>
        <p:spPr/>
        <p:txBody>
          <a:bodyPr/>
          <a:lstStyle/>
          <a:p>
            <a:fld id="{B5EB69C0-7537-C24C-BC67-8B5F238D9475}" type="slidenum">
              <a:rPr lang="en-US" smtClean="0"/>
              <a:pPr/>
              <a:t>3</a:t>
            </a:fld>
            <a:endParaRPr lang="en-US"/>
          </a:p>
        </p:txBody>
      </p:sp>
    </p:spTree>
    <p:extLst>
      <p:ext uri="{BB962C8B-B14F-4D97-AF65-F5344CB8AC3E}">
        <p14:creationId xmlns:p14="http://schemas.microsoft.com/office/powerpoint/2010/main" val="129203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F9C21-0075-4C25-AFD8-A9076759F5B0}"/>
              </a:ext>
            </a:extLst>
          </p:cNvPr>
          <p:cNvSpPr>
            <a:spLocks noGrp="1"/>
          </p:cNvSpPr>
          <p:nvPr>
            <p:ph type="ctrTitle"/>
          </p:nvPr>
        </p:nvSpPr>
        <p:spPr/>
        <p:txBody>
          <a:bodyPr/>
          <a:lstStyle/>
          <a:p>
            <a:r>
              <a:rPr lang="en-US" dirty="0"/>
              <a:t>FCX Safety Incidents, Successes, &amp; Alerts</a:t>
            </a:r>
          </a:p>
        </p:txBody>
      </p:sp>
      <p:sp>
        <p:nvSpPr>
          <p:cNvPr id="4" name="Slide Number Placeholder 3">
            <a:extLst>
              <a:ext uri="{FF2B5EF4-FFF2-40B4-BE49-F238E27FC236}">
                <a16:creationId xmlns:a16="http://schemas.microsoft.com/office/drawing/2014/main" id="{BA888A21-8D40-4762-A810-25E547040EF3}"/>
              </a:ext>
            </a:extLst>
          </p:cNvPr>
          <p:cNvSpPr>
            <a:spLocks noGrp="1"/>
          </p:cNvSpPr>
          <p:nvPr>
            <p:ph type="sldNum" sz="quarter" idx="4"/>
          </p:nvPr>
        </p:nvSpPr>
        <p:spPr/>
        <p:txBody>
          <a:bodyPr/>
          <a:lstStyle/>
          <a:p>
            <a:fld id="{B5EB69C0-7537-C24C-BC67-8B5F238D9475}" type="slidenum">
              <a:rPr lang="en-US" smtClean="0"/>
              <a:pPr/>
              <a:t>4</a:t>
            </a:fld>
            <a:endParaRPr lang="en-US"/>
          </a:p>
        </p:txBody>
      </p:sp>
    </p:spTree>
    <p:extLst>
      <p:ext uri="{BB962C8B-B14F-4D97-AF65-F5344CB8AC3E}">
        <p14:creationId xmlns:p14="http://schemas.microsoft.com/office/powerpoint/2010/main" val="3517751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007F-2755-45A6-A0E6-41FA3AA896ED}"/>
              </a:ext>
            </a:extLst>
          </p:cNvPr>
          <p:cNvSpPr>
            <a:spLocks noGrp="1"/>
          </p:cNvSpPr>
          <p:nvPr>
            <p:ph type="title"/>
          </p:nvPr>
        </p:nvSpPr>
        <p:spPr/>
        <p:txBody>
          <a:bodyPr/>
          <a:lstStyle/>
          <a:p>
            <a:r>
              <a:rPr lang="en-US"/>
              <a:t>Feed Pump Lifting Operation</a:t>
            </a:r>
          </a:p>
        </p:txBody>
      </p:sp>
      <p:graphicFrame>
        <p:nvGraphicFramePr>
          <p:cNvPr id="4" name="Table 2">
            <a:extLst>
              <a:ext uri="{FF2B5EF4-FFF2-40B4-BE49-F238E27FC236}">
                <a16:creationId xmlns:a16="http://schemas.microsoft.com/office/drawing/2014/main" id="{04CBF5CC-4415-44EF-BA29-C02969A70328}"/>
              </a:ext>
            </a:extLst>
          </p:cNvPr>
          <p:cNvGraphicFramePr>
            <a:graphicFrameLocks noGrp="1"/>
          </p:cNvGraphicFramePr>
          <p:nvPr/>
        </p:nvGraphicFramePr>
        <p:xfrm>
          <a:off x="105878" y="1022264"/>
          <a:ext cx="6061806" cy="5710645"/>
        </p:xfrm>
        <a:graphic>
          <a:graphicData uri="http://schemas.openxmlformats.org/drawingml/2006/table">
            <a:tbl>
              <a:tblPr firstRow="1" bandRow="1">
                <a:tableStyleId>{1FECB4D8-DB02-4DC6-A0A2-4F2EBAE1DC90}</a:tableStyleId>
              </a:tblPr>
              <a:tblGrid>
                <a:gridCol w="1648841">
                  <a:extLst>
                    <a:ext uri="{9D8B030D-6E8A-4147-A177-3AD203B41FA5}">
                      <a16:colId xmlns:a16="http://schemas.microsoft.com/office/drawing/2014/main" val="2478897174"/>
                    </a:ext>
                  </a:extLst>
                </a:gridCol>
                <a:gridCol w="4412965">
                  <a:extLst>
                    <a:ext uri="{9D8B030D-6E8A-4147-A177-3AD203B41FA5}">
                      <a16:colId xmlns:a16="http://schemas.microsoft.com/office/drawing/2014/main" val="1434738273"/>
                    </a:ext>
                  </a:extLst>
                </a:gridCol>
              </a:tblGrid>
              <a:tr h="40976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00B050"/>
                    </a:solidFill>
                  </a:tcPr>
                </a:tc>
                <a:tc hMerge="1">
                  <a:txBody>
                    <a:bodyPr/>
                    <a:lstStyle/>
                    <a:p>
                      <a:endParaRPr lang="en-US"/>
                    </a:p>
                  </a:txBody>
                  <a:tcPr/>
                </a:tc>
                <a:extLst>
                  <a:ext uri="{0D108BD9-81ED-4DB2-BD59-A6C34878D82A}">
                    <a16:rowId xmlns:a16="http://schemas.microsoft.com/office/drawing/2014/main" val="2528705209"/>
                  </a:ext>
                </a:extLst>
              </a:tr>
              <a:tr h="266289">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200">
                          <a:latin typeface="Arial"/>
                          <a:cs typeface="Arial"/>
                        </a:rPr>
                        <a:t>Chino</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443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200">
                          <a:latin typeface="Arial"/>
                          <a:cs typeface="Arial"/>
                        </a:rPr>
                        <a:t>June 10, 2023 </a:t>
                      </a:r>
                      <a:endParaRPr lang="en-US" sz="1200">
                        <a:highlight>
                          <a:srgbClr val="FFFF00"/>
                        </a:highlight>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61700355"/>
                  </a:ext>
                </a:extLst>
              </a:tr>
              <a:tr h="265384">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200">
                          <a:latin typeface="Arial"/>
                          <a:cs typeface="Arial"/>
                        </a:rPr>
                        <a:t>Best Practice</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614741">
                <a:tc>
                  <a:txBody>
                    <a:bodyPr/>
                    <a:lstStyle/>
                    <a:p>
                      <a:r>
                        <a:rPr lang="en-US" sz="1000" b="1">
                          <a:latin typeface="Arial"/>
                          <a:cs typeface="Arial"/>
                        </a:rPr>
                        <a:t>Success Summary</a:t>
                      </a:r>
                    </a:p>
                  </a:txBody>
                  <a:tcPr anchor="ctr">
                    <a:lnL w="9525">
                      <a:solidFill>
                        <a:schemeClr val="bg1">
                          <a:lumMod val="65000"/>
                        </a:schemeClr>
                      </a:solidFill>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kern="1200">
                          <a:solidFill>
                            <a:schemeClr val="dk1"/>
                          </a:solidFill>
                          <a:effectLst/>
                          <a:latin typeface="Arial"/>
                          <a:ea typeface="+mn-ea"/>
                          <a:cs typeface="Arial"/>
                        </a:rPr>
                        <a:t>Planning and executing a safe lifting operation that resulted in zero injuries and no significant plant damage despite crane brake failure.</a:t>
                      </a:r>
                    </a:p>
                  </a:txBody>
                  <a:tcPr anchor="ctr">
                    <a:lnR w="9525">
                      <a:solidFill>
                        <a:schemeClr val="bg1">
                          <a:lumMod val="65000"/>
                        </a:schemeClr>
                      </a:solidFill>
                    </a:lnR>
                    <a:noFill/>
                  </a:tcPr>
                </a:tc>
                <a:extLst>
                  <a:ext uri="{0D108BD9-81ED-4DB2-BD59-A6C34878D82A}">
                    <a16:rowId xmlns:a16="http://schemas.microsoft.com/office/drawing/2014/main" val="4214081654"/>
                  </a:ext>
                </a:extLst>
              </a:tr>
              <a:tr h="2137983">
                <a:tc>
                  <a:txBody>
                    <a:bodyPr/>
                    <a:lstStyle/>
                    <a:p>
                      <a:r>
                        <a:rPr lang="en-US" sz="1000" b="1">
                          <a:latin typeface="Arial"/>
                          <a:cs typeface="Arial"/>
                        </a:rPr>
                        <a:t>Description</a:t>
                      </a:r>
                    </a:p>
                  </a:txBody>
                  <a:tcPr anchor="ctr">
                    <a:lnL w="9525">
                      <a:solidFill>
                        <a:schemeClr val="bg1">
                          <a:lumMod val="65000"/>
                        </a:schemeClr>
                      </a:solidFill>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kern="1200">
                          <a:solidFill>
                            <a:schemeClr val="dk1"/>
                          </a:solidFill>
                          <a:effectLst/>
                          <a:latin typeface="Arial"/>
                          <a:ea typeface="+mn-ea"/>
                          <a:cs typeface="Arial"/>
                        </a:rPr>
                        <a:t>A team was preparing to lift a feed pump with a crane. Before beginning the operation, the team created a plan that included possible safety maneuvers in the event of potential crane brake failure and to help ensure all employees were out of the line of fire. During the test lift and regular brake test, the crane held the load. However, as the operator began to move the load, the crane experienced brake failure. This prompted the operator to engage the pre-plan maneuver and move the crane to an open area where it fell without a risk to employees or other equipment. </a:t>
                      </a:r>
                      <a:endParaRPr lang="en-US" sz="1200" kern="1200">
                        <a:solidFill>
                          <a:schemeClr val="dk1"/>
                        </a:solidFill>
                        <a:effectLst/>
                        <a:latin typeface="Arial" panose="020B0604020202020204" pitchFamily="34" charset="0"/>
                        <a:ea typeface="+mn-ea"/>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037906651"/>
                  </a:ext>
                </a:extLst>
              </a:tr>
              <a:tr h="342765">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200">
                          <a:latin typeface="Arial"/>
                          <a:cs typeface="Arial"/>
                        </a:rPr>
                        <a:t>Lifting Operation</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715791">
                <a:tc>
                  <a:txBody>
                    <a:bodyPr/>
                    <a:lstStyle/>
                    <a:p>
                      <a:r>
                        <a:rPr lang="en-US" sz="1000" b="1">
                          <a:latin typeface="Arial"/>
                          <a:cs typeface="Arial"/>
                        </a:rPr>
                        <a:t>Tools for Sharing Learning</a:t>
                      </a:r>
                    </a:p>
                  </a:txBody>
                  <a:tcPr anchor="ctr">
                    <a:lnL w="9525">
                      <a:solidFill>
                        <a:schemeClr val="bg1">
                          <a:lumMod val="65000"/>
                        </a:schemeClr>
                      </a:solidFill>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Arial"/>
                          <a:cs typeface="Arial"/>
                        </a:rPr>
                        <a:t>Pre-planning before a lifting operation to mitigate potential safety hazards.  </a:t>
                      </a:r>
                      <a:endParaRPr lang="en-US" sz="120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3284693806"/>
                  </a:ext>
                </a:extLst>
              </a:tr>
              <a:tr h="298540">
                <a:tc>
                  <a:txBody>
                    <a:bodyPr/>
                    <a:lstStyle/>
                    <a:p>
                      <a:r>
                        <a:rPr lang="en-US" sz="1000" b="1">
                          <a:latin typeface="Arial"/>
                          <a:cs typeface="Arial"/>
                        </a:rPr>
                        <a:t>Additional Information</a:t>
                      </a:r>
                    </a:p>
                  </a:txBody>
                  <a:tcPr anchor="ctr">
                    <a:lnL w="9525">
                      <a:solidFill>
                        <a:schemeClr val="bg1">
                          <a:lumMod val="65000"/>
                        </a:schemeClr>
                      </a:solidFill>
                    </a:lnL>
                    <a:solidFill>
                      <a:schemeClr val="bg2"/>
                    </a:solidFill>
                  </a:tcPr>
                </a:tc>
                <a:tc>
                  <a:txBody>
                    <a:bodyPr/>
                    <a:lstStyle/>
                    <a:p>
                      <a:r>
                        <a:rPr lang="en-US" sz="1200">
                          <a:latin typeface="Arial"/>
                          <a:cs typeface="Arial"/>
                        </a:rPr>
                        <a:t>N/A</a:t>
                      </a:r>
                    </a:p>
                  </a:txBody>
                  <a:tcPr anchor="ctr">
                    <a:lnR w="9525">
                      <a:solidFill>
                        <a:schemeClr val="bg1">
                          <a:lumMod val="65000"/>
                        </a:schemeClr>
                      </a:solidFill>
                    </a:lnR>
                    <a:noFill/>
                  </a:tcPr>
                </a:tc>
                <a:extLst>
                  <a:ext uri="{0D108BD9-81ED-4DB2-BD59-A6C34878D82A}">
                    <a16:rowId xmlns:a16="http://schemas.microsoft.com/office/drawing/2014/main" val="1984616949"/>
                  </a:ext>
                </a:extLst>
              </a:tr>
              <a:tr h="342765">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200">
                          <a:latin typeface="Arial"/>
                          <a:cs typeface="Arial"/>
                        </a:rPr>
                        <a:t>Sean Maddock, Superintendent-Mill Maintenance</a:t>
                      </a: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8" name="TextBox 7">
            <a:extLst>
              <a:ext uri="{FF2B5EF4-FFF2-40B4-BE49-F238E27FC236}">
                <a16:creationId xmlns:a16="http://schemas.microsoft.com/office/drawing/2014/main" id="{0809CC9D-EA6C-4394-9B9D-0A8848687F90}"/>
              </a:ext>
            </a:extLst>
          </p:cNvPr>
          <p:cNvSpPr txBox="1"/>
          <p:nvPr/>
        </p:nvSpPr>
        <p:spPr>
          <a:xfrm>
            <a:off x="9335630" y="5624020"/>
            <a:ext cx="247466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right is where the pump fell, clearing the other equipment to the left</a:t>
            </a:r>
          </a:p>
        </p:txBody>
      </p:sp>
      <p:sp>
        <p:nvSpPr>
          <p:cNvPr id="11" name="TextBox 10">
            <a:extLst>
              <a:ext uri="{FF2B5EF4-FFF2-40B4-BE49-F238E27FC236}">
                <a16:creationId xmlns:a16="http://schemas.microsoft.com/office/drawing/2014/main" id="{3F367EEC-D81D-48D9-BBB1-3687E931A737}"/>
              </a:ext>
            </a:extLst>
          </p:cNvPr>
          <p:cNvSpPr txBox="1"/>
          <p:nvPr/>
        </p:nvSpPr>
        <p:spPr>
          <a:xfrm>
            <a:off x="6514325" y="5624020"/>
            <a:ext cx="247466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Test lifting operation</a:t>
            </a:r>
          </a:p>
        </p:txBody>
      </p:sp>
      <p:pic>
        <p:nvPicPr>
          <p:cNvPr id="13" name="Picture 12" descr="Icon&#10;&#10;Description automatically generated">
            <a:extLst>
              <a:ext uri="{FF2B5EF4-FFF2-40B4-BE49-F238E27FC236}">
                <a16:creationId xmlns:a16="http://schemas.microsoft.com/office/drawing/2014/main" id="{D490ED65-9110-4CD8-A44F-462745C13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46" y="39108"/>
            <a:ext cx="885783" cy="767342"/>
          </a:xfrm>
          <a:prstGeom prst="rect">
            <a:avLst/>
          </a:prstGeom>
        </p:spPr>
      </p:pic>
      <p:pic>
        <p:nvPicPr>
          <p:cNvPr id="6" name="Picture 5">
            <a:extLst>
              <a:ext uri="{FF2B5EF4-FFF2-40B4-BE49-F238E27FC236}">
                <a16:creationId xmlns:a16="http://schemas.microsoft.com/office/drawing/2014/main" id="{89D03D8D-C1E7-476F-8B9D-EB1E49479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408" y="2134939"/>
            <a:ext cx="2559116" cy="3412154"/>
          </a:xfrm>
          <a:prstGeom prst="rect">
            <a:avLst/>
          </a:prstGeom>
        </p:spPr>
      </p:pic>
      <p:pic>
        <p:nvPicPr>
          <p:cNvPr id="14" name="Picture 13">
            <a:extLst>
              <a:ext uri="{FF2B5EF4-FFF2-40B4-BE49-F238E27FC236}">
                <a16:creationId xmlns:a16="http://schemas.microsoft.com/office/drawing/2014/main" id="{9E371331-2665-45D4-B908-F1674B64C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5630" y="2134939"/>
            <a:ext cx="2559116" cy="3412154"/>
          </a:xfrm>
          <a:prstGeom prst="rect">
            <a:avLst/>
          </a:prstGeom>
        </p:spPr>
      </p:pic>
    </p:spTree>
    <p:extLst>
      <p:ext uri="{BB962C8B-B14F-4D97-AF65-F5344CB8AC3E}">
        <p14:creationId xmlns:p14="http://schemas.microsoft.com/office/powerpoint/2010/main" val="3797383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016048"/>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7257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2577">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err="1">
                          <a:latin typeface="Arial" panose="020B0604020202020204" pitchFamily="34" charset="0"/>
                          <a:cs typeface="Arial" panose="020B0604020202020204" pitchFamily="34" charset="0"/>
                        </a:rPr>
                        <a:t>Sierrita</a:t>
                      </a:r>
                      <a:r>
                        <a:rPr lang="en-US" sz="1400">
                          <a:latin typeface="Arial" panose="020B0604020202020204" pitchFamily="34" charset="0"/>
                          <a:cs typeface="Arial" panose="020B0604020202020204" pitchFamily="34" charset="0"/>
                        </a:rPr>
                        <a:t>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72577">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June 29, 2023 / 9:15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72577">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717494">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A Grove crane tipped over while installing a door to a copper/molybdenum thickener.</a:t>
                      </a:r>
                      <a:endParaRPr lang="en-US" sz="1400" b="0" i="0" u="none" strike="noStrike"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72577">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72577">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72577">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panose="020B0604020202020204" pitchFamily="34" charset="0"/>
                          <a:cs typeface="Arial" panose="020B0604020202020204" pitchFamily="34" charset="0"/>
                        </a:rPr>
                        <a:t>Significant (3) Likely (3)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84350">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chemeClr val="dk1"/>
                          </a:solidFill>
                          <a:latin typeface="Arial" panose="020B0604020202020204" pitchFamily="34" charset="0"/>
                          <a:ea typeface="+mn-ea"/>
                          <a:cs typeface="Arial" panose="020B0604020202020204" pitchFamily="34" charset="0"/>
                        </a:rPr>
                        <a:t>Inadequate/Incorrect Lift Plan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84350">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panose="020B0604020202020204" pitchFamily="34" charset="0"/>
                          <a:ea typeface="+mn-ea"/>
                          <a:cs typeface="Arial" panose="020B0604020202020204" pitchFamily="34" charset="0"/>
                        </a:rPr>
                        <a:t>Crane and Rigging Policy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7257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49238">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Kyle Silvester, Mill Superintendent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#20007982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1648208"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Crane Tip Over</a:t>
            </a:r>
          </a:p>
        </p:txBody>
      </p:sp>
      <p:pic>
        <p:nvPicPr>
          <p:cNvPr id="10" name="Picture 2">
            <a:extLst>
              <a:ext uri="{FF2B5EF4-FFF2-40B4-BE49-F238E27FC236}">
                <a16:creationId xmlns:a16="http://schemas.microsoft.com/office/drawing/2014/main" id="{25B717E8-CF07-424D-86B2-6BE10E0B6E3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3542"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DA62808-13C7-4B1C-9AF6-BDD73CE3D298}"/>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16716" y="1393310"/>
            <a:ext cx="2829091" cy="27838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2CBC050-B2DE-4557-B67D-88D936AD72D5}"/>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079366" y="1393310"/>
            <a:ext cx="2829091" cy="27838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4B543D3-3843-4DBC-AD3E-A421AAE04A8E}"/>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316716" y="4054242"/>
            <a:ext cx="2762650" cy="25988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EE567EB5-08BD-402D-BD34-B1627E22E0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79365" y="4054242"/>
            <a:ext cx="2862313" cy="25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1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542026"/>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50952">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50952">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Atlantic Copper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50952">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July 1, 2023 / 8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50952">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Near Miss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92966">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An operator was performing pressure-taking tasks at the washing plant, when he found a piece of </a:t>
                      </a:r>
                      <a:r>
                        <a:rPr lang="en-US" sz="1400" err="1">
                          <a:latin typeface="Arial" panose="020B0604020202020204" pitchFamily="34" charset="0"/>
                          <a:cs typeface="Arial" panose="020B0604020202020204" pitchFamily="34" charset="0"/>
                        </a:rPr>
                        <a:t>Tramex</a:t>
                      </a:r>
                      <a:r>
                        <a:rPr lang="en-US" sz="1400">
                          <a:latin typeface="Arial" panose="020B0604020202020204" pitchFamily="34" charset="0"/>
                          <a:cs typeface="Arial" panose="020B0604020202020204" pitchFamily="34" charset="0"/>
                        </a:rPr>
                        <a:t> steel that had fallen to the level below. The panel was not fastened with grating clamping staples. No other employees were in the area at the time of the incident.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50952">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Falling Objects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50952">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50952">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panose="020B0604020202020204" pitchFamily="34" charset="0"/>
                          <a:cs typeface="Arial" panose="020B0604020202020204" pitchFamily="34" charset="0"/>
                        </a:rPr>
                        <a:t>Significant (3) Likely (3)</a:t>
                      </a:r>
                      <a:endParaRPr lang="en-US" sz="14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56238">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chemeClr val="tx1"/>
                          </a:solidFill>
                          <a:latin typeface="Arial" panose="020B0604020202020204" pitchFamily="34" charset="0"/>
                          <a:ea typeface="+mn-ea"/>
                          <a:cs typeface="Arial" panose="020B0604020202020204" pitchFamily="34" charset="0"/>
                        </a:rPr>
                        <a:t>Fastening pieces of grating missing</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56238">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panose="020B0604020202020204" pitchFamily="34" charset="0"/>
                          <a:ea typeface="+mn-ea"/>
                          <a:cs typeface="Arial" panose="020B0604020202020204" pitchFamily="34" charset="0"/>
                        </a:rPr>
                        <a:t>FCX-HS02 Working at Heights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50952">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28968">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Alejandro Paz Garcia, Head of Acid Factories</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#20008348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906839"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Fall of Loose </a:t>
            </a:r>
            <a:r>
              <a:rPr kumimoji="0" lang="en-US" altLang="en-US" b="0" i="0" u="none" strike="noStrike" cap="none" normalizeH="0" baseline="0" err="1">
                <a:ln>
                  <a:noFill/>
                </a:ln>
                <a:solidFill>
                  <a:schemeClr val="tx1"/>
                </a:solidFill>
                <a:effectLst/>
              </a:rPr>
              <a:t>Tramex</a:t>
            </a:r>
            <a:r>
              <a:rPr kumimoji="0" lang="en-US" altLang="en-US" b="0" i="0" u="none" strike="noStrike" cap="none" normalizeH="0" baseline="0">
                <a:ln>
                  <a:noFill/>
                </a:ln>
                <a:solidFill>
                  <a:schemeClr val="tx1"/>
                </a:solidFill>
                <a:effectLst/>
              </a:rPr>
              <a:t> to Lower Level</a:t>
            </a:r>
          </a:p>
        </p:txBody>
      </p:sp>
      <p:pic>
        <p:nvPicPr>
          <p:cNvPr id="10" name="Picture 4">
            <a:extLst>
              <a:ext uri="{FF2B5EF4-FFF2-40B4-BE49-F238E27FC236}">
                <a16:creationId xmlns:a16="http://schemas.microsoft.com/office/drawing/2014/main" id="{DA51387C-C3B8-49CA-8D69-728A3F311878}"/>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88572" y="162411"/>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61442" name="Picture 2">
            <a:extLst>
              <a:ext uri="{FF2B5EF4-FFF2-40B4-BE49-F238E27FC236}">
                <a16:creationId xmlns:a16="http://schemas.microsoft.com/office/drawing/2014/main" id="{DA8F3418-3C3C-4D8C-9C4A-ADBBC7069F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44" y="1403498"/>
            <a:ext cx="2180635" cy="2966483"/>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a:extLst>
              <a:ext uri="{FF2B5EF4-FFF2-40B4-BE49-F238E27FC236}">
                <a16:creationId xmlns:a16="http://schemas.microsoft.com/office/drawing/2014/main" id="{0C66A321-C2F7-4BB1-8434-550553581205}"/>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400349" y="1403498"/>
            <a:ext cx="1998293" cy="296648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a:extLst>
              <a:ext uri="{FF2B5EF4-FFF2-40B4-BE49-F238E27FC236}">
                <a16:creationId xmlns:a16="http://schemas.microsoft.com/office/drawing/2014/main" id="{41665F9F-E4A8-4B4D-B7E7-2B594C7E0B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49786" y="1403499"/>
            <a:ext cx="1658672" cy="2966484"/>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a:extLst>
              <a:ext uri="{FF2B5EF4-FFF2-40B4-BE49-F238E27FC236}">
                <a16:creationId xmlns:a16="http://schemas.microsoft.com/office/drawing/2014/main" id="{A8C8C897-9A88-4563-B34E-9DC2FB271EFE}"/>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336044" y="4369981"/>
            <a:ext cx="5572414" cy="226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7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983290"/>
          <a:ext cx="6123269" cy="5821680"/>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295339">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82134">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a:latin typeface="Arial" panose="020B0604020202020204" pitchFamily="34" charset="0"/>
                          <a:cs typeface="Arial" panose="020B0604020202020204" pitchFamily="34" charset="0"/>
                        </a:rPr>
                        <a:t>Chino</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82134">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a:latin typeface="Arial" panose="020B0604020202020204" pitchFamily="34" charset="0"/>
                          <a:cs typeface="Arial" panose="020B0604020202020204" pitchFamily="34" charset="0"/>
                        </a:rPr>
                        <a:t>July 1, 2023 / 1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82134">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300">
                          <a:latin typeface="Arial" panose="020B0604020202020204" pitchFamily="34" charset="0"/>
                          <a:cs typeface="Arial" panose="020B0604020202020204" pitchFamily="34" charset="0"/>
                        </a:rPr>
                        <a:t>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2257070">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300" b="0" i="0" u="none" strike="noStrike" kern="1200">
                          <a:solidFill>
                            <a:schemeClr val="dk1"/>
                          </a:solidFill>
                          <a:latin typeface="Arial" panose="020B0604020202020204" pitchFamily="34" charset="0"/>
                          <a:ea typeface="+mn-ea"/>
                          <a:cs typeface="Arial" panose="020B0604020202020204" pitchFamily="34" charset="0"/>
                        </a:rPr>
                        <a:t>A drilling contractor went to get some water from the south dump. On his way from the south-dump, he suddenly realized he was down with the water tank.  All he could remember was seeing the center berm in the middle of the road by the water stand from the hill.  He woke up, climbed out, and realized he could not find his radio.  He reached out to the driller via cell phone, and driller came and helped him find his radio on which they called a mayday. EMT and O4 arrived at the incident location and took the helper to Gila Regional hospital for medical examination.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82134">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82134">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82134">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300">
                          <a:latin typeface="Arial" panose="020B0604020202020204" pitchFamily="34" charset="0"/>
                          <a:cs typeface="Arial" panose="020B0604020202020204" pitchFamily="34" charset="0"/>
                        </a:rPr>
                        <a:t>Significant (3) Possible (2) </a:t>
                      </a:r>
                      <a:endParaRPr lang="en-US" sz="13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72542">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u="none" strike="noStrike" kern="1200">
                          <a:solidFill>
                            <a:schemeClr val="dk1"/>
                          </a:solidFill>
                          <a:latin typeface="Arial" panose="020B0604020202020204" pitchFamily="34" charset="0"/>
                          <a:ea typeface="+mn-ea"/>
                          <a:cs typeface="Arial" panose="020B0604020202020204" pitchFamily="34" charset="0"/>
                        </a:rPr>
                        <a:t>Fatigue Management</a:t>
                      </a:r>
                    </a:p>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u="none" strike="noStrike" kern="1200">
                          <a:solidFill>
                            <a:schemeClr val="dk1"/>
                          </a:solidFill>
                          <a:latin typeface="Arial" panose="020B0604020202020204" pitchFamily="34" charset="0"/>
                          <a:ea typeface="+mn-ea"/>
                          <a:cs typeface="Arial" panose="020B0604020202020204" pitchFamily="34" charset="0"/>
                        </a:rPr>
                        <a:t>Fit for Duty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72542">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300" b="0" i="0" u="none" strike="noStrike" kern="1200">
                          <a:solidFill>
                            <a:schemeClr val="dk1"/>
                          </a:solidFill>
                          <a:latin typeface="Arial" panose="020B0604020202020204" pitchFamily="34" charset="0"/>
                          <a:ea typeface="+mn-ea"/>
                          <a:cs typeface="Arial" panose="020B0604020202020204" pitchFamily="34" charset="0"/>
                        </a:rPr>
                        <a:t>Fatigue Management Policy</a:t>
                      </a:r>
                    </a:p>
                    <a:p>
                      <a:pPr marL="285750" indent="-285750" algn="l" defTabSz="914408" rtl="0" eaLnBrk="1" latinLnBrk="0" hangingPunct="1">
                        <a:buFont typeface="Arial" panose="020B0604020202020204" pitchFamily="34" charset="0"/>
                        <a:buChar char="•"/>
                      </a:pPr>
                      <a:r>
                        <a:rPr lang="en-US" sz="1300" b="0" i="0" u="none" strike="noStrike" kern="1200">
                          <a:solidFill>
                            <a:schemeClr val="dk1"/>
                          </a:solidFill>
                          <a:latin typeface="Arial" panose="020B0604020202020204" pitchFamily="34" charset="0"/>
                          <a:ea typeface="+mn-ea"/>
                          <a:cs typeface="Arial" panose="020B0604020202020204" pitchFamily="34" charset="0"/>
                        </a:rPr>
                        <a:t>Interaction with Heavy Mobile Equipment</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82134">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3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36271">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Jim Cook, Manager Health and Safety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209661"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Employee Rolled Water Truck</a:t>
            </a:r>
          </a:p>
        </p:txBody>
      </p:sp>
      <p:pic>
        <p:nvPicPr>
          <p:cNvPr id="8" name="Picture 2">
            <a:extLst>
              <a:ext uri="{FF2B5EF4-FFF2-40B4-BE49-F238E27FC236}">
                <a16:creationId xmlns:a16="http://schemas.microsoft.com/office/drawing/2014/main" id="{40E15944-042F-4696-BE27-903E4C4FF38C}"/>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3542"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1FE551C-0892-4391-9F2A-B919432109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7435" y="1418897"/>
            <a:ext cx="2889018" cy="2719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28261D-3460-4B94-8B46-15FA248BA3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6453" y="1418898"/>
            <a:ext cx="2722005" cy="2719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003188-E910-41BC-AC2A-3285447EB3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7435" y="4138448"/>
            <a:ext cx="2937553" cy="25535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012B382-02AC-4E98-AB45-66532A50E7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6453" y="4138448"/>
            <a:ext cx="2722005" cy="255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19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007F-2755-45A6-A0E6-41FA3AA896ED}"/>
              </a:ext>
            </a:extLst>
          </p:cNvPr>
          <p:cNvSpPr>
            <a:spLocks noGrp="1"/>
          </p:cNvSpPr>
          <p:nvPr>
            <p:ph type="title"/>
          </p:nvPr>
        </p:nvSpPr>
        <p:spPr/>
        <p:txBody>
          <a:bodyPr/>
          <a:lstStyle/>
          <a:p>
            <a:r>
              <a:rPr lang="en-US"/>
              <a:t>Proper Shovel Cab Placement</a:t>
            </a:r>
          </a:p>
        </p:txBody>
      </p:sp>
      <p:graphicFrame>
        <p:nvGraphicFramePr>
          <p:cNvPr id="4" name="Table 2">
            <a:extLst>
              <a:ext uri="{FF2B5EF4-FFF2-40B4-BE49-F238E27FC236}">
                <a16:creationId xmlns:a16="http://schemas.microsoft.com/office/drawing/2014/main" id="{04CBF5CC-4415-44EF-BA29-C02969A70328}"/>
              </a:ext>
            </a:extLst>
          </p:cNvPr>
          <p:cNvGraphicFramePr>
            <a:graphicFrameLocks noGrp="1"/>
          </p:cNvGraphicFramePr>
          <p:nvPr/>
        </p:nvGraphicFramePr>
        <p:xfrm>
          <a:off x="273173" y="1080936"/>
          <a:ext cx="5822827" cy="5503817"/>
        </p:xfrm>
        <a:graphic>
          <a:graphicData uri="http://schemas.openxmlformats.org/drawingml/2006/table">
            <a:tbl>
              <a:tblPr firstRow="1" bandRow="1">
                <a:tableStyleId>{1FECB4D8-DB02-4DC6-A0A2-4F2EBAE1DC90}</a:tableStyleId>
              </a:tblPr>
              <a:tblGrid>
                <a:gridCol w="1465686">
                  <a:extLst>
                    <a:ext uri="{9D8B030D-6E8A-4147-A177-3AD203B41FA5}">
                      <a16:colId xmlns:a16="http://schemas.microsoft.com/office/drawing/2014/main" val="2478897174"/>
                    </a:ext>
                  </a:extLst>
                </a:gridCol>
                <a:gridCol w="4357141">
                  <a:extLst>
                    <a:ext uri="{9D8B030D-6E8A-4147-A177-3AD203B41FA5}">
                      <a16:colId xmlns:a16="http://schemas.microsoft.com/office/drawing/2014/main" val="1434738273"/>
                    </a:ext>
                  </a:extLst>
                </a:gridCol>
              </a:tblGrid>
              <a:tr h="355430">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00B050"/>
                    </a:solidFill>
                  </a:tcPr>
                </a:tc>
                <a:tc hMerge="1">
                  <a:txBody>
                    <a:bodyPr/>
                    <a:lstStyle/>
                    <a:p>
                      <a:endParaRPr lang="en-US"/>
                    </a:p>
                  </a:txBody>
                  <a:tcPr/>
                </a:tc>
                <a:extLst>
                  <a:ext uri="{0D108BD9-81ED-4DB2-BD59-A6C34878D82A}">
                    <a16:rowId xmlns:a16="http://schemas.microsoft.com/office/drawing/2014/main" val="2528705209"/>
                  </a:ext>
                </a:extLst>
              </a:tr>
              <a:tr h="253403">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a:latin typeface="Arial" panose="020B0604020202020204" pitchFamily="34" charset="0"/>
                          <a:cs typeface="Arial" panose="020B0604020202020204" pitchFamily="34" charset="0"/>
                        </a:rPr>
                        <a:t>Safford</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4146">
                <a:tc>
                  <a:txBody>
                    <a:bodyPr/>
                    <a:lstStyle/>
                    <a:p>
                      <a:r>
                        <a:rPr lang="en-US" sz="1000" b="1">
                          <a:latin typeface="Arial" panose="020B0604020202020204" pitchFamily="34" charset="0"/>
                          <a:cs typeface="Arial" panose="020B0604020202020204" pitchFamily="34" charset="0"/>
                        </a:rPr>
                        <a:t>Date / Time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July 5, 2023 / 1:45 a.m.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54833">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Best Practice</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917734">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50">
                          <a:latin typeface="Arial"/>
                          <a:cs typeface="Arial"/>
                        </a:rPr>
                        <a:t>A shovel operator was working to complete a final double bench wall in a pit when a failure occurred. The shovel was properly positioned, with the cab facing away from the highwall when the failure occurred, resulting in the operator’s safety. The catwalk on the non-cab side facing the highwall was damaged, requiring repairs. No radar alarms sounded indicating movement before the failure happened.</a:t>
                      </a:r>
                    </a:p>
                    <a:p>
                      <a:endParaRPr lang="en-US" sz="1050">
                        <a:latin typeface="Arial" panose="020B0604020202020204" pitchFamily="34" charset="0"/>
                        <a:cs typeface="Arial" panose="020B0604020202020204" pitchFamily="34" charset="0"/>
                      </a:endParaRPr>
                    </a:p>
                    <a:p>
                      <a:r>
                        <a:rPr lang="en-US" sz="1050">
                          <a:latin typeface="Arial" panose="020B0604020202020204" pitchFamily="34" charset="0"/>
                          <a:cs typeface="Arial" panose="020B0604020202020204" pitchFamily="34" charset="0"/>
                        </a:rPr>
                        <a:t>A similar incident occurred in </a:t>
                      </a:r>
                      <a:r>
                        <a:rPr lang="en-US" sz="1050">
                          <a:latin typeface="Arial" panose="020B0604020202020204" pitchFamily="34" charset="0"/>
                          <a:cs typeface="Arial" panose="020B0604020202020204" pitchFamily="34" charset="0"/>
                          <a:hlinkClick r:id="rId2"/>
                        </a:rPr>
                        <a:t>2017 at Cerro Verde</a:t>
                      </a:r>
                      <a:r>
                        <a:rPr lang="en-US" sz="1050">
                          <a:latin typeface="Arial" panose="020B0604020202020204" pitchFamily="34" charset="0"/>
                          <a:cs typeface="Arial" panose="020B0604020202020204" pitchFamily="34" charset="0"/>
                        </a:rPr>
                        <a:t>. However, the cab was not properly positioned, resulting in a fatality and highlighting the critical importance of proper shovel operations when cleaning or digging finals while double benching.</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16108">
                <a:tc>
                  <a:txBody>
                    <a:bodyPr/>
                    <a:lstStyle/>
                    <a:p>
                      <a:r>
                        <a:rPr lang="en-US" sz="1000" b="1">
                          <a:latin typeface="Arial" panose="020B0604020202020204" pitchFamily="34" charset="0"/>
                          <a:cs typeface="Arial" panose="020B0604020202020204" pitchFamily="34" charset="0"/>
                        </a:rPr>
                        <a:t>Fatal Risk</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Ground Failure</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361763">
                <a:tc>
                  <a:txBody>
                    <a:bodyPr/>
                    <a:lstStyle/>
                    <a:p>
                      <a:r>
                        <a:rPr lang="en-US" sz="1000" b="1">
                          <a:latin typeface="Arial" panose="020B0604020202020204" pitchFamily="34" charset="0"/>
                          <a:cs typeface="Arial" panose="020B0604020202020204" pitchFamily="34" charset="0"/>
                        </a:rPr>
                        <a:t>Probable Direct Causes</a:t>
                      </a:r>
                    </a:p>
                  </a:txBody>
                  <a:tcPr anchor="ctr">
                    <a:lnL w="9525">
                      <a:solidFill>
                        <a:schemeClr val="bg1">
                          <a:lumMod val="65000"/>
                        </a:schemeClr>
                      </a:solidFill>
                    </a:lnL>
                    <a:solidFill>
                      <a:schemeClr val="bg2"/>
                    </a:solidFill>
                  </a:tcPr>
                </a:tc>
                <a:tc>
                  <a:txBody>
                    <a:bodyPr/>
                    <a:lstStyle/>
                    <a:p>
                      <a:pPr marL="0" indent="0">
                        <a:buFont typeface="Arial" panose="020B0604020202020204" pitchFamily="34" charset="0"/>
                        <a:buNone/>
                      </a:pPr>
                      <a:r>
                        <a:rPr lang="en-US" sz="1050">
                          <a:latin typeface="Arial" panose="020B0604020202020204" pitchFamily="34" charset="0"/>
                          <a:cs typeface="Arial" panose="020B0604020202020204" pitchFamily="34" charset="0"/>
                        </a:rPr>
                        <a:t>Proper placement of cab away from highwall resulted in no physical harm to shovel operator</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490525">
                <a:tc>
                  <a:txBody>
                    <a:bodyPr/>
                    <a:lstStyle/>
                    <a:p>
                      <a:r>
                        <a:rPr lang="en-US" sz="1000" b="1">
                          <a:latin typeface="Arial" panose="020B0604020202020204" pitchFamily="34" charset="0"/>
                          <a:cs typeface="Arial" panose="020B0604020202020204" pitchFamily="34" charset="0"/>
                        </a:rPr>
                        <a:t>Immediate Corrective Action(s)</a:t>
                      </a:r>
                    </a:p>
                  </a:txBody>
                  <a:tcPr anchor="ctr">
                    <a:lnL w="9525">
                      <a:solidFill>
                        <a:schemeClr val="bg1">
                          <a:lumMod val="65000"/>
                        </a:schemeClr>
                      </a:solidFill>
                    </a:lnL>
                    <a:solidFill>
                      <a:schemeClr val="bg2"/>
                    </a:solidFill>
                  </a:tcPr>
                </a:tc>
                <a:tc>
                  <a:txBody>
                    <a:bodyPr/>
                    <a:lstStyle/>
                    <a:p>
                      <a:pPr marL="0" indent="0">
                        <a:buFont typeface="Arial" panose="020B0604020202020204" pitchFamily="34" charset="0"/>
                        <a:buNone/>
                      </a:pPr>
                      <a:r>
                        <a:rPr lang="en-US" sz="1050">
                          <a:latin typeface="Arial" panose="020B0604020202020204" pitchFamily="34" charset="0"/>
                          <a:cs typeface="Arial" panose="020B0604020202020204" pitchFamily="34" charset="0"/>
                        </a:rPr>
                        <a:t>The area was closed to allow engineers to evaluate it. Once secure, maintenance crews will enter to evaluate shovel damage and timeline to repair.</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69996">
                <a:tc>
                  <a:txBody>
                    <a:bodyPr/>
                    <a:lstStyle/>
                    <a:p>
                      <a:r>
                        <a:rPr lang="en-US" sz="1000" b="1">
                          <a:latin typeface="Arial" panose="020B0604020202020204" pitchFamily="34" charset="0"/>
                          <a:cs typeface="Arial" panose="020B0604020202020204" pitchFamily="34" charset="0"/>
                        </a:rPr>
                        <a:t>Required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Reinforce the critical importance of proper shovel operations while double-benching, including placement of cab away from highwalls, to help ensure operator safety in the event of a failure.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Review and adjust radar monitoring to ensure full coverages, including appropriate overlapping at radar limits.</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33229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Gary McKinney, Superintendent Mine Operations</a:t>
                      </a: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pic>
        <p:nvPicPr>
          <p:cNvPr id="6" name="Picture 5" descr="Icon&#10;&#10;Description automatically generated">
            <a:extLst>
              <a:ext uri="{FF2B5EF4-FFF2-40B4-BE49-F238E27FC236}">
                <a16:creationId xmlns:a16="http://schemas.microsoft.com/office/drawing/2014/main" id="{E2946D3E-E647-417B-966A-EF0E425F9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73" y="84229"/>
            <a:ext cx="885783" cy="775198"/>
          </a:xfrm>
          <a:prstGeom prst="rect">
            <a:avLst/>
          </a:prstGeom>
        </p:spPr>
      </p:pic>
      <p:pic>
        <p:nvPicPr>
          <p:cNvPr id="5" name="Picture 4">
            <a:extLst>
              <a:ext uri="{FF2B5EF4-FFF2-40B4-BE49-F238E27FC236}">
                <a16:creationId xmlns:a16="http://schemas.microsoft.com/office/drawing/2014/main" id="{40A3874E-C74C-491E-B7B8-A06AE83A9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564" y="2071240"/>
            <a:ext cx="2755180" cy="3684411"/>
          </a:xfrm>
          <a:prstGeom prst="rect">
            <a:avLst/>
          </a:prstGeom>
        </p:spPr>
      </p:pic>
      <p:pic>
        <p:nvPicPr>
          <p:cNvPr id="9" name="Picture 8">
            <a:extLst>
              <a:ext uri="{FF2B5EF4-FFF2-40B4-BE49-F238E27FC236}">
                <a16:creationId xmlns:a16="http://schemas.microsoft.com/office/drawing/2014/main" id="{F487863A-6E59-48ED-B93B-477BE8A48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2235" y="2071240"/>
            <a:ext cx="2571750" cy="3684411"/>
          </a:xfrm>
          <a:prstGeom prst="rect">
            <a:avLst/>
          </a:prstGeom>
        </p:spPr>
      </p:pic>
      <p:sp>
        <p:nvSpPr>
          <p:cNvPr id="3" name="TextBox 2">
            <a:extLst>
              <a:ext uri="{FF2B5EF4-FFF2-40B4-BE49-F238E27FC236}">
                <a16:creationId xmlns:a16="http://schemas.microsoft.com/office/drawing/2014/main" id="{244AD18C-098D-4DB6-A80A-A57A1F657EB9}"/>
              </a:ext>
            </a:extLst>
          </p:cNvPr>
          <p:cNvSpPr txBox="1"/>
          <p:nvPr/>
        </p:nvSpPr>
        <p:spPr>
          <a:xfrm>
            <a:off x="6405564" y="6028660"/>
            <a:ext cx="542842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Damage to the shovel (left) and view of the bench failure.</a:t>
            </a:r>
          </a:p>
        </p:txBody>
      </p:sp>
    </p:spTree>
    <p:extLst>
      <p:ext uri="{BB962C8B-B14F-4D97-AF65-F5344CB8AC3E}">
        <p14:creationId xmlns:p14="http://schemas.microsoft.com/office/powerpoint/2010/main" val="519881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2.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5790</TotalTime>
  <Words>3082</Words>
  <Application>Microsoft Office PowerPoint</Application>
  <PresentationFormat>Widescreen</PresentationFormat>
  <Paragraphs>479</Paragraphs>
  <Slides>26</Slides>
  <Notes>11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Courier New</vt:lpstr>
      <vt:lpstr>3_Retrospect</vt:lpstr>
      <vt:lpstr>1_Office Theme</vt:lpstr>
      <vt:lpstr>think-cell Slide</vt:lpstr>
      <vt:lpstr>FCX Monthly Safety Content</vt:lpstr>
      <vt:lpstr>FCX Safety</vt:lpstr>
      <vt:lpstr>Relevant Dashboards</vt:lpstr>
      <vt:lpstr>FCX Safety Incidents, Successes, &amp; Alerts</vt:lpstr>
      <vt:lpstr>Feed Pump Lifting Operation</vt:lpstr>
      <vt:lpstr>Crane Tip Over</vt:lpstr>
      <vt:lpstr>Fall of Loose Tramex to Lower Level</vt:lpstr>
      <vt:lpstr>Employee Rolled Water Truck</vt:lpstr>
      <vt:lpstr>Proper Shovel Cab Placement</vt:lpstr>
      <vt:lpstr>Haul Truck Drives through Berm</vt:lpstr>
      <vt:lpstr>Brush Fire Caused By Dozer Spark</vt:lpstr>
      <vt:lpstr>UTV Caught Fire</vt:lpstr>
      <vt:lpstr>Employee in Wrong Spot at Fuel Dock</vt:lpstr>
      <vt:lpstr>Dozer Contacts Haul Truck</vt:lpstr>
      <vt:lpstr>Shovel Contacts Power Lines</vt:lpstr>
      <vt:lpstr>Water Truck Hits Berm</vt:lpstr>
      <vt:lpstr>Employee Injured By Skid Steer</vt:lpstr>
      <vt:lpstr>50-Foot Highwall Sloughed Off</vt:lpstr>
      <vt:lpstr>50-Foot Highwall Sloughed Off</vt:lpstr>
      <vt:lpstr>Fire Incident at Barracks</vt:lpstr>
      <vt:lpstr>FCX Critical Control Improvements</vt:lpstr>
      <vt:lpstr>CCI – Baes for Rock Breaker Inner Boom</vt:lpstr>
      <vt:lpstr>CCI – Head Scraper System</vt:lpstr>
      <vt:lpstr>CCI – Blade Gate Opening System</vt:lpstr>
      <vt:lpstr>Agency Shares</vt:lpstr>
      <vt:lpstr>MSHA – July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Wise, Dana</cp:lastModifiedBy>
  <cp:revision>4</cp:revision>
  <dcterms:created xsi:type="dcterms:W3CDTF">2023-07-05T15:56:45Z</dcterms:created>
  <dcterms:modified xsi:type="dcterms:W3CDTF">2023-08-25T18:51:14Z</dcterms:modified>
</cp:coreProperties>
</file>