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tags/tag2.xml" ContentType="application/vnd.openxmlformats-officedocument.presentationml.tags+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4.xml" ContentType="application/vnd.openxmlformats-officedocument.theme+xml"/>
  <Override PartName="/ppt/tags/tag3.xml" ContentType="application/vnd.openxmlformats-officedocument.presentationml.tags+xml"/>
  <Override PartName="/ppt/theme/theme5.xml" ContentType="application/vnd.openxmlformats-officedocument.theme+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8.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6" r:id="rId2"/>
    <p:sldMasterId id="2147483672" r:id="rId3"/>
    <p:sldMasterId id="2147483679" r:id="rId4"/>
  </p:sldMasterIdLst>
  <p:notesMasterIdLst>
    <p:notesMasterId r:id="rId19"/>
  </p:notesMasterIdLst>
  <p:sldIdLst>
    <p:sldId id="256" r:id="rId5"/>
    <p:sldId id="257" r:id="rId6"/>
    <p:sldId id="258" r:id="rId7"/>
    <p:sldId id="426" r:id="rId8"/>
    <p:sldId id="431" r:id="rId9"/>
    <p:sldId id="432" r:id="rId10"/>
    <p:sldId id="433" r:id="rId11"/>
    <p:sldId id="263" r:id="rId12"/>
    <p:sldId id="429" r:id="rId13"/>
    <p:sldId id="430" r:id="rId14"/>
    <p:sldId id="434" r:id="rId15"/>
    <p:sldId id="270" r:id="rId16"/>
    <p:sldId id="271" r:id="rId17"/>
    <p:sldId id="436" r:id="rId18"/>
  </p:sldIdLst>
  <p:sldSz cx="12192000" cy="6858000"/>
  <p:notesSz cx="12192000" cy="68580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4887B31-1280-40A7-B734-59B2AD9D2974}" v="8" dt="2023-12-20T16:38:05.687"/>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20" d="100"/>
          <a:sy n="120" d="100"/>
        </p:scale>
        <p:origin x="198" y="84"/>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ise, Dana" userId="70e63ec6-51c5-46c7-b387-d3a85e40febb" providerId="ADAL" clId="{D4887B31-1280-40A7-B734-59B2AD9D2974}"/>
    <pc:docChg chg="undo custSel addSld delSld modSld">
      <pc:chgData name="Wise, Dana" userId="70e63ec6-51c5-46c7-b387-d3a85e40febb" providerId="ADAL" clId="{D4887B31-1280-40A7-B734-59B2AD9D2974}" dt="2023-12-20T16:38:32.176" v="201" actId="47"/>
      <pc:docMkLst>
        <pc:docMk/>
      </pc:docMkLst>
      <pc:sldChg chg="modSp mod">
        <pc:chgData name="Wise, Dana" userId="70e63ec6-51c5-46c7-b387-d3a85e40febb" providerId="ADAL" clId="{D4887B31-1280-40A7-B734-59B2AD9D2974}" dt="2023-12-06T17:01:20.012" v="33" actId="14100"/>
        <pc:sldMkLst>
          <pc:docMk/>
          <pc:sldMk cId="0" sldId="256"/>
        </pc:sldMkLst>
        <pc:spChg chg="mod">
          <ac:chgData name="Wise, Dana" userId="70e63ec6-51c5-46c7-b387-d3a85e40febb" providerId="ADAL" clId="{D4887B31-1280-40A7-B734-59B2AD9D2974}" dt="2023-12-06T17:01:20.012" v="33" actId="14100"/>
          <ac:spMkLst>
            <pc:docMk/>
            <pc:sldMk cId="0" sldId="256"/>
            <ac:spMk id="10" creationId="{00000000-0000-0000-0000-000000000000}"/>
          </ac:spMkLst>
        </pc:spChg>
      </pc:sldChg>
      <pc:sldChg chg="modSp mod">
        <pc:chgData name="Wise, Dana" userId="70e63ec6-51c5-46c7-b387-d3a85e40febb" providerId="ADAL" clId="{D4887B31-1280-40A7-B734-59B2AD9D2974}" dt="2023-12-06T17:01:43.745" v="45" actId="14100"/>
        <pc:sldMkLst>
          <pc:docMk/>
          <pc:sldMk cId="0" sldId="257"/>
        </pc:sldMkLst>
        <pc:spChg chg="mod">
          <ac:chgData name="Wise, Dana" userId="70e63ec6-51c5-46c7-b387-d3a85e40febb" providerId="ADAL" clId="{D4887B31-1280-40A7-B734-59B2AD9D2974}" dt="2023-12-06T17:01:43.745" v="45" actId="14100"/>
          <ac:spMkLst>
            <pc:docMk/>
            <pc:sldMk cId="0" sldId="257"/>
            <ac:spMk id="19" creationId="{00000000-0000-0000-0000-000000000000}"/>
          </ac:spMkLst>
        </pc:spChg>
      </pc:sldChg>
      <pc:sldChg chg="modSp mod">
        <pc:chgData name="Wise, Dana" userId="70e63ec6-51c5-46c7-b387-d3a85e40febb" providerId="ADAL" clId="{D4887B31-1280-40A7-B734-59B2AD9D2974}" dt="2023-12-06T17:01:56.608" v="53" actId="14100"/>
        <pc:sldMkLst>
          <pc:docMk/>
          <pc:sldMk cId="0" sldId="258"/>
        </pc:sldMkLst>
        <pc:spChg chg="mod">
          <ac:chgData name="Wise, Dana" userId="70e63ec6-51c5-46c7-b387-d3a85e40febb" providerId="ADAL" clId="{D4887B31-1280-40A7-B734-59B2AD9D2974}" dt="2023-12-06T17:01:56.608" v="53" actId="14100"/>
          <ac:spMkLst>
            <pc:docMk/>
            <pc:sldMk cId="0" sldId="258"/>
            <ac:spMk id="19" creationId="{00000000-0000-0000-0000-000000000000}"/>
          </ac:spMkLst>
        </pc:spChg>
      </pc:sldChg>
      <pc:sldChg chg="modSp mod">
        <pc:chgData name="Wise, Dana" userId="70e63ec6-51c5-46c7-b387-d3a85e40febb" providerId="ADAL" clId="{D4887B31-1280-40A7-B734-59B2AD9D2974}" dt="2023-12-06T17:02:03.430" v="59" actId="14100"/>
        <pc:sldMkLst>
          <pc:docMk/>
          <pc:sldMk cId="0" sldId="263"/>
        </pc:sldMkLst>
        <pc:spChg chg="mod">
          <ac:chgData name="Wise, Dana" userId="70e63ec6-51c5-46c7-b387-d3a85e40febb" providerId="ADAL" clId="{D4887B31-1280-40A7-B734-59B2AD9D2974}" dt="2023-12-06T17:02:03.430" v="59" actId="14100"/>
          <ac:spMkLst>
            <pc:docMk/>
            <pc:sldMk cId="0" sldId="263"/>
            <ac:spMk id="6" creationId="{00000000-0000-0000-0000-000000000000}"/>
          </ac:spMkLst>
        </pc:spChg>
      </pc:sldChg>
      <pc:sldChg chg="modSp mod">
        <pc:chgData name="Wise, Dana" userId="70e63ec6-51c5-46c7-b387-d3a85e40febb" providerId="ADAL" clId="{D4887B31-1280-40A7-B734-59B2AD9D2974}" dt="2023-12-06T17:02:11.759" v="69" actId="14100"/>
        <pc:sldMkLst>
          <pc:docMk/>
          <pc:sldMk cId="0" sldId="270"/>
        </pc:sldMkLst>
        <pc:spChg chg="mod">
          <ac:chgData name="Wise, Dana" userId="70e63ec6-51c5-46c7-b387-d3a85e40febb" providerId="ADAL" clId="{D4887B31-1280-40A7-B734-59B2AD9D2974}" dt="2023-12-06T17:02:11.759" v="69" actId="14100"/>
          <ac:spMkLst>
            <pc:docMk/>
            <pc:sldMk cId="0" sldId="270"/>
            <ac:spMk id="6" creationId="{00000000-0000-0000-0000-000000000000}"/>
          </ac:spMkLst>
        </pc:spChg>
      </pc:sldChg>
      <pc:sldChg chg="addSp delSp modSp mod">
        <pc:chgData name="Wise, Dana" userId="70e63ec6-51c5-46c7-b387-d3a85e40febb" providerId="ADAL" clId="{D4887B31-1280-40A7-B734-59B2AD9D2974}" dt="2023-12-20T16:36:21.092" v="153" actId="1076"/>
        <pc:sldMkLst>
          <pc:docMk/>
          <pc:sldMk cId="0" sldId="271"/>
        </pc:sldMkLst>
        <pc:spChg chg="mod">
          <ac:chgData name="Wise, Dana" userId="70e63ec6-51c5-46c7-b387-d3a85e40febb" providerId="ADAL" clId="{D4887B31-1280-40A7-B734-59B2AD9D2974}" dt="2023-12-20T16:32:00.541" v="95" actId="20577"/>
          <ac:spMkLst>
            <pc:docMk/>
            <pc:sldMk cId="0" sldId="271"/>
            <ac:spMk id="2" creationId="{00000000-0000-0000-0000-000000000000}"/>
          </ac:spMkLst>
        </pc:spChg>
        <pc:spChg chg="del mod">
          <ac:chgData name="Wise, Dana" userId="70e63ec6-51c5-46c7-b387-d3a85e40febb" providerId="ADAL" clId="{D4887B31-1280-40A7-B734-59B2AD9D2974}" dt="2023-12-20T16:34:19.321" v="131" actId="478"/>
          <ac:spMkLst>
            <pc:docMk/>
            <pc:sldMk cId="0" sldId="271"/>
            <ac:spMk id="9" creationId="{00000000-0000-0000-0000-000000000000}"/>
          </ac:spMkLst>
        </pc:spChg>
        <pc:spChg chg="add mod">
          <ac:chgData name="Wise, Dana" userId="70e63ec6-51c5-46c7-b387-d3a85e40febb" providerId="ADAL" clId="{D4887B31-1280-40A7-B734-59B2AD9D2974}" dt="2023-12-20T16:34:25.609" v="133" actId="1076"/>
          <ac:spMkLst>
            <pc:docMk/>
            <pc:sldMk cId="0" sldId="271"/>
            <ac:spMk id="14" creationId="{1484598F-6A24-B661-4643-388283F51A4A}"/>
          </ac:spMkLst>
        </pc:spChg>
        <pc:grpChg chg="add del mod">
          <ac:chgData name="Wise, Dana" userId="70e63ec6-51c5-46c7-b387-d3a85e40febb" providerId="ADAL" clId="{D4887B31-1280-40A7-B734-59B2AD9D2974}" dt="2023-12-20T16:32:28.899" v="101" actId="478"/>
          <ac:grpSpMkLst>
            <pc:docMk/>
            <pc:sldMk cId="0" sldId="271"/>
            <ac:grpSpMk id="3" creationId="{00000000-0000-0000-0000-000000000000}"/>
          </ac:grpSpMkLst>
        </pc:grpChg>
        <pc:picChg chg="del">
          <ac:chgData name="Wise, Dana" userId="70e63ec6-51c5-46c7-b387-d3a85e40febb" providerId="ADAL" clId="{D4887B31-1280-40A7-B734-59B2AD9D2974}" dt="2023-12-20T16:32:18.701" v="97" actId="478"/>
          <ac:picMkLst>
            <pc:docMk/>
            <pc:sldMk cId="0" sldId="271"/>
            <ac:picMk id="5" creationId="{00000000-0000-0000-0000-000000000000}"/>
          </ac:picMkLst>
        </pc:picChg>
        <pc:picChg chg="del">
          <ac:chgData name="Wise, Dana" userId="70e63ec6-51c5-46c7-b387-d3a85e40febb" providerId="ADAL" clId="{D4887B31-1280-40A7-B734-59B2AD9D2974}" dt="2023-12-20T16:32:16.699" v="96" actId="478"/>
          <ac:picMkLst>
            <pc:docMk/>
            <pc:sldMk cId="0" sldId="271"/>
            <ac:picMk id="7" creationId="{00000000-0000-0000-0000-000000000000}"/>
          </ac:picMkLst>
        </pc:picChg>
        <pc:picChg chg="add mod">
          <ac:chgData name="Wise, Dana" userId="70e63ec6-51c5-46c7-b387-d3a85e40febb" providerId="ADAL" clId="{D4887B31-1280-40A7-B734-59B2AD9D2974}" dt="2023-12-20T16:36:19.249" v="152" actId="1076"/>
          <ac:picMkLst>
            <pc:docMk/>
            <pc:sldMk cId="0" sldId="271"/>
            <ac:picMk id="11" creationId="{80D37ABD-CF94-DCD0-417E-C40469FD7FBB}"/>
          </ac:picMkLst>
        </pc:picChg>
        <pc:picChg chg="add mod">
          <ac:chgData name="Wise, Dana" userId="70e63ec6-51c5-46c7-b387-d3a85e40febb" providerId="ADAL" clId="{D4887B31-1280-40A7-B734-59B2AD9D2974}" dt="2023-12-20T16:36:21.092" v="153" actId="1076"/>
          <ac:picMkLst>
            <pc:docMk/>
            <pc:sldMk cId="0" sldId="271"/>
            <ac:picMk id="13" creationId="{600E7F5B-D72F-6796-1239-C9CD3FA4F053}"/>
          </ac:picMkLst>
        </pc:picChg>
        <pc:picChg chg="add del mod">
          <ac:chgData name="Wise, Dana" userId="70e63ec6-51c5-46c7-b387-d3a85e40febb" providerId="ADAL" clId="{D4887B31-1280-40A7-B734-59B2AD9D2974}" dt="2023-12-20T16:35:56.187" v="145" actId="478"/>
          <ac:picMkLst>
            <pc:docMk/>
            <pc:sldMk cId="0" sldId="271"/>
            <ac:picMk id="16" creationId="{E3245D43-98A5-D570-BDD9-E7BA36A9B04A}"/>
          </ac:picMkLst>
        </pc:picChg>
      </pc:sldChg>
      <pc:sldChg chg="del">
        <pc:chgData name="Wise, Dana" userId="70e63ec6-51c5-46c7-b387-d3a85e40febb" providerId="ADAL" clId="{D4887B31-1280-40A7-B734-59B2AD9D2974}" dt="2023-12-20T16:31:49.250" v="73" actId="47"/>
        <pc:sldMkLst>
          <pc:docMk/>
          <pc:sldMk cId="0" sldId="272"/>
        </pc:sldMkLst>
      </pc:sldChg>
      <pc:sldChg chg="del">
        <pc:chgData name="Wise, Dana" userId="70e63ec6-51c5-46c7-b387-d3a85e40febb" providerId="ADAL" clId="{D4887B31-1280-40A7-B734-59B2AD9D2974}" dt="2023-12-20T16:31:48.795" v="72" actId="47"/>
        <pc:sldMkLst>
          <pc:docMk/>
          <pc:sldMk cId="0" sldId="273"/>
        </pc:sldMkLst>
      </pc:sldChg>
      <pc:sldChg chg="del">
        <pc:chgData name="Wise, Dana" userId="70e63ec6-51c5-46c7-b387-d3a85e40febb" providerId="ADAL" clId="{D4887B31-1280-40A7-B734-59B2AD9D2974}" dt="2023-12-20T16:31:48.363" v="71" actId="47"/>
        <pc:sldMkLst>
          <pc:docMk/>
          <pc:sldMk cId="0" sldId="274"/>
        </pc:sldMkLst>
      </pc:sldChg>
      <pc:sldChg chg="del">
        <pc:chgData name="Wise, Dana" userId="70e63ec6-51c5-46c7-b387-d3a85e40febb" providerId="ADAL" clId="{D4887B31-1280-40A7-B734-59B2AD9D2974}" dt="2023-12-20T16:31:47.731" v="70" actId="47"/>
        <pc:sldMkLst>
          <pc:docMk/>
          <pc:sldMk cId="0" sldId="275"/>
        </pc:sldMkLst>
      </pc:sldChg>
      <pc:sldChg chg="addSp delSp modSp new del mod modClrScheme chgLayout">
        <pc:chgData name="Wise, Dana" userId="70e63ec6-51c5-46c7-b387-d3a85e40febb" providerId="ADAL" clId="{D4887B31-1280-40A7-B734-59B2AD9D2974}" dt="2023-12-20T16:38:32.176" v="201" actId="47"/>
        <pc:sldMkLst>
          <pc:docMk/>
          <pc:sldMk cId="4214934740" sldId="435"/>
        </pc:sldMkLst>
        <pc:spChg chg="del mod ord">
          <ac:chgData name="Wise, Dana" userId="70e63ec6-51c5-46c7-b387-d3a85e40febb" providerId="ADAL" clId="{D4887B31-1280-40A7-B734-59B2AD9D2974}" dt="2023-12-20T16:36:54.939" v="155" actId="700"/>
          <ac:spMkLst>
            <pc:docMk/>
            <pc:sldMk cId="4214934740" sldId="435"/>
            <ac:spMk id="2" creationId="{3E58659E-D9F0-FCC0-637C-430464961614}"/>
          </ac:spMkLst>
        </pc:spChg>
        <pc:spChg chg="add mod ord">
          <ac:chgData name="Wise, Dana" userId="70e63ec6-51c5-46c7-b387-d3a85e40febb" providerId="ADAL" clId="{D4887B31-1280-40A7-B734-59B2AD9D2974}" dt="2023-12-20T16:36:54.939" v="155" actId="700"/>
          <ac:spMkLst>
            <pc:docMk/>
            <pc:sldMk cId="4214934740" sldId="435"/>
            <ac:spMk id="3" creationId="{D75F2127-E7E6-5D88-C089-3AFDE58AFE3F}"/>
          </ac:spMkLst>
        </pc:spChg>
        <pc:spChg chg="add mod ord">
          <ac:chgData name="Wise, Dana" userId="70e63ec6-51c5-46c7-b387-d3a85e40febb" providerId="ADAL" clId="{D4887B31-1280-40A7-B734-59B2AD9D2974}" dt="2023-12-20T16:36:54.939" v="155" actId="700"/>
          <ac:spMkLst>
            <pc:docMk/>
            <pc:sldMk cId="4214934740" sldId="435"/>
            <ac:spMk id="4" creationId="{E57C99F6-871A-1293-DBD5-2954CEB05A67}"/>
          </ac:spMkLst>
        </pc:spChg>
      </pc:sldChg>
      <pc:sldChg chg="addSp delSp modSp add mod">
        <pc:chgData name="Wise, Dana" userId="70e63ec6-51c5-46c7-b387-d3a85e40febb" providerId="ADAL" clId="{D4887B31-1280-40A7-B734-59B2AD9D2974}" dt="2023-12-20T16:38:21.140" v="200" actId="1076"/>
        <pc:sldMkLst>
          <pc:docMk/>
          <pc:sldMk cId="2669845290" sldId="436"/>
        </pc:sldMkLst>
        <pc:spChg chg="mod">
          <ac:chgData name="Wise, Dana" userId="70e63ec6-51c5-46c7-b387-d3a85e40febb" providerId="ADAL" clId="{D4887B31-1280-40A7-B734-59B2AD9D2974}" dt="2023-12-20T16:37:14.687" v="181" actId="20577"/>
          <ac:spMkLst>
            <pc:docMk/>
            <pc:sldMk cId="2669845290" sldId="436"/>
            <ac:spMk id="2" creationId="{00000000-0000-0000-0000-000000000000}"/>
          </ac:spMkLst>
        </pc:spChg>
        <pc:picChg chg="add mod">
          <ac:chgData name="Wise, Dana" userId="70e63ec6-51c5-46c7-b387-d3a85e40febb" providerId="ADAL" clId="{D4887B31-1280-40A7-B734-59B2AD9D2974}" dt="2023-12-20T16:38:16.609" v="198" actId="1076"/>
          <ac:picMkLst>
            <pc:docMk/>
            <pc:sldMk cId="2669845290" sldId="436"/>
            <ac:picMk id="4" creationId="{14C501FD-C563-D4A2-CD72-ED16050B1064}"/>
          </ac:picMkLst>
        </pc:picChg>
        <pc:picChg chg="add mod">
          <ac:chgData name="Wise, Dana" userId="70e63ec6-51c5-46c7-b387-d3a85e40febb" providerId="ADAL" clId="{D4887B31-1280-40A7-B734-59B2AD9D2974}" dt="2023-12-20T16:38:21.140" v="200" actId="1076"/>
          <ac:picMkLst>
            <pc:docMk/>
            <pc:sldMk cId="2669845290" sldId="436"/>
            <ac:picMk id="6" creationId="{A119D417-3982-3208-C8E4-B2E2A1CE0B5F}"/>
          </ac:picMkLst>
        </pc:picChg>
        <pc:picChg chg="del">
          <ac:chgData name="Wise, Dana" userId="70e63ec6-51c5-46c7-b387-d3a85e40febb" providerId="ADAL" clId="{D4887B31-1280-40A7-B734-59B2AD9D2974}" dt="2023-12-20T16:37:20.474" v="182" actId="478"/>
          <ac:picMkLst>
            <pc:docMk/>
            <pc:sldMk cId="2669845290" sldId="436"/>
            <ac:picMk id="11" creationId="{80D37ABD-CF94-DCD0-417E-C40469FD7FBB}"/>
          </ac:picMkLst>
        </pc:picChg>
        <pc:picChg chg="del">
          <ac:chgData name="Wise, Dana" userId="70e63ec6-51c5-46c7-b387-d3a85e40febb" providerId="ADAL" clId="{D4887B31-1280-40A7-B734-59B2AD9D2974}" dt="2023-12-20T16:37:22.785" v="183" actId="478"/>
          <ac:picMkLst>
            <pc:docMk/>
            <pc:sldMk cId="2669845290" sldId="436"/>
            <ac:picMk id="13" creationId="{600E7F5B-D72F-6796-1239-C9CD3FA4F053}"/>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50DD31E4-20C1-4ED1-AD06-BC530D30B3FF}" type="datetimeFigureOut">
              <a:rPr lang="en-US" smtClean="0"/>
              <a:t>12/20/2023</a:t>
            </a:fld>
            <a:endParaRPr lang="en-US"/>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77D9639E-4AB1-4E87-9839-8B7BF6E6CCBF}" type="slidenum">
              <a:rPr lang="en-US" smtClean="0"/>
              <a:t>‹#›</a:t>
            </a:fld>
            <a:endParaRPr lang="en-US"/>
          </a:p>
        </p:txBody>
      </p:sp>
    </p:spTree>
    <p:extLst>
      <p:ext uri="{BB962C8B-B14F-4D97-AF65-F5344CB8AC3E}">
        <p14:creationId xmlns:p14="http://schemas.microsoft.com/office/powerpoint/2010/main" val="40692531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BA2D342-E7CF-4F91-AF6D-4BDF800D14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68739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BA2D342-E7CF-4F91-AF6D-4BDF800D14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87418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BA2D342-E7CF-4F91-AF6D-4BDF800D14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68739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BA2D342-E7CF-4F91-AF6D-4BDF800D14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9770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BA2D342-E7CF-4F91-AF6D-4BDF800D14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65986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BA2D342-E7CF-4F91-AF6D-4BDF800D14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5113763"/>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g"/><Relationship Id="rId7" Type="http://schemas.openxmlformats.org/officeDocument/2006/relationships/image" Target="../media/image6.jp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2192000" cy="1278635"/>
          </a:xfrm>
          <a:prstGeom prst="rect">
            <a:avLst/>
          </a:prstGeom>
        </p:spPr>
      </p:pic>
      <p:pic>
        <p:nvPicPr>
          <p:cNvPr id="17" name="bg object 17"/>
          <p:cNvPicPr/>
          <p:nvPr/>
        </p:nvPicPr>
        <p:blipFill>
          <a:blip r:embed="rId3" cstate="print"/>
          <a:stretch>
            <a:fillRect/>
          </a:stretch>
        </p:blipFill>
        <p:spPr>
          <a:xfrm>
            <a:off x="0" y="0"/>
            <a:ext cx="12192000" cy="294131"/>
          </a:xfrm>
          <a:prstGeom prst="rect">
            <a:avLst/>
          </a:prstGeom>
        </p:spPr>
      </p:pic>
      <p:pic>
        <p:nvPicPr>
          <p:cNvPr id="18" name="bg object 18"/>
          <p:cNvPicPr/>
          <p:nvPr/>
        </p:nvPicPr>
        <p:blipFill>
          <a:blip r:embed="rId4" cstate="print"/>
          <a:stretch>
            <a:fillRect/>
          </a:stretch>
        </p:blipFill>
        <p:spPr>
          <a:xfrm>
            <a:off x="4902708" y="15240"/>
            <a:ext cx="2386583" cy="256031"/>
          </a:xfrm>
          <a:prstGeom prst="rect">
            <a:avLst/>
          </a:prstGeom>
        </p:spPr>
      </p:pic>
      <p:pic>
        <p:nvPicPr>
          <p:cNvPr id="19" name="bg object 19"/>
          <p:cNvPicPr/>
          <p:nvPr/>
        </p:nvPicPr>
        <p:blipFill>
          <a:blip r:embed="rId5" cstate="print"/>
          <a:stretch>
            <a:fillRect/>
          </a:stretch>
        </p:blipFill>
        <p:spPr>
          <a:xfrm>
            <a:off x="10652759" y="379476"/>
            <a:ext cx="1441702" cy="605027"/>
          </a:xfrm>
          <a:prstGeom prst="rect">
            <a:avLst/>
          </a:prstGeom>
        </p:spPr>
      </p:pic>
      <p:sp>
        <p:nvSpPr>
          <p:cNvPr id="20" name="bg object 20"/>
          <p:cNvSpPr/>
          <p:nvPr/>
        </p:nvSpPr>
        <p:spPr>
          <a:xfrm>
            <a:off x="0" y="0"/>
            <a:ext cx="12192000" cy="2039620"/>
          </a:xfrm>
          <a:custGeom>
            <a:avLst/>
            <a:gdLst/>
            <a:ahLst/>
            <a:cxnLst/>
            <a:rect l="l" t="t" r="r" b="b"/>
            <a:pathLst>
              <a:path w="12192000" h="2039620">
                <a:moveTo>
                  <a:pt x="12192000" y="0"/>
                </a:moveTo>
                <a:lnTo>
                  <a:pt x="0" y="0"/>
                </a:lnTo>
                <a:lnTo>
                  <a:pt x="0" y="2039112"/>
                </a:lnTo>
                <a:lnTo>
                  <a:pt x="12192000" y="2039112"/>
                </a:lnTo>
                <a:lnTo>
                  <a:pt x="12192000" y="0"/>
                </a:lnTo>
                <a:close/>
              </a:path>
            </a:pathLst>
          </a:custGeom>
          <a:solidFill>
            <a:srgbClr val="FFFFFF"/>
          </a:solidFill>
        </p:spPr>
        <p:txBody>
          <a:bodyPr wrap="square" lIns="0" tIns="0" rIns="0" bIns="0" rtlCol="0"/>
          <a:lstStyle/>
          <a:p>
            <a:endParaRPr/>
          </a:p>
        </p:txBody>
      </p:sp>
      <p:pic>
        <p:nvPicPr>
          <p:cNvPr id="21" name="bg object 21"/>
          <p:cNvPicPr/>
          <p:nvPr/>
        </p:nvPicPr>
        <p:blipFill>
          <a:blip r:embed="rId6" cstate="print"/>
          <a:stretch>
            <a:fillRect/>
          </a:stretch>
        </p:blipFill>
        <p:spPr>
          <a:xfrm>
            <a:off x="9339935" y="5833844"/>
            <a:ext cx="2191307" cy="611178"/>
          </a:xfrm>
          <a:prstGeom prst="rect">
            <a:avLst/>
          </a:prstGeom>
        </p:spPr>
      </p:pic>
      <p:sp>
        <p:nvSpPr>
          <p:cNvPr id="22" name="bg object 22"/>
          <p:cNvSpPr/>
          <p:nvPr/>
        </p:nvSpPr>
        <p:spPr>
          <a:xfrm>
            <a:off x="1106424" y="5588508"/>
            <a:ext cx="10441940" cy="0"/>
          </a:xfrm>
          <a:custGeom>
            <a:avLst/>
            <a:gdLst/>
            <a:ahLst/>
            <a:cxnLst/>
            <a:rect l="l" t="t" r="r" b="b"/>
            <a:pathLst>
              <a:path w="10441940">
                <a:moveTo>
                  <a:pt x="0" y="0"/>
                </a:moveTo>
                <a:lnTo>
                  <a:pt x="10441520" y="0"/>
                </a:lnTo>
              </a:path>
            </a:pathLst>
          </a:custGeom>
          <a:ln w="12700">
            <a:solidFill>
              <a:srgbClr val="BA5D00"/>
            </a:solidFill>
          </a:ln>
        </p:spPr>
        <p:txBody>
          <a:bodyPr wrap="square" lIns="0" tIns="0" rIns="0" bIns="0" rtlCol="0"/>
          <a:lstStyle/>
          <a:p>
            <a:endParaRPr/>
          </a:p>
        </p:txBody>
      </p:sp>
      <p:pic>
        <p:nvPicPr>
          <p:cNvPr id="23" name="bg object 23"/>
          <p:cNvPicPr/>
          <p:nvPr/>
        </p:nvPicPr>
        <p:blipFill>
          <a:blip r:embed="rId7" cstate="print"/>
          <a:stretch>
            <a:fillRect/>
          </a:stretch>
        </p:blipFill>
        <p:spPr>
          <a:xfrm>
            <a:off x="0" y="0"/>
            <a:ext cx="772668" cy="6857999"/>
          </a:xfrm>
          <a:prstGeom prst="rect">
            <a:avLst/>
          </a:prstGeom>
        </p:spPr>
      </p:pic>
      <p:pic>
        <p:nvPicPr>
          <p:cNvPr id="24" name="bg object 24"/>
          <p:cNvPicPr/>
          <p:nvPr/>
        </p:nvPicPr>
        <p:blipFill>
          <a:blip r:embed="rId8" cstate="print"/>
          <a:stretch>
            <a:fillRect/>
          </a:stretch>
        </p:blipFill>
        <p:spPr>
          <a:xfrm>
            <a:off x="1011936" y="1969007"/>
            <a:ext cx="4431791" cy="1650492"/>
          </a:xfrm>
          <a:prstGeom prst="rect">
            <a:avLst/>
          </a:prstGeom>
        </p:spPr>
      </p:pic>
      <p:sp>
        <p:nvSpPr>
          <p:cNvPr id="25" name="bg object 25"/>
          <p:cNvSpPr/>
          <p:nvPr/>
        </p:nvSpPr>
        <p:spPr>
          <a:xfrm>
            <a:off x="5748528" y="1699260"/>
            <a:ext cx="0" cy="2167890"/>
          </a:xfrm>
          <a:custGeom>
            <a:avLst/>
            <a:gdLst/>
            <a:ahLst/>
            <a:cxnLst/>
            <a:rect l="l" t="t" r="r" b="b"/>
            <a:pathLst>
              <a:path h="2167890">
                <a:moveTo>
                  <a:pt x="0" y="0"/>
                </a:moveTo>
                <a:lnTo>
                  <a:pt x="0" y="2167356"/>
                </a:lnTo>
              </a:path>
            </a:pathLst>
          </a:custGeom>
          <a:ln w="6350">
            <a:solidFill>
              <a:srgbClr val="3676BB"/>
            </a:solidFill>
          </a:ln>
        </p:spPr>
        <p:txBody>
          <a:bodyPr wrap="square" lIns="0" tIns="0" rIns="0" bIns="0" rtlCol="0"/>
          <a:lstStyle/>
          <a:p>
            <a:endParaRPr/>
          </a:p>
        </p:txBody>
      </p:sp>
      <p:sp>
        <p:nvSpPr>
          <p:cNvPr id="2" name="Holder 2"/>
          <p:cNvSpPr>
            <a:spLocks noGrp="1"/>
          </p:cNvSpPr>
          <p:nvPr>
            <p:ph type="ctrTitle"/>
          </p:nvPr>
        </p:nvSpPr>
        <p:spPr>
          <a:xfrm>
            <a:off x="6126100" y="1953229"/>
            <a:ext cx="4698365" cy="1122680"/>
          </a:xfrm>
          <a:prstGeom prst="rect">
            <a:avLst/>
          </a:prstGeom>
        </p:spPr>
        <p:txBody>
          <a:bodyPr wrap="square" lIns="0" tIns="0" rIns="0" bIns="0">
            <a:spAutoFit/>
          </a:bodyPr>
          <a:lstStyle>
            <a:lvl1pPr>
              <a:defRPr sz="2000" b="0" i="0">
                <a:solidFill>
                  <a:schemeClr val="tx1"/>
                </a:solidFill>
                <a:latin typeface="Arial"/>
                <a:cs typeface="Aria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12/20/2023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82862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High Risk Event">
    <p:spTree>
      <p:nvGrpSpPr>
        <p:cNvPr id="1" name=""/>
        <p:cNvGrpSpPr/>
        <p:nvPr/>
      </p:nvGrpSpPr>
      <p:grpSpPr>
        <a:xfrm>
          <a:off x="0" y="0"/>
          <a:ext cx="0" cy="0"/>
          <a:chOff x="0" y="0"/>
          <a:chExt cx="0" cy="0"/>
        </a:xfrm>
      </p:grpSpPr>
      <p:sp>
        <p:nvSpPr>
          <p:cNvPr id="12" name="Title 9">
            <a:extLst>
              <a:ext uri="{FF2B5EF4-FFF2-40B4-BE49-F238E27FC236}">
                <a16:creationId xmlns:a16="http://schemas.microsoft.com/office/drawing/2014/main" id="{3CB44BE4-315C-403E-89DC-59ED94E35F41}"/>
              </a:ext>
            </a:extLst>
          </p:cNvPr>
          <p:cNvSpPr>
            <a:spLocks noGrp="1"/>
          </p:cNvSpPr>
          <p:nvPr>
            <p:ph type="title" hasCustomPrompt="1"/>
          </p:nvPr>
        </p:nvSpPr>
        <p:spPr>
          <a:xfrm>
            <a:off x="3493723" y="273979"/>
            <a:ext cx="4624559"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0170F48A-97D8-402D-80D6-FD813F09F72F}"/>
              </a:ext>
            </a:extLst>
          </p:cNvPr>
          <p:cNvSpPr txBox="1"/>
          <p:nvPr userDrawn="1"/>
        </p:nvSpPr>
        <p:spPr>
          <a:xfrm>
            <a:off x="1265364" y="312315"/>
            <a:ext cx="4232516"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High Risk Event:</a:t>
            </a:r>
          </a:p>
        </p:txBody>
      </p:sp>
      <p:graphicFrame>
        <p:nvGraphicFramePr>
          <p:cNvPr id="27" name="Table 2">
            <a:extLst>
              <a:ext uri="{FF2B5EF4-FFF2-40B4-BE49-F238E27FC236}">
                <a16:creationId xmlns:a16="http://schemas.microsoft.com/office/drawing/2014/main" id="{2E2CDC08-4430-4340-B351-E835113BC202}"/>
              </a:ext>
            </a:extLst>
          </p:cNvPr>
          <p:cNvGraphicFramePr>
            <a:graphicFrameLocks noGrp="1"/>
          </p:cNvGraphicFramePr>
          <p:nvPr userDrawn="1">
            <p:extLst>
              <p:ext uri="{D42A27DB-BD31-4B8C-83A1-F6EECF244321}">
                <p14:modId xmlns:p14="http://schemas.microsoft.com/office/powerpoint/2010/main" val="3694838659"/>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tx1"/>
                          </a:solidFill>
                          <a:latin typeface="Arial" panose="020B0604020202020204" pitchFamily="34" charset="0"/>
                          <a:cs typeface="Arial" panose="020B0604020202020204" pitchFamily="34" charset="0"/>
                        </a:rPr>
                        <a:t>Photos / Links</a:t>
                      </a:r>
                    </a:p>
                  </a:txBody>
                  <a:tcPr anchor="ctr">
                    <a:solidFill>
                      <a:srgbClr val="C14628"/>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pic>
        <p:nvPicPr>
          <p:cNvPr id="29" name="Picture 28">
            <a:extLst>
              <a:ext uri="{FF2B5EF4-FFF2-40B4-BE49-F238E27FC236}">
                <a16:creationId xmlns:a16="http://schemas.microsoft.com/office/drawing/2014/main" id="{7BB7579B-44CB-4F79-A03B-A82982384F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3" name="Picture Placeholder 2">
            <a:extLst>
              <a:ext uri="{FF2B5EF4-FFF2-40B4-BE49-F238E27FC236}">
                <a16:creationId xmlns:a16="http://schemas.microsoft.com/office/drawing/2014/main" id="{24D3A16F-CF2D-41B9-B8B2-19302DB85CE5}"/>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9" name="Picture Placeholder 10" descr="Logo&#10;&#10;Description automatically generated with medium confidence">
            <a:extLst>
              <a:ext uri="{FF2B5EF4-FFF2-40B4-BE49-F238E27FC236}">
                <a16:creationId xmlns:a16="http://schemas.microsoft.com/office/drawing/2014/main" id="{A4D667B8-73E8-4470-B9A7-980474805E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8994155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Safety Alert">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8" name="Table 2">
            <a:extLst>
              <a:ext uri="{FF2B5EF4-FFF2-40B4-BE49-F238E27FC236}">
                <a16:creationId xmlns:a16="http://schemas.microsoft.com/office/drawing/2014/main" id="{83CCF6A5-D39D-4670-8B7D-D9FC91648006}"/>
              </a:ext>
            </a:extLst>
          </p:cNvPr>
          <p:cNvGraphicFramePr>
            <a:graphicFrameLocks noGrp="1"/>
          </p:cNvGraphicFramePr>
          <p:nvPr userDrawn="1">
            <p:extLst>
              <p:ext uri="{D42A27DB-BD31-4B8C-83A1-F6EECF244321}">
                <p14:modId xmlns:p14="http://schemas.microsoft.com/office/powerpoint/2010/main" val="1447655649"/>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tx1"/>
                          </a:solidFill>
                          <a:latin typeface="Arial" panose="020B0604020202020204" pitchFamily="34" charset="0"/>
                          <a:cs typeface="Arial" panose="020B0604020202020204" pitchFamily="34" charset="0"/>
                        </a:rPr>
                        <a:t>Photos / Links</a:t>
                      </a:r>
                    </a:p>
                  </a:txBody>
                  <a:tcPr anchor="ctr">
                    <a:solidFill>
                      <a:srgbClr val="F5800B"/>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sp>
        <p:nvSpPr>
          <p:cNvPr id="29" name="TextBox 28">
            <a:extLst>
              <a:ext uri="{FF2B5EF4-FFF2-40B4-BE49-F238E27FC236}">
                <a16:creationId xmlns:a16="http://schemas.microsoft.com/office/drawing/2014/main" id="{FDA79467-0A9E-4EB9-96A2-1A12ED8B7691}"/>
              </a:ext>
            </a:extLst>
          </p:cNvPr>
          <p:cNvSpPr txBox="1"/>
          <p:nvPr userDrawn="1"/>
        </p:nvSpPr>
        <p:spPr>
          <a:xfrm>
            <a:off x="1265364" y="312315"/>
            <a:ext cx="4232516"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Safety Alert:</a:t>
            </a:r>
          </a:p>
        </p:txBody>
      </p:sp>
      <p:sp>
        <p:nvSpPr>
          <p:cNvPr id="31" name="Title 9">
            <a:extLst>
              <a:ext uri="{FF2B5EF4-FFF2-40B4-BE49-F238E27FC236}">
                <a16:creationId xmlns:a16="http://schemas.microsoft.com/office/drawing/2014/main" id="{A2F73C00-AE0D-4169-8B8D-A912A2287816}"/>
              </a:ext>
            </a:extLst>
          </p:cNvPr>
          <p:cNvSpPr>
            <a:spLocks noGrp="1"/>
          </p:cNvSpPr>
          <p:nvPr>
            <p:ph type="title" hasCustomPrompt="1"/>
          </p:nvPr>
        </p:nvSpPr>
        <p:spPr>
          <a:xfrm>
            <a:off x="2895601" y="269826"/>
            <a:ext cx="5202189"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pic>
        <p:nvPicPr>
          <p:cNvPr id="8" name="Picture 7">
            <a:extLst>
              <a:ext uri="{FF2B5EF4-FFF2-40B4-BE49-F238E27FC236}">
                <a16:creationId xmlns:a16="http://schemas.microsoft.com/office/drawing/2014/main" id="{62852160-A695-49A9-A464-AA5B9CAA88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9" name="Picture Placeholder 2">
            <a:extLst>
              <a:ext uri="{FF2B5EF4-FFF2-40B4-BE49-F238E27FC236}">
                <a16:creationId xmlns:a16="http://schemas.microsoft.com/office/drawing/2014/main" id="{C4F44CEB-5C85-435B-BC18-ED4B0620396D}"/>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10" name="Picture Placeholder 10" descr="Logo&#10;&#10;Description automatically generated with medium confidence">
            <a:extLst>
              <a:ext uri="{FF2B5EF4-FFF2-40B4-BE49-F238E27FC236}">
                <a16:creationId xmlns:a16="http://schemas.microsoft.com/office/drawing/2014/main" id="{534F96E6-8252-4A3A-931C-27ED5FD7A02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549159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Safety Alert">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8" name="Table 2">
            <a:extLst>
              <a:ext uri="{FF2B5EF4-FFF2-40B4-BE49-F238E27FC236}">
                <a16:creationId xmlns:a16="http://schemas.microsoft.com/office/drawing/2014/main" id="{83CCF6A5-D39D-4670-8B7D-D9FC91648006}"/>
              </a:ext>
            </a:extLst>
          </p:cNvPr>
          <p:cNvGraphicFramePr>
            <a:graphicFrameLocks noGrp="1"/>
          </p:cNvGraphicFramePr>
          <p:nvPr userDrawn="1">
            <p:extLst>
              <p:ext uri="{D42A27DB-BD31-4B8C-83A1-F6EECF244321}">
                <p14:modId xmlns:p14="http://schemas.microsoft.com/office/powerpoint/2010/main" val="3231362595"/>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tx1"/>
                          </a:solidFill>
                          <a:latin typeface="Arial" panose="020B0604020202020204" pitchFamily="34" charset="0"/>
                          <a:cs typeface="Arial" panose="020B0604020202020204" pitchFamily="34" charset="0"/>
                        </a:rPr>
                        <a:t>Photos / Links</a:t>
                      </a:r>
                    </a:p>
                  </a:txBody>
                  <a:tcPr anchor="ctr">
                    <a:solidFill>
                      <a:srgbClr val="00B050"/>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sp>
        <p:nvSpPr>
          <p:cNvPr id="29" name="TextBox 28">
            <a:extLst>
              <a:ext uri="{FF2B5EF4-FFF2-40B4-BE49-F238E27FC236}">
                <a16:creationId xmlns:a16="http://schemas.microsoft.com/office/drawing/2014/main" id="{FDA79467-0A9E-4EB9-96A2-1A12ED8B7691}"/>
              </a:ext>
            </a:extLst>
          </p:cNvPr>
          <p:cNvSpPr txBox="1"/>
          <p:nvPr userDrawn="1"/>
        </p:nvSpPr>
        <p:spPr>
          <a:xfrm>
            <a:off x="1200150" y="330767"/>
            <a:ext cx="4232516"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Safety Success:</a:t>
            </a:r>
          </a:p>
        </p:txBody>
      </p:sp>
      <p:sp>
        <p:nvSpPr>
          <p:cNvPr id="31" name="Title 9">
            <a:extLst>
              <a:ext uri="{FF2B5EF4-FFF2-40B4-BE49-F238E27FC236}">
                <a16:creationId xmlns:a16="http://schemas.microsoft.com/office/drawing/2014/main" id="{A2F73C00-AE0D-4169-8B8D-A912A2287816}"/>
              </a:ext>
            </a:extLst>
          </p:cNvPr>
          <p:cNvSpPr>
            <a:spLocks noGrp="1"/>
          </p:cNvSpPr>
          <p:nvPr>
            <p:ph type="title" hasCustomPrompt="1"/>
          </p:nvPr>
        </p:nvSpPr>
        <p:spPr>
          <a:xfrm>
            <a:off x="3281284" y="273247"/>
            <a:ext cx="5202189"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pic>
        <p:nvPicPr>
          <p:cNvPr id="8" name="Picture 7">
            <a:extLst>
              <a:ext uri="{FF2B5EF4-FFF2-40B4-BE49-F238E27FC236}">
                <a16:creationId xmlns:a16="http://schemas.microsoft.com/office/drawing/2014/main" id="{62852160-A695-49A9-A464-AA5B9CAA88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9" name="Picture Placeholder 2">
            <a:extLst>
              <a:ext uri="{FF2B5EF4-FFF2-40B4-BE49-F238E27FC236}">
                <a16:creationId xmlns:a16="http://schemas.microsoft.com/office/drawing/2014/main" id="{C4F44CEB-5C85-435B-BC18-ED4B0620396D}"/>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10" name="Picture Placeholder 10" descr="Logo&#10;&#10;Description automatically generated with medium confidence">
            <a:extLst>
              <a:ext uri="{FF2B5EF4-FFF2-40B4-BE49-F238E27FC236}">
                <a16:creationId xmlns:a16="http://schemas.microsoft.com/office/drawing/2014/main" id="{534F96E6-8252-4A3A-931C-27ED5FD7A02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15539004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PFE First Page">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0170F48A-97D8-402D-80D6-FD813F09F72F}"/>
              </a:ext>
            </a:extLst>
          </p:cNvPr>
          <p:cNvSpPr txBox="1"/>
          <p:nvPr userDrawn="1"/>
        </p:nvSpPr>
        <p:spPr>
          <a:xfrm>
            <a:off x="1236132" y="319835"/>
            <a:ext cx="4232516"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Potential Fatal Event:</a:t>
            </a:r>
          </a:p>
        </p:txBody>
      </p:sp>
      <p:sp>
        <p:nvSpPr>
          <p:cNvPr id="46" name="Picture Placeholder 45">
            <a:extLst>
              <a:ext uri="{FF2B5EF4-FFF2-40B4-BE49-F238E27FC236}">
                <a16:creationId xmlns:a16="http://schemas.microsoft.com/office/drawing/2014/main" id="{9970122C-C8E4-4720-A69A-0E2F32A475B3}"/>
              </a:ext>
            </a:extLst>
          </p:cNvPr>
          <p:cNvSpPr>
            <a:spLocks noGrp="1"/>
          </p:cNvSpPr>
          <p:nvPr>
            <p:ph type="pic" sz="quarter" idx="16"/>
          </p:nvPr>
        </p:nvSpPr>
        <p:spPr>
          <a:xfrm>
            <a:off x="9206078" y="1404939"/>
            <a:ext cx="2409824" cy="2352675"/>
          </a:xfrm>
          <a:prstGeom prst="rect">
            <a:avLst/>
          </a:prstGeom>
        </p:spPr>
        <p:txBody>
          <a:bodyPr/>
          <a:lstStyle/>
          <a:p>
            <a:endParaRPr lang="en-US"/>
          </a:p>
        </p:txBody>
      </p:sp>
      <p:sp>
        <p:nvSpPr>
          <p:cNvPr id="48" name="Picture Placeholder 47">
            <a:extLst>
              <a:ext uri="{FF2B5EF4-FFF2-40B4-BE49-F238E27FC236}">
                <a16:creationId xmlns:a16="http://schemas.microsoft.com/office/drawing/2014/main" id="{D978F47B-038C-4D2F-909F-84865B87DBF6}"/>
              </a:ext>
            </a:extLst>
          </p:cNvPr>
          <p:cNvSpPr>
            <a:spLocks noGrp="1"/>
          </p:cNvSpPr>
          <p:nvPr>
            <p:ph type="pic" sz="quarter" idx="17"/>
          </p:nvPr>
        </p:nvSpPr>
        <p:spPr>
          <a:xfrm>
            <a:off x="6461367" y="1400177"/>
            <a:ext cx="2409824" cy="2352675"/>
          </a:xfrm>
          <a:prstGeom prst="rect">
            <a:avLst/>
          </a:prstGeom>
        </p:spPr>
        <p:txBody>
          <a:bodyPr/>
          <a:lstStyle/>
          <a:p>
            <a:endParaRPr lang="en-US"/>
          </a:p>
        </p:txBody>
      </p:sp>
      <p:sp>
        <p:nvSpPr>
          <p:cNvPr id="49" name="Picture Placeholder 47">
            <a:extLst>
              <a:ext uri="{FF2B5EF4-FFF2-40B4-BE49-F238E27FC236}">
                <a16:creationId xmlns:a16="http://schemas.microsoft.com/office/drawing/2014/main" id="{783014AD-39D1-40FB-92B9-9AD8139F5158}"/>
              </a:ext>
            </a:extLst>
          </p:cNvPr>
          <p:cNvSpPr>
            <a:spLocks noGrp="1"/>
          </p:cNvSpPr>
          <p:nvPr>
            <p:ph type="pic" sz="quarter" idx="18"/>
          </p:nvPr>
        </p:nvSpPr>
        <p:spPr>
          <a:xfrm>
            <a:off x="7009896" y="4057843"/>
            <a:ext cx="4073285" cy="1790509"/>
          </a:xfrm>
          <a:prstGeom prst="rect">
            <a:avLst/>
          </a:prstGeom>
        </p:spPr>
        <p:txBody>
          <a:bodyPr/>
          <a:lstStyle/>
          <a:p>
            <a:endParaRPr lang="en-US"/>
          </a:p>
        </p:txBody>
      </p:sp>
      <p:sp>
        <p:nvSpPr>
          <p:cNvPr id="66" name="Text Placeholder 65">
            <a:extLst>
              <a:ext uri="{FF2B5EF4-FFF2-40B4-BE49-F238E27FC236}">
                <a16:creationId xmlns:a16="http://schemas.microsoft.com/office/drawing/2014/main" id="{DE4C36A2-1234-4698-B62A-3D670FAC5B8F}"/>
              </a:ext>
            </a:extLst>
          </p:cNvPr>
          <p:cNvSpPr>
            <a:spLocks noGrp="1"/>
          </p:cNvSpPr>
          <p:nvPr>
            <p:ph type="body" sz="quarter" idx="32"/>
          </p:nvPr>
        </p:nvSpPr>
        <p:spPr>
          <a:xfrm>
            <a:off x="6461365" y="3752850"/>
            <a:ext cx="2409824" cy="236484"/>
          </a:xfrm>
          <a:prstGeom prst="rect">
            <a:avLst/>
          </a:prstGeom>
        </p:spPr>
        <p:txBody>
          <a:bodyPr/>
          <a:lstStyle>
            <a:lvl1pPr>
              <a:defRPr sz="1401"/>
            </a:lvl1pPr>
            <a:lvl3pPr marL="384051" indent="0">
              <a:buNone/>
              <a:defRPr/>
            </a:lvl3pPr>
          </a:lstStyle>
          <a:p>
            <a:pPr lvl="0"/>
            <a:endParaRPr lang="en-US"/>
          </a:p>
        </p:txBody>
      </p:sp>
      <p:sp>
        <p:nvSpPr>
          <p:cNvPr id="67" name="Text Placeholder 65">
            <a:extLst>
              <a:ext uri="{FF2B5EF4-FFF2-40B4-BE49-F238E27FC236}">
                <a16:creationId xmlns:a16="http://schemas.microsoft.com/office/drawing/2014/main" id="{DA7919E0-CDAF-4C96-A481-21EDB869AC01}"/>
              </a:ext>
            </a:extLst>
          </p:cNvPr>
          <p:cNvSpPr>
            <a:spLocks noGrp="1"/>
          </p:cNvSpPr>
          <p:nvPr>
            <p:ph type="body" sz="quarter" idx="33"/>
          </p:nvPr>
        </p:nvSpPr>
        <p:spPr>
          <a:xfrm>
            <a:off x="9201111" y="3769573"/>
            <a:ext cx="2414791" cy="226425"/>
          </a:xfrm>
          <a:prstGeom prst="rect">
            <a:avLst/>
          </a:prstGeom>
        </p:spPr>
        <p:txBody>
          <a:bodyPr/>
          <a:lstStyle>
            <a:lvl1pPr>
              <a:defRPr sz="1401"/>
            </a:lvl1pPr>
            <a:lvl3pPr marL="384051" indent="0">
              <a:buNone/>
              <a:defRPr/>
            </a:lvl3pPr>
          </a:lstStyle>
          <a:p>
            <a:pPr lvl="0"/>
            <a:endParaRPr lang="en-US"/>
          </a:p>
        </p:txBody>
      </p:sp>
      <p:sp>
        <p:nvSpPr>
          <p:cNvPr id="68" name="Text Placeholder 65">
            <a:extLst>
              <a:ext uri="{FF2B5EF4-FFF2-40B4-BE49-F238E27FC236}">
                <a16:creationId xmlns:a16="http://schemas.microsoft.com/office/drawing/2014/main" id="{B1C85E3C-04FA-424C-98CB-D6401A4A9979}"/>
              </a:ext>
            </a:extLst>
          </p:cNvPr>
          <p:cNvSpPr>
            <a:spLocks noGrp="1"/>
          </p:cNvSpPr>
          <p:nvPr>
            <p:ph type="body" sz="quarter" idx="34"/>
          </p:nvPr>
        </p:nvSpPr>
        <p:spPr>
          <a:xfrm>
            <a:off x="7009896" y="5855288"/>
            <a:ext cx="4073285" cy="226425"/>
          </a:xfrm>
          <a:prstGeom prst="rect">
            <a:avLst/>
          </a:prstGeom>
        </p:spPr>
        <p:txBody>
          <a:bodyPr/>
          <a:lstStyle>
            <a:lvl1pPr>
              <a:defRPr sz="1401"/>
            </a:lvl1pPr>
            <a:lvl3pPr marL="384051" indent="0">
              <a:buNone/>
              <a:defRPr/>
            </a:lvl3pPr>
          </a:lstStyle>
          <a:p>
            <a:pPr lvl="0"/>
            <a:endParaRPr lang="en-US"/>
          </a:p>
        </p:txBody>
      </p:sp>
      <p:sp>
        <p:nvSpPr>
          <p:cNvPr id="32" name="TextBox 31">
            <a:extLst>
              <a:ext uri="{FF2B5EF4-FFF2-40B4-BE49-F238E27FC236}">
                <a16:creationId xmlns:a16="http://schemas.microsoft.com/office/drawing/2014/main" id="{96A18137-DC09-48E5-83F3-BDB8A8DC651C}"/>
              </a:ext>
            </a:extLst>
          </p:cNvPr>
          <p:cNvSpPr txBox="1"/>
          <p:nvPr userDrawn="1"/>
        </p:nvSpPr>
        <p:spPr>
          <a:xfrm>
            <a:off x="3049954" y="3218934"/>
            <a:ext cx="6099906" cy="369332"/>
          </a:xfrm>
          <a:prstGeom prst="rect">
            <a:avLst/>
          </a:prstGeom>
          <a:noFill/>
        </p:spPr>
        <p:txBody>
          <a:bodyPr wrap="square">
            <a:spAutoFit/>
          </a:bodyPr>
          <a:lstStyle/>
          <a:p>
            <a:endParaRPr lang="en-US" sz="1800" b="1">
              <a:latin typeface="Arial" panose="020B0604020202020204" pitchFamily="34" charset="0"/>
              <a:cs typeface="Arial" panose="020B0604020202020204" pitchFamily="34" charset="0"/>
            </a:endParaRPr>
          </a:p>
        </p:txBody>
      </p:sp>
      <p:graphicFrame>
        <p:nvGraphicFramePr>
          <p:cNvPr id="33" name="Table 2">
            <a:extLst>
              <a:ext uri="{FF2B5EF4-FFF2-40B4-BE49-F238E27FC236}">
                <a16:creationId xmlns:a16="http://schemas.microsoft.com/office/drawing/2014/main" id="{4013CCEF-D53D-4F7F-906A-48E4D26AD87E}"/>
              </a:ext>
            </a:extLst>
          </p:cNvPr>
          <p:cNvGraphicFramePr>
            <a:graphicFrameLocks noGrp="1"/>
          </p:cNvGraphicFramePr>
          <p:nvPr userDrawn="1">
            <p:extLst>
              <p:ext uri="{D42A27DB-BD31-4B8C-83A1-F6EECF244321}">
                <p14:modId xmlns:p14="http://schemas.microsoft.com/office/powerpoint/2010/main" val="2222119393"/>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tx1"/>
                          </a:solidFill>
                          <a:latin typeface="Arial" panose="020B0604020202020204" pitchFamily="34" charset="0"/>
                          <a:cs typeface="Arial" panose="020B0604020202020204" pitchFamily="34" charset="0"/>
                        </a:rPr>
                        <a:t>Photos / Links</a:t>
                      </a:r>
                    </a:p>
                  </a:txBody>
                  <a:tcPr anchor="ctr">
                    <a:solidFill>
                      <a:srgbClr val="FFFF00"/>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sp>
        <p:nvSpPr>
          <p:cNvPr id="34" name="Title 9">
            <a:extLst>
              <a:ext uri="{FF2B5EF4-FFF2-40B4-BE49-F238E27FC236}">
                <a16:creationId xmlns:a16="http://schemas.microsoft.com/office/drawing/2014/main" id="{7CCF051D-2A8C-4AE0-8753-2ABC96B21F37}"/>
              </a:ext>
            </a:extLst>
          </p:cNvPr>
          <p:cNvSpPr>
            <a:spLocks noGrp="1"/>
          </p:cNvSpPr>
          <p:nvPr>
            <p:ph type="title" hasCustomPrompt="1"/>
          </p:nvPr>
        </p:nvSpPr>
        <p:spPr>
          <a:xfrm>
            <a:off x="3857703" y="269826"/>
            <a:ext cx="4260579"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pic>
        <p:nvPicPr>
          <p:cNvPr id="15" name="Picture 14">
            <a:extLst>
              <a:ext uri="{FF2B5EF4-FFF2-40B4-BE49-F238E27FC236}">
                <a16:creationId xmlns:a16="http://schemas.microsoft.com/office/drawing/2014/main" id="{55109801-6542-48D8-AAC2-C3178335A8F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17" name="Picture Placeholder 2">
            <a:extLst>
              <a:ext uri="{FF2B5EF4-FFF2-40B4-BE49-F238E27FC236}">
                <a16:creationId xmlns:a16="http://schemas.microsoft.com/office/drawing/2014/main" id="{B23D135D-4B5B-4F66-A089-FBB24E6E6928}"/>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19" name="Picture Placeholder 10" descr="Logo&#10;&#10;Description automatically generated with medium confidence">
            <a:extLst>
              <a:ext uri="{FF2B5EF4-FFF2-40B4-BE49-F238E27FC236}">
                <a16:creationId xmlns:a16="http://schemas.microsoft.com/office/drawing/2014/main" id="{37B7C0B6-7241-4A0D-8684-E0D37A9EA05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15451451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PFE FU Page">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8CB6E976-3DD2-4C8B-96A5-F278486EF836}"/>
              </a:ext>
            </a:extLst>
          </p:cNvPr>
          <p:cNvSpPr txBox="1">
            <a:spLocks/>
          </p:cNvSpPr>
          <p:nvPr userDrawn="1"/>
        </p:nvSpPr>
        <p:spPr>
          <a:xfrm>
            <a:off x="5470467" y="6421684"/>
            <a:ext cx="1312025" cy="365125"/>
          </a:xfrm>
          <a:prstGeom prst="rect">
            <a:avLst/>
          </a:prstGeom>
        </p:spPr>
        <p:txBody>
          <a:bodyPr/>
          <a:lstStyle>
            <a:defPPr>
              <a:defRPr lang="en-US"/>
            </a:defPPr>
            <a:lvl1pPr marL="0" algn="ctr"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801"/>
          </a:p>
        </p:txBody>
      </p:sp>
      <p:cxnSp>
        <p:nvCxnSpPr>
          <p:cNvPr id="13" name="Straight Connector 12">
            <a:extLst>
              <a:ext uri="{FF2B5EF4-FFF2-40B4-BE49-F238E27FC236}">
                <a16:creationId xmlns:a16="http://schemas.microsoft.com/office/drawing/2014/main" id="{646BC511-10EB-484C-B18D-C6EFEBCBF01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Title 9">
            <a:extLst>
              <a:ext uri="{FF2B5EF4-FFF2-40B4-BE49-F238E27FC236}">
                <a16:creationId xmlns:a16="http://schemas.microsoft.com/office/drawing/2014/main" id="{3BFCDD63-0882-4AF8-820A-360A06F8CDEA}"/>
              </a:ext>
            </a:extLst>
          </p:cNvPr>
          <p:cNvSpPr>
            <a:spLocks noGrp="1"/>
          </p:cNvSpPr>
          <p:nvPr>
            <p:ph type="title" hasCustomPrompt="1"/>
          </p:nvPr>
        </p:nvSpPr>
        <p:spPr>
          <a:xfrm>
            <a:off x="1222909" y="381197"/>
            <a:ext cx="3640834"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sp>
        <p:nvSpPr>
          <p:cNvPr id="9" name="Picture Placeholder 2">
            <a:extLst>
              <a:ext uri="{FF2B5EF4-FFF2-40B4-BE49-F238E27FC236}">
                <a16:creationId xmlns:a16="http://schemas.microsoft.com/office/drawing/2014/main" id="{0273A34C-07F0-4691-8E99-F0756E0711CE}"/>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10" name="Picture 9">
            <a:extLst>
              <a:ext uri="{FF2B5EF4-FFF2-40B4-BE49-F238E27FC236}">
                <a16:creationId xmlns:a16="http://schemas.microsoft.com/office/drawing/2014/main" id="{FF6EB889-76E0-4655-9CB3-43B72F254E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pic>
        <p:nvPicPr>
          <p:cNvPr id="14" name="Picture Placeholder 10" descr="Logo&#10;&#10;Description automatically generated with medium confidence">
            <a:extLst>
              <a:ext uri="{FF2B5EF4-FFF2-40B4-BE49-F238E27FC236}">
                <a16:creationId xmlns:a16="http://schemas.microsoft.com/office/drawing/2014/main" id="{A3E08659-9A13-4582-8CBD-C371CE8AF88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29068348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49943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High Risk Event">
    <p:spTree>
      <p:nvGrpSpPr>
        <p:cNvPr id="1" name=""/>
        <p:cNvGrpSpPr/>
        <p:nvPr/>
      </p:nvGrpSpPr>
      <p:grpSpPr>
        <a:xfrm>
          <a:off x="0" y="0"/>
          <a:ext cx="0" cy="0"/>
          <a:chOff x="0" y="0"/>
          <a:chExt cx="0" cy="0"/>
        </a:xfrm>
      </p:grpSpPr>
      <p:sp>
        <p:nvSpPr>
          <p:cNvPr id="12" name="Title 9">
            <a:extLst>
              <a:ext uri="{FF2B5EF4-FFF2-40B4-BE49-F238E27FC236}">
                <a16:creationId xmlns:a16="http://schemas.microsoft.com/office/drawing/2014/main" id="{3CB44BE4-315C-403E-89DC-59ED94E35F41}"/>
              </a:ext>
            </a:extLst>
          </p:cNvPr>
          <p:cNvSpPr>
            <a:spLocks noGrp="1"/>
          </p:cNvSpPr>
          <p:nvPr>
            <p:ph type="title" hasCustomPrompt="1"/>
          </p:nvPr>
        </p:nvSpPr>
        <p:spPr>
          <a:xfrm>
            <a:off x="3493723" y="273979"/>
            <a:ext cx="4624559"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0170F48A-97D8-402D-80D6-FD813F09F72F}"/>
              </a:ext>
            </a:extLst>
          </p:cNvPr>
          <p:cNvSpPr txBox="1"/>
          <p:nvPr userDrawn="1"/>
        </p:nvSpPr>
        <p:spPr>
          <a:xfrm>
            <a:off x="1265364" y="312315"/>
            <a:ext cx="4232516"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High Risk Event:</a:t>
            </a:r>
          </a:p>
        </p:txBody>
      </p:sp>
      <p:graphicFrame>
        <p:nvGraphicFramePr>
          <p:cNvPr id="27" name="Table 2">
            <a:extLst>
              <a:ext uri="{FF2B5EF4-FFF2-40B4-BE49-F238E27FC236}">
                <a16:creationId xmlns:a16="http://schemas.microsoft.com/office/drawing/2014/main" id="{2E2CDC08-4430-4340-B351-E835113BC202}"/>
              </a:ext>
            </a:extLst>
          </p:cNvPr>
          <p:cNvGraphicFramePr>
            <a:graphicFrameLocks noGrp="1"/>
          </p:cNvGraphicFramePr>
          <p:nvPr userDrawn="1">
            <p:extLst>
              <p:ext uri="{D42A27DB-BD31-4B8C-83A1-F6EECF244321}">
                <p14:modId xmlns:p14="http://schemas.microsoft.com/office/powerpoint/2010/main" val="3694838659"/>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tx1"/>
                          </a:solidFill>
                          <a:latin typeface="Arial" panose="020B0604020202020204" pitchFamily="34" charset="0"/>
                          <a:cs typeface="Arial" panose="020B0604020202020204" pitchFamily="34" charset="0"/>
                        </a:rPr>
                        <a:t>Photos / Links</a:t>
                      </a:r>
                    </a:p>
                  </a:txBody>
                  <a:tcPr anchor="ctr">
                    <a:solidFill>
                      <a:srgbClr val="C14628"/>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pic>
        <p:nvPicPr>
          <p:cNvPr id="29" name="Picture 28">
            <a:extLst>
              <a:ext uri="{FF2B5EF4-FFF2-40B4-BE49-F238E27FC236}">
                <a16:creationId xmlns:a16="http://schemas.microsoft.com/office/drawing/2014/main" id="{7BB7579B-44CB-4F79-A03B-A82982384F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3" name="Picture Placeholder 2">
            <a:extLst>
              <a:ext uri="{FF2B5EF4-FFF2-40B4-BE49-F238E27FC236}">
                <a16:creationId xmlns:a16="http://schemas.microsoft.com/office/drawing/2014/main" id="{24D3A16F-CF2D-41B9-B8B2-19302DB85CE5}"/>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9" name="Picture Placeholder 10" descr="Logo&#10;&#10;Description automatically generated with medium confidence">
            <a:extLst>
              <a:ext uri="{FF2B5EF4-FFF2-40B4-BE49-F238E27FC236}">
                <a16:creationId xmlns:a16="http://schemas.microsoft.com/office/drawing/2014/main" id="{A4D667B8-73E8-4470-B9A7-980474805E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29381303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afety Alert">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8" name="Table 2">
            <a:extLst>
              <a:ext uri="{FF2B5EF4-FFF2-40B4-BE49-F238E27FC236}">
                <a16:creationId xmlns:a16="http://schemas.microsoft.com/office/drawing/2014/main" id="{83CCF6A5-D39D-4670-8B7D-D9FC91648006}"/>
              </a:ext>
            </a:extLst>
          </p:cNvPr>
          <p:cNvGraphicFramePr>
            <a:graphicFrameLocks noGrp="1"/>
          </p:cNvGraphicFramePr>
          <p:nvPr userDrawn="1">
            <p:extLst>
              <p:ext uri="{D42A27DB-BD31-4B8C-83A1-F6EECF244321}">
                <p14:modId xmlns:p14="http://schemas.microsoft.com/office/powerpoint/2010/main" val="1447655649"/>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tx1"/>
                          </a:solidFill>
                          <a:latin typeface="Arial" panose="020B0604020202020204" pitchFamily="34" charset="0"/>
                          <a:cs typeface="Arial" panose="020B0604020202020204" pitchFamily="34" charset="0"/>
                        </a:rPr>
                        <a:t>Photos / Links</a:t>
                      </a:r>
                    </a:p>
                  </a:txBody>
                  <a:tcPr anchor="ctr">
                    <a:solidFill>
                      <a:srgbClr val="F5800B"/>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sp>
        <p:nvSpPr>
          <p:cNvPr id="29" name="TextBox 28">
            <a:extLst>
              <a:ext uri="{FF2B5EF4-FFF2-40B4-BE49-F238E27FC236}">
                <a16:creationId xmlns:a16="http://schemas.microsoft.com/office/drawing/2014/main" id="{FDA79467-0A9E-4EB9-96A2-1A12ED8B7691}"/>
              </a:ext>
            </a:extLst>
          </p:cNvPr>
          <p:cNvSpPr txBox="1"/>
          <p:nvPr userDrawn="1"/>
        </p:nvSpPr>
        <p:spPr>
          <a:xfrm>
            <a:off x="1265364" y="312315"/>
            <a:ext cx="4232516"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Safety Alert:</a:t>
            </a:r>
          </a:p>
        </p:txBody>
      </p:sp>
      <p:sp>
        <p:nvSpPr>
          <p:cNvPr id="31" name="Title 9">
            <a:extLst>
              <a:ext uri="{FF2B5EF4-FFF2-40B4-BE49-F238E27FC236}">
                <a16:creationId xmlns:a16="http://schemas.microsoft.com/office/drawing/2014/main" id="{A2F73C00-AE0D-4169-8B8D-A912A2287816}"/>
              </a:ext>
            </a:extLst>
          </p:cNvPr>
          <p:cNvSpPr>
            <a:spLocks noGrp="1"/>
          </p:cNvSpPr>
          <p:nvPr>
            <p:ph type="title" hasCustomPrompt="1"/>
          </p:nvPr>
        </p:nvSpPr>
        <p:spPr>
          <a:xfrm>
            <a:off x="2895601" y="269826"/>
            <a:ext cx="5202189"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pic>
        <p:nvPicPr>
          <p:cNvPr id="8" name="Picture 7">
            <a:extLst>
              <a:ext uri="{FF2B5EF4-FFF2-40B4-BE49-F238E27FC236}">
                <a16:creationId xmlns:a16="http://schemas.microsoft.com/office/drawing/2014/main" id="{62852160-A695-49A9-A464-AA5B9CAA88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9" name="Picture Placeholder 2">
            <a:extLst>
              <a:ext uri="{FF2B5EF4-FFF2-40B4-BE49-F238E27FC236}">
                <a16:creationId xmlns:a16="http://schemas.microsoft.com/office/drawing/2014/main" id="{C4F44CEB-5C85-435B-BC18-ED4B0620396D}"/>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10" name="Picture Placeholder 10" descr="Logo&#10;&#10;Description automatically generated with medium confidence">
            <a:extLst>
              <a:ext uri="{FF2B5EF4-FFF2-40B4-BE49-F238E27FC236}">
                <a16:creationId xmlns:a16="http://schemas.microsoft.com/office/drawing/2014/main" id="{534F96E6-8252-4A3A-931C-27ED5FD7A02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20860678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Safety Alert">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8" name="Table 2">
            <a:extLst>
              <a:ext uri="{FF2B5EF4-FFF2-40B4-BE49-F238E27FC236}">
                <a16:creationId xmlns:a16="http://schemas.microsoft.com/office/drawing/2014/main" id="{83CCF6A5-D39D-4670-8B7D-D9FC91648006}"/>
              </a:ext>
            </a:extLst>
          </p:cNvPr>
          <p:cNvGraphicFramePr>
            <a:graphicFrameLocks noGrp="1"/>
          </p:cNvGraphicFramePr>
          <p:nvPr userDrawn="1">
            <p:extLst>
              <p:ext uri="{D42A27DB-BD31-4B8C-83A1-F6EECF244321}">
                <p14:modId xmlns:p14="http://schemas.microsoft.com/office/powerpoint/2010/main" val="3231362595"/>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tx1"/>
                          </a:solidFill>
                          <a:latin typeface="Arial" panose="020B0604020202020204" pitchFamily="34" charset="0"/>
                          <a:cs typeface="Arial" panose="020B0604020202020204" pitchFamily="34" charset="0"/>
                        </a:rPr>
                        <a:t>Photos / Links</a:t>
                      </a:r>
                    </a:p>
                  </a:txBody>
                  <a:tcPr anchor="ctr">
                    <a:solidFill>
                      <a:srgbClr val="00B050"/>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sp>
        <p:nvSpPr>
          <p:cNvPr id="29" name="TextBox 28">
            <a:extLst>
              <a:ext uri="{FF2B5EF4-FFF2-40B4-BE49-F238E27FC236}">
                <a16:creationId xmlns:a16="http://schemas.microsoft.com/office/drawing/2014/main" id="{FDA79467-0A9E-4EB9-96A2-1A12ED8B7691}"/>
              </a:ext>
            </a:extLst>
          </p:cNvPr>
          <p:cNvSpPr txBox="1"/>
          <p:nvPr userDrawn="1"/>
        </p:nvSpPr>
        <p:spPr>
          <a:xfrm>
            <a:off x="1200150" y="330767"/>
            <a:ext cx="4232516"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Safety Success:</a:t>
            </a:r>
          </a:p>
        </p:txBody>
      </p:sp>
      <p:sp>
        <p:nvSpPr>
          <p:cNvPr id="31" name="Title 9">
            <a:extLst>
              <a:ext uri="{FF2B5EF4-FFF2-40B4-BE49-F238E27FC236}">
                <a16:creationId xmlns:a16="http://schemas.microsoft.com/office/drawing/2014/main" id="{A2F73C00-AE0D-4169-8B8D-A912A2287816}"/>
              </a:ext>
            </a:extLst>
          </p:cNvPr>
          <p:cNvSpPr>
            <a:spLocks noGrp="1"/>
          </p:cNvSpPr>
          <p:nvPr>
            <p:ph type="title" hasCustomPrompt="1"/>
          </p:nvPr>
        </p:nvSpPr>
        <p:spPr>
          <a:xfrm>
            <a:off x="3281284" y="273247"/>
            <a:ext cx="5202189"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pic>
        <p:nvPicPr>
          <p:cNvPr id="8" name="Picture 7">
            <a:extLst>
              <a:ext uri="{FF2B5EF4-FFF2-40B4-BE49-F238E27FC236}">
                <a16:creationId xmlns:a16="http://schemas.microsoft.com/office/drawing/2014/main" id="{62852160-A695-49A9-A464-AA5B9CAA88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9" name="Picture Placeholder 2">
            <a:extLst>
              <a:ext uri="{FF2B5EF4-FFF2-40B4-BE49-F238E27FC236}">
                <a16:creationId xmlns:a16="http://schemas.microsoft.com/office/drawing/2014/main" id="{C4F44CEB-5C85-435B-BC18-ED4B0620396D}"/>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10" name="Picture Placeholder 10" descr="Logo&#10;&#10;Description automatically generated with medium confidence">
            <a:extLst>
              <a:ext uri="{FF2B5EF4-FFF2-40B4-BE49-F238E27FC236}">
                <a16:creationId xmlns:a16="http://schemas.microsoft.com/office/drawing/2014/main" id="{534F96E6-8252-4A3A-931C-27ED5FD7A02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1743228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914400"/>
            <a:ext cx="12192000" cy="0"/>
          </a:xfrm>
          <a:custGeom>
            <a:avLst/>
            <a:gdLst/>
            <a:ahLst/>
            <a:cxnLst/>
            <a:rect l="l" t="t" r="r" b="b"/>
            <a:pathLst>
              <a:path w="12192000">
                <a:moveTo>
                  <a:pt x="0" y="0"/>
                </a:moveTo>
                <a:lnTo>
                  <a:pt x="12192000" y="0"/>
                </a:lnTo>
              </a:path>
            </a:pathLst>
          </a:custGeom>
          <a:ln w="12700">
            <a:solidFill>
              <a:srgbClr val="000000"/>
            </a:solidFill>
          </a:ln>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2000" b="0" i="0">
                <a:solidFill>
                  <a:schemeClr val="tx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12/20/2023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PFE First Page">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0170F48A-97D8-402D-80D6-FD813F09F72F}"/>
              </a:ext>
            </a:extLst>
          </p:cNvPr>
          <p:cNvSpPr txBox="1"/>
          <p:nvPr userDrawn="1"/>
        </p:nvSpPr>
        <p:spPr>
          <a:xfrm>
            <a:off x="1236132" y="319835"/>
            <a:ext cx="4232516"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Potential Fatal Event:</a:t>
            </a:r>
          </a:p>
        </p:txBody>
      </p:sp>
      <p:sp>
        <p:nvSpPr>
          <p:cNvPr id="46" name="Picture Placeholder 45">
            <a:extLst>
              <a:ext uri="{FF2B5EF4-FFF2-40B4-BE49-F238E27FC236}">
                <a16:creationId xmlns:a16="http://schemas.microsoft.com/office/drawing/2014/main" id="{9970122C-C8E4-4720-A69A-0E2F32A475B3}"/>
              </a:ext>
            </a:extLst>
          </p:cNvPr>
          <p:cNvSpPr>
            <a:spLocks noGrp="1"/>
          </p:cNvSpPr>
          <p:nvPr>
            <p:ph type="pic" sz="quarter" idx="16"/>
          </p:nvPr>
        </p:nvSpPr>
        <p:spPr>
          <a:xfrm>
            <a:off x="9206078" y="1404939"/>
            <a:ext cx="2409824" cy="2352675"/>
          </a:xfrm>
          <a:prstGeom prst="rect">
            <a:avLst/>
          </a:prstGeom>
        </p:spPr>
        <p:txBody>
          <a:bodyPr/>
          <a:lstStyle/>
          <a:p>
            <a:endParaRPr lang="en-US"/>
          </a:p>
        </p:txBody>
      </p:sp>
      <p:sp>
        <p:nvSpPr>
          <p:cNvPr id="48" name="Picture Placeholder 47">
            <a:extLst>
              <a:ext uri="{FF2B5EF4-FFF2-40B4-BE49-F238E27FC236}">
                <a16:creationId xmlns:a16="http://schemas.microsoft.com/office/drawing/2014/main" id="{D978F47B-038C-4D2F-909F-84865B87DBF6}"/>
              </a:ext>
            </a:extLst>
          </p:cNvPr>
          <p:cNvSpPr>
            <a:spLocks noGrp="1"/>
          </p:cNvSpPr>
          <p:nvPr>
            <p:ph type="pic" sz="quarter" idx="17"/>
          </p:nvPr>
        </p:nvSpPr>
        <p:spPr>
          <a:xfrm>
            <a:off x="6461367" y="1400177"/>
            <a:ext cx="2409824" cy="2352675"/>
          </a:xfrm>
          <a:prstGeom prst="rect">
            <a:avLst/>
          </a:prstGeom>
        </p:spPr>
        <p:txBody>
          <a:bodyPr/>
          <a:lstStyle/>
          <a:p>
            <a:endParaRPr lang="en-US"/>
          </a:p>
        </p:txBody>
      </p:sp>
      <p:sp>
        <p:nvSpPr>
          <p:cNvPr id="49" name="Picture Placeholder 47">
            <a:extLst>
              <a:ext uri="{FF2B5EF4-FFF2-40B4-BE49-F238E27FC236}">
                <a16:creationId xmlns:a16="http://schemas.microsoft.com/office/drawing/2014/main" id="{783014AD-39D1-40FB-92B9-9AD8139F5158}"/>
              </a:ext>
            </a:extLst>
          </p:cNvPr>
          <p:cNvSpPr>
            <a:spLocks noGrp="1"/>
          </p:cNvSpPr>
          <p:nvPr>
            <p:ph type="pic" sz="quarter" idx="18"/>
          </p:nvPr>
        </p:nvSpPr>
        <p:spPr>
          <a:xfrm>
            <a:off x="7009896" y="4057843"/>
            <a:ext cx="4073285" cy="1790509"/>
          </a:xfrm>
          <a:prstGeom prst="rect">
            <a:avLst/>
          </a:prstGeom>
        </p:spPr>
        <p:txBody>
          <a:bodyPr/>
          <a:lstStyle/>
          <a:p>
            <a:endParaRPr lang="en-US"/>
          </a:p>
        </p:txBody>
      </p:sp>
      <p:sp>
        <p:nvSpPr>
          <p:cNvPr id="66" name="Text Placeholder 65">
            <a:extLst>
              <a:ext uri="{FF2B5EF4-FFF2-40B4-BE49-F238E27FC236}">
                <a16:creationId xmlns:a16="http://schemas.microsoft.com/office/drawing/2014/main" id="{DE4C36A2-1234-4698-B62A-3D670FAC5B8F}"/>
              </a:ext>
            </a:extLst>
          </p:cNvPr>
          <p:cNvSpPr>
            <a:spLocks noGrp="1"/>
          </p:cNvSpPr>
          <p:nvPr>
            <p:ph type="body" sz="quarter" idx="32"/>
          </p:nvPr>
        </p:nvSpPr>
        <p:spPr>
          <a:xfrm>
            <a:off x="6461365" y="3752850"/>
            <a:ext cx="2409824" cy="236484"/>
          </a:xfrm>
          <a:prstGeom prst="rect">
            <a:avLst/>
          </a:prstGeom>
        </p:spPr>
        <p:txBody>
          <a:bodyPr/>
          <a:lstStyle>
            <a:lvl1pPr>
              <a:defRPr sz="1401"/>
            </a:lvl1pPr>
            <a:lvl3pPr marL="384051" indent="0">
              <a:buNone/>
              <a:defRPr/>
            </a:lvl3pPr>
          </a:lstStyle>
          <a:p>
            <a:pPr lvl="0"/>
            <a:endParaRPr lang="en-US"/>
          </a:p>
        </p:txBody>
      </p:sp>
      <p:sp>
        <p:nvSpPr>
          <p:cNvPr id="67" name="Text Placeholder 65">
            <a:extLst>
              <a:ext uri="{FF2B5EF4-FFF2-40B4-BE49-F238E27FC236}">
                <a16:creationId xmlns:a16="http://schemas.microsoft.com/office/drawing/2014/main" id="{DA7919E0-CDAF-4C96-A481-21EDB869AC01}"/>
              </a:ext>
            </a:extLst>
          </p:cNvPr>
          <p:cNvSpPr>
            <a:spLocks noGrp="1"/>
          </p:cNvSpPr>
          <p:nvPr>
            <p:ph type="body" sz="quarter" idx="33"/>
          </p:nvPr>
        </p:nvSpPr>
        <p:spPr>
          <a:xfrm>
            <a:off x="9201111" y="3769573"/>
            <a:ext cx="2414791" cy="226425"/>
          </a:xfrm>
          <a:prstGeom prst="rect">
            <a:avLst/>
          </a:prstGeom>
        </p:spPr>
        <p:txBody>
          <a:bodyPr/>
          <a:lstStyle>
            <a:lvl1pPr>
              <a:defRPr sz="1401"/>
            </a:lvl1pPr>
            <a:lvl3pPr marL="384051" indent="0">
              <a:buNone/>
              <a:defRPr/>
            </a:lvl3pPr>
          </a:lstStyle>
          <a:p>
            <a:pPr lvl="0"/>
            <a:endParaRPr lang="en-US"/>
          </a:p>
        </p:txBody>
      </p:sp>
      <p:sp>
        <p:nvSpPr>
          <p:cNvPr id="68" name="Text Placeholder 65">
            <a:extLst>
              <a:ext uri="{FF2B5EF4-FFF2-40B4-BE49-F238E27FC236}">
                <a16:creationId xmlns:a16="http://schemas.microsoft.com/office/drawing/2014/main" id="{B1C85E3C-04FA-424C-98CB-D6401A4A9979}"/>
              </a:ext>
            </a:extLst>
          </p:cNvPr>
          <p:cNvSpPr>
            <a:spLocks noGrp="1"/>
          </p:cNvSpPr>
          <p:nvPr>
            <p:ph type="body" sz="quarter" idx="34"/>
          </p:nvPr>
        </p:nvSpPr>
        <p:spPr>
          <a:xfrm>
            <a:off x="7009896" y="5855288"/>
            <a:ext cx="4073285" cy="226425"/>
          </a:xfrm>
          <a:prstGeom prst="rect">
            <a:avLst/>
          </a:prstGeom>
        </p:spPr>
        <p:txBody>
          <a:bodyPr/>
          <a:lstStyle>
            <a:lvl1pPr>
              <a:defRPr sz="1401"/>
            </a:lvl1pPr>
            <a:lvl3pPr marL="384051" indent="0">
              <a:buNone/>
              <a:defRPr/>
            </a:lvl3pPr>
          </a:lstStyle>
          <a:p>
            <a:pPr lvl="0"/>
            <a:endParaRPr lang="en-US"/>
          </a:p>
        </p:txBody>
      </p:sp>
      <p:sp>
        <p:nvSpPr>
          <p:cNvPr id="32" name="TextBox 31">
            <a:extLst>
              <a:ext uri="{FF2B5EF4-FFF2-40B4-BE49-F238E27FC236}">
                <a16:creationId xmlns:a16="http://schemas.microsoft.com/office/drawing/2014/main" id="{96A18137-DC09-48E5-83F3-BDB8A8DC651C}"/>
              </a:ext>
            </a:extLst>
          </p:cNvPr>
          <p:cNvSpPr txBox="1"/>
          <p:nvPr userDrawn="1"/>
        </p:nvSpPr>
        <p:spPr>
          <a:xfrm>
            <a:off x="3049954" y="3218934"/>
            <a:ext cx="6099906" cy="369332"/>
          </a:xfrm>
          <a:prstGeom prst="rect">
            <a:avLst/>
          </a:prstGeom>
          <a:noFill/>
        </p:spPr>
        <p:txBody>
          <a:bodyPr wrap="square">
            <a:spAutoFit/>
          </a:bodyPr>
          <a:lstStyle/>
          <a:p>
            <a:endParaRPr lang="en-US" sz="1800" b="1">
              <a:latin typeface="Arial" panose="020B0604020202020204" pitchFamily="34" charset="0"/>
              <a:cs typeface="Arial" panose="020B0604020202020204" pitchFamily="34" charset="0"/>
            </a:endParaRPr>
          </a:p>
        </p:txBody>
      </p:sp>
      <p:graphicFrame>
        <p:nvGraphicFramePr>
          <p:cNvPr id="33" name="Table 2">
            <a:extLst>
              <a:ext uri="{FF2B5EF4-FFF2-40B4-BE49-F238E27FC236}">
                <a16:creationId xmlns:a16="http://schemas.microsoft.com/office/drawing/2014/main" id="{4013CCEF-D53D-4F7F-906A-48E4D26AD87E}"/>
              </a:ext>
            </a:extLst>
          </p:cNvPr>
          <p:cNvGraphicFramePr>
            <a:graphicFrameLocks noGrp="1"/>
          </p:cNvGraphicFramePr>
          <p:nvPr userDrawn="1">
            <p:extLst>
              <p:ext uri="{D42A27DB-BD31-4B8C-83A1-F6EECF244321}">
                <p14:modId xmlns:p14="http://schemas.microsoft.com/office/powerpoint/2010/main" val="2222119393"/>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tx1"/>
                          </a:solidFill>
                          <a:latin typeface="Arial" panose="020B0604020202020204" pitchFamily="34" charset="0"/>
                          <a:cs typeface="Arial" panose="020B0604020202020204" pitchFamily="34" charset="0"/>
                        </a:rPr>
                        <a:t>Photos / Links</a:t>
                      </a:r>
                    </a:p>
                  </a:txBody>
                  <a:tcPr anchor="ctr">
                    <a:solidFill>
                      <a:srgbClr val="FFFF00"/>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sp>
        <p:nvSpPr>
          <p:cNvPr id="34" name="Title 9">
            <a:extLst>
              <a:ext uri="{FF2B5EF4-FFF2-40B4-BE49-F238E27FC236}">
                <a16:creationId xmlns:a16="http://schemas.microsoft.com/office/drawing/2014/main" id="{7CCF051D-2A8C-4AE0-8753-2ABC96B21F37}"/>
              </a:ext>
            </a:extLst>
          </p:cNvPr>
          <p:cNvSpPr>
            <a:spLocks noGrp="1"/>
          </p:cNvSpPr>
          <p:nvPr>
            <p:ph type="title" hasCustomPrompt="1"/>
          </p:nvPr>
        </p:nvSpPr>
        <p:spPr>
          <a:xfrm>
            <a:off x="3857703" y="269826"/>
            <a:ext cx="4260579"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pic>
        <p:nvPicPr>
          <p:cNvPr id="15" name="Picture 14">
            <a:extLst>
              <a:ext uri="{FF2B5EF4-FFF2-40B4-BE49-F238E27FC236}">
                <a16:creationId xmlns:a16="http://schemas.microsoft.com/office/drawing/2014/main" id="{55109801-6542-48D8-AAC2-C3178335A8F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17" name="Picture Placeholder 2">
            <a:extLst>
              <a:ext uri="{FF2B5EF4-FFF2-40B4-BE49-F238E27FC236}">
                <a16:creationId xmlns:a16="http://schemas.microsoft.com/office/drawing/2014/main" id="{B23D135D-4B5B-4F66-A089-FBB24E6E6928}"/>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19" name="Picture Placeholder 10" descr="Logo&#10;&#10;Description automatically generated with medium confidence">
            <a:extLst>
              <a:ext uri="{FF2B5EF4-FFF2-40B4-BE49-F238E27FC236}">
                <a16:creationId xmlns:a16="http://schemas.microsoft.com/office/drawing/2014/main" id="{37B7C0B6-7241-4A0D-8684-E0D37A9EA05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28810390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PFE FU Page">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8CB6E976-3DD2-4C8B-96A5-F278486EF836}"/>
              </a:ext>
            </a:extLst>
          </p:cNvPr>
          <p:cNvSpPr txBox="1">
            <a:spLocks/>
          </p:cNvSpPr>
          <p:nvPr userDrawn="1"/>
        </p:nvSpPr>
        <p:spPr>
          <a:xfrm>
            <a:off x="5470467" y="6421684"/>
            <a:ext cx="1312025" cy="365125"/>
          </a:xfrm>
          <a:prstGeom prst="rect">
            <a:avLst/>
          </a:prstGeom>
        </p:spPr>
        <p:txBody>
          <a:bodyPr/>
          <a:lstStyle>
            <a:defPPr>
              <a:defRPr lang="en-US"/>
            </a:defPPr>
            <a:lvl1pPr marL="0" algn="ctr"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801"/>
          </a:p>
        </p:txBody>
      </p:sp>
      <p:cxnSp>
        <p:nvCxnSpPr>
          <p:cNvPr id="13" name="Straight Connector 12">
            <a:extLst>
              <a:ext uri="{FF2B5EF4-FFF2-40B4-BE49-F238E27FC236}">
                <a16:creationId xmlns:a16="http://schemas.microsoft.com/office/drawing/2014/main" id="{646BC511-10EB-484C-B18D-C6EFEBCBF01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Title 9">
            <a:extLst>
              <a:ext uri="{FF2B5EF4-FFF2-40B4-BE49-F238E27FC236}">
                <a16:creationId xmlns:a16="http://schemas.microsoft.com/office/drawing/2014/main" id="{3BFCDD63-0882-4AF8-820A-360A06F8CDEA}"/>
              </a:ext>
            </a:extLst>
          </p:cNvPr>
          <p:cNvSpPr>
            <a:spLocks noGrp="1"/>
          </p:cNvSpPr>
          <p:nvPr>
            <p:ph type="title" hasCustomPrompt="1"/>
          </p:nvPr>
        </p:nvSpPr>
        <p:spPr>
          <a:xfrm>
            <a:off x="1222909" y="381197"/>
            <a:ext cx="3640834"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sp>
        <p:nvSpPr>
          <p:cNvPr id="9" name="Picture Placeholder 2">
            <a:extLst>
              <a:ext uri="{FF2B5EF4-FFF2-40B4-BE49-F238E27FC236}">
                <a16:creationId xmlns:a16="http://schemas.microsoft.com/office/drawing/2014/main" id="{0273A34C-07F0-4691-8E99-F0756E0711CE}"/>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10" name="Picture 9">
            <a:extLst>
              <a:ext uri="{FF2B5EF4-FFF2-40B4-BE49-F238E27FC236}">
                <a16:creationId xmlns:a16="http://schemas.microsoft.com/office/drawing/2014/main" id="{FF6EB889-76E0-4655-9CB3-43B72F254E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pic>
        <p:nvPicPr>
          <p:cNvPr id="14" name="Picture Placeholder 10" descr="Logo&#10;&#10;Description automatically generated with medium confidence">
            <a:extLst>
              <a:ext uri="{FF2B5EF4-FFF2-40B4-BE49-F238E27FC236}">
                <a16:creationId xmlns:a16="http://schemas.microsoft.com/office/drawing/2014/main" id="{A3E08659-9A13-4582-8CBD-C371CE8AF88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9016742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91914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000" b="0" i="0">
                <a:solidFill>
                  <a:schemeClr val="tx1"/>
                </a:solidFill>
                <a:latin typeface="Arial"/>
                <a:cs typeface="Arial"/>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12/20/2023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2192000" cy="1278635"/>
          </a:xfrm>
          <a:prstGeom prst="rect">
            <a:avLst/>
          </a:prstGeom>
        </p:spPr>
      </p:pic>
      <p:sp>
        <p:nvSpPr>
          <p:cNvPr id="17" name="bg object 17"/>
          <p:cNvSpPr/>
          <p:nvPr/>
        </p:nvSpPr>
        <p:spPr>
          <a:xfrm>
            <a:off x="0" y="88392"/>
            <a:ext cx="12192000" cy="1018540"/>
          </a:xfrm>
          <a:custGeom>
            <a:avLst/>
            <a:gdLst/>
            <a:ahLst/>
            <a:cxnLst/>
            <a:rect l="l" t="t" r="r" b="b"/>
            <a:pathLst>
              <a:path w="12192000" h="1018540">
                <a:moveTo>
                  <a:pt x="12192000" y="0"/>
                </a:moveTo>
                <a:lnTo>
                  <a:pt x="0" y="0"/>
                </a:lnTo>
                <a:lnTo>
                  <a:pt x="0" y="1018031"/>
                </a:lnTo>
                <a:lnTo>
                  <a:pt x="12192000" y="1018031"/>
                </a:lnTo>
                <a:lnTo>
                  <a:pt x="12192000" y="0"/>
                </a:lnTo>
                <a:close/>
              </a:path>
            </a:pathLst>
          </a:custGeom>
          <a:solidFill>
            <a:srgbClr val="FFFFFF"/>
          </a:solidFill>
        </p:spPr>
        <p:txBody>
          <a:bodyPr wrap="square" lIns="0" tIns="0" rIns="0" bIns="0" rtlCol="0"/>
          <a:lstStyle/>
          <a:p>
            <a:endParaRPr/>
          </a:p>
        </p:txBody>
      </p:sp>
      <p:sp>
        <p:nvSpPr>
          <p:cNvPr id="18" name="bg object 18"/>
          <p:cNvSpPr/>
          <p:nvPr/>
        </p:nvSpPr>
        <p:spPr>
          <a:xfrm>
            <a:off x="761" y="1102105"/>
            <a:ext cx="12192000" cy="25400"/>
          </a:xfrm>
          <a:custGeom>
            <a:avLst/>
            <a:gdLst/>
            <a:ahLst/>
            <a:cxnLst/>
            <a:rect l="l" t="t" r="r" b="b"/>
            <a:pathLst>
              <a:path w="12192000" h="25400">
                <a:moveTo>
                  <a:pt x="0" y="25400"/>
                </a:moveTo>
                <a:lnTo>
                  <a:pt x="12192000" y="25400"/>
                </a:lnTo>
                <a:lnTo>
                  <a:pt x="12192000" y="0"/>
                </a:lnTo>
                <a:lnTo>
                  <a:pt x="0" y="0"/>
                </a:lnTo>
                <a:lnTo>
                  <a:pt x="0" y="25400"/>
                </a:lnTo>
                <a:close/>
              </a:path>
            </a:pathLst>
          </a:custGeom>
          <a:solidFill>
            <a:srgbClr val="DA7B2C"/>
          </a:solidFill>
        </p:spPr>
        <p:txBody>
          <a:bodyPr wrap="square" lIns="0" tIns="0" rIns="0" bIns="0" rtlCol="0"/>
          <a:lstStyle/>
          <a:p>
            <a:endParaRPr/>
          </a:p>
        </p:txBody>
      </p:sp>
      <p:pic>
        <p:nvPicPr>
          <p:cNvPr id="19" name="bg object 19"/>
          <p:cNvPicPr/>
          <p:nvPr/>
        </p:nvPicPr>
        <p:blipFill>
          <a:blip r:embed="rId3" cstate="print"/>
          <a:stretch>
            <a:fillRect/>
          </a:stretch>
        </p:blipFill>
        <p:spPr>
          <a:xfrm>
            <a:off x="0" y="0"/>
            <a:ext cx="12192000" cy="294131"/>
          </a:xfrm>
          <a:prstGeom prst="rect">
            <a:avLst/>
          </a:prstGeom>
        </p:spPr>
      </p:pic>
      <p:pic>
        <p:nvPicPr>
          <p:cNvPr id="20" name="bg object 20"/>
          <p:cNvPicPr/>
          <p:nvPr/>
        </p:nvPicPr>
        <p:blipFill>
          <a:blip r:embed="rId4" cstate="print"/>
          <a:stretch>
            <a:fillRect/>
          </a:stretch>
        </p:blipFill>
        <p:spPr>
          <a:xfrm>
            <a:off x="4902708" y="15240"/>
            <a:ext cx="2386583" cy="256031"/>
          </a:xfrm>
          <a:prstGeom prst="rect">
            <a:avLst/>
          </a:prstGeom>
        </p:spPr>
      </p:pic>
      <p:pic>
        <p:nvPicPr>
          <p:cNvPr id="21" name="bg object 21"/>
          <p:cNvPicPr/>
          <p:nvPr/>
        </p:nvPicPr>
        <p:blipFill>
          <a:blip r:embed="rId5" cstate="print"/>
          <a:stretch>
            <a:fillRect/>
          </a:stretch>
        </p:blipFill>
        <p:spPr>
          <a:xfrm>
            <a:off x="10652759" y="379476"/>
            <a:ext cx="1441702" cy="605027"/>
          </a:xfrm>
          <a:prstGeom prst="rect">
            <a:avLst/>
          </a:prstGeom>
        </p:spPr>
      </p:pic>
      <p:sp>
        <p:nvSpPr>
          <p:cNvPr id="2" name="Holder 2"/>
          <p:cNvSpPr>
            <a:spLocks noGrp="1"/>
          </p:cNvSpPr>
          <p:nvPr>
            <p:ph type="title"/>
          </p:nvPr>
        </p:nvSpPr>
        <p:spPr/>
        <p:txBody>
          <a:bodyPr lIns="0" tIns="0" rIns="0" bIns="0"/>
          <a:lstStyle>
            <a:lvl1pPr>
              <a:defRPr sz="2000" b="0" i="0">
                <a:solidFill>
                  <a:schemeClr val="tx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12/20/2023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12/20/2023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High Risk Event">
    <p:spTree>
      <p:nvGrpSpPr>
        <p:cNvPr id="1" name=""/>
        <p:cNvGrpSpPr/>
        <p:nvPr/>
      </p:nvGrpSpPr>
      <p:grpSpPr>
        <a:xfrm>
          <a:off x="0" y="0"/>
          <a:ext cx="0" cy="0"/>
          <a:chOff x="0" y="0"/>
          <a:chExt cx="0" cy="0"/>
        </a:xfrm>
      </p:grpSpPr>
      <p:sp>
        <p:nvSpPr>
          <p:cNvPr id="12" name="Title 9">
            <a:extLst>
              <a:ext uri="{FF2B5EF4-FFF2-40B4-BE49-F238E27FC236}">
                <a16:creationId xmlns:a16="http://schemas.microsoft.com/office/drawing/2014/main" id="{3CB44BE4-315C-403E-89DC-59ED94E35F41}"/>
              </a:ext>
            </a:extLst>
          </p:cNvPr>
          <p:cNvSpPr>
            <a:spLocks noGrp="1"/>
          </p:cNvSpPr>
          <p:nvPr>
            <p:ph type="title" hasCustomPrompt="1"/>
          </p:nvPr>
        </p:nvSpPr>
        <p:spPr>
          <a:xfrm>
            <a:off x="3493723" y="273979"/>
            <a:ext cx="6400798"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0170F48A-97D8-402D-80D6-FD813F09F72F}"/>
              </a:ext>
            </a:extLst>
          </p:cNvPr>
          <p:cNvSpPr txBox="1"/>
          <p:nvPr userDrawn="1"/>
        </p:nvSpPr>
        <p:spPr>
          <a:xfrm>
            <a:off x="1265364" y="312315"/>
            <a:ext cx="4232516"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High Risk Event:</a:t>
            </a:r>
          </a:p>
        </p:txBody>
      </p:sp>
      <p:graphicFrame>
        <p:nvGraphicFramePr>
          <p:cNvPr id="27" name="Table 2">
            <a:extLst>
              <a:ext uri="{FF2B5EF4-FFF2-40B4-BE49-F238E27FC236}">
                <a16:creationId xmlns:a16="http://schemas.microsoft.com/office/drawing/2014/main" id="{2E2CDC08-4430-4340-B351-E835113BC202}"/>
              </a:ext>
            </a:extLst>
          </p:cNvPr>
          <p:cNvGraphicFramePr>
            <a:graphicFrameLocks noGrp="1"/>
          </p:cNvGraphicFramePr>
          <p:nvPr userDrawn="1">
            <p:extLst>
              <p:ext uri="{D42A27DB-BD31-4B8C-83A1-F6EECF244321}">
                <p14:modId xmlns:p14="http://schemas.microsoft.com/office/powerpoint/2010/main" val="3694838659"/>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tx1"/>
                          </a:solidFill>
                          <a:latin typeface="Arial" panose="020B0604020202020204" pitchFamily="34" charset="0"/>
                          <a:cs typeface="Arial" panose="020B0604020202020204" pitchFamily="34" charset="0"/>
                        </a:rPr>
                        <a:t>Photos / Links</a:t>
                      </a:r>
                    </a:p>
                  </a:txBody>
                  <a:tcPr anchor="ctr">
                    <a:solidFill>
                      <a:srgbClr val="C14628"/>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pic>
        <p:nvPicPr>
          <p:cNvPr id="29" name="Picture 28">
            <a:extLst>
              <a:ext uri="{FF2B5EF4-FFF2-40B4-BE49-F238E27FC236}">
                <a16:creationId xmlns:a16="http://schemas.microsoft.com/office/drawing/2014/main" id="{7BB7579B-44CB-4F79-A03B-A82982384F7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668522" y="172272"/>
            <a:ext cx="2250375" cy="261487"/>
          </a:xfrm>
          <a:prstGeom prst="rect">
            <a:avLst/>
          </a:prstGeom>
        </p:spPr>
      </p:pic>
      <p:sp>
        <p:nvSpPr>
          <p:cNvPr id="3" name="Picture Placeholder 2">
            <a:extLst>
              <a:ext uri="{FF2B5EF4-FFF2-40B4-BE49-F238E27FC236}">
                <a16:creationId xmlns:a16="http://schemas.microsoft.com/office/drawing/2014/main" id="{24D3A16F-CF2D-41B9-B8B2-19302DB85CE5}"/>
              </a:ext>
            </a:extLst>
          </p:cNvPr>
          <p:cNvSpPr>
            <a:spLocks noGrp="1"/>
          </p:cNvSpPr>
          <p:nvPr>
            <p:ph type="pic" sz="quarter" idx="10" hasCustomPrompt="1"/>
          </p:nvPr>
        </p:nvSpPr>
        <p:spPr>
          <a:xfrm>
            <a:off x="273050" y="103188"/>
            <a:ext cx="927100" cy="703262"/>
          </a:xfrm>
          <a:prstGeom prst="rect">
            <a:avLst/>
          </a:prstGeom>
        </p:spPr>
        <p:txBody>
          <a:bodyPr/>
          <a:lstStyle>
            <a:lvl1pPr>
              <a:defRPr/>
            </a:lvl1pPr>
          </a:lstStyle>
          <a:p>
            <a:r>
              <a:rPr lang="en-US"/>
              <a:t>FRM Icon</a:t>
            </a:r>
          </a:p>
        </p:txBody>
      </p:sp>
    </p:spTree>
    <p:extLst>
      <p:ext uri="{BB962C8B-B14F-4D97-AF65-F5344CB8AC3E}">
        <p14:creationId xmlns:p14="http://schemas.microsoft.com/office/powerpoint/2010/main" val="31591484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afety Alert">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8" name="Table 2">
            <a:extLst>
              <a:ext uri="{FF2B5EF4-FFF2-40B4-BE49-F238E27FC236}">
                <a16:creationId xmlns:a16="http://schemas.microsoft.com/office/drawing/2014/main" id="{83CCF6A5-D39D-4670-8B7D-D9FC91648006}"/>
              </a:ext>
            </a:extLst>
          </p:cNvPr>
          <p:cNvGraphicFramePr>
            <a:graphicFrameLocks noGrp="1"/>
          </p:cNvGraphicFramePr>
          <p:nvPr userDrawn="1">
            <p:extLst>
              <p:ext uri="{D42A27DB-BD31-4B8C-83A1-F6EECF244321}">
                <p14:modId xmlns:p14="http://schemas.microsoft.com/office/powerpoint/2010/main" val="3773702905"/>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tx1"/>
                          </a:solidFill>
                          <a:latin typeface="Arial" panose="020B0604020202020204" pitchFamily="34" charset="0"/>
                          <a:cs typeface="Arial" panose="020B0604020202020204" pitchFamily="34" charset="0"/>
                        </a:rPr>
                        <a:t>Photos / Links</a:t>
                      </a:r>
                    </a:p>
                  </a:txBody>
                  <a:tcPr anchor="ctr">
                    <a:solidFill>
                      <a:srgbClr val="F5800B"/>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sp>
        <p:nvSpPr>
          <p:cNvPr id="29" name="TextBox 28">
            <a:extLst>
              <a:ext uri="{FF2B5EF4-FFF2-40B4-BE49-F238E27FC236}">
                <a16:creationId xmlns:a16="http://schemas.microsoft.com/office/drawing/2014/main" id="{FDA79467-0A9E-4EB9-96A2-1A12ED8B7691}"/>
              </a:ext>
            </a:extLst>
          </p:cNvPr>
          <p:cNvSpPr txBox="1"/>
          <p:nvPr userDrawn="1"/>
        </p:nvSpPr>
        <p:spPr>
          <a:xfrm>
            <a:off x="1265364" y="312315"/>
            <a:ext cx="4232516"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Safety Alert:</a:t>
            </a:r>
          </a:p>
        </p:txBody>
      </p:sp>
      <p:sp>
        <p:nvSpPr>
          <p:cNvPr id="31" name="Title 9">
            <a:extLst>
              <a:ext uri="{FF2B5EF4-FFF2-40B4-BE49-F238E27FC236}">
                <a16:creationId xmlns:a16="http://schemas.microsoft.com/office/drawing/2014/main" id="{A2F73C00-AE0D-4169-8B8D-A912A2287816}"/>
              </a:ext>
            </a:extLst>
          </p:cNvPr>
          <p:cNvSpPr>
            <a:spLocks noGrp="1"/>
          </p:cNvSpPr>
          <p:nvPr>
            <p:ph type="title" hasCustomPrompt="1"/>
          </p:nvPr>
        </p:nvSpPr>
        <p:spPr>
          <a:xfrm>
            <a:off x="2895601" y="269826"/>
            <a:ext cx="5891209"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pic>
        <p:nvPicPr>
          <p:cNvPr id="33" name="Picture 32">
            <a:extLst>
              <a:ext uri="{FF2B5EF4-FFF2-40B4-BE49-F238E27FC236}">
                <a16:creationId xmlns:a16="http://schemas.microsoft.com/office/drawing/2014/main" id="{10BB631C-64B0-4ED1-AE43-1A108CF03A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867774" y="230691"/>
            <a:ext cx="2250375" cy="261487"/>
          </a:xfrm>
          <a:prstGeom prst="rect">
            <a:avLst/>
          </a:prstGeom>
        </p:spPr>
      </p:pic>
    </p:spTree>
    <p:extLst>
      <p:ext uri="{BB962C8B-B14F-4D97-AF65-F5344CB8AC3E}">
        <p14:creationId xmlns:p14="http://schemas.microsoft.com/office/powerpoint/2010/main" val="17681671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PFE First Page">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0170F48A-97D8-402D-80D6-FD813F09F72F}"/>
              </a:ext>
            </a:extLst>
          </p:cNvPr>
          <p:cNvSpPr txBox="1"/>
          <p:nvPr userDrawn="1"/>
        </p:nvSpPr>
        <p:spPr>
          <a:xfrm>
            <a:off x="1236132" y="319835"/>
            <a:ext cx="4232516"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Potential Fatal Event:</a:t>
            </a:r>
          </a:p>
        </p:txBody>
      </p:sp>
      <p:sp>
        <p:nvSpPr>
          <p:cNvPr id="46" name="Picture Placeholder 45">
            <a:extLst>
              <a:ext uri="{FF2B5EF4-FFF2-40B4-BE49-F238E27FC236}">
                <a16:creationId xmlns:a16="http://schemas.microsoft.com/office/drawing/2014/main" id="{9970122C-C8E4-4720-A69A-0E2F32A475B3}"/>
              </a:ext>
            </a:extLst>
          </p:cNvPr>
          <p:cNvSpPr>
            <a:spLocks noGrp="1"/>
          </p:cNvSpPr>
          <p:nvPr>
            <p:ph type="pic" sz="quarter" idx="16"/>
          </p:nvPr>
        </p:nvSpPr>
        <p:spPr>
          <a:xfrm>
            <a:off x="9206078" y="1404939"/>
            <a:ext cx="2409824" cy="2352675"/>
          </a:xfrm>
          <a:prstGeom prst="rect">
            <a:avLst/>
          </a:prstGeom>
        </p:spPr>
        <p:txBody>
          <a:bodyPr/>
          <a:lstStyle/>
          <a:p>
            <a:endParaRPr lang="en-US"/>
          </a:p>
        </p:txBody>
      </p:sp>
      <p:sp>
        <p:nvSpPr>
          <p:cNvPr id="48" name="Picture Placeholder 47">
            <a:extLst>
              <a:ext uri="{FF2B5EF4-FFF2-40B4-BE49-F238E27FC236}">
                <a16:creationId xmlns:a16="http://schemas.microsoft.com/office/drawing/2014/main" id="{D978F47B-038C-4D2F-909F-84865B87DBF6}"/>
              </a:ext>
            </a:extLst>
          </p:cNvPr>
          <p:cNvSpPr>
            <a:spLocks noGrp="1"/>
          </p:cNvSpPr>
          <p:nvPr>
            <p:ph type="pic" sz="quarter" idx="17"/>
          </p:nvPr>
        </p:nvSpPr>
        <p:spPr>
          <a:xfrm>
            <a:off x="6461367" y="1400177"/>
            <a:ext cx="2409824" cy="2352675"/>
          </a:xfrm>
          <a:prstGeom prst="rect">
            <a:avLst/>
          </a:prstGeom>
        </p:spPr>
        <p:txBody>
          <a:bodyPr/>
          <a:lstStyle/>
          <a:p>
            <a:endParaRPr lang="en-US"/>
          </a:p>
        </p:txBody>
      </p:sp>
      <p:sp>
        <p:nvSpPr>
          <p:cNvPr id="49" name="Picture Placeholder 47">
            <a:extLst>
              <a:ext uri="{FF2B5EF4-FFF2-40B4-BE49-F238E27FC236}">
                <a16:creationId xmlns:a16="http://schemas.microsoft.com/office/drawing/2014/main" id="{783014AD-39D1-40FB-92B9-9AD8139F5158}"/>
              </a:ext>
            </a:extLst>
          </p:cNvPr>
          <p:cNvSpPr>
            <a:spLocks noGrp="1"/>
          </p:cNvSpPr>
          <p:nvPr>
            <p:ph type="pic" sz="quarter" idx="18"/>
          </p:nvPr>
        </p:nvSpPr>
        <p:spPr>
          <a:xfrm>
            <a:off x="7009896" y="4057843"/>
            <a:ext cx="4073285" cy="1790509"/>
          </a:xfrm>
          <a:prstGeom prst="rect">
            <a:avLst/>
          </a:prstGeom>
        </p:spPr>
        <p:txBody>
          <a:bodyPr/>
          <a:lstStyle/>
          <a:p>
            <a:endParaRPr lang="en-US"/>
          </a:p>
        </p:txBody>
      </p:sp>
      <p:sp>
        <p:nvSpPr>
          <p:cNvPr id="66" name="Text Placeholder 65">
            <a:extLst>
              <a:ext uri="{FF2B5EF4-FFF2-40B4-BE49-F238E27FC236}">
                <a16:creationId xmlns:a16="http://schemas.microsoft.com/office/drawing/2014/main" id="{DE4C36A2-1234-4698-B62A-3D670FAC5B8F}"/>
              </a:ext>
            </a:extLst>
          </p:cNvPr>
          <p:cNvSpPr>
            <a:spLocks noGrp="1"/>
          </p:cNvSpPr>
          <p:nvPr>
            <p:ph type="body" sz="quarter" idx="32"/>
          </p:nvPr>
        </p:nvSpPr>
        <p:spPr>
          <a:xfrm>
            <a:off x="6461365" y="3752850"/>
            <a:ext cx="2409824" cy="236484"/>
          </a:xfrm>
          <a:prstGeom prst="rect">
            <a:avLst/>
          </a:prstGeom>
        </p:spPr>
        <p:txBody>
          <a:bodyPr/>
          <a:lstStyle>
            <a:lvl1pPr>
              <a:defRPr sz="1401"/>
            </a:lvl1pPr>
            <a:lvl3pPr marL="384051" indent="0">
              <a:buNone/>
              <a:defRPr/>
            </a:lvl3pPr>
          </a:lstStyle>
          <a:p>
            <a:pPr lvl="0"/>
            <a:endParaRPr lang="en-US"/>
          </a:p>
        </p:txBody>
      </p:sp>
      <p:sp>
        <p:nvSpPr>
          <p:cNvPr id="67" name="Text Placeholder 65">
            <a:extLst>
              <a:ext uri="{FF2B5EF4-FFF2-40B4-BE49-F238E27FC236}">
                <a16:creationId xmlns:a16="http://schemas.microsoft.com/office/drawing/2014/main" id="{DA7919E0-CDAF-4C96-A481-21EDB869AC01}"/>
              </a:ext>
            </a:extLst>
          </p:cNvPr>
          <p:cNvSpPr>
            <a:spLocks noGrp="1"/>
          </p:cNvSpPr>
          <p:nvPr>
            <p:ph type="body" sz="quarter" idx="33"/>
          </p:nvPr>
        </p:nvSpPr>
        <p:spPr>
          <a:xfrm>
            <a:off x="9201111" y="3769573"/>
            <a:ext cx="2414791" cy="226425"/>
          </a:xfrm>
          <a:prstGeom prst="rect">
            <a:avLst/>
          </a:prstGeom>
        </p:spPr>
        <p:txBody>
          <a:bodyPr/>
          <a:lstStyle>
            <a:lvl1pPr>
              <a:defRPr sz="1401"/>
            </a:lvl1pPr>
            <a:lvl3pPr marL="384051" indent="0">
              <a:buNone/>
              <a:defRPr/>
            </a:lvl3pPr>
          </a:lstStyle>
          <a:p>
            <a:pPr lvl="0"/>
            <a:endParaRPr lang="en-US"/>
          </a:p>
        </p:txBody>
      </p:sp>
      <p:sp>
        <p:nvSpPr>
          <p:cNvPr id="68" name="Text Placeholder 65">
            <a:extLst>
              <a:ext uri="{FF2B5EF4-FFF2-40B4-BE49-F238E27FC236}">
                <a16:creationId xmlns:a16="http://schemas.microsoft.com/office/drawing/2014/main" id="{B1C85E3C-04FA-424C-98CB-D6401A4A9979}"/>
              </a:ext>
            </a:extLst>
          </p:cNvPr>
          <p:cNvSpPr>
            <a:spLocks noGrp="1"/>
          </p:cNvSpPr>
          <p:nvPr>
            <p:ph type="body" sz="quarter" idx="34"/>
          </p:nvPr>
        </p:nvSpPr>
        <p:spPr>
          <a:xfrm>
            <a:off x="7009896" y="5855288"/>
            <a:ext cx="4073285" cy="226425"/>
          </a:xfrm>
          <a:prstGeom prst="rect">
            <a:avLst/>
          </a:prstGeom>
        </p:spPr>
        <p:txBody>
          <a:bodyPr/>
          <a:lstStyle>
            <a:lvl1pPr>
              <a:defRPr sz="1401"/>
            </a:lvl1pPr>
            <a:lvl3pPr marL="384051" indent="0">
              <a:buNone/>
              <a:defRPr/>
            </a:lvl3pPr>
          </a:lstStyle>
          <a:p>
            <a:pPr lvl="0"/>
            <a:endParaRPr lang="en-US"/>
          </a:p>
        </p:txBody>
      </p:sp>
      <p:sp>
        <p:nvSpPr>
          <p:cNvPr id="32" name="TextBox 31">
            <a:extLst>
              <a:ext uri="{FF2B5EF4-FFF2-40B4-BE49-F238E27FC236}">
                <a16:creationId xmlns:a16="http://schemas.microsoft.com/office/drawing/2014/main" id="{96A18137-DC09-48E5-83F3-BDB8A8DC651C}"/>
              </a:ext>
            </a:extLst>
          </p:cNvPr>
          <p:cNvSpPr txBox="1"/>
          <p:nvPr userDrawn="1"/>
        </p:nvSpPr>
        <p:spPr>
          <a:xfrm>
            <a:off x="3049954" y="3218934"/>
            <a:ext cx="6099906" cy="369332"/>
          </a:xfrm>
          <a:prstGeom prst="rect">
            <a:avLst/>
          </a:prstGeom>
          <a:noFill/>
        </p:spPr>
        <p:txBody>
          <a:bodyPr wrap="square">
            <a:spAutoFit/>
          </a:bodyPr>
          <a:lstStyle/>
          <a:p>
            <a:endParaRPr lang="en-US" sz="1800" b="1">
              <a:latin typeface="Arial" panose="020B0604020202020204" pitchFamily="34" charset="0"/>
              <a:cs typeface="Arial" panose="020B0604020202020204" pitchFamily="34" charset="0"/>
            </a:endParaRPr>
          </a:p>
        </p:txBody>
      </p:sp>
      <p:graphicFrame>
        <p:nvGraphicFramePr>
          <p:cNvPr id="33" name="Table 2">
            <a:extLst>
              <a:ext uri="{FF2B5EF4-FFF2-40B4-BE49-F238E27FC236}">
                <a16:creationId xmlns:a16="http://schemas.microsoft.com/office/drawing/2014/main" id="{4013CCEF-D53D-4F7F-906A-48E4D26AD87E}"/>
              </a:ext>
            </a:extLst>
          </p:cNvPr>
          <p:cNvGraphicFramePr>
            <a:graphicFrameLocks noGrp="1"/>
          </p:cNvGraphicFramePr>
          <p:nvPr userDrawn="1">
            <p:extLst>
              <p:ext uri="{D42A27DB-BD31-4B8C-83A1-F6EECF244321}">
                <p14:modId xmlns:p14="http://schemas.microsoft.com/office/powerpoint/2010/main" val="2222119393"/>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tx1"/>
                          </a:solidFill>
                          <a:latin typeface="Arial" panose="020B0604020202020204" pitchFamily="34" charset="0"/>
                          <a:cs typeface="Arial" panose="020B0604020202020204" pitchFamily="34" charset="0"/>
                        </a:rPr>
                        <a:t>Photos / Links</a:t>
                      </a:r>
                    </a:p>
                  </a:txBody>
                  <a:tcPr anchor="ctr">
                    <a:solidFill>
                      <a:srgbClr val="FFFF00"/>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sp>
        <p:nvSpPr>
          <p:cNvPr id="34" name="Title 9">
            <a:extLst>
              <a:ext uri="{FF2B5EF4-FFF2-40B4-BE49-F238E27FC236}">
                <a16:creationId xmlns:a16="http://schemas.microsoft.com/office/drawing/2014/main" id="{7CCF051D-2A8C-4AE0-8753-2ABC96B21F37}"/>
              </a:ext>
            </a:extLst>
          </p:cNvPr>
          <p:cNvSpPr>
            <a:spLocks noGrp="1"/>
          </p:cNvSpPr>
          <p:nvPr>
            <p:ph type="title" hasCustomPrompt="1"/>
          </p:nvPr>
        </p:nvSpPr>
        <p:spPr>
          <a:xfrm>
            <a:off x="3857703" y="269826"/>
            <a:ext cx="5891209"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pic>
        <p:nvPicPr>
          <p:cNvPr id="35" name="Picture 34">
            <a:extLst>
              <a:ext uri="{FF2B5EF4-FFF2-40B4-BE49-F238E27FC236}">
                <a16:creationId xmlns:a16="http://schemas.microsoft.com/office/drawing/2014/main" id="{E370AB80-CA37-47AA-8143-2C731B57015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867774" y="230691"/>
            <a:ext cx="2250375" cy="261487"/>
          </a:xfrm>
          <a:prstGeom prst="rect">
            <a:avLst/>
          </a:prstGeom>
        </p:spPr>
      </p:pic>
    </p:spTree>
    <p:extLst>
      <p:ext uri="{BB962C8B-B14F-4D97-AF65-F5344CB8AC3E}">
        <p14:creationId xmlns:p14="http://schemas.microsoft.com/office/powerpoint/2010/main" val="35465176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PFE FU Page">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8CB6E976-3DD2-4C8B-96A5-F278486EF836}"/>
              </a:ext>
            </a:extLst>
          </p:cNvPr>
          <p:cNvSpPr txBox="1">
            <a:spLocks/>
          </p:cNvSpPr>
          <p:nvPr userDrawn="1"/>
        </p:nvSpPr>
        <p:spPr>
          <a:xfrm>
            <a:off x="5470467" y="6421684"/>
            <a:ext cx="1312025" cy="365125"/>
          </a:xfrm>
          <a:prstGeom prst="rect">
            <a:avLst/>
          </a:prstGeom>
        </p:spPr>
        <p:txBody>
          <a:bodyPr/>
          <a:lstStyle>
            <a:defPPr>
              <a:defRPr lang="en-US"/>
            </a:defPPr>
            <a:lvl1pPr marL="0" algn="ctr"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801"/>
          </a:p>
        </p:txBody>
      </p:sp>
      <p:sp>
        <p:nvSpPr>
          <p:cNvPr id="12" name="TextBox 11">
            <a:extLst>
              <a:ext uri="{FF2B5EF4-FFF2-40B4-BE49-F238E27FC236}">
                <a16:creationId xmlns:a16="http://schemas.microsoft.com/office/drawing/2014/main" id="{D1F9938E-D16E-4377-B230-39BE38B44E24}"/>
              </a:ext>
            </a:extLst>
          </p:cNvPr>
          <p:cNvSpPr txBox="1"/>
          <p:nvPr userDrawn="1"/>
        </p:nvSpPr>
        <p:spPr>
          <a:xfrm>
            <a:off x="1222909" y="312423"/>
            <a:ext cx="4247558"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Potential Fatal Event Learnings:</a:t>
            </a:r>
          </a:p>
        </p:txBody>
      </p:sp>
      <p:cxnSp>
        <p:nvCxnSpPr>
          <p:cNvPr id="13" name="Straight Connector 12">
            <a:extLst>
              <a:ext uri="{FF2B5EF4-FFF2-40B4-BE49-F238E27FC236}">
                <a16:creationId xmlns:a16="http://schemas.microsoft.com/office/drawing/2014/main" id="{646BC511-10EB-484C-B18D-C6EFEBCBF01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4" name="Picture 33">
            <a:extLst>
              <a:ext uri="{FF2B5EF4-FFF2-40B4-BE49-F238E27FC236}">
                <a16:creationId xmlns:a16="http://schemas.microsoft.com/office/drawing/2014/main" id="{6B719BF6-672B-4438-9AFD-01371B9C7CD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867774" y="230691"/>
            <a:ext cx="2250375" cy="261487"/>
          </a:xfrm>
          <a:prstGeom prst="rect">
            <a:avLst/>
          </a:prstGeom>
        </p:spPr>
      </p:pic>
      <p:sp>
        <p:nvSpPr>
          <p:cNvPr id="39" name="Title 9">
            <a:extLst>
              <a:ext uri="{FF2B5EF4-FFF2-40B4-BE49-F238E27FC236}">
                <a16:creationId xmlns:a16="http://schemas.microsoft.com/office/drawing/2014/main" id="{3BFCDD63-0882-4AF8-820A-360A06F8CDEA}"/>
              </a:ext>
            </a:extLst>
          </p:cNvPr>
          <p:cNvSpPr>
            <a:spLocks noGrp="1"/>
          </p:cNvSpPr>
          <p:nvPr>
            <p:ph type="title" hasCustomPrompt="1"/>
          </p:nvPr>
        </p:nvSpPr>
        <p:spPr>
          <a:xfrm>
            <a:off x="5226941" y="270412"/>
            <a:ext cx="3640834"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spTree>
    <p:extLst>
      <p:ext uri="{BB962C8B-B14F-4D97-AF65-F5344CB8AC3E}">
        <p14:creationId xmlns:p14="http://schemas.microsoft.com/office/powerpoint/2010/main" val="409719517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slideLayout" Target="../slideLayouts/slideLayout8.xml"/><Relationship Id="rId7" Type="http://schemas.openxmlformats.org/officeDocument/2006/relationships/tags" Target="../tags/tag1.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 Id="rId9" Type="http://schemas.openxmlformats.org/officeDocument/2006/relationships/image" Target="../media/image8.emf"/></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13.xml"/><Relationship Id="rId7" Type="http://schemas.openxmlformats.org/officeDocument/2006/relationships/theme" Target="../theme/theme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10" Type="http://schemas.openxmlformats.org/officeDocument/2006/relationships/image" Target="../media/image8.emf"/><Relationship Id="rId4" Type="http://schemas.openxmlformats.org/officeDocument/2006/relationships/slideLayout" Target="../slideLayouts/slideLayout14.xml"/><Relationship Id="rId9" Type="http://schemas.openxmlformats.org/officeDocument/2006/relationships/oleObject" Target="../embeddings/oleObject2.bin"/></Relationships>
</file>

<file path=ppt/slideMasters/_rels/slideMaster4.xml.rels><?xml version="1.0" encoding="UTF-8" standalone="yes"?>
<Relationships xmlns="http://schemas.openxmlformats.org/package/2006/relationships"><Relationship Id="rId8" Type="http://schemas.openxmlformats.org/officeDocument/2006/relationships/tags" Target="../tags/tag3.xml"/><Relationship Id="rId3" Type="http://schemas.openxmlformats.org/officeDocument/2006/relationships/slideLayout" Target="../slideLayouts/slideLayout19.xml"/><Relationship Id="rId7" Type="http://schemas.openxmlformats.org/officeDocument/2006/relationships/theme" Target="../theme/theme4.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10" Type="http://schemas.openxmlformats.org/officeDocument/2006/relationships/image" Target="../media/image8.emf"/><Relationship Id="rId4" Type="http://schemas.openxmlformats.org/officeDocument/2006/relationships/slideLayout" Target="../slideLayouts/slideLayout20.xml"/><Relationship Id="rId9" Type="http://schemas.openxmlformats.org/officeDocument/2006/relationships/oleObject" Target="../embeddings/oleObject3.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7" cstate="print"/>
          <a:stretch>
            <a:fillRect/>
          </a:stretch>
        </p:blipFill>
        <p:spPr>
          <a:xfrm>
            <a:off x="0" y="0"/>
            <a:ext cx="12192000" cy="1278635"/>
          </a:xfrm>
          <a:prstGeom prst="rect">
            <a:avLst/>
          </a:prstGeom>
        </p:spPr>
      </p:pic>
      <p:sp>
        <p:nvSpPr>
          <p:cNvPr id="2" name="Holder 2"/>
          <p:cNvSpPr>
            <a:spLocks noGrp="1"/>
          </p:cNvSpPr>
          <p:nvPr>
            <p:ph type="title"/>
          </p:nvPr>
        </p:nvSpPr>
        <p:spPr>
          <a:xfrm>
            <a:off x="1314871" y="345234"/>
            <a:ext cx="6315709" cy="330834"/>
          </a:xfrm>
          <a:prstGeom prst="rect">
            <a:avLst/>
          </a:prstGeom>
        </p:spPr>
        <p:txBody>
          <a:bodyPr wrap="square" lIns="0" tIns="0" rIns="0" bIns="0">
            <a:spAutoFit/>
          </a:bodyPr>
          <a:lstStyle>
            <a:lvl1pPr>
              <a:defRPr sz="2000" b="0" i="0">
                <a:solidFill>
                  <a:schemeClr val="tx1"/>
                </a:solidFill>
                <a:latin typeface="Arial"/>
                <a:cs typeface="Arial"/>
              </a:defRPr>
            </a:lvl1pPr>
          </a:lstStyle>
          <a:p>
            <a:endParaRPr/>
          </a:p>
        </p:txBody>
      </p:sp>
      <p:sp>
        <p:nvSpPr>
          <p:cNvPr id="3" name="Holder 3"/>
          <p:cNvSpPr>
            <a:spLocks noGrp="1"/>
          </p:cNvSpPr>
          <p:nvPr>
            <p:ph type="body" idx="1"/>
          </p:nvPr>
        </p:nvSpPr>
        <p:spPr>
          <a:xfrm>
            <a:off x="609600" y="1577340"/>
            <a:ext cx="1097280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12/20/2023</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7D4830D0-2263-44B7-9E97-7459FE172741}"/>
              </a:ext>
            </a:extLst>
          </p:cNvPr>
          <p:cNvGraphicFramePr>
            <a:graphicFrameLocks noChangeAspect="1"/>
          </p:cNvGraphicFramePr>
          <p:nvPr userDrawn="1">
            <p:custDataLst>
              <p:tags r:id="rId7"/>
            </p:custDataLst>
            <p:extLst>
              <p:ext uri="{D42A27DB-BD31-4B8C-83A1-F6EECF244321}">
                <p14:modId xmlns:p14="http://schemas.microsoft.com/office/powerpoint/2010/main" val="32685126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395" imgH="394" progId="TCLayout.ActiveDocument.1">
                  <p:embed/>
                </p:oleObj>
              </mc:Choice>
              <mc:Fallback>
                <p:oleObj name="think-cell Slide" r:id="rId8" imgW="395" imgH="394" progId="TCLayout.ActiveDocument.1">
                  <p:embed/>
                  <p:pic>
                    <p:nvPicPr>
                      <p:cNvPr id="2" name="Object 1" hidden="1">
                        <a:extLst>
                          <a:ext uri="{FF2B5EF4-FFF2-40B4-BE49-F238E27FC236}">
                            <a16:creationId xmlns:a16="http://schemas.microsoft.com/office/drawing/2014/main" id="{7D4830D0-2263-44B7-9E97-7459FE172741}"/>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15" name="Rectangle 14">
            <a:extLst>
              <a:ext uri="{FF2B5EF4-FFF2-40B4-BE49-F238E27FC236}">
                <a16:creationId xmlns:a16="http://schemas.microsoft.com/office/drawing/2014/main" id="{BFF3E7E2-84F1-4C93-9C33-3D079071C2B7}"/>
              </a:ext>
            </a:extLst>
          </p:cNvPr>
          <p:cNvSpPr/>
          <p:nvPr userDrawn="1"/>
        </p:nvSpPr>
        <p:spPr>
          <a:xfrm>
            <a:off x="3175" y="-26162"/>
            <a:ext cx="12188825" cy="651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434778276"/>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p:txStyles>
    <p:titleStyle>
      <a:lvl1pPr algn="l" defTabSz="914408"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1" indent="-91441" algn="l" defTabSz="914408" rtl="0" eaLnBrk="1" latinLnBrk="0" hangingPunct="1">
        <a:lnSpc>
          <a:spcPct val="90000"/>
        </a:lnSpc>
        <a:spcBef>
          <a:spcPts val="1200"/>
        </a:spcBef>
        <a:spcAft>
          <a:spcPts val="201"/>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51" indent="-182881" algn="l" defTabSz="914408" rtl="0" eaLnBrk="1" latinLnBrk="0" hangingPunct="1">
        <a:lnSpc>
          <a:spcPct val="90000"/>
        </a:lnSpc>
        <a:spcBef>
          <a:spcPts val="201"/>
        </a:spcBef>
        <a:spcAft>
          <a:spcPts val="400"/>
        </a:spcAft>
        <a:buClr>
          <a:schemeClr val="accent1"/>
        </a:buClr>
        <a:buFont typeface="Calibri" pitchFamily="34" charset="0"/>
        <a:buChar char="◦"/>
        <a:defRPr sz="1801" kern="1200">
          <a:solidFill>
            <a:schemeClr val="tx1">
              <a:lumMod val="75000"/>
              <a:lumOff val="25000"/>
            </a:schemeClr>
          </a:solidFill>
          <a:latin typeface="+mn-lt"/>
          <a:ea typeface="+mn-ea"/>
          <a:cs typeface="+mn-cs"/>
        </a:defRPr>
      </a:lvl2pPr>
      <a:lvl3pPr marL="566933" indent="-182881"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3pPr>
      <a:lvl4pPr marL="749814" indent="-182881"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4pPr>
      <a:lvl5pPr marL="932696" indent="-182881"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5pPr>
      <a:lvl6pPr marL="1100010"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6pPr>
      <a:lvl7pPr marL="1300011"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7pPr>
      <a:lvl8pPr marL="1500013"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8pPr>
      <a:lvl9pPr marL="1700014"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9pPr>
    </p:bodyStyle>
    <p:otherStyle>
      <a:defPPr>
        <a:defRPr lang="en-US"/>
      </a:defPPr>
      <a:lvl1pPr marL="0" algn="l" defTabSz="914408" rtl="0" eaLnBrk="1" latinLnBrk="0" hangingPunct="1">
        <a:defRPr sz="1801" kern="1200">
          <a:solidFill>
            <a:schemeClr val="tx1"/>
          </a:solidFill>
          <a:latin typeface="+mn-lt"/>
          <a:ea typeface="+mn-ea"/>
          <a:cs typeface="+mn-cs"/>
        </a:defRPr>
      </a:lvl1pPr>
      <a:lvl2pPr marL="457204" algn="l" defTabSz="914408" rtl="0" eaLnBrk="1" latinLnBrk="0" hangingPunct="1">
        <a:defRPr sz="1801" kern="1200">
          <a:solidFill>
            <a:schemeClr val="tx1"/>
          </a:solidFill>
          <a:latin typeface="+mn-lt"/>
          <a:ea typeface="+mn-ea"/>
          <a:cs typeface="+mn-cs"/>
        </a:defRPr>
      </a:lvl2pPr>
      <a:lvl3pPr marL="914408" algn="l" defTabSz="914408" rtl="0" eaLnBrk="1" latinLnBrk="0" hangingPunct="1">
        <a:defRPr sz="1801" kern="1200">
          <a:solidFill>
            <a:schemeClr val="tx1"/>
          </a:solidFill>
          <a:latin typeface="+mn-lt"/>
          <a:ea typeface="+mn-ea"/>
          <a:cs typeface="+mn-cs"/>
        </a:defRPr>
      </a:lvl3pPr>
      <a:lvl4pPr marL="1371612" algn="l" defTabSz="914408" rtl="0" eaLnBrk="1" latinLnBrk="0" hangingPunct="1">
        <a:defRPr sz="1801" kern="1200">
          <a:solidFill>
            <a:schemeClr val="tx1"/>
          </a:solidFill>
          <a:latin typeface="+mn-lt"/>
          <a:ea typeface="+mn-ea"/>
          <a:cs typeface="+mn-cs"/>
        </a:defRPr>
      </a:lvl4pPr>
      <a:lvl5pPr marL="1828816" algn="l" defTabSz="914408" rtl="0" eaLnBrk="1" latinLnBrk="0" hangingPunct="1">
        <a:defRPr sz="1801" kern="1200">
          <a:solidFill>
            <a:schemeClr val="tx1"/>
          </a:solidFill>
          <a:latin typeface="+mn-lt"/>
          <a:ea typeface="+mn-ea"/>
          <a:cs typeface="+mn-cs"/>
        </a:defRPr>
      </a:lvl5pPr>
      <a:lvl6pPr marL="2286020" algn="l" defTabSz="914408" rtl="0" eaLnBrk="1" latinLnBrk="0" hangingPunct="1">
        <a:defRPr sz="1801" kern="1200">
          <a:solidFill>
            <a:schemeClr val="tx1"/>
          </a:solidFill>
          <a:latin typeface="+mn-lt"/>
          <a:ea typeface="+mn-ea"/>
          <a:cs typeface="+mn-cs"/>
        </a:defRPr>
      </a:lvl6pPr>
      <a:lvl7pPr marL="2743224" algn="l" defTabSz="914408" rtl="0" eaLnBrk="1" latinLnBrk="0" hangingPunct="1">
        <a:defRPr sz="1801" kern="1200">
          <a:solidFill>
            <a:schemeClr val="tx1"/>
          </a:solidFill>
          <a:latin typeface="+mn-lt"/>
          <a:ea typeface="+mn-ea"/>
          <a:cs typeface="+mn-cs"/>
        </a:defRPr>
      </a:lvl7pPr>
      <a:lvl8pPr marL="3200428" algn="l" defTabSz="914408" rtl="0" eaLnBrk="1" latinLnBrk="0" hangingPunct="1">
        <a:defRPr sz="1801" kern="1200">
          <a:solidFill>
            <a:schemeClr val="tx1"/>
          </a:solidFill>
          <a:latin typeface="+mn-lt"/>
          <a:ea typeface="+mn-ea"/>
          <a:cs typeface="+mn-cs"/>
        </a:defRPr>
      </a:lvl8pPr>
      <a:lvl9pPr marL="3657631" algn="l" defTabSz="914408" rtl="0" eaLnBrk="1" latinLnBrk="0" hangingPunct="1">
        <a:defRPr sz="1801"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DBBCB040-5DFD-E489-9E09-1766A119A277}"/>
              </a:ext>
            </a:extLst>
          </p:cNvPr>
          <p:cNvGraphicFramePr>
            <a:graphicFrameLocks noChangeAspect="1"/>
          </p:cNvGraphicFramePr>
          <p:nvPr userDrawn="1">
            <p:custDataLst>
              <p:tags r:id="rId8"/>
            </p:custDataLst>
            <p:extLst>
              <p:ext uri="{D42A27DB-BD31-4B8C-83A1-F6EECF244321}">
                <p14:modId xmlns:p14="http://schemas.microsoft.com/office/powerpoint/2010/main" val="32239321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395" imgH="394" progId="TCLayout.ActiveDocument.1">
                  <p:embed/>
                </p:oleObj>
              </mc:Choice>
              <mc:Fallback>
                <p:oleObj name="think-cell Slide" r:id="rId9" imgW="395" imgH="394" progId="TCLayout.ActiveDocument.1">
                  <p:embed/>
                  <p:pic>
                    <p:nvPicPr>
                      <p:cNvPr id="2" name="think-cell data - do not delete" hidden="1">
                        <a:extLst>
                          <a:ext uri="{FF2B5EF4-FFF2-40B4-BE49-F238E27FC236}">
                            <a16:creationId xmlns:a16="http://schemas.microsoft.com/office/drawing/2014/main" id="{DBBCB040-5DFD-E489-9E09-1766A119A277}"/>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15" name="Rectangle 14">
            <a:extLst>
              <a:ext uri="{FF2B5EF4-FFF2-40B4-BE49-F238E27FC236}">
                <a16:creationId xmlns:a16="http://schemas.microsoft.com/office/drawing/2014/main" id="{BFF3E7E2-84F1-4C93-9C33-3D079071C2B7}"/>
              </a:ext>
            </a:extLst>
          </p:cNvPr>
          <p:cNvSpPr/>
          <p:nvPr userDrawn="1"/>
        </p:nvSpPr>
        <p:spPr>
          <a:xfrm>
            <a:off x="3175" y="-26162"/>
            <a:ext cx="12188825" cy="651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9538742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Lst>
  <p:txStyles>
    <p:titleStyle>
      <a:lvl1pPr algn="l" defTabSz="914408"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1" indent="-91441" algn="l" defTabSz="914408" rtl="0" eaLnBrk="1" latinLnBrk="0" hangingPunct="1">
        <a:lnSpc>
          <a:spcPct val="90000"/>
        </a:lnSpc>
        <a:spcBef>
          <a:spcPts val="1200"/>
        </a:spcBef>
        <a:spcAft>
          <a:spcPts val="201"/>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51" indent="-182881" algn="l" defTabSz="914408" rtl="0" eaLnBrk="1" latinLnBrk="0" hangingPunct="1">
        <a:lnSpc>
          <a:spcPct val="90000"/>
        </a:lnSpc>
        <a:spcBef>
          <a:spcPts val="201"/>
        </a:spcBef>
        <a:spcAft>
          <a:spcPts val="400"/>
        </a:spcAft>
        <a:buClr>
          <a:schemeClr val="accent1"/>
        </a:buClr>
        <a:buFont typeface="Calibri" pitchFamily="34" charset="0"/>
        <a:buChar char="◦"/>
        <a:defRPr sz="1801" kern="1200">
          <a:solidFill>
            <a:schemeClr val="tx1">
              <a:lumMod val="75000"/>
              <a:lumOff val="25000"/>
            </a:schemeClr>
          </a:solidFill>
          <a:latin typeface="+mn-lt"/>
          <a:ea typeface="+mn-ea"/>
          <a:cs typeface="+mn-cs"/>
        </a:defRPr>
      </a:lvl2pPr>
      <a:lvl3pPr marL="566933" indent="-182881"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3pPr>
      <a:lvl4pPr marL="749814" indent="-182881"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4pPr>
      <a:lvl5pPr marL="932696" indent="-182881"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5pPr>
      <a:lvl6pPr marL="1100010"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6pPr>
      <a:lvl7pPr marL="1300011"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7pPr>
      <a:lvl8pPr marL="1500013"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8pPr>
      <a:lvl9pPr marL="1700014"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9pPr>
    </p:bodyStyle>
    <p:otherStyle>
      <a:defPPr>
        <a:defRPr lang="en-US"/>
      </a:defPPr>
      <a:lvl1pPr marL="0" algn="l" defTabSz="914408" rtl="0" eaLnBrk="1" latinLnBrk="0" hangingPunct="1">
        <a:defRPr sz="1801" kern="1200">
          <a:solidFill>
            <a:schemeClr val="tx1"/>
          </a:solidFill>
          <a:latin typeface="+mn-lt"/>
          <a:ea typeface="+mn-ea"/>
          <a:cs typeface="+mn-cs"/>
        </a:defRPr>
      </a:lvl1pPr>
      <a:lvl2pPr marL="457204" algn="l" defTabSz="914408" rtl="0" eaLnBrk="1" latinLnBrk="0" hangingPunct="1">
        <a:defRPr sz="1801" kern="1200">
          <a:solidFill>
            <a:schemeClr val="tx1"/>
          </a:solidFill>
          <a:latin typeface="+mn-lt"/>
          <a:ea typeface="+mn-ea"/>
          <a:cs typeface="+mn-cs"/>
        </a:defRPr>
      </a:lvl2pPr>
      <a:lvl3pPr marL="914408" algn="l" defTabSz="914408" rtl="0" eaLnBrk="1" latinLnBrk="0" hangingPunct="1">
        <a:defRPr sz="1801" kern="1200">
          <a:solidFill>
            <a:schemeClr val="tx1"/>
          </a:solidFill>
          <a:latin typeface="+mn-lt"/>
          <a:ea typeface="+mn-ea"/>
          <a:cs typeface="+mn-cs"/>
        </a:defRPr>
      </a:lvl3pPr>
      <a:lvl4pPr marL="1371612" algn="l" defTabSz="914408" rtl="0" eaLnBrk="1" latinLnBrk="0" hangingPunct="1">
        <a:defRPr sz="1801" kern="1200">
          <a:solidFill>
            <a:schemeClr val="tx1"/>
          </a:solidFill>
          <a:latin typeface="+mn-lt"/>
          <a:ea typeface="+mn-ea"/>
          <a:cs typeface="+mn-cs"/>
        </a:defRPr>
      </a:lvl4pPr>
      <a:lvl5pPr marL="1828816" algn="l" defTabSz="914408" rtl="0" eaLnBrk="1" latinLnBrk="0" hangingPunct="1">
        <a:defRPr sz="1801" kern="1200">
          <a:solidFill>
            <a:schemeClr val="tx1"/>
          </a:solidFill>
          <a:latin typeface="+mn-lt"/>
          <a:ea typeface="+mn-ea"/>
          <a:cs typeface="+mn-cs"/>
        </a:defRPr>
      </a:lvl5pPr>
      <a:lvl6pPr marL="2286020" algn="l" defTabSz="914408" rtl="0" eaLnBrk="1" latinLnBrk="0" hangingPunct="1">
        <a:defRPr sz="1801" kern="1200">
          <a:solidFill>
            <a:schemeClr val="tx1"/>
          </a:solidFill>
          <a:latin typeface="+mn-lt"/>
          <a:ea typeface="+mn-ea"/>
          <a:cs typeface="+mn-cs"/>
        </a:defRPr>
      </a:lvl6pPr>
      <a:lvl7pPr marL="2743224" algn="l" defTabSz="914408" rtl="0" eaLnBrk="1" latinLnBrk="0" hangingPunct="1">
        <a:defRPr sz="1801" kern="1200">
          <a:solidFill>
            <a:schemeClr val="tx1"/>
          </a:solidFill>
          <a:latin typeface="+mn-lt"/>
          <a:ea typeface="+mn-ea"/>
          <a:cs typeface="+mn-cs"/>
        </a:defRPr>
      </a:lvl7pPr>
      <a:lvl8pPr marL="3200428" algn="l" defTabSz="914408" rtl="0" eaLnBrk="1" latinLnBrk="0" hangingPunct="1">
        <a:defRPr sz="1801" kern="1200">
          <a:solidFill>
            <a:schemeClr val="tx1"/>
          </a:solidFill>
          <a:latin typeface="+mn-lt"/>
          <a:ea typeface="+mn-ea"/>
          <a:cs typeface="+mn-cs"/>
        </a:defRPr>
      </a:lvl8pPr>
      <a:lvl9pPr marL="3657631" algn="l" defTabSz="914408" rtl="0" eaLnBrk="1" latinLnBrk="0" hangingPunct="1">
        <a:defRPr sz="1801"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9FC7AA69-022D-1231-BBB9-04EF4C2AFE7F}"/>
              </a:ext>
            </a:extLst>
          </p:cNvPr>
          <p:cNvGraphicFramePr>
            <a:graphicFrameLocks noChangeAspect="1"/>
          </p:cNvGraphicFramePr>
          <p:nvPr userDrawn="1">
            <p:custDataLst>
              <p:tags r:id="rId8"/>
            </p:custDataLst>
            <p:extLst>
              <p:ext uri="{D42A27DB-BD31-4B8C-83A1-F6EECF244321}">
                <p14:modId xmlns:p14="http://schemas.microsoft.com/office/powerpoint/2010/main" val="22270087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395" imgH="394" progId="TCLayout.ActiveDocument.1">
                  <p:embed/>
                </p:oleObj>
              </mc:Choice>
              <mc:Fallback>
                <p:oleObj name="think-cell Slide" r:id="rId9" imgW="395" imgH="394" progId="TCLayout.ActiveDocument.1">
                  <p:embed/>
                  <p:pic>
                    <p:nvPicPr>
                      <p:cNvPr id="2" name="think-cell data - do not delete" hidden="1">
                        <a:extLst>
                          <a:ext uri="{FF2B5EF4-FFF2-40B4-BE49-F238E27FC236}">
                            <a16:creationId xmlns:a16="http://schemas.microsoft.com/office/drawing/2014/main" id="{9FC7AA69-022D-1231-BBB9-04EF4C2AFE7F}"/>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15" name="Rectangle 14">
            <a:extLst>
              <a:ext uri="{FF2B5EF4-FFF2-40B4-BE49-F238E27FC236}">
                <a16:creationId xmlns:a16="http://schemas.microsoft.com/office/drawing/2014/main" id="{BFF3E7E2-84F1-4C93-9C33-3D079071C2B7}"/>
              </a:ext>
            </a:extLst>
          </p:cNvPr>
          <p:cNvSpPr/>
          <p:nvPr userDrawn="1"/>
        </p:nvSpPr>
        <p:spPr>
          <a:xfrm>
            <a:off x="3175" y="-26162"/>
            <a:ext cx="12188825" cy="651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372957751"/>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Lst>
  <p:txStyles>
    <p:titleStyle>
      <a:lvl1pPr algn="l" defTabSz="914408"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1" indent="-91441" algn="l" defTabSz="914408" rtl="0" eaLnBrk="1" latinLnBrk="0" hangingPunct="1">
        <a:lnSpc>
          <a:spcPct val="90000"/>
        </a:lnSpc>
        <a:spcBef>
          <a:spcPts val="1200"/>
        </a:spcBef>
        <a:spcAft>
          <a:spcPts val="201"/>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51" indent="-182881" algn="l" defTabSz="914408" rtl="0" eaLnBrk="1" latinLnBrk="0" hangingPunct="1">
        <a:lnSpc>
          <a:spcPct val="90000"/>
        </a:lnSpc>
        <a:spcBef>
          <a:spcPts val="201"/>
        </a:spcBef>
        <a:spcAft>
          <a:spcPts val="400"/>
        </a:spcAft>
        <a:buClr>
          <a:schemeClr val="accent1"/>
        </a:buClr>
        <a:buFont typeface="Calibri" pitchFamily="34" charset="0"/>
        <a:buChar char="◦"/>
        <a:defRPr sz="1801" kern="1200">
          <a:solidFill>
            <a:schemeClr val="tx1">
              <a:lumMod val="75000"/>
              <a:lumOff val="25000"/>
            </a:schemeClr>
          </a:solidFill>
          <a:latin typeface="+mn-lt"/>
          <a:ea typeface="+mn-ea"/>
          <a:cs typeface="+mn-cs"/>
        </a:defRPr>
      </a:lvl2pPr>
      <a:lvl3pPr marL="566933" indent="-182881"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3pPr>
      <a:lvl4pPr marL="749814" indent="-182881"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4pPr>
      <a:lvl5pPr marL="932696" indent="-182881"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5pPr>
      <a:lvl6pPr marL="1100010"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6pPr>
      <a:lvl7pPr marL="1300011"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7pPr>
      <a:lvl8pPr marL="1500013"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8pPr>
      <a:lvl9pPr marL="1700014"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9pPr>
    </p:bodyStyle>
    <p:otherStyle>
      <a:defPPr>
        <a:defRPr lang="en-US"/>
      </a:defPPr>
      <a:lvl1pPr marL="0" algn="l" defTabSz="914408" rtl="0" eaLnBrk="1" latinLnBrk="0" hangingPunct="1">
        <a:defRPr sz="1801" kern="1200">
          <a:solidFill>
            <a:schemeClr val="tx1"/>
          </a:solidFill>
          <a:latin typeface="+mn-lt"/>
          <a:ea typeface="+mn-ea"/>
          <a:cs typeface="+mn-cs"/>
        </a:defRPr>
      </a:lvl1pPr>
      <a:lvl2pPr marL="457204" algn="l" defTabSz="914408" rtl="0" eaLnBrk="1" latinLnBrk="0" hangingPunct="1">
        <a:defRPr sz="1801" kern="1200">
          <a:solidFill>
            <a:schemeClr val="tx1"/>
          </a:solidFill>
          <a:latin typeface="+mn-lt"/>
          <a:ea typeface="+mn-ea"/>
          <a:cs typeface="+mn-cs"/>
        </a:defRPr>
      </a:lvl2pPr>
      <a:lvl3pPr marL="914408" algn="l" defTabSz="914408" rtl="0" eaLnBrk="1" latinLnBrk="0" hangingPunct="1">
        <a:defRPr sz="1801" kern="1200">
          <a:solidFill>
            <a:schemeClr val="tx1"/>
          </a:solidFill>
          <a:latin typeface="+mn-lt"/>
          <a:ea typeface="+mn-ea"/>
          <a:cs typeface="+mn-cs"/>
        </a:defRPr>
      </a:lvl3pPr>
      <a:lvl4pPr marL="1371612" algn="l" defTabSz="914408" rtl="0" eaLnBrk="1" latinLnBrk="0" hangingPunct="1">
        <a:defRPr sz="1801" kern="1200">
          <a:solidFill>
            <a:schemeClr val="tx1"/>
          </a:solidFill>
          <a:latin typeface="+mn-lt"/>
          <a:ea typeface="+mn-ea"/>
          <a:cs typeface="+mn-cs"/>
        </a:defRPr>
      </a:lvl4pPr>
      <a:lvl5pPr marL="1828816" algn="l" defTabSz="914408" rtl="0" eaLnBrk="1" latinLnBrk="0" hangingPunct="1">
        <a:defRPr sz="1801" kern="1200">
          <a:solidFill>
            <a:schemeClr val="tx1"/>
          </a:solidFill>
          <a:latin typeface="+mn-lt"/>
          <a:ea typeface="+mn-ea"/>
          <a:cs typeface="+mn-cs"/>
        </a:defRPr>
      </a:lvl5pPr>
      <a:lvl6pPr marL="2286020" algn="l" defTabSz="914408" rtl="0" eaLnBrk="1" latinLnBrk="0" hangingPunct="1">
        <a:defRPr sz="1801" kern="1200">
          <a:solidFill>
            <a:schemeClr val="tx1"/>
          </a:solidFill>
          <a:latin typeface="+mn-lt"/>
          <a:ea typeface="+mn-ea"/>
          <a:cs typeface="+mn-cs"/>
        </a:defRPr>
      </a:lvl6pPr>
      <a:lvl7pPr marL="2743224" algn="l" defTabSz="914408" rtl="0" eaLnBrk="1" latinLnBrk="0" hangingPunct="1">
        <a:defRPr sz="1801" kern="1200">
          <a:solidFill>
            <a:schemeClr val="tx1"/>
          </a:solidFill>
          <a:latin typeface="+mn-lt"/>
          <a:ea typeface="+mn-ea"/>
          <a:cs typeface="+mn-cs"/>
        </a:defRPr>
      </a:lvl7pPr>
      <a:lvl8pPr marL="3200428" algn="l" defTabSz="914408" rtl="0" eaLnBrk="1" latinLnBrk="0" hangingPunct="1">
        <a:defRPr sz="1801" kern="1200">
          <a:solidFill>
            <a:schemeClr val="tx1"/>
          </a:solidFill>
          <a:latin typeface="+mn-lt"/>
          <a:ea typeface="+mn-ea"/>
          <a:cs typeface="+mn-cs"/>
        </a:defRPr>
      </a:lvl8pPr>
      <a:lvl9pPr marL="3657631" algn="l" defTabSz="914408" rtl="0" eaLnBrk="1" latinLnBrk="0" hangingPunct="1">
        <a:defRPr sz="180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hyperlink" Target="https://app.powerbi.com/groups/me/apps/d5191292-f6f8-4519-af19-c3b276f4d4dc/reports/9e55ad95-b684-4dbc-8847-48d93d12876b/ReportSection46f56ab6b836a70b7913?experience=power-bi" TargetMode="Externa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hyperlink" Target="https://app.powerbi.com/groups/me/apps/d5191292-f6f8-4519-af19-c3b276f4d4dc/reports/93681d9a-6feb-408c-a9b8-b1e718f94bba/ReportSection96240ce038ad59e421eb?experience=power-bi" TargetMode="Externa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hyperlink" Target="https://fcx365.sharepoint.com/Sites/GBL-DOHS/DOHSPolicy/Forms/By%20Policy%20and%20Purpose.aspx?id=%2FSites%2FGBL%2DDOHS%2FDOHSPolicy%2FFCX%2DHS02%20Working%20at%20Heights%20Policy%2Epdf&amp;parent=%2FSites%2FGBL%2DDOHS%2FDOHSPolicy"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oleObject" Target="../embeddings/oleObject8.bin"/><Relationship Id="rId7" Type="http://schemas.openxmlformats.org/officeDocument/2006/relationships/image" Target="../media/image38.jpeg"/><Relationship Id="rId2" Type="http://schemas.openxmlformats.org/officeDocument/2006/relationships/slideLayout" Target="../slideLayouts/slideLayout20.xml"/><Relationship Id="rId1" Type="http://schemas.openxmlformats.org/officeDocument/2006/relationships/tags" Target="../tags/tag8.xml"/><Relationship Id="rId6" Type="http://schemas.openxmlformats.org/officeDocument/2006/relationships/image" Target="../media/image37.jpeg"/><Relationship Id="rId5" Type="http://schemas.openxmlformats.org/officeDocument/2006/relationships/hyperlink" Target="https://fcx365.sharepoint.com/Sites/GBL-DOHS/DOHSPolicy/Forms/By%20Policy%20and%20Purpose.aspx?id=%2FSites%2FGBL%2DDOHS%2FDOHSPolicy%2FFCX%2DHS02%20Working%20at%20Heights%20Policy%2Epdf&amp;parent=%2FSites%2FGBL%2DDOHS%2FDOHSPolicy" TargetMode="External"/><Relationship Id="rId4" Type="http://schemas.openxmlformats.org/officeDocument/2006/relationships/image" Target="../media/image8.emf"/></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41.tmp"/><Relationship Id="rId2" Type="http://schemas.openxmlformats.org/officeDocument/2006/relationships/image" Target="../media/image40.tmp"/><Relationship Id="rId1" Type="http://schemas.openxmlformats.org/officeDocument/2006/relationships/slideLayout" Target="../slideLayouts/slideLayout4.xml"/><Relationship Id="rId4" Type="http://schemas.openxmlformats.org/officeDocument/2006/relationships/hyperlink" Target="https://www.msha.gov/sites/default/files/Alerts%20and%20Hazards/Health-Alert-Winter11-9-2023.pdf"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42.tmp"/><Relationship Id="rId2" Type="http://schemas.openxmlformats.org/officeDocument/2006/relationships/hyperlink" Target="https://www.msha.gov/sites/default/files/fatalities/fatalgrams/November%2013%2C%202023%20-%20Fatality%20Alert%20-%20Stillwater.pdf" TargetMode="External"/><Relationship Id="rId1" Type="http://schemas.openxmlformats.org/officeDocument/2006/relationships/slideLayout" Target="../slideLayouts/slideLayout4.xml"/><Relationship Id="rId4" Type="http://schemas.openxmlformats.org/officeDocument/2006/relationships/image" Target="../media/image43.tmp"/></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g"/><Relationship Id="rId7" Type="http://schemas.openxmlformats.org/officeDocument/2006/relationships/image" Target="../media/image6.jp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g"/><Relationship Id="rId7" Type="http://schemas.openxmlformats.org/officeDocument/2006/relationships/image" Target="../media/image6.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notesSlide" Target="../notesSlides/notesSlide1.xml"/><Relationship Id="rId7" Type="http://schemas.openxmlformats.org/officeDocument/2006/relationships/image" Target="../media/image14.png"/><Relationship Id="rId2" Type="http://schemas.openxmlformats.org/officeDocument/2006/relationships/slideLayout" Target="../slideLayouts/slideLayout6.xml"/><Relationship Id="rId1" Type="http://schemas.openxmlformats.org/officeDocument/2006/relationships/tags" Target="../tags/tag4.xml"/><Relationship Id="rId6" Type="http://schemas.openxmlformats.org/officeDocument/2006/relationships/image" Target="../media/image13.png"/><Relationship Id="rId5" Type="http://schemas.openxmlformats.org/officeDocument/2006/relationships/image" Target="../media/image8.emf"/><Relationship Id="rId10" Type="http://schemas.openxmlformats.org/officeDocument/2006/relationships/image" Target="../media/image17.png"/><Relationship Id="rId4" Type="http://schemas.openxmlformats.org/officeDocument/2006/relationships/oleObject" Target="../embeddings/oleObject4.bin"/><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notesSlide" Target="../notesSlides/notesSlide2.xml"/><Relationship Id="rId7" Type="http://schemas.openxmlformats.org/officeDocument/2006/relationships/image" Target="../media/image18.png"/><Relationship Id="rId2" Type="http://schemas.openxmlformats.org/officeDocument/2006/relationships/slideLayout" Target="../slideLayouts/slideLayout6.xml"/><Relationship Id="rId1" Type="http://schemas.openxmlformats.org/officeDocument/2006/relationships/tags" Target="../tags/tag5.xml"/><Relationship Id="rId6" Type="http://schemas.openxmlformats.org/officeDocument/2006/relationships/image" Target="../media/image13.png"/><Relationship Id="rId5" Type="http://schemas.openxmlformats.org/officeDocument/2006/relationships/image" Target="../media/image8.emf"/><Relationship Id="rId4" Type="http://schemas.openxmlformats.org/officeDocument/2006/relationships/oleObject" Target="../embeddings/oleObject5.bin"/></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notesSlide" Target="../notesSlides/notesSlide3.xml"/><Relationship Id="rId7" Type="http://schemas.openxmlformats.org/officeDocument/2006/relationships/image" Target="../media/image20.png"/><Relationship Id="rId2" Type="http://schemas.openxmlformats.org/officeDocument/2006/relationships/slideLayout" Target="../slideLayouts/slideLayout6.xml"/><Relationship Id="rId1" Type="http://schemas.openxmlformats.org/officeDocument/2006/relationships/tags" Target="../tags/tag6.xml"/><Relationship Id="rId6" Type="http://schemas.openxmlformats.org/officeDocument/2006/relationships/image" Target="../media/image13.png"/><Relationship Id="rId5" Type="http://schemas.openxmlformats.org/officeDocument/2006/relationships/image" Target="../media/image8.emf"/><Relationship Id="rId4" Type="http://schemas.openxmlformats.org/officeDocument/2006/relationships/oleObject" Target="../embeddings/oleObject6.bin"/></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notesSlide" Target="../notesSlides/notesSlide4.xml"/><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slideLayout" Target="../slideLayouts/slideLayout6.xml"/><Relationship Id="rId1" Type="http://schemas.openxmlformats.org/officeDocument/2006/relationships/tags" Target="../tags/tag7.xml"/><Relationship Id="rId6" Type="http://schemas.openxmlformats.org/officeDocument/2006/relationships/image" Target="../media/image13.png"/><Relationship Id="rId11" Type="http://schemas.openxmlformats.org/officeDocument/2006/relationships/image" Target="../media/image26.png"/><Relationship Id="rId5" Type="http://schemas.openxmlformats.org/officeDocument/2006/relationships/image" Target="../media/image8.emf"/><Relationship Id="rId10" Type="http://schemas.openxmlformats.org/officeDocument/2006/relationships/image" Target="../media/image25.png"/><Relationship Id="rId4" Type="http://schemas.openxmlformats.org/officeDocument/2006/relationships/oleObject" Target="../embeddings/oleObject7.bin"/><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3270" cy="1278890"/>
            <a:chOff x="0" y="0"/>
            <a:chExt cx="12193270" cy="1278890"/>
          </a:xfrm>
        </p:grpSpPr>
        <p:pic>
          <p:nvPicPr>
            <p:cNvPr id="3" name="object 3"/>
            <p:cNvPicPr/>
            <p:nvPr/>
          </p:nvPicPr>
          <p:blipFill>
            <a:blip r:embed="rId2" cstate="print"/>
            <a:stretch>
              <a:fillRect/>
            </a:stretch>
          </p:blipFill>
          <p:spPr>
            <a:xfrm>
              <a:off x="0" y="0"/>
              <a:ext cx="12192000" cy="1278635"/>
            </a:xfrm>
            <a:prstGeom prst="rect">
              <a:avLst/>
            </a:prstGeom>
          </p:spPr>
        </p:pic>
        <p:sp>
          <p:nvSpPr>
            <p:cNvPr id="4" name="object 4"/>
            <p:cNvSpPr/>
            <p:nvPr/>
          </p:nvSpPr>
          <p:spPr>
            <a:xfrm>
              <a:off x="0" y="88392"/>
              <a:ext cx="12192000" cy="1018540"/>
            </a:xfrm>
            <a:custGeom>
              <a:avLst/>
              <a:gdLst/>
              <a:ahLst/>
              <a:cxnLst/>
              <a:rect l="l" t="t" r="r" b="b"/>
              <a:pathLst>
                <a:path w="12192000" h="1018540">
                  <a:moveTo>
                    <a:pt x="12192000" y="0"/>
                  </a:moveTo>
                  <a:lnTo>
                    <a:pt x="0" y="0"/>
                  </a:lnTo>
                  <a:lnTo>
                    <a:pt x="0" y="1018031"/>
                  </a:lnTo>
                  <a:lnTo>
                    <a:pt x="12192000" y="1018031"/>
                  </a:lnTo>
                  <a:lnTo>
                    <a:pt x="12192000" y="0"/>
                  </a:lnTo>
                  <a:close/>
                </a:path>
              </a:pathLst>
            </a:custGeom>
            <a:solidFill>
              <a:srgbClr val="FFFFFF"/>
            </a:solidFill>
          </p:spPr>
          <p:txBody>
            <a:bodyPr wrap="square" lIns="0" tIns="0" rIns="0" bIns="0" rtlCol="0"/>
            <a:lstStyle/>
            <a:p>
              <a:endParaRPr/>
            </a:p>
          </p:txBody>
        </p:sp>
        <p:sp>
          <p:nvSpPr>
            <p:cNvPr id="5" name="object 5"/>
            <p:cNvSpPr/>
            <p:nvPr/>
          </p:nvSpPr>
          <p:spPr>
            <a:xfrm>
              <a:off x="761" y="1102105"/>
              <a:ext cx="12192000" cy="25400"/>
            </a:xfrm>
            <a:custGeom>
              <a:avLst/>
              <a:gdLst/>
              <a:ahLst/>
              <a:cxnLst/>
              <a:rect l="l" t="t" r="r" b="b"/>
              <a:pathLst>
                <a:path w="12192000" h="25400">
                  <a:moveTo>
                    <a:pt x="0" y="25400"/>
                  </a:moveTo>
                  <a:lnTo>
                    <a:pt x="12192000" y="25400"/>
                  </a:lnTo>
                  <a:lnTo>
                    <a:pt x="12192000" y="0"/>
                  </a:lnTo>
                  <a:lnTo>
                    <a:pt x="0" y="0"/>
                  </a:lnTo>
                  <a:lnTo>
                    <a:pt x="0" y="25400"/>
                  </a:lnTo>
                  <a:close/>
                </a:path>
              </a:pathLst>
            </a:custGeom>
            <a:solidFill>
              <a:srgbClr val="DA7B2C"/>
            </a:solidFill>
          </p:spPr>
          <p:txBody>
            <a:bodyPr wrap="square" lIns="0" tIns="0" rIns="0" bIns="0" rtlCol="0"/>
            <a:lstStyle/>
            <a:p>
              <a:endParaRPr/>
            </a:p>
          </p:txBody>
        </p:sp>
        <p:pic>
          <p:nvPicPr>
            <p:cNvPr id="6" name="object 6"/>
            <p:cNvPicPr/>
            <p:nvPr/>
          </p:nvPicPr>
          <p:blipFill>
            <a:blip r:embed="rId3" cstate="print"/>
            <a:stretch>
              <a:fillRect/>
            </a:stretch>
          </p:blipFill>
          <p:spPr>
            <a:xfrm>
              <a:off x="0" y="0"/>
              <a:ext cx="12192000" cy="294131"/>
            </a:xfrm>
            <a:prstGeom prst="rect">
              <a:avLst/>
            </a:prstGeom>
          </p:spPr>
        </p:pic>
        <p:pic>
          <p:nvPicPr>
            <p:cNvPr id="7" name="object 7"/>
            <p:cNvPicPr/>
            <p:nvPr/>
          </p:nvPicPr>
          <p:blipFill>
            <a:blip r:embed="rId4" cstate="print"/>
            <a:stretch>
              <a:fillRect/>
            </a:stretch>
          </p:blipFill>
          <p:spPr>
            <a:xfrm>
              <a:off x="4902708" y="15240"/>
              <a:ext cx="2386583" cy="256031"/>
            </a:xfrm>
            <a:prstGeom prst="rect">
              <a:avLst/>
            </a:prstGeom>
          </p:spPr>
        </p:pic>
        <p:pic>
          <p:nvPicPr>
            <p:cNvPr id="8" name="object 8"/>
            <p:cNvPicPr/>
            <p:nvPr/>
          </p:nvPicPr>
          <p:blipFill>
            <a:blip r:embed="rId5" cstate="print"/>
            <a:stretch>
              <a:fillRect/>
            </a:stretch>
          </p:blipFill>
          <p:spPr>
            <a:xfrm>
              <a:off x="10652759" y="379476"/>
              <a:ext cx="1441702" cy="605027"/>
            </a:xfrm>
            <a:prstGeom prst="rect">
              <a:avLst/>
            </a:prstGeom>
          </p:spPr>
        </p:pic>
      </p:grpSp>
      <p:sp>
        <p:nvSpPr>
          <p:cNvPr id="9" name="object 9"/>
          <p:cNvSpPr txBox="1">
            <a:spLocks noGrp="1"/>
          </p:cNvSpPr>
          <p:nvPr>
            <p:ph type="title"/>
          </p:nvPr>
        </p:nvSpPr>
        <p:spPr>
          <a:xfrm>
            <a:off x="860224" y="406028"/>
            <a:ext cx="5483860" cy="513715"/>
          </a:xfrm>
          <a:prstGeom prst="rect">
            <a:avLst/>
          </a:prstGeom>
        </p:spPr>
        <p:txBody>
          <a:bodyPr vert="horz" wrap="square" lIns="0" tIns="13335" rIns="0" bIns="0" rtlCol="0">
            <a:spAutoFit/>
          </a:bodyPr>
          <a:lstStyle/>
          <a:p>
            <a:pPr marL="12700">
              <a:lnSpc>
                <a:spcPct val="100000"/>
              </a:lnSpc>
              <a:spcBef>
                <a:spcPts val="105"/>
              </a:spcBef>
            </a:pPr>
            <a:r>
              <a:rPr sz="3200" b="1" dirty="0">
                <a:latin typeface="Arial"/>
                <a:cs typeface="Arial"/>
              </a:rPr>
              <a:t>FCX</a:t>
            </a:r>
            <a:r>
              <a:rPr sz="3200" b="1" spc="-50" dirty="0">
                <a:latin typeface="Arial"/>
                <a:cs typeface="Arial"/>
              </a:rPr>
              <a:t> </a:t>
            </a:r>
            <a:r>
              <a:rPr sz="3200" b="1" dirty="0">
                <a:latin typeface="Arial"/>
                <a:cs typeface="Arial"/>
              </a:rPr>
              <a:t>Monthly</a:t>
            </a:r>
            <a:r>
              <a:rPr sz="3200" b="1" spc="-55" dirty="0">
                <a:latin typeface="Arial"/>
                <a:cs typeface="Arial"/>
              </a:rPr>
              <a:t> </a:t>
            </a:r>
            <a:r>
              <a:rPr sz="3200" b="1" dirty="0">
                <a:latin typeface="Arial"/>
                <a:cs typeface="Arial"/>
              </a:rPr>
              <a:t>Safety</a:t>
            </a:r>
            <a:r>
              <a:rPr sz="3200" b="1" spc="-40" dirty="0">
                <a:latin typeface="Arial"/>
                <a:cs typeface="Arial"/>
              </a:rPr>
              <a:t> </a:t>
            </a:r>
            <a:r>
              <a:rPr sz="3200" b="1" spc="-10" dirty="0">
                <a:latin typeface="Arial"/>
                <a:cs typeface="Arial"/>
              </a:rPr>
              <a:t>Content</a:t>
            </a:r>
            <a:endParaRPr sz="3200">
              <a:latin typeface="Arial"/>
              <a:cs typeface="Arial"/>
            </a:endParaRPr>
          </a:p>
        </p:txBody>
      </p:sp>
      <p:sp>
        <p:nvSpPr>
          <p:cNvPr id="10" name="object 10"/>
          <p:cNvSpPr txBox="1"/>
          <p:nvPr/>
        </p:nvSpPr>
        <p:spPr>
          <a:xfrm>
            <a:off x="457200" y="1508342"/>
            <a:ext cx="11430000" cy="5489323"/>
          </a:xfrm>
          <a:prstGeom prst="rect">
            <a:avLst/>
          </a:prstGeom>
        </p:spPr>
        <p:txBody>
          <a:bodyPr vert="horz" wrap="square" lIns="0" tIns="53975" rIns="0" bIns="0" rtlCol="0">
            <a:spAutoFit/>
          </a:bodyPr>
          <a:lstStyle/>
          <a:p>
            <a:pPr marL="12700" marR="370840">
              <a:lnSpc>
                <a:spcPts val="2590"/>
              </a:lnSpc>
              <a:spcBef>
                <a:spcPts val="425"/>
              </a:spcBef>
            </a:pPr>
            <a:r>
              <a:rPr sz="2400" dirty="0">
                <a:latin typeface="Arial"/>
                <a:cs typeface="Arial"/>
              </a:rPr>
              <a:t>The</a:t>
            </a:r>
            <a:r>
              <a:rPr sz="2400" spc="-30" dirty="0">
                <a:latin typeface="Arial"/>
                <a:cs typeface="Arial"/>
              </a:rPr>
              <a:t> </a:t>
            </a:r>
            <a:r>
              <a:rPr sz="2400" dirty="0">
                <a:latin typeface="Arial"/>
                <a:cs typeface="Arial"/>
              </a:rPr>
              <a:t>following</a:t>
            </a:r>
            <a:r>
              <a:rPr sz="2400" spc="10" dirty="0">
                <a:latin typeface="Arial"/>
                <a:cs typeface="Arial"/>
              </a:rPr>
              <a:t> </a:t>
            </a:r>
            <a:r>
              <a:rPr sz="2400" dirty="0">
                <a:latin typeface="Arial"/>
                <a:cs typeface="Arial"/>
              </a:rPr>
              <a:t>slides</a:t>
            </a:r>
            <a:r>
              <a:rPr sz="2400" spc="5" dirty="0">
                <a:latin typeface="Arial"/>
                <a:cs typeface="Arial"/>
              </a:rPr>
              <a:t> </a:t>
            </a:r>
            <a:r>
              <a:rPr sz="2400" dirty="0">
                <a:latin typeface="Arial"/>
                <a:cs typeface="Arial"/>
              </a:rPr>
              <a:t>have</a:t>
            </a:r>
            <a:r>
              <a:rPr sz="2400" spc="-10" dirty="0">
                <a:latin typeface="Arial"/>
                <a:cs typeface="Arial"/>
              </a:rPr>
              <a:t> </a:t>
            </a:r>
            <a:r>
              <a:rPr sz="2400" dirty="0">
                <a:latin typeface="Arial"/>
                <a:cs typeface="Arial"/>
              </a:rPr>
              <a:t>been</a:t>
            </a:r>
            <a:r>
              <a:rPr sz="2400" spc="-10" dirty="0">
                <a:latin typeface="Arial"/>
                <a:cs typeface="Arial"/>
              </a:rPr>
              <a:t> </a:t>
            </a:r>
            <a:r>
              <a:rPr sz="2400" dirty="0">
                <a:latin typeface="Arial"/>
                <a:cs typeface="Arial"/>
              </a:rPr>
              <a:t>provided</a:t>
            </a:r>
            <a:r>
              <a:rPr sz="2400" spc="5" dirty="0">
                <a:latin typeface="Arial"/>
                <a:cs typeface="Arial"/>
              </a:rPr>
              <a:t> </a:t>
            </a:r>
            <a:r>
              <a:rPr sz="2400" dirty="0">
                <a:latin typeface="Arial"/>
                <a:cs typeface="Arial"/>
              </a:rPr>
              <a:t>to</a:t>
            </a:r>
            <a:r>
              <a:rPr sz="2400" spc="-25" dirty="0">
                <a:latin typeface="Arial"/>
                <a:cs typeface="Arial"/>
              </a:rPr>
              <a:t> </a:t>
            </a:r>
            <a:r>
              <a:rPr sz="2400" dirty="0">
                <a:latin typeface="Arial"/>
                <a:cs typeface="Arial"/>
              </a:rPr>
              <a:t>aid</a:t>
            </a:r>
            <a:r>
              <a:rPr sz="2400" spc="-10" dirty="0">
                <a:latin typeface="Arial"/>
                <a:cs typeface="Arial"/>
              </a:rPr>
              <a:t> </a:t>
            </a:r>
            <a:r>
              <a:rPr sz="2400" dirty="0">
                <a:latin typeface="Arial"/>
                <a:cs typeface="Arial"/>
              </a:rPr>
              <a:t>in</a:t>
            </a:r>
            <a:r>
              <a:rPr sz="2400" spc="-20" dirty="0">
                <a:latin typeface="Arial"/>
                <a:cs typeface="Arial"/>
              </a:rPr>
              <a:t> </a:t>
            </a:r>
            <a:r>
              <a:rPr sz="2400" dirty="0">
                <a:latin typeface="Arial"/>
                <a:cs typeface="Arial"/>
              </a:rPr>
              <a:t>compiling</a:t>
            </a:r>
            <a:r>
              <a:rPr sz="2400" spc="10" dirty="0">
                <a:latin typeface="Arial"/>
                <a:cs typeface="Arial"/>
              </a:rPr>
              <a:t> </a:t>
            </a:r>
            <a:r>
              <a:rPr sz="2400" dirty="0">
                <a:latin typeface="Arial"/>
                <a:cs typeface="Arial"/>
              </a:rPr>
              <a:t>content</a:t>
            </a:r>
            <a:r>
              <a:rPr sz="2400" spc="-5" dirty="0">
                <a:latin typeface="Arial"/>
                <a:cs typeface="Arial"/>
              </a:rPr>
              <a:t> </a:t>
            </a:r>
            <a:r>
              <a:rPr sz="2400" spc="-25" dirty="0">
                <a:latin typeface="Arial"/>
                <a:cs typeface="Arial"/>
              </a:rPr>
              <a:t>for </a:t>
            </a:r>
            <a:r>
              <a:rPr sz="2400" dirty="0">
                <a:latin typeface="Arial"/>
                <a:cs typeface="Arial"/>
              </a:rPr>
              <a:t>monthly</a:t>
            </a:r>
            <a:r>
              <a:rPr sz="2400" spc="-25" dirty="0">
                <a:latin typeface="Arial"/>
                <a:cs typeface="Arial"/>
              </a:rPr>
              <a:t> </a:t>
            </a:r>
            <a:r>
              <a:rPr sz="2400" dirty="0">
                <a:latin typeface="Arial"/>
                <a:cs typeface="Arial"/>
              </a:rPr>
              <a:t>Health</a:t>
            </a:r>
            <a:r>
              <a:rPr sz="2400" spc="10" dirty="0">
                <a:latin typeface="Arial"/>
                <a:cs typeface="Arial"/>
              </a:rPr>
              <a:t> </a:t>
            </a:r>
            <a:r>
              <a:rPr sz="2400" dirty="0">
                <a:latin typeface="Arial"/>
                <a:cs typeface="Arial"/>
              </a:rPr>
              <a:t>&amp;</a:t>
            </a:r>
            <a:r>
              <a:rPr sz="2400" spc="-30" dirty="0">
                <a:latin typeface="Arial"/>
                <a:cs typeface="Arial"/>
              </a:rPr>
              <a:t> </a:t>
            </a:r>
            <a:r>
              <a:rPr sz="2400" dirty="0">
                <a:latin typeface="Arial"/>
                <a:cs typeface="Arial"/>
              </a:rPr>
              <a:t>Safety</a:t>
            </a:r>
            <a:r>
              <a:rPr sz="2400" spc="-25" dirty="0">
                <a:latin typeface="Arial"/>
                <a:cs typeface="Arial"/>
              </a:rPr>
              <a:t> </a:t>
            </a:r>
            <a:r>
              <a:rPr sz="2400" dirty="0">
                <a:latin typeface="Arial"/>
                <a:cs typeface="Arial"/>
              </a:rPr>
              <a:t>meetings</a:t>
            </a:r>
            <a:r>
              <a:rPr lang="en-US" sz="2400" dirty="0">
                <a:latin typeface="Arial"/>
                <a:cs typeface="Arial"/>
              </a:rPr>
              <a:t>, tailgates, etc.</a:t>
            </a:r>
            <a:r>
              <a:rPr sz="2400" dirty="0">
                <a:latin typeface="Arial"/>
                <a:cs typeface="Arial"/>
              </a:rPr>
              <a:t> with</a:t>
            </a:r>
            <a:r>
              <a:rPr sz="2400" spc="-15" dirty="0">
                <a:latin typeface="Arial"/>
                <a:cs typeface="Arial"/>
              </a:rPr>
              <a:t> </a:t>
            </a:r>
            <a:r>
              <a:rPr sz="2400" dirty="0">
                <a:latin typeface="Arial"/>
                <a:cs typeface="Arial"/>
              </a:rPr>
              <a:t>FCX</a:t>
            </a:r>
            <a:r>
              <a:rPr sz="2400" spc="-15" dirty="0">
                <a:latin typeface="Arial"/>
                <a:cs typeface="Arial"/>
              </a:rPr>
              <a:t> </a:t>
            </a:r>
            <a:r>
              <a:rPr sz="2400" dirty="0">
                <a:latin typeface="Arial"/>
                <a:cs typeface="Arial"/>
              </a:rPr>
              <a:t>employees</a:t>
            </a:r>
            <a:r>
              <a:rPr sz="2400" spc="10" dirty="0">
                <a:latin typeface="Arial"/>
                <a:cs typeface="Arial"/>
              </a:rPr>
              <a:t> </a:t>
            </a:r>
            <a:r>
              <a:rPr sz="2400" dirty="0">
                <a:latin typeface="Arial"/>
                <a:cs typeface="Arial"/>
              </a:rPr>
              <a:t>and</a:t>
            </a:r>
            <a:r>
              <a:rPr sz="2400" spc="-5" dirty="0">
                <a:latin typeface="Arial"/>
                <a:cs typeface="Arial"/>
              </a:rPr>
              <a:t> </a:t>
            </a:r>
            <a:r>
              <a:rPr sz="2400" spc="-10" dirty="0">
                <a:latin typeface="Arial"/>
                <a:cs typeface="Arial"/>
              </a:rPr>
              <a:t>contractors.</a:t>
            </a:r>
            <a:endParaRPr sz="2400" dirty="0">
              <a:latin typeface="Arial"/>
              <a:cs typeface="Arial"/>
            </a:endParaRPr>
          </a:p>
          <a:p>
            <a:pPr marL="243840" marR="70485" indent="-231775">
              <a:lnSpc>
                <a:spcPts val="2590"/>
              </a:lnSpc>
              <a:spcBef>
                <a:spcPts val="1000"/>
              </a:spcBef>
              <a:buClr>
                <a:srgbClr val="BA5D00"/>
              </a:buClr>
              <a:buSzPct val="110416"/>
              <a:buChar char="•"/>
              <a:tabLst>
                <a:tab pos="243840" algn="l"/>
              </a:tabLst>
            </a:pPr>
            <a:r>
              <a:rPr sz="2400" dirty="0">
                <a:latin typeface="Arial"/>
                <a:cs typeface="Arial"/>
              </a:rPr>
              <a:t>Please keep</a:t>
            </a:r>
            <a:r>
              <a:rPr sz="2400" spc="-15" dirty="0">
                <a:latin typeface="Arial"/>
                <a:cs typeface="Arial"/>
              </a:rPr>
              <a:t> </a:t>
            </a:r>
            <a:r>
              <a:rPr sz="2400" dirty="0">
                <a:latin typeface="Arial"/>
                <a:cs typeface="Arial"/>
              </a:rPr>
              <a:t>in</a:t>
            </a:r>
            <a:r>
              <a:rPr sz="2400" spc="-5" dirty="0">
                <a:latin typeface="Arial"/>
                <a:cs typeface="Arial"/>
              </a:rPr>
              <a:t> </a:t>
            </a:r>
            <a:r>
              <a:rPr sz="2400" dirty="0">
                <a:latin typeface="Arial"/>
                <a:cs typeface="Arial"/>
              </a:rPr>
              <a:t>mind</a:t>
            </a:r>
            <a:r>
              <a:rPr sz="2400" spc="-15" dirty="0">
                <a:latin typeface="Arial"/>
                <a:cs typeface="Arial"/>
              </a:rPr>
              <a:t> </a:t>
            </a:r>
            <a:r>
              <a:rPr sz="2400" dirty="0">
                <a:latin typeface="Arial"/>
                <a:cs typeface="Arial"/>
              </a:rPr>
              <a:t>-</a:t>
            </a:r>
            <a:r>
              <a:rPr sz="2400" spc="-15" dirty="0">
                <a:latin typeface="Arial"/>
                <a:cs typeface="Arial"/>
              </a:rPr>
              <a:t> </a:t>
            </a:r>
            <a:r>
              <a:rPr sz="2400" dirty="0">
                <a:latin typeface="Arial"/>
                <a:cs typeface="Arial"/>
              </a:rPr>
              <a:t>some</a:t>
            </a:r>
            <a:r>
              <a:rPr sz="2400" spc="-15" dirty="0">
                <a:latin typeface="Arial"/>
                <a:cs typeface="Arial"/>
              </a:rPr>
              <a:t> </a:t>
            </a:r>
            <a:r>
              <a:rPr sz="2400" dirty="0">
                <a:latin typeface="Arial"/>
                <a:cs typeface="Arial"/>
              </a:rPr>
              <a:t>of</a:t>
            </a:r>
            <a:r>
              <a:rPr sz="2400" spc="-20" dirty="0">
                <a:latin typeface="Arial"/>
                <a:cs typeface="Arial"/>
              </a:rPr>
              <a:t> </a:t>
            </a:r>
            <a:r>
              <a:rPr sz="2400" dirty="0">
                <a:latin typeface="Arial"/>
                <a:cs typeface="Arial"/>
              </a:rPr>
              <a:t>this</a:t>
            </a:r>
            <a:r>
              <a:rPr sz="2400" spc="-10" dirty="0">
                <a:latin typeface="Arial"/>
                <a:cs typeface="Arial"/>
              </a:rPr>
              <a:t> </a:t>
            </a:r>
            <a:r>
              <a:rPr sz="2400" dirty="0">
                <a:latin typeface="Arial"/>
                <a:cs typeface="Arial"/>
              </a:rPr>
              <a:t>information</a:t>
            </a:r>
            <a:r>
              <a:rPr sz="2400" spc="-10" dirty="0">
                <a:latin typeface="Arial"/>
                <a:cs typeface="Arial"/>
              </a:rPr>
              <a:t> </a:t>
            </a:r>
            <a:r>
              <a:rPr sz="2400" dirty="0">
                <a:latin typeface="Arial"/>
                <a:cs typeface="Arial"/>
              </a:rPr>
              <a:t>is</a:t>
            </a:r>
            <a:r>
              <a:rPr sz="2400" spc="-10" dirty="0">
                <a:latin typeface="Arial"/>
                <a:cs typeface="Arial"/>
              </a:rPr>
              <a:t> </a:t>
            </a:r>
            <a:r>
              <a:rPr sz="2400" dirty="0">
                <a:latin typeface="Arial"/>
                <a:cs typeface="Arial"/>
              </a:rPr>
              <a:t>preliminary</a:t>
            </a:r>
            <a:r>
              <a:rPr sz="2400" spc="25" dirty="0">
                <a:latin typeface="Arial"/>
                <a:cs typeface="Arial"/>
              </a:rPr>
              <a:t> </a:t>
            </a:r>
            <a:r>
              <a:rPr sz="2400" dirty="0">
                <a:latin typeface="Arial"/>
                <a:cs typeface="Arial"/>
              </a:rPr>
              <a:t>and</a:t>
            </a:r>
            <a:r>
              <a:rPr sz="2400" spc="-15" dirty="0">
                <a:latin typeface="Arial"/>
                <a:cs typeface="Arial"/>
              </a:rPr>
              <a:t> </a:t>
            </a:r>
            <a:r>
              <a:rPr sz="2400" dirty="0">
                <a:latin typeface="Arial"/>
                <a:cs typeface="Arial"/>
              </a:rPr>
              <a:t>may</a:t>
            </a:r>
            <a:r>
              <a:rPr sz="2400" spc="-5" dirty="0">
                <a:latin typeface="Arial"/>
                <a:cs typeface="Arial"/>
              </a:rPr>
              <a:t> </a:t>
            </a:r>
            <a:r>
              <a:rPr sz="2400" spc="-25" dirty="0">
                <a:latin typeface="Arial"/>
                <a:cs typeface="Arial"/>
              </a:rPr>
              <a:t>be </a:t>
            </a:r>
            <a:r>
              <a:rPr sz="2400" dirty="0">
                <a:latin typeface="Arial"/>
                <a:cs typeface="Arial"/>
              </a:rPr>
              <a:t>pending</a:t>
            </a:r>
            <a:r>
              <a:rPr sz="2400" spc="-5" dirty="0">
                <a:latin typeface="Arial"/>
                <a:cs typeface="Arial"/>
              </a:rPr>
              <a:t> </a:t>
            </a:r>
            <a:r>
              <a:rPr sz="2400" dirty="0">
                <a:latin typeface="Arial"/>
                <a:cs typeface="Arial"/>
              </a:rPr>
              <a:t>complete</a:t>
            </a:r>
            <a:r>
              <a:rPr sz="2400" spc="-25" dirty="0">
                <a:latin typeface="Arial"/>
                <a:cs typeface="Arial"/>
              </a:rPr>
              <a:t> </a:t>
            </a:r>
            <a:r>
              <a:rPr sz="2400" spc="-10" dirty="0">
                <a:latin typeface="Arial"/>
                <a:cs typeface="Arial"/>
              </a:rPr>
              <a:t>investigations.</a:t>
            </a:r>
            <a:endParaRPr sz="2400" dirty="0">
              <a:latin typeface="Arial"/>
              <a:cs typeface="Arial"/>
            </a:endParaRPr>
          </a:p>
          <a:p>
            <a:pPr>
              <a:lnSpc>
                <a:spcPct val="100000"/>
              </a:lnSpc>
              <a:spcBef>
                <a:spcPts val="20"/>
              </a:spcBef>
              <a:buClr>
                <a:srgbClr val="BA5D00"/>
              </a:buClr>
              <a:buFont typeface="Arial"/>
              <a:buChar char="•"/>
            </a:pPr>
            <a:endParaRPr sz="3700" dirty="0">
              <a:latin typeface="Arial"/>
              <a:cs typeface="Arial"/>
            </a:endParaRPr>
          </a:p>
          <a:p>
            <a:pPr marL="12700">
              <a:lnSpc>
                <a:spcPct val="100000"/>
              </a:lnSpc>
            </a:pPr>
            <a:r>
              <a:rPr sz="2400" dirty="0">
                <a:latin typeface="Arial"/>
                <a:cs typeface="Arial"/>
              </a:rPr>
              <a:t>Best</a:t>
            </a:r>
            <a:r>
              <a:rPr sz="2400" spc="-20" dirty="0">
                <a:latin typeface="Arial"/>
                <a:cs typeface="Arial"/>
              </a:rPr>
              <a:t> </a:t>
            </a:r>
            <a:r>
              <a:rPr sz="2400" spc="-10" dirty="0">
                <a:latin typeface="Arial"/>
                <a:cs typeface="Arial"/>
              </a:rPr>
              <a:t>Practices</a:t>
            </a:r>
            <a:endParaRPr sz="2400" dirty="0">
              <a:latin typeface="Arial"/>
              <a:cs typeface="Arial"/>
            </a:endParaRPr>
          </a:p>
          <a:p>
            <a:pPr marL="243840" indent="-231140">
              <a:lnSpc>
                <a:spcPct val="100000"/>
              </a:lnSpc>
              <a:spcBef>
                <a:spcPts val="705"/>
              </a:spcBef>
              <a:buClr>
                <a:srgbClr val="BA5D00"/>
              </a:buClr>
              <a:buSzPct val="110416"/>
              <a:buChar char="•"/>
              <a:tabLst>
                <a:tab pos="243840" algn="l"/>
              </a:tabLst>
            </a:pPr>
            <a:r>
              <a:rPr sz="2400" dirty="0">
                <a:latin typeface="Arial"/>
                <a:cs typeface="Arial"/>
              </a:rPr>
              <a:t>Be</a:t>
            </a:r>
            <a:r>
              <a:rPr sz="2400" spc="-15" dirty="0">
                <a:latin typeface="Arial"/>
                <a:cs typeface="Arial"/>
              </a:rPr>
              <a:t> </a:t>
            </a:r>
            <a:r>
              <a:rPr sz="2400" dirty="0">
                <a:latin typeface="Arial"/>
                <a:cs typeface="Arial"/>
              </a:rPr>
              <a:t>familiar</a:t>
            </a:r>
            <a:r>
              <a:rPr sz="2400" spc="5" dirty="0">
                <a:latin typeface="Arial"/>
                <a:cs typeface="Arial"/>
              </a:rPr>
              <a:t> </a:t>
            </a:r>
            <a:r>
              <a:rPr sz="2400" dirty="0">
                <a:latin typeface="Arial"/>
                <a:cs typeface="Arial"/>
              </a:rPr>
              <a:t>with</a:t>
            </a:r>
            <a:r>
              <a:rPr sz="2400" spc="-5" dirty="0">
                <a:latin typeface="Arial"/>
                <a:cs typeface="Arial"/>
              </a:rPr>
              <a:t> </a:t>
            </a:r>
            <a:r>
              <a:rPr sz="2400" dirty="0">
                <a:latin typeface="Arial"/>
                <a:cs typeface="Arial"/>
              </a:rPr>
              <a:t>content</a:t>
            </a:r>
            <a:r>
              <a:rPr sz="2400" spc="-15" dirty="0">
                <a:latin typeface="Arial"/>
                <a:cs typeface="Arial"/>
              </a:rPr>
              <a:t> </a:t>
            </a:r>
            <a:r>
              <a:rPr sz="2400" dirty="0">
                <a:latin typeface="Arial"/>
                <a:cs typeface="Arial"/>
              </a:rPr>
              <a:t>prior</a:t>
            </a:r>
            <a:r>
              <a:rPr sz="2400" spc="-5" dirty="0">
                <a:latin typeface="Arial"/>
                <a:cs typeface="Arial"/>
              </a:rPr>
              <a:t> </a:t>
            </a:r>
            <a:r>
              <a:rPr sz="2400" dirty="0">
                <a:latin typeface="Arial"/>
                <a:cs typeface="Arial"/>
              </a:rPr>
              <a:t>to</a:t>
            </a:r>
            <a:r>
              <a:rPr sz="2400" spc="-20" dirty="0">
                <a:latin typeface="Arial"/>
                <a:cs typeface="Arial"/>
              </a:rPr>
              <a:t> </a:t>
            </a:r>
            <a:r>
              <a:rPr sz="2400" spc="-10" dirty="0">
                <a:latin typeface="Arial"/>
                <a:cs typeface="Arial"/>
              </a:rPr>
              <a:t>presenting</a:t>
            </a:r>
            <a:endParaRPr sz="2400" dirty="0">
              <a:latin typeface="Arial"/>
              <a:cs typeface="Arial"/>
            </a:endParaRPr>
          </a:p>
          <a:p>
            <a:pPr marL="243840" indent="-231140">
              <a:lnSpc>
                <a:spcPct val="100000"/>
              </a:lnSpc>
              <a:spcBef>
                <a:spcPts val="710"/>
              </a:spcBef>
              <a:buClr>
                <a:srgbClr val="BA5D00"/>
              </a:buClr>
              <a:buSzPct val="110416"/>
              <a:buChar char="•"/>
              <a:tabLst>
                <a:tab pos="243840" algn="l"/>
              </a:tabLst>
            </a:pPr>
            <a:r>
              <a:rPr sz="2400" dirty="0">
                <a:latin typeface="Arial"/>
                <a:cs typeface="Arial"/>
              </a:rPr>
              <a:t>Hide/Unhide</a:t>
            </a:r>
            <a:r>
              <a:rPr sz="2400" spc="15" dirty="0">
                <a:latin typeface="Arial"/>
                <a:cs typeface="Arial"/>
              </a:rPr>
              <a:t> </a:t>
            </a:r>
            <a:r>
              <a:rPr sz="2400" dirty="0">
                <a:latin typeface="Arial"/>
                <a:cs typeface="Arial"/>
              </a:rPr>
              <a:t>incidents</a:t>
            </a:r>
            <a:r>
              <a:rPr sz="2400" spc="5" dirty="0">
                <a:latin typeface="Arial"/>
                <a:cs typeface="Arial"/>
              </a:rPr>
              <a:t> </a:t>
            </a:r>
            <a:r>
              <a:rPr sz="2400" dirty="0">
                <a:latin typeface="Arial"/>
                <a:cs typeface="Arial"/>
              </a:rPr>
              <a:t>that</a:t>
            </a:r>
            <a:r>
              <a:rPr sz="2400" spc="-25" dirty="0">
                <a:latin typeface="Arial"/>
                <a:cs typeface="Arial"/>
              </a:rPr>
              <a:t> </a:t>
            </a:r>
            <a:r>
              <a:rPr sz="2400" dirty="0">
                <a:latin typeface="Arial"/>
                <a:cs typeface="Arial"/>
              </a:rPr>
              <a:t>are</a:t>
            </a:r>
            <a:r>
              <a:rPr sz="2400" spc="-20" dirty="0">
                <a:latin typeface="Arial"/>
                <a:cs typeface="Arial"/>
              </a:rPr>
              <a:t> </a:t>
            </a:r>
            <a:r>
              <a:rPr sz="2400" dirty="0">
                <a:latin typeface="Arial"/>
                <a:cs typeface="Arial"/>
              </a:rPr>
              <a:t>relevant</a:t>
            </a:r>
            <a:r>
              <a:rPr sz="2400" spc="-10" dirty="0">
                <a:latin typeface="Arial"/>
                <a:cs typeface="Arial"/>
              </a:rPr>
              <a:t> </a:t>
            </a:r>
            <a:r>
              <a:rPr sz="2400" dirty="0">
                <a:latin typeface="Arial"/>
                <a:cs typeface="Arial"/>
              </a:rPr>
              <a:t>to</a:t>
            </a:r>
            <a:r>
              <a:rPr sz="2400" spc="-25" dirty="0">
                <a:latin typeface="Arial"/>
                <a:cs typeface="Arial"/>
              </a:rPr>
              <a:t> </a:t>
            </a:r>
            <a:r>
              <a:rPr sz="2400" dirty="0">
                <a:latin typeface="Arial"/>
                <a:cs typeface="Arial"/>
              </a:rPr>
              <a:t>your</a:t>
            </a:r>
            <a:r>
              <a:rPr sz="2400" spc="-10" dirty="0">
                <a:latin typeface="Arial"/>
                <a:cs typeface="Arial"/>
              </a:rPr>
              <a:t> </a:t>
            </a:r>
            <a:r>
              <a:rPr sz="2400" spc="-20" dirty="0">
                <a:latin typeface="Arial"/>
                <a:cs typeface="Arial"/>
              </a:rPr>
              <a:t>team</a:t>
            </a:r>
            <a:endParaRPr sz="2400" dirty="0">
              <a:latin typeface="Arial"/>
              <a:cs typeface="Arial"/>
            </a:endParaRPr>
          </a:p>
          <a:p>
            <a:pPr marL="243840" indent="-231140">
              <a:lnSpc>
                <a:spcPct val="100000"/>
              </a:lnSpc>
              <a:spcBef>
                <a:spcPts val="720"/>
              </a:spcBef>
              <a:buClr>
                <a:srgbClr val="BA5D00"/>
              </a:buClr>
              <a:buSzPct val="110416"/>
              <a:buChar char="•"/>
              <a:tabLst>
                <a:tab pos="243840" algn="l"/>
              </a:tabLst>
            </a:pPr>
            <a:r>
              <a:rPr sz="2400" dirty="0">
                <a:latin typeface="Arial"/>
                <a:cs typeface="Arial"/>
              </a:rPr>
              <a:t>Interact</a:t>
            </a:r>
            <a:r>
              <a:rPr sz="2400" spc="-45" dirty="0">
                <a:latin typeface="Arial"/>
                <a:cs typeface="Arial"/>
              </a:rPr>
              <a:t> </a:t>
            </a:r>
            <a:r>
              <a:rPr sz="2400" dirty="0">
                <a:latin typeface="Arial"/>
                <a:cs typeface="Arial"/>
              </a:rPr>
              <a:t>with</a:t>
            </a:r>
            <a:r>
              <a:rPr sz="2400" spc="-15" dirty="0">
                <a:latin typeface="Arial"/>
                <a:cs typeface="Arial"/>
              </a:rPr>
              <a:t> </a:t>
            </a:r>
            <a:r>
              <a:rPr sz="2400" dirty="0">
                <a:latin typeface="Arial"/>
                <a:cs typeface="Arial"/>
              </a:rPr>
              <a:t>your</a:t>
            </a:r>
            <a:r>
              <a:rPr sz="2400" spc="-10" dirty="0">
                <a:latin typeface="Arial"/>
                <a:cs typeface="Arial"/>
              </a:rPr>
              <a:t> </a:t>
            </a:r>
            <a:r>
              <a:rPr sz="2400" dirty="0">
                <a:latin typeface="Arial"/>
                <a:cs typeface="Arial"/>
              </a:rPr>
              <a:t>audience,</a:t>
            </a:r>
            <a:r>
              <a:rPr sz="2400" spc="15" dirty="0">
                <a:latin typeface="Arial"/>
                <a:cs typeface="Arial"/>
              </a:rPr>
              <a:t> </a:t>
            </a:r>
            <a:r>
              <a:rPr sz="2400" dirty="0">
                <a:latin typeface="Arial"/>
                <a:cs typeface="Arial"/>
              </a:rPr>
              <a:t>relating</a:t>
            </a:r>
            <a:r>
              <a:rPr sz="2400" spc="5" dirty="0">
                <a:latin typeface="Arial"/>
                <a:cs typeface="Arial"/>
              </a:rPr>
              <a:t> </a:t>
            </a:r>
            <a:r>
              <a:rPr sz="2400" dirty="0">
                <a:latin typeface="Arial"/>
                <a:cs typeface="Arial"/>
              </a:rPr>
              <a:t>information</a:t>
            </a:r>
            <a:r>
              <a:rPr sz="2400" spc="-15" dirty="0">
                <a:latin typeface="Arial"/>
                <a:cs typeface="Arial"/>
              </a:rPr>
              <a:t> </a:t>
            </a:r>
            <a:r>
              <a:rPr sz="2400" dirty="0">
                <a:latin typeface="Arial"/>
                <a:cs typeface="Arial"/>
              </a:rPr>
              <a:t>to</a:t>
            </a:r>
            <a:r>
              <a:rPr sz="2400" spc="-30" dirty="0">
                <a:latin typeface="Arial"/>
                <a:cs typeface="Arial"/>
              </a:rPr>
              <a:t> </a:t>
            </a:r>
            <a:r>
              <a:rPr sz="2400" dirty="0">
                <a:latin typeface="Arial"/>
                <a:cs typeface="Arial"/>
              </a:rPr>
              <a:t>your</a:t>
            </a:r>
            <a:r>
              <a:rPr sz="2400" spc="-5" dirty="0">
                <a:latin typeface="Arial"/>
                <a:cs typeface="Arial"/>
              </a:rPr>
              <a:t> </a:t>
            </a:r>
            <a:r>
              <a:rPr sz="2400" dirty="0">
                <a:latin typeface="Arial"/>
                <a:cs typeface="Arial"/>
              </a:rPr>
              <a:t>specific </a:t>
            </a:r>
            <a:r>
              <a:rPr sz="2400" spc="-20" dirty="0">
                <a:latin typeface="Arial"/>
                <a:cs typeface="Arial"/>
              </a:rPr>
              <a:t>work</a:t>
            </a:r>
            <a:endParaRPr lang="en-US" sz="2400" spc="-20" dirty="0">
              <a:latin typeface="Arial"/>
              <a:cs typeface="Arial"/>
            </a:endParaRPr>
          </a:p>
          <a:p>
            <a:pPr marL="243840" indent="-231140">
              <a:lnSpc>
                <a:spcPct val="100000"/>
              </a:lnSpc>
              <a:spcBef>
                <a:spcPts val="720"/>
              </a:spcBef>
              <a:buClr>
                <a:srgbClr val="BA5D00"/>
              </a:buClr>
              <a:buSzPct val="110416"/>
              <a:buChar char="•"/>
              <a:tabLst>
                <a:tab pos="243840" algn="l"/>
              </a:tabLst>
            </a:pPr>
            <a:r>
              <a:rPr lang="en-US" sz="2400" dirty="0">
                <a:latin typeface="Arial"/>
                <a:cs typeface="Arial"/>
              </a:rPr>
              <a:t>Update dashboards to share meaningful data (</a:t>
            </a:r>
            <a:r>
              <a:rPr lang="en-US" sz="2400" dirty="0">
                <a:hlinkClick r:id="rId6"/>
              </a:rPr>
              <a:t>Incident Summary - Power BI</a:t>
            </a:r>
            <a:r>
              <a:rPr lang="en-US" sz="2400" dirty="0"/>
              <a:t>, </a:t>
            </a:r>
            <a:r>
              <a:rPr lang="en-US" sz="2400" dirty="0">
                <a:hlinkClick r:id="rId7"/>
              </a:rPr>
              <a:t>FRM - Power BI</a:t>
            </a:r>
            <a:r>
              <a:rPr lang="en-US" sz="2400" dirty="0">
                <a:latin typeface="Arial"/>
                <a:cs typeface="Arial"/>
              </a:rPr>
              <a:t>). Contact your local H&amp;S staff for site-specific dashboards or external access.</a:t>
            </a:r>
          </a:p>
          <a:p>
            <a:pPr marL="243840" indent="-231140">
              <a:lnSpc>
                <a:spcPct val="100000"/>
              </a:lnSpc>
              <a:spcBef>
                <a:spcPts val="720"/>
              </a:spcBef>
              <a:buClr>
                <a:srgbClr val="BA5D00"/>
              </a:buClr>
              <a:buSzPct val="110416"/>
              <a:buChar char="•"/>
              <a:tabLst>
                <a:tab pos="243840" algn="l"/>
              </a:tabLst>
            </a:pPr>
            <a:endParaRPr sz="2400" dirty="0">
              <a:latin typeface="Arial"/>
              <a:cs typeface="Arial"/>
            </a:endParaRPr>
          </a:p>
        </p:txBody>
      </p:sp>
      <p:sp>
        <p:nvSpPr>
          <p:cNvPr id="11" name="object 11"/>
          <p:cNvSpPr txBox="1"/>
          <p:nvPr/>
        </p:nvSpPr>
        <p:spPr>
          <a:xfrm>
            <a:off x="12022980" y="6607534"/>
            <a:ext cx="89535" cy="162560"/>
          </a:xfrm>
          <a:prstGeom prst="rect">
            <a:avLst/>
          </a:prstGeom>
        </p:spPr>
        <p:txBody>
          <a:bodyPr vert="horz" wrap="square" lIns="0" tIns="12700" rIns="0" bIns="0" rtlCol="0">
            <a:spAutoFit/>
          </a:bodyPr>
          <a:lstStyle/>
          <a:p>
            <a:pPr marL="12700">
              <a:lnSpc>
                <a:spcPct val="100000"/>
              </a:lnSpc>
              <a:spcBef>
                <a:spcPts val="100"/>
              </a:spcBef>
            </a:pPr>
            <a:r>
              <a:rPr sz="900" dirty="0">
                <a:latin typeface="Arial"/>
                <a:cs typeface="Arial"/>
              </a:rPr>
              <a:t>1</a:t>
            </a:r>
            <a:endParaRPr sz="900">
              <a:latin typeface="Arial"/>
              <a:cs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close-up of a machine&#10;&#10;Description automatically generated">
            <a:extLst>
              <a:ext uri="{FF2B5EF4-FFF2-40B4-BE49-F238E27FC236}">
                <a16:creationId xmlns:a16="http://schemas.microsoft.com/office/drawing/2014/main" id="{7A02AB22-0EF9-23F2-B1A6-C27BE942662A}"/>
              </a:ext>
            </a:extLst>
          </p:cNvPr>
          <p:cNvPicPr>
            <a:picLocks noGrp="1" noChangeAspect="1"/>
          </p:cNvPicPr>
          <p:nvPr>
            <p:ph type="pic" sz="quarter" idx="16"/>
          </p:nvPr>
        </p:nvPicPr>
        <p:blipFill>
          <a:blip r:embed="rId3" cstate="print">
            <a:extLst>
              <a:ext uri="{28A0092B-C50C-407E-A947-70E740481C1C}">
                <a14:useLocalDpi xmlns:a14="http://schemas.microsoft.com/office/drawing/2010/main" val="0"/>
              </a:ext>
            </a:extLst>
          </a:blip>
          <a:srcRect l="13389" r="13389"/>
          <a:stretch>
            <a:fillRect/>
          </a:stretch>
        </p:blipFill>
        <p:spPr>
          <a:xfrm rot="5400000">
            <a:off x="9234652" y="1449372"/>
            <a:ext cx="2352675" cy="2409825"/>
          </a:xfrm>
        </p:spPr>
      </p:pic>
      <p:sp>
        <p:nvSpPr>
          <p:cNvPr id="18" name="Text Placeholder 17">
            <a:extLst>
              <a:ext uri="{FF2B5EF4-FFF2-40B4-BE49-F238E27FC236}">
                <a16:creationId xmlns:a16="http://schemas.microsoft.com/office/drawing/2014/main" id="{C0CC32CF-9C61-402B-A4DE-F68DC55D202A}"/>
              </a:ext>
            </a:extLst>
          </p:cNvPr>
          <p:cNvSpPr>
            <a:spLocks noGrp="1"/>
          </p:cNvSpPr>
          <p:nvPr>
            <p:ph type="body" sz="quarter" idx="32"/>
          </p:nvPr>
        </p:nvSpPr>
        <p:spPr>
          <a:xfrm>
            <a:off x="6479113" y="3883913"/>
            <a:ext cx="2409824" cy="236484"/>
          </a:xfrm>
        </p:spPr>
        <p:txBody>
          <a:bodyPr/>
          <a:lstStyle/>
          <a:p>
            <a:r>
              <a:rPr lang="en-US" sz="1050" i="1">
                <a:latin typeface="Arial" panose="020B0604020202020204" pitchFamily="34" charset="0"/>
                <a:cs typeface="Arial" panose="020B0604020202020204" pitchFamily="34" charset="0"/>
              </a:rPr>
              <a:t>Ladder Extended</a:t>
            </a:r>
          </a:p>
        </p:txBody>
      </p:sp>
      <p:sp>
        <p:nvSpPr>
          <p:cNvPr id="19" name="Text Placeholder 18">
            <a:extLst>
              <a:ext uri="{FF2B5EF4-FFF2-40B4-BE49-F238E27FC236}">
                <a16:creationId xmlns:a16="http://schemas.microsoft.com/office/drawing/2014/main" id="{DC51BF30-CAE9-4DD4-86BA-CF21842E8381}"/>
              </a:ext>
            </a:extLst>
          </p:cNvPr>
          <p:cNvSpPr>
            <a:spLocks noGrp="1"/>
          </p:cNvSpPr>
          <p:nvPr>
            <p:ph type="body" sz="quarter" idx="33"/>
          </p:nvPr>
        </p:nvSpPr>
        <p:spPr>
          <a:xfrm>
            <a:off x="9201111" y="3874198"/>
            <a:ext cx="2414791" cy="226425"/>
          </a:xfrm>
        </p:spPr>
        <p:txBody>
          <a:bodyPr/>
          <a:lstStyle/>
          <a:p>
            <a:r>
              <a:rPr lang="en-US" sz="1050" i="1">
                <a:latin typeface="Arial" panose="020B0604020202020204" pitchFamily="34" charset="0"/>
                <a:cs typeface="Arial" panose="020B0604020202020204" pitchFamily="34" charset="0"/>
              </a:rPr>
              <a:t>Ladder Retracted</a:t>
            </a:r>
          </a:p>
        </p:txBody>
      </p:sp>
      <p:sp>
        <p:nvSpPr>
          <p:cNvPr id="20" name="Text Placeholder 19">
            <a:extLst>
              <a:ext uri="{FF2B5EF4-FFF2-40B4-BE49-F238E27FC236}">
                <a16:creationId xmlns:a16="http://schemas.microsoft.com/office/drawing/2014/main" id="{B3A8CC26-360D-471C-9F48-476300F2056C}"/>
              </a:ext>
            </a:extLst>
          </p:cNvPr>
          <p:cNvSpPr>
            <a:spLocks noGrp="1"/>
          </p:cNvSpPr>
          <p:nvPr>
            <p:ph type="body" sz="quarter" idx="34"/>
          </p:nvPr>
        </p:nvSpPr>
        <p:spPr>
          <a:xfrm>
            <a:off x="6890083" y="6290757"/>
            <a:ext cx="4073285" cy="226425"/>
          </a:xfrm>
        </p:spPr>
        <p:txBody>
          <a:bodyPr/>
          <a:lstStyle/>
          <a:p>
            <a:r>
              <a:rPr lang="en-US" sz="1050" i="1">
                <a:latin typeface="Arial" panose="020B0604020202020204" pitchFamily="34" charset="0"/>
                <a:cs typeface="Arial" panose="020B0604020202020204" pitchFamily="34" charset="0"/>
              </a:rPr>
              <a:t>Scene Overview</a:t>
            </a:r>
          </a:p>
        </p:txBody>
      </p:sp>
      <p:sp>
        <p:nvSpPr>
          <p:cNvPr id="21" name="Title 20">
            <a:extLst>
              <a:ext uri="{FF2B5EF4-FFF2-40B4-BE49-F238E27FC236}">
                <a16:creationId xmlns:a16="http://schemas.microsoft.com/office/drawing/2014/main" id="{DC4EC4A1-F2A8-46C0-9DB8-9044030FEF77}"/>
              </a:ext>
            </a:extLst>
          </p:cNvPr>
          <p:cNvSpPr>
            <a:spLocks noGrp="1"/>
          </p:cNvSpPr>
          <p:nvPr>
            <p:ph type="title"/>
          </p:nvPr>
        </p:nvSpPr>
        <p:spPr>
          <a:xfrm>
            <a:off x="3937093" y="270082"/>
            <a:ext cx="4153714" cy="533203"/>
          </a:xfrm>
          <a:prstGeom prst="rect">
            <a:avLst/>
          </a:prstGeom>
        </p:spPr>
        <p:txBody>
          <a:bodyPr/>
          <a:lstStyle/>
          <a:p>
            <a:r>
              <a:rPr lang="en-US"/>
              <a:t>Contractor Falls from Shovel Ladder</a:t>
            </a:r>
          </a:p>
        </p:txBody>
      </p:sp>
      <p:graphicFrame>
        <p:nvGraphicFramePr>
          <p:cNvPr id="22" name="Table 2">
            <a:extLst>
              <a:ext uri="{FF2B5EF4-FFF2-40B4-BE49-F238E27FC236}">
                <a16:creationId xmlns:a16="http://schemas.microsoft.com/office/drawing/2014/main" id="{96CCAA6D-C3BA-4365-9F2A-7AEF9AE71605}"/>
              </a:ext>
            </a:extLst>
          </p:cNvPr>
          <p:cNvGraphicFramePr>
            <a:graphicFrameLocks noGrp="1"/>
          </p:cNvGraphicFramePr>
          <p:nvPr/>
        </p:nvGraphicFramePr>
        <p:xfrm>
          <a:off x="272810" y="1078479"/>
          <a:ext cx="5823190" cy="5428393"/>
        </p:xfrm>
        <a:graphic>
          <a:graphicData uri="http://schemas.openxmlformats.org/drawingml/2006/table">
            <a:tbl>
              <a:tblPr firstRow="1" bandRow="1">
                <a:tableStyleId>{1FECB4D8-DB02-4DC6-A0A2-4F2EBAE1DC90}</a:tableStyleId>
              </a:tblPr>
              <a:tblGrid>
                <a:gridCol w="1578114">
                  <a:extLst>
                    <a:ext uri="{9D8B030D-6E8A-4147-A177-3AD203B41FA5}">
                      <a16:colId xmlns:a16="http://schemas.microsoft.com/office/drawing/2014/main" val="2478897174"/>
                    </a:ext>
                  </a:extLst>
                </a:gridCol>
                <a:gridCol w="4245076">
                  <a:extLst>
                    <a:ext uri="{9D8B030D-6E8A-4147-A177-3AD203B41FA5}">
                      <a16:colId xmlns:a16="http://schemas.microsoft.com/office/drawing/2014/main" val="1434738273"/>
                    </a:ext>
                  </a:extLst>
                </a:gridCol>
              </a:tblGrid>
              <a:tr h="358302">
                <a:tc gridSpan="2">
                  <a:txBody>
                    <a:bodyPr/>
                    <a:lstStyle/>
                    <a:p>
                      <a:pPr algn="ctr"/>
                      <a:r>
                        <a:rPr lang="en-US" sz="1400">
                          <a:solidFill>
                            <a:schemeClr val="tx1"/>
                          </a:solidFill>
                          <a:latin typeface="Arial"/>
                          <a:cs typeface="Arial"/>
                        </a:rPr>
                        <a:t>Preliminary Incident Details</a:t>
                      </a:r>
                    </a:p>
                  </a:txBody>
                  <a:tcPr anchor="ctr">
                    <a:lnL w="9525">
                      <a:solidFill>
                        <a:schemeClr val="bg1">
                          <a:lumMod val="65000"/>
                        </a:schemeClr>
                      </a:solidFill>
                    </a:lnL>
                    <a:lnR w="9525">
                      <a:solidFill>
                        <a:schemeClr val="bg1">
                          <a:lumMod val="65000"/>
                        </a:schemeClr>
                      </a:solidFill>
                    </a:lnR>
                    <a:lnT w="9525">
                      <a:solidFill>
                        <a:schemeClr val="bg1">
                          <a:lumMod val="65000"/>
                        </a:schemeClr>
                      </a:solidFill>
                    </a:lnT>
                    <a:lnB w="9525">
                      <a:solidFill>
                        <a:schemeClr val="bg1">
                          <a:lumMod val="65000"/>
                        </a:schemeClr>
                      </a:solidFill>
                    </a:lnB>
                    <a:solidFill>
                      <a:srgbClr val="FFFF00"/>
                    </a:solidFill>
                  </a:tcPr>
                </a:tc>
                <a:tc hMerge="1">
                  <a:txBody>
                    <a:bodyPr/>
                    <a:lstStyle/>
                    <a:p>
                      <a:endParaRPr lang="en-US"/>
                    </a:p>
                  </a:txBody>
                  <a:tcPr/>
                </a:tc>
                <a:extLst>
                  <a:ext uri="{0D108BD9-81ED-4DB2-BD59-A6C34878D82A}">
                    <a16:rowId xmlns:a16="http://schemas.microsoft.com/office/drawing/2014/main" val="2528705209"/>
                  </a:ext>
                </a:extLst>
              </a:tr>
              <a:tr h="272621">
                <a:tc>
                  <a:txBody>
                    <a:bodyPr/>
                    <a:lstStyle/>
                    <a:p>
                      <a:r>
                        <a:rPr lang="en-US" sz="1000" b="1">
                          <a:latin typeface="Arial"/>
                          <a:cs typeface="Arial"/>
                        </a:rPr>
                        <a:t>Operation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a:cs typeface="Arial"/>
                        </a:rPr>
                        <a:t>Climax</a:t>
                      </a:r>
                    </a:p>
                  </a:txBody>
                  <a:tcPr anchor="ctr">
                    <a:lnL w="0">
                      <a:noFill/>
                    </a:lnL>
                    <a:lnR w="12700">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1944817402"/>
                  </a:ext>
                </a:extLst>
              </a:tr>
              <a:tr h="280410">
                <a:tc>
                  <a:txBody>
                    <a:bodyPr/>
                    <a:lstStyle/>
                    <a:p>
                      <a:r>
                        <a:rPr lang="en-US" sz="1000" b="1">
                          <a:latin typeface="Arial"/>
                          <a:cs typeface="Arial"/>
                        </a:rPr>
                        <a:t>Date / Time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a:cs typeface="Arial"/>
                        </a:rPr>
                        <a:t>October 25, 2023 / 11:30 a.m.</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61700355"/>
                  </a:ext>
                </a:extLst>
              </a:tr>
              <a:tr h="272621">
                <a:tc>
                  <a:txBody>
                    <a:bodyPr/>
                    <a:lstStyle/>
                    <a:p>
                      <a:r>
                        <a:rPr lang="en-US" sz="1000" b="1">
                          <a:latin typeface="Arial"/>
                          <a:cs typeface="Arial"/>
                        </a:rPr>
                        <a:t>Type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a:cs typeface="Arial"/>
                        </a:rPr>
                        <a:t>Injury</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285024183"/>
                  </a:ext>
                </a:extLst>
              </a:tr>
              <a:tr h="1550049">
                <a:tc>
                  <a:txBody>
                    <a:bodyPr/>
                    <a:lstStyle/>
                    <a:p>
                      <a:r>
                        <a:rPr lang="en-US" sz="1000" b="1">
                          <a:latin typeface="Arial"/>
                          <a:cs typeface="Arial"/>
                        </a:rPr>
                        <a:t>Summary</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a:cs typeface="Arial"/>
                        </a:rPr>
                        <a:t>A contractor employee used the emergency egress ladder to access the track below the operator’s cab to clean the front of the shovel. After cleaning, the employee began to ascend the ladder, which had retracted. While part way up the ladder, it descended, causing the contractor to fall an estimated 5 to 10 feet below onto the tracks. </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037906651"/>
                  </a:ext>
                </a:extLst>
              </a:tr>
              <a:tr h="280410">
                <a:tc>
                  <a:txBody>
                    <a:bodyPr/>
                    <a:lstStyle/>
                    <a:p>
                      <a:r>
                        <a:rPr lang="en-US" sz="1000" b="1">
                          <a:latin typeface="Arial"/>
                          <a:cs typeface="Arial"/>
                        </a:rPr>
                        <a:t>Fatal Risk</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a:cs typeface="Arial"/>
                        </a:rPr>
                        <a:t>Fall From Heights</a:t>
                      </a:r>
                    </a:p>
                  </a:txBody>
                  <a:tcPr anchor="ctr">
                    <a:lnL w="0">
                      <a:noFill/>
                    </a:lnL>
                    <a:lnR w="12700">
                      <a:solidFill>
                        <a:schemeClr val="bg1">
                          <a:lumMod val="65000"/>
                        </a:schemeClr>
                      </a:solidFill>
                    </a:lnR>
                    <a:lnT w="9525">
                      <a:solidFill>
                        <a:schemeClr val="bg1">
                          <a:lumMod val="65000"/>
                        </a:schemeClr>
                      </a:solidFill>
                    </a:lnT>
                    <a:noFill/>
                  </a:tcPr>
                </a:tc>
                <a:extLst>
                  <a:ext uri="{0D108BD9-81ED-4DB2-BD59-A6C34878D82A}">
                    <a16:rowId xmlns:a16="http://schemas.microsoft.com/office/drawing/2014/main" val="1584593686"/>
                  </a:ext>
                </a:extLst>
              </a:tr>
              <a:tr h="264831">
                <a:tc>
                  <a:txBody>
                    <a:bodyPr/>
                    <a:lstStyle/>
                    <a:p>
                      <a:r>
                        <a:rPr lang="en-US" sz="1000" b="1">
                          <a:latin typeface="Arial"/>
                          <a:cs typeface="Arial"/>
                        </a:rPr>
                        <a:t>Risk Category</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a:cs typeface="Arial"/>
                        </a:rPr>
                        <a:t>Monitor</a:t>
                      </a:r>
                    </a:p>
                  </a:txBody>
                  <a:tcPr anchor="ctr">
                    <a:lnL w="0">
                      <a:noFill/>
                    </a:lnL>
                    <a:lnR w="12700">
                      <a:solidFill>
                        <a:schemeClr val="bg1">
                          <a:lumMod val="65000"/>
                        </a:schemeClr>
                      </a:solidFill>
                    </a:lnR>
                    <a:noFill/>
                  </a:tcPr>
                </a:tc>
                <a:extLst>
                  <a:ext uri="{0D108BD9-81ED-4DB2-BD59-A6C34878D82A}">
                    <a16:rowId xmlns:a16="http://schemas.microsoft.com/office/drawing/2014/main" val="150855670"/>
                  </a:ext>
                </a:extLst>
              </a:tr>
              <a:tr h="280410">
                <a:tc>
                  <a:txBody>
                    <a:bodyPr/>
                    <a:lstStyle/>
                    <a:p>
                      <a:r>
                        <a:rPr lang="en-US" sz="1000" b="1">
                          <a:latin typeface="Arial"/>
                          <a:cs typeface="Arial"/>
                        </a:rPr>
                        <a:t>Pre / Post Rating</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a:cs typeface="Arial"/>
                        </a:rPr>
                        <a:t>Significant (3) Possible (2)</a:t>
                      </a:r>
                    </a:p>
                  </a:txBody>
                  <a:tcPr anchor="ctr">
                    <a:lnL w="0">
                      <a:noFill/>
                    </a:lnL>
                    <a:lnR w="12700">
                      <a:solidFill>
                        <a:schemeClr val="bg1">
                          <a:lumMod val="65000"/>
                        </a:schemeClr>
                      </a:solidFill>
                    </a:lnR>
                    <a:noFill/>
                  </a:tcPr>
                </a:tc>
                <a:extLst>
                  <a:ext uri="{0D108BD9-81ED-4DB2-BD59-A6C34878D82A}">
                    <a16:rowId xmlns:a16="http://schemas.microsoft.com/office/drawing/2014/main" val="1447941757"/>
                  </a:ext>
                </a:extLst>
              </a:tr>
              <a:tr h="553032">
                <a:tc>
                  <a:txBody>
                    <a:bodyPr/>
                    <a:lstStyle/>
                    <a:p>
                      <a:r>
                        <a:rPr lang="en-US" sz="1000" b="1">
                          <a:latin typeface="Arial"/>
                          <a:cs typeface="Arial"/>
                        </a:rPr>
                        <a:t>Findings / Missing Controls</a:t>
                      </a:r>
                    </a:p>
                  </a:txBody>
                  <a:tcPr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50">
                          <a:latin typeface="Arial"/>
                          <a:cs typeface="Arial"/>
                        </a:rPr>
                        <a:t>Contractor fall protection was not connected</a:t>
                      </a:r>
                    </a:p>
                    <a:p>
                      <a:pPr marL="171450" indent="-171450">
                        <a:buFont typeface="Arial" panose="020B0604020202020204" pitchFamily="34" charset="0"/>
                        <a:buChar char="•"/>
                      </a:pPr>
                      <a:r>
                        <a:rPr lang="en-US" sz="1050">
                          <a:latin typeface="Arial"/>
                          <a:cs typeface="Arial"/>
                        </a:rPr>
                        <a:t>Onsite personnel lift was in use on the other side, so not used for this task</a:t>
                      </a:r>
                    </a:p>
                    <a:p>
                      <a:pPr marL="171450" indent="-171450">
                        <a:buFont typeface="Arial" panose="020B0604020202020204" pitchFamily="34" charset="0"/>
                        <a:buChar char="•"/>
                      </a:pPr>
                      <a:r>
                        <a:rPr lang="en-US" sz="1050">
                          <a:latin typeface="Arial"/>
                          <a:cs typeface="Arial"/>
                        </a:rPr>
                        <a:t>Job walk was not performed prior to starting task</a:t>
                      </a:r>
                    </a:p>
                  </a:txBody>
                  <a:tcPr anchor="ctr">
                    <a:lnL w="0">
                      <a:noFill/>
                    </a:lnL>
                    <a:lnR w="12700">
                      <a:solidFill>
                        <a:schemeClr val="bg1">
                          <a:lumMod val="65000"/>
                        </a:schemeClr>
                      </a:solidFill>
                    </a:lnR>
                    <a:noFill/>
                  </a:tcPr>
                </a:tc>
                <a:extLst>
                  <a:ext uri="{0D108BD9-81ED-4DB2-BD59-A6C34878D82A}">
                    <a16:rowId xmlns:a16="http://schemas.microsoft.com/office/drawing/2014/main" val="3530895994"/>
                  </a:ext>
                </a:extLst>
              </a:tr>
              <a:tr h="436193">
                <a:tc>
                  <a:txBody>
                    <a:bodyPr/>
                    <a:lstStyle/>
                    <a:p>
                      <a:r>
                        <a:rPr lang="en-US" sz="1000" b="1">
                          <a:latin typeface="Arial"/>
                          <a:cs typeface="Arial"/>
                        </a:rPr>
                        <a:t>Applicable Policies / Procedures</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50">
                          <a:latin typeface="Arial"/>
                          <a:cs typeface="Arial"/>
                          <a:hlinkClick r:id="rId4"/>
                        </a:rPr>
                        <a:t>Working at Heights</a:t>
                      </a:r>
                      <a:endParaRPr lang="en-US" sz="1050">
                        <a:latin typeface="Arial"/>
                        <a:cs typeface="Arial"/>
                      </a:endParaRPr>
                    </a:p>
                  </a:txBody>
                  <a:tcPr anchor="ctr">
                    <a:lnL w="0">
                      <a:noFill/>
                    </a:lnL>
                    <a:lnR w="12700">
                      <a:solidFill>
                        <a:schemeClr val="bg1">
                          <a:lumMod val="65000"/>
                        </a:schemeClr>
                      </a:solidFill>
                    </a:lnR>
                    <a:noFill/>
                  </a:tcPr>
                </a:tc>
                <a:extLst>
                  <a:ext uri="{0D108BD9-81ED-4DB2-BD59-A6C34878D82A}">
                    <a16:rowId xmlns:a16="http://schemas.microsoft.com/office/drawing/2014/main" val="1745805115"/>
                  </a:ext>
                </a:extLst>
              </a:tr>
              <a:tr h="428405">
                <a:tc>
                  <a:txBody>
                    <a:bodyPr/>
                    <a:lstStyle/>
                    <a:p>
                      <a:r>
                        <a:rPr lang="en-US" sz="1000" b="1">
                          <a:latin typeface="Arial"/>
                          <a:cs typeface="Arial"/>
                        </a:rPr>
                        <a:t>Employee Condition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a:cs typeface="Arial"/>
                        </a:rPr>
                        <a:t>Contractor is recovering from a fractured patella</a:t>
                      </a:r>
                    </a:p>
                  </a:txBody>
                  <a:tcPr anchor="ctr">
                    <a:lnL w="0">
                      <a:noFill/>
                    </a:lnL>
                    <a:lnR w="12700">
                      <a:solidFill>
                        <a:schemeClr val="bg1">
                          <a:lumMod val="65000"/>
                        </a:schemeClr>
                      </a:solidFill>
                    </a:lnR>
                    <a:noFill/>
                  </a:tcPr>
                </a:tc>
                <a:extLst>
                  <a:ext uri="{0D108BD9-81ED-4DB2-BD59-A6C34878D82A}">
                    <a16:rowId xmlns:a16="http://schemas.microsoft.com/office/drawing/2014/main" val="1935167756"/>
                  </a:ext>
                </a:extLst>
              </a:tr>
              <a:tr h="272621">
                <a:tc>
                  <a:txBody>
                    <a:bodyPr/>
                    <a:lstStyle/>
                    <a:p>
                      <a:r>
                        <a:rPr lang="en-US" sz="1000" b="1">
                          <a:latin typeface="Arial"/>
                          <a:cs typeface="Arial"/>
                        </a:rPr>
                        <a:t>Contact</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a:cs typeface="Arial"/>
                        </a:rPr>
                        <a:t>Greg Gerloff, Senior Supervisor-Industrial Hygiene</a:t>
                      </a:r>
                    </a:p>
                  </a:txBody>
                  <a:tcPr anchor="ctr">
                    <a:lnL w="0">
                      <a:noFill/>
                    </a:lnL>
                    <a:lnR w="12700">
                      <a:solidFill>
                        <a:schemeClr val="bg1">
                          <a:lumMod val="65000"/>
                        </a:schemeClr>
                      </a:solidFill>
                    </a:lnR>
                    <a:lnB w="12700">
                      <a:solidFill>
                        <a:schemeClr val="bg1">
                          <a:lumMod val="65000"/>
                        </a:schemeClr>
                      </a:solidFill>
                    </a:lnB>
                    <a:noFill/>
                  </a:tcPr>
                </a:tc>
                <a:extLst>
                  <a:ext uri="{0D108BD9-81ED-4DB2-BD59-A6C34878D82A}">
                    <a16:rowId xmlns:a16="http://schemas.microsoft.com/office/drawing/2014/main" val="2438907356"/>
                  </a:ext>
                </a:extLst>
              </a:tr>
            </a:tbl>
          </a:graphicData>
        </a:graphic>
      </p:graphicFrame>
      <p:graphicFrame>
        <p:nvGraphicFramePr>
          <p:cNvPr id="27" name="Table 25">
            <a:extLst>
              <a:ext uri="{FF2B5EF4-FFF2-40B4-BE49-F238E27FC236}">
                <a16:creationId xmlns:a16="http://schemas.microsoft.com/office/drawing/2014/main" id="{518B5387-EEA9-49CC-8804-1ECD6BE7A834}"/>
              </a:ext>
            </a:extLst>
          </p:cNvPr>
          <p:cNvGraphicFramePr>
            <a:graphicFrameLocks noGrp="1"/>
          </p:cNvGraphicFramePr>
          <p:nvPr/>
        </p:nvGraphicFramePr>
        <p:xfrm>
          <a:off x="9362908" y="462032"/>
          <a:ext cx="2829092" cy="411480"/>
        </p:xfrm>
        <a:graphic>
          <a:graphicData uri="http://schemas.openxmlformats.org/drawingml/2006/table">
            <a:tbl>
              <a:tblPr firstRow="1" bandRow="1">
                <a:tableStyleId>{5C22544A-7EE6-4342-B048-85BDC9FD1C3A}</a:tableStyleId>
              </a:tblPr>
              <a:tblGrid>
                <a:gridCol w="2829092">
                  <a:extLst>
                    <a:ext uri="{9D8B030D-6E8A-4147-A177-3AD203B41FA5}">
                      <a16:colId xmlns:a16="http://schemas.microsoft.com/office/drawing/2014/main" val="4226224490"/>
                    </a:ext>
                  </a:extLst>
                </a:gridCol>
              </a:tblGrid>
              <a:tr h="397069">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panose="020B0604020202020204" pitchFamily="34" charset="0"/>
                          <a:cs typeface="Arial" panose="020B0604020202020204" pitchFamily="34" charset="0"/>
                        </a:rPr>
                        <a:t>PFE # 2023-28</a:t>
                      </a:r>
                    </a:p>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a:cs typeface="Arial"/>
                        </a:rPr>
                        <a:t>Event ID # 20010807</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14921928"/>
                  </a:ext>
                </a:extLst>
              </a:tr>
            </a:tbl>
          </a:graphicData>
        </a:graphic>
      </p:graphicFrame>
      <p:pic>
        <p:nvPicPr>
          <p:cNvPr id="10" name="Picture Placeholder 9" descr="A close-up of a machine&#10;&#10;Description automatically generated">
            <a:extLst>
              <a:ext uri="{FF2B5EF4-FFF2-40B4-BE49-F238E27FC236}">
                <a16:creationId xmlns:a16="http://schemas.microsoft.com/office/drawing/2014/main" id="{9FFE4140-C4F5-F17C-41A6-64A8CC414D0A}"/>
              </a:ext>
            </a:extLst>
          </p:cNvPr>
          <p:cNvPicPr>
            <a:picLocks noGrp="1" noChangeAspect="1"/>
          </p:cNvPicPr>
          <p:nvPr>
            <p:ph type="pic" sz="quarter" idx="17"/>
          </p:nvPr>
        </p:nvPicPr>
        <p:blipFill>
          <a:blip r:embed="rId5" cstate="print">
            <a:extLst>
              <a:ext uri="{28A0092B-C50C-407E-A947-70E740481C1C}">
                <a14:useLocalDpi xmlns:a14="http://schemas.microsoft.com/office/drawing/2010/main" val="0"/>
              </a:ext>
            </a:extLst>
          </a:blip>
          <a:srcRect l="13389" r="13389"/>
          <a:stretch>
            <a:fillRect/>
          </a:stretch>
        </p:blipFill>
        <p:spPr bwMode="auto">
          <a:xfrm rot="5400000">
            <a:off x="6595088" y="1449372"/>
            <a:ext cx="2352675" cy="240982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Placeholder 15" descr="A large bulldozer on a road&#10;&#10;Description automatically generated">
            <a:extLst>
              <a:ext uri="{FF2B5EF4-FFF2-40B4-BE49-F238E27FC236}">
                <a16:creationId xmlns:a16="http://schemas.microsoft.com/office/drawing/2014/main" id="{D1CADC43-ACE7-5813-6CEA-52672BF2C5F5}"/>
              </a:ext>
            </a:extLst>
          </p:cNvPr>
          <p:cNvPicPr>
            <a:picLocks noGrp="1" noChangeAspect="1"/>
          </p:cNvPicPr>
          <p:nvPr>
            <p:ph type="pic" sz="quarter" idx="18"/>
          </p:nvPr>
        </p:nvPicPr>
        <p:blipFill>
          <a:blip r:embed="rId6" cstate="print">
            <a:extLst>
              <a:ext uri="{28A0092B-C50C-407E-A947-70E740481C1C}">
                <a14:useLocalDpi xmlns:a14="http://schemas.microsoft.com/office/drawing/2010/main" val="0"/>
              </a:ext>
            </a:extLst>
          </a:blip>
          <a:srcRect l="33515" r="33515"/>
          <a:stretch>
            <a:fillRect/>
          </a:stretch>
        </p:blipFill>
        <p:spPr>
          <a:xfrm rot="5400000">
            <a:off x="8129184" y="3006986"/>
            <a:ext cx="1988211" cy="4522828"/>
          </a:xfrm>
        </p:spPr>
      </p:pic>
      <p:pic>
        <p:nvPicPr>
          <p:cNvPr id="17" name="Picture 16" descr="Icon&#10;&#10;Description automatically generated">
            <a:extLst>
              <a:ext uri="{FF2B5EF4-FFF2-40B4-BE49-F238E27FC236}">
                <a16:creationId xmlns:a16="http://schemas.microsoft.com/office/drawing/2014/main" id="{3932A1AB-2D8E-5DE3-6E31-3473494A51B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6699" y="78361"/>
            <a:ext cx="885783" cy="767342"/>
          </a:xfrm>
          <a:prstGeom prst="rect">
            <a:avLst/>
          </a:prstGeom>
        </p:spPr>
      </p:pic>
    </p:spTree>
    <p:extLst>
      <p:ext uri="{BB962C8B-B14F-4D97-AF65-F5344CB8AC3E}">
        <p14:creationId xmlns:p14="http://schemas.microsoft.com/office/powerpoint/2010/main" val="7678799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2033A2B2-44A7-A67E-7473-A3020A786E8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4" progId="TCLayout.ActiveDocument.1">
                  <p:embed/>
                </p:oleObj>
              </mc:Choice>
              <mc:Fallback>
                <p:oleObj name="think-cell Slide" r:id="rId3" imgW="395" imgH="394" progId="TCLayout.ActiveDocument.1">
                  <p:embed/>
                  <p:pic>
                    <p:nvPicPr>
                      <p:cNvPr id="3" name="think-cell data - do not delete" hidden="1">
                        <a:extLst>
                          <a:ext uri="{FF2B5EF4-FFF2-40B4-BE49-F238E27FC236}">
                            <a16:creationId xmlns:a16="http://schemas.microsoft.com/office/drawing/2014/main" id="{2033A2B2-44A7-A67E-7473-A3020A786E8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9" name="Text Placeholder 18">
            <a:extLst>
              <a:ext uri="{FF2B5EF4-FFF2-40B4-BE49-F238E27FC236}">
                <a16:creationId xmlns:a16="http://schemas.microsoft.com/office/drawing/2014/main" id="{DC51BF30-CAE9-4DD4-86BA-CF21842E8381}"/>
              </a:ext>
            </a:extLst>
          </p:cNvPr>
          <p:cNvSpPr>
            <a:spLocks noGrp="1"/>
          </p:cNvSpPr>
          <p:nvPr>
            <p:ph type="body" sz="quarter" idx="33"/>
          </p:nvPr>
        </p:nvSpPr>
        <p:spPr>
          <a:xfrm>
            <a:off x="9769587" y="2288905"/>
            <a:ext cx="2015734" cy="630857"/>
          </a:xfrm>
        </p:spPr>
        <p:txBody>
          <a:bodyPr lIns="91440" tIns="45720" rIns="91440" bIns="45720" anchor="t"/>
          <a:lstStyle/>
          <a:p>
            <a:pPr marL="91440" indent="-91440"/>
            <a:r>
              <a:rPr lang="en-US" sz="1100" i="1">
                <a:latin typeface="Arial"/>
                <a:cs typeface="Arial"/>
              </a:rPr>
              <a:t>The scaffolding where the worker fell.</a:t>
            </a:r>
            <a:endParaRPr lang="en-US" sz="1100" i="1">
              <a:latin typeface="Arial" panose="020B0604020202020204" pitchFamily="34" charset="0"/>
              <a:cs typeface="Arial" panose="020B0604020202020204" pitchFamily="34" charset="0"/>
            </a:endParaRPr>
          </a:p>
        </p:txBody>
      </p:sp>
      <p:sp>
        <p:nvSpPr>
          <p:cNvPr id="20" name="Text Placeholder 19">
            <a:extLst>
              <a:ext uri="{FF2B5EF4-FFF2-40B4-BE49-F238E27FC236}">
                <a16:creationId xmlns:a16="http://schemas.microsoft.com/office/drawing/2014/main" id="{B3A8CC26-360D-471C-9F48-476300F2056C}"/>
              </a:ext>
            </a:extLst>
          </p:cNvPr>
          <p:cNvSpPr>
            <a:spLocks noGrp="1"/>
          </p:cNvSpPr>
          <p:nvPr>
            <p:ph type="body" sz="quarter" idx="34"/>
          </p:nvPr>
        </p:nvSpPr>
        <p:spPr>
          <a:xfrm>
            <a:off x="9808405" y="4546899"/>
            <a:ext cx="2015733" cy="509765"/>
          </a:xfrm>
        </p:spPr>
        <p:txBody>
          <a:bodyPr lIns="91440" tIns="45720" rIns="91440" bIns="45720" anchor="t"/>
          <a:lstStyle/>
          <a:p>
            <a:pPr marL="91440" indent="-91440"/>
            <a:r>
              <a:rPr lang="en-US" sz="1100" i="1">
                <a:latin typeface="Arial"/>
                <a:cs typeface="Arial"/>
              </a:rPr>
              <a:t>Reenactment – The worker fell about four meters to the ground.</a:t>
            </a:r>
            <a:endParaRPr lang="en-US" sz="1100" i="1">
              <a:latin typeface="Arial" panose="020B0604020202020204" pitchFamily="34" charset="0"/>
              <a:cs typeface="Arial" panose="020B0604020202020204" pitchFamily="34" charset="0"/>
            </a:endParaRPr>
          </a:p>
        </p:txBody>
      </p:sp>
      <p:sp>
        <p:nvSpPr>
          <p:cNvPr id="21" name="Title 20">
            <a:extLst>
              <a:ext uri="{FF2B5EF4-FFF2-40B4-BE49-F238E27FC236}">
                <a16:creationId xmlns:a16="http://schemas.microsoft.com/office/drawing/2014/main" id="{DC4EC4A1-F2A8-46C0-9DB8-9044030FEF77}"/>
              </a:ext>
            </a:extLst>
          </p:cNvPr>
          <p:cNvSpPr>
            <a:spLocks noGrp="1"/>
          </p:cNvSpPr>
          <p:nvPr>
            <p:ph type="title"/>
          </p:nvPr>
        </p:nvSpPr>
        <p:spPr>
          <a:xfrm>
            <a:off x="3937093" y="270082"/>
            <a:ext cx="4153714" cy="533203"/>
          </a:xfrm>
          <a:prstGeom prst="rect">
            <a:avLst/>
          </a:prstGeom>
        </p:spPr>
        <p:txBody>
          <a:bodyPr vert="horz" lIns="91440" tIns="45720" rIns="91440" bIns="45720" anchor="ctr"/>
          <a:lstStyle/>
          <a:p>
            <a:r>
              <a:rPr lang="en-US">
                <a:latin typeface="Arial"/>
                <a:cs typeface="Arial"/>
              </a:rPr>
              <a:t>Fall from Heights</a:t>
            </a:r>
          </a:p>
        </p:txBody>
      </p:sp>
      <p:graphicFrame>
        <p:nvGraphicFramePr>
          <p:cNvPr id="22" name="Table 2">
            <a:extLst>
              <a:ext uri="{FF2B5EF4-FFF2-40B4-BE49-F238E27FC236}">
                <a16:creationId xmlns:a16="http://schemas.microsoft.com/office/drawing/2014/main" id="{96CCAA6D-C3BA-4365-9F2A-7AEF9AE71605}"/>
              </a:ext>
            </a:extLst>
          </p:cNvPr>
          <p:cNvGraphicFramePr>
            <a:graphicFrameLocks noGrp="1"/>
          </p:cNvGraphicFramePr>
          <p:nvPr/>
        </p:nvGraphicFramePr>
        <p:xfrm>
          <a:off x="272810" y="1078479"/>
          <a:ext cx="5609203" cy="5509438"/>
        </p:xfrm>
        <a:graphic>
          <a:graphicData uri="http://schemas.openxmlformats.org/drawingml/2006/table">
            <a:tbl>
              <a:tblPr firstRow="1" bandRow="1">
                <a:tableStyleId>{1FECB4D8-DB02-4DC6-A0A2-4F2EBAE1DC90}</a:tableStyleId>
              </a:tblPr>
              <a:tblGrid>
                <a:gridCol w="1520123">
                  <a:extLst>
                    <a:ext uri="{9D8B030D-6E8A-4147-A177-3AD203B41FA5}">
                      <a16:colId xmlns:a16="http://schemas.microsoft.com/office/drawing/2014/main" val="2478897174"/>
                    </a:ext>
                  </a:extLst>
                </a:gridCol>
                <a:gridCol w="4089080">
                  <a:extLst>
                    <a:ext uri="{9D8B030D-6E8A-4147-A177-3AD203B41FA5}">
                      <a16:colId xmlns:a16="http://schemas.microsoft.com/office/drawing/2014/main" val="1434738273"/>
                    </a:ext>
                  </a:extLst>
                </a:gridCol>
              </a:tblGrid>
              <a:tr h="376015">
                <a:tc gridSpan="2">
                  <a:txBody>
                    <a:bodyPr/>
                    <a:lstStyle/>
                    <a:p>
                      <a:pPr algn="ctr"/>
                      <a:r>
                        <a:rPr lang="en-US" sz="1400">
                          <a:solidFill>
                            <a:schemeClr val="tx1"/>
                          </a:solidFill>
                          <a:latin typeface="Arial"/>
                          <a:cs typeface="Arial"/>
                        </a:rPr>
                        <a:t>Preliminary Incident Details</a:t>
                      </a:r>
                    </a:p>
                  </a:txBody>
                  <a:tcPr anchor="ctr">
                    <a:lnL w="9525">
                      <a:solidFill>
                        <a:schemeClr val="bg1">
                          <a:lumMod val="65000"/>
                        </a:schemeClr>
                      </a:solidFill>
                    </a:lnL>
                    <a:lnR w="9525">
                      <a:solidFill>
                        <a:schemeClr val="bg1">
                          <a:lumMod val="65000"/>
                        </a:schemeClr>
                      </a:solidFill>
                    </a:lnR>
                    <a:lnT w="9525">
                      <a:solidFill>
                        <a:schemeClr val="bg1">
                          <a:lumMod val="65000"/>
                        </a:schemeClr>
                      </a:solidFill>
                    </a:lnT>
                    <a:lnB w="9525">
                      <a:solidFill>
                        <a:schemeClr val="bg1">
                          <a:lumMod val="65000"/>
                        </a:schemeClr>
                      </a:solidFill>
                    </a:lnB>
                    <a:solidFill>
                      <a:srgbClr val="FFFF00"/>
                    </a:solidFill>
                  </a:tcPr>
                </a:tc>
                <a:tc hMerge="1">
                  <a:txBody>
                    <a:bodyPr/>
                    <a:lstStyle/>
                    <a:p>
                      <a:endParaRPr lang="en-US"/>
                    </a:p>
                  </a:txBody>
                  <a:tcPr/>
                </a:tc>
                <a:extLst>
                  <a:ext uri="{0D108BD9-81ED-4DB2-BD59-A6C34878D82A}">
                    <a16:rowId xmlns:a16="http://schemas.microsoft.com/office/drawing/2014/main" val="2528705209"/>
                  </a:ext>
                </a:extLst>
              </a:tr>
              <a:tr h="286098">
                <a:tc>
                  <a:txBody>
                    <a:bodyPr/>
                    <a:lstStyle/>
                    <a:p>
                      <a:r>
                        <a:rPr lang="en-US" sz="1000" b="1">
                          <a:latin typeface="Arial"/>
                          <a:cs typeface="Arial"/>
                        </a:rPr>
                        <a:t>Operation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100">
                          <a:latin typeface="Arial"/>
                          <a:cs typeface="Arial"/>
                        </a:rPr>
                        <a:t>Manyar Smelter – Desalination Plant</a:t>
                      </a:r>
                    </a:p>
                  </a:txBody>
                  <a:tcPr anchor="ctr">
                    <a:lnL w="0">
                      <a:noFill/>
                    </a:lnL>
                    <a:lnR w="12700">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1944817402"/>
                  </a:ext>
                </a:extLst>
              </a:tr>
              <a:tr h="294272">
                <a:tc>
                  <a:txBody>
                    <a:bodyPr/>
                    <a:lstStyle/>
                    <a:p>
                      <a:r>
                        <a:rPr lang="en-US" sz="1000" b="1">
                          <a:latin typeface="Arial"/>
                          <a:cs typeface="Arial"/>
                        </a:rPr>
                        <a:t>Date / Time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100">
                          <a:latin typeface="Arial"/>
                          <a:cs typeface="Arial"/>
                        </a:rPr>
                        <a:t>October 31, 2024 / 3:30 p.m.</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61700355"/>
                  </a:ext>
                </a:extLst>
              </a:tr>
              <a:tr h="286098">
                <a:tc>
                  <a:txBody>
                    <a:bodyPr/>
                    <a:lstStyle/>
                    <a:p>
                      <a:r>
                        <a:rPr lang="en-US" sz="1000" b="1">
                          <a:latin typeface="Arial"/>
                          <a:cs typeface="Arial"/>
                        </a:rPr>
                        <a:t>Type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100">
                          <a:latin typeface="Arial"/>
                          <a:cs typeface="Arial"/>
                        </a:rPr>
                        <a:t>Injury</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285024183"/>
                  </a:ext>
                </a:extLst>
              </a:tr>
              <a:tr h="1626677">
                <a:tc>
                  <a:txBody>
                    <a:bodyPr/>
                    <a:lstStyle/>
                    <a:p>
                      <a:r>
                        <a:rPr lang="en-US" sz="1000" b="1">
                          <a:latin typeface="Arial"/>
                          <a:cs typeface="Arial"/>
                        </a:rPr>
                        <a:t>Summary</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lvl="0" algn="l">
                        <a:lnSpc>
                          <a:spcPct val="100000"/>
                        </a:lnSpc>
                        <a:spcBef>
                          <a:spcPts val="0"/>
                        </a:spcBef>
                        <a:spcAft>
                          <a:spcPts val="0"/>
                        </a:spcAft>
                        <a:buNone/>
                      </a:pPr>
                      <a:r>
                        <a:rPr lang="en-US" sz="1100" b="0" i="0" u="none" strike="noStrike" kern="1200" noProof="0" dirty="0">
                          <a:solidFill>
                            <a:srgbClr val="000000"/>
                          </a:solidFill>
                          <a:effectLst/>
                          <a:latin typeface="Arial"/>
                          <a:ea typeface="+mn-ea"/>
                          <a:cs typeface="Arial"/>
                        </a:rPr>
                        <a:t>A subcontractor employee was applying coating on a tank from scaffolding  and was reminded to tie off by a Health and Safety specialist. While attempting to stand up to tie off, the employee lost balance and fell through the gap about 4 meters (13 feet) to the ground.</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037906651"/>
                  </a:ext>
                </a:extLst>
              </a:tr>
              <a:tr h="294272">
                <a:tc>
                  <a:txBody>
                    <a:bodyPr/>
                    <a:lstStyle/>
                    <a:p>
                      <a:r>
                        <a:rPr lang="en-US" sz="1000" b="1">
                          <a:latin typeface="Arial"/>
                          <a:cs typeface="Arial"/>
                        </a:rPr>
                        <a:t>Fatal Risk</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100" kern="1200">
                          <a:solidFill>
                            <a:schemeClr val="dk1"/>
                          </a:solidFill>
                          <a:effectLst/>
                          <a:latin typeface="Arial"/>
                          <a:ea typeface="+mn-ea"/>
                          <a:cs typeface="Arial"/>
                        </a:rPr>
                        <a:t>Fall from Heights</a:t>
                      </a:r>
                      <a:endParaRPr lang="en-US" sz="1100" kern="1200" dirty="0">
                        <a:solidFill>
                          <a:schemeClr val="dk1"/>
                        </a:solidFill>
                        <a:effectLst/>
                        <a:latin typeface="Arial"/>
                        <a:ea typeface="+mn-ea"/>
                        <a:cs typeface="Arial"/>
                      </a:endParaRPr>
                    </a:p>
                  </a:txBody>
                  <a:tcPr anchor="ctr">
                    <a:lnL w="0">
                      <a:noFill/>
                    </a:lnL>
                    <a:lnR w="12700">
                      <a:solidFill>
                        <a:schemeClr val="bg1">
                          <a:lumMod val="65000"/>
                        </a:schemeClr>
                      </a:solidFill>
                    </a:lnR>
                    <a:lnT w="9525">
                      <a:solidFill>
                        <a:schemeClr val="bg1">
                          <a:lumMod val="65000"/>
                        </a:schemeClr>
                      </a:solidFill>
                    </a:lnT>
                    <a:noFill/>
                  </a:tcPr>
                </a:tc>
                <a:extLst>
                  <a:ext uri="{0D108BD9-81ED-4DB2-BD59-A6C34878D82A}">
                    <a16:rowId xmlns:a16="http://schemas.microsoft.com/office/drawing/2014/main" val="1584593686"/>
                  </a:ext>
                </a:extLst>
              </a:tr>
              <a:tr h="277923">
                <a:tc>
                  <a:txBody>
                    <a:bodyPr/>
                    <a:lstStyle/>
                    <a:p>
                      <a:r>
                        <a:rPr lang="en-US" sz="1000" b="1">
                          <a:latin typeface="Arial"/>
                          <a:cs typeface="Arial"/>
                        </a:rPr>
                        <a:t>Risk Category</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100" dirty="0">
                          <a:latin typeface="Arial" panose="020B0604020202020204" pitchFamily="34" charset="0"/>
                          <a:cs typeface="Arial" panose="020B0604020202020204" pitchFamily="34" charset="0"/>
                        </a:rPr>
                        <a:t>Monitor</a:t>
                      </a:r>
                    </a:p>
                  </a:txBody>
                  <a:tcPr anchor="ctr">
                    <a:lnL w="0">
                      <a:noFill/>
                    </a:lnL>
                    <a:lnR w="12700">
                      <a:solidFill>
                        <a:schemeClr val="bg1">
                          <a:lumMod val="65000"/>
                        </a:schemeClr>
                      </a:solidFill>
                    </a:lnR>
                    <a:noFill/>
                  </a:tcPr>
                </a:tc>
                <a:extLst>
                  <a:ext uri="{0D108BD9-81ED-4DB2-BD59-A6C34878D82A}">
                    <a16:rowId xmlns:a16="http://schemas.microsoft.com/office/drawing/2014/main" val="150855670"/>
                  </a:ext>
                </a:extLst>
              </a:tr>
              <a:tr h="294272">
                <a:tc>
                  <a:txBody>
                    <a:bodyPr/>
                    <a:lstStyle/>
                    <a:p>
                      <a:r>
                        <a:rPr lang="en-US" sz="1000" b="1">
                          <a:latin typeface="Arial"/>
                          <a:cs typeface="Arial"/>
                        </a:rPr>
                        <a:t>Risk Rating</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100">
                          <a:latin typeface="Arial"/>
                          <a:cs typeface="Arial"/>
                        </a:rPr>
                        <a:t>Significant (3) Possible (2)</a:t>
                      </a:r>
                    </a:p>
                  </a:txBody>
                  <a:tcPr anchor="ctr">
                    <a:lnL w="0">
                      <a:noFill/>
                    </a:lnL>
                    <a:lnR w="12700">
                      <a:solidFill>
                        <a:schemeClr val="bg1">
                          <a:lumMod val="65000"/>
                        </a:schemeClr>
                      </a:solidFill>
                    </a:lnR>
                    <a:noFill/>
                  </a:tcPr>
                </a:tc>
                <a:extLst>
                  <a:ext uri="{0D108BD9-81ED-4DB2-BD59-A6C34878D82A}">
                    <a16:rowId xmlns:a16="http://schemas.microsoft.com/office/drawing/2014/main" val="1447941757"/>
                  </a:ext>
                </a:extLst>
              </a:tr>
              <a:tr h="580372">
                <a:tc>
                  <a:txBody>
                    <a:bodyPr/>
                    <a:lstStyle/>
                    <a:p>
                      <a:r>
                        <a:rPr lang="en-US" sz="1000" b="1">
                          <a:latin typeface="Arial"/>
                          <a:cs typeface="Arial"/>
                        </a:rPr>
                        <a:t>Findings / Missing Controls</a:t>
                      </a:r>
                    </a:p>
                  </a:txBody>
                  <a:tcPr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pPr marL="171450" indent="-171450" algn="l" defTabSz="914408" rtl="0" eaLnBrk="1" latinLnBrk="0" hangingPunct="1">
                        <a:buFont typeface="Arial" panose="020B0604020202020204" pitchFamily="34" charset="0"/>
                        <a:buChar char="•"/>
                      </a:pPr>
                      <a:r>
                        <a:rPr lang="en-US" sz="1100" kern="1200" dirty="0">
                          <a:solidFill>
                            <a:schemeClr val="dk1"/>
                          </a:solidFill>
                          <a:latin typeface="Arial"/>
                          <a:ea typeface="+mn-ea"/>
                          <a:cs typeface="Arial"/>
                        </a:rPr>
                        <a:t>Employee was not tied off</a:t>
                      </a:r>
                    </a:p>
                  </a:txBody>
                  <a:tcPr anchor="ctr">
                    <a:lnL w="0">
                      <a:noFill/>
                    </a:lnL>
                    <a:lnR w="12700">
                      <a:solidFill>
                        <a:schemeClr val="bg1">
                          <a:lumMod val="65000"/>
                        </a:schemeClr>
                      </a:solidFill>
                    </a:lnR>
                    <a:noFill/>
                  </a:tcPr>
                </a:tc>
                <a:extLst>
                  <a:ext uri="{0D108BD9-81ED-4DB2-BD59-A6C34878D82A}">
                    <a16:rowId xmlns:a16="http://schemas.microsoft.com/office/drawing/2014/main" val="3530895994"/>
                  </a:ext>
                </a:extLst>
              </a:tr>
              <a:tr h="457757">
                <a:tc>
                  <a:txBody>
                    <a:bodyPr/>
                    <a:lstStyle/>
                    <a:p>
                      <a:r>
                        <a:rPr lang="en-US" sz="1000" b="1">
                          <a:latin typeface="Arial"/>
                          <a:cs typeface="Arial"/>
                        </a:rPr>
                        <a:t>Applicable Policies / Procedures</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indent="-171450" algn="l" rtl="0" eaLnBrk="1" latinLnBrk="0" hangingPunct="1">
                        <a:buFont typeface="Arial" panose="020B0604020202020204" pitchFamily="34" charset="0"/>
                        <a:buChar char="•"/>
                      </a:pPr>
                      <a:r>
                        <a:rPr lang="en-US" sz="1100" kern="1200" dirty="0">
                          <a:solidFill>
                            <a:schemeClr val="dk1"/>
                          </a:solidFill>
                          <a:latin typeface="Arial"/>
                          <a:ea typeface="+mn-ea"/>
                          <a:cs typeface="Arial"/>
                          <a:hlinkClick r:id="rId5"/>
                        </a:rPr>
                        <a:t>Working at Heights policy </a:t>
                      </a:r>
                      <a:endParaRPr lang="en-US" sz="1100" kern="1200" dirty="0">
                        <a:solidFill>
                          <a:schemeClr val="dk1"/>
                        </a:solidFill>
                        <a:latin typeface="Arial" panose="020B0604020202020204" pitchFamily="34" charset="0"/>
                        <a:ea typeface="+mn-ea"/>
                        <a:cs typeface="Arial" panose="020B0604020202020204" pitchFamily="34" charset="0"/>
                      </a:endParaRPr>
                    </a:p>
                    <a:p>
                      <a:pPr marL="171450" indent="-171450" algn="l" defTabSz="914408" rtl="0" eaLnBrk="1" latinLnBrk="0" hangingPunct="1">
                        <a:buFont typeface="Arial" panose="020B0604020202020204" pitchFamily="34" charset="0"/>
                        <a:buChar char="•"/>
                      </a:pPr>
                      <a:r>
                        <a:rPr lang="en-US" sz="1100" kern="1200" dirty="0">
                          <a:solidFill>
                            <a:schemeClr val="dk1"/>
                          </a:solidFill>
                          <a:latin typeface="Arial"/>
                          <a:ea typeface="+mn-ea"/>
                          <a:cs typeface="Arial"/>
                        </a:rPr>
                        <a:t>Work procedures and training</a:t>
                      </a:r>
                    </a:p>
                  </a:txBody>
                  <a:tcPr anchor="ctr">
                    <a:lnL w="0">
                      <a:noFill/>
                    </a:lnL>
                    <a:lnR w="12700">
                      <a:solidFill>
                        <a:schemeClr val="bg1">
                          <a:lumMod val="65000"/>
                        </a:schemeClr>
                      </a:solidFill>
                    </a:lnR>
                    <a:noFill/>
                  </a:tcPr>
                </a:tc>
                <a:extLst>
                  <a:ext uri="{0D108BD9-81ED-4DB2-BD59-A6C34878D82A}">
                    <a16:rowId xmlns:a16="http://schemas.microsoft.com/office/drawing/2014/main" val="1745805115"/>
                  </a:ext>
                </a:extLst>
              </a:tr>
              <a:tr h="449584">
                <a:tc>
                  <a:txBody>
                    <a:bodyPr/>
                    <a:lstStyle/>
                    <a:p>
                      <a:r>
                        <a:rPr lang="en-US" sz="1000" b="1">
                          <a:latin typeface="Arial"/>
                          <a:cs typeface="Arial"/>
                        </a:rPr>
                        <a:t>Employee Condition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0" algn="l" rtl="0" eaLnBrk="1" latinLnBrk="0" hangingPunct="1"/>
                      <a:r>
                        <a:rPr lang="en-US" sz="1100" kern="1200">
                          <a:solidFill>
                            <a:schemeClr val="dk1"/>
                          </a:solidFill>
                          <a:latin typeface="Arial"/>
                          <a:ea typeface="+mn-ea"/>
                          <a:cs typeface="Arial"/>
                        </a:rPr>
                        <a:t>The employee received a laceration requiring eight stitches above the right eye and was cleared to return to work.</a:t>
                      </a:r>
                    </a:p>
                  </a:txBody>
                  <a:tcPr anchor="ctr">
                    <a:lnL w="0">
                      <a:noFill/>
                    </a:lnL>
                    <a:lnR w="12700">
                      <a:solidFill>
                        <a:schemeClr val="bg1">
                          <a:lumMod val="65000"/>
                        </a:schemeClr>
                      </a:solidFill>
                    </a:lnR>
                    <a:noFill/>
                  </a:tcPr>
                </a:tc>
                <a:extLst>
                  <a:ext uri="{0D108BD9-81ED-4DB2-BD59-A6C34878D82A}">
                    <a16:rowId xmlns:a16="http://schemas.microsoft.com/office/drawing/2014/main" val="1935167756"/>
                  </a:ext>
                </a:extLst>
              </a:tr>
              <a:tr h="286098">
                <a:tc>
                  <a:txBody>
                    <a:bodyPr/>
                    <a:lstStyle/>
                    <a:p>
                      <a:r>
                        <a:rPr lang="en-US" sz="1000" b="1">
                          <a:latin typeface="Arial"/>
                          <a:cs typeface="Arial"/>
                        </a:rPr>
                        <a:t>Contact</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0" algn="l" defTabSz="914408" rtl="0" eaLnBrk="1" latinLnBrk="0" hangingPunct="1"/>
                      <a:r>
                        <a:rPr lang="en-US" sz="1100" kern="1200" dirty="0">
                          <a:solidFill>
                            <a:schemeClr val="dk1"/>
                          </a:solidFill>
                          <a:latin typeface="Arial"/>
                          <a:ea typeface="+mn-ea"/>
                          <a:cs typeface="Arial"/>
                        </a:rPr>
                        <a:t>Zach Scrivner, Manager-Corporate Project Engineering Safety</a:t>
                      </a:r>
                    </a:p>
                  </a:txBody>
                  <a:tcPr anchor="ctr">
                    <a:lnL w="0">
                      <a:noFill/>
                    </a:lnL>
                    <a:lnR w="12700">
                      <a:solidFill>
                        <a:schemeClr val="bg1">
                          <a:lumMod val="65000"/>
                        </a:schemeClr>
                      </a:solidFill>
                    </a:lnR>
                    <a:lnB w="12700">
                      <a:solidFill>
                        <a:schemeClr val="bg1">
                          <a:lumMod val="65000"/>
                        </a:schemeClr>
                      </a:solidFill>
                    </a:lnB>
                    <a:noFill/>
                  </a:tcPr>
                </a:tc>
                <a:extLst>
                  <a:ext uri="{0D108BD9-81ED-4DB2-BD59-A6C34878D82A}">
                    <a16:rowId xmlns:a16="http://schemas.microsoft.com/office/drawing/2014/main" val="2438907356"/>
                  </a:ext>
                </a:extLst>
              </a:tr>
            </a:tbl>
          </a:graphicData>
        </a:graphic>
      </p:graphicFrame>
      <p:graphicFrame>
        <p:nvGraphicFramePr>
          <p:cNvPr id="27" name="Table 25">
            <a:extLst>
              <a:ext uri="{FF2B5EF4-FFF2-40B4-BE49-F238E27FC236}">
                <a16:creationId xmlns:a16="http://schemas.microsoft.com/office/drawing/2014/main" id="{518B5387-EEA9-49CC-8804-1ECD6BE7A834}"/>
              </a:ext>
            </a:extLst>
          </p:cNvPr>
          <p:cNvGraphicFramePr>
            <a:graphicFrameLocks noGrp="1"/>
          </p:cNvGraphicFramePr>
          <p:nvPr/>
        </p:nvGraphicFramePr>
        <p:xfrm>
          <a:off x="9362908" y="462032"/>
          <a:ext cx="2829092" cy="411480"/>
        </p:xfrm>
        <a:graphic>
          <a:graphicData uri="http://schemas.openxmlformats.org/drawingml/2006/table">
            <a:tbl>
              <a:tblPr firstRow="1" bandRow="1">
                <a:tableStyleId>{5C22544A-7EE6-4342-B048-85BDC9FD1C3A}</a:tableStyleId>
              </a:tblPr>
              <a:tblGrid>
                <a:gridCol w="2829092">
                  <a:extLst>
                    <a:ext uri="{9D8B030D-6E8A-4147-A177-3AD203B41FA5}">
                      <a16:colId xmlns:a16="http://schemas.microsoft.com/office/drawing/2014/main" val="4226224490"/>
                    </a:ext>
                  </a:extLst>
                </a:gridCol>
              </a:tblGrid>
              <a:tr h="397069">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dirty="0">
                          <a:solidFill>
                            <a:schemeClr val="tx1"/>
                          </a:solidFill>
                          <a:latin typeface="Arial" panose="020B0604020202020204" pitchFamily="34" charset="0"/>
                          <a:cs typeface="Arial" panose="020B0604020202020204" pitchFamily="34" charset="0"/>
                        </a:rPr>
                        <a:t>PFE # 2023-32</a:t>
                      </a:r>
                    </a:p>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dirty="0">
                          <a:solidFill>
                            <a:schemeClr val="tx1"/>
                          </a:solidFill>
                          <a:latin typeface="Arial"/>
                          <a:cs typeface="Arial"/>
                        </a:rPr>
                        <a:t>Event ID # 20011245</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14921928"/>
                  </a:ext>
                </a:extLst>
              </a:tr>
            </a:tbl>
          </a:graphicData>
        </a:graphic>
      </p:graphicFrame>
      <p:pic>
        <p:nvPicPr>
          <p:cNvPr id="8" name="Picture 7" descr="A construction site with scaffolding and blue tarp&#10;&#10;Description automatically generated">
            <a:extLst>
              <a:ext uri="{FF2B5EF4-FFF2-40B4-BE49-F238E27FC236}">
                <a16:creationId xmlns:a16="http://schemas.microsoft.com/office/drawing/2014/main" id="{7CC2901E-D8D0-DEB4-966C-9D2DBE953715}"/>
              </a:ext>
            </a:extLst>
          </p:cNvPr>
          <p:cNvPicPr>
            <a:picLocks noChangeAspect="1"/>
          </p:cNvPicPr>
          <p:nvPr/>
        </p:nvPicPr>
        <p:blipFill>
          <a:blip r:embed="rId6"/>
          <a:stretch>
            <a:fillRect/>
          </a:stretch>
        </p:blipFill>
        <p:spPr>
          <a:xfrm>
            <a:off x="6417120" y="1535633"/>
            <a:ext cx="3152497" cy="2364373"/>
          </a:xfrm>
          <a:prstGeom prst="rect">
            <a:avLst/>
          </a:prstGeom>
          <a:ln>
            <a:noFill/>
          </a:ln>
          <a:effectLst>
            <a:outerShdw blurRad="292100" dist="139700" dir="2700000" algn="tl" rotWithShape="0">
              <a:srgbClr val="333333">
                <a:alpha val="65000"/>
              </a:srgbClr>
            </a:outerShdw>
          </a:effectLst>
        </p:spPr>
      </p:pic>
      <p:pic>
        <p:nvPicPr>
          <p:cNvPr id="9" name="Picture 8" descr="A person wearing safety gear and gloves&#10;&#10;Description automatically generated">
            <a:extLst>
              <a:ext uri="{FF2B5EF4-FFF2-40B4-BE49-F238E27FC236}">
                <a16:creationId xmlns:a16="http://schemas.microsoft.com/office/drawing/2014/main" id="{B9C29A92-8AE7-EA6B-DA73-A5DFA89EBA00}"/>
              </a:ext>
            </a:extLst>
          </p:cNvPr>
          <p:cNvPicPr>
            <a:picLocks noChangeAspect="1"/>
          </p:cNvPicPr>
          <p:nvPr/>
        </p:nvPicPr>
        <p:blipFill>
          <a:blip r:embed="rId7"/>
          <a:stretch>
            <a:fillRect/>
          </a:stretch>
        </p:blipFill>
        <p:spPr>
          <a:xfrm>
            <a:off x="6417120" y="4100037"/>
            <a:ext cx="3152497" cy="2364373"/>
          </a:xfrm>
          <a:prstGeom prst="rect">
            <a:avLst/>
          </a:prstGeom>
          <a:ln>
            <a:noFill/>
          </a:ln>
          <a:effectLst>
            <a:outerShdw blurRad="292100" dist="139700" dir="2700000" algn="tl" rotWithShape="0">
              <a:srgbClr val="333333">
                <a:alpha val="65000"/>
              </a:srgbClr>
            </a:outerShdw>
          </a:effectLst>
        </p:spPr>
      </p:pic>
      <p:pic>
        <p:nvPicPr>
          <p:cNvPr id="1026" name="Picture 2" descr="Icon&#10;&#10;Description automatically generated">
            <a:extLst>
              <a:ext uri="{FF2B5EF4-FFF2-40B4-BE49-F238E27FC236}">
                <a16:creationId xmlns:a16="http://schemas.microsoft.com/office/drawing/2014/main" id="{C5C89AE6-D0FD-9382-3989-8D9C2AAA36C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2810" y="82769"/>
            <a:ext cx="874627" cy="758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92785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996371" y="6468143"/>
            <a:ext cx="551815" cy="208279"/>
          </a:xfrm>
          <a:prstGeom prst="rect">
            <a:avLst/>
          </a:prstGeom>
        </p:spPr>
        <p:txBody>
          <a:bodyPr vert="horz" wrap="square" lIns="0" tIns="12700" rIns="0" bIns="0" rtlCol="0">
            <a:spAutoFit/>
          </a:bodyPr>
          <a:lstStyle/>
          <a:p>
            <a:pPr marL="12700">
              <a:lnSpc>
                <a:spcPct val="100000"/>
              </a:lnSpc>
              <a:spcBef>
                <a:spcPts val="100"/>
              </a:spcBef>
            </a:pPr>
            <a:r>
              <a:rPr sz="1200" spc="-10" dirty="0">
                <a:latin typeface="Arial"/>
                <a:cs typeface="Arial"/>
              </a:rPr>
              <a:t>fcx.com</a:t>
            </a:r>
            <a:endParaRPr sz="1200">
              <a:latin typeface="Arial"/>
              <a:cs typeface="Arial"/>
            </a:endParaRPr>
          </a:p>
        </p:txBody>
      </p:sp>
      <p:pic>
        <p:nvPicPr>
          <p:cNvPr id="3" name="object 3"/>
          <p:cNvPicPr/>
          <p:nvPr/>
        </p:nvPicPr>
        <p:blipFill>
          <a:blip r:embed="rId2" cstate="print"/>
          <a:stretch>
            <a:fillRect/>
          </a:stretch>
        </p:blipFill>
        <p:spPr>
          <a:xfrm>
            <a:off x="1109472" y="5974079"/>
            <a:ext cx="464807" cy="469379"/>
          </a:xfrm>
          <a:prstGeom prst="rect">
            <a:avLst/>
          </a:prstGeom>
        </p:spPr>
      </p:pic>
      <p:sp>
        <p:nvSpPr>
          <p:cNvPr id="4" name="object 4"/>
          <p:cNvSpPr/>
          <p:nvPr/>
        </p:nvSpPr>
        <p:spPr>
          <a:xfrm>
            <a:off x="1870297" y="6039265"/>
            <a:ext cx="1240790" cy="405765"/>
          </a:xfrm>
          <a:custGeom>
            <a:avLst/>
            <a:gdLst/>
            <a:ahLst/>
            <a:cxnLst/>
            <a:rect l="l" t="t" r="r" b="b"/>
            <a:pathLst>
              <a:path w="1240789" h="405764">
                <a:moveTo>
                  <a:pt x="1240496" y="279312"/>
                </a:moveTo>
                <a:lnTo>
                  <a:pt x="1207880" y="279312"/>
                </a:lnTo>
                <a:lnTo>
                  <a:pt x="1210598" y="274990"/>
                </a:lnTo>
                <a:lnTo>
                  <a:pt x="1214132" y="271749"/>
                </a:lnTo>
                <a:lnTo>
                  <a:pt x="1218480" y="269047"/>
                </a:lnTo>
                <a:lnTo>
                  <a:pt x="1222829" y="266616"/>
                </a:lnTo>
                <a:lnTo>
                  <a:pt x="1228809" y="265265"/>
                </a:lnTo>
                <a:lnTo>
                  <a:pt x="1236419" y="265265"/>
                </a:lnTo>
                <a:lnTo>
                  <a:pt x="1236419" y="264725"/>
                </a:lnTo>
                <a:lnTo>
                  <a:pt x="1240496" y="264725"/>
                </a:lnTo>
                <a:lnTo>
                  <a:pt x="1240496" y="279312"/>
                </a:lnTo>
                <a:close/>
              </a:path>
              <a:path w="1240789" h="405764">
                <a:moveTo>
                  <a:pt x="1207608" y="359000"/>
                </a:moveTo>
                <a:lnTo>
                  <a:pt x="1192388" y="359000"/>
                </a:lnTo>
                <a:lnTo>
                  <a:pt x="1192388" y="264995"/>
                </a:lnTo>
                <a:lnTo>
                  <a:pt x="1205706" y="264995"/>
                </a:lnTo>
                <a:lnTo>
                  <a:pt x="1207880" y="279312"/>
                </a:lnTo>
                <a:lnTo>
                  <a:pt x="1240496" y="279312"/>
                </a:lnTo>
                <a:lnTo>
                  <a:pt x="1240496" y="279582"/>
                </a:lnTo>
                <a:lnTo>
                  <a:pt x="1223916" y="279582"/>
                </a:lnTo>
                <a:lnTo>
                  <a:pt x="1217393" y="282554"/>
                </a:lnTo>
                <a:lnTo>
                  <a:pt x="1213588" y="288496"/>
                </a:lnTo>
                <a:lnTo>
                  <a:pt x="1209511" y="294709"/>
                </a:lnTo>
                <a:lnTo>
                  <a:pt x="1207608" y="302003"/>
                </a:lnTo>
                <a:lnTo>
                  <a:pt x="1207608" y="359000"/>
                </a:lnTo>
                <a:close/>
              </a:path>
              <a:path w="1240789" h="405764">
                <a:moveTo>
                  <a:pt x="1134222" y="360621"/>
                </a:moveTo>
                <a:lnTo>
                  <a:pt x="1096986" y="344953"/>
                </a:lnTo>
                <a:lnTo>
                  <a:pt x="1087201" y="312538"/>
                </a:lnTo>
                <a:lnTo>
                  <a:pt x="1087558" y="305493"/>
                </a:lnTo>
                <a:lnTo>
                  <a:pt x="1115468" y="266076"/>
                </a:lnTo>
                <a:lnTo>
                  <a:pt x="1123350" y="264185"/>
                </a:lnTo>
                <a:lnTo>
                  <a:pt x="1140745" y="264185"/>
                </a:lnTo>
                <a:lnTo>
                  <a:pt x="1148356" y="266076"/>
                </a:lnTo>
                <a:lnTo>
                  <a:pt x="1155151" y="269587"/>
                </a:lnTo>
                <a:lnTo>
                  <a:pt x="1161674" y="273099"/>
                </a:lnTo>
                <a:lnTo>
                  <a:pt x="1166252" y="277421"/>
                </a:lnTo>
                <a:lnTo>
                  <a:pt x="1124981" y="277421"/>
                </a:lnTo>
                <a:lnTo>
                  <a:pt x="1118730" y="279852"/>
                </a:lnTo>
                <a:lnTo>
                  <a:pt x="1113294" y="284445"/>
                </a:lnTo>
                <a:lnTo>
                  <a:pt x="1107858" y="289307"/>
                </a:lnTo>
                <a:lnTo>
                  <a:pt x="1104868" y="295250"/>
                </a:lnTo>
                <a:lnTo>
                  <a:pt x="1104052" y="302813"/>
                </a:lnTo>
                <a:lnTo>
                  <a:pt x="1176719" y="302813"/>
                </a:lnTo>
                <a:lnTo>
                  <a:pt x="1176798" y="305493"/>
                </a:lnTo>
                <a:lnTo>
                  <a:pt x="1176870" y="312538"/>
                </a:lnTo>
                <a:lnTo>
                  <a:pt x="1176623" y="315239"/>
                </a:lnTo>
                <a:lnTo>
                  <a:pt x="1102965" y="315239"/>
                </a:lnTo>
                <a:lnTo>
                  <a:pt x="1103019" y="325909"/>
                </a:lnTo>
                <a:lnTo>
                  <a:pt x="1105955" y="333338"/>
                </a:lnTo>
                <a:lnTo>
                  <a:pt x="1111391" y="338740"/>
                </a:lnTo>
                <a:lnTo>
                  <a:pt x="1116827" y="344413"/>
                </a:lnTo>
                <a:lnTo>
                  <a:pt x="1124166" y="347114"/>
                </a:lnTo>
                <a:lnTo>
                  <a:pt x="1165751" y="347114"/>
                </a:lnTo>
                <a:lnTo>
                  <a:pt x="1161402" y="351436"/>
                </a:lnTo>
                <a:lnTo>
                  <a:pt x="1155588" y="355492"/>
                </a:lnTo>
                <a:lnTo>
                  <a:pt x="1149137" y="358358"/>
                </a:lnTo>
                <a:lnTo>
                  <a:pt x="1142024" y="360059"/>
                </a:lnTo>
                <a:lnTo>
                  <a:pt x="1134222" y="360621"/>
                </a:lnTo>
                <a:close/>
              </a:path>
              <a:path w="1240789" h="405764">
                <a:moveTo>
                  <a:pt x="1176719" y="302813"/>
                </a:moveTo>
                <a:lnTo>
                  <a:pt x="1161131" y="302813"/>
                </a:lnTo>
                <a:lnTo>
                  <a:pt x="1160315" y="294709"/>
                </a:lnTo>
                <a:lnTo>
                  <a:pt x="1157325" y="288496"/>
                </a:lnTo>
                <a:lnTo>
                  <a:pt x="1152161" y="284174"/>
                </a:lnTo>
                <a:lnTo>
                  <a:pt x="1146997" y="279582"/>
                </a:lnTo>
                <a:lnTo>
                  <a:pt x="1140474" y="277421"/>
                </a:lnTo>
                <a:lnTo>
                  <a:pt x="1166252" y="277421"/>
                </a:lnTo>
                <a:lnTo>
                  <a:pt x="1167110" y="278232"/>
                </a:lnTo>
                <a:lnTo>
                  <a:pt x="1170644" y="284985"/>
                </a:lnTo>
                <a:lnTo>
                  <a:pt x="1174721" y="291738"/>
                </a:lnTo>
                <a:lnTo>
                  <a:pt x="1176623" y="299572"/>
                </a:lnTo>
                <a:lnTo>
                  <a:pt x="1176719" y="302813"/>
                </a:lnTo>
                <a:close/>
              </a:path>
              <a:path w="1240789" h="405764">
                <a:moveTo>
                  <a:pt x="1165751" y="347114"/>
                </a:moveTo>
                <a:lnTo>
                  <a:pt x="1139658" y="347114"/>
                </a:lnTo>
                <a:lnTo>
                  <a:pt x="1145366" y="345494"/>
                </a:lnTo>
                <a:lnTo>
                  <a:pt x="1150259" y="341982"/>
                </a:lnTo>
                <a:lnTo>
                  <a:pt x="1154879" y="338740"/>
                </a:lnTo>
                <a:lnTo>
                  <a:pt x="1158141" y="333878"/>
                </a:lnTo>
                <a:lnTo>
                  <a:pt x="1159772" y="327935"/>
                </a:lnTo>
                <a:lnTo>
                  <a:pt x="1175264" y="327935"/>
                </a:lnTo>
                <a:lnTo>
                  <a:pt x="1173328" y="334722"/>
                </a:lnTo>
                <a:lnTo>
                  <a:pt x="1170372" y="340901"/>
                </a:lnTo>
                <a:lnTo>
                  <a:pt x="1166397" y="346473"/>
                </a:lnTo>
                <a:lnTo>
                  <a:pt x="1165751" y="347114"/>
                </a:lnTo>
                <a:close/>
              </a:path>
              <a:path w="1240789" h="405764">
                <a:moveTo>
                  <a:pt x="995604" y="359270"/>
                </a:moveTo>
                <a:lnTo>
                  <a:pt x="982286" y="359270"/>
                </a:lnTo>
                <a:lnTo>
                  <a:pt x="982286" y="230149"/>
                </a:lnTo>
                <a:lnTo>
                  <a:pt x="997507" y="230149"/>
                </a:lnTo>
                <a:lnTo>
                  <a:pt x="997507" y="280393"/>
                </a:lnTo>
                <a:lnTo>
                  <a:pt x="1015297" y="280393"/>
                </a:lnTo>
                <a:lnTo>
                  <a:pt x="997235" y="319021"/>
                </a:lnTo>
                <a:lnTo>
                  <a:pt x="998322" y="324964"/>
                </a:lnTo>
                <a:lnTo>
                  <a:pt x="1003758" y="335769"/>
                </a:lnTo>
                <a:lnTo>
                  <a:pt x="1007292" y="339821"/>
                </a:lnTo>
                <a:lnTo>
                  <a:pt x="1015742" y="344953"/>
                </a:lnTo>
                <a:lnTo>
                  <a:pt x="997779" y="344953"/>
                </a:lnTo>
                <a:lnTo>
                  <a:pt x="995604" y="359270"/>
                </a:lnTo>
                <a:close/>
              </a:path>
              <a:path w="1240789" h="405764">
                <a:moveTo>
                  <a:pt x="1015297" y="280393"/>
                </a:moveTo>
                <a:lnTo>
                  <a:pt x="997507" y="280393"/>
                </a:lnTo>
                <a:lnTo>
                  <a:pt x="1004094" y="273302"/>
                </a:lnTo>
                <a:lnTo>
                  <a:pt x="1011674" y="268237"/>
                </a:lnTo>
                <a:lnTo>
                  <a:pt x="1020325" y="265198"/>
                </a:lnTo>
                <a:lnTo>
                  <a:pt x="1030123" y="264185"/>
                </a:lnTo>
                <a:lnTo>
                  <a:pt x="1038820" y="264185"/>
                </a:lnTo>
                <a:lnTo>
                  <a:pt x="1046703" y="266076"/>
                </a:lnTo>
                <a:lnTo>
                  <a:pt x="1053498" y="269858"/>
                </a:lnTo>
                <a:lnTo>
                  <a:pt x="1060564" y="273639"/>
                </a:lnTo>
                <a:lnTo>
                  <a:pt x="1064706" y="277961"/>
                </a:lnTo>
                <a:lnTo>
                  <a:pt x="1022241" y="277961"/>
                </a:lnTo>
                <a:lnTo>
                  <a:pt x="1017076" y="279312"/>
                </a:lnTo>
                <a:lnTo>
                  <a:pt x="1015297" y="280393"/>
                </a:lnTo>
                <a:close/>
              </a:path>
              <a:path w="1240789" h="405764">
                <a:moveTo>
                  <a:pt x="1063269" y="347114"/>
                </a:moveTo>
                <a:lnTo>
                  <a:pt x="1038005" y="347114"/>
                </a:lnTo>
                <a:lnTo>
                  <a:pt x="1045615" y="343873"/>
                </a:lnTo>
                <a:lnTo>
                  <a:pt x="1051323" y="337390"/>
                </a:lnTo>
                <a:lnTo>
                  <a:pt x="1055090" y="332257"/>
                </a:lnTo>
                <a:lnTo>
                  <a:pt x="1057812" y="326517"/>
                </a:lnTo>
                <a:lnTo>
                  <a:pt x="1059464" y="320068"/>
                </a:lnTo>
                <a:lnTo>
                  <a:pt x="1060021" y="312808"/>
                </a:lnTo>
                <a:lnTo>
                  <a:pt x="1059464" y="305464"/>
                </a:lnTo>
                <a:lnTo>
                  <a:pt x="1038005" y="277961"/>
                </a:lnTo>
                <a:lnTo>
                  <a:pt x="1064706" y="277961"/>
                </a:lnTo>
                <a:lnTo>
                  <a:pt x="1075785" y="311998"/>
                </a:lnTo>
                <a:lnTo>
                  <a:pt x="1075386" y="318886"/>
                </a:lnTo>
                <a:lnTo>
                  <a:pt x="1074222" y="325369"/>
                </a:lnTo>
                <a:lnTo>
                  <a:pt x="1072345" y="331447"/>
                </a:lnTo>
                <a:lnTo>
                  <a:pt x="1069806" y="337120"/>
                </a:lnTo>
                <a:lnTo>
                  <a:pt x="1065729" y="344413"/>
                </a:lnTo>
                <a:lnTo>
                  <a:pt x="1063269" y="347114"/>
                </a:lnTo>
                <a:close/>
              </a:path>
              <a:path w="1240789" h="405764">
                <a:moveTo>
                  <a:pt x="1038820" y="360351"/>
                </a:moveTo>
                <a:lnTo>
                  <a:pt x="1022512" y="360351"/>
                </a:lnTo>
                <a:lnTo>
                  <a:pt x="1015989" y="359000"/>
                </a:lnTo>
                <a:lnTo>
                  <a:pt x="1005117" y="353597"/>
                </a:lnTo>
                <a:lnTo>
                  <a:pt x="1000768" y="349816"/>
                </a:lnTo>
                <a:lnTo>
                  <a:pt x="997779" y="344953"/>
                </a:lnTo>
                <a:lnTo>
                  <a:pt x="1015742" y="344953"/>
                </a:lnTo>
                <a:lnTo>
                  <a:pt x="1017076" y="345764"/>
                </a:lnTo>
                <a:lnTo>
                  <a:pt x="1022512" y="347114"/>
                </a:lnTo>
                <a:lnTo>
                  <a:pt x="1063269" y="347114"/>
                </a:lnTo>
                <a:lnTo>
                  <a:pt x="1060564" y="350086"/>
                </a:lnTo>
                <a:lnTo>
                  <a:pt x="1053498" y="354138"/>
                </a:lnTo>
                <a:lnTo>
                  <a:pt x="1046703" y="358190"/>
                </a:lnTo>
                <a:lnTo>
                  <a:pt x="1038820" y="360351"/>
                </a:lnTo>
                <a:close/>
              </a:path>
              <a:path w="1240789" h="405764">
                <a:moveTo>
                  <a:pt x="853670" y="277961"/>
                </a:moveTo>
                <a:lnTo>
                  <a:pt x="837145" y="277961"/>
                </a:lnTo>
                <a:lnTo>
                  <a:pt x="842743" y="271749"/>
                </a:lnTo>
                <a:lnTo>
                  <a:pt x="849172" y="267393"/>
                </a:lnTo>
                <a:lnTo>
                  <a:pt x="856561" y="264780"/>
                </a:lnTo>
                <a:lnTo>
                  <a:pt x="864868" y="263915"/>
                </a:lnTo>
                <a:lnTo>
                  <a:pt x="871663" y="263915"/>
                </a:lnTo>
                <a:lnTo>
                  <a:pt x="892789" y="277691"/>
                </a:lnTo>
                <a:lnTo>
                  <a:pt x="854268" y="277691"/>
                </a:lnTo>
                <a:lnTo>
                  <a:pt x="853670" y="277961"/>
                </a:lnTo>
                <a:close/>
              </a:path>
              <a:path w="1240789" h="405764">
                <a:moveTo>
                  <a:pt x="909960" y="282013"/>
                </a:moveTo>
                <a:lnTo>
                  <a:pt x="894766" y="282013"/>
                </a:lnTo>
                <a:lnTo>
                  <a:pt x="900631" y="274213"/>
                </a:lnTo>
                <a:lnTo>
                  <a:pt x="908050" y="268642"/>
                </a:lnTo>
                <a:lnTo>
                  <a:pt x="917050" y="265299"/>
                </a:lnTo>
                <a:lnTo>
                  <a:pt x="927654" y="264185"/>
                </a:lnTo>
                <a:lnTo>
                  <a:pt x="935239" y="264797"/>
                </a:lnTo>
                <a:lnTo>
                  <a:pt x="942059" y="266650"/>
                </a:lnTo>
                <a:lnTo>
                  <a:pt x="948065" y="269769"/>
                </a:lnTo>
                <a:lnTo>
                  <a:pt x="953229" y="274213"/>
                </a:lnTo>
                <a:lnTo>
                  <a:pt x="955715" y="277421"/>
                </a:lnTo>
                <a:lnTo>
                  <a:pt x="917326" y="277421"/>
                </a:lnTo>
                <a:lnTo>
                  <a:pt x="911346" y="280393"/>
                </a:lnTo>
                <a:lnTo>
                  <a:pt x="909960" y="282013"/>
                </a:lnTo>
                <a:close/>
              </a:path>
              <a:path w="1240789" h="405764">
                <a:moveTo>
                  <a:pt x="836873" y="359000"/>
                </a:moveTo>
                <a:lnTo>
                  <a:pt x="821652" y="359000"/>
                </a:lnTo>
                <a:lnTo>
                  <a:pt x="821652" y="264995"/>
                </a:lnTo>
                <a:lnTo>
                  <a:pt x="834970" y="264995"/>
                </a:lnTo>
                <a:lnTo>
                  <a:pt x="837145" y="277961"/>
                </a:lnTo>
                <a:lnTo>
                  <a:pt x="853670" y="277961"/>
                </a:lnTo>
                <a:lnTo>
                  <a:pt x="848288" y="280393"/>
                </a:lnTo>
                <a:lnTo>
                  <a:pt x="839047" y="292278"/>
                </a:lnTo>
                <a:lnTo>
                  <a:pt x="836873" y="299842"/>
                </a:lnTo>
                <a:lnTo>
                  <a:pt x="836873" y="359000"/>
                </a:lnTo>
                <a:close/>
              </a:path>
              <a:path w="1240789" h="405764">
                <a:moveTo>
                  <a:pt x="963260" y="358730"/>
                </a:moveTo>
                <a:lnTo>
                  <a:pt x="948039" y="358730"/>
                </a:lnTo>
                <a:lnTo>
                  <a:pt x="948039" y="296600"/>
                </a:lnTo>
                <a:lnTo>
                  <a:pt x="945865" y="289577"/>
                </a:lnTo>
                <a:lnTo>
                  <a:pt x="938254" y="279852"/>
                </a:lnTo>
                <a:lnTo>
                  <a:pt x="932546" y="277421"/>
                </a:lnTo>
                <a:lnTo>
                  <a:pt x="955715" y="277421"/>
                </a:lnTo>
                <a:lnTo>
                  <a:pt x="957641" y="279907"/>
                </a:lnTo>
                <a:lnTo>
                  <a:pt x="960780" y="286977"/>
                </a:lnTo>
                <a:lnTo>
                  <a:pt x="962644" y="295414"/>
                </a:lnTo>
                <a:lnTo>
                  <a:pt x="963260" y="305244"/>
                </a:lnTo>
                <a:lnTo>
                  <a:pt x="963260" y="358730"/>
                </a:lnTo>
                <a:close/>
              </a:path>
              <a:path w="1240789" h="405764">
                <a:moveTo>
                  <a:pt x="899930" y="359000"/>
                </a:moveTo>
                <a:lnTo>
                  <a:pt x="884710" y="359000"/>
                </a:lnTo>
                <a:lnTo>
                  <a:pt x="884636" y="296600"/>
                </a:lnTo>
                <a:lnTo>
                  <a:pt x="882807" y="289847"/>
                </a:lnTo>
                <a:lnTo>
                  <a:pt x="878730" y="284985"/>
                </a:lnTo>
                <a:lnTo>
                  <a:pt x="874925" y="280122"/>
                </a:lnTo>
                <a:lnTo>
                  <a:pt x="869217" y="277691"/>
                </a:lnTo>
                <a:lnTo>
                  <a:pt x="892789" y="277691"/>
                </a:lnTo>
                <a:lnTo>
                  <a:pt x="894766" y="282013"/>
                </a:lnTo>
                <a:lnTo>
                  <a:pt x="909960" y="282013"/>
                </a:lnTo>
                <a:lnTo>
                  <a:pt x="902105" y="291198"/>
                </a:lnTo>
                <a:lnTo>
                  <a:pt x="899930" y="298761"/>
                </a:lnTo>
                <a:lnTo>
                  <a:pt x="899930" y="359000"/>
                </a:lnTo>
                <a:close/>
              </a:path>
              <a:path w="1240789" h="405764">
                <a:moveTo>
                  <a:pt x="763215" y="360621"/>
                </a:moveTo>
                <a:lnTo>
                  <a:pt x="725978" y="344953"/>
                </a:lnTo>
                <a:lnTo>
                  <a:pt x="716193" y="312538"/>
                </a:lnTo>
                <a:lnTo>
                  <a:pt x="716550" y="305493"/>
                </a:lnTo>
                <a:lnTo>
                  <a:pt x="744461" y="266076"/>
                </a:lnTo>
                <a:lnTo>
                  <a:pt x="752343" y="264185"/>
                </a:lnTo>
                <a:lnTo>
                  <a:pt x="769738" y="264185"/>
                </a:lnTo>
                <a:lnTo>
                  <a:pt x="777348" y="266076"/>
                </a:lnTo>
                <a:lnTo>
                  <a:pt x="790938" y="273099"/>
                </a:lnTo>
                <a:lnTo>
                  <a:pt x="795287" y="277421"/>
                </a:lnTo>
                <a:lnTo>
                  <a:pt x="753974" y="277421"/>
                </a:lnTo>
                <a:lnTo>
                  <a:pt x="747722" y="279852"/>
                </a:lnTo>
                <a:lnTo>
                  <a:pt x="742286" y="284445"/>
                </a:lnTo>
                <a:lnTo>
                  <a:pt x="736850" y="289307"/>
                </a:lnTo>
                <a:lnTo>
                  <a:pt x="733860" y="295250"/>
                </a:lnTo>
                <a:lnTo>
                  <a:pt x="733045" y="302813"/>
                </a:lnTo>
                <a:lnTo>
                  <a:pt x="805712" y="302813"/>
                </a:lnTo>
                <a:lnTo>
                  <a:pt x="805791" y="305493"/>
                </a:lnTo>
                <a:lnTo>
                  <a:pt x="805863" y="312538"/>
                </a:lnTo>
                <a:lnTo>
                  <a:pt x="805616" y="315239"/>
                </a:lnTo>
                <a:lnTo>
                  <a:pt x="731958" y="315239"/>
                </a:lnTo>
                <a:lnTo>
                  <a:pt x="732011" y="325909"/>
                </a:lnTo>
                <a:lnTo>
                  <a:pt x="734948" y="333338"/>
                </a:lnTo>
                <a:lnTo>
                  <a:pt x="740384" y="338740"/>
                </a:lnTo>
                <a:lnTo>
                  <a:pt x="745820" y="344413"/>
                </a:lnTo>
                <a:lnTo>
                  <a:pt x="753158" y="347114"/>
                </a:lnTo>
                <a:lnTo>
                  <a:pt x="794744" y="347114"/>
                </a:lnTo>
                <a:lnTo>
                  <a:pt x="790395" y="351436"/>
                </a:lnTo>
                <a:lnTo>
                  <a:pt x="784581" y="355492"/>
                </a:lnTo>
                <a:lnTo>
                  <a:pt x="778130" y="358358"/>
                </a:lnTo>
                <a:lnTo>
                  <a:pt x="771016" y="360059"/>
                </a:lnTo>
                <a:lnTo>
                  <a:pt x="763215" y="360621"/>
                </a:lnTo>
                <a:close/>
              </a:path>
              <a:path w="1240789" h="405764">
                <a:moveTo>
                  <a:pt x="805712" y="302813"/>
                </a:moveTo>
                <a:lnTo>
                  <a:pt x="790123" y="302813"/>
                </a:lnTo>
                <a:lnTo>
                  <a:pt x="789308" y="294709"/>
                </a:lnTo>
                <a:lnTo>
                  <a:pt x="786318" y="288496"/>
                </a:lnTo>
                <a:lnTo>
                  <a:pt x="781154" y="284174"/>
                </a:lnTo>
                <a:lnTo>
                  <a:pt x="775989" y="279582"/>
                </a:lnTo>
                <a:lnTo>
                  <a:pt x="769466" y="277421"/>
                </a:lnTo>
                <a:lnTo>
                  <a:pt x="795287" y="277421"/>
                </a:lnTo>
                <a:lnTo>
                  <a:pt x="796103" y="278232"/>
                </a:lnTo>
                <a:lnTo>
                  <a:pt x="799636" y="284985"/>
                </a:lnTo>
                <a:lnTo>
                  <a:pt x="803713" y="291738"/>
                </a:lnTo>
                <a:lnTo>
                  <a:pt x="805616" y="299572"/>
                </a:lnTo>
                <a:lnTo>
                  <a:pt x="805712" y="302813"/>
                </a:lnTo>
                <a:close/>
              </a:path>
              <a:path w="1240789" h="405764">
                <a:moveTo>
                  <a:pt x="794744" y="347114"/>
                </a:moveTo>
                <a:lnTo>
                  <a:pt x="768651" y="347114"/>
                </a:lnTo>
                <a:lnTo>
                  <a:pt x="774359" y="345494"/>
                </a:lnTo>
                <a:lnTo>
                  <a:pt x="779251" y="341982"/>
                </a:lnTo>
                <a:lnTo>
                  <a:pt x="783872" y="338740"/>
                </a:lnTo>
                <a:lnTo>
                  <a:pt x="787133" y="333878"/>
                </a:lnTo>
                <a:lnTo>
                  <a:pt x="788764" y="327935"/>
                </a:lnTo>
                <a:lnTo>
                  <a:pt x="804257" y="327935"/>
                </a:lnTo>
                <a:lnTo>
                  <a:pt x="802320" y="334722"/>
                </a:lnTo>
                <a:lnTo>
                  <a:pt x="799364" y="340901"/>
                </a:lnTo>
                <a:lnTo>
                  <a:pt x="795389" y="346473"/>
                </a:lnTo>
                <a:lnTo>
                  <a:pt x="794744" y="347114"/>
                </a:lnTo>
                <a:close/>
              </a:path>
              <a:path w="1240789" h="405764">
                <a:moveTo>
                  <a:pt x="581652" y="359270"/>
                </a:moveTo>
                <a:lnTo>
                  <a:pt x="565888" y="359270"/>
                </a:lnTo>
                <a:lnTo>
                  <a:pt x="565888" y="230149"/>
                </a:lnTo>
                <a:lnTo>
                  <a:pt x="586273" y="230149"/>
                </a:lnTo>
                <a:lnTo>
                  <a:pt x="598075" y="257702"/>
                </a:lnTo>
                <a:lnTo>
                  <a:pt x="581652" y="257702"/>
                </a:lnTo>
                <a:lnTo>
                  <a:pt x="581652" y="359270"/>
                </a:lnTo>
                <a:close/>
              </a:path>
              <a:path w="1240789" h="405764">
                <a:moveTo>
                  <a:pt x="648674" y="337390"/>
                </a:moveTo>
                <a:lnTo>
                  <a:pt x="632207" y="337390"/>
                </a:lnTo>
                <a:lnTo>
                  <a:pt x="678141" y="230149"/>
                </a:lnTo>
                <a:lnTo>
                  <a:pt x="698255" y="230149"/>
                </a:lnTo>
                <a:lnTo>
                  <a:pt x="698255" y="257702"/>
                </a:lnTo>
                <a:lnTo>
                  <a:pt x="682490" y="257702"/>
                </a:lnTo>
                <a:lnTo>
                  <a:pt x="648674" y="337390"/>
                </a:lnTo>
                <a:close/>
              </a:path>
              <a:path w="1240789" h="405764">
                <a:moveTo>
                  <a:pt x="639274" y="359540"/>
                </a:moveTo>
                <a:lnTo>
                  <a:pt x="624868" y="359540"/>
                </a:lnTo>
                <a:lnTo>
                  <a:pt x="581652" y="257702"/>
                </a:lnTo>
                <a:lnTo>
                  <a:pt x="598075" y="257702"/>
                </a:lnTo>
                <a:lnTo>
                  <a:pt x="632207" y="337390"/>
                </a:lnTo>
                <a:lnTo>
                  <a:pt x="648674" y="337390"/>
                </a:lnTo>
                <a:lnTo>
                  <a:pt x="639274" y="359540"/>
                </a:lnTo>
                <a:close/>
              </a:path>
              <a:path w="1240789" h="405764">
                <a:moveTo>
                  <a:pt x="698255" y="359540"/>
                </a:moveTo>
                <a:lnTo>
                  <a:pt x="682490" y="359540"/>
                </a:lnTo>
                <a:lnTo>
                  <a:pt x="682490" y="257702"/>
                </a:lnTo>
                <a:lnTo>
                  <a:pt x="698255" y="257702"/>
                </a:lnTo>
                <a:lnTo>
                  <a:pt x="698255" y="359540"/>
                </a:lnTo>
                <a:close/>
              </a:path>
              <a:path w="1240789" h="405764">
                <a:moveTo>
                  <a:pt x="589263" y="174772"/>
                </a:moveTo>
                <a:lnTo>
                  <a:pt x="565888" y="174772"/>
                </a:lnTo>
                <a:lnTo>
                  <a:pt x="565888" y="45651"/>
                </a:lnTo>
                <a:lnTo>
                  <a:pt x="589263" y="45651"/>
                </a:lnTo>
                <a:lnTo>
                  <a:pt x="589263" y="174772"/>
                </a:lnTo>
                <a:close/>
              </a:path>
              <a:path w="1240789" h="405764">
                <a:moveTo>
                  <a:pt x="665910" y="175853"/>
                </a:moveTo>
                <a:lnTo>
                  <a:pt x="626024" y="163288"/>
                </a:lnTo>
                <a:lnTo>
                  <a:pt x="605095" y="128614"/>
                </a:lnTo>
                <a:lnTo>
                  <a:pt x="603124" y="110212"/>
                </a:lnTo>
                <a:lnTo>
                  <a:pt x="603587" y="100749"/>
                </a:lnTo>
                <a:lnTo>
                  <a:pt x="620112" y="62568"/>
                </a:lnTo>
                <a:lnTo>
                  <a:pt x="656792" y="45077"/>
                </a:lnTo>
                <a:lnTo>
                  <a:pt x="665910" y="44571"/>
                </a:lnTo>
                <a:lnTo>
                  <a:pt x="672935" y="44925"/>
                </a:lnTo>
                <a:lnTo>
                  <a:pt x="710986" y="65371"/>
                </a:lnTo>
                <a:lnTo>
                  <a:pt x="657213" y="65371"/>
                </a:lnTo>
                <a:lnTo>
                  <a:pt x="650418" y="67261"/>
                </a:lnTo>
                <a:lnTo>
                  <a:pt x="639002" y="74825"/>
                </a:lnTo>
                <a:lnTo>
                  <a:pt x="634381" y="79957"/>
                </a:lnTo>
                <a:lnTo>
                  <a:pt x="628402" y="93464"/>
                </a:lnTo>
                <a:lnTo>
                  <a:pt x="626885" y="100749"/>
                </a:lnTo>
                <a:lnTo>
                  <a:pt x="626886" y="119679"/>
                </a:lnTo>
                <a:lnTo>
                  <a:pt x="650418" y="153432"/>
                </a:lnTo>
                <a:lnTo>
                  <a:pt x="657213" y="155323"/>
                </a:lnTo>
                <a:lnTo>
                  <a:pt x="710986" y="155323"/>
                </a:lnTo>
                <a:lnTo>
                  <a:pt x="706680" y="161266"/>
                </a:lnTo>
                <a:lnTo>
                  <a:pt x="673092" y="175498"/>
                </a:lnTo>
                <a:lnTo>
                  <a:pt x="665910" y="175853"/>
                </a:lnTo>
                <a:close/>
              </a:path>
              <a:path w="1240789" h="405764">
                <a:moveTo>
                  <a:pt x="721358" y="91303"/>
                </a:moveTo>
                <a:lnTo>
                  <a:pt x="697983" y="91303"/>
                </a:lnTo>
                <a:lnTo>
                  <a:pt x="697711" y="90492"/>
                </a:lnTo>
                <a:lnTo>
                  <a:pt x="695537" y="82659"/>
                </a:lnTo>
                <a:lnTo>
                  <a:pt x="691731" y="76446"/>
                </a:lnTo>
                <a:lnTo>
                  <a:pt x="686024" y="72124"/>
                </a:lnTo>
                <a:lnTo>
                  <a:pt x="680316" y="67532"/>
                </a:lnTo>
                <a:lnTo>
                  <a:pt x="673249" y="65371"/>
                </a:lnTo>
                <a:lnTo>
                  <a:pt x="710986" y="65371"/>
                </a:lnTo>
                <a:lnTo>
                  <a:pt x="711573" y="66181"/>
                </a:lnTo>
                <a:lnTo>
                  <a:pt x="714932" y="71491"/>
                </a:lnTo>
                <a:lnTo>
                  <a:pt x="717654" y="77256"/>
                </a:lnTo>
                <a:lnTo>
                  <a:pt x="719714" y="83427"/>
                </a:lnTo>
                <a:lnTo>
                  <a:pt x="721358" y="91303"/>
                </a:lnTo>
                <a:close/>
              </a:path>
              <a:path w="1240789" h="405764">
                <a:moveTo>
                  <a:pt x="710986" y="155323"/>
                </a:moveTo>
                <a:lnTo>
                  <a:pt x="673249" y="155323"/>
                </a:lnTo>
                <a:lnTo>
                  <a:pt x="680316" y="152892"/>
                </a:lnTo>
                <a:lnTo>
                  <a:pt x="686024" y="148570"/>
                </a:lnTo>
                <a:lnTo>
                  <a:pt x="691460" y="144248"/>
                </a:lnTo>
                <a:lnTo>
                  <a:pt x="695537" y="138035"/>
                </a:lnTo>
                <a:lnTo>
                  <a:pt x="697439" y="130201"/>
                </a:lnTo>
                <a:lnTo>
                  <a:pt x="697711" y="129391"/>
                </a:lnTo>
                <a:lnTo>
                  <a:pt x="721086" y="129391"/>
                </a:lnTo>
                <a:lnTo>
                  <a:pt x="721086" y="130742"/>
                </a:lnTo>
                <a:lnTo>
                  <a:pt x="719714" y="137267"/>
                </a:lnTo>
                <a:lnTo>
                  <a:pt x="717654" y="143438"/>
                </a:lnTo>
                <a:lnTo>
                  <a:pt x="714932" y="149203"/>
                </a:lnTo>
                <a:lnTo>
                  <a:pt x="711573" y="154513"/>
                </a:lnTo>
                <a:lnTo>
                  <a:pt x="710986" y="155323"/>
                </a:lnTo>
                <a:close/>
              </a:path>
              <a:path w="1240789" h="405764">
                <a:moveTo>
                  <a:pt x="757235" y="174772"/>
                </a:moveTo>
                <a:lnTo>
                  <a:pt x="734676" y="174772"/>
                </a:lnTo>
                <a:lnTo>
                  <a:pt x="734676" y="45651"/>
                </a:lnTo>
                <a:lnTo>
                  <a:pt x="763758" y="45651"/>
                </a:lnTo>
                <a:lnTo>
                  <a:pt x="780649" y="86711"/>
                </a:lnTo>
                <a:lnTo>
                  <a:pt x="757235" y="86711"/>
                </a:lnTo>
                <a:lnTo>
                  <a:pt x="757235" y="174772"/>
                </a:lnTo>
                <a:close/>
              </a:path>
              <a:path w="1240789" h="405764">
                <a:moveTo>
                  <a:pt x="825778" y="143438"/>
                </a:moveTo>
                <a:lnTo>
                  <a:pt x="803985" y="143438"/>
                </a:lnTo>
                <a:lnTo>
                  <a:pt x="843124" y="45651"/>
                </a:lnTo>
                <a:lnTo>
                  <a:pt x="871663" y="45651"/>
                </a:lnTo>
                <a:lnTo>
                  <a:pt x="871663" y="86441"/>
                </a:lnTo>
                <a:lnTo>
                  <a:pt x="849104" y="86441"/>
                </a:lnTo>
                <a:lnTo>
                  <a:pt x="825778" y="143438"/>
                </a:lnTo>
                <a:close/>
              </a:path>
              <a:path w="1240789" h="405764">
                <a:moveTo>
                  <a:pt x="871663" y="174772"/>
                </a:moveTo>
                <a:lnTo>
                  <a:pt x="849104" y="174772"/>
                </a:lnTo>
                <a:lnTo>
                  <a:pt x="849104" y="86441"/>
                </a:lnTo>
                <a:lnTo>
                  <a:pt x="871663" y="86441"/>
                </a:lnTo>
                <a:lnTo>
                  <a:pt x="871663" y="174772"/>
                </a:lnTo>
                <a:close/>
              </a:path>
              <a:path w="1240789" h="405764">
                <a:moveTo>
                  <a:pt x="812954" y="174772"/>
                </a:moveTo>
                <a:lnTo>
                  <a:pt x="793656" y="174772"/>
                </a:lnTo>
                <a:lnTo>
                  <a:pt x="757235" y="86711"/>
                </a:lnTo>
                <a:lnTo>
                  <a:pt x="780649" y="86711"/>
                </a:lnTo>
                <a:lnTo>
                  <a:pt x="803985" y="143438"/>
                </a:lnTo>
                <a:lnTo>
                  <a:pt x="825778" y="143438"/>
                </a:lnTo>
                <a:lnTo>
                  <a:pt x="812954" y="174772"/>
                </a:lnTo>
                <a:close/>
              </a:path>
              <a:path w="1240789" h="405764">
                <a:moveTo>
                  <a:pt x="913792" y="174772"/>
                </a:moveTo>
                <a:lnTo>
                  <a:pt x="891233" y="174772"/>
                </a:lnTo>
                <a:lnTo>
                  <a:pt x="891233" y="45651"/>
                </a:lnTo>
                <a:lnTo>
                  <a:pt x="920315" y="45651"/>
                </a:lnTo>
                <a:lnTo>
                  <a:pt x="920587" y="46462"/>
                </a:lnTo>
                <a:lnTo>
                  <a:pt x="937057" y="86711"/>
                </a:lnTo>
                <a:lnTo>
                  <a:pt x="913792" y="86711"/>
                </a:lnTo>
                <a:lnTo>
                  <a:pt x="913792" y="174772"/>
                </a:lnTo>
                <a:close/>
              </a:path>
              <a:path w="1240789" h="405764">
                <a:moveTo>
                  <a:pt x="982174" y="143438"/>
                </a:moveTo>
                <a:lnTo>
                  <a:pt x="960270" y="143438"/>
                </a:lnTo>
                <a:lnTo>
                  <a:pt x="999409" y="45651"/>
                </a:lnTo>
                <a:lnTo>
                  <a:pt x="1027948" y="45651"/>
                </a:lnTo>
                <a:lnTo>
                  <a:pt x="1027948" y="86711"/>
                </a:lnTo>
                <a:lnTo>
                  <a:pt x="1005389" y="86711"/>
                </a:lnTo>
                <a:lnTo>
                  <a:pt x="982174" y="143438"/>
                </a:lnTo>
                <a:close/>
              </a:path>
              <a:path w="1240789" h="405764">
                <a:moveTo>
                  <a:pt x="969239" y="175043"/>
                </a:moveTo>
                <a:lnTo>
                  <a:pt x="949942" y="175043"/>
                </a:lnTo>
                <a:lnTo>
                  <a:pt x="913792" y="86711"/>
                </a:lnTo>
                <a:lnTo>
                  <a:pt x="937057" y="86711"/>
                </a:lnTo>
                <a:lnTo>
                  <a:pt x="960270" y="143438"/>
                </a:lnTo>
                <a:lnTo>
                  <a:pt x="982174" y="143438"/>
                </a:lnTo>
                <a:lnTo>
                  <a:pt x="969239" y="175043"/>
                </a:lnTo>
                <a:close/>
              </a:path>
              <a:path w="1240789" h="405764">
                <a:moveTo>
                  <a:pt x="1027948" y="174772"/>
                </a:moveTo>
                <a:lnTo>
                  <a:pt x="1005389" y="174772"/>
                </a:lnTo>
                <a:lnTo>
                  <a:pt x="1005389" y="86711"/>
                </a:lnTo>
                <a:lnTo>
                  <a:pt x="1027948" y="86711"/>
                </a:lnTo>
                <a:lnTo>
                  <a:pt x="1027948" y="174772"/>
                </a:lnTo>
                <a:close/>
              </a:path>
              <a:path w="1240789" h="405764">
                <a:moveTo>
                  <a:pt x="256035" y="45651"/>
                </a:moveTo>
                <a:lnTo>
                  <a:pt x="167972" y="45651"/>
                </a:lnTo>
                <a:lnTo>
                  <a:pt x="141336" y="0"/>
                </a:lnTo>
                <a:lnTo>
                  <a:pt x="282400" y="0"/>
                </a:lnTo>
                <a:lnTo>
                  <a:pt x="256035" y="45651"/>
                </a:lnTo>
                <a:close/>
              </a:path>
              <a:path w="1240789" h="405764">
                <a:moveTo>
                  <a:pt x="53001" y="162076"/>
                </a:moveTo>
                <a:lnTo>
                  <a:pt x="0" y="162076"/>
                </a:lnTo>
                <a:lnTo>
                  <a:pt x="70668" y="40519"/>
                </a:lnTo>
                <a:lnTo>
                  <a:pt x="97032" y="86170"/>
                </a:lnTo>
                <a:lnTo>
                  <a:pt x="53001" y="162076"/>
                </a:lnTo>
                <a:close/>
              </a:path>
              <a:path w="1240789" h="405764">
                <a:moveTo>
                  <a:pt x="423736" y="162076"/>
                </a:moveTo>
                <a:lnTo>
                  <a:pt x="370735" y="162076"/>
                </a:lnTo>
                <a:lnTo>
                  <a:pt x="326432" y="86170"/>
                </a:lnTo>
                <a:lnTo>
                  <a:pt x="353068" y="40519"/>
                </a:lnTo>
                <a:lnTo>
                  <a:pt x="423736" y="162076"/>
                </a:lnTo>
                <a:close/>
              </a:path>
              <a:path w="1240789" h="405764">
                <a:moveTo>
                  <a:pt x="282400" y="162076"/>
                </a:moveTo>
                <a:lnTo>
                  <a:pt x="141336" y="162076"/>
                </a:lnTo>
                <a:lnTo>
                  <a:pt x="97032" y="86170"/>
                </a:lnTo>
                <a:lnTo>
                  <a:pt x="120679" y="45651"/>
                </a:lnTo>
                <a:lnTo>
                  <a:pt x="167700" y="45651"/>
                </a:lnTo>
                <a:lnTo>
                  <a:pt x="211732" y="121557"/>
                </a:lnTo>
                <a:lnTo>
                  <a:pt x="305904" y="121557"/>
                </a:lnTo>
                <a:lnTo>
                  <a:pt x="282400" y="162076"/>
                </a:lnTo>
                <a:close/>
              </a:path>
              <a:path w="1240789" h="405764">
                <a:moveTo>
                  <a:pt x="305904" y="121557"/>
                </a:moveTo>
                <a:lnTo>
                  <a:pt x="211732" y="121557"/>
                </a:lnTo>
                <a:lnTo>
                  <a:pt x="256035" y="45651"/>
                </a:lnTo>
                <a:lnTo>
                  <a:pt x="302785" y="45651"/>
                </a:lnTo>
                <a:lnTo>
                  <a:pt x="326432" y="86170"/>
                </a:lnTo>
                <a:lnTo>
                  <a:pt x="305904" y="121557"/>
                </a:lnTo>
                <a:close/>
              </a:path>
              <a:path w="1240789" h="405764">
                <a:moveTo>
                  <a:pt x="370463" y="243115"/>
                </a:moveTo>
                <a:lnTo>
                  <a:pt x="53001" y="243115"/>
                </a:lnTo>
                <a:lnTo>
                  <a:pt x="29354" y="202596"/>
                </a:lnTo>
                <a:lnTo>
                  <a:pt x="53001" y="162076"/>
                </a:lnTo>
                <a:lnTo>
                  <a:pt x="370463" y="162076"/>
                </a:lnTo>
                <a:lnTo>
                  <a:pt x="394110" y="202596"/>
                </a:lnTo>
                <a:lnTo>
                  <a:pt x="370463" y="243115"/>
                </a:lnTo>
                <a:close/>
              </a:path>
              <a:path w="1240789" h="405764">
                <a:moveTo>
                  <a:pt x="70668" y="364673"/>
                </a:moveTo>
                <a:lnTo>
                  <a:pt x="0" y="243115"/>
                </a:lnTo>
                <a:lnTo>
                  <a:pt x="53001" y="243115"/>
                </a:lnTo>
                <a:lnTo>
                  <a:pt x="97304" y="319021"/>
                </a:lnTo>
                <a:lnTo>
                  <a:pt x="70668" y="364673"/>
                </a:lnTo>
                <a:close/>
              </a:path>
              <a:path w="1240789" h="405764">
                <a:moveTo>
                  <a:pt x="167972" y="359540"/>
                </a:moveTo>
                <a:lnTo>
                  <a:pt x="120951" y="359540"/>
                </a:lnTo>
                <a:lnTo>
                  <a:pt x="97304" y="319021"/>
                </a:lnTo>
                <a:lnTo>
                  <a:pt x="141336" y="243115"/>
                </a:lnTo>
                <a:lnTo>
                  <a:pt x="282400" y="243115"/>
                </a:lnTo>
                <a:lnTo>
                  <a:pt x="305904" y="283634"/>
                </a:lnTo>
                <a:lnTo>
                  <a:pt x="211732" y="283634"/>
                </a:lnTo>
                <a:lnTo>
                  <a:pt x="167972" y="359540"/>
                </a:lnTo>
                <a:close/>
              </a:path>
              <a:path w="1240789" h="405764">
                <a:moveTo>
                  <a:pt x="353068" y="364673"/>
                </a:moveTo>
                <a:lnTo>
                  <a:pt x="326703" y="319021"/>
                </a:lnTo>
                <a:lnTo>
                  <a:pt x="370735" y="243115"/>
                </a:lnTo>
                <a:lnTo>
                  <a:pt x="423736" y="243115"/>
                </a:lnTo>
                <a:lnTo>
                  <a:pt x="353068" y="364673"/>
                </a:lnTo>
                <a:close/>
              </a:path>
              <a:path w="1240789" h="405764">
                <a:moveTo>
                  <a:pt x="302785" y="359540"/>
                </a:moveTo>
                <a:lnTo>
                  <a:pt x="255764" y="359540"/>
                </a:lnTo>
                <a:lnTo>
                  <a:pt x="211732" y="283634"/>
                </a:lnTo>
                <a:lnTo>
                  <a:pt x="305904" y="283634"/>
                </a:lnTo>
                <a:lnTo>
                  <a:pt x="326432" y="319021"/>
                </a:lnTo>
                <a:lnTo>
                  <a:pt x="302785" y="359540"/>
                </a:lnTo>
                <a:close/>
              </a:path>
              <a:path w="1240789" h="405764">
                <a:moveTo>
                  <a:pt x="282672" y="405192"/>
                </a:moveTo>
                <a:lnTo>
                  <a:pt x="141336" y="405192"/>
                </a:lnTo>
                <a:lnTo>
                  <a:pt x="167700" y="359540"/>
                </a:lnTo>
                <a:lnTo>
                  <a:pt x="256035" y="359540"/>
                </a:lnTo>
                <a:lnTo>
                  <a:pt x="282672" y="405192"/>
                </a:lnTo>
                <a:close/>
              </a:path>
            </a:pathLst>
          </a:custGeom>
          <a:solidFill>
            <a:srgbClr val="003B3B"/>
          </a:solidFill>
        </p:spPr>
        <p:txBody>
          <a:bodyPr wrap="square" lIns="0" tIns="0" rIns="0" bIns="0" rtlCol="0"/>
          <a:lstStyle/>
          <a:p>
            <a:endParaRPr/>
          </a:p>
        </p:txBody>
      </p:sp>
      <p:sp>
        <p:nvSpPr>
          <p:cNvPr id="5" name="object 5"/>
          <p:cNvSpPr txBox="1">
            <a:spLocks noGrp="1"/>
          </p:cNvSpPr>
          <p:nvPr>
            <p:ph type="ctrTitle"/>
          </p:nvPr>
        </p:nvSpPr>
        <p:spPr>
          <a:prstGeom prst="rect">
            <a:avLst/>
          </a:prstGeom>
        </p:spPr>
        <p:txBody>
          <a:bodyPr vert="horz" wrap="square" lIns="0" tIns="287020" rIns="0" bIns="0" rtlCol="0">
            <a:spAutoFit/>
          </a:bodyPr>
          <a:lstStyle/>
          <a:p>
            <a:pPr marL="12700">
              <a:lnSpc>
                <a:spcPct val="100000"/>
              </a:lnSpc>
              <a:spcBef>
                <a:spcPts val="100"/>
              </a:spcBef>
            </a:pPr>
            <a:r>
              <a:rPr sz="3600" b="1" dirty="0">
                <a:latin typeface="Arial"/>
                <a:cs typeface="Arial"/>
              </a:rPr>
              <a:t>Agency</a:t>
            </a:r>
            <a:r>
              <a:rPr sz="3600" b="1" spc="-20" dirty="0">
                <a:latin typeface="Arial"/>
                <a:cs typeface="Arial"/>
              </a:rPr>
              <a:t> </a:t>
            </a:r>
            <a:r>
              <a:rPr sz="3600" b="1" spc="-10" dirty="0">
                <a:latin typeface="Arial"/>
                <a:cs typeface="Arial"/>
              </a:rPr>
              <a:t>Shares</a:t>
            </a:r>
            <a:endParaRPr sz="3600">
              <a:latin typeface="Arial"/>
              <a:cs typeface="Arial"/>
            </a:endParaRPr>
          </a:p>
        </p:txBody>
      </p:sp>
      <p:sp>
        <p:nvSpPr>
          <p:cNvPr id="6" name="object 6"/>
          <p:cNvSpPr txBox="1"/>
          <p:nvPr/>
        </p:nvSpPr>
        <p:spPr>
          <a:xfrm>
            <a:off x="6133310" y="3550575"/>
            <a:ext cx="3010690" cy="382156"/>
          </a:xfrm>
          <a:prstGeom prst="rect">
            <a:avLst/>
          </a:prstGeom>
        </p:spPr>
        <p:txBody>
          <a:bodyPr vert="horz" wrap="square" lIns="0" tIns="12700" rIns="0" bIns="0" rtlCol="0">
            <a:spAutoFit/>
          </a:bodyPr>
          <a:lstStyle/>
          <a:p>
            <a:pPr marL="12700">
              <a:lnSpc>
                <a:spcPct val="100000"/>
              </a:lnSpc>
              <a:spcBef>
                <a:spcPts val="100"/>
              </a:spcBef>
            </a:pPr>
            <a:r>
              <a:rPr lang="en-US" sz="2400" dirty="0">
                <a:solidFill>
                  <a:srgbClr val="006FC0"/>
                </a:solidFill>
                <a:latin typeface="Arial"/>
                <a:cs typeface="Arial"/>
              </a:rPr>
              <a:t>Novem</a:t>
            </a:r>
            <a:r>
              <a:rPr sz="2400" dirty="0">
                <a:solidFill>
                  <a:srgbClr val="006FC0"/>
                </a:solidFill>
                <a:latin typeface="Arial"/>
                <a:cs typeface="Arial"/>
              </a:rPr>
              <a:t>ber</a:t>
            </a:r>
            <a:r>
              <a:rPr sz="2400" spc="-20" dirty="0">
                <a:solidFill>
                  <a:srgbClr val="006FC0"/>
                </a:solidFill>
                <a:latin typeface="Arial"/>
                <a:cs typeface="Arial"/>
              </a:rPr>
              <a:t> 2023</a:t>
            </a:r>
            <a:endParaRPr sz="2400" dirty="0">
              <a:latin typeface="Arial"/>
              <a:cs typeface="Arial"/>
            </a:endParaRPr>
          </a:p>
        </p:txBody>
      </p:sp>
      <p:sp>
        <p:nvSpPr>
          <p:cNvPr id="7" name="object 7"/>
          <p:cNvSpPr txBox="1"/>
          <p:nvPr/>
        </p:nvSpPr>
        <p:spPr>
          <a:xfrm>
            <a:off x="11959018" y="6606984"/>
            <a:ext cx="153670" cy="162560"/>
          </a:xfrm>
          <a:prstGeom prst="rect">
            <a:avLst/>
          </a:prstGeom>
        </p:spPr>
        <p:txBody>
          <a:bodyPr vert="horz" wrap="square" lIns="0" tIns="12700" rIns="0" bIns="0" rtlCol="0">
            <a:spAutoFit/>
          </a:bodyPr>
          <a:lstStyle/>
          <a:p>
            <a:pPr marL="12700">
              <a:lnSpc>
                <a:spcPct val="100000"/>
              </a:lnSpc>
              <a:spcBef>
                <a:spcPts val="100"/>
              </a:spcBef>
            </a:pPr>
            <a:r>
              <a:rPr sz="900" spc="-25" dirty="0">
                <a:solidFill>
                  <a:srgbClr val="511F11"/>
                </a:solidFill>
                <a:latin typeface="Arial"/>
                <a:cs typeface="Arial"/>
              </a:rPr>
              <a:t>15</a:t>
            </a:r>
            <a:endParaRPr sz="900">
              <a:latin typeface="Arial"/>
              <a:cs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60224" y="406028"/>
            <a:ext cx="8576310" cy="513715"/>
          </a:xfrm>
          <a:prstGeom prst="rect">
            <a:avLst/>
          </a:prstGeom>
        </p:spPr>
        <p:txBody>
          <a:bodyPr vert="horz" wrap="square" lIns="0" tIns="13335" rIns="0" bIns="0" rtlCol="0">
            <a:spAutoFit/>
          </a:bodyPr>
          <a:lstStyle/>
          <a:p>
            <a:pPr marL="12700">
              <a:lnSpc>
                <a:spcPct val="100000"/>
              </a:lnSpc>
              <a:spcBef>
                <a:spcPts val="105"/>
              </a:spcBef>
            </a:pPr>
            <a:r>
              <a:rPr sz="3200" b="1" dirty="0">
                <a:latin typeface="Arial"/>
                <a:cs typeface="Arial"/>
              </a:rPr>
              <a:t>MSHA</a:t>
            </a:r>
            <a:r>
              <a:rPr sz="3200" b="1" spc="-185" dirty="0">
                <a:latin typeface="Arial"/>
                <a:cs typeface="Arial"/>
              </a:rPr>
              <a:t> </a:t>
            </a:r>
            <a:r>
              <a:rPr sz="3200" b="1" dirty="0">
                <a:latin typeface="Arial"/>
                <a:cs typeface="Arial"/>
              </a:rPr>
              <a:t>Safety</a:t>
            </a:r>
            <a:r>
              <a:rPr sz="3200" b="1" spc="-175" dirty="0">
                <a:latin typeface="Arial"/>
                <a:cs typeface="Arial"/>
              </a:rPr>
              <a:t> </a:t>
            </a:r>
            <a:r>
              <a:rPr sz="3200" b="1" dirty="0">
                <a:latin typeface="Arial"/>
                <a:cs typeface="Arial"/>
              </a:rPr>
              <a:t>Alert</a:t>
            </a:r>
            <a:r>
              <a:rPr sz="3200" b="1" spc="-40" dirty="0">
                <a:latin typeface="Arial"/>
                <a:cs typeface="Arial"/>
              </a:rPr>
              <a:t> </a:t>
            </a:r>
            <a:r>
              <a:rPr sz="3200" b="1" dirty="0">
                <a:latin typeface="Arial"/>
                <a:cs typeface="Arial"/>
              </a:rPr>
              <a:t>–</a:t>
            </a:r>
            <a:r>
              <a:rPr sz="3200" b="1" spc="-50" dirty="0">
                <a:latin typeface="Arial"/>
                <a:cs typeface="Arial"/>
              </a:rPr>
              <a:t> </a:t>
            </a:r>
            <a:r>
              <a:rPr lang="en-US" sz="3200" b="1" dirty="0">
                <a:latin typeface="Arial"/>
                <a:cs typeface="Arial"/>
              </a:rPr>
              <a:t>Safety in Cold Weather</a:t>
            </a:r>
            <a:endParaRPr sz="3200" dirty="0">
              <a:latin typeface="Arial"/>
              <a:cs typeface="Arial"/>
            </a:endParaRPr>
          </a:p>
        </p:txBody>
      </p:sp>
      <p:pic>
        <p:nvPicPr>
          <p:cNvPr id="11" name="Picture 10" descr="A chart with different colors of the same color&#10;&#10;Description automatically generated with medium confidence">
            <a:extLst>
              <a:ext uri="{FF2B5EF4-FFF2-40B4-BE49-F238E27FC236}">
                <a16:creationId xmlns:a16="http://schemas.microsoft.com/office/drawing/2014/main" id="{80D37ABD-CF94-DCD0-417E-C40469FD7F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439423"/>
            <a:ext cx="6781800" cy="4329204"/>
          </a:xfrm>
          <a:prstGeom prst="rect">
            <a:avLst/>
          </a:prstGeom>
          <a:ln>
            <a:noFill/>
          </a:ln>
          <a:effectLst>
            <a:outerShdw blurRad="292100" dist="139700" dir="2700000" algn="tl" rotWithShape="0">
              <a:srgbClr val="333333">
                <a:alpha val="65000"/>
              </a:srgbClr>
            </a:outerShdw>
          </a:effectLst>
        </p:spPr>
      </p:pic>
      <p:pic>
        <p:nvPicPr>
          <p:cNvPr id="13" name="Picture 12" descr="A white background with black text&#10;&#10;Description automatically generated">
            <a:extLst>
              <a:ext uri="{FF2B5EF4-FFF2-40B4-BE49-F238E27FC236}">
                <a16:creationId xmlns:a16="http://schemas.microsoft.com/office/drawing/2014/main" id="{600E7F5B-D72F-6796-1239-C9CD3FA4F0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1414" y="2895600"/>
            <a:ext cx="4791986" cy="1807677"/>
          </a:xfrm>
          <a:prstGeom prst="rect">
            <a:avLst/>
          </a:prstGeom>
          <a:ln>
            <a:noFill/>
          </a:ln>
          <a:effectLst>
            <a:outerShdw blurRad="292100" dist="139700" dir="2700000" algn="tl" rotWithShape="0">
              <a:srgbClr val="333333">
                <a:alpha val="65000"/>
              </a:srgbClr>
            </a:outerShdw>
          </a:effectLst>
        </p:spPr>
      </p:pic>
      <p:sp>
        <p:nvSpPr>
          <p:cNvPr id="14" name="Rectangle: Rounded Corners 13">
            <a:extLst>
              <a:ext uri="{FF2B5EF4-FFF2-40B4-BE49-F238E27FC236}">
                <a16:creationId xmlns:a16="http://schemas.microsoft.com/office/drawing/2014/main" id="{1484598F-6A24-B661-4643-388283F51A4A}"/>
              </a:ext>
            </a:extLst>
          </p:cNvPr>
          <p:cNvSpPr/>
          <p:nvPr/>
        </p:nvSpPr>
        <p:spPr>
          <a:xfrm>
            <a:off x="228600" y="6223372"/>
            <a:ext cx="1289311" cy="45720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dirty="0">
                <a:hlinkClick r:id="rId4"/>
              </a:rPr>
              <a:t>PDF LINK</a:t>
            </a:r>
            <a:endParaRPr lang="en-US" sz="20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60224" y="406028"/>
            <a:ext cx="8576310" cy="505908"/>
          </a:xfrm>
          <a:prstGeom prst="rect">
            <a:avLst/>
          </a:prstGeom>
        </p:spPr>
        <p:txBody>
          <a:bodyPr vert="horz" wrap="square" lIns="0" tIns="13335" rIns="0" bIns="0" rtlCol="0">
            <a:spAutoFit/>
          </a:bodyPr>
          <a:lstStyle/>
          <a:p>
            <a:pPr marL="12700">
              <a:lnSpc>
                <a:spcPct val="100000"/>
              </a:lnSpc>
              <a:spcBef>
                <a:spcPts val="105"/>
              </a:spcBef>
            </a:pPr>
            <a:r>
              <a:rPr sz="3200" b="1" dirty="0">
                <a:latin typeface="Arial"/>
                <a:cs typeface="Arial"/>
              </a:rPr>
              <a:t>MSHA</a:t>
            </a:r>
            <a:r>
              <a:rPr sz="3200" b="1" spc="-185" dirty="0">
                <a:latin typeface="Arial"/>
                <a:cs typeface="Arial"/>
              </a:rPr>
              <a:t> </a:t>
            </a:r>
            <a:r>
              <a:rPr lang="en-US" sz="3200" b="1" dirty="0">
                <a:latin typeface="Arial"/>
                <a:cs typeface="Arial"/>
              </a:rPr>
              <a:t>Fatality</a:t>
            </a:r>
            <a:r>
              <a:rPr sz="3200" b="1" spc="-175" dirty="0">
                <a:latin typeface="Arial"/>
                <a:cs typeface="Arial"/>
              </a:rPr>
              <a:t> </a:t>
            </a:r>
            <a:r>
              <a:rPr sz="3200" b="1" dirty="0">
                <a:latin typeface="Arial"/>
                <a:cs typeface="Arial"/>
              </a:rPr>
              <a:t>Alert</a:t>
            </a:r>
            <a:r>
              <a:rPr sz="3200" b="1" spc="-40" dirty="0">
                <a:latin typeface="Arial"/>
                <a:cs typeface="Arial"/>
              </a:rPr>
              <a:t> </a:t>
            </a:r>
            <a:r>
              <a:rPr sz="3200" b="1" dirty="0">
                <a:latin typeface="Arial"/>
                <a:cs typeface="Arial"/>
              </a:rPr>
              <a:t>–</a:t>
            </a:r>
            <a:r>
              <a:rPr sz="3200" b="1" spc="-50" dirty="0">
                <a:latin typeface="Arial"/>
                <a:cs typeface="Arial"/>
              </a:rPr>
              <a:t> </a:t>
            </a:r>
            <a:r>
              <a:rPr lang="en-US" sz="3200" b="1" dirty="0">
                <a:latin typeface="Arial"/>
                <a:cs typeface="Arial"/>
              </a:rPr>
              <a:t>November 13, 2023</a:t>
            </a:r>
            <a:endParaRPr sz="3200" dirty="0">
              <a:latin typeface="Arial"/>
              <a:cs typeface="Arial"/>
            </a:endParaRPr>
          </a:p>
        </p:txBody>
      </p:sp>
      <p:sp>
        <p:nvSpPr>
          <p:cNvPr id="14" name="Rectangle: Rounded Corners 13">
            <a:extLst>
              <a:ext uri="{FF2B5EF4-FFF2-40B4-BE49-F238E27FC236}">
                <a16:creationId xmlns:a16="http://schemas.microsoft.com/office/drawing/2014/main" id="{1484598F-6A24-B661-4643-388283F51A4A}"/>
              </a:ext>
            </a:extLst>
          </p:cNvPr>
          <p:cNvSpPr/>
          <p:nvPr/>
        </p:nvSpPr>
        <p:spPr>
          <a:xfrm>
            <a:off x="228600" y="6223372"/>
            <a:ext cx="1289311" cy="45720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dirty="0">
                <a:hlinkClick r:id="rId2"/>
              </a:rPr>
              <a:t>PDF LINK</a:t>
            </a:r>
            <a:endParaRPr lang="en-US" sz="2000" dirty="0"/>
          </a:p>
        </p:txBody>
      </p:sp>
      <p:pic>
        <p:nvPicPr>
          <p:cNvPr id="4" name="Picture 3" descr="A cave with a hole in it&#10;&#10;Description automatically generated">
            <a:extLst>
              <a:ext uri="{FF2B5EF4-FFF2-40B4-BE49-F238E27FC236}">
                <a16:creationId xmlns:a16="http://schemas.microsoft.com/office/drawing/2014/main" id="{14C501FD-C563-D4A2-CD72-ED16050B10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295400"/>
            <a:ext cx="6324600" cy="3822344"/>
          </a:xfrm>
          <a:prstGeom prst="rect">
            <a:avLst/>
          </a:prstGeom>
          <a:ln>
            <a:noFill/>
          </a:ln>
          <a:effectLst>
            <a:outerShdw blurRad="292100" dist="139700" dir="2700000" algn="tl" rotWithShape="0">
              <a:srgbClr val="333333">
                <a:alpha val="65000"/>
              </a:srgbClr>
            </a:outerShdw>
          </a:effectLst>
        </p:spPr>
      </p:pic>
      <p:pic>
        <p:nvPicPr>
          <p:cNvPr id="6" name="Picture 5" descr="A paper with text on it&#10;&#10;Description automatically generated">
            <a:extLst>
              <a:ext uri="{FF2B5EF4-FFF2-40B4-BE49-F238E27FC236}">
                <a16:creationId xmlns:a16="http://schemas.microsoft.com/office/drawing/2014/main" id="{A119D417-3982-3208-C8E4-B2E2A1CE0B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68470" y="3962400"/>
            <a:ext cx="5345730" cy="259465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698452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3270" cy="2039620"/>
            <a:chOff x="0" y="0"/>
            <a:chExt cx="12193270" cy="2039620"/>
          </a:xfrm>
        </p:grpSpPr>
        <p:pic>
          <p:nvPicPr>
            <p:cNvPr id="3" name="object 3"/>
            <p:cNvPicPr/>
            <p:nvPr/>
          </p:nvPicPr>
          <p:blipFill>
            <a:blip r:embed="rId2" cstate="print"/>
            <a:stretch>
              <a:fillRect/>
            </a:stretch>
          </p:blipFill>
          <p:spPr>
            <a:xfrm>
              <a:off x="0" y="0"/>
              <a:ext cx="12192000" cy="1278635"/>
            </a:xfrm>
            <a:prstGeom prst="rect">
              <a:avLst/>
            </a:prstGeom>
          </p:spPr>
        </p:pic>
        <p:sp>
          <p:nvSpPr>
            <p:cNvPr id="4" name="object 4"/>
            <p:cNvSpPr/>
            <p:nvPr/>
          </p:nvSpPr>
          <p:spPr>
            <a:xfrm>
              <a:off x="0" y="88392"/>
              <a:ext cx="12192000" cy="1018540"/>
            </a:xfrm>
            <a:custGeom>
              <a:avLst/>
              <a:gdLst/>
              <a:ahLst/>
              <a:cxnLst/>
              <a:rect l="l" t="t" r="r" b="b"/>
              <a:pathLst>
                <a:path w="12192000" h="1018540">
                  <a:moveTo>
                    <a:pt x="12192000" y="0"/>
                  </a:moveTo>
                  <a:lnTo>
                    <a:pt x="0" y="0"/>
                  </a:lnTo>
                  <a:lnTo>
                    <a:pt x="0" y="1018031"/>
                  </a:lnTo>
                  <a:lnTo>
                    <a:pt x="12192000" y="1018031"/>
                  </a:lnTo>
                  <a:lnTo>
                    <a:pt x="12192000" y="0"/>
                  </a:lnTo>
                  <a:close/>
                </a:path>
              </a:pathLst>
            </a:custGeom>
            <a:solidFill>
              <a:srgbClr val="FFFFFF"/>
            </a:solidFill>
          </p:spPr>
          <p:txBody>
            <a:bodyPr wrap="square" lIns="0" tIns="0" rIns="0" bIns="0" rtlCol="0"/>
            <a:lstStyle/>
            <a:p>
              <a:endParaRPr/>
            </a:p>
          </p:txBody>
        </p:sp>
        <p:sp>
          <p:nvSpPr>
            <p:cNvPr id="5" name="object 5"/>
            <p:cNvSpPr/>
            <p:nvPr/>
          </p:nvSpPr>
          <p:spPr>
            <a:xfrm>
              <a:off x="761" y="1102105"/>
              <a:ext cx="12192000" cy="25400"/>
            </a:xfrm>
            <a:custGeom>
              <a:avLst/>
              <a:gdLst/>
              <a:ahLst/>
              <a:cxnLst/>
              <a:rect l="l" t="t" r="r" b="b"/>
              <a:pathLst>
                <a:path w="12192000" h="25400">
                  <a:moveTo>
                    <a:pt x="0" y="25400"/>
                  </a:moveTo>
                  <a:lnTo>
                    <a:pt x="12192000" y="25400"/>
                  </a:lnTo>
                  <a:lnTo>
                    <a:pt x="12192000" y="0"/>
                  </a:lnTo>
                  <a:lnTo>
                    <a:pt x="0" y="0"/>
                  </a:lnTo>
                  <a:lnTo>
                    <a:pt x="0" y="25400"/>
                  </a:lnTo>
                  <a:close/>
                </a:path>
              </a:pathLst>
            </a:custGeom>
            <a:solidFill>
              <a:srgbClr val="DA7B2C"/>
            </a:solidFill>
          </p:spPr>
          <p:txBody>
            <a:bodyPr wrap="square" lIns="0" tIns="0" rIns="0" bIns="0" rtlCol="0"/>
            <a:lstStyle/>
            <a:p>
              <a:endParaRPr/>
            </a:p>
          </p:txBody>
        </p:sp>
        <p:pic>
          <p:nvPicPr>
            <p:cNvPr id="6" name="object 6"/>
            <p:cNvPicPr/>
            <p:nvPr/>
          </p:nvPicPr>
          <p:blipFill>
            <a:blip r:embed="rId3" cstate="print"/>
            <a:stretch>
              <a:fillRect/>
            </a:stretch>
          </p:blipFill>
          <p:spPr>
            <a:xfrm>
              <a:off x="0" y="0"/>
              <a:ext cx="12192000" cy="294131"/>
            </a:xfrm>
            <a:prstGeom prst="rect">
              <a:avLst/>
            </a:prstGeom>
          </p:spPr>
        </p:pic>
        <p:pic>
          <p:nvPicPr>
            <p:cNvPr id="7" name="object 7"/>
            <p:cNvPicPr/>
            <p:nvPr/>
          </p:nvPicPr>
          <p:blipFill>
            <a:blip r:embed="rId4" cstate="print"/>
            <a:stretch>
              <a:fillRect/>
            </a:stretch>
          </p:blipFill>
          <p:spPr>
            <a:xfrm>
              <a:off x="4902708" y="15240"/>
              <a:ext cx="2386583" cy="256031"/>
            </a:xfrm>
            <a:prstGeom prst="rect">
              <a:avLst/>
            </a:prstGeom>
          </p:spPr>
        </p:pic>
        <p:pic>
          <p:nvPicPr>
            <p:cNvPr id="8" name="object 8"/>
            <p:cNvPicPr/>
            <p:nvPr/>
          </p:nvPicPr>
          <p:blipFill>
            <a:blip r:embed="rId5" cstate="print"/>
            <a:stretch>
              <a:fillRect/>
            </a:stretch>
          </p:blipFill>
          <p:spPr>
            <a:xfrm>
              <a:off x="10652759" y="379476"/>
              <a:ext cx="1441702" cy="605027"/>
            </a:xfrm>
            <a:prstGeom prst="rect">
              <a:avLst/>
            </a:prstGeom>
          </p:spPr>
        </p:pic>
        <p:sp>
          <p:nvSpPr>
            <p:cNvPr id="9" name="object 9"/>
            <p:cNvSpPr/>
            <p:nvPr/>
          </p:nvSpPr>
          <p:spPr>
            <a:xfrm>
              <a:off x="0" y="0"/>
              <a:ext cx="12192000" cy="2039620"/>
            </a:xfrm>
            <a:custGeom>
              <a:avLst/>
              <a:gdLst/>
              <a:ahLst/>
              <a:cxnLst/>
              <a:rect l="l" t="t" r="r" b="b"/>
              <a:pathLst>
                <a:path w="12192000" h="2039620">
                  <a:moveTo>
                    <a:pt x="12192000" y="0"/>
                  </a:moveTo>
                  <a:lnTo>
                    <a:pt x="0" y="0"/>
                  </a:lnTo>
                  <a:lnTo>
                    <a:pt x="0" y="2039112"/>
                  </a:lnTo>
                  <a:lnTo>
                    <a:pt x="12192000" y="2039112"/>
                  </a:lnTo>
                  <a:lnTo>
                    <a:pt x="12192000" y="0"/>
                  </a:lnTo>
                  <a:close/>
                </a:path>
              </a:pathLst>
            </a:custGeom>
            <a:solidFill>
              <a:srgbClr val="FFFFFF"/>
            </a:solidFill>
          </p:spPr>
          <p:txBody>
            <a:bodyPr wrap="square" lIns="0" tIns="0" rIns="0" bIns="0" rtlCol="0"/>
            <a:lstStyle/>
            <a:p>
              <a:endParaRPr/>
            </a:p>
          </p:txBody>
        </p:sp>
      </p:grpSp>
      <p:pic>
        <p:nvPicPr>
          <p:cNvPr id="10" name="object 10"/>
          <p:cNvPicPr/>
          <p:nvPr/>
        </p:nvPicPr>
        <p:blipFill>
          <a:blip r:embed="rId6" cstate="print"/>
          <a:stretch>
            <a:fillRect/>
          </a:stretch>
        </p:blipFill>
        <p:spPr>
          <a:xfrm>
            <a:off x="9339935" y="5833844"/>
            <a:ext cx="2191307" cy="611178"/>
          </a:xfrm>
          <a:prstGeom prst="rect">
            <a:avLst/>
          </a:prstGeom>
        </p:spPr>
      </p:pic>
      <p:sp>
        <p:nvSpPr>
          <p:cNvPr id="11" name="object 11"/>
          <p:cNvSpPr/>
          <p:nvPr/>
        </p:nvSpPr>
        <p:spPr>
          <a:xfrm>
            <a:off x="1106424" y="5588508"/>
            <a:ext cx="10441940" cy="0"/>
          </a:xfrm>
          <a:custGeom>
            <a:avLst/>
            <a:gdLst/>
            <a:ahLst/>
            <a:cxnLst/>
            <a:rect l="l" t="t" r="r" b="b"/>
            <a:pathLst>
              <a:path w="10441940">
                <a:moveTo>
                  <a:pt x="0" y="0"/>
                </a:moveTo>
                <a:lnTo>
                  <a:pt x="10441520" y="0"/>
                </a:lnTo>
              </a:path>
            </a:pathLst>
          </a:custGeom>
          <a:ln w="12700">
            <a:solidFill>
              <a:srgbClr val="BA5D00"/>
            </a:solidFill>
          </a:ln>
        </p:spPr>
        <p:txBody>
          <a:bodyPr wrap="square" lIns="0" tIns="0" rIns="0" bIns="0" rtlCol="0"/>
          <a:lstStyle/>
          <a:p>
            <a:endParaRPr/>
          </a:p>
        </p:txBody>
      </p:sp>
      <p:pic>
        <p:nvPicPr>
          <p:cNvPr id="12" name="object 12"/>
          <p:cNvPicPr/>
          <p:nvPr/>
        </p:nvPicPr>
        <p:blipFill>
          <a:blip r:embed="rId7" cstate="print"/>
          <a:stretch>
            <a:fillRect/>
          </a:stretch>
        </p:blipFill>
        <p:spPr>
          <a:xfrm>
            <a:off x="0" y="0"/>
            <a:ext cx="772668" cy="6857999"/>
          </a:xfrm>
          <a:prstGeom prst="rect">
            <a:avLst/>
          </a:prstGeom>
        </p:spPr>
      </p:pic>
      <p:pic>
        <p:nvPicPr>
          <p:cNvPr id="13" name="object 13"/>
          <p:cNvPicPr/>
          <p:nvPr/>
        </p:nvPicPr>
        <p:blipFill>
          <a:blip r:embed="rId8" cstate="print"/>
          <a:stretch>
            <a:fillRect/>
          </a:stretch>
        </p:blipFill>
        <p:spPr>
          <a:xfrm>
            <a:off x="1011936" y="1969007"/>
            <a:ext cx="4431791" cy="1650492"/>
          </a:xfrm>
          <a:prstGeom prst="rect">
            <a:avLst/>
          </a:prstGeom>
        </p:spPr>
      </p:pic>
      <p:sp>
        <p:nvSpPr>
          <p:cNvPr id="14" name="object 14"/>
          <p:cNvSpPr/>
          <p:nvPr/>
        </p:nvSpPr>
        <p:spPr>
          <a:xfrm>
            <a:off x="5748528" y="1699260"/>
            <a:ext cx="0" cy="2167890"/>
          </a:xfrm>
          <a:custGeom>
            <a:avLst/>
            <a:gdLst/>
            <a:ahLst/>
            <a:cxnLst/>
            <a:rect l="l" t="t" r="r" b="b"/>
            <a:pathLst>
              <a:path h="2167890">
                <a:moveTo>
                  <a:pt x="0" y="0"/>
                </a:moveTo>
                <a:lnTo>
                  <a:pt x="0" y="2167356"/>
                </a:lnTo>
              </a:path>
            </a:pathLst>
          </a:custGeom>
          <a:ln w="6350">
            <a:solidFill>
              <a:srgbClr val="3676BB"/>
            </a:solidFill>
          </a:ln>
        </p:spPr>
        <p:txBody>
          <a:bodyPr wrap="square" lIns="0" tIns="0" rIns="0" bIns="0" rtlCol="0"/>
          <a:lstStyle/>
          <a:p>
            <a:endParaRPr/>
          </a:p>
        </p:txBody>
      </p:sp>
      <p:sp>
        <p:nvSpPr>
          <p:cNvPr id="15" name="object 15"/>
          <p:cNvSpPr txBox="1"/>
          <p:nvPr/>
        </p:nvSpPr>
        <p:spPr>
          <a:xfrm>
            <a:off x="10996371" y="6468143"/>
            <a:ext cx="551815" cy="208279"/>
          </a:xfrm>
          <a:prstGeom prst="rect">
            <a:avLst/>
          </a:prstGeom>
        </p:spPr>
        <p:txBody>
          <a:bodyPr vert="horz" wrap="square" lIns="0" tIns="12700" rIns="0" bIns="0" rtlCol="0">
            <a:spAutoFit/>
          </a:bodyPr>
          <a:lstStyle/>
          <a:p>
            <a:pPr marL="12700">
              <a:lnSpc>
                <a:spcPct val="100000"/>
              </a:lnSpc>
              <a:spcBef>
                <a:spcPts val="100"/>
              </a:spcBef>
            </a:pPr>
            <a:r>
              <a:rPr sz="1200" spc="-10" dirty="0">
                <a:latin typeface="Arial"/>
                <a:cs typeface="Arial"/>
              </a:rPr>
              <a:t>fcx.com</a:t>
            </a:r>
            <a:endParaRPr sz="1200">
              <a:latin typeface="Arial"/>
              <a:cs typeface="Arial"/>
            </a:endParaRPr>
          </a:p>
        </p:txBody>
      </p:sp>
      <p:pic>
        <p:nvPicPr>
          <p:cNvPr id="16" name="object 16"/>
          <p:cNvPicPr/>
          <p:nvPr/>
        </p:nvPicPr>
        <p:blipFill>
          <a:blip r:embed="rId9" cstate="print"/>
          <a:stretch>
            <a:fillRect/>
          </a:stretch>
        </p:blipFill>
        <p:spPr>
          <a:xfrm>
            <a:off x="1109472" y="5974079"/>
            <a:ext cx="464807" cy="469379"/>
          </a:xfrm>
          <a:prstGeom prst="rect">
            <a:avLst/>
          </a:prstGeom>
        </p:spPr>
      </p:pic>
      <p:sp>
        <p:nvSpPr>
          <p:cNvPr id="17" name="object 17"/>
          <p:cNvSpPr/>
          <p:nvPr/>
        </p:nvSpPr>
        <p:spPr>
          <a:xfrm>
            <a:off x="1870297" y="6039265"/>
            <a:ext cx="1240790" cy="405765"/>
          </a:xfrm>
          <a:custGeom>
            <a:avLst/>
            <a:gdLst/>
            <a:ahLst/>
            <a:cxnLst/>
            <a:rect l="l" t="t" r="r" b="b"/>
            <a:pathLst>
              <a:path w="1240789" h="405764">
                <a:moveTo>
                  <a:pt x="1240496" y="279312"/>
                </a:moveTo>
                <a:lnTo>
                  <a:pt x="1207880" y="279312"/>
                </a:lnTo>
                <a:lnTo>
                  <a:pt x="1210598" y="274990"/>
                </a:lnTo>
                <a:lnTo>
                  <a:pt x="1214132" y="271749"/>
                </a:lnTo>
                <a:lnTo>
                  <a:pt x="1218480" y="269047"/>
                </a:lnTo>
                <a:lnTo>
                  <a:pt x="1222829" y="266616"/>
                </a:lnTo>
                <a:lnTo>
                  <a:pt x="1228809" y="265265"/>
                </a:lnTo>
                <a:lnTo>
                  <a:pt x="1236419" y="265265"/>
                </a:lnTo>
                <a:lnTo>
                  <a:pt x="1236419" y="264725"/>
                </a:lnTo>
                <a:lnTo>
                  <a:pt x="1240496" y="264725"/>
                </a:lnTo>
                <a:lnTo>
                  <a:pt x="1240496" y="279312"/>
                </a:lnTo>
                <a:close/>
              </a:path>
              <a:path w="1240789" h="405764">
                <a:moveTo>
                  <a:pt x="1207608" y="359000"/>
                </a:moveTo>
                <a:lnTo>
                  <a:pt x="1192388" y="359000"/>
                </a:lnTo>
                <a:lnTo>
                  <a:pt x="1192388" y="264995"/>
                </a:lnTo>
                <a:lnTo>
                  <a:pt x="1205706" y="264995"/>
                </a:lnTo>
                <a:lnTo>
                  <a:pt x="1207880" y="279312"/>
                </a:lnTo>
                <a:lnTo>
                  <a:pt x="1240496" y="279312"/>
                </a:lnTo>
                <a:lnTo>
                  <a:pt x="1240496" y="279582"/>
                </a:lnTo>
                <a:lnTo>
                  <a:pt x="1223916" y="279582"/>
                </a:lnTo>
                <a:lnTo>
                  <a:pt x="1217393" y="282554"/>
                </a:lnTo>
                <a:lnTo>
                  <a:pt x="1213588" y="288496"/>
                </a:lnTo>
                <a:lnTo>
                  <a:pt x="1209511" y="294709"/>
                </a:lnTo>
                <a:lnTo>
                  <a:pt x="1207608" y="302003"/>
                </a:lnTo>
                <a:lnTo>
                  <a:pt x="1207608" y="359000"/>
                </a:lnTo>
                <a:close/>
              </a:path>
              <a:path w="1240789" h="405764">
                <a:moveTo>
                  <a:pt x="1134222" y="360621"/>
                </a:moveTo>
                <a:lnTo>
                  <a:pt x="1096986" y="344953"/>
                </a:lnTo>
                <a:lnTo>
                  <a:pt x="1087201" y="312538"/>
                </a:lnTo>
                <a:lnTo>
                  <a:pt x="1087558" y="305493"/>
                </a:lnTo>
                <a:lnTo>
                  <a:pt x="1115468" y="266076"/>
                </a:lnTo>
                <a:lnTo>
                  <a:pt x="1123350" y="264185"/>
                </a:lnTo>
                <a:lnTo>
                  <a:pt x="1140745" y="264185"/>
                </a:lnTo>
                <a:lnTo>
                  <a:pt x="1148356" y="266076"/>
                </a:lnTo>
                <a:lnTo>
                  <a:pt x="1155151" y="269587"/>
                </a:lnTo>
                <a:lnTo>
                  <a:pt x="1161674" y="273099"/>
                </a:lnTo>
                <a:lnTo>
                  <a:pt x="1166252" y="277421"/>
                </a:lnTo>
                <a:lnTo>
                  <a:pt x="1124981" y="277421"/>
                </a:lnTo>
                <a:lnTo>
                  <a:pt x="1118730" y="279852"/>
                </a:lnTo>
                <a:lnTo>
                  <a:pt x="1113294" y="284445"/>
                </a:lnTo>
                <a:lnTo>
                  <a:pt x="1107858" y="289307"/>
                </a:lnTo>
                <a:lnTo>
                  <a:pt x="1104868" y="295250"/>
                </a:lnTo>
                <a:lnTo>
                  <a:pt x="1104052" y="302813"/>
                </a:lnTo>
                <a:lnTo>
                  <a:pt x="1176719" y="302813"/>
                </a:lnTo>
                <a:lnTo>
                  <a:pt x="1176798" y="305493"/>
                </a:lnTo>
                <a:lnTo>
                  <a:pt x="1176870" y="312538"/>
                </a:lnTo>
                <a:lnTo>
                  <a:pt x="1176623" y="315239"/>
                </a:lnTo>
                <a:lnTo>
                  <a:pt x="1102965" y="315239"/>
                </a:lnTo>
                <a:lnTo>
                  <a:pt x="1103019" y="325909"/>
                </a:lnTo>
                <a:lnTo>
                  <a:pt x="1105955" y="333338"/>
                </a:lnTo>
                <a:lnTo>
                  <a:pt x="1111391" y="338740"/>
                </a:lnTo>
                <a:lnTo>
                  <a:pt x="1116827" y="344413"/>
                </a:lnTo>
                <a:lnTo>
                  <a:pt x="1124166" y="347114"/>
                </a:lnTo>
                <a:lnTo>
                  <a:pt x="1165751" y="347114"/>
                </a:lnTo>
                <a:lnTo>
                  <a:pt x="1161402" y="351436"/>
                </a:lnTo>
                <a:lnTo>
                  <a:pt x="1155588" y="355492"/>
                </a:lnTo>
                <a:lnTo>
                  <a:pt x="1149137" y="358358"/>
                </a:lnTo>
                <a:lnTo>
                  <a:pt x="1142024" y="360059"/>
                </a:lnTo>
                <a:lnTo>
                  <a:pt x="1134222" y="360621"/>
                </a:lnTo>
                <a:close/>
              </a:path>
              <a:path w="1240789" h="405764">
                <a:moveTo>
                  <a:pt x="1176719" y="302813"/>
                </a:moveTo>
                <a:lnTo>
                  <a:pt x="1161131" y="302813"/>
                </a:lnTo>
                <a:lnTo>
                  <a:pt x="1160315" y="294709"/>
                </a:lnTo>
                <a:lnTo>
                  <a:pt x="1157325" y="288496"/>
                </a:lnTo>
                <a:lnTo>
                  <a:pt x="1152161" y="284174"/>
                </a:lnTo>
                <a:lnTo>
                  <a:pt x="1146997" y="279582"/>
                </a:lnTo>
                <a:lnTo>
                  <a:pt x="1140474" y="277421"/>
                </a:lnTo>
                <a:lnTo>
                  <a:pt x="1166252" y="277421"/>
                </a:lnTo>
                <a:lnTo>
                  <a:pt x="1167110" y="278232"/>
                </a:lnTo>
                <a:lnTo>
                  <a:pt x="1170644" y="284985"/>
                </a:lnTo>
                <a:lnTo>
                  <a:pt x="1174721" y="291738"/>
                </a:lnTo>
                <a:lnTo>
                  <a:pt x="1176623" y="299572"/>
                </a:lnTo>
                <a:lnTo>
                  <a:pt x="1176719" y="302813"/>
                </a:lnTo>
                <a:close/>
              </a:path>
              <a:path w="1240789" h="405764">
                <a:moveTo>
                  <a:pt x="1165751" y="347114"/>
                </a:moveTo>
                <a:lnTo>
                  <a:pt x="1139658" y="347114"/>
                </a:lnTo>
                <a:lnTo>
                  <a:pt x="1145366" y="345494"/>
                </a:lnTo>
                <a:lnTo>
                  <a:pt x="1150259" y="341982"/>
                </a:lnTo>
                <a:lnTo>
                  <a:pt x="1154879" y="338740"/>
                </a:lnTo>
                <a:lnTo>
                  <a:pt x="1158141" y="333878"/>
                </a:lnTo>
                <a:lnTo>
                  <a:pt x="1159772" y="327935"/>
                </a:lnTo>
                <a:lnTo>
                  <a:pt x="1175264" y="327935"/>
                </a:lnTo>
                <a:lnTo>
                  <a:pt x="1173328" y="334722"/>
                </a:lnTo>
                <a:lnTo>
                  <a:pt x="1170372" y="340901"/>
                </a:lnTo>
                <a:lnTo>
                  <a:pt x="1166397" y="346473"/>
                </a:lnTo>
                <a:lnTo>
                  <a:pt x="1165751" y="347114"/>
                </a:lnTo>
                <a:close/>
              </a:path>
              <a:path w="1240789" h="405764">
                <a:moveTo>
                  <a:pt x="995604" y="359270"/>
                </a:moveTo>
                <a:lnTo>
                  <a:pt x="982286" y="359270"/>
                </a:lnTo>
                <a:lnTo>
                  <a:pt x="982286" y="230149"/>
                </a:lnTo>
                <a:lnTo>
                  <a:pt x="997507" y="230149"/>
                </a:lnTo>
                <a:lnTo>
                  <a:pt x="997507" y="280393"/>
                </a:lnTo>
                <a:lnTo>
                  <a:pt x="1015297" y="280393"/>
                </a:lnTo>
                <a:lnTo>
                  <a:pt x="997235" y="319021"/>
                </a:lnTo>
                <a:lnTo>
                  <a:pt x="998322" y="324964"/>
                </a:lnTo>
                <a:lnTo>
                  <a:pt x="1003758" y="335769"/>
                </a:lnTo>
                <a:lnTo>
                  <a:pt x="1007292" y="339821"/>
                </a:lnTo>
                <a:lnTo>
                  <a:pt x="1015742" y="344953"/>
                </a:lnTo>
                <a:lnTo>
                  <a:pt x="997779" y="344953"/>
                </a:lnTo>
                <a:lnTo>
                  <a:pt x="995604" y="359270"/>
                </a:lnTo>
                <a:close/>
              </a:path>
              <a:path w="1240789" h="405764">
                <a:moveTo>
                  <a:pt x="1015297" y="280393"/>
                </a:moveTo>
                <a:lnTo>
                  <a:pt x="997507" y="280393"/>
                </a:lnTo>
                <a:lnTo>
                  <a:pt x="1004094" y="273302"/>
                </a:lnTo>
                <a:lnTo>
                  <a:pt x="1011674" y="268237"/>
                </a:lnTo>
                <a:lnTo>
                  <a:pt x="1020325" y="265198"/>
                </a:lnTo>
                <a:lnTo>
                  <a:pt x="1030123" y="264185"/>
                </a:lnTo>
                <a:lnTo>
                  <a:pt x="1038820" y="264185"/>
                </a:lnTo>
                <a:lnTo>
                  <a:pt x="1046703" y="266076"/>
                </a:lnTo>
                <a:lnTo>
                  <a:pt x="1053498" y="269858"/>
                </a:lnTo>
                <a:lnTo>
                  <a:pt x="1060564" y="273639"/>
                </a:lnTo>
                <a:lnTo>
                  <a:pt x="1064706" y="277961"/>
                </a:lnTo>
                <a:lnTo>
                  <a:pt x="1022241" y="277961"/>
                </a:lnTo>
                <a:lnTo>
                  <a:pt x="1017076" y="279312"/>
                </a:lnTo>
                <a:lnTo>
                  <a:pt x="1015297" y="280393"/>
                </a:lnTo>
                <a:close/>
              </a:path>
              <a:path w="1240789" h="405764">
                <a:moveTo>
                  <a:pt x="1063269" y="347114"/>
                </a:moveTo>
                <a:lnTo>
                  <a:pt x="1038005" y="347114"/>
                </a:lnTo>
                <a:lnTo>
                  <a:pt x="1045615" y="343873"/>
                </a:lnTo>
                <a:lnTo>
                  <a:pt x="1051323" y="337390"/>
                </a:lnTo>
                <a:lnTo>
                  <a:pt x="1055090" y="332257"/>
                </a:lnTo>
                <a:lnTo>
                  <a:pt x="1057812" y="326517"/>
                </a:lnTo>
                <a:lnTo>
                  <a:pt x="1059464" y="320068"/>
                </a:lnTo>
                <a:lnTo>
                  <a:pt x="1060021" y="312808"/>
                </a:lnTo>
                <a:lnTo>
                  <a:pt x="1059464" y="305464"/>
                </a:lnTo>
                <a:lnTo>
                  <a:pt x="1038005" y="277961"/>
                </a:lnTo>
                <a:lnTo>
                  <a:pt x="1064706" y="277961"/>
                </a:lnTo>
                <a:lnTo>
                  <a:pt x="1075785" y="311998"/>
                </a:lnTo>
                <a:lnTo>
                  <a:pt x="1075386" y="318886"/>
                </a:lnTo>
                <a:lnTo>
                  <a:pt x="1074222" y="325369"/>
                </a:lnTo>
                <a:lnTo>
                  <a:pt x="1072345" y="331447"/>
                </a:lnTo>
                <a:lnTo>
                  <a:pt x="1069806" y="337120"/>
                </a:lnTo>
                <a:lnTo>
                  <a:pt x="1065729" y="344413"/>
                </a:lnTo>
                <a:lnTo>
                  <a:pt x="1063269" y="347114"/>
                </a:lnTo>
                <a:close/>
              </a:path>
              <a:path w="1240789" h="405764">
                <a:moveTo>
                  <a:pt x="1038820" y="360351"/>
                </a:moveTo>
                <a:lnTo>
                  <a:pt x="1022512" y="360351"/>
                </a:lnTo>
                <a:lnTo>
                  <a:pt x="1015989" y="359000"/>
                </a:lnTo>
                <a:lnTo>
                  <a:pt x="1005117" y="353597"/>
                </a:lnTo>
                <a:lnTo>
                  <a:pt x="1000768" y="349816"/>
                </a:lnTo>
                <a:lnTo>
                  <a:pt x="997779" y="344953"/>
                </a:lnTo>
                <a:lnTo>
                  <a:pt x="1015742" y="344953"/>
                </a:lnTo>
                <a:lnTo>
                  <a:pt x="1017076" y="345764"/>
                </a:lnTo>
                <a:lnTo>
                  <a:pt x="1022512" y="347114"/>
                </a:lnTo>
                <a:lnTo>
                  <a:pt x="1063269" y="347114"/>
                </a:lnTo>
                <a:lnTo>
                  <a:pt x="1060564" y="350086"/>
                </a:lnTo>
                <a:lnTo>
                  <a:pt x="1053498" y="354138"/>
                </a:lnTo>
                <a:lnTo>
                  <a:pt x="1046703" y="358190"/>
                </a:lnTo>
                <a:lnTo>
                  <a:pt x="1038820" y="360351"/>
                </a:lnTo>
                <a:close/>
              </a:path>
              <a:path w="1240789" h="405764">
                <a:moveTo>
                  <a:pt x="853670" y="277961"/>
                </a:moveTo>
                <a:lnTo>
                  <a:pt x="837145" y="277961"/>
                </a:lnTo>
                <a:lnTo>
                  <a:pt x="842743" y="271749"/>
                </a:lnTo>
                <a:lnTo>
                  <a:pt x="849172" y="267393"/>
                </a:lnTo>
                <a:lnTo>
                  <a:pt x="856561" y="264780"/>
                </a:lnTo>
                <a:lnTo>
                  <a:pt x="864868" y="263915"/>
                </a:lnTo>
                <a:lnTo>
                  <a:pt x="871663" y="263915"/>
                </a:lnTo>
                <a:lnTo>
                  <a:pt x="892789" y="277691"/>
                </a:lnTo>
                <a:lnTo>
                  <a:pt x="854268" y="277691"/>
                </a:lnTo>
                <a:lnTo>
                  <a:pt x="853670" y="277961"/>
                </a:lnTo>
                <a:close/>
              </a:path>
              <a:path w="1240789" h="405764">
                <a:moveTo>
                  <a:pt x="909960" y="282013"/>
                </a:moveTo>
                <a:lnTo>
                  <a:pt x="894766" y="282013"/>
                </a:lnTo>
                <a:lnTo>
                  <a:pt x="900631" y="274213"/>
                </a:lnTo>
                <a:lnTo>
                  <a:pt x="908050" y="268642"/>
                </a:lnTo>
                <a:lnTo>
                  <a:pt x="917050" y="265299"/>
                </a:lnTo>
                <a:lnTo>
                  <a:pt x="927654" y="264185"/>
                </a:lnTo>
                <a:lnTo>
                  <a:pt x="935239" y="264797"/>
                </a:lnTo>
                <a:lnTo>
                  <a:pt x="942059" y="266650"/>
                </a:lnTo>
                <a:lnTo>
                  <a:pt x="948065" y="269769"/>
                </a:lnTo>
                <a:lnTo>
                  <a:pt x="953229" y="274213"/>
                </a:lnTo>
                <a:lnTo>
                  <a:pt x="955715" y="277421"/>
                </a:lnTo>
                <a:lnTo>
                  <a:pt x="917326" y="277421"/>
                </a:lnTo>
                <a:lnTo>
                  <a:pt x="911346" y="280393"/>
                </a:lnTo>
                <a:lnTo>
                  <a:pt x="909960" y="282013"/>
                </a:lnTo>
                <a:close/>
              </a:path>
              <a:path w="1240789" h="405764">
                <a:moveTo>
                  <a:pt x="836873" y="359000"/>
                </a:moveTo>
                <a:lnTo>
                  <a:pt x="821652" y="359000"/>
                </a:lnTo>
                <a:lnTo>
                  <a:pt x="821652" y="264995"/>
                </a:lnTo>
                <a:lnTo>
                  <a:pt x="834970" y="264995"/>
                </a:lnTo>
                <a:lnTo>
                  <a:pt x="837145" y="277961"/>
                </a:lnTo>
                <a:lnTo>
                  <a:pt x="853670" y="277961"/>
                </a:lnTo>
                <a:lnTo>
                  <a:pt x="848288" y="280393"/>
                </a:lnTo>
                <a:lnTo>
                  <a:pt x="839047" y="292278"/>
                </a:lnTo>
                <a:lnTo>
                  <a:pt x="836873" y="299842"/>
                </a:lnTo>
                <a:lnTo>
                  <a:pt x="836873" y="359000"/>
                </a:lnTo>
                <a:close/>
              </a:path>
              <a:path w="1240789" h="405764">
                <a:moveTo>
                  <a:pt x="963260" y="358730"/>
                </a:moveTo>
                <a:lnTo>
                  <a:pt x="948039" y="358730"/>
                </a:lnTo>
                <a:lnTo>
                  <a:pt x="948039" y="296600"/>
                </a:lnTo>
                <a:lnTo>
                  <a:pt x="945865" y="289577"/>
                </a:lnTo>
                <a:lnTo>
                  <a:pt x="938254" y="279852"/>
                </a:lnTo>
                <a:lnTo>
                  <a:pt x="932546" y="277421"/>
                </a:lnTo>
                <a:lnTo>
                  <a:pt x="955715" y="277421"/>
                </a:lnTo>
                <a:lnTo>
                  <a:pt x="957641" y="279907"/>
                </a:lnTo>
                <a:lnTo>
                  <a:pt x="960780" y="286977"/>
                </a:lnTo>
                <a:lnTo>
                  <a:pt x="962644" y="295414"/>
                </a:lnTo>
                <a:lnTo>
                  <a:pt x="963260" y="305244"/>
                </a:lnTo>
                <a:lnTo>
                  <a:pt x="963260" y="358730"/>
                </a:lnTo>
                <a:close/>
              </a:path>
              <a:path w="1240789" h="405764">
                <a:moveTo>
                  <a:pt x="899930" y="359000"/>
                </a:moveTo>
                <a:lnTo>
                  <a:pt x="884710" y="359000"/>
                </a:lnTo>
                <a:lnTo>
                  <a:pt x="884636" y="296600"/>
                </a:lnTo>
                <a:lnTo>
                  <a:pt x="882807" y="289847"/>
                </a:lnTo>
                <a:lnTo>
                  <a:pt x="878730" y="284985"/>
                </a:lnTo>
                <a:lnTo>
                  <a:pt x="874925" y="280122"/>
                </a:lnTo>
                <a:lnTo>
                  <a:pt x="869217" y="277691"/>
                </a:lnTo>
                <a:lnTo>
                  <a:pt x="892789" y="277691"/>
                </a:lnTo>
                <a:lnTo>
                  <a:pt x="894766" y="282013"/>
                </a:lnTo>
                <a:lnTo>
                  <a:pt x="909960" y="282013"/>
                </a:lnTo>
                <a:lnTo>
                  <a:pt x="902105" y="291198"/>
                </a:lnTo>
                <a:lnTo>
                  <a:pt x="899930" y="298761"/>
                </a:lnTo>
                <a:lnTo>
                  <a:pt x="899930" y="359000"/>
                </a:lnTo>
                <a:close/>
              </a:path>
              <a:path w="1240789" h="405764">
                <a:moveTo>
                  <a:pt x="763215" y="360621"/>
                </a:moveTo>
                <a:lnTo>
                  <a:pt x="725978" y="344953"/>
                </a:lnTo>
                <a:lnTo>
                  <a:pt x="716193" y="312538"/>
                </a:lnTo>
                <a:lnTo>
                  <a:pt x="716550" y="305493"/>
                </a:lnTo>
                <a:lnTo>
                  <a:pt x="744461" y="266076"/>
                </a:lnTo>
                <a:lnTo>
                  <a:pt x="752343" y="264185"/>
                </a:lnTo>
                <a:lnTo>
                  <a:pt x="769738" y="264185"/>
                </a:lnTo>
                <a:lnTo>
                  <a:pt x="777348" y="266076"/>
                </a:lnTo>
                <a:lnTo>
                  <a:pt x="790938" y="273099"/>
                </a:lnTo>
                <a:lnTo>
                  <a:pt x="795287" y="277421"/>
                </a:lnTo>
                <a:lnTo>
                  <a:pt x="753974" y="277421"/>
                </a:lnTo>
                <a:lnTo>
                  <a:pt x="747722" y="279852"/>
                </a:lnTo>
                <a:lnTo>
                  <a:pt x="742286" y="284445"/>
                </a:lnTo>
                <a:lnTo>
                  <a:pt x="736850" y="289307"/>
                </a:lnTo>
                <a:lnTo>
                  <a:pt x="733860" y="295250"/>
                </a:lnTo>
                <a:lnTo>
                  <a:pt x="733045" y="302813"/>
                </a:lnTo>
                <a:lnTo>
                  <a:pt x="805712" y="302813"/>
                </a:lnTo>
                <a:lnTo>
                  <a:pt x="805791" y="305493"/>
                </a:lnTo>
                <a:lnTo>
                  <a:pt x="805863" y="312538"/>
                </a:lnTo>
                <a:lnTo>
                  <a:pt x="805616" y="315239"/>
                </a:lnTo>
                <a:lnTo>
                  <a:pt x="731958" y="315239"/>
                </a:lnTo>
                <a:lnTo>
                  <a:pt x="732011" y="325909"/>
                </a:lnTo>
                <a:lnTo>
                  <a:pt x="734948" y="333338"/>
                </a:lnTo>
                <a:lnTo>
                  <a:pt x="740384" y="338740"/>
                </a:lnTo>
                <a:lnTo>
                  <a:pt x="745820" y="344413"/>
                </a:lnTo>
                <a:lnTo>
                  <a:pt x="753158" y="347114"/>
                </a:lnTo>
                <a:lnTo>
                  <a:pt x="794744" y="347114"/>
                </a:lnTo>
                <a:lnTo>
                  <a:pt x="790395" y="351436"/>
                </a:lnTo>
                <a:lnTo>
                  <a:pt x="784581" y="355492"/>
                </a:lnTo>
                <a:lnTo>
                  <a:pt x="778130" y="358358"/>
                </a:lnTo>
                <a:lnTo>
                  <a:pt x="771016" y="360059"/>
                </a:lnTo>
                <a:lnTo>
                  <a:pt x="763215" y="360621"/>
                </a:lnTo>
                <a:close/>
              </a:path>
              <a:path w="1240789" h="405764">
                <a:moveTo>
                  <a:pt x="805712" y="302813"/>
                </a:moveTo>
                <a:lnTo>
                  <a:pt x="790123" y="302813"/>
                </a:lnTo>
                <a:lnTo>
                  <a:pt x="789308" y="294709"/>
                </a:lnTo>
                <a:lnTo>
                  <a:pt x="786318" y="288496"/>
                </a:lnTo>
                <a:lnTo>
                  <a:pt x="781154" y="284174"/>
                </a:lnTo>
                <a:lnTo>
                  <a:pt x="775989" y="279582"/>
                </a:lnTo>
                <a:lnTo>
                  <a:pt x="769466" y="277421"/>
                </a:lnTo>
                <a:lnTo>
                  <a:pt x="795287" y="277421"/>
                </a:lnTo>
                <a:lnTo>
                  <a:pt x="796103" y="278232"/>
                </a:lnTo>
                <a:lnTo>
                  <a:pt x="799636" y="284985"/>
                </a:lnTo>
                <a:lnTo>
                  <a:pt x="803713" y="291738"/>
                </a:lnTo>
                <a:lnTo>
                  <a:pt x="805616" y="299572"/>
                </a:lnTo>
                <a:lnTo>
                  <a:pt x="805712" y="302813"/>
                </a:lnTo>
                <a:close/>
              </a:path>
              <a:path w="1240789" h="405764">
                <a:moveTo>
                  <a:pt x="794744" y="347114"/>
                </a:moveTo>
                <a:lnTo>
                  <a:pt x="768651" y="347114"/>
                </a:lnTo>
                <a:lnTo>
                  <a:pt x="774359" y="345494"/>
                </a:lnTo>
                <a:lnTo>
                  <a:pt x="779251" y="341982"/>
                </a:lnTo>
                <a:lnTo>
                  <a:pt x="783872" y="338740"/>
                </a:lnTo>
                <a:lnTo>
                  <a:pt x="787133" y="333878"/>
                </a:lnTo>
                <a:lnTo>
                  <a:pt x="788764" y="327935"/>
                </a:lnTo>
                <a:lnTo>
                  <a:pt x="804257" y="327935"/>
                </a:lnTo>
                <a:lnTo>
                  <a:pt x="802320" y="334722"/>
                </a:lnTo>
                <a:lnTo>
                  <a:pt x="799364" y="340901"/>
                </a:lnTo>
                <a:lnTo>
                  <a:pt x="795389" y="346473"/>
                </a:lnTo>
                <a:lnTo>
                  <a:pt x="794744" y="347114"/>
                </a:lnTo>
                <a:close/>
              </a:path>
              <a:path w="1240789" h="405764">
                <a:moveTo>
                  <a:pt x="581652" y="359270"/>
                </a:moveTo>
                <a:lnTo>
                  <a:pt x="565888" y="359270"/>
                </a:lnTo>
                <a:lnTo>
                  <a:pt x="565888" y="230149"/>
                </a:lnTo>
                <a:lnTo>
                  <a:pt x="586273" y="230149"/>
                </a:lnTo>
                <a:lnTo>
                  <a:pt x="598075" y="257702"/>
                </a:lnTo>
                <a:lnTo>
                  <a:pt x="581652" y="257702"/>
                </a:lnTo>
                <a:lnTo>
                  <a:pt x="581652" y="359270"/>
                </a:lnTo>
                <a:close/>
              </a:path>
              <a:path w="1240789" h="405764">
                <a:moveTo>
                  <a:pt x="648674" y="337390"/>
                </a:moveTo>
                <a:lnTo>
                  <a:pt x="632207" y="337390"/>
                </a:lnTo>
                <a:lnTo>
                  <a:pt x="678141" y="230149"/>
                </a:lnTo>
                <a:lnTo>
                  <a:pt x="698255" y="230149"/>
                </a:lnTo>
                <a:lnTo>
                  <a:pt x="698255" y="257702"/>
                </a:lnTo>
                <a:lnTo>
                  <a:pt x="682490" y="257702"/>
                </a:lnTo>
                <a:lnTo>
                  <a:pt x="648674" y="337390"/>
                </a:lnTo>
                <a:close/>
              </a:path>
              <a:path w="1240789" h="405764">
                <a:moveTo>
                  <a:pt x="639274" y="359540"/>
                </a:moveTo>
                <a:lnTo>
                  <a:pt x="624868" y="359540"/>
                </a:lnTo>
                <a:lnTo>
                  <a:pt x="581652" y="257702"/>
                </a:lnTo>
                <a:lnTo>
                  <a:pt x="598075" y="257702"/>
                </a:lnTo>
                <a:lnTo>
                  <a:pt x="632207" y="337390"/>
                </a:lnTo>
                <a:lnTo>
                  <a:pt x="648674" y="337390"/>
                </a:lnTo>
                <a:lnTo>
                  <a:pt x="639274" y="359540"/>
                </a:lnTo>
                <a:close/>
              </a:path>
              <a:path w="1240789" h="405764">
                <a:moveTo>
                  <a:pt x="698255" y="359540"/>
                </a:moveTo>
                <a:lnTo>
                  <a:pt x="682490" y="359540"/>
                </a:lnTo>
                <a:lnTo>
                  <a:pt x="682490" y="257702"/>
                </a:lnTo>
                <a:lnTo>
                  <a:pt x="698255" y="257702"/>
                </a:lnTo>
                <a:lnTo>
                  <a:pt x="698255" y="359540"/>
                </a:lnTo>
                <a:close/>
              </a:path>
              <a:path w="1240789" h="405764">
                <a:moveTo>
                  <a:pt x="589263" y="174772"/>
                </a:moveTo>
                <a:lnTo>
                  <a:pt x="565888" y="174772"/>
                </a:lnTo>
                <a:lnTo>
                  <a:pt x="565888" y="45651"/>
                </a:lnTo>
                <a:lnTo>
                  <a:pt x="589263" y="45651"/>
                </a:lnTo>
                <a:lnTo>
                  <a:pt x="589263" y="174772"/>
                </a:lnTo>
                <a:close/>
              </a:path>
              <a:path w="1240789" h="405764">
                <a:moveTo>
                  <a:pt x="665910" y="175853"/>
                </a:moveTo>
                <a:lnTo>
                  <a:pt x="626024" y="163288"/>
                </a:lnTo>
                <a:lnTo>
                  <a:pt x="605095" y="128614"/>
                </a:lnTo>
                <a:lnTo>
                  <a:pt x="603124" y="110212"/>
                </a:lnTo>
                <a:lnTo>
                  <a:pt x="603587" y="100749"/>
                </a:lnTo>
                <a:lnTo>
                  <a:pt x="620112" y="62568"/>
                </a:lnTo>
                <a:lnTo>
                  <a:pt x="656792" y="45077"/>
                </a:lnTo>
                <a:lnTo>
                  <a:pt x="665910" y="44571"/>
                </a:lnTo>
                <a:lnTo>
                  <a:pt x="672935" y="44925"/>
                </a:lnTo>
                <a:lnTo>
                  <a:pt x="710986" y="65371"/>
                </a:lnTo>
                <a:lnTo>
                  <a:pt x="657213" y="65371"/>
                </a:lnTo>
                <a:lnTo>
                  <a:pt x="650418" y="67261"/>
                </a:lnTo>
                <a:lnTo>
                  <a:pt x="639002" y="74825"/>
                </a:lnTo>
                <a:lnTo>
                  <a:pt x="634381" y="79957"/>
                </a:lnTo>
                <a:lnTo>
                  <a:pt x="628402" y="93464"/>
                </a:lnTo>
                <a:lnTo>
                  <a:pt x="626885" y="100749"/>
                </a:lnTo>
                <a:lnTo>
                  <a:pt x="626886" y="119679"/>
                </a:lnTo>
                <a:lnTo>
                  <a:pt x="650418" y="153432"/>
                </a:lnTo>
                <a:lnTo>
                  <a:pt x="657213" y="155323"/>
                </a:lnTo>
                <a:lnTo>
                  <a:pt x="710986" y="155323"/>
                </a:lnTo>
                <a:lnTo>
                  <a:pt x="706680" y="161266"/>
                </a:lnTo>
                <a:lnTo>
                  <a:pt x="673092" y="175498"/>
                </a:lnTo>
                <a:lnTo>
                  <a:pt x="665910" y="175853"/>
                </a:lnTo>
                <a:close/>
              </a:path>
              <a:path w="1240789" h="405764">
                <a:moveTo>
                  <a:pt x="721358" y="91303"/>
                </a:moveTo>
                <a:lnTo>
                  <a:pt x="697983" y="91303"/>
                </a:lnTo>
                <a:lnTo>
                  <a:pt x="697711" y="90492"/>
                </a:lnTo>
                <a:lnTo>
                  <a:pt x="695537" y="82659"/>
                </a:lnTo>
                <a:lnTo>
                  <a:pt x="691731" y="76446"/>
                </a:lnTo>
                <a:lnTo>
                  <a:pt x="686024" y="72124"/>
                </a:lnTo>
                <a:lnTo>
                  <a:pt x="680316" y="67532"/>
                </a:lnTo>
                <a:lnTo>
                  <a:pt x="673249" y="65371"/>
                </a:lnTo>
                <a:lnTo>
                  <a:pt x="710986" y="65371"/>
                </a:lnTo>
                <a:lnTo>
                  <a:pt x="711573" y="66181"/>
                </a:lnTo>
                <a:lnTo>
                  <a:pt x="714932" y="71491"/>
                </a:lnTo>
                <a:lnTo>
                  <a:pt x="717654" y="77256"/>
                </a:lnTo>
                <a:lnTo>
                  <a:pt x="719714" y="83427"/>
                </a:lnTo>
                <a:lnTo>
                  <a:pt x="721358" y="91303"/>
                </a:lnTo>
                <a:close/>
              </a:path>
              <a:path w="1240789" h="405764">
                <a:moveTo>
                  <a:pt x="710986" y="155323"/>
                </a:moveTo>
                <a:lnTo>
                  <a:pt x="673249" y="155323"/>
                </a:lnTo>
                <a:lnTo>
                  <a:pt x="680316" y="152892"/>
                </a:lnTo>
                <a:lnTo>
                  <a:pt x="686024" y="148570"/>
                </a:lnTo>
                <a:lnTo>
                  <a:pt x="691460" y="144248"/>
                </a:lnTo>
                <a:lnTo>
                  <a:pt x="695537" y="138035"/>
                </a:lnTo>
                <a:lnTo>
                  <a:pt x="697439" y="130201"/>
                </a:lnTo>
                <a:lnTo>
                  <a:pt x="697711" y="129391"/>
                </a:lnTo>
                <a:lnTo>
                  <a:pt x="721086" y="129391"/>
                </a:lnTo>
                <a:lnTo>
                  <a:pt x="721086" y="130742"/>
                </a:lnTo>
                <a:lnTo>
                  <a:pt x="719714" y="137267"/>
                </a:lnTo>
                <a:lnTo>
                  <a:pt x="717654" y="143438"/>
                </a:lnTo>
                <a:lnTo>
                  <a:pt x="714932" y="149203"/>
                </a:lnTo>
                <a:lnTo>
                  <a:pt x="711573" y="154513"/>
                </a:lnTo>
                <a:lnTo>
                  <a:pt x="710986" y="155323"/>
                </a:lnTo>
                <a:close/>
              </a:path>
              <a:path w="1240789" h="405764">
                <a:moveTo>
                  <a:pt x="757235" y="174772"/>
                </a:moveTo>
                <a:lnTo>
                  <a:pt x="734676" y="174772"/>
                </a:lnTo>
                <a:lnTo>
                  <a:pt x="734676" y="45651"/>
                </a:lnTo>
                <a:lnTo>
                  <a:pt x="763758" y="45651"/>
                </a:lnTo>
                <a:lnTo>
                  <a:pt x="780649" y="86711"/>
                </a:lnTo>
                <a:lnTo>
                  <a:pt x="757235" y="86711"/>
                </a:lnTo>
                <a:lnTo>
                  <a:pt x="757235" y="174772"/>
                </a:lnTo>
                <a:close/>
              </a:path>
              <a:path w="1240789" h="405764">
                <a:moveTo>
                  <a:pt x="825778" y="143438"/>
                </a:moveTo>
                <a:lnTo>
                  <a:pt x="803985" y="143438"/>
                </a:lnTo>
                <a:lnTo>
                  <a:pt x="843124" y="45651"/>
                </a:lnTo>
                <a:lnTo>
                  <a:pt x="871663" y="45651"/>
                </a:lnTo>
                <a:lnTo>
                  <a:pt x="871663" y="86441"/>
                </a:lnTo>
                <a:lnTo>
                  <a:pt x="849104" y="86441"/>
                </a:lnTo>
                <a:lnTo>
                  <a:pt x="825778" y="143438"/>
                </a:lnTo>
                <a:close/>
              </a:path>
              <a:path w="1240789" h="405764">
                <a:moveTo>
                  <a:pt x="871663" y="174772"/>
                </a:moveTo>
                <a:lnTo>
                  <a:pt x="849104" y="174772"/>
                </a:lnTo>
                <a:lnTo>
                  <a:pt x="849104" y="86441"/>
                </a:lnTo>
                <a:lnTo>
                  <a:pt x="871663" y="86441"/>
                </a:lnTo>
                <a:lnTo>
                  <a:pt x="871663" y="174772"/>
                </a:lnTo>
                <a:close/>
              </a:path>
              <a:path w="1240789" h="405764">
                <a:moveTo>
                  <a:pt x="812954" y="174772"/>
                </a:moveTo>
                <a:lnTo>
                  <a:pt x="793656" y="174772"/>
                </a:lnTo>
                <a:lnTo>
                  <a:pt x="757235" y="86711"/>
                </a:lnTo>
                <a:lnTo>
                  <a:pt x="780649" y="86711"/>
                </a:lnTo>
                <a:lnTo>
                  <a:pt x="803985" y="143438"/>
                </a:lnTo>
                <a:lnTo>
                  <a:pt x="825778" y="143438"/>
                </a:lnTo>
                <a:lnTo>
                  <a:pt x="812954" y="174772"/>
                </a:lnTo>
                <a:close/>
              </a:path>
              <a:path w="1240789" h="405764">
                <a:moveTo>
                  <a:pt x="913792" y="174772"/>
                </a:moveTo>
                <a:lnTo>
                  <a:pt x="891233" y="174772"/>
                </a:lnTo>
                <a:lnTo>
                  <a:pt x="891233" y="45651"/>
                </a:lnTo>
                <a:lnTo>
                  <a:pt x="920315" y="45651"/>
                </a:lnTo>
                <a:lnTo>
                  <a:pt x="920587" y="46462"/>
                </a:lnTo>
                <a:lnTo>
                  <a:pt x="937057" y="86711"/>
                </a:lnTo>
                <a:lnTo>
                  <a:pt x="913792" y="86711"/>
                </a:lnTo>
                <a:lnTo>
                  <a:pt x="913792" y="174772"/>
                </a:lnTo>
                <a:close/>
              </a:path>
              <a:path w="1240789" h="405764">
                <a:moveTo>
                  <a:pt x="982174" y="143438"/>
                </a:moveTo>
                <a:lnTo>
                  <a:pt x="960270" y="143438"/>
                </a:lnTo>
                <a:lnTo>
                  <a:pt x="999409" y="45651"/>
                </a:lnTo>
                <a:lnTo>
                  <a:pt x="1027948" y="45651"/>
                </a:lnTo>
                <a:lnTo>
                  <a:pt x="1027948" y="86711"/>
                </a:lnTo>
                <a:lnTo>
                  <a:pt x="1005389" y="86711"/>
                </a:lnTo>
                <a:lnTo>
                  <a:pt x="982174" y="143438"/>
                </a:lnTo>
                <a:close/>
              </a:path>
              <a:path w="1240789" h="405764">
                <a:moveTo>
                  <a:pt x="969239" y="175043"/>
                </a:moveTo>
                <a:lnTo>
                  <a:pt x="949942" y="175043"/>
                </a:lnTo>
                <a:lnTo>
                  <a:pt x="913792" y="86711"/>
                </a:lnTo>
                <a:lnTo>
                  <a:pt x="937057" y="86711"/>
                </a:lnTo>
                <a:lnTo>
                  <a:pt x="960270" y="143438"/>
                </a:lnTo>
                <a:lnTo>
                  <a:pt x="982174" y="143438"/>
                </a:lnTo>
                <a:lnTo>
                  <a:pt x="969239" y="175043"/>
                </a:lnTo>
                <a:close/>
              </a:path>
              <a:path w="1240789" h="405764">
                <a:moveTo>
                  <a:pt x="1027948" y="174772"/>
                </a:moveTo>
                <a:lnTo>
                  <a:pt x="1005389" y="174772"/>
                </a:lnTo>
                <a:lnTo>
                  <a:pt x="1005389" y="86711"/>
                </a:lnTo>
                <a:lnTo>
                  <a:pt x="1027948" y="86711"/>
                </a:lnTo>
                <a:lnTo>
                  <a:pt x="1027948" y="174772"/>
                </a:lnTo>
                <a:close/>
              </a:path>
              <a:path w="1240789" h="405764">
                <a:moveTo>
                  <a:pt x="256035" y="45651"/>
                </a:moveTo>
                <a:lnTo>
                  <a:pt x="167972" y="45651"/>
                </a:lnTo>
                <a:lnTo>
                  <a:pt x="141336" y="0"/>
                </a:lnTo>
                <a:lnTo>
                  <a:pt x="282400" y="0"/>
                </a:lnTo>
                <a:lnTo>
                  <a:pt x="256035" y="45651"/>
                </a:lnTo>
                <a:close/>
              </a:path>
              <a:path w="1240789" h="405764">
                <a:moveTo>
                  <a:pt x="53001" y="162076"/>
                </a:moveTo>
                <a:lnTo>
                  <a:pt x="0" y="162076"/>
                </a:lnTo>
                <a:lnTo>
                  <a:pt x="70668" y="40519"/>
                </a:lnTo>
                <a:lnTo>
                  <a:pt x="97032" y="86170"/>
                </a:lnTo>
                <a:lnTo>
                  <a:pt x="53001" y="162076"/>
                </a:lnTo>
                <a:close/>
              </a:path>
              <a:path w="1240789" h="405764">
                <a:moveTo>
                  <a:pt x="423736" y="162076"/>
                </a:moveTo>
                <a:lnTo>
                  <a:pt x="370735" y="162076"/>
                </a:lnTo>
                <a:lnTo>
                  <a:pt x="326432" y="86170"/>
                </a:lnTo>
                <a:lnTo>
                  <a:pt x="353068" y="40519"/>
                </a:lnTo>
                <a:lnTo>
                  <a:pt x="423736" y="162076"/>
                </a:lnTo>
                <a:close/>
              </a:path>
              <a:path w="1240789" h="405764">
                <a:moveTo>
                  <a:pt x="282400" y="162076"/>
                </a:moveTo>
                <a:lnTo>
                  <a:pt x="141336" y="162076"/>
                </a:lnTo>
                <a:lnTo>
                  <a:pt x="97032" y="86170"/>
                </a:lnTo>
                <a:lnTo>
                  <a:pt x="120679" y="45651"/>
                </a:lnTo>
                <a:lnTo>
                  <a:pt x="167700" y="45651"/>
                </a:lnTo>
                <a:lnTo>
                  <a:pt x="211732" y="121557"/>
                </a:lnTo>
                <a:lnTo>
                  <a:pt x="305904" y="121557"/>
                </a:lnTo>
                <a:lnTo>
                  <a:pt x="282400" y="162076"/>
                </a:lnTo>
                <a:close/>
              </a:path>
              <a:path w="1240789" h="405764">
                <a:moveTo>
                  <a:pt x="305904" y="121557"/>
                </a:moveTo>
                <a:lnTo>
                  <a:pt x="211732" y="121557"/>
                </a:lnTo>
                <a:lnTo>
                  <a:pt x="256035" y="45651"/>
                </a:lnTo>
                <a:lnTo>
                  <a:pt x="302785" y="45651"/>
                </a:lnTo>
                <a:lnTo>
                  <a:pt x="326432" y="86170"/>
                </a:lnTo>
                <a:lnTo>
                  <a:pt x="305904" y="121557"/>
                </a:lnTo>
                <a:close/>
              </a:path>
              <a:path w="1240789" h="405764">
                <a:moveTo>
                  <a:pt x="370463" y="243115"/>
                </a:moveTo>
                <a:lnTo>
                  <a:pt x="53001" y="243115"/>
                </a:lnTo>
                <a:lnTo>
                  <a:pt x="29354" y="202596"/>
                </a:lnTo>
                <a:lnTo>
                  <a:pt x="53001" y="162076"/>
                </a:lnTo>
                <a:lnTo>
                  <a:pt x="370463" y="162076"/>
                </a:lnTo>
                <a:lnTo>
                  <a:pt x="394110" y="202596"/>
                </a:lnTo>
                <a:lnTo>
                  <a:pt x="370463" y="243115"/>
                </a:lnTo>
                <a:close/>
              </a:path>
              <a:path w="1240789" h="405764">
                <a:moveTo>
                  <a:pt x="70668" y="364673"/>
                </a:moveTo>
                <a:lnTo>
                  <a:pt x="0" y="243115"/>
                </a:lnTo>
                <a:lnTo>
                  <a:pt x="53001" y="243115"/>
                </a:lnTo>
                <a:lnTo>
                  <a:pt x="97304" y="319021"/>
                </a:lnTo>
                <a:lnTo>
                  <a:pt x="70668" y="364673"/>
                </a:lnTo>
                <a:close/>
              </a:path>
              <a:path w="1240789" h="405764">
                <a:moveTo>
                  <a:pt x="167972" y="359540"/>
                </a:moveTo>
                <a:lnTo>
                  <a:pt x="120951" y="359540"/>
                </a:lnTo>
                <a:lnTo>
                  <a:pt x="97304" y="319021"/>
                </a:lnTo>
                <a:lnTo>
                  <a:pt x="141336" y="243115"/>
                </a:lnTo>
                <a:lnTo>
                  <a:pt x="282400" y="243115"/>
                </a:lnTo>
                <a:lnTo>
                  <a:pt x="305904" y="283634"/>
                </a:lnTo>
                <a:lnTo>
                  <a:pt x="211732" y="283634"/>
                </a:lnTo>
                <a:lnTo>
                  <a:pt x="167972" y="359540"/>
                </a:lnTo>
                <a:close/>
              </a:path>
              <a:path w="1240789" h="405764">
                <a:moveTo>
                  <a:pt x="353068" y="364673"/>
                </a:moveTo>
                <a:lnTo>
                  <a:pt x="326703" y="319021"/>
                </a:lnTo>
                <a:lnTo>
                  <a:pt x="370735" y="243115"/>
                </a:lnTo>
                <a:lnTo>
                  <a:pt x="423736" y="243115"/>
                </a:lnTo>
                <a:lnTo>
                  <a:pt x="353068" y="364673"/>
                </a:lnTo>
                <a:close/>
              </a:path>
              <a:path w="1240789" h="405764">
                <a:moveTo>
                  <a:pt x="302785" y="359540"/>
                </a:moveTo>
                <a:lnTo>
                  <a:pt x="255764" y="359540"/>
                </a:lnTo>
                <a:lnTo>
                  <a:pt x="211732" y="283634"/>
                </a:lnTo>
                <a:lnTo>
                  <a:pt x="305904" y="283634"/>
                </a:lnTo>
                <a:lnTo>
                  <a:pt x="326432" y="319021"/>
                </a:lnTo>
                <a:lnTo>
                  <a:pt x="302785" y="359540"/>
                </a:lnTo>
                <a:close/>
              </a:path>
              <a:path w="1240789" h="405764">
                <a:moveTo>
                  <a:pt x="282672" y="405192"/>
                </a:moveTo>
                <a:lnTo>
                  <a:pt x="141336" y="405192"/>
                </a:lnTo>
                <a:lnTo>
                  <a:pt x="167700" y="359540"/>
                </a:lnTo>
                <a:lnTo>
                  <a:pt x="256035" y="359540"/>
                </a:lnTo>
                <a:lnTo>
                  <a:pt x="282672" y="405192"/>
                </a:lnTo>
                <a:close/>
              </a:path>
            </a:pathLst>
          </a:custGeom>
          <a:solidFill>
            <a:srgbClr val="003B3B"/>
          </a:solidFill>
        </p:spPr>
        <p:txBody>
          <a:bodyPr wrap="square" lIns="0" tIns="0" rIns="0" bIns="0" rtlCol="0"/>
          <a:lstStyle/>
          <a:p>
            <a:endParaRPr/>
          </a:p>
        </p:txBody>
      </p:sp>
      <p:sp>
        <p:nvSpPr>
          <p:cNvPr id="18" name="object 18"/>
          <p:cNvSpPr txBox="1">
            <a:spLocks noGrp="1"/>
          </p:cNvSpPr>
          <p:nvPr>
            <p:ph type="title"/>
          </p:nvPr>
        </p:nvSpPr>
        <p:spPr>
          <a:xfrm>
            <a:off x="6126100" y="2227549"/>
            <a:ext cx="4371975" cy="574040"/>
          </a:xfrm>
          <a:prstGeom prst="rect">
            <a:avLst/>
          </a:prstGeom>
        </p:spPr>
        <p:txBody>
          <a:bodyPr vert="horz" wrap="square" lIns="0" tIns="12700" rIns="0" bIns="0" rtlCol="0">
            <a:spAutoFit/>
          </a:bodyPr>
          <a:lstStyle/>
          <a:p>
            <a:pPr marL="12700">
              <a:lnSpc>
                <a:spcPct val="100000"/>
              </a:lnSpc>
              <a:spcBef>
                <a:spcPts val="100"/>
              </a:spcBef>
            </a:pPr>
            <a:r>
              <a:rPr sz="3600" b="1" dirty="0">
                <a:latin typeface="Arial"/>
                <a:cs typeface="Arial"/>
              </a:rPr>
              <a:t>FCX</a:t>
            </a:r>
            <a:r>
              <a:rPr sz="3600" b="1" spc="-10" dirty="0">
                <a:latin typeface="Arial"/>
                <a:cs typeface="Arial"/>
              </a:rPr>
              <a:t> </a:t>
            </a:r>
            <a:r>
              <a:rPr sz="3600" b="1" dirty="0">
                <a:latin typeface="Arial"/>
                <a:cs typeface="Arial"/>
              </a:rPr>
              <a:t>Safety</a:t>
            </a:r>
            <a:r>
              <a:rPr sz="3600" b="1" spc="-5" dirty="0">
                <a:latin typeface="Arial"/>
                <a:cs typeface="Arial"/>
              </a:rPr>
              <a:t> </a:t>
            </a:r>
            <a:r>
              <a:rPr sz="3600" b="1" spc="-10" dirty="0">
                <a:latin typeface="Arial"/>
                <a:cs typeface="Arial"/>
              </a:rPr>
              <a:t>Updates</a:t>
            </a:r>
            <a:endParaRPr sz="3600">
              <a:latin typeface="Arial"/>
              <a:cs typeface="Arial"/>
            </a:endParaRPr>
          </a:p>
        </p:txBody>
      </p:sp>
      <p:sp>
        <p:nvSpPr>
          <p:cNvPr id="19" name="object 19"/>
          <p:cNvSpPr txBox="1"/>
          <p:nvPr/>
        </p:nvSpPr>
        <p:spPr>
          <a:xfrm>
            <a:off x="6133309" y="3392446"/>
            <a:ext cx="5220489" cy="890628"/>
          </a:xfrm>
          <a:prstGeom prst="rect">
            <a:avLst/>
          </a:prstGeom>
        </p:spPr>
        <p:txBody>
          <a:bodyPr vert="horz" wrap="square" lIns="0" tIns="170815" rIns="0" bIns="0" rtlCol="0">
            <a:spAutoFit/>
          </a:bodyPr>
          <a:lstStyle/>
          <a:p>
            <a:pPr marL="12700">
              <a:lnSpc>
                <a:spcPct val="100000"/>
              </a:lnSpc>
              <a:spcBef>
                <a:spcPts val="1345"/>
              </a:spcBef>
            </a:pPr>
            <a:r>
              <a:rPr lang="en-US" sz="2400" dirty="0">
                <a:solidFill>
                  <a:srgbClr val="006FC0"/>
                </a:solidFill>
                <a:latin typeface="Arial"/>
                <a:cs typeface="Arial"/>
              </a:rPr>
              <a:t>Dec</a:t>
            </a:r>
            <a:r>
              <a:rPr sz="2400" dirty="0">
                <a:solidFill>
                  <a:srgbClr val="006FC0"/>
                </a:solidFill>
                <a:latin typeface="Arial"/>
                <a:cs typeface="Arial"/>
              </a:rPr>
              <a:t>ember</a:t>
            </a:r>
            <a:r>
              <a:rPr sz="2400" spc="-20" dirty="0">
                <a:solidFill>
                  <a:srgbClr val="006FC0"/>
                </a:solidFill>
                <a:latin typeface="Arial"/>
                <a:cs typeface="Arial"/>
              </a:rPr>
              <a:t> 2023</a:t>
            </a:r>
            <a:endParaRPr sz="2400" dirty="0">
              <a:latin typeface="Arial"/>
              <a:cs typeface="Arial"/>
            </a:endParaRPr>
          </a:p>
          <a:p>
            <a:pPr marL="12700">
              <a:lnSpc>
                <a:spcPct val="100000"/>
              </a:lnSpc>
              <a:spcBef>
                <a:spcPts val="825"/>
              </a:spcBef>
            </a:pPr>
            <a:r>
              <a:rPr sz="1600" dirty="0">
                <a:solidFill>
                  <a:srgbClr val="006FC0"/>
                </a:solidFill>
                <a:latin typeface="Arial"/>
                <a:cs typeface="Arial"/>
              </a:rPr>
              <a:t>(Incidents</a:t>
            </a:r>
            <a:r>
              <a:rPr sz="1600" spc="-25" dirty="0">
                <a:solidFill>
                  <a:srgbClr val="006FC0"/>
                </a:solidFill>
                <a:latin typeface="Arial"/>
                <a:cs typeface="Arial"/>
              </a:rPr>
              <a:t> </a:t>
            </a:r>
            <a:r>
              <a:rPr sz="1600" dirty="0">
                <a:solidFill>
                  <a:srgbClr val="006FC0"/>
                </a:solidFill>
                <a:latin typeface="Arial"/>
                <a:cs typeface="Arial"/>
              </a:rPr>
              <a:t>and</a:t>
            </a:r>
            <a:r>
              <a:rPr sz="1600" spc="-40" dirty="0">
                <a:solidFill>
                  <a:srgbClr val="006FC0"/>
                </a:solidFill>
                <a:latin typeface="Arial"/>
                <a:cs typeface="Arial"/>
              </a:rPr>
              <a:t> </a:t>
            </a:r>
            <a:r>
              <a:rPr sz="1600" spc="-10" dirty="0">
                <a:solidFill>
                  <a:srgbClr val="006FC0"/>
                </a:solidFill>
                <a:latin typeface="Arial"/>
                <a:cs typeface="Arial"/>
              </a:rPr>
              <a:t>Communications</a:t>
            </a:r>
            <a:r>
              <a:rPr sz="1600" spc="-45" dirty="0">
                <a:solidFill>
                  <a:srgbClr val="006FC0"/>
                </a:solidFill>
                <a:latin typeface="Arial"/>
                <a:cs typeface="Arial"/>
              </a:rPr>
              <a:t> </a:t>
            </a:r>
            <a:r>
              <a:rPr sz="1600" dirty="0">
                <a:solidFill>
                  <a:srgbClr val="006FC0"/>
                </a:solidFill>
                <a:latin typeface="Arial"/>
                <a:cs typeface="Arial"/>
              </a:rPr>
              <a:t>from</a:t>
            </a:r>
            <a:r>
              <a:rPr sz="1600" spc="-15" dirty="0">
                <a:solidFill>
                  <a:srgbClr val="006FC0"/>
                </a:solidFill>
                <a:latin typeface="Arial"/>
                <a:cs typeface="Arial"/>
              </a:rPr>
              <a:t> </a:t>
            </a:r>
            <a:r>
              <a:rPr lang="en-US" sz="1600" dirty="0">
                <a:solidFill>
                  <a:srgbClr val="006FC0"/>
                </a:solidFill>
                <a:latin typeface="Arial"/>
                <a:cs typeface="Arial"/>
              </a:rPr>
              <a:t>Novem</a:t>
            </a:r>
            <a:r>
              <a:rPr sz="1600" dirty="0">
                <a:solidFill>
                  <a:srgbClr val="006FC0"/>
                </a:solidFill>
                <a:latin typeface="Arial"/>
                <a:cs typeface="Arial"/>
              </a:rPr>
              <a:t>ber</a:t>
            </a:r>
            <a:r>
              <a:rPr sz="1600" spc="-5" dirty="0">
                <a:solidFill>
                  <a:srgbClr val="006FC0"/>
                </a:solidFill>
                <a:latin typeface="Arial"/>
                <a:cs typeface="Arial"/>
              </a:rPr>
              <a:t> </a:t>
            </a:r>
            <a:r>
              <a:rPr sz="1600" spc="-10" dirty="0">
                <a:solidFill>
                  <a:srgbClr val="006FC0"/>
                </a:solidFill>
                <a:latin typeface="Arial"/>
                <a:cs typeface="Arial"/>
              </a:rPr>
              <a:t>2023)</a:t>
            </a:r>
            <a:endParaRPr sz="1600" dirty="0">
              <a:latin typeface="Arial"/>
              <a:cs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3270" cy="2039620"/>
            <a:chOff x="0" y="0"/>
            <a:chExt cx="12193270" cy="2039620"/>
          </a:xfrm>
        </p:grpSpPr>
        <p:pic>
          <p:nvPicPr>
            <p:cNvPr id="3" name="object 3"/>
            <p:cNvPicPr/>
            <p:nvPr/>
          </p:nvPicPr>
          <p:blipFill>
            <a:blip r:embed="rId2" cstate="print"/>
            <a:stretch>
              <a:fillRect/>
            </a:stretch>
          </p:blipFill>
          <p:spPr>
            <a:xfrm>
              <a:off x="0" y="0"/>
              <a:ext cx="12192000" cy="1278635"/>
            </a:xfrm>
            <a:prstGeom prst="rect">
              <a:avLst/>
            </a:prstGeom>
          </p:spPr>
        </p:pic>
        <p:sp>
          <p:nvSpPr>
            <p:cNvPr id="4" name="object 4"/>
            <p:cNvSpPr/>
            <p:nvPr/>
          </p:nvSpPr>
          <p:spPr>
            <a:xfrm>
              <a:off x="0" y="88392"/>
              <a:ext cx="12192000" cy="1018540"/>
            </a:xfrm>
            <a:custGeom>
              <a:avLst/>
              <a:gdLst/>
              <a:ahLst/>
              <a:cxnLst/>
              <a:rect l="l" t="t" r="r" b="b"/>
              <a:pathLst>
                <a:path w="12192000" h="1018540">
                  <a:moveTo>
                    <a:pt x="12192000" y="0"/>
                  </a:moveTo>
                  <a:lnTo>
                    <a:pt x="0" y="0"/>
                  </a:lnTo>
                  <a:lnTo>
                    <a:pt x="0" y="1018031"/>
                  </a:lnTo>
                  <a:lnTo>
                    <a:pt x="12192000" y="1018031"/>
                  </a:lnTo>
                  <a:lnTo>
                    <a:pt x="12192000" y="0"/>
                  </a:lnTo>
                  <a:close/>
                </a:path>
              </a:pathLst>
            </a:custGeom>
            <a:solidFill>
              <a:srgbClr val="FFFFFF"/>
            </a:solidFill>
          </p:spPr>
          <p:txBody>
            <a:bodyPr wrap="square" lIns="0" tIns="0" rIns="0" bIns="0" rtlCol="0"/>
            <a:lstStyle/>
            <a:p>
              <a:endParaRPr/>
            </a:p>
          </p:txBody>
        </p:sp>
        <p:sp>
          <p:nvSpPr>
            <p:cNvPr id="5" name="object 5"/>
            <p:cNvSpPr/>
            <p:nvPr/>
          </p:nvSpPr>
          <p:spPr>
            <a:xfrm>
              <a:off x="761" y="1102105"/>
              <a:ext cx="12192000" cy="25400"/>
            </a:xfrm>
            <a:custGeom>
              <a:avLst/>
              <a:gdLst/>
              <a:ahLst/>
              <a:cxnLst/>
              <a:rect l="l" t="t" r="r" b="b"/>
              <a:pathLst>
                <a:path w="12192000" h="25400">
                  <a:moveTo>
                    <a:pt x="0" y="25400"/>
                  </a:moveTo>
                  <a:lnTo>
                    <a:pt x="12192000" y="25400"/>
                  </a:lnTo>
                  <a:lnTo>
                    <a:pt x="12192000" y="0"/>
                  </a:lnTo>
                  <a:lnTo>
                    <a:pt x="0" y="0"/>
                  </a:lnTo>
                  <a:lnTo>
                    <a:pt x="0" y="25400"/>
                  </a:lnTo>
                  <a:close/>
                </a:path>
              </a:pathLst>
            </a:custGeom>
            <a:solidFill>
              <a:srgbClr val="DA7B2C"/>
            </a:solidFill>
          </p:spPr>
          <p:txBody>
            <a:bodyPr wrap="square" lIns="0" tIns="0" rIns="0" bIns="0" rtlCol="0"/>
            <a:lstStyle/>
            <a:p>
              <a:endParaRPr/>
            </a:p>
          </p:txBody>
        </p:sp>
        <p:pic>
          <p:nvPicPr>
            <p:cNvPr id="6" name="object 6"/>
            <p:cNvPicPr/>
            <p:nvPr/>
          </p:nvPicPr>
          <p:blipFill>
            <a:blip r:embed="rId3" cstate="print"/>
            <a:stretch>
              <a:fillRect/>
            </a:stretch>
          </p:blipFill>
          <p:spPr>
            <a:xfrm>
              <a:off x="0" y="0"/>
              <a:ext cx="12192000" cy="294131"/>
            </a:xfrm>
            <a:prstGeom prst="rect">
              <a:avLst/>
            </a:prstGeom>
          </p:spPr>
        </p:pic>
        <p:pic>
          <p:nvPicPr>
            <p:cNvPr id="7" name="object 7"/>
            <p:cNvPicPr/>
            <p:nvPr/>
          </p:nvPicPr>
          <p:blipFill>
            <a:blip r:embed="rId4" cstate="print"/>
            <a:stretch>
              <a:fillRect/>
            </a:stretch>
          </p:blipFill>
          <p:spPr>
            <a:xfrm>
              <a:off x="4902708" y="15240"/>
              <a:ext cx="2386583" cy="256031"/>
            </a:xfrm>
            <a:prstGeom prst="rect">
              <a:avLst/>
            </a:prstGeom>
          </p:spPr>
        </p:pic>
        <p:pic>
          <p:nvPicPr>
            <p:cNvPr id="8" name="object 8"/>
            <p:cNvPicPr/>
            <p:nvPr/>
          </p:nvPicPr>
          <p:blipFill>
            <a:blip r:embed="rId5" cstate="print"/>
            <a:stretch>
              <a:fillRect/>
            </a:stretch>
          </p:blipFill>
          <p:spPr>
            <a:xfrm>
              <a:off x="10652759" y="379476"/>
              <a:ext cx="1441702" cy="605027"/>
            </a:xfrm>
            <a:prstGeom prst="rect">
              <a:avLst/>
            </a:prstGeom>
          </p:spPr>
        </p:pic>
        <p:sp>
          <p:nvSpPr>
            <p:cNvPr id="9" name="object 9"/>
            <p:cNvSpPr/>
            <p:nvPr/>
          </p:nvSpPr>
          <p:spPr>
            <a:xfrm>
              <a:off x="0" y="0"/>
              <a:ext cx="12192000" cy="2039620"/>
            </a:xfrm>
            <a:custGeom>
              <a:avLst/>
              <a:gdLst/>
              <a:ahLst/>
              <a:cxnLst/>
              <a:rect l="l" t="t" r="r" b="b"/>
              <a:pathLst>
                <a:path w="12192000" h="2039620">
                  <a:moveTo>
                    <a:pt x="12192000" y="0"/>
                  </a:moveTo>
                  <a:lnTo>
                    <a:pt x="0" y="0"/>
                  </a:lnTo>
                  <a:lnTo>
                    <a:pt x="0" y="2039112"/>
                  </a:lnTo>
                  <a:lnTo>
                    <a:pt x="12192000" y="2039112"/>
                  </a:lnTo>
                  <a:lnTo>
                    <a:pt x="12192000" y="0"/>
                  </a:lnTo>
                  <a:close/>
                </a:path>
              </a:pathLst>
            </a:custGeom>
            <a:solidFill>
              <a:srgbClr val="FFFFFF"/>
            </a:solidFill>
          </p:spPr>
          <p:txBody>
            <a:bodyPr wrap="square" lIns="0" tIns="0" rIns="0" bIns="0" rtlCol="0"/>
            <a:lstStyle/>
            <a:p>
              <a:endParaRPr/>
            </a:p>
          </p:txBody>
        </p:sp>
      </p:grpSp>
      <p:pic>
        <p:nvPicPr>
          <p:cNvPr id="10" name="object 10"/>
          <p:cNvPicPr/>
          <p:nvPr/>
        </p:nvPicPr>
        <p:blipFill>
          <a:blip r:embed="rId6" cstate="print"/>
          <a:stretch>
            <a:fillRect/>
          </a:stretch>
        </p:blipFill>
        <p:spPr>
          <a:xfrm>
            <a:off x="9339935" y="5833844"/>
            <a:ext cx="2191307" cy="611178"/>
          </a:xfrm>
          <a:prstGeom prst="rect">
            <a:avLst/>
          </a:prstGeom>
        </p:spPr>
      </p:pic>
      <p:sp>
        <p:nvSpPr>
          <p:cNvPr id="11" name="object 11"/>
          <p:cNvSpPr/>
          <p:nvPr/>
        </p:nvSpPr>
        <p:spPr>
          <a:xfrm>
            <a:off x="1106424" y="5588508"/>
            <a:ext cx="10441940" cy="0"/>
          </a:xfrm>
          <a:custGeom>
            <a:avLst/>
            <a:gdLst/>
            <a:ahLst/>
            <a:cxnLst/>
            <a:rect l="l" t="t" r="r" b="b"/>
            <a:pathLst>
              <a:path w="10441940">
                <a:moveTo>
                  <a:pt x="0" y="0"/>
                </a:moveTo>
                <a:lnTo>
                  <a:pt x="10441520" y="0"/>
                </a:lnTo>
              </a:path>
            </a:pathLst>
          </a:custGeom>
          <a:ln w="12700">
            <a:solidFill>
              <a:srgbClr val="BA5D00"/>
            </a:solidFill>
          </a:ln>
        </p:spPr>
        <p:txBody>
          <a:bodyPr wrap="square" lIns="0" tIns="0" rIns="0" bIns="0" rtlCol="0"/>
          <a:lstStyle/>
          <a:p>
            <a:endParaRPr/>
          </a:p>
        </p:txBody>
      </p:sp>
      <p:pic>
        <p:nvPicPr>
          <p:cNvPr id="12" name="object 12"/>
          <p:cNvPicPr/>
          <p:nvPr/>
        </p:nvPicPr>
        <p:blipFill>
          <a:blip r:embed="rId7" cstate="print"/>
          <a:stretch>
            <a:fillRect/>
          </a:stretch>
        </p:blipFill>
        <p:spPr>
          <a:xfrm>
            <a:off x="0" y="0"/>
            <a:ext cx="772668" cy="6857999"/>
          </a:xfrm>
          <a:prstGeom prst="rect">
            <a:avLst/>
          </a:prstGeom>
        </p:spPr>
      </p:pic>
      <p:pic>
        <p:nvPicPr>
          <p:cNvPr id="13" name="object 13"/>
          <p:cNvPicPr/>
          <p:nvPr/>
        </p:nvPicPr>
        <p:blipFill>
          <a:blip r:embed="rId8" cstate="print"/>
          <a:stretch>
            <a:fillRect/>
          </a:stretch>
        </p:blipFill>
        <p:spPr>
          <a:xfrm>
            <a:off x="1011936" y="1969007"/>
            <a:ext cx="4431791" cy="1650492"/>
          </a:xfrm>
          <a:prstGeom prst="rect">
            <a:avLst/>
          </a:prstGeom>
        </p:spPr>
      </p:pic>
      <p:sp>
        <p:nvSpPr>
          <p:cNvPr id="14" name="object 14"/>
          <p:cNvSpPr/>
          <p:nvPr/>
        </p:nvSpPr>
        <p:spPr>
          <a:xfrm>
            <a:off x="5748528" y="1699260"/>
            <a:ext cx="0" cy="2167890"/>
          </a:xfrm>
          <a:custGeom>
            <a:avLst/>
            <a:gdLst/>
            <a:ahLst/>
            <a:cxnLst/>
            <a:rect l="l" t="t" r="r" b="b"/>
            <a:pathLst>
              <a:path h="2167890">
                <a:moveTo>
                  <a:pt x="0" y="0"/>
                </a:moveTo>
                <a:lnTo>
                  <a:pt x="0" y="2167356"/>
                </a:lnTo>
              </a:path>
            </a:pathLst>
          </a:custGeom>
          <a:ln w="6350">
            <a:solidFill>
              <a:srgbClr val="3676BB"/>
            </a:solidFill>
          </a:ln>
        </p:spPr>
        <p:txBody>
          <a:bodyPr wrap="square" lIns="0" tIns="0" rIns="0" bIns="0" rtlCol="0"/>
          <a:lstStyle/>
          <a:p>
            <a:endParaRPr/>
          </a:p>
        </p:txBody>
      </p:sp>
      <p:sp>
        <p:nvSpPr>
          <p:cNvPr id="15" name="object 15"/>
          <p:cNvSpPr txBox="1"/>
          <p:nvPr/>
        </p:nvSpPr>
        <p:spPr>
          <a:xfrm>
            <a:off x="10996371" y="6468143"/>
            <a:ext cx="551815" cy="208279"/>
          </a:xfrm>
          <a:prstGeom prst="rect">
            <a:avLst/>
          </a:prstGeom>
        </p:spPr>
        <p:txBody>
          <a:bodyPr vert="horz" wrap="square" lIns="0" tIns="12700" rIns="0" bIns="0" rtlCol="0">
            <a:spAutoFit/>
          </a:bodyPr>
          <a:lstStyle/>
          <a:p>
            <a:pPr marL="12700">
              <a:lnSpc>
                <a:spcPct val="100000"/>
              </a:lnSpc>
              <a:spcBef>
                <a:spcPts val="100"/>
              </a:spcBef>
            </a:pPr>
            <a:r>
              <a:rPr sz="1200" spc="-10" dirty="0">
                <a:latin typeface="Arial"/>
                <a:cs typeface="Arial"/>
              </a:rPr>
              <a:t>fcx.com</a:t>
            </a:r>
            <a:endParaRPr sz="1200">
              <a:latin typeface="Arial"/>
              <a:cs typeface="Arial"/>
            </a:endParaRPr>
          </a:p>
        </p:txBody>
      </p:sp>
      <p:pic>
        <p:nvPicPr>
          <p:cNvPr id="16" name="object 16"/>
          <p:cNvPicPr/>
          <p:nvPr/>
        </p:nvPicPr>
        <p:blipFill>
          <a:blip r:embed="rId9" cstate="print"/>
          <a:stretch>
            <a:fillRect/>
          </a:stretch>
        </p:blipFill>
        <p:spPr>
          <a:xfrm>
            <a:off x="1109472" y="5974079"/>
            <a:ext cx="464807" cy="469379"/>
          </a:xfrm>
          <a:prstGeom prst="rect">
            <a:avLst/>
          </a:prstGeom>
        </p:spPr>
      </p:pic>
      <p:sp>
        <p:nvSpPr>
          <p:cNvPr id="17" name="object 17"/>
          <p:cNvSpPr/>
          <p:nvPr/>
        </p:nvSpPr>
        <p:spPr>
          <a:xfrm>
            <a:off x="1870297" y="6039265"/>
            <a:ext cx="1240790" cy="405765"/>
          </a:xfrm>
          <a:custGeom>
            <a:avLst/>
            <a:gdLst/>
            <a:ahLst/>
            <a:cxnLst/>
            <a:rect l="l" t="t" r="r" b="b"/>
            <a:pathLst>
              <a:path w="1240789" h="405764">
                <a:moveTo>
                  <a:pt x="1240496" y="279312"/>
                </a:moveTo>
                <a:lnTo>
                  <a:pt x="1207880" y="279312"/>
                </a:lnTo>
                <a:lnTo>
                  <a:pt x="1210598" y="274990"/>
                </a:lnTo>
                <a:lnTo>
                  <a:pt x="1214132" y="271749"/>
                </a:lnTo>
                <a:lnTo>
                  <a:pt x="1218480" y="269047"/>
                </a:lnTo>
                <a:lnTo>
                  <a:pt x="1222829" y="266616"/>
                </a:lnTo>
                <a:lnTo>
                  <a:pt x="1228809" y="265265"/>
                </a:lnTo>
                <a:lnTo>
                  <a:pt x="1236419" y="265265"/>
                </a:lnTo>
                <a:lnTo>
                  <a:pt x="1236419" y="264725"/>
                </a:lnTo>
                <a:lnTo>
                  <a:pt x="1240496" y="264725"/>
                </a:lnTo>
                <a:lnTo>
                  <a:pt x="1240496" y="279312"/>
                </a:lnTo>
                <a:close/>
              </a:path>
              <a:path w="1240789" h="405764">
                <a:moveTo>
                  <a:pt x="1207608" y="359000"/>
                </a:moveTo>
                <a:lnTo>
                  <a:pt x="1192388" y="359000"/>
                </a:lnTo>
                <a:lnTo>
                  <a:pt x="1192388" y="264995"/>
                </a:lnTo>
                <a:lnTo>
                  <a:pt x="1205706" y="264995"/>
                </a:lnTo>
                <a:lnTo>
                  <a:pt x="1207880" y="279312"/>
                </a:lnTo>
                <a:lnTo>
                  <a:pt x="1240496" y="279312"/>
                </a:lnTo>
                <a:lnTo>
                  <a:pt x="1240496" y="279582"/>
                </a:lnTo>
                <a:lnTo>
                  <a:pt x="1223916" y="279582"/>
                </a:lnTo>
                <a:lnTo>
                  <a:pt x="1217393" y="282554"/>
                </a:lnTo>
                <a:lnTo>
                  <a:pt x="1213588" y="288496"/>
                </a:lnTo>
                <a:lnTo>
                  <a:pt x="1209511" y="294709"/>
                </a:lnTo>
                <a:lnTo>
                  <a:pt x="1207608" y="302003"/>
                </a:lnTo>
                <a:lnTo>
                  <a:pt x="1207608" y="359000"/>
                </a:lnTo>
                <a:close/>
              </a:path>
              <a:path w="1240789" h="405764">
                <a:moveTo>
                  <a:pt x="1134222" y="360621"/>
                </a:moveTo>
                <a:lnTo>
                  <a:pt x="1096986" y="344953"/>
                </a:lnTo>
                <a:lnTo>
                  <a:pt x="1087201" y="312538"/>
                </a:lnTo>
                <a:lnTo>
                  <a:pt x="1087558" y="305493"/>
                </a:lnTo>
                <a:lnTo>
                  <a:pt x="1115468" y="266076"/>
                </a:lnTo>
                <a:lnTo>
                  <a:pt x="1123350" y="264185"/>
                </a:lnTo>
                <a:lnTo>
                  <a:pt x="1140745" y="264185"/>
                </a:lnTo>
                <a:lnTo>
                  <a:pt x="1148356" y="266076"/>
                </a:lnTo>
                <a:lnTo>
                  <a:pt x="1155151" y="269587"/>
                </a:lnTo>
                <a:lnTo>
                  <a:pt x="1161674" y="273099"/>
                </a:lnTo>
                <a:lnTo>
                  <a:pt x="1166252" y="277421"/>
                </a:lnTo>
                <a:lnTo>
                  <a:pt x="1124981" y="277421"/>
                </a:lnTo>
                <a:lnTo>
                  <a:pt x="1118730" y="279852"/>
                </a:lnTo>
                <a:lnTo>
                  <a:pt x="1113294" y="284445"/>
                </a:lnTo>
                <a:lnTo>
                  <a:pt x="1107858" y="289307"/>
                </a:lnTo>
                <a:lnTo>
                  <a:pt x="1104868" y="295250"/>
                </a:lnTo>
                <a:lnTo>
                  <a:pt x="1104052" y="302813"/>
                </a:lnTo>
                <a:lnTo>
                  <a:pt x="1176719" y="302813"/>
                </a:lnTo>
                <a:lnTo>
                  <a:pt x="1176798" y="305493"/>
                </a:lnTo>
                <a:lnTo>
                  <a:pt x="1176870" y="312538"/>
                </a:lnTo>
                <a:lnTo>
                  <a:pt x="1176623" y="315239"/>
                </a:lnTo>
                <a:lnTo>
                  <a:pt x="1102965" y="315239"/>
                </a:lnTo>
                <a:lnTo>
                  <a:pt x="1103019" y="325909"/>
                </a:lnTo>
                <a:lnTo>
                  <a:pt x="1105955" y="333338"/>
                </a:lnTo>
                <a:lnTo>
                  <a:pt x="1111391" y="338740"/>
                </a:lnTo>
                <a:lnTo>
                  <a:pt x="1116827" y="344413"/>
                </a:lnTo>
                <a:lnTo>
                  <a:pt x="1124166" y="347114"/>
                </a:lnTo>
                <a:lnTo>
                  <a:pt x="1165751" y="347114"/>
                </a:lnTo>
                <a:lnTo>
                  <a:pt x="1161402" y="351436"/>
                </a:lnTo>
                <a:lnTo>
                  <a:pt x="1155588" y="355492"/>
                </a:lnTo>
                <a:lnTo>
                  <a:pt x="1149137" y="358358"/>
                </a:lnTo>
                <a:lnTo>
                  <a:pt x="1142024" y="360059"/>
                </a:lnTo>
                <a:lnTo>
                  <a:pt x="1134222" y="360621"/>
                </a:lnTo>
                <a:close/>
              </a:path>
              <a:path w="1240789" h="405764">
                <a:moveTo>
                  <a:pt x="1176719" y="302813"/>
                </a:moveTo>
                <a:lnTo>
                  <a:pt x="1161131" y="302813"/>
                </a:lnTo>
                <a:lnTo>
                  <a:pt x="1160315" y="294709"/>
                </a:lnTo>
                <a:lnTo>
                  <a:pt x="1157325" y="288496"/>
                </a:lnTo>
                <a:lnTo>
                  <a:pt x="1152161" y="284174"/>
                </a:lnTo>
                <a:lnTo>
                  <a:pt x="1146997" y="279582"/>
                </a:lnTo>
                <a:lnTo>
                  <a:pt x="1140474" y="277421"/>
                </a:lnTo>
                <a:lnTo>
                  <a:pt x="1166252" y="277421"/>
                </a:lnTo>
                <a:lnTo>
                  <a:pt x="1167110" y="278232"/>
                </a:lnTo>
                <a:lnTo>
                  <a:pt x="1170644" y="284985"/>
                </a:lnTo>
                <a:lnTo>
                  <a:pt x="1174721" y="291738"/>
                </a:lnTo>
                <a:lnTo>
                  <a:pt x="1176623" y="299572"/>
                </a:lnTo>
                <a:lnTo>
                  <a:pt x="1176719" y="302813"/>
                </a:lnTo>
                <a:close/>
              </a:path>
              <a:path w="1240789" h="405764">
                <a:moveTo>
                  <a:pt x="1165751" y="347114"/>
                </a:moveTo>
                <a:lnTo>
                  <a:pt x="1139658" y="347114"/>
                </a:lnTo>
                <a:lnTo>
                  <a:pt x="1145366" y="345494"/>
                </a:lnTo>
                <a:lnTo>
                  <a:pt x="1150259" y="341982"/>
                </a:lnTo>
                <a:lnTo>
                  <a:pt x="1154879" y="338740"/>
                </a:lnTo>
                <a:lnTo>
                  <a:pt x="1158141" y="333878"/>
                </a:lnTo>
                <a:lnTo>
                  <a:pt x="1159772" y="327935"/>
                </a:lnTo>
                <a:lnTo>
                  <a:pt x="1175264" y="327935"/>
                </a:lnTo>
                <a:lnTo>
                  <a:pt x="1173328" y="334722"/>
                </a:lnTo>
                <a:lnTo>
                  <a:pt x="1170372" y="340901"/>
                </a:lnTo>
                <a:lnTo>
                  <a:pt x="1166397" y="346473"/>
                </a:lnTo>
                <a:lnTo>
                  <a:pt x="1165751" y="347114"/>
                </a:lnTo>
                <a:close/>
              </a:path>
              <a:path w="1240789" h="405764">
                <a:moveTo>
                  <a:pt x="995604" y="359270"/>
                </a:moveTo>
                <a:lnTo>
                  <a:pt x="982286" y="359270"/>
                </a:lnTo>
                <a:lnTo>
                  <a:pt x="982286" y="230149"/>
                </a:lnTo>
                <a:lnTo>
                  <a:pt x="997507" y="230149"/>
                </a:lnTo>
                <a:lnTo>
                  <a:pt x="997507" y="280393"/>
                </a:lnTo>
                <a:lnTo>
                  <a:pt x="1015297" y="280393"/>
                </a:lnTo>
                <a:lnTo>
                  <a:pt x="997235" y="319021"/>
                </a:lnTo>
                <a:lnTo>
                  <a:pt x="998322" y="324964"/>
                </a:lnTo>
                <a:lnTo>
                  <a:pt x="1003758" y="335769"/>
                </a:lnTo>
                <a:lnTo>
                  <a:pt x="1007292" y="339821"/>
                </a:lnTo>
                <a:lnTo>
                  <a:pt x="1015742" y="344953"/>
                </a:lnTo>
                <a:lnTo>
                  <a:pt x="997779" y="344953"/>
                </a:lnTo>
                <a:lnTo>
                  <a:pt x="995604" y="359270"/>
                </a:lnTo>
                <a:close/>
              </a:path>
              <a:path w="1240789" h="405764">
                <a:moveTo>
                  <a:pt x="1015297" y="280393"/>
                </a:moveTo>
                <a:lnTo>
                  <a:pt x="997507" y="280393"/>
                </a:lnTo>
                <a:lnTo>
                  <a:pt x="1004094" y="273302"/>
                </a:lnTo>
                <a:lnTo>
                  <a:pt x="1011674" y="268237"/>
                </a:lnTo>
                <a:lnTo>
                  <a:pt x="1020325" y="265198"/>
                </a:lnTo>
                <a:lnTo>
                  <a:pt x="1030123" y="264185"/>
                </a:lnTo>
                <a:lnTo>
                  <a:pt x="1038820" y="264185"/>
                </a:lnTo>
                <a:lnTo>
                  <a:pt x="1046703" y="266076"/>
                </a:lnTo>
                <a:lnTo>
                  <a:pt x="1053498" y="269858"/>
                </a:lnTo>
                <a:lnTo>
                  <a:pt x="1060564" y="273639"/>
                </a:lnTo>
                <a:lnTo>
                  <a:pt x="1064706" y="277961"/>
                </a:lnTo>
                <a:lnTo>
                  <a:pt x="1022241" y="277961"/>
                </a:lnTo>
                <a:lnTo>
                  <a:pt x="1017076" y="279312"/>
                </a:lnTo>
                <a:lnTo>
                  <a:pt x="1015297" y="280393"/>
                </a:lnTo>
                <a:close/>
              </a:path>
              <a:path w="1240789" h="405764">
                <a:moveTo>
                  <a:pt x="1063269" y="347114"/>
                </a:moveTo>
                <a:lnTo>
                  <a:pt x="1038005" y="347114"/>
                </a:lnTo>
                <a:lnTo>
                  <a:pt x="1045615" y="343873"/>
                </a:lnTo>
                <a:lnTo>
                  <a:pt x="1051323" y="337390"/>
                </a:lnTo>
                <a:lnTo>
                  <a:pt x="1055090" y="332257"/>
                </a:lnTo>
                <a:lnTo>
                  <a:pt x="1057812" y="326517"/>
                </a:lnTo>
                <a:lnTo>
                  <a:pt x="1059464" y="320068"/>
                </a:lnTo>
                <a:lnTo>
                  <a:pt x="1060021" y="312808"/>
                </a:lnTo>
                <a:lnTo>
                  <a:pt x="1059464" y="305464"/>
                </a:lnTo>
                <a:lnTo>
                  <a:pt x="1038005" y="277961"/>
                </a:lnTo>
                <a:lnTo>
                  <a:pt x="1064706" y="277961"/>
                </a:lnTo>
                <a:lnTo>
                  <a:pt x="1075785" y="311998"/>
                </a:lnTo>
                <a:lnTo>
                  <a:pt x="1075386" y="318886"/>
                </a:lnTo>
                <a:lnTo>
                  <a:pt x="1074222" y="325369"/>
                </a:lnTo>
                <a:lnTo>
                  <a:pt x="1072345" y="331447"/>
                </a:lnTo>
                <a:lnTo>
                  <a:pt x="1069806" y="337120"/>
                </a:lnTo>
                <a:lnTo>
                  <a:pt x="1065729" y="344413"/>
                </a:lnTo>
                <a:lnTo>
                  <a:pt x="1063269" y="347114"/>
                </a:lnTo>
                <a:close/>
              </a:path>
              <a:path w="1240789" h="405764">
                <a:moveTo>
                  <a:pt x="1038820" y="360351"/>
                </a:moveTo>
                <a:lnTo>
                  <a:pt x="1022512" y="360351"/>
                </a:lnTo>
                <a:lnTo>
                  <a:pt x="1015989" y="359000"/>
                </a:lnTo>
                <a:lnTo>
                  <a:pt x="1005117" y="353597"/>
                </a:lnTo>
                <a:lnTo>
                  <a:pt x="1000768" y="349816"/>
                </a:lnTo>
                <a:lnTo>
                  <a:pt x="997779" y="344953"/>
                </a:lnTo>
                <a:lnTo>
                  <a:pt x="1015742" y="344953"/>
                </a:lnTo>
                <a:lnTo>
                  <a:pt x="1017076" y="345764"/>
                </a:lnTo>
                <a:lnTo>
                  <a:pt x="1022512" y="347114"/>
                </a:lnTo>
                <a:lnTo>
                  <a:pt x="1063269" y="347114"/>
                </a:lnTo>
                <a:lnTo>
                  <a:pt x="1060564" y="350086"/>
                </a:lnTo>
                <a:lnTo>
                  <a:pt x="1053498" y="354138"/>
                </a:lnTo>
                <a:lnTo>
                  <a:pt x="1046703" y="358190"/>
                </a:lnTo>
                <a:lnTo>
                  <a:pt x="1038820" y="360351"/>
                </a:lnTo>
                <a:close/>
              </a:path>
              <a:path w="1240789" h="405764">
                <a:moveTo>
                  <a:pt x="853670" y="277961"/>
                </a:moveTo>
                <a:lnTo>
                  <a:pt x="837145" y="277961"/>
                </a:lnTo>
                <a:lnTo>
                  <a:pt x="842743" y="271749"/>
                </a:lnTo>
                <a:lnTo>
                  <a:pt x="849172" y="267393"/>
                </a:lnTo>
                <a:lnTo>
                  <a:pt x="856561" y="264780"/>
                </a:lnTo>
                <a:lnTo>
                  <a:pt x="864868" y="263915"/>
                </a:lnTo>
                <a:lnTo>
                  <a:pt x="871663" y="263915"/>
                </a:lnTo>
                <a:lnTo>
                  <a:pt x="892789" y="277691"/>
                </a:lnTo>
                <a:lnTo>
                  <a:pt x="854268" y="277691"/>
                </a:lnTo>
                <a:lnTo>
                  <a:pt x="853670" y="277961"/>
                </a:lnTo>
                <a:close/>
              </a:path>
              <a:path w="1240789" h="405764">
                <a:moveTo>
                  <a:pt x="909960" y="282013"/>
                </a:moveTo>
                <a:lnTo>
                  <a:pt x="894766" y="282013"/>
                </a:lnTo>
                <a:lnTo>
                  <a:pt x="900631" y="274213"/>
                </a:lnTo>
                <a:lnTo>
                  <a:pt x="908050" y="268642"/>
                </a:lnTo>
                <a:lnTo>
                  <a:pt x="917050" y="265299"/>
                </a:lnTo>
                <a:lnTo>
                  <a:pt x="927654" y="264185"/>
                </a:lnTo>
                <a:lnTo>
                  <a:pt x="935239" y="264797"/>
                </a:lnTo>
                <a:lnTo>
                  <a:pt x="942059" y="266650"/>
                </a:lnTo>
                <a:lnTo>
                  <a:pt x="948065" y="269769"/>
                </a:lnTo>
                <a:lnTo>
                  <a:pt x="953229" y="274213"/>
                </a:lnTo>
                <a:lnTo>
                  <a:pt x="955715" y="277421"/>
                </a:lnTo>
                <a:lnTo>
                  <a:pt x="917326" y="277421"/>
                </a:lnTo>
                <a:lnTo>
                  <a:pt x="911346" y="280393"/>
                </a:lnTo>
                <a:lnTo>
                  <a:pt x="909960" y="282013"/>
                </a:lnTo>
                <a:close/>
              </a:path>
              <a:path w="1240789" h="405764">
                <a:moveTo>
                  <a:pt x="836873" y="359000"/>
                </a:moveTo>
                <a:lnTo>
                  <a:pt x="821652" y="359000"/>
                </a:lnTo>
                <a:lnTo>
                  <a:pt x="821652" y="264995"/>
                </a:lnTo>
                <a:lnTo>
                  <a:pt x="834970" y="264995"/>
                </a:lnTo>
                <a:lnTo>
                  <a:pt x="837145" y="277961"/>
                </a:lnTo>
                <a:lnTo>
                  <a:pt x="853670" y="277961"/>
                </a:lnTo>
                <a:lnTo>
                  <a:pt x="848288" y="280393"/>
                </a:lnTo>
                <a:lnTo>
                  <a:pt x="839047" y="292278"/>
                </a:lnTo>
                <a:lnTo>
                  <a:pt x="836873" y="299842"/>
                </a:lnTo>
                <a:lnTo>
                  <a:pt x="836873" y="359000"/>
                </a:lnTo>
                <a:close/>
              </a:path>
              <a:path w="1240789" h="405764">
                <a:moveTo>
                  <a:pt x="963260" y="358730"/>
                </a:moveTo>
                <a:lnTo>
                  <a:pt x="948039" y="358730"/>
                </a:lnTo>
                <a:lnTo>
                  <a:pt x="948039" y="296600"/>
                </a:lnTo>
                <a:lnTo>
                  <a:pt x="945865" y="289577"/>
                </a:lnTo>
                <a:lnTo>
                  <a:pt x="938254" y="279852"/>
                </a:lnTo>
                <a:lnTo>
                  <a:pt x="932546" y="277421"/>
                </a:lnTo>
                <a:lnTo>
                  <a:pt x="955715" y="277421"/>
                </a:lnTo>
                <a:lnTo>
                  <a:pt x="957641" y="279907"/>
                </a:lnTo>
                <a:lnTo>
                  <a:pt x="960780" y="286977"/>
                </a:lnTo>
                <a:lnTo>
                  <a:pt x="962644" y="295414"/>
                </a:lnTo>
                <a:lnTo>
                  <a:pt x="963260" y="305244"/>
                </a:lnTo>
                <a:lnTo>
                  <a:pt x="963260" y="358730"/>
                </a:lnTo>
                <a:close/>
              </a:path>
              <a:path w="1240789" h="405764">
                <a:moveTo>
                  <a:pt x="899930" y="359000"/>
                </a:moveTo>
                <a:lnTo>
                  <a:pt x="884710" y="359000"/>
                </a:lnTo>
                <a:lnTo>
                  <a:pt x="884636" y="296600"/>
                </a:lnTo>
                <a:lnTo>
                  <a:pt x="882807" y="289847"/>
                </a:lnTo>
                <a:lnTo>
                  <a:pt x="878730" y="284985"/>
                </a:lnTo>
                <a:lnTo>
                  <a:pt x="874925" y="280122"/>
                </a:lnTo>
                <a:lnTo>
                  <a:pt x="869217" y="277691"/>
                </a:lnTo>
                <a:lnTo>
                  <a:pt x="892789" y="277691"/>
                </a:lnTo>
                <a:lnTo>
                  <a:pt x="894766" y="282013"/>
                </a:lnTo>
                <a:lnTo>
                  <a:pt x="909960" y="282013"/>
                </a:lnTo>
                <a:lnTo>
                  <a:pt x="902105" y="291198"/>
                </a:lnTo>
                <a:lnTo>
                  <a:pt x="899930" y="298761"/>
                </a:lnTo>
                <a:lnTo>
                  <a:pt x="899930" y="359000"/>
                </a:lnTo>
                <a:close/>
              </a:path>
              <a:path w="1240789" h="405764">
                <a:moveTo>
                  <a:pt x="763215" y="360621"/>
                </a:moveTo>
                <a:lnTo>
                  <a:pt x="725978" y="344953"/>
                </a:lnTo>
                <a:lnTo>
                  <a:pt x="716193" y="312538"/>
                </a:lnTo>
                <a:lnTo>
                  <a:pt x="716550" y="305493"/>
                </a:lnTo>
                <a:lnTo>
                  <a:pt x="744461" y="266076"/>
                </a:lnTo>
                <a:lnTo>
                  <a:pt x="752343" y="264185"/>
                </a:lnTo>
                <a:lnTo>
                  <a:pt x="769738" y="264185"/>
                </a:lnTo>
                <a:lnTo>
                  <a:pt x="777348" y="266076"/>
                </a:lnTo>
                <a:lnTo>
                  <a:pt x="790938" y="273099"/>
                </a:lnTo>
                <a:lnTo>
                  <a:pt x="795287" y="277421"/>
                </a:lnTo>
                <a:lnTo>
                  <a:pt x="753974" y="277421"/>
                </a:lnTo>
                <a:lnTo>
                  <a:pt x="747722" y="279852"/>
                </a:lnTo>
                <a:lnTo>
                  <a:pt x="742286" y="284445"/>
                </a:lnTo>
                <a:lnTo>
                  <a:pt x="736850" y="289307"/>
                </a:lnTo>
                <a:lnTo>
                  <a:pt x="733860" y="295250"/>
                </a:lnTo>
                <a:lnTo>
                  <a:pt x="733045" y="302813"/>
                </a:lnTo>
                <a:lnTo>
                  <a:pt x="805712" y="302813"/>
                </a:lnTo>
                <a:lnTo>
                  <a:pt x="805791" y="305493"/>
                </a:lnTo>
                <a:lnTo>
                  <a:pt x="805863" y="312538"/>
                </a:lnTo>
                <a:lnTo>
                  <a:pt x="805616" y="315239"/>
                </a:lnTo>
                <a:lnTo>
                  <a:pt x="731958" y="315239"/>
                </a:lnTo>
                <a:lnTo>
                  <a:pt x="732011" y="325909"/>
                </a:lnTo>
                <a:lnTo>
                  <a:pt x="734948" y="333338"/>
                </a:lnTo>
                <a:lnTo>
                  <a:pt x="740384" y="338740"/>
                </a:lnTo>
                <a:lnTo>
                  <a:pt x="745820" y="344413"/>
                </a:lnTo>
                <a:lnTo>
                  <a:pt x="753158" y="347114"/>
                </a:lnTo>
                <a:lnTo>
                  <a:pt x="794744" y="347114"/>
                </a:lnTo>
                <a:lnTo>
                  <a:pt x="790395" y="351436"/>
                </a:lnTo>
                <a:lnTo>
                  <a:pt x="784581" y="355492"/>
                </a:lnTo>
                <a:lnTo>
                  <a:pt x="778130" y="358358"/>
                </a:lnTo>
                <a:lnTo>
                  <a:pt x="771016" y="360059"/>
                </a:lnTo>
                <a:lnTo>
                  <a:pt x="763215" y="360621"/>
                </a:lnTo>
                <a:close/>
              </a:path>
              <a:path w="1240789" h="405764">
                <a:moveTo>
                  <a:pt x="805712" y="302813"/>
                </a:moveTo>
                <a:lnTo>
                  <a:pt x="790123" y="302813"/>
                </a:lnTo>
                <a:lnTo>
                  <a:pt x="789308" y="294709"/>
                </a:lnTo>
                <a:lnTo>
                  <a:pt x="786318" y="288496"/>
                </a:lnTo>
                <a:lnTo>
                  <a:pt x="781154" y="284174"/>
                </a:lnTo>
                <a:lnTo>
                  <a:pt x="775989" y="279582"/>
                </a:lnTo>
                <a:lnTo>
                  <a:pt x="769466" y="277421"/>
                </a:lnTo>
                <a:lnTo>
                  <a:pt x="795287" y="277421"/>
                </a:lnTo>
                <a:lnTo>
                  <a:pt x="796103" y="278232"/>
                </a:lnTo>
                <a:lnTo>
                  <a:pt x="799636" y="284985"/>
                </a:lnTo>
                <a:lnTo>
                  <a:pt x="803713" y="291738"/>
                </a:lnTo>
                <a:lnTo>
                  <a:pt x="805616" y="299572"/>
                </a:lnTo>
                <a:lnTo>
                  <a:pt x="805712" y="302813"/>
                </a:lnTo>
                <a:close/>
              </a:path>
              <a:path w="1240789" h="405764">
                <a:moveTo>
                  <a:pt x="794744" y="347114"/>
                </a:moveTo>
                <a:lnTo>
                  <a:pt x="768651" y="347114"/>
                </a:lnTo>
                <a:lnTo>
                  <a:pt x="774359" y="345494"/>
                </a:lnTo>
                <a:lnTo>
                  <a:pt x="779251" y="341982"/>
                </a:lnTo>
                <a:lnTo>
                  <a:pt x="783872" y="338740"/>
                </a:lnTo>
                <a:lnTo>
                  <a:pt x="787133" y="333878"/>
                </a:lnTo>
                <a:lnTo>
                  <a:pt x="788764" y="327935"/>
                </a:lnTo>
                <a:lnTo>
                  <a:pt x="804257" y="327935"/>
                </a:lnTo>
                <a:lnTo>
                  <a:pt x="802320" y="334722"/>
                </a:lnTo>
                <a:lnTo>
                  <a:pt x="799364" y="340901"/>
                </a:lnTo>
                <a:lnTo>
                  <a:pt x="795389" y="346473"/>
                </a:lnTo>
                <a:lnTo>
                  <a:pt x="794744" y="347114"/>
                </a:lnTo>
                <a:close/>
              </a:path>
              <a:path w="1240789" h="405764">
                <a:moveTo>
                  <a:pt x="581652" y="359270"/>
                </a:moveTo>
                <a:lnTo>
                  <a:pt x="565888" y="359270"/>
                </a:lnTo>
                <a:lnTo>
                  <a:pt x="565888" y="230149"/>
                </a:lnTo>
                <a:lnTo>
                  <a:pt x="586273" y="230149"/>
                </a:lnTo>
                <a:lnTo>
                  <a:pt x="598075" y="257702"/>
                </a:lnTo>
                <a:lnTo>
                  <a:pt x="581652" y="257702"/>
                </a:lnTo>
                <a:lnTo>
                  <a:pt x="581652" y="359270"/>
                </a:lnTo>
                <a:close/>
              </a:path>
              <a:path w="1240789" h="405764">
                <a:moveTo>
                  <a:pt x="648674" y="337390"/>
                </a:moveTo>
                <a:lnTo>
                  <a:pt x="632207" y="337390"/>
                </a:lnTo>
                <a:lnTo>
                  <a:pt x="678141" y="230149"/>
                </a:lnTo>
                <a:lnTo>
                  <a:pt x="698255" y="230149"/>
                </a:lnTo>
                <a:lnTo>
                  <a:pt x="698255" y="257702"/>
                </a:lnTo>
                <a:lnTo>
                  <a:pt x="682490" y="257702"/>
                </a:lnTo>
                <a:lnTo>
                  <a:pt x="648674" y="337390"/>
                </a:lnTo>
                <a:close/>
              </a:path>
              <a:path w="1240789" h="405764">
                <a:moveTo>
                  <a:pt x="639274" y="359540"/>
                </a:moveTo>
                <a:lnTo>
                  <a:pt x="624868" y="359540"/>
                </a:lnTo>
                <a:lnTo>
                  <a:pt x="581652" y="257702"/>
                </a:lnTo>
                <a:lnTo>
                  <a:pt x="598075" y="257702"/>
                </a:lnTo>
                <a:lnTo>
                  <a:pt x="632207" y="337390"/>
                </a:lnTo>
                <a:lnTo>
                  <a:pt x="648674" y="337390"/>
                </a:lnTo>
                <a:lnTo>
                  <a:pt x="639274" y="359540"/>
                </a:lnTo>
                <a:close/>
              </a:path>
              <a:path w="1240789" h="405764">
                <a:moveTo>
                  <a:pt x="698255" y="359540"/>
                </a:moveTo>
                <a:lnTo>
                  <a:pt x="682490" y="359540"/>
                </a:lnTo>
                <a:lnTo>
                  <a:pt x="682490" y="257702"/>
                </a:lnTo>
                <a:lnTo>
                  <a:pt x="698255" y="257702"/>
                </a:lnTo>
                <a:lnTo>
                  <a:pt x="698255" y="359540"/>
                </a:lnTo>
                <a:close/>
              </a:path>
              <a:path w="1240789" h="405764">
                <a:moveTo>
                  <a:pt x="589263" y="174772"/>
                </a:moveTo>
                <a:lnTo>
                  <a:pt x="565888" y="174772"/>
                </a:lnTo>
                <a:lnTo>
                  <a:pt x="565888" y="45651"/>
                </a:lnTo>
                <a:lnTo>
                  <a:pt x="589263" y="45651"/>
                </a:lnTo>
                <a:lnTo>
                  <a:pt x="589263" y="174772"/>
                </a:lnTo>
                <a:close/>
              </a:path>
              <a:path w="1240789" h="405764">
                <a:moveTo>
                  <a:pt x="665910" y="175853"/>
                </a:moveTo>
                <a:lnTo>
                  <a:pt x="626024" y="163288"/>
                </a:lnTo>
                <a:lnTo>
                  <a:pt x="605095" y="128614"/>
                </a:lnTo>
                <a:lnTo>
                  <a:pt x="603124" y="110212"/>
                </a:lnTo>
                <a:lnTo>
                  <a:pt x="603587" y="100749"/>
                </a:lnTo>
                <a:lnTo>
                  <a:pt x="620112" y="62568"/>
                </a:lnTo>
                <a:lnTo>
                  <a:pt x="656792" y="45077"/>
                </a:lnTo>
                <a:lnTo>
                  <a:pt x="665910" y="44571"/>
                </a:lnTo>
                <a:lnTo>
                  <a:pt x="672935" y="44925"/>
                </a:lnTo>
                <a:lnTo>
                  <a:pt x="710986" y="65371"/>
                </a:lnTo>
                <a:lnTo>
                  <a:pt x="657213" y="65371"/>
                </a:lnTo>
                <a:lnTo>
                  <a:pt x="650418" y="67261"/>
                </a:lnTo>
                <a:lnTo>
                  <a:pt x="639002" y="74825"/>
                </a:lnTo>
                <a:lnTo>
                  <a:pt x="634381" y="79957"/>
                </a:lnTo>
                <a:lnTo>
                  <a:pt x="628402" y="93464"/>
                </a:lnTo>
                <a:lnTo>
                  <a:pt x="626885" y="100749"/>
                </a:lnTo>
                <a:lnTo>
                  <a:pt x="626886" y="119679"/>
                </a:lnTo>
                <a:lnTo>
                  <a:pt x="650418" y="153432"/>
                </a:lnTo>
                <a:lnTo>
                  <a:pt x="657213" y="155323"/>
                </a:lnTo>
                <a:lnTo>
                  <a:pt x="710986" y="155323"/>
                </a:lnTo>
                <a:lnTo>
                  <a:pt x="706680" y="161266"/>
                </a:lnTo>
                <a:lnTo>
                  <a:pt x="673092" y="175498"/>
                </a:lnTo>
                <a:lnTo>
                  <a:pt x="665910" y="175853"/>
                </a:lnTo>
                <a:close/>
              </a:path>
              <a:path w="1240789" h="405764">
                <a:moveTo>
                  <a:pt x="721358" y="91303"/>
                </a:moveTo>
                <a:lnTo>
                  <a:pt x="697983" y="91303"/>
                </a:lnTo>
                <a:lnTo>
                  <a:pt x="697711" y="90492"/>
                </a:lnTo>
                <a:lnTo>
                  <a:pt x="695537" y="82659"/>
                </a:lnTo>
                <a:lnTo>
                  <a:pt x="691731" y="76446"/>
                </a:lnTo>
                <a:lnTo>
                  <a:pt x="686024" y="72124"/>
                </a:lnTo>
                <a:lnTo>
                  <a:pt x="680316" y="67532"/>
                </a:lnTo>
                <a:lnTo>
                  <a:pt x="673249" y="65371"/>
                </a:lnTo>
                <a:lnTo>
                  <a:pt x="710986" y="65371"/>
                </a:lnTo>
                <a:lnTo>
                  <a:pt x="711573" y="66181"/>
                </a:lnTo>
                <a:lnTo>
                  <a:pt x="714932" y="71491"/>
                </a:lnTo>
                <a:lnTo>
                  <a:pt x="717654" y="77256"/>
                </a:lnTo>
                <a:lnTo>
                  <a:pt x="719714" y="83427"/>
                </a:lnTo>
                <a:lnTo>
                  <a:pt x="721358" y="91303"/>
                </a:lnTo>
                <a:close/>
              </a:path>
              <a:path w="1240789" h="405764">
                <a:moveTo>
                  <a:pt x="710986" y="155323"/>
                </a:moveTo>
                <a:lnTo>
                  <a:pt x="673249" y="155323"/>
                </a:lnTo>
                <a:lnTo>
                  <a:pt x="680316" y="152892"/>
                </a:lnTo>
                <a:lnTo>
                  <a:pt x="686024" y="148570"/>
                </a:lnTo>
                <a:lnTo>
                  <a:pt x="691460" y="144248"/>
                </a:lnTo>
                <a:lnTo>
                  <a:pt x="695537" y="138035"/>
                </a:lnTo>
                <a:lnTo>
                  <a:pt x="697439" y="130201"/>
                </a:lnTo>
                <a:lnTo>
                  <a:pt x="697711" y="129391"/>
                </a:lnTo>
                <a:lnTo>
                  <a:pt x="721086" y="129391"/>
                </a:lnTo>
                <a:lnTo>
                  <a:pt x="721086" y="130742"/>
                </a:lnTo>
                <a:lnTo>
                  <a:pt x="719714" y="137267"/>
                </a:lnTo>
                <a:lnTo>
                  <a:pt x="717654" y="143438"/>
                </a:lnTo>
                <a:lnTo>
                  <a:pt x="714932" y="149203"/>
                </a:lnTo>
                <a:lnTo>
                  <a:pt x="711573" y="154513"/>
                </a:lnTo>
                <a:lnTo>
                  <a:pt x="710986" y="155323"/>
                </a:lnTo>
                <a:close/>
              </a:path>
              <a:path w="1240789" h="405764">
                <a:moveTo>
                  <a:pt x="757235" y="174772"/>
                </a:moveTo>
                <a:lnTo>
                  <a:pt x="734676" y="174772"/>
                </a:lnTo>
                <a:lnTo>
                  <a:pt x="734676" y="45651"/>
                </a:lnTo>
                <a:lnTo>
                  <a:pt x="763758" y="45651"/>
                </a:lnTo>
                <a:lnTo>
                  <a:pt x="780649" y="86711"/>
                </a:lnTo>
                <a:lnTo>
                  <a:pt x="757235" y="86711"/>
                </a:lnTo>
                <a:lnTo>
                  <a:pt x="757235" y="174772"/>
                </a:lnTo>
                <a:close/>
              </a:path>
              <a:path w="1240789" h="405764">
                <a:moveTo>
                  <a:pt x="825778" y="143438"/>
                </a:moveTo>
                <a:lnTo>
                  <a:pt x="803985" y="143438"/>
                </a:lnTo>
                <a:lnTo>
                  <a:pt x="843124" y="45651"/>
                </a:lnTo>
                <a:lnTo>
                  <a:pt x="871663" y="45651"/>
                </a:lnTo>
                <a:lnTo>
                  <a:pt x="871663" y="86441"/>
                </a:lnTo>
                <a:lnTo>
                  <a:pt x="849104" y="86441"/>
                </a:lnTo>
                <a:lnTo>
                  <a:pt x="825778" y="143438"/>
                </a:lnTo>
                <a:close/>
              </a:path>
              <a:path w="1240789" h="405764">
                <a:moveTo>
                  <a:pt x="871663" y="174772"/>
                </a:moveTo>
                <a:lnTo>
                  <a:pt x="849104" y="174772"/>
                </a:lnTo>
                <a:lnTo>
                  <a:pt x="849104" y="86441"/>
                </a:lnTo>
                <a:lnTo>
                  <a:pt x="871663" y="86441"/>
                </a:lnTo>
                <a:lnTo>
                  <a:pt x="871663" y="174772"/>
                </a:lnTo>
                <a:close/>
              </a:path>
              <a:path w="1240789" h="405764">
                <a:moveTo>
                  <a:pt x="812954" y="174772"/>
                </a:moveTo>
                <a:lnTo>
                  <a:pt x="793656" y="174772"/>
                </a:lnTo>
                <a:lnTo>
                  <a:pt x="757235" y="86711"/>
                </a:lnTo>
                <a:lnTo>
                  <a:pt x="780649" y="86711"/>
                </a:lnTo>
                <a:lnTo>
                  <a:pt x="803985" y="143438"/>
                </a:lnTo>
                <a:lnTo>
                  <a:pt x="825778" y="143438"/>
                </a:lnTo>
                <a:lnTo>
                  <a:pt x="812954" y="174772"/>
                </a:lnTo>
                <a:close/>
              </a:path>
              <a:path w="1240789" h="405764">
                <a:moveTo>
                  <a:pt x="913792" y="174772"/>
                </a:moveTo>
                <a:lnTo>
                  <a:pt x="891233" y="174772"/>
                </a:lnTo>
                <a:lnTo>
                  <a:pt x="891233" y="45651"/>
                </a:lnTo>
                <a:lnTo>
                  <a:pt x="920315" y="45651"/>
                </a:lnTo>
                <a:lnTo>
                  <a:pt x="920587" y="46462"/>
                </a:lnTo>
                <a:lnTo>
                  <a:pt x="937057" y="86711"/>
                </a:lnTo>
                <a:lnTo>
                  <a:pt x="913792" y="86711"/>
                </a:lnTo>
                <a:lnTo>
                  <a:pt x="913792" y="174772"/>
                </a:lnTo>
                <a:close/>
              </a:path>
              <a:path w="1240789" h="405764">
                <a:moveTo>
                  <a:pt x="982174" y="143438"/>
                </a:moveTo>
                <a:lnTo>
                  <a:pt x="960270" y="143438"/>
                </a:lnTo>
                <a:lnTo>
                  <a:pt x="999409" y="45651"/>
                </a:lnTo>
                <a:lnTo>
                  <a:pt x="1027948" y="45651"/>
                </a:lnTo>
                <a:lnTo>
                  <a:pt x="1027948" y="86711"/>
                </a:lnTo>
                <a:lnTo>
                  <a:pt x="1005389" y="86711"/>
                </a:lnTo>
                <a:lnTo>
                  <a:pt x="982174" y="143438"/>
                </a:lnTo>
                <a:close/>
              </a:path>
              <a:path w="1240789" h="405764">
                <a:moveTo>
                  <a:pt x="969239" y="175043"/>
                </a:moveTo>
                <a:lnTo>
                  <a:pt x="949942" y="175043"/>
                </a:lnTo>
                <a:lnTo>
                  <a:pt x="913792" y="86711"/>
                </a:lnTo>
                <a:lnTo>
                  <a:pt x="937057" y="86711"/>
                </a:lnTo>
                <a:lnTo>
                  <a:pt x="960270" y="143438"/>
                </a:lnTo>
                <a:lnTo>
                  <a:pt x="982174" y="143438"/>
                </a:lnTo>
                <a:lnTo>
                  <a:pt x="969239" y="175043"/>
                </a:lnTo>
                <a:close/>
              </a:path>
              <a:path w="1240789" h="405764">
                <a:moveTo>
                  <a:pt x="1027948" y="174772"/>
                </a:moveTo>
                <a:lnTo>
                  <a:pt x="1005389" y="174772"/>
                </a:lnTo>
                <a:lnTo>
                  <a:pt x="1005389" y="86711"/>
                </a:lnTo>
                <a:lnTo>
                  <a:pt x="1027948" y="86711"/>
                </a:lnTo>
                <a:lnTo>
                  <a:pt x="1027948" y="174772"/>
                </a:lnTo>
                <a:close/>
              </a:path>
              <a:path w="1240789" h="405764">
                <a:moveTo>
                  <a:pt x="256035" y="45651"/>
                </a:moveTo>
                <a:lnTo>
                  <a:pt x="167972" y="45651"/>
                </a:lnTo>
                <a:lnTo>
                  <a:pt x="141336" y="0"/>
                </a:lnTo>
                <a:lnTo>
                  <a:pt x="282400" y="0"/>
                </a:lnTo>
                <a:lnTo>
                  <a:pt x="256035" y="45651"/>
                </a:lnTo>
                <a:close/>
              </a:path>
              <a:path w="1240789" h="405764">
                <a:moveTo>
                  <a:pt x="53001" y="162076"/>
                </a:moveTo>
                <a:lnTo>
                  <a:pt x="0" y="162076"/>
                </a:lnTo>
                <a:lnTo>
                  <a:pt x="70668" y="40519"/>
                </a:lnTo>
                <a:lnTo>
                  <a:pt x="97032" y="86170"/>
                </a:lnTo>
                <a:lnTo>
                  <a:pt x="53001" y="162076"/>
                </a:lnTo>
                <a:close/>
              </a:path>
              <a:path w="1240789" h="405764">
                <a:moveTo>
                  <a:pt x="423736" y="162076"/>
                </a:moveTo>
                <a:lnTo>
                  <a:pt x="370735" y="162076"/>
                </a:lnTo>
                <a:lnTo>
                  <a:pt x="326432" y="86170"/>
                </a:lnTo>
                <a:lnTo>
                  <a:pt x="353068" y="40519"/>
                </a:lnTo>
                <a:lnTo>
                  <a:pt x="423736" y="162076"/>
                </a:lnTo>
                <a:close/>
              </a:path>
              <a:path w="1240789" h="405764">
                <a:moveTo>
                  <a:pt x="282400" y="162076"/>
                </a:moveTo>
                <a:lnTo>
                  <a:pt x="141336" y="162076"/>
                </a:lnTo>
                <a:lnTo>
                  <a:pt x="97032" y="86170"/>
                </a:lnTo>
                <a:lnTo>
                  <a:pt x="120679" y="45651"/>
                </a:lnTo>
                <a:lnTo>
                  <a:pt x="167700" y="45651"/>
                </a:lnTo>
                <a:lnTo>
                  <a:pt x="211732" y="121557"/>
                </a:lnTo>
                <a:lnTo>
                  <a:pt x="305904" y="121557"/>
                </a:lnTo>
                <a:lnTo>
                  <a:pt x="282400" y="162076"/>
                </a:lnTo>
                <a:close/>
              </a:path>
              <a:path w="1240789" h="405764">
                <a:moveTo>
                  <a:pt x="305904" y="121557"/>
                </a:moveTo>
                <a:lnTo>
                  <a:pt x="211732" y="121557"/>
                </a:lnTo>
                <a:lnTo>
                  <a:pt x="256035" y="45651"/>
                </a:lnTo>
                <a:lnTo>
                  <a:pt x="302785" y="45651"/>
                </a:lnTo>
                <a:lnTo>
                  <a:pt x="326432" y="86170"/>
                </a:lnTo>
                <a:lnTo>
                  <a:pt x="305904" y="121557"/>
                </a:lnTo>
                <a:close/>
              </a:path>
              <a:path w="1240789" h="405764">
                <a:moveTo>
                  <a:pt x="370463" y="243115"/>
                </a:moveTo>
                <a:lnTo>
                  <a:pt x="53001" y="243115"/>
                </a:lnTo>
                <a:lnTo>
                  <a:pt x="29354" y="202596"/>
                </a:lnTo>
                <a:lnTo>
                  <a:pt x="53001" y="162076"/>
                </a:lnTo>
                <a:lnTo>
                  <a:pt x="370463" y="162076"/>
                </a:lnTo>
                <a:lnTo>
                  <a:pt x="394110" y="202596"/>
                </a:lnTo>
                <a:lnTo>
                  <a:pt x="370463" y="243115"/>
                </a:lnTo>
                <a:close/>
              </a:path>
              <a:path w="1240789" h="405764">
                <a:moveTo>
                  <a:pt x="70668" y="364673"/>
                </a:moveTo>
                <a:lnTo>
                  <a:pt x="0" y="243115"/>
                </a:lnTo>
                <a:lnTo>
                  <a:pt x="53001" y="243115"/>
                </a:lnTo>
                <a:lnTo>
                  <a:pt x="97304" y="319021"/>
                </a:lnTo>
                <a:lnTo>
                  <a:pt x="70668" y="364673"/>
                </a:lnTo>
                <a:close/>
              </a:path>
              <a:path w="1240789" h="405764">
                <a:moveTo>
                  <a:pt x="167972" y="359540"/>
                </a:moveTo>
                <a:lnTo>
                  <a:pt x="120951" y="359540"/>
                </a:lnTo>
                <a:lnTo>
                  <a:pt x="97304" y="319021"/>
                </a:lnTo>
                <a:lnTo>
                  <a:pt x="141336" y="243115"/>
                </a:lnTo>
                <a:lnTo>
                  <a:pt x="282400" y="243115"/>
                </a:lnTo>
                <a:lnTo>
                  <a:pt x="305904" y="283634"/>
                </a:lnTo>
                <a:lnTo>
                  <a:pt x="211732" y="283634"/>
                </a:lnTo>
                <a:lnTo>
                  <a:pt x="167972" y="359540"/>
                </a:lnTo>
                <a:close/>
              </a:path>
              <a:path w="1240789" h="405764">
                <a:moveTo>
                  <a:pt x="353068" y="364673"/>
                </a:moveTo>
                <a:lnTo>
                  <a:pt x="326703" y="319021"/>
                </a:lnTo>
                <a:lnTo>
                  <a:pt x="370735" y="243115"/>
                </a:lnTo>
                <a:lnTo>
                  <a:pt x="423736" y="243115"/>
                </a:lnTo>
                <a:lnTo>
                  <a:pt x="353068" y="364673"/>
                </a:lnTo>
                <a:close/>
              </a:path>
              <a:path w="1240789" h="405764">
                <a:moveTo>
                  <a:pt x="302785" y="359540"/>
                </a:moveTo>
                <a:lnTo>
                  <a:pt x="255764" y="359540"/>
                </a:lnTo>
                <a:lnTo>
                  <a:pt x="211732" y="283634"/>
                </a:lnTo>
                <a:lnTo>
                  <a:pt x="305904" y="283634"/>
                </a:lnTo>
                <a:lnTo>
                  <a:pt x="326432" y="319021"/>
                </a:lnTo>
                <a:lnTo>
                  <a:pt x="302785" y="359540"/>
                </a:lnTo>
                <a:close/>
              </a:path>
              <a:path w="1240789" h="405764">
                <a:moveTo>
                  <a:pt x="282672" y="405192"/>
                </a:moveTo>
                <a:lnTo>
                  <a:pt x="141336" y="405192"/>
                </a:lnTo>
                <a:lnTo>
                  <a:pt x="167700" y="359540"/>
                </a:lnTo>
                <a:lnTo>
                  <a:pt x="256035" y="359540"/>
                </a:lnTo>
                <a:lnTo>
                  <a:pt x="282672" y="405192"/>
                </a:lnTo>
                <a:close/>
              </a:path>
            </a:pathLst>
          </a:custGeom>
          <a:solidFill>
            <a:srgbClr val="003B3B"/>
          </a:solidFill>
        </p:spPr>
        <p:txBody>
          <a:bodyPr wrap="square" lIns="0" tIns="0" rIns="0" bIns="0" rtlCol="0"/>
          <a:lstStyle/>
          <a:p>
            <a:endParaRPr/>
          </a:p>
        </p:txBody>
      </p:sp>
      <p:sp>
        <p:nvSpPr>
          <p:cNvPr id="18" name="object 18"/>
          <p:cNvSpPr txBox="1">
            <a:spLocks noGrp="1"/>
          </p:cNvSpPr>
          <p:nvPr>
            <p:ph type="ctrTitle"/>
          </p:nvPr>
        </p:nvSpPr>
        <p:spPr>
          <a:prstGeom prst="rect">
            <a:avLst/>
          </a:prstGeom>
        </p:spPr>
        <p:txBody>
          <a:bodyPr vert="horz" wrap="square" lIns="0" tIns="12700" rIns="0" bIns="0" rtlCol="0">
            <a:spAutoFit/>
          </a:bodyPr>
          <a:lstStyle/>
          <a:p>
            <a:pPr marL="12700" marR="5080">
              <a:lnSpc>
                <a:spcPct val="100000"/>
              </a:lnSpc>
              <a:spcBef>
                <a:spcPts val="100"/>
              </a:spcBef>
            </a:pPr>
            <a:r>
              <a:rPr sz="3600" b="1" dirty="0">
                <a:latin typeface="Arial"/>
                <a:cs typeface="Arial"/>
              </a:rPr>
              <a:t>FCX</a:t>
            </a:r>
            <a:r>
              <a:rPr sz="3600" b="1" spc="-20" dirty="0">
                <a:latin typeface="Arial"/>
                <a:cs typeface="Arial"/>
              </a:rPr>
              <a:t> </a:t>
            </a:r>
            <a:r>
              <a:rPr sz="3600" b="1" dirty="0">
                <a:latin typeface="Arial"/>
                <a:cs typeface="Arial"/>
              </a:rPr>
              <a:t>Safety</a:t>
            </a:r>
            <a:r>
              <a:rPr sz="3600" b="1" spc="-10" dirty="0">
                <a:latin typeface="Arial"/>
                <a:cs typeface="Arial"/>
              </a:rPr>
              <a:t> Incidents, </a:t>
            </a:r>
            <a:r>
              <a:rPr sz="3600" b="1" dirty="0">
                <a:latin typeface="Arial"/>
                <a:cs typeface="Arial"/>
              </a:rPr>
              <a:t>Successes,</a:t>
            </a:r>
            <a:r>
              <a:rPr sz="3600" b="1" spc="-45" dirty="0">
                <a:latin typeface="Arial"/>
                <a:cs typeface="Arial"/>
              </a:rPr>
              <a:t> </a:t>
            </a:r>
            <a:r>
              <a:rPr sz="3600" b="1" dirty="0">
                <a:latin typeface="Arial"/>
                <a:cs typeface="Arial"/>
              </a:rPr>
              <a:t>&amp;</a:t>
            </a:r>
            <a:r>
              <a:rPr sz="3600" b="1" spc="-135" dirty="0">
                <a:latin typeface="Arial"/>
                <a:cs typeface="Arial"/>
              </a:rPr>
              <a:t> </a:t>
            </a:r>
            <a:r>
              <a:rPr sz="3600" b="1" spc="-10" dirty="0">
                <a:latin typeface="Arial"/>
                <a:cs typeface="Arial"/>
              </a:rPr>
              <a:t>Alerts</a:t>
            </a:r>
            <a:endParaRPr sz="3600">
              <a:latin typeface="Arial"/>
              <a:cs typeface="Arial"/>
            </a:endParaRPr>
          </a:p>
        </p:txBody>
      </p:sp>
      <p:sp>
        <p:nvSpPr>
          <p:cNvPr id="19" name="object 19"/>
          <p:cNvSpPr txBox="1"/>
          <p:nvPr/>
        </p:nvSpPr>
        <p:spPr>
          <a:xfrm>
            <a:off x="6133310" y="3550575"/>
            <a:ext cx="2553489" cy="382156"/>
          </a:xfrm>
          <a:prstGeom prst="rect">
            <a:avLst/>
          </a:prstGeom>
        </p:spPr>
        <p:txBody>
          <a:bodyPr vert="horz" wrap="square" lIns="0" tIns="12700" rIns="0" bIns="0" rtlCol="0">
            <a:spAutoFit/>
          </a:bodyPr>
          <a:lstStyle/>
          <a:p>
            <a:pPr marL="12700">
              <a:lnSpc>
                <a:spcPct val="100000"/>
              </a:lnSpc>
              <a:spcBef>
                <a:spcPts val="100"/>
              </a:spcBef>
            </a:pPr>
            <a:r>
              <a:rPr lang="en-US" sz="2400" dirty="0">
                <a:solidFill>
                  <a:srgbClr val="006FC0"/>
                </a:solidFill>
                <a:latin typeface="Arial"/>
                <a:cs typeface="Arial"/>
              </a:rPr>
              <a:t>Novem</a:t>
            </a:r>
            <a:r>
              <a:rPr sz="2400" dirty="0">
                <a:solidFill>
                  <a:srgbClr val="006FC0"/>
                </a:solidFill>
                <a:latin typeface="Arial"/>
                <a:cs typeface="Arial"/>
              </a:rPr>
              <a:t>ber</a:t>
            </a:r>
            <a:r>
              <a:rPr sz="2400" spc="-20" dirty="0">
                <a:solidFill>
                  <a:srgbClr val="006FC0"/>
                </a:solidFill>
                <a:latin typeface="Arial"/>
                <a:cs typeface="Arial"/>
              </a:rPr>
              <a:t> 2023</a:t>
            </a:r>
            <a:endParaRPr sz="2400" dirty="0">
              <a:latin typeface="Arial"/>
              <a:cs typeface="Arial"/>
            </a:endParaRPr>
          </a:p>
        </p:txBody>
      </p:sp>
      <p:sp>
        <p:nvSpPr>
          <p:cNvPr id="20" name="object 20"/>
          <p:cNvSpPr txBox="1"/>
          <p:nvPr/>
        </p:nvSpPr>
        <p:spPr>
          <a:xfrm>
            <a:off x="12023026" y="6606984"/>
            <a:ext cx="89535" cy="162560"/>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511F11"/>
                </a:solidFill>
                <a:latin typeface="Arial"/>
                <a:cs typeface="Arial"/>
              </a:rPr>
              <a:t>3</a:t>
            </a:r>
            <a:endParaRPr sz="900">
              <a:latin typeface="Arial"/>
              <a:cs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DE674F33-78F0-41B8-B673-3E97037140B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4" progId="TCLayout.ActiveDocument.1">
                  <p:embed/>
                </p:oleObj>
              </mc:Choice>
              <mc:Fallback>
                <p:oleObj name="think-cell Slide" r:id="rId4" imgW="395" imgH="394" progId="TCLayout.ActiveDocument.1">
                  <p:embed/>
                  <p:pic>
                    <p:nvPicPr>
                      <p:cNvPr id="7" name="Object 6" hidden="1">
                        <a:extLst>
                          <a:ext uri="{FF2B5EF4-FFF2-40B4-BE49-F238E27FC236}">
                            <a16:creationId xmlns:a16="http://schemas.microsoft.com/office/drawing/2014/main" id="{DE674F33-78F0-41B8-B673-3E97037140B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graphicFrame>
        <p:nvGraphicFramePr>
          <p:cNvPr id="20" name="Table 2">
            <a:extLst>
              <a:ext uri="{FF2B5EF4-FFF2-40B4-BE49-F238E27FC236}">
                <a16:creationId xmlns:a16="http://schemas.microsoft.com/office/drawing/2014/main" id="{CC183F24-3FE3-4821-872D-E673832EA635}"/>
              </a:ext>
            </a:extLst>
          </p:cNvPr>
          <p:cNvGraphicFramePr>
            <a:graphicFrameLocks noGrp="1"/>
          </p:cNvGraphicFramePr>
          <p:nvPr/>
        </p:nvGraphicFramePr>
        <p:xfrm>
          <a:off x="118790" y="1072055"/>
          <a:ext cx="6123269" cy="5671382"/>
        </p:xfrm>
        <a:graphic>
          <a:graphicData uri="http://schemas.openxmlformats.org/drawingml/2006/table">
            <a:tbl>
              <a:tblPr firstRow="1" bandRow="1">
                <a:tableStyleId>{1FECB4D8-DB02-4DC6-A0A2-4F2EBAE1DC90}</a:tableStyleId>
              </a:tblPr>
              <a:tblGrid>
                <a:gridCol w="1659437">
                  <a:extLst>
                    <a:ext uri="{9D8B030D-6E8A-4147-A177-3AD203B41FA5}">
                      <a16:colId xmlns:a16="http://schemas.microsoft.com/office/drawing/2014/main" val="2478897174"/>
                    </a:ext>
                  </a:extLst>
                </a:gridCol>
                <a:gridCol w="4463832">
                  <a:extLst>
                    <a:ext uri="{9D8B030D-6E8A-4147-A177-3AD203B41FA5}">
                      <a16:colId xmlns:a16="http://schemas.microsoft.com/office/drawing/2014/main" val="1434738273"/>
                    </a:ext>
                  </a:extLst>
                </a:gridCol>
              </a:tblGrid>
              <a:tr h="308296">
                <a:tc gridSpan="2">
                  <a:txBody>
                    <a:bodyPr/>
                    <a:lstStyle/>
                    <a:p>
                      <a:pPr algn="ctr"/>
                      <a:r>
                        <a:rPr lang="en-US" sz="1400">
                          <a:solidFill>
                            <a:schemeClr val="tx1"/>
                          </a:solidFill>
                          <a:latin typeface="Arial"/>
                          <a:cs typeface="Arial"/>
                        </a:rPr>
                        <a:t>Incident Details</a:t>
                      </a:r>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solidFill>
                      <a:srgbClr val="C14628"/>
                    </a:solidFill>
                  </a:tcPr>
                </a:tc>
                <a:tc hMerge="1">
                  <a:txBody>
                    <a:bodyPr/>
                    <a:lstStyle/>
                    <a:p>
                      <a:endParaRPr lang="en-US"/>
                    </a:p>
                  </a:txBody>
                  <a:tcPr/>
                </a:tc>
                <a:extLst>
                  <a:ext uri="{0D108BD9-81ED-4DB2-BD59-A6C34878D82A}">
                    <a16:rowId xmlns:a16="http://schemas.microsoft.com/office/drawing/2014/main" val="2528705209"/>
                  </a:ext>
                </a:extLst>
              </a:tr>
              <a:tr h="237014">
                <a:tc>
                  <a:txBody>
                    <a:bodyPr/>
                    <a:lstStyle/>
                    <a:p>
                      <a:r>
                        <a:rPr lang="en-US" sz="1000" b="1">
                          <a:latin typeface="Arial"/>
                          <a:cs typeface="Arial"/>
                        </a:rPr>
                        <a:t>Operation</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r>
                        <a:rPr lang="en-US" sz="1400">
                          <a:latin typeface="Arial"/>
                          <a:cs typeface="Arial"/>
                        </a:rPr>
                        <a:t>Morenci </a:t>
                      </a:r>
                      <a:endParaRPr lang="en-US" sz="1400">
                        <a:latin typeface="Arial" panose="020B0604020202020204" pitchFamily="34" charset="0"/>
                        <a:cs typeface="Arial" panose="020B0604020202020204" pitchFamily="34" charset="0"/>
                      </a:endParaRPr>
                    </a:p>
                  </a:txBody>
                  <a:tcPr anchor="ctr">
                    <a:lnR w="12700" cap="flat" cmpd="sng" algn="ctr">
                      <a:solidFill>
                        <a:schemeClr val="bg2">
                          <a:lumMod val="75000"/>
                        </a:schemeClr>
                      </a:solidFill>
                      <a:prstDash val="solid"/>
                      <a:round/>
                      <a:headEnd type="none" w="med" len="med"/>
                      <a:tailEnd type="none" w="med" len="med"/>
                    </a:lnR>
                    <a:noFill/>
                  </a:tcPr>
                </a:tc>
                <a:extLst>
                  <a:ext uri="{0D108BD9-81ED-4DB2-BD59-A6C34878D82A}">
                    <a16:rowId xmlns:a16="http://schemas.microsoft.com/office/drawing/2014/main" val="1944817402"/>
                  </a:ext>
                </a:extLst>
              </a:tr>
              <a:tr h="237014">
                <a:tc>
                  <a:txBody>
                    <a:bodyPr/>
                    <a:lstStyle/>
                    <a:p>
                      <a:r>
                        <a:rPr lang="en-US" sz="1000" b="1">
                          <a:latin typeface="Arial"/>
                          <a:cs typeface="Arial"/>
                        </a:rPr>
                        <a:t>Date / Time</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r>
                        <a:rPr lang="en-US" sz="1400">
                          <a:latin typeface="Arial"/>
                          <a:cs typeface="Arial"/>
                        </a:rPr>
                        <a:t>October 27, 2023 / 1 p.m.</a:t>
                      </a:r>
                    </a:p>
                  </a:txBody>
                  <a:tcPr anchor="ctr">
                    <a:lnR w="12700" cap="flat" cmpd="sng" algn="ctr">
                      <a:solidFill>
                        <a:schemeClr val="bg2">
                          <a:lumMod val="75000"/>
                        </a:schemeClr>
                      </a:solidFill>
                      <a:prstDash val="solid"/>
                      <a:round/>
                      <a:headEnd type="none" w="med" len="med"/>
                      <a:tailEnd type="none" w="med" len="med"/>
                    </a:lnR>
                    <a:noFill/>
                  </a:tcPr>
                </a:tc>
                <a:extLst>
                  <a:ext uri="{0D108BD9-81ED-4DB2-BD59-A6C34878D82A}">
                    <a16:rowId xmlns:a16="http://schemas.microsoft.com/office/drawing/2014/main" val="261700355"/>
                  </a:ext>
                </a:extLst>
              </a:tr>
              <a:tr h="237014">
                <a:tc>
                  <a:txBody>
                    <a:bodyPr/>
                    <a:lstStyle/>
                    <a:p>
                      <a:r>
                        <a:rPr lang="en-US" sz="1000" b="1">
                          <a:latin typeface="Arial"/>
                          <a:cs typeface="Arial"/>
                        </a:rPr>
                        <a:t>Type</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400">
                          <a:latin typeface="Arial"/>
                          <a:cs typeface="Arial"/>
                        </a:rPr>
                        <a:t>Property Damage</a:t>
                      </a:r>
                    </a:p>
                  </a:txBody>
                  <a:tcPr anchor="ctr">
                    <a:lnR w="12700" cap="flat" cmpd="sng" algn="ctr">
                      <a:solidFill>
                        <a:schemeClr val="bg2">
                          <a:lumMod val="75000"/>
                        </a:schemeClr>
                      </a:solidFill>
                      <a:prstDash val="solid"/>
                      <a:round/>
                      <a:headEnd type="none" w="med" len="med"/>
                      <a:tailEnd type="none" w="med" len="med"/>
                    </a:lnR>
                    <a:solidFill>
                      <a:schemeClr val="bg1"/>
                    </a:solidFill>
                  </a:tcPr>
                </a:tc>
                <a:extLst>
                  <a:ext uri="{0D108BD9-81ED-4DB2-BD59-A6C34878D82A}">
                    <a16:rowId xmlns:a16="http://schemas.microsoft.com/office/drawing/2014/main" val="2285024183"/>
                  </a:ext>
                </a:extLst>
              </a:tr>
              <a:tr h="2193166">
                <a:tc>
                  <a:txBody>
                    <a:bodyPr/>
                    <a:lstStyle/>
                    <a:p>
                      <a:r>
                        <a:rPr lang="en-US" sz="1000" b="1">
                          <a:latin typeface="Arial"/>
                          <a:cs typeface="Arial"/>
                        </a:rPr>
                        <a:t>Summary</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r>
                        <a:rPr lang="en-US" sz="1400" kern="1200">
                          <a:solidFill>
                            <a:schemeClr val="dk1"/>
                          </a:solidFill>
                          <a:effectLst/>
                          <a:latin typeface="Arial" panose="020B0604020202020204" pitchFamily="34" charset="0"/>
                          <a:ea typeface="+mn-ea"/>
                          <a:cs typeface="Arial" panose="020B0604020202020204" pitchFamily="34" charset="0"/>
                        </a:rPr>
                        <a:t>A mechanic in a lube truck approached a drill that was supposed to be down for protec. The mechanic parked 15-20 feet behind the drill to wait for it to finish a hole. The driller lifted a drill bit and started to back up. The mechanic was standing 20-30 feet from the cab side and tried to get the driller’s attention but was neither seen nor heard. The mechanic moved to the rear of the drill and hit the emergency stop to keep it from striking the truck, but contact was still made.</a:t>
                      </a:r>
                    </a:p>
                  </a:txBody>
                  <a:tcPr anchor="ctr">
                    <a:lnR w="12700" cap="flat" cmpd="sng" algn="ctr">
                      <a:solidFill>
                        <a:schemeClr val="bg2">
                          <a:lumMod val="75000"/>
                        </a:schemeClr>
                      </a:solidFill>
                      <a:prstDash val="solid"/>
                      <a:round/>
                      <a:headEnd type="none" w="med" len="med"/>
                      <a:tailEnd type="none" w="med" len="med"/>
                    </a:lnR>
                    <a:noFill/>
                  </a:tcPr>
                </a:tc>
                <a:extLst>
                  <a:ext uri="{0D108BD9-81ED-4DB2-BD59-A6C34878D82A}">
                    <a16:rowId xmlns:a16="http://schemas.microsoft.com/office/drawing/2014/main" val="2037906651"/>
                  </a:ext>
                </a:extLst>
              </a:tr>
              <a:tr h="237014">
                <a:tc>
                  <a:txBody>
                    <a:bodyPr/>
                    <a:lstStyle/>
                    <a:p>
                      <a:r>
                        <a:rPr lang="en-US" sz="1000" b="1">
                          <a:latin typeface="Arial"/>
                          <a:cs typeface="Arial"/>
                        </a:rPr>
                        <a:t>Fatal Risk</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r>
                        <a:rPr lang="en-US" sz="1400">
                          <a:latin typeface="Arial"/>
                          <a:cs typeface="Arial"/>
                        </a:rPr>
                        <a:t>Vehicle Impact on Person </a:t>
                      </a:r>
                      <a:endParaRPr lang="en-US" sz="1400">
                        <a:latin typeface="Arial" panose="020B0604020202020204" pitchFamily="34" charset="0"/>
                        <a:cs typeface="Arial" panose="020B0604020202020204" pitchFamily="34" charset="0"/>
                      </a:endParaRPr>
                    </a:p>
                  </a:txBody>
                  <a:tcPr anchor="ctr">
                    <a:lnR w="12700" cap="flat" cmpd="sng" algn="ctr">
                      <a:solidFill>
                        <a:schemeClr val="bg2">
                          <a:lumMod val="75000"/>
                        </a:schemeClr>
                      </a:solidFill>
                      <a:prstDash val="solid"/>
                      <a:round/>
                      <a:headEnd type="none" w="med" len="med"/>
                      <a:tailEnd type="none" w="med" len="med"/>
                    </a:lnR>
                    <a:noFill/>
                  </a:tcPr>
                </a:tc>
                <a:extLst>
                  <a:ext uri="{0D108BD9-81ED-4DB2-BD59-A6C34878D82A}">
                    <a16:rowId xmlns:a16="http://schemas.microsoft.com/office/drawing/2014/main" val="1584593686"/>
                  </a:ext>
                </a:extLst>
              </a:tr>
              <a:tr h="237014">
                <a:tc>
                  <a:txBody>
                    <a:bodyPr/>
                    <a:lstStyle/>
                    <a:p>
                      <a:r>
                        <a:rPr lang="en-US" sz="1000" b="1">
                          <a:latin typeface="Arial"/>
                          <a:cs typeface="Arial"/>
                        </a:rPr>
                        <a:t>Risk Category</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r>
                        <a:rPr lang="en-US" sz="1400">
                          <a:latin typeface="Arial"/>
                          <a:cs typeface="Arial"/>
                        </a:rPr>
                        <a:t>Monitor</a:t>
                      </a:r>
                    </a:p>
                  </a:txBody>
                  <a:tcPr anchor="ctr">
                    <a:lnR w="12700" cap="flat" cmpd="sng" algn="ctr">
                      <a:solidFill>
                        <a:schemeClr val="bg2">
                          <a:lumMod val="75000"/>
                        </a:schemeClr>
                      </a:solidFill>
                      <a:prstDash val="solid"/>
                      <a:round/>
                      <a:headEnd type="none" w="med" len="med"/>
                      <a:tailEnd type="none" w="med" len="med"/>
                    </a:lnR>
                    <a:solidFill>
                      <a:schemeClr val="bg1"/>
                    </a:solidFill>
                  </a:tcPr>
                </a:tc>
                <a:extLst>
                  <a:ext uri="{0D108BD9-81ED-4DB2-BD59-A6C34878D82A}">
                    <a16:rowId xmlns:a16="http://schemas.microsoft.com/office/drawing/2014/main" val="150855670"/>
                  </a:ext>
                </a:extLst>
              </a:tr>
              <a:tr h="237014">
                <a:tc>
                  <a:txBody>
                    <a:bodyPr/>
                    <a:lstStyle/>
                    <a:p>
                      <a:r>
                        <a:rPr lang="en-US" sz="1000" b="1">
                          <a:latin typeface="Arial"/>
                          <a:cs typeface="Arial"/>
                        </a:rPr>
                        <a:t>Pre / Post Rating</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pPr lvl="0">
                        <a:buNone/>
                      </a:pPr>
                      <a:r>
                        <a:rPr lang="en-US" sz="1400">
                          <a:latin typeface="Arial"/>
                          <a:cs typeface="Arial"/>
                        </a:rPr>
                        <a:t>Significant (3) Possible (2) </a:t>
                      </a:r>
                      <a:r>
                        <a:rPr lang="en-US" sz="1400" b="1">
                          <a:solidFill>
                            <a:srgbClr val="FF0000"/>
                          </a:solidFill>
                          <a:latin typeface="Arial"/>
                          <a:cs typeface="Arial"/>
                        </a:rPr>
                        <a:t>NOT A PFE </a:t>
                      </a:r>
                    </a:p>
                  </a:txBody>
                  <a:tcPr anchor="ctr">
                    <a:lnR w="12700" cap="flat" cmpd="sng" algn="ctr">
                      <a:solidFill>
                        <a:schemeClr val="bg2">
                          <a:lumMod val="75000"/>
                        </a:schemeClr>
                      </a:solidFill>
                      <a:prstDash val="solid"/>
                      <a:round/>
                      <a:headEnd type="none" w="med" len="med"/>
                      <a:tailEnd type="none" w="med" len="med"/>
                    </a:lnR>
                    <a:solidFill>
                      <a:schemeClr val="bg1"/>
                    </a:solidFill>
                  </a:tcPr>
                </a:tc>
                <a:extLst>
                  <a:ext uri="{0D108BD9-81ED-4DB2-BD59-A6C34878D82A}">
                    <a16:rowId xmlns:a16="http://schemas.microsoft.com/office/drawing/2014/main" val="1447941757"/>
                  </a:ext>
                </a:extLst>
              </a:tr>
              <a:tr h="342353">
                <a:tc>
                  <a:txBody>
                    <a:bodyPr/>
                    <a:lstStyle/>
                    <a:p>
                      <a:r>
                        <a:rPr lang="en-US" sz="1000" b="1">
                          <a:latin typeface="Arial"/>
                          <a:cs typeface="Arial"/>
                        </a:rPr>
                        <a:t>Absent / Insufficient Controls</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pPr marL="285750" marR="0" lvl="0" indent="-285750" algn="l" defTabSz="91440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0" u="none" strike="noStrike" kern="1200">
                          <a:solidFill>
                            <a:schemeClr val="dk1"/>
                          </a:solidFill>
                          <a:latin typeface="Arial"/>
                          <a:ea typeface="+mn-ea"/>
                          <a:cs typeface="Arial"/>
                        </a:rPr>
                        <a:t>Lack of positive communication with drill operator</a:t>
                      </a:r>
                    </a:p>
                  </a:txBody>
                  <a:tcPr anchor="ctr">
                    <a:lnR w="12700" cap="flat" cmpd="sng" algn="ctr">
                      <a:solidFill>
                        <a:schemeClr val="bg2">
                          <a:lumMod val="75000"/>
                        </a:schemeClr>
                      </a:solidFill>
                      <a:prstDash val="solid"/>
                      <a:round/>
                      <a:headEnd type="none" w="med" len="med"/>
                      <a:tailEnd type="none" w="med" len="med"/>
                    </a:lnR>
                    <a:solidFill>
                      <a:schemeClr val="bg1"/>
                    </a:solidFill>
                  </a:tcPr>
                </a:tc>
                <a:extLst>
                  <a:ext uri="{0D108BD9-81ED-4DB2-BD59-A6C34878D82A}">
                    <a16:rowId xmlns:a16="http://schemas.microsoft.com/office/drawing/2014/main" val="3530895994"/>
                  </a:ext>
                </a:extLst>
              </a:tr>
              <a:tr h="342353">
                <a:tc>
                  <a:txBody>
                    <a:bodyPr/>
                    <a:lstStyle/>
                    <a:p>
                      <a:r>
                        <a:rPr lang="en-US" sz="1000" b="1">
                          <a:latin typeface="Arial"/>
                          <a:cs typeface="Arial"/>
                        </a:rPr>
                        <a:t>Applicable Policies / Procedures</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pPr marL="285750" indent="-285750" algn="l" defTabSz="914408" rtl="0" eaLnBrk="1" latinLnBrk="0" hangingPunct="1">
                        <a:buFont typeface="Arial" panose="020B0604020202020204" pitchFamily="34" charset="0"/>
                        <a:buChar char="•"/>
                      </a:pPr>
                      <a:r>
                        <a:rPr lang="en-US" sz="1400" b="0" i="0" u="none" strike="noStrike" kern="1200">
                          <a:solidFill>
                            <a:schemeClr val="dk1"/>
                          </a:solidFill>
                          <a:latin typeface="Arial"/>
                          <a:ea typeface="+mn-ea"/>
                          <a:cs typeface="Arial"/>
                        </a:rPr>
                        <a:t>FCX-23 Heavy Equipment Interaction</a:t>
                      </a:r>
                    </a:p>
                  </a:txBody>
                  <a:tcPr anchor="ctr">
                    <a:lnR w="12700" cap="flat" cmpd="sng" algn="ctr">
                      <a:solidFill>
                        <a:schemeClr val="bg2">
                          <a:lumMod val="75000"/>
                        </a:schemeClr>
                      </a:solidFill>
                      <a:prstDash val="solid"/>
                      <a:round/>
                      <a:headEnd type="none" w="med" len="med"/>
                      <a:tailEnd type="none" w="med" len="med"/>
                    </a:lnR>
                    <a:solidFill>
                      <a:schemeClr val="bg1"/>
                    </a:solidFill>
                  </a:tcPr>
                </a:tc>
                <a:extLst>
                  <a:ext uri="{0D108BD9-81ED-4DB2-BD59-A6C34878D82A}">
                    <a16:rowId xmlns:a16="http://schemas.microsoft.com/office/drawing/2014/main" val="1745805115"/>
                  </a:ext>
                </a:extLst>
              </a:tr>
              <a:tr h="237014">
                <a:tc>
                  <a:txBody>
                    <a:bodyPr/>
                    <a:lstStyle/>
                    <a:p>
                      <a:r>
                        <a:rPr lang="en-US" sz="1000" b="1">
                          <a:latin typeface="Arial"/>
                          <a:cs typeface="Arial"/>
                        </a:rPr>
                        <a:t>Employee Condition</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1400" kern="1200">
                          <a:solidFill>
                            <a:schemeClr val="dk1"/>
                          </a:solidFill>
                          <a:latin typeface="Arial"/>
                          <a:ea typeface="+mn-ea"/>
                          <a:cs typeface="Arial"/>
                        </a:rPr>
                        <a:t>No Injury </a:t>
                      </a:r>
                      <a:endParaRPr lang="en-US" sz="1400" kern="1200">
                        <a:solidFill>
                          <a:schemeClr val="dk1"/>
                        </a:solidFill>
                        <a:latin typeface="Arial" panose="020B0604020202020204" pitchFamily="34" charset="0"/>
                        <a:ea typeface="+mn-ea"/>
                        <a:cs typeface="Arial" panose="020B0604020202020204" pitchFamily="34" charset="0"/>
                      </a:endParaRPr>
                    </a:p>
                  </a:txBody>
                  <a:tcPr anchor="ctr">
                    <a:lnR w="12700" cap="flat" cmpd="sng" algn="ctr">
                      <a:solidFill>
                        <a:schemeClr val="bg2">
                          <a:lumMod val="75000"/>
                        </a:schemeClr>
                      </a:solidFill>
                      <a:prstDash val="solid"/>
                      <a:round/>
                      <a:headEnd type="none" w="med" len="med"/>
                      <a:tailEnd type="none" w="med" len="med"/>
                    </a:lnR>
                    <a:solidFill>
                      <a:schemeClr val="bg1"/>
                    </a:solidFill>
                  </a:tcPr>
                </a:tc>
                <a:extLst>
                  <a:ext uri="{0D108BD9-81ED-4DB2-BD59-A6C34878D82A}">
                    <a16:rowId xmlns:a16="http://schemas.microsoft.com/office/drawing/2014/main" val="1935167756"/>
                  </a:ext>
                </a:extLst>
              </a:tr>
              <a:tr h="210679">
                <a:tc>
                  <a:txBody>
                    <a:bodyPr/>
                    <a:lstStyle/>
                    <a:p>
                      <a:r>
                        <a:rPr lang="en-US" sz="1000" b="1">
                          <a:latin typeface="Arial"/>
                          <a:cs typeface="Arial"/>
                        </a:rPr>
                        <a:t>Contact</a:t>
                      </a:r>
                    </a:p>
                  </a:txBody>
                  <a:tcPr anchor="ctr">
                    <a:lnL w="12700" cap="flat" cmpd="sng" algn="ctr">
                      <a:solidFill>
                        <a:schemeClr val="bg2">
                          <a:lumMod val="75000"/>
                        </a:schemeClr>
                      </a:solidFill>
                      <a:prstDash val="solid"/>
                      <a:round/>
                      <a:headEnd type="none" w="med" len="med"/>
                      <a:tailEnd type="none" w="med" len="med"/>
                    </a:lnL>
                    <a:lnB w="12700" cap="flat" cmpd="sng" algn="ctr">
                      <a:solidFill>
                        <a:schemeClr val="bg2">
                          <a:lumMod val="75000"/>
                        </a:schemeClr>
                      </a:solidFill>
                      <a:prstDash val="solid"/>
                      <a:round/>
                      <a:headEnd type="none" w="med" len="med"/>
                      <a:tailEnd type="none" w="med" len="med"/>
                    </a:lnB>
                    <a:solidFill>
                      <a:schemeClr val="bg2"/>
                    </a:solidFill>
                  </a:tcPr>
                </a:tc>
                <a:tc>
                  <a:txBody>
                    <a:bodyPr/>
                    <a:lstStyle/>
                    <a:p>
                      <a:pPr marL="0" algn="l" rtl="0" eaLnBrk="1" latinLnBrk="0" hangingPunct="1"/>
                      <a:r>
                        <a:rPr lang="en-US" sz="1400" kern="1200">
                          <a:solidFill>
                            <a:schemeClr val="dk1"/>
                          </a:solidFill>
                          <a:latin typeface="Arial"/>
                          <a:ea typeface="+mn-ea"/>
                          <a:cs typeface="Arial"/>
                        </a:rPr>
                        <a:t>  Keith Barnett, Superintendent-Shovel and Drill </a:t>
                      </a:r>
                      <a:endParaRPr lang="en-US" sz="1400" kern="1200">
                        <a:solidFill>
                          <a:schemeClr val="dk1"/>
                        </a:solidFill>
                        <a:latin typeface="Arial" panose="020B0604020202020204" pitchFamily="34" charset="0"/>
                        <a:ea typeface="+mn-ea"/>
                        <a:cs typeface="Arial" panose="020B0604020202020204" pitchFamily="34" charset="0"/>
                      </a:endParaRPr>
                    </a:p>
                  </a:txBody>
                  <a:tcPr marL="0" marR="0" marT="0" marB="0" anchor="ctr">
                    <a:lnR w="12700" cap="flat" cmpd="sng" algn="ctr">
                      <a:solidFill>
                        <a:schemeClr val="bg2">
                          <a:lumMod val="75000"/>
                        </a:schemeClr>
                      </a:solidFill>
                      <a:prstDash val="solid"/>
                      <a:round/>
                      <a:headEnd type="none" w="med" len="med"/>
                      <a:tailEnd type="none" w="med" len="med"/>
                    </a:lnR>
                    <a:lnB w="12700"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438907356"/>
                  </a:ext>
                </a:extLst>
              </a:tr>
            </a:tbl>
          </a:graphicData>
        </a:graphic>
      </p:graphicFrame>
      <p:graphicFrame>
        <p:nvGraphicFramePr>
          <p:cNvPr id="22" name="Table 25">
            <a:extLst>
              <a:ext uri="{FF2B5EF4-FFF2-40B4-BE49-F238E27FC236}">
                <a16:creationId xmlns:a16="http://schemas.microsoft.com/office/drawing/2014/main" id="{88E202DE-AC1C-44F8-BCF8-DA5C6CAED2B3}"/>
              </a:ext>
            </a:extLst>
          </p:cNvPr>
          <p:cNvGraphicFramePr>
            <a:graphicFrameLocks noGrp="1"/>
          </p:cNvGraphicFramePr>
          <p:nvPr/>
        </p:nvGraphicFramePr>
        <p:xfrm>
          <a:off x="9543147" y="478622"/>
          <a:ext cx="2829092" cy="426720"/>
        </p:xfrm>
        <a:graphic>
          <a:graphicData uri="http://schemas.openxmlformats.org/drawingml/2006/table">
            <a:tbl>
              <a:tblPr firstRow="1" bandRow="1">
                <a:tableStyleId>{5C22544A-7EE6-4342-B048-85BDC9FD1C3A}</a:tableStyleId>
              </a:tblPr>
              <a:tblGrid>
                <a:gridCol w="2829092">
                  <a:extLst>
                    <a:ext uri="{9D8B030D-6E8A-4147-A177-3AD203B41FA5}">
                      <a16:colId xmlns:a16="http://schemas.microsoft.com/office/drawing/2014/main" val="4226224490"/>
                    </a:ext>
                  </a:extLst>
                </a:gridCol>
              </a:tblGrid>
              <a:tr h="397069">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endParaRPr lang="en-US" sz="1100" b="0">
                        <a:solidFill>
                          <a:schemeClr val="tx1"/>
                        </a:solidFill>
                        <a:latin typeface="Arial" panose="020B0604020202020204" pitchFamily="34" charset="0"/>
                        <a:cs typeface="Arial" panose="020B0604020202020204" pitchFamily="34" charset="0"/>
                      </a:endParaRPr>
                    </a:p>
                    <a:p>
                      <a:pPr marL="0" marR="0" lvl="0" indent="0" algn="l" defTabSz="914408" rtl="0" eaLnBrk="1" fontAlgn="auto" latinLnBrk="0" hangingPunct="1">
                        <a:lnSpc>
                          <a:spcPct val="100000"/>
                        </a:lnSpc>
                        <a:spcBef>
                          <a:spcPts val="0"/>
                        </a:spcBef>
                        <a:spcAft>
                          <a:spcPts val="0"/>
                        </a:spcAft>
                        <a:buClrTx/>
                        <a:buSzTx/>
                        <a:buFontTx/>
                        <a:buNone/>
                        <a:tabLst/>
                        <a:defRPr/>
                      </a:pPr>
                      <a:r>
                        <a:rPr lang="en-US" sz="1100" b="0">
                          <a:solidFill>
                            <a:schemeClr val="tx1"/>
                          </a:solidFill>
                          <a:latin typeface="Arial"/>
                          <a:cs typeface="Arial"/>
                        </a:rPr>
                        <a:t>Event ID #20010781</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14921928"/>
                  </a:ext>
                </a:extLst>
              </a:tr>
            </a:tbl>
          </a:graphicData>
        </a:graphic>
      </p:graphicFrame>
      <p:pic>
        <p:nvPicPr>
          <p:cNvPr id="12" name="Picture 11">
            <a:extLst>
              <a:ext uri="{FF2B5EF4-FFF2-40B4-BE49-F238E27FC236}">
                <a16:creationId xmlns:a16="http://schemas.microsoft.com/office/drawing/2014/main" id="{EE769E07-F60D-45AE-B60B-80E982D2057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323346" y="513110"/>
            <a:ext cx="585112" cy="323367"/>
          </a:xfrm>
          <a:prstGeom prst="rect">
            <a:avLst/>
          </a:prstGeom>
        </p:spPr>
      </p:pic>
      <p:sp>
        <p:nvSpPr>
          <p:cNvPr id="3" name="Rectangle 1">
            <a:extLst>
              <a:ext uri="{FF2B5EF4-FFF2-40B4-BE49-F238E27FC236}">
                <a16:creationId xmlns:a16="http://schemas.microsoft.com/office/drawing/2014/main" id="{7BC69D00-996D-4426-B2C7-29ED9D352AA9}"/>
              </a:ext>
            </a:extLst>
          </p:cNvPr>
          <p:cNvSpPr>
            <a:spLocks noGrp="1" noChangeArrowheads="1"/>
          </p:cNvSpPr>
          <p:nvPr>
            <p:ph type="title"/>
          </p:nvPr>
        </p:nvSpPr>
        <p:spPr bwMode="auto">
          <a:xfrm>
            <a:off x="3476625" y="372041"/>
            <a:ext cx="3078087" cy="282137"/>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chemeClr val="tx1"/>
                </a:solidFill>
                <a:effectLst/>
              </a:rPr>
              <a:t>Drill Contact with Lube Truck</a:t>
            </a:r>
          </a:p>
        </p:txBody>
      </p:sp>
      <p:pic>
        <p:nvPicPr>
          <p:cNvPr id="4" name="Picture 10">
            <a:extLst>
              <a:ext uri="{FF2B5EF4-FFF2-40B4-BE49-F238E27FC236}">
                <a16:creationId xmlns:a16="http://schemas.microsoft.com/office/drawing/2014/main" id="{5075FD72-CD68-0170-D8E4-98C19537DCF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0623" y="141589"/>
            <a:ext cx="777240" cy="67406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preview">
            <a:extLst>
              <a:ext uri="{FF2B5EF4-FFF2-40B4-BE49-F238E27FC236}">
                <a16:creationId xmlns:a16="http://schemas.microsoft.com/office/drawing/2014/main" id="{31F9D576-A0BA-2D7C-522F-BD079D7E192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26142" y="1441643"/>
            <a:ext cx="2670713" cy="298321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review">
            <a:extLst>
              <a:ext uri="{FF2B5EF4-FFF2-40B4-BE49-F238E27FC236}">
                <a16:creationId xmlns:a16="http://schemas.microsoft.com/office/drawing/2014/main" id="{D9088FB2-DEFD-9503-D339-CECD784D2E7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996855" y="1441642"/>
            <a:ext cx="2911603" cy="298321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review">
            <a:extLst>
              <a:ext uri="{FF2B5EF4-FFF2-40B4-BE49-F238E27FC236}">
                <a16:creationId xmlns:a16="http://schemas.microsoft.com/office/drawing/2014/main" id="{401FB906-5E83-E517-1A00-43583EB9AC8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27083" y="4424853"/>
            <a:ext cx="5567947" cy="2190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63131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DE674F33-78F0-41B8-B673-3E97037140B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4" progId="TCLayout.ActiveDocument.1">
                  <p:embed/>
                </p:oleObj>
              </mc:Choice>
              <mc:Fallback>
                <p:oleObj name="think-cell Slide" r:id="rId4" imgW="395" imgH="394" progId="TCLayout.ActiveDocument.1">
                  <p:embed/>
                  <p:pic>
                    <p:nvPicPr>
                      <p:cNvPr id="7" name="Object 6" hidden="1">
                        <a:extLst>
                          <a:ext uri="{FF2B5EF4-FFF2-40B4-BE49-F238E27FC236}">
                            <a16:creationId xmlns:a16="http://schemas.microsoft.com/office/drawing/2014/main" id="{DE674F33-78F0-41B8-B673-3E97037140B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graphicFrame>
        <p:nvGraphicFramePr>
          <p:cNvPr id="20" name="Table 2">
            <a:extLst>
              <a:ext uri="{FF2B5EF4-FFF2-40B4-BE49-F238E27FC236}">
                <a16:creationId xmlns:a16="http://schemas.microsoft.com/office/drawing/2014/main" id="{CC183F24-3FE3-4821-872D-E673832EA635}"/>
              </a:ext>
            </a:extLst>
          </p:cNvPr>
          <p:cNvGraphicFramePr>
            <a:graphicFrameLocks noGrp="1"/>
          </p:cNvGraphicFramePr>
          <p:nvPr/>
        </p:nvGraphicFramePr>
        <p:xfrm>
          <a:off x="118791" y="1072051"/>
          <a:ext cx="5893591" cy="5637342"/>
        </p:xfrm>
        <a:graphic>
          <a:graphicData uri="http://schemas.openxmlformats.org/drawingml/2006/table">
            <a:tbl>
              <a:tblPr firstRow="1" bandRow="1">
                <a:tableStyleId>{1FECB4D8-DB02-4DC6-A0A2-4F2EBAE1DC90}</a:tableStyleId>
              </a:tblPr>
              <a:tblGrid>
                <a:gridCol w="1597193">
                  <a:extLst>
                    <a:ext uri="{9D8B030D-6E8A-4147-A177-3AD203B41FA5}">
                      <a16:colId xmlns:a16="http://schemas.microsoft.com/office/drawing/2014/main" val="2478897174"/>
                    </a:ext>
                  </a:extLst>
                </a:gridCol>
                <a:gridCol w="4296398">
                  <a:extLst>
                    <a:ext uri="{9D8B030D-6E8A-4147-A177-3AD203B41FA5}">
                      <a16:colId xmlns:a16="http://schemas.microsoft.com/office/drawing/2014/main" val="1434738273"/>
                    </a:ext>
                  </a:extLst>
                </a:gridCol>
              </a:tblGrid>
              <a:tr h="349585">
                <a:tc gridSpan="2">
                  <a:txBody>
                    <a:bodyPr/>
                    <a:lstStyle/>
                    <a:p>
                      <a:pPr algn="ctr"/>
                      <a:r>
                        <a:rPr lang="en-US" sz="1400">
                          <a:solidFill>
                            <a:schemeClr val="tx1"/>
                          </a:solidFill>
                          <a:latin typeface="Arial"/>
                          <a:cs typeface="Arial"/>
                        </a:rPr>
                        <a:t>Incident Details</a:t>
                      </a:r>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solidFill>
                      <a:srgbClr val="C14628"/>
                    </a:solidFill>
                  </a:tcPr>
                </a:tc>
                <a:tc hMerge="1">
                  <a:txBody>
                    <a:bodyPr/>
                    <a:lstStyle/>
                    <a:p>
                      <a:endParaRPr lang="en-US"/>
                    </a:p>
                  </a:txBody>
                  <a:tcPr/>
                </a:tc>
                <a:extLst>
                  <a:ext uri="{0D108BD9-81ED-4DB2-BD59-A6C34878D82A}">
                    <a16:rowId xmlns:a16="http://schemas.microsoft.com/office/drawing/2014/main" val="2528705209"/>
                  </a:ext>
                </a:extLst>
              </a:tr>
              <a:tr h="311060">
                <a:tc>
                  <a:txBody>
                    <a:bodyPr/>
                    <a:lstStyle/>
                    <a:p>
                      <a:r>
                        <a:rPr lang="en-US" sz="1000" b="1">
                          <a:latin typeface="Arial"/>
                          <a:cs typeface="Arial"/>
                        </a:rPr>
                        <a:t>Operation</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r>
                        <a:rPr lang="en-US" sz="1400">
                          <a:latin typeface="Arial" panose="020B0604020202020204" pitchFamily="34" charset="0"/>
                          <a:cs typeface="Arial" panose="020B0604020202020204" pitchFamily="34" charset="0"/>
                        </a:rPr>
                        <a:t>Morenci </a:t>
                      </a:r>
                    </a:p>
                  </a:txBody>
                  <a:tcPr anchor="ctr">
                    <a:lnR w="12700" cap="flat" cmpd="sng" algn="ctr">
                      <a:solidFill>
                        <a:schemeClr val="bg2">
                          <a:lumMod val="75000"/>
                        </a:schemeClr>
                      </a:solidFill>
                      <a:prstDash val="solid"/>
                      <a:round/>
                      <a:headEnd type="none" w="med" len="med"/>
                      <a:tailEnd type="none" w="med" len="med"/>
                    </a:lnR>
                    <a:noFill/>
                  </a:tcPr>
                </a:tc>
                <a:extLst>
                  <a:ext uri="{0D108BD9-81ED-4DB2-BD59-A6C34878D82A}">
                    <a16:rowId xmlns:a16="http://schemas.microsoft.com/office/drawing/2014/main" val="1944817402"/>
                  </a:ext>
                </a:extLst>
              </a:tr>
              <a:tr h="311060">
                <a:tc>
                  <a:txBody>
                    <a:bodyPr/>
                    <a:lstStyle/>
                    <a:p>
                      <a:r>
                        <a:rPr lang="en-US" sz="1000" b="1">
                          <a:latin typeface="Arial"/>
                          <a:cs typeface="Arial"/>
                        </a:rPr>
                        <a:t>Date / Time</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r>
                        <a:rPr lang="en-US" sz="1400">
                          <a:latin typeface="Arial" panose="020B0604020202020204" pitchFamily="34" charset="0"/>
                          <a:cs typeface="Arial" panose="020B0604020202020204" pitchFamily="34" charset="0"/>
                        </a:rPr>
                        <a:t>November 2, 2023 / 10:40 p.m.</a:t>
                      </a:r>
                    </a:p>
                  </a:txBody>
                  <a:tcPr anchor="ctr">
                    <a:lnR w="12700" cap="flat" cmpd="sng" algn="ctr">
                      <a:solidFill>
                        <a:schemeClr val="bg2">
                          <a:lumMod val="75000"/>
                        </a:schemeClr>
                      </a:solidFill>
                      <a:prstDash val="solid"/>
                      <a:round/>
                      <a:headEnd type="none" w="med" len="med"/>
                      <a:tailEnd type="none" w="med" len="med"/>
                    </a:lnR>
                    <a:noFill/>
                  </a:tcPr>
                </a:tc>
                <a:extLst>
                  <a:ext uri="{0D108BD9-81ED-4DB2-BD59-A6C34878D82A}">
                    <a16:rowId xmlns:a16="http://schemas.microsoft.com/office/drawing/2014/main" val="261700355"/>
                  </a:ext>
                </a:extLst>
              </a:tr>
              <a:tr h="311060">
                <a:tc>
                  <a:txBody>
                    <a:bodyPr/>
                    <a:lstStyle/>
                    <a:p>
                      <a:r>
                        <a:rPr lang="en-US" sz="1000" b="1">
                          <a:latin typeface="Arial"/>
                          <a:cs typeface="Arial"/>
                        </a:rPr>
                        <a:t>Type</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400">
                          <a:latin typeface="Arial" panose="020B0604020202020204" pitchFamily="34" charset="0"/>
                          <a:cs typeface="Arial" panose="020B0604020202020204" pitchFamily="34" charset="0"/>
                        </a:rPr>
                        <a:t>Injury</a:t>
                      </a:r>
                    </a:p>
                  </a:txBody>
                  <a:tcPr anchor="ctr">
                    <a:lnR w="12700" cap="flat" cmpd="sng" algn="ctr">
                      <a:solidFill>
                        <a:schemeClr val="bg2">
                          <a:lumMod val="75000"/>
                        </a:schemeClr>
                      </a:solidFill>
                      <a:prstDash val="solid"/>
                      <a:round/>
                      <a:headEnd type="none" w="med" len="med"/>
                      <a:tailEnd type="none" w="med" len="med"/>
                    </a:lnR>
                    <a:solidFill>
                      <a:schemeClr val="bg1"/>
                    </a:solidFill>
                  </a:tcPr>
                </a:tc>
                <a:extLst>
                  <a:ext uri="{0D108BD9-81ED-4DB2-BD59-A6C34878D82A}">
                    <a16:rowId xmlns:a16="http://schemas.microsoft.com/office/drawing/2014/main" val="2285024183"/>
                  </a:ext>
                </a:extLst>
              </a:tr>
              <a:tr h="848072">
                <a:tc>
                  <a:txBody>
                    <a:bodyPr/>
                    <a:lstStyle/>
                    <a:p>
                      <a:r>
                        <a:rPr lang="en-US" sz="1000" b="1">
                          <a:latin typeface="Arial"/>
                          <a:cs typeface="Arial"/>
                        </a:rPr>
                        <a:t>Summary</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400" b="0" i="0" u="none" strike="noStrike" kern="1200">
                          <a:solidFill>
                            <a:schemeClr val="dk1"/>
                          </a:solidFill>
                          <a:latin typeface="Arial" panose="020B0604020202020204" pitchFamily="34" charset="0"/>
                          <a:ea typeface="+mn-ea"/>
                          <a:cs typeface="Arial" panose="020B0604020202020204" pitchFamily="34" charset="0"/>
                        </a:rPr>
                        <a:t>An employee fell off a 4-foot ladder platform while machine boring behind a haul truck. The employee sustained a head injury.  </a:t>
                      </a:r>
                    </a:p>
                  </a:txBody>
                  <a:tcPr anchor="ctr">
                    <a:lnR w="12700" cap="flat" cmpd="sng" algn="ctr">
                      <a:solidFill>
                        <a:schemeClr val="bg2">
                          <a:lumMod val="75000"/>
                        </a:schemeClr>
                      </a:solidFill>
                      <a:prstDash val="solid"/>
                      <a:round/>
                      <a:headEnd type="none" w="med" len="med"/>
                      <a:tailEnd type="none" w="med" len="med"/>
                    </a:lnR>
                    <a:noFill/>
                  </a:tcPr>
                </a:tc>
                <a:extLst>
                  <a:ext uri="{0D108BD9-81ED-4DB2-BD59-A6C34878D82A}">
                    <a16:rowId xmlns:a16="http://schemas.microsoft.com/office/drawing/2014/main" val="2037906651"/>
                  </a:ext>
                </a:extLst>
              </a:tr>
              <a:tr h="311060">
                <a:tc>
                  <a:txBody>
                    <a:bodyPr/>
                    <a:lstStyle/>
                    <a:p>
                      <a:r>
                        <a:rPr lang="en-US" sz="1000" b="1">
                          <a:latin typeface="Arial"/>
                          <a:cs typeface="Arial"/>
                        </a:rPr>
                        <a:t>Fatal Risk</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r>
                        <a:rPr lang="en-US" sz="1400">
                          <a:latin typeface="Arial" panose="020B0604020202020204" pitchFamily="34" charset="0"/>
                          <a:cs typeface="Arial" panose="020B0604020202020204" pitchFamily="34" charset="0"/>
                        </a:rPr>
                        <a:t>Fall from Heights</a:t>
                      </a:r>
                    </a:p>
                  </a:txBody>
                  <a:tcPr anchor="ctr">
                    <a:lnR w="12700" cap="flat" cmpd="sng" algn="ctr">
                      <a:solidFill>
                        <a:schemeClr val="bg2">
                          <a:lumMod val="75000"/>
                        </a:schemeClr>
                      </a:solidFill>
                      <a:prstDash val="solid"/>
                      <a:round/>
                      <a:headEnd type="none" w="med" len="med"/>
                      <a:tailEnd type="none" w="med" len="med"/>
                    </a:lnR>
                    <a:noFill/>
                  </a:tcPr>
                </a:tc>
                <a:extLst>
                  <a:ext uri="{0D108BD9-81ED-4DB2-BD59-A6C34878D82A}">
                    <a16:rowId xmlns:a16="http://schemas.microsoft.com/office/drawing/2014/main" val="1584593686"/>
                  </a:ext>
                </a:extLst>
              </a:tr>
              <a:tr h="311060">
                <a:tc>
                  <a:txBody>
                    <a:bodyPr/>
                    <a:lstStyle/>
                    <a:p>
                      <a:r>
                        <a:rPr lang="en-US" sz="1000" b="1">
                          <a:latin typeface="Arial"/>
                          <a:cs typeface="Arial"/>
                        </a:rPr>
                        <a:t>Risk Category</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r>
                        <a:rPr lang="en-US" sz="1400">
                          <a:latin typeface="Arial" panose="020B0604020202020204" pitchFamily="34" charset="0"/>
                          <a:cs typeface="Arial" panose="020B0604020202020204" pitchFamily="34" charset="0"/>
                        </a:rPr>
                        <a:t>Monitor</a:t>
                      </a:r>
                    </a:p>
                  </a:txBody>
                  <a:tcPr anchor="ctr">
                    <a:lnR w="12700" cap="flat" cmpd="sng" algn="ctr">
                      <a:solidFill>
                        <a:schemeClr val="bg2">
                          <a:lumMod val="75000"/>
                        </a:schemeClr>
                      </a:solidFill>
                      <a:prstDash val="solid"/>
                      <a:round/>
                      <a:headEnd type="none" w="med" len="med"/>
                      <a:tailEnd type="none" w="med" len="med"/>
                    </a:lnR>
                    <a:solidFill>
                      <a:schemeClr val="bg1"/>
                    </a:solidFill>
                  </a:tcPr>
                </a:tc>
                <a:extLst>
                  <a:ext uri="{0D108BD9-81ED-4DB2-BD59-A6C34878D82A}">
                    <a16:rowId xmlns:a16="http://schemas.microsoft.com/office/drawing/2014/main" val="150855670"/>
                  </a:ext>
                </a:extLst>
              </a:tr>
              <a:tr h="311060">
                <a:tc>
                  <a:txBody>
                    <a:bodyPr/>
                    <a:lstStyle/>
                    <a:p>
                      <a:r>
                        <a:rPr lang="en-US" sz="1000" b="1">
                          <a:latin typeface="Arial"/>
                          <a:cs typeface="Arial"/>
                        </a:rPr>
                        <a:t>Pre / Post Rating</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pPr lvl="0">
                        <a:buNone/>
                      </a:pPr>
                      <a:r>
                        <a:rPr lang="en-US" sz="1400">
                          <a:latin typeface="Arial" panose="020B0604020202020204" pitchFamily="34" charset="0"/>
                          <a:cs typeface="Arial" panose="020B0604020202020204" pitchFamily="34" charset="0"/>
                        </a:rPr>
                        <a:t>Significant (3) Possible (2) </a:t>
                      </a:r>
                      <a:r>
                        <a:rPr lang="en-US" sz="1400" b="1">
                          <a:solidFill>
                            <a:srgbClr val="FF0000"/>
                          </a:solidFill>
                          <a:latin typeface="Arial"/>
                          <a:cs typeface="Arial"/>
                        </a:rPr>
                        <a:t>NOT A PFE </a:t>
                      </a:r>
                      <a:endParaRPr lang="en-US" sz="1400">
                        <a:latin typeface="Arial" panose="020B0604020202020204" pitchFamily="34" charset="0"/>
                        <a:cs typeface="Arial" panose="020B0604020202020204" pitchFamily="34" charset="0"/>
                      </a:endParaRPr>
                    </a:p>
                  </a:txBody>
                  <a:tcPr anchor="ctr">
                    <a:lnR w="12700" cap="flat" cmpd="sng" algn="ctr">
                      <a:solidFill>
                        <a:schemeClr val="bg2">
                          <a:lumMod val="75000"/>
                        </a:schemeClr>
                      </a:solidFill>
                      <a:prstDash val="solid"/>
                      <a:round/>
                      <a:headEnd type="none" w="med" len="med"/>
                      <a:tailEnd type="none" w="med" len="med"/>
                    </a:lnR>
                    <a:solidFill>
                      <a:schemeClr val="bg1"/>
                    </a:solidFill>
                  </a:tcPr>
                </a:tc>
                <a:extLst>
                  <a:ext uri="{0D108BD9-81ED-4DB2-BD59-A6C34878D82A}">
                    <a16:rowId xmlns:a16="http://schemas.microsoft.com/office/drawing/2014/main" val="1447941757"/>
                  </a:ext>
                </a:extLst>
              </a:tr>
              <a:tr h="485077">
                <a:tc>
                  <a:txBody>
                    <a:bodyPr/>
                    <a:lstStyle/>
                    <a:p>
                      <a:r>
                        <a:rPr lang="en-US" sz="1000" b="1">
                          <a:latin typeface="Arial"/>
                          <a:cs typeface="Arial"/>
                        </a:rPr>
                        <a:t>Absent / Insufficient Controls</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pPr marL="171450" marR="0" lvl="0" indent="-171450" algn="l" defTabSz="91440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a:latin typeface="Arial" panose="020B0604020202020204" pitchFamily="34" charset="0"/>
                          <a:cs typeface="Arial" panose="020B0604020202020204" pitchFamily="34" charset="0"/>
                        </a:rPr>
                        <a:t>Failure to use correct working platform for the specific task</a:t>
                      </a:r>
                      <a:endParaRPr lang="en-US" sz="1400" b="0" i="0" u="none" strike="noStrike" kern="1200">
                        <a:solidFill>
                          <a:schemeClr val="dk1"/>
                        </a:solidFill>
                        <a:latin typeface="Arial" panose="020B0604020202020204" pitchFamily="34" charset="0"/>
                        <a:ea typeface="+mn-ea"/>
                        <a:cs typeface="Arial" panose="020B0604020202020204" pitchFamily="34" charset="0"/>
                      </a:endParaRPr>
                    </a:p>
                  </a:txBody>
                  <a:tcPr anchor="ctr">
                    <a:lnR w="12700" cap="flat" cmpd="sng" algn="ctr">
                      <a:solidFill>
                        <a:schemeClr val="bg2">
                          <a:lumMod val="75000"/>
                        </a:schemeClr>
                      </a:solidFill>
                      <a:prstDash val="solid"/>
                      <a:round/>
                      <a:headEnd type="none" w="med" len="med"/>
                      <a:tailEnd type="none" w="med" len="med"/>
                    </a:lnR>
                    <a:solidFill>
                      <a:schemeClr val="bg1"/>
                    </a:solidFill>
                  </a:tcPr>
                </a:tc>
                <a:extLst>
                  <a:ext uri="{0D108BD9-81ED-4DB2-BD59-A6C34878D82A}">
                    <a16:rowId xmlns:a16="http://schemas.microsoft.com/office/drawing/2014/main" val="3530895994"/>
                  </a:ext>
                </a:extLst>
              </a:tr>
              <a:tr h="407069">
                <a:tc>
                  <a:txBody>
                    <a:bodyPr/>
                    <a:lstStyle/>
                    <a:p>
                      <a:r>
                        <a:rPr lang="en-US" sz="1000" b="1">
                          <a:latin typeface="Arial"/>
                          <a:cs typeface="Arial"/>
                        </a:rPr>
                        <a:t>Applicable Policies / Procedures</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pPr marL="171450" indent="-171450" algn="l" defTabSz="914408" rtl="0" eaLnBrk="1" latinLnBrk="0" hangingPunct="1">
                        <a:buFont typeface="Arial" panose="020B0604020202020204" pitchFamily="34" charset="0"/>
                        <a:buChar char="•"/>
                      </a:pPr>
                      <a:r>
                        <a:rPr lang="en-US" sz="1400" b="0" i="0" u="none" strike="noStrike" kern="1200">
                          <a:solidFill>
                            <a:schemeClr val="dk1"/>
                          </a:solidFill>
                          <a:latin typeface="Arial" panose="020B0604020202020204" pitchFamily="34" charset="0"/>
                          <a:ea typeface="+mn-ea"/>
                          <a:cs typeface="Arial" panose="020B0604020202020204" pitchFamily="34" charset="0"/>
                        </a:rPr>
                        <a:t>Working at Heights Policy</a:t>
                      </a:r>
                    </a:p>
                  </a:txBody>
                  <a:tcPr anchor="ctr">
                    <a:lnR w="12700" cap="flat" cmpd="sng" algn="ctr">
                      <a:solidFill>
                        <a:schemeClr val="bg2">
                          <a:lumMod val="75000"/>
                        </a:schemeClr>
                      </a:solidFill>
                      <a:prstDash val="solid"/>
                      <a:round/>
                      <a:headEnd type="none" w="med" len="med"/>
                      <a:tailEnd type="none" w="med" len="med"/>
                    </a:lnR>
                    <a:solidFill>
                      <a:schemeClr val="bg1"/>
                    </a:solidFill>
                  </a:tcPr>
                </a:tc>
                <a:extLst>
                  <a:ext uri="{0D108BD9-81ED-4DB2-BD59-A6C34878D82A}">
                    <a16:rowId xmlns:a16="http://schemas.microsoft.com/office/drawing/2014/main" val="1745805115"/>
                  </a:ext>
                </a:extLst>
              </a:tr>
              <a:tr h="1284027">
                <a:tc>
                  <a:txBody>
                    <a:bodyPr/>
                    <a:lstStyle/>
                    <a:p>
                      <a:r>
                        <a:rPr lang="en-US" sz="1000" b="1">
                          <a:latin typeface="Arial"/>
                          <a:cs typeface="Arial"/>
                        </a:rPr>
                        <a:t>Employee Condition</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pPr marL="0" marR="0" lvl="0" indent="0" algn="l" defTabSz="914408" rtl="0" eaLnBrk="1" fontAlgn="auto" latinLnBrk="0" hangingPunct="1">
                        <a:lnSpc>
                          <a:spcPct val="100000"/>
                        </a:lnSpc>
                        <a:spcBef>
                          <a:spcPts val="0"/>
                        </a:spcBef>
                        <a:spcAft>
                          <a:spcPts val="0"/>
                        </a:spcAft>
                        <a:buClrTx/>
                        <a:buSzTx/>
                        <a:buFontTx/>
                        <a:buNone/>
                      </a:pPr>
                      <a:r>
                        <a:rPr lang="en-US" sz="1400" b="0" i="0" u="none" strike="noStrike" kern="1200">
                          <a:solidFill>
                            <a:schemeClr val="dk1"/>
                          </a:solidFill>
                          <a:latin typeface="Arial" panose="020B0604020202020204" pitchFamily="34" charset="0"/>
                          <a:ea typeface="+mn-ea"/>
                          <a:cs typeface="Arial" panose="020B0604020202020204" pitchFamily="34" charset="0"/>
                        </a:rPr>
                        <a:t>After the fall, the employee was unconscious for about a minute, then came too but was not fully coherent. The employee was transported to the local health clinic and later to the regional medical center for further care. The e</a:t>
                      </a:r>
                      <a:r>
                        <a:rPr lang="en-US" sz="1400" kern="1200">
                          <a:solidFill>
                            <a:schemeClr val="dk1"/>
                          </a:solidFill>
                          <a:latin typeface="Arial" panose="020B0604020202020204" pitchFamily="34" charset="0"/>
                          <a:ea typeface="+mn-ea"/>
                          <a:cs typeface="Arial" panose="020B0604020202020204" pitchFamily="34" charset="0"/>
                        </a:rPr>
                        <a:t>mployee sustained a bruise to the back of the head.</a:t>
                      </a:r>
                    </a:p>
                  </a:txBody>
                  <a:tcPr anchor="ctr">
                    <a:lnR w="12700" cap="flat" cmpd="sng" algn="ctr">
                      <a:solidFill>
                        <a:schemeClr val="bg2">
                          <a:lumMod val="75000"/>
                        </a:schemeClr>
                      </a:solidFill>
                      <a:prstDash val="solid"/>
                      <a:round/>
                      <a:headEnd type="none" w="med" len="med"/>
                      <a:tailEnd type="none" w="med" len="med"/>
                    </a:lnR>
                    <a:solidFill>
                      <a:schemeClr val="bg1"/>
                    </a:solidFill>
                  </a:tcPr>
                </a:tc>
                <a:extLst>
                  <a:ext uri="{0D108BD9-81ED-4DB2-BD59-A6C34878D82A}">
                    <a16:rowId xmlns:a16="http://schemas.microsoft.com/office/drawing/2014/main" val="1935167756"/>
                  </a:ext>
                </a:extLst>
              </a:tr>
              <a:tr h="276496">
                <a:tc>
                  <a:txBody>
                    <a:bodyPr/>
                    <a:lstStyle/>
                    <a:p>
                      <a:r>
                        <a:rPr lang="en-US" sz="1000" b="1">
                          <a:latin typeface="Arial"/>
                          <a:cs typeface="Arial"/>
                        </a:rPr>
                        <a:t>Contact</a:t>
                      </a:r>
                    </a:p>
                  </a:txBody>
                  <a:tcPr anchor="ctr">
                    <a:lnL w="12700" cap="flat" cmpd="sng" algn="ctr">
                      <a:solidFill>
                        <a:schemeClr val="bg2">
                          <a:lumMod val="75000"/>
                        </a:schemeClr>
                      </a:solidFill>
                      <a:prstDash val="solid"/>
                      <a:round/>
                      <a:headEnd type="none" w="med" len="med"/>
                      <a:tailEnd type="none" w="med" len="med"/>
                    </a:lnL>
                    <a:lnB w="12700" cap="flat" cmpd="sng" algn="ctr">
                      <a:solidFill>
                        <a:schemeClr val="bg2">
                          <a:lumMod val="75000"/>
                        </a:schemeClr>
                      </a:solidFill>
                      <a:prstDash val="solid"/>
                      <a:round/>
                      <a:headEnd type="none" w="med" len="med"/>
                      <a:tailEnd type="none" w="med" len="med"/>
                    </a:lnB>
                    <a:solidFill>
                      <a:schemeClr val="bg2"/>
                    </a:solidFill>
                  </a:tcPr>
                </a:tc>
                <a:tc>
                  <a:txBody>
                    <a:bodyPr/>
                    <a:lstStyle/>
                    <a:p>
                      <a:pPr marL="0" algn="l" defTabSz="914408" rtl="0" eaLnBrk="1" latinLnBrk="0" hangingPunct="1"/>
                      <a:r>
                        <a:rPr lang="en-US" sz="1400" kern="1200">
                          <a:solidFill>
                            <a:schemeClr val="dk1"/>
                          </a:solidFill>
                          <a:latin typeface="Arial" panose="020B0604020202020204" pitchFamily="34" charset="0"/>
                          <a:ea typeface="+mn-ea"/>
                          <a:cs typeface="Arial" panose="020B0604020202020204" pitchFamily="34" charset="0"/>
                        </a:rPr>
                        <a:t>  Willie Biggs, Superintendent-Mine Maintenance</a:t>
                      </a:r>
                    </a:p>
                  </a:txBody>
                  <a:tcPr marL="0" marR="0" marT="0" marB="0" anchor="ctr">
                    <a:lnR w="12700" cap="flat" cmpd="sng" algn="ctr">
                      <a:solidFill>
                        <a:schemeClr val="bg2">
                          <a:lumMod val="75000"/>
                        </a:schemeClr>
                      </a:solidFill>
                      <a:prstDash val="solid"/>
                      <a:round/>
                      <a:headEnd type="none" w="med" len="med"/>
                      <a:tailEnd type="none" w="med" len="med"/>
                    </a:lnR>
                    <a:lnB w="12700"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438907356"/>
                  </a:ext>
                </a:extLst>
              </a:tr>
            </a:tbl>
          </a:graphicData>
        </a:graphic>
      </p:graphicFrame>
      <p:graphicFrame>
        <p:nvGraphicFramePr>
          <p:cNvPr id="22" name="Table 25">
            <a:extLst>
              <a:ext uri="{FF2B5EF4-FFF2-40B4-BE49-F238E27FC236}">
                <a16:creationId xmlns:a16="http://schemas.microsoft.com/office/drawing/2014/main" id="{88E202DE-AC1C-44F8-BCF8-DA5C6CAED2B3}"/>
              </a:ext>
            </a:extLst>
          </p:cNvPr>
          <p:cNvGraphicFramePr>
            <a:graphicFrameLocks noGrp="1"/>
          </p:cNvGraphicFramePr>
          <p:nvPr/>
        </p:nvGraphicFramePr>
        <p:xfrm>
          <a:off x="9543147" y="478622"/>
          <a:ext cx="2829092" cy="426720"/>
        </p:xfrm>
        <a:graphic>
          <a:graphicData uri="http://schemas.openxmlformats.org/drawingml/2006/table">
            <a:tbl>
              <a:tblPr firstRow="1" bandRow="1">
                <a:tableStyleId>{5C22544A-7EE6-4342-B048-85BDC9FD1C3A}</a:tableStyleId>
              </a:tblPr>
              <a:tblGrid>
                <a:gridCol w="2829092">
                  <a:extLst>
                    <a:ext uri="{9D8B030D-6E8A-4147-A177-3AD203B41FA5}">
                      <a16:colId xmlns:a16="http://schemas.microsoft.com/office/drawing/2014/main" val="4226224490"/>
                    </a:ext>
                  </a:extLst>
                </a:gridCol>
              </a:tblGrid>
              <a:tr h="397069">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endParaRPr lang="en-US" sz="1100" b="0">
                        <a:solidFill>
                          <a:schemeClr val="tx1"/>
                        </a:solidFill>
                        <a:latin typeface="Arial" panose="020B0604020202020204" pitchFamily="34" charset="0"/>
                        <a:cs typeface="Arial" panose="020B0604020202020204" pitchFamily="34" charset="0"/>
                      </a:endParaRPr>
                    </a:p>
                    <a:p>
                      <a:pPr marL="0" marR="0" lvl="0" indent="0" algn="l" defTabSz="914408" rtl="0" eaLnBrk="1" fontAlgn="auto" latinLnBrk="0" hangingPunct="1">
                        <a:lnSpc>
                          <a:spcPct val="100000"/>
                        </a:lnSpc>
                        <a:spcBef>
                          <a:spcPts val="0"/>
                        </a:spcBef>
                        <a:spcAft>
                          <a:spcPts val="0"/>
                        </a:spcAft>
                        <a:buClrTx/>
                        <a:buSzTx/>
                        <a:buFontTx/>
                        <a:buNone/>
                        <a:tabLst/>
                        <a:defRPr/>
                      </a:pPr>
                      <a:r>
                        <a:rPr lang="en-US" sz="1100" b="0">
                          <a:solidFill>
                            <a:schemeClr val="tx1"/>
                          </a:solidFill>
                          <a:latin typeface="Arial"/>
                          <a:cs typeface="Arial"/>
                        </a:rPr>
                        <a:t>Event ID #20011111</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14921928"/>
                  </a:ext>
                </a:extLst>
              </a:tr>
            </a:tbl>
          </a:graphicData>
        </a:graphic>
      </p:graphicFrame>
      <p:pic>
        <p:nvPicPr>
          <p:cNvPr id="12" name="Picture 11">
            <a:extLst>
              <a:ext uri="{FF2B5EF4-FFF2-40B4-BE49-F238E27FC236}">
                <a16:creationId xmlns:a16="http://schemas.microsoft.com/office/drawing/2014/main" id="{EE769E07-F60D-45AE-B60B-80E982D2057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323346" y="513110"/>
            <a:ext cx="585112" cy="323367"/>
          </a:xfrm>
          <a:prstGeom prst="rect">
            <a:avLst/>
          </a:prstGeom>
        </p:spPr>
      </p:pic>
      <p:sp>
        <p:nvSpPr>
          <p:cNvPr id="3" name="Rectangle 1">
            <a:extLst>
              <a:ext uri="{FF2B5EF4-FFF2-40B4-BE49-F238E27FC236}">
                <a16:creationId xmlns:a16="http://schemas.microsoft.com/office/drawing/2014/main" id="{7BC69D00-996D-4426-B2C7-29ED9D352AA9}"/>
              </a:ext>
            </a:extLst>
          </p:cNvPr>
          <p:cNvSpPr>
            <a:spLocks noGrp="1" noChangeArrowheads="1"/>
          </p:cNvSpPr>
          <p:nvPr>
            <p:ph type="title"/>
          </p:nvPr>
        </p:nvSpPr>
        <p:spPr bwMode="auto">
          <a:xfrm>
            <a:off x="3476625" y="372041"/>
            <a:ext cx="2729914" cy="282137"/>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chemeClr val="tx1"/>
                </a:solidFill>
                <a:effectLst/>
              </a:rPr>
              <a:t>Fall from Ladder Platform</a:t>
            </a:r>
          </a:p>
        </p:txBody>
      </p:sp>
      <p:pic>
        <p:nvPicPr>
          <p:cNvPr id="2" name="Picture 8">
            <a:extLst>
              <a:ext uri="{FF2B5EF4-FFF2-40B4-BE49-F238E27FC236}">
                <a16:creationId xmlns:a16="http://schemas.microsoft.com/office/drawing/2014/main" id="{EBF33222-74FB-B059-3C86-A26A5C506B7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3542" y="141589"/>
            <a:ext cx="777240" cy="67406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preview">
            <a:extLst>
              <a:ext uri="{FF2B5EF4-FFF2-40B4-BE49-F238E27FC236}">
                <a16:creationId xmlns:a16="http://schemas.microsoft.com/office/drawing/2014/main" id="{325B6AE3-D918-573F-E2A3-4B0385D7CEC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21766" y="1409823"/>
            <a:ext cx="5588200" cy="5178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95653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DE674F33-78F0-41B8-B673-3E97037140B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4" progId="TCLayout.ActiveDocument.1">
                  <p:embed/>
                </p:oleObj>
              </mc:Choice>
              <mc:Fallback>
                <p:oleObj name="think-cell Slide" r:id="rId4" imgW="395" imgH="394" progId="TCLayout.ActiveDocument.1">
                  <p:embed/>
                  <p:pic>
                    <p:nvPicPr>
                      <p:cNvPr id="7" name="Object 6" hidden="1">
                        <a:extLst>
                          <a:ext uri="{FF2B5EF4-FFF2-40B4-BE49-F238E27FC236}">
                            <a16:creationId xmlns:a16="http://schemas.microsoft.com/office/drawing/2014/main" id="{DE674F33-78F0-41B8-B673-3E97037140B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graphicFrame>
        <p:nvGraphicFramePr>
          <p:cNvPr id="20" name="Table 2">
            <a:extLst>
              <a:ext uri="{FF2B5EF4-FFF2-40B4-BE49-F238E27FC236}">
                <a16:creationId xmlns:a16="http://schemas.microsoft.com/office/drawing/2014/main" id="{CC183F24-3FE3-4821-872D-E673832EA635}"/>
              </a:ext>
            </a:extLst>
          </p:cNvPr>
          <p:cNvGraphicFramePr>
            <a:graphicFrameLocks noGrp="1"/>
          </p:cNvGraphicFramePr>
          <p:nvPr/>
        </p:nvGraphicFramePr>
        <p:xfrm>
          <a:off x="118790" y="1072055"/>
          <a:ext cx="6123269" cy="5730240"/>
        </p:xfrm>
        <a:graphic>
          <a:graphicData uri="http://schemas.openxmlformats.org/drawingml/2006/table">
            <a:tbl>
              <a:tblPr firstRow="1" bandRow="1">
                <a:tableStyleId>{1FECB4D8-DB02-4DC6-A0A2-4F2EBAE1DC90}</a:tableStyleId>
              </a:tblPr>
              <a:tblGrid>
                <a:gridCol w="1659437">
                  <a:extLst>
                    <a:ext uri="{9D8B030D-6E8A-4147-A177-3AD203B41FA5}">
                      <a16:colId xmlns:a16="http://schemas.microsoft.com/office/drawing/2014/main" val="2478897174"/>
                    </a:ext>
                  </a:extLst>
                </a:gridCol>
                <a:gridCol w="4463832">
                  <a:extLst>
                    <a:ext uri="{9D8B030D-6E8A-4147-A177-3AD203B41FA5}">
                      <a16:colId xmlns:a16="http://schemas.microsoft.com/office/drawing/2014/main" val="1434738273"/>
                    </a:ext>
                  </a:extLst>
                </a:gridCol>
              </a:tblGrid>
              <a:tr h="287227">
                <a:tc gridSpan="2">
                  <a:txBody>
                    <a:bodyPr/>
                    <a:lstStyle/>
                    <a:p>
                      <a:pPr algn="ctr"/>
                      <a:r>
                        <a:rPr lang="en-US" sz="1400" dirty="0">
                          <a:solidFill>
                            <a:schemeClr val="tx1"/>
                          </a:solidFill>
                          <a:latin typeface="Arial"/>
                          <a:cs typeface="Arial"/>
                        </a:rPr>
                        <a:t>Incident Details</a:t>
                      </a:r>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solidFill>
                      <a:srgbClr val="C14628"/>
                    </a:solidFill>
                  </a:tcPr>
                </a:tc>
                <a:tc hMerge="1">
                  <a:txBody>
                    <a:bodyPr/>
                    <a:lstStyle/>
                    <a:p>
                      <a:endParaRPr lang="en-US"/>
                    </a:p>
                  </a:txBody>
                  <a:tcPr/>
                </a:tc>
                <a:extLst>
                  <a:ext uri="{0D108BD9-81ED-4DB2-BD59-A6C34878D82A}">
                    <a16:rowId xmlns:a16="http://schemas.microsoft.com/office/drawing/2014/main" val="2528705209"/>
                  </a:ext>
                </a:extLst>
              </a:tr>
              <a:tr h="272866">
                <a:tc>
                  <a:txBody>
                    <a:bodyPr/>
                    <a:lstStyle/>
                    <a:p>
                      <a:r>
                        <a:rPr lang="en-US" sz="1000" b="1">
                          <a:latin typeface="Arial"/>
                          <a:cs typeface="Arial"/>
                        </a:rPr>
                        <a:t>Operation</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r>
                        <a:rPr lang="en-US" sz="1300" dirty="0">
                          <a:latin typeface="Arial"/>
                          <a:cs typeface="Arial"/>
                        </a:rPr>
                        <a:t>Morenci </a:t>
                      </a:r>
                      <a:endParaRPr lang="en-US" sz="1300" dirty="0">
                        <a:latin typeface="Arial" panose="020B0604020202020204" pitchFamily="34" charset="0"/>
                        <a:cs typeface="Arial" panose="020B0604020202020204" pitchFamily="34" charset="0"/>
                      </a:endParaRPr>
                    </a:p>
                  </a:txBody>
                  <a:tcPr anchor="ctr">
                    <a:lnR w="12700" cap="flat" cmpd="sng" algn="ctr">
                      <a:solidFill>
                        <a:schemeClr val="bg2">
                          <a:lumMod val="75000"/>
                        </a:schemeClr>
                      </a:solidFill>
                      <a:prstDash val="solid"/>
                      <a:round/>
                      <a:headEnd type="none" w="med" len="med"/>
                      <a:tailEnd type="none" w="med" len="med"/>
                    </a:lnR>
                    <a:noFill/>
                  </a:tcPr>
                </a:tc>
                <a:extLst>
                  <a:ext uri="{0D108BD9-81ED-4DB2-BD59-A6C34878D82A}">
                    <a16:rowId xmlns:a16="http://schemas.microsoft.com/office/drawing/2014/main" val="1944817402"/>
                  </a:ext>
                </a:extLst>
              </a:tr>
              <a:tr h="272866">
                <a:tc>
                  <a:txBody>
                    <a:bodyPr/>
                    <a:lstStyle/>
                    <a:p>
                      <a:r>
                        <a:rPr lang="en-US" sz="1000" b="1">
                          <a:latin typeface="Arial"/>
                          <a:cs typeface="Arial"/>
                        </a:rPr>
                        <a:t>Date / Time</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r>
                        <a:rPr lang="en-US" sz="1300" dirty="0">
                          <a:latin typeface="Arial"/>
                          <a:cs typeface="Arial"/>
                        </a:rPr>
                        <a:t>November 8, 2023 / 10:00 p.m.</a:t>
                      </a:r>
                    </a:p>
                  </a:txBody>
                  <a:tcPr anchor="ctr">
                    <a:lnR w="12700" cap="flat" cmpd="sng" algn="ctr">
                      <a:solidFill>
                        <a:schemeClr val="bg2">
                          <a:lumMod val="75000"/>
                        </a:schemeClr>
                      </a:solidFill>
                      <a:prstDash val="solid"/>
                      <a:round/>
                      <a:headEnd type="none" w="med" len="med"/>
                      <a:tailEnd type="none" w="med" len="med"/>
                    </a:lnR>
                    <a:noFill/>
                  </a:tcPr>
                </a:tc>
                <a:extLst>
                  <a:ext uri="{0D108BD9-81ED-4DB2-BD59-A6C34878D82A}">
                    <a16:rowId xmlns:a16="http://schemas.microsoft.com/office/drawing/2014/main" val="261700355"/>
                  </a:ext>
                </a:extLst>
              </a:tr>
              <a:tr h="272866">
                <a:tc>
                  <a:txBody>
                    <a:bodyPr/>
                    <a:lstStyle/>
                    <a:p>
                      <a:r>
                        <a:rPr lang="en-US" sz="1000" b="1" dirty="0">
                          <a:latin typeface="Arial"/>
                          <a:cs typeface="Arial"/>
                        </a:rPr>
                        <a:t>Type</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300" dirty="0">
                          <a:latin typeface="Arial"/>
                          <a:cs typeface="Arial"/>
                        </a:rPr>
                        <a:t>Near Miss </a:t>
                      </a:r>
                    </a:p>
                  </a:txBody>
                  <a:tcPr anchor="ctr">
                    <a:lnR w="12700" cap="flat" cmpd="sng" algn="ctr">
                      <a:solidFill>
                        <a:schemeClr val="bg2">
                          <a:lumMod val="75000"/>
                        </a:schemeClr>
                      </a:solidFill>
                      <a:prstDash val="solid"/>
                      <a:round/>
                      <a:headEnd type="none" w="med" len="med"/>
                      <a:tailEnd type="none" w="med" len="med"/>
                    </a:lnR>
                    <a:solidFill>
                      <a:schemeClr val="bg1"/>
                    </a:solidFill>
                  </a:tcPr>
                </a:tc>
                <a:extLst>
                  <a:ext uri="{0D108BD9-81ED-4DB2-BD59-A6C34878D82A}">
                    <a16:rowId xmlns:a16="http://schemas.microsoft.com/office/drawing/2014/main" val="2285024183"/>
                  </a:ext>
                </a:extLst>
              </a:tr>
              <a:tr h="2212147">
                <a:tc>
                  <a:txBody>
                    <a:bodyPr/>
                    <a:lstStyle/>
                    <a:p>
                      <a:r>
                        <a:rPr lang="en-US" sz="1000" b="1">
                          <a:latin typeface="Arial"/>
                          <a:cs typeface="Arial"/>
                        </a:rPr>
                        <a:t>Summary</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r>
                        <a:rPr lang="en-US" sz="1300" kern="1200" dirty="0">
                          <a:solidFill>
                            <a:schemeClr val="dk1"/>
                          </a:solidFill>
                          <a:effectLst/>
                          <a:latin typeface="Arial" panose="020B0604020202020204" pitchFamily="34" charset="0"/>
                          <a:ea typeface="+mn-ea"/>
                          <a:cs typeface="Arial" panose="020B0604020202020204" pitchFamily="34" charset="0"/>
                        </a:rPr>
                        <a:t>Contract were working in the 8a and 8b feeders. The employee above was on an 8-foot A frame ladder that was leaning on the wall and employee was tied off cutting the liner with a grinder. As the employee was cutting the liner, it fell off the wall towards them and deflected off their hard hat, face shield and left hand of the employee. The ladder tipped back, causing the employee to fall and their harness to catch them. The liner fell through a small opening to the lower level ~10ft below where the other employee was working on the opposite side of the bin approximately 20ft away. </a:t>
                      </a:r>
                    </a:p>
                  </a:txBody>
                  <a:tcPr anchor="ctr">
                    <a:lnR w="12700" cap="flat" cmpd="sng" algn="ctr">
                      <a:solidFill>
                        <a:schemeClr val="bg2">
                          <a:lumMod val="75000"/>
                        </a:schemeClr>
                      </a:solidFill>
                      <a:prstDash val="solid"/>
                      <a:round/>
                      <a:headEnd type="none" w="med" len="med"/>
                      <a:tailEnd type="none" w="med" len="med"/>
                    </a:lnR>
                    <a:noFill/>
                  </a:tcPr>
                </a:tc>
                <a:extLst>
                  <a:ext uri="{0D108BD9-81ED-4DB2-BD59-A6C34878D82A}">
                    <a16:rowId xmlns:a16="http://schemas.microsoft.com/office/drawing/2014/main" val="2037906651"/>
                  </a:ext>
                </a:extLst>
              </a:tr>
              <a:tr h="272866">
                <a:tc>
                  <a:txBody>
                    <a:bodyPr/>
                    <a:lstStyle/>
                    <a:p>
                      <a:r>
                        <a:rPr lang="en-US" sz="1000" b="1">
                          <a:latin typeface="Arial"/>
                          <a:cs typeface="Arial"/>
                        </a:rPr>
                        <a:t>Fatal Risk</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r>
                        <a:rPr lang="en-US" sz="1300" dirty="0">
                          <a:latin typeface="Arial"/>
                          <a:cs typeface="Arial"/>
                        </a:rPr>
                        <a:t>Fall from Heights, Falling Objects</a:t>
                      </a:r>
                      <a:endParaRPr lang="en-US" sz="1300" dirty="0">
                        <a:latin typeface="Arial" panose="020B0604020202020204" pitchFamily="34" charset="0"/>
                        <a:cs typeface="Arial" panose="020B0604020202020204" pitchFamily="34" charset="0"/>
                      </a:endParaRPr>
                    </a:p>
                  </a:txBody>
                  <a:tcPr anchor="ctr">
                    <a:lnR w="12700" cap="flat" cmpd="sng" algn="ctr">
                      <a:solidFill>
                        <a:schemeClr val="bg2">
                          <a:lumMod val="75000"/>
                        </a:schemeClr>
                      </a:solidFill>
                      <a:prstDash val="solid"/>
                      <a:round/>
                      <a:headEnd type="none" w="med" len="med"/>
                      <a:tailEnd type="none" w="med" len="med"/>
                    </a:lnR>
                    <a:noFill/>
                  </a:tcPr>
                </a:tc>
                <a:extLst>
                  <a:ext uri="{0D108BD9-81ED-4DB2-BD59-A6C34878D82A}">
                    <a16:rowId xmlns:a16="http://schemas.microsoft.com/office/drawing/2014/main" val="1584593686"/>
                  </a:ext>
                </a:extLst>
              </a:tr>
              <a:tr h="272866">
                <a:tc>
                  <a:txBody>
                    <a:bodyPr/>
                    <a:lstStyle/>
                    <a:p>
                      <a:r>
                        <a:rPr lang="en-US" sz="1000" b="1">
                          <a:latin typeface="Arial"/>
                          <a:cs typeface="Arial"/>
                        </a:rPr>
                        <a:t>Risk Category</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r>
                        <a:rPr lang="en-US" sz="1300" dirty="0">
                          <a:latin typeface="Arial"/>
                          <a:cs typeface="Arial"/>
                        </a:rPr>
                        <a:t>Monitor</a:t>
                      </a:r>
                    </a:p>
                  </a:txBody>
                  <a:tcPr anchor="ctr">
                    <a:lnR w="12700" cap="flat" cmpd="sng" algn="ctr">
                      <a:solidFill>
                        <a:schemeClr val="bg2">
                          <a:lumMod val="75000"/>
                        </a:schemeClr>
                      </a:solidFill>
                      <a:prstDash val="solid"/>
                      <a:round/>
                      <a:headEnd type="none" w="med" len="med"/>
                      <a:tailEnd type="none" w="med" len="med"/>
                    </a:lnR>
                    <a:solidFill>
                      <a:schemeClr val="bg1"/>
                    </a:solidFill>
                  </a:tcPr>
                </a:tc>
                <a:extLst>
                  <a:ext uri="{0D108BD9-81ED-4DB2-BD59-A6C34878D82A}">
                    <a16:rowId xmlns:a16="http://schemas.microsoft.com/office/drawing/2014/main" val="150855670"/>
                  </a:ext>
                </a:extLst>
              </a:tr>
              <a:tr h="272866">
                <a:tc>
                  <a:txBody>
                    <a:bodyPr/>
                    <a:lstStyle/>
                    <a:p>
                      <a:r>
                        <a:rPr lang="en-US" sz="1000" b="1">
                          <a:latin typeface="Arial"/>
                          <a:cs typeface="Arial"/>
                        </a:rPr>
                        <a:t>Pre / Post Rating</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pPr lvl="0">
                        <a:buNone/>
                      </a:pPr>
                      <a:r>
                        <a:rPr lang="en-US" sz="1300" dirty="0">
                          <a:latin typeface="Arial"/>
                          <a:cs typeface="Arial"/>
                        </a:rPr>
                        <a:t>Significant (3) Possible (2) </a:t>
                      </a:r>
                      <a:r>
                        <a:rPr lang="en-US" sz="1300" b="1" dirty="0">
                          <a:solidFill>
                            <a:srgbClr val="FF0000"/>
                          </a:solidFill>
                          <a:latin typeface="Arial"/>
                          <a:cs typeface="Arial"/>
                        </a:rPr>
                        <a:t>NOT A PFE </a:t>
                      </a:r>
                    </a:p>
                  </a:txBody>
                  <a:tcPr anchor="ctr">
                    <a:lnR w="12700" cap="flat" cmpd="sng" algn="ctr">
                      <a:solidFill>
                        <a:schemeClr val="bg2">
                          <a:lumMod val="75000"/>
                        </a:schemeClr>
                      </a:solidFill>
                      <a:prstDash val="solid"/>
                      <a:round/>
                      <a:headEnd type="none" w="med" len="med"/>
                      <a:tailEnd type="none" w="med" len="med"/>
                    </a:lnR>
                    <a:solidFill>
                      <a:schemeClr val="bg1"/>
                    </a:solidFill>
                  </a:tcPr>
                </a:tc>
                <a:extLst>
                  <a:ext uri="{0D108BD9-81ED-4DB2-BD59-A6C34878D82A}">
                    <a16:rowId xmlns:a16="http://schemas.microsoft.com/office/drawing/2014/main" val="1447941757"/>
                  </a:ext>
                </a:extLst>
              </a:tr>
              <a:tr h="459564">
                <a:tc>
                  <a:txBody>
                    <a:bodyPr/>
                    <a:lstStyle/>
                    <a:p>
                      <a:r>
                        <a:rPr lang="en-US" sz="1000" b="1">
                          <a:latin typeface="Arial"/>
                          <a:cs typeface="Arial"/>
                        </a:rPr>
                        <a:t>Absent / Insufficient Controls</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pPr marL="285750" marR="0" lvl="0" indent="-285750" algn="l" defTabSz="91440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b="0" i="0" u="none" strike="noStrike" kern="1200" dirty="0">
                          <a:solidFill>
                            <a:schemeClr val="dk1"/>
                          </a:solidFill>
                          <a:latin typeface="Arial"/>
                          <a:ea typeface="+mn-ea"/>
                          <a:cs typeface="Arial"/>
                        </a:rPr>
                        <a:t>Scaffolding-Ladder inappropriate due to the nature of the work</a:t>
                      </a:r>
                    </a:p>
                  </a:txBody>
                  <a:tcPr anchor="ctr">
                    <a:lnR w="12700" cap="flat" cmpd="sng" algn="ctr">
                      <a:solidFill>
                        <a:schemeClr val="bg2">
                          <a:lumMod val="75000"/>
                        </a:schemeClr>
                      </a:solidFill>
                      <a:prstDash val="solid"/>
                      <a:round/>
                      <a:headEnd type="none" w="med" len="med"/>
                      <a:tailEnd type="none" w="med" len="med"/>
                    </a:lnR>
                    <a:solidFill>
                      <a:schemeClr val="bg1"/>
                    </a:solidFill>
                  </a:tcPr>
                </a:tc>
                <a:extLst>
                  <a:ext uri="{0D108BD9-81ED-4DB2-BD59-A6C34878D82A}">
                    <a16:rowId xmlns:a16="http://schemas.microsoft.com/office/drawing/2014/main" val="3530895994"/>
                  </a:ext>
                </a:extLst>
              </a:tr>
              <a:tr h="373396">
                <a:tc>
                  <a:txBody>
                    <a:bodyPr/>
                    <a:lstStyle/>
                    <a:p>
                      <a:r>
                        <a:rPr lang="en-US" sz="1000" b="1">
                          <a:latin typeface="Arial"/>
                          <a:cs typeface="Arial"/>
                        </a:rPr>
                        <a:t>Applicable Policies / Procedures</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pPr marL="285750" indent="-285750" algn="l" defTabSz="914408" rtl="0" eaLnBrk="1" latinLnBrk="0" hangingPunct="1">
                        <a:buFont typeface="Arial" panose="020B0604020202020204" pitchFamily="34" charset="0"/>
                        <a:buChar char="•"/>
                      </a:pPr>
                      <a:r>
                        <a:rPr lang="en-US" sz="1300" b="0" i="0" u="none" strike="noStrike" kern="1200" dirty="0">
                          <a:solidFill>
                            <a:schemeClr val="dk1"/>
                          </a:solidFill>
                          <a:latin typeface="Arial"/>
                          <a:ea typeface="+mn-ea"/>
                          <a:cs typeface="Arial"/>
                        </a:rPr>
                        <a:t>Working at Heights Policy FCX-HS02</a:t>
                      </a:r>
                    </a:p>
                  </a:txBody>
                  <a:tcPr anchor="ctr">
                    <a:lnR w="12700" cap="flat" cmpd="sng" algn="ctr">
                      <a:solidFill>
                        <a:schemeClr val="bg2">
                          <a:lumMod val="75000"/>
                        </a:schemeClr>
                      </a:solidFill>
                      <a:prstDash val="solid"/>
                      <a:round/>
                      <a:headEnd type="none" w="med" len="med"/>
                      <a:tailEnd type="none" w="med" len="med"/>
                    </a:lnR>
                    <a:solidFill>
                      <a:schemeClr val="bg1"/>
                    </a:solidFill>
                  </a:tcPr>
                </a:tc>
                <a:extLst>
                  <a:ext uri="{0D108BD9-81ED-4DB2-BD59-A6C34878D82A}">
                    <a16:rowId xmlns:a16="http://schemas.microsoft.com/office/drawing/2014/main" val="1745805115"/>
                  </a:ext>
                </a:extLst>
              </a:tr>
              <a:tr h="272866">
                <a:tc>
                  <a:txBody>
                    <a:bodyPr/>
                    <a:lstStyle/>
                    <a:p>
                      <a:r>
                        <a:rPr lang="en-US" sz="1000" b="1">
                          <a:latin typeface="Arial"/>
                          <a:cs typeface="Arial"/>
                        </a:rPr>
                        <a:t>Employee Condition</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1300" kern="1200" dirty="0">
                          <a:solidFill>
                            <a:schemeClr val="dk1"/>
                          </a:solidFill>
                          <a:latin typeface="Arial" panose="020B0604020202020204" pitchFamily="34" charset="0"/>
                          <a:ea typeface="+mn-ea"/>
                          <a:cs typeface="Arial" panose="020B0604020202020204" pitchFamily="34" charset="0"/>
                        </a:rPr>
                        <a:t>No Injury</a:t>
                      </a:r>
                    </a:p>
                  </a:txBody>
                  <a:tcPr anchor="ctr">
                    <a:lnR w="12700" cap="flat" cmpd="sng" algn="ctr">
                      <a:solidFill>
                        <a:schemeClr val="bg2">
                          <a:lumMod val="75000"/>
                        </a:schemeClr>
                      </a:solidFill>
                      <a:prstDash val="solid"/>
                      <a:round/>
                      <a:headEnd type="none" w="med" len="med"/>
                      <a:tailEnd type="none" w="med" len="med"/>
                    </a:lnR>
                    <a:solidFill>
                      <a:schemeClr val="bg1"/>
                    </a:solidFill>
                  </a:tcPr>
                </a:tc>
                <a:extLst>
                  <a:ext uri="{0D108BD9-81ED-4DB2-BD59-A6C34878D82A}">
                    <a16:rowId xmlns:a16="http://schemas.microsoft.com/office/drawing/2014/main" val="1935167756"/>
                  </a:ext>
                </a:extLst>
              </a:tr>
              <a:tr h="229782">
                <a:tc>
                  <a:txBody>
                    <a:bodyPr/>
                    <a:lstStyle/>
                    <a:p>
                      <a:r>
                        <a:rPr lang="en-US" sz="1000" b="1">
                          <a:latin typeface="Arial"/>
                          <a:cs typeface="Arial"/>
                        </a:rPr>
                        <a:t>Contact</a:t>
                      </a:r>
                    </a:p>
                  </a:txBody>
                  <a:tcPr anchor="ctr">
                    <a:lnL w="12700" cap="flat" cmpd="sng" algn="ctr">
                      <a:solidFill>
                        <a:schemeClr val="bg2">
                          <a:lumMod val="75000"/>
                        </a:schemeClr>
                      </a:solidFill>
                      <a:prstDash val="solid"/>
                      <a:round/>
                      <a:headEnd type="none" w="med" len="med"/>
                      <a:tailEnd type="none" w="med" len="med"/>
                    </a:lnL>
                    <a:lnB w="12700" cap="flat" cmpd="sng" algn="ctr">
                      <a:solidFill>
                        <a:schemeClr val="bg2">
                          <a:lumMod val="75000"/>
                        </a:schemeClr>
                      </a:solidFill>
                      <a:prstDash val="solid"/>
                      <a:round/>
                      <a:headEnd type="none" w="med" len="med"/>
                      <a:tailEnd type="none" w="med" len="med"/>
                    </a:lnB>
                    <a:solidFill>
                      <a:schemeClr val="bg2"/>
                    </a:solidFill>
                  </a:tcPr>
                </a:tc>
                <a:tc>
                  <a:txBody>
                    <a:bodyPr/>
                    <a:lstStyle/>
                    <a:p>
                      <a:pPr marL="0" algn="l" rtl="0" eaLnBrk="1" latinLnBrk="0" hangingPunct="1"/>
                      <a:r>
                        <a:rPr lang="en-US" sz="1300" kern="1200" dirty="0">
                          <a:solidFill>
                            <a:schemeClr val="dk1"/>
                          </a:solidFill>
                          <a:latin typeface="Arial" panose="020B0604020202020204" pitchFamily="34" charset="0"/>
                          <a:ea typeface="+mn-ea"/>
                          <a:cs typeface="Arial" panose="020B0604020202020204" pitchFamily="34" charset="0"/>
                        </a:rPr>
                        <a:t>  Chris Seick-Manager Metcalf Mill</a:t>
                      </a:r>
                    </a:p>
                  </a:txBody>
                  <a:tcPr marL="0" marR="0" marT="0" marB="0" anchor="ctr">
                    <a:lnR w="12700" cap="flat" cmpd="sng" algn="ctr">
                      <a:solidFill>
                        <a:schemeClr val="bg2">
                          <a:lumMod val="75000"/>
                        </a:schemeClr>
                      </a:solidFill>
                      <a:prstDash val="solid"/>
                      <a:round/>
                      <a:headEnd type="none" w="med" len="med"/>
                      <a:tailEnd type="none" w="med" len="med"/>
                    </a:lnR>
                    <a:lnB w="12700"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438907356"/>
                  </a:ext>
                </a:extLst>
              </a:tr>
            </a:tbl>
          </a:graphicData>
        </a:graphic>
      </p:graphicFrame>
      <p:graphicFrame>
        <p:nvGraphicFramePr>
          <p:cNvPr id="22" name="Table 25">
            <a:extLst>
              <a:ext uri="{FF2B5EF4-FFF2-40B4-BE49-F238E27FC236}">
                <a16:creationId xmlns:a16="http://schemas.microsoft.com/office/drawing/2014/main" id="{88E202DE-AC1C-44F8-BCF8-DA5C6CAED2B3}"/>
              </a:ext>
            </a:extLst>
          </p:cNvPr>
          <p:cNvGraphicFramePr>
            <a:graphicFrameLocks noGrp="1"/>
          </p:cNvGraphicFramePr>
          <p:nvPr/>
        </p:nvGraphicFramePr>
        <p:xfrm>
          <a:off x="9543147" y="478622"/>
          <a:ext cx="2829092" cy="426720"/>
        </p:xfrm>
        <a:graphic>
          <a:graphicData uri="http://schemas.openxmlformats.org/drawingml/2006/table">
            <a:tbl>
              <a:tblPr firstRow="1" bandRow="1">
                <a:tableStyleId>{5C22544A-7EE6-4342-B048-85BDC9FD1C3A}</a:tableStyleId>
              </a:tblPr>
              <a:tblGrid>
                <a:gridCol w="2829092">
                  <a:extLst>
                    <a:ext uri="{9D8B030D-6E8A-4147-A177-3AD203B41FA5}">
                      <a16:colId xmlns:a16="http://schemas.microsoft.com/office/drawing/2014/main" val="4226224490"/>
                    </a:ext>
                  </a:extLst>
                </a:gridCol>
              </a:tblGrid>
              <a:tr h="397069">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endParaRPr lang="en-US" sz="1100" b="0" dirty="0">
                        <a:solidFill>
                          <a:schemeClr val="tx1"/>
                        </a:solidFill>
                        <a:latin typeface="Arial" panose="020B0604020202020204" pitchFamily="34" charset="0"/>
                        <a:cs typeface="Arial" panose="020B0604020202020204" pitchFamily="34" charset="0"/>
                      </a:endParaRPr>
                    </a:p>
                    <a:p>
                      <a:pPr marL="0" marR="0" lvl="0" indent="0" algn="l" defTabSz="914408" rtl="0" eaLnBrk="1" fontAlgn="auto" latinLnBrk="0" hangingPunct="1">
                        <a:lnSpc>
                          <a:spcPct val="100000"/>
                        </a:lnSpc>
                        <a:spcBef>
                          <a:spcPts val="0"/>
                        </a:spcBef>
                        <a:spcAft>
                          <a:spcPts val="0"/>
                        </a:spcAft>
                        <a:buClrTx/>
                        <a:buSzTx/>
                        <a:buFontTx/>
                        <a:buNone/>
                        <a:tabLst/>
                        <a:defRPr/>
                      </a:pPr>
                      <a:r>
                        <a:rPr lang="en-US" sz="1100" b="0" dirty="0">
                          <a:solidFill>
                            <a:schemeClr val="tx1"/>
                          </a:solidFill>
                          <a:latin typeface="Arial"/>
                          <a:cs typeface="Arial"/>
                        </a:rPr>
                        <a:t>Event ID #20011250</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14921928"/>
                  </a:ext>
                </a:extLst>
              </a:tr>
            </a:tbl>
          </a:graphicData>
        </a:graphic>
      </p:graphicFrame>
      <p:pic>
        <p:nvPicPr>
          <p:cNvPr id="12" name="Picture 11">
            <a:extLst>
              <a:ext uri="{FF2B5EF4-FFF2-40B4-BE49-F238E27FC236}">
                <a16:creationId xmlns:a16="http://schemas.microsoft.com/office/drawing/2014/main" id="{EE769E07-F60D-45AE-B60B-80E982D2057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323346" y="513110"/>
            <a:ext cx="585112" cy="323367"/>
          </a:xfrm>
          <a:prstGeom prst="rect">
            <a:avLst/>
          </a:prstGeom>
        </p:spPr>
      </p:pic>
      <p:sp>
        <p:nvSpPr>
          <p:cNvPr id="3" name="Rectangle 1">
            <a:extLst>
              <a:ext uri="{FF2B5EF4-FFF2-40B4-BE49-F238E27FC236}">
                <a16:creationId xmlns:a16="http://schemas.microsoft.com/office/drawing/2014/main" id="{7BC69D00-996D-4426-B2C7-29ED9D352AA9}"/>
              </a:ext>
            </a:extLst>
          </p:cNvPr>
          <p:cNvSpPr>
            <a:spLocks noGrp="1" noChangeArrowheads="1"/>
          </p:cNvSpPr>
          <p:nvPr>
            <p:ph type="title"/>
          </p:nvPr>
        </p:nvSpPr>
        <p:spPr bwMode="auto">
          <a:xfrm>
            <a:off x="3476625" y="372041"/>
            <a:ext cx="1901483" cy="282137"/>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dirty="0"/>
              <a:t>Liner Fell Off Wall</a:t>
            </a:r>
            <a:endParaRPr kumimoji="0" lang="en-US" altLang="en-US" b="0" i="0" u="none" strike="noStrike" cap="none" normalizeH="0" baseline="0" dirty="0">
              <a:ln>
                <a:noFill/>
              </a:ln>
              <a:solidFill>
                <a:schemeClr val="tx1"/>
              </a:solidFill>
              <a:effectLst/>
            </a:endParaRPr>
          </a:p>
        </p:txBody>
      </p:sp>
      <p:pic>
        <p:nvPicPr>
          <p:cNvPr id="2" name="Picture 43">
            <a:extLst>
              <a:ext uri="{FF2B5EF4-FFF2-40B4-BE49-F238E27FC236}">
                <a16:creationId xmlns:a16="http://schemas.microsoft.com/office/drawing/2014/main" id="{13674147-7DBF-2AB3-9256-76D4D00AD182}"/>
              </a:ext>
            </a:extLst>
          </p:cNvPr>
          <p:cNvPicPr preferRelativeResize="0">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3877" y="140294"/>
            <a:ext cx="779626" cy="67665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5" name="Picture 4">
            <a:extLst>
              <a:ext uri="{FF2B5EF4-FFF2-40B4-BE49-F238E27FC236}">
                <a16:creationId xmlns:a16="http://schemas.microsoft.com/office/drawing/2014/main" id="{6D96F871-39CD-286D-BC78-A7E53663A940}"/>
              </a:ext>
            </a:extLst>
          </p:cNvPr>
          <p:cNvPicPr>
            <a:picLocks noChangeAspect="1"/>
          </p:cNvPicPr>
          <p:nvPr/>
        </p:nvPicPr>
        <p:blipFill>
          <a:blip r:embed="rId8"/>
          <a:stretch>
            <a:fillRect/>
          </a:stretch>
        </p:blipFill>
        <p:spPr>
          <a:xfrm>
            <a:off x="6327229" y="1418898"/>
            <a:ext cx="5581229" cy="5234150"/>
          </a:xfrm>
          <a:prstGeom prst="rect">
            <a:avLst/>
          </a:prstGeom>
        </p:spPr>
      </p:pic>
    </p:spTree>
    <p:extLst>
      <p:ext uri="{BB962C8B-B14F-4D97-AF65-F5344CB8AC3E}">
        <p14:creationId xmlns:p14="http://schemas.microsoft.com/office/powerpoint/2010/main" val="1146846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DE674F33-78F0-41B8-B673-3E97037140B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4" progId="TCLayout.ActiveDocument.1">
                  <p:embed/>
                </p:oleObj>
              </mc:Choice>
              <mc:Fallback>
                <p:oleObj name="think-cell Slide" r:id="rId4" imgW="395" imgH="394" progId="TCLayout.ActiveDocument.1">
                  <p:embed/>
                  <p:pic>
                    <p:nvPicPr>
                      <p:cNvPr id="7" name="Object 6" hidden="1">
                        <a:extLst>
                          <a:ext uri="{FF2B5EF4-FFF2-40B4-BE49-F238E27FC236}">
                            <a16:creationId xmlns:a16="http://schemas.microsoft.com/office/drawing/2014/main" id="{DE674F33-78F0-41B8-B673-3E97037140B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graphicFrame>
        <p:nvGraphicFramePr>
          <p:cNvPr id="20" name="Table 2">
            <a:extLst>
              <a:ext uri="{FF2B5EF4-FFF2-40B4-BE49-F238E27FC236}">
                <a16:creationId xmlns:a16="http://schemas.microsoft.com/office/drawing/2014/main" id="{CC183F24-3FE3-4821-872D-E673832EA635}"/>
              </a:ext>
            </a:extLst>
          </p:cNvPr>
          <p:cNvGraphicFramePr>
            <a:graphicFrameLocks noGrp="1"/>
          </p:cNvGraphicFramePr>
          <p:nvPr/>
        </p:nvGraphicFramePr>
        <p:xfrm>
          <a:off x="118790" y="1072056"/>
          <a:ext cx="6123269" cy="5669280"/>
        </p:xfrm>
        <a:graphic>
          <a:graphicData uri="http://schemas.openxmlformats.org/drawingml/2006/table">
            <a:tbl>
              <a:tblPr firstRow="1" bandRow="1">
                <a:tableStyleId>{1FECB4D8-DB02-4DC6-A0A2-4F2EBAE1DC90}</a:tableStyleId>
              </a:tblPr>
              <a:tblGrid>
                <a:gridCol w="1659437">
                  <a:extLst>
                    <a:ext uri="{9D8B030D-6E8A-4147-A177-3AD203B41FA5}">
                      <a16:colId xmlns:a16="http://schemas.microsoft.com/office/drawing/2014/main" val="2478897174"/>
                    </a:ext>
                  </a:extLst>
                </a:gridCol>
                <a:gridCol w="4463832">
                  <a:extLst>
                    <a:ext uri="{9D8B030D-6E8A-4147-A177-3AD203B41FA5}">
                      <a16:colId xmlns:a16="http://schemas.microsoft.com/office/drawing/2014/main" val="1434738273"/>
                    </a:ext>
                  </a:extLst>
                </a:gridCol>
              </a:tblGrid>
              <a:tr h="271837">
                <a:tc gridSpan="2">
                  <a:txBody>
                    <a:bodyPr/>
                    <a:lstStyle/>
                    <a:p>
                      <a:pPr algn="ctr"/>
                      <a:r>
                        <a:rPr lang="en-US" sz="1400" dirty="0">
                          <a:solidFill>
                            <a:schemeClr val="tx1"/>
                          </a:solidFill>
                          <a:latin typeface="Arial"/>
                          <a:cs typeface="Arial"/>
                        </a:rPr>
                        <a:t>Incident Details</a:t>
                      </a:r>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solidFill>
                      <a:srgbClr val="C14628"/>
                    </a:solidFill>
                  </a:tcPr>
                </a:tc>
                <a:tc hMerge="1">
                  <a:txBody>
                    <a:bodyPr/>
                    <a:lstStyle/>
                    <a:p>
                      <a:endParaRPr lang="en-US"/>
                    </a:p>
                  </a:txBody>
                  <a:tcPr/>
                </a:tc>
                <a:extLst>
                  <a:ext uri="{0D108BD9-81ED-4DB2-BD59-A6C34878D82A}">
                    <a16:rowId xmlns:a16="http://schemas.microsoft.com/office/drawing/2014/main" val="2528705209"/>
                  </a:ext>
                </a:extLst>
              </a:tr>
              <a:tr h="258245">
                <a:tc>
                  <a:txBody>
                    <a:bodyPr/>
                    <a:lstStyle/>
                    <a:p>
                      <a:r>
                        <a:rPr lang="en-US" sz="1000" b="1">
                          <a:latin typeface="Arial"/>
                          <a:cs typeface="Arial"/>
                        </a:rPr>
                        <a:t>Operation</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r>
                        <a:rPr lang="en-US" sz="1300" dirty="0">
                          <a:latin typeface="Arial"/>
                          <a:cs typeface="Arial"/>
                        </a:rPr>
                        <a:t>Bagdad </a:t>
                      </a:r>
                      <a:endParaRPr lang="en-US" sz="1300" dirty="0">
                        <a:latin typeface="Arial" panose="020B0604020202020204" pitchFamily="34" charset="0"/>
                        <a:cs typeface="Arial" panose="020B0604020202020204" pitchFamily="34" charset="0"/>
                      </a:endParaRPr>
                    </a:p>
                  </a:txBody>
                  <a:tcPr anchor="ctr">
                    <a:lnR w="12700" cap="flat" cmpd="sng" algn="ctr">
                      <a:solidFill>
                        <a:schemeClr val="bg2">
                          <a:lumMod val="75000"/>
                        </a:schemeClr>
                      </a:solidFill>
                      <a:prstDash val="solid"/>
                      <a:round/>
                      <a:headEnd type="none" w="med" len="med"/>
                      <a:tailEnd type="none" w="med" len="med"/>
                    </a:lnR>
                    <a:noFill/>
                  </a:tcPr>
                </a:tc>
                <a:extLst>
                  <a:ext uri="{0D108BD9-81ED-4DB2-BD59-A6C34878D82A}">
                    <a16:rowId xmlns:a16="http://schemas.microsoft.com/office/drawing/2014/main" val="1944817402"/>
                  </a:ext>
                </a:extLst>
              </a:tr>
              <a:tr h="258245">
                <a:tc>
                  <a:txBody>
                    <a:bodyPr/>
                    <a:lstStyle/>
                    <a:p>
                      <a:r>
                        <a:rPr lang="en-US" sz="1000" b="1">
                          <a:latin typeface="Arial"/>
                          <a:cs typeface="Arial"/>
                        </a:rPr>
                        <a:t>Date / Time</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r>
                        <a:rPr lang="en-US" sz="1300" dirty="0">
                          <a:latin typeface="Arial"/>
                          <a:cs typeface="Arial"/>
                        </a:rPr>
                        <a:t>November 9, 2023 / 1:00 p.m.</a:t>
                      </a:r>
                    </a:p>
                  </a:txBody>
                  <a:tcPr anchor="ctr">
                    <a:lnR w="12700" cap="flat" cmpd="sng" algn="ctr">
                      <a:solidFill>
                        <a:schemeClr val="bg2">
                          <a:lumMod val="75000"/>
                        </a:schemeClr>
                      </a:solidFill>
                      <a:prstDash val="solid"/>
                      <a:round/>
                      <a:headEnd type="none" w="med" len="med"/>
                      <a:tailEnd type="none" w="med" len="med"/>
                    </a:lnR>
                    <a:noFill/>
                  </a:tcPr>
                </a:tc>
                <a:extLst>
                  <a:ext uri="{0D108BD9-81ED-4DB2-BD59-A6C34878D82A}">
                    <a16:rowId xmlns:a16="http://schemas.microsoft.com/office/drawing/2014/main" val="261700355"/>
                  </a:ext>
                </a:extLst>
              </a:tr>
              <a:tr h="258245">
                <a:tc>
                  <a:txBody>
                    <a:bodyPr/>
                    <a:lstStyle/>
                    <a:p>
                      <a:r>
                        <a:rPr lang="en-US" sz="1000" b="1" dirty="0">
                          <a:latin typeface="Arial"/>
                          <a:cs typeface="Arial"/>
                        </a:rPr>
                        <a:t>Type</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300" dirty="0">
                          <a:latin typeface="Arial"/>
                          <a:cs typeface="Arial"/>
                        </a:rPr>
                        <a:t>Injury</a:t>
                      </a:r>
                    </a:p>
                  </a:txBody>
                  <a:tcPr anchor="ctr">
                    <a:lnR w="12700" cap="flat" cmpd="sng" algn="ctr">
                      <a:solidFill>
                        <a:schemeClr val="bg2">
                          <a:lumMod val="75000"/>
                        </a:schemeClr>
                      </a:solidFill>
                      <a:prstDash val="solid"/>
                      <a:round/>
                      <a:headEnd type="none" w="med" len="med"/>
                      <a:tailEnd type="none" w="med" len="med"/>
                    </a:lnR>
                    <a:solidFill>
                      <a:schemeClr val="bg1"/>
                    </a:solidFill>
                  </a:tcPr>
                </a:tc>
                <a:extLst>
                  <a:ext uri="{0D108BD9-81ED-4DB2-BD59-A6C34878D82A}">
                    <a16:rowId xmlns:a16="http://schemas.microsoft.com/office/drawing/2014/main" val="2285024183"/>
                  </a:ext>
                </a:extLst>
              </a:tr>
              <a:tr h="2036986">
                <a:tc>
                  <a:txBody>
                    <a:bodyPr/>
                    <a:lstStyle/>
                    <a:p>
                      <a:r>
                        <a:rPr lang="en-US" sz="1000" b="1">
                          <a:latin typeface="Arial"/>
                          <a:cs typeface="Arial"/>
                        </a:rPr>
                        <a:t>Summary</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r>
                        <a:rPr lang="en-US" sz="1300" kern="1200" dirty="0">
                          <a:solidFill>
                            <a:schemeClr val="dk1"/>
                          </a:solidFill>
                          <a:effectLst/>
                          <a:latin typeface="Arial" panose="020B0604020202020204" pitchFamily="34" charset="0"/>
                          <a:ea typeface="+mn-ea"/>
                          <a:cs typeface="Arial" panose="020B0604020202020204" pitchFamily="34" charset="0"/>
                        </a:rPr>
                        <a:t>Employee was fitting connection from the intake pipe to new intake manifold. The pipe was put in place and the flange was adjusted. They moved the pipe away with the crane and tele-handler and rested it on pipe stands. The second operator inadvertently released the park brake. The original operator then jumped into the tele-handler to step on the brake. The tele-handler had rolled back several feet into the berm, pulling the pipe into the welder performing the pipe fitting. The welder was grinding on intake pipe and connector’s flange impacted their hands.</a:t>
                      </a:r>
                    </a:p>
                  </a:txBody>
                  <a:tcPr anchor="ctr">
                    <a:lnR w="12700" cap="flat" cmpd="sng" algn="ctr">
                      <a:solidFill>
                        <a:schemeClr val="bg2">
                          <a:lumMod val="75000"/>
                        </a:schemeClr>
                      </a:solidFill>
                      <a:prstDash val="solid"/>
                      <a:round/>
                      <a:headEnd type="none" w="med" len="med"/>
                      <a:tailEnd type="none" w="med" len="med"/>
                    </a:lnR>
                    <a:noFill/>
                  </a:tcPr>
                </a:tc>
                <a:extLst>
                  <a:ext uri="{0D108BD9-81ED-4DB2-BD59-A6C34878D82A}">
                    <a16:rowId xmlns:a16="http://schemas.microsoft.com/office/drawing/2014/main" val="2037906651"/>
                  </a:ext>
                </a:extLst>
              </a:tr>
              <a:tr h="258245">
                <a:tc>
                  <a:txBody>
                    <a:bodyPr/>
                    <a:lstStyle/>
                    <a:p>
                      <a:r>
                        <a:rPr lang="en-US" sz="1000" b="1">
                          <a:latin typeface="Arial"/>
                          <a:cs typeface="Arial"/>
                        </a:rPr>
                        <a:t>Fatal Risk</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r>
                        <a:rPr lang="en-US" sz="1300" dirty="0">
                          <a:latin typeface="Arial" panose="020B0604020202020204" pitchFamily="34" charset="0"/>
                          <a:cs typeface="Arial" panose="020B0604020202020204" pitchFamily="34" charset="0"/>
                        </a:rPr>
                        <a:t>Uncontrolled Release of Energy </a:t>
                      </a:r>
                    </a:p>
                  </a:txBody>
                  <a:tcPr anchor="ctr">
                    <a:lnR w="12700" cap="flat" cmpd="sng" algn="ctr">
                      <a:solidFill>
                        <a:schemeClr val="bg2">
                          <a:lumMod val="75000"/>
                        </a:schemeClr>
                      </a:solidFill>
                      <a:prstDash val="solid"/>
                      <a:round/>
                      <a:headEnd type="none" w="med" len="med"/>
                      <a:tailEnd type="none" w="med" len="med"/>
                    </a:lnR>
                    <a:noFill/>
                  </a:tcPr>
                </a:tc>
                <a:extLst>
                  <a:ext uri="{0D108BD9-81ED-4DB2-BD59-A6C34878D82A}">
                    <a16:rowId xmlns:a16="http://schemas.microsoft.com/office/drawing/2014/main" val="1584593686"/>
                  </a:ext>
                </a:extLst>
              </a:tr>
              <a:tr h="258245">
                <a:tc>
                  <a:txBody>
                    <a:bodyPr/>
                    <a:lstStyle/>
                    <a:p>
                      <a:r>
                        <a:rPr lang="en-US" sz="1000" b="1">
                          <a:latin typeface="Arial"/>
                          <a:cs typeface="Arial"/>
                        </a:rPr>
                        <a:t>Risk Category</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r>
                        <a:rPr lang="en-US" sz="1300" dirty="0">
                          <a:latin typeface="Arial"/>
                          <a:cs typeface="Arial"/>
                        </a:rPr>
                        <a:t>Monitor</a:t>
                      </a:r>
                    </a:p>
                  </a:txBody>
                  <a:tcPr anchor="ctr">
                    <a:lnR w="12700" cap="flat" cmpd="sng" algn="ctr">
                      <a:solidFill>
                        <a:schemeClr val="bg2">
                          <a:lumMod val="75000"/>
                        </a:schemeClr>
                      </a:solidFill>
                      <a:prstDash val="solid"/>
                      <a:round/>
                      <a:headEnd type="none" w="med" len="med"/>
                      <a:tailEnd type="none" w="med" len="med"/>
                    </a:lnR>
                    <a:solidFill>
                      <a:schemeClr val="bg1"/>
                    </a:solidFill>
                  </a:tcPr>
                </a:tc>
                <a:extLst>
                  <a:ext uri="{0D108BD9-81ED-4DB2-BD59-A6C34878D82A}">
                    <a16:rowId xmlns:a16="http://schemas.microsoft.com/office/drawing/2014/main" val="150855670"/>
                  </a:ext>
                </a:extLst>
              </a:tr>
              <a:tr h="258245">
                <a:tc>
                  <a:txBody>
                    <a:bodyPr/>
                    <a:lstStyle/>
                    <a:p>
                      <a:r>
                        <a:rPr lang="en-US" sz="1000" b="1">
                          <a:latin typeface="Arial"/>
                          <a:cs typeface="Arial"/>
                        </a:rPr>
                        <a:t>Pre / Post Rating</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pPr lvl="0">
                        <a:buNone/>
                      </a:pPr>
                      <a:r>
                        <a:rPr lang="en-US" sz="1300" dirty="0">
                          <a:latin typeface="Arial"/>
                          <a:cs typeface="Arial"/>
                        </a:rPr>
                        <a:t>Significant (3) Possible (2) </a:t>
                      </a:r>
                      <a:r>
                        <a:rPr lang="en-US" sz="1300" b="1" dirty="0">
                          <a:solidFill>
                            <a:srgbClr val="FF0000"/>
                          </a:solidFill>
                          <a:latin typeface="Arial"/>
                          <a:cs typeface="Arial"/>
                        </a:rPr>
                        <a:t>NOT A PFE </a:t>
                      </a:r>
                    </a:p>
                  </a:txBody>
                  <a:tcPr anchor="ctr">
                    <a:lnR w="12700" cap="flat" cmpd="sng" algn="ctr">
                      <a:solidFill>
                        <a:schemeClr val="bg2">
                          <a:lumMod val="75000"/>
                        </a:schemeClr>
                      </a:solidFill>
                      <a:prstDash val="solid"/>
                      <a:round/>
                      <a:headEnd type="none" w="med" len="med"/>
                      <a:tailEnd type="none" w="med" len="med"/>
                    </a:lnR>
                    <a:solidFill>
                      <a:schemeClr val="bg1"/>
                    </a:solidFill>
                  </a:tcPr>
                </a:tc>
                <a:extLst>
                  <a:ext uri="{0D108BD9-81ED-4DB2-BD59-A6C34878D82A}">
                    <a16:rowId xmlns:a16="http://schemas.microsoft.com/office/drawing/2014/main" val="1447941757"/>
                  </a:ext>
                </a:extLst>
              </a:tr>
              <a:tr h="462123">
                <a:tc>
                  <a:txBody>
                    <a:bodyPr/>
                    <a:lstStyle/>
                    <a:p>
                      <a:r>
                        <a:rPr lang="en-US" sz="1000" b="1">
                          <a:latin typeface="Arial"/>
                          <a:cs typeface="Arial"/>
                        </a:rPr>
                        <a:t>Absent / Insufficient Controls</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pPr marL="285750" marR="0" lvl="0" indent="-285750" algn="l" defTabSz="91440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latin typeface="Arial" panose="020B0604020202020204" pitchFamily="34" charset="0"/>
                          <a:cs typeface="Arial" panose="020B0604020202020204" pitchFamily="34" charset="0"/>
                        </a:rPr>
                        <a:t>Employee in the forklift dismounted without setting the suspended load on the ground</a:t>
                      </a:r>
                      <a:endParaRPr lang="en-US" sz="1400" b="0" i="0" u="none" strike="noStrike" kern="1200" dirty="0">
                        <a:solidFill>
                          <a:schemeClr val="dk1"/>
                        </a:solidFill>
                        <a:latin typeface="Arial" panose="020B0604020202020204" pitchFamily="34" charset="0"/>
                        <a:ea typeface="+mn-ea"/>
                        <a:cs typeface="Arial" panose="020B0604020202020204" pitchFamily="34" charset="0"/>
                      </a:endParaRPr>
                    </a:p>
                  </a:txBody>
                  <a:tcPr anchor="ctr">
                    <a:lnR w="12700" cap="flat" cmpd="sng" algn="ctr">
                      <a:solidFill>
                        <a:schemeClr val="bg2">
                          <a:lumMod val="75000"/>
                        </a:schemeClr>
                      </a:solidFill>
                      <a:prstDash val="solid"/>
                      <a:round/>
                      <a:headEnd type="none" w="med" len="med"/>
                      <a:tailEnd type="none" w="med" len="med"/>
                    </a:lnR>
                    <a:solidFill>
                      <a:schemeClr val="bg1"/>
                    </a:solidFill>
                  </a:tcPr>
                </a:tc>
                <a:extLst>
                  <a:ext uri="{0D108BD9-81ED-4DB2-BD59-A6C34878D82A}">
                    <a16:rowId xmlns:a16="http://schemas.microsoft.com/office/drawing/2014/main" val="3530895994"/>
                  </a:ext>
                </a:extLst>
              </a:tr>
              <a:tr h="434939">
                <a:tc>
                  <a:txBody>
                    <a:bodyPr/>
                    <a:lstStyle/>
                    <a:p>
                      <a:r>
                        <a:rPr lang="en-US" sz="1000" b="1">
                          <a:latin typeface="Arial"/>
                          <a:cs typeface="Arial"/>
                        </a:rPr>
                        <a:t>Applicable Policies / Procedures</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pPr marL="285750" indent="-285750" algn="l" defTabSz="914408" rtl="0" eaLnBrk="1" latinLnBrk="0" hangingPunct="1">
                        <a:buFont typeface="Arial" panose="020B0604020202020204" pitchFamily="34" charset="0"/>
                        <a:buChar char="•"/>
                      </a:pPr>
                      <a:r>
                        <a:rPr lang="en-US" sz="1300" dirty="0">
                          <a:latin typeface="Arial" panose="020B0604020202020204" pitchFamily="34" charset="0"/>
                          <a:cs typeface="Arial" panose="020B0604020202020204" pitchFamily="34" charset="0"/>
                        </a:rPr>
                        <a:t>COHE Policy/FCX Contractors H&amp;S &amp; Environmental Manual</a:t>
                      </a:r>
                      <a:endParaRPr lang="en-US" sz="1300" b="0" i="0" u="none" strike="noStrike" kern="1200" dirty="0">
                        <a:solidFill>
                          <a:schemeClr val="dk1"/>
                        </a:solidFill>
                        <a:latin typeface="Arial" panose="020B0604020202020204" pitchFamily="34" charset="0"/>
                        <a:ea typeface="+mn-ea"/>
                        <a:cs typeface="Arial" panose="020B0604020202020204" pitchFamily="34" charset="0"/>
                      </a:endParaRPr>
                    </a:p>
                  </a:txBody>
                  <a:tcPr anchor="ctr">
                    <a:lnR w="12700" cap="flat" cmpd="sng" algn="ctr">
                      <a:solidFill>
                        <a:schemeClr val="bg2">
                          <a:lumMod val="75000"/>
                        </a:schemeClr>
                      </a:solidFill>
                      <a:prstDash val="solid"/>
                      <a:round/>
                      <a:headEnd type="none" w="med" len="med"/>
                      <a:tailEnd type="none" w="med" len="med"/>
                    </a:lnR>
                    <a:solidFill>
                      <a:schemeClr val="bg1"/>
                    </a:solidFill>
                  </a:tcPr>
                </a:tc>
                <a:extLst>
                  <a:ext uri="{0D108BD9-81ED-4DB2-BD59-A6C34878D82A}">
                    <a16:rowId xmlns:a16="http://schemas.microsoft.com/office/drawing/2014/main" val="1745805115"/>
                  </a:ext>
                </a:extLst>
              </a:tr>
              <a:tr h="271837">
                <a:tc>
                  <a:txBody>
                    <a:bodyPr/>
                    <a:lstStyle/>
                    <a:p>
                      <a:r>
                        <a:rPr lang="en-US" sz="1000" b="1">
                          <a:latin typeface="Arial"/>
                          <a:cs typeface="Arial"/>
                        </a:rPr>
                        <a:t>Employee Condition</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1400" kern="1200" dirty="0">
                          <a:solidFill>
                            <a:schemeClr val="dk1"/>
                          </a:solidFill>
                          <a:latin typeface="Arial" panose="020B0604020202020204" pitchFamily="34" charset="0"/>
                          <a:ea typeface="+mn-ea"/>
                          <a:cs typeface="Arial" panose="020B0604020202020204" pitchFamily="34" charset="0"/>
                        </a:rPr>
                        <a:t>No Injury </a:t>
                      </a:r>
                    </a:p>
                  </a:txBody>
                  <a:tcPr anchor="ctr">
                    <a:lnR w="12700" cap="flat" cmpd="sng" algn="ctr">
                      <a:solidFill>
                        <a:schemeClr val="bg2">
                          <a:lumMod val="75000"/>
                        </a:schemeClr>
                      </a:solidFill>
                      <a:prstDash val="solid"/>
                      <a:round/>
                      <a:headEnd type="none" w="med" len="med"/>
                      <a:tailEnd type="none" w="med" len="med"/>
                    </a:lnR>
                    <a:solidFill>
                      <a:schemeClr val="bg1"/>
                    </a:solidFill>
                  </a:tcPr>
                </a:tc>
                <a:extLst>
                  <a:ext uri="{0D108BD9-81ED-4DB2-BD59-A6C34878D82A}">
                    <a16:rowId xmlns:a16="http://schemas.microsoft.com/office/drawing/2014/main" val="1935167756"/>
                  </a:ext>
                </a:extLst>
              </a:tr>
              <a:tr h="217470">
                <a:tc>
                  <a:txBody>
                    <a:bodyPr/>
                    <a:lstStyle/>
                    <a:p>
                      <a:r>
                        <a:rPr lang="en-US" sz="1000" b="1">
                          <a:latin typeface="Arial"/>
                          <a:cs typeface="Arial"/>
                        </a:rPr>
                        <a:t>Contact</a:t>
                      </a:r>
                    </a:p>
                  </a:txBody>
                  <a:tcPr anchor="ctr">
                    <a:lnL w="12700" cap="flat" cmpd="sng" algn="ctr">
                      <a:solidFill>
                        <a:schemeClr val="bg2">
                          <a:lumMod val="75000"/>
                        </a:schemeClr>
                      </a:solidFill>
                      <a:prstDash val="solid"/>
                      <a:round/>
                      <a:headEnd type="none" w="med" len="med"/>
                      <a:tailEnd type="none" w="med" len="med"/>
                    </a:lnL>
                    <a:lnB w="12700" cap="flat" cmpd="sng" algn="ctr">
                      <a:solidFill>
                        <a:schemeClr val="bg2">
                          <a:lumMod val="75000"/>
                        </a:schemeClr>
                      </a:solidFill>
                      <a:prstDash val="solid"/>
                      <a:round/>
                      <a:headEnd type="none" w="med" len="med"/>
                      <a:tailEnd type="none" w="med" len="med"/>
                    </a:lnB>
                    <a:solidFill>
                      <a:schemeClr val="bg2"/>
                    </a:solidFill>
                  </a:tcPr>
                </a:tc>
                <a:tc>
                  <a:txBody>
                    <a:bodyPr/>
                    <a:lstStyle/>
                    <a:p>
                      <a:pPr marL="0" algn="l" rtl="0" eaLnBrk="1" latinLnBrk="0" hangingPunct="1"/>
                      <a:r>
                        <a:rPr lang="en-US" sz="1400" kern="1200" dirty="0">
                          <a:solidFill>
                            <a:schemeClr val="dk1"/>
                          </a:solidFill>
                          <a:latin typeface="Arial" panose="020B0604020202020204" pitchFamily="34" charset="0"/>
                          <a:ea typeface="+mn-ea"/>
                          <a:cs typeface="Arial" panose="020B0604020202020204" pitchFamily="34" charset="0"/>
                        </a:rPr>
                        <a:t>  Denise Frankum, Health and Safety </a:t>
                      </a:r>
                    </a:p>
                  </a:txBody>
                  <a:tcPr marL="0" marR="0" marT="0" marB="0" anchor="ctr">
                    <a:lnR w="12700" cap="flat" cmpd="sng" algn="ctr">
                      <a:solidFill>
                        <a:schemeClr val="bg2">
                          <a:lumMod val="75000"/>
                        </a:schemeClr>
                      </a:solidFill>
                      <a:prstDash val="solid"/>
                      <a:round/>
                      <a:headEnd type="none" w="med" len="med"/>
                      <a:tailEnd type="none" w="med" len="med"/>
                    </a:lnR>
                    <a:lnB w="12700"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438907356"/>
                  </a:ext>
                </a:extLst>
              </a:tr>
            </a:tbl>
          </a:graphicData>
        </a:graphic>
      </p:graphicFrame>
      <p:graphicFrame>
        <p:nvGraphicFramePr>
          <p:cNvPr id="22" name="Table 25">
            <a:extLst>
              <a:ext uri="{FF2B5EF4-FFF2-40B4-BE49-F238E27FC236}">
                <a16:creationId xmlns:a16="http://schemas.microsoft.com/office/drawing/2014/main" id="{88E202DE-AC1C-44F8-BCF8-DA5C6CAED2B3}"/>
              </a:ext>
            </a:extLst>
          </p:cNvPr>
          <p:cNvGraphicFramePr>
            <a:graphicFrameLocks noGrp="1"/>
          </p:cNvGraphicFramePr>
          <p:nvPr/>
        </p:nvGraphicFramePr>
        <p:xfrm>
          <a:off x="9543147" y="478622"/>
          <a:ext cx="2829092" cy="426720"/>
        </p:xfrm>
        <a:graphic>
          <a:graphicData uri="http://schemas.openxmlformats.org/drawingml/2006/table">
            <a:tbl>
              <a:tblPr firstRow="1" bandRow="1">
                <a:tableStyleId>{5C22544A-7EE6-4342-B048-85BDC9FD1C3A}</a:tableStyleId>
              </a:tblPr>
              <a:tblGrid>
                <a:gridCol w="2829092">
                  <a:extLst>
                    <a:ext uri="{9D8B030D-6E8A-4147-A177-3AD203B41FA5}">
                      <a16:colId xmlns:a16="http://schemas.microsoft.com/office/drawing/2014/main" val="4226224490"/>
                    </a:ext>
                  </a:extLst>
                </a:gridCol>
              </a:tblGrid>
              <a:tr h="397069">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endParaRPr lang="en-US" sz="1100" b="0" dirty="0">
                        <a:solidFill>
                          <a:schemeClr val="tx1"/>
                        </a:solidFill>
                        <a:latin typeface="Arial" panose="020B0604020202020204" pitchFamily="34" charset="0"/>
                        <a:cs typeface="Arial" panose="020B0604020202020204" pitchFamily="34" charset="0"/>
                      </a:endParaRPr>
                    </a:p>
                    <a:p>
                      <a:pPr marL="0" marR="0" lvl="0" indent="0" algn="l" defTabSz="914408" rtl="0" eaLnBrk="1" fontAlgn="auto" latinLnBrk="0" hangingPunct="1">
                        <a:lnSpc>
                          <a:spcPct val="100000"/>
                        </a:lnSpc>
                        <a:spcBef>
                          <a:spcPts val="0"/>
                        </a:spcBef>
                        <a:spcAft>
                          <a:spcPts val="0"/>
                        </a:spcAft>
                        <a:buClrTx/>
                        <a:buSzTx/>
                        <a:buFontTx/>
                        <a:buNone/>
                        <a:tabLst/>
                        <a:defRPr/>
                      </a:pPr>
                      <a:r>
                        <a:rPr lang="en-US" sz="1100" b="0" dirty="0">
                          <a:solidFill>
                            <a:schemeClr val="tx1"/>
                          </a:solidFill>
                          <a:latin typeface="Arial"/>
                          <a:cs typeface="Arial"/>
                        </a:rPr>
                        <a:t>Event ID #20011272</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14921928"/>
                  </a:ext>
                </a:extLst>
              </a:tr>
            </a:tbl>
          </a:graphicData>
        </a:graphic>
      </p:graphicFrame>
      <p:pic>
        <p:nvPicPr>
          <p:cNvPr id="12" name="Picture 11">
            <a:extLst>
              <a:ext uri="{FF2B5EF4-FFF2-40B4-BE49-F238E27FC236}">
                <a16:creationId xmlns:a16="http://schemas.microsoft.com/office/drawing/2014/main" id="{EE769E07-F60D-45AE-B60B-80E982D2057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323346" y="513110"/>
            <a:ext cx="585112" cy="323367"/>
          </a:xfrm>
          <a:prstGeom prst="rect">
            <a:avLst/>
          </a:prstGeom>
        </p:spPr>
      </p:pic>
      <p:sp>
        <p:nvSpPr>
          <p:cNvPr id="3" name="Rectangle 1">
            <a:extLst>
              <a:ext uri="{FF2B5EF4-FFF2-40B4-BE49-F238E27FC236}">
                <a16:creationId xmlns:a16="http://schemas.microsoft.com/office/drawing/2014/main" id="{7BC69D00-996D-4426-B2C7-29ED9D352AA9}"/>
              </a:ext>
            </a:extLst>
          </p:cNvPr>
          <p:cNvSpPr>
            <a:spLocks noGrp="1" noChangeArrowheads="1"/>
          </p:cNvSpPr>
          <p:nvPr>
            <p:ph type="title"/>
          </p:nvPr>
        </p:nvSpPr>
        <p:spPr bwMode="auto">
          <a:xfrm>
            <a:off x="3476625" y="372041"/>
            <a:ext cx="5713615" cy="282137"/>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dirty="0"/>
              <a:t>Contractor’s Arms Were Pinned Between Steel Pipes</a:t>
            </a:r>
            <a:endParaRPr kumimoji="0" lang="en-US" altLang="en-US" b="0" i="0" u="none" strike="noStrike" cap="none" normalizeH="0" baseline="0" dirty="0">
              <a:ln>
                <a:noFill/>
              </a:ln>
              <a:solidFill>
                <a:schemeClr val="tx1"/>
              </a:solidFill>
              <a:effectLst/>
            </a:endParaRPr>
          </a:p>
        </p:txBody>
      </p:sp>
      <p:pic>
        <p:nvPicPr>
          <p:cNvPr id="2" name="Picture 39">
            <a:extLst>
              <a:ext uri="{FF2B5EF4-FFF2-40B4-BE49-F238E27FC236}">
                <a16:creationId xmlns:a16="http://schemas.microsoft.com/office/drawing/2014/main" id="{32269C32-5D6B-9F87-5940-1014040C3C46}"/>
              </a:ext>
            </a:extLst>
          </p:cNvPr>
          <p:cNvPicPr preferRelativeResize="0">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8596" y="159821"/>
            <a:ext cx="776249" cy="67665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8" name="Picture 7">
            <a:extLst>
              <a:ext uri="{FF2B5EF4-FFF2-40B4-BE49-F238E27FC236}">
                <a16:creationId xmlns:a16="http://schemas.microsoft.com/office/drawing/2014/main" id="{2C6FDF82-E3AF-B334-BB0F-F58941A13255}"/>
              </a:ext>
            </a:extLst>
          </p:cNvPr>
          <p:cNvPicPr>
            <a:picLocks noChangeAspect="1"/>
          </p:cNvPicPr>
          <p:nvPr/>
        </p:nvPicPr>
        <p:blipFill>
          <a:blip r:embed="rId8"/>
          <a:stretch>
            <a:fillRect/>
          </a:stretch>
        </p:blipFill>
        <p:spPr>
          <a:xfrm>
            <a:off x="6333433" y="1434663"/>
            <a:ext cx="2856808" cy="2107901"/>
          </a:xfrm>
          <a:prstGeom prst="rect">
            <a:avLst/>
          </a:prstGeom>
        </p:spPr>
      </p:pic>
      <p:pic>
        <p:nvPicPr>
          <p:cNvPr id="1026" name="Picture 2" descr="image">
            <a:extLst>
              <a:ext uri="{FF2B5EF4-FFF2-40B4-BE49-F238E27FC236}">
                <a16:creationId xmlns:a16="http://schemas.microsoft.com/office/drawing/2014/main" id="{A59A8F6E-E051-E0F9-1DE7-D9896D1DEE7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33432" y="3542564"/>
            <a:ext cx="2948183" cy="177130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a:extLst>
              <a:ext uri="{FF2B5EF4-FFF2-40B4-BE49-F238E27FC236}">
                <a16:creationId xmlns:a16="http://schemas.microsoft.com/office/drawing/2014/main" id="{49AE533A-1EA4-1BF6-B4E5-5DB27FD3A0D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190240" y="1400255"/>
            <a:ext cx="2718218" cy="214230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a:extLst>
              <a:ext uri="{FF2B5EF4-FFF2-40B4-BE49-F238E27FC236}">
                <a16:creationId xmlns:a16="http://schemas.microsoft.com/office/drawing/2014/main" id="{A3AA168D-543F-E053-1311-C5CFE8878C8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81616" y="3542564"/>
            <a:ext cx="2626842" cy="177130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a:extLst>
              <a:ext uri="{FF2B5EF4-FFF2-40B4-BE49-F238E27FC236}">
                <a16:creationId xmlns:a16="http://schemas.microsoft.com/office/drawing/2014/main" id="{7ADC6048-3778-4A6B-632C-85DDBF7FA51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39294" y="5236217"/>
            <a:ext cx="2258404" cy="136655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a:extLst>
              <a:ext uri="{FF2B5EF4-FFF2-40B4-BE49-F238E27FC236}">
                <a16:creationId xmlns:a16="http://schemas.microsoft.com/office/drawing/2014/main" id="{56126B9C-097F-059D-9C49-0E6790440B33}"/>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597699" y="5236219"/>
            <a:ext cx="3310759" cy="1366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13140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996371" y="6468143"/>
            <a:ext cx="551815" cy="208279"/>
          </a:xfrm>
          <a:prstGeom prst="rect">
            <a:avLst/>
          </a:prstGeom>
        </p:spPr>
        <p:txBody>
          <a:bodyPr vert="horz" wrap="square" lIns="0" tIns="12700" rIns="0" bIns="0" rtlCol="0">
            <a:spAutoFit/>
          </a:bodyPr>
          <a:lstStyle/>
          <a:p>
            <a:pPr marL="12700">
              <a:lnSpc>
                <a:spcPct val="100000"/>
              </a:lnSpc>
              <a:spcBef>
                <a:spcPts val="100"/>
              </a:spcBef>
            </a:pPr>
            <a:r>
              <a:rPr sz="1200" spc="-10" dirty="0">
                <a:latin typeface="Arial"/>
                <a:cs typeface="Arial"/>
              </a:rPr>
              <a:t>fcx.com</a:t>
            </a:r>
            <a:endParaRPr sz="1200">
              <a:latin typeface="Arial"/>
              <a:cs typeface="Arial"/>
            </a:endParaRPr>
          </a:p>
        </p:txBody>
      </p:sp>
      <p:pic>
        <p:nvPicPr>
          <p:cNvPr id="3" name="object 3"/>
          <p:cNvPicPr/>
          <p:nvPr/>
        </p:nvPicPr>
        <p:blipFill>
          <a:blip r:embed="rId2" cstate="print"/>
          <a:stretch>
            <a:fillRect/>
          </a:stretch>
        </p:blipFill>
        <p:spPr>
          <a:xfrm>
            <a:off x="1109472" y="5974079"/>
            <a:ext cx="464807" cy="469379"/>
          </a:xfrm>
          <a:prstGeom prst="rect">
            <a:avLst/>
          </a:prstGeom>
        </p:spPr>
      </p:pic>
      <p:sp>
        <p:nvSpPr>
          <p:cNvPr id="4" name="object 4"/>
          <p:cNvSpPr/>
          <p:nvPr/>
        </p:nvSpPr>
        <p:spPr>
          <a:xfrm>
            <a:off x="1870297" y="6039265"/>
            <a:ext cx="1240790" cy="405765"/>
          </a:xfrm>
          <a:custGeom>
            <a:avLst/>
            <a:gdLst/>
            <a:ahLst/>
            <a:cxnLst/>
            <a:rect l="l" t="t" r="r" b="b"/>
            <a:pathLst>
              <a:path w="1240789" h="405764">
                <a:moveTo>
                  <a:pt x="1240496" y="279312"/>
                </a:moveTo>
                <a:lnTo>
                  <a:pt x="1207880" y="279312"/>
                </a:lnTo>
                <a:lnTo>
                  <a:pt x="1210598" y="274990"/>
                </a:lnTo>
                <a:lnTo>
                  <a:pt x="1214132" y="271749"/>
                </a:lnTo>
                <a:lnTo>
                  <a:pt x="1218480" y="269047"/>
                </a:lnTo>
                <a:lnTo>
                  <a:pt x="1222829" y="266616"/>
                </a:lnTo>
                <a:lnTo>
                  <a:pt x="1228809" y="265265"/>
                </a:lnTo>
                <a:lnTo>
                  <a:pt x="1236419" y="265265"/>
                </a:lnTo>
                <a:lnTo>
                  <a:pt x="1236419" y="264725"/>
                </a:lnTo>
                <a:lnTo>
                  <a:pt x="1240496" y="264725"/>
                </a:lnTo>
                <a:lnTo>
                  <a:pt x="1240496" y="279312"/>
                </a:lnTo>
                <a:close/>
              </a:path>
              <a:path w="1240789" h="405764">
                <a:moveTo>
                  <a:pt x="1207608" y="359000"/>
                </a:moveTo>
                <a:lnTo>
                  <a:pt x="1192388" y="359000"/>
                </a:lnTo>
                <a:lnTo>
                  <a:pt x="1192388" y="264995"/>
                </a:lnTo>
                <a:lnTo>
                  <a:pt x="1205706" y="264995"/>
                </a:lnTo>
                <a:lnTo>
                  <a:pt x="1207880" y="279312"/>
                </a:lnTo>
                <a:lnTo>
                  <a:pt x="1240496" y="279312"/>
                </a:lnTo>
                <a:lnTo>
                  <a:pt x="1240496" y="279582"/>
                </a:lnTo>
                <a:lnTo>
                  <a:pt x="1223916" y="279582"/>
                </a:lnTo>
                <a:lnTo>
                  <a:pt x="1217393" y="282554"/>
                </a:lnTo>
                <a:lnTo>
                  <a:pt x="1213588" y="288496"/>
                </a:lnTo>
                <a:lnTo>
                  <a:pt x="1209511" y="294709"/>
                </a:lnTo>
                <a:lnTo>
                  <a:pt x="1207608" y="302003"/>
                </a:lnTo>
                <a:lnTo>
                  <a:pt x="1207608" y="359000"/>
                </a:lnTo>
                <a:close/>
              </a:path>
              <a:path w="1240789" h="405764">
                <a:moveTo>
                  <a:pt x="1134222" y="360621"/>
                </a:moveTo>
                <a:lnTo>
                  <a:pt x="1096986" y="344953"/>
                </a:lnTo>
                <a:lnTo>
                  <a:pt x="1087201" y="312538"/>
                </a:lnTo>
                <a:lnTo>
                  <a:pt x="1087558" y="305493"/>
                </a:lnTo>
                <a:lnTo>
                  <a:pt x="1115468" y="266076"/>
                </a:lnTo>
                <a:lnTo>
                  <a:pt x="1123350" y="264185"/>
                </a:lnTo>
                <a:lnTo>
                  <a:pt x="1140745" y="264185"/>
                </a:lnTo>
                <a:lnTo>
                  <a:pt x="1148356" y="266076"/>
                </a:lnTo>
                <a:lnTo>
                  <a:pt x="1155151" y="269587"/>
                </a:lnTo>
                <a:lnTo>
                  <a:pt x="1161674" y="273099"/>
                </a:lnTo>
                <a:lnTo>
                  <a:pt x="1166252" y="277421"/>
                </a:lnTo>
                <a:lnTo>
                  <a:pt x="1124981" y="277421"/>
                </a:lnTo>
                <a:lnTo>
                  <a:pt x="1118730" y="279852"/>
                </a:lnTo>
                <a:lnTo>
                  <a:pt x="1113294" y="284445"/>
                </a:lnTo>
                <a:lnTo>
                  <a:pt x="1107858" y="289307"/>
                </a:lnTo>
                <a:lnTo>
                  <a:pt x="1104868" y="295250"/>
                </a:lnTo>
                <a:lnTo>
                  <a:pt x="1104052" y="302813"/>
                </a:lnTo>
                <a:lnTo>
                  <a:pt x="1176719" y="302813"/>
                </a:lnTo>
                <a:lnTo>
                  <a:pt x="1176798" y="305493"/>
                </a:lnTo>
                <a:lnTo>
                  <a:pt x="1176870" y="312538"/>
                </a:lnTo>
                <a:lnTo>
                  <a:pt x="1176623" y="315239"/>
                </a:lnTo>
                <a:lnTo>
                  <a:pt x="1102965" y="315239"/>
                </a:lnTo>
                <a:lnTo>
                  <a:pt x="1103019" y="325909"/>
                </a:lnTo>
                <a:lnTo>
                  <a:pt x="1105955" y="333338"/>
                </a:lnTo>
                <a:lnTo>
                  <a:pt x="1111391" y="338740"/>
                </a:lnTo>
                <a:lnTo>
                  <a:pt x="1116827" y="344413"/>
                </a:lnTo>
                <a:lnTo>
                  <a:pt x="1124166" y="347114"/>
                </a:lnTo>
                <a:lnTo>
                  <a:pt x="1165751" y="347114"/>
                </a:lnTo>
                <a:lnTo>
                  <a:pt x="1161402" y="351436"/>
                </a:lnTo>
                <a:lnTo>
                  <a:pt x="1155588" y="355492"/>
                </a:lnTo>
                <a:lnTo>
                  <a:pt x="1149137" y="358358"/>
                </a:lnTo>
                <a:lnTo>
                  <a:pt x="1142024" y="360059"/>
                </a:lnTo>
                <a:lnTo>
                  <a:pt x="1134222" y="360621"/>
                </a:lnTo>
                <a:close/>
              </a:path>
              <a:path w="1240789" h="405764">
                <a:moveTo>
                  <a:pt x="1176719" y="302813"/>
                </a:moveTo>
                <a:lnTo>
                  <a:pt x="1161131" y="302813"/>
                </a:lnTo>
                <a:lnTo>
                  <a:pt x="1160315" y="294709"/>
                </a:lnTo>
                <a:lnTo>
                  <a:pt x="1157325" y="288496"/>
                </a:lnTo>
                <a:lnTo>
                  <a:pt x="1152161" y="284174"/>
                </a:lnTo>
                <a:lnTo>
                  <a:pt x="1146997" y="279582"/>
                </a:lnTo>
                <a:lnTo>
                  <a:pt x="1140474" y="277421"/>
                </a:lnTo>
                <a:lnTo>
                  <a:pt x="1166252" y="277421"/>
                </a:lnTo>
                <a:lnTo>
                  <a:pt x="1167110" y="278232"/>
                </a:lnTo>
                <a:lnTo>
                  <a:pt x="1170644" y="284985"/>
                </a:lnTo>
                <a:lnTo>
                  <a:pt x="1174721" y="291738"/>
                </a:lnTo>
                <a:lnTo>
                  <a:pt x="1176623" y="299572"/>
                </a:lnTo>
                <a:lnTo>
                  <a:pt x="1176719" y="302813"/>
                </a:lnTo>
                <a:close/>
              </a:path>
              <a:path w="1240789" h="405764">
                <a:moveTo>
                  <a:pt x="1165751" y="347114"/>
                </a:moveTo>
                <a:lnTo>
                  <a:pt x="1139658" y="347114"/>
                </a:lnTo>
                <a:lnTo>
                  <a:pt x="1145366" y="345494"/>
                </a:lnTo>
                <a:lnTo>
                  <a:pt x="1150259" y="341982"/>
                </a:lnTo>
                <a:lnTo>
                  <a:pt x="1154879" y="338740"/>
                </a:lnTo>
                <a:lnTo>
                  <a:pt x="1158141" y="333878"/>
                </a:lnTo>
                <a:lnTo>
                  <a:pt x="1159772" y="327935"/>
                </a:lnTo>
                <a:lnTo>
                  <a:pt x="1175264" y="327935"/>
                </a:lnTo>
                <a:lnTo>
                  <a:pt x="1173328" y="334722"/>
                </a:lnTo>
                <a:lnTo>
                  <a:pt x="1170372" y="340901"/>
                </a:lnTo>
                <a:lnTo>
                  <a:pt x="1166397" y="346473"/>
                </a:lnTo>
                <a:lnTo>
                  <a:pt x="1165751" y="347114"/>
                </a:lnTo>
                <a:close/>
              </a:path>
              <a:path w="1240789" h="405764">
                <a:moveTo>
                  <a:pt x="995604" y="359270"/>
                </a:moveTo>
                <a:lnTo>
                  <a:pt x="982286" y="359270"/>
                </a:lnTo>
                <a:lnTo>
                  <a:pt x="982286" y="230149"/>
                </a:lnTo>
                <a:lnTo>
                  <a:pt x="997507" y="230149"/>
                </a:lnTo>
                <a:lnTo>
                  <a:pt x="997507" y="280393"/>
                </a:lnTo>
                <a:lnTo>
                  <a:pt x="1015297" y="280393"/>
                </a:lnTo>
                <a:lnTo>
                  <a:pt x="997235" y="319021"/>
                </a:lnTo>
                <a:lnTo>
                  <a:pt x="998322" y="324964"/>
                </a:lnTo>
                <a:lnTo>
                  <a:pt x="1003758" y="335769"/>
                </a:lnTo>
                <a:lnTo>
                  <a:pt x="1007292" y="339821"/>
                </a:lnTo>
                <a:lnTo>
                  <a:pt x="1015742" y="344953"/>
                </a:lnTo>
                <a:lnTo>
                  <a:pt x="997779" y="344953"/>
                </a:lnTo>
                <a:lnTo>
                  <a:pt x="995604" y="359270"/>
                </a:lnTo>
                <a:close/>
              </a:path>
              <a:path w="1240789" h="405764">
                <a:moveTo>
                  <a:pt x="1015297" y="280393"/>
                </a:moveTo>
                <a:lnTo>
                  <a:pt x="997507" y="280393"/>
                </a:lnTo>
                <a:lnTo>
                  <a:pt x="1004094" y="273302"/>
                </a:lnTo>
                <a:lnTo>
                  <a:pt x="1011674" y="268237"/>
                </a:lnTo>
                <a:lnTo>
                  <a:pt x="1020325" y="265198"/>
                </a:lnTo>
                <a:lnTo>
                  <a:pt x="1030123" y="264185"/>
                </a:lnTo>
                <a:lnTo>
                  <a:pt x="1038820" y="264185"/>
                </a:lnTo>
                <a:lnTo>
                  <a:pt x="1046703" y="266076"/>
                </a:lnTo>
                <a:lnTo>
                  <a:pt x="1053498" y="269858"/>
                </a:lnTo>
                <a:lnTo>
                  <a:pt x="1060564" y="273639"/>
                </a:lnTo>
                <a:lnTo>
                  <a:pt x="1064706" y="277961"/>
                </a:lnTo>
                <a:lnTo>
                  <a:pt x="1022241" y="277961"/>
                </a:lnTo>
                <a:lnTo>
                  <a:pt x="1017076" y="279312"/>
                </a:lnTo>
                <a:lnTo>
                  <a:pt x="1015297" y="280393"/>
                </a:lnTo>
                <a:close/>
              </a:path>
              <a:path w="1240789" h="405764">
                <a:moveTo>
                  <a:pt x="1063269" y="347114"/>
                </a:moveTo>
                <a:lnTo>
                  <a:pt x="1038005" y="347114"/>
                </a:lnTo>
                <a:lnTo>
                  <a:pt x="1045615" y="343873"/>
                </a:lnTo>
                <a:lnTo>
                  <a:pt x="1051323" y="337390"/>
                </a:lnTo>
                <a:lnTo>
                  <a:pt x="1055090" y="332257"/>
                </a:lnTo>
                <a:lnTo>
                  <a:pt x="1057812" y="326517"/>
                </a:lnTo>
                <a:lnTo>
                  <a:pt x="1059464" y="320068"/>
                </a:lnTo>
                <a:lnTo>
                  <a:pt x="1060021" y="312808"/>
                </a:lnTo>
                <a:lnTo>
                  <a:pt x="1059464" y="305464"/>
                </a:lnTo>
                <a:lnTo>
                  <a:pt x="1038005" y="277961"/>
                </a:lnTo>
                <a:lnTo>
                  <a:pt x="1064706" y="277961"/>
                </a:lnTo>
                <a:lnTo>
                  <a:pt x="1075785" y="311998"/>
                </a:lnTo>
                <a:lnTo>
                  <a:pt x="1075386" y="318886"/>
                </a:lnTo>
                <a:lnTo>
                  <a:pt x="1074222" y="325369"/>
                </a:lnTo>
                <a:lnTo>
                  <a:pt x="1072345" y="331447"/>
                </a:lnTo>
                <a:lnTo>
                  <a:pt x="1069806" y="337120"/>
                </a:lnTo>
                <a:lnTo>
                  <a:pt x="1065729" y="344413"/>
                </a:lnTo>
                <a:lnTo>
                  <a:pt x="1063269" y="347114"/>
                </a:lnTo>
                <a:close/>
              </a:path>
              <a:path w="1240789" h="405764">
                <a:moveTo>
                  <a:pt x="1038820" y="360351"/>
                </a:moveTo>
                <a:lnTo>
                  <a:pt x="1022512" y="360351"/>
                </a:lnTo>
                <a:lnTo>
                  <a:pt x="1015989" y="359000"/>
                </a:lnTo>
                <a:lnTo>
                  <a:pt x="1005117" y="353597"/>
                </a:lnTo>
                <a:lnTo>
                  <a:pt x="1000768" y="349816"/>
                </a:lnTo>
                <a:lnTo>
                  <a:pt x="997779" y="344953"/>
                </a:lnTo>
                <a:lnTo>
                  <a:pt x="1015742" y="344953"/>
                </a:lnTo>
                <a:lnTo>
                  <a:pt x="1017076" y="345764"/>
                </a:lnTo>
                <a:lnTo>
                  <a:pt x="1022512" y="347114"/>
                </a:lnTo>
                <a:lnTo>
                  <a:pt x="1063269" y="347114"/>
                </a:lnTo>
                <a:lnTo>
                  <a:pt x="1060564" y="350086"/>
                </a:lnTo>
                <a:lnTo>
                  <a:pt x="1053498" y="354138"/>
                </a:lnTo>
                <a:lnTo>
                  <a:pt x="1046703" y="358190"/>
                </a:lnTo>
                <a:lnTo>
                  <a:pt x="1038820" y="360351"/>
                </a:lnTo>
                <a:close/>
              </a:path>
              <a:path w="1240789" h="405764">
                <a:moveTo>
                  <a:pt x="853670" y="277961"/>
                </a:moveTo>
                <a:lnTo>
                  <a:pt x="837145" y="277961"/>
                </a:lnTo>
                <a:lnTo>
                  <a:pt x="842743" y="271749"/>
                </a:lnTo>
                <a:lnTo>
                  <a:pt x="849172" y="267393"/>
                </a:lnTo>
                <a:lnTo>
                  <a:pt x="856561" y="264780"/>
                </a:lnTo>
                <a:lnTo>
                  <a:pt x="864868" y="263915"/>
                </a:lnTo>
                <a:lnTo>
                  <a:pt x="871663" y="263915"/>
                </a:lnTo>
                <a:lnTo>
                  <a:pt x="892789" y="277691"/>
                </a:lnTo>
                <a:lnTo>
                  <a:pt x="854268" y="277691"/>
                </a:lnTo>
                <a:lnTo>
                  <a:pt x="853670" y="277961"/>
                </a:lnTo>
                <a:close/>
              </a:path>
              <a:path w="1240789" h="405764">
                <a:moveTo>
                  <a:pt x="909960" y="282013"/>
                </a:moveTo>
                <a:lnTo>
                  <a:pt x="894766" y="282013"/>
                </a:lnTo>
                <a:lnTo>
                  <a:pt x="900631" y="274213"/>
                </a:lnTo>
                <a:lnTo>
                  <a:pt x="908050" y="268642"/>
                </a:lnTo>
                <a:lnTo>
                  <a:pt x="917050" y="265299"/>
                </a:lnTo>
                <a:lnTo>
                  <a:pt x="927654" y="264185"/>
                </a:lnTo>
                <a:lnTo>
                  <a:pt x="935239" y="264797"/>
                </a:lnTo>
                <a:lnTo>
                  <a:pt x="942059" y="266650"/>
                </a:lnTo>
                <a:lnTo>
                  <a:pt x="948065" y="269769"/>
                </a:lnTo>
                <a:lnTo>
                  <a:pt x="953229" y="274213"/>
                </a:lnTo>
                <a:lnTo>
                  <a:pt x="955715" y="277421"/>
                </a:lnTo>
                <a:lnTo>
                  <a:pt x="917326" y="277421"/>
                </a:lnTo>
                <a:lnTo>
                  <a:pt x="911346" y="280393"/>
                </a:lnTo>
                <a:lnTo>
                  <a:pt x="909960" y="282013"/>
                </a:lnTo>
                <a:close/>
              </a:path>
              <a:path w="1240789" h="405764">
                <a:moveTo>
                  <a:pt x="836873" y="359000"/>
                </a:moveTo>
                <a:lnTo>
                  <a:pt x="821652" y="359000"/>
                </a:lnTo>
                <a:lnTo>
                  <a:pt x="821652" y="264995"/>
                </a:lnTo>
                <a:lnTo>
                  <a:pt x="834970" y="264995"/>
                </a:lnTo>
                <a:lnTo>
                  <a:pt x="837145" y="277961"/>
                </a:lnTo>
                <a:lnTo>
                  <a:pt x="853670" y="277961"/>
                </a:lnTo>
                <a:lnTo>
                  <a:pt x="848288" y="280393"/>
                </a:lnTo>
                <a:lnTo>
                  <a:pt x="839047" y="292278"/>
                </a:lnTo>
                <a:lnTo>
                  <a:pt x="836873" y="299842"/>
                </a:lnTo>
                <a:lnTo>
                  <a:pt x="836873" y="359000"/>
                </a:lnTo>
                <a:close/>
              </a:path>
              <a:path w="1240789" h="405764">
                <a:moveTo>
                  <a:pt x="963260" y="358730"/>
                </a:moveTo>
                <a:lnTo>
                  <a:pt x="948039" y="358730"/>
                </a:lnTo>
                <a:lnTo>
                  <a:pt x="948039" y="296600"/>
                </a:lnTo>
                <a:lnTo>
                  <a:pt x="945865" y="289577"/>
                </a:lnTo>
                <a:lnTo>
                  <a:pt x="938254" y="279852"/>
                </a:lnTo>
                <a:lnTo>
                  <a:pt x="932546" y="277421"/>
                </a:lnTo>
                <a:lnTo>
                  <a:pt x="955715" y="277421"/>
                </a:lnTo>
                <a:lnTo>
                  <a:pt x="957641" y="279907"/>
                </a:lnTo>
                <a:lnTo>
                  <a:pt x="960780" y="286977"/>
                </a:lnTo>
                <a:lnTo>
                  <a:pt x="962644" y="295414"/>
                </a:lnTo>
                <a:lnTo>
                  <a:pt x="963260" y="305244"/>
                </a:lnTo>
                <a:lnTo>
                  <a:pt x="963260" y="358730"/>
                </a:lnTo>
                <a:close/>
              </a:path>
              <a:path w="1240789" h="405764">
                <a:moveTo>
                  <a:pt x="899930" y="359000"/>
                </a:moveTo>
                <a:lnTo>
                  <a:pt x="884710" y="359000"/>
                </a:lnTo>
                <a:lnTo>
                  <a:pt x="884636" y="296600"/>
                </a:lnTo>
                <a:lnTo>
                  <a:pt x="882807" y="289847"/>
                </a:lnTo>
                <a:lnTo>
                  <a:pt x="878730" y="284985"/>
                </a:lnTo>
                <a:lnTo>
                  <a:pt x="874925" y="280122"/>
                </a:lnTo>
                <a:lnTo>
                  <a:pt x="869217" y="277691"/>
                </a:lnTo>
                <a:lnTo>
                  <a:pt x="892789" y="277691"/>
                </a:lnTo>
                <a:lnTo>
                  <a:pt x="894766" y="282013"/>
                </a:lnTo>
                <a:lnTo>
                  <a:pt x="909960" y="282013"/>
                </a:lnTo>
                <a:lnTo>
                  <a:pt x="902105" y="291198"/>
                </a:lnTo>
                <a:lnTo>
                  <a:pt x="899930" y="298761"/>
                </a:lnTo>
                <a:lnTo>
                  <a:pt x="899930" y="359000"/>
                </a:lnTo>
                <a:close/>
              </a:path>
              <a:path w="1240789" h="405764">
                <a:moveTo>
                  <a:pt x="763215" y="360621"/>
                </a:moveTo>
                <a:lnTo>
                  <a:pt x="725978" y="344953"/>
                </a:lnTo>
                <a:lnTo>
                  <a:pt x="716193" y="312538"/>
                </a:lnTo>
                <a:lnTo>
                  <a:pt x="716550" y="305493"/>
                </a:lnTo>
                <a:lnTo>
                  <a:pt x="744461" y="266076"/>
                </a:lnTo>
                <a:lnTo>
                  <a:pt x="752343" y="264185"/>
                </a:lnTo>
                <a:lnTo>
                  <a:pt x="769738" y="264185"/>
                </a:lnTo>
                <a:lnTo>
                  <a:pt x="777348" y="266076"/>
                </a:lnTo>
                <a:lnTo>
                  <a:pt x="790938" y="273099"/>
                </a:lnTo>
                <a:lnTo>
                  <a:pt x="795287" y="277421"/>
                </a:lnTo>
                <a:lnTo>
                  <a:pt x="753974" y="277421"/>
                </a:lnTo>
                <a:lnTo>
                  <a:pt x="747722" y="279852"/>
                </a:lnTo>
                <a:lnTo>
                  <a:pt x="742286" y="284445"/>
                </a:lnTo>
                <a:lnTo>
                  <a:pt x="736850" y="289307"/>
                </a:lnTo>
                <a:lnTo>
                  <a:pt x="733860" y="295250"/>
                </a:lnTo>
                <a:lnTo>
                  <a:pt x="733045" y="302813"/>
                </a:lnTo>
                <a:lnTo>
                  <a:pt x="805712" y="302813"/>
                </a:lnTo>
                <a:lnTo>
                  <a:pt x="805791" y="305493"/>
                </a:lnTo>
                <a:lnTo>
                  <a:pt x="805863" y="312538"/>
                </a:lnTo>
                <a:lnTo>
                  <a:pt x="805616" y="315239"/>
                </a:lnTo>
                <a:lnTo>
                  <a:pt x="731958" y="315239"/>
                </a:lnTo>
                <a:lnTo>
                  <a:pt x="732011" y="325909"/>
                </a:lnTo>
                <a:lnTo>
                  <a:pt x="734948" y="333338"/>
                </a:lnTo>
                <a:lnTo>
                  <a:pt x="740384" y="338740"/>
                </a:lnTo>
                <a:lnTo>
                  <a:pt x="745820" y="344413"/>
                </a:lnTo>
                <a:lnTo>
                  <a:pt x="753158" y="347114"/>
                </a:lnTo>
                <a:lnTo>
                  <a:pt x="794744" y="347114"/>
                </a:lnTo>
                <a:lnTo>
                  <a:pt x="790395" y="351436"/>
                </a:lnTo>
                <a:lnTo>
                  <a:pt x="784581" y="355492"/>
                </a:lnTo>
                <a:lnTo>
                  <a:pt x="778130" y="358358"/>
                </a:lnTo>
                <a:lnTo>
                  <a:pt x="771016" y="360059"/>
                </a:lnTo>
                <a:lnTo>
                  <a:pt x="763215" y="360621"/>
                </a:lnTo>
                <a:close/>
              </a:path>
              <a:path w="1240789" h="405764">
                <a:moveTo>
                  <a:pt x="805712" y="302813"/>
                </a:moveTo>
                <a:lnTo>
                  <a:pt x="790123" y="302813"/>
                </a:lnTo>
                <a:lnTo>
                  <a:pt x="789308" y="294709"/>
                </a:lnTo>
                <a:lnTo>
                  <a:pt x="786318" y="288496"/>
                </a:lnTo>
                <a:lnTo>
                  <a:pt x="781154" y="284174"/>
                </a:lnTo>
                <a:lnTo>
                  <a:pt x="775989" y="279582"/>
                </a:lnTo>
                <a:lnTo>
                  <a:pt x="769466" y="277421"/>
                </a:lnTo>
                <a:lnTo>
                  <a:pt x="795287" y="277421"/>
                </a:lnTo>
                <a:lnTo>
                  <a:pt x="796103" y="278232"/>
                </a:lnTo>
                <a:lnTo>
                  <a:pt x="799636" y="284985"/>
                </a:lnTo>
                <a:lnTo>
                  <a:pt x="803713" y="291738"/>
                </a:lnTo>
                <a:lnTo>
                  <a:pt x="805616" y="299572"/>
                </a:lnTo>
                <a:lnTo>
                  <a:pt x="805712" y="302813"/>
                </a:lnTo>
                <a:close/>
              </a:path>
              <a:path w="1240789" h="405764">
                <a:moveTo>
                  <a:pt x="794744" y="347114"/>
                </a:moveTo>
                <a:lnTo>
                  <a:pt x="768651" y="347114"/>
                </a:lnTo>
                <a:lnTo>
                  <a:pt x="774359" y="345494"/>
                </a:lnTo>
                <a:lnTo>
                  <a:pt x="779251" y="341982"/>
                </a:lnTo>
                <a:lnTo>
                  <a:pt x="783872" y="338740"/>
                </a:lnTo>
                <a:lnTo>
                  <a:pt x="787133" y="333878"/>
                </a:lnTo>
                <a:lnTo>
                  <a:pt x="788764" y="327935"/>
                </a:lnTo>
                <a:lnTo>
                  <a:pt x="804257" y="327935"/>
                </a:lnTo>
                <a:lnTo>
                  <a:pt x="802320" y="334722"/>
                </a:lnTo>
                <a:lnTo>
                  <a:pt x="799364" y="340901"/>
                </a:lnTo>
                <a:lnTo>
                  <a:pt x="795389" y="346473"/>
                </a:lnTo>
                <a:lnTo>
                  <a:pt x="794744" y="347114"/>
                </a:lnTo>
                <a:close/>
              </a:path>
              <a:path w="1240789" h="405764">
                <a:moveTo>
                  <a:pt x="581652" y="359270"/>
                </a:moveTo>
                <a:lnTo>
                  <a:pt x="565888" y="359270"/>
                </a:lnTo>
                <a:lnTo>
                  <a:pt x="565888" y="230149"/>
                </a:lnTo>
                <a:lnTo>
                  <a:pt x="586273" y="230149"/>
                </a:lnTo>
                <a:lnTo>
                  <a:pt x="598075" y="257702"/>
                </a:lnTo>
                <a:lnTo>
                  <a:pt x="581652" y="257702"/>
                </a:lnTo>
                <a:lnTo>
                  <a:pt x="581652" y="359270"/>
                </a:lnTo>
                <a:close/>
              </a:path>
              <a:path w="1240789" h="405764">
                <a:moveTo>
                  <a:pt x="648674" y="337390"/>
                </a:moveTo>
                <a:lnTo>
                  <a:pt x="632207" y="337390"/>
                </a:lnTo>
                <a:lnTo>
                  <a:pt x="678141" y="230149"/>
                </a:lnTo>
                <a:lnTo>
                  <a:pt x="698255" y="230149"/>
                </a:lnTo>
                <a:lnTo>
                  <a:pt x="698255" y="257702"/>
                </a:lnTo>
                <a:lnTo>
                  <a:pt x="682490" y="257702"/>
                </a:lnTo>
                <a:lnTo>
                  <a:pt x="648674" y="337390"/>
                </a:lnTo>
                <a:close/>
              </a:path>
              <a:path w="1240789" h="405764">
                <a:moveTo>
                  <a:pt x="639274" y="359540"/>
                </a:moveTo>
                <a:lnTo>
                  <a:pt x="624868" y="359540"/>
                </a:lnTo>
                <a:lnTo>
                  <a:pt x="581652" y="257702"/>
                </a:lnTo>
                <a:lnTo>
                  <a:pt x="598075" y="257702"/>
                </a:lnTo>
                <a:lnTo>
                  <a:pt x="632207" y="337390"/>
                </a:lnTo>
                <a:lnTo>
                  <a:pt x="648674" y="337390"/>
                </a:lnTo>
                <a:lnTo>
                  <a:pt x="639274" y="359540"/>
                </a:lnTo>
                <a:close/>
              </a:path>
              <a:path w="1240789" h="405764">
                <a:moveTo>
                  <a:pt x="698255" y="359540"/>
                </a:moveTo>
                <a:lnTo>
                  <a:pt x="682490" y="359540"/>
                </a:lnTo>
                <a:lnTo>
                  <a:pt x="682490" y="257702"/>
                </a:lnTo>
                <a:lnTo>
                  <a:pt x="698255" y="257702"/>
                </a:lnTo>
                <a:lnTo>
                  <a:pt x="698255" y="359540"/>
                </a:lnTo>
                <a:close/>
              </a:path>
              <a:path w="1240789" h="405764">
                <a:moveTo>
                  <a:pt x="589263" y="174772"/>
                </a:moveTo>
                <a:lnTo>
                  <a:pt x="565888" y="174772"/>
                </a:lnTo>
                <a:lnTo>
                  <a:pt x="565888" y="45651"/>
                </a:lnTo>
                <a:lnTo>
                  <a:pt x="589263" y="45651"/>
                </a:lnTo>
                <a:lnTo>
                  <a:pt x="589263" y="174772"/>
                </a:lnTo>
                <a:close/>
              </a:path>
              <a:path w="1240789" h="405764">
                <a:moveTo>
                  <a:pt x="665910" y="175853"/>
                </a:moveTo>
                <a:lnTo>
                  <a:pt x="626024" y="163288"/>
                </a:lnTo>
                <a:lnTo>
                  <a:pt x="605095" y="128614"/>
                </a:lnTo>
                <a:lnTo>
                  <a:pt x="603124" y="110212"/>
                </a:lnTo>
                <a:lnTo>
                  <a:pt x="603587" y="100749"/>
                </a:lnTo>
                <a:lnTo>
                  <a:pt x="620112" y="62568"/>
                </a:lnTo>
                <a:lnTo>
                  <a:pt x="656792" y="45077"/>
                </a:lnTo>
                <a:lnTo>
                  <a:pt x="665910" y="44571"/>
                </a:lnTo>
                <a:lnTo>
                  <a:pt x="672935" y="44925"/>
                </a:lnTo>
                <a:lnTo>
                  <a:pt x="710986" y="65371"/>
                </a:lnTo>
                <a:lnTo>
                  <a:pt x="657213" y="65371"/>
                </a:lnTo>
                <a:lnTo>
                  <a:pt x="650418" y="67261"/>
                </a:lnTo>
                <a:lnTo>
                  <a:pt x="639002" y="74825"/>
                </a:lnTo>
                <a:lnTo>
                  <a:pt x="634381" y="79957"/>
                </a:lnTo>
                <a:lnTo>
                  <a:pt x="628402" y="93464"/>
                </a:lnTo>
                <a:lnTo>
                  <a:pt x="626885" y="100749"/>
                </a:lnTo>
                <a:lnTo>
                  <a:pt x="626886" y="119679"/>
                </a:lnTo>
                <a:lnTo>
                  <a:pt x="650418" y="153432"/>
                </a:lnTo>
                <a:lnTo>
                  <a:pt x="657213" y="155323"/>
                </a:lnTo>
                <a:lnTo>
                  <a:pt x="710986" y="155323"/>
                </a:lnTo>
                <a:lnTo>
                  <a:pt x="706680" y="161266"/>
                </a:lnTo>
                <a:lnTo>
                  <a:pt x="673092" y="175498"/>
                </a:lnTo>
                <a:lnTo>
                  <a:pt x="665910" y="175853"/>
                </a:lnTo>
                <a:close/>
              </a:path>
              <a:path w="1240789" h="405764">
                <a:moveTo>
                  <a:pt x="721358" y="91303"/>
                </a:moveTo>
                <a:lnTo>
                  <a:pt x="697983" y="91303"/>
                </a:lnTo>
                <a:lnTo>
                  <a:pt x="697711" y="90492"/>
                </a:lnTo>
                <a:lnTo>
                  <a:pt x="695537" y="82659"/>
                </a:lnTo>
                <a:lnTo>
                  <a:pt x="691731" y="76446"/>
                </a:lnTo>
                <a:lnTo>
                  <a:pt x="686024" y="72124"/>
                </a:lnTo>
                <a:lnTo>
                  <a:pt x="680316" y="67532"/>
                </a:lnTo>
                <a:lnTo>
                  <a:pt x="673249" y="65371"/>
                </a:lnTo>
                <a:lnTo>
                  <a:pt x="710986" y="65371"/>
                </a:lnTo>
                <a:lnTo>
                  <a:pt x="711573" y="66181"/>
                </a:lnTo>
                <a:lnTo>
                  <a:pt x="714932" y="71491"/>
                </a:lnTo>
                <a:lnTo>
                  <a:pt x="717654" y="77256"/>
                </a:lnTo>
                <a:lnTo>
                  <a:pt x="719714" y="83427"/>
                </a:lnTo>
                <a:lnTo>
                  <a:pt x="721358" y="91303"/>
                </a:lnTo>
                <a:close/>
              </a:path>
              <a:path w="1240789" h="405764">
                <a:moveTo>
                  <a:pt x="710986" y="155323"/>
                </a:moveTo>
                <a:lnTo>
                  <a:pt x="673249" y="155323"/>
                </a:lnTo>
                <a:lnTo>
                  <a:pt x="680316" y="152892"/>
                </a:lnTo>
                <a:lnTo>
                  <a:pt x="686024" y="148570"/>
                </a:lnTo>
                <a:lnTo>
                  <a:pt x="691460" y="144248"/>
                </a:lnTo>
                <a:lnTo>
                  <a:pt x="695537" y="138035"/>
                </a:lnTo>
                <a:lnTo>
                  <a:pt x="697439" y="130201"/>
                </a:lnTo>
                <a:lnTo>
                  <a:pt x="697711" y="129391"/>
                </a:lnTo>
                <a:lnTo>
                  <a:pt x="721086" y="129391"/>
                </a:lnTo>
                <a:lnTo>
                  <a:pt x="721086" y="130742"/>
                </a:lnTo>
                <a:lnTo>
                  <a:pt x="719714" y="137267"/>
                </a:lnTo>
                <a:lnTo>
                  <a:pt x="717654" y="143438"/>
                </a:lnTo>
                <a:lnTo>
                  <a:pt x="714932" y="149203"/>
                </a:lnTo>
                <a:lnTo>
                  <a:pt x="711573" y="154513"/>
                </a:lnTo>
                <a:lnTo>
                  <a:pt x="710986" y="155323"/>
                </a:lnTo>
                <a:close/>
              </a:path>
              <a:path w="1240789" h="405764">
                <a:moveTo>
                  <a:pt x="757235" y="174772"/>
                </a:moveTo>
                <a:lnTo>
                  <a:pt x="734676" y="174772"/>
                </a:lnTo>
                <a:lnTo>
                  <a:pt x="734676" y="45651"/>
                </a:lnTo>
                <a:lnTo>
                  <a:pt x="763758" y="45651"/>
                </a:lnTo>
                <a:lnTo>
                  <a:pt x="780649" y="86711"/>
                </a:lnTo>
                <a:lnTo>
                  <a:pt x="757235" y="86711"/>
                </a:lnTo>
                <a:lnTo>
                  <a:pt x="757235" y="174772"/>
                </a:lnTo>
                <a:close/>
              </a:path>
              <a:path w="1240789" h="405764">
                <a:moveTo>
                  <a:pt x="825778" y="143438"/>
                </a:moveTo>
                <a:lnTo>
                  <a:pt x="803985" y="143438"/>
                </a:lnTo>
                <a:lnTo>
                  <a:pt x="843124" y="45651"/>
                </a:lnTo>
                <a:lnTo>
                  <a:pt x="871663" y="45651"/>
                </a:lnTo>
                <a:lnTo>
                  <a:pt x="871663" y="86441"/>
                </a:lnTo>
                <a:lnTo>
                  <a:pt x="849104" y="86441"/>
                </a:lnTo>
                <a:lnTo>
                  <a:pt x="825778" y="143438"/>
                </a:lnTo>
                <a:close/>
              </a:path>
              <a:path w="1240789" h="405764">
                <a:moveTo>
                  <a:pt x="871663" y="174772"/>
                </a:moveTo>
                <a:lnTo>
                  <a:pt x="849104" y="174772"/>
                </a:lnTo>
                <a:lnTo>
                  <a:pt x="849104" y="86441"/>
                </a:lnTo>
                <a:lnTo>
                  <a:pt x="871663" y="86441"/>
                </a:lnTo>
                <a:lnTo>
                  <a:pt x="871663" y="174772"/>
                </a:lnTo>
                <a:close/>
              </a:path>
              <a:path w="1240789" h="405764">
                <a:moveTo>
                  <a:pt x="812954" y="174772"/>
                </a:moveTo>
                <a:lnTo>
                  <a:pt x="793656" y="174772"/>
                </a:lnTo>
                <a:lnTo>
                  <a:pt x="757235" y="86711"/>
                </a:lnTo>
                <a:lnTo>
                  <a:pt x="780649" y="86711"/>
                </a:lnTo>
                <a:lnTo>
                  <a:pt x="803985" y="143438"/>
                </a:lnTo>
                <a:lnTo>
                  <a:pt x="825778" y="143438"/>
                </a:lnTo>
                <a:lnTo>
                  <a:pt x="812954" y="174772"/>
                </a:lnTo>
                <a:close/>
              </a:path>
              <a:path w="1240789" h="405764">
                <a:moveTo>
                  <a:pt x="913792" y="174772"/>
                </a:moveTo>
                <a:lnTo>
                  <a:pt x="891233" y="174772"/>
                </a:lnTo>
                <a:lnTo>
                  <a:pt x="891233" y="45651"/>
                </a:lnTo>
                <a:lnTo>
                  <a:pt x="920315" y="45651"/>
                </a:lnTo>
                <a:lnTo>
                  <a:pt x="920587" y="46462"/>
                </a:lnTo>
                <a:lnTo>
                  <a:pt x="937057" y="86711"/>
                </a:lnTo>
                <a:lnTo>
                  <a:pt x="913792" y="86711"/>
                </a:lnTo>
                <a:lnTo>
                  <a:pt x="913792" y="174772"/>
                </a:lnTo>
                <a:close/>
              </a:path>
              <a:path w="1240789" h="405764">
                <a:moveTo>
                  <a:pt x="982174" y="143438"/>
                </a:moveTo>
                <a:lnTo>
                  <a:pt x="960270" y="143438"/>
                </a:lnTo>
                <a:lnTo>
                  <a:pt x="999409" y="45651"/>
                </a:lnTo>
                <a:lnTo>
                  <a:pt x="1027948" y="45651"/>
                </a:lnTo>
                <a:lnTo>
                  <a:pt x="1027948" y="86711"/>
                </a:lnTo>
                <a:lnTo>
                  <a:pt x="1005389" y="86711"/>
                </a:lnTo>
                <a:lnTo>
                  <a:pt x="982174" y="143438"/>
                </a:lnTo>
                <a:close/>
              </a:path>
              <a:path w="1240789" h="405764">
                <a:moveTo>
                  <a:pt x="969239" y="175043"/>
                </a:moveTo>
                <a:lnTo>
                  <a:pt x="949942" y="175043"/>
                </a:lnTo>
                <a:lnTo>
                  <a:pt x="913792" y="86711"/>
                </a:lnTo>
                <a:lnTo>
                  <a:pt x="937057" y="86711"/>
                </a:lnTo>
                <a:lnTo>
                  <a:pt x="960270" y="143438"/>
                </a:lnTo>
                <a:lnTo>
                  <a:pt x="982174" y="143438"/>
                </a:lnTo>
                <a:lnTo>
                  <a:pt x="969239" y="175043"/>
                </a:lnTo>
                <a:close/>
              </a:path>
              <a:path w="1240789" h="405764">
                <a:moveTo>
                  <a:pt x="1027948" y="174772"/>
                </a:moveTo>
                <a:lnTo>
                  <a:pt x="1005389" y="174772"/>
                </a:lnTo>
                <a:lnTo>
                  <a:pt x="1005389" y="86711"/>
                </a:lnTo>
                <a:lnTo>
                  <a:pt x="1027948" y="86711"/>
                </a:lnTo>
                <a:lnTo>
                  <a:pt x="1027948" y="174772"/>
                </a:lnTo>
                <a:close/>
              </a:path>
              <a:path w="1240789" h="405764">
                <a:moveTo>
                  <a:pt x="256035" y="45651"/>
                </a:moveTo>
                <a:lnTo>
                  <a:pt x="167972" y="45651"/>
                </a:lnTo>
                <a:lnTo>
                  <a:pt x="141336" y="0"/>
                </a:lnTo>
                <a:lnTo>
                  <a:pt x="282400" y="0"/>
                </a:lnTo>
                <a:lnTo>
                  <a:pt x="256035" y="45651"/>
                </a:lnTo>
                <a:close/>
              </a:path>
              <a:path w="1240789" h="405764">
                <a:moveTo>
                  <a:pt x="53001" y="162076"/>
                </a:moveTo>
                <a:lnTo>
                  <a:pt x="0" y="162076"/>
                </a:lnTo>
                <a:lnTo>
                  <a:pt x="70668" y="40519"/>
                </a:lnTo>
                <a:lnTo>
                  <a:pt x="97032" y="86170"/>
                </a:lnTo>
                <a:lnTo>
                  <a:pt x="53001" y="162076"/>
                </a:lnTo>
                <a:close/>
              </a:path>
              <a:path w="1240789" h="405764">
                <a:moveTo>
                  <a:pt x="423736" y="162076"/>
                </a:moveTo>
                <a:lnTo>
                  <a:pt x="370735" y="162076"/>
                </a:lnTo>
                <a:lnTo>
                  <a:pt x="326432" y="86170"/>
                </a:lnTo>
                <a:lnTo>
                  <a:pt x="353068" y="40519"/>
                </a:lnTo>
                <a:lnTo>
                  <a:pt x="423736" y="162076"/>
                </a:lnTo>
                <a:close/>
              </a:path>
              <a:path w="1240789" h="405764">
                <a:moveTo>
                  <a:pt x="282400" y="162076"/>
                </a:moveTo>
                <a:lnTo>
                  <a:pt x="141336" y="162076"/>
                </a:lnTo>
                <a:lnTo>
                  <a:pt x="97032" y="86170"/>
                </a:lnTo>
                <a:lnTo>
                  <a:pt x="120679" y="45651"/>
                </a:lnTo>
                <a:lnTo>
                  <a:pt x="167700" y="45651"/>
                </a:lnTo>
                <a:lnTo>
                  <a:pt x="211732" y="121557"/>
                </a:lnTo>
                <a:lnTo>
                  <a:pt x="305904" y="121557"/>
                </a:lnTo>
                <a:lnTo>
                  <a:pt x="282400" y="162076"/>
                </a:lnTo>
                <a:close/>
              </a:path>
              <a:path w="1240789" h="405764">
                <a:moveTo>
                  <a:pt x="305904" y="121557"/>
                </a:moveTo>
                <a:lnTo>
                  <a:pt x="211732" y="121557"/>
                </a:lnTo>
                <a:lnTo>
                  <a:pt x="256035" y="45651"/>
                </a:lnTo>
                <a:lnTo>
                  <a:pt x="302785" y="45651"/>
                </a:lnTo>
                <a:lnTo>
                  <a:pt x="326432" y="86170"/>
                </a:lnTo>
                <a:lnTo>
                  <a:pt x="305904" y="121557"/>
                </a:lnTo>
                <a:close/>
              </a:path>
              <a:path w="1240789" h="405764">
                <a:moveTo>
                  <a:pt x="370463" y="243115"/>
                </a:moveTo>
                <a:lnTo>
                  <a:pt x="53001" y="243115"/>
                </a:lnTo>
                <a:lnTo>
                  <a:pt x="29354" y="202596"/>
                </a:lnTo>
                <a:lnTo>
                  <a:pt x="53001" y="162076"/>
                </a:lnTo>
                <a:lnTo>
                  <a:pt x="370463" y="162076"/>
                </a:lnTo>
                <a:lnTo>
                  <a:pt x="394110" y="202596"/>
                </a:lnTo>
                <a:lnTo>
                  <a:pt x="370463" y="243115"/>
                </a:lnTo>
                <a:close/>
              </a:path>
              <a:path w="1240789" h="405764">
                <a:moveTo>
                  <a:pt x="70668" y="364673"/>
                </a:moveTo>
                <a:lnTo>
                  <a:pt x="0" y="243115"/>
                </a:lnTo>
                <a:lnTo>
                  <a:pt x="53001" y="243115"/>
                </a:lnTo>
                <a:lnTo>
                  <a:pt x="97304" y="319021"/>
                </a:lnTo>
                <a:lnTo>
                  <a:pt x="70668" y="364673"/>
                </a:lnTo>
                <a:close/>
              </a:path>
              <a:path w="1240789" h="405764">
                <a:moveTo>
                  <a:pt x="167972" y="359540"/>
                </a:moveTo>
                <a:lnTo>
                  <a:pt x="120951" y="359540"/>
                </a:lnTo>
                <a:lnTo>
                  <a:pt x="97304" y="319021"/>
                </a:lnTo>
                <a:lnTo>
                  <a:pt x="141336" y="243115"/>
                </a:lnTo>
                <a:lnTo>
                  <a:pt x="282400" y="243115"/>
                </a:lnTo>
                <a:lnTo>
                  <a:pt x="305904" y="283634"/>
                </a:lnTo>
                <a:lnTo>
                  <a:pt x="211732" y="283634"/>
                </a:lnTo>
                <a:lnTo>
                  <a:pt x="167972" y="359540"/>
                </a:lnTo>
                <a:close/>
              </a:path>
              <a:path w="1240789" h="405764">
                <a:moveTo>
                  <a:pt x="353068" y="364673"/>
                </a:moveTo>
                <a:lnTo>
                  <a:pt x="326703" y="319021"/>
                </a:lnTo>
                <a:lnTo>
                  <a:pt x="370735" y="243115"/>
                </a:lnTo>
                <a:lnTo>
                  <a:pt x="423736" y="243115"/>
                </a:lnTo>
                <a:lnTo>
                  <a:pt x="353068" y="364673"/>
                </a:lnTo>
                <a:close/>
              </a:path>
              <a:path w="1240789" h="405764">
                <a:moveTo>
                  <a:pt x="302785" y="359540"/>
                </a:moveTo>
                <a:lnTo>
                  <a:pt x="255764" y="359540"/>
                </a:lnTo>
                <a:lnTo>
                  <a:pt x="211732" y="283634"/>
                </a:lnTo>
                <a:lnTo>
                  <a:pt x="305904" y="283634"/>
                </a:lnTo>
                <a:lnTo>
                  <a:pt x="326432" y="319021"/>
                </a:lnTo>
                <a:lnTo>
                  <a:pt x="302785" y="359540"/>
                </a:lnTo>
                <a:close/>
              </a:path>
              <a:path w="1240789" h="405764">
                <a:moveTo>
                  <a:pt x="282672" y="405192"/>
                </a:moveTo>
                <a:lnTo>
                  <a:pt x="141336" y="405192"/>
                </a:lnTo>
                <a:lnTo>
                  <a:pt x="167700" y="359540"/>
                </a:lnTo>
                <a:lnTo>
                  <a:pt x="256035" y="359540"/>
                </a:lnTo>
                <a:lnTo>
                  <a:pt x="282672" y="405192"/>
                </a:lnTo>
                <a:close/>
              </a:path>
            </a:pathLst>
          </a:custGeom>
          <a:solidFill>
            <a:srgbClr val="003B3B"/>
          </a:solidFill>
        </p:spPr>
        <p:txBody>
          <a:bodyPr wrap="square" lIns="0" tIns="0" rIns="0" bIns="0" rtlCol="0"/>
          <a:lstStyle/>
          <a:p>
            <a:endParaRPr/>
          </a:p>
        </p:txBody>
      </p:sp>
      <p:sp>
        <p:nvSpPr>
          <p:cNvPr id="5" name="object 5"/>
          <p:cNvSpPr txBox="1">
            <a:spLocks noGrp="1"/>
          </p:cNvSpPr>
          <p:nvPr>
            <p:ph type="ctrTitle"/>
          </p:nvPr>
        </p:nvSpPr>
        <p:spPr>
          <a:prstGeom prst="rect">
            <a:avLst/>
          </a:prstGeom>
        </p:spPr>
        <p:txBody>
          <a:bodyPr vert="horz" wrap="square" lIns="0" tIns="287020" rIns="0" bIns="0" rtlCol="0">
            <a:spAutoFit/>
          </a:bodyPr>
          <a:lstStyle/>
          <a:p>
            <a:pPr marL="12700">
              <a:lnSpc>
                <a:spcPct val="100000"/>
              </a:lnSpc>
              <a:spcBef>
                <a:spcPts val="100"/>
              </a:spcBef>
            </a:pPr>
            <a:r>
              <a:rPr sz="3600" b="1" dirty="0">
                <a:latin typeface="Arial"/>
                <a:cs typeface="Arial"/>
              </a:rPr>
              <a:t>PFE </a:t>
            </a:r>
            <a:r>
              <a:rPr sz="3600" b="1" spc="-10" dirty="0">
                <a:latin typeface="Arial"/>
                <a:cs typeface="Arial"/>
              </a:rPr>
              <a:t>Events</a:t>
            </a:r>
            <a:endParaRPr sz="3600">
              <a:latin typeface="Arial"/>
              <a:cs typeface="Arial"/>
            </a:endParaRPr>
          </a:p>
        </p:txBody>
      </p:sp>
      <p:sp>
        <p:nvSpPr>
          <p:cNvPr id="6" name="object 6"/>
          <p:cNvSpPr txBox="1"/>
          <p:nvPr/>
        </p:nvSpPr>
        <p:spPr>
          <a:xfrm>
            <a:off x="6133310" y="3550575"/>
            <a:ext cx="3010690" cy="382156"/>
          </a:xfrm>
          <a:prstGeom prst="rect">
            <a:avLst/>
          </a:prstGeom>
        </p:spPr>
        <p:txBody>
          <a:bodyPr vert="horz" wrap="square" lIns="0" tIns="12700" rIns="0" bIns="0" rtlCol="0">
            <a:spAutoFit/>
          </a:bodyPr>
          <a:lstStyle/>
          <a:p>
            <a:pPr marL="12700">
              <a:lnSpc>
                <a:spcPct val="100000"/>
              </a:lnSpc>
              <a:spcBef>
                <a:spcPts val="100"/>
              </a:spcBef>
            </a:pPr>
            <a:r>
              <a:rPr lang="en-US" sz="2400" dirty="0">
                <a:solidFill>
                  <a:srgbClr val="006FC0"/>
                </a:solidFill>
                <a:latin typeface="Arial"/>
                <a:cs typeface="Arial"/>
              </a:rPr>
              <a:t>Novem</a:t>
            </a:r>
            <a:r>
              <a:rPr sz="2400" dirty="0">
                <a:solidFill>
                  <a:srgbClr val="006FC0"/>
                </a:solidFill>
                <a:latin typeface="Arial"/>
                <a:cs typeface="Arial"/>
              </a:rPr>
              <a:t>ber</a:t>
            </a:r>
            <a:r>
              <a:rPr sz="2400" spc="-20" dirty="0">
                <a:solidFill>
                  <a:srgbClr val="006FC0"/>
                </a:solidFill>
                <a:latin typeface="Arial"/>
                <a:cs typeface="Arial"/>
              </a:rPr>
              <a:t> 2023</a:t>
            </a:r>
            <a:endParaRPr sz="2400" dirty="0">
              <a:latin typeface="Arial"/>
              <a:cs typeface="Arial"/>
            </a:endParaRPr>
          </a:p>
        </p:txBody>
      </p:sp>
      <p:sp>
        <p:nvSpPr>
          <p:cNvPr id="7" name="object 7"/>
          <p:cNvSpPr txBox="1"/>
          <p:nvPr/>
        </p:nvSpPr>
        <p:spPr>
          <a:xfrm>
            <a:off x="12023026" y="6606984"/>
            <a:ext cx="89535" cy="162560"/>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511F11"/>
                </a:solidFill>
                <a:latin typeface="Arial"/>
                <a:cs typeface="Arial"/>
              </a:rPr>
              <a:t>8</a:t>
            </a:r>
            <a:endParaRPr sz="900">
              <a:latin typeface="Arial"/>
              <a:cs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C0CC32CF-9C61-402B-A4DE-F68DC55D202A}"/>
              </a:ext>
            </a:extLst>
          </p:cNvPr>
          <p:cNvSpPr>
            <a:spLocks noGrp="1"/>
          </p:cNvSpPr>
          <p:nvPr>
            <p:ph type="body" sz="quarter" idx="32"/>
          </p:nvPr>
        </p:nvSpPr>
        <p:spPr>
          <a:xfrm>
            <a:off x="8554028" y="3671226"/>
            <a:ext cx="3303626" cy="321738"/>
          </a:xfrm>
        </p:spPr>
        <p:txBody>
          <a:bodyPr/>
          <a:lstStyle/>
          <a:p>
            <a:r>
              <a:rPr lang="en-US" sz="1050" i="1">
                <a:latin typeface="Arial" panose="020B0604020202020204" pitchFamily="34" charset="0"/>
                <a:cs typeface="Arial" panose="020B0604020202020204" pitchFamily="34" charset="0"/>
              </a:rPr>
              <a:t>The rod support in place around the drill shaft.</a:t>
            </a:r>
          </a:p>
          <a:p>
            <a:endParaRPr lang="en-US" sz="1050" i="1">
              <a:latin typeface="Arial" panose="020B0604020202020204" pitchFamily="34" charset="0"/>
              <a:cs typeface="Arial" panose="020B0604020202020204" pitchFamily="34" charset="0"/>
            </a:endParaRPr>
          </a:p>
        </p:txBody>
      </p:sp>
      <p:sp>
        <p:nvSpPr>
          <p:cNvPr id="19" name="Text Placeholder 18">
            <a:extLst>
              <a:ext uri="{FF2B5EF4-FFF2-40B4-BE49-F238E27FC236}">
                <a16:creationId xmlns:a16="http://schemas.microsoft.com/office/drawing/2014/main" id="{DC51BF30-CAE9-4DD4-86BA-CF21842E8381}"/>
              </a:ext>
            </a:extLst>
          </p:cNvPr>
          <p:cNvSpPr>
            <a:spLocks noGrp="1"/>
          </p:cNvSpPr>
          <p:nvPr>
            <p:ph type="body" sz="quarter" idx="33"/>
          </p:nvPr>
        </p:nvSpPr>
        <p:spPr>
          <a:xfrm>
            <a:off x="8554028" y="6282755"/>
            <a:ext cx="3303627" cy="226425"/>
          </a:xfrm>
        </p:spPr>
        <p:txBody>
          <a:bodyPr/>
          <a:lstStyle/>
          <a:p>
            <a:pPr marL="0" indent="0">
              <a:buNone/>
            </a:pPr>
            <a:r>
              <a:rPr lang="en-US" sz="1050" i="1">
                <a:latin typeface="Arial" panose="020B0604020202020204" pitchFamily="34" charset="0"/>
                <a:cs typeface="Arial" panose="020B0604020202020204" pitchFamily="34" charset="0"/>
              </a:rPr>
              <a:t>The employee’s position when the rod support fell.</a:t>
            </a:r>
          </a:p>
        </p:txBody>
      </p:sp>
      <p:sp>
        <p:nvSpPr>
          <p:cNvPr id="21" name="Title 20">
            <a:extLst>
              <a:ext uri="{FF2B5EF4-FFF2-40B4-BE49-F238E27FC236}">
                <a16:creationId xmlns:a16="http://schemas.microsoft.com/office/drawing/2014/main" id="{DC4EC4A1-F2A8-46C0-9DB8-9044030FEF77}"/>
              </a:ext>
            </a:extLst>
          </p:cNvPr>
          <p:cNvSpPr>
            <a:spLocks noGrp="1"/>
          </p:cNvSpPr>
          <p:nvPr>
            <p:ph type="title"/>
          </p:nvPr>
        </p:nvSpPr>
        <p:spPr>
          <a:xfrm>
            <a:off x="3937093" y="270082"/>
            <a:ext cx="4153714" cy="533203"/>
          </a:xfrm>
          <a:prstGeom prst="rect">
            <a:avLst/>
          </a:prstGeom>
        </p:spPr>
        <p:txBody>
          <a:bodyPr/>
          <a:lstStyle/>
          <a:p>
            <a:r>
              <a:rPr lang="en-US"/>
              <a:t>Falling Rod Support on Drill</a:t>
            </a:r>
          </a:p>
        </p:txBody>
      </p:sp>
      <p:graphicFrame>
        <p:nvGraphicFramePr>
          <p:cNvPr id="22" name="Table 2">
            <a:extLst>
              <a:ext uri="{FF2B5EF4-FFF2-40B4-BE49-F238E27FC236}">
                <a16:creationId xmlns:a16="http://schemas.microsoft.com/office/drawing/2014/main" id="{96CCAA6D-C3BA-4365-9F2A-7AEF9AE71605}"/>
              </a:ext>
            </a:extLst>
          </p:cNvPr>
          <p:cNvGraphicFramePr>
            <a:graphicFrameLocks noGrp="1"/>
          </p:cNvGraphicFramePr>
          <p:nvPr/>
        </p:nvGraphicFramePr>
        <p:xfrm>
          <a:off x="272810" y="1078479"/>
          <a:ext cx="5609203" cy="5249905"/>
        </p:xfrm>
        <a:graphic>
          <a:graphicData uri="http://schemas.openxmlformats.org/drawingml/2006/table">
            <a:tbl>
              <a:tblPr firstRow="1" bandRow="1">
                <a:tableStyleId>{1FECB4D8-DB02-4DC6-A0A2-4F2EBAE1DC90}</a:tableStyleId>
              </a:tblPr>
              <a:tblGrid>
                <a:gridCol w="1520123">
                  <a:extLst>
                    <a:ext uri="{9D8B030D-6E8A-4147-A177-3AD203B41FA5}">
                      <a16:colId xmlns:a16="http://schemas.microsoft.com/office/drawing/2014/main" val="2478897174"/>
                    </a:ext>
                  </a:extLst>
                </a:gridCol>
                <a:gridCol w="4089080">
                  <a:extLst>
                    <a:ext uri="{9D8B030D-6E8A-4147-A177-3AD203B41FA5}">
                      <a16:colId xmlns:a16="http://schemas.microsoft.com/office/drawing/2014/main" val="1434738273"/>
                    </a:ext>
                  </a:extLst>
                </a:gridCol>
              </a:tblGrid>
              <a:tr h="358302">
                <a:tc gridSpan="2">
                  <a:txBody>
                    <a:bodyPr/>
                    <a:lstStyle/>
                    <a:p>
                      <a:pPr algn="ctr"/>
                      <a:r>
                        <a:rPr lang="en-US" sz="1400">
                          <a:solidFill>
                            <a:schemeClr val="tx1"/>
                          </a:solidFill>
                          <a:latin typeface="Arial"/>
                          <a:cs typeface="Arial"/>
                        </a:rPr>
                        <a:t>Preliminary Incident Details</a:t>
                      </a:r>
                    </a:p>
                  </a:txBody>
                  <a:tcPr anchor="ctr">
                    <a:lnL w="9525">
                      <a:solidFill>
                        <a:schemeClr val="bg1">
                          <a:lumMod val="65000"/>
                        </a:schemeClr>
                      </a:solidFill>
                    </a:lnL>
                    <a:lnR w="9525">
                      <a:solidFill>
                        <a:schemeClr val="bg1">
                          <a:lumMod val="65000"/>
                        </a:schemeClr>
                      </a:solidFill>
                    </a:lnR>
                    <a:lnT w="9525">
                      <a:solidFill>
                        <a:schemeClr val="bg1">
                          <a:lumMod val="65000"/>
                        </a:schemeClr>
                      </a:solidFill>
                    </a:lnT>
                    <a:lnB w="9525">
                      <a:solidFill>
                        <a:schemeClr val="bg1">
                          <a:lumMod val="65000"/>
                        </a:schemeClr>
                      </a:solidFill>
                    </a:lnB>
                    <a:solidFill>
                      <a:srgbClr val="FFFF00"/>
                    </a:solidFill>
                  </a:tcPr>
                </a:tc>
                <a:tc hMerge="1">
                  <a:txBody>
                    <a:bodyPr/>
                    <a:lstStyle/>
                    <a:p>
                      <a:endParaRPr lang="en-US"/>
                    </a:p>
                  </a:txBody>
                  <a:tcPr/>
                </a:tc>
                <a:extLst>
                  <a:ext uri="{0D108BD9-81ED-4DB2-BD59-A6C34878D82A}">
                    <a16:rowId xmlns:a16="http://schemas.microsoft.com/office/drawing/2014/main" val="2528705209"/>
                  </a:ext>
                </a:extLst>
              </a:tr>
              <a:tr h="272621">
                <a:tc>
                  <a:txBody>
                    <a:bodyPr/>
                    <a:lstStyle/>
                    <a:p>
                      <a:r>
                        <a:rPr lang="en-US" sz="1000" b="1">
                          <a:latin typeface="Arial"/>
                          <a:cs typeface="Arial"/>
                        </a:rPr>
                        <a:t>Operation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a:cs typeface="Arial"/>
                        </a:rPr>
                        <a:t>Sierrita</a:t>
                      </a:r>
                    </a:p>
                  </a:txBody>
                  <a:tcPr anchor="ctr">
                    <a:lnL w="0">
                      <a:noFill/>
                    </a:lnL>
                    <a:lnR w="12700">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1944817402"/>
                  </a:ext>
                </a:extLst>
              </a:tr>
              <a:tr h="280410">
                <a:tc>
                  <a:txBody>
                    <a:bodyPr/>
                    <a:lstStyle/>
                    <a:p>
                      <a:r>
                        <a:rPr lang="en-US" sz="1000" b="1">
                          <a:latin typeface="Arial"/>
                          <a:cs typeface="Arial"/>
                        </a:rPr>
                        <a:t>Date / Time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a:cs typeface="Arial"/>
                        </a:rPr>
                        <a:t>October 21, 2023 / 3:20 a.m.</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61700355"/>
                  </a:ext>
                </a:extLst>
              </a:tr>
              <a:tr h="272621">
                <a:tc>
                  <a:txBody>
                    <a:bodyPr/>
                    <a:lstStyle/>
                    <a:p>
                      <a:r>
                        <a:rPr lang="en-US" sz="1000" b="1">
                          <a:latin typeface="Arial"/>
                          <a:cs typeface="Arial"/>
                        </a:rPr>
                        <a:t>Type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a:cs typeface="Arial"/>
                        </a:rPr>
                        <a:t>Property Damage</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285024183"/>
                  </a:ext>
                </a:extLst>
              </a:tr>
              <a:tr h="1550049">
                <a:tc>
                  <a:txBody>
                    <a:bodyPr/>
                    <a:lstStyle/>
                    <a:p>
                      <a:r>
                        <a:rPr lang="en-US" sz="1000" b="1">
                          <a:latin typeface="Arial"/>
                          <a:cs typeface="Arial"/>
                        </a:rPr>
                        <a:t>Summary</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a:cs typeface="Arial"/>
                        </a:rPr>
                        <a:t>A drill operator was in position to start a new hole and stepped out of the cab onto the platform. As the employee was looking away, the rod support mechanism – estimated to weigh approximately 500 pounds – fell 15 to 20 feet and landed on the deck about four feet away. The operator was struck on the shoulder with a hydraulic hose attached to the rod support.</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037906651"/>
                  </a:ext>
                </a:extLst>
              </a:tr>
              <a:tr h="280410">
                <a:tc>
                  <a:txBody>
                    <a:bodyPr/>
                    <a:lstStyle/>
                    <a:p>
                      <a:r>
                        <a:rPr lang="en-US" sz="1000" b="1">
                          <a:latin typeface="Arial"/>
                          <a:cs typeface="Arial"/>
                        </a:rPr>
                        <a:t>Fatal Risk</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a:cs typeface="Arial"/>
                        </a:rPr>
                        <a:t>Falling Objects</a:t>
                      </a:r>
                    </a:p>
                  </a:txBody>
                  <a:tcPr anchor="ctr">
                    <a:lnL w="0">
                      <a:noFill/>
                    </a:lnL>
                    <a:lnR w="12700">
                      <a:solidFill>
                        <a:schemeClr val="bg1">
                          <a:lumMod val="65000"/>
                        </a:schemeClr>
                      </a:solidFill>
                    </a:lnR>
                    <a:lnT w="9525">
                      <a:solidFill>
                        <a:schemeClr val="bg1">
                          <a:lumMod val="65000"/>
                        </a:schemeClr>
                      </a:solidFill>
                    </a:lnT>
                    <a:noFill/>
                  </a:tcPr>
                </a:tc>
                <a:extLst>
                  <a:ext uri="{0D108BD9-81ED-4DB2-BD59-A6C34878D82A}">
                    <a16:rowId xmlns:a16="http://schemas.microsoft.com/office/drawing/2014/main" val="1584593686"/>
                  </a:ext>
                </a:extLst>
              </a:tr>
              <a:tr h="264831">
                <a:tc>
                  <a:txBody>
                    <a:bodyPr/>
                    <a:lstStyle/>
                    <a:p>
                      <a:r>
                        <a:rPr lang="en-US" sz="1000" b="1">
                          <a:latin typeface="Arial"/>
                          <a:cs typeface="Arial"/>
                        </a:rPr>
                        <a:t>Risk Category</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a:cs typeface="Arial"/>
                        </a:rPr>
                        <a:t>Actionable</a:t>
                      </a:r>
                    </a:p>
                  </a:txBody>
                  <a:tcPr anchor="ctr">
                    <a:lnL w="0">
                      <a:noFill/>
                    </a:lnL>
                    <a:lnR w="12700">
                      <a:solidFill>
                        <a:schemeClr val="bg1">
                          <a:lumMod val="65000"/>
                        </a:schemeClr>
                      </a:solidFill>
                    </a:lnR>
                    <a:noFill/>
                  </a:tcPr>
                </a:tc>
                <a:extLst>
                  <a:ext uri="{0D108BD9-81ED-4DB2-BD59-A6C34878D82A}">
                    <a16:rowId xmlns:a16="http://schemas.microsoft.com/office/drawing/2014/main" val="150855670"/>
                  </a:ext>
                </a:extLst>
              </a:tr>
              <a:tr h="280410">
                <a:tc>
                  <a:txBody>
                    <a:bodyPr/>
                    <a:lstStyle/>
                    <a:p>
                      <a:r>
                        <a:rPr lang="en-US" sz="1000" b="1">
                          <a:latin typeface="Arial"/>
                          <a:cs typeface="Arial"/>
                        </a:rPr>
                        <a:t>Pre / Post Rating</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a:cs typeface="Arial"/>
                        </a:rPr>
                        <a:t>Significant (3) Likely (3)</a:t>
                      </a:r>
                    </a:p>
                  </a:txBody>
                  <a:tcPr anchor="ctr">
                    <a:lnL w="0">
                      <a:noFill/>
                    </a:lnL>
                    <a:lnR w="12700">
                      <a:solidFill>
                        <a:schemeClr val="bg1">
                          <a:lumMod val="65000"/>
                        </a:schemeClr>
                      </a:solidFill>
                    </a:lnR>
                    <a:noFill/>
                  </a:tcPr>
                </a:tc>
                <a:extLst>
                  <a:ext uri="{0D108BD9-81ED-4DB2-BD59-A6C34878D82A}">
                    <a16:rowId xmlns:a16="http://schemas.microsoft.com/office/drawing/2014/main" val="1447941757"/>
                  </a:ext>
                </a:extLst>
              </a:tr>
              <a:tr h="553032">
                <a:tc>
                  <a:txBody>
                    <a:bodyPr/>
                    <a:lstStyle/>
                    <a:p>
                      <a:r>
                        <a:rPr lang="en-US" sz="1000" b="1">
                          <a:latin typeface="Arial"/>
                          <a:cs typeface="Arial"/>
                        </a:rPr>
                        <a:t>Findings / Missing Controls</a:t>
                      </a:r>
                    </a:p>
                  </a:txBody>
                  <a:tcPr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50">
                          <a:solidFill>
                            <a:schemeClr val="tx1"/>
                          </a:solidFill>
                          <a:latin typeface="Arial"/>
                          <a:cs typeface="Arial"/>
                        </a:rPr>
                        <a:t>Operator competency</a:t>
                      </a:r>
                    </a:p>
                    <a:p>
                      <a:pPr marL="171450" indent="-171450">
                        <a:buFont typeface="Arial" panose="020B0604020202020204" pitchFamily="34" charset="0"/>
                        <a:buChar char="•"/>
                      </a:pPr>
                      <a:r>
                        <a:rPr lang="en-US" sz="1050">
                          <a:solidFill>
                            <a:schemeClr val="tx1"/>
                          </a:solidFill>
                          <a:latin typeface="Arial"/>
                          <a:cs typeface="Arial"/>
                        </a:rPr>
                        <a:t>Safety cable failed </a:t>
                      </a:r>
                    </a:p>
                  </a:txBody>
                  <a:tcPr anchor="ctr">
                    <a:lnL w="0">
                      <a:noFill/>
                    </a:lnL>
                    <a:lnR w="12700">
                      <a:solidFill>
                        <a:schemeClr val="bg1">
                          <a:lumMod val="65000"/>
                        </a:schemeClr>
                      </a:solidFill>
                    </a:lnR>
                    <a:noFill/>
                  </a:tcPr>
                </a:tc>
                <a:extLst>
                  <a:ext uri="{0D108BD9-81ED-4DB2-BD59-A6C34878D82A}">
                    <a16:rowId xmlns:a16="http://schemas.microsoft.com/office/drawing/2014/main" val="3530895994"/>
                  </a:ext>
                </a:extLst>
              </a:tr>
              <a:tr h="436193">
                <a:tc>
                  <a:txBody>
                    <a:bodyPr/>
                    <a:lstStyle/>
                    <a:p>
                      <a:r>
                        <a:rPr lang="en-US" sz="1000" b="1">
                          <a:latin typeface="Arial"/>
                          <a:cs typeface="Arial"/>
                        </a:rPr>
                        <a:t>Applicable Policies / Procedures</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50">
                          <a:solidFill>
                            <a:schemeClr val="tx1"/>
                          </a:solidFill>
                          <a:latin typeface="Arial"/>
                          <a:cs typeface="Arial"/>
                        </a:rPr>
                        <a:t>Drill SOP</a:t>
                      </a:r>
                    </a:p>
                  </a:txBody>
                  <a:tcPr anchor="ctr">
                    <a:lnL w="0">
                      <a:noFill/>
                    </a:lnL>
                    <a:lnR w="12700">
                      <a:solidFill>
                        <a:schemeClr val="bg1">
                          <a:lumMod val="65000"/>
                        </a:schemeClr>
                      </a:solidFill>
                    </a:lnR>
                    <a:noFill/>
                  </a:tcPr>
                </a:tc>
                <a:extLst>
                  <a:ext uri="{0D108BD9-81ED-4DB2-BD59-A6C34878D82A}">
                    <a16:rowId xmlns:a16="http://schemas.microsoft.com/office/drawing/2014/main" val="1745805115"/>
                  </a:ext>
                </a:extLst>
              </a:tr>
              <a:tr h="428405">
                <a:tc>
                  <a:txBody>
                    <a:bodyPr/>
                    <a:lstStyle/>
                    <a:p>
                      <a:r>
                        <a:rPr lang="en-US" sz="1000" b="1">
                          <a:latin typeface="Arial"/>
                          <a:cs typeface="Arial"/>
                        </a:rPr>
                        <a:t>Employee Condition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a:cs typeface="Arial"/>
                        </a:rPr>
                        <a:t>No Injury</a:t>
                      </a:r>
                    </a:p>
                  </a:txBody>
                  <a:tcPr anchor="ctr">
                    <a:lnL w="0">
                      <a:noFill/>
                    </a:lnL>
                    <a:lnR w="12700">
                      <a:solidFill>
                        <a:schemeClr val="bg1">
                          <a:lumMod val="65000"/>
                        </a:schemeClr>
                      </a:solidFill>
                    </a:lnR>
                    <a:noFill/>
                  </a:tcPr>
                </a:tc>
                <a:extLst>
                  <a:ext uri="{0D108BD9-81ED-4DB2-BD59-A6C34878D82A}">
                    <a16:rowId xmlns:a16="http://schemas.microsoft.com/office/drawing/2014/main" val="1935167756"/>
                  </a:ext>
                </a:extLst>
              </a:tr>
              <a:tr h="272621">
                <a:tc>
                  <a:txBody>
                    <a:bodyPr/>
                    <a:lstStyle/>
                    <a:p>
                      <a:r>
                        <a:rPr lang="en-US" sz="1000" b="1">
                          <a:latin typeface="Arial"/>
                          <a:cs typeface="Arial"/>
                        </a:rPr>
                        <a:t>Contact</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a:cs typeface="Arial"/>
                        </a:rPr>
                        <a:t>Allen Bruce Kinney, Superintendent-Mine Operations</a:t>
                      </a:r>
                    </a:p>
                  </a:txBody>
                  <a:tcPr anchor="ctr">
                    <a:lnL w="0">
                      <a:noFill/>
                    </a:lnL>
                    <a:lnR w="12700">
                      <a:solidFill>
                        <a:schemeClr val="bg1">
                          <a:lumMod val="65000"/>
                        </a:schemeClr>
                      </a:solidFill>
                    </a:lnR>
                    <a:lnB w="12700">
                      <a:solidFill>
                        <a:schemeClr val="bg1">
                          <a:lumMod val="65000"/>
                        </a:schemeClr>
                      </a:solidFill>
                    </a:lnB>
                    <a:noFill/>
                  </a:tcPr>
                </a:tc>
                <a:extLst>
                  <a:ext uri="{0D108BD9-81ED-4DB2-BD59-A6C34878D82A}">
                    <a16:rowId xmlns:a16="http://schemas.microsoft.com/office/drawing/2014/main" val="2438907356"/>
                  </a:ext>
                </a:extLst>
              </a:tr>
            </a:tbl>
          </a:graphicData>
        </a:graphic>
      </p:graphicFrame>
      <p:graphicFrame>
        <p:nvGraphicFramePr>
          <p:cNvPr id="27" name="Table 25">
            <a:extLst>
              <a:ext uri="{FF2B5EF4-FFF2-40B4-BE49-F238E27FC236}">
                <a16:creationId xmlns:a16="http://schemas.microsoft.com/office/drawing/2014/main" id="{518B5387-EEA9-49CC-8804-1ECD6BE7A834}"/>
              </a:ext>
            </a:extLst>
          </p:cNvPr>
          <p:cNvGraphicFramePr>
            <a:graphicFrameLocks noGrp="1"/>
          </p:cNvGraphicFramePr>
          <p:nvPr/>
        </p:nvGraphicFramePr>
        <p:xfrm>
          <a:off x="9362908" y="462032"/>
          <a:ext cx="2829092" cy="411480"/>
        </p:xfrm>
        <a:graphic>
          <a:graphicData uri="http://schemas.openxmlformats.org/drawingml/2006/table">
            <a:tbl>
              <a:tblPr firstRow="1" bandRow="1">
                <a:tableStyleId>{5C22544A-7EE6-4342-B048-85BDC9FD1C3A}</a:tableStyleId>
              </a:tblPr>
              <a:tblGrid>
                <a:gridCol w="2829092">
                  <a:extLst>
                    <a:ext uri="{9D8B030D-6E8A-4147-A177-3AD203B41FA5}">
                      <a16:colId xmlns:a16="http://schemas.microsoft.com/office/drawing/2014/main" val="4226224490"/>
                    </a:ext>
                  </a:extLst>
                </a:gridCol>
              </a:tblGrid>
              <a:tr h="397069">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panose="020B0604020202020204" pitchFamily="34" charset="0"/>
                          <a:cs typeface="Arial" panose="020B0604020202020204" pitchFamily="34" charset="0"/>
                        </a:rPr>
                        <a:t>PFE # 2023-29</a:t>
                      </a:r>
                    </a:p>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a:cs typeface="Arial"/>
                        </a:rPr>
                        <a:t>Event ID # 20010673</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14921928"/>
                  </a:ext>
                </a:extLst>
              </a:tr>
            </a:tbl>
          </a:graphicData>
        </a:graphic>
      </p:graphicFrame>
      <p:pic>
        <p:nvPicPr>
          <p:cNvPr id="5" name="Picture 4" descr="Icon&#10;&#10;Description automatically generated">
            <a:extLst>
              <a:ext uri="{FF2B5EF4-FFF2-40B4-BE49-F238E27FC236}">
                <a16:creationId xmlns:a16="http://schemas.microsoft.com/office/drawing/2014/main" id="{0A6D333A-1B4F-4398-A7DF-0A9F8D26AE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4948" y="78361"/>
            <a:ext cx="885783" cy="767342"/>
          </a:xfrm>
          <a:prstGeom prst="rect">
            <a:avLst/>
          </a:prstGeom>
        </p:spPr>
      </p:pic>
      <p:pic>
        <p:nvPicPr>
          <p:cNvPr id="9" name="Picture Placeholder 8">
            <a:extLst>
              <a:ext uri="{FF2B5EF4-FFF2-40B4-BE49-F238E27FC236}">
                <a16:creationId xmlns:a16="http://schemas.microsoft.com/office/drawing/2014/main" id="{7093BB1E-ECA9-EF13-F405-320C004BF557}"/>
              </a:ext>
            </a:extLst>
          </p:cNvPr>
          <p:cNvPicPr>
            <a:picLocks noGrp="1" noChangeAspect="1"/>
          </p:cNvPicPr>
          <p:nvPr>
            <p:ph type="pic" sz="quarter" idx="17"/>
          </p:nvPr>
        </p:nvPicPr>
        <p:blipFill>
          <a:blip r:embed="rId4" cstate="print">
            <a:extLst>
              <a:ext uri="{28A0092B-C50C-407E-A947-70E740481C1C}">
                <a14:useLocalDpi xmlns:a14="http://schemas.microsoft.com/office/drawing/2010/main" val="0"/>
              </a:ext>
            </a:extLst>
          </a:blip>
          <a:srcRect l="11462" r="11462"/>
          <a:stretch>
            <a:fillRect/>
          </a:stretch>
        </p:blipFill>
        <p:spPr bwMode="auto">
          <a:xfrm>
            <a:off x="9091190" y="1456359"/>
            <a:ext cx="2229302" cy="2176433"/>
          </a:xfrm>
          <a:prstGeom prst="rect">
            <a:avLst/>
          </a:prstGeom>
          <a:noFill/>
          <a:ln>
            <a:noFill/>
          </a:ln>
        </p:spPr>
      </p:pic>
      <p:pic>
        <p:nvPicPr>
          <p:cNvPr id="23" name="Picture 22">
            <a:extLst>
              <a:ext uri="{FF2B5EF4-FFF2-40B4-BE49-F238E27FC236}">
                <a16:creationId xmlns:a16="http://schemas.microsoft.com/office/drawing/2014/main" id="{E6C28B43-706B-DF93-890B-A53AE605F212}"/>
              </a:ext>
            </a:extLst>
          </p:cNvPr>
          <p:cNvPicPr>
            <a:picLocks noChangeAspect="1"/>
          </p:cNvPicPr>
          <p:nvPr/>
        </p:nvPicPr>
        <p:blipFill>
          <a:blip r:embed="rId5"/>
          <a:stretch>
            <a:fillRect/>
          </a:stretch>
        </p:blipFill>
        <p:spPr>
          <a:xfrm>
            <a:off x="6347773" y="1456359"/>
            <a:ext cx="2039840" cy="5129982"/>
          </a:xfrm>
          <a:prstGeom prst="rect">
            <a:avLst/>
          </a:prstGeom>
        </p:spPr>
      </p:pic>
      <p:pic>
        <p:nvPicPr>
          <p:cNvPr id="33" name="Picture 32">
            <a:extLst>
              <a:ext uri="{FF2B5EF4-FFF2-40B4-BE49-F238E27FC236}">
                <a16:creationId xmlns:a16="http://schemas.microsoft.com/office/drawing/2014/main" id="{E11683D9-ABD0-4ACB-B30C-7E2EE314B7A4}"/>
              </a:ext>
            </a:extLst>
          </p:cNvPr>
          <p:cNvPicPr>
            <a:picLocks noChangeAspect="1"/>
          </p:cNvPicPr>
          <p:nvPr/>
        </p:nvPicPr>
        <p:blipFill>
          <a:blip r:embed="rId6"/>
          <a:stretch>
            <a:fillRect/>
          </a:stretch>
        </p:blipFill>
        <p:spPr>
          <a:xfrm>
            <a:off x="9091190" y="4031398"/>
            <a:ext cx="2229302" cy="2146736"/>
          </a:xfrm>
          <a:prstGeom prst="rect">
            <a:avLst/>
          </a:prstGeom>
        </p:spPr>
      </p:pic>
    </p:spTree>
    <p:extLst>
      <p:ext uri="{BB962C8B-B14F-4D97-AF65-F5344CB8AC3E}">
        <p14:creationId xmlns:p14="http://schemas.microsoft.com/office/powerpoint/2010/main" val="414734083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Retrospec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ppt42B6.pptm  -  AutoRecovered" id="{5CEE3F14-FEFB-4030-98EB-779EAEB09B8F}" vid="{4C6BF1EC-2D1C-4EBA-BC78-88073BF203DD}"/>
    </a:ext>
  </a:extLst>
</a:theme>
</file>

<file path=ppt/theme/theme3.xml><?xml version="1.0" encoding="utf-8"?>
<a:theme xmlns:a="http://schemas.openxmlformats.org/drawingml/2006/main" name="2_Retrospec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ppt42B6.pptm  -  AutoRecovered" id="{5CEE3F14-FEFB-4030-98EB-779EAEB09B8F}" vid="{4C6BF1EC-2D1C-4EBA-BC78-88073BF203DD}"/>
    </a:ext>
  </a:extLst>
</a:theme>
</file>

<file path=ppt/theme/theme4.xml><?xml version="1.0" encoding="utf-8"?>
<a:theme xmlns:a="http://schemas.openxmlformats.org/drawingml/2006/main" name="Retrospec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ppt42B6.pptm  -  AutoRecovered" id="{5CEE3F14-FEFB-4030-98EB-779EAEB09B8F}" vid="{4C6BF1EC-2D1C-4EBA-BC78-88073BF203DD}"/>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56f8a036-ae1b-4f85-92d3-f4203c03c43b}" enabled="1" method="Standard" siteId="{5f229ce1-773c-46ed-a6fa-974006fae097}" removed="0"/>
</clbl:labelList>
</file>

<file path=docProps/app.xml><?xml version="1.0" encoding="utf-8"?>
<Properties xmlns="http://schemas.openxmlformats.org/officeDocument/2006/extended-properties" xmlns:vt="http://schemas.openxmlformats.org/officeDocument/2006/docPropsVTypes">
  <Template/>
  <TotalTime>12</TotalTime>
  <Words>1466</Words>
  <Application>Microsoft Office PowerPoint</Application>
  <PresentationFormat>Widescreen</PresentationFormat>
  <Paragraphs>229</Paragraphs>
  <Slides>14</Slides>
  <Notes>6</Notes>
  <HiddenSlides>0</HiddenSlides>
  <MMClips>0</MMClips>
  <ScaleCrop>false</ScaleCrop>
  <HeadingPairs>
    <vt:vector size="8" baseType="variant">
      <vt:variant>
        <vt:lpstr>Fonts Used</vt:lpstr>
      </vt:variant>
      <vt:variant>
        <vt:i4>2</vt:i4>
      </vt:variant>
      <vt:variant>
        <vt:lpstr>Theme</vt:lpstr>
      </vt:variant>
      <vt:variant>
        <vt:i4>4</vt:i4>
      </vt:variant>
      <vt:variant>
        <vt:lpstr>Embedded OLE Servers</vt:lpstr>
      </vt:variant>
      <vt:variant>
        <vt:i4>1</vt:i4>
      </vt:variant>
      <vt:variant>
        <vt:lpstr>Slide Titles</vt:lpstr>
      </vt:variant>
      <vt:variant>
        <vt:i4>14</vt:i4>
      </vt:variant>
    </vt:vector>
  </HeadingPairs>
  <TitlesOfParts>
    <vt:vector size="21" baseType="lpstr">
      <vt:lpstr>Arial</vt:lpstr>
      <vt:lpstr>Calibri</vt:lpstr>
      <vt:lpstr>Office Theme</vt:lpstr>
      <vt:lpstr>1_Retrospect</vt:lpstr>
      <vt:lpstr>2_Retrospect</vt:lpstr>
      <vt:lpstr>Retrospect</vt:lpstr>
      <vt:lpstr>think-cell Slide</vt:lpstr>
      <vt:lpstr>FCX Monthly Safety Content</vt:lpstr>
      <vt:lpstr>FCX Safety Updates</vt:lpstr>
      <vt:lpstr>FCX Safety Incidents, Successes, &amp; Alerts</vt:lpstr>
      <vt:lpstr>Drill Contact with Lube Truck</vt:lpstr>
      <vt:lpstr>Fall from Ladder Platform</vt:lpstr>
      <vt:lpstr>Liner Fell Off Wall</vt:lpstr>
      <vt:lpstr>Contractor’s Arms Were Pinned Between Steel Pipes</vt:lpstr>
      <vt:lpstr>PFE Events</vt:lpstr>
      <vt:lpstr>Falling Rod Support on Drill</vt:lpstr>
      <vt:lpstr>Contractor Falls from Shovel Ladder</vt:lpstr>
      <vt:lpstr>Fall from Heights</vt:lpstr>
      <vt:lpstr>Agency Shares</vt:lpstr>
      <vt:lpstr>MSHA Safety Alert – Safety in Cold Weather</vt:lpstr>
      <vt:lpstr>MSHA Fatality Alert – November 13, 2023</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Brush/House Fire</dc:title>
  <dc:creator>Romero, Brianna</dc:creator>
  <cp:lastModifiedBy>Wise, Dana</cp:lastModifiedBy>
  <cp:revision>1</cp:revision>
  <dcterms:created xsi:type="dcterms:W3CDTF">2023-11-30T16:47:00Z</dcterms:created>
  <dcterms:modified xsi:type="dcterms:W3CDTF">2023-12-20T16:38:38Z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2023-11-02T00:00:00Z</vt:filetime>
  </property>
  <property fmtid="{D5CDD505-2E9C-101B-9397-08002B2CF9AE}" pid="3" name="Creator">
    <vt:lpwstr>Acrobat PDFMaker 23 for PowerPoint</vt:lpwstr>
  </property>
  <property fmtid="{D5CDD505-2E9C-101B-9397-08002B2CF9AE}" pid="4" name="LastSaved">
    <vt:filetime>2023-11-30T00:00:00Z</vt:filetime>
  </property>
  <property fmtid="{D5CDD505-2E9C-101B-9397-08002B2CF9AE}" pid="5" name="Producer">
    <vt:lpwstr>Adobe PDF Library 23.6.136</vt:lpwstr>
  </property>
</Properties>
</file>