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3_32A4166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431" r:id="rId6"/>
    <p:sldId id="263" r:id="rId7"/>
    <p:sldId id="437" r:id="rId8"/>
    <p:sldId id="418" r:id="rId9"/>
    <p:sldId id="264" r:id="rId10"/>
    <p:sldId id="260" r:id="rId11"/>
    <p:sldId id="429" r:id="rId12"/>
    <p:sldId id="430" r:id="rId13"/>
    <p:sldId id="270" r:id="rId14"/>
    <p:sldId id="439" r:id="rId1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DBE572-0FA7-87EE-D7D3-178785079A56}" name="Surawi, Tony" initials="ST" userId="S::tsurawi@fmi.com::74ff7826-6740-4f6b-9d32-785894e0e18a" providerId="AD"/>
  <p188:author id="{4CE7F189-4EDA-0422-81D2-17F31868499B}" name="Talkington, Amy" initials="TA" userId="S::atalking@fmi.com::d45e07e3-b9b5-43ec-89a6-6fd33d9bea6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17BEB-3D6A-47E9-A758-F4D2DA7F41F4}" v="8" dt="2024-01-11T17:31:06.7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1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 Dana" userId="70e63ec6-51c5-46c7-b387-d3a85e40febb" providerId="ADAL" clId="{D4887B31-1280-40A7-B734-59B2AD9D2974}"/>
    <pc:docChg chg="undo custSel addSld delSld modSld">
      <pc:chgData name="Wise, Dana" userId="70e63ec6-51c5-46c7-b387-d3a85e40febb" providerId="ADAL" clId="{D4887B31-1280-40A7-B734-59B2AD9D2974}" dt="2023-12-20T16:38:32.176" v="201" actId="47"/>
      <pc:docMkLst>
        <pc:docMk/>
      </pc:docMkLst>
      <pc:sldChg chg="modSp mod">
        <pc:chgData name="Wise, Dana" userId="70e63ec6-51c5-46c7-b387-d3a85e40febb" providerId="ADAL" clId="{D4887B31-1280-40A7-B734-59B2AD9D2974}" dt="2023-12-06T17:01:20.012" v="33" actId="14100"/>
        <pc:sldMkLst>
          <pc:docMk/>
          <pc:sldMk cId="0" sldId="256"/>
        </pc:sldMkLst>
        <pc:spChg chg="mod">
          <ac:chgData name="Wise, Dana" userId="70e63ec6-51c5-46c7-b387-d3a85e40febb" providerId="ADAL" clId="{D4887B31-1280-40A7-B734-59B2AD9D2974}" dt="2023-12-06T17:01:20.012" v="33" actId="14100"/>
          <ac:spMkLst>
            <pc:docMk/>
            <pc:sldMk cId="0" sldId="256"/>
            <ac:spMk id="10" creationId="{00000000-0000-0000-0000-000000000000}"/>
          </ac:spMkLst>
        </pc:spChg>
      </pc:sldChg>
      <pc:sldChg chg="modSp mod">
        <pc:chgData name="Wise, Dana" userId="70e63ec6-51c5-46c7-b387-d3a85e40febb" providerId="ADAL" clId="{D4887B31-1280-40A7-B734-59B2AD9D2974}" dt="2023-12-06T17:01:43.745" v="45" actId="14100"/>
        <pc:sldMkLst>
          <pc:docMk/>
          <pc:sldMk cId="0" sldId="257"/>
        </pc:sldMkLst>
        <pc:spChg chg="mod">
          <ac:chgData name="Wise, Dana" userId="70e63ec6-51c5-46c7-b387-d3a85e40febb" providerId="ADAL" clId="{D4887B31-1280-40A7-B734-59B2AD9D2974}" dt="2023-12-06T17:01:43.745" v="45" actId="14100"/>
          <ac:spMkLst>
            <pc:docMk/>
            <pc:sldMk cId="0" sldId="257"/>
            <ac:spMk id="19" creationId="{00000000-0000-0000-0000-000000000000}"/>
          </ac:spMkLst>
        </pc:spChg>
      </pc:sldChg>
      <pc:sldChg chg="modSp mod">
        <pc:chgData name="Wise, Dana" userId="70e63ec6-51c5-46c7-b387-d3a85e40febb" providerId="ADAL" clId="{D4887B31-1280-40A7-B734-59B2AD9D2974}" dt="2023-12-06T17:01:56.608" v="53" actId="14100"/>
        <pc:sldMkLst>
          <pc:docMk/>
          <pc:sldMk cId="0" sldId="258"/>
        </pc:sldMkLst>
        <pc:spChg chg="mod">
          <ac:chgData name="Wise, Dana" userId="70e63ec6-51c5-46c7-b387-d3a85e40febb" providerId="ADAL" clId="{D4887B31-1280-40A7-B734-59B2AD9D2974}" dt="2023-12-06T17:01:56.608" v="53" actId="14100"/>
          <ac:spMkLst>
            <pc:docMk/>
            <pc:sldMk cId="0" sldId="258"/>
            <ac:spMk id="19" creationId="{00000000-0000-0000-0000-000000000000}"/>
          </ac:spMkLst>
        </pc:spChg>
      </pc:sldChg>
      <pc:sldChg chg="modSp mod">
        <pc:chgData name="Wise, Dana" userId="70e63ec6-51c5-46c7-b387-d3a85e40febb" providerId="ADAL" clId="{D4887B31-1280-40A7-B734-59B2AD9D2974}" dt="2023-12-06T17:02:03.430" v="59" actId="14100"/>
        <pc:sldMkLst>
          <pc:docMk/>
          <pc:sldMk cId="0" sldId="263"/>
        </pc:sldMkLst>
        <pc:spChg chg="mod">
          <ac:chgData name="Wise, Dana" userId="70e63ec6-51c5-46c7-b387-d3a85e40febb" providerId="ADAL" clId="{D4887B31-1280-40A7-B734-59B2AD9D2974}" dt="2023-12-06T17:02:03.430" v="59" actId="14100"/>
          <ac:spMkLst>
            <pc:docMk/>
            <pc:sldMk cId="0" sldId="263"/>
            <ac:spMk id="6" creationId="{00000000-0000-0000-0000-000000000000}"/>
          </ac:spMkLst>
        </pc:spChg>
      </pc:sldChg>
      <pc:sldChg chg="modSp mod">
        <pc:chgData name="Wise, Dana" userId="70e63ec6-51c5-46c7-b387-d3a85e40febb" providerId="ADAL" clId="{D4887B31-1280-40A7-B734-59B2AD9D2974}" dt="2023-12-06T17:02:11.759" v="69" actId="14100"/>
        <pc:sldMkLst>
          <pc:docMk/>
          <pc:sldMk cId="0" sldId="270"/>
        </pc:sldMkLst>
        <pc:spChg chg="mod">
          <ac:chgData name="Wise, Dana" userId="70e63ec6-51c5-46c7-b387-d3a85e40febb" providerId="ADAL" clId="{D4887B31-1280-40A7-B734-59B2AD9D2974}" dt="2023-12-06T17:02:11.759" v="69" actId="14100"/>
          <ac:spMkLst>
            <pc:docMk/>
            <pc:sldMk cId="0" sldId="270"/>
            <ac:spMk id="6" creationId="{00000000-0000-0000-0000-000000000000}"/>
          </ac:spMkLst>
        </pc:spChg>
      </pc:sldChg>
      <pc:sldChg chg="addSp delSp modSp mod">
        <pc:chgData name="Wise, Dana" userId="70e63ec6-51c5-46c7-b387-d3a85e40febb" providerId="ADAL" clId="{D4887B31-1280-40A7-B734-59B2AD9D2974}" dt="2023-12-20T16:36:21.092" v="153" actId="1076"/>
        <pc:sldMkLst>
          <pc:docMk/>
          <pc:sldMk cId="0" sldId="271"/>
        </pc:sldMkLst>
        <pc:spChg chg="mod">
          <ac:chgData name="Wise, Dana" userId="70e63ec6-51c5-46c7-b387-d3a85e40febb" providerId="ADAL" clId="{D4887B31-1280-40A7-B734-59B2AD9D2974}" dt="2023-12-20T16:32:00.541" v="95" actId="20577"/>
          <ac:spMkLst>
            <pc:docMk/>
            <pc:sldMk cId="0" sldId="271"/>
            <ac:spMk id="2" creationId="{00000000-0000-0000-0000-000000000000}"/>
          </ac:spMkLst>
        </pc:spChg>
        <pc:spChg chg="del mod">
          <ac:chgData name="Wise, Dana" userId="70e63ec6-51c5-46c7-b387-d3a85e40febb" providerId="ADAL" clId="{D4887B31-1280-40A7-B734-59B2AD9D2974}" dt="2023-12-20T16:34:19.321" v="131" actId="478"/>
          <ac:spMkLst>
            <pc:docMk/>
            <pc:sldMk cId="0" sldId="271"/>
            <ac:spMk id="9" creationId="{00000000-0000-0000-0000-000000000000}"/>
          </ac:spMkLst>
        </pc:spChg>
        <pc:spChg chg="add mod">
          <ac:chgData name="Wise, Dana" userId="70e63ec6-51c5-46c7-b387-d3a85e40febb" providerId="ADAL" clId="{D4887B31-1280-40A7-B734-59B2AD9D2974}" dt="2023-12-20T16:34:25.609" v="133" actId="1076"/>
          <ac:spMkLst>
            <pc:docMk/>
            <pc:sldMk cId="0" sldId="271"/>
            <ac:spMk id="14" creationId="{1484598F-6A24-B661-4643-388283F51A4A}"/>
          </ac:spMkLst>
        </pc:spChg>
        <pc:grpChg chg="add del mod">
          <ac:chgData name="Wise, Dana" userId="70e63ec6-51c5-46c7-b387-d3a85e40febb" providerId="ADAL" clId="{D4887B31-1280-40A7-B734-59B2AD9D2974}" dt="2023-12-20T16:32:28.899" v="101" actId="478"/>
          <ac:grpSpMkLst>
            <pc:docMk/>
            <pc:sldMk cId="0" sldId="271"/>
            <ac:grpSpMk id="3" creationId="{00000000-0000-0000-0000-000000000000}"/>
          </ac:grpSpMkLst>
        </pc:grpChg>
        <pc:picChg chg="del">
          <ac:chgData name="Wise, Dana" userId="70e63ec6-51c5-46c7-b387-d3a85e40febb" providerId="ADAL" clId="{D4887B31-1280-40A7-B734-59B2AD9D2974}" dt="2023-12-20T16:32:18.701" v="97" actId="478"/>
          <ac:picMkLst>
            <pc:docMk/>
            <pc:sldMk cId="0" sldId="271"/>
            <ac:picMk id="5" creationId="{00000000-0000-0000-0000-000000000000}"/>
          </ac:picMkLst>
        </pc:picChg>
        <pc:picChg chg="del">
          <ac:chgData name="Wise, Dana" userId="70e63ec6-51c5-46c7-b387-d3a85e40febb" providerId="ADAL" clId="{D4887B31-1280-40A7-B734-59B2AD9D2974}" dt="2023-12-20T16:32:16.699" v="96" actId="478"/>
          <ac:picMkLst>
            <pc:docMk/>
            <pc:sldMk cId="0" sldId="271"/>
            <ac:picMk id="7" creationId="{00000000-0000-0000-0000-000000000000}"/>
          </ac:picMkLst>
        </pc:picChg>
        <pc:picChg chg="add mod">
          <ac:chgData name="Wise, Dana" userId="70e63ec6-51c5-46c7-b387-d3a85e40febb" providerId="ADAL" clId="{D4887B31-1280-40A7-B734-59B2AD9D2974}" dt="2023-12-20T16:36:19.249" v="152" actId="1076"/>
          <ac:picMkLst>
            <pc:docMk/>
            <pc:sldMk cId="0" sldId="271"/>
            <ac:picMk id="11" creationId="{80D37ABD-CF94-DCD0-417E-C40469FD7FBB}"/>
          </ac:picMkLst>
        </pc:picChg>
        <pc:picChg chg="add mod">
          <ac:chgData name="Wise, Dana" userId="70e63ec6-51c5-46c7-b387-d3a85e40febb" providerId="ADAL" clId="{D4887B31-1280-40A7-B734-59B2AD9D2974}" dt="2023-12-20T16:36:21.092" v="153" actId="1076"/>
          <ac:picMkLst>
            <pc:docMk/>
            <pc:sldMk cId="0" sldId="271"/>
            <ac:picMk id="13" creationId="{600E7F5B-D72F-6796-1239-C9CD3FA4F053}"/>
          </ac:picMkLst>
        </pc:picChg>
        <pc:picChg chg="add del mod">
          <ac:chgData name="Wise, Dana" userId="70e63ec6-51c5-46c7-b387-d3a85e40febb" providerId="ADAL" clId="{D4887B31-1280-40A7-B734-59B2AD9D2974}" dt="2023-12-20T16:35:56.187" v="145" actId="478"/>
          <ac:picMkLst>
            <pc:docMk/>
            <pc:sldMk cId="0" sldId="271"/>
            <ac:picMk id="16" creationId="{E3245D43-98A5-D570-BDD9-E7BA36A9B04A}"/>
          </ac:picMkLst>
        </pc:picChg>
      </pc:sldChg>
      <pc:sldChg chg="del">
        <pc:chgData name="Wise, Dana" userId="70e63ec6-51c5-46c7-b387-d3a85e40febb" providerId="ADAL" clId="{D4887B31-1280-40A7-B734-59B2AD9D2974}" dt="2023-12-20T16:31:49.250" v="73" actId="47"/>
        <pc:sldMkLst>
          <pc:docMk/>
          <pc:sldMk cId="0" sldId="272"/>
        </pc:sldMkLst>
      </pc:sldChg>
      <pc:sldChg chg="del">
        <pc:chgData name="Wise, Dana" userId="70e63ec6-51c5-46c7-b387-d3a85e40febb" providerId="ADAL" clId="{D4887B31-1280-40A7-B734-59B2AD9D2974}" dt="2023-12-20T16:31:48.795" v="72" actId="47"/>
        <pc:sldMkLst>
          <pc:docMk/>
          <pc:sldMk cId="0" sldId="273"/>
        </pc:sldMkLst>
      </pc:sldChg>
      <pc:sldChg chg="del">
        <pc:chgData name="Wise, Dana" userId="70e63ec6-51c5-46c7-b387-d3a85e40febb" providerId="ADAL" clId="{D4887B31-1280-40A7-B734-59B2AD9D2974}" dt="2023-12-20T16:31:48.363" v="71" actId="47"/>
        <pc:sldMkLst>
          <pc:docMk/>
          <pc:sldMk cId="0" sldId="274"/>
        </pc:sldMkLst>
      </pc:sldChg>
      <pc:sldChg chg="del">
        <pc:chgData name="Wise, Dana" userId="70e63ec6-51c5-46c7-b387-d3a85e40febb" providerId="ADAL" clId="{D4887B31-1280-40A7-B734-59B2AD9D2974}" dt="2023-12-20T16:31:47.731" v="70" actId="47"/>
        <pc:sldMkLst>
          <pc:docMk/>
          <pc:sldMk cId="0" sldId="275"/>
        </pc:sldMkLst>
      </pc:sldChg>
      <pc:sldChg chg="addSp delSp modSp new del mod modClrScheme chgLayout">
        <pc:chgData name="Wise, Dana" userId="70e63ec6-51c5-46c7-b387-d3a85e40febb" providerId="ADAL" clId="{D4887B31-1280-40A7-B734-59B2AD9D2974}" dt="2023-12-20T16:38:32.176" v="201" actId="47"/>
        <pc:sldMkLst>
          <pc:docMk/>
          <pc:sldMk cId="4214934740" sldId="435"/>
        </pc:sldMkLst>
        <pc:spChg chg="del mod ord">
          <ac:chgData name="Wise, Dana" userId="70e63ec6-51c5-46c7-b387-d3a85e40febb" providerId="ADAL" clId="{D4887B31-1280-40A7-B734-59B2AD9D2974}" dt="2023-12-20T16:36:54.939" v="155" actId="700"/>
          <ac:spMkLst>
            <pc:docMk/>
            <pc:sldMk cId="4214934740" sldId="435"/>
            <ac:spMk id="2" creationId="{3E58659E-D9F0-FCC0-637C-430464961614}"/>
          </ac:spMkLst>
        </pc:spChg>
        <pc:spChg chg="add mod ord">
          <ac:chgData name="Wise, Dana" userId="70e63ec6-51c5-46c7-b387-d3a85e40febb" providerId="ADAL" clId="{D4887B31-1280-40A7-B734-59B2AD9D2974}" dt="2023-12-20T16:36:54.939" v="155" actId="700"/>
          <ac:spMkLst>
            <pc:docMk/>
            <pc:sldMk cId="4214934740" sldId="435"/>
            <ac:spMk id="3" creationId="{D75F2127-E7E6-5D88-C089-3AFDE58AFE3F}"/>
          </ac:spMkLst>
        </pc:spChg>
        <pc:spChg chg="add mod ord">
          <ac:chgData name="Wise, Dana" userId="70e63ec6-51c5-46c7-b387-d3a85e40febb" providerId="ADAL" clId="{D4887B31-1280-40A7-B734-59B2AD9D2974}" dt="2023-12-20T16:36:54.939" v="155" actId="700"/>
          <ac:spMkLst>
            <pc:docMk/>
            <pc:sldMk cId="4214934740" sldId="435"/>
            <ac:spMk id="4" creationId="{E57C99F6-871A-1293-DBD5-2954CEB05A67}"/>
          </ac:spMkLst>
        </pc:spChg>
      </pc:sldChg>
      <pc:sldChg chg="addSp delSp modSp add mod">
        <pc:chgData name="Wise, Dana" userId="70e63ec6-51c5-46c7-b387-d3a85e40febb" providerId="ADAL" clId="{D4887B31-1280-40A7-B734-59B2AD9D2974}" dt="2023-12-20T16:38:21.140" v="200" actId="1076"/>
        <pc:sldMkLst>
          <pc:docMk/>
          <pc:sldMk cId="2669845290" sldId="436"/>
        </pc:sldMkLst>
        <pc:spChg chg="mod">
          <ac:chgData name="Wise, Dana" userId="70e63ec6-51c5-46c7-b387-d3a85e40febb" providerId="ADAL" clId="{D4887B31-1280-40A7-B734-59B2AD9D2974}" dt="2023-12-20T16:37:14.687" v="181" actId="20577"/>
          <ac:spMkLst>
            <pc:docMk/>
            <pc:sldMk cId="2669845290" sldId="436"/>
            <ac:spMk id="2" creationId="{00000000-0000-0000-0000-000000000000}"/>
          </ac:spMkLst>
        </pc:spChg>
        <pc:picChg chg="add mod">
          <ac:chgData name="Wise, Dana" userId="70e63ec6-51c5-46c7-b387-d3a85e40febb" providerId="ADAL" clId="{D4887B31-1280-40A7-B734-59B2AD9D2974}" dt="2023-12-20T16:38:16.609" v="198" actId="1076"/>
          <ac:picMkLst>
            <pc:docMk/>
            <pc:sldMk cId="2669845290" sldId="436"/>
            <ac:picMk id="4" creationId="{14C501FD-C563-D4A2-CD72-ED16050B1064}"/>
          </ac:picMkLst>
        </pc:picChg>
        <pc:picChg chg="add mod">
          <ac:chgData name="Wise, Dana" userId="70e63ec6-51c5-46c7-b387-d3a85e40febb" providerId="ADAL" clId="{D4887B31-1280-40A7-B734-59B2AD9D2974}" dt="2023-12-20T16:38:21.140" v="200" actId="1076"/>
          <ac:picMkLst>
            <pc:docMk/>
            <pc:sldMk cId="2669845290" sldId="436"/>
            <ac:picMk id="6" creationId="{A119D417-3982-3208-C8E4-B2E2A1CE0B5F}"/>
          </ac:picMkLst>
        </pc:picChg>
        <pc:picChg chg="del">
          <ac:chgData name="Wise, Dana" userId="70e63ec6-51c5-46c7-b387-d3a85e40febb" providerId="ADAL" clId="{D4887B31-1280-40A7-B734-59B2AD9D2974}" dt="2023-12-20T16:37:20.474" v="182" actId="478"/>
          <ac:picMkLst>
            <pc:docMk/>
            <pc:sldMk cId="2669845290" sldId="436"/>
            <ac:picMk id="11" creationId="{80D37ABD-CF94-DCD0-417E-C40469FD7FBB}"/>
          </ac:picMkLst>
        </pc:picChg>
        <pc:picChg chg="del">
          <ac:chgData name="Wise, Dana" userId="70e63ec6-51c5-46c7-b387-d3a85e40febb" providerId="ADAL" clId="{D4887B31-1280-40A7-B734-59B2AD9D2974}" dt="2023-12-20T16:37:22.785" v="183" actId="478"/>
          <ac:picMkLst>
            <pc:docMk/>
            <pc:sldMk cId="2669845290" sldId="436"/>
            <ac:picMk id="13" creationId="{600E7F5B-D72F-6796-1239-C9CD3FA4F053}"/>
          </ac:picMkLst>
        </pc:picChg>
      </pc:sldChg>
    </pc:docChg>
  </pc:docChgLst>
  <pc:docChgLst>
    <pc:chgData name="Wise, Dana" userId="70e63ec6-51c5-46c7-b387-d3a85e40febb" providerId="ADAL" clId="{7B617BEB-3D6A-47E9-A758-F4D2DA7F41F4}"/>
    <pc:docChg chg="custSel addSld delSld modSld delMainMaster">
      <pc:chgData name="Wise, Dana" userId="70e63ec6-51c5-46c7-b387-d3a85e40febb" providerId="ADAL" clId="{7B617BEB-3D6A-47E9-A758-F4D2DA7F41F4}" dt="2024-01-11T18:29:15.188" v="72" actId="47"/>
      <pc:docMkLst>
        <pc:docMk/>
      </pc:docMkLst>
      <pc:sldChg chg="modSp mod">
        <pc:chgData name="Wise, Dana" userId="70e63ec6-51c5-46c7-b387-d3a85e40febb" providerId="ADAL" clId="{7B617BEB-3D6A-47E9-A758-F4D2DA7F41F4}" dt="2024-01-11T18:09:13.178" v="70" actId="20577"/>
        <pc:sldMkLst>
          <pc:docMk/>
          <pc:sldMk cId="0" sldId="257"/>
        </pc:sldMkLst>
        <pc:spChg chg="mod">
          <ac:chgData name="Wise, Dana" userId="70e63ec6-51c5-46c7-b387-d3a85e40febb" providerId="ADAL" clId="{7B617BEB-3D6A-47E9-A758-F4D2DA7F41F4}" dt="2024-01-11T18:09:13.178" v="70" actId="20577"/>
          <ac:spMkLst>
            <pc:docMk/>
            <pc:sldMk cId="0" sldId="257"/>
            <ac:spMk id="19" creationId="{00000000-0000-0000-0000-000000000000}"/>
          </ac:spMkLst>
        </pc:spChg>
      </pc:sldChg>
      <pc:sldChg chg="modSp mod">
        <pc:chgData name="Wise, Dana" userId="70e63ec6-51c5-46c7-b387-d3a85e40febb" providerId="ADAL" clId="{7B617BEB-3D6A-47E9-A758-F4D2DA7F41F4}" dt="2024-01-10T18:25:03.361" v="6" actId="20577"/>
        <pc:sldMkLst>
          <pc:docMk/>
          <pc:sldMk cId="0" sldId="258"/>
        </pc:sldMkLst>
        <pc:spChg chg="mod">
          <ac:chgData name="Wise, Dana" userId="70e63ec6-51c5-46c7-b387-d3a85e40febb" providerId="ADAL" clId="{7B617BEB-3D6A-47E9-A758-F4D2DA7F41F4}" dt="2024-01-10T18:25:03.361" v="6" actId="20577"/>
          <ac:spMkLst>
            <pc:docMk/>
            <pc:sldMk cId="0" sldId="258"/>
            <ac:spMk id="19" creationId="{00000000-0000-0000-0000-000000000000}"/>
          </ac:spMkLst>
        </pc:spChg>
      </pc:sldChg>
      <pc:sldChg chg="add">
        <pc:chgData name="Wise, Dana" userId="70e63ec6-51c5-46c7-b387-d3a85e40febb" providerId="ADAL" clId="{7B617BEB-3D6A-47E9-A758-F4D2DA7F41F4}" dt="2024-01-10T18:25:18.156" v="8"/>
        <pc:sldMkLst>
          <pc:docMk/>
          <pc:sldMk cId="849614445" sldId="259"/>
        </pc:sldMkLst>
      </pc:sldChg>
      <pc:sldChg chg="add">
        <pc:chgData name="Wise, Dana" userId="70e63ec6-51c5-46c7-b387-d3a85e40febb" providerId="ADAL" clId="{7B617BEB-3D6A-47E9-A758-F4D2DA7F41F4}" dt="2024-01-10T18:25:43.466" v="11"/>
        <pc:sldMkLst>
          <pc:docMk/>
          <pc:sldMk cId="1813695098" sldId="260"/>
        </pc:sldMkLst>
      </pc:sldChg>
      <pc:sldChg chg="modSp mod">
        <pc:chgData name="Wise, Dana" userId="70e63ec6-51c5-46c7-b387-d3a85e40febb" providerId="ADAL" clId="{7B617BEB-3D6A-47E9-A758-F4D2DA7F41F4}" dt="2024-01-10T18:24:56.347" v="3" actId="20577"/>
        <pc:sldMkLst>
          <pc:docMk/>
          <pc:sldMk cId="0" sldId="263"/>
        </pc:sldMkLst>
        <pc:spChg chg="mod">
          <ac:chgData name="Wise, Dana" userId="70e63ec6-51c5-46c7-b387-d3a85e40febb" providerId="ADAL" clId="{7B617BEB-3D6A-47E9-A758-F4D2DA7F41F4}" dt="2024-01-10T18:24:56.347" v="3" actId="20577"/>
          <ac:spMkLst>
            <pc:docMk/>
            <pc:sldMk cId="0" sldId="263"/>
            <ac:spMk id="6" creationId="{00000000-0000-0000-0000-000000000000}"/>
          </ac:spMkLst>
        </pc:spChg>
      </pc:sldChg>
      <pc:sldChg chg="add">
        <pc:chgData name="Wise, Dana" userId="70e63ec6-51c5-46c7-b387-d3a85e40febb" providerId="ADAL" clId="{7B617BEB-3D6A-47E9-A758-F4D2DA7F41F4}" dt="2024-01-10T18:25:37.464" v="10"/>
        <pc:sldMkLst>
          <pc:docMk/>
          <pc:sldMk cId="2091857361" sldId="264"/>
        </pc:sldMkLst>
      </pc:sldChg>
      <pc:sldChg chg="modSp mod">
        <pc:chgData name="Wise, Dana" userId="70e63ec6-51c5-46c7-b387-d3a85e40febb" providerId="ADAL" clId="{7B617BEB-3D6A-47E9-A758-F4D2DA7F41F4}" dt="2024-01-11T18:08:56.975" v="57" actId="20577"/>
        <pc:sldMkLst>
          <pc:docMk/>
          <pc:sldMk cId="0" sldId="270"/>
        </pc:sldMkLst>
        <pc:spChg chg="mod">
          <ac:chgData name="Wise, Dana" userId="70e63ec6-51c5-46c7-b387-d3a85e40febb" providerId="ADAL" clId="{7B617BEB-3D6A-47E9-A758-F4D2DA7F41F4}" dt="2024-01-11T18:08:56.975" v="57" actId="20577"/>
          <ac:spMkLst>
            <pc:docMk/>
            <pc:sldMk cId="0" sldId="270"/>
            <ac:spMk id="6" creationId="{00000000-0000-0000-0000-000000000000}"/>
          </ac:spMkLst>
        </pc:spChg>
      </pc:sldChg>
      <pc:sldChg chg="del">
        <pc:chgData name="Wise, Dana" userId="70e63ec6-51c5-46c7-b387-d3a85e40febb" providerId="ADAL" clId="{7B617BEB-3D6A-47E9-A758-F4D2DA7F41F4}" dt="2024-01-11T17:31:30.308" v="52" actId="47"/>
        <pc:sldMkLst>
          <pc:docMk/>
          <pc:sldMk cId="0" sldId="271"/>
        </pc:sldMkLst>
      </pc:sldChg>
      <pc:sldChg chg="add">
        <pc:chgData name="Wise, Dana" userId="70e63ec6-51c5-46c7-b387-d3a85e40febb" providerId="ADAL" clId="{7B617BEB-3D6A-47E9-A758-F4D2DA7F41F4}" dt="2024-01-10T18:26:43.793" v="12"/>
        <pc:sldMkLst>
          <pc:docMk/>
          <pc:sldMk cId="1418046578" sldId="418"/>
        </pc:sldMkLst>
      </pc:sldChg>
      <pc:sldChg chg="del">
        <pc:chgData name="Wise, Dana" userId="70e63ec6-51c5-46c7-b387-d3a85e40febb" providerId="ADAL" clId="{7B617BEB-3D6A-47E9-A758-F4D2DA7F41F4}" dt="2024-01-10T18:25:07.667" v="7" actId="47"/>
        <pc:sldMkLst>
          <pc:docMk/>
          <pc:sldMk cId="2736313156" sldId="426"/>
        </pc:sldMkLst>
      </pc:sldChg>
      <pc:sldChg chg="add">
        <pc:chgData name="Wise, Dana" userId="70e63ec6-51c5-46c7-b387-d3a85e40febb" providerId="ADAL" clId="{7B617BEB-3D6A-47E9-A758-F4D2DA7F41F4}" dt="2024-01-10T18:25:43.466" v="11"/>
        <pc:sldMkLst>
          <pc:docMk/>
          <pc:sldMk cId="1223112576" sldId="429"/>
        </pc:sldMkLst>
      </pc:sldChg>
      <pc:sldChg chg="del">
        <pc:chgData name="Wise, Dana" userId="70e63ec6-51c5-46c7-b387-d3a85e40febb" providerId="ADAL" clId="{7B617BEB-3D6A-47E9-A758-F4D2DA7F41F4}" dt="2024-01-10T18:24:51.456" v="0" actId="47"/>
        <pc:sldMkLst>
          <pc:docMk/>
          <pc:sldMk cId="4147340836" sldId="429"/>
        </pc:sldMkLst>
      </pc:sldChg>
      <pc:sldChg chg="del">
        <pc:chgData name="Wise, Dana" userId="70e63ec6-51c5-46c7-b387-d3a85e40febb" providerId="ADAL" clId="{7B617BEB-3D6A-47E9-A758-F4D2DA7F41F4}" dt="2024-01-10T18:24:51.456" v="0" actId="47"/>
        <pc:sldMkLst>
          <pc:docMk/>
          <pc:sldMk cId="767879916" sldId="430"/>
        </pc:sldMkLst>
      </pc:sldChg>
      <pc:sldChg chg="add">
        <pc:chgData name="Wise, Dana" userId="70e63ec6-51c5-46c7-b387-d3a85e40febb" providerId="ADAL" clId="{7B617BEB-3D6A-47E9-A758-F4D2DA7F41F4}" dt="2024-01-10T18:25:43.466" v="11"/>
        <pc:sldMkLst>
          <pc:docMk/>
          <pc:sldMk cId="2530352328" sldId="430"/>
        </pc:sldMkLst>
      </pc:sldChg>
      <pc:sldChg chg="del">
        <pc:chgData name="Wise, Dana" userId="70e63ec6-51c5-46c7-b387-d3a85e40febb" providerId="ADAL" clId="{7B617BEB-3D6A-47E9-A758-F4D2DA7F41F4}" dt="2024-01-10T18:25:07.667" v="7" actId="47"/>
        <pc:sldMkLst>
          <pc:docMk/>
          <pc:sldMk cId="2039565389" sldId="431"/>
        </pc:sldMkLst>
      </pc:sldChg>
      <pc:sldChg chg="add">
        <pc:chgData name="Wise, Dana" userId="70e63ec6-51c5-46c7-b387-d3a85e40febb" providerId="ADAL" clId="{7B617BEB-3D6A-47E9-A758-F4D2DA7F41F4}" dt="2024-01-10T18:25:26.660" v="9"/>
        <pc:sldMkLst>
          <pc:docMk/>
          <pc:sldMk cId="2903294659" sldId="431"/>
        </pc:sldMkLst>
      </pc:sldChg>
      <pc:sldChg chg="del">
        <pc:chgData name="Wise, Dana" userId="70e63ec6-51c5-46c7-b387-d3a85e40febb" providerId="ADAL" clId="{7B617BEB-3D6A-47E9-A758-F4D2DA7F41F4}" dt="2024-01-10T18:25:07.667" v="7" actId="47"/>
        <pc:sldMkLst>
          <pc:docMk/>
          <pc:sldMk cId="114684693" sldId="432"/>
        </pc:sldMkLst>
      </pc:sldChg>
      <pc:sldChg chg="del">
        <pc:chgData name="Wise, Dana" userId="70e63ec6-51c5-46c7-b387-d3a85e40febb" providerId="ADAL" clId="{7B617BEB-3D6A-47E9-A758-F4D2DA7F41F4}" dt="2024-01-10T18:25:07.667" v="7" actId="47"/>
        <pc:sldMkLst>
          <pc:docMk/>
          <pc:sldMk cId="3961314050" sldId="433"/>
        </pc:sldMkLst>
      </pc:sldChg>
      <pc:sldChg chg="del">
        <pc:chgData name="Wise, Dana" userId="70e63ec6-51c5-46c7-b387-d3a85e40febb" providerId="ADAL" clId="{7B617BEB-3D6A-47E9-A758-F4D2DA7F41F4}" dt="2024-01-10T18:24:51.456" v="0" actId="47"/>
        <pc:sldMkLst>
          <pc:docMk/>
          <pc:sldMk cId="3219278517" sldId="434"/>
        </pc:sldMkLst>
      </pc:sldChg>
      <pc:sldChg chg="del">
        <pc:chgData name="Wise, Dana" userId="70e63ec6-51c5-46c7-b387-d3a85e40febb" providerId="ADAL" clId="{7B617BEB-3D6A-47E9-A758-F4D2DA7F41F4}" dt="2024-01-11T17:31:31.646" v="53" actId="47"/>
        <pc:sldMkLst>
          <pc:docMk/>
          <pc:sldMk cId="2669845290" sldId="436"/>
        </pc:sldMkLst>
      </pc:sldChg>
      <pc:sldChg chg="add">
        <pc:chgData name="Wise, Dana" userId="70e63ec6-51c5-46c7-b387-d3a85e40febb" providerId="ADAL" clId="{7B617BEB-3D6A-47E9-A758-F4D2DA7F41F4}" dt="2024-01-10T18:26:43.793" v="12"/>
        <pc:sldMkLst>
          <pc:docMk/>
          <pc:sldMk cId="296536778" sldId="437"/>
        </pc:sldMkLst>
      </pc:sldChg>
      <pc:sldChg chg="new del">
        <pc:chgData name="Wise, Dana" userId="70e63ec6-51c5-46c7-b387-d3a85e40febb" providerId="ADAL" clId="{7B617BEB-3D6A-47E9-A758-F4D2DA7F41F4}" dt="2024-01-11T17:31:33.468" v="54" actId="47"/>
        <pc:sldMkLst>
          <pc:docMk/>
          <pc:sldMk cId="3529365973" sldId="438"/>
        </pc:sldMkLst>
      </pc:sldChg>
      <pc:sldChg chg="addSp delSp modSp add mod">
        <pc:chgData name="Wise, Dana" userId="70e63ec6-51c5-46c7-b387-d3a85e40febb" providerId="ADAL" clId="{7B617BEB-3D6A-47E9-A758-F4D2DA7F41F4}" dt="2024-01-11T17:31:12.405" v="51" actId="1440"/>
        <pc:sldMkLst>
          <pc:docMk/>
          <pc:sldMk cId="3790643668" sldId="439"/>
        </pc:sldMkLst>
        <pc:spChg chg="mod">
          <ac:chgData name="Wise, Dana" userId="70e63ec6-51c5-46c7-b387-d3a85e40febb" providerId="ADAL" clId="{7B617BEB-3D6A-47E9-A758-F4D2DA7F41F4}" dt="2024-01-11T17:30:21.141" v="37" actId="20577"/>
          <ac:spMkLst>
            <pc:docMk/>
            <pc:sldMk cId="3790643668" sldId="439"/>
            <ac:spMk id="2" creationId="{00000000-0000-0000-0000-000000000000}"/>
          </ac:spMkLst>
        </pc:spChg>
        <pc:picChg chg="del">
          <ac:chgData name="Wise, Dana" userId="70e63ec6-51c5-46c7-b387-d3a85e40febb" providerId="ADAL" clId="{7B617BEB-3D6A-47E9-A758-F4D2DA7F41F4}" dt="2024-01-11T17:30:34.994" v="39" actId="478"/>
          <ac:picMkLst>
            <pc:docMk/>
            <pc:sldMk cId="3790643668" sldId="439"/>
            <ac:picMk id="4" creationId="{14C501FD-C563-D4A2-CD72-ED16050B1064}"/>
          </ac:picMkLst>
        </pc:picChg>
        <pc:picChg chg="add mod">
          <ac:chgData name="Wise, Dana" userId="70e63ec6-51c5-46c7-b387-d3a85e40febb" providerId="ADAL" clId="{7B617BEB-3D6A-47E9-A758-F4D2DA7F41F4}" dt="2024-01-11T17:30:51.731" v="45" actId="1076"/>
          <ac:picMkLst>
            <pc:docMk/>
            <pc:sldMk cId="3790643668" sldId="439"/>
            <ac:picMk id="5" creationId="{17A1A5D2-695A-EF42-28D7-125CD1859C3D}"/>
          </ac:picMkLst>
        </pc:picChg>
        <pc:picChg chg="del">
          <ac:chgData name="Wise, Dana" userId="70e63ec6-51c5-46c7-b387-d3a85e40febb" providerId="ADAL" clId="{7B617BEB-3D6A-47E9-A758-F4D2DA7F41F4}" dt="2024-01-11T17:30:34.441" v="38" actId="478"/>
          <ac:picMkLst>
            <pc:docMk/>
            <pc:sldMk cId="3790643668" sldId="439"/>
            <ac:picMk id="6" creationId="{A119D417-3982-3208-C8E4-B2E2A1CE0B5F}"/>
          </ac:picMkLst>
        </pc:picChg>
        <pc:picChg chg="add mod">
          <ac:chgData name="Wise, Dana" userId="70e63ec6-51c5-46c7-b387-d3a85e40febb" providerId="ADAL" clId="{7B617BEB-3D6A-47E9-A758-F4D2DA7F41F4}" dt="2024-01-11T17:31:12.405" v="51" actId="1440"/>
          <ac:picMkLst>
            <pc:docMk/>
            <pc:sldMk cId="3790643668" sldId="439"/>
            <ac:picMk id="8" creationId="{0B771202-05AD-5327-7FC9-500350437670}"/>
          </ac:picMkLst>
        </pc:picChg>
      </pc:sldChg>
      <pc:sldChg chg="add del">
        <pc:chgData name="Wise, Dana" userId="70e63ec6-51c5-46c7-b387-d3a85e40febb" providerId="ADAL" clId="{7B617BEB-3D6A-47E9-A758-F4D2DA7F41F4}" dt="2024-01-11T18:29:15.188" v="72" actId="47"/>
        <pc:sldMkLst>
          <pc:docMk/>
          <pc:sldMk cId="2689393879" sldId="440"/>
        </pc:sldMkLst>
      </pc:sldChg>
      <pc:sldMasterChg chg="del delSldLayout">
        <pc:chgData name="Wise, Dana" userId="70e63ec6-51c5-46c7-b387-d3a85e40febb" providerId="ADAL" clId="{7B617BEB-3D6A-47E9-A758-F4D2DA7F41F4}" dt="2024-01-10T18:25:07.667" v="7" actId="47"/>
        <pc:sldMasterMkLst>
          <pc:docMk/>
          <pc:sldMasterMk cId="434778276" sldId="2147483666"/>
        </pc:sldMasterMkLst>
        <pc:sldLayoutChg chg="del">
          <pc:chgData name="Wise, Dana" userId="70e63ec6-51c5-46c7-b387-d3a85e40febb" providerId="ADAL" clId="{7B617BEB-3D6A-47E9-A758-F4D2DA7F41F4}" dt="2024-01-10T18:25:07.667" v="7" actId="47"/>
          <pc:sldLayoutMkLst>
            <pc:docMk/>
            <pc:sldMasterMk cId="434778276" sldId="2147483666"/>
            <pc:sldLayoutMk cId="3159148493" sldId="2147483667"/>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1768167178" sldId="2147483668"/>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3546517638" sldId="2147483669"/>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4097195175" sldId="2147483670"/>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1738286240" sldId="2147483671"/>
          </pc:sldLayoutMkLst>
        </pc:sldLayoutChg>
      </pc:sldMasterChg>
      <pc:sldMasterChg chg="del delSldLayout">
        <pc:chgData name="Wise, Dana" userId="70e63ec6-51c5-46c7-b387-d3a85e40febb" providerId="ADAL" clId="{7B617BEB-3D6A-47E9-A758-F4D2DA7F41F4}" dt="2024-01-10T18:24:51.456" v="0" actId="47"/>
        <pc:sldMasterMkLst>
          <pc:docMk/>
          <pc:sldMasterMk cId="1953874270" sldId="2147483672"/>
        </pc:sldMasterMkLst>
        <pc:sldLayoutChg chg="del">
          <pc:chgData name="Wise, Dana" userId="70e63ec6-51c5-46c7-b387-d3a85e40febb" providerId="ADAL" clId="{7B617BEB-3D6A-47E9-A758-F4D2DA7F41F4}" dt="2024-01-10T18:24:51.456" v="0" actId="47"/>
          <pc:sldLayoutMkLst>
            <pc:docMk/>
            <pc:sldMasterMk cId="1953874270" sldId="2147483672"/>
            <pc:sldLayoutMk cId="899415511" sldId="2147483673"/>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54915926" sldId="2147483674"/>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1553900475" sldId="2147483675"/>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1545145143" sldId="2147483676"/>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2906834852" sldId="2147483677"/>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2524994325" sldId="2147483678"/>
          </pc:sldLayoutMkLst>
        </pc:sldLayoutChg>
      </pc:sldMasterChg>
      <pc:sldMasterChg chg="del delSldLayout">
        <pc:chgData name="Wise, Dana" userId="70e63ec6-51c5-46c7-b387-d3a85e40febb" providerId="ADAL" clId="{7B617BEB-3D6A-47E9-A758-F4D2DA7F41F4}" dt="2024-01-10T18:24:51.456" v="0" actId="47"/>
        <pc:sldMasterMkLst>
          <pc:docMk/>
          <pc:sldMasterMk cId="3372957751" sldId="2147483679"/>
        </pc:sldMasterMkLst>
        <pc:sldLayoutChg chg="del">
          <pc:chgData name="Wise, Dana" userId="70e63ec6-51c5-46c7-b387-d3a85e40febb" providerId="ADAL" clId="{7B617BEB-3D6A-47E9-A758-F4D2DA7F41F4}" dt="2024-01-10T18:24:51.456" v="0" actId="47"/>
          <pc:sldLayoutMkLst>
            <pc:docMk/>
            <pc:sldMasterMk cId="3372957751" sldId="2147483679"/>
            <pc:sldLayoutMk cId="2938130390" sldId="2147483680"/>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2086067872" sldId="2147483681"/>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174322818" sldId="2147483682"/>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2881039051" sldId="2147483683"/>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901674231" sldId="2147483684"/>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1429191406" sldId="2147483685"/>
          </pc:sldLayoutMkLst>
        </pc:sldLayoutChg>
      </pc:sldMasterChg>
    </pc:docChg>
  </pc:docChgLst>
</pc:chgInfo>
</file>

<file path=ppt/comments/modernComment_103_32A4166D.xml><?xml version="1.0" encoding="utf-8"?>
<p188:cmLst xmlns:a="http://schemas.openxmlformats.org/drawingml/2006/main" xmlns:r="http://schemas.openxmlformats.org/officeDocument/2006/relationships" xmlns:p188="http://schemas.microsoft.com/office/powerpoint/2018/8/main">
  <p188:cm id="{A9DC1B9C-44A1-4DA2-866C-CF6ACAAE6C12}" authorId="{4CE7F189-4EDA-0422-81D2-17F31868499B}" created="2023-12-29T17:01:27.849">
    <ac:deMkLst xmlns:ac="http://schemas.microsoft.com/office/drawing/2013/main/command">
      <pc:docMk xmlns:pc="http://schemas.microsoft.com/office/powerpoint/2013/main/command"/>
      <pc:sldMk xmlns:pc="http://schemas.microsoft.com/office/powerpoint/2013/main/command" cId="849614445" sldId="259"/>
      <ac:graphicFrameMk id="20" creationId="{CC183F24-3FE3-4821-872D-E673832EA635}"/>
    </ac:deMkLst>
    <p188:pos x="2162415" y="2219268"/>
    <p188:replyLst>
      <p188:reply id="{E99002BB-E8CE-4B19-8EEF-7AD5D5BA6B64}" authorId="{E8DBE572-0FA7-87EE-D7D3-178785079A56}" created="2023-12-30T01:12:46.630">
        <p188:txBody>
          <a:bodyPr/>
          <a:lstStyle/>
          <a:p>
            <a:r>
              <a:rPr lang="en-US"/>
              <a:t>The bus just skidded. There were 11 passengers inside the bus</a:t>
            </a:r>
          </a:p>
        </p188:txBody>
      </p188:reply>
    </p188:replyLst>
    <p188:txBody>
      <a:bodyPr/>
      <a:lstStyle/>
      <a:p>
        <a:r>
          <a:rPr lang="en-US"/>
          <a:t>Did the bus tip over, or just skid, or slip? Were there passengers? </a:t>
        </a:r>
      </a:p>
    </p188:txBody>
  </p188:cm>
  <p188:cm id="{25F361D6-8892-4DEA-9932-0441E5C14A6A}" authorId="{4CE7F189-4EDA-0422-81D2-17F31868499B}" created="2023-12-29T17:03:08.376">
    <pc:sldMkLst xmlns:pc="http://schemas.microsoft.com/office/powerpoint/2013/main/command">
      <pc:docMk/>
      <pc:sldMk cId="849614445" sldId="259"/>
    </pc:sldMkLst>
    <p188:pos x="6892925" y="2012950"/>
    <p188:replyLst>
      <p188:reply id="{40ADB310-048A-43DB-9BA6-64E8427ADF94}" authorId="{E8DBE572-0FA7-87EE-D7D3-178785079A56}" created="2023-12-30T01:13:56.314">
        <p188:txBody>
          <a:bodyPr/>
          <a:lstStyle/>
          <a:p>
            <a:r>
              <a:rPr lang="en-US"/>
              <a:t>I will use the same picture that Chris provided in the email. </a:t>
            </a:r>
          </a:p>
        </p188:txBody>
      </p188:reply>
    </p188:replyLst>
    <p188:txBody>
      <a:bodyPr/>
      <a:lstStyle/>
      <a:p>
        <a:r>
          <a:rPr lang="en-US"/>
          <a:t>Are there photos we can include?</a:t>
        </a:r>
      </a:p>
    </p188:txBody>
  </p188:cm>
  <p188:cm id="{EC197A75-C650-42A2-A34C-804506952261}" authorId="{4CE7F189-4EDA-0422-81D2-17F31868499B}" created="2023-12-29T17:03:22.125">
    <pc:sldMkLst xmlns:pc="http://schemas.microsoft.com/office/powerpoint/2013/main/command">
      <pc:docMk/>
      <pc:sldMk cId="849614445" sldId="259"/>
    </pc:sldMkLst>
    <p188:pos x="3457575" y="4765675"/>
    <p188:replyLst>
      <p188:reply id="{85575ED1-9CF3-4F1A-884D-727DAD48FC80}" authorId="{E8DBE572-0FA7-87EE-D7D3-178785079A56}" created="2023-12-30T01:18:13.210">
        <p188:txBody>
          <a:bodyPr/>
          <a:lstStyle/>
          <a:p>
            <a:r>
              <a:rPr lang="en-US"/>
              <a:t>the failure was operator not using the proper gear when going down the road incline. The road condition was slippery but not enough to have caused the bus to slip the 20 meters distance. The road had also been maintained earlier that day. There had been other buses traversing on that road with no issues prior. I think it would be better to adjust absent/insufficient controls to Operator competency instead? </a:t>
            </a:r>
          </a:p>
        </p188:txBody>
      </p188:reply>
    </p188:replyLst>
    <p188:txBody>
      <a:bodyPr/>
      <a:lstStyle/>
      <a:p>
        <a:r>
          <a:rPr lang="en-US"/>
          <a:t>Was the road not properly maintained? What were the issues? How is "recurrence" an absent/insufficient control?</a:t>
        </a:r>
      </a:p>
    </p188:txBody>
  </p188:cm>
  <p188:cm id="{63CCE069-6802-49C9-84EB-A600C62C2772}" authorId="{4CE7F189-4EDA-0422-81D2-17F31868499B}" created="2023-12-29T17:04:17.245">
    <ac:deMkLst xmlns:ac="http://schemas.microsoft.com/office/drawing/2013/main/command">
      <pc:docMk xmlns:pc="http://schemas.microsoft.com/office/powerpoint/2013/main/command"/>
      <pc:sldMk xmlns:pc="http://schemas.microsoft.com/office/powerpoint/2013/main/command" cId="849614445" sldId="259"/>
      <ac:graphicFrameMk id="20" creationId="{CC183F24-3FE3-4821-872D-E673832EA635}"/>
    </ac:deMkLst>
    <p188:pos x="2568815" y="4200468"/>
    <p188:replyLst>
      <p188:reply id="{E3541F78-B558-44BB-82A7-C90983B845DB}" authorId="{E8DBE572-0FA7-87EE-D7D3-178785079A56}" created="2023-12-30T01:24:00.416">
        <p188:txBody>
          <a:bodyPr/>
          <a:lstStyle/>
          <a:p>
            <a:r>
              <a:rPr lang="en-US"/>
              <a:t>What Chris said in his email and GDL-4.04.10-PTFI-001 Operational Safety Mobile Assets.</a:t>
            </a:r>
          </a:p>
        </p188:txBody>
      </p188:reply>
    </p188:replyLst>
    <p188:txBody>
      <a:bodyPr/>
      <a:lstStyle/>
      <a:p>
        <a:r>
          <a:rPr lang="en-US"/>
          <a:t>Typically we list the full policy name - please add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0DD31E4-20C1-4ED1-AD06-BC530D30B3FF}" type="datetimeFigureOut">
              <a:rPr lang="en-US" smtClean="0"/>
              <a:t>1/10/2024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D9639E-4AB1-4E87-9839-8B7BF6E6CCBF}" type="slidenum">
              <a:rPr lang="en-US" smtClean="0"/>
              <a:t>‹#›</a:t>
            </a:fld>
            <a:endParaRPr lang="en-US"/>
          </a:p>
        </p:txBody>
      </p:sp>
    </p:spTree>
    <p:extLst>
      <p:ext uri="{BB962C8B-B14F-4D97-AF65-F5344CB8AC3E}">
        <p14:creationId xmlns:p14="http://schemas.microsoft.com/office/powerpoint/2010/main" val="40692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4</a:t>
            </a:fld>
            <a:endParaRPr lang="en-US"/>
          </a:p>
        </p:txBody>
      </p:sp>
    </p:spTree>
    <p:extLst>
      <p:ext uri="{BB962C8B-B14F-4D97-AF65-F5344CB8AC3E}">
        <p14:creationId xmlns:p14="http://schemas.microsoft.com/office/powerpoint/2010/main" val="222837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5</a:t>
            </a:fld>
            <a:endParaRPr lang="en-US"/>
          </a:p>
        </p:txBody>
      </p:sp>
    </p:spTree>
    <p:extLst>
      <p:ext uri="{BB962C8B-B14F-4D97-AF65-F5344CB8AC3E}">
        <p14:creationId xmlns:p14="http://schemas.microsoft.com/office/powerpoint/2010/main" val="222837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09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54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034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12</a:t>
            </a:fld>
            <a:endParaRPr lang="en-US"/>
          </a:p>
        </p:txBody>
      </p:sp>
    </p:spTree>
    <p:extLst>
      <p:ext uri="{BB962C8B-B14F-4D97-AF65-F5344CB8AC3E}">
        <p14:creationId xmlns:p14="http://schemas.microsoft.com/office/powerpoint/2010/main" val="18090343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pic>
        <p:nvPicPr>
          <p:cNvPr id="17" name="bg object 17"/>
          <p:cNvPicPr/>
          <p:nvPr/>
        </p:nvPicPr>
        <p:blipFill>
          <a:blip r:embed="rId3" cstate="print"/>
          <a:stretch>
            <a:fillRect/>
          </a:stretch>
        </p:blipFill>
        <p:spPr>
          <a:xfrm>
            <a:off x="0" y="0"/>
            <a:ext cx="12192000" cy="294131"/>
          </a:xfrm>
          <a:prstGeom prst="rect">
            <a:avLst/>
          </a:prstGeom>
        </p:spPr>
      </p:pic>
      <p:pic>
        <p:nvPicPr>
          <p:cNvPr id="18" name="bg object 18"/>
          <p:cNvPicPr/>
          <p:nvPr/>
        </p:nvPicPr>
        <p:blipFill>
          <a:blip r:embed="rId4" cstate="print"/>
          <a:stretch>
            <a:fillRect/>
          </a:stretch>
        </p:blipFill>
        <p:spPr>
          <a:xfrm>
            <a:off x="4902708" y="15240"/>
            <a:ext cx="2386583" cy="256031"/>
          </a:xfrm>
          <a:prstGeom prst="rect">
            <a:avLst/>
          </a:prstGeom>
        </p:spPr>
      </p:pic>
      <p:pic>
        <p:nvPicPr>
          <p:cNvPr id="19" name="bg object 19"/>
          <p:cNvPicPr/>
          <p:nvPr/>
        </p:nvPicPr>
        <p:blipFill>
          <a:blip r:embed="rId5" cstate="print"/>
          <a:stretch>
            <a:fillRect/>
          </a:stretch>
        </p:blipFill>
        <p:spPr>
          <a:xfrm>
            <a:off x="10652759" y="379476"/>
            <a:ext cx="1441702" cy="605027"/>
          </a:xfrm>
          <a:prstGeom prst="rect">
            <a:avLst/>
          </a:prstGeom>
        </p:spPr>
      </p:pic>
      <p:sp>
        <p:nvSpPr>
          <p:cNvPr id="20" name="bg object 20"/>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6" cstate="print"/>
          <a:stretch>
            <a:fillRect/>
          </a:stretch>
        </p:blipFill>
        <p:spPr>
          <a:xfrm>
            <a:off x="9339935" y="5833844"/>
            <a:ext cx="2191307" cy="611178"/>
          </a:xfrm>
          <a:prstGeom prst="rect">
            <a:avLst/>
          </a:prstGeom>
        </p:spPr>
      </p:pic>
      <p:sp>
        <p:nvSpPr>
          <p:cNvPr id="22" name="bg object 22"/>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23" name="bg object 23"/>
          <p:cNvPicPr/>
          <p:nvPr/>
        </p:nvPicPr>
        <p:blipFill>
          <a:blip r:embed="rId7" cstate="print"/>
          <a:stretch>
            <a:fillRect/>
          </a:stretch>
        </p:blipFill>
        <p:spPr>
          <a:xfrm>
            <a:off x="0" y="0"/>
            <a:ext cx="772668" cy="6857999"/>
          </a:xfrm>
          <a:prstGeom prst="rect">
            <a:avLst/>
          </a:prstGeom>
        </p:spPr>
      </p:pic>
      <p:pic>
        <p:nvPicPr>
          <p:cNvPr id="24" name="bg object 24"/>
          <p:cNvPicPr/>
          <p:nvPr/>
        </p:nvPicPr>
        <p:blipFill>
          <a:blip r:embed="rId8" cstate="print"/>
          <a:stretch>
            <a:fillRect/>
          </a:stretch>
        </p:blipFill>
        <p:spPr>
          <a:xfrm>
            <a:off x="1011936" y="1969007"/>
            <a:ext cx="4431791" cy="1650492"/>
          </a:xfrm>
          <a:prstGeom prst="rect">
            <a:avLst/>
          </a:prstGeom>
        </p:spPr>
      </p:pic>
      <p:sp>
        <p:nvSpPr>
          <p:cNvPr id="25" name="bg object 25"/>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2" name="Holder 2"/>
          <p:cNvSpPr>
            <a:spLocks noGrp="1"/>
          </p:cNvSpPr>
          <p:nvPr>
            <p:ph type="ctrTitle"/>
          </p:nvPr>
        </p:nvSpPr>
        <p:spPr>
          <a:xfrm>
            <a:off x="6126100" y="1953229"/>
            <a:ext cx="4698365" cy="11226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127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sp>
        <p:nvSpPr>
          <p:cNvPr id="17" name="bg object 17"/>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18" name="bg object 18"/>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0" y="0"/>
            <a:ext cx="12192000" cy="294131"/>
          </a:xfrm>
          <a:prstGeom prst="rect">
            <a:avLst/>
          </a:prstGeom>
        </p:spPr>
      </p:pic>
      <p:pic>
        <p:nvPicPr>
          <p:cNvPr id="20" name="bg object 20"/>
          <p:cNvPicPr/>
          <p:nvPr/>
        </p:nvPicPr>
        <p:blipFill>
          <a:blip r:embed="rId4" cstate="print"/>
          <a:stretch>
            <a:fillRect/>
          </a:stretch>
        </p:blipFill>
        <p:spPr>
          <a:xfrm>
            <a:off x="4902708" y="15240"/>
            <a:ext cx="2386583" cy="256031"/>
          </a:xfrm>
          <a:prstGeom prst="rect">
            <a:avLst/>
          </a:prstGeom>
        </p:spPr>
      </p:pic>
      <p:pic>
        <p:nvPicPr>
          <p:cNvPr id="21" name="bg object 21"/>
          <p:cNvPicPr/>
          <p:nvPr/>
        </p:nvPicPr>
        <p:blipFill>
          <a:blip r:embed="rId5" cstate="print"/>
          <a:stretch>
            <a:fillRect/>
          </a:stretch>
        </p:blipFill>
        <p:spPr>
          <a:xfrm>
            <a:off x="10652759" y="379476"/>
            <a:ext cx="1441702" cy="605027"/>
          </a:xfrm>
          <a:prstGeom prst="rect">
            <a:avLst/>
          </a:prstGeom>
        </p:spPr>
      </p:pic>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869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58661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0"/>
            <a:ext cx="12192000" cy="1278635"/>
          </a:xfrm>
          <a:prstGeom prst="rect">
            <a:avLst/>
          </a:prstGeom>
        </p:spPr>
      </p:pic>
      <p:sp>
        <p:nvSpPr>
          <p:cNvPr id="2" name="Holder 2"/>
          <p:cNvSpPr>
            <a:spLocks noGrp="1"/>
          </p:cNvSpPr>
          <p:nvPr>
            <p:ph type="title"/>
          </p:nvPr>
        </p:nvSpPr>
        <p:spPr>
          <a:xfrm>
            <a:off x="1314871" y="345234"/>
            <a:ext cx="6315709"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app.powerbi.com/groups/me/apps/d5191292-f6f8-4519-af19-c3b276f4d4dc/reports/9e55ad95-b684-4dbc-8847-48d93d12876b/ReportSection46f56ab6b836a70b7913?experience=power-bi"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pp.powerbi.com/groups/me/apps/d5191292-f6f8-4519-af19-c3b276f4d4dc/reports/93681d9a-6feb-408c-a9b8-b1e718f94bba/ReportSection96240ce038ad59e421eb?experience=power-bi"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oleObject" Target="../embeddings/oleObject1.bin"/><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hyperlink" Target="https://ptfiapps.fmi.com/sites/SOPCentralization/Lists/Register%20SOP/DispForm.aspx?ID=2322&amp;ContentTypeId=0x0100C1A9D7C5D2D10944A90E09D125193D65" TargetMode="External"/><Relationship Id="rId5" Type="http://schemas.openxmlformats.org/officeDocument/2006/relationships/image" Target="../media/image28.png"/><Relationship Id="rId4" Type="http://schemas.openxmlformats.org/officeDocument/2006/relationships/image" Target="../media/image27.emf"/><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hyperlink" Target="https://www.osha.gov/winter-weather" TargetMode="External"/><Relationship Id="rId1" Type="http://schemas.openxmlformats.org/officeDocument/2006/relationships/slideLayout" Target="../slideLayouts/slideLayout4.xml"/><Relationship Id="rId4" Type="http://schemas.openxmlformats.org/officeDocument/2006/relationships/image" Target="../media/image38.tm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32A4166D.xm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fcx365.sharepoint.com/Sites/GBL-DOHS/DOHSPolicy/Forms/By%20Policy%20and%20Purpose.aspx?id=%2FSites%2FGBL%2DDOHS%2FDOHSPolicy%2FFCX%2DHS02%20Working%20at%20Heights%20Policy%2Epdf&amp;parent=%2FSites%2FGBL%2DDOHS%2FDOHSPolic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fcx365.sharepoint.com/Sites/GBL-DOHS/DOHSPolicy/Forms/By%20Policy%20and%20Purpose.aspx?FilterField1=Policy&amp;FilterValue1=Crane%20and%20Rigging&amp;FilterType1=Choice&amp;FilterDisplay1=Crane%20and%20Rigging&amp;FilterField2=Purpose&amp;FilterValue2=Policy&amp;FilterType2=Choice&amp;FilterDisplay2=Policy&amp;id=%2FSites%2FGBL%2DDOHS%2FDOHSPolicy%2FFCX%2DHS%2D32%20Crane%20and%20Rigging%20Policy%2Epdf&amp;viewid=8f871460%2D8e24%2D491b%2Da2ad%2D77f7ed64c90b&amp;parent=%2FSites%2FGBL%2DDOHS%2FDOHSPolicy" TargetMode="External"/><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fcx365.sharepoint.com/Sites/GBL-DOHS/DOHSPolicy/Forms/By%20Policy%20and%20Purpose.aspx?useFiltersInViewXml=1&amp;FilterField1=Purpose&amp;FilterValue1=Policy&amp;FilterType1=Choice&amp;FilterDisplay2=Crane%20and%20Rigging&amp;FilterField2=Policy&amp;FilterValue2=Crane%20and%20Rigging&amp;FilterType2=Choice&amp;id=%2FSites%2FGBL%2DDOHS%2FDOHSPolicy%2FFCX%2DHS%2D32%20Critical%20Lift%20TS%2Epdf&amp;viewid=8f871460%2D8e24%2D491b%2Da2ad%2D77f7ed64c90b&amp;parent=%2FSites%2FGBL%2DDOHS%2FDOHSPolicy" TargetMode="Externa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1278890"/>
            <a:chOff x="0" y="0"/>
            <a:chExt cx="12193270" cy="127889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grpSp>
      <p:sp>
        <p:nvSpPr>
          <p:cNvPr id="9" name="object 9"/>
          <p:cNvSpPr txBox="1">
            <a:spLocks noGrp="1"/>
          </p:cNvSpPr>
          <p:nvPr>
            <p:ph type="title"/>
          </p:nvPr>
        </p:nvSpPr>
        <p:spPr>
          <a:xfrm>
            <a:off x="860224" y="406028"/>
            <a:ext cx="5483860" cy="513715"/>
          </a:xfrm>
          <a:prstGeom prst="rect">
            <a:avLst/>
          </a:prstGeom>
        </p:spPr>
        <p:txBody>
          <a:bodyPr vert="horz" wrap="square" lIns="0" tIns="13335" rIns="0" bIns="0" rtlCol="0">
            <a:spAutoFit/>
          </a:bodyPr>
          <a:lstStyle/>
          <a:p>
            <a:pPr marL="12700">
              <a:lnSpc>
                <a:spcPct val="100000"/>
              </a:lnSpc>
              <a:spcBef>
                <a:spcPts val="105"/>
              </a:spcBef>
            </a:pPr>
            <a:r>
              <a:rPr sz="3200" b="1" dirty="0">
                <a:latin typeface="Arial"/>
                <a:cs typeface="Arial"/>
              </a:rPr>
              <a:t>FCX</a:t>
            </a:r>
            <a:r>
              <a:rPr sz="3200" b="1" spc="-50" dirty="0">
                <a:latin typeface="Arial"/>
                <a:cs typeface="Arial"/>
              </a:rPr>
              <a:t> </a:t>
            </a:r>
            <a:r>
              <a:rPr sz="3200" b="1" dirty="0">
                <a:latin typeface="Arial"/>
                <a:cs typeface="Arial"/>
              </a:rPr>
              <a:t>Monthly</a:t>
            </a:r>
            <a:r>
              <a:rPr sz="3200" b="1" spc="-55" dirty="0">
                <a:latin typeface="Arial"/>
                <a:cs typeface="Arial"/>
              </a:rPr>
              <a:t> </a:t>
            </a:r>
            <a:r>
              <a:rPr sz="3200" b="1" dirty="0">
                <a:latin typeface="Arial"/>
                <a:cs typeface="Arial"/>
              </a:rPr>
              <a:t>Safety</a:t>
            </a:r>
            <a:r>
              <a:rPr sz="3200" b="1" spc="-40" dirty="0">
                <a:latin typeface="Arial"/>
                <a:cs typeface="Arial"/>
              </a:rPr>
              <a:t> </a:t>
            </a:r>
            <a:r>
              <a:rPr sz="3200" b="1" spc="-10" dirty="0">
                <a:latin typeface="Arial"/>
                <a:cs typeface="Arial"/>
              </a:rPr>
              <a:t>Content</a:t>
            </a:r>
            <a:endParaRPr sz="3200">
              <a:latin typeface="Arial"/>
              <a:cs typeface="Arial"/>
            </a:endParaRPr>
          </a:p>
        </p:txBody>
      </p:sp>
      <p:sp>
        <p:nvSpPr>
          <p:cNvPr id="10" name="object 10"/>
          <p:cNvSpPr txBox="1"/>
          <p:nvPr/>
        </p:nvSpPr>
        <p:spPr>
          <a:xfrm>
            <a:off x="457200" y="1508342"/>
            <a:ext cx="11430000" cy="5489323"/>
          </a:xfrm>
          <a:prstGeom prst="rect">
            <a:avLst/>
          </a:prstGeom>
        </p:spPr>
        <p:txBody>
          <a:bodyPr vert="horz" wrap="square" lIns="0" tIns="53975" rIns="0" bIns="0" rtlCol="0">
            <a:spAutoFit/>
          </a:bodyPr>
          <a:lstStyle/>
          <a:p>
            <a:pPr marL="12700" marR="370840">
              <a:lnSpc>
                <a:spcPts val="2590"/>
              </a:lnSpc>
              <a:spcBef>
                <a:spcPts val="425"/>
              </a:spcBef>
            </a:pPr>
            <a:r>
              <a:rPr sz="2400" dirty="0">
                <a:latin typeface="Arial"/>
                <a:cs typeface="Arial"/>
              </a:rPr>
              <a:t>The</a:t>
            </a:r>
            <a:r>
              <a:rPr sz="2400" spc="-30" dirty="0">
                <a:latin typeface="Arial"/>
                <a:cs typeface="Arial"/>
              </a:rPr>
              <a:t> </a:t>
            </a:r>
            <a:r>
              <a:rPr sz="2400" dirty="0">
                <a:latin typeface="Arial"/>
                <a:cs typeface="Arial"/>
              </a:rPr>
              <a:t>following</a:t>
            </a:r>
            <a:r>
              <a:rPr sz="2400" spc="10" dirty="0">
                <a:latin typeface="Arial"/>
                <a:cs typeface="Arial"/>
              </a:rPr>
              <a:t> </a:t>
            </a:r>
            <a:r>
              <a:rPr sz="2400" dirty="0">
                <a:latin typeface="Arial"/>
                <a:cs typeface="Arial"/>
              </a:rPr>
              <a:t>slides</a:t>
            </a:r>
            <a:r>
              <a:rPr sz="2400" spc="5" dirty="0">
                <a:latin typeface="Arial"/>
                <a:cs typeface="Arial"/>
              </a:rPr>
              <a:t> </a:t>
            </a:r>
            <a:r>
              <a:rPr sz="2400" dirty="0">
                <a:latin typeface="Arial"/>
                <a:cs typeface="Arial"/>
              </a:rPr>
              <a:t>have</a:t>
            </a:r>
            <a:r>
              <a:rPr sz="2400" spc="-10" dirty="0">
                <a:latin typeface="Arial"/>
                <a:cs typeface="Arial"/>
              </a:rPr>
              <a:t> </a:t>
            </a:r>
            <a:r>
              <a:rPr sz="2400" dirty="0">
                <a:latin typeface="Arial"/>
                <a:cs typeface="Arial"/>
              </a:rPr>
              <a:t>been</a:t>
            </a:r>
            <a:r>
              <a:rPr sz="2400" spc="-10" dirty="0">
                <a:latin typeface="Arial"/>
                <a:cs typeface="Arial"/>
              </a:rPr>
              <a:t> </a:t>
            </a:r>
            <a:r>
              <a:rPr sz="2400" dirty="0">
                <a:latin typeface="Arial"/>
                <a:cs typeface="Arial"/>
              </a:rPr>
              <a:t>provided</a:t>
            </a:r>
            <a:r>
              <a:rPr sz="2400" spc="5" dirty="0">
                <a:latin typeface="Arial"/>
                <a:cs typeface="Arial"/>
              </a:rPr>
              <a:t> </a:t>
            </a:r>
            <a:r>
              <a:rPr sz="2400" dirty="0">
                <a:latin typeface="Arial"/>
                <a:cs typeface="Arial"/>
              </a:rPr>
              <a:t>to</a:t>
            </a:r>
            <a:r>
              <a:rPr sz="2400" spc="-25" dirty="0">
                <a:latin typeface="Arial"/>
                <a:cs typeface="Arial"/>
              </a:rPr>
              <a:t> </a:t>
            </a:r>
            <a:r>
              <a:rPr sz="2400" dirty="0">
                <a:latin typeface="Arial"/>
                <a:cs typeface="Arial"/>
              </a:rPr>
              <a:t>aid</a:t>
            </a:r>
            <a:r>
              <a:rPr sz="2400" spc="-10" dirty="0">
                <a:latin typeface="Arial"/>
                <a:cs typeface="Arial"/>
              </a:rPr>
              <a:t> </a:t>
            </a:r>
            <a:r>
              <a:rPr sz="2400" dirty="0">
                <a:latin typeface="Arial"/>
                <a:cs typeface="Arial"/>
              </a:rPr>
              <a:t>in</a:t>
            </a:r>
            <a:r>
              <a:rPr sz="2400" spc="-20" dirty="0">
                <a:latin typeface="Arial"/>
                <a:cs typeface="Arial"/>
              </a:rPr>
              <a:t> </a:t>
            </a:r>
            <a:r>
              <a:rPr sz="2400" dirty="0">
                <a:latin typeface="Arial"/>
                <a:cs typeface="Arial"/>
              </a:rPr>
              <a:t>compiling</a:t>
            </a:r>
            <a:r>
              <a:rPr sz="2400" spc="10" dirty="0">
                <a:latin typeface="Arial"/>
                <a:cs typeface="Arial"/>
              </a:rPr>
              <a:t> </a:t>
            </a:r>
            <a:r>
              <a:rPr sz="2400" dirty="0">
                <a:latin typeface="Arial"/>
                <a:cs typeface="Arial"/>
              </a:rPr>
              <a:t>content</a:t>
            </a:r>
            <a:r>
              <a:rPr sz="2400" spc="-5" dirty="0">
                <a:latin typeface="Arial"/>
                <a:cs typeface="Arial"/>
              </a:rPr>
              <a:t> </a:t>
            </a:r>
            <a:r>
              <a:rPr sz="2400" spc="-25" dirty="0">
                <a:latin typeface="Arial"/>
                <a:cs typeface="Arial"/>
              </a:rPr>
              <a:t>for </a:t>
            </a:r>
            <a:r>
              <a:rPr sz="2400" dirty="0">
                <a:latin typeface="Arial"/>
                <a:cs typeface="Arial"/>
              </a:rPr>
              <a:t>monthly</a:t>
            </a:r>
            <a:r>
              <a:rPr sz="2400" spc="-25" dirty="0">
                <a:latin typeface="Arial"/>
                <a:cs typeface="Arial"/>
              </a:rPr>
              <a:t> </a:t>
            </a:r>
            <a:r>
              <a:rPr sz="2400" dirty="0">
                <a:latin typeface="Arial"/>
                <a:cs typeface="Arial"/>
              </a:rPr>
              <a:t>Health</a:t>
            </a:r>
            <a:r>
              <a:rPr sz="2400" spc="10" dirty="0">
                <a:latin typeface="Arial"/>
                <a:cs typeface="Arial"/>
              </a:rPr>
              <a:t> </a:t>
            </a:r>
            <a:r>
              <a:rPr sz="2400" dirty="0">
                <a:latin typeface="Arial"/>
                <a:cs typeface="Arial"/>
              </a:rPr>
              <a:t>&amp;</a:t>
            </a:r>
            <a:r>
              <a:rPr sz="2400" spc="-30" dirty="0">
                <a:latin typeface="Arial"/>
                <a:cs typeface="Arial"/>
              </a:rPr>
              <a:t> </a:t>
            </a:r>
            <a:r>
              <a:rPr sz="2400" dirty="0">
                <a:latin typeface="Arial"/>
                <a:cs typeface="Arial"/>
              </a:rPr>
              <a:t>Safety</a:t>
            </a:r>
            <a:r>
              <a:rPr sz="2400" spc="-25" dirty="0">
                <a:latin typeface="Arial"/>
                <a:cs typeface="Arial"/>
              </a:rPr>
              <a:t> </a:t>
            </a:r>
            <a:r>
              <a:rPr sz="2400" dirty="0">
                <a:latin typeface="Arial"/>
                <a:cs typeface="Arial"/>
              </a:rPr>
              <a:t>meetings</a:t>
            </a:r>
            <a:r>
              <a:rPr lang="en-US" sz="2400" dirty="0">
                <a:latin typeface="Arial"/>
                <a:cs typeface="Arial"/>
              </a:rPr>
              <a:t>, tailgates, etc.</a:t>
            </a:r>
            <a:r>
              <a:rPr sz="2400" dirty="0">
                <a:latin typeface="Arial"/>
                <a:cs typeface="Arial"/>
              </a:rPr>
              <a:t> with</a:t>
            </a:r>
            <a:r>
              <a:rPr sz="2400" spc="-15" dirty="0">
                <a:latin typeface="Arial"/>
                <a:cs typeface="Arial"/>
              </a:rPr>
              <a:t> </a:t>
            </a:r>
            <a:r>
              <a:rPr sz="2400" dirty="0">
                <a:latin typeface="Arial"/>
                <a:cs typeface="Arial"/>
              </a:rPr>
              <a:t>FCX</a:t>
            </a:r>
            <a:r>
              <a:rPr sz="2400" spc="-15" dirty="0">
                <a:latin typeface="Arial"/>
                <a:cs typeface="Arial"/>
              </a:rPr>
              <a:t> </a:t>
            </a:r>
            <a:r>
              <a:rPr sz="2400" dirty="0">
                <a:latin typeface="Arial"/>
                <a:cs typeface="Arial"/>
              </a:rPr>
              <a:t>employees</a:t>
            </a:r>
            <a:r>
              <a:rPr sz="2400" spc="10" dirty="0">
                <a:latin typeface="Arial"/>
                <a:cs typeface="Arial"/>
              </a:rPr>
              <a:t> </a:t>
            </a:r>
            <a:r>
              <a:rPr sz="2400" dirty="0">
                <a:latin typeface="Arial"/>
                <a:cs typeface="Arial"/>
              </a:rPr>
              <a:t>and</a:t>
            </a:r>
            <a:r>
              <a:rPr sz="2400" spc="-5" dirty="0">
                <a:latin typeface="Arial"/>
                <a:cs typeface="Arial"/>
              </a:rPr>
              <a:t> </a:t>
            </a:r>
            <a:r>
              <a:rPr sz="2400" spc="-10" dirty="0">
                <a:latin typeface="Arial"/>
                <a:cs typeface="Arial"/>
              </a:rPr>
              <a:t>contractors.</a:t>
            </a:r>
            <a:endParaRPr sz="2400" dirty="0">
              <a:latin typeface="Arial"/>
              <a:cs typeface="Arial"/>
            </a:endParaRPr>
          </a:p>
          <a:p>
            <a:pPr marL="243840" marR="70485" indent="-231775">
              <a:lnSpc>
                <a:spcPts val="2590"/>
              </a:lnSpc>
              <a:spcBef>
                <a:spcPts val="1000"/>
              </a:spcBef>
              <a:buClr>
                <a:srgbClr val="BA5D00"/>
              </a:buClr>
              <a:buSzPct val="110416"/>
              <a:buChar char="•"/>
              <a:tabLst>
                <a:tab pos="243840" algn="l"/>
              </a:tabLst>
            </a:pPr>
            <a:r>
              <a:rPr sz="2400" dirty="0">
                <a:latin typeface="Arial"/>
                <a:cs typeface="Arial"/>
              </a:rPr>
              <a:t>Please keep</a:t>
            </a:r>
            <a:r>
              <a:rPr sz="2400" spc="-15" dirty="0">
                <a:latin typeface="Arial"/>
                <a:cs typeface="Arial"/>
              </a:rPr>
              <a:t> </a:t>
            </a:r>
            <a:r>
              <a:rPr sz="2400" dirty="0">
                <a:latin typeface="Arial"/>
                <a:cs typeface="Arial"/>
              </a:rPr>
              <a:t>in</a:t>
            </a:r>
            <a:r>
              <a:rPr sz="2400" spc="-5" dirty="0">
                <a:latin typeface="Arial"/>
                <a:cs typeface="Arial"/>
              </a:rPr>
              <a:t> </a:t>
            </a:r>
            <a:r>
              <a:rPr sz="2400" dirty="0">
                <a:latin typeface="Arial"/>
                <a:cs typeface="Arial"/>
              </a:rPr>
              <a:t>mind</a:t>
            </a:r>
            <a:r>
              <a:rPr sz="2400" spc="-15" dirty="0">
                <a:latin typeface="Arial"/>
                <a:cs typeface="Arial"/>
              </a:rPr>
              <a:t> </a:t>
            </a:r>
            <a:r>
              <a:rPr sz="2400" dirty="0">
                <a:latin typeface="Arial"/>
                <a:cs typeface="Arial"/>
              </a:rPr>
              <a:t>-</a:t>
            </a:r>
            <a:r>
              <a:rPr sz="2400" spc="-15" dirty="0">
                <a:latin typeface="Arial"/>
                <a:cs typeface="Arial"/>
              </a:rPr>
              <a:t> </a:t>
            </a:r>
            <a:r>
              <a:rPr sz="2400" dirty="0">
                <a:latin typeface="Arial"/>
                <a:cs typeface="Arial"/>
              </a:rPr>
              <a:t>some</a:t>
            </a:r>
            <a:r>
              <a:rPr sz="2400" spc="-15" dirty="0">
                <a:latin typeface="Arial"/>
                <a:cs typeface="Arial"/>
              </a:rPr>
              <a:t> </a:t>
            </a:r>
            <a:r>
              <a:rPr sz="2400" dirty="0">
                <a:latin typeface="Arial"/>
                <a:cs typeface="Arial"/>
              </a:rPr>
              <a:t>of</a:t>
            </a:r>
            <a:r>
              <a:rPr sz="2400" spc="-20" dirty="0">
                <a:latin typeface="Arial"/>
                <a:cs typeface="Arial"/>
              </a:rPr>
              <a:t> </a:t>
            </a:r>
            <a:r>
              <a:rPr sz="2400" dirty="0">
                <a:latin typeface="Arial"/>
                <a:cs typeface="Arial"/>
              </a:rPr>
              <a:t>this</a:t>
            </a:r>
            <a:r>
              <a:rPr sz="2400" spc="-10" dirty="0">
                <a:latin typeface="Arial"/>
                <a:cs typeface="Arial"/>
              </a:rPr>
              <a:t> </a:t>
            </a:r>
            <a:r>
              <a:rPr sz="2400" dirty="0">
                <a:latin typeface="Arial"/>
                <a:cs typeface="Arial"/>
              </a:rPr>
              <a:t>information</a:t>
            </a:r>
            <a:r>
              <a:rPr sz="2400" spc="-10" dirty="0">
                <a:latin typeface="Arial"/>
                <a:cs typeface="Arial"/>
              </a:rPr>
              <a:t> </a:t>
            </a:r>
            <a:r>
              <a:rPr sz="2400" dirty="0">
                <a:latin typeface="Arial"/>
                <a:cs typeface="Arial"/>
              </a:rPr>
              <a:t>is</a:t>
            </a:r>
            <a:r>
              <a:rPr sz="2400" spc="-10" dirty="0">
                <a:latin typeface="Arial"/>
                <a:cs typeface="Arial"/>
              </a:rPr>
              <a:t> </a:t>
            </a:r>
            <a:r>
              <a:rPr sz="2400" dirty="0">
                <a:latin typeface="Arial"/>
                <a:cs typeface="Arial"/>
              </a:rPr>
              <a:t>preliminary</a:t>
            </a:r>
            <a:r>
              <a:rPr sz="2400" spc="25" dirty="0">
                <a:latin typeface="Arial"/>
                <a:cs typeface="Arial"/>
              </a:rPr>
              <a:t> </a:t>
            </a:r>
            <a:r>
              <a:rPr sz="2400" dirty="0">
                <a:latin typeface="Arial"/>
                <a:cs typeface="Arial"/>
              </a:rPr>
              <a:t>and</a:t>
            </a:r>
            <a:r>
              <a:rPr sz="2400" spc="-15" dirty="0">
                <a:latin typeface="Arial"/>
                <a:cs typeface="Arial"/>
              </a:rPr>
              <a:t> </a:t>
            </a:r>
            <a:r>
              <a:rPr sz="2400" dirty="0">
                <a:latin typeface="Arial"/>
                <a:cs typeface="Arial"/>
              </a:rPr>
              <a:t>may</a:t>
            </a:r>
            <a:r>
              <a:rPr sz="2400" spc="-5" dirty="0">
                <a:latin typeface="Arial"/>
                <a:cs typeface="Arial"/>
              </a:rPr>
              <a:t> </a:t>
            </a:r>
            <a:r>
              <a:rPr sz="2400" spc="-25" dirty="0">
                <a:latin typeface="Arial"/>
                <a:cs typeface="Arial"/>
              </a:rPr>
              <a:t>be </a:t>
            </a:r>
            <a:r>
              <a:rPr sz="2400" dirty="0">
                <a:latin typeface="Arial"/>
                <a:cs typeface="Arial"/>
              </a:rPr>
              <a:t>pending</a:t>
            </a:r>
            <a:r>
              <a:rPr sz="2400" spc="-5" dirty="0">
                <a:latin typeface="Arial"/>
                <a:cs typeface="Arial"/>
              </a:rPr>
              <a:t> </a:t>
            </a:r>
            <a:r>
              <a:rPr sz="2400" dirty="0">
                <a:latin typeface="Arial"/>
                <a:cs typeface="Arial"/>
              </a:rPr>
              <a:t>complete</a:t>
            </a:r>
            <a:r>
              <a:rPr sz="2400" spc="-25" dirty="0">
                <a:latin typeface="Arial"/>
                <a:cs typeface="Arial"/>
              </a:rPr>
              <a:t> </a:t>
            </a:r>
            <a:r>
              <a:rPr sz="2400" spc="-10" dirty="0">
                <a:latin typeface="Arial"/>
                <a:cs typeface="Arial"/>
              </a:rPr>
              <a:t>investigations.</a:t>
            </a:r>
            <a:endParaRPr sz="2400" dirty="0">
              <a:latin typeface="Arial"/>
              <a:cs typeface="Arial"/>
            </a:endParaRPr>
          </a:p>
          <a:p>
            <a:pPr>
              <a:lnSpc>
                <a:spcPct val="100000"/>
              </a:lnSpc>
              <a:spcBef>
                <a:spcPts val="20"/>
              </a:spcBef>
              <a:buClr>
                <a:srgbClr val="BA5D00"/>
              </a:buClr>
              <a:buFont typeface="Arial"/>
              <a:buChar char="•"/>
            </a:pPr>
            <a:endParaRPr sz="3700" dirty="0">
              <a:latin typeface="Arial"/>
              <a:cs typeface="Arial"/>
            </a:endParaRPr>
          </a:p>
          <a:p>
            <a:pPr marL="12700">
              <a:lnSpc>
                <a:spcPct val="100000"/>
              </a:lnSpc>
            </a:pPr>
            <a:r>
              <a:rPr sz="2400" dirty="0">
                <a:latin typeface="Arial"/>
                <a:cs typeface="Arial"/>
              </a:rPr>
              <a:t>Best</a:t>
            </a:r>
            <a:r>
              <a:rPr sz="2400" spc="-20" dirty="0">
                <a:latin typeface="Arial"/>
                <a:cs typeface="Arial"/>
              </a:rPr>
              <a:t> </a:t>
            </a:r>
            <a:r>
              <a:rPr sz="2400" spc="-10" dirty="0">
                <a:latin typeface="Arial"/>
                <a:cs typeface="Arial"/>
              </a:rPr>
              <a:t>Practices</a:t>
            </a:r>
            <a:endParaRPr sz="2400" dirty="0">
              <a:latin typeface="Arial"/>
              <a:cs typeface="Arial"/>
            </a:endParaRPr>
          </a:p>
          <a:p>
            <a:pPr marL="243840" indent="-231140">
              <a:lnSpc>
                <a:spcPct val="100000"/>
              </a:lnSpc>
              <a:spcBef>
                <a:spcPts val="705"/>
              </a:spcBef>
              <a:buClr>
                <a:srgbClr val="BA5D00"/>
              </a:buClr>
              <a:buSzPct val="110416"/>
              <a:buChar char="•"/>
              <a:tabLst>
                <a:tab pos="243840" algn="l"/>
              </a:tabLst>
            </a:pPr>
            <a:r>
              <a:rPr sz="2400" dirty="0">
                <a:latin typeface="Arial"/>
                <a:cs typeface="Arial"/>
              </a:rPr>
              <a:t>Be</a:t>
            </a:r>
            <a:r>
              <a:rPr sz="2400" spc="-15" dirty="0">
                <a:latin typeface="Arial"/>
                <a:cs typeface="Arial"/>
              </a:rPr>
              <a:t> </a:t>
            </a:r>
            <a:r>
              <a:rPr sz="2400" dirty="0">
                <a:latin typeface="Arial"/>
                <a:cs typeface="Arial"/>
              </a:rPr>
              <a:t>familiar</a:t>
            </a:r>
            <a:r>
              <a:rPr sz="2400" spc="5" dirty="0">
                <a:latin typeface="Arial"/>
                <a:cs typeface="Arial"/>
              </a:rPr>
              <a:t> </a:t>
            </a:r>
            <a:r>
              <a:rPr sz="2400" dirty="0">
                <a:latin typeface="Arial"/>
                <a:cs typeface="Arial"/>
              </a:rPr>
              <a:t>with</a:t>
            </a:r>
            <a:r>
              <a:rPr sz="2400" spc="-5" dirty="0">
                <a:latin typeface="Arial"/>
                <a:cs typeface="Arial"/>
              </a:rPr>
              <a:t> </a:t>
            </a:r>
            <a:r>
              <a:rPr sz="2400" dirty="0">
                <a:latin typeface="Arial"/>
                <a:cs typeface="Arial"/>
              </a:rPr>
              <a:t>content</a:t>
            </a:r>
            <a:r>
              <a:rPr sz="2400" spc="-15" dirty="0">
                <a:latin typeface="Arial"/>
                <a:cs typeface="Arial"/>
              </a:rPr>
              <a:t> </a:t>
            </a:r>
            <a:r>
              <a:rPr sz="2400" dirty="0">
                <a:latin typeface="Arial"/>
                <a:cs typeface="Arial"/>
              </a:rPr>
              <a:t>prior</a:t>
            </a:r>
            <a:r>
              <a:rPr sz="2400" spc="-5" dirty="0">
                <a:latin typeface="Arial"/>
                <a:cs typeface="Arial"/>
              </a:rPr>
              <a:t> </a:t>
            </a:r>
            <a:r>
              <a:rPr sz="2400" dirty="0">
                <a:latin typeface="Arial"/>
                <a:cs typeface="Arial"/>
              </a:rPr>
              <a:t>to</a:t>
            </a:r>
            <a:r>
              <a:rPr sz="2400" spc="-20" dirty="0">
                <a:latin typeface="Arial"/>
                <a:cs typeface="Arial"/>
              </a:rPr>
              <a:t> </a:t>
            </a:r>
            <a:r>
              <a:rPr sz="2400" spc="-10" dirty="0">
                <a:latin typeface="Arial"/>
                <a:cs typeface="Arial"/>
              </a:rPr>
              <a:t>presenting</a:t>
            </a:r>
            <a:endParaRPr sz="2400" dirty="0">
              <a:latin typeface="Arial"/>
              <a:cs typeface="Arial"/>
            </a:endParaRPr>
          </a:p>
          <a:p>
            <a:pPr marL="243840" indent="-231140">
              <a:lnSpc>
                <a:spcPct val="100000"/>
              </a:lnSpc>
              <a:spcBef>
                <a:spcPts val="710"/>
              </a:spcBef>
              <a:buClr>
                <a:srgbClr val="BA5D00"/>
              </a:buClr>
              <a:buSzPct val="110416"/>
              <a:buChar char="•"/>
              <a:tabLst>
                <a:tab pos="243840" algn="l"/>
              </a:tabLst>
            </a:pPr>
            <a:r>
              <a:rPr sz="2400" dirty="0">
                <a:latin typeface="Arial"/>
                <a:cs typeface="Arial"/>
              </a:rPr>
              <a:t>Hide/Unhide</a:t>
            </a:r>
            <a:r>
              <a:rPr sz="2400" spc="15" dirty="0">
                <a:latin typeface="Arial"/>
                <a:cs typeface="Arial"/>
              </a:rPr>
              <a:t> </a:t>
            </a:r>
            <a:r>
              <a:rPr sz="2400" dirty="0">
                <a:latin typeface="Arial"/>
                <a:cs typeface="Arial"/>
              </a:rPr>
              <a:t>incidents</a:t>
            </a:r>
            <a:r>
              <a:rPr sz="2400" spc="5" dirty="0">
                <a:latin typeface="Arial"/>
                <a:cs typeface="Arial"/>
              </a:rPr>
              <a:t> </a:t>
            </a:r>
            <a:r>
              <a:rPr sz="2400" dirty="0">
                <a:latin typeface="Arial"/>
                <a:cs typeface="Arial"/>
              </a:rPr>
              <a:t>that</a:t>
            </a:r>
            <a:r>
              <a:rPr sz="2400" spc="-25" dirty="0">
                <a:latin typeface="Arial"/>
                <a:cs typeface="Arial"/>
              </a:rPr>
              <a:t> </a:t>
            </a:r>
            <a:r>
              <a:rPr sz="2400" dirty="0">
                <a:latin typeface="Arial"/>
                <a:cs typeface="Arial"/>
              </a:rPr>
              <a:t>are</a:t>
            </a:r>
            <a:r>
              <a:rPr sz="2400" spc="-20" dirty="0">
                <a:latin typeface="Arial"/>
                <a:cs typeface="Arial"/>
              </a:rPr>
              <a:t> </a:t>
            </a:r>
            <a:r>
              <a:rPr sz="2400" dirty="0">
                <a:latin typeface="Arial"/>
                <a:cs typeface="Arial"/>
              </a:rPr>
              <a:t>relevant</a:t>
            </a:r>
            <a:r>
              <a:rPr sz="2400" spc="-10" dirty="0">
                <a:latin typeface="Arial"/>
                <a:cs typeface="Arial"/>
              </a:rPr>
              <a:t> </a:t>
            </a:r>
            <a:r>
              <a:rPr sz="2400" dirty="0">
                <a:latin typeface="Arial"/>
                <a:cs typeface="Arial"/>
              </a:rPr>
              <a:t>to</a:t>
            </a:r>
            <a:r>
              <a:rPr sz="2400" spc="-25" dirty="0">
                <a:latin typeface="Arial"/>
                <a:cs typeface="Arial"/>
              </a:rPr>
              <a:t> </a:t>
            </a:r>
            <a:r>
              <a:rPr sz="2400" dirty="0">
                <a:latin typeface="Arial"/>
                <a:cs typeface="Arial"/>
              </a:rPr>
              <a:t>your</a:t>
            </a:r>
            <a:r>
              <a:rPr sz="2400" spc="-10" dirty="0">
                <a:latin typeface="Arial"/>
                <a:cs typeface="Arial"/>
              </a:rPr>
              <a:t> </a:t>
            </a:r>
            <a:r>
              <a:rPr sz="2400" spc="-20" dirty="0">
                <a:latin typeface="Arial"/>
                <a:cs typeface="Arial"/>
              </a:rPr>
              <a:t>team</a:t>
            </a:r>
            <a:endParaRPr sz="2400" dirty="0">
              <a:latin typeface="Arial"/>
              <a:cs typeface="Arial"/>
            </a:endParaRPr>
          </a:p>
          <a:p>
            <a:pPr marL="243840" indent="-231140">
              <a:lnSpc>
                <a:spcPct val="100000"/>
              </a:lnSpc>
              <a:spcBef>
                <a:spcPts val="720"/>
              </a:spcBef>
              <a:buClr>
                <a:srgbClr val="BA5D00"/>
              </a:buClr>
              <a:buSzPct val="110416"/>
              <a:buChar char="•"/>
              <a:tabLst>
                <a:tab pos="243840" algn="l"/>
              </a:tabLst>
            </a:pPr>
            <a:r>
              <a:rPr sz="2400" dirty="0">
                <a:latin typeface="Arial"/>
                <a:cs typeface="Arial"/>
              </a:rPr>
              <a:t>Interact</a:t>
            </a:r>
            <a:r>
              <a:rPr sz="2400" spc="-45" dirty="0">
                <a:latin typeface="Arial"/>
                <a:cs typeface="Arial"/>
              </a:rPr>
              <a:t> </a:t>
            </a:r>
            <a:r>
              <a:rPr sz="2400" dirty="0">
                <a:latin typeface="Arial"/>
                <a:cs typeface="Arial"/>
              </a:rPr>
              <a:t>with</a:t>
            </a:r>
            <a:r>
              <a:rPr sz="2400" spc="-15" dirty="0">
                <a:latin typeface="Arial"/>
                <a:cs typeface="Arial"/>
              </a:rPr>
              <a:t> </a:t>
            </a:r>
            <a:r>
              <a:rPr sz="2400" dirty="0">
                <a:latin typeface="Arial"/>
                <a:cs typeface="Arial"/>
              </a:rPr>
              <a:t>your</a:t>
            </a:r>
            <a:r>
              <a:rPr sz="2400" spc="-10" dirty="0">
                <a:latin typeface="Arial"/>
                <a:cs typeface="Arial"/>
              </a:rPr>
              <a:t> </a:t>
            </a:r>
            <a:r>
              <a:rPr sz="2400" dirty="0">
                <a:latin typeface="Arial"/>
                <a:cs typeface="Arial"/>
              </a:rPr>
              <a:t>audience,</a:t>
            </a:r>
            <a:r>
              <a:rPr sz="2400" spc="15" dirty="0">
                <a:latin typeface="Arial"/>
                <a:cs typeface="Arial"/>
              </a:rPr>
              <a:t> </a:t>
            </a:r>
            <a:r>
              <a:rPr sz="2400" dirty="0">
                <a:latin typeface="Arial"/>
                <a:cs typeface="Arial"/>
              </a:rPr>
              <a:t>relating</a:t>
            </a:r>
            <a:r>
              <a:rPr sz="2400" spc="5" dirty="0">
                <a:latin typeface="Arial"/>
                <a:cs typeface="Arial"/>
              </a:rPr>
              <a:t> </a:t>
            </a:r>
            <a:r>
              <a:rPr sz="2400" dirty="0">
                <a:latin typeface="Arial"/>
                <a:cs typeface="Arial"/>
              </a:rPr>
              <a:t>information</a:t>
            </a:r>
            <a:r>
              <a:rPr sz="2400" spc="-15" dirty="0">
                <a:latin typeface="Arial"/>
                <a:cs typeface="Arial"/>
              </a:rPr>
              <a:t> </a:t>
            </a:r>
            <a:r>
              <a:rPr sz="2400" dirty="0">
                <a:latin typeface="Arial"/>
                <a:cs typeface="Arial"/>
              </a:rPr>
              <a:t>to</a:t>
            </a:r>
            <a:r>
              <a:rPr sz="2400" spc="-30" dirty="0">
                <a:latin typeface="Arial"/>
                <a:cs typeface="Arial"/>
              </a:rPr>
              <a:t> </a:t>
            </a:r>
            <a:r>
              <a:rPr sz="2400" dirty="0">
                <a:latin typeface="Arial"/>
                <a:cs typeface="Arial"/>
              </a:rPr>
              <a:t>your</a:t>
            </a:r>
            <a:r>
              <a:rPr sz="2400" spc="-5" dirty="0">
                <a:latin typeface="Arial"/>
                <a:cs typeface="Arial"/>
              </a:rPr>
              <a:t> </a:t>
            </a:r>
            <a:r>
              <a:rPr sz="2400" dirty="0">
                <a:latin typeface="Arial"/>
                <a:cs typeface="Arial"/>
              </a:rPr>
              <a:t>specific </a:t>
            </a:r>
            <a:r>
              <a:rPr sz="2400" spc="-20" dirty="0">
                <a:latin typeface="Arial"/>
                <a:cs typeface="Arial"/>
              </a:rPr>
              <a:t>work</a:t>
            </a:r>
            <a:endParaRPr lang="en-US" sz="2400" spc="-20" dirty="0">
              <a:latin typeface="Arial"/>
              <a:cs typeface="Arial"/>
            </a:endParaRPr>
          </a:p>
          <a:p>
            <a:pPr marL="243840" indent="-231140">
              <a:lnSpc>
                <a:spcPct val="100000"/>
              </a:lnSpc>
              <a:spcBef>
                <a:spcPts val="720"/>
              </a:spcBef>
              <a:buClr>
                <a:srgbClr val="BA5D00"/>
              </a:buClr>
              <a:buSzPct val="110416"/>
              <a:buChar char="•"/>
              <a:tabLst>
                <a:tab pos="243840" algn="l"/>
              </a:tabLst>
            </a:pPr>
            <a:r>
              <a:rPr lang="en-US" sz="2400" dirty="0">
                <a:latin typeface="Arial"/>
                <a:cs typeface="Arial"/>
              </a:rPr>
              <a:t>Update dashboards to share meaningful data (</a:t>
            </a:r>
            <a:r>
              <a:rPr lang="en-US" sz="2400" dirty="0">
                <a:hlinkClick r:id="rId6"/>
              </a:rPr>
              <a:t>Incident Summary - Power BI</a:t>
            </a:r>
            <a:r>
              <a:rPr lang="en-US" sz="2400" dirty="0"/>
              <a:t>, </a:t>
            </a:r>
            <a:r>
              <a:rPr lang="en-US" sz="2400" dirty="0">
                <a:hlinkClick r:id="rId7"/>
              </a:rPr>
              <a:t>FRM - Power BI</a:t>
            </a:r>
            <a:r>
              <a:rPr lang="en-US" sz="2400" dirty="0">
                <a:latin typeface="Arial"/>
                <a:cs typeface="Arial"/>
              </a:rPr>
              <a:t>). Contact your local H&amp;S staff for site-specific dashboards or external access.</a:t>
            </a:r>
          </a:p>
          <a:p>
            <a:pPr marL="243840" indent="-231140">
              <a:lnSpc>
                <a:spcPct val="100000"/>
              </a:lnSpc>
              <a:spcBef>
                <a:spcPts val="720"/>
              </a:spcBef>
              <a:buClr>
                <a:srgbClr val="BA5D00"/>
              </a:buClr>
              <a:buSzPct val="110416"/>
              <a:buChar char="•"/>
              <a:tabLst>
                <a:tab pos="243840" algn="l"/>
              </a:tabLst>
            </a:pPr>
            <a:endParaRPr sz="2400" dirty="0">
              <a:latin typeface="Arial"/>
              <a:cs typeface="Arial"/>
            </a:endParaRPr>
          </a:p>
        </p:txBody>
      </p:sp>
      <p:sp>
        <p:nvSpPr>
          <p:cNvPr id="11" name="object 11"/>
          <p:cNvSpPr txBox="1"/>
          <p:nvPr/>
        </p:nvSpPr>
        <p:spPr>
          <a:xfrm>
            <a:off x="12022980" y="660753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Arial"/>
                <a:cs typeface="Arial"/>
              </a:rPr>
              <a:t>1</a:t>
            </a:r>
            <a:endParaRPr sz="9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0391325-4FC3-DADF-2CCF-4754E4E93FD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00391325-4FC3-DADF-2CCF-4754E4E93F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8ACB4F62-E5E2-216C-FD23-0C8B0F14AAD3}"/>
              </a:ext>
            </a:extLst>
          </p:cNvPr>
          <p:cNvPicPr>
            <a:picLocks noChangeAspect="1"/>
          </p:cNvPicPr>
          <p:nvPr/>
        </p:nvPicPr>
        <p:blipFill rotWithShape="1">
          <a:blip r:embed="rId5"/>
          <a:srcRect t="884"/>
          <a:stretch/>
        </p:blipFill>
        <p:spPr>
          <a:xfrm>
            <a:off x="6354162" y="1483440"/>
            <a:ext cx="5533898" cy="4639478"/>
          </a:xfrm>
          <a:prstGeom prst="rect">
            <a:avLst/>
          </a:prstGeom>
          <a:ln>
            <a:solidFill>
              <a:schemeClr val="bg1"/>
            </a:solidFill>
          </a:ln>
        </p:spPr>
      </p:pic>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676228" cy="533203"/>
          </a:xfrm>
          <a:prstGeom prst="rect">
            <a:avLst/>
          </a:prstGeom>
        </p:spPr>
        <p:txBody>
          <a:bodyPr vert="horz" lIns="91440" tIns="45720" rIns="91440" bIns="45720" anchor="ctr"/>
          <a:lstStyle/>
          <a:p>
            <a:r>
              <a:rPr lang="en-US">
                <a:latin typeface="Arial"/>
                <a:cs typeface="Arial"/>
              </a:rPr>
              <a:t>Manhaul Truck Collided with Crane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5038" y="1078478"/>
          <a:ext cx="5614344" cy="5509439"/>
        </p:xfrm>
        <a:graphic>
          <a:graphicData uri="http://schemas.openxmlformats.org/drawingml/2006/table">
            <a:tbl>
              <a:tblPr firstRow="1" bandRow="1">
                <a:tableStyleId>{1FECB4D8-DB02-4DC6-A0A2-4F2EBAE1DC90}</a:tableStyleId>
              </a:tblPr>
              <a:tblGrid>
                <a:gridCol w="1242114">
                  <a:extLst>
                    <a:ext uri="{9D8B030D-6E8A-4147-A177-3AD203B41FA5}">
                      <a16:colId xmlns:a16="http://schemas.microsoft.com/office/drawing/2014/main" val="2478897174"/>
                    </a:ext>
                  </a:extLst>
                </a:gridCol>
                <a:gridCol w="4372230">
                  <a:extLst>
                    <a:ext uri="{9D8B030D-6E8A-4147-A177-3AD203B41FA5}">
                      <a16:colId xmlns:a16="http://schemas.microsoft.com/office/drawing/2014/main" val="1434738273"/>
                    </a:ext>
                  </a:extLst>
                </a:gridCol>
              </a:tblGrid>
              <a:tr h="374278">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84777">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a:latin typeface="Arial" panose="020B0604020202020204" pitchFamily="34" charset="0"/>
                          <a:cs typeface="Arial" panose="020B0604020202020204" pitchFamily="34" charset="0"/>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9291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December 4,</a:t>
                      </a:r>
                      <a:r>
                        <a:rPr lang="en-US" sz="1100" baseline="30000">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2023 / 11:30 a.m.</a:t>
                      </a:r>
                      <a:endParaRPr lang="en-US" sz="1100" baseline="3000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84777">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36229">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noProof="0">
                          <a:latin typeface="Arial" panose="020B0604020202020204" pitchFamily="34" charset="0"/>
                          <a:cs typeface="Arial" panose="020B0604020202020204" pitchFamily="34" charset="0"/>
                        </a:rPr>
                        <a:t>An Isuzu passenger transport truck was heading to </a:t>
                      </a:r>
                      <a:r>
                        <a:rPr lang="en-US" sz="1100" b="0" i="0" u="none" strike="noStrike" noProof="0" err="1">
                          <a:latin typeface="Arial" panose="020B0604020202020204" pitchFamily="34" charset="0"/>
                          <a:cs typeface="Arial" panose="020B0604020202020204" pitchFamily="34" charset="0"/>
                        </a:rPr>
                        <a:t>Kasuang</a:t>
                      </a:r>
                      <a:r>
                        <a:rPr lang="en-US" sz="1100" b="0" i="0" u="none" strike="noStrike" noProof="0">
                          <a:latin typeface="Arial" panose="020B0604020202020204" pitchFamily="34" charset="0"/>
                          <a:cs typeface="Arial" panose="020B0604020202020204" pitchFamily="34" charset="0"/>
                        </a:rPr>
                        <a:t> when the driver lost control along a steep downhill road segment. The vehicle hit a trash bin, causing it to spin, before striking a crane and coming to a stop. The trash bin struck a rigger who was standing nearby, resulting in injury. The truck operator’s foot was pinched inside the cabin, requiring extraction to be released from the vehicle.</a:t>
                      </a:r>
                      <a:endParaRPr lang="en-US" sz="110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2912">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Vehicle Collision or Rollover</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6639">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Actionable</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92912">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a:solidFill>
                            <a:schemeClr val="dk1"/>
                          </a:solidFill>
                          <a:latin typeface="Arial" panose="020B0604020202020204" pitchFamily="34" charset="0"/>
                          <a:ea typeface="+mn-ea"/>
                          <a:cs typeface="Arial" panose="020B0604020202020204" pitchFamily="34" charset="0"/>
                        </a:rPr>
                        <a:t>Significant (3) Likely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620860">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100">
                          <a:latin typeface="Arial" panose="020B0604020202020204" pitchFamily="34" charset="0"/>
                          <a:cs typeface="Arial" panose="020B0604020202020204" pitchFamily="34" charset="0"/>
                        </a:rPr>
                        <a:t>Incorrect or unsuccessful use of proper gear selection </a:t>
                      </a:r>
                    </a:p>
                    <a:p>
                      <a:pPr marL="171450" indent="-171450" algn="l">
                        <a:buFont typeface="Arial" panose="020B0604020202020204" pitchFamily="34" charset="0"/>
                        <a:buChar char="•"/>
                      </a:pPr>
                      <a:r>
                        <a:rPr lang="en-US" sz="1100">
                          <a:latin typeface="Arial" panose="020B0604020202020204" pitchFamily="34" charset="0"/>
                          <a:cs typeface="Arial" panose="020B0604020202020204" pitchFamily="34" charset="0"/>
                        </a:rPr>
                        <a:t>Failure to operate vehicle according to road conditions</a:t>
                      </a:r>
                    </a:p>
                    <a:p>
                      <a:pPr marL="171450" indent="-171450" algn="l">
                        <a:buFont typeface="Arial" panose="020B0604020202020204" pitchFamily="34" charset="0"/>
                        <a:buChar char="•"/>
                      </a:pPr>
                      <a:r>
                        <a:rPr lang="en-US" sz="1100">
                          <a:latin typeface="Arial" panose="020B0604020202020204" pitchFamily="34" charset="0"/>
                          <a:cs typeface="Arial" panose="020B0604020202020204" pitchFamily="34" charset="0"/>
                        </a:rPr>
                        <a:t>Failure to secure control of the vehicle</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2086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u="none">
                          <a:latin typeface="Arial" panose="020B0604020202020204" pitchFamily="34" charset="0"/>
                          <a:cs typeface="Arial" panose="020B0604020202020204" pitchFamily="34" charset="0"/>
                          <a:hlinkClick r:id="rId6"/>
                        </a:rPr>
                        <a:t>SOP-6.01-UGMO03 </a:t>
                      </a:r>
                      <a:r>
                        <a:rPr lang="en-US" sz="1100" u="none">
                          <a:latin typeface="Arial" panose="020B0604020202020204" pitchFamily="34" charset="0"/>
                          <a:cs typeface="Arial" panose="020B0604020202020204" pitchFamily="34" charset="0"/>
                        </a:rPr>
                        <a:t>Operating Procedure Truck Isuzu NPS-75 Type </a:t>
                      </a:r>
                      <a:r>
                        <a:rPr lang="en-US" sz="1100" u="none" err="1">
                          <a:latin typeface="Arial" panose="020B0604020202020204" pitchFamily="34" charset="0"/>
                          <a:cs typeface="Arial" panose="020B0604020202020204" pitchFamily="34" charset="0"/>
                        </a:rPr>
                        <a:t>Manhaul</a:t>
                      </a:r>
                      <a:r>
                        <a:rPr lang="en-US" sz="1100" u="none">
                          <a:latin typeface="Arial" panose="020B0604020202020204" pitchFamily="34" charset="0"/>
                          <a:cs typeface="Arial" panose="020B0604020202020204" pitchFamily="34" charset="0"/>
                        </a:rPr>
                        <a:t>, Boom Crane and Rescue Truck in the Underground Mine and Surface Area</a:t>
                      </a:r>
                      <a:endParaRPr lang="en-US" sz="1100" u="sng">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4750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Truck operator received first aid. Rigger sustained chest and hand injuries and is under observation.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84777">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defTabSz="914408" rtl="0" eaLnBrk="1" latinLnBrk="0" hangingPunct="1"/>
                      <a:r>
                        <a:rPr lang="en-US" sz="1100" kern="1200">
                          <a:solidFill>
                            <a:schemeClr val="dk1"/>
                          </a:solidFill>
                          <a:latin typeface="Arial" panose="020B0604020202020204" pitchFamily="34" charset="0"/>
                          <a:ea typeface="+mn-ea"/>
                          <a:cs typeface="Arial" panose="020B0604020202020204" pitchFamily="34" charset="0"/>
                        </a:rPr>
                        <a:t>Matthew Sullivan, Sr. Vice President-Underground Mine Division</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57150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PFE # 2023-38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20011847</a:t>
                      </a:r>
                    </a:p>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b="0">
                        <a:solidFill>
                          <a:schemeClr val="tx1"/>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4" name="Picture 2" descr="Image preview">
            <a:extLst>
              <a:ext uri="{FF2B5EF4-FFF2-40B4-BE49-F238E27FC236}">
                <a16:creationId xmlns:a16="http://schemas.microsoft.com/office/drawing/2014/main" id="{61E37DCE-5D5C-100F-9493-40ED1DA154DE}"/>
              </a:ext>
            </a:extLst>
          </p:cNvPr>
          <p:cNvPicPr>
            <a:picLocks noGrp="1" noChangeAspect="1" noChangeArrowheads="1"/>
          </p:cNvPicPr>
          <p:nvPr>
            <p:ph type="pic" sz="quarter" idx="17"/>
          </p:nvPr>
        </p:nvPicPr>
        <p:blipFill rotWithShape="1">
          <a:blip r:embed="rId7">
            <a:extLst>
              <a:ext uri="{28A0092B-C50C-407E-A947-70E740481C1C}">
                <a14:useLocalDpi xmlns:a14="http://schemas.microsoft.com/office/drawing/2010/main" val="0"/>
              </a:ext>
            </a:extLst>
          </a:blip>
          <a:srcRect t="13389" b="13389"/>
          <a:stretch/>
        </p:blipFill>
        <p:spPr bwMode="auto">
          <a:xfrm>
            <a:off x="6933538" y="5038545"/>
            <a:ext cx="1571551" cy="1534281"/>
          </a:xfrm>
          <a:prstGeom prst="rect">
            <a:avLst/>
          </a:prstGeom>
          <a:noFill/>
          <a:ln w="19050">
            <a:solidFill>
              <a:srgbClr val="00FFFF"/>
            </a:solidFill>
          </a:ln>
          <a:extLst>
            <a:ext uri="{909E8E84-426E-40DD-AFC4-6F175D3DCCD1}">
              <a14:hiddenFill xmlns:a14="http://schemas.microsoft.com/office/drawing/2010/main">
                <a:solidFill>
                  <a:srgbClr val="FFFFFF"/>
                </a:solidFill>
              </a14:hiddenFill>
            </a:ext>
          </a:extLst>
        </p:spPr>
      </p:pic>
      <p:pic>
        <p:nvPicPr>
          <p:cNvPr id="15" name="Picture 4" descr="Image preview">
            <a:extLst>
              <a:ext uri="{FF2B5EF4-FFF2-40B4-BE49-F238E27FC236}">
                <a16:creationId xmlns:a16="http://schemas.microsoft.com/office/drawing/2014/main" id="{E9AC1F2A-53EB-283D-7776-BF8425F76821}"/>
              </a:ext>
            </a:extLst>
          </p:cNvPr>
          <p:cNvPicPr>
            <a:picLocks noGrp="1" noChangeAspect="1" noChangeArrowheads="1"/>
          </p:cNvPicPr>
          <p:nvPr>
            <p:ph type="pic" sz="quarter" idx="16"/>
          </p:nvPr>
        </p:nvPicPr>
        <p:blipFill rotWithShape="1">
          <a:blip r:embed="rId8">
            <a:extLst>
              <a:ext uri="{28A0092B-C50C-407E-A947-70E740481C1C}">
                <a14:useLocalDpi xmlns:a14="http://schemas.microsoft.com/office/drawing/2010/main" val="0"/>
              </a:ext>
            </a:extLst>
          </a:blip>
          <a:srcRect t="1186" b="1186"/>
          <a:stretch/>
        </p:blipFill>
        <p:spPr bwMode="auto">
          <a:xfrm>
            <a:off x="9084465" y="5026636"/>
            <a:ext cx="1571551" cy="1534282"/>
          </a:xfrm>
          <a:prstGeom prst="rect">
            <a:avLst/>
          </a:prstGeom>
          <a:noFill/>
          <a:ln w="19050">
            <a:solidFill>
              <a:srgbClr val="00FFFF"/>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1969451-AA35-0709-1756-6EB2CB065E91}"/>
              </a:ext>
            </a:extLst>
          </p:cNvPr>
          <p:cNvPicPr>
            <a:picLocks noChangeAspect="1"/>
          </p:cNvPicPr>
          <p:nvPr/>
        </p:nvPicPr>
        <p:blipFill>
          <a:blip r:embed="rId9"/>
          <a:stretch>
            <a:fillRect/>
          </a:stretch>
        </p:blipFill>
        <p:spPr>
          <a:xfrm>
            <a:off x="368770" y="87547"/>
            <a:ext cx="842904" cy="737424"/>
          </a:xfrm>
          <a:prstGeom prst="rect">
            <a:avLst/>
          </a:prstGeom>
        </p:spPr>
      </p:pic>
    </p:spTree>
    <p:extLst>
      <p:ext uri="{BB962C8B-B14F-4D97-AF65-F5344CB8AC3E}">
        <p14:creationId xmlns:p14="http://schemas.microsoft.com/office/powerpoint/2010/main" val="181369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DDE7-95DD-0567-A46F-58F111E6A64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FD9E8EF-943B-ED80-EB38-3D56C5B9E6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2FD9E8EF-943B-ED80-EB38-3D56C5B9E6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itle 20">
            <a:extLst>
              <a:ext uri="{FF2B5EF4-FFF2-40B4-BE49-F238E27FC236}">
                <a16:creationId xmlns:a16="http://schemas.microsoft.com/office/drawing/2014/main" id="{F7204443-03A5-F836-3C32-3B074F1C4D45}"/>
              </a:ext>
            </a:extLst>
          </p:cNvPr>
          <p:cNvSpPr>
            <a:spLocks noGrp="1"/>
          </p:cNvSpPr>
          <p:nvPr>
            <p:ph type="title"/>
          </p:nvPr>
        </p:nvSpPr>
        <p:spPr>
          <a:xfrm>
            <a:off x="3937093" y="270082"/>
            <a:ext cx="4676228" cy="533203"/>
          </a:xfrm>
          <a:prstGeom prst="rect">
            <a:avLst/>
          </a:prstGeom>
        </p:spPr>
        <p:txBody>
          <a:bodyPr vert="horz" lIns="91440" tIns="45720" rIns="91440" bIns="45720" anchor="ctr"/>
          <a:lstStyle/>
          <a:p>
            <a:r>
              <a:rPr lang="en-US">
                <a:latin typeface="Arial"/>
                <a:cs typeface="Arial"/>
              </a:rPr>
              <a:t>Haul Truck Collided with Isuzu Man Haul</a:t>
            </a:r>
            <a:endParaRPr lang="en-US"/>
          </a:p>
        </p:txBody>
      </p:sp>
      <p:graphicFrame>
        <p:nvGraphicFramePr>
          <p:cNvPr id="22" name="Table 2">
            <a:extLst>
              <a:ext uri="{FF2B5EF4-FFF2-40B4-BE49-F238E27FC236}">
                <a16:creationId xmlns:a16="http://schemas.microsoft.com/office/drawing/2014/main" id="{B2A9FD02-CA82-A190-2892-15C9B8DD778B}"/>
              </a:ext>
            </a:extLst>
          </p:cNvPr>
          <p:cNvGraphicFramePr>
            <a:graphicFrameLocks noGrp="1"/>
          </p:cNvGraphicFramePr>
          <p:nvPr/>
        </p:nvGraphicFramePr>
        <p:xfrm>
          <a:off x="172720" y="1076960"/>
          <a:ext cx="5938141" cy="5740872"/>
        </p:xfrm>
        <a:graphic>
          <a:graphicData uri="http://schemas.openxmlformats.org/drawingml/2006/table">
            <a:tbl>
              <a:tblPr firstRow="1" bandRow="1">
                <a:tableStyleId>{1FECB4D8-DB02-4DC6-A0A2-4F2EBAE1DC90}</a:tableStyleId>
              </a:tblPr>
              <a:tblGrid>
                <a:gridCol w="1462532">
                  <a:extLst>
                    <a:ext uri="{9D8B030D-6E8A-4147-A177-3AD203B41FA5}">
                      <a16:colId xmlns:a16="http://schemas.microsoft.com/office/drawing/2014/main" val="2478897174"/>
                    </a:ext>
                  </a:extLst>
                </a:gridCol>
                <a:gridCol w="4475609">
                  <a:extLst>
                    <a:ext uri="{9D8B030D-6E8A-4147-A177-3AD203B41FA5}">
                      <a16:colId xmlns:a16="http://schemas.microsoft.com/office/drawing/2014/main" val="1434738273"/>
                    </a:ext>
                  </a:extLst>
                </a:gridCol>
              </a:tblGrid>
              <a:tr h="356294">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8354">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9488">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50" b="0" i="0" u="none" strike="noStrike" noProof="0">
                          <a:solidFill>
                            <a:srgbClr val="000000"/>
                          </a:solidFill>
                          <a:latin typeface="Arial"/>
                        </a:rPr>
                        <a:t>December 20, 2023 / 6:30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8354">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957541">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00" b="0" i="0" u="none" strike="noStrike" noProof="0">
                          <a:solidFill>
                            <a:srgbClr val="000000"/>
                          </a:solidFill>
                          <a:latin typeface="Arial"/>
                        </a:rPr>
                        <a:t>The operator of an AD60 haul truck lost control of the vehicle and accelerated into an Isuzu man haul unit coming from the opposite direction. The haul truck collided with the man haul’s front cabin structure, pushing the Isuzu backward ~10 meters (30 feet) before turning it ~90 degrees. The man haul driver and five passengers were able to exit the vehicle without emergency team assistance.</a:t>
                      </a:r>
                      <a:endParaRPr lang="en-US" sz="1000"/>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9488">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Vehicle Collision or Rollover</a:t>
                      </a:r>
                      <a:endParaRPr lang="en-US"/>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7220">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Monitor</a:t>
                      </a:r>
                      <a:endParaRPr lang="en-US"/>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44952">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kern="1200">
                          <a:solidFill>
                            <a:schemeClr val="dk1"/>
                          </a:solidFill>
                          <a:latin typeface="Arial"/>
                          <a:ea typeface="+mn-ea"/>
                          <a:cs typeface="Arial"/>
                        </a:rPr>
                        <a:t>Significant (3) Possible (2)</a:t>
                      </a:r>
                      <a:endParaRPr lang="en-US"/>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823930">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indent="0" algn="l">
                        <a:buNone/>
                      </a:pPr>
                      <a:r>
                        <a:rPr lang="en-US" sz="1000" b="1" i="0" u="none" strike="noStrike" noProof="0">
                          <a:solidFill>
                            <a:srgbClr val="000000"/>
                          </a:solidFill>
                          <a:latin typeface="Arial"/>
                        </a:rPr>
                        <a:t>Failure to operate equipment properly </a:t>
                      </a:r>
                      <a:r>
                        <a:rPr lang="en-US" sz="1000" b="0" i="0" u="none" strike="noStrike" noProof="0">
                          <a:solidFill>
                            <a:srgbClr val="000000"/>
                          </a:solidFill>
                          <a:latin typeface="Arial"/>
                        </a:rPr>
                        <a:t>– Prior to hitting the man haul, the haul truck accelerated toward the rib. The operator tried to apply the service brake with the left foot while still applying the throttle. The haul truck hit the rib and articulated right. The sudden change in direction caused the operator’s left foot to came off the brake and right foot to apply full throttle.</a:t>
                      </a:r>
                      <a:r>
                        <a:rPr lang="en-US" sz="1050" b="0" i="0" u="none" strike="noStrike" noProof="0">
                          <a:solidFill>
                            <a:srgbClr val="000000"/>
                          </a:solidFill>
                          <a:latin typeface="Arial"/>
                        </a:rPr>
                        <a:t> </a:t>
                      </a:r>
                      <a:endParaRPr lang="en-US" sz="1050"/>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86846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00" b="0" i="0" u="none" strike="noStrike" noProof="0">
                          <a:solidFill>
                            <a:srgbClr val="000000"/>
                          </a:solidFill>
                          <a:latin typeface="Arial"/>
                        </a:rPr>
                        <a:t>•SOP-6.01-UG-J05 Operating Procedure Truck Elphinstone Series AD30, AD55, AD55B and AD60</a:t>
                      </a:r>
                      <a:endParaRPr lang="en-US" sz="1000"/>
                    </a:p>
                    <a:p>
                      <a:pPr lvl="0" algn="l">
                        <a:lnSpc>
                          <a:spcPct val="100000"/>
                        </a:lnSpc>
                        <a:spcBef>
                          <a:spcPts val="0"/>
                        </a:spcBef>
                        <a:spcAft>
                          <a:spcPts val="0"/>
                        </a:spcAft>
                        <a:buNone/>
                      </a:pPr>
                      <a:r>
                        <a:rPr lang="en-US" sz="1000" b="0" i="0" u="none" strike="noStrike" noProof="0">
                          <a:solidFill>
                            <a:srgbClr val="000000"/>
                          </a:solidFill>
                          <a:latin typeface="Arial"/>
                        </a:rPr>
                        <a:t>•SOP-6.01-UG-J08 Elphinstone AD55, AD55B  and AD60 Truck Operating Procedure and Truck Guidance System</a:t>
                      </a:r>
                      <a:endParaRPr lang="en-US" sz="1000"/>
                    </a:p>
                    <a:p>
                      <a:pPr lvl="0" algn="l">
                        <a:buNone/>
                      </a:pPr>
                      <a:endParaRPr lang="en-US" sz="1100" u="none">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69032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00" b="0" i="0" u="none" strike="noStrike" noProof="0">
                          <a:solidFill>
                            <a:srgbClr val="000000"/>
                          </a:solidFill>
                          <a:latin typeface="Arial"/>
                        </a:rPr>
                        <a:t>Man haul operator sustained a hand abrasion and shin contusion and was released fit for work after undergoing medical observation at Ridge Camp Clinic.</a:t>
                      </a:r>
                      <a:endParaRPr lang="en-US" sz="1000"/>
                    </a:p>
                    <a:p>
                      <a:pPr lvl="0" algn="l">
                        <a:buNone/>
                      </a:pPr>
                      <a:endParaRPr lang="en-US" sz="110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8354">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defTabSz="914408" rtl="0" eaLnBrk="1" latinLnBrk="0" hangingPunct="1"/>
                      <a:r>
                        <a:rPr lang="en-US" sz="1100" kern="1200">
                          <a:solidFill>
                            <a:schemeClr val="dk1"/>
                          </a:solidFill>
                          <a:latin typeface="Arial"/>
                          <a:ea typeface="+mn-ea"/>
                          <a:cs typeface="Arial"/>
                        </a:rPr>
                        <a:t>Matthew Sullivan, Sr. Vice President-Underground Mine Division</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82CCE40C-ACA9-4388-C75B-3178EC679B8B}"/>
              </a:ext>
            </a:extLst>
          </p:cNvPr>
          <p:cNvGraphicFramePr>
            <a:graphicFrameLocks noGrp="1"/>
          </p:cNvGraphicFramePr>
          <p:nvPr/>
        </p:nvGraphicFramePr>
        <p:xfrm>
          <a:off x="9362908" y="462032"/>
          <a:ext cx="2829092" cy="57150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rtl="0" eaLnBrk="1" fontAlgn="auto" latinLnBrk="0" hangingPunct="1">
                        <a:lnSpc>
                          <a:spcPct val="100000"/>
                        </a:lnSpc>
                        <a:spcBef>
                          <a:spcPts val="0"/>
                        </a:spcBef>
                        <a:spcAft>
                          <a:spcPts val="0"/>
                        </a:spcAft>
                        <a:buClrTx/>
                        <a:buSzTx/>
                        <a:buFontTx/>
                        <a:buNone/>
                      </a:pPr>
                      <a:r>
                        <a:rPr lang="en-US" sz="1050" b="0">
                          <a:solidFill>
                            <a:schemeClr val="tx1"/>
                          </a:solidFill>
                          <a:latin typeface="Arial"/>
                          <a:cs typeface="Arial"/>
                        </a:rPr>
                        <a:t>PFE # 2023-41</a:t>
                      </a:r>
                      <a:endParaRPr lang="en-US"/>
                    </a:p>
                    <a:p>
                      <a:pPr marL="0" marR="0" lvl="0" indent="0" algn="l" defTabSz="914408">
                        <a:lnSpc>
                          <a:spcPct val="100000"/>
                        </a:lnSpc>
                        <a:spcBef>
                          <a:spcPts val="0"/>
                        </a:spcBef>
                        <a:spcAft>
                          <a:spcPts val="0"/>
                        </a:spcAft>
                        <a:buClrTx/>
                        <a:buSzTx/>
                        <a:buFontTx/>
                        <a:buNone/>
                        <a:tabLst/>
                        <a:defRPr/>
                      </a:pPr>
                      <a:r>
                        <a:rPr lang="en-US" sz="1050" b="0">
                          <a:solidFill>
                            <a:schemeClr val="tx1"/>
                          </a:solidFill>
                          <a:latin typeface="Arial"/>
                          <a:cs typeface="Arial"/>
                        </a:rPr>
                        <a:t>Event ID 20012287</a:t>
                      </a:r>
                      <a:endParaRPr lang="en-US"/>
                    </a:p>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b="0">
                        <a:solidFill>
                          <a:schemeClr val="tx1"/>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2" name="Picture 1">
            <a:extLst>
              <a:ext uri="{FF2B5EF4-FFF2-40B4-BE49-F238E27FC236}">
                <a16:creationId xmlns:a16="http://schemas.microsoft.com/office/drawing/2014/main" id="{77662947-0645-F27A-75A1-FA2B91EB3DA9}"/>
              </a:ext>
            </a:extLst>
          </p:cNvPr>
          <p:cNvPicPr>
            <a:picLocks noChangeAspect="1"/>
          </p:cNvPicPr>
          <p:nvPr/>
        </p:nvPicPr>
        <p:blipFill>
          <a:blip r:embed="rId5"/>
          <a:stretch>
            <a:fillRect/>
          </a:stretch>
        </p:blipFill>
        <p:spPr>
          <a:xfrm>
            <a:off x="368770" y="87547"/>
            <a:ext cx="842904" cy="737424"/>
          </a:xfrm>
          <a:prstGeom prst="rect">
            <a:avLst/>
          </a:prstGeom>
        </p:spPr>
      </p:pic>
      <p:pic>
        <p:nvPicPr>
          <p:cNvPr id="8" name="Picture Placeholder 7" descr="A map of a road&#10;&#10;Description automatically generated">
            <a:extLst>
              <a:ext uri="{FF2B5EF4-FFF2-40B4-BE49-F238E27FC236}">
                <a16:creationId xmlns:a16="http://schemas.microsoft.com/office/drawing/2014/main" id="{4ADDAD18-31A9-AF5C-EFBF-7583133A6964}"/>
              </a:ext>
            </a:extLst>
          </p:cNvPr>
          <p:cNvPicPr>
            <a:picLocks noGrp="1" noChangeAspect="1"/>
          </p:cNvPicPr>
          <p:nvPr>
            <p:ph type="pic" sz="quarter" idx="17"/>
          </p:nvPr>
        </p:nvPicPr>
        <p:blipFill>
          <a:blip r:embed="rId6"/>
          <a:srcRect l="17286" r="17286"/>
          <a:stretch/>
        </p:blipFill>
        <p:spPr>
          <a:xfrm>
            <a:off x="6430887" y="1471590"/>
            <a:ext cx="4787264" cy="3733849"/>
          </a:xfrm>
        </p:spPr>
      </p:pic>
      <p:pic>
        <p:nvPicPr>
          <p:cNvPr id="9" name="Picture Placeholder 8" descr="A collage of images of a truck and a truck in a tunnel&#10;&#10;Description automatically generated">
            <a:extLst>
              <a:ext uri="{FF2B5EF4-FFF2-40B4-BE49-F238E27FC236}">
                <a16:creationId xmlns:a16="http://schemas.microsoft.com/office/drawing/2014/main" id="{64BB25D1-BB7C-E3F3-0C64-03917A6D2155}"/>
              </a:ext>
            </a:extLst>
          </p:cNvPr>
          <p:cNvPicPr>
            <a:picLocks noGrp="1" noChangeAspect="1"/>
          </p:cNvPicPr>
          <p:nvPr>
            <p:ph type="pic" sz="quarter" idx="16"/>
          </p:nvPr>
        </p:nvPicPr>
        <p:blipFill>
          <a:blip r:embed="rId7"/>
          <a:srcRect l="13512" r="13512"/>
          <a:stretch/>
        </p:blipFill>
        <p:spPr>
          <a:xfrm>
            <a:off x="8819998" y="4090121"/>
            <a:ext cx="3121024" cy="2925910"/>
          </a:xfrm>
        </p:spPr>
      </p:pic>
      <p:sp>
        <p:nvSpPr>
          <p:cNvPr id="10" name="TextBox 9">
            <a:extLst>
              <a:ext uri="{FF2B5EF4-FFF2-40B4-BE49-F238E27FC236}">
                <a16:creationId xmlns:a16="http://schemas.microsoft.com/office/drawing/2014/main" id="{5AD8FC93-3EAD-D265-D881-2BBFDB31A0AB}"/>
              </a:ext>
            </a:extLst>
          </p:cNvPr>
          <p:cNvSpPr txBox="1"/>
          <p:nvPr/>
        </p:nvSpPr>
        <p:spPr>
          <a:xfrm>
            <a:off x="6617970" y="5360669"/>
            <a:ext cx="1692910"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rial"/>
                <a:cs typeface="Arial"/>
              </a:rPr>
              <a:t>Above: Map of incident location </a:t>
            </a:r>
            <a:endParaRPr lang="en-US"/>
          </a:p>
          <a:p>
            <a:pPr algn="l"/>
            <a:endParaRPr lang="en-US" sz="1100" i="1">
              <a:latin typeface="Arial"/>
              <a:ea typeface="Calibri"/>
              <a:cs typeface="Arial"/>
            </a:endParaRPr>
          </a:p>
          <a:p>
            <a:r>
              <a:rPr lang="en-US" sz="1100" i="1">
                <a:latin typeface="Arial"/>
                <a:ea typeface="Calibri"/>
                <a:cs typeface="Arial"/>
              </a:rPr>
              <a:t>Right:  Photos of damage to the man haul</a:t>
            </a:r>
          </a:p>
          <a:p>
            <a:endParaRPr lang="en-US">
              <a:ea typeface="Calibri"/>
              <a:cs typeface="Calibri"/>
            </a:endParaRPr>
          </a:p>
        </p:txBody>
      </p:sp>
    </p:spTree>
    <p:extLst>
      <p:ext uri="{BB962C8B-B14F-4D97-AF65-F5344CB8AC3E}">
        <p14:creationId xmlns:p14="http://schemas.microsoft.com/office/powerpoint/2010/main" val="122311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truck parked in front of a house&#10;&#10;Description automatically generated">
            <a:extLst>
              <a:ext uri="{FF2B5EF4-FFF2-40B4-BE49-F238E27FC236}">
                <a16:creationId xmlns:a16="http://schemas.microsoft.com/office/drawing/2014/main" id="{AA644BF4-26B5-EF37-8AC6-FD7D54D1B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78443" y="2667268"/>
            <a:ext cx="2897198" cy="2172899"/>
          </a:xfrm>
          <a:prstGeom prst="rect">
            <a:avLst/>
          </a:prstGeom>
        </p:spPr>
      </p:pic>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44966" y="295108"/>
            <a:ext cx="5654582" cy="533203"/>
          </a:xfrm>
          <a:prstGeom prst="rect">
            <a:avLst/>
          </a:prstGeom>
        </p:spPr>
        <p:txBody>
          <a:bodyPr/>
          <a:lstStyle/>
          <a:p>
            <a:r>
              <a:rPr lang="en-US" b="1"/>
              <a:t>Pedestrian Struck By Light Vehicle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50496" y="1122606"/>
          <a:ext cx="5848003" cy="5440288"/>
        </p:xfrm>
        <a:graphic>
          <a:graphicData uri="http://schemas.openxmlformats.org/drawingml/2006/table">
            <a:tbl>
              <a:tblPr firstRow="1" bandRow="1">
                <a:tableStyleId>{1FECB4D8-DB02-4DC6-A0A2-4F2EBAE1DC90}</a:tableStyleId>
              </a:tblPr>
              <a:tblGrid>
                <a:gridCol w="1354678">
                  <a:extLst>
                    <a:ext uri="{9D8B030D-6E8A-4147-A177-3AD203B41FA5}">
                      <a16:colId xmlns:a16="http://schemas.microsoft.com/office/drawing/2014/main" val="2478897174"/>
                    </a:ext>
                  </a:extLst>
                </a:gridCol>
                <a:gridCol w="4493325">
                  <a:extLst>
                    <a:ext uri="{9D8B030D-6E8A-4147-A177-3AD203B41FA5}">
                      <a16:colId xmlns:a16="http://schemas.microsoft.com/office/drawing/2014/main" val="1434738273"/>
                    </a:ext>
                  </a:extLst>
                </a:gridCol>
              </a:tblGrid>
              <a:tr h="365717">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1717">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Miami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1717">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dk1"/>
                          </a:solidFill>
                          <a:latin typeface="Arial"/>
                          <a:ea typeface="+mn-ea"/>
                          <a:cs typeface="Arial"/>
                        </a:rPr>
                        <a:t>December 27, 2023 / 5:57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01717">
                <a:tc>
                  <a:txBody>
                    <a:bodyPr/>
                    <a:lstStyle/>
                    <a:p>
                      <a:pPr algn="l"/>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kern="120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838677">
                <a:tc>
                  <a:txBody>
                    <a:bodyPr/>
                    <a:lstStyle/>
                    <a:p>
                      <a:pPr algn="l"/>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dk1"/>
                          </a:solidFill>
                          <a:latin typeface="Arial"/>
                          <a:ea typeface="+mn-ea"/>
                          <a:cs typeface="Arial"/>
                        </a:rPr>
                        <a:t>An employee was walking through a parking lot to join a </a:t>
                      </a:r>
                      <a:endParaRPr lang="en-US" sz="1100"/>
                    </a:p>
                    <a:p>
                      <a:pPr marL="0" marR="0" lvl="0" indent="0" algn="l" rtl="0" eaLnBrk="1" fontAlgn="auto" latinLnBrk="0" hangingPunct="1">
                        <a:lnSpc>
                          <a:spcPct val="100000"/>
                        </a:lnSpc>
                        <a:spcBef>
                          <a:spcPts val="0"/>
                        </a:spcBef>
                        <a:spcAft>
                          <a:spcPts val="0"/>
                        </a:spcAft>
                        <a:buClrTx/>
                        <a:buSzTx/>
                        <a:buFontTx/>
                        <a:buNone/>
                      </a:pPr>
                      <a:r>
                        <a:rPr lang="en-US" sz="1050" kern="1200">
                          <a:solidFill>
                            <a:schemeClr val="dk1"/>
                          </a:solidFill>
                          <a:latin typeface="Arial"/>
                          <a:ea typeface="+mn-ea"/>
                          <a:cs typeface="Arial"/>
                        </a:rPr>
                        <a:t>lineout meeting when a pickup truck made a wide turn into a parking spot and struck the employee, who was knocked to the ground.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1717">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kern="1200">
                          <a:solidFill>
                            <a:schemeClr val="dk1"/>
                          </a:solidFill>
                          <a:latin typeface="Arial"/>
                          <a:ea typeface="+mn-ea"/>
                          <a:cs typeface="Arial"/>
                        </a:rPr>
                        <a:t>Vehicle Impact on Person</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301717">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dk1"/>
                          </a:solidFill>
                          <a:latin typeface="Arial"/>
                          <a:ea typeface="+mn-ea"/>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301717">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dk1"/>
                          </a:solidFill>
                          <a:latin typeface="Arial"/>
                          <a:ea typeface="+mn-ea"/>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777974">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a:solidFill>
                            <a:schemeClr val="dk1"/>
                          </a:solidFill>
                          <a:latin typeface="Arial" panose="020B0604020202020204" pitchFamily="34" charset="0"/>
                          <a:cs typeface="Arial" panose="020B0604020202020204" pitchFamily="34" charset="0"/>
                        </a:rPr>
                        <a:t>No documented vehicle inspection performed</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a:solidFill>
                            <a:schemeClr val="dk1"/>
                          </a:solidFill>
                          <a:latin typeface="Arial" panose="020B0604020202020204" pitchFamily="34" charset="0"/>
                          <a:cs typeface="Arial" panose="020B0604020202020204" pitchFamily="34" charset="0"/>
                        </a:rPr>
                        <a:t>Employee was crossing parking lot outside of designated walkway</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a:solidFill>
                            <a:schemeClr val="dk1"/>
                          </a:solidFill>
                          <a:latin typeface="Arial" panose="020B0604020202020204" pitchFamily="34" charset="0"/>
                          <a:cs typeface="Arial" panose="020B0604020202020204" pitchFamily="34" charset="0"/>
                        </a:rPr>
                        <a:t>Light vehicle windows were not fully defrosted, reducing visibility</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a:solidFill>
                            <a:schemeClr val="dk1"/>
                          </a:solidFill>
                          <a:latin typeface="Arial" panose="020B0604020202020204" pitchFamily="34" charset="0"/>
                          <a:cs typeface="Arial" panose="020B0604020202020204" pitchFamily="34" charset="0"/>
                        </a:rPr>
                        <a:t>Speed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85218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rPr>
                        <a:t>Interaction with Heavy Mobile Equipment – Surface</a:t>
                      </a:r>
                      <a:endParaRPr lang="en-US" sz="100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93718">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dk1"/>
                          </a:solidFill>
                          <a:latin typeface="Arial"/>
                          <a:ea typeface="+mn-ea"/>
                          <a:cs typeface="Arial"/>
                        </a:rPr>
                        <a:t>The employee was taken to the regional medical center with a scraped knee and abdominal pain and was released with no restrictions.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01717">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defTabSz="914408" rtl="0" eaLnBrk="1" latinLnBrk="0" hangingPunct="1"/>
                      <a:r>
                        <a:rPr lang="en-US" sz="1050" kern="1200">
                          <a:solidFill>
                            <a:schemeClr val="dk1"/>
                          </a:solidFill>
                          <a:latin typeface="Arial"/>
                          <a:ea typeface="+mn-ea"/>
                          <a:cs typeface="Arial"/>
                        </a:rPr>
                        <a:t>Louie Barreras, Senior Supervisor 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408405" y="462032"/>
          <a:ext cx="2666083" cy="411480"/>
        </p:xfrm>
        <a:graphic>
          <a:graphicData uri="http://schemas.openxmlformats.org/drawingml/2006/table">
            <a:tbl>
              <a:tblPr firstRow="1" bandRow="1">
                <a:tableStyleId>{5C22544A-7EE6-4342-B048-85BDC9FD1C3A}</a:tableStyleId>
              </a:tblPr>
              <a:tblGrid>
                <a:gridCol w="266608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2023-42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20012413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3" name="Picture 2">
            <a:extLst>
              <a:ext uri="{FF2B5EF4-FFF2-40B4-BE49-F238E27FC236}">
                <a16:creationId xmlns:a16="http://schemas.microsoft.com/office/drawing/2014/main" id="{CF8EEA6B-D150-EE0D-3BAC-CD874A6890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3407" y="50007"/>
            <a:ext cx="897606" cy="778304"/>
          </a:xfrm>
          <a:prstGeom prst="rect">
            <a:avLst/>
          </a:prstGeom>
        </p:spPr>
      </p:pic>
      <p:sp>
        <p:nvSpPr>
          <p:cNvPr id="7" name="Text Placeholder 19">
            <a:extLst>
              <a:ext uri="{FF2B5EF4-FFF2-40B4-BE49-F238E27FC236}">
                <a16:creationId xmlns:a16="http://schemas.microsoft.com/office/drawing/2014/main" id="{A6C424C2-3C11-A0C0-F07D-9C29EFFE73F4}"/>
              </a:ext>
            </a:extLst>
          </p:cNvPr>
          <p:cNvSpPr txBox="1">
            <a:spLocks/>
          </p:cNvSpPr>
          <p:nvPr/>
        </p:nvSpPr>
        <p:spPr>
          <a:xfrm>
            <a:off x="6502211" y="4880517"/>
            <a:ext cx="1536889" cy="50976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050" i="1">
              <a:latin typeface="Arial" panose="020B0604020202020204" pitchFamily="34" charset="0"/>
              <a:cs typeface="Arial" panose="020B0604020202020204" pitchFamily="34" charset="0"/>
            </a:endParaRPr>
          </a:p>
        </p:txBody>
      </p:sp>
      <p:pic>
        <p:nvPicPr>
          <p:cNvPr id="4" name="Picture 3" descr="A group of trucks parked on a dirt road&#10;&#10;Description automatically generated">
            <a:extLst>
              <a:ext uri="{FF2B5EF4-FFF2-40B4-BE49-F238E27FC236}">
                <a16:creationId xmlns:a16="http://schemas.microsoft.com/office/drawing/2014/main" id="{AB55655E-3DFF-D493-7AB5-A9CA69CE3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8043308" y="2305117"/>
            <a:ext cx="3862931" cy="2897198"/>
          </a:xfrm>
          <a:prstGeom prst="rect">
            <a:avLst/>
          </a:prstGeom>
        </p:spPr>
      </p:pic>
      <p:sp>
        <p:nvSpPr>
          <p:cNvPr id="14" name="TextBox 13">
            <a:extLst>
              <a:ext uri="{FF2B5EF4-FFF2-40B4-BE49-F238E27FC236}">
                <a16:creationId xmlns:a16="http://schemas.microsoft.com/office/drawing/2014/main" id="{58F15C84-F394-401A-32CA-BDF97EED2CD2}"/>
              </a:ext>
            </a:extLst>
          </p:cNvPr>
          <p:cNvSpPr txBox="1"/>
          <p:nvPr/>
        </p:nvSpPr>
        <p:spPr>
          <a:xfrm>
            <a:off x="6616653" y="5390282"/>
            <a:ext cx="5076338" cy="261610"/>
          </a:xfrm>
          <a:prstGeom prst="rect">
            <a:avLst/>
          </a:prstGeom>
          <a:noFill/>
        </p:spPr>
        <p:txBody>
          <a:bodyPr wrap="square" rtlCol="0">
            <a:spAutoFit/>
          </a:bodyPr>
          <a:lstStyle/>
          <a:p>
            <a:r>
              <a:rPr lang="en-US" sz="1100" i="1">
                <a:solidFill>
                  <a:schemeClr val="tx1">
                    <a:lumMod val="65000"/>
                    <a:lumOff val="35000"/>
                  </a:schemeClr>
                </a:solidFill>
                <a:latin typeface="Arial" panose="020B0604020202020204" pitchFamily="34" charset="0"/>
                <a:cs typeface="Arial" panose="020B0604020202020204" pitchFamily="34" charset="0"/>
              </a:rPr>
              <a:t>The light vehicle (left) that struck the employee and the parking spot.  </a:t>
            </a:r>
          </a:p>
        </p:txBody>
      </p:sp>
    </p:spTree>
    <p:extLst>
      <p:ext uri="{BB962C8B-B14F-4D97-AF65-F5344CB8AC3E}">
        <p14:creationId xmlns:p14="http://schemas.microsoft.com/office/powerpoint/2010/main" val="253035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Agency</a:t>
            </a:r>
            <a:r>
              <a:rPr sz="3600" b="1" spc="-20" dirty="0">
                <a:latin typeface="Arial"/>
                <a:cs typeface="Arial"/>
              </a:rPr>
              <a:t> </a:t>
            </a:r>
            <a:r>
              <a:rPr sz="3600" b="1" spc="-10" dirty="0">
                <a:latin typeface="Arial"/>
                <a:cs typeface="Arial"/>
              </a:rPr>
              <a:t>Shares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Decem</a:t>
            </a:r>
            <a:r>
              <a:rPr sz="2400" dirty="0">
                <a:solidFill>
                  <a:srgbClr val="006FC0"/>
                </a:solidFill>
                <a:latin typeface="Arial"/>
                <a:cs typeface="Arial"/>
              </a:rPr>
              <a:t>ber</a:t>
            </a:r>
            <a:r>
              <a:rPr sz="2400" spc="-20" dirty="0">
                <a:solidFill>
                  <a:srgbClr val="006FC0"/>
                </a:solidFill>
                <a:latin typeface="Arial"/>
                <a:cs typeface="Arial"/>
              </a:rPr>
              <a:t> 2023</a:t>
            </a:r>
            <a:endParaRPr sz="2400" dirty="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11F11"/>
                </a:solidFill>
                <a:latin typeface="Arial"/>
                <a:cs typeface="Arial"/>
              </a:rPr>
              <a:t>15</a:t>
            </a:r>
            <a:endParaRPr sz="9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O</a:t>
            </a:r>
            <a:r>
              <a:rPr sz="3200" b="1" dirty="0">
                <a:latin typeface="Arial"/>
                <a:cs typeface="Arial"/>
              </a:rPr>
              <a:t>SHA</a:t>
            </a:r>
            <a:r>
              <a:rPr sz="3200" b="1" spc="-185" dirty="0">
                <a:latin typeface="Arial"/>
                <a:cs typeface="Arial"/>
              </a:rPr>
              <a:t> </a:t>
            </a:r>
            <a:r>
              <a:rPr lang="en-US" sz="3200" b="1" dirty="0">
                <a:latin typeface="Arial"/>
                <a:cs typeface="Arial"/>
              </a:rPr>
              <a:t>– Winter Weather</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89311"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pic>
        <p:nvPicPr>
          <p:cNvPr id="5" name="Picture 4" descr="A warning sign on a blue background&#10;&#10;Description automatically generated">
            <a:extLst>
              <a:ext uri="{FF2B5EF4-FFF2-40B4-BE49-F238E27FC236}">
                <a16:creationId xmlns:a16="http://schemas.microsoft.com/office/drawing/2014/main" id="{17A1A5D2-695A-EF42-28D7-125CD1859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752600"/>
            <a:ext cx="4855955" cy="4275272"/>
          </a:xfrm>
          <a:prstGeom prst="rect">
            <a:avLst/>
          </a:prstGeom>
          <a:ln>
            <a:noFill/>
          </a:ln>
          <a:effectLst>
            <a:outerShdw blurRad="292100" dist="139700" dir="2700000" algn="tl" rotWithShape="0">
              <a:srgbClr val="333333">
                <a:alpha val="65000"/>
              </a:srgbClr>
            </a:outerShdw>
          </a:effectLst>
        </p:spPr>
      </p:pic>
      <p:pic>
        <p:nvPicPr>
          <p:cNvPr id="8" name="Picture 7" descr="A website page with text and images&#10;&#10;Description automatically generated">
            <a:extLst>
              <a:ext uri="{FF2B5EF4-FFF2-40B4-BE49-F238E27FC236}">
                <a16:creationId xmlns:a16="http://schemas.microsoft.com/office/drawing/2014/main" id="{0B771202-05AD-5327-7FC9-500350437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96" y="1487226"/>
            <a:ext cx="5520805" cy="3883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064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FCX</a:t>
            </a:r>
            <a:r>
              <a:rPr sz="3600" b="1" spc="-10" dirty="0">
                <a:latin typeface="Arial"/>
                <a:cs typeface="Arial"/>
              </a:rPr>
              <a:t> </a:t>
            </a:r>
            <a:r>
              <a:rPr sz="3600" b="1" dirty="0">
                <a:latin typeface="Arial"/>
                <a:cs typeface="Arial"/>
              </a:rPr>
              <a:t>Safety</a:t>
            </a:r>
            <a:r>
              <a:rPr sz="3600" b="1" spc="-5" dirty="0">
                <a:latin typeface="Arial"/>
                <a:cs typeface="Arial"/>
              </a:rPr>
              <a:t> </a:t>
            </a:r>
            <a:r>
              <a:rPr sz="3600" b="1" spc="-10" dirty="0">
                <a:latin typeface="Arial"/>
                <a:cs typeface="Arial"/>
              </a:rPr>
              <a:t>Updates</a:t>
            </a:r>
            <a:endParaRPr sz="3600">
              <a:latin typeface="Arial"/>
              <a:cs typeface="Arial"/>
            </a:endParaRPr>
          </a:p>
        </p:txBody>
      </p:sp>
      <p:sp>
        <p:nvSpPr>
          <p:cNvPr id="19" name="object 19"/>
          <p:cNvSpPr txBox="1"/>
          <p:nvPr/>
        </p:nvSpPr>
        <p:spPr>
          <a:xfrm>
            <a:off x="6133309" y="3392446"/>
            <a:ext cx="5220489" cy="890628"/>
          </a:xfrm>
          <a:prstGeom prst="rect">
            <a:avLst/>
          </a:prstGeom>
        </p:spPr>
        <p:txBody>
          <a:bodyPr vert="horz" wrap="square" lIns="0" tIns="170815" rIns="0" bIns="0" rtlCol="0">
            <a:spAutoFit/>
          </a:bodyPr>
          <a:lstStyle/>
          <a:p>
            <a:pPr marL="12700">
              <a:lnSpc>
                <a:spcPct val="100000"/>
              </a:lnSpc>
              <a:spcBef>
                <a:spcPts val="1345"/>
              </a:spcBef>
            </a:pPr>
            <a:r>
              <a:rPr lang="en-US" sz="2400" dirty="0">
                <a:solidFill>
                  <a:srgbClr val="006FC0"/>
                </a:solidFill>
                <a:latin typeface="Arial"/>
                <a:cs typeface="Arial"/>
              </a:rPr>
              <a:t>January </a:t>
            </a:r>
            <a:r>
              <a:rPr sz="2400" spc="-20" dirty="0">
                <a:solidFill>
                  <a:srgbClr val="006FC0"/>
                </a:solidFill>
                <a:latin typeface="Arial"/>
                <a:cs typeface="Arial"/>
              </a:rPr>
              <a:t>202</a:t>
            </a:r>
            <a:r>
              <a:rPr lang="en-US" sz="2400" spc="-20" dirty="0">
                <a:solidFill>
                  <a:srgbClr val="006FC0"/>
                </a:solidFill>
                <a:latin typeface="Arial"/>
                <a:cs typeface="Arial"/>
              </a:rPr>
              <a:t>4</a:t>
            </a:r>
            <a:endParaRPr sz="2400" dirty="0">
              <a:latin typeface="Arial"/>
              <a:cs typeface="Arial"/>
            </a:endParaRPr>
          </a:p>
          <a:p>
            <a:pPr marL="12700">
              <a:lnSpc>
                <a:spcPct val="100000"/>
              </a:lnSpc>
              <a:spcBef>
                <a:spcPts val="825"/>
              </a:spcBef>
            </a:pPr>
            <a:r>
              <a:rPr sz="1600" dirty="0">
                <a:solidFill>
                  <a:srgbClr val="006FC0"/>
                </a:solidFill>
                <a:latin typeface="Arial"/>
                <a:cs typeface="Arial"/>
              </a:rPr>
              <a:t>(Incidents</a:t>
            </a:r>
            <a:r>
              <a:rPr sz="1600" spc="-25" dirty="0">
                <a:solidFill>
                  <a:srgbClr val="006FC0"/>
                </a:solidFill>
                <a:latin typeface="Arial"/>
                <a:cs typeface="Arial"/>
              </a:rPr>
              <a:t> </a:t>
            </a:r>
            <a:r>
              <a:rPr sz="1600" dirty="0">
                <a:solidFill>
                  <a:srgbClr val="006FC0"/>
                </a:solidFill>
                <a:latin typeface="Arial"/>
                <a:cs typeface="Arial"/>
              </a:rPr>
              <a:t>and</a:t>
            </a:r>
            <a:r>
              <a:rPr sz="1600" spc="-40" dirty="0">
                <a:solidFill>
                  <a:srgbClr val="006FC0"/>
                </a:solidFill>
                <a:latin typeface="Arial"/>
                <a:cs typeface="Arial"/>
              </a:rPr>
              <a:t> </a:t>
            </a:r>
            <a:r>
              <a:rPr sz="1600" spc="-10" dirty="0">
                <a:solidFill>
                  <a:srgbClr val="006FC0"/>
                </a:solidFill>
                <a:latin typeface="Arial"/>
                <a:cs typeface="Arial"/>
              </a:rPr>
              <a:t>Communications</a:t>
            </a:r>
            <a:r>
              <a:rPr sz="1600" spc="-45" dirty="0">
                <a:solidFill>
                  <a:srgbClr val="006FC0"/>
                </a:solidFill>
                <a:latin typeface="Arial"/>
                <a:cs typeface="Arial"/>
              </a:rPr>
              <a:t> </a:t>
            </a:r>
            <a:r>
              <a:rPr sz="1600" dirty="0">
                <a:solidFill>
                  <a:srgbClr val="006FC0"/>
                </a:solidFill>
                <a:latin typeface="Arial"/>
                <a:cs typeface="Arial"/>
              </a:rPr>
              <a:t>from</a:t>
            </a:r>
            <a:r>
              <a:rPr sz="1600" spc="-15" dirty="0">
                <a:solidFill>
                  <a:srgbClr val="006FC0"/>
                </a:solidFill>
                <a:latin typeface="Arial"/>
                <a:cs typeface="Arial"/>
              </a:rPr>
              <a:t> </a:t>
            </a:r>
            <a:r>
              <a:rPr lang="en-US" sz="1600" dirty="0">
                <a:solidFill>
                  <a:srgbClr val="006FC0"/>
                </a:solidFill>
                <a:latin typeface="Arial"/>
                <a:cs typeface="Arial"/>
              </a:rPr>
              <a:t>Decem</a:t>
            </a:r>
            <a:r>
              <a:rPr sz="1600" dirty="0">
                <a:solidFill>
                  <a:srgbClr val="006FC0"/>
                </a:solidFill>
                <a:latin typeface="Arial"/>
                <a:cs typeface="Arial"/>
              </a:rPr>
              <a:t>ber</a:t>
            </a:r>
            <a:r>
              <a:rPr sz="1600" spc="-5" dirty="0">
                <a:solidFill>
                  <a:srgbClr val="006FC0"/>
                </a:solidFill>
                <a:latin typeface="Arial"/>
                <a:cs typeface="Arial"/>
              </a:rPr>
              <a:t> </a:t>
            </a:r>
            <a:r>
              <a:rPr sz="1600" spc="-10" dirty="0">
                <a:solidFill>
                  <a:srgbClr val="006FC0"/>
                </a:solidFill>
                <a:latin typeface="Arial"/>
                <a:cs typeface="Arial"/>
              </a:rPr>
              <a:t>2023)</a:t>
            </a:r>
            <a:endParaRPr sz="16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sz="3600" b="1" dirty="0">
                <a:latin typeface="Arial"/>
                <a:cs typeface="Arial"/>
              </a:rPr>
              <a:t>FCX</a:t>
            </a:r>
            <a:r>
              <a:rPr sz="3600" b="1" spc="-20" dirty="0">
                <a:latin typeface="Arial"/>
                <a:cs typeface="Arial"/>
              </a:rPr>
              <a:t> </a:t>
            </a:r>
            <a:r>
              <a:rPr sz="3600" b="1" dirty="0">
                <a:latin typeface="Arial"/>
                <a:cs typeface="Arial"/>
              </a:rPr>
              <a:t>Safety</a:t>
            </a:r>
            <a:r>
              <a:rPr sz="3600" b="1" spc="-10" dirty="0">
                <a:latin typeface="Arial"/>
                <a:cs typeface="Arial"/>
              </a:rPr>
              <a:t> Incidents, </a:t>
            </a:r>
            <a:r>
              <a:rPr sz="3600" b="1" dirty="0">
                <a:latin typeface="Arial"/>
                <a:cs typeface="Arial"/>
              </a:rPr>
              <a:t>Successes,</a:t>
            </a:r>
            <a:r>
              <a:rPr sz="3600" b="1" spc="-45" dirty="0">
                <a:latin typeface="Arial"/>
                <a:cs typeface="Arial"/>
              </a:rPr>
              <a:t> </a:t>
            </a:r>
            <a:r>
              <a:rPr sz="3600" b="1" dirty="0">
                <a:latin typeface="Arial"/>
                <a:cs typeface="Arial"/>
              </a:rPr>
              <a:t>&amp;</a:t>
            </a:r>
            <a:r>
              <a:rPr sz="3600" b="1" spc="-135" dirty="0">
                <a:latin typeface="Arial"/>
                <a:cs typeface="Arial"/>
              </a:rPr>
              <a:t> </a:t>
            </a:r>
            <a:r>
              <a:rPr sz="3600" b="1" spc="-10" dirty="0">
                <a:latin typeface="Arial"/>
                <a:cs typeface="Arial"/>
              </a:rPr>
              <a:t>Alerts</a:t>
            </a:r>
            <a:endParaRPr sz="3600">
              <a:latin typeface="Arial"/>
              <a:cs typeface="Arial"/>
            </a:endParaRPr>
          </a:p>
        </p:txBody>
      </p:sp>
      <p:sp>
        <p:nvSpPr>
          <p:cNvPr id="19" name="object 19"/>
          <p:cNvSpPr txBox="1"/>
          <p:nvPr/>
        </p:nvSpPr>
        <p:spPr>
          <a:xfrm>
            <a:off x="6133310" y="3550575"/>
            <a:ext cx="2553489"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Decem</a:t>
            </a:r>
            <a:r>
              <a:rPr sz="2400" dirty="0">
                <a:solidFill>
                  <a:srgbClr val="006FC0"/>
                </a:solidFill>
                <a:latin typeface="Arial"/>
                <a:cs typeface="Arial"/>
              </a:rPr>
              <a:t>ber</a:t>
            </a:r>
            <a:r>
              <a:rPr sz="2400" spc="-20" dirty="0">
                <a:solidFill>
                  <a:srgbClr val="006FC0"/>
                </a:solidFill>
                <a:latin typeface="Arial"/>
                <a:cs typeface="Arial"/>
              </a:rPr>
              <a:t> 2023</a:t>
            </a:r>
            <a:endParaRPr sz="2400" dirty="0">
              <a:latin typeface="Arial"/>
              <a:cs typeface="Arial"/>
            </a:endParaRPr>
          </a:p>
        </p:txBody>
      </p:sp>
      <p:sp>
        <p:nvSpPr>
          <p:cNvPr id="20" name="object 20"/>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3</a:t>
            </a:r>
            <a:endParaRPr sz="9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B33-E942-465F-A8DB-81D1867BB1E4}"/>
              </a:ext>
            </a:extLst>
          </p:cNvPr>
          <p:cNvSpPr>
            <a:spLocks noGrp="1"/>
          </p:cNvSpPr>
          <p:nvPr>
            <p:ph type="title"/>
          </p:nvPr>
        </p:nvSpPr>
        <p:spPr>
          <a:xfrm>
            <a:off x="3493724" y="273979"/>
            <a:ext cx="4583476" cy="533203"/>
          </a:xfrm>
        </p:spPr>
        <p:txBody>
          <a:bodyPr/>
          <a:lstStyle/>
          <a:p>
            <a:r>
              <a:rPr lang="en-US"/>
              <a:t>PTFI Bus Near Miss</a:t>
            </a:r>
          </a:p>
        </p:txBody>
      </p:sp>
      <p:sp>
        <p:nvSpPr>
          <p:cNvPr id="16" name="Text Placeholder 15">
            <a:extLst>
              <a:ext uri="{FF2B5EF4-FFF2-40B4-BE49-F238E27FC236}">
                <a16:creationId xmlns:a16="http://schemas.microsoft.com/office/drawing/2014/main" id="{2798A79E-3E0F-4ED4-A9BB-1111565BAA0D}"/>
              </a:ext>
            </a:extLst>
          </p:cNvPr>
          <p:cNvSpPr>
            <a:spLocks noGrp="1"/>
          </p:cNvSpPr>
          <p:nvPr>
            <p:ph type="body" sz="quarter" idx="4294967295"/>
          </p:nvPr>
        </p:nvSpPr>
        <p:spPr>
          <a:xfrm>
            <a:off x="7661714" y="6124341"/>
            <a:ext cx="3381144" cy="214265"/>
          </a:xfrm>
          <a:prstGeom prst="rect">
            <a:avLst/>
          </a:prstGeom>
        </p:spPr>
        <p:txBody>
          <a:bodyPr/>
          <a:lstStyle/>
          <a:p>
            <a:r>
              <a:rPr lang="en-US" sz="1050" i="1">
                <a:latin typeface="Arial" panose="020B0604020202020204" pitchFamily="34" charset="0"/>
                <a:cs typeface="Arial" panose="020B0604020202020204" pitchFamily="34" charset="0"/>
              </a:rPr>
              <a:t>Final position of the bus blocking the road</a:t>
            </a:r>
          </a:p>
        </p:txBody>
      </p:sp>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72810" y="1060507"/>
          <a:ext cx="5609205" cy="5342447"/>
        </p:xfrm>
        <a:graphic>
          <a:graphicData uri="http://schemas.openxmlformats.org/drawingml/2006/table">
            <a:tbl>
              <a:tblPr firstRow="1" bandRow="1">
                <a:tableStyleId>{1FECB4D8-DB02-4DC6-A0A2-4F2EBAE1DC90}</a:tableStyleId>
              </a:tblPr>
              <a:tblGrid>
                <a:gridCol w="1520125">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782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68366">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100">
                          <a:latin typeface="Arial"/>
                          <a:cs typeface="Arial"/>
                        </a:rPr>
                        <a:t>PT Freeport Indonesia</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836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100">
                          <a:latin typeface="Arial"/>
                          <a:cs typeface="Arial"/>
                        </a:rPr>
                        <a:t>December 1, 2023 / 10:15 a.m.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8366">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100">
                          <a:latin typeface="Arial"/>
                          <a:cs typeface="Arial"/>
                        </a:rPr>
                        <a:t>Near Miss</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494464">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A bus traveling down MP74 about 100 meters (330 feet) from Davey Tunnel moved onto a section of concreate road to allow an excavator traveling uphill to be on a concrete-free section. The bus tires slipped on the slick concrete, causing the bus to skid and block the access road.</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68366">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100">
                          <a:latin typeface="Arial" panose="020B0604020202020204" pitchFamily="34" charset="0"/>
                          <a:cs typeface="Arial" panose="020B0604020202020204" pitchFamily="34" charset="0"/>
                        </a:rPr>
                        <a:t>Vehicle Collision or Rollover</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268366">
                <a:tc>
                  <a:txBody>
                    <a:bodyPr/>
                    <a:lstStyle/>
                    <a:p>
                      <a:r>
                        <a:rPr lang="en-US" sz="1000" b="1">
                          <a:latin typeface="Arial"/>
                          <a:cs typeface="Arial"/>
                        </a:rPr>
                        <a:t>Risk Category</a:t>
                      </a:r>
                    </a:p>
                  </a:txBody>
                  <a:tcPr anchor="ctr">
                    <a:lnL w="9525">
                      <a:solidFill>
                        <a:schemeClr val="bg1">
                          <a:lumMod val="65000"/>
                        </a:schemeClr>
                      </a:solidFill>
                    </a:lnL>
                    <a:solidFill>
                      <a:schemeClr val="bg2"/>
                    </a:solidFill>
                  </a:tcPr>
                </a:tc>
                <a:tc>
                  <a:txBody>
                    <a:bodyPr/>
                    <a:lstStyle/>
                    <a:p>
                      <a:r>
                        <a:rPr lang="en-US" sz="1100">
                          <a:latin typeface="Arial" panose="020B0604020202020204" pitchFamily="34" charset="0"/>
                          <a:cs typeface="Arial" panose="020B0604020202020204" pitchFamily="34" charset="0"/>
                        </a:rPr>
                        <a:t>Actionable</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268366">
                <a:tc>
                  <a:txBody>
                    <a:bodyPr/>
                    <a:lstStyle/>
                    <a:p>
                      <a:r>
                        <a:rPr lang="en-US" sz="1000" b="1">
                          <a:latin typeface="Arial"/>
                          <a:cs typeface="Arial"/>
                        </a:rPr>
                        <a:t>Pre / Post Rating</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Catastrophic (4) Possible (2)</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22880">
                <a:tc>
                  <a:txBody>
                    <a:bodyPr/>
                    <a:lstStyle/>
                    <a:p>
                      <a:r>
                        <a:rPr lang="en-US" sz="1000" b="1">
                          <a:latin typeface="Arial"/>
                          <a:cs typeface="Arial"/>
                        </a:rPr>
                        <a:t>Absent / Insufficient Controls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100" kern="1200">
                          <a:solidFill>
                            <a:schemeClr val="dk1"/>
                          </a:solidFill>
                          <a:effectLst/>
                          <a:latin typeface="Arial" panose="020B0604020202020204" pitchFamily="34" charset="0"/>
                          <a:ea typeface="+mn-ea"/>
                          <a:cs typeface="Arial" panose="020B0604020202020204" pitchFamily="34" charset="0"/>
                        </a:rPr>
                        <a:t>operator not using the proper gear when going down the road incline. </a:t>
                      </a:r>
                      <a:endParaRPr lang="en-US" sz="110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3530895994"/>
                  </a:ext>
                </a:extLst>
              </a:tr>
              <a:tr h="422880">
                <a:tc>
                  <a:txBody>
                    <a:bodyPr/>
                    <a:lstStyle/>
                    <a:p>
                      <a:r>
                        <a:rPr lang="en-US" sz="1000" b="1">
                          <a:latin typeface="Arial"/>
                          <a:cs typeface="Arial"/>
                        </a:rPr>
                        <a:t>Applicable Policies / Procedures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Low speeds</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Berms</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GPS Tracking Systems</a:t>
                      </a:r>
                    </a:p>
                    <a:p>
                      <a:pPr marL="171450" indent="-171450">
                        <a:buFont typeface="Arial" panose="020B0604020202020204" pitchFamily="34" charset="0"/>
                        <a:buChar char="•"/>
                      </a:pPr>
                      <a:r>
                        <a:rPr lang="en-US" sz="1100" kern="1200">
                          <a:solidFill>
                            <a:schemeClr val="dk1"/>
                          </a:solidFill>
                          <a:effectLst/>
                          <a:latin typeface="Arial" panose="020B0604020202020204" pitchFamily="34" charset="0"/>
                          <a:ea typeface="+mn-ea"/>
                          <a:cs typeface="Arial" panose="020B0604020202020204" pitchFamily="34" charset="0"/>
                        </a:rPr>
                        <a:t>Operational Safety Mobile Assets.</a:t>
                      </a:r>
                      <a:endParaRPr lang="en-US" sz="110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1745805115"/>
                  </a:ext>
                </a:extLst>
              </a:tr>
              <a:tr h="422880">
                <a:tc>
                  <a:txBody>
                    <a:bodyPr/>
                    <a:lstStyle/>
                    <a:p>
                      <a:r>
                        <a:rPr lang="en-US" sz="1000" b="1">
                          <a:latin typeface="Arial"/>
                          <a:cs typeface="Arial"/>
                        </a:rPr>
                        <a:t>Employee Condition</a:t>
                      </a:r>
                    </a:p>
                  </a:txBody>
                  <a:tcPr anchor="ctr">
                    <a:lnL w="9525">
                      <a:solidFill>
                        <a:schemeClr val="bg1">
                          <a:lumMod val="65000"/>
                        </a:schemeClr>
                      </a:solidFill>
                    </a:lnL>
                    <a:solidFill>
                      <a:schemeClr val="bg2"/>
                    </a:solidFill>
                  </a:tcPr>
                </a:tc>
                <a:tc>
                  <a:txBody>
                    <a:bodyPr/>
                    <a:lstStyle/>
                    <a:p>
                      <a:r>
                        <a:rPr lang="en-US" sz="1100">
                          <a:latin typeface="Arial" panose="020B0604020202020204" pitchFamily="34" charset="0"/>
                          <a:cs typeface="Arial" panose="020B0604020202020204" pitchFamily="34" charset="0"/>
                        </a:rPr>
                        <a:t>N/A</a:t>
                      </a:r>
                    </a:p>
                  </a:txBody>
                  <a:tcPr anchor="ctr">
                    <a:lnR w="9525">
                      <a:solidFill>
                        <a:schemeClr val="bg1">
                          <a:lumMod val="65000"/>
                        </a:schemeClr>
                      </a:solidFill>
                    </a:lnR>
                    <a:noFill/>
                  </a:tcPr>
                </a:tc>
                <a:extLst>
                  <a:ext uri="{0D108BD9-81ED-4DB2-BD59-A6C34878D82A}">
                    <a16:rowId xmlns:a16="http://schemas.microsoft.com/office/drawing/2014/main" val="1935167756"/>
                  </a:ext>
                </a:extLst>
              </a:tr>
              <a:tr h="268366">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100">
                          <a:latin typeface="Arial"/>
                          <a:cs typeface="Arial"/>
                        </a:rPr>
                        <a:t>Andri Abdullah,  UG Health and Safety Manager</a:t>
                      </a:r>
                      <a:endParaRPr lang="en-US" sz="1100">
                        <a:latin typeface="Arial" panose="020B0604020202020204" pitchFamily="34" charset="0"/>
                        <a:cs typeface="Arial" panose="020B0604020202020204" pitchFamily="34" charset="0"/>
                      </a:endParaRP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352286" y="468032"/>
          <a:ext cx="2409824" cy="397069"/>
        </p:xfrm>
        <a:graphic>
          <a:graphicData uri="http://schemas.openxmlformats.org/drawingml/2006/table">
            <a:tbl>
              <a:tblPr firstRow="1" bandRow="1">
                <a:tableStyleId>{5C22544A-7EE6-4342-B048-85BDC9FD1C3A}</a:tableStyleId>
              </a:tblPr>
              <a:tblGrid>
                <a:gridCol w="24098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20011788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3" name="TextBox 2">
            <a:extLst>
              <a:ext uri="{FF2B5EF4-FFF2-40B4-BE49-F238E27FC236}">
                <a16:creationId xmlns:a16="http://schemas.microsoft.com/office/drawing/2014/main" id="{76AA3A30-7503-2C58-F6FE-07BFDEE61103}"/>
              </a:ext>
            </a:extLst>
          </p:cNvPr>
          <p:cNvSpPr txBox="1"/>
          <p:nvPr/>
        </p:nvSpPr>
        <p:spPr>
          <a:xfrm>
            <a:off x="1437" y="104955"/>
            <a:ext cx="1249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3" descr="Logo, icon&#10;&#10;Description automatically generated">
            <a:extLst>
              <a:ext uri="{FF2B5EF4-FFF2-40B4-BE49-F238E27FC236}">
                <a16:creationId xmlns:a16="http://schemas.microsoft.com/office/drawing/2014/main" id="{09150D7D-FE67-DC85-897B-2825E273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40" y="39840"/>
            <a:ext cx="885783" cy="767342"/>
          </a:xfrm>
          <a:prstGeom prst="rect">
            <a:avLst/>
          </a:prstGeom>
        </p:spPr>
      </p:pic>
      <p:pic>
        <p:nvPicPr>
          <p:cNvPr id="1026" name="Picture 2">
            <a:extLst>
              <a:ext uri="{FF2B5EF4-FFF2-40B4-BE49-F238E27FC236}">
                <a16:creationId xmlns:a16="http://schemas.microsoft.com/office/drawing/2014/main" id="{5DC3871B-5CBC-478F-118F-DF9284F91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9848" y="1503057"/>
            <a:ext cx="5451162" cy="45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61444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E2D011C-97D7-4E72-A7A7-7D886309BF84}"/>
              </a:ext>
            </a:extLst>
          </p:cNvPr>
          <p:cNvSpPr>
            <a:spLocks noGrp="1"/>
          </p:cNvSpPr>
          <p:nvPr>
            <p:ph type="body" sz="quarter" idx="4294967295"/>
          </p:nvPr>
        </p:nvSpPr>
        <p:spPr>
          <a:xfrm>
            <a:off x="7688825" y="4619214"/>
            <a:ext cx="4073285" cy="226425"/>
          </a:xfrm>
          <a:prstGeom prst="rect">
            <a:avLst/>
          </a:prstGeom>
        </p:spPr>
        <p:txBody>
          <a:bodyPr lIns="91440" tIns="45720" rIns="91440" bIns="45720" anchor="t"/>
          <a:lstStyle/>
          <a:p>
            <a:pPr marL="91440" indent="-91440"/>
            <a:endParaRPr lang="en-US" sz="1050" i="1">
              <a:latin typeface="Arial"/>
              <a:cs typeface="Arial"/>
            </a:endParaRPr>
          </a:p>
        </p:txBody>
      </p:sp>
      <p:sp>
        <p:nvSpPr>
          <p:cNvPr id="2" name="Title 1">
            <a:extLst>
              <a:ext uri="{FF2B5EF4-FFF2-40B4-BE49-F238E27FC236}">
                <a16:creationId xmlns:a16="http://schemas.microsoft.com/office/drawing/2014/main" id="{9D162B33-E942-465F-A8DB-81D1867BB1E4}"/>
              </a:ext>
            </a:extLst>
          </p:cNvPr>
          <p:cNvSpPr>
            <a:spLocks noGrp="1"/>
          </p:cNvSpPr>
          <p:nvPr>
            <p:ph type="title"/>
          </p:nvPr>
        </p:nvSpPr>
        <p:spPr>
          <a:xfrm>
            <a:off x="3493724" y="273979"/>
            <a:ext cx="4583476" cy="533203"/>
          </a:xfrm>
        </p:spPr>
        <p:txBody>
          <a:bodyPr/>
          <a:lstStyle/>
          <a:p>
            <a:r>
              <a:rPr lang="en-US"/>
              <a:t>Morenci Railroad Near Miss</a:t>
            </a:r>
          </a:p>
        </p:txBody>
      </p:sp>
      <p:sp>
        <p:nvSpPr>
          <p:cNvPr id="16" name="Text Placeholder 15">
            <a:extLst>
              <a:ext uri="{FF2B5EF4-FFF2-40B4-BE49-F238E27FC236}">
                <a16:creationId xmlns:a16="http://schemas.microsoft.com/office/drawing/2014/main" id="{2798A79E-3E0F-4ED4-A9BB-1111565BAA0D}"/>
              </a:ext>
            </a:extLst>
          </p:cNvPr>
          <p:cNvSpPr>
            <a:spLocks noGrp="1"/>
          </p:cNvSpPr>
          <p:nvPr>
            <p:ph type="body" sz="quarter" idx="4294967295"/>
          </p:nvPr>
        </p:nvSpPr>
        <p:spPr>
          <a:xfrm>
            <a:off x="6461365" y="3905249"/>
            <a:ext cx="2409824" cy="236484"/>
          </a:xfrm>
          <a:prstGeom prst="rect">
            <a:avLst/>
          </a:prstGeom>
        </p:spPr>
        <p:txBody>
          <a:bodyPr/>
          <a:lstStyle/>
          <a:p>
            <a:endParaRPr lang="en-US" sz="1050" i="1">
              <a:latin typeface="Arial" panose="020B0604020202020204" pitchFamily="34" charset="0"/>
              <a:cs typeface="Arial" panose="020B0604020202020204" pitchFamily="34" charset="0"/>
            </a:endParaRPr>
          </a:p>
        </p:txBody>
      </p:sp>
      <p:sp>
        <p:nvSpPr>
          <p:cNvPr id="17" name="Text Placeholder 16">
            <a:extLst>
              <a:ext uri="{FF2B5EF4-FFF2-40B4-BE49-F238E27FC236}">
                <a16:creationId xmlns:a16="http://schemas.microsoft.com/office/drawing/2014/main" id="{BF2E8583-0AB7-4B29-AD19-1DC958510F4B}"/>
              </a:ext>
            </a:extLst>
          </p:cNvPr>
          <p:cNvSpPr>
            <a:spLocks noGrp="1"/>
          </p:cNvSpPr>
          <p:nvPr>
            <p:ph type="body" sz="quarter" idx="4294967295"/>
          </p:nvPr>
        </p:nvSpPr>
        <p:spPr>
          <a:xfrm>
            <a:off x="9450543" y="1977558"/>
            <a:ext cx="2414791" cy="226425"/>
          </a:xfrm>
          <a:prstGeom prst="rect">
            <a:avLst/>
          </a:prstGeom>
        </p:spPr>
        <p:txBody>
          <a:bodyPr lIns="91440" tIns="45720" rIns="91440" bIns="45720" anchor="t"/>
          <a:lstStyle/>
          <a:p>
            <a:pPr marL="91440" indent="-91440"/>
            <a:endParaRPr lang="en-US" sz="1050" i="1">
              <a:latin typeface="Arial" panose="020B0604020202020204" pitchFamily="34" charset="0"/>
              <a:cs typeface="Arial" panose="020B0604020202020204" pitchFamily="34" charset="0"/>
            </a:endParaRPr>
          </a:p>
        </p:txBody>
      </p:sp>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72810" y="1060507"/>
          <a:ext cx="5609205" cy="5290283"/>
        </p:xfrm>
        <a:graphic>
          <a:graphicData uri="http://schemas.openxmlformats.org/drawingml/2006/table">
            <a:tbl>
              <a:tblPr firstRow="1" bandRow="1">
                <a:tableStyleId>{1FECB4D8-DB02-4DC6-A0A2-4F2EBAE1DC90}</a:tableStyleId>
              </a:tblPr>
              <a:tblGrid>
                <a:gridCol w="1520125">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782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68366">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a:latin typeface="Arial"/>
                          <a:cs typeface="Arial"/>
                        </a:rPr>
                        <a:t>FM Americas:  Morenci</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836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a:latin typeface="Arial"/>
                          <a:cs typeface="Arial"/>
                        </a:rPr>
                        <a:t>December 28,2023 / 9:00 am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8366">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a:latin typeface="Arial"/>
                          <a:cs typeface="Arial"/>
                        </a:rPr>
                        <a:t>Near Miss</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78526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A Railroad employee was using a rail mounted piece of equipment (Petty Bone) to trim vegetation along the Railroad when he stopped at the Columbine Gate crossing to dismount the rail.  He stopped and was getting ready to disengage the wheels when he felt the Petty Bone rolling away.  He couldn't stop it with the brake system, so he dismounted the equipment and the equipment continued down the track approximately 1.76 miles coming to a stop at the derailer.</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68366">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Railroad Collision</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268366">
                <a:tc>
                  <a:txBody>
                    <a:bodyPr/>
                    <a:lstStyle/>
                    <a:p>
                      <a:r>
                        <a:rPr lang="en-US" sz="1000" b="1">
                          <a:latin typeface="Arial"/>
                          <a:cs typeface="Arial"/>
                        </a:rPr>
                        <a:t>Risk Category</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Actionable</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268366">
                <a:tc>
                  <a:txBody>
                    <a:bodyPr/>
                    <a:lstStyle/>
                    <a:p>
                      <a:r>
                        <a:rPr lang="en-US" sz="1000" b="1">
                          <a:latin typeface="Arial"/>
                          <a:cs typeface="Arial"/>
                        </a:rPr>
                        <a:t>Pre / Post Rating</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Significant (3), Likely (3)</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22880">
                <a:tc>
                  <a:txBody>
                    <a:bodyPr/>
                    <a:lstStyle/>
                    <a:p>
                      <a:r>
                        <a:rPr lang="en-US" sz="1000" b="1">
                          <a:latin typeface="Arial"/>
                          <a:cs typeface="Arial"/>
                        </a:rPr>
                        <a:t>Absent / Insufficient Controls</a:t>
                      </a:r>
                    </a:p>
                  </a:txBody>
                  <a:tcPr anchor="ctr">
                    <a:lnL w="9525">
                      <a:solidFill>
                        <a:schemeClr val="bg1">
                          <a:lumMod val="65000"/>
                        </a:schemeClr>
                      </a:solidFill>
                    </a:lnL>
                    <a:solidFill>
                      <a:schemeClr val="bg2"/>
                    </a:solidFill>
                  </a:tcPr>
                </a:tc>
                <a:tc>
                  <a:txBody>
                    <a:bodyPr/>
                    <a:lstStyle/>
                    <a:p>
                      <a:endParaRPr lang="en-US" sz="105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3530895994"/>
                  </a:ext>
                </a:extLst>
              </a:tr>
              <a:tr h="422880">
                <a:tc>
                  <a:txBody>
                    <a:bodyPr/>
                    <a:lstStyle/>
                    <a:p>
                      <a:r>
                        <a:rPr lang="en-US" sz="1000" b="1">
                          <a:latin typeface="Arial"/>
                          <a:cs typeface="Arial"/>
                        </a:rPr>
                        <a:t>Applicable Policies / Procedures</a:t>
                      </a:r>
                    </a:p>
                  </a:txBody>
                  <a:tcPr anchor="ctr">
                    <a:lnL w="9525">
                      <a:solidFill>
                        <a:schemeClr val="bg1">
                          <a:lumMod val="65000"/>
                        </a:schemeClr>
                      </a:solidFill>
                    </a:lnL>
                    <a:solidFill>
                      <a:schemeClr val="bg2"/>
                    </a:solidFill>
                  </a:tcPr>
                </a:tc>
                <a:tc>
                  <a:txBody>
                    <a:bodyPr/>
                    <a:lstStyle/>
                    <a:p>
                      <a:endParaRPr lang="en-US" sz="105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1745805115"/>
                  </a:ext>
                </a:extLst>
              </a:tr>
              <a:tr h="422880">
                <a:tc>
                  <a:txBody>
                    <a:bodyPr/>
                    <a:lstStyle/>
                    <a:p>
                      <a:r>
                        <a:rPr lang="en-US" sz="1000" b="1">
                          <a:latin typeface="Arial"/>
                          <a:cs typeface="Arial"/>
                        </a:rPr>
                        <a:t>Employee Condition</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N/A</a:t>
                      </a:r>
                    </a:p>
                  </a:txBody>
                  <a:tcPr anchor="ctr">
                    <a:lnR w="9525">
                      <a:solidFill>
                        <a:schemeClr val="bg1">
                          <a:lumMod val="65000"/>
                        </a:schemeClr>
                      </a:solidFill>
                    </a:lnR>
                    <a:noFill/>
                  </a:tcPr>
                </a:tc>
                <a:extLst>
                  <a:ext uri="{0D108BD9-81ED-4DB2-BD59-A6C34878D82A}">
                    <a16:rowId xmlns:a16="http://schemas.microsoft.com/office/drawing/2014/main" val="1935167756"/>
                  </a:ext>
                </a:extLst>
              </a:tr>
              <a:tr h="268366">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050">
                          <a:latin typeface="Arial"/>
                          <a:cs typeface="Arial"/>
                        </a:rPr>
                        <a:t>Rassie Ras, Health &amp; Safety Manager</a:t>
                      </a:r>
                      <a:endParaRPr lang="en-US" sz="1050">
                        <a:latin typeface="Arial" panose="020B0604020202020204" pitchFamily="34" charset="0"/>
                        <a:cs typeface="Arial" panose="020B0604020202020204" pitchFamily="34" charset="0"/>
                      </a:endParaRP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352286" y="468032"/>
          <a:ext cx="2409824" cy="397069"/>
        </p:xfrm>
        <a:graphic>
          <a:graphicData uri="http://schemas.openxmlformats.org/drawingml/2006/table">
            <a:tbl>
              <a:tblPr firstRow="1" bandRow="1">
                <a:tableStyleId>{5C22544A-7EE6-4342-B048-85BDC9FD1C3A}</a:tableStyleId>
              </a:tblPr>
              <a:tblGrid>
                <a:gridCol w="24098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20012432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7" name="Picture 6" descr="A yellow triangle sign with a train and a car&#10;&#10;Description automatically generated">
            <a:extLst>
              <a:ext uri="{FF2B5EF4-FFF2-40B4-BE49-F238E27FC236}">
                <a16:creationId xmlns:a16="http://schemas.microsoft.com/office/drawing/2014/main" id="{01DD890D-5B7E-5274-89B2-BC399178C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38" y="91327"/>
            <a:ext cx="927489" cy="715855"/>
          </a:xfrm>
          <a:prstGeom prst="rect">
            <a:avLst/>
          </a:prstGeom>
        </p:spPr>
      </p:pic>
      <p:pic>
        <p:nvPicPr>
          <p:cNvPr id="1028" name="Picture 4" descr="image">
            <a:extLst>
              <a:ext uri="{FF2B5EF4-FFF2-40B4-BE49-F238E27FC236}">
                <a16:creationId xmlns:a16="http://schemas.microsoft.com/office/drawing/2014/main" id="{CAB333D8-8F0E-C1F0-281E-D43627B99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986" y="1397876"/>
            <a:ext cx="5609204" cy="529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294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PFE </a:t>
            </a:r>
            <a:r>
              <a:rPr sz="3600" b="1" spc="-10" dirty="0">
                <a:latin typeface="Arial"/>
                <a:cs typeface="Arial"/>
              </a:rPr>
              <a:t>Events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Decem</a:t>
            </a:r>
            <a:r>
              <a:rPr sz="2400" dirty="0">
                <a:solidFill>
                  <a:srgbClr val="006FC0"/>
                </a:solidFill>
                <a:latin typeface="Arial"/>
                <a:cs typeface="Arial"/>
              </a:rPr>
              <a:t>ber</a:t>
            </a:r>
            <a:r>
              <a:rPr sz="2400" spc="-20" dirty="0">
                <a:solidFill>
                  <a:srgbClr val="006FC0"/>
                </a:solidFill>
                <a:latin typeface="Arial"/>
                <a:cs typeface="Arial"/>
              </a:rPr>
              <a:t> 2023</a:t>
            </a:r>
            <a:endParaRPr sz="2400" dirty="0">
              <a:latin typeface="Arial"/>
              <a:cs typeface="Arial"/>
            </a:endParaRPr>
          </a:p>
        </p:txBody>
      </p:sp>
      <p:sp>
        <p:nvSpPr>
          <p:cNvPr id="7" name="object 7"/>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8</a:t>
            </a:r>
            <a:endParaRPr sz="9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lIns="91440" tIns="45720" rIns="91440" bIns="45720" anchor="ctr"/>
          <a:lstStyle/>
          <a:p>
            <a:r>
              <a:rPr lang="en-US"/>
              <a:t>Fall from Heights</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1" y="1078478"/>
          <a:ext cx="5576874" cy="5496862"/>
        </p:xfrm>
        <a:graphic>
          <a:graphicData uri="http://schemas.openxmlformats.org/drawingml/2006/table">
            <a:tbl>
              <a:tblPr firstRow="1" bandRow="1">
                <a:tableStyleId>{1FECB4D8-DB02-4DC6-A0A2-4F2EBAE1DC90}</a:tableStyleId>
              </a:tblPr>
              <a:tblGrid>
                <a:gridCol w="1511362">
                  <a:extLst>
                    <a:ext uri="{9D8B030D-6E8A-4147-A177-3AD203B41FA5}">
                      <a16:colId xmlns:a16="http://schemas.microsoft.com/office/drawing/2014/main" val="2478897174"/>
                    </a:ext>
                  </a:extLst>
                </a:gridCol>
                <a:gridCol w="4065512">
                  <a:extLst>
                    <a:ext uri="{9D8B030D-6E8A-4147-A177-3AD203B41FA5}">
                      <a16:colId xmlns:a16="http://schemas.microsoft.com/office/drawing/2014/main" val="1434738273"/>
                    </a:ext>
                  </a:extLst>
                </a:gridCol>
              </a:tblGrid>
              <a:tr h="378286">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8782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Cerro Verde</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9605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November 27, 2023 / 2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87826">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panose="020B0604020202020204" pitchFamily="34" charset="0"/>
                          <a:cs typeface="Arial" panose="020B0604020202020204" pitchFamily="34" charset="0"/>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8432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lgn="l">
                        <a:lnSpc>
                          <a:spcPct val="100000"/>
                        </a:lnSpc>
                        <a:spcBef>
                          <a:spcPts val="0"/>
                        </a:spcBef>
                        <a:buNone/>
                        <a:defRPr/>
                      </a:pPr>
                      <a:r>
                        <a:rPr lang="en-US" sz="1100" kern="1200">
                          <a:solidFill>
                            <a:schemeClr val="dk1"/>
                          </a:solidFill>
                          <a:effectLst/>
                          <a:latin typeface="Arial" panose="020B0604020202020204" pitchFamily="34" charset="0"/>
                          <a:ea typeface="+mn-ea"/>
                          <a:cs typeface="Arial" panose="020B0604020202020204" pitchFamily="34" charset="0"/>
                        </a:rPr>
                        <a:t>Two workers were trying to pass a ladder from a platform to a coworker approximately 3 meters (9 feet) below. They rested the ladder on the railing, which gave way. The two workers and the ladder fell onto the coworker below. </a:t>
                      </a:r>
                      <a:r>
                        <a:rPr lang="en-US" sz="1100">
                          <a:latin typeface="Arial" panose="020B0604020202020204" pitchFamily="34" charset="0"/>
                          <a:cs typeface="Arial" panose="020B0604020202020204" pitchFamily="34" charset="0"/>
                        </a:rPr>
                        <a:t>Earlier that day, the three workers had cut/removed two beams used to support the railing as part of demolition activities.</a:t>
                      </a:r>
                      <a:endParaRPr lang="en-US" sz="1100" kern="1200">
                        <a:solidFill>
                          <a:schemeClr val="dk1"/>
                        </a:solidFill>
                        <a:effectLst/>
                        <a:latin typeface="Arial" panose="020B0604020202020204" pitchFamily="34" charset="0"/>
                        <a:ea typeface="+mn-ea"/>
                        <a:cs typeface="Arial" panose="020B0604020202020204" pitchFamily="34" charset="0"/>
                      </a:endParaRPr>
                    </a:p>
                    <a:p>
                      <a:pPr algn="l"/>
                      <a:endParaRPr lang="en-US" sz="110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605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panose="020B0604020202020204" pitchFamily="34" charset="0"/>
                          <a:ea typeface="+mn-ea"/>
                          <a:cs typeface="Arial" panose="020B0604020202020204" pitchFamily="34" charset="0"/>
                        </a:rPr>
                        <a:t>Fall from Heights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9602">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panose="020B0604020202020204" pitchFamily="34" charset="0"/>
                          <a:ea typeface="+mn-ea"/>
                          <a:cs typeface="Arial" panose="020B0604020202020204" pitchFamily="34" charset="0"/>
                        </a:rPr>
                        <a:t>Actionable</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96050">
                <a:tc>
                  <a:txBody>
                    <a:bodyPr/>
                    <a:lstStyle/>
                    <a:p>
                      <a:r>
                        <a:rPr lang="en-US" sz="1000" b="1">
                          <a:latin typeface="Arial"/>
                          <a:cs typeface="Arial"/>
                        </a:rPr>
                        <a:t>Risk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panose="020B0604020202020204" pitchFamily="34" charset="0"/>
                          <a:ea typeface="+mn-ea"/>
                          <a:cs typeface="Arial" panose="020B0604020202020204" pitchFamily="34" charset="0"/>
                        </a:rPr>
                        <a:t>Significant  (3)  Likely (3) </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627510">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defTabSz="685800" fontAlgn="base">
                        <a:lnSpc>
                          <a:spcPct val="100000"/>
                        </a:lnSpc>
                        <a:spcBef>
                          <a:spcPts val="0"/>
                        </a:spcBef>
                        <a:buClr>
                          <a:srgbClr val="A85B41"/>
                        </a:buClr>
                        <a:buSzTx/>
                        <a:buFont typeface="Arial" panose="020B0604020202020204" pitchFamily="34" charset="0"/>
                        <a:buChar char="•"/>
                        <a:defRPr/>
                      </a:pPr>
                      <a:r>
                        <a:rPr lang="en-US" sz="1100" kern="1200">
                          <a:solidFill>
                            <a:schemeClr val="dk1"/>
                          </a:solidFill>
                          <a:latin typeface="Arial" panose="020B0604020202020204" pitchFamily="34" charset="0"/>
                          <a:ea typeface="+mn-ea"/>
                          <a:cs typeface="Arial" panose="020B0604020202020204" pitchFamily="34" charset="0"/>
                        </a:rPr>
                        <a:t>After removing the primary support structures, no </a:t>
                      </a:r>
                      <a:r>
                        <a:rPr lang="en-US" sz="1100">
                          <a:solidFill>
                            <a:schemeClr val="dk1"/>
                          </a:solidFill>
                          <a:latin typeface="Arial" panose="020B0604020202020204" pitchFamily="34" charset="0"/>
                          <a:cs typeface="Arial" panose="020B0604020202020204" pitchFamily="34" charset="0"/>
                        </a:rPr>
                        <a:t>new inspection was conducted to check the integrity of the handrails. </a:t>
                      </a:r>
                      <a:endParaRPr lang="es-CL" sz="1100" b="1" dirty="0">
                        <a:solidFill>
                          <a:srgbClr val="BB5D00"/>
                        </a:solidFill>
                        <a:latin typeface="Arial" panose="020B0604020202020204" pitchFamily="34" charset="0"/>
                        <a:ea typeface="+mn-ea"/>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60521">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100" dirty="0">
                          <a:latin typeface="Arial" panose="020B0604020202020204" pitchFamily="34" charset="0"/>
                          <a:cs typeface="Arial" panose="020B0604020202020204" pitchFamily="34" charset="0"/>
                          <a:hlinkClick r:id="rId3"/>
                        </a:rPr>
                        <a:t>Working at Heights Policy / Standard</a:t>
                      </a:r>
                      <a:endParaRPr lang="en-US" sz="11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100" dirty="0">
                          <a:latin typeface="Arial" panose="020B0604020202020204" pitchFamily="34" charset="0"/>
                          <a:cs typeface="Arial" panose="020B0604020202020204" pitchFamily="34" charset="0"/>
                        </a:rPr>
                        <a:t>Workplace inspections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52299">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panose="020B0604020202020204" pitchFamily="34" charset="0"/>
                          <a:ea typeface="+mn-ea"/>
                          <a:cs typeface="Arial" panose="020B0604020202020204" pitchFamily="34" charset="0"/>
                        </a:rPr>
                        <a:t>The three workers sustained several contusions.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50520">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rial" panose="020B0604020202020204" pitchFamily="34" charset="0"/>
                          <a:ea typeface="+mn-ea"/>
                          <a:cs typeface="Arial" panose="020B0604020202020204" pitchFamily="34" charset="0"/>
                        </a:rPr>
                        <a:t>Jorge Chavez Rivera, Mine, Tailings and Water Project Manager</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PFE # 2023-35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a:cs typeface="Arial"/>
                        </a:rPr>
                        <a:t>Event ID </a:t>
                      </a:r>
                      <a:r>
                        <a:rPr lang="en-US" sz="1050" b="0" kern="1200" dirty="0">
                          <a:solidFill>
                            <a:schemeClr val="tx1"/>
                          </a:solidFill>
                          <a:latin typeface="Arial"/>
                          <a:ea typeface="+mn-ea"/>
                          <a:cs typeface="Arial"/>
                        </a:rPr>
                        <a:t># </a:t>
                      </a:r>
                      <a:r>
                        <a:rPr lang="es-PE" sz="1050" b="0" kern="1200" dirty="0">
                          <a:solidFill>
                            <a:schemeClr val="tx1"/>
                          </a:solidFill>
                          <a:latin typeface="Arial"/>
                          <a:ea typeface="+mn-ea"/>
                          <a:cs typeface="Arial"/>
                        </a:rPr>
                        <a:t>20011698</a:t>
                      </a:r>
                      <a:endParaRPr lang="en-US" sz="1050" b="0" kern="1200" dirty="0">
                        <a:solidFill>
                          <a:schemeClr val="tx1"/>
                        </a:solidFill>
                        <a:latin typeface="Arial"/>
                        <a:ea typeface="+mn-ea"/>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2" name="Picture 1">
            <a:extLst>
              <a:ext uri="{FF2B5EF4-FFF2-40B4-BE49-F238E27FC236}">
                <a16:creationId xmlns:a16="http://schemas.microsoft.com/office/drawing/2014/main" id="{BED74570-CA9D-A0E5-9BC8-9F76E7BA1679}"/>
              </a:ext>
            </a:extLst>
          </p:cNvPr>
          <p:cNvPicPr/>
          <p:nvPr/>
        </p:nvPicPr>
        <p:blipFill>
          <a:blip r:embed="rId4"/>
          <a:stretch>
            <a:fillRect/>
          </a:stretch>
        </p:blipFill>
        <p:spPr>
          <a:xfrm>
            <a:off x="272810" y="82937"/>
            <a:ext cx="874395" cy="758190"/>
          </a:xfrm>
          <a:prstGeom prst="rect">
            <a:avLst/>
          </a:prstGeom>
        </p:spPr>
      </p:pic>
      <p:pic>
        <p:nvPicPr>
          <p:cNvPr id="4" name="Imagen 13">
            <a:extLst>
              <a:ext uri="{FF2B5EF4-FFF2-40B4-BE49-F238E27FC236}">
                <a16:creationId xmlns:a16="http://schemas.microsoft.com/office/drawing/2014/main" id="{6D37DD37-B78C-455B-4DC8-3421D6FF76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2317" y="1474167"/>
            <a:ext cx="3942951" cy="3211895"/>
          </a:xfrm>
          <a:prstGeom prst="rect">
            <a:avLst/>
          </a:prstGeom>
          <a:ln>
            <a:solidFill>
              <a:schemeClr val="tx1"/>
            </a:solidFill>
          </a:ln>
        </p:spPr>
      </p:pic>
      <p:pic>
        <p:nvPicPr>
          <p:cNvPr id="11" name="Imagen 1">
            <a:extLst>
              <a:ext uri="{FF2B5EF4-FFF2-40B4-BE49-F238E27FC236}">
                <a16:creationId xmlns:a16="http://schemas.microsoft.com/office/drawing/2014/main" id="{48BCCD9C-985F-332C-62BB-3DF7B40F2C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0184" y="3001887"/>
            <a:ext cx="2701098" cy="3573453"/>
          </a:xfrm>
          <a:prstGeom prst="rect">
            <a:avLst/>
          </a:prstGeom>
          <a:noFill/>
          <a:ln>
            <a:solidFill>
              <a:schemeClr val="tx1"/>
            </a:solidFill>
          </a:ln>
        </p:spPr>
      </p:pic>
      <p:sp>
        <p:nvSpPr>
          <p:cNvPr id="3" name="TextBox 2">
            <a:extLst>
              <a:ext uri="{FF2B5EF4-FFF2-40B4-BE49-F238E27FC236}">
                <a16:creationId xmlns:a16="http://schemas.microsoft.com/office/drawing/2014/main" id="{8592D9DB-A82B-6A29-8668-1C035916FE6F}"/>
              </a:ext>
            </a:extLst>
          </p:cNvPr>
          <p:cNvSpPr txBox="1"/>
          <p:nvPr/>
        </p:nvSpPr>
        <p:spPr>
          <a:xfrm>
            <a:off x="6400702" y="4788613"/>
            <a:ext cx="2701098"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Above: Initial placement of railing with beams attached.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right: Position of the three workers while passing the ladder.</a:t>
            </a:r>
          </a:p>
        </p:txBody>
      </p:sp>
    </p:spTree>
    <p:extLst>
      <p:ext uri="{BB962C8B-B14F-4D97-AF65-F5344CB8AC3E}">
        <p14:creationId xmlns:p14="http://schemas.microsoft.com/office/powerpoint/2010/main" val="296536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6476048" y="3889196"/>
            <a:ext cx="2409824" cy="236484"/>
          </a:xfrm>
        </p:spPr>
        <p:txBody>
          <a:bodyPr/>
          <a:lstStyle/>
          <a:p>
            <a:r>
              <a:rPr lang="en-US" sz="1050" i="1">
                <a:latin typeface="Arial" panose="020B0604020202020204" pitchFamily="34" charset="0"/>
                <a:cs typeface="Arial" panose="020B0604020202020204" pitchFamily="34" charset="0"/>
              </a:rPr>
              <a:t>Position of the crane after the event</a:t>
            </a:r>
          </a:p>
        </p:txBody>
      </p:sp>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201111" y="3849949"/>
            <a:ext cx="2689739" cy="234280"/>
          </a:xfrm>
        </p:spPr>
        <p:txBody>
          <a:bodyPr/>
          <a:lstStyle/>
          <a:p>
            <a:r>
              <a:rPr lang="en-US" sz="1050" i="1">
                <a:latin typeface="Arial" panose="020B0604020202020204" pitchFamily="34" charset="0"/>
                <a:cs typeface="Arial" panose="020B0604020202020204" pitchFamily="34" charset="0"/>
              </a:rPr>
              <a:t>Location of where the crane hit the roof</a:t>
            </a:r>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476049" y="6206655"/>
            <a:ext cx="2402840" cy="381263"/>
          </a:xfrm>
        </p:spPr>
        <p:txBody>
          <a:bodyPr/>
          <a:lstStyle/>
          <a:p>
            <a:r>
              <a:rPr lang="en-US" sz="1050" i="1">
                <a:latin typeface="Arial" panose="020B0604020202020204" pitchFamily="34" charset="0"/>
                <a:cs typeface="Arial" panose="020B0604020202020204" pitchFamily="34" charset="0"/>
              </a:rPr>
              <a:t>Cavity that the outrigger fell into</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Lifting Operations</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09" y="1078479"/>
          <a:ext cx="5876536" cy="5125136"/>
        </p:xfrm>
        <a:graphic>
          <a:graphicData uri="http://schemas.openxmlformats.org/drawingml/2006/table">
            <a:tbl>
              <a:tblPr firstRow="1" bandRow="1">
                <a:tableStyleId>{1FECB4D8-DB02-4DC6-A0A2-4F2EBAE1DC90}</a:tableStyleId>
              </a:tblPr>
              <a:tblGrid>
                <a:gridCol w="1565982">
                  <a:extLst>
                    <a:ext uri="{9D8B030D-6E8A-4147-A177-3AD203B41FA5}">
                      <a16:colId xmlns:a16="http://schemas.microsoft.com/office/drawing/2014/main" val="2478897174"/>
                    </a:ext>
                  </a:extLst>
                </a:gridCol>
                <a:gridCol w="4310554">
                  <a:extLst>
                    <a:ext uri="{9D8B030D-6E8A-4147-A177-3AD203B41FA5}">
                      <a16:colId xmlns:a16="http://schemas.microsoft.com/office/drawing/2014/main" val="1434738273"/>
                    </a:ext>
                  </a:extLst>
                </a:gridCol>
              </a:tblGrid>
              <a:tr h="344674">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6225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Chino</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69745">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December 1, 2023 / </a:t>
                      </a:r>
                      <a:r>
                        <a:rPr lang="en-US" sz="1050">
                          <a:solidFill>
                            <a:schemeClr val="tx1"/>
                          </a:solidFill>
                          <a:latin typeface="Arial" panose="020B0604020202020204" pitchFamily="34" charset="0"/>
                          <a:cs typeface="Arial" panose="020B0604020202020204" pitchFamily="34" charset="0"/>
                        </a:rPr>
                        <a:t>10:00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62252">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17502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spcBef>
                          <a:spcPts val="0"/>
                        </a:spcBef>
                        <a:spcAft>
                          <a:spcPts val="0"/>
                        </a:spcAft>
                        <a:buFont typeface="Symbol" panose="05050102010706020507" pitchFamily="18" charset="2"/>
                        <a:buNone/>
                      </a:pPr>
                      <a:r>
                        <a:rPr lang="en-US" sz="1050" b="0">
                          <a:effectLst/>
                          <a:latin typeface="Arial"/>
                          <a:ea typeface="Calibri" panose="020F0502020204030204" pitchFamily="34" charset="0"/>
                          <a:cs typeface="Arial"/>
                        </a:rPr>
                        <a:t>A crane was lifting roof panels to be installed on the roof of the mill when a void opened under the left front outrigger, causing the crane to tip forward and hit the building. There were four employees working on the roof installing the roof panels – t</a:t>
                      </a:r>
                      <a:r>
                        <a:rPr lang="en-US" sz="1050" b="0">
                          <a:latin typeface="Arial"/>
                          <a:ea typeface="Calibri" panose="020F0502020204030204" pitchFamily="34" charset="0"/>
                          <a:cs typeface="Arial"/>
                        </a:rPr>
                        <a:t>hree were standing about 25 feet away as the load was being flown in and one was guiding the load with a tag line.</a:t>
                      </a:r>
                      <a:r>
                        <a:rPr lang="en-US" sz="1050" b="0">
                          <a:effectLst/>
                          <a:latin typeface="Arial"/>
                          <a:ea typeface="Calibri" panose="020F0502020204030204" pitchFamily="34" charset="0"/>
                          <a:cs typeface="Arial"/>
                        </a:rPr>
                        <a:t> When the crane tipped forward into the building, the load swung and came within 4-5 feet of hitting the employee holding the tag line.</a:t>
                      </a:r>
                      <a:endParaRPr lang="en-US" sz="1050" b="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69745">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Lifting Operations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54758">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69745">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Significant (3) Likely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44800">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The drainage system was not identified when setting the crane up.</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The drainage system does not show on the prints of the area.</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1960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3"/>
                        </a:rPr>
                        <a:t>Crane and Rigging Policy</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4"/>
                        </a:rPr>
                        <a:t>Crane and Rigging Critical Lift TS</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12111">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0" u="none" strike="noStrike" noProof="0">
                          <a:solidFill>
                            <a:srgbClr val="000000"/>
                          </a:solidFill>
                          <a:latin typeface="Arial" panose="020B0604020202020204" pitchFamily="34" charset="0"/>
                          <a:cs typeface="Arial" panose="020B0604020202020204" pitchFamily="34" charset="0"/>
                        </a:rPr>
                        <a:t>No injuries</a:t>
                      </a:r>
                      <a:endParaRPr lang="en-US" sz="1050" dirty="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43851">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Sean Maddock, Superintendent-Mill Maintenance, </a:t>
                      </a:r>
                      <a:br>
                        <a:rPr lang="en-US" sz="1050" dirty="0">
                          <a:latin typeface="Arial"/>
                          <a:cs typeface="Arial"/>
                        </a:rPr>
                      </a:br>
                      <a:r>
                        <a:rPr lang="en-US" sz="1050" dirty="0">
                          <a:latin typeface="Arial"/>
                          <a:cs typeface="Arial"/>
                        </a:rPr>
                        <a:t>Herman Armijo,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PFE # 2023-36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a:cs typeface="Arial"/>
                        </a:rPr>
                        <a:t>Event ID #20011818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Placeholder 11" descr="A crane in a warehouse&#10;&#10;Description automatically generated">
            <a:extLst>
              <a:ext uri="{FF2B5EF4-FFF2-40B4-BE49-F238E27FC236}">
                <a16:creationId xmlns:a16="http://schemas.microsoft.com/office/drawing/2014/main" id="{22D2BEF5-8050-0466-78A1-715201650DBD}"/>
              </a:ext>
            </a:extLst>
          </p:cNvPr>
          <p:cNvPicPr>
            <a:picLocks noGrp="1" noChangeAspect="1"/>
          </p:cNvPicPr>
          <p:nvPr>
            <p:ph type="pic" sz="quarter" idx="17"/>
          </p:nvPr>
        </p:nvPicPr>
        <p:blipFill>
          <a:blip r:embed="rId5"/>
          <a:srcRect l="13389" r="13389"/>
          <a:stretch>
            <a:fillRect/>
          </a:stretch>
        </p:blipFill>
        <p:spPr>
          <a:xfrm rot="5400000">
            <a:off x="6497638" y="1476375"/>
            <a:ext cx="2352675" cy="2409825"/>
          </a:xfrm>
        </p:spPr>
      </p:pic>
      <p:pic>
        <p:nvPicPr>
          <p:cNvPr id="14" name="Picture Placeholder 13" descr="A crane on a building&#10;&#10;Description automatically generated">
            <a:extLst>
              <a:ext uri="{FF2B5EF4-FFF2-40B4-BE49-F238E27FC236}">
                <a16:creationId xmlns:a16="http://schemas.microsoft.com/office/drawing/2014/main" id="{460373C7-CCC3-E7C8-7E9A-FEB16FB75A89}"/>
              </a:ext>
            </a:extLst>
          </p:cNvPr>
          <p:cNvPicPr>
            <a:picLocks noGrp="1" noChangeAspect="1"/>
          </p:cNvPicPr>
          <p:nvPr>
            <p:ph type="pic" sz="quarter" idx="16"/>
          </p:nvPr>
        </p:nvPicPr>
        <p:blipFill>
          <a:blip r:embed="rId6"/>
          <a:srcRect l="13389" r="13389"/>
          <a:stretch>
            <a:fillRect/>
          </a:stretch>
        </p:blipFill>
        <p:spPr>
          <a:xfrm rot="5400000">
            <a:off x="9234488" y="1376363"/>
            <a:ext cx="2352675" cy="2409825"/>
          </a:xfrm>
        </p:spPr>
      </p:pic>
      <p:pic>
        <p:nvPicPr>
          <p:cNvPr id="16" name="Picture Placeholder 15">
            <a:extLst>
              <a:ext uri="{FF2B5EF4-FFF2-40B4-BE49-F238E27FC236}">
                <a16:creationId xmlns:a16="http://schemas.microsoft.com/office/drawing/2014/main" id="{EFB5B0C7-7568-FE72-1774-E9CD6E15C89B}"/>
              </a:ext>
            </a:extLst>
          </p:cNvPr>
          <p:cNvPicPr>
            <a:picLocks noGrp="1" noChangeAspect="1"/>
          </p:cNvPicPr>
          <p:nvPr>
            <p:ph type="pic" sz="quarter" idx="18"/>
          </p:nvPr>
        </p:nvPicPr>
        <p:blipFill>
          <a:blip r:embed="rId7"/>
          <a:srcRect l="21148" r="21148"/>
          <a:stretch/>
        </p:blipFill>
        <p:spPr>
          <a:xfrm rot="5400000">
            <a:off x="6833983" y="4036526"/>
            <a:ext cx="1778371" cy="2311438"/>
          </a:xfrm>
        </p:spPr>
      </p:pic>
      <p:pic>
        <p:nvPicPr>
          <p:cNvPr id="1026" name="Picture 2" descr="Icon&#10;&#10;Description automatically generated">
            <a:extLst>
              <a:ext uri="{FF2B5EF4-FFF2-40B4-BE49-F238E27FC236}">
                <a16:creationId xmlns:a16="http://schemas.microsoft.com/office/drawing/2014/main" id="{FB28D237-FB36-ABF0-E4A3-72DB8AAB8E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684" y="35312"/>
            <a:ext cx="9715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5">
            <a:extLst>
              <a:ext uri="{FF2B5EF4-FFF2-40B4-BE49-F238E27FC236}">
                <a16:creationId xmlns:a16="http://schemas.microsoft.com/office/drawing/2014/main" id="{7025DCEB-33FC-11BE-8828-615309F17C40}"/>
              </a:ext>
            </a:extLst>
          </p:cNvPr>
          <p:cNvPicPr>
            <a:picLocks noChangeAspect="1"/>
          </p:cNvPicPr>
          <p:nvPr/>
        </p:nvPicPr>
        <p:blipFill>
          <a:blip r:embed="rId9"/>
          <a:srcRect t="1068" b="1068"/>
          <a:stretch/>
        </p:blipFill>
        <p:spPr>
          <a:xfrm rot="5400000">
            <a:off x="9467644" y="4036527"/>
            <a:ext cx="1778371" cy="2311438"/>
          </a:xfrm>
          <a:prstGeom prst="rect">
            <a:avLst/>
          </a:prstGeom>
        </p:spPr>
      </p:pic>
      <p:sp>
        <p:nvSpPr>
          <p:cNvPr id="24" name="TextBox 23">
            <a:extLst>
              <a:ext uri="{FF2B5EF4-FFF2-40B4-BE49-F238E27FC236}">
                <a16:creationId xmlns:a16="http://schemas.microsoft.com/office/drawing/2014/main" id="{CA6C04FC-8284-5163-E2E0-10EFABFEEBC0}"/>
              </a:ext>
            </a:extLst>
          </p:cNvPr>
          <p:cNvSpPr txBox="1"/>
          <p:nvPr/>
        </p:nvSpPr>
        <p:spPr>
          <a:xfrm>
            <a:off x="9252786" y="6206655"/>
            <a:ext cx="231143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Damage to the roof</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04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92955" y="271802"/>
            <a:ext cx="5117697" cy="533203"/>
          </a:xfrm>
          <a:prstGeom prst="rect">
            <a:avLst/>
          </a:prstGeom>
        </p:spPr>
        <p:txBody>
          <a:bodyPr lIns="91440" tIns="45720" rIns="91440" bIns="45720" anchor="ctr"/>
          <a:lstStyle/>
          <a:p>
            <a:r>
              <a:rPr lang="en-US">
                <a:latin typeface="Arial"/>
                <a:cs typeface="Arial"/>
              </a:rPr>
              <a:t>Runaway Ballast Car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484632" y="1016793"/>
          <a:ext cx="5532120" cy="5611785"/>
        </p:xfrm>
        <a:graphic>
          <a:graphicData uri="http://schemas.openxmlformats.org/drawingml/2006/table">
            <a:tbl>
              <a:tblPr firstRow="1" bandRow="1">
                <a:tableStyleId>{1FECB4D8-DB02-4DC6-A0A2-4F2EBAE1DC90}</a:tableStyleId>
              </a:tblPr>
              <a:tblGrid>
                <a:gridCol w="1281505">
                  <a:extLst>
                    <a:ext uri="{9D8B030D-6E8A-4147-A177-3AD203B41FA5}">
                      <a16:colId xmlns:a16="http://schemas.microsoft.com/office/drawing/2014/main" val="2478897174"/>
                    </a:ext>
                  </a:extLst>
                </a:gridCol>
                <a:gridCol w="4250615">
                  <a:extLst>
                    <a:ext uri="{9D8B030D-6E8A-4147-A177-3AD203B41FA5}">
                      <a16:colId xmlns:a16="http://schemas.microsoft.com/office/drawing/2014/main" val="1434738273"/>
                    </a:ext>
                  </a:extLst>
                </a:gridCol>
              </a:tblGrid>
              <a:tr h="301633">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6388">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a:latin typeface="Arial"/>
                          <a:cs typeface="Arial"/>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56388">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a:ea typeface="+mn-ea"/>
                          <a:cs typeface="Arial"/>
                        </a:rPr>
                        <a:t>December 1, 2023 / 1:30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56388">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a:ea typeface="+mn-ea"/>
                          <a:cs typeface="Arial"/>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640109">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kern="1200" noProof="0">
                          <a:solidFill>
                            <a:schemeClr val="dk1"/>
                          </a:solidFill>
                          <a:latin typeface="Arial" panose="020B0604020202020204" pitchFamily="34" charset="0"/>
                          <a:cs typeface="Arial" panose="020B0604020202020204" pitchFamily="34" charset="0"/>
                        </a:rPr>
                        <a:t>Upon completion of loading the ballast wagon, the rail maintenance team parked the four-wagon set in the trolley shop and decoupled them from the open tray and Zephyr shunting locomotive. A few minutes later the fully loaded ballast wagons, each with 25 tons of material, rolled unattended approximately 190 meters (625 feet) from the trolley shop to a turnout at the rail shop east access. The set collided with a moving freight car and stopped. Six people were exposed during the incident.</a:t>
                      </a:r>
                      <a:endParaRPr lang="en-US">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6388">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a:ea typeface="+mn-ea"/>
                          <a:cs typeface="Arial"/>
                        </a:rPr>
                        <a:t>Rail Impact on Person</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56388">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a:ea typeface="+mn-ea"/>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56388">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a:solidFill>
                            <a:schemeClr val="dk1"/>
                          </a:solidFill>
                          <a:latin typeface="Arial"/>
                          <a:ea typeface="+mn-ea"/>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771627">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100" kern="1200">
                          <a:solidFill>
                            <a:schemeClr val="dk1"/>
                          </a:solidFill>
                          <a:latin typeface="Arial"/>
                          <a:ea typeface="+mn-ea"/>
                          <a:cs typeface="Arial"/>
                        </a:rPr>
                        <a:t>Lack of controls and poor work practice for securing wagons before decoupling from the Zephyr locomotive.</a:t>
                      </a:r>
                    </a:p>
                    <a:p>
                      <a:pPr marL="171450" indent="-171450" algn="l">
                        <a:buFont typeface="Arial" panose="020B0604020202020204" pitchFamily="34" charset="0"/>
                        <a:buChar char="•"/>
                      </a:pPr>
                      <a:r>
                        <a:rPr lang="en-US" sz="1100" kern="1200">
                          <a:solidFill>
                            <a:schemeClr val="dk1"/>
                          </a:solidFill>
                          <a:latin typeface="Arial"/>
                          <a:ea typeface="+mn-ea"/>
                          <a:cs typeface="Arial"/>
                        </a:rPr>
                        <a:t>Failure to install wheel chocks.</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4294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100" u="none" strike="noStrike">
                          <a:latin typeface="Arial"/>
                          <a:cs typeface="Arial"/>
                        </a:rPr>
                        <a:t>SOP-6.01-UG-T16 Ballast Train Delivery and Ballast Discharging</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92123">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a:solidFill>
                            <a:schemeClr val="dk1"/>
                          </a:solidFill>
                          <a:latin typeface="Arial"/>
                          <a:ea typeface="+mn-ea"/>
                          <a:cs typeface="Arial"/>
                        </a:rPr>
                        <a:t>No Injury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95889">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defTabSz="914408" rtl="0" eaLnBrk="1" latinLnBrk="0" hangingPunct="1"/>
                      <a:r>
                        <a:rPr lang="en-US" sz="1100" kern="1200">
                          <a:solidFill>
                            <a:schemeClr val="dk1"/>
                          </a:solidFill>
                          <a:latin typeface="Arial"/>
                          <a:ea typeface="+mn-ea"/>
                          <a:cs typeface="Arial"/>
                        </a:rPr>
                        <a:t>Matthew Sullivan, Sr. Vice President-Underground Mine Division</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22909"/>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42290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PFE # 2023-37</a:t>
                      </a:r>
                      <a:endParaRPr lang="en-US" sz="105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20011829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3" name="TextBox 2">
            <a:extLst>
              <a:ext uri="{FF2B5EF4-FFF2-40B4-BE49-F238E27FC236}">
                <a16:creationId xmlns:a16="http://schemas.microsoft.com/office/drawing/2014/main" id="{DD9460A4-B928-276B-3644-E4E9828C6FD7}"/>
              </a:ext>
            </a:extLst>
          </p:cNvPr>
          <p:cNvSpPr txBox="1"/>
          <p:nvPr/>
        </p:nvSpPr>
        <p:spPr>
          <a:xfrm>
            <a:off x="6354500" y="6309199"/>
            <a:ext cx="5029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Arial" panose="020B0604020202020204" pitchFamily="34" charset="0"/>
              </a:rPr>
              <a:t>Path the ballast train followed. </a:t>
            </a:r>
          </a:p>
        </p:txBody>
      </p:sp>
      <p:grpSp>
        <p:nvGrpSpPr>
          <p:cNvPr id="13" name="Group 12">
            <a:extLst>
              <a:ext uri="{FF2B5EF4-FFF2-40B4-BE49-F238E27FC236}">
                <a16:creationId xmlns:a16="http://schemas.microsoft.com/office/drawing/2014/main" id="{D9615DD0-42C3-46C4-EC77-760524917D66}"/>
              </a:ext>
            </a:extLst>
          </p:cNvPr>
          <p:cNvGrpSpPr/>
          <p:nvPr/>
        </p:nvGrpSpPr>
        <p:grpSpPr>
          <a:xfrm>
            <a:off x="6354500" y="1448978"/>
            <a:ext cx="5512304" cy="4901306"/>
            <a:chOff x="6354500" y="1448978"/>
            <a:chExt cx="5512304" cy="4901306"/>
          </a:xfrm>
        </p:grpSpPr>
        <p:pic>
          <p:nvPicPr>
            <p:cNvPr id="2" name="Picture 1">
              <a:extLst>
                <a:ext uri="{FF2B5EF4-FFF2-40B4-BE49-F238E27FC236}">
                  <a16:creationId xmlns:a16="http://schemas.microsoft.com/office/drawing/2014/main" id="{5182BCD4-4DA6-5066-2F1E-46B65DC3D6CB}"/>
                </a:ext>
              </a:extLst>
            </p:cNvPr>
            <p:cNvPicPr>
              <a:picLocks noChangeAspect="1"/>
            </p:cNvPicPr>
            <p:nvPr/>
          </p:nvPicPr>
          <p:blipFill rotWithShape="1">
            <a:blip r:embed="rId3"/>
            <a:srcRect l="17146" t="7859" r="3330"/>
            <a:stretch/>
          </p:blipFill>
          <p:spPr>
            <a:xfrm>
              <a:off x="6354500" y="1709138"/>
              <a:ext cx="5512304" cy="4641146"/>
            </a:xfrm>
            <a:prstGeom prst="rect">
              <a:avLst/>
            </a:prstGeom>
          </p:spPr>
        </p:pic>
        <p:sp>
          <p:nvSpPr>
            <p:cNvPr id="6" name="TextBox 5">
              <a:extLst>
                <a:ext uri="{FF2B5EF4-FFF2-40B4-BE49-F238E27FC236}">
                  <a16:creationId xmlns:a16="http://schemas.microsoft.com/office/drawing/2014/main" id="{2C1310FF-6ECF-2C4A-5D00-301F070BDC19}"/>
                </a:ext>
              </a:extLst>
            </p:cNvPr>
            <p:cNvSpPr txBox="1"/>
            <p:nvPr/>
          </p:nvSpPr>
          <p:spPr>
            <a:xfrm>
              <a:off x="6354500" y="5629775"/>
              <a:ext cx="2551208" cy="2616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rPr>
                <a:t>                            START</a:t>
              </a:r>
            </a:p>
          </p:txBody>
        </p:sp>
        <p:pic>
          <p:nvPicPr>
            <p:cNvPr id="9" name="Graphic 8" descr="Harvey Balls 100% with solid fill">
              <a:extLst>
                <a:ext uri="{FF2B5EF4-FFF2-40B4-BE49-F238E27FC236}">
                  <a16:creationId xmlns:a16="http://schemas.microsoft.com/office/drawing/2014/main" id="{7A7FFC24-C56B-74EF-9643-CDD3609A3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7880" y="5395585"/>
              <a:ext cx="373520" cy="373520"/>
            </a:xfrm>
            <a:prstGeom prst="rect">
              <a:avLst/>
            </a:prstGeom>
          </p:spPr>
        </p:pic>
        <p:pic>
          <p:nvPicPr>
            <p:cNvPr id="10" name="Graphic 9" descr="Harvey Balls 100% with solid fill">
              <a:extLst>
                <a:ext uri="{FF2B5EF4-FFF2-40B4-BE49-F238E27FC236}">
                  <a16:creationId xmlns:a16="http://schemas.microsoft.com/office/drawing/2014/main" id="{84166302-3BF4-E580-5685-A0B521EDA3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3934" y="2229744"/>
              <a:ext cx="373520" cy="373520"/>
            </a:xfrm>
            <a:prstGeom prst="rect">
              <a:avLst/>
            </a:prstGeom>
          </p:spPr>
        </p:pic>
        <p:sp>
          <p:nvSpPr>
            <p:cNvPr id="11" name="TextBox 10">
              <a:extLst>
                <a:ext uri="{FF2B5EF4-FFF2-40B4-BE49-F238E27FC236}">
                  <a16:creationId xmlns:a16="http://schemas.microsoft.com/office/drawing/2014/main" id="{F2E98EBA-AA99-AE79-E7D4-E506D95E841A}"/>
                </a:ext>
              </a:extLst>
            </p:cNvPr>
            <p:cNvSpPr txBox="1"/>
            <p:nvPr/>
          </p:nvSpPr>
          <p:spPr>
            <a:xfrm>
              <a:off x="8691400" y="1968134"/>
              <a:ext cx="2925456" cy="2616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rPr>
                <a:t>                            STOP</a:t>
              </a:r>
            </a:p>
          </p:txBody>
        </p:sp>
        <p:pic>
          <p:nvPicPr>
            <p:cNvPr id="7" name="Picture 6">
              <a:extLst>
                <a:ext uri="{FF2B5EF4-FFF2-40B4-BE49-F238E27FC236}">
                  <a16:creationId xmlns:a16="http://schemas.microsoft.com/office/drawing/2014/main" id="{7104802F-4D48-E69A-03A7-C4B320E7FB59}"/>
                </a:ext>
              </a:extLst>
            </p:cNvPr>
            <p:cNvPicPr>
              <a:picLocks noChangeAspect="1"/>
            </p:cNvPicPr>
            <p:nvPr/>
          </p:nvPicPr>
          <p:blipFill>
            <a:blip r:embed="rId6"/>
            <a:stretch>
              <a:fillRect/>
            </a:stretch>
          </p:blipFill>
          <p:spPr>
            <a:xfrm>
              <a:off x="6354500" y="1448978"/>
              <a:ext cx="2430506" cy="2813929"/>
            </a:xfrm>
            <a:prstGeom prst="rect">
              <a:avLst/>
            </a:prstGeom>
            <a:ln w="19050">
              <a:solidFill>
                <a:schemeClr val="bg1"/>
              </a:solidFill>
            </a:ln>
          </p:spPr>
        </p:pic>
        <p:sp>
          <p:nvSpPr>
            <p:cNvPr id="12" name="TextBox 11">
              <a:extLst>
                <a:ext uri="{FF2B5EF4-FFF2-40B4-BE49-F238E27FC236}">
                  <a16:creationId xmlns:a16="http://schemas.microsoft.com/office/drawing/2014/main" id="{154E5167-E12F-B0F8-F8FB-4FC636521B0E}"/>
                </a:ext>
              </a:extLst>
            </p:cNvPr>
            <p:cNvSpPr txBox="1"/>
            <p:nvPr/>
          </p:nvSpPr>
          <p:spPr>
            <a:xfrm>
              <a:off x="6467905" y="1473224"/>
              <a:ext cx="964771" cy="2616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Ballast Train</a:t>
              </a:r>
            </a:p>
          </p:txBody>
        </p:sp>
      </p:grpSp>
      <p:pic>
        <p:nvPicPr>
          <p:cNvPr id="4" name="Picture 3" descr="A yellow triangle sign with a train and a car&#10;&#10;Description automatically generated">
            <a:extLst>
              <a:ext uri="{FF2B5EF4-FFF2-40B4-BE49-F238E27FC236}">
                <a16:creationId xmlns:a16="http://schemas.microsoft.com/office/drawing/2014/main" id="{AE88F868-8D2D-DC73-622B-C495640D2BAE}"/>
              </a:ext>
            </a:extLst>
          </p:cNvPr>
          <p:cNvPicPr>
            <a:picLocks noChangeAspect="1"/>
          </p:cNvPicPr>
          <p:nvPr/>
        </p:nvPicPr>
        <p:blipFill>
          <a:blip r:embed="rId7"/>
          <a:stretch>
            <a:fillRect/>
          </a:stretch>
        </p:blipFill>
        <p:spPr>
          <a:xfrm>
            <a:off x="213608" y="87548"/>
            <a:ext cx="861601" cy="746831"/>
          </a:xfrm>
          <a:prstGeom prst="rect">
            <a:avLst/>
          </a:prstGeom>
        </p:spPr>
      </p:pic>
    </p:spTree>
    <p:extLst>
      <p:ext uri="{BB962C8B-B14F-4D97-AF65-F5344CB8AC3E}">
        <p14:creationId xmlns:p14="http://schemas.microsoft.com/office/powerpoint/2010/main" val="20918573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1456</TotalTime>
  <Words>1821</Words>
  <Application>Microsoft Office PowerPoint</Application>
  <PresentationFormat>Widescreen</PresentationFormat>
  <Paragraphs>268</Paragraphs>
  <Slides>14</Slides>
  <Notes>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Symbol</vt:lpstr>
      <vt:lpstr>Office Theme</vt:lpstr>
      <vt:lpstr>think-cell Slide</vt:lpstr>
      <vt:lpstr>FCX Monthly Safety Content</vt:lpstr>
      <vt:lpstr>FCX Safety Updates</vt:lpstr>
      <vt:lpstr>FCX Safety Incidents, Successes, &amp; Alerts</vt:lpstr>
      <vt:lpstr>PTFI Bus Near Miss</vt:lpstr>
      <vt:lpstr>Morenci Railroad Near Miss</vt:lpstr>
      <vt:lpstr>PFE Events</vt:lpstr>
      <vt:lpstr>Fall from Heights</vt:lpstr>
      <vt:lpstr>Lifting Operations</vt:lpstr>
      <vt:lpstr>Runaway Ballast Car</vt:lpstr>
      <vt:lpstr>Manhaul Truck Collided with Crane</vt:lpstr>
      <vt:lpstr>Haul Truck Collided with Isuzu Man Haul</vt:lpstr>
      <vt:lpstr>Pedestrian Struck By Light Vehicle</vt:lpstr>
      <vt:lpstr>Agency Shares</vt:lpstr>
      <vt:lpstr>OSHA – Winter Weather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Wise, Dana</cp:lastModifiedBy>
  <cp:revision>1</cp:revision>
  <dcterms:created xsi:type="dcterms:W3CDTF">2023-11-30T16:47:00Z</dcterms:created>
  <dcterms:modified xsi:type="dcterms:W3CDTF">2024-01-11T18:29:24Z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2023-11-02T00:00:00Z</vt:filetime>
  </property>
  <property fmtid="{D5CDD505-2E9C-101B-9397-08002B2CF9AE}" pid="3" name="Creator">
    <vt:lpwstr>Acrobat PDFMaker 23 for PowerPoint</vt:lpwstr>
  </property>
  <property fmtid="{D5CDD505-2E9C-101B-9397-08002B2CF9AE}" pid="4" name="LastSaved">
    <vt:filetime>2023-11-30T00:00:00Z</vt:filetime>
  </property>
  <property fmtid="{D5CDD505-2E9C-101B-9397-08002B2CF9AE}" pid="5" name="Producer">
    <vt:lpwstr>Adobe PDF Library 23.6.136</vt:lpwstr>
  </property>
</Properties>
</file>