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0" r:id="rId1"/>
    <p:sldMasterId id="2147483789" r:id="rId2"/>
    <p:sldMasterId id="2147483791" r:id="rId3"/>
    <p:sldMasterId id="2147483802" r:id="rId4"/>
  </p:sldMasterIdLst>
  <p:notesMasterIdLst>
    <p:notesMasterId r:id="rId15"/>
  </p:notesMasterIdLst>
  <p:sldIdLst>
    <p:sldId id="465" r:id="rId5"/>
    <p:sldId id="289" r:id="rId6"/>
    <p:sldId id="466" r:id="rId7"/>
    <p:sldId id="470" r:id="rId8"/>
    <p:sldId id="467" r:id="rId9"/>
    <p:sldId id="2147472296" r:id="rId10"/>
    <p:sldId id="2147472297" r:id="rId11"/>
    <p:sldId id="260" r:id="rId12"/>
    <p:sldId id="468" r:id="rId13"/>
    <p:sldId id="460" r:id="rId1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2FA130-93B2-3842-B138-39821AFB8F3F}" name="Hinsberg, Katrina" initials="HK" userId="S::khinsber@fmi.com::84259b84-7027-477f-b63d-0b29b86341c4" providerId="AD"/>
  <p188:author id="{6C1F7A41-CAE7-98D4-AA30-4052FBE60211}" name="Gilley, Brandon" initials="GB" userId="S::bgilley@fmi.com::8deb83ea-9bff-44c2-a334-29e08ca01b4d" providerId="AD"/>
  <p188:author id="{E8DBE572-0FA7-87EE-D7D3-178785079A56}" name="Surawi, Tony" initials="ST" userId="S::tsurawi@fmi.com::74ff7826-6740-4f6b-9d32-785894e0e18a" providerId="AD"/>
  <p188:author id="{76071D88-9D4E-84A2-12E7-E9BE0F96366A}" name="Koon, Stacey" initials="KS" userId="S::skoon@fmi.com::5612aa3e-299e-4760-8f1f-c39a21d89101" providerId="AD"/>
  <p188:author id="{4CE7F189-4EDA-0422-81D2-17F31868499B}" name="Talkington, Amy" initials="TA" userId="S::atalking@fmi.com::d45e07e3-b9b5-43ec-89a6-6fd33d9bea62" providerId="AD"/>
  <p188:author id="{1D5D369D-2EF6-389D-7D65-B8C2AE784A8D}" name="Kruger, Mitchell C." initials="KC" userId="S::mkruger@fmi.com::4b7f2bf0-7615-469f-a49d-76abdfaefc8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0BFEB-88D8-4EA2-C587-DBAB71F2DD98}" v="2" dt="2024-07-03T18:07:14.178"/>
    <p1510:client id="{6447312C-E9C7-458E-86D4-F443665B5092}" v="1" dt="2024-07-03T20:58:08.902"/>
    <p1510:client id="{EE743E2E-32CA-46BF-9213-1BC2651F23BF}" v="6" dt="2024-07-03T18:18:50.26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color</c:v>
                </c:pt>
              </c:strCache>
            </c:strRef>
          </c:tx>
          <c:spPr>
            <a:solidFill>
              <a:srgbClr val="D34727"/>
            </a:solidFill>
            <a:ln>
              <a:noFill/>
            </a:ln>
            <a:effectLst/>
          </c:spPr>
          <c:invertIfNegative val="0"/>
          <c:cat>
            <c:strRef>
              <c:f>Sheet1!$A$2:$A$3</c:f>
              <c:strCache>
                <c:ptCount val="1"/>
                <c:pt idx="0">
                  <c:v>Category 1</c:v>
                </c:pt>
              </c:strCache>
            </c:strRef>
          </c:cat>
          <c:val>
            <c:numRef>
              <c:f>Sheet1!$B$2:$B$3</c:f>
              <c:numCache>
                <c:formatCode>General</c:formatCode>
                <c:ptCount val="2"/>
                <c:pt idx="0">
                  <c:v>5</c:v>
                </c:pt>
              </c:numCache>
            </c:numRef>
          </c:val>
          <c:extLst>
            <c:ext xmlns:c16="http://schemas.microsoft.com/office/drawing/2014/chart" uri="{C3380CC4-5D6E-409C-BE32-E72D297353CC}">
              <c16:uniqueId val="{00000000-36D0-4747-AEB2-46BA13268819}"/>
            </c:ext>
          </c:extLst>
        </c:ser>
        <c:ser>
          <c:idx val="1"/>
          <c:order val="1"/>
          <c:tx>
            <c:strRef>
              <c:f>Sheet1!$C$1</c:f>
              <c:strCache>
                <c:ptCount val="1"/>
                <c:pt idx="0">
                  <c:v>2 color</c:v>
                </c:pt>
              </c:strCache>
            </c:strRef>
          </c:tx>
          <c:spPr>
            <a:solidFill>
              <a:srgbClr val="E18332"/>
            </a:solidFill>
            <a:ln>
              <a:noFill/>
            </a:ln>
            <a:effectLst/>
          </c:spPr>
          <c:invertIfNegative val="0"/>
          <c:cat>
            <c:strRef>
              <c:f>Sheet1!$A$2:$A$3</c:f>
              <c:strCache>
                <c:ptCount val="1"/>
                <c:pt idx="0">
                  <c:v>Category 1</c:v>
                </c:pt>
              </c:strCache>
            </c:strRef>
          </c:cat>
          <c:val>
            <c:numRef>
              <c:f>Sheet1!$C$2:$C$3</c:f>
              <c:numCache>
                <c:formatCode>General</c:formatCode>
                <c:ptCount val="2"/>
                <c:pt idx="0">
                  <c:v>3</c:v>
                </c:pt>
              </c:numCache>
            </c:numRef>
          </c:val>
          <c:extLst>
            <c:ext xmlns:c16="http://schemas.microsoft.com/office/drawing/2014/chart" uri="{C3380CC4-5D6E-409C-BE32-E72D297353CC}">
              <c16:uniqueId val="{00000001-36D0-4747-AEB2-46BA13268819}"/>
            </c:ext>
          </c:extLst>
        </c:ser>
        <c:ser>
          <c:idx val="2"/>
          <c:order val="2"/>
          <c:tx>
            <c:strRef>
              <c:f>Sheet1!$D$1</c:f>
              <c:strCache>
                <c:ptCount val="1"/>
                <c:pt idx="0">
                  <c:v>3 color</c:v>
                </c:pt>
              </c:strCache>
            </c:strRef>
          </c:tx>
          <c:spPr>
            <a:solidFill>
              <a:srgbClr val="FEC745"/>
            </a:solidFill>
            <a:ln>
              <a:noFill/>
            </a:ln>
            <a:effectLst/>
          </c:spPr>
          <c:invertIfNegative val="0"/>
          <c:cat>
            <c:strRef>
              <c:f>Sheet1!$A$2:$A$3</c:f>
              <c:strCache>
                <c:ptCount val="1"/>
                <c:pt idx="0">
                  <c:v>Category 1</c:v>
                </c:pt>
              </c:strCache>
            </c:strRef>
          </c:cat>
          <c:val>
            <c:numRef>
              <c:f>Sheet1!$D$2:$D$3</c:f>
              <c:numCache>
                <c:formatCode>General</c:formatCode>
                <c:ptCount val="2"/>
                <c:pt idx="0">
                  <c:v>2.5</c:v>
                </c:pt>
              </c:numCache>
            </c:numRef>
          </c:val>
          <c:extLst>
            <c:ext xmlns:c16="http://schemas.microsoft.com/office/drawing/2014/chart" uri="{C3380CC4-5D6E-409C-BE32-E72D297353CC}">
              <c16:uniqueId val="{00000002-36D0-4747-AEB2-46BA13268819}"/>
            </c:ext>
          </c:extLst>
        </c:ser>
        <c:ser>
          <c:idx val="3"/>
          <c:order val="3"/>
          <c:tx>
            <c:strRef>
              <c:f>Sheet1!$E$1</c:f>
              <c:strCache>
                <c:ptCount val="1"/>
                <c:pt idx="0">
                  <c:v>4 color</c:v>
                </c:pt>
              </c:strCache>
            </c:strRef>
          </c:tx>
          <c:spPr>
            <a:solidFill>
              <a:srgbClr val="27B3D3"/>
            </a:solidFill>
            <a:ln>
              <a:noFill/>
            </a:ln>
            <a:effectLst/>
          </c:spPr>
          <c:invertIfNegative val="0"/>
          <c:cat>
            <c:strRef>
              <c:f>Sheet1!$A$2:$A$3</c:f>
              <c:strCache>
                <c:ptCount val="1"/>
                <c:pt idx="0">
                  <c:v>Category 1</c:v>
                </c:pt>
              </c:strCache>
            </c:strRef>
          </c:cat>
          <c:val>
            <c:numRef>
              <c:f>Sheet1!$E$2:$E$3</c:f>
              <c:numCache>
                <c:formatCode>General</c:formatCode>
                <c:ptCount val="2"/>
                <c:pt idx="0">
                  <c:v>3</c:v>
                </c:pt>
              </c:numCache>
            </c:numRef>
          </c:val>
          <c:extLst>
            <c:ext xmlns:c16="http://schemas.microsoft.com/office/drawing/2014/chart" uri="{C3380CC4-5D6E-409C-BE32-E72D297353CC}">
              <c16:uniqueId val="{00000003-36D0-4747-AEB2-46BA13268819}"/>
            </c:ext>
          </c:extLst>
        </c:ser>
        <c:ser>
          <c:idx val="4"/>
          <c:order val="4"/>
          <c:tx>
            <c:strRef>
              <c:f>Sheet1!$F$1</c:f>
              <c:strCache>
                <c:ptCount val="1"/>
                <c:pt idx="0">
                  <c:v>5 color</c:v>
                </c:pt>
              </c:strCache>
            </c:strRef>
          </c:tx>
          <c:spPr>
            <a:solidFill>
              <a:srgbClr val="0088BA"/>
            </a:solidFill>
            <a:ln>
              <a:noFill/>
            </a:ln>
            <a:effectLst/>
          </c:spPr>
          <c:invertIfNegative val="0"/>
          <c:cat>
            <c:strRef>
              <c:f>Sheet1!$A$2:$A$3</c:f>
              <c:strCache>
                <c:ptCount val="1"/>
                <c:pt idx="0">
                  <c:v>Category 1</c:v>
                </c:pt>
              </c:strCache>
            </c:strRef>
          </c:cat>
          <c:val>
            <c:numRef>
              <c:f>Sheet1!$F$2:$F$3</c:f>
              <c:numCache>
                <c:formatCode>General</c:formatCode>
                <c:ptCount val="2"/>
                <c:pt idx="0">
                  <c:v>4</c:v>
                </c:pt>
              </c:numCache>
            </c:numRef>
          </c:val>
          <c:extLst>
            <c:ext xmlns:c16="http://schemas.microsoft.com/office/drawing/2014/chart" uri="{C3380CC4-5D6E-409C-BE32-E72D297353CC}">
              <c16:uniqueId val="{00000004-36D0-4747-AEB2-46BA13268819}"/>
            </c:ext>
          </c:extLst>
        </c:ser>
        <c:ser>
          <c:idx val="5"/>
          <c:order val="5"/>
          <c:tx>
            <c:strRef>
              <c:f>Sheet1!$G$1</c:f>
              <c:strCache>
                <c:ptCount val="1"/>
                <c:pt idx="0">
                  <c:v>6 color</c:v>
                </c:pt>
              </c:strCache>
            </c:strRef>
          </c:tx>
          <c:spPr>
            <a:solidFill>
              <a:srgbClr val="88BA00"/>
            </a:solidFill>
            <a:ln>
              <a:noFill/>
            </a:ln>
            <a:effectLst/>
          </c:spPr>
          <c:invertIfNegative val="0"/>
          <c:dPt>
            <c:idx val="0"/>
            <c:invertIfNegative val="0"/>
            <c:bubble3D val="0"/>
            <c:spPr>
              <a:solidFill>
                <a:srgbClr val="88BA00"/>
              </a:solidFill>
              <a:ln>
                <a:noFill/>
              </a:ln>
              <a:effectLst/>
            </c:spPr>
            <c:extLst>
              <c:ext xmlns:c16="http://schemas.microsoft.com/office/drawing/2014/chart" uri="{C3380CC4-5D6E-409C-BE32-E72D297353CC}">
                <c16:uniqueId val="{00000006-36D0-4747-AEB2-46BA13268819}"/>
              </c:ext>
            </c:extLst>
          </c:dPt>
          <c:dPt>
            <c:idx val="1"/>
            <c:invertIfNegative val="0"/>
            <c:bubble3D val="0"/>
            <c:spPr>
              <a:solidFill>
                <a:srgbClr val="88BA00"/>
              </a:solidFill>
              <a:ln>
                <a:noFill/>
              </a:ln>
              <a:effectLst/>
            </c:spPr>
            <c:extLst>
              <c:ext xmlns:c16="http://schemas.microsoft.com/office/drawing/2014/chart" uri="{C3380CC4-5D6E-409C-BE32-E72D297353CC}">
                <c16:uniqueId val="{00000008-36D0-4747-AEB2-46BA13268819}"/>
              </c:ext>
            </c:extLst>
          </c:dPt>
          <c:cat>
            <c:strRef>
              <c:f>Sheet1!$A$2:$A$3</c:f>
              <c:strCache>
                <c:ptCount val="1"/>
                <c:pt idx="0">
                  <c:v>Category 1</c:v>
                </c:pt>
              </c:strCache>
            </c:strRef>
          </c:cat>
          <c:val>
            <c:numRef>
              <c:f>Sheet1!$G$2:$G$3</c:f>
              <c:numCache>
                <c:formatCode>General</c:formatCode>
                <c:ptCount val="2"/>
                <c:pt idx="0">
                  <c:v>6</c:v>
                </c:pt>
              </c:numCache>
            </c:numRef>
          </c:val>
          <c:extLst>
            <c:ext xmlns:c16="http://schemas.microsoft.com/office/drawing/2014/chart" uri="{C3380CC4-5D6E-409C-BE32-E72D297353CC}">
              <c16:uniqueId val="{00000009-36D0-4747-AEB2-46BA13268819}"/>
            </c:ext>
          </c:extLst>
        </c:ser>
        <c:ser>
          <c:idx val="6"/>
          <c:order val="6"/>
          <c:tx>
            <c:strRef>
              <c:f>Sheet1!$H$1</c:f>
              <c:strCache>
                <c:ptCount val="1"/>
                <c:pt idx="0">
                  <c:v>7 color</c:v>
                </c:pt>
              </c:strCache>
            </c:strRef>
          </c:tx>
          <c:spPr>
            <a:solidFill>
              <a:srgbClr val="934E15"/>
            </a:solidFill>
            <a:ln>
              <a:noFill/>
            </a:ln>
            <a:effectLst/>
          </c:spPr>
          <c:invertIfNegative val="0"/>
          <c:dPt>
            <c:idx val="0"/>
            <c:invertIfNegative val="0"/>
            <c:bubble3D val="0"/>
            <c:spPr>
              <a:solidFill>
                <a:srgbClr val="934E15"/>
              </a:solidFill>
              <a:ln>
                <a:noFill/>
              </a:ln>
              <a:effectLst/>
            </c:spPr>
            <c:extLst>
              <c:ext xmlns:c16="http://schemas.microsoft.com/office/drawing/2014/chart" uri="{C3380CC4-5D6E-409C-BE32-E72D297353CC}">
                <c16:uniqueId val="{0000000B-36D0-4747-AEB2-46BA13268819}"/>
              </c:ext>
            </c:extLst>
          </c:dPt>
          <c:cat>
            <c:strRef>
              <c:f>Sheet1!$A$2:$A$3</c:f>
              <c:strCache>
                <c:ptCount val="1"/>
                <c:pt idx="0">
                  <c:v>Category 1</c:v>
                </c:pt>
              </c:strCache>
            </c:strRef>
          </c:cat>
          <c:val>
            <c:numRef>
              <c:f>Sheet1!$H$2:$H$3</c:f>
              <c:numCache>
                <c:formatCode>General</c:formatCode>
                <c:ptCount val="2"/>
                <c:pt idx="0">
                  <c:v>4</c:v>
                </c:pt>
              </c:numCache>
            </c:numRef>
          </c:val>
          <c:extLst>
            <c:ext xmlns:c16="http://schemas.microsoft.com/office/drawing/2014/chart" uri="{C3380CC4-5D6E-409C-BE32-E72D297353CC}">
              <c16:uniqueId val="{0000000C-36D0-4747-AEB2-46BA13268819}"/>
            </c:ext>
          </c:extLst>
        </c:ser>
        <c:dLbls>
          <c:showLegendKey val="0"/>
          <c:showVal val="0"/>
          <c:showCatName val="0"/>
          <c:showSerName val="0"/>
          <c:showPercent val="0"/>
          <c:showBubbleSize val="0"/>
        </c:dLbls>
        <c:gapWidth val="219"/>
        <c:overlap val="-27"/>
        <c:axId val="1078063408"/>
        <c:axId val="1298492384"/>
      </c:barChart>
      <c:catAx>
        <c:axId val="107806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492384"/>
        <c:crosses val="autoZero"/>
        <c:auto val="1"/>
        <c:lblAlgn val="ctr"/>
        <c:lblOffset val="100"/>
        <c:noMultiLvlLbl val="0"/>
      </c:catAx>
      <c:valAx>
        <c:axId val="1298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7806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rgbClr val="D34727"/>
              </a:solidFill>
              <a:ln w="19050">
                <a:noFill/>
              </a:ln>
              <a:effectLst/>
            </c:spPr>
            <c:extLst>
              <c:ext xmlns:c16="http://schemas.microsoft.com/office/drawing/2014/chart" uri="{C3380CC4-5D6E-409C-BE32-E72D297353CC}">
                <c16:uniqueId val="{00000001-2752-4194-A01D-CBE87F6C44B1}"/>
              </c:ext>
            </c:extLst>
          </c:dPt>
          <c:dPt>
            <c:idx val="1"/>
            <c:bubble3D val="0"/>
            <c:spPr>
              <a:solidFill>
                <a:srgbClr val="E18332"/>
              </a:solidFill>
              <a:ln w="19050">
                <a:noFill/>
              </a:ln>
              <a:effectLst/>
            </c:spPr>
            <c:extLst>
              <c:ext xmlns:c16="http://schemas.microsoft.com/office/drawing/2014/chart" uri="{C3380CC4-5D6E-409C-BE32-E72D297353CC}">
                <c16:uniqueId val="{00000003-2752-4194-A01D-CBE87F6C44B1}"/>
              </c:ext>
            </c:extLst>
          </c:dPt>
          <c:dPt>
            <c:idx val="2"/>
            <c:bubble3D val="0"/>
            <c:spPr>
              <a:solidFill>
                <a:srgbClr val="FEC240"/>
              </a:solidFill>
              <a:ln w="19050">
                <a:noFill/>
              </a:ln>
              <a:effectLst/>
            </c:spPr>
            <c:extLst>
              <c:ext xmlns:c16="http://schemas.microsoft.com/office/drawing/2014/chart" uri="{C3380CC4-5D6E-409C-BE32-E72D297353CC}">
                <c16:uniqueId val="{00000005-2752-4194-A01D-CBE87F6C44B1}"/>
              </c:ext>
            </c:extLst>
          </c:dPt>
          <c:dPt>
            <c:idx val="3"/>
            <c:bubble3D val="0"/>
            <c:spPr>
              <a:solidFill>
                <a:srgbClr val="27B3D3"/>
              </a:solidFill>
              <a:ln w="19050">
                <a:noFill/>
              </a:ln>
              <a:effectLst/>
            </c:spPr>
            <c:extLst>
              <c:ext xmlns:c16="http://schemas.microsoft.com/office/drawing/2014/chart" uri="{C3380CC4-5D6E-409C-BE32-E72D297353CC}">
                <c16:uniqueId val="{00000007-2752-4194-A01D-CBE87F6C44B1}"/>
              </c:ext>
            </c:extLst>
          </c:dPt>
          <c:dPt>
            <c:idx val="4"/>
            <c:bubble3D val="0"/>
            <c:spPr>
              <a:solidFill>
                <a:srgbClr val="0088BA"/>
              </a:solidFill>
              <a:ln w="19050">
                <a:noFill/>
              </a:ln>
              <a:effectLst/>
            </c:spPr>
            <c:extLst>
              <c:ext xmlns:c16="http://schemas.microsoft.com/office/drawing/2014/chart" uri="{C3380CC4-5D6E-409C-BE32-E72D297353CC}">
                <c16:uniqueId val="{00000009-2752-4194-A01D-CBE87F6C44B1}"/>
              </c:ext>
            </c:extLst>
          </c:dPt>
          <c:dPt>
            <c:idx val="5"/>
            <c:bubble3D val="0"/>
            <c:spPr>
              <a:solidFill>
                <a:schemeClr val="tx1"/>
              </a:solidFill>
              <a:ln w="19050">
                <a:noFill/>
              </a:ln>
              <a:effectLst/>
            </c:spPr>
            <c:extLst>
              <c:ext xmlns:c16="http://schemas.microsoft.com/office/drawing/2014/chart" uri="{C3380CC4-5D6E-409C-BE32-E72D297353CC}">
                <c16:uniqueId val="{0000000B-2752-4194-A01D-CBE87F6C44B1}"/>
              </c:ext>
            </c:extLst>
          </c:dPt>
          <c:dPt>
            <c:idx val="6"/>
            <c:bubble3D val="0"/>
            <c:spPr>
              <a:solidFill>
                <a:srgbClr val="934E15"/>
              </a:solidFill>
              <a:ln w="19050">
                <a:noFill/>
              </a:ln>
              <a:effectLst/>
            </c:spPr>
            <c:extLst>
              <c:ext xmlns:c16="http://schemas.microsoft.com/office/drawing/2014/chart" uri="{C3380CC4-5D6E-409C-BE32-E72D297353CC}">
                <c16:uniqueId val="{0000000D-2752-4194-A01D-CBE87F6C44B1}"/>
              </c:ext>
            </c:extLst>
          </c:dPt>
          <c:dPt>
            <c:idx val="7"/>
            <c:bubble3D val="0"/>
            <c:spPr>
              <a:solidFill>
                <a:srgbClr val="88BA00"/>
              </a:solidFill>
              <a:ln w="19050">
                <a:noFill/>
              </a:ln>
              <a:effectLst/>
            </c:spPr>
            <c:extLst>
              <c:ext xmlns:c16="http://schemas.microsoft.com/office/drawing/2014/chart" uri="{C3380CC4-5D6E-409C-BE32-E72D297353CC}">
                <c16:uniqueId val="{0000000F-2752-4194-A01D-CBE87F6C44B1}"/>
              </c:ext>
            </c:extLst>
          </c:dPt>
          <c:cat>
            <c:strRef>
              <c:f>Sheet1!$A$2:$A$9</c:f>
              <c:strCache>
                <c:ptCount val="8"/>
                <c:pt idx="0">
                  <c:v>1 color</c:v>
                </c:pt>
                <c:pt idx="1">
                  <c:v>2 color</c:v>
                </c:pt>
                <c:pt idx="2">
                  <c:v>3 color</c:v>
                </c:pt>
                <c:pt idx="3">
                  <c:v>4 color</c:v>
                </c:pt>
                <c:pt idx="4">
                  <c:v>5 color</c:v>
                </c:pt>
                <c:pt idx="5">
                  <c:v>6 color</c:v>
                </c:pt>
                <c:pt idx="6">
                  <c:v>7 color</c:v>
                </c:pt>
                <c:pt idx="7">
                  <c:v>8 color</c:v>
                </c:pt>
              </c:strCache>
            </c:strRef>
          </c:cat>
          <c:val>
            <c:numRef>
              <c:f>Sheet1!$B$2:$B$9</c:f>
              <c:numCache>
                <c:formatCode>General</c:formatCode>
                <c:ptCount val="8"/>
                <c:pt idx="0">
                  <c:v>3</c:v>
                </c:pt>
                <c:pt idx="1">
                  <c:v>3</c:v>
                </c:pt>
                <c:pt idx="2">
                  <c:v>3</c:v>
                </c:pt>
                <c:pt idx="3">
                  <c:v>3</c:v>
                </c:pt>
                <c:pt idx="4">
                  <c:v>3</c:v>
                </c:pt>
                <c:pt idx="5">
                  <c:v>3</c:v>
                </c:pt>
                <c:pt idx="6">
                  <c:v>3</c:v>
                </c:pt>
                <c:pt idx="7">
                  <c:v>3</c:v>
                </c:pt>
              </c:numCache>
            </c:numRef>
          </c:val>
          <c:extLst>
            <c:ext xmlns:c16="http://schemas.microsoft.com/office/drawing/2014/chart" uri="{C3380CC4-5D6E-409C-BE32-E72D297353CC}">
              <c16:uniqueId val="{00000010-2752-4194-A01D-CBE87F6C44B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0DD31E4-20C1-4ED1-AD06-BC530D30B3FF}" type="datetimeFigureOut">
              <a:rPr lang="en-US" smtClean="0"/>
              <a:t>7/3/2024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7D9639E-4AB1-4E87-9839-8B7BF6E6CCBF}" type="slidenum">
              <a:rPr lang="en-US" smtClean="0"/>
              <a:t>‹#›</a:t>
            </a:fld>
            <a:endParaRPr lang="en-US"/>
          </a:p>
        </p:txBody>
      </p:sp>
    </p:spTree>
    <p:extLst>
      <p:ext uri="{BB962C8B-B14F-4D97-AF65-F5344CB8AC3E}">
        <p14:creationId xmlns:p14="http://schemas.microsoft.com/office/powerpoint/2010/main" val="406925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54541-0563-4611-9BE5-E5B7684E02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8346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7.emf"/><Relationship Id="rId11" Type="http://schemas.openxmlformats.org/officeDocument/2006/relationships/image" Target="../media/image6.png"/><Relationship Id="rId5" Type="http://schemas.openxmlformats.org/officeDocument/2006/relationships/image" Target="../media/image2.emf"/><Relationship Id="rId10" Type="http://schemas.openxmlformats.org/officeDocument/2006/relationships/image" Target="../media/image11.png"/><Relationship Id="rId4" Type="http://schemas.openxmlformats.org/officeDocument/2006/relationships/oleObject" Target="../embeddings/oleObject2.bin"/><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5.bin"/><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image" Target="../media/image2.emf"/><Relationship Id="rId9" Type="http://schemas.openxmlformats.org/officeDocument/2006/relationships/image" Target="../media/image23.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6.bin"/><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1.jpeg"/><Relationship Id="rId4" Type="http://schemas.openxmlformats.org/officeDocument/2006/relationships/image" Target="../media/image2.emf"/><Relationship Id="rId9"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7.bin"/><Relationship Id="rId9"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3.bin"/><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5.emf"/><Relationship Id="rId5" Type="http://schemas.openxmlformats.org/officeDocument/2006/relationships/image" Target="../media/image1.jpeg"/><Relationship Id="rId10" Type="http://schemas.openxmlformats.org/officeDocument/2006/relationships/image" Target="../media/image14.png"/><Relationship Id="rId4" Type="http://schemas.openxmlformats.org/officeDocument/2006/relationships/image" Target="../media/image2.emf"/><Relationship Id="rId9"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15.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jpeg"/><Relationship Id="rId7"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jpeg"/><Relationship Id="rId7"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8.png"/><Relationship Id="rId7"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oleObject" Target="../embeddings/oleObject8.bin"/><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5.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8.png"/><Relationship Id="rId7"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oleObject" Target="../embeddings/oleObject9.bin"/><Relationship Id="rId5" Type="http://schemas.openxmlformats.org/officeDocument/2006/relationships/image" Target="../media/image19.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8.png"/><Relationship Id="rId7"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5.jpeg"/><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CopperMark">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0D227D0-2279-EB37-DA1E-2ABBC9ECF9C4}"/>
              </a:ext>
            </a:extLst>
          </p:cNvPr>
          <p:cNvSpPr/>
          <p:nvPr userDrawn="1"/>
        </p:nvSpPr>
        <p:spPr>
          <a:xfrm>
            <a:off x="0" y="3176"/>
            <a:ext cx="12188824" cy="66389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5" descr="A close-up of a metal surface&#10;&#10;Description automatically generated">
            <a:extLst>
              <a:ext uri="{FF2B5EF4-FFF2-40B4-BE49-F238E27FC236}">
                <a16:creationId xmlns:a16="http://schemas.microsoft.com/office/drawing/2014/main" id="{602AEA04-60B4-B98B-B6AF-0281A2BA37A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1288" r="20634" b="22900"/>
          <a:stretch>
            <a:fillRect/>
          </a:stretch>
        </p:blipFill>
        <p:spPr bwMode="auto">
          <a:xfrm>
            <a:off x="3176" y="0"/>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EED05DFF-6FEF-97F9-D107-3FBAB37590C2}"/>
              </a:ext>
            </a:extLst>
          </p:cNvPr>
          <p:cNvSpPr/>
          <p:nvPr userDrawn="1"/>
        </p:nvSpPr>
        <p:spPr>
          <a:xfrm>
            <a:off x="9224963" y="5697538"/>
            <a:ext cx="2543175" cy="895350"/>
          </a:xfrm>
          <a:prstGeom prst="rect">
            <a:avLst/>
          </a:prstGeom>
          <a:solidFill>
            <a:schemeClr val="bg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Picture 20">
            <a:extLst>
              <a:ext uri="{FF2B5EF4-FFF2-40B4-BE49-F238E27FC236}">
                <a16:creationId xmlns:a16="http://schemas.microsoft.com/office/drawing/2014/main" id="{80913116-3A34-8DE3-FD98-C9DEEE6568AE}"/>
              </a:ext>
            </a:extLst>
          </p:cNvPr>
          <p:cNvPicPr>
            <a:picLocks noChangeAspect="1" noChangeArrowheads="1"/>
          </p:cNvPicPr>
          <p:nvPr userDrawn="1"/>
        </p:nvPicPr>
        <p:blipFill>
          <a:blip r:embed="rId6"/>
          <a:srcRect/>
          <a:stretch>
            <a:fillRect/>
          </a:stretch>
        </p:blipFill>
        <p:spPr bwMode="auto">
          <a:xfrm>
            <a:off x="572837" y="5964035"/>
            <a:ext cx="479425" cy="481012"/>
          </a:xfrm>
          <a:prstGeom prst="rect">
            <a:avLst/>
          </a:prstGeom>
          <a:noFill/>
          <a:ln>
            <a:noFill/>
          </a:ln>
          <a:effectLst>
            <a:outerShdw blurRad="50800" dist="12700" dir="2700000" algn="tl" rotWithShape="0">
              <a:prstClr val="black">
                <a:alpha val="40000"/>
              </a:prstClr>
            </a:outerShdw>
          </a:effectLst>
        </p:spPr>
      </p:pic>
      <p:pic>
        <p:nvPicPr>
          <p:cNvPr id="36" name="Graphic 29">
            <a:extLst>
              <a:ext uri="{FF2B5EF4-FFF2-40B4-BE49-F238E27FC236}">
                <a16:creationId xmlns:a16="http://schemas.microsoft.com/office/drawing/2014/main" id="{7D54F05B-708B-30D1-13BE-B7397B12AE77}"/>
              </a:ext>
            </a:extLst>
          </p:cNvPr>
          <p:cNvPicPr>
            <a:picLocks noChangeAspect="1" noChangeArrowheads="1"/>
          </p:cNvPicPr>
          <p:nvPr userDrawn="1"/>
        </p:nvPicPr>
        <p:blipFill>
          <a:blip r:embed="rId7"/>
          <a:srcRect/>
          <a:stretch>
            <a:fillRect/>
          </a:stretch>
        </p:blipFill>
        <p:spPr bwMode="auto">
          <a:xfrm>
            <a:off x="1440983" y="6013450"/>
            <a:ext cx="1312862" cy="430213"/>
          </a:xfrm>
          <a:prstGeom prst="rect">
            <a:avLst/>
          </a:prstGeom>
          <a:noFill/>
          <a:ln>
            <a:noFill/>
          </a:ln>
          <a:effectLst>
            <a:outerShdw blurRad="50800" dist="12700" dir="2700000" algn="tl" rotWithShape="0">
              <a:prstClr val="black">
                <a:alpha val="40000"/>
              </a:prstClr>
            </a:outerShdw>
          </a:effectLst>
        </p:spPr>
      </p:pic>
      <p:pic>
        <p:nvPicPr>
          <p:cNvPr id="37" name="Picture 4" descr="A black and orange logo&#10;&#10;Description automatically generated">
            <a:extLst>
              <a:ext uri="{FF2B5EF4-FFF2-40B4-BE49-F238E27FC236}">
                <a16:creationId xmlns:a16="http://schemas.microsoft.com/office/drawing/2014/main" id="{B93B7BED-ECDB-FF0F-E352-BFD9F84F7D4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334500" y="5751513"/>
            <a:ext cx="24336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9">
            <a:extLst>
              <a:ext uri="{FF2B5EF4-FFF2-40B4-BE49-F238E27FC236}">
                <a16:creationId xmlns:a16="http://schemas.microsoft.com/office/drawing/2014/main" id="{E60E753F-63A9-B973-433C-B66690E02F8D}"/>
              </a:ext>
            </a:extLst>
          </p:cNvPr>
          <p:cNvSpPr txBox="1">
            <a:spLocks noChangeArrowheads="1"/>
          </p:cNvSpPr>
          <p:nvPr userDrawn="1"/>
        </p:nvSpPr>
        <p:spPr bwMode="auto">
          <a:xfrm>
            <a:off x="5388610" y="6262115"/>
            <a:ext cx="774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D64123"/>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9pPr>
          </a:lstStyle>
          <a:p>
            <a:pPr algn="r">
              <a:lnSpc>
                <a:spcPct val="100000"/>
              </a:lnSpc>
              <a:spcBef>
                <a:spcPct val="0"/>
              </a:spcBef>
              <a:buFontTx/>
              <a:buNone/>
            </a:pPr>
            <a:r>
              <a:rPr lang="en-US" altLang="en-US" sz="1200">
                <a:solidFill>
                  <a:schemeClr val="bg1"/>
                </a:solidFill>
              </a:rPr>
              <a:t>fcx.com</a:t>
            </a:r>
          </a:p>
        </p:txBody>
      </p:sp>
      <p:pic>
        <p:nvPicPr>
          <p:cNvPr id="41" name="Picture 7" descr="A white text on a black background&#10;&#10;Description automatically generated">
            <a:extLst>
              <a:ext uri="{FF2B5EF4-FFF2-40B4-BE49-F238E27FC236}">
                <a16:creationId xmlns:a16="http://schemas.microsoft.com/office/drawing/2014/main" id="{93C07996-6E4E-B87F-9D2C-B0090291EB2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96863" y="215900"/>
            <a:ext cx="50133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DB719BB0-DF3D-8F42-BDAB-67797C268B78}"/>
              </a:ext>
            </a:extLst>
          </p:cNvPr>
          <p:cNvGrpSpPr/>
          <p:nvPr userDrawn="1"/>
        </p:nvGrpSpPr>
        <p:grpSpPr>
          <a:xfrm>
            <a:off x="2834924" y="5872612"/>
            <a:ext cx="1381329" cy="871683"/>
            <a:chOff x="3011196" y="5872612"/>
            <a:chExt cx="1381329" cy="871683"/>
          </a:xfrm>
        </p:grpSpPr>
        <p:grpSp>
          <p:nvGrpSpPr>
            <p:cNvPr id="4" name="Group 3">
              <a:extLst>
                <a:ext uri="{FF2B5EF4-FFF2-40B4-BE49-F238E27FC236}">
                  <a16:creationId xmlns:a16="http://schemas.microsoft.com/office/drawing/2014/main" id="{5EB0880C-433E-2A58-E972-DF985FB4F563}"/>
                </a:ext>
              </a:extLst>
            </p:cNvPr>
            <p:cNvGrpSpPr/>
            <p:nvPr userDrawn="1"/>
          </p:nvGrpSpPr>
          <p:grpSpPr>
            <a:xfrm>
              <a:off x="3378728" y="5872612"/>
              <a:ext cx="673900" cy="611360"/>
              <a:chOff x="3434209" y="5872612"/>
              <a:chExt cx="673900" cy="611360"/>
            </a:xfrm>
          </p:grpSpPr>
          <p:sp>
            <p:nvSpPr>
              <p:cNvPr id="2" name="Rectangle 1">
                <a:extLst>
                  <a:ext uri="{FF2B5EF4-FFF2-40B4-BE49-F238E27FC236}">
                    <a16:creationId xmlns:a16="http://schemas.microsoft.com/office/drawing/2014/main" id="{F6B3A905-0673-1461-9C1C-2D6220AE14A0}"/>
                  </a:ext>
                </a:extLst>
              </p:cNvPr>
              <p:cNvSpPr/>
              <p:nvPr userDrawn="1"/>
            </p:nvSpPr>
            <p:spPr>
              <a:xfrm>
                <a:off x="3590693" y="5923528"/>
                <a:ext cx="517416" cy="520135"/>
              </a:xfrm>
              <a:prstGeom prst="rect">
                <a:avLst/>
              </a:prstGeom>
              <a:solidFill>
                <a:srgbClr val="6F5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and white logo&#10;&#10;Description automatically generated">
                <a:extLst>
                  <a:ext uri="{FF2B5EF4-FFF2-40B4-BE49-F238E27FC236}">
                    <a16:creationId xmlns:a16="http://schemas.microsoft.com/office/drawing/2014/main" id="{2BFD5C4F-7B18-F4D5-E692-ED6C4CCC1F36}"/>
                  </a:ext>
                </a:extLst>
              </p:cNvPr>
              <p:cNvPicPr>
                <a:picLocks noChangeAspect="1"/>
              </p:cNvPicPr>
              <p:nvPr userDrawn="1"/>
            </p:nvPicPr>
            <p:blipFill>
              <a:blip r:embed="rId10"/>
              <a:stretch>
                <a:fillRect/>
              </a:stretch>
            </p:blipFill>
            <p:spPr>
              <a:xfrm>
                <a:off x="3434209" y="5872612"/>
                <a:ext cx="646265" cy="611360"/>
              </a:xfrm>
              <a:prstGeom prst="rect">
                <a:avLst/>
              </a:prstGeom>
            </p:spPr>
          </p:pic>
        </p:grpSp>
        <p:sp>
          <p:nvSpPr>
            <p:cNvPr id="7" name="TextBox 6">
              <a:extLst>
                <a:ext uri="{FF2B5EF4-FFF2-40B4-BE49-F238E27FC236}">
                  <a16:creationId xmlns:a16="http://schemas.microsoft.com/office/drawing/2014/main" id="{F2F742E1-E593-82A8-771C-EAE89CDA82B3}"/>
                </a:ext>
              </a:extLst>
            </p:cNvPr>
            <p:cNvSpPr txBox="1"/>
            <p:nvPr userDrawn="1"/>
          </p:nvSpPr>
          <p:spPr>
            <a:xfrm>
              <a:off x="3011196" y="6498074"/>
              <a:ext cx="1381329" cy="246221"/>
            </a:xfrm>
            <a:prstGeom prst="rect">
              <a:avLst/>
            </a:prstGeom>
            <a:noFill/>
          </p:spPr>
          <p:txBody>
            <a:bodyPr wrap="square" rtlCol="0">
              <a:spAutoFit/>
            </a:bodyPr>
            <a:lstStyle/>
            <a:p>
              <a:pPr algn="ctr"/>
              <a:r>
                <a:rPr lang="en-US" sz="1000" i="1">
                  <a:solidFill>
                    <a:schemeClr val="bg1"/>
                  </a:solidFill>
                  <a:effectLst/>
                  <a:latin typeface="+mj-lt"/>
                  <a:ea typeface="Calibri" panose="020F0502020204030204" pitchFamily="34" charset="0"/>
                </a:rPr>
                <a:t>All Operating Sites</a:t>
              </a:r>
              <a:endParaRPr lang="en-US" sz="1000" i="1">
                <a:solidFill>
                  <a:schemeClr val="bg1"/>
                </a:solidFill>
                <a:latin typeface="+mj-lt"/>
              </a:endParaRPr>
            </a:p>
          </p:txBody>
        </p:sp>
      </p:grpSp>
      <p:pic>
        <p:nvPicPr>
          <p:cNvPr id="11" name="Picture 10" descr="A white text on a black background&#10;&#10;Description automatically generated">
            <a:extLst>
              <a:ext uri="{FF2B5EF4-FFF2-40B4-BE49-F238E27FC236}">
                <a16:creationId xmlns:a16="http://schemas.microsoft.com/office/drawing/2014/main" id="{D7C911A6-8820-E0BE-6217-9D92AC434D3E}"/>
              </a:ext>
            </a:extLst>
          </p:cNvPr>
          <p:cNvPicPr>
            <a:picLocks noChangeAspect="1"/>
          </p:cNvPicPr>
          <p:nvPr userDrawn="1"/>
        </p:nvPicPr>
        <p:blipFill>
          <a:blip r:embed="rId11"/>
          <a:stretch>
            <a:fillRect/>
          </a:stretch>
        </p:blipFill>
        <p:spPr>
          <a:xfrm>
            <a:off x="4275187" y="5909425"/>
            <a:ext cx="962445" cy="531483"/>
          </a:xfrm>
          <a:prstGeom prst="rect">
            <a:avLst/>
          </a:prstGeom>
        </p:spPr>
      </p:pic>
    </p:spTree>
    <p:extLst>
      <p:ext uri="{BB962C8B-B14F-4D97-AF65-F5344CB8AC3E}">
        <p14:creationId xmlns:p14="http://schemas.microsoft.com/office/powerpoint/2010/main" val="3381036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2A385F-36DD-46FB-A566-F5EABF7F0EE1}"/>
              </a:ext>
            </a:extLst>
          </p:cNvPr>
          <p:cNvSpPr/>
          <p:nvPr userDrawn="1"/>
        </p:nvSpPr>
        <p:spPr>
          <a:xfrm>
            <a:off x="3176" y="1177709"/>
            <a:ext cx="12188824" cy="1515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659363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236617" y="287685"/>
            <a:ext cx="7994928" cy="607555"/>
          </a:xfrm>
          <a:prstGeom prst="rect">
            <a:avLst/>
          </a:prstGeom>
        </p:spPr>
        <p:txBody>
          <a:bodyPr vert="horz">
            <a:noAutofit/>
          </a:bodyPr>
          <a:lstStyle>
            <a:lvl1pPr>
              <a:lnSpc>
                <a:spcPct val="85000"/>
              </a:lnSpc>
              <a:defRPr sz="3200">
                <a:solidFill>
                  <a:schemeClr val="bg1"/>
                </a:solidFill>
              </a:defRPr>
            </a:lvl1pPr>
          </a:lstStyle>
          <a:p>
            <a:r>
              <a:rPr lang="en-US"/>
              <a:t>Click to edit Master title style Arial Bold</a:t>
            </a:r>
          </a:p>
        </p:txBody>
      </p:sp>
      <p:sp>
        <p:nvSpPr>
          <p:cNvPr id="13" name="Rectangle 12">
            <a:extLst>
              <a:ext uri="{FF2B5EF4-FFF2-40B4-BE49-F238E27FC236}">
                <a16:creationId xmlns:a16="http://schemas.microsoft.com/office/drawing/2014/main" id="{1CA6F5BF-D6F4-4749-A47E-53D716145806}"/>
              </a:ext>
            </a:extLst>
          </p:cNvPr>
          <p:cNvSpPr/>
          <p:nvPr userDrawn="1"/>
        </p:nvSpPr>
        <p:spPr>
          <a:xfrm>
            <a:off x="121728" y="4930439"/>
            <a:ext cx="372486" cy="1231804"/>
          </a:xfrm>
          <a:prstGeom prst="rect">
            <a:avLst/>
          </a:prstGeom>
          <a:gradFill>
            <a:gsLst>
              <a:gs pos="25000">
                <a:srgbClr val="FEC745"/>
              </a:gs>
              <a:gs pos="0">
                <a:srgbClr val="E18332"/>
              </a:gs>
              <a:gs pos="100000">
                <a:srgbClr val="9B53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1F31CCD-F890-447A-9CAD-5CC502170E1A}"/>
              </a:ext>
            </a:extLst>
          </p:cNvPr>
          <p:cNvSpPr/>
          <p:nvPr userDrawn="1"/>
        </p:nvSpPr>
        <p:spPr>
          <a:xfrm>
            <a:off x="1076559" y="4964036"/>
            <a:ext cx="387623" cy="1206610"/>
          </a:xfrm>
          <a:prstGeom prst="rect">
            <a:avLst/>
          </a:prstGeom>
          <a:gradFill>
            <a:gsLst>
              <a:gs pos="71000">
                <a:srgbClr val="A06146"/>
              </a:gs>
              <a:gs pos="46000">
                <a:srgbClr val="DA9E7F"/>
              </a:gs>
              <a:gs pos="25000">
                <a:srgbClr val="F9C397"/>
              </a:gs>
              <a:gs pos="0">
                <a:srgbClr val="F2D3AE"/>
              </a:gs>
              <a:gs pos="100000">
                <a:srgbClr val="843C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515EF54-6962-4147-A6E8-DD2B1E6DB412}"/>
              </a:ext>
            </a:extLst>
          </p:cNvPr>
          <p:cNvSpPr txBox="1"/>
          <p:nvPr userDrawn="1"/>
        </p:nvSpPr>
        <p:spPr>
          <a:xfrm>
            <a:off x="185337" y="4628345"/>
            <a:ext cx="3132533" cy="276999"/>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Additional color selection</a:t>
            </a:r>
          </a:p>
        </p:txBody>
      </p:sp>
      <p:sp>
        <p:nvSpPr>
          <p:cNvPr id="21" name="Rectangle 20">
            <a:extLst>
              <a:ext uri="{FF2B5EF4-FFF2-40B4-BE49-F238E27FC236}">
                <a16:creationId xmlns:a16="http://schemas.microsoft.com/office/drawing/2014/main" id="{98B1EFD2-16AB-44D7-A868-706CF677CC4E}"/>
              </a:ext>
            </a:extLst>
          </p:cNvPr>
          <p:cNvSpPr/>
          <p:nvPr userDrawn="1"/>
        </p:nvSpPr>
        <p:spPr>
          <a:xfrm>
            <a:off x="589813" y="4924026"/>
            <a:ext cx="357080" cy="1231802"/>
          </a:xfrm>
          <a:prstGeom prst="rect">
            <a:avLst/>
          </a:prstGeom>
          <a:gradFill>
            <a:gsLst>
              <a:gs pos="52000">
                <a:srgbClr val="FED46A"/>
              </a:gs>
              <a:gs pos="0">
                <a:srgbClr val="F59948"/>
              </a:gs>
              <a:gs pos="100000">
                <a:srgbClr val="E183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EA2D2EB-13B1-4028-AC06-B66CBA66A76B}"/>
              </a:ext>
            </a:extLst>
          </p:cNvPr>
          <p:cNvSpPr/>
          <p:nvPr userDrawn="1"/>
        </p:nvSpPr>
        <p:spPr>
          <a:xfrm>
            <a:off x="2072120" y="4964036"/>
            <a:ext cx="409910" cy="1206609"/>
          </a:xfrm>
          <a:prstGeom prst="rect">
            <a:avLst/>
          </a:prstGeom>
          <a:gradFill>
            <a:gsLst>
              <a:gs pos="40000">
                <a:srgbClr val="0088BA"/>
              </a:gs>
              <a:gs pos="0">
                <a:srgbClr val="B5E4F7"/>
              </a:gs>
              <a:gs pos="100000">
                <a:srgbClr val="084A6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2F6261-B011-4584-B2D0-D5D35E673AD0}"/>
              </a:ext>
            </a:extLst>
          </p:cNvPr>
          <p:cNvSpPr txBox="1"/>
          <p:nvPr userDrawn="1"/>
        </p:nvSpPr>
        <p:spPr>
          <a:xfrm>
            <a:off x="347271" y="1310797"/>
            <a:ext cx="7812626" cy="1200329"/>
          </a:xfrm>
          <a:prstGeom prst="rect">
            <a:avLst/>
          </a:prstGeom>
          <a:noFill/>
        </p:spPr>
        <p:txBody>
          <a:bodyPr wrap="square" rtlCol="0">
            <a:noAutofit/>
          </a:bodyPr>
          <a:lstStyle/>
          <a:p>
            <a:pPr marL="342900" indent="-342900">
              <a:buFont typeface="+mj-lt"/>
              <a:buAutoNum type="arabicPeriod"/>
            </a:pPr>
            <a:r>
              <a:rPr lang="en-US" sz="1600" b="1" u="sng">
                <a:latin typeface="Arial" panose="020B0604020202020204" pitchFamily="34" charset="0"/>
                <a:cs typeface="Arial" panose="020B0604020202020204" pitchFamily="34" charset="0"/>
              </a:rPr>
              <a:t>The Value of Copper 2024 </a:t>
            </a:r>
            <a:r>
              <a:rPr lang="en-US" sz="1600">
                <a:latin typeface="Arial" panose="020B0604020202020204" pitchFamily="34" charset="0"/>
                <a:cs typeface="Arial" panose="020B0604020202020204" pitchFamily="34" charset="0"/>
              </a:rPr>
              <a:t>color theme</a:t>
            </a:r>
          </a:p>
          <a:p>
            <a:pPr marL="342900" indent="-342900">
              <a:buFont typeface="+mj-lt"/>
              <a:buAutoNum type="arabicPeriod"/>
            </a:pPr>
            <a:r>
              <a:rPr lang="en-US" sz="1600">
                <a:latin typeface="Arial" panose="020B0604020202020204" pitchFamily="34" charset="0"/>
                <a:cs typeface="Arial" panose="020B0604020202020204" pitchFamily="34" charset="0"/>
              </a:rPr>
              <a:t>Select View/Slide Master</a:t>
            </a:r>
          </a:p>
          <a:p>
            <a:pPr marL="342900" indent="-342900">
              <a:buFont typeface="+mj-lt"/>
              <a:buAutoNum type="arabicPeriod"/>
            </a:pPr>
            <a:r>
              <a:rPr lang="en-US" sz="1600">
                <a:latin typeface="Arial" panose="020B0604020202020204" pitchFamily="34" charset="0"/>
                <a:cs typeface="Arial" panose="020B0604020202020204" pitchFamily="34" charset="0"/>
              </a:rPr>
              <a:t>Select Colors</a:t>
            </a:r>
          </a:p>
          <a:p>
            <a:pPr marL="342900" indent="-342900">
              <a:buFont typeface="+mj-lt"/>
              <a:buAutoNum type="arabicPeriod"/>
            </a:pPr>
            <a:r>
              <a:rPr lang="en-US" sz="1600">
                <a:latin typeface="Arial" panose="020B0604020202020204" pitchFamily="34" charset="0"/>
                <a:cs typeface="Arial" panose="020B0604020202020204" pitchFamily="34" charset="0"/>
              </a:rPr>
              <a:t>Under </a:t>
            </a:r>
            <a:r>
              <a:rPr lang="en-US" sz="1600" b="1" u="sng">
                <a:latin typeface="Arial" panose="020B0604020202020204" pitchFamily="34" charset="0"/>
                <a:cs typeface="Arial" panose="020B0604020202020204" pitchFamily="34" charset="0"/>
              </a:rPr>
              <a:t>Custom</a:t>
            </a:r>
            <a:r>
              <a:rPr lang="en-US" sz="1600">
                <a:latin typeface="Arial" panose="020B0604020202020204" pitchFamily="34" charset="0"/>
                <a:cs typeface="Arial" panose="020B0604020202020204" pitchFamily="34" charset="0"/>
              </a:rPr>
              <a:t> select THE VALUE OF COPPER 2024 theme</a:t>
            </a:r>
          </a:p>
        </p:txBody>
      </p:sp>
      <p:sp>
        <p:nvSpPr>
          <p:cNvPr id="31" name="Rectangle 30">
            <a:extLst>
              <a:ext uri="{FF2B5EF4-FFF2-40B4-BE49-F238E27FC236}">
                <a16:creationId xmlns:a16="http://schemas.microsoft.com/office/drawing/2014/main" id="{C78F39C0-859E-4629-AA42-567829112258}"/>
              </a:ext>
            </a:extLst>
          </p:cNvPr>
          <p:cNvSpPr/>
          <p:nvPr userDrawn="1"/>
        </p:nvSpPr>
        <p:spPr>
          <a:xfrm>
            <a:off x="433506" y="3198414"/>
            <a:ext cx="275897" cy="245798"/>
          </a:xfrm>
          <a:prstGeom prst="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graphicFrame>
        <p:nvGraphicFramePr>
          <p:cNvPr id="35" name="Chart 34">
            <a:extLst>
              <a:ext uri="{FF2B5EF4-FFF2-40B4-BE49-F238E27FC236}">
                <a16:creationId xmlns:a16="http://schemas.microsoft.com/office/drawing/2014/main" id="{72879B0A-F99E-40E5-B700-799F77DD6828}"/>
              </a:ext>
            </a:extLst>
          </p:cNvPr>
          <p:cNvGraphicFramePr/>
          <p:nvPr userDrawn="1">
            <p:extLst>
              <p:ext uri="{D42A27DB-BD31-4B8C-83A1-F6EECF244321}">
                <p14:modId xmlns:p14="http://schemas.microsoft.com/office/powerpoint/2010/main" val="962179365"/>
              </p:ext>
            </p:extLst>
          </p:nvPr>
        </p:nvGraphicFramePr>
        <p:xfrm>
          <a:off x="6549001" y="3044858"/>
          <a:ext cx="5231928" cy="3487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Chart 36">
            <a:extLst>
              <a:ext uri="{FF2B5EF4-FFF2-40B4-BE49-F238E27FC236}">
                <a16:creationId xmlns:a16="http://schemas.microsoft.com/office/drawing/2014/main" id="{DE492359-65CB-4881-A29A-BAA4AE3DD16F}"/>
              </a:ext>
            </a:extLst>
          </p:cNvPr>
          <p:cNvGraphicFramePr/>
          <p:nvPr userDrawn="1">
            <p:extLst>
              <p:ext uri="{D42A27DB-BD31-4B8C-83A1-F6EECF244321}">
                <p14:modId xmlns:p14="http://schemas.microsoft.com/office/powerpoint/2010/main" val="3288038930"/>
              </p:ext>
            </p:extLst>
          </p:nvPr>
        </p:nvGraphicFramePr>
        <p:xfrm>
          <a:off x="2750712" y="4507242"/>
          <a:ext cx="3553778" cy="2128811"/>
        </p:xfrm>
        <a:graphic>
          <a:graphicData uri="http://schemas.openxmlformats.org/drawingml/2006/chart">
            <c:chart xmlns:c="http://schemas.openxmlformats.org/drawingml/2006/chart" xmlns:r="http://schemas.openxmlformats.org/officeDocument/2006/relationships" r:id="rId6"/>
          </a:graphicData>
        </a:graphic>
      </p:graphicFrame>
      <p:sp>
        <p:nvSpPr>
          <p:cNvPr id="36" name="Rectangle 35">
            <a:extLst>
              <a:ext uri="{FF2B5EF4-FFF2-40B4-BE49-F238E27FC236}">
                <a16:creationId xmlns:a16="http://schemas.microsoft.com/office/drawing/2014/main" id="{4C018436-5F86-4927-B055-EACE768BAB44}"/>
              </a:ext>
            </a:extLst>
          </p:cNvPr>
          <p:cNvSpPr/>
          <p:nvPr userDrawn="1"/>
        </p:nvSpPr>
        <p:spPr>
          <a:xfrm>
            <a:off x="2443973" y="3198414"/>
            <a:ext cx="275897" cy="245798"/>
          </a:xfrm>
          <a:prstGeom prst="rect">
            <a:avLst/>
          </a:prstGeom>
          <a:solidFill>
            <a:srgbClr val="8D6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FD0965D-2713-4818-A5C9-FFF806699494}"/>
              </a:ext>
            </a:extLst>
          </p:cNvPr>
          <p:cNvSpPr txBox="1"/>
          <p:nvPr userDrawn="1"/>
        </p:nvSpPr>
        <p:spPr>
          <a:xfrm>
            <a:off x="197494" y="4078794"/>
            <a:ext cx="726924" cy="227544"/>
          </a:xfrm>
          <a:prstGeom prst="rect">
            <a:avLst/>
          </a:prstGeom>
          <a:noFill/>
        </p:spPr>
        <p:txBody>
          <a:bodyPr wrap="square" rtlCol="0">
            <a:noAutofit/>
          </a:bodyPr>
          <a:lstStyle/>
          <a:p>
            <a:r>
              <a:rPr lang="en-US" sz="1000"/>
              <a:t>#934E15</a:t>
            </a:r>
          </a:p>
        </p:txBody>
      </p:sp>
      <p:sp>
        <p:nvSpPr>
          <p:cNvPr id="45" name="TextBox 44">
            <a:extLst>
              <a:ext uri="{FF2B5EF4-FFF2-40B4-BE49-F238E27FC236}">
                <a16:creationId xmlns:a16="http://schemas.microsoft.com/office/drawing/2014/main" id="{BF8E214B-511E-49F4-ABBE-332FB17ED4A1}"/>
              </a:ext>
            </a:extLst>
          </p:cNvPr>
          <p:cNvSpPr txBox="1"/>
          <p:nvPr userDrawn="1"/>
        </p:nvSpPr>
        <p:spPr>
          <a:xfrm>
            <a:off x="135420" y="3470719"/>
            <a:ext cx="748559" cy="245798"/>
          </a:xfrm>
          <a:prstGeom prst="rect">
            <a:avLst/>
          </a:prstGeom>
          <a:noFill/>
        </p:spPr>
        <p:txBody>
          <a:bodyPr wrap="square" rtlCol="0">
            <a:noAutofit/>
          </a:bodyPr>
          <a:lstStyle/>
          <a:p>
            <a:r>
              <a:rPr lang="en-US" sz="1000"/>
              <a:t>#0088BA</a:t>
            </a:r>
          </a:p>
        </p:txBody>
      </p:sp>
      <p:grpSp>
        <p:nvGrpSpPr>
          <p:cNvPr id="83" name="Group 82">
            <a:extLst>
              <a:ext uri="{FF2B5EF4-FFF2-40B4-BE49-F238E27FC236}">
                <a16:creationId xmlns:a16="http://schemas.microsoft.com/office/drawing/2014/main" id="{F8B450E5-93A1-03E4-06E5-F726212F7A85}"/>
              </a:ext>
            </a:extLst>
          </p:cNvPr>
          <p:cNvGrpSpPr/>
          <p:nvPr userDrawn="1"/>
        </p:nvGrpSpPr>
        <p:grpSpPr>
          <a:xfrm>
            <a:off x="10531751" y="1345381"/>
            <a:ext cx="961254" cy="500575"/>
            <a:chOff x="7525504" y="1297924"/>
            <a:chExt cx="2552344" cy="1329139"/>
          </a:xfrm>
        </p:grpSpPr>
        <p:sp>
          <p:nvSpPr>
            <p:cNvPr id="6" name="Rectangle 5">
              <a:extLst>
                <a:ext uri="{FF2B5EF4-FFF2-40B4-BE49-F238E27FC236}">
                  <a16:creationId xmlns:a16="http://schemas.microsoft.com/office/drawing/2014/main" id="{950C5B7E-66CD-22B1-A7CC-620E726E1657}"/>
                </a:ext>
              </a:extLst>
            </p:cNvPr>
            <p:cNvSpPr/>
            <p:nvPr userDrawn="1"/>
          </p:nvSpPr>
          <p:spPr>
            <a:xfrm rot="16200000">
              <a:off x="7493951" y="2027571"/>
              <a:ext cx="631045" cy="567940"/>
            </a:xfrm>
            <a:prstGeom prst="rect">
              <a:avLst/>
            </a:prstGeom>
            <a:solidFill>
              <a:srgbClr val="8B6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9C8346-DDF9-C543-1322-050C61E69177}"/>
                </a:ext>
              </a:extLst>
            </p:cNvPr>
            <p:cNvSpPr/>
            <p:nvPr userDrawn="1"/>
          </p:nvSpPr>
          <p:spPr>
            <a:xfrm rot="16200000">
              <a:off x="8114857" y="2015738"/>
              <a:ext cx="631045" cy="567940"/>
            </a:xfrm>
            <a:prstGeom prst="rect">
              <a:avLst/>
            </a:prstGeom>
            <a:solidFill>
              <a:srgbClr val="AF7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07BC7A-00DB-D2E6-EC0C-A71A437B4EFD}"/>
                </a:ext>
              </a:extLst>
            </p:cNvPr>
            <p:cNvSpPr/>
            <p:nvPr userDrawn="1"/>
          </p:nvSpPr>
          <p:spPr>
            <a:xfrm rot="16200000">
              <a:off x="8796606" y="2027571"/>
              <a:ext cx="631045" cy="567940"/>
            </a:xfrm>
            <a:prstGeom prst="rect">
              <a:avLst/>
            </a:prstGeom>
            <a:solidFill>
              <a:srgbClr val="B74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5CF867-39F1-0307-26AF-D293CF7B76F4}"/>
                </a:ext>
              </a:extLst>
            </p:cNvPr>
            <p:cNvSpPr/>
            <p:nvPr userDrawn="1"/>
          </p:nvSpPr>
          <p:spPr>
            <a:xfrm rot="16200000">
              <a:off x="9478355" y="2015738"/>
              <a:ext cx="631045" cy="567940"/>
            </a:xfrm>
            <a:prstGeom prst="rect">
              <a:avLst/>
            </a:prstGeom>
            <a:solidFill>
              <a:srgbClr val="C87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15AA0B-E523-2F79-637A-3E7E601194AF}"/>
                </a:ext>
              </a:extLst>
            </p:cNvPr>
            <p:cNvSpPr/>
            <p:nvPr userDrawn="1"/>
          </p:nvSpPr>
          <p:spPr>
            <a:xfrm rot="16200000">
              <a:off x="8143027" y="1329477"/>
              <a:ext cx="631045" cy="567940"/>
            </a:xfrm>
            <a:prstGeom prst="rect">
              <a:avLst/>
            </a:prstGeom>
            <a:solidFill>
              <a:srgbClr val="984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A98FD3-C5C7-3A8E-5021-2EFA126715E4}"/>
                </a:ext>
              </a:extLst>
            </p:cNvPr>
            <p:cNvSpPr/>
            <p:nvPr userDrawn="1"/>
          </p:nvSpPr>
          <p:spPr>
            <a:xfrm rot="16200000">
              <a:off x="8825909" y="1329477"/>
              <a:ext cx="631045" cy="567940"/>
            </a:xfrm>
            <a:prstGeom prst="rect">
              <a:avLst/>
            </a:prstGeom>
            <a:solidFill>
              <a:srgbClr val="D89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BD5750-99EC-A516-E042-61A5D5E987A2}"/>
                </a:ext>
              </a:extLst>
            </p:cNvPr>
            <p:cNvSpPr/>
            <p:nvPr userDrawn="1"/>
          </p:nvSpPr>
          <p:spPr>
            <a:xfrm rot="16200000">
              <a:off x="7493951" y="1329477"/>
              <a:ext cx="631045" cy="567940"/>
            </a:xfrm>
            <a:prstGeom prst="rect">
              <a:avLst/>
            </a:prstGeom>
            <a:solidFill>
              <a:srgbClr val="F2D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AE890C-E3C6-ED59-15A8-A144083947E6}"/>
                </a:ext>
              </a:extLst>
            </p:cNvPr>
            <p:cNvSpPr/>
            <p:nvPr userDrawn="1"/>
          </p:nvSpPr>
          <p:spPr>
            <a:xfrm rot="16200000">
              <a:off x="9461462" y="1329477"/>
              <a:ext cx="631045" cy="567940"/>
            </a:xfrm>
            <a:prstGeom prst="rect">
              <a:avLst/>
            </a:prstGeom>
            <a:solidFill>
              <a:srgbClr val="F9C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7D3ED3C9-2E9A-CA4B-BFE4-FC3CBB8F8E02}"/>
              </a:ext>
            </a:extLst>
          </p:cNvPr>
          <p:cNvSpPr/>
          <p:nvPr userDrawn="1"/>
        </p:nvSpPr>
        <p:spPr>
          <a:xfrm>
            <a:off x="1084823" y="3198414"/>
            <a:ext cx="275897" cy="245798"/>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0E4A417-EDED-51C6-51E8-088462781285}"/>
              </a:ext>
            </a:extLst>
          </p:cNvPr>
          <p:cNvSpPr txBox="1"/>
          <p:nvPr userDrawn="1"/>
        </p:nvSpPr>
        <p:spPr>
          <a:xfrm>
            <a:off x="822501" y="3470719"/>
            <a:ext cx="1001204" cy="246221"/>
          </a:xfrm>
          <a:prstGeom prst="rect">
            <a:avLst/>
          </a:prstGeom>
          <a:noFill/>
        </p:spPr>
        <p:txBody>
          <a:bodyPr wrap="square" rtlCol="0">
            <a:noAutofit/>
          </a:bodyPr>
          <a:lstStyle/>
          <a:p>
            <a:r>
              <a:rPr lang="en-US" sz="1000"/>
              <a:t>#27B3D3</a:t>
            </a:r>
          </a:p>
        </p:txBody>
      </p:sp>
      <p:sp>
        <p:nvSpPr>
          <p:cNvPr id="60" name="Rectangle 59">
            <a:extLst>
              <a:ext uri="{FF2B5EF4-FFF2-40B4-BE49-F238E27FC236}">
                <a16:creationId xmlns:a16="http://schemas.microsoft.com/office/drawing/2014/main" id="{C8B8FE62-54EA-B1A6-4D5D-1B6F83777EBA}"/>
              </a:ext>
            </a:extLst>
          </p:cNvPr>
          <p:cNvSpPr/>
          <p:nvPr userDrawn="1"/>
        </p:nvSpPr>
        <p:spPr>
          <a:xfrm rot="16200000">
            <a:off x="1721749" y="3792360"/>
            <a:ext cx="245797" cy="275899"/>
          </a:xfrm>
          <a:prstGeom prst="rect">
            <a:avLst/>
          </a:prstGeom>
          <a:solidFill>
            <a:srgbClr val="FEC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5B339C41-EB9D-2053-2BE7-B4DB307AC722}"/>
              </a:ext>
            </a:extLst>
          </p:cNvPr>
          <p:cNvSpPr txBox="1"/>
          <p:nvPr userDrawn="1"/>
        </p:nvSpPr>
        <p:spPr>
          <a:xfrm>
            <a:off x="1481995" y="4078794"/>
            <a:ext cx="1001204" cy="246221"/>
          </a:xfrm>
          <a:prstGeom prst="rect">
            <a:avLst/>
          </a:prstGeom>
          <a:noFill/>
        </p:spPr>
        <p:txBody>
          <a:bodyPr wrap="square" rtlCol="0">
            <a:noAutofit/>
          </a:bodyPr>
          <a:lstStyle/>
          <a:p>
            <a:r>
              <a:rPr lang="en-US" sz="1000"/>
              <a:t>#FEC240</a:t>
            </a:r>
          </a:p>
          <a:p>
            <a:endParaRPr lang="en-US" sz="1000"/>
          </a:p>
        </p:txBody>
      </p:sp>
      <p:sp>
        <p:nvSpPr>
          <p:cNvPr id="69" name="Rectangle 68">
            <a:extLst>
              <a:ext uri="{FF2B5EF4-FFF2-40B4-BE49-F238E27FC236}">
                <a16:creationId xmlns:a16="http://schemas.microsoft.com/office/drawing/2014/main" id="{899ADD03-E78B-C137-819B-6E50935B79A6}"/>
              </a:ext>
            </a:extLst>
          </p:cNvPr>
          <p:cNvSpPr/>
          <p:nvPr userDrawn="1"/>
        </p:nvSpPr>
        <p:spPr>
          <a:xfrm>
            <a:off x="2553805" y="4975761"/>
            <a:ext cx="426051" cy="1206609"/>
          </a:xfrm>
          <a:prstGeom prst="rect">
            <a:avLst/>
          </a:prstGeom>
          <a:gradFill>
            <a:gsLst>
              <a:gs pos="98473">
                <a:srgbClr val="638600"/>
              </a:gs>
              <a:gs pos="4580">
                <a:srgbClr val="C0FF0D"/>
              </a:gs>
              <a:gs pos="40000">
                <a:srgbClr val="B0E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781FB068-CDE8-9913-96C4-171A6C8D6B6F}"/>
              </a:ext>
            </a:extLst>
          </p:cNvPr>
          <p:cNvSpPr/>
          <p:nvPr userDrawn="1"/>
        </p:nvSpPr>
        <p:spPr>
          <a:xfrm>
            <a:off x="1574097" y="4975762"/>
            <a:ext cx="426051" cy="1206609"/>
          </a:xfrm>
          <a:prstGeom prst="rect">
            <a:avLst/>
          </a:prstGeom>
          <a:gradFill>
            <a:gsLst>
              <a:gs pos="1527">
                <a:srgbClr val="F9C397"/>
              </a:gs>
              <a:gs pos="49000">
                <a:srgbClr val="FB7645"/>
              </a:gs>
              <a:gs pos="98473">
                <a:srgbClr val="B7452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605F3B9D-DA54-0028-40A8-328FF1F9A6DA}"/>
              </a:ext>
            </a:extLst>
          </p:cNvPr>
          <p:cNvSpPr txBox="1"/>
          <p:nvPr userDrawn="1"/>
        </p:nvSpPr>
        <p:spPr>
          <a:xfrm>
            <a:off x="868779" y="4078794"/>
            <a:ext cx="726924" cy="246221"/>
          </a:xfrm>
          <a:prstGeom prst="rect">
            <a:avLst/>
          </a:prstGeom>
          <a:noFill/>
        </p:spPr>
        <p:txBody>
          <a:bodyPr wrap="square" rtlCol="0">
            <a:noAutofit/>
          </a:bodyPr>
          <a:lstStyle/>
          <a:p>
            <a:r>
              <a:rPr lang="en-US" sz="1000"/>
              <a:t>#D34727</a:t>
            </a:r>
          </a:p>
        </p:txBody>
      </p:sp>
      <p:sp>
        <p:nvSpPr>
          <p:cNvPr id="76" name="Rectangle 75">
            <a:extLst>
              <a:ext uri="{FF2B5EF4-FFF2-40B4-BE49-F238E27FC236}">
                <a16:creationId xmlns:a16="http://schemas.microsoft.com/office/drawing/2014/main" id="{E7E8AAD6-9B30-759D-367C-277FFF406E8C}"/>
              </a:ext>
            </a:extLst>
          </p:cNvPr>
          <p:cNvSpPr/>
          <p:nvPr userDrawn="1"/>
        </p:nvSpPr>
        <p:spPr>
          <a:xfrm rot="16200000">
            <a:off x="1076757" y="3792360"/>
            <a:ext cx="245797" cy="275899"/>
          </a:xfrm>
          <a:prstGeom prst="rect">
            <a:avLst/>
          </a:prstGeom>
          <a:solidFill>
            <a:srgbClr val="D3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2C905D1-1976-C7A7-590F-7D464B63174C}"/>
              </a:ext>
            </a:extLst>
          </p:cNvPr>
          <p:cNvSpPr/>
          <p:nvPr userDrawn="1"/>
        </p:nvSpPr>
        <p:spPr>
          <a:xfrm>
            <a:off x="1692082" y="3198414"/>
            <a:ext cx="275897" cy="245798"/>
          </a:xfrm>
          <a:prstGeom prst="rect">
            <a:avLst/>
          </a:prstGeom>
          <a:solidFill>
            <a:srgbClr val="88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F6E65E0-AE2A-AAF7-929F-878FDB36F939}"/>
              </a:ext>
            </a:extLst>
          </p:cNvPr>
          <p:cNvSpPr txBox="1"/>
          <p:nvPr userDrawn="1"/>
        </p:nvSpPr>
        <p:spPr>
          <a:xfrm>
            <a:off x="1558344" y="3470719"/>
            <a:ext cx="1001204" cy="246221"/>
          </a:xfrm>
          <a:prstGeom prst="rect">
            <a:avLst/>
          </a:prstGeom>
          <a:noFill/>
        </p:spPr>
        <p:txBody>
          <a:bodyPr wrap="square" rtlCol="0">
            <a:noAutofit/>
          </a:bodyPr>
          <a:lstStyle/>
          <a:p>
            <a:r>
              <a:rPr lang="en-US" sz="1000"/>
              <a:t>#88BA00</a:t>
            </a:r>
          </a:p>
        </p:txBody>
      </p:sp>
      <p:sp>
        <p:nvSpPr>
          <p:cNvPr id="79" name="Rectangle 78">
            <a:extLst>
              <a:ext uri="{FF2B5EF4-FFF2-40B4-BE49-F238E27FC236}">
                <a16:creationId xmlns:a16="http://schemas.microsoft.com/office/drawing/2014/main" id="{AE3C5C3A-7B79-FE7E-4C95-03B146EF63CE}"/>
              </a:ext>
            </a:extLst>
          </p:cNvPr>
          <p:cNvSpPr/>
          <p:nvPr userDrawn="1"/>
        </p:nvSpPr>
        <p:spPr>
          <a:xfrm rot="16200000">
            <a:off x="426122" y="3792360"/>
            <a:ext cx="245797" cy="275899"/>
          </a:xfrm>
          <a:prstGeom prst="rect">
            <a:avLst/>
          </a:prstGeom>
          <a:solidFill>
            <a:srgbClr val="934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043E0E4-22C5-BDBE-B662-D2E539438B8A}"/>
              </a:ext>
            </a:extLst>
          </p:cNvPr>
          <p:cNvSpPr/>
          <p:nvPr userDrawn="1"/>
        </p:nvSpPr>
        <p:spPr>
          <a:xfrm>
            <a:off x="2443973" y="3807411"/>
            <a:ext cx="275897" cy="245798"/>
          </a:xfrm>
          <a:prstGeom prst="rect">
            <a:avLst/>
          </a:prstGeom>
          <a:solidFill>
            <a:srgbClr val="E18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09D7D4CE-9410-F50D-14BC-FD35C3AA9E30}"/>
              </a:ext>
            </a:extLst>
          </p:cNvPr>
          <p:cNvSpPr txBox="1"/>
          <p:nvPr userDrawn="1"/>
        </p:nvSpPr>
        <p:spPr>
          <a:xfrm>
            <a:off x="2316666" y="4078794"/>
            <a:ext cx="1001204" cy="246221"/>
          </a:xfrm>
          <a:prstGeom prst="rect">
            <a:avLst/>
          </a:prstGeom>
          <a:noFill/>
        </p:spPr>
        <p:txBody>
          <a:bodyPr wrap="square" rtlCol="0">
            <a:noAutofit/>
          </a:bodyPr>
          <a:lstStyle/>
          <a:p>
            <a:r>
              <a:rPr lang="en-US" sz="1000"/>
              <a:t>#E18332</a:t>
            </a:r>
          </a:p>
        </p:txBody>
      </p:sp>
      <p:sp>
        <p:nvSpPr>
          <p:cNvPr id="82" name="TextBox 81">
            <a:extLst>
              <a:ext uri="{FF2B5EF4-FFF2-40B4-BE49-F238E27FC236}">
                <a16:creationId xmlns:a16="http://schemas.microsoft.com/office/drawing/2014/main" id="{B14CD594-3F2E-8712-9AA6-FB70B7D94317}"/>
              </a:ext>
            </a:extLst>
          </p:cNvPr>
          <p:cNvSpPr txBox="1"/>
          <p:nvPr userDrawn="1"/>
        </p:nvSpPr>
        <p:spPr>
          <a:xfrm>
            <a:off x="2294187" y="3470719"/>
            <a:ext cx="1001204" cy="246221"/>
          </a:xfrm>
          <a:prstGeom prst="rect">
            <a:avLst/>
          </a:prstGeom>
          <a:noFill/>
        </p:spPr>
        <p:txBody>
          <a:bodyPr wrap="square" rtlCol="0">
            <a:noAutofit/>
          </a:bodyPr>
          <a:lstStyle/>
          <a:p>
            <a:r>
              <a:rPr lang="en-US" sz="1000"/>
              <a:t>#8D6E59</a:t>
            </a:r>
          </a:p>
        </p:txBody>
      </p:sp>
      <p:pic>
        <p:nvPicPr>
          <p:cNvPr id="86" name="Picture 85">
            <a:extLst>
              <a:ext uri="{FF2B5EF4-FFF2-40B4-BE49-F238E27FC236}">
                <a16:creationId xmlns:a16="http://schemas.microsoft.com/office/drawing/2014/main" id="{B1E10008-592A-2374-E6DC-72C295AFE127}"/>
              </a:ext>
            </a:extLst>
          </p:cNvPr>
          <p:cNvPicPr>
            <a:picLocks noChangeAspect="1"/>
          </p:cNvPicPr>
          <p:nvPr userDrawn="1"/>
        </p:nvPicPr>
        <p:blipFill rotWithShape="1">
          <a:blip r:embed="rId7"/>
          <a:srcRect r="19209" b="6673"/>
          <a:stretch/>
        </p:blipFill>
        <p:spPr>
          <a:xfrm>
            <a:off x="6549001" y="1268585"/>
            <a:ext cx="5586842" cy="1333417"/>
          </a:xfrm>
          <a:prstGeom prst="rect">
            <a:avLst/>
          </a:prstGeom>
        </p:spPr>
      </p:pic>
    </p:spTree>
    <p:extLst>
      <p:ext uri="{BB962C8B-B14F-4D97-AF65-F5344CB8AC3E}">
        <p14:creationId xmlns:p14="http://schemas.microsoft.com/office/powerpoint/2010/main" val="153529726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2 bullet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219200" y="270861"/>
            <a:ext cx="8169406" cy="675389"/>
          </a:xfrm>
          <a:prstGeom prst="rect">
            <a:avLst/>
          </a:prstGeom>
        </p:spPr>
        <p:txBody>
          <a:bodyPr vert="horz">
            <a:noAutofit/>
          </a:bodyPr>
          <a:lstStyle>
            <a:lvl1pPr>
              <a:lnSpc>
                <a:spcPct val="85000"/>
              </a:lnSpc>
              <a:defRPr sz="3200">
                <a:solidFill>
                  <a:schemeClr val="bg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23589" y="2578708"/>
            <a:ext cx="4797348" cy="340987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C5933937-D526-39D3-2E4F-25D59D0B6F6C}"/>
              </a:ext>
            </a:extLst>
          </p:cNvPr>
          <p:cNvSpPr>
            <a:spLocks noGrp="1"/>
          </p:cNvSpPr>
          <p:nvPr>
            <p:ph idx="10"/>
          </p:nvPr>
        </p:nvSpPr>
        <p:spPr>
          <a:xfrm>
            <a:off x="6578637" y="2569029"/>
            <a:ext cx="5159928" cy="340987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2FA1CD20-ECA4-3002-0A6B-ED7734285EA1}"/>
              </a:ext>
            </a:extLst>
          </p:cNvPr>
          <p:cNvSpPr>
            <a:spLocks noGrp="1"/>
          </p:cNvSpPr>
          <p:nvPr>
            <p:ph type="body" sz="quarter" idx="3"/>
          </p:nvPr>
        </p:nvSpPr>
        <p:spPr>
          <a:xfrm>
            <a:off x="6555377" y="1532051"/>
            <a:ext cx="518318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8926734F-1F25-2206-CE5E-427A51061149}"/>
              </a:ext>
            </a:extLst>
          </p:cNvPr>
          <p:cNvSpPr>
            <a:spLocks noGrp="1"/>
          </p:cNvSpPr>
          <p:nvPr>
            <p:ph type="body" sz="quarter" idx="13"/>
          </p:nvPr>
        </p:nvSpPr>
        <p:spPr>
          <a:xfrm>
            <a:off x="523589" y="1514634"/>
            <a:ext cx="479734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7" name="Picture 6" descr="A white surface with a brown surface&#10;&#10;Description automatically generated with medium confidence">
            <a:extLst>
              <a:ext uri="{FF2B5EF4-FFF2-40B4-BE49-F238E27FC236}">
                <a16:creationId xmlns:a16="http://schemas.microsoft.com/office/drawing/2014/main" id="{783128AE-58B8-7085-F57C-AB98DF58D113}"/>
              </a:ext>
            </a:extLst>
          </p:cNvPr>
          <p:cNvPicPr preferRelativeResize="0">
            <a:picLocks/>
          </p:cNvPicPr>
          <p:nvPr userDrawn="1"/>
        </p:nvPicPr>
        <p:blipFill rotWithShape="1">
          <a:blip r:embed="rId5"/>
          <a:srcRect t="76875"/>
          <a:stretch/>
        </p:blipFill>
        <p:spPr>
          <a:xfrm rot="5400000">
            <a:off x="4037280" y="3806558"/>
            <a:ext cx="3825013" cy="45719"/>
          </a:xfrm>
          <a:prstGeom prst="rect">
            <a:avLst/>
          </a:prstGeom>
          <a:effectLst>
            <a:outerShdw blurRad="50800" dist="38100" dir="2700000" algn="tl" rotWithShape="0">
              <a:srgbClr val="F69163">
                <a:alpha val="44000"/>
              </a:srgbClr>
            </a:outerShdw>
          </a:effectLst>
        </p:spPr>
      </p:pic>
    </p:spTree>
    <p:extLst>
      <p:ext uri="{BB962C8B-B14F-4D97-AF65-F5344CB8AC3E}">
        <p14:creationId xmlns:p14="http://schemas.microsoft.com/office/powerpoint/2010/main" val="24626617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 text graphic inser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1201783" y="301808"/>
            <a:ext cx="8228608" cy="607555"/>
          </a:xfrm>
          <a:prstGeom prst="rect">
            <a:avLst/>
          </a:prstGeom>
        </p:spPr>
        <p:txBody>
          <a:bodyPr vert="horz">
            <a:noAutofit/>
          </a:bodyPr>
          <a:lstStyle>
            <a:lvl1pPr>
              <a:lnSpc>
                <a:spcPct val="90000"/>
              </a:lnSpc>
              <a:defRPr sz="3200">
                <a:solidFill>
                  <a:schemeClr val="bg1"/>
                </a:solidFill>
                <a:latin typeface="+mj-lt"/>
              </a:defRPr>
            </a:lvl1pPr>
          </a:lstStyle>
          <a:p>
            <a:r>
              <a:rPr lang="en-US"/>
              <a:t>Click to edit Master title style Arial Bold</a:t>
            </a:r>
          </a:p>
        </p:txBody>
      </p:sp>
      <p:sp>
        <p:nvSpPr>
          <p:cNvPr id="2" name="Content Placeholder 2">
            <a:extLst>
              <a:ext uri="{FF2B5EF4-FFF2-40B4-BE49-F238E27FC236}">
                <a16:creationId xmlns:a16="http://schemas.microsoft.com/office/drawing/2014/main" id="{2FC5520E-1159-6C32-5738-E98CB1A35610}"/>
              </a:ext>
            </a:extLst>
          </p:cNvPr>
          <p:cNvSpPr>
            <a:spLocks noGrp="1"/>
          </p:cNvSpPr>
          <p:nvPr>
            <p:ph idx="1"/>
          </p:nvPr>
        </p:nvSpPr>
        <p:spPr>
          <a:xfrm>
            <a:off x="497810" y="3374972"/>
            <a:ext cx="11090131" cy="2593571"/>
          </a:xfrm>
          <a:prstGeom prst="rect">
            <a:avLst/>
          </a:prstGeom>
          <a:ln>
            <a:noFill/>
          </a:ln>
        </p:spPr>
        <p:txBody>
          <a:bodyPr>
            <a:noAutofit/>
          </a:bodyPr>
          <a:lstStyle>
            <a:lvl1pPr>
              <a:buClr>
                <a:srgbClr val="BB5D00"/>
              </a:buClr>
              <a:buSzPct val="110000"/>
              <a:defRPr sz="1800">
                <a:latin typeface="+mj-lt"/>
                <a:cs typeface="Arial" panose="020B0604020202020204" pitchFamily="34" charset="0"/>
              </a:defRPr>
            </a:lvl1pPr>
            <a:lvl2pPr marL="571500" indent="-285750">
              <a:buClr>
                <a:srgbClr val="BB5D00"/>
              </a:buClr>
              <a:buFont typeface="Arial" panose="020B0604020202020204" pitchFamily="34" charset="0"/>
              <a:buChar char="‒"/>
              <a:defRPr sz="18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16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400">
                <a:latin typeface="+mj-lt"/>
                <a:cs typeface="Arial" panose="020B0604020202020204" pitchFamily="34" charset="0"/>
              </a:defRPr>
            </a:lvl4pPr>
            <a:lvl5pPr marL="1139825" indent="-225425">
              <a:buClr>
                <a:srgbClr val="BB5D00"/>
              </a:buClr>
              <a:buFont typeface="Arial" panose="020B0604020202020204" pitchFamily="34" charset="0"/>
              <a:buChar char="–"/>
              <a:defRPr sz="1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F87929-4463-ACF6-A600-2F1F9D3AEE96}"/>
              </a:ext>
            </a:extLst>
          </p:cNvPr>
          <p:cNvSpPr>
            <a:spLocks noGrp="1"/>
          </p:cNvSpPr>
          <p:nvPr>
            <p:ph idx="10"/>
          </p:nvPr>
        </p:nvSpPr>
        <p:spPr>
          <a:xfrm>
            <a:off x="497810" y="1399812"/>
            <a:ext cx="11090131" cy="1626022"/>
          </a:xfrm>
          <a:prstGeom prst="rect">
            <a:avLst/>
          </a:prstGeom>
          <a:ln>
            <a:noFill/>
          </a:ln>
        </p:spPr>
        <p:txBody>
          <a:bodyPr>
            <a:noAutofit/>
          </a:bodyPr>
          <a:lstStyle>
            <a:lvl1pPr>
              <a:buClr>
                <a:srgbClr val="BB5D00"/>
              </a:buClr>
              <a:buSzPct val="110000"/>
              <a:defRPr sz="1800">
                <a:latin typeface="+mj-lt"/>
                <a:cs typeface="Arial" panose="020B0604020202020204" pitchFamily="34" charset="0"/>
              </a:defRPr>
            </a:lvl1pPr>
            <a:lvl2pPr marL="571500" indent="-285750">
              <a:buClr>
                <a:srgbClr val="BB5D00"/>
              </a:buClr>
              <a:buFont typeface="Arial" panose="020B0604020202020204" pitchFamily="34" charset="0"/>
              <a:buChar char="‒"/>
              <a:defRPr sz="18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16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400">
                <a:latin typeface="+mj-lt"/>
                <a:cs typeface="Arial" panose="020B0604020202020204" pitchFamily="34" charset="0"/>
              </a:defRPr>
            </a:lvl4pPr>
            <a:lvl5pPr marL="1139825" indent="-225425">
              <a:buClr>
                <a:srgbClr val="BB5D00"/>
              </a:buClr>
              <a:buFont typeface="Arial" panose="020B0604020202020204" pitchFamily="34" charset="0"/>
              <a:buChar char="–"/>
              <a:defRPr sz="12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63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hart blank text photo">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52774F6-69CD-4B05-9AA2-D50CCFE57E31}"/>
              </a:ext>
            </a:extLst>
          </p:cNvPr>
          <p:cNvSpPr/>
          <p:nvPr userDrawn="1"/>
        </p:nvSpPr>
        <p:spPr>
          <a:xfrm>
            <a:off x="0" y="1139967"/>
            <a:ext cx="12192000" cy="1738327"/>
          </a:xfrm>
          <a:prstGeom prst="rect">
            <a:avLst/>
          </a:prstGeom>
          <a:solidFill>
            <a:srgbClr val="E5A3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grpSp>
        <p:nvGrpSpPr>
          <p:cNvPr id="9" name="Group 8">
            <a:extLst>
              <a:ext uri="{FF2B5EF4-FFF2-40B4-BE49-F238E27FC236}">
                <a16:creationId xmlns:a16="http://schemas.microsoft.com/office/drawing/2014/main" id="{8E1F5752-9C5B-79E7-70B7-618780D7D998}"/>
              </a:ext>
            </a:extLst>
          </p:cNvPr>
          <p:cNvGrpSpPr/>
          <p:nvPr userDrawn="1"/>
        </p:nvGrpSpPr>
        <p:grpSpPr>
          <a:xfrm>
            <a:off x="2795954" y="3494667"/>
            <a:ext cx="6547128" cy="1780502"/>
            <a:chOff x="2795954" y="3320509"/>
            <a:chExt cx="6540700" cy="1955633"/>
          </a:xfrm>
        </p:grpSpPr>
        <p:cxnSp>
          <p:nvCxnSpPr>
            <p:cNvPr id="44" name="Straight Connector 43">
              <a:extLst>
                <a:ext uri="{FF2B5EF4-FFF2-40B4-BE49-F238E27FC236}">
                  <a16:creationId xmlns:a16="http://schemas.microsoft.com/office/drawing/2014/main" id="{F0F6F3D3-1D9F-4009-91D2-AD6A281F1E70}"/>
                </a:ext>
              </a:extLst>
            </p:cNvPr>
            <p:cNvCxnSpPr>
              <a:cxnSpLocks/>
            </p:cNvCxnSpPr>
            <p:nvPr userDrawn="1"/>
          </p:nvCxnSpPr>
          <p:spPr>
            <a:xfrm>
              <a:off x="2795954" y="3331397"/>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DB5D549-495F-4858-B322-93010E4861D7}"/>
                </a:ext>
              </a:extLst>
            </p:cNvPr>
            <p:cNvCxnSpPr>
              <a:cxnSpLocks/>
            </p:cNvCxnSpPr>
            <p:nvPr userDrawn="1"/>
          </p:nvCxnSpPr>
          <p:spPr>
            <a:xfrm>
              <a:off x="9336654" y="3320509"/>
              <a:ext cx="0" cy="194474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descr="A white surface with a brown surface&#10;&#10;Description automatically generated with medium confidence">
            <a:extLst>
              <a:ext uri="{FF2B5EF4-FFF2-40B4-BE49-F238E27FC236}">
                <a16:creationId xmlns:a16="http://schemas.microsoft.com/office/drawing/2014/main" id="{08091AF0-A742-C6F5-FD53-3D0D2B9DF5EA}"/>
              </a:ext>
            </a:extLst>
          </p:cNvPr>
          <p:cNvPicPr preferRelativeResize="0">
            <a:picLocks/>
          </p:cNvPicPr>
          <p:nvPr userDrawn="1"/>
        </p:nvPicPr>
        <p:blipFill rotWithShape="1">
          <a:blip r:embed="rId3"/>
          <a:srcRect t="76875"/>
          <a:stretch/>
        </p:blipFill>
        <p:spPr>
          <a:xfrm rot="5400000" flipV="1">
            <a:off x="4943406" y="2307862"/>
            <a:ext cx="2343661" cy="45719"/>
          </a:xfrm>
          <a:prstGeom prst="rect">
            <a:avLst/>
          </a:prstGeom>
          <a:effectLst>
            <a:outerShdw blurRad="50800" dist="38100" dir="2700000" algn="tl" rotWithShape="0">
              <a:srgbClr val="F69163">
                <a:alpha val="44000"/>
              </a:srgbClr>
            </a:outerShdw>
          </a:effectLst>
        </p:spPr>
      </p:pic>
      <p:graphicFrame>
        <p:nvGraphicFramePr>
          <p:cNvPr id="3" name="Object 2" hidden="1">
            <a:extLst>
              <a:ext uri="{FF2B5EF4-FFF2-40B4-BE49-F238E27FC236}">
                <a16:creationId xmlns:a16="http://schemas.microsoft.com/office/drawing/2014/main" id="{25132DD1-6B33-4309-82A8-752481CA67B1}"/>
              </a:ext>
            </a:extLst>
          </p:cNvPr>
          <p:cNvGraphicFramePr>
            <a:graphicFrameLocks noChangeAspect="1"/>
          </p:cNvGraphicFramePr>
          <p:nvPr userDrawn="1">
            <p:custDataLst>
              <p:tags r:id="rId1"/>
            </p:custDataLst>
            <p:extLst>
              <p:ext uri="{D42A27DB-BD31-4B8C-83A1-F6EECF244321}">
                <p14:modId xmlns:p14="http://schemas.microsoft.com/office/powerpoint/2010/main" val="304067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3" name="Object 2" hidden="1">
                        <a:extLst>
                          <a:ext uri="{FF2B5EF4-FFF2-40B4-BE49-F238E27FC236}">
                            <a16:creationId xmlns:a16="http://schemas.microsoft.com/office/drawing/2014/main" id="{25132DD1-6B33-4309-82A8-752481CA67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0" name="Straight Connector 69">
            <a:extLst>
              <a:ext uri="{FF2B5EF4-FFF2-40B4-BE49-F238E27FC236}">
                <a16:creationId xmlns:a16="http://schemas.microsoft.com/office/drawing/2014/main" id="{4DF4BA91-A2A2-4736-95CB-1BD645CC23F2}"/>
              </a:ext>
            </a:extLst>
          </p:cNvPr>
          <p:cNvCxnSpPr>
            <a:cxnSpLocks/>
          </p:cNvCxnSpPr>
          <p:nvPr userDrawn="1"/>
        </p:nvCxnSpPr>
        <p:spPr>
          <a:xfrm>
            <a:off x="9867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B510F7-909D-4B7F-B125-397D738514D0}"/>
              </a:ext>
            </a:extLst>
          </p:cNvPr>
          <p:cNvCxnSpPr>
            <a:cxnSpLocks/>
          </p:cNvCxnSpPr>
          <p:nvPr userDrawn="1"/>
        </p:nvCxnSpPr>
        <p:spPr>
          <a:xfrm flipH="1">
            <a:off x="2795954" y="3502552"/>
            <a:ext cx="6547128" cy="6143"/>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E67B8A56-E4BB-41C5-971B-EA9557624D5F}"/>
              </a:ext>
            </a:extLst>
          </p:cNvPr>
          <p:cNvSpPr>
            <a:spLocks noGrp="1"/>
          </p:cNvSpPr>
          <p:nvPr>
            <p:ph type="body" sz="quarter" idx="3" hasCustomPrompt="1"/>
          </p:nvPr>
        </p:nvSpPr>
        <p:spPr>
          <a:xfrm>
            <a:off x="497811" y="6507849"/>
            <a:ext cx="7363977" cy="289067"/>
          </a:xfrm>
          <a:prstGeom prst="rect">
            <a:avLst/>
          </a:prstGeom>
        </p:spPr>
        <p:txBody>
          <a:bodyPr anchor="t">
            <a:noAutofit/>
          </a:bodyPr>
          <a:lstStyle>
            <a:lvl1pPr marL="0" indent="0">
              <a:buNone/>
              <a:defRPr sz="11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*footnotes</a:t>
            </a:r>
          </a:p>
        </p:txBody>
      </p:sp>
      <p:sp>
        <p:nvSpPr>
          <p:cNvPr id="23" name="Title 1">
            <a:extLst>
              <a:ext uri="{FF2B5EF4-FFF2-40B4-BE49-F238E27FC236}">
                <a16:creationId xmlns:a16="http://schemas.microsoft.com/office/drawing/2014/main" id="{48751137-A964-4A57-9A4A-680957F991D0}"/>
              </a:ext>
            </a:extLst>
          </p:cNvPr>
          <p:cNvSpPr>
            <a:spLocks noGrp="1"/>
          </p:cNvSpPr>
          <p:nvPr>
            <p:ph type="title" hasCustomPrompt="1"/>
          </p:nvPr>
        </p:nvSpPr>
        <p:spPr>
          <a:xfrm>
            <a:off x="1283675" y="301808"/>
            <a:ext cx="8146715" cy="607555"/>
          </a:xfrm>
          <a:prstGeom prst="rect">
            <a:avLst/>
          </a:prstGeom>
        </p:spPr>
        <p:txBody>
          <a:bodyPr vert="horz">
            <a:noAutofit/>
          </a:bodyPr>
          <a:lstStyle>
            <a:lvl1pPr>
              <a:lnSpc>
                <a:spcPct val="90000"/>
              </a:lnSpc>
              <a:defRPr sz="3200">
                <a:solidFill>
                  <a:schemeClr val="bg1"/>
                </a:solidFill>
                <a:latin typeface="+mj-lt"/>
              </a:defRPr>
            </a:lvl1pPr>
          </a:lstStyle>
          <a:p>
            <a:r>
              <a:rPr lang="en-US"/>
              <a:t>Click to edit Master title style Arial Bold</a:t>
            </a:r>
          </a:p>
        </p:txBody>
      </p:sp>
      <p:sp>
        <p:nvSpPr>
          <p:cNvPr id="25" name="Rectangle 24">
            <a:extLst>
              <a:ext uri="{FF2B5EF4-FFF2-40B4-BE49-F238E27FC236}">
                <a16:creationId xmlns:a16="http://schemas.microsoft.com/office/drawing/2014/main" id="{64B92207-A3E0-4D30-B754-7BD03F890EA2}"/>
              </a:ext>
            </a:extLst>
          </p:cNvPr>
          <p:cNvSpPr/>
          <p:nvPr userDrawn="1"/>
        </p:nvSpPr>
        <p:spPr>
          <a:xfrm>
            <a:off x="130839"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37" name="Rectangle 36">
            <a:extLst>
              <a:ext uri="{FF2B5EF4-FFF2-40B4-BE49-F238E27FC236}">
                <a16:creationId xmlns:a16="http://schemas.microsoft.com/office/drawing/2014/main" id="{291E0F9B-17A1-4742-BBEA-18FD4100958D}"/>
              </a:ext>
            </a:extLst>
          </p:cNvPr>
          <p:cNvSpPr/>
          <p:nvPr userDrawn="1"/>
        </p:nvSpPr>
        <p:spPr>
          <a:xfrm>
            <a:off x="4646324" y="2878247"/>
            <a:ext cx="2846389" cy="1431131"/>
          </a:xfrm>
          <a:prstGeom prst="rect">
            <a:avLst/>
          </a:prstGeom>
          <a:solidFill>
            <a:srgbClr val="008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46" name="Text Placeholder 4">
            <a:extLst>
              <a:ext uri="{FF2B5EF4-FFF2-40B4-BE49-F238E27FC236}">
                <a16:creationId xmlns:a16="http://schemas.microsoft.com/office/drawing/2014/main" id="{32BF3A96-C10D-481B-B7D7-7378A143A024}"/>
              </a:ext>
            </a:extLst>
          </p:cNvPr>
          <p:cNvSpPr>
            <a:spLocks noGrp="1"/>
          </p:cNvSpPr>
          <p:nvPr>
            <p:ph type="body" sz="quarter" idx="18" hasCustomPrompt="1"/>
          </p:nvPr>
        </p:nvSpPr>
        <p:spPr>
          <a:xfrm>
            <a:off x="4780339" y="3041245"/>
            <a:ext cx="2578359" cy="1112509"/>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45" name="Rectangle 44">
            <a:extLst>
              <a:ext uri="{FF2B5EF4-FFF2-40B4-BE49-F238E27FC236}">
                <a16:creationId xmlns:a16="http://schemas.microsoft.com/office/drawing/2014/main" id="{9DF5748C-833B-4C7D-A7FD-C83C6CBED9B5}"/>
              </a:ext>
            </a:extLst>
          </p:cNvPr>
          <p:cNvSpPr/>
          <p:nvPr userDrawn="1"/>
        </p:nvSpPr>
        <p:spPr>
          <a:xfrm>
            <a:off x="1283676" y="3840258"/>
            <a:ext cx="3024554" cy="961292"/>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49" name="Rectangle 48">
            <a:extLst>
              <a:ext uri="{FF2B5EF4-FFF2-40B4-BE49-F238E27FC236}">
                <a16:creationId xmlns:a16="http://schemas.microsoft.com/office/drawing/2014/main" id="{A6F43AF7-9766-4038-BF82-554F2B07497D}"/>
              </a:ext>
            </a:extLst>
          </p:cNvPr>
          <p:cNvSpPr/>
          <p:nvPr userDrawn="1"/>
        </p:nvSpPr>
        <p:spPr>
          <a:xfrm>
            <a:off x="1940063"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59" name="Text Placeholder 4">
            <a:extLst>
              <a:ext uri="{FF2B5EF4-FFF2-40B4-BE49-F238E27FC236}">
                <a16:creationId xmlns:a16="http://schemas.microsoft.com/office/drawing/2014/main" id="{973B15DC-252E-4A5A-BF03-D27EDB410F40}"/>
              </a:ext>
            </a:extLst>
          </p:cNvPr>
          <p:cNvSpPr>
            <a:spLocks noGrp="1"/>
          </p:cNvSpPr>
          <p:nvPr userDrawn="1">
            <p:ph type="body" sz="quarter" idx="20" hasCustomPrompt="1"/>
          </p:nvPr>
        </p:nvSpPr>
        <p:spPr>
          <a:xfrm>
            <a:off x="1442513" y="3893626"/>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72" name="Straight Connector 71">
            <a:extLst>
              <a:ext uri="{FF2B5EF4-FFF2-40B4-BE49-F238E27FC236}">
                <a16:creationId xmlns:a16="http://schemas.microsoft.com/office/drawing/2014/main" id="{48E157A5-F1FB-4A99-9B17-594E2875C801}"/>
              </a:ext>
            </a:extLst>
          </p:cNvPr>
          <p:cNvCxnSpPr>
            <a:cxnSpLocks/>
          </p:cNvCxnSpPr>
          <p:nvPr userDrawn="1"/>
        </p:nvCxnSpPr>
        <p:spPr>
          <a:xfrm flipH="1">
            <a:off x="986729" y="494828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69A6C8-BBBA-4A5A-BD8E-4F2863C7A10B}"/>
              </a:ext>
            </a:extLst>
          </p:cNvPr>
          <p:cNvCxnSpPr>
            <a:cxnSpLocks/>
          </p:cNvCxnSpPr>
          <p:nvPr userDrawn="1"/>
        </p:nvCxnSpPr>
        <p:spPr>
          <a:xfrm>
            <a:off x="459785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1CD03D-DAF3-4B68-9DAA-9279D235C59F}"/>
              </a:ext>
            </a:extLst>
          </p:cNvPr>
          <p:cNvSpPr/>
          <p:nvPr userDrawn="1"/>
        </p:nvSpPr>
        <p:spPr>
          <a:xfrm>
            <a:off x="3741969" y="5122546"/>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cxnSp>
        <p:nvCxnSpPr>
          <p:cNvPr id="78" name="Straight Connector 77">
            <a:extLst>
              <a:ext uri="{FF2B5EF4-FFF2-40B4-BE49-F238E27FC236}">
                <a16:creationId xmlns:a16="http://schemas.microsoft.com/office/drawing/2014/main" id="{E6D2E2D0-8215-46A3-AD69-C5AFAEF00569}"/>
              </a:ext>
            </a:extLst>
          </p:cNvPr>
          <p:cNvCxnSpPr>
            <a:cxnSpLocks/>
          </p:cNvCxnSpPr>
          <p:nvPr userDrawn="1"/>
        </p:nvCxnSpPr>
        <p:spPr>
          <a:xfrm>
            <a:off x="7527429" y="4948280"/>
            <a:ext cx="0" cy="422796"/>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0ED4439-13DE-479E-A463-246F49A524CB}"/>
              </a:ext>
            </a:extLst>
          </p:cNvPr>
          <p:cNvSpPr/>
          <p:nvPr userDrawn="1"/>
        </p:nvSpPr>
        <p:spPr>
          <a:xfrm>
            <a:off x="7824376" y="3841094"/>
            <a:ext cx="3024554" cy="961292"/>
          </a:xfrm>
          <a:prstGeom prst="rect">
            <a:avLst/>
          </a:prstGeom>
          <a:solidFill>
            <a:srgbClr val="27B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83" name="Text Placeholder 4">
            <a:extLst>
              <a:ext uri="{FF2B5EF4-FFF2-40B4-BE49-F238E27FC236}">
                <a16:creationId xmlns:a16="http://schemas.microsoft.com/office/drawing/2014/main" id="{EEDAD94D-E1FB-4D24-A8B3-449950C2AEDD}"/>
              </a:ext>
            </a:extLst>
          </p:cNvPr>
          <p:cNvSpPr>
            <a:spLocks noGrp="1"/>
          </p:cNvSpPr>
          <p:nvPr>
            <p:ph type="body" sz="quarter" idx="25" hasCustomPrompt="1"/>
          </p:nvPr>
        </p:nvSpPr>
        <p:spPr>
          <a:xfrm>
            <a:off x="7983213" y="3894462"/>
            <a:ext cx="2706881" cy="813418"/>
          </a:xfrm>
          <a:prstGeom prst="rect">
            <a:avLst/>
          </a:prstGeom>
        </p:spPr>
        <p:txBody>
          <a:bodyPr numCol="1" anchor="ctr">
            <a:noAutofit/>
          </a:bodyPr>
          <a:lstStyle>
            <a:lvl1pPr marL="0" indent="0" algn="ctr">
              <a:buNone/>
              <a:defRPr sz="1600" b="1">
                <a:solidFill>
                  <a:schemeClr val="bg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cxnSp>
        <p:nvCxnSpPr>
          <p:cNvPr id="86" name="Straight Connector 85">
            <a:extLst>
              <a:ext uri="{FF2B5EF4-FFF2-40B4-BE49-F238E27FC236}">
                <a16:creationId xmlns:a16="http://schemas.microsoft.com/office/drawing/2014/main" id="{49A90B50-AEC3-4FC8-980D-AF91F3CBB90E}"/>
              </a:ext>
            </a:extLst>
          </p:cNvPr>
          <p:cNvCxnSpPr>
            <a:cxnSpLocks/>
          </p:cNvCxnSpPr>
          <p:nvPr userDrawn="1"/>
        </p:nvCxnSpPr>
        <p:spPr>
          <a:xfrm flipH="1">
            <a:off x="7527429" y="4948280"/>
            <a:ext cx="361113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6006CEA-F0ED-4ED3-BF84-B157B5ADB00A}"/>
              </a:ext>
            </a:extLst>
          </p:cNvPr>
          <p:cNvCxnSpPr>
            <a:cxnSpLocks/>
          </p:cNvCxnSpPr>
          <p:nvPr userDrawn="1"/>
        </p:nvCxnSpPr>
        <p:spPr>
          <a:xfrm>
            <a:off x="11138559" y="4948280"/>
            <a:ext cx="0" cy="422796"/>
          </a:xfrm>
          <a:prstGeom prst="line">
            <a:avLst/>
          </a:prstGeom>
          <a:ln w="19050">
            <a:solidFill>
              <a:srgbClr val="39546E"/>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A4D6692E-90E4-F1BB-44FE-F0C706834781}"/>
              </a:ext>
            </a:extLst>
          </p:cNvPr>
          <p:cNvSpPr>
            <a:spLocks noGrp="1"/>
          </p:cNvSpPr>
          <p:nvPr>
            <p:ph idx="1"/>
          </p:nvPr>
        </p:nvSpPr>
        <p:spPr>
          <a:xfrm>
            <a:off x="497811" y="1227808"/>
            <a:ext cx="5501657" cy="1452928"/>
          </a:xfrm>
          <a:prstGeom prst="rect">
            <a:avLst/>
          </a:prstGeom>
          <a:ln>
            <a:noFill/>
          </a:ln>
        </p:spPr>
        <p:txBody>
          <a:bodyPr vert="horz" lIns="91440" tIns="45720" rIns="91440" bIns="45720" rtlCol="0">
            <a:noAutofit/>
          </a:bodyPr>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07548FE2-D97B-A78D-65F9-9BD434298E75}"/>
              </a:ext>
            </a:extLst>
          </p:cNvPr>
          <p:cNvSpPr>
            <a:spLocks noGrp="1"/>
          </p:cNvSpPr>
          <p:nvPr>
            <p:ph idx="29"/>
          </p:nvPr>
        </p:nvSpPr>
        <p:spPr>
          <a:xfrm>
            <a:off x="6337562" y="1216166"/>
            <a:ext cx="5501657" cy="1452928"/>
          </a:xfrm>
          <a:prstGeom prst="rect">
            <a:avLst/>
          </a:prstGeom>
          <a:ln>
            <a:noFill/>
          </a:ln>
        </p:spPr>
        <p:txBody>
          <a:bodyPr vert="horz" lIns="91440" tIns="45720" rIns="91440" bIns="45720" rtlCol="0">
            <a:noAutofit/>
          </a:bodyPr>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9A75C58-3AE4-FA0B-6EF4-C474D5C724F4}"/>
              </a:ext>
            </a:extLst>
          </p:cNvPr>
          <p:cNvSpPr/>
          <p:nvPr userDrawn="1"/>
        </p:nvSpPr>
        <p:spPr>
          <a:xfrm>
            <a:off x="6705099"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11" name="Rectangle 10">
            <a:extLst>
              <a:ext uri="{FF2B5EF4-FFF2-40B4-BE49-F238E27FC236}">
                <a16:creationId xmlns:a16="http://schemas.microsoft.com/office/drawing/2014/main" id="{BE33187A-741D-D6FE-318C-00BF1E1068DA}"/>
              </a:ext>
            </a:extLst>
          </p:cNvPr>
          <p:cNvSpPr/>
          <p:nvPr userDrawn="1"/>
        </p:nvSpPr>
        <p:spPr>
          <a:xfrm>
            <a:off x="8514323"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14" name="Rectangle 13">
            <a:extLst>
              <a:ext uri="{FF2B5EF4-FFF2-40B4-BE49-F238E27FC236}">
                <a16:creationId xmlns:a16="http://schemas.microsoft.com/office/drawing/2014/main" id="{BB51C3D4-FA27-6859-0738-157F9DC7F0B6}"/>
              </a:ext>
            </a:extLst>
          </p:cNvPr>
          <p:cNvSpPr/>
          <p:nvPr userDrawn="1"/>
        </p:nvSpPr>
        <p:spPr>
          <a:xfrm>
            <a:off x="10316229" y="5126901"/>
            <a:ext cx="1711780" cy="961292"/>
          </a:xfrm>
          <a:prstGeom prst="rect">
            <a:avLst/>
          </a:prstGeom>
          <a:solidFill>
            <a:srgbClr val="C4E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600">
              <a:latin typeface="+mj-lt"/>
            </a:endParaRPr>
          </a:p>
        </p:txBody>
      </p:sp>
      <p:sp>
        <p:nvSpPr>
          <p:cNvPr id="6" name="Text Placeholder 4">
            <a:extLst>
              <a:ext uri="{FF2B5EF4-FFF2-40B4-BE49-F238E27FC236}">
                <a16:creationId xmlns:a16="http://schemas.microsoft.com/office/drawing/2014/main" id="{04A1895D-6964-75EF-3157-495986B8E10A}"/>
              </a:ext>
            </a:extLst>
          </p:cNvPr>
          <p:cNvSpPr>
            <a:spLocks noGrp="1"/>
          </p:cNvSpPr>
          <p:nvPr>
            <p:ph type="body" sz="quarter" idx="22" hasCustomPrompt="1"/>
          </p:nvPr>
        </p:nvSpPr>
        <p:spPr>
          <a:xfrm>
            <a:off x="215659"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6" name="Text Placeholder 4">
            <a:extLst>
              <a:ext uri="{FF2B5EF4-FFF2-40B4-BE49-F238E27FC236}">
                <a16:creationId xmlns:a16="http://schemas.microsoft.com/office/drawing/2014/main" id="{907B831A-A902-056B-0B33-1FBD39CB121D}"/>
              </a:ext>
            </a:extLst>
          </p:cNvPr>
          <p:cNvSpPr>
            <a:spLocks noGrp="1"/>
          </p:cNvSpPr>
          <p:nvPr>
            <p:ph type="body" sz="quarter" idx="23" hasCustomPrompt="1"/>
          </p:nvPr>
        </p:nvSpPr>
        <p:spPr>
          <a:xfrm>
            <a:off x="2001162"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7" name="Text Placeholder 4">
            <a:extLst>
              <a:ext uri="{FF2B5EF4-FFF2-40B4-BE49-F238E27FC236}">
                <a16:creationId xmlns:a16="http://schemas.microsoft.com/office/drawing/2014/main" id="{8427F256-EF5C-9ED1-AEF7-72E891E058A7}"/>
              </a:ext>
            </a:extLst>
          </p:cNvPr>
          <p:cNvSpPr>
            <a:spLocks noGrp="1"/>
          </p:cNvSpPr>
          <p:nvPr>
            <p:ph type="body" sz="quarter" idx="24" hasCustomPrompt="1"/>
          </p:nvPr>
        </p:nvSpPr>
        <p:spPr>
          <a:xfrm>
            <a:off x="3826789" y="5196483"/>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8" name="Text Placeholder 4">
            <a:extLst>
              <a:ext uri="{FF2B5EF4-FFF2-40B4-BE49-F238E27FC236}">
                <a16:creationId xmlns:a16="http://schemas.microsoft.com/office/drawing/2014/main" id="{241CC2F6-0C8E-57F8-C88E-E82AB07BF328}"/>
              </a:ext>
            </a:extLst>
          </p:cNvPr>
          <p:cNvSpPr>
            <a:spLocks noGrp="1"/>
          </p:cNvSpPr>
          <p:nvPr>
            <p:ph type="body" sz="quarter" idx="30" hasCustomPrompt="1"/>
          </p:nvPr>
        </p:nvSpPr>
        <p:spPr>
          <a:xfrm>
            <a:off x="6789919"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19" name="Text Placeholder 4">
            <a:extLst>
              <a:ext uri="{FF2B5EF4-FFF2-40B4-BE49-F238E27FC236}">
                <a16:creationId xmlns:a16="http://schemas.microsoft.com/office/drawing/2014/main" id="{392572BD-2688-AFF7-04C3-8B712550B67F}"/>
              </a:ext>
            </a:extLst>
          </p:cNvPr>
          <p:cNvSpPr>
            <a:spLocks noGrp="1"/>
          </p:cNvSpPr>
          <p:nvPr>
            <p:ph type="body" sz="quarter" idx="31" hasCustomPrompt="1"/>
          </p:nvPr>
        </p:nvSpPr>
        <p:spPr>
          <a:xfrm>
            <a:off x="8575422"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
        <p:nvSpPr>
          <p:cNvPr id="20" name="Text Placeholder 4">
            <a:extLst>
              <a:ext uri="{FF2B5EF4-FFF2-40B4-BE49-F238E27FC236}">
                <a16:creationId xmlns:a16="http://schemas.microsoft.com/office/drawing/2014/main" id="{7E07D739-7491-9A54-1373-E4EF33C893D7}"/>
              </a:ext>
            </a:extLst>
          </p:cNvPr>
          <p:cNvSpPr>
            <a:spLocks noGrp="1"/>
          </p:cNvSpPr>
          <p:nvPr>
            <p:ph type="body" sz="quarter" idx="32" hasCustomPrompt="1"/>
          </p:nvPr>
        </p:nvSpPr>
        <p:spPr>
          <a:xfrm>
            <a:off x="10401049" y="5200838"/>
            <a:ext cx="1542141" cy="813418"/>
          </a:xfrm>
          <a:prstGeom prst="rect">
            <a:avLst/>
          </a:prstGeom>
          <a:solidFill>
            <a:srgbClr val="C4E3EF"/>
          </a:solidFill>
        </p:spPr>
        <p:txBody>
          <a:bodyPr numCol="1" anchor="ctr">
            <a:noAutofit/>
          </a:bodyPr>
          <a:lstStyle>
            <a:lvl1pPr marL="0" indent="0" algn="ctr">
              <a:buNone/>
              <a:defRPr sz="1600" b="0">
                <a:solidFill>
                  <a:schemeClr val="tx1"/>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a:t>
            </a:r>
          </a:p>
        </p:txBody>
      </p:sp>
    </p:spTree>
    <p:extLst>
      <p:ext uri="{BB962C8B-B14F-4D97-AF65-F5344CB8AC3E}">
        <p14:creationId xmlns:p14="http://schemas.microsoft.com/office/powerpoint/2010/main" val="162332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PPER HEAD_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593669" y="1991876"/>
            <a:ext cx="9760130" cy="607555"/>
          </a:xfrm>
          <a:prstGeom prst="rect">
            <a:avLst/>
          </a:prstGeom>
        </p:spPr>
        <p:txBody>
          <a:bodyPr vert="horz">
            <a:noAutofit/>
          </a:bodyPr>
          <a:lstStyle>
            <a:lvl1pPr>
              <a:lnSpc>
                <a:spcPct val="85000"/>
              </a:lnSpc>
              <a:defRPr sz="3200">
                <a:solidFill>
                  <a:srgbClr val="7A604D"/>
                </a:solidFill>
                <a:latin typeface="+mj-lt"/>
              </a:defRPr>
            </a:lvl1pPr>
          </a:lstStyle>
          <a:p>
            <a:r>
              <a:rPr lang="en-US"/>
              <a:t>Click to edit Master title style Arial Bold</a:t>
            </a:r>
          </a:p>
        </p:txBody>
      </p:sp>
      <p:pic>
        <p:nvPicPr>
          <p:cNvPr id="7" name="Picture 35" descr="A close-up of a metal surface&#10;&#10;Description automatically generated">
            <a:extLst>
              <a:ext uri="{FF2B5EF4-FFF2-40B4-BE49-F238E27FC236}">
                <a16:creationId xmlns:a16="http://schemas.microsoft.com/office/drawing/2014/main" id="{DA9890C2-0B4A-67D7-ACF5-0C04FDCDB89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449" r="5438" b="67675"/>
          <a:stretch/>
        </p:blipFill>
        <p:spPr bwMode="auto">
          <a:xfrm>
            <a:off x="0" y="0"/>
            <a:ext cx="1219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white text on a black background&#10;&#10;Description automatically generated">
            <a:extLst>
              <a:ext uri="{FF2B5EF4-FFF2-40B4-BE49-F238E27FC236}">
                <a16:creationId xmlns:a16="http://schemas.microsoft.com/office/drawing/2014/main" id="{31F6E0F3-B299-F491-354D-8E509149DED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9113" y="234950"/>
            <a:ext cx="3214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1D605FB7-35A4-3A3E-11C3-F7AE9838AA0D}"/>
              </a:ext>
            </a:extLst>
          </p:cNvPr>
          <p:cNvPicPr>
            <a:picLocks noChangeAspect="1"/>
          </p:cNvPicPr>
          <p:nvPr userDrawn="1"/>
        </p:nvPicPr>
        <p:blipFill rotWithShape="1">
          <a:blip r:embed="rId7"/>
          <a:srcRect t="76875"/>
          <a:stretch/>
        </p:blipFill>
        <p:spPr>
          <a:xfrm>
            <a:off x="0" y="1657350"/>
            <a:ext cx="12212638" cy="46038"/>
          </a:xfrm>
          <a:prstGeom prst="rect">
            <a:avLst/>
          </a:prstGeom>
          <a:effectLst>
            <a:outerShdw blurRad="50800" dist="38100" dir="2700000" algn="tl" rotWithShape="0">
              <a:srgbClr val="F69163">
                <a:alpha val="44000"/>
              </a:srgbClr>
            </a:outerShdw>
          </a:effectLst>
        </p:spPr>
      </p:pic>
      <p:pic>
        <p:nvPicPr>
          <p:cNvPr id="10" name="Picture 9">
            <a:extLst>
              <a:ext uri="{FF2B5EF4-FFF2-40B4-BE49-F238E27FC236}">
                <a16:creationId xmlns:a16="http://schemas.microsoft.com/office/drawing/2014/main" id="{277A480A-8348-5647-DC92-B3A43A76885C}"/>
              </a:ext>
            </a:extLst>
          </p:cNvPr>
          <p:cNvPicPr>
            <a:picLocks noChangeAspect="1" noChangeArrowheads="1"/>
          </p:cNvPicPr>
          <p:nvPr userDrawn="1"/>
        </p:nvPicPr>
        <p:blipFill>
          <a:blip r:embed="rId8"/>
          <a:srcRect/>
          <a:stretch>
            <a:fillRect/>
          </a:stretch>
        </p:blipFill>
        <p:spPr bwMode="auto">
          <a:xfrm>
            <a:off x="9361283" y="782766"/>
            <a:ext cx="2174011" cy="609911"/>
          </a:xfrm>
          <a:prstGeom prst="rect">
            <a:avLst/>
          </a:prstGeom>
          <a:noFill/>
          <a:ln>
            <a:noFill/>
          </a:ln>
          <a:effectLst>
            <a:outerShdw dir="5400000" algn="ctr" rotWithShape="0">
              <a:srgbClr val="332E29"/>
            </a:outerShdw>
            <a:softEdge rad="0"/>
          </a:effectLst>
        </p:spPr>
      </p:pic>
      <p:pic>
        <p:nvPicPr>
          <p:cNvPr id="11" name="Picture 10" descr="A white surface with a brown surface&#10;&#10;Description automatically generated with medium confidence">
            <a:extLst>
              <a:ext uri="{FF2B5EF4-FFF2-40B4-BE49-F238E27FC236}">
                <a16:creationId xmlns:a16="http://schemas.microsoft.com/office/drawing/2014/main" id="{1C3C86D9-0D22-6D83-9950-65FEBB19F884}"/>
              </a:ext>
            </a:extLst>
          </p:cNvPr>
          <p:cNvPicPr preferRelativeResize="0">
            <a:picLocks/>
          </p:cNvPicPr>
          <p:nvPr userDrawn="1"/>
        </p:nvPicPr>
        <p:blipFill rotWithShape="1">
          <a:blip r:embed="rId7"/>
          <a:srcRect t="76875"/>
          <a:stretch/>
        </p:blipFill>
        <p:spPr>
          <a:xfrm>
            <a:off x="1593669" y="2751910"/>
            <a:ext cx="8640853" cy="51298"/>
          </a:xfrm>
          <a:prstGeom prst="rect">
            <a:avLst/>
          </a:prstGeom>
          <a:effectLst>
            <a:outerShdw blurRad="50800" dist="38100" dir="2700000" algn="tl" rotWithShape="0">
              <a:srgbClr val="F69163">
                <a:alpha val="44000"/>
              </a:srgbClr>
            </a:outerShdw>
          </a:effectLst>
        </p:spPr>
      </p:pic>
      <p:sp>
        <p:nvSpPr>
          <p:cNvPr id="12" name="Content Placeholder 2">
            <a:extLst>
              <a:ext uri="{FF2B5EF4-FFF2-40B4-BE49-F238E27FC236}">
                <a16:creationId xmlns:a16="http://schemas.microsoft.com/office/drawing/2014/main" id="{E23BFAF9-91B8-0B0A-2D42-89B62754C2DC}"/>
              </a:ext>
            </a:extLst>
          </p:cNvPr>
          <p:cNvSpPr>
            <a:spLocks noGrp="1"/>
          </p:cNvSpPr>
          <p:nvPr>
            <p:ph idx="1"/>
          </p:nvPr>
        </p:nvSpPr>
        <p:spPr>
          <a:xfrm>
            <a:off x="773113" y="3141465"/>
            <a:ext cx="10580687"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ue and grey text&#10;&#10;Description automatically generated">
            <a:extLst>
              <a:ext uri="{FF2B5EF4-FFF2-40B4-BE49-F238E27FC236}">
                <a16:creationId xmlns:a16="http://schemas.microsoft.com/office/drawing/2014/main" id="{6CF5075D-366D-680F-E0E0-F31A90414DF2}"/>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10357" y="1970315"/>
            <a:ext cx="1055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white text on a black background&#10;&#10;Description automatically generated">
            <a:extLst>
              <a:ext uri="{FF2B5EF4-FFF2-40B4-BE49-F238E27FC236}">
                <a16:creationId xmlns:a16="http://schemas.microsoft.com/office/drawing/2014/main" id="{2BB128B1-E4C9-6B45-F272-058A0C837411}"/>
              </a:ext>
            </a:extLst>
          </p:cNvPr>
          <p:cNvPicPr>
            <a:picLocks noChangeAspect="1"/>
          </p:cNvPicPr>
          <p:nvPr userDrawn="1"/>
        </p:nvPicPr>
        <p:blipFill>
          <a:blip r:embed="rId10"/>
          <a:stretch>
            <a:fillRect/>
          </a:stretch>
        </p:blipFill>
        <p:spPr>
          <a:xfrm>
            <a:off x="5614777" y="865727"/>
            <a:ext cx="962445" cy="531483"/>
          </a:xfrm>
          <a:prstGeom prst="rect">
            <a:avLst/>
          </a:prstGeom>
        </p:spPr>
      </p:pic>
    </p:spTree>
    <p:extLst>
      <p:ext uri="{BB962C8B-B14F-4D97-AF65-F5344CB8AC3E}">
        <p14:creationId xmlns:p14="http://schemas.microsoft.com/office/powerpoint/2010/main" val="12984872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PPER HEAD Title 2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4EB0B0-4B5A-4A01-B39D-054EF901C691}"/>
              </a:ext>
            </a:extLst>
          </p:cNvPr>
          <p:cNvGraphicFramePr>
            <a:graphicFrameLocks noChangeAspect="1"/>
          </p:cNvGraphicFramePr>
          <p:nvPr userDrawn="1">
            <p:custDataLst>
              <p:tags r:id="rId1"/>
            </p:custDataLst>
            <p:extLst>
              <p:ext uri="{D42A27DB-BD31-4B8C-83A1-F6EECF244321}">
                <p14:modId xmlns:p14="http://schemas.microsoft.com/office/powerpoint/2010/main" val="3917556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BC4EB0B0-4B5A-4A01-B39D-054EF901C6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598562" y="1871665"/>
            <a:ext cx="11179764" cy="590553"/>
          </a:xfrm>
          <a:prstGeom prst="rect">
            <a:avLst/>
          </a:prstGeom>
        </p:spPr>
        <p:txBody>
          <a:bodyPr vert="horz">
            <a:noAutofit/>
          </a:bodyPr>
          <a:lstStyle>
            <a:lvl1pPr>
              <a:lnSpc>
                <a:spcPct val="85000"/>
              </a:lnSpc>
              <a:defRPr sz="3200">
                <a:solidFill>
                  <a:srgbClr val="934E15"/>
                </a:solidFill>
                <a:latin typeface="+mj-lt"/>
              </a:defRPr>
            </a:lvl1pPr>
          </a:lstStyle>
          <a:p>
            <a:r>
              <a:rPr lang="en-US"/>
              <a:t>Click to edit Master title style Arial Bold</a:t>
            </a:r>
          </a:p>
        </p:txBody>
      </p:sp>
      <p:pic>
        <p:nvPicPr>
          <p:cNvPr id="7" name="Picture 35" descr="A close-up of a metal surface&#10;&#10;Description automatically generated">
            <a:extLst>
              <a:ext uri="{FF2B5EF4-FFF2-40B4-BE49-F238E27FC236}">
                <a16:creationId xmlns:a16="http://schemas.microsoft.com/office/drawing/2014/main" id="{DA9890C2-0B4A-67D7-ACF5-0C04FDCDB89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449" r="5438" b="67675"/>
          <a:stretch/>
        </p:blipFill>
        <p:spPr bwMode="auto">
          <a:xfrm>
            <a:off x="0" y="0"/>
            <a:ext cx="12192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white text on a black background&#10;&#10;Description automatically generated">
            <a:extLst>
              <a:ext uri="{FF2B5EF4-FFF2-40B4-BE49-F238E27FC236}">
                <a16:creationId xmlns:a16="http://schemas.microsoft.com/office/drawing/2014/main" id="{31F6E0F3-B299-F491-354D-8E509149DED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19113" y="234950"/>
            <a:ext cx="3214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white surface with a brown surface&#10;&#10;Description automatically generated with medium confidence">
            <a:extLst>
              <a:ext uri="{FF2B5EF4-FFF2-40B4-BE49-F238E27FC236}">
                <a16:creationId xmlns:a16="http://schemas.microsoft.com/office/drawing/2014/main" id="{1D605FB7-35A4-3A3E-11C3-F7AE9838AA0D}"/>
              </a:ext>
            </a:extLst>
          </p:cNvPr>
          <p:cNvPicPr>
            <a:picLocks noChangeAspect="1"/>
          </p:cNvPicPr>
          <p:nvPr userDrawn="1"/>
        </p:nvPicPr>
        <p:blipFill rotWithShape="1">
          <a:blip r:embed="rId7"/>
          <a:srcRect t="76875"/>
          <a:stretch/>
        </p:blipFill>
        <p:spPr>
          <a:xfrm>
            <a:off x="0" y="1657350"/>
            <a:ext cx="12212638" cy="46038"/>
          </a:xfrm>
          <a:prstGeom prst="rect">
            <a:avLst/>
          </a:prstGeom>
          <a:effectLst>
            <a:outerShdw blurRad="50800" dist="38100" dir="2700000" algn="tl" rotWithShape="0">
              <a:srgbClr val="F69163">
                <a:alpha val="44000"/>
              </a:srgbClr>
            </a:outerShdw>
          </a:effectLst>
        </p:spPr>
      </p:pic>
      <p:pic>
        <p:nvPicPr>
          <p:cNvPr id="10" name="Picture 9">
            <a:extLst>
              <a:ext uri="{FF2B5EF4-FFF2-40B4-BE49-F238E27FC236}">
                <a16:creationId xmlns:a16="http://schemas.microsoft.com/office/drawing/2014/main" id="{277A480A-8348-5647-DC92-B3A43A76885C}"/>
              </a:ext>
            </a:extLst>
          </p:cNvPr>
          <p:cNvPicPr>
            <a:picLocks noChangeAspect="1" noChangeArrowheads="1"/>
          </p:cNvPicPr>
          <p:nvPr userDrawn="1"/>
        </p:nvPicPr>
        <p:blipFill>
          <a:blip r:embed="rId8"/>
          <a:srcRect/>
          <a:stretch>
            <a:fillRect/>
          </a:stretch>
        </p:blipFill>
        <p:spPr bwMode="auto">
          <a:xfrm>
            <a:off x="9361283" y="782766"/>
            <a:ext cx="2174011" cy="609911"/>
          </a:xfrm>
          <a:prstGeom prst="rect">
            <a:avLst/>
          </a:prstGeom>
          <a:noFill/>
          <a:ln>
            <a:noFill/>
          </a:ln>
          <a:effectLst>
            <a:outerShdw dir="5400000" algn="ctr" rotWithShape="0">
              <a:srgbClr val="332E29"/>
            </a:outerShdw>
            <a:softEdge rad="0"/>
          </a:effectLst>
        </p:spPr>
      </p:pic>
      <p:pic>
        <p:nvPicPr>
          <p:cNvPr id="11" name="Picture 10" descr="A white surface with a brown surface&#10;&#10;Description automatically generated with medium confidence">
            <a:extLst>
              <a:ext uri="{FF2B5EF4-FFF2-40B4-BE49-F238E27FC236}">
                <a16:creationId xmlns:a16="http://schemas.microsoft.com/office/drawing/2014/main" id="{1C3C86D9-0D22-6D83-9950-65FEBB19F884}"/>
              </a:ext>
            </a:extLst>
          </p:cNvPr>
          <p:cNvPicPr preferRelativeResize="0">
            <a:picLocks/>
          </p:cNvPicPr>
          <p:nvPr userDrawn="1"/>
        </p:nvPicPr>
        <p:blipFill rotWithShape="1">
          <a:blip r:embed="rId7"/>
          <a:srcRect t="76875"/>
          <a:stretch/>
        </p:blipFill>
        <p:spPr>
          <a:xfrm rot="5400000" flipV="1">
            <a:off x="4586711" y="4857132"/>
            <a:ext cx="2919701" cy="45719"/>
          </a:xfrm>
          <a:prstGeom prst="rect">
            <a:avLst/>
          </a:prstGeom>
          <a:effectLst>
            <a:outerShdw blurRad="50800" dist="38100" dir="2700000" algn="tl" rotWithShape="0">
              <a:srgbClr val="F69163">
                <a:alpha val="44000"/>
              </a:srgbClr>
            </a:outerShdw>
          </a:effectLst>
        </p:spPr>
      </p:pic>
      <p:sp>
        <p:nvSpPr>
          <p:cNvPr id="12" name="Content Placeholder 2">
            <a:extLst>
              <a:ext uri="{FF2B5EF4-FFF2-40B4-BE49-F238E27FC236}">
                <a16:creationId xmlns:a16="http://schemas.microsoft.com/office/drawing/2014/main" id="{E23BFAF9-91B8-0B0A-2D42-89B62754C2DC}"/>
              </a:ext>
            </a:extLst>
          </p:cNvPr>
          <p:cNvSpPr>
            <a:spLocks noGrp="1"/>
          </p:cNvSpPr>
          <p:nvPr>
            <p:ph idx="1"/>
          </p:nvPr>
        </p:nvSpPr>
        <p:spPr>
          <a:xfrm>
            <a:off x="598562" y="3420141"/>
            <a:ext cx="4797347"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EAD1E410-DBC5-596C-E05D-A295B5FCD008}"/>
              </a:ext>
            </a:extLst>
          </p:cNvPr>
          <p:cNvSpPr>
            <a:spLocks noGrp="1"/>
          </p:cNvSpPr>
          <p:nvPr>
            <p:ph idx="10"/>
          </p:nvPr>
        </p:nvSpPr>
        <p:spPr>
          <a:xfrm>
            <a:off x="6621542" y="3420141"/>
            <a:ext cx="5183188" cy="2842476"/>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BE11345D-7A99-8867-1FEC-3D392CB08763}"/>
              </a:ext>
            </a:extLst>
          </p:cNvPr>
          <p:cNvSpPr>
            <a:spLocks noGrp="1"/>
          </p:cNvSpPr>
          <p:nvPr>
            <p:ph type="body" sz="quarter" idx="3"/>
          </p:nvPr>
        </p:nvSpPr>
        <p:spPr>
          <a:xfrm>
            <a:off x="6621542" y="2514472"/>
            <a:ext cx="518318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CFDBB7BE-C9DD-1F27-887A-41C05FF483F5}"/>
              </a:ext>
            </a:extLst>
          </p:cNvPr>
          <p:cNvSpPr>
            <a:spLocks noGrp="1"/>
          </p:cNvSpPr>
          <p:nvPr>
            <p:ph type="body" sz="quarter" idx="13"/>
          </p:nvPr>
        </p:nvSpPr>
        <p:spPr>
          <a:xfrm>
            <a:off x="598562" y="2514472"/>
            <a:ext cx="4797348" cy="823912"/>
          </a:xfrm>
          <a:prstGeom prst="rect">
            <a:avLst/>
          </a:prstGeom>
        </p:spPr>
        <p:txBody>
          <a:bodyPr anchor="b">
            <a:noAutofit/>
          </a:bodyPr>
          <a:lstStyle>
            <a:lvl1pPr marL="0" indent="0">
              <a:buNone/>
              <a:defRPr sz="2400" b="1">
                <a:solidFill>
                  <a:srgbClr val="7A604D"/>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descr="A white text on a black background&#10;&#10;Description automatically generated">
            <a:extLst>
              <a:ext uri="{FF2B5EF4-FFF2-40B4-BE49-F238E27FC236}">
                <a16:creationId xmlns:a16="http://schemas.microsoft.com/office/drawing/2014/main" id="{5EED8BCB-54EE-1FCC-E0AE-F91B33B4D818}"/>
              </a:ext>
            </a:extLst>
          </p:cNvPr>
          <p:cNvPicPr>
            <a:picLocks noChangeAspect="1"/>
          </p:cNvPicPr>
          <p:nvPr userDrawn="1"/>
        </p:nvPicPr>
        <p:blipFill>
          <a:blip r:embed="rId9"/>
          <a:stretch>
            <a:fillRect/>
          </a:stretch>
        </p:blipFill>
        <p:spPr>
          <a:xfrm>
            <a:off x="5614777" y="865727"/>
            <a:ext cx="962445" cy="531483"/>
          </a:xfrm>
          <a:prstGeom prst="rect">
            <a:avLst/>
          </a:prstGeom>
        </p:spPr>
      </p:pic>
    </p:spTree>
    <p:extLst>
      <p:ext uri="{BB962C8B-B14F-4D97-AF65-F5344CB8AC3E}">
        <p14:creationId xmlns:p14="http://schemas.microsoft.com/office/powerpoint/2010/main" val="66590639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Vertical Tex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23C1FB-B71D-4B41-87C5-4DE6B7000D10}"/>
              </a:ext>
            </a:extLst>
          </p:cNvPr>
          <p:cNvSpPr/>
          <p:nvPr userDrawn="1"/>
        </p:nvSpPr>
        <p:spPr>
          <a:xfrm rot="5400000">
            <a:off x="7976290" y="2653387"/>
            <a:ext cx="6899563" cy="1509659"/>
          </a:xfrm>
          <a:prstGeom prst="rect">
            <a:avLst/>
          </a:prstGeom>
          <a:solidFill>
            <a:schemeClr val="bg1"/>
          </a:solidFill>
          <a:ln>
            <a:noFill/>
          </a:ln>
          <a:effectLst>
            <a:outerShdw blurRad="138831" dist="38100" dir="5400000" sx="99255" sy="99255"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pic>
        <p:nvPicPr>
          <p:cNvPr id="4" name="Picture 35" descr="A close-up of a metal surface&#10;&#10;Description automatically generated">
            <a:extLst>
              <a:ext uri="{FF2B5EF4-FFF2-40B4-BE49-F238E27FC236}">
                <a16:creationId xmlns:a16="http://schemas.microsoft.com/office/drawing/2014/main" id="{7DAB67A5-52B5-E761-190F-3F552E8F29D6}"/>
              </a:ext>
            </a:extLst>
          </p:cNvPr>
          <p:cNvPicPr preferRelativeResize="0">
            <a:picLocks noChangeArrowheads="1"/>
          </p:cNvPicPr>
          <p:nvPr userDrawn="1"/>
        </p:nvPicPr>
        <p:blipFill rotWithShape="1">
          <a:blip r:embed="rId3"/>
          <a:srcRect l="22753" t="31085" r="43531" b="58009"/>
          <a:stretch/>
        </p:blipFill>
        <p:spPr bwMode="auto">
          <a:xfrm rot="5400000">
            <a:off x="7994783" y="2643689"/>
            <a:ext cx="6903720" cy="1512896"/>
          </a:xfrm>
          <a:prstGeom prst="rect">
            <a:avLst/>
          </a:prstGeom>
          <a:solidFill>
            <a:srgbClr val="705949"/>
          </a:solidFill>
          <a:ln>
            <a:noFill/>
          </a:ln>
          <a:effectLst>
            <a:outerShdw blurRad="50800" dist="38100" dir="2700000" algn="tl" rotWithShape="0">
              <a:prstClr val="black">
                <a:alpha val="40000"/>
              </a:prstClr>
            </a:outerShdw>
          </a:effectLst>
        </p:spPr>
      </p:pic>
      <p:graphicFrame>
        <p:nvGraphicFramePr>
          <p:cNvPr id="6" name="Object 5" hidden="1">
            <a:extLst>
              <a:ext uri="{FF2B5EF4-FFF2-40B4-BE49-F238E27FC236}">
                <a16:creationId xmlns:a16="http://schemas.microsoft.com/office/drawing/2014/main" id="{D3C39D67-BBE6-4ABD-AC6C-64B022DEB08B}"/>
              </a:ext>
            </a:extLst>
          </p:cNvPr>
          <p:cNvGraphicFramePr>
            <a:graphicFrameLocks noChangeAspect="1"/>
          </p:cNvGraphicFramePr>
          <p:nvPr userDrawn="1">
            <p:custDataLst>
              <p:tags r:id="rId1"/>
            </p:custDataLst>
            <p:extLst>
              <p:ext uri="{D42A27DB-BD31-4B8C-83A1-F6EECF244321}">
                <p14:modId xmlns:p14="http://schemas.microsoft.com/office/powerpoint/2010/main" val="3144360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D3C39D67-BBE6-4ABD-AC6C-64B022DEB0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11DAB44-3933-4383-A7E8-C2260715D422}"/>
              </a:ext>
            </a:extLst>
          </p:cNvPr>
          <p:cNvSpPr/>
          <p:nvPr userDrawn="1"/>
        </p:nvSpPr>
        <p:spPr>
          <a:xfrm>
            <a:off x="0" y="-41565"/>
            <a:ext cx="10658008" cy="690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mj-lt"/>
            </a:endParaRPr>
          </a:p>
        </p:txBody>
      </p:sp>
      <p:sp>
        <p:nvSpPr>
          <p:cNvPr id="12" name="Title Placeholder 1">
            <a:extLst>
              <a:ext uri="{FF2B5EF4-FFF2-40B4-BE49-F238E27FC236}">
                <a16:creationId xmlns:a16="http://schemas.microsoft.com/office/drawing/2014/main" id="{56771AEE-C76D-499A-99C6-64134E39A7ED}"/>
              </a:ext>
            </a:extLst>
          </p:cNvPr>
          <p:cNvSpPr>
            <a:spLocks noGrp="1"/>
          </p:cNvSpPr>
          <p:nvPr>
            <p:ph type="title"/>
          </p:nvPr>
        </p:nvSpPr>
        <p:spPr>
          <a:xfrm rot="5400000">
            <a:off x="8798988" y="2035092"/>
            <a:ext cx="4971070" cy="996827"/>
          </a:xfrm>
          <a:prstGeom prst="rect">
            <a:avLst/>
          </a:prstGeom>
        </p:spPr>
        <p:txBody>
          <a:bodyPr vert="horz" lIns="91440" tIns="45720" rIns="91440" bIns="45720" rtlCol="0" anchor="ctr">
            <a:noAutofit/>
          </a:bodyPr>
          <a:lstStyle>
            <a:lvl1pPr>
              <a:defRPr sz="2400">
                <a:solidFill>
                  <a:schemeClr val="bg1"/>
                </a:solidFill>
                <a:latin typeface="+mj-lt"/>
              </a:defRPr>
            </a:lvl1pPr>
          </a:lstStyle>
          <a:p>
            <a:r>
              <a:rPr lang="en-US"/>
              <a:t>Click to edit Master title style</a:t>
            </a:r>
          </a:p>
        </p:txBody>
      </p:sp>
      <p:pic>
        <p:nvPicPr>
          <p:cNvPr id="5" name="Picture 4" descr="A white surface with a brown surface&#10;&#10;Description automatically generated with medium confidence">
            <a:extLst>
              <a:ext uri="{FF2B5EF4-FFF2-40B4-BE49-F238E27FC236}">
                <a16:creationId xmlns:a16="http://schemas.microsoft.com/office/drawing/2014/main" id="{58780453-E26A-83FB-0E4C-995A0DB74441}"/>
              </a:ext>
            </a:extLst>
          </p:cNvPr>
          <p:cNvPicPr preferRelativeResize="0">
            <a:picLocks/>
          </p:cNvPicPr>
          <p:nvPr userDrawn="1"/>
        </p:nvPicPr>
        <p:blipFill rotWithShape="1">
          <a:blip r:embed="rId6"/>
          <a:srcRect t="76875"/>
          <a:stretch/>
        </p:blipFill>
        <p:spPr>
          <a:xfrm rot="5400000">
            <a:off x="7223853" y="3380958"/>
            <a:ext cx="6899563" cy="50820"/>
          </a:xfrm>
          <a:prstGeom prst="rect">
            <a:avLst/>
          </a:prstGeom>
          <a:effectLst>
            <a:outerShdw blurRad="50800" dist="38100" dir="2700000" algn="tl" rotWithShape="0">
              <a:srgbClr val="F69163">
                <a:alpha val="44000"/>
              </a:srgbClr>
            </a:outerShdw>
          </a:effectLst>
        </p:spPr>
      </p:pic>
      <p:pic>
        <p:nvPicPr>
          <p:cNvPr id="7" name="Picture 7" descr="A picture containing text&#10;&#10;Description automatically generated">
            <a:extLst>
              <a:ext uri="{FF2B5EF4-FFF2-40B4-BE49-F238E27FC236}">
                <a16:creationId xmlns:a16="http://schemas.microsoft.com/office/drawing/2014/main" id="{E2E15CDE-441C-1A26-80F0-2248A9D844DE}"/>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5400000">
            <a:off x="10522032" y="5847941"/>
            <a:ext cx="1413162" cy="51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3B4C645-301D-7E54-AB7D-DBFCD9362E9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rot="5400000">
            <a:off x="10433857" y="4404016"/>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8888420E-A35D-2CFE-2B8E-3923F03E2346}"/>
              </a:ext>
            </a:extLst>
          </p:cNvPr>
          <p:cNvSpPr txBox="1">
            <a:spLocks/>
          </p:cNvSpPr>
          <p:nvPr userDrawn="1"/>
        </p:nvSpPr>
        <p:spPr>
          <a:xfrm rot="5400000">
            <a:off x="-126622" y="6469862"/>
            <a:ext cx="477866" cy="35936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5FE2-DEF4-4BC2-9058-BF1DA4AEB4E3}" type="slidenum">
              <a:rPr lang="en-US" smtClean="0">
                <a:solidFill>
                  <a:schemeClr val="tx1"/>
                </a:solidFill>
              </a:rPr>
              <a:pPr/>
              <a:t>‹#›</a:t>
            </a:fld>
            <a:endParaRPr lang="en-US">
              <a:solidFill>
                <a:schemeClr val="tx1"/>
              </a:solidFill>
            </a:endParaRPr>
          </a:p>
        </p:txBody>
      </p:sp>
      <p:sp>
        <p:nvSpPr>
          <p:cNvPr id="10" name="Content Placeholder 2">
            <a:extLst>
              <a:ext uri="{FF2B5EF4-FFF2-40B4-BE49-F238E27FC236}">
                <a16:creationId xmlns:a16="http://schemas.microsoft.com/office/drawing/2014/main" id="{710F564E-E6D2-7B57-0167-4F8424CCE1A6}"/>
              </a:ext>
            </a:extLst>
          </p:cNvPr>
          <p:cNvSpPr>
            <a:spLocks noGrp="1"/>
          </p:cNvSpPr>
          <p:nvPr>
            <p:ph idx="1"/>
          </p:nvPr>
        </p:nvSpPr>
        <p:spPr>
          <a:xfrm rot="5400000">
            <a:off x="5792103" y="1998866"/>
            <a:ext cx="6396825" cy="2842477"/>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white text on a black background&#10;&#10;Description automatically generated">
            <a:extLst>
              <a:ext uri="{FF2B5EF4-FFF2-40B4-BE49-F238E27FC236}">
                <a16:creationId xmlns:a16="http://schemas.microsoft.com/office/drawing/2014/main" id="{0B6D9EED-0F01-B8A5-C346-7D1DAF943B0D}"/>
              </a:ext>
            </a:extLst>
          </p:cNvPr>
          <p:cNvPicPr>
            <a:picLocks noChangeAspect="1"/>
          </p:cNvPicPr>
          <p:nvPr userDrawn="1"/>
        </p:nvPicPr>
        <p:blipFill>
          <a:blip r:embed="rId9"/>
          <a:stretch>
            <a:fillRect/>
          </a:stretch>
        </p:blipFill>
        <p:spPr>
          <a:xfrm rot="5400000">
            <a:off x="11418269" y="299945"/>
            <a:ext cx="963663" cy="532156"/>
          </a:xfrm>
          <a:prstGeom prst="rect">
            <a:avLst/>
          </a:prstGeom>
        </p:spPr>
      </p:pic>
    </p:spTree>
    <p:extLst>
      <p:ext uri="{BB962C8B-B14F-4D97-AF65-F5344CB8AC3E}">
        <p14:creationId xmlns:p14="http://schemas.microsoft.com/office/powerpoint/2010/main" val="92931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00150" y="361891"/>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483129" y="300702"/>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1111" y="177246"/>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0952381" y="500578"/>
            <a:ext cx="539434" cy="306732"/>
          </a:xfrm>
          <a:prstGeom prst="rect">
            <a:avLst/>
          </a:prstGeom>
        </p:spPr>
      </p:pic>
    </p:spTree>
    <p:extLst>
      <p:ext uri="{BB962C8B-B14F-4D97-AF65-F5344CB8AC3E}">
        <p14:creationId xmlns:p14="http://schemas.microsoft.com/office/powerpoint/2010/main" val="1497930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igh Risk Ev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3CB44BE4-315C-403E-89DC-59ED94E35F41}"/>
              </a:ext>
            </a:extLst>
          </p:cNvPr>
          <p:cNvSpPr>
            <a:spLocks noGrp="1"/>
          </p:cNvSpPr>
          <p:nvPr>
            <p:ph type="title" hasCustomPrompt="1"/>
          </p:nvPr>
        </p:nvSpPr>
        <p:spPr>
          <a:xfrm>
            <a:off x="3493723" y="273979"/>
            <a:ext cx="462455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High Risk Event:</a:t>
            </a:r>
          </a:p>
        </p:txBody>
      </p:sp>
      <p:graphicFrame>
        <p:nvGraphicFramePr>
          <p:cNvPr id="27" name="Table 2">
            <a:extLst>
              <a:ext uri="{FF2B5EF4-FFF2-40B4-BE49-F238E27FC236}">
                <a16:creationId xmlns:a16="http://schemas.microsoft.com/office/drawing/2014/main" id="{2E2CDC08-4430-4340-B351-E835113BC202}"/>
              </a:ext>
            </a:extLst>
          </p:cNvPr>
          <p:cNvGraphicFramePr>
            <a:graphicFrameLocks noGrp="1"/>
          </p:cNvGraphicFramePr>
          <p:nvPr userDrawn="1">
            <p:extLst>
              <p:ext uri="{D42A27DB-BD31-4B8C-83A1-F6EECF244321}">
                <p14:modId xmlns:p14="http://schemas.microsoft.com/office/powerpoint/2010/main" val="369483865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14628"/>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pic>
        <p:nvPicPr>
          <p:cNvPr id="29" name="Picture 28">
            <a:extLst>
              <a:ext uri="{FF2B5EF4-FFF2-40B4-BE49-F238E27FC236}">
                <a16:creationId xmlns:a16="http://schemas.microsoft.com/office/drawing/2014/main" id="{7BB7579B-44CB-4F79-A03B-A82982384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3" name="Picture Placeholder 2">
            <a:extLst>
              <a:ext uri="{FF2B5EF4-FFF2-40B4-BE49-F238E27FC236}">
                <a16:creationId xmlns:a16="http://schemas.microsoft.com/office/drawing/2014/main" id="{24D3A16F-CF2D-41B9-B8B2-19302DB85CE5}"/>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9" name="Picture Placeholder 10" descr="Logo&#10;&#10;Description automatically generated with medium confidence">
            <a:extLst>
              <a:ext uri="{FF2B5EF4-FFF2-40B4-BE49-F238E27FC236}">
                <a16:creationId xmlns:a16="http://schemas.microsoft.com/office/drawing/2014/main" id="{A4D667B8-73E8-4470-B9A7-980474805E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503325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44765564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5800B"/>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Alert: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2895601" y="269826"/>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65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White title slide_CuMark">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66F7D4-492E-43AB-8EBD-78BC7D879238}"/>
              </a:ext>
            </a:extLst>
          </p:cNvPr>
          <p:cNvGraphicFramePr>
            <a:graphicFrameLocks noChangeAspect="1"/>
          </p:cNvGraphicFramePr>
          <p:nvPr userDrawn="1">
            <p:custDataLst>
              <p:tags r:id="rId1"/>
            </p:custDataLst>
            <p:extLst>
              <p:ext uri="{D42A27DB-BD31-4B8C-83A1-F6EECF244321}">
                <p14:modId xmlns:p14="http://schemas.microsoft.com/office/powerpoint/2010/main" val="3904990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5F66F7D4-492E-43AB-8EBD-78BC7D8792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5" descr="A close-up of a metal surface&#10;&#10;Description automatically generated">
            <a:extLst>
              <a:ext uri="{FF2B5EF4-FFF2-40B4-BE49-F238E27FC236}">
                <a16:creationId xmlns:a16="http://schemas.microsoft.com/office/drawing/2014/main" id="{C459347F-B010-C696-7FA3-DF009925D0B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034" t="12659" r="9909" b="41203"/>
          <a:stretch>
            <a:fillRect/>
          </a:stretch>
        </p:blipFill>
        <p:spPr bwMode="auto">
          <a:xfrm>
            <a:off x="0" y="-44626"/>
            <a:ext cx="12192000" cy="4138613"/>
          </a:xfrm>
          <a:prstGeom prst="rect">
            <a:avLst/>
          </a:prstGeom>
          <a:solidFill>
            <a:srgbClr val="6F5848"/>
          </a:solidFill>
          <a:ln>
            <a:noFill/>
          </a:ln>
          <a:effectLst>
            <a:outerShdw algn="ctr" rotWithShape="0">
              <a:srgbClr val="705949"/>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7" descr="A white text on a black background&#10;&#10;Description automatically generated">
            <a:extLst>
              <a:ext uri="{FF2B5EF4-FFF2-40B4-BE49-F238E27FC236}">
                <a16:creationId xmlns:a16="http://schemas.microsoft.com/office/drawing/2014/main" id="{E8135F9F-7B61-AD32-2503-7D1BAE41DB0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2900" y="760413"/>
            <a:ext cx="501332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9">
            <a:extLst>
              <a:ext uri="{FF2B5EF4-FFF2-40B4-BE49-F238E27FC236}">
                <a16:creationId xmlns:a16="http://schemas.microsoft.com/office/drawing/2014/main" id="{B332FC75-8C9E-45F4-879D-39F6AAC1E664}"/>
              </a:ext>
            </a:extLst>
          </p:cNvPr>
          <p:cNvSpPr txBox="1">
            <a:spLocks noChangeArrowheads="1"/>
          </p:cNvSpPr>
          <p:nvPr userDrawn="1"/>
        </p:nvSpPr>
        <p:spPr bwMode="auto">
          <a:xfrm>
            <a:off x="8851900" y="4560888"/>
            <a:ext cx="30972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rgbClr val="D64123"/>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64123"/>
              </a:buClr>
              <a:buFont typeface="System Font Regular"/>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1200">
                <a:solidFill>
                  <a:srgbClr val="8D6E59"/>
                </a:solidFill>
              </a:rPr>
              <a:t>fcx.com</a:t>
            </a:r>
          </a:p>
        </p:txBody>
      </p:sp>
      <p:cxnSp>
        <p:nvCxnSpPr>
          <p:cNvPr id="9" name="Straight Connector 8">
            <a:extLst>
              <a:ext uri="{FF2B5EF4-FFF2-40B4-BE49-F238E27FC236}">
                <a16:creationId xmlns:a16="http://schemas.microsoft.com/office/drawing/2014/main" id="{9D0C3E55-B65C-B3FF-8ED5-0E3A86F00B51}"/>
              </a:ext>
            </a:extLst>
          </p:cNvPr>
          <p:cNvCxnSpPr>
            <a:cxnSpLocks/>
          </p:cNvCxnSpPr>
          <p:nvPr userDrawn="1"/>
        </p:nvCxnSpPr>
        <p:spPr>
          <a:xfrm>
            <a:off x="9248503" y="5759179"/>
            <a:ext cx="2544087" cy="0"/>
          </a:xfrm>
          <a:prstGeom prst="line">
            <a:avLst/>
          </a:prstGeom>
          <a:ln w="19050">
            <a:solidFill>
              <a:srgbClr val="7A604D"/>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E9B72ED-114F-BB1E-CB05-B2FADCC996A5}"/>
              </a:ext>
            </a:extLst>
          </p:cNvPr>
          <p:cNvSpPr/>
          <p:nvPr userDrawn="1"/>
        </p:nvSpPr>
        <p:spPr>
          <a:xfrm>
            <a:off x="8851900" y="3594100"/>
            <a:ext cx="3068638" cy="8667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4" descr="A black and orange logo&#10;&#10;Description automatically generated">
            <a:extLst>
              <a:ext uri="{FF2B5EF4-FFF2-40B4-BE49-F238E27FC236}">
                <a16:creationId xmlns:a16="http://schemas.microsoft.com/office/drawing/2014/main" id="{45AB0B1B-B91D-940D-1F83-85C4F2AB908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185275" y="3733800"/>
            <a:ext cx="243363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hape&#10;&#10;Description automatically generated with low confidence">
            <a:extLst>
              <a:ext uri="{FF2B5EF4-FFF2-40B4-BE49-F238E27FC236}">
                <a16:creationId xmlns:a16="http://schemas.microsoft.com/office/drawing/2014/main" id="{A380301F-0181-067C-CD93-B6EA710CEF32}"/>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152188" y="5089255"/>
            <a:ext cx="4667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9">
            <a:extLst>
              <a:ext uri="{FF2B5EF4-FFF2-40B4-BE49-F238E27FC236}">
                <a16:creationId xmlns:a16="http://schemas.microsoft.com/office/drawing/2014/main" id="{D1AE8423-1332-B224-7BB0-8B5536B9F77E}"/>
              </a:ext>
            </a:extLst>
          </p:cNvPr>
          <p:cNvPicPr>
            <a:picLocks noChangeAspect="1"/>
          </p:cNvPicPr>
          <p:nvPr userDrawn="1"/>
        </p:nvPicPr>
        <p:blipFill>
          <a:blip r:embed="rId9"/>
          <a:stretch>
            <a:fillRect/>
          </a:stretch>
        </p:blipFill>
        <p:spPr>
          <a:xfrm>
            <a:off x="9293196" y="5959204"/>
            <a:ext cx="1244600" cy="407987"/>
          </a:xfrm>
          <a:prstGeom prst="rect">
            <a:avLst/>
          </a:prstGeom>
        </p:spPr>
      </p:pic>
      <p:pic>
        <p:nvPicPr>
          <p:cNvPr id="14" name="Picture 10" descr="Logo&#10;&#10;Description automatically generated with low confidence">
            <a:extLst>
              <a:ext uri="{FF2B5EF4-FFF2-40B4-BE49-F238E27FC236}">
                <a16:creationId xmlns:a16="http://schemas.microsoft.com/office/drawing/2014/main" id="{C9C1C065-5B24-57FF-E754-BEB75C4496A8}"/>
              </a:ext>
            </a:extLst>
          </p:cNvPr>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4074" t="4322" r="-1589" b="-3291"/>
          <a:stretch/>
        </p:blipFill>
        <p:spPr bwMode="auto">
          <a:xfrm>
            <a:off x="11152188" y="5798866"/>
            <a:ext cx="592406"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87444EB-78B9-F384-9BFB-2258973DDC2E}"/>
              </a:ext>
            </a:extLst>
          </p:cNvPr>
          <p:cNvSpPr txBox="1"/>
          <p:nvPr userDrawn="1"/>
        </p:nvSpPr>
        <p:spPr>
          <a:xfrm>
            <a:off x="10816114" y="6335579"/>
            <a:ext cx="1144856" cy="230832"/>
          </a:xfrm>
          <a:prstGeom prst="rect">
            <a:avLst/>
          </a:prstGeom>
          <a:noFill/>
        </p:spPr>
        <p:txBody>
          <a:bodyPr wrap="square" rtlCol="0">
            <a:spAutoFit/>
          </a:bodyPr>
          <a:lstStyle/>
          <a:p>
            <a:pPr algn="ctr"/>
            <a:r>
              <a:rPr lang="en-US" sz="900" i="1">
                <a:solidFill>
                  <a:schemeClr val="tx1">
                    <a:lumMod val="75000"/>
                    <a:lumOff val="25000"/>
                  </a:schemeClr>
                </a:solidFill>
                <a:effectLst/>
                <a:latin typeface="+mj-lt"/>
                <a:ea typeface="Calibri" panose="020F0502020204030204" pitchFamily="34" charset="0"/>
              </a:rPr>
              <a:t>All Operating Sites</a:t>
            </a:r>
            <a:endParaRPr lang="en-US" sz="900" i="1">
              <a:solidFill>
                <a:schemeClr val="tx1">
                  <a:lumMod val="75000"/>
                  <a:lumOff val="25000"/>
                </a:schemeClr>
              </a:solidFill>
              <a:latin typeface="+mj-lt"/>
            </a:endParaRPr>
          </a:p>
        </p:txBody>
      </p:sp>
      <p:pic>
        <p:nvPicPr>
          <p:cNvPr id="16" name="Picture 15">
            <a:extLst>
              <a:ext uri="{FF2B5EF4-FFF2-40B4-BE49-F238E27FC236}">
                <a16:creationId xmlns:a16="http://schemas.microsoft.com/office/drawing/2014/main" id="{FE848FEA-0899-A053-E44A-BF12825C6151}"/>
              </a:ext>
            </a:extLst>
          </p:cNvPr>
          <p:cNvPicPr>
            <a:picLocks noChangeAspect="1"/>
          </p:cNvPicPr>
          <p:nvPr userDrawn="1"/>
        </p:nvPicPr>
        <p:blipFill>
          <a:blip r:embed="rId11"/>
          <a:stretch>
            <a:fillRect/>
          </a:stretch>
        </p:blipFill>
        <p:spPr>
          <a:xfrm>
            <a:off x="9245364" y="5039502"/>
            <a:ext cx="1032111" cy="570723"/>
          </a:xfrm>
          <a:prstGeom prst="rect">
            <a:avLst/>
          </a:prstGeom>
        </p:spPr>
      </p:pic>
    </p:spTree>
    <p:extLst>
      <p:ext uri="{BB962C8B-B14F-4D97-AF65-F5344CB8AC3E}">
        <p14:creationId xmlns:p14="http://schemas.microsoft.com/office/powerpoint/2010/main" val="4927053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3231362595"/>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00B05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Success:</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3281284" y="273247"/>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881128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671257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79692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FE FU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CB6E976-3DD2-4C8B-96A5-F278486EF836}"/>
              </a:ext>
            </a:extLst>
          </p:cNvPr>
          <p:cNvSpPr txBox="1">
            <a:spLocks/>
          </p:cNvSpPr>
          <p:nvPr userDrawn="1"/>
        </p:nvSpPr>
        <p:spPr>
          <a:xfrm>
            <a:off x="5470467" y="6421684"/>
            <a:ext cx="1312025"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1"/>
          </a:p>
        </p:txBody>
      </p:sp>
      <p:cxnSp>
        <p:nvCxnSpPr>
          <p:cNvPr id="13" name="Straight Connector 12">
            <a:extLst>
              <a:ext uri="{FF2B5EF4-FFF2-40B4-BE49-F238E27FC236}">
                <a16:creationId xmlns:a16="http://schemas.microsoft.com/office/drawing/2014/main" id="{646BC511-10EB-484C-B18D-C6EFEBCBF01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9">
            <a:extLst>
              <a:ext uri="{FF2B5EF4-FFF2-40B4-BE49-F238E27FC236}">
                <a16:creationId xmlns:a16="http://schemas.microsoft.com/office/drawing/2014/main" id="{3BFCDD63-0882-4AF8-820A-360A06F8CDEA}"/>
              </a:ext>
            </a:extLst>
          </p:cNvPr>
          <p:cNvSpPr>
            <a:spLocks noGrp="1"/>
          </p:cNvSpPr>
          <p:nvPr>
            <p:ph type="title" hasCustomPrompt="1"/>
          </p:nvPr>
        </p:nvSpPr>
        <p:spPr>
          <a:xfrm>
            <a:off x="1222909" y="381197"/>
            <a:ext cx="3640834"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sp>
        <p:nvSpPr>
          <p:cNvPr id="9" name="Picture Placeholder 2">
            <a:extLst>
              <a:ext uri="{FF2B5EF4-FFF2-40B4-BE49-F238E27FC236}">
                <a16:creationId xmlns:a16="http://schemas.microsoft.com/office/drawing/2014/main" id="{0273A34C-07F0-4691-8E99-F0756E0711CE}"/>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9">
            <a:extLst>
              <a:ext uri="{FF2B5EF4-FFF2-40B4-BE49-F238E27FC236}">
                <a16:creationId xmlns:a16="http://schemas.microsoft.com/office/drawing/2014/main" id="{FF6EB889-76E0-4655-9CB3-43B72F254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pic>
        <p:nvPicPr>
          <p:cNvPr id="14" name="Picture Placeholder 10" descr="Logo&#10;&#10;Description automatically generated with medium confidence">
            <a:extLst>
              <a:ext uri="{FF2B5EF4-FFF2-40B4-BE49-F238E27FC236}">
                <a16:creationId xmlns:a16="http://schemas.microsoft.com/office/drawing/2014/main" id="{A3E08659-9A13-4582-8CBD-C371CE8AF8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006765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544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26522747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CC0D9"/>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Critical Control Improvement: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4842344" y="273247"/>
            <a:ext cx="364112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4247037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0DFC-3498-E4C1-B624-F8DC52244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D5990-B210-E12C-3572-1D4445761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98CE6-C873-D9EA-A0D7-BE0582462A7B}"/>
              </a:ext>
            </a:extLst>
          </p:cNvPr>
          <p:cNvSpPr>
            <a:spLocks noGrp="1"/>
          </p:cNvSpPr>
          <p:nvPr>
            <p:ph type="dt" sz="half" idx="10"/>
          </p:nvPr>
        </p:nvSpPr>
        <p:spPr/>
        <p:txBody>
          <a:bodyPr/>
          <a:lstStyle/>
          <a:p>
            <a:fld id="{0BE26AD6-225A-49B0-9801-5D34A10DCE78}" type="datetimeFigureOut">
              <a:rPr lang="en-US" smtClean="0"/>
              <a:t>7/3/2024</a:t>
            </a:fld>
            <a:endParaRPr lang="en-US"/>
          </a:p>
        </p:txBody>
      </p:sp>
      <p:sp>
        <p:nvSpPr>
          <p:cNvPr id="5" name="Footer Placeholder 4">
            <a:extLst>
              <a:ext uri="{FF2B5EF4-FFF2-40B4-BE49-F238E27FC236}">
                <a16:creationId xmlns:a16="http://schemas.microsoft.com/office/drawing/2014/main" id="{D69F2BC1-FE33-788F-5ABB-D44CAE41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A3D1-F052-B3D2-7943-E17E8F596BD7}"/>
              </a:ext>
            </a:extLst>
          </p:cNvPr>
          <p:cNvSpPr>
            <a:spLocks noGrp="1"/>
          </p:cNvSpPr>
          <p:nvPr>
            <p:ph type="sldNum" sz="quarter" idx="12"/>
          </p:nvPr>
        </p:nvSpPr>
        <p:spPr/>
        <p:txBody>
          <a:bodyPr/>
          <a:lstStyle/>
          <a:p>
            <a:fld id="{8B79CB90-C446-4180-9E4A-718431621488}" type="slidenum">
              <a:rPr lang="en-US" smtClean="0"/>
              <a:t>‹#›</a:t>
            </a:fld>
            <a:endParaRPr lang="en-US"/>
          </a:p>
        </p:txBody>
      </p:sp>
    </p:spTree>
    <p:extLst>
      <p:ext uri="{BB962C8B-B14F-4D97-AF65-F5344CB8AC3E}">
        <p14:creationId xmlns:p14="http://schemas.microsoft.com/office/powerpoint/2010/main" val="2834532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0189F-5DF7-5039-4038-9A54B1B6583C}"/>
              </a:ext>
            </a:extLst>
          </p:cNvPr>
          <p:cNvSpPr>
            <a:spLocks noGrp="1"/>
          </p:cNvSpPr>
          <p:nvPr>
            <p:ph type="dt" sz="half" idx="10"/>
          </p:nvPr>
        </p:nvSpPr>
        <p:spPr/>
        <p:txBody>
          <a:bodyPr/>
          <a:lstStyle/>
          <a:p>
            <a:fld id="{24D14A8E-CB45-4B01-AAEB-79655B8C1969}" type="datetimeFigureOut">
              <a:rPr lang="en-US" smtClean="0"/>
              <a:t>7/3/2024</a:t>
            </a:fld>
            <a:endParaRPr lang="en-US"/>
          </a:p>
        </p:txBody>
      </p:sp>
      <p:sp>
        <p:nvSpPr>
          <p:cNvPr id="3" name="Footer Placeholder 2">
            <a:extLst>
              <a:ext uri="{FF2B5EF4-FFF2-40B4-BE49-F238E27FC236}">
                <a16:creationId xmlns:a16="http://schemas.microsoft.com/office/drawing/2014/main" id="{2842B81D-BA05-7D97-CF90-2B6AD3E50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1BF4A-88BE-58BF-8333-74F4112C105D}"/>
              </a:ext>
            </a:extLst>
          </p:cNvPr>
          <p:cNvSpPr>
            <a:spLocks noGrp="1"/>
          </p:cNvSpPr>
          <p:nvPr>
            <p:ph type="sldNum" sz="quarter" idx="12"/>
          </p:nvPr>
        </p:nvSpPr>
        <p:spPr/>
        <p:txBody>
          <a:bodyPr/>
          <a:lstStyle/>
          <a:p>
            <a:fld id="{735B15CD-706D-40E8-8A97-C69C113499FB}" type="slidenum">
              <a:rPr lang="en-US" smtClean="0"/>
              <a:t>‹#›</a:t>
            </a:fld>
            <a:endParaRPr lang="en-US"/>
          </a:p>
        </p:txBody>
      </p:sp>
    </p:spTree>
    <p:extLst>
      <p:ext uri="{BB962C8B-B14F-4D97-AF65-F5344CB8AC3E}">
        <p14:creationId xmlns:p14="http://schemas.microsoft.com/office/powerpoint/2010/main" val="2715573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igh Risk Ev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3CB44BE4-315C-403E-89DC-59ED94E35F41}"/>
              </a:ext>
            </a:extLst>
          </p:cNvPr>
          <p:cNvSpPr>
            <a:spLocks noGrp="1"/>
          </p:cNvSpPr>
          <p:nvPr>
            <p:ph type="title" hasCustomPrompt="1"/>
          </p:nvPr>
        </p:nvSpPr>
        <p:spPr>
          <a:xfrm>
            <a:off x="3493723" y="273979"/>
            <a:ext cx="462455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High Risk Event:</a:t>
            </a:r>
          </a:p>
        </p:txBody>
      </p:sp>
      <p:graphicFrame>
        <p:nvGraphicFramePr>
          <p:cNvPr id="27" name="Table 2">
            <a:extLst>
              <a:ext uri="{FF2B5EF4-FFF2-40B4-BE49-F238E27FC236}">
                <a16:creationId xmlns:a16="http://schemas.microsoft.com/office/drawing/2014/main" id="{2E2CDC08-4430-4340-B351-E835113BC202}"/>
              </a:ext>
            </a:extLst>
          </p:cNvPr>
          <p:cNvGraphicFramePr>
            <a:graphicFrameLocks noGrp="1"/>
          </p:cNvGraphicFramePr>
          <p:nvPr userDrawn="1">
            <p:extLst>
              <p:ext uri="{D42A27DB-BD31-4B8C-83A1-F6EECF244321}">
                <p14:modId xmlns:p14="http://schemas.microsoft.com/office/powerpoint/2010/main" val="369483865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14628"/>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pic>
        <p:nvPicPr>
          <p:cNvPr id="29" name="Picture 28">
            <a:extLst>
              <a:ext uri="{FF2B5EF4-FFF2-40B4-BE49-F238E27FC236}">
                <a16:creationId xmlns:a16="http://schemas.microsoft.com/office/drawing/2014/main" id="{7BB7579B-44CB-4F79-A03B-A82982384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3" name="Picture Placeholder 2">
            <a:extLst>
              <a:ext uri="{FF2B5EF4-FFF2-40B4-BE49-F238E27FC236}">
                <a16:creationId xmlns:a16="http://schemas.microsoft.com/office/drawing/2014/main" id="{24D3A16F-CF2D-41B9-B8B2-19302DB85CE5}"/>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9" name="Picture Placeholder 10" descr="Logo&#10;&#10;Description automatically generated with medium confidence">
            <a:extLst>
              <a:ext uri="{FF2B5EF4-FFF2-40B4-BE49-F238E27FC236}">
                <a16:creationId xmlns:a16="http://schemas.microsoft.com/office/drawing/2014/main" id="{A4D667B8-73E8-4470-B9A7-980474805E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719874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447655649"/>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5800B"/>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65364" y="31231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Alert: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2895601" y="269826"/>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81570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appendix_white">
    <p:spTree>
      <p:nvGrpSpPr>
        <p:cNvPr id="1" name=""/>
        <p:cNvGrpSpPr/>
        <p:nvPr/>
      </p:nvGrpSpPr>
      <p:grpSpPr>
        <a:xfrm>
          <a:off x="0" y="0"/>
          <a:ext cx="0" cy="0"/>
          <a:chOff x="0" y="0"/>
          <a:chExt cx="0" cy="0"/>
        </a:xfrm>
      </p:grpSpPr>
      <p:pic>
        <p:nvPicPr>
          <p:cNvPr id="3" name="Picture 35" descr="A close-up of a metal surface&#10;&#10;Description automatically generated">
            <a:extLst>
              <a:ext uri="{FF2B5EF4-FFF2-40B4-BE49-F238E27FC236}">
                <a16:creationId xmlns:a16="http://schemas.microsoft.com/office/drawing/2014/main" id="{D409DC80-0EB0-6B8E-8257-D833220C61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1288" r="20634" b="22900"/>
          <a:stretch>
            <a:fillRect/>
          </a:stretch>
        </p:blipFill>
        <p:spPr bwMode="auto">
          <a:xfrm>
            <a:off x="0" y="-20638"/>
            <a:ext cx="12192000" cy="688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A white text on a black background&#10;&#10;Description automatically generated">
            <a:extLst>
              <a:ext uri="{FF2B5EF4-FFF2-40B4-BE49-F238E27FC236}">
                <a16:creationId xmlns:a16="http://schemas.microsoft.com/office/drawing/2014/main" id="{C564AAC3-8D44-85DE-F27D-897A5DFB571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40425" y="1149350"/>
            <a:ext cx="55610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white surface with a brown surface&#10;&#10;Description automatically generated with medium confidence">
            <a:extLst>
              <a:ext uri="{FF2B5EF4-FFF2-40B4-BE49-F238E27FC236}">
                <a16:creationId xmlns:a16="http://schemas.microsoft.com/office/drawing/2014/main" id="{870383C2-7656-FC7F-66B8-916C097FCEA7}"/>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l="76875"/>
          <a:stretch>
            <a:fillRect/>
          </a:stretch>
        </p:blipFill>
        <p:spPr bwMode="auto">
          <a:xfrm>
            <a:off x="5187950" y="-14288"/>
            <a:ext cx="46038" cy="6883401"/>
          </a:xfrm>
          <a:prstGeom prst="rect">
            <a:avLst/>
          </a:prstGeom>
          <a:noFill/>
          <a:ln>
            <a:noFill/>
          </a:ln>
          <a:effectLst>
            <a:outerShdw blurRad="50800" dist="38100" dir="2700000" algn="tl" rotWithShape="0">
              <a:srgbClr val="F69163">
                <a:alpha val="4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white surface with a brown surface&#10;&#10;Description automatically generated with medium confidence">
            <a:extLst>
              <a:ext uri="{FF2B5EF4-FFF2-40B4-BE49-F238E27FC236}">
                <a16:creationId xmlns:a16="http://schemas.microsoft.com/office/drawing/2014/main" id="{EAE5BE37-2D5C-4F9D-EC0E-B01E6616AEAC}"/>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l="76875"/>
          <a:stretch>
            <a:fillRect/>
          </a:stretch>
        </p:blipFill>
        <p:spPr bwMode="auto">
          <a:xfrm>
            <a:off x="669925" y="0"/>
            <a:ext cx="46038" cy="6865938"/>
          </a:xfrm>
          <a:prstGeom prst="rect">
            <a:avLst/>
          </a:prstGeom>
          <a:noFill/>
          <a:ln>
            <a:noFill/>
          </a:ln>
          <a:effectLst>
            <a:outerShdw blurRad="50800" dist="38100" dir="2700000" algn="tl" rotWithShape="0">
              <a:srgbClr val="F69163">
                <a:alpha val="43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hidden="1">
            <a:extLst>
              <a:ext uri="{FF2B5EF4-FFF2-40B4-BE49-F238E27FC236}">
                <a16:creationId xmlns:a16="http://schemas.microsoft.com/office/drawing/2014/main" id="{99B10529-FBDC-4621-8DD5-517C7CBDCB80}"/>
              </a:ext>
            </a:extLst>
          </p:cNvPr>
          <p:cNvGraphicFramePr>
            <a:graphicFrameLocks noChangeAspect="1"/>
          </p:cNvGraphicFramePr>
          <p:nvPr userDrawn="1">
            <p:custDataLst>
              <p:tags r:id="rId1"/>
            </p:custDataLst>
            <p:extLst>
              <p:ext uri="{D42A27DB-BD31-4B8C-83A1-F6EECF244321}">
                <p14:modId xmlns:p14="http://schemas.microsoft.com/office/powerpoint/2010/main" val="4097821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5" name="Object 4" hidden="1">
                        <a:extLst>
                          <a:ext uri="{FF2B5EF4-FFF2-40B4-BE49-F238E27FC236}">
                            <a16:creationId xmlns:a16="http://schemas.microsoft.com/office/drawing/2014/main" id="{99B10529-FBDC-4621-8DD5-517C7CBDCB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lide Number Placeholder 5">
            <a:extLst>
              <a:ext uri="{FF2B5EF4-FFF2-40B4-BE49-F238E27FC236}">
                <a16:creationId xmlns:a16="http://schemas.microsoft.com/office/drawing/2014/main" id="{DE4059FD-FABF-985C-1EFD-8E12B0A25D6C}"/>
              </a:ext>
            </a:extLst>
          </p:cNvPr>
          <p:cNvSpPr txBox="1">
            <a:spLocks/>
          </p:cNvSpPr>
          <p:nvPr userDrawn="1"/>
        </p:nvSpPr>
        <p:spPr>
          <a:xfrm>
            <a:off x="11819609" y="6591101"/>
            <a:ext cx="598419" cy="359365"/>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5FE2-DEF4-4BC2-9058-BF1DA4AEB4E3}" type="slidenum">
              <a:rPr lang="en-US" smtClean="0"/>
              <a:pPr/>
              <a:t>‹#›</a:t>
            </a:fld>
            <a:endParaRPr lang="en-US"/>
          </a:p>
        </p:txBody>
      </p:sp>
      <p:sp>
        <p:nvSpPr>
          <p:cNvPr id="6" name="Rectangle 5">
            <a:extLst>
              <a:ext uri="{FF2B5EF4-FFF2-40B4-BE49-F238E27FC236}">
                <a16:creationId xmlns:a16="http://schemas.microsoft.com/office/drawing/2014/main" id="{756FC7E2-DE66-D293-5269-79F950D86DB4}"/>
              </a:ext>
            </a:extLst>
          </p:cNvPr>
          <p:cNvSpPr/>
          <p:nvPr userDrawn="1"/>
        </p:nvSpPr>
        <p:spPr>
          <a:xfrm>
            <a:off x="706438" y="-14288"/>
            <a:ext cx="4527550" cy="6877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4" descr="A black and orange logo&#10;&#10;Description automatically generated">
            <a:extLst>
              <a:ext uri="{FF2B5EF4-FFF2-40B4-BE49-F238E27FC236}">
                <a16:creationId xmlns:a16="http://schemas.microsoft.com/office/drawing/2014/main" id="{C2A3DC06-A248-910C-BE4A-C916756806B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54188" y="5943600"/>
            <a:ext cx="24320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116D416-4A28-EAB5-648D-1918384A517E}"/>
              </a:ext>
            </a:extLst>
          </p:cNvPr>
          <p:cNvPicPr>
            <a:picLocks noChangeAspect="1"/>
          </p:cNvPicPr>
          <p:nvPr userDrawn="1"/>
        </p:nvPicPr>
        <p:blipFill>
          <a:blip r:embed="rId9"/>
          <a:stretch>
            <a:fillRect/>
          </a:stretch>
        </p:blipFill>
        <p:spPr>
          <a:xfrm>
            <a:off x="2381139" y="178844"/>
            <a:ext cx="1178149" cy="651477"/>
          </a:xfrm>
          <a:prstGeom prst="rect">
            <a:avLst/>
          </a:prstGeom>
        </p:spPr>
      </p:pic>
    </p:spTree>
    <p:extLst>
      <p:ext uri="{BB962C8B-B14F-4D97-AF65-F5344CB8AC3E}">
        <p14:creationId xmlns:p14="http://schemas.microsoft.com/office/powerpoint/2010/main" val="904086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3231362595"/>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00B05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Safety Success:</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3281284" y="273247"/>
            <a:ext cx="520218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4249481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Potential Fatal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355583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PFE First Pag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170F48A-97D8-402D-80D6-FD813F09F72F}"/>
              </a:ext>
            </a:extLst>
          </p:cNvPr>
          <p:cNvSpPr txBox="1"/>
          <p:nvPr userDrawn="1"/>
        </p:nvSpPr>
        <p:spPr>
          <a:xfrm>
            <a:off x="1236132" y="319835"/>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Actionable Event:</a:t>
            </a:r>
          </a:p>
        </p:txBody>
      </p:sp>
      <p:sp>
        <p:nvSpPr>
          <p:cNvPr id="46" name="Picture Placeholder 45">
            <a:extLst>
              <a:ext uri="{FF2B5EF4-FFF2-40B4-BE49-F238E27FC236}">
                <a16:creationId xmlns:a16="http://schemas.microsoft.com/office/drawing/2014/main" id="{9970122C-C8E4-4720-A69A-0E2F32A475B3}"/>
              </a:ext>
            </a:extLst>
          </p:cNvPr>
          <p:cNvSpPr>
            <a:spLocks noGrp="1"/>
          </p:cNvSpPr>
          <p:nvPr>
            <p:ph type="pic" sz="quarter" idx="16"/>
          </p:nvPr>
        </p:nvSpPr>
        <p:spPr>
          <a:xfrm>
            <a:off x="9206078" y="1404939"/>
            <a:ext cx="2409824" cy="2352675"/>
          </a:xfrm>
          <a:prstGeom prst="rect">
            <a:avLst/>
          </a:prstGeom>
        </p:spPr>
        <p:txBody>
          <a:bodyPr/>
          <a:lstStyle/>
          <a:p>
            <a:endParaRPr lang="en-US"/>
          </a:p>
        </p:txBody>
      </p:sp>
      <p:sp>
        <p:nvSpPr>
          <p:cNvPr id="48" name="Picture Placeholder 47">
            <a:extLst>
              <a:ext uri="{FF2B5EF4-FFF2-40B4-BE49-F238E27FC236}">
                <a16:creationId xmlns:a16="http://schemas.microsoft.com/office/drawing/2014/main" id="{D978F47B-038C-4D2F-909F-84865B87DBF6}"/>
              </a:ext>
            </a:extLst>
          </p:cNvPr>
          <p:cNvSpPr>
            <a:spLocks noGrp="1"/>
          </p:cNvSpPr>
          <p:nvPr>
            <p:ph type="pic" sz="quarter" idx="17"/>
          </p:nvPr>
        </p:nvSpPr>
        <p:spPr>
          <a:xfrm>
            <a:off x="6461367" y="1400177"/>
            <a:ext cx="2409824" cy="2352675"/>
          </a:xfrm>
          <a:prstGeom prst="rect">
            <a:avLst/>
          </a:prstGeom>
        </p:spPr>
        <p:txBody>
          <a:bodyPr/>
          <a:lstStyle/>
          <a:p>
            <a:endParaRPr lang="en-US"/>
          </a:p>
        </p:txBody>
      </p:sp>
      <p:sp>
        <p:nvSpPr>
          <p:cNvPr id="49" name="Picture Placeholder 47">
            <a:extLst>
              <a:ext uri="{FF2B5EF4-FFF2-40B4-BE49-F238E27FC236}">
                <a16:creationId xmlns:a16="http://schemas.microsoft.com/office/drawing/2014/main" id="{783014AD-39D1-40FB-92B9-9AD8139F5158}"/>
              </a:ext>
            </a:extLst>
          </p:cNvPr>
          <p:cNvSpPr>
            <a:spLocks noGrp="1"/>
          </p:cNvSpPr>
          <p:nvPr>
            <p:ph type="pic" sz="quarter" idx="18"/>
          </p:nvPr>
        </p:nvSpPr>
        <p:spPr>
          <a:xfrm>
            <a:off x="7009896" y="4057843"/>
            <a:ext cx="4073285" cy="1790509"/>
          </a:xfrm>
          <a:prstGeom prst="rect">
            <a:avLst/>
          </a:prstGeom>
        </p:spPr>
        <p:txBody>
          <a:bodyPr/>
          <a:lstStyle/>
          <a:p>
            <a:endParaRPr lang="en-US"/>
          </a:p>
        </p:txBody>
      </p:sp>
      <p:sp>
        <p:nvSpPr>
          <p:cNvPr id="66" name="Text Placeholder 65">
            <a:extLst>
              <a:ext uri="{FF2B5EF4-FFF2-40B4-BE49-F238E27FC236}">
                <a16:creationId xmlns:a16="http://schemas.microsoft.com/office/drawing/2014/main" id="{DE4C36A2-1234-4698-B62A-3D670FAC5B8F}"/>
              </a:ext>
            </a:extLst>
          </p:cNvPr>
          <p:cNvSpPr>
            <a:spLocks noGrp="1"/>
          </p:cNvSpPr>
          <p:nvPr>
            <p:ph type="body" sz="quarter" idx="32"/>
          </p:nvPr>
        </p:nvSpPr>
        <p:spPr>
          <a:xfrm>
            <a:off x="6461365" y="3752850"/>
            <a:ext cx="2409824" cy="236484"/>
          </a:xfrm>
          <a:prstGeom prst="rect">
            <a:avLst/>
          </a:prstGeom>
        </p:spPr>
        <p:txBody>
          <a:bodyPr/>
          <a:lstStyle>
            <a:lvl1pPr>
              <a:defRPr sz="1401"/>
            </a:lvl1pPr>
            <a:lvl3pPr marL="384051" indent="0">
              <a:buNone/>
              <a:defRPr/>
            </a:lvl3pPr>
          </a:lstStyle>
          <a:p>
            <a:pPr lvl="0"/>
            <a:endParaRPr lang="en-US"/>
          </a:p>
        </p:txBody>
      </p:sp>
      <p:sp>
        <p:nvSpPr>
          <p:cNvPr id="67" name="Text Placeholder 65">
            <a:extLst>
              <a:ext uri="{FF2B5EF4-FFF2-40B4-BE49-F238E27FC236}">
                <a16:creationId xmlns:a16="http://schemas.microsoft.com/office/drawing/2014/main" id="{DA7919E0-CDAF-4C96-A481-21EDB869AC01}"/>
              </a:ext>
            </a:extLst>
          </p:cNvPr>
          <p:cNvSpPr>
            <a:spLocks noGrp="1"/>
          </p:cNvSpPr>
          <p:nvPr>
            <p:ph type="body" sz="quarter" idx="33"/>
          </p:nvPr>
        </p:nvSpPr>
        <p:spPr>
          <a:xfrm>
            <a:off x="9201111" y="3769573"/>
            <a:ext cx="2414791" cy="226425"/>
          </a:xfrm>
          <a:prstGeom prst="rect">
            <a:avLst/>
          </a:prstGeom>
        </p:spPr>
        <p:txBody>
          <a:bodyPr/>
          <a:lstStyle>
            <a:lvl1pPr>
              <a:defRPr sz="1401"/>
            </a:lvl1pPr>
            <a:lvl3pPr marL="384051" indent="0">
              <a:buNone/>
              <a:defRPr/>
            </a:lvl3pPr>
          </a:lstStyle>
          <a:p>
            <a:pPr lvl="0"/>
            <a:endParaRPr lang="en-US"/>
          </a:p>
        </p:txBody>
      </p:sp>
      <p:sp>
        <p:nvSpPr>
          <p:cNvPr id="68" name="Text Placeholder 65">
            <a:extLst>
              <a:ext uri="{FF2B5EF4-FFF2-40B4-BE49-F238E27FC236}">
                <a16:creationId xmlns:a16="http://schemas.microsoft.com/office/drawing/2014/main" id="{B1C85E3C-04FA-424C-98CB-D6401A4A9979}"/>
              </a:ext>
            </a:extLst>
          </p:cNvPr>
          <p:cNvSpPr>
            <a:spLocks noGrp="1"/>
          </p:cNvSpPr>
          <p:nvPr>
            <p:ph type="body" sz="quarter" idx="34"/>
          </p:nvPr>
        </p:nvSpPr>
        <p:spPr>
          <a:xfrm>
            <a:off x="7009896" y="5855288"/>
            <a:ext cx="4073285" cy="226425"/>
          </a:xfrm>
          <a:prstGeom prst="rect">
            <a:avLst/>
          </a:prstGeom>
        </p:spPr>
        <p:txBody>
          <a:bodyPr/>
          <a:lstStyle>
            <a:lvl1pPr>
              <a:defRPr sz="1401"/>
            </a:lvl1pPr>
            <a:lvl3pPr marL="384051" indent="0">
              <a:buNone/>
              <a:defRPr/>
            </a:lvl3pPr>
          </a:lstStyle>
          <a:p>
            <a:pPr lvl="0"/>
            <a:endParaRPr lang="en-US"/>
          </a:p>
        </p:txBody>
      </p:sp>
      <p:sp>
        <p:nvSpPr>
          <p:cNvPr id="32" name="TextBox 31">
            <a:extLst>
              <a:ext uri="{FF2B5EF4-FFF2-40B4-BE49-F238E27FC236}">
                <a16:creationId xmlns:a16="http://schemas.microsoft.com/office/drawing/2014/main" id="{96A18137-DC09-48E5-83F3-BDB8A8DC651C}"/>
              </a:ext>
            </a:extLst>
          </p:cNvPr>
          <p:cNvSpPr txBox="1"/>
          <p:nvPr userDrawn="1"/>
        </p:nvSpPr>
        <p:spPr>
          <a:xfrm>
            <a:off x="3049954" y="3218934"/>
            <a:ext cx="6099906" cy="369332"/>
          </a:xfrm>
          <a:prstGeom prst="rect">
            <a:avLst/>
          </a:prstGeom>
          <a:noFill/>
        </p:spPr>
        <p:txBody>
          <a:bodyPr wrap="square">
            <a:spAutoFit/>
          </a:bodyPr>
          <a:lstStyle/>
          <a:p>
            <a:endParaRPr lang="en-US" sz="1800" b="1">
              <a:latin typeface="Arial" panose="020B0604020202020204" pitchFamily="34" charset="0"/>
              <a:cs typeface="Arial" panose="020B0604020202020204" pitchFamily="34" charset="0"/>
            </a:endParaRPr>
          </a:p>
        </p:txBody>
      </p:sp>
      <p:graphicFrame>
        <p:nvGraphicFramePr>
          <p:cNvPr id="33" name="Table 2">
            <a:extLst>
              <a:ext uri="{FF2B5EF4-FFF2-40B4-BE49-F238E27FC236}">
                <a16:creationId xmlns:a16="http://schemas.microsoft.com/office/drawing/2014/main" id="{4013CCEF-D53D-4F7F-906A-48E4D26AD87E}"/>
              </a:ext>
            </a:extLst>
          </p:cNvPr>
          <p:cNvGraphicFramePr>
            <a:graphicFrameLocks noGrp="1"/>
          </p:cNvGraphicFramePr>
          <p:nvPr userDrawn="1">
            <p:extLst>
              <p:ext uri="{D42A27DB-BD31-4B8C-83A1-F6EECF244321}">
                <p14:modId xmlns:p14="http://schemas.microsoft.com/office/powerpoint/2010/main" val="222211939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FFFF00"/>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34" name="Title 9">
            <a:extLst>
              <a:ext uri="{FF2B5EF4-FFF2-40B4-BE49-F238E27FC236}">
                <a16:creationId xmlns:a16="http://schemas.microsoft.com/office/drawing/2014/main" id="{7CCF051D-2A8C-4AE0-8753-2ABC96B21F37}"/>
              </a:ext>
            </a:extLst>
          </p:cNvPr>
          <p:cNvSpPr>
            <a:spLocks noGrp="1"/>
          </p:cNvSpPr>
          <p:nvPr>
            <p:ph type="title" hasCustomPrompt="1"/>
          </p:nvPr>
        </p:nvSpPr>
        <p:spPr>
          <a:xfrm>
            <a:off x="3857703" y="269826"/>
            <a:ext cx="426057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15" name="Picture 14">
            <a:extLst>
              <a:ext uri="{FF2B5EF4-FFF2-40B4-BE49-F238E27FC236}">
                <a16:creationId xmlns:a16="http://schemas.microsoft.com/office/drawing/2014/main" id="{55109801-6542-48D8-AAC2-C3178335A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17" name="Picture Placeholder 2">
            <a:extLst>
              <a:ext uri="{FF2B5EF4-FFF2-40B4-BE49-F238E27FC236}">
                <a16:creationId xmlns:a16="http://schemas.microsoft.com/office/drawing/2014/main" id="{B23D135D-4B5B-4F66-A089-FBB24E6E6928}"/>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9" name="Picture Placeholder 10" descr="Logo&#10;&#10;Description automatically generated with medium confidence">
            <a:extLst>
              <a:ext uri="{FF2B5EF4-FFF2-40B4-BE49-F238E27FC236}">
                <a16:creationId xmlns:a16="http://schemas.microsoft.com/office/drawing/2014/main" id="{37B7C0B6-7241-4A0D-8684-E0D37A9EA05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3641707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FE FU P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CB6E976-3DD2-4C8B-96A5-F278486EF836}"/>
              </a:ext>
            </a:extLst>
          </p:cNvPr>
          <p:cNvSpPr txBox="1">
            <a:spLocks/>
          </p:cNvSpPr>
          <p:nvPr userDrawn="1"/>
        </p:nvSpPr>
        <p:spPr>
          <a:xfrm>
            <a:off x="5470467" y="6421684"/>
            <a:ext cx="1312025" cy="365125"/>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801"/>
          </a:p>
        </p:txBody>
      </p:sp>
      <p:cxnSp>
        <p:nvCxnSpPr>
          <p:cNvPr id="13" name="Straight Connector 12">
            <a:extLst>
              <a:ext uri="{FF2B5EF4-FFF2-40B4-BE49-F238E27FC236}">
                <a16:creationId xmlns:a16="http://schemas.microsoft.com/office/drawing/2014/main" id="{646BC511-10EB-484C-B18D-C6EFEBCBF01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itle 9">
            <a:extLst>
              <a:ext uri="{FF2B5EF4-FFF2-40B4-BE49-F238E27FC236}">
                <a16:creationId xmlns:a16="http://schemas.microsoft.com/office/drawing/2014/main" id="{3BFCDD63-0882-4AF8-820A-360A06F8CDEA}"/>
              </a:ext>
            </a:extLst>
          </p:cNvPr>
          <p:cNvSpPr>
            <a:spLocks noGrp="1"/>
          </p:cNvSpPr>
          <p:nvPr>
            <p:ph type="title" hasCustomPrompt="1"/>
          </p:nvPr>
        </p:nvSpPr>
        <p:spPr>
          <a:xfrm>
            <a:off x="1222909" y="381197"/>
            <a:ext cx="3640834"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sp>
        <p:nvSpPr>
          <p:cNvPr id="9" name="Picture Placeholder 2">
            <a:extLst>
              <a:ext uri="{FF2B5EF4-FFF2-40B4-BE49-F238E27FC236}">
                <a16:creationId xmlns:a16="http://schemas.microsoft.com/office/drawing/2014/main" id="{0273A34C-07F0-4691-8E99-F0756E0711CE}"/>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9">
            <a:extLst>
              <a:ext uri="{FF2B5EF4-FFF2-40B4-BE49-F238E27FC236}">
                <a16:creationId xmlns:a16="http://schemas.microsoft.com/office/drawing/2014/main" id="{FF6EB889-76E0-4655-9CB3-43B72F254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pic>
        <p:nvPicPr>
          <p:cNvPr id="14" name="Picture Placeholder 10" descr="Logo&#10;&#10;Description automatically generated with medium confidence">
            <a:extLst>
              <a:ext uri="{FF2B5EF4-FFF2-40B4-BE49-F238E27FC236}">
                <a16:creationId xmlns:a16="http://schemas.microsoft.com/office/drawing/2014/main" id="{A3E08659-9A13-4582-8CBD-C371CE8AF8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213583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3709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Safety Alert">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648BB3-A8F0-45C7-90E2-20C0F345A142}"/>
              </a:ext>
            </a:extLst>
          </p:cNvPr>
          <p:cNvCxnSpPr>
            <a:cxnSpLocks/>
          </p:cNvCxnSpPr>
          <p:nvPr userDrawn="1"/>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Table 2">
            <a:extLst>
              <a:ext uri="{FF2B5EF4-FFF2-40B4-BE49-F238E27FC236}">
                <a16:creationId xmlns:a16="http://schemas.microsoft.com/office/drawing/2014/main" id="{83CCF6A5-D39D-4670-8B7D-D9FC91648006}"/>
              </a:ext>
            </a:extLst>
          </p:cNvPr>
          <p:cNvGraphicFramePr>
            <a:graphicFrameLocks noGrp="1"/>
          </p:cNvGraphicFramePr>
          <p:nvPr userDrawn="1">
            <p:extLst>
              <p:ext uri="{D42A27DB-BD31-4B8C-83A1-F6EECF244321}">
                <p14:modId xmlns:p14="http://schemas.microsoft.com/office/powerpoint/2010/main" val="1265227473"/>
              </p:ext>
            </p:extLst>
          </p:nvPr>
        </p:nvGraphicFramePr>
        <p:xfrm>
          <a:off x="6309692" y="1066800"/>
          <a:ext cx="5609205" cy="5558649"/>
        </p:xfrm>
        <a:graphic>
          <a:graphicData uri="http://schemas.openxmlformats.org/drawingml/2006/table">
            <a:tbl>
              <a:tblPr firstRow="1" bandRow="1">
                <a:tableStyleId>{1FECB4D8-DB02-4DC6-A0A2-4F2EBAE1DC90}</a:tableStyleId>
              </a:tblPr>
              <a:tblGrid>
                <a:gridCol w="5609205">
                  <a:extLst>
                    <a:ext uri="{9D8B030D-6E8A-4147-A177-3AD203B41FA5}">
                      <a16:colId xmlns:a16="http://schemas.microsoft.com/office/drawing/2014/main" val="2478897174"/>
                    </a:ext>
                  </a:extLst>
                </a:gridCol>
              </a:tblGrid>
              <a:tr h="357821">
                <a:tc>
                  <a:txBody>
                    <a:bodyPr/>
                    <a:lstStyle/>
                    <a:p>
                      <a:pPr algn="ctr"/>
                      <a:r>
                        <a:rPr lang="en-US" sz="1400">
                          <a:solidFill>
                            <a:schemeClr val="tx1"/>
                          </a:solidFill>
                          <a:latin typeface="Arial" panose="020B0604020202020204" pitchFamily="34" charset="0"/>
                          <a:cs typeface="Arial" panose="020B0604020202020204" pitchFamily="34" charset="0"/>
                        </a:rPr>
                        <a:t>Photos / Links</a:t>
                      </a:r>
                    </a:p>
                  </a:txBody>
                  <a:tcPr anchor="ctr">
                    <a:solidFill>
                      <a:srgbClr val="CCC0D9"/>
                    </a:solidFill>
                  </a:tcPr>
                </a:tc>
                <a:extLst>
                  <a:ext uri="{0D108BD9-81ED-4DB2-BD59-A6C34878D82A}">
                    <a16:rowId xmlns:a16="http://schemas.microsoft.com/office/drawing/2014/main" val="2528705209"/>
                  </a:ext>
                </a:extLst>
              </a:tr>
              <a:tr h="5200828">
                <a:tc>
                  <a:txBody>
                    <a:bodyPr/>
                    <a:lstStyle/>
                    <a:p>
                      <a:endParaRPr lang="en-US" sz="1000" b="1">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944817402"/>
                  </a:ext>
                </a:extLst>
              </a:tr>
            </a:tbl>
          </a:graphicData>
        </a:graphic>
      </p:graphicFrame>
      <p:sp>
        <p:nvSpPr>
          <p:cNvPr id="29" name="TextBox 28">
            <a:extLst>
              <a:ext uri="{FF2B5EF4-FFF2-40B4-BE49-F238E27FC236}">
                <a16:creationId xmlns:a16="http://schemas.microsoft.com/office/drawing/2014/main" id="{FDA79467-0A9E-4EB9-96A2-1A12ED8B7691}"/>
              </a:ext>
            </a:extLst>
          </p:cNvPr>
          <p:cNvSpPr txBox="1"/>
          <p:nvPr userDrawn="1"/>
        </p:nvSpPr>
        <p:spPr>
          <a:xfrm>
            <a:off x="1200150" y="330767"/>
            <a:ext cx="4232516" cy="400110"/>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Critical Control Improvement:</a:t>
            </a:r>
          </a:p>
        </p:txBody>
      </p:sp>
      <p:sp>
        <p:nvSpPr>
          <p:cNvPr id="31" name="Title 9">
            <a:extLst>
              <a:ext uri="{FF2B5EF4-FFF2-40B4-BE49-F238E27FC236}">
                <a16:creationId xmlns:a16="http://schemas.microsoft.com/office/drawing/2014/main" id="{A2F73C00-AE0D-4169-8B8D-A912A2287816}"/>
              </a:ext>
            </a:extLst>
          </p:cNvPr>
          <p:cNvSpPr>
            <a:spLocks noGrp="1"/>
          </p:cNvSpPr>
          <p:nvPr>
            <p:ph type="title" hasCustomPrompt="1"/>
          </p:nvPr>
        </p:nvSpPr>
        <p:spPr>
          <a:xfrm>
            <a:off x="4842344" y="273247"/>
            <a:ext cx="3641129" cy="533203"/>
          </a:xfrm>
          <a:prstGeom prst="rect">
            <a:avLst/>
          </a:prstGeom>
        </p:spPr>
        <p:txBody>
          <a:bodyPr anchor="ctr"/>
          <a:lstStyle>
            <a:lvl1pPr algn="l">
              <a:defRPr sz="2000" b="0">
                <a:solidFill>
                  <a:schemeClr val="tx1"/>
                </a:solidFill>
                <a:latin typeface="Arial" panose="020B0604020202020204" pitchFamily="34" charset="0"/>
                <a:cs typeface="Arial" panose="020B0604020202020204" pitchFamily="34" charset="0"/>
              </a:defRPr>
            </a:lvl1pPr>
          </a:lstStyle>
          <a:p>
            <a:r>
              <a:rPr lang="en-US"/>
              <a:t>[Title of Event]</a:t>
            </a:r>
          </a:p>
        </p:txBody>
      </p:sp>
      <p:pic>
        <p:nvPicPr>
          <p:cNvPr id="8" name="Picture 7">
            <a:extLst>
              <a:ext uri="{FF2B5EF4-FFF2-40B4-BE49-F238E27FC236}">
                <a16:creationId xmlns:a16="http://schemas.microsoft.com/office/drawing/2014/main" id="{62852160-A695-49A9-A464-AA5B9CAA8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1581" y="200024"/>
            <a:ext cx="2250375" cy="261487"/>
          </a:xfrm>
          <a:prstGeom prst="rect">
            <a:avLst/>
          </a:prstGeom>
        </p:spPr>
      </p:pic>
      <p:sp>
        <p:nvSpPr>
          <p:cNvPr id="9" name="Picture Placeholder 2">
            <a:extLst>
              <a:ext uri="{FF2B5EF4-FFF2-40B4-BE49-F238E27FC236}">
                <a16:creationId xmlns:a16="http://schemas.microsoft.com/office/drawing/2014/main" id="{C4F44CEB-5C85-435B-BC18-ED4B0620396D}"/>
              </a:ext>
            </a:extLst>
          </p:cNvPr>
          <p:cNvSpPr>
            <a:spLocks noGrp="1"/>
          </p:cNvSpPr>
          <p:nvPr>
            <p:ph type="pic" sz="quarter" idx="10"/>
          </p:nvPr>
        </p:nvSpPr>
        <p:spPr>
          <a:xfrm>
            <a:off x="273050" y="103188"/>
            <a:ext cx="927100" cy="703262"/>
          </a:xfrm>
          <a:prstGeom prst="rect">
            <a:avLst/>
          </a:prstGeom>
        </p:spPr>
        <p:txBody>
          <a:bodyPr/>
          <a:lstStyle>
            <a:lvl1pPr>
              <a:defRPr/>
            </a:lvl1pPr>
          </a:lstStyle>
          <a:p>
            <a:endParaRPr lang="en-US"/>
          </a:p>
        </p:txBody>
      </p:sp>
      <p:pic>
        <p:nvPicPr>
          <p:cNvPr id="10" name="Picture Placeholder 10" descr="Logo&#10;&#10;Description automatically generated with medium confidence">
            <a:extLst>
              <a:ext uri="{FF2B5EF4-FFF2-40B4-BE49-F238E27FC236}">
                <a16:creationId xmlns:a16="http://schemas.microsoft.com/office/drawing/2014/main" id="{534F96E6-8252-4A3A-931C-27ED5FD7A0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577" t="-3356" r="6" b="-1354"/>
          <a:stretch/>
        </p:blipFill>
        <p:spPr>
          <a:xfrm>
            <a:off x="11131826" y="489227"/>
            <a:ext cx="570130" cy="324186"/>
          </a:xfrm>
          <a:prstGeom prst="rect">
            <a:avLst/>
          </a:prstGeom>
        </p:spPr>
      </p:pic>
    </p:spTree>
    <p:extLst>
      <p:ext uri="{BB962C8B-B14F-4D97-AF65-F5344CB8AC3E}">
        <p14:creationId xmlns:p14="http://schemas.microsoft.com/office/powerpoint/2010/main" val="1695048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0DFC-3498-E4C1-B624-F8DC52244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D5990-B210-E12C-3572-1D4445761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98CE6-C873-D9EA-A0D7-BE0582462A7B}"/>
              </a:ext>
            </a:extLst>
          </p:cNvPr>
          <p:cNvSpPr>
            <a:spLocks noGrp="1"/>
          </p:cNvSpPr>
          <p:nvPr>
            <p:ph type="dt" sz="half" idx="10"/>
          </p:nvPr>
        </p:nvSpPr>
        <p:spPr/>
        <p:txBody>
          <a:bodyPr/>
          <a:lstStyle/>
          <a:p>
            <a:fld id="{0BE26AD6-225A-49B0-9801-5D34A10DCE78}" type="datetimeFigureOut">
              <a:rPr lang="en-US" smtClean="0"/>
              <a:t>7/3/2024</a:t>
            </a:fld>
            <a:endParaRPr lang="en-US"/>
          </a:p>
        </p:txBody>
      </p:sp>
      <p:sp>
        <p:nvSpPr>
          <p:cNvPr id="5" name="Footer Placeholder 4">
            <a:extLst>
              <a:ext uri="{FF2B5EF4-FFF2-40B4-BE49-F238E27FC236}">
                <a16:creationId xmlns:a16="http://schemas.microsoft.com/office/drawing/2014/main" id="{D69F2BC1-FE33-788F-5ABB-D44CAE413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BA3D1-F052-B3D2-7943-E17E8F596BD7}"/>
              </a:ext>
            </a:extLst>
          </p:cNvPr>
          <p:cNvSpPr>
            <a:spLocks noGrp="1"/>
          </p:cNvSpPr>
          <p:nvPr>
            <p:ph type="sldNum" sz="quarter" idx="12"/>
          </p:nvPr>
        </p:nvSpPr>
        <p:spPr/>
        <p:txBody>
          <a:bodyPr/>
          <a:lstStyle/>
          <a:p>
            <a:fld id="{8B79CB90-C446-4180-9E4A-718431621488}" type="slidenum">
              <a:rPr lang="en-US" smtClean="0"/>
              <a:t>‹#›</a:t>
            </a:fld>
            <a:endParaRPr lang="en-US"/>
          </a:p>
        </p:txBody>
      </p:sp>
    </p:spTree>
    <p:extLst>
      <p:ext uri="{BB962C8B-B14F-4D97-AF65-F5344CB8AC3E}">
        <p14:creationId xmlns:p14="http://schemas.microsoft.com/office/powerpoint/2010/main" val="489160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0189F-5DF7-5039-4038-9A54B1B6583C}"/>
              </a:ext>
            </a:extLst>
          </p:cNvPr>
          <p:cNvSpPr>
            <a:spLocks noGrp="1"/>
          </p:cNvSpPr>
          <p:nvPr>
            <p:ph type="dt" sz="half" idx="10"/>
          </p:nvPr>
        </p:nvSpPr>
        <p:spPr/>
        <p:txBody>
          <a:bodyPr/>
          <a:lstStyle/>
          <a:p>
            <a:fld id="{24D14A8E-CB45-4B01-AAEB-79655B8C1969}" type="datetimeFigureOut">
              <a:rPr lang="en-US" smtClean="0"/>
              <a:t>7/3/2024</a:t>
            </a:fld>
            <a:endParaRPr lang="en-US"/>
          </a:p>
        </p:txBody>
      </p:sp>
      <p:sp>
        <p:nvSpPr>
          <p:cNvPr id="3" name="Footer Placeholder 2">
            <a:extLst>
              <a:ext uri="{FF2B5EF4-FFF2-40B4-BE49-F238E27FC236}">
                <a16:creationId xmlns:a16="http://schemas.microsoft.com/office/drawing/2014/main" id="{2842B81D-BA05-7D97-CF90-2B6AD3E50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1BF4A-88BE-58BF-8333-74F4112C105D}"/>
              </a:ext>
            </a:extLst>
          </p:cNvPr>
          <p:cNvSpPr>
            <a:spLocks noGrp="1"/>
          </p:cNvSpPr>
          <p:nvPr>
            <p:ph type="sldNum" sz="quarter" idx="12"/>
          </p:nvPr>
        </p:nvSpPr>
        <p:spPr/>
        <p:txBody>
          <a:bodyPr/>
          <a:lstStyle/>
          <a:p>
            <a:fld id="{735B15CD-706D-40E8-8A97-C69C113499FB}" type="slidenum">
              <a:rPr lang="en-US" smtClean="0"/>
              <a:t>‹#›</a:t>
            </a:fld>
            <a:endParaRPr lang="en-US"/>
          </a:p>
        </p:txBody>
      </p:sp>
    </p:spTree>
    <p:extLst>
      <p:ext uri="{BB962C8B-B14F-4D97-AF65-F5344CB8AC3E}">
        <p14:creationId xmlns:p14="http://schemas.microsoft.com/office/powerpoint/2010/main" val="117446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 copper_Title and bullet">
    <p:spTree>
      <p:nvGrpSpPr>
        <p:cNvPr id="1" name=""/>
        <p:cNvGrpSpPr/>
        <p:nvPr/>
      </p:nvGrpSpPr>
      <p:grpSpPr>
        <a:xfrm>
          <a:off x="0" y="0"/>
          <a:ext cx="0" cy="0"/>
          <a:chOff x="0" y="0"/>
          <a:chExt cx="0" cy="0"/>
        </a:xfrm>
      </p:grpSpPr>
      <p:pic>
        <p:nvPicPr>
          <p:cNvPr id="4" name="Picture 3" descr="A white surface with a brown surface&#10;&#10;Description automatically generated with medium confidence">
            <a:extLst>
              <a:ext uri="{FF2B5EF4-FFF2-40B4-BE49-F238E27FC236}">
                <a16:creationId xmlns:a16="http://schemas.microsoft.com/office/drawing/2014/main" id="{6AF9B727-DE68-F75E-B10C-A6A9B3897E95}"/>
              </a:ext>
            </a:extLst>
          </p:cNvPr>
          <p:cNvPicPr>
            <a:picLocks noChangeAspect="1"/>
          </p:cNvPicPr>
          <p:nvPr userDrawn="1"/>
        </p:nvPicPr>
        <p:blipFill rotWithShape="1">
          <a:blip r:embed="rId3"/>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5" name="Picture 7" descr="A picture containing text&#10;&#10;Description automatically generated">
            <a:extLst>
              <a:ext uri="{FF2B5EF4-FFF2-40B4-BE49-F238E27FC236}">
                <a16:creationId xmlns:a16="http://schemas.microsoft.com/office/drawing/2014/main" id="{75A6D313-53B0-28B6-1C05-A1730A66591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8EBC196-5E16-6B02-641C-95AE459A2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271451" y="325229"/>
            <a:ext cx="8036866" cy="607555"/>
          </a:xfrm>
          <a:prstGeom prst="rect">
            <a:avLst/>
          </a:prstGeom>
        </p:spPr>
        <p:txBody>
          <a:bodyPr vert="horz">
            <a:noAutofit/>
          </a:bodyPr>
          <a:lstStyle>
            <a:lvl1pPr>
              <a:lnSpc>
                <a:spcPct val="85000"/>
              </a:lnSpc>
              <a:defRPr sz="3200">
                <a:solidFill>
                  <a:schemeClr val="bg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81791"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29233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copper_Title only">
    <p:spTree>
      <p:nvGrpSpPr>
        <p:cNvPr id="1" name=""/>
        <p:cNvGrpSpPr/>
        <p:nvPr/>
      </p:nvGrpSpPr>
      <p:grpSpPr>
        <a:xfrm>
          <a:off x="0" y="0"/>
          <a:ext cx="0" cy="0"/>
          <a:chOff x="0" y="0"/>
          <a:chExt cx="0" cy="0"/>
        </a:xfrm>
      </p:grpSpPr>
      <p:pic>
        <p:nvPicPr>
          <p:cNvPr id="2" name="Picture 35" descr="A close-up of a metal surface&#10;&#10;Description automatically generated">
            <a:extLst>
              <a:ext uri="{FF2B5EF4-FFF2-40B4-BE49-F238E27FC236}">
                <a16:creationId xmlns:a16="http://schemas.microsoft.com/office/drawing/2014/main" id="{8C418763-0FEF-737E-E25A-7971C95E3481}"/>
              </a:ext>
            </a:extLst>
          </p:cNvPr>
          <p:cNvPicPr>
            <a:picLocks noChangeAspect="1" noChangeArrowheads="1"/>
          </p:cNvPicPr>
          <p:nvPr userDrawn="1"/>
        </p:nvPicPr>
        <p:blipFill rotWithShape="1">
          <a:blip r:embed="rId3"/>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pic>
        <p:nvPicPr>
          <p:cNvPr id="4" name="Picture 3" descr="A white surface with a brown surface&#10;&#10;Description automatically generated with medium confidence">
            <a:extLst>
              <a:ext uri="{FF2B5EF4-FFF2-40B4-BE49-F238E27FC236}">
                <a16:creationId xmlns:a16="http://schemas.microsoft.com/office/drawing/2014/main" id="{6AF9B727-DE68-F75E-B10C-A6A9B3897E95}"/>
              </a:ext>
            </a:extLst>
          </p:cNvPr>
          <p:cNvPicPr>
            <a:picLocks noChangeAspect="1"/>
          </p:cNvPicPr>
          <p:nvPr userDrawn="1"/>
        </p:nvPicPr>
        <p:blipFill rotWithShape="1">
          <a:blip r:embed="rId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5" name="Picture 7" descr="A picture containing text&#10;&#10;Description automatically generated">
            <a:extLst>
              <a:ext uri="{FF2B5EF4-FFF2-40B4-BE49-F238E27FC236}">
                <a16:creationId xmlns:a16="http://schemas.microsoft.com/office/drawing/2014/main" id="{75A6D313-53B0-28B6-1C05-A1730A66591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A8EBC196-5E16-6B02-641C-95AE459A294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310331" y="325229"/>
            <a:ext cx="7997985" cy="607555"/>
          </a:xfrm>
          <a:prstGeom prst="rect">
            <a:avLst/>
          </a:prstGeom>
        </p:spPr>
        <p:txBody>
          <a:bodyPr vert="horz">
            <a:noAutofit/>
          </a:bodyPr>
          <a:lstStyle>
            <a:lvl1pPr>
              <a:lnSpc>
                <a:spcPct val="85000"/>
              </a:lnSpc>
              <a:defRPr sz="3200">
                <a:solidFill>
                  <a:schemeClr val="bg1"/>
                </a:solidFill>
                <a:latin typeface="+mj-lt"/>
              </a:defRPr>
            </a:lvl1pPr>
          </a:lstStyle>
          <a:p>
            <a:r>
              <a:rPr lang="en-US"/>
              <a:t>Click to edit Master title style Arial Bold</a:t>
            </a:r>
          </a:p>
        </p:txBody>
      </p:sp>
      <p:pic>
        <p:nvPicPr>
          <p:cNvPr id="9" name="Picture 8" descr="A white text on a black background&#10;&#10;Description automatically generated">
            <a:extLst>
              <a:ext uri="{FF2B5EF4-FFF2-40B4-BE49-F238E27FC236}">
                <a16:creationId xmlns:a16="http://schemas.microsoft.com/office/drawing/2014/main" id="{BD9F65E6-FBBC-0912-ECFE-EE15730B3836}"/>
              </a:ext>
            </a:extLst>
          </p:cNvPr>
          <p:cNvPicPr>
            <a:picLocks noChangeAspect="1"/>
          </p:cNvPicPr>
          <p:nvPr userDrawn="1"/>
        </p:nvPicPr>
        <p:blipFill>
          <a:blip r:embed="rId9"/>
          <a:stretch>
            <a:fillRect/>
          </a:stretch>
        </p:blipFill>
        <p:spPr>
          <a:xfrm>
            <a:off x="134367" y="330299"/>
            <a:ext cx="962445" cy="531483"/>
          </a:xfrm>
          <a:prstGeom prst="rect">
            <a:avLst/>
          </a:prstGeom>
        </p:spPr>
      </p:pic>
    </p:spTree>
    <p:extLst>
      <p:ext uri="{BB962C8B-B14F-4D97-AF65-F5344CB8AC3E}">
        <p14:creationId xmlns:p14="http://schemas.microsoft.com/office/powerpoint/2010/main" val="33690997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opper Title and subtitle-bullet">
    <p:spTree>
      <p:nvGrpSpPr>
        <p:cNvPr id="1" name=""/>
        <p:cNvGrpSpPr/>
        <p:nvPr/>
      </p:nvGrpSpPr>
      <p:grpSpPr>
        <a:xfrm>
          <a:off x="0" y="0"/>
          <a:ext cx="0" cy="0"/>
          <a:chOff x="0" y="0"/>
          <a:chExt cx="0" cy="0"/>
        </a:xfrm>
      </p:grpSpPr>
      <p:pic>
        <p:nvPicPr>
          <p:cNvPr id="4" name="Picture 35" descr="A close-up of a metal surface&#10;&#10;Description automatically generated">
            <a:extLst>
              <a:ext uri="{FF2B5EF4-FFF2-40B4-BE49-F238E27FC236}">
                <a16:creationId xmlns:a16="http://schemas.microsoft.com/office/drawing/2014/main" id="{08B455C5-DE9D-989B-2CDB-F9095333D429}"/>
              </a:ext>
            </a:extLst>
          </p:cNvPr>
          <p:cNvPicPr>
            <a:picLocks noChangeAspect="1" noChangeArrowheads="1"/>
          </p:cNvPicPr>
          <p:nvPr userDrawn="1"/>
        </p:nvPicPr>
        <p:blipFill rotWithShape="1">
          <a:blip r:embed="rId3"/>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pic>
        <p:nvPicPr>
          <p:cNvPr id="5" name="Picture 4" descr="A white surface with a brown surface&#10;&#10;Description automatically generated with medium confidence">
            <a:extLst>
              <a:ext uri="{FF2B5EF4-FFF2-40B4-BE49-F238E27FC236}">
                <a16:creationId xmlns:a16="http://schemas.microsoft.com/office/drawing/2014/main" id="{CFC8A47B-675D-D263-44E1-B85994A203F5}"/>
              </a:ext>
            </a:extLst>
          </p:cNvPr>
          <p:cNvPicPr>
            <a:picLocks noChangeAspect="1"/>
          </p:cNvPicPr>
          <p:nvPr userDrawn="1"/>
        </p:nvPicPr>
        <p:blipFill rotWithShape="1">
          <a:blip r:embed="rId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7" name="Picture 7" descr="A picture containing text&#10;&#10;Description automatically generated">
            <a:extLst>
              <a:ext uri="{FF2B5EF4-FFF2-40B4-BE49-F238E27FC236}">
                <a16:creationId xmlns:a16="http://schemas.microsoft.com/office/drawing/2014/main" id="{2B468AB1-5018-50CB-281E-0E9A15118F4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98175B4-E830-8371-1EBE-C245C8F3EB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310331" y="373355"/>
            <a:ext cx="7896733" cy="392904"/>
          </a:xfrm>
          <a:prstGeom prst="rect">
            <a:avLst/>
          </a:prstGeom>
        </p:spPr>
        <p:txBody>
          <a:bodyPr vert="horz">
            <a:noAutofit/>
          </a:bodyPr>
          <a:lstStyle>
            <a:lvl1pPr>
              <a:lnSpc>
                <a:spcPct val="85000"/>
              </a:lnSpc>
              <a:defRPr sz="2800">
                <a:solidFill>
                  <a:schemeClr val="bg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81791" y="1519518"/>
            <a:ext cx="10572316" cy="446442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ubtitle 2">
            <a:extLst>
              <a:ext uri="{FF2B5EF4-FFF2-40B4-BE49-F238E27FC236}">
                <a16:creationId xmlns:a16="http://schemas.microsoft.com/office/drawing/2014/main" id="{5A236EC8-4CCB-F3A2-8D2E-C104B12B27FA}"/>
              </a:ext>
            </a:extLst>
          </p:cNvPr>
          <p:cNvSpPr>
            <a:spLocks noGrp="1"/>
          </p:cNvSpPr>
          <p:nvPr>
            <p:ph type="subTitle" idx="13"/>
          </p:nvPr>
        </p:nvSpPr>
        <p:spPr>
          <a:xfrm>
            <a:off x="1309385" y="766259"/>
            <a:ext cx="7887171" cy="311849"/>
          </a:xfrm>
          <a:prstGeom prst="rect">
            <a:avLst/>
          </a:prstGeom>
          <a:ln>
            <a:noFill/>
          </a:ln>
        </p:spPr>
        <p:txBody>
          <a:bodyPr>
            <a:noAutofit/>
          </a:bodyPr>
          <a:lstStyle>
            <a:lvl1pPr marL="0" indent="0" algn="l">
              <a:buNone/>
              <a:defRPr sz="18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white text on a black background&#10;&#10;Description automatically generated">
            <a:extLst>
              <a:ext uri="{FF2B5EF4-FFF2-40B4-BE49-F238E27FC236}">
                <a16:creationId xmlns:a16="http://schemas.microsoft.com/office/drawing/2014/main" id="{9D7CDCEB-9417-4E90-381B-8F5BF9AED00F}"/>
              </a:ext>
            </a:extLst>
          </p:cNvPr>
          <p:cNvPicPr>
            <a:picLocks noChangeAspect="1"/>
          </p:cNvPicPr>
          <p:nvPr userDrawn="1"/>
        </p:nvPicPr>
        <p:blipFill>
          <a:blip r:embed="rId9"/>
          <a:stretch>
            <a:fillRect/>
          </a:stretch>
        </p:blipFill>
        <p:spPr>
          <a:xfrm>
            <a:off x="134367" y="330299"/>
            <a:ext cx="962445" cy="531483"/>
          </a:xfrm>
          <a:prstGeom prst="rect">
            <a:avLst/>
          </a:prstGeom>
        </p:spPr>
      </p:pic>
    </p:spTree>
    <p:extLst>
      <p:ext uri="{BB962C8B-B14F-4D97-AF65-F5344CB8AC3E}">
        <p14:creationId xmlns:p14="http://schemas.microsoft.com/office/powerpoint/2010/main" val="226193491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bulle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5EFE3EF-26A2-6410-506F-BC0A4EE4BDAD}"/>
              </a:ext>
            </a:extLst>
          </p:cNvPr>
          <p:cNvGrpSpPr/>
          <p:nvPr userDrawn="1"/>
        </p:nvGrpSpPr>
        <p:grpSpPr>
          <a:xfrm>
            <a:off x="0" y="-1"/>
            <a:ext cx="12191871" cy="1135215"/>
            <a:chOff x="0" y="-1"/>
            <a:chExt cx="12191871" cy="1135215"/>
          </a:xfrm>
        </p:grpSpPr>
        <p:sp>
          <p:nvSpPr>
            <p:cNvPr id="10" name="Rectangle 9">
              <a:extLst>
                <a:ext uri="{FF2B5EF4-FFF2-40B4-BE49-F238E27FC236}">
                  <a16:creationId xmlns:a16="http://schemas.microsoft.com/office/drawing/2014/main" id="{0943A4F8-324D-62EA-D0D8-312153B6EBC5}"/>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5" descr="A close up of a brown surface&#10;&#10;Description automatically generated">
              <a:extLst>
                <a:ext uri="{FF2B5EF4-FFF2-40B4-BE49-F238E27FC236}">
                  <a16:creationId xmlns:a16="http://schemas.microsoft.com/office/drawing/2014/main" id="{79B9FD42-71FA-1939-0F06-7F2B2FA33F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274" t="4546" r="37305" b="26671"/>
            <a:stretch>
              <a:fillRect/>
            </a:stretch>
          </p:blipFill>
          <p:spPr bwMode="auto">
            <a:xfrm>
              <a:off x="9298829" y="151"/>
              <a:ext cx="289304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picture containing text&#10;&#10;Description automatically generated">
              <a:extLst>
                <a:ext uri="{FF2B5EF4-FFF2-40B4-BE49-F238E27FC236}">
                  <a16:creationId xmlns:a16="http://schemas.microsoft.com/office/drawing/2014/main" id="{3E7900E8-BD19-BDFC-8C25-92EC3F2C030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80919" y="381151"/>
              <a:ext cx="149815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578A3694-DDAF-B267-12D7-8A05B431157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40748" y="65239"/>
              <a:ext cx="1877857"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454331" y="271012"/>
            <a:ext cx="7897890" cy="675389"/>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p:ph idx="1"/>
          </p:nvPr>
        </p:nvSpPr>
        <p:spPr>
          <a:xfrm>
            <a:off x="523589" y="1514479"/>
            <a:ext cx="11218782" cy="4464423"/>
          </a:xfrm>
          <a:prstGeom prst="rect">
            <a:avLst/>
          </a:prstGeom>
          <a:ln>
            <a:noFill/>
          </a:ln>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white surface with a brown surface&#10;&#10;Description automatically generated with medium confidence">
            <a:extLst>
              <a:ext uri="{FF2B5EF4-FFF2-40B4-BE49-F238E27FC236}">
                <a16:creationId xmlns:a16="http://schemas.microsoft.com/office/drawing/2014/main" id="{0A0F954D-4544-6E49-6D70-94740E3C9079}"/>
              </a:ext>
            </a:extLst>
          </p:cNvPr>
          <p:cNvPicPr preferRelativeResize="0">
            <a:picLocks/>
          </p:cNvPicPr>
          <p:nvPr userDrawn="1"/>
        </p:nvPicPr>
        <p:blipFill rotWithShape="1">
          <a:blip r:embed="rId8"/>
          <a:srcRect t="76875"/>
          <a:stretch/>
        </p:blipFill>
        <p:spPr>
          <a:xfrm>
            <a:off x="-6252" y="1135214"/>
            <a:ext cx="12198251" cy="46037"/>
          </a:xfrm>
          <a:prstGeom prst="rect">
            <a:avLst/>
          </a:prstGeom>
          <a:effectLst>
            <a:outerShdw blurRad="50800" dist="38100" dir="2700000" algn="tl" rotWithShape="0">
              <a:srgbClr val="F69163">
                <a:alpha val="44000"/>
              </a:srgbClr>
            </a:outerShdw>
          </a:effectLst>
        </p:spPr>
      </p:pic>
      <p:pic>
        <p:nvPicPr>
          <p:cNvPr id="11" name="Picture 10">
            <a:extLst>
              <a:ext uri="{FF2B5EF4-FFF2-40B4-BE49-F238E27FC236}">
                <a16:creationId xmlns:a16="http://schemas.microsoft.com/office/drawing/2014/main" id="{19A96CE9-717A-D0C6-FC7F-56F421AA5155}"/>
              </a:ext>
            </a:extLst>
          </p:cNvPr>
          <p:cNvPicPr>
            <a:picLocks noChangeAspect="1"/>
          </p:cNvPicPr>
          <p:nvPr userDrawn="1"/>
        </p:nvPicPr>
        <p:blipFill>
          <a:blip r:embed="rId9"/>
          <a:stretch>
            <a:fillRect/>
          </a:stretch>
        </p:blipFill>
        <p:spPr>
          <a:xfrm>
            <a:off x="122451" y="271011"/>
            <a:ext cx="1178149" cy="651477"/>
          </a:xfrm>
          <a:prstGeom prst="rect">
            <a:avLst/>
          </a:prstGeom>
        </p:spPr>
      </p:pic>
    </p:spTree>
    <p:extLst>
      <p:ext uri="{BB962C8B-B14F-4D97-AF65-F5344CB8AC3E}">
        <p14:creationId xmlns:p14="http://schemas.microsoft.com/office/powerpoint/2010/main" val="5984410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white head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43A4F8-324D-62EA-D0D8-312153B6EBC5}"/>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1434996-D7F6-FC0C-4D8F-A2C0116783A5}"/>
              </a:ext>
            </a:extLst>
          </p:cNvPr>
          <p:cNvGrpSpPr/>
          <p:nvPr userDrawn="1"/>
        </p:nvGrpSpPr>
        <p:grpSpPr>
          <a:xfrm>
            <a:off x="0" y="-1"/>
            <a:ext cx="12191871" cy="1135215"/>
            <a:chOff x="0" y="-1"/>
            <a:chExt cx="12191871" cy="1135215"/>
          </a:xfrm>
        </p:grpSpPr>
        <p:sp>
          <p:nvSpPr>
            <p:cNvPr id="16" name="Rectangle 15">
              <a:extLst>
                <a:ext uri="{FF2B5EF4-FFF2-40B4-BE49-F238E27FC236}">
                  <a16:creationId xmlns:a16="http://schemas.microsoft.com/office/drawing/2014/main" id="{77FB0BDC-169F-34EE-3515-33BB4BD8CF9F}"/>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5" descr="A close up of a brown surface&#10;&#10;Description automatically generated">
              <a:extLst>
                <a:ext uri="{FF2B5EF4-FFF2-40B4-BE49-F238E27FC236}">
                  <a16:creationId xmlns:a16="http://schemas.microsoft.com/office/drawing/2014/main" id="{1BF247A7-F455-7948-B40F-4653599356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274" t="4546" r="37305" b="26671"/>
            <a:stretch>
              <a:fillRect/>
            </a:stretch>
          </p:blipFill>
          <p:spPr bwMode="auto">
            <a:xfrm>
              <a:off x="9298829" y="151"/>
              <a:ext cx="289304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A picture containing text&#10;&#10;Description automatically generated">
              <a:extLst>
                <a:ext uri="{FF2B5EF4-FFF2-40B4-BE49-F238E27FC236}">
                  <a16:creationId xmlns:a16="http://schemas.microsoft.com/office/drawing/2014/main" id="{154FC8E0-3AB5-A353-06D8-F369F3C6F23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80919" y="381151"/>
              <a:ext cx="149815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extLst>
                <a:ext uri="{FF2B5EF4-FFF2-40B4-BE49-F238E27FC236}">
                  <a16:creationId xmlns:a16="http://schemas.microsoft.com/office/drawing/2014/main" id="{9869FF48-B351-8640-D027-BBFE5B9EFC01}"/>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40748" y="65239"/>
              <a:ext cx="1877857"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p:ph type="title" hasCustomPrompt="1"/>
          </p:nvPr>
        </p:nvSpPr>
        <p:spPr>
          <a:xfrm>
            <a:off x="1436482" y="271012"/>
            <a:ext cx="7915739" cy="675389"/>
          </a:xfrm>
          <a:prstGeom prst="rect">
            <a:avLst/>
          </a:prstGeom>
        </p:spPr>
        <p:txBody>
          <a:bodyPr vert="horz">
            <a:noAutofit/>
          </a:bodyPr>
          <a:lstStyle>
            <a:lvl1pPr>
              <a:lnSpc>
                <a:spcPct val="85000"/>
              </a:lnSpc>
              <a:defRPr sz="3200">
                <a:solidFill>
                  <a:schemeClr val="tx1"/>
                </a:solidFill>
                <a:latin typeface="+mj-lt"/>
              </a:defRPr>
            </a:lvl1pPr>
          </a:lstStyle>
          <a:p>
            <a:r>
              <a:rPr lang="en-US"/>
              <a:t>Click to edit Master title style Arial Bold</a:t>
            </a:r>
          </a:p>
        </p:txBody>
      </p:sp>
      <p:pic>
        <p:nvPicPr>
          <p:cNvPr id="2" name="Picture 1">
            <a:extLst>
              <a:ext uri="{FF2B5EF4-FFF2-40B4-BE49-F238E27FC236}">
                <a16:creationId xmlns:a16="http://schemas.microsoft.com/office/drawing/2014/main" id="{A28D2A79-B8D2-D3DC-0AD5-844D8E92B69E}"/>
              </a:ext>
            </a:extLst>
          </p:cNvPr>
          <p:cNvPicPr>
            <a:picLocks noChangeAspect="1"/>
          </p:cNvPicPr>
          <p:nvPr userDrawn="1"/>
        </p:nvPicPr>
        <p:blipFill>
          <a:blip r:embed="rId8"/>
          <a:stretch>
            <a:fillRect/>
          </a:stretch>
        </p:blipFill>
        <p:spPr>
          <a:xfrm>
            <a:off x="122451" y="271011"/>
            <a:ext cx="1178149" cy="651477"/>
          </a:xfrm>
          <a:prstGeom prst="rect">
            <a:avLst/>
          </a:prstGeom>
        </p:spPr>
      </p:pic>
    </p:spTree>
    <p:extLst>
      <p:ext uri="{BB962C8B-B14F-4D97-AF65-F5344CB8AC3E}">
        <p14:creationId xmlns:p14="http://schemas.microsoft.com/office/powerpoint/2010/main" val="38088191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subtitle -bulle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EB3A46-49B2-F64A-083D-9D41070F9FCB}"/>
              </a:ext>
            </a:extLst>
          </p:cNvPr>
          <p:cNvGrpSpPr/>
          <p:nvPr userDrawn="1"/>
        </p:nvGrpSpPr>
        <p:grpSpPr>
          <a:xfrm>
            <a:off x="0" y="-47626"/>
            <a:ext cx="12191871" cy="1135215"/>
            <a:chOff x="0" y="-1"/>
            <a:chExt cx="12191871" cy="1135215"/>
          </a:xfrm>
        </p:grpSpPr>
        <p:sp>
          <p:nvSpPr>
            <p:cNvPr id="10" name="Rectangle 9">
              <a:extLst>
                <a:ext uri="{FF2B5EF4-FFF2-40B4-BE49-F238E27FC236}">
                  <a16:creationId xmlns:a16="http://schemas.microsoft.com/office/drawing/2014/main" id="{D63ED939-109C-0DE2-610B-312472808C51}"/>
                </a:ext>
              </a:extLst>
            </p:cNvPr>
            <p:cNvSpPr/>
            <p:nvPr userDrawn="1"/>
          </p:nvSpPr>
          <p:spPr>
            <a:xfrm>
              <a:off x="0" y="-1"/>
              <a:ext cx="12184379" cy="1135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5" descr="A close up of a brown surface&#10;&#10;Description automatically generated">
              <a:extLst>
                <a:ext uri="{FF2B5EF4-FFF2-40B4-BE49-F238E27FC236}">
                  <a16:creationId xmlns:a16="http://schemas.microsoft.com/office/drawing/2014/main" id="{01FD31E5-D2AE-7D12-B762-B9420A9A96E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274" t="4546" r="37305" b="26671"/>
            <a:stretch>
              <a:fillRect/>
            </a:stretch>
          </p:blipFill>
          <p:spPr bwMode="auto">
            <a:xfrm>
              <a:off x="9298829" y="151"/>
              <a:ext cx="289304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10;&#10;Description automatically generated">
              <a:extLst>
                <a:ext uri="{FF2B5EF4-FFF2-40B4-BE49-F238E27FC236}">
                  <a16:creationId xmlns:a16="http://schemas.microsoft.com/office/drawing/2014/main" id="{F6DCF795-E1C8-653B-80B0-EA34449A48A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80919" y="381151"/>
              <a:ext cx="149815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F07ABEC-83A6-3155-8336-2B9A871D82E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40748" y="65239"/>
              <a:ext cx="1877857"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descr="A white surface with a brown surface&#10;&#10;Description automatically generated with medium confidence">
            <a:extLst>
              <a:ext uri="{FF2B5EF4-FFF2-40B4-BE49-F238E27FC236}">
                <a16:creationId xmlns:a16="http://schemas.microsoft.com/office/drawing/2014/main" id="{4EB8A0DD-26E3-51D1-E930-8135CC809E61}"/>
              </a:ext>
            </a:extLst>
          </p:cNvPr>
          <p:cNvPicPr preferRelativeResize="0">
            <a:picLocks/>
          </p:cNvPicPr>
          <p:nvPr userDrawn="1"/>
        </p:nvPicPr>
        <p:blipFill rotWithShape="1">
          <a:blip r:embed="rId6"/>
          <a:srcRect t="76875"/>
          <a:stretch/>
        </p:blipFill>
        <p:spPr>
          <a:xfrm>
            <a:off x="-6252" y="1135214"/>
            <a:ext cx="12198251" cy="46037"/>
          </a:xfrm>
          <a:prstGeom prst="rect">
            <a:avLst/>
          </a:prstGeom>
          <a:effectLst>
            <a:outerShdw blurRad="50800" dist="38100" dir="2700000" algn="tl" rotWithShape="0">
              <a:srgbClr val="F69163">
                <a:alpha val="44000"/>
              </a:srgbClr>
            </a:outerShdw>
          </a:effectLst>
        </p:spPr>
      </p:pic>
      <p:graphicFrame>
        <p:nvGraphicFramePr>
          <p:cNvPr id="3" name="Object 2" hidden="1">
            <a:extLst>
              <a:ext uri="{FF2B5EF4-FFF2-40B4-BE49-F238E27FC236}">
                <a16:creationId xmlns:a16="http://schemas.microsoft.com/office/drawing/2014/main" id="{6CE2C6FC-BB48-410C-A194-ED23F7DE1024}"/>
              </a:ext>
            </a:extLst>
          </p:cNvPr>
          <p:cNvGraphicFramePr>
            <a:graphicFrameLocks noChangeAspect="1"/>
          </p:cNvGraphicFramePr>
          <p:nvPr userDrawn="1">
            <p:custDataLst>
              <p:tags r:id="rId1"/>
            </p:custDataLst>
            <p:extLst>
              <p:ext uri="{D42A27DB-BD31-4B8C-83A1-F6EECF244321}">
                <p14:modId xmlns:p14="http://schemas.microsoft.com/office/powerpoint/2010/main" val="211985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3" name="Object 2" hidden="1">
                        <a:extLst>
                          <a:ext uri="{FF2B5EF4-FFF2-40B4-BE49-F238E27FC236}">
                            <a16:creationId xmlns:a16="http://schemas.microsoft.com/office/drawing/2014/main" id="{6CE2C6FC-BB48-410C-A194-ED23F7DE102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7A47CEBF-087B-D242-8BA7-ECC91B1B9BFC}"/>
              </a:ext>
            </a:extLst>
          </p:cNvPr>
          <p:cNvSpPr>
            <a:spLocks noGrp="1"/>
          </p:cNvSpPr>
          <p:nvPr userDrawn="1">
            <p:ph type="title" hasCustomPrompt="1"/>
          </p:nvPr>
        </p:nvSpPr>
        <p:spPr>
          <a:xfrm>
            <a:off x="1454331" y="373355"/>
            <a:ext cx="7752734" cy="392904"/>
          </a:xfrm>
          <a:prstGeom prst="rect">
            <a:avLst/>
          </a:prstGeom>
        </p:spPr>
        <p:txBody>
          <a:bodyPr vert="horz">
            <a:noAutofit/>
          </a:bodyPr>
          <a:lstStyle>
            <a:lvl1pPr>
              <a:lnSpc>
                <a:spcPct val="85000"/>
              </a:lnSpc>
              <a:defRPr sz="2800">
                <a:solidFill>
                  <a:schemeClr val="tx1"/>
                </a:solidFill>
                <a:latin typeface="+mj-lt"/>
              </a:defRPr>
            </a:lvl1pPr>
          </a:lstStyle>
          <a:p>
            <a:r>
              <a:rPr lang="en-US"/>
              <a:t>Click to edit Master title style Arial Bold</a:t>
            </a:r>
          </a:p>
        </p:txBody>
      </p:sp>
      <p:sp>
        <p:nvSpPr>
          <p:cNvPr id="6" name="Content Placeholder 2">
            <a:extLst>
              <a:ext uri="{FF2B5EF4-FFF2-40B4-BE49-F238E27FC236}">
                <a16:creationId xmlns:a16="http://schemas.microsoft.com/office/drawing/2014/main" id="{27411022-70AA-4249-87BE-62B1FB1E0B6C}"/>
              </a:ext>
            </a:extLst>
          </p:cNvPr>
          <p:cNvSpPr>
            <a:spLocks noGrp="1"/>
          </p:cNvSpPr>
          <p:nvPr userDrawn="1">
            <p:ph idx="1"/>
          </p:nvPr>
        </p:nvSpPr>
        <p:spPr>
          <a:xfrm>
            <a:off x="529241" y="1519518"/>
            <a:ext cx="10572316" cy="4464423"/>
          </a:xfrm>
          <a:prstGeom prst="rect">
            <a:avLst/>
          </a:prstGeom>
        </p:spPr>
        <p:txBody>
          <a:bodyPr>
            <a:noAutofit/>
          </a:bodyPr>
          <a:lstStyle>
            <a:lvl1pPr>
              <a:buClr>
                <a:srgbClr val="BB5D00"/>
              </a:buClr>
              <a:buSzPct val="110000"/>
              <a:defRPr sz="2400">
                <a:latin typeface="+mj-lt"/>
                <a:cs typeface="Arial" panose="020B0604020202020204" pitchFamily="34" charset="0"/>
              </a:defRPr>
            </a:lvl1pPr>
            <a:lvl2pPr marL="571500" indent="-285750">
              <a:buClr>
                <a:srgbClr val="BB5D00"/>
              </a:buClr>
              <a:buFont typeface="Arial" panose="020B0604020202020204" pitchFamily="34" charset="0"/>
              <a:buChar char="‒"/>
              <a:defRPr sz="2200">
                <a:solidFill>
                  <a:schemeClr val="tx1"/>
                </a:solidFill>
                <a:latin typeface="+mj-lt"/>
                <a:cs typeface="Arial" panose="020B0604020202020204" pitchFamily="34" charset="0"/>
              </a:defRPr>
            </a:lvl2pPr>
            <a:lvl3pPr marL="688975" indent="-227013">
              <a:buClr>
                <a:srgbClr val="BB5D00"/>
              </a:buClr>
              <a:buSzPct val="85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914400" indent="-225425">
              <a:buClr>
                <a:srgbClr val="BB5D00"/>
              </a:buClr>
              <a:buSzPct val="95000"/>
              <a:defRPr sz="1800">
                <a:latin typeface="+mj-lt"/>
                <a:cs typeface="Arial" panose="020B0604020202020204" pitchFamily="34" charset="0"/>
              </a:defRPr>
            </a:lvl4pPr>
            <a:lvl5pPr marL="1139825" indent="-225425">
              <a:buClr>
                <a:srgbClr val="BB5D00"/>
              </a:buClr>
              <a:buFont typeface="Arial" panose="020B0604020202020204" pitchFamily="34" charset="0"/>
              <a:buChar char="–"/>
              <a:defRPr sz="1600">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ubtitle 2">
            <a:extLst>
              <a:ext uri="{FF2B5EF4-FFF2-40B4-BE49-F238E27FC236}">
                <a16:creationId xmlns:a16="http://schemas.microsoft.com/office/drawing/2014/main" id="{5A236EC8-4CCB-F3A2-8D2E-C104B12B27FA}"/>
              </a:ext>
            </a:extLst>
          </p:cNvPr>
          <p:cNvSpPr>
            <a:spLocks noGrp="1"/>
          </p:cNvSpPr>
          <p:nvPr userDrawn="1">
            <p:ph type="subTitle" idx="13"/>
          </p:nvPr>
        </p:nvSpPr>
        <p:spPr>
          <a:xfrm>
            <a:off x="1453211" y="766259"/>
            <a:ext cx="7743346" cy="311849"/>
          </a:xfrm>
          <a:prstGeom prst="rect">
            <a:avLst/>
          </a:prstGeom>
        </p:spPr>
        <p:txBody>
          <a:bodyPr>
            <a:noAutofit/>
          </a:bodyPr>
          <a:lstStyle>
            <a:lvl1pPr marL="0" indent="0" algn="l">
              <a:buNone/>
              <a:defRPr sz="1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0398C49F-0B27-B1EF-6790-5DDEA7DB333A}"/>
              </a:ext>
            </a:extLst>
          </p:cNvPr>
          <p:cNvPicPr>
            <a:picLocks noChangeAspect="1"/>
          </p:cNvPicPr>
          <p:nvPr userDrawn="1"/>
        </p:nvPicPr>
        <p:blipFill>
          <a:blip r:embed="rId9"/>
          <a:stretch>
            <a:fillRect/>
          </a:stretch>
        </p:blipFill>
        <p:spPr>
          <a:xfrm>
            <a:off x="122451" y="271011"/>
            <a:ext cx="1178149" cy="651477"/>
          </a:xfrm>
          <a:prstGeom prst="rect">
            <a:avLst/>
          </a:prstGeom>
        </p:spPr>
      </p:pic>
    </p:spTree>
    <p:extLst>
      <p:ext uri="{BB962C8B-B14F-4D97-AF65-F5344CB8AC3E}">
        <p14:creationId xmlns:p14="http://schemas.microsoft.com/office/powerpoint/2010/main" val="995797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6" name="Picture 35" descr="A close-up of a metal surface&#10;&#10;Description automatically generated">
            <a:extLst>
              <a:ext uri="{FF2B5EF4-FFF2-40B4-BE49-F238E27FC236}">
                <a16:creationId xmlns:a16="http://schemas.microsoft.com/office/drawing/2014/main" id="{F4540544-B2EC-682E-70CB-ED2841E3EC0E}"/>
              </a:ext>
            </a:extLst>
          </p:cNvPr>
          <p:cNvPicPr>
            <a:picLocks noChangeAspect="1" noChangeArrowheads="1"/>
          </p:cNvPicPr>
          <p:nvPr userDrawn="1"/>
        </p:nvPicPr>
        <p:blipFill rotWithShape="1">
          <a:blip r:embed="rId19"/>
          <a:srcRect l="-1870" t="33636" r="42549" b="58009"/>
          <a:stretch/>
        </p:blipFill>
        <p:spPr bwMode="auto">
          <a:xfrm>
            <a:off x="0" y="0"/>
            <a:ext cx="12212638" cy="1165225"/>
          </a:xfrm>
          <a:prstGeom prst="rect">
            <a:avLst/>
          </a:prstGeom>
          <a:solidFill>
            <a:srgbClr val="705949"/>
          </a:solidFill>
          <a:ln>
            <a:noFill/>
          </a:ln>
          <a:effectLst>
            <a:outerShdw blurRad="50800" dist="38100" dir="2700000" algn="tl" rotWithShape="0">
              <a:prstClr val="black">
                <a:alpha val="40000"/>
              </a:prstClr>
            </a:outerShdw>
          </a:effectLst>
        </p:spPr>
      </p:pic>
      <p:graphicFrame>
        <p:nvGraphicFramePr>
          <p:cNvPr id="3" name="Object 2" hidden="1">
            <a:extLst>
              <a:ext uri="{FF2B5EF4-FFF2-40B4-BE49-F238E27FC236}">
                <a16:creationId xmlns:a16="http://schemas.microsoft.com/office/drawing/2014/main" id="{E33C3C15-431A-4959-8649-43AA52F84624}"/>
              </a:ext>
            </a:extLst>
          </p:cNvPr>
          <p:cNvGraphicFramePr>
            <a:graphicFrameLocks noChangeAspect="1"/>
          </p:cNvGraphicFramePr>
          <p:nvPr userDrawn="1">
            <p:custDataLst>
              <p:tags r:id="rId18"/>
            </p:custDataLst>
            <p:extLst>
              <p:ext uri="{D42A27DB-BD31-4B8C-83A1-F6EECF244321}">
                <p14:modId xmlns:p14="http://schemas.microsoft.com/office/powerpoint/2010/main" val="324406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92" imgH="595" progId="TCLayout.ActiveDocument.1">
                  <p:embed/>
                </p:oleObj>
              </mc:Choice>
              <mc:Fallback>
                <p:oleObj name="think-cell Slide" r:id="rId20" imgW="592" imgH="595" progId="TCLayout.ActiveDocument.1">
                  <p:embed/>
                  <p:pic>
                    <p:nvPicPr>
                      <p:cNvPr id="3" name="Object 2" hidden="1">
                        <a:extLst>
                          <a:ext uri="{FF2B5EF4-FFF2-40B4-BE49-F238E27FC236}">
                            <a16:creationId xmlns:a16="http://schemas.microsoft.com/office/drawing/2014/main" id="{E33C3C15-431A-4959-8649-43AA52F8462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F0782C2B-A5A0-C04D-9DA5-74DC61FF2DA6}"/>
              </a:ext>
            </a:extLst>
          </p:cNvPr>
          <p:cNvSpPr>
            <a:spLocks noGrp="1"/>
          </p:cNvSpPr>
          <p:nvPr userDrawn="1">
            <p:ph type="dt" sz="half" idx="2"/>
          </p:nvPr>
        </p:nvSpPr>
        <p:spPr>
          <a:xfrm>
            <a:off x="523589" y="6493998"/>
            <a:ext cx="3002395"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mj-lt"/>
              </a:defRPr>
            </a:lvl1pPr>
          </a:lstStyle>
          <a:p>
            <a:endParaRPr lang="en-US"/>
          </a:p>
        </p:txBody>
      </p:sp>
      <p:sp>
        <p:nvSpPr>
          <p:cNvPr id="5" name="Footer Placeholder 4">
            <a:extLst>
              <a:ext uri="{FF2B5EF4-FFF2-40B4-BE49-F238E27FC236}">
                <a16:creationId xmlns:a16="http://schemas.microsoft.com/office/drawing/2014/main" id="{58023D4F-DAE9-EC46-99AC-2115C96A986A}"/>
              </a:ext>
            </a:extLst>
          </p:cNvPr>
          <p:cNvSpPr>
            <a:spLocks noGrp="1"/>
          </p:cNvSpPr>
          <p:nvPr userDrawn="1">
            <p:ph type="ftr" sz="quarter" idx="3"/>
          </p:nvPr>
        </p:nvSpPr>
        <p:spPr>
          <a:xfrm>
            <a:off x="4038600" y="6493998"/>
            <a:ext cx="4114800" cy="365125"/>
          </a:xfrm>
          <a:prstGeom prst="rect">
            <a:avLst/>
          </a:prstGeom>
        </p:spPr>
        <p:txBody>
          <a:bodyPr vert="horz" lIns="91440" tIns="45720" rIns="91440" bIns="45720" rtlCol="0" anchor="ctr">
            <a:noAutofit/>
          </a:bodyPr>
          <a:lstStyle>
            <a:lvl1pPr algn="ctr">
              <a:defRPr sz="1200">
                <a:solidFill>
                  <a:schemeClr val="tx1">
                    <a:tint val="75000"/>
                  </a:schemeClr>
                </a:solidFill>
                <a:latin typeface="+mj-lt"/>
              </a:defRPr>
            </a:lvl1pPr>
          </a:lstStyle>
          <a:p>
            <a:endParaRPr lang="en-US"/>
          </a:p>
        </p:txBody>
      </p:sp>
      <p:sp>
        <p:nvSpPr>
          <p:cNvPr id="6" name="Title Placeholder 1">
            <a:extLst>
              <a:ext uri="{FF2B5EF4-FFF2-40B4-BE49-F238E27FC236}">
                <a16:creationId xmlns:a16="http://schemas.microsoft.com/office/drawing/2014/main" id="{54AD2E87-F416-4650-863C-8B826391AD73}"/>
              </a:ext>
            </a:extLst>
          </p:cNvPr>
          <p:cNvSpPr>
            <a:spLocks noGrp="1"/>
          </p:cNvSpPr>
          <p:nvPr userDrawn="1">
            <p:ph type="title"/>
          </p:nvPr>
        </p:nvSpPr>
        <p:spPr>
          <a:xfrm>
            <a:off x="1262743" y="270861"/>
            <a:ext cx="7952377" cy="675389"/>
          </a:xfrm>
          <a:prstGeom prst="rect">
            <a:avLst/>
          </a:prstGeom>
        </p:spPr>
        <p:txBody>
          <a:bodyPr vert="horz" lIns="91440" tIns="45720" rIns="91440" bIns="45720" rtlCol="0" anchor="ctr">
            <a:noAutofit/>
          </a:bodyPr>
          <a:lstStyle/>
          <a:p>
            <a:r>
              <a:rPr lang="en-US"/>
              <a:t>Click to edit Master title style</a:t>
            </a:r>
          </a:p>
        </p:txBody>
      </p:sp>
      <p:sp>
        <p:nvSpPr>
          <p:cNvPr id="7" name="Text Placeholder 2">
            <a:extLst>
              <a:ext uri="{FF2B5EF4-FFF2-40B4-BE49-F238E27FC236}">
                <a16:creationId xmlns:a16="http://schemas.microsoft.com/office/drawing/2014/main" id="{701A8757-5FEC-47BA-A12B-15160D7A32B2}"/>
              </a:ext>
            </a:extLst>
          </p:cNvPr>
          <p:cNvSpPr>
            <a:spLocks noGrp="1"/>
          </p:cNvSpPr>
          <p:nvPr userDrawn="1">
            <p:ph type="body" idx="1"/>
          </p:nvPr>
        </p:nvSpPr>
        <p:spPr>
          <a:xfrm>
            <a:off x="523589" y="1514479"/>
            <a:ext cx="10774795" cy="4662484"/>
          </a:xfrm>
          <a:prstGeom prst="rect">
            <a:avLst/>
          </a:prstGeom>
          <a:ln>
            <a:noFill/>
          </a:ln>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1FB32A-195F-447B-93AB-5EBC804B0022}"/>
              </a:ext>
            </a:extLst>
          </p:cNvPr>
          <p:cNvSpPr txBox="1">
            <a:spLocks/>
          </p:cNvSpPr>
          <p:nvPr userDrawn="1"/>
        </p:nvSpPr>
        <p:spPr>
          <a:xfrm>
            <a:off x="11163301" y="6591102"/>
            <a:ext cx="1046806" cy="268022"/>
          </a:xfrm>
          <a:prstGeom prst="rect">
            <a:avLst/>
          </a:prstGeom>
        </p:spPr>
        <p:txBody>
          <a:bodyPr/>
          <a:lstStyle>
            <a:defPPr>
              <a:defRPr lang="en-US"/>
            </a:defPPr>
            <a:lvl1pPr marL="0" algn="l" defTabSz="914400" rtl="0" eaLnBrk="1" latinLnBrk="0" hangingPunct="1">
              <a:defRPr sz="1000" kern="1200">
                <a:solidFill>
                  <a:srgbClr val="511F1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A545FE2-DEF4-4BC2-9058-BF1DA4AEB4E3}" type="slidenum">
              <a:rPr lang="en-US" smtClean="0">
                <a:solidFill>
                  <a:schemeClr val="tx1"/>
                </a:solidFill>
              </a:rPr>
              <a:pPr algn="r"/>
              <a:t>‹#›</a:t>
            </a:fld>
            <a:endParaRPr lang="en-US">
              <a:solidFill>
                <a:schemeClr val="tx1"/>
              </a:solidFill>
            </a:endParaRPr>
          </a:p>
        </p:txBody>
      </p:sp>
      <p:pic>
        <p:nvPicPr>
          <p:cNvPr id="27" name="Picture 7" descr="A picture containing text&#10;&#10;Description automatically generated">
            <a:extLst>
              <a:ext uri="{FF2B5EF4-FFF2-40B4-BE49-F238E27FC236}">
                <a16:creationId xmlns:a16="http://schemas.microsoft.com/office/drawing/2014/main" id="{736B7674-75E0-A7A2-8762-2F15245D62B6}"/>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10579100" y="381000"/>
            <a:ext cx="149701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E8366DFF-EFC5-93F1-488F-F1F17F7ADCE2}"/>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739063" y="58738"/>
            <a:ext cx="3270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white surface with a brown surface&#10;&#10;Description automatically generated with medium confidence">
            <a:extLst>
              <a:ext uri="{FF2B5EF4-FFF2-40B4-BE49-F238E27FC236}">
                <a16:creationId xmlns:a16="http://schemas.microsoft.com/office/drawing/2014/main" id="{C2AA732A-0401-177F-646E-7A12D6CF0E51}"/>
              </a:ext>
            </a:extLst>
          </p:cNvPr>
          <p:cNvPicPr>
            <a:picLocks noChangeAspect="1"/>
          </p:cNvPicPr>
          <p:nvPr userDrawn="1"/>
        </p:nvPicPr>
        <p:blipFill rotWithShape="1">
          <a:blip r:embed="rId24"/>
          <a:srcRect t="76875"/>
          <a:stretch/>
        </p:blipFill>
        <p:spPr>
          <a:xfrm>
            <a:off x="0" y="1135063"/>
            <a:ext cx="12212638" cy="46037"/>
          </a:xfrm>
          <a:prstGeom prst="rect">
            <a:avLst/>
          </a:prstGeom>
          <a:effectLst>
            <a:outerShdw blurRad="50800" dist="38100" dir="2700000" algn="tl" rotWithShape="0">
              <a:srgbClr val="F69163">
                <a:alpha val="44000"/>
              </a:srgbClr>
            </a:outerShdw>
          </a:effectLst>
        </p:spPr>
      </p:pic>
      <p:pic>
        <p:nvPicPr>
          <p:cNvPr id="10" name="Picture 9" descr="A white text on a black background&#10;&#10;Description automatically generated">
            <a:extLst>
              <a:ext uri="{FF2B5EF4-FFF2-40B4-BE49-F238E27FC236}">
                <a16:creationId xmlns:a16="http://schemas.microsoft.com/office/drawing/2014/main" id="{9198ECA4-3158-92A3-1EA3-76E5DD07C254}"/>
              </a:ext>
            </a:extLst>
          </p:cNvPr>
          <p:cNvPicPr>
            <a:picLocks noChangeAspect="1"/>
          </p:cNvPicPr>
          <p:nvPr userDrawn="1"/>
        </p:nvPicPr>
        <p:blipFill>
          <a:blip r:embed="rId25"/>
          <a:stretch>
            <a:fillRect/>
          </a:stretch>
        </p:blipFill>
        <p:spPr>
          <a:xfrm>
            <a:off x="134367" y="330299"/>
            <a:ext cx="962445" cy="531483"/>
          </a:xfrm>
          <a:prstGeom prst="rect">
            <a:avLst/>
          </a:prstGeom>
        </p:spPr>
      </p:pic>
    </p:spTree>
    <p:extLst>
      <p:ext uri="{BB962C8B-B14F-4D97-AF65-F5344CB8AC3E}">
        <p14:creationId xmlns:p14="http://schemas.microsoft.com/office/powerpoint/2010/main" val="171458107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hf hdr="0" ftr="0" dt="0"/>
  <p:txStyles>
    <p:titleStyle>
      <a:lvl1pPr algn="l" defTabSz="914400" rtl="0" eaLnBrk="1" latinLnBrk="0" hangingPunct="1">
        <a:lnSpc>
          <a:spcPct val="85000"/>
        </a:lnSpc>
        <a:spcBef>
          <a:spcPct val="0"/>
        </a:spcBef>
        <a:buNone/>
        <a:defRPr sz="3200" b="1" i="0" kern="1200">
          <a:solidFill>
            <a:schemeClr val="bg1"/>
          </a:solidFill>
          <a:latin typeface="+mj-lt"/>
          <a:ea typeface="+mj-ea"/>
          <a:cs typeface="Arial" panose="020B0604020202020204" pitchFamily="34" charset="0"/>
        </a:defRPr>
      </a:lvl1pPr>
    </p:titleStyle>
    <p:body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BB5D00"/>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BB5D00"/>
        </a:buClr>
        <a:buSzPct val="80000"/>
        <a:buFont typeface="Courier New" panose="02070309020205020404" pitchFamily="49" charset="0"/>
        <a:buChar char="o"/>
        <a:defRPr lang="en-US" sz="2000" b="0" i="0" kern="1200" dirty="0">
          <a:solidFill>
            <a:schemeClr val="tx1"/>
          </a:solidFill>
          <a:latin typeface="+mj-lt"/>
          <a:ea typeface="+mn-ea"/>
          <a:cs typeface="Arial" panose="020B0604020202020204" pitchFamily="34" charset="0"/>
        </a:defRPr>
      </a:lvl3pPr>
      <a:lvl4pPr marL="1027113" indent="-338138" algn="l" defTabSz="914400" rtl="0" eaLnBrk="1" latinLnBrk="0" hangingPunct="1">
        <a:lnSpc>
          <a:spcPct val="90000"/>
        </a:lnSpc>
        <a:spcBef>
          <a:spcPts val="500"/>
        </a:spcBef>
        <a:buClr>
          <a:srgbClr val="BB5D00"/>
        </a:buClr>
        <a:buSzPct val="90000"/>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54125" indent="-339725" algn="l" defTabSz="914400" rtl="0" eaLnBrk="1" latinLnBrk="0" hangingPunct="1">
        <a:lnSpc>
          <a:spcPct val="90000"/>
        </a:lnSpc>
        <a:spcBef>
          <a:spcPts val="500"/>
        </a:spcBef>
        <a:buClr>
          <a:srgbClr val="BB5D00"/>
        </a:buClr>
        <a:buFont typeface="Arial" panose="020B0604020202020204" pitchFamily="34" charset="0"/>
        <a:buChar char="–"/>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3437806"/>
      </p:ext>
    </p:extLst>
  </p:cSld>
  <p:clrMap bg1="lt1" tx1="dk1" bg2="lt2" tx2="dk2" accent1="accent1" accent2="accent2" accent3="accent3" accent4="accent4" accent5="accent5" accent6="accent6" hlink="hlink" folHlink="folHlink"/>
  <p:sldLayoutIdLst>
    <p:sldLayoutId id="2147483790" r:id="rId1"/>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618733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F3E7E2-84F1-4C93-9C33-3D079071C2B7}"/>
              </a:ext>
            </a:extLst>
          </p:cNvPr>
          <p:cNvSpPr/>
          <p:nvPr userDrawn="1"/>
        </p:nvSpPr>
        <p:spPr>
          <a:xfrm>
            <a:off x="3175" y="-26162"/>
            <a:ext cx="12188825" cy="651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642035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txStyles>
    <p:titleStyle>
      <a:lvl1pPr algn="l" defTabSz="914408"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1" indent="-91441" algn="l" defTabSz="914408" rtl="0" eaLnBrk="1" latinLnBrk="0" hangingPunct="1">
        <a:lnSpc>
          <a:spcPct val="90000"/>
        </a:lnSpc>
        <a:spcBef>
          <a:spcPts val="1200"/>
        </a:spcBef>
        <a:spcAft>
          <a:spcPts val="201"/>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51" indent="-182881" algn="l" defTabSz="914408" rtl="0" eaLnBrk="1" latinLnBrk="0" hangingPunct="1">
        <a:lnSpc>
          <a:spcPct val="90000"/>
        </a:lnSpc>
        <a:spcBef>
          <a:spcPts val="201"/>
        </a:spcBef>
        <a:spcAft>
          <a:spcPts val="400"/>
        </a:spcAft>
        <a:buClr>
          <a:schemeClr val="accent1"/>
        </a:buClr>
        <a:buFont typeface="Calibri" pitchFamily="34" charset="0"/>
        <a:buChar char="◦"/>
        <a:defRPr sz="1801" kern="1200">
          <a:solidFill>
            <a:schemeClr val="tx1">
              <a:lumMod val="75000"/>
              <a:lumOff val="25000"/>
            </a:schemeClr>
          </a:solidFill>
          <a:latin typeface="+mn-lt"/>
          <a:ea typeface="+mn-ea"/>
          <a:cs typeface="+mn-cs"/>
        </a:defRPr>
      </a:lvl2pPr>
      <a:lvl3pPr marL="566933"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3pPr>
      <a:lvl4pPr marL="749814"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4pPr>
      <a:lvl5pPr marL="932696" indent="-182881"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5pPr>
      <a:lvl6pPr marL="1100010"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6pPr>
      <a:lvl7pPr marL="1300011"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7pPr>
      <a:lvl8pPr marL="1500013"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8pPr>
      <a:lvl9pPr marL="1700014" indent="-228602" algn="l" defTabSz="914408" rtl="0" eaLnBrk="1" latinLnBrk="0" hangingPunct="1">
        <a:lnSpc>
          <a:spcPct val="90000"/>
        </a:lnSpc>
        <a:spcBef>
          <a:spcPts val="201"/>
        </a:spcBef>
        <a:spcAft>
          <a:spcPts val="400"/>
        </a:spcAft>
        <a:buClr>
          <a:schemeClr val="accent1"/>
        </a:buClr>
        <a:buFont typeface="Calibri" pitchFamily="34" charset="0"/>
        <a:buChar char="◦"/>
        <a:defRPr sz="1401" kern="1200">
          <a:solidFill>
            <a:schemeClr val="tx1">
              <a:lumMod val="75000"/>
              <a:lumOff val="25000"/>
            </a:schemeClr>
          </a:solidFill>
          <a:latin typeface="+mn-lt"/>
          <a:ea typeface="+mn-ea"/>
          <a:cs typeface="+mn-cs"/>
        </a:defRPr>
      </a:lvl9pPr>
    </p:bodyStyle>
    <p:otherStyle>
      <a:defPPr>
        <a:defRPr lang="en-US"/>
      </a:defPPr>
      <a:lvl1pPr marL="0" algn="l" defTabSz="914408" rtl="0" eaLnBrk="1" latinLnBrk="0" hangingPunct="1">
        <a:defRPr sz="1801" kern="1200">
          <a:solidFill>
            <a:schemeClr val="tx1"/>
          </a:solidFill>
          <a:latin typeface="+mn-lt"/>
          <a:ea typeface="+mn-ea"/>
          <a:cs typeface="+mn-cs"/>
        </a:defRPr>
      </a:lvl1pPr>
      <a:lvl2pPr marL="457204" algn="l" defTabSz="914408" rtl="0" eaLnBrk="1" latinLnBrk="0" hangingPunct="1">
        <a:defRPr sz="1801" kern="1200">
          <a:solidFill>
            <a:schemeClr val="tx1"/>
          </a:solidFill>
          <a:latin typeface="+mn-lt"/>
          <a:ea typeface="+mn-ea"/>
          <a:cs typeface="+mn-cs"/>
        </a:defRPr>
      </a:lvl2pPr>
      <a:lvl3pPr marL="914408" algn="l" defTabSz="914408" rtl="0" eaLnBrk="1" latinLnBrk="0" hangingPunct="1">
        <a:defRPr sz="1801" kern="1200">
          <a:solidFill>
            <a:schemeClr val="tx1"/>
          </a:solidFill>
          <a:latin typeface="+mn-lt"/>
          <a:ea typeface="+mn-ea"/>
          <a:cs typeface="+mn-cs"/>
        </a:defRPr>
      </a:lvl3pPr>
      <a:lvl4pPr marL="1371612" algn="l" defTabSz="914408" rtl="0" eaLnBrk="1" latinLnBrk="0" hangingPunct="1">
        <a:defRPr sz="1801" kern="1200">
          <a:solidFill>
            <a:schemeClr val="tx1"/>
          </a:solidFill>
          <a:latin typeface="+mn-lt"/>
          <a:ea typeface="+mn-ea"/>
          <a:cs typeface="+mn-cs"/>
        </a:defRPr>
      </a:lvl4pPr>
      <a:lvl5pPr marL="1828816" algn="l" defTabSz="914408" rtl="0" eaLnBrk="1" latinLnBrk="0" hangingPunct="1">
        <a:defRPr sz="1801" kern="1200">
          <a:solidFill>
            <a:schemeClr val="tx1"/>
          </a:solidFill>
          <a:latin typeface="+mn-lt"/>
          <a:ea typeface="+mn-ea"/>
          <a:cs typeface="+mn-cs"/>
        </a:defRPr>
      </a:lvl5pPr>
      <a:lvl6pPr marL="2286020" algn="l" defTabSz="914408" rtl="0" eaLnBrk="1" latinLnBrk="0" hangingPunct="1">
        <a:defRPr sz="1801" kern="1200">
          <a:solidFill>
            <a:schemeClr val="tx1"/>
          </a:solidFill>
          <a:latin typeface="+mn-lt"/>
          <a:ea typeface="+mn-ea"/>
          <a:cs typeface="+mn-cs"/>
        </a:defRPr>
      </a:lvl6pPr>
      <a:lvl7pPr marL="2743224" algn="l" defTabSz="914408" rtl="0" eaLnBrk="1" latinLnBrk="0" hangingPunct="1">
        <a:defRPr sz="1801" kern="1200">
          <a:solidFill>
            <a:schemeClr val="tx1"/>
          </a:solidFill>
          <a:latin typeface="+mn-lt"/>
          <a:ea typeface="+mn-ea"/>
          <a:cs typeface="+mn-cs"/>
        </a:defRPr>
      </a:lvl7pPr>
      <a:lvl8pPr marL="3200428" algn="l" defTabSz="914408" rtl="0" eaLnBrk="1" latinLnBrk="0" hangingPunct="1">
        <a:defRPr sz="1801" kern="1200">
          <a:solidFill>
            <a:schemeClr val="tx1"/>
          </a:solidFill>
          <a:latin typeface="+mn-lt"/>
          <a:ea typeface="+mn-ea"/>
          <a:cs typeface="+mn-cs"/>
        </a:defRPr>
      </a:lvl8pPr>
      <a:lvl9pPr marL="3657631" algn="l" defTabSz="914408"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apps/d5191292-f6f8-4519-af19-c3b276f4d4dc/reports/9e55ad95-b684-4dbc-8847-48d93d12876b/ReportSection46f56ab6b836a70b7913?experience=power-bi" TargetMode="External"/><Relationship Id="rId2" Type="http://schemas.openxmlformats.org/officeDocument/2006/relationships/hyperlink" Target="https://app.powerbi.com/groups/me/apps/d5191292-f6f8-4519-af19-c3b276f4d4dc/reports/93681d9a-6feb-408c-a9b8-b1e718f94bba/ReportSection96240ce038ad59e421eb?experience=power-bi"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fcx365.sharepoint.com/:b:/r/Sites/GBL-DOHS/DOHSPolicy/FCX%20-%20HS15%20%20Surface%20Blasting%20Policy%20-%202021.pdf?csf=1&amp;web=1&amp;e=mxcKDp" TargetMode="Externa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fcx365.sharepoint.com/Sites/GBL-DOHS/DOHSPolicy/Forms/By%20Policy%20and%20Purpose.aspx?id=%2FSites%2FGBL%2DDOHS%2FDOHSPolicy%2FFCX%2DHS19%20Flagging%20and%20Barricading%20Policy%2Epdf&amp;parent=%2FSites%2FGBL%2DDOHS%2FDOHSPolicy" TargetMode="External"/><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Freeport Safety Updates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July 2024</a:t>
            </a:r>
          </a:p>
        </p:txBody>
      </p:sp>
      <p:sp>
        <p:nvSpPr>
          <p:cNvPr id="5" name="Subtitle 2">
            <a:extLst>
              <a:ext uri="{FF2B5EF4-FFF2-40B4-BE49-F238E27FC236}">
                <a16:creationId xmlns:a16="http://schemas.microsoft.com/office/drawing/2014/main" id="{07D7B3A9-6D38-8861-D94E-A9190094C203}"/>
              </a:ext>
            </a:extLst>
          </p:cNvPr>
          <p:cNvSpPr txBox="1">
            <a:spLocks noChangeArrowheads="1"/>
          </p:cNvSpPr>
          <p:nvPr/>
        </p:nvSpPr>
        <p:spPr bwMode="auto">
          <a:xfrm>
            <a:off x="480189" y="4314825"/>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BB5D00"/>
              </a:buClr>
              <a:buSzPct val="11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lnSpc>
                <a:spcPct val="90000"/>
              </a:lnSpc>
              <a:spcBef>
                <a:spcPts val="500"/>
              </a:spcBef>
              <a:buClr>
                <a:srgbClr val="DF572A"/>
              </a:buClr>
              <a:buFont typeface="Arial" panose="020B0604020202020204" pitchFamily="34" charset="0"/>
              <a:buChar char="‒"/>
              <a:defRPr sz="2200">
                <a:solidFill>
                  <a:schemeClr val="tx1"/>
                </a:solidFill>
                <a:latin typeface="Arial" panose="020B0604020202020204" pitchFamily="34" charset="0"/>
                <a:cs typeface="Arial" panose="020B0604020202020204" pitchFamily="34" charset="0"/>
              </a:defRPr>
            </a:lvl2pPr>
            <a:lvl3pPr>
              <a:lnSpc>
                <a:spcPct val="90000"/>
              </a:lnSpc>
              <a:spcBef>
                <a:spcPts val="500"/>
              </a:spcBef>
              <a:buClr>
                <a:srgbClr val="DF572A"/>
              </a:buClr>
              <a:buSzPct val="8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a:lnSpc>
                <a:spcPct val="90000"/>
              </a:lnSpc>
              <a:spcBef>
                <a:spcPts val="500"/>
              </a:spcBef>
              <a:buClr>
                <a:srgbClr val="DF572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lnSpc>
                <a:spcPct val="90000"/>
              </a:lnSpc>
              <a:spcBef>
                <a:spcPts val="500"/>
              </a:spcBef>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fontAlgn="base">
              <a:lnSpc>
                <a:spcPct val="90000"/>
              </a:lnSpc>
              <a:spcBef>
                <a:spcPts val="500"/>
              </a:spcBef>
              <a:spcAft>
                <a:spcPct val="0"/>
              </a:spcAft>
              <a:buClr>
                <a:srgbClr val="DF572A"/>
              </a:buClr>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lang="en-US" altLang="en-US" sz="1800" kern="1200" dirty="0">
                <a:solidFill>
                  <a:srgbClr val="FFFFFF"/>
                </a:solidFill>
                <a:latin typeface="Arial" panose="020B0604020202020204"/>
                <a:ea typeface="+mn-ea"/>
              </a:rPr>
              <a:t>(Incidents and Communications from June 2024)</a:t>
            </a:r>
            <a:endParaRPr kumimoji="0" lang="en-US" altLang="en-US" sz="18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161643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0331" y="325229"/>
            <a:ext cx="7997985" cy="432041"/>
          </a:xfrm>
          <a:prstGeom prst="rect">
            <a:avLst/>
          </a:prstGeom>
        </p:spPr>
        <p:txBody>
          <a:bodyPr vert="horz" wrap="square" lIns="0" tIns="13335" rIns="0" bIns="0" rtlCol="0" anchor="t">
            <a:spAutoFit/>
          </a:bodyPr>
          <a:lstStyle/>
          <a:p>
            <a:pPr marL="12700">
              <a:spcBef>
                <a:spcPts val="105"/>
              </a:spcBef>
            </a:pPr>
            <a:r>
              <a:rPr lang="en-US" sz="3200" b="1" dirty="0"/>
              <a:t>Safety Share – Heat Related Illness</a:t>
            </a:r>
            <a:endParaRPr sz="3200" dirty="0">
              <a:latin typeface="Arial"/>
              <a:cs typeface="Arial"/>
            </a:endParaRPr>
          </a:p>
        </p:txBody>
      </p:sp>
      <p:sp>
        <p:nvSpPr>
          <p:cNvPr id="7" name="TextBox 6">
            <a:extLst>
              <a:ext uri="{FF2B5EF4-FFF2-40B4-BE49-F238E27FC236}">
                <a16:creationId xmlns:a16="http://schemas.microsoft.com/office/drawing/2014/main" id="{3EB46C06-1D24-FB57-899A-3B8ACAA45E57}"/>
              </a:ext>
            </a:extLst>
          </p:cNvPr>
          <p:cNvSpPr txBox="1"/>
          <p:nvPr/>
        </p:nvSpPr>
        <p:spPr>
          <a:xfrm>
            <a:off x="6379091" y="2770633"/>
            <a:ext cx="5812909" cy="3604705"/>
          </a:xfrm>
          <a:prstGeom prst="rect">
            <a:avLst/>
          </a:prstGeom>
          <a:noFill/>
        </p:spPr>
        <p:txBody>
          <a:bodyPr wrap="square" lIns="91440" tIns="45720" rIns="91440" bIns="45720" rtlCol="0" anchor="t">
            <a:spAutoFit/>
          </a:bodyPr>
          <a:lstStyle/>
          <a:p>
            <a:pPr algn="l">
              <a:spcAft>
                <a:spcPts val="600"/>
              </a:spcAft>
            </a:pPr>
            <a:r>
              <a:rPr lang="en-US" b="1" dirty="0">
                <a:solidFill>
                  <a:srgbClr val="C55A11"/>
                </a:solidFill>
                <a:latin typeface="Arial"/>
                <a:cs typeface="Arial"/>
              </a:rPr>
              <a:t>Eliminate Hazards and Prevent Injury </a:t>
            </a:r>
            <a:endParaRPr lang="en-US" b="1" dirty="0">
              <a:latin typeface="Arial" panose="020B0604020202020204" pitchFamily="34" charset="0"/>
              <a:cs typeface="Arial" panose="020B0604020202020204" pitchFamily="34" charset="0"/>
            </a:endParaRPr>
          </a:p>
          <a:p>
            <a:pPr marL="342900" marR="0" lvl="0" indent="-342900">
              <a:lnSpc>
                <a:spcPct val="115000"/>
              </a:lnSpc>
              <a:spcAft>
                <a:spcPts val="0"/>
              </a:spcAft>
              <a:buFont typeface="+mj-lt"/>
              <a:buAutoNum type="arabicPeriod"/>
            </a:pPr>
            <a:r>
              <a:rPr lang="en-US" dirty="0">
                <a:latin typeface="+mn-lt"/>
                <a:cs typeface="Arial"/>
              </a:rPr>
              <a:t> </a:t>
            </a:r>
            <a:r>
              <a:rPr lang="en-US" sz="1800" dirty="0">
                <a:effectLst/>
                <a:latin typeface="+mn-lt"/>
                <a:ea typeface="Calibri" panose="020F0502020204030204" pitchFamily="34" charset="0"/>
                <a:cs typeface="Times New Roman" panose="02020603050405020304" pitchFamily="18" charset="0"/>
              </a:rPr>
              <a:t>Drink enough hydrating fluids.</a:t>
            </a:r>
          </a:p>
          <a:p>
            <a:pPr marL="342900" marR="0" lvl="0" indent="-342900">
              <a:lnSpc>
                <a:spcPct val="115000"/>
              </a:lnSpc>
              <a:spcAft>
                <a:spcPts val="0"/>
              </a:spcAft>
              <a:buFont typeface="+mj-lt"/>
              <a:buAutoNum type="arabicPeriod"/>
            </a:pPr>
            <a:r>
              <a:rPr lang="en-US" sz="1800" dirty="0">
                <a:effectLst/>
                <a:latin typeface="+mn-lt"/>
                <a:ea typeface="Calibri" panose="020F0502020204030204" pitchFamily="34" charset="0"/>
                <a:cs typeface="Times New Roman" panose="02020603050405020304" pitchFamily="18" charset="0"/>
              </a:rPr>
              <a:t>Hydrate before, during and after work – drink water or electrolyte-containing beverage every 20 minutes, avoid energy drinks.</a:t>
            </a:r>
          </a:p>
          <a:p>
            <a:pPr marL="342900" marR="0" lvl="0" indent="-342900">
              <a:lnSpc>
                <a:spcPct val="115000"/>
              </a:lnSpc>
              <a:spcAft>
                <a:spcPts val="0"/>
              </a:spcAft>
              <a:buFont typeface="+mj-lt"/>
              <a:buAutoNum type="arabicPeriod"/>
            </a:pPr>
            <a:r>
              <a:rPr lang="en-US" sz="1800" dirty="0">
                <a:effectLst/>
                <a:latin typeface="+mn-lt"/>
                <a:ea typeface="Calibri" panose="020F0502020204030204" pitchFamily="34" charset="0"/>
                <a:cs typeface="Times New Roman" panose="02020603050405020304" pitchFamily="18" charset="0"/>
              </a:rPr>
              <a:t>Take breaks as needed. Consider your needs based on temperature, humidity and work conditions.</a:t>
            </a:r>
          </a:p>
          <a:p>
            <a:pPr marL="342900" marR="0" lvl="0" indent="-342900">
              <a:lnSpc>
                <a:spcPct val="115000"/>
              </a:lnSpc>
              <a:spcAft>
                <a:spcPts val="0"/>
              </a:spcAft>
              <a:buFont typeface="+mj-lt"/>
              <a:buAutoNum type="arabicPeriod"/>
            </a:pPr>
            <a:r>
              <a:rPr lang="en-US" sz="1800" dirty="0">
                <a:effectLst/>
                <a:latin typeface="+mn-lt"/>
                <a:ea typeface="Calibri" panose="020F0502020204030204" pitchFamily="34" charset="0"/>
                <a:cs typeface="Times New Roman" panose="02020603050405020304" pitchFamily="18" charset="0"/>
              </a:rPr>
              <a:t>Wear appropriate loose-fitting and breathable clothing whenever possible. </a:t>
            </a:r>
          </a:p>
          <a:p>
            <a:pPr marL="342900" marR="0" lvl="0" indent="-342900">
              <a:lnSpc>
                <a:spcPct val="115000"/>
              </a:lnSpc>
              <a:spcAft>
                <a:spcPts val="0"/>
              </a:spcAft>
              <a:buFont typeface="+mj-lt"/>
              <a:buAutoNum type="arabicPeriod"/>
            </a:pPr>
            <a:r>
              <a:rPr lang="en-US" sz="1800" dirty="0">
                <a:effectLst/>
                <a:latin typeface="+mn-lt"/>
                <a:ea typeface="Calibri" panose="020F0502020204030204" pitchFamily="34" charset="0"/>
                <a:cs typeface="Times New Roman" panose="02020603050405020304" pitchFamily="18" charset="0"/>
              </a:rPr>
              <a:t>Monitor yourself and others for signs of heat illness.</a:t>
            </a:r>
          </a:p>
        </p:txBody>
      </p:sp>
      <p:sp>
        <p:nvSpPr>
          <p:cNvPr id="9" name="TextBox 8">
            <a:extLst>
              <a:ext uri="{FF2B5EF4-FFF2-40B4-BE49-F238E27FC236}">
                <a16:creationId xmlns:a16="http://schemas.microsoft.com/office/drawing/2014/main" id="{2147D520-3FC8-74AA-CAD9-0300BA200F20}"/>
              </a:ext>
            </a:extLst>
          </p:cNvPr>
          <p:cNvSpPr txBox="1"/>
          <p:nvPr/>
        </p:nvSpPr>
        <p:spPr>
          <a:xfrm>
            <a:off x="209516" y="1307753"/>
            <a:ext cx="11843541" cy="1345946"/>
          </a:xfrm>
          <a:prstGeom prst="rect">
            <a:avLst/>
          </a:prstGeom>
          <a:noFill/>
        </p:spPr>
        <p:txBody>
          <a:bodyPr wrap="square" lIns="91440" tIns="45720" rIns="91440" bIns="45720" rtlCol="0" anchor="t">
            <a:spAutoFit/>
          </a:bodyPr>
          <a:lstStyle/>
          <a:p>
            <a:pPr marL="0" marR="0">
              <a:lnSpc>
                <a:spcPct val="115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According to the Center for Disease Control and Prevention, heat stroke is the most serious type of heat-related illness and occurs when the body can no longer control its temperature. Heat stroke can cause permanent disability or death. By contrast, heat exhaustion is the body’s response to an excessive loss of water and salt, usually through excessive sweating. </a:t>
            </a:r>
          </a:p>
        </p:txBody>
      </p:sp>
      <p:graphicFrame>
        <p:nvGraphicFramePr>
          <p:cNvPr id="8" name="Table 7">
            <a:extLst>
              <a:ext uri="{FF2B5EF4-FFF2-40B4-BE49-F238E27FC236}">
                <a16:creationId xmlns:a16="http://schemas.microsoft.com/office/drawing/2014/main" id="{5FDF6B15-501B-A232-5F2E-8222E2509790}"/>
              </a:ext>
            </a:extLst>
          </p:cNvPr>
          <p:cNvGraphicFramePr>
            <a:graphicFrameLocks noGrp="1"/>
          </p:cNvGraphicFramePr>
          <p:nvPr>
            <p:extLst>
              <p:ext uri="{D42A27DB-BD31-4B8C-83A1-F6EECF244321}">
                <p14:modId xmlns:p14="http://schemas.microsoft.com/office/powerpoint/2010/main" val="1028975782"/>
              </p:ext>
            </p:extLst>
          </p:nvPr>
        </p:nvGraphicFramePr>
        <p:xfrm>
          <a:off x="209516" y="2866424"/>
          <a:ext cx="5895613" cy="3413125"/>
        </p:xfrm>
        <a:graphic>
          <a:graphicData uri="http://schemas.openxmlformats.org/drawingml/2006/table">
            <a:tbl>
              <a:tblPr firstRow="1" firstCol="1" bandRow="1">
                <a:tableStyleId>{8A107856-5554-42FB-B03E-39F5DBC370BA}</a:tableStyleId>
              </a:tblPr>
              <a:tblGrid>
                <a:gridCol w="3120883">
                  <a:extLst>
                    <a:ext uri="{9D8B030D-6E8A-4147-A177-3AD203B41FA5}">
                      <a16:colId xmlns:a16="http://schemas.microsoft.com/office/drawing/2014/main" val="3756804979"/>
                    </a:ext>
                  </a:extLst>
                </a:gridCol>
                <a:gridCol w="2774730">
                  <a:extLst>
                    <a:ext uri="{9D8B030D-6E8A-4147-A177-3AD203B41FA5}">
                      <a16:colId xmlns:a16="http://schemas.microsoft.com/office/drawing/2014/main" val="3984543757"/>
                    </a:ext>
                  </a:extLst>
                </a:gridCol>
              </a:tblGrid>
              <a:tr h="295275">
                <a:tc>
                  <a:txBody>
                    <a:bodyPr/>
                    <a:lstStyle/>
                    <a:p>
                      <a:pPr marL="0" marR="0" algn="ctr">
                        <a:lnSpc>
                          <a:spcPct val="107000"/>
                        </a:lnSpc>
                        <a:spcBef>
                          <a:spcPts val="0"/>
                        </a:spcBef>
                        <a:spcAft>
                          <a:spcPts val="0"/>
                        </a:spcAft>
                      </a:pPr>
                      <a:r>
                        <a:rPr lang="en-US" sz="1600">
                          <a:effectLst/>
                        </a:rPr>
                        <a:t>HEAT STROKE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HEAT EXHAUSTION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9300257"/>
                  </a:ext>
                </a:extLst>
              </a:tr>
              <a:tr h="1763395">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rPr>
                        <a:t>Confusion </a:t>
                      </a:r>
                    </a:p>
                    <a:p>
                      <a:pPr marL="342900" marR="0" lvl="0" indent="-342900">
                        <a:lnSpc>
                          <a:spcPct val="107000"/>
                        </a:lnSpc>
                        <a:spcBef>
                          <a:spcPts val="0"/>
                        </a:spcBef>
                        <a:spcAft>
                          <a:spcPts val="0"/>
                        </a:spcAft>
                        <a:buFont typeface="Symbol" panose="05050102010706020507" pitchFamily="18" charset="2"/>
                        <a:buChar char=""/>
                      </a:pPr>
                      <a:r>
                        <a:rPr lang="en-US" sz="1600">
                          <a:effectLst/>
                        </a:rPr>
                        <a:t>Altered mental status </a:t>
                      </a:r>
                    </a:p>
                    <a:p>
                      <a:pPr marL="342900" marR="0" lvl="0" indent="-342900">
                        <a:lnSpc>
                          <a:spcPct val="107000"/>
                        </a:lnSpc>
                        <a:spcBef>
                          <a:spcPts val="0"/>
                        </a:spcBef>
                        <a:spcAft>
                          <a:spcPts val="0"/>
                        </a:spcAft>
                        <a:buFont typeface="Symbol" panose="05050102010706020507" pitchFamily="18" charset="2"/>
                        <a:buChar char=""/>
                      </a:pPr>
                      <a:r>
                        <a:rPr lang="en-US" sz="1600">
                          <a:effectLst/>
                        </a:rPr>
                        <a:t>Slurred speech</a:t>
                      </a:r>
                    </a:p>
                    <a:p>
                      <a:pPr marL="342900" marR="0" lvl="0" indent="-342900">
                        <a:lnSpc>
                          <a:spcPct val="107000"/>
                        </a:lnSpc>
                        <a:spcBef>
                          <a:spcPts val="0"/>
                        </a:spcBef>
                        <a:spcAft>
                          <a:spcPts val="0"/>
                        </a:spcAft>
                        <a:buFont typeface="Symbol" panose="05050102010706020507" pitchFamily="18" charset="2"/>
                        <a:buChar char=""/>
                      </a:pPr>
                      <a:r>
                        <a:rPr lang="en-US" sz="1600">
                          <a:effectLst/>
                        </a:rPr>
                        <a:t>Loss of consciousness (coma)</a:t>
                      </a:r>
                    </a:p>
                    <a:p>
                      <a:pPr marL="342900" marR="0" lvl="0" indent="-342900">
                        <a:lnSpc>
                          <a:spcPct val="107000"/>
                        </a:lnSpc>
                        <a:spcBef>
                          <a:spcPts val="0"/>
                        </a:spcBef>
                        <a:spcAft>
                          <a:spcPts val="0"/>
                        </a:spcAft>
                        <a:buFont typeface="Symbol" panose="05050102010706020507" pitchFamily="18" charset="2"/>
                        <a:buChar char=""/>
                      </a:pPr>
                      <a:r>
                        <a:rPr lang="en-US" sz="1600">
                          <a:effectLst/>
                        </a:rPr>
                        <a:t>Hot, dry skin or profuse sweating</a:t>
                      </a:r>
                    </a:p>
                    <a:p>
                      <a:pPr marL="342900" marR="0" lvl="0" indent="-342900">
                        <a:lnSpc>
                          <a:spcPct val="107000"/>
                        </a:lnSpc>
                        <a:spcBef>
                          <a:spcPts val="0"/>
                        </a:spcBef>
                        <a:spcAft>
                          <a:spcPts val="0"/>
                        </a:spcAft>
                        <a:buFont typeface="Symbol" panose="05050102010706020507" pitchFamily="18" charset="2"/>
                        <a:buChar char=""/>
                      </a:pPr>
                      <a:r>
                        <a:rPr lang="en-US" sz="1600">
                          <a:effectLst/>
                        </a:rPr>
                        <a:t>Seizures</a:t>
                      </a:r>
                    </a:p>
                    <a:p>
                      <a:pPr marL="342900" marR="0" lvl="0" indent="-342900">
                        <a:lnSpc>
                          <a:spcPct val="107000"/>
                        </a:lnSpc>
                        <a:spcBef>
                          <a:spcPts val="0"/>
                        </a:spcBef>
                        <a:spcAft>
                          <a:spcPts val="0"/>
                        </a:spcAft>
                        <a:buFont typeface="Symbol" panose="05050102010706020507" pitchFamily="18" charset="2"/>
                        <a:buChar char=""/>
                      </a:pPr>
                      <a:r>
                        <a:rPr lang="en-US" sz="1600">
                          <a:effectLst/>
                        </a:rPr>
                        <a:t>Very high body temperature</a:t>
                      </a:r>
                    </a:p>
                    <a:p>
                      <a:pPr marL="342900" marR="0" lvl="0" indent="-342900">
                        <a:lnSpc>
                          <a:spcPct val="107000"/>
                        </a:lnSpc>
                        <a:spcBef>
                          <a:spcPts val="0"/>
                        </a:spcBef>
                        <a:spcAft>
                          <a:spcPts val="0"/>
                        </a:spcAft>
                        <a:buFont typeface="Symbol" panose="05050102010706020507" pitchFamily="18" charset="2"/>
                        <a:buChar char=""/>
                      </a:pPr>
                      <a:r>
                        <a:rPr lang="en-US" sz="1600">
                          <a:effectLst/>
                        </a:rPr>
                        <a:t>Fatal if treatment is delayed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Headache</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Nausea</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Dizziness</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Weakness</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Thirst</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Irritability</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Heavy sweating</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Elevated body temperature</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Decreased urine output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7174814"/>
                  </a:ext>
                </a:extLst>
              </a:tr>
            </a:tbl>
          </a:graphicData>
        </a:graphic>
      </p:graphicFrame>
    </p:spTree>
    <p:extLst>
      <p:ext uri="{BB962C8B-B14F-4D97-AF65-F5344CB8AC3E}">
        <p14:creationId xmlns:p14="http://schemas.microsoft.com/office/powerpoint/2010/main" val="408743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C1D361-81C2-1FD0-0F8C-2477F245E3B2}"/>
              </a:ext>
            </a:extLst>
          </p:cNvPr>
          <p:cNvSpPr>
            <a:spLocks noGrp="1"/>
          </p:cNvSpPr>
          <p:nvPr>
            <p:ph type="title"/>
          </p:nvPr>
        </p:nvSpPr>
        <p:spPr/>
        <p:txBody>
          <a:bodyPr/>
          <a:lstStyle/>
          <a:p>
            <a:r>
              <a:rPr lang="en-US" sz="3200" b="1">
                <a:latin typeface="Arial (Headings)"/>
              </a:rPr>
              <a:t>Freeport</a:t>
            </a:r>
            <a:r>
              <a:rPr lang="en-US" sz="3200" b="1" spc="-50">
                <a:latin typeface="Arial (Headings)"/>
                <a:cs typeface="Arial"/>
              </a:rPr>
              <a:t> </a:t>
            </a:r>
            <a:r>
              <a:rPr lang="en-US" sz="3200" b="1">
                <a:latin typeface="Arial (Headings)"/>
                <a:cs typeface="Arial"/>
              </a:rPr>
              <a:t>Monthly</a:t>
            </a:r>
            <a:r>
              <a:rPr lang="en-US" sz="3200" b="1" spc="-55">
                <a:latin typeface="Arial (Headings)"/>
                <a:cs typeface="Arial"/>
              </a:rPr>
              <a:t> </a:t>
            </a:r>
            <a:r>
              <a:rPr lang="en-US" sz="3200" b="1">
                <a:latin typeface="Arial (Headings)"/>
                <a:cs typeface="Arial"/>
              </a:rPr>
              <a:t>Safety</a:t>
            </a:r>
            <a:r>
              <a:rPr lang="en-US" sz="3200" b="1" spc="-40">
                <a:latin typeface="Arial (Headings)"/>
                <a:cs typeface="Arial"/>
              </a:rPr>
              <a:t> </a:t>
            </a:r>
            <a:r>
              <a:rPr lang="en-US" sz="3200" b="1" spc="-10">
                <a:latin typeface="Arial (Headings)"/>
                <a:cs typeface="Arial"/>
              </a:rPr>
              <a:t>Content</a:t>
            </a:r>
            <a:endParaRPr lang="en-US">
              <a:latin typeface="Arial (Headings)"/>
            </a:endParaRPr>
          </a:p>
        </p:txBody>
      </p:sp>
      <p:sp>
        <p:nvSpPr>
          <p:cNvPr id="6" name="Content Placeholder 5">
            <a:extLst>
              <a:ext uri="{FF2B5EF4-FFF2-40B4-BE49-F238E27FC236}">
                <a16:creationId xmlns:a16="http://schemas.microsoft.com/office/drawing/2014/main" id="{66AD644A-77D9-47B3-1704-866013A5E0C1}"/>
              </a:ext>
            </a:extLst>
          </p:cNvPr>
          <p:cNvSpPr>
            <a:spLocks noGrp="1"/>
          </p:cNvSpPr>
          <p:nvPr>
            <p:ph idx="1"/>
          </p:nvPr>
        </p:nvSpPr>
        <p:spPr>
          <a:xfrm>
            <a:off x="581791" y="1240222"/>
            <a:ext cx="10572316" cy="5391806"/>
          </a:xfrm>
        </p:spPr>
        <p:txBody>
          <a:bodyPr/>
          <a:lstStyle/>
          <a:p>
            <a:pPr marL="0" marR="370840" indent="0">
              <a:lnSpc>
                <a:spcPts val="2590"/>
              </a:lnSpc>
              <a:spcBef>
                <a:spcPts val="425"/>
              </a:spcBef>
              <a:buNone/>
            </a:pPr>
            <a:r>
              <a:rPr lang="en-US" sz="2400">
                <a:latin typeface="Arial"/>
                <a:cs typeface="Arial"/>
              </a:rPr>
              <a:t>The</a:t>
            </a:r>
            <a:r>
              <a:rPr lang="en-US" sz="2400" spc="-30">
                <a:latin typeface="Arial"/>
                <a:cs typeface="Arial"/>
              </a:rPr>
              <a:t> </a:t>
            </a:r>
            <a:r>
              <a:rPr lang="en-US" sz="2400">
                <a:latin typeface="Arial"/>
                <a:cs typeface="Arial"/>
              </a:rPr>
              <a:t>following</a:t>
            </a:r>
            <a:r>
              <a:rPr lang="en-US" sz="2400" spc="10">
                <a:latin typeface="Arial"/>
                <a:cs typeface="Arial"/>
              </a:rPr>
              <a:t> </a:t>
            </a:r>
            <a:r>
              <a:rPr lang="en-US" sz="2400">
                <a:latin typeface="Arial"/>
                <a:cs typeface="Arial"/>
              </a:rPr>
              <a:t>slides</a:t>
            </a:r>
            <a:r>
              <a:rPr lang="en-US" sz="2400" spc="5">
                <a:latin typeface="Arial"/>
                <a:cs typeface="Arial"/>
              </a:rPr>
              <a:t> </a:t>
            </a:r>
            <a:r>
              <a:rPr lang="en-US" sz="2400">
                <a:latin typeface="Arial"/>
                <a:cs typeface="Arial"/>
              </a:rPr>
              <a:t>have</a:t>
            </a:r>
            <a:r>
              <a:rPr lang="en-US" sz="2400" spc="-10">
                <a:latin typeface="Arial"/>
                <a:cs typeface="Arial"/>
              </a:rPr>
              <a:t> </a:t>
            </a:r>
            <a:r>
              <a:rPr lang="en-US" sz="2400">
                <a:latin typeface="Arial"/>
                <a:cs typeface="Arial"/>
              </a:rPr>
              <a:t>been</a:t>
            </a:r>
            <a:r>
              <a:rPr lang="en-US" sz="2400" spc="-10">
                <a:latin typeface="Arial"/>
                <a:cs typeface="Arial"/>
              </a:rPr>
              <a:t> </a:t>
            </a:r>
            <a:r>
              <a:rPr lang="en-US" sz="2400">
                <a:latin typeface="Arial"/>
                <a:cs typeface="Arial"/>
              </a:rPr>
              <a:t>provided</a:t>
            </a:r>
            <a:r>
              <a:rPr lang="en-US" sz="2400" spc="5">
                <a:latin typeface="Arial"/>
                <a:cs typeface="Arial"/>
              </a:rPr>
              <a:t> </a:t>
            </a:r>
            <a:r>
              <a:rPr lang="en-US" sz="2400">
                <a:latin typeface="Arial"/>
                <a:cs typeface="Arial"/>
              </a:rPr>
              <a:t>to</a:t>
            </a:r>
            <a:r>
              <a:rPr lang="en-US" sz="2400" spc="-25">
                <a:latin typeface="Arial"/>
                <a:cs typeface="Arial"/>
              </a:rPr>
              <a:t> </a:t>
            </a:r>
            <a:r>
              <a:rPr lang="en-US" sz="2400">
                <a:latin typeface="Arial"/>
                <a:cs typeface="Arial"/>
              </a:rPr>
              <a:t>aid</a:t>
            </a:r>
            <a:r>
              <a:rPr lang="en-US" sz="2400" spc="-10">
                <a:latin typeface="Arial"/>
                <a:cs typeface="Arial"/>
              </a:rPr>
              <a:t> </a:t>
            </a:r>
            <a:r>
              <a:rPr lang="en-US" sz="2400">
                <a:latin typeface="Arial"/>
                <a:cs typeface="Arial"/>
              </a:rPr>
              <a:t>in</a:t>
            </a:r>
            <a:r>
              <a:rPr lang="en-US" sz="2400" spc="-20">
                <a:latin typeface="Arial"/>
                <a:cs typeface="Arial"/>
              </a:rPr>
              <a:t> </a:t>
            </a:r>
            <a:r>
              <a:rPr lang="en-US" sz="2400">
                <a:latin typeface="Arial"/>
                <a:cs typeface="Arial"/>
              </a:rPr>
              <a:t>compiling</a:t>
            </a:r>
            <a:r>
              <a:rPr lang="en-US" sz="2400" spc="10">
                <a:latin typeface="Arial"/>
                <a:cs typeface="Arial"/>
              </a:rPr>
              <a:t> </a:t>
            </a:r>
            <a:r>
              <a:rPr lang="en-US" sz="2400">
                <a:latin typeface="Arial"/>
                <a:cs typeface="Arial"/>
              </a:rPr>
              <a:t>content</a:t>
            </a:r>
            <a:r>
              <a:rPr lang="en-US" sz="2400" spc="-5">
                <a:latin typeface="Arial"/>
                <a:cs typeface="Arial"/>
              </a:rPr>
              <a:t> </a:t>
            </a:r>
            <a:r>
              <a:rPr lang="en-US" sz="2400" spc="-25">
                <a:latin typeface="Arial"/>
                <a:cs typeface="Arial"/>
              </a:rPr>
              <a:t>for </a:t>
            </a:r>
            <a:r>
              <a:rPr lang="en-US" sz="2400">
                <a:latin typeface="Arial"/>
                <a:cs typeface="Arial"/>
              </a:rPr>
              <a:t>monthly</a:t>
            </a:r>
            <a:r>
              <a:rPr lang="en-US" sz="2400" spc="-25">
                <a:latin typeface="Arial"/>
                <a:cs typeface="Arial"/>
              </a:rPr>
              <a:t> </a:t>
            </a:r>
            <a:r>
              <a:rPr lang="en-US" sz="2400">
                <a:latin typeface="Arial"/>
                <a:cs typeface="Arial"/>
              </a:rPr>
              <a:t>Health</a:t>
            </a:r>
            <a:r>
              <a:rPr lang="en-US" sz="2400" spc="10">
                <a:latin typeface="Arial"/>
                <a:cs typeface="Arial"/>
              </a:rPr>
              <a:t> </a:t>
            </a:r>
            <a:r>
              <a:rPr lang="en-US" sz="2400">
                <a:latin typeface="Arial"/>
                <a:cs typeface="Arial"/>
              </a:rPr>
              <a:t>&amp;</a:t>
            </a:r>
            <a:r>
              <a:rPr lang="en-US" sz="2400" spc="-30">
                <a:latin typeface="Arial"/>
                <a:cs typeface="Arial"/>
              </a:rPr>
              <a:t> </a:t>
            </a:r>
            <a:r>
              <a:rPr lang="en-US" sz="2400">
                <a:latin typeface="Arial"/>
                <a:cs typeface="Arial"/>
              </a:rPr>
              <a:t>Safety</a:t>
            </a:r>
            <a:r>
              <a:rPr lang="en-US" sz="2400" spc="-25">
                <a:latin typeface="Arial"/>
                <a:cs typeface="Arial"/>
              </a:rPr>
              <a:t> </a:t>
            </a:r>
            <a:r>
              <a:rPr lang="en-US" sz="2400">
                <a:latin typeface="Arial"/>
                <a:cs typeface="Arial"/>
              </a:rPr>
              <a:t>meetings, tailgates, etc. with</a:t>
            </a:r>
            <a:r>
              <a:rPr lang="en-US" sz="2400" spc="-15">
                <a:latin typeface="Arial"/>
                <a:cs typeface="Arial"/>
              </a:rPr>
              <a:t> </a:t>
            </a:r>
            <a:r>
              <a:rPr lang="en-US" sz="2400">
                <a:latin typeface="Arial"/>
                <a:cs typeface="Arial"/>
              </a:rPr>
              <a:t>Freeport</a:t>
            </a:r>
            <a:r>
              <a:rPr lang="en-US" sz="2400" spc="-15">
                <a:latin typeface="Arial"/>
                <a:cs typeface="Arial"/>
              </a:rPr>
              <a:t> </a:t>
            </a:r>
            <a:r>
              <a:rPr lang="en-US" sz="2400">
                <a:latin typeface="Arial"/>
                <a:cs typeface="Arial"/>
              </a:rPr>
              <a:t>employees</a:t>
            </a:r>
            <a:r>
              <a:rPr lang="en-US" sz="2400" spc="10">
                <a:latin typeface="Arial"/>
                <a:cs typeface="Arial"/>
              </a:rPr>
              <a:t> </a:t>
            </a:r>
            <a:r>
              <a:rPr lang="en-US" sz="2400">
                <a:latin typeface="Arial"/>
                <a:cs typeface="Arial"/>
              </a:rPr>
              <a:t>and</a:t>
            </a:r>
            <a:r>
              <a:rPr lang="en-US" sz="2400" spc="-5">
                <a:latin typeface="Arial"/>
                <a:cs typeface="Arial"/>
              </a:rPr>
              <a:t> </a:t>
            </a:r>
            <a:r>
              <a:rPr lang="en-US" sz="2400" spc="-10">
                <a:latin typeface="Arial"/>
                <a:cs typeface="Arial"/>
              </a:rPr>
              <a:t>contractors.</a:t>
            </a:r>
            <a:endParaRPr lang="en-US" sz="2400">
              <a:latin typeface="Arial"/>
              <a:cs typeface="Arial"/>
            </a:endParaRPr>
          </a:p>
          <a:p>
            <a:pPr marL="243840" marR="70485" indent="-231775">
              <a:lnSpc>
                <a:spcPts val="2590"/>
              </a:lnSpc>
              <a:spcBef>
                <a:spcPts val="1000"/>
              </a:spcBef>
              <a:buClr>
                <a:srgbClr val="BA5D00"/>
              </a:buClr>
              <a:buSzPct val="110416"/>
              <a:buChar char="•"/>
              <a:tabLst>
                <a:tab pos="243840" algn="l"/>
              </a:tabLst>
            </a:pPr>
            <a:r>
              <a:rPr lang="en-US" sz="2400">
                <a:latin typeface="Arial"/>
                <a:cs typeface="Arial"/>
              </a:rPr>
              <a:t>Please keep</a:t>
            </a:r>
            <a:r>
              <a:rPr lang="en-US" sz="2400" spc="-15">
                <a:latin typeface="Arial"/>
                <a:cs typeface="Arial"/>
              </a:rPr>
              <a:t> </a:t>
            </a:r>
            <a:r>
              <a:rPr lang="en-US" sz="2400">
                <a:latin typeface="Arial"/>
                <a:cs typeface="Arial"/>
              </a:rPr>
              <a:t>in</a:t>
            </a:r>
            <a:r>
              <a:rPr lang="en-US" sz="2400" spc="-5">
                <a:latin typeface="Arial"/>
                <a:cs typeface="Arial"/>
              </a:rPr>
              <a:t> </a:t>
            </a:r>
            <a:r>
              <a:rPr lang="en-US" sz="2400">
                <a:latin typeface="Arial"/>
                <a:cs typeface="Arial"/>
              </a:rPr>
              <a:t>mind</a:t>
            </a:r>
            <a:r>
              <a:rPr lang="en-US" sz="2400" spc="-15">
                <a:latin typeface="Arial"/>
                <a:cs typeface="Arial"/>
              </a:rPr>
              <a:t> </a:t>
            </a:r>
            <a:r>
              <a:rPr lang="en-US" sz="2400">
                <a:latin typeface="Arial"/>
                <a:cs typeface="Arial"/>
              </a:rPr>
              <a:t>-</a:t>
            </a:r>
            <a:r>
              <a:rPr lang="en-US" sz="2400" spc="-15">
                <a:latin typeface="Arial"/>
                <a:cs typeface="Arial"/>
              </a:rPr>
              <a:t> </a:t>
            </a:r>
            <a:r>
              <a:rPr lang="en-US" sz="2400">
                <a:latin typeface="Arial"/>
                <a:cs typeface="Arial"/>
              </a:rPr>
              <a:t>some</a:t>
            </a:r>
            <a:r>
              <a:rPr lang="en-US" sz="2400" spc="-15">
                <a:latin typeface="Arial"/>
                <a:cs typeface="Arial"/>
              </a:rPr>
              <a:t> </a:t>
            </a:r>
            <a:r>
              <a:rPr lang="en-US" sz="2400">
                <a:latin typeface="Arial"/>
                <a:cs typeface="Arial"/>
              </a:rPr>
              <a:t>of</a:t>
            </a:r>
            <a:r>
              <a:rPr lang="en-US" sz="2400" spc="-20">
                <a:latin typeface="Arial"/>
                <a:cs typeface="Arial"/>
              </a:rPr>
              <a:t> </a:t>
            </a:r>
            <a:r>
              <a:rPr lang="en-US" sz="2400">
                <a:latin typeface="Arial"/>
                <a:cs typeface="Arial"/>
              </a:rPr>
              <a:t>this</a:t>
            </a:r>
            <a:r>
              <a:rPr lang="en-US" sz="2400" spc="-10">
                <a:latin typeface="Arial"/>
                <a:cs typeface="Arial"/>
              </a:rPr>
              <a:t> </a:t>
            </a:r>
            <a:r>
              <a:rPr lang="en-US" sz="2400">
                <a:latin typeface="Arial"/>
                <a:cs typeface="Arial"/>
              </a:rPr>
              <a:t>information</a:t>
            </a:r>
            <a:r>
              <a:rPr lang="en-US" sz="2400" spc="-10">
                <a:latin typeface="Arial"/>
                <a:cs typeface="Arial"/>
              </a:rPr>
              <a:t> </a:t>
            </a:r>
            <a:r>
              <a:rPr lang="en-US" sz="2400">
                <a:latin typeface="Arial"/>
                <a:cs typeface="Arial"/>
              </a:rPr>
              <a:t>is</a:t>
            </a:r>
            <a:r>
              <a:rPr lang="en-US" sz="2400" spc="-10">
                <a:latin typeface="Arial"/>
                <a:cs typeface="Arial"/>
              </a:rPr>
              <a:t> </a:t>
            </a:r>
            <a:r>
              <a:rPr lang="en-US" sz="2400">
                <a:latin typeface="Arial"/>
                <a:cs typeface="Arial"/>
              </a:rPr>
              <a:t>preliminary</a:t>
            </a:r>
            <a:r>
              <a:rPr lang="en-US" sz="2400" spc="25">
                <a:latin typeface="Arial"/>
                <a:cs typeface="Arial"/>
              </a:rPr>
              <a:t> </a:t>
            </a:r>
            <a:r>
              <a:rPr lang="en-US" sz="2400">
                <a:latin typeface="Arial"/>
                <a:cs typeface="Arial"/>
              </a:rPr>
              <a:t>and</a:t>
            </a:r>
            <a:r>
              <a:rPr lang="en-US" sz="2400" spc="-15">
                <a:latin typeface="Arial"/>
                <a:cs typeface="Arial"/>
              </a:rPr>
              <a:t> </a:t>
            </a:r>
            <a:r>
              <a:rPr lang="en-US" sz="2400">
                <a:latin typeface="Arial"/>
                <a:cs typeface="Arial"/>
              </a:rPr>
              <a:t>may</a:t>
            </a:r>
            <a:r>
              <a:rPr lang="en-US" sz="2400" spc="-5">
                <a:latin typeface="Arial"/>
                <a:cs typeface="Arial"/>
              </a:rPr>
              <a:t> </a:t>
            </a:r>
            <a:r>
              <a:rPr lang="en-US" sz="2400" spc="-25">
                <a:latin typeface="Arial"/>
                <a:cs typeface="Arial"/>
              </a:rPr>
              <a:t>be </a:t>
            </a:r>
            <a:r>
              <a:rPr lang="en-US" sz="2400">
                <a:latin typeface="Arial"/>
                <a:cs typeface="Arial"/>
              </a:rPr>
              <a:t>pending</a:t>
            </a:r>
            <a:r>
              <a:rPr lang="en-US" sz="2400" spc="-5">
                <a:latin typeface="Arial"/>
                <a:cs typeface="Arial"/>
              </a:rPr>
              <a:t> </a:t>
            </a:r>
            <a:r>
              <a:rPr lang="en-US" sz="2400">
                <a:latin typeface="Arial"/>
                <a:cs typeface="Arial"/>
              </a:rPr>
              <a:t>complete</a:t>
            </a:r>
            <a:r>
              <a:rPr lang="en-US" sz="2400" spc="-25">
                <a:latin typeface="Arial"/>
                <a:cs typeface="Arial"/>
              </a:rPr>
              <a:t> </a:t>
            </a:r>
            <a:r>
              <a:rPr lang="en-US" sz="2400" spc="-10">
                <a:latin typeface="Arial"/>
                <a:cs typeface="Arial"/>
              </a:rPr>
              <a:t>investigations.</a:t>
            </a:r>
          </a:p>
          <a:p>
            <a:pPr marL="243840" marR="70485" indent="-231775">
              <a:lnSpc>
                <a:spcPts val="2590"/>
              </a:lnSpc>
              <a:spcBef>
                <a:spcPts val="1000"/>
              </a:spcBef>
              <a:buClr>
                <a:srgbClr val="BA5D00"/>
              </a:buClr>
              <a:buSzPct val="110416"/>
              <a:buChar char="•"/>
              <a:tabLst>
                <a:tab pos="243840" algn="l"/>
              </a:tabLst>
            </a:pPr>
            <a:endParaRPr lang="en-US" spc="-10">
              <a:latin typeface="Arial"/>
              <a:cs typeface="Arial"/>
            </a:endParaRPr>
          </a:p>
          <a:p>
            <a:pPr marL="0" indent="0">
              <a:lnSpc>
                <a:spcPct val="100000"/>
              </a:lnSpc>
              <a:buNone/>
            </a:pPr>
            <a:r>
              <a:rPr lang="en-US" sz="2400">
                <a:latin typeface="Arial"/>
                <a:cs typeface="Arial"/>
              </a:rPr>
              <a:t>Best</a:t>
            </a:r>
            <a:r>
              <a:rPr lang="en-US" sz="2400" spc="-20">
                <a:latin typeface="Arial"/>
                <a:cs typeface="Arial"/>
              </a:rPr>
              <a:t> </a:t>
            </a:r>
            <a:r>
              <a:rPr lang="en-US" sz="2400" spc="-10">
                <a:latin typeface="Arial"/>
                <a:cs typeface="Arial"/>
              </a:rPr>
              <a:t>Practices</a:t>
            </a:r>
            <a:endParaRPr lang="en-US" sz="2400">
              <a:latin typeface="Arial"/>
              <a:cs typeface="Arial"/>
            </a:endParaRPr>
          </a:p>
          <a:p>
            <a:pPr marL="243840" indent="-231140">
              <a:lnSpc>
                <a:spcPct val="100000"/>
              </a:lnSpc>
              <a:spcBef>
                <a:spcPts val="705"/>
              </a:spcBef>
              <a:buClr>
                <a:srgbClr val="BA5D00"/>
              </a:buClr>
              <a:buSzPct val="110416"/>
              <a:buChar char="•"/>
              <a:tabLst>
                <a:tab pos="243840" algn="l"/>
              </a:tabLst>
            </a:pPr>
            <a:r>
              <a:rPr lang="en-US" sz="2400">
                <a:latin typeface="Arial"/>
                <a:cs typeface="Arial"/>
              </a:rPr>
              <a:t>Be</a:t>
            </a:r>
            <a:r>
              <a:rPr lang="en-US" sz="2400" spc="-15">
                <a:latin typeface="Arial"/>
                <a:cs typeface="Arial"/>
              </a:rPr>
              <a:t> </a:t>
            </a:r>
            <a:r>
              <a:rPr lang="en-US" sz="2400">
                <a:latin typeface="Arial"/>
                <a:cs typeface="Arial"/>
              </a:rPr>
              <a:t>familiar</a:t>
            </a:r>
            <a:r>
              <a:rPr lang="en-US" sz="2400" spc="5">
                <a:latin typeface="Arial"/>
                <a:cs typeface="Arial"/>
              </a:rPr>
              <a:t> </a:t>
            </a:r>
            <a:r>
              <a:rPr lang="en-US" sz="2400">
                <a:latin typeface="Arial"/>
                <a:cs typeface="Arial"/>
              </a:rPr>
              <a:t>with</a:t>
            </a:r>
            <a:r>
              <a:rPr lang="en-US" sz="2400" spc="-5">
                <a:latin typeface="Arial"/>
                <a:cs typeface="Arial"/>
              </a:rPr>
              <a:t> </a:t>
            </a:r>
            <a:r>
              <a:rPr lang="en-US" sz="2400">
                <a:latin typeface="Arial"/>
                <a:cs typeface="Arial"/>
              </a:rPr>
              <a:t>content</a:t>
            </a:r>
            <a:r>
              <a:rPr lang="en-US" sz="2400" spc="-15">
                <a:latin typeface="Arial"/>
                <a:cs typeface="Arial"/>
              </a:rPr>
              <a:t> </a:t>
            </a:r>
            <a:r>
              <a:rPr lang="en-US" sz="2400">
                <a:latin typeface="Arial"/>
                <a:cs typeface="Arial"/>
              </a:rPr>
              <a:t>prior</a:t>
            </a:r>
            <a:r>
              <a:rPr lang="en-US" sz="2400" spc="-5">
                <a:latin typeface="Arial"/>
                <a:cs typeface="Arial"/>
              </a:rPr>
              <a:t> </a:t>
            </a:r>
            <a:r>
              <a:rPr lang="en-US" sz="2400">
                <a:latin typeface="Arial"/>
                <a:cs typeface="Arial"/>
              </a:rPr>
              <a:t>to</a:t>
            </a:r>
            <a:r>
              <a:rPr lang="en-US" sz="2400" spc="-20">
                <a:latin typeface="Arial"/>
                <a:cs typeface="Arial"/>
              </a:rPr>
              <a:t> </a:t>
            </a:r>
            <a:r>
              <a:rPr lang="en-US" sz="2400" spc="-10">
                <a:latin typeface="Arial"/>
                <a:cs typeface="Arial"/>
              </a:rPr>
              <a:t>presenting.</a:t>
            </a:r>
            <a:endParaRPr lang="en-US" sz="2400">
              <a:latin typeface="Arial"/>
              <a:cs typeface="Arial"/>
            </a:endParaRPr>
          </a:p>
          <a:p>
            <a:pPr marL="243840" indent="-231140">
              <a:lnSpc>
                <a:spcPct val="100000"/>
              </a:lnSpc>
              <a:spcBef>
                <a:spcPts val="710"/>
              </a:spcBef>
              <a:buClr>
                <a:srgbClr val="BA5D00"/>
              </a:buClr>
              <a:buSzPct val="110416"/>
              <a:buChar char="•"/>
              <a:tabLst>
                <a:tab pos="243840" algn="l"/>
              </a:tabLst>
            </a:pPr>
            <a:r>
              <a:rPr lang="en-US" sz="2400">
                <a:latin typeface="Arial"/>
                <a:cs typeface="Arial"/>
              </a:rPr>
              <a:t>Hide/unhide</a:t>
            </a:r>
            <a:r>
              <a:rPr lang="en-US" sz="2400" spc="15">
                <a:latin typeface="Arial"/>
                <a:cs typeface="Arial"/>
              </a:rPr>
              <a:t> </a:t>
            </a:r>
            <a:r>
              <a:rPr lang="en-US" sz="2400">
                <a:latin typeface="Arial"/>
                <a:cs typeface="Arial"/>
              </a:rPr>
              <a:t>incidents</a:t>
            </a:r>
            <a:r>
              <a:rPr lang="en-US" sz="2400" spc="5">
                <a:latin typeface="Arial"/>
                <a:cs typeface="Arial"/>
              </a:rPr>
              <a:t> </a:t>
            </a:r>
            <a:r>
              <a:rPr lang="en-US" sz="2400">
                <a:latin typeface="Arial"/>
                <a:cs typeface="Arial"/>
              </a:rPr>
              <a:t>that</a:t>
            </a:r>
            <a:r>
              <a:rPr lang="en-US" sz="2400" spc="-25">
                <a:latin typeface="Arial"/>
                <a:cs typeface="Arial"/>
              </a:rPr>
              <a:t> </a:t>
            </a:r>
            <a:r>
              <a:rPr lang="en-US" sz="2400">
                <a:latin typeface="Arial"/>
                <a:cs typeface="Arial"/>
              </a:rPr>
              <a:t>are</a:t>
            </a:r>
            <a:r>
              <a:rPr lang="en-US" sz="2400" spc="-20">
                <a:latin typeface="Arial"/>
                <a:cs typeface="Arial"/>
              </a:rPr>
              <a:t> </a:t>
            </a:r>
            <a:r>
              <a:rPr lang="en-US" sz="2400">
                <a:latin typeface="Arial"/>
                <a:cs typeface="Arial"/>
              </a:rPr>
              <a:t>relevant</a:t>
            </a:r>
            <a:r>
              <a:rPr lang="en-US" sz="2400" spc="-10">
                <a:latin typeface="Arial"/>
                <a:cs typeface="Arial"/>
              </a:rPr>
              <a:t> </a:t>
            </a:r>
            <a:r>
              <a:rPr lang="en-US" sz="2400">
                <a:latin typeface="Arial"/>
                <a:cs typeface="Arial"/>
              </a:rPr>
              <a:t>to</a:t>
            </a:r>
            <a:r>
              <a:rPr lang="en-US" sz="2400" spc="-25">
                <a:latin typeface="Arial"/>
                <a:cs typeface="Arial"/>
              </a:rPr>
              <a:t> </a:t>
            </a:r>
            <a:r>
              <a:rPr lang="en-US" sz="2400">
                <a:latin typeface="Arial"/>
                <a:cs typeface="Arial"/>
              </a:rPr>
              <a:t>your</a:t>
            </a:r>
            <a:r>
              <a:rPr lang="en-US" sz="2400" spc="-10">
                <a:latin typeface="Arial"/>
                <a:cs typeface="Arial"/>
              </a:rPr>
              <a:t> </a:t>
            </a:r>
            <a:r>
              <a:rPr lang="en-US" sz="2400" spc="-20">
                <a:latin typeface="Arial"/>
                <a:cs typeface="Arial"/>
              </a:rPr>
              <a:t>team.</a:t>
            </a:r>
            <a:endParaRPr lang="en-US" sz="2400">
              <a:latin typeface="Arial"/>
              <a:cs typeface="Arial"/>
            </a:endParaRPr>
          </a:p>
          <a:p>
            <a:pPr marL="243840" indent="-231140">
              <a:lnSpc>
                <a:spcPct val="100000"/>
              </a:lnSpc>
              <a:spcBef>
                <a:spcPts val="720"/>
              </a:spcBef>
              <a:buClr>
                <a:srgbClr val="BA5D00"/>
              </a:buClr>
              <a:buSzPct val="110416"/>
              <a:buChar char="•"/>
              <a:tabLst>
                <a:tab pos="243840" algn="l"/>
              </a:tabLst>
            </a:pPr>
            <a:r>
              <a:rPr lang="en-US" sz="2400">
                <a:latin typeface="Arial"/>
                <a:cs typeface="Arial"/>
              </a:rPr>
              <a:t>Interact</a:t>
            </a:r>
            <a:r>
              <a:rPr lang="en-US" sz="2400" spc="-45">
                <a:latin typeface="Arial"/>
                <a:cs typeface="Arial"/>
              </a:rPr>
              <a:t> </a:t>
            </a:r>
            <a:r>
              <a:rPr lang="en-US" sz="2400">
                <a:latin typeface="Arial"/>
                <a:cs typeface="Arial"/>
              </a:rPr>
              <a:t>with</a:t>
            </a:r>
            <a:r>
              <a:rPr lang="en-US" sz="2400" spc="-15">
                <a:latin typeface="Arial"/>
                <a:cs typeface="Arial"/>
              </a:rPr>
              <a:t> </a:t>
            </a:r>
            <a:r>
              <a:rPr lang="en-US" sz="2400">
                <a:latin typeface="Arial"/>
                <a:cs typeface="Arial"/>
              </a:rPr>
              <a:t>your</a:t>
            </a:r>
            <a:r>
              <a:rPr lang="en-US" sz="2400" spc="-10">
                <a:latin typeface="Arial"/>
                <a:cs typeface="Arial"/>
              </a:rPr>
              <a:t> </a:t>
            </a:r>
            <a:r>
              <a:rPr lang="en-US" sz="2400">
                <a:latin typeface="Arial"/>
                <a:cs typeface="Arial"/>
              </a:rPr>
              <a:t>audience,</a:t>
            </a:r>
            <a:r>
              <a:rPr lang="en-US" sz="2400" spc="15">
                <a:latin typeface="Arial"/>
                <a:cs typeface="Arial"/>
              </a:rPr>
              <a:t> </a:t>
            </a:r>
            <a:r>
              <a:rPr lang="en-US" sz="2400">
                <a:latin typeface="Arial"/>
                <a:cs typeface="Arial"/>
              </a:rPr>
              <a:t>relating</a:t>
            </a:r>
            <a:r>
              <a:rPr lang="en-US" sz="2400" spc="5">
                <a:latin typeface="Arial"/>
                <a:cs typeface="Arial"/>
              </a:rPr>
              <a:t> </a:t>
            </a:r>
            <a:r>
              <a:rPr lang="en-US" sz="2400">
                <a:latin typeface="Arial"/>
                <a:cs typeface="Arial"/>
              </a:rPr>
              <a:t>information</a:t>
            </a:r>
            <a:r>
              <a:rPr lang="en-US" sz="2400" spc="-15">
                <a:latin typeface="Arial"/>
                <a:cs typeface="Arial"/>
              </a:rPr>
              <a:t> </a:t>
            </a:r>
            <a:r>
              <a:rPr lang="en-US" sz="2400">
                <a:latin typeface="Arial"/>
                <a:cs typeface="Arial"/>
              </a:rPr>
              <a:t>to</a:t>
            </a:r>
            <a:r>
              <a:rPr lang="en-US" sz="2400" spc="-30">
                <a:latin typeface="Arial"/>
                <a:cs typeface="Arial"/>
              </a:rPr>
              <a:t> </a:t>
            </a:r>
            <a:r>
              <a:rPr lang="en-US" sz="2400">
                <a:latin typeface="Arial"/>
                <a:cs typeface="Arial"/>
              </a:rPr>
              <a:t>your</a:t>
            </a:r>
            <a:r>
              <a:rPr lang="en-US" sz="2400" spc="-5">
                <a:latin typeface="Arial"/>
                <a:cs typeface="Arial"/>
              </a:rPr>
              <a:t> </a:t>
            </a:r>
            <a:r>
              <a:rPr lang="en-US" sz="2400">
                <a:latin typeface="Arial"/>
                <a:cs typeface="Arial"/>
              </a:rPr>
              <a:t>specific </a:t>
            </a:r>
            <a:r>
              <a:rPr lang="en-US" sz="2400" spc="-20">
                <a:latin typeface="Arial"/>
                <a:cs typeface="Arial"/>
              </a:rPr>
              <a:t>work.</a:t>
            </a:r>
          </a:p>
          <a:p>
            <a:pPr marL="243840" indent="-231140">
              <a:spcBef>
                <a:spcPts val="720"/>
              </a:spcBef>
              <a:buClr>
                <a:srgbClr val="BA5D00"/>
              </a:buClr>
              <a:buSzPct val="110416"/>
              <a:buChar char="•"/>
              <a:tabLst>
                <a:tab pos="243840" algn="l"/>
              </a:tabLst>
            </a:pPr>
            <a:r>
              <a:rPr lang="en-US" sz="2400">
                <a:latin typeface="Arial"/>
                <a:cs typeface="Arial"/>
              </a:rPr>
              <a:t>Update dashboards to share meaningful data (</a:t>
            </a:r>
            <a:r>
              <a:rPr lang="en-US" sz="2400">
                <a:hlinkClick r:id="rId2"/>
              </a:rPr>
              <a:t>Incident Summary - Power BI</a:t>
            </a:r>
            <a:r>
              <a:rPr lang="en-US" sz="2400"/>
              <a:t>, </a:t>
            </a:r>
            <a:r>
              <a:rPr lang="en-US" sz="2400">
                <a:hlinkClick r:id="rId3"/>
              </a:rPr>
              <a:t>FRM - Power BI</a:t>
            </a:r>
            <a:r>
              <a:rPr lang="en-US" sz="2400">
                <a:latin typeface="Arial"/>
                <a:cs typeface="Arial"/>
              </a:rPr>
              <a:t>). Contact your local Health and Safety staff for site-specific dashboards or external access.</a:t>
            </a:r>
          </a:p>
          <a:p>
            <a:pPr marL="243840" marR="70485" indent="-231775">
              <a:lnSpc>
                <a:spcPts val="2590"/>
              </a:lnSpc>
              <a:spcBef>
                <a:spcPts val="1000"/>
              </a:spcBef>
              <a:buClr>
                <a:srgbClr val="BA5D00"/>
              </a:buClr>
              <a:buSzPct val="110416"/>
              <a:buChar char="•"/>
              <a:tabLst>
                <a:tab pos="243840" algn="l"/>
              </a:tabLst>
            </a:pPr>
            <a:endParaRPr lang="en-US" sz="2400">
              <a:latin typeface="Arial"/>
              <a:cs typeface="Arial"/>
            </a:endParaRPr>
          </a:p>
          <a:p>
            <a:endParaRPr lang="en-US"/>
          </a:p>
        </p:txBody>
      </p:sp>
    </p:spTree>
    <p:extLst>
      <p:ext uri="{BB962C8B-B14F-4D97-AF65-F5344CB8AC3E}">
        <p14:creationId xmlns:p14="http://schemas.microsoft.com/office/powerpoint/2010/main" val="48729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Freeport Safety Incidents, Successes &amp; Alerts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kumimoji="0" lang="en-US" altLang="en-US" sz="20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June 2024</a:t>
            </a:r>
          </a:p>
        </p:txBody>
      </p:sp>
    </p:spTree>
    <p:extLst>
      <p:ext uri="{BB962C8B-B14F-4D97-AF65-F5344CB8AC3E}">
        <p14:creationId xmlns:p14="http://schemas.microsoft.com/office/powerpoint/2010/main" val="323726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6385600" y="5794705"/>
            <a:ext cx="4901005" cy="267130"/>
          </a:xfrm>
        </p:spPr>
        <p:txBody>
          <a:bodyPr/>
          <a:lstStyle/>
          <a:p>
            <a:r>
              <a:rPr lang="en-US" sz="1000" i="1">
                <a:latin typeface="Arial" panose="020B0604020202020204" pitchFamily="34" charset="0"/>
                <a:cs typeface="Arial" panose="020B0604020202020204" pitchFamily="34" charset="0"/>
              </a:rPr>
              <a:t>Clearing map from June 13, 2024. </a:t>
            </a: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491925" y="335774"/>
            <a:ext cx="4153714" cy="533203"/>
          </a:xfrm>
          <a:prstGeom prst="rect">
            <a:avLst/>
          </a:prstGeom>
        </p:spPr>
        <p:txBody>
          <a:bodyPr/>
          <a:lstStyle/>
          <a:p>
            <a:r>
              <a:rPr lang="en-US"/>
              <a:t>Clearing of Charged Blast Area</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272810" y="1078478"/>
          <a:ext cx="5609203" cy="5594576"/>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dirty="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dirty="0">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00" dirty="0">
                          <a:latin typeface="Arial"/>
                          <a:cs typeface="Arial"/>
                        </a:rPr>
                        <a:t>Morenci</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00" dirty="0">
                          <a:latin typeface="Arial"/>
                          <a:cs typeface="Arial"/>
                        </a:rPr>
                        <a:t>June 13, 2024 / 2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00" dirty="0">
                          <a:latin typeface="Arial"/>
                          <a:cs typeface="Arial"/>
                        </a:rPr>
                        <a:t>Near Miss</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768848">
                <a:tc>
                  <a:txBody>
                    <a:bodyPr/>
                    <a:lstStyle/>
                    <a:p>
                      <a:r>
                        <a:rPr lang="en-US" sz="1000" b="1" dirty="0">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lvl="0">
                        <a:buNone/>
                      </a:pPr>
                      <a:r>
                        <a:rPr lang="en-US" sz="1000" dirty="0">
                          <a:latin typeface="Arial"/>
                          <a:cs typeface="Arial"/>
                        </a:rPr>
                        <a:t>A drill operator was not cleared during the sweeping process for a  planned blast in the Coronado pit. The drill was outside the required 400-foot blasting radius for equipment, but the operator was not clear from the required 1500-foot blasting radius for personnel. </a:t>
                      </a:r>
                    </a:p>
                    <a:p>
                      <a:pPr lvl="0">
                        <a:buNone/>
                      </a:pPr>
                      <a:endParaRPr lang="en-US" sz="1000" dirty="0">
                        <a:latin typeface="Arial"/>
                        <a:cs typeface="Arial"/>
                      </a:endParaRPr>
                    </a:p>
                    <a:p>
                      <a:pPr lvl="0">
                        <a:buNone/>
                      </a:pPr>
                      <a:r>
                        <a:rPr lang="en-US" sz="1000" dirty="0">
                          <a:latin typeface="Arial"/>
                          <a:cs typeface="Arial"/>
                        </a:rPr>
                        <a:t>The operator reported hearing a radio announcement for the blast and assumed it was the 45-minute reminder because no one came by to pick them up. The operator continued to drill when the blast was initiated. At the end of the day shift, the operator reported they were not cleared for the blast.</a:t>
                      </a:r>
                      <a:endParaRPr lang="en-US" sz="1000" dirty="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00" dirty="0">
                          <a:latin typeface="Arial"/>
                          <a:cs typeface="Arial"/>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dirty="0">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00" dirty="0">
                          <a:solidFill>
                            <a:schemeClr val="tx1"/>
                          </a:solidFill>
                          <a:latin typeface="Arial"/>
                          <a:cs typeface="Arial"/>
                        </a:rPr>
                        <a:t>Failure to properly clear blast zone – employee was never picked up.</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dirty="0">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lvl="0" indent="-171450">
                        <a:buFont typeface="Arial" panose="020B0604020202020204" pitchFamily="34" charset="0"/>
                        <a:buChar char="•"/>
                      </a:pPr>
                      <a:r>
                        <a:rPr lang="en-US" sz="1000" b="0" i="0" u="none" strike="noStrike" noProof="0" dirty="0">
                          <a:latin typeface="Arial"/>
                          <a:hlinkClick r:id="rId2"/>
                        </a:rPr>
                        <a:t>FCX - HS15  Surface Blasting Policy - 2021</a:t>
                      </a:r>
                      <a:endParaRPr lang="en-US" sz="1000" dirty="0">
                        <a:latin typeface="Arial"/>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dirty="0">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00" dirty="0">
                          <a:latin typeface="Arial"/>
                          <a:cs typeface="Arial"/>
                        </a:rPr>
                        <a:t>No injuries.</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dirty="0">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00" dirty="0">
                          <a:latin typeface="Arial"/>
                          <a:cs typeface="Arial"/>
                        </a:rPr>
                        <a:t>Rassie Ras, Manager-Health and Safety</a:t>
                      </a:r>
                    </a:p>
                    <a:p>
                      <a:pPr marL="171450" indent="-171450">
                        <a:buFont typeface="Arial" panose="020B0604020202020204" pitchFamily="34" charset="0"/>
                        <a:buChar char="•"/>
                      </a:pPr>
                      <a:r>
                        <a:rPr lang="en-US" sz="1000" dirty="0" err="1">
                          <a:latin typeface="Arial"/>
                          <a:cs typeface="Arial"/>
                        </a:rPr>
                        <a:t>Kudir</a:t>
                      </a:r>
                      <a:r>
                        <a:rPr lang="en-US" sz="1000" dirty="0">
                          <a:latin typeface="Arial"/>
                          <a:cs typeface="Arial"/>
                        </a:rPr>
                        <a:t> Haris, Manager-Fragmentation and Loading</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086502" y="449546"/>
          <a:ext cx="3002563" cy="411480"/>
        </p:xfrm>
        <a:graphic>
          <a:graphicData uri="http://schemas.openxmlformats.org/drawingml/2006/table">
            <a:tbl>
              <a:tblPr firstRow="1" bandRow="1">
                <a:tableStyleId>{5C22544A-7EE6-4342-B048-85BDC9FD1C3A}</a:tableStyleId>
              </a:tblPr>
              <a:tblGrid>
                <a:gridCol w="3002563">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Actionable ID # 2024-18</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20016455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3" name="Picture 2" descr="Logo&#10;&#10;Description automatically generated">
            <a:extLst>
              <a:ext uri="{FF2B5EF4-FFF2-40B4-BE49-F238E27FC236}">
                <a16:creationId xmlns:a16="http://schemas.microsoft.com/office/drawing/2014/main" id="{2A01B6CD-05F2-D9C7-A2EB-3F68F248B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19" y="89620"/>
            <a:ext cx="708702" cy="613939"/>
          </a:xfrm>
          <a:prstGeom prst="rect">
            <a:avLst/>
          </a:prstGeom>
        </p:spPr>
      </p:pic>
      <p:graphicFrame>
        <p:nvGraphicFramePr>
          <p:cNvPr id="4" name="Table 25">
            <a:extLst>
              <a:ext uri="{FF2B5EF4-FFF2-40B4-BE49-F238E27FC236}">
                <a16:creationId xmlns:a16="http://schemas.microsoft.com/office/drawing/2014/main" id="{E3EF76C9-8E9E-D599-3B72-165B0C52D0D6}"/>
              </a:ext>
            </a:extLst>
          </p:cNvPr>
          <p:cNvGraphicFramePr>
            <a:graphicFrameLocks noGrp="1"/>
          </p:cNvGraphicFramePr>
          <p:nvPr/>
        </p:nvGraphicFramePr>
        <p:xfrm>
          <a:off x="248319" y="703559"/>
          <a:ext cx="708702" cy="228600"/>
        </p:xfrm>
        <a:graphic>
          <a:graphicData uri="http://schemas.openxmlformats.org/drawingml/2006/table">
            <a:tbl>
              <a:tblPr firstRow="1" bandRow="1">
                <a:tableStyleId>{5C22544A-7EE6-4342-B048-85BDC9FD1C3A}</a:tableStyleId>
              </a:tblPr>
              <a:tblGrid>
                <a:gridCol w="708702">
                  <a:extLst>
                    <a:ext uri="{9D8B030D-6E8A-4147-A177-3AD203B41FA5}">
                      <a16:colId xmlns:a16="http://schemas.microsoft.com/office/drawing/2014/main" val="4226224490"/>
                    </a:ext>
                  </a:extLst>
                </a:gridCol>
              </a:tblGrid>
              <a:tr h="169954">
                <a:tc>
                  <a:txBody>
                    <a:bodyPr/>
                    <a:lstStyle/>
                    <a:p>
                      <a:pPr marL="0" marR="0" lvl="0" indent="0" algn="ctr" defTabSz="914408" rtl="0" eaLnBrk="1" fontAlgn="auto" latinLnBrk="0" hangingPunct="1">
                        <a:lnSpc>
                          <a:spcPct val="100000"/>
                        </a:lnSpc>
                        <a:spcBef>
                          <a:spcPts val="0"/>
                        </a:spcBef>
                        <a:spcAft>
                          <a:spcPts val="0"/>
                        </a:spcAft>
                        <a:buClrTx/>
                        <a:buSzTx/>
                        <a:buFontTx/>
                        <a:buNone/>
                        <a:tabLst/>
                        <a:defRPr/>
                      </a:pPr>
                      <a:r>
                        <a:rPr lang="en-US" sz="900" b="1">
                          <a:solidFill>
                            <a:schemeClr val="tx1"/>
                          </a:solidFill>
                          <a:latin typeface="Arial" panose="020B0604020202020204" pitchFamily="34" charset="0"/>
                          <a:cs typeface="Arial" panose="020B0604020202020204" pitchFamily="34" charset="0"/>
                        </a:rPr>
                        <a:t>Blasting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5" name="Picture 4">
            <a:extLst>
              <a:ext uri="{FF2B5EF4-FFF2-40B4-BE49-F238E27FC236}">
                <a16:creationId xmlns:a16="http://schemas.microsoft.com/office/drawing/2014/main" id="{1E4EE494-306E-A255-8489-65D7FC0E1D1B}"/>
              </a:ext>
            </a:extLst>
          </p:cNvPr>
          <p:cNvPicPr>
            <a:picLocks noChangeAspect="1"/>
          </p:cNvPicPr>
          <p:nvPr/>
        </p:nvPicPr>
        <p:blipFill>
          <a:blip r:embed="rId4"/>
          <a:stretch>
            <a:fillRect/>
          </a:stretch>
        </p:blipFill>
        <p:spPr>
          <a:xfrm>
            <a:off x="6385600" y="1502157"/>
            <a:ext cx="5463499" cy="4168870"/>
          </a:xfrm>
          <a:prstGeom prst="rect">
            <a:avLst/>
          </a:prstGeom>
        </p:spPr>
      </p:pic>
    </p:spTree>
    <p:extLst>
      <p:ext uri="{BB962C8B-B14F-4D97-AF65-F5344CB8AC3E}">
        <p14:creationId xmlns:p14="http://schemas.microsoft.com/office/powerpoint/2010/main" val="291110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Potential Fatal Events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lang="en-US" altLang="en-US" sz="2000" dirty="0">
                <a:solidFill>
                  <a:srgbClr val="FFFFFF"/>
                </a:solidFill>
                <a:latin typeface="Arial" panose="020B0604020202020204"/>
              </a:rPr>
              <a:t>June</a:t>
            </a:r>
            <a:r>
              <a:rPr kumimoji="0" lang="en-US" altLang="en-US" sz="20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 2024</a:t>
            </a:r>
          </a:p>
        </p:txBody>
      </p:sp>
    </p:spTree>
    <p:extLst>
      <p:ext uri="{BB962C8B-B14F-4D97-AF65-F5344CB8AC3E}">
        <p14:creationId xmlns:p14="http://schemas.microsoft.com/office/powerpoint/2010/main" val="273956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DB2887-801C-46D1-89D7-7D4DC8B9535A}"/>
              </a:ext>
            </a:extLst>
          </p:cNvPr>
          <p:cNvPicPr>
            <a:picLocks noChangeAspect="1"/>
          </p:cNvPicPr>
          <p:nvPr/>
        </p:nvPicPr>
        <p:blipFill rotWithShape="1">
          <a:blip r:embed="rId3"/>
          <a:srcRect l="5023" t="-943" r="9695" b="29173"/>
          <a:stretch/>
        </p:blipFill>
        <p:spPr>
          <a:xfrm>
            <a:off x="6348612" y="5251533"/>
            <a:ext cx="2679065" cy="1016127"/>
          </a:xfrm>
          <a:prstGeom prst="rect">
            <a:avLst/>
          </a:prstGeom>
        </p:spPr>
      </p:pic>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153714" cy="533203"/>
          </a:xfrm>
          <a:prstGeom prst="rect">
            <a:avLst/>
          </a:prstGeom>
        </p:spPr>
        <p:txBody>
          <a:bodyPr lIns="91440" tIns="45720" rIns="91440" bIns="45720" anchor="ctr"/>
          <a:lstStyle/>
          <a:p>
            <a:r>
              <a:rPr lang="en-US" dirty="0">
                <a:latin typeface="Arial"/>
                <a:cs typeface="Arial"/>
              </a:rPr>
              <a:t>Landslide Hits Light Vehicle</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351638" y="1032656"/>
          <a:ext cx="5763178" cy="5622256"/>
        </p:xfrm>
        <a:graphic>
          <a:graphicData uri="http://schemas.openxmlformats.org/drawingml/2006/table">
            <a:tbl>
              <a:tblPr firstRow="1" bandRow="1">
                <a:tableStyleId>{1FECB4D8-DB02-4DC6-A0A2-4F2EBAE1DC90}</a:tableStyleId>
              </a:tblPr>
              <a:tblGrid>
                <a:gridCol w="1454683">
                  <a:extLst>
                    <a:ext uri="{9D8B030D-6E8A-4147-A177-3AD203B41FA5}">
                      <a16:colId xmlns:a16="http://schemas.microsoft.com/office/drawing/2014/main" val="2478897174"/>
                    </a:ext>
                  </a:extLst>
                </a:gridCol>
                <a:gridCol w="4308495">
                  <a:extLst>
                    <a:ext uri="{9D8B030D-6E8A-4147-A177-3AD203B41FA5}">
                      <a16:colId xmlns:a16="http://schemas.microsoft.com/office/drawing/2014/main" val="1434738273"/>
                    </a:ext>
                  </a:extLst>
                </a:gridCol>
              </a:tblGrid>
              <a:tr h="314883">
                <a:tc gridSpan="2">
                  <a:txBody>
                    <a:bodyPr/>
                    <a:lstStyle/>
                    <a:p>
                      <a:pPr algn="ctr"/>
                      <a:r>
                        <a:rPr lang="en-US" sz="1400" dirty="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03856">
                <a:tc>
                  <a:txBody>
                    <a:bodyPr/>
                    <a:lstStyle/>
                    <a:p>
                      <a:r>
                        <a:rPr lang="en-US" sz="1000" b="1" dirty="0">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solidFill>
                            <a:schemeClr val="tx1"/>
                          </a:solidFill>
                          <a:latin typeface="Arial" panose="020B0604020202020204" pitchFamily="34" charset="0"/>
                          <a:cs typeface="Arial" panose="020B0604020202020204" pitchFamily="34" charset="0"/>
                        </a:rPr>
                        <a:t>PTFI –  Road Maintenance and </a:t>
                      </a:r>
                      <a:r>
                        <a:rPr lang="en-US" sz="1050" dirty="0" err="1">
                          <a:solidFill>
                            <a:schemeClr val="tx1"/>
                          </a:solidFill>
                          <a:latin typeface="Arial" panose="020B0604020202020204" pitchFamily="34" charset="0"/>
                          <a:cs typeface="Arial" panose="020B0604020202020204" pitchFamily="34" charset="0"/>
                        </a:rPr>
                        <a:t>GeoEngineering</a:t>
                      </a:r>
                      <a:r>
                        <a:rPr lang="en-US" sz="1050" dirty="0">
                          <a:solidFill>
                            <a:schemeClr val="tx1"/>
                          </a:solidFill>
                          <a:latin typeface="Arial" panose="020B0604020202020204" pitchFamily="34" charset="0"/>
                          <a:cs typeface="Arial" panose="020B0604020202020204" pitchFamily="34" charset="0"/>
                        </a:rPr>
                        <a:t> </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254645">
                <a:tc>
                  <a:txBody>
                    <a:bodyPr/>
                    <a:lstStyle/>
                    <a:p>
                      <a:r>
                        <a:rPr lang="en-US" sz="1000" b="1" dirty="0">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solidFill>
                            <a:schemeClr val="tx1"/>
                          </a:solidFill>
                          <a:latin typeface="Arial" panose="020B0604020202020204" pitchFamily="34" charset="0"/>
                          <a:cs typeface="Arial" panose="020B0604020202020204" pitchFamily="34" charset="0"/>
                        </a:rPr>
                        <a:t>June 11, 2024 / 1:58 a.m.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254645">
                <a:tc>
                  <a:txBody>
                    <a:bodyPr/>
                    <a:lstStyle/>
                    <a:p>
                      <a:r>
                        <a:rPr lang="en-US" sz="1000" b="1" dirty="0">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solidFill>
                            <a:schemeClr val="tx1"/>
                          </a:solidFill>
                          <a:latin typeface="Arial" panose="020B0604020202020204" pitchFamily="34" charset="0"/>
                          <a:cs typeface="Arial" panose="020B0604020202020204" pitchFamily="34" charset="0"/>
                        </a:rPr>
                        <a:t>Property Damage</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133313">
                <a:tc>
                  <a:txBody>
                    <a:bodyPr/>
                    <a:lstStyle/>
                    <a:p>
                      <a:r>
                        <a:rPr lang="en-US" sz="1000" b="1" dirty="0">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lvl="0">
                        <a:buNone/>
                      </a:pPr>
                      <a:r>
                        <a:rPr lang="en-US" sz="1050" kern="1200" dirty="0">
                          <a:solidFill>
                            <a:schemeClr val="tx1"/>
                          </a:solidFill>
                          <a:latin typeface="Arial" panose="020B0604020202020204" pitchFamily="34" charset="0"/>
                          <a:ea typeface="+mn-ea"/>
                          <a:cs typeface="Arial" panose="020B0604020202020204" pitchFamily="34" charset="0"/>
                        </a:rPr>
                        <a:t>A light vehicle was escorting a cargo convoy on the Mine Supply Route (MSR). The vehicle was hit by landslide material, damaging the vehicle’s hood and left front end. A driver and three passengers were in the vehicle and sustained no injuries. The landslide came from hanging material on the upper slope, which was residual hazard from a landslide on June 3, 2024.</a:t>
                      </a:r>
                      <a:endParaRPr lang="en-US" sz="1050" b="0" i="0" dirty="0">
                        <a:solidFill>
                          <a:schemeClr val="tx1"/>
                        </a:solidFill>
                        <a:effectLst/>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254645">
                <a:tc>
                  <a:txBody>
                    <a:bodyPr/>
                    <a:lstStyle/>
                    <a:p>
                      <a:r>
                        <a:rPr lang="en-US" sz="1000" b="1" dirty="0">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0" indent="0" algn="l" defTabSz="914408" rtl="0" eaLnBrk="1" fontAlgn="base" latinLnBrk="0" hangingPunct="1">
                        <a:buFont typeface="Arial" panose="020B0604020202020204" pitchFamily="34" charset="0"/>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Actionable – Significant (3) Possible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1458421">
                <a:tc>
                  <a:txBody>
                    <a:bodyPr/>
                    <a:lstStyle/>
                    <a:p>
                      <a:r>
                        <a:rPr lang="en-US" sz="1000" b="1" dirty="0">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402336" lvl="0" indent="-173736">
                        <a:spcBef>
                          <a:spcPts val="50"/>
                        </a:spcBef>
                        <a:buFont typeface="Arial" panose="020B0604020202020204" pitchFamily="34" charset="0"/>
                        <a:buChar char="•"/>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 Trigger Action Response Plan (TARP) was in place at the time of the incident. </a:t>
                      </a:r>
                    </a:p>
                    <a:p>
                      <a:pPr marL="640080" lvl="3" indent="-173355" algn="l" rtl="0" eaLnBrk="1" latinLnBrk="0" hangingPunct="1">
                        <a:spcBef>
                          <a:spcPts val="0"/>
                        </a:spcBef>
                        <a:spcAft>
                          <a:spcPts val="0"/>
                        </a:spcAft>
                        <a:buSzPts val="1050"/>
                        <a:buFont typeface="Arial" panose="020B0604020202020204" pitchFamily="34" charset="0"/>
                        <a:buChar char="•"/>
                      </a:pPr>
                      <a:r>
                        <a:rPr lang="en-US" sz="1050" b="0" i="0" u="none" strike="noStrike" kern="1200" noProof="0" dirty="0">
                          <a:solidFill>
                            <a:schemeClr val="tx1"/>
                          </a:solidFill>
                          <a:effectLst/>
                          <a:latin typeface="Arial"/>
                          <a:cs typeface="Arial"/>
                        </a:rPr>
                        <a:t>It triggered an inspection of the previous landslide area approximately two hours before the new </a:t>
                      </a:r>
                      <a:r>
                        <a:rPr lang="en-US" sz="1050" b="0" i="0" u="none" strike="noStrike" kern="1200" noProof="0">
                          <a:solidFill>
                            <a:schemeClr val="tx1"/>
                          </a:solidFill>
                          <a:effectLst/>
                          <a:latin typeface="Arial"/>
                          <a:cs typeface="Arial"/>
                        </a:rPr>
                        <a:t>slide but</a:t>
                      </a:r>
                      <a:r>
                        <a:rPr lang="en-US" sz="1050" b="0" i="0" u="none" strike="noStrike" kern="1200" noProof="0" dirty="0">
                          <a:solidFill>
                            <a:schemeClr val="tx1"/>
                          </a:solidFill>
                          <a:effectLst/>
                          <a:latin typeface="Arial"/>
                          <a:cs typeface="Arial"/>
                        </a:rPr>
                        <a:t> did not require a road closure.</a:t>
                      </a:r>
                      <a:r>
                        <a:rPr lang="en-US" sz="1050" b="0" i="0" u="none" strike="noStrike" kern="1200" dirty="0">
                          <a:solidFill>
                            <a:schemeClr val="tx1"/>
                          </a:solidFill>
                          <a:effectLst/>
                          <a:latin typeface="Arial"/>
                          <a:ea typeface="+mn-ea"/>
                          <a:cs typeface="Arial"/>
                        </a:rPr>
                        <a:t> </a:t>
                      </a:r>
                    </a:p>
                    <a:p>
                      <a:pPr marL="402336" lvl="0" indent="-173736" algn="l" defTabSz="914408" rtl="0" eaLnBrk="1" latinLnBrk="0" hangingPunct="1">
                        <a:spcBef>
                          <a:spcPts val="0"/>
                        </a:spcBef>
                        <a:spcAft>
                          <a:spcPts val="0"/>
                        </a:spcAft>
                        <a:buSzPts val="1050"/>
                        <a:buFont typeface="Arial" panose="020B0604020202020204" pitchFamily="34" charset="0"/>
                        <a:buChar char="•"/>
                        <a:tabLst>
                          <a:tab pos="269240" algn="l"/>
                        </a:tabLst>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 newly developed TARP was in the review process the night of the incident.</a:t>
                      </a:r>
                    </a:p>
                    <a:p>
                      <a:pPr marL="640080" lvl="3" indent="-173736" algn="l" rtl="0" eaLnBrk="1" latinLnBrk="0" hangingPunct="1">
                        <a:spcBef>
                          <a:spcPts val="0"/>
                        </a:spcBef>
                        <a:spcAft>
                          <a:spcPts val="0"/>
                        </a:spcAft>
                        <a:buSzPts val="1050"/>
                        <a:buFont typeface="Arial" panose="020B0604020202020204" pitchFamily="34" charset="0"/>
                        <a:buChar char="•"/>
                      </a:pPr>
                      <a:r>
                        <a:rPr lang="en-US" sz="1050" b="0" i="0" u="none" strike="noStrike" kern="1200" noProof="0" dirty="0">
                          <a:solidFill>
                            <a:schemeClr val="tx1"/>
                          </a:solidFill>
                          <a:effectLst/>
                          <a:latin typeface="Arial" panose="020B0604020202020204" pitchFamily="34" charset="0"/>
                          <a:cs typeface="Arial" panose="020B0604020202020204" pitchFamily="34" charset="0"/>
                        </a:rPr>
                        <a:t>The new process proposed a road closure trigger, which was implemented the next day (June 12).</a:t>
                      </a:r>
                    </a:p>
                  </a:txBody>
                  <a:tcPr marL="0" marR="0" marT="0" marB="0">
                    <a:lnL w="0">
                      <a:noFill/>
                    </a:lnL>
                    <a:lnR w="12700">
                      <a:solidFill>
                        <a:schemeClr val="bg1">
                          <a:lumMod val="65000"/>
                        </a:schemeClr>
                      </a:solidFill>
                    </a:lnR>
                    <a:noFill/>
                  </a:tcPr>
                </a:tc>
                <a:extLst>
                  <a:ext uri="{0D108BD9-81ED-4DB2-BD59-A6C34878D82A}">
                    <a16:rowId xmlns:a16="http://schemas.microsoft.com/office/drawing/2014/main" val="3530895994"/>
                  </a:ext>
                </a:extLst>
              </a:tr>
              <a:tr h="752360">
                <a:tc>
                  <a:txBody>
                    <a:bodyPr/>
                    <a:lstStyle/>
                    <a:p>
                      <a:r>
                        <a:rPr lang="en-US" sz="1000" b="1" dirty="0">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400050" marR="179070" lvl="0" indent="-173038" algn="l" defTabSz="914408" rtl="0" eaLnBrk="1" latinLnBrk="0" hangingPunct="1">
                        <a:lnSpc>
                          <a:spcPct val="100000"/>
                        </a:lnSpc>
                        <a:spcBef>
                          <a:spcPts val="0"/>
                        </a:spcBef>
                        <a:spcAft>
                          <a:spcPts val="0"/>
                        </a:spcAft>
                        <a:buSzPts val="1050"/>
                        <a:buFont typeface="Arial" panose="020B0604020202020204" pitchFamily="34" charset="0"/>
                        <a:buChar char="•"/>
                        <a:tabLst/>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Site standard operating procedure – 4.04.10-KPI-MTCLL-32TRL-011, Entering and Exiting Unit</a:t>
                      </a:r>
                    </a:p>
                    <a:p>
                      <a:pPr marL="400050" marR="179070" lvl="0" indent="-173038" algn="l" defTabSz="914408" rtl="0" eaLnBrk="1" latinLnBrk="0" hangingPunct="1">
                        <a:lnSpc>
                          <a:spcPct val="100000"/>
                        </a:lnSpc>
                        <a:spcBef>
                          <a:spcPts val="0"/>
                        </a:spcBef>
                        <a:spcAft>
                          <a:spcPts val="0"/>
                        </a:spcAft>
                        <a:buSzPts val="1050"/>
                        <a:buFont typeface="Arial" panose="020B0604020202020204" pitchFamily="34" charset="0"/>
                        <a:buChar char="•"/>
                        <a:tabLst/>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Site Trigger Action Response Plans – TARP-4.04-GEO-GIMC-014-05 and  TARP MSR MP50-57 Area</a:t>
                      </a:r>
                    </a:p>
                  </a:txBody>
                  <a:tcPr marL="0" marR="0" marT="0" marB="0"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09348">
                <a:tc>
                  <a:txBody>
                    <a:bodyPr/>
                    <a:lstStyle/>
                    <a:p>
                      <a:r>
                        <a:rPr lang="en-US" sz="1000" b="1" dirty="0">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400050" lvl="0" indent="-173038">
                        <a:spcBef>
                          <a:spcPts val="0"/>
                        </a:spcBef>
                        <a:spcAft>
                          <a:spcPts val="0"/>
                        </a:spcAft>
                        <a:buSzPts val="1050"/>
                        <a:buFont typeface="Arial" panose="020B0604020202020204" pitchFamily="34" charset="0"/>
                        <a:buChar char="•"/>
                        <a:tabLst/>
                      </a:pPr>
                      <a:r>
                        <a:rPr lang="en-US" sz="1050" kern="1200" dirty="0">
                          <a:solidFill>
                            <a:schemeClr val="tx1"/>
                          </a:solidFill>
                          <a:latin typeface="Arial" panose="020B0604020202020204" pitchFamily="34" charset="0"/>
                          <a:ea typeface="+mn-ea"/>
                          <a:cs typeface="Arial" panose="020B0604020202020204" pitchFamily="34" charset="0"/>
                        </a:rPr>
                        <a:t>No injuries. </a:t>
                      </a:r>
                    </a:p>
                  </a:txBody>
                  <a:tcPr marL="0" marR="0" marT="0" marB="0"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486140">
                <a:tc>
                  <a:txBody>
                    <a:bodyPr/>
                    <a:lstStyle/>
                    <a:p>
                      <a:r>
                        <a:rPr lang="en-US" sz="1000" b="1" dirty="0">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400050" lvl="0" indent="-173038" algn="l" defTabSz="914408" rtl="0" eaLnBrk="1" latinLnBrk="0" hangingPunct="1">
                        <a:spcBef>
                          <a:spcPts val="0"/>
                        </a:spcBef>
                        <a:spcAft>
                          <a:spcPts val="0"/>
                        </a:spcAft>
                        <a:buSzPts val="1050"/>
                        <a:buFont typeface="Arial" panose="020B0604020202020204" pitchFamily="34" charset="0"/>
                        <a:buChar char="•"/>
                        <a:tabLst/>
                      </a:pPr>
                      <a:r>
                        <a:rPr lang="en-US" sz="1050" kern="1200" spc="0" dirty="0">
                          <a:solidFill>
                            <a:schemeClr val="tx1"/>
                          </a:solidFill>
                          <a:effectLst/>
                          <a:latin typeface="Arial" panose="020B0604020202020204" pitchFamily="34" charset="0"/>
                          <a:ea typeface="+mn-ea"/>
                          <a:cs typeface="Arial" panose="020B0604020202020204" pitchFamily="34" charset="0"/>
                        </a:rPr>
                        <a:t>James Dellinger, Vice President-Operations Support</a:t>
                      </a:r>
                    </a:p>
                    <a:p>
                      <a:pPr marL="400050" lvl="0" indent="-172720" algn="l" defTabSz="914408" rtl="0" eaLnBrk="1" latinLnBrk="0" hangingPunct="1">
                        <a:spcBef>
                          <a:spcPts val="0"/>
                        </a:spcBef>
                        <a:spcAft>
                          <a:spcPts val="0"/>
                        </a:spcAft>
                        <a:buSzPts val="1050"/>
                        <a:buFont typeface="Arial" panose="020B0604020202020204" pitchFamily="34" charset="0"/>
                        <a:buChar char="•"/>
                        <a:tabLst/>
                      </a:pPr>
                      <a:r>
                        <a:rPr lang="en-US" sz="1050" kern="1200" spc="0" dirty="0" err="1">
                          <a:solidFill>
                            <a:schemeClr val="tx1"/>
                          </a:solidFill>
                          <a:effectLst/>
                          <a:latin typeface="Arial" panose="020B0604020202020204" pitchFamily="34" charset="0"/>
                          <a:ea typeface="+mn-ea"/>
                          <a:cs typeface="Arial" panose="020B0604020202020204" pitchFamily="34" charset="0"/>
                        </a:rPr>
                        <a:t>Ardhin</a:t>
                      </a:r>
                      <a:r>
                        <a:rPr lang="en-US" sz="1050" kern="1200" spc="0" dirty="0">
                          <a:solidFill>
                            <a:schemeClr val="tx1"/>
                          </a:solidFill>
                          <a:effectLst/>
                          <a:latin typeface="Arial" panose="020B0604020202020204" pitchFamily="34" charset="0"/>
                          <a:ea typeface="+mn-ea"/>
                          <a:cs typeface="Arial" panose="020B0604020202020204" pitchFamily="34" charset="0"/>
                        </a:rPr>
                        <a:t> </a:t>
                      </a:r>
                      <a:r>
                        <a:rPr lang="en-US" sz="1050" kern="1200" spc="0" dirty="0" err="1">
                          <a:solidFill>
                            <a:schemeClr val="tx1"/>
                          </a:solidFill>
                          <a:effectLst/>
                          <a:latin typeface="Arial" panose="020B0604020202020204" pitchFamily="34" charset="0"/>
                          <a:ea typeface="+mn-ea"/>
                          <a:cs typeface="Arial" panose="020B0604020202020204" pitchFamily="34" charset="0"/>
                        </a:rPr>
                        <a:t>Yuniar</a:t>
                      </a:r>
                      <a:r>
                        <a:rPr lang="en-US" sz="1050" kern="1200" spc="0" dirty="0">
                          <a:solidFill>
                            <a:schemeClr val="tx1"/>
                          </a:solidFill>
                          <a:effectLst/>
                          <a:latin typeface="Arial" panose="020B0604020202020204" pitchFamily="34" charset="0"/>
                          <a:ea typeface="+mn-ea"/>
                          <a:cs typeface="Arial" panose="020B0604020202020204" pitchFamily="34" charset="0"/>
                        </a:rPr>
                        <a:t>, Senior Vice President-</a:t>
                      </a:r>
                      <a:r>
                        <a:rPr lang="en-US" sz="1050" kern="1200" spc="0" dirty="0" err="1">
                          <a:solidFill>
                            <a:schemeClr val="tx1"/>
                          </a:solidFill>
                          <a:effectLst/>
                          <a:latin typeface="Arial" panose="020B0604020202020204" pitchFamily="34" charset="0"/>
                          <a:ea typeface="+mn-ea"/>
                          <a:cs typeface="Arial" panose="020B0604020202020204" pitchFamily="34" charset="0"/>
                        </a:rPr>
                        <a:t>GeoEngineering</a:t>
                      </a:r>
                      <a:r>
                        <a:rPr lang="en-US" sz="1050" kern="1200" spc="0" dirty="0">
                          <a:solidFill>
                            <a:schemeClr val="tx1"/>
                          </a:solidFill>
                          <a:effectLst/>
                          <a:latin typeface="Arial" panose="020B0604020202020204" pitchFamily="34" charset="0"/>
                          <a:ea typeface="+mn-ea"/>
                          <a:cs typeface="Arial" panose="020B0604020202020204" pitchFamily="34" charset="0"/>
                        </a:rPr>
                        <a:t> </a:t>
                      </a:r>
                      <a:br>
                        <a:rPr lang="en-US" sz="1050" kern="1200" spc="0" dirty="0">
                          <a:solidFill>
                            <a:schemeClr val="tx1"/>
                          </a:solidFill>
                          <a:effectLst/>
                          <a:latin typeface="Arial" panose="020B0604020202020204" pitchFamily="34" charset="0"/>
                          <a:ea typeface="+mn-ea"/>
                          <a:cs typeface="Arial" panose="020B0604020202020204" pitchFamily="34" charset="0"/>
                        </a:rPr>
                      </a:br>
                      <a:r>
                        <a:rPr lang="en-US" sz="1050" kern="1200" spc="0" dirty="0">
                          <a:solidFill>
                            <a:schemeClr val="tx1"/>
                          </a:solidFill>
                          <a:effectLst/>
                          <a:latin typeface="Arial" panose="020B0604020202020204" pitchFamily="34" charset="0"/>
                          <a:ea typeface="+mn-ea"/>
                          <a:cs typeface="Arial" panose="020B0604020202020204" pitchFamily="34" charset="0"/>
                        </a:rPr>
                        <a:t>and Environmental</a:t>
                      </a:r>
                      <a:endParaRPr lang="en-US" sz="1050" kern="1200" spc="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PFE # 2024-13</a:t>
                      </a:r>
                      <a:endParaRPr lang="en-US" sz="1050" b="0" dirty="0">
                        <a:solidFill>
                          <a:schemeClr val="tx1"/>
                        </a:solidFill>
                        <a:latin typeface="Arial" panose="020B0604020202020204" pitchFamily="34" charset="0"/>
                        <a:cs typeface="Arial" panose="020B0604020202020204" pitchFamily="34" charset="0"/>
                      </a:endParaRP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Arial"/>
                          <a:cs typeface="Arial"/>
                        </a:rPr>
                        <a:t>Event ID #20016577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57213" y="667772"/>
            <a:ext cx="124939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Vehicle Collision</a:t>
            </a:r>
          </a:p>
        </p:txBody>
      </p:sp>
      <p:pic>
        <p:nvPicPr>
          <p:cNvPr id="6" name="Picture 5">
            <a:extLst>
              <a:ext uri="{FF2B5EF4-FFF2-40B4-BE49-F238E27FC236}">
                <a16:creationId xmlns:a16="http://schemas.microsoft.com/office/drawing/2014/main" id="{C49E4869-6E86-91D5-0FB3-C50FA6574B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3515" y="1510665"/>
            <a:ext cx="2792730" cy="2094230"/>
          </a:xfrm>
          <a:prstGeom prst="rect">
            <a:avLst/>
          </a:prstGeom>
          <a:noFill/>
          <a:ln>
            <a:noFill/>
          </a:ln>
        </p:spPr>
      </p:pic>
      <p:sp>
        <p:nvSpPr>
          <p:cNvPr id="7" name="Text Box 2">
            <a:extLst>
              <a:ext uri="{FF2B5EF4-FFF2-40B4-BE49-F238E27FC236}">
                <a16:creationId xmlns:a16="http://schemas.microsoft.com/office/drawing/2014/main" id="{D5BD7348-4D56-2EC1-85B6-BBCD81F70C7D}"/>
              </a:ext>
            </a:extLst>
          </p:cNvPr>
          <p:cNvSpPr txBox="1">
            <a:spLocks noChangeArrowheads="1"/>
          </p:cNvSpPr>
          <p:nvPr/>
        </p:nvSpPr>
        <p:spPr bwMode="auto">
          <a:xfrm>
            <a:off x="9073515" y="3629025"/>
            <a:ext cx="2792729" cy="38227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155"/>
              </a:lnSpc>
              <a:spcBef>
                <a:spcPts val="0"/>
              </a:spcBef>
              <a:spcAft>
                <a:spcPts val="0"/>
              </a:spcAft>
              <a:buClrTx/>
              <a:buSzTx/>
              <a:buFontTx/>
              <a:buNone/>
              <a:tabLst>
                <a:tab pos="90805" algn="l"/>
              </a:tabLst>
              <a:defRPr/>
            </a:pPr>
            <a:r>
              <a:rPr kumimoji="0" lang="en-US" sz="1000" b="0" i="1" u="none" strike="noStrike" kern="1200" cap="none" spc="0" normalizeH="0" baseline="0" noProof="0" dirty="0">
                <a:ln>
                  <a:noFill/>
                </a:ln>
                <a:solidFill>
                  <a:srgbClr val="404040"/>
                </a:solidFill>
                <a:effectLst/>
                <a:uLnTx/>
                <a:uFillTx/>
                <a:latin typeface="Arial" panose="020B0604020202020204" pitchFamily="34" charset="0"/>
                <a:ea typeface="Arial" panose="020B0604020202020204" pitchFamily="34" charset="0"/>
                <a:cs typeface="+mn-cs"/>
              </a:rPr>
              <a:t>Boulder from the landslide struck light vehicle after passing though a tunnel.</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pic>
        <p:nvPicPr>
          <p:cNvPr id="8" name="Picture 7">
            <a:extLst>
              <a:ext uri="{FF2B5EF4-FFF2-40B4-BE49-F238E27FC236}">
                <a16:creationId xmlns:a16="http://schemas.microsoft.com/office/drawing/2014/main" id="{5F9D57F7-9D42-FE9A-FCB6-3F2BAECC016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9870" y="4112895"/>
            <a:ext cx="2710815" cy="2030730"/>
          </a:xfrm>
          <a:prstGeom prst="rect">
            <a:avLst/>
          </a:prstGeom>
          <a:noFill/>
          <a:ln>
            <a:noFill/>
          </a:ln>
        </p:spPr>
      </p:pic>
      <p:sp>
        <p:nvSpPr>
          <p:cNvPr id="10" name="Text Box 2">
            <a:extLst>
              <a:ext uri="{FF2B5EF4-FFF2-40B4-BE49-F238E27FC236}">
                <a16:creationId xmlns:a16="http://schemas.microsoft.com/office/drawing/2014/main" id="{60A3CD61-7F8D-CE8C-4FFF-AE3F0722692F}"/>
              </a:ext>
            </a:extLst>
          </p:cNvPr>
          <p:cNvSpPr txBox="1">
            <a:spLocks noChangeArrowheads="1"/>
          </p:cNvSpPr>
          <p:nvPr/>
        </p:nvSpPr>
        <p:spPr bwMode="auto">
          <a:xfrm>
            <a:off x="9133205" y="6174105"/>
            <a:ext cx="2679065" cy="38227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155"/>
              </a:lnSpc>
              <a:spcBef>
                <a:spcPts val="0"/>
              </a:spcBef>
              <a:spcAft>
                <a:spcPts val="0"/>
              </a:spcAft>
              <a:buClrTx/>
              <a:buSzTx/>
              <a:buFontTx/>
              <a:buNone/>
              <a:tabLst>
                <a:tab pos="90805" algn="l"/>
              </a:tabLst>
              <a:defRPr/>
            </a:pPr>
            <a:r>
              <a:rPr kumimoji="0" lang="en-US" sz="1000" b="0" i="1" u="none" strike="noStrike" kern="1200" cap="none" spc="0" normalizeH="0" baseline="0" noProof="0" dirty="0">
                <a:ln>
                  <a:noFill/>
                </a:ln>
                <a:solidFill>
                  <a:srgbClr val="404040"/>
                </a:solidFill>
                <a:effectLst/>
                <a:uLnTx/>
                <a:uFillTx/>
                <a:latin typeface="Arial" panose="020B0604020202020204" pitchFamily="34" charset="0"/>
                <a:ea typeface="Arial" panose="020B0604020202020204" pitchFamily="34" charset="0"/>
                <a:cs typeface="+mn-cs"/>
              </a:rPr>
              <a:t>Front and rear passengers were able to exit the vehicle uninjured.</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
        <p:nvSpPr>
          <p:cNvPr id="15" name="Text Box 2">
            <a:extLst>
              <a:ext uri="{FF2B5EF4-FFF2-40B4-BE49-F238E27FC236}">
                <a16:creationId xmlns:a16="http://schemas.microsoft.com/office/drawing/2014/main" id="{838E962B-6A96-F336-B5CD-0D3E6054288F}"/>
              </a:ext>
            </a:extLst>
          </p:cNvPr>
          <p:cNvSpPr txBox="1">
            <a:spLocks noChangeArrowheads="1"/>
          </p:cNvSpPr>
          <p:nvPr/>
        </p:nvSpPr>
        <p:spPr bwMode="auto">
          <a:xfrm>
            <a:off x="6394450" y="4645874"/>
            <a:ext cx="2535839" cy="52322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155"/>
              </a:lnSpc>
              <a:spcBef>
                <a:spcPts val="0"/>
              </a:spcBef>
              <a:spcAft>
                <a:spcPts val="0"/>
              </a:spcAft>
              <a:buClrTx/>
              <a:buSzTx/>
              <a:buFontTx/>
              <a:buNone/>
              <a:tabLst>
                <a:tab pos="90805" algn="l"/>
              </a:tabLst>
              <a:defRPr/>
            </a:pPr>
            <a:r>
              <a:rPr kumimoji="0" lang="en-US" sz="1000" b="0" i="1" u="none" strike="noStrike" kern="1200" cap="none" spc="0" normalizeH="0" baseline="0" noProof="0" dirty="0">
                <a:ln>
                  <a:noFill/>
                </a:ln>
                <a:solidFill>
                  <a:srgbClr val="404040"/>
                </a:solidFill>
                <a:effectLst/>
                <a:uLnTx/>
                <a:uFillTx/>
                <a:latin typeface="Arial" panose="020B0604020202020204" pitchFamily="34" charset="0"/>
                <a:ea typeface="Arial" panose="020B0604020202020204" pitchFamily="34" charset="0"/>
                <a:cs typeface="+mn-cs"/>
              </a:rPr>
              <a:t>Source of the landslide came from upper slope. Consisted of topsoil, vegetation and boulders. </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
        <p:nvSpPr>
          <p:cNvPr id="19" name="Oval 18">
            <a:extLst>
              <a:ext uri="{FF2B5EF4-FFF2-40B4-BE49-F238E27FC236}">
                <a16:creationId xmlns:a16="http://schemas.microsoft.com/office/drawing/2014/main" id="{7E5FD1CE-CAC9-05C3-A604-3327539E663D}"/>
              </a:ext>
            </a:extLst>
          </p:cNvPr>
          <p:cNvSpPr/>
          <p:nvPr/>
        </p:nvSpPr>
        <p:spPr>
          <a:xfrm rot="5208315">
            <a:off x="7542172" y="5581133"/>
            <a:ext cx="237436" cy="4942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6DDB65F1-F54B-1799-B975-83DC9E3DA260}"/>
              </a:ext>
            </a:extLst>
          </p:cNvPr>
          <p:cNvGrpSpPr>
            <a:grpSpLocks noChangeAspect="1"/>
          </p:cNvGrpSpPr>
          <p:nvPr/>
        </p:nvGrpSpPr>
        <p:grpSpPr>
          <a:xfrm>
            <a:off x="6443462" y="1430888"/>
            <a:ext cx="2486827" cy="3240000"/>
            <a:chOff x="9078923" y="1534174"/>
            <a:chExt cx="3002280" cy="3911566"/>
          </a:xfrm>
        </p:grpSpPr>
        <p:pic>
          <p:nvPicPr>
            <p:cNvPr id="5" name="Picture 4">
              <a:extLst>
                <a:ext uri="{FF2B5EF4-FFF2-40B4-BE49-F238E27FC236}">
                  <a16:creationId xmlns:a16="http://schemas.microsoft.com/office/drawing/2014/main" id="{FC940AF7-FB9C-65B6-D8F8-5E200BA0EB4F}"/>
                </a:ext>
              </a:extLst>
            </p:cNvPr>
            <p:cNvPicPr>
              <a:picLocks noChangeAspect="1"/>
            </p:cNvPicPr>
            <p:nvPr/>
          </p:nvPicPr>
          <p:blipFill rotWithShape="1">
            <a:blip r:embed="rId6"/>
            <a:srcRect b="8005"/>
            <a:stretch/>
          </p:blipFill>
          <p:spPr>
            <a:xfrm>
              <a:off x="9078923" y="1534174"/>
              <a:ext cx="3002280" cy="3911566"/>
            </a:xfrm>
            <a:prstGeom prst="rect">
              <a:avLst/>
            </a:prstGeom>
          </p:spPr>
        </p:pic>
        <p:sp>
          <p:nvSpPr>
            <p:cNvPr id="12" name="Arrow: Up 11">
              <a:extLst>
                <a:ext uri="{FF2B5EF4-FFF2-40B4-BE49-F238E27FC236}">
                  <a16:creationId xmlns:a16="http://schemas.microsoft.com/office/drawing/2014/main" id="{4E1A5676-252C-28A4-EB2D-CF6D0668B6AF}"/>
                </a:ext>
              </a:extLst>
            </p:cNvPr>
            <p:cNvSpPr/>
            <p:nvPr/>
          </p:nvSpPr>
          <p:spPr>
            <a:xfrm rot="1265395">
              <a:off x="9604913" y="1916585"/>
              <a:ext cx="324732" cy="288577"/>
            </a:xfrm>
            <a:prstGeom prst="upArrow">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081BDE1-57BF-ED24-D7B1-4A228ED766D0}"/>
                </a:ext>
              </a:extLst>
            </p:cNvPr>
            <p:cNvSpPr txBox="1"/>
            <p:nvPr/>
          </p:nvSpPr>
          <p:spPr>
            <a:xfrm>
              <a:off x="9672577" y="1582188"/>
              <a:ext cx="32583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1E42C88F-22AE-9485-8509-066E28EA849A}"/>
                </a:ext>
              </a:extLst>
            </p:cNvPr>
            <p:cNvCxnSpPr>
              <a:cxnSpLocks/>
            </p:cNvCxnSpPr>
            <p:nvPr/>
          </p:nvCxnSpPr>
          <p:spPr>
            <a:xfrm>
              <a:off x="10963047" y="2474740"/>
              <a:ext cx="70659" cy="2461149"/>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DC17DD-F626-D6E0-EF97-F10F82720887}"/>
                </a:ext>
              </a:extLst>
            </p:cNvPr>
            <p:cNvSpPr txBox="1"/>
            <p:nvPr/>
          </p:nvSpPr>
          <p:spPr>
            <a:xfrm>
              <a:off x="11000580" y="3606153"/>
              <a:ext cx="940285" cy="445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130 meters</a:t>
              </a:r>
            </a:p>
          </p:txBody>
        </p:sp>
        <p:sp>
          <p:nvSpPr>
            <p:cNvPr id="20" name="TextBox 19">
              <a:extLst>
                <a:ext uri="{FF2B5EF4-FFF2-40B4-BE49-F238E27FC236}">
                  <a16:creationId xmlns:a16="http://schemas.microsoft.com/office/drawing/2014/main" id="{BA8CC878-E9C6-20C1-9158-15DBB47DE198}"/>
                </a:ext>
              </a:extLst>
            </p:cNvPr>
            <p:cNvSpPr txBox="1"/>
            <p:nvPr/>
          </p:nvSpPr>
          <p:spPr>
            <a:xfrm>
              <a:off x="9103003" y="2477972"/>
              <a:ext cx="1226487" cy="6130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Source failure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Approx. </a:t>
              </a:r>
              <a:r>
                <a:rPr kumimoji="0" lang="en-US" sz="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Elv</a:t>
              </a: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2640</a:t>
              </a:r>
            </a:p>
          </p:txBody>
        </p:sp>
        <p:cxnSp>
          <p:nvCxnSpPr>
            <p:cNvPr id="24" name="Straight Arrow Connector 23">
              <a:extLst>
                <a:ext uri="{FF2B5EF4-FFF2-40B4-BE49-F238E27FC236}">
                  <a16:creationId xmlns:a16="http://schemas.microsoft.com/office/drawing/2014/main" id="{04AA10D4-7F19-1D13-359C-FB3FFB644DEF}"/>
                </a:ext>
              </a:extLst>
            </p:cNvPr>
            <p:cNvCxnSpPr>
              <a:cxnSpLocks/>
            </p:cNvCxnSpPr>
            <p:nvPr/>
          </p:nvCxnSpPr>
          <p:spPr>
            <a:xfrm>
              <a:off x="10100406" y="2771694"/>
              <a:ext cx="525047"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B99CC5D-CF19-D174-2AE3-D5A3FBBE5938}"/>
                </a:ext>
              </a:extLst>
            </p:cNvPr>
            <p:cNvSpPr txBox="1"/>
            <p:nvPr/>
          </p:nvSpPr>
          <p:spPr>
            <a:xfrm>
              <a:off x="10329492" y="4923694"/>
              <a:ext cx="1569467" cy="2786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Road / LV </a:t>
              </a:r>
              <a:r>
                <a:rPr kumimoji="0" lang="en-US" sz="9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Elv</a:t>
              </a:r>
              <a:r>
                <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2520</a:t>
              </a:r>
            </a:p>
          </p:txBody>
        </p:sp>
      </p:grpSp>
      <p:pic>
        <p:nvPicPr>
          <p:cNvPr id="3" name="Picture 2" descr="Logo, icon&#10;&#10;Description automatically generated">
            <a:extLst>
              <a:ext uri="{FF2B5EF4-FFF2-40B4-BE49-F238E27FC236}">
                <a16:creationId xmlns:a16="http://schemas.microsoft.com/office/drawing/2014/main" id="{FEAA3913-EC1E-A7E0-669B-FAFCA9D554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293" y="36461"/>
            <a:ext cx="739229" cy="640384"/>
          </a:xfrm>
          <a:prstGeom prst="rect">
            <a:avLst/>
          </a:prstGeom>
        </p:spPr>
      </p:pic>
      <p:sp>
        <p:nvSpPr>
          <p:cNvPr id="13" name="Text Box 2">
            <a:extLst>
              <a:ext uri="{FF2B5EF4-FFF2-40B4-BE49-F238E27FC236}">
                <a16:creationId xmlns:a16="http://schemas.microsoft.com/office/drawing/2014/main" id="{BFEFF54B-B90C-E75A-3E22-53B31D26E34E}"/>
              </a:ext>
            </a:extLst>
          </p:cNvPr>
          <p:cNvSpPr txBox="1">
            <a:spLocks noChangeArrowheads="1"/>
          </p:cNvSpPr>
          <p:nvPr/>
        </p:nvSpPr>
        <p:spPr bwMode="auto">
          <a:xfrm>
            <a:off x="6422593" y="6255816"/>
            <a:ext cx="2582947" cy="38227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ts val="1155"/>
              </a:lnSpc>
              <a:spcBef>
                <a:spcPts val="0"/>
              </a:spcBef>
              <a:spcAft>
                <a:spcPts val="0"/>
              </a:spcAft>
              <a:buClrTx/>
              <a:buSzTx/>
              <a:buFontTx/>
              <a:buNone/>
              <a:tabLst>
                <a:tab pos="90805" algn="l"/>
              </a:tabLst>
              <a:defRPr/>
            </a:pPr>
            <a:r>
              <a:rPr kumimoji="0" lang="en-US" sz="1000" b="0" i="1" u="none" strike="noStrike" kern="1200" cap="none" spc="0" normalizeH="0" baseline="0" noProof="0" dirty="0">
                <a:ln>
                  <a:noFill/>
                </a:ln>
                <a:solidFill>
                  <a:srgbClr val="404040"/>
                </a:solidFill>
                <a:effectLst/>
                <a:uLnTx/>
                <a:uFillTx/>
                <a:latin typeface="Arial" panose="020B0604020202020204" pitchFamily="34" charset="0"/>
                <a:ea typeface="Arial" panose="020B0604020202020204" pitchFamily="34" charset="0"/>
                <a:cs typeface="+mn-cs"/>
              </a:rPr>
              <a:t>Small material retained inside the temporary berm. </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59497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6467921" y="6128838"/>
            <a:ext cx="5342319" cy="267130"/>
          </a:xfrm>
        </p:spPr>
        <p:txBody>
          <a:bodyPr lIns="91440" tIns="45720" rIns="91440" bIns="45720" anchor="t"/>
          <a:lstStyle/>
          <a:p>
            <a:pPr marL="0" indent="0">
              <a:buNone/>
            </a:pPr>
            <a:r>
              <a:rPr lang="en-US" sz="1050" i="1">
                <a:solidFill>
                  <a:srgbClr val="000000"/>
                </a:solidFill>
                <a:latin typeface="Arial" panose="020B0604020202020204" pitchFamily="34" charset="0"/>
                <a:cs typeface="Arial" panose="020B0604020202020204" pitchFamily="34" charset="0"/>
              </a:rPr>
              <a:t>A view of the haul truck after it rolled off the wood planks and crossed the road in reverse before coming to a stop against a berm.   </a:t>
            </a:r>
            <a:endParaRPr lang="en-US">
              <a:solidFill>
                <a:srgbClr val="000000"/>
              </a:solidFill>
              <a:cs typeface="Calibri" panose="020F0502020204030204"/>
            </a:endParaRP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3" y="270082"/>
            <a:ext cx="4821896" cy="533203"/>
          </a:xfrm>
          <a:prstGeom prst="rect">
            <a:avLst/>
          </a:prstGeom>
        </p:spPr>
        <p:txBody>
          <a:bodyPr/>
          <a:lstStyle/>
          <a:p>
            <a:r>
              <a:rPr lang="en-US"/>
              <a:t>Unoccupied Haul Truck Rolls Backward</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272810" y="1078478"/>
          <a:ext cx="5609203" cy="5509439"/>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08879">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11103">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Climax</a:t>
                      </a: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19992">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June 19, 2024 / 10:25 a.m.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69563">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Near Miss</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768848">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dirty="0">
                          <a:latin typeface="Arial"/>
                          <a:cs typeface="Arial"/>
                        </a:rPr>
                        <a:t>As part of routine maintenance activities, an employee set up a haul truck on wood planks in front of a bay at the shop to remove both outer tires. The employee noticed the truck wasn’t properly centered and went to move it, but it wouldn’t start. The employee called over two other technicians, who went under the truck and behind the front left tire to air start it. When </a:t>
                      </a:r>
                      <a:r>
                        <a:rPr lang="en-US" sz="1050" dirty="0">
                          <a:solidFill>
                            <a:schemeClr val="tx1"/>
                          </a:solidFill>
                          <a:latin typeface="Arial"/>
                          <a:cs typeface="Arial"/>
                        </a:rPr>
                        <a:t>air was applied, the truck started and rolled backward, missing the two technicians </a:t>
                      </a:r>
                      <a:r>
                        <a:rPr lang="en-US" sz="1050" dirty="0">
                          <a:latin typeface="Arial"/>
                          <a:cs typeface="Arial"/>
                        </a:rPr>
                        <a:t>underneath. The truck traveled about 25 yards in reverse across the road before coming to a stop against a berm. Initial review indicates the park brake was not set and only one chock was set. </a:t>
                      </a:r>
                      <a:endParaRPr lang="en-US" sz="1050" dirty="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02214">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latin typeface="Arial" panose="020B0604020202020204" pitchFamily="34" charset="0"/>
                          <a:cs typeface="Arial" panose="020B0604020202020204" pitchFamily="34" charset="0"/>
                        </a:rPr>
                        <a:t>Actionable – Significant (3) Likely (3)</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31096">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solidFill>
                            <a:schemeClr val="tx1"/>
                          </a:solidFill>
                          <a:latin typeface="Arial" panose="020B0604020202020204" pitchFamily="34" charset="0"/>
                          <a:cs typeface="Arial" panose="020B0604020202020204" pitchFamily="34" charset="0"/>
                        </a:rPr>
                        <a:t>Failure to follow proper protocols</a:t>
                      </a:r>
                    </a:p>
                    <a:p>
                      <a:pPr marL="171450" indent="-171450">
                        <a:buFont typeface="Arial" panose="020B0604020202020204" pitchFamily="34" charset="0"/>
                        <a:buChar char="•"/>
                      </a:pPr>
                      <a:r>
                        <a:rPr lang="en-US" sz="1050">
                          <a:solidFill>
                            <a:schemeClr val="tx1"/>
                          </a:solidFill>
                          <a:latin typeface="Arial" panose="020B0604020202020204" pitchFamily="34" charset="0"/>
                          <a:cs typeface="Arial" panose="020B0604020202020204" pitchFamily="34" charset="0"/>
                        </a:rPr>
                        <a:t>Park brake was not set</a:t>
                      </a:r>
                    </a:p>
                    <a:p>
                      <a:pPr marL="171450" indent="-171450">
                        <a:buFont typeface="Arial" panose="020B0604020202020204" pitchFamily="34" charset="0"/>
                        <a:buChar char="•"/>
                      </a:pPr>
                      <a:r>
                        <a:rPr lang="en-US" sz="1050">
                          <a:solidFill>
                            <a:schemeClr val="tx1"/>
                          </a:solidFill>
                          <a:latin typeface="Arial" panose="020B0604020202020204" pitchFamily="34" charset="0"/>
                          <a:cs typeface="Arial" panose="020B0604020202020204" pitchFamily="34" charset="0"/>
                        </a:rPr>
                        <a:t>Only one chock was placed to prevent movement</a:t>
                      </a: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49776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50">
                          <a:latin typeface="Arial"/>
                          <a:cs typeface="Arial"/>
                        </a:rPr>
                        <a:t>N/A</a:t>
                      </a: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488877">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50">
                          <a:latin typeface="Arial" panose="020B0604020202020204" pitchFamily="34" charset="0"/>
                          <a:cs typeface="Arial" panose="020B0604020202020204" pitchFamily="34" charset="0"/>
                        </a:rPr>
                        <a:t>No injury</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11103">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a:buChar char="•"/>
                      </a:pPr>
                      <a:r>
                        <a:rPr lang="en-US" sz="1050" dirty="0">
                          <a:latin typeface="Arial" panose="020B0604020202020204" pitchFamily="34" charset="0"/>
                          <a:cs typeface="Arial" panose="020B0604020202020204" pitchFamily="34" charset="0"/>
                        </a:rPr>
                        <a:t>Amy Reyes, Senior Supervisor-Health and Safety</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a:cs typeface="Arial"/>
                        </a:rPr>
                        <a:t>PFE # 2024-14</a:t>
                      </a:r>
                      <a:endParaRPr lang="en-US" sz="1050" b="0">
                        <a:solidFill>
                          <a:schemeClr val="tx1"/>
                        </a:solidFill>
                        <a:latin typeface="Arial" panose="020B0604020202020204" pitchFamily="34" charset="0"/>
                        <a:cs typeface="Arial" panose="020B0604020202020204" pitchFamily="34" charset="0"/>
                      </a:endParaRP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a:cs typeface="Arial"/>
                        </a:rPr>
                        <a:t>Event ID # 20016572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pic>
        <p:nvPicPr>
          <p:cNvPr id="4" name="Picture 3" descr="A construction site with a large yellow truck&#10;&#10;Description automatically generated">
            <a:extLst>
              <a:ext uri="{FF2B5EF4-FFF2-40B4-BE49-F238E27FC236}">
                <a16:creationId xmlns:a16="http://schemas.microsoft.com/office/drawing/2014/main" id="{AC71CA7D-1A42-C7A3-987A-3C91423E1F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03091" y="2003275"/>
            <a:ext cx="4554458" cy="3415844"/>
          </a:xfrm>
          <a:prstGeom prst="rect">
            <a:avLst/>
          </a:prstGeom>
        </p:spPr>
      </p:pic>
      <p:sp>
        <p:nvSpPr>
          <p:cNvPr id="5" name="Title 20">
            <a:extLst>
              <a:ext uri="{FF2B5EF4-FFF2-40B4-BE49-F238E27FC236}">
                <a16:creationId xmlns:a16="http://schemas.microsoft.com/office/drawing/2014/main" id="{A8DD4BFF-2F84-7B0D-8F11-9A43F5FD54AC}"/>
              </a:ext>
            </a:extLst>
          </p:cNvPr>
          <p:cNvSpPr txBox="1">
            <a:spLocks/>
          </p:cNvSpPr>
          <p:nvPr/>
        </p:nvSpPr>
        <p:spPr>
          <a:xfrm>
            <a:off x="0" y="545275"/>
            <a:ext cx="1582326" cy="533203"/>
          </a:xfrm>
          <a:prstGeom prst="rect">
            <a:avLst/>
          </a:prstGeom>
        </p:spPr>
        <p:txBody>
          <a:bodyPr anchor="ctr"/>
          <a:lstStyle>
            <a:lvl1pPr algn="l" defTabSz="914408" rtl="0" eaLnBrk="1" latinLnBrk="0" hangingPunct="1">
              <a:lnSpc>
                <a:spcPct val="85000"/>
              </a:lnSpc>
              <a:spcBef>
                <a:spcPct val="0"/>
              </a:spcBef>
              <a:buNone/>
              <a:defRPr sz="2000" b="0" kern="1200" spc="-50"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8" rtl="0" eaLnBrk="1" fontAlgn="auto" latinLnBrk="0" hangingPunct="1">
              <a:lnSpc>
                <a:spcPct val="85000"/>
              </a:lnSpc>
              <a:spcBef>
                <a:spcPct val="0"/>
              </a:spcBef>
              <a:spcAft>
                <a:spcPts val="0"/>
              </a:spcAft>
              <a:buClrTx/>
              <a:buSzTx/>
              <a:buFontTx/>
              <a:buNone/>
              <a:tabLst/>
              <a:defRPr/>
            </a:pPr>
            <a:r>
              <a:rPr kumimoji="0" lang="en-US" sz="1000" b="1" i="0" u="none" strike="noStrike" kern="1200" cap="none" spc="-50" normalizeH="0" baseline="0" noProof="0">
                <a:ln>
                  <a:noFill/>
                </a:ln>
                <a:solidFill>
                  <a:prstClr val="black"/>
                </a:solidFill>
                <a:effectLst/>
                <a:uLnTx/>
                <a:uFillTx/>
                <a:latin typeface="Arial" panose="020B0604020202020204" pitchFamily="34" charset="0"/>
                <a:ea typeface="+mj-ea"/>
                <a:cs typeface="Arial" panose="020B0604020202020204" pitchFamily="34" charset="0"/>
              </a:rPr>
              <a:t>Vehicle Impact to Person</a:t>
            </a:r>
          </a:p>
        </p:txBody>
      </p:sp>
      <p:pic>
        <p:nvPicPr>
          <p:cNvPr id="6" name="Picture 5" descr="Vehicle Impact to Person">
            <a:extLst>
              <a:ext uri="{FF2B5EF4-FFF2-40B4-BE49-F238E27FC236}">
                <a16:creationId xmlns:a16="http://schemas.microsoft.com/office/drawing/2014/main" id="{32A09A66-5BAA-0731-64D7-2299D94CC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92" y="79357"/>
            <a:ext cx="699342" cy="605831"/>
          </a:xfrm>
          <a:prstGeom prst="rect">
            <a:avLst/>
          </a:prstGeom>
        </p:spPr>
      </p:pic>
    </p:spTree>
    <p:extLst>
      <p:ext uri="{BB962C8B-B14F-4D97-AF65-F5344CB8AC3E}">
        <p14:creationId xmlns:p14="http://schemas.microsoft.com/office/powerpoint/2010/main" val="277093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A8CC26-360D-471C-9F48-476300F2056C}"/>
              </a:ext>
            </a:extLst>
          </p:cNvPr>
          <p:cNvSpPr>
            <a:spLocks noGrp="1"/>
          </p:cNvSpPr>
          <p:nvPr>
            <p:ph type="body" sz="quarter" idx="34"/>
          </p:nvPr>
        </p:nvSpPr>
        <p:spPr>
          <a:xfrm>
            <a:off x="6619208" y="6262403"/>
            <a:ext cx="4901005" cy="267130"/>
          </a:xfrm>
        </p:spPr>
        <p:txBody>
          <a:bodyPr/>
          <a:lstStyle/>
          <a:p>
            <a:r>
              <a:rPr lang="en-US" sz="1050" i="1">
                <a:latin typeface="Arial" panose="020B0604020202020204" pitchFamily="34" charset="0"/>
                <a:cs typeface="Arial" panose="020B0604020202020204" pitchFamily="34" charset="0"/>
              </a:rPr>
              <a:t>Diagram of the dropped channel path, contact points and elevations. </a:t>
            </a:r>
          </a:p>
        </p:txBody>
      </p:sp>
      <p:sp>
        <p:nvSpPr>
          <p:cNvPr id="21" name="Title 20">
            <a:extLst>
              <a:ext uri="{FF2B5EF4-FFF2-40B4-BE49-F238E27FC236}">
                <a16:creationId xmlns:a16="http://schemas.microsoft.com/office/drawing/2014/main" id="{DC4EC4A1-F2A8-46C0-9DB8-9044030FEF77}"/>
              </a:ext>
            </a:extLst>
          </p:cNvPr>
          <p:cNvSpPr>
            <a:spLocks noGrp="1"/>
          </p:cNvSpPr>
          <p:nvPr>
            <p:ph type="title"/>
          </p:nvPr>
        </p:nvSpPr>
        <p:spPr>
          <a:xfrm>
            <a:off x="3937092" y="270082"/>
            <a:ext cx="4741081" cy="533203"/>
          </a:xfrm>
          <a:prstGeom prst="rect">
            <a:avLst/>
          </a:prstGeom>
        </p:spPr>
        <p:txBody>
          <a:bodyPr/>
          <a:lstStyle/>
          <a:p>
            <a:r>
              <a:rPr lang="en-US"/>
              <a:t>Dropped C-channel Strikes Employee</a:t>
            </a:r>
          </a:p>
        </p:txBody>
      </p:sp>
      <p:graphicFrame>
        <p:nvGraphicFramePr>
          <p:cNvPr id="22" name="Table 2">
            <a:extLst>
              <a:ext uri="{FF2B5EF4-FFF2-40B4-BE49-F238E27FC236}">
                <a16:creationId xmlns:a16="http://schemas.microsoft.com/office/drawing/2014/main" id="{96CCAA6D-C3BA-4365-9F2A-7AEF9AE71605}"/>
              </a:ext>
            </a:extLst>
          </p:cNvPr>
          <p:cNvGraphicFramePr>
            <a:graphicFrameLocks noGrp="1"/>
          </p:cNvGraphicFramePr>
          <p:nvPr/>
        </p:nvGraphicFramePr>
        <p:xfrm>
          <a:off x="272810" y="1078478"/>
          <a:ext cx="5609203" cy="5683443"/>
        </p:xfrm>
        <a:graphic>
          <a:graphicData uri="http://schemas.openxmlformats.org/drawingml/2006/table">
            <a:tbl>
              <a:tblPr firstRow="1" bandRow="1">
                <a:tableStyleId>{1FECB4D8-DB02-4DC6-A0A2-4F2EBAE1DC90}</a:tableStyleId>
              </a:tblPr>
              <a:tblGrid>
                <a:gridCol w="1520123">
                  <a:extLst>
                    <a:ext uri="{9D8B030D-6E8A-4147-A177-3AD203B41FA5}">
                      <a16:colId xmlns:a16="http://schemas.microsoft.com/office/drawing/2014/main" val="2478897174"/>
                    </a:ext>
                  </a:extLst>
                </a:gridCol>
                <a:gridCol w="4089080">
                  <a:extLst>
                    <a:ext uri="{9D8B030D-6E8A-4147-A177-3AD203B41FA5}">
                      <a16:colId xmlns:a16="http://schemas.microsoft.com/office/drawing/2014/main" val="1434738273"/>
                    </a:ext>
                  </a:extLst>
                </a:gridCol>
              </a:tblGrid>
              <a:tr h="426145">
                <a:tc gridSpan="2">
                  <a:txBody>
                    <a:bodyPr/>
                    <a:lstStyle/>
                    <a:p>
                      <a:pPr algn="ctr"/>
                      <a:r>
                        <a:rPr lang="en-US" sz="1400">
                          <a:solidFill>
                            <a:schemeClr val="tx1"/>
                          </a:solidFill>
                          <a:latin typeface="Arial"/>
                          <a:cs typeface="Arial"/>
                        </a:rPr>
                        <a:t>Preliminary Incident Details</a:t>
                      </a:r>
                    </a:p>
                  </a:txBody>
                  <a:tcPr anchor="ctr">
                    <a:lnL w="9525">
                      <a:solidFill>
                        <a:schemeClr val="bg1">
                          <a:lumMod val="65000"/>
                        </a:schemeClr>
                      </a:solidFill>
                    </a:lnL>
                    <a:lnR w="9525">
                      <a:solidFill>
                        <a:schemeClr val="bg1">
                          <a:lumMod val="65000"/>
                        </a:schemeClr>
                      </a:solidFill>
                    </a:lnR>
                    <a:lnT w="9525">
                      <a:solidFill>
                        <a:schemeClr val="bg1">
                          <a:lumMod val="65000"/>
                        </a:schemeClr>
                      </a:solidFill>
                    </a:lnT>
                    <a:lnB w="9525">
                      <a:solidFill>
                        <a:schemeClr val="bg1">
                          <a:lumMod val="65000"/>
                        </a:schemeClr>
                      </a:solidFill>
                    </a:lnB>
                    <a:solidFill>
                      <a:srgbClr val="FFFF00"/>
                    </a:solidFill>
                  </a:tcPr>
                </a:tc>
                <a:tc hMerge="1">
                  <a:txBody>
                    <a:bodyPr/>
                    <a:lstStyle/>
                    <a:p>
                      <a:endParaRPr lang="en-US"/>
                    </a:p>
                  </a:txBody>
                  <a:tcPr/>
                </a:tc>
                <a:extLst>
                  <a:ext uri="{0D108BD9-81ED-4DB2-BD59-A6C34878D82A}">
                    <a16:rowId xmlns:a16="http://schemas.microsoft.com/office/drawing/2014/main" val="2528705209"/>
                  </a:ext>
                </a:extLst>
              </a:tr>
              <a:tr h="324240">
                <a:tc>
                  <a:txBody>
                    <a:bodyPr/>
                    <a:lstStyle/>
                    <a:p>
                      <a:r>
                        <a:rPr lang="en-US" sz="1000" b="1">
                          <a:latin typeface="Arial"/>
                          <a:cs typeface="Arial"/>
                        </a:rPr>
                        <a:t>Operation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Manyar Smelter Project </a:t>
                      </a:r>
                      <a:endParaRPr lang="en-US" sz="1050">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1944817402"/>
                  </a:ext>
                </a:extLst>
              </a:tr>
              <a:tr h="333505">
                <a:tc>
                  <a:txBody>
                    <a:bodyPr/>
                    <a:lstStyle/>
                    <a:p>
                      <a:r>
                        <a:rPr lang="en-US" sz="1000" b="1">
                          <a:latin typeface="Arial"/>
                          <a:cs typeface="Arial"/>
                        </a:rPr>
                        <a:t>Date / Time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June 20, 2024 / 1:30 p.m.</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61700355"/>
                  </a:ext>
                </a:extLst>
              </a:tr>
              <a:tr h="489392">
                <a:tc>
                  <a:txBody>
                    <a:bodyPr/>
                    <a:lstStyle/>
                    <a:p>
                      <a:r>
                        <a:rPr lang="en-US" sz="1000" b="1">
                          <a:latin typeface="Arial"/>
                          <a:cs typeface="Arial"/>
                        </a:rPr>
                        <a:t>Event Type</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a:latin typeface="Arial"/>
                          <a:cs typeface="Arial"/>
                        </a:rPr>
                        <a:t>Injury - Medical Treatment</a:t>
                      </a: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285024183"/>
                  </a:ext>
                </a:extLst>
              </a:tr>
              <a:tr h="1644937">
                <a:tc>
                  <a:txBody>
                    <a:bodyPr/>
                    <a:lstStyle/>
                    <a:p>
                      <a:r>
                        <a:rPr lang="en-US" sz="1000" b="1">
                          <a:latin typeface="Arial"/>
                          <a:cs typeface="Arial"/>
                        </a:rPr>
                        <a:t>Summary</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r>
                        <a:rPr lang="en-US" sz="1050" b="0" i="0" kern="1200">
                          <a:solidFill>
                            <a:schemeClr val="dk1"/>
                          </a:solidFill>
                          <a:effectLst/>
                          <a:latin typeface="Arial"/>
                          <a:ea typeface="+mn-ea"/>
                          <a:cs typeface="Arial"/>
                        </a:rPr>
                        <a:t>While performing housekeeping activities, a </a:t>
                      </a:r>
                      <a:br>
                        <a:rPr lang="en-US" sz="1050" b="0" i="0" kern="1200">
                          <a:solidFill>
                            <a:schemeClr val="dk1"/>
                          </a:solidFill>
                          <a:effectLst/>
                          <a:latin typeface="Arial"/>
                          <a:ea typeface="+mn-ea"/>
                          <a:cs typeface="Arial"/>
                        </a:rPr>
                      </a:br>
                      <a:r>
                        <a:rPr lang="en-US" sz="1050" b="0" i="0" kern="1200">
                          <a:solidFill>
                            <a:schemeClr val="dk1"/>
                          </a:solidFill>
                          <a:effectLst/>
                          <a:latin typeface="Arial"/>
                          <a:ea typeface="+mn-ea"/>
                          <a:cs typeface="Arial"/>
                        </a:rPr>
                        <a:t>C-channel (approximately 25 </a:t>
                      </a:r>
                      <a:r>
                        <a:rPr lang="en-US" sz="1050" b="0" i="0" kern="1200" err="1">
                          <a:solidFill>
                            <a:schemeClr val="dk1"/>
                          </a:solidFill>
                          <a:effectLst/>
                          <a:latin typeface="Arial"/>
                          <a:ea typeface="+mn-ea"/>
                          <a:cs typeface="Arial"/>
                        </a:rPr>
                        <a:t>lbs</a:t>
                      </a:r>
                      <a:r>
                        <a:rPr lang="en-US" sz="1050" b="0" i="0" kern="1200">
                          <a:solidFill>
                            <a:schemeClr val="dk1"/>
                          </a:solidFill>
                          <a:effectLst/>
                          <a:latin typeface="Arial"/>
                          <a:ea typeface="+mn-ea"/>
                          <a:cs typeface="Arial"/>
                        </a:rPr>
                        <a:t>) was hoisted with a 12-mm nylon rope from the third to the second level of the structure. While being hoisted, the C-channel beam became untied and fell. It bounced off the structure three times and struck the right hand of an employee who was walking before landing on the ground. </a:t>
                      </a:r>
                      <a:endParaRPr lang="en-US" sz="1050">
                        <a:latin typeface="Arial" panose="020B0604020202020204" pitchFamily="34" charset="0"/>
                        <a:cs typeface="Arial" panose="020B0604020202020204" pitchFamily="34" charset="0"/>
                      </a:endParaRPr>
                    </a:p>
                  </a:txBody>
                  <a:tcPr anchor="ctr">
                    <a:lnL w="0">
                      <a:noFill/>
                    </a:lnL>
                    <a:lnR w="9525">
                      <a:solidFill>
                        <a:schemeClr val="bg1">
                          <a:lumMod val="65000"/>
                        </a:schemeClr>
                      </a:solidFill>
                    </a:lnR>
                    <a:lnT w="9525">
                      <a:solidFill>
                        <a:schemeClr val="bg1">
                          <a:lumMod val="65000"/>
                        </a:schemeClr>
                      </a:solidFill>
                    </a:lnT>
                    <a:lnB w="9525">
                      <a:solidFill>
                        <a:schemeClr val="bg1">
                          <a:lumMod val="65000"/>
                        </a:schemeClr>
                      </a:solidFill>
                    </a:lnB>
                    <a:noFill/>
                  </a:tcPr>
                </a:tc>
                <a:extLst>
                  <a:ext uri="{0D108BD9-81ED-4DB2-BD59-A6C34878D82A}">
                    <a16:rowId xmlns:a16="http://schemas.microsoft.com/office/drawing/2014/main" val="2037906651"/>
                  </a:ext>
                </a:extLst>
              </a:tr>
              <a:tr h="314976">
                <a:tc>
                  <a:txBody>
                    <a:bodyPr/>
                    <a:lstStyle/>
                    <a:p>
                      <a:r>
                        <a:rPr lang="en-US" sz="1000" b="1">
                          <a:latin typeface="Arial"/>
                          <a:cs typeface="Arial"/>
                        </a:rPr>
                        <a:t>Risk Category</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r>
                        <a:rPr lang="en-US" sz="1050">
                          <a:latin typeface="Arial"/>
                          <a:cs typeface="Arial"/>
                        </a:rPr>
                        <a:t>Monitor – Significant (3) Likely (2)</a:t>
                      </a:r>
                    </a:p>
                  </a:txBody>
                  <a:tcPr anchor="ctr">
                    <a:lnL w="0">
                      <a:noFill/>
                    </a:lnL>
                    <a:lnR w="12700">
                      <a:solidFill>
                        <a:schemeClr val="bg1">
                          <a:lumMod val="65000"/>
                        </a:schemeClr>
                      </a:solidFill>
                    </a:lnR>
                    <a:lnT w="9525"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50855670"/>
                  </a:ext>
                </a:extLst>
              </a:tr>
              <a:tr h="657746">
                <a:tc>
                  <a:txBody>
                    <a:bodyPr/>
                    <a:lstStyle/>
                    <a:p>
                      <a:r>
                        <a:rPr lang="en-US" sz="1000" b="1">
                          <a:latin typeface="Arial"/>
                          <a:cs typeface="Arial"/>
                        </a:rPr>
                        <a:t>Findings / Missing Controls</a:t>
                      </a:r>
                    </a:p>
                  </a:txBody>
                  <a:tcPr anchor="ctr">
                    <a:lnL w="9525">
                      <a:solidFill>
                        <a:schemeClr val="bg1">
                          <a:lumMod val="65000"/>
                        </a:schemeClr>
                      </a:solidFill>
                    </a:lnL>
                    <a:lnR w="0">
                      <a:noFill/>
                    </a:lnR>
                    <a:lnT w="9525" cap="flat" cmpd="sng" algn="ctr">
                      <a:solidFill>
                        <a:schemeClr val="bg1">
                          <a:lumMod val="65000"/>
                        </a:schemeClr>
                      </a:solidFill>
                      <a:prstDash val="solid"/>
                      <a:round/>
                      <a:headEnd type="none" w="med" len="med"/>
                      <a:tailEnd type="none" w="med" len="med"/>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b="0" i="0" kern="1200">
                          <a:solidFill>
                            <a:schemeClr val="dk1"/>
                          </a:solidFill>
                          <a:effectLst/>
                          <a:latin typeface="Arial"/>
                          <a:ea typeface="+mn-ea"/>
                          <a:cs typeface="Arial"/>
                        </a:rPr>
                        <a:t>The area immediately below the structure was barricaded, but the beam bounced outside the exclusion zone. </a:t>
                      </a:r>
                      <a:endParaRPr lang="en-US" sz="1050">
                        <a:solidFill>
                          <a:schemeClr val="tx1"/>
                        </a:solidFill>
                        <a:latin typeface="Arial" panose="020B0604020202020204" pitchFamily="34" charset="0"/>
                        <a:cs typeface="Arial" panose="020B0604020202020204" pitchFamily="34" charset="0"/>
                      </a:endParaRPr>
                    </a:p>
                  </a:txBody>
                  <a:tcPr anchor="ctr">
                    <a:lnL w="0">
                      <a:noFill/>
                    </a:lnL>
                    <a:lnR w="12700">
                      <a:solidFill>
                        <a:schemeClr val="bg1">
                          <a:lumMod val="65000"/>
                        </a:schemeClr>
                      </a:solidFill>
                    </a:lnR>
                    <a:noFill/>
                  </a:tcPr>
                </a:tc>
                <a:extLst>
                  <a:ext uri="{0D108BD9-81ED-4DB2-BD59-A6C34878D82A}">
                    <a16:rowId xmlns:a16="http://schemas.microsoft.com/office/drawing/2014/main" val="3530895994"/>
                  </a:ext>
                </a:extLst>
              </a:tr>
              <a:tr h="518784">
                <a:tc>
                  <a:txBody>
                    <a:bodyPr/>
                    <a:lstStyle/>
                    <a:p>
                      <a:r>
                        <a:rPr lang="en-US" sz="1000" b="1">
                          <a:latin typeface="Arial"/>
                          <a:cs typeface="Arial"/>
                        </a:rPr>
                        <a:t>Applicable Policies / Procedures</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rPr>
                        <a:t>Site Dropped Object Prevention Plan </a:t>
                      </a:r>
                      <a:endParaRPr lang="en-US"/>
                    </a:p>
                    <a:p>
                      <a:pPr marL="171450" lvl="0" indent="-171450">
                        <a:buFont typeface="Arial" panose="020B0604020202020204" pitchFamily="34" charset="0"/>
                        <a:buChar char="•"/>
                      </a:pPr>
                      <a:r>
                        <a:rPr lang="en-US" sz="1050">
                          <a:latin typeface="Arial"/>
                          <a:cs typeface="Arial"/>
                        </a:rPr>
                        <a:t>Site Permit to Work procedures </a:t>
                      </a:r>
                    </a:p>
                    <a:p>
                      <a:pPr marL="171450" lvl="0" indent="-171450">
                        <a:buFont typeface="Arial" panose="020B0604020202020204" pitchFamily="34" charset="0"/>
                        <a:buChar char="•"/>
                      </a:pPr>
                      <a:r>
                        <a:rPr lang="en-US" sz="1050">
                          <a:latin typeface="Arial"/>
                          <a:cs typeface="Arial"/>
                          <a:hlinkClick r:id="rId2"/>
                        </a:rPr>
                        <a:t>Flagging and Barricading Policy</a:t>
                      </a:r>
                      <a:endParaRPr lang="en-US" sz="1050">
                        <a:latin typeface="Arial"/>
                        <a:cs typeface="Arial"/>
                      </a:endParaRPr>
                    </a:p>
                  </a:txBody>
                  <a:tcPr anchor="ctr">
                    <a:lnL w="0">
                      <a:noFill/>
                    </a:lnL>
                    <a:lnR w="12700">
                      <a:solidFill>
                        <a:schemeClr val="bg1">
                          <a:lumMod val="65000"/>
                        </a:schemeClr>
                      </a:solidFill>
                    </a:lnR>
                    <a:noFill/>
                  </a:tcPr>
                </a:tc>
                <a:extLst>
                  <a:ext uri="{0D108BD9-81ED-4DB2-BD59-A6C34878D82A}">
                    <a16:rowId xmlns:a16="http://schemas.microsoft.com/office/drawing/2014/main" val="1745805115"/>
                  </a:ext>
                </a:extLst>
              </a:tr>
              <a:tr h="509522">
                <a:tc>
                  <a:txBody>
                    <a:bodyPr/>
                    <a:lstStyle/>
                    <a:p>
                      <a:r>
                        <a:rPr lang="en-US" sz="1000" b="1">
                          <a:latin typeface="Arial"/>
                          <a:cs typeface="Arial"/>
                        </a:rPr>
                        <a:t>Employee Condition</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b="0" i="0" kern="1200">
                          <a:solidFill>
                            <a:schemeClr val="dk1"/>
                          </a:solidFill>
                          <a:effectLst/>
                          <a:latin typeface="Arial"/>
                          <a:ea typeface="+mn-ea"/>
                          <a:cs typeface="Arial"/>
                        </a:rPr>
                        <a:t>Employee suffered a contusion on the hand and a fractured finger. </a:t>
                      </a:r>
                    </a:p>
                  </a:txBody>
                  <a:tcPr anchor="ctr">
                    <a:lnL w="0">
                      <a:noFill/>
                    </a:lnL>
                    <a:lnR w="12700">
                      <a:solidFill>
                        <a:schemeClr val="bg1">
                          <a:lumMod val="65000"/>
                        </a:schemeClr>
                      </a:solidFill>
                    </a:lnR>
                    <a:noFill/>
                  </a:tcPr>
                </a:tc>
                <a:extLst>
                  <a:ext uri="{0D108BD9-81ED-4DB2-BD59-A6C34878D82A}">
                    <a16:rowId xmlns:a16="http://schemas.microsoft.com/office/drawing/2014/main" val="1935167756"/>
                  </a:ext>
                </a:extLst>
              </a:tr>
              <a:tr h="324240">
                <a:tc>
                  <a:txBody>
                    <a:bodyPr/>
                    <a:lstStyle/>
                    <a:p>
                      <a:r>
                        <a:rPr lang="en-US" sz="1000" b="1">
                          <a:latin typeface="Arial"/>
                          <a:cs typeface="Arial"/>
                        </a:rPr>
                        <a:t>Contact</a:t>
                      </a:r>
                    </a:p>
                  </a:txBody>
                  <a:tcPr anchor="ctr">
                    <a:lnL w="9525">
                      <a:solidFill>
                        <a:schemeClr val="bg1">
                          <a:lumMod val="65000"/>
                        </a:schemeClr>
                      </a:solidFill>
                    </a:lnL>
                    <a:lnR w="0">
                      <a:noFill/>
                    </a:lnR>
                    <a:lnT w="9525">
                      <a:solidFill>
                        <a:schemeClr val="bg1">
                          <a:lumMod val="65000"/>
                        </a:schemeClr>
                      </a:solidFill>
                    </a:lnT>
                    <a:lnB w="9525">
                      <a:solidFill>
                        <a:schemeClr val="bg1">
                          <a:lumMod val="65000"/>
                        </a:schemeClr>
                      </a:solidFill>
                    </a:lnB>
                    <a:solidFill>
                      <a:schemeClr val="bg2"/>
                    </a:solidFill>
                  </a:tcPr>
                </a:tc>
                <a:tc>
                  <a:txBody>
                    <a:bodyPr/>
                    <a:lstStyle/>
                    <a:p>
                      <a:pPr marL="171450" indent="-171450">
                        <a:buFont typeface="Arial" panose="020B0604020202020204" pitchFamily="34" charset="0"/>
                        <a:buChar char="•"/>
                      </a:pPr>
                      <a:r>
                        <a:rPr lang="en-US" sz="1050">
                          <a:latin typeface="Arial"/>
                          <a:cs typeface="Arial"/>
                        </a:rPr>
                        <a:t>Zachary </a:t>
                      </a:r>
                      <a:r>
                        <a:rPr lang="en-US" sz="1050" err="1">
                          <a:latin typeface="Arial"/>
                          <a:cs typeface="Arial"/>
                        </a:rPr>
                        <a:t>Scrivner</a:t>
                      </a:r>
                      <a:r>
                        <a:rPr lang="en-US" sz="1050">
                          <a:latin typeface="Arial"/>
                          <a:cs typeface="Arial"/>
                        </a:rPr>
                        <a:t>, Manager-Corporate Project Engineering Safety</a:t>
                      </a:r>
                    </a:p>
                  </a:txBody>
                  <a:tcPr anchor="ctr">
                    <a:lnL w="0">
                      <a:noFill/>
                    </a:lnL>
                    <a:lnR w="12700">
                      <a:solidFill>
                        <a:schemeClr val="bg1">
                          <a:lumMod val="65000"/>
                        </a:schemeClr>
                      </a:solidFill>
                    </a:lnR>
                    <a:lnB w="12700">
                      <a:solidFill>
                        <a:schemeClr val="bg1">
                          <a:lumMod val="65000"/>
                        </a:schemeClr>
                      </a:solidFill>
                    </a:lnB>
                    <a:noFill/>
                  </a:tcPr>
                </a:tc>
                <a:extLst>
                  <a:ext uri="{0D108BD9-81ED-4DB2-BD59-A6C34878D82A}">
                    <a16:rowId xmlns:a16="http://schemas.microsoft.com/office/drawing/2014/main" val="2438907356"/>
                  </a:ext>
                </a:extLst>
              </a:tr>
            </a:tbl>
          </a:graphicData>
        </a:graphic>
      </p:graphicFrame>
      <p:graphicFrame>
        <p:nvGraphicFramePr>
          <p:cNvPr id="27" name="Table 25">
            <a:extLst>
              <a:ext uri="{FF2B5EF4-FFF2-40B4-BE49-F238E27FC236}">
                <a16:creationId xmlns:a16="http://schemas.microsoft.com/office/drawing/2014/main" id="{518B5387-EEA9-49CC-8804-1ECD6BE7A834}"/>
              </a:ext>
            </a:extLst>
          </p:cNvPr>
          <p:cNvGraphicFramePr>
            <a:graphicFrameLocks noGrp="1"/>
          </p:cNvGraphicFramePr>
          <p:nvPr/>
        </p:nvGraphicFramePr>
        <p:xfrm>
          <a:off x="9362908" y="462032"/>
          <a:ext cx="2829092" cy="411480"/>
        </p:xfrm>
        <a:graphic>
          <a:graphicData uri="http://schemas.openxmlformats.org/drawingml/2006/table">
            <a:tbl>
              <a:tblPr firstRow="1" bandRow="1">
                <a:tableStyleId>{5C22544A-7EE6-4342-B048-85BDC9FD1C3A}</a:tableStyleId>
              </a:tblPr>
              <a:tblGrid>
                <a:gridCol w="2829092">
                  <a:extLst>
                    <a:ext uri="{9D8B030D-6E8A-4147-A177-3AD203B41FA5}">
                      <a16:colId xmlns:a16="http://schemas.microsoft.com/office/drawing/2014/main" val="4226224490"/>
                    </a:ext>
                  </a:extLst>
                </a:gridCol>
              </a:tblGrid>
              <a:tr h="397069">
                <a:tc>
                  <a:txBody>
                    <a:bodyPr/>
                    <a:lstStyle/>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PFE # 2024-15</a:t>
                      </a:r>
                    </a:p>
                    <a:p>
                      <a:pPr marL="0" marR="0" lvl="0" indent="0" algn="l" defTabSz="914408" rtl="0" eaLnBrk="1" fontAlgn="auto" latinLnBrk="0" hangingPunct="1">
                        <a:lnSpc>
                          <a:spcPct val="100000"/>
                        </a:lnSpc>
                        <a:spcBef>
                          <a:spcPts val="0"/>
                        </a:spcBef>
                        <a:spcAft>
                          <a:spcPts val="0"/>
                        </a:spcAft>
                        <a:buClrTx/>
                        <a:buSzTx/>
                        <a:buFontTx/>
                        <a:buNone/>
                        <a:tabLst/>
                        <a:defRPr/>
                      </a:pPr>
                      <a:r>
                        <a:rPr lang="en-US" sz="1050" b="0">
                          <a:solidFill>
                            <a:schemeClr val="tx1"/>
                          </a:solidFill>
                          <a:latin typeface="Arial" panose="020B0604020202020204" pitchFamily="34" charset="0"/>
                          <a:cs typeface="Arial" panose="020B0604020202020204" pitchFamily="34" charset="0"/>
                        </a:rPr>
                        <a:t>Event ID # 20016606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4921928"/>
                  </a:ext>
                </a:extLst>
              </a:tr>
            </a:tbl>
          </a:graphicData>
        </a:graphic>
      </p:graphicFrame>
      <p:sp>
        <p:nvSpPr>
          <p:cNvPr id="2" name="TextBox 1">
            <a:extLst>
              <a:ext uri="{FF2B5EF4-FFF2-40B4-BE49-F238E27FC236}">
                <a16:creationId xmlns:a16="http://schemas.microsoft.com/office/drawing/2014/main" id="{AE58BB17-B072-1534-190F-31E1290A7FC0}"/>
              </a:ext>
            </a:extLst>
          </p:cNvPr>
          <p:cNvSpPr txBox="1"/>
          <p:nvPr/>
        </p:nvSpPr>
        <p:spPr>
          <a:xfrm>
            <a:off x="133355" y="628891"/>
            <a:ext cx="124939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Falling Objects </a:t>
            </a:r>
          </a:p>
        </p:txBody>
      </p:sp>
      <p:pic>
        <p:nvPicPr>
          <p:cNvPr id="3" name="Picture 2" descr="Icon&#10;&#10;Description automatically generated">
            <a:extLst>
              <a:ext uri="{FF2B5EF4-FFF2-40B4-BE49-F238E27FC236}">
                <a16:creationId xmlns:a16="http://schemas.microsoft.com/office/drawing/2014/main" id="{AFC80D3D-0B53-CDFB-B27F-7B9D882D7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60" y="44800"/>
            <a:ext cx="674247" cy="584091"/>
          </a:xfrm>
          <a:prstGeom prst="rect">
            <a:avLst/>
          </a:prstGeom>
        </p:spPr>
      </p:pic>
      <p:pic>
        <p:nvPicPr>
          <p:cNvPr id="1026" name="Picture 2">
            <a:extLst>
              <a:ext uri="{FF2B5EF4-FFF2-40B4-BE49-F238E27FC236}">
                <a16:creationId xmlns:a16="http://schemas.microsoft.com/office/drawing/2014/main" id="{B95165F2-7F16-BA3B-DF79-CD0A0C738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132" y="1441205"/>
            <a:ext cx="4741081" cy="481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69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C02B84-43C9-D365-91B7-07C7DE51FBE7}"/>
              </a:ext>
            </a:extLst>
          </p:cNvPr>
          <p:cNvSpPr txBox="1">
            <a:spLocks noChangeArrowheads="1"/>
          </p:cNvSpPr>
          <p:nvPr/>
        </p:nvSpPr>
        <p:spPr>
          <a:xfrm>
            <a:off x="480189" y="2479675"/>
            <a:ext cx="5922963" cy="7985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3200" b="1" i="0" kern="1200">
                <a:solidFill>
                  <a:schemeClr val="tx1"/>
                </a:solidFill>
                <a:latin typeface="+mj-lt"/>
                <a:ea typeface="+mj-ea"/>
                <a:cs typeface="Arial" panose="020B0604020202020204"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a:ea typeface="+mj-ea"/>
                <a:cs typeface="Arial" panose="020B0604020202020204" pitchFamily="34" charset="0"/>
              </a:rPr>
              <a:t>Agency Shares</a:t>
            </a:r>
          </a:p>
        </p:txBody>
      </p:sp>
      <p:sp>
        <p:nvSpPr>
          <p:cNvPr id="4" name="Subtitle 2">
            <a:extLst>
              <a:ext uri="{FF2B5EF4-FFF2-40B4-BE49-F238E27FC236}">
                <a16:creationId xmlns:a16="http://schemas.microsoft.com/office/drawing/2014/main" id="{E88469C7-B8AA-6539-3584-E399A531223E}"/>
              </a:ext>
            </a:extLst>
          </p:cNvPr>
          <p:cNvSpPr txBox="1">
            <a:spLocks noChangeArrowheads="1"/>
          </p:cNvSpPr>
          <p:nvPr/>
        </p:nvSpPr>
        <p:spPr bwMode="auto">
          <a:xfrm>
            <a:off x="480189" y="3579813"/>
            <a:ext cx="5500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31775" indent="-231775" algn="l" defTabSz="914400" rtl="0" eaLnBrk="1" latinLnBrk="0" hangingPunct="1">
              <a:lnSpc>
                <a:spcPct val="90000"/>
              </a:lnSpc>
              <a:spcBef>
                <a:spcPts val="1000"/>
              </a:spcBef>
              <a:buClr>
                <a:srgbClr val="BB5D00"/>
              </a:buClr>
              <a:buSzPct val="110000"/>
              <a:buFont typeface="Arial" panose="020B0604020202020204" pitchFamily="34" charset="0"/>
              <a:buChar char="•"/>
              <a:defRPr lang="en-US" sz="2400" b="0" i="0" kern="1200" dirty="0">
                <a:solidFill>
                  <a:schemeClr val="tx1"/>
                </a:solidFill>
                <a:latin typeface="+mj-lt"/>
                <a:ea typeface="+mn-ea"/>
                <a:cs typeface="Arial" panose="020B0604020202020204" pitchFamily="34" charset="0"/>
              </a:defRPr>
            </a:lvl1pPr>
            <a:lvl2pPr marL="628650" indent="-342900" algn="l" defTabSz="914400" rtl="0" eaLnBrk="1" latinLnBrk="0" hangingPunct="1">
              <a:lnSpc>
                <a:spcPct val="90000"/>
              </a:lnSpc>
              <a:spcBef>
                <a:spcPts val="500"/>
              </a:spcBef>
              <a:buClr>
                <a:srgbClr val="DF572A"/>
              </a:buClr>
              <a:buFont typeface="Arial" panose="020B0604020202020204" pitchFamily="34" charset="0"/>
              <a:buChar char="‒"/>
              <a:defRPr lang="en-US" sz="2200" b="0" i="0" kern="1200" dirty="0">
                <a:solidFill>
                  <a:schemeClr val="tx1"/>
                </a:solidFill>
                <a:latin typeface="+mj-lt"/>
                <a:ea typeface="+mn-ea"/>
                <a:cs typeface="Arial" panose="020B0604020202020204" pitchFamily="34" charset="0"/>
              </a:defRPr>
            </a:lvl2pPr>
            <a:lvl3pPr marL="804862" indent="-342900" algn="l" defTabSz="914400" rtl="0" eaLnBrk="1" latinLnBrk="0" hangingPunct="1">
              <a:lnSpc>
                <a:spcPct val="90000"/>
              </a:lnSpc>
              <a:spcBef>
                <a:spcPts val="500"/>
              </a:spcBef>
              <a:buClr>
                <a:srgbClr val="DF572A"/>
              </a:buClr>
              <a:buSzPct val="80000"/>
              <a:buFont typeface="Arial" panose="020B0604020202020204" pitchFamily="34" charset="0"/>
              <a:buChar char="•"/>
              <a:defRPr lang="en-US" sz="2000" b="0" i="0" kern="1200" dirty="0">
                <a:solidFill>
                  <a:schemeClr val="tx1"/>
                </a:solidFill>
                <a:latin typeface="+mj-lt"/>
                <a:ea typeface="+mn-ea"/>
                <a:cs typeface="Arial" panose="020B0604020202020204" pitchFamily="34" charset="0"/>
              </a:defRPr>
            </a:lvl3pPr>
            <a:lvl4pPr marL="1031875" indent="-342900" algn="l" defTabSz="914400" rtl="0" eaLnBrk="1" latinLnBrk="0" hangingPunct="1">
              <a:lnSpc>
                <a:spcPct val="90000"/>
              </a:lnSpc>
              <a:spcBef>
                <a:spcPts val="500"/>
              </a:spcBef>
              <a:buClr>
                <a:srgbClr val="DF572A"/>
              </a:buClr>
              <a:buFont typeface="Arial" panose="020B0604020202020204" pitchFamily="34" charset="0"/>
              <a:buChar char="•"/>
              <a:defRPr lang="en-US" sz="1800" b="0" i="0" kern="1200" dirty="0">
                <a:solidFill>
                  <a:schemeClr val="tx1"/>
                </a:solidFill>
                <a:latin typeface="+mj-lt"/>
                <a:ea typeface="+mn-ea"/>
                <a:cs typeface="Arial" panose="020B0604020202020204" pitchFamily="34" charset="0"/>
              </a:defRPr>
            </a:lvl4pPr>
            <a:lvl5pPr marL="1200150" indent="-285750" algn="l" defTabSz="914400" rtl="0" eaLnBrk="1" latinLnBrk="0" hangingPunct="1">
              <a:lnSpc>
                <a:spcPct val="90000"/>
              </a:lnSpc>
              <a:spcBef>
                <a:spcPts val="500"/>
              </a:spcBef>
              <a:buClr>
                <a:srgbClr val="DF572A"/>
              </a:buClr>
              <a:buFont typeface="Arial" panose="020B0604020202020204" pitchFamily="34" charset="0"/>
              <a:buNone/>
              <a:defRPr lang="en-US" sz="1600" b="0" i="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BB5D00"/>
              </a:buClr>
              <a:buSzPct val="110000"/>
              <a:buFont typeface="Arial" panose="020B0604020202020204" pitchFamily="34" charset="0"/>
              <a:buNone/>
              <a:tabLst/>
              <a:defRPr/>
            </a:pPr>
            <a:r>
              <a:rPr lang="en-US" altLang="en-US" sz="2000" dirty="0">
                <a:solidFill>
                  <a:srgbClr val="FFFFFF"/>
                </a:solidFill>
                <a:latin typeface="Arial" panose="020B0604020202020204"/>
              </a:rPr>
              <a:t>June</a:t>
            </a:r>
            <a:r>
              <a:rPr kumimoji="0" lang="en-US" altLang="en-US" sz="20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 2024</a:t>
            </a:r>
          </a:p>
        </p:txBody>
      </p:sp>
    </p:spTree>
    <p:extLst>
      <p:ext uri="{BB962C8B-B14F-4D97-AF65-F5344CB8AC3E}">
        <p14:creationId xmlns:p14="http://schemas.microsoft.com/office/powerpoint/2010/main" val="3796170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Custom 1">
      <a:dk1>
        <a:srgbClr val="000000"/>
      </a:dk1>
      <a:lt1>
        <a:srgbClr val="FFFFFF"/>
      </a:lt1>
      <a:dk2>
        <a:srgbClr val="8D6E59"/>
      </a:dk2>
      <a:lt2>
        <a:srgbClr val="FDF1DF"/>
      </a:lt2>
      <a:accent1>
        <a:srgbClr val="D34727"/>
      </a:accent1>
      <a:accent2>
        <a:srgbClr val="E18332"/>
      </a:accent2>
      <a:accent3>
        <a:srgbClr val="FFC000"/>
      </a:accent3>
      <a:accent4>
        <a:srgbClr val="8F133C"/>
      </a:accent4>
      <a:accent5>
        <a:srgbClr val="88BA00"/>
      </a:accent5>
      <a:accent6>
        <a:srgbClr val="0088BA"/>
      </a:accent6>
      <a:hlink>
        <a:srgbClr val="27B3D3"/>
      </a:hlink>
      <a:folHlink>
        <a:srgbClr val="8D6E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Freeport Template Widescreen" id="{6ADB2772-FDB0-467C-9ACB-B56FF3936FB2}" vid="{A64C5107-82BB-475D-A00D-EAB33956A0FE}"/>
    </a:ext>
  </a:extLst>
</a:theme>
</file>

<file path=ppt/theme/theme2.xml><?xml version="1.0" encoding="utf-8"?>
<a:theme xmlns:a="http://schemas.openxmlformats.org/drawingml/2006/main" name="2_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3.xml><?xml version="1.0" encoding="utf-8"?>
<a:theme xmlns:a="http://schemas.openxmlformats.org/drawingml/2006/main" name="1_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4.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42B6.pptm  -  AutoRecovered" id="{5CEE3F14-FEFB-4030-98EB-779EAEB09B8F}" vid="{4C6BF1EC-2D1C-4EBA-BC78-88073BF203D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
  <TotalTime>21</TotalTime>
  <Words>1299</Words>
  <Application>Microsoft Office PowerPoint</Application>
  <PresentationFormat>Widescreen</PresentationFormat>
  <Paragraphs>162</Paragraphs>
  <Slides>10</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21" baseType="lpstr">
      <vt:lpstr>Arial</vt:lpstr>
      <vt:lpstr>Arial (Headings)</vt:lpstr>
      <vt:lpstr>Calibri</vt:lpstr>
      <vt:lpstr>Calibri Light</vt:lpstr>
      <vt:lpstr>Courier New</vt:lpstr>
      <vt:lpstr>Symbol</vt:lpstr>
      <vt:lpstr>3_Office Theme</vt:lpstr>
      <vt:lpstr>2_Retrospect</vt:lpstr>
      <vt:lpstr>1_Retrospect</vt:lpstr>
      <vt:lpstr>Retrospect</vt:lpstr>
      <vt:lpstr>think-cell Slide</vt:lpstr>
      <vt:lpstr>PowerPoint Presentation</vt:lpstr>
      <vt:lpstr>Freeport Monthly Safety Content</vt:lpstr>
      <vt:lpstr>PowerPoint Presentation</vt:lpstr>
      <vt:lpstr>Clearing of Charged Blast Area</vt:lpstr>
      <vt:lpstr>PowerPoint Presentation</vt:lpstr>
      <vt:lpstr>Landslide Hits Light Vehicle</vt:lpstr>
      <vt:lpstr>Unoccupied Haul Truck Rolls Backward</vt:lpstr>
      <vt:lpstr>Dropped C-channel Strikes Employee</vt:lpstr>
      <vt:lpstr>PowerPoint Presentation</vt:lpstr>
      <vt:lpstr>Safety Share – Heat Related Illness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Brush/House Fire</dc:title>
  <dc:creator>Romero, Brianna</dc:creator>
  <cp:lastModifiedBy>Romero, Brianna</cp:lastModifiedBy>
  <cp:revision>6</cp:revision>
  <dcterms:created xsi:type="dcterms:W3CDTF">2023-11-30T16:47:00Z</dcterms:created>
  <dcterms:modified xsi:type="dcterms:W3CDTF">2024-07-03T20:58:33Z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2023-11-02T00:00:00Z</vt:filetime>
  </property>
  <property fmtid="{D5CDD505-2E9C-101B-9397-08002B2CF9AE}" pid="3" name="Creator">
    <vt:lpwstr>Acrobat PDFMaker 23 for PowerPoint</vt:lpwstr>
  </property>
  <property fmtid="{D5CDD505-2E9C-101B-9397-08002B2CF9AE}" pid="4" name="LastSaved">
    <vt:filetime>2023-11-30T00:00:00Z</vt:filetime>
  </property>
  <property fmtid="{D5CDD505-2E9C-101B-9397-08002B2CF9AE}" pid="5" name="Producer">
    <vt:lpwstr>Adobe PDF Library 23.6.136</vt:lpwstr>
  </property>
</Properties>
</file>