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6" r:id="rId1"/>
    <p:sldMasterId id="2147483760" r:id="rId2"/>
    <p:sldMasterId id="2147483778" r:id="rId3"/>
  </p:sldMasterIdLst>
  <p:notesMasterIdLst>
    <p:notesMasterId r:id="rId17"/>
  </p:notesMasterIdLst>
  <p:sldIdLst>
    <p:sldId id="465" r:id="rId4"/>
    <p:sldId id="289" r:id="rId5"/>
    <p:sldId id="466" r:id="rId6"/>
    <p:sldId id="269" r:id="rId7"/>
    <p:sldId id="471" r:id="rId8"/>
    <p:sldId id="467" r:id="rId9"/>
    <p:sldId id="260" r:id="rId10"/>
    <p:sldId id="463" r:id="rId11"/>
    <p:sldId id="469" r:id="rId12"/>
    <p:sldId id="468" r:id="rId13"/>
    <p:sldId id="439" r:id="rId14"/>
    <p:sldId id="460" r:id="rId15"/>
    <p:sldId id="443" r:id="rId1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FA130-93B2-3842-B138-39821AFB8F3F}" name="Hinsberg, Katrina" initials="HK" userId="S::khinsber@fmi.com::84259b84-7027-477f-b63d-0b29b86341c4" providerId="AD"/>
  <p188:author id="{6C1F7A41-CAE7-98D4-AA30-4052FBE60211}" name="Gilley, Brandon" initials="GB" userId="S::bgilley@fmi.com::8deb83ea-9bff-44c2-a334-29e08ca01b4d" providerId="AD"/>
  <p188:author id="{E8DBE572-0FA7-87EE-D7D3-178785079A56}" name="Surawi, Tony" initials="ST" userId="S::tsurawi@fmi.com::74ff7826-6740-4f6b-9d32-785894e0e18a" providerId="AD"/>
  <p188:author id="{76071D88-9D4E-84A2-12E7-E9BE0F96366A}" name="Koon, Stacey" initials="KS" userId="S::skoon@fmi.com::5612aa3e-299e-4760-8f1f-c39a21d89101" providerId="AD"/>
  <p188:author id="{4CE7F189-4EDA-0422-81D2-17F31868499B}" name="Talkington, Amy" initials="TA" userId="S::atalking@fmi.com::d45e07e3-b9b5-43ec-89a6-6fd33d9bea62" providerId="AD"/>
  <p188:author id="{1D5D369D-2EF6-389D-7D65-B8C2AE784A8D}" name="Kruger, Mitchell C." initials="KC" userId="S::mkruger@fmi.com::4b7f2bf0-7615-469f-a49d-76abdfaefc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EFC56-E68A-47DB-9194-31A3C32EDF87}" v="3" dt="2024-06-14T20:08:07.3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08"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D34727"/>
            </a:solidFill>
            <a:ln>
              <a:noFill/>
            </a:ln>
            <a:effectLst/>
          </c:spPr>
          <c:invertIfNegative val="0"/>
          <c:cat>
            <c:strRef>
              <c:f>Sheet1!$A$2:$A$3</c:f>
              <c:strCache>
                <c:ptCount val="1"/>
                <c:pt idx="0">
                  <c:v>Category 1</c:v>
                </c:pt>
              </c:strCache>
            </c:strRef>
          </c:cat>
          <c:val>
            <c:numRef>
              <c:f>Sheet1!$B$2:$B$3</c:f>
              <c:numCache>
                <c:formatCode>General</c:formatCode>
                <c:ptCount val="2"/>
                <c:pt idx="0">
                  <c:v>5</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E18332"/>
            </a:solidFill>
            <a:ln>
              <a:noFill/>
            </a:ln>
            <a:effectLst/>
          </c:spPr>
          <c:invertIfNegative val="0"/>
          <c:cat>
            <c:strRef>
              <c:f>Sheet1!$A$2:$A$3</c:f>
              <c:strCache>
                <c:ptCount val="1"/>
                <c:pt idx="0">
                  <c:v>Category 1</c:v>
                </c:pt>
              </c:strCache>
            </c:strRef>
          </c:cat>
          <c:val>
            <c:numRef>
              <c:f>Sheet1!$C$2:$C$3</c:f>
              <c:numCache>
                <c:formatCode>General</c:formatCode>
                <c:ptCount val="2"/>
                <c:pt idx="0">
                  <c:v>3</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EC745"/>
            </a:solidFill>
            <a:ln>
              <a:noFill/>
            </a:ln>
            <a:effectLst/>
          </c:spPr>
          <c:invertIfNegative val="0"/>
          <c:cat>
            <c:strRef>
              <c:f>Sheet1!$A$2:$A$3</c:f>
              <c:strCache>
                <c:ptCount val="1"/>
                <c:pt idx="0">
                  <c:v>Category 1</c:v>
                </c:pt>
              </c:strCache>
            </c:strRef>
          </c:cat>
          <c:val>
            <c:numRef>
              <c:f>Sheet1!$D$2:$D$3</c:f>
              <c:numCache>
                <c:formatCode>General</c:formatCode>
                <c:ptCount val="2"/>
                <c:pt idx="0">
                  <c:v>2.5</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27B3D3"/>
            </a:solidFill>
            <a:ln>
              <a:noFill/>
            </a:ln>
            <a:effectLst/>
          </c:spPr>
          <c:invertIfNegative val="0"/>
          <c:cat>
            <c:strRef>
              <c:f>Sheet1!$A$2:$A$3</c:f>
              <c:strCache>
                <c:ptCount val="1"/>
                <c:pt idx="0">
                  <c:v>Category 1</c:v>
                </c:pt>
              </c:strCache>
            </c:strRef>
          </c:cat>
          <c:val>
            <c:numRef>
              <c:f>Sheet1!$E$2:$E$3</c:f>
              <c:numCache>
                <c:formatCode>General</c:formatCode>
                <c:ptCount val="2"/>
                <c:pt idx="0">
                  <c:v>3</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0088BA"/>
            </a:solidFill>
            <a:ln>
              <a:noFill/>
            </a:ln>
            <a:effectLst/>
          </c:spPr>
          <c:invertIfNegative val="0"/>
          <c:cat>
            <c:strRef>
              <c:f>Sheet1!$A$2:$A$3</c:f>
              <c:strCache>
                <c:ptCount val="1"/>
                <c:pt idx="0">
                  <c:v>Category 1</c:v>
                </c:pt>
              </c:strCache>
            </c:strRef>
          </c:cat>
          <c:val>
            <c:numRef>
              <c:f>Sheet1!$F$2:$F$3</c:f>
              <c:numCache>
                <c:formatCode>General</c:formatCode>
                <c:ptCount val="2"/>
                <c:pt idx="0">
                  <c:v>4</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88BA00"/>
            </a:solidFill>
            <a:ln>
              <a:noFill/>
            </a:ln>
            <a:effectLst/>
          </c:spPr>
          <c:invertIfNegative val="0"/>
          <c:dPt>
            <c:idx val="0"/>
            <c:invertIfNegative val="0"/>
            <c:bubble3D val="0"/>
            <c:spPr>
              <a:solidFill>
                <a:srgbClr val="88BA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rgbClr val="88BA00"/>
              </a:solidFill>
              <a:ln>
                <a:noFill/>
              </a:ln>
              <a:effectLst/>
            </c:spPr>
            <c:extLst>
              <c:ext xmlns:c16="http://schemas.microsoft.com/office/drawing/2014/chart" uri="{C3380CC4-5D6E-409C-BE32-E72D297353CC}">
                <c16:uniqueId val="{00000008-36D0-4747-AEB2-46BA13268819}"/>
              </c:ext>
            </c:extLst>
          </c:dPt>
          <c:cat>
            <c:strRef>
              <c:f>Sheet1!$A$2:$A$3</c:f>
              <c:strCache>
                <c:ptCount val="1"/>
                <c:pt idx="0">
                  <c:v>Category 1</c:v>
                </c:pt>
              </c:strCache>
            </c:strRef>
          </c:cat>
          <c:val>
            <c:numRef>
              <c:f>Sheet1!$G$2:$G$3</c:f>
              <c:numCache>
                <c:formatCode>General</c:formatCode>
                <c:ptCount val="2"/>
                <c:pt idx="0">
                  <c:v>6</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934E15"/>
            </a:solidFill>
            <a:ln>
              <a:noFill/>
            </a:ln>
            <a:effectLst/>
          </c:spPr>
          <c:invertIfNegative val="0"/>
          <c:dPt>
            <c:idx val="0"/>
            <c:invertIfNegative val="0"/>
            <c:bubble3D val="0"/>
            <c:spPr>
              <a:solidFill>
                <a:srgbClr val="934E15"/>
              </a:solidFill>
              <a:ln>
                <a:noFill/>
              </a:ln>
              <a:effectLst/>
            </c:spPr>
            <c:extLst>
              <c:ext xmlns:c16="http://schemas.microsoft.com/office/drawing/2014/chart" uri="{C3380CC4-5D6E-409C-BE32-E72D297353CC}">
                <c16:uniqueId val="{0000000B-36D0-4747-AEB2-46BA13268819}"/>
              </c:ext>
            </c:extLst>
          </c:dPt>
          <c:cat>
            <c:strRef>
              <c:f>Sheet1!$A$2:$A$3</c:f>
              <c:strCache>
                <c:ptCount val="1"/>
                <c:pt idx="0">
                  <c:v>Category 1</c:v>
                </c:pt>
              </c:strCache>
            </c:strRef>
          </c:cat>
          <c:val>
            <c:numRef>
              <c:f>Sheet1!$H$2:$H$3</c:f>
              <c:numCache>
                <c:formatCode>General</c:formatCode>
                <c:ptCount val="2"/>
                <c:pt idx="0">
                  <c:v>4</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D34727"/>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E18332"/>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EC240"/>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27B3D3"/>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0088BA"/>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934E15"/>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88BA00"/>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0DD31E4-20C1-4ED1-AD06-BC530D30B3FF}" type="datetimeFigureOut">
              <a:rPr lang="en-US" smtClean="0"/>
              <a:t>6/18/2024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7D9639E-4AB1-4E87-9839-8B7BF6E6CCBF}" type="slidenum">
              <a:rPr lang="en-US" smtClean="0"/>
              <a:t>‹#›</a:t>
            </a:fld>
            <a:endParaRPr lang="en-US"/>
          </a:p>
        </p:txBody>
      </p:sp>
    </p:spTree>
    <p:extLst>
      <p:ext uri="{BB962C8B-B14F-4D97-AF65-F5344CB8AC3E}">
        <p14:creationId xmlns:p14="http://schemas.microsoft.com/office/powerpoint/2010/main" val="406925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54541-0563-4611-9BE5-E5B7684E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34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4.emf"/><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1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oleObject" Target="../embeddings/oleObject5.bin"/><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3.jpeg"/><Relationship Id="rId7"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e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3.jpeg"/><Relationship Id="rId7"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e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0.png"/><Relationship Id="rId7"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oleObject" Target="../embeddings/oleObject8.bin"/><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0.png"/><Relationship Id="rId7"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oleObject" Target="../embeddings/oleObject9.bin"/><Relationship Id="rId5" Type="http://schemas.openxmlformats.org/officeDocument/2006/relationships/image" Target="../media/image2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0.png"/><Relationship Id="rId7"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7.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5.bin"/><Relationship Id="rId7"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25.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6.bin"/><Relationship Id="rId7"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image" Target="../media/image4.emf"/><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7.jpeg"/><Relationship Id="rId5" Type="http://schemas.openxmlformats.org/officeDocument/2006/relationships/image" Target="../media/image4.emf"/><Relationship Id="rId4" Type="http://schemas.openxmlformats.org/officeDocument/2006/relationships/oleObject" Target="../embeddings/oleObject17.bin"/><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9.emf"/><Relationship Id="rId11" Type="http://schemas.openxmlformats.org/officeDocument/2006/relationships/image" Target="../media/image8.png"/><Relationship Id="rId5" Type="http://schemas.openxmlformats.org/officeDocument/2006/relationships/image" Target="../media/image4.emf"/><Relationship Id="rId10"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53839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White title slide_CuMark">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5" descr="A close-up of a metal surface&#10;&#10;Description automatically generated">
            <a:extLst>
              <a:ext uri="{FF2B5EF4-FFF2-40B4-BE49-F238E27FC236}">
                <a16:creationId xmlns:a16="http://schemas.microsoft.com/office/drawing/2014/main" id="{C459347F-B010-C696-7FA3-DF009925D0B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034" t="12659" r="9909" b="41203"/>
          <a:stretch>
            <a:fillRect/>
          </a:stretch>
        </p:blipFill>
        <p:spPr bwMode="auto">
          <a:xfrm>
            <a:off x="0" y="-44626"/>
            <a:ext cx="12192000" cy="4138613"/>
          </a:xfrm>
          <a:prstGeom prst="rect">
            <a:avLst/>
          </a:prstGeom>
          <a:solidFill>
            <a:srgbClr val="6F5848"/>
          </a:solidFill>
          <a:ln>
            <a:noFill/>
          </a:ln>
          <a:effectLst>
            <a:outerShdw algn="ctr" rotWithShape="0">
              <a:srgbClr val="705949"/>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7" descr="A white text on a black background&#10;&#10;Description automatically generated">
            <a:extLst>
              <a:ext uri="{FF2B5EF4-FFF2-40B4-BE49-F238E27FC236}">
                <a16:creationId xmlns:a16="http://schemas.microsoft.com/office/drawing/2014/main" id="{E8135F9F-7B61-AD32-2503-7D1BAE41DB0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2900" y="760413"/>
            <a:ext cx="50133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9">
            <a:extLst>
              <a:ext uri="{FF2B5EF4-FFF2-40B4-BE49-F238E27FC236}">
                <a16:creationId xmlns:a16="http://schemas.microsoft.com/office/drawing/2014/main" id="{B332FC75-8C9E-45F4-879D-39F6AAC1E664}"/>
              </a:ext>
            </a:extLst>
          </p:cNvPr>
          <p:cNvSpPr txBox="1">
            <a:spLocks noChangeArrowheads="1"/>
          </p:cNvSpPr>
          <p:nvPr userDrawn="1"/>
        </p:nvSpPr>
        <p:spPr bwMode="auto">
          <a:xfrm>
            <a:off x="8851900" y="4560888"/>
            <a:ext cx="30972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D64123"/>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200">
                <a:solidFill>
                  <a:srgbClr val="8D6E59"/>
                </a:solidFill>
              </a:rPr>
              <a:t>fcx.com</a:t>
            </a:r>
          </a:p>
        </p:txBody>
      </p:sp>
      <p:cxnSp>
        <p:nvCxnSpPr>
          <p:cNvPr id="9" name="Straight Connector 8">
            <a:extLst>
              <a:ext uri="{FF2B5EF4-FFF2-40B4-BE49-F238E27FC236}">
                <a16:creationId xmlns:a16="http://schemas.microsoft.com/office/drawing/2014/main" id="{9D0C3E55-B65C-B3FF-8ED5-0E3A86F00B51}"/>
              </a:ext>
            </a:extLst>
          </p:cNvPr>
          <p:cNvCxnSpPr>
            <a:cxnSpLocks/>
          </p:cNvCxnSpPr>
          <p:nvPr userDrawn="1"/>
        </p:nvCxnSpPr>
        <p:spPr>
          <a:xfrm>
            <a:off x="9248503" y="5759179"/>
            <a:ext cx="2544087" cy="0"/>
          </a:xfrm>
          <a:prstGeom prst="line">
            <a:avLst/>
          </a:prstGeom>
          <a:ln w="19050">
            <a:solidFill>
              <a:srgbClr val="7A604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9B72ED-114F-BB1E-CB05-B2FADCC996A5}"/>
              </a:ext>
            </a:extLst>
          </p:cNvPr>
          <p:cNvSpPr/>
          <p:nvPr userDrawn="1"/>
        </p:nvSpPr>
        <p:spPr>
          <a:xfrm>
            <a:off x="8851900" y="3594100"/>
            <a:ext cx="3068638" cy="866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4" descr="A black and orange logo&#10;&#10;Description automatically generated">
            <a:extLst>
              <a:ext uri="{FF2B5EF4-FFF2-40B4-BE49-F238E27FC236}">
                <a16:creationId xmlns:a16="http://schemas.microsoft.com/office/drawing/2014/main" id="{45AB0B1B-B91D-940D-1F83-85C4F2AB908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85275" y="3733800"/>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hape&#10;&#10;Description automatically generated with low confidence">
            <a:extLst>
              <a:ext uri="{FF2B5EF4-FFF2-40B4-BE49-F238E27FC236}">
                <a16:creationId xmlns:a16="http://schemas.microsoft.com/office/drawing/2014/main" id="{A380301F-0181-067C-CD93-B6EA710CEF32}"/>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152188" y="5089255"/>
            <a:ext cx="466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9">
            <a:extLst>
              <a:ext uri="{FF2B5EF4-FFF2-40B4-BE49-F238E27FC236}">
                <a16:creationId xmlns:a16="http://schemas.microsoft.com/office/drawing/2014/main" id="{D1AE8423-1332-B224-7BB0-8B5536B9F77E}"/>
              </a:ext>
            </a:extLst>
          </p:cNvPr>
          <p:cNvPicPr>
            <a:picLocks noChangeAspect="1"/>
          </p:cNvPicPr>
          <p:nvPr userDrawn="1"/>
        </p:nvPicPr>
        <p:blipFill>
          <a:blip r:embed="rId9"/>
          <a:stretch>
            <a:fillRect/>
          </a:stretch>
        </p:blipFill>
        <p:spPr>
          <a:xfrm>
            <a:off x="9293196" y="5959204"/>
            <a:ext cx="1244600" cy="407987"/>
          </a:xfrm>
          <a:prstGeom prst="rect">
            <a:avLst/>
          </a:prstGeom>
        </p:spPr>
      </p:pic>
      <p:pic>
        <p:nvPicPr>
          <p:cNvPr id="14" name="Picture 10" descr="Logo&#10;&#10;Description automatically generated with low confidence">
            <a:extLst>
              <a:ext uri="{FF2B5EF4-FFF2-40B4-BE49-F238E27FC236}">
                <a16:creationId xmlns:a16="http://schemas.microsoft.com/office/drawing/2014/main" id="{C9C1C065-5B24-57FF-E754-BEB75C4496A8}"/>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4074" t="4322" r="-1589" b="-3291"/>
          <a:stretch/>
        </p:blipFill>
        <p:spPr bwMode="auto">
          <a:xfrm>
            <a:off x="11152188" y="5798866"/>
            <a:ext cx="592406"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7444EB-78B9-F384-9BFB-2258973DDC2E}"/>
              </a:ext>
            </a:extLst>
          </p:cNvPr>
          <p:cNvSpPr txBox="1"/>
          <p:nvPr userDrawn="1"/>
        </p:nvSpPr>
        <p:spPr>
          <a:xfrm>
            <a:off x="10816114" y="6335579"/>
            <a:ext cx="1144856" cy="230832"/>
          </a:xfrm>
          <a:prstGeom prst="rect">
            <a:avLst/>
          </a:prstGeom>
          <a:noFill/>
        </p:spPr>
        <p:txBody>
          <a:bodyPr wrap="square" rtlCol="0">
            <a:spAutoFit/>
          </a:bodyPr>
          <a:lstStyle/>
          <a:p>
            <a:pPr algn="ctr"/>
            <a:r>
              <a:rPr lang="en-US" sz="900" i="1">
                <a:solidFill>
                  <a:schemeClr val="tx1">
                    <a:lumMod val="75000"/>
                    <a:lumOff val="25000"/>
                  </a:schemeClr>
                </a:solidFill>
                <a:effectLst/>
                <a:latin typeface="+mj-lt"/>
                <a:ea typeface="Calibri" panose="020F0502020204030204" pitchFamily="34" charset="0"/>
              </a:rPr>
              <a:t>All Operating Sites</a:t>
            </a:r>
            <a:endParaRPr lang="en-US" sz="900" i="1">
              <a:solidFill>
                <a:schemeClr val="tx1">
                  <a:lumMod val="75000"/>
                  <a:lumOff val="25000"/>
                </a:schemeClr>
              </a:solidFill>
              <a:latin typeface="+mj-lt"/>
            </a:endParaRPr>
          </a:p>
        </p:txBody>
      </p:sp>
      <p:pic>
        <p:nvPicPr>
          <p:cNvPr id="16" name="Picture 15">
            <a:extLst>
              <a:ext uri="{FF2B5EF4-FFF2-40B4-BE49-F238E27FC236}">
                <a16:creationId xmlns:a16="http://schemas.microsoft.com/office/drawing/2014/main" id="{FE848FEA-0899-A053-E44A-BF12825C6151}"/>
              </a:ext>
            </a:extLst>
          </p:cNvPr>
          <p:cNvPicPr>
            <a:picLocks noChangeAspect="1"/>
          </p:cNvPicPr>
          <p:nvPr userDrawn="1"/>
        </p:nvPicPr>
        <p:blipFill>
          <a:blip r:embed="rId11"/>
          <a:stretch>
            <a:fillRect/>
          </a:stretch>
        </p:blipFill>
        <p:spPr>
          <a:xfrm>
            <a:off x="9245364" y="5039502"/>
            <a:ext cx="1032111" cy="570723"/>
          </a:xfrm>
          <a:prstGeom prst="rect">
            <a:avLst/>
          </a:prstGeom>
        </p:spPr>
      </p:pic>
    </p:spTree>
    <p:extLst>
      <p:ext uri="{BB962C8B-B14F-4D97-AF65-F5344CB8AC3E}">
        <p14:creationId xmlns:p14="http://schemas.microsoft.com/office/powerpoint/2010/main" val="492705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ppendix_white">
    <p:spTree>
      <p:nvGrpSpPr>
        <p:cNvPr id="1" name=""/>
        <p:cNvGrpSpPr/>
        <p:nvPr/>
      </p:nvGrpSpPr>
      <p:grpSpPr>
        <a:xfrm>
          <a:off x="0" y="0"/>
          <a:ext cx="0" cy="0"/>
          <a:chOff x="0" y="0"/>
          <a:chExt cx="0" cy="0"/>
        </a:xfrm>
      </p:grpSpPr>
      <p:pic>
        <p:nvPicPr>
          <p:cNvPr id="3" name="Picture 35" descr="A close-up of a metal surface&#10;&#10;Description automatically generated">
            <a:extLst>
              <a:ext uri="{FF2B5EF4-FFF2-40B4-BE49-F238E27FC236}">
                <a16:creationId xmlns:a16="http://schemas.microsoft.com/office/drawing/2014/main" id="{D409DC80-0EB0-6B8E-8257-D833220C61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0" y="-20638"/>
            <a:ext cx="12192000"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A white text on a black background&#10;&#10;Description automatically generated">
            <a:extLst>
              <a:ext uri="{FF2B5EF4-FFF2-40B4-BE49-F238E27FC236}">
                <a16:creationId xmlns:a16="http://schemas.microsoft.com/office/drawing/2014/main" id="{C564AAC3-8D44-85DE-F27D-897A5DFB57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40425" y="1149350"/>
            <a:ext cx="55610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white surface with a brown surface&#10;&#10;Description automatically generated with medium confidence">
            <a:extLst>
              <a:ext uri="{FF2B5EF4-FFF2-40B4-BE49-F238E27FC236}">
                <a16:creationId xmlns:a16="http://schemas.microsoft.com/office/drawing/2014/main" id="{870383C2-7656-FC7F-66B8-916C097FCEA7}"/>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l="76875"/>
          <a:stretch>
            <a:fillRect/>
          </a:stretch>
        </p:blipFill>
        <p:spPr bwMode="auto">
          <a:xfrm>
            <a:off x="5187950" y="-14288"/>
            <a:ext cx="46038" cy="6883401"/>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white surface with a brown surface&#10;&#10;Description automatically generated with medium confidence">
            <a:extLst>
              <a:ext uri="{FF2B5EF4-FFF2-40B4-BE49-F238E27FC236}">
                <a16:creationId xmlns:a16="http://schemas.microsoft.com/office/drawing/2014/main" id="{EAE5BE37-2D5C-4F9D-EC0E-B01E6616AEAC}"/>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l="76875"/>
          <a:stretch>
            <a:fillRect/>
          </a:stretch>
        </p:blipFill>
        <p:spPr bwMode="auto">
          <a:xfrm>
            <a:off x="669925" y="0"/>
            <a:ext cx="46038" cy="6865938"/>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lide Number Placeholder 5">
            <a:extLst>
              <a:ext uri="{FF2B5EF4-FFF2-40B4-BE49-F238E27FC236}">
                <a16:creationId xmlns:a16="http://schemas.microsoft.com/office/drawing/2014/main" id="{DE4059FD-FABF-985C-1EFD-8E12B0A25D6C}"/>
              </a:ext>
            </a:extLst>
          </p:cNvPr>
          <p:cNvSpPr txBox="1">
            <a:spLocks/>
          </p:cNvSpPr>
          <p:nvPr userDrawn="1"/>
        </p:nvSpPr>
        <p:spPr>
          <a:xfrm>
            <a:off x="11819609" y="6591101"/>
            <a:ext cx="598419"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pPr/>
              <a:t>‹#›</a:t>
            </a:fld>
            <a:endParaRPr lang="en-US"/>
          </a:p>
        </p:txBody>
      </p:sp>
      <p:sp>
        <p:nvSpPr>
          <p:cNvPr id="6" name="Rectangle 5">
            <a:extLst>
              <a:ext uri="{FF2B5EF4-FFF2-40B4-BE49-F238E27FC236}">
                <a16:creationId xmlns:a16="http://schemas.microsoft.com/office/drawing/2014/main" id="{756FC7E2-DE66-D293-5269-79F950D86DB4}"/>
              </a:ext>
            </a:extLst>
          </p:cNvPr>
          <p:cNvSpPr/>
          <p:nvPr userDrawn="1"/>
        </p:nvSpPr>
        <p:spPr>
          <a:xfrm>
            <a:off x="706438" y="-14288"/>
            <a:ext cx="4527550" cy="687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4" descr="A black and orange logo&#10;&#10;Description automatically generated">
            <a:extLst>
              <a:ext uri="{FF2B5EF4-FFF2-40B4-BE49-F238E27FC236}">
                <a16:creationId xmlns:a16="http://schemas.microsoft.com/office/drawing/2014/main" id="{C2A3DC06-A248-910C-BE4A-C916756806B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4188" y="5943600"/>
            <a:ext cx="243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116D416-4A28-EAB5-648D-1918384A517E}"/>
              </a:ext>
            </a:extLst>
          </p:cNvPr>
          <p:cNvPicPr>
            <a:picLocks noChangeAspect="1"/>
          </p:cNvPicPr>
          <p:nvPr userDrawn="1"/>
        </p:nvPicPr>
        <p:blipFill>
          <a:blip r:embed="rId9"/>
          <a:stretch>
            <a:fillRect/>
          </a:stretch>
        </p:blipFill>
        <p:spPr>
          <a:xfrm>
            <a:off x="2381139" y="178844"/>
            <a:ext cx="1178149" cy="651477"/>
          </a:xfrm>
          <a:prstGeom prst="rect">
            <a:avLst/>
          </a:prstGeom>
        </p:spPr>
      </p:pic>
    </p:spTree>
    <p:extLst>
      <p:ext uri="{BB962C8B-B14F-4D97-AF65-F5344CB8AC3E}">
        <p14:creationId xmlns:p14="http://schemas.microsoft.com/office/powerpoint/2010/main" val="904086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copper_Title and bullet">
    <p:spTree>
      <p:nvGrpSpPr>
        <p:cNvPr id="1" name=""/>
        <p:cNvGrpSpPr/>
        <p:nvPr/>
      </p:nvGrpSpPr>
      <p:grpSpPr>
        <a:xfrm>
          <a:off x="0" y="0"/>
          <a:ext cx="0" cy="0"/>
          <a:chOff x="0" y="0"/>
          <a:chExt cx="0" cy="0"/>
        </a:xfrm>
      </p:grpSpPr>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3"/>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71451" y="325229"/>
            <a:ext cx="8036866" cy="607555"/>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2923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copper_Title only">
    <p:spTree>
      <p:nvGrpSpPr>
        <p:cNvPr id="1" name=""/>
        <p:cNvGrpSpPr/>
        <p:nvPr/>
      </p:nvGrpSpPr>
      <p:grpSpPr>
        <a:xfrm>
          <a:off x="0" y="0"/>
          <a:ext cx="0" cy="0"/>
          <a:chOff x="0" y="0"/>
          <a:chExt cx="0" cy="0"/>
        </a:xfrm>
      </p:grpSpPr>
      <p:pic>
        <p:nvPicPr>
          <p:cNvPr id="2" name="Picture 35" descr="A close-up of a metal surface&#10;&#10;Description automatically generated">
            <a:extLst>
              <a:ext uri="{FF2B5EF4-FFF2-40B4-BE49-F238E27FC236}">
                <a16:creationId xmlns:a16="http://schemas.microsoft.com/office/drawing/2014/main" id="{8C418763-0FEF-737E-E25A-7971C95E3481}"/>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310331" y="325229"/>
            <a:ext cx="7997985" cy="607555"/>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pic>
        <p:nvPicPr>
          <p:cNvPr id="9" name="Picture 8" descr="A white text on a black background&#10;&#10;Description automatically generated">
            <a:extLst>
              <a:ext uri="{FF2B5EF4-FFF2-40B4-BE49-F238E27FC236}">
                <a16:creationId xmlns:a16="http://schemas.microsoft.com/office/drawing/2014/main" id="{BD9F65E6-FBBC-0912-ECFE-EE15730B3836}"/>
              </a:ext>
            </a:extLst>
          </p:cNvPr>
          <p:cNvPicPr>
            <a:picLocks noChangeAspect="1"/>
          </p:cNvPicPr>
          <p:nvPr userDrawn="1"/>
        </p:nvPicPr>
        <p:blipFill>
          <a:blip r:embed="rId9"/>
          <a:stretch>
            <a:fillRect/>
          </a:stretch>
        </p:blipFill>
        <p:spPr>
          <a:xfrm>
            <a:off x="134367" y="330299"/>
            <a:ext cx="962445" cy="531483"/>
          </a:xfrm>
          <a:prstGeom prst="rect">
            <a:avLst/>
          </a:prstGeom>
        </p:spPr>
      </p:pic>
    </p:spTree>
    <p:extLst>
      <p:ext uri="{BB962C8B-B14F-4D97-AF65-F5344CB8AC3E}">
        <p14:creationId xmlns:p14="http://schemas.microsoft.com/office/powerpoint/2010/main" val="336909974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pper Title and subtitle-bullet">
    <p:spTree>
      <p:nvGrpSpPr>
        <p:cNvPr id="1" name=""/>
        <p:cNvGrpSpPr/>
        <p:nvPr/>
      </p:nvGrpSpPr>
      <p:grpSpPr>
        <a:xfrm>
          <a:off x="0" y="0"/>
          <a:ext cx="0" cy="0"/>
          <a:chOff x="0" y="0"/>
          <a:chExt cx="0" cy="0"/>
        </a:xfrm>
      </p:grpSpPr>
      <p:pic>
        <p:nvPicPr>
          <p:cNvPr id="4" name="Picture 35" descr="A close-up of a metal surface&#10;&#10;Description automatically generated">
            <a:extLst>
              <a:ext uri="{FF2B5EF4-FFF2-40B4-BE49-F238E27FC236}">
                <a16:creationId xmlns:a16="http://schemas.microsoft.com/office/drawing/2014/main" id="{08B455C5-DE9D-989B-2CDB-F9095333D429}"/>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5" name="Picture 4" descr="A white surface with a brown surface&#10;&#10;Description automatically generated with medium confidence">
            <a:extLst>
              <a:ext uri="{FF2B5EF4-FFF2-40B4-BE49-F238E27FC236}">
                <a16:creationId xmlns:a16="http://schemas.microsoft.com/office/drawing/2014/main" id="{CFC8A47B-675D-D263-44E1-B85994A203F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2B468AB1-5018-50CB-281E-0E9A15118F4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8175B4-E830-8371-1EBE-C245C8F3EB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310331" y="373355"/>
            <a:ext cx="7896733" cy="392904"/>
          </a:xfrm>
          <a:prstGeom prst="rect">
            <a:avLst/>
          </a:prstGeom>
        </p:spPr>
        <p:txBody>
          <a:bodyPr vert="horz">
            <a:noAutofit/>
          </a:bodyPr>
          <a:lstStyle>
            <a:lvl1pPr>
              <a:lnSpc>
                <a:spcPct val="85000"/>
              </a:lnSpc>
              <a:defRPr sz="28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ubtitle 2">
            <a:extLst>
              <a:ext uri="{FF2B5EF4-FFF2-40B4-BE49-F238E27FC236}">
                <a16:creationId xmlns:a16="http://schemas.microsoft.com/office/drawing/2014/main" id="{5A236EC8-4CCB-F3A2-8D2E-C104B12B27FA}"/>
              </a:ext>
            </a:extLst>
          </p:cNvPr>
          <p:cNvSpPr>
            <a:spLocks noGrp="1"/>
          </p:cNvSpPr>
          <p:nvPr>
            <p:ph type="subTitle" idx="13"/>
          </p:nvPr>
        </p:nvSpPr>
        <p:spPr>
          <a:xfrm>
            <a:off x="1309385" y="766259"/>
            <a:ext cx="7887171" cy="311849"/>
          </a:xfrm>
          <a:prstGeom prst="rect">
            <a:avLst/>
          </a:prstGeom>
          <a:ln>
            <a:noFill/>
          </a:ln>
        </p:spPr>
        <p:txBody>
          <a:bodyPr>
            <a:noAutofit/>
          </a:bodyPr>
          <a:lstStyle>
            <a:lvl1pPr marL="0" indent="0" algn="l">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white text on a black background&#10;&#10;Description automatically generated">
            <a:extLst>
              <a:ext uri="{FF2B5EF4-FFF2-40B4-BE49-F238E27FC236}">
                <a16:creationId xmlns:a16="http://schemas.microsoft.com/office/drawing/2014/main" id="{9D7CDCEB-9417-4E90-381B-8F5BF9AED00F}"/>
              </a:ext>
            </a:extLst>
          </p:cNvPr>
          <p:cNvPicPr>
            <a:picLocks noChangeAspect="1"/>
          </p:cNvPicPr>
          <p:nvPr userDrawn="1"/>
        </p:nvPicPr>
        <p:blipFill>
          <a:blip r:embed="rId9"/>
          <a:stretch>
            <a:fillRect/>
          </a:stretch>
        </p:blipFill>
        <p:spPr>
          <a:xfrm>
            <a:off x="134367" y="330299"/>
            <a:ext cx="962445" cy="531483"/>
          </a:xfrm>
          <a:prstGeom prst="rect">
            <a:avLst/>
          </a:prstGeom>
        </p:spPr>
      </p:pic>
    </p:spTree>
    <p:extLst>
      <p:ext uri="{BB962C8B-B14F-4D97-AF65-F5344CB8AC3E}">
        <p14:creationId xmlns:p14="http://schemas.microsoft.com/office/powerpoint/2010/main" val="226193491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bulle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5EFE3EF-26A2-6410-506F-BC0A4EE4BDAD}"/>
              </a:ext>
            </a:extLst>
          </p:cNvPr>
          <p:cNvGrpSpPr/>
          <p:nvPr userDrawn="1"/>
        </p:nvGrpSpPr>
        <p:grpSpPr>
          <a:xfrm>
            <a:off x="0" y="-1"/>
            <a:ext cx="12191871" cy="1135215"/>
            <a:chOff x="0" y="-1"/>
            <a:chExt cx="12191871" cy="1135215"/>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5" descr="A close up of a brown surface&#10;&#10;Description automatically generated">
              <a:extLst>
                <a:ext uri="{FF2B5EF4-FFF2-40B4-BE49-F238E27FC236}">
                  <a16:creationId xmlns:a16="http://schemas.microsoft.com/office/drawing/2014/main" id="{79B9FD42-71FA-1939-0F06-7F2B2FA33F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picture containing text&#10;&#10;Description automatically generated">
              <a:extLst>
                <a:ext uri="{FF2B5EF4-FFF2-40B4-BE49-F238E27FC236}">
                  <a16:creationId xmlns:a16="http://schemas.microsoft.com/office/drawing/2014/main" id="{3E7900E8-BD19-BDFC-8C25-92EC3F2C030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78A3694-DDAF-B267-12D7-8A05B431157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454331" y="271012"/>
            <a:ext cx="7897890" cy="675389"/>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1514479"/>
            <a:ext cx="11218782"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surface with a brown surface&#10;&#10;Description automatically generated with medium confidence">
            <a:extLst>
              <a:ext uri="{FF2B5EF4-FFF2-40B4-BE49-F238E27FC236}">
                <a16:creationId xmlns:a16="http://schemas.microsoft.com/office/drawing/2014/main" id="{0A0F954D-4544-6E49-6D70-94740E3C9079}"/>
              </a:ext>
            </a:extLst>
          </p:cNvPr>
          <p:cNvPicPr preferRelativeResize="0">
            <a:picLocks/>
          </p:cNvPicPr>
          <p:nvPr userDrawn="1"/>
        </p:nvPicPr>
        <p:blipFill rotWithShape="1">
          <a:blip r:embed="rId8"/>
          <a:srcRect t="76875"/>
          <a:stretch/>
        </p:blipFill>
        <p:spPr>
          <a:xfrm>
            <a:off x="-6252" y="1135214"/>
            <a:ext cx="12198251" cy="46037"/>
          </a:xfrm>
          <a:prstGeom prst="rect">
            <a:avLst/>
          </a:prstGeom>
          <a:effectLst>
            <a:outerShdw blurRad="50800" dist="38100" dir="2700000" algn="tl" rotWithShape="0">
              <a:srgbClr val="F69163">
                <a:alpha val="44000"/>
              </a:srgbClr>
            </a:outerShdw>
          </a:effectLst>
        </p:spPr>
      </p:pic>
      <p:pic>
        <p:nvPicPr>
          <p:cNvPr id="11" name="Picture 10">
            <a:extLst>
              <a:ext uri="{FF2B5EF4-FFF2-40B4-BE49-F238E27FC236}">
                <a16:creationId xmlns:a16="http://schemas.microsoft.com/office/drawing/2014/main" id="{19A96CE9-717A-D0C6-FC7F-56F421AA5155}"/>
              </a:ext>
            </a:extLst>
          </p:cNvPr>
          <p:cNvPicPr>
            <a:picLocks noChangeAspect="1"/>
          </p:cNvPicPr>
          <p:nvPr userDrawn="1"/>
        </p:nvPicPr>
        <p:blipFill>
          <a:blip r:embed="rId9"/>
          <a:stretch>
            <a:fillRect/>
          </a:stretch>
        </p:blipFill>
        <p:spPr>
          <a:xfrm>
            <a:off x="122451" y="271011"/>
            <a:ext cx="1178149" cy="651477"/>
          </a:xfrm>
          <a:prstGeom prst="rect">
            <a:avLst/>
          </a:prstGeom>
        </p:spPr>
      </p:pic>
    </p:spTree>
    <p:extLst>
      <p:ext uri="{BB962C8B-B14F-4D97-AF65-F5344CB8AC3E}">
        <p14:creationId xmlns:p14="http://schemas.microsoft.com/office/powerpoint/2010/main" val="5984410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white head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434996-D7F6-FC0C-4D8F-A2C0116783A5}"/>
              </a:ext>
            </a:extLst>
          </p:cNvPr>
          <p:cNvGrpSpPr/>
          <p:nvPr userDrawn="1"/>
        </p:nvGrpSpPr>
        <p:grpSpPr>
          <a:xfrm>
            <a:off x="0" y="-1"/>
            <a:ext cx="12191871" cy="1135215"/>
            <a:chOff x="0" y="-1"/>
            <a:chExt cx="12191871" cy="1135215"/>
          </a:xfrm>
        </p:grpSpPr>
        <p:sp>
          <p:nvSpPr>
            <p:cNvPr id="16" name="Rectangle 15">
              <a:extLst>
                <a:ext uri="{FF2B5EF4-FFF2-40B4-BE49-F238E27FC236}">
                  <a16:creationId xmlns:a16="http://schemas.microsoft.com/office/drawing/2014/main" id="{77FB0BDC-169F-34EE-3515-33BB4BD8CF9F}"/>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5" descr="A close up of a brown surface&#10;&#10;Description automatically generated">
              <a:extLst>
                <a:ext uri="{FF2B5EF4-FFF2-40B4-BE49-F238E27FC236}">
                  <a16:creationId xmlns:a16="http://schemas.microsoft.com/office/drawing/2014/main" id="{1BF247A7-F455-7948-B40F-4653599356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 picture containing text&#10;&#10;Description automatically generated">
              <a:extLst>
                <a:ext uri="{FF2B5EF4-FFF2-40B4-BE49-F238E27FC236}">
                  <a16:creationId xmlns:a16="http://schemas.microsoft.com/office/drawing/2014/main" id="{154FC8E0-3AB5-A353-06D8-F369F3C6F23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9869FF48-B351-8640-D027-BBFE5B9EFC0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436482" y="271012"/>
            <a:ext cx="7915739" cy="675389"/>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pic>
        <p:nvPicPr>
          <p:cNvPr id="2" name="Picture 1">
            <a:extLst>
              <a:ext uri="{FF2B5EF4-FFF2-40B4-BE49-F238E27FC236}">
                <a16:creationId xmlns:a16="http://schemas.microsoft.com/office/drawing/2014/main" id="{A28D2A79-B8D2-D3DC-0AD5-844D8E92B69E}"/>
              </a:ext>
            </a:extLst>
          </p:cNvPr>
          <p:cNvPicPr>
            <a:picLocks noChangeAspect="1"/>
          </p:cNvPicPr>
          <p:nvPr userDrawn="1"/>
        </p:nvPicPr>
        <p:blipFill>
          <a:blip r:embed="rId8"/>
          <a:stretch>
            <a:fillRect/>
          </a:stretch>
        </p:blipFill>
        <p:spPr>
          <a:xfrm>
            <a:off x="122451" y="271011"/>
            <a:ext cx="1178149" cy="651477"/>
          </a:xfrm>
          <a:prstGeom prst="rect">
            <a:avLst/>
          </a:prstGeom>
        </p:spPr>
      </p:pic>
    </p:spTree>
    <p:extLst>
      <p:ext uri="{BB962C8B-B14F-4D97-AF65-F5344CB8AC3E}">
        <p14:creationId xmlns:p14="http://schemas.microsoft.com/office/powerpoint/2010/main" val="380881918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subtitle -bulle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EB3A46-49B2-F64A-083D-9D41070F9FCB}"/>
              </a:ext>
            </a:extLst>
          </p:cNvPr>
          <p:cNvGrpSpPr/>
          <p:nvPr userDrawn="1"/>
        </p:nvGrpSpPr>
        <p:grpSpPr>
          <a:xfrm>
            <a:off x="0" y="-47626"/>
            <a:ext cx="12191871" cy="1135215"/>
            <a:chOff x="0" y="-1"/>
            <a:chExt cx="12191871" cy="1135215"/>
          </a:xfrm>
        </p:grpSpPr>
        <p:sp>
          <p:nvSpPr>
            <p:cNvPr id="10" name="Rectangle 9">
              <a:extLst>
                <a:ext uri="{FF2B5EF4-FFF2-40B4-BE49-F238E27FC236}">
                  <a16:creationId xmlns:a16="http://schemas.microsoft.com/office/drawing/2014/main" id="{D63ED939-109C-0DE2-610B-312472808C51}"/>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5" descr="A close up of a brown surface&#10;&#10;Description automatically generated">
              <a:extLst>
                <a:ext uri="{FF2B5EF4-FFF2-40B4-BE49-F238E27FC236}">
                  <a16:creationId xmlns:a16="http://schemas.microsoft.com/office/drawing/2014/main" id="{01FD31E5-D2AE-7D12-B762-B9420A9A96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10;&#10;Description automatically generated">
              <a:extLst>
                <a:ext uri="{FF2B5EF4-FFF2-40B4-BE49-F238E27FC236}">
                  <a16:creationId xmlns:a16="http://schemas.microsoft.com/office/drawing/2014/main" id="{F6DCF795-E1C8-653B-80B0-EA34449A48A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F07ABEC-83A6-3155-8336-2B9A871D82E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descr="A white surface with a brown surface&#10;&#10;Description automatically generated with medium confidence">
            <a:extLst>
              <a:ext uri="{FF2B5EF4-FFF2-40B4-BE49-F238E27FC236}">
                <a16:creationId xmlns:a16="http://schemas.microsoft.com/office/drawing/2014/main" id="{4EB8A0DD-26E3-51D1-E930-8135CC809E61}"/>
              </a:ext>
            </a:extLst>
          </p:cNvPr>
          <p:cNvPicPr preferRelativeResize="0">
            <a:picLocks/>
          </p:cNvPicPr>
          <p:nvPr userDrawn="1"/>
        </p:nvPicPr>
        <p:blipFill rotWithShape="1">
          <a:blip r:embed="rId6"/>
          <a:srcRect t="76875"/>
          <a:stretch/>
        </p:blipFill>
        <p:spPr>
          <a:xfrm>
            <a:off x="-6252" y="1135214"/>
            <a:ext cx="12198251" cy="46037"/>
          </a:xfrm>
          <a:prstGeom prst="rect">
            <a:avLst/>
          </a:prstGeom>
          <a:effectLst>
            <a:outerShdw blurRad="50800" dist="38100" dir="2700000" algn="tl" rotWithShape="0">
              <a:srgbClr val="F69163">
                <a:alpha val="44000"/>
              </a:srgbClr>
            </a:outerShdw>
          </a:effec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userDrawn="1">
            <p:ph type="title" hasCustomPrompt="1"/>
          </p:nvPr>
        </p:nvSpPr>
        <p:spPr>
          <a:xfrm>
            <a:off x="1454331" y="373355"/>
            <a:ext cx="7752734" cy="392904"/>
          </a:xfrm>
          <a:prstGeom prst="rect">
            <a:avLst/>
          </a:prstGeom>
        </p:spPr>
        <p:txBody>
          <a:bodyPr vert="horz">
            <a:noAutofit/>
          </a:bodyPr>
          <a:lstStyle>
            <a:lvl1pPr>
              <a:lnSpc>
                <a:spcPct val="85000"/>
              </a:lnSpc>
              <a:defRPr sz="28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userDrawn="1">
            <p:ph idx="1"/>
          </p:nvPr>
        </p:nvSpPr>
        <p:spPr>
          <a:xfrm>
            <a:off x="52924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ubtitle 2">
            <a:extLst>
              <a:ext uri="{FF2B5EF4-FFF2-40B4-BE49-F238E27FC236}">
                <a16:creationId xmlns:a16="http://schemas.microsoft.com/office/drawing/2014/main" id="{5A236EC8-4CCB-F3A2-8D2E-C104B12B27FA}"/>
              </a:ext>
            </a:extLst>
          </p:cNvPr>
          <p:cNvSpPr>
            <a:spLocks noGrp="1"/>
          </p:cNvSpPr>
          <p:nvPr userDrawn="1">
            <p:ph type="subTitle" idx="13"/>
          </p:nvPr>
        </p:nvSpPr>
        <p:spPr>
          <a:xfrm>
            <a:off x="1453211" y="766259"/>
            <a:ext cx="7743346" cy="311849"/>
          </a:xfrm>
          <a:prstGeom prst="rect">
            <a:avLst/>
          </a:prstGeom>
        </p:spPr>
        <p:txBody>
          <a:bodyPr>
            <a:no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0398C49F-0B27-B1EF-6790-5DDEA7DB333A}"/>
              </a:ext>
            </a:extLst>
          </p:cNvPr>
          <p:cNvPicPr>
            <a:picLocks noChangeAspect="1"/>
          </p:cNvPicPr>
          <p:nvPr userDrawn="1"/>
        </p:nvPicPr>
        <p:blipFill>
          <a:blip r:embed="rId9"/>
          <a:stretch>
            <a:fillRect/>
          </a:stretch>
        </p:blipFill>
        <p:spPr>
          <a:xfrm>
            <a:off x="122451" y="271011"/>
            <a:ext cx="1178149" cy="651477"/>
          </a:xfrm>
          <a:prstGeom prst="rect">
            <a:avLst/>
          </a:prstGeom>
        </p:spPr>
      </p:pic>
    </p:spTree>
    <p:extLst>
      <p:ext uri="{BB962C8B-B14F-4D97-AF65-F5344CB8AC3E}">
        <p14:creationId xmlns:p14="http://schemas.microsoft.com/office/powerpoint/2010/main" val="9957976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3176" y="1177709"/>
            <a:ext cx="12188824" cy="1515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65936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36617" y="287685"/>
            <a:ext cx="7994928" cy="607555"/>
          </a:xfrm>
          <a:prstGeom prst="rect">
            <a:avLst/>
          </a:prstGeom>
        </p:spPr>
        <p:txBody>
          <a:bodyPr vert="horz">
            <a:noAutofit/>
          </a:bodyPr>
          <a:lstStyle>
            <a:lvl1pPr>
              <a:lnSpc>
                <a:spcPct val="85000"/>
              </a:lnSpc>
              <a:defRPr sz="3200">
                <a:solidFill>
                  <a:schemeClr val="bg1"/>
                </a:solidFill>
              </a:defRPr>
            </a:lvl1pPr>
          </a:lstStyle>
          <a:p>
            <a:r>
              <a:rPr lang="en-US"/>
              <a:t>Click to edit Master title style Arial Bold</a:t>
            </a: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121728" y="4930439"/>
            <a:ext cx="372486" cy="1231804"/>
          </a:xfrm>
          <a:prstGeom prst="rect">
            <a:avLst/>
          </a:prstGeom>
          <a:gradFill>
            <a:gsLst>
              <a:gs pos="25000">
                <a:srgbClr val="FEC745"/>
              </a:gs>
              <a:gs pos="0">
                <a:srgbClr val="E18332"/>
              </a:gs>
              <a:gs pos="100000">
                <a:srgbClr val="9B53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076559" y="4964036"/>
            <a:ext cx="387623" cy="1206610"/>
          </a:xfrm>
          <a:prstGeom prst="rect">
            <a:avLst/>
          </a:prstGeom>
          <a:gradFill>
            <a:gsLst>
              <a:gs pos="71000">
                <a:srgbClr val="A06146"/>
              </a:gs>
              <a:gs pos="46000">
                <a:srgbClr val="DA9E7F"/>
              </a:gs>
              <a:gs pos="25000">
                <a:srgbClr val="F9C397"/>
              </a:gs>
              <a:gs pos="0">
                <a:srgbClr val="F2D3AE"/>
              </a:gs>
              <a:gs pos="100000">
                <a:srgbClr val="843C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185337" y="4628345"/>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589813" y="4924026"/>
            <a:ext cx="357080" cy="1231802"/>
          </a:xfrm>
          <a:prstGeom prst="rect">
            <a:avLst/>
          </a:prstGeom>
          <a:gradFill>
            <a:gsLst>
              <a:gs pos="52000">
                <a:srgbClr val="FED46A"/>
              </a:gs>
              <a:gs pos="0">
                <a:srgbClr val="F59948"/>
              </a:gs>
              <a:gs pos="100000">
                <a:srgbClr val="E183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2072120" y="4964036"/>
            <a:ext cx="409910" cy="1206609"/>
          </a:xfrm>
          <a:prstGeom prst="rect">
            <a:avLst/>
          </a:prstGeom>
          <a:gradFill>
            <a:gsLst>
              <a:gs pos="40000">
                <a:srgbClr val="0088BA"/>
              </a:gs>
              <a:gs pos="0">
                <a:srgbClr val="B5E4F7"/>
              </a:gs>
              <a:gs pos="100000">
                <a:srgbClr val="084A6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347271" y="1310797"/>
            <a:ext cx="7812626" cy="1200329"/>
          </a:xfrm>
          <a:prstGeom prst="rect">
            <a:avLst/>
          </a:prstGeom>
          <a:noFill/>
        </p:spPr>
        <p:txBody>
          <a:bodyPr wrap="square" rtlCol="0">
            <a:noAutofit/>
          </a:bodyPr>
          <a:lstStyle/>
          <a:p>
            <a:pPr marL="342900" indent="-342900">
              <a:buFont typeface="+mj-lt"/>
              <a:buAutoNum type="arabicPeriod"/>
            </a:pPr>
            <a:r>
              <a:rPr lang="en-US" sz="1600" b="1" u="sng">
                <a:latin typeface="Arial" panose="020B0604020202020204" pitchFamily="34" charset="0"/>
                <a:cs typeface="Arial" panose="020B0604020202020204" pitchFamily="34" charset="0"/>
              </a:rPr>
              <a:t>The Value of Copper 2024 </a:t>
            </a:r>
            <a:r>
              <a:rPr lang="en-US" sz="1600">
                <a:latin typeface="Arial" panose="020B0604020202020204" pitchFamily="34" charset="0"/>
                <a:cs typeface="Arial" panose="020B0604020202020204" pitchFamily="34" charset="0"/>
              </a:rPr>
              <a:t>color theme</a:t>
            </a:r>
          </a:p>
          <a:p>
            <a:pPr marL="342900" indent="-342900">
              <a:buFont typeface="+mj-lt"/>
              <a:buAutoNum type="arabicPeriod"/>
            </a:pPr>
            <a:r>
              <a:rPr lang="en-US" sz="1600">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sz="1600">
                <a:latin typeface="Arial" panose="020B0604020202020204" pitchFamily="34" charset="0"/>
                <a:cs typeface="Arial" panose="020B0604020202020204" pitchFamily="34" charset="0"/>
              </a:rPr>
              <a:t>Select Colors</a:t>
            </a:r>
          </a:p>
          <a:p>
            <a:pPr marL="342900" indent="-342900">
              <a:buFont typeface="+mj-lt"/>
              <a:buAutoNum type="arabicPeriod"/>
            </a:pPr>
            <a:r>
              <a:rPr lang="en-US" sz="1600">
                <a:latin typeface="Arial" panose="020B0604020202020204" pitchFamily="34" charset="0"/>
                <a:cs typeface="Arial" panose="020B0604020202020204" pitchFamily="34" charset="0"/>
              </a:rPr>
              <a:t>Under </a:t>
            </a:r>
            <a:r>
              <a:rPr lang="en-US" sz="1600" b="1" u="sng">
                <a:latin typeface="Arial" panose="020B0604020202020204" pitchFamily="34" charset="0"/>
                <a:cs typeface="Arial" panose="020B0604020202020204" pitchFamily="34" charset="0"/>
              </a:rPr>
              <a:t>Custom</a:t>
            </a:r>
            <a:r>
              <a:rPr lang="en-US" sz="1600">
                <a:latin typeface="Arial" panose="020B0604020202020204" pitchFamily="34" charset="0"/>
                <a:cs typeface="Arial" panose="020B0604020202020204" pitchFamily="34" charset="0"/>
              </a:rPr>
              <a:t> select THE VALUE OF COPPER 2024 theme</a:t>
            </a: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433506" y="3198414"/>
            <a:ext cx="275897" cy="245798"/>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extLst>
              <p:ext uri="{D42A27DB-BD31-4B8C-83A1-F6EECF244321}">
                <p14:modId xmlns:p14="http://schemas.microsoft.com/office/powerpoint/2010/main" val="962179365"/>
              </p:ext>
            </p:extLst>
          </p:nvPr>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DE492359-65CB-4881-A29A-BAA4AE3DD16F}"/>
              </a:ext>
            </a:extLst>
          </p:cNvPr>
          <p:cNvGraphicFramePr/>
          <p:nvPr userDrawn="1">
            <p:extLst>
              <p:ext uri="{D42A27DB-BD31-4B8C-83A1-F6EECF244321}">
                <p14:modId xmlns:p14="http://schemas.microsoft.com/office/powerpoint/2010/main" val="3288038930"/>
              </p:ext>
            </p:extLst>
          </p:nvPr>
        </p:nvGraphicFramePr>
        <p:xfrm>
          <a:off x="2750712" y="4507242"/>
          <a:ext cx="3553778" cy="2128811"/>
        </p:xfrm>
        <a:graphic>
          <a:graphicData uri="http://schemas.openxmlformats.org/drawingml/2006/chart">
            <c:chart xmlns:c="http://schemas.openxmlformats.org/drawingml/2006/chart" xmlns:r="http://schemas.openxmlformats.org/officeDocument/2006/relationships" r:id="rId6"/>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2443973" y="3198414"/>
            <a:ext cx="275897" cy="245798"/>
          </a:xfrm>
          <a:prstGeom prst="rect">
            <a:avLst/>
          </a:prstGeom>
          <a:solidFill>
            <a:srgbClr val="8D6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197494" y="4078794"/>
            <a:ext cx="726924" cy="227544"/>
          </a:xfrm>
          <a:prstGeom prst="rect">
            <a:avLst/>
          </a:prstGeom>
          <a:noFill/>
        </p:spPr>
        <p:txBody>
          <a:bodyPr wrap="square" rtlCol="0">
            <a:noAutofit/>
          </a:bodyPr>
          <a:lstStyle/>
          <a:p>
            <a:r>
              <a:rPr lang="en-US" sz="1000"/>
              <a:t>#934E15</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135420" y="3470719"/>
            <a:ext cx="748559" cy="245798"/>
          </a:xfrm>
          <a:prstGeom prst="rect">
            <a:avLst/>
          </a:prstGeom>
          <a:noFill/>
        </p:spPr>
        <p:txBody>
          <a:bodyPr wrap="square" rtlCol="0">
            <a:noAutofit/>
          </a:bodyPr>
          <a:lstStyle/>
          <a:p>
            <a:r>
              <a:rPr lang="en-US" sz="1000"/>
              <a:t>#0088BA</a:t>
            </a:r>
          </a:p>
        </p:txBody>
      </p:sp>
      <p:grpSp>
        <p:nvGrpSpPr>
          <p:cNvPr id="83" name="Group 82">
            <a:extLst>
              <a:ext uri="{FF2B5EF4-FFF2-40B4-BE49-F238E27FC236}">
                <a16:creationId xmlns:a16="http://schemas.microsoft.com/office/drawing/2014/main" id="{F8B450E5-93A1-03E4-06E5-F726212F7A85}"/>
              </a:ext>
            </a:extLst>
          </p:cNvPr>
          <p:cNvGrpSpPr/>
          <p:nvPr userDrawn="1"/>
        </p:nvGrpSpPr>
        <p:grpSpPr>
          <a:xfrm>
            <a:off x="10531751" y="1345381"/>
            <a:ext cx="961254" cy="500575"/>
            <a:chOff x="7525504" y="1297924"/>
            <a:chExt cx="2552344" cy="1329139"/>
          </a:xfrm>
        </p:grpSpPr>
        <p:sp>
          <p:nvSpPr>
            <p:cNvPr id="6" name="Rectangle 5">
              <a:extLst>
                <a:ext uri="{FF2B5EF4-FFF2-40B4-BE49-F238E27FC236}">
                  <a16:creationId xmlns:a16="http://schemas.microsoft.com/office/drawing/2014/main" id="{950C5B7E-66CD-22B1-A7CC-620E726E1657}"/>
                </a:ext>
              </a:extLst>
            </p:cNvPr>
            <p:cNvSpPr/>
            <p:nvPr userDrawn="1"/>
          </p:nvSpPr>
          <p:spPr>
            <a:xfrm rot="16200000">
              <a:off x="7493951" y="2027571"/>
              <a:ext cx="631045" cy="567940"/>
            </a:xfrm>
            <a:prstGeom prst="rect">
              <a:avLst/>
            </a:prstGeom>
            <a:solidFill>
              <a:srgbClr val="8B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9C8346-DDF9-C543-1322-050C61E69177}"/>
                </a:ext>
              </a:extLst>
            </p:cNvPr>
            <p:cNvSpPr/>
            <p:nvPr userDrawn="1"/>
          </p:nvSpPr>
          <p:spPr>
            <a:xfrm rot="16200000">
              <a:off x="8114857" y="2015738"/>
              <a:ext cx="631045" cy="567940"/>
            </a:xfrm>
            <a:prstGeom prst="rect">
              <a:avLst/>
            </a:prstGeom>
            <a:solidFill>
              <a:srgbClr val="AF7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07BC7A-00DB-D2E6-EC0C-A71A437B4EFD}"/>
                </a:ext>
              </a:extLst>
            </p:cNvPr>
            <p:cNvSpPr/>
            <p:nvPr userDrawn="1"/>
          </p:nvSpPr>
          <p:spPr>
            <a:xfrm rot="16200000">
              <a:off x="8796606" y="2027571"/>
              <a:ext cx="631045" cy="567940"/>
            </a:xfrm>
            <a:prstGeom prst="rect">
              <a:avLst/>
            </a:prstGeom>
            <a:solidFill>
              <a:srgbClr val="B7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5CF867-39F1-0307-26AF-D293CF7B76F4}"/>
                </a:ext>
              </a:extLst>
            </p:cNvPr>
            <p:cNvSpPr/>
            <p:nvPr userDrawn="1"/>
          </p:nvSpPr>
          <p:spPr>
            <a:xfrm rot="16200000">
              <a:off x="9478355" y="2015738"/>
              <a:ext cx="631045" cy="567940"/>
            </a:xfrm>
            <a:prstGeom prst="rect">
              <a:avLst/>
            </a:prstGeom>
            <a:solidFill>
              <a:srgbClr val="C87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15AA0B-E523-2F79-637A-3E7E601194AF}"/>
                </a:ext>
              </a:extLst>
            </p:cNvPr>
            <p:cNvSpPr/>
            <p:nvPr userDrawn="1"/>
          </p:nvSpPr>
          <p:spPr>
            <a:xfrm rot="16200000">
              <a:off x="8143027" y="1329477"/>
              <a:ext cx="631045" cy="567940"/>
            </a:xfrm>
            <a:prstGeom prst="rect">
              <a:avLst/>
            </a:prstGeom>
            <a:solidFill>
              <a:srgbClr val="984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A98FD3-C5C7-3A8E-5021-2EFA126715E4}"/>
                </a:ext>
              </a:extLst>
            </p:cNvPr>
            <p:cNvSpPr/>
            <p:nvPr userDrawn="1"/>
          </p:nvSpPr>
          <p:spPr>
            <a:xfrm rot="16200000">
              <a:off x="8825909" y="1329477"/>
              <a:ext cx="631045" cy="567940"/>
            </a:xfrm>
            <a:prstGeom prst="rect">
              <a:avLst/>
            </a:prstGeom>
            <a:solidFill>
              <a:srgbClr val="D8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BD5750-99EC-A516-E042-61A5D5E987A2}"/>
                </a:ext>
              </a:extLst>
            </p:cNvPr>
            <p:cNvSpPr/>
            <p:nvPr userDrawn="1"/>
          </p:nvSpPr>
          <p:spPr>
            <a:xfrm rot="16200000">
              <a:off x="7493951" y="1329477"/>
              <a:ext cx="631045" cy="567940"/>
            </a:xfrm>
            <a:prstGeom prst="rect">
              <a:avLst/>
            </a:prstGeom>
            <a:solidFill>
              <a:srgbClr val="F2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AE890C-E3C6-ED59-15A8-A144083947E6}"/>
                </a:ext>
              </a:extLst>
            </p:cNvPr>
            <p:cNvSpPr/>
            <p:nvPr userDrawn="1"/>
          </p:nvSpPr>
          <p:spPr>
            <a:xfrm rot="16200000">
              <a:off x="9461462" y="1329477"/>
              <a:ext cx="631045" cy="567940"/>
            </a:xfrm>
            <a:prstGeom prst="rect">
              <a:avLst/>
            </a:prstGeom>
            <a:solidFill>
              <a:srgbClr val="F9C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D3ED3C9-2E9A-CA4B-BFE4-FC3CBB8F8E02}"/>
              </a:ext>
            </a:extLst>
          </p:cNvPr>
          <p:cNvSpPr/>
          <p:nvPr userDrawn="1"/>
        </p:nvSpPr>
        <p:spPr>
          <a:xfrm>
            <a:off x="1084823" y="3198414"/>
            <a:ext cx="275897" cy="245798"/>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0E4A417-EDED-51C6-51E8-088462781285}"/>
              </a:ext>
            </a:extLst>
          </p:cNvPr>
          <p:cNvSpPr txBox="1"/>
          <p:nvPr userDrawn="1"/>
        </p:nvSpPr>
        <p:spPr>
          <a:xfrm>
            <a:off x="822501" y="3470719"/>
            <a:ext cx="1001204" cy="246221"/>
          </a:xfrm>
          <a:prstGeom prst="rect">
            <a:avLst/>
          </a:prstGeom>
          <a:noFill/>
        </p:spPr>
        <p:txBody>
          <a:bodyPr wrap="square" rtlCol="0">
            <a:noAutofit/>
          </a:bodyPr>
          <a:lstStyle/>
          <a:p>
            <a:r>
              <a:rPr lang="en-US" sz="1000"/>
              <a:t>#27B3D3</a:t>
            </a:r>
          </a:p>
        </p:txBody>
      </p:sp>
      <p:sp>
        <p:nvSpPr>
          <p:cNvPr id="60" name="Rectangle 59">
            <a:extLst>
              <a:ext uri="{FF2B5EF4-FFF2-40B4-BE49-F238E27FC236}">
                <a16:creationId xmlns:a16="http://schemas.microsoft.com/office/drawing/2014/main" id="{C8B8FE62-54EA-B1A6-4D5D-1B6F83777EBA}"/>
              </a:ext>
            </a:extLst>
          </p:cNvPr>
          <p:cNvSpPr/>
          <p:nvPr userDrawn="1"/>
        </p:nvSpPr>
        <p:spPr>
          <a:xfrm rot="16200000">
            <a:off x="1721749" y="3792360"/>
            <a:ext cx="245797" cy="275899"/>
          </a:xfrm>
          <a:prstGeom prst="rect">
            <a:avLst/>
          </a:prstGeom>
          <a:solidFill>
            <a:srgbClr val="FE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B339C41-EB9D-2053-2BE7-B4DB307AC722}"/>
              </a:ext>
            </a:extLst>
          </p:cNvPr>
          <p:cNvSpPr txBox="1"/>
          <p:nvPr userDrawn="1"/>
        </p:nvSpPr>
        <p:spPr>
          <a:xfrm>
            <a:off x="1481995" y="4078794"/>
            <a:ext cx="1001204" cy="246221"/>
          </a:xfrm>
          <a:prstGeom prst="rect">
            <a:avLst/>
          </a:prstGeom>
          <a:noFill/>
        </p:spPr>
        <p:txBody>
          <a:bodyPr wrap="square" rtlCol="0">
            <a:noAutofit/>
          </a:bodyPr>
          <a:lstStyle/>
          <a:p>
            <a:r>
              <a:rPr lang="en-US" sz="1000"/>
              <a:t>#FEC240</a:t>
            </a:r>
          </a:p>
          <a:p>
            <a:endParaRPr lang="en-US" sz="1000"/>
          </a:p>
        </p:txBody>
      </p:sp>
      <p:sp>
        <p:nvSpPr>
          <p:cNvPr id="69" name="Rectangle 68">
            <a:extLst>
              <a:ext uri="{FF2B5EF4-FFF2-40B4-BE49-F238E27FC236}">
                <a16:creationId xmlns:a16="http://schemas.microsoft.com/office/drawing/2014/main" id="{899ADD03-E78B-C137-819B-6E50935B79A6}"/>
              </a:ext>
            </a:extLst>
          </p:cNvPr>
          <p:cNvSpPr/>
          <p:nvPr userDrawn="1"/>
        </p:nvSpPr>
        <p:spPr>
          <a:xfrm>
            <a:off x="2553805" y="4975761"/>
            <a:ext cx="426051" cy="1206609"/>
          </a:xfrm>
          <a:prstGeom prst="rect">
            <a:avLst/>
          </a:prstGeom>
          <a:gradFill>
            <a:gsLst>
              <a:gs pos="98473">
                <a:srgbClr val="638600"/>
              </a:gs>
              <a:gs pos="4580">
                <a:srgbClr val="C0FF0D"/>
              </a:gs>
              <a:gs pos="40000">
                <a:srgbClr val="B0E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781FB068-CDE8-9913-96C4-171A6C8D6B6F}"/>
              </a:ext>
            </a:extLst>
          </p:cNvPr>
          <p:cNvSpPr/>
          <p:nvPr userDrawn="1"/>
        </p:nvSpPr>
        <p:spPr>
          <a:xfrm>
            <a:off x="1574097" y="4975762"/>
            <a:ext cx="426051" cy="1206609"/>
          </a:xfrm>
          <a:prstGeom prst="rect">
            <a:avLst/>
          </a:prstGeom>
          <a:gradFill>
            <a:gsLst>
              <a:gs pos="1527">
                <a:srgbClr val="F9C397"/>
              </a:gs>
              <a:gs pos="49000">
                <a:srgbClr val="FB7645"/>
              </a:gs>
              <a:gs pos="98473">
                <a:srgbClr val="B7452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05F3B9D-DA54-0028-40A8-328FF1F9A6DA}"/>
              </a:ext>
            </a:extLst>
          </p:cNvPr>
          <p:cNvSpPr txBox="1"/>
          <p:nvPr userDrawn="1"/>
        </p:nvSpPr>
        <p:spPr>
          <a:xfrm>
            <a:off x="868779" y="4078794"/>
            <a:ext cx="726924" cy="246221"/>
          </a:xfrm>
          <a:prstGeom prst="rect">
            <a:avLst/>
          </a:prstGeom>
          <a:noFill/>
        </p:spPr>
        <p:txBody>
          <a:bodyPr wrap="square" rtlCol="0">
            <a:noAutofit/>
          </a:bodyPr>
          <a:lstStyle/>
          <a:p>
            <a:r>
              <a:rPr lang="en-US" sz="1000"/>
              <a:t>#D34727</a:t>
            </a:r>
          </a:p>
        </p:txBody>
      </p:sp>
      <p:sp>
        <p:nvSpPr>
          <p:cNvPr id="76" name="Rectangle 75">
            <a:extLst>
              <a:ext uri="{FF2B5EF4-FFF2-40B4-BE49-F238E27FC236}">
                <a16:creationId xmlns:a16="http://schemas.microsoft.com/office/drawing/2014/main" id="{E7E8AAD6-9B30-759D-367C-277FFF406E8C}"/>
              </a:ext>
            </a:extLst>
          </p:cNvPr>
          <p:cNvSpPr/>
          <p:nvPr userDrawn="1"/>
        </p:nvSpPr>
        <p:spPr>
          <a:xfrm rot="16200000">
            <a:off x="1076757" y="3792360"/>
            <a:ext cx="245797" cy="275899"/>
          </a:xfrm>
          <a:prstGeom prst="rect">
            <a:avLst/>
          </a:prstGeom>
          <a:solidFill>
            <a:srgbClr val="D3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2C905D1-1976-C7A7-590F-7D464B63174C}"/>
              </a:ext>
            </a:extLst>
          </p:cNvPr>
          <p:cNvSpPr/>
          <p:nvPr userDrawn="1"/>
        </p:nvSpPr>
        <p:spPr>
          <a:xfrm>
            <a:off x="1692082" y="3198414"/>
            <a:ext cx="275897" cy="245798"/>
          </a:xfrm>
          <a:prstGeom prst="rect">
            <a:avLst/>
          </a:prstGeom>
          <a:solidFill>
            <a:srgbClr val="88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F6E65E0-AE2A-AAF7-929F-878FDB36F939}"/>
              </a:ext>
            </a:extLst>
          </p:cNvPr>
          <p:cNvSpPr txBox="1"/>
          <p:nvPr userDrawn="1"/>
        </p:nvSpPr>
        <p:spPr>
          <a:xfrm>
            <a:off x="1558344" y="3470719"/>
            <a:ext cx="1001204" cy="246221"/>
          </a:xfrm>
          <a:prstGeom prst="rect">
            <a:avLst/>
          </a:prstGeom>
          <a:noFill/>
        </p:spPr>
        <p:txBody>
          <a:bodyPr wrap="square" rtlCol="0">
            <a:noAutofit/>
          </a:bodyPr>
          <a:lstStyle/>
          <a:p>
            <a:r>
              <a:rPr lang="en-US" sz="1000"/>
              <a:t>#88BA00</a:t>
            </a:r>
          </a:p>
        </p:txBody>
      </p:sp>
      <p:sp>
        <p:nvSpPr>
          <p:cNvPr id="79" name="Rectangle 78">
            <a:extLst>
              <a:ext uri="{FF2B5EF4-FFF2-40B4-BE49-F238E27FC236}">
                <a16:creationId xmlns:a16="http://schemas.microsoft.com/office/drawing/2014/main" id="{AE3C5C3A-7B79-FE7E-4C95-03B146EF63CE}"/>
              </a:ext>
            </a:extLst>
          </p:cNvPr>
          <p:cNvSpPr/>
          <p:nvPr userDrawn="1"/>
        </p:nvSpPr>
        <p:spPr>
          <a:xfrm rot="16200000">
            <a:off x="426122" y="3792360"/>
            <a:ext cx="245797" cy="275899"/>
          </a:xfrm>
          <a:prstGeom prst="rect">
            <a:avLst/>
          </a:prstGeom>
          <a:solidFill>
            <a:srgbClr val="934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043E0E4-22C5-BDBE-B662-D2E539438B8A}"/>
              </a:ext>
            </a:extLst>
          </p:cNvPr>
          <p:cNvSpPr/>
          <p:nvPr userDrawn="1"/>
        </p:nvSpPr>
        <p:spPr>
          <a:xfrm>
            <a:off x="2443973" y="3807411"/>
            <a:ext cx="275897" cy="245798"/>
          </a:xfrm>
          <a:prstGeom prst="rect">
            <a:avLst/>
          </a:prstGeom>
          <a:solidFill>
            <a:srgbClr val="E18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9D7D4CE-9410-F50D-14BC-FD35C3AA9E30}"/>
              </a:ext>
            </a:extLst>
          </p:cNvPr>
          <p:cNvSpPr txBox="1"/>
          <p:nvPr userDrawn="1"/>
        </p:nvSpPr>
        <p:spPr>
          <a:xfrm>
            <a:off x="2316666" y="4078794"/>
            <a:ext cx="1001204" cy="246221"/>
          </a:xfrm>
          <a:prstGeom prst="rect">
            <a:avLst/>
          </a:prstGeom>
          <a:noFill/>
        </p:spPr>
        <p:txBody>
          <a:bodyPr wrap="square" rtlCol="0">
            <a:noAutofit/>
          </a:bodyPr>
          <a:lstStyle/>
          <a:p>
            <a:r>
              <a:rPr lang="en-US" sz="1000"/>
              <a:t>#E18332</a:t>
            </a:r>
          </a:p>
        </p:txBody>
      </p:sp>
      <p:sp>
        <p:nvSpPr>
          <p:cNvPr id="82" name="TextBox 81">
            <a:extLst>
              <a:ext uri="{FF2B5EF4-FFF2-40B4-BE49-F238E27FC236}">
                <a16:creationId xmlns:a16="http://schemas.microsoft.com/office/drawing/2014/main" id="{B14CD594-3F2E-8712-9AA6-FB70B7D94317}"/>
              </a:ext>
            </a:extLst>
          </p:cNvPr>
          <p:cNvSpPr txBox="1"/>
          <p:nvPr userDrawn="1"/>
        </p:nvSpPr>
        <p:spPr>
          <a:xfrm>
            <a:off x="2294187" y="3470719"/>
            <a:ext cx="1001204" cy="246221"/>
          </a:xfrm>
          <a:prstGeom prst="rect">
            <a:avLst/>
          </a:prstGeom>
          <a:noFill/>
        </p:spPr>
        <p:txBody>
          <a:bodyPr wrap="square" rtlCol="0">
            <a:noAutofit/>
          </a:bodyPr>
          <a:lstStyle/>
          <a:p>
            <a:r>
              <a:rPr lang="en-US" sz="1000"/>
              <a:t>#8D6E59</a:t>
            </a:r>
          </a:p>
        </p:txBody>
      </p:sp>
      <p:pic>
        <p:nvPicPr>
          <p:cNvPr id="86" name="Picture 85">
            <a:extLst>
              <a:ext uri="{FF2B5EF4-FFF2-40B4-BE49-F238E27FC236}">
                <a16:creationId xmlns:a16="http://schemas.microsoft.com/office/drawing/2014/main" id="{B1E10008-592A-2374-E6DC-72C295AFE127}"/>
              </a:ext>
            </a:extLst>
          </p:cNvPr>
          <p:cNvPicPr>
            <a:picLocks noChangeAspect="1"/>
          </p:cNvPicPr>
          <p:nvPr userDrawn="1"/>
        </p:nvPicPr>
        <p:blipFill rotWithShape="1">
          <a:blip r:embed="rId7"/>
          <a:srcRect r="19209" b="6673"/>
          <a:stretch/>
        </p:blipFill>
        <p:spPr>
          <a:xfrm>
            <a:off x="6549001" y="1268585"/>
            <a:ext cx="5586842" cy="1333417"/>
          </a:xfrm>
          <a:prstGeom prst="rect">
            <a:avLst/>
          </a:prstGeom>
        </p:spPr>
      </p:pic>
    </p:spTree>
    <p:extLst>
      <p:ext uri="{BB962C8B-B14F-4D97-AF65-F5344CB8AC3E}">
        <p14:creationId xmlns:p14="http://schemas.microsoft.com/office/powerpoint/2010/main" val="15352972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2 bullet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19200" y="270861"/>
            <a:ext cx="8169406" cy="675389"/>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2578708"/>
            <a:ext cx="479734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C5933937-D526-39D3-2E4F-25D59D0B6F6C}"/>
              </a:ext>
            </a:extLst>
          </p:cNvPr>
          <p:cNvSpPr>
            <a:spLocks noGrp="1"/>
          </p:cNvSpPr>
          <p:nvPr>
            <p:ph idx="10"/>
          </p:nvPr>
        </p:nvSpPr>
        <p:spPr>
          <a:xfrm>
            <a:off x="6578637" y="2569029"/>
            <a:ext cx="515992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2FA1CD20-ECA4-3002-0A6B-ED7734285EA1}"/>
              </a:ext>
            </a:extLst>
          </p:cNvPr>
          <p:cNvSpPr>
            <a:spLocks noGrp="1"/>
          </p:cNvSpPr>
          <p:nvPr>
            <p:ph type="body" sz="quarter" idx="3"/>
          </p:nvPr>
        </p:nvSpPr>
        <p:spPr>
          <a:xfrm>
            <a:off x="6555377" y="1532051"/>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8926734F-1F25-2206-CE5E-427A51061149}"/>
              </a:ext>
            </a:extLst>
          </p:cNvPr>
          <p:cNvSpPr>
            <a:spLocks noGrp="1"/>
          </p:cNvSpPr>
          <p:nvPr>
            <p:ph type="body" sz="quarter" idx="13"/>
          </p:nvPr>
        </p:nvSpPr>
        <p:spPr>
          <a:xfrm>
            <a:off x="523589" y="1514634"/>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A white surface with a brown surface&#10;&#10;Description automatically generated with medium confidence">
            <a:extLst>
              <a:ext uri="{FF2B5EF4-FFF2-40B4-BE49-F238E27FC236}">
                <a16:creationId xmlns:a16="http://schemas.microsoft.com/office/drawing/2014/main" id="{783128AE-58B8-7085-F57C-AB98DF58D113}"/>
              </a:ext>
            </a:extLst>
          </p:cNvPr>
          <p:cNvPicPr preferRelativeResize="0">
            <a:picLocks/>
          </p:cNvPicPr>
          <p:nvPr userDrawn="1"/>
        </p:nvPicPr>
        <p:blipFill rotWithShape="1">
          <a:blip r:embed="rId5"/>
          <a:srcRect t="76875"/>
          <a:stretch/>
        </p:blipFill>
        <p:spPr>
          <a:xfrm rot="5400000">
            <a:off x="4037280" y="3806558"/>
            <a:ext cx="3825013" cy="45719"/>
          </a:xfrm>
          <a:prstGeom prst="rect">
            <a:avLst/>
          </a:prstGeom>
          <a:effectLst>
            <a:outerShdw blurRad="50800" dist="38100" dir="2700000" algn="tl" rotWithShape="0">
              <a:srgbClr val="F69163">
                <a:alpha val="44000"/>
              </a:srgbClr>
            </a:outerShdw>
          </a:effectLst>
        </p:spPr>
      </p:pic>
    </p:spTree>
    <p:extLst>
      <p:ext uri="{BB962C8B-B14F-4D97-AF65-F5344CB8AC3E}">
        <p14:creationId xmlns:p14="http://schemas.microsoft.com/office/powerpoint/2010/main" val="24626617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69136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 text graphic inser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1201783" y="301808"/>
            <a:ext cx="8228608" cy="607555"/>
          </a:xfrm>
          <a:prstGeom prst="rect">
            <a:avLst/>
          </a:prstGeom>
        </p:spPr>
        <p:txBody>
          <a:bodyPr vert="horz">
            <a:noAutofit/>
          </a:bodyPr>
          <a:lstStyle>
            <a:lvl1pPr>
              <a:lnSpc>
                <a:spcPct val="90000"/>
              </a:lnSpc>
              <a:defRPr sz="3200">
                <a:solidFill>
                  <a:schemeClr val="bg1"/>
                </a:solidFill>
                <a:latin typeface="+mj-lt"/>
              </a:defRPr>
            </a:lvl1pPr>
          </a:lstStyle>
          <a:p>
            <a:r>
              <a:rPr lang="en-US"/>
              <a:t>Click to edit Master title style Arial Bold</a:t>
            </a:r>
          </a:p>
        </p:txBody>
      </p:sp>
      <p:sp>
        <p:nvSpPr>
          <p:cNvPr id="2" name="Content Placeholder 2">
            <a:extLst>
              <a:ext uri="{FF2B5EF4-FFF2-40B4-BE49-F238E27FC236}">
                <a16:creationId xmlns:a16="http://schemas.microsoft.com/office/drawing/2014/main" id="{2FC5520E-1159-6C32-5738-E98CB1A35610}"/>
              </a:ext>
            </a:extLst>
          </p:cNvPr>
          <p:cNvSpPr>
            <a:spLocks noGrp="1"/>
          </p:cNvSpPr>
          <p:nvPr>
            <p:ph idx="1"/>
          </p:nvPr>
        </p:nvSpPr>
        <p:spPr>
          <a:xfrm>
            <a:off x="497810" y="3374972"/>
            <a:ext cx="11090131" cy="2593571"/>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F87929-4463-ACF6-A600-2F1F9D3AEE96}"/>
              </a:ext>
            </a:extLst>
          </p:cNvPr>
          <p:cNvSpPr>
            <a:spLocks noGrp="1"/>
          </p:cNvSpPr>
          <p:nvPr>
            <p:ph idx="10"/>
          </p:nvPr>
        </p:nvSpPr>
        <p:spPr>
          <a:xfrm>
            <a:off x="497810" y="1399812"/>
            <a:ext cx="11090131" cy="1626022"/>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634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hart blank text photo">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738327"/>
          </a:xfrm>
          <a:prstGeom prst="rect">
            <a:avLst/>
          </a:prstGeom>
          <a:solidFill>
            <a:srgbClr val="E5A3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grpSp>
        <p:nvGrpSpPr>
          <p:cNvPr id="9" name="Group 8">
            <a:extLst>
              <a:ext uri="{FF2B5EF4-FFF2-40B4-BE49-F238E27FC236}">
                <a16:creationId xmlns:a16="http://schemas.microsoft.com/office/drawing/2014/main" id="{8E1F5752-9C5B-79E7-70B7-618780D7D998}"/>
              </a:ext>
            </a:extLst>
          </p:cNvPr>
          <p:cNvGrpSpPr/>
          <p:nvPr userDrawn="1"/>
        </p:nvGrpSpPr>
        <p:grpSpPr>
          <a:xfrm>
            <a:off x="2795954" y="3494667"/>
            <a:ext cx="6547128" cy="1780502"/>
            <a:chOff x="2795954" y="3320509"/>
            <a:chExt cx="6540700" cy="1955633"/>
          </a:xfrm>
        </p:grpSpPr>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795954" y="3331397"/>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9336654" y="3320509"/>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descr="A white surface with a brown surface&#10;&#10;Description automatically generated with medium confidence">
            <a:extLst>
              <a:ext uri="{FF2B5EF4-FFF2-40B4-BE49-F238E27FC236}">
                <a16:creationId xmlns:a16="http://schemas.microsoft.com/office/drawing/2014/main" id="{08091AF0-A742-C6F5-FD53-3D0D2B9DF5EA}"/>
              </a:ext>
            </a:extLst>
          </p:cNvPr>
          <p:cNvPicPr preferRelativeResize="0">
            <a:picLocks/>
          </p:cNvPicPr>
          <p:nvPr userDrawn="1"/>
        </p:nvPicPr>
        <p:blipFill rotWithShape="1">
          <a:blip r:embed="rId3"/>
          <a:srcRect t="76875"/>
          <a:stretch/>
        </p:blipFill>
        <p:spPr>
          <a:xfrm rot="5400000" flipV="1">
            <a:off x="4943406" y="2307862"/>
            <a:ext cx="2343661" cy="45719"/>
          </a:xfrm>
          <a:prstGeom prst="rect">
            <a:avLst/>
          </a:prstGeom>
          <a:effectLst>
            <a:outerShdw blurRad="50800" dist="38100" dir="2700000" algn="tl" rotWithShape="0">
              <a:srgbClr val="F69163">
                <a:alpha val="44000"/>
              </a:srgbClr>
            </a:outerShdw>
          </a:effectLst>
        </p:spPr>
      </p:pic>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9867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795954" y="3502552"/>
            <a:ext cx="6547128" cy="614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1283675" y="301808"/>
            <a:ext cx="8146715" cy="607555"/>
          </a:xfrm>
          <a:prstGeom prst="rect">
            <a:avLst/>
          </a:prstGeom>
        </p:spPr>
        <p:txBody>
          <a:bodyPr vert="horz">
            <a:noAutofit/>
          </a:bodyPr>
          <a:lstStyle>
            <a:lvl1pPr>
              <a:lnSpc>
                <a:spcPct val="90000"/>
              </a:lnSpc>
              <a:defRPr sz="3200">
                <a:solidFill>
                  <a:schemeClr val="bg1"/>
                </a:solidFill>
                <a:latin typeface="+mj-lt"/>
              </a:defRPr>
            </a:lvl1pPr>
          </a:lstStyle>
          <a:p>
            <a:r>
              <a:rPr lang="en-US"/>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13083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4646324" y="2878247"/>
            <a:ext cx="2846389" cy="1431131"/>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780339" y="3041245"/>
            <a:ext cx="2578359" cy="1112509"/>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5" name="Rectangle 44">
            <a:extLst>
              <a:ext uri="{FF2B5EF4-FFF2-40B4-BE49-F238E27FC236}">
                <a16:creationId xmlns:a16="http://schemas.microsoft.com/office/drawing/2014/main" id="{9DF5748C-833B-4C7D-A7FD-C83C6CBED9B5}"/>
              </a:ext>
            </a:extLst>
          </p:cNvPr>
          <p:cNvSpPr/>
          <p:nvPr userDrawn="1"/>
        </p:nvSpPr>
        <p:spPr>
          <a:xfrm>
            <a:off x="1283676" y="3840258"/>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940063"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442513" y="3893626"/>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9867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459785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374196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75274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7824376" y="3841094"/>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75274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11138559" y="4948280"/>
            <a:ext cx="0" cy="422796"/>
          </a:xfrm>
          <a:prstGeom prst="line">
            <a:avLst/>
          </a:prstGeom>
          <a:ln w="19050">
            <a:solidFill>
              <a:srgbClr val="39546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4D6692E-90E4-F1BB-44FE-F0C706834781}"/>
              </a:ext>
            </a:extLst>
          </p:cNvPr>
          <p:cNvSpPr>
            <a:spLocks noGrp="1"/>
          </p:cNvSpPr>
          <p:nvPr>
            <p:ph idx="1"/>
          </p:nvPr>
        </p:nvSpPr>
        <p:spPr>
          <a:xfrm>
            <a:off x="497811" y="1227808"/>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7548FE2-D97B-A78D-65F9-9BD434298E75}"/>
              </a:ext>
            </a:extLst>
          </p:cNvPr>
          <p:cNvSpPr>
            <a:spLocks noGrp="1"/>
          </p:cNvSpPr>
          <p:nvPr>
            <p:ph idx="29"/>
          </p:nvPr>
        </p:nvSpPr>
        <p:spPr>
          <a:xfrm>
            <a:off x="6337562" y="1216166"/>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9A75C58-3AE4-FA0B-6EF4-C474D5C724F4}"/>
              </a:ext>
            </a:extLst>
          </p:cNvPr>
          <p:cNvSpPr/>
          <p:nvPr userDrawn="1"/>
        </p:nvSpPr>
        <p:spPr>
          <a:xfrm>
            <a:off x="670509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11" name="Rectangle 10">
            <a:extLst>
              <a:ext uri="{FF2B5EF4-FFF2-40B4-BE49-F238E27FC236}">
                <a16:creationId xmlns:a16="http://schemas.microsoft.com/office/drawing/2014/main" id="{BE33187A-741D-D6FE-318C-00BF1E1068DA}"/>
              </a:ext>
            </a:extLst>
          </p:cNvPr>
          <p:cNvSpPr/>
          <p:nvPr userDrawn="1"/>
        </p:nvSpPr>
        <p:spPr>
          <a:xfrm>
            <a:off x="8514323"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14" name="Rectangle 13">
            <a:extLst>
              <a:ext uri="{FF2B5EF4-FFF2-40B4-BE49-F238E27FC236}">
                <a16:creationId xmlns:a16="http://schemas.microsoft.com/office/drawing/2014/main" id="{BB51C3D4-FA27-6859-0738-157F9DC7F0B6}"/>
              </a:ext>
            </a:extLst>
          </p:cNvPr>
          <p:cNvSpPr/>
          <p:nvPr userDrawn="1"/>
        </p:nvSpPr>
        <p:spPr>
          <a:xfrm>
            <a:off x="1031622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6" name="Text Placeholder 4">
            <a:extLst>
              <a:ext uri="{FF2B5EF4-FFF2-40B4-BE49-F238E27FC236}">
                <a16:creationId xmlns:a16="http://schemas.microsoft.com/office/drawing/2014/main" id="{04A1895D-6964-75EF-3157-495986B8E10A}"/>
              </a:ext>
            </a:extLst>
          </p:cNvPr>
          <p:cNvSpPr>
            <a:spLocks noGrp="1"/>
          </p:cNvSpPr>
          <p:nvPr>
            <p:ph type="body" sz="quarter" idx="22" hasCustomPrompt="1"/>
          </p:nvPr>
        </p:nvSpPr>
        <p:spPr>
          <a:xfrm>
            <a:off x="21565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6" name="Text Placeholder 4">
            <a:extLst>
              <a:ext uri="{FF2B5EF4-FFF2-40B4-BE49-F238E27FC236}">
                <a16:creationId xmlns:a16="http://schemas.microsoft.com/office/drawing/2014/main" id="{907B831A-A902-056B-0B33-1FBD39CB121D}"/>
              </a:ext>
            </a:extLst>
          </p:cNvPr>
          <p:cNvSpPr>
            <a:spLocks noGrp="1"/>
          </p:cNvSpPr>
          <p:nvPr>
            <p:ph type="body" sz="quarter" idx="23" hasCustomPrompt="1"/>
          </p:nvPr>
        </p:nvSpPr>
        <p:spPr>
          <a:xfrm>
            <a:off x="2001162"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7" name="Text Placeholder 4">
            <a:extLst>
              <a:ext uri="{FF2B5EF4-FFF2-40B4-BE49-F238E27FC236}">
                <a16:creationId xmlns:a16="http://schemas.microsoft.com/office/drawing/2014/main" id="{8427F256-EF5C-9ED1-AEF7-72E891E058A7}"/>
              </a:ext>
            </a:extLst>
          </p:cNvPr>
          <p:cNvSpPr>
            <a:spLocks noGrp="1"/>
          </p:cNvSpPr>
          <p:nvPr>
            <p:ph type="body" sz="quarter" idx="24" hasCustomPrompt="1"/>
          </p:nvPr>
        </p:nvSpPr>
        <p:spPr>
          <a:xfrm>
            <a:off x="382678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8" name="Text Placeholder 4">
            <a:extLst>
              <a:ext uri="{FF2B5EF4-FFF2-40B4-BE49-F238E27FC236}">
                <a16:creationId xmlns:a16="http://schemas.microsoft.com/office/drawing/2014/main" id="{241CC2F6-0C8E-57F8-C88E-E82AB07BF328}"/>
              </a:ext>
            </a:extLst>
          </p:cNvPr>
          <p:cNvSpPr>
            <a:spLocks noGrp="1"/>
          </p:cNvSpPr>
          <p:nvPr>
            <p:ph type="body" sz="quarter" idx="30" hasCustomPrompt="1"/>
          </p:nvPr>
        </p:nvSpPr>
        <p:spPr>
          <a:xfrm>
            <a:off x="678991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9" name="Text Placeholder 4">
            <a:extLst>
              <a:ext uri="{FF2B5EF4-FFF2-40B4-BE49-F238E27FC236}">
                <a16:creationId xmlns:a16="http://schemas.microsoft.com/office/drawing/2014/main" id="{392572BD-2688-AFF7-04C3-8B712550B67F}"/>
              </a:ext>
            </a:extLst>
          </p:cNvPr>
          <p:cNvSpPr>
            <a:spLocks noGrp="1"/>
          </p:cNvSpPr>
          <p:nvPr>
            <p:ph type="body" sz="quarter" idx="31" hasCustomPrompt="1"/>
          </p:nvPr>
        </p:nvSpPr>
        <p:spPr>
          <a:xfrm>
            <a:off x="8575422"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20" name="Text Placeholder 4">
            <a:extLst>
              <a:ext uri="{FF2B5EF4-FFF2-40B4-BE49-F238E27FC236}">
                <a16:creationId xmlns:a16="http://schemas.microsoft.com/office/drawing/2014/main" id="{7E07D739-7491-9A54-1373-E4EF33C893D7}"/>
              </a:ext>
            </a:extLst>
          </p:cNvPr>
          <p:cNvSpPr>
            <a:spLocks noGrp="1"/>
          </p:cNvSpPr>
          <p:nvPr>
            <p:ph type="body" sz="quarter" idx="32" hasCustomPrompt="1"/>
          </p:nvPr>
        </p:nvSpPr>
        <p:spPr>
          <a:xfrm>
            <a:off x="1040104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16233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PPER HEAD_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593669" y="1991876"/>
            <a:ext cx="9760130" cy="607555"/>
          </a:xfrm>
          <a:prstGeom prst="rect">
            <a:avLst/>
          </a:prstGeom>
        </p:spPr>
        <p:txBody>
          <a:bodyPr vert="horz">
            <a:noAutofit/>
          </a:bodyPr>
          <a:lstStyle>
            <a:lvl1pPr>
              <a:lnSpc>
                <a:spcPct val="85000"/>
              </a:lnSpc>
              <a:defRPr sz="3200">
                <a:solidFill>
                  <a:srgbClr val="7A604D"/>
                </a:solidFill>
                <a:latin typeface="+mj-lt"/>
              </a:defRPr>
            </a:lvl1pPr>
          </a:lstStyle>
          <a:p>
            <a:r>
              <a:rPr lang="en-US"/>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a:off x="1593669" y="2751910"/>
            <a:ext cx="8640853" cy="51298"/>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773113" y="3141465"/>
            <a:ext cx="1058068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ue and grey text&#10;&#10;Description automatically generated">
            <a:extLst>
              <a:ext uri="{FF2B5EF4-FFF2-40B4-BE49-F238E27FC236}">
                <a16:creationId xmlns:a16="http://schemas.microsoft.com/office/drawing/2014/main" id="{6CF5075D-366D-680F-E0E0-F31A90414DF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0357" y="1970315"/>
            <a:ext cx="1055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white text on a black background&#10;&#10;Description automatically generated">
            <a:extLst>
              <a:ext uri="{FF2B5EF4-FFF2-40B4-BE49-F238E27FC236}">
                <a16:creationId xmlns:a16="http://schemas.microsoft.com/office/drawing/2014/main" id="{2BB128B1-E4C9-6B45-F272-058A0C837411}"/>
              </a:ext>
            </a:extLst>
          </p:cNvPr>
          <p:cNvPicPr>
            <a:picLocks noChangeAspect="1"/>
          </p:cNvPicPr>
          <p:nvPr userDrawn="1"/>
        </p:nvPicPr>
        <p:blipFill>
          <a:blip r:embed="rId10"/>
          <a:stretch>
            <a:fillRect/>
          </a:stretch>
        </p:blipFill>
        <p:spPr>
          <a:xfrm>
            <a:off x="5614777" y="865727"/>
            <a:ext cx="962445" cy="531483"/>
          </a:xfrm>
          <a:prstGeom prst="rect">
            <a:avLst/>
          </a:prstGeom>
        </p:spPr>
      </p:pic>
    </p:spTree>
    <p:extLst>
      <p:ext uri="{BB962C8B-B14F-4D97-AF65-F5344CB8AC3E}">
        <p14:creationId xmlns:p14="http://schemas.microsoft.com/office/powerpoint/2010/main" val="129848726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OPPER HEAD Title 2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98562" y="1871665"/>
            <a:ext cx="11179764" cy="590553"/>
          </a:xfrm>
          <a:prstGeom prst="rect">
            <a:avLst/>
          </a:prstGeom>
        </p:spPr>
        <p:txBody>
          <a:bodyPr vert="horz">
            <a:noAutofit/>
          </a:bodyPr>
          <a:lstStyle>
            <a:lvl1pPr>
              <a:lnSpc>
                <a:spcPct val="85000"/>
              </a:lnSpc>
              <a:defRPr sz="3200">
                <a:solidFill>
                  <a:srgbClr val="934E15"/>
                </a:solidFill>
                <a:latin typeface="+mj-lt"/>
              </a:defRPr>
            </a:lvl1pPr>
          </a:lstStyle>
          <a:p>
            <a:r>
              <a:rPr lang="en-US"/>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rot="5400000" flipV="1">
            <a:off x="4586711" y="4857132"/>
            <a:ext cx="2919701" cy="45719"/>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598562" y="3420141"/>
            <a:ext cx="479734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EAD1E410-DBC5-596C-E05D-A295B5FCD008}"/>
              </a:ext>
            </a:extLst>
          </p:cNvPr>
          <p:cNvSpPr>
            <a:spLocks noGrp="1"/>
          </p:cNvSpPr>
          <p:nvPr>
            <p:ph idx="10"/>
          </p:nvPr>
        </p:nvSpPr>
        <p:spPr>
          <a:xfrm>
            <a:off x="6621542" y="3420141"/>
            <a:ext cx="5183188"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BE11345D-7A99-8867-1FEC-3D392CB08763}"/>
              </a:ext>
            </a:extLst>
          </p:cNvPr>
          <p:cNvSpPr>
            <a:spLocks noGrp="1"/>
          </p:cNvSpPr>
          <p:nvPr>
            <p:ph type="body" sz="quarter" idx="3"/>
          </p:nvPr>
        </p:nvSpPr>
        <p:spPr>
          <a:xfrm>
            <a:off x="6621542" y="2514472"/>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CFDBB7BE-C9DD-1F27-887A-41C05FF483F5}"/>
              </a:ext>
            </a:extLst>
          </p:cNvPr>
          <p:cNvSpPr>
            <a:spLocks noGrp="1"/>
          </p:cNvSpPr>
          <p:nvPr>
            <p:ph type="body" sz="quarter" idx="13"/>
          </p:nvPr>
        </p:nvSpPr>
        <p:spPr>
          <a:xfrm>
            <a:off x="598562" y="2514472"/>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descr="A white text on a black background&#10;&#10;Description automatically generated">
            <a:extLst>
              <a:ext uri="{FF2B5EF4-FFF2-40B4-BE49-F238E27FC236}">
                <a16:creationId xmlns:a16="http://schemas.microsoft.com/office/drawing/2014/main" id="{5EED8BCB-54EE-1FCC-E0AE-F91B33B4D818}"/>
              </a:ext>
            </a:extLst>
          </p:cNvPr>
          <p:cNvPicPr>
            <a:picLocks noChangeAspect="1"/>
          </p:cNvPicPr>
          <p:nvPr userDrawn="1"/>
        </p:nvPicPr>
        <p:blipFill>
          <a:blip r:embed="rId9"/>
          <a:stretch>
            <a:fillRect/>
          </a:stretch>
        </p:blipFill>
        <p:spPr>
          <a:xfrm>
            <a:off x="5614777" y="865727"/>
            <a:ext cx="962445" cy="531483"/>
          </a:xfrm>
          <a:prstGeom prst="rect">
            <a:avLst/>
          </a:prstGeom>
        </p:spPr>
      </p:pic>
    </p:spTree>
    <p:extLst>
      <p:ext uri="{BB962C8B-B14F-4D97-AF65-F5344CB8AC3E}">
        <p14:creationId xmlns:p14="http://schemas.microsoft.com/office/powerpoint/2010/main" val="66590639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 Vertica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23C1FB-B71D-4B41-87C5-4DE6B7000D10}"/>
              </a:ext>
            </a:extLst>
          </p:cNvPr>
          <p:cNvSpPr/>
          <p:nvPr userDrawn="1"/>
        </p:nvSpPr>
        <p:spPr>
          <a:xfrm rot="5400000">
            <a:off x="7976290" y="2653387"/>
            <a:ext cx="6899563" cy="1509659"/>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4" name="Picture 35" descr="A close-up of a metal surface&#10;&#10;Description automatically generated">
            <a:extLst>
              <a:ext uri="{FF2B5EF4-FFF2-40B4-BE49-F238E27FC236}">
                <a16:creationId xmlns:a16="http://schemas.microsoft.com/office/drawing/2014/main" id="{7DAB67A5-52B5-E761-190F-3F552E8F29D6}"/>
              </a:ext>
            </a:extLst>
          </p:cNvPr>
          <p:cNvPicPr preferRelativeResize="0">
            <a:picLocks noChangeArrowheads="1"/>
          </p:cNvPicPr>
          <p:nvPr userDrawn="1"/>
        </p:nvPicPr>
        <p:blipFill rotWithShape="1">
          <a:blip r:embed="rId3"/>
          <a:srcRect l="22753" t="31085" r="43531" b="58009"/>
          <a:stretch/>
        </p:blipFill>
        <p:spPr bwMode="auto">
          <a:xfrm rot="5400000">
            <a:off x="7994783" y="2643689"/>
            <a:ext cx="6903720" cy="1512896"/>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1"/>
            </p:custDataLst>
            <p:extLst>
              <p:ext uri="{D42A27DB-BD31-4B8C-83A1-F6EECF244321}">
                <p14:modId xmlns:p14="http://schemas.microsoft.com/office/powerpoint/2010/main" val="314436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41565"/>
            <a:ext cx="10658008" cy="690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8798988" y="2035092"/>
            <a:ext cx="4971070" cy="996827"/>
          </a:xfrm>
          <a:prstGeom prst="rect">
            <a:avLst/>
          </a:prstGeom>
        </p:spPr>
        <p:txBody>
          <a:bodyPr vert="horz" lIns="91440" tIns="45720" rIns="91440" bIns="45720" rtlCol="0" anchor="ctr">
            <a:noAutofit/>
          </a:bodyPr>
          <a:lstStyle>
            <a:lvl1pPr>
              <a:defRPr sz="2400">
                <a:solidFill>
                  <a:schemeClr val="bg1"/>
                </a:solidFill>
                <a:latin typeface="+mj-lt"/>
              </a:defRPr>
            </a:lvl1pPr>
          </a:lstStyle>
          <a:p>
            <a:r>
              <a:rPr lang="en-US"/>
              <a:t>Click to edit Master title style</a:t>
            </a:r>
          </a:p>
        </p:txBody>
      </p:sp>
      <p:pic>
        <p:nvPicPr>
          <p:cNvPr id="5" name="Picture 4" descr="A white surface with a brown surface&#10;&#10;Description automatically generated with medium confidence">
            <a:extLst>
              <a:ext uri="{FF2B5EF4-FFF2-40B4-BE49-F238E27FC236}">
                <a16:creationId xmlns:a16="http://schemas.microsoft.com/office/drawing/2014/main" id="{58780453-E26A-83FB-0E4C-995A0DB74441}"/>
              </a:ext>
            </a:extLst>
          </p:cNvPr>
          <p:cNvPicPr preferRelativeResize="0">
            <a:picLocks/>
          </p:cNvPicPr>
          <p:nvPr userDrawn="1"/>
        </p:nvPicPr>
        <p:blipFill rotWithShape="1">
          <a:blip r:embed="rId6"/>
          <a:srcRect t="76875"/>
          <a:stretch/>
        </p:blipFill>
        <p:spPr>
          <a:xfrm rot="5400000">
            <a:off x="7223853" y="3380958"/>
            <a:ext cx="6899563" cy="50820"/>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E2E15CDE-441C-1A26-80F0-2248A9D844D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5400000">
            <a:off x="10522032" y="5847941"/>
            <a:ext cx="1413162" cy="5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3B4C645-301D-7E54-AB7D-DBFCD9362E9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5400000">
            <a:off x="10433857" y="4404016"/>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8888420E-A35D-2CFE-2B8E-3923F03E2346}"/>
              </a:ext>
            </a:extLst>
          </p:cNvPr>
          <p:cNvSpPr txBox="1">
            <a:spLocks/>
          </p:cNvSpPr>
          <p:nvPr userDrawn="1"/>
        </p:nvSpPr>
        <p:spPr>
          <a:xfrm rot="5400000">
            <a:off x="-126622" y="6469862"/>
            <a:ext cx="477866"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solidFill>
                  <a:schemeClr val="tx1"/>
                </a:solidFill>
              </a:rPr>
              <a:pPr/>
              <a:t>‹#›</a:t>
            </a:fld>
            <a:endParaRPr lang="en-US">
              <a:solidFill>
                <a:schemeClr val="tx1"/>
              </a:solidFill>
            </a:endParaRPr>
          </a:p>
        </p:txBody>
      </p:sp>
      <p:sp>
        <p:nvSpPr>
          <p:cNvPr id="10" name="Content Placeholder 2">
            <a:extLst>
              <a:ext uri="{FF2B5EF4-FFF2-40B4-BE49-F238E27FC236}">
                <a16:creationId xmlns:a16="http://schemas.microsoft.com/office/drawing/2014/main" id="{710F564E-E6D2-7B57-0167-4F8424CCE1A6}"/>
              </a:ext>
            </a:extLst>
          </p:cNvPr>
          <p:cNvSpPr>
            <a:spLocks noGrp="1"/>
          </p:cNvSpPr>
          <p:nvPr>
            <p:ph idx="1"/>
          </p:nvPr>
        </p:nvSpPr>
        <p:spPr>
          <a:xfrm rot="5400000">
            <a:off x="5792103" y="1998866"/>
            <a:ext cx="6396825" cy="2842477"/>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white text on a black background&#10;&#10;Description automatically generated">
            <a:extLst>
              <a:ext uri="{FF2B5EF4-FFF2-40B4-BE49-F238E27FC236}">
                <a16:creationId xmlns:a16="http://schemas.microsoft.com/office/drawing/2014/main" id="{0B6D9EED-0F01-B8A5-C346-7D1DAF943B0D}"/>
              </a:ext>
            </a:extLst>
          </p:cNvPr>
          <p:cNvPicPr>
            <a:picLocks noChangeAspect="1"/>
          </p:cNvPicPr>
          <p:nvPr userDrawn="1"/>
        </p:nvPicPr>
        <p:blipFill>
          <a:blip r:embed="rId9"/>
          <a:stretch>
            <a:fillRect/>
          </a:stretch>
        </p:blipFill>
        <p:spPr>
          <a:xfrm rot="5400000">
            <a:off x="11418269" y="299945"/>
            <a:ext cx="963663" cy="532156"/>
          </a:xfrm>
          <a:prstGeom prst="rect">
            <a:avLst/>
          </a:prstGeom>
        </p:spPr>
      </p:pic>
    </p:spTree>
    <p:extLst>
      <p:ext uri="{BB962C8B-B14F-4D97-AF65-F5344CB8AC3E}">
        <p14:creationId xmlns:p14="http://schemas.microsoft.com/office/powerpoint/2010/main" val="929314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082367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448605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160349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83088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05499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21555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240252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00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208088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6/18/2024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3473318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6/18/2024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228385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9539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63497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66302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49269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8586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CopperMark">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0D227D0-2279-EB37-DA1E-2ABBC9ECF9C4}"/>
              </a:ext>
            </a:extLst>
          </p:cNvPr>
          <p:cNvSpPr/>
          <p:nvPr userDrawn="1"/>
        </p:nvSpPr>
        <p:spPr>
          <a:xfrm>
            <a:off x="0" y="3176"/>
            <a:ext cx="12188824" cy="66389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5" descr="A close-up of a metal surface&#10;&#10;Description automatically generated">
            <a:extLst>
              <a:ext uri="{FF2B5EF4-FFF2-40B4-BE49-F238E27FC236}">
                <a16:creationId xmlns:a16="http://schemas.microsoft.com/office/drawing/2014/main" id="{602AEA04-60B4-B98B-B6AF-0281A2BA37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3176"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EED05DFF-6FEF-97F9-D107-3FBAB37590C2}"/>
              </a:ext>
            </a:extLst>
          </p:cNvPr>
          <p:cNvSpPr/>
          <p:nvPr userDrawn="1"/>
        </p:nvSpPr>
        <p:spPr>
          <a:xfrm>
            <a:off x="9224963" y="5697538"/>
            <a:ext cx="2543175" cy="895350"/>
          </a:xfrm>
          <a:prstGeom prst="rect">
            <a:avLst/>
          </a:prstGeom>
          <a:solidFill>
            <a:schemeClr val="bg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Picture 20">
            <a:extLst>
              <a:ext uri="{FF2B5EF4-FFF2-40B4-BE49-F238E27FC236}">
                <a16:creationId xmlns:a16="http://schemas.microsoft.com/office/drawing/2014/main" id="{80913116-3A34-8DE3-FD98-C9DEEE6568AE}"/>
              </a:ext>
            </a:extLst>
          </p:cNvPr>
          <p:cNvPicPr>
            <a:picLocks noChangeAspect="1" noChangeArrowheads="1"/>
          </p:cNvPicPr>
          <p:nvPr userDrawn="1"/>
        </p:nvPicPr>
        <p:blipFill>
          <a:blip r:embed="rId6"/>
          <a:srcRect/>
          <a:stretch>
            <a:fillRect/>
          </a:stretch>
        </p:blipFill>
        <p:spPr bwMode="auto">
          <a:xfrm>
            <a:off x="572837" y="5964035"/>
            <a:ext cx="479425" cy="481012"/>
          </a:xfrm>
          <a:prstGeom prst="rect">
            <a:avLst/>
          </a:prstGeom>
          <a:noFill/>
          <a:ln>
            <a:noFill/>
          </a:ln>
          <a:effectLst>
            <a:outerShdw blurRad="50800" dist="12700" dir="2700000" algn="tl" rotWithShape="0">
              <a:prstClr val="black">
                <a:alpha val="40000"/>
              </a:prstClr>
            </a:outerShdw>
          </a:effectLst>
        </p:spPr>
      </p:pic>
      <p:pic>
        <p:nvPicPr>
          <p:cNvPr id="36" name="Graphic 29">
            <a:extLst>
              <a:ext uri="{FF2B5EF4-FFF2-40B4-BE49-F238E27FC236}">
                <a16:creationId xmlns:a16="http://schemas.microsoft.com/office/drawing/2014/main" id="{7D54F05B-708B-30D1-13BE-B7397B12AE77}"/>
              </a:ext>
            </a:extLst>
          </p:cNvPr>
          <p:cNvPicPr>
            <a:picLocks noChangeAspect="1" noChangeArrowheads="1"/>
          </p:cNvPicPr>
          <p:nvPr userDrawn="1"/>
        </p:nvPicPr>
        <p:blipFill>
          <a:blip r:embed="rId7"/>
          <a:srcRect/>
          <a:stretch>
            <a:fillRect/>
          </a:stretch>
        </p:blipFill>
        <p:spPr bwMode="auto">
          <a:xfrm>
            <a:off x="1440983" y="6013450"/>
            <a:ext cx="1312862" cy="430213"/>
          </a:xfrm>
          <a:prstGeom prst="rect">
            <a:avLst/>
          </a:prstGeom>
          <a:noFill/>
          <a:ln>
            <a:noFill/>
          </a:ln>
          <a:effectLst>
            <a:outerShdw blurRad="50800" dist="12700" dir="2700000" algn="tl" rotWithShape="0">
              <a:prstClr val="black">
                <a:alpha val="40000"/>
              </a:prstClr>
            </a:outerShdw>
          </a:effectLst>
        </p:spPr>
      </p:pic>
      <p:pic>
        <p:nvPicPr>
          <p:cNvPr id="37" name="Picture 4" descr="A black and orange logo&#10;&#10;Description automatically generated">
            <a:extLst>
              <a:ext uri="{FF2B5EF4-FFF2-40B4-BE49-F238E27FC236}">
                <a16:creationId xmlns:a16="http://schemas.microsoft.com/office/drawing/2014/main" id="{B93B7BED-ECDB-FF0F-E352-BFD9F84F7D4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34500" y="5751513"/>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9">
            <a:extLst>
              <a:ext uri="{FF2B5EF4-FFF2-40B4-BE49-F238E27FC236}">
                <a16:creationId xmlns:a16="http://schemas.microsoft.com/office/drawing/2014/main" id="{E60E753F-63A9-B973-433C-B66690E02F8D}"/>
              </a:ext>
            </a:extLst>
          </p:cNvPr>
          <p:cNvSpPr txBox="1">
            <a:spLocks noChangeArrowheads="1"/>
          </p:cNvSpPr>
          <p:nvPr userDrawn="1"/>
        </p:nvSpPr>
        <p:spPr bwMode="auto">
          <a:xfrm>
            <a:off x="5388610" y="6262115"/>
            <a:ext cx="774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D64123"/>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sz="1200">
                <a:solidFill>
                  <a:schemeClr val="bg1"/>
                </a:solidFill>
              </a:rPr>
              <a:t>fcx.com</a:t>
            </a:r>
          </a:p>
        </p:txBody>
      </p:sp>
      <p:pic>
        <p:nvPicPr>
          <p:cNvPr id="41" name="Picture 7" descr="A white text on a black background&#10;&#10;Description automatically generated">
            <a:extLst>
              <a:ext uri="{FF2B5EF4-FFF2-40B4-BE49-F238E27FC236}">
                <a16:creationId xmlns:a16="http://schemas.microsoft.com/office/drawing/2014/main" id="{93C07996-6E4E-B87F-9D2C-B0090291EB2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96863" y="215900"/>
            <a:ext cx="50133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DB719BB0-DF3D-8F42-BDAB-67797C268B78}"/>
              </a:ext>
            </a:extLst>
          </p:cNvPr>
          <p:cNvGrpSpPr/>
          <p:nvPr userDrawn="1"/>
        </p:nvGrpSpPr>
        <p:grpSpPr>
          <a:xfrm>
            <a:off x="2834924" y="5872612"/>
            <a:ext cx="1381329" cy="871683"/>
            <a:chOff x="3011196" y="5872612"/>
            <a:chExt cx="1381329" cy="871683"/>
          </a:xfrm>
        </p:grpSpPr>
        <p:grpSp>
          <p:nvGrpSpPr>
            <p:cNvPr id="4" name="Group 3">
              <a:extLst>
                <a:ext uri="{FF2B5EF4-FFF2-40B4-BE49-F238E27FC236}">
                  <a16:creationId xmlns:a16="http://schemas.microsoft.com/office/drawing/2014/main" id="{5EB0880C-433E-2A58-E972-DF985FB4F563}"/>
                </a:ext>
              </a:extLst>
            </p:cNvPr>
            <p:cNvGrpSpPr/>
            <p:nvPr userDrawn="1"/>
          </p:nvGrpSpPr>
          <p:grpSpPr>
            <a:xfrm>
              <a:off x="3378728" y="5872612"/>
              <a:ext cx="673900" cy="611360"/>
              <a:chOff x="3434209" y="5872612"/>
              <a:chExt cx="673900" cy="611360"/>
            </a:xfrm>
          </p:grpSpPr>
          <p:sp>
            <p:nvSpPr>
              <p:cNvPr id="2" name="Rectangle 1">
                <a:extLst>
                  <a:ext uri="{FF2B5EF4-FFF2-40B4-BE49-F238E27FC236}">
                    <a16:creationId xmlns:a16="http://schemas.microsoft.com/office/drawing/2014/main" id="{F6B3A905-0673-1461-9C1C-2D6220AE14A0}"/>
                  </a:ext>
                </a:extLst>
              </p:cNvPr>
              <p:cNvSpPr/>
              <p:nvPr userDrawn="1"/>
            </p:nvSpPr>
            <p:spPr>
              <a:xfrm>
                <a:off x="3590693" y="5923528"/>
                <a:ext cx="517416" cy="520135"/>
              </a:xfrm>
              <a:prstGeom prst="rect">
                <a:avLst/>
              </a:prstGeom>
              <a:solidFill>
                <a:srgbClr val="6F5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Description automatically generated">
                <a:extLst>
                  <a:ext uri="{FF2B5EF4-FFF2-40B4-BE49-F238E27FC236}">
                    <a16:creationId xmlns:a16="http://schemas.microsoft.com/office/drawing/2014/main" id="{2BFD5C4F-7B18-F4D5-E692-ED6C4CCC1F36}"/>
                  </a:ext>
                </a:extLst>
              </p:cNvPr>
              <p:cNvPicPr>
                <a:picLocks noChangeAspect="1"/>
              </p:cNvPicPr>
              <p:nvPr userDrawn="1"/>
            </p:nvPicPr>
            <p:blipFill>
              <a:blip r:embed="rId10"/>
              <a:stretch>
                <a:fillRect/>
              </a:stretch>
            </p:blipFill>
            <p:spPr>
              <a:xfrm>
                <a:off x="3434209" y="5872612"/>
                <a:ext cx="646265" cy="611360"/>
              </a:xfrm>
              <a:prstGeom prst="rect">
                <a:avLst/>
              </a:prstGeom>
            </p:spPr>
          </p:pic>
        </p:grpSp>
        <p:sp>
          <p:nvSpPr>
            <p:cNvPr id="7" name="TextBox 6">
              <a:extLst>
                <a:ext uri="{FF2B5EF4-FFF2-40B4-BE49-F238E27FC236}">
                  <a16:creationId xmlns:a16="http://schemas.microsoft.com/office/drawing/2014/main" id="{F2F742E1-E593-82A8-771C-EAE89CDA82B3}"/>
                </a:ext>
              </a:extLst>
            </p:cNvPr>
            <p:cNvSpPr txBox="1"/>
            <p:nvPr userDrawn="1"/>
          </p:nvSpPr>
          <p:spPr>
            <a:xfrm>
              <a:off x="3011196" y="6498074"/>
              <a:ext cx="1381329" cy="246221"/>
            </a:xfrm>
            <a:prstGeom prst="rect">
              <a:avLst/>
            </a:prstGeom>
            <a:noFill/>
          </p:spPr>
          <p:txBody>
            <a:bodyPr wrap="square" rtlCol="0">
              <a:spAutoFit/>
            </a:bodyPr>
            <a:lstStyle/>
            <a:p>
              <a:pPr algn="ctr"/>
              <a:r>
                <a:rPr lang="en-US" sz="1000" i="1">
                  <a:solidFill>
                    <a:schemeClr val="bg1"/>
                  </a:solidFill>
                  <a:effectLst/>
                  <a:latin typeface="+mj-lt"/>
                  <a:ea typeface="Calibri" panose="020F0502020204030204" pitchFamily="34" charset="0"/>
                </a:rPr>
                <a:t>All Operating Sites</a:t>
              </a:r>
              <a:endParaRPr lang="en-US" sz="1000" i="1">
                <a:solidFill>
                  <a:schemeClr val="bg1"/>
                </a:solidFill>
                <a:latin typeface="+mj-lt"/>
              </a:endParaRPr>
            </a:p>
          </p:txBody>
        </p:sp>
      </p:grpSp>
      <p:pic>
        <p:nvPicPr>
          <p:cNvPr id="11" name="Picture 10" descr="A white text on a black background&#10;&#10;Description automatically generated">
            <a:extLst>
              <a:ext uri="{FF2B5EF4-FFF2-40B4-BE49-F238E27FC236}">
                <a16:creationId xmlns:a16="http://schemas.microsoft.com/office/drawing/2014/main" id="{D7C911A6-8820-E0BE-6217-9D92AC434D3E}"/>
              </a:ext>
            </a:extLst>
          </p:cNvPr>
          <p:cNvPicPr>
            <a:picLocks noChangeAspect="1"/>
          </p:cNvPicPr>
          <p:nvPr userDrawn="1"/>
        </p:nvPicPr>
        <p:blipFill>
          <a:blip r:embed="rId11"/>
          <a:stretch>
            <a:fillRect/>
          </a:stretch>
        </p:blipFill>
        <p:spPr>
          <a:xfrm>
            <a:off x="4275187" y="5909425"/>
            <a:ext cx="962445" cy="531483"/>
          </a:xfrm>
          <a:prstGeom prst="rect">
            <a:avLst/>
          </a:prstGeom>
        </p:spPr>
      </p:pic>
    </p:spTree>
    <p:extLst>
      <p:ext uri="{BB962C8B-B14F-4D97-AF65-F5344CB8AC3E}">
        <p14:creationId xmlns:p14="http://schemas.microsoft.com/office/powerpoint/2010/main" val="3381036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1.xml"/><Relationship Id="rId3" Type="http://schemas.openxmlformats.org/officeDocument/2006/relationships/slideLayout" Target="../slideLayouts/slideLayout11.xml"/><Relationship Id="rId21" Type="http://schemas.openxmlformats.org/officeDocument/2006/relationships/image" Target="../media/image4.em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5" Type="http://schemas.openxmlformats.org/officeDocument/2006/relationships/image" Target="../media/image8.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oleObject" Target="../embeddings/oleObject1.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7.jpe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6.png"/><Relationship Id="rId10" Type="http://schemas.openxmlformats.org/officeDocument/2006/relationships/slideLayout" Target="../slideLayouts/slideLayout18.xml"/><Relationship Id="rId19"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172067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4" r:id="rId7"/>
    <p:sldLayoutId id="2147483777" r:id="rId8"/>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35" descr="A close-up of a metal surface&#10;&#10;Description automatically generated">
            <a:extLst>
              <a:ext uri="{FF2B5EF4-FFF2-40B4-BE49-F238E27FC236}">
                <a16:creationId xmlns:a16="http://schemas.microsoft.com/office/drawing/2014/main" id="{F4540544-B2EC-682E-70CB-ED2841E3EC0E}"/>
              </a:ext>
            </a:extLst>
          </p:cNvPr>
          <p:cNvPicPr>
            <a:picLocks noChangeAspect="1" noChangeArrowheads="1"/>
          </p:cNvPicPr>
          <p:nvPr userDrawn="1"/>
        </p:nvPicPr>
        <p:blipFill rotWithShape="1">
          <a:blip r:embed="rId19"/>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18"/>
            </p:custDataLst>
            <p:extLst>
              <p:ext uri="{D42A27DB-BD31-4B8C-83A1-F6EECF244321}">
                <p14:modId xmlns:p14="http://schemas.microsoft.com/office/powerpoint/2010/main" val="324406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92" imgH="595" progId="TCLayout.ActiveDocument.1">
                  <p:embed/>
                </p:oleObj>
              </mc:Choice>
              <mc:Fallback>
                <p:oleObj name="think-cell Slide" r:id="rId20"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userDrawn="1">
            <p:ph type="dt" sz="half" idx="2"/>
          </p:nvPr>
        </p:nvSpPr>
        <p:spPr>
          <a:xfrm>
            <a:off x="523589" y="6493998"/>
            <a:ext cx="3002395"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mj-lt"/>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userDrawn="1">
            <p:ph type="ftr" sz="quarter" idx="3"/>
          </p:nvPr>
        </p:nvSpPr>
        <p:spPr>
          <a:xfrm>
            <a:off x="4038600" y="6493998"/>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latin typeface="+mj-lt"/>
              </a:defRPr>
            </a:lvl1pPr>
          </a:lstStyle>
          <a:p>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userDrawn="1">
            <p:ph type="title"/>
          </p:nvPr>
        </p:nvSpPr>
        <p:spPr>
          <a:xfrm>
            <a:off x="1262743" y="270861"/>
            <a:ext cx="7952377" cy="675389"/>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userDrawn="1">
            <p:ph type="body" idx="1"/>
          </p:nvPr>
        </p:nvSpPr>
        <p:spPr>
          <a:xfrm>
            <a:off x="523589" y="1514479"/>
            <a:ext cx="10774795" cy="4662484"/>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1FB32A-195F-447B-93AB-5EBC804B0022}"/>
              </a:ext>
            </a:extLst>
          </p:cNvPr>
          <p:cNvSpPr txBox="1">
            <a:spLocks/>
          </p:cNvSpPr>
          <p:nvPr userDrawn="1"/>
        </p:nvSpPr>
        <p:spPr>
          <a:xfrm>
            <a:off x="11163301" y="6591102"/>
            <a:ext cx="1046806" cy="268022"/>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A545FE2-DEF4-4BC2-9058-BF1DA4AEB4E3}" type="slidenum">
              <a:rPr lang="en-US" smtClean="0">
                <a:solidFill>
                  <a:schemeClr val="tx1"/>
                </a:solidFill>
              </a:rPr>
              <a:pPr algn="r"/>
              <a:t>‹#›</a:t>
            </a:fld>
            <a:endParaRPr lang="en-US">
              <a:solidFill>
                <a:schemeClr val="tx1"/>
              </a:solidFill>
            </a:endParaRPr>
          </a:p>
        </p:txBody>
      </p:sp>
      <p:pic>
        <p:nvPicPr>
          <p:cNvPr id="27" name="Picture 7" descr="A picture containing text&#10;&#10;Description automatically generated">
            <a:extLst>
              <a:ext uri="{FF2B5EF4-FFF2-40B4-BE49-F238E27FC236}">
                <a16:creationId xmlns:a16="http://schemas.microsoft.com/office/drawing/2014/main" id="{736B7674-75E0-A7A2-8762-2F15245D62B6}"/>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8366DFF-EFC5-93F1-488F-F1F17F7ADCE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white surface with a brown surface&#10;&#10;Description automatically generated with medium confidence">
            <a:extLst>
              <a:ext uri="{FF2B5EF4-FFF2-40B4-BE49-F238E27FC236}">
                <a16:creationId xmlns:a16="http://schemas.microsoft.com/office/drawing/2014/main" id="{C2AA732A-0401-177F-646E-7A12D6CF0E51}"/>
              </a:ext>
            </a:extLst>
          </p:cNvPr>
          <p:cNvPicPr>
            <a:picLocks noChangeAspect="1"/>
          </p:cNvPicPr>
          <p:nvPr userDrawn="1"/>
        </p:nvPicPr>
        <p:blipFill rotWithShape="1">
          <a:blip r:embed="rId2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10" name="Picture 9" descr="A white text on a black background&#10;&#10;Description automatically generated">
            <a:extLst>
              <a:ext uri="{FF2B5EF4-FFF2-40B4-BE49-F238E27FC236}">
                <a16:creationId xmlns:a16="http://schemas.microsoft.com/office/drawing/2014/main" id="{9198ECA4-3158-92A3-1EA3-76E5DD07C254}"/>
              </a:ext>
            </a:extLst>
          </p:cNvPr>
          <p:cNvPicPr>
            <a:picLocks noChangeAspect="1"/>
          </p:cNvPicPr>
          <p:nvPr userDrawn="1"/>
        </p:nvPicPr>
        <p:blipFill>
          <a:blip r:embed="rId25"/>
          <a:stretch>
            <a:fillRect/>
          </a:stretch>
        </p:blipFill>
        <p:spPr>
          <a:xfrm>
            <a:off x="134367" y="330299"/>
            <a:ext cx="962445" cy="531483"/>
          </a:xfrm>
          <a:prstGeom prst="rect">
            <a:avLst/>
          </a:prstGeom>
        </p:spPr>
      </p:pic>
    </p:spTree>
    <p:extLst>
      <p:ext uri="{BB962C8B-B14F-4D97-AF65-F5344CB8AC3E}">
        <p14:creationId xmlns:p14="http://schemas.microsoft.com/office/powerpoint/2010/main" val="171458107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hdr="0" ftr="0" dt="0"/>
  <p:txStyles>
    <p:titleStyle>
      <a:lvl1pPr algn="l" defTabSz="914400" rtl="0" eaLnBrk="1" latinLnBrk="0" hangingPunct="1">
        <a:lnSpc>
          <a:spcPct val="85000"/>
        </a:lnSpc>
        <a:spcBef>
          <a:spcPct val="0"/>
        </a:spcBef>
        <a:buNone/>
        <a:defRPr sz="3200" b="1" i="0" kern="1200">
          <a:solidFill>
            <a:schemeClr val="bg1"/>
          </a:solidFill>
          <a:latin typeface="+mj-lt"/>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BB5D00"/>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BB5D00"/>
        </a:buClr>
        <a:buSzPct val="80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27113" indent="-338138" algn="l" defTabSz="914400" rtl="0" eaLnBrk="1" latinLnBrk="0" hangingPunct="1">
        <a:lnSpc>
          <a:spcPct val="90000"/>
        </a:lnSpc>
        <a:spcBef>
          <a:spcPts val="500"/>
        </a:spcBef>
        <a:buClr>
          <a:srgbClr val="BB5D00"/>
        </a:buClr>
        <a:buSzPct val="90000"/>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54125" indent="-339725" algn="l" defTabSz="914400" rtl="0" eaLnBrk="1" latinLnBrk="0" hangingPunct="1">
        <a:lnSpc>
          <a:spcPct val="90000"/>
        </a:lnSpc>
        <a:spcBef>
          <a:spcPts val="500"/>
        </a:spcBef>
        <a:buClr>
          <a:srgbClr val="BB5D00"/>
        </a:buClr>
        <a:buFont typeface="Arial" panose="020B0604020202020204" pitchFamily="34" charset="0"/>
        <a:buChar char="–"/>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600420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msha.gov/safety-health/msha-health-locator-tool" TargetMode="Externa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msha.gov/sites/default/files/Data_Reports/Fatals/Enforcement/2024/May%2016%2C%202024%20-%20Fatality%20Alert.pdf" TargetMode="Externa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apps/d5191292-f6f8-4519-af19-c3b276f4d4dc/reports/9e55ad95-b684-4dbc-8847-48d93d12876b/ReportSection46f56ab6b836a70b7913?experience=power-bi" TargetMode="External"/><Relationship Id="rId2" Type="http://schemas.openxmlformats.org/officeDocument/2006/relationships/hyperlink" Target="https://app.powerbi.com/groups/me/apps/d5191292-f6f8-4519-af19-c3b276f4d4dc/reports/93681d9a-6feb-408c-a9b8-b1e718f94bba/ReportSection96240ce038ad59e421eb?experience=power-bi"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fcx365.sharepoint.com/Sites/GBL-DOHS/DOHSPolicy/Forms/AllItems.aspx?id=%2FSites%2FGBL%2DDOHS%2FDOHSPolicy%2FFCX%2DHS28%20Sulfuric%20Acid%20Bulk%20Handling%20Policy%2Epdf&amp;parent=%2FSites%2FGBL%2DDOHS%2FDOHSPolicy" TargetMode="External"/><Relationship Id="rId7"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fcx365.sharepoint.com/Sites/GBL-DOHS/_layouts/15/viewer.aspx?sourcedoc=%7b2e31271c-c16b-4fab-89da-a67f3d8b5a88%7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fcx365.sharepoint.com/:b:/r/Sites/GBL-DOHS/DOHSPolicy/FCX-HS02%20Working%20at%20Heights%20Policy.pdf?csf=1&amp;web=1&amp;e=ec45sS" TargetMode="External"/><Relationship Id="rId7" Type="http://schemas.openxmlformats.org/officeDocument/2006/relationships/image" Target="../media/image42.jpeg"/><Relationship Id="rId2" Type="http://schemas.openxmlformats.org/officeDocument/2006/relationships/hyperlink" Target="https://fcx365.sharepoint.com/:b:/r/Sites/GBL-DOHS/DOHSPolicy/FCX-HS06%20Hot%20Work%20Policy%20-%2011.2022.pdf?csf=1&amp;web=1&amp;e=ILGRgf" TargetMode="Externa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7.jpe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Freeport Safety Updates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kumimoji="0" lang="en-US" altLang="en-US" sz="20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June 2024</a:t>
            </a:r>
          </a:p>
        </p:txBody>
      </p:sp>
      <p:sp>
        <p:nvSpPr>
          <p:cNvPr id="5" name="Subtitle 2">
            <a:extLst>
              <a:ext uri="{FF2B5EF4-FFF2-40B4-BE49-F238E27FC236}">
                <a16:creationId xmlns:a16="http://schemas.microsoft.com/office/drawing/2014/main" id="{07D7B3A9-6D38-8861-D94E-A9190094C203}"/>
              </a:ext>
            </a:extLst>
          </p:cNvPr>
          <p:cNvSpPr txBox="1">
            <a:spLocks noChangeArrowheads="1"/>
          </p:cNvSpPr>
          <p:nvPr/>
        </p:nvSpPr>
        <p:spPr bwMode="auto">
          <a:xfrm>
            <a:off x="480189" y="4314825"/>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lang="en-US" altLang="en-US" sz="1800" kern="1200">
                <a:solidFill>
                  <a:srgbClr val="FFFFFF"/>
                </a:solidFill>
                <a:latin typeface="Arial" panose="020B0604020202020204"/>
                <a:ea typeface="+mn-ea"/>
              </a:rPr>
              <a:t>(Incidents and Communications from May 2024)</a:t>
            </a:r>
            <a:endParaRPr kumimoji="0" lang="en-US" altLang="en-US"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61643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Agency Shares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kumimoji="0" lang="en-US" altLang="en-US" sz="20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May 2024</a:t>
            </a:r>
          </a:p>
        </p:txBody>
      </p:sp>
    </p:spTree>
    <p:extLst>
      <p:ext uri="{BB962C8B-B14F-4D97-AF65-F5344CB8AC3E}">
        <p14:creationId xmlns:p14="http://schemas.microsoft.com/office/powerpoint/2010/main" val="379617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t">
            <a:spAutoFit/>
          </a:bodyPr>
          <a:lstStyle/>
          <a:p>
            <a:pPr marL="12700">
              <a:spcBef>
                <a:spcPts val="105"/>
              </a:spcBef>
            </a:pPr>
            <a:r>
              <a:rPr lang="en-US" sz="3200" b="1"/>
              <a:t>MSHA Health Locator Tool </a:t>
            </a:r>
            <a:endParaRPr sz="320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8446143" y="6242969"/>
            <a:ext cx="3088223" cy="4656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2000">
                <a:solidFill>
                  <a:schemeClr val="bg1"/>
                </a:solidFill>
                <a:hlinkClick r:id="rId2">
                  <a:extLst>
                    <a:ext uri="{A12FA001-AC4F-418D-AE19-62706E023703}">
                      <ahyp:hlinkClr xmlns:ahyp="http://schemas.microsoft.com/office/drawing/2018/hyperlinkcolor" val="tx"/>
                    </a:ext>
                  </a:extLst>
                </a:hlinkClick>
              </a:rPr>
              <a:t>Find more info here </a:t>
            </a:r>
            <a:endParaRPr lang="en-US" sz="2000">
              <a:solidFill>
                <a:schemeClr val="bg1"/>
              </a:solidFill>
            </a:endParaRPr>
          </a:p>
        </p:txBody>
      </p:sp>
      <p:pic>
        <p:nvPicPr>
          <p:cNvPr id="5" name="Picture 4" descr="A blue and yellow sign with white text&#10;&#10;Description automatically generated">
            <a:extLst>
              <a:ext uri="{FF2B5EF4-FFF2-40B4-BE49-F238E27FC236}">
                <a16:creationId xmlns:a16="http://schemas.microsoft.com/office/drawing/2014/main" id="{C61BC6A7-7640-0271-FB69-8DC8F63C1D71}"/>
              </a:ext>
            </a:extLst>
          </p:cNvPr>
          <p:cNvPicPr>
            <a:picLocks noChangeAspect="1"/>
          </p:cNvPicPr>
          <p:nvPr/>
        </p:nvPicPr>
        <p:blipFill>
          <a:blip r:embed="rId3"/>
          <a:stretch>
            <a:fillRect/>
          </a:stretch>
        </p:blipFill>
        <p:spPr>
          <a:xfrm>
            <a:off x="140677" y="1340047"/>
            <a:ext cx="7713785" cy="4975074"/>
          </a:xfrm>
          <a:prstGeom prst="rect">
            <a:avLst/>
          </a:prstGeom>
        </p:spPr>
      </p:pic>
      <p:pic>
        <p:nvPicPr>
          <p:cNvPr id="1026" name="Picture 2" descr="Safety Program - CMN Steel Fabricators">
            <a:extLst>
              <a:ext uri="{FF2B5EF4-FFF2-40B4-BE49-F238E27FC236}">
                <a16:creationId xmlns:a16="http://schemas.microsoft.com/office/drawing/2014/main" id="{FC6CB323-800C-7C62-4D49-57DB98E6A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2" t="4913" r="2513" b="5263"/>
          <a:stretch/>
        </p:blipFill>
        <p:spPr bwMode="auto">
          <a:xfrm>
            <a:off x="5633952" y="5153187"/>
            <a:ext cx="1951529" cy="858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7BEB21-22C8-CCDC-83B0-C4AE06C7F224}"/>
              </a:ext>
            </a:extLst>
          </p:cNvPr>
          <p:cNvSpPr txBox="1"/>
          <p:nvPr/>
        </p:nvSpPr>
        <p:spPr>
          <a:xfrm>
            <a:off x="8051756" y="1251121"/>
            <a:ext cx="3876999" cy="499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50000"/>
              </a:lnSpc>
            </a:pPr>
            <a:r>
              <a:rPr lang="en-US">
                <a:solidFill>
                  <a:srgbClr val="212121"/>
                </a:solidFill>
                <a:latin typeface="Arial"/>
                <a:cs typeface="Arial"/>
              </a:rPr>
              <a:t>The MSHA Health Locator Tool for Miners was developed to address your unique health needs as a miner and connect you with essential healthcare services.  You can use this Locator to quickly and easily access a diverse range of health information and care resources such as medical support, specialized services, and helpful information, based on your selected location and search distance.  </a:t>
            </a:r>
            <a:endParaRPr lang="en-US">
              <a:latin typeface="Arial"/>
              <a:cs typeface="Arial"/>
            </a:endParaRPr>
          </a:p>
        </p:txBody>
      </p:sp>
    </p:spTree>
    <p:extLst>
      <p:ext uri="{BB962C8B-B14F-4D97-AF65-F5344CB8AC3E}">
        <p14:creationId xmlns:p14="http://schemas.microsoft.com/office/powerpoint/2010/main" val="37906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t">
            <a:spAutoFit/>
          </a:bodyPr>
          <a:lstStyle/>
          <a:p>
            <a:pPr marL="12700">
              <a:spcBef>
                <a:spcPts val="105"/>
              </a:spcBef>
            </a:pPr>
            <a:r>
              <a:rPr lang="en-US" sz="3200" b="1"/>
              <a:t>Safety Share – Lock Out Tag Out Try Out </a:t>
            </a:r>
            <a:endParaRPr sz="3200">
              <a:latin typeface="Arial"/>
              <a:cs typeface="Arial"/>
            </a:endParaRPr>
          </a:p>
        </p:txBody>
      </p:sp>
      <p:sp>
        <p:nvSpPr>
          <p:cNvPr id="7" name="TextBox 6">
            <a:extLst>
              <a:ext uri="{FF2B5EF4-FFF2-40B4-BE49-F238E27FC236}">
                <a16:creationId xmlns:a16="http://schemas.microsoft.com/office/drawing/2014/main" id="{3EB46C06-1D24-FB57-899A-3B8ACAA45E57}"/>
              </a:ext>
            </a:extLst>
          </p:cNvPr>
          <p:cNvSpPr txBox="1"/>
          <p:nvPr/>
        </p:nvSpPr>
        <p:spPr>
          <a:xfrm>
            <a:off x="209516" y="4050930"/>
            <a:ext cx="6169573" cy="2662267"/>
          </a:xfrm>
          <a:prstGeom prst="rect">
            <a:avLst/>
          </a:prstGeom>
          <a:noFill/>
        </p:spPr>
        <p:txBody>
          <a:bodyPr wrap="square" lIns="91440" tIns="45720" rIns="91440" bIns="45720" rtlCol="0" anchor="t">
            <a:spAutoFit/>
          </a:bodyPr>
          <a:lstStyle/>
          <a:p>
            <a:pPr algn="l">
              <a:spcAft>
                <a:spcPts val="600"/>
              </a:spcAft>
            </a:pPr>
            <a:r>
              <a:rPr lang="en-US" b="1">
                <a:solidFill>
                  <a:srgbClr val="C55A11"/>
                </a:solidFill>
                <a:latin typeface="Arial"/>
                <a:cs typeface="Arial"/>
              </a:rPr>
              <a:t>Steps to use LOTOTO </a:t>
            </a:r>
            <a:endParaRPr lang="en-US" b="1">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atin typeface="Arial"/>
                <a:cs typeface="Arial"/>
              </a:rPr>
              <a:t> Identify the equipment/ machinery that needs to be shut down and ALL its energy sources</a:t>
            </a:r>
          </a:p>
          <a:p>
            <a:pPr marL="285750" indent="-285750" algn="l">
              <a:buFont typeface="Arial" panose="020B0604020202020204" pitchFamily="34" charset="0"/>
              <a:buChar char="•"/>
            </a:pPr>
            <a:r>
              <a:rPr lang="en-US">
                <a:latin typeface="Arial"/>
                <a:cs typeface="Arial"/>
              </a:rPr>
              <a:t>Determine if there are any stored energy sources</a:t>
            </a:r>
          </a:p>
          <a:p>
            <a:pPr marL="285750" indent="-285750" algn="l">
              <a:buFont typeface="Arial" panose="020B0604020202020204" pitchFamily="34" charset="0"/>
              <a:buChar char="•"/>
            </a:pPr>
            <a:r>
              <a:rPr lang="en-US">
                <a:latin typeface="Arial"/>
                <a:cs typeface="Arial"/>
              </a:rPr>
              <a:t>Notify all affected workers about the shutdown</a:t>
            </a:r>
          </a:p>
          <a:p>
            <a:pPr marL="285750" indent="-285750" algn="l">
              <a:buFont typeface="Arial" panose="020B0604020202020204" pitchFamily="34" charset="0"/>
              <a:buChar char="•"/>
            </a:pPr>
            <a:r>
              <a:rPr lang="en-US">
                <a:latin typeface="Arial"/>
                <a:cs typeface="Arial"/>
              </a:rPr>
              <a:t>Properly shut down equipment and machines</a:t>
            </a:r>
          </a:p>
          <a:p>
            <a:pPr marL="285750" indent="-285750" algn="l">
              <a:buFont typeface="Arial" panose="020B0604020202020204" pitchFamily="34" charset="0"/>
              <a:buChar char="•"/>
            </a:pPr>
            <a:r>
              <a:rPr lang="en-US">
                <a:latin typeface="Arial"/>
                <a:cs typeface="Arial"/>
              </a:rPr>
              <a:t>Properly shut off the power sources at the source. Emergency shut off switches should not be used as a power source.</a:t>
            </a:r>
          </a:p>
        </p:txBody>
      </p:sp>
      <p:pic>
        <p:nvPicPr>
          <p:cNvPr id="5" name="Picture 4" descr="A close-up of a lock&#10;&#10;Description automatically generated">
            <a:extLst>
              <a:ext uri="{FF2B5EF4-FFF2-40B4-BE49-F238E27FC236}">
                <a16:creationId xmlns:a16="http://schemas.microsoft.com/office/drawing/2014/main" id="{77BE3BBC-4B6C-305E-E523-E60D86159065}"/>
              </a:ext>
            </a:extLst>
          </p:cNvPr>
          <p:cNvPicPr>
            <a:picLocks noChangeAspect="1"/>
          </p:cNvPicPr>
          <p:nvPr/>
        </p:nvPicPr>
        <p:blipFill>
          <a:blip r:embed="rId2"/>
          <a:stretch>
            <a:fillRect/>
          </a:stretch>
        </p:blipFill>
        <p:spPr>
          <a:xfrm>
            <a:off x="10990" y="1135306"/>
            <a:ext cx="4960327" cy="2699972"/>
          </a:xfrm>
          <a:prstGeom prst="rect">
            <a:avLst/>
          </a:prstGeom>
        </p:spPr>
      </p:pic>
      <p:sp>
        <p:nvSpPr>
          <p:cNvPr id="9" name="TextBox 8">
            <a:extLst>
              <a:ext uri="{FF2B5EF4-FFF2-40B4-BE49-F238E27FC236}">
                <a16:creationId xmlns:a16="http://schemas.microsoft.com/office/drawing/2014/main" id="{2147D520-3FC8-74AA-CAD9-0300BA200F20}"/>
              </a:ext>
            </a:extLst>
          </p:cNvPr>
          <p:cNvSpPr txBox="1"/>
          <p:nvPr/>
        </p:nvSpPr>
        <p:spPr>
          <a:xfrm>
            <a:off x="5133206" y="1436683"/>
            <a:ext cx="6919850" cy="1212052"/>
          </a:xfrm>
          <a:prstGeom prst="rect">
            <a:avLst/>
          </a:prstGeom>
          <a:noFill/>
        </p:spPr>
        <p:txBody>
          <a:bodyPr wrap="square" lIns="91440" tIns="45720" rIns="91440" bIns="45720" rtlCol="0" anchor="t">
            <a:spAutoFit/>
          </a:bodyPr>
          <a:lstStyle/>
          <a:p>
            <a:pPr algn="l"/>
            <a:r>
              <a:rPr lang="en-US" b="1">
                <a:solidFill>
                  <a:srgbClr val="C55A11"/>
                </a:solidFill>
                <a:latin typeface="Arial"/>
                <a:cs typeface="Arial"/>
              </a:rPr>
              <a:t>Lock Out/Tag out/Try out (LOTOTO) </a:t>
            </a:r>
            <a:endParaRPr lang="en-US">
              <a:latin typeface="Arial"/>
              <a:cs typeface="Arial"/>
            </a:endParaRPr>
          </a:p>
          <a:p>
            <a:pPr algn="l"/>
            <a:r>
              <a:rPr lang="en-US">
                <a:latin typeface="Arial"/>
                <a:cs typeface="Arial"/>
              </a:rPr>
              <a:t>Protects miners by preventing others from turning on equipment or from a release of energy while working on or servicing equipment &amp; machinery. Using LOTOTO controls hazardous energy. </a:t>
            </a:r>
          </a:p>
        </p:txBody>
      </p:sp>
      <p:sp>
        <p:nvSpPr>
          <p:cNvPr id="10" name="TextBox 9">
            <a:extLst>
              <a:ext uri="{FF2B5EF4-FFF2-40B4-BE49-F238E27FC236}">
                <a16:creationId xmlns:a16="http://schemas.microsoft.com/office/drawing/2014/main" id="{F5087912-C1EF-7C95-7E19-85CD0E68B5E4}"/>
              </a:ext>
            </a:extLst>
          </p:cNvPr>
          <p:cNvSpPr txBox="1"/>
          <p:nvPr/>
        </p:nvSpPr>
        <p:spPr>
          <a:xfrm>
            <a:off x="6586869" y="2866898"/>
            <a:ext cx="5466188" cy="3847207"/>
          </a:xfrm>
          <a:prstGeom prst="rect">
            <a:avLst/>
          </a:prstGeom>
          <a:solidFill>
            <a:schemeClr val="bg1">
              <a:lumMod val="75000"/>
            </a:schemeClr>
          </a:solidFill>
        </p:spPr>
        <p:txBody>
          <a:bodyPr wrap="square" lIns="91440" tIns="45720" rIns="91440" bIns="45720" rtlCol="0" anchor="t">
            <a:spAutoFit/>
          </a:bodyPr>
          <a:lstStyle/>
          <a:p>
            <a:pPr algn="l">
              <a:spcAft>
                <a:spcPts val="600"/>
              </a:spcAft>
            </a:pPr>
            <a:endParaRPr lang="en-US" b="1">
              <a:solidFill>
                <a:srgbClr val="C55A11"/>
              </a:solidFill>
              <a:latin typeface="Arial"/>
              <a:cs typeface="Arial"/>
            </a:endParaRPr>
          </a:p>
          <a:p>
            <a:pPr algn="l">
              <a:spcAft>
                <a:spcPts val="600"/>
              </a:spcAft>
            </a:pPr>
            <a:r>
              <a:rPr lang="en-US" b="1">
                <a:solidFill>
                  <a:srgbClr val="C55A11"/>
                </a:solidFill>
                <a:latin typeface="Arial"/>
                <a:cs typeface="Arial"/>
              </a:rPr>
              <a:t>Lock Out / Tag Out </a:t>
            </a:r>
            <a:endParaRPr lang="en-US" b="1">
              <a:latin typeface="Arial"/>
              <a:cs typeface="Arial"/>
            </a:endParaRPr>
          </a:p>
          <a:p>
            <a:pPr marL="285750" indent="-285750" algn="l">
              <a:buFont typeface="Arial"/>
              <a:buChar char="•"/>
            </a:pPr>
            <a:r>
              <a:rPr lang="en-US">
                <a:latin typeface="Arial"/>
                <a:cs typeface="Arial"/>
              </a:rPr>
              <a:t>Each person must apply their own locks &amp; tags to the power sources to ensure that the machine or equipment being worked on cannot be started. In some instances, the equipment directly before or after the machinery or equipment you are working on may need</a:t>
            </a:r>
          </a:p>
          <a:p>
            <a:pPr algn="l"/>
            <a:endParaRPr lang="en-US"/>
          </a:p>
          <a:p>
            <a:pPr algn="l"/>
            <a:r>
              <a:rPr lang="en-US" b="1">
                <a:solidFill>
                  <a:srgbClr val="C55A11"/>
                </a:solidFill>
                <a:latin typeface="Arial"/>
                <a:cs typeface="Arial"/>
              </a:rPr>
              <a:t>Try Out  </a:t>
            </a:r>
            <a:endParaRPr lang="en-US"/>
          </a:p>
          <a:p>
            <a:pPr marL="285750" indent="-285750" algn="l">
              <a:buFont typeface="Arial"/>
              <a:buChar char="•"/>
            </a:pPr>
            <a:r>
              <a:rPr lang="en-US">
                <a:latin typeface="Arial"/>
                <a:cs typeface="Arial"/>
              </a:rPr>
              <a:t>Test to see if the equipment is properly locked out by trying to start it.</a:t>
            </a:r>
          </a:p>
          <a:p>
            <a:pPr marL="285750" indent="-285750" algn="l">
              <a:buFont typeface="Arial"/>
              <a:buChar char="•"/>
            </a:pPr>
            <a:endParaRPr lang="en-US"/>
          </a:p>
        </p:txBody>
      </p:sp>
    </p:spTree>
    <p:extLst>
      <p:ext uri="{BB962C8B-B14F-4D97-AF65-F5344CB8AC3E}">
        <p14:creationId xmlns:p14="http://schemas.microsoft.com/office/powerpoint/2010/main" val="408743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sz="3200" b="1"/>
              <a:t>MSHA Fatality Alert</a:t>
            </a:r>
            <a:endParaRPr sz="320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599" y="6223372"/>
            <a:ext cx="1799897"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a:solidFill>
                  <a:schemeClr val="bg1"/>
                </a:solidFill>
                <a:hlinkClick r:id="rId2">
                  <a:extLst>
                    <a:ext uri="{A12FA001-AC4F-418D-AE19-62706E023703}">
                      <ahyp:hlinkClr xmlns:ahyp="http://schemas.microsoft.com/office/drawing/2018/hyperlinkcolor" val="tx"/>
                    </a:ext>
                  </a:extLst>
                </a:hlinkClick>
              </a:rPr>
              <a:t>PDF LINK</a:t>
            </a:r>
            <a:endParaRPr lang="en-US" sz="2000">
              <a:solidFill>
                <a:schemeClr val="bg1"/>
              </a:solidFill>
            </a:endParaRPr>
          </a:p>
        </p:txBody>
      </p:sp>
      <p:sp>
        <p:nvSpPr>
          <p:cNvPr id="3" name="TextBox 2">
            <a:extLst>
              <a:ext uri="{FF2B5EF4-FFF2-40B4-BE49-F238E27FC236}">
                <a16:creationId xmlns:a16="http://schemas.microsoft.com/office/drawing/2014/main" id="{1837DEFD-1DF1-9421-911B-77ECB833A424}"/>
              </a:ext>
            </a:extLst>
          </p:cNvPr>
          <p:cNvSpPr txBox="1"/>
          <p:nvPr/>
        </p:nvSpPr>
        <p:spPr>
          <a:xfrm>
            <a:off x="546538" y="1241815"/>
            <a:ext cx="10744200" cy="646331"/>
          </a:xfrm>
          <a:prstGeom prst="rect">
            <a:avLst/>
          </a:prstGeom>
          <a:noFill/>
        </p:spPr>
        <p:txBody>
          <a:bodyPr wrap="square" lIns="91440" tIns="45720" rIns="91440" bIns="45720" rtlCol="0" anchor="t">
            <a:spAutoFit/>
          </a:bodyPr>
          <a:lstStyle/>
          <a:p>
            <a:pPr>
              <a:spcAft>
                <a:spcPts val="1125"/>
              </a:spcAft>
            </a:pPr>
            <a:r>
              <a:rPr lang="en-US">
                <a:solidFill>
                  <a:srgbClr val="212121"/>
                </a:solidFill>
                <a:effectLst/>
                <a:latin typeface="Arial"/>
                <a:cs typeface="Arial"/>
              </a:rPr>
              <a:t>MINE FATALITY – </a:t>
            </a:r>
            <a:r>
              <a:rPr lang="en-US" b="0" i="0">
                <a:solidFill>
                  <a:srgbClr val="212121"/>
                </a:solidFill>
                <a:effectLst/>
                <a:latin typeface="Arial"/>
                <a:cs typeface="Arial"/>
              </a:rPr>
              <a:t>On </a:t>
            </a:r>
            <a:r>
              <a:rPr lang="en-US">
                <a:solidFill>
                  <a:srgbClr val="212121"/>
                </a:solidFill>
                <a:latin typeface="Arial"/>
                <a:cs typeface="Arial"/>
              </a:rPr>
              <a:t>May 16</a:t>
            </a:r>
            <a:r>
              <a:rPr lang="en-US" b="0" i="0">
                <a:solidFill>
                  <a:srgbClr val="212121"/>
                </a:solidFill>
                <a:effectLst/>
                <a:latin typeface="Arial"/>
                <a:cs typeface="Arial"/>
              </a:rPr>
              <a:t>, </a:t>
            </a:r>
            <a:r>
              <a:rPr lang="en-US">
                <a:solidFill>
                  <a:srgbClr val="212121"/>
                </a:solidFill>
                <a:latin typeface="Arial"/>
                <a:cs typeface="Arial"/>
              </a:rPr>
              <a:t>2024</a:t>
            </a:r>
            <a:r>
              <a:rPr lang="en-US" b="0" i="0">
                <a:solidFill>
                  <a:srgbClr val="212121"/>
                </a:solidFill>
                <a:effectLst/>
                <a:latin typeface="Arial"/>
                <a:cs typeface="Arial"/>
              </a:rPr>
              <a:t>, a </a:t>
            </a:r>
            <a:r>
              <a:rPr lang="en-US">
                <a:solidFill>
                  <a:srgbClr val="212121"/>
                </a:solidFill>
                <a:latin typeface="Arial"/>
                <a:cs typeface="Arial"/>
              </a:rPr>
              <a:t>miner died when the excavator he </a:t>
            </a:r>
            <a:r>
              <a:rPr lang="en-US" b="0" i="0">
                <a:solidFill>
                  <a:srgbClr val="212121"/>
                </a:solidFill>
                <a:effectLst/>
                <a:latin typeface="Arial"/>
                <a:cs typeface="Arial"/>
              </a:rPr>
              <a:t>was </a:t>
            </a:r>
            <a:r>
              <a:rPr lang="en-US">
                <a:solidFill>
                  <a:srgbClr val="212121"/>
                </a:solidFill>
                <a:latin typeface="Arial"/>
                <a:cs typeface="Arial"/>
              </a:rPr>
              <a:t>operating traveled over </a:t>
            </a:r>
            <a:r>
              <a:rPr lang="en-US" b="0" i="0">
                <a:solidFill>
                  <a:srgbClr val="212121"/>
                </a:solidFill>
                <a:effectLst/>
                <a:latin typeface="Arial"/>
                <a:cs typeface="Arial"/>
              </a:rPr>
              <a:t>a </a:t>
            </a:r>
            <a:r>
              <a:rPr lang="en-US">
                <a:solidFill>
                  <a:srgbClr val="212121"/>
                </a:solidFill>
                <a:latin typeface="Arial"/>
                <a:cs typeface="Arial"/>
              </a:rPr>
              <a:t>200-foot highwall</a:t>
            </a:r>
            <a:r>
              <a:rPr lang="en-US" b="0" i="0">
                <a:solidFill>
                  <a:srgbClr val="212121"/>
                </a:solidFill>
                <a:effectLst/>
                <a:latin typeface="Arial"/>
                <a:cs typeface="Arial"/>
              </a:rPr>
              <a:t>.</a:t>
            </a:r>
            <a:r>
              <a:rPr lang="en-US">
                <a:solidFill>
                  <a:srgbClr val="212121"/>
                </a:solidFill>
                <a:latin typeface="Arial"/>
                <a:cs typeface="Arial"/>
              </a:rPr>
              <a:t> </a:t>
            </a:r>
            <a:endParaRPr lang="en-US">
              <a:latin typeface="Arial"/>
              <a:cs typeface="Arial"/>
            </a:endParaRPr>
          </a:p>
        </p:txBody>
      </p:sp>
      <p:sp>
        <p:nvSpPr>
          <p:cNvPr id="5" name="TextBox 4">
            <a:extLst>
              <a:ext uri="{FF2B5EF4-FFF2-40B4-BE49-F238E27FC236}">
                <a16:creationId xmlns:a16="http://schemas.microsoft.com/office/drawing/2014/main" id="{793E4A91-0D6B-F447-6080-2C0B2FE46E27}"/>
              </a:ext>
            </a:extLst>
          </p:cNvPr>
          <p:cNvSpPr txBox="1"/>
          <p:nvPr/>
        </p:nvSpPr>
        <p:spPr>
          <a:xfrm>
            <a:off x="5604641" y="2033587"/>
            <a:ext cx="6135076" cy="4355038"/>
          </a:xfrm>
          <a:prstGeom prst="rect">
            <a:avLst/>
          </a:prstGeom>
          <a:noFill/>
        </p:spPr>
        <p:txBody>
          <a:bodyPr wrap="square" lIns="91440" tIns="45720" rIns="91440" bIns="45720" anchor="t">
            <a:spAutoFit/>
          </a:bodyPr>
          <a:lstStyle/>
          <a:p>
            <a:pPr algn="l">
              <a:lnSpc>
                <a:spcPct val="100000"/>
              </a:lnSpc>
              <a:spcAft>
                <a:spcPts val="600"/>
              </a:spcAft>
            </a:pPr>
            <a:r>
              <a:rPr lang="en-US" b="1">
                <a:solidFill>
                  <a:srgbClr val="C55A11"/>
                </a:solidFill>
                <a:latin typeface="Arial" panose="020B0604020202020204" pitchFamily="34" charset="0"/>
                <a:cs typeface="Arial" panose="020B0604020202020204" pitchFamily="34" charset="0"/>
              </a:rPr>
              <a:t>Eliminate hazards and prevent injuries: </a:t>
            </a:r>
          </a:p>
          <a:p>
            <a:pPr marL="285750" indent="-285750" algn="l" fontAlgn="t">
              <a:spcAft>
                <a:spcPts val="600"/>
              </a:spcAft>
              <a:buFont typeface="Arial" panose="020B0604020202020204" pitchFamily="34" charset="0"/>
              <a:buChar char="•"/>
            </a:pPr>
            <a:r>
              <a:rPr lang="en-US">
                <a:solidFill>
                  <a:srgbClr val="212121"/>
                </a:solidFill>
                <a:latin typeface="Arial" panose="020B0604020202020204" pitchFamily="34" charset="0"/>
                <a:cs typeface="Arial" panose="020B0604020202020204" pitchFamily="34" charset="0"/>
              </a:rPr>
              <a:t>Reduce fall hazard exposure by limiting the distance equipment can safely operate near the edge of highwalls</a:t>
            </a:r>
            <a:r>
              <a:rPr lang="en-US" b="0" i="0">
                <a:solidFill>
                  <a:srgbClr val="212121"/>
                </a:solidFill>
                <a:effectLst/>
                <a:latin typeface="Arial" panose="020B0604020202020204" pitchFamily="34" charset="0"/>
                <a:cs typeface="Arial" panose="020B0604020202020204" pitchFamily="34" charset="0"/>
              </a:rPr>
              <a:t>. </a:t>
            </a:r>
          </a:p>
          <a:p>
            <a:pPr marL="285750" indent="-285750" algn="l">
              <a:spcAft>
                <a:spcPts val="600"/>
              </a:spcAft>
              <a:buFont typeface="Arial" panose="020B0604020202020204" pitchFamily="34" charset="0"/>
              <a:buChar char="•"/>
            </a:pPr>
            <a:r>
              <a:rPr lang="en-US">
                <a:solidFill>
                  <a:srgbClr val="212121"/>
                </a:solidFill>
                <a:latin typeface="Arial" panose="020B0604020202020204" pitchFamily="34" charset="0"/>
                <a:cs typeface="Arial" panose="020B0604020202020204" pitchFamily="34" charset="0"/>
              </a:rPr>
              <a:t>Examine benches to identify hazards related to insufficient bench width</a:t>
            </a:r>
            <a:r>
              <a:rPr lang="en-US" b="0" i="0">
                <a:solidFill>
                  <a:srgbClr val="212121"/>
                </a:solidFill>
                <a:effectLst/>
                <a:latin typeface="Arial" panose="020B0604020202020204" pitchFamily="34" charset="0"/>
                <a:cs typeface="Arial" panose="020B0604020202020204" pitchFamily="34" charset="0"/>
              </a:rPr>
              <a:t>, </a:t>
            </a:r>
            <a:r>
              <a:rPr lang="en-US">
                <a:solidFill>
                  <a:srgbClr val="212121"/>
                </a:solidFill>
                <a:latin typeface="Arial" panose="020B0604020202020204" pitchFamily="34" charset="0"/>
                <a:cs typeface="Arial" panose="020B0604020202020204" pitchFamily="34" charset="0"/>
              </a:rPr>
              <a:t>locations of other equipment</a:t>
            </a:r>
            <a:r>
              <a:rPr lang="en-US" b="0" i="0">
                <a:solidFill>
                  <a:srgbClr val="212121"/>
                </a:solidFill>
                <a:effectLst/>
                <a:latin typeface="Arial" panose="020B0604020202020204" pitchFamily="34" charset="0"/>
                <a:cs typeface="Arial" panose="020B0604020202020204" pitchFamily="34" charset="0"/>
              </a:rPr>
              <a:t>, </a:t>
            </a:r>
            <a:r>
              <a:rPr lang="en-US">
                <a:solidFill>
                  <a:srgbClr val="212121"/>
                </a:solidFill>
                <a:latin typeface="Arial" panose="020B0604020202020204" pitchFamily="34" charset="0"/>
                <a:cs typeface="Arial" panose="020B0604020202020204" pitchFamily="34" charset="0"/>
              </a:rPr>
              <a:t>loose material</a:t>
            </a:r>
            <a:r>
              <a:rPr lang="en-US" b="0" i="0">
                <a:solidFill>
                  <a:srgbClr val="212121"/>
                </a:solidFill>
                <a:effectLst/>
                <a:latin typeface="Arial" panose="020B0604020202020204" pitchFamily="34" charset="0"/>
                <a:cs typeface="Arial" panose="020B0604020202020204" pitchFamily="34" charset="0"/>
              </a:rPr>
              <a:t>, </a:t>
            </a:r>
            <a:r>
              <a:rPr lang="en-US">
                <a:solidFill>
                  <a:srgbClr val="212121"/>
                </a:solidFill>
                <a:latin typeface="Arial" panose="020B0604020202020204" pitchFamily="34" charset="0"/>
                <a:cs typeface="Arial" panose="020B0604020202020204" pitchFamily="34" charset="0"/>
              </a:rPr>
              <a:t>etc</a:t>
            </a:r>
            <a:r>
              <a:rPr lang="en-US" b="0" i="0">
                <a:solidFill>
                  <a:srgbClr val="212121"/>
                </a:solidFill>
                <a:effectLst/>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a:solidFill>
                  <a:srgbClr val="212121"/>
                </a:solidFill>
                <a:latin typeface="Arial" panose="020B0604020202020204" pitchFamily="34" charset="0"/>
                <a:cs typeface="Arial" panose="020B0604020202020204" pitchFamily="34" charset="0"/>
              </a:rPr>
              <a:t>Discuss highwall hazards with miners and train </a:t>
            </a:r>
            <a:r>
              <a:rPr lang="en-US" b="0" i="0">
                <a:solidFill>
                  <a:srgbClr val="212121"/>
                </a:solidFill>
                <a:effectLst/>
                <a:latin typeface="Arial" panose="020B0604020202020204" pitchFamily="34" charset="0"/>
                <a:cs typeface="Arial" panose="020B0604020202020204" pitchFamily="34" charset="0"/>
              </a:rPr>
              <a:t>miners to </a:t>
            </a:r>
            <a:r>
              <a:rPr lang="en-US">
                <a:solidFill>
                  <a:srgbClr val="212121"/>
                </a:solidFill>
                <a:latin typeface="Arial" panose="020B0604020202020204" pitchFamily="34" charset="0"/>
                <a:cs typeface="Arial" panose="020B0604020202020204" pitchFamily="34" charset="0"/>
              </a:rPr>
              <a:t>recognize these hazards</a:t>
            </a:r>
            <a:r>
              <a:rPr lang="en-US" b="0" i="0">
                <a:solidFill>
                  <a:srgbClr val="212121"/>
                </a:solidFill>
                <a:effectLst/>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a:solidFill>
                  <a:srgbClr val="212121"/>
                </a:solidFill>
                <a:latin typeface="Arial" panose="020B0604020202020204" pitchFamily="34" charset="0"/>
                <a:cs typeface="Arial" panose="020B0604020202020204" pitchFamily="34" charset="0"/>
              </a:rPr>
              <a:t>Address hazards </a:t>
            </a:r>
            <a:r>
              <a:rPr lang="en-US" b="0" i="0">
                <a:solidFill>
                  <a:srgbClr val="212121"/>
                </a:solidFill>
                <a:effectLst/>
                <a:latin typeface="Arial" panose="020B0604020202020204" pitchFamily="34" charset="0"/>
                <a:cs typeface="Arial" panose="020B0604020202020204" pitchFamily="34" charset="0"/>
              </a:rPr>
              <a:t>in </a:t>
            </a:r>
            <a:r>
              <a:rPr lang="en-US">
                <a:solidFill>
                  <a:srgbClr val="212121"/>
                </a:solidFill>
                <a:latin typeface="Arial" panose="020B0604020202020204" pitchFamily="34" charset="0"/>
                <a:cs typeface="Arial" panose="020B0604020202020204" pitchFamily="34" charset="0"/>
              </a:rPr>
              <a:t>the mine’s Surface Mobile Equipment Safety Program.  Include safe work practices for weather conditions (fog, heavy rain, or snow) that could reduce visibility</a:t>
            </a:r>
            <a:r>
              <a:rPr lang="en-US" b="0" i="0">
                <a:solidFill>
                  <a:srgbClr val="212121"/>
                </a:solidFill>
                <a:effectLst/>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b="0" i="0">
              <a:solidFill>
                <a:srgbClr val="212121"/>
              </a:solidFill>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C6A463D-FFD2-92C7-B4AE-9DD19AD21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33587"/>
            <a:ext cx="5145656" cy="3946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afety Program - CMN Steel Fabricators">
            <a:extLst>
              <a:ext uri="{FF2B5EF4-FFF2-40B4-BE49-F238E27FC236}">
                <a16:creationId xmlns:a16="http://schemas.microsoft.com/office/drawing/2014/main" id="{CD0A638A-DC92-A321-7CE1-7881E8714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2" t="4913" r="2513" b="5263"/>
          <a:stretch/>
        </p:blipFill>
        <p:spPr bwMode="auto">
          <a:xfrm>
            <a:off x="9788188" y="5822361"/>
            <a:ext cx="1951529" cy="85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0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C1D361-81C2-1FD0-0F8C-2477F245E3B2}"/>
              </a:ext>
            </a:extLst>
          </p:cNvPr>
          <p:cNvSpPr>
            <a:spLocks noGrp="1"/>
          </p:cNvSpPr>
          <p:nvPr>
            <p:ph type="title"/>
          </p:nvPr>
        </p:nvSpPr>
        <p:spPr/>
        <p:txBody>
          <a:bodyPr/>
          <a:lstStyle/>
          <a:p>
            <a:r>
              <a:rPr lang="en-US" sz="3200" b="1">
                <a:latin typeface="Arial (Headings)"/>
              </a:rPr>
              <a:t>Freeport</a:t>
            </a:r>
            <a:r>
              <a:rPr lang="en-US" sz="3200" b="1" spc="-50">
                <a:latin typeface="Arial (Headings)"/>
                <a:cs typeface="Arial"/>
              </a:rPr>
              <a:t> </a:t>
            </a:r>
            <a:r>
              <a:rPr lang="en-US" sz="3200" b="1">
                <a:latin typeface="Arial (Headings)"/>
                <a:cs typeface="Arial"/>
              </a:rPr>
              <a:t>Monthly</a:t>
            </a:r>
            <a:r>
              <a:rPr lang="en-US" sz="3200" b="1" spc="-55">
                <a:latin typeface="Arial (Headings)"/>
                <a:cs typeface="Arial"/>
              </a:rPr>
              <a:t> </a:t>
            </a:r>
            <a:r>
              <a:rPr lang="en-US" sz="3200" b="1">
                <a:latin typeface="Arial (Headings)"/>
                <a:cs typeface="Arial"/>
              </a:rPr>
              <a:t>Safety</a:t>
            </a:r>
            <a:r>
              <a:rPr lang="en-US" sz="3200" b="1" spc="-40">
                <a:latin typeface="Arial (Headings)"/>
                <a:cs typeface="Arial"/>
              </a:rPr>
              <a:t> </a:t>
            </a:r>
            <a:r>
              <a:rPr lang="en-US" sz="3200" b="1" spc="-10">
                <a:latin typeface="Arial (Headings)"/>
                <a:cs typeface="Arial"/>
              </a:rPr>
              <a:t>Content</a:t>
            </a:r>
            <a:endParaRPr lang="en-US">
              <a:latin typeface="Arial (Headings)"/>
            </a:endParaRPr>
          </a:p>
        </p:txBody>
      </p:sp>
      <p:sp>
        <p:nvSpPr>
          <p:cNvPr id="6" name="Content Placeholder 5">
            <a:extLst>
              <a:ext uri="{FF2B5EF4-FFF2-40B4-BE49-F238E27FC236}">
                <a16:creationId xmlns:a16="http://schemas.microsoft.com/office/drawing/2014/main" id="{66AD644A-77D9-47B3-1704-866013A5E0C1}"/>
              </a:ext>
            </a:extLst>
          </p:cNvPr>
          <p:cNvSpPr>
            <a:spLocks noGrp="1"/>
          </p:cNvSpPr>
          <p:nvPr>
            <p:ph idx="1"/>
          </p:nvPr>
        </p:nvSpPr>
        <p:spPr>
          <a:xfrm>
            <a:off x="581791" y="1240222"/>
            <a:ext cx="10572316" cy="5391806"/>
          </a:xfrm>
        </p:spPr>
        <p:txBody>
          <a:bodyPr/>
          <a:lstStyle/>
          <a:p>
            <a:pPr marL="0" marR="370840" indent="0">
              <a:lnSpc>
                <a:spcPts val="2590"/>
              </a:lnSpc>
              <a:spcBef>
                <a:spcPts val="425"/>
              </a:spcBef>
              <a:buNone/>
            </a:pPr>
            <a:r>
              <a:rPr lang="en-US" sz="2400">
                <a:latin typeface="Arial"/>
                <a:cs typeface="Arial"/>
              </a:rPr>
              <a:t>The</a:t>
            </a:r>
            <a:r>
              <a:rPr lang="en-US" sz="2400" spc="-30">
                <a:latin typeface="Arial"/>
                <a:cs typeface="Arial"/>
              </a:rPr>
              <a:t> </a:t>
            </a:r>
            <a:r>
              <a:rPr lang="en-US" sz="2400">
                <a:latin typeface="Arial"/>
                <a:cs typeface="Arial"/>
              </a:rPr>
              <a:t>following</a:t>
            </a:r>
            <a:r>
              <a:rPr lang="en-US" sz="2400" spc="10">
                <a:latin typeface="Arial"/>
                <a:cs typeface="Arial"/>
              </a:rPr>
              <a:t> </a:t>
            </a:r>
            <a:r>
              <a:rPr lang="en-US" sz="2400">
                <a:latin typeface="Arial"/>
                <a:cs typeface="Arial"/>
              </a:rPr>
              <a:t>slides</a:t>
            </a:r>
            <a:r>
              <a:rPr lang="en-US" sz="2400" spc="5">
                <a:latin typeface="Arial"/>
                <a:cs typeface="Arial"/>
              </a:rPr>
              <a:t> </a:t>
            </a:r>
            <a:r>
              <a:rPr lang="en-US" sz="2400">
                <a:latin typeface="Arial"/>
                <a:cs typeface="Arial"/>
              </a:rPr>
              <a:t>have</a:t>
            </a:r>
            <a:r>
              <a:rPr lang="en-US" sz="2400" spc="-10">
                <a:latin typeface="Arial"/>
                <a:cs typeface="Arial"/>
              </a:rPr>
              <a:t> </a:t>
            </a:r>
            <a:r>
              <a:rPr lang="en-US" sz="2400">
                <a:latin typeface="Arial"/>
                <a:cs typeface="Arial"/>
              </a:rPr>
              <a:t>been</a:t>
            </a:r>
            <a:r>
              <a:rPr lang="en-US" sz="2400" spc="-10">
                <a:latin typeface="Arial"/>
                <a:cs typeface="Arial"/>
              </a:rPr>
              <a:t> </a:t>
            </a:r>
            <a:r>
              <a:rPr lang="en-US" sz="2400">
                <a:latin typeface="Arial"/>
                <a:cs typeface="Arial"/>
              </a:rPr>
              <a:t>provided</a:t>
            </a:r>
            <a:r>
              <a:rPr lang="en-US" sz="2400" spc="5">
                <a:latin typeface="Arial"/>
                <a:cs typeface="Arial"/>
              </a:rPr>
              <a:t> </a:t>
            </a:r>
            <a:r>
              <a:rPr lang="en-US" sz="2400">
                <a:latin typeface="Arial"/>
                <a:cs typeface="Arial"/>
              </a:rPr>
              <a:t>to</a:t>
            </a:r>
            <a:r>
              <a:rPr lang="en-US" sz="2400" spc="-25">
                <a:latin typeface="Arial"/>
                <a:cs typeface="Arial"/>
              </a:rPr>
              <a:t> </a:t>
            </a:r>
            <a:r>
              <a:rPr lang="en-US" sz="2400">
                <a:latin typeface="Arial"/>
                <a:cs typeface="Arial"/>
              </a:rPr>
              <a:t>aid</a:t>
            </a:r>
            <a:r>
              <a:rPr lang="en-US" sz="2400" spc="-10">
                <a:latin typeface="Arial"/>
                <a:cs typeface="Arial"/>
              </a:rPr>
              <a:t> </a:t>
            </a:r>
            <a:r>
              <a:rPr lang="en-US" sz="2400">
                <a:latin typeface="Arial"/>
                <a:cs typeface="Arial"/>
              </a:rPr>
              <a:t>in</a:t>
            </a:r>
            <a:r>
              <a:rPr lang="en-US" sz="2400" spc="-20">
                <a:latin typeface="Arial"/>
                <a:cs typeface="Arial"/>
              </a:rPr>
              <a:t> </a:t>
            </a:r>
            <a:r>
              <a:rPr lang="en-US" sz="2400">
                <a:latin typeface="Arial"/>
                <a:cs typeface="Arial"/>
              </a:rPr>
              <a:t>compiling</a:t>
            </a:r>
            <a:r>
              <a:rPr lang="en-US" sz="2400" spc="10">
                <a:latin typeface="Arial"/>
                <a:cs typeface="Arial"/>
              </a:rPr>
              <a:t> </a:t>
            </a:r>
            <a:r>
              <a:rPr lang="en-US" sz="2400">
                <a:latin typeface="Arial"/>
                <a:cs typeface="Arial"/>
              </a:rPr>
              <a:t>content</a:t>
            </a:r>
            <a:r>
              <a:rPr lang="en-US" sz="2400" spc="-5">
                <a:latin typeface="Arial"/>
                <a:cs typeface="Arial"/>
              </a:rPr>
              <a:t> </a:t>
            </a:r>
            <a:r>
              <a:rPr lang="en-US" sz="2400" spc="-25">
                <a:latin typeface="Arial"/>
                <a:cs typeface="Arial"/>
              </a:rPr>
              <a:t>for </a:t>
            </a:r>
            <a:r>
              <a:rPr lang="en-US" sz="2400">
                <a:latin typeface="Arial"/>
                <a:cs typeface="Arial"/>
              </a:rPr>
              <a:t>monthly</a:t>
            </a:r>
            <a:r>
              <a:rPr lang="en-US" sz="2400" spc="-25">
                <a:latin typeface="Arial"/>
                <a:cs typeface="Arial"/>
              </a:rPr>
              <a:t> </a:t>
            </a:r>
            <a:r>
              <a:rPr lang="en-US" sz="2400">
                <a:latin typeface="Arial"/>
                <a:cs typeface="Arial"/>
              </a:rPr>
              <a:t>Health</a:t>
            </a:r>
            <a:r>
              <a:rPr lang="en-US" sz="2400" spc="10">
                <a:latin typeface="Arial"/>
                <a:cs typeface="Arial"/>
              </a:rPr>
              <a:t> </a:t>
            </a:r>
            <a:r>
              <a:rPr lang="en-US" sz="2400">
                <a:latin typeface="Arial"/>
                <a:cs typeface="Arial"/>
              </a:rPr>
              <a:t>&amp;</a:t>
            </a:r>
            <a:r>
              <a:rPr lang="en-US" sz="2400" spc="-30">
                <a:latin typeface="Arial"/>
                <a:cs typeface="Arial"/>
              </a:rPr>
              <a:t> </a:t>
            </a:r>
            <a:r>
              <a:rPr lang="en-US" sz="2400">
                <a:latin typeface="Arial"/>
                <a:cs typeface="Arial"/>
              </a:rPr>
              <a:t>Safety</a:t>
            </a:r>
            <a:r>
              <a:rPr lang="en-US" sz="2400" spc="-25">
                <a:latin typeface="Arial"/>
                <a:cs typeface="Arial"/>
              </a:rPr>
              <a:t> </a:t>
            </a:r>
            <a:r>
              <a:rPr lang="en-US" sz="2400">
                <a:latin typeface="Arial"/>
                <a:cs typeface="Arial"/>
              </a:rPr>
              <a:t>meetings, tailgates, etc. with</a:t>
            </a:r>
            <a:r>
              <a:rPr lang="en-US" sz="2400" spc="-15">
                <a:latin typeface="Arial"/>
                <a:cs typeface="Arial"/>
              </a:rPr>
              <a:t> </a:t>
            </a:r>
            <a:r>
              <a:rPr lang="en-US" sz="2400">
                <a:latin typeface="Arial"/>
                <a:cs typeface="Arial"/>
              </a:rPr>
              <a:t>Freeport</a:t>
            </a:r>
            <a:r>
              <a:rPr lang="en-US" sz="2400" spc="-15">
                <a:latin typeface="Arial"/>
                <a:cs typeface="Arial"/>
              </a:rPr>
              <a:t> </a:t>
            </a:r>
            <a:r>
              <a:rPr lang="en-US" sz="2400">
                <a:latin typeface="Arial"/>
                <a:cs typeface="Arial"/>
              </a:rPr>
              <a:t>employees</a:t>
            </a:r>
            <a:r>
              <a:rPr lang="en-US" sz="2400" spc="10">
                <a:latin typeface="Arial"/>
                <a:cs typeface="Arial"/>
              </a:rPr>
              <a:t> </a:t>
            </a:r>
            <a:r>
              <a:rPr lang="en-US" sz="2400">
                <a:latin typeface="Arial"/>
                <a:cs typeface="Arial"/>
              </a:rPr>
              <a:t>and</a:t>
            </a:r>
            <a:r>
              <a:rPr lang="en-US" sz="2400" spc="-5">
                <a:latin typeface="Arial"/>
                <a:cs typeface="Arial"/>
              </a:rPr>
              <a:t> </a:t>
            </a:r>
            <a:r>
              <a:rPr lang="en-US" sz="2400" spc="-10">
                <a:latin typeface="Arial"/>
                <a:cs typeface="Arial"/>
              </a:rPr>
              <a:t>contractors.</a:t>
            </a:r>
            <a:endParaRPr lang="en-US" sz="2400">
              <a:latin typeface="Arial"/>
              <a:cs typeface="Arial"/>
            </a:endParaRPr>
          </a:p>
          <a:p>
            <a:pPr marL="243840" marR="70485" indent="-231775">
              <a:lnSpc>
                <a:spcPts val="2590"/>
              </a:lnSpc>
              <a:spcBef>
                <a:spcPts val="1000"/>
              </a:spcBef>
              <a:buClr>
                <a:srgbClr val="BA5D00"/>
              </a:buClr>
              <a:buSzPct val="110416"/>
              <a:buChar char="•"/>
              <a:tabLst>
                <a:tab pos="243840" algn="l"/>
              </a:tabLst>
            </a:pPr>
            <a:r>
              <a:rPr lang="en-US" sz="2400">
                <a:latin typeface="Arial"/>
                <a:cs typeface="Arial"/>
              </a:rPr>
              <a:t>Please keep</a:t>
            </a:r>
            <a:r>
              <a:rPr lang="en-US" sz="2400" spc="-15">
                <a:latin typeface="Arial"/>
                <a:cs typeface="Arial"/>
              </a:rPr>
              <a:t> </a:t>
            </a:r>
            <a:r>
              <a:rPr lang="en-US" sz="2400">
                <a:latin typeface="Arial"/>
                <a:cs typeface="Arial"/>
              </a:rPr>
              <a:t>in</a:t>
            </a:r>
            <a:r>
              <a:rPr lang="en-US" sz="2400" spc="-5">
                <a:latin typeface="Arial"/>
                <a:cs typeface="Arial"/>
              </a:rPr>
              <a:t> </a:t>
            </a:r>
            <a:r>
              <a:rPr lang="en-US" sz="2400">
                <a:latin typeface="Arial"/>
                <a:cs typeface="Arial"/>
              </a:rPr>
              <a:t>mind</a:t>
            </a:r>
            <a:r>
              <a:rPr lang="en-US" sz="2400" spc="-15">
                <a:latin typeface="Arial"/>
                <a:cs typeface="Arial"/>
              </a:rPr>
              <a:t> </a:t>
            </a:r>
            <a:r>
              <a:rPr lang="en-US" sz="2400">
                <a:latin typeface="Arial"/>
                <a:cs typeface="Arial"/>
              </a:rPr>
              <a:t>-</a:t>
            </a:r>
            <a:r>
              <a:rPr lang="en-US" sz="2400" spc="-15">
                <a:latin typeface="Arial"/>
                <a:cs typeface="Arial"/>
              </a:rPr>
              <a:t> </a:t>
            </a:r>
            <a:r>
              <a:rPr lang="en-US" sz="2400">
                <a:latin typeface="Arial"/>
                <a:cs typeface="Arial"/>
              </a:rPr>
              <a:t>some</a:t>
            </a:r>
            <a:r>
              <a:rPr lang="en-US" sz="2400" spc="-15">
                <a:latin typeface="Arial"/>
                <a:cs typeface="Arial"/>
              </a:rPr>
              <a:t> </a:t>
            </a:r>
            <a:r>
              <a:rPr lang="en-US" sz="2400">
                <a:latin typeface="Arial"/>
                <a:cs typeface="Arial"/>
              </a:rPr>
              <a:t>of</a:t>
            </a:r>
            <a:r>
              <a:rPr lang="en-US" sz="2400" spc="-20">
                <a:latin typeface="Arial"/>
                <a:cs typeface="Arial"/>
              </a:rPr>
              <a:t> </a:t>
            </a:r>
            <a:r>
              <a:rPr lang="en-US" sz="2400">
                <a:latin typeface="Arial"/>
                <a:cs typeface="Arial"/>
              </a:rPr>
              <a:t>this</a:t>
            </a:r>
            <a:r>
              <a:rPr lang="en-US" sz="2400" spc="-10">
                <a:latin typeface="Arial"/>
                <a:cs typeface="Arial"/>
              </a:rPr>
              <a:t> </a:t>
            </a:r>
            <a:r>
              <a:rPr lang="en-US" sz="2400">
                <a:latin typeface="Arial"/>
                <a:cs typeface="Arial"/>
              </a:rPr>
              <a:t>information</a:t>
            </a:r>
            <a:r>
              <a:rPr lang="en-US" sz="2400" spc="-10">
                <a:latin typeface="Arial"/>
                <a:cs typeface="Arial"/>
              </a:rPr>
              <a:t> </a:t>
            </a:r>
            <a:r>
              <a:rPr lang="en-US" sz="2400">
                <a:latin typeface="Arial"/>
                <a:cs typeface="Arial"/>
              </a:rPr>
              <a:t>is</a:t>
            </a:r>
            <a:r>
              <a:rPr lang="en-US" sz="2400" spc="-10">
                <a:latin typeface="Arial"/>
                <a:cs typeface="Arial"/>
              </a:rPr>
              <a:t> </a:t>
            </a:r>
            <a:r>
              <a:rPr lang="en-US" sz="2400">
                <a:latin typeface="Arial"/>
                <a:cs typeface="Arial"/>
              </a:rPr>
              <a:t>preliminary</a:t>
            </a:r>
            <a:r>
              <a:rPr lang="en-US" sz="2400" spc="25">
                <a:latin typeface="Arial"/>
                <a:cs typeface="Arial"/>
              </a:rPr>
              <a:t> </a:t>
            </a:r>
            <a:r>
              <a:rPr lang="en-US" sz="2400">
                <a:latin typeface="Arial"/>
                <a:cs typeface="Arial"/>
              </a:rPr>
              <a:t>and</a:t>
            </a:r>
            <a:r>
              <a:rPr lang="en-US" sz="2400" spc="-15">
                <a:latin typeface="Arial"/>
                <a:cs typeface="Arial"/>
              </a:rPr>
              <a:t> </a:t>
            </a:r>
            <a:r>
              <a:rPr lang="en-US" sz="2400">
                <a:latin typeface="Arial"/>
                <a:cs typeface="Arial"/>
              </a:rPr>
              <a:t>may</a:t>
            </a:r>
            <a:r>
              <a:rPr lang="en-US" sz="2400" spc="-5">
                <a:latin typeface="Arial"/>
                <a:cs typeface="Arial"/>
              </a:rPr>
              <a:t> </a:t>
            </a:r>
            <a:r>
              <a:rPr lang="en-US" sz="2400" spc="-25">
                <a:latin typeface="Arial"/>
                <a:cs typeface="Arial"/>
              </a:rPr>
              <a:t>be </a:t>
            </a:r>
            <a:r>
              <a:rPr lang="en-US" sz="2400">
                <a:latin typeface="Arial"/>
                <a:cs typeface="Arial"/>
              </a:rPr>
              <a:t>pending</a:t>
            </a:r>
            <a:r>
              <a:rPr lang="en-US" sz="2400" spc="-5">
                <a:latin typeface="Arial"/>
                <a:cs typeface="Arial"/>
              </a:rPr>
              <a:t> </a:t>
            </a:r>
            <a:r>
              <a:rPr lang="en-US" sz="2400">
                <a:latin typeface="Arial"/>
                <a:cs typeface="Arial"/>
              </a:rPr>
              <a:t>complete</a:t>
            </a:r>
            <a:r>
              <a:rPr lang="en-US" sz="2400" spc="-25">
                <a:latin typeface="Arial"/>
                <a:cs typeface="Arial"/>
              </a:rPr>
              <a:t> </a:t>
            </a:r>
            <a:r>
              <a:rPr lang="en-US" sz="2400" spc="-10">
                <a:latin typeface="Arial"/>
                <a:cs typeface="Arial"/>
              </a:rPr>
              <a:t>investigations.</a:t>
            </a:r>
          </a:p>
          <a:p>
            <a:pPr marL="243840" marR="70485" indent="-231775">
              <a:lnSpc>
                <a:spcPts val="2590"/>
              </a:lnSpc>
              <a:spcBef>
                <a:spcPts val="1000"/>
              </a:spcBef>
              <a:buClr>
                <a:srgbClr val="BA5D00"/>
              </a:buClr>
              <a:buSzPct val="110416"/>
              <a:buChar char="•"/>
              <a:tabLst>
                <a:tab pos="243840" algn="l"/>
              </a:tabLst>
            </a:pPr>
            <a:endParaRPr lang="en-US" spc="-10">
              <a:latin typeface="Arial"/>
              <a:cs typeface="Arial"/>
            </a:endParaRPr>
          </a:p>
          <a:p>
            <a:pPr marL="0" indent="0">
              <a:lnSpc>
                <a:spcPct val="100000"/>
              </a:lnSpc>
              <a:buNone/>
            </a:pPr>
            <a:r>
              <a:rPr lang="en-US" sz="2400">
                <a:latin typeface="Arial"/>
                <a:cs typeface="Arial"/>
              </a:rPr>
              <a:t>Best</a:t>
            </a:r>
            <a:r>
              <a:rPr lang="en-US" sz="2400" spc="-20">
                <a:latin typeface="Arial"/>
                <a:cs typeface="Arial"/>
              </a:rPr>
              <a:t> </a:t>
            </a:r>
            <a:r>
              <a:rPr lang="en-US" sz="2400" spc="-10">
                <a:latin typeface="Arial"/>
                <a:cs typeface="Arial"/>
              </a:rPr>
              <a:t>Practices</a:t>
            </a:r>
            <a:endParaRPr lang="en-US" sz="2400">
              <a:latin typeface="Arial"/>
              <a:cs typeface="Arial"/>
            </a:endParaRPr>
          </a:p>
          <a:p>
            <a:pPr marL="243840" indent="-231140">
              <a:lnSpc>
                <a:spcPct val="100000"/>
              </a:lnSpc>
              <a:spcBef>
                <a:spcPts val="705"/>
              </a:spcBef>
              <a:buClr>
                <a:srgbClr val="BA5D00"/>
              </a:buClr>
              <a:buSzPct val="110416"/>
              <a:buChar char="•"/>
              <a:tabLst>
                <a:tab pos="243840" algn="l"/>
              </a:tabLst>
            </a:pPr>
            <a:r>
              <a:rPr lang="en-US" sz="2400">
                <a:latin typeface="Arial"/>
                <a:cs typeface="Arial"/>
              </a:rPr>
              <a:t>Be</a:t>
            </a:r>
            <a:r>
              <a:rPr lang="en-US" sz="2400" spc="-15">
                <a:latin typeface="Arial"/>
                <a:cs typeface="Arial"/>
              </a:rPr>
              <a:t> </a:t>
            </a:r>
            <a:r>
              <a:rPr lang="en-US" sz="2400">
                <a:latin typeface="Arial"/>
                <a:cs typeface="Arial"/>
              </a:rPr>
              <a:t>familiar</a:t>
            </a:r>
            <a:r>
              <a:rPr lang="en-US" sz="2400" spc="5">
                <a:latin typeface="Arial"/>
                <a:cs typeface="Arial"/>
              </a:rPr>
              <a:t> </a:t>
            </a:r>
            <a:r>
              <a:rPr lang="en-US" sz="2400">
                <a:latin typeface="Arial"/>
                <a:cs typeface="Arial"/>
              </a:rPr>
              <a:t>with</a:t>
            </a:r>
            <a:r>
              <a:rPr lang="en-US" sz="2400" spc="-5">
                <a:latin typeface="Arial"/>
                <a:cs typeface="Arial"/>
              </a:rPr>
              <a:t> </a:t>
            </a:r>
            <a:r>
              <a:rPr lang="en-US" sz="2400">
                <a:latin typeface="Arial"/>
                <a:cs typeface="Arial"/>
              </a:rPr>
              <a:t>content</a:t>
            </a:r>
            <a:r>
              <a:rPr lang="en-US" sz="2400" spc="-15">
                <a:latin typeface="Arial"/>
                <a:cs typeface="Arial"/>
              </a:rPr>
              <a:t> </a:t>
            </a:r>
            <a:r>
              <a:rPr lang="en-US" sz="2400">
                <a:latin typeface="Arial"/>
                <a:cs typeface="Arial"/>
              </a:rPr>
              <a:t>prior</a:t>
            </a:r>
            <a:r>
              <a:rPr lang="en-US" sz="2400" spc="-5">
                <a:latin typeface="Arial"/>
                <a:cs typeface="Arial"/>
              </a:rPr>
              <a:t> </a:t>
            </a:r>
            <a:r>
              <a:rPr lang="en-US" sz="2400">
                <a:latin typeface="Arial"/>
                <a:cs typeface="Arial"/>
              </a:rPr>
              <a:t>to</a:t>
            </a:r>
            <a:r>
              <a:rPr lang="en-US" sz="2400" spc="-20">
                <a:latin typeface="Arial"/>
                <a:cs typeface="Arial"/>
              </a:rPr>
              <a:t> </a:t>
            </a:r>
            <a:r>
              <a:rPr lang="en-US" sz="2400" spc="-10">
                <a:latin typeface="Arial"/>
                <a:cs typeface="Arial"/>
              </a:rPr>
              <a:t>presenting.</a:t>
            </a:r>
            <a:endParaRPr lang="en-US" sz="2400">
              <a:latin typeface="Arial"/>
              <a:cs typeface="Arial"/>
            </a:endParaRPr>
          </a:p>
          <a:p>
            <a:pPr marL="243840" indent="-231140">
              <a:lnSpc>
                <a:spcPct val="100000"/>
              </a:lnSpc>
              <a:spcBef>
                <a:spcPts val="710"/>
              </a:spcBef>
              <a:buClr>
                <a:srgbClr val="BA5D00"/>
              </a:buClr>
              <a:buSzPct val="110416"/>
              <a:buChar char="•"/>
              <a:tabLst>
                <a:tab pos="243840" algn="l"/>
              </a:tabLst>
            </a:pPr>
            <a:r>
              <a:rPr lang="en-US" sz="2400">
                <a:latin typeface="Arial"/>
                <a:cs typeface="Arial"/>
              </a:rPr>
              <a:t>Hide/unhide</a:t>
            </a:r>
            <a:r>
              <a:rPr lang="en-US" sz="2400" spc="15">
                <a:latin typeface="Arial"/>
                <a:cs typeface="Arial"/>
              </a:rPr>
              <a:t> </a:t>
            </a:r>
            <a:r>
              <a:rPr lang="en-US" sz="2400">
                <a:latin typeface="Arial"/>
                <a:cs typeface="Arial"/>
              </a:rPr>
              <a:t>incidents</a:t>
            </a:r>
            <a:r>
              <a:rPr lang="en-US" sz="2400" spc="5">
                <a:latin typeface="Arial"/>
                <a:cs typeface="Arial"/>
              </a:rPr>
              <a:t> </a:t>
            </a:r>
            <a:r>
              <a:rPr lang="en-US" sz="2400">
                <a:latin typeface="Arial"/>
                <a:cs typeface="Arial"/>
              </a:rPr>
              <a:t>that</a:t>
            </a:r>
            <a:r>
              <a:rPr lang="en-US" sz="2400" spc="-25">
                <a:latin typeface="Arial"/>
                <a:cs typeface="Arial"/>
              </a:rPr>
              <a:t> </a:t>
            </a:r>
            <a:r>
              <a:rPr lang="en-US" sz="2400">
                <a:latin typeface="Arial"/>
                <a:cs typeface="Arial"/>
              </a:rPr>
              <a:t>are</a:t>
            </a:r>
            <a:r>
              <a:rPr lang="en-US" sz="2400" spc="-20">
                <a:latin typeface="Arial"/>
                <a:cs typeface="Arial"/>
              </a:rPr>
              <a:t> </a:t>
            </a:r>
            <a:r>
              <a:rPr lang="en-US" sz="2400">
                <a:latin typeface="Arial"/>
                <a:cs typeface="Arial"/>
              </a:rPr>
              <a:t>relevant</a:t>
            </a:r>
            <a:r>
              <a:rPr lang="en-US" sz="2400" spc="-10">
                <a:latin typeface="Arial"/>
                <a:cs typeface="Arial"/>
              </a:rPr>
              <a:t> </a:t>
            </a:r>
            <a:r>
              <a:rPr lang="en-US" sz="2400">
                <a:latin typeface="Arial"/>
                <a:cs typeface="Arial"/>
              </a:rPr>
              <a:t>to</a:t>
            </a:r>
            <a:r>
              <a:rPr lang="en-US" sz="2400" spc="-25">
                <a:latin typeface="Arial"/>
                <a:cs typeface="Arial"/>
              </a:rPr>
              <a:t> </a:t>
            </a:r>
            <a:r>
              <a:rPr lang="en-US" sz="2400">
                <a:latin typeface="Arial"/>
                <a:cs typeface="Arial"/>
              </a:rPr>
              <a:t>your</a:t>
            </a:r>
            <a:r>
              <a:rPr lang="en-US" sz="2400" spc="-10">
                <a:latin typeface="Arial"/>
                <a:cs typeface="Arial"/>
              </a:rPr>
              <a:t> </a:t>
            </a:r>
            <a:r>
              <a:rPr lang="en-US" sz="2400" spc="-20">
                <a:latin typeface="Arial"/>
                <a:cs typeface="Arial"/>
              </a:rPr>
              <a:t>team.</a:t>
            </a:r>
            <a:endParaRPr lang="en-US" sz="2400">
              <a:latin typeface="Arial"/>
              <a:cs typeface="Arial"/>
            </a:endParaRPr>
          </a:p>
          <a:p>
            <a:pPr marL="243840" indent="-231140">
              <a:lnSpc>
                <a:spcPct val="100000"/>
              </a:lnSpc>
              <a:spcBef>
                <a:spcPts val="720"/>
              </a:spcBef>
              <a:buClr>
                <a:srgbClr val="BA5D00"/>
              </a:buClr>
              <a:buSzPct val="110416"/>
              <a:buChar char="•"/>
              <a:tabLst>
                <a:tab pos="243840" algn="l"/>
              </a:tabLst>
            </a:pPr>
            <a:r>
              <a:rPr lang="en-US" sz="2400">
                <a:latin typeface="Arial"/>
                <a:cs typeface="Arial"/>
              </a:rPr>
              <a:t>Interact</a:t>
            </a:r>
            <a:r>
              <a:rPr lang="en-US" sz="2400" spc="-45">
                <a:latin typeface="Arial"/>
                <a:cs typeface="Arial"/>
              </a:rPr>
              <a:t> </a:t>
            </a:r>
            <a:r>
              <a:rPr lang="en-US" sz="2400">
                <a:latin typeface="Arial"/>
                <a:cs typeface="Arial"/>
              </a:rPr>
              <a:t>with</a:t>
            </a:r>
            <a:r>
              <a:rPr lang="en-US" sz="2400" spc="-15">
                <a:latin typeface="Arial"/>
                <a:cs typeface="Arial"/>
              </a:rPr>
              <a:t> </a:t>
            </a:r>
            <a:r>
              <a:rPr lang="en-US" sz="2400">
                <a:latin typeface="Arial"/>
                <a:cs typeface="Arial"/>
              </a:rPr>
              <a:t>your</a:t>
            </a:r>
            <a:r>
              <a:rPr lang="en-US" sz="2400" spc="-10">
                <a:latin typeface="Arial"/>
                <a:cs typeface="Arial"/>
              </a:rPr>
              <a:t> </a:t>
            </a:r>
            <a:r>
              <a:rPr lang="en-US" sz="2400">
                <a:latin typeface="Arial"/>
                <a:cs typeface="Arial"/>
              </a:rPr>
              <a:t>audience,</a:t>
            </a:r>
            <a:r>
              <a:rPr lang="en-US" sz="2400" spc="15">
                <a:latin typeface="Arial"/>
                <a:cs typeface="Arial"/>
              </a:rPr>
              <a:t> </a:t>
            </a:r>
            <a:r>
              <a:rPr lang="en-US" sz="2400">
                <a:latin typeface="Arial"/>
                <a:cs typeface="Arial"/>
              </a:rPr>
              <a:t>relating</a:t>
            </a:r>
            <a:r>
              <a:rPr lang="en-US" sz="2400" spc="5">
                <a:latin typeface="Arial"/>
                <a:cs typeface="Arial"/>
              </a:rPr>
              <a:t> </a:t>
            </a:r>
            <a:r>
              <a:rPr lang="en-US" sz="2400">
                <a:latin typeface="Arial"/>
                <a:cs typeface="Arial"/>
              </a:rPr>
              <a:t>information</a:t>
            </a:r>
            <a:r>
              <a:rPr lang="en-US" sz="2400" spc="-15">
                <a:latin typeface="Arial"/>
                <a:cs typeface="Arial"/>
              </a:rPr>
              <a:t> </a:t>
            </a:r>
            <a:r>
              <a:rPr lang="en-US" sz="2400">
                <a:latin typeface="Arial"/>
                <a:cs typeface="Arial"/>
              </a:rPr>
              <a:t>to</a:t>
            </a:r>
            <a:r>
              <a:rPr lang="en-US" sz="2400" spc="-30">
                <a:latin typeface="Arial"/>
                <a:cs typeface="Arial"/>
              </a:rPr>
              <a:t> </a:t>
            </a:r>
            <a:r>
              <a:rPr lang="en-US" sz="2400">
                <a:latin typeface="Arial"/>
                <a:cs typeface="Arial"/>
              </a:rPr>
              <a:t>your</a:t>
            </a:r>
            <a:r>
              <a:rPr lang="en-US" sz="2400" spc="-5">
                <a:latin typeface="Arial"/>
                <a:cs typeface="Arial"/>
              </a:rPr>
              <a:t> </a:t>
            </a:r>
            <a:r>
              <a:rPr lang="en-US" sz="2400">
                <a:latin typeface="Arial"/>
                <a:cs typeface="Arial"/>
              </a:rPr>
              <a:t>specific </a:t>
            </a:r>
            <a:r>
              <a:rPr lang="en-US" sz="2400" spc="-20">
                <a:latin typeface="Arial"/>
                <a:cs typeface="Arial"/>
              </a:rPr>
              <a:t>work.</a:t>
            </a:r>
          </a:p>
          <a:p>
            <a:pPr marL="243840" indent="-231140">
              <a:spcBef>
                <a:spcPts val="720"/>
              </a:spcBef>
              <a:buClr>
                <a:srgbClr val="BA5D00"/>
              </a:buClr>
              <a:buSzPct val="110416"/>
              <a:buChar char="•"/>
              <a:tabLst>
                <a:tab pos="243840" algn="l"/>
              </a:tabLst>
            </a:pPr>
            <a:r>
              <a:rPr lang="en-US" sz="2400">
                <a:latin typeface="Arial"/>
                <a:cs typeface="Arial"/>
              </a:rPr>
              <a:t>Update dashboards to share meaningful data (</a:t>
            </a:r>
            <a:r>
              <a:rPr lang="en-US" sz="2400">
                <a:hlinkClick r:id="rId2"/>
              </a:rPr>
              <a:t>Incident Summary - Power BI</a:t>
            </a:r>
            <a:r>
              <a:rPr lang="en-US" sz="2400"/>
              <a:t>, </a:t>
            </a:r>
            <a:r>
              <a:rPr lang="en-US" sz="2400">
                <a:hlinkClick r:id="rId3"/>
              </a:rPr>
              <a:t>FRM - Power BI</a:t>
            </a:r>
            <a:r>
              <a:rPr lang="en-US" sz="2400">
                <a:latin typeface="Arial"/>
                <a:cs typeface="Arial"/>
              </a:rPr>
              <a:t>). Contact your local Health and Safety staff for site-specific dashboards or external access.</a:t>
            </a:r>
          </a:p>
          <a:p>
            <a:pPr marL="243840" marR="70485" indent="-231775">
              <a:lnSpc>
                <a:spcPts val="2590"/>
              </a:lnSpc>
              <a:spcBef>
                <a:spcPts val="1000"/>
              </a:spcBef>
              <a:buClr>
                <a:srgbClr val="BA5D00"/>
              </a:buClr>
              <a:buSzPct val="110416"/>
              <a:buChar char="•"/>
              <a:tabLst>
                <a:tab pos="243840" algn="l"/>
              </a:tabLst>
            </a:pPr>
            <a:endParaRPr lang="en-US" sz="2400">
              <a:latin typeface="Arial"/>
              <a:cs typeface="Arial"/>
            </a:endParaRPr>
          </a:p>
          <a:p>
            <a:endParaRPr lang="en-US"/>
          </a:p>
        </p:txBody>
      </p:sp>
    </p:spTree>
    <p:extLst>
      <p:ext uri="{BB962C8B-B14F-4D97-AF65-F5344CB8AC3E}">
        <p14:creationId xmlns:p14="http://schemas.microsoft.com/office/powerpoint/2010/main" val="48729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Freeport Safety Incidents, Successes &amp; Alerts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lang="en-US" altLang="en-US" sz="2000">
                <a:solidFill>
                  <a:srgbClr val="FFFFFF"/>
                </a:solidFill>
                <a:latin typeface="Arial" panose="020B0604020202020204"/>
              </a:rPr>
              <a:t>May</a:t>
            </a:r>
            <a:r>
              <a:rPr kumimoji="0" lang="en-US" altLang="en-US" sz="20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 2024</a:t>
            </a:r>
          </a:p>
        </p:txBody>
      </p:sp>
    </p:spTree>
    <p:extLst>
      <p:ext uri="{BB962C8B-B14F-4D97-AF65-F5344CB8AC3E}">
        <p14:creationId xmlns:p14="http://schemas.microsoft.com/office/powerpoint/2010/main" val="323726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4D98A57A-0F5C-BAB3-CE0C-A8E5687781B5}"/>
              </a:ext>
            </a:extLst>
          </p:cNvPr>
          <p:cNvPicPr>
            <a:picLocks noGrp="1" noChangeAspect="1"/>
          </p:cNvPicPr>
          <p:nvPr>
            <p:ph type="pic" sz="quarter" idx="18"/>
          </p:nvPr>
        </p:nvPicPr>
        <p:blipFill rotWithShape="1">
          <a:blip r:embed="rId2"/>
          <a:srcRect l="2172" r="162"/>
          <a:stretch/>
        </p:blipFill>
        <p:spPr>
          <a:xfrm>
            <a:off x="7026225" y="4466057"/>
            <a:ext cx="4158847" cy="1790509"/>
          </a:xfrm>
        </p:spPr>
      </p:pic>
      <p:sp>
        <p:nvSpPr>
          <p:cNvPr id="5" name="Text Placeholder 4">
            <a:extLst>
              <a:ext uri="{FF2B5EF4-FFF2-40B4-BE49-F238E27FC236}">
                <a16:creationId xmlns:a16="http://schemas.microsoft.com/office/drawing/2014/main" id="{DC57936B-51BF-79BD-576A-C8E50F7775C6}"/>
              </a:ext>
            </a:extLst>
          </p:cNvPr>
          <p:cNvSpPr>
            <a:spLocks noGrp="1"/>
          </p:cNvSpPr>
          <p:nvPr>
            <p:ph type="body" sz="quarter" idx="32"/>
          </p:nvPr>
        </p:nvSpPr>
        <p:spPr>
          <a:xfrm>
            <a:off x="6339133" y="3871080"/>
            <a:ext cx="2409824" cy="236484"/>
          </a:xfrm>
        </p:spPr>
        <p:txBody>
          <a:bodyPr/>
          <a:lstStyle/>
          <a:p>
            <a:r>
              <a:rPr lang="en-US" sz="1050" i="1">
                <a:latin typeface="Arial" panose="020B0604020202020204" pitchFamily="34" charset="0"/>
                <a:cs typeface="Arial" panose="020B0604020202020204" pitchFamily="34" charset="0"/>
              </a:rPr>
              <a:t>Re-enactment of valve assembly. </a:t>
            </a:r>
          </a:p>
        </p:txBody>
      </p:sp>
      <p:sp>
        <p:nvSpPr>
          <p:cNvPr id="6" name="Text Placeholder 5">
            <a:extLst>
              <a:ext uri="{FF2B5EF4-FFF2-40B4-BE49-F238E27FC236}">
                <a16:creationId xmlns:a16="http://schemas.microsoft.com/office/drawing/2014/main" id="{D0958565-0E58-F744-B545-19D68A4C3744}"/>
              </a:ext>
            </a:extLst>
          </p:cNvPr>
          <p:cNvSpPr>
            <a:spLocks noGrp="1"/>
          </p:cNvSpPr>
          <p:nvPr>
            <p:ph type="body" sz="quarter" idx="33"/>
          </p:nvPr>
        </p:nvSpPr>
        <p:spPr>
          <a:xfrm>
            <a:off x="9062867" y="3871080"/>
            <a:ext cx="2654782" cy="232156"/>
          </a:xfrm>
        </p:spPr>
        <p:txBody>
          <a:bodyPr/>
          <a:lstStyle/>
          <a:p>
            <a:r>
              <a:rPr lang="en-US" sz="1050" i="1">
                <a:latin typeface="Arial" panose="020B0604020202020204" pitchFamily="34" charset="0"/>
                <a:cs typeface="Arial" panose="020B0604020202020204" pitchFamily="34" charset="0"/>
              </a:rPr>
              <a:t>Contractor suit following acid exposure. </a:t>
            </a:r>
          </a:p>
        </p:txBody>
      </p:sp>
      <p:sp>
        <p:nvSpPr>
          <p:cNvPr id="7" name="Text Placeholder 6">
            <a:extLst>
              <a:ext uri="{FF2B5EF4-FFF2-40B4-BE49-F238E27FC236}">
                <a16:creationId xmlns:a16="http://schemas.microsoft.com/office/drawing/2014/main" id="{36C2989D-F256-C7DA-44CF-08A92585B723}"/>
              </a:ext>
            </a:extLst>
          </p:cNvPr>
          <p:cNvSpPr>
            <a:spLocks noGrp="1"/>
          </p:cNvSpPr>
          <p:nvPr>
            <p:ph type="body" sz="quarter" idx="34"/>
          </p:nvPr>
        </p:nvSpPr>
        <p:spPr>
          <a:xfrm>
            <a:off x="7026225" y="6263502"/>
            <a:ext cx="4073285" cy="226425"/>
          </a:xfrm>
        </p:spPr>
        <p:txBody>
          <a:bodyPr/>
          <a:lstStyle/>
          <a:p>
            <a:r>
              <a:rPr lang="en-US" sz="1050" i="1">
                <a:latin typeface="Arial" panose="020B0604020202020204" pitchFamily="34" charset="0"/>
                <a:cs typeface="Arial" panose="020B0604020202020204" pitchFamily="34" charset="0"/>
              </a:rPr>
              <a:t>Railcar tank set up. </a:t>
            </a:r>
          </a:p>
        </p:txBody>
      </p:sp>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544903" cy="533203"/>
          </a:xfrm>
        </p:spPr>
        <p:txBody>
          <a:bodyPr lIns="91440" tIns="45720" rIns="91440" bIns="45720" anchor="ctr"/>
          <a:lstStyle/>
          <a:p>
            <a:r>
              <a:rPr lang="en-US">
                <a:latin typeface="Arial"/>
                <a:cs typeface="Arial"/>
              </a:rPr>
              <a:t>Railcar Acid Burns</a:t>
            </a:r>
            <a:endParaRPr lang="en-US"/>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nvGraphicFramePr>
        <p:xfrm>
          <a:off x="272810" y="1078478"/>
          <a:ext cx="5609203" cy="5568954"/>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b="0" i="0" kern="1200">
                          <a:solidFill>
                            <a:schemeClr val="dk1"/>
                          </a:solidFill>
                          <a:effectLst/>
                          <a:latin typeface="Arial" panose="020B0604020202020204" pitchFamily="34" charset="0"/>
                          <a:ea typeface="+mn-ea"/>
                          <a:cs typeface="Arial" panose="020B0604020202020204" pitchFamily="34" charset="0"/>
                        </a:rPr>
                        <a:t>Fort Madison</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b="0" i="0" kern="1200">
                          <a:solidFill>
                            <a:schemeClr val="dk1"/>
                          </a:solidFill>
                          <a:effectLst/>
                          <a:latin typeface="Arial" panose="020B0604020202020204" pitchFamily="34" charset="0"/>
                          <a:ea typeface="+mn-ea"/>
                          <a:cs typeface="Arial" panose="020B0604020202020204" pitchFamily="34" charset="0"/>
                        </a:rPr>
                        <a:t>May 13, 2024 / 12:10 pm</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b="0" i="0" kern="1200">
                          <a:solidFill>
                            <a:schemeClr val="dk1"/>
                          </a:solidFill>
                          <a:effectLst/>
                          <a:latin typeface="Arial" panose="020B0604020202020204" pitchFamily="34" charset="0"/>
                          <a:ea typeface="+mn-ea"/>
                          <a:cs typeface="Arial" panose="020B0604020202020204" pitchFamily="34" charset="0"/>
                        </a:rPr>
                        <a:t>Injury – Medical Treatment</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307522">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b="0" i="0" kern="1200">
                          <a:solidFill>
                            <a:schemeClr val="dk1"/>
                          </a:solidFill>
                          <a:effectLst/>
                          <a:latin typeface="Arial"/>
                          <a:ea typeface="+mn-ea"/>
                          <a:cs typeface="Arial"/>
                        </a:rPr>
                        <a:t>A contractor was depressurizing an acid railcar. While attempting to check the low side pressure valve tree, the employee was unable to maintain a tight seal on the valve and was sprayed with 93% sulfuric acid. The contractor was wearing chemical gloves, a suit, boots, face shield and goggles. </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panose="020B0604020202020204" pitchFamily="34" charset="0"/>
                          <a:cs typeface="Arial" panose="020B0604020202020204" pitchFamily="34" charset="0"/>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Acid tank was not properly depressurized. </a:t>
                      </a:r>
                    </a:p>
                    <a:p>
                      <a:pPr marL="628654" lvl="1"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Operator deviated from depressurizing procedures. </a:t>
                      </a:r>
                    </a:p>
                    <a:p>
                      <a:pPr marL="628654" lvl="1"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Improper depressurizing training. </a:t>
                      </a:r>
                    </a:p>
                    <a:p>
                      <a:pPr marL="171450" indent="-171450">
                        <a:buFont typeface="Arial" panose="020B0604020202020204" pitchFamily="34" charset="0"/>
                        <a:buChar char="•"/>
                      </a:pPr>
                      <a:r>
                        <a:rPr lang="en-US" sz="1050">
                          <a:solidFill>
                            <a:schemeClr val="tx1"/>
                          </a:solidFill>
                          <a:latin typeface="Arial"/>
                          <a:cs typeface="Arial"/>
                        </a:rPr>
                        <a:t>Missing and improperly worn personal protection equipment. </a:t>
                      </a:r>
                    </a:p>
                    <a:p>
                      <a:pPr marL="171450" indent="-171450">
                        <a:buFont typeface="Arial" panose="020B0604020202020204" pitchFamily="34" charset="0"/>
                        <a:buChar char="•"/>
                      </a:pPr>
                      <a:r>
                        <a:rPr lang="en-US" sz="1050" b="0" i="0" u="none" strike="noStrike" noProof="0">
                          <a:solidFill>
                            <a:schemeClr val="tx1"/>
                          </a:solidFill>
                          <a:latin typeface="Arial"/>
                        </a:rPr>
                        <a:t>Failure to conduct periodic monitoring and assessment of contractor transload operations.</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hlinkClick r:id="rId3"/>
                        </a:rPr>
                        <a:t>FCX-HS28 – Sulfuric Acid Bulk Handling Policy</a:t>
                      </a:r>
                    </a:p>
                    <a:p>
                      <a:pPr marL="171450" lvl="0" indent="-171450">
                        <a:buFont typeface="Arial" panose="020B0604020202020204" pitchFamily="34" charset="0"/>
                        <a:buChar char="•"/>
                      </a:pPr>
                      <a:r>
                        <a:rPr lang="en-US" sz="1050" b="0" i="0" u="none" strike="noStrike" noProof="0">
                          <a:latin typeface="Arial"/>
                          <a:hlinkClick r:id="rId4"/>
                        </a:rPr>
                        <a:t>FCX-HS01 Administration Requirements Policy</a:t>
                      </a:r>
                      <a:endParaRPr lang="en-US" sz="105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Contractor sustained second-degree burns.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rPr>
                        <a:t>Michael </a:t>
                      </a:r>
                      <a:r>
                        <a:rPr lang="en-US" sz="1050" err="1">
                          <a:latin typeface="Arial"/>
                          <a:cs typeface="Arial"/>
                        </a:rPr>
                        <a:t>Alsbrook</a:t>
                      </a:r>
                      <a:r>
                        <a:rPr lang="en-US" sz="1050">
                          <a:latin typeface="Arial"/>
                          <a:cs typeface="Arial"/>
                        </a:rPr>
                        <a:t>, Manager-Health and Safety</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Sarah Johnson, Manager-Moly Operations</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57150" y="571422"/>
            <a:ext cx="1499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Exposure to Hazardous Substance - Acute</a:t>
            </a:r>
            <a:endPar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ID # 2024-16</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20015586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21" name="Picture Placeholder 20">
            <a:extLst>
              <a:ext uri="{FF2B5EF4-FFF2-40B4-BE49-F238E27FC236}">
                <a16:creationId xmlns:a16="http://schemas.microsoft.com/office/drawing/2014/main" id="{BB1AD90A-6EE0-3B0E-3D5F-F4ACEA5F9416}"/>
              </a:ext>
            </a:extLst>
          </p:cNvPr>
          <p:cNvPicPr>
            <a:picLocks noGrp="1" noChangeAspect="1"/>
          </p:cNvPicPr>
          <p:nvPr>
            <p:ph type="pic" sz="quarter" idx="17"/>
          </p:nvPr>
        </p:nvPicPr>
        <p:blipFill rotWithShape="1">
          <a:blip r:embed="rId5"/>
          <a:srcRect t="19547" b="8213"/>
          <a:stretch/>
        </p:blipFill>
        <p:spPr>
          <a:xfrm>
            <a:off x="6461367" y="1511472"/>
            <a:ext cx="2409824" cy="2352676"/>
          </a:xfrm>
        </p:spPr>
      </p:pic>
      <p:pic>
        <p:nvPicPr>
          <p:cNvPr id="22" name="Picture 21" descr="Icon&#10;&#10;Description automatically generated">
            <a:extLst>
              <a:ext uri="{FF2B5EF4-FFF2-40B4-BE49-F238E27FC236}">
                <a16:creationId xmlns:a16="http://schemas.microsoft.com/office/drawing/2014/main" id="{CD8F5D48-ED01-D14A-7640-6C4EB6230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37" y="44422"/>
            <a:ext cx="635815" cy="556437"/>
          </a:xfrm>
          <a:prstGeom prst="rect">
            <a:avLst/>
          </a:prstGeom>
        </p:spPr>
      </p:pic>
      <p:pic>
        <p:nvPicPr>
          <p:cNvPr id="1026" name="Picture 2">
            <a:extLst>
              <a:ext uri="{FF2B5EF4-FFF2-40B4-BE49-F238E27FC236}">
                <a16:creationId xmlns:a16="http://schemas.microsoft.com/office/drawing/2014/main" id="{792AABB7-0146-A3AE-7CE0-3BE673DD0343}"/>
              </a:ext>
            </a:extLst>
          </p:cNvPr>
          <p:cNvPicPr>
            <a:picLocks noGrp="1" noChangeAspect="1" noChangeArrowheads="1"/>
          </p:cNvPicPr>
          <p:nvPr>
            <p:ph type="pic" sz="quarter" idx="16"/>
          </p:nvPr>
        </p:nvPicPr>
        <p:blipFill rotWithShape="1">
          <a:blip r:embed="rId7" cstate="print">
            <a:extLst>
              <a:ext uri="{28A0092B-C50C-407E-A947-70E740481C1C}">
                <a14:useLocalDpi xmlns:a14="http://schemas.microsoft.com/office/drawing/2010/main" val="0"/>
              </a:ext>
            </a:extLst>
          </a:blip>
          <a:srcRect l="-7" t="8693" r="7" b="18085"/>
          <a:stretch/>
        </p:blipFill>
        <p:spPr bwMode="auto">
          <a:xfrm>
            <a:off x="9205913" y="1511300"/>
            <a:ext cx="24098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6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7936B-51BF-79BD-576A-C8E50F7775C6}"/>
              </a:ext>
            </a:extLst>
          </p:cNvPr>
          <p:cNvSpPr>
            <a:spLocks noGrp="1"/>
          </p:cNvSpPr>
          <p:nvPr>
            <p:ph type="body" sz="quarter" idx="32"/>
          </p:nvPr>
        </p:nvSpPr>
        <p:spPr>
          <a:xfrm>
            <a:off x="9206153" y="3743561"/>
            <a:ext cx="2409585" cy="343712"/>
          </a:xfrm>
        </p:spPr>
        <p:txBody>
          <a:bodyPr/>
          <a:lstStyle/>
          <a:p>
            <a:pPr>
              <a:buClrTx/>
              <a:buFont typeface="Arial" panose="020B0604020202020204" pitchFamily="34" charset="0"/>
              <a:buChar char="•"/>
            </a:pPr>
            <a:r>
              <a:rPr lang="en-US" sz="1050" i="1">
                <a:solidFill>
                  <a:schemeClr val="dk1"/>
                </a:solidFill>
                <a:latin typeface="Arial" panose="020B0604020202020204" pitchFamily="34" charset="0"/>
                <a:cs typeface="Arial" panose="020B0604020202020204" pitchFamily="34" charset="0"/>
              </a:rPr>
              <a:t>Dozer position following the roll. The operator exited the machine without assistance. </a:t>
            </a:r>
          </a:p>
        </p:txBody>
      </p:sp>
      <p:sp>
        <p:nvSpPr>
          <p:cNvPr id="6" name="Text Placeholder 5">
            <a:extLst>
              <a:ext uri="{FF2B5EF4-FFF2-40B4-BE49-F238E27FC236}">
                <a16:creationId xmlns:a16="http://schemas.microsoft.com/office/drawing/2014/main" id="{D0958565-0E58-F744-B545-19D68A4C3744}"/>
              </a:ext>
            </a:extLst>
          </p:cNvPr>
          <p:cNvSpPr>
            <a:spLocks noGrp="1"/>
          </p:cNvSpPr>
          <p:nvPr>
            <p:ph type="body" sz="quarter" idx="33"/>
          </p:nvPr>
        </p:nvSpPr>
        <p:spPr>
          <a:xfrm>
            <a:off x="6391175" y="3743562"/>
            <a:ext cx="2814738" cy="825636"/>
          </a:xfrm>
        </p:spPr>
        <p:txBody>
          <a:bodyPr/>
          <a:lstStyle/>
          <a:p>
            <a:pPr>
              <a:buClrTx/>
              <a:buFont typeface="Arial" panose="020B0604020202020204" pitchFamily="34" charset="0"/>
              <a:buChar char="•"/>
            </a:pPr>
            <a:r>
              <a:rPr lang="en-US" sz="1050" i="1">
                <a:solidFill>
                  <a:schemeClr val="tx1"/>
                </a:solidFill>
                <a:latin typeface="Arial" panose="020B0604020202020204" pitchFamily="34" charset="0"/>
                <a:cs typeface="Arial" panose="020B0604020202020204" pitchFamily="34" charset="0"/>
              </a:rPr>
              <a:t>A CAT truck was leaving the loading front when the dozer fell. The loader operator activated the emergency button and activities were stopped.</a:t>
            </a:r>
          </a:p>
        </p:txBody>
      </p:sp>
      <p:sp>
        <p:nvSpPr>
          <p:cNvPr id="7" name="Text Placeholder 6">
            <a:extLst>
              <a:ext uri="{FF2B5EF4-FFF2-40B4-BE49-F238E27FC236}">
                <a16:creationId xmlns:a16="http://schemas.microsoft.com/office/drawing/2014/main" id="{36C2989D-F256-C7DA-44CF-08A92585B723}"/>
              </a:ext>
            </a:extLst>
          </p:cNvPr>
          <p:cNvSpPr>
            <a:spLocks noGrp="1"/>
          </p:cNvSpPr>
          <p:nvPr>
            <p:ph type="body" sz="quarter" idx="34"/>
          </p:nvPr>
        </p:nvSpPr>
        <p:spPr>
          <a:xfrm>
            <a:off x="6612451" y="6357657"/>
            <a:ext cx="5186270" cy="227437"/>
          </a:xfrm>
        </p:spPr>
        <p:txBody>
          <a:bodyPr lIns="91440" tIns="45720" rIns="91440" bIns="45720" anchor="t"/>
          <a:lstStyle/>
          <a:p>
            <a:pPr marL="91440" indent="-91440">
              <a:buClrTx/>
              <a:buFont typeface="Arial" panose="020F0502020204030204" pitchFamily="34" charset="0"/>
              <a:buChar char="•"/>
            </a:pPr>
            <a:r>
              <a:rPr lang="en-US" sz="1050" i="1">
                <a:solidFill>
                  <a:schemeClr val="tx1"/>
                </a:solidFill>
                <a:latin typeface="Arial"/>
                <a:cs typeface="Arial"/>
              </a:rPr>
              <a:t>Trajectory of the tractor, to the point where it slid and rolled down an 8-meter bank.</a:t>
            </a:r>
          </a:p>
        </p:txBody>
      </p:sp>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544903" cy="533203"/>
          </a:xfrm>
        </p:spPr>
        <p:txBody>
          <a:bodyPr/>
          <a:lstStyle/>
          <a:p>
            <a:r>
              <a:rPr lang="en-US"/>
              <a:t>Tractor Slid Down Bench </a:t>
            </a:r>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nvGraphicFramePr>
        <p:xfrm>
          <a:off x="272810" y="1078478"/>
          <a:ext cx="5705203" cy="5509698"/>
        </p:xfrm>
        <a:graphic>
          <a:graphicData uri="http://schemas.openxmlformats.org/drawingml/2006/table">
            <a:tbl>
              <a:tblPr firstRow="1" bandRow="1">
                <a:tableStyleId>{1FECB4D8-DB02-4DC6-A0A2-4F2EBAE1DC90}</a:tableStyleId>
              </a:tblPr>
              <a:tblGrid>
                <a:gridCol w="1546140">
                  <a:extLst>
                    <a:ext uri="{9D8B030D-6E8A-4147-A177-3AD203B41FA5}">
                      <a16:colId xmlns:a16="http://schemas.microsoft.com/office/drawing/2014/main" val="2478897174"/>
                    </a:ext>
                  </a:extLst>
                </a:gridCol>
                <a:gridCol w="4159063">
                  <a:extLst>
                    <a:ext uri="{9D8B030D-6E8A-4147-A177-3AD203B41FA5}">
                      <a16:colId xmlns:a16="http://schemas.microsoft.com/office/drawing/2014/main" val="1434738273"/>
                    </a:ext>
                  </a:extLst>
                </a:gridCol>
              </a:tblGrid>
              <a:tr h="424789">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23209">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Cerro Verde</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32444">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May 25, 2024 / 11:17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87835">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Injury – First Aid</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611733">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lgn="l">
                        <a:lnSpc>
                          <a:spcPct val="100000"/>
                        </a:lnSpc>
                        <a:spcBef>
                          <a:spcPts val="0"/>
                        </a:spcBef>
                        <a:spcAft>
                          <a:spcPts val="0"/>
                        </a:spcAft>
                        <a:buNone/>
                      </a:pPr>
                      <a:r>
                        <a:rPr lang="en-US" sz="1050" b="0" i="0" u="none" strike="noStrike" noProof="0" dirty="0">
                          <a:solidFill>
                            <a:schemeClr val="tx1"/>
                          </a:solidFill>
                          <a:effectLst/>
                          <a:latin typeface="Arial"/>
                        </a:rPr>
                        <a:t>A dozer was tasked with pushing down a corniced overhang in fill material to two loaders below. The dozer used an existing ramp to access the top and decided to move a small windrow in the access; which wasn’t part of the job. While doing so, the operator moved too close to the corniced crest and rolled one-and-a-quarter times down an 8-meter bank before stopping. A loader operator immediately issued a Mayday. </a:t>
                      </a:r>
                      <a:endParaRPr lang="en-US" b="0" i="0" dirty="0">
                        <a:solidFill>
                          <a:schemeClr val="tx1"/>
                        </a:solidFill>
                        <a:latin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1397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55653">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solidFill>
                            <a:schemeClr val="tx1"/>
                          </a:solidFill>
                          <a:latin typeface="Arial"/>
                          <a:cs typeface="Arial"/>
                        </a:rPr>
                        <a:t>Dozer operator expanded access on the upper mining face.</a:t>
                      </a:r>
                    </a:p>
                    <a:p>
                      <a:pPr marL="171450" indent="-171450">
                        <a:buFont typeface="Arial" panose="020B0604020202020204" pitchFamily="34" charset="0"/>
                        <a:buChar char="•"/>
                      </a:pPr>
                      <a:r>
                        <a:rPr lang="en-US" sz="1050" dirty="0">
                          <a:solidFill>
                            <a:schemeClr val="tx1"/>
                          </a:solidFill>
                          <a:latin typeface="Arial"/>
                          <a:cs typeface="Arial"/>
                        </a:rPr>
                        <a:t>The dozer was working parallel to the corniced ridge. </a:t>
                      </a:r>
                    </a:p>
                    <a:p>
                      <a:pPr marL="171450" indent="-171450">
                        <a:buFont typeface="Arial" panose="020B0604020202020204" pitchFamily="34" charset="0"/>
                        <a:buChar char="•"/>
                      </a:pPr>
                      <a:r>
                        <a:rPr lang="en-US" sz="1050" dirty="0">
                          <a:solidFill>
                            <a:schemeClr val="tx1"/>
                          </a:solidFill>
                          <a:latin typeface="Arial"/>
                          <a:cs typeface="Arial"/>
                        </a:rPr>
                        <a:t>The weight of the dozer was not supported.</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43114">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Site-specific standard operating procedures.</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593738">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Dozer operator was transported to the Cerro Verde medical center by emergency personnel. </a:t>
                      </a: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a:cs typeface="Arial"/>
                        </a:rPr>
                        <a:t>Operator sustained multiple injuries.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23209">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McKay Pugmire, Manager-Fragmentation and Loading</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89482" y="545978"/>
            <a:ext cx="1270535"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Collision or Rollover </a:t>
            </a:r>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ID # 2024-17</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20015876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31" name="Marcador de posición de imagen 30">
            <a:extLst>
              <a:ext uri="{FF2B5EF4-FFF2-40B4-BE49-F238E27FC236}">
                <a16:creationId xmlns:a16="http://schemas.microsoft.com/office/drawing/2014/main" id="{8BCD2761-4671-205B-4875-BE99F38B5C05}"/>
              </a:ext>
            </a:extLst>
          </p:cNvPr>
          <p:cNvPicPr>
            <a:picLocks noGrp="1" noChangeAspect="1"/>
          </p:cNvPicPr>
          <p:nvPr>
            <p:ph type="pic" sz="quarter" idx="18"/>
          </p:nvPr>
        </p:nvPicPr>
        <p:blipFill rotWithShape="1">
          <a:blip r:embed="rId2"/>
          <a:srcRect l="3929" r="3929"/>
          <a:stretch/>
        </p:blipFill>
        <p:spPr>
          <a:xfrm>
            <a:off x="7169270" y="4569199"/>
            <a:ext cx="4073285" cy="1790509"/>
          </a:xfrm>
        </p:spPr>
      </p:pic>
      <p:pic>
        <p:nvPicPr>
          <p:cNvPr id="28" name="Picture 6">
            <a:extLst>
              <a:ext uri="{FF2B5EF4-FFF2-40B4-BE49-F238E27FC236}">
                <a16:creationId xmlns:a16="http://schemas.microsoft.com/office/drawing/2014/main" id="{8CE7E952-771C-CD72-553F-7D07EB444BEA}"/>
              </a:ext>
            </a:extLst>
          </p:cNvPr>
          <p:cNvPicPr>
            <a:picLocks noGrp="1" noChangeAspect="1"/>
          </p:cNvPicPr>
          <p:nvPr>
            <p:ph type="pic" sz="quarter" idx="17"/>
          </p:nvPr>
        </p:nvPicPr>
        <p:blipFill>
          <a:blip r:embed="rId3"/>
          <a:srcRect l="11601" r="11601"/>
          <a:stretch>
            <a:fillRect/>
          </a:stretch>
        </p:blipFill>
        <p:spPr>
          <a:xfrm>
            <a:off x="6461125" y="1508327"/>
            <a:ext cx="2615498" cy="2174239"/>
          </a:xfrm>
          <a:prstGeom prst="rect">
            <a:avLst/>
          </a:prstGeom>
        </p:spPr>
      </p:pic>
      <p:pic>
        <p:nvPicPr>
          <p:cNvPr id="29" name="Marcador de posición de imagen 28">
            <a:extLst>
              <a:ext uri="{FF2B5EF4-FFF2-40B4-BE49-F238E27FC236}">
                <a16:creationId xmlns:a16="http://schemas.microsoft.com/office/drawing/2014/main" id="{0A8CB3F0-33AA-42C3-9907-B0601AAEF81A}"/>
              </a:ext>
            </a:extLst>
          </p:cNvPr>
          <p:cNvPicPr>
            <a:picLocks noGrp="1" noChangeAspect="1"/>
          </p:cNvPicPr>
          <p:nvPr>
            <p:ph type="pic" sz="quarter" idx="16"/>
          </p:nvPr>
        </p:nvPicPr>
        <p:blipFill>
          <a:blip r:embed="rId4"/>
          <a:srcRect l="11534" r="11534"/>
          <a:stretch>
            <a:fillRect/>
          </a:stretch>
        </p:blipFill>
        <p:spPr>
          <a:xfrm>
            <a:off x="9205913" y="1513091"/>
            <a:ext cx="2409825" cy="2169476"/>
          </a:xfrm>
          <a:prstGeom prst="rect">
            <a:avLst/>
          </a:prstGeom>
        </p:spPr>
      </p:pic>
      <p:pic>
        <p:nvPicPr>
          <p:cNvPr id="2" name="Picture 1" descr="Logo, icon&#10;&#10;Description automatically generated">
            <a:extLst>
              <a:ext uri="{FF2B5EF4-FFF2-40B4-BE49-F238E27FC236}">
                <a16:creationId xmlns:a16="http://schemas.microsoft.com/office/drawing/2014/main" id="{D452074E-6CE0-3583-1C8D-9419E7B3BF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399" y="22420"/>
            <a:ext cx="615504" cy="533203"/>
          </a:xfrm>
          <a:prstGeom prst="rect">
            <a:avLst/>
          </a:prstGeom>
        </p:spPr>
      </p:pic>
    </p:spTree>
    <p:extLst>
      <p:ext uri="{BB962C8B-B14F-4D97-AF65-F5344CB8AC3E}">
        <p14:creationId xmlns:p14="http://schemas.microsoft.com/office/powerpoint/2010/main" val="179610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Potential Fatal Events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kumimoji="0" lang="en-US" altLang="en-US" sz="20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May 2024</a:t>
            </a:r>
          </a:p>
        </p:txBody>
      </p:sp>
    </p:spTree>
    <p:extLst>
      <p:ext uri="{BB962C8B-B14F-4D97-AF65-F5344CB8AC3E}">
        <p14:creationId xmlns:p14="http://schemas.microsoft.com/office/powerpoint/2010/main" val="273956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409062" y="6346537"/>
            <a:ext cx="4901005" cy="267130"/>
          </a:xfrm>
        </p:spPr>
        <p:txBody>
          <a:bodyPr lIns="91440" tIns="45720" rIns="91440" bIns="45720" anchor="t"/>
          <a:lstStyle/>
          <a:p>
            <a:pPr marL="91440" indent="-91440">
              <a:spcAft>
                <a:spcPts val="200"/>
              </a:spcAft>
            </a:pPr>
            <a:r>
              <a:rPr lang="en-US" sz="1050" i="1">
                <a:latin typeface="Arial"/>
                <a:cs typeface="Arial"/>
              </a:rPr>
              <a:t>Incident sketch. </a:t>
            </a:r>
            <a:endParaRPr lang="en-US"/>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lIns="91440" tIns="45720" rIns="91440" bIns="45720" anchor="ctr"/>
          <a:lstStyle/>
          <a:p>
            <a:r>
              <a:rPr lang="en-US">
                <a:latin typeface="Arial"/>
                <a:cs typeface="Arial"/>
              </a:rPr>
              <a:t>Loader Hit Light Vehicle in GBC Mine</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112569" y="1082386"/>
          <a:ext cx="6143852" cy="5654036"/>
        </p:xfrm>
        <a:graphic>
          <a:graphicData uri="http://schemas.openxmlformats.org/drawingml/2006/table">
            <a:tbl>
              <a:tblPr firstRow="1" bandRow="1">
                <a:tableStyleId>{1FECB4D8-DB02-4DC6-A0A2-4F2EBAE1DC90}</a:tableStyleId>
              </a:tblPr>
              <a:tblGrid>
                <a:gridCol w="1375395">
                  <a:extLst>
                    <a:ext uri="{9D8B030D-6E8A-4147-A177-3AD203B41FA5}">
                      <a16:colId xmlns:a16="http://schemas.microsoft.com/office/drawing/2014/main" val="2478897174"/>
                    </a:ext>
                  </a:extLst>
                </a:gridCol>
                <a:gridCol w="4768457">
                  <a:extLst>
                    <a:ext uri="{9D8B030D-6E8A-4147-A177-3AD203B41FA5}">
                      <a16:colId xmlns:a16="http://schemas.microsoft.com/office/drawing/2014/main" val="1434738273"/>
                    </a:ext>
                  </a:extLst>
                </a:gridCol>
              </a:tblGrid>
              <a:tr h="339073">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254304">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a:latin typeface="Arial"/>
                          <a:cs typeface="Arial"/>
                        </a:rPr>
                        <a:t>PTFI – Underground Mines Division, GBC Mine</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262781">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a:latin typeface="Arial"/>
                          <a:cs typeface="Arial"/>
                        </a:rPr>
                        <a:t>May 8, 2024 / 2:55 a.m.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271258">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a:latin typeface="Arial"/>
                          <a:cs typeface="Arial"/>
                        </a:rPr>
                        <a:t>Property Damage</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71658">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buNone/>
                      </a:pPr>
                      <a:r>
                        <a:rPr lang="en-US" sz="1050" b="0" i="0" u="none" strike="noStrike" kern="1200" noProof="0">
                          <a:solidFill>
                            <a:srgbClr val="333333"/>
                          </a:solidFill>
                          <a:effectLst/>
                          <a:latin typeface="Arial"/>
                        </a:rPr>
                        <a:t>A loader (LHD) was travelling up a ramp in reverse toward an intersection to turn left. Before entering the intersection, the operator stopped, sounded the horn four times and flashed the lights. A light vehicle (LV) – unaware of the LHD and stop sign – approached the intersection in third gear, slowed and sounded the horn about 4 meters before entering the area. Upon doing so, the LV was struck by the LHD’s rear tow hook and cabin side wings. The LV was pushed into the rib and then back about 4.4 meters, resulting in significant damage to the driver's side door and front, righthand-side quarter panel. In addition, the driver's side window and windshield were broken, and both tires on the passenger side were pulled off the rim. </a:t>
                      </a:r>
                      <a:endParaRPr lang="en-US" sz="1050"/>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45828">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0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1313904">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91440" indent="-91440" rtl="0" fontAlgn="base">
                        <a:buFont typeface="Arial" panose="020B0604020202020204" pitchFamily="34" charset="0"/>
                        <a:buChar char="•"/>
                      </a:pPr>
                      <a:r>
                        <a:rPr lang="en-US" sz="1000" b="0" i="0" u="none" strike="noStrike" kern="1200">
                          <a:solidFill>
                            <a:schemeClr val="dk1"/>
                          </a:solidFill>
                          <a:effectLst/>
                          <a:latin typeface="Arial"/>
                          <a:ea typeface="+mn-ea"/>
                          <a:cs typeface="Arial"/>
                        </a:rPr>
                        <a:t>Failure by LV to follow procedure for approaching and safely passing through intersection.</a:t>
                      </a:r>
                    </a:p>
                    <a:p>
                      <a:pPr marL="91440" lvl="0" indent="-91440">
                        <a:buFont typeface="Arial" panose="020B0604020202020204" pitchFamily="34" charset="0"/>
                        <a:buChar char="•"/>
                      </a:pPr>
                      <a:r>
                        <a:rPr lang="en-US" sz="1000" b="0" i="0" u="none" strike="noStrike" kern="1200">
                          <a:solidFill>
                            <a:schemeClr val="dk1"/>
                          </a:solidFill>
                          <a:effectLst/>
                          <a:latin typeface="Arial"/>
                          <a:ea typeface="+mn-ea"/>
                          <a:cs typeface="Arial"/>
                        </a:rPr>
                        <a:t>Failure by LHD to follow the Traffic Management Plan – the area is listed as one-way. </a:t>
                      </a:r>
                    </a:p>
                    <a:p>
                      <a:pPr marL="91440" lvl="0" indent="-91440">
                        <a:buFont typeface="Arial" panose="020B0604020202020204" pitchFamily="34" charset="0"/>
                        <a:buChar char="•"/>
                      </a:pPr>
                      <a:r>
                        <a:rPr lang="en-US" sz="1000" b="0" i="0" u="none" strike="noStrike" kern="1200">
                          <a:solidFill>
                            <a:schemeClr val="dk1"/>
                          </a:solidFill>
                          <a:effectLst/>
                          <a:latin typeface="Arial"/>
                          <a:ea typeface="+mn-ea"/>
                          <a:cs typeface="Arial"/>
                        </a:rPr>
                        <a:t>The reverse camera was not functioning, which increased the LHD blind-spot while reversing. </a:t>
                      </a:r>
                    </a:p>
                    <a:p>
                      <a:pPr marL="91440" lvl="0" indent="-91440">
                        <a:buFont typeface="Arial" panose="020B0604020202020204" pitchFamily="34" charset="0"/>
                        <a:buChar char="•"/>
                      </a:pPr>
                      <a:r>
                        <a:rPr lang="en-US" sz="1000" b="0" i="0" u="none" strike="noStrike" kern="1200">
                          <a:solidFill>
                            <a:schemeClr val="dk1"/>
                          </a:solidFill>
                          <a:effectLst/>
                          <a:latin typeface="Arial"/>
                          <a:ea typeface="+mn-ea"/>
                          <a:cs typeface="Arial"/>
                        </a:rPr>
                        <a:t>The reverse camera is a critical component on pre-start inspection, but the operator used an outdated pre-start checklist without the camera listed. </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398410">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00">
                          <a:latin typeface="Arial"/>
                          <a:cs typeface="Arial"/>
                        </a:rPr>
                        <a:t>SOP-6.01-UG-J01 LHD Operation Procedure </a:t>
                      </a:r>
                    </a:p>
                    <a:p>
                      <a:pPr marL="171450" lvl="0" indent="-171450">
                        <a:buFont typeface="Arial"/>
                        <a:buChar char="•"/>
                      </a:pPr>
                      <a:r>
                        <a:rPr lang="en-US" sz="1000">
                          <a:latin typeface="Arial"/>
                          <a:cs typeface="Arial"/>
                        </a:rPr>
                        <a:t>SOP-4.04-PTFI-002 Light Vehicle Operation</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398410">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00">
                          <a:latin typeface="Arial"/>
                          <a:cs typeface="Arial"/>
                        </a:rPr>
                        <a:t>No employees were injured.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98410">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00">
                          <a:latin typeface="Arial"/>
                          <a:cs typeface="Arial"/>
                        </a:rPr>
                        <a:t>Anthony Hall, Manager-GBC Development</a:t>
                      </a:r>
                    </a:p>
                    <a:p>
                      <a:pPr marL="171450" indent="-171450">
                        <a:buFont typeface="Arial"/>
                        <a:buChar char="•"/>
                      </a:pPr>
                      <a:r>
                        <a:rPr lang="en-US" sz="1000">
                          <a:latin typeface="Arial"/>
                          <a:cs typeface="Arial"/>
                        </a:rPr>
                        <a:t>Andri Abdullah, Manager-Health &amp; Safety UG Division</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PFE # 2024-10</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20015423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57213" y="667772"/>
            <a:ext cx="1249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Collision</a:t>
            </a:r>
          </a:p>
        </p:txBody>
      </p:sp>
      <p:pic>
        <p:nvPicPr>
          <p:cNvPr id="3" name="Picture 2" descr="Logo, icon&#10;&#10;Description automatically generated">
            <a:extLst>
              <a:ext uri="{FF2B5EF4-FFF2-40B4-BE49-F238E27FC236}">
                <a16:creationId xmlns:a16="http://schemas.microsoft.com/office/drawing/2014/main" id="{2AFB81A0-929B-07B1-70BA-F55F60071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53" y="59933"/>
            <a:ext cx="723510" cy="626767"/>
          </a:xfrm>
          <a:prstGeom prst="rect">
            <a:avLst/>
          </a:prstGeom>
        </p:spPr>
      </p:pic>
      <p:pic>
        <p:nvPicPr>
          <p:cNvPr id="5" name="Picture 4" descr="Two cars in a tunnel&#10;&#10;Description automatically generated">
            <a:extLst>
              <a:ext uri="{FF2B5EF4-FFF2-40B4-BE49-F238E27FC236}">
                <a16:creationId xmlns:a16="http://schemas.microsoft.com/office/drawing/2014/main" id="{798800A6-6949-8CFB-2B77-C13A24A2C7A7}"/>
              </a:ext>
            </a:extLst>
          </p:cNvPr>
          <p:cNvPicPr>
            <a:picLocks noChangeAspect="1"/>
          </p:cNvPicPr>
          <p:nvPr/>
        </p:nvPicPr>
        <p:blipFill>
          <a:blip r:embed="rId3"/>
          <a:stretch>
            <a:fillRect/>
          </a:stretch>
        </p:blipFill>
        <p:spPr>
          <a:xfrm>
            <a:off x="6353858" y="1470679"/>
            <a:ext cx="2468479" cy="1640306"/>
          </a:xfrm>
          <a:prstGeom prst="rect">
            <a:avLst/>
          </a:prstGeom>
        </p:spPr>
      </p:pic>
      <p:pic>
        <p:nvPicPr>
          <p:cNvPr id="6" name="Picture 5" descr="A white van with a broken front end&#10;&#10;Description automatically generated">
            <a:extLst>
              <a:ext uri="{FF2B5EF4-FFF2-40B4-BE49-F238E27FC236}">
                <a16:creationId xmlns:a16="http://schemas.microsoft.com/office/drawing/2014/main" id="{325A7BD8-7712-6FD6-2F44-82769946264F}"/>
              </a:ext>
            </a:extLst>
          </p:cNvPr>
          <p:cNvPicPr>
            <a:picLocks noChangeAspect="1"/>
          </p:cNvPicPr>
          <p:nvPr/>
        </p:nvPicPr>
        <p:blipFill>
          <a:blip r:embed="rId4"/>
          <a:stretch>
            <a:fillRect/>
          </a:stretch>
        </p:blipFill>
        <p:spPr>
          <a:xfrm>
            <a:off x="9048500" y="1470679"/>
            <a:ext cx="2769770" cy="1640306"/>
          </a:xfrm>
          <a:prstGeom prst="rect">
            <a:avLst/>
          </a:prstGeom>
        </p:spPr>
      </p:pic>
      <p:pic>
        <p:nvPicPr>
          <p:cNvPr id="8" name="Picture 7" descr="A collage of a map&#10;&#10;Description automatically generated">
            <a:extLst>
              <a:ext uri="{FF2B5EF4-FFF2-40B4-BE49-F238E27FC236}">
                <a16:creationId xmlns:a16="http://schemas.microsoft.com/office/drawing/2014/main" id="{475FA1D0-09D1-52C3-9676-101983C4D94F}"/>
              </a:ext>
            </a:extLst>
          </p:cNvPr>
          <p:cNvPicPr>
            <a:picLocks noChangeAspect="1"/>
          </p:cNvPicPr>
          <p:nvPr/>
        </p:nvPicPr>
        <p:blipFill>
          <a:blip r:embed="rId5"/>
          <a:stretch>
            <a:fillRect/>
          </a:stretch>
        </p:blipFill>
        <p:spPr>
          <a:xfrm>
            <a:off x="6789570" y="3542501"/>
            <a:ext cx="4516354" cy="2723649"/>
          </a:xfrm>
          <a:prstGeom prst="rect">
            <a:avLst/>
          </a:prstGeom>
        </p:spPr>
      </p:pic>
      <p:sp>
        <p:nvSpPr>
          <p:cNvPr id="7" name="Text Placeholder 19">
            <a:extLst>
              <a:ext uri="{FF2B5EF4-FFF2-40B4-BE49-F238E27FC236}">
                <a16:creationId xmlns:a16="http://schemas.microsoft.com/office/drawing/2014/main" id="{264B6DC2-AB82-F545-8904-9E3EA3A3601F}"/>
              </a:ext>
            </a:extLst>
          </p:cNvPr>
          <p:cNvSpPr txBox="1">
            <a:spLocks/>
          </p:cNvSpPr>
          <p:nvPr/>
        </p:nvSpPr>
        <p:spPr>
          <a:xfrm>
            <a:off x="6405598" y="3165187"/>
            <a:ext cx="4901005" cy="267130"/>
          </a:xfrm>
          <a:prstGeom prst="rect">
            <a:avLst/>
          </a:prstGeom>
        </p:spPr>
        <p:txBody>
          <a:bodyPr lIns="91440" tIns="45720" rIns="91440" bIns="45720" anchor="t"/>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0" marR="0" lvl="0" indent="-91440" algn="l" defTabSz="914408"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sz="1050" b="0" i="1" u="none" strike="noStrike" kern="1200" cap="none" spc="0" normalizeH="0" baseline="0" noProof="0">
                <a:ln>
                  <a:noFill/>
                </a:ln>
                <a:solidFill>
                  <a:prstClr val="black">
                    <a:lumMod val="75000"/>
                    <a:lumOff val="25000"/>
                  </a:prstClr>
                </a:solidFill>
                <a:effectLst/>
                <a:uLnTx/>
                <a:uFillTx/>
                <a:latin typeface="Arial"/>
                <a:ea typeface="+mn-ea"/>
                <a:cs typeface="Arial"/>
              </a:rPr>
              <a:t>Damage to light vehicle. </a:t>
            </a:r>
            <a:endParaRPr kumimoji="0" 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81369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232918" y="3540989"/>
            <a:ext cx="2121742" cy="269713"/>
          </a:xfrm>
        </p:spPr>
        <p:txBody>
          <a:bodyPr/>
          <a:lstStyle/>
          <a:p>
            <a:r>
              <a:rPr lang="en-US" sz="1050" i="1">
                <a:latin typeface="Arial" panose="020B0604020202020204" pitchFamily="34" charset="0"/>
                <a:cs typeface="Arial" panose="020B0604020202020204" pitchFamily="34" charset="0"/>
              </a:rPr>
              <a:t>Platform where fire started. </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a:lstStyle/>
          <a:p>
            <a:r>
              <a:rPr lang="en-US" err="1"/>
              <a:t>Hydromet</a:t>
            </a:r>
            <a:r>
              <a:rPr lang="en-US"/>
              <a:t> Tank Fire</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660661"/>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El Abra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May 13, 2024 / 4:05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305966">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Injury – First Aid </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476463">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lgn="l">
                        <a:lnSpc>
                          <a:spcPct val="100000"/>
                        </a:lnSpc>
                        <a:spcBef>
                          <a:spcPts val="0"/>
                        </a:spcBef>
                        <a:spcAft>
                          <a:spcPts val="0"/>
                        </a:spcAft>
                        <a:buNone/>
                      </a:pPr>
                      <a:r>
                        <a:rPr lang="en-US" sz="1050" b="0" i="0" u="none" strike="noStrike" kern="1200" noProof="0">
                          <a:solidFill>
                            <a:schemeClr val="dk1"/>
                          </a:solidFill>
                          <a:effectLst/>
                          <a:latin typeface="Arial"/>
                        </a:rPr>
                        <a:t>Three contractors were performing hot work on a platform at the tank farm. A failure in the undersized extension cord caused a fire at the welding machine, which subsequently spread to the fire blanket. One employee who was tied-off was unable to get free from the harness until the lanyard was completely burned through by the fire. The other employee attempted to suppress the fire with a portable fire extinguisher but was unsuccessful. The emergency response team was notified and quickly arrived on scene to extinguish the fire.</a:t>
                      </a:r>
                      <a:endParaRPr lang="en-US" u="none" strike="noStrike" noProof="0">
                        <a:latin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59582">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87301">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lgn="l">
                        <a:lnSpc>
                          <a:spcPct val="100000"/>
                        </a:lnSpc>
                        <a:spcBef>
                          <a:spcPts val="0"/>
                        </a:spcBef>
                        <a:spcAft>
                          <a:spcPts val="0"/>
                        </a:spcAft>
                        <a:buFont typeface="Arial" panose="020B0604020202020204" pitchFamily="34" charset="0"/>
                        <a:buChar char="•"/>
                      </a:pPr>
                      <a:r>
                        <a:rPr lang="en-US" sz="1050" b="0" i="0" u="none" strike="noStrike" noProof="0">
                          <a:solidFill>
                            <a:schemeClr val="tx1"/>
                          </a:solidFill>
                          <a:latin typeface="Arial"/>
                        </a:rPr>
                        <a:t>Improper selection of appropriately rated extension cord.</a:t>
                      </a:r>
                      <a:endParaRPr lang="en-US" sz="1050">
                        <a:solidFill>
                          <a:schemeClr val="tx1"/>
                        </a:solidFill>
                        <a:latin typeface="Arial"/>
                        <a:cs typeface="Arial"/>
                      </a:endParaRPr>
                    </a:p>
                    <a:p>
                      <a:pPr marL="171450" lvl="0" indent="-171450" algn="l">
                        <a:lnSpc>
                          <a:spcPct val="100000"/>
                        </a:lnSpc>
                        <a:spcBef>
                          <a:spcPts val="0"/>
                        </a:spcBef>
                        <a:spcAft>
                          <a:spcPts val="0"/>
                        </a:spcAft>
                        <a:buFont typeface="Arial" panose="020B0604020202020204" pitchFamily="34" charset="0"/>
                        <a:buChar char="•"/>
                      </a:pPr>
                      <a:r>
                        <a:rPr lang="en-US" sz="1050" b="0" i="0" u="none" strike="noStrike" noProof="0">
                          <a:solidFill>
                            <a:schemeClr val="tx1"/>
                          </a:solidFill>
                          <a:latin typeface="Arial"/>
                        </a:rPr>
                        <a:t>Improper evaluation of fire risk and exposure to electrolyte backwash tank.</a:t>
                      </a:r>
                      <a:endParaRPr lang="en-US" sz="1050">
                        <a:latin typeface="Arial"/>
                      </a:endParaRPr>
                    </a:p>
                    <a:p>
                      <a:pPr marL="171450" lvl="0" indent="-171450" algn="l">
                        <a:lnSpc>
                          <a:spcPct val="100000"/>
                        </a:lnSpc>
                        <a:spcBef>
                          <a:spcPts val="0"/>
                        </a:spcBef>
                        <a:spcAft>
                          <a:spcPts val="0"/>
                        </a:spcAft>
                        <a:buFont typeface="Arial" panose="020B0604020202020204" pitchFamily="34" charset="0"/>
                        <a:buChar char="•"/>
                      </a:pPr>
                      <a:r>
                        <a:rPr lang="en-US" sz="1050" b="0" i="0" u="none" strike="noStrike" noProof="0">
                          <a:solidFill>
                            <a:schemeClr val="tx1"/>
                          </a:solidFill>
                          <a:latin typeface="Arial"/>
                        </a:rPr>
                        <a:t>Improper use of fire blanket – the blanket was left in place for a week and was subsequently contaminated with organic.</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noProof="0">
                          <a:solidFill>
                            <a:schemeClr val="tx1"/>
                          </a:solidFill>
                          <a:latin typeface="Arial"/>
                        </a:rPr>
                        <a:t>Standard operating procedures was not developed for hot work around the tank farm. </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hlinkClick r:id="rId2"/>
                        </a:rPr>
                        <a:t>FCX-HS06 Hot Work Policy</a:t>
                      </a:r>
                      <a:endParaRPr lang="en-US" sz="1050">
                        <a:latin typeface="Arial"/>
                      </a:endParaRPr>
                    </a:p>
                    <a:p>
                      <a:pPr marL="171450" lvl="0" indent="-171450">
                        <a:buFont typeface="Arial" panose="020B0604020202020204" pitchFamily="34" charset="0"/>
                        <a:buChar char="•"/>
                      </a:pPr>
                      <a:r>
                        <a:rPr lang="en-US" sz="1050">
                          <a:latin typeface="Arial"/>
                          <a:cs typeface="Arial"/>
                          <a:hlinkClick r:id="rId3"/>
                        </a:rPr>
                        <a:t>FCX-HS02 Working at Heights Policy</a:t>
                      </a:r>
                    </a:p>
                    <a:p>
                      <a:pPr marL="171450" lvl="0" indent="-171450">
                        <a:buFont typeface="Arial" panose="020B0604020202020204" pitchFamily="34" charset="0"/>
                        <a:buChar char="•"/>
                      </a:pPr>
                      <a:r>
                        <a:rPr lang="en-US" sz="1050" b="0" i="0" u="none" strike="noStrike" noProof="0">
                          <a:solidFill>
                            <a:srgbClr val="000000"/>
                          </a:solidFill>
                          <a:latin typeface="Arial"/>
                        </a:rPr>
                        <a:t>GAre0012 El Abra Hot Work Regulation </a:t>
                      </a:r>
                      <a:endParaRPr lang="en-US" sz="105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328959">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rPr>
                        <a:t>One employee sustained </a:t>
                      </a:r>
                      <a:r>
                        <a:rPr lang="en-US" sz="1050" b="0" i="0" kern="1200">
                          <a:solidFill>
                            <a:schemeClr val="dk1"/>
                          </a:solidFill>
                          <a:effectLst/>
                          <a:latin typeface="Arial"/>
                          <a:ea typeface="+mn-ea"/>
                          <a:cs typeface="Arial"/>
                        </a:rPr>
                        <a:t>superficial </a:t>
                      </a:r>
                      <a:r>
                        <a:rPr lang="en-US" sz="1050">
                          <a:latin typeface="Arial"/>
                          <a:cs typeface="Arial"/>
                        </a:rPr>
                        <a:t>burns to right ear.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50">
                          <a:latin typeface="Arial"/>
                          <a:cs typeface="Arial"/>
                        </a:rPr>
                        <a:t>Mack Rojas, Manager-Safety, Health and Technical Training</a:t>
                      </a:r>
                    </a:p>
                    <a:p>
                      <a:pPr marL="171450" indent="-171450">
                        <a:buFont typeface="Arial"/>
                        <a:buChar char="•"/>
                      </a:pPr>
                      <a:r>
                        <a:rPr lang="en-US" sz="1050" b="0" i="0" u="none" strike="noStrike" noProof="0">
                          <a:latin typeface="Arial"/>
                        </a:rPr>
                        <a:t>José Guzman, Senior Manager-Engineering and Services</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PFE # 2024-11</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20015578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354493" y="676327"/>
            <a:ext cx="1249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Fire</a:t>
            </a:r>
          </a:p>
        </p:txBody>
      </p:sp>
      <p:pic>
        <p:nvPicPr>
          <p:cNvPr id="3" name="Picture 2" descr="Logo, icon&#10;&#10;Description automatically generated">
            <a:extLst>
              <a:ext uri="{FF2B5EF4-FFF2-40B4-BE49-F238E27FC236}">
                <a16:creationId xmlns:a16="http://schemas.microsoft.com/office/drawing/2014/main" id="{4D968F0C-51CF-A484-C010-38070895D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10" y="86129"/>
            <a:ext cx="681889" cy="590711"/>
          </a:xfrm>
          <a:prstGeom prst="rect">
            <a:avLst/>
          </a:prstGeom>
        </p:spPr>
      </p:pic>
      <p:sp>
        <p:nvSpPr>
          <p:cNvPr id="7" name="Text Placeholder 19">
            <a:extLst>
              <a:ext uri="{FF2B5EF4-FFF2-40B4-BE49-F238E27FC236}">
                <a16:creationId xmlns:a16="http://schemas.microsoft.com/office/drawing/2014/main" id="{9FD6E755-4AAA-CE8D-2252-033BC87652A8}"/>
              </a:ext>
            </a:extLst>
          </p:cNvPr>
          <p:cNvSpPr txBox="1">
            <a:spLocks/>
          </p:cNvSpPr>
          <p:nvPr/>
        </p:nvSpPr>
        <p:spPr>
          <a:xfrm>
            <a:off x="9218270" y="6239519"/>
            <a:ext cx="2121742" cy="269713"/>
          </a:xfrm>
          <a:prstGeom prst="rect">
            <a:avLst/>
          </a:prstGeom>
        </p:spPr>
        <p:txBody>
          <a:bodyPr/>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1" marR="0" lvl="0" indent="-91441" algn="l" defTabSz="914408" rtl="0" eaLnBrk="1" fontAlgn="auto" latinLnBrk="0" hangingPunct="1">
              <a:lnSpc>
                <a:spcPct val="90000"/>
              </a:lnSpc>
              <a:spcBef>
                <a:spcPts val="1200"/>
              </a:spcBef>
              <a:spcAft>
                <a:spcPts val="201"/>
              </a:spcAft>
              <a:buClr>
                <a:srgbClr val="4472C4"/>
              </a:buClr>
              <a:buSzPct val="100000"/>
              <a:buFont typeface="Calibri" panose="020F0502020204030204" pitchFamily="34" charset="0"/>
              <a:buChar char=" "/>
              <a:tabLst/>
              <a:defRPr/>
            </a:pPr>
            <a:r>
              <a:rPr kumimoji="0" lang="en-US" sz="1050" b="0" i="1"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Failed extension cord. </a:t>
            </a:r>
          </a:p>
        </p:txBody>
      </p:sp>
      <p:pic>
        <p:nvPicPr>
          <p:cNvPr id="9" name="Picture 8" descr="A metal grate with a tool on it&#10;&#10;Description automatically generated">
            <a:extLst>
              <a:ext uri="{FF2B5EF4-FFF2-40B4-BE49-F238E27FC236}">
                <a16:creationId xmlns:a16="http://schemas.microsoft.com/office/drawing/2014/main" id="{623085D3-86FA-874D-C43F-26D74AC113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866" t="17982" r="22626"/>
          <a:stretch/>
        </p:blipFill>
        <p:spPr>
          <a:xfrm rot="5400000">
            <a:off x="6640715" y="3885939"/>
            <a:ext cx="2212034" cy="2428707"/>
          </a:xfrm>
          <a:prstGeom prst="rect">
            <a:avLst/>
          </a:prstGeom>
        </p:spPr>
      </p:pic>
      <p:sp>
        <p:nvSpPr>
          <p:cNvPr id="10" name="Text Placeholder 19">
            <a:extLst>
              <a:ext uri="{FF2B5EF4-FFF2-40B4-BE49-F238E27FC236}">
                <a16:creationId xmlns:a16="http://schemas.microsoft.com/office/drawing/2014/main" id="{5593B375-48B8-6809-E654-697670900DCD}"/>
              </a:ext>
            </a:extLst>
          </p:cNvPr>
          <p:cNvSpPr txBox="1">
            <a:spLocks/>
          </p:cNvSpPr>
          <p:nvPr/>
        </p:nvSpPr>
        <p:spPr>
          <a:xfrm>
            <a:off x="6309989" y="6242453"/>
            <a:ext cx="2121742" cy="269713"/>
          </a:xfrm>
          <a:prstGeom prst="rect">
            <a:avLst/>
          </a:prstGeom>
        </p:spPr>
        <p:txBody>
          <a:bodyPr/>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1" marR="0" lvl="0" indent="-91441" algn="l" defTabSz="914408" rtl="0" eaLnBrk="1" fontAlgn="auto" latinLnBrk="0" hangingPunct="1">
              <a:lnSpc>
                <a:spcPct val="90000"/>
              </a:lnSpc>
              <a:spcBef>
                <a:spcPts val="1200"/>
              </a:spcBef>
              <a:spcAft>
                <a:spcPts val="201"/>
              </a:spcAft>
              <a:buClr>
                <a:srgbClr val="4472C4"/>
              </a:buClr>
              <a:buSzPct val="100000"/>
              <a:buFont typeface="Calibri" panose="020F0502020204030204" pitchFamily="34" charset="0"/>
              <a:buChar char=" "/>
              <a:tabLst/>
              <a:defRPr/>
            </a:pPr>
            <a:r>
              <a:rPr kumimoji="0" lang="en-US" sz="1050" b="0" i="1"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Burned welding machine. </a:t>
            </a:r>
          </a:p>
        </p:txBody>
      </p:sp>
      <p:sp>
        <p:nvSpPr>
          <p:cNvPr id="8" name="Text Placeholder 19">
            <a:extLst>
              <a:ext uri="{FF2B5EF4-FFF2-40B4-BE49-F238E27FC236}">
                <a16:creationId xmlns:a16="http://schemas.microsoft.com/office/drawing/2014/main" id="{8B5225D3-BD4A-C339-CBBA-7DFB4B000A2B}"/>
              </a:ext>
            </a:extLst>
          </p:cNvPr>
          <p:cNvSpPr txBox="1">
            <a:spLocks/>
          </p:cNvSpPr>
          <p:nvPr/>
        </p:nvSpPr>
        <p:spPr>
          <a:xfrm>
            <a:off x="9951137" y="3584165"/>
            <a:ext cx="2121742" cy="269713"/>
          </a:xfrm>
          <a:prstGeom prst="rect">
            <a:avLst/>
          </a:prstGeom>
        </p:spPr>
        <p:txBody>
          <a:bodyPr lIns="91440" tIns="45720" rIns="91440" bIns="45720" anchor="t"/>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0" marR="0" lvl="0" indent="-91440" algn="l" defTabSz="914408"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sz="1050" b="0" i="1" u="none" strike="noStrike" kern="1200" cap="none" spc="0" normalizeH="0" baseline="0" noProof="0">
                <a:ln>
                  <a:noFill/>
                </a:ln>
                <a:solidFill>
                  <a:prstClr val="black">
                    <a:lumMod val="75000"/>
                    <a:lumOff val="25000"/>
                  </a:prstClr>
                </a:solidFill>
                <a:effectLst/>
                <a:uLnTx/>
                <a:uFillTx/>
                <a:latin typeface="Arial"/>
                <a:ea typeface="+mn-ea"/>
                <a:cs typeface="Arial"/>
              </a:rPr>
              <a:t>Burned lanyard.  </a:t>
            </a:r>
            <a:endParaRPr kumimoji="0" lang="en-US" sz="1401"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pic>
        <p:nvPicPr>
          <p:cNvPr id="13" name="Picture 12" descr="A black strap on a white cloth&#10;&#10;Description automatically generated">
            <a:extLst>
              <a:ext uri="{FF2B5EF4-FFF2-40B4-BE49-F238E27FC236}">
                <a16:creationId xmlns:a16="http://schemas.microsoft.com/office/drawing/2014/main" id="{79127472-D6F0-CF5B-B7E1-AF2156F8CCD8}"/>
              </a:ext>
            </a:extLst>
          </p:cNvPr>
          <p:cNvPicPr>
            <a:picLocks noChangeAspect="1"/>
          </p:cNvPicPr>
          <p:nvPr/>
        </p:nvPicPr>
        <p:blipFill>
          <a:blip r:embed="rId6"/>
          <a:stretch>
            <a:fillRect/>
          </a:stretch>
        </p:blipFill>
        <p:spPr>
          <a:xfrm>
            <a:off x="10070209" y="1453931"/>
            <a:ext cx="1574045" cy="2130234"/>
          </a:xfrm>
          <a:prstGeom prst="rect">
            <a:avLst/>
          </a:prstGeom>
        </p:spPr>
      </p:pic>
      <p:pic>
        <p:nvPicPr>
          <p:cNvPr id="14" name="Picture 13" descr="A large tunnel with a metal walkway&#10;&#10;Description automatically generated with medium confidence">
            <a:extLst>
              <a:ext uri="{FF2B5EF4-FFF2-40B4-BE49-F238E27FC236}">
                <a16:creationId xmlns:a16="http://schemas.microsoft.com/office/drawing/2014/main" id="{AAC73DE8-47B5-4988-8F4F-F124323EA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1361" y="1453931"/>
            <a:ext cx="1662374" cy="2108340"/>
          </a:xfrm>
          <a:prstGeom prst="rect">
            <a:avLst/>
          </a:prstGeom>
        </p:spPr>
      </p:pic>
      <p:pic>
        <p:nvPicPr>
          <p:cNvPr id="15" name="Picture 14">
            <a:extLst>
              <a:ext uri="{FF2B5EF4-FFF2-40B4-BE49-F238E27FC236}">
                <a16:creationId xmlns:a16="http://schemas.microsoft.com/office/drawing/2014/main" id="{632C1B8C-086F-C59B-F653-4A365BD47300}"/>
              </a:ext>
            </a:extLst>
          </p:cNvPr>
          <p:cNvPicPr>
            <a:picLocks noChangeAspect="1"/>
          </p:cNvPicPr>
          <p:nvPr/>
        </p:nvPicPr>
        <p:blipFill>
          <a:blip r:embed="rId8"/>
          <a:stretch>
            <a:fillRect/>
          </a:stretch>
        </p:blipFill>
        <p:spPr>
          <a:xfrm>
            <a:off x="8354660" y="1467603"/>
            <a:ext cx="1424198" cy="2108338"/>
          </a:xfrm>
          <a:prstGeom prst="rect">
            <a:avLst/>
          </a:prstGeom>
        </p:spPr>
      </p:pic>
      <p:pic>
        <p:nvPicPr>
          <p:cNvPr id="16" name="Picture 15" descr="A person holding a yellow box with a wire&#10;&#10;Description automatically generated">
            <a:extLst>
              <a:ext uri="{FF2B5EF4-FFF2-40B4-BE49-F238E27FC236}">
                <a16:creationId xmlns:a16="http://schemas.microsoft.com/office/drawing/2014/main" id="{F33A6260-6D0A-2367-92C6-44E3CDFD60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9244400" y="4110699"/>
            <a:ext cx="2214119" cy="1977104"/>
          </a:xfrm>
          <a:prstGeom prst="rect">
            <a:avLst/>
          </a:prstGeom>
        </p:spPr>
      </p:pic>
      <p:sp>
        <p:nvSpPr>
          <p:cNvPr id="17" name="Text Placeholder 19">
            <a:extLst>
              <a:ext uri="{FF2B5EF4-FFF2-40B4-BE49-F238E27FC236}">
                <a16:creationId xmlns:a16="http://schemas.microsoft.com/office/drawing/2014/main" id="{BB03279F-6553-1433-6ED3-097C3B99DA31}"/>
              </a:ext>
            </a:extLst>
          </p:cNvPr>
          <p:cNvSpPr txBox="1">
            <a:spLocks/>
          </p:cNvSpPr>
          <p:nvPr/>
        </p:nvSpPr>
        <p:spPr>
          <a:xfrm>
            <a:off x="8064709" y="3563624"/>
            <a:ext cx="2121742" cy="269713"/>
          </a:xfrm>
          <a:prstGeom prst="rect">
            <a:avLst/>
          </a:prstGeom>
        </p:spPr>
        <p:txBody>
          <a:bodyPr/>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1" marR="0" lvl="0" indent="-91441" algn="l" defTabSz="914408" rtl="0" eaLnBrk="1" fontAlgn="auto" latinLnBrk="0" hangingPunct="1">
              <a:lnSpc>
                <a:spcPct val="90000"/>
              </a:lnSpc>
              <a:spcBef>
                <a:spcPts val="1200"/>
              </a:spcBef>
              <a:spcAft>
                <a:spcPts val="201"/>
              </a:spcAft>
              <a:buClr>
                <a:srgbClr val="4472C4"/>
              </a:buClr>
              <a:buSzPct val="100000"/>
              <a:buFont typeface="Calibri" panose="020F0502020204030204" pitchFamily="34" charset="0"/>
              <a:buChar char=" "/>
              <a:tabLst/>
              <a:defRPr/>
            </a:pPr>
            <a:r>
              <a:rPr kumimoji="0" lang="en-US" sz="1050" b="0" i="1"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Reactor and burned lanyard. </a:t>
            </a:r>
          </a:p>
        </p:txBody>
      </p:sp>
    </p:spTree>
    <p:extLst>
      <p:ext uri="{BB962C8B-B14F-4D97-AF65-F5344CB8AC3E}">
        <p14:creationId xmlns:p14="http://schemas.microsoft.com/office/powerpoint/2010/main" val="287451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9196325" y="5727392"/>
            <a:ext cx="2469497" cy="668576"/>
          </a:xfrm>
        </p:spPr>
        <p:txBody>
          <a:bodyPr lIns="91440" tIns="45720" rIns="91440" bIns="45720" anchor="t"/>
          <a:lstStyle/>
          <a:p>
            <a:pPr marL="91440" indent="-91440">
              <a:spcAft>
                <a:spcPts val="200"/>
              </a:spcAft>
              <a:buClr>
                <a:schemeClr val="tx1"/>
              </a:buClr>
              <a:buFont typeface="Arial" panose="020B0604020202020204" pitchFamily="34" charset="0"/>
              <a:buChar char="•"/>
            </a:pPr>
            <a:r>
              <a:rPr lang="en-US" sz="1050" i="1" dirty="0">
                <a:latin typeface="Arial"/>
                <a:cs typeface="Arial"/>
              </a:rPr>
              <a:t>Incident reenactment. Position of employee’s right foot and the welding screen. The lowboy was moving 5km/h (3 mph). </a:t>
            </a:r>
            <a:endParaRPr lang="en-US" dirty="0">
              <a:ea typeface="Calibri" panose="020F0502020204030204"/>
              <a:cs typeface="Calibri" panose="020F0502020204030204"/>
            </a:endParaRP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5024028" cy="533203"/>
          </a:xfrm>
          <a:prstGeom prst="rect">
            <a:avLst/>
          </a:prstGeom>
        </p:spPr>
        <p:txBody>
          <a:bodyPr lIns="91440" tIns="45720" rIns="91440" bIns="45720" anchor="ctr"/>
          <a:lstStyle/>
          <a:p>
            <a:r>
              <a:rPr lang="en-US">
                <a:latin typeface="Arial"/>
                <a:cs typeface="Arial"/>
              </a:rPr>
              <a:t>Lowboy Runs Over Employee’s Foot</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344666" y="1071490"/>
          <a:ext cx="5745742" cy="5516427"/>
        </p:xfrm>
        <a:graphic>
          <a:graphicData uri="http://schemas.openxmlformats.org/drawingml/2006/table">
            <a:tbl>
              <a:tblPr firstRow="1" bandRow="1">
                <a:tableStyleId>{1FECB4D8-DB02-4DC6-A0A2-4F2EBAE1DC90}</a:tableStyleId>
              </a:tblPr>
              <a:tblGrid>
                <a:gridCol w="1286272">
                  <a:extLst>
                    <a:ext uri="{9D8B030D-6E8A-4147-A177-3AD203B41FA5}">
                      <a16:colId xmlns:a16="http://schemas.microsoft.com/office/drawing/2014/main" val="2478897174"/>
                    </a:ext>
                  </a:extLst>
                </a:gridCol>
                <a:gridCol w="4459470">
                  <a:extLst>
                    <a:ext uri="{9D8B030D-6E8A-4147-A177-3AD203B41FA5}">
                      <a16:colId xmlns:a16="http://schemas.microsoft.com/office/drawing/2014/main" val="1434738273"/>
                    </a:ext>
                  </a:extLst>
                </a:gridCol>
              </a:tblGrid>
              <a:tr h="319742">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08545">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PTFI Technical Services – Maintenance Support Division</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263787">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May 29, 2024 / 7:59 a.m.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263787">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Injury – Medical Treatment</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583428">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buNone/>
                      </a:pPr>
                      <a:r>
                        <a:rPr lang="en-US" sz="1050" b="0" i="0" dirty="0">
                          <a:solidFill>
                            <a:srgbClr val="3C4043"/>
                          </a:solidFill>
                          <a:effectLst/>
                          <a:latin typeface="Arial"/>
                          <a:cs typeface="Arial"/>
                        </a:rPr>
                        <a:t>A lowboy was moving out of the trailer shop at 5km/h (3 mph) with a spotter on the right side. Another employee approached the moving equipment from the left side to move a welding screen that had potential to be hit. The employee was positioned facing the welding screen. The left rear tire of the lowboy ran over the employee’s right foot, resulting in major leg and foot injuries. </a:t>
                      </a:r>
                      <a:endParaRPr lang="en-US" sz="1050" b="0" i="0" dirty="0">
                        <a:solidFill>
                          <a:srgbClr val="3C4043"/>
                        </a:solidFill>
                        <a:effectLst/>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63787">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962753">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rtl="0" fontAlgn="base">
                        <a:buFont typeface="Arial" panose="020B0604020202020204" pitchFamily="34" charset="0"/>
                        <a:buChar char="•"/>
                      </a:pPr>
                      <a:r>
                        <a:rPr lang="en-US" sz="1050" kern="1200" dirty="0">
                          <a:solidFill>
                            <a:schemeClr val="dk1"/>
                          </a:solidFill>
                          <a:latin typeface="Arial"/>
                          <a:ea typeface="+mn-ea"/>
                          <a:cs typeface="Arial"/>
                        </a:rPr>
                        <a:t>Failure to</a:t>
                      </a:r>
                      <a:r>
                        <a:rPr lang="en-US" sz="1050" b="0" i="0" u="none" strike="noStrike" kern="1200" dirty="0">
                          <a:solidFill>
                            <a:schemeClr val="dk1"/>
                          </a:solidFill>
                          <a:effectLst/>
                          <a:latin typeface="Arial"/>
                          <a:ea typeface="+mn-ea"/>
                          <a:cs typeface="Arial"/>
                        </a:rPr>
                        <a:t> maintain safe distance from moving vehicles.</a:t>
                      </a:r>
                    </a:p>
                    <a:p>
                      <a:pPr marL="171450" indent="-171450" rtl="0" fontAlgn="base">
                        <a:buFont typeface="Arial" panose="020B0604020202020204" pitchFamily="34" charset="0"/>
                        <a:buChar char="•"/>
                      </a:pPr>
                      <a:r>
                        <a:rPr lang="en-US" sz="1050" b="0" i="0" u="none" strike="noStrike" kern="1200" dirty="0">
                          <a:solidFill>
                            <a:schemeClr val="dk1"/>
                          </a:solidFill>
                          <a:effectLst/>
                          <a:latin typeface="Arial"/>
                          <a:ea typeface="+mn-ea"/>
                          <a:cs typeface="Arial"/>
                        </a:rPr>
                        <a:t>Failure to maintain safe visibility (victim unseen by spotter).</a:t>
                      </a:r>
                    </a:p>
                    <a:p>
                      <a:pPr marL="171450" indent="-171450" rtl="0" fontAlgn="base">
                        <a:buFont typeface="Arial" panose="020B0604020202020204" pitchFamily="34" charset="0"/>
                        <a:buChar char="•"/>
                      </a:pPr>
                      <a:r>
                        <a:rPr lang="en-US" sz="1050" b="0" i="0" u="none" strike="noStrike" kern="1200" dirty="0">
                          <a:solidFill>
                            <a:schemeClr val="dk1"/>
                          </a:solidFill>
                          <a:effectLst/>
                          <a:latin typeface="Arial"/>
                          <a:ea typeface="+mn-ea"/>
                          <a:cs typeface="Arial"/>
                        </a:rPr>
                        <a:t>Failure to maintain positive communication between operator, spotter and offsiders.</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575536">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Site standard operating procedure 4.04.10-KPI-MTCLL-32TRL-011, Entering and Exiting Unit</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599517">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b="0" i="0" dirty="0">
                          <a:solidFill>
                            <a:srgbClr val="3C4043"/>
                          </a:solidFill>
                          <a:effectLst/>
                          <a:latin typeface="Arial"/>
                          <a:cs typeface="Arial"/>
                        </a:rPr>
                        <a:t>Employee sustained a crushing injury to the right foot and multiple fractures below the knee.</a:t>
                      </a:r>
                      <a:endParaRPr lang="en-US" sz="1050" kern="1200" dirty="0">
                        <a:solidFill>
                          <a:schemeClr val="dk1"/>
                        </a:solidFill>
                        <a:latin typeface="Arial"/>
                        <a:ea typeface="+mn-ea"/>
                        <a:cs typeface="Arial"/>
                      </a:endParaRPr>
                    </a:p>
                    <a:p>
                      <a:pPr marL="171450" indent="-171450">
                        <a:buFont typeface="Arial" panose="020B0604020202020204" pitchFamily="34" charset="0"/>
                        <a:buChar char="•"/>
                      </a:pPr>
                      <a:r>
                        <a:rPr lang="en-US" sz="1050" kern="1200" dirty="0">
                          <a:solidFill>
                            <a:schemeClr val="dk1"/>
                          </a:solidFill>
                          <a:latin typeface="Arial"/>
                          <a:ea typeface="+mn-ea"/>
                          <a:cs typeface="Arial"/>
                        </a:rPr>
                        <a:t>Employee is under medical observation.</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75545">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50" dirty="0">
                          <a:latin typeface="Arial"/>
                          <a:cs typeface="Arial"/>
                        </a:rPr>
                        <a:t>Lucky Hermawan, Vice President-Maintenance Support Division</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PFE # 2024-12</a:t>
                      </a:r>
                      <a:endParaRPr lang="en-US" sz="1050" b="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Event ID # 20015984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0" y="546795"/>
            <a:ext cx="124939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Impact to Person</a:t>
            </a:r>
          </a:p>
        </p:txBody>
      </p:sp>
      <p:pic>
        <p:nvPicPr>
          <p:cNvPr id="4" name="Picture 3">
            <a:extLst>
              <a:ext uri="{FF2B5EF4-FFF2-40B4-BE49-F238E27FC236}">
                <a16:creationId xmlns:a16="http://schemas.microsoft.com/office/drawing/2014/main" id="{97FE1229-012C-D001-1326-3D11E9B91214}"/>
              </a:ext>
            </a:extLst>
          </p:cNvPr>
          <p:cNvPicPr>
            <a:picLocks noChangeAspect="1"/>
          </p:cNvPicPr>
          <p:nvPr/>
        </p:nvPicPr>
        <p:blipFill rotWithShape="1">
          <a:blip r:embed="rId3"/>
          <a:srcRect r="23299" b="33418"/>
          <a:stretch/>
        </p:blipFill>
        <p:spPr>
          <a:xfrm>
            <a:off x="6409063" y="1527253"/>
            <a:ext cx="2711492" cy="4120170"/>
          </a:xfrm>
          <a:prstGeom prst="rect">
            <a:avLst/>
          </a:prstGeom>
        </p:spPr>
      </p:pic>
      <p:pic>
        <p:nvPicPr>
          <p:cNvPr id="3" name="Picture 2" descr="Vehicle Impact to Person">
            <a:extLst>
              <a:ext uri="{FF2B5EF4-FFF2-40B4-BE49-F238E27FC236}">
                <a16:creationId xmlns:a16="http://schemas.microsoft.com/office/drawing/2014/main" id="{A5BF160C-75CB-5AC7-BD6F-1B1EC6C27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86" y="44086"/>
            <a:ext cx="644418" cy="558251"/>
          </a:xfrm>
          <a:prstGeom prst="rect">
            <a:avLst/>
          </a:prstGeom>
        </p:spPr>
      </p:pic>
      <p:pic>
        <p:nvPicPr>
          <p:cNvPr id="5" name="Picture 4" descr="A person in a safety vest and helmet&#10;&#10;Description automatically generated">
            <a:extLst>
              <a:ext uri="{FF2B5EF4-FFF2-40B4-BE49-F238E27FC236}">
                <a16:creationId xmlns:a16="http://schemas.microsoft.com/office/drawing/2014/main" id="{75BE00AD-CE7E-5AD8-1F80-E2A8AC522F2A}"/>
              </a:ext>
            </a:extLst>
          </p:cNvPr>
          <p:cNvPicPr>
            <a:picLocks noChangeAspect="1"/>
          </p:cNvPicPr>
          <p:nvPr/>
        </p:nvPicPr>
        <p:blipFill rotWithShape="1">
          <a:blip r:embed="rId5">
            <a:extLst>
              <a:ext uri="{28A0092B-C50C-407E-A947-70E740481C1C}">
                <a14:useLocalDpi xmlns:a14="http://schemas.microsoft.com/office/drawing/2010/main" val="0"/>
              </a:ext>
            </a:extLst>
          </a:blip>
          <a:srcRect t="5695" b="19226"/>
          <a:stretch/>
        </p:blipFill>
        <p:spPr>
          <a:xfrm>
            <a:off x="9196325" y="1527253"/>
            <a:ext cx="2469497" cy="4120170"/>
          </a:xfrm>
          <a:prstGeom prst="rect">
            <a:avLst/>
          </a:prstGeom>
        </p:spPr>
      </p:pic>
      <p:sp>
        <p:nvSpPr>
          <p:cNvPr id="6" name="Rectangle: Rounded Corners 5">
            <a:extLst>
              <a:ext uri="{FF2B5EF4-FFF2-40B4-BE49-F238E27FC236}">
                <a16:creationId xmlns:a16="http://schemas.microsoft.com/office/drawing/2014/main" id="{58B40502-911F-3529-8947-05954C8B31F3}"/>
              </a:ext>
            </a:extLst>
          </p:cNvPr>
          <p:cNvSpPr/>
          <p:nvPr/>
        </p:nvSpPr>
        <p:spPr>
          <a:xfrm>
            <a:off x="10675480" y="4398518"/>
            <a:ext cx="618308" cy="79248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19">
            <a:extLst>
              <a:ext uri="{FF2B5EF4-FFF2-40B4-BE49-F238E27FC236}">
                <a16:creationId xmlns:a16="http://schemas.microsoft.com/office/drawing/2014/main" id="{7FEBE42C-B53D-8C18-571B-667C1F832C49}"/>
              </a:ext>
            </a:extLst>
          </p:cNvPr>
          <p:cNvSpPr txBox="1">
            <a:spLocks/>
          </p:cNvSpPr>
          <p:nvPr/>
        </p:nvSpPr>
        <p:spPr>
          <a:xfrm>
            <a:off x="6530060" y="5727392"/>
            <a:ext cx="2469497" cy="668576"/>
          </a:xfrm>
          <a:prstGeom prst="rect">
            <a:avLst/>
          </a:prstGeom>
        </p:spPr>
        <p:txBody>
          <a:bodyPr lIns="91440" tIns="45720" rIns="91440" bIns="45720" anchor="t"/>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0" marR="0" lvl="0" indent="-91440" algn="l" defTabSz="914408" rtl="0" eaLnBrk="1" fontAlgn="auto" latinLnBrk="0" hangingPunct="1">
              <a:lnSpc>
                <a:spcPct val="90000"/>
              </a:lnSpc>
              <a:spcBef>
                <a:spcPts val="1200"/>
              </a:spcBef>
              <a:spcAft>
                <a:spcPts val="200"/>
              </a:spcAft>
              <a:buClr>
                <a:prstClr val="black"/>
              </a:buClr>
              <a:buSzPct val="100000"/>
              <a:buFont typeface="Arial" panose="020B0604020202020204" pitchFamily="34" charset="0"/>
              <a:buChar char="•"/>
              <a:tabLst/>
              <a:defRPr/>
            </a:pPr>
            <a:r>
              <a:rPr kumimoji="0" lang="en-US" sz="1050" b="0" i="1" u="none" strike="noStrike" kern="1200" cap="none" spc="0" normalizeH="0" baseline="0" noProof="0" dirty="0">
                <a:ln>
                  <a:noFill/>
                </a:ln>
                <a:solidFill>
                  <a:prstClr val="black">
                    <a:lumMod val="75000"/>
                    <a:lumOff val="25000"/>
                  </a:prstClr>
                </a:solidFill>
                <a:effectLst/>
                <a:uLnTx/>
                <a:uFillTx/>
                <a:latin typeface="Arial"/>
                <a:ea typeface="+mn-ea"/>
                <a:cs typeface="Arial"/>
              </a:rPr>
              <a:t>Incident reenactment. Position of employee to moving equipment. </a:t>
            </a:r>
            <a:endParaRPr kumimoji="0" lang="en-US" sz="1401"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724740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2.xml><?xml version="1.0" encoding="utf-8"?>
<a:theme xmlns:a="http://schemas.openxmlformats.org/drawingml/2006/main" name="3_Office Theme">
  <a:themeElements>
    <a:clrScheme name="Custom 1">
      <a:dk1>
        <a:srgbClr val="000000"/>
      </a:dk1>
      <a:lt1>
        <a:srgbClr val="FFFFFF"/>
      </a:lt1>
      <a:dk2>
        <a:srgbClr val="8D6E59"/>
      </a:dk2>
      <a:lt2>
        <a:srgbClr val="FDF1DF"/>
      </a:lt2>
      <a:accent1>
        <a:srgbClr val="D34727"/>
      </a:accent1>
      <a:accent2>
        <a:srgbClr val="E18332"/>
      </a:accent2>
      <a:accent3>
        <a:srgbClr val="FFC000"/>
      </a:accent3>
      <a:accent4>
        <a:srgbClr val="8F133C"/>
      </a:accent4>
      <a:accent5>
        <a:srgbClr val="88BA00"/>
      </a:accent5>
      <a:accent6>
        <a:srgbClr val="0088BA"/>
      </a:accent6>
      <a:hlink>
        <a:srgbClr val="27B3D3"/>
      </a:hlink>
      <a:folHlink>
        <a:srgbClr val="8D6E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Freeport Template Widescreen" id="{6ADB2772-FDB0-467C-9ACB-B56FF3936FB2}" vid="{A64C5107-82BB-475D-A00D-EAB33956A0FE}"/>
    </a:ext>
  </a:extLst>
</a:theme>
</file>

<file path=ppt/theme/theme3.xml><?xml version="1.0" encoding="utf-8"?>
<a:theme xmlns:a="http://schemas.openxmlformats.org/drawingml/2006/main" name="1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3</TotalTime>
  <Words>1826</Words>
  <Application>Microsoft Office PowerPoint</Application>
  <PresentationFormat>Widescreen</PresentationFormat>
  <Paragraphs>198</Paragraphs>
  <Slides>13</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2" baseType="lpstr">
      <vt:lpstr>Arial</vt:lpstr>
      <vt:lpstr>Arial (Headings)</vt:lpstr>
      <vt:lpstr>Calibri</vt:lpstr>
      <vt:lpstr>Calibri Light</vt:lpstr>
      <vt:lpstr>Courier New</vt:lpstr>
      <vt:lpstr>Retrospect</vt:lpstr>
      <vt:lpstr>3_Office Theme</vt:lpstr>
      <vt:lpstr>1_Retrospect</vt:lpstr>
      <vt:lpstr>think-cell Slide</vt:lpstr>
      <vt:lpstr>PowerPoint Presentation</vt:lpstr>
      <vt:lpstr>Freeport Monthly Safety Content</vt:lpstr>
      <vt:lpstr>PowerPoint Presentation</vt:lpstr>
      <vt:lpstr>Railcar Acid Burns</vt:lpstr>
      <vt:lpstr>Tractor Slid Down Bench </vt:lpstr>
      <vt:lpstr>PowerPoint Presentation</vt:lpstr>
      <vt:lpstr>Loader Hit Light Vehicle in GBC Mine</vt:lpstr>
      <vt:lpstr>Hydromet Tank Fire</vt:lpstr>
      <vt:lpstr>Lowboy Runs Over Employee’s Foot</vt:lpstr>
      <vt:lpstr>PowerPoint Presentation</vt:lpstr>
      <vt:lpstr>MSHA Health Locator Tool </vt:lpstr>
      <vt:lpstr>Safety Share – Lock Out Tag Out Try Out </vt:lpstr>
      <vt:lpstr>MSHA Fatality Alert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Brush/House Fire</dc:title>
  <dc:creator>Romero, Brianna</dc:creator>
  <cp:lastModifiedBy>Mertzlufft, Sarah</cp:lastModifiedBy>
  <cp:revision>3</cp:revision>
  <dcterms:created xsi:type="dcterms:W3CDTF">2023-11-30T16:47:00Z</dcterms:created>
  <dcterms:modified xsi:type="dcterms:W3CDTF">2024-06-18T16:43:34Z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2023-11-02T00:00:00Z</vt:filetime>
  </property>
  <property fmtid="{D5CDD505-2E9C-101B-9397-08002B2CF9AE}" pid="3" name="Creator">
    <vt:lpwstr>Acrobat PDFMaker 23 for PowerPoint</vt:lpwstr>
  </property>
  <property fmtid="{D5CDD505-2E9C-101B-9397-08002B2CF9AE}" pid="4" name="LastSaved">
    <vt:filetime>2023-11-30T00:00:00Z</vt:filetime>
  </property>
  <property fmtid="{D5CDD505-2E9C-101B-9397-08002B2CF9AE}" pid="5" name="Producer">
    <vt:lpwstr>Adobe PDF Library 23.6.136</vt:lpwstr>
  </property>
</Properties>
</file>