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9" r:id="rId2"/>
    <p:sldMasterId id="2147483712" r:id="rId3"/>
    <p:sldMasterId id="2147483723" r:id="rId4"/>
  </p:sldMasterIdLst>
  <p:notesMasterIdLst>
    <p:notesMasterId r:id="rId19"/>
  </p:notesMasterIdLst>
  <p:sldIdLst>
    <p:sldId id="257" r:id="rId5"/>
    <p:sldId id="256" r:id="rId6"/>
    <p:sldId id="258" r:id="rId7"/>
    <p:sldId id="269" r:id="rId8"/>
    <p:sldId id="275" r:id="rId9"/>
    <p:sldId id="276" r:id="rId10"/>
    <p:sldId id="263" r:id="rId11"/>
    <p:sldId id="260" r:id="rId12"/>
    <p:sldId id="459" r:id="rId13"/>
    <p:sldId id="270" r:id="rId14"/>
    <p:sldId id="439" r:id="rId15"/>
    <p:sldId id="461" r:id="rId16"/>
    <p:sldId id="460" r:id="rId17"/>
    <p:sldId id="443" r:id="rId18"/>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2FA130-93B2-3842-B138-39821AFB8F3F}" name="Hinsberg, Katrina" initials="HK" userId="S::khinsber@fmi.com::84259b84-7027-477f-b63d-0b29b86341c4" providerId="AD"/>
  <p188:author id="{6C1F7A41-CAE7-98D4-AA30-4052FBE60211}" name="Gilley, Brandon" initials="GB" userId="S::bgilley@fmi.com::8deb83ea-9bff-44c2-a334-29e08ca01b4d" providerId="AD"/>
  <p188:author id="{E8DBE572-0FA7-87EE-D7D3-178785079A56}" name="Surawi, Tony" initials="ST" userId="S::tsurawi@fmi.com::74ff7826-6740-4f6b-9d32-785894e0e18a" providerId="AD"/>
  <p188:author id="{76071D88-9D4E-84A2-12E7-E9BE0F96366A}" name="Koon, Stacey" initials="KS" userId="S::skoon@fmi.com::5612aa3e-299e-4760-8f1f-c39a21d89101" providerId="AD"/>
  <p188:author id="{4CE7F189-4EDA-0422-81D2-17F31868499B}" name="Talkington, Amy" initials="TA" userId="S::atalking@fmi.com::d45e07e3-b9b5-43ec-89a6-6fd33d9bea62" providerId="AD"/>
  <p188:author id="{1D5D369D-2EF6-389D-7D65-B8C2AE784A8D}" name="Kruger, Mitchell C." initials="KC" userId="S::mkruger@fmi.com::4b7f2bf0-7615-469f-a49d-76abdfaefc8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A081CC-7BF4-4013-8855-1AE5DD041259}" v="1" dt="2024-05-03T16:48:00.91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 color</c:v>
                </c:pt>
              </c:strCache>
            </c:strRef>
          </c:tx>
          <c:spPr>
            <a:solidFill>
              <a:srgbClr val="E14307"/>
            </a:solidFill>
            <a:ln>
              <a:noFill/>
            </a:ln>
            <a:effectLst/>
          </c:spPr>
          <c:invertIfNegative val="0"/>
          <c:cat>
            <c:strRef>
              <c:f>Sheet1!$A$2:$A$3</c:f>
              <c:strCache>
                <c:ptCount val="2"/>
                <c:pt idx="0">
                  <c:v>Category 1</c:v>
                </c:pt>
                <c:pt idx="1">
                  <c:v>Category 2</c:v>
                </c:pt>
              </c:strCache>
            </c:strRef>
          </c:cat>
          <c:val>
            <c:numRef>
              <c:f>Sheet1!$B$2:$B$3</c:f>
              <c:numCache>
                <c:formatCode>General</c:formatCode>
                <c:ptCount val="2"/>
                <c:pt idx="0">
                  <c:v>5</c:v>
                </c:pt>
                <c:pt idx="1">
                  <c:v>3</c:v>
                </c:pt>
              </c:numCache>
            </c:numRef>
          </c:val>
          <c:extLst>
            <c:ext xmlns:c16="http://schemas.microsoft.com/office/drawing/2014/chart" uri="{C3380CC4-5D6E-409C-BE32-E72D297353CC}">
              <c16:uniqueId val="{00000000-36D0-4747-AEB2-46BA13268819}"/>
            </c:ext>
          </c:extLst>
        </c:ser>
        <c:ser>
          <c:idx val="1"/>
          <c:order val="1"/>
          <c:tx>
            <c:strRef>
              <c:f>Sheet1!$C$1</c:f>
              <c:strCache>
                <c:ptCount val="1"/>
                <c:pt idx="0">
                  <c:v>2 color</c:v>
                </c:pt>
              </c:strCache>
            </c:strRef>
          </c:tx>
          <c:spPr>
            <a:solidFill>
              <a:srgbClr val="E18332"/>
            </a:solidFill>
            <a:ln>
              <a:noFill/>
            </a:ln>
            <a:effectLst/>
          </c:spPr>
          <c:invertIfNegative val="0"/>
          <c:cat>
            <c:strRef>
              <c:f>Sheet1!$A$2:$A$3</c:f>
              <c:strCache>
                <c:ptCount val="2"/>
                <c:pt idx="0">
                  <c:v>Category 1</c:v>
                </c:pt>
                <c:pt idx="1">
                  <c:v>Category 2</c:v>
                </c:pt>
              </c:strCache>
            </c:strRef>
          </c:cat>
          <c:val>
            <c:numRef>
              <c:f>Sheet1!$C$2:$C$3</c:f>
              <c:numCache>
                <c:formatCode>General</c:formatCode>
                <c:ptCount val="2"/>
                <c:pt idx="0">
                  <c:v>3</c:v>
                </c:pt>
                <c:pt idx="1">
                  <c:v>5</c:v>
                </c:pt>
              </c:numCache>
            </c:numRef>
          </c:val>
          <c:extLst>
            <c:ext xmlns:c16="http://schemas.microsoft.com/office/drawing/2014/chart" uri="{C3380CC4-5D6E-409C-BE32-E72D297353CC}">
              <c16:uniqueId val="{00000001-36D0-4747-AEB2-46BA13268819}"/>
            </c:ext>
          </c:extLst>
        </c:ser>
        <c:ser>
          <c:idx val="2"/>
          <c:order val="2"/>
          <c:tx>
            <c:strRef>
              <c:f>Sheet1!$D$1</c:f>
              <c:strCache>
                <c:ptCount val="1"/>
                <c:pt idx="0">
                  <c:v>3 color</c:v>
                </c:pt>
              </c:strCache>
            </c:strRef>
          </c:tx>
          <c:spPr>
            <a:solidFill>
              <a:srgbClr val="FEC745"/>
            </a:solidFill>
            <a:ln>
              <a:noFill/>
            </a:ln>
            <a:effectLst/>
          </c:spPr>
          <c:invertIfNegative val="0"/>
          <c:cat>
            <c:strRef>
              <c:f>Sheet1!$A$2:$A$3</c:f>
              <c:strCache>
                <c:ptCount val="2"/>
                <c:pt idx="0">
                  <c:v>Category 1</c:v>
                </c:pt>
                <c:pt idx="1">
                  <c:v>Category 2</c:v>
                </c:pt>
              </c:strCache>
            </c:strRef>
          </c:cat>
          <c:val>
            <c:numRef>
              <c:f>Sheet1!$D$2:$D$3</c:f>
              <c:numCache>
                <c:formatCode>General</c:formatCode>
                <c:ptCount val="2"/>
                <c:pt idx="0">
                  <c:v>2.5</c:v>
                </c:pt>
                <c:pt idx="1">
                  <c:v>4</c:v>
                </c:pt>
              </c:numCache>
            </c:numRef>
          </c:val>
          <c:extLst>
            <c:ext xmlns:c16="http://schemas.microsoft.com/office/drawing/2014/chart" uri="{C3380CC4-5D6E-409C-BE32-E72D297353CC}">
              <c16:uniqueId val="{00000002-36D0-4747-AEB2-46BA13268819}"/>
            </c:ext>
          </c:extLst>
        </c:ser>
        <c:ser>
          <c:idx val="3"/>
          <c:order val="3"/>
          <c:tx>
            <c:strRef>
              <c:f>Sheet1!$E$1</c:f>
              <c:strCache>
                <c:ptCount val="1"/>
                <c:pt idx="0">
                  <c:v>4 color</c:v>
                </c:pt>
              </c:strCache>
            </c:strRef>
          </c:tx>
          <c:spPr>
            <a:solidFill>
              <a:srgbClr val="01BCFF"/>
            </a:solidFill>
            <a:ln>
              <a:noFill/>
            </a:ln>
            <a:effectLst/>
          </c:spPr>
          <c:invertIfNegative val="0"/>
          <c:cat>
            <c:strRef>
              <c:f>Sheet1!$A$2:$A$3</c:f>
              <c:strCache>
                <c:ptCount val="2"/>
                <c:pt idx="0">
                  <c:v>Category 1</c:v>
                </c:pt>
                <c:pt idx="1">
                  <c:v>Category 2</c:v>
                </c:pt>
              </c:strCache>
            </c:strRef>
          </c:cat>
          <c:val>
            <c:numRef>
              <c:f>Sheet1!$E$2:$E$3</c:f>
              <c:numCache>
                <c:formatCode>General</c:formatCode>
                <c:ptCount val="2"/>
                <c:pt idx="0">
                  <c:v>3</c:v>
                </c:pt>
                <c:pt idx="1">
                  <c:v>6</c:v>
                </c:pt>
              </c:numCache>
            </c:numRef>
          </c:val>
          <c:extLst>
            <c:ext xmlns:c16="http://schemas.microsoft.com/office/drawing/2014/chart" uri="{C3380CC4-5D6E-409C-BE32-E72D297353CC}">
              <c16:uniqueId val="{00000003-36D0-4747-AEB2-46BA13268819}"/>
            </c:ext>
          </c:extLst>
        </c:ser>
        <c:ser>
          <c:idx val="4"/>
          <c:order val="4"/>
          <c:tx>
            <c:strRef>
              <c:f>Sheet1!$F$1</c:f>
              <c:strCache>
                <c:ptCount val="1"/>
                <c:pt idx="0">
                  <c:v>5 color</c:v>
                </c:pt>
              </c:strCache>
            </c:strRef>
          </c:tx>
          <c:spPr>
            <a:solidFill>
              <a:srgbClr val="2C77BC"/>
            </a:solidFill>
            <a:ln>
              <a:noFill/>
            </a:ln>
            <a:effectLst/>
          </c:spPr>
          <c:invertIfNegative val="0"/>
          <c:cat>
            <c:strRef>
              <c:f>Sheet1!$A$2:$A$3</c:f>
              <c:strCache>
                <c:ptCount val="2"/>
                <c:pt idx="0">
                  <c:v>Category 1</c:v>
                </c:pt>
                <c:pt idx="1">
                  <c:v>Category 2</c:v>
                </c:pt>
              </c:strCache>
            </c:strRef>
          </c:cat>
          <c:val>
            <c:numRef>
              <c:f>Sheet1!$F$2:$F$3</c:f>
              <c:numCache>
                <c:formatCode>General</c:formatCode>
                <c:ptCount val="2"/>
                <c:pt idx="0">
                  <c:v>4</c:v>
                </c:pt>
                <c:pt idx="1">
                  <c:v>5</c:v>
                </c:pt>
              </c:numCache>
            </c:numRef>
          </c:val>
          <c:extLst>
            <c:ext xmlns:c16="http://schemas.microsoft.com/office/drawing/2014/chart" uri="{C3380CC4-5D6E-409C-BE32-E72D297353CC}">
              <c16:uniqueId val="{00000004-36D0-4747-AEB2-46BA13268819}"/>
            </c:ext>
          </c:extLst>
        </c:ser>
        <c:ser>
          <c:idx val="5"/>
          <c:order val="5"/>
          <c:tx>
            <c:strRef>
              <c:f>Sheet1!$G$1</c:f>
              <c:strCache>
                <c:ptCount val="1"/>
                <c:pt idx="0">
                  <c:v>6 color</c:v>
                </c:pt>
              </c:strCache>
            </c:strRef>
          </c:tx>
          <c:spPr>
            <a:solidFill>
              <a:srgbClr val="000000"/>
            </a:solidFill>
            <a:ln>
              <a:noFill/>
            </a:ln>
            <a:effectLst/>
          </c:spPr>
          <c:invertIfNegative val="0"/>
          <c:dPt>
            <c:idx val="0"/>
            <c:invertIfNegative val="0"/>
            <c:bubble3D val="0"/>
            <c:spPr>
              <a:solidFill>
                <a:srgbClr val="000000"/>
              </a:solidFill>
              <a:ln>
                <a:noFill/>
              </a:ln>
              <a:effectLst/>
            </c:spPr>
            <c:extLst>
              <c:ext xmlns:c16="http://schemas.microsoft.com/office/drawing/2014/chart" uri="{C3380CC4-5D6E-409C-BE32-E72D297353CC}">
                <c16:uniqueId val="{00000006-36D0-4747-AEB2-46BA13268819}"/>
              </c:ext>
            </c:extLst>
          </c:dPt>
          <c:dPt>
            <c:idx val="1"/>
            <c:invertIfNegative val="0"/>
            <c:bubble3D val="0"/>
            <c:spPr>
              <a:solidFill>
                <a:schemeClr val="bg1"/>
              </a:solidFill>
              <a:ln>
                <a:noFill/>
              </a:ln>
              <a:effectLst/>
            </c:spPr>
            <c:extLst>
              <c:ext xmlns:c16="http://schemas.microsoft.com/office/drawing/2014/chart" uri="{C3380CC4-5D6E-409C-BE32-E72D297353CC}">
                <c16:uniqueId val="{00000008-36D0-4747-AEB2-46BA13268819}"/>
              </c:ext>
            </c:extLst>
          </c:dPt>
          <c:cat>
            <c:strRef>
              <c:f>Sheet1!$A$2:$A$3</c:f>
              <c:strCache>
                <c:ptCount val="2"/>
                <c:pt idx="0">
                  <c:v>Category 1</c:v>
                </c:pt>
                <c:pt idx="1">
                  <c:v>Category 2</c:v>
                </c:pt>
              </c:strCache>
            </c:strRef>
          </c:cat>
          <c:val>
            <c:numRef>
              <c:f>Sheet1!$G$2:$G$3</c:f>
              <c:numCache>
                <c:formatCode>General</c:formatCode>
                <c:ptCount val="2"/>
                <c:pt idx="0">
                  <c:v>6</c:v>
                </c:pt>
                <c:pt idx="1">
                  <c:v>3</c:v>
                </c:pt>
              </c:numCache>
            </c:numRef>
          </c:val>
          <c:extLst>
            <c:ext xmlns:c16="http://schemas.microsoft.com/office/drawing/2014/chart" uri="{C3380CC4-5D6E-409C-BE32-E72D297353CC}">
              <c16:uniqueId val="{00000009-36D0-4747-AEB2-46BA13268819}"/>
            </c:ext>
          </c:extLst>
        </c:ser>
        <c:ser>
          <c:idx val="6"/>
          <c:order val="6"/>
          <c:tx>
            <c:strRef>
              <c:f>Sheet1!$H$1</c:f>
              <c:strCache>
                <c:ptCount val="1"/>
                <c:pt idx="0">
                  <c:v>7 color</c:v>
                </c:pt>
              </c:strCache>
            </c:strRef>
          </c:tx>
          <c:spPr>
            <a:solidFill>
              <a:srgbClr val="800000"/>
            </a:solidFill>
            <a:ln>
              <a:noFill/>
            </a:ln>
            <a:effectLst/>
          </c:spPr>
          <c:invertIfNegative val="0"/>
          <c:dPt>
            <c:idx val="0"/>
            <c:invertIfNegative val="0"/>
            <c:bubble3D val="0"/>
            <c:spPr>
              <a:solidFill>
                <a:srgbClr val="800000"/>
              </a:solidFill>
              <a:ln>
                <a:noFill/>
              </a:ln>
              <a:effectLst/>
            </c:spPr>
            <c:extLst>
              <c:ext xmlns:c16="http://schemas.microsoft.com/office/drawing/2014/chart" uri="{C3380CC4-5D6E-409C-BE32-E72D297353CC}">
                <c16:uniqueId val="{0000000B-36D0-4747-AEB2-46BA13268819}"/>
              </c:ext>
            </c:extLst>
          </c:dPt>
          <c:cat>
            <c:strRef>
              <c:f>Sheet1!$A$2:$A$3</c:f>
              <c:strCache>
                <c:ptCount val="2"/>
                <c:pt idx="0">
                  <c:v>Category 1</c:v>
                </c:pt>
                <c:pt idx="1">
                  <c:v>Category 2</c:v>
                </c:pt>
              </c:strCache>
            </c:strRef>
          </c:cat>
          <c:val>
            <c:numRef>
              <c:f>Sheet1!$H$2:$H$3</c:f>
              <c:numCache>
                <c:formatCode>General</c:formatCode>
                <c:ptCount val="2"/>
                <c:pt idx="0">
                  <c:v>4</c:v>
                </c:pt>
                <c:pt idx="1">
                  <c:v>2</c:v>
                </c:pt>
              </c:numCache>
            </c:numRef>
          </c:val>
          <c:extLst>
            <c:ext xmlns:c16="http://schemas.microsoft.com/office/drawing/2014/chart" uri="{C3380CC4-5D6E-409C-BE32-E72D297353CC}">
              <c16:uniqueId val="{0000000C-36D0-4747-AEB2-46BA13268819}"/>
            </c:ext>
          </c:extLst>
        </c:ser>
        <c:dLbls>
          <c:showLegendKey val="0"/>
          <c:showVal val="0"/>
          <c:showCatName val="0"/>
          <c:showSerName val="0"/>
          <c:showPercent val="0"/>
          <c:showBubbleSize val="0"/>
        </c:dLbls>
        <c:gapWidth val="219"/>
        <c:overlap val="-27"/>
        <c:axId val="1078063408"/>
        <c:axId val="1298492384"/>
      </c:barChart>
      <c:catAx>
        <c:axId val="107806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98492384"/>
        <c:crosses val="autoZero"/>
        <c:auto val="1"/>
        <c:lblAlgn val="ctr"/>
        <c:lblOffset val="100"/>
        <c:noMultiLvlLbl val="0"/>
      </c:catAx>
      <c:valAx>
        <c:axId val="129849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78063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E14307"/>
              </a:solidFill>
              <a:ln w="19050">
                <a:noFill/>
              </a:ln>
              <a:effectLst/>
            </c:spPr>
            <c:extLst>
              <c:ext xmlns:c16="http://schemas.microsoft.com/office/drawing/2014/chart" uri="{C3380CC4-5D6E-409C-BE32-E72D297353CC}">
                <c16:uniqueId val="{00000001-2752-4194-A01D-CBE87F6C44B1}"/>
              </c:ext>
            </c:extLst>
          </c:dPt>
          <c:dPt>
            <c:idx val="1"/>
            <c:bubble3D val="0"/>
            <c:spPr>
              <a:solidFill>
                <a:srgbClr val="E18332"/>
              </a:solidFill>
              <a:ln w="19050">
                <a:noFill/>
              </a:ln>
              <a:effectLst/>
            </c:spPr>
            <c:extLst>
              <c:ext xmlns:c16="http://schemas.microsoft.com/office/drawing/2014/chart" uri="{C3380CC4-5D6E-409C-BE32-E72D297353CC}">
                <c16:uniqueId val="{00000003-2752-4194-A01D-CBE87F6C44B1}"/>
              </c:ext>
            </c:extLst>
          </c:dPt>
          <c:dPt>
            <c:idx val="2"/>
            <c:bubble3D val="0"/>
            <c:spPr>
              <a:solidFill>
                <a:srgbClr val="FEC745"/>
              </a:solidFill>
              <a:ln w="19050">
                <a:noFill/>
              </a:ln>
              <a:effectLst/>
            </c:spPr>
            <c:extLst>
              <c:ext xmlns:c16="http://schemas.microsoft.com/office/drawing/2014/chart" uri="{C3380CC4-5D6E-409C-BE32-E72D297353CC}">
                <c16:uniqueId val="{00000005-2752-4194-A01D-CBE87F6C44B1}"/>
              </c:ext>
            </c:extLst>
          </c:dPt>
          <c:dPt>
            <c:idx val="3"/>
            <c:bubble3D val="0"/>
            <c:spPr>
              <a:solidFill>
                <a:srgbClr val="01BCFF"/>
              </a:solidFill>
              <a:ln w="19050">
                <a:noFill/>
              </a:ln>
              <a:effectLst/>
            </c:spPr>
            <c:extLst>
              <c:ext xmlns:c16="http://schemas.microsoft.com/office/drawing/2014/chart" uri="{C3380CC4-5D6E-409C-BE32-E72D297353CC}">
                <c16:uniqueId val="{00000007-2752-4194-A01D-CBE87F6C44B1}"/>
              </c:ext>
            </c:extLst>
          </c:dPt>
          <c:dPt>
            <c:idx val="4"/>
            <c:bubble3D val="0"/>
            <c:spPr>
              <a:solidFill>
                <a:srgbClr val="2C77BC"/>
              </a:solidFill>
              <a:ln w="19050">
                <a:noFill/>
              </a:ln>
              <a:effectLst/>
            </c:spPr>
            <c:extLst>
              <c:ext xmlns:c16="http://schemas.microsoft.com/office/drawing/2014/chart" uri="{C3380CC4-5D6E-409C-BE32-E72D297353CC}">
                <c16:uniqueId val="{00000009-2752-4194-A01D-CBE87F6C44B1}"/>
              </c:ext>
            </c:extLst>
          </c:dPt>
          <c:dPt>
            <c:idx val="5"/>
            <c:bubble3D val="0"/>
            <c:spPr>
              <a:solidFill>
                <a:schemeClr val="tx1"/>
              </a:solidFill>
              <a:ln w="19050">
                <a:noFill/>
              </a:ln>
              <a:effectLst/>
            </c:spPr>
            <c:extLst>
              <c:ext xmlns:c16="http://schemas.microsoft.com/office/drawing/2014/chart" uri="{C3380CC4-5D6E-409C-BE32-E72D297353CC}">
                <c16:uniqueId val="{0000000B-2752-4194-A01D-CBE87F6C44B1}"/>
              </c:ext>
            </c:extLst>
          </c:dPt>
          <c:dPt>
            <c:idx val="6"/>
            <c:bubble3D val="0"/>
            <c:spPr>
              <a:solidFill>
                <a:srgbClr val="800000"/>
              </a:solidFill>
              <a:ln w="19050">
                <a:noFill/>
              </a:ln>
              <a:effectLst/>
            </c:spPr>
            <c:extLst>
              <c:ext xmlns:c16="http://schemas.microsoft.com/office/drawing/2014/chart" uri="{C3380CC4-5D6E-409C-BE32-E72D297353CC}">
                <c16:uniqueId val="{0000000D-2752-4194-A01D-CBE87F6C44B1}"/>
              </c:ext>
            </c:extLst>
          </c:dPt>
          <c:dPt>
            <c:idx val="7"/>
            <c:bubble3D val="0"/>
            <c:spPr>
              <a:solidFill>
                <a:srgbClr val="339F45"/>
              </a:solidFill>
              <a:ln w="19050">
                <a:noFill/>
              </a:ln>
              <a:effectLst/>
            </c:spPr>
            <c:extLst>
              <c:ext xmlns:c16="http://schemas.microsoft.com/office/drawing/2014/chart" uri="{C3380CC4-5D6E-409C-BE32-E72D297353CC}">
                <c16:uniqueId val="{0000000F-2752-4194-A01D-CBE87F6C44B1}"/>
              </c:ext>
            </c:extLst>
          </c:dPt>
          <c:cat>
            <c:strRef>
              <c:f>Sheet1!$A$2:$A$9</c:f>
              <c:strCache>
                <c:ptCount val="8"/>
                <c:pt idx="0">
                  <c:v>1 color</c:v>
                </c:pt>
                <c:pt idx="1">
                  <c:v>2 color</c:v>
                </c:pt>
                <c:pt idx="2">
                  <c:v>3 color</c:v>
                </c:pt>
                <c:pt idx="3">
                  <c:v>4 color</c:v>
                </c:pt>
                <c:pt idx="4">
                  <c:v>5 color</c:v>
                </c:pt>
                <c:pt idx="5">
                  <c:v>6 color</c:v>
                </c:pt>
                <c:pt idx="6">
                  <c:v>7 color</c:v>
                </c:pt>
                <c:pt idx="7">
                  <c:v>8 color</c:v>
                </c:pt>
              </c:strCache>
            </c:strRef>
          </c:cat>
          <c:val>
            <c:numRef>
              <c:f>Sheet1!$B$2:$B$9</c:f>
              <c:numCache>
                <c:formatCode>General</c:formatCode>
                <c:ptCount val="8"/>
                <c:pt idx="0">
                  <c:v>3</c:v>
                </c:pt>
                <c:pt idx="1">
                  <c:v>3</c:v>
                </c:pt>
                <c:pt idx="2">
                  <c:v>3</c:v>
                </c:pt>
                <c:pt idx="3">
                  <c:v>3</c:v>
                </c:pt>
                <c:pt idx="4">
                  <c:v>3</c:v>
                </c:pt>
                <c:pt idx="5">
                  <c:v>3</c:v>
                </c:pt>
                <c:pt idx="6">
                  <c:v>3</c:v>
                </c:pt>
                <c:pt idx="7">
                  <c:v>3</c:v>
                </c:pt>
              </c:numCache>
            </c:numRef>
          </c:val>
          <c:extLst>
            <c:ext xmlns:c16="http://schemas.microsoft.com/office/drawing/2014/chart" uri="{C3380CC4-5D6E-409C-BE32-E72D297353CC}">
              <c16:uniqueId val="{00000010-2752-4194-A01D-CBE87F6C44B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50DD31E4-20C1-4ED1-AD06-BC530D30B3FF}" type="datetimeFigureOut">
              <a:rPr lang="en-US" smtClean="0"/>
              <a:t>5/6/2024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7D9639E-4AB1-4E87-9839-8B7BF6E6CCBF}" type="slidenum">
              <a:rPr lang="en-US" smtClean="0"/>
              <a:t>‹#›</a:t>
            </a:fld>
            <a:endParaRPr lang="en-US"/>
          </a:p>
        </p:txBody>
      </p:sp>
    </p:spTree>
    <p:extLst>
      <p:ext uri="{BB962C8B-B14F-4D97-AF65-F5344CB8AC3E}">
        <p14:creationId xmlns:p14="http://schemas.microsoft.com/office/powerpoint/2010/main" val="4069253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1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1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11.em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12.bin"/><Relationship Id="rId7"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2.xml"/><Relationship Id="rId6" Type="http://schemas.openxmlformats.org/officeDocument/2006/relationships/image" Target="../media/image8.jpeg"/><Relationship Id="rId5" Type="http://schemas.openxmlformats.org/officeDocument/2006/relationships/image" Target="../media/image16.emf"/><Relationship Id="rId4" Type="http://schemas.openxmlformats.org/officeDocument/2006/relationships/image" Target="../media/image1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2.bin"/><Relationship Id="rId7"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12.png"/><Relationship Id="rId10" Type="http://schemas.openxmlformats.org/officeDocument/2006/relationships/image" Target="../media/image15.svg"/><Relationship Id="rId4" Type="http://schemas.openxmlformats.org/officeDocument/2006/relationships/image" Target="../media/image11.emf"/><Relationship Id="rId9"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12.png"/><Relationship Id="rId4" Type="http://schemas.openxmlformats.org/officeDocument/2006/relationships/image" Target="../media/image1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8.jpeg"/><Relationship Id="rId5" Type="http://schemas.openxmlformats.org/officeDocument/2006/relationships/image" Target="../media/image12.png"/><Relationship Id="rId4" Type="http://schemas.openxmlformats.org/officeDocument/2006/relationships/image" Target="../media/image1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1278635"/>
          </a:xfrm>
          <a:prstGeom prst="rect">
            <a:avLst/>
          </a:prstGeom>
        </p:spPr>
      </p:pic>
      <p:pic>
        <p:nvPicPr>
          <p:cNvPr id="17" name="bg object 17"/>
          <p:cNvPicPr/>
          <p:nvPr/>
        </p:nvPicPr>
        <p:blipFill>
          <a:blip r:embed="rId3" cstate="print"/>
          <a:stretch>
            <a:fillRect/>
          </a:stretch>
        </p:blipFill>
        <p:spPr>
          <a:xfrm>
            <a:off x="0" y="0"/>
            <a:ext cx="12192000" cy="294131"/>
          </a:xfrm>
          <a:prstGeom prst="rect">
            <a:avLst/>
          </a:prstGeom>
        </p:spPr>
      </p:pic>
      <p:pic>
        <p:nvPicPr>
          <p:cNvPr id="18" name="bg object 18"/>
          <p:cNvPicPr/>
          <p:nvPr/>
        </p:nvPicPr>
        <p:blipFill>
          <a:blip r:embed="rId4" cstate="print"/>
          <a:stretch>
            <a:fillRect/>
          </a:stretch>
        </p:blipFill>
        <p:spPr>
          <a:xfrm>
            <a:off x="4902708" y="15240"/>
            <a:ext cx="2386583" cy="256031"/>
          </a:xfrm>
          <a:prstGeom prst="rect">
            <a:avLst/>
          </a:prstGeom>
        </p:spPr>
      </p:pic>
      <p:pic>
        <p:nvPicPr>
          <p:cNvPr id="19" name="bg object 19"/>
          <p:cNvPicPr/>
          <p:nvPr/>
        </p:nvPicPr>
        <p:blipFill>
          <a:blip r:embed="rId5" cstate="print"/>
          <a:stretch>
            <a:fillRect/>
          </a:stretch>
        </p:blipFill>
        <p:spPr>
          <a:xfrm>
            <a:off x="10652759" y="379476"/>
            <a:ext cx="1441702" cy="605027"/>
          </a:xfrm>
          <a:prstGeom prst="rect">
            <a:avLst/>
          </a:prstGeom>
        </p:spPr>
      </p:pic>
      <p:sp>
        <p:nvSpPr>
          <p:cNvPr id="20" name="bg object 20"/>
          <p:cNvSpPr/>
          <p:nvPr/>
        </p:nvSpPr>
        <p:spPr>
          <a:xfrm>
            <a:off x="0" y="0"/>
            <a:ext cx="12192000" cy="2039620"/>
          </a:xfrm>
          <a:custGeom>
            <a:avLst/>
            <a:gdLst/>
            <a:ahLst/>
            <a:cxnLst/>
            <a:rect l="l" t="t" r="r" b="b"/>
            <a:pathLst>
              <a:path w="12192000" h="2039620">
                <a:moveTo>
                  <a:pt x="12192000" y="0"/>
                </a:moveTo>
                <a:lnTo>
                  <a:pt x="0" y="0"/>
                </a:lnTo>
                <a:lnTo>
                  <a:pt x="0" y="2039112"/>
                </a:lnTo>
                <a:lnTo>
                  <a:pt x="12192000" y="2039112"/>
                </a:lnTo>
                <a:lnTo>
                  <a:pt x="12192000" y="0"/>
                </a:lnTo>
                <a:close/>
              </a:path>
            </a:pathLst>
          </a:custGeom>
          <a:solidFill>
            <a:srgbClr val="FFFFFF"/>
          </a:solidFill>
        </p:spPr>
        <p:txBody>
          <a:bodyPr wrap="square" lIns="0" tIns="0" rIns="0" bIns="0" rtlCol="0"/>
          <a:lstStyle/>
          <a:p>
            <a:endParaRPr/>
          </a:p>
        </p:txBody>
      </p:sp>
      <p:pic>
        <p:nvPicPr>
          <p:cNvPr id="21" name="bg object 21"/>
          <p:cNvPicPr/>
          <p:nvPr/>
        </p:nvPicPr>
        <p:blipFill>
          <a:blip r:embed="rId6" cstate="print"/>
          <a:stretch>
            <a:fillRect/>
          </a:stretch>
        </p:blipFill>
        <p:spPr>
          <a:xfrm>
            <a:off x="9339935" y="5833844"/>
            <a:ext cx="2191307" cy="611178"/>
          </a:xfrm>
          <a:prstGeom prst="rect">
            <a:avLst/>
          </a:prstGeom>
        </p:spPr>
      </p:pic>
      <p:sp>
        <p:nvSpPr>
          <p:cNvPr id="22" name="bg object 22"/>
          <p:cNvSpPr/>
          <p:nvPr/>
        </p:nvSpPr>
        <p:spPr>
          <a:xfrm>
            <a:off x="1106424" y="5588508"/>
            <a:ext cx="10441940" cy="0"/>
          </a:xfrm>
          <a:custGeom>
            <a:avLst/>
            <a:gdLst/>
            <a:ahLst/>
            <a:cxnLst/>
            <a:rect l="l" t="t" r="r" b="b"/>
            <a:pathLst>
              <a:path w="10441940">
                <a:moveTo>
                  <a:pt x="0" y="0"/>
                </a:moveTo>
                <a:lnTo>
                  <a:pt x="10441520" y="0"/>
                </a:lnTo>
              </a:path>
            </a:pathLst>
          </a:custGeom>
          <a:ln w="12700">
            <a:solidFill>
              <a:srgbClr val="BA5D00"/>
            </a:solidFill>
          </a:ln>
        </p:spPr>
        <p:txBody>
          <a:bodyPr wrap="square" lIns="0" tIns="0" rIns="0" bIns="0" rtlCol="0"/>
          <a:lstStyle/>
          <a:p>
            <a:endParaRPr/>
          </a:p>
        </p:txBody>
      </p:sp>
      <p:pic>
        <p:nvPicPr>
          <p:cNvPr id="23" name="bg object 23"/>
          <p:cNvPicPr/>
          <p:nvPr/>
        </p:nvPicPr>
        <p:blipFill>
          <a:blip r:embed="rId7" cstate="print"/>
          <a:stretch>
            <a:fillRect/>
          </a:stretch>
        </p:blipFill>
        <p:spPr>
          <a:xfrm>
            <a:off x="0" y="0"/>
            <a:ext cx="772668" cy="6857999"/>
          </a:xfrm>
          <a:prstGeom prst="rect">
            <a:avLst/>
          </a:prstGeom>
        </p:spPr>
      </p:pic>
      <p:pic>
        <p:nvPicPr>
          <p:cNvPr id="24" name="bg object 24"/>
          <p:cNvPicPr/>
          <p:nvPr/>
        </p:nvPicPr>
        <p:blipFill>
          <a:blip r:embed="rId8" cstate="print"/>
          <a:stretch>
            <a:fillRect/>
          </a:stretch>
        </p:blipFill>
        <p:spPr>
          <a:xfrm>
            <a:off x="1011936" y="1969007"/>
            <a:ext cx="4431791" cy="1650492"/>
          </a:xfrm>
          <a:prstGeom prst="rect">
            <a:avLst/>
          </a:prstGeom>
        </p:spPr>
      </p:pic>
      <p:sp>
        <p:nvSpPr>
          <p:cNvPr id="25" name="bg object 25"/>
          <p:cNvSpPr/>
          <p:nvPr/>
        </p:nvSpPr>
        <p:spPr>
          <a:xfrm>
            <a:off x="5748528" y="1699260"/>
            <a:ext cx="0" cy="2167890"/>
          </a:xfrm>
          <a:custGeom>
            <a:avLst/>
            <a:gdLst/>
            <a:ahLst/>
            <a:cxnLst/>
            <a:rect l="l" t="t" r="r" b="b"/>
            <a:pathLst>
              <a:path h="2167890">
                <a:moveTo>
                  <a:pt x="0" y="0"/>
                </a:moveTo>
                <a:lnTo>
                  <a:pt x="0" y="2167356"/>
                </a:lnTo>
              </a:path>
            </a:pathLst>
          </a:custGeom>
          <a:ln w="6350">
            <a:solidFill>
              <a:srgbClr val="3676BB"/>
            </a:solidFill>
          </a:ln>
        </p:spPr>
        <p:txBody>
          <a:bodyPr wrap="square" lIns="0" tIns="0" rIns="0" bIns="0" rtlCol="0"/>
          <a:lstStyle/>
          <a:p>
            <a:endParaRPr/>
          </a:p>
        </p:txBody>
      </p:sp>
      <p:sp>
        <p:nvSpPr>
          <p:cNvPr id="2" name="Holder 2"/>
          <p:cNvSpPr>
            <a:spLocks noGrp="1"/>
          </p:cNvSpPr>
          <p:nvPr>
            <p:ph type="ctrTitle"/>
          </p:nvPr>
        </p:nvSpPr>
        <p:spPr>
          <a:xfrm>
            <a:off x="6126100" y="1953229"/>
            <a:ext cx="4698365" cy="1122680"/>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subtitle and bulle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1640828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781484" y="311508"/>
            <a:ext cx="9680953" cy="532804"/>
          </a:xfrm>
          <a:prstGeom prst="rect">
            <a:avLst/>
          </a:prstGeom>
        </p:spPr>
        <p:txBody>
          <a:bodyPr vert="horz">
            <a:noAutofit/>
          </a:bodyPr>
          <a:lstStyle>
            <a:lvl1pPr>
              <a:lnSpc>
                <a:spcPct val="85000"/>
              </a:lnSpc>
              <a:defRPr sz="2800">
                <a:solidFill>
                  <a:schemeClr val="tx1"/>
                </a:solidFill>
              </a:defRPr>
            </a:lvl1pPr>
          </a:lstStyle>
          <a:p>
            <a:r>
              <a:rPr lang="en-US"/>
              <a:t>Click to edit Master title style Arial Bold</a:t>
            </a:r>
          </a:p>
        </p:txBody>
      </p:sp>
      <p:sp>
        <p:nvSpPr>
          <p:cNvPr id="16" name="Content Placeholder 2">
            <a:extLst>
              <a:ext uri="{FF2B5EF4-FFF2-40B4-BE49-F238E27FC236}">
                <a16:creationId xmlns:a16="http://schemas.microsoft.com/office/drawing/2014/main" id="{74BA8965-8D92-47B8-BE22-6129AE55D866}"/>
              </a:ext>
            </a:extLst>
          </p:cNvPr>
          <p:cNvSpPr>
            <a:spLocks noGrp="1"/>
          </p:cNvSpPr>
          <p:nvPr>
            <p:ph idx="1"/>
          </p:nvPr>
        </p:nvSpPr>
        <p:spPr>
          <a:xfrm>
            <a:off x="781484" y="1519518"/>
            <a:ext cx="10572316" cy="4464423"/>
          </a:xfrm>
          <a:prstGeom prst="rect">
            <a:avLst/>
          </a:prstGeom>
        </p:spPr>
        <p:txBody>
          <a:bodyPr>
            <a:noAutofit/>
          </a:bodyPr>
          <a:lstStyle>
            <a:lvl1pPr>
              <a:buClr>
                <a:srgbClr val="BB5D00"/>
              </a:buClr>
              <a:buSzPct val="110000"/>
              <a:defRPr sz="2400">
                <a:latin typeface="Arial" panose="020B0604020202020204" pitchFamily="34" charset="0"/>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Arial" panose="020B0604020202020204" pitchFamily="34" charset="0"/>
                <a:ea typeface="+mn-ea"/>
                <a:cs typeface="Arial" panose="020B0604020202020204" pitchFamily="34" charset="0"/>
              </a:defRPr>
            </a:lvl3pPr>
            <a:lvl4pPr marL="914400" indent="-225425">
              <a:buClr>
                <a:srgbClr val="BB5D00"/>
              </a:buClr>
              <a:buSzPct val="95000"/>
              <a:defRPr sz="1800">
                <a:latin typeface="Arial" panose="020B0604020202020204" pitchFamily="34" charset="0"/>
                <a:cs typeface="Arial" panose="020B0604020202020204" pitchFamily="34" charset="0"/>
              </a:defRPr>
            </a:lvl4pPr>
            <a:lvl5pPr marL="1200150" indent="-285750">
              <a:buClr>
                <a:srgbClr val="BB5D00"/>
              </a:buClr>
              <a:defRPr lang="en-US" sz="1600" b="0" i="0" kern="1200" dirty="0">
                <a:solidFill>
                  <a:schemeClr val="tx1"/>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marL="1139825" lvl="4" indent="-225425" algn="l" defTabSz="914400" rtl="0" eaLnBrk="1" latinLnBrk="0" hangingPunct="1">
              <a:lnSpc>
                <a:spcPct val="90000"/>
              </a:lnSpc>
              <a:spcBef>
                <a:spcPts val="500"/>
              </a:spcBef>
              <a:buClr>
                <a:srgbClr val="BB5D00"/>
              </a:buClr>
              <a:buFont typeface="Arial" panose="020B0604020202020204" pitchFamily="34" charset="0"/>
              <a:buChar char="–"/>
            </a:pPr>
            <a:r>
              <a:rPr lang="en-US"/>
              <a:t>Fifth level</a:t>
            </a:r>
          </a:p>
        </p:txBody>
      </p:sp>
      <p:sp>
        <p:nvSpPr>
          <p:cNvPr id="8" name="Subtitle 2">
            <a:extLst>
              <a:ext uri="{FF2B5EF4-FFF2-40B4-BE49-F238E27FC236}">
                <a16:creationId xmlns:a16="http://schemas.microsoft.com/office/drawing/2014/main" id="{DC7805AE-83AC-40B4-88BE-27938D6B0A14}"/>
              </a:ext>
            </a:extLst>
          </p:cNvPr>
          <p:cNvSpPr>
            <a:spLocks noGrp="1"/>
          </p:cNvSpPr>
          <p:nvPr>
            <p:ph type="subTitle" idx="13"/>
          </p:nvPr>
        </p:nvSpPr>
        <p:spPr>
          <a:xfrm>
            <a:off x="781483" y="778995"/>
            <a:ext cx="9680953" cy="311849"/>
          </a:xfrm>
          <a:prstGeom prst="rect">
            <a:avLst/>
          </a:prstGeom>
        </p:spPr>
        <p:txBody>
          <a:bodyPr>
            <a:noAutofit/>
          </a:bodyPr>
          <a:lstStyle>
            <a:lvl1pPr marL="0" indent="0" algn="l">
              <a:buNone/>
              <a:defRPr sz="1800" i="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E6AB2AEA-A29E-4142-80F2-FE4929AC6C85}"/>
              </a:ext>
            </a:extLst>
          </p:cNvPr>
          <p:cNvSpPr>
            <a:spLocks noGrp="1"/>
          </p:cNvSpPr>
          <p:nvPr>
            <p:ph type="sldNum" sz="quarter" idx="4"/>
          </p:nvPr>
        </p:nvSpPr>
        <p:spPr>
          <a:xfrm>
            <a:off x="10990217" y="6577563"/>
            <a:ext cx="1201783" cy="280437"/>
          </a:xfrm>
          <a:prstGeom prst="rect">
            <a:avLst/>
          </a:prstGeom>
        </p:spPr>
        <p:txBody>
          <a:bodyPr>
            <a:noAutofit/>
          </a:bodyPr>
          <a:lstStyle>
            <a:lvl1pPr algn="r">
              <a:defRPr sz="9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Tree>
    <p:extLst>
      <p:ext uri="{BB962C8B-B14F-4D97-AF65-F5344CB8AC3E}">
        <p14:creationId xmlns:p14="http://schemas.microsoft.com/office/powerpoint/2010/main" val="313374212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eme colo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2A385F-36DD-46FB-A566-F5EABF7F0EE1}"/>
              </a:ext>
            </a:extLst>
          </p:cNvPr>
          <p:cNvSpPr/>
          <p:nvPr userDrawn="1"/>
        </p:nvSpPr>
        <p:spPr>
          <a:xfrm>
            <a:off x="3176" y="1123503"/>
            <a:ext cx="12188824" cy="15693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6593632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781484" y="407559"/>
            <a:ext cx="9680953" cy="607555"/>
          </a:xfrm>
          <a:prstGeom prst="rect">
            <a:avLst/>
          </a:prstGeom>
        </p:spPr>
        <p:txBody>
          <a:bodyPr vert="horz">
            <a:noAutofit/>
          </a:bodyPr>
          <a:lstStyle>
            <a:lvl1pPr>
              <a:lnSpc>
                <a:spcPct val="85000"/>
              </a:lnSpc>
              <a:defRPr sz="3200">
                <a:solidFill>
                  <a:schemeClr val="tx1"/>
                </a:solidFill>
              </a:defRPr>
            </a:lvl1pPr>
          </a:lstStyle>
          <a:p>
            <a:r>
              <a:rPr lang="en-US"/>
              <a:t>Click to edit Master title style Arial Bold</a:t>
            </a:r>
          </a:p>
        </p:txBody>
      </p:sp>
      <p:sp>
        <p:nvSpPr>
          <p:cNvPr id="11" name="Rectangle 10">
            <a:extLst>
              <a:ext uri="{FF2B5EF4-FFF2-40B4-BE49-F238E27FC236}">
                <a16:creationId xmlns:a16="http://schemas.microsoft.com/office/drawing/2014/main" id="{8793DBAB-33E2-42FF-8425-76A9F1C1A2E7}"/>
              </a:ext>
            </a:extLst>
          </p:cNvPr>
          <p:cNvSpPr/>
          <p:nvPr userDrawn="1"/>
        </p:nvSpPr>
        <p:spPr>
          <a:xfrm>
            <a:off x="9192818" y="2882263"/>
            <a:ext cx="2908985" cy="327998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CA6F5BF-D6F4-4749-A47E-53D716145806}"/>
              </a:ext>
            </a:extLst>
          </p:cNvPr>
          <p:cNvSpPr/>
          <p:nvPr userDrawn="1"/>
        </p:nvSpPr>
        <p:spPr>
          <a:xfrm>
            <a:off x="408999" y="4930439"/>
            <a:ext cx="372486" cy="1231804"/>
          </a:xfrm>
          <a:prstGeom prst="rect">
            <a:avLst/>
          </a:prstGeom>
          <a:gradFill>
            <a:gsLst>
              <a:gs pos="25000">
                <a:srgbClr val="FEC745"/>
              </a:gs>
              <a:gs pos="0">
                <a:srgbClr val="E18332"/>
              </a:gs>
              <a:gs pos="100000">
                <a:srgbClr val="9B53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019F31B-DDC9-4E7A-8A22-64E121314F2B}"/>
              </a:ext>
            </a:extLst>
          </p:cNvPr>
          <p:cNvSpPr/>
          <p:nvPr userDrawn="1"/>
        </p:nvSpPr>
        <p:spPr>
          <a:xfrm>
            <a:off x="820070" y="4926247"/>
            <a:ext cx="405119" cy="1231803"/>
          </a:xfrm>
          <a:prstGeom prst="rect">
            <a:avLst/>
          </a:prstGeom>
          <a:gradFill>
            <a:gsLst>
              <a:gs pos="49000">
                <a:srgbClr val="4AA4C6"/>
              </a:gs>
              <a:gs pos="0">
                <a:srgbClr val="B5E4F7"/>
              </a:gs>
              <a:gs pos="100000">
                <a:srgbClr val="224A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91F31CCD-F890-447A-9CAD-5CC502170E1A}"/>
              </a:ext>
            </a:extLst>
          </p:cNvPr>
          <p:cNvSpPr/>
          <p:nvPr userDrawn="1"/>
        </p:nvSpPr>
        <p:spPr>
          <a:xfrm>
            <a:off x="1694431" y="4951440"/>
            <a:ext cx="387623" cy="1206610"/>
          </a:xfrm>
          <a:prstGeom prst="rect">
            <a:avLst/>
          </a:prstGeom>
          <a:gradFill>
            <a:gsLst>
              <a:gs pos="49000">
                <a:schemeClr val="accent2">
                  <a:lumMod val="75000"/>
                </a:schemeClr>
              </a:gs>
              <a:gs pos="0">
                <a:schemeClr val="accent4">
                  <a:lumMod val="40000"/>
                  <a:lumOff val="60000"/>
                </a:schemeClr>
              </a:gs>
              <a:gs pos="100000">
                <a:srgbClr val="8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515EF54-6962-4147-A6E8-DD2B1E6DB412}"/>
              </a:ext>
            </a:extLst>
          </p:cNvPr>
          <p:cNvSpPr txBox="1"/>
          <p:nvPr userDrawn="1"/>
        </p:nvSpPr>
        <p:spPr>
          <a:xfrm>
            <a:off x="352740" y="4602400"/>
            <a:ext cx="3132533"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Additional color selection</a:t>
            </a:r>
          </a:p>
        </p:txBody>
      </p:sp>
      <p:sp>
        <p:nvSpPr>
          <p:cNvPr id="21" name="Rectangle 20">
            <a:extLst>
              <a:ext uri="{FF2B5EF4-FFF2-40B4-BE49-F238E27FC236}">
                <a16:creationId xmlns:a16="http://schemas.microsoft.com/office/drawing/2014/main" id="{98B1EFD2-16AB-44D7-A868-706CF677CC4E}"/>
              </a:ext>
            </a:extLst>
          </p:cNvPr>
          <p:cNvSpPr/>
          <p:nvPr userDrawn="1"/>
        </p:nvSpPr>
        <p:spPr>
          <a:xfrm>
            <a:off x="1281270" y="4938844"/>
            <a:ext cx="357080" cy="1231802"/>
          </a:xfrm>
          <a:prstGeom prst="rect">
            <a:avLst/>
          </a:prstGeom>
          <a:gradFill>
            <a:gsLst>
              <a:gs pos="49000">
                <a:srgbClr val="FEC745"/>
              </a:gs>
              <a:gs pos="0">
                <a:srgbClr val="F59948"/>
              </a:gs>
              <a:gs pos="100000">
                <a:srgbClr val="E183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EA2D2EB-13B1-4028-AC06-B66CBA66A76B}"/>
              </a:ext>
            </a:extLst>
          </p:cNvPr>
          <p:cNvSpPr/>
          <p:nvPr userDrawn="1"/>
        </p:nvSpPr>
        <p:spPr>
          <a:xfrm>
            <a:off x="2185798" y="4951439"/>
            <a:ext cx="505741" cy="1206609"/>
          </a:xfrm>
          <a:prstGeom prst="rect">
            <a:avLst/>
          </a:prstGeom>
          <a:gradFill>
            <a:gsLst>
              <a:gs pos="40000">
                <a:srgbClr val="1D88C6"/>
              </a:gs>
              <a:gs pos="0">
                <a:srgbClr val="B5E4F7"/>
              </a:gs>
              <a:gs pos="100000">
                <a:srgbClr val="09457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52F6261-B011-4584-B2D0-D5D35E673AD0}"/>
              </a:ext>
            </a:extLst>
          </p:cNvPr>
          <p:cNvSpPr txBox="1"/>
          <p:nvPr userDrawn="1"/>
        </p:nvSpPr>
        <p:spPr>
          <a:xfrm>
            <a:off x="1281270" y="1321775"/>
            <a:ext cx="10110835" cy="1200329"/>
          </a:xfrm>
          <a:prstGeom prst="rect">
            <a:avLst/>
          </a:prstGeom>
          <a:noFill/>
        </p:spPr>
        <p:txBody>
          <a:bodyPr wrap="square" rtlCol="0">
            <a:noAutofit/>
          </a:bodyPr>
          <a:lstStyle/>
          <a:p>
            <a:pPr marL="342900" indent="-342900">
              <a:buFont typeface="+mj-lt"/>
              <a:buAutoNum type="arabicPeriod"/>
            </a:pPr>
            <a:r>
              <a:rPr lang="en-US" b="1" u="sng">
                <a:latin typeface="Arial" panose="020B0604020202020204" pitchFamily="34" charset="0"/>
                <a:cs typeface="Arial" panose="020B0604020202020204" pitchFamily="34" charset="0"/>
              </a:rPr>
              <a:t>2023 The Power of Copper </a:t>
            </a:r>
            <a:r>
              <a:rPr lang="en-US">
                <a:latin typeface="Arial" panose="020B0604020202020204" pitchFamily="34" charset="0"/>
                <a:cs typeface="Arial" panose="020B0604020202020204" pitchFamily="34" charset="0"/>
              </a:rPr>
              <a:t>color theme</a:t>
            </a:r>
          </a:p>
          <a:p>
            <a:pPr marL="342900" indent="-342900">
              <a:buFont typeface="+mj-lt"/>
              <a:buAutoNum type="arabicPeriod"/>
            </a:pPr>
            <a:r>
              <a:rPr lang="en-US">
                <a:latin typeface="Arial" panose="020B0604020202020204" pitchFamily="34" charset="0"/>
                <a:cs typeface="Arial" panose="020B0604020202020204" pitchFamily="34" charset="0"/>
              </a:rPr>
              <a:t>Select View/Slide Master</a:t>
            </a:r>
          </a:p>
          <a:p>
            <a:pPr marL="342900" indent="-342900">
              <a:buFont typeface="+mj-lt"/>
              <a:buAutoNum type="arabicPeriod"/>
            </a:pPr>
            <a:r>
              <a:rPr lang="en-US">
                <a:latin typeface="Arial" panose="020B0604020202020204" pitchFamily="34" charset="0"/>
                <a:cs typeface="Arial" panose="020B0604020202020204" pitchFamily="34" charset="0"/>
              </a:rPr>
              <a:t>Select Theme Colors</a:t>
            </a:r>
          </a:p>
          <a:p>
            <a:pPr marL="342900" indent="-342900">
              <a:buFont typeface="+mj-lt"/>
              <a:buAutoNum type="arabicPeriod"/>
            </a:pPr>
            <a:r>
              <a:rPr lang="en-US">
                <a:latin typeface="Arial" panose="020B0604020202020204" pitchFamily="34" charset="0"/>
                <a:cs typeface="Arial" panose="020B0604020202020204" pitchFamily="34" charset="0"/>
              </a:rPr>
              <a:t>Under </a:t>
            </a:r>
            <a:r>
              <a:rPr lang="en-US" u="sng">
                <a:latin typeface="Arial" panose="020B0604020202020204" pitchFamily="34" charset="0"/>
                <a:cs typeface="Arial" panose="020B0604020202020204" pitchFamily="34" charset="0"/>
              </a:rPr>
              <a:t>Custom</a:t>
            </a:r>
            <a:r>
              <a:rPr lang="en-US">
                <a:latin typeface="Arial" panose="020B0604020202020204" pitchFamily="34" charset="0"/>
                <a:cs typeface="Arial" panose="020B0604020202020204" pitchFamily="34" charset="0"/>
              </a:rPr>
              <a:t> select 2023 theme</a:t>
            </a:r>
          </a:p>
        </p:txBody>
      </p:sp>
      <p:sp>
        <p:nvSpPr>
          <p:cNvPr id="25" name="TextBox 24">
            <a:extLst>
              <a:ext uri="{FF2B5EF4-FFF2-40B4-BE49-F238E27FC236}">
                <a16:creationId xmlns:a16="http://schemas.microsoft.com/office/drawing/2014/main" id="{015E4230-DA07-43A5-B327-DCC0FA46F099}"/>
              </a:ext>
            </a:extLst>
          </p:cNvPr>
          <p:cNvSpPr txBox="1"/>
          <p:nvPr userDrawn="1"/>
        </p:nvSpPr>
        <p:spPr>
          <a:xfrm>
            <a:off x="437220" y="2913247"/>
            <a:ext cx="2267559" cy="369332"/>
          </a:xfrm>
          <a:prstGeom prst="rect">
            <a:avLst/>
          </a:prstGeom>
          <a:noFill/>
        </p:spPr>
        <p:txBody>
          <a:bodyPr wrap="square" rtlCol="0">
            <a:noAutofit/>
          </a:bodyPr>
          <a:lstStyle/>
          <a:p>
            <a:r>
              <a:rPr lang="en-US">
                <a:latin typeface="Arial" panose="020B0604020202020204" pitchFamily="34" charset="0"/>
                <a:cs typeface="Arial" panose="020B0604020202020204" pitchFamily="34" charset="0"/>
              </a:rPr>
              <a:t>Main color selection</a:t>
            </a:r>
          </a:p>
        </p:txBody>
      </p:sp>
      <p:sp>
        <p:nvSpPr>
          <p:cNvPr id="26" name="TextBox 25">
            <a:extLst>
              <a:ext uri="{FF2B5EF4-FFF2-40B4-BE49-F238E27FC236}">
                <a16:creationId xmlns:a16="http://schemas.microsoft.com/office/drawing/2014/main" id="{AAE48A92-74AE-4DC9-9674-B700DC5BA983}"/>
              </a:ext>
            </a:extLst>
          </p:cNvPr>
          <p:cNvSpPr txBox="1"/>
          <p:nvPr userDrawn="1"/>
        </p:nvSpPr>
        <p:spPr>
          <a:xfrm>
            <a:off x="4261665" y="2764922"/>
            <a:ext cx="1234146" cy="461665"/>
          </a:xfrm>
          <a:prstGeom prst="rect">
            <a:avLst/>
          </a:prstGeom>
          <a:noFill/>
        </p:spPr>
        <p:txBody>
          <a:bodyPr wrap="square" rtlCol="0">
            <a:noAutofit/>
          </a:bodyPr>
          <a:lstStyle/>
          <a:p>
            <a:r>
              <a:rPr lang="en-US" sz="1200" b="1" i="1">
                <a:solidFill>
                  <a:schemeClr val="tx1"/>
                </a:solidFill>
                <a:latin typeface="Arial" panose="020B0604020202020204" pitchFamily="34" charset="0"/>
                <a:cs typeface="Arial" panose="020B0604020202020204" pitchFamily="34" charset="0"/>
              </a:rPr>
              <a:t>White for dark background</a:t>
            </a:r>
            <a:endParaRPr lang="en-US" sz="1200" b="1" i="1">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E6DF2025-16B1-4CBD-9B88-2EFC9132F245}"/>
              </a:ext>
            </a:extLst>
          </p:cNvPr>
          <p:cNvSpPr/>
          <p:nvPr userDrawn="1"/>
        </p:nvSpPr>
        <p:spPr>
          <a:xfrm>
            <a:off x="379827" y="3489254"/>
            <a:ext cx="275897" cy="245798"/>
          </a:xfrm>
          <a:prstGeom prst="rect">
            <a:avLst/>
          </a:prstGeom>
          <a:solidFill>
            <a:srgbClr val="E14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93D22604-93BB-4B3B-A1D3-1797F1EF46EE}"/>
              </a:ext>
            </a:extLst>
          </p:cNvPr>
          <p:cNvSpPr/>
          <p:nvPr userDrawn="1"/>
        </p:nvSpPr>
        <p:spPr>
          <a:xfrm>
            <a:off x="1088300" y="3489254"/>
            <a:ext cx="275897" cy="245798"/>
          </a:xfrm>
          <a:prstGeom prst="rect">
            <a:avLst/>
          </a:prstGeom>
          <a:solidFill>
            <a:srgbClr val="E18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BB9A3566-3339-47CB-AC83-7210A147E4E2}"/>
              </a:ext>
            </a:extLst>
          </p:cNvPr>
          <p:cNvSpPr/>
          <p:nvPr userDrawn="1"/>
        </p:nvSpPr>
        <p:spPr>
          <a:xfrm>
            <a:off x="1754257" y="3489254"/>
            <a:ext cx="275897" cy="245798"/>
          </a:xfrm>
          <a:prstGeom prst="rect">
            <a:avLst/>
          </a:prstGeom>
          <a:solidFill>
            <a:srgbClr val="FEC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C78F39C0-859E-4629-AA42-567829112258}"/>
              </a:ext>
            </a:extLst>
          </p:cNvPr>
          <p:cNvSpPr/>
          <p:nvPr userDrawn="1"/>
        </p:nvSpPr>
        <p:spPr>
          <a:xfrm>
            <a:off x="3005530" y="3489254"/>
            <a:ext cx="275897" cy="245798"/>
          </a:xfrm>
          <a:prstGeom prst="rect">
            <a:avLst/>
          </a:prstGeom>
          <a:solidFill>
            <a:srgbClr val="2C7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C95D5E78-F72C-4BDD-A3A9-3E7813D191A2}"/>
              </a:ext>
            </a:extLst>
          </p:cNvPr>
          <p:cNvSpPr/>
          <p:nvPr userDrawn="1"/>
        </p:nvSpPr>
        <p:spPr>
          <a:xfrm>
            <a:off x="5385696" y="3489254"/>
            <a:ext cx="275897" cy="245798"/>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87628E13-A876-461E-BFD7-30D3AE5D6F82}"/>
              </a:ext>
            </a:extLst>
          </p:cNvPr>
          <p:cNvSpPr/>
          <p:nvPr userDrawn="1"/>
        </p:nvSpPr>
        <p:spPr>
          <a:xfrm>
            <a:off x="3572360" y="3489254"/>
            <a:ext cx="275897" cy="2457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369665F1-D8A9-476E-8F35-A25F1163EAA5}"/>
              </a:ext>
            </a:extLst>
          </p:cNvPr>
          <p:cNvSpPr/>
          <p:nvPr userDrawn="1"/>
        </p:nvSpPr>
        <p:spPr>
          <a:xfrm>
            <a:off x="4855250" y="3484877"/>
            <a:ext cx="275897" cy="245798"/>
          </a:xfrm>
          <a:prstGeom prst="rect">
            <a:avLst/>
          </a:prstGeom>
          <a:solidFill>
            <a:srgbClr val="339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rial" panose="020B0604020202020204" pitchFamily="34" charset="0"/>
              <a:cs typeface="Arial" panose="020B0604020202020204" pitchFamily="34" charset="0"/>
            </a:endParaRPr>
          </a:p>
        </p:txBody>
      </p:sp>
      <p:graphicFrame>
        <p:nvGraphicFramePr>
          <p:cNvPr id="35" name="Chart 34">
            <a:extLst>
              <a:ext uri="{FF2B5EF4-FFF2-40B4-BE49-F238E27FC236}">
                <a16:creationId xmlns:a16="http://schemas.microsoft.com/office/drawing/2014/main" id="{72879B0A-F99E-40E5-B700-799F77DD6828}"/>
              </a:ext>
            </a:extLst>
          </p:cNvPr>
          <p:cNvGraphicFramePr/>
          <p:nvPr userDrawn="1">
            <p:extLst>
              <p:ext uri="{D42A27DB-BD31-4B8C-83A1-F6EECF244321}">
                <p14:modId xmlns:p14="http://schemas.microsoft.com/office/powerpoint/2010/main" val="1281395332"/>
              </p:ext>
            </p:extLst>
          </p:nvPr>
        </p:nvGraphicFramePr>
        <p:xfrm>
          <a:off x="6549001" y="3044858"/>
          <a:ext cx="5231928" cy="3487952"/>
        </p:xfrm>
        <a:graphic>
          <a:graphicData uri="http://schemas.openxmlformats.org/drawingml/2006/chart">
            <c:chart xmlns:c="http://schemas.openxmlformats.org/drawingml/2006/chart" xmlns:r="http://schemas.openxmlformats.org/officeDocument/2006/relationships" r:id="rId5"/>
          </a:graphicData>
        </a:graphic>
      </p:graphicFrame>
      <p:sp>
        <p:nvSpPr>
          <p:cNvPr id="36" name="Rectangle 35">
            <a:extLst>
              <a:ext uri="{FF2B5EF4-FFF2-40B4-BE49-F238E27FC236}">
                <a16:creationId xmlns:a16="http://schemas.microsoft.com/office/drawing/2014/main" id="{4C018436-5F86-4927-B055-EACE768BAB44}"/>
              </a:ext>
            </a:extLst>
          </p:cNvPr>
          <p:cNvSpPr/>
          <p:nvPr userDrawn="1"/>
        </p:nvSpPr>
        <p:spPr>
          <a:xfrm>
            <a:off x="4176124" y="3477162"/>
            <a:ext cx="275897" cy="24579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rial" panose="020B0604020202020204" pitchFamily="34" charset="0"/>
              <a:cs typeface="Arial" panose="020B0604020202020204" pitchFamily="34" charset="0"/>
            </a:endParaRPr>
          </a:p>
        </p:txBody>
      </p:sp>
      <p:graphicFrame>
        <p:nvGraphicFramePr>
          <p:cNvPr id="37" name="Chart 36">
            <a:extLst>
              <a:ext uri="{FF2B5EF4-FFF2-40B4-BE49-F238E27FC236}">
                <a16:creationId xmlns:a16="http://schemas.microsoft.com/office/drawing/2014/main" id="{DE492359-65CB-4881-A29A-BAA4AE3DD16F}"/>
              </a:ext>
            </a:extLst>
          </p:cNvPr>
          <p:cNvGraphicFramePr/>
          <p:nvPr userDrawn="1">
            <p:extLst>
              <p:ext uri="{D42A27DB-BD31-4B8C-83A1-F6EECF244321}">
                <p14:modId xmlns:p14="http://schemas.microsoft.com/office/powerpoint/2010/main" val="218074281"/>
              </p:ext>
            </p:extLst>
          </p:nvPr>
        </p:nvGraphicFramePr>
        <p:xfrm>
          <a:off x="2750712" y="4507242"/>
          <a:ext cx="3553778" cy="2128811"/>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a:extLst>
              <a:ext uri="{FF2B5EF4-FFF2-40B4-BE49-F238E27FC236}">
                <a16:creationId xmlns:a16="http://schemas.microsoft.com/office/drawing/2014/main" id="{6153A013-3B3B-4571-88FE-8D757407CC69}"/>
              </a:ext>
            </a:extLst>
          </p:cNvPr>
          <p:cNvSpPr txBox="1"/>
          <p:nvPr userDrawn="1"/>
        </p:nvSpPr>
        <p:spPr>
          <a:xfrm>
            <a:off x="170824" y="3737840"/>
            <a:ext cx="785292" cy="246221"/>
          </a:xfrm>
          <a:prstGeom prst="rect">
            <a:avLst/>
          </a:prstGeom>
          <a:noFill/>
        </p:spPr>
        <p:txBody>
          <a:bodyPr wrap="square" rtlCol="0">
            <a:noAutofit/>
          </a:bodyPr>
          <a:lstStyle/>
          <a:p>
            <a:r>
              <a:rPr lang="en-US" sz="1000"/>
              <a:t>#e04401</a:t>
            </a:r>
          </a:p>
        </p:txBody>
      </p:sp>
      <p:sp>
        <p:nvSpPr>
          <p:cNvPr id="38" name="TextBox 37">
            <a:extLst>
              <a:ext uri="{FF2B5EF4-FFF2-40B4-BE49-F238E27FC236}">
                <a16:creationId xmlns:a16="http://schemas.microsoft.com/office/drawing/2014/main" id="{0AF54769-E8ED-4900-8C03-EE2395944D08}"/>
              </a:ext>
            </a:extLst>
          </p:cNvPr>
          <p:cNvSpPr txBox="1"/>
          <p:nvPr userDrawn="1"/>
        </p:nvSpPr>
        <p:spPr>
          <a:xfrm>
            <a:off x="853058" y="3737840"/>
            <a:ext cx="785292" cy="246221"/>
          </a:xfrm>
          <a:prstGeom prst="rect">
            <a:avLst/>
          </a:prstGeom>
          <a:noFill/>
        </p:spPr>
        <p:txBody>
          <a:bodyPr wrap="square" rtlCol="0">
            <a:noAutofit/>
          </a:bodyPr>
          <a:lstStyle/>
          <a:p>
            <a:r>
              <a:rPr lang="en-US" sz="1000"/>
              <a:t>#E18332</a:t>
            </a:r>
          </a:p>
        </p:txBody>
      </p:sp>
      <p:sp>
        <p:nvSpPr>
          <p:cNvPr id="39" name="TextBox 38">
            <a:extLst>
              <a:ext uri="{FF2B5EF4-FFF2-40B4-BE49-F238E27FC236}">
                <a16:creationId xmlns:a16="http://schemas.microsoft.com/office/drawing/2014/main" id="{BFB8D7ED-2BFD-4101-96F8-454008C72B47}"/>
              </a:ext>
            </a:extLst>
          </p:cNvPr>
          <p:cNvSpPr txBox="1"/>
          <p:nvPr userDrawn="1"/>
        </p:nvSpPr>
        <p:spPr>
          <a:xfrm>
            <a:off x="1597806" y="3737840"/>
            <a:ext cx="631902" cy="246221"/>
          </a:xfrm>
          <a:prstGeom prst="rect">
            <a:avLst/>
          </a:prstGeom>
          <a:noFill/>
        </p:spPr>
        <p:txBody>
          <a:bodyPr wrap="square" rtlCol="0">
            <a:noAutofit/>
          </a:bodyPr>
          <a:lstStyle/>
          <a:p>
            <a:r>
              <a:rPr lang="en-US" sz="1000"/>
              <a:t>#ffc743</a:t>
            </a:r>
          </a:p>
        </p:txBody>
      </p:sp>
      <p:sp>
        <p:nvSpPr>
          <p:cNvPr id="40" name="TextBox 39">
            <a:extLst>
              <a:ext uri="{FF2B5EF4-FFF2-40B4-BE49-F238E27FC236}">
                <a16:creationId xmlns:a16="http://schemas.microsoft.com/office/drawing/2014/main" id="{F495BDE8-4489-4FD6-B837-02AC7ADB5639}"/>
              </a:ext>
            </a:extLst>
          </p:cNvPr>
          <p:cNvSpPr txBox="1"/>
          <p:nvPr userDrawn="1"/>
        </p:nvSpPr>
        <p:spPr>
          <a:xfrm>
            <a:off x="2095120" y="3737840"/>
            <a:ext cx="748559" cy="246221"/>
          </a:xfrm>
          <a:prstGeom prst="rect">
            <a:avLst/>
          </a:prstGeom>
          <a:noFill/>
        </p:spPr>
        <p:txBody>
          <a:bodyPr wrap="square" rtlCol="0">
            <a:noAutofit/>
          </a:bodyPr>
          <a:lstStyle/>
          <a:p>
            <a:r>
              <a:rPr lang="en-US" sz="1000"/>
              <a:t>#01BCFF</a:t>
            </a:r>
          </a:p>
        </p:txBody>
      </p:sp>
      <p:sp>
        <p:nvSpPr>
          <p:cNvPr id="41" name="TextBox 40">
            <a:extLst>
              <a:ext uri="{FF2B5EF4-FFF2-40B4-BE49-F238E27FC236}">
                <a16:creationId xmlns:a16="http://schemas.microsoft.com/office/drawing/2014/main" id="{D92230F1-F0E1-4B19-ADDC-337E92B1209B}"/>
              </a:ext>
            </a:extLst>
          </p:cNvPr>
          <p:cNvSpPr txBox="1"/>
          <p:nvPr userDrawn="1"/>
        </p:nvSpPr>
        <p:spPr>
          <a:xfrm>
            <a:off x="2744295" y="3737840"/>
            <a:ext cx="726924" cy="246221"/>
          </a:xfrm>
          <a:prstGeom prst="rect">
            <a:avLst/>
          </a:prstGeom>
          <a:noFill/>
        </p:spPr>
        <p:txBody>
          <a:bodyPr wrap="square" rtlCol="0">
            <a:noAutofit/>
          </a:bodyPr>
          <a:lstStyle/>
          <a:p>
            <a:r>
              <a:rPr lang="en-US" sz="1000"/>
              <a:t>#3676bc</a:t>
            </a:r>
          </a:p>
        </p:txBody>
      </p:sp>
      <p:sp>
        <p:nvSpPr>
          <p:cNvPr id="42" name="TextBox 41">
            <a:extLst>
              <a:ext uri="{FF2B5EF4-FFF2-40B4-BE49-F238E27FC236}">
                <a16:creationId xmlns:a16="http://schemas.microsoft.com/office/drawing/2014/main" id="{CB4A7CD7-FD5B-430D-8C6C-306E62A28793}"/>
              </a:ext>
            </a:extLst>
          </p:cNvPr>
          <p:cNvSpPr txBox="1"/>
          <p:nvPr userDrawn="1"/>
        </p:nvSpPr>
        <p:spPr>
          <a:xfrm>
            <a:off x="3336631" y="3737840"/>
            <a:ext cx="785292" cy="246221"/>
          </a:xfrm>
          <a:prstGeom prst="rect">
            <a:avLst/>
          </a:prstGeom>
          <a:noFill/>
        </p:spPr>
        <p:txBody>
          <a:bodyPr wrap="square" rtlCol="0">
            <a:noAutofit/>
          </a:bodyPr>
          <a:lstStyle/>
          <a:p>
            <a:r>
              <a:rPr lang="en-US" sz="1000"/>
              <a:t>#000000</a:t>
            </a:r>
          </a:p>
        </p:txBody>
      </p:sp>
      <p:sp>
        <p:nvSpPr>
          <p:cNvPr id="43" name="TextBox 42">
            <a:extLst>
              <a:ext uri="{FF2B5EF4-FFF2-40B4-BE49-F238E27FC236}">
                <a16:creationId xmlns:a16="http://schemas.microsoft.com/office/drawing/2014/main" id="{3FD0965D-2713-4818-A5C9-FFF806699494}"/>
              </a:ext>
            </a:extLst>
          </p:cNvPr>
          <p:cNvSpPr txBox="1"/>
          <p:nvPr userDrawn="1"/>
        </p:nvSpPr>
        <p:spPr>
          <a:xfrm>
            <a:off x="3944317" y="3737840"/>
            <a:ext cx="785292" cy="246221"/>
          </a:xfrm>
          <a:prstGeom prst="rect">
            <a:avLst/>
          </a:prstGeom>
          <a:noFill/>
        </p:spPr>
        <p:txBody>
          <a:bodyPr wrap="square" rtlCol="0">
            <a:noAutofit/>
          </a:bodyPr>
          <a:lstStyle/>
          <a:p>
            <a:r>
              <a:rPr lang="en-US" sz="1000"/>
              <a:t>#8F133C</a:t>
            </a:r>
          </a:p>
        </p:txBody>
      </p:sp>
      <p:sp>
        <p:nvSpPr>
          <p:cNvPr id="44" name="TextBox 43">
            <a:extLst>
              <a:ext uri="{FF2B5EF4-FFF2-40B4-BE49-F238E27FC236}">
                <a16:creationId xmlns:a16="http://schemas.microsoft.com/office/drawing/2014/main" id="{BC28D25B-484C-4B25-B588-55AABCF83077}"/>
              </a:ext>
            </a:extLst>
          </p:cNvPr>
          <p:cNvSpPr txBox="1"/>
          <p:nvPr userDrawn="1"/>
        </p:nvSpPr>
        <p:spPr>
          <a:xfrm>
            <a:off x="4610223" y="3737840"/>
            <a:ext cx="748559" cy="246221"/>
          </a:xfrm>
          <a:prstGeom prst="rect">
            <a:avLst/>
          </a:prstGeom>
          <a:noFill/>
        </p:spPr>
        <p:txBody>
          <a:bodyPr wrap="square" rtlCol="0">
            <a:noAutofit/>
          </a:bodyPr>
          <a:lstStyle/>
          <a:p>
            <a:r>
              <a:rPr lang="en-US" sz="1000"/>
              <a:t>#91b54a</a:t>
            </a:r>
          </a:p>
        </p:txBody>
      </p:sp>
      <p:sp>
        <p:nvSpPr>
          <p:cNvPr id="45" name="TextBox 44">
            <a:extLst>
              <a:ext uri="{FF2B5EF4-FFF2-40B4-BE49-F238E27FC236}">
                <a16:creationId xmlns:a16="http://schemas.microsoft.com/office/drawing/2014/main" id="{BF8E214B-511E-49F4-ABBE-332FB17ED4A1}"/>
              </a:ext>
            </a:extLst>
          </p:cNvPr>
          <p:cNvSpPr txBox="1"/>
          <p:nvPr userDrawn="1"/>
        </p:nvSpPr>
        <p:spPr>
          <a:xfrm>
            <a:off x="5226923" y="3737840"/>
            <a:ext cx="1001204" cy="246221"/>
          </a:xfrm>
          <a:prstGeom prst="rect">
            <a:avLst/>
          </a:prstGeom>
          <a:noFill/>
        </p:spPr>
        <p:txBody>
          <a:bodyPr wrap="square" rtlCol="0">
            <a:noAutofit/>
          </a:bodyPr>
          <a:lstStyle/>
          <a:p>
            <a:r>
              <a:rPr lang="en-US" sz="1000"/>
              <a:t>#FFFFFF</a:t>
            </a:r>
          </a:p>
        </p:txBody>
      </p:sp>
      <p:sp>
        <p:nvSpPr>
          <p:cNvPr id="48" name="Rectangle 47">
            <a:extLst>
              <a:ext uri="{FF2B5EF4-FFF2-40B4-BE49-F238E27FC236}">
                <a16:creationId xmlns:a16="http://schemas.microsoft.com/office/drawing/2014/main" id="{5C95BC02-9AB6-44DF-8245-7AB48D01CF8C}"/>
              </a:ext>
            </a:extLst>
          </p:cNvPr>
          <p:cNvSpPr/>
          <p:nvPr userDrawn="1"/>
        </p:nvSpPr>
        <p:spPr>
          <a:xfrm>
            <a:off x="2367496" y="3489254"/>
            <a:ext cx="275897" cy="245798"/>
          </a:xfrm>
          <a:prstGeom prst="rect">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rial" panose="020B0604020202020204" pitchFamily="34" charset="0"/>
              <a:cs typeface="Arial" panose="020B0604020202020204" pitchFamily="34" charset="0"/>
            </a:endParaRPr>
          </a:p>
        </p:txBody>
      </p:sp>
      <p:sp>
        <p:nvSpPr>
          <p:cNvPr id="46" name="Slide Number Placeholder 5">
            <a:extLst>
              <a:ext uri="{FF2B5EF4-FFF2-40B4-BE49-F238E27FC236}">
                <a16:creationId xmlns:a16="http://schemas.microsoft.com/office/drawing/2014/main" id="{5A10E9C0-414C-469A-A1E2-90DFE2AD980E}"/>
              </a:ext>
            </a:extLst>
          </p:cNvPr>
          <p:cNvSpPr>
            <a:spLocks noGrp="1"/>
          </p:cNvSpPr>
          <p:nvPr>
            <p:ph type="sldNum" sz="quarter" idx="4"/>
          </p:nvPr>
        </p:nvSpPr>
        <p:spPr>
          <a:xfrm>
            <a:off x="10990217" y="6577563"/>
            <a:ext cx="1201783" cy="280437"/>
          </a:xfrm>
          <a:prstGeom prst="rect">
            <a:avLst/>
          </a:prstGeom>
        </p:spPr>
        <p:txBody>
          <a:bodyPr>
            <a:noAutofit/>
          </a:bodyPr>
          <a:lstStyle>
            <a:lvl1pPr algn="r">
              <a:defRPr sz="9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Tree>
    <p:extLst>
      <p:ext uri="{BB962C8B-B14F-4D97-AF65-F5344CB8AC3E}">
        <p14:creationId xmlns:p14="http://schemas.microsoft.com/office/powerpoint/2010/main" val="265199600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bulle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C4EB0B0-4B5A-4A01-B39D-054EF901C691}"/>
              </a:ext>
            </a:extLst>
          </p:cNvPr>
          <p:cNvGraphicFramePr>
            <a:graphicFrameLocks noChangeAspect="1"/>
          </p:cNvGraphicFramePr>
          <p:nvPr userDrawn="1">
            <p:custDataLst>
              <p:tags r:id="rId1"/>
            </p:custDataLst>
            <p:extLst>
              <p:ext uri="{D42A27DB-BD31-4B8C-83A1-F6EECF244321}">
                <p14:modId xmlns:p14="http://schemas.microsoft.com/office/powerpoint/2010/main" val="3917556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BC4EB0B0-4B5A-4A01-B39D-054EF901C6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781484" y="407559"/>
            <a:ext cx="9680953" cy="607555"/>
          </a:xfrm>
          <a:prstGeom prst="rect">
            <a:avLst/>
          </a:prstGeom>
        </p:spPr>
        <p:txBody>
          <a:bodyPr vert="horz">
            <a:noAutofit/>
          </a:bodyPr>
          <a:lstStyle>
            <a:lvl1pPr>
              <a:lnSpc>
                <a:spcPct val="85000"/>
              </a:lnSpc>
              <a:defRPr sz="3200">
                <a:solidFill>
                  <a:schemeClr val="tx1"/>
                </a:solidFill>
                <a:latin typeface="+mj-lt"/>
              </a:defRPr>
            </a:lvl1pPr>
          </a:lstStyle>
          <a:p>
            <a:r>
              <a:rPr lang="en-US"/>
              <a:t>Click to edit Master title style Arial Bold</a:t>
            </a:r>
          </a:p>
        </p:txBody>
      </p:sp>
      <p:sp>
        <p:nvSpPr>
          <p:cNvPr id="5" name="Slide Number Placeholder 5">
            <a:extLst>
              <a:ext uri="{FF2B5EF4-FFF2-40B4-BE49-F238E27FC236}">
                <a16:creationId xmlns:a16="http://schemas.microsoft.com/office/drawing/2014/main" id="{0DB130FC-0902-442F-B27E-E0E0C3A9D4E8}"/>
              </a:ext>
            </a:extLst>
          </p:cNvPr>
          <p:cNvSpPr>
            <a:spLocks noGrp="1"/>
          </p:cNvSpPr>
          <p:nvPr>
            <p:ph type="sldNum" sz="quarter" idx="4"/>
          </p:nvPr>
        </p:nvSpPr>
        <p:spPr>
          <a:xfrm>
            <a:off x="10990217" y="6577563"/>
            <a:ext cx="1201783" cy="280437"/>
          </a:xfrm>
          <a:prstGeom prst="rect">
            <a:avLst/>
          </a:prstGeom>
        </p:spPr>
        <p:txBody>
          <a:bodyPr>
            <a:noAutofit/>
          </a:bodyPr>
          <a:lstStyle>
            <a:lvl1pPr algn="r">
              <a:defRPr sz="9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Tree>
    <p:extLst>
      <p:ext uri="{BB962C8B-B14F-4D97-AF65-F5344CB8AC3E}">
        <p14:creationId xmlns:p14="http://schemas.microsoft.com/office/powerpoint/2010/main" val="10199476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7380EFA-D767-4D4D-9B5D-AEA78FF9A5EA}"/>
              </a:ext>
            </a:extLst>
          </p:cNvPr>
          <p:cNvSpPr>
            <a:spLocks noGrp="1"/>
          </p:cNvSpPr>
          <p:nvPr>
            <p:ph type="sldNum" sz="quarter" idx="4"/>
          </p:nvPr>
        </p:nvSpPr>
        <p:spPr>
          <a:xfrm>
            <a:off x="10990217" y="6577563"/>
            <a:ext cx="1201783" cy="280437"/>
          </a:xfrm>
          <a:prstGeom prst="rect">
            <a:avLst/>
          </a:prstGeom>
        </p:spPr>
        <p:txBody>
          <a:bodyPr>
            <a:noAutofit/>
          </a:bodyPr>
          <a:lstStyle>
            <a:lvl1pPr algn="r">
              <a:defRPr sz="9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Tree>
    <p:extLst>
      <p:ext uri="{BB962C8B-B14F-4D97-AF65-F5344CB8AC3E}">
        <p14:creationId xmlns:p14="http://schemas.microsoft.com/office/powerpoint/2010/main" val="617755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02F7E14-F9CD-4D03-B41A-33F3FEAD42A4}"/>
              </a:ext>
            </a:extLst>
          </p:cNvPr>
          <p:cNvGraphicFramePr>
            <a:graphicFrameLocks noChangeAspect="1"/>
          </p:cNvGraphicFramePr>
          <p:nvPr userDrawn="1">
            <p:custDataLst>
              <p:tags r:id="rId1"/>
            </p:custDataLst>
            <p:extLst>
              <p:ext uri="{D42A27DB-BD31-4B8C-83A1-F6EECF244321}">
                <p14:modId xmlns:p14="http://schemas.microsoft.com/office/powerpoint/2010/main" val="1302022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F02F7E14-F9CD-4D03-B41A-33F3FEAD42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9C491C27-2F53-EE42-B78B-37814FC58266}"/>
              </a:ext>
            </a:extLst>
          </p:cNvPr>
          <p:cNvSpPr>
            <a:spLocks noGrp="1"/>
          </p:cNvSpPr>
          <p:nvPr>
            <p:ph type="body" sz="quarter" idx="3"/>
          </p:nvPr>
        </p:nvSpPr>
        <p:spPr>
          <a:xfrm>
            <a:off x="6172200" y="1532051"/>
            <a:ext cx="5183188" cy="823912"/>
          </a:xfrm>
          <a:prstGeom prst="rect">
            <a:avLst/>
          </a:prstGeom>
        </p:spPr>
        <p:txBody>
          <a:bodyPr anchor="b">
            <a:noAutofit/>
          </a:bodyPr>
          <a:lstStyle>
            <a:lvl1pPr marL="0" indent="0">
              <a:buNone/>
              <a:defRPr sz="2400" b="1">
                <a:solidFill>
                  <a:srgbClr val="BB5D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D34AEA-C535-3C48-B0FB-9E5740413B71}"/>
              </a:ext>
            </a:extLst>
          </p:cNvPr>
          <p:cNvSpPr>
            <a:spLocks noGrp="1"/>
          </p:cNvSpPr>
          <p:nvPr>
            <p:ph sz="quarter" idx="4"/>
          </p:nvPr>
        </p:nvSpPr>
        <p:spPr>
          <a:xfrm>
            <a:off x="6172200" y="2355963"/>
            <a:ext cx="5183188" cy="3684588"/>
          </a:xfrm>
          <a:prstGeom prst="rect">
            <a:avLst/>
          </a:prstGeom>
        </p:spPr>
        <p:txBody>
          <a:bodyPr>
            <a:noAutofit/>
          </a:bodyPr>
          <a:lstStyle>
            <a:lvl1pPr algn="l" defTabSz="914400" rtl="0" eaLnBrk="1" latinLnBrk="0" hangingPunct="1">
              <a:lnSpc>
                <a:spcPct val="90000"/>
              </a:lnSpc>
              <a:buClr>
                <a:srgbClr val="BB5D00"/>
              </a:buClr>
              <a:defRPr lang="en-US" sz="2400" b="0" i="0" kern="1200" dirty="0">
                <a:solidFill>
                  <a:schemeClr val="tx1"/>
                </a:solidFill>
                <a:latin typeface="+mj-lt"/>
                <a:ea typeface="+mn-ea"/>
                <a:cs typeface="Arial" panose="020B0604020202020204" pitchFamily="34" charset="0"/>
              </a:defRPr>
            </a:lvl1pPr>
            <a:lvl2pPr algn="l" defTabSz="914400" rtl="0" eaLnBrk="1" latinLnBrk="0" hangingPunct="1">
              <a:lnSpc>
                <a:spcPct val="90000"/>
              </a:lnSpc>
              <a:buClr>
                <a:srgbClr val="BB5D00"/>
              </a:buClr>
              <a:defRPr lang="en-US" sz="2200" b="0" i="0" kern="1200" dirty="0">
                <a:solidFill>
                  <a:schemeClr val="tx1"/>
                </a:solidFill>
                <a:latin typeface="+mj-lt"/>
                <a:ea typeface="+mn-ea"/>
                <a:cs typeface="Arial" panose="020B0604020202020204" pitchFamily="34" charset="0"/>
              </a:defRPr>
            </a:lvl2pPr>
            <a:lvl3pPr marL="804862" indent="-342900" algn="l" defTabSz="914400" rtl="0" eaLnBrk="1" latinLnBrk="0" hangingPunct="1">
              <a:lnSpc>
                <a:spcPct val="90000"/>
              </a:lnSpc>
              <a:buClr>
                <a:srgbClr val="BB5D00"/>
              </a:buClr>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algn="l" defTabSz="914400" rtl="0" eaLnBrk="1" latinLnBrk="0" hangingPunct="1">
              <a:lnSpc>
                <a:spcPct val="90000"/>
              </a:lnSpc>
              <a:buClr>
                <a:srgbClr val="BB5D00"/>
              </a:buClr>
              <a:defRPr lang="en-US" sz="1800" b="0" i="0" kern="1200" dirty="0">
                <a:solidFill>
                  <a:schemeClr val="tx1"/>
                </a:solidFill>
                <a:latin typeface="+mj-lt"/>
                <a:ea typeface="+mn-ea"/>
                <a:cs typeface="Arial" panose="020B0604020202020204" pitchFamily="34" charset="0"/>
              </a:defRPr>
            </a:lvl4pPr>
            <a:lvl5pPr marL="1257300" indent="-342900" algn="l" defTabSz="914400" rtl="0" eaLnBrk="1" latinLnBrk="0" hangingPunct="1">
              <a:lnSpc>
                <a:spcPct val="90000"/>
              </a:lnSpc>
              <a:buClr>
                <a:srgbClr val="BB5D00"/>
              </a:buClr>
              <a:defRPr lang="en-US" sz="1800" b="0" i="0" kern="1200" dirty="0">
                <a:solidFill>
                  <a:schemeClr val="tx1"/>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marL="1139825" lvl="4" indent="-225425" algn="l" defTabSz="914400" rtl="0" eaLnBrk="1" latinLnBrk="0" hangingPunct="1">
              <a:lnSpc>
                <a:spcPct val="90000"/>
              </a:lnSpc>
              <a:spcBef>
                <a:spcPts val="500"/>
              </a:spcBef>
              <a:buClr>
                <a:srgbClr val="BB5D00"/>
              </a:buClr>
              <a:buSzPct val="90000"/>
              <a:buFont typeface="Arial" panose="020B0604020202020204" pitchFamily="34" charset="0"/>
              <a:buChar char="•"/>
            </a:pPr>
            <a:r>
              <a:rPr lang="en-US"/>
              <a:t>Fifth level</a:t>
            </a:r>
          </a:p>
        </p:txBody>
      </p:sp>
      <p:sp>
        <p:nvSpPr>
          <p:cNvPr id="21" name="Title 1">
            <a:extLst>
              <a:ext uri="{FF2B5EF4-FFF2-40B4-BE49-F238E27FC236}">
                <a16:creationId xmlns:a16="http://schemas.microsoft.com/office/drawing/2014/main" id="{B63FB4CB-CF24-374A-A9FB-91654E210479}"/>
              </a:ext>
            </a:extLst>
          </p:cNvPr>
          <p:cNvSpPr>
            <a:spLocks noGrp="1"/>
          </p:cNvSpPr>
          <p:nvPr>
            <p:ph type="title"/>
          </p:nvPr>
        </p:nvSpPr>
        <p:spPr>
          <a:xfrm>
            <a:off x="781484" y="330605"/>
            <a:ext cx="9680953" cy="705531"/>
          </a:xfrm>
          <a:prstGeom prst="rect">
            <a:avLst/>
          </a:prstGeom>
        </p:spPr>
        <p:txBody>
          <a:bodyPr vert="horz">
            <a:noAutofit/>
          </a:bodyPr>
          <a:lstStyle>
            <a:lvl1pPr>
              <a:lnSpc>
                <a:spcPct val="90000"/>
              </a:lnSpc>
              <a:defRPr sz="3200">
                <a:solidFill>
                  <a:schemeClr val="tx1"/>
                </a:solidFill>
                <a:latin typeface="+mj-lt"/>
              </a:defRPr>
            </a:lvl1pPr>
          </a:lstStyle>
          <a:p>
            <a:r>
              <a:rPr lang="en-US"/>
              <a:t>Click to edit Master title style</a:t>
            </a:r>
          </a:p>
        </p:txBody>
      </p:sp>
      <p:sp>
        <p:nvSpPr>
          <p:cNvPr id="25" name="Text Placeholder 4">
            <a:extLst>
              <a:ext uri="{FF2B5EF4-FFF2-40B4-BE49-F238E27FC236}">
                <a16:creationId xmlns:a16="http://schemas.microsoft.com/office/drawing/2014/main" id="{FC69C6DC-6153-4195-B4E8-81A149B73738}"/>
              </a:ext>
            </a:extLst>
          </p:cNvPr>
          <p:cNvSpPr>
            <a:spLocks noGrp="1"/>
          </p:cNvSpPr>
          <p:nvPr>
            <p:ph type="body" sz="quarter" idx="13"/>
          </p:nvPr>
        </p:nvSpPr>
        <p:spPr>
          <a:xfrm>
            <a:off x="781484" y="1504955"/>
            <a:ext cx="5183188" cy="823912"/>
          </a:xfrm>
          <a:prstGeom prst="rect">
            <a:avLst/>
          </a:prstGeom>
        </p:spPr>
        <p:txBody>
          <a:bodyPr anchor="b">
            <a:noAutofit/>
          </a:bodyPr>
          <a:lstStyle>
            <a:lvl1pPr marL="0" indent="0">
              <a:buNone/>
              <a:defRPr sz="2400" b="1">
                <a:solidFill>
                  <a:srgbClr val="BB5D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5">
            <a:extLst>
              <a:ext uri="{FF2B5EF4-FFF2-40B4-BE49-F238E27FC236}">
                <a16:creationId xmlns:a16="http://schemas.microsoft.com/office/drawing/2014/main" id="{BA675432-1578-4F06-A50A-43FE8D5E6576}"/>
              </a:ext>
            </a:extLst>
          </p:cNvPr>
          <p:cNvSpPr>
            <a:spLocks noGrp="1"/>
          </p:cNvSpPr>
          <p:nvPr>
            <p:ph sz="quarter" idx="14"/>
          </p:nvPr>
        </p:nvSpPr>
        <p:spPr>
          <a:xfrm>
            <a:off x="781484" y="2328867"/>
            <a:ext cx="5183188" cy="3684588"/>
          </a:xfrm>
          <a:prstGeom prst="rect">
            <a:avLst/>
          </a:prstGeom>
        </p:spPr>
        <p:txBody>
          <a:bodyPr>
            <a:noAutofit/>
          </a:bodyPr>
          <a:lstStyle>
            <a:lvl1pPr algn="l" defTabSz="914400" rtl="0" eaLnBrk="1" latinLnBrk="0" hangingPunct="1">
              <a:lnSpc>
                <a:spcPct val="90000"/>
              </a:lnSpc>
              <a:buClr>
                <a:srgbClr val="BB5D00"/>
              </a:buClr>
              <a:defRPr lang="en-US" sz="2400" b="0" i="0" kern="1200" dirty="0">
                <a:solidFill>
                  <a:schemeClr val="tx1"/>
                </a:solidFill>
                <a:latin typeface="+mj-lt"/>
                <a:ea typeface="+mn-ea"/>
                <a:cs typeface="Arial" panose="020B0604020202020204" pitchFamily="34" charset="0"/>
              </a:defRPr>
            </a:lvl1pPr>
            <a:lvl2pPr algn="l" defTabSz="914400" rtl="0" eaLnBrk="1" latinLnBrk="0" hangingPunct="1">
              <a:lnSpc>
                <a:spcPct val="90000"/>
              </a:lnSpc>
              <a:buClr>
                <a:srgbClr val="BB5D00"/>
              </a:buClr>
              <a:defRPr lang="en-US" sz="2200" b="0" i="0" kern="1200" dirty="0">
                <a:solidFill>
                  <a:schemeClr val="tx1"/>
                </a:solidFill>
                <a:latin typeface="+mj-lt"/>
                <a:ea typeface="+mn-ea"/>
                <a:cs typeface="Arial" panose="020B0604020202020204" pitchFamily="34" charset="0"/>
              </a:defRPr>
            </a:lvl2pPr>
            <a:lvl3pPr marL="804862" indent="-342900" algn="l" defTabSz="914400" rtl="0" eaLnBrk="1" latinLnBrk="0" hangingPunct="1">
              <a:lnSpc>
                <a:spcPct val="90000"/>
              </a:lnSpc>
              <a:spcBef>
                <a:spcPts val="500"/>
              </a:spcBef>
              <a:buClr>
                <a:srgbClr val="BB5D00"/>
              </a:buClr>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algn="l" defTabSz="914400" rtl="0" eaLnBrk="1" latinLnBrk="0" hangingPunct="1">
              <a:lnSpc>
                <a:spcPct val="90000"/>
              </a:lnSpc>
              <a:buClr>
                <a:srgbClr val="BB5D00"/>
              </a:buClr>
              <a:defRPr lang="en-US" sz="1800" b="0" i="0" kern="1200" dirty="0">
                <a:solidFill>
                  <a:schemeClr val="tx1"/>
                </a:solidFill>
                <a:latin typeface="+mj-lt"/>
                <a:ea typeface="+mn-ea"/>
                <a:cs typeface="Arial" panose="020B0604020202020204" pitchFamily="34" charset="0"/>
              </a:defRPr>
            </a:lvl4pPr>
            <a:lvl5pPr marL="1257300" indent="-342900">
              <a:buClr>
                <a:srgbClr val="DF572A"/>
              </a:buClr>
              <a:defRPr lang="en-US" sz="1800" b="0" i="0" kern="1200" dirty="0">
                <a:solidFill>
                  <a:schemeClr val="tx1"/>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marL="1139825" lvl="4" indent="-225425" algn="l" defTabSz="914400" rtl="0" eaLnBrk="1" latinLnBrk="0" hangingPunct="1">
              <a:lnSpc>
                <a:spcPct val="90000"/>
              </a:lnSpc>
              <a:spcBef>
                <a:spcPts val="500"/>
              </a:spcBef>
              <a:buClr>
                <a:srgbClr val="BB5D00"/>
              </a:buClr>
              <a:buSzPct val="90000"/>
              <a:buFont typeface="Arial" panose="020B0604020202020204" pitchFamily="34" charset="0"/>
              <a:buChar char="•"/>
            </a:pPr>
            <a:r>
              <a:rPr lang="en-US"/>
              <a:t>Fifth level</a:t>
            </a:r>
          </a:p>
        </p:txBody>
      </p:sp>
      <p:sp>
        <p:nvSpPr>
          <p:cNvPr id="9" name="Slide Number Placeholder 5">
            <a:extLst>
              <a:ext uri="{FF2B5EF4-FFF2-40B4-BE49-F238E27FC236}">
                <a16:creationId xmlns:a16="http://schemas.microsoft.com/office/drawing/2014/main" id="{E76B23BA-D9E1-4CB2-8266-2AA5B300D4B7}"/>
              </a:ext>
            </a:extLst>
          </p:cNvPr>
          <p:cNvSpPr>
            <a:spLocks noGrp="1"/>
          </p:cNvSpPr>
          <p:nvPr>
            <p:ph type="sldNum" sz="quarter" idx="15"/>
          </p:nvPr>
        </p:nvSpPr>
        <p:spPr>
          <a:xfrm>
            <a:off x="10990217" y="6577563"/>
            <a:ext cx="1201783" cy="280437"/>
          </a:xfrm>
          <a:prstGeom prst="rect">
            <a:avLst/>
          </a:prstGeom>
        </p:spPr>
        <p:txBody>
          <a:bodyPr>
            <a:noAutofit/>
          </a:bodyPr>
          <a:lstStyle>
            <a:lvl1pPr algn="r">
              <a:defRPr sz="9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Tree>
    <p:extLst>
      <p:ext uri="{BB962C8B-B14F-4D97-AF65-F5344CB8AC3E}">
        <p14:creationId xmlns:p14="http://schemas.microsoft.com/office/powerpoint/2010/main" val="3528902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hart blank text photo">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5132DD1-6B33-4309-82A8-752481CA67B1}"/>
              </a:ext>
            </a:extLst>
          </p:cNvPr>
          <p:cNvGraphicFramePr>
            <a:graphicFrameLocks noChangeAspect="1"/>
          </p:cNvGraphicFramePr>
          <p:nvPr userDrawn="1">
            <p:custDataLst>
              <p:tags r:id="rId1"/>
            </p:custDataLst>
            <p:extLst>
              <p:ext uri="{D42A27DB-BD31-4B8C-83A1-F6EECF244321}">
                <p14:modId xmlns:p14="http://schemas.microsoft.com/office/powerpoint/2010/main" val="3040670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25132DD1-6B33-4309-82A8-752481CA67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70" name="Straight Connector 69">
            <a:extLst>
              <a:ext uri="{FF2B5EF4-FFF2-40B4-BE49-F238E27FC236}">
                <a16:creationId xmlns:a16="http://schemas.microsoft.com/office/drawing/2014/main" id="{4DF4BA91-A2A2-4736-95CB-1BD645CC23F2}"/>
              </a:ext>
            </a:extLst>
          </p:cNvPr>
          <p:cNvCxnSpPr>
            <a:cxnSpLocks/>
          </p:cNvCxnSpPr>
          <p:nvPr userDrawn="1"/>
        </p:nvCxnSpPr>
        <p:spPr>
          <a:xfrm>
            <a:off x="986729" y="4948280"/>
            <a:ext cx="0" cy="42279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9998861-0A5F-4954-B8BE-DF0F6A1F4250}"/>
              </a:ext>
            </a:extLst>
          </p:cNvPr>
          <p:cNvCxnSpPr>
            <a:cxnSpLocks/>
          </p:cNvCxnSpPr>
          <p:nvPr userDrawn="1"/>
        </p:nvCxnSpPr>
        <p:spPr>
          <a:xfrm>
            <a:off x="6096000" y="2539745"/>
            <a:ext cx="0" cy="1446101"/>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DB510F7-909D-4B7F-B125-397D738514D0}"/>
              </a:ext>
            </a:extLst>
          </p:cNvPr>
          <p:cNvCxnSpPr>
            <a:cxnSpLocks/>
          </p:cNvCxnSpPr>
          <p:nvPr userDrawn="1"/>
        </p:nvCxnSpPr>
        <p:spPr>
          <a:xfrm flipH="1">
            <a:off x="2795954" y="3319673"/>
            <a:ext cx="6547128" cy="1402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052774F6-69CD-4B05-9AA2-D50CCFE57E31}"/>
              </a:ext>
            </a:extLst>
          </p:cNvPr>
          <p:cNvSpPr/>
          <p:nvPr userDrawn="1"/>
        </p:nvSpPr>
        <p:spPr>
          <a:xfrm>
            <a:off x="0" y="1139967"/>
            <a:ext cx="12192000" cy="1738327"/>
          </a:xfrm>
          <a:prstGeom prst="rect">
            <a:avLst/>
          </a:prstGeom>
          <a:solidFill>
            <a:schemeClr val="accent6">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cxnSp>
        <p:nvCxnSpPr>
          <p:cNvPr id="7" name="Straight Connector 6">
            <a:extLst>
              <a:ext uri="{FF2B5EF4-FFF2-40B4-BE49-F238E27FC236}">
                <a16:creationId xmlns:a16="http://schemas.microsoft.com/office/drawing/2014/main" id="{04240752-EDEA-41D7-89DB-252A470E04F4}"/>
              </a:ext>
            </a:extLst>
          </p:cNvPr>
          <p:cNvCxnSpPr>
            <a:cxnSpLocks/>
          </p:cNvCxnSpPr>
          <p:nvPr userDrawn="1"/>
        </p:nvCxnSpPr>
        <p:spPr>
          <a:xfrm>
            <a:off x="6096000" y="1139967"/>
            <a:ext cx="0" cy="293138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1" name="Content Placeholder 5">
            <a:extLst>
              <a:ext uri="{FF2B5EF4-FFF2-40B4-BE49-F238E27FC236}">
                <a16:creationId xmlns:a16="http://schemas.microsoft.com/office/drawing/2014/main" id="{F1FA932B-1BFD-44EB-99B4-5A9C1DB140C6}"/>
              </a:ext>
            </a:extLst>
          </p:cNvPr>
          <p:cNvSpPr>
            <a:spLocks noGrp="1"/>
          </p:cNvSpPr>
          <p:nvPr>
            <p:ph sz="quarter" idx="4"/>
          </p:nvPr>
        </p:nvSpPr>
        <p:spPr>
          <a:xfrm>
            <a:off x="406345" y="1286313"/>
            <a:ext cx="5420021" cy="1284785"/>
          </a:xfrm>
          <a:prstGeom prst="rect">
            <a:avLst/>
          </a:prstGeom>
        </p:spPr>
        <p:txBody>
          <a:bodyPr>
            <a:noAutofit/>
          </a:bodyPr>
          <a:lstStyle>
            <a:lvl1pPr>
              <a:defRPr sz="2000">
                <a:latin typeface="+mj-lt"/>
              </a:defRPr>
            </a:lvl1pPr>
            <a:lvl2pPr>
              <a:buClr>
                <a:srgbClr val="BB5D00"/>
              </a:buClr>
              <a:defRPr sz="1800">
                <a:latin typeface="+mj-lt"/>
              </a:defRPr>
            </a:lvl2pPr>
            <a:lvl3pPr marL="804862" indent="-342900">
              <a:buClr>
                <a:srgbClr val="BB5D00"/>
              </a:buClr>
              <a:buFont typeface="Courier New" panose="02070309020205020404" pitchFamily="49" charset="0"/>
              <a:buChar char="o"/>
              <a:defRPr sz="1800">
                <a:latin typeface="+mj-lt"/>
              </a:defRPr>
            </a:lvl3pPr>
            <a:lvl4pPr>
              <a:buClr>
                <a:srgbClr val="BB5D00"/>
              </a:buClr>
              <a:defRPr sz="1600"/>
            </a:lvl4pPr>
            <a:lvl5pPr>
              <a:buClr>
                <a:srgbClr val="BB5D00"/>
              </a:buClr>
              <a:defRPr sz="1600"/>
            </a:lvl5pPr>
          </a:lstStyle>
          <a:p>
            <a:pPr lvl="0"/>
            <a:r>
              <a:rPr lang="en-US"/>
              <a:t>Click to edit Master text styles</a:t>
            </a:r>
          </a:p>
          <a:p>
            <a:pPr lvl="1"/>
            <a:r>
              <a:rPr lang="en-US"/>
              <a:t>Second level</a:t>
            </a:r>
          </a:p>
          <a:p>
            <a:pPr lvl="2"/>
            <a:r>
              <a:rPr lang="en-US"/>
              <a:t>Third level</a:t>
            </a:r>
          </a:p>
        </p:txBody>
      </p:sp>
      <p:sp>
        <p:nvSpPr>
          <p:cNvPr id="24" name="Text Placeholder 4">
            <a:extLst>
              <a:ext uri="{FF2B5EF4-FFF2-40B4-BE49-F238E27FC236}">
                <a16:creationId xmlns:a16="http://schemas.microsoft.com/office/drawing/2014/main" id="{E67B8A56-E4BB-41C5-971B-EA9557624D5F}"/>
              </a:ext>
            </a:extLst>
          </p:cNvPr>
          <p:cNvSpPr>
            <a:spLocks noGrp="1"/>
          </p:cNvSpPr>
          <p:nvPr>
            <p:ph type="body" sz="quarter" idx="3" hasCustomPrompt="1"/>
          </p:nvPr>
        </p:nvSpPr>
        <p:spPr>
          <a:xfrm>
            <a:off x="497811" y="6507849"/>
            <a:ext cx="7363977" cy="289067"/>
          </a:xfrm>
          <a:prstGeom prst="rect">
            <a:avLst/>
          </a:prstGeom>
        </p:spPr>
        <p:txBody>
          <a:bodyPr anchor="t">
            <a:noAutofit/>
          </a:bodyPr>
          <a:lstStyle>
            <a:lvl1pPr marL="0" indent="0">
              <a:buNone/>
              <a:defRPr sz="11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*footnotes</a:t>
            </a:r>
          </a:p>
        </p:txBody>
      </p:sp>
      <p:sp>
        <p:nvSpPr>
          <p:cNvPr id="23" name="Title 1">
            <a:extLst>
              <a:ext uri="{FF2B5EF4-FFF2-40B4-BE49-F238E27FC236}">
                <a16:creationId xmlns:a16="http://schemas.microsoft.com/office/drawing/2014/main" id="{48751137-A964-4A57-9A4A-680957F991D0}"/>
              </a:ext>
            </a:extLst>
          </p:cNvPr>
          <p:cNvSpPr>
            <a:spLocks noGrp="1"/>
          </p:cNvSpPr>
          <p:nvPr>
            <p:ph type="title" hasCustomPrompt="1"/>
          </p:nvPr>
        </p:nvSpPr>
        <p:spPr>
          <a:xfrm>
            <a:off x="781484" y="382159"/>
            <a:ext cx="9680953" cy="607555"/>
          </a:xfrm>
          <a:prstGeom prst="rect">
            <a:avLst/>
          </a:prstGeom>
        </p:spPr>
        <p:txBody>
          <a:bodyPr vert="horz">
            <a:noAutofit/>
          </a:bodyPr>
          <a:lstStyle>
            <a:lvl1pPr>
              <a:lnSpc>
                <a:spcPct val="90000"/>
              </a:lnSpc>
              <a:defRPr sz="3200">
                <a:solidFill>
                  <a:schemeClr val="tx1"/>
                </a:solidFill>
                <a:latin typeface="+mj-lt"/>
              </a:defRPr>
            </a:lvl1pPr>
          </a:lstStyle>
          <a:p>
            <a:r>
              <a:rPr lang="en-US"/>
              <a:t>Click to edit Master title style Arial Bold</a:t>
            </a:r>
          </a:p>
        </p:txBody>
      </p:sp>
      <p:sp>
        <p:nvSpPr>
          <p:cNvPr id="25" name="Rectangle 24">
            <a:extLst>
              <a:ext uri="{FF2B5EF4-FFF2-40B4-BE49-F238E27FC236}">
                <a16:creationId xmlns:a16="http://schemas.microsoft.com/office/drawing/2014/main" id="{64B92207-A3E0-4D30-B754-7BD03F890EA2}"/>
              </a:ext>
            </a:extLst>
          </p:cNvPr>
          <p:cNvSpPr/>
          <p:nvPr userDrawn="1"/>
        </p:nvSpPr>
        <p:spPr>
          <a:xfrm>
            <a:off x="130839" y="5122546"/>
            <a:ext cx="1711780" cy="9612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37" name="Rectangle 36">
            <a:extLst>
              <a:ext uri="{FF2B5EF4-FFF2-40B4-BE49-F238E27FC236}">
                <a16:creationId xmlns:a16="http://schemas.microsoft.com/office/drawing/2014/main" id="{291E0F9B-17A1-4742-BBEA-18FD4100958D}"/>
              </a:ext>
            </a:extLst>
          </p:cNvPr>
          <p:cNvSpPr/>
          <p:nvPr userDrawn="1"/>
        </p:nvSpPr>
        <p:spPr>
          <a:xfrm>
            <a:off x="4672805" y="2695369"/>
            <a:ext cx="2846389" cy="1431131"/>
          </a:xfrm>
          <a:prstGeom prst="rect">
            <a:avLst/>
          </a:prstGeom>
          <a:solidFill>
            <a:srgbClr val="2C7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38" name="Content Placeholder 5">
            <a:extLst>
              <a:ext uri="{FF2B5EF4-FFF2-40B4-BE49-F238E27FC236}">
                <a16:creationId xmlns:a16="http://schemas.microsoft.com/office/drawing/2014/main" id="{CDA47430-F8D5-4F07-A45B-86AEC1038F35}"/>
              </a:ext>
            </a:extLst>
          </p:cNvPr>
          <p:cNvSpPr>
            <a:spLocks noGrp="1"/>
          </p:cNvSpPr>
          <p:nvPr>
            <p:ph sz="quarter" idx="19"/>
          </p:nvPr>
        </p:nvSpPr>
        <p:spPr>
          <a:xfrm>
            <a:off x="6631279" y="1258702"/>
            <a:ext cx="5375132" cy="1378483"/>
          </a:xfrm>
          <a:prstGeom prst="rect">
            <a:avLst/>
          </a:prstGeom>
        </p:spPr>
        <p:txBody>
          <a:bodyPr>
            <a:noAutofit/>
          </a:bodyPr>
          <a:lstStyle>
            <a:lvl1pPr>
              <a:defRPr sz="2000">
                <a:latin typeface="+mj-lt"/>
              </a:defRPr>
            </a:lvl1pPr>
            <a:lvl2pPr>
              <a:buClr>
                <a:srgbClr val="BB5D00"/>
              </a:buClr>
              <a:defRPr sz="1800">
                <a:latin typeface="+mj-lt"/>
              </a:defRPr>
            </a:lvl2pPr>
            <a:lvl3pPr marL="804862" indent="-342900">
              <a:buClr>
                <a:srgbClr val="BB5D00"/>
              </a:buClr>
              <a:buFont typeface="Courier New" panose="02070309020205020404" pitchFamily="49" charset="0"/>
              <a:buChar char="o"/>
              <a:defRPr sz="1800">
                <a:latin typeface="+mj-lt"/>
              </a:defRPr>
            </a:lvl3pPr>
            <a:lvl4pPr>
              <a:buClr>
                <a:srgbClr val="BB5D00"/>
              </a:buClr>
              <a:defRPr sz="1600"/>
            </a:lvl4pPr>
            <a:lvl5pPr>
              <a:buClr>
                <a:srgbClr val="BB5D00"/>
              </a:buClr>
              <a:defRPr sz="1600"/>
            </a:lvl5pPr>
          </a:lstStyle>
          <a:p>
            <a:pPr lvl="0"/>
            <a:r>
              <a:rPr lang="en-US"/>
              <a:t>Click to edit Master text styles</a:t>
            </a:r>
          </a:p>
          <a:p>
            <a:pPr lvl="1"/>
            <a:r>
              <a:rPr lang="en-US"/>
              <a:t>Second level</a:t>
            </a:r>
          </a:p>
          <a:p>
            <a:pPr lvl="2"/>
            <a:r>
              <a:rPr lang="en-US"/>
              <a:t>Third level</a:t>
            </a:r>
          </a:p>
        </p:txBody>
      </p:sp>
      <p:sp>
        <p:nvSpPr>
          <p:cNvPr id="46" name="Text Placeholder 4">
            <a:extLst>
              <a:ext uri="{FF2B5EF4-FFF2-40B4-BE49-F238E27FC236}">
                <a16:creationId xmlns:a16="http://schemas.microsoft.com/office/drawing/2014/main" id="{32BF3A96-C10D-481B-B7D7-7378A143A024}"/>
              </a:ext>
            </a:extLst>
          </p:cNvPr>
          <p:cNvSpPr>
            <a:spLocks noGrp="1"/>
          </p:cNvSpPr>
          <p:nvPr>
            <p:ph type="body" sz="quarter" idx="18" hasCustomPrompt="1"/>
          </p:nvPr>
        </p:nvSpPr>
        <p:spPr>
          <a:xfrm>
            <a:off x="4843508" y="2858367"/>
            <a:ext cx="2578359" cy="1112509"/>
          </a:xfrm>
          <a:prstGeom prst="rect">
            <a:avLst/>
          </a:prstGeom>
        </p:spPr>
        <p:txBody>
          <a:bodyPr numCol="1" anchor="ctr">
            <a:noAutofit/>
          </a:bodyPr>
          <a:lstStyle>
            <a:lvl1pPr marL="0" indent="0" algn="ctr">
              <a:buNone/>
              <a:defRPr sz="1600" b="1">
                <a:solidFill>
                  <a:schemeClr val="bg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cxnSp>
        <p:nvCxnSpPr>
          <p:cNvPr id="44" name="Straight Connector 43">
            <a:extLst>
              <a:ext uri="{FF2B5EF4-FFF2-40B4-BE49-F238E27FC236}">
                <a16:creationId xmlns:a16="http://schemas.microsoft.com/office/drawing/2014/main" id="{F0F6F3D3-1D9F-4009-91D2-AD6A281F1E70}"/>
              </a:ext>
            </a:extLst>
          </p:cNvPr>
          <p:cNvCxnSpPr>
            <a:cxnSpLocks/>
          </p:cNvCxnSpPr>
          <p:nvPr userDrawn="1"/>
        </p:nvCxnSpPr>
        <p:spPr>
          <a:xfrm>
            <a:off x="2795954" y="3319673"/>
            <a:ext cx="0" cy="194474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9DF5748C-833B-4C7D-A7FD-C83C6CBED9B5}"/>
              </a:ext>
            </a:extLst>
          </p:cNvPr>
          <p:cNvSpPr/>
          <p:nvPr userDrawn="1"/>
        </p:nvSpPr>
        <p:spPr>
          <a:xfrm>
            <a:off x="1283676" y="3840258"/>
            <a:ext cx="3024554" cy="96129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49" name="Rectangle 48">
            <a:extLst>
              <a:ext uri="{FF2B5EF4-FFF2-40B4-BE49-F238E27FC236}">
                <a16:creationId xmlns:a16="http://schemas.microsoft.com/office/drawing/2014/main" id="{A6F43AF7-9766-4038-BF82-554F2B07497D}"/>
              </a:ext>
            </a:extLst>
          </p:cNvPr>
          <p:cNvSpPr/>
          <p:nvPr userDrawn="1"/>
        </p:nvSpPr>
        <p:spPr>
          <a:xfrm>
            <a:off x="1940063" y="5122546"/>
            <a:ext cx="1711780" cy="9612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59" name="Text Placeholder 4">
            <a:extLst>
              <a:ext uri="{FF2B5EF4-FFF2-40B4-BE49-F238E27FC236}">
                <a16:creationId xmlns:a16="http://schemas.microsoft.com/office/drawing/2014/main" id="{973B15DC-252E-4A5A-BF03-D27EDB410F40}"/>
              </a:ext>
            </a:extLst>
          </p:cNvPr>
          <p:cNvSpPr>
            <a:spLocks noGrp="1"/>
          </p:cNvSpPr>
          <p:nvPr userDrawn="1">
            <p:ph type="body" sz="quarter" idx="20" hasCustomPrompt="1"/>
          </p:nvPr>
        </p:nvSpPr>
        <p:spPr>
          <a:xfrm>
            <a:off x="1442513" y="3893626"/>
            <a:ext cx="2706881" cy="813418"/>
          </a:xfrm>
          <a:prstGeom prst="rect">
            <a:avLst/>
          </a:prstGeom>
        </p:spPr>
        <p:txBody>
          <a:bodyPr numCol="1" anchor="ctr">
            <a:noAutofit/>
          </a:bodyPr>
          <a:lstStyle>
            <a:lvl1pPr marL="0" indent="0" algn="ctr">
              <a:buNone/>
              <a:defRPr sz="1600" b="1">
                <a:solidFill>
                  <a:schemeClr val="bg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61" name="Text Placeholder 4">
            <a:extLst>
              <a:ext uri="{FF2B5EF4-FFF2-40B4-BE49-F238E27FC236}">
                <a16:creationId xmlns:a16="http://schemas.microsoft.com/office/drawing/2014/main" id="{DEC8FF88-B71B-41B5-AC00-168A2E5166CE}"/>
              </a:ext>
            </a:extLst>
          </p:cNvPr>
          <p:cNvSpPr>
            <a:spLocks noGrp="1"/>
          </p:cNvSpPr>
          <p:nvPr userDrawn="1">
            <p:ph type="body" sz="quarter" idx="22" hasCustomPrompt="1"/>
          </p:nvPr>
        </p:nvSpPr>
        <p:spPr>
          <a:xfrm>
            <a:off x="215659" y="5196483"/>
            <a:ext cx="1542141" cy="813418"/>
          </a:xfrm>
          <a:prstGeom prst="rect">
            <a:avLst/>
          </a:prstGeom>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62" name="Text Placeholder 4">
            <a:extLst>
              <a:ext uri="{FF2B5EF4-FFF2-40B4-BE49-F238E27FC236}">
                <a16:creationId xmlns:a16="http://schemas.microsoft.com/office/drawing/2014/main" id="{7D216F02-569A-49FD-9C4D-7D73017830D3}"/>
              </a:ext>
            </a:extLst>
          </p:cNvPr>
          <p:cNvSpPr>
            <a:spLocks noGrp="1"/>
          </p:cNvSpPr>
          <p:nvPr userDrawn="1">
            <p:ph type="body" sz="quarter" idx="23" hasCustomPrompt="1"/>
          </p:nvPr>
        </p:nvSpPr>
        <p:spPr>
          <a:xfrm>
            <a:off x="2001162" y="5196483"/>
            <a:ext cx="1542141" cy="813418"/>
          </a:xfrm>
          <a:prstGeom prst="rect">
            <a:avLst/>
          </a:prstGeom>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cxnSp>
        <p:nvCxnSpPr>
          <p:cNvPr id="72" name="Straight Connector 71">
            <a:extLst>
              <a:ext uri="{FF2B5EF4-FFF2-40B4-BE49-F238E27FC236}">
                <a16:creationId xmlns:a16="http://schemas.microsoft.com/office/drawing/2014/main" id="{48E157A5-F1FB-4A99-9B17-594E2875C801}"/>
              </a:ext>
            </a:extLst>
          </p:cNvPr>
          <p:cNvCxnSpPr>
            <a:cxnSpLocks/>
          </p:cNvCxnSpPr>
          <p:nvPr userDrawn="1"/>
        </p:nvCxnSpPr>
        <p:spPr>
          <a:xfrm flipH="1">
            <a:off x="986729" y="4960414"/>
            <a:ext cx="361113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A69A6C8-BBBA-4A5A-BD8E-4F2863C7A10B}"/>
              </a:ext>
            </a:extLst>
          </p:cNvPr>
          <p:cNvCxnSpPr>
            <a:cxnSpLocks/>
          </p:cNvCxnSpPr>
          <p:nvPr userDrawn="1"/>
        </p:nvCxnSpPr>
        <p:spPr>
          <a:xfrm>
            <a:off x="4597859" y="4948280"/>
            <a:ext cx="0" cy="42279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21CD03D-DAF3-4B68-9DAA-9279D235C59F}"/>
              </a:ext>
            </a:extLst>
          </p:cNvPr>
          <p:cNvSpPr/>
          <p:nvPr userDrawn="1"/>
        </p:nvSpPr>
        <p:spPr>
          <a:xfrm>
            <a:off x="3741969" y="5122546"/>
            <a:ext cx="1711780" cy="9612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63" name="Text Placeholder 4">
            <a:extLst>
              <a:ext uri="{FF2B5EF4-FFF2-40B4-BE49-F238E27FC236}">
                <a16:creationId xmlns:a16="http://schemas.microsoft.com/office/drawing/2014/main" id="{F1E28928-A85C-4454-8E07-56AD06E6BACF}"/>
              </a:ext>
            </a:extLst>
          </p:cNvPr>
          <p:cNvSpPr>
            <a:spLocks noGrp="1"/>
          </p:cNvSpPr>
          <p:nvPr userDrawn="1">
            <p:ph type="body" sz="quarter" idx="24" hasCustomPrompt="1"/>
          </p:nvPr>
        </p:nvSpPr>
        <p:spPr>
          <a:xfrm>
            <a:off x="3826789" y="5196483"/>
            <a:ext cx="1542141" cy="813418"/>
          </a:xfrm>
          <a:prstGeom prst="rect">
            <a:avLst/>
          </a:prstGeom>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cxnSp>
        <p:nvCxnSpPr>
          <p:cNvPr id="78" name="Straight Connector 77">
            <a:extLst>
              <a:ext uri="{FF2B5EF4-FFF2-40B4-BE49-F238E27FC236}">
                <a16:creationId xmlns:a16="http://schemas.microsoft.com/office/drawing/2014/main" id="{E6D2E2D0-8215-46A3-AD69-C5AFAEF00569}"/>
              </a:ext>
            </a:extLst>
          </p:cNvPr>
          <p:cNvCxnSpPr>
            <a:cxnSpLocks/>
          </p:cNvCxnSpPr>
          <p:nvPr userDrawn="1"/>
        </p:nvCxnSpPr>
        <p:spPr>
          <a:xfrm>
            <a:off x="7527429" y="4949116"/>
            <a:ext cx="0" cy="42279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9F6E2181-ED29-490C-AB34-125262619C19}"/>
              </a:ext>
            </a:extLst>
          </p:cNvPr>
          <p:cNvSpPr/>
          <p:nvPr userDrawn="1"/>
        </p:nvSpPr>
        <p:spPr>
          <a:xfrm>
            <a:off x="6671539" y="5123382"/>
            <a:ext cx="1711780" cy="9612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cxnSp>
        <p:nvCxnSpPr>
          <p:cNvPr id="80" name="Straight Connector 79">
            <a:extLst>
              <a:ext uri="{FF2B5EF4-FFF2-40B4-BE49-F238E27FC236}">
                <a16:creationId xmlns:a16="http://schemas.microsoft.com/office/drawing/2014/main" id="{BDB5D549-495F-4858-B322-93010E4861D7}"/>
              </a:ext>
            </a:extLst>
          </p:cNvPr>
          <p:cNvCxnSpPr>
            <a:cxnSpLocks/>
          </p:cNvCxnSpPr>
          <p:nvPr userDrawn="1"/>
        </p:nvCxnSpPr>
        <p:spPr>
          <a:xfrm>
            <a:off x="9336654" y="3320509"/>
            <a:ext cx="0" cy="194474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30ED4439-13DE-479E-A463-246F49A524CB}"/>
              </a:ext>
            </a:extLst>
          </p:cNvPr>
          <p:cNvSpPr/>
          <p:nvPr userDrawn="1"/>
        </p:nvSpPr>
        <p:spPr>
          <a:xfrm>
            <a:off x="7824376" y="3841094"/>
            <a:ext cx="3024554" cy="96129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82" name="Rectangle 81">
            <a:extLst>
              <a:ext uri="{FF2B5EF4-FFF2-40B4-BE49-F238E27FC236}">
                <a16:creationId xmlns:a16="http://schemas.microsoft.com/office/drawing/2014/main" id="{6375DF85-9F61-4788-9BED-D3DBE454A64F}"/>
              </a:ext>
            </a:extLst>
          </p:cNvPr>
          <p:cNvSpPr/>
          <p:nvPr userDrawn="1"/>
        </p:nvSpPr>
        <p:spPr>
          <a:xfrm>
            <a:off x="8480763" y="5123382"/>
            <a:ext cx="1711780" cy="9612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83" name="Text Placeholder 4">
            <a:extLst>
              <a:ext uri="{FF2B5EF4-FFF2-40B4-BE49-F238E27FC236}">
                <a16:creationId xmlns:a16="http://schemas.microsoft.com/office/drawing/2014/main" id="{EEDAD94D-E1FB-4D24-A8B3-449950C2AEDD}"/>
              </a:ext>
            </a:extLst>
          </p:cNvPr>
          <p:cNvSpPr>
            <a:spLocks noGrp="1"/>
          </p:cNvSpPr>
          <p:nvPr>
            <p:ph type="body" sz="quarter" idx="25" hasCustomPrompt="1"/>
          </p:nvPr>
        </p:nvSpPr>
        <p:spPr>
          <a:xfrm>
            <a:off x="7983213" y="3894462"/>
            <a:ext cx="2706881" cy="813418"/>
          </a:xfrm>
          <a:prstGeom prst="rect">
            <a:avLst/>
          </a:prstGeom>
        </p:spPr>
        <p:txBody>
          <a:bodyPr numCol="1" anchor="ctr">
            <a:noAutofit/>
          </a:bodyPr>
          <a:lstStyle>
            <a:lvl1pPr marL="0" indent="0" algn="ctr">
              <a:buNone/>
              <a:defRPr sz="1600" b="1">
                <a:solidFill>
                  <a:schemeClr val="bg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84" name="Text Placeholder 4">
            <a:extLst>
              <a:ext uri="{FF2B5EF4-FFF2-40B4-BE49-F238E27FC236}">
                <a16:creationId xmlns:a16="http://schemas.microsoft.com/office/drawing/2014/main" id="{728B71F6-9F1B-41DB-8D19-B0731D26E2C2}"/>
              </a:ext>
            </a:extLst>
          </p:cNvPr>
          <p:cNvSpPr>
            <a:spLocks noGrp="1"/>
          </p:cNvSpPr>
          <p:nvPr>
            <p:ph type="body" sz="quarter" idx="26" hasCustomPrompt="1"/>
          </p:nvPr>
        </p:nvSpPr>
        <p:spPr>
          <a:xfrm>
            <a:off x="6756359" y="5197319"/>
            <a:ext cx="1542141" cy="813418"/>
          </a:xfrm>
          <a:prstGeom prst="rect">
            <a:avLst/>
          </a:prstGeom>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85" name="Text Placeholder 4">
            <a:extLst>
              <a:ext uri="{FF2B5EF4-FFF2-40B4-BE49-F238E27FC236}">
                <a16:creationId xmlns:a16="http://schemas.microsoft.com/office/drawing/2014/main" id="{667487F2-4941-46C6-9FB0-2C531469B34C}"/>
              </a:ext>
            </a:extLst>
          </p:cNvPr>
          <p:cNvSpPr>
            <a:spLocks noGrp="1"/>
          </p:cNvSpPr>
          <p:nvPr>
            <p:ph type="body" sz="quarter" idx="27" hasCustomPrompt="1"/>
          </p:nvPr>
        </p:nvSpPr>
        <p:spPr>
          <a:xfrm>
            <a:off x="8541862" y="5197319"/>
            <a:ext cx="1542141" cy="813418"/>
          </a:xfrm>
          <a:prstGeom prst="rect">
            <a:avLst/>
          </a:prstGeom>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cxnSp>
        <p:nvCxnSpPr>
          <p:cNvPr id="86" name="Straight Connector 85">
            <a:extLst>
              <a:ext uri="{FF2B5EF4-FFF2-40B4-BE49-F238E27FC236}">
                <a16:creationId xmlns:a16="http://schemas.microsoft.com/office/drawing/2014/main" id="{49A90B50-AEC3-4FC8-980D-AF91F3CBB90E}"/>
              </a:ext>
            </a:extLst>
          </p:cNvPr>
          <p:cNvCxnSpPr>
            <a:cxnSpLocks/>
          </p:cNvCxnSpPr>
          <p:nvPr userDrawn="1"/>
        </p:nvCxnSpPr>
        <p:spPr>
          <a:xfrm flipH="1">
            <a:off x="7527429" y="4961250"/>
            <a:ext cx="361113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6006CEA-F0ED-4ED3-BF84-B157B5ADB00A}"/>
              </a:ext>
            </a:extLst>
          </p:cNvPr>
          <p:cNvCxnSpPr>
            <a:cxnSpLocks/>
          </p:cNvCxnSpPr>
          <p:nvPr userDrawn="1"/>
        </p:nvCxnSpPr>
        <p:spPr>
          <a:xfrm>
            <a:off x="11138559" y="4949116"/>
            <a:ext cx="0" cy="422796"/>
          </a:xfrm>
          <a:prstGeom prst="line">
            <a:avLst/>
          </a:prstGeom>
          <a:ln w="19050">
            <a:solidFill>
              <a:srgbClr val="39546E"/>
            </a:solidFill>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4B818BFA-42E5-4866-B523-39CFE9BB711E}"/>
              </a:ext>
            </a:extLst>
          </p:cNvPr>
          <p:cNvSpPr/>
          <p:nvPr userDrawn="1"/>
        </p:nvSpPr>
        <p:spPr>
          <a:xfrm>
            <a:off x="10282669" y="5123382"/>
            <a:ext cx="1711780" cy="9612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latin typeface="+mj-lt"/>
            </a:endParaRPr>
          </a:p>
        </p:txBody>
      </p:sp>
      <p:sp>
        <p:nvSpPr>
          <p:cNvPr id="89" name="Text Placeholder 4">
            <a:extLst>
              <a:ext uri="{FF2B5EF4-FFF2-40B4-BE49-F238E27FC236}">
                <a16:creationId xmlns:a16="http://schemas.microsoft.com/office/drawing/2014/main" id="{16783C8E-525C-4200-BC40-71437B30C9DF}"/>
              </a:ext>
            </a:extLst>
          </p:cNvPr>
          <p:cNvSpPr>
            <a:spLocks noGrp="1"/>
          </p:cNvSpPr>
          <p:nvPr>
            <p:ph type="body" sz="quarter" idx="28" hasCustomPrompt="1"/>
          </p:nvPr>
        </p:nvSpPr>
        <p:spPr>
          <a:xfrm>
            <a:off x="10367490" y="5197319"/>
            <a:ext cx="1337332" cy="813418"/>
          </a:xfrm>
          <a:prstGeom prst="rect">
            <a:avLst/>
          </a:prstGeom>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40" name="Slide Number Placeholder 5">
            <a:extLst>
              <a:ext uri="{FF2B5EF4-FFF2-40B4-BE49-F238E27FC236}">
                <a16:creationId xmlns:a16="http://schemas.microsoft.com/office/drawing/2014/main" id="{A0A362C1-BDFF-4C59-B0A4-A0DC17BEF7E4}"/>
              </a:ext>
            </a:extLst>
          </p:cNvPr>
          <p:cNvSpPr>
            <a:spLocks noGrp="1"/>
          </p:cNvSpPr>
          <p:nvPr>
            <p:ph type="sldNum" sz="quarter" idx="29"/>
          </p:nvPr>
        </p:nvSpPr>
        <p:spPr>
          <a:xfrm>
            <a:off x="10990217" y="6577563"/>
            <a:ext cx="1201783" cy="280437"/>
          </a:xfrm>
          <a:prstGeom prst="rect">
            <a:avLst/>
          </a:prstGeom>
        </p:spPr>
        <p:txBody>
          <a:bodyPr>
            <a:noAutofit/>
          </a:bodyPr>
          <a:lstStyle>
            <a:lvl1pPr algn="r">
              <a:defRPr sz="9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Tree>
    <p:extLst>
      <p:ext uri="{BB962C8B-B14F-4D97-AF65-F5344CB8AC3E}">
        <p14:creationId xmlns:p14="http://schemas.microsoft.com/office/powerpoint/2010/main" val="3759246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AC184B6-8E5F-4DCD-82CC-5E3D357DA5EC}"/>
              </a:ext>
            </a:extLst>
          </p:cNvPr>
          <p:cNvGraphicFramePr>
            <a:graphicFrameLocks noChangeAspect="1"/>
          </p:cNvGraphicFramePr>
          <p:nvPr userDrawn="1">
            <p:custDataLst>
              <p:tags r:id="rId1"/>
            </p:custDataLst>
            <p:extLst>
              <p:ext uri="{D42A27DB-BD31-4B8C-83A1-F6EECF244321}">
                <p14:modId xmlns:p14="http://schemas.microsoft.com/office/powerpoint/2010/main" val="2850652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0" name="Object 9" hidden="1">
                        <a:extLst>
                          <a:ext uri="{FF2B5EF4-FFF2-40B4-BE49-F238E27FC236}">
                            <a16:creationId xmlns:a16="http://schemas.microsoft.com/office/drawing/2014/main" id="{FAC184B6-8E5F-4DCD-82CC-5E3D357DA5E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55A0A69D-9160-5E4B-A5D8-01020EE0E919}"/>
              </a:ext>
            </a:extLst>
          </p:cNvPr>
          <p:cNvSpPr>
            <a:spLocks noGrp="1"/>
          </p:cNvSpPr>
          <p:nvPr>
            <p:ph idx="1"/>
          </p:nvPr>
        </p:nvSpPr>
        <p:spPr>
          <a:xfrm>
            <a:off x="5183188" y="1386348"/>
            <a:ext cx="6172200" cy="4474702"/>
          </a:xfrm>
          <a:prstGeom prst="rect">
            <a:avLst/>
          </a:prstGeom>
        </p:spPr>
        <p:txBody>
          <a:bodyPr>
            <a:noAutofit/>
          </a:bodyPr>
          <a:lstStyle>
            <a:lvl1pPr>
              <a:defRPr lang="en-US" sz="2400" b="0" i="0" kern="1200" dirty="0">
                <a:solidFill>
                  <a:schemeClr val="tx1"/>
                </a:solidFill>
                <a:latin typeface="+mj-lt"/>
                <a:ea typeface="+mn-ea"/>
                <a:cs typeface="Arial" panose="020B0604020202020204" pitchFamily="34" charset="0"/>
              </a:defRPr>
            </a:lvl1pPr>
            <a:lvl2pPr marL="628650" indent="-342900">
              <a:buClr>
                <a:srgbClr val="DF572A"/>
              </a:buClr>
              <a:defRPr lang="en-US" sz="2200" b="0" i="0" kern="1200" dirty="0">
                <a:solidFill>
                  <a:schemeClr val="tx1"/>
                </a:solidFill>
                <a:latin typeface="+mj-lt"/>
                <a:ea typeface="+mn-ea"/>
                <a:cs typeface="Arial" panose="020B0604020202020204" pitchFamily="34" charset="0"/>
              </a:defRPr>
            </a:lvl2pPr>
            <a:lvl3pPr marL="804862" indent="-342900">
              <a:buClr>
                <a:srgbClr val="DF572A"/>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1031875" indent="-342900">
              <a:buClr>
                <a:srgbClr val="DF572A"/>
              </a:buClr>
              <a:defRPr lang="en-US" sz="1800" b="0" i="0" kern="1200" dirty="0">
                <a:solidFill>
                  <a:schemeClr val="tx1"/>
                </a:solidFill>
                <a:latin typeface="+mj-lt"/>
                <a:ea typeface="+mn-ea"/>
                <a:cs typeface="Arial" panose="020B0604020202020204" pitchFamily="34" charset="0"/>
              </a:defRPr>
            </a:lvl4pPr>
            <a:lvl5pPr>
              <a:buClr>
                <a:srgbClr val="DF572A"/>
              </a:buClr>
              <a:defRPr sz="2000"/>
            </a:lvl5pPr>
            <a:lvl6pPr>
              <a:defRPr sz="2000"/>
            </a:lvl6pPr>
            <a:lvl7pPr>
              <a:defRPr sz="2000"/>
            </a:lvl7pPr>
            <a:lvl8pPr>
              <a:defRPr sz="2000"/>
            </a:lvl8pPr>
            <a:lvl9pPr>
              <a:defRPr sz="2000"/>
            </a:lvl9pPr>
          </a:lstStyle>
          <a:p>
            <a:pPr lvl="0"/>
            <a:r>
              <a:rPr lang="en-US"/>
              <a:t>Click to edit Master text styles</a:t>
            </a:r>
          </a:p>
          <a:p>
            <a:pPr marL="571500" lvl="1" indent="-285750" algn="l" defTabSz="914400" rtl="0" eaLnBrk="1" latinLnBrk="0" hangingPunct="1">
              <a:lnSpc>
                <a:spcPct val="90000"/>
              </a:lnSpc>
              <a:spcBef>
                <a:spcPts val="500"/>
              </a:spcBef>
              <a:buClr>
                <a:srgbClr val="BB5D00"/>
              </a:buClr>
              <a:buFont typeface="Arial" panose="020B0604020202020204" pitchFamily="34" charset="0"/>
              <a:buChar char="‒"/>
            </a:pPr>
            <a:r>
              <a:rPr lang="en-US"/>
              <a:t>Second level</a:t>
            </a:r>
          </a:p>
          <a:p>
            <a:pPr marL="688975" lvl="2" indent="-227013" algn="l" defTabSz="914400" rtl="0" eaLnBrk="1" latinLnBrk="0" hangingPunct="1">
              <a:lnSpc>
                <a:spcPct val="90000"/>
              </a:lnSpc>
              <a:spcBef>
                <a:spcPts val="500"/>
              </a:spcBef>
              <a:buClr>
                <a:srgbClr val="BB5D00"/>
              </a:buClr>
              <a:buSzPct val="85000"/>
              <a:buFont typeface="Courier New" panose="02070309020205020404" pitchFamily="49" charset="0"/>
              <a:buChar char="o"/>
            </a:pPr>
            <a:r>
              <a:rPr lang="en-US"/>
              <a:t>Third level</a:t>
            </a:r>
          </a:p>
          <a:p>
            <a:pPr marL="914400" lvl="3" indent="-225425" algn="l" defTabSz="914400" rtl="0" eaLnBrk="1" latinLnBrk="0" hangingPunct="1">
              <a:lnSpc>
                <a:spcPct val="90000"/>
              </a:lnSpc>
              <a:spcBef>
                <a:spcPts val="500"/>
              </a:spcBef>
              <a:buClr>
                <a:srgbClr val="BB5D00"/>
              </a:buClr>
              <a:buSzPct val="95000"/>
              <a:buFont typeface="Arial" panose="020B0604020202020204" pitchFamily="34" charset="0"/>
              <a:buChar char="•"/>
            </a:pPr>
            <a:r>
              <a:rPr lang="en-US"/>
              <a:t>Fourth level</a:t>
            </a:r>
          </a:p>
        </p:txBody>
      </p:sp>
      <p:sp>
        <p:nvSpPr>
          <p:cNvPr id="4" name="Text Placeholder 3">
            <a:extLst>
              <a:ext uri="{FF2B5EF4-FFF2-40B4-BE49-F238E27FC236}">
                <a16:creationId xmlns:a16="http://schemas.microsoft.com/office/drawing/2014/main" id="{FAD78420-F087-474C-9203-5D73EC4C8718}"/>
              </a:ext>
            </a:extLst>
          </p:cNvPr>
          <p:cNvSpPr>
            <a:spLocks noGrp="1"/>
          </p:cNvSpPr>
          <p:nvPr>
            <p:ph type="body" sz="half" idx="2"/>
          </p:nvPr>
        </p:nvSpPr>
        <p:spPr>
          <a:xfrm>
            <a:off x="839788" y="1386348"/>
            <a:ext cx="3932237" cy="4482640"/>
          </a:xfrm>
          <a:prstGeom prst="rect">
            <a:avLst/>
          </a:prstGeom>
        </p:spPr>
        <p:txBody>
          <a:bodyPr>
            <a:noAutofit/>
          </a:bodyPr>
          <a:lstStyle>
            <a:lvl1pPr marL="0" indent="0">
              <a:buNone/>
              <a:defRPr sz="24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6B0335-55AA-A44C-9C89-813457DB99BE}"/>
              </a:ext>
            </a:extLst>
          </p:cNvPr>
          <p:cNvSpPr>
            <a:spLocks noGrp="1"/>
          </p:cNvSpPr>
          <p:nvPr>
            <p:ph type="dt" sz="half" idx="10"/>
          </p:nvPr>
        </p:nvSpPr>
        <p:spPr>
          <a:xfrm>
            <a:off x="782784" y="6493998"/>
            <a:ext cx="2743200" cy="365125"/>
          </a:xfrm>
        </p:spPr>
        <p:txBody>
          <a:bodyPr>
            <a:noAutofit/>
          </a:bodyPr>
          <a:lstStyle>
            <a:lvl1pPr>
              <a:defRPr sz="900">
                <a:latin typeface="+mj-lt"/>
              </a:defRPr>
            </a:lvl1pPr>
          </a:lstStyle>
          <a:p>
            <a:endParaRPr lang="en-US"/>
          </a:p>
        </p:txBody>
      </p:sp>
      <p:sp>
        <p:nvSpPr>
          <p:cNvPr id="6" name="Footer Placeholder 5">
            <a:extLst>
              <a:ext uri="{FF2B5EF4-FFF2-40B4-BE49-F238E27FC236}">
                <a16:creationId xmlns:a16="http://schemas.microsoft.com/office/drawing/2014/main" id="{6C829D9C-64D8-3841-9C54-079F29D474C0}"/>
              </a:ext>
            </a:extLst>
          </p:cNvPr>
          <p:cNvSpPr>
            <a:spLocks noGrp="1"/>
          </p:cNvSpPr>
          <p:nvPr>
            <p:ph type="ftr" sz="quarter" idx="11"/>
          </p:nvPr>
        </p:nvSpPr>
        <p:spPr>
          <a:xfrm>
            <a:off x="4038600" y="6493998"/>
            <a:ext cx="4114800" cy="365125"/>
          </a:xfrm>
        </p:spPr>
        <p:txBody>
          <a:bodyPr>
            <a:noAutofit/>
          </a:bodyPr>
          <a:lstStyle>
            <a:lvl1pPr>
              <a:defRPr sz="900">
                <a:latin typeface="+mj-lt"/>
              </a:defRPr>
            </a:lvl1pPr>
          </a:lstStyle>
          <a:p>
            <a:endParaRPr lang="en-US"/>
          </a:p>
        </p:txBody>
      </p:sp>
      <p:sp>
        <p:nvSpPr>
          <p:cNvPr id="12" name="Title Placeholder 1">
            <a:extLst>
              <a:ext uri="{FF2B5EF4-FFF2-40B4-BE49-F238E27FC236}">
                <a16:creationId xmlns:a16="http://schemas.microsoft.com/office/drawing/2014/main" id="{16D1738A-1F8B-435C-9DC7-77F58418BD35}"/>
              </a:ext>
            </a:extLst>
          </p:cNvPr>
          <p:cNvSpPr>
            <a:spLocks noGrp="1"/>
          </p:cNvSpPr>
          <p:nvPr>
            <p:ph type="title"/>
          </p:nvPr>
        </p:nvSpPr>
        <p:spPr>
          <a:xfrm>
            <a:off x="782784" y="365125"/>
            <a:ext cx="9718961" cy="675389"/>
          </a:xfrm>
          <a:prstGeom prst="rect">
            <a:avLst/>
          </a:prstGeom>
        </p:spPr>
        <p:txBody>
          <a:bodyPr vert="horz" lIns="91440" tIns="45720" rIns="91440" bIns="45720" rtlCol="0" anchor="ctr">
            <a:noAutofit/>
          </a:bodyPr>
          <a:lstStyle>
            <a:lvl1pPr>
              <a:defRPr>
                <a:latin typeface="+mj-lt"/>
              </a:defRPr>
            </a:lvl1pPr>
          </a:lstStyle>
          <a:p>
            <a:r>
              <a:rPr lang="en-US"/>
              <a:t>Click to edit Master title style</a:t>
            </a:r>
          </a:p>
        </p:txBody>
      </p:sp>
      <p:sp>
        <p:nvSpPr>
          <p:cNvPr id="9" name="Slide Number Placeholder 5">
            <a:extLst>
              <a:ext uri="{FF2B5EF4-FFF2-40B4-BE49-F238E27FC236}">
                <a16:creationId xmlns:a16="http://schemas.microsoft.com/office/drawing/2014/main" id="{C9BDC5CE-E51A-4EBE-8D25-4008ABD0430D}"/>
              </a:ext>
            </a:extLst>
          </p:cNvPr>
          <p:cNvSpPr>
            <a:spLocks noGrp="1"/>
          </p:cNvSpPr>
          <p:nvPr>
            <p:ph type="sldNum" sz="quarter" idx="4"/>
          </p:nvPr>
        </p:nvSpPr>
        <p:spPr>
          <a:xfrm>
            <a:off x="10990217" y="6577563"/>
            <a:ext cx="1201783" cy="280437"/>
          </a:xfrm>
          <a:prstGeom prst="rect">
            <a:avLst/>
          </a:prstGeom>
        </p:spPr>
        <p:txBody>
          <a:bodyPr>
            <a:noAutofit/>
          </a:bodyPr>
          <a:lstStyle>
            <a:lvl1pPr algn="r">
              <a:defRPr sz="9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Tree>
    <p:extLst>
      <p:ext uri="{BB962C8B-B14F-4D97-AF65-F5344CB8AC3E}">
        <p14:creationId xmlns:p14="http://schemas.microsoft.com/office/powerpoint/2010/main" val="39289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523C1FB-B71D-4B41-87C5-4DE6B7000D10}"/>
              </a:ext>
            </a:extLst>
          </p:cNvPr>
          <p:cNvSpPr/>
          <p:nvPr userDrawn="1"/>
        </p:nvSpPr>
        <p:spPr>
          <a:xfrm rot="5400000">
            <a:off x="7915755" y="2672357"/>
            <a:ext cx="6941130" cy="1430153"/>
          </a:xfrm>
          <a:prstGeom prst="rect">
            <a:avLst/>
          </a:prstGeom>
          <a:solidFill>
            <a:schemeClr val="bg1"/>
          </a:solidFill>
          <a:ln>
            <a:noFill/>
          </a:ln>
          <a:effectLst>
            <a:outerShdw blurRad="138831" dist="38100" dir="5400000" sx="99255" sy="99255"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graphicFrame>
        <p:nvGraphicFramePr>
          <p:cNvPr id="6" name="Object 5" hidden="1">
            <a:extLst>
              <a:ext uri="{FF2B5EF4-FFF2-40B4-BE49-F238E27FC236}">
                <a16:creationId xmlns:a16="http://schemas.microsoft.com/office/drawing/2014/main" id="{D3C39D67-BBE6-4ABD-AC6C-64B022DEB08B}"/>
              </a:ext>
            </a:extLst>
          </p:cNvPr>
          <p:cNvGraphicFramePr>
            <a:graphicFrameLocks noChangeAspect="1"/>
          </p:cNvGraphicFramePr>
          <p:nvPr userDrawn="1">
            <p:custDataLst>
              <p:tags r:id="rId1"/>
            </p:custDataLst>
            <p:extLst>
              <p:ext uri="{D42A27DB-BD31-4B8C-83A1-F6EECF244321}">
                <p14:modId xmlns:p14="http://schemas.microsoft.com/office/powerpoint/2010/main" val="3144360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D3C39D67-BBE6-4ABD-AC6C-64B022DEB0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311DAB44-3933-4383-A7E8-C2260715D422}"/>
              </a:ext>
            </a:extLst>
          </p:cNvPr>
          <p:cNvSpPr/>
          <p:nvPr userDrawn="1"/>
        </p:nvSpPr>
        <p:spPr>
          <a:xfrm>
            <a:off x="0" y="-83127"/>
            <a:ext cx="12192001" cy="694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sp>
        <p:nvSpPr>
          <p:cNvPr id="3" name="Vertical Text Placeholder 2">
            <a:extLst>
              <a:ext uri="{FF2B5EF4-FFF2-40B4-BE49-F238E27FC236}">
                <a16:creationId xmlns:a16="http://schemas.microsoft.com/office/drawing/2014/main" id="{A360048B-215C-2742-B3BD-2C887A2EE11A}"/>
              </a:ext>
            </a:extLst>
          </p:cNvPr>
          <p:cNvSpPr>
            <a:spLocks noGrp="1"/>
          </p:cNvSpPr>
          <p:nvPr>
            <p:ph type="body" orient="vert" idx="1"/>
          </p:nvPr>
        </p:nvSpPr>
        <p:spPr>
          <a:xfrm>
            <a:off x="1966561" y="613186"/>
            <a:ext cx="8221435" cy="5397247"/>
          </a:xfrm>
          <a:prstGeom prst="rect">
            <a:avLst/>
          </a:prstGeom>
        </p:spPr>
        <p:txBody>
          <a:bodyPr vert="eaVert">
            <a:noAutofit/>
          </a:bodyPr>
          <a:lstStyle>
            <a:lvl1pPr>
              <a:defRPr sz="2400">
                <a:solidFill>
                  <a:schemeClr val="tx1"/>
                </a:solidFill>
                <a:latin typeface="+mj-lt"/>
              </a:defRPr>
            </a:lvl1pPr>
            <a:lvl2pPr marL="628650" indent="-342900">
              <a:defRPr lang="en-US" sz="2200" b="0" i="0" kern="1200" dirty="0">
                <a:solidFill>
                  <a:schemeClr val="tx1"/>
                </a:solidFill>
                <a:latin typeface="+mj-lt"/>
                <a:ea typeface="+mn-ea"/>
                <a:cs typeface="Arial" panose="020B0604020202020204" pitchFamily="34" charset="0"/>
              </a:defRPr>
            </a:lvl2pPr>
            <a:lvl3pPr marL="804862" indent="-342900">
              <a:buClr>
                <a:srgbClr val="BB5D00"/>
              </a:buClr>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1031875" indent="-342900">
              <a:buClr>
                <a:srgbClr val="BB5D00"/>
              </a:buClr>
              <a:defRPr lang="en-US" sz="1800" b="0" i="0" kern="1200" dirty="0">
                <a:solidFill>
                  <a:schemeClr val="tx1"/>
                </a:solidFill>
                <a:latin typeface="+mj-lt"/>
                <a:ea typeface="+mn-ea"/>
                <a:cs typeface="Arial" panose="020B0604020202020204" pitchFamily="34" charset="0"/>
              </a:defRPr>
            </a:lvl4pPr>
            <a:lvl5pPr>
              <a:buClr>
                <a:srgbClr val="BB5D00"/>
              </a:buClr>
              <a:defRPr sz="2400">
                <a:solidFill>
                  <a:schemeClr val="tx1"/>
                </a:solidFill>
              </a:defRPr>
            </a:lvl5pPr>
          </a:lstStyle>
          <a:p>
            <a:pPr lvl="0"/>
            <a:r>
              <a:rPr lang="en-US"/>
              <a:t>Click to edit Master text styles</a:t>
            </a:r>
          </a:p>
          <a:p>
            <a:pPr marL="571500" lvl="1" indent="-285750" algn="l" defTabSz="914400" rtl="0" eaLnBrk="1" latinLnBrk="0" hangingPunct="1">
              <a:lnSpc>
                <a:spcPct val="90000"/>
              </a:lnSpc>
              <a:spcBef>
                <a:spcPts val="500"/>
              </a:spcBef>
              <a:buClr>
                <a:srgbClr val="BB5D00"/>
              </a:buClr>
              <a:buFont typeface="Arial" panose="020B0604020202020204" pitchFamily="34" charset="0"/>
              <a:buChar char="‒"/>
            </a:pPr>
            <a:r>
              <a:rPr lang="en-US"/>
              <a:t>Second level</a:t>
            </a:r>
          </a:p>
          <a:p>
            <a:pPr marL="688975" lvl="2" indent="-227013" algn="l" defTabSz="914400" rtl="0" eaLnBrk="1" latinLnBrk="0" hangingPunct="1">
              <a:lnSpc>
                <a:spcPct val="90000"/>
              </a:lnSpc>
              <a:spcBef>
                <a:spcPts val="500"/>
              </a:spcBef>
              <a:buClr>
                <a:srgbClr val="BB5D00"/>
              </a:buClr>
              <a:buSzPct val="85000"/>
              <a:buFont typeface="Courier New" panose="02070309020205020404" pitchFamily="49" charset="0"/>
              <a:buChar char="o"/>
            </a:pPr>
            <a:r>
              <a:rPr lang="en-US"/>
              <a:t>Third level</a:t>
            </a:r>
          </a:p>
          <a:p>
            <a:pPr marL="914400" lvl="3" indent="-225425" algn="l" defTabSz="914400" rtl="0" eaLnBrk="1" latinLnBrk="0" hangingPunct="1">
              <a:lnSpc>
                <a:spcPct val="90000"/>
              </a:lnSpc>
              <a:spcBef>
                <a:spcPts val="500"/>
              </a:spcBef>
              <a:buClr>
                <a:srgbClr val="BB5D00"/>
              </a:buClr>
              <a:buSzPct val="95000"/>
              <a:buFont typeface="Arial" panose="020B0604020202020204" pitchFamily="34" charset="0"/>
              <a:buChar char="•"/>
            </a:pPr>
            <a:r>
              <a:rPr lang="en-US"/>
              <a:t>Fourth level</a:t>
            </a:r>
          </a:p>
        </p:txBody>
      </p:sp>
      <p:sp>
        <p:nvSpPr>
          <p:cNvPr id="9" name="Slide Number Placeholder 5">
            <a:extLst>
              <a:ext uri="{FF2B5EF4-FFF2-40B4-BE49-F238E27FC236}">
                <a16:creationId xmlns:a16="http://schemas.microsoft.com/office/drawing/2014/main" id="{FFA6E46B-8646-4537-AA80-3EBD1F24050B}"/>
              </a:ext>
            </a:extLst>
          </p:cNvPr>
          <p:cNvSpPr>
            <a:spLocks noGrp="1"/>
          </p:cNvSpPr>
          <p:nvPr>
            <p:ph type="sldNum" sz="quarter" idx="12"/>
          </p:nvPr>
        </p:nvSpPr>
        <p:spPr>
          <a:xfrm rot="5400000">
            <a:off x="-313625" y="6239745"/>
            <a:ext cx="945677" cy="296238"/>
          </a:xfrm>
          <a:prstGeom prst="rect">
            <a:avLst/>
          </a:prstGeom>
        </p:spPr>
        <p:txBody>
          <a:bodyPr>
            <a:noAutofit/>
          </a:bodyPr>
          <a:lstStyle>
            <a:lvl1pPr>
              <a:defRPr sz="900">
                <a:solidFill>
                  <a:schemeClr val="tx1"/>
                </a:solidFill>
                <a:latin typeface="+mj-lt"/>
              </a:defRPr>
            </a:lvl1pPr>
          </a:lstStyle>
          <a:p>
            <a:fld id="{B5EB69C0-7537-C24C-BC67-8B5F238D9475}" type="slidenum">
              <a:rPr lang="en-US" smtClean="0"/>
              <a:pPr/>
              <a:t>‹#›</a:t>
            </a:fld>
            <a:endParaRPr lang="en-US"/>
          </a:p>
        </p:txBody>
      </p:sp>
      <p:sp>
        <p:nvSpPr>
          <p:cNvPr id="12" name="Title Placeholder 1">
            <a:extLst>
              <a:ext uri="{FF2B5EF4-FFF2-40B4-BE49-F238E27FC236}">
                <a16:creationId xmlns:a16="http://schemas.microsoft.com/office/drawing/2014/main" id="{56771AEE-C76D-499A-99C6-64134E39A7ED}"/>
              </a:ext>
            </a:extLst>
          </p:cNvPr>
          <p:cNvSpPr>
            <a:spLocks noGrp="1"/>
          </p:cNvSpPr>
          <p:nvPr>
            <p:ph type="title"/>
          </p:nvPr>
        </p:nvSpPr>
        <p:spPr>
          <a:xfrm rot="5400000">
            <a:off x="8669399" y="2333944"/>
            <a:ext cx="5035705" cy="802279"/>
          </a:xfrm>
          <a:prstGeom prst="rect">
            <a:avLst/>
          </a:prstGeom>
        </p:spPr>
        <p:txBody>
          <a:bodyPr vert="horz" lIns="91440" tIns="45720" rIns="91440" bIns="45720" rtlCol="0" anchor="ctr">
            <a:noAutofit/>
          </a:bodyPr>
          <a:lstStyle>
            <a:lvl1pPr>
              <a:defRPr sz="2800">
                <a:latin typeface="+mj-lt"/>
              </a:defRPr>
            </a:lvl1pPr>
          </a:lstStyle>
          <a:p>
            <a:r>
              <a:rPr lang="en-US"/>
              <a:t>Click to edit Master title style</a:t>
            </a:r>
          </a:p>
        </p:txBody>
      </p:sp>
      <p:pic>
        <p:nvPicPr>
          <p:cNvPr id="10" name="Picture 9">
            <a:extLst>
              <a:ext uri="{FF2B5EF4-FFF2-40B4-BE49-F238E27FC236}">
                <a16:creationId xmlns:a16="http://schemas.microsoft.com/office/drawing/2014/main" id="{4F30B730-1E97-4E57-8F15-45C9CC9F08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10826477" y="3313432"/>
            <a:ext cx="2377440" cy="148013"/>
          </a:xfrm>
          <a:prstGeom prst="rect">
            <a:avLst/>
          </a:prstGeom>
        </p:spPr>
      </p:pic>
      <p:cxnSp>
        <p:nvCxnSpPr>
          <p:cNvPr id="17" name="Straight Connector 16">
            <a:extLst>
              <a:ext uri="{FF2B5EF4-FFF2-40B4-BE49-F238E27FC236}">
                <a16:creationId xmlns:a16="http://schemas.microsoft.com/office/drawing/2014/main" id="{12363DDA-A825-478D-B256-2590271C0669}"/>
              </a:ext>
            </a:extLst>
          </p:cNvPr>
          <p:cNvCxnSpPr>
            <a:cxnSpLocks/>
          </p:cNvCxnSpPr>
          <p:nvPr userDrawn="1"/>
        </p:nvCxnSpPr>
        <p:spPr>
          <a:xfrm>
            <a:off x="10658008" y="-83131"/>
            <a:ext cx="0" cy="6941130"/>
          </a:xfrm>
          <a:prstGeom prst="line">
            <a:avLst/>
          </a:prstGeom>
          <a:ln w="25400">
            <a:solidFill>
              <a:srgbClr val="DA7C2D"/>
            </a:solidFill>
          </a:ln>
        </p:spPr>
        <p:style>
          <a:lnRef idx="1">
            <a:schemeClr val="accent1"/>
          </a:lnRef>
          <a:fillRef idx="0">
            <a:schemeClr val="accent1"/>
          </a:fillRef>
          <a:effectRef idx="0">
            <a:schemeClr val="accent1"/>
          </a:effectRef>
          <a:fontRef idx="minor">
            <a:schemeClr val="tx1"/>
          </a:fontRef>
        </p:style>
      </p:cxnSp>
      <p:pic>
        <p:nvPicPr>
          <p:cNvPr id="19" name="Picture 18" descr="A close up of a wood surface&#10;&#10;Description automatically generated with low confidence">
            <a:extLst>
              <a:ext uri="{FF2B5EF4-FFF2-40B4-BE49-F238E27FC236}">
                <a16:creationId xmlns:a16="http://schemas.microsoft.com/office/drawing/2014/main" id="{CFC2E101-5906-4940-B834-13D693E6D40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2256" t="1225" r="64259" b="44"/>
          <a:stretch/>
        </p:blipFill>
        <p:spPr>
          <a:xfrm>
            <a:off x="11895755" y="-83131"/>
            <a:ext cx="296247" cy="6941129"/>
          </a:xfrm>
          <a:prstGeom prst="rect">
            <a:avLst/>
          </a:prstGeom>
        </p:spPr>
      </p:pic>
      <p:pic>
        <p:nvPicPr>
          <p:cNvPr id="20" name="Picture 19" descr="Logo&#10;&#10;Description automatically generated">
            <a:extLst>
              <a:ext uri="{FF2B5EF4-FFF2-40B4-BE49-F238E27FC236}">
                <a16:creationId xmlns:a16="http://schemas.microsoft.com/office/drawing/2014/main" id="{75A88843-4D60-44D8-A306-4D82449940A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400000">
            <a:off x="10859809" y="3251014"/>
            <a:ext cx="2387595" cy="255067"/>
          </a:xfrm>
          <a:prstGeom prst="rect">
            <a:avLst/>
          </a:prstGeom>
        </p:spPr>
      </p:pic>
      <p:pic>
        <p:nvPicPr>
          <p:cNvPr id="23" name="Picture 22" descr="Logo&#10;&#10;Description automatically generated with medium confidence">
            <a:extLst>
              <a:ext uri="{FF2B5EF4-FFF2-40B4-BE49-F238E27FC236}">
                <a16:creationId xmlns:a16="http://schemas.microsoft.com/office/drawing/2014/main" id="{2E44E882-3CDB-49D4-ABEB-45ACCF62BEF9}"/>
              </a:ext>
            </a:extLst>
          </p:cNvPr>
          <p:cNvPicPr>
            <a:picLocks noChangeAspect="1"/>
          </p:cNvPicPr>
          <p:nvPr userDrawn="1"/>
        </p:nvPicPr>
        <p:blipFill>
          <a:blip r:embed="rId8"/>
          <a:stretch>
            <a:fillRect/>
          </a:stretch>
        </p:blipFill>
        <p:spPr>
          <a:xfrm rot="5400000">
            <a:off x="10596914" y="5819865"/>
            <a:ext cx="1323729" cy="556450"/>
          </a:xfrm>
          <a:prstGeom prst="rect">
            <a:avLst/>
          </a:prstGeom>
        </p:spPr>
      </p:pic>
    </p:spTree>
    <p:extLst>
      <p:ext uri="{BB962C8B-B14F-4D97-AF65-F5344CB8AC3E}">
        <p14:creationId xmlns:p14="http://schemas.microsoft.com/office/powerpoint/2010/main" val="996716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igh Risk Event">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3CB44BE4-315C-403E-89DC-59ED94E35F41}"/>
              </a:ext>
            </a:extLst>
          </p:cNvPr>
          <p:cNvSpPr>
            <a:spLocks noGrp="1"/>
          </p:cNvSpPr>
          <p:nvPr>
            <p:ph type="title" hasCustomPrompt="1"/>
          </p:nvPr>
        </p:nvSpPr>
        <p:spPr>
          <a:xfrm>
            <a:off x="3493723" y="273979"/>
            <a:ext cx="462455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65364" y="31231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High Risk Event:</a:t>
            </a:r>
          </a:p>
        </p:txBody>
      </p:sp>
      <p:graphicFrame>
        <p:nvGraphicFramePr>
          <p:cNvPr id="27" name="Table 2">
            <a:extLst>
              <a:ext uri="{FF2B5EF4-FFF2-40B4-BE49-F238E27FC236}">
                <a16:creationId xmlns:a16="http://schemas.microsoft.com/office/drawing/2014/main" id="{2E2CDC08-4430-4340-B351-E835113BC202}"/>
              </a:ext>
            </a:extLst>
          </p:cNvPr>
          <p:cNvGraphicFramePr>
            <a:graphicFrameLocks noGrp="1"/>
          </p:cNvGraphicFramePr>
          <p:nvPr userDrawn="1">
            <p:extLst>
              <p:ext uri="{D42A27DB-BD31-4B8C-83A1-F6EECF244321}">
                <p14:modId xmlns:p14="http://schemas.microsoft.com/office/powerpoint/2010/main" val="3694838659"/>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C14628"/>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pic>
        <p:nvPicPr>
          <p:cNvPr id="29" name="Picture 28">
            <a:extLst>
              <a:ext uri="{FF2B5EF4-FFF2-40B4-BE49-F238E27FC236}">
                <a16:creationId xmlns:a16="http://schemas.microsoft.com/office/drawing/2014/main" id="{7BB7579B-44CB-4F79-A03B-A82982384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3" name="Picture Placeholder 2">
            <a:extLst>
              <a:ext uri="{FF2B5EF4-FFF2-40B4-BE49-F238E27FC236}">
                <a16:creationId xmlns:a16="http://schemas.microsoft.com/office/drawing/2014/main" id="{24D3A16F-CF2D-41B9-B8B2-19302DB85CE5}"/>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9" name="Picture Placeholder 10" descr="Logo&#10;&#10;Description automatically generated with medium confidence">
            <a:extLst>
              <a:ext uri="{FF2B5EF4-FFF2-40B4-BE49-F238E27FC236}">
                <a16:creationId xmlns:a16="http://schemas.microsoft.com/office/drawing/2014/main" id="{A4D667B8-73E8-4470-B9A7-980474805E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3115675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afety Aler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Table 2">
            <a:extLst>
              <a:ext uri="{FF2B5EF4-FFF2-40B4-BE49-F238E27FC236}">
                <a16:creationId xmlns:a16="http://schemas.microsoft.com/office/drawing/2014/main" id="{83CCF6A5-D39D-4670-8B7D-D9FC91648006}"/>
              </a:ext>
            </a:extLst>
          </p:cNvPr>
          <p:cNvGraphicFramePr>
            <a:graphicFrameLocks noGrp="1"/>
          </p:cNvGraphicFramePr>
          <p:nvPr userDrawn="1">
            <p:extLst>
              <p:ext uri="{D42A27DB-BD31-4B8C-83A1-F6EECF244321}">
                <p14:modId xmlns:p14="http://schemas.microsoft.com/office/powerpoint/2010/main" val="1447655649"/>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5800B"/>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29" name="TextBox 28">
            <a:extLst>
              <a:ext uri="{FF2B5EF4-FFF2-40B4-BE49-F238E27FC236}">
                <a16:creationId xmlns:a16="http://schemas.microsoft.com/office/drawing/2014/main" id="{FDA79467-0A9E-4EB9-96A2-1A12ED8B7691}"/>
              </a:ext>
            </a:extLst>
          </p:cNvPr>
          <p:cNvSpPr txBox="1"/>
          <p:nvPr userDrawn="1"/>
        </p:nvSpPr>
        <p:spPr>
          <a:xfrm>
            <a:off x="1265364" y="31231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Safety Alert:</a:t>
            </a:r>
          </a:p>
        </p:txBody>
      </p:sp>
      <p:sp>
        <p:nvSpPr>
          <p:cNvPr id="31" name="Title 9">
            <a:extLst>
              <a:ext uri="{FF2B5EF4-FFF2-40B4-BE49-F238E27FC236}">
                <a16:creationId xmlns:a16="http://schemas.microsoft.com/office/drawing/2014/main" id="{A2F73C00-AE0D-4169-8B8D-A912A2287816}"/>
              </a:ext>
            </a:extLst>
          </p:cNvPr>
          <p:cNvSpPr>
            <a:spLocks noGrp="1"/>
          </p:cNvSpPr>
          <p:nvPr>
            <p:ph type="title" hasCustomPrompt="1"/>
          </p:nvPr>
        </p:nvSpPr>
        <p:spPr>
          <a:xfrm>
            <a:off x="2895601" y="269826"/>
            <a:ext cx="520218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8" name="Picture 7">
            <a:extLst>
              <a:ext uri="{FF2B5EF4-FFF2-40B4-BE49-F238E27FC236}">
                <a16:creationId xmlns:a16="http://schemas.microsoft.com/office/drawing/2014/main" id="{62852160-A695-49A9-A464-AA5B9CAA8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9" name="Picture Placeholder 2">
            <a:extLst>
              <a:ext uri="{FF2B5EF4-FFF2-40B4-BE49-F238E27FC236}">
                <a16:creationId xmlns:a16="http://schemas.microsoft.com/office/drawing/2014/main" id="{C4F44CEB-5C85-435B-BC18-ED4B0620396D}"/>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Placeholder 10" descr="Logo&#10;&#10;Description automatically generated with medium confidence">
            <a:extLst>
              <a:ext uri="{FF2B5EF4-FFF2-40B4-BE49-F238E27FC236}">
                <a16:creationId xmlns:a16="http://schemas.microsoft.com/office/drawing/2014/main" id="{534F96E6-8252-4A3A-931C-27ED5FD7A02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330171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14400"/>
            <a:ext cx="12192000" cy="0"/>
          </a:xfrm>
          <a:custGeom>
            <a:avLst/>
            <a:gdLst/>
            <a:ahLst/>
            <a:cxnLst/>
            <a:rect l="l" t="t" r="r" b="b"/>
            <a:pathLst>
              <a:path w="12192000">
                <a:moveTo>
                  <a:pt x="0" y="0"/>
                </a:moveTo>
                <a:lnTo>
                  <a:pt x="12192000" y="0"/>
                </a:lnTo>
              </a:path>
            </a:pathLst>
          </a:custGeom>
          <a:ln w="12700">
            <a:solidFill>
              <a:srgbClr val="00000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Safety Aler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Table 2">
            <a:extLst>
              <a:ext uri="{FF2B5EF4-FFF2-40B4-BE49-F238E27FC236}">
                <a16:creationId xmlns:a16="http://schemas.microsoft.com/office/drawing/2014/main" id="{83CCF6A5-D39D-4670-8B7D-D9FC91648006}"/>
              </a:ext>
            </a:extLst>
          </p:cNvPr>
          <p:cNvGraphicFramePr>
            <a:graphicFrameLocks noGrp="1"/>
          </p:cNvGraphicFramePr>
          <p:nvPr userDrawn="1">
            <p:extLst>
              <p:ext uri="{D42A27DB-BD31-4B8C-83A1-F6EECF244321}">
                <p14:modId xmlns:p14="http://schemas.microsoft.com/office/powerpoint/2010/main" val="3231362595"/>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00B05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29" name="TextBox 28">
            <a:extLst>
              <a:ext uri="{FF2B5EF4-FFF2-40B4-BE49-F238E27FC236}">
                <a16:creationId xmlns:a16="http://schemas.microsoft.com/office/drawing/2014/main" id="{FDA79467-0A9E-4EB9-96A2-1A12ED8B7691}"/>
              </a:ext>
            </a:extLst>
          </p:cNvPr>
          <p:cNvSpPr txBox="1"/>
          <p:nvPr userDrawn="1"/>
        </p:nvSpPr>
        <p:spPr>
          <a:xfrm>
            <a:off x="1200150" y="330767"/>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Safety Success:</a:t>
            </a:r>
          </a:p>
        </p:txBody>
      </p:sp>
      <p:sp>
        <p:nvSpPr>
          <p:cNvPr id="31" name="Title 9">
            <a:extLst>
              <a:ext uri="{FF2B5EF4-FFF2-40B4-BE49-F238E27FC236}">
                <a16:creationId xmlns:a16="http://schemas.microsoft.com/office/drawing/2014/main" id="{A2F73C00-AE0D-4169-8B8D-A912A2287816}"/>
              </a:ext>
            </a:extLst>
          </p:cNvPr>
          <p:cNvSpPr>
            <a:spLocks noGrp="1"/>
          </p:cNvSpPr>
          <p:nvPr>
            <p:ph type="title" hasCustomPrompt="1"/>
          </p:nvPr>
        </p:nvSpPr>
        <p:spPr>
          <a:xfrm>
            <a:off x="3281284" y="273247"/>
            <a:ext cx="520218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8" name="Picture 7">
            <a:extLst>
              <a:ext uri="{FF2B5EF4-FFF2-40B4-BE49-F238E27FC236}">
                <a16:creationId xmlns:a16="http://schemas.microsoft.com/office/drawing/2014/main" id="{62852160-A695-49A9-A464-AA5B9CAA8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9" name="Picture Placeholder 2">
            <a:extLst>
              <a:ext uri="{FF2B5EF4-FFF2-40B4-BE49-F238E27FC236}">
                <a16:creationId xmlns:a16="http://schemas.microsoft.com/office/drawing/2014/main" id="{C4F44CEB-5C85-435B-BC18-ED4B0620396D}"/>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Placeholder 10" descr="Logo&#10;&#10;Description automatically generated with medium confidence">
            <a:extLst>
              <a:ext uri="{FF2B5EF4-FFF2-40B4-BE49-F238E27FC236}">
                <a16:creationId xmlns:a16="http://schemas.microsoft.com/office/drawing/2014/main" id="{534F96E6-8252-4A3A-931C-27ED5FD7A02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3901880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FE First Pag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36132" y="31983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Potential Fatal Event:</a:t>
            </a:r>
          </a:p>
        </p:txBody>
      </p:sp>
      <p:sp>
        <p:nvSpPr>
          <p:cNvPr id="46" name="Picture Placeholder 45">
            <a:extLst>
              <a:ext uri="{FF2B5EF4-FFF2-40B4-BE49-F238E27FC236}">
                <a16:creationId xmlns:a16="http://schemas.microsoft.com/office/drawing/2014/main" id="{9970122C-C8E4-4720-A69A-0E2F32A475B3}"/>
              </a:ext>
            </a:extLst>
          </p:cNvPr>
          <p:cNvSpPr>
            <a:spLocks noGrp="1"/>
          </p:cNvSpPr>
          <p:nvPr>
            <p:ph type="pic" sz="quarter" idx="16"/>
          </p:nvPr>
        </p:nvSpPr>
        <p:spPr>
          <a:xfrm>
            <a:off x="9206078" y="1404939"/>
            <a:ext cx="2409824" cy="2352675"/>
          </a:xfrm>
          <a:prstGeom prst="rect">
            <a:avLst/>
          </a:prstGeom>
        </p:spPr>
        <p:txBody>
          <a:bodyPr/>
          <a:lstStyle/>
          <a:p>
            <a:endParaRPr lang="en-US"/>
          </a:p>
        </p:txBody>
      </p:sp>
      <p:sp>
        <p:nvSpPr>
          <p:cNvPr id="48" name="Picture Placeholder 47">
            <a:extLst>
              <a:ext uri="{FF2B5EF4-FFF2-40B4-BE49-F238E27FC236}">
                <a16:creationId xmlns:a16="http://schemas.microsoft.com/office/drawing/2014/main" id="{D978F47B-038C-4D2F-909F-84865B87DBF6}"/>
              </a:ext>
            </a:extLst>
          </p:cNvPr>
          <p:cNvSpPr>
            <a:spLocks noGrp="1"/>
          </p:cNvSpPr>
          <p:nvPr>
            <p:ph type="pic" sz="quarter" idx="17"/>
          </p:nvPr>
        </p:nvSpPr>
        <p:spPr>
          <a:xfrm>
            <a:off x="6461367" y="1400177"/>
            <a:ext cx="2409824" cy="2352675"/>
          </a:xfrm>
          <a:prstGeom prst="rect">
            <a:avLst/>
          </a:prstGeom>
        </p:spPr>
        <p:txBody>
          <a:bodyPr/>
          <a:lstStyle/>
          <a:p>
            <a:endParaRPr lang="en-US"/>
          </a:p>
        </p:txBody>
      </p:sp>
      <p:sp>
        <p:nvSpPr>
          <p:cNvPr id="49" name="Picture Placeholder 47">
            <a:extLst>
              <a:ext uri="{FF2B5EF4-FFF2-40B4-BE49-F238E27FC236}">
                <a16:creationId xmlns:a16="http://schemas.microsoft.com/office/drawing/2014/main" id="{783014AD-39D1-40FB-92B9-9AD8139F5158}"/>
              </a:ext>
            </a:extLst>
          </p:cNvPr>
          <p:cNvSpPr>
            <a:spLocks noGrp="1"/>
          </p:cNvSpPr>
          <p:nvPr>
            <p:ph type="pic" sz="quarter" idx="18"/>
          </p:nvPr>
        </p:nvSpPr>
        <p:spPr>
          <a:xfrm>
            <a:off x="7009896" y="4057843"/>
            <a:ext cx="4073285" cy="1790509"/>
          </a:xfrm>
          <a:prstGeom prst="rect">
            <a:avLst/>
          </a:prstGeom>
        </p:spPr>
        <p:txBody>
          <a:bodyPr/>
          <a:lstStyle/>
          <a:p>
            <a:endParaRPr lang="en-US"/>
          </a:p>
        </p:txBody>
      </p:sp>
      <p:sp>
        <p:nvSpPr>
          <p:cNvPr id="66" name="Text Placeholder 65">
            <a:extLst>
              <a:ext uri="{FF2B5EF4-FFF2-40B4-BE49-F238E27FC236}">
                <a16:creationId xmlns:a16="http://schemas.microsoft.com/office/drawing/2014/main" id="{DE4C36A2-1234-4698-B62A-3D670FAC5B8F}"/>
              </a:ext>
            </a:extLst>
          </p:cNvPr>
          <p:cNvSpPr>
            <a:spLocks noGrp="1"/>
          </p:cNvSpPr>
          <p:nvPr>
            <p:ph type="body" sz="quarter" idx="32"/>
          </p:nvPr>
        </p:nvSpPr>
        <p:spPr>
          <a:xfrm>
            <a:off x="6461365" y="3752850"/>
            <a:ext cx="2409824" cy="236484"/>
          </a:xfrm>
          <a:prstGeom prst="rect">
            <a:avLst/>
          </a:prstGeom>
        </p:spPr>
        <p:txBody>
          <a:bodyPr/>
          <a:lstStyle>
            <a:lvl1pPr>
              <a:defRPr sz="1401"/>
            </a:lvl1pPr>
            <a:lvl3pPr marL="384051" indent="0">
              <a:buNone/>
              <a:defRPr/>
            </a:lvl3pPr>
          </a:lstStyle>
          <a:p>
            <a:pPr lvl="0"/>
            <a:endParaRPr lang="en-US"/>
          </a:p>
        </p:txBody>
      </p:sp>
      <p:sp>
        <p:nvSpPr>
          <p:cNvPr id="67" name="Text Placeholder 65">
            <a:extLst>
              <a:ext uri="{FF2B5EF4-FFF2-40B4-BE49-F238E27FC236}">
                <a16:creationId xmlns:a16="http://schemas.microsoft.com/office/drawing/2014/main" id="{DA7919E0-CDAF-4C96-A481-21EDB869AC01}"/>
              </a:ext>
            </a:extLst>
          </p:cNvPr>
          <p:cNvSpPr>
            <a:spLocks noGrp="1"/>
          </p:cNvSpPr>
          <p:nvPr>
            <p:ph type="body" sz="quarter" idx="33"/>
          </p:nvPr>
        </p:nvSpPr>
        <p:spPr>
          <a:xfrm>
            <a:off x="9201111" y="3769573"/>
            <a:ext cx="2414791" cy="226425"/>
          </a:xfrm>
          <a:prstGeom prst="rect">
            <a:avLst/>
          </a:prstGeom>
        </p:spPr>
        <p:txBody>
          <a:bodyPr/>
          <a:lstStyle>
            <a:lvl1pPr>
              <a:defRPr sz="1401"/>
            </a:lvl1pPr>
            <a:lvl3pPr marL="384051" indent="0">
              <a:buNone/>
              <a:defRPr/>
            </a:lvl3pPr>
          </a:lstStyle>
          <a:p>
            <a:pPr lvl="0"/>
            <a:endParaRPr lang="en-US"/>
          </a:p>
        </p:txBody>
      </p:sp>
      <p:sp>
        <p:nvSpPr>
          <p:cNvPr id="68" name="Text Placeholder 65">
            <a:extLst>
              <a:ext uri="{FF2B5EF4-FFF2-40B4-BE49-F238E27FC236}">
                <a16:creationId xmlns:a16="http://schemas.microsoft.com/office/drawing/2014/main" id="{B1C85E3C-04FA-424C-98CB-D6401A4A9979}"/>
              </a:ext>
            </a:extLst>
          </p:cNvPr>
          <p:cNvSpPr>
            <a:spLocks noGrp="1"/>
          </p:cNvSpPr>
          <p:nvPr>
            <p:ph type="body" sz="quarter" idx="34"/>
          </p:nvPr>
        </p:nvSpPr>
        <p:spPr>
          <a:xfrm>
            <a:off x="7009896" y="5855288"/>
            <a:ext cx="4073285" cy="226425"/>
          </a:xfrm>
          <a:prstGeom prst="rect">
            <a:avLst/>
          </a:prstGeom>
        </p:spPr>
        <p:txBody>
          <a:bodyPr/>
          <a:lstStyle>
            <a:lvl1pPr>
              <a:defRPr sz="1401"/>
            </a:lvl1pPr>
            <a:lvl3pPr marL="384051" indent="0">
              <a:buNone/>
              <a:defRPr/>
            </a:lvl3pPr>
          </a:lstStyle>
          <a:p>
            <a:pPr lvl="0"/>
            <a:endParaRPr lang="en-US"/>
          </a:p>
        </p:txBody>
      </p:sp>
      <p:sp>
        <p:nvSpPr>
          <p:cNvPr id="32" name="TextBox 31">
            <a:extLst>
              <a:ext uri="{FF2B5EF4-FFF2-40B4-BE49-F238E27FC236}">
                <a16:creationId xmlns:a16="http://schemas.microsoft.com/office/drawing/2014/main" id="{96A18137-DC09-48E5-83F3-BDB8A8DC651C}"/>
              </a:ext>
            </a:extLst>
          </p:cNvPr>
          <p:cNvSpPr txBox="1"/>
          <p:nvPr userDrawn="1"/>
        </p:nvSpPr>
        <p:spPr>
          <a:xfrm>
            <a:off x="3049954" y="3218934"/>
            <a:ext cx="6099906" cy="369332"/>
          </a:xfrm>
          <a:prstGeom prst="rect">
            <a:avLst/>
          </a:prstGeom>
          <a:noFill/>
        </p:spPr>
        <p:txBody>
          <a:bodyPr wrap="square">
            <a:spAutoFit/>
          </a:bodyPr>
          <a:lstStyle/>
          <a:p>
            <a:endParaRPr lang="en-US" sz="1800" b="1">
              <a:latin typeface="Arial" panose="020B0604020202020204" pitchFamily="34" charset="0"/>
              <a:cs typeface="Arial" panose="020B0604020202020204" pitchFamily="34" charset="0"/>
            </a:endParaRPr>
          </a:p>
        </p:txBody>
      </p:sp>
      <p:graphicFrame>
        <p:nvGraphicFramePr>
          <p:cNvPr id="33" name="Table 2">
            <a:extLst>
              <a:ext uri="{FF2B5EF4-FFF2-40B4-BE49-F238E27FC236}">
                <a16:creationId xmlns:a16="http://schemas.microsoft.com/office/drawing/2014/main" id="{4013CCEF-D53D-4F7F-906A-48E4D26AD87E}"/>
              </a:ext>
            </a:extLst>
          </p:cNvPr>
          <p:cNvGraphicFramePr>
            <a:graphicFrameLocks noGrp="1"/>
          </p:cNvGraphicFramePr>
          <p:nvPr userDrawn="1">
            <p:extLst>
              <p:ext uri="{D42A27DB-BD31-4B8C-83A1-F6EECF244321}">
                <p14:modId xmlns:p14="http://schemas.microsoft.com/office/powerpoint/2010/main" val="222211939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FFF0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34" name="Title 9">
            <a:extLst>
              <a:ext uri="{FF2B5EF4-FFF2-40B4-BE49-F238E27FC236}">
                <a16:creationId xmlns:a16="http://schemas.microsoft.com/office/drawing/2014/main" id="{7CCF051D-2A8C-4AE0-8753-2ABC96B21F37}"/>
              </a:ext>
            </a:extLst>
          </p:cNvPr>
          <p:cNvSpPr>
            <a:spLocks noGrp="1"/>
          </p:cNvSpPr>
          <p:nvPr>
            <p:ph type="title" hasCustomPrompt="1"/>
          </p:nvPr>
        </p:nvSpPr>
        <p:spPr>
          <a:xfrm>
            <a:off x="3857703" y="269826"/>
            <a:ext cx="426057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15" name="Picture 14">
            <a:extLst>
              <a:ext uri="{FF2B5EF4-FFF2-40B4-BE49-F238E27FC236}">
                <a16:creationId xmlns:a16="http://schemas.microsoft.com/office/drawing/2014/main" id="{55109801-6542-48D8-AAC2-C3178335A8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17" name="Picture Placeholder 2">
            <a:extLst>
              <a:ext uri="{FF2B5EF4-FFF2-40B4-BE49-F238E27FC236}">
                <a16:creationId xmlns:a16="http://schemas.microsoft.com/office/drawing/2014/main" id="{B23D135D-4B5B-4F66-A089-FBB24E6E6928}"/>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9" name="Picture Placeholder 10" descr="Logo&#10;&#10;Description automatically generated with medium confidence">
            <a:extLst>
              <a:ext uri="{FF2B5EF4-FFF2-40B4-BE49-F238E27FC236}">
                <a16:creationId xmlns:a16="http://schemas.microsoft.com/office/drawing/2014/main" id="{37B7C0B6-7241-4A0D-8684-E0D37A9EA05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2017759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PFE First Pag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36132" y="31983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Actionable Event:</a:t>
            </a:r>
          </a:p>
        </p:txBody>
      </p:sp>
      <p:sp>
        <p:nvSpPr>
          <p:cNvPr id="46" name="Picture Placeholder 45">
            <a:extLst>
              <a:ext uri="{FF2B5EF4-FFF2-40B4-BE49-F238E27FC236}">
                <a16:creationId xmlns:a16="http://schemas.microsoft.com/office/drawing/2014/main" id="{9970122C-C8E4-4720-A69A-0E2F32A475B3}"/>
              </a:ext>
            </a:extLst>
          </p:cNvPr>
          <p:cNvSpPr>
            <a:spLocks noGrp="1"/>
          </p:cNvSpPr>
          <p:nvPr>
            <p:ph type="pic" sz="quarter" idx="16"/>
          </p:nvPr>
        </p:nvSpPr>
        <p:spPr>
          <a:xfrm>
            <a:off x="9206078" y="1404939"/>
            <a:ext cx="2409824" cy="2352675"/>
          </a:xfrm>
          <a:prstGeom prst="rect">
            <a:avLst/>
          </a:prstGeom>
        </p:spPr>
        <p:txBody>
          <a:bodyPr/>
          <a:lstStyle/>
          <a:p>
            <a:endParaRPr lang="en-US"/>
          </a:p>
        </p:txBody>
      </p:sp>
      <p:sp>
        <p:nvSpPr>
          <p:cNvPr id="48" name="Picture Placeholder 47">
            <a:extLst>
              <a:ext uri="{FF2B5EF4-FFF2-40B4-BE49-F238E27FC236}">
                <a16:creationId xmlns:a16="http://schemas.microsoft.com/office/drawing/2014/main" id="{D978F47B-038C-4D2F-909F-84865B87DBF6}"/>
              </a:ext>
            </a:extLst>
          </p:cNvPr>
          <p:cNvSpPr>
            <a:spLocks noGrp="1"/>
          </p:cNvSpPr>
          <p:nvPr>
            <p:ph type="pic" sz="quarter" idx="17"/>
          </p:nvPr>
        </p:nvSpPr>
        <p:spPr>
          <a:xfrm>
            <a:off x="6461367" y="1400177"/>
            <a:ext cx="2409824" cy="2352675"/>
          </a:xfrm>
          <a:prstGeom prst="rect">
            <a:avLst/>
          </a:prstGeom>
        </p:spPr>
        <p:txBody>
          <a:bodyPr/>
          <a:lstStyle/>
          <a:p>
            <a:endParaRPr lang="en-US"/>
          </a:p>
        </p:txBody>
      </p:sp>
      <p:sp>
        <p:nvSpPr>
          <p:cNvPr id="49" name="Picture Placeholder 47">
            <a:extLst>
              <a:ext uri="{FF2B5EF4-FFF2-40B4-BE49-F238E27FC236}">
                <a16:creationId xmlns:a16="http://schemas.microsoft.com/office/drawing/2014/main" id="{783014AD-39D1-40FB-92B9-9AD8139F5158}"/>
              </a:ext>
            </a:extLst>
          </p:cNvPr>
          <p:cNvSpPr>
            <a:spLocks noGrp="1"/>
          </p:cNvSpPr>
          <p:nvPr>
            <p:ph type="pic" sz="quarter" idx="18"/>
          </p:nvPr>
        </p:nvSpPr>
        <p:spPr>
          <a:xfrm>
            <a:off x="7009896" y="4057843"/>
            <a:ext cx="4073285" cy="1790509"/>
          </a:xfrm>
          <a:prstGeom prst="rect">
            <a:avLst/>
          </a:prstGeom>
        </p:spPr>
        <p:txBody>
          <a:bodyPr/>
          <a:lstStyle/>
          <a:p>
            <a:endParaRPr lang="en-US"/>
          </a:p>
        </p:txBody>
      </p:sp>
      <p:sp>
        <p:nvSpPr>
          <p:cNvPr id="66" name="Text Placeholder 65">
            <a:extLst>
              <a:ext uri="{FF2B5EF4-FFF2-40B4-BE49-F238E27FC236}">
                <a16:creationId xmlns:a16="http://schemas.microsoft.com/office/drawing/2014/main" id="{DE4C36A2-1234-4698-B62A-3D670FAC5B8F}"/>
              </a:ext>
            </a:extLst>
          </p:cNvPr>
          <p:cNvSpPr>
            <a:spLocks noGrp="1"/>
          </p:cNvSpPr>
          <p:nvPr>
            <p:ph type="body" sz="quarter" idx="32"/>
          </p:nvPr>
        </p:nvSpPr>
        <p:spPr>
          <a:xfrm>
            <a:off x="6461365" y="3752850"/>
            <a:ext cx="2409824" cy="236484"/>
          </a:xfrm>
          <a:prstGeom prst="rect">
            <a:avLst/>
          </a:prstGeom>
        </p:spPr>
        <p:txBody>
          <a:bodyPr/>
          <a:lstStyle>
            <a:lvl1pPr>
              <a:defRPr sz="1401"/>
            </a:lvl1pPr>
            <a:lvl3pPr marL="384051" indent="0">
              <a:buNone/>
              <a:defRPr/>
            </a:lvl3pPr>
          </a:lstStyle>
          <a:p>
            <a:pPr lvl="0"/>
            <a:endParaRPr lang="en-US"/>
          </a:p>
        </p:txBody>
      </p:sp>
      <p:sp>
        <p:nvSpPr>
          <p:cNvPr id="67" name="Text Placeholder 65">
            <a:extLst>
              <a:ext uri="{FF2B5EF4-FFF2-40B4-BE49-F238E27FC236}">
                <a16:creationId xmlns:a16="http://schemas.microsoft.com/office/drawing/2014/main" id="{DA7919E0-CDAF-4C96-A481-21EDB869AC01}"/>
              </a:ext>
            </a:extLst>
          </p:cNvPr>
          <p:cNvSpPr>
            <a:spLocks noGrp="1"/>
          </p:cNvSpPr>
          <p:nvPr>
            <p:ph type="body" sz="quarter" idx="33"/>
          </p:nvPr>
        </p:nvSpPr>
        <p:spPr>
          <a:xfrm>
            <a:off x="9201111" y="3769573"/>
            <a:ext cx="2414791" cy="226425"/>
          </a:xfrm>
          <a:prstGeom prst="rect">
            <a:avLst/>
          </a:prstGeom>
        </p:spPr>
        <p:txBody>
          <a:bodyPr/>
          <a:lstStyle>
            <a:lvl1pPr>
              <a:defRPr sz="1401"/>
            </a:lvl1pPr>
            <a:lvl3pPr marL="384051" indent="0">
              <a:buNone/>
              <a:defRPr/>
            </a:lvl3pPr>
          </a:lstStyle>
          <a:p>
            <a:pPr lvl="0"/>
            <a:endParaRPr lang="en-US"/>
          </a:p>
        </p:txBody>
      </p:sp>
      <p:sp>
        <p:nvSpPr>
          <p:cNvPr id="68" name="Text Placeholder 65">
            <a:extLst>
              <a:ext uri="{FF2B5EF4-FFF2-40B4-BE49-F238E27FC236}">
                <a16:creationId xmlns:a16="http://schemas.microsoft.com/office/drawing/2014/main" id="{B1C85E3C-04FA-424C-98CB-D6401A4A9979}"/>
              </a:ext>
            </a:extLst>
          </p:cNvPr>
          <p:cNvSpPr>
            <a:spLocks noGrp="1"/>
          </p:cNvSpPr>
          <p:nvPr>
            <p:ph type="body" sz="quarter" idx="34"/>
          </p:nvPr>
        </p:nvSpPr>
        <p:spPr>
          <a:xfrm>
            <a:off x="7009896" y="5855288"/>
            <a:ext cx="4073285" cy="226425"/>
          </a:xfrm>
          <a:prstGeom prst="rect">
            <a:avLst/>
          </a:prstGeom>
        </p:spPr>
        <p:txBody>
          <a:bodyPr/>
          <a:lstStyle>
            <a:lvl1pPr>
              <a:defRPr sz="1401"/>
            </a:lvl1pPr>
            <a:lvl3pPr marL="384051" indent="0">
              <a:buNone/>
              <a:defRPr/>
            </a:lvl3pPr>
          </a:lstStyle>
          <a:p>
            <a:pPr lvl="0"/>
            <a:endParaRPr lang="en-US"/>
          </a:p>
        </p:txBody>
      </p:sp>
      <p:sp>
        <p:nvSpPr>
          <p:cNvPr id="32" name="TextBox 31">
            <a:extLst>
              <a:ext uri="{FF2B5EF4-FFF2-40B4-BE49-F238E27FC236}">
                <a16:creationId xmlns:a16="http://schemas.microsoft.com/office/drawing/2014/main" id="{96A18137-DC09-48E5-83F3-BDB8A8DC651C}"/>
              </a:ext>
            </a:extLst>
          </p:cNvPr>
          <p:cNvSpPr txBox="1"/>
          <p:nvPr userDrawn="1"/>
        </p:nvSpPr>
        <p:spPr>
          <a:xfrm>
            <a:off x="3049954" y="3218934"/>
            <a:ext cx="6099906" cy="369332"/>
          </a:xfrm>
          <a:prstGeom prst="rect">
            <a:avLst/>
          </a:prstGeom>
          <a:noFill/>
        </p:spPr>
        <p:txBody>
          <a:bodyPr wrap="square">
            <a:spAutoFit/>
          </a:bodyPr>
          <a:lstStyle/>
          <a:p>
            <a:endParaRPr lang="en-US" sz="1800" b="1">
              <a:latin typeface="Arial" panose="020B0604020202020204" pitchFamily="34" charset="0"/>
              <a:cs typeface="Arial" panose="020B0604020202020204" pitchFamily="34" charset="0"/>
            </a:endParaRPr>
          </a:p>
        </p:txBody>
      </p:sp>
      <p:graphicFrame>
        <p:nvGraphicFramePr>
          <p:cNvPr id="33" name="Table 2">
            <a:extLst>
              <a:ext uri="{FF2B5EF4-FFF2-40B4-BE49-F238E27FC236}">
                <a16:creationId xmlns:a16="http://schemas.microsoft.com/office/drawing/2014/main" id="{4013CCEF-D53D-4F7F-906A-48E4D26AD87E}"/>
              </a:ext>
            </a:extLst>
          </p:cNvPr>
          <p:cNvGraphicFramePr>
            <a:graphicFrameLocks noGrp="1"/>
          </p:cNvGraphicFramePr>
          <p:nvPr userDrawn="1">
            <p:extLst>
              <p:ext uri="{D42A27DB-BD31-4B8C-83A1-F6EECF244321}">
                <p14:modId xmlns:p14="http://schemas.microsoft.com/office/powerpoint/2010/main" val="222211939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FFF0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34" name="Title 9">
            <a:extLst>
              <a:ext uri="{FF2B5EF4-FFF2-40B4-BE49-F238E27FC236}">
                <a16:creationId xmlns:a16="http://schemas.microsoft.com/office/drawing/2014/main" id="{7CCF051D-2A8C-4AE0-8753-2ABC96B21F37}"/>
              </a:ext>
            </a:extLst>
          </p:cNvPr>
          <p:cNvSpPr>
            <a:spLocks noGrp="1"/>
          </p:cNvSpPr>
          <p:nvPr>
            <p:ph type="title" hasCustomPrompt="1"/>
          </p:nvPr>
        </p:nvSpPr>
        <p:spPr>
          <a:xfrm>
            <a:off x="3857703" y="269826"/>
            <a:ext cx="426057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15" name="Picture 14">
            <a:extLst>
              <a:ext uri="{FF2B5EF4-FFF2-40B4-BE49-F238E27FC236}">
                <a16:creationId xmlns:a16="http://schemas.microsoft.com/office/drawing/2014/main" id="{55109801-6542-48D8-AAC2-C3178335A8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17" name="Picture Placeholder 2">
            <a:extLst>
              <a:ext uri="{FF2B5EF4-FFF2-40B4-BE49-F238E27FC236}">
                <a16:creationId xmlns:a16="http://schemas.microsoft.com/office/drawing/2014/main" id="{B23D135D-4B5B-4F66-A089-FBB24E6E6928}"/>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9" name="Picture Placeholder 10" descr="Logo&#10;&#10;Description automatically generated with medium confidence">
            <a:extLst>
              <a:ext uri="{FF2B5EF4-FFF2-40B4-BE49-F238E27FC236}">
                <a16:creationId xmlns:a16="http://schemas.microsoft.com/office/drawing/2014/main" id="{37B7C0B6-7241-4A0D-8684-E0D37A9EA05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3977495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FE FU Pag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CB6E976-3DD2-4C8B-96A5-F278486EF836}"/>
              </a:ext>
            </a:extLst>
          </p:cNvPr>
          <p:cNvSpPr txBox="1">
            <a:spLocks/>
          </p:cNvSpPr>
          <p:nvPr userDrawn="1"/>
        </p:nvSpPr>
        <p:spPr>
          <a:xfrm>
            <a:off x="5470467" y="6421684"/>
            <a:ext cx="1312025" cy="365125"/>
          </a:xfrm>
          <a:prstGeom prst="rect">
            <a:avLst/>
          </a:prstGeom>
        </p:spPr>
        <p:txBody>
          <a:bodyPr/>
          <a:lstStyle>
            <a:defPPr>
              <a:defRPr lang="en-US"/>
            </a:defPPr>
            <a:lvl1pPr marL="0" algn="ct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801"/>
          </a:p>
        </p:txBody>
      </p:sp>
      <p:cxnSp>
        <p:nvCxnSpPr>
          <p:cNvPr id="13" name="Straight Connector 12">
            <a:extLst>
              <a:ext uri="{FF2B5EF4-FFF2-40B4-BE49-F238E27FC236}">
                <a16:creationId xmlns:a16="http://schemas.microsoft.com/office/drawing/2014/main" id="{646BC511-10EB-484C-B18D-C6EFEBCBF01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itle 9">
            <a:extLst>
              <a:ext uri="{FF2B5EF4-FFF2-40B4-BE49-F238E27FC236}">
                <a16:creationId xmlns:a16="http://schemas.microsoft.com/office/drawing/2014/main" id="{3BFCDD63-0882-4AF8-820A-360A06F8CDEA}"/>
              </a:ext>
            </a:extLst>
          </p:cNvPr>
          <p:cNvSpPr>
            <a:spLocks noGrp="1"/>
          </p:cNvSpPr>
          <p:nvPr>
            <p:ph type="title" hasCustomPrompt="1"/>
          </p:nvPr>
        </p:nvSpPr>
        <p:spPr>
          <a:xfrm>
            <a:off x="1222909" y="381197"/>
            <a:ext cx="3640834"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sp>
        <p:nvSpPr>
          <p:cNvPr id="9" name="Picture Placeholder 2">
            <a:extLst>
              <a:ext uri="{FF2B5EF4-FFF2-40B4-BE49-F238E27FC236}">
                <a16:creationId xmlns:a16="http://schemas.microsoft.com/office/drawing/2014/main" id="{0273A34C-07F0-4691-8E99-F0756E0711CE}"/>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9">
            <a:extLst>
              <a:ext uri="{FF2B5EF4-FFF2-40B4-BE49-F238E27FC236}">
                <a16:creationId xmlns:a16="http://schemas.microsoft.com/office/drawing/2014/main" id="{FF6EB889-76E0-4655-9CB3-43B72F254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pic>
        <p:nvPicPr>
          <p:cNvPr id="14" name="Picture Placeholder 10" descr="Logo&#10;&#10;Description automatically generated with medium confidence">
            <a:extLst>
              <a:ext uri="{FF2B5EF4-FFF2-40B4-BE49-F238E27FC236}">
                <a16:creationId xmlns:a16="http://schemas.microsoft.com/office/drawing/2014/main" id="{A3E08659-9A13-4582-8CBD-C371CE8AF88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2913457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037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Safety Aler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Table 2">
            <a:extLst>
              <a:ext uri="{FF2B5EF4-FFF2-40B4-BE49-F238E27FC236}">
                <a16:creationId xmlns:a16="http://schemas.microsoft.com/office/drawing/2014/main" id="{83CCF6A5-D39D-4670-8B7D-D9FC91648006}"/>
              </a:ext>
            </a:extLst>
          </p:cNvPr>
          <p:cNvGraphicFramePr>
            <a:graphicFrameLocks noGrp="1"/>
          </p:cNvGraphicFramePr>
          <p:nvPr userDrawn="1">
            <p:extLst>
              <p:ext uri="{D42A27DB-BD31-4B8C-83A1-F6EECF244321}">
                <p14:modId xmlns:p14="http://schemas.microsoft.com/office/powerpoint/2010/main" val="126522747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CCC0D9"/>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29" name="TextBox 28">
            <a:extLst>
              <a:ext uri="{FF2B5EF4-FFF2-40B4-BE49-F238E27FC236}">
                <a16:creationId xmlns:a16="http://schemas.microsoft.com/office/drawing/2014/main" id="{FDA79467-0A9E-4EB9-96A2-1A12ED8B7691}"/>
              </a:ext>
            </a:extLst>
          </p:cNvPr>
          <p:cNvSpPr txBox="1"/>
          <p:nvPr userDrawn="1"/>
        </p:nvSpPr>
        <p:spPr>
          <a:xfrm>
            <a:off x="1200150" y="330767"/>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Critical Control Improvement:</a:t>
            </a:r>
          </a:p>
        </p:txBody>
      </p:sp>
      <p:sp>
        <p:nvSpPr>
          <p:cNvPr id="31" name="Title 9">
            <a:extLst>
              <a:ext uri="{FF2B5EF4-FFF2-40B4-BE49-F238E27FC236}">
                <a16:creationId xmlns:a16="http://schemas.microsoft.com/office/drawing/2014/main" id="{A2F73C00-AE0D-4169-8B8D-A912A2287816}"/>
              </a:ext>
            </a:extLst>
          </p:cNvPr>
          <p:cNvSpPr>
            <a:spLocks noGrp="1"/>
          </p:cNvSpPr>
          <p:nvPr>
            <p:ph type="title" hasCustomPrompt="1"/>
          </p:nvPr>
        </p:nvSpPr>
        <p:spPr>
          <a:xfrm>
            <a:off x="4842344" y="273247"/>
            <a:ext cx="364112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8" name="Picture 7">
            <a:extLst>
              <a:ext uri="{FF2B5EF4-FFF2-40B4-BE49-F238E27FC236}">
                <a16:creationId xmlns:a16="http://schemas.microsoft.com/office/drawing/2014/main" id="{62852160-A695-49A9-A464-AA5B9CAA8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9" name="Picture Placeholder 2">
            <a:extLst>
              <a:ext uri="{FF2B5EF4-FFF2-40B4-BE49-F238E27FC236}">
                <a16:creationId xmlns:a16="http://schemas.microsoft.com/office/drawing/2014/main" id="{C4F44CEB-5C85-435B-BC18-ED4B0620396D}"/>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Placeholder 10" descr="Logo&#10;&#10;Description automatically generated with medium confidence">
            <a:extLst>
              <a:ext uri="{FF2B5EF4-FFF2-40B4-BE49-F238E27FC236}">
                <a16:creationId xmlns:a16="http://schemas.microsoft.com/office/drawing/2014/main" id="{534F96E6-8252-4A3A-931C-27ED5FD7A02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2704784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0DFC-3498-E4C1-B624-F8DC522448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8D5990-B210-E12C-3572-1D4445761C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998CE6-C873-D9EA-A0D7-BE0582462A7B}"/>
              </a:ext>
            </a:extLst>
          </p:cNvPr>
          <p:cNvSpPr>
            <a:spLocks noGrp="1"/>
          </p:cNvSpPr>
          <p:nvPr>
            <p:ph type="dt" sz="half" idx="10"/>
          </p:nvPr>
        </p:nvSpPr>
        <p:spPr/>
        <p:txBody>
          <a:bodyPr/>
          <a:lstStyle/>
          <a:p>
            <a:fld id="{0BE26AD6-225A-49B0-9801-5D34A10DCE78}" type="datetimeFigureOut">
              <a:rPr lang="en-US" smtClean="0"/>
              <a:t>5/6/2024</a:t>
            </a:fld>
            <a:endParaRPr lang="en-US"/>
          </a:p>
        </p:txBody>
      </p:sp>
      <p:sp>
        <p:nvSpPr>
          <p:cNvPr id="5" name="Footer Placeholder 4">
            <a:extLst>
              <a:ext uri="{FF2B5EF4-FFF2-40B4-BE49-F238E27FC236}">
                <a16:creationId xmlns:a16="http://schemas.microsoft.com/office/drawing/2014/main" id="{D69F2BC1-FE33-788F-5ABB-D44CAE413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BA3D1-F052-B3D2-7943-E17E8F596BD7}"/>
              </a:ext>
            </a:extLst>
          </p:cNvPr>
          <p:cNvSpPr>
            <a:spLocks noGrp="1"/>
          </p:cNvSpPr>
          <p:nvPr>
            <p:ph type="sldNum" sz="quarter" idx="12"/>
          </p:nvPr>
        </p:nvSpPr>
        <p:spPr/>
        <p:txBody>
          <a:bodyPr/>
          <a:lstStyle/>
          <a:p>
            <a:fld id="{8B79CB90-C446-4180-9E4A-718431621488}" type="slidenum">
              <a:rPr lang="en-US" smtClean="0"/>
              <a:t>‹#›</a:t>
            </a:fld>
            <a:endParaRPr lang="en-US"/>
          </a:p>
        </p:txBody>
      </p:sp>
    </p:spTree>
    <p:extLst>
      <p:ext uri="{BB962C8B-B14F-4D97-AF65-F5344CB8AC3E}">
        <p14:creationId xmlns:p14="http://schemas.microsoft.com/office/powerpoint/2010/main" val="692121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40189F-5DF7-5039-4038-9A54B1B6583C}"/>
              </a:ext>
            </a:extLst>
          </p:cNvPr>
          <p:cNvSpPr>
            <a:spLocks noGrp="1"/>
          </p:cNvSpPr>
          <p:nvPr>
            <p:ph type="dt" sz="half" idx="10"/>
          </p:nvPr>
        </p:nvSpPr>
        <p:spPr/>
        <p:txBody>
          <a:bodyPr/>
          <a:lstStyle/>
          <a:p>
            <a:fld id="{24D14A8E-CB45-4B01-AAEB-79655B8C1969}" type="datetimeFigureOut">
              <a:rPr lang="en-US" smtClean="0"/>
              <a:t>5/6/2024</a:t>
            </a:fld>
            <a:endParaRPr lang="en-US"/>
          </a:p>
        </p:txBody>
      </p:sp>
      <p:sp>
        <p:nvSpPr>
          <p:cNvPr id="3" name="Footer Placeholder 2">
            <a:extLst>
              <a:ext uri="{FF2B5EF4-FFF2-40B4-BE49-F238E27FC236}">
                <a16:creationId xmlns:a16="http://schemas.microsoft.com/office/drawing/2014/main" id="{2842B81D-BA05-7D97-CF90-2B6AD3E507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1BF4A-88BE-58BF-8333-74F4112C105D}"/>
              </a:ext>
            </a:extLst>
          </p:cNvPr>
          <p:cNvSpPr>
            <a:spLocks noGrp="1"/>
          </p:cNvSpPr>
          <p:nvPr>
            <p:ph type="sldNum" sz="quarter" idx="12"/>
          </p:nvPr>
        </p:nvSpPr>
        <p:spPr/>
        <p:txBody>
          <a:bodyPr/>
          <a:lstStyle/>
          <a:p>
            <a:fld id="{735B15CD-706D-40E8-8A97-C69C113499FB}" type="slidenum">
              <a:rPr lang="en-US" smtClean="0"/>
              <a:t>‹#›</a:t>
            </a:fld>
            <a:endParaRPr lang="en-US"/>
          </a:p>
        </p:txBody>
      </p:sp>
    </p:spTree>
    <p:extLst>
      <p:ext uri="{BB962C8B-B14F-4D97-AF65-F5344CB8AC3E}">
        <p14:creationId xmlns:p14="http://schemas.microsoft.com/office/powerpoint/2010/main" val="3809487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6C1DF-F8F3-3C19-642B-8ACB5FB6E4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4801DA-7302-913E-14F9-2FD80989FD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930C16-9D72-A378-E1E8-624D9317280B}"/>
              </a:ext>
            </a:extLst>
          </p:cNvPr>
          <p:cNvSpPr>
            <a:spLocks noGrp="1"/>
          </p:cNvSpPr>
          <p:nvPr>
            <p:ph type="dt" sz="half" idx="10"/>
          </p:nvPr>
        </p:nvSpPr>
        <p:spPr/>
        <p:txBody>
          <a:bodyPr/>
          <a:lstStyle/>
          <a:p>
            <a:fld id="{06D2C4C3-8324-464A-8DAB-030A9AB0F423}" type="datetimeFigureOut">
              <a:rPr lang="en-US" smtClean="0"/>
              <a:t>5/6/2024</a:t>
            </a:fld>
            <a:endParaRPr lang="en-US"/>
          </a:p>
        </p:txBody>
      </p:sp>
      <p:sp>
        <p:nvSpPr>
          <p:cNvPr id="5" name="Footer Placeholder 4">
            <a:extLst>
              <a:ext uri="{FF2B5EF4-FFF2-40B4-BE49-F238E27FC236}">
                <a16:creationId xmlns:a16="http://schemas.microsoft.com/office/drawing/2014/main" id="{741A8A8A-D7A4-FF22-0C29-92B835B8BE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3511AD-C5AB-454A-391D-915F0B405169}"/>
              </a:ext>
            </a:extLst>
          </p:cNvPr>
          <p:cNvSpPr>
            <a:spLocks noGrp="1"/>
          </p:cNvSpPr>
          <p:nvPr>
            <p:ph type="sldNum" sz="quarter" idx="12"/>
          </p:nvPr>
        </p:nvSpPr>
        <p:spPr/>
        <p:txBody>
          <a:bodyPr/>
          <a:lstStyle/>
          <a:p>
            <a:fld id="{C0F073E5-E6A5-40FF-8C1B-806D56A07F0A}" type="slidenum">
              <a:rPr lang="en-US" smtClean="0"/>
              <a:t>‹#›</a:t>
            </a:fld>
            <a:endParaRPr lang="en-US"/>
          </a:p>
        </p:txBody>
      </p:sp>
    </p:spTree>
    <p:extLst>
      <p:ext uri="{BB962C8B-B14F-4D97-AF65-F5344CB8AC3E}">
        <p14:creationId xmlns:p14="http://schemas.microsoft.com/office/powerpoint/2010/main" val="2626143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E9D9D-4FBF-02AD-6D3C-6441FA0CD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11D88F-AF2B-CC86-60D7-14D6333F98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95101-6593-6310-5D05-34AE41BC6794}"/>
              </a:ext>
            </a:extLst>
          </p:cNvPr>
          <p:cNvSpPr>
            <a:spLocks noGrp="1"/>
          </p:cNvSpPr>
          <p:nvPr>
            <p:ph type="dt" sz="half" idx="10"/>
          </p:nvPr>
        </p:nvSpPr>
        <p:spPr/>
        <p:txBody>
          <a:bodyPr/>
          <a:lstStyle/>
          <a:p>
            <a:fld id="{06D2C4C3-8324-464A-8DAB-030A9AB0F423}" type="datetimeFigureOut">
              <a:rPr lang="en-US" smtClean="0"/>
              <a:t>5/6/2024</a:t>
            </a:fld>
            <a:endParaRPr lang="en-US"/>
          </a:p>
        </p:txBody>
      </p:sp>
      <p:sp>
        <p:nvSpPr>
          <p:cNvPr id="5" name="Footer Placeholder 4">
            <a:extLst>
              <a:ext uri="{FF2B5EF4-FFF2-40B4-BE49-F238E27FC236}">
                <a16:creationId xmlns:a16="http://schemas.microsoft.com/office/drawing/2014/main" id="{5D6FE7FF-1AE1-DFBF-7481-08FCBCEA5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3D5D1D-4F97-A995-41D0-3D76F84E7BFD}"/>
              </a:ext>
            </a:extLst>
          </p:cNvPr>
          <p:cNvSpPr>
            <a:spLocks noGrp="1"/>
          </p:cNvSpPr>
          <p:nvPr>
            <p:ph type="sldNum" sz="quarter" idx="12"/>
          </p:nvPr>
        </p:nvSpPr>
        <p:spPr/>
        <p:txBody>
          <a:bodyPr/>
          <a:lstStyle/>
          <a:p>
            <a:fld id="{C0F073E5-E6A5-40FF-8C1B-806D56A07F0A}" type="slidenum">
              <a:rPr lang="en-US" smtClean="0"/>
              <a:t>‹#›</a:t>
            </a:fld>
            <a:endParaRPr lang="en-US"/>
          </a:p>
        </p:txBody>
      </p:sp>
    </p:spTree>
    <p:extLst>
      <p:ext uri="{BB962C8B-B14F-4D97-AF65-F5344CB8AC3E}">
        <p14:creationId xmlns:p14="http://schemas.microsoft.com/office/powerpoint/2010/main" val="3698218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C801-8B67-2398-EBFA-C27EBEA5F3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2EECE6-69F6-016D-DFCD-4C4E427B70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79DEBB-8ABD-AE42-7DD3-EA771205B00B}"/>
              </a:ext>
            </a:extLst>
          </p:cNvPr>
          <p:cNvSpPr>
            <a:spLocks noGrp="1"/>
          </p:cNvSpPr>
          <p:nvPr>
            <p:ph type="dt" sz="half" idx="10"/>
          </p:nvPr>
        </p:nvSpPr>
        <p:spPr/>
        <p:txBody>
          <a:bodyPr/>
          <a:lstStyle/>
          <a:p>
            <a:fld id="{06D2C4C3-8324-464A-8DAB-030A9AB0F423}" type="datetimeFigureOut">
              <a:rPr lang="en-US" smtClean="0"/>
              <a:t>5/6/2024</a:t>
            </a:fld>
            <a:endParaRPr lang="en-US"/>
          </a:p>
        </p:txBody>
      </p:sp>
      <p:sp>
        <p:nvSpPr>
          <p:cNvPr id="5" name="Footer Placeholder 4">
            <a:extLst>
              <a:ext uri="{FF2B5EF4-FFF2-40B4-BE49-F238E27FC236}">
                <a16:creationId xmlns:a16="http://schemas.microsoft.com/office/drawing/2014/main" id="{63E62C3E-F843-F44C-C4C1-CE8F953A1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BB0E55-DA15-A12D-62B4-D4C3E8CCE3F6}"/>
              </a:ext>
            </a:extLst>
          </p:cNvPr>
          <p:cNvSpPr>
            <a:spLocks noGrp="1"/>
          </p:cNvSpPr>
          <p:nvPr>
            <p:ph type="sldNum" sz="quarter" idx="12"/>
          </p:nvPr>
        </p:nvSpPr>
        <p:spPr/>
        <p:txBody>
          <a:bodyPr/>
          <a:lstStyle/>
          <a:p>
            <a:fld id="{C0F073E5-E6A5-40FF-8C1B-806D56A07F0A}" type="slidenum">
              <a:rPr lang="en-US" smtClean="0"/>
              <a:t>‹#›</a:t>
            </a:fld>
            <a:endParaRPr lang="en-US"/>
          </a:p>
        </p:txBody>
      </p:sp>
    </p:spTree>
    <p:extLst>
      <p:ext uri="{BB962C8B-B14F-4D97-AF65-F5344CB8AC3E}">
        <p14:creationId xmlns:p14="http://schemas.microsoft.com/office/powerpoint/2010/main" val="2398197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37D20-E7DD-E814-3818-12A193F5D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A9DA8E-2F1B-7DD8-E56A-31BAE37202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1E7E01-E384-F588-75D1-705E4F6C05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ADAD9B-0F69-B816-C0DC-04D4065159B2}"/>
              </a:ext>
            </a:extLst>
          </p:cNvPr>
          <p:cNvSpPr>
            <a:spLocks noGrp="1"/>
          </p:cNvSpPr>
          <p:nvPr>
            <p:ph type="dt" sz="half" idx="10"/>
          </p:nvPr>
        </p:nvSpPr>
        <p:spPr/>
        <p:txBody>
          <a:bodyPr/>
          <a:lstStyle/>
          <a:p>
            <a:fld id="{06D2C4C3-8324-464A-8DAB-030A9AB0F423}" type="datetimeFigureOut">
              <a:rPr lang="en-US" smtClean="0"/>
              <a:t>5/6/2024</a:t>
            </a:fld>
            <a:endParaRPr lang="en-US"/>
          </a:p>
        </p:txBody>
      </p:sp>
      <p:sp>
        <p:nvSpPr>
          <p:cNvPr id="6" name="Footer Placeholder 5">
            <a:extLst>
              <a:ext uri="{FF2B5EF4-FFF2-40B4-BE49-F238E27FC236}">
                <a16:creationId xmlns:a16="http://schemas.microsoft.com/office/drawing/2014/main" id="{9D0FE625-71A2-AFBE-6DED-799192C243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D9A537-B695-B177-B5BB-24D58C51B7D0}"/>
              </a:ext>
            </a:extLst>
          </p:cNvPr>
          <p:cNvSpPr>
            <a:spLocks noGrp="1"/>
          </p:cNvSpPr>
          <p:nvPr>
            <p:ph type="sldNum" sz="quarter" idx="12"/>
          </p:nvPr>
        </p:nvSpPr>
        <p:spPr/>
        <p:txBody>
          <a:bodyPr/>
          <a:lstStyle/>
          <a:p>
            <a:fld id="{C0F073E5-E6A5-40FF-8C1B-806D56A07F0A}" type="slidenum">
              <a:rPr lang="en-US" smtClean="0"/>
              <a:t>‹#›</a:t>
            </a:fld>
            <a:endParaRPr lang="en-US"/>
          </a:p>
        </p:txBody>
      </p:sp>
    </p:spTree>
    <p:extLst>
      <p:ext uri="{BB962C8B-B14F-4D97-AF65-F5344CB8AC3E}">
        <p14:creationId xmlns:p14="http://schemas.microsoft.com/office/powerpoint/2010/main" val="31460488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ED8E-CE25-D420-1257-7923E235AB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392172-1705-AA51-0A5B-82CB6FF67E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D899D3-349B-2BD2-992E-B7CA044089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D323F3-51A0-8237-2040-B6954CDECA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102CBC-0729-063D-B0EE-F4751286B2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1A3981-C769-EC0F-1F77-BC1EB377D89B}"/>
              </a:ext>
            </a:extLst>
          </p:cNvPr>
          <p:cNvSpPr>
            <a:spLocks noGrp="1"/>
          </p:cNvSpPr>
          <p:nvPr>
            <p:ph type="dt" sz="half" idx="10"/>
          </p:nvPr>
        </p:nvSpPr>
        <p:spPr/>
        <p:txBody>
          <a:bodyPr/>
          <a:lstStyle/>
          <a:p>
            <a:fld id="{06D2C4C3-8324-464A-8DAB-030A9AB0F423}" type="datetimeFigureOut">
              <a:rPr lang="en-US" smtClean="0"/>
              <a:t>5/6/2024</a:t>
            </a:fld>
            <a:endParaRPr lang="en-US"/>
          </a:p>
        </p:txBody>
      </p:sp>
      <p:sp>
        <p:nvSpPr>
          <p:cNvPr id="8" name="Footer Placeholder 7">
            <a:extLst>
              <a:ext uri="{FF2B5EF4-FFF2-40B4-BE49-F238E27FC236}">
                <a16:creationId xmlns:a16="http://schemas.microsoft.com/office/drawing/2014/main" id="{3CD641EE-C0F6-9636-6695-CAF043F939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81DEF7-6ACF-B318-E873-15CBB29C7872}"/>
              </a:ext>
            </a:extLst>
          </p:cNvPr>
          <p:cNvSpPr>
            <a:spLocks noGrp="1"/>
          </p:cNvSpPr>
          <p:nvPr>
            <p:ph type="sldNum" sz="quarter" idx="12"/>
          </p:nvPr>
        </p:nvSpPr>
        <p:spPr/>
        <p:txBody>
          <a:bodyPr/>
          <a:lstStyle/>
          <a:p>
            <a:fld id="{C0F073E5-E6A5-40FF-8C1B-806D56A07F0A}" type="slidenum">
              <a:rPr lang="en-US" smtClean="0"/>
              <a:t>‹#›</a:t>
            </a:fld>
            <a:endParaRPr lang="en-US"/>
          </a:p>
        </p:txBody>
      </p:sp>
    </p:spTree>
    <p:extLst>
      <p:ext uri="{BB962C8B-B14F-4D97-AF65-F5344CB8AC3E}">
        <p14:creationId xmlns:p14="http://schemas.microsoft.com/office/powerpoint/2010/main" val="2841517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B1B7B-2A38-99F1-E68A-87D1D3D2B8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3746DD-D4A0-F4A5-5557-4E90709998E5}"/>
              </a:ext>
            </a:extLst>
          </p:cNvPr>
          <p:cNvSpPr>
            <a:spLocks noGrp="1"/>
          </p:cNvSpPr>
          <p:nvPr>
            <p:ph type="dt" sz="half" idx="10"/>
          </p:nvPr>
        </p:nvSpPr>
        <p:spPr/>
        <p:txBody>
          <a:bodyPr/>
          <a:lstStyle/>
          <a:p>
            <a:fld id="{06D2C4C3-8324-464A-8DAB-030A9AB0F423}" type="datetimeFigureOut">
              <a:rPr lang="en-US" smtClean="0"/>
              <a:t>5/6/2024</a:t>
            </a:fld>
            <a:endParaRPr lang="en-US"/>
          </a:p>
        </p:txBody>
      </p:sp>
      <p:sp>
        <p:nvSpPr>
          <p:cNvPr id="4" name="Footer Placeholder 3">
            <a:extLst>
              <a:ext uri="{FF2B5EF4-FFF2-40B4-BE49-F238E27FC236}">
                <a16:creationId xmlns:a16="http://schemas.microsoft.com/office/drawing/2014/main" id="{27738B1A-2336-E9A0-4467-D73BA0A1DC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87C907-83F1-D68C-506D-F2FA1268A241}"/>
              </a:ext>
            </a:extLst>
          </p:cNvPr>
          <p:cNvSpPr>
            <a:spLocks noGrp="1"/>
          </p:cNvSpPr>
          <p:nvPr>
            <p:ph type="sldNum" sz="quarter" idx="12"/>
          </p:nvPr>
        </p:nvSpPr>
        <p:spPr/>
        <p:txBody>
          <a:bodyPr/>
          <a:lstStyle/>
          <a:p>
            <a:fld id="{C0F073E5-E6A5-40FF-8C1B-806D56A07F0A}" type="slidenum">
              <a:rPr lang="en-US" smtClean="0"/>
              <a:t>‹#›</a:t>
            </a:fld>
            <a:endParaRPr lang="en-US"/>
          </a:p>
        </p:txBody>
      </p:sp>
    </p:spTree>
    <p:extLst>
      <p:ext uri="{BB962C8B-B14F-4D97-AF65-F5344CB8AC3E}">
        <p14:creationId xmlns:p14="http://schemas.microsoft.com/office/powerpoint/2010/main" val="1694234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66C2A6-0353-9E6B-356A-B2E6922B6CC3}"/>
              </a:ext>
            </a:extLst>
          </p:cNvPr>
          <p:cNvSpPr>
            <a:spLocks noGrp="1"/>
          </p:cNvSpPr>
          <p:nvPr>
            <p:ph type="dt" sz="half" idx="10"/>
          </p:nvPr>
        </p:nvSpPr>
        <p:spPr/>
        <p:txBody>
          <a:bodyPr/>
          <a:lstStyle/>
          <a:p>
            <a:fld id="{06D2C4C3-8324-464A-8DAB-030A9AB0F423}" type="datetimeFigureOut">
              <a:rPr lang="en-US" smtClean="0"/>
              <a:t>5/6/2024</a:t>
            </a:fld>
            <a:endParaRPr lang="en-US"/>
          </a:p>
        </p:txBody>
      </p:sp>
      <p:sp>
        <p:nvSpPr>
          <p:cNvPr id="3" name="Footer Placeholder 2">
            <a:extLst>
              <a:ext uri="{FF2B5EF4-FFF2-40B4-BE49-F238E27FC236}">
                <a16:creationId xmlns:a16="http://schemas.microsoft.com/office/drawing/2014/main" id="{66E324A3-AE03-4137-3A66-D9205EE7E6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6D429D-B137-F868-07BC-0BC12D969A63}"/>
              </a:ext>
            </a:extLst>
          </p:cNvPr>
          <p:cNvSpPr>
            <a:spLocks noGrp="1"/>
          </p:cNvSpPr>
          <p:nvPr>
            <p:ph type="sldNum" sz="quarter" idx="12"/>
          </p:nvPr>
        </p:nvSpPr>
        <p:spPr/>
        <p:txBody>
          <a:bodyPr/>
          <a:lstStyle/>
          <a:p>
            <a:fld id="{C0F073E5-E6A5-40FF-8C1B-806D56A07F0A}" type="slidenum">
              <a:rPr lang="en-US" smtClean="0"/>
              <a:t>‹#›</a:t>
            </a:fld>
            <a:endParaRPr lang="en-US"/>
          </a:p>
        </p:txBody>
      </p:sp>
    </p:spTree>
    <p:extLst>
      <p:ext uri="{BB962C8B-B14F-4D97-AF65-F5344CB8AC3E}">
        <p14:creationId xmlns:p14="http://schemas.microsoft.com/office/powerpoint/2010/main" val="2106901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6347-410C-FEEF-C72E-613F96DF05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FCE4F3-07B4-0F08-5F1D-68E12CF2D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2ACABF-AA42-8514-D03F-414A8E37DE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730ACF-70D3-2214-84F2-21F9C0C092BD}"/>
              </a:ext>
            </a:extLst>
          </p:cNvPr>
          <p:cNvSpPr>
            <a:spLocks noGrp="1"/>
          </p:cNvSpPr>
          <p:nvPr>
            <p:ph type="dt" sz="half" idx="10"/>
          </p:nvPr>
        </p:nvSpPr>
        <p:spPr/>
        <p:txBody>
          <a:bodyPr/>
          <a:lstStyle/>
          <a:p>
            <a:fld id="{06D2C4C3-8324-464A-8DAB-030A9AB0F423}" type="datetimeFigureOut">
              <a:rPr lang="en-US" smtClean="0"/>
              <a:t>5/6/2024</a:t>
            </a:fld>
            <a:endParaRPr lang="en-US"/>
          </a:p>
        </p:txBody>
      </p:sp>
      <p:sp>
        <p:nvSpPr>
          <p:cNvPr id="6" name="Footer Placeholder 5">
            <a:extLst>
              <a:ext uri="{FF2B5EF4-FFF2-40B4-BE49-F238E27FC236}">
                <a16:creationId xmlns:a16="http://schemas.microsoft.com/office/drawing/2014/main" id="{5F3A7CA7-A377-9B41-5C74-ABB8CE184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6582BA-3C21-6EAD-C54F-7E2ECFD00884}"/>
              </a:ext>
            </a:extLst>
          </p:cNvPr>
          <p:cNvSpPr>
            <a:spLocks noGrp="1"/>
          </p:cNvSpPr>
          <p:nvPr>
            <p:ph type="sldNum" sz="quarter" idx="12"/>
          </p:nvPr>
        </p:nvSpPr>
        <p:spPr/>
        <p:txBody>
          <a:bodyPr/>
          <a:lstStyle/>
          <a:p>
            <a:fld id="{C0F073E5-E6A5-40FF-8C1B-806D56A07F0A}" type="slidenum">
              <a:rPr lang="en-US" smtClean="0"/>
              <a:t>‹#›</a:t>
            </a:fld>
            <a:endParaRPr lang="en-US"/>
          </a:p>
        </p:txBody>
      </p:sp>
    </p:spTree>
    <p:extLst>
      <p:ext uri="{BB962C8B-B14F-4D97-AF65-F5344CB8AC3E}">
        <p14:creationId xmlns:p14="http://schemas.microsoft.com/office/powerpoint/2010/main" val="2750621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2A38C-1123-943D-C1BB-F9B89C5BD4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1C4899-454D-0F14-085C-178B03E133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907EBC-84D4-6EDE-C5E7-781705768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FAC654-4A28-8D5C-C7A7-D86D225FD501}"/>
              </a:ext>
            </a:extLst>
          </p:cNvPr>
          <p:cNvSpPr>
            <a:spLocks noGrp="1"/>
          </p:cNvSpPr>
          <p:nvPr>
            <p:ph type="dt" sz="half" idx="10"/>
          </p:nvPr>
        </p:nvSpPr>
        <p:spPr/>
        <p:txBody>
          <a:bodyPr/>
          <a:lstStyle/>
          <a:p>
            <a:fld id="{06D2C4C3-8324-464A-8DAB-030A9AB0F423}" type="datetimeFigureOut">
              <a:rPr lang="en-US" smtClean="0"/>
              <a:t>5/6/2024</a:t>
            </a:fld>
            <a:endParaRPr lang="en-US"/>
          </a:p>
        </p:txBody>
      </p:sp>
      <p:sp>
        <p:nvSpPr>
          <p:cNvPr id="6" name="Footer Placeholder 5">
            <a:extLst>
              <a:ext uri="{FF2B5EF4-FFF2-40B4-BE49-F238E27FC236}">
                <a16:creationId xmlns:a16="http://schemas.microsoft.com/office/drawing/2014/main" id="{4CC69407-C831-50ED-EB7E-4923CF55E5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AD3A4-2AC6-8A5D-EC16-4BDB51F9EAC7}"/>
              </a:ext>
            </a:extLst>
          </p:cNvPr>
          <p:cNvSpPr>
            <a:spLocks noGrp="1"/>
          </p:cNvSpPr>
          <p:nvPr>
            <p:ph type="sldNum" sz="quarter" idx="12"/>
          </p:nvPr>
        </p:nvSpPr>
        <p:spPr/>
        <p:txBody>
          <a:bodyPr/>
          <a:lstStyle/>
          <a:p>
            <a:fld id="{C0F073E5-E6A5-40FF-8C1B-806D56A07F0A}" type="slidenum">
              <a:rPr lang="en-US" smtClean="0"/>
              <a:t>‹#›</a:t>
            </a:fld>
            <a:endParaRPr lang="en-US"/>
          </a:p>
        </p:txBody>
      </p:sp>
    </p:spTree>
    <p:extLst>
      <p:ext uri="{BB962C8B-B14F-4D97-AF65-F5344CB8AC3E}">
        <p14:creationId xmlns:p14="http://schemas.microsoft.com/office/powerpoint/2010/main" val="2775112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4B32-8BB5-999E-56D2-45160743C1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426DA3-F5AB-D3C3-BF92-2DE99A8058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C4DC8-B798-AD9D-6CF5-2254F3F0A9E9}"/>
              </a:ext>
            </a:extLst>
          </p:cNvPr>
          <p:cNvSpPr>
            <a:spLocks noGrp="1"/>
          </p:cNvSpPr>
          <p:nvPr>
            <p:ph type="dt" sz="half" idx="10"/>
          </p:nvPr>
        </p:nvSpPr>
        <p:spPr/>
        <p:txBody>
          <a:bodyPr/>
          <a:lstStyle/>
          <a:p>
            <a:fld id="{06D2C4C3-8324-464A-8DAB-030A9AB0F423}" type="datetimeFigureOut">
              <a:rPr lang="en-US" smtClean="0"/>
              <a:t>5/6/2024</a:t>
            </a:fld>
            <a:endParaRPr lang="en-US"/>
          </a:p>
        </p:txBody>
      </p:sp>
      <p:sp>
        <p:nvSpPr>
          <p:cNvPr id="5" name="Footer Placeholder 4">
            <a:extLst>
              <a:ext uri="{FF2B5EF4-FFF2-40B4-BE49-F238E27FC236}">
                <a16:creationId xmlns:a16="http://schemas.microsoft.com/office/drawing/2014/main" id="{A726820E-B0B7-4780-0C9B-80A2E2E3C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B3932-92D9-D01A-C454-FF137A097A49}"/>
              </a:ext>
            </a:extLst>
          </p:cNvPr>
          <p:cNvSpPr>
            <a:spLocks noGrp="1"/>
          </p:cNvSpPr>
          <p:nvPr>
            <p:ph type="sldNum" sz="quarter" idx="12"/>
          </p:nvPr>
        </p:nvSpPr>
        <p:spPr/>
        <p:txBody>
          <a:bodyPr/>
          <a:lstStyle/>
          <a:p>
            <a:fld id="{C0F073E5-E6A5-40FF-8C1B-806D56A07F0A}" type="slidenum">
              <a:rPr lang="en-US" smtClean="0"/>
              <a:t>‹#›</a:t>
            </a:fld>
            <a:endParaRPr lang="en-US"/>
          </a:p>
        </p:txBody>
      </p:sp>
    </p:spTree>
    <p:extLst>
      <p:ext uri="{BB962C8B-B14F-4D97-AF65-F5344CB8AC3E}">
        <p14:creationId xmlns:p14="http://schemas.microsoft.com/office/powerpoint/2010/main" val="40619441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6113A5-D98C-7CF5-286A-AB38A6CC50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A336AB-0283-2831-F1C0-7C8C2D963B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09057F-E4C8-5FFA-0B46-EC24816301F9}"/>
              </a:ext>
            </a:extLst>
          </p:cNvPr>
          <p:cNvSpPr>
            <a:spLocks noGrp="1"/>
          </p:cNvSpPr>
          <p:nvPr>
            <p:ph type="dt" sz="half" idx="10"/>
          </p:nvPr>
        </p:nvSpPr>
        <p:spPr/>
        <p:txBody>
          <a:bodyPr/>
          <a:lstStyle/>
          <a:p>
            <a:fld id="{06D2C4C3-8324-464A-8DAB-030A9AB0F423}" type="datetimeFigureOut">
              <a:rPr lang="en-US" smtClean="0"/>
              <a:t>5/6/2024</a:t>
            </a:fld>
            <a:endParaRPr lang="en-US"/>
          </a:p>
        </p:txBody>
      </p:sp>
      <p:sp>
        <p:nvSpPr>
          <p:cNvPr id="5" name="Footer Placeholder 4">
            <a:extLst>
              <a:ext uri="{FF2B5EF4-FFF2-40B4-BE49-F238E27FC236}">
                <a16:creationId xmlns:a16="http://schemas.microsoft.com/office/drawing/2014/main" id="{437A5B70-A19D-D680-F8EA-A5ED2CC0C7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1446B-178F-BE45-6AF5-BC3D9E4C22BD}"/>
              </a:ext>
            </a:extLst>
          </p:cNvPr>
          <p:cNvSpPr>
            <a:spLocks noGrp="1"/>
          </p:cNvSpPr>
          <p:nvPr>
            <p:ph type="sldNum" sz="quarter" idx="12"/>
          </p:nvPr>
        </p:nvSpPr>
        <p:spPr/>
        <p:txBody>
          <a:bodyPr/>
          <a:lstStyle/>
          <a:p>
            <a:fld id="{C0F073E5-E6A5-40FF-8C1B-806D56A07F0A}" type="slidenum">
              <a:rPr lang="en-US" smtClean="0"/>
              <a:t>‹#›</a:t>
            </a:fld>
            <a:endParaRPr lang="en-US"/>
          </a:p>
        </p:txBody>
      </p:sp>
    </p:spTree>
    <p:extLst>
      <p:ext uri="{BB962C8B-B14F-4D97-AF65-F5344CB8AC3E}">
        <p14:creationId xmlns:p14="http://schemas.microsoft.com/office/powerpoint/2010/main" val="622899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PFE First Pag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36132" y="31983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Potential Fatal Event:</a:t>
            </a:r>
          </a:p>
        </p:txBody>
      </p:sp>
      <p:sp>
        <p:nvSpPr>
          <p:cNvPr id="46" name="Picture Placeholder 45">
            <a:extLst>
              <a:ext uri="{FF2B5EF4-FFF2-40B4-BE49-F238E27FC236}">
                <a16:creationId xmlns:a16="http://schemas.microsoft.com/office/drawing/2014/main" id="{9970122C-C8E4-4720-A69A-0E2F32A475B3}"/>
              </a:ext>
            </a:extLst>
          </p:cNvPr>
          <p:cNvSpPr>
            <a:spLocks noGrp="1"/>
          </p:cNvSpPr>
          <p:nvPr>
            <p:ph type="pic" sz="quarter" idx="16"/>
          </p:nvPr>
        </p:nvSpPr>
        <p:spPr>
          <a:xfrm>
            <a:off x="9206078" y="1404939"/>
            <a:ext cx="2409824" cy="2352675"/>
          </a:xfrm>
          <a:prstGeom prst="rect">
            <a:avLst/>
          </a:prstGeom>
        </p:spPr>
        <p:txBody>
          <a:bodyPr/>
          <a:lstStyle/>
          <a:p>
            <a:endParaRPr lang="en-US"/>
          </a:p>
        </p:txBody>
      </p:sp>
      <p:sp>
        <p:nvSpPr>
          <p:cNvPr id="48" name="Picture Placeholder 47">
            <a:extLst>
              <a:ext uri="{FF2B5EF4-FFF2-40B4-BE49-F238E27FC236}">
                <a16:creationId xmlns:a16="http://schemas.microsoft.com/office/drawing/2014/main" id="{D978F47B-038C-4D2F-909F-84865B87DBF6}"/>
              </a:ext>
            </a:extLst>
          </p:cNvPr>
          <p:cNvSpPr>
            <a:spLocks noGrp="1"/>
          </p:cNvSpPr>
          <p:nvPr>
            <p:ph type="pic" sz="quarter" idx="17"/>
          </p:nvPr>
        </p:nvSpPr>
        <p:spPr>
          <a:xfrm>
            <a:off x="6461367" y="1400177"/>
            <a:ext cx="2409824" cy="2352675"/>
          </a:xfrm>
          <a:prstGeom prst="rect">
            <a:avLst/>
          </a:prstGeom>
        </p:spPr>
        <p:txBody>
          <a:bodyPr/>
          <a:lstStyle/>
          <a:p>
            <a:endParaRPr lang="en-US"/>
          </a:p>
        </p:txBody>
      </p:sp>
      <p:sp>
        <p:nvSpPr>
          <p:cNvPr id="49" name="Picture Placeholder 47">
            <a:extLst>
              <a:ext uri="{FF2B5EF4-FFF2-40B4-BE49-F238E27FC236}">
                <a16:creationId xmlns:a16="http://schemas.microsoft.com/office/drawing/2014/main" id="{783014AD-39D1-40FB-92B9-9AD8139F5158}"/>
              </a:ext>
            </a:extLst>
          </p:cNvPr>
          <p:cNvSpPr>
            <a:spLocks noGrp="1"/>
          </p:cNvSpPr>
          <p:nvPr>
            <p:ph type="pic" sz="quarter" idx="18"/>
          </p:nvPr>
        </p:nvSpPr>
        <p:spPr>
          <a:xfrm>
            <a:off x="7009896" y="4057843"/>
            <a:ext cx="4073285" cy="1790509"/>
          </a:xfrm>
          <a:prstGeom prst="rect">
            <a:avLst/>
          </a:prstGeom>
        </p:spPr>
        <p:txBody>
          <a:bodyPr/>
          <a:lstStyle/>
          <a:p>
            <a:endParaRPr lang="en-US"/>
          </a:p>
        </p:txBody>
      </p:sp>
      <p:sp>
        <p:nvSpPr>
          <p:cNvPr id="66" name="Text Placeholder 65">
            <a:extLst>
              <a:ext uri="{FF2B5EF4-FFF2-40B4-BE49-F238E27FC236}">
                <a16:creationId xmlns:a16="http://schemas.microsoft.com/office/drawing/2014/main" id="{DE4C36A2-1234-4698-B62A-3D670FAC5B8F}"/>
              </a:ext>
            </a:extLst>
          </p:cNvPr>
          <p:cNvSpPr>
            <a:spLocks noGrp="1"/>
          </p:cNvSpPr>
          <p:nvPr>
            <p:ph type="body" sz="quarter" idx="32"/>
          </p:nvPr>
        </p:nvSpPr>
        <p:spPr>
          <a:xfrm>
            <a:off x="6461365" y="3752850"/>
            <a:ext cx="2409824" cy="236484"/>
          </a:xfrm>
          <a:prstGeom prst="rect">
            <a:avLst/>
          </a:prstGeom>
        </p:spPr>
        <p:txBody>
          <a:bodyPr/>
          <a:lstStyle>
            <a:lvl1pPr>
              <a:defRPr sz="1401"/>
            </a:lvl1pPr>
            <a:lvl3pPr marL="384051" indent="0">
              <a:buNone/>
              <a:defRPr/>
            </a:lvl3pPr>
          </a:lstStyle>
          <a:p>
            <a:pPr lvl="0"/>
            <a:endParaRPr lang="en-US"/>
          </a:p>
        </p:txBody>
      </p:sp>
      <p:sp>
        <p:nvSpPr>
          <p:cNvPr id="67" name="Text Placeholder 65">
            <a:extLst>
              <a:ext uri="{FF2B5EF4-FFF2-40B4-BE49-F238E27FC236}">
                <a16:creationId xmlns:a16="http://schemas.microsoft.com/office/drawing/2014/main" id="{DA7919E0-CDAF-4C96-A481-21EDB869AC01}"/>
              </a:ext>
            </a:extLst>
          </p:cNvPr>
          <p:cNvSpPr>
            <a:spLocks noGrp="1"/>
          </p:cNvSpPr>
          <p:nvPr>
            <p:ph type="body" sz="quarter" idx="33"/>
          </p:nvPr>
        </p:nvSpPr>
        <p:spPr>
          <a:xfrm>
            <a:off x="9201111" y="3769573"/>
            <a:ext cx="2414791" cy="226425"/>
          </a:xfrm>
          <a:prstGeom prst="rect">
            <a:avLst/>
          </a:prstGeom>
        </p:spPr>
        <p:txBody>
          <a:bodyPr/>
          <a:lstStyle>
            <a:lvl1pPr>
              <a:defRPr sz="1401"/>
            </a:lvl1pPr>
            <a:lvl3pPr marL="384051" indent="0">
              <a:buNone/>
              <a:defRPr/>
            </a:lvl3pPr>
          </a:lstStyle>
          <a:p>
            <a:pPr lvl="0"/>
            <a:endParaRPr lang="en-US"/>
          </a:p>
        </p:txBody>
      </p:sp>
      <p:sp>
        <p:nvSpPr>
          <p:cNvPr id="68" name="Text Placeholder 65">
            <a:extLst>
              <a:ext uri="{FF2B5EF4-FFF2-40B4-BE49-F238E27FC236}">
                <a16:creationId xmlns:a16="http://schemas.microsoft.com/office/drawing/2014/main" id="{B1C85E3C-04FA-424C-98CB-D6401A4A9979}"/>
              </a:ext>
            </a:extLst>
          </p:cNvPr>
          <p:cNvSpPr>
            <a:spLocks noGrp="1"/>
          </p:cNvSpPr>
          <p:nvPr>
            <p:ph type="body" sz="quarter" idx="34"/>
          </p:nvPr>
        </p:nvSpPr>
        <p:spPr>
          <a:xfrm>
            <a:off x="7009896" y="5855288"/>
            <a:ext cx="4073285" cy="226425"/>
          </a:xfrm>
          <a:prstGeom prst="rect">
            <a:avLst/>
          </a:prstGeom>
        </p:spPr>
        <p:txBody>
          <a:bodyPr/>
          <a:lstStyle>
            <a:lvl1pPr>
              <a:defRPr sz="1401"/>
            </a:lvl1pPr>
            <a:lvl3pPr marL="384051" indent="0">
              <a:buNone/>
              <a:defRPr/>
            </a:lvl3pPr>
          </a:lstStyle>
          <a:p>
            <a:pPr lvl="0"/>
            <a:endParaRPr lang="en-US"/>
          </a:p>
        </p:txBody>
      </p:sp>
      <p:sp>
        <p:nvSpPr>
          <p:cNvPr id="32" name="TextBox 31">
            <a:extLst>
              <a:ext uri="{FF2B5EF4-FFF2-40B4-BE49-F238E27FC236}">
                <a16:creationId xmlns:a16="http://schemas.microsoft.com/office/drawing/2014/main" id="{96A18137-DC09-48E5-83F3-BDB8A8DC651C}"/>
              </a:ext>
            </a:extLst>
          </p:cNvPr>
          <p:cNvSpPr txBox="1"/>
          <p:nvPr userDrawn="1"/>
        </p:nvSpPr>
        <p:spPr>
          <a:xfrm>
            <a:off x="3049954" y="3218934"/>
            <a:ext cx="6099906" cy="369332"/>
          </a:xfrm>
          <a:prstGeom prst="rect">
            <a:avLst/>
          </a:prstGeom>
          <a:noFill/>
        </p:spPr>
        <p:txBody>
          <a:bodyPr wrap="square">
            <a:spAutoFit/>
          </a:bodyPr>
          <a:lstStyle/>
          <a:p>
            <a:endParaRPr lang="en-US" sz="1800" b="1">
              <a:latin typeface="Arial" panose="020B0604020202020204" pitchFamily="34" charset="0"/>
              <a:cs typeface="Arial" panose="020B0604020202020204" pitchFamily="34" charset="0"/>
            </a:endParaRPr>
          </a:p>
        </p:txBody>
      </p:sp>
      <p:graphicFrame>
        <p:nvGraphicFramePr>
          <p:cNvPr id="33" name="Table 2">
            <a:extLst>
              <a:ext uri="{FF2B5EF4-FFF2-40B4-BE49-F238E27FC236}">
                <a16:creationId xmlns:a16="http://schemas.microsoft.com/office/drawing/2014/main" id="{4013CCEF-D53D-4F7F-906A-48E4D26AD87E}"/>
              </a:ext>
            </a:extLst>
          </p:cNvPr>
          <p:cNvGraphicFramePr>
            <a:graphicFrameLocks noGrp="1"/>
          </p:cNvGraphicFramePr>
          <p:nvPr userDrawn="1">
            <p:extLst>
              <p:ext uri="{D42A27DB-BD31-4B8C-83A1-F6EECF244321}">
                <p14:modId xmlns:p14="http://schemas.microsoft.com/office/powerpoint/2010/main" val="222211939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FFF0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34" name="Title 9">
            <a:extLst>
              <a:ext uri="{FF2B5EF4-FFF2-40B4-BE49-F238E27FC236}">
                <a16:creationId xmlns:a16="http://schemas.microsoft.com/office/drawing/2014/main" id="{7CCF051D-2A8C-4AE0-8753-2ABC96B21F37}"/>
              </a:ext>
            </a:extLst>
          </p:cNvPr>
          <p:cNvSpPr>
            <a:spLocks noGrp="1"/>
          </p:cNvSpPr>
          <p:nvPr>
            <p:ph type="title" hasCustomPrompt="1"/>
          </p:nvPr>
        </p:nvSpPr>
        <p:spPr>
          <a:xfrm>
            <a:off x="3857703" y="269826"/>
            <a:ext cx="426057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15" name="Picture 14">
            <a:extLst>
              <a:ext uri="{FF2B5EF4-FFF2-40B4-BE49-F238E27FC236}">
                <a16:creationId xmlns:a16="http://schemas.microsoft.com/office/drawing/2014/main" id="{55109801-6542-48D8-AAC2-C3178335A8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17" name="Picture Placeholder 2">
            <a:extLst>
              <a:ext uri="{FF2B5EF4-FFF2-40B4-BE49-F238E27FC236}">
                <a16:creationId xmlns:a16="http://schemas.microsoft.com/office/drawing/2014/main" id="{B23D135D-4B5B-4F66-A089-FBB24E6E6928}"/>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9" name="Picture Placeholder 10" descr="Logo&#10;&#10;Description automatically generated with medium confidence">
            <a:extLst>
              <a:ext uri="{FF2B5EF4-FFF2-40B4-BE49-F238E27FC236}">
                <a16:creationId xmlns:a16="http://schemas.microsoft.com/office/drawing/2014/main" id="{37B7C0B6-7241-4A0D-8684-E0D37A9EA05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185955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1278635"/>
          </a:xfrm>
          <a:prstGeom prst="rect">
            <a:avLst/>
          </a:prstGeom>
        </p:spPr>
      </p:pic>
      <p:sp>
        <p:nvSpPr>
          <p:cNvPr id="17" name="bg object 17"/>
          <p:cNvSpPr/>
          <p:nvPr/>
        </p:nvSpPr>
        <p:spPr>
          <a:xfrm>
            <a:off x="0" y="88392"/>
            <a:ext cx="12192000" cy="1018540"/>
          </a:xfrm>
          <a:custGeom>
            <a:avLst/>
            <a:gdLst/>
            <a:ahLst/>
            <a:cxnLst/>
            <a:rect l="l" t="t" r="r" b="b"/>
            <a:pathLst>
              <a:path w="12192000" h="1018540">
                <a:moveTo>
                  <a:pt x="12192000" y="0"/>
                </a:moveTo>
                <a:lnTo>
                  <a:pt x="0" y="0"/>
                </a:lnTo>
                <a:lnTo>
                  <a:pt x="0" y="1018031"/>
                </a:lnTo>
                <a:lnTo>
                  <a:pt x="12192000" y="1018031"/>
                </a:lnTo>
                <a:lnTo>
                  <a:pt x="12192000" y="0"/>
                </a:lnTo>
                <a:close/>
              </a:path>
            </a:pathLst>
          </a:custGeom>
          <a:solidFill>
            <a:srgbClr val="FFFFFF"/>
          </a:solidFill>
        </p:spPr>
        <p:txBody>
          <a:bodyPr wrap="square" lIns="0" tIns="0" rIns="0" bIns="0" rtlCol="0"/>
          <a:lstStyle/>
          <a:p>
            <a:endParaRPr/>
          </a:p>
        </p:txBody>
      </p:sp>
      <p:sp>
        <p:nvSpPr>
          <p:cNvPr id="18" name="bg object 18"/>
          <p:cNvSpPr/>
          <p:nvPr/>
        </p:nvSpPr>
        <p:spPr>
          <a:xfrm>
            <a:off x="761" y="1102105"/>
            <a:ext cx="12192000" cy="25400"/>
          </a:xfrm>
          <a:custGeom>
            <a:avLst/>
            <a:gdLst/>
            <a:ahLst/>
            <a:cxnLst/>
            <a:rect l="l" t="t" r="r" b="b"/>
            <a:pathLst>
              <a:path w="12192000" h="25400">
                <a:moveTo>
                  <a:pt x="0" y="25400"/>
                </a:moveTo>
                <a:lnTo>
                  <a:pt x="12192000" y="25400"/>
                </a:lnTo>
                <a:lnTo>
                  <a:pt x="12192000" y="0"/>
                </a:lnTo>
                <a:lnTo>
                  <a:pt x="0" y="0"/>
                </a:lnTo>
                <a:lnTo>
                  <a:pt x="0" y="25400"/>
                </a:lnTo>
                <a:close/>
              </a:path>
            </a:pathLst>
          </a:custGeom>
          <a:solidFill>
            <a:srgbClr val="DA7B2C"/>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0" y="0"/>
            <a:ext cx="12192000" cy="294131"/>
          </a:xfrm>
          <a:prstGeom prst="rect">
            <a:avLst/>
          </a:prstGeom>
        </p:spPr>
      </p:pic>
      <p:pic>
        <p:nvPicPr>
          <p:cNvPr id="20" name="bg object 20"/>
          <p:cNvPicPr/>
          <p:nvPr/>
        </p:nvPicPr>
        <p:blipFill>
          <a:blip r:embed="rId4" cstate="print"/>
          <a:stretch>
            <a:fillRect/>
          </a:stretch>
        </p:blipFill>
        <p:spPr>
          <a:xfrm>
            <a:off x="4902708" y="15240"/>
            <a:ext cx="2386583" cy="256031"/>
          </a:xfrm>
          <a:prstGeom prst="rect">
            <a:avLst/>
          </a:prstGeom>
        </p:spPr>
      </p:pic>
      <p:pic>
        <p:nvPicPr>
          <p:cNvPr id="21" name="bg object 21"/>
          <p:cNvPicPr/>
          <p:nvPr/>
        </p:nvPicPr>
        <p:blipFill>
          <a:blip r:embed="rId5" cstate="print"/>
          <a:stretch>
            <a:fillRect/>
          </a:stretch>
        </p:blipFill>
        <p:spPr>
          <a:xfrm>
            <a:off x="10652759" y="379476"/>
            <a:ext cx="1441702" cy="605027"/>
          </a:xfrm>
          <a:prstGeom prst="rect">
            <a:avLst/>
          </a:prstGeom>
        </p:spPr>
      </p:pic>
      <p:sp>
        <p:nvSpPr>
          <p:cNvPr id="2" name="Holder 2"/>
          <p:cNvSpPr>
            <a:spLocks noGrp="1"/>
          </p:cNvSpPr>
          <p:nvPr>
            <p:ph type="title"/>
          </p:nvPr>
        </p:nvSpPr>
        <p:spPr/>
        <p:txBody>
          <a:bodyPr lIns="0" tIns="0" rIns="0" bIns="0"/>
          <a:lstStyle>
            <a:lvl1pPr>
              <a:defRPr sz="20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White 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F66F7D4-492E-43AB-8EBD-78BC7D879238}"/>
              </a:ext>
            </a:extLst>
          </p:cNvPr>
          <p:cNvGraphicFramePr>
            <a:graphicFrameLocks noChangeAspect="1"/>
          </p:cNvGraphicFramePr>
          <p:nvPr userDrawn="1">
            <p:custDataLst>
              <p:tags r:id="rId1"/>
            </p:custDataLst>
            <p:extLst>
              <p:ext uri="{D42A27DB-BD31-4B8C-83A1-F6EECF244321}">
                <p14:modId xmlns:p14="http://schemas.microsoft.com/office/powerpoint/2010/main" val="3904990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5F66F7D4-492E-43AB-8EBD-78BC7D8792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02F97CAD-A4B6-497D-B24E-7AFBCD7ECD3B}"/>
              </a:ext>
            </a:extLst>
          </p:cNvPr>
          <p:cNvSpPr/>
          <p:nvPr userDrawn="1"/>
        </p:nvSpPr>
        <p:spPr>
          <a:xfrm>
            <a:off x="0" y="-1905"/>
            <a:ext cx="12192000" cy="2040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sp>
        <p:nvSpPr>
          <p:cNvPr id="2" name="Title 1">
            <a:extLst>
              <a:ext uri="{FF2B5EF4-FFF2-40B4-BE49-F238E27FC236}">
                <a16:creationId xmlns:a16="http://schemas.microsoft.com/office/drawing/2014/main" id="{F897CFAE-2D54-B14C-93BA-05695BD7EA7B}"/>
              </a:ext>
            </a:extLst>
          </p:cNvPr>
          <p:cNvSpPr>
            <a:spLocks noGrp="1"/>
          </p:cNvSpPr>
          <p:nvPr>
            <p:ph type="ctrTitle"/>
          </p:nvPr>
        </p:nvSpPr>
        <p:spPr>
          <a:xfrm>
            <a:off x="6047360" y="1624523"/>
            <a:ext cx="5500405" cy="1804478"/>
          </a:xfrm>
          <a:prstGeom prst="rect">
            <a:avLst/>
          </a:prstGeom>
        </p:spPr>
        <p:txBody>
          <a:bodyPr vert="horz" anchor="ctr">
            <a:noAutofit/>
          </a:bodyPr>
          <a:lstStyle>
            <a:lvl1pPr algn="l">
              <a:lnSpc>
                <a:spcPct val="100000"/>
              </a:lnSpc>
              <a:defRPr sz="3600">
                <a:solidFill>
                  <a:schemeClr val="tx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76AEC3D-15C1-EF4E-BA0B-4BCF9CA6B8F6}"/>
              </a:ext>
            </a:extLst>
          </p:cNvPr>
          <p:cNvSpPr>
            <a:spLocks noGrp="1"/>
          </p:cNvSpPr>
          <p:nvPr>
            <p:ph type="subTitle" idx="1"/>
          </p:nvPr>
        </p:nvSpPr>
        <p:spPr>
          <a:xfrm>
            <a:off x="6054570" y="3561752"/>
            <a:ext cx="5500405" cy="581114"/>
          </a:xfrm>
          <a:prstGeom prst="rect">
            <a:avLst/>
          </a:prstGeom>
        </p:spPr>
        <p:txBody>
          <a:bodyPr>
            <a:noAutofit/>
          </a:bodyPr>
          <a:lstStyle>
            <a:lvl1pPr marL="0" indent="0" algn="l">
              <a:buNone/>
              <a:defRPr sz="2400">
                <a:solidFill>
                  <a:srgbClr val="0070C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4" name="Picture 23" descr="Text&#10;&#10;Description automatically generated with medium confidence">
            <a:extLst>
              <a:ext uri="{FF2B5EF4-FFF2-40B4-BE49-F238E27FC236}">
                <a16:creationId xmlns:a16="http://schemas.microsoft.com/office/drawing/2014/main" id="{F8FC9534-51DB-4260-BC9B-6C10D44804E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51573" y="5657940"/>
            <a:ext cx="2567473" cy="962803"/>
          </a:xfrm>
          <a:prstGeom prst="rect">
            <a:avLst/>
          </a:prstGeom>
        </p:spPr>
      </p:pic>
      <p:cxnSp>
        <p:nvCxnSpPr>
          <p:cNvPr id="27" name="Straight Connector 26">
            <a:extLst>
              <a:ext uri="{FF2B5EF4-FFF2-40B4-BE49-F238E27FC236}">
                <a16:creationId xmlns:a16="http://schemas.microsoft.com/office/drawing/2014/main" id="{9984F43B-1BE2-4CD7-8638-9BED1D589D7B}"/>
              </a:ext>
            </a:extLst>
          </p:cNvPr>
          <p:cNvCxnSpPr>
            <a:cxnSpLocks/>
          </p:cNvCxnSpPr>
          <p:nvPr userDrawn="1"/>
        </p:nvCxnSpPr>
        <p:spPr>
          <a:xfrm>
            <a:off x="1106244" y="5588878"/>
            <a:ext cx="10441521" cy="0"/>
          </a:xfrm>
          <a:prstGeom prst="line">
            <a:avLst/>
          </a:prstGeom>
          <a:ln w="12700">
            <a:solidFill>
              <a:srgbClr val="BB5D00"/>
            </a:solidFill>
          </a:ln>
        </p:spPr>
        <p:style>
          <a:lnRef idx="1">
            <a:schemeClr val="accent1"/>
          </a:lnRef>
          <a:fillRef idx="0">
            <a:schemeClr val="accent1"/>
          </a:fillRef>
          <a:effectRef idx="0">
            <a:schemeClr val="accent1"/>
          </a:effectRef>
          <a:fontRef idx="minor">
            <a:schemeClr val="tx1"/>
          </a:fontRef>
        </p:style>
      </p:cxnSp>
      <p:pic>
        <p:nvPicPr>
          <p:cNvPr id="28" name="Picture 27" descr="A close up of a wood surface&#10;&#10;Description automatically generated with low confidence">
            <a:extLst>
              <a:ext uri="{FF2B5EF4-FFF2-40B4-BE49-F238E27FC236}">
                <a16:creationId xmlns:a16="http://schemas.microsoft.com/office/drawing/2014/main" id="{D4422222-FCAE-49F0-BC62-6F9534B09C5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055" t="1225" r="943" b="52375"/>
          <a:stretch/>
        </p:blipFill>
        <p:spPr>
          <a:xfrm rot="10800000" flipH="1">
            <a:off x="-99700" y="0"/>
            <a:ext cx="872715" cy="6858000"/>
          </a:xfrm>
          <a:prstGeom prst="rect">
            <a:avLst/>
          </a:prstGeom>
        </p:spPr>
      </p:pic>
      <p:pic>
        <p:nvPicPr>
          <p:cNvPr id="29" name="Picture 28" descr="Logo&#10;&#10;Description automatically generated with medium confidence">
            <a:extLst>
              <a:ext uri="{FF2B5EF4-FFF2-40B4-BE49-F238E27FC236}">
                <a16:creationId xmlns:a16="http://schemas.microsoft.com/office/drawing/2014/main" id="{0D443D97-0D1A-4AF6-B72D-2D4FE8BC1107}"/>
              </a:ext>
            </a:extLst>
          </p:cNvPr>
          <p:cNvPicPr>
            <a:picLocks noChangeAspect="1"/>
          </p:cNvPicPr>
          <p:nvPr userDrawn="1"/>
        </p:nvPicPr>
        <p:blipFill rotWithShape="1">
          <a:blip r:embed="rId7"/>
          <a:srcRect t="6973" b="4485"/>
          <a:stretch/>
        </p:blipFill>
        <p:spPr>
          <a:xfrm>
            <a:off x="1011531" y="1969594"/>
            <a:ext cx="4432273" cy="1649690"/>
          </a:xfrm>
          <a:prstGeom prst="rect">
            <a:avLst/>
          </a:prstGeom>
        </p:spPr>
      </p:pic>
      <p:cxnSp>
        <p:nvCxnSpPr>
          <p:cNvPr id="34" name="Straight Connector 33">
            <a:extLst>
              <a:ext uri="{FF2B5EF4-FFF2-40B4-BE49-F238E27FC236}">
                <a16:creationId xmlns:a16="http://schemas.microsoft.com/office/drawing/2014/main" id="{22F97F3F-AF52-4FD1-92A2-6BCC381DF226}"/>
              </a:ext>
            </a:extLst>
          </p:cNvPr>
          <p:cNvCxnSpPr>
            <a:cxnSpLocks/>
          </p:cNvCxnSpPr>
          <p:nvPr userDrawn="1"/>
        </p:nvCxnSpPr>
        <p:spPr>
          <a:xfrm>
            <a:off x="5749186" y="1698527"/>
            <a:ext cx="0" cy="2167357"/>
          </a:xfrm>
          <a:prstGeom prst="line">
            <a:avLst/>
          </a:prstGeom>
          <a:ln>
            <a:solidFill>
              <a:srgbClr val="3676BC"/>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646AC25-CF32-4BCC-B4B8-1F4AA3CE3D37}"/>
              </a:ext>
            </a:extLst>
          </p:cNvPr>
          <p:cNvSpPr txBox="1"/>
          <p:nvPr userDrawn="1"/>
        </p:nvSpPr>
        <p:spPr>
          <a:xfrm>
            <a:off x="10856672" y="6439695"/>
            <a:ext cx="773354" cy="276999"/>
          </a:xfrm>
          <a:prstGeom prst="rect">
            <a:avLst/>
          </a:prstGeom>
          <a:noFill/>
        </p:spPr>
        <p:txBody>
          <a:bodyPr wrap="square" rtlCol="0">
            <a:noAutofit/>
          </a:bodyPr>
          <a:lstStyle/>
          <a:p>
            <a:pPr algn="r"/>
            <a:r>
              <a:rPr lang="en-US" sz="1200">
                <a:latin typeface="+mj-lt"/>
                <a:cs typeface="Arial" panose="020B0604020202020204" pitchFamily="34" charset="0"/>
              </a:rPr>
              <a:t>fcx.com</a:t>
            </a:r>
          </a:p>
        </p:txBody>
      </p:sp>
      <p:pic>
        <p:nvPicPr>
          <p:cNvPr id="13" name="Picture 12" descr="Shape&#10;&#10;Description automatically generated with low confidence">
            <a:extLst>
              <a:ext uri="{FF2B5EF4-FFF2-40B4-BE49-F238E27FC236}">
                <a16:creationId xmlns:a16="http://schemas.microsoft.com/office/drawing/2014/main" id="{BFA10083-0C1A-4CC3-A910-2928392765C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08763" y="5974111"/>
            <a:ext cx="465864" cy="469494"/>
          </a:xfrm>
          <a:prstGeom prst="rect">
            <a:avLst/>
          </a:prstGeom>
        </p:spPr>
      </p:pic>
      <p:pic>
        <p:nvPicPr>
          <p:cNvPr id="14" name="Graphic 13">
            <a:extLst>
              <a:ext uri="{FF2B5EF4-FFF2-40B4-BE49-F238E27FC236}">
                <a16:creationId xmlns:a16="http://schemas.microsoft.com/office/drawing/2014/main" id="{63392791-DE4D-4F71-B7B3-89FE9E351183}"/>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866857" y="6037132"/>
            <a:ext cx="1244774" cy="407645"/>
          </a:xfrm>
          <a:prstGeom prst="rect">
            <a:avLst/>
          </a:prstGeom>
        </p:spPr>
      </p:pic>
    </p:spTree>
    <p:extLst>
      <p:ext uri="{BB962C8B-B14F-4D97-AF65-F5344CB8AC3E}">
        <p14:creationId xmlns:p14="http://schemas.microsoft.com/office/powerpoint/2010/main" val="36870464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appendix_whit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9B10529-FBDC-4621-8DD5-517C7CBDCB80}"/>
              </a:ext>
            </a:extLst>
          </p:cNvPr>
          <p:cNvGraphicFramePr>
            <a:graphicFrameLocks noChangeAspect="1"/>
          </p:cNvGraphicFramePr>
          <p:nvPr userDrawn="1">
            <p:custDataLst>
              <p:tags r:id="rId1"/>
            </p:custDataLst>
            <p:extLst>
              <p:ext uri="{D42A27DB-BD31-4B8C-83A1-F6EECF244321}">
                <p14:modId xmlns:p14="http://schemas.microsoft.com/office/powerpoint/2010/main" val="4097821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99B10529-FBDC-4621-8DD5-517C7CBDCB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97CFAE-2D54-B14C-93BA-05695BD7EA7B}"/>
              </a:ext>
            </a:extLst>
          </p:cNvPr>
          <p:cNvSpPr>
            <a:spLocks noGrp="1"/>
          </p:cNvSpPr>
          <p:nvPr>
            <p:ph type="ctrTitle" hasCustomPrompt="1"/>
          </p:nvPr>
        </p:nvSpPr>
        <p:spPr>
          <a:xfrm>
            <a:off x="6037632" y="1698527"/>
            <a:ext cx="5324678" cy="2167357"/>
          </a:xfrm>
          <a:prstGeom prst="rect">
            <a:avLst/>
          </a:prstGeom>
        </p:spPr>
        <p:txBody>
          <a:bodyPr vert="horz" anchor="ctr">
            <a:noAutofit/>
          </a:bodyPr>
          <a:lstStyle>
            <a:lvl1pPr algn="l">
              <a:lnSpc>
                <a:spcPct val="100000"/>
              </a:lnSpc>
              <a:defRPr sz="3600">
                <a:solidFill>
                  <a:schemeClr val="tx1"/>
                </a:solidFill>
                <a:latin typeface="+mj-lt"/>
              </a:defRPr>
            </a:lvl1pPr>
          </a:lstStyle>
          <a:p>
            <a:r>
              <a:rPr lang="en-US"/>
              <a:t>Click to edit Appendix</a:t>
            </a:r>
          </a:p>
        </p:txBody>
      </p:sp>
      <p:pic>
        <p:nvPicPr>
          <p:cNvPr id="12" name="Picture 11" descr="Text&#10;&#10;Description automatically generated with medium confidence">
            <a:extLst>
              <a:ext uri="{FF2B5EF4-FFF2-40B4-BE49-F238E27FC236}">
                <a16:creationId xmlns:a16="http://schemas.microsoft.com/office/drawing/2014/main" id="{BEFB49D2-B17C-4BA4-9394-EE5B2E0F751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51573" y="5657940"/>
            <a:ext cx="2567473" cy="962803"/>
          </a:xfrm>
          <a:prstGeom prst="rect">
            <a:avLst/>
          </a:prstGeom>
        </p:spPr>
      </p:pic>
      <p:grpSp>
        <p:nvGrpSpPr>
          <p:cNvPr id="13" name="Group 12">
            <a:extLst>
              <a:ext uri="{FF2B5EF4-FFF2-40B4-BE49-F238E27FC236}">
                <a16:creationId xmlns:a16="http://schemas.microsoft.com/office/drawing/2014/main" id="{3E525BD1-398E-42F1-B305-083DA74A575B}"/>
              </a:ext>
            </a:extLst>
          </p:cNvPr>
          <p:cNvGrpSpPr/>
          <p:nvPr userDrawn="1"/>
        </p:nvGrpSpPr>
        <p:grpSpPr>
          <a:xfrm>
            <a:off x="-98636" y="3177"/>
            <a:ext cx="12291700" cy="6854824"/>
            <a:chOff x="-99700" y="0"/>
            <a:chExt cx="12291700" cy="6877665"/>
          </a:xfrm>
        </p:grpSpPr>
        <p:sp>
          <p:nvSpPr>
            <p:cNvPr id="14" name="Rectangle 13">
              <a:extLst>
                <a:ext uri="{FF2B5EF4-FFF2-40B4-BE49-F238E27FC236}">
                  <a16:creationId xmlns:a16="http://schemas.microsoft.com/office/drawing/2014/main" id="{6829CE93-B435-45A5-8F92-72FDBAABB912}"/>
                </a:ext>
              </a:extLst>
            </p:cNvPr>
            <p:cNvSpPr/>
            <p:nvPr userDrawn="1"/>
          </p:nvSpPr>
          <p:spPr>
            <a:xfrm>
              <a:off x="-98636" y="0"/>
              <a:ext cx="4454265" cy="6877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sp>
          <p:nvSpPr>
            <p:cNvPr id="15" name="Rectangle 14">
              <a:extLst>
                <a:ext uri="{FF2B5EF4-FFF2-40B4-BE49-F238E27FC236}">
                  <a16:creationId xmlns:a16="http://schemas.microsoft.com/office/drawing/2014/main" id="{AB7840D2-155F-43AA-86BE-2EA8A0E38576}"/>
                </a:ext>
              </a:extLst>
            </p:cNvPr>
            <p:cNvSpPr/>
            <p:nvPr userDrawn="1"/>
          </p:nvSpPr>
          <p:spPr>
            <a:xfrm>
              <a:off x="-98636" y="0"/>
              <a:ext cx="12290636" cy="1311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pic>
          <p:nvPicPr>
            <p:cNvPr id="17" name="Picture 16" descr="A close up of a wood surface&#10;&#10;Description automatically generated with low confidence">
              <a:extLst>
                <a:ext uri="{FF2B5EF4-FFF2-40B4-BE49-F238E27FC236}">
                  <a16:creationId xmlns:a16="http://schemas.microsoft.com/office/drawing/2014/main" id="{F4E19D00-2EF6-4864-8BE3-938B8320570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055" t="1225" r="943" b="52375"/>
            <a:stretch/>
          </p:blipFill>
          <p:spPr>
            <a:xfrm rot="10800000" flipH="1">
              <a:off x="-99700" y="0"/>
              <a:ext cx="872715" cy="6877664"/>
            </a:xfrm>
            <a:prstGeom prst="rect">
              <a:avLst/>
            </a:prstGeom>
          </p:spPr>
        </p:pic>
        <p:pic>
          <p:nvPicPr>
            <p:cNvPr id="19" name="Picture 18" descr="Logo&#10;&#10;Description automatically generated with medium confidence">
              <a:extLst>
                <a:ext uri="{FF2B5EF4-FFF2-40B4-BE49-F238E27FC236}">
                  <a16:creationId xmlns:a16="http://schemas.microsoft.com/office/drawing/2014/main" id="{AFEAD60E-C7F8-44B7-9F7F-2F5C60C1EEDE}"/>
                </a:ext>
              </a:extLst>
            </p:cNvPr>
            <p:cNvPicPr>
              <a:picLocks noChangeAspect="1"/>
            </p:cNvPicPr>
            <p:nvPr userDrawn="1"/>
          </p:nvPicPr>
          <p:blipFill rotWithShape="1">
            <a:blip r:embed="rId7"/>
            <a:srcRect t="6973" b="4485"/>
            <a:stretch/>
          </p:blipFill>
          <p:spPr>
            <a:xfrm>
              <a:off x="1011531" y="1969594"/>
              <a:ext cx="4432273" cy="1649690"/>
            </a:xfrm>
            <a:prstGeom prst="rect">
              <a:avLst/>
            </a:prstGeom>
          </p:spPr>
        </p:pic>
        <p:cxnSp>
          <p:nvCxnSpPr>
            <p:cNvPr id="20" name="Straight Connector 19">
              <a:extLst>
                <a:ext uri="{FF2B5EF4-FFF2-40B4-BE49-F238E27FC236}">
                  <a16:creationId xmlns:a16="http://schemas.microsoft.com/office/drawing/2014/main" id="{A3915361-5642-4322-BC15-F7605F237553}"/>
                </a:ext>
              </a:extLst>
            </p:cNvPr>
            <p:cNvCxnSpPr>
              <a:cxnSpLocks/>
            </p:cNvCxnSpPr>
            <p:nvPr userDrawn="1"/>
          </p:nvCxnSpPr>
          <p:spPr>
            <a:xfrm>
              <a:off x="5749186" y="1698527"/>
              <a:ext cx="0" cy="2167357"/>
            </a:xfrm>
            <a:prstGeom prst="line">
              <a:avLst/>
            </a:prstGeom>
            <a:ln>
              <a:solidFill>
                <a:srgbClr val="3676BC"/>
              </a:solidFill>
            </a:ln>
          </p:spPr>
          <p:style>
            <a:lnRef idx="1">
              <a:schemeClr val="accent1"/>
            </a:lnRef>
            <a:fillRef idx="0">
              <a:schemeClr val="accent1"/>
            </a:fillRef>
            <a:effectRef idx="0">
              <a:schemeClr val="accent1"/>
            </a:effectRef>
            <a:fontRef idx="minor">
              <a:schemeClr val="tx1"/>
            </a:fontRef>
          </p:style>
        </p:cxnSp>
      </p:grpSp>
      <p:sp>
        <p:nvSpPr>
          <p:cNvPr id="21" name="Slide Number Placeholder 5">
            <a:extLst>
              <a:ext uri="{FF2B5EF4-FFF2-40B4-BE49-F238E27FC236}">
                <a16:creationId xmlns:a16="http://schemas.microsoft.com/office/drawing/2014/main" id="{F2BB7CB8-2335-4A07-90B8-76DE4E6C370A}"/>
              </a:ext>
            </a:extLst>
          </p:cNvPr>
          <p:cNvSpPr>
            <a:spLocks noGrp="1"/>
          </p:cNvSpPr>
          <p:nvPr>
            <p:ph type="sldNum" sz="quarter" idx="4"/>
          </p:nvPr>
        </p:nvSpPr>
        <p:spPr>
          <a:xfrm>
            <a:off x="10990217" y="6577563"/>
            <a:ext cx="1201783" cy="280437"/>
          </a:xfrm>
          <a:prstGeom prst="rect">
            <a:avLst/>
          </a:prstGeom>
        </p:spPr>
        <p:txBody>
          <a:bodyPr>
            <a:noAutofit/>
          </a:bodyPr>
          <a:lstStyle>
            <a:lvl1pPr algn="r">
              <a:defRPr sz="900">
                <a:solidFill>
                  <a:schemeClr val="tx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Tree>
    <p:extLst>
      <p:ext uri="{BB962C8B-B14F-4D97-AF65-F5344CB8AC3E}">
        <p14:creationId xmlns:p14="http://schemas.microsoft.com/office/powerpoint/2010/main" val="4164236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appendix">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B7840D2-155F-43AA-86BE-2EA8A0E38576}"/>
              </a:ext>
            </a:extLst>
          </p:cNvPr>
          <p:cNvSpPr/>
          <p:nvPr userDrawn="1"/>
        </p:nvSpPr>
        <p:spPr>
          <a:xfrm>
            <a:off x="-107686" y="3178"/>
            <a:ext cx="12290630" cy="1487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graphicFrame>
        <p:nvGraphicFramePr>
          <p:cNvPr id="5" name="Object 4" hidden="1">
            <a:extLst>
              <a:ext uri="{FF2B5EF4-FFF2-40B4-BE49-F238E27FC236}">
                <a16:creationId xmlns:a16="http://schemas.microsoft.com/office/drawing/2014/main" id="{99B10529-FBDC-4621-8DD5-517C7CBDCB80}"/>
              </a:ext>
            </a:extLst>
          </p:cNvPr>
          <p:cNvGraphicFramePr>
            <a:graphicFrameLocks noChangeAspect="1"/>
          </p:cNvGraphicFramePr>
          <p:nvPr userDrawn="1">
            <p:custDataLst>
              <p:tags r:id="rId1"/>
            </p:custDataLst>
            <p:extLst>
              <p:ext uri="{D42A27DB-BD31-4B8C-83A1-F6EECF244321}">
                <p14:modId xmlns:p14="http://schemas.microsoft.com/office/powerpoint/2010/main" val="4097821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99B10529-FBDC-4621-8DD5-517C7CBDCB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97CFAE-2D54-B14C-93BA-05695BD7EA7B}"/>
              </a:ext>
            </a:extLst>
          </p:cNvPr>
          <p:cNvSpPr>
            <a:spLocks noGrp="1"/>
          </p:cNvSpPr>
          <p:nvPr>
            <p:ph type="ctrTitle" hasCustomPrompt="1"/>
          </p:nvPr>
        </p:nvSpPr>
        <p:spPr>
          <a:xfrm>
            <a:off x="6037632" y="1698527"/>
            <a:ext cx="5324678" cy="2167357"/>
          </a:xfrm>
          <a:prstGeom prst="rect">
            <a:avLst/>
          </a:prstGeom>
        </p:spPr>
        <p:txBody>
          <a:bodyPr vert="horz" anchor="ctr">
            <a:noAutofit/>
          </a:bodyPr>
          <a:lstStyle>
            <a:lvl1pPr algn="l">
              <a:lnSpc>
                <a:spcPct val="100000"/>
              </a:lnSpc>
              <a:defRPr sz="3600">
                <a:solidFill>
                  <a:schemeClr val="tx1"/>
                </a:solidFill>
                <a:latin typeface="+mj-lt"/>
              </a:defRPr>
            </a:lvl1pPr>
          </a:lstStyle>
          <a:p>
            <a:r>
              <a:rPr lang="en-US"/>
              <a:t>Click to add text</a:t>
            </a:r>
          </a:p>
        </p:txBody>
      </p:sp>
      <p:pic>
        <p:nvPicPr>
          <p:cNvPr id="12" name="Picture 11" descr="Text&#10;&#10;Description automatically generated with medium confidence">
            <a:extLst>
              <a:ext uri="{FF2B5EF4-FFF2-40B4-BE49-F238E27FC236}">
                <a16:creationId xmlns:a16="http://schemas.microsoft.com/office/drawing/2014/main" id="{BEFB49D2-B17C-4BA4-9394-EE5B2E0F751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51573" y="5657940"/>
            <a:ext cx="2567473" cy="962803"/>
          </a:xfrm>
          <a:prstGeom prst="rect">
            <a:avLst/>
          </a:prstGeom>
        </p:spPr>
      </p:pic>
      <p:sp>
        <p:nvSpPr>
          <p:cNvPr id="14" name="Rectangle 13">
            <a:extLst>
              <a:ext uri="{FF2B5EF4-FFF2-40B4-BE49-F238E27FC236}">
                <a16:creationId xmlns:a16="http://schemas.microsoft.com/office/drawing/2014/main" id="{6829CE93-B435-45A5-8F92-72FDBAABB912}"/>
              </a:ext>
            </a:extLst>
          </p:cNvPr>
          <p:cNvSpPr/>
          <p:nvPr userDrawn="1"/>
        </p:nvSpPr>
        <p:spPr>
          <a:xfrm>
            <a:off x="-97572" y="3177"/>
            <a:ext cx="4454265" cy="6854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pic>
        <p:nvPicPr>
          <p:cNvPr id="17" name="Picture 16" descr="A close up of a wood surface&#10;&#10;Description automatically generated with low confidence">
            <a:extLst>
              <a:ext uri="{FF2B5EF4-FFF2-40B4-BE49-F238E27FC236}">
                <a16:creationId xmlns:a16="http://schemas.microsoft.com/office/drawing/2014/main" id="{F4E19D00-2EF6-4864-8BE3-938B8320570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055" t="1225" r="943" b="52375"/>
          <a:stretch/>
        </p:blipFill>
        <p:spPr>
          <a:xfrm rot="16200000" flipH="1">
            <a:off x="5873927" y="-5994218"/>
            <a:ext cx="336459" cy="12299687"/>
          </a:xfrm>
          <a:prstGeom prst="rect">
            <a:avLst/>
          </a:prstGeom>
        </p:spPr>
      </p:pic>
      <p:pic>
        <p:nvPicPr>
          <p:cNvPr id="19" name="Picture 18" descr="Logo&#10;&#10;Description automatically generated with medium confidence">
            <a:extLst>
              <a:ext uri="{FF2B5EF4-FFF2-40B4-BE49-F238E27FC236}">
                <a16:creationId xmlns:a16="http://schemas.microsoft.com/office/drawing/2014/main" id="{AFEAD60E-C7F8-44B7-9F7F-2F5C60C1EEDE}"/>
              </a:ext>
            </a:extLst>
          </p:cNvPr>
          <p:cNvPicPr>
            <a:picLocks noChangeAspect="1"/>
          </p:cNvPicPr>
          <p:nvPr userDrawn="1"/>
        </p:nvPicPr>
        <p:blipFill rotWithShape="1">
          <a:blip r:embed="rId7"/>
          <a:srcRect t="6973" b="4485"/>
          <a:stretch/>
        </p:blipFill>
        <p:spPr>
          <a:xfrm>
            <a:off x="1012595" y="1966230"/>
            <a:ext cx="4432273" cy="1644211"/>
          </a:xfrm>
          <a:prstGeom prst="rect">
            <a:avLst/>
          </a:prstGeom>
        </p:spPr>
      </p:pic>
      <p:cxnSp>
        <p:nvCxnSpPr>
          <p:cNvPr id="20" name="Straight Connector 19">
            <a:extLst>
              <a:ext uri="{FF2B5EF4-FFF2-40B4-BE49-F238E27FC236}">
                <a16:creationId xmlns:a16="http://schemas.microsoft.com/office/drawing/2014/main" id="{A3915361-5642-4322-BC15-F7605F237553}"/>
              </a:ext>
            </a:extLst>
          </p:cNvPr>
          <p:cNvCxnSpPr>
            <a:cxnSpLocks/>
          </p:cNvCxnSpPr>
          <p:nvPr userDrawn="1"/>
        </p:nvCxnSpPr>
        <p:spPr>
          <a:xfrm>
            <a:off x="5750250" y="1696063"/>
            <a:ext cx="0" cy="2160159"/>
          </a:xfrm>
          <a:prstGeom prst="line">
            <a:avLst/>
          </a:prstGeom>
          <a:ln>
            <a:solidFill>
              <a:srgbClr val="3676BC"/>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F2BB7CB8-2335-4A07-90B8-76DE4E6C370A}"/>
              </a:ext>
            </a:extLst>
          </p:cNvPr>
          <p:cNvSpPr>
            <a:spLocks noGrp="1"/>
          </p:cNvSpPr>
          <p:nvPr userDrawn="1">
            <p:ph type="sldNum" sz="quarter" idx="4"/>
          </p:nvPr>
        </p:nvSpPr>
        <p:spPr>
          <a:xfrm>
            <a:off x="10990217" y="6577563"/>
            <a:ext cx="1201783" cy="280437"/>
          </a:xfrm>
          <a:prstGeom prst="rect">
            <a:avLst/>
          </a:prstGeom>
        </p:spPr>
        <p:txBody>
          <a:bodyPr>
            <a:noAutofit/>
          </a:bodyPr>
          <a:lstStyle>
            <a:lvl1pPr algn="r">
              <a:defRPr sz="900">
                <a:solidFill>
                  <a:schemeClr val="tx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cxnSp>
        <p:nvCxnSpPr>
          <p:cNvPr id="16" name="Straight Connector 15">
            <a:extLst>
              <a:ext uri="{FF2B5EF4-FFF2-40B4-BE49-F238E27FC236}">
                <a16:creationId xmlns:a16="http://schemas.microsoft.com/office/drawing/2014/main" id="{BA0B8490-C9AF-4BB7-980F-1E2D01EBA3B7}"/>
              </a:ext>
            </a:extLst>
          </p:cNvPr>
          <p:cNvCxnSpPr>
            <a:cxnSpLocks/>
          </p:cNvCxnSpPr>
          <p:nvPr userDrawn="1"/>
        </p:nvCxnSpPr>
        <p:spPr>
          <a:xfrm>
            <a:off x="489527" y="5588878"/>
            <a:ext cx="11058238" cy="0"/>
          </a:xfrm>
          <a:prstGeom prst="line">
            <a:avLst/>
          </a:prstGeom>
          <a:ln w="12700">
            <a:solidFill>
              <a:srgbClr val="BB5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2566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bulle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781484" y="407559"/>
            <a:ext cx="9680953" cy="607555"/>
          </a:xfrm>
          <a:prstGeom prst="rect">
            <a:avLst/>
          </a:prstGeom>
        </p:spPr>
        <p:txBody>
          <a:bodyPr vert="horz">
            <a:noAutofit/>
          </a:bodyPr>
          <a:lstStyle>
            <a:lvl1pPr>
              <a:lnSpc>
                <a:spcPct val="85000"/>
              </a:lnSpc>
              <a:defRPr sz="3200">
                <a:solidFill>
                  <a:schemeClr val="tx1"/>
                </a:solidFill>
                <a:latin typeface="+mj-lt"/>
              </a:defRPr>
            </a:lvl1pPr>
          </a:lstStyle>
          <a:p>
            <a:r>
              <a:rPr lang="en-US"/>
              <a:t>Click to edit Master title style Arial Bold</a:t>
            </a:r>
          </a:p>
        </p:txBody>
      </p:sp>
      <p:sp>
        <p:nvSpPr>
          <p:cNvPr id="6" name="Content Placeholder 2">
            <a:extLst>
              <a:ext uri="{FF2B5EF4-FFF2-40B4-BE49-F238E27FC236}">
                <a16:creationId xmlns:a16="http://schemas.microsoft.com/office/drawing/2014/main" id="{27411022-70AA-4249-87BE-62B1FB1E0B6C}"/>
              </a:ext>
            </a:extLst>
          </p:cNvPr>
          <p:cNvSpPr>
            <a:spLocks noGrp="1"/>
          </p:cNvSpPr>
          <p:nvPr>
            <p:ph idx="1"/>
          </p:nvPr>
        </p:nvSpPr>
        <p:spPr>
          <a:xfrm>
            <a:off x="781484" y="1519518"/>
            <a:ext cx="10572316" cy="4464423"/>
          </a:xfrm>
          <a:prstGeom prst="rect">
            <a:avLst/>
          </a:prstGeom>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97A209C-879B-4793-A1F6-391624282FE2}"/>
              </a:ext>
            </a:extLst>
          </p:cNvPr>
          <p:cNvSpPr>
            <a:spLocks noGrp="1"/>
          </p:cNvSpPr>
          <p:nvPr>
            <p:ph type="sldNum" sz="quarter" idx="4"/>
          </p:nvPr>
        </p:nvSpPr>
        <p:spPr>
          <a:xfrm>
            <a:off x="10990217" y="6577563"/>
            <a:ext cx="1201783" cy="280437"/>
          </a:xfrm>
          <a:prstGeom prst="rect">
            <a:avLst/>
          </a:prstGeom>
        </p:spPr>
        <p:txBody>
          <a:bodyPr>
            <a:noAutofit/>
          </a:bodyPr>
          <a:lstStyle>
            <a:lvl1pPr algn="r">
              <a:defRPr sz="900">
                <a:solidFill>
                  <a:schemeClr val="tx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Tree>
    <p:extLst>
      <p:ext uri="{BB962C8B-B14F-4D97-AF65-F5344CB8AC3E}">
        <p14:creationId xmlns:p14="http://schemas.microsoft.com/office/powerpoint/2010/main" val="77999943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18" Type="http://schemas.openxmlformats.org/officeDocument/2006/relationships/oleObject" Target="../embeddings/oleObject1.bin"/><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10.png"/><Relationship Id="rId2" Type="http://schemas.openxmlformats.org/officeDocument/2006/relationships/slideLayout" Target="../slideLayouts/slideLayout7.xml"/><Relationship Id="rId16"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8.jpeg"/><Relationship Id="rId10" Type="http://schemas.openxmlformats.org/officeDocument/2006/relationships/slideLayout" Target="../slideLayouts/slideLayout15.xml"/><Relationship Id="rId19" Type="http://schemas.openxmlformats.org/officeDocument/2006/relationships/image" Target="../media/image11.emf"/><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1278635"/>
          </a:xfrm>
          <a:prstGeom prst="rect">
            <a:avLst/>
          </a:prstGeom>
        </p:spPr>
      </p:pic>
      <p:sp>
        <p:nvSpPr>
          <p:cNvPr id="2" name="Holder 2"/>
          <p:cNvSpPr>
            <a:spLocks noGrp="1"/>
          </p:cNvSpPr>
          <p:nvPr>
            <p:ph type="title"/>
          </p:nvPr>
        </p:nvSpPr>
        <p:spPr>
          <a:xfrm>
            <a:off x="1314871" y="345234"/>
            <a:ext cx="6315709" cy="330834"/>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5/6/2024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CF489C0-760C-43B7-8C07-A290C7B0B6B9}"/>
              </a:ext>
            </a:extLst>
          </p:cNvPr>
          <p:cNvSpPr/>
          <p:nvPr userDrawn="1"/>
        </p:nvSpPr>
        <p:spPr>
          <a:xfrm>
            <a:off x="0" y="88779"/>
            <a:ext cx="12192000" cy="1018166"/>
          </a:xfrm>
          <a:prstGeom prst="rect">
            <a:avLst/>
          </a:prstGeom>
          <a:solidFill>
            <a:schemeClr val="bg1"/>
          </a:solidFill>
          <a:ln>
            <a:noFill/>
          </a:ln>
          <a:effectLst>
            <a:outerShdw blurRad="138831" dist="38100" dir="5400000" sx="99255" sy="99255"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cxnSp>
        <p:nvCxnSpPr>
          <p:cNvPr id="22" name="Straight Connector 21">
            <a:extLst>
              <a:ext uri="{FF2B5EF4-FFF2-40B4-BE49-F238E27FC236}">
                <a16:creationId xmlns:a16="http://schemas.microsoft.com/office/drawing/2014/main" id="{2CBD5A50-C139-4334-B053-C0CA7F56D5A0}"/>
              </a:ext>
            </a:extLst>
          </p:cNvPr>
          <p:cNvCxnSpPr>
            <a:cxnSpLocks/>
          </p:cNvCxnSpPr>
          <p:nvPr userDrawn="1"/>
        </p:nvCxnSpPr>
        <p:spPr>
          <a:xfrm>
            <a:off x="0" y="1113878"/>
            <a:ext cx="12192000" cy="0"/>
          </a:xfrm>
          <a:prstGeom prst="line">
            <a:avLst/>
          </a:prstGeom>
          <a:ln w="25400">
            <a:solidFill>
              <a:srgbClr val="DA7C2D"/>
            </a:solidFill>
          </a:ln>
        </p:spPr>
        <p:style>
          <a:lnRef idx="1">
            <a:schemeClr val="accent1"/>
          </a:lnRef>
          <a:fillRef idx="0">
            <a:schemeClr val="accent1"/>
          </a:fillRef>
          <a:effectRef idx="0">
            <a:schemeClr val="accent1"/>
          </a:effectRef>
          <a:fontRef idx="minor">
            <a:schemeClr val="tx1"/>
          </a:fontRef>
        </p:style>
      </p:cxnSp>
      <p:pic>
        <p:nvPicPr>
          <p:cNvPr id="24" name="Picture 23" descr="A close up of a wood surface&#10;&#10;Description automatically generated with low confidence">
            <a:extLst>
              <a:ext uri="{FF2B5EF4-FFF2-40B4-BE49-F238E27FC236}">
                <a16:creationId xmlns:a16="http://schemas.microsoft.com/office/drawing/2014/main" id="{785DFB54-9645-49E7-B2BA-E0239DFC9F0A}"/>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12256" t="1225" r="64259" b="44"/>
          <a:stretch/>
        </p:blipFill>
        <p:spPr>
          <a:xfrm rot="16200000">
            <a:off x="5947877" y="-5949704"/>
            <a:ext cx="296247" cy="12192001"/>
          </a:xfrm>
          <a:prstGeom prst="rect">
            <a:avLst/>
          </a:prstGeom>
        </p:spPr>
      </p:pic>
      <p:pic>
        <p:nvPicPr>
          <p:cNvPr id="25" name="Picture 24" descr="Logo&#10;&#10;Description automatically generated">
            <a:extLst>
              <a:ext uri="{FF2B5EF4-FFF2-40B4-BE49-F238E27FC236}">
                <a16:creationId xmlns:a16="http://schemas.microsoft.com/office/drawing/2014/main" id="{BF175280-66CE-4AD0-B28C-A715AB7D613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902203" y="15966"/>
            <a:ext cx="2387595" cy="255067"/>
          </a:xfrm>
          <a:prstGeom prst="rect">
            <a:avLst/>
          </a:prstGeom>
        </p:spPr>
      </p:pic>
      <p:pic>
        <p:nvPicPr>
          <p:cNvPr id="19" name="Picture 18" descr="Logo&#10;&#10;Description automatically generated with medium confidence">
            <a:extLst>
              <a:ext uri="{FF2B5EF4-FFF2-40B4-BE49-F238E27FC236}">
                <a16:creationId xmlns:a16="http://schemas.microsoft.com/office/drawing/2014/main" id="{29049C6A-296E-4945-A889-44BC7719BAA7}"/>
              </a:ext>
            </a:extLst>
          </p:cNvPr>
          <p:cNvPicPr>
            <a:picLocks noChangeAspect="1"/>
          </p:cNvPicPr>
          <p:nvPr userDrawn="1"/>
        </p:nvPicPr>
        <p:blipFill>
          <a:blip r:embed="rId17"/>
          <a:stretch>
            <a:fillRect/>
          </a:stretch>
        </p:blipFill>
        <p:spPr>
          <a:xfrm>
            <a:off x="10652616" y="379336"/>
            <a:ext cx="1441338" cy="605889"/>
          </a:xfrm>
          <a:prstGeom prst="rect">
            <a:avLst/>
          </a:prstGeom>
        </p:spPr>
      </p:pic>
      <p:graphicFrame>
        <p:nvGraphicFramePr>
          <p:cNvPr id="3" name="Object 2" hidden="1">
            <a:extLst>
              <a:ext uri="{FF2B5EF4-FFF2-40B4-BE49-F238E27FC236}">
                <a16:creationId xmlns:a16="http://schemas.microsoft.com/office/drawing/2014/main" id="{E33C3C15-431A-4959-8649-43AA52F84624}"/>
              </a:ext>
            </a:extLst>
          </p:cNvPr>
          <p:cNvGraphicFramePr>
            <a:graphicFrameLocks noChangeAspect="1"/>
          </p:cNvGraphicFramePr>
          <p:nvPr userDrawn="1">
            <p:custDataLst>
              <p:tags r:id="rId14"/>
            </p:custDataLst>
            <p:extLst>
              <p:ext uri="{D42A27DB-BD31-4B8C-83A1-F6EECF244321}">
                <p14:modId xmlns:p14="http://schemas.microsoft.com/office/powerpoint/2010/main" val="3244066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592" imgH="595" progId="TCLayout.ActiveDocument.1">
                  <p:embed/>
                </p:oleObj>
              </mc:Choice>
              <mc:Fallback>
                <p:oleObj name="think-cell Slide" r:id="rId18" imgW="592" imgH="595" progId="TCLayout.ActiveDocument.1">
                  <p:embed/>
                  <p:pic>
                    <p:nvPicPr>
                      <p:cNvPr id="3" name="Object 2" hidden="1">
                        <a:extLst>
                          <a:ext uri="{FF2B5EF4-FFF2-40B4-BE49-F238E27FC236}">
                            <a16:creationId xmlns:a16="http://schemas.microsoft.com/office/drawing/2014/main" id="{E33C3C15-431A-4959-8649-43AA52F84624}"/>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0782C2B-A5A0-C04D-9DA5-74DC61FF2DA6}"/>
              </a:ext>
            </a:extLst>
          </p:cNvPr>
          <p:cNvSpPr>
            <a:spLocks noGrp="1"/>
          </p:cNvSpPr>
          <p:nvPr userDrawn="1">
            <p:ph type="dt" sz="half" idx="2"/>
          </p:nvPr>
        </p:nvSpPr>
        <p:spPr>
          <a:xfrm>
            <a:off x="782784" y="6493998"/>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latin typeface="+mj-lt"/>
              </a:defRPr>
            </a:lvl1pPr>
          </a:lstStyle>
          <a:p>
            <a:endParaRPr lang="en-US"/>
          </a:p>
        </p:txBody>
      </p:sp>
      <p:sp>
        <p:nvSpPr>
          <p:cNvPr id="5" name="Footer Placeholder 4">
            <a:extLst>
              <a:ext uri="{FF2B5EF4-FFF2-40B4-BE49-F238E27FC236}">
                <a16:creationId xmlns:a16="http://schemas.microsoft.com/office/drawing/2014/main" id="{58023D4F-DAE9-EC46-99AC-2115C96A986A}"/>
              </a:ext>
            </a:extLst>
          </p:cNvPr>
          <p:cNvSpPr>
            <a:spLocks noGrp="1"/>
          </p:cNvSpPr>
          <p:nvPr userDrawn="1">
            <p:ph type="ftr" sz="quarter" idx="3"/>
          </p:nvPr>
        </p:nvSpPr>
        <p:spPr>
          <a:xfrm>
            <a:off x="4038600" y="6493998"/>
            <a:ext cx="4114800" cy="365125"/>
          </a:xfrm>
          <a:prstGeom prst="rect">
            <a:avLst/>
          </a:prstGeom>
        </p:spPr>
        <p:txBody>
          <a:bodyPr vert="horz" lIns="91440" tIns="45720" rIns="91440" bIns="45720" rtlCol="0" anchor="ctr">
            <a:noAutofit/>
          </a:bodyPr>
          <a:lstStyle>
            <a:lvl1pPr algn="ctr">
              <a:defRPr sz="1200">
                <a:solidFill>
                  <a:schemeClr val="tx1">
                    <a:tint val="75000"/>
                  </a:schemeClr>
                </a:solidFill>
                <a:latin typeface="+mj-lt"/>
              </a:defRPr>
            </a:lvl1pPr>
          </a:lstStyle>
          <a:p>
            <a:endParaRPr lang="en-US"/>
          </a:p>
        </p:txBody>
      </p:sp>
      <p:sp>
        <p:nvSpPr>
          <p:cNvPr id="16" name="Slide Number Placeholder 5">
            <a:extLst>
              <a:ext uri="{FF2B5EF4-FFF2-40B4-BE49-F238E27FC236}">
                <a16:creationId xmlns:a16="http://schemas.microsoft.com/office/drawing/2014/main" id="{00C6049B-E1EB-4A95-A30D-EB673A781747}"/>
              </a:ext>
            </a:extLst>
          </p:cNvPr>
          <p:cNvSpPr>
            <a:spLocks noGrp="1"/>
          </p:cNvSpPr>
          <p:nvPr userDrawn="1">
            <p:ph type="sldNum" sz="quarter" idx="4"/>
          </p:nvPr>
        </p:nvSpPr>
        <p:spPr>
          <a:xfrm>
            <a:off x="10990217" y="6577563"/>
            <a:ext cx="1201783" cy="280437"/>
          </a:xfrm>
          <a:prstGeom prst="rect">
            <a:avLst/>
          </a:prstGeom>
        </p:spPr>
        <p:txBody>
          <a:bodyPr>
            <a:noAutofit/>
          </a:bodyPr>
          <a:lstStyle>
            <a:lvl1pPr algn="r">
              <a:defRPr sz="9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6" name="Title Placeholder 1">
            <a:extLst>
              <a:ext uri="{FF2B5EF4-FFF2-40B4-BE49-F238E27FC236}">
                <a16:creationId xmlns:a16="http://schemas.microsoft.com/office/drawing/2014/main" id="{54AD2E87-F416-4650-863C-8B826391AD73}"/>
              </a:ext>
            </a:extLst>
          </p:cNvPr>
          <p:cNvSpPr>
            <a:spLocks noGrp="1"/>
          </p:cNvSpPr>
          <p:nvPr userDrawn="1">
            <p:ph type="title"/>
          </p:nvPr>
        </p:nvSpPr>
        <p:spPr>
          <a:xfrm>
            <a:off x="782784" y="365125"/>
            <a:ext cx="9718961" cy="675389"/>
          </a:xfrm>
          <a:prstGeom prst="rect">
            <a:avLst/>
          </a:prstGeom>
        </p:spPr>
        <p:txBody>
          <a:bodyPr vert="horz" lIns="91440" tIns="45720" rIns="91440" bIns="45720" rtlCol="0" anchor="ctr">
            <a:noAutofit/>
          </a:bodyPr>
          <a:lstStyle/>
          <a:p>
            <a:r>
              <a:rPr lang="en-US"/>
              <a:t>Click to edit Master title style</a:t>
            </a:r>
          </a:p>
        </p:txBody>
      </p:sp>
      <p:sp>
        <p:nvSpPr>
          <p:cNvPr id="7" name="Text Placeholder 2">
            <a:extLst>
              <a:ext uri="{FF2B5EF4-FFF2-40B4-BE49-F238E27FC236}">
                <a16:creationId xmlns:a16="http://schemas.microsoft.com/office/drawing/2014/main" id="{701A8757-5FEC-47BA-A12B-15160D7A32B2}"/>
              </a:ext>
            </a:extLst>
          </p:cNvPr>
          <p:cNvSpPr>
            <a:spLocks noGrp="1"/>
          </p:cNvSpPr>
          <p:nvPr userDrawn="1">
            <p:ph type="body" idx="1"/>
          </p:nvPr>
        </p:nvSpPr>
        <p:spPr>
          <a:xfrm>
            <a:off x="782784" y="1514479"/>
            <a:ext cx="10515600" cy="4662484"/>
          </a:xfrm>
          <a:prstGeom prst="rect">
            <a:avLst/>
          </a:prstGeom>
        </p:spPr>
        <p:txBody>
          <a:bodyPr vert="horz" lIns="91440" tIns="45720" rIns="91440" bIns="45720" rtlCol="0">
            <a:noAutofit/>
          </a:bodyPr>
          <a:lstStyle/>
          <a:p>
            <a:pPr lvl="0"/>
            <a:r>
              <a:rPr lang="en-US"/>
              <a:t>Click to edit Master text styles</a:t>
            </a:r>
          </a:p>
          <a:p>
            <a:pPr marL="571500" lvl="1" indent="-285750" algn="l" defTabSz="914400" rtl="0" eaLnBrk="1" latinLnBrk="0" hangingPunct="1">
              <a:lnSpc>
                <a:spcPct val="90000"/>
              </a:lnSpc>
              <a:spcBef>
                <a:spcPts val="500"/>
              </a:spcBef>
              <a:buClr>
                <a:srgbClr val="BB5D00"/>
              </a:buClr>
              <a:buFont typeface="Arial" panose="020B0604020202020204" pitchFamily="34" charset="0"/>
              <a:buChar char="‒"/>
            </a:pPr>
            <a:r>
              <a:rPr lang="en-US"/>
              <a:t>Second level</a:t>
            </a:r>
          </a:p>
          <a:p>
            <a:pPr marL="688975" lvl="2" indent="-227013" algn="l" defTabSz="914400" rtl="0" eaLnBrk="1" latinLnBrk="0" hangingPunct="1">
              <a:lnSpc>
                <a:spcPct val="90000"/>
              </a:lnSpc>
              <a:spcBef>
                <a:spcPts val="500"/>
              </a:spcBef>
              <a:buClr>
                <a:srgbClr val="BB5D00"/>
              </a:buClr>
              <a:buSzPct val="85000"/>
              <a:buFont typeface="Courier New" panose="02070309020205020404" pitchFamily="49" charset="0"/>
              <a:buChar char="o"/>
            </a:pPr>
            <a:r>
              <a:rPr lang="en-US"/>
              <a:t>Third level</a:t>
            </a:r>
          </a:p>
          <a:p>
            <a:pPr marL="914400" lvl="3" indent="-225425" algn="l" defTabSz="914400" rtl="0" eaLnBrk="1" latinLnBrk="0" hangingPunct="1">
              <a:lnSpc>
                <a:spcPct val="90000"/>
              </a:lnSpc>
              <a:spcBef>
                <a:spcPts val="500"/>
              </a:spcBef>
              <a:buClr>
                <a:srgbClr val="BB5D00"/>
              </a:buClr>
              <a:buFont typeface="Arial" panose="020B0604020202020204" pitchFamily="34" charset="0"/>
              <a:buChar char="•"/>
            </a:pPr>
            <a:r>
              <a:rPr lang="en-US"/>
              <a:t>Fourth level</a:t>
            </a:r>
          </a:p>
          <a:p>
            <a:pPr marL="1139825" marR="0" lvl="4" indent="-225425" algn="l" defTabSz="914400" rtl="0" eaLnBrk="1" fontAlgn="auto" latinLnBrk="0" hangingPunct="1">
              <a:lnSpc>
                <a:spcPct val="90000"/>
              </a:lnSpc>
              <a:spcBef>
                <a:spcPts val="500"/>
              </a:spcBef>
              <a:spcAft>
                <a:spcPts val="0"/>
              </a:spcAft>
              <a:buClr>
                <a:srgbClr val="BB5D00"/>
              </a:buClr>
              <a:buSzTx/>
              <a:buFont typeface="Arial" panose="020B0604020202020204" pitchFamily="34" charset="0"/>
              <a:buChar char="–"/>
              <a:tabLst/>
              <a:defRPr/>
            </a:pPr>
            <a:r>
              <a:rPr lang="en-US"/>
              <a:t>Fifth level</a:t>
            </a:r>
          </a:p>
          <a:p>
            <a:pPr marL="1939925" lvl="4" indent="-225425" algn="l" defTabSz="914400" rtl="0" eaLnBrk="1" latinLnBrk="0" hangingPunct="1">
              <a:lnSpc>
                <a:spcPct val="90000"/>
              </a:lnSpc>
              <a:spcBef>
                <a:spcPts val="500"/>
              </a:spcBef>
              <a:buClr>
                <a:srgbClr val="BB5D00"/>
              </a:buClr>
              <a:buFont typeface="Arial" panose="020B0604020202020204" pitchFamily="34" charset="0"/>
              <a:buChar char="•"/>
            </a:pPr>
            <a:endParaRPr lang="en-US"/>
          </a:p>
        </p:txBody>
      </p:sp>
    </p:spTree>
    <p:extLst>
      <p:ext uri="{BB962C8B-B14F-4D97-AF65-F5344CB8AC3E}">
        <p14:creationId xmlns:p14="http://schemas.microsoft.com/office/powerpoint/2010/main" val="16060696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l" defTabSz="914400" rtl="0" eaLnBrk="1" latinLnBrk="0" hangingPunct="1">
        <a:lnSpc>
          <a:spcPct val="85000"/>
        </a:lnSpc>
        <a:spcBef>
          <a:spcPct val="0"/>
        </a:spcBef>
        <a:buNone/>
        <a:defRPr sz="3200" b="1" i="0" kern="1200">
          <a:solidFill>
            <a:schemeClr val="tx1"/>
          </a:solidFill>
          <a:latin typeface="+mj-lt"/>
          <a:ea typeface="+mj-ea"/>
          <a:cs typeface="Arial" panose="020B0604020202020204" pitchFamily="34" charset="0"/>
        </a:defRPr>
      </a:lvl1pPr>
    </p:titleStyle>
    <p:bodyStyle>
      <a:lvl1pPr marL="231775" indent="-231775" algn="l" defTabSz="914400" rtl="0" eaLnBrk="1" latinLnBrk="0" hangingPunct="1">
        <a:lnSpc>
          <a:spcPct val="90000"/>
        </a:lnSpc>
        <a:spcBef>
          <a:spcPts val="1000"/>
        </a:spcBef>
        <a:buClr>
          <a:srgbClr val="BB5D00"/>
        </a:buClr>
        <a:buSzPct val="110000"/>
        <a:buFont typeface="Arial" panose="020B0604020202020204" pitchFamily="34" charset="0"/>
        <a:buChar char="•"/>
        <a:defRPr lang="en-US" sz="2400" b="0" i="0" kern="1200" dirty="0">
          <a:solidFill>
            <a:schemeClr val="tx1"/>
          </a:solidFill>
          <a:latin typeface="+mj-lt"/>
          <a:ea typeface="+mn-ea"/>
          <a:cs typeface="Arial" panose="020B0604020202020204" pitchFamily="34" charset="0"/>
        </a:defRPr>
      </a:lvl1pPr>
      <a:lvl2pPr marL="628650" indent="-342900" algn="l" defTabSz="914400" rtl="0" eaLnBrk="1" latinLnBrk="0" hangingPunct="1">
        <a:lnSpc>
          <a:spcPct val="90000"/>
        </a:lnSpc>
        <a:spcBef>
          <a:spcPts val="500"/>
        </a:spcBef>
        <a:buClr>
          <a:srgbClr val="DF572A"/>
        </a:buClr>
        <a:buFont typeface="Arial" panose="020B0604020202020204" pitchFamily="34" charset="0"/>
        <a:buChar char="‒"/>
        <a:defRPr lang="en-US" sz="2200" b="0" i="0" kern="1200" dirty="0">
          <a:solidFill>
            <a:schemeClr val="tx1"/>
          </a:solidFill>
          <a:latin typeface="+mj-lt"/>
          <a:ea typeface="+mn-ea"/>
          <a:cs typeface="Arial" panose="020B0604020202020204" pitchFamily="34" charset="0"/>
        </a:defRPr>
      </a:lvl2pPr>
      <a:lvl3pPr marL="804862" indent="-342900" algn="l" defTabSz="914400" rtl="0" eaLnBrk="1" latinLnBrk="0" hangingPunct="1">
        <a:lnSpc>
          <a:spcPct val="90000"/>
        </a:lnSpc>
        <a:spcBef>
          <a:spcPts val="500"/>
        </a:spcBef>
        <a:buClr>
          <a:srgbClr val="DF572A"/>
        </a:buClr>
        <a:buSzPct val="80000"/>
        <a:buFont typeface="Arial" panose="020B0604020202020204" pitchFamily="34" charset="0"/>
        <a:buChar char="•"/>
        <a:defRPr lang="en-US" sz="2000" b="0" i="0" kern="1200" dirty="0">
          <a:solidFill>
            <a:schemeClr val="tx1"/>
          </a:solidFill>
          <a:latin typeface="+mj-lt"/>
          <a:ea typeface="+mn-ea"/>
          <a:cs typeface="Arial" panose="020B0604020202020204" pitchFamily="34" charset="0"/>
        </a:defRPr>
      </a:lvl3pPr>
      <a:lvl4pPr marL="1031875" indent="-342900" algn="l" defTabSz="914400" rtl="0" eaLnBrk="1" latinLnBrk="0" hangingPunct="1">
        <a:lnSpc>
          <a:spcPct val="90000"/>
        </a:lnSpc>
        <a:spcBef>
          <a:spcPts val="500"/>
        </a:spcBef>
        <a:buClr>
          <a:srgbClr val="DF572A"/>
        </a:buClr>
        <a:buFont typeface="Arial" panose="020B0604020202020204" pitchFamily="34" charset="0"/>
        <a:buChar char="•"/>
        <a:defRPr lang="en-US" sz="1800" b="0" i="0" kern="1200" dirty="0">
          <a:solidFill>
            <a:schemeClr val="tx1"/>
          </a:solidFill>
          <a:latin typeface="+mj-lt"/>
          <a:ea typeface="+mn-ea"/>
          <a:cs typeface="Arial" panose="020B0604020202020204" pitchFamily="34" charset="0"/>
        </a:defRPr>
      </a:lvl4pPr>
      <a:lvl5pPr marL="1200150" indent="-285750" algn="l" defTabSz="914400" rtl="0" eaLnBrk="1" latinLnBrk="0" hangingPunct="1">
        <a:lnSpc>
          <a:spcPct val="90000"/>
        </a:lnSpc>
        <a:spcBef>
          <a:spcPts val="500"/>
        </a:spcBef>
        <a:buClr>
          <a:srgbClr val="DF572A"/>
        </a:buClr>
        <a:buFont typeface="Arial" panose="020B0604020202020204" pitchFamily="34" charset="0"/>
        <a:buNone/>
        <a:defRPr lang="en-US" sz="1600" b="0" i="0" kern="1200" dirty="0" smtClean="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FF3E7E2-84F1-4C93-9C33-3D079071C2B7}"/>
              </a:ext>
            </a:extLst>
          </p:cNvPr>
          <p:cNvSpPr/>
          <p:nvPr userDrawn="1"/>
        </p:nvSpPr>
        <p:spPr>
          <a:xfrm>
            <a:off x="3175" y="-26162"/>
            <a:ext cx="12188825" cy="65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146679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p:txStyles>
    <p:titleStyle>
      <a:lvl1pPr algn="l" defTabSz="914408"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1" indent="-91441" algn="l" defTabSz="914408"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1" indent="-182881" algn="l" defTabSz="914408"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566933"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3pPr>
      <a:lvl4pPr marL="749814"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696"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0"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1"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3"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14"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p:bodyStyle>
    <p:otherStyle>
      <a:defPPr>
        <a:defRPr lang="en-US"/>
      </a:defPPr>
      <a:lvl1pPr marL="0" algn="l" defTabSz="914408" rtl="0" eaLnBrk="1" latinLnBrk="0" hangingPunct="1">
        <a:defRPr sz="1801" kern="1200">
          <a:solidFill>
            <a:schemeClr val="tx1"/>
          </a:solidFill>
          <a:latin typeface="+mn-lt"/>
          <a:ea typeface="+mn-ea"/>
          <a:cs typeface="+mn-cs"/>
        </a:defRPr>
      </a:lvl1pPr>
      <a:lvl2pPr marL="457204" algn="l" defTabSz="914408" rtl="0" eaLnBrk="1" latinLnBrk="0" hangingPunct="1">
        <a:defRPr sz="1801" kern="1200">
          <a:solidFill>
            <a:schemeClr val="tx1"/>
          </a:solidFill>
          <a:latin typeface="+mn-lt"/>
          <a:ea typeface="+mn-ea"/>
          <a:cs typeface="+mn-cs"/>
        </a:defRPr>
      </a:lvl2pPr>
      <a:lvl3pPr marL="914408" algn="l" defTabSz="914408" rtl="0" eaLnBrk="1" latinLnBrk="0" hangingPunct="1">
        <a:defRPr sz="1801" kern="1200">
          <a:solidFill>
            <a:schemeClr val="tx1"/>
          </a:solidFill>
          <a:latin typeface="+mn-lt"/>
          <a:ea typeface="+mn-ea"/>
          <a:cs typeface="+mn-cs"/>
        </a:defRPr>
      </a:lvl3pPr>
      <a:lvl4pPr marL="1371612" algn="l" defTabSz="914408" rtl="0" eaLnBrk="1" latinLnBrk="0" hangingPunct="1">
        <a:defRPr sz="1801" kern="1200">
          <a:solidFill>
            <a:schemeClr val="tx1"/>
          </a:solidFill>
          <a:latin typeface="+mn-lt"/>
          <a:ea typeface="+mn-ea"/>
          <a:cs typeface="+mn-cs"/>
        </a:defRPr>
      </a:lvl4pPr>
      <a:lvl5pPr marL="1828816" algn="l" defTabSz="914408" rtl="0" eaLnBrk="1" latinLnBrk="0" hangingPunct="1">
        <a:defRPr sz="1801" kern="1200">
          <a:solidFill>
            <a:schemeClr val="tx1"/>
          </a:solidFill>
          <a:latin typeface="+mn-lt"/>
          <a:ea typeface="+mn-ea"/>
          <a:cs typeface="+mn-cs"/>
        </a:defRPr>
      </a:lvl5pPr>
      <a:lvl6pPr marL="2286020" algn="l" defTabSz="914408" rtl="0" eaLnBrk="1" latinLnBrk="0" hangingPunct="1">
        <a:defRPr sz="1801" kern="1200">
          <a:solidFill>
            <a:schemeClr val="tx1"/>
          </a:solidFill>
          <a:latin typeface="+mn-lt"/>
          <a:ea typeface="+mn-ea"/>
          <a:cs typeface="+mn-cs"/>
        </a:defRPr>
      </a:lvl6pPr>
      <a:lvl7pPr marL="2743224" algn="l" defTabSz="914408" rtl="0" eaLnBrk="1" latinLnBrk="0" hangingPunct="1">
        <a:defRPr sz="1801" kern="1200">
          <a:solidFill>
            <a:schemeClr val="tx1"/>
          </a:solidFill>
          <a:latin typeface="+mn-lt"/>
          <a:ea typeface="+mn-ea"/>
          <a:cs typeface="+mn-cs"/>
        </a:defRPr>
      </a:lvl7pPr>
      <a:lvl8pPr marL="3200428" algn="l" defTabSz="914408" rtl="0" eaLnBrk="1" latinLnBrk="0" hangingPunct="1">
        <a:defRPr sz="1801" kern="1200">
          <a:solidFill>
            <a:schemeClr val="tx1"/>
          </a:solidFill>
          <a:latin typeface="+mn-lt"/>
          <a:ea typeface="+mn-ea"/>
          <a:cs typeface="+mn-cs"/>
        </a:defRPr>
      </a:lvl8pPr>
      <a:lvl9pPr marL="3657631" algn="l" defTabSz="914408"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12759-9CAD-FB5D-3D58-6243893E30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29F30A-1CF4-AB16-86F0-C1AA6A607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264E5-0162-E7A7-717B-68DED45725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2C4C3-8324-464A-8DAB-030A9AB0F423}" type="datetimeFigureOut">
              <a:rPr lang="en-US" smtClean="0"/>
              <a:t>5/6/2024</a:t>
            </a:fld>
            <a:endParaRPr lang="en-US"/>
          </a:p>
        </p:txBody>
      </p:sp>
      <p:sp>
        <p:nvSpPr>
          <p:cNvPr id="5" name="Footer Placeholder 4">
            <a:extLst>
              <a:ext uri="{FF2B5EF4-FFF2-40B4-BE49-F238E27FC236}">
                <a16:creationId xmlns:a16="http://schemas.microsoft.com/office/drawing/2014/main" id="{FBCC04CB-CC5B-A916-C1D5-84A3B502DF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86BB2-3F32-D9F0-C4B1-D92EE6DE66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073E5-E6A5-40FF-8C1B-806D56A07F0A}" type="slidenum">
              <a:rPr lang="en-US" smtClean="0"/>
              <a:t>‹#›</a:t>
            </a:fld>
            <a:endParaRPr lang="en-US"/>
          </a:p>
        </p:txBody>
      </p:sp>
    </p:spTree>
    <p:extLst>
      <p:ext uri="{BB962C8B-B14F-4D97-AF65-F5344CB8AC3E}">
        <p14:creationId xmlns:p14="http://schemas.microsoft.com/office/powerpoint/2010/main" val="147057731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federalregister.gov/documents/2024/04/18/2024-06920/lowering-miners-exposure-to-respirable-crystalline-silica-and-improving-respiratory-protection" TargetMode="Externa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www.federalregister.gov/documents/2023/12/20/2023-27640/safety-program-for-surface-mobile-equipment" TargetMode="Externa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msha.gov/sites/default/files/Alerts%20and%20Hazards/Safety%20Alert%20-%20Customer%20Truck%20Drivers.pdf"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msha.gov/data-reports/fatality-reports/2022/april-25-2022-fatality/fatality-alert"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app.powerbi.com/groups/me/apps/d5191292-f6f8-4519-af19-c3b276f4d4dc/reports/9e55ad95-b684-4dbc-8847-48d93d12876b/ReportSection46f56ab6b836a70b7913?experience=power-bi"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app.powerbi.com/groups/me/apps/d5191292-f6f8-4519-af19-c3b276f4d4dc/reports/93681d9a-6feb-408c-a9b8-b1e718f94bba/ReportSection96240ce038ad59e421eb?experience=power-bi"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hyperlink" Target="https://fcx365.sharepoint.com/Sites/GBL-DOHS/DOHSPolicy/Forms/By%20Policy%20and%20Purpose.aspx?id=%2FSites%2FGBL%2DDOHS%2FDOHSPolicy%2FFCX%20policy%20%2D%20Interaction%20with%20Heavy%20Mobile%20Equipment%20%2D%20Surface%2Epdf&amp;parent=%2FSites%2FGBL%2DDOHS%2FDOHSPolicy" TargetMode="External"/><Relationship Id="rId2" Type="http://schemas.openxmlformats.org/officeDocument/2006/relationships/image" Target="../media/image20.jpeg"/><Relationship Id="rId1" Type="http://schemas.openxmlformats.org/officeDocument/2006/relationships/slideLayout" Target="../slideLayouts/slideLayout2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7.xml"/><Relationship Id="rId6" Type="http://schemas.openxmlformats.org/officeDocument/2006/relationships/image" Target="../media/image20.jpe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7.xml"/><Relationship Id="rId6" Type="http://schemas.openxmlformats.org/officeDocument/2006/relationships/image" Target="../media/image20.jpeg"/><Relationship Id="rId5" Type="http://schemas.openxmlformats.org/officeDocument/2006/relationships/image" Target="../media/image27.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fcx365.sharepoint.com/Sites/GBL-DOHS/_layouts/15/viewer.aspx?sourcedoc=%7bfc123c64-e140-4826-b23f-cbecd4c58636%7d" TargetMode="External"/><Relationship Id="rId1" Type="http://schemas.openxmlformats.org/officeDocument/2006/relationships/slideLayout" Target="../slideLayouts/slideLayout39.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fcx365.sharepoint.com/Sites/GBL-DOHS/DOHSPolicy/Forms/AllItems.aspx?id=%2FSites%2FGBL%2DDOHS%2FDOHSPolicy%2FFCX%2DHS%2D32%20Crane%20and%20Rigging%20Policy%2Epdf&amp;parent=%2FSites%2FGBL%2DDOHS%2FDOHSPolicy" TargetMode="External"/><Relationship Id="rId1" Type="http://schemas.openxmlformats.org/officeDocument/2006/relationships/slideLayout" Target="../slideLayouts/slideLayout39.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3270" cy="2039620"/>
            <a:chOff x="0" y="0"/>
            <a:chExt cx="12193270" cy="2039620"/>
          </a:xfrm>
        </p:grpSpPr>
        <p:pic>
          <p:nvPicPr>
            <p:cNvPr id="3" name="object 3"/>
            <p:cNvPicPr/>
            <p:nvPr/>
          </p:nvPicPr>
          <p:blipFill>
            <a:blip r:embed="rId2" cstate="print"/>
            <a:stretch>
              <a:fillRect/>
            </a:stretch>
          </p:blipFill>
          <p:spPr>
            <a:xfrm>
              <a:off x="0" y="0"/>
              <a:ext cx="12192000" cy="1278635"/>
            </a:xfrm>
            <a:prstGeom prst="rect">
              <a:avLst/>
            </a:prstGeom>
          </p:spPr>
        </p:pic>
        <p:sp>
          <p:nvSpPr>
            <p:cNvPr id="4" name="object 4"/>
            <p:cNvSpPr/>
            <p:nvPr/>
          </p:nvSpPr>
          <p:spPr>
            <a:xfrm>
              <a:off x="0" y="88392"/>
              <a:ext cx="12192000" cy="1018540"/>
            </a:xfrm>
            <a:custGeom>
              <a:avLst/>
              <a:gdLst/>
              <a:ahLst/>
              <a:cxnLst/>
              <a:rect l="l" t="t" r="r" b="b"/>
              <a:pathLst>
                <a:path w="12192000" h="1018540">
                  <a:moveTo>
                    <a:pt x="12192000" y="0"/>
                  </a:moveTo>
                  <a:lnTo>
                    <a:pt x="0" y="0"/>
                  </a:lnTo>
                  <a:lnTo>
                    <a:pt x="0" y="1018031"/>
                  </a:lnTo>
                  <a:lnTo>
                    <a:pt x="12192000" y="1018031"/>
                  </a:lnTo>
                  <a:lnTo>
                    <a:pt x="12192000" y="0"/>
                  </a:lnTo>
                  <a:close/>
                </a:path>
              </a:pathLst>
            </a:custGeom>
            <a:solidFill>
              <a:srgbClr val="FFFFFF"/>
            </a:solidFill>
          </p:spPr>
          <p:txBody>
            <a:bodyPr wrap="square" lIns="0" tIns="0" rIns="0" bIns="0" rtlCol="0"/>
            <a:lstStyle/>
            <a:p>
              <a:endParaRPr/>
            </a:p>
          </p:txBody>
        </p:sp>
        <p:sp>
          <p:nvSpPr>
            <p:cNvPr id="5" name="object 5"/>
            <p:cNvSpPr/>
            <p:nvPr/>
          </p:nvSpPr>
          <p:spPr>
            <a:xfrm>
              <a:off x="761" y="1102105"/>
              <a:ext cx="12192000" cy="25400"/>
            </a:xfrm>
            <a:custGeom>
              <a:avLst/>
              <a:gdLst/>
              <a:ahLst/>
              <a:cxnLst/>
              <a:rect l="l" t="t" r="r" b="b"/>
              <a:pathLst>
                <a:path w="12192000" h="25400">
                  <a:moveTo>
                    <a:pt x="0" y="25400"/>
                  </a:moveTo>
                  <a:lnTo>
                    <a:pt x="12192000" y="25400"/>
                  </a:lnTo>
                  <a:lnTo>
                    <a:pt x="12192000" y="0"/>
                  </a:lnTo>
                  <a:lnTo>
                    <a:pt x="0" y="0"/>
                  </a:lnTo>
                  <a:lnTo>
                    <a:pt x="0" y="25400"/>
                  </a:lnTo>
                  <a:close/>
                </a:path>
              </a:pathLst>
            </a:custGeom>
            <a:solidFill>
              <a:srgbClr val="DA7B2C"/>
            </a:solidFill>
          </p:spPr>
          <p:txBody>
            <a:bodyPr wrap="square" lIns="0" tIns="0" rIns="0" bIns="0" rtlCol="0"/>
            <a:lstStyle/>
            <a:p>
              <a:endParaRPr/>
            </a:p>
          </p:txBody>
        </p:sp>
        <p:pic>
          <p:nvPicPr>
            <p:cNvPr id="6" name="object 6"/>
            <p:cNvPicPr/>
            <p:nvPr/>
          </p:nvPicPr>
          <p:blipFill>
            <a:blip r:embed="rId3" cstate="print"/>
            <a:stretch>
              <a:fillRect/>
            </a:stretch>
          </p:blipFill>
          <p:spPr>
            <a:xfrm>
              <a:off x="0" y="0"/>
              <a:ext cx="12192000" cy="294131"/>
            </a:xfrm>
            <a:prstGeom prst="rect">
              <a:avLst/>
            </a:prstGeom>
          </p:spPr>
        </p:pic>
        <p:pic>
          <p:nvPicPr>
            <p:cNvPr id="7" name="object 7"/>
            <p:cNvPicPr/>
            <p:nvPr/>
          </p:nvPicPr>
          <p:blipFill>
            <a:blip r:embed="rId4" cstate="print"/>
            <a:stretch>
              <a:fillRect/>
            </a:stretch>
          </p:blipFill>
          <p:spPr>
            <a:xfrm>
              <a:off x="4902708" y="15240"/>
              <a:ext cx="2386583" cy="256031"/>
            </a:xfrm>
            <a:prstGeom prst="rect">
              <a:avLst/>
            </a:prstGeom>
          </p:spPr>
        </p:pic>
        <p:pic>
          <p:nvPicPr>
            <p:cNvPr id="8" name="object 8"/>
            <p:cNvPicPr/>
            <p:nvPr/>
          </p:nvPicPr>
          <p:blipFill>
            <a:blip r:embed="rId5" cstate="print"/>
            <a:stretch>
              <a:fillRect/>
            </a:stretch>
          </p:blipFill>
          <p:spPr>
            <a:xfrm>
              <a:off x="10652759" y="379476"/>
              <a:ext cx="1441702" cy="605027"/>
            </a:xfrm>
            <a:prstGeom prst="rect">
              <a:avLst/>
            </a:prstGeom>
          </p:spPr>
        </p:pic>
        <p:sp>
          <p:nvSpPr>
            <p:cNvPr id="9" name="object 9"/>
            <p:cNvSpPr/>
            <p:nvPr/>
          </p:nvSpPr>
          <p:spPr>
            <a:xfrm>
              <a:off x="0" y="0"/>
              <a:ext cx="12192000" cy="2039620"/>
            </a:xfrm>
            <a:custGeom>
              <a:avLst/>
              <a:gdLst/>
              <a:ahLst/>
              <a:cxnLst/>
              <a:rect l="l" t="t" r="r" b="b"/>
              <a:pathLst>
                <a:path w="12192000" h="2039620">
                  <a:moveTo>
                    <a:pt x="12192000" y="0"/>
                  </a:moveTo>
                  <a:lnTo>
                    <a:pt x="0" y="0"/>
                  </a:lnTo>
                  <a:lnTo>
                    <a:pt x="0" y="2039112"/>
                  </a:lnTo>
                  <a:lnTo>
                    <a:pt x="12192000" y="2039112"/>
                  </a:lnTo>
                  <a:lnTo>
                    <a:pt x="12192000" y="0"/>
                  </a:lnTo>
                  <a:close/>
                </a:path>
              </a:pathLst>
            </a:custGeom>
            <a:solidFill>
              <a:srgbClr val="FFFFFF"/>
            </a:solidFill>
          </p:spPr>
          <p:txBody>
            <a:bodyPr wrap="square" lIns="0" tIns="0" rIns="0" bIns="0" rtlCol="0"/>
            <a:lstStyle/>
            <a:p>
              <a:endParaRPr/>
            </a:p>
          </p:txBody>
        </p:sp>
      </p:grpSp>
      <p:pic>
        <p:nvPicPr>
          <p:cNvPr id="10" name="object 10"/>
          <p:cNvPicPr/>
          <p:nvPr/>
        </p:nvPicPr>
        <p:blipFill>
          <a:blip r:embed="rId6" cstate="print"/>
          <a:stretch>
            <a:fillRect/>
          </a:stretch>
        </p:blipFill>
        <p:spPr>
          <a:xfrm>
            <a:off x="9339935" y="5833844"/>
            <a:ext cx="2191307" cy="611178"/>
          </a:xfrm>
          <a:prstGeom prst="rect">
            <a:avLst/>
          </a:prstGeom>
        </p:spPr>
      </p:pic>
      <p:sp>
        <p:nvSpPr>
          <p:cNvPr id="11" name="object 11"/>
          <p:cNvSpPr/>
          <p:nvPr/>
        </p:nvSpPr>
        <p:spPr>
          <a:xfrm>
            <a:off x="1106424" y="5588508"/>
            <a:ext cx="10441940" cy="0"/>
          </a:xfrm>
          <a:custGeom>
            <a:avLst/>
            <a:gdLst/>
            <a:ahLst/>
            <a:cxnLst/>
            <a:rect l="l" t="t" r="r" b="b"/>
            <a:pathLst>
              <a:path w="10441940">
                <a:moveTo>
                  <a:pt x="0" y="0"/>
                </a:moveTo>
                <a:lnTo>
                  <a:pt x="10441520" y="0"/>
                </a:lnTo>
              </a:path>
            </a:pathLst>
          </a:custGeom>
          <a:ln w="12700">
            <a:solidFill>
              <a:srgbClr val="BA5D00"/>
            </a:solidFill>
          </a:ln>
        </p:spPr>
        <p:txBody>
          <a:bodyPr wrap="square" lIns="0" tIns="0" rIns="0" bIns="0" rtlCol="0"/>
          <a:lstStyle/>
          <a:p>
            <a:endParaRPr/>
          </a:p>
        </p:txBody>
      </p:sp>
      <p:pic>
        <p:nvPicPr>
          <p:cNvPr id="12" name="object 12"/>
          <p:cNvPicPr/>
          <p:nvPr/>
        </p:nvPicPr>
        <p:blipFill>
          <a:blip r:embed="rId7" cstate="print"/>
          <a:stretch>
            <a:fillRect/>
          </a:stretch>
        </p:blipFill>
        <p:spPr>
          <a:xfrm>
            <a:off x="0" y="0"/>
            <a:ext cx="772668" cy="6857999"/>
          </a:xfrm>
          <a:prstGeom prst="rect">
            <a:avLst/>
          </a:prstGeom>
        </p:spPr>
      </p:pic>
      <p:pic>
        <p:nvPicPr>
          <p:cNvPr id="13" name="object 13"/>
          <p:cNvPicPr/>
          <p:nvPr/>
        </p:nvPicPr>
        <p:blipFill>
          <a:blip r:embed="rId8" cstate="print"/>
          <a:stretch>
            <a:fillRect/>
          </a:stretch>
        </p:blipFill>
        <p:spPr>
          <a:xfrm>
            <a:off x="1011936" y="1969007"/>
            <a:ext cx="4431791" cy="1650492"/>
          </a:xfrm>
          <a:prstGeom prst="rect">
            <a:avLst/>
          </a:prstGeom>
        </p:spPr>
      </p:pic>
      <p:sp>
        <p:nvSpPr>
          <p:cNvPr id="14" name="object 14"/>
          <p:cNvSpPr/>
          <p:nvPr/>
        </p:nvSpPr>
        <p:spPr>
          <a:xfrm>
            <a:off x="5748528" y="1699260"/>
            <a:ext cx="0" cy="2167890"/>
          </a:xfrm>
          <a:custGeom>
            <a:avLst/>
            <a:gdLst/>
            <a:ahLst/>
            <a:cxnLst/>
            <a:rect l="l" t="t" r="r" b="b"/>
            <a:pathLst>
              <a:path h="2167890">
                <a:moveTo>
                  <a:pt x="0" y="0"/>
                </a:moveTo>
                <a:lnTo>
                  <a:pt x="0" y="2167356"/>
                </a:lnTo>
              </a:path>
            </a:pathLst>
          </a:custGeom>
          <a:ln w="6350">
            <a:solidFill>
              <a:srgbClr val="3676BB"/>
            </a:solidFill>
          </a:ln>
        </p:spPr>
        <p:txBody>
          <a:bodyPr wrap="square" lIns="0" tIns="0" rIns="0" bIns="0" rtlCol="0"/>
          <a:lstStyle/>
          <a:p>
            <a:endParaRPr/>
          </a:p>
        </p:txBody>
      </p:sp>
      <p:sp>
        <p:nvSpPr>
          <p:cNvPr id="15" name="object 15"/>
          <p:cNvSpPr txBox="1"/>
          <p:nvPr/>
        </p:nvSpPr>
        <p:spPr>
          <a:xfrm>
            <a:off x="10996371" y="6468143"/>
            <a:ext cx="551815" cy="208279"/>
          </a:xfrm>
          <a:prstGeom prst="rect">
            <a:avLst/>
          </a:prstGeom>
        </p:spPr>
        <p:txBody>
          <a:bodyPr vert="horz" wrap="square" lIns="0" tIns="12700" rIns="0" bIns="0" rtlCol="0">
            <a:spAutoFit/>
          </a:bodyPr>
          <a:lstStyle/>
          <a:p>
            <a:pPr marL="12700">
              <a:lnSpc>
                <a:spcPct val="100000"/>
              </a:lnSpc>
              <a:spcBef>
                <a:spcPts val="100"/>
              </a:spcBef>
            </a:pPr>
            <a:r>
              <a:rPr sz="1200" spc="-10">
                <a:latin typeface="Arial"/>
                <a:cs typeface="Arial"/>
              </a:rPr>
              <a:t>fcx.com</a:t>
            </a:r>
            <a:endParaRPr sz="1200">
              <a:latin typeface="Arial"/>
              <a:cs typeface="Arial"/>
            </a:endParaRPr>
          </a:p>
        </p:txBody>
      </p:sp>
      <p:pic>
        <p:nvPicPr>
          <p:cNvPr id="16" name="object 16"/>
          <p:cNvPicPr/>
          <p:nvPr/>
        </p:nvPicPr>
        <p:blipFill>
          <a:blip r:embed="rId9" cstate="print"/>
          <a:stretch>
            <a:fillRect/>
          </a:stretch>
        </p:blipFill>
        <p:spPr>
          <a:xfrm>
            <a:off x="1109472" y="5974079"/>
            <a:ext cx="464807" cy="469379"/>
          </a:xfrm>
          <a:prstGeom prst="rect">
            <a:avLst/>
          </a:prstGeom>
        </p:spPr>
      </p:pic>
      <p:sp>
        <p:nvSpPr>
          <p:cNvPr id="17" name="object 17"/>
          <p:cNvSpPr/>
          <p:nvPr/>
        </p:nvSpPr>
        <p:spPr>
          <a:xfrm>
            <a:off x="1870297" y="6039265"/>
            <a:ext cx="1240790" cy="405765"/>
          </a:xfrm>
          <a:custGeom>
            <a:avLst/>
            <a:gdLst/>
            <a:ahLst/>
            <a:cxnLst/>
            <a:rect l="l" t="t" r="r" b="b"/>
            <a:pathLst>
              <a:path w="1240789" h="405764">
                <a:moveTo>
                  <a:pt x="1240496" y="279312"/>
                </a:moveTo>
                <a:lnTo>
                  <a:pt x="1207880" y="279312"/>
                </a:lnTo>
                <a:lnTo>
                  <a:pt x="1210598" y="274990"/>
                </a:lnTo>
                <a:lnTo>
                  <a:pt x="1214132" y="271749"/>
                </a:lnTo>
                <a:lnTo>
                  <a:pt x="1218480" y="269047"/>
                </a:lnTo>
                <a:lnTo>
                  <a:pt x="1222829" y="266616"/>
                </a:lnTo>
                <a:lnTo>
                  <a:pt x="1228809" y="265265"/>
                </a:lnTo>
                <a:lnTo>
                  <a:pt x="1236419" y="265265"/>
                </a:lnTo>
                <a:lnTo>
                  <a:pt x="1236419" y="264725"/>
                </a:lnTo>
                <a:lnTo>
                  <a:pt x="1240496" y="264725"/>
                </a:lnTo>
                <a:lnTo>
                  <a:pt x="1240496" y="279312"/>
                </a:lnTo>
                <a:close/>
              </a:path>
              <a:path w="1240789" h="405764">
                <a:moveTo>
                  <a:pt x="1207608" y="359000"/>
                </a:moveTo>
                <a:lnTo>
                  <a:pt x="1192388" y="359000"/>
                </a:lnTo>
                <a:lnTo>
                  <a:pt x="1192388" y="264995"/>
                </a:lnTo>
                <a:lnTo>
                  <a:pt x="1205706" y="264995"/>
                </a:lnTo>
                <a:lnTo>
                  <a:pt x="1207880" y="279312"/>
                </a:lnTo>
                <a:lnTo>
                  <a:pt x="1240496" y="279312"/>
                </a:lnTo>
                <a:lnTo>
                  <a:pt x="1240496" y="279582"/>
                </a:lnTo>
                <a:lnTo>
                  <a:pt x="1223916" y="279582"/>
                </a:lnTo>
                <a:lnTo>
                  <a:pt x="1217393" y="282554"/>
                </a:lnTo>
                <a:lnTo>
                  <a:pt x="1213588" y="288496"/>
                </a:lnTo>
                <a:lnTo>
                  <a:pt x="1209511" y="294709"/>
                </a:lnTo>
                <a:lnTo>
                  <a:pt x="1207608" y="302003"/>
                </a:lnTo>
                <a:lnTo>
                  <a:pt x="1207608" y="359000"/>
                </a:lnTo>
                <a:close/>
              </a:path>
              <a:path w="1240789" h="405764">
                <a:moveTo>
                  <a:pt x="1134222" y="360621"/>
                </a:moveTo>
                <a:lnTo>
                  <a:pt x="1096986" y="344953"/>
                </a:lnTo>
                <a:lnTo>
                  <a:pt x="1087201" y="312538"/>
                </a:lnTo>
                <a:lnTo>
                  <a:pt x="1087558" y="305493"/>
                </a:lnTo>
                <a:lnTo>
                  <a:pt x="1115468" y="266076"/>
                </a:lnTo>
                <a:lnTo>
                  <a:pt x="1123350" y="264185"/>
                </a:lnTo>
                <a:lnTo>
                  <a:pt x="1140745" y="264185"/>
                </a:lnTo>
                <a:lnTo>
                  <a:pt x="1148356" y="266076"/>
                </a:lnTo>
                <a:lnTo>
                  <a:pt x="1155151" y="269587"/>
                </a:lnTo>
                <a:lnTo>
                  <a:pt x="1161674" y="273099"/>
                </a:lnTo>
                <a:lnTo>
                  <a:pt x="1166252" y="277421"/>
                </a:lnTo>
                <a:lnTo>
                  <a:pt x="1124981" y="277421"/>
                </a:lnTo>
                <a:lnTo>
                  <a:pt x="1118730" y="279852"/>
                </a:lnTo>
                <a:lnTo>
                  <a:pt x="1113294" y="284445"/>
                </a:lnTo>
                <a:lnTo>
                  <a:pt x="1107858" y="289307"/>
                </a:lnTo>
                <a:lnTo>
                  <a:pt x="1104868" y="295250"/>
                </a:lnTo>
                <a:lnTo>
                  <a:pt x="1104052" y="302813"/>
                </a:lnTo>
                <a:lnTo>
                  <a:pt x="1176719" y="302813"/>
                </a:lnTo>
                <a:lnTo>
                  <a:pt x="1176798" y="305493"/>
                </a:lnTo>
                <a:lnTo>
                  <a:pt x="1176870" y="312538"/>
                </a:lnTo>
                <a:lnTo>
                  <a:pt x="1176623" y="315239"/>
                </a:lnTo>
                <a:lnTo>
                  <a:pt x="1102965" y="315239"/>
                </a:lnTo>
                <a:lnTo>
                  <a:pt x="1103019" y="325909"/>
                </a:lnTo>
                <a:lnTo>
                  <a:pt x="1105955" y="333338"/>
                </a:lnTo>
                <a:lnTo>
                  <a:pt x="1111391" y="338740"/>
                </a:lnTo>
                <a:lnTo>
                  <a:pt x="1116827" y="344413"/>
                </a:lnTo>
                <a:lnTo>
                  <a:pt x="1124166" y="347114"/>
                </a:lnTo>
                <a:lnTo>
                  <a:pt x="1165751" y="347114"/>
                </a:lnTo>
                <a:lnTo>
                  <a:pt x="1161402" y="351436"/>
                </a:lnTo>
                <a:lnTo>
                  <a:pt x="1155588" y="355492"/>
                </a:lnTo>
                <a:lnTo>
                  <a:pt x="1149137" y="358358"/>
                </a:lnTo>
                <a:lnTo>
                  <a:pt x="1142024" y="360059"/>
                </a:lnTo>
                <a:lnTo>
                  <a:pt x="1134222" y="360621"/>
                </a:lnTo>
                <a:close/>
              </a:path>
              <a:path w="1240789" h="405764">
                <a:moveTo>
                  <a:pt x="1176719" y="302813"/>
                </a:moveTo>
                <a:lnTo>
                  <a:pt x="1161131" y="302813"/>
                </a:lnTo>
                <a:lnTo>
                  <a:pt x="1160315" y="294709"/>
                </a:lnTo>
                <a:lnTo>
                  <a:pt x="1157325" y="288496"/>
                </a:lnTo>
                <a:lnTo>
                  <a:pt x="1152161" y="284174"/>
                </a:lnTo>
                <a:lnTo>
                  <a:pt x="1146997" y="279582"/>
                </a:lnTo>
                <a:lnTo>
                  <a:pt x="1140474" y="277421"/>
                </a:lnTo>
                <a:lnTo>
                  <a:pt x="1166252" y="277421"/>
                </a:lnTo>
                <a:lnTo>
                  <a:pt x="1167110" y="278232"/>
                </a:lnTo>
                <a:lnTo>
                  <a:pt x="1170644" y="284985"/>
                </a:lnTo>
                <a:lnTo>
                  <a:pt x="1174721" y="291738"/>
                </a:lnTo>
                <a:lnTo>
                  <a:pt x="1176623" y="299572"/>
                </a:lnTo>
                <a:lnTo>
                  <a:pt x="1176719" y="302813"/>
                </a:lnTo>
                <a:close/>
              </a:path>
              <a:path w="1240789" h="405764">
                <a:moveTo>
                  <a:pt x="1165751" y="347114"/>
                </a:moveTo>
                <a:lnTo>
                  <a:pt x="1139658" y="347114"/>
                </a:lnTo>
                <a:lnTo>
                  <a:pt x="1145366" y="345494"/>
                </a:lnTo>
                <a:lnTo>
                  <a:pt x="1150259" y="341982"/>
                </a:lnTo>
                <a:lnTo>
                  <a:pt x="1154879" y="338740"/>
                </a:lnTo>
                <a:lnTo>
                  <a:pt x="1158141" y="333878"/>
                </a:lnTo>
                <a:lnTo>
                  <a:pt x="1159772" y="327935"/>
                </a:lnTo>
                <a:lnTo>
                  <a:pt x="1175264" y="327935"/>
                </a:lnTo>
                <a:lnTo>
                  <a:pt x="1173328" y="334722"/>
                </a:lnTo>
                <a:lnTo>
                  <a:pt x="1170372" y="340901"/>
                </a:lnTo>
                <a:lnTo>
                  <a:pt x="1166397" y="346473"/>
                </a:lnTo>
                <a:lnTo>
                  <a:pt x="1165751" y="347114"/>
                </a:lnTo>
                <a:close/>
              </a:path>
              <a:path w="1240789" h="405764">
                <a:moveTo>
                  <a:pt x="995604" y="359270"/>
                </a:moveTo>
                <a:lnTo>
                  <a:pt x="982286" y="359270"/>
                </a:lnTo>
                <a:lnTo>
                  <a:pt x="982286" y="230149"/>
                </a:lnTo>
                <a:lnTo>
                  <a:pt x="997507" y="230149"/>
                </a:lnTo>
                <a:lnTo>
                  <a:pt x="997507" y="280393"/>
                </a:lnTo>
                <a:lnTo>
                  <a:pt x="1015297" y="280393"/>
                </a:lnTo>
                <a:lnTo>
                  <a:pt x="997235" y="319021"/>
                </a:lnTo>
                <a:lnTo>
                  <a:pt x="998322" y="324964"/>
                </a:lnTo>
                <a:lnTo>
                  <a:pt x="1003758" y="335769"/>
                </a:lnTo>
                <a:lnTo>
                  <a:pt x="1007292" y="339821"/>
                </a:lnTo>
                <a:lnTo>
                  <a:pt x="1015742" y="344953"/>
                </a:lnTo>
                <a:lnTo>
                  <a:pt x="997779" y="344953"/>
                </a:lnTo>
                <a:lnTo>
                  <a:pt x="995604" y="359270"/>
                </a:lnTo>
                <a:close/>
              </a:path>
              <a:path w="1240789" h="405764">
                <a:moveTo>
                  <a:pt x="1015297" y="280393"/>
                </a:moveTo>
                <a:lnTo>
                  <a:pt x="997507" y="280393"/>
                </a:lnTo>
                <a:lnTo>
                  <a:pt x="1004094" y="273302"/>
                </a:lnTo>
                <a:lnTo>
                  <a:pt x="1011674" y="268237"/>
                </a:lnTo>
                <a:lnTo>
                  <a:pt x="1020325" y="265198"/>
                </a:lnTo>
                <a:lnTo>
                  <a:pt x="1030123" y="264185"/>
                </a:lnTo>
                <a:lnTo>
                  <a:pt x="1038820" y="264185"/>
                </a:lnTo>
                <a:lnTo>
                  <a:pt x="1046703" y="266076"/>
                </a:lnTo>
                <a:lnTo>
                  <a:pt x="1053498" y="269858"/>
                </a:lnTo>
                <a:lnTo>
                  <a:pt x="1060564" y="273639"/>
                </a:lnTo>
                <a:lnTo>
                  <a:pt x="1064706" y="277961"/>
                </a:lnTo>
                <a:lnTo>
                  <a:pt x="1022241" y="277961"/>
                </a:lnTo>
                <a:lnTo>
                  <a:pt x="1017076" y="279312"/>
                </a:lnTo>
                <a:lnTo>
                  <a:pt x="1015297" y="280393"/>
                </a:lnTo>
                <a:close/>
              </a:path>
              <a:path w="1240789" h="405764">
                <a:moveTo>
                  <a:pt x="1063269" y="347114"/>
                </a:moveTo>
                <a:lnTo>
                  <a:pt x="1038005" y="347114"/>
                </a:lnTo>
                <a:lnTo>
                  <a:pt x="1045615" y="343873"/>
                </a:lnTo>
                <a:lnTo>
                  <a:pt x="1051323" y="337390"/>
                </a:lnTo>
                <a:lnTo>
                  <a:pt x="1055090" y="332257"/>
                </a:lnTo>
                <a:lnTo>
                  <a:pt x="1057812" y="326517"/>
                </a:lnTo>
                <a:lnTo>
                  <a:pt x="1059464" y="320068"/>
                </a:lnTo>
                <a:lnTo>
                  <a:pt x="1060021" y="312808"/>
                </a:lnTo>
                <a:lnTo>
                  <a:pt x="1059464" y="305464"/>
                </a:lnTo>
                <a:lnTo>
                  <a:pt x="1038005" y="277961"/>
                </a:lnTo>
                <a:lnTo>
                  <a:pt x="1064706" y="277961"/>
                </a:lnTo>
                <a:lnTo>
                  <a:pt x="1075785" y="311998"/>
                </a:lnTo>
                <a:lnTo>
                  <a:pt x="1075386" y="318886"/>
                </a:lnTo>
                <a:lnTo>
                  <a:pt x="1074222" y="325369"/>
                </a:lnTo>
                <a:lnTo>
                  <a:pt x="1072345" y="331447"/>
                </a:lnTo>
                <a:lnTo>
                  <a:pt x="1069806" y="337120"/>
                </a:lnTo>
                <a:lnTo>
                  <a:pt x="1065729" y="344413"/>
                </a:lnTo>
                <a:lnTo>
                  <a:pt x="1063269" y="347114"/>
                </a:lnTo>
                <a:close/>
              </a:path>
              <a:path w="1240789" h="405764">
                <a:moveTo>
                  <a:pt x="1038820" y="360351"/>
                </a:moveTo>
                <a:lnTo>
                  <a:pt x="1022512" y="360351"/>
                </a:lnTo>
                <a:lnTo>
                  <a:pt x="1015989" y="359000"/>
                </a:lnTo>
                <a:lnTo>
                  <a:pt x="1005117" y="353597"/>
                </a:lnTo>
                <a:lnTo>
                  <a:pt x="1000768" y="349816"/>
                </a:lnTo>
                <a:lnTo>
                  <a:pt x="997779" y="344953"/>
                </a:lnTo>
                <a:lnTo>
                  <a:pt x="1015742" y="344953"/>
                </a:lnTo>
                <a:lnTo>
                  <a:pt x="1017076" y="345764"/>
                </a:lnTo>
                <a:lnTo>
                  <a:pt x="1022512" y="347114"/>
                </a:lnTo>
                <a:lnTo>
                  <a:pt x="1063269" y="347114"/>
                </a:lnTo>
                <a:lnTo>
                  <a:pt x="1060564" y="350086"/>
                </a:lnTo>
                <a:lnTo>
                  <a:pt x="1053498" y="354138"/>
                </a:lnTo>
                <a:lnTo>
                  <a:pt x="1046703" y="358190"/>
                </a:lnTo>
                <a:lnTo>
                  <a:pt x="1038820" y="360351"/>
                </a:lnTo>
                <a:close/>
              </a:path>
              <a:path w="1240789" h="405764">
                <a:moveTo>
                  <a:pt x="853670" y="277961"/>
                </a:moveTo>
                <a:lnTo>
                  <a:pt x="837145" y="277961"/>
                </a:lnTo>
                <a:lnTo>
                  <a:pt x="842743" y="271749"/>
                </a:lnTo>
                <a:lnTo>
                  <a:pt x="849172" y="267393"/>
                </a:lnTo>
                <a:lnTo>
                  <a:pt x="856561" y="264780"/>
                </a:lnTo>
                <a:lnTo>
                  <a:pt x="864868" y="263915"/>
                </a:lnTo>
                <a:lnTo>
                  <a:pt x="871663" y="263915"/>
                </a:lnTo>
                <a:lnTo>
                  <a:pt x="892789" y="277691"/>
                </a:lnTo>
                <a:lnTo>
                  <a:pt x="854268" y="277691"/>
                </a:lnTo>
                <a:lnTo>
                  <a:pt x="853670" y="277961"/>
                </a:lnTo>
                <a:close/>
              </a:path>
              <a:path w="1240789" h="405764">
                <a:moveTo>
                  <a:pt x="909960" y="282013"/>
                </a:moveTo>
                <a:lnTo>
                  <a:pt x="894766" y="282013"/>
                </a:lnTo>
                <a:lnTo>
                  <a:pt x="900631" y="274213"/>
                </a:lnTo>
                <a:lnTo>
                  <a:pt x="908050" y="268642"/>
                </a:lnTo>
                <a:lnTo>
                  <a:pt x="917050" y="265299"/>
                </a:lnTo>
                <a:lnTo>
                  <a:pt x="927654" y="264185"/>
                </a:lnTo>
                <a:lnTo>
                  <a:pt x="935239" y="264797"/>
                </a:lnTo>
                <a:lnTo>
                  <a:pt x="942059" y="266650"/>
                </a:lnTo>
                <a:lnTo>
                  <a:pt x="948065" y="269769"/>
                </a:lnTo>
                <a:lnTo>
                  <a:pt x="953229" y="274213"/>
                </a:lnTo>
                <a:lnTo>
                  <a:pt x="955715" y="277421"/>
                </a:lnTo>
                <a:lnTo>
                  <a:pt x="917326" y="277421"/>
                </a:lnTo>
                <a:lnTo>
                  <a:pt x="911346" y="280393"/>
                </a:lnTo>
                <a:lnTo>
                  <a:pt x="909960" y="282013"/>
                </a:lnTo>
                <a:close/>
              </a:path>
              <a:path w="1240789" h="405764">
                <a:moveTo>
                  <a:pt x="836873" y="359000"/>
                </a:moveTo>
                <a:lnTo>
                  <a:pt x="821652" y="359000"/>
                </a:lnTo>
                <a:lnTo>
                  <a:pt x="821652" y="264995"/>
                </a:lnTo>
                <a:lnTo>
                  <a:pt x="834970" y="264995"/>
                </a:lnTo>
                <a:lnTo>
                  <a:pt x="837145" y="277961"/>
                </a:lnTo>
                <a:lnTo>
                  <a:pt x="853670" y="277961"/>
                </a:lnTo>
                <a:lnTo>
                  <a:pt x="848288" y="280393"/>
                </a:lnTo>
                <a:lnTo>
                  <a:pt x="839047" y="292278"/>
                </a:lnTo>
                <a:lnTo>
                  <a:pt x="836873" y="299842"/>
                </a:lnTo>
                <a:lnTo>
                  <a:pt x="836873" y="359000"/>
                </a:lnTo>
                <a:close/>
              </a:path>
              <a:path w="1240789" h="405764">
                <a:moveTo>
                  <a:pt x="963260" y="358730"/>
                </a:moveTo>
                <a:lnTo>
                  <a:pt x="948039" y="358730"/>
                </a:lnTo>
                <a:lnTo>
                  <a:pt x="948039" y="296600"/>
                </a:lnTo>
                <a:lnTo>
                  <a:pt x="945865" y="289577"/>
                </a:lnTo>
                <a:lnTo>
                  <a:pt x="938254" y="279852"/>
                </a:lnTo>
                <a:lnTo>
                  <a:pt x="932546" y="277421"/>
                </a:lnTo>
                <a:lnTo>
                  <a:pt x="955715" y="277421"/>
                </a:lnTo>
                <a:lnTo>
                  <a:pt x="957641" y="279907"/>
                </a:lnTo>
                <a:lnTo>
                  <a:pt x="960780" y="286977"/>
                </a:lnTo>
                <a:lnTo>
                  <a:pt x="962644" y="295414"/>
                </a:lnTo>
                <a:lnTo>
                  <a:pt x="963260" y="305244"/>
                </a:lnTo>
                <a:lnTo>
                  <a:pt x="963260" y="358730"/>
                </a:lnTo>
                <a:close/>
              </a:path>
              <a:path w="1240789" h="405764">
                <a:moveTo>
                  <a:pt x="899930" y="359000"/>
                </a:moveTo>
                <a:lnTo>
                  <a:pt x="884710" y="359000"/>
                </a:lnTo>
                <a:lnTo>
                  <a:pt x="884636" y="296600"/>
                </a:lnTo>
                <a:lnTo>
                  <a:pt x="882807" y="289847"/>
                </a:lnTo>
                <a:lnTo>
                  <a:pt x="878730" y="284985"/>
                </a:lnTo>
                <a:lnTo>
                  <a:pt x="874925" y="280122"/>
                </a:lnTo>
                <a:lnTo>
                  <a:pt x="869217" y="277691"/>
                </a:lnTo>
                <a:lnTo>
                  <a:pt x="892789" y="277691"/>
                </a:lnTo>
                <a:lnTo>
                  <a:pt x="894766" y="282013"/>
                </a:lnTo>
                <a:lnTo>
                  <a:pt x="909960" y="282013"/>
                </a:lnTo>
                <a:lnTo>
                  <a:pt x="902105" y="291198"/>
                </a:lnTo>
                <a:lnTo>
                  <a:pt x="899930" y="298761"/>
                </a:lnTo>
                <a:lnTo>
                  <a:pt x="899930" y="359000"/>
                </a:lnTo>
                <a:close/>
              </a:path>
              <a:path w="1240789" h="405764">
                <a:moveTo>
                  <a:pt x="763215" y="360621"/>
                </a:moveTo>
                <a:lnTo>
                  <a:pt x="725978" y="344953"/>
                </a:lnTo>
                <a:lnTo>
                  <a:pt x="716193" y="312538"/>
                </a:lnTo>
                <a:lnTo>
                  <a:pt x="716550" y="305493"/>
                </a:lnTo>
                <a:lnTo>
                  <a:pt x="744461" y="266076"/>
                </a:lnTo>
                <a:lnTo>
                  <a:pt x="752343" y="264185"/>
                </a:lnTo>
                <a:lnTo>
                  <a:pt x="769738" y="264185"/>
                </a:lnTo>
                <a:lnTo>
                  <a:pt x="777348" y="266076"/>
                </a:lnTo>
                <a:lnTo>
                  <a:pt x="790938" y="273099"/>
                </a:lnTo>
                <a:lnTo>
                  <a:pt x="795287" y="277421"/>
                </a:lnTo>
                <a:lnTo>
                  <a:pt x="753974" y="277421"/>
                </a:lnTo>
                <a:lnTo>
                  <a:pt x="747722" y="279852"/>
                </a:lnTo>
                <a:lnTo>
                  <a:pt x="742286" y="284445"/>
                </a:lnTo>
                <a:lnTo>
                  <a:pt x="736850" y="289307"/>
                </a:lnTo>
                <a:lnTo>
                  <a:pt x="733860" y="295250"/>
                </a:lnTo>
                <a:lnTo>
                  <a:pt x="733045" y="302813"/>
                </a:lnTo>
                <a:lnTo>
                  <a:pt x="805712" y="302813"/>
                </a:lnTo>
                <a:lnTo>
                  <a:pt x="805791" y="305493"/>
                </a:lnTo>
                <a:lnTo>
                  <a:pt x="805863" y="312538"/>
                </a:lnTo>
                <a:lnTo>
                  <a:pt x="805616" y="315239"/>
                </a:lnTo>
                <a:lnTo>
                  <a:pt x="731958" y="315239"/>
                </a:lnTo>
                <a:lnTo>
                  <a:pt x="732011" y="325909"/>
                </a:lnTo>
                <a:lnTo>
                  <a:pt x="734948" y="333338"/>
                </a:lnTo>
                <a:lnTo>
                  <a:pt x="740384" y="338740"/>
                </a:lnTo>
                <a:lnTo>
                  <a:pt x="745820" y="344413"/>
                </a:lnTo>
                <a:lnTo>
                  <a:pt x="753158" y="347114"/>
                </a:lnTo>
                <a:lnTo>
                  <a:pt x="794744" y="347114"/>
                </a:lnTo>
                <a:lnTo>
                  <a:pt x="790395" y="351436"/>
                </a:lnTo>
                <a:lnTo>
                  <a:pt x="784581" y="355492"/>
                </a:lnTo>
                <a:lnTo>
                  <a:pt x="778130" y="358358"/>
                </a:lnTo>
                <a:lnTo>
                  <a:pt x="771016" y="360059"/>
                </a:lnTo>
                <a:lnTo>
                  <a:pt x="763215" y="360621"/>
                </a:lnTo>
                <a:close/>
              </a:path>
              <a:path w="1240789" h="405764">
                <a:moveTo>
                  <a:pt x="805712" y="302813"/>
                </a:moveTo>
                <a:lnTo>
                  <a:pt x="790123" y="302813"/>
                </a:lnTo>
                <a:lnTo>
                  <a:pt x="789308" y="294709"/>
                </a:lnTo>
                <a:lnTo>
                  <a:pt x="786318" y="288496"/>
                </a:lnTo>
                <a:lnTo>
                  <a:pt x="781154" y="284174"/>
                </a:lnTo>
                <a:lnTo>
                  <a:pt x="775989" y="279582"/>
                </a:lnTo>
                <a:lnTo>
                  <a:pt x="769466" y="277421"/>
                </a:lnTo>
                <a:lnTo>
                  <a:pt x="795287" y="277421"/>
                </a:lnTo>
                <a:lnTo>
                  <a:pt x="796103" y="278232"/>
                </a:lnTo>
                <a:lnTo>
                  <a:pt x="799636" y="284985"/>
                </a:lnTo>
                <a:lnTo>
                  <a:pt x="803713" y="291738"/>
                </a:lnTo>
                <a:lnTo>
                  <a:pt x="805616" y="299572"/>
                </a:lnTo>
                <a:lnTo>
                  <a:pt x="805712" y="302813"/>
                </a:lnTo>
                <a:close/>
              </a:path>
              <a:path w="1240789" h="405764">
                <a:moveTo>
                  <a:pt x="794744" y="347114"/>
                </a:moveTo>
                <a:lnTo>
                  <a:pt x="768651" y="347114"/>
                </a:lnTo>
                <a:lnTo>
                  <a:pt x="774359" y="345494"/>
                </a:lnTo>
                <a:lnTo>
                  <a:pt x="779251" y="341982"/>
                </a:lnTo>
                <a:lnTo>
                  <a:pt x="783872" y="338740"/>
                </a:lnTo>
                <a:lnTo>
                  <a:pt x="787133" y="333878"/>
                </a:lnTo>
                <a:lnTo>
                  <a:pt x="788764" y="327935"/>
                </a:lnTo>
                <a:lnTo>
                  <a:pt x="804257" y="327935"/>
                </a:lnTo>
                <a:lnTo>
                  <a:pt x="802320" y="334722"/>
                </a:lnTo>
                <a:lnTo>
                  <a:pt x="799364" y="340901"/>
                </a:lnTo>
                <a:lnTo>
                  <a:pt x="795389" y="346473"/>
                </a:lnTo>
                <a:lnTo>
                  <a:pt x="794744" y="347114"/>
                </a:lnTo>
                <a:close/>
              </a:path>
              <a:path w="1240789" h="405764">
                <a:moveTo>
                  <a:pt x="581652" y="359270"/>
                </a:moveTo>
                <a:lnTo>
                  <a:pt x="565888" y="359270"/>
                </a:lnTo>
                <a:lnTo>
                  <a:pt x="565888" y="230149"/>
                </a:lnTo>
                <a:lnTo>
                  <a:pt x="586273" y="230149"/>
                </a:lnTo>
                <a:lnTo>
                  <a:pt x="598075" y="257702"/>
                </a:lnTo>
                <a:lnTo>
                  <a:pt x="581652" y="257702"/>
                </a:lnTo>
                <a:lnTo>
                  <a:pt x="581652" y="359270"/>
                </a:lnTo>
                <a:close/>
              </a:path>
              <a:path w="1240789" h="405764">
                <a:moveTo>
                  <a:pt x="648674" y="337390"/>
                </a:moveTo>
                <a:lnTo>
                  <a:pt x="632207" y="337390"/>
                </a:lnTo>
                <a:lnTo>
                  <a:pt x="678141" y="230149"/>
                </a:lnTo>
                <a:lnTo>
                  <a:pt x="698255" y="230149"/>
                </a:lnTo>
                <a:lnTo>
                  <a:pt x="698255" y="257702"/>
                </a:lnTo>
                <a:lnTo>
                  <a:pt x="682490" y="257702"/>
                </a:lnTo>
                <a:lnTo>
                  <a:pt x="648674" y="337390"/>
                </a:lnTo>
                <a:close/>
              </a:path>
              <a:path w="1240789" h="405764">
                <a:moveTo>
                  <a:pt x="639274" y="359540"/>
                </a:moveTo>
                <a:lnTo>
                  <a:pt x="624868" y="359540"/>
                </a:lnTo>
                <a:lnTo>
                  <a:pt x="581652" y="257702"/>
                </a:lnTo>
                <a:lnTo>
                  <a:pt x="598075" y="257702"/>
                </a:lnTo>
                <a:lnTo>
                  <a:pt x="632207" y="337390"/>
                </a:lnTo>
                <a:lnTo>
                  <a:pt x="648674" y="337390"/>
                </a:lnTo>
                <a:lnTo>
                  <a:pt x="639274" y="359540"/>
                </a:lnTo>
                <a:close/>
              </a:path>
              <a:path w="1240789" h="405764">
                <a:moveTo>
                  <a:pt x="698255" y="359540"/>
                </a:moveTo>
                <a:lnTo>
                  <a:pt x="682490" y="359540"/>
                </a:lnTo>
                <a:lnTo>
                  <a:pt x="682490" y="257702"/>
                </a:lnTo>
                <a:lnTo>
                  <a:pt x="698255" y="257702"/>
                </a:lnTo>
                <a:lnTo>
                  <a:pt x="698255" y="359540"/>
                </a:lnTo>
                <a:close/>
              </a:path>
              <a:path w="1240789" h="405764">
                <a:moveTo>
                  <a:pt x="589263" y="174772"/>
                </a:moveTo>
                <a:lnTo>
                  <a:pt x="565888" y="174772"/>
                </a:lnTo>
                <a:lnTo>
                  <a:pt x="565888" y="45651"/>
                </a:lnTo>
                <a:lnTo>
                  <a:pt x="589263" y="45651"/>
                </a:lnTo>
                <a:lnTo>
                  <a:pt x="589263" y="174772"/>
                </a:lnTo>
                <a:close/>
              </a:path>
              <a:path w="1240789" h="405764">
                <a:moveTo>
                  <a:pt x="665910" y="175853"/>
                </a:moveTo>
                <a:lnTo>
                  <a:pt x="626024" y="163288"/>
                </a:lnTo>
                <a:lnTo>
                  <a:pt x="605095" y="128614"/>
                </a:lnTo>
                <a:lnTo>
                  <a:pt x="603124" y="110212"/>
                </a:lnTo>
                <a:lnTo>
                  <a:pt x="603587" y="100749"/>
                </a:lnTo>
                <a:lnTo>
                  <a:pt x="620112" y="62568"/>
                </a:lnTo>
                <a:lnTo>
                  <a:pt x="656792" y="45077"/>
                </a:lnTo>
                <a:lnTo>
                  <a:pt x="665910" y="44571"/>
                </a:lnTo>
                <a:lnTo>
                  <a:pt x="672935" y="44925"/>
                </a:lnTo>
                <a:lnTo>
                  <a:pt x="710986" y="65371"/>
                </a:lnTo>
                <a:lnTo>
                  <a:pt x="657213" y="65371"/>
                </a:lnTo>
                <a:lnTo>
                  <a:pt x="650418" y="67261"/>
                </a:lnTo>
                <a:lnTo>
                  <a:pt x="639002" y="74825"/>
                </a:lnTo>
                <a:lnTo>
                  <a:pt x="634381" y="79957"/>
                </a:lnTo>
                <a:lnTo>
                  <a:pt x="628402" y="93464"/>
                </a:lnTo>
                <a:lnTo>
                  <a:pt x="626885" y="100749"/>
                </a:lnTo>
                <a:lnTo>
                  <a:pt x="626886" y="119679"/>
                </a:lnTo>
                <a:lnTo>
                  <a:pt x="650418" y="153432"/>
                </a:lnTo>
                <a:lnTo>
                  <a:pt x="657213" y="155323"/>
                </a:lnTo>
                <a:lnTo>
                  <a:pt x="710986" y="155323"/>
                </a:lnTo>
                <a:lnTo>
                  <a:pt x="706680" y="161266"/>
                </a:lnTo>
                <a:lnTo>
                  <a:pt x="673092" y="175498"/>
                </a:lnTo>
                <a:lnTo>
                  <a:pt x="665910" y="175853"/>
                </a:lnTo>
                <a:close/>
              </a:path>
              <a:path w="1240789" h="405764">
                <a:moveTo>
                  <a:pt x="721358" y="91303"/>
                </a:moveTo>
                <a:lnTo>
                  <a:pt x="697983" y="91303"/>
                </a:lnTo>
                <a:lnTo>
                  <a:pt x="697711" y="90492"/>
                </a:lnTo>
                <a:lnTo>
                  <a:pt x="695537" y="82659"/>
                </a:lnTo>
                <a:lnTo>
                  <a:pt x="691731" y="76446"/>
                </a:lnTo>
                <a:lnTo>
                  <a:pt x="686024" y="72124"/>
                </a:lnTo>
                <a:lnTo>
                  <a:pt x="680316" y="67532"/>
                </a:lnTo>
                <a:lnTo>
                  <a:pt x="673249" y="65371"/>
                </a:lnTo>
                <a:lnTo>
                  <a:pt x="710986" y="65371"/>
                </a:lnTo>
                <a:lnTo>
                  <a:pt x="711573" y="66181"/>
                </a:lnTo>
                <a:lnTo>
                  <a:pt x="714932" y="71491"/>
                </a:lnTo>
                <a:lnTo>
                  <a:pt x="717654" y="77256"/>
                </a:lnTo>
                <a:lnTo>
                  <a:pt x="719714" y="83427"/>
                </a:lnTo>
                <a:lnTo>
                  <a:pt x="721358" y="91303"/>
                </a:lnTo>
                <a:close/>
              </a:path>
              <a:path w="1240789" h="405764">
                <a:moveTo>
                  <a:pt x="710986" y="155323"/>
                </a:moveTo>
                <a:lnTo>
                  <a:pt x="673249" y="155323"/>
                </a:lnTo>
                <a:lnTo>
                  <a:pt x="680316" y="152892"/>
                </a:lnTo>
                <a:lnTo>
                  <a:pt x="686024" y="148570"/>
                </a:lnTo>
                <a:lnTo>
                  <a:pt x="691460" y="144248"/>
                </a:lnTo>
                <a:lnTo>
                  <a:pt x="695537" y="138035"/>
                </a:lnTo>
                <a:lnTo>
                  <a:pt x="697439" y="130201"/>
                </a:lnTo>
                <a:lnTo>
                  <a:pt x="697711" y="129391"/>
                </a:lnTo>
                <a:lnTo>
                  <a:pt x="721086" y="129391"/>
                </a:lnTo>
                <a:lnTo>
                  <a:pt x="721086" y="130742"/>
                </a:lnTo>
                <a:lnTo>
                  <a:pt x="719714" y="137267"/>
                </a:lnTo>
                <a:lnTo>
                  <a:pt x="717654" y="143438"/>
                </a:lnTo>
                <a:lnTo>
                  <a:pt x="714932" y="149203"/>
                </a:lnTo>
                <a:lnTo>
                  <a:pt x="711573" y="154513"/>
                </a:lnTo>
                <a:lnTo>
                  <a:pt x="710986" y="155323"/>
                </a:lnTo>
                <a:close/>
              </a:path>
              <a:path w="1240789" h="405764">
                <a:moveTo>
                  <a:pt x="757235" y="174772"/>
                </a:moveTo>
                <a:lnTo>
                  <a:pt x="734676" y="174772"/>
                </a:lnTo>
                <a:lnTo>
                  <a:pt x="734676" y="45651"/>
                </a:lnTo>
                <a:lnTo>
                  <a:pt x="763758" y="45651"/>
                </a:lnTo>
                <a:lnTo>
                  <a:pt x="780649" y="86711"/>
                </a:lnTo>
                <a:lnTo>
                  <a:pt x="757235" y="86711"/>
                </a:lnTo>
                <a:lnTo>
                  <a:pt x="757235" y="174772"/>
                </a:lnTo>
                <a:close/>
              </a:path>
              <a:path w="1240789" h="405764">
                <a:moveTo>
                  <a:pt x="825778" y="143438"/>
                </a:moveTo>
                <a:lnTo>
                  <a:pt x="803985" y="143438"/>
                </a:lnTo>
                <a:lnTo>
                  <a:pt x="843124" y="45651"/>
                </a:lnTo>
                <a:lnTo>
                  <a:pt x="871663" y="45651"/>
                </a:lnTo>
                <a:lnTo>
                  <a:pt x="871663" y="86441"/>
                </a:lnTo>
                <a:lnTo>
                  <a:pt x="849104" y="86441"/>
                </a:lnTo>
                <a:lnTo>
                  <a:pt x="825778" y="143438"/>
                </a:lnTo>
                <a:close/>
              </a:path>
              <a:path w="1240789" h="405764">
                <a:moveTo>
                  <a:pt x="871663" y="174772"/>
                </a:moveTo>
                <a:lnTo>
                  <a:pt x="849104" y="174772"/>
                </a:lnTo>
                <a:lnTo>
                  <a:pt x="849104" y="86441"/>
                </a:lnTo>
                <a:lnTo>
                  <a:pt x="871663" y="86441"/>
                </a:lnTo>
                <a:lnTo>
                  <a:pt x="871663" y="174772"/>
                </a:lnTo>
                <a:close/>
              </a:path>
              <a:path w="1240789" h="405764">
                <a:moveTo>
                  <a:pt x="812954" y="174772"/>
                </a:moveTo>
                <a:lnTo>
                  <a:pt x="793656" y="174772"/>
                </a:lnTo>
                <a:lnTo>
                  <a:pt x="757235" y="86711"/>
                </a:lnTo>
                <a:lnTo>
                  <a:pt x="780649" y="86711"/>
                </a:lnTo>
                <a:lnTo>
                  <a:pt x="803985" y="143438"/>
                </a:lnTo>
                <a:lnTo>
                  <a:pt x="825778" y="143438"/>
                </a:lnTo>
                <a:lnTo>
                  <a:pt x="812954" y="174772"/>
                </a:lnTo>
                <a:close/>
              </a:path>
              <a:path w="1240789" h="405764">
                <a:moveTo>
                  <a:pt x="913792" y="174772"/>
                </a:moveTo>
                <a:lnTo>
                  <a:pt x="891233" y="174772"/>
                </a:lnTo>
                <a:lnTo>
                  <a:pt x="891233" y="45651"/>
                </a:lnTo>
                <a:lnTo>
                  <a:pt x="920315" y="45651"/>
                </a:lnTo>
                <a:lnTo>
                  <a:pt x="920587" y="46462"/>
                </a:lnTo>
                <a:lnTo>
                  <a:pt x="937057" y="86711"/>
                </a:lnTo>
                <a:lnTo>
                  <a:pt x="913792" y="86711"/>
                </a:lnTo>
                <a:lnTo>
                  <a:pt x="913792" y="174772"/>
                </a:lnTo>
                <a:close/>
              </a:path>
              <a:path w="1240789" h="405764">
                <a:moveTo>
                  <a:pt x="982174" y="143438"/>
                </a:moveTo>
                <a:lnTo>
                  <a:pt x="960270" y="143438"/>
                </a:lnTo>
                <a:lnTo>
                  <a:pt x="999409" y="45651"/>
                </a:lnTo>
                <a:lnTo>
                  <a:pt x="1027948" y="45651"/>
                </a:lnTo>
                <a:lnTo>
                  <a:pt x="1027948" y="86711"/>
                </a:lnTo>
                <a:lnTo>
                  <a:pt x="1005389" y="86711"/>
                </a:lnTo>
                <a:lnTo>
                  <a:pt x="982174" y="143438"/>
                </a:lnTo>
                <a:close/>
              </a:path>
              <a:path w="1240789" h="405764">
                <a:moveTo>
                  <a:pt x="969239" y="175043"/>
                </a:moveTo>
                <a:lnTo>
                  <a:pt x="949942" y="175043"/>
                </a:lnTo>
                <a:lnTo>
                  <a:pt x="913792" y="86711"/>
                </a:lnTo>
                <a:lnTo>
                  <a:pt x="937057" y="86711"/>
                </a:lnTo>
                <a:lnTo>
                  <a:pt x="960270" y="143438"/>
                </a:lnTo>
                <a:lnTo>
                  <a:pt x="982174" y="143438"/>
                </a:lnTo>
                <a:lnTo>
                  <a:pt x="969239" y="175043"/>
                </a:lnTo>
                <a:close/>
              </a:path>
              <a:path w="1240789" h="405764">
                <a:moveTo>
                  <a:pt x="1027948" y="174772"/>
                </a:moveTo>
                <a:lnTo>
                  <a:pt x="1005389" y="174772"/>
                </a:lnTo>
                <a:lnTo>
                  <a:pt x="1005389" y="86711"/>
                </a:lnTo>
                <a:lnTo>
                  <a:pt x="1027948" y="86711"/>
                </a:lnTo>
                <a:lnTo>
                  <a:pt x="1027948" y="174772"/>
                </a:lnTo>
                <a:close/>
              </a:path>
              <a:path w="1240789" h="405764">
                <a:moveTo>
                  <a:pt x="256035" y="45651"/>
                </a:moveTo>
                <a:lnTo>
                  <a:pt x="167972" y="45651"/>
                </a:lnTo>
                <a:lnTo>
                  <a:pt x="141336" y="0"/>
                </a:lnTo>
                <a:lnTo>
                  <a:pt x="282400" y="0"/>
                </a:lnTo>
                <a:lnTo>
                  <a:pt x="256035" y="45651"/>
                </a:lnTo>
                <a:close/>
              </a:path>
              <a:path w="1240789" h="405764">
                <a:moveTo>
                  <a:pt x="53001" y="162076"/>
                </a:moveTo>
                <a:lnTo>
                  <a:pt x="0" y="162076"/>
                </a:lnTo>
                <a:lnTo>
                  <a:pt x="70668" y="40519"/>
                </a:lnTo>
                <a:lnTo>
                  <a:pt x="97032" y="86170"/>
                </a:lnTo>
                <a:lnTo>
                  <a:pt x="53001" y="162076"/>
                </a:lnTo>
                <a:close/>
              </a:path>
              <a:path w="1240789" h="405764">
                <a:moveTo>
                  <a:pt x="423736" y="162076"/>
                </a:moveTo>
                <a:lnTo>
                  <a:pt x="370735" y="162076"/>
                </a:lnTo>
                <a:lnTo>
                  <a:pt x="326432" y="86170"/>
                </a:lnTo>
                <a:lnTo>
                  <a:pt x="353068" y="40519"/>
                </a:lnTo>
                <a:lnTo>
                  <a:pt x="423736" y="162076"/>
                </a:lnTo>
                <a:close/>
              </a:path>
              <a:path w="1240789" h="405764">
                <a:moveTo>
                  <a:pt x="282400" y="162076"/>
                </a:moveTo>
                <a:lnTo>
                  <a:pt x="141336" y="162076"/>
                </a:lnTo>
                <a:lnTo>
                  <a:pt x="97032" y="86170"/>
                </a:lnTo>
                <a:lnTo>
                  <a:pt x="120679" y="45651"/>
                </a:lnTo>
                <a:lnTo>
                  <a:pt x="167700" y="45651"/>
                </a:lnTo>
                <a:lnTo>
                  <a:pt x="211732" y="121557"/>
                </a:lnTo>
                <a:lnTo>
                  <a:pt x="305904" y="121557"/>
                </a:lnTo>
                <a:lnTo>
                  <a:pt x="282400" y="162076"/>
                </a:lnTo>
                <a:close/>
              </a:path>
              <a:path w="1240789" h="405764">
                <a:moveTo>
                  <a:pt x="305904" y="121557"/>
                </a:moveTo>
                <a:lnTo>
                  <a:pt x="211732" y="121557"/>
                </a:lnTo>
                <a:lnTo>
                  <a:pt x="256035" y="45651"/>
                </a:lnTo>
                <a:lnTo>
                  <a:pt x="302785" y="45651"/>
                </a:lnTo>
                <a:lnTo>
                  <a:pt x="326432" y="86170"/>
                </a:lnTo>
                <a:lnTo>
                  <a:pt x="305904" y="121557"/>
                </a:lnTo>
                <a:close/>
              </a:path>
              <a:path w="1240789" h="405764">
                <a:moveTo>
                  <a:pt x="370463" y="243115"/>
                </a:moveTo>
                <a:lnTo>
                  <a:pt x="53001" y="243115"/>
                </a:lnTo>
                <a:lnTo>
                  <a:pt x="29354" y="202596"/>
                </a:lnTo>
                <a:lnTo>
                  <a:pt x="53001" y="162076"/>
                </a:lnTo>
                <a:lnTo>
                  <a:pt x="370463" y="162076"/>
                </a:lnTo>
                <a:lnTo>
                  <a:pt x="394110" y="202596"/>
                </a:lnTo>
                <a:lnTo>
                  <a:pt x="370463" y="243115"/>
                </a:lnTo>
                <a:close/>
              </a:path>
              <a:path w="1240789" h="405764">
                <a:moveTo>
                  <a:pt x="70668" y="364673"/>
                </a:moveTo>
                <a:lnTo>
                  <a:pt x="0" y="243115"/>
                </a:lnTo>
                <a:lnTo>
                  <a:pt x="53001" y="243115"/>
                </a:lnTo>
                <a:lnTo>
                  <a:pt x="97304" y="319021"/>
                </a:lnTo>
                <a:lnTo>
                  <a:pt x="70668" y="364673"/>
                </a:lnTo>
                <a:close/>
              </a:path>
              <a:path w="1240789" h="405764">
                <a:moveTo>
                  <a:pt x="167972" y="359540"/>
                </a:moveTo>
                <a:lnTo>
                  <a:pt x="120951" y="359540"/>
                </a:lnTo>
                <a:lnTo>
                  <a:pt x="97304" y="319021"/>
                </a:lnTo>
                <a:lnTo>
                  <a:pt x="141336" y="243115"/>
                </a:lnTo>
                <a:lnTo>
                  <a:pt x="282400" y="243115"/>
                </a:lnTo>
                <a:lnTo>
                  <a:pt x="305904" y="283634"/>
                </a:lnTo>
                <a:lnTo>
                  <a:pt x="211732" y="283634"/>
                </a:lnTo>
                <a:lnTo>
                  <a:pt x="167972" y="359540"/>
                </a:lnTo>
                <a:close/>
              </a:path>
              <a:path w="1240789" h="405764">
                <a:moveTo>
                  <a:pt x="353068" y="364673"/>
                </a:moveTo>
                <a:lnTo>
                  <a:pt x="326703" y="319021"/>
                </a:lnTo>
                <a:lnTo>
                  <a:pt x="370735" y="243115"/>
                </a:lnTo>
                <a:lnTo>
                  <a:pt x="423736" y="243115"/>
                </a:lnTo>
                <a:lnTo>
                  <a:pt x="353068" y="364673"/>
                </a:lnTo>
                <a:close/>
              </a:path>
              <a:path w="1240789" h="405764">
                <a:moveTo>
                  <a:pt x="302785" y="359540"/>
                </a:moveTo>
                <a:lnTo>
                  <a:pt x="255764" y="359540"/>
                </a:lnTo>
                <a:lnTo>
                  <a:pt x="211732" y="283634"/>
                </a:lnTo>
                <a:lnTo>
                  <a:pt x="305904" y="283634"/>
                </a:lnTo>
                <a:lnTo>
                  <a:pt x="326432" y="319021"/>
                </a:lnTo>
                <a:lnTo>
                  <a:pt x="302785" y="359540"/>
                </a:lnTo>
                <a:close/>
              </a:path>
              <a:path w="1240789" h="405764">
                <a:moveTo>
                  <a:pt x="282672" y="405192"/>
                </a:moveTo>
                <a:lnTo>
                  <a:pt x="141336" y="405192"/>
                </a:lnTo>
                <a:lnTo>
                  <a:pt x="167700" y="359540"/>
                </a:lnTo>
                <a:lnTo>
                  <a:pt x="256035" y="359540"/>
                </a:lnTo>
                <a:lnTo>
                  <a:pt x="282672" y="405192"/>
                </a:lnTo>
                <a:close/>
              </a:path>
            </a:pathLst>
          </a:custGeom>
          <a:solidFill>
            <a:srgbClr val="003B3B"/>
          </a:solidFill>
        </p:spPr>
        <p:txBody>
          <a:bodyPr wrap="square" lIns="0" tIns="0" rIns="0" bIns="0" rtlCol="0"/>
          <a:lstStyle/>
          <a:p>
            <a:endParaRPr/>
          </a:p>
        </p:txBody>
      </p:sp>
      <p:sp>
        <p:nvSpPr>
          <p:cNvPr id="18" name="object 18"/>
          <p:cNvSpPr txBox="1">
            <a:spLocks noGrp="1"/>
          </p:cNvSpPr>
          <p:nvPr>
            <p:ph type="title"/>
          </p:nvPr>
        </p:nvSpPr>
        <p:spPr>
          <a:xfrm>
            <a:off x="6126100" y="2227549"/>
            <a:ext cx="4371975" cy="1120820"/>
          </a:xfrm>
          <a:prstGeom prst="rect">
            <a:avLst/>
          </a:prstGeom>
        </p:spPr>
        <p:txBody>
          <a:bodyPr vert="horz" wrap="square" lIns="0" tIns="12700" rIns="0" bIns="0" rtlCol="0" anchor="t">
            <a:spAutoFit/>
          </a:bodyPr>
          <a:lstStyle/>
          <a:p>
            <a:pPr marL="12700">
              <a:spcBef>
                <a:spcPts val="100"/>
              </a:spcBef>
            </a:pPr>
            <a:r>
              <a:rPr lang="en-US" sz="3600" b="1"/>
              <a:t>Freeport Safety</a:t>
            </a:r>
            <a:r>
              <a:rPr sz="3600" b="1" spc="-5">
                <a:latin typeface="Arial"/>
                <a:cs typeface="Arial"/>
              </a:rPr>
              <a:t> </a:t>
            </a:r>
            <a:r>
              <a:rPr sz="3600" b="1" spc="-10">
                <a:latin typeface="Arial"/>
                <a:cs typeface="Arial"/>
              </a:rPr>
              <a:t>Updates</a:t>
            </a:r>
            <a:endParaRPr sz="3600">
              <a:latin typeface="Arial"/>
              <a:cs typeface="Arial"/>
            </a:endParaRPr>
          </a:p>
        </p:txBody>
      </p:sp>
      <p:sp>
        <p:nvSpPr>
          <p:cNvPr id="19" name="object 19"/>
          <p:cNvSpPr txBox="1"/>
          <p:nvPr/>
        </p:nvSpPr>
        <p:spPr>
          <a:xfrm>
            <a:off x="6133309" y="3392446"/>
            <a:ext cx="5220489" cy="890628"/>
          </a:xfrm>
          <a:prstGeom prst="rect">
            <a:avLst/>
          </a:prstGeom>
        </p:spPr>
        <p:txBody>
          <a:bodyPr vert="horz" wrap="square" lIns="0" tIns="170815" rIns="0" bIns="0" rtlCol="0">
            <a:spAutoFit/>
          </a:bodyPr>
          <a:lstStyle/>
          <a:p>
            <a:pPr marL="12700">
              <a:lnSpc>
                <a:spcPct val="100000"/>
              </a:lnSpc>
              <a:spcBef>
                <a:spcPts val="1345"/>
              </a:spcBef>
            </a:pPr>
            <a:r>
              <a:rPr lang="en-US" sz="2400" dirty="0">
                <a:solidFill>
                  <a:srgbClr val="006FC0"/>
                </a:solidFill>
                <a:latin typeface="Arial"/>
                <a:cs typeface="Arial"/>
              </a:rPr>
              <a:t>May </a:t>
            </a:r>
            <a:r>
              <a:rPr sz="2400" spc="-20" dirty="0">
                <a:solidFill>
                  <a:srgbClr val="006FC0"/>
                </a:solidFill>
                <a:latin typeface="Arial"/>
                <a:cs typeface="Arial"/>
              </a:rPr>
              <a:t>202</a:t>
            </a:r>
            <a:r>
              <a:rPr lang="en-US" sz="2400" spc="-20" dirty="0">
                <a:solidFill>
                  <a:srgbClr val="006FC0"/>
                </a:solidFill>
                <a:latin typeface="Arial"/>
                <a:cs typeface="Arial"/>
              </a:rPr>
              <a:t>4</a:t>
            </a:r>
            <a:endParaRPr sz="2400" dirty="0">
              <a:latin typeface="Arial"/>
              <a:cs typeface="Arial"/>
            </a:endParaRPr>
          </a:p>
          <a:p>
            <a:pPr marL="12700">
              <a:lnSpc>
                <a:spcPct val="100000"/>
              </a:lnSpc>
              <a:spcBef>
                <a:spcPts val="825"/>
              </a:spcBef>
            </a:pPr>
            <a:r>
              <a:rPr sz="1600" dirty="0">
                <a:solidFill>
                  <a:srgbClr val="006FC0"/>
                </a:solidFill>
                <a:latin typeface="Arial"/>
                <a:cs typeface="Arial"/>
              </a:rPr>
              <a:t>(Incidents</a:t>
            </a:r>
            <a:r>
              <a:rPr sz="1600" spc="-25" dirty="0">
                <a:solidFill>
                  <a:srgbClr val="006FC0"/>
                </a:solidFill>
                <a:latin typeface="Arial"/>
                <a:cs typeface="Arial"/>
              </a:rPr>
              <a:t> </a:t>
            </a:r>
            <a:r>
              <a:rPr sz="1600" dirty="0">
                <a:solidFill>
                  <a:srgbClr val="006FC0"/>
                </a:solidFill>
                <a:latin typeface="Arial"/>
                <a:cs typeface="Arial"/>
              </a:rPr>
              <a:t>and</a:t>
            </a:r>
            <a:r>
              <a:rPr sz="1600" spc="-40" dirty="0">
                <a:solidFill>
                  <a:srgbClr val="006FC0"/>
                </a:solidFill>
                <a:latin typeface="Arial"/>
                <a:cs typeface="Arial"/>
              </a:rPr>
              <a:t> </a:t>
            </a:r>
            <a:r>
              <a:rPr sz="1600" spc="-10" dirty="0">
                <a:solidFill>
                  <a:srgbClr val="006FC0"/>
                </a:solidFill>
                <a:latin typeface="Arial"/>
                <a:cs typeface="Arial"/>
              </a:rPr>
              <a:t>Communications</a:t>
            </a:r>
            <a:r>
              <a:rPr sz="1600" spc="-45" dirty="0">
                <a:solidFill>
                  <a:srgbClr val="006FC0"/>
                </a:solidFill>
                <a:latin typeface="Arial"/>
                <a:cs typeface="Arial"/>
              </a:rPr>
              <a:t> </a:t>
            </a:r>
            <a:r>
              <a:rPr sz="1600" dirty="0">
                <a:solidFill>
                  <a:srgbClr val="006FC0"/>
                </a:solidFill>
                <a:latin typeface="Arial"/>
                <a:cs typeface="Arial"/>
              </a:rPr>
              <a:t>from</a:t>
            </a:r>
            <a:r>
              <a:rPr sz="1600" spc="-15" dirty="0">
                <a:solidFill>
                  <a:srgbClr val="006FC0"/>
                </a:solidFill>
                <a:latin typeface="Arial"/>
                <a:cs typeface="Arial"/>
              </a:rPr>
              <a:t> </a:t>
            </a:r>
            <a:r>
              <a:rPr lang="en-US" sz="1600" spc="-15" dirty="0">
                <a:solidFill>
                  <a:srgbClr val="006FC0"/>
                </a:solidFill>
                <a:latin typeface="Arial"/>
                <a:cs typeface="Arial"/>
              </a:rPr>
              <a:t>April</a:t>
            </a:r>
            <a:r>
              <a:rPr sz="1600" spc="-5" dirty="0">
                <a:solidFill>
                  <a:srgbClr val="006FC0"/>
                </a:solidFill>
                <a:latin typeface="Arial"/>
                <a:cs typeface="Arial"/>
              </a:rPr>
              <a:t> </a:t>
            </a:r>
            <a:r>
              <a:rPr sz="1600" spc="-10" dirty="0">
                <a:solidFill>
                  <a:srgbClr val="006FC0"/>
                </a:solidFill>
                <a:latin typeface="Arial"/>
                <a:cs typeface="Arial"/>
              </a:rPr>
              <a:t>202</a:t>
            </a:r>
            <a:r>
              <a:rPr lang="en-US" sz="1600" spc="-10" dirty="0">
                <a:solidFill>
                  <a:srgbClr val="006FC0"/>
                </a:solidFill>
                <a:latin typeface="Arial"/>
                <a:cs typeface="Arial"/>
              </a:rPr>
              <a:t>4</a:t>
            </a:r>
            <a:r>
              <a:rPr sz="1600" spc="-10" dirty="0">
                <a:solidFill>
                  <a:srgbClr val="006FC0"/>
                </a:solidFill>
                <a:latin typeface="Arial"/>
                <a:cs typeface="Arial"/>
              </a:rPr>
              <a:t>)</a:t>
            </a:r>
            <a:endParaRPr sz="16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96371" y="6468143"/>
            <a:ext cx="551815" cy="208279"/>
          </a:xfrm>
          <a:prstGeom prst="rect">
            <a:avLst/>
          </a:prstGeom>
        </p:spPr>
        <p:txBody>
          <a:bodyPr vert="horz" wrap="square" lIns="0" tIns="12700" rIns="0" bIns="0" rtlCol="0">
            <a:spAutoFit/>
          </a:bodyPr>
          <a:lstStyle/>
          <a:p>
            <a:pPr marL="12700">
              <a:lnSpc>
                <a:spcPct val="100000"/>
              </a:lnSpc>
              <a:spcBef>
                <a:spcPts val="100"/>
              </a:spcBef>
            </a:pPr>
            <a:r>
              <a:rPr sz="1200" spc="-10">
                <a:latin typeface="Arial"/>
                <a:cs typeface="Arial"/>
              </a:rPr>
              <a:t>fcx.com</a:t>
            </a:r>
            <a:endParaRPr sz="1200">
              <a:latin typeface="Arial"/>
              <a:cs typeface="Arial"/>
            </a:endParaRPr>
          </a:p>
        </p:txBody>
      </p:sp>
      <p:pic>
        <p:nvPicPr>
          <p:cNvPr id="3" name="object 3"/>
          <p:cNvPicPr/>
          <p:nvPr/>
        </p:nvPicPr>
        <p:blipFill>
          <a:blip r:embed="rId2" cstate="print"/>
          <a:stretch>
            <a:fillRect/>
          </a:stretch>
        </p:blipFill>
        <p:spPr>
          <a:xfrm>
            <a:off x="1109472" y="5974079"/>
            <a:ext cx="464807" cy="469379"/>
          </a:xfrm>
          <a:prstGeom prst="rect">
            <a:avLst/>
          </a:prstGeom>
        </p:spPr>
      </p:pic>
      <p:sp>
        <p:nvSpPr>
          <p:cNvPr id="4" name="object 4"/>
          <p:cNvSpPr/>
          <p:nvPr/>
        </p:nvSpPr>
        <p:spPr>
          <a:xfrm>
            <a:off x="1870297" y="6039265"/>
            <a:ext cx="1240790" cy="405765"/>
          </a:xfrm>
          <a:custGeom>
            <a:avLst/>
            <a:gdLst/>
            <a:ahLst/>
            <a:cxnLst/>
            <a:rect l="l" t="t" r="r" b="b"/>
            <a:pathLst>
              <a:path w="1240789" h="405764">
                <a:moveTo>
                  <a:pt x="1240496" y="279312"/>
                </a:moveTo>
                <a:lnTo>
                  <a:pt x="1207880" y="279312"/>
                </a:lnTo>
                <a:lnTo>
                  <a:pt x="1210598" y="274990"/>
                </a:lnTo>
                <a:lnTo>
                  <a:pt x="1214132" y="271749"/>
                </a:lnTo>
                <a:lnTo>
                  <a:pt x="1218480" y="269047"/>
                </a:lnTo>
                <a:lnTo>
                  <a:pt x="1222829" y="266616"/>
                </a:lnTo>
                <a:lnTo>
                  <a:pt x="1228809" y="265265"/>
                </a:lnTo>
                <a:lnTo>
                  <a:pt x="1236419" y="265265"/>
                </a:lnTo>
                <a:lnTo>
                  <a:pt x="1236419" y="264725"/>
                </a:lnTo>
                <a:lnTo>
                  <a:pt x="1240496" y="264725"/>
                </a:lnTo>
                <a:lnTo>
                  <a:pt x="1240496" y="279312"/>
                </a:lnTo>
                <a:close/>
              </a:path>
              <a:path w="1240789" h="405764">
                <a:moveTo>
                  <a:pt x="1207608" y="359000"/>
                </a:moveTo>
                <a:lnTo>
                  <a:pt x="1192388" y="359000"/>
                </a:lnTo>
                <a:lnTo>
                  <a:pt x="1192388" y="264995"/>
                </a:lnTo>
                <a:lnTo>
                  <a:pt x="1205706" y="264995"/>
                </a:lnTo>
                <a:lnTo>
                  <a:pt x="1207880" y="279312"/>
                </a:lnTo>
                <a:lnTo>
                  <a:pt x="1240496" y="279312"/>
                </a:lnTo>
                <a:lnTo>
                  <a:pt x="1240496" y="279582"/>
                </a:lnTo>
                <a:lnTo>
                  <a:pt x="1223916" y="279582"/>
                </a:lnTo>
                <a:lnTo>
                  <a:pt x="1217393" y="282554"/>
                </a:lnTo>
                <a:lnTo>
                  <a:pt x="1213588" y="288496"/>
                </a:lnTo>
                <a:lnTo>
                  <a:pt x="1209511" y="294709"/>
                </a:lnTo>
                <a:lnTo>
                  <a:pt x="1207608" y="302003"/>
                </a:lnTo>
                <a:lnTo>
                  <a:pt x="1207608" y="359000"/>
                </a:lnTo>
                <a:close/>
              </a:path>
              <a:path w="1240789" h="405764">
                <a:moveTo>
                  <a:pt x="1134222" y="360621"/>
                </a:moveTo>
                <a:lnTo>
                  <a:pt x="1096986" y="344953"/>
                </a:lnTo>
                <a:lnTo>
                  <a:pt x="1087201" y="312538"/>
                </a:lnTo>
                <a:lnTo>
                  <a:pt x="1087558" y="305493"/>
                </a:lnTo>
                <a:lnTo>
                  <a:pt x="1115468" y="266076"/>
                </a:lnTo>
                <a:lnTo>
                  <a:pt x="1123350" y="264185"/>
                </a:lnTo>
                <a:lnTo>
                  <a:pt x="1140745" y="264185"/>
                </a:lnTo>
                <a:lnTo>
                  <a:pt x="1148356" y="266076"/>
                </a:lnTo>
                <a:lnTo>
                  <a:pt x="1155151" y="269587"/>
                </a:lnTo>
                <a:lnTo>
                  <a:pt x="1161674" y="273099"/>
                </a:lnTo>
                <a:lnTo>
                  <a:pt x="1166252" y="277421"/>
                </a:lnTo>
                <a:lnTo>
                  <a:pt x="1124981" y="277421"/>
                </a:lnTo>
                <a:lnTo>
                  <a:pt x="1118730" y="279852"/>
                </a:lnTo>
                <a:lnTo>
                  <a:pt x="1113294" y="284445"/>
                </a:lnTo>
                <a:lnTo>
                  <a:pt x="1107858" y="289307"/>
                </a:lnTo>
                <a:lnTo>
                  <a:pt x="1104868" y="295250"/>
                </a:lnTo>
                <a:lnTo>
                  <a:pt x="1104052" y="302813"/>
                </a:lnTo>
                <a:lnTo>
                  <a:pt x="1176719" y="302813"/>
                </a:lnTo>
                <a:lnTo>
                  <a:pt x="1176798" y="305493"/>
                </a:lnTo>
                <a:lnTo>
                  <a:pt x="1176870" y="312538"/>
                </a:lnTo>
                <a:lnTo>
                  <a:pt x="1176623" y="315239"/>
                </a:lnTo>
                <a:lnTo>
                  <a:pt x="1102965" y="315239"/>
                </a:lnTo>
                <a:lnTo>
                  <a:pt x="1103019" y="325909"/>
                </a:lnTo>
                <a:lnTo>
                  <a:pt x="1105955" y="333338"/>
                </a:lnTo>
                <a:lnTo>
                  <a:pt x="1111391" y="338740"/>
                </a:lnTo>
                <a:lnTo>
                  <a:pt x="1116827" y="344413"/>
                </a:lnTo>
                <a:lnTo>
                  <a:pt x="1124166" y="347114"/>
                </a:lnTo>
                <a:lnTo>
                  <a:pt x="1165751" y="347114"/>
                </a:lnTo>
                <a:lnTo>
                  <a:pt x="1161402" y="351436"/>
                </a:lnTo>
                <a:lnTo>
                  <a:pt x="1155588" y="355492"/>
                </a:lnTo>
                <a:lnTo>
                  <a:pt x="1149137" y="358358"/>
                </a:lnTo>
                <a:lnTo>
                  <a:pt x="1142024" y="360059"/>
                </a:lnTo>
                <a:lnTo>
                  <a:pt x="1134222" y="360621"/>
                </a:lnTo>
                <a:close/>
              </a:path>
              <a:path w="1240789" h="405764">
                <a:moveTo>
                  <a:pt x="1176719" y="302813"/>
                </a:moveTo>
                <a:lnTo>
                  <a:pt x="1161131" y="302813"/>
                </a:lnTo>
                <a:lnTo>
                  <a:pt x="1160315" y="294709"/>
                </a:lnTo>
                <a:lnTo>
                  <a:pt x="1157325" y="288496"/>
                </a:lnTo>
                <a:lnTo>
                  <a:pt x="1152161" y="284174"/>
                </a:lnTo>
                <a:lnTo>
                  <a:pt x="1146997" y="279582"/>
                </a:lnTo>
                <a:lnTo>
                  <a:pt x="1140474" y="277421"/>
                </a:lnTo>
                <a:lnTo>
                  <a:pt x="1166252" y="277421"/>
                </a:lnTo>
                <a:lnTo>
                  <a:pt x="1167110" y="278232"/>
                </a:lnTo>
                <a:lnTo>
                  <a:pt x="1170644" y="284985"/>
                </a:lnTo>
                <a:lnTo>
                  <a:pt x="1174721" y="291738"/>
                </a:lnTo>
                <a:lnTo>
                  <a:pt x="1176623" y="299572"/>
                </a:lnTo>
                <a:lnTo>
                  <a:pt x="1176719" y="302813"/>
                </a:lnTo>
                <a:close/>
              </a:path>
              <a:path w="1240789" h="405764">
                <a:moveTo>
                  <a:pt x="1165751" y="347114"/>
                </a:moveTo>
                <a:lnTo>
                  <a:pt x="1139658" y="347114"/>
                </a:lnTo>
                <a:lnTo>
                  <a:pt x="1145366" y="345494"/>
                </a:lnTo>
                <a:lnTo>
                  <a:pt x="1150259" y="341982"/>
                </a:lnTo>
                <a:lnTo>
                  <a:pt x="1154879" y="338740"/>
                </a:lnTo>
                <a:lnTo>
                  <a:pt x="1158141" y="333878"/>
                </a:lnTo>
                <a:lnTo>
                  <a:pt x="1159772" y="327935"/>
                </a:lnTo>
                <a:lnTo>
                  <a:pt x="1175264" y="327935"/>
                </a:lnTo>
                <a:lnTo>
                  <a:pt x="1173328" y="334722"/>
                </a:lnTo>
                <a:lnTo>
                  <a:pt x="1170372" y="340901"/>
                </a:lnTo>
                <a:lnTo>
                  <a:pt x="1166397" y="346473"/>
                </a:lnTo>
                <a:lnTo>
                  <a:pt x="1165751" y="347114"/>
                </a:lnTo>
                <a:close/>
              </a:path>
              <a:path w="1240789" h="405764">
                <a:moveTo>
                  <a:pt x="995604" y="359270"/>
                </a:moveTo>
                <a:lnTo>
                  <a:pt x="982286" y="359270"/>
                </a:lnTo>
                <a:lnTo>
                  <a:pt x="982286" y="230149"/>
                </a:lnTo>
                <a:lnTo>
                  <a:pt x="997507" y="230149"/>
                </a:lnTo>
                <a:lnTo>
                  <a:pt x="997507" y="280393"/>
                </a:lnTo>
                <a:lnTo>
                  <a:pt x="1015297" y="280393"/>
                </a:lnTo>
                <a:lnTo>
                  <a:pt x="997235" y="319021"/>
                </a:lnTo>
                <a:lnTo>
                  <a:pt x="998322" y="324964"/>
                </a:lnTo>
                <a:lnTo>
                  <a:pt x="1003758" y="335769"/>
                </a:lnTo>
                <a:lnTo>
                  <a:pt x="1007292" y="339821"/>
                </a:lnTo>
                <a:lnTo>
                  <a:pt x="1015742" y="344953"/>
                </a:lnTo>
                <a:lnTo>
                  <a:pt x="997779" y="344953"/>
                </a:lnTo>
                <a:lnTo>
                  <a:pt x="995604" y="359270"/>
                </a:lnTo>
                <a:close/>
              </a:path>
              <a:path w="1240789" h="405764">
                <a:moveTo>
                  <a:pt x="1015297" y="280393"/>
                </a:moveTo>
                <a:lnTo>
                  <a:pt x="997507" y="280393"/>
                </a:lnTo>
                <a:lnTo>
                  <a:pt x="1004094" y="273302"/>
                </a:lnTo>
                <a:lnTo>
                  <a:pt x="1011674" y="268237"/>
                </a:lnTo>
                <a:lnTo>
                  <a:pt x="1020325" y="265198"/>
                </a:lnTo>
                <a:lnTo>
                  <a:pt x="1030123" y="264185"/>
                </a:lnTo>
                <a:lnTo>
                  <a:pt x="1038820" y="264185"/>
                </a:lnTo>
                <a:lnTo>
                  <a:pt x="1046703" y="266076"/>
                </a:lnTo>
                <a:lnTo>
                  <a:pt x="1053498" y="269858"/>
                </a:lnTo>
                <a:lnTo>
                  <a:pt x="1060564" y="273639"/>
                </a:lnTo>
                <a:lnTo>
                  <a:pt x="1064706" y="277961"/>
                </a:lnTo>
                <a:lnTo>
                  <a:pt x="1022241" y="277961"/>
                </a:lnTo>
                <a:lnTo>
                  <a:pt x="1017076" y="279312"/>
                </a:lnTo>
                <a:lnTo>
                  <a:pt x="1015297" y="280393"/>
                </a:lnTo>
                <a:close/>
              </a:path>
              <a:path w="1240789" h="405764">
                <a:moveTo>
                  <a:pt x="1063269" y="347114"/>
                </a:moveTo>
                <a:lnTo>
                  <a:pt x="1038005" y="347114"/>
                </a:lnTo>
                <a:lnTo>
                  <a:pt x="1045615" y="343873"/>
                </a:lnTo>
                <a:lnTo>
                  <a:pt x="1051323" y="337390"/>
                </a:lnTo>
                <a:lnTo>
                  <a:pt x="1055090" y="332257"/>
                </a:lnTo>
                <a:lnTo>
                  <a:pt x="1057812" y="326517"/>
                </a:lnTo>
                <a:lnTo>
                  <a:pt x="1059464" y="320068"/>
                </a:lnTo>
                <a:lnTo>
                  <a:pt x="1060021" y="312808"/>
                </a:lnTo>
                <a:lnTo>
                  <a:pt x="1059464" y="305464"/>
                </a:lnTo>
                <a:lnTo>
                  <a:pt x="1038005" y="277961"/>
                </a:lnTo>
                <a:lnTo>
                  <a:pt x="1064706" y="277961"/>
                </a:lnTo>
                <a:lnTo>
                  <a:pt x="1075785" y="311998"/>
                </a:lnTo>
                <a:lnTo>
                  <a:pt x="1075386" y="318886"/>
                </a:lnTo>
                <a:lnTo>
                  <a:pt x="1074222" y="325369"/>
                </a:lnTo>
                <a:lnTo>
                  <a:pt x="1072345" y="331447"/>
                </a:lnTo>
                <a:lnTo>
                  <a:pt x="1069806" y="337120"/>
                </a:lnTo>
                <a:lnTo>
                  <a:pt x="1065729" y="344413"/>
                </a:lnTo>
                <a:lnTo>
                  <a:pt x="1063269" y="347114"/>
                </a:lnTo>
                <a:close/>
              </a:path>
              <a:path w="1240789" h="405764">
                <a:moveTo>
                  <a:pt x="1038820" y="360351"/>
                </a:moveTo>
                <a:lnTo>
                  <a:pt x="1022512" y="360351"/>
                </a:lnTo>
                <a:lnTo>
                  <a:pt x="1015989" y="359000"/>
                </a:lnTo>
                <a:lnTo>
                  <a:pt x="1005117" y="353597"/>
                </a:lnTo>
                <a:lnTo>
                  <a:pt x="1000768" y="349816"/>
                </a:lnTo>
                <a:lnTo>
                  <a:pt x="997779" y="344953"/>
                </a:lnTo>
                <a:lnTo>
                  <a:pt x="1015742" y="344953"/>
                </a:lnTo>
                <a:lnTo>
                  <a:pt x="1017076" y="345764"/>
                </a:lnTo>
                <a:lnTo>
                  <a:pt x="1022512" y="347114"/>
                </a:lnTo>
                <a:lnTo>
                  <a:pt x="1063269" y="347114"/>
                </a:lnTo>
                <a:lnTo>
                  <a:pt x="1060564" y="350086"/>
                </a:lnTo>
                <a:lnTo>
                  <a:pt x="1053498" y="354138"/>
                </a:lnTo>
                <a:lnTo>
                  <a:pt x="1046703" y="358190"/>
                </a:lnTo>
                <a:lnTo>
                  <a:pt x="1038820" y="360351"/>
                </a:lnTo>
                <a:close/>
              </a:path>
              <a:path w="1240789" h="405764">
                <a:moveTo>
                  <a:pt x="853670" y="277961"/>
                </a:moveTo>
                <a:lnTo>
                  <a:pt x="837145" y="277961"/>
                </a:lnTo>
                <a:lnTo>
                  <a:pt x="842743" y="271749"/>
                </a:lnTo>
                <a:lnTo>
                  <a:pt x="849172" y="267393"/>
                </a:lnTo>
                <a:lnTo>
                  <a:pt x="856561" y="264780"/>
                </a:lnTo>
                <a:lnTo>
                  <a:pt x="864868" y="263915"/>
                </a:lnTo>
                <a:lnTo>
                  <a:pt x="871663" y="263915"/>
                </a:lnTo>
                <a:lnTo>
                  <a:pt x="892789" y="277691"/>
                </a:lnTo>
                <a:lnTo>
                  <a:pt x="854268" y="277691"/>
                </a:lnTo>
                <a:lnTo>
                  <a:pt x="853670" y="277961"/>
                </a:lnTo>
                <a:close/>
              </a:path>
              <a:path w="1240789" h="405764">
                <a:moveTo>
                  <a:pt x="909960" y="282013"/>
                </a:moveTo>
                <a:lnTo>
                  <a:pt x="894766" y="282013"/>
                </a:lnTo>
                <a:lnTo>
                  <a:pt x="900631" y="274213"/>
                </a:lnTo>
                <a:lnTo>
                  <a:pt x="908050" y="268642"/>
                </a:lnTo>
                <a:lnTo>
                  <a:pt x="917050" y="265299"/>
                </a:lnTo>
                <a:lnTo>
                  <a:pt x="927654" y="264185"/>
                </a:lnTo>
                <a:lnTo>
                  <a:pt x="935239" y="264797"/>
                </a:lnTo>
                <a:lnTo>
                  <a:pt x="942059" y="266650"/>
                </a:lnTo>
                <a:lnTo>
                  <a:pt x="948065" y="269769"/>
                </a:lnTo>
                <a:lnTo>
                  <a:pt x="953229" y="274213"/>
                </a:lnTo>
                <a:lnTo>
                  <a:pt x="955715" y="277421"/>
                </a:lnTo>
                <a:lnTo>
                  <a:pt x="917326" y="277421"/>
                </a:lnTo>
                <a:lnTo>
                  <a:pt x="911346" y="280393"/>
                </a:lnTo>
                <a:lnTo>
                  <a:pt x="909960" y="282013"/>
                </a:lnTo>
                <a:close/>
              </a:path>
              <a:path w="1240789" h="405764">
                <a:moveTo>
                  <a:pt x="836873" y="359000"/>
                </a:moveTo>
                <a:lnTo>
                  <a:pt x="821652" y="359000"/>
                </a:lnTo>
                <a:lnTo>
                  <a:pt x="821652" y="264995"/>
                </a:lnTo>
                <a:lnTo>
                  <a:pt x="834970" y="264995"/>
                </a:lnTo>
                <a:lnTo>
                  <a:pt x="837145" y="277961"/>
                </a:lnTo>
                <a:lnTo>
                  <a:pt x="853670" y="277961"/>
                </a:lnTo>
                <a:lnTo>
                  <a:pt x="848288" y="280393"/>
                </a:lnTo>
                <a:lnTo>
                  <a:pt x="839047" y="292278"/>
                </a:lnTo>
                <a:lnTo>
                  <a:pt x="836873" y="299842"/>
                </a:lnTo>
                <a:lnTo>
                  <a:pt x="836873" y="359000"/>
                </a:lnTo>
                <a:close/>
              </a:path>
              <a:path w="1240789" h="405764">
                <a:moveTo>
                  <a:pt x="963260" y="358730"/>
                </a:moveTo>
                <a:lnTo>
                  <a:pt x="948039" y="358730"/>
                </a:lnTo>
                <a:lnTo>
                  <a:pt x="948039" y="296600"/>
                </a:lnTo>
                <a:lnTo>
                  <a:pt x="945865" y="289577"/>
                </a:lnTo>
                <a:lnTo>
                  <a:pt x="938254" y="279852"/>
                </a:lnTo>
                <a:lnTo>
                  <a:pt x="932546" y="277421"/>
                </a:lnTo>
                <a:lnTo>
                  <a:pt x="955715" y="277421"/>
                </a:lnTo>
                <a:lnTo>
                  <a:pt x="957641" y="279907"/>
                </a:lnTo>
                <a:lnTo>
                  <a:pt x="960780" y="286977"/>
                </a:lnTo>
                <a:lnTo>
                  <a:pt x="962644" y="295414"/>
                </a:lnTo>
                <a:lnTo>
                  <a:pt x="963260" y="305244"/>
                </a:lnTo>
                <a:lnTo>
                  <a:pt x="963260" y="358730"/>
                </a:lnTo>
                <a:close/>
              </a:path>
              <a:path w="1240789" h="405764">
                <a:moveTo>
                  <a:pt x="899930" y="359000"/>
                </a:moveTo>
                <a:lnTo>
                  <a:pt x="884710" y="359000"/>
                </a:lnTo>
                <a:lnTo>
                  <a:pt x="884636" y="296600"/>
                </a:lnTo>
                <a:lnTo>
                  <a:pt x="882807" y="289847"/>
                </a:lnTo>
                <a:lnTo>
                  <a:pt x="878730" y="284985"/>
                </a:lnTo>
                <a:lnTo>
                  <a:pt x="874925" y="280122"/>
                </a:lnTo>
                <a:lnTo>
                  <a:pt x="869217" y="277691"/>
                </a:lnTo>
                <a:lnTo>
                  <a:pt x="892789" y="277691"/>
                </a:lnTo>
                <a:lnTo>
                  <a:pt x="894766" y="282013"/>
                </a:lnTo>
                <a:lnTo>
                  <a:pt x="909960" y="282013"/>
                </a:lnTo>
                <a:lnTo>
                  <a:pt x="902105" y="291198"/>
                </a:lnTo>
                <a:lnTo>
                  <a:pt x="899930" y="298761"/>
                </a:lnTo>
                <a:lnTo>
                  <a:pt x="899930" y="359000"/>
                </a:lnTo>
                <a:close/>
              </a:path>
              <a:path w="1240789" h="405764">
                <a:moveTo>
                  <a:pt x="763215" y="360621"/>
                </a:moveTo>
                <a:lnTo>
                  <a:pt x="725978" y="344953"/>
                </a:lnTo>
                <a:lnTo>
                  <a:pt x="716193" y="312538"/>
                </a:lnTo>
                <a:lnTo>
                  <a:pt x="716550" y="305493"/>
                </a:lnTo>
                <a:lnTo>
                  <a:pt x="744461" y="266076"/>
                </a:lnTo>
                <a:lnTo>
                  <a:pt x="752343" y="264185"/>
                </a:lnTo>
                <a:lnTo>
                  <a:pt x="769738" y="264185"/>
                </a:lnTo>
                <a:lnTo>
                  <a:pt x="777348" y="266076"/>
                </a:lnTo>
                <a:lnTo>
                  <a:pt x="790938" y="273099"/>
                </a:lnTo>
                <a:lnTo>
                  <a:pt x="795287" y="277421"/>
                </a:lnTo>
                <a:lnTo>
                  <a:pt x="753974" y="277421"/>
                </a:lnTo>
                <a:lnTo>
                  <a:pt x="747722" y="279852"/>
                </a:lnTo>
                <a:lnTo>
                  <a:pt x="742286" y="284445"/>
                </a:lnTo>
                <a:lnTo>
                  <a:pt x="736850" y="289307"/>
                </a:lnTo>
                <a:lnTo>
                  <a:pt x="733860" y="295250"/>
                </a:lnTo>
                <a:lnTo>
                  <a:pt x="733045" y="302813"/>
                </a:lnTo>
                <a:lnTo>
                  <a:pt x="805712" y="302813"/>
                </a:lnTo>
                <a:lnTo>
                  <a:pt x="805791" y="305493"/>
                </a:lnTo>
                <a:lnTo>
                  <a:pt x="805863" y="312538"/>
                </a:lnTo>
                <a:lnTo>
                  <a:pt x="805616" y="315239"/>
                </a:lnTo>
                <a:lnTo>
                  <a:pt x="731958" y="315239"/>
                </a:lnTo>
                <a:lnTo>
                  <a:pt x="732011" y="325909"/>
                </a:lnTo>
                <a:lnTo>
                  <a:pt x="734948" y="333338"/>
                </a:lnTo>
                <a:lnTo>
                  <a:pt x="740384" y="338740"/>
                </a:lnTo>
                <a:lnTo>
                  <a:pt x="745820" y="344413"/>
                </a:lnTo>
                <a:lnTo>
                  <a:pt x="753158" y="347114"/>
                </a:lnTo>
                <a:lnTo>
                  <a:pt x="794744" y="347114"/>
                </a:lnTo>
                <a:lnTo>
                  <a:pt x="790395" y="351436"/>
                </a:lnTo>
                <a:lnTo>
                  <a:pt x="784581" y="355492"/>
                </a:lnTo>
                <a:lnTo>
                  <a:pt x="778130" y="358358"/>
                </a:lnTo>
                <a:lnTo>
                  <a:pt x="771016" y="360059"/>
                </a:lnTo>
                <a:lnTo>
                  <a:pt x="763215" y="360621"/>
                </a:lnTo>
                <a:close/>
              </a:path>
              <a:path w="1240789" h="405764">
                <a:moveTo>
                  <a:pt x="805712" y="302813"/>
                </a:moveTo>
                <a:lnTo>
                  <a:pt x="790123" y="302813"/>
                </a:lnTo>
                <a:lnTo>
                  <a:pt x="789308" y="294709"/>
                </a:lnTo>
                <a:lnTo>
                  <a:pt x="786318" y="288496"/>
                </a:lnTo>
                <a:lnTo>
                  <a:pt x="781154" y="284174"/>
                </a:lnTo>
                <a:lnTo>
                  <a:pt x="775989" y="279582"/>
                </a:lnTo>
                <a:lnTo>
                  <a:pt x="769466" y="277421"/>
                </a:lnTo>
                <a:lnTo>
                  <a:pt x="795287" y="277421"/>
                </a:lnTo>
                <a:lnTo>
                  <a:pt x="796103" y="278232"/>
                </a:lnTo>
                <a:lnTo>
                  <a:pt x="799636" y="284985"/>
                </a:lnTo>
                <a:lnTo>
                  <a:pt x="803713" y="291738"/>
                </a:lnTo>
                <a:lnTo>
                  <a:pt x="805616" y="299572"/>
                </a:lnTo>
                <a:lnTo>
                  <a:pt x="805712" y="302813"/>
                </a:lnTo>
                <a:close/>
              </a:path>
              <a:path w="1240789" h="405764">
                <a:moveTo>
                  <a:pt x="794744" y="347114"/>
                </a:moveTo>
                <a:lnTo>
                  <a:pt x="768651" y="347114"/>
                </a:lnTo>
                <a:lnTo>
                  <a:pt x="774359" y="345494"/>
                </a:lnTo>
                <a:lnTo>
                  <a:pt x="779251" y="341982"/>
                </a:lnTo>
                <a:lnTo>
                  <a:pt x="783872" y="338740"/>
                </a:lnTo>
                <a:lnTo>
                  <a:pt x="787133" y="333878"/>
                </a:lnTo>
                <a:lnTo>
                  <a:pt x="788764" y="327935"/>
                </a:lnTo>
                <a:lnTo>
                  <a:pt x="804257" y="327935"/>
                </a:lnTo>
                <a:lnTo>
                  <a:pt x="802320" y="334722"/>
                </a:lnTo>
                <a:lnTo>
                  <a:pt x="799364" y="340901"/>
                </a:lnTo>
                <a:lnTo>
                  <a:pt x="795389" y="346473"/>
                </a:lnTo>
                <a:lnTo>
                  <a:pt x="794744" y="347114"/>
                </a:lnTo>
                <a:close/>
              </a:path>
              <a:path w="1240789" h="405764">
                <a:moveTo>
                  <a:pt x="581652" y="359270"/>
                </a:moveTo>
                <a:lnTo>
                  <a:pt x="565888" y="359270"/>
                </a:lnTo>
                <a:lnTo>
                  <a:pt x="565888" y="230149"/>
                </a:lnTo>
                <a:lnTo>
                  <a:pt x="586273" y="230149"/>
                </a:lnTo>
                <a:lnTo>
                  <a:pt x="598075" y="257702"/>
                </a:lnTo>
                <a:lnTo>
                  <a:pt x="581652" y="257702"/>
                </a:lnTo>
                <a:lnTo>
                  <a:pt x="581652" y="359270"/>
                </a:lnTo>
                <a:close/>
              </a:path>
              <a:path w="1240789" h="405764">
                <a:moveTo>
                  <a:pt x="648674" y="337390"/>
                </a:moveTo>
                <a:lnTo>
                  <a:pt x="632207" y="337390"/>
                </a:lnTo>
                <a:lnTo>
                  <a:pt x="678141" y="230149"/>
                </a:lnTo>
                <a:lnTo>
                  <a:pt x="698255" y="230149"/>
                </a:lnTo>
                <a:lnTo>
                  <a:pt x="698255" y="257702"/>
                </a:lnTo>
                <a:lnTo>
                  <a:pt x="682490" y="257702"/>
                </a:lnTo>
                <a:lnTo>
                  <a:pt x="648674" y="337390"/>
                </a:lnTo>
                <a:close/>
              </a:path>
              <a:path w="1240789" h="405764">
                <a:moveTo>
                  <a:pt x="639274" y="359540"/>
                </a:moveTo>
                <a:lnTo>
                  <a:pt x="624868" y="359540"/>
                </a:lnTo>
                <a:lnTo>
                  <a:pt x="581652" y="257702"/>
                </a:lnTo>
                <a:lnTo>
                  <a:pt x="598075" y="257702"/>
                </a:lnTo>
                <a:lnTo>
                  <a:pt x="632207" y="337390"/>
                </a:lnTo>
                <a:lnTo>
                  <a:pt x="648674" y="337390"/>
                </a:lnTo>
                <a:lnTo>
                  <a:pt x="639274" y="359540"/>
                </a:lnTo>
                <a:close/>
              </a:path>
              <a:path w="1240789" h="405764">
                <a:moveTo>
                  <a:pt x="698255" y="359540"/>
                </a:moveTo>
                <a:lnTo>
                  <a:pt x="682490" y="359540"/>
                </a:lnTo>
                <a:lnTo>
                  <a:pt x="682490" y="257702"/>
                </a:lnTo>
                <a:lnTo>
                  <a:pt x="698255" y="257702"/>
                </a:lnTo>
                <a:lnTo>
                  <a:pt x="698255" y="359540"/>
                </a:lnTo>
                <a:close/>
              </a:path>
              <a:path w="1240789" h="405764">
                <a:moveTo>
                  <a:pt x="589263" y="174772"/>
                </a:moveTo>
                <a:lnTo>
                  <a:pt x="565888" y="174772"/>
                </a:lnTo>
                <a:lnTo>
                  <a:pt x="565888" y="45651"/>
                </a:lnTo>
                <a:lnTo>
                  <a:pt x="589263" y="45651"/>
                </a:lnTo>
                <a:lnTo>
                  <a:pt x="589263" y="174772"/>
                </a:lnTo>
                <a:close/>
              </a:path>
              <a:path w="1240789" h="405764">
                <a:moveTo>
                  <a:pt x="665910" y="175853"/>
                </a:moveTo>
                <a:lnTo>
                  <a:pt x="626024" y="163288"/>
                </a:lnTo>
                <a:lnTo>
                  <a:pt x="605095" y="128614"/>
                </a:lnTo>
                <a:lnTo>
                  <a:pt x="603124" y="110212"/>
                </a:lnTo>
                <a:lnTo>
                  <a:pt x="603587" y="100749"/>
                </a:lnTo>
                <a:lnTo>
                  <a:pt x="620112" y="62568"/>
                </a:lnTo>
                <a:lnTo>
                  <a:pt x="656792" y="45077"/>
                </a:lnTo>
                <a:lnTo>
                  <a:pt x="665910" y="44571"/>
                </a:lnTo>
                <a:lnTo>
                  <a:pt x="672935" y="44925"/>
                </a:lnTo>
                <a:lnTo>
                  <a:pt x="710986" y="65371"/>
                </a:lnTo>
                <a:lnTo>
                  <a:pt x="657213" y="65371"/>
                </a:lnTo>
                <a:lnTo>
                  <a:pt x="650418" y="67261"/>
                </a:lnTo>
                <a:lnTo>
                  <a:pt x="639002" y="74825"/>
                </a:lnTo>
                <a:lnTo>
                  <a:pt x="634381" y="79957"/>
                </a:lnTo>
                <a:lnTo>
                  <a:pt x="628402" y="93464"/>
                </a:lnTo>
                <a:lnTo>
                  <a:pt x="626885" y="100749"/>
                </a:lnTo>
                <a:lnTo>
                  <a:pt x="626886" y="119679"/>
                </a:lnTo>
                <a:lnTo>
                  <a:pt x="650418" y="153432"/>
                </a:lnTo>
                <a:lnTo>
                  <a:pt x="657213" y="155323"/>
                </a:lnTo>
                <a:lnTo>
                  <a:pt x="710986" y="155323"/>
                </a:lnTo>
                <a:lnTo>
                  <a:pt x="706680" y="161266"/>
                </a:lnTo>
                <a:lnTo>
                  <a:pt x="673092" y="175498"/>
                </a:lnTo>
                <a:lnTo>
                  <a:pt x="665910" y="175853"/>
                </a:lnTo>
                <a:close/>
              </a:path>
              <a:path w="1240789" h="405764">
                <a:moveTo>
                  <a:pt x="721358" y="91303"/>
                </a:moveTo>
                <a:lnTo>
                  <a:pt x="697983" y="91303"/>
                </a:lnTo>
                <a:lnTo>
                  <a:pt x="697711" y="90492"/>
                </a:lnTo>
                <a:lnTo>
                  <a:pt x="695537" y="82659"/>
                </a:lnTo>
                <a:lnTo>
                  <a:pt x="691731" y="76446"/>
                </a:lnTo>
                <a:lnTo>
                  <a:pt x="686024" y="72124"/>
                </a:lnTo>
                <a:lnTo>
                  <a:pt x="680316" y="67532"/>
                </a:lnTo>
                <a:lnTo>
                  <a:pt x="673249" y="65371"/>
                </a:lnTo>
                <a:lnTo>
                  <a:pt x="710986" y="65371"/>
                </a:lnTo>
                <a:lnTo>
                  <a:pt x="711573" y="66181"/>
                </a:lnTo>
                <a:lnTo>
                  <a:pt x="714932" y="71491"/>
                </a:lnTo>
                <a:lnTo>
                  <a:pt x="717654" y="77256"/>
                </a:lnTo>
                <a:lnTo>
                  <a:pt x="719714" y="83427"/>
                </a:lnTo>
                <a:lnTo>
                  <a:pt x="721358" y="91303"/>
                </a:lnTo>
                <a:close/>
              </a:path>
              <a:path w="1240789" h="405764">
                <a:moveTo>
                  <a:pt x="710986" y="155323"/>
                </a:moveTo>
                <a:lnTo>
                  <a:pt x="673249" y="155323"/>
                </a:lnTo>
                <a:lnTo>
                  <a:pt x="680316" y="152892"/>
                </a:lnTo>
                <a:lnTo>
                  <a:pt x="686024" y="148570"/>
                </a:lnTo>
                <a:lnTo>
                  <a:pt x="691460" y="144248"/>
                </a:lnTo>
                <a:lnTo>
                  <a:pt x="695537" y="138035"/>
                </a:lnTo>
                <a:lnTo>
                  <a:pt x="697439" y="130201"/>
                </a:lnTo>
                <a:lnTo>
                  <a:pt x="697711" y="129391"/>
                </a:lnTo>
                <a:lnTo>
                  <a:pt x="721086" y="129391"/>
                </a:lnTo>
                <a:lnTo>
                  <a:pt x="721086" y="130742"/>
                </a:lnTo>
                <a:lnTo>
                  <a:pt x="719714" y="137267"/>
                </a:lnTo>
                <a:lnTo>
                  <a:pt x="717654" y="143438"/>
                </a:lnTo>
                <a:lnTo>
                  <a:pt x="714932" y="149203"/>
                </a:lnTo>
                <a:lnTo>
                  <a:pt x="711573" y="154513"/>
                </a:lnTo>
                <a:lnTo>
                  <a:pt x="710986" y="155323"/>
                </a:lnTo>
                <a:close/>
              </a:path>
              <a:path w="1240789" h="405764">
                <a:moveTo>
                  <a:pt x="757235" y="174772"/>
                </a:moveTo>
                <a:lnTo>
                  <a:pt x="734676" y="174772"/>
                </a:lnTo>
                <a:lnTo>
                  <a:pt x="734676" y="45651"/>
                </a:lnTo>
                <a:lnTo>
                  <a:pt x="763758" y="45651"/>
                </a:lnTo>
                <a:lnTo>
                  <a:pt x="780649" y="86711"/>
                </a:lnTo>
                <a:lnTo>
                  <a:pt x="757235" y="86711"/>
                </a:lnTo>
                <a:lnTo>
                  <a:pt x="757235" y="174772"/>
                </a:lnTo>
                <a:close/>
              </a:path>
              <a:path w="1240789" h="405764">
                <a:moveTo>
                  <a:pt x="825778" y="143438"/>
                </a:moveTo>
                <a:lnTo>
                  <a:pt x="803985" y="143438"/>
                </a:lnTo>
                <a:lnTo>
                  <a:pt x="843124" y="45651"/>
                </a:lnTo>
                <a:lnTo>
                  <a:pt x="871663" y="45651"/>
                </a:lnTo>
                <a:lnTo>
                  <a:pt x="871663" y="86441"/>
                </a:lnTo>
                <a:lnTo>
                  <a:pt x="849104" y="86441"/>
                </a:lnTo>
                <a:lnTo>
                  <a:pt x="825778" y="143438"/>
                </a:lnTo>
                <a:close/>
              </a:path>
              <a:path w="1240789" h="405764">
                <a:moveTo>
                  <a:pt x="871663" y="174772"/>
                </a:moveTo>
                <a:lnTo>
                  <a:pt x="849104" y="174772"/>
                </a:lnTo>
                <a:lnTo>
                  <a:pt x="849104" y="86441"/>
                </a:lnTo>
                <a:lnTo>
                  <a:pt x="871663" y="86441"/>
                </a:lnTo>
                <a:lnTo>
                  <a:pt x="871663" y="174772"/>
                </a:lnTo>
                <a:close/>
              </a:path>
              <a:path w="1240789" h="405764">
                <a:moveTo>
                  <a:pt x="812954" y="174772"/>
                </a:moveTo>
                <a:lnTo>
                  <a:pt x="793656" y="174772"/>
                </a:lnTo>
                <a:lnTo>
                  <a:pt x="757235" y="86711"/>
                </a:lnTo>
                <a:lnTo>
                  <a:pt x="780649" y="86711"/>
                </a:lnTo>
                <a:lnTo>
                  <a:pt x="803985" y="143438"/>
                </a:lnTo>
                <a:lnTo>
                  <a:pt x="825778" y="143438"/>
                </a:lnTo>
                <a:lnTo>
                  <a:pt x="812954" y="174772"/>
                </a:lnTo>
                <a:close/>
              </a:path>
              <a:path w="1240789" h="405764">
                <a:moveTo>
                  <a:pt x="913792" y="174772"/>
                </a:moveTo>
                <a:lnTo>
                  <a:pt x="891233" y="174772"/>
                </a:lnTo>
                <a:lnTo>
                  <a:pt x="891233" y="45651"/>
                </a:lnTo>
                <a:lnTo>
                  <a:pt x="920315" y="45651"/>
                </a:lnTo>
                <a:lnTo>
                  <a:pt x="920587" y="46462"/>
                </a:lnTo>
                <a:lnTo>
                  <a:pt x="937057" y="86711"/>
                </a:lnTo>
                <a:lnTo>
                  <a:pt x="913792" y="86711"/>
                </a:lnTo>
                <a:lnTo>
                  <a:pt x="913792" y="174772"/>
                </a:lnTo>
                <a:close/>
              </a:path>
              <a:path w="1240789" h="405764">
                <a:moveTo>
                  <a:pt x="982174" y="143438"/>
                </a:moveTo>
                <a:lnTo>
                  <a:pt x="960270" y="143438"/>
                </a:lnTo>
                <a:lnTo>
                  <a:pt x="999409" y="45651"/>
                </a:lnTo>
                <a:lnTo>
                  <a:pt x="1027948" y="45651"/>
                </a:lnTo>
                <a:lnTo>
                  <a:pt x="1027948" y="86711"/>
                </a:lnTo>
                <a:lnTo>
                  <a:pt x="1005389" y="86711"/>
                </a:lnTo>
                <a:lnTo>
                  <a:pt x="982174" y="143438"/>
                </a:lnTo>
                <a:close/>
              </a:path>
              <a:path w="1240789" h="405764">
                <a:moveTo>
                  <a:pt x="969239" y="175043"/>
                </a:moveTo>
                <a:lnTo>
                  <a:pt x="949942" y="175043"/>
                </a:lnTo>
                <a:lnTo>
                  <a:pt x="913792" y="86711"/>
                </a:lnTo>
                <a:lnTo>
                  <a:pt x="937057" y="86711"/>
                </a:lnTo>
                <a:lnTo>
                  <a:pt x="960270" y="143438"/>
                </a:lnTo>
                <a:lnTo>
                  <a:pt x="982174" y="143438"/>
                </a:lnTo>
                <a:lnTo>
                  <a:pt x="969239" y="175043"/>
                </a:lnTo>
                <a:close/>
              </a:path>
              <a:path w="1240789" h="405764">
                <a:moveTo>
                  <a:pt x="1027948" y="174772"/>
                </a:moveTo>
                <a:lnTo>
                  <a:pt x="1005389" y="174772"/>
                </a:lnTo>
                <a:lnTo>
                  <a:pt x="1005389" y="86711"/>
                </a:lnTo>
                <a:lnTo>
                  <a:pt x="1027948" y="86711"/>
                </a:lnTo>
                <a:lnTo>
                  <a:pt x="1027948" y="174772"/>
                </a:lnTo>
                <a:close/>
              </a:path>
              <a:path w="1240789" h="405764">
                <a:moveTo>
                  <a:pt x="256035" y="45651"/>
                </a:moveTo>
                <a:lnTo>
                  <a:pt x="167972" y="45651"/>
                </a:lnTo>
                <a:lnTo>
                  <a:pt x="141336" y="0"/>
                </a:lnTo>
                <a:lnTo>
                  <a:pt x="282400" y="0"/>
                </a:lnTo>
                <a:lnTo>
                  <a:pt x="256035" y="45651"/>
                </a:lnTo>
                <a:close/>
              </a:path>
              <a:path w="1240789" h="405764">
                <a:moveTo>
                  <a:pt x="53001" y="162076"/>
                </a:moveTo>
                <a:lnTo>
                  <a:pt x="0" y="162076"/>
                </a:lnTo>
                <a:lnTo>
                  <a:pt x="70668" y="40519"/>
                </a:lnTo>
                <a:lnTo>
                  <a:pt x="97032" y="86170"/>
                </a:lnTo>
                <a:lnTo>
                  <a:pt x="53001" y="162076"/>
                </a:lnTo>
                <a:close/>
              </a:path>
              <a:path w="1240789" h="405764">
                <a:moveTo>
                  <a:pt x="423736" y="162076"/>
                </a:moveTo>
                <a:lnTo>
                  <a:pt x="370735" y="162076"/>
                </a:lnTo>
                <a:lnTo>
                  <a:pt x="326432" y="86170"/>
                </a:lnTo>
                <a:lnTo>
                  <a:pt x="353068" y="40519"/>
                </a:lnTo>
                <a:lnTo>
                  <a:pt x="423736" y="162076"/>
                </a:lnTo>
                <a:close/>
              </a:path>
              <a:path w="1240789" h="405764">
                <a:moveTo>
                  <a:pt x="282400" y="162076"/>
                </a:moveTo>
                <a:lnTo>
                  <a:pt x="141336" y="162076"/>
                </a:lnTo>
                <a:lnTo>
                  <a:pt x="97032" y="86170"/>
                </a:lnTo>
                <a:lnTo>
                  <a:pt x="120679" y="45651"/>
                </a:lnTo>
                <a:lnTo>
                  <a:pt x="167700" y="45651"/>
                </a:lnTo>
                <a:lnTo>
                  <a:pt x="211732" y="121557"/>
                </a:lnTo>
                <a:lnTo>
                  <a:pt x="305904" y="121557"/>
                </a:lnTo>
                <a:lnTo>
                  <a:pt x="282400" y="162076"/>
                </a:lnTo>
                <a:close/>
              </a:path>
              <a:path w="1240789" h="405764">
                <a:moveTo>
                  <a:pt x="305904" y="121557"/>
                </a:moveTo>
                <a:lnTo>
                  <a:pt x="211732" y="121557"/>
                </a:lnTo>
                <a:lnTo>
                  <a:pt x="256035" y="45651"/>
                </a:lnTo>
                <a:lnTo>
                  <a:pt x="302785" y="45651"/>
                </a:lnTo>
                <a:lnTo>
                  <a:pt x="326432" y="86170"/>
                </a:lnTo>
                <a:lnTo>
                  <a:pt x="305904" y="121557"/>
                </a:lnTo>
                <a:close/>
              </a:path>
              <a:path w="1240789" h="405764">
                <a:moveTo>
                  <a:pt x="370463" y="243115"/>
                </a:moveTo>
                <a:lnTo>
                  <a:pt x="53001" y="243115"/>
                </a:lnTo>
                <a:lnTo>
                  <a:pt x="29354" y="202596"/>
                </a:lnTo>
                <a:lnTo>
                  <a:pt x="53001" y="162076"/>
                </a:lnTo>
                <a:lnTo>
                  <a:pt x="370463" y="162076"/>
                </a:lnTo>
                <a:lnTo>
                  <a:pt x="394110" y="202596"/>
                </a:lnTo>
                <a:lnTo>
                  <a:pt x="370463" y="243115"/>
                </a:lnTo>
                <a:close/>
              </a:path>
              <a:path w="1240789" h="405764">
                <a:moveTo>
                  <a:pt x="70668" y="364673"/>
                </a:moveTo>
                <a:lnTo>
                  <a:pt x="0" y="243115"/>
                </a:lnTo>
                <a:lnTo>
                  <a:pt x="53001" y="243115"/>
                </a:lnTo>
                <a:lnTo>
                  <a:pt x="97304" y="319021"/>
                </a:lnTo>
                <a:lnTo>
                  <a:pt x="70668" y="364673"/>
                </a:lnTo>
                <a:close/>
              </a:path>
              <a:path w="1240789" h="405764">
                <a:moveTo>
                  <a:pt x="167972" y="359540"/>
                </a:moveTo>
                <a:lnTo>
                  <a:pt x="120951" y="359540"/>
                </a:lnTo>
                <a:lnTo>
                  <a:pt x="97304" y="319021"/>
                </a:lnTo>
                <a:lnTo>
                  <a:pt x="141336" y="243115"/>
                </a:lnTo>
                <a:lnTo>
                  <a:pt x="282400" y="243115"/>
                </a:lnTo>
                <a:lnTo>
                  <a:pt x="305904" y="283634"/>
                </a:lnTo>
                <a:lnTo>
                  <a:pt x="211732" y="283634"/>
                </a:lnTo>
                <a:lnTo>
                  <a:pt x="167972" y="359540"/>
                </a:lnTo>
                <a:close/>
              </a:path>
              <a:path w="1240789" h="405764">
                <a:moveTo>
                  <a:pt x="353068" y="364673"/>
                </a:moveTo>
                <a:lnTo>
                  <a:pt x="326703" y="319021"/>
                </a:lnTo>
                <a:lnTo>
                  <a:pt x="370735" y="243115"/>
                </a:lnTo>
                <a:lnTo>
                  <a:pt x="423736" y="243115"/>
                </a:lnTo>
                <a:lnTo>
                  <a:pt x="353068" y="364673"/>
                </a:lnTo>
                <a:close/>
              </a:path>
              <a:path w="1240789" h="405764">
                <a:moveTo>
                  <a:pt x="302785" y="359540"/>
                </a:moveTo>
                <a:lnTo>
                  <a:pt x="255764" y="359540"/>
                </a:lnTo>
                <a:lnTo>
                  <a:pt x="211732" y="283634"/>
                </a:lnTo>
                <a:lnTo>
                  <a:pt x="305904" y="283634"/>
                </a:lnTo>
                <a:lnTo>
                  <a:pt x="326432" y="319021"/>
                </a:lnTo>
                <a:lnTo>
                  <a:pt x="302785" y="359540"/>
                </a:lnTo>
                <a:close/>
              </a:path>
              <a:path w="1240789" h="405764">
                <a:moveTo>
                  <a:pt x="282672" y="405192"/>
                </a:moveTo>
                <a:lnTo>
                  <a:pt x="141336" y="405192"/>
                </a:lnTo>
                <a:lnTo>
                  <a:pt x="167700" y="359540"/>
                </a:lnTo>
                <a:lnTo>
                  <a:pt x="256035" y="359540"/>
                </a:lnTo>
                <a:lnTo>
                  <a:pt x="282672" y="405192"/>
                </a:lnTo>
                <a:close/>
              </a:path>
            </a:pathLst>
          </a:custGeom>
          <a:solidFill>
            <a:srgbClr val="003B3B"/>
          </a:solidFill>
        </p:spPr>
        <p:txBody>
          <a:bodyPr wrap="square" lIns="0" tIns="0" rIns="0" bIns="0" rtlCol="0"/>
          <a:lstStyle/>
          <a:p>
            <a:endParaRPr/>
          </a:p>
        </p:txBody>
      </p:sp>
      <p:sp>
        <p:nvSpPr>
          <p:cNvPr id="5" name="object 5"/>
          <p:cNvSpPr txBox="1">
            <a:spLocks noGrp="1"/>
          </p:cNvSpPr>
          <p:nvPr>
            <p:ph type="ctrTitle"/>
          </p:nvPr>
        </p:nvSpPr>
        <p:spPr>
          <a:prstGeom prst="rect">
            <a:avLst/>
          </a:prstGeom>
        </p:spPr>
        <p:txBody>
          <a:bodyPr vert="horz" wrap="square" lIns="0" tIns="287020" rIns="0" bIns="0" rtlCol="0">
            <a:spAutoFit/>
          </a:bodyPr>
          <a:lstStyle/>
          <a:p>
            <a:pPr marL="12700">
              <a:lnSpc>
                <a:spcPct val="100000"/>
              </a:lnSpc>
              <a:spcBef>
                <a:spcPts val="100"/>
              </a:spcBef>
            </a:pPr>
            <a:r>
              <a:rPr sz="3600" b="1">
                <a:latin typeface="Arial"/>
                <a:cs typeface="Arial"/>
              </a:rPr>
              <a:t>Agency</a:t>
            </a:r>
            <a:r>
              <a:rPr sz="3600" b="1" spc="-20">
                <a:latin typeface="Arial"/>
                <a:cs typeface="Arial"/>
              </a:rPr>
              <a:t> </a:t>
            </a:r>
            <a:r>
              <a:rPr sz="3600" b="1" spc="-10">
                <a:latin typeface="Arial"/>
                <a:cs typeface="Arial"/>
              </a:rPr>
              <a:t>Shares</a:t>
            </a:r>
            <a:endParaRPr sz="3600">
              <a:latin typeface="Arial"/>
              <a:cs typeface="Arial"/>
            </a:endParaRPr>
          </a:p>
        </p:txBody>
      </p:sp>
      <p:sp>
        <p:nvSpPr>
          <p:cNvPr id="6" name="object 6"/>
          <p:cNvSpPr txBox="1"/>
          <p:nvPr/>
        </p:nvSpPr>
        <p:spPr>
          <a:xfrm>
            <a:off x="6133310" y="3550575"/>
            <a:ext cx="3010690" cy="382156"/>
          </a:xfrm>
          <a:prstGeom prst="rect">
            <a:avLst/>
          </a:prstGeom>
        </p:spPr>
        <p:txBody>
          <a:bodyPr vert="horz" wrap="square" lIns="0" tIns="12700" rIns="0" bIns="0" rtlCol="0">
            <a:spAutoFit/>
          </a:bodyPr>
          <a:lstStyle/>
          <a:p>
            <a:pPr marL="12700">
              <a:lnSpc>
                <a:spcPct val="100000"/>
              </a:lnSpc>
              <a:spcBef>
                <a:spcPts val="100"/>
              </a:spcBef>
            </a:pPr>
            <a:r>
              <a:rPr lang="en-US" sz="2400" spc="-5" dirty="0">
                <a:solidFill>
                  <a:srgbClr val="006FC0"/>
                </a:solidFill>
                <a:latin typeface="Arial"/>
                <a:cs typeface="Arial"/>
              </a:rPr>
              <a:t>April </a:t>
            </a:r>
            <a:r>
              <a:rPr lang="en-US" sz="2400" spc="-10" dirty="0">
                <a:solidFill>
                  <a:srgbClr val="006FC0"/>
                </a:solidFill>
                <a:latin typeface="Arial"/>
                <a:cs typeface="Arial"/>
              </a:rPr>
              <a:t>2024</a:t>
            </a:r>
            <a:endParaRPr sz="2400" dirty="0">
              <a:latin typeface="Arial"/>
              <a:cs typeface="Arial"/>
            </a:endParaRPr>
          </a:p>
        </p:txBody>
      </p:sp>
      <p:sp>
        <p:nvSpPr>
          <p:cNvPr id="7" name="object 7"/>
          <p:cNvSpPr txBox="1"/>
          <p:nvPr/>
        </p:nvSpPr>
        <p:spPr>
          <a:xfrm>
            <a:off x="11959018" y="6606984"/>
            <a:ext cx="153670" cy="162560"/>
          </a:xfrm>
          <a:prstGeom prst="rect">
            <a:avLst/>
          </a:prstGeom>
        </p:spPr>
        <p:txBody>
          <a:bodyPr vert="horz" wrap="square" lIns="0" tIns="12700" rIns="0" bIns="0" rtlCol="0">
            <a:spAutoFit/>
          </a:bodyPr>
          <a:lstStyle/>
          <a:p>
            <a:pPr marL="12700">
              <a:lnSpc>
                <a:spcPct val="100000"/>
              </a:lnSpc>
              <a:spcBef>
                <a:spcPts val="100"/>
              </a:spcBef>
            </a:pPr>
            <a:r>
              <a:rPr sz="900" spc="-25">
                <a:solidFill>
                  <a:srgbClr val="511F11"/>
                </a:solidFill>
                <a:latin typeface="Arial"/>
                <a:cs typeface="Arial"/>
              </a:rPr>
              <a:t>15</a:t>
            </a:r>
            <a:endParaRPr sz="9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410" y="406028"/>
            <a:ext cx="8890124" cy="505908"/>
          </a:xfrm>
          <a:prstGeom prst="rect">
            <a:avLst/>
          </a:prstGeom>
        </p:spPr>
        <p:txBody>
          <a:bodyPr vert="horz" wrap="square" lIns="0" tIns="13335" rIns="0" bIns="0" rtlCol="0">
            <a:spAutoFit/>
          </a:bodyPr>
          <a:lstStyle/>
          <a:p>
            <a:pPr marL="12700">
              <a:lnSpc>
                <a:spcPct val="100000"/>
              </a:lnSpc>
              <a:spcBef>
                <a:spcPts val="105"/>
              </a:spcBef>
            </a:pPr>
            <a:r>
              <a:rPr lang="en-US" sz="3200" b="1" dirty="0"/>
              <a:t>MSHA Final Ruling on Silica Standard</a:t>
            </a:r>
            <a:endParaRPr sz="3200" dirty="0">
              <a:latin typeface="Arial"/>
              <a:cs typeface="Arial"/>
            </a:endParaRPr>
          </a:p>
        </p:txBody>
      </p:sp>
      <p:sp>
        <p:nvSpPr>
          <p:cNvPr id="14" name="Rectangle: Rounded Corners 13">
            <a:extLst>
              <a:ext uri="{FF2B5EF4-FFF2-40B4-BE49-F238E27FC236}">
                <a16:creationId xmlns:a16="http://schemas.microsoft.com/office/drawing/2014/main" id="{1484598F-6A24-B661-4643-388283F51A4A}"/>
              </a:ext>
            </a:extLst>
          </p:cNvPr>
          <p:cNvSpPr/>
          <p:nvPr/>
        </p:nvSpPr>
        <p:spPr>
          <a:xfrm>
            <a:off x="7750637" y="6287336"/>
            <a:ext cx="4248807" cy="52426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hlinkClick r:id="rId2"/>
              </a:rPr>
              <a:t>Find more on the new standard here </a:t>
            </a:r>
            <a:endParaRPr lang="en-US" sz="2000" dirty="0"/>
          </a:p>
        </p:txBody>
      </p:sp>
      <p:sp>
        <p:nvSpPr>
          <p:cNvPr id="4" name="TextBox 3">
            <a:extLst>
              <a:ext uri="{FF2B5EF4-FFF2-40B4-BE49-F238E27FC236}">
                <a16:creationId xmlns:a16="http://schemas.microsoft.com/office/drawing/2014/main" id="{E895495E-2678-DE9C-1336-6AED1A06293B}"/>
              </a:ext>
            </a:extLst>
          </p:cNvPr>
          <p:cNvSpPr txBox="1"/>
          <p:nvPr/>
        </p:nvSpPr>
        <p:spPr>
          <a:xfrm>
            <a:off x="86108" y="3441680"/>
            <a:ext cx="11632048" cy="3139321"/>
          </a:xfrm>
          <a:prstGeom prst="rect">
            <a:avLst/>
          </a:prstGeom>
          <a:noFill/>
        </p:spPr>
        <p:txBody>
          <a:bodyPr wrap="square" rtlCol="0">
            <a:spAutoFit/>
          </a:bodyPr>
          <a:lstStyle/>
          <a:p>
            <a:pPr algn="l"/>
            <a:r>
              <a:rPr lang="en-US" b="1" dirty="0"/>
              <a:t>30 CFR Parts 56, 57, 60, 70, 71, 72, 75 and 90 – Published 4/18/2024</a:t>
            </a:r>
          </a:p>
          <a:p>
            <a:pPr algn="l"/>
            <a:r>
              <a:rPr lang="en-US" dirty="0"/>
              <a:t>MSHA has amended its existing standards to better protect miners against occupational exposure to respirable crystalline silica, a significant health hazard, and to improve respiratory protection for miners from exposure to airborne contaminants. MSHA’s final rule also includes other requirements to protect miner health, such as exposure sampling, corrective actions to be taken when a miner’s exposure exceeds the permissible exposure limit, and medical surveillance for metal and nonmetal mines. </a:t>
            </a:r>
          </a:p>
          <a:p>
            <a:pPr algn="l"/>
            <a:endParaRPr lang="en-US" b="0" i="0" dirty="0">
              <a:solidFill>
                <a:srgbClr val="212121"/>
              </a:solidFill>
              <a:effectLst/>
              <a:latin typeface="Arial" panose="020B0604020202020204" pitchFamily="34" charset="0"/>
              <a:cs typeface="Arial" panose="020B0604020202020204" pitchFamily="34" charset="0"/>
            </a:endParaRPr>
          </a:p>
          <a:p>
            <a:pPr algn="l"/>
            <a:r>
              <a:rPr lang="en-US" b="1" dirty="0"/>
              <a:t>Effective date: </a:t>
            </a:r>
            <a:r>
              <a:rPr lang="en-US" dirty="0">
                <a:solidFill>
                  <a:srgbClr val="212121"/>
                </a:solidFill>
                <a:latin typeface="Arial" panose="020B0604020202020204" pitchFamily="34" charset="0"/>
                <a:cs typeface="Arial" panose="020B0604020202020204" pitchFamily="34" charset="0"/>
              </a:rPr>
              <a:t>The final rule is effective June 17, 2024, with exceptions for specific amendments. </a:t>
            </a:r>
          </a:p>
          <a:p>
            <a:pPr algn="l"/>
            <a:endParaRPr lang="en-US" b="0" i="0" dirty="0">
              <a:solidFill>
                <a:srgbClr val="212121"/>
              </a:solidFill>
              <a:effectLst/>
              <a:latin typeface="Arial" panose="020B0604020202020204" pitchFamily="34" charset="0"/>
              <a:cs typeface="Arial" panose="020B0604020202020204" pitchFamily="34" charset="0"/>
            </a:endParaRPr>
          </a:p>
          <a:p>
            <a:pPr algn="l"/>
            <a:r>
              <a:rPr lang="en-US" b="1" dirty="0"/>
              <a:t>Compliance dates: </a:t>
            </a:r>
            <a:r>
              <a:rPr lang="en-US" dirty="0"/>
              <a:t>Compliance with this final rule is required April 14, 2025 for coal mine operators and April 8, 2026 for metal and nonmetal mine operators. </a:t>
            </a:r>
            <a:endParaRPr lang="en-US" b="0" i="0" dirty="0">
              <a:solidFill>
                <a:srgbClr val="212121"/>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C91B8C3-BDCF-3782-116A-51E76CFA4893}"/>
              </a:ext>
            </a:extLst>
          </p:cNvPr>
          <p:cNvPicPr>
            <a:picLocks noChangeAspect="1"/>
          </p:cNvPicPr>
          <p:nvPr/>
        </p:nvPicPr>
        <p:blipFill rotWithShape="1">
          <a:blip r:embed="rId3"/>
          <a:srcRect b="10800"/>
          <a:stretch/>
        </p:blipFill>
        <p:spPr>
          <a:xfrm>
            <a:off x="86109" y="1169146"/>
            <a:ext cx="12019782" cy="2272359"/>
          </a:xfrm>
          <a:prstGeom prst="rect">
            <a:avLst/>
          </a:prstGeom>
        </p:spPr>
      </p:pic>
      <p:pic>
        <p:nvPicPr>
          <p:cNvPr id="1026" name="Picture 2" descr="Safety Program - CMN Steel Fabricators">
            <a:extLst>
              <a:ext uri="{FF2B5EF4-FFF2-40B4-BE49-F238E27FC236}">
                <a16:creationId xmlns:a16="http://schemas.microsoft.com/office/drawing/2014/main" id="{FC6CB323-800C-7C62-4D49-57DB98E6A6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72" t="4913" r="2513" b="5263"/>
          <a:stretch/>
        </p:blipFill>
        <p:spPr bwMode="auto">
          <a:xfrm>
            <a:off x="264784" y="1436973"/>
            <a:ext cx="3405190" cy="1502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643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558" y="427049"/>
            <a:ext cx="10531493" cy="505908"/>
          </a:xfrm>
          <a:prstGeom prst="rect">
            <a:avLst/>
          </a:prstGeom>
        </p:spPr>
        <p:txBody>
          <a:bodyPr vert="horz" wrap="square" lIns="0" tIns="13335" rIns="0" bIns="0" rtlCol="0">
            <a:spAutoFit/>
          </a:bodyPr>
          <a:lstStyle/>
          <a:p>
            <a:pPr marL="12700">
              <a:lnSpc>
                <a:spcPct val="100000"/>
              </a:lnSpc>
              <a:spcBef>
                <a:spcPts val="105"/>
              </a:spcBef>
            </a:pPr>
            <a:r>
              <a:rPr lang="en-US" sz="3200" b="1" dirty="0"/>
              <a:t>MSHA Safety Program for Surface Mobile Equipment </a:t>
            </a:r>
            <a:endParaRPr sz="3200" dirty="0">
              <a:latin typeface="Arial"/>
              <a:cs typeface="Arial"/>
            </a:endParaRPr>
          </a:p>
        </p:txBody>
      </p:sp>
      <p:sp>
        <p:nvSpPr>
          <p:cNvPr id="14" name="Rectangle: Rounded Corners 13">
            <a:extLst>
              <a:ext uri="{FF2B5EF4-FFF2-40B4-BE49-F238E27FC236}">
                <a16:creationId xmlns:a16="http://schemas.microsoft.com/office/drawing/2014/main" id="{1484598F-6A24-B661-4643-388283F51A4A}"/>
              </a:ext>
            </a:extLst>
          </p:cNvPr>
          <p:cNvSpPr/>
          <p:nvPr/>
        </p:nvSpPr>
        <p:spPr>
          <a:xfrm>
            <a:off x="228599" y="6223371"/>
            <a:ext cx="3744311" cy="52426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hlinkClick r:id="rId2"/>
              </a:rPr>
              <a:t>Find more on the standard here </a:t>
            </a:r>
            <a:endParaRPr lang="en-US" sz="2000" dirty="0"/>
          </a:p>
        </p:txBody>
      </p:sp>
      <p:sp>
        <p:nvSpPr>
          <p:cNvPr id="4" name="TextBox 3">
            <a:extLst>
              <a:ext uri="{FF2B5EF4-FFF2-40B4-BE49-F238E27FC236}">
                <a16:creationId xmlns:a16="http://schemas.microsoft.com/office/drawing/2014/main" id="{E895495E-2678-DE9C-1336-6AED1A06293B}"/>
              </a:ext>
            </a:extLst>
          </p:cNvPr>
          <p:cNvSpPr txBox="1"/>
          <p:nvPr/>
        </p:nvSpPr>
        <p:spPr>
          <a:xfrm>
            <a:off x="5676139" y="1225689"/>
            <a:ext cx="6303303" cy="5632311"/>
          </a:xfrm>
          <a:prstGeom prst="rect">
            <a:avLst/>
          </a:prstGeom>
          <a:noFill/>
        </p:spPr>
        <p:txBody>
          <a:bodyPr wrap="square" rtlCol="0">
            <a:spAutoFit/>
          </a:bodyPr>
          <a:lstStyle/>
          <a:p>
            <a:pPr algn="l"/>
            <a:r>
              <a:rPr lang="en-US" b="1" dirty="0"/>
              <a:t>30 CFR Parts 56, 57, and 77– Published 12/20/2023</a:t>
            </a:r>
          </a:p>
          <a:p>
            <a:pPr algn="l"/>
            <a:endParaRPr lang="en-US" dirty="0">
              <a:latin typeface="Arial" panose="020B0604020202020204" pitchFamily="34" charset="0"/>
              <a:cs typeface="Arial" panose="020B0604020202020204" pitchFamily="34" charset="0"/>
            </a:endParaRPr>
          </a:p>
          <a:p>
            <a:pPr algn="l"/>
            <a:r>
              <a:rPr lang="en-US" dirty="0"/>
              <a:t>MSHA is requiring that mine operators develop, implement, and update, periodically or when necessary, a written safety program for surface mobile equipment (excluding belt conveyors) at surface mines and surface areas of underground mines. The written safety program must be developed and updated with input from miners and their representatives. The written safety program must include actions mine operators will take to identify hazards and risks to reduce accidents, injuries, and fatalities related to surface mobile equipment. The final rule offers mine operators flexibility to devise a safety program that is appropriate for their specific mining conditions and operations</a:t>
            </a:r>
            <a:endParaRPr lang="en-US" b="0" i="0" dirty="0">
              <a:solidFill>
                <a:srgbClr val="212121"/>
              </a:solidFill>
              <a:effectLst/>
              <a:latin typeface="Arial" panose="020B0604020202020204" pitchFamily="34" charset="0"/>
              <a:cs typeface="Arial" panose="020B0604020202020204" pitchFamily="34" charset="0"/>
            </a:endParaRPr>
          </a:p>
          <a:p>
            <a:pPr algn="l"/>
            <a:endParaRPr lang="en-US" b="1" dirty="0"/>
          </a:p>
          <a:p>
            <a:pPr algn="l"/>
            <a:r>
              <a:rPr lang="en-US" b="1" dirty="0"/>
              <a:t>Effective date: </a:t>
            </a:r>
            <a:r>
              <a:rPr lang="en-US" dirty="0">
                <a:solidFill>
                  <a:srgbClr val="212121"/>
                </a:solidFill>
                <a:latin typeface="Arial" panose="020B0604020202020204" pitchFamily="34" charset="0"/>
                <a:cs typeface="Arial" panose="020B0604020202020204" pitchFamily="34" charset="0"/>
              </a:rPr>
              <a:t>The final rule was effective January 19, 2024. </a:t>
            </a:r>
          </a:p>
          <a:p>
            <a:pPr algn="l"/>
            <a:endParaRPr lang="en-US" b="0" i="0" dirty="0">
              <a:solidFill>
                <a:srgbClr val="212121"/>
              </a:solidFill>
              <a:effectLst/>
              <a:latin typeface="Arial" panose="020B0604020202020204" pitchFamily="34" charset="0"/>
              <a:cs typeface="Arial" panose="020B0604020202020204" pitchFamily="34" charset="0"/>
            </a:endParaRPr>
          </a:p>
          <a:p>
            <a:pPr algn="l"/>
            <a:r>
              <a:rPr lang="en-US" b="1" dirty="0"/>
              <a:t>Compliance dates: </a:t>
            </a:r>
            <a:r>
              <a:rPr lang="en-US" dirty="0"/>
              <a:t>Compliance with this final rule is required by July 17, 2024. </a:t>
            </a:r>
            <a:endParaRPr lang="en-US" b="0" i="0" dirty="0">
              <a:solidFill>
                <a:srgbClr val="212121"/>
              </a:solidFill>
              <a:effectLst/>
              <a:latin typeface="Arial" panose="020B0604020202020204" pitchFamily="34" charset="0"/>
              <a:cs typeface="Arial" panose="020B0604020202020204" pitchFamily="34" charset="0"/>
            </a:endParaRPr>
          </a:p>
        </p:txBody>
      </p:sp>
      <p:pic>
        <p:nvPicPr>
          <p:cNvPr id="1026" name="Picture 2" descr="Safety Program - CMN Steel Fabricators">
            <a:extLst>
              <a:ext uri="{FF2B5EF4-FFF2-40B4-BE49-F238E27FC236}">
                <a16:creationId xmlns:a16="http://schemas.microsoft.com/office/drawing/2014/main" id="{FC6CB323-800C-7C62-4D49-57DB98E6A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88" y="1266241"/>
            <a:ext cx="2225842" cy="104248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omepage | Mine Safety and Health Administration (MSHA)">
            <a:extLst>
              <a:ext uri="{FF2B5EF4-FFF2-40B4-BE49-F238E27FC236}">
                <a16:creationId xmlns:a16="http://schemas.microsoft.com/office/drawing/2014/main" id="{6199BDD1-1959-E294-FA32-B846001A3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888" y="2494864"/>
            <a:ext cx="5222984" cy="3278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990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410" y="406028"/>
            <a:ext cx="8890124" cy="505908"/>
          </a:xfrm>
          <a:prstGeom prst="rect">
            <a:avLst/>
          </a:prstGeom>
        </p:spPr>
        <p:txBody>
          <a:bodyPr vert="horz" wrap="square" lIns="0" tIns="13335" rIns="0" bIns="0" rtlCol="0">
            <a:spAutoFit/>
          </a:bodyPr>
          <a:lstStyle/>
          <a:p>
            <a:pPr marL="12700">
              <a:lnSpc>
                <a:spcPct val="100000"/>
              </a:lnSpc>
              <a:spcBef>
                <a:spcPts val="105"/>
              </a:spcBef>
            </a:pPr>
            <a:r>
              <a:rPr lang="en-US" sz="3200" b="1" dirty="0"/>
              <a:t>Safety Share – Customer Truck Drivers </a:t>
            </a:r>
            <a:endParaRPr sz="3200" dirty="0">
              <a:latin typeface="Arial"/>
              <a:cs typeface="Arial"/>
            </a:endParaRPr>
          </a:p>
        </p:txBody>
      </p:sp>
      <p:sp>
        <p:nvSpPr>
          <p:cNvPr id="14" name="Rectangle: Rounded Corners 13">
            <a:extLst>
              <a:ext uri="{FF2B5EF4-FFF2-40B4-BE49-F238E27FC236}">
                <a16:creationId xmlns:a16="http://schemas.microsoft.com/office/drawing/2014/main" id="{1484598F-6A24-B661-4643-388283F51A4A}"/>
              </a:ext>
            </a:extLst>
          </p:cNvPr>
          <p:cNvSpPr/>
          <p:nvPr/>
        </p:nvSpPr>
        <p:spPr>
          <a:xfrm>
            <a:off x="228600" y="6223372"/>
            <a:ext cx="1905000"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hlinkClick r:id="rId2"/>
              </a:rPr>
              <a:t>Resources LINK</a:t>
            </a:r>
            <a:endParaRPr lang="en-US" sz="2000" dirty="0"/>
          </a:p>
        </p:txBody>
      </p:sp>
      <p:sp>
        <p:nvSpPr>
          <p:cNvPr id="4" name="TextBox 3">
            <a:extLst>
              <a:ext uri="{FF2B5EF4-FFF2-40B4-BE49-F238E27FC236}">
                <a16:creationId xmlns:a16="http://schemas.microsoft.com/office/drawing/2014/main" id="{E895495E-2678-DE9C-1336-6AED1A06293B}"/>
              </a:ext>
            </a:extLst>
          </p:cNvPr>
          <p:cNvSpPr txBox="1"/>
          <p:nvPr/>
        </p:nvSpPr>
        <p:spPr>
          <a:xfrm>
            <a:off x="165444" y="1229417"/>
            <a:ext cx="11734800" cy="369332"/>
          </a:xfrm>
          <a:prstGeom prst="rect">
            <a:avLst/>
          </a:prstGeom>
          <a:noFill/>
        </p:spPr>
        <p:txBody>
          <a:bodyPr wrap="square" rtlCol="0">
            <a:spAutoFit/>
          </a:bodyPr>
          <a:lstStyle/>
          <a:p>
            <a:pPr algn="l"/>
            <a:r>
              <a:rPr lang="en-US" dirty="0">
                <a:latin typeface="Arial" panose="020B0604020202020204" pitchFamily="34" charset="0"/>
                <a:cs typeface="Arial" panose="020B0604020202020204" pitchFamily="34" charset="0"/>
              </a:rPr>
              <a:t>Since 2021, customer truck drivers have been involved in six fatal MSHA accidents.</a:t>
            </a:r>
          </a:p>
        </p:txBody>
      </p:sp>
      <p:pic>
        <p:nvPicPr>
          <p:cNvPr id="6" name="Picture 5">
            <a:extLst>
              <a:ext uri="{FF2B5EF4-FFF2-40B4-BE49-F238E27FC236}">
                <a16:creationId xmlns:a16="http://schemas.microsoft.com/office/drawing/2014/main" id="{5E7326D2-BBD6-50D7-DF5B-2F821297A75B}"/>
              </a:ext>
            </a:extLst>
          </p:cNvPr>
          <p:cNvPicPr>
            <a:picLocks noChangeAspect="1"/>
          </p:cNvPicPr>
          <p:nvPr/>
        </p:nvPicPr>
        <p:blipFill>
          <a:blip r:embed="rId3"/>
          <a:stretch>
            <a:fillRect/>
          </a:stretch>
        </p:blipFill>
        <p:spPr>
          <a:xfrm>
            <a:off x="123162" y="1663813"/>
            <a:ext cx="6592854" cy="4463717"/>
          </a:xfrm>
          <a:prstGeom prst="rect">
            <a:avLst/>
          </a:prstGeom>
        </p:spPr>
      </p:pic>
      <p:sp>
        <p:nvSpPr>
          <p:cNvPr id="7" name="TextBox 6">
            <a:extLst>
              <a:ext uri="{FF2B5EF4-FFF2-40B4-BE49-F238E27FC236}">
                <a16:creationId xmlns:a16="http://schemas.microsoft.com/office/drawing/2014/main" id="{3EB46C06-1D24-FB57-899A-3B8ACAA45E57}"/>
              </a:ext>
            </a:extLst>
          </p:cNvPr>
          <p:cNvSpPr txBox="1"/>
          <p:nvPr/>
        </p:nvSpPr>
        <p:spPr>
          <a:xfrm>
            <a:off x="6856500" y="1694591"/>
            <a:ext cx="4950373" cy="4324261"/>
          </a:xfrm>
          <a:prstGeom prst="rect">
            <a:avLst/>
          </a:prstGeom>
          <a:noFill/>
        </p:spPr>
        <p:txBody>
          <a:bodyPr wrap="square" rtlCol="0">
            <a:spAutoFit/>
          </a:bodyPr>
          <a:lstStyle/>
          <a:p>
            <a:pPr algn="l">
              <a:lnSpc>
                <a:spcPct val="100000"/>
              </a:lnSpc>
              <a:spcAft>
                <a:spcPts val="600"/>
              </a:spcAft>
            </a:pPr>
            <a:r>
              <a:rPr lang="en-US" b="1" dirty="0">
                <a:solidFill>
                  <a:srgbClr val="C55A11"/>
                </a:solidFill>
                <a:latin typeface="Arial" panose="020B0604020202020204" pitchFamily="34" charset="0"/>
                <a:cs typeface="Arial" panose="020B0604020202020204" pitchFamily="34" charset="0"/>
              </a:rPr>
              <a:t>Eliminate hazards and prevent injuries: </a:t>
            </a:r>
            <a:endParaRPr lang="en-US" b="1"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 Provide site-specific hazard awareness training to customers, including commercial over-the-road truck drivers.</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Alert customer truck drivers to changes in traffic procedures, patterns, or road conditions.</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Provide fall protection or safe means of access to customers who need to gain access to containers or tankers on their vehicles if there is danger of falling. </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Provide and maintain a safe location for drivers to tarp their loads. </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Ensure customers follow proper loading and dumping procedures.</a:t>
            </a:r>
          </a:p>
        </p:txBody>
      </p:sp>
    </p:spTree>
    <p:extLst>
      <p:ext uri="{BB962C8B-B14F-4D97-AF65-F5344CB8AC3E}">
        <p14:creationId xmlns:p14="http://schemas.microsoft.com/office/powerpoint/2010/main" val="4087433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0224" y="406028"/>
            <a:ext cx="8576310" cy="505908"/>
          </a:xfrm>
          <a:prstGeom prst="rect">
            <a:avLst/>
          </a:prstGeom>
        </p:spPr>
        <p:txBody>
          <a:bodyPr vert="horz" wrap="square" lIns="0" tIns="13335" rIns="0" bIns="0" rtlCol="0">
            <a:spAutoFit/>
          </a:bodyPr>
          <a:lstStyle/>
          <a:p>
            <a:pPr marL="12700">
              <a:lnSpc>
                <a:spcPct val="100000"/>
              </a:lnSpc>
              <a:spcBef>
                <a:spcPts val="105"/>
              </a:spcBef>
            </a:pPr>
            <a:r>
              <a:rPr lang="en-US" sz="3200" b="1" dirty="0"/>
              <a:t>MSHA Fatality Alert</a:t>
            </a:r>
            <a:endParaRPr sz="3200" dirty="0">
              <a:latin typeface="Arial"/>
              <a:cs typeface="Arial"/>
            </a:endParaRPr>
          </a:p>
        </p:txBody>
      </p:sp>
      <p:sp>
        <p:nvSpPr>
          <p:cNvPr id="14" name="Rectangle: Rounded Corners 13">
            <a:extLst>
              <a:ext uri="{FF2B5EF4-FFF2-40B4-BE49-F238E27FC236}">
                <a16:creationId xmlns:a16="http://schemas.microsoft.com/office/drawing/2014/main" id="{1484598F-6A24-B661-4643-388283F51A4A}"/>
              </a:ext>
            </a:extLst>
          </p:cNvPr>
          <p:cNvSpPr/>
          <p:nvPr/>
        </p:nvSpPr>
        <p:spPr>
          <a:xfrm>
            <a:off x="228600" y="6223372"/>
            <a:ext cx="1295400"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hlinkClick r:id="rId2"/>
              </a:rPr>
              <a:t>PDF LINK</a:t>
            </a:r>
            <a:endParaRPr lang="en-US" sz="2000" dirty="0"/>
          </a:p>
        </p:txBody>
      </p:sp>
      <p:sp>
        <p:nvSpPr>
          <p:cNvPr id="3" name="TextBox 2">
            <a:extLst>
              <a:ext uri="{FF2B5EF4-FFF2-40B4-BE49-F238E27FC236}">
                <a16:creationId xmlns:a16="http://schemas.microsoft.com/office/drawing/2014/main" id="{1837DEFD-1DF1-9421-911B-77ECB833A424}"/>
              </a:ext>
            </a:extLst>
          </p:cNvPr>
          <p:cNvSpPr txBox="1"/>
          <p:nvPr/>
        </p:nvSpPr>
        <p:spPr>
          <a:xfrm>
            <a:off x="546538" y="1241815"/>
            <a:ext cx="10744200" cy="923330"/>
          </a:xfrm>
          <a:prstGeom prst="rect">
            <a:avLst/>
          </a:prstGeom>
          <a:noFill/>
        </p:spPr>
        <p:txBody>
          <a:bodyPr wrap="square" rtlCol="0">
            <a:spAutoFit/>
          </a:bodyPr>
          <a:lstStyle/>
          <a:p>
            <a:pPr marL="0" marR="0">
              <a:spcBef>
                <a:spcPts val="0"/>
              </a:spcBef>
              <a:spcAft>
                <a:spcPts val="1125"/>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MINE FATALITY – </a:t>
            </a:r>
            <a:r>
              <a:rPr lang="en-US" b="0" i="0" dirty="0">
                <a:solidFill>
                  <a:srgbClr val="212121"/>
                </a:solidFill>
                <a:effectLst/>
                <a:latin typeface="Arial" panose="020B0604020202020204" pitchFamily="34" charset="0"/>
                <a:cs typeface="Arial" panose="020B0604020202020204" pitchFamily="34" charset="0"/>
              </a:rPr>
              <a:t>On April 25, 2022, co-workers found a maintenance worker lying face down in a pool of water.  The maintenance worker was using a water hose to wash out fine material that had gathered under a tail pulley.</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793E4A91-0D6B-F447-6080-2C0B2FE46E27}"/>
              </a:ext>
            </a:extLst>
          </p:cNvPr>
          <p:cNvSpPr txBox="1"/>
          <p:nvPr/>
        </p:nvSpPr>
        <p:spPr>
          <a:xfrm>
            <a:off x="5562600" y="2495025"/>
            <a:ext cx="6135076" cy="2939266"/>
          </a:xfrm>
          <a:prstGeom prst="rect">
            <a:avLst/>
          </a:prstGeom>
          <a:noFill/>
        </p:spPr>
        <p:txBody>
          <a:bodyPr wrap="square">
            <a:spAutoFit/>
          </a:bodyPr>
          <a:lstStyle/>
          <a:p>
            <a:pPr algn="l">
              <a:lnSpc>
                <a:spcPct val="100000"/>
              </a:lnSpc>
              <a:spcAft>
                <a:spcPts val="600"/>
              </a:spcAft>
            </a:pPr>
            <a:r>
              <a:rPr lang="en-US" b="1" dirty="0">
                <a:solidFill>
                  <a:srgbClr val="C55A11"/>
                </a:solidFill>
                <a:latin typeface="Arial" panose="020B0604020202020204" pitchFamily="34" charset="0"/>
                <a:cs typeface="Arial" panose="020B0604020202020204" pitchFamily="34" charset="0"/>
              </a:rPr>
              <a:t>Eliminate hazards and prevent injuries: </a:t>
            </a:r>
          </a:p>
          <a:p>
            <a:pPr marL="285750" indent="-285750" algn="l" fontAlgn="t">
              <a:buFont typeface="Arial" panose="020B0604020202020204" pitchFamily="34" charset="0"/>
              <a:buChar char="•"/>
            </a:pPr>
            <a:r>
              <a:rPr lang="en-US" b="0" i="0" dirty="0">
                <a:solidFill>
                  <a:srgbClr val="212121"/>
                </a:solidFill>
                <a:effectLst/>
                <a:latin typeface="Arial" panose="020B0604020202020204" pitchFamily="34" charset="0"/>
                <a:cs typeface="Arial" panose="020B0604020202020204" pitchFamily="34" charset="0"/>
              </a:rPr>
              <a:t>Maintain workplaces in a clean and dry condition when possible. </a:t>
            </a:r>
          </a:p>
          <a:p>
            <a:pPr marL="285750" indent="-285750" algn="l" fontAlgn="t">
              <a:buFont typeface="Arial" panose="020B0604020202020204" pitchFamily="34" charset="0"/>
              <a:buChar char="•"/>
            </a:pPr>
            <a:r>
              <a:rPr lang="en-US" b="0" i="0" dirty="0">
                <a:solidFill>
                  <a:srgbClr val="212121"/>
                </a:solidFill>
                <a:effectLst/>
                <a:latin typeface="Arial" panose="020B0604020202020204" pitchFamily="34" charset="0"/>
                <a:cs typeface="Arial" panose="020B0604020202020204" pitchFamily="34" charset="0"/>
              </a:rPr>
              <a:t>Where wet processes are used, maintain drainage platforms, mats, or other dry standing places.</a:t>
            </a:r>
          </a:p>
          <a:p>
            <a:pPr marL="285750" indent="-285750" algn="l" fontAlgn="t">
              <a:buFont typeface="Arial" panose="020B0604020202020204" pitchFamily="34" charset="0"/>
              <a:buChar char="•"/>
            </a:pPr>
            <a:r>
              <a:rPr lang="en-US" b="0" i="0" dirty="0">
                <a:solidFill>
                  <a:srgbClr val="212121"/>
                </a:solidFill>
                <a:effectLst/>
                <a:latin typeface="Arial" panose="020B0604020202020204" pitchFamily="34" charset="0"/>
                <a:cs typeface="Arial" panose="020B0604020202020204" pitchFamily="34" charset="0"/>
              </a:rPr>
              <a:t>Ensure that miners have communication systems available when assigned to work alone.</a:t>
            </a:r>
          </a:p>
          <a:p>
            <a:pPr marL="285750" indent="-285750" algn="l" fontAlgn="t">
              <a:buFont typeface="Arial" panose="020B0604020202020204" pitchFamily="34" charset="0"/>
              <a:buChar char="•"/>
            </a:pPr>
            <a:r>
              <a:rPr lang="en-US" b="0" i="0" dirty="0">
                <a:solidFill>
                  <a:srgbClr val="212121"/>
                </a:solidFill>
                <a:effectLst/>
                <a:latin typeface="Arial" panose="020B0604020202020204" pitchFamily="34" charset="0"/>
                <a:cs typeface="Arial" panose="020B0604020202020204" pitchFamily="34" charset="0"/>
              </a:rPr>
              <a:t>Routinely check in on miners working alone.</a:t>
            </a:r>
          </a:p>
          <a:p>
            <a:pPr marL="285750" indent="-285750" algn="l" fontAlgn="t">
              <a:buFont typeface="Arial" panose="020B0604020202020204" pitchFamily="34" charset="0"/>
              <a:buChar char="•"/>
            </a:pPr>
            <a:r>
              <a:rPr lang="en-US" b="0" i="0" dirty="0">
                <a:solidFill>
                  <a:srgbClr val="212121"/>
                </a:solidFill>
                <a:effectLst/>
                <a:latin typeface="Arial" panose="020B0604020202020204" pitchFamily="34" charset="0"/>
                <a:cs typeface="Arial" panose="020B0604020202020204" pitchFamily="34" charset="0"/>
              </a:rPr>
              <a:t>Conduct workplace examinations before work begins in an area</a:t>
            </a:r>
          </a:p>
        </p:txBody>
      </p:sp>
      <p:pic>
        <p:nvPicPr>
          <p:cNvPr id="3074" name="Picture 2" descr="April 25, 2022 Fatality - Fatality Alert | Mine Safety and Health Administration (MSHA)">
            <a:extLst>
              <a:ext uri="{FF2B5EF4-FFF2-40B4-BE49-F238E27FC236}">
                <a16:creationId xmlns:a16="http://schemas.microsoft.com/office/drawing/2014/main" id="{67791644-D8B1-BC4D-EEA4-4B60A420B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05" y="2308308"/>
            <a:ext cx="5029201" cy="37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70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3270" cy="1278890"/>
            <a:chOff x="0" y="0"/>
            <a:chExt cx="12193270" cy="1278890"/>
          </a:xfrm>
        </p:grpSpPr>
        <p:pic>
          <p:nvPicPr>
            <p:cNvPr id="3" name="object 3"/>
            <p:cNvPicPr/>
            <p:nvPr/>
          </p:nvPicPr>
          <p:blipFill>
            <a:blip r:embed="rId2" cstate="print"/>
            <a:stretch>
              <a:fillRect/>
            </a:stretch>
          </p:blipFill>
          <p:spPr>
            <a:xfrm>
              <a:off x="0" y="0"/>
              <a:ext cx="12192000" cy="1278635"/>
            </a:xfrm>
            <a:prstGeom prst="rect">
              <a:avLst/>
            </a:prstGeom>
          </p:spPr>
        </p:pic>
        <p:sp>
          <p:nvSpPr>
            <p:cNvPr id="4" name="object 4"/>
            <p:cNvSpPr/>
            <p:nvPr/>
          </p:nvSpPr>
          <p:spPr>
            <a:xfrm>
              <a:off x="0" y="88392"/>
              <a:ext cx="12192000" cy="1018540"/>
            </a:xfrm>
            <a:custGeom>
              <a:avLst/>
              <a:gdLst/>
              <a:ahLst/>
              <a:cxnLst/>
              <a:rect l="l" t="t" r="r" b="b"/>
              <a:pathLst>
                <a:path w="12192000" h="1018540">
                  <a:moveTo>
                    <a:pt x="12192000" y="0"/>
                  </a:moveTo>
                  <a:lnTo>
                    <a:pt x="0" y="0"/>
                  </a:lnTo>
                  <a:lnTo>
                    <a:pt x="0" y="1018031"/>
                  </a:lnTo>
                  <a:lnTo>
                    <a:pt x="12192000" y="1018031"/>
                  </a:lnTo>
                  <a:lnTo>
                    <a:pt x="12192000" y="0"/>
                  </a:lnTo>
                  <a:close/>
                </a:path>
              </a:pathLst>
            </a:custGeom>
            <a:solidFill>
              <a:srgbClr val="FFFFFF"/>
            </a:solidFill>
          </p:spPr>
          <p:txBody>
            <a:bodyPr wrap="square" lIns="0" tIns="0" rIns="0" bIns="0" rtlCol="0"/>
            <a:lstStyle/>
            <a:p>
              <a:endParaRPr/>
            </a:p>
          </p:txBody>
        </p:sp>
        <p:sp>
          <p:nvSpPr>
            <p:cNvPr id="5" name="object 5"/>
            <p:cNvSpPr/>
            <p:nvPr/>
          </p:nvSpPr>
          <p:spPr>
            <a:xfrm>
              <a:off x="761" y="1102105"/>
              <a:ext cx="12192000" cy="25400"/>
            </a:xfrm>
            <a:custGeom>
              <a:avLst/>
              <a:gdLst/>
              <a:ahLst/>
              <a:cxnLst/>
              <a:rect l="l" t="t" r="r" b="b"/>
              <a:pathLst>
                <a:path w="12192000" h="25400">
                  <a:moveTo>
                    <a:pt x="0" y="25400"/>
                  </a:moveTo>
                  <a:lnTo>
                    <a:pt x="12192000" y="25400"/>
                  </a:lnTo>
                  <a:lnTo>
                    <a:pt x="12192000" y="0"/>
                  </a:lnTo>
                  <a:lnTo>
                    <a:pt x="0" y="0"/>
                  </a:lnTo>
                  <a:lnTo>
                    <a:pt x="0" y="25400"/>
                  </a:lnTo>
                  <a:close/>
                </a:path>
              </a:pathLst>
            </a:custGeom>
            <a:solidFill>
              <a:srgbClr val="DA7B2C"/>
            </a:solidFill>
          </p:spPr>
          <p:txBody>
            <a:bodyPr wrap="square" lIns="0" tIns="0" rIns="0" bIns="0" rtlCol="0"/>
            <a:lstStyle/>
            <a:p>
              <a:endParaRPr/>
            </a:p>
          </p:txBody>
        </p:sp>
        <p:pic>
          <p:nvPicPr>
            <p:cNvPr id="6" name="object 6"/>
            <p:cNvPicPr/>
            <p:nvPr/>
          </p:nvPicPr>
          <p:blipFill>
            <a:blip r:embed="rId3" cstate="print"/>
            <a:stretch>
              <a:fillRect/>
            </a:stretch>
          </p:blipFill>
          <p:spPr>
            <a:xfrm>
              <a:off x="0" y="0"/>
              <a:ext cx="12192000" cy="294131"/>
            </a:xfrm>
            <a:prstGeom prst="rect">
              <a:avLst/>
            </a:prstGeom>
          </p:spPr>
        </p:pic>
        <p:pic>
          <p:nvPicPr>
            <p:cNvPr id="7" name="object 7"/>
            <p:cNvPicPr/>
            <p:nvPr/>
          </p:nvPicPr>
          <p:blipFill>
            <a:blip r:embed="rId4" cstate="print"/>
            <a:stretch>
              <a:fillRect/>
            </a:stretch>
          </p:blipFill>
          <p:spPr>
            <a:xfrm>
              <a:off x="4902708" y="15240"/>
              <a:ext cx="2386583" cy="256031"/>
            </a:xfrm>
            <a:prstGeom prst="rect">
              <a:avLst/>
            </a:prstGeom>
          </p:spPr>
        </p:pic>
        <p:pic>
          <p:nvPicPr>
            <p:cNvPr id="8" name="object 8"/>
            <p:cNvPicPr/>
            <p:nvPr/>
          </p:nvPicPr>
          <p:blipFill>
            <a:blip r:embed="rId5" cstate="print"/>
            <a:stretch>
              <a:fillRect/>
            </a:stretch>
          </p:blipFill>
          <p:spPr>
            <a:xfrm>
              <a:off x="10652759" y="379476"/>
              <a:ext cx="1441702" cy="605027"/>
            </a:xfrm>
            <a:prstGeom prst="rect">
              <a:avLst/>
            </a:prstGeom>
          </p:spPr>
        </p:pic>
      </p:grpSp>
      <p:sp>
        <p:nvSpPr>
          <p:cNvPr id="9" name="object 9"/>
          <p:cNvSpPr txBox="1">
            <a:spLocks noGrp="1"/>
          </p:cNvSpPr>
          <p:nvPr>
            <p:ph type="title"/>
          </p:nvPr>
        </p:nvSpPr>
        <p:spPr>
          <a:xfrm>
            <a:off x="860224" y="406028"/>
            <a:ext cx="6600882" cy="505908"/>
          </a:xfrm>
          <a:prstGeom prst="rect">
            <a:avLst/>
          </a:prstGeom>
        </p:spPr>
        <p:txBody>
          <a:bodyPr vert="horz" wrap="square" lIns="0" tIns="13335" rIns="0" bIns="0" rtlCol="0" anchor="t">
            <a:spAutoFit/>
          </a:bodyPr>
          <a:lstStyle/>
          <a:p>
            <a:pPr marL="12700">
              <a:spcBef>
                <a:spcPts val="105"/>
              </a:spcBef>
            </a:pPr>
            <a:r>
              <a:rPr lang="en-US" sz="3200" b="1"/>
              <a:t>Freeport</a:t>
            </a:r>
            <a:r>
              <a:rPr sz="3200" b="1" spc="-50">
                <a:latin typeface="Arial"/>
                <a:cs typeface="Arial"/>
              </a:rPr>
              <a:t> </a:t>
            </a:r>
            <a:r>
              <a:rPr sz="3200" b="1">
                <a:latin typeface="Arial"/>
                <a:cs typeface="Arial"/>
              </a:rPr>
              <a:t>Monthly</a:t>
            </a:r>
            <a:r>
              <a:rPr sz="3200" b="1" spc="-55">
                <a:latin typeface="Arial"/>
                <a:cs typeface="Arial"/>
              </a:rPr>
              <a:t> </a:t>
            </a:r>
            <a:r>
              <a:rPr sz="3200" b="1">
                <a:latin typeface="Arial"/>
                <a:cs typeface="Arial"/>
              </a:rPr>
              <a:t>Safety</a:t>
            </a:r>
            <a:r>
              <a:rPr sz="3200" b="1" spc="-40">
                <a:latin typeface="Arial"/>
                <a:cs typeface="Arial"/>
              </a:rPr>
              <a:t> </a:t>
            </a:r>
            <a:r>
              <a:rPr sz="3200" b="1" spc="-10">
                <a:latin typeface="Arial"/>
                <a:cs typeface="Arial"/>
              </a:rPr>
              <a:t>Content</a:t>
            </a:r>
            <a:endParaRPr sz="3200">
              <a:latin typeface="Arial"/>
              <a:cs typeface="Arial"/>
            </a:endParaRPr>
          </a:p>
        </p:txBody>
      </p:sp>
      <p:sp>
        <p:nvSpPr>
          <p:cNvPr id="10" name="object 10"/>
          <p:cNvSpPr txBox="1"/>
          <p:nvPr/>
        </p:nvSpPr>
        <p:spPr>
          <a:xfrm>
            <a:off x="457200" y="1508342"/>
            <a:ext cx="11430000" cy="5822748"/>
          </a:xfrm>
          <a:prstGeom prst="rect">
            <a:avLst/>
          </a:prstGeom>
        </p:spPr>
        <p:txBody>
          <a:bodyPr vert="horz" wrap="square" lIns="0" tIns="53975" rIns="0" bIns="0" rtlCol="0" anchor="t">
            <a:spAutoFit/>
          </a:bodyPr>
          <a:lstStyle/>
          <a:p>
            <a:pPr marL="12700" marR="370840">
              <a:lnSpc>
                <a:spcPts val="2590"/>
              </a:lnSpc>
              <a:spcBef>
                <a:spcPts val="425"/>
              </a:spcBef>
            </a:pPr>
            <a:r>
              <a:rPr sz="2400">
                <a:latin typeface="Arial"/>
                <a:cs typeface="Arial"/>
              </a:rPr>
              <a:t>The</a:t>
            </a:r>
            <a:r>
              <a:rPr sz="2400" spc="-30">
                <a:latin typeface="Arial"/>
                <a:cs typeface="Arial"/>
              </a:rPr>
              <a:t> </a:t>
            </a:r>
            <a:r>
              <a:rPr sz="2400">
                <a:latin typeface="Arial"/>
                <a:cs typeface="Arial"/>
              </a:rPr>
              <a:t>following</a:t>
            </a:r>
            <a:r>
              <a:rPr sz="2400" spc="10">
                <a:latin typeface="Arial"/>
                <a:cs typeface="Arial"/>
              </a:rPr>
              <a:t> </a:t>
            </a:r>
            <a:r>
              <a:rPr sz="2400">
                <a:latin typeface="Arial"/>
                <a:cs typeface="Arial"/>
              </a:rPr>
              <a:t>slides</a:t>
            </a:r>
            <a:r>
              <a:rPr sz="2400" spc="5">
                <a:latin typeface="Arial"/>
                <a:cs typeface="Arial"/>
              </a:rPr>
              <a:t> </a:t>
            </a:r>
            <a:r>
              <a:rPr sz="2400">
                <a:latin typeface="Arial"/>
                <a:cs typeface="Arial"/>
              </a:rPr>
              <a:t>have</a:t>
            </a:r>
            <a:r>
              <a:rPr sz="2400" spc="-10">
                <a:latin typeface="Arial"/>
                <a:cs typeface="Arial"/>
              </a:rPr>
              <a:t> </a:t>
            </a:r>
            <a:r>
              <a:rPr sz="2400">
                <a:latin typeface="Arial"/>
                <a:cs typeface="Arial"/>
              </a:rPr>
              <a:t>been</a:t>
            </a:r>
            <a:r>
              <a:rPr sz="2400" spc="-10">
                <a:latin typeface="Arial"/>
                <a:cs typeface="Arial"/>
              </a:rPr>
              <a:t> </a:t>
            </a:r>
            <a:r>
              <a:rPr sz="2400">
                <a:latin typeface="Arial"/>
                <a:cs typeface="Arial"/>
              </a:rPr>
              <a:t>provided</a:t>
            </a:r>
            <a:r>
              <a:rPr sz="2400" spc="5">
                <a:latin typeface="Arial"/>
                <a:cs typeface="Arial"/>
              </a:rPr>
              <a:t> </a:t>
            </a:r>
            <a:r>
              <a:rPr sz="2400">
                <a:latin typeface="Arial"/>
                <a:cs typeface="Arial"/>
              </a:rPr>
              <a:t>to</a:t>
            </a:r>
            <a:r>
              <a:rPr sz="2400" spc="-25">
                <a:latin typeface="Arial"/>
                <a:cs typeface="Arial"/>
              </a:rPr>
              <a:t> </a:t>
            </a:r>
            <a:r>
              <a:rPr sz="2400">
                <a:latin typeface="Arial"/>
                <a:cs typeface="Arial"/>
              </a:rPr>
              <a:t>aid</a:t>
            </a:r>
            <a:r>
              <a:rPr sz="2400" spc="-10">
                <a:latin typeface="Arial"/>
                <a:cs typeface="Arial"/>
              </a:rPr>
              <a:t> </a:t>
            </a:r>
            <a:r>
              <a:rPr sz="2400">
                <a:latin typeface="Arial"/>
                <a:cs typeface="Arial"/>
              </a:rPr>
              <a:t>in</a:t>
            </a:r>
            <a:r>
              <a:rPr sz="2400" spc="-20">
                <a:latin typeface="Arial"/>
                <a:cs typeface="Arial"/>
              </a:rPr>
              <a:t> </a:t>
            </a:r>
            <a:r>
              <a:rPr sz="2400">
                <a:latin typeface="Arial"/>
                <a:cs typeface="Arial"/>
              </a:rPr>
              <a:t>compiling</a:t>
            </a:r>
            <a:r>
              <a:rPr sz="2400" spc="10">
                <a:latin typeface="Arial"/>
                <a:cs typeface="Arial"/>
              </a:rPr>
              <a:t> </a:t>
            </a:r>
            <a:r>
              <a:rPr sz="2400">
                <a:latin typeface="Arial"/>
                <a:cs typeface="Arial"/>
              </a:rPr>
              <a:t>content</a:t>
            </a:r>
            <a:r>
              <a:rPr sz="2400" spc="-5">
                <a:latin typeface="Arial"/>
                <a:cs typeface="Arial"/>
              </a:rPr>
              <a:t> </a:t>
            </a:r>
            <a:r>
              <a:rPr sz="2400" spc="-25">
                <a:latin typeface="Arial"/>
                <a:cs typeface="Arial"/>
              </a:rPr>
              <a:t>for </a:t>
            </a:r>
            <a:r>
              <a:rPr sz="2400">
                <a:latin typeface="Arial"/>
                <a:cs typeface="Arial"/>
              </a:rPr>
              <a:t>monthly</a:t>
            </a:r>
            <a:r>
              <a:rPr sz="2400" spc="-25">
                <a:latin typeface="Arial"/>
                <a:cs typeface="Arial"/>
              </a:rPr>
              <a:t> </a:t>
            </a:r>
            <a:r>
              <a:rPr sz="2400">
                <a:latin typeface="Arial"/>
                <a:cs typeface="Arial"/>
              </a:rPr>
              <a:t>Health</a:t>
            </a:r>
            <a:r>
              <a:rPr sz="2400" spc="10">
                <a:latin typeface="Arial"/>
                <a:cs typeface="Arial"/>
              </a:rPr>
              <a:t> </a:t>
            </a:r>
            <a:r>
              <a:rPr sz="2400">
                <a:latin typeface="Arial"/>
                <a:cs typeface="Arial"/>
              </a:rPr>
              <a:t>&amp;</a:t>
            </a:r>
            <a:r>
              <a:rPr sz="2400" spc="-30">
                <a:latin typeface="Arial"/>
                <a:cs typeface="Arial"/>
              </a:rPr>
              <a:t> </a:t>
            </a:r>
            <a:r>
              <a:rPr sz="2400">
                <a:latin typeface="Arial"/>
                <a:cs typeface="Arial"/>
              </a:rPr>
              <a:t>Safety</a:t>
            </a:r>
            <a:r>
              <a:rPr sz="2400" spc="-25">
                <a:latin typeface="Arial"/>
                <a:cs typeface="Arial"/>
              </a:rPr>
              <a:t> </a:t>
            </a:r>
            <a:r>
              <a:rPr sz="2400">
                <a:latin typeface="Arial"/>
                <a:cs typeface="Arial"/>
              </a:rPr>
              <a:t>meetings</a:t>
            </a:r>
            <a:r>
              <a:rPr lang="en-US" sz="2400">
                <a:latin typeface="Arial"/>
                <a:cs typeface="Arial"/>
              </a:rPr>
              <a:t>, tailgates, etc.</a:t>
            </a:r>
            <a:r>
              <a:rPr sz="2400">
                <a:latin typeface="Arial"/>
                <a:cs typeface="Arial"/>
              </a:rPr>
              <a:t> with</a:t>
            </a:r>
            <a:r>
              <a:rPr sz="2400" spc="-15">
                <a:latin typeface="Arial"/>
                <a:cs typeface="Arial"/>
              </a:rPr>
              <a:t> </a:t>
            </a:r>
            <a:r>
              <a:rPr lang="en-US" sz="2400">
                <a:latin typeface="Arial"/>
                <a:cs typeface="Arial"/>
              </a:rPr>
              <a:t>Freeport</a:t>
            </a:r>
            <a:r>
              <a:rPr sz="2400" spc="-15">
                <a:latin typeface="Arial"/>
                <a:cs typeface="Arial"/>
              </a:rPr>
              <a:t> </a:t>
            </a:r>
            <a:r>
              <a:rPr sz="2400">
                <a:latin typeface="Arial"/>
                <a:cs typeface="Arial"/>
              </a:rPr>
              <a:t>employees</a:t>
            </a:r>
            <a:r>
              <a:rPr sz="2400" spc="10">
                <a:latin typeface="Arial"/>
                <a:cs typeface="Arial"/>
              </a:rPr>
              <a:t> </a:t>
            </a:r>
            <a:r>
              <a:rPr sz="2400">
                <a:latin typeface="Arial"/>
                <a:cs typeface="Arial"/>
              </a:rPr>
              <a:t>and</a:t>
            </a:r>
            <a:r>
              <a:rPr sz="2400" spc="-5">
                <a:latin typeface="Arial"/>
                <a:cs typeface="Arial"/>
              </a:rPr>
              <a:t> </a:t>
            </a:r>
            <a:r>
              <a:rPr sz="2400" spc="-10">
                <a:latin typeface="Arial"/>
                <a:cs typeface="Arial"/>
              </a:rPr>
              <a:t>contractors.</a:t>
            </a:r>
            <a:endParaRPr sz="2400">
              <a:latin typeface="Arial"/>
              <a:cs typeface="Arial"/>
            </a:endParaRPr>
          </a:p>
          <a:p>
            <a:pPr marL="243840" marR="70485" indent="-231775">
              <a:lnSpc>
                <a:spcPts val="2590"/>
              </a:lnSpc>
              <a:spcBef>
                <a:spcPts val="1000"/>
              </a:spcBef>
              <a:buClr>
                <a:srgbClr val="BA5D00"/>
              </a:buClr>
              <a:buSzPct val="110416"/>
              <a:buChar char="•"/>
              <a:tabLst>
                <a:tab pos="243840" algn="l"/>
              </a:tabLst>
            </a:pPr>
            <a:r>
              <a:rPr sz="2400">
                <a:latin typeface="Arial"/>
                <a:cs typeface="Arial"/>
              </a:rPr>
              <a:t>Please keep</a:t>
            </a:r>
            <a:r>
              <a:rPr sz="2400" spc="-15">
                <a:latin typeface="Arial"/>
                <a:cs typeface="Arial"/>
              </a:rPr>
              <a:t> </a:t>
            </a:r>
            <a:r>
              <a:rPr sz="2400">
                <a:latin typeface="Arial"/>
                <a:cs typeface="Arial"/>
              </a:rPr>
              <a:t>in</a:t>
            </a:r>
            <a:r>
              <a:rPr sz="2400" spc="-5">
                <a:latin typeface="Arial"/>
                <a:cs typeface="Arial"/>
              </a:rPr>
              <a:t> </a:t>
            </a:r>
            <a:r>
              <a:rPr sz="2400">
                <a:latin typeface="Arial"/>
                <a:cs typeface="Arial"/>
              </a:rPr>
              <a:t>mind</a:t>
            </a:r>
            <a:r>
              <a:rPr sz="2400" spc="-15">
                <a:latin typeface="Arial"/>
                <a:cs typeface="Arial"/>
              </a:rPr>
              <a:t> </a:t>
            </a:r>
            <a:r>
              <a:rPr sz="2400">
                <a:latin typeface="Arial"/>
                <a:cs typeface="Arial"/>
              </a:rPr>
              <a:t>-</a:t>
            </a:r>
            <a:r>
              <a:rPr sz="2400" spc="-15">
                <a:latin typeface="Arial"/>
                <a:cs typeface="Arial"/>
              </a:rPr>
              <a:t> </a:t>
            </a:r>
            <a:r>
              <a:rPr sz="2400">
                <a:latin typeface="Arial"/>
                <a:cs typeface="Arial"/>
              </a:rPr>
              <a:t>some</a:t>
            </a:r>
            <a:r>
              <a:rPr sz="2400" spc="-15">
                <a:latin typeface="Arial"/>
                <a:cs typeface="Arial"/>
              </a:rPr>
              <a:t> </a:t>
            </a:r>
            <a:r>
              <a:rPr sz="2400">
                <a:latin typeface="Arial"/>
                <a:cs typeface="Arial"/>
              </a:rPr>
              <a:t>of</a:t>
            </a:r>
            <a:r>
              <a:rPr sz="2400" spc="-20">
                <a:latin typeface="Arial"/>
                <a:cs typeface="Arial"/>
              </a:rPr>
              <a:t> </a:t>
            </a:r>
            <a:r>
              <a:rPr sz="2400">
                <a:latin typeface="Arial"/>
                <a:cs typeface="Arial"/>
              </a:rPr>
              <a:t>this</a:t>
            </a:r>
            <a:r>
              <a:rPr sz="2400" spc="-10">
                <a:latin typeface="Arial"/>
                <a:cs typeface="Arial"/>
              </a:rPr>
              <a:t> </a:t>
            </a:r>
            <a:r>
              <a:rPr sz="2400">
                <a:latin typeface="Arial"/>
                <a:cs typeface="Arial"/>
              </a:rPr>
              <a:t>information</a:t>
            </a:r>
            <a:r>
              <a:rPr sz="2400" spc="-10">
                <a:latin typeface="Arial"/>
                <a:cs typeface="Arial"/>
              </a:rPr>
              <a:t> </a:t>
            </a:r>
            <a:r>
              <a:rPr sz="2400">
                <a:latin typeface="Arial"/>
                <a:cs typeface="Arial"/>
              </a:rPr>
              <a:t>is</a:t>
            </a:r>
            <a:r>
              <a:rPr sz="2400" spc="-10">
                <a:latin typeface="Arial"/>
                <a:cs typeface="Arial"/>
              </a:rPr>
              <a:t> </a:t>
            </a:r>
            <a:r>
              <a:rPr sz="2400">
                <a:latin typeface="Arial"/>
                <a:cs typeface="Arial"/>
              </a:rPr>
              <a:t>preliminary</a:t>
            </a:r>
            <a:r>
              <a:rPr sz="2400" spc="25">
                <a:latin typeface="Arial"/>
                <a:cs typeface="Arial"/>
              </a:rPr>
              <a:t> </a:t>
            </a:r>
            <a:r>
              <a:rPr sz="2400">
                <a:latin typeface="Arial"/>
                <a:cs typeface="Arial"/>
              </a:rPr>
              <a:t>and</a:t>
            </a:r>
            <a:r>
              <a:rPr sz="2400" spc="-15">
                <a:latin typeface="Arial"/>
                <a:cs typeface="Arial"/>
              </a:rPr>
              <a:t> </a:t>
            </a:r>
            <a:r>
              <a:rPr sz="2400">
                <a:latin typeface="Arial"/>
                <a:cs typeface="Arial"/>
              </a:rPr>
              <a:t>may</a:t>
            </a:r>
            <a:r>
              <a:rPr sz="2400" spc="-5">
                <a:latin typeface="Arial"/>
                <a:cs typeface="Arial"/>
              </a:rPr>
              <a:t> </a:t>
            </a:r>
            <a:r>
              <a:rPr sz="2400" spc="-25">
                <a:latin typeface="Arial"/>
                <a:cs typeface="Arial"/>
              </a:rPr>
              <a:t>be </a:t>
            </a:r>
            <a:r>
              <a:rPr sz="2400">
                <a:latin typeface="Arial"/>
                <a:cs typeface="Arial"/>
              </a:rPr>
              <a:t>pending</a:t>
            </a:r>
            <a:r>
              <a:rPr sz="2400" spc="-5">
                <a:latin typeface="Arial"/>
                <a:cs typeface="Arial"/>
              </a:rPr>
              <a:t> </a:t>
            </a:r>
            <a:r>
              <a:rPr sz="2400">
                <a:latin typeface="Arial"/>
                <a:cs typeface="Arial"/>
              </a:rPr>
              <a:t>complete</a:t>
            </a:r>
            <a:r>
              <a:rPr sz="2400" spc="-25">
                <a:latin typeface="Arial"/>
                <a:cs typeface="Arial"/>
              </a:rPr>
              <a:t> </a:t>
            </a:r>
            <a:r>
              <a:rPr sz="2400" spc="-10">
                <a:latin typeface="Arial"/>
                <a:cs typeface="Arial"/>
              </a:rPr>
              <a:t>investigations.</a:t>
            </a:r>
            <a:endParaRPr sz="2400">
              <a:latin typeface="Arial"/>
              <a:cs typeface="Arial"/>
            </a:endParaRPr>
          </a:p>
          <a:p>
            <a:pPr>
              <a:lnSpc>
                <a:spcPct val="100000"/>
              </a:lnSpc>
              <a:spcBef>
                <a:spcPts val="20"/>
              </a:spcBef>
              <a:buClr>
                <a:srgbClr val="BA5D00"/>
              </a:buClr>
              <a:buFont typeface="Arial"/>
              <a:buChar char="•"/>
            </a:pPr>
            <a:endParaRPr sz="3700">
              <a:latin typeface="Arial"/>
              <a:cs typeface="Arial"/>
            </a:endParaRPr>
          </a:p>
          <a:p>
            <a:pPr marL="12700">
              <a:lnSpc>
                <a:spcPct val="100000"/>
              </a:lnSpc>
            </a:pPr>
            <a:r>
              <a:rPr sz="2400">
                <a:latin typeface="Arial"/>
                <a:cs typeface="Arial"/>
              </a:rPr>
              <a:t>Best</a:t>
            </a:r>
            <a:r>
              <a:rPr sz="2400" spc="-20">
                <a:latin typeface="Arial"/>
                <a:cs typeface="Arial"/>
              </a:rPr>
              <a:t> </a:t>
            </a:r>
            <a:r>
              <a:rPr sz="2400" spc="-10">
                <a:latin typeface="Arial"/>
                <a:cs typeface="Arial"/>
              </a:rPr>
              <a:t>Practices</a:t>
            </a:r>
            <a:endParaRPr sz="2400">
              <a:latin typeface="Arial"/>
              <a:cs typeface="Arial"/>
            </a:endParaRPr>
          </a:p>
          <a:p>
            <a:pPr marL="243840" indent="-231140">
              <a:lnSpc>
                <a:spcPct val="100000"/>
              </a:lnSpc>
              <a:spcBef>
                <a:spcPts val="705"/>
              </a:spcBef>
              <a:buClr>
                <a:srgbClr val="BA5D00"/>
              </a:buClr>
              <a:buSzPct val="110416"/>
              <a:buChar char="•"/>
              <a:tabLst>
                <a:tab pos="243840" algn="l"/>
              </a:tabLst>
            </a:pPr>
            <a:r>
              <a:rPr sz="2400">
                <a:latin typeface="Arial"/>
                <a:cs typeface="Arial"/>
              </a:rPr>
              <a:t>Be</a:t>
            </a:r>
            <a:r>
              <a:rPr sz="2400" spc="-15">
                <a:latin typeface="Arial"/>
                <a:cs typeface="Arial"/>
              </a:rPr>
              <a:t> </a:t>
            </a:r>
            <a:r>
              <a:rPr sz="2400">
                <a:latin typeface="Arial"/>
                <a:cs typeface="Arial"/>
              </a:rPr>
              <a:t>familiar</a:t>
            </a:r>
            <a:r>
              <a:rPr sz="2400" spc="5">
                <a:latin typeface="Arial"/>
                <a:cs typeface="Arial"/>
              </a:rPr>
              <a:t> </a:t>
            </a:r>
            <a:r>
              <a:rPr sz="2400">
                <a:latin typeface="Arial"/>
                <a:cs typeface="Arial"/>
              </a:rPr>
              <a:t>with</a:t>
            </a:r>
            <a:r>
              <a:rPr sz="2400" spc="-5">
                <a:latin typeface="Arial"/>
                <a:cs typeface="Arial"/>
              </a:rPr>
              <a:t> </a:t>
            </a:r>
            <a:r>
              <a:rPr sz="2400">
                <a:latin typeface="Arial"/>
                <a:cs typeface="Arial"/>
              </a:rPr>
              <a:t>content</a:t>
            </a:r>
            <a:r>
              <a:rPr sz="2400" spc="-15">
                <a:latin typeface="Arial"/>
                <a:cs typeface="Arial"/>
              </a:rPr>
              <a:t> </a:t>
            </a:r>
            <a:r>
              <a:rPr sz="2400">
                <a:latin typeface="Arial"/>
                <a:cs typeface="Arial"/>
              </a:rPr>
              <a:t>prior</a:t>
            </a:r>
            <a:r>
              <a:rPr sz="2400" spc="-5">
                <a:latin typeface="Arial"/>
                <a:cs typeface="Arial"/>
              </a:rPr>
              <a:t> </a:t>
            </a:r>
            <a:r>
              <a:rPr sz="2400">
                <a:latin typeface="Arial"/>
                <a:cs typeface="Arial"/>
              </a:rPr>
              <a:t>to</a:t>
            </a:r>
            <a:r>
              <a:rPr sz="2400" spc="-20">
                <a:latin typeface="Arial"/>
                <a:cs typeface="Arial"/>
              </a:rPr>
              <a:t> </a:t>
            </a:r>
            <a:r>
              <a:rPr sz="2400" spc="-10">
                <a:latin typeface="Arial"/>
                <a:cs typeface="Arial"/>
              </a:rPr>
              <a:t>presenting</a:t>
            </a:r>
            <a:r>
              <a:rPr lang="en-US" sz="2400" spc="-10">
                <a:latin typeface="Arial"/>
                <a:cs typeface="Arial"/>
              </a:rPr>
              <a:t>.</a:t>
            </a:r>
            <a:endParaRPr sz="2400">
              <a:latin typeface="Arial"/>
              <a:cs typeface="Arial"/>
            </a:endParaRPr>
          </a:p>
          <a:p>
            <a:pPr marL="243840" indent="-231140">
              <a:lnSpc>
                <a:spcPct val="100000"/>
              </a:lnSpc>
              <a:spcBef>
                <a:spcPts val="710"/>
              </a:spcBef>
              <a:buClr>
                <a:srgbClr val="BA5D00"/>
              </a:buClr>
              <a:buSzPct val="110416"/>
              <a:buChar char="•"/>
              <a:tabLst>
                <a:tab pos="243840" algn="l"/>
              </a:tabLst>
            </a:pPr>
            <a:r>
              <a:rPr sz="2400">
                <a:latin typeface="Arial"/>
                <a:cs typeface="Arial"/>
              </a:rPr>
              <a:t>Hide/</a:t>
            </a:r>
            <a:r>
              <a:rPr lang="en-US" sz="2400">
                <a:latin typeface="Arial"/>
                <a:cs typeface="Arial"/>
              </a:rPr>
              <a:t>u</a:t>
            </a:r>
            <a:r>
              <a:rPr sz="2400">
                <a:latin typeface="Arial"/>
                <a:cs typeface="Arial"/>
              </a:rPr>
              <a:t>nhide</a:t>
            </a:r>
            <a:r>
              <a:rPr sz="2400" spc="15">
                <a:latin typeface="Arial"/>
                <a:cs typeface="Arial"/>
              </a:rPr>
              <a:t> </a:t>
            </a:r>
            <a:r>
              <a:rPr sz="2400">
                <a:latin typeface="Arial"/>
                <a:cs typeface="Arial"/>
              </a:rPr>
              <a:t>incidents</a:t>
            </a:r>
            <a:r>
              <a:rPr sz="2400" spc="5">
                <a:latin typeface="Arial"/>
                <a:cs typeface="Arial"/>
              </a:rPr>
              <a:t> </a:t>
            </a:r>
            <a:r>
              <a:rPr sz="2400">
                <a:latin typeface="Arial"/>
                <a:cs typeface="Arial"/>
              </a:rPr>
              <a:t>that</a:t>
            </a:r>
            <a:r>
              <a:rPr sz="2400" spc="-25">
                <a:latin typeface="Arial"/>
                <a:cs typeface="Arial"/>
              </a:rPr>
              <a:t> </a:t>
            </a:r>
            <a:r>
              <a:rPr sz="2400">
                <a:latin typeface="Arial"/>
                <a:cs typeface="Arial"/>
              </a:rPr>
              <a:t>are</a:t>
            </a:r>
            <a:r>
              <a:rPr sz="2400" spc="-20">
                <a:latin typeface="Arial"/>
                <a:cs typeface="Arial"/>
              </a:rPr>
              <a:t> </a:t>
            </a:r>
            <a:r>
              <a:rPr sz="2400">
                <a:latin typeface="Arial"/>
                <a:cs typeface="Arial"/>
              </a:rPr>
              <a:t>relevant</a:t>
            </a:r>
            <a:r>
              <a:rPr sz="2400" spc="-10">
                <a:latin typeface="Arial"/>
                <a:cs typeface="Arial"/>
              </a:rPr>
              <a:t> </a:t>
            </a:r>
            <a:r>
              <a:rPr sz="2400">
                <a:latin typeface="Arial"/>
                <a:cs typeface="Arial"/>
              </a:rPr>
              <a:t>to</a:t>
            </a:r>
            <a:r>
              <a:rPr sz="2400" spc="-25">
                <a:latin typeface="Arial"/>
                <a:cs typeface="Arial"/>
              </a:rPr>
              <a:t> </a:t>
            </a:r>
            <a:r>
              <a:rPr sz="2400">
                <a:latin typeface="Arial"/>
                <a:cs typeface="Arial"/>
              </a:rPr>
              <a:t>your</a:t>
            </a:r>
            <a:r>
              <a:rPr sz="2400" spc="-10">
                <a:latin typeface="Arial"/>
                <a:cs typeface="Arial"/>
              </a:rPr>
              <a:t> </a:t>
            </a:r>
            <a:r>
              <a:rPr sz="2400" spc="-20">
                <a:latin typeface="Arial"/>
                <a:cs typeface="Arial"/>
              </a:rPr>
              <a:t>team</a:t>
            </a:r>
            <a:r>
              <a:rPr lang="en-US" sz="2400" spc="-20">
                <a:latin typeface="Arial"/>
                <a:cs typeface="Arial"/>
              </a:rPr>
              <a:t>.</a:t>
            </a:r>
            <a:endParaRPr sz="2400">
              <a:latin typeface="Arial"/>
              <a:cs typeface="Arial"/>
            </a:endParaRPr>
          </a:p>
          <a:p>
            <a:pPr marL="243840" indent="-231140">
              <a:lnSpc>
                <a:spcPct val="100000"/>
              </a:lnSpc>
              <a:spcBef>
                <a:spcPts val="720"/>
              </a:spcBef>
              <a:buClr>
                <a:srgbClr val="BA5D00"/>
              </a:buClr>
              <a:buSzPct val="110416"/>
              <a:buChar char="•"/>
              <a:tabLst>
                <a:tab pos="243840" algn="l"/>
              </a:tabLst>
            </a:pPr>
            <a:r>
              <a:rPr sz="2400">
                <a:latin typeface="Arial"/>
                <a:cs typeface="Arial"/>
              </a:rPr>
              <a:t>Interact</a:t>
            </a:r>
            <a:r>
              <a:rPr sz="2400" spc="-45">
                <a:latin typeface="Arial"/>
                <a:cs typeface="Arial"/>
              </a:rPr>
              <a:t> </a:t>
            </a:r>
            <a:r>
              <a:rPr sz="2400">
                <a:latin typeface="Arial"/>
                <a:cs typeface="Arial"/>
              </a:rPr>
              <a:t>with</a:t>
            </a:r>
            <a:r>
              <a:rPr sz="2400" spc="-15">
                <a:latin typeface="Arial"/>
                <a:cs typeface="Arial"/>
              </a:rPr>
              <a:t> </a:t>
            </a:r>
            <a:r>
              <a:rPr sz="2400">
                <a:latin typeface="Arial"/>
                <a:cs typeface="Arial"/>
              </a:rPr>
              <a:t>your</a:t>
            </a:r>
            <a:r>
              <a:rPr sz="2400" spc="-10">
                <a:latin typeface="Arial"/>
                <a:cs typeface="Arial"/>
              </a:rPr>
              <a:t> </a:t>
            </a:r>
            <a:r>
              <a:rPr sz="2400">
                <a:latin typeface="Arial"/>
                <a:cs typeface="Arial"/>
              </a:rPr>
              <a:t>audience,</a:t>
            </a:r>
            <a:r>
              <a:rPr sz="2400" spc="15">
                <a:latin typeface="Arial"/>
                <a:cs typeface="Arial"/>
              </a:rPr>
              <a:t> </a:t>
            </a:r>
            <a:r>
              <a:rPr sz="2400">
                <a:latin typeface="Arial"/>
                <a:cs typeface="Arial"/>
              </a:rPr>
              <a:t>relating</a:t>
            </a:r>
            <a:r>
              <a:rPr sz="2400" spc="5">
                <a:latin typeface="Arial"/>
                <a:cs typeface="Arial"/>
              </a:rPr>
              <a:t> </a:t>
            </a:r>
            <a:r>
              <a:rPr sz="2400">
                <a:latin typeface="Arial"/>
                <a:cs typeface="Arial"/>
              </a:rPr>
              <a:t>information</a:t>
            </a:r>
            <a:r>
              <a:rPr sz="2400" spc="-15">
                <a:latin typeface="Arial"/>
                <a:cs typeface="Arial"/>
              </a:rPr>
              <a:t> </a:t>
            </a:r>
            <a:r>
              <a:rPr sz="2400">
                <a:latin typeface="Arial"/>
                <a:cs typeface="Arial"/>
              </a:rPr>
              <a:t>to</a:t>
            </a:r>
            <a:r>
              <a:rPr sz="2400" spc="-30">
                <a:latin typeface="Arial"/>
                <a:cs typeface="Arial"/>
              </a:rPr>
              <a:t> </a:t>
            </a:r>
            <a:r>
              <a:rPr sz="2400">
                <a:latin typeface="Arial"/>
                <a:cs typeface="Arial"/>
              </a:rPr>
              <a:t>your</a:t>
            </a:r>
            <a:r>
              <a:rPr sz="2400" spc="-5">
                <a:latin typeface="Arial"/>
                <a:cs typeface="Arial"/>
              </a:rPr>
              <a:t> </a:t>
            </a:r>
            <a:r>
              <a:rPr sz="2400">
                <a:latin typeface="Arial"/>
                <a:cs typeface="Arial"/>
              </a:rPr>
              <a:t>specific </a:t>
            </a:r>
            <a:r>
              <a:rPr sz="2400" spc="-20">
                <a:latin typeface="Arial"/>
                <a:cs typeface="Arial"/>
              </a:rPr>
              <a:t>work</a:t>
            </a:r>
            <a:r>
              <a:rPr lang="en-US" sz="2400" spc="-20">
                <a:latin typeface="Arial"/>
                <a:cs typeface="Arial"/>
              </a:rPr>
              <a:t>.</a:t>
            </a:r>
          </a:p>
          <a:p>
            <a:pPr marL="243840" indent="-231140">
              <a:spcBef>
                <a:spcPts val="720"/>
              </a:spcBef>
              <a:buClr>
                <a:srgbClr val="BA5D00"/>
              </a:buClr>
              <a:buSzPct val="110416"/>
              <a:buChar char="•"/>
              <a:tabLst>
                <a:tab pos="243840" algn="l"/>
              </a:tabLst>
            </a:pPr>
            <a:r>
              <a:rPr lang="en-US" sz="2400">
                <a:latin typeface="Arial"/>
                <a:cs typeface="Arial"/>
              </a:rPr>
              <a:t>Update dashboards to share meaningful data (</a:t>
            </a:r>
            <a:r>
              <a:rPr lang="en-US" sz="2400">
                <a:hlinkClick r:id="rId6"/>
              </a:rPr>
              <a:t>Incident Summary - Power BI</a:t>
            </a:r>
            <a:r>
              <a:rPr lang="en-US" sz="2400"/>
              <a:t>, </a:t>
            </a:r>
            <a:r>
              <a:rPr lang="en-US" sz="2400">
                <a:hlinkClick r:id="rId7"/>
              </a:rPr>
              <a:t>FRM - Power BI</a:t>
            </a:r>
            <a:r>
              <a:rPr lang="en-US" sz="2400">
                <a:latin typeface="Arial"/>
                <a:cs typeface="Arial"/>
              </a:rPr>
              <a:t>). Contact your local Health and Safety staff for site-specific dashboards or external access.</a:t>
            </a:r>
          </a:p>
          <a:p>
            <a:pPr marL="243840" indent="-231140">
              <a:lnSpc>
                <a:spcPct val="100000"/>
              </a:lnSpc>
              <a:spcBef>
                <a:spcPts val="720"/>
              </a:spcBef>
              <a:buClr>
                <a:srgbClr val="BA5D00"/>
              </a:buClr>
              <a:buSzPct val="110416"/>
              <a:buChar char="•"/>
              <a:tabLst>
                <a:tab pos="243840" algn="l"/>
              </a:tabLst>
            </a:pPr>
            <a:endParaRPr sz="2400">
              <a:latin typeface="Arial"/>
              <a:cs typeface="Arial"/>
            </a:endParaRPr>
          </a:p>
        </p:txBody>
      </p:sp>
      <p:sp>
        <p:nvSpPr>
          <p:cNvPr id="11" name="object 11"/>
          <p:cNvSpPr txBox="1"/>
          <p:nvPr/>
        </p:nvSpPr>
        <p:spPr>
          <a:xfrm>
            <a:off x="12022980" y="6607534"/>
            <a:ext cx="89535" cy="162560"/>
          </a:xfrm>
          <a:prstGeom prst="rect">
            <a:avLst/>
          </a:prstGeom>
        </p:spPr>
        <p:txBody>
          <a:bodyPr vert="horz" wrap="square" lIns="0" tIns="12700" rIns="0" bIns="0" rtlCol="0">
            <a:spAutoFit/>
          </a:bodyPr>
          <a:lstStyle/>
          <a:p>
            <a:pPr marL="12700">
              <a:lnSpc>
                <a:spcPct val="100000"/>
              </a:lnSpc>
              <a:spcBef>
                <a:spcPts val="100"/>
              </a:spcBef>
            </a:pPr>
            <a:r>
              <a:rPr sz="900">
                <a:latin typeface="Arial"/>
                <a:cs typeface="Arial"/>
              </a:rPr>
              <a:t>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3270" cy="2039620"/>
            <a:chOff x="0" y="0"/>
            <a:chExt cx="12193270" cy="2039620"/>
          </a:xfrm>
        </p:grpSpPr>
        <p:pic>
          <p:nvPicPr>
            <p:cNvPr id="3" name="object 3"/>
            <p:cNvPicPr/>
            <p:nvPr/>
          </p:nvPicPr>
          <p:blipFill>
            <a:blip r:embed="rId2" cstate="print"/>
            <a:stretch>
              <a:fillRect/>
            </a:stretch>
          </p:blipFill>
          <p:spPr>
            <a:xfrm>
              <a:off x="0" y="0"/>
              <a:ext cx="12192000" cy="1278635"/>
            </a:xfrm>
            <a:prstGeom prst="rect">
              <a:avLst/>
            </a:prstGeom>
          </p:spPr>
        </p:pic>
        <p:sp>
          <p:nvSpPr>
            <p:cNvPr id="4" name="object 4"/>
            <p:cNvSpPr/>
            <p:nvPr/>
          </p:nvSpPr>
          <p:spPr>
            <a:xfrm>
              <a:off x="0" y="88392"/>
              <a:ext cx="12192000" cy="1018540"/>
            </a:xfrm>
            <a:custGeom>
              <a:avLst/>
              <a:gdLst/>
              <a:ahLst/>
              <a:cxnLst/>
              <a:rect l="l" t="t" r="r" b="b"/>
              <a:pathLst>
                <a:path w="12192000" h="1018540">
                  <a:moveTo>
                    <a:pt x="12192000" y="0"/>
                  </a:moveTo>
                  <a:lnTo>
                    <a:pt x="0" y="0"/>
                  </a:lnTo>
                  <a:lnTo>
                    <a:pt x="0" y="1018031"/>
                  </a:lnTo>
                  <a:lnTo>
                    <a:pt x="12192000" y="1018031"/>
                  </a:lnTo>
                  <a:lnTo>
                    <a:pt x="12192000" y="0"/>
                  </a:lnTo>
                  <a:close/>
                </a:path>
              </a:pathLst>
            </a:custGeom>
            <a:solidFill>
              <a:srgbClr val="FFFFFF"/>
            </a:solidFill>
          </p:spPr>
          <p:txBody>
            <a:bodyPr wrap="square" lIns="0" tIns="0" rIns="0" bIns="0" rtlCol="0"/>
            <a:lstStyle/>
            <a:p>
              <a:endParaRPr/>
            </a:p>
          </p:txBody>
        </p:sp>
        <p:sp>
          <p:nvSpPr>
            <p:cNvPr id="5" name="object 5"/>
            <p:cNvSpPr/>
            <p:nvPr/>
          </p:nvSpPr>
          <p:spPr>
            <a:xfrm>
              <a:off x="761" y="1102105"/>
              <a:ext cx="12192000" cy="25400"/>
            </a:xfrm>
            <a:custGeom>
              <a:avLst/>
              <a:gdLst/>
              <a:ahLst/>
              <a:cxnLst/>
              <a:rect l="l" t="t" r="r" b="b"/>
              <a:pathLst>
                <a:path w="12192000" h="25400">
                  <a:moveTo>
                    <a:pt x="0" y="25400"/>
                  </a:moveTo>
                  <a:lnTo>
                    <a:pt x="12192000" y="25400"/>
                  </a:lnTo>
                  <a:lnTo>
                    <a:pt x="12192000" y="0"/>
                  </a:lnTo>
                  <a:lnTo>
                    <a:pt x="0" y="0"/>
                  </a:lnTo>
                  <a:lnTo>
                    <a:pt x="0" y="25400"/>
                  </a:lnTo>
                  <a:close/>
                </a:path>
              </a:pathLst>
            </a:custGeom>
            <a:solidFill>
              <a:srgbClr val="DA7B2C"/>
            </a:solidFill>
          </p:spPr>
          <p:txBody>
            <a:bodyPr wrap="square" lIns="0" tIns="0" rIns="0" bIns="0" rtlCol="0"/>
            <a:lstStyle/>
            <a:p>
              <a:endParaRPr/>
            </a:p>
          </p:txBody>
        </p:sp>
        <p:pic>
          <p:nvPicPr>
            <p:cNvPr id="6" name="object 6"/>
            <p:cNvPicPr/>
            <p:nvPr/>
          </p:nvPicPr>
          <p:blipFill>
            <a:blip r:embed="rId3" cstate="print"/>
            <a:stretch>
              <a:fillRect/>
            </a:stretch>
          </p:blipFill>
          <p:spPr>
            <a:xfrm>
              <a:off x="0" y="0"/>
              <a:ext cx="12192000" cy="294131"/>
            </a:xfrm>
            <a:prstGeom prst="rect">
              <a:avLst/>
            </a:prstGeom>
          </p:spPr>
        </p:pic>
        <p:pic>
          <p:nvPicPr>
            <p:cNvPr id="7" name="object 7"/>
            <p:cNvPicPr/>
            <p:nvPr/>
          </p:nvPicPr>
          <p:blipFill>
            <a:blip r:embed="rId4" cstate="print"/>
            <a:stretch>
              <a:fillRect/>
            </a:stretch>
          </p:blipFill>
          <p:spPr>
            <a:xfrm>
              <a:off x="4902708" y="15240"/>
              <a:ext cx="2386583" cy="256031"/>
            </a:xfrm>
            <a:prstGeom prst="rect">
              <a:avLst/>
            </a:prstGeom>
          </p:spPr>
        </p:pic>
        <p:pic>
          <p:nvPicPr>
            <p:cNvPr id="8" name="object 8"/>
            <p:cNvPicPr/>
            <p:nvPr/>
          </p:nvPicPr>
          <p:blipFill>
            <a:blip r:embed="rId5" cstate="print"/>
            <a:stretch>
              <a:fillRect/>
            </a:stretch>
          </p:blipFill>
          <p:spPr>
            <a:xfrm>
              <a:off x="10652759" y="379476"/>
              <a:ext cx="1441702" cy="605027"/>
            </a:xfrm>
            <a:prstGeom prst="rect">
              <a:avLst/>
            </a:prstGeom>
          </p:spPr>
        </p:pic>
        <p:sp>
          <p:nvSpPr>
            <p:cNvPr id="9" name="object 9"/>
            <p:cNvSpPr/>
            <p:nvPr/>
          </p:nvSpPr>
          <p:spPr>
            <a:xfrm>
              <a:off x="0" y="0"/>
              <a:ext cx="12192000" cy="2039620"/>
            </a:xfrm>
            <a:custGeom>
              <a:avLst/>
              <a:gdLst/>
              <a:ahLst/>
              <a:cxnLst/>
              <a:rect l="l" t="t" r="r" b="b"/>
              <a:pathLst>
                <a:path w="12192000" h="2039620">
                  <a:moveTo>
                    <a:pt x="12192000" y="0"/>
                  </a:moveTo>
                  <a:lnTo>
                    <a:pt x="0" y="0"/>
                  </a:lnTo>
                  <a:lnTo>
                    <a:pt x="0" y="2039112"/>
                  </a:lnTo>
                  <a:lnTo>
                    <a:pt x="12192000" y="2039112"/>
                  </a:lnTo>
                  <a:lnTo>
                    <a:pt x="12192000" y="0"/>
                  </a:lnTo>
                  <a:close/>
                </a:path>
              </a:pathLst>
            </a:custGeom>
            <a:solidFill>
              <a:srgbClr val="FFFFFF"/>
            </a:solidFill>
          </p:spPr>
          <p:txBody>
            <a:bodyPr wrap="square" lIns="0" tIns="0" rIns="0" bIns="0" rtlCol="0"/>
            <a:lstStyle/>
            <a:p>
              <a:endParaRPr/>
            </a:p>
          </p:txBody>
        </p:sp>
      </p:grpSp>
      <p:pic>
        <p:nvPicPr>
          <p:cNvPr id="10" name="object 10"/>
          <p:cNvPicPr/>
          <p:nvPr/>
        </p:nvPicPr>
        <p:blipFill>
          <a:blip r:embed="rId6" cstate="print"/>
          <a:stretch>
            <a:fillRect/>
          </a:stretch>
        </p:blipFill>
        <p:spPr>
          <a:xfrm>
            <a:off x="9339935" y="5833844"/>
            <a:ext cx="2191307" cy="611178"/>
          </a:xfrm>
          <a:prstGeom prst="rect">
            <a:avLst/>
          </a:prstGeom>
        </p:spPr>
      </p:pic>
      <p:sp>
        <p:nvSpPr>
          <p:cNvPr id="11" name="object 11"/>
          <p:cNvSpPr/>
          <p:nvPr/>
        </p:nvSpPr>
        <p:spPr>
          <a:xfrm>
            <a:off x="1106424" y="5588508"/>
            <a:ext cx="10441940" cy="0"/>
          </a:xfrm>
          <a:custGeom>
            <a:avLst/>
            <a:gdLst/>
            <a:ahLst/>
            <a:cxnLst/>
            <a:rect l="l" t="t" r="r" b="b"/>
            <a:pathLst>
              <a:path w="10441940">
                <a:moveTo>
                  <a:pt x="0" y="0"/>
                </a:moveTo>
                <a:lnTo>
                  <a:pt x="10441520" y="0"/>
                </a:lnTo>
              </a:path>
            </a:pathLst>
          </a:custGeom>
          <a:ln w="12700">
            <a:solidFill>
              <a:srgbClr val="BA5D00"/>
            </a:solidFill>
          </a:ln>
        </p:spPr>
        <p:txBody>
          <a:bodyPr wrap="square" lIns="0" tIns="0" rIns="0" bIns="0" rtlCol="0"/>
          <a:lstStyle/>
          <a:p>
            <a:endParaRPr/>
          </a:p>
        </p:txBody>
      </p:sp>
      <p:pic>
        <p:nvPicPr>
          <p:cNvPr id="12" name="object 12"/>
          <p:cNvPicPr/>
          <p:nvPr/>
        </p:nvPicPr>
        <p:blipFill>
          <a:blip r:embed="rId7" cstate="print"/>
          <a:stretch>
            <a:fillRect/>
          </a:stretch>
        </p:blipFill>
        <p:spPr>
          <a:xfrm>
            <a:off x="0" y="0"/>
            <a:ext cx="772668" cy="6857999"/>
          </a:xfrm>
          <a:prstGeom prst="rect">
            <a:avLst/>
          </a:prstGeom>
        </p:spPr>
      </p:pic>
      <p:pic>
        <p:nvPicPr>
          <p:cNvPr id="13" name="object 13"/>
          <p:cNvPicPr/>
          <p:nvPr/>
        </p:nvPicPr>
        <p:blipFill>
          <a:blip r:embed="rId8" cstate="print"/>
          <a:stretch>
            <a:fillRect/>
          </a:stretch>
        </p:blipFill>
        <p:spPr>
          <a:xfrm>
            <a:off x="1011936" y="1969007"/>
            <a:ext cx="4431791" cy="1650492"/>
          </a:xfrm>
          <a:prstGeom prst="rect">
            <a:avLst/>
          </a:prstGeom>
        </p:spPr>
      </p:pic>
      <p:sp>
        <p:nvSpPr>
          <p:cNvPr id="14" name="object 14"/>
          <p:cNvSpPr/>
          <p:nvPr/>
        </p:nvSpPr>
        <p:spPr>
          <a:xfrm>
            <a:off x="5748528" y="1699260"/>
            <a:ext cx="0" cy="2167890"/>
          </a:xfrm>
          <a:custGeom>
            <a:avLst/>
            <a:gdLst/>
            <a:ahLst/>
            <a:cxnLst/>
            <a:rect l="l" t="t" r="r" b="b"/>
            <a:pathLst>
              <a:path h="2167890">
                <a:moveTo>
                  <a:pt x="0" y="0"/>
                </a:moveTo>
                <a:lnTo>
                  <a:pt x="0" y="2167356"/>
                </a:lnTo>
              </a:path>
            </a:pathLst>
          </a:custGeom>
          <a:ln w="6350">
            <a:solidFill>
              <a:srgbClr val="3676BB"/>
            </a:solidFill>
          </a:ln>
        </p:spPr>
        <p:txBody>
          <a:bodyPr wrap="square" lIns="0" tIns="0" rIns="0" bIns="0" rtlCol="0"/>
          <a:lstStyle/>
          <a:p>
            <a:endParaRPr/>
          </a:p>
        </p:txBody>
      </p:sp>
      <p:sp>
        <p:nvSpPr>
          <p:cNvPr id="15" name="object 15"/>
          <p:cNvSpPr txBox="1"/>
          <p:nvPr/>
        </p:nvSpPr>
        <p:spPr>
          <a:xfrm>
            <a:off x="10996371" y="6468143"/>
            <a:ext cx="551815" cy="208279"/>
          </a:xfrm>
          <a:prstGeom prst="rect">
            <a:avLst/>
          </a:prstGeom>
        </p:spPr>
        <p:txBody>
          <a:bodyPr vert="horz" wrap="square" lIns="0" tIns="12700" rIns="0" bIns="0" rtlCol="0">
            <a:spAutoFit/>
          </a:bodyPr>
          <a:lstStyle/>
          <a:p>
            <a:pPr marL="12700">
              <a:lnSpc>
                <a:spcPct val="100000"/>
              </a:lnSpc>
              <a:spcBef>
                <a:spcPts val="100"/>
              </a:spcBef>
            </a:pPr>
            <a:r>
              <a:rPr sz="1200" spc="-10">
                <a:latin typeface="Arial"/>
                <a:cs typeface="Arial"/>
              </a:rPr>
              <a:t>fcx.com</a:t>
            </a:r>
            <a:endParaRPr sz="1200">
              <a:latin typeface="Arial"/>
              <a:cs typeface="Arial"/>
            </a:endParaRPr>
          </a:p>
        </p:txBody>
      </p:sp>
      <p:pic>
        <p:nvPicPr>
          <p:cNvPr id="16" name="object 16"/>
          <p:cNvPicPr/>
          <p:nvPr/>
        </p:nvPicPr>
        <p:blipFill>
          <a:blip r:embed="rId9" cstate="print"/>
          <a:stretch>
            <a:fillRect/>
          </a:stretch>
        </p:blipFill>
        <p:spPr>
          <a:xfrm>
            <a:off x="1109472" y="5974079"/>
            <a:ext cx="464807" cy="469379"/>
          </a:xfrm>
          <a:prstGeom prst="rect">
            <a:avLst/>
          </a:prstGeom>
        </p:spPr>
      </p:pic>
      <p:sp>
        <p:nvSpPr>
          <p:cNvPr id="17" name="object 17"/>
          <p:cNvSpPr/>
          <p:nvPr/>
        </p:nvSpPr>
        <p:spPr>
          <a:xfrm>
            <a:off x="1870297" y="6039265"/>
            <a:ext cx="1240790" cy="405765"/>
          </a:xfrm>
          <a:custGeom>
            <a:avLst/>
            <a:gdLst/>
            <a:ahLst/>
            <a:cxnLst/>
            <a:rect l="l" t="t" r="r" b="b"/>
            <a:pathLst>
              <a:path w="1240789" h="405764">
                <a:moveTo>
                  <a:pt x="1240496" y="279312"/>
                </a:moveTo>
                <a:lnTo>
                  <a:pt x="1207880" y="279312"/>
                </a:lnTo>
                <a:lnTo>
                  <a:pt x="1210598" y="274990"/>
                </a:lnTo>
                <a:lnTo>
                  <a:pt x="1214132" y="271749"/>
                </a:lnTo>
                <a:lnTo>
                  <a:pt x="1218480" y="269047"/>
                </a:lnTo>
                <a:lnTo>
                  <a:pt x="1222829" y="266616"/>
                </a:lnTo>
                <a:lnTo>
                  <a:pt x="1228809" y="265265"/>
                </a:lnTo>
                <a:lnTo>
                  <a:pt x="1236419" y="265265"/>
                </a:lnTo>
                <a:lnTo>
                  <a:pt x="1236419" y="264725"/>
                </a:lnTo>
                <a:lnTo>
                  <a:pt x="1240496" y="264725"/>
                </a:lnTo>
                <a:lnTo>
                  <a:pt x="1240496" y="279312"/>
                </a:lnTo>
                <a:close/>
              </a:path>
              <a:path w="1240789" h="405764">
                <a:moveTo>
                  <a:pt x="1207608" y="359000"/>
                </a:moveTo>
                <a:lnTo>
                  <a:pt x="1192388" y="359000"/>
                </a:lnTo>
                <a:lnTo>
                  <a:pt x="1192388" y="264995"/>
                </a:lnTo>
                <a:lnTo>
                  <a:pt x="1205706" y="264995"/>
                </a:lnTo>
                <a:lnTo>
                  <a:pt x="1207880" y="279312"/>
                </a:lnTo>
                <a:lnTo>
                  <a:pt x="1240496" y="279312"/>
                </a:lnTo>
                <a:lnTo>
                  <a:pt x="1240496" y="279582"/>
                </a:lnTo>
                <a:lnTo>
                  <a:pt x="1223916" y="279582"/>
                </a:lnTo>
                <a:lnTo>
                  <a:pt x="1217393" y="282554"/>
                </a:lnTo>
                <a:lnTo>
                  <a:pt x="1213588" y="288496"/>
                </a:lnTo>
                <a:lnTo>
                  <a:pt x="1209511" y="294709"/>
                </a:lnTo>
                <a:lnTo>
                  <a:pt x="1207608" y="302003"/>
                </a:lnTo>
                <a:lnTo>
                  <a:pt x="1207608" y="359000"/>
                </a:lnTo>
                <a:close/>
              </a:path>
              <a:path w="1240789" h="405764">
                <a:moveTo>
                  <a:pt x="1134222" y="360621"/>
                </a:moveTo>
                <a:lnTo>
                  <a:pt x="1096986" y="344953"/>
                </a:lnTo>
                <a:lnTo>
                  <a:pt x="1087201" y="312538"/>
                </a:lnTo>
                <a:lnTo>
                  <a:pt x="1087558" y="305493"/>
                </a:lnTo>
                <a:lnTo>
                  <a:pt x="1115468" y="266076"/>
                </a:lnTo>
                <a:lnTo>
                  <a:pt x="1123350" y="264185"/>
                </a:lnTo>
                <a:lnTo>
                  <a:pt x="1140745" y="264185"/>
                </a:lnTo>
                <a:lnTo>
                  <a:pt x="1148356" y="266076"/>
                </a:lnTo>
                <a:lnTo>
                  <a:pt x="1155151" y="269587"/>
                </a:lnTo>
                <a:lnTo>
                  <a:pt x="1161674" y="273099"/>
                </a:lnTo>
                <a:lnTo>
                  <a:pt x="1166252" y="277421"/>
                </a:lnTo>
                <a:lnTo>
                  <a:pt x="1124981" y="277421"/>
                </a:lnTo>
                <a:lnTo>
                  <a:pt x="1118730" y="279852"/>
                </a:lnTo>
                <a:lnTo>
                  <a:pt x="1113294" y="284445"/>
                </a:lnTo>
                <a:lnTo>
                  <a:pt x="1107858" y="289307"/>
                </a:lnTo>
                <a:lnTo>
                  <a:pt x="1104868" y="295250"/>
                </a:lnTo>
                <a:lnTo>
                  <a:pt x="1104052" y="302813"/>
                </a:lnTo>
                <a:lnTo>
                  <a:pt x="1176719" y="302813"/>
                </a:lnTo>
                <a:lnTo>
                  <a:pt x="1176798" y="305493"/>
                </a:lnTo>
                <a:lnTo>
                  <a:pt x="1176870" y="312538"/>
                </a:lnTo>
                <a:lnTo>
                  <a:pt x="1176623" y="315239"/>
                </a:lnTo>
                <a:lnTo>
                  <a:pt x="1102965" y="315239"/>
                </a:lnTo>
                <a:lnTo>
                  <a:pt x="1103019" y="325909"/>
                </a:lnTo>
                <a:lnTo>
                  <a:pt x="1105955" y="333338"/>
                </a:lnTo>
                <a:lnTo>
                  <a:pt x="1111391" y="338740"/>
                </a:lnTo>
                <a:lnTo>
                  <a:pt x="1116827" y="344413"/>
                </a:lnTo>
                <a:lnTo>
                  <a:pt x="1124166" y="347114"/>
                </a:lnTo>
                <a:lnTo>
                  <a:pt x="1165751" y="347114"/>
                </a:lnTo>
                <a:lnTo>
                  <a:pt x="1161402" y="351436"/>
                </a:lnTo>
                <a:lnTo>
                  <a:pt x="1155588" y="355492"/>
                </a:lnTo>
                <a:lnTo>
                  <a:pt x="1149137" y="358358"/>
                </a:lnTo>
                <a:lnTo>
                  <a:pt x="1142024" y="360059"/>
                </a:lnTo>
                <a:lnTo>
                  <a:pt x="1134222" y="360621"/>
                </a:lnTo>
                <a:close/>
              </a:path>
              <a:path w="1240789" h="405764">
                <a:moveTo>
                  <a:pt x="1176719" y="302813"/>
                </a:moveTo>
                <a:lnTo>
                  <a:pt x="1161131" y="302813"/>
                </a:lnTo>
                <a:lnTo>
                  <a:pt x="1160315" y="294709"/>
                </a:lnTo>
                <a:lnTo>
                  <a:pt x="1157325" y="288496"/>
                </a:lnTo>
                <a:lnTo>
                  <a:pt x="1152161" y="284174"/>
                </a:lnTo>
                <a:lnTo>
                  <a:pt x="1146997" y="279582"/>
                </a:lnTo>
                <a:lnTo>
                  <a:pt x="1140474" y="277421"/>
                </a:lnTo>
                <a:lnTo>
                  <a:pt x="1166252" y="277421"/>
                </a:lnTo>
                <a:lnTo>
                  <a:pt x="1167110" y="278232"/>
                </a:lnTo>
                <a:lnTo>
                  <a:pt x="1170644" y="284985"/>
                </a:lnTo>
                <a:lnTo>
                  <a:pt x="1174721" y="291738"/>
                </a:lnTo>
                <a:lnTo>
                  <a:pt x="1176623" y="299572"/>
                </a:lnTo>
                <a:lnTo>
                  <a:pt x="1176719" y="302813"/>
                </a:lnTo>
                <a:close/>
              </a:path>
              <a:path w="1240789" h="405764">
                <a:moveTo>
                  <a:pt x="1165751" y="347114"/>
                </a:moveTo>
                <a:lnTo>
                  <a:pt x="1139658" y="347114"/>
                </a:lnTo>
                <a:lnTo>
                  <a:pt x="1145366" y="345494"/>
                </a:lnTo>
                <a:lnTo>
                  <a:pt x="1150259" y="341982"/>
                </a:lnTo>
                <a:lnTo>
                  <a:pt x="1154879" y="338740"/>
                </a:lnTo>
                <a:lnTo>
                  <a:pt x="1158141" y="333878"/>
                </a:lnTo>
                <a:lnTo>
                  <a:pt x="1159772" y="327935"/>
                </a:lnTo>
                <a:lnTo>
                  <a:pt x="1175264" y="327935"/>
                </a:lnTo>
                <a:lnTo>
                  <a:pt x="1173328" y="334722"/>
                </a:lnTo>
                <a:lnTo>
                  <a:pt x="1170372" y="340901"/>
                </a:lnTo>
                <a:lnTo>
                  <a:pt x="1166397" y="346473"/>
                </a:lnTo>
                <a:lnTo>
                  <a:pt x="1165751" y="347114"/>
                </a:lnTo>
                <a:close/>
              </a:path>
              <a:path w="1240789" h="405764">
                <a:moveTo>
                  <a:pt x="995604" y="359270"/>
                </a:moveTo>
                <a:lnTo>
                  <a:pt x="982286" y="359270"/>
                </a:lnTo>
                <a:lnTo>
                  <a:pt x="982286" y="230149"/>
                </a:lnTo>
                <a:lnTo>
                  <a:pt x="997507" y="230149"/>
                </a:lnTo>
                <a:lnTo>
                  <a:pt x="997507" y="280393"/>
                </a:lnTo>
                <a:lnTo>
                  <a:pt x="1015297" y="280393"/>
                </a:lnTo>
                <a:lnTo>
                  <a:pt x="997235" y="319021"/>
                </a:lnTo>
                <a:lnTo>
                  <a:pt x="998322" y="324964"/>
                </a:lnTo>
                <a:lnTo>
                  <a:pt x="1003758" y="335769"/>
                </a:lnTo>
                <a:lnTo>
                  <a:pt x="1007292" y="339821"/>
                </a:lnTo>
                <a:lnTo>
                  <a:pt x="1015742" y="344953"/>
                </a:lnTo>
                <a:lnTo>
                  <a:pt x="997779" y="344953"/>
                </a:lnTo>
                <a:lnTo>
                  <a:pt x="995604" y="359270"/>
                </a:lnTo>
                <a:close/>
              </a:path>
              <a:path w="1240789" h="405764">
                <a:moveTo>
                  <a:pt x="1015297" y="280393"/>
                </a:moveTo>
                <a:lnTo>
                  <a:pt x="997507" y="280393"/>
                </a:lnTo>
                <a:lnTo>
                  <a:pt x="1004094" y="273302"/>
                </a:lnTo>
                <a:lnTo>
                  <a:pt x="1011674" y="268237"/>
                </a:lnTo>
                <a:lnTo>
                  <a:pt x="1020325" y="265198"/>
                </a:lnTo>
                <a:lnTo>
                  <a:pt x="1030123" y="264185"/>
                </a:lnTo>
                <a:lnTo>
                  <a:pt x="1038820" y="264185"/>
                </a:lnTo>
                <a:lnTo>
                  <a:pt x="1046703" y="266076"/>
                </a:lnTo>
                <a:lnTo>
                  <a:pt x="1053498" y="269858"/>
                </a:lnTo>
                <a:lnTo>
                  <a:pt x="1060564" y="273639"/>
                </a:lnTo>
                <a:lnTo>
                  <a:pt x="1064706" y="277961"/>
                </a:lnTo>
                <a:lnTo>
                  <a:pt x="1022241" y="277961"/>
                </a:lnTo>
                <a:lnTo>
                  <a:pt x="1017076" y="279312"/>
                </a:lnTo>
                <a:lnTo>
                  <a:pt x="1015297" y="280393"/>
                </a:lnTo>
                <a:close/>
              </a:path>
              <a:path w="1240789" h="405764">
                <a:moveTo>
                  <a:pt x="1063269" y="347114"/>
                </a:moveTo>
                <a:lnTo>
                  <a:pt x="1038005" y="347114"/>
                </a:lnTo>
                <a:lnTo>
                  <a:pt x="1045615" y="343873"/>
                </a:lnTo>
                <a:lnTo>
                  <a:pt x="1051323" y="337390"/>
                </a:lnTo>
                <a:lnTo>
                  <a:pt x="1055090" y="332257"/>
                </a:lnTo>
                <a:lnTo>
                  <a:pt x="1057812" y="326517"/>
                </a:lnTo>
                <a:lnTo>
                  <a:pt x="1059464" y="320068"/>
                </a:lnTo>
                <a:lnTo>
                  <a:pt x="1060021" y="312808"/>
                </a:lnTo>
                <a:lnTo>
                  <a:pt x="1059464" y="305464"/>
                </a:lnTo>
                <a:lnTo>
                  <a:pt x="1038005" y="277961"/>
                </a:lnTo>
                <a:lnTo>
                  <a:pt x="1064706" y="277961"/>
                </a:lnTo>
                <a:lnTo>
                  <a:pt x="1075785" y="311998"/>
                </a:lnTo>
                <a:lnTo>
                  <a:pt x="1075386" y="318886"/>
                </a:lnTo>
                <a:lnTo>
                  <a:pt x="1074222" y="325369"/>
                </a:lnTo>
                <a:lnTo>
                  <a:pt x="1072345" y="331447"/>
                </a:lnTo>
                <a:lnTo>
                  <a:pt x="1069806" y="337120"/>
                </a:lnTo>
                <a:lnTo>
                  <a:pt x="1065729" y="344413"/>
                </a:lnTo>
                <a:lnTo>
                  <a:pt x="1063269" y="347114"/>
                </a:lnTo>
                <a:close/>
              </a:path>
              <a:path w="1240789" h="405764">
                <a:moveTo>
                  <a:pt x="1038820" y="360351"/>
                </a:moveTo>
                <a:lnTo>
                  <a:pt x="1022512" y="360351"/>
                </a:lnTo>
                <a:lnTo>
                  <a:pt x="1015989" y="359000"/>
                </a:lnTo>
                <a:lnTo>
                  <a:pt x="1005117" y="353597"/>
                </a:lnTo>
                <a:lnTo>
                  <a:pt x="1000768" y="349816"/>
                </a:lnTo>
                <a:lnTo>
                  <a:pt x="997779" y="344953"/>
                </a:lnTo>
                <a:lnTo>
                  <a:pt x="1015742" y="344953"/>
                </a:lnTo>
                <a:lnTo>
                  <a:pt x="1017076" y="345764"/>
                </a:lnTo>
                <a:lnTo>
                  <a:pt x="1022512" y="347114"/>
                </a:lnTo>
                <a:lnTo>
                  <a:pt x="1063269" y="347114"/>
                </a:lnTo>
                <a:lnTo>
                  <a:pt x="1060564" y="350086"/>
                </a:lnTo>
                <a:lnTo>
                  <a:pt x="1053498" y="354138"/>
                </a:lnTo>
                <a:lnTo>
                  <a:pt x="1046703" y="358190"/>
                </a:lnTo>
                <a:lnTo>
                  <a:pt x="1038820" y="360351"/>
                </a:lnTo>
                <a:close/>
              </a:path>
              <a:path w="1240789" h="405764">
                <a:moveTo>
                  <a:pt x="853670" y="277961"/>
                </a:moveTo>
                <a:lnTo>
                  <a:pt x="837145" y="277961"/>
                </a:lnTo>
                <a:lnTo>
                  <a:pt x="842743" y="271749"/>
                </a:lnTo>
                <a:lnTo>
                  <a:pt x="849172" y="267393"/>
                </a:lnTo>
                <a:lnTo>
                  <a:pt x="856561" y="264780"/>
                </a:lnTo>
                <a:lnTo>
                  <a:pt x="864868" y="263915"/>
                </a:lnTo>
                <a:lnTo>
                  <a:pt x="871663" y="263915"/>
                </a:lnTo>
                <a:lnTo>
                  <a:pt x="892789" y="277691"/>
                </a:lnTo>
                <a:lnTo>
                  <a:pt x="854268" y="277691"/>
                </a:lnTo>
                <a:lnTo>
                  <a:pt x="853670" y="277961"/>
                </a:lnTo>
                <a:close/>
              </a:path>
              <a:path w="1240789" h="405764">
                <a:moveTo>
                  <a:pt x="909960" y="282013"/>
                </a:moveTo>
                <a:lnTo>
                  <a:pt x="894766" y="282013"/>
                </a:lnTo>
                <a:lnTo>
                  <a:pt x="900631" y="274213"/>
                </a:lnTo>
                <a:lnTo>
                  <a:pt x="908050" y="268642"/>
                </a:lnTo>
                <a:lnTo>
                  <a:pt x="917050" y="265299"/>
                </a:lnTo>
                <a:lnTo>
                  <a:pt x="927654" y="264185"/>
                </a:lnTo>
                <a:lnTo>
                  <a:pt x="935239" y="264797"/>
                </a:lnTo>
                <a:lnTo>
                  <a:pt x="942059" y="266650"/>
                </a:lnTo>
                <a:lnTo>
                  <a:pt x="948065" y="269769"/>
                </a:lnTo>
                <a:lnTo>
                  <a:pt x="953229" y="274213"/>
                </a:lnTo>
                <a:lnTo>
                  <a:pt x="955715" y="277421"/>
                </a:lnTo>
                <a:lnTo>
                  <a:pt x="917326" y="277421"/>
                </a:lnTo>
                <a:lnTo>
                  <a:pt x="911346" y="280393"/>
                </a:lnTo>
                <a:lnTo>
                  <a:pt x="909960" y="282013"/>
                </a:lnTo>
                <a:close/>
              </a:path>
              <a:path w="1240789" h="405764">
                <a:moveTo>
                  <a:pt x="836873" y="359000"/>
                </a:moveTo>
                <a:lnTo>
                  <a:pt x="821652" y="359000"/>
                </a:lnTo>
                <a:lnTo>
                  <a:pt x="821652" y="264995"/>
                </a:lnTo>
                <a:lnTo>
                  <a:pt x="834970" y="264995"/>
                </a:lnTo>
                <a:lnTo>
                  <a:pt x="837145" y="277961"/>
                </a:lnTo>
                <a:lnTo>
                  <a:pt x="853670" y="277961"/>
                </a:lnTo>
                <a:lnTo>
                  <a:pt x="848288" y="280393"/>
                </a:lnTo>
                <a:lnTo>
                  <a:pt x="839047" y="292278"/>
                </a:lnTo>
                <a:lnTo>
                  <a:pt x="836873" y="299842"/>
                </a:lnTo>
                <a:lnTo>
                  <a:pt x="836873" y="359000"/>
                </a:lnTo>
                <a:close/>
              </a:path>
              <a:path w="1240789" h="405764">
                <a:moveTo>
                  <a:pt x="963260" y="358730"/>
                </a:moveTo>
                <a:lnTo>
                  <a:pt x="948039" y="358730"/>
                </a:lnTo>
                <a:lnTo>
                  <a:pt x="948039" y="296600"/>
                </a:lnTo>
                <a:lnTo>
                  <a:pt x="945865" y="289577"/>
                </a:lnTo>
                <a:lnTo>
                  <a:pt x="938254" y="279852"/>
                </a:lnTo>
                <a:lnTo>
                  <a:pt x="932546" y="277421"/>
                </a:lnTo>
                <a:lnTo>
                  <a:pt x="955715" y="277421"/>
                </a:lnTo>
                <a:lnTo>
                  <a:pt x="957641" y="279907"/>
                </a:lnTo>
                <a:lnTo>
                  <a:pt x="960780" y="286977"/>
                </a:lnTo>
                <a:lnTo>
                  <a:pt x="962644" y="295414"/>
                </a:lnTo>
                <a:lnTo>
                  <a:pt x="963260" y="305244"/>
                </a:lnTo>
                <a:lnTo>
                  <a:pt x="963260" y="358730"/>
                </a:lnTo>
                <a:close/>
              </a:path>
              <a:path w="1240789" h="405764">
                <a:moveTo>
                  <a:pt x="899930" y="359000"/>
                </a:moveTo>
                <a:lnTo>
                  <a:pt x="884710" y="359000"/>
                </a:lnTo>
                <a:lnTo>
                  <a:pt x="884636" y="296600"/>
                </a:lnTo>
                <a:lnTo>
                  <a:pt x="882807" y="289847"/>
                </a:lnTo>
                <a:lnTo>
                  <a:pt x="878730" y="284985"/>
                </a:lnTo>
                <a:lnTo>
                  <a:pt x="874925" y="280122"/>
                </a:lnTo>
                <a:lnTo>
                  <a:pt x="869217" y="277691"/>
                </a:lnTo>
                <a:lnTo>
                  <a:pt x="892789" y="277691"/>
                </a:lnTo>
                <a:lnTo>
                  <a:pt x="894766" y="282013"/>
                </a:lnTo>
                <a:lnTo>
                  <a:pt x="909960" y="282013"/>
                </a:lnTo>
                <a:lnTo>
                  <a:pt x="902105" y="291198"/>
                </a:lnTo>
                <a:lnTo>
                  <a:pt x="899930" y="298761"/>
                </a:lnTo>
                <a:lnTo>
                  <a:pt x="899930" y="359000"/>
                </a:lnTo>
                <a:close/>
              </a:path>
              <a:path w="1240789" h="405764">
                <a:moveTo>
                  <a:pt x="763215" y="360621"/>
                </a:moveTo>
                <a:lnTo>
                  <a:pt x="725978" y="344953"/>
                </a:lnTo>
                <a:lnTo>
                  <a:pt x="716193" y="312538"/>
                </a:lnTo>
                <a:lnTo>
                  <a:pt x="716550" y="305493"/>
                </a:lnTo>
                <a:lnTo>
                  <a:pt x="744461" y="266076"/>
                </a:lnTo>
                <a:lnTo>
                  <a:pt x="752343" y="264185"/>
                </a:lnTo>
                <a:lnTo>
                  <a:pt x="769738" y="264185"/>
                </a:lnTo>
                <a:lnTo>
                  <a:pt x="777348" y="266076"/>
                </a:lnTo>
                <a:lnTo>
                  <a:pt x="790938" y="273099"/>
                </a:lnTo>
                <a:lnTo>
                  <a:pt x="795287" y="277421"/>
                </a:lnTo>
                <a:lnTo>
                  <a:pt x="753974" y="277421"/>
                </a:lnTo>
                <a:lnTo>
                  <a:pt x="747722" y="279852"/>
                </a:lnTo>
                <a:lnTo>
                  <a:pt x="742286" y="284445"/>
                </a:lnTo>
                <a:lnTo>
                  <a:pt x="736850" y="289307"/>
                </a:lnTo>
                <a:lnTo>
                  <a:pt x="733860" y="295250"/>
                </a:lnTo>
                <a:lnTo>
                  <a:pt x="733045" y="302813"/>
                </a:lnTo>
                <a:lnTo>
                  <a:pt x="805712" y="302813"/>
                </a:lnTo>
                <a:lnTo>
                  <a:pt x="805791" y="305493"/>
                </a:lnTo>
                <a:lnTo>
                  <a:pt x="805863" y="312538"/>
                </a:lnTo>
                <a:lnTo>
                  <a:pt x="805616" y="315239"/>
                </a:lnTo>
                <a:lnTo>
                  <a:pt x="731958" y="315239"/>
                </a:lnTo>
                <a:lnTo>
                  <a:pt x="732011" y="325909"/>
                </a:lnTo>
                <a:lnTo>
                  <a:pt x="734948" y="333338"/>
                </a:lnTo>
                <a:lnTo>
                  <a:pt x="740384" y="338740"/>
                </a:lnTo>
                <a:lnTo>
                  <a:pt x="745820" y="344413"/>
                </a:lnTo>
                <a:lnTo>
                  <a:pt x="753158" y="347114"/>
                </a:lnTo>
                <a:lnTo>
                  <a:pt x="794744" y="347114"/>
                </a:lnTo>
                <a:lnTo>
                  <a:pt x="790395" y="351436"/>
                </a:lnTo>
                <a:lnTo>
                  <a:pt x="784581" y="355492"/>
                </a:lnTo>
                <a:lnTo>
                  <a:pt x="778130" y="358358"/>
                </a:lnTo>
                <a:lnTo>
                  <a:pt x="771016" y="360059"/>
                </a:lnTo>
                <a:lnTo>
                  <a:pt x="763215" y="360621"/>
                </a:lnTo>
                <a:close/>
              </a:path>
              <a:path w="1240789" h="405764">
                <a:moveTo>
                  <a:pt x="805712" y="302813"/>
                </a:moveTo>
                <a:lnTo>
                  <a:pt x="790123" y="302813"/>
                </a:lnTo>
                <a:lnTo>
                  <a:pt x="789308" y="294709"/>
                </a:lnTo>
                <a:lnTo>
                  <a:pt x="786318" y="288496"/>
                </a:lnTo>
                <a:lnTo>
                  <a:pt x="781154" y="284174"/>
                </a:lnTo>
                <a:lnTo>
                  <a:pt x="775989" y="279582"/>
                </a:lnTo>
                <a:lnTo>
                  <a:pt x="769466" y="277421"/>
                </a:lnTo>
                <a:lnTo>
                  <a:pt x="795287" y="277421"/>
                </a:lnTo>
                <a:lnTo>
                  <a:pt x="796103" y="278232"/>
                </a:lnTo>
                <a:lnTo>
                  <a:pt x="799636" y="284985"/>
                </a:lnTo>
                <a:lnTo>
                  <a:pt x="803713" y="291738"/>
                </a:lnTo>
                <a:lnTo>
                  <a:pt x="805616" y="299572"/>
                </a:lnTo>
                <a:lnTo>
                  <a:pt x="805712" y="302813"/>
                </a:lnTo>
                <a:close/>
              </a:path>
              <a:path w="1240789" h="405764">
                <a:moveTo>
                  <a:pt x="794744" y="347114"/>
                </a:moveTo>
                <a:lnTo>
                  <a:pt x="768651" y="347114"/>
                </a:lnTo>
                <a:lnTo>
                  <a:pt x="774359" y="345494"/>
                </a:lnTo>
                <a:lnTo>
                  <a:pt x="779251" y="341982"/>
                </a:lnTo>
                <a:lnTo>
                  <a:pt x="783872" y="338740"/>
                </a:lnTo>
                <a:lnTo>
                  <a:pt x="787133" y="333878"/>
                </a:lnTo>
                <a:lnTo>
                  <a:pt x="788764" y="327935"/>
                </a:lnTo>
                <a:lnTo>
                  <a:pt x="804257" y="327935"/>
                </a:lnTo>
                <a:lnTo>
                  <a:pt x="802320" y="334722"/>
                </a:lnTo>
                <a:lnTo>
                  <a:pt x="799364" y="340901"/>
                </a:lnTo>
                <a:lnTo>
                  <a:pt x="795389" y="346473"/>
                </a:lnTo>
                <a:lnTo>
                  <a:pt x="794744" y="347114"/>
                </a:lnTo>
                <a:close/>
              </a:path>
              <a:path w="1240789" h="405764">
                <a:moveTo>
                  <a:pt x="581652" y="359270"/>
                </a:moveTo>
                <a:lnTo>
                  <a:pt x="565888" y="359270"/>
                </a:lnTo>
                <a:lnTo>
                  <a:pt x="565888" y="230149"/>
                </a:lnTo>
                <a:lnTo>
                  <a:pt x="586273" y="230149"/>
                </a:lnTo>
                <a:lnTo>
                  <a:pt x="598075" y="257702"/>
                </a:lnTo>
                <a:lnTo>
                  <a:pt x="581652" y="257702"/>
                </a:lnTo>
                <a:lnTo>
                  <a:pt x="581652" y="359270"/>
                </a:lnTo>
                <a:close/>
              </a:path>
              <a:path w="1240789" h="405764">
                <a:moveTo>
                  <a:pt x="648674" y="337390"/>
                </a:moveTo>
                <a:lnTo>
                  <a:pt x="632207" y="337390"/>
                </a:lnTo>
                <a:lnTo>
                  <a:pt x="678141" y="230149"/>
                </a:lnTo>
                <a:lnTo>
                  <a:pt x="698255" y="230149"/>
                </a:lnTo>
                <a:lnTo>
                  <a:pt x="698255" y="257702"/>
                </a:lnTo>
                <a:lnTo>
                  <a:pt x="682490" y="257702"/>
                </a:lnTo>
                <a:lnTo>
                  <a:pt x="648674" y="337390"/>
                </a:lnTo>
                <a:close/>
              </a:path>
              <a:path w="1240789" h="405764">
                <a:moveTo>
                  <a:pt x="639274" y="359540"/>
                </a:moveTo>
                <a:lnTo>
                  <a:pt x="624868" y="359540"/>
                </a:lnTo>
                <a:lnTo>
                  <a:pt x="581652" y="257702"/>
                </a:lnTo>
                <a:lnTo>
                  <a:pt x="598075" y="257702"/>
                </a:lnTo>
                <a:lnTo>
                  <a:pt x="632207" y="337390"/>
                </a:lnTo>
                <a:lnTo>
                  <a:pt x="648674" y="337390"/>
                </a:lnTo>
                <a:lnTo>
                  <a:pt x="639274" y="359540"/>
                </a:lnTo>
                <a:close/>
              </a:path>
              <a:path w="1240789" h="405764">
                <a:moveTo>
                  <a:pt x="698255" y="359540"/>
                </a:moveTo>
                <a:lnTo>
                  <a:pt x="682490" y="359540"/>
                </a:lnTo>
                <a:lnTo>
                  <a:pt x="682490" y="257702"/>
                </a:lnTo>
                <a:lnTo>
                  <a:pt x="698255" y="257702"/>
                </a:lnTo>
                <a:lnTo>
                  <a:pt x="698255" y="359540"/>
                </a:lnTo>
                <a:close/>
              </a:path>
              <a:path w="1240789" h="405764">
                <a:moveTo>
                  <a:pt x="589263" y="174772"/>
                </a:moveTo>
                <a:lnTo>
                  <a:pt x="565888" y="174772"/>
                </a:lnTo>
                <a:lnTo>
                  <a:pt x="565888" y="45651"/>
                </a:lnTo>
                <a:lnTo>
                  <a:pt x="589263" y="45651"/>
                </a:lnTo>
                <a:lnTo>
                  <a:pt x="589263" y="174772"/>
                </a:lnTo>
                <a:close/>
              </a:path>
              <a:path w="1240789" h="405764">
                <a:moveTo>
                  <a:pt x="665910" y="175853"/>
                </a:moveTo>
                <a:lnTo>
                  <a:pt x="626024" y="163288"/>
                </a:lnTo>
                <a:lnTo>
                  <a:pt x="605095" y="128614"/>
                </a:lnTo>
                <a:lnTo>
                  <a:pt x="603124" y="110212"/>
                </a:lnTo>
                <a:lnTo>
                  <a:pt x="603587" y="100749"/>
                </a:lnTo>
                <a:lnTo>
                  <a:pt x="620112" y="62568"/>
                </a:lnTo>
                <a:lnTo>
                  <a:pt x="656792" y="45077"/>
                </a:lnTo>
                <a:lnTo>
                  <a:pt x="665910" y="44571"/>
                </a:lnTo>
                <a:lnTo>
                  <a:pt x="672935" y="44925"/>
                </a:lnTo>
                <a:lnTo>
                  <a:pt x="710986" y="65371"/>
                </a:lnTo>
                <a:lnTo>
                  <a:pt x="657213" y="65371"/>
                </a:lnTo>
                <a:lnTo>
                  <a:pt x="650418" y="67261"/>
                </a:lnTo>
                <a:lnTo>
                  <a:pt x="639002" y="74825"/>
                </a:lnTo>
                <a:lnTo>
                  <a:pt x="634381" y="79957"/>
                </a:lnTo>
                <a:lnTo>
                  <a:pt x="628402" y="93464"/>
                </a:lnTo>
                <a:lnTo>
                  <a:pt x="626885" y="100749"/>
                </a:lnTo>
                <a:lnTo>
                  <a:pt x="626886" y="119679"/>
                </a:lnTo>
                <a:lnTo>
                  <a:pt x="650418" y="153432"/>
                </a:lnTo>
                <a:lnTo>
                  <a:pt x="657213" y="155323"/>
                </a:lnTo>
                <a:lnTo>
                  <a:pt x="710986" y="155323"/>
                </a:lnTo>
                <a:lnTo>
                  <a:pt x="706680" y="161266"/>
                </a:lnTo>
                <a:lnTo>
                  <a:pt x="673092" y="175498"/>
                </a:lnTo>
                <a:lnTo>
                  <a:pt x="665910" y="175853"/>
                </a:lnTo>
                <a:close/>
              </a:path>
              <a:path w="1240789" h="405764">
                <a:moveTo>
                  <a:pt x="721358" y="91303"/>
                </a:moveTo>
                <a:lnTo>
                  <a:pt x="697983" y="91303"/>
                </a:lnTo>
                <a:lnTo>
                  <a:pt x="697711" y="90492"/>
                </a:lnTo>
                <a:lnTo>
                  <a:pt x="695537" y="82659"/>
                </a:lnTo>
                <a:lnTo>
                  <a:pt x="691731" y="76446"/>
                </a:lnTo>
                <a:lnTo>
                  <a:pt x="686024" y="72124"/>
                </a:lnTo>
                <a:lnTo>
                  <a:pt x="680316" y="67532"/>
                </a:lnTo>
                <a:lnTo>
                  <a:pt x="673249" y="65371"/>
                </a:lnTo>
                <a:lnTo>
                  <a:pt x="710986" y="65371"/>
                </a:lnTo>
                <a:lnTo>
                  <a:pt x="711573" y="66181"/>
                </a:lnTo>
                <a:lnTo>
                  <a:pt x="714932" y="71491"/>
                </a:lnTo>
                <a:lnTo>
                  <a:pt x="717654" y="77256"/>
                </a:lnTo>
                <a:lnTo>
                  <a:pt x="719714" y="83427"/>
                </a:lnTo>
                <a:lnTo>
                  <a:pt x="721358" y="91303"/>
                </a:lnTo>
                <a:close/>
              </a:path>
              <a:path w="1240789" h="405764">
                <a:moveTo>
                  <a:pt x="710986" y="155323"/>
                </a:moveTo>
                <a:lnTo>
                  <a:pt x="673249" y="155323"/>
                </a:lnTo>
                <a:lnTo>
                  <a:pt x="680316" y="152892"/>
                </a:lnTo>
                <a:lnTo>
                  <a:pt x="686024" y="148570"/>
                </a:lnTo>
                <a:lnTo>
                  <a:pt x="691460" y="144248"/>
                </a:lnTo>
                <a:lnTo>
                  <a:pt x="695537" y="138035"/>
                </a:lnTo>
                <a:lnTo>
                  <a:pt x="697439" y="130201"/>
                </a:lnTo>
                <a:lnTo>
                  <a:pt x="697711" y="129391"/>
                </a:lnTo>
                <a:lnTo>
                  <a:pt x="721086" y="129391"/>
                </a:lnTo>
                <a:lnTo>
                  <a:pt x="721086" y="130742"/>
                </a:lnTo>
                <a:lnTo>
                  <a:pt x="719714" y="137267"/>
                </a:lnTo>
                <a:lnTo>
                  <a:pt x="717654" y="143438"/>
                </a:lnTo>
                <a:lnTo>
                  <a:pt x="714932" y="149203"/>
                </a:lnTo>
                <a:lnTo>
                  <a:pt x="711573" y="154513"/>
                </a:lnTo>
                <a:lnTo>
                  <a:pt x="710986" y="155323"/>
                </a:lnTo>
                <a:close/>
              </a:path>
              <a:path w="1240789" h="405764">
                <a:moveTo>
                  <a:pt x="757235" y="174772"/>
                </a:moveTo>
                <a:lnTo>
                  <a:pt x="734676" y="174772"/>
                </a:lnTo>
                <a:lnTo>
                  <a:pt x="734676" y="45651"/>
                </a:lnTo>
                <a:lnTo>
                  <a:pt x="763758" y="45651"/>
                </a:lnTo>
                <a:lnTo>
                  <a:pt x="780649" y="86711"/>
                </a:lnTo>
                <a:lnTo>
                  <a:pt x="757235" y="86711"/>
                </a:lnTo>
                <a:lnTo>
                  <a:pt x="757235" y="174772"/>
                </a:lnTo>
                <a:close/>
              </a:path>
              <a:path w="1240789" h="405764">
                <a:moveTo>
                  <a:pt x="825778" y="143438"/>
                </a:moveTo>
                <a:lnTo>
                  <a:pt x="803985" y="143438"/>
                </a:lnTo>
                <a:lnTo>
                  <a:pt x="843124" y="45651"/>
                </a:lnTo>
                <a:lnTo>
                  <a:pt x="871663" y="45651"/>
                </a:lnTo>
                <a:lnTo>
                  <a:pt x="871663" y="86441"/>
                </a:lnTo>
                <a:lnTo>
                  <a:pt x="849104" y="86441"/>
                </a:lnTo>
                <a:lnTo>
                  <a:pt x="825778" y="143438"/>
                </a:lnTo>
                <a:close/>
              </a:path>
              <a:path w="1240789" h="405764">
                <a:moveTo>
                  <a:pt x="871663" y="174772"/>
                </a:moveTo>
                <a:lnTo>
                  <a:pt x="849104" y="174772"/>
                </a:lnTo>
                <a:lnTo>
                  <a:pt x="849104" y="86441"/>
                </a:lnTo>
                <a:lnTo>
                  <a:pt x="871663" y="86441"/>
                </a:lnTo>
                <a:lnTo>
                  <a:pt x="871663" y="174772"/>
                </a:lnTo>
                <a:close/>
              </a:path>
              <a:path w="1240789" h="405764">
                <a:moveTo>
                  <a:pt x="812954" y="174772"/>
                </a:moveTo>
                <a:lnTo>
                  <a:pt x="793656" y="174772"/>
                </a:lnTo>
                <a:lnTo>
                  <a:pt x="757235" y="86711"/>
                </a:lnTo>
                <a:lnTo>
                  <a:pt x="780649" y="86711"/>
                </a:lnTo>
                <a:lnTo>
                  <a:pt x="803985" y="143438"/>
                </a:lnTo>
                <a:lnTo>
                  <a:pt x="825778" y="143438"/>
                </a:lnTo>
                <a:lnTo>
                  <a:pt x="812954" y="174772"/>
                </a:lnTo>
                <a:close/>
              </a:path>
              <a:path w="1240789" h="405764">
                <a:moveTo>
                  <a:pt x="913792" y="174772"/>
                </a:moveTo>
                <a:lnTo>
                  <a:pt x="891233" y="174772"/>
                </a:lnTo>
                <a:lnTo>
                  <a:pt x="891233" y="45651"/>
                </a:lnTo>
                <a:lnTo>
                  <a:pt x="920315" y="45651"/>
                </a:lnTo>
                <a:lnTo>
                  <a:pt x="920587" y="46462"/>
                </a:lnTo>
                <a:lnTo>
                  <a:pt x="937057" y="86711"/>
                </a:lnTo>
                <a:lnTo>
                  <a:pt x="913792" y="86711"/>
                </a:lnTo>
                <a:lnTo>
                  <a:pt x="913792" y="174772"/>
                </a:lnTo>
                <a:close/>
              </a:path>
              <a:path w="1240789" h="405764">
                <a:moveTo>
                  <a:pt x="982174" y="143438"/>
                </a:moveTo>
                <a:lnTo>
                  <a:pt x="960270" y="143438"/>
                </a:lnTo>
                <a:lnTo>
                  <a:pt x="999409" y="45651"/>
                </a:lnTo>
                <a:lnTo>
                  <a:pt x="1027948" y="45651"/>
                </a:lnTo>
                <a:lnTo>
                  <a:pt x="1027948" y="86711"/>
                </a:lnTo>
                <a:lnTo>
                  <a:pt x="1005389" y="86711"/>
                </a:lnTo>
                <a:lnTo>
                  <a:pt x="982174" y="143438"/>
                </a:lnTo>
                <a:close/>
              </a:path>
              <a:path w="1240789" h="405764">
                <a:moveTo>
                  <a:pt x="969239" y="175043"/>
                </a:moveTo>
                <a:lnTo>
                  <a:pt x="949942" y="175043"/>
                </a:lnTo>
                <a:lnTo>
                  <a:pt x="913792" y="86711"/>
                </a:lnTo>
                <a:lnTo>
                  <a:pt x="937057" y="86711"/>
                </a:lnTo>
                <a:lnTo>
                  <a:pt x="960270" y="143438"/>
                </a:lnTo>
                <a:lnTo>
                  <a:pt x="982174" y="143438"/>
                </a:lnTo>
                <a:lnTo>
                  <a:pt x="969239" y="175043"/>
                </a:lnTo>
                <a:close/>
              </a:path>
              <a:path w="1240789" h="405764">
                <a:moveTo>
                  <a:pt x="1027948" y="174772"/>
                </a:moveTo>
                <a:lnTo>
                  <a:pt x="1005389" y="174772"/>
                </a:lnTo>
                <a:lnTo>
                  <a:pt x="1005389" y="86711"/>
                </a:lnTo>
                <a:lnTo>
                  <a:pt x="1027948" y="86711"/>
                </a:lnTo>
                <a:lnTo>
                  <a:pt x="1027948" y="174772"/>
                </a:lnTo>
                <a:close/>
              </a:path>
              <a:path w="1240789" h="405764">
                <a:moveTo>
                  <a:pt x="256035" y="45651"/>
                </a:moveTo>
                <a:lnTo>
                  <a:pt x="167972" y="45651"/>
                </a:lnTo>
                <a:lnTo>
                  <a:pt x="141336" y="0"/>
                </a:lnTo>
                <a:lnTo>
                  <a:pt x="282400" y="0"/>
                </a:lnTo>
                <a:lnTo>
                  <a:pt x="256035" y="45651"/>
                </a:lnTo>
                <a:close/>
              </a:path>
              <a:path w="1240789" h="405764">
                <a:moveTo>
                  <a:pt x="53001" y="162076"/>
                </a:moveTo>
                <a:lnTo>
                  <a:pt x="0" y="162076"/>
                </a:lnTo>
                <a:lnTo>
                  <a:pt x="70668" y="40519"/>
                </a:lnTo>
                <a:lnTo>
                  <a:pt x="97032" y="86170"/>
                </a:lnTo>
                <a:lnTo>
                  <a:pt x="53001" y="162076"/>
                </a:lnTo>
                <a:close/>
              </a:path>
              <a:path w="1240789" h="405764">
                <a:moveTo>
                  <a:pt x="423736" y="162076"/>
                </a:moveTo>
                <a:lnTo>
                  <a:pt x="370735" y="162076"/>
                </a:lnTo>
                <a:lnTo>
                  <a:pt x="326432" y="86170"/>
                </a:lnTo>
                <a:lnTo>
                  <a:pt x="353068" y="40519"/>
                </a:lnTo>
                <a:lnTo>
                  <a:pt x="423736" y="162076"/>
                </a:lnTo>
                <a:close/>
              </a:path>
              <a:path w="1240789" h="405764">
                <a:moveTo>
                  <a:pt x="282400" y="162076"/>
                </a:moveTo>
                <a:lnTo>
                  <a:pt x="141336" y="162076"/>
                </a:lnTo>
                <a:lnTo>
                  <a:pt x="97032" y="86170"/>
                </a:lnTo>
                <a:lnTo>
                  <a:pt x="120679" y="45651"/>
                </a:lnTo>
                <a:lnTo>
                  <a:pt x="167700" y="45651"/>
                </a:lnTo>
                <a:lnTo>
                  <a:pt x="211732" y="121557"/>
                </a:lnTo>
                <a:lnTo>
                  <a:pt x="305904" y="121557"/>
                </a:lnTo>
                <a:lnTo>
                  <a:pt x="282400" y="162076"/>
                </a:lnTo>
                <a:close/>
              </a:path>
              <a:path w="1240789" h="405764">
                <a:moveTo>
                  <a:pt x="305904" y="121557"/>
                </a:moveTo>
                <a:lnTo>
                  <a:pt x="211732" y="121557"/>
                </a:lnTo>
                <a:lnTo>
                  <a:pt x="256035" y="45651"/>
                </a:lnTo>
                <a:lnTo>
                  <a:pt x="302785" y="45651"/>
                </a:lnTo>
                <a:lnTo>
                  <a:pt x="326432" y="86170"/>
                </a:lnTo>
                <a:lnTo>
                  <a:pt x="305904" y="121557"/>
                </a:lnTo>
                <a:close/>
              </a:path>
              <a:path w="1240789" h="405764">
                <a:moveTo>
                  <a:pt x="370463" y="243115"/>
                </a:moveTo>
                <a:lnTo>
                  <a:pt x="53001" y="243115"/>
                </a:lnTo>
                <a:lnTo>
                  <a:pt x="29354" y="202596"/>
                </a:lnTo>
                <a:lnTo>
                  <a:pt x="53001" y="162076"/>
                </a:lnTo>
                <a:lnTo>
                  <a:pt x="370463" y="162076"/>
                </a:lnTo>
                <a:lnTo>
                  <a:pt x="394110" y="202596"/>
                </a:lnTo>
                <a:lnTo>
                  <a:pt x="370463" y="243115"/>
                </a:lnTo>
                <a:close/>
              </a:path>
              <a:path w="1240789" h="405764">
                <a:moveTo>
                  <a:pt x="70668" y="364673"/>
                </a:moveTo>
                <a:lnTo>
                  <a:pt x="0" y="243115"/>
                </a:lnTo>
                <a:lnTo>
                  <a:pt x="53001" y="243115"/>
                </a:lnTo>
                <a:lnTo>
                  <a:pt x="97304" y="319021"/>
                </a:lnTo>
                <a:lnTo>
                  <a:pt x="70668" y="364673"/>
                </a:lnTo>
                <a:close/>
              </a:path>
              <a:path w="1240789" h="405764">
                <a:moveTo>
                  <a:pt x="167972" y="359540"/>
                </a:moveTo>
                <a:lnTo>
                  <a:pt x="120951" y="359540"/>
                </a:lnTo>
                <a:lnTo>
                  <a:pt x="97304" y="319021"/>
                </a:lnTo>
                <a:lnTo>
                  <a:pt x="141336" y="243115"/>
                </a:lnTo>
                <a:lnTo>
                  <a:pt x="282400" y="243115"/>
                </a:lnTo>
                <a:lnTo>
                  <a:pt x="305904" y="283634"/>
                </a:lnTo>
                <a:lnTo>
                  <a:pt x="211732" y="283634"/>
                </a:lnTo>
                <a:lnTo>
                  <a:pt x="167972" y="359540"/>
                </a:lnTo>
                <a:close/>
              </a:path>
              <a:path w="1240789" h="405764">
                <a:moveTo>
                  <a:pt x="353068" y="364673"/>
                </a:moveTo>
                <a:lnTo>
                  <a:pt x="326703" y="319021"/>
                </a:lnTo>
                <a:lnTo>
                  <a:pt x="370735" y="243115"/>
                </a:lnTo>
                <a:lnTo>
                  <a:pt x="423736" y="243115"/>
                </a:lnTo>
                <a:lnTo>
                  <a:pt x="353068" y="364673"/>
                </a:lnTo>
                <a:close/>
              </a:path>
              <a:path w="1240789" h="405764">
                <a:moveTo>
                  <a:pt x="302785" y="359540"/>
                </a:moveTo>
                <a:lnTo>
                  <a:pt x="255764" y="359540"/>
                </a:lnTo>
                <a:lnTo>
                  <a:pt x="211732" y="283634"/>
                </a:lnTo>
                <a:lnTo>
                  <a:pt x="305904" y="283634"/>
                </a:lnTo>
                <a:lnTo>
                  <a:pt x="326432" y="319021"/>
                </a:lnTo>
                <a:lnTo>
                  <a:pt x="302785" y="359540"/>
                </a:lnTo>
                <a:close/>
              </a:path>
              <a:path w="1240789" h="405764">
                <a:moveTo>
                  <a:pt x="282672" y="405192"/>
                </a:moveTo>
                <a:lnTo>
                  <a:pt x="141336" y="405192"/>
                </a:lnTo>
                <a:lnTo>
                  <a:pt x="167700" y="359540"/>
                </a:lnTo>
                <a:lnTo>
                  <a:pt x="256035" y="359540"/>
                </a:lnTo>
                <a:lnTo>
                  <a:pt x="282672" y="405192"/>
                </a:lnTo>
                <a:close/>
              </a:path>
            </a:pathLst>
          </a:custGeom>
          <a:solidFill>
            <a:srgbClr val="003B3B"/>
          </a:solidFill>
        </p:spPr>
        <p:txBody>
          <a:bodyPr wrap="square" lIns="0" tIns="0" rIns="0" bIns="0" rtlCol="0"/>
          <a:lstStyle/>
          <a:p>
            <a:endParaRPr/>
          </a:p>
        </p:txBody>
      </p:sp>
      <p:sp>
        <p:nvSpPr>
          <p:cNvPr id="18" name="object 18"/>
          <p:cNvSpPr txBox="1">
            <a:spLocks noGrp="1"/>
          </p:cNvSpPr>
          <p:nvPr>
            <p:ph type="ctrTitle"/>
          </p:nvPr>
        </p:nvSpPr>
        <p:spPr>
          <a:xfrm>
            <a:off x="6126100" y="1953229"/>
            <a:ext cx="4698365" cy="1674817"/>
          </a:xfrm>
          <a:prstGeom prst="rect">
            <a:avLst/>
          </a:prstGeom>
        </p:spPr>
        <p:txBody>
          <a:bodyPr vert="horz" wrap="square" lIns="0" tIns="12700" rIns="0" bIns="0" rtlCol="0" anchor="t">
            <a:spAutoFit/>
          </a:bodyPr>
          <a:lstStyle/>
          <a:p>
            <a:pPr marL="12700" marR="5080">
              <a:lnSpc>
                <a:spcPct val="100000"/>
              </a:lnSpc>
              <a:spcBef>
                <a:spcPts val="100"/>
              </a:spcBef>
            </a:pPr>
            <a:r>
              <a:rPr lang="en-US" sz="3600" b="1"/>
              <a:t>Freeport</a:t>
            </a:r>
            <a:r>
              <a:rPr sz="3600" b="1" spc="-20">
                <a:latin typeface="Arial"/>
                <a:cs typeface="Arial"/>
              </a:rPr>
              <a:t> </a:t>
            </a:r>
            <a:r>
              <a:rPr sz="3600" b="1">
                <a:latin typeface="Arial"/>
                <a:cs typeface="Arial"/>
              </a:rPr>
              <a:t>Safety</a:t>
            </a:r>
            <a:r>
              <a:rPr sz="3600" b="1" spc="-10">
                <a:latin typeface="Arial"/>
                <a:cs typeface="Arial"/>
              </a:rPr>
              <a:t> Incidents, </a:t>
            </a:r>
            <a:r>
              <a:rPr sz="3600" b="1">
                <a:latin typeface="Arial"/>
                <a:cs typeface="Arial"/>
              </a:rPr>
              <a:t>Successes,</a:t>
            </a:r>
            <a:r>
              <a:rPr sz="3600" b="1" spc="-45">
                <a:latin typeface="Arial"/>
                <a:cs typeface="Arial"/>
              </a:rPr>
              <a:t> </a:t>
            </a:r>
            <a:r>
              <a:rPr sz="3600" b="1">
                <a:latin typeface="Arial"/>
                <a:cs typeface="Arial"/>
              </a:rPr>
              <a:t>&amp;</a:t>
            </a:r>
            <a:r>
              <a:rPr sz="3600" b="1" spc="-135">
                <a:latin typeface="Arial"/>
                <a:cs typeface="Arial"/>
              </a:rPr>
              <a:t> </a:t>
            </a:r>
            <a:r>
              <a:rPr sz="3600" b="1" spc="-10">
                <a:latin typeface="Arial"/>
                <a:cs typeface="Arial"/>
              </a:rPr>
              <a:t>Alerts</a:t>
            </a:r>
            <a:endParaRPr sz="3600">
              <a:latin typeface="Arial"/>
              <a:cs typeface="Arial"/>
            </a:endParaRPr>
          </a:p>
        </p:txBody>
      </p:sp>
      <p:sp>
        <p:nvSpPr>
          <p:cNvPr id="19" name="object 19"/>
          <p:cNvSpPr txBox="1"/>
          <p:nvPr/>
        </p:nvSpPr>
        <p:spPr>
          <a:xfrm>
            <a:off x="6126100" y="3760978"/>
            <a:ext cx="2553489" cy="382156"/>
          </a:xfrm>
          <a:prstGeom prst="rect">
            <a:avLst/>
          </a:prstGeom>
        </p:spPr>
        <p:txBody>
          <a:bodyPr vert="horz" wrap="square" lIns="0" tIns="12700" rIns="0" bIns="0" rtlCol="0">
            <a:spAutoFit/>
          </a:bodyPr>
          <a:lstStyle/>
          <a:p>
            <a:pPr marL="12700">
              <a:lnSpc>
                <a:spcPct val="100000"/>
              </a:lnSpc>
              <a:spcBef>
                <a:spcPts val="100"/>
              </a:spcBef>
            </a:pPr>
            <a:r>
              <a:rPr lang="en-US" sz="2400" spc="-5" dirty="0">
                <a:solidFill>
                  <a:srgbClr val="006FC0"/>
                </a:solidFill>
                <a:latin typeface="Arial"/>
                <a:cs typeface="Arial"/>
              </a:rPr>
              <a:t>April </a:t>
            </a:r>
            <a:r>
              <a:rPr lang="en-US" sz="2400" spc="-10" dirty="0">
                <a:solidFill>
                  <a:srgbClr val="006FC0"/>
                </a:solidFill>
                <a:latin typeface="Arial"/>
                <a:cs typeface="Arial"/>
              </a:rPr>
              <a:t>2024</a:t>
            </a:r>
            <a:endParaRPr sz="2400" dirty="0">
              <a:latin typeface="Arial"/>
              <a:cs typeface="Arial"/>
            </a:endParaRPr>
          </a:p>
        </p:txBody>
      </p:sp>
      <p:sp>
        <p:nvSpPr>
          <p:cNvPr id="20" name="object 20"/>
          <p:cNvSpPr txBox="1"/>
          <p:nvPr/>
        </p:nvSpPr>
        <p:spPr>
          <a:xfrm>
            <a:off x="12023026" y="6606984"/>
            <a:ext cx="89535"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511F11"/>
                </a:solidFill>
                <a:latin typeface="Arial"/>
                <a:cs typeface="Arial"/>
              </a:rPr>
              <a:t>3</a:t>
            </a:r>
            <a:endParaRPr sz="9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A truck crashed into a puddle of water&#10;&#10;Description automatically generated">
            <a:extLst>
              <a:ext uri="{FF2B5EF4-FFF2-40B4-BE49-F238E27FC236}">
                <a16:creationId xmlns:a16="http://schemas.microsoft.com/office/drawing/2014/main" id="{FC37CC86-5669-3149-AC5C-F99CC094970E}"/>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13417" b="13417"/>
          <a:stretch>
            <a:fillRect/>
          </a:stretch>
        </p:blipFill>
        <p:spPr>
          <a:xfrm>
            <a:off x="9201111" y="1425575"/>
            <a:ext cx="2409824" cy="2282153"/>
          </a:xfrm>
        </p:spPr>
      </p:pic>
      <p:sp>
        <p:nvSpPr>
          <p:cNvPr id="5" name="Text Placeholder 4">
            <a:extLst>
              <a:ext uri="{FF2B5EF4-FFF2-40B4-BE49-F238E27FC236}">
                <a16:creationId xmlns:a16="http://schemas.microsoft.com/office/drawing/2014/main" id="{DC57936B-51BF-79BD-576A-C8E50F7775C6}"/>
              </a:ext>
            </a:extLst>
          </p:cNvPr>
          <p:cNvSpPr>
            <a:spLocks noGrp="1"/>
          </p:cNvSpPr>
          <p:nvPr>
            <p:ph type="body" sz="quarter" idx="32"/>
          </p:nvPr>
        </p:nvSpPr>
        <p:spPr>
          <a:xfrm>
            <a:off x="6309989" y="3765167"/>
            <a:ext cx="2409824" cy="236484"/>
          </a:xfrm>
        </p:spPr>
        <p:txBody>
          <a:bodyPr/>
          <a:lstStyle/>
          <a:p>
            <a:r>
              <a:rPr lang="en-US" sz="1050" i="1" kern="100">
                <a:effectLst/>
                <a:latin typeface="Arial" panose="020B0604020202020204" pitchFamily="34" charset="0"/>
                <a:ea typeface="Calibri" panose="020F0502020204030204" pitchFamily="34" charset="0"/>
                <a:cs typeface="Arial" panose="020B0604020202020204" pitchFamily="34" charset="0"/>
              </a:rPr>
              <a:t>Skid marks and roadway.</a:t>
            </a:r>
          </a:p>
          <a:p>
            <a:endParaRPr lang="en-US"/>
          </a:p>
        </p:txBody>
      </p:sp>
      <p:sp>
        <p:nvSpPr>
          <p:cNvPr id="6" name="Text Placeholder 5">
            <a:extLst>
              <a:ext uri="{FF2B5EF4-FFF2-40B4-BE49-F238E27FC236}">
                <a16:creationId xmlns:a16="http://schemas.microsoft.com/office/drawing/2014/main" id="{D0958565-0E58-F744-B545-19D68A4C3744}"/>
              </a:ext>
            </a:extLst>
          </p:cNvPr>
          <p:cNvSpPr>
            <a:spLocks noGrp="1"/>
          </p:cNvSpPr>
          <p:nvPr>
            <p:ph type="body" sz="quarter" idx="33"/>
          </p:nvPr>
        </p:nvSpPr>
        <p:spPr>
          <a:xfrm>
            <a:off x="9046538" y="3750026"/>
            <a:ext cx="2414791" cy="236485"/>
          </a:xfrm>
        </p:spPr>
        <p:txBody>
          <a:bodyPr/>
          <a:lstStyle/>
          <a:p>
            <a:r>
              <a:rPr lang="en-US" sz="1050" i="1">
                <a:latin typeface="Arial" panose="020B0604020202020204" pitchFamily="34" charset="0"/>
                <a:cs typeface="Arial" panose="020B0604020202020204" pitchFamily="34" charset="0"/>
              </a:rPr>
              <a:t>Front of truck </a:t>
            </a:r>
          </a:p>
        </p:txBody>
      </p:sp>
      <p:sp>
        <p:nvSpPr>
          <p:cNvPr id="7" name="Text Placeholder 6">
            <a:extLst>
              <a:ext uri="{FF2B5EF4-FFF2-40B4-BE49-F238E27FC236}">
                <a16:creationId xmlns:a16="http://schemas.microsoft.com/office/drawing/2014/main" id="{36C2989D-F256-C7DA-44CF-08A92585B723}"/>
              </a:ext>
            </a:extLst>
          </p:cNvPr>
          <p:cNvSpPr>
            <a:spLocks noGrp="1"/>
          </p:cNvSpPr>
          <p:nvPr>
            <p:ph type="body" sz="quarter" idx="34"/>
          </p:nvPr>
        </p:nvSpPr>
        <p:spPr/>
        <p:txBody>
          <a:bodyPr/>
          <a:lstStyle/>
          <a:p>
            <a:endParaRPr lang="en-US"/>
          </a:p>
        </p:txBody>
      </p:sp>
      <p:sp>
        <p:nvSpPr>
          <p:cNvPr id="8" name="Title 7">
            <a:extLst>
              <a:ext uri="{FF2B5EF4-FFF2-40B4-BE49-F238E27FC236}">
                <a16:creationId xmlns:a16="http://schemas.microsoft.com/office/drawing/2014/main" id="{F60FA2F5-F09A-0FA1-F214-AFBB3BDCCB58}"/>
              </a:ext>
            </a:extLst>
          </p:cNvPr>
          <p:cNvSpPr>
            <a:spLocks noGrp="1"/>
          </p:cNvSpPr>
          <p:nvPr>
            <p:ph type="title"/>
          </p:nvPr>
        </p:nvSpPr>
        <p:spPr>
          <a:xfrm>
            <a:off x="3573379" y="269826"/>
            <a:ext cx="4544903" cy="533203"/>
          </a:xfrm>
        </p:spPr>
        <p:txBody>
          <a:bodyPr lIns="91440" tIns="45720" rIns="91440" bIns="45720" anchor="ctr"/>
          <a:lstStyle/>
          <a:p>
            <a:r>
              <a:rPr lang="en-US">
                <a:latin typeface="Arial"/>
                <a:cs typeface="Arial"/>
              </a:rPr>
              <a:t>Contractor Haul Truck Tips Over</a:t>
            </a:r>
          </a:p>
        </p:txBody>
      </p:sp>
      <p:graphicFrame>
        <p:nvGraphicFramePr>
          <p:cNvPr id="10" name="Table 2">
            <a:extLst>
              <a:ext uri="{FF2B5EF4-FFF2-40B4-BE49-F238E27FC236}">
                <a16:creationId xmlns:a16="http://schemas.microsoft.com/office/drawing/2014/main" id="{9F9460B4-C52A-98CF-6024-468173FB756E}"/>
              </a:ext>
            </a:extLst>
          </p:cNvPr>
          <p:cNvGraphicFramePr>
            <a:graphicFrameLocks noGrp="1"/>
          </p:cNvGraphicFramePr>
          <p:nvPr/>
        </p:nvGraphicFramePr>
        <p:xfrm>
          <a:off x="272810" y="1078478"/>
          <a:ext cx="5609203" cy="5490172"/>
        </p:xfrm>
        <a:graphic>
          <a:graphicData uri="http://schemas.openxmlformats.org/drawingml/2006/table">
            <a:tbl>
              <a:tblPr firstRow="1" bandRow="1">
                <a:tableStyleId>{1FECB4D8-DB02-4DC6-A0A2-4F2EBAE1DC90}</a:tableStyleId>
              </a:tblPr>
              <a:tblGrid>
                <a:gridCol w="1520123">
                  <a:extLst>
                    <a:ext uri="{9D8B030D-6E8A-4147-A177-3AD203B41FA5}">
                      <a16:colId xmlns:a16="http://schemas.microsoft.com/office/drawing/2014/main" val="2478897174"/>
                    </a:ext>
                  </a:extLst>
                </a:gridCol>
                <a:gridCol w="4089080">
                  <a:extLst>
                    <a:ext uri="{9D8B030D-6E8A-4147-A177-3AD203B41FA5}">
                      <a16:colId xmlns:a16="http://schemas.microsoft.com/office/drawing/2014/main" val="1434738273"/>
                    </a:ext>
                  </a:extLst>
                </a:gridCol>
              </a:tblGrid>
              <a:tr h="408879">
                <a:tc gridSpan="2">
                  <a:txBody>
                    <a:bodyPr/>
                    <a:lstStyle/>
                    <a:p>
                      <a:pPr algn="ctr"/>
                      <a:r>
                        <a:rPr lang="en-US" sz="1400">
                          <a:solidFill>
                            <a:schemeClr val="tx1"/>
                          </a:solidFill>
                          <a:latin typeface="Arial"/>
                          <a:cs typeface="Arial"/>
                        </a:rPr>
                        <a:t>Preliminary Incident Details</a:t>
                      </a:r>
                    </a:p>
                  </a:txBody>
                  <a:tcPr anchor="ctr">
                    <a:lnL w="9525">
                      <a:solidFill>
                        <a:schemeClr val="bg1">
                          <a:lumMod val="65000"/>
                        </a:schemeClr>
                      </a:solidFill>
                    </a:lnL>
                    <a:lnR w="9525">
                      <a:solidFill>
                        <a:schemeClr val="bg1">
                          <a:lumMod val="65000"/>
                        </a:schemeClr>
                      </a:solidFill>
                    </a:lnR>
                    <a:lnT w="9525">
                      <a:solidFill>
                        <a:schemeClr val="bg1">
                          <a:lumMod val="65000"/>
                        </a:schemeClr>
                      </a:solidFill>
                    </a:lnT>
                    <a:lnB w="9525">
                      <a:solidFill>
                        <a:schemeClr val="bg1">
                          <a:lumMod val="65000"/>
                        </a:schemeClr>
                      </a:solidFill>
                    </a:lnB>
                    <a:solidFill>
                      <a:srgbClr val="FFFF00"/>
                    </a:solidFill>
                  </a:tcPr>
                </a:tc>
                <a:tc hMerge="1">
                  <a:txBody>
                    <a:bodyPr/>
                    <a:lstStyle/>
                    <a:p>
                      <a:endParaRPr lang="en-US"/>
                    </a:p>
                  </a:txBody>
                  <a:tcPr/>
                </a:tc>
                <a:extLst>
                  <a:ext uri="{0D108BD9-81ED-4DB2-BD59-A6C34878D82A}">
                    <a16:rowId xmlns:a16="http://schemas.microsoft.com/office/drawing/2014/main" val="2528705209"/>
                  </a:ext>
                </a:extLst>
              </a:tr>
              <a:tr h="311103">
                <a:tc>
                  <a:txBody>
                    <a:bodyPr/>
                    <a:lstStyle/>
                    <a:p>
                      <a:r>
                        <a:rPr lang="en-US" sz="1000" b="1">
                          <a:latin typeface="Arial"/>
                          <a:cs typeface="Arial"/>
                        </a:rPr>
                        <a:t>Operation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solidFill>
                            <a:schemeClr val="tx1"/>
                          </a:solidFill>
                          <a:latin typeface="Arial"/>
                          <a:cs typeface="Arial"/>
                        </a:rPr>
                        <a:t>Safford</a:t>
                      </a:r>
                    </a:p>
                  </a:txBody>
                  <a:tcPr anchor="ctr">
                    <a:lnL w="0">
                      <a:noFill/>
                    </a:lnL>
                    <a:lnR w="12700">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1944817402"/>
                  </a:ext>
                </a:extLst>
              </a:tr>
              <a:tr h="319992">
                <a:tc>
                  <a:txBody>
                    <a:bodyPr/>
                    <a:lstStyle/>
                    <a:p>
                      <a:r>
                        <a:rPr lang="en-US" sz="1000" b="1">
                          <a:latin typeface="Arial"/>
                          <a:cs typeface="Arial"/>
                        </a:rPr>
                        <a:t>Date / Time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solidFill>
                            <a:schemeClr val="tx1"/>
                          </a:solidFill>
                          <a:latin typeface="Arial"/>
                          <a:cs typeface="Arial"/>
                        </a:rPr>
                        <a:t>April 9, 2024 / 3:25 p.m.</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61700355"/>
                  </a:ext>
                </a:extLst>
              </a:tr>
              <a:tr h="469563">
                <a:tc>
                  <a:txBody>
                    <a:bodyPr/>
                    <a:lstStyle/>
                    <a:p>
                      <a:r>
                        <a:rPr lang="en-US" sz="1000" b="1">
                          <a:latin typeface="Arial"/>
                          <a:cs typeface="Arial"/>
                        </a:rPr>
                        <a:t>Event Type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solidFill>
                            <a:schemeClr val="tx1"/>
                          </a:solidFill>
                          <a:latin typeface="Arial"/>
                          <a:cs typeface="Arial"/>
                        </a:rPr>
                        <a:t>Property Damage</a:t>
                      </a:r>
                    </a:p>
                  </a:txBody>
                  <a:tcPr anchor="ctr">
                    <a:lnL w="0">
                      <a:noFill/>
                    </a:lnL>
                    <a:lnR w="9525">
                      <a:solidFill>
                        <a:schemeClr val="bg1">
                          <a:lumMod val="65000"/>
                        </a:schemeClr>
                      </a:solidFill>
                    </a:lnR>
                    <a:lnT w="9525">
                      <a:solidFill>
                        <a:schemeClr val="bg1">
                          <a:lumMod val="65000"/>
                        </a:schemeClr>
                      </a:solidFill>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285024183"/>
                  </a:ext>
                </a:extLst>
              </a:tr>
              <a:tr h="1548780">
                <a:tc>
                  <a:txBody>
                    <a:bodyPr/>
                    <a:lstStyle/>
                    <a:p>
                      <a:r>
                        <a:rPr lang="en-US" sz="1000" b="1">
                          <a:latin typeface="Arial"/>
                          <a:cs typeface="Arial"/>
                        </a:rPr>
                        <a:t>Summary</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14300" indent="0" algn="l" fontAlgn="b"/>
                      <a:r>
                        <a:rPr lang="en-US" sz="1050" b="0" i="0" u="none" strike="noStrike">
                          <a:solidFill>
                            <a:schemeClr val="tx1"/>
                          </a:solidFill>
                          <a:effectLst/>
                          <a:latin typeface="Arial"/>
                          <a:cs typeface="Arial"/>
                        </a:rPr>
                        <a:t>A 773D haul truck operator was traveling on the west side of a leach pad, hauling the final load of the day, when the truck slid approximately 146 feet and tipped on its side. </a:t>
                      </a:r>
                      <a:endParaRPr lang="en-US" sz="1050" b="0" i="0" u="none" strike="noStrike">
                        <a:solidFill>
                          <a:schemeClr val="tx1"/>
                        </a:solidFill>
                        <a:effectLst/>
                        <a:latin typeface="Arial" panose="020B0604020202020204" pitchFamily="34" charset="0"/>
                        <a:cs typeface="Arial" panose="020B0604020202020204" pitchFamily="34" charset="0"/>
                      </a:endParaRPr>
                    </a:p>
                  </a:txBody>
                  <a:tcPr marL="6350" marR="6350" marT="6350"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037906651"/>
                  </a:ext>
                </a:extLst>
              </a:tr>
              <a:tr h="302214">
                <a:tc>
                  <a:txBody>
                    <a:bodyPr/>
                    <a:lstStyle/>
                    <a:p>
                      <a:r>
                        <a:rPr lang="en-US" sz="1000" b="1">
                          <a:latin typeface="Arial"/>
                          <a:cs typeface="Arial"/>
                        </a:rPr>
                        <a:t>Risk Category</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r>
                        <a:rPr lang="en-US" sz="1050">
                          <a:solidFill>
                            <a:schemeClr val="tx1"/>
                          </a:solidFill>
                          <a:latin typeface="Arial"/>
                          <a:cs typeface="Arial"/>
                        </a:rPr>
                        <a:t>Actionable – Significant (3) Likely (3)</a:t>
                      </a:r>
                    </a:p>
                  </a:txBody>
                  <a:tcPr anchor="ctr">
                    <a:lnL w="0">
                      <a:noFill/>
                    </a:lnL>
                    <a:lnR w="12700">
                      <a:solidFill>
                        <a:schemeClr val="bg1">
                          <a:lumMod val="65000"/>
                        </a:schemeClr>
                      </a:solidFill>
                    </a:lnR>
                    <a:lnT w="9525"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50855670"/>
                  </a:ext>
                </a:extLst>
              </a:tr>
              <a:tr h="631096">
                <a:tc>
                  <a:txBody>
                    <a:bodyPr/>
                    <a:lstStyle/>
                    <a:p>
                      <a:r>
                        <a:rPr lang="en-US" sz="1000" b="1">
                          <a:latin typeface="Arial"/>
                          <a:cs typeface="Arial"/>
                        </a:rPr>
                        <a:t>Findings / Missing Controls</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a:solidFill>
                            <a:schemeClr val="tx1"/>
                          </a:solidFill>
                          <a:latin typeface="Arial"/>
                          <a:cs typeface="Arial"/>
                        </a:rPr>
                        <a:t>Truck speed was estimated as higher than allowed.</a:t>
                      </a:r>
                    </a:p>
                    <a:p>
                      <a:pPr marL="171450" indent="-171450">
                        <a:buFont typeface="Arial" panose="020B0604020202020204" pitchFamily="34" charset="0"/>
                        <a:buChar char="•"/>
                      </a:pPr>
                      <a:r>
                        <a:rPr lang="en-US" sz="1050">
                          <a:solidFill>
                            <a:schemeClr val="tx1"/>
                          </a:solidFill>
                          <a:latin typeface="Arial"/>
                          <a:cs typeface="Arial"/>
                        </a:rPr>
                        <a:t>773 trucks were not initially planned to be used for leach pad operations. The trucks are not governed for speed like the 777 fleet. </a:t>
                      </a:r>
                    </a:p>
                  </a:txBody>
                  <a:tcPr anchor="ctr">
                    <a:lnL w="0">
                      <a:noFill/>
                    </a:lnL>
                    <a:lnR w="12700">
                      <a:solidFill>
                        <a:schemeClr val="bg1">
                          <a:lumMod val="65000"/>
                        </a:schemeClr>
                      </a:solidFill>
                    </a:lnR>
                    <a:noFill/>
                  </a:tcPr>
                </a:tc>
                <a:extLst>
                  <a:ext uri="{0D108BD9-81ED-4DB2-BD59-A6C34878D82A}">
                    <a16:rowId xmlns:a16="http://schemas.microsoft.com/office/drawing/2014/main" val="3530895994"/>
                  </a:ext>
                </a:extLst>
              </a:tr>
              <a:tr h="497764">
                <a:tc>
                  <a:txBody>
                    <a:bodyPr/>
                    <a:lstStyle/>
                    <a:p>
                      <a:r>
                        <a:rPr lang="en-US" sz="1000" b="1">
                          <a:latin typeface="Arial"/>
                          <a:cs typeface="Arial"/>
                        </a:rPr>
                        <a:t>Applicable Policies / Procedures</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a:solidFill>
                            <a:schemeClr val="accent1"/>
                          </a:solidFill>
                          <a:latin typeface="Arial"/>
                          <a:cs typeface="Arial"/>
                          <a:hlinkClick r:id="rId3">
                            <a:extLst>
                              <a:ext uri="{A12FA001-AC4F-418D-AE19-62706E023703}">
                                <ahyp:hlinkClr xmlns:ahyp="http://schemas.microsoft.com/office/drawing/2018/hyperlinkcolor" val="tx"/>
                              </a:ext>
                            </a:extLst>
                          </a:hlinkClick>
                        </a:rPr>
                        <a:t>FCX23 - Interaction with Heavy Mobile Equipment </a:t>
                      </a:r>
                      <a:endParaRPr lang="en-US" sz="1050">
                        <a:solidFill>
                          <a:schemeClr val="accent1"/>
                        </a:solidFill>
                        <a:latin typeface="Arial" panose="020B0604020202020204" pitchFamily="34" charset="0"/>
                        <a:cs typeface="Arial" panose="020B0604020202020204" pitchFamily="34" charset="0"/>
                      </a:endParaRPr>
                    </a:p>
                  </a:txBody>
                  <a:tcPr anchor="ctr">
                    <a:lnL w="0">
                      <a:noFill/>
                    </a:lnL>
                    <a:lnR w="12700">
                      <a:solidFill>
                        <a:schemeClr val="bg1">
                          <a:lumMod val="65000"/>
                        </a:schemeClr>
                      </a:solidFill>
                    </a:lnR>
                    <a:noFill/>
                  </a:tcPr>
                </a:tc>
                <a:extLst>
                  <a:ext uri="{0D108BD9-81ED-4DB2-BD59-A6C34878D82A}">
                    <a16:rowId xmlns:a16="http://schemas.microsoft.com/office/drawing/2014/main" val="1745805115"/>
                  </a:ext>
                </a:extLst>
              </a:tr>
              <a:tr h="488877">
                <a:tc>
                  <a:txBody>
                    <a:bodyPr/>
                    <a:lstStyle/>
                    <a:p>
                      <a:r>
                        <a:rPr lang="en-US" sz="1000" b="1">
                          <a:latin typeface="Arial"/>
                          <a:cs typeface="Arial"/>
                        </a:rPr>
                        <a:t>Employee Condition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b="0" i="0" u="none" strike="noStrike">
                          <a:solidFill>
                            <a:schemeClr val="tx1"/>
                          </a:solidFill>
                          <a:effectLst/>
                          <a:latin typeface="Arial"/>
                          <a:cs typeface="Arial"/>
                        </a:rPr>
                        <a:t>The contractor employee was able to exit the truck and was evaluated by site rescue, then released as uninjured.</a:t>
                      </a:r>
                      <a:endParaRPr lang="en-US" sz="1050">
                        <a:solidFill>
                          <a:schemeClr val="tx1"/>
                        </a:solidFill>
                        <a:latin typeface="Arial"/>
                        <a:cs typeface="Arial"/>
                      </a:endParaRPr>
                    </a:p>
                  </a:txBody>
                  <a:tcPr anchor="ctr">
                    <a:lnL w="0">
                      <a:noFill/>
                    </a:lnL>
                    <a:lnR w="12700">
                      <a:solidFill>
                        <a:schemeClr val="bg1">
                          <a:lumMod val="65000"/>
                        </a:schemeClr>
                      </a:solidFill>
                    </a:lnR>
                    <a:noFill/>
                  </a:tcPr>
                </a:tc>
                <a:extLst>
                  <a:ext uri="{0D108BD9-81ED-4DB2-BD59-A6C34878D82A}">
                    <a16:rowId xmlns:a16="http://schemas.microsoft.com/office/drawing/2014/main" val="1935167756"/>
                  </a:ext>
                </a:extLst>
              </a:tr>
              <a:tr h="311103">
                <a:tc>
                  <a:txBody>
                    <a:bodyPr/>
                    <a:lstStyle/>
                    <a:p>
                      <a:r>
                        <a:rPr lang="en-US" sz="1000" b="1">
                          <a:latin typeface="Arial"/>
                          <a:cs typeface="Arial"/>
                        </a:rPr>
                        <a:t>Contact</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solidFill>
                            <a:schemeClr val="tx1"/>
                          </a:solidFill>
                          <a:latin typeface="Arial"/>
                          <a:cs typeface="Arial"/>
                        </a:rPr>
                        <a:t>Duane Sexton, Senior Project Manager-Engineering</a:t>
                      </a:r>
                      <a:endParaRPr lang="en-US"/>
                    </a:p>
                    <a:p>
                      <a:pPr lvl="0">
                        <a:buNone/>
                      </a:pPr>
                      <a:r>
                        <a:rPr lang="en-US" sz="1050">
                          <a:solidFill>
                            <a:schemeClr val="tx1"/>
                          </a:solidFill>
                          <a:latin typeface="Arial"/>
                          <a:cs typeface="Arial"/>
                        </a:rPr>
                        <a:t>Drew Borcherding, Manager-Health and Safety</a:t>
                      </a:r>
                    </a:p>
                  </a:txBody>
                  <a:tcPr anchor="ctr">
                    <a:lnL w="0">
                      <a:noFill/>
                    </a:lnL>
                    <a:lnR w="12700">
                      <a:solidFill>
                        <a:schemeClr val="bg1">
                          <a:lumMod val="65000"/>
                        </a:schemeClr>
                      </a:solidFill>
                    </a:lnR>
                    <a:lnB w="12700">
                      <a:solidFill>
                        <a:schemeClr val="bg1">
                          <a:lumMod val="65000"/>
                        </a:schemeClr>
                      </a:solidFill>
                    </a:lnB>
                    <a:noFill/>
                  </a:tcPr>
                </a:tc>
                <a:extLst>
                  <a:ext uri="{0D108BD9-81ED-4DB2-BD59-A6C34878D82A}">
                    <a16:rowId xmlns:a16="http://schemas.microsoft.com/office/drawing/2014/main" val="2438907356"/>
                  </a:ext>
                </a:extLst>
              </a:tr>
            </a:tbl>
          </a:graphicData>
        </a:graphic>
      </p:graphicFrame>
      <p:sp>
        <p:nvSpPr>
          <p:cNvPr id="11" name="TextBox 10">
            <a:extLst>
              <a:ext uri="{FF2B5EF4-FFF2-40B4-BE49-F238E27FC236}">
                <a16:creationId xmlns:a16="http://schemas.microsoft.com/office/drawing/2014/main" id="{40C31247-777A-D7B0-FE39-3ECBAE4D738B}"/>
              </a:ext>
            </a:extLst>
          </p:cNvPr>
          <p:cNvSpPr txBox="1"/>
          <p:nvPr/>
        </p:nvSpPr>
        <p:spPr>
          <a:xfrm>
            <a:off x="90471" y="658960"/>
            <a:ext cx="1342317"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Vehicle Collision</a:t>
            </a:r>
          </a:p>
        </p:txBody>
      </p:sp>
      <p:graphicFrame>
        <p:nvGraphicFramePr>
          <p:cNvPr id="12" name="Table 25">
            <a:extLst>
              <a:ext uri="{FF2B5EF4-FFF2-40B4-BE49-F238E27FC236}">
                <a16:creationId xmlns:a16="http://schemas.microsoft.com/office/drawing/2014/main" id="{23BCD6E4-1D9F-E609-D2A2-C8A78478BE8F}"/>
              </a:ext>
            </a:extLst>
          </p:cNvPr>
          <p:cNvGraphicFramePr>
            <a:graphicFrameLocks noGrp="1"/>
          </p:cNvGraphicFramePr>
          <p:nvPr/>
        </p:nvGraphicFramePr>
        <p:xfrm>
          <a:off x="9362908" y="462032"/>
          <a:ext cx="2829092" cy="411480"/>
        </p:xfrm>
        <a:graphic>
          <a:graphicData uri="http://schemas.openxmlformats.org/drawingml/2006/table">
            <a:tbl>
              <a:tblPr firstRow="1" bandRow="1">
                <a:tableStyleId>{5C22544A-7EE6-4342-B048-85BDC9FD1C3A}</a:tableStyleId>
              </a:tblPr>
              <a:tblGrid>
                <a:gridCol w="2829092">
                  <a:extLst>
                    <a:ext uri="{9D8B030D-6E8A-4147-A177-3AD203B41FA5}">
                      <a16:colId xmlns:a16="http://schemas.microsoft.com/office/drawing/2014/main" val="4226224490"/>
                    </a:ext>
                  </a:extLst>
                </a:gridCol>
              </a:tblGrid>
              <a:tr h="397069">
                <a:tc>
                  <a:txBody>
                    <a:bodyPr/>
                    <a:lstStyle/>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panose="020B0604020202020204" pitchFamily="34" charset="0"/>
                          <a:cs typeface="Arial" panose="020B0604020202020204" pitchFamily="34" charset="0"/>
                        </a:rPr>
                        <a:t>ID # 2024-15</a:t>
                      </a:r>
                    </a:p>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panose="020B0604020202020204" pitchFamily="34" charset="0"/>
                          <a:cs typeface="Arial" panose="020B0604020202020204" pitchFamily="34" charset="0"/>
                        </a:rPr>
                        <a:t>Event ID # 20014787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921928"/>
                  </a:ext>
                </a:extLst>
              </a:tr>
            </a:tbl>
          </a:graphicData>
        </a:graphic>
      </p:graphicFrame>
      <p:pic>
        <p:nvPicPr>
          <p:cNvPr id="9" name="Picture 8" descr="Logo, icon&#10;&#10;Description automatically generated">
            <a:extLst>
              <a:ext uri="{FF2B5EF4-FFF2-40B4-BE49-F238E27FC236}">
                <a16:creationId xmlns:a16="http://schemas.microsoft.com/office/drawing/2014/main" id="{329ED7DD-1D32-F76F-DCB9-D88D3EEA57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551" y="46454"/>
            <a:ext cx="739229" cy="640384"/>
          </a:xfrm>
          <a:prstGeom prst="rect">
            <a:avLst/>
          </a:prstGeom>
        </p:spPr>
      </p:pic>
      <p:pic>
        <p:nvPicPr>
          <p:cNvPr id="13" name="Picture 12">
            <a:extLst>
              <a:ext uri="{FF2B5EF4-FFF2-40B4-BE49-F238E27FC236}">
                <a16:creationId xmlns:a16="http://schemas.microsoft.com/office/drawing/2014/main" id="{03263D72-014E-8E77-8390-C37AFE4887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554" b="14819"/>
          <a:stretch/>
        </p:blipFill>
        <p:spPr bwMode="auto">
          <a:xfrm>
            <a:off x="6461365" y="4033019"/>
            <a:ext cx="4614863" cy="2371063"/>
          </a:xfrm>
          <a:prstGeom prst="rect">
            <a:avLst/>
          </a:prstGeom>
          <a:noFill/>
          <a:ln>
            <a:noFill/>
          </a:ln>
        </p:spPr>
      </p:pic>
      <p:pic>
        <p:nvPicPr>
          <p:cNvPr id="24" name="Picture 23">
            <a:extLst>
              <a:ext uri="{FF2B5EF4-FFF2-40B4-BE49-F238E27FC236}">
                <a16:creationId xmlns:a16="http://schemas.microsoft.com/office/drawing/2014/main" id="{8AD1CFDA-03FA-E27A-D29C-5C1545E66A8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1603"/>
          <a:stretch/>
        </p:blipFill>
        <p:spPr bwMode="auto">
          <a:xfrm rot="5400000">
            <a:off x="6504482" y="1375206"/>
            <a:ext cx="2323590" cy="2409824"/>
          </a:xfrm>
          <a:prstGeom prst="rect">
            <a:avLst/>
          </a:prstGeom>
          <a:noFill/>
          <a:ln>
            <a:noFill/>
          </a:ln>
        </p:spPr>
      </p:pic>
      <p:sp>
        <p:nvSpPr>
          <p:cNvPr id="25" name="Text Placeholder 4">
            <a:extLst>
              <a:ext uri="{FF2B5EF4-FFF2-40B4-BE49-F238E27FC236}">
                <a16:creationId xmlns:a16="http://schemas.microsoft.com/office/drawing/2014/main" id="{EA9927F8-3157-A08B-FA25-5573DBAA761F}"/>
              </a:ext>
            </a:extLst>
          </p:cNvPr>
          <p:cNvSpPr txBox="1">
            <a:spLocks/>
          </p:cNvSpPr>
          <p:nvPr/>
        </p:nvSpPr>
        <p:spPr>
          <a:xfrm>
            <a:off x="6259363" y="6404082"/>
            <a:ext cx="2409824" cy="236484"/>
          </a:xfrm>
          <a:prstGeom prst="rect">
            <a:avLst/>
          </a:prstGeom>
        </p:spPr>
        <p:txBody>
          <a:bodyPr/>
          <a:lstStyle>
            <a:lvl1pPr marL="91441" indent="-91441" algn="l" defTabSz="914408"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1401" kern="1200">
                <a:solidFill>
                  <a:schemeClr val="tx1">
                    <a:lumMod val="75000"/>
                    <a:lumOff val="25000"/>
                  </a:schemeClr>
                </a:solidFill>
                <a:latin typeface="+mn-lt"/>
                <a:ea typeface="+mn-ea"/>
                <a:cs typeface="+mn-cs"/>
              </a:defRPr>
            </a:lvl1pPr>
            <a:lvl2pPr marL="384051" indent="-182881" algn="l" defTabSz="914408"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384051" indent="0" algn="l" defTabSz="914408" rtl="0" eaLnBrk="1" latinLnBrk="0" hangingPunct="1">
              <a:lnSpc>
                <a:spcPct val="90000"/>
              </a:lnSpc>
              <a:spcBef>
                <a:spcPts val="201"/>
              </a:spcBef>
              <a:spcAft>
                <a:spcPts val="400"/>
              </a:spcAft>
              <a:buClr>
                <a:schemeClr val="accent1"/>
              </a:buClr>
              <a:buFont typeface="Calibri" pitchFamily="34" charset="0"/>
              <a:buNone/>
              <a:defRPr sz="1401" kern="1200">
                <a:solidFill>
                  <a:schemeClr val="tx1">
                    <a:lumMod val="75000"/>
                    <a:lumOff val="25000"/>
                  </a:schemeClr>
                </a:solidFill>
                <a:latin typeface="+mn-lt"/>
                <a:ea typeface="+mn-ea"/>
                <a:cs typeface="+mn-cs"/>
              </a:defRPr>
            </a:lvl3pPr>
            <a:lvl4pPr marL="749814"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696"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0"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1"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3"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14"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a:lstStyle>
          <a:p>
            <a:pPr marL="91441" marR="0" lvl="0" indent="-91441" algn="l" defTabSz="914408" rtl="0" eaLnBrk="1" fontAlgn="auto" latinLnBrk="0" hangingPunct="1">
              <a:lnSpc>
                <a:spcPct val="90000"/>
              </a:lnSpc>
              <a:spcBef>
                <a:spcPts val="1200"/>
              </a:spcBef>
              <a:spcAft>
                <a:spcPts val="201"/>
              </a:spcAft>
              <a:buClr>
                <a:srgbClr val="4472C4"/>
              </a:buClr>
              <a:buSzPct val="100000"/>
              <a:buFont typeface="Calibri" panose="020F0502020204030204" pitchFamily="34" charset="0"/>
              <a:buChar char=" "/>
              <a:tabLst/>
              <a:defRPr/>
            </a:pPr>
            <a:r>
              <a:rPr kumimoji="0" lang="en-US" sz="1050" b="0" i="1" u="none" strike="noStrike" kern="100" cap="none" spc="0" normalizeH="0" baseline="0" noProof="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rPr>
              <a:t>Truck slide and tip over area. </a:t>
            </a:r>
          </a:p>
          <a:p>
            <a:pPr marL="91441" marR="0" lvl="0" indent="-91441" algn="l" defTabSz="914408" rtl="0" eaLnBrk="1" fontAlgn="auto" latinLnBrk="0" hangingPunct="1">
              <a:lnSpc>
                <a:spcPct val="90000"/>
              </a:lnSpc>
              <a:spcBef>
                <a:spcPts val="1200"/>
              </a:spcBef>
              <a:spcAft>
                <a:spcPts val="201"/>
              </a:spcAft>
              <a:buClr>
                <a:srgbClr val="4472C4"/>
              </a:buClr>
              <a:buSzPct val="100000"/>
              <a:buFont typeface="Calibri" panose="020F0502020204030204" pitchFamily="34" charset="0"/>
              <a:buChar char=" "/>
              <a:tabLst/>
              <a:defRPr/>
            </a:pPr>
            <a:endParaRPr kumimoji="0" lang="en-US" sz="1401"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76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nual Input 23">
            <a:extLst>
              <a:ext uri="{FF2B5EF4-FFF2-40B4-BE49-F238E27FC236}">
                <a16:creationId xmlns:a16="http://schemas.microsoft.com/office/drawing/2014/main" id="{FBB1B12E-EBC3-F565-DB57-AAB82D39DFE3}"/>
              </a:ext>
            </a:extLst>
          </p:cNvPr>
          <p:cNvSpPr>
            <a:spLocks/>
          </p:cNvSpPr>
          <p:nvPr/>
        </p:nvSpPr>
        <p:spPr>
          <a:xfrm rot="16200000" flipH="1">
            <a:off x="5530065" y="-76323"/>
            <a:ext cx="3766211" cy="957670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34"/>
              <a:gd name="connsiteY0" fmla="*/ 1662 h 10000"/>
              <a:gd name="connsiteX1" fmla="*/ 10034 w 10034"/>
              <a:gd name="connsiteY1" fmla="*/ 0 h 10000"/>
              <a:gd name="connsiteX2" fmla="*/ 10034 w 10034"/>
              <a:gd name="connsiteY2" fmla="*/ 10000 h 10000"/>
              <a:gd name="connsiteX3" fmla="*/ 34 w 10034"/>
              <a:gd name="connsiteY3" fmla="*/ 10000 h 10000"/>
              <a:gd name="connsiteX4" fmla="*/ 0 w 10034"/>
              <a:gd name="connsiteY4" fmla="*/ 1662 h 10000"/>
              <a:gd name="connsiteX0" fmla="*/ 0 w 10034"/>
              <a:gd name="connsiteY0" fmla="*/ 1493 h 9831"/>
              <a:gd name="connsiteX1" fmla="*/ 9865 w 10034"/>
              <a:gd name="connsiteY1" fmla="*/ 0 h 9831"/>
              <a:gd name="connsiteX2" fmla="*/ 10034 w 10034"/>
              <a:gd name="connsiteY2" fmla="*/ 9831 h 9831"/>
              <a:gd name="connsiteX3" fmla="*/ 34 w 10034"/>
              <a:gd name="connsiteY3" fmla="*/ 9831 h 9831"/>
              <a:gd name="connsiteX4" fmla="*/ 0 w 10034"/>
              <a:gd name="connsiteY4" fmla="*/ 1493 h 9831"/>
              <a:gd name="connsiteX0" fmla="*/ 4 w 9970"/>
              <a:gd name="connsiteY0" fmla="*/ 1498 h 10000"/>
              <a:gd name="connsiteX1" fmla="*/ 9802 w 9970"/>
              <a:gd name="connsiteY1" fmla="*/ 0 h 10000"/>
              <a:gd name="connsiteX2" fmla="*/ 9970 w 9970"/>
              <a:gd name="connsiteY2" fmla="*/ 10000 h 10000"/>
              <a:gd name="connsiteX3" fmla="*/ 4 w 9970"/>
              <a:gd name="connsiteY3" fmla="*/ 10000 h 10000"/>
              <a:gd name="connsiteX4" fmla="*/ 4 w 9970"/>
              <a:gd name="connsiteY4" fmla="*/ 1498 h 10000"/>
              <a:gd name="connsiteX0" fmla="*/ 4 w 10000"/>
              <a:gd name="connsiteY0" fmla="*/ 1498 h 10000"/>
              <a:gd name="connsiteX1" fmla="*/ 9831 w 10000"/>
              <a:gd name="connsiteY1" fmla="*/ 0 h 10000"/>
              <a:gd name="connsiteX2" fmla="*/ 10000 w 10000"/>
              <a:gd name="connsiteY2" fmla="*/ 10000 h 10000"/>
              <a:gd name="connsiteX3" fmla="*/ 4 w 10000"/>
              <a:gd name="connsiteY3" fmla="*/ 10000 h 10000"/>
              <a:gd name="connsiteX4" fmla="*/ 4 w 10000"/>
              <a:gd name="connsiteY4" fmla="*/ 1498 h 10000"/>
              <a:gd name="connsiteX0" fmla="*/ 0 w 10097"/>
              <a:gd name="connsiteY0" fmla="*/ 1509 h 10000"/>
              <a:gd name="connsiteX1" fmla="*/ 9928 w 10097"/>
              <a:gd name="connsiteY1" fmla="*/ 0 h 10000"/>
              <a:gd name="connsiteX2" fmla="*/ 10097 w 10097"/>
              <a:gd name="connsiteY2" fmla="*/ 10000 h 10000"/>
              <a:gd name="connsiteX3" fmla="*/ 101 w 10097"/>
              <a:gd name="connsiteY3" fmla="*/ 10000 h 10000"/>
              <a:gd name="connsiteX4" fmla="*/ 0 w 10097"/>
              <a:gd name="connsiteY4" fmla="*/ 1509 h 10000"/>
              <a:gd name="connsiteX0" fmla="*/ 0 w 10097"/>
              <a:gd name="connsiteY0" fmla="*/ 1509 h 10000"/>
              <a:gd name="connsiteX1" fmla="*/ 9928 w 10097"/>
              <a:gd name="connsiteY1" fmla="*/ 0 h 10000"/>
              <a:gd name="connsiteX2" fmla="*/ 10097 w 10097"/>
              <a:gd name="connsiteY2" fmla="*/ 10000 h 10000"/>
              <a:gd name="connsiteX3" fmla="*/ 101 w 10097"/>
              <a:gd name="connsiteY3" fmla="*/ 9989 h 10000"/>
              <a:gd name="connsiteX4" fmla="*/ 0 w 10097"/>
              <a:gd name="connsiteY4" fmla="*/ 1509 h 10000"/>
              <a:gd name="connsiteX0" fmla="*/ 0 w 10030"/>
              <a:gd name="connsiteY0" fmla="*/ 1520 h 10000"/>
              <a:gd name="connsiteX1" fmla="*/ 9861 w 10030"/>
              <a:gd name="connsiteY1" fmla="*/ 0 h 10000"/>
              <a:gd name="connsiteX2" fmla="*/ 10030 w 10030"/>
              <a:gd name="connsiteY2" fmla="*/ 10000 h 10000"/>
              <a:gd name="connsiteX3" fmla="*/ 34 w 10030"/>
              <a:gd name="connsiteY3" fmla="*/ 9989 h 10000"/>
              <a:gd name="connsiteX4" fmla="*/ 0 w 10030"/>
              <a:gd name="connsiteY4" fmla="*/ 1520 h 10000"/>
              <a:gd name="connsiteX0" fmla="*/ 0 w 10162"/>
              <a:gd name="connsiteY0" fmla="*/ 1004 h 9484"/>
              <a:gd name="connsiteX1" fmla="*/ 10154 w 10162"/>
              <a:gd name="connsiteY1" fmla="*/ 0 h 9484"/>
              <a:gd name="connsiteX2" fmla="*/ 10030 w 10162"/>
              <a:gd name="connsiteY2" fmla="*/ 9484 h 9484"/>
              <a:gd name="connsiteX3" fmla="*/ 34 w 10162"/>
              <a:gd name="connsiteY3" fmla="*/ 9473 h 9484"/>
              <a:gd name="connsiteX4" fmla="*/ 0 w 10162"/>
              <a:gd name="connsiteY4" fmla="*/ 1004 h 9484"/>
              <a:gd name="connsiteX0" fmla="*/ 0 w 10026"/>
              <a:gd name="connsiteY0" fmla="*/ 860 h 10000"/>
              <a:gd name="connsiteX1" fmla="*/ 10018 w 10026"/>
              <a:gd name="connsiteY1" fmla="*/ 0 h 10000"/>
              <a:gd name="connsiteX2" fmla="*/ 9896 w 10026"/>
              <a:gd name="connsiteY2" fmla="*/ 10000 h 10000"/>
              <a:gd name="connsiteX3" fmla="*/ 59 w 10026"/>
              <a:gd name="connsiteY3" fmla="*/ 9988 h 10000"/>
              <a:gd name="connsiteX4" fmla="*/ 0 w 10026"/>
              <a:gd name="connsiteY4" fmla="*/ 860 h 10000"/>
              <a:gd name="connsiteX0" fmla="*/ 0 w 10026"/>
              <a:gd name="connsiteY0" fmla="*/ 860 h 10000"/>
              <a:gd name="connsiteX1" fmla="*/ 10018 w 10026"/>
              <a:gd name="connsiteY1" fmla="*/ 0 h 10000"/>
              <a:gd name="connsiteX2" fmla="*/ 9896 w 10026"/>
              <a:gd name="connsiteY2" fmla="*/ 10000 h 10000"/>
              <a:gd name="connsiteX3" fmla="*/ 59 w 10026"/>
              <a:gd name="connsiteY3" fmla="*/ 9988 h 10000"/>
              <a:gd name="connsiteX4" fmla="*/ 0 w 10026"/>
              <a:gd name="connsiteY4" fmla="*/ 86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 h="10000">
                <a:moveTo>
                  <a:pt x="0" y="860"/>
                </a:moveTo>
                <a:cubicBezTo>
                  <a:pt x="2196" y="1064"/>
                  <a:pt x="6687" y="353"/>
                  <a:pt x="10018" y="0"/>
                </a:cubicBezTo>
                <a:cubicBezTo>
                  <a:pt x="10073" y="3514"/>
                  <a:pt x="9841" y="6486"/>
                  <a:pt x="9896" y="10000"/>
                </a:cubicBezTo>
                <a:lnTo>
                  <a:pt x="59" y="9988"/>
                </a:lnTo>
                <a:cubicBezTo>
                  <a:pt x="49" y="7008"/>
                  <a:pt x="11" y="3839"/>
                  <a:pt x="0" y="8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lowchart: Manual Input 21">
            <a:extLst>
              <a:ext uri="{FF2B5EF4-FFF2-40B4-BE49-F238E27FC236}">
                <a16:creationId xmlns:a16="http://schemas.microsoft.com/office/drawing/2014/main" id="{BD221F35-7129-6E35-2B8A-F62E84DE327E}"/>
              </a:ext>
            </a:extLst>
          </p:cNvPr>
          <p:cNvSpPr>
            <a:spLocks/>
          </p:cNvSpPr>
          <p:nvPr/>
        </p:nvSpPr>
        <p:spPr>
          <a:xfrm rot="16200000">
            <a:off x="6396904" y="-3023091"/>
            <a:ext cx="1953555" cy="961712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71"/>
              <a:gd name="connsiteY0" fmla="*/ 1561 h 10000"/>
              <a:gd name="connsiteX1" fmla="*/ 10071 w 10071"/>
              <a:gd name="connsiteY1" fmla="*/ 0 h 10000"/>
              <a:gd name="connsiteX2" fmla="*/ 10071 w 10071"/>
              <a:gd name="connsiteY2" fmla="*/ 10000 h 10000"/>
              <a:gd name="connsiteX3" fmla="*/ 71 w 10071"/>
              <a:gd name="connsiteY3" fmla="*/ 10000 h 10000"/>
              <a:gd name="connsiteX4" fmla="*/ 0 w 10071"/>
              <a:gd name="connsiteY4" fmla="*/ 1561 h 10000"/>
              <a:gd name="connsiteX0" fmla="*/ 0 w 10177"/>
              <a:gd name="connsiteY0" fmla="*/ 1376 h 9815"/>
              <a:gd name="connsiteX1" fmla="*/ 10177 w 10177"/>
              <a:gd name="connsiteY1" fmla="*/ 0 h 9815"/>
              <a:gd name="connsiteX2" fmla="*/ 10071 w 10177"/>
              <a:gd name="connsiteY2" fmla="*/ 9815 h 9815"/>
              <a:gd name="connsiteX3" fmla="*/ 71 w 10177"/>
              <a:gd name="connsiteY3" fmla="*/ 9815 h 9815"/>
              <a:gd name="connsiteX4" fmla="*/ 0 w 10177"/>
              <a:gd name="connsiteY4" fmla="*/ 1376 h 9815"/>
              <a:gd name="connsiteX0" fmla="*/ 0 w 9931"/>
              <a:gd name="connsiteY0" fmla="*/ 1034 h 9632"/>
              <a:gd name="connsiteX1" fmla="*/ 9931 w 9931"/>
              <a:gd name="connsiteY1" fmla="*/ 0 h 9632"/>
              <a:gd name="connsiteX2" fmla="*/ 9896 w 9931"/>
              <a:gd name="connsiteY2" fmla="*/ 9632 h 9632"/>
              <a:gd name="connsiteX3" fmla="*/ 70 w 9931"/>
              <a:gd name="connsiteY3" fmla="*/ 9632 h 9632"/>
              <a:gd name="connsiteX4" fmla="*/ 0 w 9931"/>
              <a:gd name="connsiteY4" fmla="*/ 1034 h 9632"/>
              <a:gd name="connsiteX0" fmla="*/ 0 w 10139"/>
              <a:gd name="connsiteY0" fmla="*/ 919 h 10000"/>
              <a:gd name="connsiteX1" fmla="*/ 10139 w 10139"/>
              <a:gd name="connsiteY1" fmla="*/ 0 h 10000"/>
              <a:gd name="connsiteX2" fmla="*/ 10104 w 10139"/>
              <a:gd name="connsiteY2" fmla="*/ 10000 h 10000"/>
              <a:gd name="connsiteX3" fmla="*/ 209 w 10139"/>
              <a:gd name="connsiteY3" fmla="*/ 10000 h 10000"/>
              <a:gd name="connsiteX4" fmla="*/ 0 w 10139"/>
              <a:gd name="connsiteY4" fmla="*/ 919 h 10000"/>
              <a:gd name="connsiteX0" fmla="*/ 0 w 10034"/>
              <a:gd name="connsiteY0" fmla="*/ 909 h 10000"/>
              <a:gd name="connsiteX1" fmla="*/ 10034 w 10034"/>
              <a:gd name="connsiteY1" fmla="*/ 0 h 10000"/>
              <a:gd name="connsiteX2" fmla="*/ 9999 w 10034"/>
              <a:gd name="connsiteY2" fmla="*/ 10000 h 10000"/>
              <a:gd name="connsiteX3" fmla="*/ 104 w 10034"/>
              <a:gd name="connsiteY3" fmla="*/ 10000 h 10000"/>
              <a:gd name="connsiteX4" fmla="*/ 0 w 10034"/>
              <a:gd name="connsiteY4" fmla="*/ 909 h 10000"/>
              <a:gd name="connsiteX0" fmla="*/ 0 w 9964"/>
              <a:gd name="connsiteY0" fmla="*/ 909 h 10000"/>
              <a:gd name="connsiteX1" fmla="*/ 9964 w 9964"/>
              <a:gd name="connsiteY1" fmla="*/ 0 h 10000"/>
              <a:gd name="connsiteX2" fmla="*/ 9929 w 9964"/>
              <a:gd name="connsiteY2" fmla="*/ 10000 h 10000"/>
              <a:gd name="connsiteX3" fmla="*/ 34 w 9964"/>
              <a:gd name="connsiteY3" fmla="*/ 10000 h 10000"/>
              <a:gd name="connsiteX4" fmla="*/ 0 w 9964"/>
              <a:gd name="connsiteY4" fmla="*/ 90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10000">
                <a:moveTo>
                  <a:pt x="0" y="909"/>
                </a:moveTo>
                <a:lnTo>
                  <a:pt x="9964" y="0"/>
                </a:lnTo>
                <a:cubicBezTo>
                  <a:pt x="9930" y="3461"/>
                  <a:pt x="9963" y="6539"/>
                  <a:pt x="9929" y="10000"/>
                </a:cubicBezTo>
                <a:lnTo>
                  <a:pt x="34" y="10000"/>
                </a:lnTo>
                <a:cubicBezTo>
                  <a:pt x="10" y="7025"/>
                  <a:pt x="24" y="3884"/>
                  <a:pt x="0" y="909"/>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5541F925-602E-CE7E-D2C6-3379708062C2}"/>
              </a:ext>
            </a:extLst>
          </p:cNvPr>
          <p:cNvSpPr txBox="1">
            <a:spLocks noGrp="1" noRot="1" noMove="1" noResize="1" noEditPoints="1" noAdjustHandles="1" noChangeArrowheads="1" noChangeShapeType="1"/>
          </p:cNvSpPr>
          <p:nvPr/>
        </p:nvSpPr>
        <p:spPr>
          <a:xfrm>
            <a:off x="9756" y="0"/>
            <a:ext cx="10096269" cy="821359"/>
          </a:xfrm>
          <a:prstGeom prst="rect">
            <a:avLst/>
          </a:prstGeom>
          <a:gradFill>
            <a:gsLst>
              <a:gs pos="76000">
                <a:srgbClr val="00ACD4"/>
              </a:gs>
              <a:gs pos="100000">
                <a:schemeClr val="bg1"/>
              </a:gs>
            </a:gsLst>
            <a:lin ang="0" scaled="1"/>
          </a:gra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Light" panose="020B0304020202020204" pitchFamily="34" charset="0"/>
              <a:ea typeface="+mj-ea"/>
              <a:cs typeface="Arial" panose="020B0604020202020204" pitchFamily="34" charset="0"/>
            </a:endParaRPr>
          </a:p>
        </p:txBody>
      </p:sp>
      <p:sp>
        <p:nvSpPr>
          <p:cNvPr id="2" name="Arrow: Chevron 1">
            <a:extLst>
              <a:ext uri="{FF2B5EF4-FFF2-40B4-BE49-F238E27FC236}">
                <a16:creationId xmlns:a16="http://schemas.microsoft.com/office/drawing/2014/main" id="{BEBC76E1-8236-8C05-81F5-665B98AAC941}"/>
              </a:ext>
            </a:extLst>
          </p:cNvPr>
          <p:cNvSpPr>
            <a:spLocks noGrp="1" noRot="1" noMove="1" noResize="1" noEditPoints="1" noAdjustHandles="1" noChangeArrowheads="1" noChangeShapeType="1"/>
          </p:cNvSpPr>
          <p:nvPr/>
        </p:nvSpPr>
        <p:spPr>
          <a:xfrm>
            <a:off x="2565119" y="808694"/>
            <a:ext cx="1196325" cy="5655076"/>
          </a:xfrm>
          <a:prstGeom prst="chevron">
            <a:avLst>
              <a:gd name="adj" fmla="val 7560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4BEF59F-BCC7-7E33-ECB5-1543E16F0748}"/>
              </a:ext>
            </a:extLst>
          </p:cNvPr>
          <p:cNvSpPr>
            <a:spLocks noGrp="1" noRot="1" noMove="1" noResize="1" noEditPoints="1" noAdjustHandles="1" noChangeArrowheads="1" noChangeShapeType="1"/>
          </p:cNvSpPr>
          <p:nvPr/>
        </p:nvSpPr>
        <p:spPr>
          <a:xfrm>
            <a:off x="3027055" y="838499"/>
            <a:ext cx="2043532" cy="338554"/>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0"/>
                <a:solidFill>
                  <a:srgbClr val="00ACD4"/>
                </a:solidFill>
                <a:effectLst/>
                <a:uLnTx/>
                <a:uFillTx/>
                <a:latin typeface="Arial" panose="020B0604020202020204" pitchFamily="34" charset="0"/>
                <a:ea typeface="+mn-ea"/>
                <a:cs typeface="Arial" panose="020B0604020202020204" pitchFamily="34" charset="0"/>
              </a:rPr>
              <a:t>Causal Factors </a:t>
            </a:r>
          </a:p>
        </p:txBody>
      </p:sp>
      <p:sp>
        <p:nvSpPr>
          <p:cNvPr id="10" name="Rectangle 9">
            <a:extLst>
              <a:ext uri="{FF2B5EF4-FFF2-40B4-BE49-F238E27FC236}">
                <a16:creationId xmlns:a16="http://schemas.microsoft.com/office/drawing/2014/main" id="{B3D8FD4B-6672-DB7D-6A1E-8501090A3615}"/>
              </a:ext>
            </a:extLst>
          </p:cNvPr>
          <p:cNvSpPr>
            <a:spLocks/>
          </p:cNvSpPr>
          <p:nvPr/>
        </p:nvSpPr>
        <p:spPr>
          <a:xfrm>
            <a:off x="3428895" y="2910410"/>
            <a:ext cx="2539244" cy="338554"/>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0"/>
                <a:solidFill>
                  <a:srgbClr val="00ACD4"/>
                </a:solidFill>
                <a:effectLst/>
                <a:uLnTx/>
                <a:uFillTx/>
                <a:latin typeface="Arial" panose="020B0604020202020204" pitchFamily="34" charset="0"/>
                <a:ea typeface="+mn-ea"/>
                <a:cs typeface="Arial" panose="020B0604020202020204" pitchFamily="34" charset="0"/>
              </a:rPr>
              <a:t>   Site Specific Actions </a:t>
            </a:r>
          </a:p>
        </p:txBody>
      </p:sp>
      <p:sp>
        <p:nvSpPr>
          <p:cNvPr id="14" name="TextBox 13">
            <a:extLst>
              <a:ext uri="{FF2B5EF4-FFF2-40B4-BE49-F238E27FC236}">
                <a16:creationId xmlns:a16="http://schemas.microsoft.com/office/drawing/2014/main" id="{5FE0C325-98DF-0C89-2DA4-6588BB5D29F6}"/>
              </a:ext>
            </a:extLst>
          </p:cNvPr>
          <p:cNvSpPr txBox="1"/>
          <p:nvPr/>
        </p:nvSpPr>
        <p:spPr>
          <a:xfrm>
            <a:off x="3821095" y="1198502"/>
            <a:ext cx="8203911" cy="800219"/>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Sans-Serif"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A haul truck was travelling approximately 40 mph down a 3-4% grade, fully loaded. The operator aggressively applied the retarder brake, causing the haul truck to skid, fishtail and flip.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16" name="TextBox 15">
            <a:extLst>
              <a:ext uri="{FF2B5EF4-FFF2-40B4-BE49-F238E27FC236}">
                <a16:creationId xmlns:a16="http://schemas.microsoft.com/office/drawing/2014/main" id="{7C77E8B6-654F-EF9D-E048-269EF17EF1CA}"/>
              </a:ext>
            </a:extLst>
          </p:cNvPr>
          <p:cNvSpPr txBox="1"/>
          <p:nvPr/>
        </p:nvSpPr>
        <p:spPr>
          <a:xfrm>
            <a:off x="4278073" y="3275925"/>
            <a:ext cx="7739959" cy="3046988"/>
          </a:xfrm>
          <a:prstGeom prst="rect">
            <a:avLst/>
          </a:prstGeom>
          <a:noFill/>
        </p:spPr>
        <p:txBody>
          <a:bodyPr wrap="square" lIns="91440" tIns="45720" rIns="91440" bIns="45720" rtlCol="0" anchor="t">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Arial"/>
                <a:ea typeface="+mn-ea"/>
                <a:cs typeface="Arial"/>
              </a:rPr>
              <a:t>Engineering </a:t>
            </a:r>
            <a:r>
              <a:rPr kumimoji="0" lang="en-US" sz="1200" b="0" i="0" u="none" strike="noStrike" kern="1200" cap="none" spc="0" normalizeH="0" baseline="0" noProof="0">
                <a:ln>
                  <a:noFill/>
                </a:ln>
                <a:solidFill>
                  <a:prstClr val="black"/>
                </a:solidFill>
                <a:effectLst/>
                <a:uLnTx/>
                <a:uFillTx/>
                <a:latin typeface="Arial"/>
                <a:ea typeface="+mn-ea"/>
                <a:cs typeface="Arial"/>
              </a:rPr>
              <a:t>– 773D</a:t>
            </a:r>
            <a:r>
              <a:rPr kumimoji="0" lang="en-US" sz="1200" b="0" i="0" u="none" strike="noStrike" kern="1200" cap="none" spc="0" normalizeH="0" baseline="0" noProof="0">
                <a:ln>
                  <a:noFill/>
                </a:ln>
                <a:solidFill>
                  <a:srgbClr val="000000"/>
                </a:solidFill>
                <a:effectLst/>
                <a:uLnTx/>
                <a:uFillTx/>
                <a:latin typeface="Arial"/>
                <a:ea typeface="+mn-ea"/>
                <a:cs typeface="Arial"/>
              </a:rPr>
              <a:t> haul trucks, specific to the Safford leach pad construction project, have been governed to limit speeds to the appropriate level.</a:t>
            </a: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Arial"/>
                <a:ea typeface="+mn-ea"/>
                <a:cs typeface="Arial"/>
              </a:rPr>
              <a:t>Administrative  </a:t>
            </a:r>
            <a:r>
              <a:rPr kumimoji="0" lang="en-US" sz="1200" b="0" i="0" u="none" strike="noStrike" kern="1200" cap="none" spc="0" normalizeH="0" baseline="0" noProof="0">
                <a:ln>
                  <a:noFill/>
                </a:ln>
                <a:solidFill>
                  <a:prstClr val="black"/>
                </a:solidFill>
                <a:effectLst/>
                <a:uLnTx/>
                <a:uFillTx/>
                <a:latin typeface="Arial"/>
                <a:ea typeface="+mn-ea"/>
                <a:cs typeface="Arial"/>
              </a:rPr>
              <a:t>– </a:t>
            </a:r>
            <a:r>
              <a:rPr kumimoji="0" lang="en-US" sz="1200" b="0" i="0" u="none" strike="noStrike" kern="1200" cap="none" spc="0" normalizeH="0" baseline="0" noProof="0">
                <a:ln>
                  <a:noFill/>
                </a:ln>
                <a:solidFill>
                  <a:srgbClr val="000000"/>
                </a:solidFill>
                <a:effectLst/>
                <a:uLnTx/>
                <a:uFillTx/>
                <a:latin typeface="Arial"/>
                <a:ea typeface="+mn-ea"/>
                <a:cs typeface="Arial"/>
              </a:rPr>
              <a:t>Contractor to present documented process to Freeport project managers regarding expectations of contractor supervision. Process to universally enforce and hold operators accountable when actions violate safety standards and policies.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Arial"/>
              </a:rPr>
              <a:t>Administrative</a:t>
            </a:r>
            <a:r>
              <a:rPr kumimoji="0" lang="en-US" sz="1200" b="0" i="0" u="none" strike="noStrike" kern="1200" cap="none" spc="0" normalizeH="0" baseline="0" noProof="0">
                <a:ln>
                  <a:noFill/>
                </a:ln>
                <a:solidFill>
                  <a:srgbClr val="000000"/>
                </a:solidFill>
                <a:effectLst/>
                <a:uLnTx/>
                <a:uFillTx/>
                <a:latin typeface="Arial"/>
                <a:ea typeface="+mn-ea"/>
                <a:cs typeface="Arial"/>
              </a:rPr>
              <a:t> – Freeport project managers to approve contractor accountability process. Contractor to share/communicate how this will be applied and enforced going forward.</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a:ln>
                <a:noFill/>
              </a:ln>
              <a:solidFill>
                <a:prstClr val="black"/>
              </a:solidFill>
              <a:effectLst/>
              <a:uLnTx/>
              <a:uFillTx/>
              <a:latin typeface="Arial"/>
              <a:ea typeface="+mn-ea"/>
              <a:cs typeface="Arial"/>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a:ln>
                <a:noFill/>
              </a:ln>
              <a:solidFill>
                <a:prstClr val="black"/>
              </a:solidFill>
              <a:effectLst/>
              <a:uLnTx/>
              <a:uFillTx/>
              <a:latin typeface="Arial"/>
              <a:ea typeface="+mn-ea"/>
              <a:cs typeface="Arial"/>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Arial"/>
                <a:ea typeface="+mn-ea"/>
                <a:cs typeface="Arial"/>
              </a:rPr>
              <a:t>Administrative </a:t>
            </a:r>
            <a:r>
              <a:rPr kumimoji="0" lang="en-US" sz="1200" b="0" i="0" u="none" strike="noStrike" kern="1200" cap="none" spc="0" normalizeH="0" baseline="0" noProof="0">
                <a:ln>
                  <a:noFill/>
                </a:ln>
                <a:solidFill>
                  <a:prstClr val="black"/>
                </a:solidFill>
                <a:effectLst/>
                <a:uLnTx/>
                <a:uFillTx/>
                <a:latin typeface="Arial"/>
                <a:ea typeface="+mn-ea"/>
                <a:cs typeface="Arial"/>
              </a:rPr>
              <a:t>–</a:t>
            </a: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E</a:t>
            </a: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valuate the need for global action items for earthmoving projects. Define when governors and technology should be applied to equipment, including haul trucks, as opposed to a reliance on behavioral speed adherence. </a:t>
            </a: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Parallelogram 16">
            <a:extLst>
              <a:ext uri="{FF2B5EF4-FFF2-40B4-BE49-F238E27FC236}">
                <a16:creationId xmlns:a16="http://schemas.microsoft.com/office/drawing/2014/main" id="{BCCBB7AF-7B7C-79D7-4889-F6ABDBDC1409}"/>
              </a:ext>
            </a:extLst>
          </p:cNvPr>
          <p:cNvSpPr>
            <a:spLocks noGrp="1" noRot="1" noMove="1" noResize="1" noEditPoints="1" noAdjustHandles="1" noChangeArrowheads="1" noChangeShapeType="1"/>
          </p:cNvSpPr>
          <p:nvPr/>
        </p:nvSpPr>
        <p:spPr>
          <a:xfrm>
            <a:off x="2565119" y="3619735"/>
            <a:ext cx="1196325" cy="2833152"/>
          </a:xfrm>
          <a:custGeom>
            <a:avLst/>
            <a:gdLst>
              <a:gd name="connsiteX0" fmla="*/ 0 w 2107769"/>
              <a:gd name="connsiteY0" fmla="*/ 2860412 h 2860412"/>
              <a:gd name="connsiteX1" fmla="*/ 1433599 w 2107769"/>
              <a:gd name="connsiteY1" fmla="*/ 0 h 2860412"/>
              <a:gd name="connsiteX2" fmla="*/ 2107769 w 2107769"/>
              <a:gd name="connsiteY2" fmla="*/ 0 h 2860412"/>
              <a:gd name="connsiteX3" fmla="*/ 674170 w 2107769"/>
              <a:gd name="connsiteY3" fmla="*/ 2860412 h 2860412"/>
              <a:gd name="connsiteX4" fmla="*/ 0 w 2107769"/>
              <a:gd name="connsiteY4" fmla="*/ 2860412 h 2860412"/>
              <a:gd name="connsiteX0" fmla="*/ 0 w 2859437"/>
              <a:gd name="connsiteY0" fmla="*/ 2829415 h 2860412"/>
              <a:gd name="connsiteX1" fmla="*/ 2185267 w 2859437"/>
              <a:gd name="connsiteY1" fmla="*/ 0 h 2860412"/>
              <a:gd name="connsiteX2" fmla="*/ 2859437 w 2859437"/>
              <a:gd name="connsiteY2" fmla="*/ 0 h 2860412"/>
              <a:gd name="connsiteX3" fmla="*/ 1425838 w 2859437"/>
              <a:gd name="connsiteY3" fmla="*/ 2860412 h 2860412"/>
              <a:gd name="connsiteX4" fmla="*/ 0 w 2859437"/>
              <a:gd name="connsiteY4" fmla="*/ 2829415 h 2860412"/>
              <a:gd name="connsiteX0" fmla="*/ 0 w 2859437"/>
              <a:gd name="connsiteY0" fmla="*/ 2829415 h 2852663"/>
              <a:gd name="connsiteX1" fmla="*/ 2185267 w 2859437"/>
              <a:gd name="connsiteY1" fmla="*/ 0 h 2852663"/>
              <a:gd name="connsiteX2" fmla="*/ 2859437 w 2859437"/>
              <a:gd name="connsiteY2" fmla="*/ 0 h 2852663"/>
              <a:gd name="connsiteX3" fmla="*/ 821404 w 2859437"/>
              <a:gd name="connsiteY3" fmla="*/ 2852663 h 2852663"/>
              <a:gd name="connsiteX4" fmla="*/ 0 w 2859437"/>
              <a:gd name="connsiteY4" fmla="*/ 2829415 h 2852663"/>
              <a:gd name="connsiteX0" fmla="*/ 0 w 2859437"/>
              <a:gd name="connsiteY0" fmla="*/ 2829415 h 2829415"/>
              <a:gd name="connsiteX1" fmla="*/ 2185267 w 2859437"/>
              <a:gd name="connsiteY1" fmla="*/ 0 h 2829415"/>
              <a:gd name="connsiteX2" fmla="*/ 2859437 w 2859437"/>
              <a:gd name="connsiteY2" fmla="*/ 0 h 2829415"/>
              <a:gd name="connsiteX3" fmla="*/ 712916 w 2859437"/>
              <a:gd name="connsiteY3" fmla="*/ 2829415 h 2829415"/>
              <a:gd name="connsiteX4" fmla="*/ 0 w 2859437"/>
              <a:gd name="connsiteY4" fmla="*/ 2829415 h 2829415"/>
              <a:gd name="connsiteX0" fmla="*/ 0 w 2859437"/>
              <a:gd name="connsiteY0" fmla="*/ 2829415 h 2829415"/>
              <a:gd name="connsiteX1" fmla="*/ 2185267 w 2859437"/>
              <a:gd name="connsiteY1" fmla="*/ 0 h 2829415"/>
              <a:gd name="connsiteX2" fmla="*/ 2859437 w 2859437"/>
              <a:gd name="connsiteY2" fmla="*/ 0 h 2829415"/>
              <a:gd name="connsiteX3" fmla="*/ 596678 w 2859437"/>
              <a:gd name="connsiteY3" fmla="*/ 2806167 h 2829415"/>
              <a:gd name="connsiteX4" fmla="*/ 0 w 2859437"/>
              <a:gd name="connsiteY4" fmla="*/ 2829415 h 2829415"/>
              <a:gd name="connsiteX0" fmla="*/ 0 w 2859437"/>
              <a:gd name="connsiteY0" fmla="*/ 2829415 h 2860411"/>
              <a:gd name="connsiteX1" fmla="*/ 2185267 w 2859437"/>
              <a:gd name="connsiteY1" fmla="*/ 0 h 2860411"/>
              <a:gd name="connsiteX2" fmla="*/ 2859437 w 2859437"/>
              <a:gd name="connsiteY2" fmla="*/ 0 h 2860411"/>
              <a:gd name="connsiteX3" fmla="*/ 712915 w 2859437"/>
              <a:gd name="connsiteY3" fmla="*/ 2860411 h 2860411"/>
              <a:gd name="connsiteX4" fmla="*/ 0 w 2859437"/>
              <a:gd name="connsiteY4" fmla="*/ 2829415 h 2860411"/>
              <a:gd name="connsiteX0" fmla="*/ 0 w 2882685"/>
              <a:gd name="connsiteY0" fmla="*/ 2829415 h 2860411"/>
              <a:gd name="connsiteX1" fmla="*/ 2185267 w 2882685"/>
              <a:gd name="connsiteY1" fmla="*/ 0 h 2860411"/>
              <a:gd name="connsiteX2" fmla="*/ 2882685 w 2882685"/>
              <a:gd name="connsiteY2" fmla="*/ 15498 h 2860411"/>
              <a:gd name="connsiteX3" fmla="*/ 712915 w 2882685"/>
              <a:gd name="connsiteY3" fmla="*/ 2860411 h 2860411"/>
              <a:gd name="connsiteX4" fmla="*/ 0 w 2882685"/>
              <a:gd name="connsiteY4" fmla="*/ 2829415 h 2860411"/>
              <a:gd name="connsiteX0" fmla="*/ 0 w 2882685"/>
              <a:gd name="connsiteY0" fmla="*/ 2829415 h 2837163"/>
              <a:gd name="connsiteX1" fmla="*/ 2185267 w 2882685"/>
              <a:gd name="connsiteY1" fmla="*/ 0 h 2837163"/>
              <a:gd name="connsiteX2" fmla="*/ 2882685 w 2882685"/>
              <a:gd name="connsiteY2" fmla="*/ 15498 h 2837163"/>
              <a:gd name="connsiteX3" fmla="*/ 705166 w 2882685"/>
              <a:gd name="connsiteY3" fmla="*/ 2837163 h 2837163"/>
              <a:gd name="connsiteX4" fmla="*/ 0 w 2882685"/>
              <a:gd name="connsiteY4" fmla="*/ 2829415 h 2837163"/>
              <a:gd name="connsiteX0" fmla="*/ 0 w 2954253"/>
              <a:gd name="connsiteY0" fmla="*/ 2829415 h 2837163"/>
              <a:gd name="connsiteX1" fmla="*/ 2185267 w 2954253"/>
              <a:gd name="connsiteY1" fmla="*/ 0 h 2837163"/>
              <a:gd name="connsiteX2" fmla="*/ 2954253 w 2954253"/>
              <a:gd name="connsiteY2" fmla="*/ 6025 h 2837163"/>
              <a:gd name="connsiteX3" fmla="*/ 705166 w 2954253"/>
              <a:gd name="connsiteY3" fmla="*/ 2837163 h 2837163"/>
              <a:gd name="connsiteX4" fmla="*/ 0 w 2954253"/>
              <a:gd name="connsiteY4" fmla="*/ 2829415 h 2837163"/>
              <a:gd name="connsiteX0" fmla="*/ 0 w 2954253"/>
              <a:gd name="connsiteY0" fmla="*/ 2829415 h 2837163"/>
              <a:gd name="connsiteX1" fmla="*/ 2232979 w 2954253"/>
              <a:gd name="connsiteY1" fmla="*/ 0 h 2837163"/>
              <a:gd name="connsiteX2" fmla="*/ 2954253 w 2954253"/>
              <a:gd name="connsiteY2" fmla="*/ 6025 h 2837163"/>
              <a:gd name="connsiteX3" fmla="*/ 705166 w 2954253"/>
              <a:gd name="connsiteY3" fmla="*/ 2837163 h 2837163"/>
              <a:gd name="connsiteX4" fmla="*/ 0 w 2954253"/>
              <a:gd name="connsiteY4" fmla="*/ 2829415 h 2837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53" h="2837163">
                <a:moveTo>
                  <a:pt x="0" y="2829415"/>
                </a:moveTo>
                <a:lnTo>
                  <a:pt x="2232979" y="0"/>
                </a:lnTo>
                <a:lnTo>
                  <a:pt x="2954253" y="6025"/>
                </a:lnTo>
                <a:lnTo>
                  <a:pt x="705166" y="2837163"/>
                </a:lnTo>
                <a:lnTo>
                  <a:pt x="0" y="2829415"/>
                </a:lnTo>
                <a:close/>
              </a:path>
            </a:pathLst>
          </a:custGeom>
          <a:solidFill>
            <a:schemeClr val="bg1">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33" name="TextBox 32">
            <a:extLst>
              <a:ext uri="{FF2B5EF4-FFF2-40B4-BE49-F238E27FC236}">
                <a16:creationId xmlns:a16="http://schemas.microsoft.com/office/drawing/2014/main" id="{936FAC96-438D-8CD3-2D8A-C2430FD0B916}"/>
              </a:ext>
            </a:extLst>
          </p:cNvPr>
          <p:cNvSpPr txBox="1"/>
          <p:nvPr/>
        </p:nvSpPr>
        <p:spPr>
          <a:xfrm>
            <a:off x="-247628" y="177120"/>
            <a:ext cx="10353653" cy="461665"/>
          </a:xfrm>
          <a:prstGeom prst="rect">
            <a:avLst/>
          </a:prstGeom>
          <a:noFill/>
        </p:spPr>
        <p:txBody>
          <a:bodyPr wrap="square" lIns="91440" tIns="45720" rIns="91440" bIns="45720" anchor="t">
            <a:spAutoFit/>
          </a:bodyPr>
          <a:lstStyle/>
          <a:p>
            <a:pPr marL="285750" marR="0" lvl="0" indent="0" algn="l" defTabSz="4572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a:ln>
                  <a:noFill/>
                </a:ln>
                <a:solidFill>
                  <a:prstClr val="white"/>
                </a:solidFill>
                <a:effectLst/>
                <a:uLnTx/>
                <a:uFillTx/>
                <a:latin typeface="Arial Nova"/>
                <a:ea typeface="+mn-ea"/>
                <a:cs typeface="Arial"/>
              </a:rPr>
              <a:t>ACTIONABLE  LESSONS LEARNED: </a:t>
            </a:r>
            <a:r>
              <a:rPr kumimoji="0" lang="en-US" sz="2300" b="0" i="0" u="none" strike="noStrike" kern="1200" cap="none" spc="0" normalizeH="0" baseline="0" noProof="0">
                <a:ln>
                  <a:noFill/>
                </a:ln>
                <a:solidFill>
                  <a:prstClr val="white"/>
                </a:solidFill>
                <a:effectLst/>
                <a:uLnTx/>
                <a:uFillTx/>
                <a:latin typeface="Arial Nova"/>
                <a:ea typeface="+mn-ea"/>
                <a:cs typeface="Arial"/>
              </a:rPr>
              <a:t>Contractor Haul Truck Tips Over</a:t>
            </a:r>
            <a:endParaRPr kumimoji="0" lang="en-US" sz="2300" b="0" i="0" u="none" strike="noStrike" kern="1200" cap="none" spc="0" normalizeH="0" baseline="0" noProof="0">
              <a:ln>
                <a:noFill/>
              </a:ln>
              <a:solidFill>
                <a:prstClr val="white"/>
              </a:solidFill>
              <a:effectLst/>
              <a:uLnTx/>
              <a:uFillTx/>
              <a:latin typeface="Arial Nova"/>
              <a:ea typeface="+mn-ea"/>
              <a:cs typeface="Arial" panose="020B0604020202020204" pitchFamily="34" charset="0"/>
            </a:endParaRPr>
          </a:p>
        </p:txBody>
      </p:sp>
      <p:pic>
        <p:nvPicPr>
          <p:cNvPr id="40" name="Picture 39" descr="A blue and grey text on a black background&#10;&#10;Description automatically generated">
            <a:extLst>
              <a:ext uri="{FF2B5EF4-FFF2-40B4-BE49-F238E27FC236}">
                <a16:creationId xmlns:a16="http://schemas.microsoft.com/office/drawing/2014/main" id="{E4621A6B-D5E2-0FEA-E6DF-987D69BB00E8}"/>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688435" y="129355"/>
            <a:ext cx="1001768" cy="552536"/>
          </a:xfrm>
          <a:prstGeom prst="rect">
            <a:avLst/>
          </a:prstGeom>
        </p:spPr>
      </p:pic>
      <p:sp>
        <p:nvSpPr>
          <p:cNvPr id="41" name="Subtitle 2">
            <a:extLst>
              <a:ext uri="{FF2B5EF4-FFF2-40B4-BE49-F238E27FC236}">
                <a16:creationId xmlns:a16="http://schemas.microsoft.com/office/drawing/2014/main" id="{E20D3D55-F7AE-A195-CC55-AFB74891156A}"/>
              </a:ext>
            </a:extLst>
          </p:cNvPr>
          <p:cNvSpPr txBox="1">
            <a:spLocks noGrp="1" noRot="1" noMove="1" noResize="1" noEditPoints="1" noAdjustHandles="1" noChangeArrowheads="1" noChangeShapeType="1"/>
          </p:cNvSpPr>
          <p:nvPr/>
        </p:nvSpPr>
        <p:spPr>
          <a:xfrm>
            <a:off x="0" y="6390882"/>
            <a:ext cx="12201524" cy="482816"/>
          </a:xfrm>
          <a:prstGeom prst="rect">
            <a:avLst/>
          </a:prstGeom>
          <a:solidFill>
            <a:srgbClr val="FFE800"/>
          </a:solid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a:ln>
                <a:noFill/>
              </a:ln>
              <a:solidFill>
                <a:prstClr val="black"/>
              </a:solidFill>
              <a:effectLst/>
              <a:uLnTx/>
              <a:uFillTx/>
              <a:latin typeface="Arial Nova" panose="020B0504020202020204" pitchFamily="34" charset="0"/>
              <a:ea typeface="+mn-ea"/>
              <a:cs typeface="Arial" panose="020B0604020202020204" pitchFamily="34" charset="0"/>
            </a:endParaRPr>
          </a:p>
        </p:txBody>
      </p:sp>
      <p:sp>
        <p:nvSpPr>
          <p:cNvPr id="42" name="TextBox 41">
            <a:extLst>
              <a:ext uri="{FF2B5EF4-FFF2-40B4-BE49-F238E27FC236}">
                <a16:creationId xmlns:a16="http://schemas.microsoft.com/office/drawing/2014/main" id="{36E09CC8-81E9-DDF9-0FF9-3C29DDB87835}"/>
              </a:ext>
            </a:extLst>
          </p:cNvPr>
          <p:cNvSpPr txBox="1">
            <a:spLocks noGrp="1" noRot="1" noMove="1" noResize="1" noEditPoints="1" noAdjustHandles="1" noChangeArrowheads="1" noChangeShapeType="1"/>
          </p:cNvSpPr>
          <p:nvPr/>
        </p:nvSpPr>
        <p:spPr>
          <a:xfrm>
            <a:off x="-1181" y="6433715"/>
            <a:ext cx="11487644" cy="3693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Nova" panose="020B0504020202020204" pitchFamily="34" charset="0"/>
                <a:ea typeface="+mn-ea"/>
                <a:cs typeface="Arial" panose="020B0604020202020204" pitchFamily="34" charset="0"/>
              </a:rPr>
              <a:t>We Champion</a:t>
            </a:r>
            <a:r>
              <a:rPr kumimoji="0" lang="en-US" sz="1800" b="1" i="0" u="none" strike="noStrike" kern="1200" cap="none" spc="0" normalizeH="0" baseline="0" noProof="0">
                <a:ln>
                  <a:noFill/>
                </a:ln>
                <a:solidFill>
                  <a:prstClr val="black"/>
                </a:solidFill>
                <a:effectLst/>
                <a:uLnTx/>
                <a:uFillTx/>
                <a:latin typeface="Arial Nova" panose="020B0504020202020204" pitchFamily="34" charset="0"/>
                <a:ea typeface="+mn-ea"/>
                <a:cs typeface="Arial" panose="020B0604020202020204" pitchFamily="34" charset="0"/>
              </a:rPr>
              <a:t> </a:t>
            </a:r>
            <a:r>
              <a:rPr kumimoji="0" lang="en-US" sz="1800" b="0" i="0" u="none" strike="noStrike" kern="1200" cap="none" spc="0" normalizeH="0" baseline="0" noProof="0">
                <a:ln>
                  <a:noFill/>
                </a:ln>
                <a:solidFill>
                  <a:prstClr val="black"/>
                </a:solidFill>
                <a:effectLst/>
                <a:uLnTx/>
                <a:uFillTx/>
                <a:latin typeface="Arial Nova" panose="020B0504020202020204" pitchFamily="34" charset="0"/>
                <a:ea typeface="+mn-ea"/>
                <a:cs typeface="Arial" panose="020B0604020202020204" pitchFamily="34" charset="0"/>
              </a:rPr>
              <a:t>a Work Environment Where </a:t>
            </a:r>
            <a:r>
              <a:rPr kumimoji="0" lang="en-US" sz="1800" b="1" i="0" u="none" strike="noStrike" kern="1200" cap="none" spc="0" normalizeH="0" baseline="0" noProof="0">
                <a:ln>
                  <a:noFill/>
                </a:ln>
                <a:solidFill>
                  <a:prstClr val="black"/>
                </a:solidFill>
                <a:effectLst/>
                <a:uLnTx/>
                <a:uFillTx/>
                <a:latin typeface="Arial Nova" panose="020B0504020202020204" pitchFamily="34" charset="0"/>
                <a:ea typeface="+mn-ea"/>
                <a:cs typeface="Arial" panose="020B0604020202020204" pitchFamily="34" charset="0"/>
              </a:rPr>
              <a:t>Everyone Goes Home Safely</a:t>
            </a:r>
            <a:endParaRPr kumimoji="0" lang="en-US" sz="1100" b="1" i="0" u="none" strike="noStrike" kern="1200" cap="none" spc="0" normalizeH="0" baseline="0" noProof="0">
              <a:ln>
                <a:noFill/>
              </a:ln>
              <a:solidFill>
                <a:prstClr val="black"/>
              </a:solidFill>
              <a:effectLst/>
              <a:uLnTx/>
              <a:uFillTx/>
              <a:latin typeface="Arial Nova" panose="020B0504020202020204" pitchFamily="34" charset="0"/>
              <a:ea typeface="+mn-ea"/>
              <a:cs typeface="Arial" panose="020B0604020202020204" pitchFamily="34" charset="0"/>
            </a:endParaRPr>
          </a:p>
        </p:txBody>
      </p:sp>
      <p:sp>
        <p:nvSpPr>
          <p:cNvPr id="44" name="TextBox 43">
            <a:extLst>
              <a:ext uri="{FF2B5EF4-FFF2-40B4-BE49-F238E27FC236}">
                <a16:creationId xmlns:a16="http://schemas.microsoft.com/office/drawing/2014/main" id="{B2A98E2C-FE0C-53D9-7560-C520A29F12BC}"/>
              </a:ext>
            </a:extLst>
          </p:cNvPr>
          <p:cNvSpPr txBox="1"/>
          <p:nvPr/>
        </p:nvSpPr>
        <p:spPr>
          <a:xfrm>
            <a:off x="114580" y="1840359"/>
            <a:ext cx="2903022" cy="1631216"/>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a:ea typeface="+mn-ea"/>
                <a:cs typeface="Arial"/>
              </a:rPr>
              <a:t>Incident Overview</a:t>
            </a:r>
            <a:endParaRPr kumimoji="0" lang="en-US" sz="16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Safford, April 9, 2024</a:t>
            </a: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 773D haul truck operator was traveling on the west side of a leach pad, hauling the final load of the day, when the truck slid approximately 146 feet and tipped on its side. </a:t>
            </a: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 name="TextBox 45">
            <a:extLst>
              <a:ext uri="{FF2B5EF4-FFF2-40B4-BE49-F238E27FC236}">
                <a16:creationId xmlns:a16="http://schemas.microsoft.com/office/drawing/2014/main" id="{A5672F99-D1BC-07C6-3F5C-B81FB1C6AE01}"/>
              </a:ext>
            </a:extLst>
          </p:cNvPr>
          <p:cNvSpPr txBox="1"/>
          <p:nvPr/>
        </p:nvSpPr>
        <p:spPr>
          <a:xfrm>
            <a:off x="1090259" y="1151546"/>
            <a:ext cx="1400751"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Vehicle Collision </a:t>
            </a:r>
            <a:endPar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descr="A white and yellow triangle with black background&#10;&#10;Description automatically generated">
            <a:extLst>
              <a:ext uri="{FF2B5EF4-FFF2-40B4-BE49-F238E27FC236}">
                <a16:creationId xmlns:a16="http://schemas.microsoft.com/office/drawing/2014/main" id="{9E4A2F07-569B-439D-EDBB-A539EF9A0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4902" y="3336891"/>
            <a:ext cx="442097" cy="482817"/>
          </a:xfrm>
          <a:prstGeom prst="rect">
            <a:avLst/>
          </a:prstGeom>
        </p:spPr>
      </p:pic>
      <p:pic>
        <p:nvPicPr>
          <p:cNvPr id="4" name="Picture 3" descr="A white and orange pyramid&#10;&#10;Description automatically generated">
            <a:extLst>
              <a:ext uri="{FF2B5EF4-FFF2-40B4-BE49-F238E27FC236}">
                <a16:creationId xmlns:a16="http://schemas.microsoft.com/office/drawing/2014/main" id="{FFC44450-B62F-BA5B-33D4-66914153EE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1444" y="3914218"/>
            <a:ext cx="442097" cy="482816"/>
          </a:xfrm>
          <a:prstGeom prst="rect">
            <a:avLst/>
          </a:prstGeom>
        </p:spPr>
      </p:pic>
      <p:pic>
        <p:nvPicPr>
          <p:cNvPr id="5" name="Picture 4" descr="Logo, icon&#10;&#10;Description automatically generated">
            <a:extLst>
              <a:ext uri="{FF2B5EF4-FFF2-40B4-BE49-F238E27FC236}">
                <a16:creationId xmlns:a16="http://schemas.microsoft.com/office/drawing/2014/main" id="{B70152E8-38CB-6311-BA1E-83F2096CB6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156" y="963600"/>
            <a:ext cx="770994" cy="667902"/>
          </a:xfrm>
          <a:prstGeom prst="rect">
            <a:avLst/>
          </a:prstGeom>
        </p:spPr>
      </p:pic>
      <p:pic>
        <p:nvPicPr>
          <p:cNvPr id="6" name="Picture Placeholder 19" descr="A truck crashed into a puddle of water&#10;&#10;Description automatically generated">
            <a:extLst>
              <a:ext uri="{FF2B5EF4-FFF2-40B4-BE49-F238E27FC236}">
                <a16:creationId xmlns:a16="http://schemas.microsoft.com/office/drawing/2014/main" id="{68A8FE1F-4561-47A1-C983-DBBFE1AF8B31}"/>
              </a:ext>
            </a:extLst>
          </p:cNvPr>
          <p:cNvPicPr>
            <a:picLocks noChangeAspect="1"/>
          </p:cNvPicPr>
          <p:nvPr/>
        </p:nvPicPr>
        <p:blipFill>
          <a:blip r:embed="rId6" cstate="print">
            <a:extLst>
              <a:ext uri="{28A0092B-C50C-407E-A947-70E740481C1C}">
                <a14:useLocalDpi xmlns:a14="http://schemas.microsoft.com/office/drawing/2010/main" val="0"/>
              </a:ext>
            </a:extLst>
          </a:blip>
          <a:srcRect t="13417" b="13417"/>
          <a:stretch>
            <a:fillRect/>
          </a:stretch>
        </p:blipFill>
        <p:spPr>
          <a:xfrm>
            <a:off x="245156" y="3680432"/>
            <a:ext cx="2409824" cy="2282153"/>
          </a:xfrm>
          <a:prstGeom prst="rect">
            <a:avLst/>
          </a:prstGeom>
        </p:spPr>
      </p:pic>
      <p:pic>
        <p:nvPicPr>
          <p:cNvPr id="7" name="Picture 6" descr="A white and orange pyramid&#10;&#10;Description automatically generated">
            <a:extLst>
              <a:ext uri="{FF2B5EF4-FFF2-40B4-BE49-F238E27FC236}">
                <a16:creationId xmlns:a16="http://schemas.microsoft.com/office/drawing/2014/main" id="{09F3702E-84BB-0526-0D3A-3DC5806520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8710" y="4548031"/>
            <a:ext cx="442097" cy="482816"/>
          </a:xfrm>
          <a:prstGeom prst="rect">
            <a:avLst/>
          </a:prstGeom>
        </p:spPr>
      </p:pic>
      <p:pic>
        <p:nvPicPr>
          <p:cNvPr id="11" name="Picture 10" descr="A white and orange pyramid&#10;&#10;Description automatically generated">
            <a:extLst>
              <a:ext uri="{FF2B5EF4-FFF2-40B4-BE49-F238E27FC236}">
                <a16:creationId xmlns:a16="http://schemas.microsoft.com/office/drawing/2014/main" id="{DE3DB2C3-0521-5E4B-867B-76C88275E7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5551" y="5706956"/>
            <a:ext cx="442097" cy="482816"/>
          </a:xfrm>
          <a:prstGeom prst="rect">
            <a:avLst/>
          </a:prstGeom>
        </p:spPr>
      </p:pic>
      <p:sp>
        <p:nvSpPr>
          <p:cNvPr id="13" name="Rectangle 12">
            <a:extLst>
              <a:ext uri="{FF2B5EF4-FFF2-40B4-BE49-F238E27FC236}">
                <a16:creationId xmlns:a16="http://schemas.microsoft.com/office/drawing/2014/main" id="{4BB9CE61-E475-6466-A58C-76CA58601620}"/>
              </a:ext>
            </a:extLst>
          </p:cNvPr>
          <p:cNvSpPr>
            <a:spLocks/>
          </p:cNvSpPr>
          <p:nvPr/>
        </p:nvSpPr>
        <p:spPr>
          <a:xfrm>
            <a:off x="3129307" y="5357547"/>
            <a:ext cx="3599782" cy="338554"/>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w="0"/>
                <a:solidFill>
                  <a:srgbClr val="00ACD4"/>
                </a:solidFill>
                <a:effectLst/>
                <a:uLnTx/>
                <a:uFillTx/>
                <a:latin typeface="Arial" panose="020B0604020202020204" pitchFamily="34" charset="0"/>
                <a:ea typeface="+mn-ea"/>
                <a:cs typeface="Arial" panose="020B0604020202020204" pitchFamily="34" charset="0"/>
              </a:rPr>
              <a:t>Corporate Projects Group Actions </a:t>
            </a:r>
          </a:p>
        </p:txBody>
      </p:sp>
    </p:spTree>
    <p:extLst>
      <p:ext uri="{BB962C8B-B14F-4D97-AF65-F5344CB8AC3E}">
        <p14:creationId xmlns:p14="http://schemas.microsoft.com/office/powerpoint/2010/main" val="312770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0EF2251E-72C2-0991-6007-2B62D8C589D7}"/>
              </a:ext>
            </a:extLst>
          </p:cNvPr>
          <p:cNvSpPr>
            <a:spLocks noGrp="1" noRot="1" noMove="1" noResize="1" noEditPoints="1" noAdjustHandles="1" noChangeArrowheads="1" noChangeShapeType="1"/>
          </p:cNvSpPr>
          <p:nvPr/>
        </p:nvSpPr>
        <p:spPr>
          <a:xfrm>
            <a:off x="3118374" y="4462656"/>
            <a:ext cx="9084560" cy="19710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EF376D89-9AA5-D8FC-B378-37E21036BE41}"/>
              </a:ext>
            </a:extLst>
          </p:cNvPr>
          <p:cNvSpPr>
            <a:spLocks noGrp="1" noRot="1" noMove="1" noResize="1" noEditPoints="1" noAdjustHandles="1" noChangeArrowheads="1" noChangeShapeType="1"/>
          </p:cNvSpPr>
          <p:nvPr/>
        </p:nvSpPr>
        <p:spPr>
          <a:xfrm>
            <a:off x="3118373" y="2458667"/>
            <a:ext cx="9084560" cy="19710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B97EA5E3-0721-4427-4FC9-8B3E1FFB285F}"/>
              </a:ext>
            </a:extLst>
          </p:cNvPr>
          <p:cNvSpPr>
            <a:spLocks noGrp="1" noRot="1" noMove="1" noResize="1" noEditPoints="1" noAdjustHandles="1" noChangeArrowheads="1" noChangeShapeType="1"/>
          </p:cNvSpPr>
          <p:nvPr/>
        </p:nvSpPr>
        <p:spPr>
          <a:xfrm>
            <a:off x="3118373" y="455285"/>
            <a:ext cx="9063871" cy="19710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2">
            <a:extLst>
              <a:ext uri="{FF2B5EF4-FFF2-40B4-BE49-F238E27FC236}">
                <a16:creationId xmlns:a16="http://schemas.microsoft.com/office/drawing/2014/main" id="{D51A5C14-99E4-86BB-2641-A23E07C6441A}"/>
              </a:ext>
            </a:extLst>
          </p:cNvPr>
          <p:cNvSpPr txBox="1">
            <a:spLocks/>
          </p:cNvSpPr>
          <p:nvPr/>
        </p:nvSpPr>
        <p:spPr>
          <a:xfrm>
            <a:off x="3898196" y="531674"/>
            <a:ext cx="7999929" cy="42139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prstClr val="black"/>
                </a:solidFill>
                <a:effectLst/>
                <a:uLnTx/>
                <a:uFillTx/>
                <a:latin typeface="Arial"/>
                <a:ea typeface="+mn-ea"/>
                <a:cs typeface="Arial"/>
              </a:rPr>
              <a:t>Mine Employees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15" name="Content Placeholder 3">
            <a:extLst>
              <a:ext uri="{FF2B5EF4-FFF2-40B4-BE49-F238E27FC236}">
                <a16:creationId xmlns:a16="http://schemas.microsoft.com/office/drawing/2014/main" id="{433A81E4-7F81-8D75-F725-1AB6E7A3DBA2}"/>
              </a:ext>
            </a:extLst>
          </p:cNvPr>
          <p:cNvSpPr txBox="1">
            <a:spLocks/>
          </p:cNvSpPr>
          <p:nvPr/>
        </p:nvSpPr>
        <p:spPr>
          <a:xfrm>
            <a:off x="4090744" y="2968310"/>
            <a:ext cx="8112189" cy="139047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Make frequent visits to the field to observe driving practices. Verify the safety of operators and other employees working in the area.</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Set the example for your teams. Be present, be intentional, and showcase the culture and behaviors you want your team to be influenced by.</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Stop the job when appropriate. Share high-risk incident examples during tailgate meetings to demonstrate stop work expectations.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Arial"/>
              <a:ea typeface="+mn-ea"/>
              <a:cs typeface="Arial"/>
            </a:endParaRPr>
          </a:p>
        </p:txBody>
      </p:sp>
      <p:sp>
        <p:nvSpPr>
          <p:cNvPr id="19" name="Text Placeholder 4">
            <a:extLst>
              <a:ext uri="{FF2B5EF4-FFF2-40B4-BE49-F238E27FC236}">
                <a16:creationId xmlns:a16="http://schemas.microsoft.com/office/drawing/2014/main" id="{0D5BC499-4DCF-C34E-0144-E2E46C8CABCB}"/>
              </a:ext>
            </a:extLst>
          </p:cNvPr>
          <p:cNvSpPr txBox="1">
            <a:spLocks/>
          </p:cNvSpPr>
          <p:nvPr/>
        </p:nvSpPr>
        <p:spPr>
          <a:xfrm>
            <a:off x="4001796" y="2572745"/>
            <a:ext cx="7080142" cy="4213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Mine Leadership</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20" name="Content Placeholder 5">
            <a:extLst>
              <a:ext uri="{FF2B5EF4-FFF2-40B4-BE49-F238E27FC236}">
                <a16:creationId xmlns:a16="http://schemas.microsoft.com/office/drawing/2014/main" id="{0A62C3F1-B48C-2C79-1AC7-C2FA8EE29D94}"/>
              </a:ext>
            </a:extLst>
          </p:cNvPr>
          <p:cNvSpPr txBox="1">
            <a:spLocks/>
          </p:cNvSpPr>
          <p:nvPr/>
        </p:nvSpPr>
        <p:spPr>
          <a:xfrm>
            <a:off x="4001796" y="953069"/>
            <a:ext cx="8201140" cy="14229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Always follow posted speed limits and drive at slower speeds when adverse driving conditions exist.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Hold one another accountable – if you see a co-worker driving in an unsafe manner, stop the job and have a conversation regarding applicable risks.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Arial"/>
              <a:ea typeface="+mn-ea"/>
              <a:cs typeface="Arial"/>
            </a:endParaRPr>
          </a:p>
        </p:txBody>
      </p:sp>
      <p:sp>
        <p:nvSpPr>
          <p:cNvPr id="21" name="Text Placeholder 2">
            <a:extLst>
              <a:ext uri="{FF2B5EF4-FFF2-40B4-BE49-F238E27FC236}">
                <a16:creationId xmlns:a16="http://schemas.microsoft.com/office/drawing/2014/main" id="{24FB58EE-7327-03C9-4E2F-60BAD930EF16}"/>
              </a:ext>
            </a:extLst>
          </p:cNvPr>
          <p:cNvSpPr txBox="1">
            <a:spLocks/>
          </p:cNvSpPr>
          <p:nvPr/>
        </p:nvSpPr>
        <p:spPr>
          <a:xfrm>
            <a:off x="4001796" y="4586742"/>
            <a:ext cx="7522717" cy="4213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All of Us</a:t>
            </a:r>
          </a:p>
        </p:txBody>
      </p:sp>
      <p:sp>
        <p:nvSpPr>
          <p:cNvPr id="22" name="Content Placeholder 5">
            <a:extLst>
              <a:ext uri="{FF2B5EF4-FFF2-40B4-BE49-F238E27FC236}">
                <a16:creationId xmlns:a16="http://schemas.microsoft.com/office/drawing/2014/main" id="{F035DEAC-396E-7C07-40DD-062B977FE1A4}"/>
              </a:ext>
            </a:extLst>
          </p:cNvPr>
          <p:cNvSpPr txBox="1">
            <a:spLocks/>
          </p:cNvSpPr>
          <p:nvPr/>
        </p:nvSpPr>
        <p:spPr>
          <a:xfrm>
            <a:off x="4084302" y="5008136"/>
            <a:ext cx="8107697" cy="13185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Take time to get the job done right, even if it's nearing the end of shift.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Stay focused on safety so everyone can go home safely.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Arial"/>
              <a:ea typeface="+mn-ea"/>
              <a:cs typeface="Arial"/>
            </a:endParaRPr>
          </a:p>
        </p:txBody>
      </p:sp>
      <p:pic>
        <p:nvPicPr>
          <p:cNvPr id="23" name="Graphic 22" descr="Circle with left arrow with solid fill">
            <a:extLst>
              <a:ext uri="{FF2B5EF4-FFF2-40B4-BE49-F238E27FC236}">
                <a16:creationId xmlns:a16="http://schemas.microsoft.com/office/drawing/2014/main" id="{9E0ED410-B9C8-6D0F-F842-CD17A3D47E9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3329923" y="547101"/>
            <a:ext cx="526924" cy="526924"/>
          </a:xfrm>
          <a:prstGeom prst="rect">
            <a:avLst/>
          </a:prstGeom>
        </p:spPr>
      </p:pic>
      <p:pic>
        <p:nvPicPr>
          <p:cNvPr id="24" name="Graphic 23" descr="Circle with left arrow with solid fill">
            <a:extLst>
              <a:ext uri="{FF2B5EF4-FFF2-40B4-BE49-F238E27FC236}">
                <a16:creationId xmlns:a16="http://schemas.microsoft.com/office/drawing/2014/main" id="{E8A8BBC4-6B82-E838-C38A-96B034FC866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3361658" y="2587018"/>
            <a:ext cx="526924" cy="526924"/>
          </a:xfrm>
          <a:prstGeom prst="rect">
            <a:avLst/>
          </a:prstGeom>
        </p:spPr>
      </p:pic>
      <p:pic>
        <p:nvPicPr>
          <p:cNvPr id="25" name="Graphic 24" descr="Circle with left arrow with solid fill">
            <a:extLst>
              <a:ext uri="{FF2B5EF4-FFF2-40B4-BE49-F238E27FC236}">
                <a16:creationId xmlns:a16="http://schemas.microsoft.com/office/drawing/2014/main" id="{4E422BBE-3F62-F663-3794-EC6B2939CF4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3361658" y="4593491"/>
            <a:ext cx="526924" cy="526924"/>
          </a:xfrm>
          <a:prstGeom prst="rect">
            <a:avLst/>
          </a:prstGeom>
        </p:spPr>
      </p:pic>
      <p:sp>
        <p:nvSpPr>
          <p:cNvPr id="35" name="Title 1">
            <a:extLst>
              <a:ext uri="{FF2B5EF4-FFF2-40B4-BE49-F238E27FC236}">
                <a16:creationId xmlns:a16="http://schemas.microsoft.com/office/drawing/2014/main" id="{08F466CD-1E91-CA4A-5834-E8472BAB8C6B}"/>
              </a:ext>
            </a:extLst>
          </p:cNvPr>
          <p:cNvSpPr txBox="1">
            <a:spLocks noGrp="1" noRot="1" noMove="1" noResize="1" noEditPoints="1" noAdjustHandles="1" noChangeArrowheads="1" noChangeShapeType="1"/>
          </p:cNvSpPr>
          <p:nvPr/>
        </p:nvSpPr>
        <p:spPr>
          <a:xfrm>
            <a:off x="9756" y="0"/>
            <a:ext cx="10096269" cy="458181"/>
          </a:xfrm>
          <a:prstGeom prst="rect">
            <a:avLst/>
          </a:prstGeom>
          <a:gradFill flip="none" rotWithShape="1">
            <a:gsLst>
              <a:gs pos="59000">
                <a:srgbClr val="00ACD4"/>
              </a:gs>
              <a:gs pos="100000">
                <a:schemeClr val="bg1"/>
              </a:gs>
            </a:gsLst>
            <a:lin ang="0" scaled="1"/>
            <a:tileRect/>
          </a:gradFill>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Light" panose="020B0304020202020204" pitchFamily="34" charset="0"/>
              <a:ea typeface="+mj-ea"/>
              <a:cs typeface="Arial" panose="020B0604020202020204" pitchFamily="34" charset="0"/>
            </a:endParaRPr>
          </a:p>
        </p:txBody>
      </p:sp>
      <p:pic>
        <p:nvPicPr>
          <p:cNvPr id="37" name="Picture 36" descr="A blue and grey text on a black background&#10;&#10;Description automatically generated">
            <a:extLst>
              <a:ext uri="{FF2B5EF4-FFF2-40B4-BE49-F238E27FC236}">
                <a16:creationId xmlns:a16="http://schemas.microsoft.com/office/drawing/2014/main" id="{4175B815-E95B-5E06-6101-7E7CEA6F556E}"/>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10850360" y="62143"/>
            <a:ext cx="636103" cy="350850"/>
          </a:xfrm>
          <a:prstGeom prst="rect">
            <a:avLst/>
          </a:prstGeom>
        </p:spPr>
      </p:pic>
      <p:sp>
        <p:nvSpPr>
          <p:cNvPr id="34" name="TextBox 33">
            <a:extLst>
              <a:ext uri="{FF2B5EF4-FFF2-40B4-BE49-F238E27FC236}">
                <a16:creationId xmlns:a16="http://schemas.microsoft.com/office/drawing/2014/main" id="{72036A90-6251-1866-C73B-5191D3BA13E3}"/>
              </a:ext>
            </a:extLst>
          </p:cNvPr>
          <p:cNvSpPr txBox="1">
            <a:spLocks noGrp="1" noRot="1" noMove="1" noResize="1" noEditPoints="1" noAdjustHandles="1" noChangeArrowheads="1" noChangeShapeType="1"/>
          </p:cNvSpPr>
          <p:nvPr/>
        </p:nvSpPr>
        <p:spPr>
          <a:xfrm>
            <a:off x="221786" y="33727"/>
            <a:ext cx="6215062"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Nova" panose="020B0504020202020204" pitchFamily="34" charset="0"/>
                <a:ea typeface="+mn-ea"/>
                <a:cs typeface="Arial" panose="020B0604020202020204" pitchFamily="34" charset="0"/>
              </a:rPr>
              <a:t>Steps </a:t>
            </a:r>
            <a:r>
              <a:rPr kumimoji="0" lang="en-US" sz="2000" b="1" i="0" u="none" strike="noStrike" kern="1200" cap="none" spc="0" normalizeH="0" baseline="0" noProof="0">
                <a:ln>
                  <a:noFill/>
                </a:ln>
                <a:solidFill>
                  <a:srgbClr val="FFE800"/>
                </a:solidFill>
                <a:effectLst/>
                <a:uLnTx/>
                <a:uFillTx/>
                <a:latin typeface="Arial Nova" panose="020B0504020202020204" pitchFamily="34" charset="0"/>
                <a:ea typeface="+mn-ea"/>
                <a:cs typeface="Arial" panose="020B0604020202020204" pitchFamily="34" charset="0"/>
              </a:rPr>
              <a:t>YOU</a:t>
            </a:r>
            <a:r>
              <a:rPr kumimoji="0" lang="en-US" sz="1800" b="1" i="0" u="none" strike="noStrike" kern="1200" cap="none" spc="0" normalizeH="0" baseline="0" noProof="0">
                <a:ln>
                  <a:noFill/>
                </a:ln>
                <a:solidFill>
                  <a:srgbClr val="FFE800"/>
                </a:solidFill>
                <a:effectLst/>
                <a:uLnTx/>
                <a:uFillTx/>
                <a:latin typeface="Arial Nova" panose="020B0504020202020204" pitchFamily="34" charset="0"/>
                <a:ea typeface="+mn-ea"/>
                <a:cs typeface="Arial" panose="020B0604020202020204" pitchFamily="34" charset="0"/>
              </a:rPr>
              <a:t> </a:t>
            </a:r>
            <a:r>
              <a:rPr kumimoji="0" lang="en-US" sz="1800" b="1" i="0" u="none" strike="noStrike" kern="1200" cap="none" spc="0" normalizeH="0" baseline="0" noProof="0">
                <a:ln>
                  <a:noFill/>
                </a:ln>
                <a:solidFill>
                  <a:prstClr val="white"/>
                </a:solidFill>
                <a:effectLst/>
                <a:uLnTx/>
                <a:uFillTx/>
                <a:latin typeface="Arial Nova" panose="020B0504020202020204" pitchFamily="34" charset="0"/>
                <a:ea typeface="+mn-ea"/>
                <a:cs typeface="Arial" panose="020B0604020202020204" pitchFamily="34" charset="0"/>
              </a:rPr>
              <a:t>Can Take to Prevent Repeat Incidents</a:t>
            </a:r>
          </a:p>
        </p:txBody>
      </p:sp>
      <p:sp>
        <p:nvSpPr>
          <p:cNvPr id="13" name="Subtitle 2">
            <a:extLst>
              <a:ext uri="{FF2B5EF4-FFF2-40B4-BE49-F238E27FC236}">
                <a16:creationId xmlns:a16="http://schemas.microsoft.com/office/drawing/2014/main" id="{3743E148-4808-A5A4-4B14-3214D5835FCB}"/>
              </a:ext>
            </a:extLst>
          </p:cNvPr>
          <p:cNvSpPr txBox="1">
            <a:spLocks noGrp="1" noRot="1" noMove="1" noResize="1" noEditPoints="1" noAdjustHandles="1" noChangeArrowheads="1" noChangeShapeType="1"/>
          </p:cNvSpPr>
          <p:nvPr/>
        </p:nvSpPr>
        <p:spPr>
          <a:xfrm>
            <a:off x="0" y="6390882"/>
            <a:ext cx="12202933" cy="482816"/>
          </a:xfrm>
          <a:prstGeom prst="rect">
            <a:avLst/>
          </a:prstGeom>
          <a:solidFill>
            <a:srgbClr val="FFE800"/>
          </a:solid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a:ln>
                <a:noFill/>
              </a:ln>
              <a:solidFill>
                <a:prstClr val="black"/>
              </a:solidFill>
              <a:effectLst/>
              <a:uLnTx/>
              <a:uFillTx/>
              <a:latin typeface="Arial Nova" panose="020B05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7FD510ED-1D20-8528-9DC5-3F9B8BDBDC28}"/>
              </a:ext>
            </a:extLst>
          </p:cNvPr>
          <p:cNvSpPr txBox="1">
            <a:spLocks noGrp="1" noRot="1" noMove="1" noResize="1" noEditPoints="1" noAdjustHandles="1" noChangeArrowheads="1" noChangeShapeType="1"/>
          </p:cNvSpPr>
          <p:nvPr/>
        </p:nvSpPr>
        <p:spPr>
          <a:xfrm>
            <a:off x="-1181" y="6433715"/>
            <a:ext cx="11487644" cy="3693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Nova" panose="020B0504020202020204" pitchFamily="34" charset="0"/>
                <a:ea typeface="+mn-ea"/>
                <a:cs typeface="Arial" panose="020B0604020202020204" pitchFamily="34" charset="0"/>
              </a:rPr>
              <a:t>Turning </a:t>
            </a:r>
            <a:r>
              <a:rPr kumimoji="0" lang="en-US" sz="1800" b="1" i="0" u="none" strike="noStrike" kern="1200" cap="none" spc="0" normalizeH="0" baseline="0" noProof="0">
                <a:ln>
                  <a:noFill/>
                </a:ln>
                <a:solidFill>
                  <a:prstClr val="black"/>
                </a:solidFill>
                <a:effectLst/>
                <a:uLnTx/>
                <a:uFillTx/>
                <a:latin typeface="Arial Nova" panose="020B0504020202020204" pitchFamily="34" charset="0"/>
                <a:ea typeface="+mn-ea"/>
                <a:cs typeface="Arial" panose="020B0604020202020204" pitchFamily="34" charset="0"/>
              </a:rPr>
              <a:t>Our Commitment </a:t>
            </a:r>
            <a:r>
              <a:rPr kumimoji="0" lang="en-US" sz="1800" b="0" i="0" u="none" strike="noStrike" kern="1200" cap="none" spc="0" normalizeH="0" baseline="0" noProof="0">
                <a:ln>
                  <a:noFill/>
                </a:ln>
                <a:solidFill>
                  <a:prstClr val="black"/>
                </a:solidFill>
                <a:effectLst/>
                <a:uLnTx/>
                <a:uFillTx/>
                <a:latin typeface="Arial Nova" panose="020B0504020202020204" pitchFamily="34" charset="0"/>
                <a:ea typeface="+mn-ea"/>
                <a:cs typeface="Arial" panose="020B0604020202020204" pitchFamily="34" charset="0"/>
              </a:rPr>
              <a:t>into Action</a:t>
            </a:r>
            <a:endParaRPr kumimoji="0" lang="en-US" sz="1100" b="0" i="0" u="none" strike="noStrike" kern="1200" cap="none" spc="0" normalizeH="0" baseline="0" noProof="0">
              <a:ln>
                <a:noFill/>
              </a:ln>
              <a:solidFill>
                <a:prstClr val="black"/>
              </a:solidFill>
              <a:effectLst/>
              <a:uLnTx/>
              <a:uFillTx/>
              <a:latin typeface="Arial Nova" panose="020B05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2D7D365F-FD84-B5FF-25EE-72A99CF13B0A}"/>
              </a:ext>
            </a:extLst>
          </p:cNvPr>
          <p:cNvSpPr>
            <a:spLocks noGrp="1" noRot="1" noMove="1" noResize="1" noEditPoints="1" noAdjustHandles="1" noChangeArrowheads="1" noChangeShapeType="1"/>
          </p:cNvSpPr>
          <p:nvPr/>
        </p:nvSpPr>
        <p:spPr>
          <a:xfrm>
            <a:off x="993307" y="380540"/>
            <a:ext cx="538023" cy="48805"/>
          </a:xfrm>
          <a:prstGeom prst="rect">
            <a:avLst/>
          </a:prstGeom>
          <a:solidFill>
            <a:srgbClr val="FFE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7E64E02-ACBC-4036-208F-785BB62D6E0D}"/>
              </a:ext>
            </a:extLst>
          </p:cNvPr>
          <p:cNvSpPr txBox="1"/>
          <p:nvPr/>
        </p:nvSpPr>
        <p:spPr>
          <a:xfrm>
            <a:off x="151414" y="1681753"/>
            <a:ext cx="2903022" cy="1631216"/>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a:ea typeface="+mn-ea"/>
                <a:cs typeface="Arial"/>
              </a:rPr>
              <a:t>Incident Overview</a:t>
            </a:r>
            <a:endParaRPr kumimoji="0" lang="en-US" sz="16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Safford, April 9, 2024</a:t>
            </a: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 773D haul truck operator was traveling on the west side of a leach pad, hauling the final load of the day, when the truck slid approximately 146 feet and tipped on its side. </a:t>
            </a: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8BD40224-9BB8-D0AC-AE2C-AB170E2C2DE4}"/>
              </a:ext>
            </a:extLst>
          </p:cNvPr>
          <p:cNvSpPr txBox="1"/>
          <p:nvPr/>
        </p:nvSpPr>
        <p:spPr>
          <a:xfrm>
            <a:off x="1127093" y="992940"/>
            <a:ext cx="1400751"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Vehicle Collision </a:t>
            </a:r>
            <a:endPar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 icon&#10;&#10;Description automatically generated">
            <a:extLst>
              <a:ext uri="{FF2B5EF4-FFF2-40B4-BE49-F238E27FC236}">
                <a16:creationId xmlns:a16="http://schemas.microsoft.com/office/drawing/2014/main" id="{DEB140DA-4F7B-6060-5D27-4F7D7B92E3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90" y="804994"/>
            <a:ext cx="770994" cy="667902"/>
          </a:xfrm>
          <a:prstGeom prst="rect">
            <a:avLst/>
          </a:prstGeom>
        </p:spPr>
      </p:pic>
      <p:pic>
        <p:nvPicPr>
          <p:cNvPr id="9" name="Picture Placeholder 19" descr="A truck crashed into a puddle of water&#10;&#10;Description automatically generated">
            <a:extLst>
              <a:ext uri="{FF2B5EF4-FFF2-40B4-BE49-F238E27FC236}">
                <a16:creationId xmlns:a16="http://schemas.microsoft.com/office/drawing/2014/main" id="{98A90CCF-4023-F30D-3C70-2D30F942F423}"/>
              </a:ext>
            </a:extLst>
          </p:cNvPr>
          <p:cNvPicPr>
            <a:picLocks noChangeAspect="1"/>
          </p:cNvPicPr>
          <p:nvPr/>
        </p:nvPicPr>
        <p:blipFill>
          <a:blip r:embed="rId6" cstate="print">
            <a:extLst>
              <a:ext uri="{28A0092B-C50C-407E-A947-70E740481C1C}">
                <a14:useLocalDpi xmlns:a14="http://schemas.microsoft.com/office/drawing/2010/main" val="0"/>
              </a:ext>
            </a:extLst>
          </a:blip>
          <a:srcRect t="13417" b="13417"/>
          <a:stretch>
            <a:fillRect/>
          </a:stretch>
        </p:blipFill>
        <p:spPr>
          <a:xfrm>
            <a:off x="281990" y="3521826"/>
            <a:ext cx="2409824" cy="2282153"/>
          </a:xfrm>
          <a:prstGeom prst="rect">
            <a:avLst/>
          </a:prstGeom>
        </p:spPr>
      </p:pic>
    </p:spTree>
    <p:extLst>
      <p:ext uri="{BB962C8B-B14F-4D97-AF65-F5344CB8AC3E}">
        <p14:creationId xmlns:p14="http://schemas.microsoft.com/office/powerpoint/2010/main" val="2122000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96371" y="6468143"/>
            <a:ext cx="551815" cy="208279"/>
          </a:xfrm>
          <a:prstGeom prst="rect">
            <a:avLst/>
          </a:prstGeom>
        </p:spPr>
        <p:txBody>
          <a:bodyPr vert="horz" wrap="square" lIns="0" tIns="12700" rIns="0" bIns="0" rtlCol="0">
            <a:spAutoFit/>
          </a:bodyPr>
          <a:lstStyle/>
          <a:p>
            <a:pPr marL="12700">
              <a:lnSpc>
                <a:spcPct val="100000"/>
              </a:lnSpc>
              <a:spcBef>
                <a:spcPts val="100"/>
              </a:spcBef>
            </a:pPr>
            <a:r>
              <a:rPr sz="1200" spc="-10">
                <a:latin typeface="Arial"/>
                <a:cs typeface="Arial"/>
              </a:rPr>
              <a:t>fcx.com</a:t>
            </a:r>
            <a:endParaRPr sz="1200">
              <a:latin typeface="Arial"/>
              <a:cs typeface="Arial"/>
            </a:endParaRPr>
          </a:p>
        </p:txBody>
      </p:sp>
      <p:pic>
        <p:nvPicPr>
          <p:cNvPr id="3" name="object 3"/>
          <p:cNvPicPr/>
          <p:nvPr/>
        </p:nvPicPr>
        <p:blipFill>
          <a:blip r:embed="rId2" cstate="print"/>
          <a:stretch>
            <a:fillRect/>
          </a:stretch>
        </p:blipFill>
        <p:spPr>
          <a:xfrm>
            <a:off x="1109472" y="5974079"/>
            <a:ext cx="464807" cy="469379"/>
          </a:xfrm>
          <a:prstGeom prst="rect">
            <a:avLst/>
          </a:prstGeom>
        </p:spPr>
      </p:pic>
      <p:sp>
        <p:nvSpPr>
          <p:cNvPr id="4" name="object 4"/>
          <p:cNvSpPr/>
          <p:nvPr/>
        </p:nvSpPr>
        <p:spPr>
          <a:xfrm>
            <a:off x="1870297" y="6039265"/>
            <a:ext cx="1240790" cy="405765"/>
          </a:xfrm>
          <a:custGeom>
            <a:avLst/>
            <a:gdLst/>
            <a:ahLst/>
            <a:cxnLst/>
            <a:rect l="l" t="t" r="r" b="b"/>
            <a:pathLst>
              <a:path w="1240789" h="405764">
                <a:moveTo>
                  <a:pt x="1240496" y="279312"/>
                </a:moveTo>
                <a:lnTo>
                  <a:pt x="1207880" y="279312"/>
                </a:lnTo>
                <a:lnTo>
                  <a:pt x="1210598" y="274990"/>
                </a:lnTo>
                <a:lnTo>
                  <a:pt x="1214132" y="271749"/>
                </a:lnTo>
                <a:lnTo>
                  <a:pt x="1218480" y="269047"/>
                </a:lnTo>
                <a:lnTo>
                  <a:pt x="1222829" y="266616"/>
                </a:lnTo>
                <a:lnTo>
                  <a:pt x="1228809" y="265265"/>
                </a:lnTo>
                <a:lnTo>
                  <a:pt x="1236419" y="265265"/>
                </a:lnTo>
                <a:lnTo>
                  <a:pt x="1236419" y="264725"/>
                </a:lnTo>
                <a:lnTo>
                  <a:pt x="1240496" y="264725"/>
                </a:lnTo>
                <a:lnTo>
                  <a:pt x="1240496" y="279312"/>
                </a:lnTo>
                <a:close/>
              </a:path>
              <a:path w="1240789" h="405764">
                <a:moveTo>
                  <a:pt x="1207608" y="359000"/>
                </a:moveTo>
                <a:lnTo>
                  <a:pt x="1192388" y="359000"/>
                </a:lnTo>
                <a:lnTo>
                  <a:pt x="1192388" y="264995"/>
                </a:lnTo>
                <a:lnTo>
                  <a:pt x="1205706" y="264995"/>
                </a:lnTo>
                <a:lnTo>
                  <a:pt x="1207880" y="279312"/>
                </a:lnTo>
                <a:lnTo>
                  <a:pt x="1240496" y="279312"/>
                </a:lnTo>
                <a:lnTo>
                  <a:pt x="1240496" y="279582"/>
                </a:lnTo>
                <a:lnTo>
                  <a:pt x="1223916" y="279582"/>
                </a:lnTo>
                <a:lnTo>
                  <a:pt x="1217393" y="282554"/>
                </a:lnTo>
                <a:lnTo>
                  <a:pt x="1213588" y="288496"/>
                </a:lnTo>
                <a:lnTo>
                  <a:pt x="1209511" y="294709"/>
                </a:lnTo>
                <a:lnTo>
                  <a:pt x="1207608" y="302003"/>
                </a:lnTo>
                <a:lnTo>
                  <a:pt x="1207608" y="359000"/>
                </a:lnTo>
                <a:close/>
              </a:path>
              <a:path w="1240789" h="405764">
                <a:moveTo>
                  <a:pt x="1134222" y="360621"/>
                </a:moveTo>
                <a:lnTo>
                  <a:pt x="1096986" y="344953"/>
                </a:lnTo>
                <a:lnTo>
                  <a:pt x="1087201" y="312538"/>
                </a:lnTo>
                <a:lnTo>
                  <a:pt x="1087558" y="305493"/>
                </a:lnTo>
                <a:lnTo>
                  <a:pt x="1115468" y="266076"/>
                </a:lnTo>
                <a:lnTo>
                  <a:pt x="1123350" y="264185"/>
                </a:lnTo>
                <a:lnTo>
                  <a:pt x="1140745" y="264185"/>
                </a:lnTo>
                <a:lnTo>
                  <a:pt x="1148356" y="266076"/>
                </a:lnTo>
                <a:lnTo>
                  <a:pt x="1155151" y="269587"/>
                </a:lnTo>
                <a:lnTo>
                  <a:pt x="1161674" y="273099"/>
                </a:lnTo>
                <a:lnTo>
                  <a:pt x="1166252" y="277421"/>
                </a:lnTo>
                <a:lnTo>
                  <a:pt x="1124981" y="277421"/>
                </a:lnTo>
                <a:lnTo>
                  <a:pt x="1118730" y="279852"/>
                </a:lnTo>
                <a:lnTo>
                  <a:pt x="1113294" y="284445"/>
                </a:lnTo>
                <a:lnTo>
                  <a:pt x="1107858" y="289307"/>
                </a:lnTo>
                <a:lnTo>
                  <a:pt x="1104868" y="295250"/>
                </a:lnTo>
                <a:lnTo>
                  <a:pt x="1104052" y="302813"/>
                </a:lnTo>
                <a:lnTo>
                  <a:pt x="1176719" y="302813"/>
                </a:lnTo>
                <a:lnTo>
                  <a:pt x="1176798" y="305493"/>
                </a:lnTo>
                <a:lnTo>
                  <a:pt x="1176870" y="312538"/>
                </a:lnTo>
                <a:lnTo>
                  <a:pt x="1176623" y="315239"/>
                </a:lnTo>
                <a:lnTo>
                  <a:pt x="1102965" y="315239"/>
                </a:lnTo>
                <a:lnTo>
                  <a:pt x="1103019" y="325909"/>
                </a:lnTo>
                <a:lnTo>
                  <a:pt x="1105955" y="333338"/>
                </a:lnTo>
                <a:lnTo>
                  <a:pt x="1111391" y="338740"/>
                </a:lnTo>
                <a:lnTo>
                  <a:pt x="1116827" y="344413"/>
                </a:lnTo>
                <a:lnTo>
                  <a:pt x="1124166" y="347114"/>
                </a:lnTo>
                <a:lnTo>
                  <a:pt x="1165751" y="347114"/>
                </a:lnTo>
                <a:lnTo>
                  <a:pt x="1161402" y="351436"/>
                </a:lnTo>
                <a:lnTo>
                  <a:pt x="1155588" y="355492"/>
                </a:lnTo>
                <a:lnTo>
                  <a:pt x="1149137" y="358358"/>
                </a:lnTo>
                <a:lnTo>
                  <a:pt x="1142024" y="360059"/>
                </a:lnTo>
                <a:lnTo>
                  <a:pt x="1134222" y="360621"/>
                </a:lnTo>
                <a:close/>
              </a:path>
              <a:path w="1240789" h="405764">
                <a:moveTo>
                  <a:pt x="1176719" y="302813"/>
                </a:moveTo>
                <a:lnTo>
                  <a:pt x="1161131" y="302813"/>
                </a:lnTo>
                <a:lnTo>
                  <a:pt x="1160315" y="294709"/>
                </a:lnTo>
                <a:lnTo>
                  <a:pt x="1157325" y="288496"/>
                </a:lnTo>
                <a:lnTo>
                  <a:pt x="1152161" y="284174"/>
                </a:lnTo>
                <a:lnTo>
                  <a:pt x="1146997" y="279582"/>
                </a:lnTo>
                <a:lnTo>
                  <a:pt x="1140474" y="277421"/>
                </a:lnTo>
                <a:lnTo>
                  <a:pt x="1166252" y="277421"/>
                </a:lnTo>
                <a:lnTo>
                  <a:pt x="1167110" y="278232"/>
                </a:lnTo>
                <a:lnTo>
                  <a:pt x="1170644" y="284985"/>
                </a:lnTo>
                <a:lnTo>
                  <a:pt x="1174721" y="291738"/>
                </a:lnTo>
                <a:lnTo>
                  <a:pt x="1176623" y="299572"/>
                </a:lnTo>
                <a:lnTo>
                  <a:pt x="1176719" y="302813"/>
                </a:lnTo>
                <a:close/>
              </a:path>
              <a:path w="1240789" h="405764">
                <a:moveTo>
                  <a:pt x="1165751" y="347114"/>
                </a:moveTo>
                <a:lnTo>
                  <a:pt x="1139658" y="347114"/>
                </a:lnTo>
                <a:lnTo>
                  <a:pt x="1145366" y="345494"/>
                </a:lnTo>
                <a:lnTo>
                  <a:pt x="1150259" y="341982"/>
                </a:lnTo>
                <a:lnTo>
                  <a:pt x="1154879" y="338740"/>
                </a:lnTo>
                <a:lnTo>
                  <a:pt x="1158141" y="333878"/>
                </a:lnTo>
                <a:lnTo>
                  <a:pt x="1159772" y="327935"/>
                </a:lnTo>
                <a:lnTo>
                  <a:pt x="1175264" y="327935"/>
                </a:lnTo>
                <a:lnTo>
                  <a:pt x="1173328" y="334722"/>
                </a:lnTo>
                <a:lnTo>
                  <a:pt x="1170372" y="340901"/>
                </a:lnTo>
                <a:lnTo>
                  <a:pt x="1166397" y="346473"/>
                </a:lnTo>
                <a:lnTo>
                  <a:pt x="1165751" y="347114"/>
                </a:lnTo>
                <a:close/>
              </a:path>
              <a:path w="1240789" h="405764">
                <a:moveTo>
                  <a:pt x="995604" y="359270"/>
                </a:moveTo>
                <a:lnTo>
                  <a:pt x="982286" y="359270"/>
                </a:lnTo>
                <a:lnTo>
                  <a:pt x="982286" y="230149"/>
                </a:lnTo>
                <a:lnTo>
                  <a:pt x="997507" y="230149"/>
                </a:lnTo>
                <a:lnTo>
                  <a:pt x="997507" y="280393"/>
                </a:lnTo>
                <a:lnTo>
                  <a:pt x="1015297" y="280393"/>
                </a:lnTo>
                <a:lnTo>
                  <a:pt x="997235" y="319021"/>
                </a:lnTo>
                <a:lnTo>
                  <a:pt x="998322" y="324964"/>
                </a:lnTo>
                <a:lnTo>
                  <a:pt x="1003758" y="335769"/>
                </a:lnTo>
                <a:lnTo>
                  <a:pt x="1007292" y="339821"/>
                </a:lnTo>
                <a:lnTo>
                  <a:pt x="1015742" y="344953"/>
                </a:lnTo>
                <a:lnTo>
                  <a:pt x="997779" y="344953"/>
                </a:lnTo>
                <a:lnTo>
                  <a:pt x="995604" y="359270"/>
                </a:lnTo>
                <a:close/>
              </a:path>
              <a:path w="1240789" h="405764">
                <a:moveTo>
                  <a:pt x="1015297" y="280393"/>
                </a:moveTo>
                <a:lnTo>
                  <a:pt x="997507" y="280393"/>
                </a:lnTo>
                <a:lnTo>
                  <a:pt x="1004094" y="273302"/>
                </a:lnTo>
                <a:lnTo>
                  <a:pt x="1011674" y="268237"/>
                </a:lnTo>
                <a:lnTo>
                  <a:pt x="1020325" y="265198"/>
                </a:lnTo>
                <a:lnTo>
                  <a:pt x="1030123" y="264185"/>
                </a:lnTo>
                <a:lnTo>
                  <a:pt x="1038820" y="264185"/>
                </a:lnTo>
                <a:lnTo>
                  <a:pt x="1046703" y="266076"/>
                </a:lnTo>
                <a:lnTo>
                  <a:pt x="1053498" y="269858"/>
                </a:lnTo>
                <a:lnTo>
                  <a:pt x="1060564" y="273639"/>
                </a:lnTo>
                <a:lnTo>
                  <a:pt x="1064706" y="277961"/>
                </a:lnTo>
                <a:lnTo>
                  <a:pt x="1022241" y="277961"/>
                </a:lnTo>
                <a:lnTo>
                  <a:pt x="1017076" y="279312"/>
                </a:lnTo>
                <a:lnTo>
                  <a:pt x="1015297" y="280393"/>
                </a:lnTo>
                <a:close/>
              </a:path>
              <a:path w="1240789" h="405764">
                <a:moveTo>
                  <a:pt x="1063269" y="347114"/>
                </a:moveTo>
                <a:lnTo>
                  <a:pt x="1038005" y="347114"/>
                </a:lnTo>
                <a:lnTo>
                  <a:pt x="1045615" y="343873"/>
                </a:lnTo>
                <a:lnTo>
                  <a:pt x="1051323" y="337390"/>
                </a:lnTo>
                <a:lnTo>
                  <a:pt x="1055090" y="332257"/>
                </a:lnTo>
                <a:lnTo>
                  <a:pt x="1057812" y="326517"/>
                </a:lnTo>
                <a:lnTo>
                  <a:pt x="1059464" y="320068"/>
                </a:lnTo>
                <a:lnTo>
                  <a:pt x="1060021" y="312808"/>
                </a:lnTo>
                <a:lnTo>
                  <a:pt x="1059464" y="305464"/>
                </a:lnTo>
                <a:lnTo>
                  <a:pt x="1038005" y="277961"/>
                </a:lnTo>
                <a:lnTo>
                  <a:pt x="1064706" y="277961"/>
                </a:lnTo>
                <a:lnTo>
                  <a:pt x="1075785" y="311998"/>
                </a:lnTo>
                <a:lnTo>
                  <a:pt x="1075386" y="318886"/>
                </a:lnTo>
                <a:lnTo>
                  <a:pt x="1074222" y="325369"/>
                </a:lnTo>
                <a:lnTo>
                  <a:pt x="1072345" y="331447"/>
                </a:lnTo>
                <a:lnTo>
                  <a:pt x="1069806" y="337120"/>
                </a:lnTo>
                <a:lnTo>
                  <a:pt x="1065729" y="344413"/>
                </a:lnTo>
                <a:lnTo>
                  <a:pt x="1063269" y="347114"/>
                </a:lnTo>
                <a:close/>
              </a:path>
              <a:path w="1240789" h="405764">
                <a:moveTo>
                  <a:pt x="1038820" y="360351"/>
                </a:moveTo>
                <a:lnTo>
                  <a:pt x="1022512" y="360351"/>
                </a:lnTo>
                <a:lnTo>
                  <a:pt x="1015989" y="359000"/>
                </a:lnTo>
                <a:lnTo>
                  <a:pt x="1005117" y="353597"/>
                </a:lnTo>
                <a:lnTo>
                  <a:pt x="1000768" y="349816"/>
                </a:lnTo>
                <a:lnTo>
                  <a:pt x="997779" y="344953"/>
                </a:lnTo>
                <a:lnTo>
                  <a:pt x="1015742" y="344953"/>
                </a:lnTo>
                <a:lnTo>
                  <a:pt x="1017076" y="345764"/>
                </a:lnTo>
                <a:lnTo>
                  <a:pt x="1022512" y="347114"/>
                </a:lnTo>
                <a:lnTo>
                  <a:pt x="1063269" y="347114"/>
                </a:lnTo>
                <a:lnTo>
                  <a:pt x="1060564" y="350086"/>
                </a:lnTo>
                <a:lnTo>
                  <a:pt x="1053498" y="354138"/>
                </a:lnTo>
                <a:lnTo>
                  <a:pt x="1046703" y="358190"/>
                </a:lnTo>
                <a:lnTo>
                  <a:pt x="1038820" y="360351"/>
                </a:lnTo>
                <a:close/>
              </a:path>
              <a:path w="1240789" h="405764">
                <a:moveTo>
                  <a:pt x="853670" y="277961"/>
                </a:moveTo>
                <a:lnTo>
                  <a:pt x="837145" y="277961"/>
                </a:lnTo>
                <a:lnTo>
                  <a:pt x="842743" y="271749"/>
                </a:lnTo>
                <a:lnTo>
                  <a:pt x="849172" y="267393"/>
                </a:lnTo>
                <a:lnTo>
                  <a:pt x="856561" y="264780"/>
                </a:lnTo>
                <a:lnTo>
                  <a:pt x="864868" y="263915"/>
                </a:lnTo>
                <a:lnTo>
                  <a:pt x="871663" y="263915"/>
                </a:lnTo>
                <a:lnTo>
                  <a:pt x="892789" y="277691"/>
                </a:lnTo>
                <a:lnTo>
                  <a:pt x="854268" y="277691"/>
                </a:lnTo>
                <a:lnTo>
                  <a:pt x="853670" y="277961"/>
                </a:lnTo>
                <a:close/>
              </a:path>
              <a:path w="1240789" h="405764">
                <a:moveTo>
                  <a:pt x="909960" y="282013"/>
                </a:moveTo>
                <a:lnTo>
                  <a:pt x="894766" y="282013"/>
                </a:lnTo>
                <a:lnTo>
                  <a:pt x="900631" y="274213"/>
                </a:lnTo>
                <a:lnTo>
                  <a:pt x="908050" y="268642"/>
                </a:lnTo>
                <a:lnTo>
                  <a:pt x="917050" y="265299"/>
                </a:lnTo>
                <a:lnTo>
                  <a:pt x="927654" y="264185"/>
                </a:lnTo>
                <a:lnTo>
                  <a:pt x="935239" y="264797"/>
                </a:lnTo>
                <a:lnTo>
                  <a:pt x="942059" y="266650"/>
                </a:lnTo>
                <a:lnTo>
                  <a:pt x="948065" y="269769"/>
                </a:lnTo>
                <a:lnTo>
                  <a:pt x="953229" y="274213"/>
                </a:lnTo>
                <a:lnTo>
                  <a:pt x="955715" y="277421"/>
                </a:lnTo>
                <a:lnTo>
                  <a:pt x="917326" y="277421"/>
                </a:lnTo>
                <a:lnTo>
                  <a:pt x="911346" y="280393"/>
                </a:lnTo>
                <a:lnTo>
                  <a:pt x="909960" y="282013"/>
                </a:lnTo>
                <a:close/>
              </a:path>
              <a:path w="1240789" h="405764">
                <a:moveTo>
                  <a:pt x="836873" y="359000"/>
                </a:moveTo>
                <a:lnTo>
                  <a:pt x="821652" y="359000"/>
                </a:lnTo>
                <a:lnTo>
                  <a:pt x="821652" y="264995"/>
                </a:lnTo>
                <a:lnTo>
                  <a:pt x="834970" y="264995"/>
                </a:lnTo>
                <a:lnTo>
                  <a:pt x="837145" y="277961"/>
                </a:lnTo>
                <a:lnTo>
                  <a:pt x="853670" y="277961"/>
                </a:lnTo>
                <a:lnTo>
                  <a:pt x="848288" y="280393"/>
                </a:lnTo>
                <a:lnTo>
                  <a:pt x="839047" y="292278"/>
                </a:lnTo>
                <a:lnTo>
                  <a:pt x="836873" y="299842"/>
                </a:lnTo>
                <a:lnTo>
                  <a:pt x="836873" y="359000"/>
                </a:lnTo>
                <a:close/>
              </a:path>
              <a:path w="1240789" h="405764">
                <a:moveTo>
                  <a:pt x="963260" y="358730"/>
                </a:moveTo>
                <a:lnTo>
                  <a:pt x="948039" y="358730"/>
                </a:lnTo>
                <a:lnTo>
                  <a:pt x="948039" y="296600"/>
                </a:lnTo>
                <a:lnTo>
                  <a:pt x="945865" y="289577"/>
                </a:lnTo>
                <a:lnTo>
                  <a:pt x="938254" y="279852"/>
                </a:lnTo>
                <a:lnTo>
                  <a:pt x="932546" y="277421"/>
                </a:lnTo>
                <a:lnTo>
                  <a:pt x="955715" y="277421"/>
                </a:lnTo>
                <a:lnTo>
                  <a:pt x="957641" y="279907"/>
                </a:lnTo>
                <a:lnTo>
                  <a:pt x="960780" y="286977"/>
                </a:lnTo>
                <a:lnTo>
                  <a:pt x="962644" y="295414"/>
                </a:lnTo>
                <a:lnTo>
                  <a:pt x="963260" y="305244"/>
                </a:lnTo>
                <a:lnTo>
                  <a:pt x="963260" y="358730"/>
                </a:lnTo>
                <a:close/>
              </a:path>
              <a:path w="1240789" h="405764">
                <a:moveTo>
                  <a:pt x="899930" y="359000"/>
                </a:moveTo>
                <a:lnTo>
                  <a:pt x="884710" y="359000"/>
                </a:lnTo>
                <a:lnTo>
                  <a:pt x="884636" y="296600"/>
                </a:lnTo>
                <a:lnTo>
                  <a:pt x="882807" y="289847"/>
                </a:lnTo>
                <a:lnTo>
                  <a:pt x="878730" y="284985"/>
                </a:lnTo>
                <a:lnTo>
                  <a:pt x="874925" y="280122"/>
                </a:lnTo>
                <a:lnTo>
                  <a:pt x="869217" y="277691"/>
                </a:lnTo>
                <a:lnTo>
                  <a:pt x="892789" y="277691"/>
                </a:lnTo>
                <a:lnTo>
                  <a:pt x="894766" y="282013"/>
                </a:lnTo>
                <a:lnTo>
                  <a:pt x="909960" y="282013"/>
                </a:lnTo>
                <a:lnTo>
                  <a:pt x="902105" y="291198"/>
                </a:lnTo>
                <a:lnTo>
                  <a:pt x="899930" y="298761"/>
                </a:lnTo>
                <a:lnTo>
                  <a:pt x="899930" y="359000"/>
                </a:lnTo>
                <a:close/>
              </a:path>
              <a:path w="1240789" h="405764">
                <a:moveTo>
                  <a:pt x="763215" y="360621"/>
                </a:moveTo>
                <a:lnTo>
                  <a:pt x="725978" y="344953"/>
                </a:lnTo>
                <a:lnTo>
                  <a:pt x="716193" y="312538"/>
                </a:lnTo>
                <a:lnTo>
                  <a:pt x="716550" y="305493"/>
                </a:lnTo>
                <a:lnTo>
                  <a:pt x="744461" y="266076"/>
                </a:lnTo>
                <a:lnTo>
                  <a:pt x="752343" y="264185"/>
                </a:lnTo>
                <a:lnTo>
                  <a:pt x="769738" y="264185"/>
                </a:lnTo>
                <a:lnTo>
                  <a:pt x="777348" y="266076"/>
                </a:lnTo>
                <a:lnTo>
                  <a:pt x="790938" y="273099"/>
                </a:lnTo>
                <a:lnTo>
                  <a:pt x="795287" y="277421"/>
                </a:lnTo>
                <a:lnTo>
                  <a:pt x="753974" y="277421"/>
                </a:lnTo>
                <a:lnTo>
                  <a:pt x="747722" y="279852"/>
                </a:lnTo>
                <a:lnTo>
                  <a:pt x="742286" y="284445"/>
                </a:lnTo>
                <a:lnTo>
                  <a:pt x="736850" y="289307"/>
                </a:lnTo>
                <a:lnTo>
                  <a:pt x="733860" y="295250"/>
                </a:lnTo>
                <a:lnTo>
                  <a:pt x="733045" y="302813"/>
                </a:lnTo>
                <a:lnTo>
                  <a:pt x="805712" y="302813"/>
                </a:lnTo>
                <a:lnTo>
                  <a:pt x="805791" y="305493"/>
                </a:lnTo>
                <a:lnTo>
                  <a:pt x="805863" y="312538"/>
                </a:lnTo>
                <a:lnTo>
                  <a:pt x="805616" y="315239"/>
                </a:lnTo>
                <a:lnTo>
                  <a:pt x="731958" y="315239"/>
                </a:lnTo>
                <a:lnTo>
                  <a:pt x="732011" y="325909"/>
                </a:lnTo>
                <a:lnTo>
                  <a:pt x="734948" y="333338"/>
                </a:lnTo>
                <a:lnTo>
                  <a:pt x="740384" y="338740"/>
                </a:lnTo>
                <a:lnTo>
                  <a:pt x="745820" y="344413"/>
                </a:lnTo>
                <a:lnTo>
                  <a:pt x="753158" y="347114"/>
                </a:lnTo>
                <a:lnTo>
                  <a:pt x="794744" y="347114"/>
                </a:lnTo>
                <a:lnTo>
                  <a:pt x="790395" y="351436"/>
                </a:lnTo>
                <a:lnTo>
                  <a:pt x="784581" y="355492"/>
                </a:lnTo>
                <a:lnTo>
                  <a:pt x="778130" y="358358"/>
                </a:lnTo>
                <a:lnTo>
                  <a:pt x="771016" y="360059"/>
                </a:lnTo>
                <a:lnTo>
                  <a:pt x="763215" y="360621"/>
                </a:lnTo>
                <a:close/>
              </a:path>
              <a:path w="1240789" h="405764">
                <a:moveTo>
                  <a:pt x="805712" y="302813"/>
                </a:moveTo>
                <a:lnTo>
                  <a:pt x="790123" y="302813"/>
                </a:lnTo>
                <a:lnTo>
                  <a:pt x="789308" y="294709"/>
                </a:lnTo>
                <a:lnTo>
                  <a:pt x="786318" y="288496"/>
                </a:lnTo>
                <a:lnTo>
                  <a:pt x="781154" y="284174"/>
                </a:lnTo>
                <a:lnTo>
                  <a:pt x="775989" y="279582"/>
                </a:lnTo>
                <a:lnTo>
                  <a:pt x="769466" y="277421"/>
                </a:lnTo>
                <a:lnTo>
                  <a:pt x="795287" y="277421"/>
                </a:lnTo>
                <a:lnTo>
                  <a:pt x="796103" y="278232"/>
                </a:lnTo>
                <a:lnTo>
                  <a:pt x="799636" y="284985"/>
                </a:lnTo>
                <a:lnTo>
                  <a:pt x="803713" y="291738"/>
                </a:lnTo>
                <a:lnTo>
                  <a:pt x="805616" y="299572"/>
                </a:lnTo>
                <a:lnTo>
                  <a:pt x="805712" y="302813"/>
                </a:lnTo>
                <a:close/>
              </a:path>
              <a:path w="1240789" h="405764">
                <a:moveTo>
                  <a:pt x="794744" y="347114"/>
                </a:moveTo>
                <a:lnTo>
                  <a:pt x="768651" y="347114"/>
                </a:lnTo>
                <a:lnTo>
                  <a:pt x="774359" y="345494"/>
                </a:lnTo>
                <a:lnTo>
                  <a:pt x="779251" y="341982"/>
                </a:lnTo>
                <a:lnTo>
                  <a:pt x="783872" y="338740"/>
                </a:lnTo>
                <a:lnTo>
                  <a:pt x="787133" y="333878"/>
                </a:lnTo>
                <a:lnTo>
                  <a:pt x="788764" y="327935"/>
                </a:lnTo>
                <a:lnTo>
                  <a:pt x="804257" y="327935"/>
                </a:lnTo>
                <a:lnTo>
                  <a:pt x="802320" y="334722"/>
                </a:lnTo>
                <a:lnTo>
                  <a:pt x="799364" y="340901"/>
                </a:lnTo>
                <a:lnTo>
                  <a:pt x="795389" y="346473"/>
                </a:lnTo>
                <a:lnTo>
                  <a:pt x="794744" y="347114"/>
                </a:lnTo>
                <a:close/>
              </a:path>
              <a:path w="1240789" h="405764">
                <a:moveTo>
                  <a:pt x="581652" y="359270"/>
                </a:moveTo>
                <a:lnTo>
                  <a:pt x="565888" y="359270"/>
                </a:lnTo>
                <a:lnTo>
                  <a:pt x="565888" y="230149"/>
                </a:lnTo>
                <a:lnTo>
                  <a:pt x="586273" y="230149"/>
                </a:lnTo>
                <a:lnTo>
                  <a:pt x="598075" y="257702"/>
                </a:lnTo>
                <a:lnTo>
                  <a:pt x="581652" y="257702"/>
                </a:lnTo>
                <a:lnTo>
                  <a:pt x="581652" y="359270"/>
                </a:lnTo>
                <a:close/>
              </a:path>
              <a:path w="1240789" h="405764">
                <a:moveTo>
                  <a:pt x="648674" y="337390"/>
                </a:moveTo>
                <a:lnTo>
                  <a:pt x="632207" y="337390"/>
                </a:lnTo>
                <a:lnTo>
                  <a:pt x="678141" y="230149"/>
                </a:lnTo>
                <a:lnTo>
                  <a:pt x="698255" y="230149"/>
                </a:lnTo>
                <a:lnTo>
                  <a:pt x="698255" y="257702"/>
                </a:lnTo>
                <a:lnTo>
                  <a:pt x="682490" y="257702"/>
                </a:lnTo>
                <a:lnTo>
                  <a:pt x="648674" y="337390"/>
                </a:lnTo>
                <a:close/>
              </a:path>
              <a:path w="1240789" h="405764">
                <a:moveTo>
                  <a:pt x="639274" y="359540"/>
                </a:moveTo>
                <a:lnTo>
                  <a:pt x="624868" y="359540"/>
                </a:lnTo>
                <a:lnTo>
                  <a:pt x="581652" y="257702"/>
                </a:lnTo>
                <a:lnTo>
                  <a:pt x="598075" y="257702"/>
                </a:lnTo>
                <a:lnTo>
                  <a:pt x="632207" y="337390"/>
                </a:lnTo>
                <a:lnTo>
                  <a:pt x="648674" y="337390"/>
                </a:lnTo>
                <a:lnTo>
                  <a:pt x="639274" y="359540"/>
                </a:lnTo>
                <a:close/>
              </a:path>
              <a:path w="1240789" h="405764">
                <a:moveTo>
                  <a:pt x="698255" y="359540"/>
                </a:moveTo>
                <a:lnTo>
                  <a:pt x="682490" y="359540"/>
                </a:lnTo>
                <a:lnTo>
                  <a:pt x="682490" y="257702"/>
                </a:lnTo>
                <a:lnTo>
                  <a:pt x="698255" y="257702"/>
                </a:lnTo>
                <a:lnTo>
                  <a:pt x="698255" y="359540"/>
                </a:lnTo>
                <a:close/>
              </a:path>
              <a:path w="1240789" h="405764">
                <a:moveTo>
                  <a:pt x="589263" y="174772"/>
                </a:moveTo>
                <a:lnTo>
                  <a:pt x="565888" y="174772"/>
                </a:lnTo>
                <a:lnTo>
                  <a:pt x="565888" y="45651"/>
                </a:lnTo>
                <a:lnTo>
                  <a:pt x="589263" y="45651"/>
                </a:lnTo>
                <a:lnTo>
                  <a:pt x="589263" y="174772"/>
                </a:lnTo>
                <a:close/>
              </a:path>
              <a:path w="1240789" h="405764">
                <a:moveTo>
                  <a:pt x="665910" y="175853"/>
                </a:moveTo>
                <a:lnTo>
                  <a:pt x="626024" y="163288"/>
                </a:lnTo>
                <a:lnTo>
                  <a:pt x="605095" y="128614"/>
                </a:lnTo>
                <a:lnTo>
                  <a:pt x="603124" y="110212"/>
                </a:lnTo>
                <a:lnTo>
                  <a:pt x="603587" y="100749"/>
                </a:lnTo>
                <a:lnTo>
                  <a:pt x="620112" y="62568"/>
                </a:lnTo>
                <a:lnTo>
                  <a:pt x="656792" y="45077"/>
                </a:lnTo>
                <a:lnTo>
                  <a:pt x="665910" y="44571"/>
                </a:lnTo>
                <a:lnTo>
                  <a:pt x="672935" y="44925"/>
                </a:lnTo>
                <a:lnTo>
                  <a:pt x="710986" y="65371"/>
                </a:lnTo>
                <a:lnTo>
                  <a:pt x="657213" y="65371"/>
                </a:lnTo>
                <a:lnTo>
                  <a:pt x="650418" y="67261"/>
                </a:lnTo>
                <a:lnTo>
                  <a:pt x="639002" y="74825"/>
                </a:lnTo>
                <a:lnTo>
                  <a:pt x="634381" y="79957"/>
                </a:lnTo>
                <a:lnTo>
                  <a:pt x="628402" y="93464"/>
                </a:lnTo>
                <a:lnTo>
                  <a:pt x="626885" y="100749"/>
                </a:lnTo>
                <a:lnTo>
                  <a:pt x="626886" y="119679"/>
                </a:lnTo>
                <a:lnTo>
                  <a:pt x="650418" y="153432"/>
                </a:lnTo>
                <a:lnTo>
                  <a:pt x="657213" y="155323"/>
                </a:lnTo>
                <a:lnTo>
                  <a:pt x="710986" y="155323"/>
                </a:lnTo>
                <a:lnTo>
                  <a:pt x="706680" y="161266"/>
                </a:lnTo>
                <a:lnTo>
                  <a:pt x="673092" y="175498"/>
                </a:lnTo>
                <a:lnTo>
                  <a:pt x="665910" y="175853"/>
                </a:lnTo>
                <a:close/>
              </a:path>
              <a:path w="1240789" h="405764">
                <a:moveTo>
                  <a:pt x="721358" y="91303"/>
                </a:moveTo>
                <a:lnTo>
                  <a:pt x="697983" y="91303"/>
                </a:lnTo>
                <a:lnTo>
                  <a:pt x="697711" y="90492"/>
                </a:lnTo>
                <a:lnTo>
                  <a:pt x="695537" y="82659"/>
                </a:lnTo>
                <a:lnTo>
                  <a:pt x="691731" y="76446"/>
                </a:lnTo>
                <a:lnTo>
                  <a:pt x="686024" y="72124"/>
                </a:lnTo>
                <a:lnTo>
                  <a:pt x="680316" y="67532"/>
                </a:lnTo>
                <a:lnTo>
                  <a:pt x="673249" y="65371"/>
                </a:lnTo>
                <a:lnTo>
                  <a:pt x="710986" y="65371"/>
                </a:lnTo>
                <a:lnTo>
                  <a:pt x="711573" y="66181"/>
                </a:lnTo>
                <a:lnTo>
                  <a:pt x="714932" y="71491"/>
                </a:lnTo>
                <a:lnTo>
                  <a:pt x="717654" y="77256"/>
                </a:lnTo>
                <a:lnTo>
                  <a:pt x="719714" y="83427"/>
                </a:lnTo>
                <a:lnTo>
                  <a:pt x="721358" y="91303"/>
                </a:lnTo>
                <a:close/>
              </a:path>
              <a:path w="1240789" h="405764">
                <a:moveTo>
                  <a:pt x="710986" y="155323"/>
                </a:moveTo>
                <a:lnTo>
                  <a:pt x="673249" y="155323"/>
                </a:lnTo>
                <a:lnTo>
                  <a:pt x="680316" y="152892"/>
                </a:lnTo>
                <a:lnTo>
                  <a:pt x="686024" y="148570"/>
                </a:lnTo>
                <a:lnTo>
                  <a:pt x="691460" y="144248"/>
                </a:lnTo>
                <a:lnTo>
                  <a:pt x="695537" y="138035"/>
                </a:lnTo>
                <a:lnTo>
                  <a:pt x="697439" y="130201"/>
                </a:lnTo>
                <a:lnTo>
                  <a:pt x="697711" y="129391"/>
                </a:lnTo>
                <a:lnTo>
                  <a:pt x="721086" y="129391"/>
                </a:lnTo>
                <a:lnTo>
                  <a:pt x="721086" y="130742"/>
                </a:lnTo>
                <a:lnTo>
                  <a:pt x="719714" y="137267"/>
                </a:lnTo>
                <a:lnTo>
                  <a:pt x="717654" y="143438"/>
                </a:lnTo>
                <a:lnTo>
                  <a:pt x="714932" y="149203"/>
                </a:lnTo>
                <a:lnTo>
                  <a:pt x="711573" y="154513"/>
                </a:lnTo>
                <a:lnTo>
                  <a:pt x="710986" y="155323"/>
                </a:lnTo>
                <a:close/>
              </a:path>
              <a:path w="1240789" h="405764">
                <a:moveTo>
                  <a:pt x="757235" y="174772"/>
                </a:moveTo>
                <a:lnTo>
                  <a:pt x="734676" y="174772"/>
                </a:lnTo>
                <a:lnTo>
                  <a:pt x="734676" y="45651"/>
                </a:lnTo>
                <a:lnTo>
                  <a:pt x="763758" y="45651"/>
                </a:lnTo>
                <a:lnTo>
                  <a:pt x="780649" y="86711"/>
                </a:lnTo>
                <a:lnTo>
                  <a:pt x="757235" y="86711"/>
                </a:lnTo>
                <a:lnTo>
                  <a:pt x="757235" y="174772"/>
                </a:lnTo>
                <a:close/>
              </a:path>
              <a:path w="1240789" h="405764">
                <a:moveTo>
                  <a:pt x="825778" y="143438"/>
                </a:moveTo>
                <a:lnTo>
                  <a:pt x="803985" y="143438"/>
                </a:lnTo>
                <a:lnTo>
                  <a:pt x="843124" y="45651"/>
                </a:lnTo>
                <a:lnTo>
                  <a:pt x="871663" y="45651"/>
                </a:lnTo>
                <a:lnTo>
                  <a:pt x="871663" y="86441"/>
                </a:lnTo>
                <a:lnTo>
                  <a:pt x="849104" y="86441"/>
                </a:lnTo>
                <a:lnTo>
                  <a:pt x="825778" y="143438"/>
                </a:lnTo>
                <a:close/>
              </a:path>
              <a:path w="1240789" h="405764">
                <a:moveTo>
                  <a:pt x="871663" y="174772"/>
                </a:moveTo>
                <a:lnTo>
                  <a:pt x="849104" y="174772"/>
                </a:lnTo>
                <a:lnTo>
                  <a:pt x="849104" y="86441"/>
                </a:lnTo>
                <a:lnTo>
                  <a:pt x="871663" y="86441"/>
                </a:lnTo>
                <a:lnTo>
                  <a:pt x="871663" y="174772"/>
                </a:lnTo>
                <a:close/>
              </a:path>
              <a:path w="1240789" h="405764">
                <a:moveTo>
                  <a:pt x="812954" y="174772"/>
                </a:moveTo>
                <a:lnTo>
                  <a:pt x="793656" y="174772"/>
                </a:lnTo>
                <a:lnTo>
                  <a:pt x="757235" y="86711"/>
                </a:lnTo>
                <a:lnTo>
                  <a:pt x="780649" y="86711"/>
                </a:lnTo>
                <a:lnTo>
                  <a:pt x="803985" y="143438"/>
                </a:lnTo>
                <a:lnTo>
                  <a:pt x="825778" y="143438"/>
                </a:lnTo>
                <a:lnTo>
                  <a:pt x="812954" y="174772"/>
                </a:lnTo>
                <a:close/>
              </a:path>
              <a:path w="1240789" h="405764">
                <a:moveTo>
                  <a:pt x="913792" y="174772"/>
                </a:moveTo>
                <a:lnTo>
                  <a:pt x="891233" y="174772"/>
                </a:lnTo>
                <a:lnTo>
                  <a:pt x="891233" y="45651"/>
                </a:lnTo>
                <a:lnTo>
                  <a:pt x="920315" y="45651"/>
                </a:lnTo>
                <a:lnTo>
                  <a:pt x="920587" y="46462"/>
                </a:lnTo>
                <a:lnTo>
                  <a:pt x="937057" y="86711"/>
                </a:lnTo>
                <a:lnTo>
                  <a:pt x="913792" y="86711"/>
                </a:lnTo>
                <a:lnTo>
                  <a:pt x="913792" y="174772"/>
                </a:lnTo>
                <a:close/>
              </a:path>
              <a:path w="1240789" h="405764">
                <a:moveTo>
                  <a:pt x="982174" y="143438"/>
                </a:moveTo>
                <a:lnTo>
                  <a:pt x="960270" y="143438"/>
                </a:lnTo>
                <a:lnTo>
                  <a:pt x="999409" y="45651"/>
                </a:lnTo>
                <a:lnTo>
                  <a:pt x="1027948" y="45651"/>
                </a:lnTo>
                <a:lnTo>
                  <a:pt x="1027948" y="86711"/>
                </a:lnTo>
                <a:lnTo>
                  <a:pt x="1005389" y="86711"/>
                </a:lnTo>
                <a:lnTo>
                  <a:pt x="982174" y="143438"/>
                </a:lnTo>
                <a:close/>
              </a:path>
              <a:path w="1240789" h="405764">
                <a:moveTo>
                  <a:pt x="969239" y="175043"/>
                </a:moveTo>
                <a:lnTo>
                  <a:pt x="949942" y="175043"/>
                </a:lnTo>
                <a:lnTo>
                  <a:pt x="913792" y="86711"/>
                </a:lnTo>
                <a:lnTo>
                  <a:pt x="937057" y="86711"/>
                </a:lnTo>
                <a:lnTo>
                  <a:pt x="960270" y="143438"/>
                </a:lnTo>
                <a:lnTo>
                  <a:pt x="982174" y="143438"/>
                </a:lnTo>
                <a:lnTo>
                  <a:pt x="969239" y="175043"/>
                </a:lnTo>
                <a:close/>
              </a:path>
              <a:path w="1240789" h="405764">
                <a:moveTo>
                  <a:pt x="1027948" y="174772"/>
                </a:moveTo>
                <a:lnTo>
                  <a:pt x="1005389" y="174772"/>
                </a:lnTo>
                <a:lnTo>
                  <a:pt x="1005389" y="86711"/>
                </a:lnTo>
                <a:lnTo>
                  <a:pt x="1027948" y="86711"/>
                </a:lnTo>
                <a:lnTo>
                  <a:pt x="1027948" y="174772"/>
                </a:lnTo>
                <a:close/>
              </a:path>
              <a:path w="1240789" h="405764">
                <a:moveTo>
                  <a:pt x="256035" y="45651"/>
                </a:moveTo>
                <a:lnTo>
                  <a:pt x="167972" y="45651"/>
                </a:lnTo>
                <a:lnTo>
                  <a:pt x="141336" y="0"/>
                </a:lnTo>
                <a:lnTo>
                  <a:pt x="282400" y="0"/>
                </a:lnTo>
                <a:lnTo>
                  <a:pt x="256035" y="45651"/>
                </a:lnTo>
                <a:close/>
              </a:path>
              <a:path w="1240789" h="405764">
                <a:moveTo>
                  <a:pt x="53001" y="162076"/>
                </a:moveTo>
                <a:lnTo>
                  <a:pt x="0" y="162076"/>
                </a:lnTo>
                <a:lnTo>
                  <a:pt x="70668" y="40519"/>
                </a:lnTo>
                <a:lnTo>
                  <a:pt x="97032" y="86170"/>
                </a:lnTo>
                <a:lnTo>
                  <a:pt x="53001" y="162076"/>
                </a:lnTo>
                <a:close/>
              </a:path>
              <a:path w="1240789" h="405764">
                <a:moveTo>
                  <a:pt x="423736" y="162076"/>
                </a:moveTo>
                <a:lnTo>
                  <a:pt x="370735" y="162076"/>
                </a:lnTo>
                <a:lnTo>
                  <a:pt x="326432" y="86170"/>
                </a:lnTo>
                <a:lnTo>
                  <a:pt x="353068" y="40519"/>
                </a:lnTo>
                <a:lnTo>
                  <a:pt x="423736" y="162076"/>
                </a:lnTo>
                <a:close/>
              </a:path>
              <a:path w="1240789" h="405764">
                <a:moveTo>
                  <a:pt x="282400" y="162076"/>
                </a:moveTo>
                <a:lnTo>
                  <a:pt x="141336" y="162076"/>
                </a:lnTo>
                <a:lnTo>
                  <a:pt x="97032" y="86170"/>
                </a:lnTo>
                <a:lnTo>
                  <a:pt x="120679" y="45651"/>
                </a:lnTo>
                <a:lnTo>
                  <a:pt x="167700" y="45651"/>
                </a:lnTo>
                <a:lnTo>
                  <a:pt x="211732" y="121557"/>
                </a:lnTo>
                <a:lnTo>
                  <a:pt x="305904" y="121557"/>
                </a:lnTo>
                <a:lnTo>
                  <a:pt x="282400" y="162076"/>
                </a:lnTo>
                <a:close/>
              </a:path>
              <a:path w="1240789" h="405764">
                <a:moveTo>
                  <a:pt x="305904" y="121557"/>
                </a:moveTo>
                <a:lnTo>
                  <a:pt x="211732" y="121557"/>
                </a:lnTo>
                <a:lnTo>
                  <a:pt x="256035" y="45651"/>
                </a:lnTo>
                <a:lnTo>
                  <a:pt x="302785" y="45651"/>
                </a:lnTo>
                <a:lnTo>
                  <a:pt x="326432" y="86170"/>
                </a:lnTo>
                <a:lnTo>
                  <a:pt x="305904" y="121557"/>
                </a:lnTo>
                <a:close/>
              </a:path>
              <a:path w="1240789" h="405764">
                <a:moveTo>
                  <a:pt x="370463" y="243115"/>
                </a:moveTo>
                <a:lnTo>
                  <a:pt x="53001" y="243115"/>
                </a:lnTo>
                <a:lnTo>
                  <a:pt x="29354" y="202596"/>
                </a:lnTo>
                <a:lnTo>
                  <a:pt x="53001" y="162076"/>
                </a:lnTo>
                <a:lnTo>
                  <a:pt x="370463" y="162076"/>
                </a:lnTo>
                <a:lnTo>
                  <a:pt x="394110" y="202596"/>
                </a:lnTo>
                <a:lnTo>
                  <a:pt x="370463" y="243115"/>
                </a:lnTo>
                <a:close/>
              </a:path>
              <a:path w="1240789" h="405764">
                <a:moveTo>
                  <a:pt x="70668" y="364673"/>
                </a:moveTo>
                <a:lnTo>
                  <a:pt x="0" y="243115"/>
                </a:lnTo>
                <a:lnTo>
                  <a:pt x="53001" y="243115"/>
                </a:lnTo>
                <a:lnTo>
                  <a:pt x="97304" y="319021"/>
                </a:lnTo>
                <a:lnTo>
                  <a:pt x="70668" y="364673"/>
                </a:lnTo>
                <a:close/>
              </a:path>
              <a:path w="1240789" h="405764">
                <a:moveTo>
                  <a:pt x="167972" y="359540"/>
                </a:moveTo>
                <a:lnTo>
                  <a:pt x="120951" y="359540"/>
                </a:lnTo>
                <a:lnTo>
                  <a:pt x="97304" y="319021"/>
                </a:lnTo>
                <a:lnTo>
                  <a:pt x="141336" y="243115"/>
                </a:lnTo>
                <a:lnTo>
                  <a:pt x="282400" y="243115"/>
                </a:lnTo>
                <a:lnTo>
                  <a:pt x="305904" y="283634"/>
                </a:lnTo>
                <a:lnTo>
                  <a:pt x="211732" y="283634"/>
                </a:lnTo>
                <a:lnTo>
                  <a:pt x="167972" y="359540"/>
                </a:lnTo>
                <a:close/>
              </a:path>
              <a:path w="1240789" h="405764">
                <a:moveTo>
                  <a:pt x="353068" y="364673"/>
                </a:moveTo>
                <a:lnTo>
                  <a:pt x="326703" y="319021"/>
                </a:lnTo>
                <a:lnTo>
                  <a:pt x="370735" y="243115"/>
                </a:lnTo>
                <a:lnTo>
                  <a:pt x="423736" y="243115"/>
                </a:lnTo>
                <a:lnTo>
                  <a:pt x="353068" y="364673"/>
                </a:lnTo>
                <a:close/>
              </a:path>
              <a:path w="1240789" h="405764">
                <a:moveTo>
                  <a:pt x="302785" y="359540"/>
                </a:moveTo>
                <a:lnTo>
                  <a:pt x="255764" y="359540"/>
                </a:lnTo>
                <a:lnTo>
                  <a:pt x="211732" y="283634"/>
                </a:lnTo>
                <a:lnTo>
                  <a:pt x="305904" y="283634"/>
                </a:lnTo>
                <a:lnTo>
                  <a:pt x="326432" y="319021"/>
                </a:lnTo>
                <a:lnTo>
                  <a:pt x="302785" y="359540"/>
                </a:lnTo>
                <a:close/>
              </a:path>
              <a:path w="1240789" h="405764">
                <a:moveTo>
                  <a:pt x="282672" y="405192"/>
                </a:moveTo>
                <a:lnTo>
                  <a:pt x="141336" y="405192"/>
                </a:lnTo>
                <a:lnTo>
                  <a:pt x="167700" y="359540"/>
                </a:lnTo>
                <a:lnTo>
                  <a:pt x="256035" y="359540"/>
                </a:lnTo>
                <a:lnTo>
                  <a:pt x="282672" y="405192"/>
                </a:lnTo>
                <a:close/>
              </a:path>
            </a:pathLst>
          </a:custGeom>
          <a:solidFill>
            <a:srgbClr val="003B3B"/>
          </a:solidFill>
        </p:spPr>
        <p:txBody>
          <a:bodyPr wrap="square" lIns="0" tIns="0" rIns="0" bIns="0" rtlCol="0"/>
          <a:lstStyle/>
          <a:p>
            <a:endParaRPr/>
          </a:p>
        </p:txBody>
      </p:sp>
      <p:sp>
        <p:nvSpPr>
          <p:cNvPr id="5" name="object 5"/>
          <p:cNvSpPr txBox="1">
            <a:spLocks noGrp="1"/>
          </p:cNvSpPr>
          <p:nvPr>
            <p:ph type="ctrTitle"/>
          </p:nvPr>
        </p:nvSpPr>
        <p:spPr>
          <a:xfrm>
            <a:off x="6126100" y="1953229"/>
            <a:ext cx="4698365" cy="1397819"/>
          </a:xfrm>
          <a:prstGeom prst="rect">
            <a:avLst/>
          </a:prstGeom>
        </p:spPr>
        <p:txBody>
          <a:bodyPr vert="horz" wrap="square" lIns="0" tIns="287020" rIns="0" bIns="0" rtlCol="0">
            <a:spAutoFit/>
          </a:bodyPr>
          <a:lstStyle/>
          <a:p>
            <a:pPr marL="12700">
              <a:lnSpc>
                <a:spcPct val="100000"/>
              </a:lnSpc>
              <a:spcBef>
                <a:spcPts val="100"/>
              </a:spcBef>
            </a:pPr>
            <a:r>
              <a:rPr sz="3600" b="1">
                <a:latin typeface="Arial"/>
                <a:cs typeface="Arial"/>
              </a:rPr>
              <a:t>P</a:t>
            </a:r>
            <a:r>
              <a:rPr lang="en-US" sz="3600" b="1">
                <a:latin typeface="Arial"/>
                <a:cs typeface="Arial"/>
              </a:rPr>
              <a:t>otential </a:t>
            </a:r>
            <a:r>
              <a:rPr sz="3600" b="1">
                <a:latin typeface="Arial"/>
                <a:cs typeface="Arial"/>
              </a:rPr>
              <a:t>F</a:t>
            </a:r>
            <a:r>
              <a:rPr lang="en-US" sz="3600" b="1">
                <a:latin typeface="Arial"/>
                <a:cs typeface="Arial"/>
              </a:rPr>
              <a:t>atal </a:t>
            </a:r>
            <a:r>
              <a:rPr sz="3600" b="1" spc="-10">
                <a:latin typeface="Arial"/>
                <a:cs typeface="Arial"/>
              </a:rPr>
              <a:t>Events</a:t>
            </a:r>
            <a:endParaRPr sz="3600">
              <a:latin typeface="Arial"/>
              <a:cs typeface="Arial"/>
            </a:endParaRPr>
          </a:p>
        </p:txBody>
      </p:sp>
      <p:sp>
        <p:nvSpPr>
          <p:cNvPr id="6" name="object 6"/>
          <p:cNvSpPr txBox="1"/>
          <p:nvPr/>
        </p:nvSpPr>
        <p:spPr>
          <a:xfrm>
            <a:off x="6133310" y="3550575"/>
            <a:ext cx="3010690" cy="382156"/>
          </a:xfrm>
          <a:prstGeom prst="rect">
            <a:avLst/>
          </a:prstGeom>
        </p:spPr>
        <p:txBody>
          <a:bodyPr vert="horz" wrap="square" lIns="0" tIns="12700" rIns="0" bIns="0" rtlCol="0">
            <a:spAutoFit/>
          </a:bodyPr>
          <a:lstStyle/>
          <a:p>
            <a:pPr marL="12700">
              <a:lnSpc>
                <a:spcPct val="100000"/>
              </a:lnSpc>
              <a:spcBef>
                <a:spcPts val="100"/>
              </a:spcBef>
            </a:pPr>
            <a:r>
              <a:rPr lang="en-US" sz="2400" spc="-5" dirty="0">
                <a:solidFill>
                  <a:srgbClr val="006FC0"/>
                </a:solidFill>
                <a:latin typeface="Arial"/>
                <a:cs typeface="Arial"/>
              </a:rPr>
              <a:t>April </a:t>
            </a:r>
            <a:r>
              <a:rPr lang="en-US" sz="2400" spc="-10" dirty="0">
                <a:solidFill>
                  <a:srgbClr val="006FC0"/>
                </a:solidFill>
                <a:latin typeface="Arial"/>
                <a:cs typeface="Arial"/>
              </a:rPr>
              <a:t>2024</a:t>
            </a:r>
            <a:endParaRPr sz="2400" dirty="0">
              <a:latin typeface="Arial"/>
              <a:cs typeface="Arial"/>
            </a:endParaRPr>
          </a:p>
        </p:txBody>
      </p:sp>
      <p:sp>
        <p:nvSpPr>
          <p:cNvPr id="7" name="object 7"/>
          <p:cNvSpPr txBox="1"/>
          <p:nvPr/>
        </p:nvSpPr>
        <p:spPr>
          <a:xfrm>
            <a:off x="12023026" y="6606984"/>
            <a:ext cx="89535"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511F11"/>
                </a:solidFill>
                <a:latin typeface="Arial"/>
                <a:cs typeface="Arial"/>
              </a:rPr>
              <a:t>8</a:t>
            </a:r>
            <a:endParaRPr sz="9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3A8CC26-360D-471C-9F48-476300F2056C}"/>
              </a:ext>
            </a:extLst>
          </p:cNvPr>
          <p:cNvSpPr>
            <a:spLocks noGrp="1"/>
          </p:cNvSpPr>
          <p:nvPr>
            <p:ph type="body" sz="quarter" idx="34"/>
          </p:nvPr>
        </p:nvSpPr>
        <p:spPr>
          <a:xfrm>
            <a:off x="6309989" y="4025886"/>
            <a:ext cx="2067129" cy="267130"/>
          </a:xfrm>
        </p:spPr>
        <p:txBody>
          <a:bodyPr/>
          <a:lstStyle/>
          <a:p>
            <a:pPr marL="0" indent="0">
              <a:buNone/>
            </a:pPr>
            <a:r>
              <a:rPr lang="en-US" sz="1050" i="1">
                <a:latin typeface="Arial" panose="020B0604020202020204" pitchFamily="34" charset="0"/>
                <a:cs typeface="Arial" panose="020B0604020202020204" pitchFamily="34" charset="0"/>
              </a:rPr>
              <a:t>Pickup truck following incident </a:t>
            </a:r>
          </a:p>
        </p:txBody>
      </p:sp>
      <p:sp>
        <p:nvSpPr>
          <p:cNvPr id="21" name="Title 20">
            <a:extLst>
              <a:ext uri="{FF2B5EF4-FFF2-40B4-BE49-F238E27FC236}">
                <a16:creationId xmlns:a16="http://schemas.microsoft.com/office/drawing/2014/main" id="{DC4EC4A1-F2A8-46C0-9DB8-9044030FEF77}"/>
              </a:ext>
            </a:extLst>
          </p:cNvPr>
          <p:cNvSpPr>
            <a:spLocks noGrp="1"/>
          </p:cNvSpPr>
          <p:nvPr>
            <p:ph type="title"/>
          </p:nvPr>
        </p:nvSpPr>
        <p:spPr>
          <a:xfrm>
            <a:off x="3937093" y="270082"/>
            <a:ext cx="4153714" cy="533203"/>
          </a:xfrm>
          <a:prstGeom prst="rect">
            <a:avLst/>
          </a:prstGeom>
        </p:spPr>
        <p:txBody>
          <a:bodyPr/>
          <a:lstStyle/>
          <a:p>
            <a:r>
              <a:rPr lang="en-US"/>
              <a:t>Haul Truck Runs Over Pickup </a:t>
            </a:r>
          </a:p>
        </p:txBody>
      </p:sp>
      <p:graphicFrame>
        <p:nvGraphicFramePr>
          <p:cNvPr id="22" name="Table 2">
            <a:extLst>
              <a:ext uri="{FF2B5EF4-FFF2-40B4-BE49-F238E27FC236}">
                <a16:creationId xmlns:a16="http://schemas.microsoft.com/office/drawing/2014/main" id="{96CCAA6D-C3BA-4365-9F2A-7AEF9AE71605}"/>
              </a:ext>
            </a:extLst>
          </p:cNvPr>
          <p:cNvGraphicFramePr>
            <a:graphicFrameLocks noGrp="1"/>
          </p:cNvGraphicFramePr>
          <p:nvPr/>
        </p:nvGraphicFramePr>
        <p:xfrm>
          <a:off x="316328" y="1058601"/>
          <a:ext cx="5609203" cy="5609816"/>
        </p:xfrm>
        <a:graphic>
          <a:graphicData uri="http://schemas.openxmlformats.org/drawingml/2006/table">
            <a:tbl>
              <a:tblPr firstRow="1" bandRow="1">
                <a:tableStyleId>{1FECB4D8-DB02-4DC6-A0A2-4F2EBAE1DC90}</a:tableStyleId>
              </a:tblPr>
              <a:tblGrid>
                <a:gridCol w="1520123">
                  <a:extLst>
                    <a:ext uri="{9D8B030D-6E8A-4147-A177-3AD203B41FA5}">
                      <a16:colId xmlns:a16="http://schemas.microsoft.com/office/drawing/2014/main" val="2478897174"/>
                    </a:ext>
                  </a:extLst>
                </a:gridCol>
                <a:gridCol w="4089080">
                  <a:extLst>
                    <a:ext uri="{9D8B030D-6E8A-4147-A177-3AD203B41FA5}">
                      <a16:colId xmlns:a16="http://schemas.microsoft.com/office/drawing/2014/main" val="1434738273"/>
                    </a:ext>
                  </a:extLst>
                </a:gridCol>
              </a:tblGrid>
              <a:tr h="408879">
                <a:tc gridSpan="2">
                  <a:txBody>
                    <a:bodyPr/>
                    <a:lstStyle/>
                    <a:p>
                      <a:pPr algn="ctr"/>
                      <a:r>
                        <a:rPr lang="en-US" sz="1400" dirty="0">
                          <a:solidFill>
                            <a:schemeClr val="tx1"/>
                          </a:solidFill>
                          <a:latin typeface="Arial"/>
                          <a:cs typeface="Arial"/>
                        </a:rPr>
                        <a:t>Preliminary Incident Details</a:t>
                      </a:r>
                    </a:p>
                  </a:txBody>
                  <a:tcPr anchor="ctr">
                    <a:lnL w="9525">
                      <a:solidFill>
                        <a:schemeClr val="bg1">
                          <a:lumMod val="65000"/>
                        </a:schemeClr>
                      </a:solidFill>
                    </a:lnL>
                    <a:lnR w="9525">
                      <a:solidFill>
                        <a:schemeClr val="bg1">
                          <a:lumMod val="65000"/>
                        </a:schemeClr>
                      </a:solidFill>
                    </a:lnR>
                    <a:lnT w="9525">
                      <a:solidFill>
                        <a:schemeClr val="bg1">
                          <a:lumMod val="65000"/>
                        </a:schemeClr>
                      </a:solidFill>
                    </a:lnT>
                    <a:lnB w="9525">
                      <a:solidFill>
                        <a:schemeClr val="bg1">
                          <a:lumMod val="65000"/>
                        </a:schemeClr>
                      </a:solidFill>
                    </a:lnB>
                    <a:solidFill>
                      <a:srgbClr val="FFFF00"/>
                    </a:solidFill>
                  </a:tcPr>
                </a:tc>
                <a:tc hMerge="1">
                  <a:txBody>
                    <a:bodyPr/>
                    <a:lstStyle/>
                    <a:p>
                      <a:endParaRPr lang="en-US"/>
                    </a:p>
                  </a:txBody>
                  <a:tcPr/>
                </a:tc>
                <a:extLst>
                  <a:ext uri="{0D108BD9-81ED-4DB2-BD59-A6C34878D82A}">
                    <a16:rowId xmlns:a16="http://schemas.microsoft.com/office/drawing/2014/main" val="2528705209"/>
                  </a:ext>
                </a:extLst>
              </a:tr>
              <a:tr h="311103">
                <a:tc>
                  <a:txBody>
                    <a:bodyPr/>
                    <a:lstStyle/>
                    <a:p>
                      <a:r>
                        <a:rPr lang="en-US" sz="1000" b="1" dirty="0">
                          <a:latin typeface="Arial"/>
                          <a:cs typeface="Arial"/>
                        </a:rPr>
                        <a:t>Operation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Chino </a:t>
                      </a:r>
                      <a:endParaRPr lang="en-US" sz="1050">
                        <a:latin typeface="Arial" panose="020B0604020202020204" pitchFamily="34" charset="0"/>
                        <a:cs typeface="Arial" panose="020B0604020202020204" pitchFamily="34" charset="0"/>
                      </a:endParaRPr>
                    </a:p>
                  </a:txBody>
                  <a:tcPr anchor="ctr">
                    <a:lnL w="0">
                      <a:noFill/>
                    </a:lnL>
                    <a:lnR w="12700">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1944817402"/>
                  </a:ext>
                </a:extLst>
              </a:tr>
              <a:tr h="319992">
                <a:tc>
                  <a:txBody>
                    <a:bodyPr/>
                    <a:lstStyle/>
                    <a:p>
                      <a:r>
                        <a:rPr lang="en-US" sz="1000" b="1" dirty="0">
                          <a:latin typeface="Arial"/>
                          <a:cs typeface="Arial"/>
                        </a:rPr>
                        <a:t>Date / Time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April 16, 2024 / 3:42 p.m.</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61700355"/>
                  </a:ext>
                </a:extLst>
              </a:tr>
              <a:tr h="469563">
                <a:tc>
                  <a:txBody>
                    <a:bodyPr/>
                    <a:lstStyle/>
                    <a:p>
                      <a:r>
                        <a:rPr lang="en-US" sz="1000" b="1" dirty="0">
                          <a:latin typeface="Arial"/>
                          <a:cs typeface="Arial"/>
                        </a:rPr>
                        <a:t>Event Type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Property Damage</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285024183"/>
                  </a:ext>
                </a:extLst>
              </a:tr>
              <a:tr h="1768848">
                <a:tc>
                  <a:txBody>
                    <a:bodyPr/>
                    <a:lstStyle/>
                    <a:p>
                      <a:r>
                        <a:rPr lang="en-US" sz="1000" b="1" dirty="0">
                          <a:latin typeface="Arial"/>
                          <a:cs typeface="Arial"/>
                        </a:rPr>
                        <a:t>Summary</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A pickup truck, travelling from Estrella Pit towards the Crusher, entered an intersection at the same time as a haul truck travelling down a ramp from the South Dump to the Estrella Pit. The pickup did not see the haul truck and proceeded into the intersection, running into the front tire of the haul truck as it was making a right turn. The rear dual tires of the haul truck ran over the hood of the pickup truck. </a:t>
                      </a:r>
                      <a:endParaRPr lang="en-US" sz="1050" dirty="0">
                        <a:latin typeface="Arial" panose="020B0604020202020204" pitchFamily="34" charset="0"/>
                        <a:cs typeface="Arial" panose="020B0604020202020204" pitchFamily="34" charset="0"/>
                      </a:endParaRP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037906651"/>
                  </a:ext>
                </a:extLst>
              </a:tr>
              <a:tr h="302214">
                <a:tc>
                  <a:txBody>
                    <a:bodyPr/>
                    <a:lstStyle/>
                    <a:p>
                      <a:r>
                        <a:rPr lang="en-US" sz="1000" b="1" dirty="0">
                          <a:latin typeface="Arial"/>
                          <a:cs typeface="Arial"/>
                        </a:rPr>
                        <a:t>Risk Category</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r>
                        <a:rPr lang="en-US" sz="1050" dirty="0">
                          <a:latin typeface="Arial"/>
                          <a:cs typeface="Arial"/>
                        </a:rPr>
                        <a:t>Actionable – Significant (3) Likely (3)</a:t>
                      </a:r>
                    </a:p>
                  </a:txBody>
                  <a:tcPr anchor="ctr">
                    <a:lnL w="0">
                      <a:noFill/>
                    </a:lnL>
                    <a:lnR w="12700">
                      <a:solidFill>
                        <a:schemeClr val="bg1">
                          <a:lumMod val="65000"/>
                        </a:schemeClr>
                      </a:solidFill>
                    </a:lnR>
                    <a:lnT w="9525"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50855670"/>
                  </a:ext>
                </a:extLst>
              </a:tr>
              <a:tr h="631096">
                <a:tc>
                  <a:txBody>
                    <a:bodyPr/>
                    <a:lstStyle/>
                    <a:p>
                      <a:r>
                        <a:rPr lang="en-US" sz="1000" b="1" dirty="0">
                          <a:latin typeface="Arial"/>
                          <a:cs typeface="Arial"/>
                        </a:rPr>
                        <a:t>Findings / Missing Controls</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dirty="0">
                          <a:solidFill>
                            <a:schemeClr val="tx1"/>
                          </a:solidFill>
                          <a:latin typeface="Arial"/>
                          <a:cs typeface="Arial"/>
                        </a:rPr>
                        <a:t>Poor road design </a:t>
                      </a:r>
                      <a:endParaRPr lang="en-US" sz="105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dirty="0">
                          <a:solidFill>
                            <a:schemeClr val="tx1"/>
                          </a:solidFill>
                          <a:latin typeface="Arial"/>
                          <a:cs typeface="Arial"/>
                        </a:rPr>
                        <a:t>Failure to yield to traffic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050" dirty="0">
                          <a:solidFill>
                            <a:schemeClr val="tx1"/>
                          </a:solidFill>
                          <a:latin typeface="Arial"/>
                          <a:cs typeface="Arial"/>
                        </a:rPr>
                        <a:t>Poor vehicle cleanliness obstructed the </a:t>
                      </a:r>
                      <a:r>
                        <a:rPr lang="en-US" sz="1050">
                          <a:solidFill>
                            <a:schemeClr val="tx1"/>
                          </a:solidFill>
                          <a:latin typeface="Arial"/>
                          <a:cs typeface="Arial"/>
                        </a:rPr>
                        <a:t>pickup driver’s </a:t>
                      </a:r>
                      <a:r>
                        <a:rPr lang="en-US" sz="1050" dirty="0">
                          <a:solidFill>
                            <a:schemeClr val="tx1"/>
                          </a:solidFill>
                          <a:latin typeface="Arial"/>
                          <a:cs typeface="Arial"/>
                        </a:rPr>
                        <a:t>view </a:t>
                      </a:r>
                    </a:p>
                  </a:txBody>
                  <a:tcPr anchor="ctr">
                    <a:lnL w="0">
                      <a:noFill/>
                    </a:lnL>
                    <a:lnR w="12700">
                      <a:solidFill>
                        <a:schemeClr val="bg1">
                          <a:lumMod val="65000"/>
                        </a:schemeClr>
                      </a:solidFill>
                    </a:lnR>
                    <a:noFill/>
                  </a:tcPr>
                </a:tc>
                <a:extLst>
                  <a:ext uri="{0D108BD9-81ED-4DB2-BD59-A6C34878D82A}">
                    <a16:rowId xmlns:a16="http://schemas.microsoft.com/office/drawing/2014/main" val="3530895994"/>
                  </a:ext>
                </a:extLst>
              </a:tr>
              <a:tr h="497764">
                <a:tc>
                  <a:txBody>
                    <a:bodyPr/>
                    <a:lstStyle/>
                    <a:p>
                      <a:r>
                        <a:rPr lang="en-US" sz="1000" b="1" dirty="0">
                          <a:latin typeface="Arial"/>
                          <a:cs typeface="Arial"/>
                        </a:rPr>
                        <a:t>Applicable Policies / Procedures</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hlinkClick r:id="rId2"/>
                        </a:rPr>
                        <a:t>Interaction with Heavy Mobile Equipment Surface</a:t>
                      </a:r>
                      <a:r>
                        <a:rPr lang="en-US" sz="1050" dirty="0">
                          <a:latin typeface="Arial"/>
                          <a:cs typeface="Arial"/>
                        </a:rPr>
                        <a:t>  </a:t>
                      </a:r>
                    </a:p>
                  </a:txBody>
                  <a:tcPr anchor="ctr">
                    <a:lnL w="0">
                      <a:noFill/>
                    </a:lnL>
                    <a:lnR w="12700">
                      <a:solidFill>
                        <a:schemeClr val="bg1">
                          <a:lumMod val="65000"/>
                        </a:schemeClr>
                      </a:solidFill>
                    </a:lnR>
                    <a:noFill/>
                  </a:tcPr>
                </a:tc>
                <a:extLst>
                  <a:ext uri="{0D108BD9-81ED-4DB2-BD59-A6C34878D82A}">
                    <a16:rowId xmlns:a16="http://schemas.microsoft.com/office/drawing/2014/main" val="1745805115"/>
                  </a:ext>
                </a:extLst>
              </a:tr>
              <a:tr h="488877">
                <a:tc>
                  <a:txBody>
                    <a:bodyPr/>
                    <a:lstStyle/>
                    <a:p>
                      <a:r>
                        <a:rPr lang="en-US" sz="1000" b="1" dirty="0">
                          <a:latin typeface="Arial"/>
                          <a:cs typeface="Arial"/>
                        </a:rPr>
                        <a:t>Employee Condition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No employee injuries. </a:t>
                      </a:r>
                      <a:endParaRPr lang="en-US" sz="1050" dirty="0">
                        <a:latin typeface="Arial" panose="020B0604020202020204" pitchFamily="34" charset="0"/>
                        <a:cs typeface="Arial" panose="020B0604020202020204" pitchFamily="34" charset="0"/>
                      </a:endParaRPr>
                    </a:p>
                  </a:txBody>
                  <a:tcPr anchor="ctr">
                    <a:lnL w="0">
                      <a:noFill/>
                    </a:lnL>
                    <a:lnR w="12700">
                      <a:solidFill>
                        <a:schemeClr val="bg1">
                          <a:lumMod val="65000"/>
                        </a:schemeClr>
                      </a:solidFill>
                    </a:lnR>
                    <a:noFill/>
                  </a:tcPr>
                </a:tc>
                <a:extLst>
                  <a:ext uri="{0D108BD9-81ED-4DB2-BD59-A6C34878D82A}">
                    <a16:rowId xmlns:a16="http://schemas.microsoft.com/office/drawing/2014/main" val="1935167756"/>
                  </a:ext>
                </a:extLst>
              </a:tr>
              <a:tr h="311103">
                <a:tc>
                  <a:txBody>
                    <a:bodyPr/>
                    <a:lstStyle/>
                    <a:p>
                      <a:r>
                        <a:rPr lang="en-US" sz="1000" b="1" dirty="0">
                          <a:latin typeface="Arial"/>
                          <a:cs typeface="Arial"/>
                        </a:rPr>
                        <a:t>Contact</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James Cook, Manager-Health and Safety </a:t>
                      </a:r>
                    </a:p>
                    <a:p>
                      <a:r>
                        <a:rPr lang="en-US" sz="1050" dirty="0">
                          <a:latin typeface="Arial"/>
                          <a:cs typeface="Arial"/>
                        </a:rPr>
                        <a:t>Chris Allen, Manager-Mine Chino</a:t>
                      </a:r>
                      <a:endParaRPr lang="en-US" sz="1050" dirty="0">
                        <a:latin typeface="Arial" panose="020B0604020202020204" pitchFamily="34" charset="0"/>
                        <a:cs typeface="Arial" panose="020B0604020202020204" pitchFamily="34" charset="0"/>
                      </a:endParaRPr>
                    </a:p>
                  </a:txBody>
                  <a:tcPr anchor="ctr">
                    <a:lnL w="0">
                      <a:noFill/>
                    </a:lnL>
                    <a:lnR w="12700">
                      <a:solidFill>
                        <a:schemeClr val="bg1">
                          <a:lumMod val="65000"/>
                        </a:schemeClr>
                      </a:solidFill>
                    </a:lnR>
                    <a:lnB w="12700">
                      <a:solidFill>
                        <a:schemeClr val="bg1">
                          <a:lumMod val="65000"/>
                        </a:schemeClr>
                      </a:solidFill>
                    </a:lnB>
                    <a:noFill/>
                  </a:tcPr>
                </a:tc>
                <a:extLst>
                  <a:ext uri="{0D108BD9-81ED-4DB2-BD59-A6C34878D82A}">
                    <a16:rowId xmlns:a16="http://schemas.microsoft.com/office/drawing/2014/main" val="2438907356"/>
                  </a:ext>
                </a:extLst>
              </a:tr>
            </a:tbl>
          </a:graphicData>
        </a:graphic>
      </p:graphicFrame>
      <p:graphicFrame>
        <p:nvGraphicFramePr>
          <p:cNvPr id="27" name="Table 25">
            <a:extLst>
              <a:ext uri="{FF2B5EF4-FFF2-40B4-BE49-F238E27FC236}">
                <a16:creationId xmlns:a16="http://schemas.microsoft.com/office/drawing/2014/main" id="{518B5387-EEA9-49CC-8804-1ECD6BE7A834}"/>
              </a:ext>
            </a:extLst>
          </p:cNvPr>
          <p:cNvGraphicFramePr>
            <a:graphicFrameLocks noGrp="1"/>
          </p:cNvGraphicFramePr>
          <p:nvPr/>
        </p:nvGraphicFramePr>
        <p:xfrm>
          <a:off x="9362908" y="462032"/>
          <a:ext cx="2829092" cy="411480"/>
        </p:xfrm>
        <a:graphic>
          <a:graphicData uri="http://schemas.openxmlformats.org/drawingml/2006/table">
            <a:tbl>
              <a:tblPr firstRow="1" bandRow="1">
                <a:tableStyleId>{5C22544A-7EE6-4342-B048-85BDC9FD1C3A}</a:tableStyleId>
              </a:tblPr>
              <a:tblGrid>
                <a:gridCol w="2829092">
                  <a:extLst>
                    <a:ext uri="{9D8B030D-6E8A-4147-A177-3AD203B41FA5}">
                      <a16:colId xmlns:a16="http://schemas.microsoft.com/office/drawing/2014/main" val="4226224490"/>
                    </a:ext>
                  </a:extLst>
                </a:gridCol>
              </a:tblGrid>
              <a:tr h="397069">
                <a:tc>
                  <a:txBody>
                    <a:bodyPr/>
                    <a:lstStyle/>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Arial" panose="020B0604020202020204" pitchFamily="34" charset="0"/>
                          <a:cs typeface="Arial" panose="020B0604020202020204" pitchFamily="34" charset="0"/>
                        </a:rPr>
                        <a:t>PFE # 2024-8</a:t>
                      </a:r>
                    </a:p>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panose="020B0604020202020204" pitchFamily="34" charset="0"/>
                          <a:cs typeface="Arial" panose="020B0604020202020204" pitchFamily="34" charset="0"/>
                        </a:rPr>
                        <a:t>Event ID # 20014938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921928"/>
                  </a:ext>
                </a:extLst>
              </a:tr>
            </a:tbl>
          </a:graphicData>
        </a:graphic>
      </p:graphicFrame>
      <p:sp>
        <p:nvSpPr>
          <p:cNvPr id="2" name="TextBox 1">
            <a:extLst>
              <a:ext uri="{FF2B5EF4-FFF2-40B4-BE49-F238E27FC236}">
                <a16:creationId xmlns:a16="http://schemas.microsoft.com/office/drawing/2014/main" id="{AE58BB17-B072-1534-190F-31E1290A7FC0}"/>
              </a:ext>
            </a:extLst>
          </p:cNvPr>
          <p:cNvSpPr txBox="1"/>
          <p:nvPr/>
        </p:nvSpPr>
        <p:spPr>
          <a:xfrm>
            <a:off x="4885" y="689049"/>
            <a:ext cx="1249391"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Vehicle Collision</a:t>
            </a:r>
          </a:p>
        </p:txBody>
      </p:sp>
      <p:pic>
        <p:nvPicPr>
          <p:cNvPr id="1028" name="Picture 4">
            <a:extLst>
              <a:ext uri="{FF2B5EF4-FFF2-40B4-BE49-F238E27FC236}">
                <a16:creationId xmlns:a16="http://schemas.microsoft.com/office/drawing/2014/main" id="{E371D985-08EF-6DC0-A333-0095426CF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455" y="1456539"/>
            <a:ext cx="1905341" cy="25404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icon&#10;&#10;Description automatically generated">
            <a:extLst>
              <a:ext uri="{FF2B5EF4-FFF2-40B4-BE49-F238E27FC236}">
                <a16:creationId xmlns:a16="http://schemas.microsoft.com/office/drawing/2014/main" id="{6B4A0BE0-B89B-C7DC-B647-EEC92A568C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810" y="49640"/>
            <a:ext cx="713542" cy="618132"/>
          </a:xfrm>
          <a:prstGeom prst="rect">
            <a:avLst/>
          </a:prstGeom>
        </p:spPr>
      </p:pic>
      <p:pic>
        <p:nvPicPr>
          <p:cNvPr id="1030" name="Picture 6">
            <a:extLst>
              <a:ext uri="{FF2B5EF4-FFF2-40B4-BE49-F238E27FC236}">
                <a16:creationId xmlns:a16="http://schemas.microsoft.com/office/drawing/2014/main" id="{DFFBF977-9D3D-24EC-6767-03C1516DB2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62908" y="1469570"/>
            <a:ext cx="1905341" cy="2540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19">
            <a:extLst>
              <a:ext uri="{FF2B5EF4-FFF2-40B4-BE49-F238E27FC236}">
                <a16:creationId xmlns:a16="http://schemas.microsoft.com/office/drawing/2014/main" id="{1D6A8A40-2D45-30CC-6CA6-FF7FDC23DE65}"/>
              </a:ext>
            </a:extLst>
          </p:cNvPr>
          <p:cNvSpPr txBox="1">
            <a:spLocks/>
          </p:cNvSpPr>
          <p:nvPr/>
        </p:nvSpPr>
        <p:spPr>
          <a:xfrm>
            <a:off x="6309989" y="6240274"/>
            <a:ext cx="5084792" cy="5071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38405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05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Intersection of incident. Yellow arrows – haul truck. White arrows – pickup truck.</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05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5" name="Text Placeholder 19">
            <a:extLst>
              <a:ext uri="{FF2B5EF4-FFF2-40B4-BE49-F238E27FC236}">
                <a16:creationId xmlns:a16="http://schemas.microsoft.com/office/drawing/2014/main" id="{79E85CFF-C55B-C4B0-C79F-99D05D180E5E}"/>
              </a:ext>
            </a:extLst>
          </p:cNvPr>
          <p:cNvSpPr txBox="1">
            <a:spLocks/>
          </p:cNvSpPr>
          <p:nvPr/>
        </p:nvSpPr>
        <p:spPr>
          <a:xfrm>
            <a:off x="9303393" y="4025886"/>
            <a:ext cx="2379413" cy="2671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38405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5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Damage to haul truck from impact</a:t>
            </a:r>
            <a:r>
              <a:rPr kumimoji="0" lang="en-US" sz="105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05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a:extLst>
              <a:ext uri="{FF2B5EF4-FFF2-40B4-BE49-F238E27FC236}">
                <a16:creationId xmlns:a16="http://schemas.microsoft.com/office/drawing/2014/main" id="{1135BD8B-1A82-8FD4-A2C4-9C4509F212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9503" y="4308876"/>
            <a:ext cx="4555285" cy="1931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695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3A8CC26-360D-471C-9F48-476300F2056C}"/>
              </a:ext>
            </a:extLst>
          </p:cNvPr>
          <p:cNvSpPr>
            <a:spLocks noGrp="1"/>
          </p:cNvSpPr>
          <p:nvPr>
            <p:ph type="body" sz="quarter" idx="34"/>
          </p:nvPr>
        </p:nvSpPr>
        <p:spPr>
          <a:xfrm>
            <a:off x="8716603" y="5198644"/>
            <a:ext cx="2863352" cy="267130"/>
          </a:xfrm>
        </p:spPr>
        <p:txBody>
          <a:bodyPr>
            <a:noAutofit/>
          </a:bodyPr>
          <a:lstStyle/>
          <a:p>
            <a:pPr marL="0" indent="0">
              <a:buNone/>
            </a:pPr>
            <a:r>
              <a:rPr lang="en-US" sz="1050" i="1">
                <a:latin typeface="Arial" panose="020B0604020202020204" pitchFamily="34" charset="0"/>
                <a:cs typeface="Arial" panose="020B0604020202020204" pitchFamily="34" charset="0"/>
              </a:rPr>
              <a:t>Reenactment of employee’s position and chain location (red line). </a:t>
            </a:r>
          </a:p>
        </p:txBody>
      </p:sp>
      <p:sp>
        <p:nvSpPr>
          <p:cNvPr id="21" name="Title 20">
            <a:extLst>
              <a:ext uri="{FF2B5EF4-FFF2-40B4-BE49-F238E27FC236}">
                <a16:creationId xmlns:a16="http://schemas.microsoft.com/office/drawing/2014/main" id="{DC4EC4A1-F2A8-46C0-9DB8-9044030FEF77}"/>
              </a:ext>
            </a:extLst>
          </p:cNvPr>
          <p:cNvSpPr>
            <a:spLocks noGrp="1"/>
          </p:cNvSpPr>
          <p:nvPr>
            <p:ph type="title"/>
          </p:nvPr>
        </p:nvSpPr>
        <p:spPr>
          <a:xfrm>
            <a:off x="3937092" y="270082"/>
            <a:ext cx="5425815" cy="533203"/>
          </a:xfrm>
          <a:prstGeom prst="rect">
            <a:avLst/>
          </a:prstGeom>
        </p:spPr>
        <p:txBody>
          <a:bodyPr>
            <a:normAutofit/>
          </a:bodyPr>
          <a:lstStyle/>
          <a:p>
            <a:r>
              <a:rPr lang="en-US">
                <a:latin typeface="Arial"/>
                <a:cs typeface="Arial"/>
              </a:rPr>
              <a:t>Employee Struck with Rigging</a:t>
            </a:r>
            <a:endParaRPr lang="en-US"/>
          </a:p>
        </p:txBody>
      </p:sp>
      <p:graphicFrame>
        <p:nvGraphicFramePr>
          <p:cNvPr id="22" name="Table 2">
            <a:extLst>
              <a:ext uri="{FF2B5EF4-FFF2-40B4-BE49-F238E27FC236}">
                <a16:creationId xmlns:a16="http://schemas.microsoft.com/office/drawing/2014/main" id="{96CCAA6D-C3BA-4365-9F2A-7AEF9AE71605}"/>
              </a:ext>
            </a:extLst>
          </p:cNvPr>
          <p:cNvGraphicFramePr>
            <a:graphicFrameLocks noGrp="1"/>
          </p:cNvGraphicFramePr>
          <p:nvPr/>
        </p:nvGraphicFramePr>
        <p:xfrm>
          <a:off x="272810" y="1078478"/>
          <a:ext cx="5609203" cy="5724116"/>
        </p:xfrm>
        <a:graphic>
          <a:graphicData uri="http://schemas.openxmlformats.org/drawingml/2006/table">
            <a:tbl>
              <a:tblPr firstRow="1" bandRow="1">
                <a:tableStyleId>{1FECB4D8-DB02-4DC6-A0A2-4F2EBAE1DC90}</a:tableStyleId>
              </a:tblPr>
              <a:tblGrid>
                <a:gridCol w="1520123">
                  <a:extLst>
                    <a:ext uri="{9D8B030D-6E8A-4147-A177-3AD203B41FA5}">
                      <a16:colId xmlns:a16="http://schemas.microsoft.com/office/drawing/2014/main" val="2478897174"/>
                    </a:ext>
                  </a:extLst>
                </a:gridCol>
                <a:gridCol w="4089080">
                  <a:extLst>
                    <a:ext uri="{9D8B030D-6E8A-4147-A177-3AD203B41FA5}">
                      <a16:colId xmlns:a16="http://schemas.microsoft.com/office/drawing/2014/main" val="1434738273"/>
                    </a:ext>
                  </a:extLst>
                </a:gridCol>
              </a:tblGrid>
              <a:tr h="408879">
                <a:tc gridSpan="2">
                  <a:txBody>
                    <a:bodyPr/>
                    <a:lstStyle/>
                    <a:p>
                      <a:pPr algn="ctr"/>
                      <a:r>
                        <a:rPr lang="en-US" sz="1400">
                          <a:solidFill>
                            <a:schemeClr val="tx1"/>
                          </a:solidFill>
                          <a:latin typeface="Arial"/>
                          <a:cs typeface="Arial"/>
                        </a:rPr>
                        <a:t>Preliminary Incident Details</a:t>
                      </a:r>
                    </a:p>
                  </a:txBody>
                  <a:tcPr anchor="ctr">
                    <a:lnL w="9525">
                      <a:solidFill>
                        <a:schemeClr val="bg1">
                          <a:lumMod val="65000"/>
                        </a:schemeClr>
                      </a:solidFill>
                    </a:lnL>
                    <a:lnR w="9525">
                      <a:solidFill>
                        <a:schemeClr val="bg1">
                          <a:lumMod val="65000"/>
                        </a:schemeClr>
                      </a:solidFill>
                    </a:lnR>
                    <a:lnT w="9525">
                      <a:solidFill>
                        <a:schemeClr val="bg1">
                          <a:lumMod val="65000"/>
                        </a:schemeClr>
                      </a:solidFill>
                    </a:lnT>
                    <a:lnB w="9525">
                      <a:solidFill>
                        <a:schemeClr val="bg1">
                          <a:lumMod val="65000"/>
                        </a:schemeClr>
                      </a:solidFill>
                    </a:lnB>
                    <a:solidFill>
                      <a:srgbClr val="FFFF00"/>
                    </a:solidFill>
                  </a:tcPr>
                </a:tc>
                <a:tc hMerge="1">
                  <a:txBody>
                    <a:bodyPr/>
                    <a:lstStyle/>
                    <a:p>
                      <a:endParaRPr lang="en-US"/>
                    </a:p>
                  </a:txBody>
                  <a:tcPr/>
                </a:tc>
                <a:extLst>
                  <a:ext uri="{0D108BD9-81ED-4DB2-BD59-A6C34878D82A}">
                    <a16:rowId xmlns:a16="http://schemas.microsoft.com/office/drawing/2014/main" val="2528705209"/>
                  </a:ext>
                </a:extLst>
              </a:tr>
              <a:tr h="311103">
                <a:tc>
                  <a:txBody>
                    <a:bodyPr/>
                    <a:lstStyle/>
                    <a:p>
                      <a:r>
                        <a:rPr lang="en-US" sz="1000" b="1">
                          <a:latin typeface="Arial"/>
                          <a:cs typeface="Arial"/>
                        </a:rPr>
                        <a:t>Operation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latin typeface="Arial"/>
                          <a:cs typeface="Arial"/>
                        </a:rPr>
                        <a:t>Morenci </a:t>
                      </a:r>
                      <a:endParaRPr lang="en-US" sz="1050">
                        <a:latin typeface="Arial" panose="020B0604020202020204" pitchFamily="34" charset="0"/>
                        <a:cs typeface="Arial" panose="020B0604020202020204" pitchFamily="34" charset="0"/>
                      </a:endParaRPr>
                    </a:p>
                  </a:txBody>
                  <a:tcPr anchor="ctr">
                    <a:lnL w="0">
                      <a:noFill/>
                    </a:lnL>
                    <a:lnR w="12700">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1944817402"/>
                  </a:ext>
                </a:extLst>
              </a:tr>
              <a:tr h="319992">
                <a:tc>
                  <a:txBody>
                    <a:bodyPr/>
                    <a:lstStyle/>
                    <a:p>
                      <a:r>
                        <a:rPr lang="en-US" sz="1000" b="1">
                          <a:latin typeface="Arial"/>
                          <a:cs typeface="Arial"/>
                        </a:rPr>
                        <a:t>Date / Time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latin typeface="Arial"/>
                          <a:cs typeface="Arial"/>
                        </a:rPr>
                        <a:t>April 18, 2024 / 3:15 p.m.</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61700355"/>
                  </a:ext>
                </a:extLst>
              </a:tr>
              <a:tr h="469563">
                <a:tc>
                  <a:txBody>
                    <a:bodyPr/>
                    <a:lstStyle/>
                    <a:p>
                      <a:r>
                        <a:rPr lang="en-US" sz="1000" b="1">
                          <a:latin typeface="Arial"/>
                          <a:cs typeface="Arial"/>
                        </a:rPr>
                        <a:t>Event Type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latin typeface="Arial"/>
                          <a:cs typeface="Arial"/>
                        </a:rPr>
                        <a:t>Injury – Restricted Duty </a:t>
                      </a:r>
                      <a:endParaRPr lang="en-US" sz="1050">
                        <a:latin typeface="Arial" panose="020B0604020202020204" pitchFamily="34" charset="0"/>
                        <a:cs typeface="Arial" panose="020B0604020202020204" pitchFamily="34" charset="0"/>
                      </a:endParaRPr>
                    </a:p>
                  </a:txBody>
                  <a:tcPr anchor="ctr">
                    <a:lnL w="0">
                      <a:noFill/>
                    </a:lnL>
                    <a:lnR w="9525">
                      <a:solidFill>
                        <a:schemeClr val="bg1">
                          <a:lumMod val="65000"/>
                        </a:schemeClr>
                      </a:solidFill>
                    </a:lnR>
                    <a:lnT w="9525">
                      <a:solidFill>
                        <a:schemeClr val="bg1">
                          <a:lumMod val="65000"/>
                        </a:schemeClr>
                      </a:solidFill>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285024183"/>
                  </a:ext>
                </a:extLst>
              </a:tr>
              <a:tr h="1768848">
                <a:tc>
                  <a:txBody>
                    <a:bodyPr/>
                    <a:lstStyle/>
                    <a:p>
                      <a:r>
                        <a:rPr lang="en-US" sz="1000" b="1">
                          <a:latin typeface="Arial"/>
                          <a:cs typeface="Arial"/>
                        </a:rPr>
                        <a:t>Summary</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91440" algn="l" fontAlgn="ctr"/>
                      <a:r>
                        <a:rPr lang="en-US" sz="1050" b="0" i="0" u="none" strike="noStrike" dirty="0">
                          <a:solidFill>
                            <a:srgbClr val="333333"/>
                          </a:solidFill>
                          <a:effectLst/>
                          <a:latin typeface="Arial"/>
                        </a:rPr>
                        <a:t>A mechanic was lowering guides with a crane. A come-along was attached to the crane and the guide to stabilize and balance the load. The mechanic observed signs of over-tension and tried to loosen the come-along. While adjusting, the chain broke, causing a component to strike the employee's hard hat. </a:t>
                      </a:r>
                      <a:endParaRPr lang="en-US" sz="1050" b="0" i="0" u="none" strike="noStrike" dirty="0">
                        <a:solidFill>
                          <a:srgbClr val="333333"/>
                        </a:solidFill>
                        <a:effectLst/>
                        <a:latin typeface="Arial" panose="020B0604020202020204" pitchFamily="34" charset="0"/>
                      </a:endParaRPr>
                    </a:p>
                  </a:txBody>
                  <a:tcPr marL="6350" marR="6350" marT="6350"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037906651"/>
                  </a:ext>
                </a:extLst>
              </a:tr>
              <a:tr h="302214">
                <a:tc>
                  <a:txBody>
                    <a:bodyPr/>
                    <a:lstStyle/>
                    <a:p>
                      <a:r>
                        <a:rPr lang="en-US" sz="1000" b="1">
                          <a:latin typeface="Arial"/>
                          <a:cs typeface="Arial"/>
                        </a:rPr>
                        <a:t>Risk Category</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r>
                        <a:rPr lang="en-US" sz="1050">
                          <a:latin typeface="Arial"/>
                          <a:cs typeface="Arial"/>
                        </a:rPr>
                        <a:t>Actionable – Significant (3) Likely (3)</a:t>
                      </a:r>
                    </a:p>
                  </a:txBody>
                  <a:tcPr anchor="ctr">
                    <a:lnL w="0">
                      <a:noFill/>
                    </a:lnL>
                    <a:lnR w="12700">
                      <a:solidFill>
                        <a:schemeClr val="bg1">
                          <a:lumMod val="65000"/>
                        </a:schemeClr>
                      </a:solidFill>
                    </a:lnR>
                    <a:lnT w="9525"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50855670"/>
                  </a:ext>
                </a:extLst>
              </a:tr>
              <a:tr h="631096">
                <a:tc>
                  <a:txBody>
                    <a:bodyPr/>
                    <a:lstStyle/>
                    <a:p>
                      <a:r>
                        <a:rPr lang="en-US" sz="1000" b="1">
                          <a:latin typeface="Arial"/>
                          <a:cs typeface="Arial"/>
                        </a:rPr>
                        <a:t>Findings / Missing Controls</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a:solidFill>
                            <a:schemeClr val="tx1"/>
                          </a:solidFill>
                          <a:latin typeface="Arial"/>
                          <a:cs typeface="Arial"/>
                        </a:rPr>
                        <a:t>Lifting execution – improper use of equipment </a:t>
                      </a:r>
                      <a:endParaRPr lang="en-US" sz="1050">
                        <a:solidFill>
                          <a:schemeClr val="tx1"/>
                        </a:solidFill>
                        <a:latin typeface="Arial" panose="020B0604020202020204" pitchFamily="34" charset="0"/>
                        <a:cs typeface="Arial" panose="020B0604020202020204" pitchFamily="34" charset="0"/>
                      </a:endParaRPr>
                    </a:p>
                  </a:txBody>
                  <a:tcPr anchor="ctr">
                    <a:lnL w="0">
                      <a:noFill/>
                    </a:lnL>
                    <a:lnR w="12700">
                      <a:solidFill>
                        <a:schemeClr val="bg1">
                          <a:lumMod val="65000"/>
                        </a:schemeClr>
                      </a:solidFill>
                    </a:lnR>
                    <a:noFill/>
                  </a:tcPr>
                </a:tc>
                <a:extLst>
                  <a:ext uri="{0D108BD9-81ED-4DB2-BD59-A6C34878D82A}">
                    <a16:rowId xmlns:a16="http://schemas.microsoft.com/office/drawing/2014/main" val="3530895994"/>
                  </a:ext>
                </a:extLst>
              </a:tr>
              <a:tr h="497764">
                <a:tc>
                  <a:txBody>
                    <a:bodyPr/>
                    <a:lstStyle/>
                    <a:p>
                      <a:r>
                        <a:rPr lang="en-US" sz="1000" b="1">
                          <a:latin typeface="Arial"/>
                          <a:cs typeface="Arial"/>
                        </a:rPr>
                        <a:t>Applicable Policies / Procedures</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a:latin typeface="Arial"/>
                          <a:cs typeface="Arial"/>
                          <a:hlinkClick r:id="rId2"/>
                        </a:rPr>
                        <a:t>FCX-HS32 Crane and Rigging Policy</a:t>
                      </a:r>
                      <a:endParaRPr lang="en-US" sz="1050">
                        <a:latin typeface="Arial"/>
                        <a:cs typeface="Arial"/>
                      </a:endParaRPr>
                    </a:p>
                    <a:p>
                      <a:pPr marL="171450" indent="-171450">
                        <a:buFont typeface="Arial" panose="020B0604020202020204" pitchFamily="34" charset="0"/>
                        <a:buChar char="•"/>
                      </a:pPr>
                      <a:r>
                        <a:rPr lang="en-US" sz="1050" b="0" i="0" kern="1200">
                          <a:solidFill>
                            <a:schemeClr val="dk1"/>
                          </a:solidFill>
                          <a:effectLst/>
                          <a:latin typeface="Arial"/>
                          <a:ea typeface="+mn-ea"/>
                          <a:cs typeface="Arial"/>
                        </a:rPr>
                        <a:t>Original equipment manufacturer procedures</a:t>
                      </a:r>
                      <a:endParaRPr lang="en-US" sz="1050">
                        <a:latin typeface="Arial"/>
                        <a:cs typeface="Arial"/>
                      </a:endParaRPr>
                    </a:p>
                  </a:txBody>
                  <a:tcPr anchor="ctr">
                    <a:lnL w="0">
                      <a:noFill/>
                    </a:lnL>
                    <a:lnR w="12700">
                      <a:solidFill>
                        <a:schemeClr val="bg1">
                          <a:lumMod val="65000"/>
                        </a:schemeClr>
                      </a:solidFill>
                    </a:lnR>
                    <a:noFill/>
                  </a:tcPr>
                </a:tc>
                <a:extLst>
                  <a:ext uri="{0D108BD9-81ED-4DB2-BD59-A6C34878D82A}">
                    <a16:rowId xmlns:a16="http://schemas.microsoft.com/office/drawing/2014/main" val="1745805115"/>
                  </a:ext>
                </a:extLst>
              </a:tr>
              <a:tr h="488877">
                <a:tc>
                  <a:txBody>
                    <a:bodyPr/>
                    <a:lstStyle/>
                    <a:p>
                      <a:r>
                        <a:rPr lang="en-US" sz="1000" b="1">
                          <a:latin typeface="Arial"/>
                          <a:cs typeface="Arial"/>
                        </a:rPr>
                        <a:t>Employee Condition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a:latin typeface="Arial"/>
                          <a:cs typeface="Arial"/>
                        </a:rPr>
                        <a:t>Employee sustained two lacerations and was treated with multiple staples. </a:t>
                      </a:r>
                      <a:endParaRPr lang="en-US" sz="1050">
                        <a:latin typeface="Arial" panose="020B0604020202020204" pitchFamily="34" charset="0"/>
                        <a:cs typeface="Arial" panose="020B0604020202020204" pitchFamily="34" charset="0"/>
                      </a:endParaRPr>
                    </a:p>
                  </a:txBody>
                  <a:tcPr anchor="ctr">
                    <a:lnL w="0">
                      <a:noFill/>
                    </a:lnL>
                    <a:lnR w="12700">
                      <a:solidFill>
                        <a:schemeClr val="bg1">
                          <a:lumMod val="65000"/>
                        </a:schemeClr>
                      </a:solidFill>
                    </a:lnR>
                    <a:noFill/>
                  </a:tcPr>
                </a:tc>
                <a:extLst>
                  <a:ext uri="{0D108BD9-81ED-4DB2-BD59-A6C34878D82A}">
                    <a16:rowId xmlns:a16="http://schemas.microsoft.com/office/drawing/2014/main" val="1935167756"/>
                  </a:ext>
                </a:extLst>
              </a:tr>
              <a:tr h="311103">
                <a:tc>
                  <a:txBody>
                    <a:bodyPr/>
                    <a:lstStyle/>
                    <a:p>
                      <a:r>
                        <a:rPr lang="en-US" sz="1000" b="1">
                          <a:latin typeface="Arial"/>
                          <a:cs typeface="Arial"/>
                        </a:rPr>
                        <a:t>Contact</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dirty="0">
                          <a:latin typeface="Arial"/>
                          <a:cs typeface="Arial"/>
                        </a:rPr>
                        <a:t>Jacob Sweet, Manager-Health and Safety</a:t>
                      </a:r>
                    </a:p>
                    <a:p>
                      <a:pPr marL="171450" indent="-171450">
                        <a:buFont typeface="Arial" panose="020B0604020202020204" pitchFamily="34" charset="0"/>
                        <a:buChar char="•"/>
                      </a:pPr>
                      <a:r>
                        <a:rPr lang="en-US" sz="1050" dirty="0">
                          <a:latin typeface="Arial"/>
                          <a:cs typeface="Arial"/>
                        </a:rPr>
                        <a:t>John Murphy, Manager-Metcalf Mill </a:t>
                      </a:r>
                      <a:r>
                        <a:rPr lang="en-US" sz="1800" b="0" i="0" kern="1200" dirty="0">
                          <a:solidFill>
                            <a:schemeClr val="dk1"/>
                          </a:solidFill>
                          <a:effectLst/>
                          <a:latin typeface="Arial"/>
                          <a:ea typeface="+mn-ea"/>
                          <a:cs typeface="Arial"/>
                        </a:rPr>
                        <a:t> </a:t>
                      </a:r>
                      <a:endParaRPr lang="en-US" sz="1050" dirty="0">
                        <a:latin typeface="Arial"/>
                        <a:cs typeface="Arial"/>
                      </a:endParaRPr>
                    </a:p>
                  </a:txBody>
                  <a:tcPr anchor="ctr">
                    <a:lnL w="0">
                      <a:noFill/>
                    </a:lnL>
                    <a:lnR w="12700">
                      <a:solidFill>
                        <a:schemeClr val="bg1">
                          <a:lumMod val="65000"/>
                        </a:schemeClr>
                      </a:solidFill>
                    </a:lnR>
                    <a:lnB w="12700">
                      <a:solidFill>
                        <a:schemeClr val="bg1">
                          <a:lumMod val="65000"/>
                        </a:schemeClr>
                      </a:solidFill>
                    </a:lnB>
                    <a:noFill/>
                  </a:tcPr>
                </a:tc>
                <a:extLst>
                  <a:ext uri="{0D108BD9-81ED-4DB2-BD59-A6C34878D82A}">
                    <a16:rowId xmlns:a16="http://schemas.microsoft.com/office/drawing/2014/main" val="2438907356"/>
                  </a:ext>
                </a:extLst>
              </a:tr>
            </a:tbl>
          </a:graphicData>
        </a:graphic>
      </p:graphicFrame>
      <p:graphicFrame>
        <p:nvGraphicFramePr>
          <p:cNvPr id="27" name="Table 25">
            <a:extLst>
              <a:ext uri="{FF2B5EF4-FFF2-40B4-BE49-F238E27FC236}">
                <a16:creationId xmlns:a16="http://schemas.microsoft.com/office/drawing/2014/main" id="{518B5387-EEA9-49CC-8804-1ECD6BE7A834}"/>
              </a:ext>
            </a:extLst>
          </p:cNvPr>
          <p:cNvGraphicFramePr>
            <a:graphicFrameLocks noGrp="1"/>
          </p:cNvGraphicFramePr>
          <p:nvPr/>
        </p:nvGraphicFramePr>
        <p:xfrm>
          <a:off x="9362908" y="462032"/>
          <a:ext cx="2829092" cy="411480"/>
        </p:xfrm>
        <a:graphic>
          <a:graphicData uri="http://schemas.openxmlformats.org/drawingml/2006/table">
            <a:tbl>
              <a:tblPr firstRow="1" bandRow="1">
                <a:tableStyleId>{5C22544A-7EE6-4342-B048-85BDC9FD1C3A}</a:tableStyleId>
              </a:tblPr>
              <a:tblGrid>
                <a:gridCol w="2829092">
                  <a:extLst>
                    <a:ext uri="{9D8B030D-6E8A-4147-A177-3AD203B41FA5}">
                      <a16:colId xmlns:a16="http://schemas.microsoft.com/office/drawing/2014/main" val="4226224490"/>
                    </a:ext>
                  </a:extLst>
                </a:gridCol>
              </a:tblGrid>
              <a:tr h="397069">
                <a:tc>
                  <a:txBody>
                    <a:bodyPr/>
                    <a:lstStyle/>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panose="020B0604020202020204" pitchFamily="34" charset="0"/>
                          <a:cs typeface="Arial" panose="020B0604020202020204" pitchFamily="34" charset="0"/>
                        </a:rPr>
                        <a:t>PFE # 2024-9</a:t>
                      </a:r>
                    </a:p>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panose="020B0604020202020204" pitchFamily="34" charset="0"/>
                          <a:cs typeface="Arial" panose="020B0604020202020204" pitchFamily="34" charset="0"/>
                        </a:rPr>
                        <a:t>Event ID # 20014989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921928"/>
                  </a:ext>
                </a:extLst>
              </a:tr>
            </a:tbl>
          </a:graphicData>
        </a:graphic>
      </p:graphicFrame>
      <p:sp>
        <p:nvSpPr>
          <p:cNvPr id="2" name="TextBox 1">
            <a:extLst>
              <a:ext uri="{FF2B5EF4-FFF2-40B4-BE49-F238E27FC236}">
                <a16:creationId xmlns:a16="http://schemas.microsoft.com/office/drawing/2014/main" id="{AE58BB17-B072-1534-190F-31E1290A7FC0}"/>
              </a:ext>
            </a:extLst>
          </p:cNvPr>
          <p:cNvSpPr txBox="1"/>
          <p:nvPr/>
        </p:nvSpPr>
        <p:spPr>
          <a:xfrm>
            <a:off x="-97634" y="557315"/>
            <a:ext cx="1497697"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Uncontrolled Release of Energy</a:t>
            </a:r>
          </a:p>
        </p:txBody>
      </p:sp>
      <p:pic>
        <p:nvPicPr>
          <p:cNvPr id="3" name="Picture 2" descr="Icon&#10;&#10;Description automatically generated">
            <a:extLst>
              <a:ext uri="{FF2B5EF4-FFF2-40B4-BE49-F238E27FC236}">
                <a16:creationId xmlns:a16="http://schemas.microsoft.com/office/drawing/2014/main" id="{976AD6B0-7170-C155-9CFD-C36835F9D0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32" y="76558"/>
            <a:ext cx="554963" cy="480757"/>
          </a:xfrm>
          <a:prstGeom prst="rect">
            <a:avLst/>
          </a:prstGeom>
        </p:spPr>
      </p:pic>
      <p:pic>
        <p:nvPicPr>
          <p:cNvPr id="1026" name="Picture 2">
            <a:extLst>
              <a:ext uri="{FF2B5EF4-FFF2-40B4-BE49-F238E27FC236}">
                <a16:creationId xmlns:a16="http://schemas.microsoft.com/office/drawing/2014/main" id="{76E1DFA1-32F9-048B-EE90-F561501A79D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041" b="8471"/>
          <a:stretch/>
        </p:blipFill>
        <p:spPr bwMode="auto">
          <a:xfrm>
            <a:off x="6390608" y="4300714"/>
            <a:ext cx="1897730" cy="20629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person in a hard hat holding a drill&#10;&#10;Description automatically generated">
            <a:extLst>
              <a:ext uri="{FF2B5EF4-FFF2-40B4-BE49-F238E27FC236}">
                <a16:creationId xmlns:a16="http://schemas.microsoft.com/office/drawing/2014/main" id="{1DB5DA69-FA34-1334-AB25-4406FCA899A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697" r="14108"/>
          <a:stretch/>
        </p:blipFill>
        <p:spPr bwMode="auto">
          <a:xfrm>
            <a:off x="8716603" y="2018952"/>
            <a:ext cx="2863352" cy="31536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hand holding a chain&#10;&#10;Description automatically generated">
            <a:extLst>
              <a:ext uri="{FF2B5EF4-FFF2-40B4-BE49-F238E27FC236}">
                <a16:creationId xmlns:a16="http://schemas.microsoft.com/office/drawing/2014/main" id="{60CC7644-4BA6-940D-6239-9040501B899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074152" y="1744815"/>
            <a:ext cx="2531649" cy="189873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19">
            <a:extLst>
              <a:ext uri="{FF2B5EF4-FFF2-40B4-BE49-F238E27FC236}">
                <a16:creationId xmlns:a16="http://schemas.microsoft.com/office/drawing/2014/main" id="{0445E99B-D2B3-17AA-12A0-1D56E1091051}"/>
              </a:ext>
            </a:extLst>
          </p:cNvPr>
          <p:cNvSpPr txBox="1">
            <a:spLocks/>
          </p:cNvSpPr>
          <p:nvPr/>
        </p:nvSpPr>
        <p:spPr>
          <a:xfrm>
            <a:off x="6286650" y="6388296"/>
            <a:ext cx="2850697" cy="2671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38405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50" b="0" i="1" u="none" strike="noStrike" kern="1200" cap="none" spc="0" normalizeH="0" baseline="0" noProof="0" dirty="0">
                <a:ln>
                  <a:noFill/>
                </a:ln>
                <a:solidFill>
                  <a:prstClr val="black"/>
                </a:solidFill>
                <a:effectLst/>
                <a:uLnTx/>
                <a:uFillTx/>
                <a:latin typeface="Arial"/>
                <a:ea typeface="+mn-ea"/>
                <a:cs typeface="Arial"/>
              </a:rPr>
              <a:t>Employee’s hard hat after impact. </a:t>
            </a:r>
            <a:endParaRPr kumimoji="0" lang="en-US" sz="105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 Placeholder 19">
            <a:extLst>
              <a:ext uri="{FF2B5EF4-FFF2-40B4-BE49-F238E27FC236}">
                <a16:creationId xmlns:a16="http://schemas.microsoft.com/office/drawing/2014/main" id="{62F24C05-AA29-4137-7C32-199802B47AEA}"/>
              </a:ext>
            </a:extLst>
          </p:cNvPr>
          <p:cNvSpPr txBox="1">
            <a:spLocks/>
          </p:cNvSpPr>
          <p:nvPr/>
        </p:nvSpPr>
        <p:spPr>
          <a:xfrm>
            <a:off x="6295491" y="3933663"/>
            <a:ext cx="2325995" cy="2671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38405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5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Come-along secured to the crane hook. </a:t>
            </a:r>
          </a:p>
        </p:txBody>
      </p:sp>
    </p:spTree>
    <p:extLst>
      <p:ext uri="{BB962C8B-B14F-4D97-AF65-F5344CB8AC3E}">
        <p14:creationId xmlns:p14="http://schemas.microsoft.com/office/powerpoint/2010/main" val="34678419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The Power of Copper 2023">
      <a:dk1>
        <a:srgbClr val="000000"/>
      </a:dk1>
      <a:lt1>
        <a:srgbClr val="FFFFFF"/>
      </a:lt1>
      <a:dk2>
        <a:srgbClr val="3F3F3F"/>
      </a:dk2>
      <a:lt2>
        <a:srgbClr val="FDF1DF"/>
      </a:lt2>
      <a:accent1>
        <a:srgbClr val="E04401"/>
      </a:accent1>
      <a:accent2>
        <a:srgbClr val="E18332"/>
      </a:accent2>
      <a:accent3>
        <a:srgbClr val="FFC743"/>
      </a:accent3>
      <a:accent4>
        <a:srgbClr val="8F133C"/>
      </a:accent4>
      <a:accent5>
        <a:srgbClr val="339F45"/>
      </a:accent5>
      <a:accent6>
        <a:srgbClr val="3777BC"/>
      </a:accent6>
      <a:hlink>
        <a:srgbClr val="01BCFF"/>
      </a:hlink>
      <a:folHlink>
        <a:srgbClr val="178E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Freeport Template Widescreen" id="{F1BF0343-AA40-4D0F-81D0-A8C7B0B0C98B}" vid="{C2F6BB4B-5050-4C8E-9AEA-95C7F868BF84}"/>
    </a:ext>
  </a:extLst>
</a:theme>
</file>

<file path=ppt/theme/theme3.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t42B6.pptm  -  AutoRecovered" id="{5CEE3F14-FEFB-4030-98EB-779EAEB09B8F}" vid="{4C6BF1EC-2D1C-4EBA-BC78-88073BF203DD}"/>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6f8a036-ae1b-4f85-92d3-f4203c03c43b}" enabled="1" method="Standard" siteId="{5f229ce1-773c-46ed-a6fa-974006fae097}" removed="0"/>
</clbl:labelList>
</file>

<file path=docProps/app.xml><?xml version="1.0" encoding="utf-8"?>
<Properties xmlns="http://schemas.openxmlformats.org/officeDocument/2006/extended-properties" xmlns:vt="http://schemas.openxmlformats.org/officeDocument/2006/docPropsVTypes">
  <Template/>
  <TotalTime>47</TotalTime>
  <Words>1741</Words>
  <Application>Microsoft Office PowerPoint</Application>
  <PresentationFormat>Widescreen</PresentationFormat>
  <Paragraphs>189</Paragraphs>
  <Slides>14</Slides>
  <Notes>0</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14</vt:i4>
      </vt:variant>
    </vt:vector>
  </HeadingPairs>
  <TitlesOfParts>
    <vt:vector size="26" baseType="lpstr">
      <vt:lpstr>Arial</vt:lpstr>
      <vt:lpstr>Arial Nova</vt:lpstr>
      <vt:lpstr>Arial Nova Light</vt:lpstr>
      <vt:lpstr>Arial,Sans-Serif</vt:lpstr>
      <vt:lpstr>Calibri</vt:lpstr>
      <vt:lpstr>Calibri Light</vt:lpstr>
      <vt:lpstr>Courier New</vt:lpstr>
      <vt:lpstr>Office Theme</vt:lpstr>
      <vt:lpstr>2_Office Theme</vt:lpstr>
      <vt:lpstr>Retrospect</vt:lpstr>
      <vt:lpstr>1_Office Theme</vt:lpstr>
      <vt:lpstr>think-cell Slide</vt:lpstr>
      <vt:lpstr>Freeport Safety Updates</vt:lpstr>
      <vt:lpstr>Freeport Monthly Safety Content</vt:lpstr>
      <vt:lpstr>Freeport Safety Incidents, Successes, &amp; Alerts</vt:lpstr>
      <vt:lpstr>Contractor Haul Truck Tips Over</vt:lpstr>
      <vt:lpstr>PowerPoint Presentation</vt:lpstr>
      <vt:lpstr>PowerPoint Presentation</vt:lpstr>
      <vt:lpstr>Potential Fatal Events</vt:lpstr>
      <vt:lpstr>Haul Truck Runs Over Pickup </vt:lpstr>
      <vt:lpstr>Employee Struck with Rigging</vt:lpstr>
      <vt:lpstr>Agency Shares</vt:lpstr>
      <vt:lpstr>MSHA Final Ruling on Silica Standard</vt:lpstr>
      <vt:lpstr>MSHA Safety Program for Surface Mobile Equipment </vt:lpstr>
      <vt:lpstr>Safety Share – Customer Truck Drivers </vt:lpstr>
      <vt:lpstr>MSHA Fatality Alert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Brush/House Fire</dc:title>
  <dc:creator>Romero, Brianna</dc:creator>
  <cp:lastModifiedBy>Mertzlufft, Sarah</cp:lastModifiedBy>
  <cp:revision>63</cp:revision>
  <dcterms:created xsi:type="dcterms:W3CDTF">2023-11-30T16:47:00Z</dcterms:created>
  <dcterms:modified xsi:type="dcterms:W3CDTF">2024-05-06T15:59:05Z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2023-11-02T00:00:00Z</vt:filetime>
  </property>
  <property fmtid="{D5CDD505-2E9C-101B-9397-08002B2CF9AE}" pid="3" name="Creator">
    <vt:lpwstr>Acrobat PDFMaker 23 for PowerPoint</vt:lpwstr>
  </property>
  <property fmtid="{D5CDD505-2E9C-101B-9397-08002B2CF9AE}" pid="4" name="LastSaved">
    <vt:filetime>2023-11-30T00:00:00Z</vt:filetime>
  </property>
  <property fmtid="{D5CDD505-2E9C-101B-9397-08002B2CF9AE}" pid="5" name="Producer">
    <vt:lpwstr>Adobe PDF Library 23.6.136</vt:lpwstr>
  </property>
</Properties>
</file>