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ags/tag15.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ags/tag16.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ags/tag17.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heme/theme9.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85" r:id="rId2"/>
    <p:sldMasterId id="2147483698" r:id="rId3"/>
    <p:sldMasterId id="2147483705" r:id="rId4"/>
    <p:sldMasterId id="2147483712" r:id="rId5"/>
    <p:sldMasterId id="2147483719" r:id="rId6"/>
    <p:sldMasterId id="2147483726" r:id="rId7"/>
    <p:sldMasterId id="2147483733" r:id="rId8"/>
  </p:sldMasterIdLst>
  <p:notesMasterIdLst>
    <p:notesMasterId r:id="rId29"/>
  </p:notesMasterIdLst>
  <p:sldIdLst>
    <p:sldId id="2147472224" r:id="rId9"/>
    <p:sldId id="2147472221" r:id="rId10"/>
    <p:sldId id="2147472223" r:id="rId11"/>
    <p:sldId id="427" r:id="rId12"/>
    <p:sldId id="2147472227" r:id="rId13"/>
    <p:sldId id="2147472231" r:id="rId14"/>
    <p:sldId id="404" r:id="rId15"/>
    <p:sldId id="2147472250" r:id="rId16"/>
    <p:sldId id="2147472230" r:id="rId17"/>
    <p:sldId id="260" r:id="rId18"/>
    <p:sldId id="430" r:id="rId19"/>
    <p:sldId id="432" r:id="rId20"/>
    <p:sldId id="2147472241" r:id="rId21"/>
    <p:sldId id="2147472242" r:id="rId22"/>
    <p:sldId id="2147472229" r:id="rId23"/>
    <p:sldId id="2147472243" r:id="rId24"/>
    <p:sldId id="2147472245" r:id="rId25"/>
    <p:sldId id="2147472247" r:id="rId26"/>
    <p:sldId id="2147472246" r:id="rId27"/>
    <p:sldId id="214747224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A72874-F913-4A4F-BDF0-9499E8BAA7A5}" v="5" dt="2023-11-02T23:09:32.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126"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se, Dana" userId="70e63ec6-51c5-46c7-b387-d3a85e40febb" providerId="ADAL" clId="{E3A72874-F913-4A4F-BDF0-9499E8BAA7A5}"/>
    <pc:docChg chg="custSel addSld delSld modSld sldOrd">
      <pc:chgData name="Wise, Dana" userId="70e63ec6-51c5-46c7-b387-d3a85e40febb" providerId="ADAL" clId="{E3A72874-F913-4A4F-BDF0-9499E8BAA7A5}" dt="2023-11-02T23:10:11.843" v="298" actId="20577"/>
      <pc:docMkLst>
        <pc:docMk/>
      </pc:docMkLst>
      <pc:sldChg chg="modSp mod">
        <pc:chgData name="Wise, Dana" userId="70e63ec6-51c5-46c7-b387-d3a85e40febb" providerId="ADAL" clId="{E3A72874-F913-4A4F-BDF0-9499E8BAA7A5}" dt="2023-11-02T22:31:07.109" v="85" actId="6549"/>
        <pc:sldMkLst>
          <pc:docMk/>
          <pc:sldMk cId="1951538290" sldId="2147472221"/>
        </pc:sldMkLst>
        <pc:spChg chg="mod">
          <ac:chgData name="Wise, Dana" userId="70e63ec6-51c5-46c7-b387-d3a85e40febb" providerId="ADAL" clId="{E3A72874-F913-4A4F-BDF0-9499E8BAA7A5}" dt="2023-11-02T22:31:07.109" v="85" actId="6549"/>
          <ac:spMkLst>
            <pc:docMk/>
            <pc:sldMk cId="1951538290" sldId="2147472221"/>
            <ac:spMk id="5" creationId="{27F1691E-FBA2-4B2B-8113-66133A14AC7C}"/>
          </ac:spMkLst>
        </pc:spChg>
      </pc:sldChg>
      <pc:sldChg chg="modSp del mod">
        <pc:chgData name="Wise, Dana" userId="70e63ec6-51c5-46c7-b387-d3a85e40febb" providerId="ADAL" clId="{E3A72874-F913-4A4F-BDF0-9499E8BAA7A5}" dt="2023-11-02T23:07:29.033" v="251" actId="47"/>
        <pc:sldMkLst>
          <pc:docMk/>
          <pc:sldMk cId="1292031170" sldId="2147472222"/>
        </pc:sldMkLst>
        <pc:spChg chg="mod">
          <ac:chgData name="Wise, Dana" userId="70e63ec6-51c5-46c7-b387-d3a85e40febb" providerId="ADAL" clId="{E3A72874-F913-4A4F-BDF0-9499E8BAA7A5}" dt="2023-11-02T23:05:32.913" v="146" actId="20578"/>
          <ac:spMkLst>
            <pc:docMk/>
            <pc:sldMk cId="1292031170" sldId="2147472222"/>
            <ac:spMk id="5" creationId="{6B24DBA1-EFCC-4F28-90B7-AFA3C384160A}"/>
          </ac:spMkLst>
        </pc:spChg>
      </pc:sldChg>
      <pc:sldChg chg="addSp modSp mod modClrScheme chgLayout">
        <pc:chgData name="Wise, Dana" userId="70e63ec6-51c5-46c7-b387-d3a85e40febb" providerId="ADAL" clId="{E3A72874-F913-4A4F-BDF0-9499E8BAA7A5}" dt="2023-11-02T23:08:47.225" v="266" actId="20577"/>
        <pc:sldMkLst>
          <pc:docMk/>
          <pc:sldMk cId="3517751329" sldId="2147472223"/>
        </pc:sldMkLst>
        <pc:spChg chg="add mod ord">
          <ac:chgData name="Wise, Dana" userId="70e63ec6-51c5-46c7-b387-d3a85e40febb" providerId="ADAL" clId="{E3A72874-F913-4A4F-BDF0-9499E8BAA7A5}" dt="2023-11-02T23:08:47.225" v="266" actId="20577"/>
          <ac:spMkLst>
            <pc:docMk/>
            <pc:sldMk cId="3517751329" sldId="2147472223"/>
            <ac:spMk id="2" creationId="{B2BF2807-1F61-4676-8D4A-18C4A18E82C0}"/>
          </ac:spMkLst>
        </pc:spChg>
        <pc:spChg chg="mod ord">
          <ac:chgData name="Wise, Dana" userId="70e63ec6-51c5-46c7-b387-d3a85e40febb" providerId="ADAL" clId="{E3A72874-F913-4A4F-BDF0-9499E8BAA7A5}" dt="2023-11-02T23:08:43.716" v="254" actId="700"/>
          <ac:spMkLst>
            <pc:docMk/>
            <pc:sldMk cId="3517751329" sldId="2147472223"/>
            <ac:spMk id="4" creationId="{BA888A21-8D40-4762-A810-25E547040EF3}"/>
          </ac:spMkLst>
        </pc:spChg>
        <pc:spChg chg="mod ord">
          <ac:chgData name="Wise, Dana" userId="70e63ec6-51c5-46c7-b387-d3a85e40febb" providerId="ADAL" clId="{E3A72874-F913-4A4F-BDF0-9499E8BAA7A5}" dt="2023-11-02T23:08:43.716" v="254" actId="700"/>
          <ac:spMkLst>
            <pc:docMk/>
            <pc:sldMk cId="3517751329" sldId="2147472223"/>
            <ac:spMk id="5" creationId="{A2FF9C21-0075-4C25-AFD8-A9076759F5B0}"/>
          </ac:spMkLst>
        </pc:spChg>
      </pc:sldChg>
      <pc:sldChg chg="modSp mod">
        <pc:chgData name="Wise, Dana" userId="70e63ec6-51c5-46c7-b387-d3a85e40febb" providerId="ADAL" clId="{E3A72874-F913-4A4F-BDF0-9499E8BAA7A5}" dt="2023-11-02T23:07:27.295" v="250" actId="14100"/>
        <pc:sldMkLst>
          <pc:docMk/>
          <pc:sldMk cId="1089707327" sldId="2147472224"/>
        </pc:sldMkLst>
        <pc:spChg chg="mod">
          <ac:chgData name="Wise, Dana" userId="70e63ec6-51c5-46c7-b387-d3a85e40febb" providerId="ADAL" clId="{E3A72874-F913-4A4F-BDF0-9499E8BAA7A5}" dt="2023-11-02T23:07:27.295" v="250" actId="14100"/>
          <ac:spMkLst>
            <pc:docMk/>
            <pc:sldMk cId="1089707327" sldId="2147472224"/>
            <ac:spMk id="5" creationId="{5EFAE2C3-B436-4AA5-9CAB-F262FC004F81}"/>
          </ac:spMkLst>
        </pc:spChg>
      </pc:sldChg>
      <pc:sldChg chg="addSp modSp mod modClrScheme chgLayout">
        <pc:chgData name="Wise, Dana" userId="70e63ec6-51c5-46c7-b387-d3a85e40febb" providerId="ADAL" clId="{E3A72874-F913-4A4F-BDF0-9499E8BAA7A5}" dt="2023-11-02T23:10:11.843" v="298" actId="20577"/>
        <pc:sldMkLst>
          <pc:docMk/>
          <pc:sldMk cId="2008630095" sldId="2147472229"/>
        </pc:sldMkLst>
        <pc:spChg chg="mod ord">
          <ac:chgData name="Wise, Dana" userId="70e63ec6-51c5-46c7-b387-d3a85e40febb" providerId="ADAL" clId="{E3A72874-F913-4A4F-BDF0-9499E8BAA7A5}" dt="2023-11-02T23:10:08.002" v="286" actId="700"/>
          <ac:spMkLst>
            <pc:docMk/>
            <pc:sldMk cId="2008630095" sldId="2147472229"/>
            <ac:spMk id="2" creationId="{8F99B636-673F-4821-B85C-85CDECCF5D93}"/>
          </ac:spMkLst>
        </pc:spChg>
        <pc:spChg chg="mod ord">
          <ac:chgData name="Wise, Dana" userId="70e63ec6-51c5-46c7-b387-d3a85e40febb" providerId="ADAL" clId="{E3A72874-F913-4A4F-BDF0-9499E8BAA7A5}" dt="2023-11-02T23:10:08.002" v="286" actId="700"/>
          <ac:spMkLst>
            <pc:docMk/>
            <pc:sldMk cId="2008630095" sldId="2147472229"/>
            <ac:spMk id="3" creationId="{0330F771-C6CC-46F8-BC3C-0F8466A9602B}"/>
          </ac:spMkLst>
        </pc:spChg>
        <pc:spChg chg="add mod ord">
          <ac:chgData name="Wise, Dana" userId="70e63ec6-51c5-46c7-b387-d3a85e40febb" providerId="ADAL" clId="{E3A72874-F913-4A4F-BDF0-9499E8BAA7A5}" dt="2023-11-02T23:10:11.843" v="298" actId="20577"/>
          <ac:spMkLst>
            <pc:docMk/>
            <pc:sldMk cId="2008630095" sldId="2147472229"/>
            <ac:spMk id="4" creationId="{4E650005-96AF-48BD-A4E3-84EDA4E617A8}"/>
          </ac:spMkLst>
        </pc:spChg>
      </pc:sldChg>
      <pc:sldChg chg="modSp del mod chgLayout">
        <pc:chgData name="Wise, Dana" userId="70e63ec6-51c5-46c7-b387-d3a85e40febb" providerId="ADAL" clId="{E3A72874-F913-4A4F-BDF0-9499E8BAA7A5}" dt="2023-11-02T23:09:58.525" v="285" actId="47"/>
        <pc:sldMkLst>
          <pc:docMk/>
          <pc:sldMk cId="3816727376" sldId="2147472233"/>
        </pc:sldMkLst>
        <pc:spChg chg="mod ord">
          <ac:chgData name="Wise, Dana" userId="70e63ec6-51c5-46c7-b387-d3a85e40febb" providerId="ADAL" clId="{E3A72874-F913-4A4F-BDF0-9499E8BAA7A5}" dt="2023-11-02T23:08:59.706" v="267" actId="700"/>
          <ac:spMkLst>
            <pc:docMk/>
            <pc:sldMk cId="3816727376" sldId="2147472233"/>
            <ac:spMk id="2" creationId="{77E611BF-8160-44B3-808D-163F9DA17BE4}"/>
          </ac:spMkLst>
        </pc:spChg>
        <pc:spChg chg="mod ord">
          <ac:chgData name="Wise, Dana" userId="70e63ec6-51c5-46c7-b387-d3a85e40febb" providerId="ADAL" clId="{E3A72874-F913-4A4F-BDF0-9499E8BAA7A5}" dt="2023-11-02T23:08:59.706" v="267" actId="700"/>
          <ac:spMkLst>
            <pc:docMk/>
            <pc:sldMk cId="3816727376" sldId="2147472233"/>
            <ac:spMk id="3" creationId="{BB534FD6-59A0-4D62-9D99-5B6A4E67A256}"/>
          </ac:spMkLst>
        </pc:spChg>
      </pc:sldChg>
      <pc:sldChg chg="del">
        <pc:chgData name="Wise, Dana" userId="70e63ec6-51c5-46c7-b387-d3a85e40febb" providerId="ADAL" clId="{E3A72874-F913-4A4F-BDF0-9499E8BAA7A5}" dt="2023-11-02T21:20:31.426" v="74" actId="47"/>
        <pc:sldMkLst>
          <pc:docMk/>
          <pc:sldMk cId="4053426677" sldId="2147472238"/>
        </pc:sldMkLst>
      </pc:sldChg>
      <pc:sldChg chg="modSp add del">
        <pc:chgData name="Wise, Dana" userId="70e63ec6-51c5-46c7-b387-d3a85e40febb" providerId="ADAL" clId="{E3A72874-F913-4A4F-BDF0-9499E8BAA7A5}" dt="2023-11-02T23:09:56.256" v="284" actId="47"/>
        <pc:sldMkLst>
          <pc:docMk/>
          <pc:sldMk cId="4222462491" sldId="2147472249"/>
        </pc:sldMkLst>
        <pc:spChg chg="mod">
          <ac:chgData name="Wise, Dana" userId="70e63ec6-51c5-46c7-b387-d3a85e40febb" providerId="ADAL" clId="{E3A72874-F913-4A4F-BDF0-9499E8BAA7A5}" dt="2023-11-02T23:09:04.151" v="268"/>
          <ac:spMkLst>
            <pc:docMk/>
            <pc:sldMk cId="4222462491" sldId="2147472249"/>
            <ac:spMk id="4" creationId="{BA888A21-8D40-4762-A810-25E547040EF3}"/>
          </ac:spMkLst>
        </pc:spChg>
      </pc:sldChg>
      <pc:sldChg chg="modSp add mod ord">
        <pc:chgData name="Wise, Dana" userId="70e63ec6-51c5-46c7-b387-d3a85e40febb" providerId="ADAL" clId="{E3A72874-F913-4A4F-BDF0-9499E8BAA7A5}" dt="2023-11-02T23:09:53.922" v="283" actId="20577"/>
        <pc:sldMkLst>
          <pc:docMk/>
          <pc:sldMk cId="2490979198" sldId="2147472250"/>
        </pc:sldMkLst>
        <pc:spChg chg="mod">
          <ac:chgData name="Wise, Dana" userId="70e63ec6-51c5-46c7-b387-d3a85e40febb" providerId="ADAL" clId="{E3A72874-F913-4A4F-BDF0-9499E8BAA7A5}" dt="2023-11-02T23:09:53.922" v="283" actId="20577"/>
          <ac:spMkLst>
            <pc:docMk/>
            <pc:sldMk cId="2490979198" sldId="2147472250"/>
            <ac:spMk id="5" creationId="{A2FF9C21-0075-4C25-AFD8-A9076759F5B0}"/>
          </ac:spMkLst>
        </pc:spChg>
      </pc:sldChg>
      <pc:sldMasterChg chg="delSldLayout">
        <pc:chgData name="Wise, Dana" userId="70e63ec6-51c5-46c7-b387-d3a85e40febb" providerId="ADAL" clId="{E3A72874-F913-4A4F-BDF0-9499E8BAA7A5}" dt="2023-11-02T23:09:56.256" v="284" actId="47"/>
        <pc:sldMasterMkLst>
          <pc:docMk/>
          <pc:sldMasterMk cId="3010377634" sldId="2147483679"/>
        </pc:sldMasterMkLst>
        <pc:sldLayoutChg chg="del">
          <pc:chgData name="Wise, Dana" userId="70e63ec6-51c5-46c7-b387-d3a85e40febb" providerId="ADAL" clId="{E3A72874-F913-4A4F-BDF0-9499E8BAA7A5}" dt="2023-11-02T23:09:56.256" v="284" actId="47"/>
          <pc:sldLayoutMkLst>
            <pc:docMk/>
            <pc:sldMasterMk cId="3010377634" sldId="2147483679"/>
            <pc:sldLayoutMk cId="2581418863" sldId="214748374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14307"/>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2C77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00000"/>
            </a:solidFill>
            <a:ln>
              <a:noFill/>
            </a:ln>
            <a:effectLst/>
          </c:spPr>
          <c:invertIfNegative val="0"/>
          <c:dPt>
            <c:idx val="0"/>
            <c:invertIfNegative val="0"/>
            <c:bubble3D val="0"/>
            <c:spPr>
              <a:solidFill>
                <a:srgbClr val="800000"/>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14307"/>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E18332"/>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EC745"/>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01BCFF"/>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2C77BC"/>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00000"/>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339F4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58AABE-D4FD-4820-BBE6-74D59E3311E5}"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2F22C-0646-4F13-8918-0725A57622D1}" type="slidenum">
              <a:rPr lang="en-US" smtClean="0"/>
              <a:t>‹#›</a:t>
            </a:fld>
            <a:endParaRPr lang="en-US"/>
          </a:p>
        </p:txBody>
      </p:sp>
    </p:spTree>
    <p:extLst>
      <p:ext uri="{BB962C8B-B14F-4D97-AF65-F5344CB8AC3E}">
        <p14:creationId xmlns:p14="http://schemas.microsoft.com/office/powerpoint/2010/main" val="329679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76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69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45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936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714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09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693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542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3.xml"/><Relationship Id="rId6" Type="http://schemas.openxmlformats.org/officeDocument/2006/relationships/image" Target="../media/image3.jpg"/><Relationship Id="rId5" Type="http://schemas.openxmlformats.org/officeDocument/2006/relationships/image" Target="../media/image11.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16.png"/><Relationship Id="rId2" Type="http://schemas.openxmlformats.org/officeDocument/2006/relationships/slideMaster" Target="../slideMasters/slideMaster8.xml"/><Relationship Id="rId1" Type="http://schemas.openxmlformats.org/officeDocument/2006/relationships/tags" Target="../tags/tag19.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3.bin"/><Relationship Id="rId7"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3.jpg"/><Relationship Id="rId5" Type="http://schemas.openxmlformats.org/officeDocument/2006/relationships/image" Target="../media/image7.png"/><Relationship Id="rId10" Type="http://schemas.openxmlformats.org/officeDocument/2006/relationships/image" Target="../media/image10.svg"/><Relationship Id="rId4" Type="http://schemas.openxmlformats.org/officeDocument/2006/relationships/image" Target="../media/image6.emf"/><Relationship Id="rId9"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3.jpg"/><Relationship Id="rId5" Type="http://schemas.openxmlformats.org/officeDocument/2006/relationships/image" Target="../media/image7.png"/><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3.jpg"/><Relationship Id="rId5" Type="http://schemas.openxmlformats.org/officeDocument/2006/relationships/image" Target="../media/image7.png"/><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6400798"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dirty="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68522" y="172272"/>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hasCustomPrompt="1"/>
          </p:nvPr>
        </p:nvSpPr>
        <p:spPr>
          <a:xfrm>
            <a:off x="273050" y="103188"/>
            <a:ext cx="927100" cy="703262"/>
          </a:xfrm>
          <a:prstGeom prst="rect">
            <a:avLst/>
          </a:prstGeom>
        </p:spPr>
        <p:txBody>
          <a:bodyPr/>
          <a:lstStyle>
            <a:lvl1pPr>
              <a:defRPr/>
            </a:lvl1pPr>
          </a:lstStyle>
          <a:p>
            <a:r>
              <a:rPr lang="en-US" dirty="0"/>
              <a:t>FRM Icon</a:t>
            </a:r>
          </a:p>
        </p:txBody>
      </p:sp>
    </p:spTree>
    <p:extLst>
      <p:ext uri="{BB962C8B-B14F-4D97-AF65-F5344CB8AC3E}">
        <p14:creationId xmlns:p14="http://schemas.microsoft.com/office/powerpoint/2010/main" val="38739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sub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164082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311508"/>
            <a:ext cx="9680953" cy="532804"/>
          </a:xfrm>
          <a:prstGeom prst="rect">
            <a:avLst/>
          </a:prstGeom>
        </p:spPr>
        <p:txBody>
          <a:bodyPr vert="horz">
            <a:noAutofit/>
          </a:bodyPr>
          <a:lstStyle>
            <a:lvl1pPr>
              <a:lnSpc>
                <a:spcPct val="85000"/>
              </a:lnSpc>
              <a:defRPr sz="2800">
                <a:solidFill>
                  <a:schemeClr val="tx1"/>
                </a:solidFill>
              </a:defRPr>
            </a:lvl1pPr>
          </a:lstStyle>
          <a:p>
            <a:r>
              <a:rPr lang="en-US" dirty="0"/>
              <a:t>Click to edit Master title style Arial Bold</a:t>
            </a:r>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Arial" panose="020B0604020202020204" pitchFamily="34" charset="0"/>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Arial" panose="020B0604020202020204" pitchFamily="34" charset="0"/>
                <a:ea typeface="+mn-ea"/>
                <a:cs typeface="Arial" panose="020B0604020202020204" pitchFamily="34" charset="0"/>
              </a:defRPr>
            </a:lvl3pPr>
            <a:lvl4pPr marL="914400" indent="-225425">
              <a:buClr>
                <a:srgbClr val="BB5D00"/>
              </a:buClr>
              <a:buSzPct val="95000"/>
              <a:defRPr sz="1800">
                <a:latin typeface="Arial" panose="020B0604020202020204" pitchFamily="34" charset="0"/>
                <a:cs typeface="Arial" panose="020B0604020202020204" pitchFamily="34" charset="0"/>
              </a:defRPr>
            </a:lvl4pPr>
            <a:lvl5pPr marL="1200150" indent="-285750">
              <a:buClr>
                <a:srgbClr val="BB5D00"/>
              </a:buClr>
              <a:defRPr lang="en-US" sz="1600" b="0" i="0" kern="1200" dirty="0">
                <a:solidFill>
                  <a:schemeClr val="tx1"/>
                </a:solidFill>
                <a:latin typeface="+mj-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139825" lvl="4" indent="-225425" algn="l" defTabSz="914400" rtl="0" eaLnBrk="1" latinLnBrk="0" hangingPunct="1">
              <a:lnSpc>
                <a:spcPct val="90000"/>
              </a:lnSpc>
              <a:spcBef>
                <a:spcPts val="500"/>
              </a:spcBef>
              <a:buClr>
                <a:srgbClr val="BB5D00"/>
              </a:buClr>
              <a:buFont typeface="Arial" panose="020B0604020202020204" pitchFamily="34" charset="0"/>
              <a:buChar char="–"/>
            </a:pPr>
            <a:r>
              <a:rPr lang="en-US" dirty="0"/>
              <a:t>Fifth level</a:t>
            </a:r>
          </a:p>
        </p:txBody>
      </p:sp>
      <p:sp>
        <p:nvSpPr>
          <p:cNvPr id="8" name="Subtitle 2">
            <a:extLst>
              <a:ext uri="{FF2B5EF4-FFF2-40B4-BE49-F238E27FC236}">
                <a16:creationId xmlns:a16="http://schemas.microsoft.com/office/drawing/2014/main" id="{DC7805AE-83AC-40B4-88BE-27938D6B0A14}"/>
              </a:ext>
            </a:extLst>
          </p:cNvPr>
          <p:cNvSpPr>
            <a:spLocks noGrp="1"/>
          </p:cNvSpPr>
          <p:nvPr>
            <p:ph type="subTitle" idx="13"/>
          </p:nvPr>
        </p:nvSpPr>
        <p:spPr>
          <a:xfrm>
            <a:off x="781483" y="778995"/>
            <a:ext cx="9680953" cy="311849"/>
          </a:xfrm>
          <a:prstGeom prst="rect">
            <a:avLst/>
          </a:prstGeom>
        </p:spPr>
        <p:txBody>
          <a:bodyPr>
            <a:no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E6AB2AEA-A29E-4142-80F2-FE4929AC6C85}"/>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253316988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3"/>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659363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defRPr>
            </a:lvl1pPr>
          </a:lstStyle>
          <a:p>
            <a:r>
              <a:rPr lang="en-US" dirty="0"/>
              <a:t>Click to edit Master title style Arial Bold</a:t>
            </a:r>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9192818" y="2882263"/>
            <a:ext cx="2908985" cy="32799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408999" y="4930439"/>
            <a:ext cx="372486"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20070" y="4926247"/>
            <a:ext cx="40511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694431" y="4951440"/>
            <a:ext cx="387623" cy="1206610"/>
          </a:xfrm>
          <a:prstGeom prst="rect">
            <a:avLst/>
          </a:prstGeom>
          <a:gradFill>
            <a:gsLst>
              <a:gs pos="49000">
                <a:schemeClr val="accent2">
                  <a:lumMod val="75000"/>
                </a:schemeClr>
              </a:gs>
              <a:gs pos="0">
                <a:schemeClr val="accent4">
                  <a:lumMod val="40000"/>
                  <a:lumOff val="60000"/>
                </a:schemeClr>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352740" y="4602400"/>
            <a:ext cx="313253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281270" y="4938844"/>
            <a:ext cx="357080"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2185798" y="4951439"/>
            <a:ext cx="505741" cy="1206609"/>
          </a:xfrm>
          <a:prstGeom prst="rect">
            <a:avLst/>
          </a:prstGeom>
          <a:gradFill>
            <a:gsLst>
              <a:gs pos="40000">
                <a:srgbClr val="1D88C6"/>
              </a:gs>
              <a:gs pos="0">
                <a:srgbClr val="B5E4F7"/>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1281270" y="1321775"/>
            <a:ext cx="10110835" cy="1200329"/>
          </a:xfrm>
          <a:prstGeom prst="rect">
            <a:avLst/>
          </a:prstGeom>
          <a:noFill/>
        </p:spPr>
        <p:txBody>
          <a:bodyPr wrap="square" rtlCol="0">
            <a:noAutofit/>
          </a:bodyPr>
          <a:lstStyle/>
          <a:p>
            <a:pPr marL="342900" indent="-342900">
              <a:buFont typeface="+mj-lt"/>
              <a:buAutoNum type="arabicPeriod"/>
            </a:pPr>
            <a:r>
              <a:rPr lang="en-US" b="1" u="sng" dirty="0">
                <a:latin typeface="Arial" panose="020B0604020202020204" pitchFamily="34" charset="0"/>
                <a:cs typeface="Arial" panose="020B0604020202020204" pitchFamily="34" charset="0"/>
              </a:rPr>
              <a:t>2023 The Power of Copper </a:t>
            </a:r>
            <a:r>
              <a:rPr lang="en-US" dirty="0">
                <a:latin typeface="Arial" panose="020B0604020202020204" pitchFamily="34" charset="0"/>
                <a:cs typeface="Arial" panose="020B0604020202020204" pitchFamily="34" charset="0"/>
              </a:rPr>
              <a:t>color theme</a:t>
            </a:r>
          </a:p>
          <a:p>
            <a:pPr marL="342900" indent="-342900">
              <a:buFont typeface="+mj-lt"/>
              <a:buAutoNum type="arabicPeriod"/>
            </a:pPr>
            <a:r>
              <a:rPr lang="en-US" dirty="0">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dirty="0">
                <a:latin typeface="Arial" panose="020B0604020202020204" pitchFamily="34" charset="0"/>
                <a:cs typeface="Arial" panose="020B0604020202020204" pitchFamily="34" charset="0"/>
              </a:rPr>
              <a:t>Select Theme Colors</a:t>
            </a:r>
          </a:p>
          <a:p>
            <a:pPr marL="342900" indent="-342900">
              <a:buFont typeface="+mj-lt"/>
              <a:buAutoNum type="arabicPeriod"/>
            </a:pPr>
            <a:r>
              <a:rPr lang="en-US" dirty="0">
                <a:latin typeface="Arial" panose="020B0604020202020204" pitchFamily="34" charset="0"/>
                <a:cs typeface="Arial" panose="020B0604020202020204" pitchFamily="34" charset="0"/>
              </a:rPr>
              <a:t>Under </a:t>
            </a:r>
            <a:r>
              <a:rPr lang="en-US" u="sng" dirty="0">
                <a:latin typeface="Arial" panose="020B0604020202020204" pitchFamily="34" charset="0"/>
                <a:cs typeface="Arial" panose="020B0604020202020204" pitchFamily="34" charset="0"/>
              </a:rPr>
              <a:t>Custom</a:t>
            </a:r>
            <a:r>
              <a:rPr lang="en-US" dirty="0">
                <a:latin typeface="Arial" panose="020B0604020202020204" pitchFamily="34" charset="0"/>
                <a:cs typeface="Arial" panose="020B0604020202020204" pitchFamily="34" charset="0"/>
              </a:rPr>
              <a:t> select 2023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437220" y="2913247"/>
            <a:ext cx="2267559" cy="369332"/>
          </a:xfrm>
          <a:prstGeom prst="rect">
            <a:avLst/>
          </a:prstGeom>
          <a:noFill/>
        </p:spPr>
        <p:txBody>
          <a:bodyPr wrap="square" rtlCol="0">
            <a:noAutofit/>
          </a:bodyPr>
          <a:lstStyle/>
          <a:p>
            <a:r>
              <a:rPr lang="en-US" dirty="0">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4261665" y="2764922"/>
            <a:ext cx="1234146" cy="461665"/>
          </a:xfrm>
          <a:prstGeom prst="rect">
            <a:avLst/>
          </a:prstGeom>
          <a:noFill/>
        </p:spPr>
        <p:txBody>
          <a:bodyPr wrap="square" rtlCol="0">
            <a:noAutofit/>
          </a:bodyPr>
          <a:lstStyle/>
          <a:p>
            <a:r>
              <a:rPr lang="en-US" sz="1200" b="1" i="1" dirty="0">
                <a:solidFill>
                  <a:schemeClr val="tx1"/>
                </a:solidFill>
                <a:latin typeface="Arial" panose="020B0604020202020204" pitchFamily="34" charset="0"/>
                <a:cs typeface="Arial" panose="020B0604020202020204" pitchFamily="34" charset="0"/>
              </a:rPr>
              <a:t>White for dark background</a:t>
            </a:r>
            <a:endParaRPr lang="en-US" sz="1200" b="1" i="1"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379827" y="3489254"/>
            <a:ext cx="275897" cy="245798"/>
          </a:xfrm>
          <a:prstGeom prst="rect">
            <a:avLst/>
          </a:prstGeom>
          <a:solidFill>
            <a:srgbClr val="E14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1088300" y="3489254"/>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754257" y="3489254"/>
            <a:ext cx="275897" cy="245798"/>
          </a:xfrm>
          <a:prstGeom prst="rect">
            <a:avLst/>
          </a:prstGeom>
          <a:solidFill>
            <a:srgbClr val="FE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3005530" y="3489254"/>
            <a:ext cx="275897" cy="245798"/>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5385696" y="348925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3572360" y="348925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4855250" y="3484877"/>
            <a:ext cx="275897"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1281395332"/>
              </p:ext>
            </p:extLst>
          </p:nvPr>
        </p:nvGraphicFramePr>
        <p:xfrm>
          <a:off x="6549001" y="3044858"/>
          <a:ext cx="5231928" cy="3487952"/>
        </p:xfrm>
        <a:graphic>
          <a:graphicData uri="http://schemas.openxmlformats.org/drawingml/2006/chart">
            <c:chart xmlns:c="http://schemas.openxmlformats.org/drawingml/2006/chart" xmlns:r="http://schemas.openxmlformats.org/officeDocument/2006/relationships" r:id="rId5"/>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4176124" y="3477162"/>
            <a:ext cx="275897" cy="24579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218074281"/>
              </p:ext>
            </p:extLst>
          </p:nvPr>
        </p:nvGraphicFramePr>
        <p:xfrm>
          <a:off x="2750712" y="4507242"/>
          <a:ext cx="3553778"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170824" y="3737840"/>
            <a:ext cx="785292" cy="246221"/>
          </a:xfrm>
          <a:prstGeom prst="rect">
            <a:avLst/>
          </a:prstGeom>
          <a:noFill/>
        </p:spPr>
        <p:txBody>
          <a:bodyPr wrap="square" rtlCol="0">
            <a:noAutofit/>
          </a:bodyPr>
          <a:lstStyle/>
          <a:p>
            <a:r>
              <a:rPr lang="en-US" sz="1000" dirty="0"/>
              <a:t>#e04401</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853058" y="3737840"/>
            <a:ext cx="785292" cy="246221"/>
          </a:xfrm>
          <a:prstGeom prst="rect">
            <a:avLst/>
          </a:prstGeom>
          <a:noFill/>
        </p:spPr>
        <p:txBody>
          <a:bodyPr wrap="square" rtlCol="0">
            <a:noAutofit/>
          </a:bodyPr>
          <a:lstStyle/>
          <a:p>
            <a:r>
              <a:rPr lang="en-US" sz="1000" dirty="0"/>
              <a:t>#E18332</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1597806" y="3737840"/>
            <a:ext cx="631902" cy="246221"/>
          </a:xfrm>
          <a:prstGeom prst="rect">
            <a:avLst/>
          </a:prstGeom>
          <a:noFill/>
        </p:spPr>
        <p:txBody>
          <a:bodyPr wrap="square" rtlCol="0">
            <a:noAutofit/>
          </a:bodyPr>
          <a:lstStyle/>
          <a:p>
            <a:r>
              <a:rPr lang="en-US" sz="1000" dirty="0"/>
              <a:t>#ffc743</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2095120" y="3737840"/>
            <a:ext cx="748559" cy="246221"/>
          </a:xfrm>
          <a:prstGeom prst="rect">
            <a:avLst/>
          </a:prstGeom>
          <a:noFill/>
        </p:spPr>
        <p:txBody>
          <a:bodyPr wrap="square" rtlCol="0">
            <a:noAutofit/>
          </a:bodyPr>
          <a:lstStyle/>
          <a:p>
            <a:r>
              <a:rPr lang="en-US" sz="1000" dirty="0"/>
              <a:t>#01BCFF</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2744295" y="3737840"/>
            <a:ext cx="726924" cy="246221"/>
          </a:xfrm>
          <a:prstGeom prst="rect">
            <a:avLst/>
          </a:prstGeom>
          <a:noFill/>
        </p:spPr>
        <p:txBody>
          <a:bodyPr wrap="square" rtlCol="0">
            <a:noAutofit/>
          </a:bodyPr>
          <a:lstStyle/>
          <a:p>
            <a:r>
              <a:rPr lang="en-US" sz="1000" dirty="0"/>
              <a:t>#3676bc</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3336631" y="3737840"/>
            <a:ext cx="785292" cy="246221"/>
          </a:xfrm>
          <a:prstGeom prst="rect">
            <a:avLst/>
          </a:prstGeom>
          <a:noFill/>
        </p:spPr>
        <p:txBody>
          <a:bodyPr wrap="square" rtlCol="0">
            <a:noAutofit/>
          </a:bodyPr>
          <a:lstStyle/>
          <a:p>
            <a:r>
              <a:rPr lang="en-US" sz="1000" dirty="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3944317" y="3737840"/>
            <a:ext cx="785292" cy="246221"/>
          </a:xfrm>
          <a:prstGeom prst="rect">
            <a:avLst/>
          </a:prstGeom>
          <a:noFill/>
        </p:spPr>
        <p:txBody>
          <a:bodyPr wrap="square" rtlCol="0">
            <a:noAutofit/>
          </a:bodyPr>
          <a:lstStyle/>
          <a:p>
            <a:r>
              <a:rPr lang="en-US" sz="1000" dirty="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4610223" y="3737840"/>
            <a:ext cx="748559" cy="246221"/>
          </a:xfrm>
          <a:prstGeom prst="rect">
            <a:avLst/>
          </a:prstGeom>
          <a:noFill/>
        </p:spPr>
        <p:txBody>
          <a:bodyPr wrap="square" rtlCol="0">
            <a:noAutofit/>
          </a:bodyPr>
          <a:lstStyle/>
          <a:p>
            <a:r>
              <a:rPr lang="en-US" sz="1000" dirty="0"/>
              <a:t>#91b54a</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5226923" y="3737840"/>
            <a:ext cx="1001204" cy="246221"/>
          </a:xfrm>
          <a:prstGeom prst="rect">
            <a:avLst/>
          </a:prstGeom>
          <a:noFill/>
        </p:spPr>
        <p:txBody>
          <a:bodyPr wrap="square" rtlCol="0">
            <a:noAutofit/>
          </a:bodyPr>
          <a:lstStyle/>
          <a:p>
            <a:r>
              <a:rPr lang="en-US" sz="1000" dirty="0"/>
              <a:t>#FFFFFF</a:t>
            </a:r>
          </a:p>
        </p:txBody>
      </p:sp>
      <p:sp>
        <p:nvSpPr>
          <p:cNvPr id="48" name="Rectangle 47">
            <a:extLst>
              <a:ext uri="{FF2B5EF4-FFF2-40B4-BE49-F238E27FC236}">
                <a16:creationId xmlns:a16="http://schemas.microsoft.com/office/drawing/2014/main" id="{5C95BC02-9AB6-44DF-8245-7AB48D01CF8C}"/>
              </a:ext>
            </a:extLst>
          </p:cNvPr>
          <p:cNvSpPr/>
          <p:nvPr userDrawn="1"/>
        </p:nvSpPr>
        <p:spPr>
          <a:xfrm>
            <a:off x="2367496" y="3489254"/>
            <a:ext cx="275897"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cs typeface="Arial" panose="020B0604020202020204" pitchFamily="34" charset="0"/>
            </a:endParaRPr>
          </a:p>
        </p:txBody>
      </p:sp>
      <p:sp>
        <p:nvSpPr>
          <p:cNvPr id="46" name="Slide Number Placeholder 5">
            <a:extLst>
              <a:ext uri="{FF2B5EF4-FFF2-40B4-BE49-F238E27FC236}">
                <a16:creationId xmlns:a16="http://schemas.microsoft.com/office/drawing/2014/main" id="{5A10E9C0-414C-469A-A1E2-90DFE2AD980E}"/>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338727411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1"/>
            </p:custDataLst>
            <p:extLst>
              <p:ext uri="{D42A27DB-BD31-4B8C-83A1-F6EECF244321}">
                <p14:modId xmlns:p14="http://schemas.microsoft.com/office/powerpoint/2010/main" val="3917556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dirty="0"/>
              <a:t>Click to edit Master title style Arial Bold</a:t>
            </a:r>
          </a:p>
        </p:txBody>
      </p:sp>
      <p:sp>
        <p:nvSpPr>
          <p:cNvPr id="5" name="Slide Number Placeholder 5">
            <a:extLst>
              <a:ext uri="{FF2B5EF4-FFF2-40B4-BE49-F238E27FC236}">
                <a16:creationId xmlns:a16="http://schemas.microsoft.com/office/drawing/2014/main" id="{0DB130FC-0902-442F-B27E-E0E0C3A9D4E8}"/>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371131183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7380EFA-D767-4D4D-9B5D-AEA78FF9A5E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2517974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1"/>
            </p:custDataLst>
            <p:extLst>
              <p:ext uri="{D42A27DB-BD31-4B8C-83A1-F6EECF244321}">
                <p14:modId xmlns:p14="http://schemas.microsoft.com/office/powerpoint/2010/main" val="1302022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0" y="1532051"/>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0" y="2355963"/>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dirty="0"/>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781484" y="330605"/>
            <a:ext cx="9680953" cy="705531"/>
          </a:xfrm>
          <a:prstGeom prst="rect">
            <a:avLst/>
          </a:prstGeom>
        </p:spPr>
        <p:txBody>
          <a:bodyPr vert="horz">
            <a:noAutofit/>
          </a:bodyPr>
          <a:lstStyle>
            <a:lvl1pPr>
              <a:lnSpc>
                <a:spcPct val="90000"/>
              </a:lnSpc>
              <a:defRPr sz="3200">
                <a:solidFill>
                  <a:schemeClr val="tx1"/>
                </a:solidFill>
                <a:latin typeface="+mj-lt"/>
              </a:defRPr>
            </a:lvl1pPr>
          </a:lstStyle>
          <a:p>
            <a:r>
              <a:rPr lang="en-US" dirty="0"/>
              <a:t>Click to edit Master title style</a:t>
            </a:r>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781484" y="1504955"/>
            <a:ext cx="5183188" cy="823912"/>
          </a:xfrm>
          <a:prstGeom prst="rect">
            <a:avLst/>
          </a:prstGeom>
        </p:spPr>
        <p:txBody>
          <a:bodyPr anchor="b">
            <a:noAutofit/>
          </a:bodyPr>
          <a:lstStyle>
            <a:lvl1pPr marL="0" indent="0">
              <a:buNone/>
              <a:defRPr sz="2400" b="1">
                <a:solidFill>
                  <a:srgbClr val="BB5D00"/>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781484" y="2328867"/>
            <a:ext cx="5183188" cy="3684588"/>
          </a:xfrm>
          <a:prstGeom prst="rect">
            <a:avLst/>
          </a:prstGeom>
        </p:spPr>
        <p:txBody>
          <a:bodyPr>
            <a:noAutofit/>
          </a:bodyPr>
          <a:lstStyle>
            <a:lvl1pPr algn="l" defTabSz="914400"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400"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400"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300" indent="-342900">
              <a:buClr>
                <a:srgbClr val="DF572A"/>
              </a:buClr>
              <a:defRPr lang="en-US" sz="1800" b="0" i="0" kern="1200" dirty="0">
                <a:solidFill>
                  <a:schemeClr val="tx1"/>
                </a:solidFill>
                <a:latin typeface="+mj-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139825" lvl="4" indent="-225425" algn="l" defTabSz="914400" rtl="0" eaLnBrk="1" latinLnBrk="0" hangingPunct="1">
              <a:lnSpc>
                <a:spcPct val="90000"/>
              </a:lnSpc>
              <a:spcBef>
                <a:spcPts val="500"/>
              </a:spcBef>
              <a:buClr>
                <a:srgbClr val="BB5D00"/>
              </a:buClr>
              <a:buSzPct val="90000"/>
              <a:buFont typeface="Arial" panose="020B0604020202020204" pitchFamily="34" charset="0"/>
              <a:buChar char="•"/>
            </a:pPr>
            <a:r>
              <a:rPr lang="en-US" dirty="0"/>
              <a:t>Fifth level</a:t>
            </a:r>
          </a:p>
        </p:txBody>
      </p:sp>
      <p:sp>
        <p:nvSpPr>
          <p:cNvPr id="9" name="Slide Number Placeholder 5">
            <a:extLst>
              <a:ext uri="{FF2B5EF4-FFF2-40B4-BE49-F238E27FC236}">
                <a16:creationId xmlns:a16="http://schemas.microsoft.com/office/drawing/2014/main" id="{E76B23BA-D9E1-4CB2-8266-2AA5B300D4B7}"/>
              </a:ext>
            </a:extLst>
          </p:cNvPr>
          <p:cNvSpPr>
            <a:spLocks noGrp="1"/>
          </p:cNvSpPr>
          <p:nvPr>
            <p:ph type="sldNum" sz="quarter" idx="15"/>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3651359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1"/>
            </p:custDataLst>
            <p:extLst>
              <p:ext uri="{D42A27DB-BD31-4B8C-83A1-F6EECF244321}">
                <p14:modId xmlns:p14="http://schemas.microsoft.com/office/powerpoint/2010/main" val="3040670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98672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6096000" y="2539745"/>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795954" y="3319673"/>
            <a:ext cx="6547128"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12192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mj-lt"/>
            </a:endParaRPr>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6096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5" y="1286313"/>
            <a:ext cx="5420021" cy="1284785"/>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1" y="6507849"/>
            <a:ext cx="7363977" cy="289067"/>
          </a:xfrm>
          <a:prstGeom prst="rect">
            <a:avLst/>
          </a:prstGeom>
        </p:spPr>
        <p:txBody>
          <a:bodyPr anchor="t">
            <a:noAutofit/>
          </a:bodyPr>
          <a:lstStyle>
            <a:lvl1pPr marL="0" indent="0">
              <a:buNone/>
              <a:defRPr sz="11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4" y="382159"/>
            <a:ext cx="9680953" cy="607555"/>
          </a:xfrm>
          <a:prstGeom prst="rect">
            <a:avLst/>
          </a:prstGeom>
        </p:spPr>
        <p:txBody>
          <a:bodyPr vert="horz">
            <a:noAutofit/>
          </a:bodyPr>
          <a:lstStyle>
            <a:lvl1pPr>
              <a:lnSpc>
                <a:spcPct val="90000"/>
              </a:lnSpc>
              <a:defRPr sz="3200">
                <a:solidFill>
                  <a:schemeClr val="tx1"/>
                </a:solidFill>
                <a:latin typeface="+mj-lt"/>
              </a:defRPr>
            </a:lvl1pPr>
          </a:lstStyle>
          <a:p>
            <a:r>
              <a:rPr lang="en-US" dirty="0"/>
              <a:t>Click to edit Master title style Arial Bold</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13083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latin typeface="+mj-lt"/>
            </a:endParaRPr>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4672805" y="2695369"/>
            <a:ext cx="2846389"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latin typeface="+mj-lt"/>
            </a:endParaRP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631279" y="1258702"/>
            <a:ext cx="5375132" cy="1378483"/>
          </a:xfrm>
          <a:prstGeom prst="rect">
            <a:avLst/>
          </a:prstGeom>
        </p:spPr>
        <p:txBody>
          <a:bodyPr>
            <a:noAutofit/>
          </a:bodyPr>
          <a:lstStyle>
            <a:lvl1pPr>
              <a:defRPr sz="2000">
                <a:latin typeface="+mj-lt"/>
              </a:defRPr>
            </a:lvl1pPr>
            <a:lvl2pPr>
              <a:buClr>
                <a:srgbClr val="BB5D00"/>
              </a:buClr>
              <a:defRPr sz="1800">
                <a:latin typeface="+mj-lt"/>
              </a:defRPr>
            </a:lvl2pPr>
            <a:lvl3pPr marL="804862" indent="-342900">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4843508" y="2858367"/>
            <a:ext cx="2578359" cy="1112509"/>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795954" y="3319673"/>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1283676" y="3840258"/>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latin typeface="+mj-lt"/>
            </a:endParaRPr>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940063"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latin typeface="+mj-lt"/>
            </a:endParaRPr>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442513" y="3893626"/>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21565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2001162"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986729" y="4960414"/>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459785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374196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latin typeface="+mj-lt"/>
            </a:endParaRPr>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3826789"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7527429"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667153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latin typeface="+mj-lt"/>
            </a:endParaRPr>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9336654" y="3320509"/>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7824376" y="3841094"/>
            <a:ext cx="3024554"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latin typeface="+mj-lt"/>
            </a:endParaRPr>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8480763"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latin typeface="+mj-lt"/>
            </a:endParaRPr>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7983213" y="3894462"/>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6756359"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8541862"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7527429" y="4961250"/>
            <a:ext cx="361113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11138559"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1028266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mj-lt"/>
            </a:endParaRPr>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10367490" y="5197319"/>
            <a:ext cx="1337332"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40" name="Slide Number Placeholder 5">
            <a:extLst>
              <a:ext uri="{FF2B5EF4-FFF2-40B4-BE49-F238E27FC236}">
                <a16:creationId xmlns:a16="http://schemas.microsoft.com/office/drawing/2014/main" id="{A0A362C1-BDFF-4C59-B0A4-A0DC17BEF7E4}"/>
              </a:ext>
            </a:extLst>
          </p:cNvPr>
          <p:cNvSpPr>
            <a:spLocks noGrp="1"/>
          </p:cNvSpPr>
          <p:nvPr>
            <p:ph type="sldNum" sz="quarter" idx="29"/>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3502252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extLst>
              <p:ext uri="{D42A27DB-BD31-4B8C-83A1-F6EECF244321}">
                <p14:modId xmlns:p14="http://schemas.microsoft.com/office/powerpoint/2010/main" val="285065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Autofit/>
          </a:bodyPr>
          <a:lstStyle>
            <a:lvl1pPr>
              <a:defRPr lang="en-US" sz="2400" b="0" i="0" kern="1200" dirty="0">
                <a:solidFill>
                  <a:schemeClr val="tx1"/>
                </a:solidFill>
                <a:latin typeface="+mj-lt"/>
                <a:ea typeface="+mn-ea"/>
                <a:cs typeface="Arial" panose="020B0604020202020204" pitchFamily="34" charset="0"/>
              </a:defRPr>
            </a:lvl1pPr>
            <a:lvl2pPr marL="628650" indent="-342900">
              <a:buClr>
                <a:srgbClr val="DF572A"/>
              </a:buClr>
              <a:defRPr lang="en-US" sz="2200" b="0" i="0" kern="1200" dirty="0">
                <a:solidFill>
                  <a:schemeClr val="tx1"/>
                </a:solidFill>
                <a:latin typeface="+mj-lt"/>
                <a:ea typeface="+mn-ea"/>
                <a:cs typeface="Arial" panose="020B0604020202020204" pitchFamily="34" charset="0"/>
              </a:defRPr>
            </a:lvl2pPr>
            <a:lvl3pPr marL="804862" indent="-342900">
              <a:buClr>
                <a:srgbClr val="DF572A"/>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DF572A"/>
              </a:buClr>
              <a:defRPr lang="en-US" sz="1800" b="0" i="0" kern="1200" dirty="0">
                <a:solidFill>
                  <a:schemeClr val="tx1"/>
                </a:solidFill>
                <a:latin typeface="+mj-lt"/>
                <a:ea typeface="+mn-ea"/>
                <a:cs typeface="Arial" panose="020B0604020202020204" pitchFamily="34" charset="0"/>
              </a:defRPr>
            </a:lvl4pPr>
            <a:lvl5pPr>
              <a:buClr>
                <a:srgbClr val="DF572A"/>
              </a:buClr>
              <a:defRPr sz="2000"/>
            </a:lvl5pPr>
            <a:lvl6pPr>
              <a:defRPr sz="2000"/>
            </a:lvl6pPr>
            <a:lvl7pPr>
              <a:defRPr sz="2000"/>
            </a:lvl7pPr>
            <a:lvl8pPr>
              <a:defRPr sz="2000"/>
            </a:lvl8pPr>
            <a:lvl9pPr>
              <a:defRPr sz="2000"/>
            </a:lvl9pPr>
          </a:lstStyle>
          <a:p>
            <a:pPr lvl="0"/>
            <a:r>
              <a:rPr lang="en-US" dirty="0"/>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dirty="0"/>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dirty="0"/>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Autofit/>
          </a:bodyPr>
          <a:lstStyle>
            <a:lvl1pPr marL="0" indent="0">
              <a:buNone/>
              <a:defRPr sz="2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a:xfrm>
            <a:off x="782784" y="6493998"/>
            <a:ext cx="2743200" cy="365125"/>
          </a:xfrm>
        </p:spPr>
        <p:txBody>
          <a:bodyPr>
            <a:noAutofit/>
          </a:bodyPr>
          <a:lstStyle>
            <a:lvl1pPr>
              <a:defRPr sz="900">
                <a:latin typeface="+mj-lt"/>
              </a:defRPr>
            </a:lvl1pPr>
          </a:lstStyle>
          <a:p>
            <a:endParaRPr lang="en-US" dirty="0"/>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a:xfrm>
            <a:off x="4038600" y="6493998"/>
            <a:ext cx="4114800" cy="365125"/>
          </a:xfrm>
        </p:spPr>
        <p:txBody>
          <a:bodyPr>
            <a:noAutofit/>
          </a:bodyPr>
          <a:lstStyle>
            <a:lvl1pPr>
              <a:defRPr sz="900">
                <a:latin typeface="+mj-lt"/>
              </a:defRPr>
            </a:lvl1pPr>
          </a:lstStyle>
          <a:p>
            <a:endParaRPr lang="en-US" dirty="0"/>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782784" y="365125"/>
            <a:ext cx="9718961" cy="675389"/>
          </a:xfrm>
          <a:prstGeom prst="rect">
            <a:avLst/>
          </a:prstGeom>
        </p:spPr>
        <p:txBody>
          <a:bodyPr vert="horz" lIns="91440" tIns="45720" rIns="91440" bIns="45720" rtlCol="0" anchor="ctr">
            <a:noAutofit/>
          </a:bodyPr>
          <a:lstStyle>
            <a:lvl1pPr>
              <a:defRPr>
                <a:latin typeface="+mj-lt"/>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C9BDC5CE-E51A-4EBE-8D25-4008ABD0430D}"/>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2461590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23C1FB-B71D-4B41-87C5-4DE6B7000D10}"/>
              </a:ext>
            </a:extLst>
          </p:cNvPr>
          <p:cNvSpPr/>
          <p:nvPr userDrawn="1"/>
        </p:nvSpPr>
        <p:spPr>
          <a:xfrm rot="5400000">
            <a:off x="7915755" y="2672357"/>
            <a:ext cx="6941130" cy="1430153"/>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mj-lt"/>
            </a:endParaRPr>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mj-lt"/>
            </a:endParaRPr>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6"/>
            <a:ext cx="8221435" cy="5397247"/>
          </a:xfrm>
          <a:prstGeom prst="rect">
            <a:avLst/>
          </a:prstGeom>
        </p:spPr>
        <p:txBody>
          <a:bodyPr vert="eaVert">
            <a:noAutofit/>
          </a:bodyPr>
          <a:lstStyle>
            <a:lvl1pPr>
              <a:defRPr sz="2400">
                <a:solidFill>
                  <a:schemeClr val="tx1"/>
                </a:solidFill>
                <a:latin typeface="+mj-lt"/>
              </a:defRPr>
            </a:lvl1pPr>
            <a:lvl2pPr marL="628650" indent="-342900">
              <a:defRPr lang="en-US" sz="2200" b="0" i="0" kern="1200" dirty="0">
                <a:solidFill>
                  <a:schemeClr val="tx1"/>
                </a:solidFill>
                <a:latin typeface="+mj-lt"/>
                <a:ea typeface="+mn-ea"/>
                <a:cs typeface="Arial" panose="020B0604020202020204" pitchFamily="34" charset="0"/>
              </a:defRPr>
            </a:lvl2pPr>
            <a:lvl3pPr marL="804862" indent="-342900">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75" indent="-342900">
              <a:buClr>
                <a:srgbClr val="BB5D00"/>
              </a:buClr>
              <a:defRPr lang="en-US" sz="1800" b="0" i="0" kern="1200" dirty="0">
                <a:solidFill>
                  <a:schemeClr val="tx1"/>
                </a:solidFill>
                <a:latin typeface="+mj-lt"/>
                <a:ea typeface="+mn-ea"/>
                <a:cs typeface="Arial" panose="020B0604020202020204" pitchFamily="34" charset="0"/>
              </a:defRPr>
            </a:lvl4pPr>
            <a:lvl5pPr>
              <a:buClr>
                <a:srgbClr val="BB5D00"/>
              </a:buClr>
              <a:defRPr sz="2400">
                <a:solidFill>
                  <a:schemeClr val="tx1"/>
                </a:solidFill>
              </a:defRPr>
            </a:lvl5pPr>
          </a:lstStyle>
          <a:p>
            <a:pPr lvl="0"/>
            <a:r>
              <a:rPr lang="en-US" dirty="0"/>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dirty="0"/>
              <a:t>Third level</a:t>
            </a:r>
          </a:p>
          <a:p>
            <a:pPr marL="914400" lvl="3" indent="-225425" algn="l" defTabSz="914400" rtl="0" eaLnBrk="1" latinLnBrk="0" hangingPunct="1">
              <a:lnSpc>
                <a:spcPct val="90000"/>
              </a:lnSpc>
              <a:spcBef>
                <a:spcPts val="500"/>
              </a:spcBef>
              <a:buClr>
                <a:srgbClr val="BB5D00"/>
              </a:buClr>
              <a:buSzPct val="95000"/>
              <a:buFont typeface="Arial" panose="020B0604020202020204" pitchFamily="34" charset="0"/>
              <a:buChar char="•"/>
            </a:pPr>
            <a:r>
              <a:rPr lang="en-US" dirty="0"/>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313625" y="6239745"/>
            <a:ext cx="945677" cy="296238"/>
          </a:xfrm>
          <a:prstGeom prst="rect">
            <a:avLst/>
          </a:prstGeom>
        </p:spPr>
        <p:txBody>
          <a:bodyPr>
            <a:noAutofit/>
          </a:bodyPr>
          <a:lstStyle>
            <a:lvl1pPr>
              <a:defRPr sz="900">
                <a:solidFill>
                  <a:schemeClr val="tx1"/>
                </a:solidFill>
                <a:latin typeface="+mj-lt"/>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8669399" y="2333944"/>
            <a:ext cx="5035705" cy="802279"/>
          </a:xfrm>
          <a:prstGeom prst="rect">
            <a:avLst/>
          </a:prstGeom>
        </p:spPr>
        <p:txBody>
          <a:bodyPr vert="horz" lIns="91440" tIns="45720" rIns="91440" bIns="45720" rtlCol="0" anchor="ctr">
            <a:noAutofit/>
          </a:bodyPr>
          <a:lstStyle>
            <a:lvl1pPr>
              <a:defRPr sz="2800">
                <a:latin typeface="+mj-lt"/>
              </a:defRPr>
            </a:lvl1pPr>
          </a:lstStyle>
          <a:p>
            <a:r>
              <a:rPr lang="en-US" dirty="0"/>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10826477" y="3313432"/>
            <a:ext cx="2377440" cy="148013"/>
          </a:xfrm>
          <a:prstGeom prst="rect">
            <a:avLst/>
          </a:prstGeom>
        </p:spPr>
      </p:pic>
      <p:cxnSp>
        <p:nvCxnSpPr>
          <p:cNvPr id="17" name="Straight Connector 16">
            <a:extLst>
              <a:ext uri="{FF2B5EF4-FFF2-40B4-BE49-F238E27FC236}">
                <a16:creationId xmlns:a16="http://schemas.microsoft.com/office/drawing/2014/main" id="{12363DDA-A825-478D-B256-2590271C0669}"/>
              </a:ext>
            </a:extLst>
          </p:cNvPr>
          <p:cNvCxnSpPr>
            <a:cxnSpLocks/>
          </p:cNvCxnSpPr>
          <p:nvPr userDrawn="1"/>
        </p:nvCxnSpPr>
        <p:spPr>
          <a:xfrm>
            <a:off x="10658008" y="-83131"/>
            <a:ext cx="0" cy="694113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wood surface&#10;&#10;Description automatically generated with low confidence">
            <a:extLst>
              <a:ext uri="{FF2B5EF4-FFF2-40B4-BE49-F238E27FC236}">
                <a16:creationId xmlns:a16="http://schemas.microsoft.com/office/drawing/2014/main" id="{CFC2E101-5906-4940-B834-13D693E6D4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256" t="1225" r="64259" b="44"/>
          <a:stretch/>
        </p:blipFill>
        <p:spPr>
          <a:xfrm>
            <a:off x="11895755" y="-83131"/>
            <a:ext cx="296247" cy="6941129"/>
          </a:xfrm>
          <a:prstGeom prst="rect">
            <a:avLst/>
          </a:prstGeom>
        </p:spPr>
      </p:pic>
      <p:pic>
        <p:nvPicPr>
          <p:cNvPr id="20" name="Picture 19" descr="Logo&#10;&#10;Description automatically generated">
            <a:extLst>
              <a:ext uri="{FF2B5EF4-FFF2-40B4-BE49-F238E27FC236}">
                <a16:creationId xmlns:a16="http://schemas.microsoft.com/office/drawing/2014/main" id="{75A88843-4D60-44D8-A306-4D82449940A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400000">
            <a:off x="10859809" y="3251014"/>
            <a:ext cx="2387595" cy="255067"/>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2E44E882-3CDB-49D4-ABEB-45ACCF62BEF9}"/>
              </a:ext>
            </a:extLst>
          </p:cNvPr>
          <p:cNvPicPr>
            <a:picLocks noChangeAspect="1"/>
          </p:cNvPicPr>
          <p:nvPr userDrawn="1"/>
        </p:nvPicPr>
        <p:blipFill>
          <a:blip r:embed="rId8"/>
          <a:stretch>
            <a:fillRect/>
          </a:stretch>
        </p:blipFill>
        <p:spPr>
          <a:xfrm rot="5400000">
            <a:off x="10596914" y="5819865"/>
            <a:ext cx="1323729" cy="556450"/>
          </a:xfrm>
          <a:prstGeom prst="rect">
            <a:avLst/>
          </a:prstGeom>
        </p:spPr>
      </p:pic>
    </p:spTree>
    <p:extLst>
      <p:ext uri="{BB962C8B-B14F-4D97-AF65-F5344CB8AC3E}">
        <p14:creationId xmlns:p14="http://schemas.microsoft.com/office/powerpoint/2010/main" val="2094402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06588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dirty="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57555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77370290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dirty="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89120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33" name="Picture 32">
            <a:extLst>
              <a:ext uri="{FF2B5EF4-FFF2-40B4-BE49-F238E27FC236}">
                <a16:creationId xmlns:a16="http://schemas.microsoft.com/office/drawing/2014/main" id="{10BB631C-64B0-4ED1-AE43-1A108CF03A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67774" y="230691"/>
            <a:ext cx="2250375" cy="261487"/>
          </a:xfrm>
          <a:prstGeom prst="rect">
            <a:avLst/>
          </a:prstGeom>
        </p:spPr>
      </p:pic>
    </p:spTree>
    <p:extLst>
      <p:ext uri="{BB962C8B-B14F-4D97-AF65-F5344CB8AC3E}">
        <p14:creationId xmlns:p14="http://schemas.microsoft.com/office/powerpoint/2010/main" val="2703772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dirty="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979739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222884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89777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80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780942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227420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346752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091896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25437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2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dirty="0"/>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dirty="0"/>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dirty="0"/>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dirty="0">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dirty="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589120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35" name="Picture 34">
            <a:extLst>
              <a:ext uri="{FF2B5EF4-FFF2-40B4-BE49-F238E27FC236}">
                <a16:creationId xmlns:a16="http://schemas.microsoft.com/office/drawing/2014/main" id="{E370AB80-CA37-47AA-8143-2C731B5701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67774" y="230691"/>
            <a:ext cx="2250375" cy="261487"/>
          </a:xfrm>
          <a:prstGeom prst="rect">
            <a:avLst/>
          </a:prstGeom>
        </p:spPr>
      </p:pic>
    </p:spTree>
    <p:extLst>
      <p:ext uri="{BB962C8B-B14F-4D97-AF65-F5344CB8AC3E}">
        <p14:creationId xmlns:p14="http://schemas.microsoft.com/office/powerpoint/2010/main" val="3913879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590663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dirty="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316138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dirty="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42320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69537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349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146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266208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747964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752452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6304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dirty="0"/>
          </a:p>
        </p:txBody>
      </p:sp>
      <p:sp>
        <p:nvSpPr>
          <p:cNvPr id="12" name="TextBox 11">
            <a:extLst>
              <a:ext uri="{FF2B5EF4-FFF2-40B4-BE49-F238E27FC236}">
                <a16:creationId xmlns:a16="http://schemas.microsoft.com/office/drawing/2014/main" id="{D1F9938E-D16E-4377-B230-39BE38B44E24}"/>
              </a:ext>
            </a:extLst>
          </p:cNvPr>
          <p:cNvSpPr txBox="1"/>
          <p:nvPr userDrawn="1"/>
        </p:nvSpPr>
        <p:spPr>
          <a:xfrm>
            <a:off x="1222909" y="312423"/>
            <a:ext cx="4247558"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Potential Fatal Event Learnings:</a:t>
            </a:r>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6B719BF6-672B-4438-9AFD-01371B9C7C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67774" y="230691"/>
            <a:ext cx="2250375" cy="261487"/>
          </a:xfrm>
          <a:prstGeom prst="rect">
            <a:avLst/>
          </a:prstGeom>
        </p:spPr>
      </p:pic>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5226941" y="270412"/>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Tree>
    <p:extLst>
      <p:ext uri="{BB962C8B-B14F-4D97-AF65-F5344CB8AC3E}">
        <p14:creationId xmlns:p14="http://schemas.microsoft.com/office/powerpoint/2010/main" val="4216507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68787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463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797975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06315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9075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264852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988748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71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54313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172019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2099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7389008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625613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59881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31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appendi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7840D2-155F-43AA-86BE-2EA8A0E38576}"/>
              </a:ext>
            </a:extLst>
          </p:cNvPr>
          <p:cNvSpPr/>
          <p:nvPr userDrawn="1"/>
        </p:nvSpPr>
        <p:spPr>
          <a:xfrm>
            <a:off x="-107686" y="3178"/>
            <a:ext cx="12290630" cy="148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add text</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sp>
        <p:nvSpPr>
          <p:cNvPr id="14" name="Rectangle 13">
            <a:extLst>
              <a:ext uri="{FF2B5EF4-FFF2-40B4-BE49-F238E27FC236}">
                <a16:creationId xmlns:a16="http://schemas.microsoft.com/office/drawing/2014/main" id="{6829CE93-B435-45A5-8F92-72FDBAABB912}"/>
              </a:ext>
            </a:extLst>
          </p:cNvPr>
          <p:cNvSpPr/>
          <p:nvPr userDrawn="1"/>
        </p:nvSpPr>
        <p:spPr>
          <a:xfrm>
            <a:off x="-97572" y="3177"/>
            <a:ext cx="4454265" cy="685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rot="16200000" flipH="1">
            <a:off x="5873927" y="-5994218"/>
            <a:ext cx="336459" cy="1229968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012595" y="1966230"/>
            <a:ext cx="4432273" cy="1644211"/>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50250" y="1696063"/>
            <a:ext cx="0" cy="2160159"/>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2BB7CB8-2335-4A07-90B8-76DE4E6C370A}"/>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cxnSp>
        <p:nvCxnSpPr>
          <p:cNvPr id="16" name="Straight Connector 15">
            <a:extLst>
              <a:ext uri="{FF2B5EF4-FFF2-40B4-BE49-F238E27FC236}">
                <a16:creationId xmlns:a16="http://schemas.microsoft.com/office/drawing/2014/main" id="{BA0B8490-C9AF-4BB7-980F-1E2D01EBA3B7}"/>
              </a:ext>
            </a:extLst>
          </p:cNvPr>
          <p:cNvCxnSpPr>
            <a:cxnSpLocks/>
          </p:cNvCxnSpPr>
          <p:nvPr userDrawn="1"/>
        </p:nvCxnSpPr>
        <p:spPr>
          <a:xfrm>
            <a:off x="489527" y="5588878"/>
            <a:ext cx="1105823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554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1905"/>
            <a:ext cx="12192000" cy="204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mj-lt"/>
            </a:endParaRPr>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047360" y="1624523"/>
            <a:ext cx="5500405" cy="1804478"/>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054570" y="3561752"/>
            <a:ext cx="5500405" cy="581114"/>
          </a:xfrm>
          <a:prstGeom prst="rect">
            <a:avLst/>
          </a:prstGeom>
        </p:spPr>
        <p:txBody>
          <a:bodyPr>
            <a:noAutofit/>
          </a:bodyPr>
          <a:lstStyle>
            <a:lvl1pPr marL="0" indent="0" algn="l">
              <a:buNone/>
              <a:defRPr sz="2400">
                <a:solidFill>
                  <a:srgbClr val="0070C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4" name="Picture 23" descr="Text&#10;&#10;Description automatically generated with medium confidence">
            <a:extLst>
              <a:ext uri="{FF2B5EF4-FFF2-40B4-BE49-F238E27FC236}">
                <a16:creationId xmlns:a16="http://schemas.microsoft.com/office/drawing/2014/main" id="{F8FC9534-51DB-4260-BC9B-6C10D44804E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cxnSp>
        <p:nvCxnSpPr>
          <p:cNvPr id="27" name="Straight Connector 26">
            <a:extLst>
              <a:ext uri="{FF2B5EF4-FFF2-40B4-BE49-F238E27FC236}">
                <a16:creationId xmlns:a16="http://schemas.microsoft.com/office/drawing/2014/main" id="{9984F43B-1BE2-4CD7-8638-9BED1D589D7B}"/>
              </a:ext>
            </a:extLst>
          </p:cNvPr>
          <p:cNvCxnSpPr>
            <a:cxnSpLocks/>
          </p:cNvCxnSpPr>
          <p:nvPr userDrawn="1"/>
        </p:nvCxnSpPr>
        <p:spPr>
          <a:xfrm>
            <a:off x="1106244" y="5588878"/>
            <a:ext cx="1044152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wood surface&#10;&#10;Description automatically generated with low confidence">
            <a:extLst>
              <a:ext uri="{FF2B5EF4-FFF2-40B4-BE49-F238E27FC236}">
                <a16:creationId xmlns:a16="http://schemas.microsoft.com/office/drawing/2014/main" id="{D4422222-FCAE-49F0-BC62-6F9534B09C5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0800000" flipH="1">
            <a:off x="-99700" y="0"/>
            <a:ext cx="872715" cy="6858000"/>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0D443D97-0D1A-4AF6-B72D-2D4FE8BC1107}"/>
              </a:ext>
            </a:extLst>
          </p:cNvPr>
          <p:cNvPicPr>
            <a:picLocks noChangeAspect="1"/>
          </p:cNvPicPr>
          <p:nvPr userDrawn="1"/>
        </p:nvPicPr>
        <p:blipFill rotWithShape="1">
          <a:blip r:embed="rId7"/>
          <a:srcRect t="6973" b="4485"/>
          <a:stretch/>
        </p:blipFill>
        <p:spPr>
          <a:xfrm>
            <a:off x="1011531" y="1969594"/>
            <a:ext cx="4432273" cy="1649690"/>
          </a:xfrm>
          <a:prstGeom prst="rect">
            <a:avLst/>
          </a:prstGeom>
        </p:spPr>
      </p:pic>
      <p:cxnSp>
        <p:nvCxnSpPr>
          <p:cNvPr id="34" name="Straight Connector 33">
            <a:extLst>
              <a:ext uri="{FF2B5EF4-FFF2-40B4-BE49-F238E27FC236}">
                <a16:creationId xmlns:a16="http://schemas.microsoft.com/office/drawing/2014/main" id="{22F97F3F-AF52-4FD1-92A2-6BCC381DF226}"/>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646AC25-CF32-4BCC-B4B8-1F4AA3CE3D37}"/>
              </a:ext>
            </a:extLst>
          </p:cNvPr>
          <p:cNvSpPr txBox="1"/>
          <p:nvPr userDrawn="1"/>
        </p:nvSpPr>
        <p:spPr>
          <a:xfrm>
            <a:off x="10856672" y="6439695"/>
            <a:ext cx="773354" cy="276999"/>
          </a:xfrm>
          <a:prstGeom prst="rect">
            <a:avLst/>
          </a:prstGeom>
          <a:noFill/>
        </p:spPr>
        <p:txBody>
          <a:bodyPr wrap="square" rtlCol="0">
            <a:noAutofit/>
          </a:bodyPr>
          <a:lstStyle/>
          <a:p>
            <a:pPr algn="r"/>
            <a:r>
              <a:rPr lang="en-US" sz="1200" dirty="0">
                <a:latin typeface="+mj-lt"/>
                <a:cs typeface="Arial" panose="020B0604020202020204" pitchFamily="34" charset="0"/>
              </a:rPr>
              <a:t>fcx.com</a:t>
            </a:r>
          </a:p>
        </p:txBody>
      </p:sp>
      <p:pic>
        <p:nvPicPr>
          <p:cNvPr id="13" name="Picture 12" descr="Shape&#10;&#10;Description automatically generated with low confidence">
            <a:extLst>
              <a:ext uri="{FF2B5EF4-FFF2-40B4-BE49-F238E27FC236}">
                <a16:creationId xmlns:a16="http://schemas.microsoft.com/office/drawing/2014/main" id="{BFA10083-0C1A-4CC3-A910-2928392765C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08763" y="5974111"/>
            <a:ext cx="465864" cy="469494"/>
          </a:xfrm>
          <a:prstGeom prst="rect">
            <a:avLst/>
          </a:prstGeom>
        </p:spPr>
      </p:pic>
      <p:pic>
        <p:nvPicPr>
          <p:cNvPr id="14" name="Graphic 13">
            <a:extLst>
              <a:ext uri="{FF2B5EF4-FFF2-40B4-BE49-F238E27FC236}">
                <a16:creationId xmlns:a16="http://schemas.microsoft.com/office/drawing/2014/main" id="{63392791-DE4D-4F71-B7B3-89FE9E35118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66857" y="6037132"/>
            <a:ext cx="1244774" cy="407645"/>
          </a:xfrm>
          <a:prstGeom prst="rect">
            <a:avLst/>
          </a:prstGeom>
        </p:spPr>
      </p:pic>
    </p:spTree>
    <p:extLst>
      <p:ext uri="{BB962C8B-B14F-4D97-AF65-F5344CB8AC3E}">
        <p14:creationId xmlns:p14="http://schemas.microsoft.com/office/powerpoint/2010/main" val="4265047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dirty="0"/>
              <a:t>Click to edit Appendix</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grpSp>
        <p:nvGrpSpPr>
          <p:cNvPr id="13" name="Group 12">
            <a:extLst>
              <a:ext uri="{FF2B5EF4-FFF2-40B4-BE49-F238E27FC236}">
                <a16:creationId xmlns:a16="http://schemas.microsoft.com/office/drawing/2014/main" id="{3E525BD1-398E-42F1-B305-083DA74A575B}"/>
              </a:ext>
            </a:extLst>
          </p:cNvPr>
          <p:cNvGrpSpPr/>
          <p:nvPr userDrawn="1"/>
        </p:nvGrpSpPr>
        <p:grpSpPr>
          <a:xfrm>
            <a:off x="-98636" y="3177"/>
            <a:ext cx="12291700" cy="6854824"/>
            <a:chOff x="-99700" y="0"/>
            <a:chExt cx="12291700" cy="6877665"/>
          </a:xfrm>
        </p:grpSpPr>
        <p:sp>
          <p:nvSpPr>
            <p:cNvPr id="14" name="Rectangle 13">
              <a:extLst>
                <a:ext uri="{FF2B5EF4-FFF2-40B4-BE49-F238E27FC236}">
                  <a16:creationId xmlns:a16="http://schemas.microsoft.com/office/drawing/2014/main" id="{6829CE93-B435-45A5-8F92-72FDBAABB912}"/>
                </a:ext>
              </a:extLst>
            </p:cNvPr>
            <p:cNvSpPr/>
            <p:nvPr userDrawn="1"/>
          </p:nvSpPr>
          <p:spPr>
            <a:xfrm>
              <a:off x="-98636" y="0"/>
              <a:ext cx="4454265" cy="6877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mj-lt"/>
              </a:endParaRPr>
            </a:p>
          </p:txBody>
        </p:sp>
        <p:sp>
          <p:nvSpPr>
            <p:cNvPr id="15" name="Rectangle 14">
              <a:extLst>
                <a:ext uri="{FF2B5EF4-FFF2-40B4-BE49-F238E27FC236}">
                  <a16:creationId xmlns:a16="http://schemas.microsoft.com/office/drawing/2014/main" id="{AB7840D2-155F-43AA-86BE-2EA8A0E38576}"/>
                </a:ext>
              </a:extLst>
            </p:cNvPr>
            <p:cNvSpPr/>
            <p:nvPr userDrawn="1"/>
          </p:nvSpPr>
          <p:spPr>
            <a:xfrm>
              <a:off x="-98636" y="0"/>
              <a:ext cx="12290636" cy="1311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0800000" flipH="1">
              <a:off x="-99700" y="0"/>
              <a:ext cx="872715" cy="6877664"/>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7"/>
            <a:srcRect t="6973" b="4485"/>
            <a:stretch/>
          </p:blipFill>
          <p:spPr>
            <a:xfrm>
              <a:off x="1011531" y="1969594"/>
              <a:ext cx="4432273" cy="1649690"/>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5">
            <a:extLst>
              <a:ext uri="{FF2B5EF4-FFF2-40B4-BE49-F238E27FC236}">
                <a16:creationId xmlns:a16="http://schemas.microsoft.com/office/drawing/2014/main" id="{F2BB7CB8-2335-4A07-90B8-76DE4E6C370A}"/>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1047390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7840D2-155F-43AA-86BE-2EA8A0E38576}"/>
              </a:ext>
            </a:extLst>
          </p:cNvPr>
          <p:cNvSpPr/>
          <p:nvPr userDrawn="1"/>
        </p:nvSpPr>
        <p:spPr>
          <a:xfrm>
            <a:off x="-107686" y="3178"/>
            <a:ext cx="12290630" cy="148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mj-lt"/>
            </a:endParaRPr>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2" y="1698527"/>
            <a:ext cx="5324678"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dirty="0"/>
              <a:t>Click to add text</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sp>
        <p:nvSpPr>
          <p:cNvPr id="14" name="Rectangle 13">
            <a:extLst>
              <a:ext uri="{FF2B5EF4-FFF2-40B4-BE49-F238E27FC236}">
                <a16:creationId xmlns:a16="http://schemas.microsoft.com/office/drawing/2014/main" id="{6829CE93-B435-45A5-8F92-72FDBAABB912}"/>
              </a:ext>
            </a:extLst>
          </p:cNvPr>
          <p:cNvSpPr/>
          <p:nvPr userDrawn="1"/>
        </p:nvSpPr>
        <p:spPr>
          <a:xfrm>
            <a:off x="-97572" y="3177"/>
            <a:ext cx="4454265" cy="685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6200000" flipH="1">
            <a:off x="5873927" y="-5994218"/>
            <a:ext cx="336459" cy="1229968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7"/>
          <a:srcRect t="6973" b="4485"/>
          <a:stretch/>
        </p:blipFill>
        <p:spPr>
          <a:xfrm>
            <a:off x="1012595" y="1966230"/>
            <a:ext cx="4432273" cy="1644211"/>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50250" y="1696063"/>
            <a:ext cx="0" cy="2160159"/>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2BB7CB8-2335-4A07-90B8-76DE4E6C370A}"/>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cxnSp>
        <p:nvCxnSpPr>
          <p:cNvPr id="16" name="Straight Connector 15">
            <a:extLst>
              <a:ext uri="{FF2B5EF4-FFF2-40B4-BE49-F238E27FC236}">
                <a16:creationId xmlns:a16="http://schemas.microsoft.com/office/drawing/2014/main" id="{BA0B8490-C9AF-4BB7-980F-1E2D01EBA3B7}"/>
              </a:ext>
            </a:extLst>
          </p:cNvPr>
          <p:cNvCxnSpPr>
            <a:cxnSpLocks/>
          </p:cNvCxnSpPr>
          <p:nvPr userDrawn="1"/>
        </p:nvCxnSpPr>
        <p:spPr>
          <a:xfrm>
            <a:off x="489527" y="5588878"/>
            <a:ext cx="1105823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72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mj-lt"/>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mj-lt"/>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914400" indent="-225425">
              <a:buClr>
                <a:srgbClr val="BB5D00"/>
              </a:buClr>
              <a:buSzPct val="95000"/>
              <a:defRPr sz="1800">
                <a:latin typeface="+mj-lt"/>
                <a:cs typeface="Arial" panose="020B0604020202020204" pitchFamily="34" charset="0"/>
              </a:defRPr>
            </a:lvl4pPr>
            <a:lvl5pPr marL="1139825" indent="-225425">
              <a:buClr>
                <a:srgbClr val="BB5D00"/>
              </a:buClr>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97A209C-879B-4793-A1F6-391624282FE2}"/>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23840981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18" Type="http://schemas.openxmlformats.org/officeDocument/2006/relationships/oleObject" Target="../embeddings/oleObject2.bin"/><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5.png"/><Relationship Id="rId2" Type="http://schemas.openxmlformats.org/officeDocument/2006/relationships/slideLayout" Target="../slideLayouts/slideLayout7.xml"/><Relationship Id="rId16"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jpg"/><Relationship Id="rId10" Type="http://schemas.openxmlformats.org/officeDocument/2006/relationships/slideLayout" Target="../slideLayouts/slideLayout15.xml"/><Relationship Id="rId19" Type="http://schemas.openxmlformats.org/officeDocument/2006/relationships/image" Target="../media/image6.emf"/><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emf"/><Relationship Id="rId4" Type="http://schemas.openxmlformats.org/officeDocument/2006/relationships/slideLayout" Target="../slideLayouts/slideLayout21.xml"/><Relationship Id="rId9" Type="http://schemas.openxmlformats.org/officeDocument/2006/relationships/oleObject" Target="../embeddings/oleObject14.bin"/></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emf"/><Relationship Id="rId4" Type="http://schemas.openxmlformats.org/officeDocument/2006/relationships/slideLayout" Target="../slideLayouts/slideLayout27.xml"/><Relationship Id="rId9" Type="http://schemas.openxmlformats.org/officeDocument/2006/relationships/oleObject" Target="../embeddings/oleObject15.bin"/></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slideLayout" Target="../slideLayouts/slideLayout32.xml"/><Relationship Id="rId7"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1.emf"/><Relationship Id="rId4" Type="http://schemas.openxmlformats.org/officeDocument/2006/relationships/slideLayout" Target="../slideLayouts/slideLayout33.xml"/><Relationship Id="rId9" Type="http://schemas.openxmlformats.org/officeDocument/2006/relationships/oleObject" Target="../embeddings/oleObject16.bin"/></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slideLayout" Target="../slideLayouts/slideLayout38.xml"/><Relationship Id="rId7"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emf"/><Relationship Id="rId4" Type="http://schemas.openxmlformats.org/officeDocument/2006/relationships/slideLayout" Target="../slideLayouts/slideLayout39.xml"/><Relationship Id="rId9" Type="http://schemas.openxmlformats.org/officeDocument/2006/relationships/oleObject" Target="../embeddings/oleObject17.bin"/></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emf"/><Relationship Id="rId5" Type="http://schemas.openxmlformats.org/officeDocument/2006/relationships/slideLayout" Target="../slideLayouts/slideLayout52.xml"/><Relationship Id="rId10" Type="http://schemas.openxmlformats.org/officeDocument/2006/relationships/oleObject" Target="../embeddings/oleObject18.bin"/><Relationship Id="rId4" Type="http://schemas.openxmlformats.org/officeDocument/2006/relationships/slideLayout" Target="../slideLayouts/slideLayout51.xml"/><Relationship Id="rId9" Type="http://schemas.openxmlformats.org/officeDocument/2006/relationships/tags" Target="../tags/tag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D4830D0-2263-44B7-9E97-7459FE172741}"/>
              </a:ext>
            </a:extLst>
          </p:cNvPr>
          <p:cNvGraphicFramePr>
            <a:graphicFrameLocks noChangeAspect="1"/>
          </p:cNvGraphicFramePr>
          <p:nvPr userDrawn="1">
            <p:custDataLst>
              <p:tags r:id="rId7"/>
            </p:custDataLst>
            <p:extLst>
              <p:ext uri="{D42A27DB-BD31-4B8C-83A1-F6EECF244321}">
                <p14:modId xmlns:p14="http://schemas.microsoft.com/office/powerpoint/2010/main" val="3268512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2" name="Object 1" hidden="1">
                        <a:extLst>
                          <a:ext uri="{FF2B5EF4-FFF2-40B4-BE49-F238E27FC236}">
                            <a16:creationId xmlns:a16="http://schemas.microsoft.com/office/drawing/2014/main" id="{7D4830D0-2263-44B7-9E97-7459FE17274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01037763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F489C0-760C-43B7-8C07-A290C7B0B6B9}"/>
              </a:ext>
            </a:extLst>
          </p:cNvPr>
          <p:cNvSpPr/>
          <p:nvPr userDrawn="1"/>
        </p:nvSpPr>
        <p:spPr>
          <a:xfrm>
            <a:off x="0" y="88779"/>
            <a:ext cx="12192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mj-lt"/>
            </a:endParaRPr>
          </a:p>
        </p:txBody>
      </p:sp>
      <p:cxnSp>
        <p:nvCxnSpPr>
          <p:cNvPr id="22" name="Straight Connector 21">
            <a:extLst>
              <a:ext uri="{FF2B5EF4-FFF2-40B4-BE49-F238E27FC236}">
                <a16:creationId xmlns:a16="http://schemas.microsoft.com/office/drawing/2014/main" id="{2CBD5A50-C139-4334-B053-C0CA7F56D5A0}"/>
              </a:ext>
            </a:extLst>
          </p:cNvPr>
          <p:cNvCxnSpPr>
            <a:cxnSpLocks/>
          </p:cNvCxnSpPr>
          <p:nvPr userDrawn="1"/>
        </p:nvCxnSpPr>
        <p:spPr>
          <a:xfrm>
            <a:off x="0" y="1113878"/>
            <a:ext cx="12192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785DFB54-9645-49E7-B2BA-E0239DFC9F0A}"/>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2256" t="1225" r="64259" b="44"/>
          <a:stretch/>
        </p:blipFill>
        <p:spPr>
          <a:xfrm rot="16200000">
            <a:off x="5947877" y="-5949704"/>
            <a:ext cx="296247" cy="12192001"/>
          </a:xfrm>
          <a:prstGeom prst="rect">
            <a:avLst/>
          </a:prstGeom>
        </p:spPr>
      </p:pic>
      <p:pic>
        <p:nvPicPr>
          <p:cNvPr id="25" name="Picture 24" descr="Logo&#10;&#10;Description automatically generated">
            <a:extLst>
              <a:ext uri="{FF2B5EF4-FFF2-40B4-BE49-F238E27FC236}">
                <a16:creationId xmlns:a16="http://schemas.microsoft.com/office/drawing/2014/main" id="{BF175280-66CE-4AD0-B28C-A715AB7D613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902203" y="15966"/>
            <a:ext cx="2387595" cy="25506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29049C6A-296E-4945-A889-44BC7719BAA7}"/>
              </a:ext>
            </a:extLst>
          </p:cNvPr>
          <p:cNvPicPr>
            <a:picLocks noChangeAspect="1"/>
          </p:cNvPicPr>
          <p:nvPr userDrawn="1"/>
        </p:nvPicPr>
        <p:blipFill>
          <a:blip r:embed="rId17"/>
          <a:stretch>
            <a:fillRect/>
          </a:stretch>
        </p:blipFill>
        <p:spPr>
          <a:xfrm>
            <a:off x="10652616" y="379336"/>
            <a:ext cx="1441338"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4"/>
            </p:custDataLst>
            <p:extLst>
              <p:ext uri="{D42A27DB-BD31-4B8C-83A1-F6EECF244321}">
                <p14:modId xmlns:p14="http://schemas.microsoft.com/office/powerpoint/2010/main" val="3244066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592" imgH="595" progId="TCLayout.ActiveDocument.1">
                  <p:embed/>
                </p:oleObj>
              </mc:Choice>
              <mc:Fallback>
                <p:oleObj name="think-cell Slide" r:id="rId18"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782784" y="6493998"/>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mj-lt"/>
              </a:defRPr>
            </a:lvl1pPr>
          </a:lstStyle>
          <a:p>
            <a:endParaRPr lang="en-US" dirty="0"/>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4038600" y="6493998"/>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mj-lt"/>
              </a:defRPr>
            </a:lvl1pPr>
          </a:lstStyle>
          <a:p>
            <a:endParaRPr lang="en-US" dirty="0"/>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userDrawn="1">
            <p:ph type="sldNum" sz="quarter" idx="4"/>
          </p:nvPr>
        </p:nvSpPr>
        <p:spPr>
          <a:xfrm>
            <a:off x="10990217" y="6577563"/>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782784" y="365125"/>
            <a:ext cx="9718961" cy="675389"/>
          </a:xfrm>
          <a:prstGeom prst="rect">
            <a:avLst/>
          </a:prstGeom>
        </p:spPr>
        <p:txBody>
          <a:bodyPr vert="horz" lIns="91440" tIns="45720" rIns="91440" bIns="45720" rtlCol="0" anchor="ctr">
            <a:noAutofit/>
          </a:bodyPr>
          <a:lstStyle/>
          <a:p>
            <a:r>
              <a:rPr lang="en-US" dirty="0"/>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782784" y="1514479"/>
            <a:ext cx="10515600" cy="4662484"/>
          </a:xfrm>
          <a:prstGeom prst="rect">
            <a:avLst/>
          </a:prstGeom>
        </p:spPr>
        <p:txBody>
          <a:bodyPr vert="horz" lIns="91440" tIns="45720" rIns="91440" bIns="45720" rtlCol="0">
            <a:noAutofit/>
          </a:bodyPr>
          <a:lstStyle/>
          <a:p>
            <a:pPr lvl="0"/>
            <a:r>
              <a:rPr lang="en-US" dirty="0"/>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dirty="0"/>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dirty="0"/>
              <a:t>Fourth level</a:t>
            </a:r>
          </a:p>
          <a:p>
            <a:pPr marL="1139825" marR="0" lvl="4"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dirty="0"/>
              <a:t>Fifth level</a:t>
            </a:r>
          </a:p>
          <a:p>
            <a:pPr marL="1939925" lvl="4" indent="-225425" algn="l" defTabSz="914400" rtl="0" eaLnBrk="1" latinLnBrk="0" hangingPunct="1">
              <a:lnSpc>
                <a:spcPct val="90000"/>
              </a:lnSpc>
              <a:spcBef>
                <a:spcPts val="500"/>
              </a:spcBef>
              <a:buClr>
                <a:srgbClr val="BB5D00"/>
              </a:buClr>
              <a:buFont typeface="Arial" panose="020B0604020202020204" pitchFamily="34" charset="0"/>
              <a:buChar char="•"/>
            </a:pPr>
            <a:endParaRPr lang="en-US" dirty="0"/>
          </a:p>
        </p:txBody>
      </p:sp>
    </p:spTree>
    <p:extLst>
      <p:ext uri="{BB962C8B-B14F-4D97-AF65-F5344CB8AC3E}">
        <p14:creationId xmlns:p14="http://schemas.microsoft.com/office/powerpoint/2010/main" val="16318584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mj-lt"/>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10000"/>
        <a:buFont typeface="Arial" panose="020B0604020202020204" pitchFamily="34" charset="0"/>
        <a:buChar char="•"/>
        <a:defRPr lang="en-US" sz="2400" b="0" i="0" kern="1200" dirty="0">
          <a:solidFill>
            <a:schemeClr val="tx1"/>
          </a:solidFill>
          <a:latin typeface="+mj-lt"/>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2200" b="0" i="0" kern="1200" dirty="0">
          <a:solidFill>
            <a:schemeClr val="tx1"/>
          </a:solidFill>
          <a:latin typeface="+mj-lt"/>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SzPct val="80000"/>
        <a:buFont typeface="Arial" panose="020B0604020202020204" pitchFamily="34" charset="0"/>
        <a:buChar char="•"/>
        <a:defRPr lang="en-US" sz="2000" b="0" i="0" kern="1200" dirty="0">
          <a:solidFill>
            <a:schemeClr val="tx1"/>
          </a:solidFill>
          <a:latin typeface="+mj-lt"/>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mj-lt"/>
          <a:ea typeface="+mn-ea"/>
          <a:cs typeface="Arial" panose="020B0604020202020204" pitchFamily="34" charset="0"/>
        </a:defRPr>
      </a:lvl4pPr>
      <a:lvl5pPr marL="1200150" indent="-285750" algn="l" defTabSz="914400" rtl="0" eaLnBrk="1" latinLnBrk="0" hangingPunct="1">
        <a:lnSpc>
          <a:spcPct val="90000"/>
        </a:lnSpc>
        <a:spcBef>
          <a:spcPts val="500"/>
        </a:spcBef>
        <a:buClr>
          <a:srgbClr val="DF572A"/>
        </a:buClr>
        <a:buFont typeface="Arial" panose="020B0604020202020204" pitchFamily="34" charset="0"/>
        <a:buNone/>
        <a:defRPr lang="en-US" sz="1600" b="0" i="0" kern="1200" dirty="0" smtClean="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E29540-054D-CFBE-F794-5A2334E7B785}"/>
              </a:ext>
            </a:extLst>
          </p:cNvPr>
          <p:cNvGraphicFramePr>
            <a:graphicFrameLocks noChangeAspect="1"/>
          </p:cNvGraphicFramePr>
          <p:nvPr userDrawn="1">
            <p:custDataLst>
              <p:tags r:id="rId8"/>
            </p:custDataLst>
            <p:extLst>
              <p:ext uri="{D42A27DB-BD31-4B8C-83A1-F6EECF244321}">
                <p14:modId xmlns:p14="http://schemas.microsoft.com/office/powerpoint/2010/main" val="2974527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4" progId="TCLayout.ActiveDocument.1">
                  <p:embed/>
                </p:oleObj>
              </mc:Choice>
              <mc:Fallback>
                <p:oleObj name="think-cell Slide" r:id="rId9" imgW="395" imgH="394" progId="TCLayout.ActiveDocument.1">
                  <p:embed/>
                  <p:pic>
                    <p:nvPicPr>
                      <p:cNvPr id="2" name="Object 1" hidden="1">
                        <a:extLst>
                          <a:ext uri="{FF2B5EF4-FFF2-40B4-BE49-F238E27FC236}">
                            <a16:creationId xmlns:a16="http://schemas.microsoft.com/office/drawing/2014/main" id="{D8E29540-054D-CFBE-F794-5A2334E7B78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195146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3256060-3FF1-916A-80FF-D25B5B2AB3D3}"/>
              </a:ext>
            </a:extLst>
          </p:cNvPr>
          <p:cNvGraphicFramePr>
            <a:graphicFrameLocks noChangeAspect="1"/>
          </p:cNvGraphicFramePr>
          <p:nvPr userDrawn="1">
            <p:custDataLst>
              <p:tags r:id="rId8"/>
            </p:custDataLst>
            <p:extLst>
              <p:ext uri="{D42A27DB-BD31-4B8C-83A1-F6EECF244321}">
                <p14:modId xmlns:p14="http://schemas.microsoft.com/office/powerpoint/2010/main" val="2682022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4" progId="TCLayout.ActiveDocument.1">
                  <p:embed/>
                </p:oleObj>
              </mc:Choice>
              <mc:Fallback>
                <p:oleObj name="think-cell Slide" r:id="rId9" imgW="395" imgH="394" progId="TCLayout.ActiveDocument.1">
                  <p:embed/>
                  <p:pic>
                    <p:nvPicPr>
                      <p:cNvPr id="2" name="Object 1" hidden="1">
                        <a:extLst>
                          <a:ext uri="{FF2B5EF4-FFF2-40B4-BE49-F238E27FC236}">
                            <a16:creationId xmlns:a16="http://schemas.microsoft.com/office/drawing/2014/main" id="{73256060-3FF1-916A-80FF-D25B5B2AB3D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192032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42641B6-553D-99BD-8F2E-E7796A085739}"/>
              </a:ext>
            </a:extLst>
          </p:cNvPr>
          <p:cNvGraphicFramePr>
            <a:graphicFrameLocks noChangeAspect="1"/>
          </p:cNvGraphicFramePr>
          <p:nvPr userDrawn="1">
            <p:custDataLst>
              <p:tags r:id="rId8"/>
            </p:custDataLst>
            <p:extLst>
              <p:ext uri="{D42A27DB-BD31-4B8C-83A1-F6EECF244321}">
                <p14:modId xmlns:p14="http://schemas.microsoft.com/office/powerpoint/2010/main" val="3954741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4" progId="TCLayout.ActiveDocument.1">
                  <p:embed/>
                </p:oleObj>
              </mc:Choice>
              <mc:Fallback>
                <p:oleObj name="think-cell Slide" r:id="rId9" imgW="395" imgH="394" progId="TCLayout.ActiveDocument.1">
                  <p:embed/>
                  <p:pic>
                    <p:nvPicPr>
                      <p:cNvPr id="2" name="Object 1" hidden="1">
                        <a:extLst>
                          <a:ext uri="{FF2B5EF4-FFF2-40B4-BE49-F238E27FC236}">
                            <a16:creationId xmlns:a16="http://schemas.microsoft.com/office/drawing/2014/main" id="{D42641B6-553D-99BD-8F2E-E7796A085739}"/>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072585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8258F-8714-8535-BB51-7BE58D07818B}"/>
              </a:ext>
            </a:extLst>
          </p:cNvPr>
          <p:cNvGraphicFramePr>
            <a:graphicFrameLocks noChangeAspect="1"/>
          </p:cNvGraphicFramePr>
          <p:nvPr userDrawn="1">
            <p:custDataLst>
              <p:tags r:id="rId8"/>
            </p:custDataLst>
            <p:extLst>
              <p:ext uri="{D42A27DB-BD31-4B8C-83A1-F6EECF244321}">
                <p14:modId xmlns:p14="http://schemas.microsoft.com/office/powerpoint/2010/main" val="149438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4" progId="TCLayout.ActiveDocument.1">
                  <p:embed/>
                </p:oleObj>
              </mc:Choice>
              <mc:Fallback>
                <p:oleObj name="think-cell Slide" r:id="rId9" imgW="395" imgH="394" progId="TCLayout.ActiveDocument.1">
                  <p:embed/>
                  <p:pic>
                    <p:nvPicPr>
                      <p:cNvPr id="2" name="Object 1" hidden="1">
                        <a:extLst>
                          <a:ext uri="{FF2B5EF4-FFF2-40B4-BE49-F238E27FC236}">
                            <a16:creationId xmlns:a16="http://schemas.microsoft.com/office/drawing/2014/main" id="{1A78258F-8714-8535-BB51-7BE58D07818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4398774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69273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E690EC6-1CD7-97E9-67AB-5D21D216B850}"/>
              </a:ext>
            </a:extLst>
          </p:cNvPr>
          <p:cNvGraphicFramePr>
            <a:graphicFrameLocks noChangeAspect="1"/>
          </p:cNvGraphicFramePr>
          <p:nvPr userDrawn="1">
            <p:custDataLst>
              <p:tags r:id="rId9"/>
            </p:custDataLst>
            <p:extLst>
              <p:ext uri="{D42A27DB-BD31-4B8C-83A1-F6EECF244321}">
                <p14:modId xmlns:p14="http://schemas.microsoft.com/office/powerpoint/2010/main" val="3221805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95" imgH="394" progId="TCLayout.ActiveDocument.1">
                  <p:embed/>
                </p:oleObj>
              </mc:Choice>
              <mc:Fallback>
                <p:oleObj name="think-cell Slide" r:id="rId10" imgW="395" imgH="394" progId="TCLayout.ActiveDocument.1">
                  <p:embed/>
                  <p:pic>
                    <p:nvPicPr>
                      <p:cNvPr id="2" name="Object 1" hidden="1">
                        <a:extLst>
                          <a:ext uri="{FF2B5EF4-FFF2-40B4-BE49-F238E27FC236}">
                            <a16:creationId xmlns:a16="http://schemas.microsoft.com/office/drawing/2014/main" id="{BE690EC6-1CD7-97E9-67AB-5D21D216B850}"/>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2423662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pp.powerbi.com/groups/me/apps/d5191292-f6f8-4519-af19-c3b276f4d4dc/reports/9e55ad95-b684-4dbc-8847-48d93d12876b/ReportSection46f56ab6b836a70b7913?experience=power-bi" TargetMode="External"/><Relationship Id="rId2" Type="http://schemas.openxmlformats.org/officeDocument/2006/relationships/hyperlink" Target="https://app.powerbi.com/groups/me/apps/d5191292-f6f8-4519-af19-c3b276f4d4dc/reports/93681d9a-6feb-408c-a9b8-b1e718f94bba/ReportSection96240ce038ad59e421eb?experience=power-bi"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fcx365.sharepoint.com/Sites/GBL-DOHS/DOHSPolicy/FCX-HS03%20Electrical%20Safety%20Policy.pdf" TargetMode="Externa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7.xml"/><Relationship Id="rId7" Type="http://schemas.openxmlformats.org/officeDocument/2006/relationships/image" Target="../media/image42.png"/><Relationship Id="rId2" Type="http://schemas.openxmlformats.org/officeDocument/2006/relationships/slideLayout" Target="../slideLayouts/slideLayout33.xml"/><Relationship Id="rId1" Type="http://schemas.openxmlformats.org/officeDocument/2006/relationships/tags" Target="../tags/tag24.xml"/><Relationship Id="rId6" Type="http://schemas.openxmlformats.org/officeDocument/2006/relationships/image" Target="../media/image41.png"/><Relationship Id="rId5" Type="http://schemas.openxmlformats.org/officeDocument/2006/relationships/image" Target="../media/image1.emf"/><Relationship Id="rId10" Type="http://schemas.openxmlformats.org/officeDocument/2006/relationships/image" Target="../media/image44.png"/><Relationship Id="rId4" Type="http://schemas.openxmlformats.org/officeDocument/2006/relationships/oleObject" Target="../embeddings/oleObject24.bin"/><Relationship Id="rId9" Type="http://schemas.openxmlformats.org/officeDocument/2006/relationships/hyperlink" Target="https://fcx365.sharepoint.com/Sites/GBL-DOHS/DOHSPolicy/FCX-HS04%20Control%20of%20Hazardous%20Energy%20Policy-v2.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hyperlink" Target="https://fcx365.sharepoint.com/:b:/r/Sites/GBL-DOHS/DOHSPolicy/FCX-HS06%20Hot%20Work%20Policy%20-%2011.2022.pdf?csf=1&amp;web=1&amp;e=C3Xwtm" TargetMode="Externa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1.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tmp"/><Relationship Id="rId1" Type="http://schemas.openxmlformats.org/officeDocument/2006/relationships/slideLayout" Target="../slideLayouts/slideLayout9.xml"/><Relationship Id="rId4" Type="http://schemas.openxmlformats.org/officeDocument/2006/relationships/hyperlink" Target="https://www.msha.gov/sites/default/files/Alerts%20and%20Hazards/Water-Related-Safety-Alert10.19.23.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hyperlink" Target="https://www.msha.gov/sites/default/files/Alerts%20and%20Hazards/Three-Bulldozer-Fatal-Accidents10.19.23.pdf" TargetMode="External"/><Relationship Id="rId1" Type="http://schemas.openxmlformats.org/officeDocument/2006/relationships/slideLayout" Target="../slideLayouts/slideLayout9.xml"/><Relationship Id="rId4" Type="http://schemas.openxmlformats.org/officeDocument/2006/relationships/image" Target="../media/image58.tmp"/></Relationships>
</file>

<file path=ppt/slides/_rels/slide18.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hyperlink" Target="https://www.msha.gov/sites/default/files/Alerts%20and%20Hazards/Machinery-Safety-Alert10-19-2023.pdf" TargetMode="External"/><Relationship Id="rId1" Type="http://schemas.openxmlformats.org/officeDocument/2006/relationships/slideLayout" Target="../slideLayouts/slideLayout9.xml"/><Relationship Id="rId4" Type="http://schemas.openxmlformats.org/officeDocument/2006/relationships/image" Target="../media/image60.tmp"/></Relationships>
</file>

<file path=ppt/slides/_rels/slide19.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hyperlink" Target="https://www.msha.gov/sites/default/files/Alerts%20and%20Hazards/Dipper-Bucket-Safety-Alert10.19.23_0.pdf" TargetMode="External"/><Relationship Id="rId1" Type="http://schemas.openxmlformats.org/officeDocument/2006/relationships/slideLayout" Target="../slideLayouts/slideLayout9.xml"/><Relationship Id="rId4" Type="http://schemas.openxmlformats.org/officeDocument/2006/relationships/image" Target="../media/image62.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hyperlink" Target="https://www.msha.gov/sites/default/files/Alerts%20and%20Hazards/Working-Alone-10.19.23.pdf" TargetMode="External"/><Relationship Id="rId1" Type="http://schemas.openxmlformats.org/officeDocument/2006/relationships/slideLayout" Target="../slideLayouts/slideLayout9.xml"/><Relationship Id="rId4" Type="http://schemas.openxmlformats.org/officeDocument/2006/relationships/image" Target="../media/image64.tm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7.png"/><Relationship Id="rId5" Type="http://schemas.openxmlformats.org/officeDocument/2006/relationships/image" Target="../media/image1.emf"/><Relationship Id="rId4" Type="http://schemas.openxmlformats.org/officeDocument/2006/relationships/oleObject" Target="../embeddings/oleObject20.bin"/><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1.emf"/><Relationship Id="rId10" Type="http://schemas.openxmlformats.org/officeDocument/2006/relationships/image" Target="../media/image24.png"/><Relationship Id="rId4" Type="http://schemas.openxmlformats.org/officeDocument/2006/relationships/oleObject" Target="../embeddings/oleObject21.bin"/><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17.png"/><Relationship Id="rId11" Type="http://schemas.openxmlformats.org/officeDocument/2006/relationships/image" Target="../media/image29.png"/><Relationship Id="rId5" Type="http://schemas.openxmlformats.org/officeDocument/2006/relationships/image" Target="../media/image1.emf"/><Relationship Id="rId10" Type="http://schemas.openxmlformats.org/officeDocument/2006/relationships/image" Target="../media/image28.png"/><Relationship Id="rId4" Type="http://schemas.openxmlformats.org/officeDocument/2006/relationships/oleObject" Target="../embeddings/oleObject22.bin"/><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17.png"/><Relationship Id="rId11" Type="http://schemas.openxmlformats.org/officeDocument/2006/relationships/image" Target="../media/image33.png"/><Relationship Id="rId5" Type="http://schemas.openxmlformats.org/officeDocument/2006/relationships/image" Target="../media/image1.emf"/><Relationship Id="rId10" Type="http://schemas.openxmlformats.org/officeDocument/2006/relationships/image" Target="../media/image32.png"/><Relationship Id="rId4" Type="http://schemas.openxmlformats.org/officeDocument/2006/relationships/oleObject" Target="../embeddings/oleObject23.bin"/><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fcx365.sharepoint.com/Sites/GBL-DOHS/DOHSPolicy/FCX%20policy%20-%20Interaction%20with%20Heavy%20Mobile%20Equipment%20-%20Surface.pdf" TargetMode="External"/><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4.jpeg"/><Relationship Id="rId5" Type="http://schemas.openxmlformats.org/officeDocument/2006/relationships/hyperlink" Target="https://ptfiwebhome.fmi.com/sites/OHS/FRESH/New%20Fresh/SOP%202021/SOP-4.04-PTFI-002-eng.pdf" TargetMode="External"/><Relationship Id="rId4" Type="http://schemas.openxmlformats.org/officeDocument/2006/relationships/hyperlink" Target="https://ptfiapps.fmi.com/sites/SOPCentralization/Lists/Register%20SOP/DispForm.aspx?ID=2254&amp;Source=https:%2F%2Fptfiapps.fmi.com%2Fsites%2FSOPCentralization%2FLists%2FRegister%2520SOP%2FUG.aspx%23InplviewHasha64a9505-0b06-4cef-8a9f-81d75067b19d%3D&amp;ContentTypeId=0x0100C1A9D7C5D2D10944A90E09D125193D65" TargetMode="External"/><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0E47B9-0381-43CF-A678-6EA952F15BE5}"/>
              </a:ext>
            </a:extLst>
          </p:cNvPr>
          <p:cNvSpPr>
            <a:spLocks noGrp="1"/>
          </p:cNvSpPr>
          <p:nvPr>
            <p:ph type="title"/>
          </p:nvPr>
        </p:nvSpPr>
        <p:spPr/>
        <p:txBody>
          <a:bodyPr/>
          <a:lstStyle/>
          <a:p>
            <a:r>
              <a:rPr lang="en-US" dirty="0"/>
              <a:t>FCX Monthly Safety Content</a:t>
            </a:r>
          </a:p>
        </p:txBody>
      </p:sp>
      <p:sp>
        <p:nvSpPr>
          <p:cNvPr id="5" name="Content Placeholder 4">
            <a:extLst>
              <a:ext uri="{FF2B5EF4-FFF2-40B4-BE49-F238E27FC236}">
                <a16:creationId xmlns:a16="http://schemas.microsoft.com/office/drawing/2014/main" id="{5EFAE2C3-B436-4AA5-9CAB-F262FC004F81}"/>
              </a:ext>
            </a:extLst>
          </p:cNvPr>
          <p:cNvSpPr>
            <a:spLocks noGrp="1"/>
          </p:cNvSpPr>
          <p:nvPr>
            <p:ph idx="1"/>
          </p:nvPr>
        </p:nvSpPr>
        <p:spPr>
          <a:xfrm>
            <a:off x="781484" y="1519518"/>
            <a:ext cx="10572316" cy="5058045"/>
          </a:xfrm>
        </p:spPr>
        <p:txBody>
          <a:bodyPr/>
          <a:lstStyle/>
          <a:p>
            <a:pPr marL="0" indent="0">
              <a:buNone/>
            </a:pPr>
            <a:r>
              <a:rPr lang="en-US" dirty="0"/>
              <a:t>The following slides have been provided to aid in compiling content for monthly Health &amp; Safety meetings with FCX employees and contractors.</a:t>
            </a:r>
          </a:p>
          <a:p>
            <a:r>
              <a:rPr lang="en-US" dirty="0"/>
              <a:t>Please keep in mind - some of this information is preliminary and may be pending complete investigations.</a:t>
            </a:r>
          </a:p>
          <a:p>
            <a:endParaRPr lang="en-US" dirty="0"/>
          </a:p>
          <a:p>
            <a:pPr marL="0" indent="0">
              <a:buNone/>
            </a:pPr>
            <a:r>
              <a:rPr lang="en-US" dirty="0"/>
              <a:t>Best Practices</a:t>
            </a:r>
          </a:p>
          <a:p>
            <a:r>
              <a:rPr lang="en-US" dirty="0"/>
              <a:t>Be familiar with content prior to presenting</a:t>
            </a:r>
          </a:p>
          <a:p>
            <a:r>
              <a:rPr lang="en-US" dirty="0"/>
              <a:t>Hide/Unhide incidents that are relevant to your team</a:t>
            </a:r>
          </a:p>
          <a:p>
            <a:r>
              <a:rPr lang="en-US" dirty="0"/>
              <a:t>Interact with your audience, relating information to your specific work</a:t>
            </a:r>
          </a:p>
          <a:p>
            <a:r>
              <a:rPr lang="en-US" dirty="0"/>
              <a:t>Update dashboards to share meaningful data (</a:t>
            </a:r>
            <a:r>
              <a:rPr lang="en-US" dirty="0">
                <a:hlinkClick r:id="rId2"/>
              </a:rPr>
              <a:t>Incident Summary - Power BI</a:t>
            </a:r>
            <a:r>
              <a:rPr lang="en-US" dirty="0"/>
              <a:t>, </a:t>
            </a:r>
            <a:r>
              <a:rPr lang="en-US" dirty="0">
                <a:hlinkClick r:id="rId3"/>
              </a:rPr>
              <a:t>FRM - Power BI</a:t>
            </a:r>
            <a:r>
              <a:rPr lang="en-US" dirty="0"/>
              <a:t>). Contact your local H&amp;S staff for site-specific dashboards or external access.</a:t>
            </a:r>
          </a:p>
          <a:p>
            <a:endParaRPr lang="en-US" dirty="0"/>
          </a:p>
          <a:p>
            <a:pPr marL="0" indent="0">
              <a:buNone/>
            </a:pPr>
            <a:endParaRPr lang="en-US" dirty="0"/>
          </a:p>
          <a:p>
            <a:pPr marL="0" indent="0">
              <a:buNone/>
            </a:pPr>
            <a:r>
              <a:rPr lang="en-US" dirty="0"/>
              <a:t> </a:t>
            </a:r>
          </a:p>
        </p:txBody>
      </p:sp>
      <p:sp>
        <p:nvSpPr>
          <p:cNvPr id="3" name="Slide Number Placeholder 2">
            <a:extLst>
              <a:ext uri="{FF2B5EF4-FFF2-40B4-BE49-F238E27FC236}">
                <a16:creationId xmlns:a16="http://schemas.microsoft.com/office/drawing/2014/main" id="{98BC2E11-FFB3-4B66-B1FA-FF9077C79B87}"/>
              </a:ext>
            </a:extLst>
          </p:cNvPr>
          <p:cNvSpPr>
            <a:spLocks noGrp="1"/>
          </p:cNvSpPr>
          <p:nvPr>
            <p:ph type="sldNum" sz="quarter" idx="4"/>
          </p:nvPr>
        </p:nvSpPr>
        <p:spPr/>
        <p:txBody>
          <a:bodyPr/>
          <a:lstStyle/>
          <a:p>
            <a:fld id="{B5EB69C0-7537-C24C-BC67-8B5F238D9475}" type="slidenum">
              <a:rPr lang="en-US" smtClean="0"/>
              <a:pPr/>
              <a:t>1</a:t>
            </a:fld>
            <a:endParaRPr lang="en-US"/>
          </a:p>
        </p:txBody>
      </p:sp>
    </p:spTree>
    <p:extLst>
      <p:ext uri="{BB962C8B-B14F-4D97-AF65-F5344CB8AC3E}">
        <p14:creationId xmlns:p14="http://schemas.microsoft.com/office/powerpoint/2010/main" val="1089707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4160-Volt Transformer Arc Flash</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530355"/>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8302">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2621">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Climax</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041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September 30, 2023 / 8:10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2621">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50049">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Two electrical subcontractors involved in rerouting a power line for the new water treatment plant under construction at Climax were preparing to check the phase rotation of a 4160-volt transformer that had not been de-energized. When they attempted to attach the meter, an arc flash occurred. </a:t>
                      </a:r>
                    </a:p>
                    <a:p>
                      <a:endParaRPr lang="en-US" sz="1050">
                        <a:latin typeface="Arial"/>
                        <a:cs typeface="Arial"/>
                      </a:endParaRPr>
                    </a:p>
                    <a:p>
                      <a:r>
                        <a:rPr lang="en-US" sz="1050">
                          <a:latin typeface="Arial"/>
                          <a:cs typeface="Arial"/>
                        </a:rPr>
                        <a:t>The workers were not wearing the proper PPE, and both sustained burns to the face. One was treated at the hospital and released while the other was hospitalized with second-degree burns.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0410">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Exposure to Electrical Hazards</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64831">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80410">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Significant (3) Possible (2)</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53032">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Contractors were not using appropriate PPE</a:t>
                      </a:r>
                    </a:p>
                    <a:p>
                      <a:pPr marL="171450" indent="-171450">
                        <a:buFont typeface="Arial" panose="020B0604020202020204" pitchFamily="34" charset="0"/>
                        <a:buChar char="•"/>
                      </a:pPr>
                      <a:r>
                        <a:rPr lang="en-US" sz="1050">
                          <a:latin typeface="Arial"/>
                          <a:cs typeface="Arial"/>
                        </a:rPr>
                        <a:t>Instrumentation was rated for 600 volts</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3619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hlinkClick r:id="rId3"/>
                        </a:rPr>
                        <a:t>FCX-HS03 Electrical Safety Policy</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28405">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kern="1200">
                          <a:solidFill>
                            <a:schemeClr val="dk1"/>
                          </a:solidFill>
                          <a:latin typeface="Arial" panose="020B0604020202020204" pitchFamily="34" charset="0"/>
                          <a:ea typeface="+mn-ea"/>
                          <a:cs typeface="Arial" panose="020B0604020202020204" pitchFamily="34" charset="0"/>
                        </a:rPr>
                        <a:t>Both workers sustained first- and second-degree burns to the face.</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72621">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Chris Young, Mill Manager, or Amy Reyes, Senior Supervisor-Health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2023-22</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20010129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8" name="Picture 7" descr="Icon&#10;&#10;Description automatically generated">
            <a:extLst>
              <a:ext uri="{FF2B5EF4-FFF2-40B4-BE49-F238E27FC236}">
                <a16:creationId xmlns:a16="http://schemas.microsoft.com/office/drawing/2014/main" id="{53070300-EB97-D082-B5DF-046C1A3F5F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10" y="76411"/>
            <a:ext cx="885783" cy="767342"/>
          </a:xfrm>
          <a:prstGeom prst="rect">
            <a:avLst/>
          </a:prstGeom>
        </p:spPr>
      </p:pic>
      <p:pic>
        <p:nvPicPr>
          <p:cNvPr id="12" name="Picture 11">
            <a:extLst>
              <a:ext uri="{FF2B5EF4-FFF2-40B4-BE49-F238E27FC236}">
                <a16:creationId xmlns:a16="http://schemas.microsoft.com/office/drawing/2014/main" id="{D206FD8D-3C06-7D22-00B4-01DE4019463A}"/>
              </a:ext>
            </a:extLst>
          </p:cNvPr>
          <p:cNvPicPr>
            <a:picLocks noChangeAspect="1"/>
          </p:cNvPicPr>
          <p:nvPr/>
        </p:nvPicPr>
        <p:blipFill>
          <a:blip r:embed="rId5"/>
          <a:stretch>
            <a:fillRect/>
          </a:stretch>
        </p:blipFill>
        <p:spPr>
          <a:xfrm>
            <a:off x="7110919" y="1418392"/>
            <a:ext cx="4808271" cy="4460302"/>
          </a:xfrm>
          <a:prstGeom prst="rect">
            <a:avLst/>
          </a:prstGeom>
        </p:spPr>
      </p:pic>
      <p:pic>
        <p:nvPicPr>
          <p:cNvPr id="2050" name="Picture 3">
            <a:extLst>
              <a:ext uri="{FF2B5EF4-FFF2-40B4-BE49-F238E27FC236}">
                <a16:creationId xmlns:a16="http://schemas.microsoft.com/office/drawing/2014/main" id="{D90080AC-C8F8-4DF6-ABA2-F21397E3DB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618" r="19624"/>
          <a:stretch/>
        </p:blipFill>
        <p:spPr bwMode="auto">
          <a:xfrm>
            <a:off x="6378085" y="3813241"/>
            <a:ext cx="1329118" cy="275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25083B2-EB1E-4641-8CC4-7CF8D8A3F86D}"/>
              </a:ext>
            </a:extLst>
          </p:cNvPr>
          <p:cNvSpPr txBox="1"/>
          <p:nvPr/>
        </p:nvSpPr>
        <p:spPr>
          <a:xfrm>
            <a:off x="7825938" y="6032136"/>
            <a:ext cx="3073940" cy="46166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At left: Proper PPE required for the job (not worn during the incident)</a:t>
            </a:r>
            <a:endParaRPr kumimoji="0" lang="en-US"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69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2F95AE4-135C-86CB-49E1-6B754FD2A54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3" name="Object 2" hidden="1">
                        <a:extLst>
                          <a:ext uri="{FF2B5EF4-FFF2-40B4-BE49-F238E27FC236}">
                            <a16:creationId xmlns:a16="http://schemas.microsoft.com/office/drawing/2014/main" id="{82F95AE4-135C-86CB-49E1-6B754FD2A5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Placeholder 9">
            <a:extLst>
              <a:ext uri="{FF2B5EF4-FFF2-40B4-BE49-F238E27FC236}">
                <a16:creationId xmlns:a16="http://schemas.microsoft.com/office/drawing/2014/main" id="{29BEBA97-F49C-D018-3318-010EA865D1EF}"/>
              </a:ext>
            </a:extLst>
          </p:cNvPr>
          <p:cNvPicPr>
            <a:picLocks noGrp="1" noChangeAspect="1"/>
          </p:cNvPicPr>
          <p:nvPr>
            <p:ph type="pic" sz="quarter" idx="16"/>
          </p:nvPr>
        </p:nvPicPr>
        <p:blipFill rotWithShape="1">
          <a:blip r:embed="rId6"/>
          <a:srcRect t="15724" r="4445" b="15724"/>
          <a:stretch/>
        </p:blipFill>
        <p:spPr>
          <a:xfrm>
            <a:off x="9224658" y="1475314"/>
            <a:ext cx="2694532" cy="2752984"/>
          </a:xfrm>
        </p:spPr>
      </p:pic>
      <p:pic>
        <p:nvPicPr>
          <p:cNvPr id="8" name="Picture Placeholder 7">
            <a:extLst>
              <a:ext uri="{FF2B5EF4-FFF2-40B4-BE49-F238E27FC236}">
                <a16:creationId xmlns:a16="http://schemas.microsoft.com/office/drawing/2014/main" id="{8EB1E12F-0F65-5325-BFD5-790982636159}"/>
              </a:ext>
            </a:extLst>
          </p:cNvPr>
          <p:cNvPicPr>
            <a:picLocks noGrp="1" noChangeAspect="1"/>
          </p:cNvPicPr>
          <p:nvPr>
            <p:ph type="pic" sz="quarter" idx="17"/>
          </p:nvPr>
        </p:nvPicPr>
        <p:blipFill rotWithShape="1">
          <a:blip r:embed="rId7"/>
          <a:srcRect l="8939" r="8939"/>
          <a:stretch/>
        </p:blipFill>
        <p:spPr>
          <a:xfrm>
            <a:off x="6309989" y="1475314"/>
            <a:ext cx="2819859" cy="2752985"/>
          </a:xfrm>
          <a:ln>
            <a:solidFill>
              <a:schemeClr val="tx1"/>
            </a:solidFill>
          </a:ln>
        </p:spPr>
      </p:pic>
      <p:pic>
        <p:nvPicPr>
          <p:cNvPr id="12" name="Picture Placeholder 11">
            <a:extLst>
              <a:ext uri="{FF2B5EF4-FFF2-40B4-BE49-F238E27FC236}">
                <a16:creationId xmlns:a16="http://schemas.microsoft.com/office/drawing/2014/main" id="{A3E9AF7D-F7D1-8384-80FF-C5DF19B1AFC0}"/>
              </a:ext>
            </a:extLst>
          </p:cNvPr>
          <p:cNvPicPr>
            <a:picLocks noGrp="1" noChangeAspect="1"/>
          </p:cNvPicPr>
          <p:nvPr>
            <p:ph type="pic" sz="quarter" idx="18"/>
          </p:nvPr>
        </p:nvPicPr>
        <p:blipFill rotWithShape="1">
          <a:blip r:embed="rId8"/>
          <a:srcRect t="29293" b="29293"/>
          <a:stretch/>
        </p:blipFill>
        <p:spPr>
          <a:xfrm>
            <a:off x="6309989" y="4830100"/>
            <a:ext cx="4073525" cy="1790700"/>
          </a:xfrm>
        </p:spPr>
      </p:pic>
      <p:sp>
        <p:nvSpPr>
          <p:cNvPr id="18" name="Text Placeholder 17">
            <a:extLst>
              <a:ext uri="{FF2B5EF4-FFF2-40B4-BE49-F238E27FC236}">
                <a16:creationId xmlns:a16="http://schemas.microsoft.com/office/drawing/2014/main" id="{C0CC32CF-9C61-402B-A4DE-F68DC55D202A}"/>
              </a:ext>
            </a:extLst>
          </p:cNvPr>
          <p:cNvSpPr>
            <a:spLocks noGrp="1"/>
          </p:cNvSpPr>
          <p:nvPr>
            <p:ph type="body" sz="quarter" idx="32"/>
          </p:nvPr>
        </p:nvSpPr>
        <p:spPr>
          <a:xfrm>
            <a:off x="6348423" y="4254796"/>
            <a:ext cx="2409824" cy="236484"/>
          </a:xfrm>
        </p:spPr>
        <p:txBody>
          <a:bodyPr/>
          <a:lstStyle/>
          <a:p>
            <a:pPr marL="0" indent="0">
              <a:buNone/>
            </a:pPr>
            <a:r>
              <a:rPr lang="en-US" sz="1050" i="1" dirty="0">
                <a:latin typeface="Arial" panose="020B0604020202020204" pitchFamily="34" charset="0"/>
                <a:cs typeface="Arial" panose="020B0604020202020204" pitchFamily="34" charset="0"/>
              </a:rPr>
              <a:t>Overhead crane rail and wall</a:t>
            </a:r>
          </a:p>
        </p:txBody>
      </p:sp>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9052251" y="4228298"/>
            <a:ext cx="2414791" cy="368872"/>
          </a:xfrm>
        </p:spPr>
        <p:txBody>
          <a:bodyPr/>
          <a:lstStyle/>
          <a:p>
            <a:r>
              <a:rPr lang="en-US" sz="1050" i="1" dirty="0">
                <a:latin typeface="Arial" panose="020B0604020202020204" pitchFamily="34" charset="0"/>
                <a:cs typeface="Arial" panose="020B0604020202020204" pitchFamily="34" charset="0"/>
              </a:rPr>
              <a:t>Contractors were installing conduit using scissor lift</a:t>
            </a:r>
          </a:p>
        </p:txBody>
      </p:sp>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10383514" y="5499025"/>
            <a:ext cx="1188097" cy="226425"/>
          </a:xfrm>
        </p:spPr>
        <p:txBody>
          <a:bodyPr/>
          <a:lstStyle/>
          <a:p>
            <a:r>
              <a:rPr lang="en-US" sz="1050" i="1" dirty="0">
                <a:latin typeface="Arial" panose="020B0604020202020204" pitchFamily="34" charset="0"/>
                <a:cs typeface="Arial" panose="020B0604020202020204" pitchFamily="34" charset="0"/>
              </a:rPr>
              <a:t>Conduit that contacted the 480v line</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vert="horz" lIns="91440" tIns="45720" rIns="91440" bIns="45720" anchor="ctr"/>
          <a:lstStyle/>
          <a:p>
            <a:r>
              <a:rPr lang="en-US" dirty="0">
                <a:latin typeface="Arial"/>
                <a:cs typeface="Arial"/>
              </a:rPr>
              <a:t>Contact with Live Power Line</a:t>
            </a:r>
            <a:endParaRPr lang="en-US" dirty="0"/>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268373"/>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8302">
                <a:tc gridSpan="2">
                  <a:txBody>
                    <a:bodyPr/>
                    <a:lstStyle/>
                    <a:p>
                      <a:pPr algn="ctr"/>
                      <a:r>
                        <a:rPr lang="en-US" sz="1400" dirty="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2621">
                <a:tc>
                  <a:txBody>
                    <a:bodyPr/>
                    <a:lstStyle/>
                    <a:p>
                      <a:r>
                        <a:rPr lang="en-US" sz="1000" b="1" dirty="0">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El Paso Rod Mill</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0410">
                <a:tc>
                  <a:txBody>
                    <a:bodyPr/>
                    <a:lstStyle/>
                    <a:p>
                      <a:r>
                        <a:rPr lang="en-US" sz="1000" b="1" dirty="0">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October 3, 2023 / 3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2621">
                <a:tc>
                  <a:txBody>
                    <a:bodyPr/>
                    <a:lstStyle/>
                    <a:p>
                      <a:r>
                        <a:rPr lang="en-US" sz="1000" b="1" dirty="0">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Near Miss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50049">
                <a:tc>
                  <a:txBody>
                    <a:bodyPr/>
                    <a:lstStyle/>
                    <a:p>
                      <a:r>
                        <a:rPr lang="en-US" sz="1000" b="1" dirty="0">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Electrical contractors installing communication line conduit inside of a motor control center got ahead of schedule and began installing the conduit on the wall outside of the MCC near an overhead crane rail. Unaware the crane was energized, one of the workers contacted the rail's 480-volt power line, causing a short and arc to ground. No injuries were sustained, and power to the overhead crane tripped off.</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0410">
                <a:tc>
                  <a:txBody>
                    <a:bodyPr/>
                    <a:lstStyle/>
                    <a:p>
                      <a:r>
                        <a:rPr lang="en-US" sz="1000" b="1" dirty="0">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Exposure to Electrical Hazard</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64831">
                <a:tc>
                  <a:txBody>
                    <a:bodyPr/>
                    <a:lstStyle/>
                    <a:p>
                      <a:r>
                        <a:rPr lang="en-US" sz="1000" b="1" dirty="0">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Monitor </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80410">
                <a:tc>
                  <a:txBody>
                    <a:bodyPr/>
                    <a:lstStyle/>
                    <a:p>
                      <a:r>
                        <a:rPr lang="en-US" sz="1000" b="1" dirty="0">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Significant (3) Possible (2)</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53032">
                <a:tc>
                  <a:txBody>
                    <a:bodyPr/>
                    <a:lstStyle/>
                    <a:p>
                      <a:r>
                        <a:rPr lang="en-US" sz="1000" b="1" dirty="0">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dirty="0">
                          <a:latin typeface="Arial"/>
                          <a:cs typeface="Arial"/>
                        </a:rPr>
                        <a:t>Contractors proceeded with work in an area outside the original scope of work and did not lockout, assuming the crane rail was de-energized.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36193">
                <a:tc>
                  <a:txBody>
                    <a:bodyPr/>
                    <a:lstStyle/>
                    <a:p>
                      <a:r>
                        <a:rPr lang="en-US" sz="1000" b="1" dirty="0">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dirty="0">
                          <a:latin typeface="Arial"/>
                          <a:cs typeface="Arial"/>
                          <a:hlinkClick r:id="rId9"/>
                        </a:rPr>
                        <a:t>FCX – HS04 Control of Hazardous Energy/Job Risk Assessment</a:t>
                      </a:r>
                      <a:endParaRPr lang="en-US" sz="1050" dirty="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28405">
                <a:tc>
                  <a:txBody>
                    <a:bodyPr/>
                    <a:lstStyle/>
                    <a:p>
                      <a:r>
                        <a:rPr lang="en-US" sz="1000" b="1" dirty="0">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No injuries</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72621">
                <a:tc>
                  <a:txBody>
                    <a:bodyPr/>
                    <a:lstStyle/>
                    <a:p>
                      <a:r>
                        <a:rPr lang="en-US" sz="1000" b="1" dirty="0">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Alejandro Valadez, Rod Mill Manager</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panose="020B0604020202020204" pitchFamily="34" charset="0"/>
                          <a:cs typeface="Arial" panose="020B0604020202020204" pitchFamily="34" charset="0"/>
                        </a:rPr>
                        <a:t>PFE # 2023-23</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a:cs typeface="Arial"/>
                        </a:rPr>
                        <a:t>Event ID # 20010240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5" name="Picture 4">
            <a:extLst>
              <a:ext uri="{FF2B5EF4-FFF2-40B4-BE49-F238E27FC236}">
                <a16:creationId xmlns:a16="http://schemas.microsoft.com/office/drawing/2014/main" id="{14A4EEA2-8257-3E32-CBA2-6F383A3CF1DF}"/>
              </a:ext>
            </a:extLst>
          </p:cNvPr>
          <p:cNvPicPr>
            <a:picLocks noChangeAspect="1"/>
          </p:cNvPicPr>
          <p:nvPr/>
        </p:nvPicPr>
        <p:blipFill>
          <a:blip r:embed="rId10"/>
          <a:stretch>
            <a:fillRect/>
          </a:stretch>
        </p:blipFill>
        <p:spPr>
          <a:xfrm>
            <a:off x="184133" y="90205"/>
            <a:ext cx="883997" cy="768163"/>
          </a:xfrm>
          <a:prstGeom prst="rect">
            <a:avLst/>
          </a:prstGeom>
        </p:spPr>
      </p:pic>
    </p:spTree>
    <p:extLst>
      <p:ext uri="{BB962C8B-B14F-4D97-AF65-F5344CB8AC3E}">
        <p14:creationId xmlns:p14="http://schemas.microsoft.com/office/powerpoint/2010/main" val="2317445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D52DF65-C389-8BAD-AAF5-AF2996539F8A}"/>
              </a:ext>
            </a:extLst>
          </p:cNvPr>
          <p:cNvPicPr>
            <a:picLocks noGrp="1" noChangeAspect="1"/>
          </p:cNvPicPr>
          <p:nvPr>
            <p:ph type="pic" sz="quarter" idx="16"/>
          </p:nvPr>
        </p:nvPicPr>
        <p:blipFill>
          <a:blip r:embed="rId3"/>
          <a:srcRect t="96" b="96"/>
          <a:stretch>
            <a:fillRect/>
          </a:stretch>
        </p:blipFill>
        <p:spPr>
          <a:xfrm>
            <a:off x="9205913" y="1493838"/>
            <a:ext cx="2409825" cy="2352675"/>
          </a:xfrm>
          <a:prstGeom prst="rect">
            <a:avLst/>
          </a:prstGeom>
        </p:spPr>
      </p:pic>
      <p:pic>
        <p:nvPicPr>
          <p:cNvPr id="9" name="Picture Placeholder 8">
            <a:extLst>
              <a:ext uri="{FF2B5EF4-FFF2-40B4-BE49-F238E27FC236}">
                <a16:creationId xmlns:a16="http://schemas.microsoft.com/office/drawing/2014/main" id="{784B0418-A1F0-516E-ECBB-A55881992DAF}"/>
              </a:ext>
            </a:extLst>
          </p:cNvPr>
          <p:cNvPicPr>
            <a:picLocks noGrp="1" noChangeAspect="1"/>
          </p:cNvPicPr>
          <p:nvPr>
            <p:ph type="pic" sz="quarter" idx="18"/>
          </p:nvPr>
        </p:nvPicPr>
        <p:blipFill>
          <a:blip r:embed="rId4"/>
          <a:srcRect t="24622" b="24622"/>
          <a:stretch>
            <a:fillRect/>
          </a:stretch>
        </p:blipFill>
        <p:spPr>
          <a:xfrm>
            <a:off x="7010400" y="4233862"/>
            <a:ext cx="4073525" cy="2074172"/>
          </a:xfrm>
          <a:prstGeom prst="rect">
            <a:avLst/>
          </a:prstGeom>
        </p:spPr>
      </p:pic>
      <p:sp>
        <p:nvSpPr>
          <p:cNvPr id="18" name="Text Placeholder 17">
            <a:extLst>
              <a:ext uri="{FF2B5EF4-FFF2-40B4-BE49-F238E27FC236}">
                <a16:creationId xmlns:a16="http://schemas.microsoft.com/office/drawing/2014/main" id="{C0CC32CF-9C61-402B-A4DE-F68DC55D202A}"/>
              </a:ext>
            </a:extLst>
          </p:cNvPr>
          <p:cNvSpPr>
            <a:spLocks noGrp="1"/>
          </p:cNvSpPr>
          <p:nvPr>
            <p:ph type="body" sz="quarter" idx="32"/>
          </p:nvPr>
        </p:nvSpPr>
        <p:spPr>
          <a:xfrm>
            <a:off x="6476048" y="3889196"/>
            <a:ext cx="2409824" cy="236484"/>
          </a:xfrm>
        </p:spPr>
        <p:txBody>
          <a:bodyPr/>
          <a:lstStyle/>
          <a:p>
            <a:r>
              <a:rPr lang="en-US" sz="1050" i="1">
                <a:latin typeface="Arial" panose="020B0604020202020204" pitchFamily="34" charset="0"/>
                <a:cs typeface="Arial" panose="020B0604020202020204" pitchFamily="34" charset="0"/>
              </a:rPr>
              <a:t>Flange where bolt was cut.</a:t>
            </a:r>
          </a:p>
        </p:txBody>
      </p:sp>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9201111" y="3857804"/>
            <a:ext cx="2414791" cy="226425"/>
          </a:xfrm>
        </p:spPr>
        <p:txBody>
          <a:bodyPr/>
          <a:lstStyle/>
          <a:p>
            <a:r>
              <a:rPr lang="en-US" sz="1050" i="1">
                <a:latin typeface="Arial" panose="020B0604020202020204" pitchFamily="34" charset="0"/>
                <a:cs typeface="Arial" panose="020B0604020202020204" pitchFamily="34" charset="0"/>
              </a:rPr>
              <a:t>Condition of overalls after exposure to acid.</a:t>
            </a:r>
          </a:p>
        </p:txBody>
      </p:sp>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7010640" y="6349485"/>
            <a:ext cx="4073285" cy="226425"/>
          </a:xfrm>
        </p:spPr>
        <p:txBody>
          <a:bodyPr/>
          <a:lstStyle/>
          <a:p>
            <a:r>
              <a:rPr lang="en-US" sz="1050" i="1">
                <a:latin typeface="Arial" panose="020B0604020202020204" pitchFamily="34" charset="0"/>
                <a:cs typeface="Arial" panose="020B0604020202020204" pitchFamily="34" charset="0"/>
              </a:rPr>
              <a:t>Work platform above the acid tanker car.</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Pressurized Acid Exposure</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09" y="1078479"/>
          <a:ext cx="5876536" cy="5560798"/>
        </p:xfrm>
        <a:graphic>
          <a:graphicData uri="http://schemas.openxmlformats.org/drawingml/2006/table">
            <a:tbl>
              <a:tblPr firstRow="1" bandRow="1">
                <a:tableStyleId>{1FECB4D8-DB02-4DC6-A0A2-4F2EBAE1DC90}</a:tableStyleId>
              </a:tblPr>
              <a:tblGrid>
                <a:gridCol w="1565982">
                  <a:extLst>
                    <a:ext uri="{9D8B030D-6E8A-4147-A177-3AD203B41FA5}">
                      <a16:colId xmlns:a16="http://schemas.microsoft.com/office/drawing/2014/main" val="2478897174"/>
                    </a:ext>
                  </a:extLst>
                </a:gridCol>
                <a:gridCol w="4310554">
                  <a:extLst>
                    <a:ext uri="{9D8B030D-6E8A-4147-A177-3AD203B41FA5}">
                      <a16:colId xmlns:a16="http://schemas.microsoft.com/office/drawing/2014/main" val="1434738273"/>
                    </a:ext>
                  </a:extLst>
                </a:gridCol>
              </a:tblGrid>
              <a:tr h="344674">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62252">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Chino</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69745">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a:cs typeface="Arial"/>
                        </a:rPr>
                        <a:t>October 4, 2023 / 8:27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62252">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175022">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tabLst/>
                      </a:pPr>
                      <a:r>
                        <a:rPr lang="en-US" sz="1050">
                          <a:latin typeface="Arial"/>
                          <a:cs typeface="Arial"/>
                        </a:rPr>
                        <a:t>A mechanic was cutting the bolts off the flange of a depressurized acid tank car when there was a sudden and unexpected burst of pressurization, causing acid to spray into the air. The employee was wearing a face shield but not other personal protective equipment. A small amount of acid got on the neck of the employee, who immediately rinsed off at the nearby safety shower.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69745">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a:cs typeface="Arial"/>
                        </a:rPr>
                        <a:t>Fire</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54758">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a:cs typeface="Arial"/>
                        </a:rPr>
                        <a:t>Actionable</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69745">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Significant (3) Likely (3)</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857631">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Wrong tool for the job – angle grinder used to cut bolt created a spark that ignited hydrogen buildup in the tank</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a:latin typeface="Arial"/>
                          <a:cs typeface="Arial"/>
                        </a:rPr>
                        <a:t>Failure to monitor lower explosive limit before performing hot work </a:t>
                      </a:r>
                    </a:p>
                    <a:p>
                      <a:pPr marL="171450" indent="-171450">
                        <a:buFont typeface="Arial" panose="020B0604020202020204" pitchFamily="34" charset="0"/>
                        <a:buChar char="•"/>
                      </a:pPr>
                      <a:r>
                        <a:rPr lang="en-US" sz="1050">
                          <a:latin typeface="Arial"/>
                          <a:cs typeface="Arial"/>
                        </a:rPr>
                        <a:t>Failure to wear proper acid suit</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1960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hlinkClick r:id="rId5"/>
                        </a:rPr>
                        <a:t>FCX-HS06 Hot Work Policy </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12111">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u="none" strike="noStrike" noProof="0">
                          <a:solidFill>
                            <a:srgbClr val="000000"/>
                          </a:solidFill>
                          <a:latin typeface="Arial"/>
                        </a:rPr>
                        <a:t>The worker was evaluated at the local clinic and allowed to return to work without restrictions.</a:t>
                      </a:r>
                    </a:p>
                    <a:p>
                      <a:pPr marL="171450" indent="-171450">
                        <a:buFont typeface="Arial" panose="020B0604020202020204" pitchFamily="34" charset="0"/>
                        <a:buChar char="•"/>
                      </a:pPr>
                      <a:r>
                        <a:rPr lang="en-US" sz="1050">
                          <a:latin typeface="Arial"/>
                          <a:cs typeface="Arial"/>
                        </a:rPr>
                        <a:t>Employee received first aid treatment, sustained small rash to the neck and head.</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43851">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Joseph Lightner, Senior Supervisor-Mill, or Daniel Coyle, Senior Supervisor-Health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2023-24</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20010262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2" name="Picture 1">
            <a:extLst>
              <a:ext uri="{FF2B5EF4-FFF2-40B4-BE49-F238E27FC236}">
                <a16:creationId xmlns:a16="http://schemas.microsoft.com/office/drawing/2014/main" id="{018BE44A-B082-A89A-0891-05869E8B4D41}"/>
              </a:ext>
            </a:extLst>
          </p:cNvPr>
          <p:cNvPicPr>
            <a:picLocks noChangeAspect="1"/>
          </p:cNvPicPr>
          <p:nvPr/>
        </p:nvPicPr>
        <p:blipFill>
          <a:blip r:embed="rId6"/>
          <a:stretch>
            <a:fillRect/>
          </a:stretch>
        </p:blipFill>
        <p:spPr>
          <a:xfrm>
            <a:off x="272810" y="35122"/>
            <a:ext cx="883997" cy="768163"/>
          </a:xfrm>
          <a:prstGeom prst="rect">
            <a:avLst/>
          </a:prstGeom>
        </p:spPr>
      </p:pic>
      <p:sp>
        <p:nvSpPr>
          <p:cNvPr id="4" name="Picture Placeholder 3">
            <a:extLst>
              <a:ext uri="{FF2B5EF4-FFF2-40B4-BE49-F238E27FC236}">
                <a16:creationId xmlns:a16="http://schemas.microsoft.com/office/drawing/2014/main" id="{B9C6ECC2-F886-F344-8CCB-1E56CA849E63}"/>
              </a:ext>
            </a:extLst>
          </p:cNvPr>
          <p:cNvSpPr>
            <a:spLocks noGrp="1"/>
          </p:cNvSpPr>
          <p:nvPr>
            <p:ph type="pic" sz="quarter" idx="17"/>
          </p:nvPr>
        </p:nvSpPr>
        <p:spPr>
          <a:xfrm>
            <a:off x="6469386" y="1505129"/>
            <a:ext cx="2409824" cy="2352675"/>
          </a:xfrm>
        </p:spPr>
      </p:sp>
      <p:pic>
        <p:nvPicPr>
          <p:cNvPr id="10" name="Picture 9">
            <a:extLst>
              <a:ext uri="{FF2B5EF4-FFF2-40B4-BE49-F238E27FC236}">
                <a16:creationId xmlns:a16="http://schemas.microsoft.com/office/drawing/2014/main" id="{37321B6B-7631-8525-F49F-411BE85683EB}"/>
              </a:ext>
            </a:extLst>
          </p:cNvPr>
          <p:cNvPicPr>
            <a:picLocks noChangeAspect="1"/>
          </p:cNvPicPr>
          <p:nvPr/>
        </p:nvPicPr>
        <p:blipFill>
          <a:blip r:embed="rId7"/>
          <a:stretch>
            <a:fillRect/>
          </a:stretch>
        </p:blipFill>
        <p:spPr>
          <a:xfrm>
            <a:off x="6469386" y="1498758"/>
            <a:ext cx="2416486" cy="2359046"/>
          </a:xfrm>
          <a:prstGeom prst="rect">
            <a:avLst/>
          </a:prstGeom>
        </p:spPr>
      </p:pic>
    </p:spTree>
    <p:extLst>
      <p:ext uri="{BB962C8B-B14F-4D97-AF65-F5344CB8AC3E}">
        <p14:creationId xmlns:p14="http://schemas.microsoft.com/office/powerpoint/2010/main" val="1873579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9111788" y="5720551"/>
            <a:ext cx="2733091" cy="226425"/>
          </a:xfrm>
        </p:spPr>
        <p:txBody>
          <a:bodyPr/>
          <a:lstStyle/>
          <a:p>
            <a:r>
              <a:rPr lang="en-US" sz="1050" i="1">
                <a:latin typeface="Arial" panose="020B0604020202020204" pitchFamily="34" charset="0"/>
                <a:cs typeface="Arial" panose="020B0604020202020204" pitchFamily="34" charset="0"/>
              </a:rPr>
              <a:t>The incident area after the rebar mat fell. The arrow at left points to the location of the chamber wall where the rebar mat was to be placed. </a:t>
            </a:r>
          </a:p>
        </p:txBody>
      </p:sp>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6425011" y="5066822"/>
            <a:ext cx="2504806" cy="385913"/>
          </a:xfrm>
        </p:spPr>
        <p:txBody>
          <a:bodyPr lIns="91440" tIns="45720" rIns="91440" bIns="45720" anchor="t"/>
          <a:lstStyle/>
          <a:p>
            <a:pPr marL="0" indent="0">
              <a:buNone/>
            </a:pPr>
            <a:r>
              <a:rPr lang="en-US" sz="1050" i="1">
                <a:latin typeface="Arial"/>
                <a:cs typeface="Arial"/>
              </a:rPr>
              <a:t>Circled in red is the area where the rebar ties first began to fail.</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Falling Rebar Mat</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488388"/>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76015">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86098">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Safford</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9427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October 16, 2023 / 1:45 p.m.</a:t>
                      </a:r>
                      <a:endParaRPr lang="en-US" sz="1000">
                        <a:highlight>
                          <a:srgbClr val="FFFF00"/>
                        </a:highlight>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86098">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Lost-Time 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06571">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A contractor crew was preparing to lift a rebar mat into place to form a reclaim chamber wall at the fine ore stockpile construction site. The mat was 36 feet tall (66 rebar sticks) by 35 feet wide (57 rebar sticks). Upon reaching the vertical position, the rebar ties towards the top began to fail, causing the rebar to fall to the ground. Two individuals were in the area manning taglines. One of them ran away unharmed while the other (foreman) was struck by falling rebar, resulting in a broken right elbow and dislocated left wrist. </a:t>
                      </a:r>
                      <a:endParaRPr lang="en-US" sz="1000" b="0">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94272">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Falling Objects</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77923">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Actionable</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94272">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Significant (3) Likely (3)</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80372">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a:cs typeface="Arial"/>
                        </a:rPr>
                        <a:t>Insufficient rebar ties</a:t>
                      </a:r>
                    </a:p>
                    <a:p>
                      <a:pPr marL="171450" lvl="0" indent="-171450">
                        <a:buFont typeface="Arial" panose="020B0604020202020204" pitchFamily="34" charset="0"/>
                        <a:buChar char="•"/>
                      </a:pPr>
                      <a:r>
                        <a:rPr lang="en-US" sz="1000">
                          <a:latin typeface="Arial"/>
                          <a:cs typeface="Arial"/>
                        </a:rPr>
                        <a:t>Inadequate rigging</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57757">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a:cs typeface="Arial"/>
                        </a:rPr>
                        <a:t>Rigging/Signaling</a:t>
                      </a:r>
                    </a:p>
                    <a:p>
                      <a:pPr marL="171450" lvl="0" indent="-171450">
                        <a:buFont typeface="Arial" panose="020B0604020202020204" pitchFamily="34" charset="0"/>
                        <a:buChar char="•"/>
                      </a:pPr>
                      <a:r>
                        <a:rPr lang="en-US" sz="1000">
                          <a:latin typeface="Arial"/>
                          <a:cs typeface="Arial"/>
                        </a:rPr>
                        <a:t>Strength calculations for load prior to lift</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49584">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Immediately after event, employee was transported to the local emergency room for CT scans (negative), then air-lifted for surgery on right elbow. Employee is in stable condition and recovering.</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86098">
                <a:tc>
                  <a:txBody>
                    <a:bodyPr/>
                    <a:lstStyle/>
                    <a:p>
                      <a:r>
                        <a:rPr lang="en-US" sz="1000" b="1">
                          <a:latin typeface="Arial"/>
                          <a:cs typeface="Arial"/>
                        </a:rPr>
                        <a:t> 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a:cs typeface="Arial"/>
                        </a:rPr>
                        <a:t>Drew Borcherding,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2023-26</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20010509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3" name="Picture 12">
            <a:extLst>
              <a:ext uri="{FF2B5EF4-FFF2-40B4-BE49-F238E27FC236}">
                <a16:creationId xmlns:a16="http://schemas.microsoft.com/office/drawing/2014/main" id="{34FC56A9-9B6D-4AA0-9D7D-DDD0F9257CD0}"/>
              </a:ext>
            </a:extLst>
          </p:cNvPr>
          <p:cNvPicPr>
            <a:picLocks noChangeAspect="1"/>
          </p:cNvPicPr>
          <p:nvPr/>
        </p:nvPicPr>
        <p:blipFill>
          <a:blip r:embed="rId2"/>
          <a:stretch>
            <a:fillRect/>
          </a:stretch>
        </p:blipFill>
        <p:spPr>
          <a:xfrm>
            <a:off x="9111788" y="1664365"/>
            <a:ext cx="2733091" cy="3953098"/>
          </a:xfrm>
          <a:prstGeom prst="rect">
            <a:avLst/>
          </a:prstGeom>
        </p:spPr>
      </p:pic>
      <p:pic>
        <p:nvPicPr>
          <p:cNvPr id="15" name="Picture 14">
            <a:extLst>
              <a:ext uri="{FF2B5EF4-FFF2-40B4-BE49-F238E27FC236}">
                <a16:creationId xmlns:a16="http://schemas.microsoft.com/office/drawing/2014/main" id="{D2A18361-32A9-4D07-99C4-8A4B3768496F}"/>
              </a:ext>
            </a:extLst>
          </p:cNvPr>
          <p:cNvPicPr>
            <a:picLocks noChangeAspect="1"/>
          </p:cNvPicPr>
          <p:nvPr/>
        </p:nvPicPr>
        <p:blipFill>
          <a:blip r:embed="rId3"/>
          <a:stretch>
            <a:fillRect/>
          </a:stretch>
        </p:blipFill>
        <p:spPr>
          <a:xfrm>
            <a:off x="6352309" y="2351779"/>
            <a:ext cx="2699668" cy="2578270"/>
          </a:xfrm>
          <a:prstGeom prst="rect">
            <a:avLst/>
          </a:prstGeom>
        </p:spPr>
      </p:pic>
      <p:sp>
        <p:nvSpPr>
          <p:cNvPr id="16" name="Oval 15">
            <a:extLst>
              <a:ext uri="{FF2B5EF4-FFF2-40B4-BE49-F238E27FC236}">
                <a16:creationId xmlns:a16="http://schemas.microsoft.com/office/drawing/2014/main" id="{2F95D6CB-2597-46E4-9891-8308170C2DFC}"/>
              </a:ext>
            </a:extLst>
          </p:cNvPr>
          <p:cNvSpPr/>
          <p:nvPr/>
        </p:nvSpPr>
        <p:spPr>
          <a:xfrm>
            <a:off x="7430530" y="1828800"/>
            <a:ext cx="1210962" cy="10462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8BD4CBF6-143E-472A-B651-41ED085B93C6}"/>
              </a:ext>
            </a:extLst>
          </p:cNvPr>
          <p:cNvCxnSpPr/>
          <p:nvPr/>
        </p:nvCxnSpPr>
        <p:spPr>
          <a:xfrm>
            <a:off x="9362908" y="3429000"/>
            <a:ext cx="0" cy="665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Icon&#10;&#10;Description automatically generated">
            <a:extLst>
              <a:ext uri="{FF2B5EF4-FFF2-40B4-BE49-F238E27FC236}">
                <a16:creationId xmlns:a16="http://schemas.microsoft.com/office/drawing/2014/main" id="{7CD8EB38-AC57-48EE-90C8-B5FA03850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10" y="78361"/>
            <a:ext cx="885783" cy="767342"/>
          </a:xfrm>
          <a:prstGeom prst="rect">
            <a:avLst/>
          </a:prstGeom>
        </p:spPr>
      </p:pic>
    </p:spTree>
    <p:extLst>
      <p:ext uri="{BB962C8B-B14F-4D97-AF65-F5344CB8AC3E}">
        <p14:creationId xmlns:p14="http://schemas.microsoft.com/office/powerpoint/2010/main" val="1844185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erson wearing a safety vest and a helmet standing on a metal walkway&#10;&#10;Description automatically generated">
            <a:extLst>
              <a:ext uri="{FF2B5EF4-FFF2-40B4-BE49-F238E27FC236}">
                <a16:creationId xmlns:a16="http://schemas.microsoft.com/office/drawing/2014/main" id="{ECA8901E-173F-C631-F4DF-C2486906FEC7}"/>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13123" r="18241" b="13123"/>
          <a:stretch/>
        </p:blipFill>
        <p:spPr>
          <a:xfrm>
            <a:off x="9246876" y="2034080"/>
            <a:ext cx="2672314" cy="3434707"/>
          </a:xfrm>
          <a:ln>
            <a:noFill/>
          </a:ln>
        </p:spPr>
      </p:pic>
      <p:pic>
        <p:nvPicPr>
          <p:cNvPr id="8" name="Picture Placeholder 7" descr="A metal ladder with a hole in the top&#10;&#10;Description automatically generated">
            <a:extLst>
              <a:ext uri="{FF2B5EF4-FFF2-40B4-BE49-F238E27FC236}">
                <a16:creationId xmlns:a16="http://schemas.microsoft.com/office/drawing/2014/main" id="{B2B0C164-9B87-8968-20AF-6BD64DDDAB9E}"/>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1690" r="11690"/>
          <a:stretch>
            <a:fillRect/>
          </a:stretch>
        </p:blipFill>
        <p:spPr>
          <a:xfrm>
            <a:off x="6356946" y="2037298"/>
            <a:ext cx="2851018" cy="2783404"/>
          </a:xfrm>
          <a:ln>
            <a:noFill/>
          </a:ln>
        </p:spPr>
      </p:pic>
      <p:sp>
        <p:nvSpPr>
          <p:cNvPr id="18" name="Text Placeholder 17">
            <a:extLst>
              <a:ext uri="{FF2B5EF4-FFF2-40B4-BE49-F238E27FC236}">
                <a16:creationId xmlns:a16="http://schemas.microsoft.com/office/drawing/2014/main" id="{C0CC32CF-9C61-402B-A4DE-F68DC55D202A}"/>
              </a:ext>
            </a:extLst>
          </p:cNvPr>
          <p:cNvSpPr>
            <a:spLocks noGrp="1"/>
          </p:cNvSpPr>
          <p:nvPr>
            <p:ph type="body" sz="quarter" idx="32"/>
          </p:nvPr>
        </p:nvSpPr>
        <p:spPr>
          <a:xfrm>
            <a:off x="6317035" y="4948599"/>
            <a:ext cx="2509320" cy="484093"/>
          </a:xfrm>
        </p:spPr>
        <p:txBody>
          <a:bodyPr/>
          <a:lstStyle/>
          <a:p>
            <a:r>
              <a:rPr lang="en-US" sz="1050" i="1">
                <a:latin typeface="Arial" panose="020B0604020202020204" pitchFamily="34" charset="0"/>
                <a:cs typeface="Arial" panose="020B0604020202020204" pitchFamily="34" charset="0"/>
              </a:rPr>
              <a:t>The open hatch the worker fell through and platform below (looking top down).</a:t>
            </a:r>
          </a:p>
        </p:txBody>
      </p:sp>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9246876" y="5599902"/>
            <a:ext cx="2581958" cy="796066"/>
          </a:xfrm>
        </p:spPr>
        <p:txBody>
          <a:bodyPr>
            <a:noAutofit/>
          </a:bodyPr>
          <a:lstStyle/>
          <a:p>
            <a:r>
              <a:rPr lang="en-US" sz="1050" i="1">
                <a:latin typeface="Arial" panose="020B0604020202020204" pitchFamily="34" charset="0"/>
                <a:cs typeface="Arial" panose="020B0604020202020204" pitchFamily="34" charset="0"/>
              </a:rPr>
              <a:t>An example of how the catwalk with hatch and chains are to be used when the hatch is open.</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Fall Through an Open Hole</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57344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8302">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2621">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Miami Smelter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041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October 25, 2023 / 11:30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2621">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50049">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 contractor worker carrying a junction box with both hands in front was following a fellow worker on a catwalk. A hatch door was open in the catwalk to provide access to a lower platform. The first worker stepped over the open hatch. The second worker, who was carrying the junction box, could not see the open hatch. Without warning, the worker fell through and dropped approximately nine feet before hitting the platform below, sustaining minor injuries.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0410">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Fall From Heights</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64831">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82371">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Significant (3) Possible (2)</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53032">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Chain guards not used</a:t>
                      </a:r>
                    </a:p>
                    <a:p>
                      <a:pPr marL="171450" indent="-171450">
                        <a:buFont typeface="Arial" panose="020B0604020202020204" pitchFamily="34" charset="0"/>
                        <a:buChar char="•"/>
                      </a:pPr>
                      <a:r>
                        <a:rPr lang="en-US" sz="1050">
                          <a:latin typeface="Arial"/>
                          <a:cs typeface="Arial"/>
                        </a:rPr>
                        <a:t>Hard barricade and flagging not used</a:t>
                      </a:r>
                    </a:p>
                    <a:p>
                      <a:pPr marL="171450" indent="-171450">
                        <a:buFont typeface="Arial" panose="020B0604020202020204" pitchFamily="34" charset="0"/>
                        <a:buChar char="•"/>
                      </a:pPr>
                      <a:r>
                        <a:rPr lang="en-US" sz="1050">
                          <a:latin typeface="Arial"/>
                          <a:cs typeface="Arial"/>
                        </a:rPr>
                        <a:t>Failure to initiate correct action to close hatch door before proceeding</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3619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FCX-HS02 Working at Heights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28405">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Worker sustained abrasions and contusions along left arm and leg. Released to full duty after evaluation at the local emergency room.</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72621">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Cameron Coon, Senior Supervisor-Health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2023-27</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20010740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5" name="Picture 4" descr="Icon&#10;&#10;Description automatically generated">
            <a:extLst>
              <a:ext uri="{FF2B5EF4-FFF2-40B4-BE49-F238E27FC236}">
                <a16:creationId xmlns:a16="http://schemas.microsoft.com/office/drawing/2014/main" id="{F7F8170F-6F0C-B969-3682-DF4B1859E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10" y="40775"/>
            <a:ext cx="885783" cy="767342"/>
          </a:xfrm>
          <a:prstGeom prst="rect">
            <a:avLst/>
          </a:prstGeom>
        </p:spPr>
      </p:pic>
    </p:spTree>
    <p:extLst>
      <p:ext uri="{BB962C8B-B14F-4D97-AF65-F5344CB8AC3E}">
        <p14:creationId xmlns:p14="http://schemas.microsoft.com/office/powerpoint/2010/main" val="3294349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B636-673F-4821-B85C-85CDECCF5D93}"/>
              </a:ext>
            </a:extLst>
          </p:cNvPr>
          <p:cNvSpPr>
            <a:spLocks noGrp="1"/>
          </p:cNvSpPr>
          <p:nvPr>
            <p:ph type="ctrTitle"/>
          </p:nvPr>
        </p:nvSpPr>
        <p:spPr/>
        <p:txBody>
          <a:bodyPr/>
          <a:lstStyle/>
          <a:p>
            <a:r>
              <a:rPr lang="en-US" dirty="0"/>
              <a:t>Agency Shares</a:t>
            </a:r>
          </a:p>
        </p:txBody>
      </p:sp>
      <p:sp>
        <p:nvSpPr>
          <p:cNvPr id="4" name="Subtitle 3">
            <a:extLst>
              <a:ext uri="{FF2B5EF4-FFF2-40B4-BE49-F238E27FC236}">
                <a16:creationId xmlns:a16="http://schemas.microsoft.com/office/drawing/2014/main" id="{4E650005-96AF-48BD-A4E3-84EDA4E617A8}"/>
              </a:ext>
            </a:extLst>
          </p:cNvPr>
          <p:cNvSpPr>
            <a:spLocks noGrp="1"/>
          </p:cNvSpPr>
          <p:nvPr>
            <p:ph type="subTitle" idx="1"/>
          </p:nvPr>
        </p:nvSpPr>
        <p:spPr/>
        <p:txBody>
          <a:bodyPr/>
          <a:lstStyle/>
          <a:p>
            <a:r>
              <a:rPr lang="en-US" dirty="0"/>
              <a:t>October 2023</a:t>
            </a:r>
          </a:p>
        </p:txBody>
      </p:sp>
      <p:sp>
        <p:nvSpPr>
          <p:cNvPr id="3" name="Slide Number Placeholder 2">
            <a:extLst>
              <a:ext uri="{FF2B5EF4-FFF2-40B4-BE49-F238E27FC236}">
                <a16:creationId xmlns:a16="http://schemas.microsoft.com/office/drawing/2014/main" id="{0330F771-C6CC-46F8-BC3C-0F8466A9602B}"/>
              </a:ext>
            </a:extLst>
          </p:cNvPr>
          <p:cNvSpPr>
            <a:spLocks noGrp="1"/>
          </p:cNvSpPr>
          <p:nvPr>
            <p:ph type="sldNum" sz="quarter" idx="4294967295"/>
          </p:nvPr>
        </p:nvSpPr>
        <p:spPr>
          <a:xfrm>
            <a:off x="10990263" y="6577013"/>
            <a:ext cx="1201737" cy="280987"/>
          </a:xfrm>
        </p:spPr>
        <p:txBody>
          <a:bodyPr/>
          <a:lstStyle/>
          <a:p>
            <a:fld id="{B5EB69C0-7537-C24C-BC67-8B5F238D9475}" type="slidenum">
              <a:rPr lang="en-US" smtClean="0"/>
              <a:pPr/>
              <a:t>15</a:t>
            </a:fld>
            <a:endParaRPr lang="en-US"/>
          </a:p>
        </p:txBody>
      </p:sp>
    </p:spTree>
    <p:extLst>
      <p:ext uri="{BB962C8B-B14F-4D97-AF65-F5344CB8AC3E}">
        <p14:creationId xmlns:p14="http://schemas.microsoft.com/office/powerpoint/2010/main" val="2008630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7C73FC-6F9D-4ABC-B5A5-D906AC09A070}"/>
              </a:ext>
            </a:extLst>
          </p:cNvPr>
          <p:cNvSpPr>
            <a:spLocks noGrp="1"/>
          </p:cNvSpPr>
          <p:nvPr>
            <p:ph type="title"/>
          </p:nvPr>
        </p:nvSpPr>
        <p:spPr/>
        <p:txBody>
          <a:bodyPr/>
          <a:lstStyle/>
          <a:p>
            <a:r>
              <a:rPr lang="en-US" dirty="0"/>
              <a:t>MSHA Safety Alert – Water Related Fatalities</a:t>
            </a:r>
          </a:p>
        </p:txBody>
      </p:sp>
      <p:pic>
        <p:nvPicPr>
          <p:cNvPr id="10" name="Content Placeholder 9" descr="A collage of water related injuries&#10;&#10;Description automatically generated">
            <a:extLst>
              <a:ext uri="{FF2B5EF4-FFF2-40B4-BE49-F238E27FC236}">
                <a16:creationId xmlns:a16="http://schemas.microsoft.com/office/drawing/2014/main" id="{E0466882-75E9-4173-AF9A-94A04F7755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09" y="1432519"/>
            <a:ext cx="5367209" cy="3587630"/>
          </a:xfrm>
          <a:prstGeom prst="rect">
            <a:avLst/>
          </a:prstGeom>
          <a:ln>
            <a:noFill/>
          </a:ln>
          <a:effectLst>
            <a:outerShdw blurRad="292100" dist="139700" dir="2700000" algn="tl" rotWithShape="0">
              <a:srgbClr val="333333">
                <a:alpha val="65000"/>
              </a:srgbClr>
            </a:outerShdw>
          </a:effectLst>
        </p:spPr>
      </p:pic>
      <p:pic>
        <p:nvPicPr>
          <p:cNvPr id="14" name="Picture 13" descr="A safety gear with text on it&#10;&#10;Description automatically generated with medium confidence">
            <a:extLst>
              <a:ext uri="{FF2B5EF4-FFF2-40B4-BE49-F238E27FC236}">
                <a16:creationId xmlns:a16="http://schemas.microsoft.com/office/drawing/2014/main" id="{6553EF57-483F-47D9-A3A5-5545DE23C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088" y="3441811"/>
            <a:ext cx="6245103" cy="3156677"/>
          </a:xfrm>
          <a:prstGeom prst="rect">
            <a:avLst/>
          </a:prstGeom>
          <a:ln>
            <a:noFill/>
          </a:ln>
          <a:effectLst>
            <a:outerShdw blurRad="292100" dist="139700" dir="2700000" algn="tl" rotWithShape="0">
              <a:srgbClr val="333333">
                <a:alpha val="65000"/>
              </a:srgbClr>
            </a:outerShdw>
          </a:effectLst>
        </p:spPr>
      </p:pic>
      <p:sp>
        <p:nvSpPr>
          <p:cNvPr id="17" name="Rectangle: Rounded Corners 16">
            <a:hlinkClick r:id="rId4"/>
            <a:extLst>
              <a:ext uri="{FF2B5EF4-FFF2-40B4-BE49-F238E27FC236}">
                <a16:creationId xmlns:a16="http://schemas.microsoft.com/office/drawing/2014/main" id="{CD429246-DCF3-4FC6-B547-9D0A1EF0B35F}"/>
              </a:ext>
            </a:extLst>
          </p:cNvPr>
          <p:cNvSpPr/>
          <p:nvPr/>
        </p:nvSpPr>
        <p:spPr>
          <a:xfrm>
            <a:off x="271220" y="6231891"/>
            <a:ext cx="1325105" cy="43709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PDF LINK</a:t>
            </a:r>
          </a:p>
        </p:txBody>
      </p:sp>
    </p:spTree>
    <p:extLst>
      <p:ext uri="{BB962C8B-B14F-4D97-AF65-F5344CB8AC3E}">
        <p14:creationId xmlns:p14="http://schemas.microsoft.com/office/powerpoint/2010/main" val="2264709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7C73FC-6F9D-4ABC-B5A5-D906AC09A070}"/>
              </a:ext>
            </a:extLst>
          </p:cNvPr>
          <p:cNvSpPr>
            <a:spLocks noGrp="1"/>
          </p:cNvSpPr>
          <p:nvPr>
            <p:ph type="title"/>
          </p:nvPr>
        </p:nvSpPr>
        <p:spPr/>
        <p:txBody>
          <a:bodyPr/>
          <a:lstStyle/>
          <a:p>
            <a:r>
              <a:rPr lang="en-US" dirty="0"/>
              <a:t>MSHA Safety Alert – Bulldozer Related Fatalities</a:t>
            </a:r>
          </a:p>
        </p:txBody>
      </p:sp>
      <p:sp>
        <p:nvSpPr>
          <p:cNvPr id="17" name="Rectangle: Rounded Corners 16">
            <a:hlinkClick r:id="rId2"/>
            <a:extLst>
              <a:ext uri="{FF2B5EF4-FFF2-40B4-BE49-F238E27FC236}">
                <a16:creationId xmlns:a16="http://schemas.microsoft.com/office/drawing/2014/main" id="{CD429246-DCF3-4FC6-B547-9D0A1EF0B35F}"/>
              </a:ext>
            </a:extLst>
          </p:cNvPr>
          <p:cNvSpPr/>
          <p:nvPr/>
        </p:nvSpPr>
        <p:spPr>
          <a:xfrm>
            <a:off x="271220" y="6231891"/>
            <a:ext cx="1325105" cy="43709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PDF LINK</a:t>
            </a:r>
          </a:p>
        </p:txBody>
      </p:sp>
      <p:pic>
        <p:nvPicPr>
          <p:cNvPr id="6" name="Content Placeholder 5" descr="A collage of images of a bulldozer&#10;&#10;Description automatically generated">
            <a:extLst>
              <a:ext uri="{FF2B5EF4-FFF2-40B4-BE49-F238E27FC236}">
                <a16:creationId xmlns:a16="http://schemas.microsoft.com/office/drawing/2014/main" id="{D9000325-15FE-4E25-941F-F210672A8F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220" y="1360655"/>
            <a:ext cx="5756301" cy="4458875"/>
          </a:xfrm>
          <a:prstGeom prst="rect">
            <a:avLst/>
          </a:prstGeom>
          <a:ln>
            <a:noFill/>
          </a:ln>
          <a:effectLst>
            <a:outerShdw blurRad="292100" dist="139700" dir="2700000" algn="tl" rotWithShape="0">
              <a:srgbClr val="333333">
                <a:alpha val="65000"/>
              </a:srgbClr>
            </a:outerShdw>
          </a:effectLst>
        </p:spPr>
      </p:pic>
      <p:pic>
        <p:nvPicPr>
          <p:cNvPr id="8" name="Picture 7" descr="A close-up of a document&#10;&#10;Description automatically generated">
            <a:extLst>
              <a:ext uri="{FF2B5EF4-FFF2-40B4-BE49-F238E27FC236}">
                <a16:creationId xmlns:a16="http://schemas.microsoft.com/office/drawing/2014/main" id="{C889105A-D663-4CAA-9C35-2A4237B53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987" y="2405088"/>
            <a:ext cx="5335500" cy="2631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7255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7C73FC-6F9D-4ABC-B5A5-D906AC09A070}"/>
              </a:ext>
            </a:extLst>
          </p:cNvPr>
          <p:cNvSpPr>
            <a:spLocks noGrp="1"/>
          </p:cNvSpPr>
          <p:nvPr>
            <p:ph type="title"/>
          </p:nvPr>
        </p:nvSpPr>
        <p:spPr/>
        <p:txBody>
          <a:bodyPr/>
          <a:lstStyle/>
          <a:p>
            <a:r>
              <a:rPr lang="en-US" dirty="0"/>
              <a:t>MSHA Safety Alert – Machinery Related Fatalities </a:t>
            </a:r>
          </a:p>
        </p:txBody>
      </p:sp>
      <p:sp>
        <p:nvSpPr>
          <p:cNvPr id="17" name="Rectangle: Rounded Corners 16">
            <a:hlinkClick r:id="rId2"/>
            <a:extLst>
              <a:ext uri="{FF2B5EF4-FFF2-40B4-BE49-F238E27FC236}">
                <a16:creationId xmlns:a16="http://schemas.microsoft.com/office/drawing/2014/main" id="{CD429246-DCF3-4FC6-B547-9D0A1EF0B35F}"/>
              </a:ext>
            </a:extLst>
          </p:cNvPr>
          <p:cNvSpPr/>
          <p:nvPr/>
        </p:nvSpPr>
        <p:spPr>
          <a:xfrm>
            <a:off x="271220" y="6231891"/>
            <a:ext cx="1325105" cy="43709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PDF LINK</a:t>
            </a:r>
          </a:p>
        </p:txBody>
      </p:sp>
      <p:pic>
        <p:nvPicPr>
          <p:cNvPr id="7" name="Content Placeholder 6" descr="A collage of several machines&#10;&#10;Description automatically generated">
            <a:extLst>
              <a:ext uri="{FF2B5EF4-FFF2-40B4-BE49-F238E27FC236}">
                <a16:creationId xmlns:a16="http://schemas.microsoft.com/office/drawing/2014/main" id="{77F53312-C5FC-4106-A067-B0DAEC1E6B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344" y="1309532"/>
            <a:ext cx="6014827" cy="4238936"/>
          </a:xfrm>
          <a:prstGeom prst="rect">
            <a:avLst/>
          </a:prstGeom>
          <a:ln>
            <a:noFill/>
          </a:ln>
          <a:effectLst>
            <a:outerShdw blurRad="292100" dist="139700" dir="2700000" algn="tl" rotWithShape="0">
              <a:srgbClr val="333333">
                <a:alpha val="65000"/>
              </a:srgbClr>
            </a:outerShdw>
          </a:effectLst>
        </p:spPr>
      </p:pic>
      <p:pic>
        <p:nvPicPr>
          <p:cNvPr id="10" name="Picture 9" descr="A text on a white background&#10;&#10;Description automatically generated">
            <a:extLst>
              <a:ext uri="{FF2B5EF4-FFF2-40B4-BE49-F238E27FC236}">
                <a16:creationId xmlns:a16="http://schemas.microsoft.com/office/drawing/2014/main" id="{F79D2CE2-053D-4C26-907E-FFB611C60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445" y="3340622"/>
            <a:ext cx="5299335" cy="3177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3379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7C73FC-6F9D-4ABC-B5A5-D906AC09A070}"/>
              </a:ext>
            </a:extLst>
          </p:cNvPr>
          <p:cNvSpPr>
            <a:spLocks noGrp="1"/>
          </p:cNvSpPr>
          <p:nvPr>
            <p:ph type="title"/>
          </p:nvPr>
        </p:nvSpPr>
        <p:spPr/>
        <p:txBody>
          <a:bodyPr/>
          <a:lstStyle/>
          <a:p>
            <a:r>
              <a:rPr lang="en-US" dirty="0"/>
              <a:t>MSHA Safety Alert – Maintenance Hazard</a:t>
            </a:r>
          </a:p>
        </p:txBody>
      </p:sp>
      <p:sp>
        <p:nvSpPr>
          <p:cNvPr id="17" name="Rectangle: Rounded Corners 16">
            <a:hlinkClick r:id="rId2"/>
            <a:extLst>
              <a:ext uri="{FF2B5EF4-FFF2-40B4-BE49-F238E27FC236}">
                <a16:creationId xmlns:a16="http://schemas.microsoft.com/office/drawing/2014/main" id="{CD429246-DCF3-4FC6-B547-9D0A1EF0B35F}"/>
              </a:ext>
            </a:extLst>
          </p:cNvPr>
          <p:cNvSpPr/>
          <p:nvPr/>
        </p:nvSpPr>
        <p:spPr>
          <a:xfrm>
            <a:off x="271220" y="6231891"/>
            <a:ext cx="1325105" cy="43709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PDF LINK</a:t>
            </a:r>
          </a:p>
        </p:txBody>
      </p:sp>
      <p:pic>
        <p:nvPicPr>
          <p:cNvPr id="14" name="Content Placeholder 13" descr="A bucket of a construction vehicle&#10;&#10;Description automatically generated">
            <a:extLst>
              <a:ext uri="{FF2B5EF4-FFF2-40B4-BE49-F238E27FC236}">
                <a16:creationId xmlns:a16="http://schemas.microsoft.com/office/drawing/2014/main" id="{845041E7-B0E5-4341-A113-78A50F782C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485" y="1270863"/>
            <a:ext cx="5765672" cy="4812223"/>
          </a:xfrm>
          <a:prstGeom prst="rect">
            <a:avLst/>
          </a:prstGeom>
          <a:ln>
            <a:noFill/>
          </a:ln>
          <a:effectLst>
            <a:outerShdw blurRad="292100" dist="139700" dir="2700000" algn="tl" rotWithShape="0">
              <a:srgbClr val="333333">
                <a:alpha val="65000"/>
              </a:srgbClr>
            </a:outerShdw>
          </a:effectLst>
        </p:spPr>
      </p:pic>
      <p:pic>
        <p:nvPicPr>
          <p:cNvPr id="16" name="Picture 15" descr="A black text on a white background&#10;&#10;Description automatically generated">
            <a:extLst>
              <a:ext uri="{FF2B5EF4-FFF2-40B4-BE49-F238E27FC236}">
                <a16:creationId xmlns:a16="http://schemas.microsoft.com/office/drawing/2014/main" id="{D54EBA28-30F0-4B1C-A967-1C1E8C017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608" y="2282879"/>
            <a:ext cx="5756172" cy="3076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8418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4707A3-0C65-47A6-943C-13E14657CDB3}"/>
              </a:ext>
            </a:extLst>
          </p:cNvPr>
          <p:cNvSpPr>
            <a:spLocks noGrp="1"/>
          </p:cNvSpPr>
          <p:nvPr>
            <p:ph type="ctrTitle"/>
          </p:nvPr>
        </p:nvSpPr>
        <p:spPr/>
        <p:txBody>
          <a:bodyPr/>
          <a:lstStyle/>
          <a:p>
            <a:r>
              <a:rPr lang="en-US" dirty="0"/>
              <a:t>FCX Safety Updates</a:t>
            </a:r>
          </a:p>
        </p:txBody>
      </p:sp>
      <p:sp>
        <p:nvSpPr>
          <p:cNvPr id="5" name="Subtitle 4">
            <a:extLst>
              <a:ext uri="{FF2B5EF4-FFF2-40B4-BE49-F238E27FC236}">
                <a16:creationId xmlns:a16="http://schemas.microsoft.com/office/drawing/2014/main" id="{27F1691E-FBA2-4B2B-8113-66133A14AC7C}"/>
              </a:ext>
            </a:extLst>
          </p:cNvPr>
          <p:cNvSpPr>
            <a:spLocks noGrp="1"/>
          </p:cNvSpPr>
          <p:nvPr>
            <p:ph type="subTitle" idx="1"/>
          </p:nvPr>
        </p:nvSpPr>
        <p:spPr/>
        <p:txBody>
          <a:bodyPr/>
          <a:lstStyle/>
          <a:p>
            <a:r>
              <a:rPr lang="en-US" dirty="0"/>
              <a:t>November 2023 </a:t>
            </a:r>
          </a:p>
          <a:p>
            <a:r>
              <a:rPr lang="en-US" sz="1600" dirty="0"/>
              <a:t>(Incidents and Communications from October 2023)</a:t>
            </a:r>
            <a:endParaRPr lang="en-US" sz="2000" dirty="0"/>
          </a:p>
        </p:txBody>
      </p:sp>
    </p:spTree>
    <p:extLst>
      <p:ext uri="{BB962C8B-B14F-4D97-AF65-F5344CB8AC3E}">
        <p14:creationId xmlns:p14="http://schemas.microsoft.com/office/powerpoint/2010/main" val="1951538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7C73FC-6F9D-4ABC-B5A5-D906AC09A070}"/>
              </a:ext>
            </a:extLst>
          </p:cNvPr>
          <p:cNvSpPr>
            <a:spLocks noGrp="1"/>
          </p:cNvSpPr>
          <p:nvPr>
            <p:ph type="title"/>
          </p:nvPr>
        </p:nvSpPr>
        <p:spPr/>
        <p:txBody>
          <a:bodyPr/>
          <a:lstStyle/>
          <a:p>
            <a:r>
              <a:rPr lang="en-US" dirty="0"/>
              <a:t>MSHA Safety Alert – Working Alone</a:t>
            </a:r>
          </a:p>
        </p:txBody>
      </p:sp>
      <p:sp>
        <p:nvSpPr>
          <p:cNvPr id="17" name="Rectangle: Rounded Corners 16">
            <a:hlinkClick r:id="rId2"/>
            <a:extLst>
              <a:ext uri="{FF2B5EF4-FFF2-40B4-BE49-F238E27FC236}">
                <a16:creationId xmlns:a16="http://schemas.microsoft.com/office/drawing/2014/main" id="{CD429246-DCF3-4FC6-B547-9D0A1EF0B35F}"/>
              </a:ext>
            </a:extLst>
          </p:cNvPr>
          <p:cNvSpPr/>
          <p:nvPr/>
        </p:nvSpPr>
        <p:spPr>
          <a:xfrm>
            <a:off x="271220" y="6231891"/>
            <a:ext cx="1325105" cy="43709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PDF LINK</a:t>
            </a:r>
          </a:p>
        </p:txBody>
      </p:sp>
      <p:pic>
        <p:nvPicPr>
          <p:cNvPr id="6" name="Picture 5" descr="A yellow and grey construction vehicle&#10;&#10;Description automatically generated">
            <a:extLst>
              <a:ext uri="{FF2B5EF4-FFF2-40B4-BE49-F238E27FC236}">
                <a16:creationId xmlns:a16="http://schemas.microsoft.com/office/drawing/2014/main" id="{0EC92101-6591-49EB-9793-0647142E4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484" y="2011618"/>
            <a:ext cx="4527432" cy="3116397"/>
          </a:xfrm>
          <a:prstGeom prst="rect">
            <a:avLst/>
          </a:prstGeom>
          <a:ln>
            <a:noFill/>
          </a:ln>
          <a:effectLst>
            <a:outerShdw blurRad="292100" dist="139700" dir="2700000" algn="tl" rotWithShape="0">
              <a:srgbClr val="333333">
                <a:alpha val="65000"/>
              </a:srgbClr>
            </a:outerShdw>
          </a:effectLst>
        </p:spPr>
      </p:pic>
      <p:pic>
        <p:nvPicPr>
          <p:cNvPr id="8" name="Picture 7" descr="A screenshot of a report&#10;&#10;Description automatically generated">
            <a:extLst>
              <a:ext uri="{FF2B5EF4-FFF2-40B4-BE49-F238E27FC236}">
                <a16:creationId xmlns:a16="http://schemas.microsoft.com/office/drawing/2014/main" id="{BFF1B301-4F72-4F1E-81C5-7FBAD7F42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57877"/>
            <a:ext cx="5201454" cy="4792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5221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FF9C21-0075-4C25-AFD8-A9076759F5B0}"/>
              </a:ext>
            </a:extLst>
          </p:cNvPr>
          <p:cNvSpPr>
            <a:spLocks noGrp="1"/>
          </p:cNvSpPr>
          <p:nvPr>
            <p:ph type="ctrTitle"/>
          </p:nvPr>
        </p:nvSpPr>
        <p:spPr/>
        <p:txBody>
          <a:bodyPr/>
          <a:lstStyle/>
          <a:p>
            <a:r>
              <a:rPr lang="en-US" dirty="0"/>
              <a:t>FCX Safety Incidents, Successes, &amp; Alerts</a:t>
            </a:r>
          </a:p>
        </p:txBody>
      </p:sp>
      <p:sp>
        <p:nvSpPr>
          <p:cNvPr id="2" name="Subtitle 1">
            <a:extLst>
              <a:ext uri="{FF2B5EF4-FFF2-40B4-BE49-F238E27FC236}">
                <a16:creationId xmlns:a16="http://schemas.microsoft.com/office/drawing/2014/main" id="{B2BF2807-1F61-4676-8D4A-18C4A18E82C0}"/>
              </a:ext>
            </a:extLst>
          </p:cNvPr>
          <p:cNvSpPr>
            <a:spLocks noGrp="1"/>
          </p:cNvSpPr>
          <p:nvPr>
            <p:ph type="subTitle" idx="1"/>
          </p:nvPr>
        </p:nvSpPr>
        <p:spPr/>
        <p:txBody>
          <a:bodyPr/>
          <a:lstStyle/>
          <a:p>
            <a:r>
              <a:rPr lang="en-US" dirty="0"/>
              <a:t>October 2023</a:t>
            </a:r>
          </a:p>
        </p:txBody>
      </p:sp>
      <p:sp>
        <p:nvSpPr>
          <p:cNvPr id="4" name="Slide Number Placeholder 3">
            <a:extLst>
              <a:ext uri="{FF2B5EF4-FFF2-40B4-BE49-F238E27FC236}">
                <a16:creationId xmlns:a16="http://schemas.microsoft.com/office/drawing/2014/main" id="{BA888A21-8D40-4762-A810-25E547040EF3}"/>
              </a:ext>
            </a:extLst>
          </p:cNvPr>
          <p:cNvSpPr>
            <a:spLocks noGrp="1"/>
          </p:cNvSpPr>
          <p:nvPr>
            <p:ph type="sldNum" sz="quarter" idx="4294967295"/>
          </p:nvPr>
        </p:nvSpPr>
        <p:spPr>
          <a:xfrm>
            <a:off x="10990263" y="6577013"/>
            <a:ext cx="1201737" cy="280987"/>
          </a:xfrm>
        </p:spPr>
        <p:txBody>
          <a:bodyPr/>
          <a:lstStyle/>
          <a:p>
            <a:fld id="{B5EB69C0-7537-C24C-BC67-8B5F238D9475}" type="slidenum">
              <a:rPr lang="en-US" smtClean="0"/>
              <a:pPr/>
              <a:t>3</a:t>
            </a:fld>
            <a:endParaRPr lang="en-US"/>
          </a:p>
        </p:txBody>
      </p:sp>
    </p:spTree>
    <p:extLst>
      <p:ext uri="{BB962C8B-B14F-4D97-AF65-F5344CB8AC3E}">
        <p14:creationId xmlns:p14="http://schemas.microsoft.com/office/powerpoint/2010/main" val="3517751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8790" y="1072056"/>
          <a:ext cx="6123269" cy="5404944"/>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281316">
                <a:tc gridSpan="2">
                  <a:txBody>
                    <a:bodyPr/>
                    <a:lstStyle/>
                    <a:p>
                      <a:pPr algn="ctr"/>
                      <a:r>
                        <a:rPr lang="en-US" sz="1400" dirty="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253184">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Cerro Verde</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253184">
                <a:tc>
                  <a:txBody>
                    <a:bodyPr/>
                    <a:lstStyle/>
                    <a:p>
                      <a:r>
                        <a:rPr lang="en-US" sz="1000" b="1" dirty="0">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September 20, 2023 / 12:30 a.m.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253184">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Property Damage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097131">
                <a:tc>
                  <a:txBody>
                    <a:bodyPr/>
                    <a:lstStyle/>
                    <a:p>
                      <a:r>
                        <a:rPr lang="en-US" sz="1000" b="1" dirty="0">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kern="1200" dirty="0">
                          <a:solidFill>
                            <a:schemeClr val="dk1"/>
                          </a:solidFill>
                          <a:effectLst/>
                          <a:latin typeface="Arial" panose="020B0604020202020204" pitchFamily="34" charset="0"/>
                          <a:ea typeface="+mn-ea"/>
                          <a:cs typeface="Arial" panose="020B0604020202020204" pitchFamily="34" charset="0"/>
                        </a:rPr>
                        <a:t>During a shovel operator change, the outgoing operator placed the bucket on the ground, and the incoming operator parked near the shovel. The bucket began to rotate slowly and hit the hood of the parked vehicle.</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253184">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Vehicle Collision or Rollover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253184">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Actionable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253184">
                <a:tc>
                  <a:txBody>
                    <a:bodyPr/>
                    <a:lstStyle/>
                    <a:p>
                      <a:r>
                        <a:rPr lang="en-US" sz="1000" b="1" dirty="0">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dirty="0">
                          <a:latin typeface="Arial" panose="020B0604020202020204" pitchFamily="34" charset="0"/>
                          <a:cs typeface="Arial" panose="020B0604020202020204" pitchFamily="34" charset="0"/>
                        </a:rPr>
                        <a:t>Significant (3) Likely (3) </a:t>
                      </a:r>
                      <a:r>
                        <a:rPr lang="en-US" sz="1400" b="1" dirty="0">
                          <a:solidFill>
                            <a:srgbClr val="FF0000"/>
                          </a:solidFill>
                          <a:latin typeface="Arial" panose="020B0604020202020204" pitchFamily="34" charset="0"/>
                          <a:cs typeface="Arial" panose="020B0604020202020204" pitchFamily="34" charset="0"/>
                        </a:rPr>
                        <a:t>NOT A PFE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1168224">
                <a:tc>
                  <a:txBody>
                    <a:bodyPr/>
                    <a:lstStyle/>
                    <a:p>
                      <a:r>
                        <a:rPr lang="en-US" sz="1000" b="1" dirty="0">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b="0" kern="1200" dirty="0">
                          <a:solidFill>
                            <a:schemeClr val="dk1"/>
                          </a:solidFill>
                          <a:effectLst/>
                          <a:latin typeface="Arial" panose="020B0604020202020204" pitchFamily="34" charset="0"/>
                          <a:ea typeface="+mn-ea"/>
                          <a:cs typeface="Arial" panose="020B0604020202020204" pitchFamily="34" charset="0"/>
                        </a:rPr>
                        <a:t>Non-compliance of Procedures:</a:t>
                      </a:r>
                    </a:p>
                    <a:p>
                      <a:pPr marL="285750" indent="-285750">
                        <a:buFont typeface="Arial" panose="020B0604020202020204" pitchFamily="34" charset="0"/>
                        <a:buChar char="•"/>
                      </a:pPr>
                      <a:r>
                        <a:rPr lang="en-US" sz="1400" kern="1200" dirty="0">
                          <a:solidFill>
                            <a:schemeClr val="dk1"/>
                          </a:solidFill>
                          <a:effectLst/>
                          <a:latin typeface="Arial" panose="020B0604020202020204" pitchFamily="34" charset="0"/>
                          <a:ea typeface="+mn-ea"/>
                          <a:cs typeface="Arial" panose="020B0604020202020204" pitchFamily="34" charset="0"/>
                        </a:rPr>
                        <a:t>Entering and parking within shovel rotation radius without authorization</a:t>
                      </a:r>
                    </a:p>
                    <a:p>
                      <a:pPr marL="285750" indent="-285750">
                        <a:buFont typeface="Arial" panose="020B0604020202020204" pitchFamily="34" charset="0"/>
                        <a:buChar char="•"/>
                      </a:pPr>
                      <a:r>
                        <a:rPr lang="en-US" sz="1400" kern="1200" dirty="0">
                          <a:solidFill>
                            <a:schemeClr val="dk1"/>
                          </a:solidFill>
                          <a:effectLst/>
                          <a:latin typeface="Arial" panose="020B0604020202020204" pitchFamily="34" charset="0"/>
                          <a:ea typeface="+mn-ea"/>
                          <a:cs typeface="Arial" panose="020B0604020202020204" pitchFamily="34" charset="0"/>
                        </a:rPr>
                        <a:t>Failure to apply equipment brakes after bucket was placed on the ground</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365710">
                <a:tc>
                  <a:txBody>
                    <a:bodyPr/>
                    <a:lstStyle/>
                    <a:p>
                      <a:r>
                        <a:rPr lang="en-US" sz="1000" b="1" dirty="0">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171450" indent="-171450" algn="l" defTabSz="914408" rtl="0" eaLnBrk="1" latinLnBrk="0" hangingPunct="1">
                        <a:buFont typeface="Arial" panose="020B0604020202020204" pitchFamily="34" charset="0"/>
                        <a:buChar char="•"/>
                      </a:pPr>
                      <a:r>
                        <a:rPr lang="en-US" sz="1400" dirty="0">
                          <a:latin typeface="Arial" panose="020B0604020202020204" pitchFamily="34" charset="0"/>
                          <a:cs typeface="Arial" panose="020B0604020202020204" pitchFamily="34" charset="0"/>
                        </a:rPr>
                        <a:t>FCX-23 Interaction with Heavy Mobile Equipment</a:t>
                      </a:r>
                      <a:endParaRPr lang="en-US" sz="1400" b="0" i="0" u="none" strike="noStrike" kern="1200" dirty="0">
                        <a:solidFill>
                          <a:schemeClr val="dk1"/>
                        </a:solidFill>
                        <a:latin typeface="Arial" panose="020B0604020202020204" pitchFamily="34" charset="0"/>
                        <a:ea typeface="+mn-ea"/>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253184">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400" kern="1200" dirty="0">
                          <a:solidFill>
                            <a:schemeClr val="dk1"/>
                          </a:solidFill>
                          <a:latin typeface="Arial" panose="020B0604020202020204" pitchFamily="34" charset="0"/>
                          <a:ea typeface="+mn-ea"/>
                          <a:cs typeface="Arial" panose="020B0604020202020204" pitchFamily="34" charset="0"/>
                        </a:rPr>
                        <a:t>No Injury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166073">
                <a:tc>
                  <a:txBody>
                    <a:bodyPr/>
                    <a:lstStyle/>
                    <a:p>
                      <a:r>
                        <a:rPr lang="en-US" sz="1000" b="1" dirty="0">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s-PE" sz="1400" b="0" kern="1200" dirty="0">
                          <a:solidFill>
                            <a:schemeClr val="dk1"/>
                          </a:solidFill>
                          <a:effectLst/>
                          <a:latin typeface="Arial" panose="020B0604020202020204" pitchFamily="34" charset="0"/>
                          <a:ea typeface="+mn-ea"/>
                          <a:cs typeface="Arial" panose="020B0604020202020204" pitchFamily="34" charset="0"/>
                        </a:rPr>
                        <a:t>  Frank Tapia, Superintendent – Mine Operations</a:t>
                      </a:r>
                      <a:endParaRPr lang="en-US" sz="1400" kern="1200" dirty="0">
                        <a:solidFill>
                          <a:schemeClr val="dk1"/>
                        </a:solidFill>
                        <a:latin typeface="Arial" panose="020B0604020202020204" pitchFamily="34" charset="0"/>
                        <a:ea typeface="+mn-ea"/>
                        <a:cs typeface="Arial" panose="020B0604020202020204" pitchFamily="34" charset="0"/>
                      </a:endParaRP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a:cs typeface="Arial"/>
                        </a:rPr>
                        <a:t>Event ID #20009761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2803973"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rPr>
              <a:t>Shovel Hit a Parked Truck</a:t>
            </a:r>
          </a:p>
        </p:txBody>
      </p:sp>
      <p:pic>
        <p:nvPicPr>
          <p:cNvPr id="2" name="Picture 2">
            <a:extLst>
              <a:ext uri="{FF2B5EF4-FFF2-40B4-BE49-F238E27FC236}">
                <a16:creationId xmlns:a16="http://schemas.microsoft.com/office/drawing/2014/main" id="{FE63F985-FBE8-10BA-373A-54ABA7928E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807" y="141589"/>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A783371-769F-82A1-4467-7D0EE06F7709}"/>
              </a:ext>
            </a:extLst>
          </p:cNvPr>
          <p:cNvPicPr>
            <a:picLocks noChangeAspect="1"/>
          </p:cNvPicPr>
          <p:nvPr/>
        </p:nvPicPr>
        <p:blipFill>
          <a:blip r:embed="rId8"/>
          <a:stretch>
            <a:fillRect/>
          </a:stretch>
        </p:blipFill>
        <p:spPr>
          <a:xfrm>
            <a:off x="6280598" y="1376855"/>
            <a:ext cx="5627860" cy="2890345"/>
          </a:xfrm>
          <a:prstGeom prst="rect">
            <a:avLst/>
          </a:prstGeom>
        </p:spPr>
      </p:pic>
      <p:pic>
        <p:nvPicPr>
          <p:cNvPr id="10" name="Picture 9">
            <a:extLst>
              <a:ext uri="{FF2B5EF4-FFF2-40B4-BE49-F238E27FC236}">
                <a16:creationId xmlns:a16="http://schemas.microsoft.com/office/drawing/2014/main" id="{7A0DC325-2173-7E35-F17D-549F8829F94C}"/>
              </a:ext>
            </a:extLst>
          </p:cNvPr>
          <p:cNvPicPr>
            <a:picLocks noChangeAspect="1"/>
          </p:cNvPicPr>
          <p:nvPr/>
        </p:nvPicPr>
        <p:blipFill>
          <a:blip r:embed="rId9"/>
          <a:stretch>
            <a:fillRect/>
          </a:stretch>
        </p:blipFill>
        <p:spPr>
          <a:xfrm>
            <a:off x="6280599" y="4267200"/>
            <a:ext cx="5627860" cy="2373762"/>
          </a:xfrm>
          <a:prstGeom prst="rect">
            <a:avLst/>
          </a:prstGeom>
        </p:spPr>
      </p:pic>
    </p:spTree>
    <p:extLst>
      <p:ext uri="{BB962C8B-B14F-4D97-AF65-F5344CB8AC3E}">
        <p14:creationId xmlns:p14="http://schemas.microsoft.com/office/powerpoint/2010/main" val="2097121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8790" y="1072055"/>
          <a:ext cx="6123269" cy="5393101"/>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29379">
                <a:tc gridSpan="2">
                  <a:txBody>
                    <a:bodyPr/>
                    <a:lstStyle/>
                    <a:p>
                      <a:pPr algn="ctr"/>
                      <a:r>
                        <a:rPr lang="en-US" sz="1400" dirty="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29379">
                <a:tc>
                  <a:txBody>
                    <a:bodyPr/>
                    <a:lstStyle/>
                    <a:p>
                      <a:r>
                        <a:rPr lang="en-US" sz="1000" b="1" dirty="0">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Morenci</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29379">
                <a:tc>
                  <a:txBody>
                    <a:bodyPr/>
                    <a:lstStyle/>
                    <a:p>
                      <a:r>
                        <a:rPr lang="en-US" sz="1000" b="1" dirty="0">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September 29, 2023 / 10:30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430760">
                <a:tc>
                  <a:txBody>
                    <a:bodyPr/>
                    <a:lstStyle/>
                    <a:p>
                      <a:r>
                        <a:rPr lang="en-US" sz="1000" b="1" dirty="0">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Near Miss</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215477">
                <a:tc>
                  <a:txBody>
                    <a:bodyPr/>
                    <a:lstStyle/>
                    <a:p>
                      <a:r>
                        <a:rPr lang="en-US" sz="1000" b="1" dirty="0">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just" defTabSz="914408"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While rigging up the cable to the D-rings on the back of the FL090A Forklift for a track change, the operators put tension to the track for installation of the track and the D-ring on the right side of the forklift failed, causing the ring to break and be projected across the shop area striking a toolbox in its path.</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0">
                <a:tc>
                  <a:txBody>
                    <a:bodyPr/>
                    <a:lstStyle/>
                    <a:p>
                      <a:r>
                        <a:rPr lang="en-US" sz="1000" b="1" dirty="0">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Uncontrolled Release of Energy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29379">
                <a:tc>
                  <a:txBody>
                    <a:bodyPr/>
                    <a:lstStyle/>
                    <a:p>
                      <a:r>
                        <a:rPr lang="en-US" sz="1000" b="1" dirty="0">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29379">
                <a:tc>
                  <a:txBody>
                    <a:bodyPr/>
                    <a:lstStyle/>
                    <a:p>
                      <a:r>
                        <a:rPr lang="en-US" sz="1000" b="1" dirty="0">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dirty="0">
                          <a:latin typeface="Arial" panose="020B0604020202020204" pitchFamily="34" charset="0"/>
                          <a:cs typeface="Arial" panose="020B0604020202020204" pitchFamily="34" charset="0"/>
                        </a:rPr>
                        <a:t>Significant (3) Possible (2) </a:t>
                      </a:r>
                      <a:r>
                        <a:rPr lang="en-US" sz="1400" b="1" dirty="0">
                          <a:solidFill>
                            <a:srgbClr val="FF0000"/>
                          </a:solidFill>
                          <a:latin typeface="Arial" panose="020B0604020202020204" pitchFamily="34" charset="0"/>
                          <a:cs typeface="Arial" panose="020B0604020202020204" pitchFamily="34" charset="0"/>
                        </a:rPr>
                        <a:t>NOT A PFE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28194">
                <a:tc>
                  <a:txBody>
                    <a:bodyPr/>
                    <a:lstStyle/>
                    <a:p>
                      <a:r>
                        <a:rPr lang="en-US" sz="1000" b="1" dirty="0">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400" b="0" i="0" u="none" strike="noStrike" kern="1200" dirty="0">
                          <a:solidFill>
                            <a:schemeClr val="dk1"/>
                          </a:solidFill>
                          <a:latin typeface="Arial"/>
                          <a:ea typeface="+mn-ea"/>
                          <a:cs typeface="Arial"/>
                        </a:rPr>
                        <a:t>The wire rope sling was connected to the forklift D-ring that is not designed for pulling or lifting.</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528004">
                <a:tc>
                  <a:txBody>
                    <a:bodyPr/>
                    <a:lstStyle/>
                    <a:p>
                      <a:r>
                        <a:rPr lang="en-US" sz="1000" b="1" dirty="0">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400" b="0" i="0" u="none" strike="noStrike" kern="1200" dirty="0">
                          <a:solidFill>
                            <a:schemeClr val="dk1"/>
                          </a:solidFill>
                          <a:latin typeface="Arial" panose="020B0604020202020204" pitchFamily="34" charset="0"/>
                          <a:ea typeface="+mn-ea"/>
                          <a:cs typeface="Arial" panose="020B0604020202020204" pitchFamily="34" charset="0"/>
                        </a:rPr>
                        <a:t>SOP – Changing a Bulldozer Track</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29379">
                <a:tc>
                  <a:txBody>
                    <a:bodyPr/>
                    <a:lstStyle/>
                    <a:p>
                      <a:r>
                        <a:rPr lang="en-US" sz="1000" b="1" dirty="0">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400" kern="1200" dirty="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63503">
                <a:tc>
                  <a:txBody>
                    <a:bodyPr/>
                    <a:lstStyle/>
                    <a:p>
                      <a:r>
                        <a:rPr lang="en-US" sz="1000" b="1" dirty="0">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400" kern="1200" dirty="0">
                          <a:solidFill>
                            <a:schemeClr val="dk1"/>
                          </a:solidFill>
                          <a:latin typeface="Arial" panose="020B0604020202020204" pitchFamily="34" charset="0"/>
                          <a:ea typeface="+mn-ea"/>
                          <a:cs typeface="Arial" panose="020B0604020202020204" pitchFamily="34" charset="0"/>
                        </a:rPr>
                        <a:t> Joseph Rodriquez, Superintendent Mine Maintenance</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95945" y="513110"/>
          <a:ext cx="2439963" cy="426720"/>
        </p:xfrm>
        <a:graphic>
          <a:graphicData uri="http://schemas.openxmlformats.org/drawingml/2006/table">
            <a:tbl>
              <a:tblPr firstRow="1" bandRow="1">
                <a:tableStyleId>{5C22544A-7EE6-4342-B048-85BDC9FD1C3A}</a:tableStyleId>
              </a:tblPr>
              <a:tblGrid>
                <a:gridCol w="2439963">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a:cs typeface="Arial"/>
                        </a:rPr>
                        <a:t>Event ID #20010111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1630254"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rPr>
              <a:t>D-Ring Failure </a:t>
            </a:r>
          </a:p>
        </p:txBody>
      </p:sp>
      <p:pic>
        <p:nvPicPr>
          <p:cNvPr id="2" name="Picture 12">
            <a:extLst>
              <a:ext uri="{FF2B5EF4-FFF2-40B4-BE49-F238E27FC236}">
                <a16:creationId xmlns:a16="http://schemas.microsoft.com/office/drawing/2014/main" id="{C4EDA7E3-B458-038E-F067-95F07DE161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52" y="156393"/>
            <a:ext cx="777240" cy="68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A7D41DF-691A-3204-D74F-1134856BB5A3}"/>
              </a:ext>
            </a:extLst>
          </p:cNvPr>
          <p:cNvPicPr>
            <a:picLocks noChangeAspect="1"/>
          </p:cNvPicPr>
          <p:nvPr/>
        </p:nvPicPr>
        <p:blipFill>
          <a:blip r:embed="rId8"/>
          <a:stretch>
            <a:fillRect/>
          </a:stretch>
        </p:blipFill>
        <p:spPr>
          <a:xfrm>
            <a:off x="6351403" y="1387367"/>
            <a:ext cx="3141390" cy="3007210"/>
          </a:xfrm>
          <a:prstGeom prst="rect">
            <a:avLst/>
          </a:prstGeom>
        </p:spPr>
      </p:pic>
      <p:pic>
        <p:nvPicPr>
          <p:cNvPr id="8" name="Picture 7">
            <a:extLst>
              <a:ext uri="{FF2B5EF4-FFF2-40B4-BE49-F238E27FC236}">
                <a16:creationId xmlns:a16="http://schemas.microsoft.com/office/drawing/2014/main" id="{500AFFB5-2E9F-C06A-7BB2-20695B32237B}"/>
              </a:ext>
            </a:extLst>
          </p:cNvPr>
          <p:cNvPicPr>
            <a:picLocks noChangeAspect="1"/>
          </p:cNvPicPr>
          <p:nvPr/>
        </p:nvPicPr>
        <p:blipFill>
          <a:blip r:embed="rId9"/>
          <a:stretch>
            <a:fillRect/>
          </a:stretch>
        </p:blipFill>
        <p:spPr>
          <a:xfrm>
            <a:off x="6351401" y="4394577"/>
            <a:ext cx="3141390" cy="2258470"/>
          </a:xfrm>
          <a:prstGeom prst="rect">
            <a:avLst/>
          </a:prstGeom>
        </p:spPr>
      </p:pic>
      <p:pic>
        <p:nvPicPr>
          <p:cNvPr id="10" name="Picture 9">
            <a:extLst>
              <a:ext uri="{FF2B5EF4-FFF2-40B4-BE49-F238E27FC236}">
                <a16:creationId xmlns:a16="http://schemas.microsoft.com/office/drawing/2014/main" id="{AFE9B7A9-2DE4-D4AA-777D-DDB24D6463F4}"/>
              </a:ext>
            </a:extLst>
          </p:cNvPr>
          <p:cNvPicPr>
            <a:picLocks noChangeAspect="1"/>
          </p:cNvPicPr>
          <p:nvPr/>
        </p:nvPicPr>
        <p:blipFill>
          <a:blip r:embed="rId10"/>
          <a:stretch>
            <a:fillRect/>
          </a:stretch>
        </p:blipFill>
        <p:spPr>
          <a:xfrm>
            <a:off x="9492793" y="4394576"/>
            <a:ext cx="2415665" cy="2258471"/>
          </a:xfrm>
          <a:prstGeom prst="rect">
            <a:avLst/>
          </a:prstGeom>
        </p:spPr>
      </p:pic>
      <p:pic>
        <p:nvPicPr>
          <p:cNvPr id="13" name="Picture 12">
            <a:extLst>
              <a:ext uri="{FF2B5EF4-FFF2-40B4-BE49-F238E27FC236}">
                <a16:creationId xmlns:a16="http://schemas.microsoft.com/office/drawing/2014/main" id="{931502BC-CAF8-0AB3-39C2-A6E0EF41D8B0}"/>
              </a:ext>
            </a:extLst>
          </p:cNvPr>
          <p:cNvPicPr>
            <a:picLocks noChangeAspect="1"/>
          </p:cNvPicPr>
          <p:nvPr/>
        </p:nvPicPr>
        <p:blipFill>
          <a:blip r:embed="rId11"/>
          <a:stretch>
            <a:fillRect/>
          </a:stretch>
        </p:blipFill>
        <p:spPr>
          <a:xfrm>
            <a:off x="9492792" y="1387367"/>
            <a:ext cx="2415665" cy="3007210"/>
          </a:xfrm>
          <a:prstGeom prst="rect">
            <a:avLst/>
          </a:prstGeom>
        </p:spPr>
      </p:pic>
    </p:spTree>
    <p:extLst>
      <p:ext uri="{BB962C8B-B14F-4D97-AF65-F5344CB8AC3E}">
        <p14:creationId xmlns:p14="http://schemas.microsoft.com/office/powerpoint/2010/main" val="1697259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8790" y="1072055"/>
          <a:ext cx="6123269" cy="5670682"/>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12721">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12721">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a:cs typeface="Arial"/>
                        </a:rPr>
                        <a:t>Sierrita</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12721">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October 3, 2023 / 10:10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408975">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Property Damage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154005">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Rubber tire operator backed his rubber tire into the rear tailgate area of the oiler’s pickup, which was parked approx. 15ft from the rear of the rubber tire. This caused damage to the MO88's right rear taillight.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289385">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Vehicle Collision or Rollover</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12721">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12721">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dirty="0">
                          <a:latin typeface="Arial" panose="020B0604020202020204" pitchFamily="34" charset="0"/>
                          <a:cs typeface="Arial" panose="020B0604020202020204" pitchFamily="34" charset="0"/>
                        </a:rPr>
                        <a:t>Significant (3) Possible (2) </a:t>
                      </a:r>
                      <a:r>
                        <a:rPr lang="en-US" sz="1400" b="1" dirty="0">
                          <a:solidFill>
                            <a:srgbClr val="FF0000"/>
                          </a:solidFill>
                          <a:latin typeface="Arial" panose="020B0604020202020204" pitchFamily="34" charset="0"/>
                          <a:cs typeface="Arial" panose="020B0604020202020204" pitchFamily="34" charset="0"/>
                        </a:rPr>
                        <a:t>NOT A PFE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897093">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400" b="0" i="0" u="none" strike="noStrike" kern="1200">
                          <a:solidFill>
                            <a:schemeClr val="dk1"/>
                          </a:solidFill>
                          <a:latin typeface="Arial"/>
                          <a:ea typeface="+mn-ea"/>
                          <a:cs typeface="Arial"/>
                        </a:rPr>
                        <a:t>Failure to Utilize Mirrors/Cameras on Equipment</a:t>
                      </a:r>
                    </a:p>
                    <a:p>
                      <a:pPr marL="285750" marR="0" lvl="0" indent="-285750" algn="l">
                        <a:lnSpc>
                          <a:spcPct val="100000"/>
                        </a:lnSpc>
                        <a:spcBef>
                          <a:spcPts val="0"/>
                        </a:spcBef>
                        <a:spcAft>
                          <a:spcPts val="0"/>
                        </a:spcAft>
                        <a:buClrTx/>
                        <a:buSzTx/>
                        <a:buFont typeface="Arial" panose="020B0604020202020204" pitchFamily="34" charset="0"/>
                        <a:buChar char="•"/>
                      </a:pPr>
                      <a:r>
                        <a:rPr lang="en-US" sz="1400" b="0" i="0" u="none" strike="noStrike" kern="1200">
                          <a:solidFill>
                            <a:schemeClr val="dk1"/>
                          </a:solidFill>
                          <a:latin typeface="Arial"/>
                          <a:ea typeface="+mn-ea"/>
                          <a:cs typeface="Arial"/>
                        </a:rPr>
                        <a:t>Standard of work or SOP being reviewed with crews on parking distance between light Vehicles and Heavy Equipment</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694524">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rtl="0" eaLnBrk="1" latinLnBrk="0" hangingPunct="1">
                        <a:buFont typeface="Arial" panose="020B0604020202020204" pitchFamily="34" charset="0"/>
                        <a:buChar char="•"/>
                      </a:pPr>
                      <a:r>
                        <a:rPr lang="en-US" sz="1400" b="0" i="0" u="none" strike="noStrike" kern="1200">
                          <a:solidFill>
                            <a:schemeClr val="dk1"/>
                          </a:solidFill>
                          <a:latin typeface="Arial"/>
                          <a:ea typeface="+mn-ea"/>
                          <a:cs typeface="Arial"/>
                        </a:rPr>
                        <a:t>Interaction with Heavy Mobile Equipment- Surface Road Design, Light vehicle&amp; Ground Personnel Policy </a:t>
                      </a:r>
                      <a:endParaRPr lang="en-US" sz="1400" b="0" i="0" u="none" strike="noStrike" kern="1200">
                        <a:solidFill>
                          <a:schemeClr val="dk1"/>
                        </a:solidFill>
                        <a:latin typeface="Arial" panose="020B0604020202020204" pitchFamily="34" charset="0"/>
                        <a:ea typeface="+mn-ea"/>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12721">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kern="1200" dirty="0">
                          <a:solidFill>
                            <a:schemeClr val="dk1"/>
                          </a:solidFill>
                          <a:latin typeface="Arial"/>
                          <a:ea typeface="+mn-ea"/>
                          <a:cs typeface="Arial"/>
                        </a:rPr>
                        <a:t>No Injury</a:t>
                      </a:r>
                      <a:endParaRPr lang="en-US" sz="1400" kern="1200" dirty="0">
                        <a:solidFill>
                          <a:schemeClr val="dk1"/>
                        </a:solidFill>
                        <a:latin typeface="Arial" panose="020B0604020202020204" pitchFamily="34" charset="0"/>
                        <a:ea typeface="+mn-ea"/>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50176">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rtl="0" eaLnBrk="1" latinLnBrk="0" hangingPunct="1"/>
                      <a:r>
                        <a:rPr lang="en-US" sz="1400" kern="1200" dirty="0">
                          <a:solidFill>
                            <a:schemeClr val="dk1"/>
                          </a:solidFill>
                          <a:latin typeface="Arial"/>
                          <a:ea typeface="+mn-ea"/>
                          <a:cs typeface="Arial"/>
                        </a:rPr>
                        <a:t>  Allen Bruce Kinney, Mine Superintendent</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95945" y="513110"/>
          <a:ext cx="2439963" cy="426720"/>
        </p:xfrm>
        <a:graphic>
          <a:graphicData uri="http://schemas.openxmlformats.org/drawingml/2006/table">
            <a:tbl>
              <a:tblPr firstRow="1" bandRow="1">
                <a:tableStyleId>{5C22544A-7EE6-4342-B048-85BDC9FD1C3A}</a:tableStyleId>
              </a:tblPr>
              <a:tblGrid>
                <a:gridCol w="2439963">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#20010258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3339504"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RTD Backed into Light Vehicle </a:t>
            </a:r>
          </a:p>
        </p:txBody>
      </p:sp>
      <p:pic>
        <p:nvPicPr>
          <p:cNvPr id="4" name="Picture 2">
            <a:extLst>
              <a:ext uri="{FF2B5EF4-FFF2-40B4-BE49-F238E27FC236}">
                <a16:creationId xmlns:a16="http://schemas.microsoft.com/office/drawing/2014/main" id="{AEDDB1A6-6001-BCB1-DBEE-5F5C6CFA83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317" y="162411"/>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6883335-81B0-85B6-2792-336647F22DD9}"/>
              </a:ext>
            </a:extLst>
          </p:cNvPr>
          <p:cNvPicPr>
            <a:picLocks noChangeAspect="1"/>
          </p:cNvPicPr>
          <p:nvPr/>
        </p:nvPicPr>
        <p:blipFill>
          <a:blip r:embed="rId8"/>
          <a:stretch>
            <a:fillRect/>
          </a:stretch>
        </p:blipFill>
        <p:spPr>
          <a:xfrm>
            <a:off x="6343163" y="1437789"/>
            <a:ext cx="2948519" cy="2324218"/>
          </a:xfrm>
          <a:prstGeom prst="rect">
            <a:avLst/>
          </a:prstGeom>
        </p:spPr>
      </p:pic>
      <p:pic>
        <p:nvPicPr>
          <p:cNvPr id="9" name="Picture 8">
            <a:extLst>
              <a:ext uri="{FF2B5EF4-FFF2-40B4-BE49-F238E27FC236}">
                <a16:creationId xmlns:a16="http://schemas.microsoft.com/office/drawing/2014/main" id="{A70E594E-F0A1-552D-698F-B43D7E70EB38}"/>
              </a:ext>
            </a:extLst>
          </p:cNvPr>
          <p:cNvPicPr>
            <a:picLocks noChangeAspect="1"/>
          </p:cNvPicPr>
          <p:nvPr/>
        </p:nvPicPr>
        <p:blipFill>
          <a:blip r:embed="rId9"/>
          <a:stretch>
            <a:fillRect/>
          </a:stretch>
        </p:blipFill>
        <p:spPr>
          <a:xfrm>
            <a:off x="9291682" y="1424597"/>
            <a:ext cx="2616776" cy="2324219"/>
          </a:xfrm>
          <a:prstGeom prst="rect">
            <a:avLst/>
          </a:prstGeom>
        </p:spPr>
      </p:pic>
      <p:pic>
        <p:nvPicPr>
          <p:cNvPr id="11" name="Picture 10">
            <a:extLst>
              <a:ext uri="{FF2B5EF4-FFF2-40B4-BE49-F238E27FC236}">
                <a16:creationId xmlns:a16="http://schemas.microsoft.com/office/drawing/2014/main" id="{19AAC753-D3E2-081B-193D-F3E571218906}"/>
              </a:ext>
            </a:extLst>
          </p:cNvPr>
          <p:cNvPicPr>
            <a:picLocks noChangeAspect="1"/>
          </p:cNvPicPr>
          <p:nvPr/>
        </p:nvPicPr>
        <p:blipFill>
          <a:blip r:embed="rId10"/>
          <a:stretch>
            <a:fillRect/>
          </a:stretch>
        </p:blipFill>
        <p:spPr>
          <a:xfrm>
            <a:off x="6343163" y="3762007"/>
            <a:ext cx="2948519" cy="2880531"/>
          </a:xfrm>
          <a:prstGeom prst="rect">
            <a:avLst/>
          </a:prstGeom>
        </p:spPr>
      </p:pic>
      <p:pic>
        <p:nvPicPr>
          <p:cNvPr id="14" name="Picture 13">
            <a:extLst>
              <a:ext uri="{FF2B5EF4-FFF2-40B4-BE49-F238E27FC236}">
                <a16:creationId xmlns:a16="http://schemas.microsoft.com/office/drawing/2014/main" id="{CB681439-D382-D918-5BA1-E74B20D56B56}"/>
              </a:ext>
            </a:extLst>
          </p:cNvPr>
          <p:cNvPicPr>
            <a:picLocks noChangeAspect="1"/>
          </p:cNvPicPr>
          <p:nvPr/>
        </p:nvPicPr>
        <p:blipFill>
          <a:blip r:embed="rId11"/>
          <a:stretch>
            <a:fillRect/>
          </a:stretch>
        </p:blipFill>
        <p:spPr>
          <a:xfrm>
            <a:off x="9186041" y="3775199"/>
            <a:ext cx="2722417" cy="2880530"/>
          </a:xfrm>
          <a:prstGeom prst="rect">
            <a:avLst/>
          </a:prstGeom>
        </p:spPr>
      </p:pic>
    </p:spTree>
    <p:extLst>
      <p:ext uri="{BB962C8B-B14F-4D97-AF65-F5344CB8AC3E}">
        <p14:creationId xmlns:p14="http://schemas.microsoft.com/office/powerpoint/2010/main" val="841123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8790" y="1072055"/>
          <a:ext cx="6123269" cy="5131144"/>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09968">
                <a:tc gridSpan="2">
                  <a:txBody>
                    <a:bodyPr/>
                    <a:lstStyle/>
                    <a:p>
                      <a:pPr algn="ctr"/>
                      <a:r>
                        <a:rPr lang="en-US" sz="1400" dirty="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09968">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err="1">
                          <a:latin typeface="Arial" panose="020B0604020202020204" pitchFamily="34" charset="0"/>
                          <a:cs typeface="Arial" panose="020B0604020202020204" pitchFamily="34" charset="0"/>
                        </a:rPr>
                        <a:t>Sierrita</a:t>
                      </a:r>
                      <a:endParaRPr lang="en-US" sz="1400" dirty="0">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09968">
                <a:tc>
                  <a:txBody>
                    <a:bodyPr/>
                    <a:lstStyle/>
                    <a:p>
                      <a:r>
                        <a:rPr lang="en-US" sz="1000" b="1" dirty="0">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October 11, 2023 / 7:40 a.m.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09968">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Property Damage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482307">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just" defTabSz="914408" rtl="0" eaLnBrk="1" fontAlgn="auto" latinLnBrk="0" hangingPunct="1">
                        <a:lnSpc>
                          <a:spcPct val="100000"/>
                        </a:lnSpc>
                        <a:spcBef>
                          <a:spcPts val="0"/>
                        </a:spcBef>
                        <a:spcAft>
                          <a:spcPts val="0"/>
                        </a:spcAft>
                        <a:buClrTx/>
                        <a:buSzTx/>
                        <a:buFontTx/>
                        <a:buNone/>
                        <a:tabLst/>
                        <a:defRPr/>
                      </a:pPr>
                      <a:r>
                        <a:rPr lang="en-US" sz="1400" b="0" i="0" u="none" strike="noStrike" kern="1200" dirty="0">
                          <a:solidFill>
                            <a:schemeClr val="dk1"/>
                          </a:solidFill>
                          <a:latin typeface="Arial" panose="020B0604020202020204" pitchFamily="34" charset="0"/>
                          <a:ea typeface="+mn-ea"/>
                          <a:cs typeface="Arial" panose="020B0604020202020204" pitchFamily="34" charset="0"/>
                        </a:rPr>
                        <a:t>While working to relocate the berm builder discharge line, the pipe became stuck on the impoundment berm. In the process of repositioning the reach fork to free the line, the pipe fell off the forks and struck the reach fork, breaking the fender, mirror, and windshield.</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09968">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Uncontrolled Release of Energy</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09968">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dirty="0">
                          <a:latin typeface="Arial" panose="020B0604020202020204" pitchFamily="34" charset="0"/>
                          <a:cs typeface="Arial" panose="020B0604020202020204" pitchFamily="34" charset="0"/>
                        </a:rPr>
                        <a:t>Actionable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09968">
                <a:tc>
                  <a:txBody>
                    <a:bodyPr/>
                    <a:lstStyle/>
                    <a:p>
                      <a:r>
                        <a:rPr lang="en-US" sz="1000" b="1" dirty="0">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dirty="0">
                          <a:latin typeface="Arial" panose="020B0604020202020204" pitchFamily="34" charset="0"/>
                          <a:cs typeface="Arial" panose="020B0604020202020204" pitchFamily="34" charset="0"/>
                        </a:rPr>
                        <a:t>Significant (3) Likely (3) </a:t>
                      </a:r>
                      <a:r>
                        <a:rPr lang="en-US" sz="1400" b="1" dirty="0">
                          <a:solidFill>
                            <a:srgbClr val="FF0000"/>
                          </a:solidFill>
                          <a:latin typeface="Arial" panose="020B0604020202020204" pitchFamily="34" charset="0"/>
                          <a:cs typeface="Arial" panose="020B0604020202020204" pitchFamily="34" charset="0"/>
                        </a:rPr>
                        <a:t>NOT A PFE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0295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00" b="1" dirty="0">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dirty="0">
                          <a:solidFill>
                            <a:schemeClr val="dk1"/>
                          </a:solidFill>
                          <a:latin typeface="Arial" panose="020B0604020202020204" pitchFamily="34" charset="0"/>
                          <a:ea typeface="+mn-ea"/>
                          <a:cs typeface="Arial" panose="020B0604020202020204" pitchFamily="34" charset="0"/>
                        </a:rPr>
                        <a:t>No specific SOP</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96887">
                <a:tc>
                  <a:txBody>
                    <a:bodyPr/>
                    <a:lstStyle/>
                    <a:p>
                      <a:r>
                        <a:rPr lang="en-US" sz="1000" b="1" dirty="0">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400" b="0" i="0" u="none" strike="noStrike" kern="1200" dirty="0">
                          <a:solidFill>
                            <a:schemeClr val="dk1"/>
                          </a:solidFill>
                          <a:latin typeface="Arial" panose="020B0604020202020204" pitchFamily="34" charset="0"/>
                          <a:ea typeface="+mn-ea"/>
                          <a:cs typeface="Arial" panose="020B0604020202020204" pitchFamily="34" charset="0"/>
                        </a:rPr>
                        <a:t>Develop standard of work and train employees</a:t>
                      </a:r>
                    </a:p>
                    <a:p>
                      <a:pPr marL="285750" indent="-285750" algn="l" defTabSz="914408" rtl="0" eaLnBrk="1" latinLnBrk="0" hangingPunct="1">
                        <a:buFont typeface="Arial" panose="020B0604020202020204" pitchFamily="34" charset="0"/>
                        <a:buChar char="•"/>
                      </a:pPr>
                      <a:r>
                        <a:rPr lang="en-US" sz="1400" b="0" i="0" u="none" strike="noStrike" kern="1200" dirty="0">
                          <a:solidFill>
                            <a:schemeClr val="dk1"/>
                          </a:solidFill>
                          <a:latin typeface="Arial" panose="020B0604020202020204" pitchFamily="34" charset="0"/>
                          <a:ea typeface="+mn-ea"/>
                          <a:cs typeface="Arial" panose="020B0604020202020204" pitchFamily="34" charset="0"/>
                        </a:rPr>
                        <a:t>HDPE Pipe Handling Policy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09968">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400" kern="1200" dirty="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47974">
                <a:tc>
                  <a:txBody>
                    <a:bodyPr/>
                    <a:lstStyle/>
                    <a:p>
                      <a:r>
                        <a:rPr lang="en-US" sz="1000" b="1" dirty="0">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400" kern="1200" dirty="0">
                          <a:solidFill>
                            <a:schemeClr val="dk1"/>
                          </a:solidFill>
                          <a:latin typeface="Arial" panose="020B0604020202020204" pitchFamily="34" charset="0"/>
                          <a:ea typeface="+mn-ea"/>
                          <a:cs typeface="Arial" panose="020B0604020202020204" pitchFamily="34" charset="0"/>
                        </a:rPr>
                        <a:t> Chris Fiedler, Tailing Superintendent </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a:cs typeface="Arial"/>
                        </a:rPr>
                        <a:t>Event ID #20010422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3763851"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rPr>
              <a:t>Discharge Line Struck Reach Fork </a:t>
            </a:r>
          </a:p>
        </p:txBody>
      </p:sp>
      <p:pic>
        <p:nvPicPr>
          <p:cNvPr id="2" name="Picture 12">
            <a:extLst>
              <a:ext uri="{FF2B5EF4-FFF2-40B4-BE49-F238E27FC236}">
                <a16:creationId xmlns:a16="http://schemas.microsoft.com/office/drawing/2014/main" id="{AEC36E82-D1D9-43DB-3B90-B0A887D72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42" y="156393"/>
            <a:ext cx="777240" cy="680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688194C-64AB-6757-45F8-1CF177D272EF}"/>
              </a:ext>
            </a:extLst>
          </p:cNvPr>
          <p:cNvPicPr>
            <a:picLocks noChangeAspect="1"/>
          </p:cNvPicPr>
          <p:nvPr/>
        </p:nvPicPr>
        <p:blipFill>
          <a:blip r:embed="rId8"/>
          <a:stretch>
            <a:fillRect/>
          </a:stretch>
        </p:blipFill>
        <p:spPr>
          <a:xfrm>
            <a:off x="6327228" y="1397876"/>
            <a:ext cx="2743200" cy="3137963"/>
          </a:xfrm>
          <a:prstGeom prst="rect">
            <a:avLst/>
          </a:prstGeom>
        </p:spPr>
      </p:pic>
      <p:pic>
        <p:nvPicPr>
          <p:cNvPr id="9" name="Picture 8">
            <a:extLst>
              <a:ext uri="{FF2B5EF4-FFF2-40B4-BE49-F238E27FC236}">
                <a16:creationId xmlns:a16="http://schemas.microsoft.com/office/drawing/2014/main" id="{59E19F3F-CE4D-D218-CC26-5B04F9802DDB}"/>
              </a:ext>
            </a:extLst>
          </p:cNvPr>
          <p:cNvPicPr>
            <a:picLocks noChangeAspect="1"/>
          </p:cNvPicPr>
          <p:nvPr/>
        </p:nvPicPr>
        <p:blipFill>
          <a:blip r:embed="rId9"/>
          <a:stretch>
            <a:fillRect/>
          </a:stretch>
        </p:blipFill>
        <p:spPr>
          <a:xfrm>
            <a:off x="8955900" y="1397876"/>
            <a:ext cx="2936869" cy="2859436"/>
          </a:xfrm>
          <a:prstGeom prst="rect">
            <a:avLst/>
          </a:prstGeom>
        </p:spPr>
      </p:pic>
      <p:pic>
        <p:nvPicPr>
          <p:cNvPr id="11" name="Picture 10">
            <a:extLst>
              <a:ext uri="{FF2B5EF4-FFF2-40B4-BE49-F238E27FC236}">
                <a16:creationId xmlns:a16="http://schemas.microsoft.com/office/drawing/2014/main" id="{748CA678-EBE9-D119-3990-4D0C205DF29B}"/>
              </a:ext>
            </a:extLst>
          </p:cNvPr>
          <p:cNvPicPr>
            <a:picLocks noChangeAspect="1"/>
          </p:cNvPicPr>
          <p:nvPr/>
        </p:nvPicPr>
        <p:blipFill>
          <a:blip r:embed="rId10"/>
          <a:stretch>
            <a:fillRect/>
          </a:stretch>
        </p:blipFill>
        <p:spPr>
          <a:xfrm>
            <a:off x="6327228" y="4099036"/>
            <a:ext cx="2628671" cy="2536880"/>
          </a:xfrm>
          <a:prstGeom prst="rect">
            <a:avLst/>
          </a:prstGeom>
        </p:spPr>
      </p:pic>
      <p:pic>
        <p:nvPicPr>
          <p:cNvPr id="14" name="Picture 13">
            <a:extLst>
              <a:ext uri="{FF2B5EF4-FFF2-40B4-BE49-F238E27FC236}">
                <a16:creationId xmlns:a16="http://schemas.microsoft.com/office/drawing/2014/main" id="{F867BEB7-E681-5DB0-2898-653F41C44C2F}"/>
              </a:ext>
            </a:extLst>
          </p:cNvPr>
          <p:cNvPicPr>
            <a:picLocks noChangeAspect="1"/>
          </p:cNvPicPr>
          <p:nvPr/>
        </p:nvPicPr>
        <p:blipFill>
          <a:blip r:embed="rId11"/>
          <a:stretch>
            <a:fillRect/>
          </a:stretch>
        </p:blipFill>
        <p:spPr>
          <a:xfrm>
            <a:off x="8955900" y="4099035"/>
            <a:ext cx="2936869" cy="2532796"/>
          </a:xfrm>
          <a:prstGeom prst="rect">
            <a:avLst/>
          </a:prstGeom>
        </p:spPr>
      </p:pic>
    </p:spTree>
    <p:extLst>
      <p:ext uri="{BB962C8B-B14F-4D97-AF65-F5344CB8AC3E}">
        <p14:creationId xmlns:p14="http://schemas.microsoft.com/office/powerpoint/2010/main" val="3903778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FF9C21-0075-4C25-AFD8-A9076759F5B0}"/>
              </a:ext>
            </a:extLst>
          </p:cNvPr>
          <p:cNvSpPr>
            <a:spLocks noGrp="1"/>
          </p:cNvSpPr>
          <p:nvPr>
            <p:ph type="ctrTitle"/>
          </p:nvPr>
        </p:nvSpPr>
        <p:spPr/>
        <p:txBody>
          <a:bodyPr/>
          <a:lstStyle/>
          <a:p>
            <a:r>
              <a:rPr lang="en-US" dirty="0"/>
              <a:t>PFE Events</a:t>
            </a:r>
          </a:p>
        </p:txBody>
      </p:sp>
      <p:sp>
        <p:nvSpPr>
          <p:cNvPr id="2" name="Subtitle 1">
            <a:extLst>
              <a:ext uri="{FF2B5EF4-FFF2-40B4-BE49-F238E27FC236}">
                <a16:creationId xmlns:a16="http://schemas.microsoft.com/office/drawing/2014/main" id="{B2BF2807-1F61-4676-8D4A-18C4A18E82C0}"/>
              </a:ext>
            </a:extLst>
          </p:cNvPr>
          <p:cNvSpPr>
            <a:spLocks noGrp="1"/>
          </p:cNvSpPr>
          <p:nvPr>
            <p:ph type="subTitle" idx="1"/>
          </p:nvPr>
        </p:nvSpPr>
        <p:spPr/>
        <p:txBody>
          <a:bodyPr/>
          <a:lstStyle/>
          <a:p>
            <a:r>
              <a:rPr lang="en-US" dirty="0"/>
              <a:t>October 2023</a:t>
            </a:r>
          </a:p>
        </p:txBody>
      </p:sp>
      <p:sp>
        <p:nvSpPr>
          <p:cNvPr id="4" name="Slide Number Placeholder 3">
            <a:extLst>
              <a:ext uri="{FF2B5EF4-FFF2-40B4-BE49-F238E27FC236}">
                <a16:creationId xmlns:a16="http://schemas.microsoft.com/office/drawing/2014/main" id="{BA888A21-8D40-4762-A810-25E547040EF3}"/>
              </a:ext>
            </a:extLst>
          </p:cNvPr>
          <p:cNvSpPr>
            <a:spLocks noGrp="1"/>
          </p:cNvSpPr>
          <p:nvPr>
            <p:ph type="sldNum" sz="quarter" idx="4294967295"/>
          </p:nvPr>
        </p:nvSpPr>
        <p:spPr>
          <a:xfrm>
            <a:off x="10990263" y="6577013"/>
            <a:ext cx="1201737" cy="280987"/>
          </a:xfrm>
        </p:spPr>
        <p:txBody>
          <a:bodyPr/>
          <a:lstStyle/>
          <a:p>
            <a:fld id="{B5EB69C0-7537-C24C-BC67-8B5F238D9475}" type="slidenum">
              <a:rPr lang="en-US" smtClean="0"/>
              <a:pPr/>
              <a:t>8</a:t>
            </a:fld>
            <a:endParaRPr lang="en-US"/>
          </a:p>
        </p:txBody>
      </p:sp>
    </p:spTree>
    <p:extLst>
      <p:ext uri="{BB962C8B-B14F-4D97-AF65-F5344CB8AC3E}">
        <p14:creationId xmlns:p14="http://schemas.microsoft.com/office/powerpoint/2010/main" val="2490979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dirty="0"/>
              <a:t>SVS Mixer Contacts Light Vehicle</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823189" cy="5535543"/>
        </p:xfrm>
        <a:graphic>
          <a:graphicData uri="http://schemas.openxmlformats.org/drawingml/2006/table">
            <a:tbl>
              <a:tblPr firstRow="1" bandRow="1">
                <a:tableStyleId>{1FECB4D8-DB02-4DC6-A0A2-4F2EBAE1DC90}</a:tableStyleId>
              </a:tblPr>
              <a:tblGrid>
                <a:gridCol w="1578114">
                  <a:extLst>
                    <a:ext uri="{9D8B030D-6E8A-4147-A177-3AD203B41FA5}">
                      <a16:colId xmlns:a16="http://schemas.microsoft.com/office/drawing/2014/main" val="2478897174"/>
                    </a:ext>
                  </a:extLst>
                </a:gridCol>
                <a:gridCol w="4245075">
                  <a:extLst>
                    <a:ext uri="{9D8B030D-6E8A-4147-A177-3AD203B41FA5}">
                      <a16:colId xmlns:a16="http://schemas.microsoft.com/office/drawing/2014/main" val="1434738273"/>
                    </a:ext>
                  </a:extLst>
                </a:gridCol>
              </a:tblGrid>
              <a:tr h="365315">
                <a:tc gridSpan="2">
                  <a:txBody>
                    <a:bodyPr/>
                    <a:lstStyle/>
                    <a:p>
                      <a:pPr algn="ctr"/>
                      <a:r>
                        <a:rPr lang="en-US" sz="1400" dirty="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7957">
                <a:tc>
                  <a:txBody>
                    <a:bodyPr/>
                    <a:lstStyle/>
                    <a:p>
                      <a:r>
                        <a:rPr lang="en-US" sz="1000" b="1" dirty="0">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PT Freeport Indonesia</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5898">
                <a:tc>
                  <a:txBody>
                    <a:bodyPr/>
                    <a:lstStyle/>
                    <a:p>
                      <a:r>
                        <a:rPr lang="en-US" sz="1000" b="1" dirty="0">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September 12, 2023 / 2:25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7957">
                <a:tc>
                  <a:txBody>
                    <a:bodyPr/>
                    <a:lstStyle/>
                    <a:p>
                      <a:r>
                        <a:rPr lang="en-US" sz="1000" b="1" dirty="0">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80386">
                <a:tc>
                  <a:txBody>
                    <a:bodyPr/>
                    <a:lstStyle/>
                    <a:p>
                      <a:r>
                        <a:rPr lang="en-US" sz="1000" b="1" dirty="0">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A light vehicle was traveling along a drift to the crane bay shop and came up behind an SVS mixer that was stopped behind a line of vehicles blocked by a Jumbo drill. The LV along with other vehicles began to reverse to seek alternative access. The LV stopped when the truck behind it stopped, but the SVS mixer kept reversing. The LV driver sounded the horn. The SVS mixer continued to reverse and contacted the LV, pushing it into the rib. The front left tire burst, damaging the front end and hood. No one was injured.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5898">
                <a:tc>
                  <a:txBody>
                    <a:bodyPr/>
                    <a:lstStyle/>
                    <a:p>
                      <a:r>
                        <a:rPr lang="en-US" sz="1000" b="1" dirty="0">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Vehicle Collision or Rollover</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70014">
                <a:tc>
                  <a:txBody>
                    <a:bodyPr/>
                    <a:lstStyle/>
                    <a:p>
                      <a:r>
                        <a:rPr lang="en-US" sz="1000" b="1" dirty="0">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Actionable</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85898">
                <a:tc>
                  <a:txBody>
                    <a:bodyPr/>
                    <a:lstStyle/>
                    <a:p>
                      <a:r>
                        <a:rPr lang="en-US" sz="1000" b="1" dirty="0">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Significant (3) Likely (3)</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82685">
                <a:tc>
                  <a:txBody>
                    <a:bodyPr/>
                    <a:lstStyle/>
                    <a:p>
                      <a:r>
                        <a:rPr lang="en-US" sz="1000" b="1" dirty="0">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Arial"/>
                          <a:cs typeface="Arial"/>
                        </a:rPr>
                        <a:t>Failure to initiate correct action – SVS mixer lost visual of the LV and continued to reverse</a:t>
                      </a:r>
                    </a:p>
                    <a:p>
                      <a:pPr marL="171450" indent="-171450">
                        <a:buFont typeface="Arial" panose="020B0604020202020204" pitchFamily="34" charset="0"/>
                        <a:buChar char="•"/>
                      </a:pPr>
                      <a:r>
                        <a:rPr lang="en-US" sz="1050" dirty="0">
                          <a:latin typeface="Arial"/>
                          <a:cs typeface="Arial"/>
                        </a:rPr>
                        <a:t>Competing sounds made the LV horn inaudible</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582685">
                <a:tc>
                  <a:txBody>
                    <a:bodyPr/>
                    <a:lstStyle/>
                    <a:p>
                      <a:r>
                        <a:rPr lang="en-US" sz="1000" b="1" dirty="0">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hlinkClick r:id="rId3"/>
                        </a:rPr>
                        <a:t>Mobile Equipment Interaction</a:t>
                      </a: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hlinkClick r:id="rId4"/>
                        </a:rPr>
                        <a:t>SOP UM.2.18.GBC.SVS-MTO.02.03/19 SVS Mixer Truck Operating Procedure</a:t>
                      </a: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hlinkClick r:id="rId5"/>
                        </a:rPr>
                        <a:t>SOP-4.04-PTFI-002 Light Vehicle Operation</a:t>
                      </a: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14058">
                <a:tc>
                  <a:txBody>
                    <a:bodyPr/>
                    <a:lstStyle/>
                    <a:p>
                      <a:r>
                        <a:rPr lang="en-US" sz="1000" b="1" dirty="0">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No Injury</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77957">
                <a:tc>
                  <a:txBody>
                    <a:bodyPr/>
                    <a:lstStyle/>
                    <a:p>
                      <a:r>
                        <a:rPr lang="en-US" sz="1000" b="1" dirty="0">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Andri Abdullah or Phillip Murphy</a:t>
                      </a:r>
                      <a:endParaRPr lang="en-US" sz="1050" dirty="0">
                        <a:highlight>
                          <a:srgbClr val="FFFF00"/>
                        </a:highlight>
                        <a:latin typeface="Arial"/>
                        <a:cs typeface="Arial"/>
                      </a:endParaRP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panose="020B0604020202020204" pitchFamily="34" charset="0"/>
                          <a:cs typeface="Arial" panose="020B0604020202020204" pitchFamily="34" charset="0"/>
                        </a:rPr>
                        <a:t>PFE # 2023-25</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a:cs typeface="Arial"/>
                        </a:rPr>
                        <a:t>Event ID # 20009530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3" name="Picture Placeholder 12">
            <a:extLst>
              <a:ext uri="{FF2B5EF4-FFF2-40B4-BE49-F238E27FC236}">
                <a16:creationId xmlns:a16="http://schemas.microsoft.com/office/drawing/2014/main" id="{2A4185A3-FA77-468A-B6D6-DB31FBBBFD68}"/>
              </a:ext>
            </a:extLst>
          </p:cNvPr>
          <p:cNvPicPr>
            <a:picLocks noGrp="1" noChangeAspect="1"/>
          </p:cNvPicPr>
          <p:nvPr>
            <p:ph type="pic" sz="quarter" idx="17"/>
          </p:nvPr>
        </p:nvPicPr>
        <p:blipFill>
          <a:blip r:embed="rId6">
            <a:extLst>
              <a:ext uri="{28A0092B-C50C-407E-A947-70E740481C1C}">
                <a14:useLocalDpi xmlns:a14="http://schemas.microsoft.com/office/drawing/2010/main"/>
              </a:ext>
            </a:extLst>
          </a:blip>
          <a:srcRect l="11629" r="11629"/>
          <a:stretch>
            <a:fillRect/>
          </a:stretch>
        </p:blipFill>
        <p:spPr bwMode="auto">
          <a:xfrm>
            <a:off x="6461125" y="1487488"/>
            <a:ext cx="2409825" cy="2352675"/>
          </a:xfrm>
          <a:prstGeom prst="rect">
            <a:avLst/>
          </a:prstGeom>
          <a:noFill/>
          <a:ln>
            <a:noFill/>
          </a:ln>
        </p:spPr>
      </p:pic>
      <p:pic>
        <p:nvPicPr>
          <p:cNvPr id="14" name="Picture Placeholder 13">
            <a:extLst>
              <a:ext uri="{FF2B5EF4-FFF2-40B4-BE49-F238E27FC236}">
                <a16:creationId xmlns:a16="http://schemas.microsoft.com/office/drawing/2014/main" id="{AA8D34EB-A717-41BC-8BC3-A14D67C0CB3C}"/>
              </a:ext>
            </a:extLst>
          </p:cNvPr>
          <p:cNvPicPr>
            <a:picLocks noGrp="1" noChangeAspect="1"/>
          </p:cNvPicPr>
          <p:nvPr>
            <p:ph type="pic" sz="quarter" idx="16"/>
          </p:nvPr>
        </p:nvPicPr>
        <p:blipFill>
          <a:blip r:embed="rId7">
            <a:extLst>
              <a:ext uri="{28A0092B-C50C-407E-A947-70E740481C1C}">
                <a14:useLocalDpi xmlns:a14="http://schemas.microsoft.com/office/drawing/2010/main"/>
              </a:ext>
            </a:extLst>
          </a:blip>
          <a:srcRect l="11629" r="11629"/>
          <a:stretch>
            <a:fillRect/>
          </a:stretch>
        </p:blipFill>
        <p:spPr bwMode="auto">
          <a:xfrm>
            <a:off x="9205913" y="1493838"/>
            <a:ext cx="2409825" cy="2352675"/>
          </a:xfrm>
          <a:prstGeom prst="rect">
            <a:avLst/>
          </a:prstGeom>
          <a:noFill/>
          <a:ln>
            <a:noFill/>
          </a:ln>
        </p:spPr>
      </p:pic>
      <p:pic>
        <p:nvPicPr>
          <p:cNvPr id="15" name="Picture 14">
            <a:extLst>
              <a:ext uri="{FF2B5EF4-FFF2-40B4-BE49-F238E27FC236}">
                <a16:creationId xmlns:a16="http://schemas.microsoft.com/office/drawing/2014/main" id="{A79A59F4-E0E2-432C-9544-64691FA7AFB2}"/>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506663" y="4084229"/>
            <a:ext cx="3079750" cy="2305050"/>
          </a:xfrm>
          <a:prstGeom prst="rect">
            <a:avLst/>
          </a:prstGeom>
          <a:noFill/>
          <a:ln>
            <a:noFill/>
          </a:ln>
        </p:spPr>
      </p:pic>
      <p:pic>
        <p:nvPicPr>
          <p:cNvPr id="16" name="Picture 15" descr="Logo, icon&#10;&#10;Description automatically generated">
            <a:extLst>
              <a:ext uri="{FF2B5EF4-FFF2-40B4-BE49-F238E27FC236}">
                <a16:creationId xmlns:a16="http://schemas.microsoft.com/office/drawing/2014/main" id="{F8AD2D41-909E-41BD-9C2A-31B799446B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728" y="35943"/>
            <a:ext cx="885783" cy="767342"/>
          </a:xfrm>
          <a:prstGeom prst="rect">
            <a:avLst/>
          </a:prstGeom>
        </p:spPr>
      </p:pic>
    </p:spTree>
    <p:extLst>
      <p:ext uri="{BB962C8B-B14F-4D97-AF65-F5344CB8AC3E}">
        <p14:creationId xmlns:p14="http://schemas.microsoft.com/office/powerpoint/2010/main" val="9238238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2.xml><?xml version="1.0" encoding="utf-8"?>
<a:theme xmlns:a="http://schemas.openxmlformats.org/drawingml/2006/main" name="1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3.xml><?xml version="1.0" encoding="utf-8"?>
<a:theme xmlns:a="http://schemas.openxmlformats.org/drawingml/2006/main" name="5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4.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5.xml><?xml version="1.0" encoding="utf-8"?>
<a:theme xmlns:a="http://schemas.openxmlformats.org/drawingml/2006/main" name="2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6.xml><?xml version="1.0" encoding="utf-8"?>
<a:theme xmlns:a="http://schemas.openxmlformats.org/drawingml/2006/main" name="4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7.xml><?xml version="1.0" encoding="utf-8"?>
<a:theme xmlns:a="http://schemas.openxmlformats.org/drawingml/2006/main" name="1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8.xml><?xml version="1.0" encoding="utf-8"?>
<a:theme xmlns:a="http://schemas.openxmlformats.org/drawingml/2006/main" name="6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otalTime>224</TotalTime>
  <Words>2186</Words>
  <Application>Microsoft Office PowerPoint</Application>
  <PresentationFormat>Widescreen</PresentationFormat>
  <Paragraphs>331</Paragraphs>
  <Slides>20</Slides>
  <Notes>8</Notes>
  <HiddenSlides>0</HiddenSlides>
  <MMClips>0</MMClips>
  <ScaleCrop>false</ScaleCrop>
  <HeadingPairs>
    <vt:vector size="8" baseType="variant">
      <vt:variant>
        <vt:lpstr>Fonts Used</vt:lpstr>
      </vt:variant>
      <vt:variant>
        <vt:i4>4</vt:i4>
      </vt:variant>
      <vt:variant>
        <vt:lpstr>Theme</vt:lpstr>
      </vt:variant>
      <vt:variant>
        <vt:i4>8</vt:i4>
      </vt:variant>
      <vt:variant>
        <vt:lpstr>Embedded OLE Servers</vt:lpstr>
      </vt:variant>
      <vt:variant>
        <vt:i4>1</vt:i4>
      </vt:variant>
      <vt:variant>
        <vt:lpstr>Slide Titles</vt:lpstr>
      </vt:variant>
      <vt:variant>
        <vt:i4>20</vt:i4>
      </vt:variant>
    </vt:vector>
  </HeadingPairs>
  <TitlesOfParts>
    <vt:vector size="33" baseType="lpstr">
      <vt:lpstr>Arial</vt:lpstr>
      <vt:lpstr>Calibri</vt:lpstr>
      <vt:lpstr>Calibri Light</vt:lpstr>
      <vt:lpstr>Courier New</vt:lpstr>
      <vt:lpstr>3_Retrospect</vt:lpstr>
      <vt:lpstr>1_Office Theme</vt:lpstr>
      <vt:lpstr>5_Retrospect</vt:lpstr>
      <vt:lpstr>Retrospect</vt:lpstr>
      <vt:lpstr>2_Retrospect</vt:lpstr>
      <vt:lpstr>4_Retrospect</vt:lpstr>
      <vt:lpstr>1_Retrospect</vt:lpstr>
      <vt:lpstr>6_Retrospect</vt:lpstr>
      <vt:lpstr>think-cell Slide</vt:lpstr>
      <vt:lpstr>FCX Monthly Safety Content</vt:lpstr>
      <vt:lpstr>FCX Safety Updates</vt:lpstr>
      <vt:lpstr>FCX Safety Incidents, Successes, &amp; Alerts</vt:lpstr>
      <vt:lpstr>Shovel Hit a Parked Truck</vt:lpstr>
      <vt:lpstr>D-Ring Failure </vt:lpstr>
      <vt:lpstr>RTD Backed into Light Vehicle </vt:lpstr>
      <vt:lpstr>Discharge Line Struck Reach Fork </vt:lpstr>
      <vt:lpstr>PFE Events</vt:lpstr>
      <vt:lpstr>SVS Mixer Contacts Light Vehicle</vt:lpstr>
      <vt:lpstr>4160-Volt Transformer Arc Flash</vt:lpstr>
      <vt:lpstr>Contact with Live Power Line</vt:lpstr>
      <vt:lpstr>Pressurized Acid Exposure</vt:lpstr>
      <vt:lpstr>Falling Rebar Mat</vt:lpstr>
      <vt:lpstr>Fall Through an Open Hole</vt:lpstr>
      <vt:lpstr>Agency Shares</vt:lpstr>
      <vt:lpstr>MSHA Safety Alert – Water Related Fatalities</vt:lpstr>
      <vt:lpstr>MSHA Safety Alert – Bulldozer Related Fatalities</vt:lpstr>
      <vt:lpstr>MSHA Safety Alert – Machinery Related Fatalities </vt:lpstr>
      <vt:lpstr>MSHA Safety Alert – Maintenance Hazard</vt:lpstr>
      <vt:lpstr>MSHA Safety Alert – Working Alone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Brush/House Fire</dc:title>
  <dc:creator>Romero, Brianna</dc:creator>
  <cp:lastModifiedBy>Wise, Dana</cp:lastModifiedBy>
  <cp:revision>7</cp:revision>
  <dcterms:created xsi:type="dcterms:W3CDTF">2023-07-05T15:56:45Z</dcterms:created>
  <dcterms:modified xsi:type="dcterms:W3CDTF">2023-11-02T23:10:18Z</dcterms:modified>
</cp:coreProperties>
</file>