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</p:sldMasterIdLst>
  <p:notesMasterIdLst>
    <p:notesMasterId r:id="rId19"/>
  </p:notesMasterIdLst>
  <p:sldIdLst>
    <p:sldId id="318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3C"/>
    <a:srgbClr val="000000"/>
    <a:srgbClr val="C14628"/>
    <a:srgbClr val="BB5D00"/>
    <a:srgbClr val="842A17"/>
    <a:srgbClr val="722514"/>
    <a:srgbClr val="4A1B0C"/>
    <a:srgbClr val="832916"/>
    <a:srgbClr val="7A2715"/>
    <a:srgbClr val="447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24" Type="http://schemas.openxmlformats.org/officeDocument/2006/relationships/tableStyles" Target="tableStyle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chart" Target="../charts/char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153972"/>
            <a:ext cx="6547527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2656626"/>
            <a:ext cx="6547527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rcRect/>
          <a:stretch/>
        </p:blipFill>
        <p:spPr>
          <a:xfrm>
            <a:off x="6934386" y="5947822"/>
            <a:ext cx="1955179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32051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55963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3" y="356006"/>
            <a:ext cx="7260715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113" y="150495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13" y="2328867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39746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8"/>
            <a:ext cx="9144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3"/>
            <a:ext cx="4065016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3504604" y="2695370"/>
            <a:ext cx="2134792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459" y="1258703"/>
            <a:ext cx="4031349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2632" y="2858368"/>
            <a:ext cx="193376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4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962757" y="3840258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5" y="3893626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60414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280647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5645572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0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5868282" y="3841094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7410" y="3894462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639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45572" y="4961250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835391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771200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561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4680663" y="2791459"/>
            <a:ext cx="1285163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265153" y="2791459"/>
            <a:ext cx="1285163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1736989" y="2791459"/>
            <a:ext cx="1285163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3208826" y="2791459"/>
            <a:ext cx="1285163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6152500" y="2791459"/>
            <a:ext cx="1285163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7624336" y="2791459"/>
            <a:ext cx="1285163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4"/>
            <a:ext cx="418923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0664" y="1258703"/>
            <a:ext cx="4228836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2508437"/>
            <a:ext cx="9144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265153" y="1479923"/>
            <a:ext cx="1285163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1736989" y="1479923"/>
            <a:ext cx="1285163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3208826" y="1479923"/>
            <a:ext cx="1285163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4680663" y="1479923"/>
            <a:ext cx="1285163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6152500" y="1479923"/>
            <a:ext cx="1285163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7624336" y="1479923"/>
            <a:ext cx="1285163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2965634"/>
            <a:ext cx="9144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10" y="147955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6868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9305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1886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500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3858" y="1473585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19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86348"/>
            <a:ext cx="462915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3999"/>
            <a:ext cx="26860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8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83127"/>
            <a:ext cx="9144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4921" y="613187"/>
            <a:ext cx="6166076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9618" y="6413707"/>
            <a:ext cx="548267" cy="2695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7092" b="60808"/>
          <a:stretch/>
        </p:blipFill>
        <p:spPr>
          <a:xfrm rot="5400000">
            <a:off x="5540835" y="3254837"/>
            <a:ext cx="6941129" cy="2652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7902083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5400000">
            <a:off x="7844054" y="6006514"/>
            <a:ext cx="1048042" cy="22047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169662" y="3300969"/>
            <a:ext cx="6441557" cy="60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678" y="3331934"/>
            <a:ext cx="2377440" cy="1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705" t="12131" r="39705" b="27718"/>
          <a:stretch/>
        </p:blipFill>
        <p:spPr>
          <a:xfrm>
            <a:off x="6633712" y="3176"/>
            <a:ext cx="2510287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6633712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296852"/>
            <a:ext cx="6129550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3038476"/>
            <a:ext cx="6129550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6991816" y="5924105"/>
            <a:ext cx="1466384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705" t="21956" r="39705" b="27718"/>
          <a:stretch/>
        </p:blipFill>
        <p:spPr>
          <a:xfrm>
            <a:off x="6633712" y="1122828"/>
            <a:ext cx="2510287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5472113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5472113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19519"/>
            <a:ext cx="7929237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2382" y="1123504"/>
            <a:ext cx="9141618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6894614" y="2882263"/>
            <a:ext cx="2181739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331680" y="4930440"/>
            <a:ext cx="158620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44750" y="4938844"/>
            <a:ext cx="158620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393831" y="4951440"/>
            <a:ext cx="158620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264555" y="4602401"/>
            <a:ext cx="23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119291" y="4951440"/>
            <a:ext cx="158620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570210" y="4930440"/>
            <a:ext cx="158620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1639350" y="4951440"/>
            <a:ext cx="158620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4911751" y="1321776"/>
            <a:ext cx="426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294590" y="2733810"/>
            <a:ext cx="2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3196248" y="2764923"/>
            <a:ext cx="140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264556" y="3380644"/>
            <a:ext cx="282416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772263" y="3380644"/>
            <a:ext cx="282416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228900" y="3380644"/>
            <a:ext cx="282416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1700131" y="3380644"/>
            <a:ext cx="282416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178656" y="3380644"/>
            <a:ext cx="282416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3932250" y="3380644"/>
            <a:ext cx="282416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2603778" y="3380644"/>
            <a:ext cx="282416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3490203" y="3380644"/>
            <a:ext cx="282416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4746254" y="3044858"/>
          <a:ext cx="433009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3073769" y="3380644"/>
            <a:ext cx="282416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2397524" y="4566595"/>
          <a:ext cx="2665334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67648" y="3737841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555676" y="3735617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967664" y="3724554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461103" y="3722330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1898797" y="3724446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2386825" y="3722222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2842590" y="3711159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3292252" y="3708935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3920192" y="3692902"/>
            <a:ext cx="750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31179" y="1333059"/>
            <a:ext cx="5271808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For</a:t>
            </a:r>
            <a:r>
              <a:rPr lang="en-US" sz="1600" i="1" dirty="0"/>
              <a:t> additional slide layouts see ribbon:</a:t>
            </a:r>
            <a:br>
              <a:rPr lang="en-US" sz="1600" i="1" dirty="0"/>
            </a:br>
            <a:r>
              <a:rPr lang="en-US" sz="1600" i="1" u="sng" dirty="0">
                <a:solidFill>
                  <a:srgbClr val="C14628"/>
                </a:solidFill>
              </a:rPr>
              <a:t>Inser</a:t>
            </a:r>
            <a:r>
              <a:rPr lang="en-US" sz="1600" i="1" dirty="0">
                <a:solidFill>
                  <a:srgbClr val="C14628"/>
                </a:solidFill>
              </a:rPr>
              <a:t>t&gt; New Slide&gt; Select </a:t>
            </a:r>
            <a:r>
              <a:rPr lang="en-US" sz="1600" b="1" i="1" dirty="0">
                <a:solidFill>
                  <a:srgbClr val="C14628"/>
                </a:solidFill>
              </a:rPr>
              <a:t>Office Theme </a:t>
            </a:r>
            <a:r>
              <a:rPr lang="en-US" sz="1600" i="1" dirty="0">
                <a:solidFill>
                  <a:srgbClr val="C14628"/>
                </a:solidFill>
              </a:rPr>
              <a:t>formats.</a:t>
            </a:r>
            <a:br>
              <a:rPr lang="en-US" sz="1600" i="1" dirty="0">
                <a:solidFill>
                  <a:srgbClr val="C14628"/>
                </a:solidFill>
              </a:rPr>
            </a:br>
            <a:r>
              <a:rPr lang="en-US" sz="1600" i="0" dirty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4" y="1519519"/>
            <a:ext cx="6721943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8695135" y="6499226"/>
            <a:ext cx="448865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7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30037"/>
            <a:ext cx="8385118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3378574" y="6239869"/>
            <a:ext cx="441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40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7186808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7186808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4" y="4788061"/>
            <a:ext cx="1955179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9" imgW="592" imgH="595" progId="TCLayout.ActiveDocument.1">
                  <p:embed/>
                </p:oleObj>
              </mc:Choice>
              <mc:Fallback>
                <p:oleObj name="think-cell Slide" r:id="rId19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88" y="1514479"/>
            <a:ext cx="78867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t="37332" b="60808"/>
          <a:stretch/>
        </p:blipFill>
        <p:spPr>
          <a:xfrm>
            <a:off x="0" y="0"/>
            <a:ext cx="9144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4724"/>
            <a:ext cx="237744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7925520" y="532153"/>
            <a:ext cx="113685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6" r:id="rId3"/>
    <p:sldLayoutId id="2147483707" r:id="rId4"/>
    <p:sldLayoutId id="2147483741" r:id="rId5"/>
    <p:sldLayoutId id="2147483733" r:id="rId6"/>
    <p:sldLayoutId id="2147483708" r:id="rId7"/>
    <p:sldLayoutId id="2147483709" r:id="rId8"/>
    <p:sldLayoutId id="2147483712" r:id="rId9"/>
    <p:sldLayoutId id="2147483719" r:id="rId10"/>
    <p:sldLayoutId id="2147483725" r:id="rId11"/>
    <p:sldLayoutId id="2147483726" r:id="rId12"/>
    <p:sldLayoutId id="2147483727" r:id="rId13"/>
    <p:sldLayoutId id="2147483731" r:id="rId14"/>
    <p:sldLayoutId id="2147483732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B36-DC34-4F3B-8B50-AF2DAB5E9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 Specific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0D5C-4C1B-44EF-A602-2D302C14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2656626"/>
            <a:ext cx="8452710" cy="1519237"/>
          </a:xfrm>
        </p:spPr>
        <p:txBody>
          <a:bodyPr/>
          <a:lstStyle/>
          <a:p>
            <a:r>
              <a:rPr lang="en-US" dirty="0"/>
              <a:t>United Verde/Jerome – Discontinued Operations</a:t>
            </a:r>
          </a:p>
          <a:p>
            <a:r>
              <a:rPr lang="en-US" sz="2000" dirty="0"/>
              <a:t>Shops and Surface</a:t>
            </a:r>
          </a:p>
        </p:txBody>
      </p:sp>
    </p:spTree>
    <p:extLst>
      <p:ext uri="{BB962C8B-B14F-4D97-AF65-F5344CB8AC3E}">
        <p14:creationId xmlns:p14="http://schemas.microsoft.com/office/powerpoint/2010/main" val="16813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274885"/>
            <a:ext cx="7929237" cy="500282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Horn signals will be used when operating vehicles on site to communicate with others in the area. 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One</a:t>
            </a:r>
            <a:r>
              <a:rPr lang="en-US" sz="1800" dirty="0"/>
              <a:t> horn honk, then 5-second delay for </a:t>
            </a:r>
            <a:r>
              <a:rPr lang="en-US" sz="1800" b="1" dirty="0"/>
              <a:t>Engine Start 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Two</a:t>
            </a:r>
            <a:r>
              <a:rPr lang="en-US" sz="1800" dirty="0"/>
              <a:t> horn honks, then 5-second delay for </a:t>
            </a:r>
            <a:r>
              <a:rPr lang="en-US" sz="1800" b="1" dirty="0"/>
              <a:t>Forward Movement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/>
              <a:t>Three</a:t>
            </a:r>
            <a:r>
              <a:rPr lang="en-US" sz="1800" dirty="0"/>
              <a:t> horn honks, then 5-second delay for </a:t>
            </a:r>
            <a:r>
              <a:rPr lang="en-US" sz="1800" b="1" dirty="0"/>
              <a:t>Reverse Movement </a:t>
            </a:r>
            <a:r>
              <a:rPr lang="en-US" sz="1800" dirty="0"/>
              <a:t>(not required with automatic reverse alarms installed on vehicle)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Signal Practices</a:t>
            </a:r>
          </a:p>
        </p:txBody>
      </p:sp>
    </p:spTree>
    <p:extLst>
      <p:ext uri="{BB962C8B-B14F-4D97-AF65-F5344CB8AC3E}">
        <p14:creationId xmlns:p14="http://schemas.microsoft.com/office/powerpoint/2010/main" val="422224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It is our expectation that if something is believed to be unsafe - </a:t>
            </a:r>
            <a:r>
              <a:rPr lang="en-US" b="1" dirty="0"/>
              <a:t>Stop Work </a:t>
            </a:r>
            <a:r>
              <a:rPr lang="en-US" sz="2000" dirty="0"/>
              <a:t>until the concern has been appropriately addressed.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 sure to include all the proper resources to adequately address a concern.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Work</a:t>
            </a:r>
          </a:p>
        </p:txBody>
      </p:sp>
    </p:spTree>
    <p:extLst>
      <p:ext uri="{BB962C8B-B14F-4D97-AF65-F5344CB8AC3E}">
        <p14:creationId xmlns:p14="http://schemas.microsoft.com/office/powerpoint/2010/main" val="154864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Report all leaks, spills or releases of any amount that occur on site to UV/Jerome site management.</a:t>
            </a:r>
          </a:p>
          <a:p>
            <a:r>
              <a:rPr lang="en-US" sz="2400" dirty="0"/>
              <a:t>Examples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Zinc Sulfide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and any other chemical….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95999-97ED-41B7-885E-932B7F46B8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5430" y="3429000"/>
            <a:ext cx="3402724" cy="21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77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BF45-EE8F-45FF-A7F8-553DDACCB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United Verde – Jerome Discontinued Operations</a:t>
            </a:r>
          </a:p>
        </p:txBody>
      </p:sp>
      <p:pic>
        <p:nvPicPr>
          <p:cNvPr id="5" name="Content Placeholder 4" descr="A picture containing sky, building, outdoor, house&#10;&#10;Description automatically generated">
            <a:extLst>
              <a:ext uri="{FF2B5EF4-FFF2-40B4-BE49-F238E27FC236}">
                <a16:creationId xmlns:a16="http://schemas.microsoft.com/office/drawing/2014/main" id="{BA5DA4CF-42F2-4C3D-9865-1F678529C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634" y="1519238"/>
            <a:ext cx="6143869" cy="4464050"/>
          </a:xfrm>
        </p:spPr>
      </p:pic>
    </p:spTree>
    <p:extLst>
      <p:ext uri="{BB962C8B-B14F-4D97-AF65-F5344CB8AC3E}">
        <p14:creationId xmlns:p14="http://schemas.microsoft.com/office/powerpoint/2010/main" val="123339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At United Verde (UV)/Jerome, our goal is zero accidents, injuries, property damage or fatalities.  </a:t>
            </a:r>
          </a:p>
          <a:p>
            <a:pPr marL="0" indent="0">
              <a:buNone/>
            </a:pPr>
            <a:r>
              <a:rPr lang="en-US" sz="2400" dirty="0"/>
              <a:t>If an incident occurs while on site, ensure the appropriate action is followed: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For medical emergencies/serious injuries immediately call 911.  Ensure the area is secure until help arrives.  Notify your immediate supervisor.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For all other incidents such as property damages, near misses, non-emergent/ minor injuries, contact your immediate supervisor immediately.</a:t>
            </a:r>
          </a:p>
          <a:p>
            <a:pPr marL="0" indent="0">
              <a:buNone/>
            </a:pPr>
            <a:r>
              <a:rPr lang="en-US" sz="2400" b="1" dirty="0"/>
              <a:t>UV/Jerome personnel must be notified of </a:t>
            </a:r>
            <a:r>
              <a:rPr lang="en-US" sz="2400" b="1" u="sng" dirty="0"/>
              <a:t>any</a:t>
            </a:r>
            <a:r>
              <a:rPr lang="en-US" sz="2400" b="1" dirty="0"/>
              <a:t> incident that occurs at the site as early as possible. </a:t>
            </a:r>
          </a:p>
          <a:p>
            <a:pPr marL="0" indent="0">
              <a:buNone/>
            </a:pPr>
            <a:r>
              <a:rPr lang="en-US" sz="2400" dirty="0"/>
              <a:t>For reporting incidents or questions regarding emergency procedures or safety regulations contact: </a:t>
            </a:r>
          </a:p>
          <a:p>
            <a:pPr marL="0" indent="0">
              <a:buNone/>
            </a:pPr>
            <a:r>
              <a:rPr lang="en-US" sz="2400" dirty="0"/>
              <a:t>Justin Heimpel (520) 955-1037 or Robert Miller (928) 301-8097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22877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93A5FD-DDDF-4CD2-8246-1B317DC21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632" y="1519238"/>
            <a:ext cx="7523874" cy="44640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Signage</a:t>
            </a:r>
          </a:p>
        </p:txBody>
      </p:sp>
    </p:spTree>
    <p:extLst>
      <p:ext uri="{BB962C8B-B14F-4D97-AF65-F5344CB8AC3E}">
        <p14:creationId xmlns:p14="http://schemas.microsoft.com/office/powerpoint/2010/main" val="151958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At minimum, training required prior to performing work on site includes: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HAZWOPER 40 Hour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Task Training for any equipment used</a:t>
            </a:r>
          </a:p>
          <a:p>
            <a:endParaRPr lang="en-US" sz="2400" dirty="0"/>
          </a:p>
          <a:p>
            <a:r>
              <a:rPr lang="en-US" sz="2400" dirty="0"/>
              <a:t>You may be required to have additional training.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Some examples include: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Fall Protection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Blue Stake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LOTOTO Authorized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Contractor Orientation Training (Project contractors)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0405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 employee or contractor is allowed to operate any equipment they have not been Task Trained on. </a:t>
            </a:r>
          </a:p>
          <a:p>
            <a:endParaRPr lang="en-US" sz="2400" dirty="0"/>
          </a:p>
          <a:p>
            <a:r>
              <a:rPr lang="en-US" sz="2400" dirty="0"/>
              <a:t>If you are asked to use equipment that you have not been trained on….STOP WORK and notify your supervisor that you require training.</a:t>
            </a:r>
          </a:p>
          <a:p>
            <a:endParaRPr lang="en-US" sz="2400" dirty="0"/>
          </a:p>
          <a:p>
            <a:r>
              <a:rPr lang="en-US" sz="2400" dirty="0"/>
              <a:t>Task training must be documented and current.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Training</a:t>
            </a:r>
          </a:p>
        </p:txBody>
      </p:sp>
    </p:spTree>
    <p:extLst>
      <p:ext uri="{BB962C8B-B14F-4D97-AF65-F5344CB8AC3E}">
        <p14:creationId xmlns:p14="http://schemas.microsoft.com/office/powerpoint/2010/main" val="254854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DCEE0-86D1-43ED-A9A4-48103BE69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54" y="1433146"/>
            <a:ext cx="7183315" cy="49148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954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59E287-209B-47E9-9EA0-00407ED19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14" y="1300159"/>
            <a:ext cx="7781193" cy="519847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Specific Fatal Risks</a:t>
            </a:r>
          </a:p>
        </p:txBody>
      </p:sp>
    </p:spTree>
    <p:extLst>
      <p:ext uri="{BB962C8B-B14F-4D97-AF65-F5344CB8AC3E}">
        <p14:creationId xmlns:p14="http://schemas.microsoft.com/office/powerpoint/2010/main" val="276947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4E9-86E7-473C-88D4-B224D829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178169"/>
            <a:ext cx="8255571" cy="5320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Other hazards identified at UV/Jerome with controls (as appropriate for each task)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Slips, trips, falls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Controls - Workplace Exam, JSA, proper PPE such as reflective vests, ANSI-approved safety glasses with side shields and ANSI-approved safety toed boots (open toed and tennis shoes are not acceptable), buddy system, spotter, Flagging/Barricading, limiting area access</a:t>
            </a:r>
            <a:r>
              <a:rPr lang="en-US" sz="26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Wildlife and other environmental exposures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Controls - Workplace Exam, JSA, proper UV protection, pandemic protocols, awareness of surroundings, proper clothing/gear for weather conditions, lightening protocols, fit for duty, proper hydration, fatigue management protocols, good personal hygiene</a:t>
            </a:r>
            <a:r>
              <a:rPr lang="en-US" sz="2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Hearing exposures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Controls - Proper PPE, maintaining proper distance from source, noise monitoring (as appropriate), Medical Monitoring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Road/Highway exposures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Controls - Headlights always turned on, seatbelts, proper PPE such as reflective vests, ANSI-approved safety glasses with side shields and ANSI-approved safety toed boots (open toed and tennis shoes are not acceptable), horn signal practices, parking procedures (emergency brake in addition to chocks or wheel ditch), Downhill traffic has right-of-way, 12-foot buggy whips in heavy equipment areas, spotters, established communication </a:t>
            </a:r>
          </a:p>
          <a:p>
            <a:pPr marL="0" indent="0">
              <a:buNone/>
            </a:pPr>
            <a:r>
              <a:rPr lang="en-US" sz="3200" dirty="0"/>
              <a:t>Contractors must submit a project specific Risk Assessment and HASP for FMI approval prior to starting any project.  Hazards and controls will be unique to each project.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3952C-E6F5-4B3B-88F7-A70ED8A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Site-Specific Hazards and Controls</a:t>
            </a:r>
          </a:p>
        </p:txBody>
      </p:sp>
    </p:spTree>
    <p:extLst>
      <p:ext uri="{BB962C8B-B14F-4D97-AF65-F5344CB8AC3E}">
        <p14:creationId xmlns:p14="http://schemas.microsoft.com/office/powerpoint/2010/main" val="229750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5A717CE324144AA678D44AED611A7" ma:contentTypeVersion="12" ma:contentTypeDescription="Create a new document." ma:contentTypeScope="" ma:versionID="98a07bb40119bcd085a9a051ec2cd4c2">
  <xsd:schema xmlns:xsd="http://www.w3.org/2001/XMLSchema" xmlns:xs="http://www.w3.org/2001/XMLSchema" xmlns:p="http://schemas.microsoft.com/office/2006/metadata/properties" xmlns:ns2="96b50f58-a40e-4869-8bc2-ee1dec35f0fa" xmlns:ns3="cd607997-8241-496c-997e-277352d2442c" targetNamespace="http://schemas.microsoft.com/office/2006/metadata/properties" ma:root="true" ma:fieldsID="de8aef8814a515986c194df88a97ab16" ns2:_="" ns3:_="">
    <xsd:import namespace="96b50f58-a40e-4869-8bc2-ee1dec35f0fa"/>
    <xsd:import namespace="cd607997-8241-496c-997e-277352d24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50f58-a40e-4869-8bc2-ee1dec35f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7e16863-b940-4291-96f8-ad8461baf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07997-8241-496c-997e-277352d24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9536162-bbb1-423b-8051-01138976edca}" ma:internalName="TaxCatchAll" ma:showField="CatchAllData" ma:web="cd607997-8241-496c-997e-277352d24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07997-8241-496c-997e-277352d2442c" xsi:nil="true"/>
    <lcf76f155ced4ddcb4097134ff3c332f xmlns="96b50f58-a40e-4869-8bc2-ee1dec35f0fa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AF2DEF-D295-4A84-9C29-11D50A1A017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E9D3089-CD21-40E8-8C26-78A2E3013653}"/>
</file>

<file path=customXml/itemProps3.xml><?xml version="1.0" encoding="utf-8"?>
<ds:datastoreItem xmlns:ds="http://schemas.openxmlformats.org/officeDocument/2006/customXml" ds:itemID="{441A2C67-BB5D-4A0F-91E6-0E79D039CF60}">
  <ds:schemaRefs>
    <ds:schemaRef ds:uri="b5ba0a33-b247-4d4b-b9ae-c709af684fd3"/>
    <ds:schemaRef ds:uri="1c8c09b6-704d-411a-b466-b4564be81472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5DDB5EE-50E5-4177-84E9-75942133BD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663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D-DIN</vt:lpstr>
      <vt:lpstr>Wingdings</vt:lpstr>
      <vt:lpstr>1_Office Theme</vt:lpstr>
      <vt:lpstr>think-cell Slide</vt:lpstr>
      <vt:lpstr>Site Specific 2022</vt:lpstr>
      <vt:lpstr>Welcome to United Verde – Jerome Discontinued Operations</vt:lpstr>
      <vt:lpstr>Goals and Reporting</vt:lpstr>
      <vt:lpstr>Signage</vt:lpstr>
      <vt:lpstr>Training</vt:lpstr>
      <vt:lpstr>Task Training</vt:lpstr>
      <vt:lpstr>Fatal Risk Management</vt:lpstr>
      <vt:lpstr>Site Specific Fatal Risks</vt:lpstr>
      <vt:lpstr>Other Site-Specific Hazards and Controls</vt:lpstr>
      <vt:lpstr>Horn Signal Practices</vt:lpstr>
      <vt:lpstr>Stopping Work</vt:lpstr>
      <vt:lpstr>Environmental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 Line 1 Headline Text Line 2</dc:title>
  <dc:creator>Kelley, Kathy</dc:creator>
  <cp:lastModifiedBy>Walkup, Stanley</cp:lastModifiedBy>
  <cp:revision>15</cp:revision>
  <dcterms:created xsi:type="dcterms:W3CDTF">2022-01-20T21:24:06Z</dcterms:created>
  <dcterms:modified xsi:type="dcterms:W3CDTF">2023-08-04T16:56:53Z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0x0101000625A717CE324144AA678D44AED611A7</vt:lpwstr>
  </property>
  <property fmtid="{D5CDD505-2E9C-101B-9397-08002B2CF9AE}" pid="3" name="FM Doc Type">
    <vt:lpwstr>1;#Communication|ab0814dc-ad79-4add-a59b-e4976d8b9098</vt:lpwstr>
  </property>
  <property fmtid="{D5CDD505-2E9C-101B-9397-08002B2CF9AE}" pid="4" name="FM Retention Category">
    <vt:lpwstr>4;#Administration|5648ecb6-843d-42d8-8ec5-901cd2d614fb</vt:lpwstr>
  </property>
  <property fmtid="{D5CDD505-2E9C-101B-9397-08002B2CF9AE}" pid="5" name="FM Ent Taxonomy">
    <vt:lpwstr>7;#Internal|78012a07-bc17-42a8-9dfa-203d907fea28</vt:lpwstr>
  </property>
</Properties>
</file>