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media/image12.jpg" ContentType="image/jpg"/>
  <Override PartName="/ppt/media/image16.jpg" ContentType="image/jpg"/>
  <Override PartName="/ppt/tags/tag13.xml" ContentType="application/vnd.openxmlformats-officedocument.presentationml.tags+xml"/>
  <Override PartName="/ppt/tags/tag1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22.jpg" ContentType="image/jpg"/>
  <Override PartName="/ppt/media/image24.jpg" ContentType="image/jpg"/>
  <Override PartName="/ppt/notesSlides/notesSlide1.xml" ContentType="application/vnd.openxmlformats-officedocument.presentationml.notesSlide+xml"/>
  <Override PartName="/ppt/media/image53.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6" r:id="rId1"/>
    <p:sldMasterId id="2147483699" r:id="rId2"/>
    <p:sldMasterId id="2147483712" r:id="rId3"/>
    <p:sldMasterId id="2147483725" r:id="rId4"/>
    <p:sldMasterId id="2147483738" r:id="rId5"/>
  </p:sldMasterIdLst>
  <p:notesMasterIdLst>
    <p:notesMasterId r:id="rId38"/>
  </p:notesMasterIdLst>
  <p:sldIdLst>
    <p:sldId id="458" r:id="rId6"/>
    <p:sldId id="279" r:id="rId7"/>
    <p:sldId id="258" r:id="rId8"/>
    <p:sldId id="269" r:id="rId9"/>
    <p:sldId id="446" r:id="rId10"/>
    <p:sldId id="447" r:id="rId11"/>
    <p:sldId id="449" r:id="rId12"/>
    <p:sldId id="455" r:id="rId13"/>
    <p:sldId id="454" r:id="rId14"/>
    <p:sldId id="452" r:id="rId15"/>
    <p:sldId id="453" r:id="rId16"/>
    <p:sldId id="263" r:id="rId17"/>
    <p:sldId id="275" r:id="rId18"/>
    <p:sldId id="276" r:id="rId19"/>
    <p:sldId id="277" r:id="rId20"/>
    <p:sldId id="260" r:id="rId21"/>
    <p:sldId id="450" r:id="rId22"/>
    <p:sldId id="270" r:id="rId23"/>
    <p:sldId id="439" r:id="rId24"/>
    <p:sldId id="442" r:id="rId25"/>
    <p:sldId id="443" r:id="rId26"/>
    <p:sldId id="456" r:id="rId27"/>
    <p:sldId id="457" r:id="rId28"/>
    <p:sldId id="451" r:id="rId29"/>
    <p:sldId id="459" r:id="rId30"/>
    <p:sldId id="460" r:id="rId31"/>
    <p:sldId id="461" r:id="rId32"/>
    <p:sldId id="463" r:id="rId33"/>
    <p:sldId id="464" r:id="rId34"/>
    <p:sldId id="465" r:id="rId35"/>
    <p:sldId id="462" r:id="rId36"/>
    <p:sldId id="287" r:id="rId37"/>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DBE572-0FA7-87EE-D7D3-178785079A56}" name="Surawi, Tony" initials="ST" userId="S::tsurawi@fmi.com::74ff7826-6740-4f6b-9d32-785894e0e18a" providerId="AD"/>
  <p188:author id="{76071D88-9D4E-84A2-12E7-E9BE0F96366A}" name="Koon, Stacey" initials="KS" userId="S::skoon@fmi.com::5612aa3e-299e-4760-8f1f-c39a21d89101" providerId="AD"/>
  <p188:author id="{4CE7F189-4EDA-0422-81D2-17F31868499B}" name="Talkington, Amy" initials="TA" userId="S::atalking@fmi.com::d45e07e3-b9b5-43ec-89a6-6fd33d9bea62" providerId="AD"/>
  <p188:author id="{1D5D369D-2EF6-389D-7D65-B8C2AE784A8D}" name="Kruger, Mitchell C." initials="KC" userId="S::mkruger@fmi.com::4b7f2bf0-7615-469f-a49d-76abdfaefc8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31307-7205-4127-A275-1A6A8A60AA8A}" v="5" dt="2024-04-08T21:25:44.41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tz, Jill" userId="0d203fcf-5854-47ef-96a1-0c0280500cfb" providerId="ADAL" clId="{DE231307-7205-4127-A275-1A6A8A60AA8A}"/>
    <pc:docChg chg="undo custSel addSld delSld modSld">
      <pc:chgData name="Schultz, Jill" userId="0d203fcf-5854-47ef-96a1-0c0280500cfb" providerId="ADAL" clId="{DE231307-7205-4127-A275-1A6A8A60AA8A}" dt="2024-04-10T14:30:07.007" v="260" actId="729"/>
      <pc:docMkLst>
        <pc:docMk/>
      </pc:docMkLst>
      <pc:sldChg chg="mod modShow">
        <pc:chgData name="Schultz, Jill" userId="0d203fcf-5854-47ef-96a1-0c0280500cfb" providerId="ADAL" clId="{DE231307-7205-4127-A275-1A6A8A60AA8A}" dt="2024-04-10T13:49:13.780" v="258" actId="729"/>
        <pc:sldMkLst>
          <pc:docMk/>
          <pc:sldMk cId="3199767432" sldId="269"/>
        </pc:sldMkLst>
      </pc:sldChg>
      <pc:sldChg chg="modSp mod">
        <pc:chgData name="Schultz, Jill" userId="0d203fcf-5854-47ef-96a1-0c0280500cfb" providerId="ADAL" clId="{DE231307-7205-4127-A275-1A6A8A60AA8A}" dt="2024-04-08T21:27:56.178" v="222" actId="12"/>
        <pc:sldMkLst>
          <pc:docMk/>
          <pc:sldMk cId="1387881611" sldId="279"/>
        </pc:sldMkLst>
        <pc:spChg chg="mod">
          <ac:chgData name="Schultz, Jill" userId="0d203fcf-5854-47ef-96a1-0c0280500cfb" providerId="ADAL" clId="{DE231307-7205-4127-A275-1A6A8A60AA8A}" dt="2024-04-08T21:27:56.178" v="222" actId="12"/>
          <ac:spMkLst>
            <pc:docMk/>
            <pc:sldMk cId="1387881611" sldId="279"/>
            <ac:spMk id="3" creationId="{2F332AB9-316D-2720-11FD-A213CD49212D}"/>
          </ac:spMkLst>
        </pc:spChg>
      </pc:sldChg>
      <pc:sldChg chg="delSp modSp mod">
        <pc:chgData name="Schultz, Jill" userId="0d203fcf-5854-47ef-96a1-0c0280500cfb" providerId="ADAL" clId="{DE231307-7205-4127-A275-1A6A8A60AA8A}" dt="2024-04-08T21:23:02.210" v="170" actId="14100"/>
        <pc:sldMkLst>
          <pc:docMk/>
          <pc:sldMk cId="1084713418" sldId="461"/>
        </pc:sldMkLst>
        <pc:spChg chg="mod">
          <ac:chgData name="Schultz, Jill" userId="0d203fcf-5854-47ef-96a1-0c0280500cfb" providerId="ADAL" clId="{DE231307-7205-4127-A275-1A6A8A60AA8A}" dt="2024-04-08T21:23:02.210" v="170" actId="14100"/>
          <ac:spMkLst>
            <pc:docMk/>
            <pc:sldMk cId="1084713418" sldId="461"/>
            <ac:spMk id="3" creationId="{E8565E7A-3E86-656B-3993-AF859696C6F8}"/>
          </ac:spMkLst>
        </pc:spChg>
        <pc:picChg chg="del">
          <ac:chgData name="Schultz, Jill" userId="0d203fcf-5854-47ef-96a1-0c0280500cfb" providerId="ADAL" clId="{DE231307-7205-4127-A275-1A6A8A60AA8A}" dt="2024-04-08T21:22:53.073" v="167" actId="478"/>
          <ac:picMkLst>
            <pc:docMk/>
            <pc:sldMk cId="1084713418" sldId="461"/>
            <ac:picMk id="5" creationId="{CA0E44B6-E145-BE9C-2E56-1FE26FA28A71}"/>
          </ac:picMkLst>
        </pc:picChg>
      </pc:sldChg>
      <pc:sldChg chg="addSp delSp modSp new mod">
        <pc:chgData name="Schultz, Jill" userId="0d203fcf-5854-47ef-96a1-0c0280500cfb" providerId="ADAL" clId="{DE231307-7205-4127-A275-1A6A8A60AA8A}" dt="2024-04-08T21:25:57.306" v="215" actId="14100"/>
        <pc:sldMkLst>
          <pc:docMk/>
          <pc:sldMk cId="1008963939" sldId="463"/>
        </pc:sldMkLst>
        <pc:spChg chg="del">
          <ac:chgData name="Schultz, Jill" userId="0d203fcf-5854-47ef-96a1-0c0280500cfb" providerId="ADAL" clId="{DE231307-7205-4127-A275-1A6A8A60AA8A}" dt="2024-04-08T21:18:24.073" v="3" actId="22"/>
          <ac:spMkLst>
            <pc:docMk/>
            <pc:sldMk cId="1008963939" sldId="463"/>
            <ac:spMk id="3" creationId="{AE8425E9-E221-1EAC-83EE-729B675BD493}"/>
          </ac:spMkLst>
        </pc:spChg>
        <pc:spChg chg="mod">
          <ac:chgData name="Schultz, Jill" userId="0d203fcf-5854-47ef-96a1-0c0280500cfb" providerId="ADAL" clId="{DE231307-7205-4127-A275-1A6A8A60AA8A}" dt="2024-04-08T21:19:22.981" v="31" actId="20577"/>
          <ac:spMkLst>
            <pc:docMk/>
            <pc:sldMk cId="1008963939" sldId="463"/>
            <ac:spMk id="4" creationId="{33115683-F848-DED1-C924-695699CF9AE0}"/>
          </ac:spMkLst>
        </pc:spChg>
        <pc:spChg chg="add mod">
          <ac:chgData name="Schultz, Jill" userId="0d203fcf-5854-47ef-96a1-0c0280500cfb" providerId="ADAL" clId="{DE231307-7205-4127-A275-1A6A8A60AA8A}" dt="2024-04-08T21:24:50.583" v="182" actId="1076"/>
          <ac:spMkLst>
            <pc:docMk/>
            <pc:sldMk cId="1008963939" sldId="463"/>
            <ac:spMk id="11" creationId="{F7160138-BDF8-9B6E-73DF-1245015A969B}"/>
          </ac:spMkLst>
        </pc:spChg>
        <pc:spChg chg="add mod">
          <ac:chgData name="Schultz, Jill" userId="0d203fcf-5854-47ef-96a1-0c0280500cfb" providerId="ADAL" clId="{DE231307-7205-4127-A275-1A6A8A60AA8A}" dt="2024-04-08T21:24:27.441" v="177" actId="1076"/>
          <ac:spMkLst>
            <pc:docMk/>
            <pc:sldMk cId="1008963939" sldId="463"/>
            <ac:spMk id="16" creationId="{699CB858-688B-1554-F667-24FA23661115}"/>
          </ac:spMkLst>
        </pc:spChg>
        <pc:spChg chg="add mod">
          <ac:chgData name="Schultz, Jill" userId="0d203fcf-5854-47ef-96a1-0c0280500cfb" providerId="ADAL" clId="{DE231307-7205-4127-A275-1A6A8A60AA8A}" dt="2024-04-08T21:25:00.304" v="184" actId="1076"/>
          <ac:spMkLst>
            <pc:docMk/>
            <pc:sldMk cId="1008963939" sldId="463"/>
            <ac:spMk id="19" creationId="{1B18315E-FAC7-9B94-1B51-D9752D2F2AF0}"/>
          </ac:spMkLst>
        </pc:spChg>
        <pc:spChg chg="add mod">
          <ac:chgData name="Schultz, Jill" userId="0d203fcf-5854-47ef-96a1-0c0280500cfb" providerId="ADAL" clId="{DE231307-7205-4127-A275-1A6A8A60AA8A}" dt="2024-04-08T21:25:57.306" v="215" actId="14100"/>
          <ac:spMkLst>
            <pc:docMk/>
            <pc:sldMk cId="1008963939" sldId="463"/>
            <ac:spMk id="29" creationId="{1FCCC4FB-7D1C-46F5-0EE2-ED9D61B17ACA}"/>
          </ac:spMkLst>
        </pc:spChg>
        <pc:picChg chg="add mod ord">
          <ac:chgData name="Schultz, Jill" userId="0d203fcf-5854-47ef-96a1-0c0280500cfb" providerId="ADAL" clId="{DE231307-7205-4127-A275-1A6A8A60AA8A}" dt="2024-04-08T21:18:34.834" v="6" actId="14100"/>
          <ac:picMkLst>
            <pc:docMk/>
            <pc:sldMk cId="1008963939" sldId="463"/>
            <ac:picMk id="6" creationId="{8D2AB050-87B4-FF71-436F-125657BBA606}"/>
          </ac:picMkLst>
        </pc:picChg>
        <pc:picChg chg="add del">
          <ac:chgData name="Schultz, Jill" userId="0d203fcf-5854-47ef-96a1-0c0280500cfb" providerId="ADAL" clId="{DE231307-7205-4127-A275-1A6A8A60AA8A}" dt="2024-04-08T21:19:02.301" v="8" actId="478"/>
          <ac:picMkLst>
            <pc:docMk/>
            <pc:sldMk cId="1008963939" sldId="463"/>
            <ac:picMk id="8" creationId="{6B790A5F-8012-8E71-998D-BD2B4632420E}"/>
          </ac:picMkLst>
        </pc:picChg>
        <pc:picChg chg="add mod">
          <ac:chgData name="Schultz, Jill" userId="0d203fcf-5854-47ef-96a1-0c0280500cfb" providerId="ADAL" clId="{DE231307-7205-4127-A275-1A6A8A60AA8A}" dt="2024-04-08T21:25:03.435" v="185" actId="1076"/>
          <ac:picMkLst>
            <pc:docMk/>
            <pc:sldMk cId="1008963939" sldId="463"/>
            <ac:picMk id="22" creationId="{AE0E13DE-0F7B-3945-4BF0-0330C85D5E66}"/>
          </ac:picMkLst>
        </pc:picChg>
        <pc:cxnChg chg="add mod">
          <ac:chgData name="Schultz, Jill" userId="0d203fcf-5854-47ef-96a1-0c0280500cfb" providerId="ADAL" clId="{DE231307-7205-4127-A275-1A6A8A60AA8A}" dt="2024-04-08T21:24:46.605" v="181" actId="14100"/>
          <ac:cxnSpMkLst>
            <pc:docMk/>
            <pc:sldMk cId="1008963939" sldId="463"/>
            <ac:cxnSpMk id="10" creationId="{EC250C2D-9DBC-9B43-5C99-A8F874956D03}"/>
          </ac:cxnSpMkLst>
        </pc:cxnChg>
        <pc:cxnChg chg="add mod">
          <ac:chgData name="Schultz, Jill" userId="0d203fcf-5854-47ef-96a1-0c0280500cfb" providerId="ADAL" clId="{DE231307-7205-4127-A275-1A6A8A60AA8A}" dt="2024-04-08T21:24:22.622" v="176" actId="14100"/>
          <ac:cxnSpMkLst>
            <pc:docMk/>
            <pc:sldMk cId="1008963939" sldId="463"/>
            <ac:cxnSpMk id="15" creationId="{A06CF1CC-D175-D982-91C0-709827791B3B}"/>
          </ac:cxnSpMkLst>
        </pc:cxnChg>
        <pc:cxnChg chg="add mod">
          <ac:chgData name="Schultz, Jill" userId="0d203fcf-5854-47ef-96a1-0c0280500cfb" providerId="ADAL" clId="{DE231307-7205-4127-A275-1A6A8A60AA8A}" dt="2024-04-08T21:24:56.307" v="183" actId="14100"/>
          <ac:cxnSpMkLst>
            <pc:docMk/>
            <pc:sldMk cId="1008963939" sldId="463"/>
            <ac:cxnSpMk id="18" creationId="{8316F217-BA22-6617-3FEA-40C4666C32D2}"/>
          </ac:cxnSpMkLst>
        </pc:cxnChg>
        <pc:cxnChg chg="add">
          <ac:chgData name="Schultz, Jill" userId="0d203fcf-5854-47ef-96a1-0c0280500cfb" providerId="ADAL" clId="{DE231307-7205-4127-A275-1A6A8A60AA8A}" dt="2024-04-08T21:25:30.379" v="186" actId="11529"/>
          <ac:cxnSpMkLst>
            <pc:docMk/>
            <pc:sldMk cId="1008963939" sldId="463"/>
            <ac:cxnSpMk id="28" creationId="{0FDFC581-3201-09AA-9CB4-8094CEC6FA41}"/>
          </ac:cxnSpMkLst>
        </pc:cxnChg>
      </pc:sldChg>
      <pc:sldChg chg="new del">
        <pc:chgData name="Schultz, Jill" userId="0d203fcf-5854-47ef-96a1-0c0280500cfb" providerId="ADAL" clId="{DE231307-7205-4127-A275-1A6A8A60AA8A}" dt="2024-04-08T21:16:06.256" v="1" actId="680"/>
        <pc:sldMkLst>
          <pc:docMk/>
          <pc:sldMk cId="2460752905" sldId="463"/>
        </pc:sldMkLst>
      </pc:sldChg>
      <pc:sldChg chg="modSp new mod modShow">
        <pc:chgData name="Schultz, Jill" userId="0d203fcf-5854-47ef-96a1-0c0280500cfb" providerId="ADAL" clId="{DE231307-7205-4127-A275-1A6A8A60AA8A}" dt="2024-04-10T14:30:02.628" v="259" actId="729"/>
        <pc:sldMkLst>
          <pc:docMk/>
          <pc:sldMk cId="2352262099" sldId="464"/>
        </pc:sldMkLst>
        <pc:spChg chg="mod">
          <ac:chgData name="Schultz, Jill" userId="0d203fcf-5854-47ef-96a1-0c0280500cfb" providerId="ADAL" clId="{DE231307-7205-4127-A275-1A6A8A60AA8A}" dt="2024-04-08T21:28:26.553" v="234" actId="20577"/>
          <ac:spMkLst>
            <pc:docMk/>
            <pc:sldMk cId="2352262099" sldId="464"/>
            <ac:spMk id="4" creationId="{FD21000B-913B-3CB9-43B8-1D4F22AFA35F}"/>
          </ac:spMkLst>
        </pc:spChg>
      </pc:sldChg>
      <pc:sldChg chg="modSp new mod modShow">
        <pc:chgData name="Schultz, Jill" userId="0d203fcf-5854-47ef-96a1-0c0280500cfb" providerId="ADAL" clId="{DE231307-7205-4127-A275-1A6A8A60AA8A}" dt="2024-04-10T14:30:07.007" v="260" actId="729"/>
        <pc:sldMkLst>
          <pc:docMk/>
          <pc:sldMk cId="1556379140" sldId="465"/>
        </pc:sldMkLst>
        <pc:spChg chg="mod">
          <ac:chgData name="Schultz, Jill" userId="0d203fcf-5854-47ef-96a1-0c0280500cfb" providerId="ADAL" clId="{DE231307-7205-4127-A275-1A6A8A60AA8A}" dt="2024-04-08T21:28:36.353" v="256" actId="20577"/>
          <ac:spMkLst>
            <pc:docMk/>
            <pc:sldMk cId="1556379140" sldId="465"/>
            <ac:spMk id="4" creationId="{23BEB339-6B40-99B9-FBDF-92D4F1A512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0440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EB9C-4512-B48E-D90E02DA769D}"/>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EB9C-4512-B48E-D90E02DA769D}"/>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EB9C-4512-B48E-D90E02DA769D}"/>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EB9C-4512-B48E-D90E02DA769D}"/>
            </c:ext>
          </c:extLst>
        </c:ser>
        <c:ser>
          <c:idx val="4"/>
          <c:order val="4"/>
          <c:tx>
            <c:strRef>
              <c:f>Sheet1!$F$1</c:f>
              <c:strCache>
                <c:ptCount val="1"/>
                <c:pt idx="0">
                  <c:v>5 color</c:v>
                </c:pt>
              </c:strCache>
            </c:strRef>
          </c:tx>
          <c:spPr>
            <a:solidFill>
              <a:srgbClr val="3676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EB9C-4512-B48E-D90E02DA769D}"/>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EB9C-4512-B48E-D90E02DA769D}"/>
              </c:ext>
            </c:extLst>
          </c:dPt>
          <c:dPt>
            <c:idx val="1"/>
            <c:invertIfNegative val="0"/>
            <c:bubble3D val="0"/>
            <c:spPr>
              <a:solidFill>
                <a:schemeClr val="bg1"/>
              </a:solidFill>
              <a:ln>
                <a:noFill/>
              </a:ln>
              <a:effectLst/>
            </c:spPr>
            <c:extLst>
              <c:ext xmlns:c16="http://schemas.microsoft.com/office/drawing/2014/chart" uri="{C3380CC4-5D6E-409C-BE32-E72D297353CC}">
                <c16:uniqueId val="{00000008-EB9C-4512-B48E-D90E02DA769D}"/>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EB9C-4512-B48E-D90E02DA769D}"/>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EB9C-4512-B48E-D90E02DA769D}"/>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EB9C-4512-B48E-D90E02DA769D}"/>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04401"/>
              </a:solidFill>
              <a:ln w="19050">
                <a:noFill/>
              </a:ln>
              <a:effectLst/>
            </c:spPr>
            <c:extLst>
              <c:ext xmlns:c16="http://schemas.microsoft.com/office/drawing/2014/chart" uri="{C3380CC4-5D6E-409C-BE32-E72D297353CC}">
                <c16:uniqueId val="{00000001-280A-47C1-AA0D-12F9B2270A18}"/>
              </c:ext>
            </c:extLst>
          </c:dPt>
          <c:dPt>
            <c:idx val="1"/>
            <c:bubble3D val="0"/>
            <c:spPr>
              <a:solidFill>
                <a:srgbClr val="E18332"/>
              </a:solidFill>
              <a:ln w="19050">
                <a:noFill/>
              </a:ln>
              <a:effectLst/>
            </c:spPr>
            <c:extLst>
              <c:ext xmlns:c16="http://schemas.microsoft.com/office/drawing/2014/chart" uri="{C3380CC4-5D6E-409C-BE32-E72D297353CC}">
                <c16:uniqueId val="{00000003-280A-47C1-AA0D-12F9B2270A18}"/>
              </c:ext>
            </c:extLst>
          </c:dPt>
          <c:dPt>
            <c:idx val="2"/>
            <c:bubble3D val="0"/>
            <c:spPr>
              <a:solidFill>
                <a:srgbClr val="FFC743"/>
              </a:solidFill>
              <a:ln w="19050">
                <a:noFill/>
              </a:ln>
              <a:effectLst/>
            </c:spPr>
            <c:extLst>
              <c:ext xmlns:c16="http://schemas.microsoft.com/office/drawing/2014/chart" uri="{C3380CC4-5D6E-409C-BE32-E72D297353CC}">
                <c16:uniqueId val="{00000005-280A-47C1-AA0D-12F9B2270A18}"/>
              </c:ext>
            </c:extLst>
          </c:dPt>
          <c:dPt>
            <c:idx val="3"/>
            <c:bubble3D val="0"/>
            <c:spPr>
              <a:solidFill>
                <a:srgbClr val="01BCFF"/>
              </a:solidFill>
              <a:ln w="19050">
                <a:noFill/>
              </a:ln>
              <a:effectLst/>
            </c:spPr>
            <c:extLst>
              <c:ext xmlns:c16="http://schemas.microsoft.com/office/drawing/2014/chart" uri="{C3380CC4-5D6E-409C-BE32-E72D297353CC}">
                <c16:uniqueId val="{00000007-280A-47C1-AA0D-12F9B2270A18}"/>
              </c:ext>
            </c:extLst>
          </c:dPt>
          <c:dPt>
            <c:idx val="4"/>
            <c:bubble3D val="0"/>
            <c:spPr>
              <a:solidFill>
                <a:srgbClr val="3676BC"/>
              </a:solidFill>
              <a:ln w="19050">
                <a:noFill/>
              </a:ln>
              <a:effectLst/>
            </c:spPr>
            <c:extLst>
              <c:ext xmlns:c16="http://schemas.microsoft.com/office/drawing/2014/chart" uri="{C3380CC4-5D6E-409C-BE32-E72D297353CC}">
                <c16:uniqueId val="{00000009-280A-47C1-AA0D-12F9B2270A18}"/>
              </c:ext>
            </c:extLst>
          </c:dPt>
          <c:dPt>
            <c:idx val="5"/>
            <c:bubble3D val="0"/>
            <c:spPr>
              <a:solidFill>
                <a:schemeClr val="tx1"/>
              </a:solidFill>
              <a:ln w="19050">
                <a:noFill/>
              </a:ln>
              <a:effectLst/>
            </c:spPr>
            <c:extLst>
              <c:ext xmlns:c16="http://schemas.microsoft.com/office/drawing/2014/chart" uri="{C3380CC4-5D6E-409C-BE32-E72D297353CC}">
                <c16:uniqueId val="{0000000B-280A-47C1-AA0D-12F9B2270A18}"/>
              </c:ext>
            </c:extLst>
          </c:dPt>
          <c:dPt>
            <c:idx val="6"/>
            <c:bubble3D val="0"/>
            <c:spPr>
              <a:solidFill>
                <a:srgbClr val="8F133C"/>
              </a:solidFill>
              <a:ln w="19050">
                <a:noFill/>
              </a:ln>
              <a:effectLst/>
            </c:spPr>
            <c:extLst>
              <c:ext xmlns:c16="http://schemas.microsoft.com/office/drawing/2014/chart" uri="{C3380CC4-5D6E-409C-BE32-E72D297353CC}">
                <c16:uniqueId val="{0000000D-280A-47C1-AA0D-12F9B2270A18}"/>
              </c:ext>
            </c:extLst>
          </c:dPt>
          <c:dPt>
            <c:idx val="7"/>
            <c:bubble3D val="0"/>
            <c:spPr>
              <a:solidFill>
                <a:srgbClr val="339F45"/>
              </a:solidFill>
              <a:ln w="19050">
                <a:noFill/>
              </a:ln>
              <a:effectLst/>
            </c:spPr>
            <c:extLst>
              <c:ext xmlns:c16="http://schemas.microsoft.com/office/drawing/2014/chart" uri="{C3380CC4-5D6E-409C-BE32-E72D297353CC}">
                <c16:uniqueId val="{0000000F-280A-47C1-AA0D-12F9B2270A18}"/>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80A-47C1-AA0D-12F9B2270A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4/10/2024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a:solidFill>
                  <a:schemeClr val="dk1"/>
                </a:solidFill>
                <a:latin typeface="Arial"/>
                <a:ea typeface="+mn-ea"/>
                <a:cs typeface="Arial"/>
              </a:rPr>
              <a:t>`</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00701FE-14B2-4605-88EC-DF12E2963BB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9727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BA25-643E-4335-9B23-727A98F405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5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5275F-325D-4238-A950-BD38AB711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6202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8.svg"/><Relationship Id="rId4" Type="http://schemas.openxmlformats.org/officeDocument/2006/relationships/image" Target="../media/image4.emf"/><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1.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jpg"/><Relationship Id="rId5" Type="http://schemas.openxmlformats.org/officeDocument/2006/relationships/image" Target="../media/image10.emf"/><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8.svg"/><Relationship Id="rId4" Type="http://schemas.openxmlformats.org/officeDocument/2006/relationships/image" Target="../media/image4.emf"/><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3.bin"/><Relationship Id="rId7"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1.jpg"/><Relationship Id="rId5" Type="http://schemas.openxmlformats.org/officeDocument/2006/relationships/image" Target="../media/image18.png"/><Relationship Id="rId10" Type="http://schemas.openxmlformats.org/officeDocument/2006/relationships/image" Target="../media/image8.svg"/><Relationship Id="rId4" Type="http://schemas.openxmlformats.org/officeDocument/2006/relationships/image" Target="../media/image4.emf"/><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jpg"/><Relationship Id="rId5" Type="http://schemas.openxmlformats.org/officeDocument/2006/relationships/image" Target="../media/image18.png"/><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jpg"/><Relationship Id="rId5" Type="http://schemas.openxmlformats.org/officeDocument/2006/relationships/image" Target="../media/image18.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23.bin"/><Relationship Id="rId7"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1.jpg"/><Relationship Id="rId5" Type="http://schemas.openxmlformats.org/officeDocument/2006/relationships/image" Target="../media/image10.emf"/><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5930956" y="1440590"/>
            <a:ext cx="6053843"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5930956" y="3303815"/>
            <a:ext cx="6053843"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rgbClr val="0070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1152905" y="5588878"/>
            <a:ext cx="1069984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11177" y="0"/>
            <a:ext cx="12203177"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016178EC-FFC0-4835-B922-A8A45A2213B8}"/>
                </a:ext>
              </a:extLst>
            </p:cNvPr>
            <p:cNvPicPr>
              <a:picLocks noChangeAspect="1"/>
            </p:cNvPicPr>
            <p:nvPr userDrawn="1"/>
          </p:nvPicPr>
          <p:blipFill rotWithShape="1">
            <a:blip r:embed="rId6"/>
            <a:srcRect t="6973" b="4485"/>
            <a:stretch/>
          </p:blipFill>
          <p:spPr>
            <a:xfrm>
              <a:off x="810346" y="1914950"/>
              <a:ext cx="3274142" cy="1218634"/>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7840" y="5756923"/>
            <a:ext cx="2789005"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10953661" y="6439696"/>
            <a:ext cx="1031139"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fcx.com</a:t>
            </a:r>
          </a:p>
        </p:txBody>
      </p:sp>
      <p:pic>
        <p:nvPicPr>
          <p:cNvPr id="32" name="Picture 31" descr="Shape&#10;&#10;Description automatically generated with low confidence">
            <a:extLst>
              <a:ext uri="{FF2B5EF4-FFF2-40B4-BE49-F238E27FC236}">
                <a16:creationId xmlns:a16="http://schemas.microsoft.com/office/drawing/2014/main" id="{7B0CD638-09A3-4F6E-8A3B-F4A245D8E0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2906" y="5921509"/>
            <a:ext cx="584671" cy="441920"/>
          </a:xfrm>
          <a:prstGeom prst="rect">
            <a:avLst/>
          </a:prstGeom>
        </p:spPr>
      </p:pic>
      <p:pic>
        <p:nvPicPr>
          <p:cNvPr id="33" name="Graphic 32">
            <a:extLst>
              <a:ext uri="{FF2B5EF4-FFF2-40B4-BE49-F238E27FC236}">
                <a16:creationId xmlns:a16="http://schemas.microsoft.com/office/drawing/2014/main" id="{5CE10EAE-EE12-40BB-96D7-1C8E4C9C05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983094" y="6039353"/>
            <a:ext cx="1463929" cy="359561"/>
          </a:xfrm>
          <a:prstGeom prst="rect">
            <a:avLst/>
          </a:prstGeom>
        </p:spPr>
      </p:pic>
    </p:spTree>
    <p:extLst>
      <p:ext uri="{BB962C8B-B14F-4D97-AF65-F5344CB8AC3E}">
        <p14:creationId xmlns:p14="http://schemas.microsoft.com/office/powerpoint/2010/main" val="33377214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573088" indent="-287338"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738188" indent="-2778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dirty="0"/>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dirty="0"/>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10012219" y="6577564"/>
            <a:ext cx="2179780"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452487" y="365127"/>
            <a:ext cx="9559733"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10807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1"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9" name="Rectangle 18">
            <a:extLst>
              <a:ext uri="{FF2B5EF4-FFF2-40B4-BE49-F238E27FC236}">
                <a16:creationId xmlns:a16="http://schemas.microsoft.com/office/drawing/2014/main" id="{770029AF-D023-45FE-9940-6C39D36BC155}"/>
              </a:ext>
            </a:extLst>
          </p:cNvPr>
          <p:cNvSpPr/>
          <p:nvPr userDrawn="1"/>
        </p:nvSpPr>
        <p:spPr>
          <a:xfrm rot="5400000">
            <a:off x="7752178" y="2708660"/>
            <a:ext cx="6941129" cy="1357555"/>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8"/>
            <a:ext cx="8221435" cy="5397247"/>
          </a:xfrm>
          <a:prstGeom prst="rect">
            <a:avLst/>
          </a:prstGeom>
        </p:spPr>
        <p:txBody>
          <a:bodyPr vert="eaVert">
            <a:noAutofit/>
          </a:bodyPr>
          <a:lstStyle>
            <a:lvl1pPr>
              <a:defRPr sz="2000">
                <a:solidFill>
                  <a:schemeClr val="tx1"/>
                </a:solidFill>
              </a:defRPr>
            </a:lvl1pPr>
            <a:lvl2pPr>
              <a:defRPr sz="1800">
                <a:solidFill>
                  <a:schemeClr val="tx1"/>
                </a:solidFill>
              </a:defRPr>
            </a:lvl2pPr>
            <a:lvl3pPr>
              <a:buClr>
                <a:srgbClr val="BB5D00"/>
              </a:buClr>
              <a:defRPr sz="1600">
                <a:solidFill>
                  <a:schemeClr val="tx1"/>
                </a:solidFill>
              </a:defRPr>
            </a:lvl3pPr>
            <a:lvl4pPr>
              <a:buClr>
                <a:srgbClr val="BB5D00"/>
              </a:buClr>
              <a:defRPr sz="1400">
                <a:solidFill>
                  <a:schemeClr val="tx1"/>
                </a:solidFill>
              </a:defRPr>
            </a:lvl4pPr>
            <a:lvl5pPr>
              <a:buClr>
                <a:srgbClr val="BB5D00"/>
              </a:buCl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242279" y="6258203"/>
            <a:ext cx="854900" cy="359365"/>
          </a:xfrm>
          <a:prstGeom prst="rect">
            <a:avLst/>
          </a:prstGeom>
        </p:spPr>
        <p:txBody>
          <a:bodyPr>
            <a:noAutofit/>
          </a:bodyPr>
          <a:lstStyle>
            <a:lvl1pPr>
              <a:defRPr sz="900">
                <a:solidFill>
                  <a:srgbClr val="511F11"/>
                </a:solidFill>
              </a:defRPr>
            </a:lvl1pPr>
          </a:lstStyle>
          <a:p>
            <a:fld id="{B5EB69C0-7537-C24C-BC67-8B5F238D9475}" type="slidenum">
              <a:rPr lang="en-US" smtClean="0"/>
              <a:pPr/>
              <a:t>‹#›</a:t>
            </a:fld>
            <a:endParaRPr lang="en-US" dirty="0"/>
          </a:p>
        </p:txBody>
      </p:sp>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10536111" y="-83127"/>
            <a:ext cx="0" cy="6941127"/>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581410" y="2585749"/>
            <a:ext cx="5211685" cy="802279"/>
          </a:xfrm>
          <a:prstGeom prst="rect">
            <a:avLst/>
          </a:prstGeom>
        </p:spPr>
        <p:txBody>
          <a:bodyPr vert="horz" lIns="91440" tIns="45720" rIns="91440" bIns="45720" rtlCol="0" anchor="ctr">
            <a:noAutofit/>
          </a:bodyPr>
          <a:lstStyle>
            <a:lvl1pPr>
              <a:defRPr sz="2400"/>
            </a:lvl1pPr>
          </a:lstStyle>
          <a:p>
            <a:r>
              <a:rPr lang="en-US" dirty="0"/>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3"/>
            <a:ext cx="2377440" cy="148013"/>
          </a:xfrm>
          <a:prstGeom prst="rect">
            <a:avLst/>
          </a:prstGeom>
        </p:spPr>
      </p:pic>
      <p:grpSp>
        <p:nvGrpSpPr>
          <p:cNvPr id="21" name="Group 20">
            <a:extLst>
              <a:ext uri="{FF2B5EF4-FFF2-40B4-BE49-F238E27FC236}">
                <a16:creationId xmlns:a16="http://schemas.microsoft.com/office/drawing/2014/main" id="{0BD520B2-47C8-4C06-BDE6-FD14E9B67CD4}"/>
              </a:ext>
            </a:extLst>
          </p:cNvPr>
          <p:cNvGrpSpPr/>
          <p:nvPr userDrawn="1"/>
        </p:nvGrpSpPr>
        <p:grpSpPr>
          <a:xfrm>
            <a:off x="10832385" y="-83128"/>
            <a:ext cx="1408183" cy="6941127"/>
            <a:chOff x="8124288" y="-83128"/>
            <a:chExt cx="1056137" cy="6941127"/>
          </a:xfrm>
        </p:grpSpPr>
        <p:grpSp>
          <p:nvGrpSpPr>
            <p:cNvPr id="20" name="Group 19">
              <a:extLst>
                <a:ext uri="{FF2B5EF4-FFF2-40B4-BE49-F238E27FC236}">
                  <a16:creationId xmlns:a16="http://schemas.microsoft.com/office/drawing/2014/main" id="{3B4A9004-AA87-4DF9-B156-563188157173}"/>
                </a:ext>
              </a:extLst>
            </p:cNvPr>
            <p:cNvGrpSpPr/>
            <p:nvPr userDrawn="1"/>
          </p:nvGrpSpPr>
          <p:grpSpPr>
            <a:xfrm>
              <a:off x="8884178" y="-83128"/>
              <a:ext cx="296247" cy="6941127"/>
              <a:chOff x="8884178" y="-83128"/>
              <a:chExt cx="296247" cy="6941127"/>
            </a:xfrm>
          </p:grpSpPr>
          <p:pic>
            <p:nvPicPr>
              <p:cNvPr id="13" name="Picture 12" descr="A close up of a wood surface&#10;&#10;Description automatically generated with low confidence">
                <a:extLst>
                  <a:ext uri="{FF2B5EF4-FFF2-40B4-BE49-F238E27FC236}">
                    <a16:creationId xmlns:a16="http://schemas.microsoft.com/office/drawing/2014/main" id="{38432B2D-306B-4CBA-86B7-DB47E8D7D31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8884178" y="-83128"/>
                <a:ext cx="296247" cy="6941127"/>
              </a:xfrm>
              <a:prstGeom prst="rect">
                <a:avLst/>
              </a:prstGeom>
            </p:spPr>
          </p:pic>
          <p:pic>
            <p:nvPicPr>
              <p:cNvPr id="14" name="Picture 13" descr="Logo&#10;&#10;Description automatically generated">
                <a:extLst>
                  <a:ext uri="{FF2B5EF4-FFF2-40B4-BE49-F238E27FC236}">
                    <a16:creationId xmlns:a16="http://schemas.microsoft.com/office/drawing/2014/main" id="{88F1D7E9-B020-4E99-ACEB-50B815B382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7838504" y="3259902"/>
                <a:ext cx="2387595" cy="255067"/>
              </a:xfrm>
              <a:prstGeom prst="rect">
                <a:avLst/>
              </a:prstGeom>
            </p:spPr>
          </p:pic>
        </p:grpSp>
        <p:pic>
          <p:nvPicPr>
            <p:cNvPr id="16" name="Picture 15" descr="Logo&#10;&#10;Description automatically generated with medium confidence">
              <a:extLst>
                <a:ext uri="{FF2B5EF4-FFF2-40B4-BE49-F238E27FC236}">
                  <a16:creationId xmlns:a16="http://schemas.microsoft.com/office/drawing/2014/main" id="{810AE155-8837-4393-826D-C0B96FE3A468}"/>
                </a:ext>
              </a:extLst>
            </p:cNvPr>
            <p:cNvPicPr>
              <a:picLocks noChangeAspect="1"/>
            </p:cNvPicPr>
            <p:nvPr userDrawn="1"/>
          </p:nvPicPr>
          <p:blipFill>
            <a:blip r:embed="rId8"/>
            <a:stretch>
              <a:fillRect/>
            </a:stretch>
          </p:blipFill>
          <p:spPr>
            <a:xfrm rot="5400000">
              <a:off x="7767850" y="5949166"/>
              <a:ext cx="1229872" cy="516996"/>
            </a:xfrm>
            <a:prstGeom prst="rect">
              <a:avLst/>
            </a:prstGeom>
          </p:spPr>
        </p:pic>
      </p:grpSp>
    </p:spTree>
    <p:extLst>
      <p:ext uri="{BB962C8B-B14F-4D97-AF65-F5344CB8AC3E}">
        <p14:creationId xmlns:p14="http://schemas.microsoft.com/office/powerpoint/2010/main" val="275133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9525">
            <a:solidFill>
              <a:srgbClr val="000000"/>
            </a:solidFill>
          </a:ln>
        </p:spPr>
        <p:txBody>
          <a:bodyPr wrap="square" lIns="0" tIns="0" rIns="0" bIns="0" rtlCol="0"/>
          <a:lstStyle/>
          <a:p>
            <a:endParaRPr sz="1350" dirty="0"/>
          </a:p>
        </p:txBody>
      </p:sp>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80896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2"/>
            <a:ext cx="12191999" cy="1278623"/>
          </a:xfrm>
          <a:prstGeom prst="rect">
            <a:avLst/>
          </a:prstGeom>
        </p:spPr>
      </p:pic>
      <p:pic>
        <p:nvPicPr>
          <p:cNvPr id="17" name="bg object 17"/>
          <p:cNvPicPr/>
          <p:nvPr/>
        </p:nvPicPr>
        <p:blipFill>
          <a:blip r:embed="rId3" cstate="print"/>
          <a:stretch>
            <a:fillRect/>
          </a:stretch>
        </p:blipFill>
        <p:spPr>
          <a:xfrm>
            <a:off x="1" y="2"/>
            <a:ext cx="12191999" cy="294131"/>
          </a:xfrm>
          <a:prstGeom prst="rect">
            <a:avLst/>
          </a:prstGeom>
        </p:spPr>
      </p:pic>
      <p:pic>
        <p:nvPicPr>
          <p:cNvPr id="18" name="bg object 18"/>
          <p:cNvPicPr/>
          <p:nvPr/>
        </p:nvPicPr>
        <p:blipFill>
          <a:blip r:embed="rId4" cstate="print"/>
          <a:stretch>
            <a:fillRect/>
          </a:stretch>
        </p:blipFill>
        <p:spPr>
          <a:xfrm>
            <a:off x="4902710" y="15242"/>
            <a:ext cx="2386583" cy="256031"/>
          </a:xfrm>
          <a:prstGeom prst="rect">
            <a:avLst/>
          </a:prstGeom>
        </p:spPr>
      </p:pic>
      <p:pic>
        <p:nvPicPr>
          <p:cNvPr id="19" name="bg object 19"/>
          <p:cNvPicPr/>
          <p:nvPr/>
        </p:nvPicPr>
        <p:blipFill>
          <a:blip r:embed="rId5" cstate="print"/>
          <a:stretch>
            <a:fillRect/>
          </a:stretch>
        </p:blipFill>
        <p:spPr>
          <a:xfrm>
            <a:off x="10652761" y="379478"/>
            <a:ext cx="1441703" cy="605027"/>
          </a:xfrm>
          <a:prstGeom prst="rect">
            <a:avLst/>
          </a:prstGeom>
        </p:spPr>
      </p:pic>
      <p:sp>
        <p:nvSpPr>
          <p:cNvPr id="20" name="bg object 20"/>
          <p:cNvSpPr/>
          <p:nvPr/>
        </p:nvSpPr>
        <p:spPr>
          <a:xfrm>
            <a:off x="0" y="2"/>
            <a:ext cx="12192000" cy="2038985"/>
          </a:xfrm>
          <a:custGeom>
            <a:avLst/>
            <a:gdLst/>
            <a:ahLst/>
            <a:cxnLst/>
            <a:rect l="l" t="t" r="r" b="b"/>
            <a:pathLst>
              <a:path w="12192000" h="2038985">
                <a:moveTo>
                  <a:pt x="12192000" y="0"/>
                </a:moveTo>
                <a:lnTo>
                  <a:pt x="0" y="0"/>
                </a:lnTo>
                <a:lnTo>
                  <a:pt x="0" y="2038603"/>
                </a:lnTo>
                <a:lnTo>
                  <a:pt x="12192000" y="2038603"/>
                </a:lnTo>
                <a:lnTo>
                  <a:pt x="12192000" y="0"/>
                </a:lnTo>
                <a:close/>
              </a:path>
            </a:pathLst>
          </a:custGeom>
          <a:solidFill>
            <a:srgbClr val="FFFFFF"/>
          </a:solidFill>
        </p:spPr>
        <p:txBody>
          <a:bodyPr wrap="square" lIns="0" tIns="0" rIns="0" bIns="0" rtlCol="0"/>
          <a:lstStyle/>
          <a:p>
            <a:endParaRPr sz="1350" dirty="0"/>
          </a:p>
        </p:txBody>
      </p:sp>
      <p:pic>
        <p:nvPicPr>
          <p:cNvPr id="21" name="bg object 21"/>
          <p:cNvPicPr/>
          <p:nvPr/>
        </p:nvPicPr>
        <p:blipFill>
          <a:blip r:embed="rId6" cstate="print"/>
          <a:stretch>
            <a:fillRect/>
          </a:stretch>
        </p:blipFill>
        <p:spPr>
          <a:xfrm>
            <a:off x="9340596" y="5833873"/>
            <a:ext cx="2189987" cy="611123"/>
          </a:xfrm>
          <a:prstGeom prst="rect">
            <a:avLst/>
          </a:prstGeom>
        </p:spPr>
      </p:pic>
      <p:sp>
        <p:nvSpPr>
          <p:cNvPr id="22" name="bg object 22"/>
          <p:cNvSpPr/>
          <p:nvPr/>
        </p:nvSpPr>
        <p:spPr>
          <a:xfrm>
            <a:off x="1106426" y="5588508"/>
            <a:ext cx="10442575" cy="0"/>
          </a:xfrm>
          <a:custGeom>
            <a:avLst/>
            <a:gdLst/>
            <a:ahLst/>
            <a:cxnLst/>
            <a:rect l="l" t="t" r="r" b="b"/>
            <a:pathLst>
              <a:path w="10442575">
                <a:moveTo>
                  <a:pt x="0" y="0"/>
                </a:moveTo>
                <a:lnTo>
                  <a:pt x="10442028" y="0"/>
                </a:lnTo>
              </a:path>
            </a:pathLst>
          </a:custGeom>
          <a:ln w="12700">
            <a:solidFill>
              <a:srgbClr val="B95D00"/>
            </a:solidFill>
          </a:ln>
        </p:spPr>
        <p:txBody>
          <a:bodyPr wrap="square" lIns="0" tIns="0" rIns="0" bIns="0" rtlCol="0"/>
          <a:lstStyle/>
          <a:p>
            <a:endParaRPr sz="1350" dirty="0"/>
          </a:p>
        </p:txBody>
      </p:sp>
      <p:pic>
        <p:nvPicPr>
          <p:cNvPr id="23" name="bg object 23"/>
          <p:cNvPicPr/>
          <p:nvPr/>
        </p:nvPicPr>
        <p:blipFill>
          <a:blip r:embed="rId7" cstate="print"/>
          <a:stretch>
            <a:fillRect/>
          </a:stretch>
        </p:blipFill>
        <p:spPr>
          <a:xfrm>
            <a:off x="1" y="0"/>
            <a:ext cx="772667" cy="6857998"/>
          </a:xfrm>
          <a:prstGeom prst="rect">
            <a:avLst/>
          </a:prstGeom>
        </p:spPr>
      </p:pic>
      <p:pic>
        <p:nvPicPr>
          <p:cNvPr id="24" name="bg object 24"/>
          <p:cNvPicPr/>
          <p:nvPr/>
        </p:nvPicPr>
        <p:blipFill>
          <a:blip r:embed="rId8" cstate="print"/>
          <a:stretch>
            <a:fillRect/>
          </a:stretch>
        </p:blipFill>
        <p:spPr>
          <a:xfrm>
            <a:off x="1011938" y="1969009"/>
            <a:ext cx="4431791" cy="1650491"/>
          </a:xfrm>
          <a:prstGeom prst="rect">
            <a:avLst/>
          </a:prstGeom>
        </p:spPr>
      </p:pic>
      <p:sp>
        <p:nvSpPr>
          <p:cNvPr id="25" name="bg object 25"/>
          <p:cNvSpPr/>
          <p:nvPr/>
        </p:nvSpPr>
        <p:spPr>
          <a:xfrm>
            <a:off x="5748528" y="1699262"/>
            <a:ext cx="0" cy="2168525"/>
          </a:xfrm>
          <a:custGeom>
            <a:avLst/>
            <a:gdLst/>
            <a:ahLst/>
            <a:cxnLst/>
            <a:rect l="l" t="t" r="r" b="b"/>
            <a:pathLst>
              <a:path h="2168525">
                <a:moveTo>
                  <a:pt x="0" y="0"/>
                </a:moveTo>
                <a:lnTo>
                  <a:pt x="0" y="2168118"/>
                </a:lnTo>
              </a:path>
            </a:pathLst>
          </a:custGeom>
          <a:ln w="6350">
            <a:solidFill>
              <a:srgbClr val="3676BA"/>
            </a:solidFill>
          </a:ln>
        </p:spPr>
        <p:txBody>
          <a:bodyPr wrap="square" lIns="0" tIns="0" rIns="0" bIns="0" rtlCol="0"/>
          <a:lstStyle/>
          <a:p>
            <a:endParaRPr sz="1350" dirty="0"/>
          </a:p>
        </p:txBody>
      </p:sp>
      <p:sp>
        <p:nvSpPr>
          <p:cNvPr id="2" name="Holder 2"/>
          <p:cNvSpPr>
            <a:spLocks noGrp="1"/>
          </p:cNvSpPr>
          <p:nvPr>
            <p:ph type="ctrTitle"/>
          </p:nvPr>
        </p:nvSpPr>
        <p:spPr>
          <a:xfrm>
            <a:off x="6125135" y="2345411"/>
            <a:ext cx="4680584" cy="313932"/>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1"/>
            <a:ext cx="8534400" cy="166199"/>
          </a:xfrm>
          <a:prstGeom prst="rect">
            <a:avLst/>
          </a:prstGeom>
        </p:spPr>
        <p:txBody>
          <a:bodyPr wrap="square" lIns="0" tIns="0" rIns="0" bIns="0">
            <a:spAutoFit/>
          </a:bodyPr>
          <a:lstStyle>
            <a:lvl1pPr>
              <a:defRPr sz="1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1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4493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5930956" y="1440590"/>
            <a:ext cx="6053843"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5930956" y="3303815"/>
            <a:ext cx="6053843"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rgbClr val="0070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1152905" y="5588878"/>
            <a:ext cx="1069984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11177" y="0"/>
            <a:ext cx="12203177"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016178EC-FFC0-4835-B922-A8A45A2213B8}"/>
                </a:ext>
              </a:extLst>
            </p:cNvPr>
            <p:cNvPicPr>
              <a:picLocks noChangeAspect="1"/>
            </p:cNvPicPr>
            <p:nvPr userDrawn="1"/>
          </p:nvPicPr>
          <p:blipFill rotWithShape="1">
            <a:blip r:embed="rId6"/>
            <a:srcRect t="6973" b="4485"/>
            <a:stretch/>
          </p:blipFill>
          <p:spPr>
            <a:xfrm>
              <a:off x="810346" y="1914950"/>
              <a:ext cx="3274142" cy="1218634"/>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7840" y="5756923"/>
            <a:ext cx="2789005"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10953661" y="6439696"/>
            <a:ext cx="1031139"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fcx.com</a:t>
            </a:r>
          </a:p>
        </p:txBody>
      </p:sp>
      <p:pic>
        <p:nvPicPr>
          <p:cNvPr id="32" name="Picture 31" descr="Shape&#10;&#10;Description automatically generated with low confidence">
            <a:extLst>
              <a:ext uri="{FF2B5EF4-FFF2-40B4-BE49-F238E27FC236}">
                <a16:creationId xmlns:a16="http://schemas.microsoft.com/office/drawing/2014/main" id="{7B0CD638-09A3-4F6E-8A3B-F4A245D8E0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2906" y="5921509"/>
            <a:ext cx="584671" cy="441920"/>
          </a:xfrm>
          <a:prstGeom prst="rect">
            <a:avLst/>
          </a:prstGeom>
        </p:spPr>
      </p:pic>
      <p:pic>
        <p:nvPicPr>
          <p:cNvPr id="33" name="Graphic 32">
            <a:extLst>
              <a:ext uri="{FF2B5EF4-FFF2-40B4-BE49-F238E27FC236}">
                <a16:creationId xmlns:a16="http://schemas.microsoft.com/office/drawing/2014/main" id="{5CE10EAE-EE12-40BB-96D7-1C8E4C9C05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983094" y="6039353"/>
            <a:ext cx="1463929" cy="359561"/>
          </a:xfrm>
          <a:prstGeom prst="rect">
            <a:avLst/>
          </a:prstGeom>
        </p:spPr>
      </p:pic>
    </p:spTree>
    <p:extLst>
      <p:ext uri="{BB962C8B-B14F-4D97-AF65-F5344CB8AC3E}">
        <p14:creationId xmlns:p14="http://schemas.microsoft.com/office/powerpoint/2010/main" val="12515197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98629" y="6577563"/>
            <a:ext cx="1393372" cy="138499"/>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52487" y="1519520"/>
            <a:ext cx="11246645"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452487" y="365127"/>
            <a:ext cx="963362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63436954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687046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164236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256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13213" y="5790141"/>
            <a:ext cx="3003633"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11177" y="0"/>
            <a:ext cx="12203177"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6022114" y="1440590"/>
            <a:ext cx="5825065"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9573694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77999943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13374212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2023 The Power of Copper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65199600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0199476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617755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528902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1"/>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759246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289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8"/>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99671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53A2-1706-FFBC-E73B-A82EF1473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A19F87-6A30-CDE7-D8C5-73F9F0007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DB051-2F53-AF31-FDC9-325D43A46591}"/>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5772DCAD-A70B-161C-07D6-FBEDD8936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C4C40-4E97-7C17-4CBB-DECE83535CC3}"/>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80650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13213" y="5790141"/>
            <a:ext cx="3003633" cy="844772"/>
          </a:xfrm>
          <a:prstGeom prst="rect">
            <a:avLst/>
          </a:prstGeom>
        </p:spPr>
      </p:pic>
      <p:sp>
        <p:nvSpPr>
          <p:cNvPr id="30" name="Rectangle 29">
            <a:extLst>
              <a:ext uri="{FF2B5EF4-FFF2-40B4-BE49-F238E27FC236}">
                <a16:creationId xmlns:a16="http://schemas.microsoft.com/office/drawing/2014/main" id="{E3DA4D8A-1C1C-4C01-B4D7-4BAD698EFC34}"/>
              </a:ext>
            </a:extLst>
          </p:cNvPr>
          <p:cNvSpPr/>
          <p:nvPr userDrawn="1"/>
        </p:nvSpPr>
        <p:spPr>
          <a:xfrm>
            <a:off x="3178" y="1"/>
            <a:ext cx="12188823"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6200000" flipH="1">
            <a:off x="5943060" y="-5936707"/>
            <a:ext cx="309058" cy="12188824"/>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1080461" y="1914950"/>
            <a:ext cx="4365523" cy="1218634"/>
          </a:xfrm>
          <a:prstGeom prst="rect">
            <a:avLst/>
          </a:prstGeom>
        </p:spPr>
      </p:pic>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userDrawn="1">
            <p:ph type="ctrTitle" hasCustomPrompt="1"/>
          </p:nvPr>
        </p:nvSpPr>
        <p:spPr>
          <a:xfrm>
            <a:off x="6022114" y="1440590"/>
            <a:ext cx="5825065"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cxnSp>
        <p:nvCxnSpPr>
          <p:cNvPr id="11" name="Straight Connector 10">
            <a:extLst>
              <a:ext uri="{FF2B5EF4-FFF2-40B4-BE49-F238E27FC236}">
                <a16:creationId xmlns:a16="http://schemas.microsoft.com/office/drawing/2014/main" id="{BC23FF8D-2018-4C8D-8CD8-E326CDF64F10}"/>
              </a:ext>
            </a:extLst>
          </p:cNvPr>
          <p:cNvCxnSpPr>
            <a:cxnSpLocks/>
          </p:cNvCxnSpPr>
          <p:nvPr userDrawn="1"/>
        </p:nvCxnSpPr>
        <p:spPr>
          <a:xfrm>
            <a:off x="416313" y="5588878"/>
            <a:ext cx="1143644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477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420-203B-3ED1-4064-FF200ABFE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991A8-597B-968B-8243-1157670BC7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95F12-EE63-3109-FF3A-C03D1813D043}"/>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35019FE1-2FE9-DFDE-B681-B33FBE60A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CC30C-9EB1-65BB-3857-72922F9BBF93}"/>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971800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3B19-F88C-7C72-F300-50805C14BC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9BBD1-B6FD-A7EF-A9A1-4077F8D66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AB23D6-B077-8381-7E4B-8D80CCCA6850}"/>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32F7C512-DB05-CA8F-6B1C-2ADBBD8B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86137-6758-E316-D9BB-97941D3AF1EE}"/>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805235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09E6-E324-C3BC-DC72-2719D489F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CCF20-2BA5-3DBE-AD84-59D1598AC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3D52B-2498-4733-4C59-DB8D78D981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4AFF3-FACE-B227-0103-1353724B7869}"/>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6" name="Footer Placeholder 5">
            <a:extLst>
              <a:ext uri="{FF2B5EF4-FFF2-40B4-BE49-F238E27FC236}">
                <a16:creationId xmlns:a16="http://schemas.microsoft.com/office/drawing/2014/main" id="{082BF19A-83B1-C198-779A-7DCB136F4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12942-3FB7-5743-D3A4-05BF704076F9}"/>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467227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01B8-E949-B24B-1F20-01068F8D3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6E62D-4174-5CC7-D979-9C32D3906A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83B1F-8434-7CE9-C770-F43D159181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0C3EC-936A-2AFC-5E9D-67D7AA0CC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2672F7-BEF3-974F-8FE0-A64AFF3A2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241A6B-F91C-C0AC-CFA7-DEB5E963510F}"/>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8" name="Footer Placeholder 7">
            <a:extLst>
              <a:ext uri="{FF2B5EF4-FFF2-40B4-BE49-F238E27FC236}">
                <a16:creationId xmlns:a16="http://schemas.microsoft.com/office/drawing/2014/main" id="{6F05A618-C5F9-C363-B66A-BEEBE5B4BC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9BA273-D747-93B2-FD3D-4E87BE8282C4}"/>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2961972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E167-30E5-7664-9CD3-1D0432E27E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FB53E-2CE8-1A78-202B-2011B5728192}"/>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4" name="Footer Placeholder 3">
            <a:extLst>
              <a:ext uri="{FF2B5EF4-FFF2-40B4-BE49-F238E27FC236}">
                <a16:creationId xmlns:a16="http://schemas.microsoft.com/office/drawing/2014/main" id="{C1EE62D0-2802-3CE4-6029-1922B72A3A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A5117-1E01-24DA-840C-27EBFB856DD8}"/>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2696812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44272-5AF5-0A4E-07C8-D2A845254F35}"/>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3" name="Footer Placeholder 2">
            <a:extLst>
              <a:ext uri="{FF2B5EF4-FFF2-40B4-BE49-F238E27FC236}">
                <a16:creationId xmlns:a16="http://schemas.microsoft.com/office/drawing/2014/main" id="{9409561E-024F-72A0-F718-D1917ED52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2DE634-A673-AB0F-6E24-8ABFF0354B39}"/>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21114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4F85-05EF-FB11-F5E6-D909CFFDD4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BAB228-50C7-A707-5F29-0CB5793D5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B05E38-BD28-B646-33D4-D8277183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2A75-933E-A7E8-E18D-9A7CF615530E}"/>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6" name="Footer Placeholder 5">
            <a:extLst>
              <a:ext uri="{FF2B5EF4-FFF2-40B4-BE49-F238E27FC236}">
                <a16:creationId xmlns:a16="http://schemas.microsoft.com/office/drawing/2014/main" id="{DFE0C830-38A3-F085-1320-E543258C2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6FDBAA-9C9E-A4AF-9659-BCDA6DD5E28A}"/>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011154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3356-45D0-CB58-46E3-54A7BD97F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CD278-71B2-200D-E3EF-66781155B1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29782A-AE91-EE2E-5345-3038E653B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568F6-913A-965E-0E96-FCDFD82201FE}"/>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6" name="Footer Placeholder 5">
            <a:extLst>
              <a:ext uri="{FF2B5EF4-FFF2-40B4-BE49-F238E27FC236}">
                <a16:creationId xmlns:a16="http://schemas.microsoft.com/office/drawing/2014/main" id="{BB5A482D-9883-6F02-EFC9-34CBFCA41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405AD-FF34-CF2B-E890-D2EE2691C57B}"/>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3281100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E20A-4BE6-B280-79EC-707807312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A3B5B-2873-EE81-09C6-E48DE01EF6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8C647-8CA5-5A4C-785B-BE5C0CC7B1A1}"/>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DBDDF6B0-AFAA-F0BC-E189-332AA19A6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4BCCB-3707-FFA6-4E0B-DE82AE5AA34D}"/>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90034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FDADF-E036-3DE5-7C64-158AF4FD91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5705D4-A000-6CE8-D25B-36C6AAA992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23333-5990-BE30-6E77-B12CE5183EBB}"/>
              </a:ext>
            </a:extLst>
          </p:cNvPr>
          <p:cNvSpPr>
            <a:spLocks noGrp="1"/>
          </p:cNvSpPr>
          <p:nvPr>
            <p:ph type="dt" sz="half" idx="10"/>
          </p:nvPr>
        </p:nvSpPr>
        <p:spPr/>
        <p:txBody>
          <a:body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06C40224-018D-05B9-0962-6770F56EF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6F050-4B62-4DC8-09FE-1A4092BC394A}"/>
              </a:ext>
            </a:extLst>
          </p:cNvPr>
          <p:cNvSpPr>
            <a:spLocks noGrp="1"/>
          </p:cNvSpPr>
          <p:nvPr>
            <p:ph type="sldNum" sz="quarter" idx="12"/>
          </p:nvPr>
        </p:nvSpPr>
        <p:spPr/>
        <p:txBody>
          <a:bodyPr/>
          <a:lstStyle/>
          <a:p>
            <a:fld id="{A58D6DF0-44F4-47E5-A840-BAE8F316A090}" type="slidenum">
              <a:rPr lang="en-US" smtClean="0"/>
              <a:t>‹#›</a:t>
            </a:fld>
            <a:endParaRPr lang="en-US"/>
          </a:p>
        </p:txBody>
      </p:sp>
    </p:spTree>
    <p:extLst>
      <p:ext uri="{BB962C8B-B14F-4D97-AF65-F5344CB8AC3E}">
        <p14:creationId xmlns:p14="http://schemas.microsoft.com/office/powerpoint/2010/main" val="106548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98629" y="6577563"/>
            <a:ext cx="1393372"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52487" y="1519520"/>
            <a:ext cx="11246645"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452487" y="365127"/>
            <a:ext cx="963362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9584532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0918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65F4-8EFD-9A5F-BE37-44C9867D5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2A088-50F4-E028-0551-64F42B352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01E92-6D2F-9BAD-9450-9C763DBA26D4}"/>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A02E5C1F-B236-A318-B4D5-BF7355B3F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18EAB-D189-C3E5-14A6-940301B6BD05}"/>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29092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A25-980D-D10A-8C60-3F2B33B29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166BC-6201-F355-CBBA-39DDBF199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C523-1CAD-DEBD-CBD2-FC890A10925C}"/>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02C6E558-305F-1577-A6AA-900F00523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E3ACC-EB6F-BB7F-8AF5-4B2E87CCAEE7}"/>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654892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CF7E-AC62-F32D-AFCC-79DC7AD607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D87397-BDEA-5132-C81B-5E8B3C4487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6A97F-6D06-122B-8509-54C26D0BB92F}"/>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E67991FF-E533-ADD2-D66B-548F0580B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44B7A-2EB1-166C-A69D-C49DED616551}"/>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968278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9AB2-BB9A-41D0-8A6E-3B0A4B491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B75B7-9D12-E8B0-0342-7E661872E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2F714-99DA-03F5-5A61-0855636EE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DFE5F-F192-815C-3FCE-6C4B57BD664F}"/>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6" name="Footer Placeholder 5">
            <a:extLst>
              <a:ext uri="{FF2B5EF4-FFF2-40B4-BE49-F238E27FC236}">
                <a16:creationId xmlns:a16="http://schemas.microsoft.com/office/drawing/2014/main" id="{0B42F57D-37EC-A339-F0CD-95A3CA568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248CE-A777-7072-BB09-344D84332AAA}"/>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182625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D8BD-0A77-3212-7012-7C4D9F55F0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13D9CF-D86C-E6E1-35AB-3AA45B325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125389-465A-B2BA-D7F9-45D282249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FAD4FC-16DF-CCD7-094B-6F47C7205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3B369-64CD-6273-689C-F2F9919AE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76B6B0-859A-8A80-229D-054E34E4F18F}"/>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8" name="Footer Placeholder 7">
            <a:extLst>
              <a:ext uri="{FF2B5EF4-FFF2-40B4-BE49-F238E27FC236}">
                <a16:creationId xmlns:a16="http://schemas.microsoft.com/office/drawing/2014/main" id="{4EF04603-0B30-F0D2-7095-F6209F31CE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42748-CA03-8EE1-B16F-A1036C1A0087}"/>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946177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B279-F930-DFFE-2D7E-279EABFC60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DDE59-ECB7-2881-C069-607A85975EA8}"/>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4" name="Footer Placeholder 3">
            <a:extLst>
              <a:ext uri="{FF2B5EF4-FFF2-40B4-BE49-F238E27FC236}">
                <a16:creationId xmlns:a16="http://schemas.microsoft.com/office/drawing/2014/main" id="{DB66B98F-E2DB-E615-2DEA-93012A02BC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83DCE-06FD-EAD9-0A38-D411616C18CA}"/>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45503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92F44-36FD-1BAD-9459-02B755A6FC7A}"/>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3" name="Footer Placeholder 2">
            <a:extLst>
              <a:ext uri="{FF2B5EF4-FFF2-40B4-BE49-F238E27FC236}">
                <a16:creationId xmlns:a16="http://schemas.microsoft.com/office/drawing/2014/main" id="{4AB58E59-D9A3-180E-FA2C-6441704639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572F9-1337-BFC3-FE3D-BD3E3EF1867C}"/>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694775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AEBC-E648-87A5-EAF4-E5C4BB905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3E814-D6DB-6DE9-357E-2577CB8FA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EBFEA-3775-5810-A230-D977C4162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2DC03-C599-5774-B207-E924109801E6}"/>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6" name="Footer Placeholder 5">
            <a:extLst>
              <a:ext uri="{FF2B5EF4-FFF2-40B4-BE49-F238E27FC236}">
                <a16:creationId xmlns:a16="http://schemas.microsoft.com/office/drawing/2014/main" id="{2901C085-7A2D-E51E-06CB-E8B7EC452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2F2FB-EC59-C57E-9AEE-88044DF879E1}"/>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2561212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CF73-9381-F592-B4C8-1BD1736FD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97C5C-70C2-1C3F-17C0-2805B8AB9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9E6E6-AD38-6AA7-330A-C67848CA9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D4CE5-F871-C68D-D552-D3FA26A6409A}"/>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6" name="Footer Placeholder 5">
            <a:extLst>
              <a:ext uri="{FF2B5EF4-FFF2-40B4-BE49-F238E27FC236}">
                <a16:creationId xmlns:a16="http://schemas.microsoft.com/office/drawing/2014/main" id="{9F4CCF0D-D84C-64BF-1FF4-F7BF470F7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42C03-C4AE-5D5A-ADF8-CE60938E29B9}"/>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108267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1"/>
            </p:custDataLst>
            <p:extLst>
              <p:ext uri="{D42A27DB-BD31-4B8C-83A1-F6EECF244321}">
                <p14:modId xmlns:p14="http://schemas.microsoft.com/office/powerpoint/2010/main" val="35707087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879909" y="6577563"/>
            <a:ext cx="1312092"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45802" y="1530037"/>
            <a:ext cx="11147780" cy="4754030"/>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914400" indent="-225425"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DF572A"/>
              </a:buClr>
              <a:defRPr lang="en-US" sz="1400" b="0" i="0" kern="1200" dirty="0" smtClean="0">
                <a:solidFill>
                  <a:schemeClr val="tx1"/>
                </a:solidFill>
                <a:latin typeface="Arial" panose="020B0604020202020204" pitchFamily="34" charset="0"/>
                <a:ea typeface="+mn-ea"/>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marL="914400" marR="0" lvl="3"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dirty="0"/>
              <a:t>Fourth level</a:t>
            </a:r>
          </a:p>
          <a:p>
            <a:pPr lvl="2"/>
            <a:endParaRPr lang="en-US" dirty="0"/>
          </a:p>
        </p:txBody>
      </p:sp>
      <p:sp>
        <p:nvSpPr>
          <p:cNvPr id="11" name="Title 1">
            <a:extLst>
              <a:ext uri="{FF2B5EF4-FFF2-40B4-BE49-F238E27FC236}">
                <a16:creationId xmlns:a16="http://schemas.microsoft.com/office/drawing/2014/main" id="{EDBE33A4-D3A3-48E7-9067-1C152E692AAC}"/>
              </a:ext>
            </a:extLst>
          </p:cNvPr>
          <p:cNvSpPr>
            <a:spLocks noGrp="1"/>
          </p:cNvSpPr>
          <p:nvPr>
            <p:ph type="title" hasCustomPrompt="1"/>
          </p:nvPr>
        </p:nvSpPr>
        <p:spPr>
          <a:xfrm>
            <a:off x="445802" y="311508"/>
            <a:ext cx="9677669" cy="532804"/>
          </a:xfrm>
          <a:prstGeom prst="rect">
            <a:avLst/>
          </a:prstGeom>
        </p:spPr>
        <p:txBody>
          <a:bodyPr vert="horz">
            <a:noAutofit/>
          </a:bodyPr>
          <a:lstStyle>
            <a:lvl1pPr>
              <a:lnSpc>
                <a:spcPct val="85000"/>
              </a:lnSpc>
              <a:defRPr sz="2400">
                <a:solidFill>
                  <a:schemeClr val="tx1"/>
                </a:solidFill>
              </a:defRPr>
            </a:lvl1pPr>
          </a:lstStyle>
          <a:p>
            <a:r>
              <a:rPr lang="en-US" dirty="0"/>
              <a:t>Click to edit Master title style Arial Bold</a:t>
            </a:r>
          </a:p>
        </p:txBody>
      </p:sp>
      <p:sp>
        <p:nvSpPr>
          <p:cNvPr id="12" name="Subtitle 2">
            <a:extLst>
              <a:ext uri="{FF2B5EF4-FFF2-40B4-BE49-F238E27FC236}">
                <a16:creationId xmlns:a16="http://schemas.microsoft.com/office/drawing/2014/main" id="{8162A48E-9D5A-4F40-9C47-CF37F22CA94F}"/>
              </a:ext>
            </a:extLst>
          </p:cNvPr>
          <p:cNvSpPr>
            <a:spLocks noGrp="1"/>
          </p:cNvSpPr>
          <p:nvPr>
            <p:ph type="subTitle" idx="13"/>
          </p:nvPr>
        </p:nvSpPr>
        <p:spPr>
          <a:xfrm>
            <a:off x="445800" y="778996"/>
            <a:ext cx="9677669"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5669790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54DE-6DE0-862F-ACC8-0877907F3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7FC13-B834-B902-E16B-77DDA27EED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0B681-2111-5185-DF58-5ACC18F61CC9}"/>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0BCB151E-564F-9FC8-A14B-39160FE63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65115-8DB0-255E-795F-A0778E82B028}"/>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48374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BA8F5-C8AD-BFE6-08B0-26AB0EBE1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749ADE-F555-05EA-A9BC-B86D2C23A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CB4E2-CF46-1B2E-C31A-AA75ABA1BE4C}"/>
              </a:ext>
            </a:extLst>
          </p:cNvPr>
          <p:cNvSpPr>
            <a:spLocks noGrp="1"/>
          </p:cNvSpPr>
          <p:nvPr>
            <p:ph type="dt" sz="half" idx="10"/>
          </p:nvPr>
        </p:nvSpPr>
        <p:spPr/>
        <p:txBody>
          <a:body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968655D9-D817-F4AD-7D14-1490782E7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286B0-2976-3C7B-CD31-991D68C09586}"/>
              </a:ext>
            </a:extLst>
          </p:cNvPr>
          <p:cNvSpPr>
            <a:spLocks noGrp="1"/>
          </p:cNvSpPr>
          <p:nvPr>
            <p:ph type="sldNum" sz="quarter" idx="12"/>
          </p:nvPr>
        </p:nvSpPr>
        <p:spPr/>
        <p:txBody>
          <a:bodyPr/>
          <a:lstStyle/>
          <a:p>
            <a:fld id="{7ADD8BBF-018D-44AC-8E26-10BB5CB95859}" type="slidenum">
              <a:rPr lang="en-US" smtClean="0"/>
              <a:t>‹#›</a:t>
            </a:fld>
            <a:endParaRPr lang="en-US"/>
          </a:p>
        </p:txBody>
      </p:sp>
    </p:spTree>
    <p:extLst>
      <p:ext uri="{BB962C8B-B14F-4D97-AF65-F5344CB8AC3E}">
        <p14:creationId xmlns:p14="http://schemas.microsoft.com/office/powerpoint/2010/main" val="3938876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81058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7860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4362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8008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8425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787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5"/>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63795" y="6577563"/>
            <a:ext cx="1428205"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452486" y="365127"/>
            <a:ext cx="9691527" cy="675389"/>
          </a:xfrm>
          <a:prstGeom prst="rect">
            <a:avLst/>
          </a:prstGeom>
        </p:spPr>
        <p:txBody>
          <a:bodyPr vert="horz" lIns="91440" tIns="45720" rIns="91440" bIns="45720" rtlCol="0" anchor="ctr">
            <a:noAutofit/>
          </a:bodyPr>
          <a:lstStyle/>
          <a:p>
            <a:r>
              <a:rPr lang="en-US" dirty="0"/>
              <a:t>Click to edit Master title style</a:t>
            </a:r>
          </a:p>
        </p:txBody>
      </p:sp>
      <p:sp>
        <p:nvSpPr>
          <p:cNvPr id="48" name="TextBox 47">
            <a:extLst>
              <a:ext uri="{FF2B5EF4-FFF2-40B4-BE49-F238E27FC236}">
                <a16:creationId xmlns:a16="http://schemas.microsoft.com/office/drawing/2014/main" id="{D1AF7AF9-BA56-4BBF-A26B-4957DFD98F6B}"/>
              </a:ext>
            </a:extLst>
          </p:cNvPr>
          <p:cNvSpPr txBox="1"/>
          <p:nvPr userDrawn="1"/>
        </p:nvSpPr>
        <p:spPr>
          <a:xfrm>
            <a:off x="1232081" y="1276732"/>
            <a:ext cx="7123049" cy="1200329"/>
          </a:xfrm>
          <a:prstGeom prst="rect">
            <a:avLst/>
          </a:prstGeom>
          <a:noFill/>
        </p:spPr>
        <p:txBody>
          <a:bodyPr wrap="square" rtlCol="0">
            <a:noAutofit/>
          </a:bodyPr>
          <a:lstStyle/>
          <a:p>
            <a:pPr marL="342900" indent="-342900">
              <a:buFont typeface="+mj-lt"/>
              <a:buAutoNum type="arabicPeriod"/>
            </a:pPr>
            <a:r>
              <a:rPr lang="en-US" b="1" u="sng" dirty="0">
                <a:latin typeface="Arial" panose="020B0604020202020204" pitchFamily="34" charset="0"/>
                <a:cs typeface="Arial" panose="020B0604020202020204" pitchFamily="34" charset="0"/>
              </a:rPr>
              <a:t>2023 The Power of Copper </a:t>
            </a:r>
            <a:r>
              <a:rPr lang="en-US" dirty="0">
                <a:latin typeface="Arial" panose="020B0604020202020204" pitchFamily="34" charset="0"/>
                <a:cs typeface="Arial" panose="020B0604020202020204" pitchFamily="34" charset="0"/>
              </a:rPr>
              <a:t>color theme</a:t>
            </a:r>
          </a:p>
          <a:p>
            <a:pPr marL="342900" indent="-342900">
              <a:buFont typeface="+mj-lt"/>
              <a:buAutoNum type="arabicPeriod"/>
            </a:pPr>
            <a:r>
              <a:rPr lang="en-US"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dirty="0">
                <a:latin typeface="Arial" panose="020B0604020202020204" pitchFamily="34" charset="0"/>
                <a:cs typeface="Arial" panose="020B0604020202020204" pitchFamily="34" charset="0"/>
              </a:rPr>
              <a:t>Under </a:t>
            </a:r>
            <a:r>
              <a:rPr lang="en-US" u="sng" dirty="0">
                <a:latin typeface="Arial" panose="020B0604020202020204" pitchFamily="34" charset="0"/>
                <a:cs typeface="Arial" panose="020B0604020202020204" pitchFamily="34" charset="0"/>
              </a:rPr>
              <a:t>Custom</a:t>
            </a:r>
            <a:r>
              <a:rPr lang="en-US" dirty="0">
                <a:latin typeface="Arial" panose="020B0604020202020204" pitchFamily="34" charset="0"/>
                <a:cs typeface="Arial" panose="020B0604020202020204" pitchFamily="34" charset="0"/>
              </a:rPr>
              <a:t> select 2023 theme</a:t>
            </a:r>
          </a:p>
        </p:txBody>
      </p:sp>
      <p:sp>
        <p:nvSpPr>
          <p:cNvPr id="50" name="Rectangle 49">
            <a:extLst>
              <a:ext uri="{FF2B5EF4-FFF2-40B4-BE49-F238E27FC236}">
                <a16:creationId xmlns:a16="http://schemas.microsoft.com/office/drawing/2014/main" id="{BC70D232-EAF3-480F-9C49-7BE7E7D20C61}"/>
              </a:ext>
            </a:extLst>
          </p:cNvPr>
          <p:cNvSpPr/>
          <p:nvPr userDrawn="1"/>
        </p:nvSpPr>
        <p:spPr>
          <a:xfrm>
            <a:off x="10144014" y="2882263"/>
            <a:ext cx="1836516" cy="30936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6F9FA2C-C314-4A8F-A209-CDD51FD59D35}"/>
              </a:ext>
            </a:extLst>
          </p:cNvPr>
          <p:cNvSpPr/>
          <p:nvPr userDrawn="1"/>
        </p:nvSpPr>
        <p:spPr>
          <a:xfrm>
            <a:off x="545332" y="4930439"/>
            <a:ext cx="496648"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CD35BC02-4B1B-4C60-B7B7-229352EFE207}"/>
              </a:ext>
            </a:extLst>
          </p:cNvPr>
          <p:cNvSpPr/>
          <p:nvPr userDrawn="1"/>
        </p:nvSpPr>
        <p:spPr>
          <a:xfrm>
            <a:off x="1093427" y="4926248"/>
            <a:ext cx="54015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DA7304BC-DF68-4E02-BE39-03DEBCFFB310}"/>
              </a:ext>
            </a:extLst>
          </p:cNvPr>
          <p:cNvSpPr/>
          <p:nvPr userDrawn="1"/>
        </p:nvSpPr>
        <p:spPr>
          <a:xfrm>
            <a:off x="2259242" y="4951440"/>
            <a:ext cx="516831" cy="1206610"/>
          </a:xfrm>
          <a:prstGeom prst="rect">
            <a:avLst/>
          </a:prstGeom>
          <a:gradFill>
            <a:gsLst>
              <a:gs pos="42000">
                <a:srgbClr val="E18332"/>
              </a:gs>
              <a:gs pos="0">
                <a:srgbClr val="FEC745"/>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4A4C5E6-A462-4A37-AB90-207A585F95AE}"/>
              </a:ext>
            </a:extLst>
          </p:cNvPr>
          <p:cNvSpPr txBox="1"/>
          <p:nvPr userDrawn="1"/>
        </p:nvSpPr>
        <p:spPr>
          <a:xfrm>
            <a:off x="470321" y="4602401"/>
            <a:ext cx="417671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55" name="Rectangle 54">
            <a:extLst>
              <a:ext uri="{FF2B5EF4-FFF2-40B4-BE49-F238E27FC236}">
                <a16:creationId xmlns:a16="http://schemas.microsoft.com/office/drawing/2014/main" id="{169514C9-9FF5-4965-BB17-6A434AB949B7}"/>
              </a:ext>
            </a:extLst>
          </p:cNvPr>
          <p:cNvSpPr/>
          <p:nvPr userDrawn="1"/>
        </p:nvSpPr>
        <p:spPr>
          <a:xfrm>
            <a:off x="1708360" y="4938844"/>
            <a:ext cx="476107"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74971D5-D3AE-4D70-B4EE-7965D4D0FE7B}"/>
              </a:ext>
            </a:extLst>
          </p:cNvPr>
          <p:cNvSpPr/>
          <p:nvPr userDrawn="1"/>
        </p:nvSpPr>
        <p:spPr>
          <a:xfrm>
            <a:off x="2914398" y="4951440"/>
            <a:ext cx="674321" cy="1206609"/>
          </a:xfrm>
          <a:prstGeom prst="rect">
            <a:avLst/>
          </a:prstGeom>
          <a:gradFill>
            <a:gsLst>
              <a:gs pos="58000">
                <a:srgbClr val="2C77BC"/>
              </a:gs>
              <a:gs pos="0">
                <a:srgbClr val="01BCFF"/>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11D816F-AD6C-436D-A035-BAE6B30FB595}"/>
              </a:ext>
            </a:extLst>
          </p:cNvPr>
          <p:cNvSpPr txBox="1"/>
          <p:nvPr userDrawn="1"/>
        </p:nvSpPr>
        <p:spPr>
          <a:xfrm>
            <a:off x="582961" y="2913247"/>
            <a:ext cx="3023412" cy="369332"/>
          </a:xfrm>
          <a:prstGeom prst="rect">
            <a:avLst/>
          </a:prstGeom>
          <a:noFill/>
        </p:spPr>
        <p:txBody>
          <a:bodyPr wrap="square" rtlCol="0">
            <a:noAutofit/>
          </a:bodyPr>
          <a:lstStyle/>
          <a:p>
            <a:r>
              <a:rPr lang="en-US" dirty="0">
                <a:latin typeface="Arial" panose="020B0604020202020204" pitchFamily="34" charset="0"/>
                <a:cs typeface="Arial" panose="020B0604020202020204" pitchFamily="34" charset="0"/>
              </a:rPr>
              <a:t>Main color selection</a:t>
            </a:r>
          </a:p>
        </p:txBody>
      </p:sp>
      <p:sp>
        <p:nvSpPr>
          <p:cNvPr id="58" name="TextBox 57">
            <a:extLst>
              <a:ext uri="{FF2B5EF4-FFF2-40B4-BE49-F238E27FC236}">
                <a16:creationId xmlns:a16="http://schemas.microsoft.com/office/drawing/2014/main" id="{265436EE-D9A1-438C-949F-9C71ED7E835C}"/>
              </a:ext>
            </a:extLst>
          </p:cNvPr>
          <p:cNvSpPr txBox="1"/>
          <p:nvPr userDrawn="1"/>
        </p:nvSpPr>
        <p:spPr>
          <a:xfrm>
            <a:off x="5682220" y="2764923"/>
            <a:ext cx="1645528" cy="461665"/>
          </a:xfrm>
          <a:prstGeom prst="rect">
            <a:avLst/>
          </a:prstGeom>
          <a:noFill/>
        </p:spPr>
        <p:txBody>
          <a:bodyPr wrap="square" rtlCol="0">
            <a:no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DB923BB4-33D5-4DA1-A996-D4F580E21436}"/>
              </a:ext>
            </a:extLst>
          </p:cNvPr>
          <p:cNvSpPr/>
          <p:nvPr userDrawn="1"/>
        </p:nvSpPr>
        <p:spPr>
          <a:xfrm>
            <a:off x="506437" y="3489254"/>
            <a:ext cx="367863" cy="245798"/>
          </a:xfrm>
          <a:prstGeom prst="rect">
            <a:avLst/>
          </a:prstGeom>
          <a:solidFill>
            <a:srgbClr val="E04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7B923574-2D01-4F09-984F-7333CE3BE31E}"/>
              </a:ext>
            </a:extLst>
          </p:cNvPr>
          <p:cNvSpPr/>
          <p:nvPr userDrawn="1"/>
        </p:nvSpPr>
        <p:spPr>
          <a:xfrm>
            <a:off x="1451067" y="3489254"/>
            <a:ext cx="36786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8539971B-3D31-483B-B2CF-2CA2F3C0300F}"/>
              </a:ext>
            </a:extLst>
          </p:cNvPr>
          <p:cNvSpPr/>
          <p:nvPr userDrawn="1"/>
        </p:nvSpPr>
        <p:spPr>
          <a:xfrm>
            <a:off x="2339010" y="3489254"/>
            <a:ext cx="367863" cy="245798"/>
          </a:xfrm>
          <a:prstGeom prst="rect">
            <a:avLst/>
          </a:prstGeom>
          <a:solidFill>
            <a:srgbClr val="FFC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F31B258-4720-4444-A1F8-4D7067DB73CE}"/>
              </a:ext>
            </a:extLst>
          </p:cNvPr>
          <p:cNvSpPr/>
          <p:nvPr userDrawn="1"/>
        </p:nvSpPr>
        <p:spPr>
          <a:xfrm>
            <a:off x="4007374" y="3489254"/>
            <a:ext cx="367863" cy="245798"/>
          </a:xfrm>
          <a:prstGeom prst="rect">
            <a:avLst/>
          </a:prstGeom>
          <a:solidFill>
            <a:srgbClr val="367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0C91BC70-A2E2-4295-BED2-C44812BEEB51}"/>
              </a:ext>
            </a:extLst>
          </p:cNvPr>
          <p:cNvSpPr/>
          <p:nvPr userDrawn="1"/>
        </p:nvSpPr>
        <p:spPr>
          <a:xfrm>
            <a:off x="7180929" y="3489254"/>
            <a:ext cx="367863"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4F9AEFF6-1D75-43CC-B950-8D048242D44E}"/>
              </a:ext>
            </a:extLst>
          </p:cNvPr>
          <p:cNvSpPr/>
          <p:nvPr userDrawn="1"/>
        </p:nvSpPr>
        <p:spPr>
          <a:xfrm>
            <a:off x="4763147" y="3489254"/>
            <a:ext cx="367863"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A5B59736-7C35-4DB4-A2C0-F8509180CE79}"/>
              </a:ext>
            </a:extLst>
          </p:cNvPr>
          <p:cNvSpPr/>
          <p:nvPr userDrawn="1"/>
        </p:nvSpPr>
        <p:spPr>
          <a:xfrm>
            <a:off x="6473667" y="3484877"/>
            <a:ext cx="367863"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6" name="Chart 65">
            <a:extLst>
              <a:ext uri="{FF2B5EF4-FFF2-40B4-BE49-F238E27FC236}">
                <a16:creationId xmlns:a16="http://schemas.microsoft.com/office/drawing/2014/main" id="{D4A4D831-46D4-473B-B0C9-2DDDFAC2855D}"/>
              </a:ext>
            </a:extLst>
          </p:cNvPr>
          <p:cNvGraphicFramePr/>
          <p:nvPr userDrawn="1">
            <p:extLst>
              <p:ext uri="{D42A27DB-BD31-4B8C-83A1-F6EECF244321}">
                <p14:modId xmlns:p14="http://schemas.microsoft.com/office/powerpoint/2010/main" val="4181724771"/>
              </p:ext>
            </p:extLst>
          </p:nvPr>
        </p:nvGraphicFramePr>
        <p:xfrm>
          <a:off x="7964794" y="3044858"/>
          <a:ext cx="4176711"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EB508E87-480B-4ABF-8BC9-439803AEC647}"/>
              </a:ext>
            </a:extLst>
          </p:cNvPr>
          <p:cNvSpPr/>
          <p:nvPr userDrawn="1"/>
        </p:nvSpPr>
        <p:spPr>
          <a:xfrm>
            <a:off x="5568166" y="3477162"/>
            <a:ext cx="367863"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8" name="Chart 67">
            <a:extLst>
              <a:ext uri="{FF2B5EF4-FFF2-40B4-BE49-F238E27FC236}">
                <a16:creationId xmlns:a16="http://schemas.microsoft.com/office/drawing/2014/main" id="{394FC8F9-6CD0-4838-A316-276493B26309}"/>
              </a:ext>
            </a:extLst>
          </p:cNvPr>
          <p:cNvGraphicFramePr/>
          <p:nvPr userDrawn="1">
            <p:extLst>
              <p:ext uri="{D42A27DB-BD31-4B8C-83A1-F6EECF244321}">
                <p14:modId xmlns:p14="http://schemas.microsoft.com/office/powerpoint/2010/main" val="3603323905"/>
              </p:ext>
            </p:extLst>
          </p:nvPr>
        </p:nvGraphicFramePr>
        <p:xfrm>
          <a:off x="3667616" y="4507243"/>
          <a:ext cx="4738371"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69" name="TextBox 68">
            <a:extLst>
              <a:ext uri="{FF2B5EF4-FFF2-40B4-BE49-F238E27FC236}">
                <a16:creationId xmlns:a16="http://schemas.microsoft.com/office/drawing/2014/main" id="{C84241DB-2D15-4B87-BDF6-E2322239C27B}"/>
              </a:ext>
            </a:extLst>
          </p:cNvPr>
          <p:cNvSpPr txBox="1"/>
          <p:nvPr userDrawn="1"/>
        </p:nvSpPr>
        <p:spPr>
          <a:xfrm>
            <a:off x="227765" y="3737841"/>
            <a:ext cx="1047056" cy="246221"/>
          </a:xfrm>
          <a:prstGeom prst="rect">
            <a:avLst/>
          </a:prstGeom>
          <a:noFill/>
        </p:spPr>
        <p:txBody>
          <a:bodyPr wrap="square" rtlCol="0">
            <a:spAutoFit/>
          </a:bodyPr>
          <a:lstStyle/>
          <a:p>
            <a:r>
              <a:rPr lang="en-US" sz="1000" dirty="0"/>
              <a:t>#e04401</a:t>
            </a:r>
          </a:p>
        </p:txBody>
      </p:sp>
      <p:sp>
        <p:nvSpPr>
          <p:cNvPr id="70" name="TextBox 69">
            <a:extLst>
              <a:ext uri="{FF2B5EF4-FFF2-40B4-BE49-F238E27FC236}">
                <a16:creationId xmlns:a16="http://schemas.microsoft.com/office/drawing/2014/main" id="{416F6346-4347-41A4-8F3B-383FBD792160}"/>
              </a:ext>
            </a:extLst>
          </p:cNvPr>
          <p:cNvSpPr txBox="1"/>
          <p:nvPr userDrawn="1"/>
        </p:nvSpPr>
        <p:spPr>
          <a:xfrm>
            <a:off x="1137411" y="3737841"/>
            <a:ext cx="1047056" cy="246221"/>
          </a:xfrm>
          <a:prstGeom prst="rect">
            <a:avLst/>
          </a:prstGeom>
          <a:noFill/>
        </p:spPr>
        <p:txBody>
          <a:bodyPr wrap="square" rtlCol="0">
            <a:spAutoFit/>
          </a:bodyPr>
          <a:lstStyle/>
          <a:p>
            <a:r>
              <a:rPr lang="en-US" sz="1000" dirty="0"/>
              <a:t>#E18332</a:t>
            </a:r>
          </a:p>
        </p:txBody>
      </p:sp>
      <p:sp>
        <p:nvSpPr>
          <p:cNvPr id="71" name="TextBox 70">
            <a:extLst>
              <a:ext uri="{FF2B5EF4-FFF2-40B4-BE49-F238E27FC236}">
                <a16:creationId xmlns:a16="http://schemas.microsoft.com/office/drawing/2014/main" id="{83EA46A2-3420-420A-8751-7303BBC99F52}"/>
              </a:ext>
            </a:extLst>
          </p:cNvPr>
          <p:cNvSpPr txBox="1"/>
          <p:nvPr userDrawn="1"/>
        </p:nvSpPr>
        <p:spPr>
          <a:xfrm>
            <a:off x="2130408" y="3737841"/>
            <a:ext cx="842536" cy="246221"/>
          </a:xfrm>
          <a:prstGeom prst="rect">
            <a:avLst/>
          </a:prstGeom>
          <a:noFill/>
        </p:spPr>
        <p:txBody>
          <a:bodyPr wrap="square" rtlCol="0">
            <a:spAutoFit/>
          </a:bodyPr>
          <a:lstStyle/>
          <a:p>
            <a:r>
              <a:rPr lang="en-US" sz="1000" dirty="0"/>
              <a:t>#ffc743</a:t>
            </a:r>
          </a:p>
        </p:txBody>
      </p:sp>
      <p:sp>
        <p:nvSpPr>
          <p:cNvPr id="72" name="TextBox 71">
            <a:extLst>
              <a:ext uri="{FF2B5EF4-FFF2-40B4-BE49-F238E27FC236}">
                <a16:creationId xmlns:a16="http://schemas.microsoft.com/office/drawing/2014/main" id="{F121D298-C50C-4005-BFC1-C226A0ACFEFC}"/>
              </a:ext>
            </a:extLst>
          </p:cNvPr>
          <p:cNvSpPr txBox="1"/>
          <p:nvPr userDrawn="1"/>
        </p:nvSpPr>
        <p:spPr>
          <a:xfrm>
            <a:off x="2793494" y="3737841"/>
            <a:ext cx="998079" cy="246221"/>
          </a:xfrm>
          <a:prstGeom prst="rect">
            <a:avLst/>
          </a:prstGeom>
          <a:noFill/>
        </p:spPr>
        <p:txBody>
          <a:bodyPr wrap="square" rtlCol="0">
            <a:spAutoFit/>
          </a:bodyPr>
          <a:lstStyle/>
          <a:p>
            <a:r>
              <a:rPr lang="en-US" sz="1000" dirty="0"/>
              <a:t>#01BCFF</a:t>
            </a:r>
          </a:p>
        </p:txBody>
      </p:sp>
      <p:sp>
        <p:nvSpPr>
          <p:cNvPr id="73" name="TextBox 72">
            <a:extLst>
              <a:ext uri="{FF2B5EF4-FFF2-40B4-BE49-F238E27FC236}">
                <a16:creationId xmlns:a16="http://schemas.microsoft.com/office/drawing/2014/main" id="{ACF10E42-50BA-4AD5-AF94-26D0EA4708B9}"/>
              </a:ext>
            </a:extLst>
          </p:cNvPr>
          <p:cNvSpPr txBox="1"/>
          <p:nvPr userDrawn="1"/>
        </p:nvSpPr>
        <p:spPr>
          <a:xfrm>
            <a:off x="3659060" y="3737841"/>
            <a:ext cx="1128075" cy="246221"/>
          </a:xfrm>
          <a:prstGeom prst="rect">
            <a:avLst/>
          </a:prstGeom>
          <a:noFill/>
        </p:spPr>
        <p:txBody>
          <a:bodyPr wrap="square" rtlCol="0">
            <a:spAutoFit/>
          </a:bodyPr>
          <a:lstStyle/>
          <a:p>
            <a:r>
              <a:rPr lang="en-US" sz="1000" dirty="0"/>
              <a:t>#3676bc</a:t>
            </a:r>
          </a:p>
        </p:txBody>
      </p:sp>
      <p:sp>
        <p:nvSpPr>
          <p:cNvPr id="74" name="TextBox 73">
            <a:extLst>
              <a:ext uri="{FF2B5EF4-FFF2-40B4-BE49-F238E27FC236}">
                <a16:creationId xmlns:a16="http://schemas.microsoft.com/office/drawing/2014/main" id="{70D76F4C-802A-4ECA-B6D6-62428CF28969}"/>
              </a:ext>
            </a:extLst>
          </p:cNvPr>
          <p:cNvSpPr txBox="1"/>
          <p:nvPr userDrawn="1"/>
        </p:nvSpPr>
        <p:spPr>
          <a:xfrm>
            <a:off x="4448841" y="3737841"/>
            <a:ext cx="1047056" cy="246221"/>
          </a:xfrm>
          <a:prstGeom prst="rect">
            <a:avLst/>
          </a:prstGeom>
          <a:noFill/>
        </p:spPr>
        <p:txBody>
          <a:bodyPr wrap="square" rtlCol="0">
            <a:spAutoFit/>
          </a:bodyPr>
          <a:lstStyle/>
          <a:p>
            <a:r>
              <a:rPr lang="en-US" sz="1000" dirty="0"/>
              <a:t>#000000</a:t>
            </a:r>
          </a:p>
        </p:txBody>
      </p:sp>
      <p:sp>
        <p:nvSpPr>
          <p:cNvPr id="75" name="TextBox 74">
            <a:extLst>
              <a:ext uri="{FF2B5EF4-FFF2-40B4-BE49-F238E27FC236}">
                <a16:creationId xmlns:a16="http://schemas.microsoft.com/office/drawing/2014/main" id="{13626EF3-F1CC-4009-8977-ABEE2E6D2EA2}"/>
              </a:ext>
            </a:extLst>
          </p:cNvPr>
          <p:cNvSpPr txBox="1"/>
          <p:nvPr userDrawn="1"/>
        </p:nvSpPr>
        <p:spPr>
          <a:xfrm>
            <a:off x="5259089" y="3737841"/>
            <a:ext cx="10470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#8F133C</a:t>
            </a:r>
          </a:p>
        </p:txBody>
      </p:sp>
      <p:sp>
        <p:nvSpPr>
          <p:cNvPr id="76" name="TextBox 75">
            <a:extLst>
              <a:ext uri="{FF2B5EF4-FFF2-40B4-BE49-F238E27FC236}">
                <a16:creationId xmlns:a16="http://schemas.microsoft.com/office/drawing/2014/main" id="{452D84C7-86BB-4FEF-BF25-D936A3C62C67}"/>
              </a:ext>
            </a:extLst>
          </p:cNvPr>
          <p:cNvSpPr txBox="1"/>
          <p:nvPr userDrawn="1"/>
        </p:nvSpPr>
        <p:spPr>
          <a:xfrm>
            <a:off x="6146965" y="3737841"/>
            <a:ext cx="998079" cy="246221"/>
          </a:xfrm>
          <a:prstGeom prst="rect">
            <a:avLst/>
          </a:prstGeom>
          <a:noFill/>
        </p:spPr>
        <p:txBody>
          <a:bodyPr wrap="square" rtlCol="0">
            <a:spAutoFit/>
          </a:bodyPr>
          <a:lstStyle/>
          <a:p>
            <a:r>
              <a:rPr lang="en-US" sz="1000" dirty="0"/>
              <a:t>#339F45</a:t>
            </a:r>
          </a:p>
        </p:txBody>
      </p:sp>
      <p:sp>
        <p:nvSpPr>
          <p:cNvPr id="77" name="TextBox 76">
            <a:extLst>
              <a:ext uri="{FF2B5EF4-FFF2-40B4-BE49-F238E27FC236}">
                <a16:creationId xmlns:a16="http://schemas.microsoft.com/office/drawing/2014/main" id="{4C02D077-E2D2-40E9-996F-B4C35680D859}"/>
              </a:ext>
            </a:extLst>
          </p:cNvPr>
          <p:cNvSpPr txBox="1"/>
          <p:nvPr userDrawn="1"/>
        </p:nvSpPr>
        <p:spPr>
          <a:xfrm>
            <a:off x="6969231" y="3737841"/>
            <a:ext cx="1334939" cy="246221"/>
          </a:xfrm>
          <a:prstGeom prst="rect">
            <a:avLst/>
          </a:prstGeom>
          <a:noFill/>
        </p:spPr>
        <p:txBody>
          <a:bodyPr wrap="square" rtlCol="0">
            <a:spAutoFit/>
          </a:bodyPr>
          <a:lstStyle/>
          <a:p>
            <a:r>
              <a:rPr lang="en-US" sz="1000" dirty="0"/>
              <a:t>#FFFFFF</a:t>
            </a:r>
          </a:p>
        </p:txBody>
      </p:sp>
      <p:sp>
        <p:nvSpPr>
          <p:cNvPr id="78" name="Rectangle 77">
            <a:extLst>
              <a:ext uri="{FF2B5EF4-FFF2-40B4-BE49-F238E27FC236}">
                <a16:creationId xmlns:a16="http://schemas.microsoft.com/office/drawing/2014/main" id="{418F5FB7-110D-4BE5-8B1E-58C212D9EA14}"/>
              </a:ext>
            </a:extLst>
          </p:cNvPr>
          <p:cNvSpPr/>
          <p:nvPr userDrawn="1"/>
        </p:nvSpPr>
        <p:spPr>
          <a:xfrm>
            <a:off x="3156662" y="3489254"/>
            <a:ext cx="367863"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39810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63795" y="6577563"/>
            <a:ext cx="1428205"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45805" y="1519520"/>
            <a:ext cx="109794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452488" y="365127"/>
            <a:ext cx="9608992"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59771252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1" y="1532051"/>
            <a:ext cx="5183188"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1" y="2355963"/>
            <a:ext cx="5183188" cy="3684588"/>
          </a:xfrm>
          <a:prstGeom prst="rect">
            <a:avLst/>
          </a:prstGeom>
        </p:spPr>
        <p:txBody>
          <a:bodyPr>
            <a:noAutofit/>
          </a:bodyPr>
          <a:lstStyle>
            <a:lvl1pPr marL="231775" indent="-23177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803275" indent="-342900"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517525" lvl="1" indent="-231775"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4213" lvl="2" indent="-223838"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a:p>
            <a:pPr marL="858838" lvl="3" indent="-169863"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452488" y="347461"/>
            <a:ext cx="9584361" cy="705531"/>
          </a:xfrm>
          <a:prstGeom prst="rect">
            <a:avLst/>
          </a:prstGeom>
        </p:spPr>
        <p:txBody>
          <a:bodyPr vert="horz">
            <a:no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10787018" y="6577563"/>
            <a:ext cx="1404983"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452487" y="1504955"/>
            <a:ext cx="5183188"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452487" y="2328867"/>
            <a:ext cx="5183188" cy="3684588"/>
          </a:xfrm>
          <a:prstGeom prst="rect">
            <a:avLst/>
          </a:prstGeom>
        </p:spPr>
        <p:txBody>
          <a:bodyPr>
            <a:noAutofit/>
          </a:bodyPr>
          <a:lstStyle>
            <a:lvl1pPr>
              <a:buClr>
                <a:srgbClr val="BB5D00"/>
              </a:buClr>
              <a:defRPr sz="2000"/>
            </a:lvl1pPr>
            <a:lvl2pPr marL="517525" indent="-231775">
              <a:buClr>
                <a:srgbClr val="BB5D00"/>
              </a:buClr>
              <a:defRPr sz="1800"/>
            </a:lvl2pPr>
            <a:lvl3pPr marL="684213" indent="-223838">
              <a:buClr>
                <a:srgbClr val="BB5D00"/>
              </a:buClr>
              <a:defRPr sz="1600"/>
            </a:lvl3pPr>
            <a:lvl4pPr marL="858838" indent="-169863">
              <a:buClr>
                <a:srgbClr val="BB5D00"/>
              </a:buClr>
              <a:defRPr sz="1400"/>
            </a:lvl4pPr>
            <a:lvl5pPr>
              <a:buClr>
                <a:srgbClr val="DF572A"/>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86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62F7FA6-E3A0-4A18-8C72-33F5C3A5EE96}"/>
              </a:ext>
            </a:extLst>
          </p:cNvPr>
          <p:cNvSpPr/>
          <p:nvPr userDrawn="1"/>
        </p:nvSpPr>
        <p:spPr>
          <a:xfrm>
            <a:off x="0" y="1139969"/>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dirty="0"/>
          </a:p>
        </p:txBody>
      </p:sp>
      <p:cxnSp>
        <p:nvCxnSpPr>
          <p:cNvPr id="74" name="Straight Connector 73">
            <a:extLst>
              <a:ext uri="{FF2B5EF4-FFF2-40B4-BE49-F238E27FC236}">
                <a16:creationId xmlns:a16="http://schemas.microsoft.com/office/drawing/2014/main" id="{3CC0AC60-29AC-4745-97F9-E87B70614672}"/>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0690096" y="6568935"/>
            <a:ext cx="1501905" cy="289067"/>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3" y="6507851"/>
            <a:ext cx="7363977" cy="289067"/>
          </a:xfrm>
          <a:prstGeom prst="rect">
            <a:avLst/>
          </a:prstGeom>
        </p:spPr>
        <p:txBody>
          <a:bodyPr anchor="t">
            <a:no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451253" y="365127"/>
            <a:ext cx="9714528" cy="675389"/>
          </a:xfrm>
          <a:prstGeom prst="rect">
            <a:avLst/>
          </a:prstGeom>
        </p:spPr>
        <p:txBody>
          <a:bodyPr vert="horz" lIns="91440" tIns="45720" rIns="91440" bIns="45720" rtlCol="0" anchor="ctr">
            <a:noAutofit/>
          </a:bodyPr>
          <a:lstStyle/>
          <a:p>
            <a:r>
              <a:rPr lang="en-US" dirty="0"/>
              <a:t>Click to edit Master title style</a:t>
            </a:r>
          </a:p>
        </p:txBody>
      </p:sp>
      <p:grpSp>
        <p:nvGrpSpPr>
          <p:cNvPr id="31" name="Group 30">
            <a:extLst>
              <a:ext uri="{FF2B5EF4-FFF2-40B4-BE49-F238E27FC236}">
                <a16:creationId xmlns:a16="http://schemas.microsoft.com/office/drawing/2014/main" id="{D71C61C9-7D34-40DE-B1F4-252BE8C82086}"/>
              </a:ext>
            </a:extLst>
          </p:cNvPr>
          <p:cNvGrpSpPr/>
          <p:nvPr userDrawn="1"/>
        </p:nvGrpSpPr>
        <p:grpSpPr>
          <a:xfrm>
            <a:off x="7536220" y="4941063"/>
            <a:ext cx="3611131" cy="422796"/>
            <a:chOff x="740047" y="4948280"/>
            <a:chExt cx="2708348" cy="422796"/>
          </a:xfrm>
        </p:grpSpPr>
        <p:cxnSp>
          <p:nvCxnSpPr>
            <p:cNvPr id="33" name="Straight Connector 32">
              <a:extLst>
                <a:ext uri="{FF2B5EF4-FFF2-40B4-BE49-F238E27FC236}">
                  <a16:creationId xmlns:a16="http://schemas.microsoft.com/office/drawing/2014/main" id="{5679CC48-946D-4BB8-A205-1B913209A8ED}"/>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E38C4-4475-4EE1-BB3A-C1011FC342D8}"/>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9938D6-7A71-471B-B951-C72D86114038}"/>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59CEA0F-665C-48F6-B5B8-5C65E2E912FE}"/>
              </a:ext>
            </a:extLst>
          </p:cNvPr>
          <p:cNvGrpSpPr/>
          <p:nvPr userDrawn="1"/>
        </p:nvGrpSpPr>
        <p:grpSpPr>
          <a:xfrm>
            <a:off x="986729" y="4948280"/>
            <a:ext cx="3611131" cy="422796"/>
            <a:chOff x="740047" y="4948280"/>
            <a:chExt cx="2708348" cy="422796"/>
          </a:xfrm>
        </p:grpSpPr>
        <p:cxnSp>
          <p:nvCxnSpPr>
            <p:cNvPr id="39" name="Straight Connector 38">
              <a:extLst>
                <a:ext uri="{FF2B5EF4-FFF2-40B4-BE49-F238E27FC236}">
                  <a16:creationId xmlns:a16="http://schemas.microsoft.com/office/drawing/2014/main" id="{A2BB6918-407E-4524-ACA4-DB7E2D011C7A}"/>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5CB715-C334-45A3-92F1-2E4C425F68FE}"/>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E22B8A-587A-41DB-972C-A6B3EA6025EF}"/>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79A1534C-0EC5-402B-844E-FF813FB9B881}"/>
              </a:ext>
            </a:extLst>
          </p:cNvPr>
          <p:cNvCxnSpPr>
            <a:cxnSpLocks/>
          </p:cNvCxnSpPr>
          <p:nvPr userDrawn="1"/>
        </p:nvCxnSpPr>
        <p:spPr>
          <a:xfrm flipH="1">
            <a:off x="2795955"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7BF4CE7-F291-40E2-9E5D-92A1A6C11D5D}"/>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6" name="Rectangle 45">
            <a:extLst>
              <a:ext uri="{FF2B5EF4-FFF2-40B4-BE49-F238E27FC236}">
                <a16:creationId xmlns:a16="http://schemas.microsoft.com/office/drawing/2014/main" id="{8DBD0236-5A6E-4C2A-BE89-3F4E1FBA5067}"/>
              </a:ext>
            </a:extLst>
          </p:cNvPr>
          <p:cNvSpPr/>
          <p:nvPr userDrawn="1"/>
        </p:nvSpPr>
        <p:spPr>
          <a:xfrm>
            <a:off x="4672806" y="2695371"/>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7" name="Text Placeholder 4">
            <a:extLst>
              <a:ext uri="{FF2B5EF4-FFF2-40B4-BE49-F238E27FC236}">
                <a16:creationId xmlns:a16="http://schemas.microsoft.com/office/drawing/2014/main" id="{3FEAD572-559F-449C-B26E-6B5F47570BE9}"/>
              </a:ext>
            </a:extLst>
          </p:cNvPr>
          <p:cNvSpPr>
            <a:spLocks noGrp="1"/>
          </p:cNvSpPr>
          <p:nvPr>
            <p:ph type="body" sz="quarter" idx="18" hasCustomPrompt="1"/>
          </p:nvPr>
        </p:nvSpPr>
        <p:spPr>
          <a:xfrm>
            <a:off x="4843510" y="2858369"/>
            <a:ext cx="2578359" cy="1112509"/>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8" name="Straight Connector 47">
            <a:extLst>
              <a:ext uri="{FF2B5EF4-FFF2-40B4-BE49-F238E27FC236}">
                <a16:creationId xmlns:a16="http://schemas.microsoft.com/office/drawing/2014/main" id="{07020995-6401-48DA-8AA2-1E69500BC5F9}"/>
              </a:ext>
            </a:extLst>
          </p:cNvPr>
          <p:cNvCxnSpPr>
            <a:cxnSpLocks/>
          </p:cNvCxnSpPr>
          <p:nvPr userDrawn="1"/>
        </p:nvCxnSpPr>
        <p:spPr>
          <a:xfrm>
            <a:off x="2795955" y="3319675"/>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5F7D516-CA4F-43D9-B770-1FCC2B21929C}"/>
              </a:ext>
            </a:extLst>
          </p:cNvPr>
          <p:cNvSpPr/>
          <p:nvPr userDrawn="1"/>
        </p:nvSpPr>
        <p:spPr>
          <a:xfrm>
            <a:off x="1283676" y="3840258"/>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0" name="Rectangle 49">
            <a:extLst>
              <a:ext uri="{FF2B5EF4-FFF2-40B4-BE49-F238E27FC236}">
                <a16:creationId xmlns:a16="http://schemas.microsoft.com/office/drawing/2014/main" id="{E3F3691A-BB37-49B0-BE2F-8567CEA63329}"/>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1" name="Text Placeholder 4">
            <a:extLst>
              <a:ext uri="{FF2B5EF4-FFF2-40B4-BE49-F238E27FC236}">
                <a16:creationId xmlns:a16="http://schemas.microsoft.com/office/drawing/2014/main" id="{E462F385-DB8A-4C34-B09E-577414C86CBC}"/>
              </a:ext>
            </a:extLst>
          </p:cNvPr>
          <p:cNvSpPr>
            <a:spLocks noGrp="1"/>
          </p:cNvSpPr>
          <p:nvPr>
            <p:ph type="body" sz="quarter" idx="20" hasCustomPrompt="1"/>
          </p:nvPr>
        </p:nvSpPr>
        <p:spPr>
          <a:xfrm>
            <a:off x="1442514" y="3893626"/>
            <a:ext cx="270688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2" name="Text Placeholder 4">
            <a:extLst>
              <a:ext uri="{FF2B5EF4-FFF2-40B4-BE49-F238E27FC236}">
                <a16:creationId xmlns:a16="http://schemas.microsoft.com/office/drawing/2014/main" id="{CEC9545C-5DB1-4124-99E0-E35C41BB2976}"/>
              </a:ext>
            </a:extLst>
          </p:cNvPr>
          <p:cNvSpPr>
            <a:spLocks noGrp="1"/>
          </p:cNvSpPr>
          <p:nvPr>
            <p:ph type="body" sz="quarter" idx="22" hasCustomPrompt="1"/>
          </p:nvPr>
        </p:nvSpPr>
        <p:spPr>
          <a:xfrm>
            <a:off x="215660"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3" name="Text Placeholder 4">
            <a:extLst>
              <a:ext uri="{FF2B5EF4-FFF2-40B4-BE49-F238E27FC236}">
                <a16:creationId xmlns:a16="http://schemas.microsoft.com/office/drawing/2014/main" id="{E823172A-7D1A-4284-A15F-0B03EC24F09C}"/>
              </a:ext>
            </a:extLst>
          </p:cNvPr>
          <p:cNvSpPr>
            <a:spLocks noGrp="1"/>
          </p:cNvSpPr>
          <p:nvPr>
            <p:ph type="body" sz="quarter" idx="23" hasCustomPrompt="1"/>
          </p:nvPr>
        </p:nvSpPr>
        <p:spPr>
          <a:xfrm>
            <a:off x="2001163"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4" name="Rectangle 53">
            <a:extLst>
              <a:ext uri="{FF2B5EF4-FFF2-40B4-BE49-F238E27FC236}">
                <a16:creationId xmlns:a16="http://schemas.microsoft.com/office/drawing/2014/main" id="{0566DC11-27A7-4A6A-AF8E-86019842D578}"/>
              </a:ext>
            </a:extLst>
          </p:cNvPr>
          <p:cNvSpPr/>
          <p:nvPr userDrawn="1"/>
        </p:nvSpPr>
        <p:spPr>
          <a:xfrm>
            <a:off x="3741970"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5" name="Text Placeholder 4">
            <a:extLst>
              <a:ext uri="{FF2B5EF4-FFF2-40B4-BE49-F238E27FC236}">
                <a16:creationId xmlns:a16="http://schemas.microsoft.com/office/drawing/2014/main" id="{21938C2C-26ED-4D1B-9D5F-A2BB3B2B5841}"/>
              </a:ext>
            </a:extLst>
          </p:cNvPr>
          <p:cNvSpPr>
            <a:spLocks noGrp="1"/>
          </p:cNvSpPr>
          <p:nvPr>
            <p:ph type="body" sz="quarter" idx="24" hasCustomPrompt="1"/>
          </p:nvPr>
        </p:nvSpPr>
        <p:spPr>
          <a:xfrm>
            <a:off x="3826790"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6" name="Rectangle 55">
            <a:extLst>
              <a:ext uri="{FF2B5EF4-FFF2-40B4-BE49-F238E27FC236}">
                <a16:creationId xmlns:a16="http://schemas.microsoft.com/office/drawing/2014/main" id="{81B3B75B-0095-41F0-A194-436F30F62742}"/>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cxnSp>
        <p:nvCxnSpPr>
          <p:cNvPr id="57" name="Straight Connector 56">
            <a:extLst>
              <a:ext uri="{FF2B5EF4-FFF2-40B4-BE49-F238E27FC236}">
                <a16:creationId xmlns:a16="http://schemas.microsoft.com/office/drawing/2014/main" id="{877A7AA4-4EBC-45E9-8629-9440DD32E04A}"/>
              </a:ext>
            </a:extLst>
          </p:cNvPr>
          <p:cNvCxnSpPr>
            <a:cxnSpLocks/>
          </p:cNvCxnSpPr>
          <p:nvPr userDrawn="1"/>
        </p:nvCxnSpPr>
        <p:spPr>
          <a:xfrm>
            <a:off x="9336655" y="3320511"/>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6663F6-3B38-4240-907B-81E5C2FFDA95}"/>
              </a:ext>
            </a:extLst>
          </p:cNvPr>
          <p:cNvSpPr/>
          <p:nvPr userDrawn="1"/>
        </p:nvSpPr>
        <p:spPr>
          <a:xfrm>
            <a:off x="7824376" y="3841094"/>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9" name="Rectangle 58">
            <a:extLst>
              <a:ext uri="{FF2B5EF4-FFF2-40B4-BE49-F238E27FC236}">
                <a16:creationId xmlns:a16="http://schemas.microsoft.com/office/drawing/2014/main" id="{0669C50F-73E5-46F5-A5B6-C30C399F87D9}"/>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61" name="Text Placeholder 4">
            <a:extLst>
              <a:ext uri="{FF2B5EF4-FFF2-40B4-BE49-F238E27FC236}">
                <a16:creationId xmlns:a16="http://schemas.microsoft.com/office/drawing/2014/main" id="{B44A9168-49DF-4180-8F0F-6DC57D1CA022}"/>
              </a:ext>
            </a:extLst>
          </p:cNvPr>
          <p:cNvSpPr>
            <a:spLocks noGrp="1"/>
          </p:cNvSpPr>
          <p:nvPr>
            <p:ph type="body" sz="quarter" idx="25" hasCustomPrompt="1"/>
          </p:nvPr>
        </p:nvSpPr>
        <p:spPr>
          <a:xfrm>
            <a:off x="7983214" y="3894462"/>
            <a:ext cx="270688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1313E18E-38B8-4EBB-9D96-110801AC184C}"/>
              </a:ext>
            </a:extLst>
          </p:cNvPr>
          <p:cNvSpPr>
            <a:spLocks noGrp="1"/>
          </p:cNvSpPr>
          <p:nvPr>
            <p:ph type="body" sz="quarter" idx="26" hasCustomPrompt="1"/>
          </p:nvPr>
        </p:nvSpPr>
        <p:spPr>
          <a:xfrm>
            <a:off x="6756360" y="5197319"/>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3" name="Text Placeholder 4">
            <a:extLst>
              <a:ext uri="{FF2B5EF4-FFF2-40B4-BE49-F238E27FC236}">
                <a16:creationId xmlns:a16="http://schemas.microsoft.com/office/drawing/2014/main" id="{4141F28E-CB65-4118-AA8C-F84E3195C422}"/>
              </a:ext>
            </a:extLst>
          </p:cNvPr>
          <p:cNvSpPr>
            <a:spLocks noGrp="1"/>
          </p:cNvSpPr>
          <p:nvPr>
            <p:ph type="body" sz="quarter" idx="27" hasCustomPrompt="1"/>
          </p:nvPr>
        </p:nvSpPr>
        <p:spPr>
          <a:xfrm>
            <a:off x="8541863" y="5197319"/>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4" name="Rectangle 63">
            <a:extLst>
              <a:ext uri="{FF2B5EF4-FFF2-40B4-BE49-F238E27FC236}">
                <a16:creationId xmlns:a16="http://schemas.microsoft.com/office/drawing/2014/main" id="{82AF7C40-D349-4C97-A347-76CF953E3C19}"/>
              </a:ext>
            </a:extLst>
          </p:cNvPr>
          <p:cNvSpPr/>
          <p:nvPr userDrawn="1"/>
        </p:nvSpPr>
        <p:spPr>
          <a:xfrm>
            <a:off x="10282670"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indent="-231775" algn="ctr">
              <a:lnSpc>
                <a:spcPct val="90000"/>
              </a:lnSpc>
              <a:spcBef>
                <a:spcPts val="1000"/>
              </a:spcBef>
              <a:buClr>
                <a:srgbClr val="BB5D00"/>
              </a:buClr>
              <a:buSzPct val="105000"/>
              <a:buFont typeface="Arial" panose="020B0604020202020204" pitchFamily="34" charset="0"/>
              <a:buChar char="•"/>
            </a:pPr>
            <a:endParaRPr lang="en-US" sz="1600" b="0" i="0" dirty="0"/>
          </a:p>
        </p:txBody>
      </p:sp>
      <p:sp>
        <p:nvSpPr>
          <p:cNvPr id="65" name="Text Placeholder 4">
            <a:extLst>
              <a:ext uri="{FF2B5EF4-FFF2-40B4-BE49-F238E27FC236}">
                <a16:creationId xmlns:a16="http://schemas.microsoft.com/office/drawing/2014/main" id="{0D7BF459-0952-4A8A-B4A1-94F3EAB278B5}"/>
              </a:ext>
            </a:extLst>
          </p:cNvPr>
          <p:cNvSpPr>
            <a:spLocks noGrp="1"/>
          </p:cNvSpPr>
          <p:nvPr>
            <p:ph type="body" sz="quarter" idx="28" hasCustomPrompt="1"/>
          </p:nvPr>
        </p:nvSpPr>
        <p:spPr>
          <a:xfrm>
            <a:off x="10367490" y="5197319"/>
            <a:ext cx="1542141" cy="8125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FontTx/>
              <a:buNone/>
              <a:defRPr lang="en-US" sz="1600" b="0" i="0" kern="1200" dirty="0">
                <a:solidFill>
                  <a:schemeClr val="tx1"/>
                </a:solidFill>
                <a:effectLst/>
                <a:latin typeface="Arial" panose="020B0604020202020204" pitchFamily="34" charset="0"/>
                <a:ea typeface="+mn-ea"/>
                <a:cs typeface="Arial" panose="020B0604020202020204" pitchFamily="34" charset="0"/>
              </a:defRPr>
            </a:lvl1pPr>
          </a:lstStyle>
          <a:p>
            <a:pPr marL="0" lvl="0" algn="ctr"/>
            <a:r>
              <a:rPr lang="en-US" dirty="0"/>
              <a:t>text</a:t>
            </a:r>
          </a:p>
        </p:txBody>
      </p:sp>
      <p:sp>
        <p:nvSpPr>
          <p:cNvPr id="70" name="Content Placeholder 5">
            <a:extLst>
              <a:ext uri="{FF2B5EF4-FFF2-40B4-BE49-F238E27FC236}">
                <a16:creationId xmlns:a16="http://schemas.microsoft.com/office/drawing/2014/main" id="{4401CDEB-D3A5-4F91-8D58-CE23E7CF8532}"/>
              </a:ext>
            </a:extLst>
          </p:cNvPr>
          <p:cNvSpPr>
            <a:spLocks noGrp="1"/>
          </p:cNvSpPr>
          <p:nvPr>
            <p:ph sz="quarter" idx="4"/>
          </p:nvPr>
        </p:nvSpPr>
        <p:spPr>
          <a:xfrm>
            <a:off x="406346" y="1286313"/>
            <a:ext cx="5420021" cy="1284785"/>
          </a:xfrm>
          <a:prstGeom prst="rect">
            <a:avLst/>
          </a:prstGeom>
        </p:spPr>
        <p:txBody>
          <a:bodyPr>
            <a:noAutofit/>
          </a:bodyPr>
          <a:lstStyle>
            <a:lvl1pPr>
              <a:defRPr sz="1800"/>
            </a:lvl1pPr>
            <a:lvl2pPr>
              <a:buClr>
                <a:srgbClr val="BB5D00"/>
              </a:buClr>
              <a:defRPr sz="1600"/>
            </a:lvl2pPr>
            <a:lvl3pPr>
              <a:buClr>
                <a:srgbClr val="BB5D00"/>
              </a:buClr>
              <a:defRPr sz="14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72" name="Content Placeholder 5">
            <a:extLst>
              <a:ext uri="{FF2B5EF4-FFF2-40B4-BE49-F238E27FC236}">
                <a16:creationId xmlns:a16="http://schemas.microsoft.com/office/drawing/2014/main" id="{8529457F-9109-4E08-B281-08867157CC5B}"/>
              </a:ext>
            </a:extLst>
          </p:cNvPr>
          <p:cNvSpPr>
            <a:spLocks noGrp="1"/>
          </p:cNvSpPr>
          <p:nvPr>
            <p:ph sz="quarter" idx="19"/>
          </p:nvPr>
        </p:nvSpPr>
        <p:spPr>
          <a:xfrm>
            <a:off x="6631279" y="1258704"/>
            <a:ext cx="5375132" cy="1378483"/>
          </a:xfrm>
          <a:prstGeom prst="rect">
            <a:avLst/>
          </a:prstGeom>
        </p:spPr>
        <p:txBody>
          <a:bodyPr>
            <a:noAutofit/>
          </a:bodyPr>
          <a:lstStyle>
            <a:lvl1pPr marL="231775" indent="-231775">
              <a:defRPr lang="en-US" sz="1800" b="0" i="0" kern="1200" dirty="0">
                <a:solidFill>
                  <a:schemeClr val="tx1"/>
                </a:solidFill>
                <a:latin typeface="Arial" panose="020B0604020202020204" pitchFamily="34" charset="0"/>
                <a:ea typeface="+mn-ea"/>
                <a:cs typeface="Arial" panose="020B0604020202020204" pitchFamily="34" charset="0"/>
              </a:defRPr>
            </a:lvl1pPr>
            <a:lvl2pPr marL="628650" indent="-342900">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2pPr>
            <a:lvl3pPr marL="804862" indent="-342900">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3pPr>
            <a:lvl4pPr>
              <a:buClr>
                <a:srgbClr val="BB5D00"/>
              </a:buClr>
              <a:defRPr sz="1600"/>
            </a:lvl4pPr>
            <a:lvl5pPr>
              <a:buClr>
                <a:srgbClr val="BB5D00"/>
              </a:buClr>
              <a:defRPr sz="1600"/>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628650" lvl="1" indent="-34290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804862" lvl="2" indent="-342900"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p:txBody>
      </p:sp>
    </p:spTree>
    <p:extLst>
      <p:ext uri="{BB962C8B-B14F-4D97-AF65-F5344CB8AC3E}">
        <p14:creationId xmlns:p14="http://schemas.microsoft.com/office/powerpoint/2010/main" val="365852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18" Type="http://schemas.openxmlformats.org/officeDocument/2006/relationships/oleObject" Target="../embeddings/oleObject12.bin"/><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jpg"/><Relationship Id="rId10" Type="http://schemas.openxmlformats.org/officeDocument/2006/relationships/slideLayout" Target="../slideLayouts/slideLayout26.xml"/><Relationship Id="rId19" Type="http://schemas.openxmlformats.org/officeDocument/2006/relationships/image" Target="../media/image4.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ags" Target="../tags/tag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5.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2256" t="1225" r="64259" b="44"/>
          <a:stretch/>
        </p:blipFill>
        <p:spPr>
          <a:xfrm rot="16200000">
            <a:off x="5947878" y="-5949704"/>
            <a:ext cx="296247" cy="12192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497501" y="15967"/>
            <a:ext cx="3183460" cy="255067"/>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396A6835-891D-46DA-B6CB-7661AF77412B}"/>
              </a:ext>
            </a:extLst>
          </p:cNvPr>
          <p:cNvPicPr>
            <a:picLocks noChangeAspect="1"/>
          </p:cNvPicPr>
          <p:nvPr userDrawn="1"/>
        </p:nvPicPr>
        <p:blipFill>
          <a:blip r:embed="rId21"/>
          <a:stretch>
            <a:fillRect/>
          </a:stretch>
        </p:blipFill>
        <p:spPr>
          <a:xfrm>
            <a:off x="10173947" y="398191"/>
            <a:ext cx="1921784"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8"/>
            </p:custDataLst>
            <p:extLst>
              <p:ext uri="{D42A27DB-BD31-4B8C-83A1-F6EECF244321}">
                <p14:modId xmlns:p14="http://schemas.microsoft.com/office/powerpoint/2010/main" val="3244066809"/>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22" imgW="592" imgH="595" progId="TCLayout.ActiveDocument.1">
                  <p:embed/>
                </p:oleObj>
              </mc:Choice>
              <mc:Fallback>
                <p:oleObj name="think-cell Slide" r:id="rId22"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3"/>
                      <a:stretch>
                        <a:fillRect/>
                      </a:stretch>
                    </p:blipFill>
                    <p:spPr>
                      <a:xfrm>
                        <a:off x="1589"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782784" y="649400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D-DIN" panose="020B0504030202030204" pitchFamily="34" charset="77"/>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4038600" y="6494000"/>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D-DIN" panose="020B0504030202030204" pitchFamily="34" charset="77"/>
              </a:defRPr>
            </a:lvl1pPr>
          </a:lstStyle>
          <a:p>
            <a:endParaRPr lang="en-US" dirty="0"/>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452487" y="365127"/>
            <a:ext cx="9600053"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452487" y="1514479"/>
            <a:ext cx="11248860" cy="4662484"/>
          </a:xfrm>
          <a:prstGeom prst="rect">
            <a:avLst/>
          </a:prstGeom>
        </p:spPr>
        <p:txBody>
          <a:bodyPr vert="horz" lIns="91440" tIns="45720" rIns="91440" bIns="45720" rtlCol="0">
            <a:noAutofit/>
          </a:body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5601498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44" r:id="rId15"/>
    <p:sldLayoutId id="2147483745" r:id="rId16"/>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17"/>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4"/>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92" imgH="595" progId="TCLayout.ActiveDocument.1">
                  <p:embed/>
                </p:oleObj>
              </mc:Choice>
              <mc:Fallback>
                <p:oleObj name="think-cell Slide" r:id="rId18"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16060696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60631-9162-6943-F2B9-A15F1EBB5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7A90CD-1D19-1273-111D-B28A7F909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0DBD3-0D10-131D-27F4-B5BD31E2C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3DBAC-E741-4106-9B85-C299EB4DCC4D}" type="datetimeFigureOut">
              <a:rPr lang="en-US" smtClean="0"/>
              <a:t>4/10/2024</a:t>
            </a:fld>
            <a:endParaRPr lang="en-US"/>
          </a:p>
        </p:txBody>
      </p:sp>
      <p:sp>
        <p:nvSpPr>
          <p:cNvPr id="5" name="Footer Placeholder 4">
            <a:extLst>
              <a:ext uri="{FF2B5EF4-FFF2-40B4-BE49-F238E27FC236}">
                <a16:creationId xmlns:a16="http://schemas.microsoft.com/office/drawing/2014/main" id="{56C1D3CD-80A6-2A5D-053A-8872AC655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A4CB01-9B1A-3E6D-6F0E-B453620C5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D6DF0-44F4-47E5-A840-BAE8F316A090}" type="slidenum">
              <a:rPr lang="en-US" smtClean="0"/>
              <a:t>‹#›</a:t>
            </a:fld>
            <a:endParaRPr lang="en-US"/>
          </a:p>
        </p:txBody>
      </p:sp>
    </p:spTree>
    <p:extLst>
      <p:ext uri="{BB962C8B-B14F-4D97-AF65-F5344CB8AC3E}">
        <p14:creationId xmlns:p14="http://schemas.microsoft.com/office/powerpoint/2010/main" val="8996282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45CF06-38CA-996A-4183-E7D8D87BF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0D8FE-6C2D-61C6-78AB-3433F1219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E0B95-5CF8-79A7-B7E1-0964F8D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48DB3-7EB9-492B-8988-A75AB5789981}" type="datetimeFigureOut">
              <a:rPr lang="en-US" smtClean="0"/>
              <a:t>4/10/2024</a:t>
            </a:fld>
            <a:endParaRPr lang="en-US"/>
          </a:p>
        </p:txBody>
      </p:sp>
      <p:sp>
        <p:nvSpPr>
          <p:cNvPr id="5" name="Footer Placeholder 4">
            <a:extLst>
              <a:ext uri="{FF2B5EF4-FFF2-40B4-BE49-F238E27FC236}">
                <a16:creationId xmlns:a16="http://schemas.microsoft.com/office/drawing/2014/main" id="{9535514D-6AED-3076-4F57-B200AE730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4DCC2-7F21-D7C7-A2C8-8583A8E6F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D8BBF-018D-44AC-8E26-10BB5CB95859}" type="slidenum">
              <a:rPr lang="en-US" smtClean="0"/>
              <a:t>‹#›</a:t>
            </a:fld>
            <a:endParaRPr lang="en-US"/>
          </a:p>
        </p:txBody>
      </p:sp>
    </p:spTree>
    <p:extLst>
      <p:ext uri="{BB962C8B-B14F-4D97-AF65-F5344CB8AC3E}">
        <p14:creationId xmlns:p14="http://schemas.microsoft.com/office/powerpoint/2010/main" val="4185803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6350">
            <a:solidFill>
              <a:srgbClr val="000000"/>
            </a:solidFill>
          </a:ln>
        </p:spPr>
        <p:txBody>
          <a:bodyPr wrap="square" lIns="0" tIns="0" rIns="0" bIns="0" rtlCol="0"/>
          <a:lstStyle/>
          <a:p>
            <a:endParaRPr/>
          </a:p>
        </p:txBody>
      </p:sp>
      <p:sp>
        <p:nvSpPr>
          <p:cNvPr id="2" name="Holder 2"/>
          <p:cNvSpPr>
            <a:spLocks noGrp="1"/>
          </p:cNvSpPr>
          <p:nvPr>
            <p:ph type="title"/>
          </p:nvPr>
        </p:nvSpPr>
        <p:spPr>
          <a:xfrm>
            <a:off x="1314958" y="345439"/>
            <a:ext cx="7626984"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19445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fcx365.sharepoint.com/Sites/GBL-DOHS/_layouts/15/viewer.aspx?sourcedoc=%7bb51bd2cf-a687-4595-8388-a94b62d6f121%7d" TargetMode="External"/><Relationship Id="rId7" Type="http://schemas.openxmlformats.org/officeDocument/2006/relationships/image" Target="../media/image51.png"/><Relationship Id="rId2" Type="http://schemas.openxmlformats.org/officeDocument/2006/relationships/hyperlink" Target="https://fcx365.sharepoint.com/Sites/GBL-DOHS/_layouts/15/viewer.aspx?sourcedoc=%7b8de1e1a9-0ba2-4d5b-89ad-104e725762e9%7d" TargetMode="External"/><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jpg"/><Relationship Id="rId7" Type="http://schemas.openxmlformats.org/officeDocument/2006/relationships/hyperlink" Target="https://fcx365.sharepoint.com/:b:/r/Sites/GBL-DOHS/DOHSPolicy/FCX-HS04%20Control%20of%20Hazardous%20Energy%20Policy-v2.pdf?csf=1&amp;web=1&amp;e=dRqYFe" TargetMode="External"/><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hyperlink" Target="https://fcx365.sharepoint.com/:b:/r/Sites/GBL-DOHS/DOHSPolicy/FCX-HS02%20Working%20at%20Heights%20Policy.pdf?csf=1&amp;web=1&amp;e=STFyXe" TargetMode="External"/><Relationship Id="rId5" Type="http://schemas.openxmlformats.org/officeDocument/2006/relationships/hyperlink" Target="https://fcx365.sharepoint.com/:b:/r/Sites/GBL-DOHS/DOHSPolicy/FCX-HS05%20Confined%20Space%20Policy.pdf?csf=1&amp;web=1&amp;e=b7YWgQ" TargetMode="External"/><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hyperlink" Target="https://fcx365.sharepoint.com/:b:/r/Sites/GBL-DOHS/DOHSPolicy/FCX-HS04%20Control%20of%20Hazardous%20Energy%20Policy-v2.pdf?csf=1&amp;web=1&amp;e=cenzRs" TargetMode="External"/><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5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smi.az.gov/sites/default/files/2024-03/Overexertion%20in%20Workplace%20March2024.pdf"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urldefense.com/v3/__https:/lnks.gd/l/eyJhbGciOiJIUzI1NiJ9.eyJidWxsZXRpbl9saW5rX2lkIjoxMDEsInVyaSI6ImJwMjpjbGljayIsInVybCI6Imh0dHBzOi8vd3d3Lm1zaGEuZ292L2RhdGEtcmVwb3J0cy9mYXRhbGl0eS1yZXBvcnRzLzIwMjMvbm92ZW1iZXItMTMtMjAyMy1mYXRhbGl0eS9maW5hbC1yZXBvcnQtMCIsImJ1bGxldGluX2lkIjoiMjAyNDAzMTguOTE5OTIwNzEifQ.a3YxcXQldUHO7LjwPDmTNMT3Th31Ol3p5-PVorGtiEE/s/3127872177/br/239048478635-l__;!!HOnwNcP_IqU1!EWgev5HL05NdtntJ3lrmTd8RP9gdYOufVvduMD2kSwMMaPJ-e5434sRfM2bYq-hxrrIVzUNiE-B0CBd71ZM4u_3UrRkyGTO0$"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msha.gov/sites/default/files/Data_Reports/Fatals/Enforcement/2023/August%205%2C%202023%20-%20Final%20Report%20-%20Echols%20Mill.pdf"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msha.gov/sites/default/files/Data_Reports/Fatals/Enforcement/2024/March%201%202024%20-%20Fatality%20Alert%20-%20Swift%20Creek.pdf"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msha.gov/sites/default/files/Data_Reports/Fatals/Enforcement/2023/August%2021%2C%202023%20-%20Final%20Report.pdf"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www.fcx.com/sites/fcx/files/documents/suppliers/standard_safety_policy.pdf"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fcx.com/sites/fcx/files/documents/suppliers/csm.pdf" TargetMode="External"/><Relationship Id="rId2" Type="http://schemas.openxmlformats.org/officeDocument/2006/relationships/hyperlink" Target="https://publicportal.fmi.com/" TargetMode="External"/><Relationship Id="rId1" Type="http://schemas.openxmlformats.org/officeDocument/2006/relationships/slideLayout" Target="../slideLayouts/slideLayout4.xml"/><Relationship Id="rId4" Type="http://schemas.openxmlformats.org/officeDocument/2006/relationships/hyperlink" Target="https://view.officeapps.live.com/op/view.aspx?src=https%3A%2F%2Fpublicportal.fmi.com%2Fsites%2Fpublicportal%2Ffiles%2FFiles%2FLiability_Management_Files%2FCommunication%2520-%2520Contractor%2520HSE%2520Manual%2520Changes%2520Mar%25202024%2520final%2520v2.docx&amp;wdOrigin=BROWSELINK"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ublicportal.fmi.com/" TargetMode="Externa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mailto:talvarad@fmi.com" TargetMode="External"/><Relationship Id="rId3" Type="http://schemas.openxmlformats.org/officeDocument/2006/relationships/hyperlink" Target="mailto:agreen2@fmi.com" TargetMode="External"/><Relationship Id="rId7" Type="http://schemas.openxmlformats.org/officeDocument/2006/relationships/hyperlink" Target="mailto:asalas2@fmi.com" TargetMode="External"/><Relationship Id="rId2" Type="http://schemas.openxmlformats.org/officeDocument/2006/relationships/hyperlink" Target="mailto:tbenavid@fmi.com" TargetMode="External"/><Relationship Id="rId1" Type="http://schemas.openxmlformats.org/officeDocument/2006/relationships/slideLayout" Target="../slideLayouts/slideLayout4.xml"/><Relationship Id="rId6" Type="http://schemas.openxmlformats.org/officeDocument/2006/relationships/hyperlink" Target="mailto:rmunoz4@fmi.com" TargetMode="External"/><Relationship Id="rId5" Type="http://schemas.openxmlformats.org/officeDocument/2006/relationships/hyperlink" Target="mailto:fmaldona@fmi.com" TargetMode="External"/><Relationship Id="rId10" Type="http://schemas.openxmlformats.org/officeDocument/2006/relationships/hyperlink" Target="mailto:mkruger@fmi.com" TargetMode="External"/><Relationship Id="rId4" Type="http://schemas.openxmlformats.org/officeDocument/2006/relationships/hyperlink" Target="mailto:jpingel@fmi.com" TargetMode="External"/><Relationship Id="rId9" Type="http://schemas.openxmlformats.org/officeDocument/2006/relationships/hyperlink" Target="mailto:jacosta@fmi.c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sbyro@fmi.com" TargetMode="External"/><Relationship Id="rId3" Type="http://schemas.openxmlformats.org/officeDocument/2006/relationships/image" Target="../media/image83.png"/><Relationship Id="rId7" Type="http://schemas.openxmlformats.org/officeDocument/2006/relationships/hyperlink" Target="mailto:swhite2@fmi.com" TargetMode="External"/><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hyperlink" Target="mailto:wgrief@fmi.com" TargetMode="External"/><Relationship Id="rId5" Type="http://schemas.openxmlformats.org/officeDocument/2006/relationships/image" Target="../media/image85.png"/><Relationship Id="rId10" Type="http://schemas.openxmlformats.org/officeDocument/2006/relationships/hyperlink" Target="mailto:jschultz@fmi.com" TargetMode="External"/><Relationship Id="rId4" Type="http://schemas.openxmlformats.org/officeDocument/2006/relationships/image" Target="../media/image84.png"/><Relationship Id="rId9" Type="http://schemas.openxmlformats.org/officeDocument/2006/relationships/hyperlink" Target="mailto:Ekurneta@fmi.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fcx365.sharepoint.com/:b:/r/Sites/GBL-DOHS/DOHSPolicy/FCX%20Policy%20-%20%20EW%20ER%20Electrical%20Safety%20Rev.%202.pdf?csf=1&amp;web=1&amp;e=f7Spo1" TargetMode="External"/><Relationship Id="rId2" Type="http://schemas.openxmlformats.org/officeDocument/2006/relationships/image" Target="../media/image27.jpeg"/><Relationship Id="rId1" Type="http://schemas.openxmlformats.org/officeDocument/2006/relationships/slideLayout" Target="../slideLayouts/slideLayout4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0.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fcx365.sharepoint.com/:b:/r/Sites/GBL-DOHS/DOHSPolicy/FCX-HS04%20Control%20of%20Hazardous%20Energy%20Policy-v2.pdf?csf=1&amp;web=1&amp;e=BKAhL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hyperlink" Target="https://fcx365.sharepoint.com/:b:/r/Sites/GBL-DOHS/DOHSPolicy/FCX-HS04%20Control%20of%20Hazardous%20Energy%20Policy-v2.pdf?csf=1&amp;web=1&amp;e=BKAhL0" TargetMode="External"/><Relationship Id="rId7" Type="http://schemas.openxmlformats.org/officeDocument/2006/relationships/image" Target="../media/image47.png"/><Relationship Id="rId2" Type="http://schemas.openxmlformats.org/officeDocument/2006/relationships/hyperlink" Target="https://fcx365.sharepoint.com/:w:/s/HEN-HS/Ef9_Dh32JYhEuxxqcFH4P6oBrkzOoGwmWS-ljcrS3Uoj5Q" TargetMode="External"/><Relationship Id="rId1" Type="http://schemas.openxmlformats.org/officeDocument/2006/relationships/slideLayout" Target="../slideLayouts/slideLayout4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094A-BF89-4BDB-AB51-F1AEC2CEB5C3}"/>
              </a:ext>
            </a:extLst>
          </p:cNvPr>
          <p:cNvSpPr>
            <a:spLocks noGrp="1"/>
          </p:cNvSpPr>
          <p:nvPr>
            <p:ph type="ctrTitle"/>
          </p:nvPr>
        </p:nvSpPr>
        <p:spPr>
          <a:xfrm>
            <a:off x="5972217" y="1638320"/>
            <a:ext cx="4540382" cy="2504662"/>
          </a:xfrm>
        </p:spPr>
        <p:txBody>
          <a:bodyPr/>
          <a:lstStyle/>
          <a:p>
            <a:r>
              <a:rPr lang="en-US" dirty="0"/>
              <a:t>Monthly Contractor HSE / GSC Meeting</a:t>
            </a:r>
            <a:br>
              <a:rPr lang="en-US" dirty="0"/>
            </a:br>
            <a:br>
              <a:rPr lang="en-US" dirty="0"/>
            </a:br>
            <a:r>
              <a:rPr lang="en-US" dirty="0"/>
              <a:t>April 2024</a:t>
            </a:r>
            <a:br>
              <a:rPr lang="en-US" dirty="0"/>
            </a:br>
            <a:br>
              <a:rPr lang="en-US" sz="2000" b="0" dirty="0"/>
            </a:br>
            <a:endParaRPr lang="en-US" sz="2000" b="0" dirty="0"/>
          </a:p>
        </p:txBody>
      </p:sp>
      <p:sp>
        <p:nvSpPr>
          <p:cNvPr id="3" name="Subtitle 2">
            <a:extLst>
              <a:ext uri="{FF2B5EF4-FFF2-40B4-BE49-F238E27FC236}">
                <a16:creationId xmlns:a16="http://schemas.microsoft.com/office/drawing/2014/main" id="{BE9DD4DE-B768-4877-BBAD-939131D02562}"/>
              </a:ext>
            </a:extLst>
          </p:cNvPr>
          <p:cNvSpPr>
            <a:spLocks noGrp="1"/>
          </p:cNvSpPr>
          <p:nvPr>
            <p:ph type="subTitle" idx="1"/>
          </p:nvPr>
        </p:nvSpPr>
        <p:spPr>
          <a:xfrm>
            <a:off x="5972217" y="3684104"/>
            <a:ext cx="4540382" cy="917756"/>
          </a:xfrm>
        </p:spPr>
        <p:txBody>
          <a:bodyPr/>
          <a:lstStyle/>
          <a:p>
            <a:endParaRPr lang="en-US" dirty="0"/>
          </a:p>
          <a:p>
            <a:r>
              <a:rPr lang="en-US" sz="1400" dirty="0">
                <a:solidFill>
                  <a:srgbClr val="006EC0"/>
                </a:solidFill>
                <a:latin typeface="Arial"/>
                <a:cs typeface="Arial"/>
              </a:rPr>
              <a:t>(Incidents</a:t>
            </a:r>
            <a:r>
              <a:rPr lang="en-US" sz="1400" spc="-38" dirty="0">
                <a:solidFill>
                  <a:srgbClr val="006EC0"/>
                </a:solidFill>
                <a:latin typeface="Arial"/>
                <a:cs typeface="Arial"/>
              </a:rPr>
              <a:t> </a:t>
            </a:r>
            <a:r>
              <a:rPr lang="en-US" sz="1400" dirty="0">
                <a:solidFill>
                  <a:srgbClr val="006EC0"/>
                </a:solidFill>
                <a:latin typeface="Arial"/>
                <a:cs typeface="Arial"/>
              </a:rPr>
              <a:t>and</a:t>
            </a:r>
            <a:r>
              <a:rPr lang="en-US" sz="1400" spc="-45" dirty="0">
                <a:solidFill>
                  <a:srgbClr val="006EC0"/>
                </a:solidFill>
                <a:latin typeface="Arial"/>
                <a:cs typeface="Arial"/>
              </a:rPr>
              <a:t> </a:t>
            </a:r>
            <a:r>
              <a:rPr lang="en-US" sz="1400" spc="-15" dirty="0">
                <a:solidFill>
                  <a:srgbClr val="006EC0"/>
                </a:solidFill>
                <a:latin typeface="Arial"/>
                <a:cs typeface="Arial"/>
              </a:rPr>
              <a:t>Communications</a:t>
            </a:r>
            <a:r>
              <a:rPr lang="en-US" sz="1400" spc="-56" dirty="0">
                <a:solidFill>
                  <a:srgbClr val="006EC0"/>
                </a:solidFill>
                <a:latin typeface="Arial"/>
                <a:cs typeface="Arial"/>
              </a:rPr>
              <a:t> </a:t>
            </a:r>
            <a:r>
              <a:rPr lang="en-US" sz="1400" dirty="0">
                <a:solidFill>
                  <a:srgbClr val="006EC0"/>
                </a:solidFill>
                <a:latin typeface="Arial"/>
                <a:cs typeface="Arial"/>
              </a:rPr>
              <a:t>from</a:t>
            </a:r>
            <a:r>
              <a:rPr lang="en-US" sz="1400" spc="-11" dirty="0">
                <a:solidFill>
                  <a:srgbClr val="006EC0"/>
                </a:solidFill>
                <a:latin typeface="Arial"/>
                <a:cs typeface="Arial"/>
              </a:rPr>
              <a:t> </a:t>
            </a:r>
            <a:r>
              <a:rPr lang="en-US" sz="1400" spc="-8" dirty="0">
                <a:solidFill>
                  <a:srgbClr val="006EC0"/>
                </a:solidFill>
                <a:latin typeface="Arial"/>
                <a:cs typeface="Arial"/>
              </a:rPr>
              <a:t>March</a:t>
            </a:r>
            <a:r>
              <a:rPr lang="en-US" sz="1400" spc="-11" dirty="0">
                <a:solidFill>
                  <a:srgbClr val="006EC0"/>
                </a:solidFill>
                <a:latin typeface="Arial"/>
                <a:cs typeface="Arial"/>
              </a:rPr>
              <a:t> </a:t>
            </a:r>
            <a:r>
              <a:rPr lang="en-US" sz="1400" spc="-8" dirty="0">
                <a:solidFill>
                  <a:srgbClr val="006EC0"/>
                </a:solidFill>
                <a:latin typeface="Arial"/>
                <a:cs typeface="Arial"/>
              </a:rPr>
              <a:t>2024)</a:t>
            </a:r>
            <a:endParaRPr lang="en-US" sz="1400" dirty="0">
              <a:latin typeface="Arial"/>
              <a:cs typeface="Arial"/>
            </a:endParaRPr>
          </a:p>
          <a:p>
            <a:endParaRPr lang="en-US" dirty="0"/>
          </a:p>
        </p:txBody>
      </p:sp>
    </p:spTree>
    <p:extLst>
      <p:ext uri="{BB962C8B-B14F-4D97-AF65-F5344CB8AC3E}">
        <p14:creationId xmlns:p14="http://schemas.microsoft.com/office/powerpoint/2010/main" val="110344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993971" y="3084644"/>
            <a:ext cx="2139044" cy="369720"/>
          </a:xfrm>
        </p:spPr>
        <p:txBody>
          <a:bodyPr>
            <a:noAutofit/>
          </a:bodyPr>
          <a:lstStyle/>
          <a:p>
            <a:pPr marL="0" indent="0">
              <a:buNone/>
            </a:pPr>
            <a:r>
              <a:rPr lang="en-US" sz="1050" i="1">
                <a:latin typeface="Arial" panose="020B0604020202020204" pitchFamily="34" charset="0"/>
                <a:cs typeface="Arial" panose="020B0604020202020204" pitchFamily="34" charset="0"/>
              </a:rPr>
              <a:t>Spillage on edge of support beams over dribble chute on second level.</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Rock Impact to Head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60986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27, 2024 / 9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tx1"/>
                          </a:solidFill>
                          <a:effectLst/>
                          <a:latin typeface="Arial"/>
                          <a:ea typeface="+mn-ea"/>
                          <a:cs typeface="Arial"/>
                        </a:rPr>
                        <a:t>A contractor employee was cleaning a tail pulley belt on crusher level one when struck on the head by a rock weighing about 30 pounds. The rock fell from an upper-level dribble shoot where other crews were actively working nearby. </a:t>
                      </a:r>
                      <a:endParaRPr lang="en-US">
                        <a:solidFill>
                          <a:schemeClr val="tx1"/>
                        </a:solidFil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conduct line out prior to task start.</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identify loose material.</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identify employee work locations. Crews should not be working directly above other workers.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hlinkClick r:id="rId2"/>
                        </a:rPr>
                        <a:t>FCX-HS19 Flagging and Barricading </a:t>
                      </a:r>
                      <a:r>
                        <a:rPr lang="en-US" sz="1050">
                          <a:latin typeface="Arial"/>
                          <a:cs typeface="Arial"/>
                        </a:rPr>
                        <a:t> </a:t>
                      </a:r>
                      <a:endParaRPr lang="en-US" sz="105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hlinkClick r:id="rId3"/>
                        </a:rPr>
                        <a:t>FCX-HS02 Working at Heights</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The employee was transported for evaluation and was released for full duty.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Jacob Sweet,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44210" y="692179"/>
            <a:ext cx="130355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2024-12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20014444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FA8E8228-2A83-B285-E159-5EDEF8D2B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63" y="74212"/>
            <a:ext cx="721912" cy="625383"/>
          </a:xfrm>
          <a:prstGeom prst="rect">
            <a:avLst/>
          </a:prstGeom>
        </p:spPr>
      </p:pic>
      <p:pic>
        <p:nvPicPr>
          <p:cNvPr id="1026" name="Picture 2">
            <a:extLst>
              <a:ext uri="{FF2B5EF4-FFF2-40B4-BE49-F238E27FC236}">
                <a16:creationId xmlns:a16="http://schemas.microsoft.com/office/drawing/2014/main" id="{BA65D3B3-11CC-6DF5-1B28-40B61C5FED93}"/>
              </a:ext>
            </a:extLst>
          </p:cNvPr>
          <p:cNvPicPr>
            <a:picLocks noGrp="1" noChangeAspect="1" noChangeArrowheads="1"/>
          </p:cNvPicPr>
          <p:nvPr>
            <p:ph type="pic" sz="quarter" idx="17"/>
          </p:nvPr>
        </p:nvPicPr>
        <p:blipFill>
          <a:blip r:embed="rId5" cstate="print">
            <a:extLst>
              <a:ext uri="{28A0092B-C50C-407E-A947-70E740481C1C}">
                <a14:useLocalDpi xmlns:a14="http://schemas.microsoft.com/office/drawing/2010/main" val="0"/>
              </a:ext>
            </a:extLst>
          </a:blip>
          <a:srcRect l="11611" r="11611"/>
          <a:stretch>
            <a:fillRect/>
          </a:stretch>
        </p:blipFill>
        <p:spPr bwMode="auto">
          <a:xfrm>
            <a:off x="6355612" y="1478373"/>
            <a:ext cx="1610069" cy="1571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F46437-CB11-F192-0559-29F3AF5DC8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3" t="-2872" r="4133" b="17207"/>
          <a:stretch/>
        </p:blipFill>
        <p:spPr bwMode="auto">
          <a:xfrm>
            <a:off x="7931665" y="1424271"/>
            <a:ext cx="2139044" cy="16259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D96DD89-5FB4-705D-AF5B-E145E70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168" y="1511376"/>
            <a:ext cx="1682035" cy="15388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2FF7C42-FCD1-62AF-D282-52A741455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733" y="3688123"/>
            <a:ext cx="5235519" cy="21661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5">
            <a:extLst>
              <a:ext uri="{FF2B5EF4-FFF2-40B4-BE49-F238E27FC236}">
                <a16:creationId xmlns:a16="http://schemas.microsoft.com/office/drawing/2014/main" id="{A682A752-4B1D-A7BD-EAD3-37A223D3CA92}"/>
              </a:ext>
            </a:extLst>
          </p:cNvPr>
          <p:cNvSpPr txBox="1">
            <a:spLocks/>
          </p:cNvSpPr>
          <p:nvPr/>
        </p:nvSpPr>
        <p:spPr>
          <a:xfrm>
            <a:off x="6321920" y="3078907"/>
            <a:ext cx="2414791" cy="369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Area where rock fell. </a:t>
            </a:r>
          </a:p>
        </p:txBody>
      </p:sp>
      <p:sp>
        <p:nvSpPr>
          <p:cNvPr id="17" name="Text Placeholder 5">
            <a:extLst>
              <a:ext uri="{FF2B5EF4-FFF2-40B4-BE49-F238E27FC236}">
                <a16:creationId xmlns:a16="http://schemas.microsoft.com/office/drawing/2014/main" id="{242AABF6-A0CC-F51B-05E0-E88011884F42}"/>
              </a:ext>
            </a:extLst>
          </p:cNvPr>
          <p:cNvSpPr txBox="1">
            <a:spLocks/>
          </p:cNvSpPr>
          <p:nvPr/>
        </p:nvSpPr>
        <p:spPr>
          <a:xfrm>
            <a:off x="10135588" y="3054521"/>
            <a:ext cx="1063597" cy="377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Rock size. </a:t>
            </a:r>
          </a:p>
        </p:txBody>
      </p:sp>
      <p:sp>
        <p:nvSpPr>
          <p:cNvPr id="18" name="Text Placeholder 5">
            <a:extLst>
              <a:ext uri="{FF2B5EF4-FFF2-40B4-BE49-F238E27FC236}">
                <a16:creationId xmlns:a16="http://schemas.microsoft.com/office/drawing/2014/main" id="{DE028BB5-A201-D610-638C-1A233E036BF8}"/>
              </a:ext>
            </a:extLst>
          </p:cNvPr>
          <p:cNvSpPr txBox="1">
            <a:spLocks/>
          </p:cNvSpPr>
          <p:nvPr/>
        </p:nvSpPr>
        <p:spPr>
          <a:xfrm>
            <a:off x="6444205" y="5910415"/>
            <a:ext cx="3883616" cy="213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Illustration of work area and location of affected contractor. </a:t>
            </a:r>
          </a:p>
        </p:txBody>
      </p:sp>
    </p:spTree>
    <p:extLst>
      <p:ext uri="{BB962C8B-B14F-4D97-AF65-F5344CB8AC3E}">
        <p14:creationId xmlns:p14="http://schemas.microsoft.com/office/powerpoint/2010/main" val="183305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t">
            <a:spAutoFit/>
          </a:bodyPr>
          <a:lstStyle/>
          <a:p>
            <a:pPr marL="12700">
              <a:lnSpc>
                <a:spcPct val="100000"/>
              </a:lnSpc>
              <a:spcBef>
                <a:spcPts val="100"/>
              </a:spcBef>
            </a:pPr>
            <a:r>
              <a:rPr lang="en-US" b="1"/>
              <a:t>Actionable</a:t>
            </a:r>
            <a:r>
              <a:rPr b="1" spc="-45">
                <a:latin typeface="Arial"/>
                <a:cs typeface="Arial"/>
              </a:rPr>
              <a:t> </a:t>
            </a:r>
            <a:r>
              <a:rPr b="1" spc="-10">
                <a:latin typeface="Arial"/>
                <a:cs typeface="Arial"/>
              </a:rPr>
              <a:t>Event:</a:t>
            </a:r>
            <a:r>
              <a:rPr b="1" spc="-155">
                <a:latin typeface="Arial"/>
                <a:cs typeface="Arial"/>
              </a:rPr>
              <a:t> </a:t>
            </a:r>
            <a:r>
              <a:rPr sz="3000" baseline="1388"/>
              <a:t>Fall</a:t>
            </a:r>
            <a:r>
              <a:rPr sz="3000" spc="-30" baseline="1388"/>
              <a:t> </a:t>
            </a:r>
            <a:r>
              <a:rPr sz="3000" baseline="1388"/>
              <a:t>from</a:t>
            </a:r>
            <a:r>
              <a:rPr sz="3000" spc="-37" baseline="1388"/>
              <a:t> </a:t>
            </a:r>
            <a:r>
              <a:rPr sz="3000" baseline="1388"/>
              <a:t>Height</a:t>
            </a:r>
            <a:r>
              <a:rPr sz="3000" spc="-30" baseline="1388"/>
              <a:t> </a:t>
            </a:r>
            <a:r>
              <a:rPr sz="3000" baseline="1388"/>
              <a:t>in</a:t>
            </a:r>
            <a:r>
              <a:rPr sz="3000" spc="-30" baseline="1388"/>
              <a:t> </a:t>
            </a:r>
            <a:r>
              <a:rPr sz="3000" baseline="1388"/>
              <a:t>Chute</a:t>
            </a:r>
            <a:r>
              <a:rPr sz="3000" spc="-15" baseline="1388"/>
              <a:t> Hatch</a:t>
            </a:r>
            <a:endParaRPr sz="3000" baseline="1388">
              <a:latin typeface="Arial"/>
              <a:cs typeface="Arial"/>
            </a:endParaRPr>
          </a:p>
        </p:txBody>
      </p:sp>
      <p:grpSp>
        <p:nvGrpSpPr>
          <p:cNvPr id="3" name="object 3"/>
          <p:cNvGrpSpPr/>
          <p:nvPr/>
        </p:nvGrpSpPr>
        <p:grpSpPr>
          <a:xfrm>
            <a:off x="6297040" y="1054100"/>
            <a:ext cx="5634990" cy="5584190"/>
            <a:chOff x="6297040" y="1054100"/>
            <a:chExt cx="5634990" cy="5584190"/>
          </a:xfrm>
        </p:grpSpPr>
        <p:sp>
          <p:nvSpPr>
            <p:cNvPr id="4" name="object 4"/>
            <p:cNvSpPr/>
            <p:nvPr/>
          </p:nvSpPr>
          <p:spPr>
            <a:xfrm>
              <a:off x="6309740" y="1424673"/>
              <a:ext cx="5609590" cy="5201285"/>
            </a:xfrm>
            <a:custGeom>
              <a:avLst/>
              <a:gdLst/>
              <a:ahLst/>
              <a:cxnLst/>
              <a:rect l="l" t="t" r="r" b="b"/>
              <a:pathLst>
                <a:path w="5609590" h="5201284">
                  <a:moveTo>
                    <a:pt x="5609209" y="0"/>
                  </a:moveTo>
                  <a:lnTo>
                    <a:pt x="0" y="0"/>
                  </a:lnTo>
                  <a:lnTo>
                    <a:pt x="0" y="5200777"/>
                  </a:lnTo>
                  <a:lnTo>
                    <a:pt x="5609209" y="5200777"/>
                  </a:lnTo>
                  <a:lnTo>
                    <a:pt x="560920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303390" y="1418209"/>
              <a:ext cx="5622290" cy="12700"/>
            </a:xfrm>
            <a:custGeom>
              <a:avLst/>
              <a:gdLst/>
              <a:ahLst/>
              <a:cxnLst/>
              <a:rect l="l" t="t" r="r" b="b"/>
              <a:pathLst>
                <a:path w="5622290" h="12700">
                  <a:moveTo>
                    <a:pt x="0" y="12700"/>
                  </a:moveTo>
                  <a:lnTo>
                    <a:pt x="5621909" y="12700"/>
                  </a:lnTo>
                  <a:lnTo>
                    <a:pt x="5621909" y="0"/>
                  </a:lnTo>
                  <a:lnTo>
                    <a:pt x="0" y="0"/>
                  </a:lnTo>
                  <a:lnTo>
                    <a:pt x="0" y="12700"/>
                  </a:lnTo>
                  <a:close/>
                </a:path>
              </a:pathLst>
            </a:custGeom>
            <a:solidFill>
              <a:srgbClr val="A4A4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6309740" y="1060450"/>
              <a:ext cx="0" cy="5571490"/>
            </a:xfrm>
            <a:custGeom>
              <a:avLst/>
              <a:gdLst/>
              <a:ahLst/>
              <a:cxnLst/>
              <a:rect l="l" t="t" r="r" b="b"/>
              <a:pathLst>
                <a:path h="5571490">
                  <a:moveTo>
                    <a:pt x="0" y="0"/>
                  </a:moveTo>
                  <a:lnTo>
                    <a:pt x="0" y="557135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1918950" y="1060450"/>
              <a:ext cx="0" cy="5571490"/>
            </a:xfrm>
            <a:custGeom>
              <a:avLst/>
              <a:gdLst/>
              <a:ahLst/>
              <a:cxnLst/>
              <a:rect l="l" t="t" r="r" b="b"/>
              <a:pathLst>
                <a:path h="5571490">
                  <a:moveTo>
                    <a:pt x="0" y="0"/>
                  </a:moveTo>
                  <a:lnTo>
                    <a:pt x="0" y="557135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303390" y="6625450"/>
              <a:ext cx="5622290" cy="0"/>
            </a:xfrm>
            <a:custGeom>
              <a:avLst/>
              <a:gdLst/>
              <a:ahLst/>
              <a:cxnLst/>
              <a:rect l="l" t="t" r="r" b="b"/>
              <a:pathLst>
                <a:path w="5622290">
                  <a:moveTo>
                    <a:pt x="0" y="0"/>
                  </a:moveTo>
                  <a:lnTo>
                    <a:pt x="5621909" y="0"/>
                  </a:lnTo>
                </a:path>
              </a:pathLst>
            </a:custGeom>
            <a:ln w="12700">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6309740" y="1066800"/>
            <a:ext cx="5609590" cy="358140"/>
          </a:xfrm>
          <a:prstGeom prst="rect">
            <a:avLst/>
          </a:prstGeom>
          <a:solidFill>
            <a:srgbClr val="FFFF00"/>
          </a:solidFill>
          <a:ln w="12700">
            <a:solidFill>
              <a:srgbClr val="A4A4A4"/>
            </a:solidFill>
          </a:ln>
        </p:spPr>
        <p:txBody>
          <a:bodyPr vert="horz" wrap="square" lIns="0" tIns="66675" rIns="0" bIns="0" rtlCol="0">
            <a:spAutoFit/>
          </a:bodyPr>
          <a:lstStyle/>
          <a:p>
            <a:pPr marL="1270" marR="0" lvl="0" indent="0" algn="ctr" defTabSz="914400" eaLnBrk="1" fontAlgn="auto" latinLnBrk="0" hangingPunct="1">
              <a:lnSpc>
                <a:spcPct val="100000"/>
              </a:lnSpc>
              <a:spcBef>
                <a:spcPts val="525"/>
              </a:spcBef>
              <a:spcAft>
                <a:spcPts val="0"/>
              </a:spcAft>
              <a:buClrTx/>
              <a:buSzTx/>
              <a:buFontTx/>
              <a:buNone/>
              <a:tabLst/>
              <a:defRPr/>
            </a:pPr>
            <a:r>
              <a:rPr kumimoji="0" sz="1400" b="1" i="0" u="none" strike="noStrike" kern="0" cap="none" spc="0" normalizeH="0" baseline="0" noProof="0">
                <a:ln>
                  <a:noFill/>
                </a:ln>
                <a:solidFill>
                  <a:sysClr val="windowText" lastClr="000000"/>
                </a:solidFill>
                <a:effectLst/>
                <a:uLnTx/>
                <a:uFillTx/>
                <a:latin typeface="Arial"/>
                <a:cs typeface="Arial"/>
              </a:rPr>
              <a:t>Photos</a:t>
            </a:r>
            <a:r>
              <a:rPr kumimoji="0" sz="1400" b="1" i="0" u="none" strike="noStrike" kern="0" cap="none" spc="-35" normalizeH="0" baseline="0" noProof="0">
                <a:ln>
                  <a:noFill/>
                </a:ln>
                <a:solidFill>
                  <a:sysClr val="windowText" lastClr="000000"/>
                </a:solidFill>
                <a:effectLst/>
                <a:uLnTx/>
                <a:uFillTx/>
                <a:latin typeface="Arial"/>
                <a:cs typeface="Arial"/>
              </a:rPr>
              <a:t> </a:t>
            </a:r>
            <a:r>
              <a:rPr kumimoji="0" sz="1400" b="1" i="0" u="none" strike="noStrike" kern="0" cap="none" spc="0" normalizeH="0" baseline="0" noProof="0">
                <a:ln>
                  <a:noFill/>
                </a:ln>
                <a:solidFill>
                  <a:sysClr val="windowText" lastClr="000000"/>
                </a:solidFill>
                <a:effectLst/>
                <a:uLnTx/>
                <a:uFillTx/>
                <a:latin typeface="Arial"/>
                <a:cs typeface="Arial"/>
              </a:rPr>
              <a:t>/</a:t>
            </a:r>
            <a:r>
              <a:rPr kumimoji="0" sz="1400" b="1" i="0" u="none" strike="noStrike" kern="0" cap="none" spc="-20" normalizeH="0" baseline="0" noProof="0">
                <a:ln>
                  <a:noFill/>
                </a:ln>
                <a:solidFill>
                  <a:sysClr val="windowText" lastClr="000000"/>
                </a:solidFill>
                <a:effectLst/>
                <a:uLnTx/>
                <a:uFillTx/>
                <a:latin typeface="Arial"/>
                <a:cs typeface="Arial"/>
              </a:rPr>
              <a:t> Links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9451847" y="199644"/>
            <a:ext cx="2249805" cy="610235"/>
            <a:chOff x="9451847" y="199644"/>
            <a:chExt cx="2249805" cy="610235"/>
          </a:xfrm>
        </p:grpSpPr>
        <p:pic>
          <p:nvPicPr>
            <p:cNvPr id="11" name="object 11"/>
            <p:cNvPicPr/>
            <p:nvPr/>
          </p:nvPicPr>
          <p:blipFill>
            <a:blip r:embed="rId3" cstate="print"/>
            <a:stretch>
              <a:fillRect/>
            </a:stretch>
          </p:blipFill>
          <p:spPr>
            <a:xfrm>
              <a:off x="9451847" y="199644"/>
              <a:ext cx="2249424" cy="262127"/>
            </a:xfrm>
            <a:prstGeom prst="rect">
              <a:avLst/>
            </a:prstGeom>
          </p:spPr>
        </p:pic>
        <p:pic>
          <p:nvPicPr>
            <p:cNvPr id="12" name="object 12"/>
            <p:cNvPicPr/>
            <p:nvPr/>
          </p:nvPicPr>
          <p:blipFill>
            <a:blip r:embed="rId4" cstate="print"/>
            <a:stretch>
              <a:fillRect/>
            </a:stretch>
          </p:blipFill>
          <p:spPr>
            <a:xfrm>
              <a:off x="11140185" y="499618"/>
              <a:ext cx="561086" cy="310007"/>
            </a:xfrm>
            <a:prstGeom prst="rect">
              <a:avLst/>
            </a:prstGeom>
          </p:spPr>
        </p:pic>
      </p:grpSp>
      <p:graphicFrame>
        <p:nvGraphicFramePr>
          <p:cNvPr id="13" name="object 13"/>
          <p:cNvGraphicFramePr>
            <a:graphicFrameLocks noGrp="1"/>
          </p:cNvGraphicFramePr>
          <p:nvPr/>
        </p:nvGraphicFramePr>
        <p:xfrm>
          <a:off x="266457" y="1072132"/>
          <a:ext cx="5862822" cy="5540618"/>
        </p:xfrm>
        <a:graphic>
          <a:graphicData uri="http://schemas.openxmlformats.org/drawingml/2006/table">
            <a:tbl>
              <a:tblPr firstRow="1" bandRow="1">
                <a:tableStyleId>{2D5ABB26-0587-4C30-8999-92F81FD0307C}</a:tableStyleId>
              </a:tblPr>
              <a:tblGrid>
                <a:gridCol w="1588815">
                  <a:extLst>
                    <a:ext uri="{9D8B030D-6E8A-4147-A177-3AD203B41FA5}">
                      <a16:colId xmlns:a16="http://schemas.microsoft.com/office/drawing/2014/main" val="20000"/>
                    </a:ext>
                  </a:extLst>
                </a:gridCol>
                <a:gridCol w="4274007">
                  <a:extLst>
                    <a:ext uri="{9D8B030D-6E8A-4147-A177-3AD203B41FA5}">
                      <a16:colId xmlns:a16="http://schemas.microsoft.com/office/drawing/2014/main" val="20001"/>
                    </a:ext>
                  </a:extLst>
                </a:gridCol>
              </a:tblGrid>
              <a:tr h="533907">
                <a:tc gridSpan="2">
                  <a:txBody>
                    <a:bodyPr/>
                    <a:lstStyle/>
                    <a:p>
                      <a:pPr algn="ctr">
                        <a:lnSpc>
                          <a:spcPct val="100000"/>
                        </a:lnSpc>
                        <a:spcBef>
                          <a:spcPts val="725"/>
                        </a:spcBef>
                      </a:pPr>
                      <a:r>
                        <a:rPr sz="1400" b="1" dirty="0">
                          <a:latin typeface="Arial"/>
                          <a:cs typeface="Arial"/>
                        </a:rPr>
                        <a:t>Preliminary</a:t>
                      </a:r>
                      <a:r>
                        <a:rPr sz="1400" b="1" spc="-80" dirty="0">
                          <a:latin typeface="Arial"/>
                          <a:cs typeface="Arial"/>
                        </a:rPr>
                        <a:t> </a:t>
                      </a:r>
                      <a:r>
                        <a:rPr sz="1400" b="1" dirty="0">
                          <a:latin typeface="Arial"/>
                          <a:cs typeface="Arial"/>
                        </a:rPr>
                        <a:t>Incident</a:t>
                      </a:r>
                      <a:r>
                        <a:rPr sz="1400" b="1" spc="-75" dirty="0">
                          <a:latin typeface="Arial"/>
                          <a:cs typeface="Arial"/>
                        </a:rPr>
                        <a:t> </a:t>
                      </a:r>
                      <a:r>
                        <a:rPr sz="1400" b="1" spc="-10" dirty="0">
                          <a:latin typeface="Arial"/>
                          <a:cs typeface="Arial"/>
                        </a:rPr>
                        <a:t>Details</a:t>
                      </a:r>
                      <a:endParaRPr sz="1400">
                        <a:latin typeface="Arial"/>
                        <a:cs typeface="Arial"/>
                      </a:endParaRPr>
                    </a:p>
                  </a:txBody>
                  <a:tcPr marL="0" marR="0" marT="9207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406865">
                <a:tc>
                  <a:txBody>
                    <a:bodyPr/>
                    <a:lstStyle/>
                    <a:p>
                      <a:pPr marL="90805" algn="l">
                        <a:lnSpc>
                          <a:spcPct val="100000"/>
                        </a:lnSpc>
                        <a:spcBef>
                          <a:spcPts val="0"/>
                        </a:spcBef>
                        <a:spcAft>
                          <a:spcPts val="0"/>
                        </a:spcAft>
                      </a:pPr>
                      <a:r>
                        <a:rPr sz="1000" b="1" spc="-10" dirty="0">
                          <a:latin typeface="Arial"/>
                          <a:cs typeface="Arial"/>
                        </a:rPr>
                        <a:t>Operation</a:t>
                      </a:r>
                      <a:endParaRPr sz="1000" dirty="0">
                        <a:latin typeface="Arial"/>
                        <a:cs typeface="Arial"/>
                      </a:endParaRP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0"/>
                        </a:spcBef>
                        <a:spcAft>
                          <a:spcPts val="0"/>
                        </a:spcAft>
                      </a:pPr>
                      <a:r>
                        <a:rPr sz="1050" spc="-10" dirty="0">
                          <a:latin typeface="Arial"/>
                          <a:cs typeface="Arial"/>
                        </a:rPr>
                        <a:t>Sierrita</a:t>
                      </a:r>
                      <a:endParaRPr sz="1050" dirty="0">
                        <a:latin typeface="Arial"/>
                        <a:cs typeface="Arial"/>
                      </a:endParaRPr>
                    </a:p>
                  </a:txBody>
                  <a:tcPr marL="0" marR="0" marT="0" marB="0" anchor="ctr">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417659">
                <a:tc>
                  <a:txBody>
                    <a:bodyPr/>
                    <a:lstStyle/>
                    <a:p>
                      <a:pPr marL="90805" algn="l">
                        <a:lnSpc>
                          <a:spcPct val="100000"/>
                        </a:lnSpc>
                        <a:spcBef>
                          <a:spcPts val="0"/>
                        </a:spcBef>
                        <a:spcAft>
                          <a:spcPts val="0"/>
                        </a:spcAft>
                      </a:pPr>
                      <a:r>
                        <a:rPr sz="1000" b="1" kern="1200" dirty="0">
                          <a:solidFill>
                            <a:schemeClr val="dk1"/>
                          </a:solidFill>
                          <a:latin typeface="Arial"/>
                          <a:ea typeface="+mn-ea"/>
                          <a:cs typeface="Arial"/>
                        </a:rPr>
                        <a:t>Date / Time</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0"/>
                        </a:spcBef>
                        <a:spcAft>
                          <a:spcPts val="0"/>
                        </a:spcAft>
                      </a:pPr>
                      <a:r>
                        <a:rPr sz="1050" dirty="0">
                          <a:latin typeface="Arial"/>
                          <a:cs typeface="Arial"/>
                        </a:rPr>
                        <a:t>March</a:t>
                      </a:r>
                      <a:r>
                        <a:rPr sz="1050" spc="-25" dirty="0">
                          <a:latin typeface="Arial"/>
                          <a:cs typeface="Arial"/>
                        </a:rPr>
                        <a:t> </a:t>
                      </a:r>
                      <a:r>
                        <a:rPr sz="1050" dirty="0">
                          <a:latin typeface="Arial"/>
                          <a:cs typeface="Arial"/>
                        </a:rPr>
                        <a:t>28,</a:t>
                      </a:r>
                      <a:r>
                        <a:rPr sz="1050" spc="-25" dirty="0">
                          <a:latin typeface="Arial"/>
                          <a:cs typeface="Arial"/>
                        </a:rPr>
                        <a:t> </a:t>
                      </a:r>
                      <a:r>
                        <a:rPr sz="1050" dirty="0">
                          <a:latin typeface="Arial"/>
                          <a:cs typeface="Arial"/>
                        </a:rPr>
                        <a:t>2024</a:t>
                      </a:r>
                      <a:r>
                        <a:rPr sz="1050" spc="-30" dirty="0">
                          <a:latin typeface="Arial"/>
                          <a:cs typeface="Arial"/>
                        </a:rPr>
                        <a:t> </a:t>
                      </a:r>
                      <a:r>
                        <a:rPr sz="1050" dirty="0">
                          <a:latin typeface="Arial"/>
                          <a:cs typeface="Arial"/>
                        </a:rPr>
                        <a:t>/</a:t>
                      </a:r>
                      <a:r>
                        <a:rPr sz="1050" spc="-20" dirty="0">
                          <a:latin typeface="Arial"/>
                          <a:cs typeface="Arial"/>
                        </a:rPr>
                        <a:t> </a:t>
                      </a:r>
                      <a:r>
                        <a:rPr sz="1050" dirty="0">
                          <a:latin typeface="Arial"/>
                          <a:cs typeface="Arial"/>
                        </a:rPr>
                        <a:t>8:30</a:t>
                      </a:r>
                      <a:r>
                        <a:rPr sz="1050" spc="-20" dirty="0">
                          <a:latin typeface="Arial"/>
                          <a:cs typeface="Arial"/>
                        </a:rPr>
                        <a:t> a.m.</a:t>
                      </a:r>
                      <a:endParaRPr sz="1050" dirty="0">
                        <a:latin typeface="Arial"/>
                        <a:cs typeface="Arial"/>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06443">
                <a:tc>
                  <a:txBody>
                    <a:bodyPr/>
                    <a:lstStyle/>
                    <a:p>
                      <a:pPr marL="112713" indent="0" algn="l">
                        <a:lnSpc>
                          <a:spcPct val="100000"/>
                        </a:lnSpc>
                        <a:spcBef>
                          <a:spcPts val="0"/>
                        </a:spcBef>
                        <a:spcAft>
                          <a:spcPts val="0"/>
                        </a:spcAft>
                      </a:pPr>
                      <a:r>
                        <a:rPr lang="en-US" sz="1000" b="1" kern="1200" dirty="0">
                          <a:solidFill>
                            <a:schemeClr val="dk1"/>
                          </a:solidFill>
                          <a:latin typeface="Arial"/>
                          <a:ea typeface="+mn-ea"/>
                          <a:cs typeface="Arial"/>
                        </a:rPr>
                        <a:t>Event Type</a:t>
                      </a:r>
                      <a:endParaRPr sz="1000" b="1" kern="1200" dirty="0">
                        <a:solidFill>
                          <a:schemeClr val="dk1"/>
                        </a:solidFill>
                        <a:latin typeface="Arial"/>
                        <a:ea typeface="+mn-ea"/>
                        <a:cs typeface="Arial"/>
                      </a:endParaRPr>
                    </a:p>
                  </a:txBody>
                  <a:tcPr marL="0" marR="0" marT="9525"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Near Miss</a:t>
                      </a:r>
                      <a:endParaRPr sz="1050" dirty="0">
                        <a:latin typeface="Arial"/>
                        <a:cs typeface="Arial"/>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1304310">
                <a:tc>
                  <a:txBody>
                    <a:bodyPr/>
                    <a:lstStyle/>
                    <a:p>
                      <a:pPr marL="90805" algn="l">
                        <a:lnSpc>
                          <a:spcPct val="100000"/>
                        </a:lnSpc>
                      </a:pPr>
                      <a:r>
                        <a:rPr sz="1000" b="1" kern="1200" dirty="0">
                          <a:solidFill>
                            <a:schemeClr val="dk1"/>
                          </a:solidFill>
                          <a:latin typeface="Arial"/>
                          <a:ea typeface="+mn-ea"/>
                          <a:cs typeface="Arial"/>
                        </a:rPr>
                        <a:t>Summary</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57150" marR="215900" indent="0" algn="l">
                        <a:lnSpc>
                          <a:spcPct val="100000"/>
                        </a:lnSpc>
                        <a:spcBef>
                          <a:spcPts val="0"/>
                        </a:spcBef>
                      </a:pPr>
                      <a:r>
                        <a:rPr sz="1050" dirty="0">
                          <a:latin typeface="Arial" panose="020B0604020202020204" pitchFamily="34" charset="0"/>
                          <a:cs typeface="Arial" panose="020B0604020202020204" pitchFamily="34" charset="0"/>
                        </a:rPr>
                        <a:t>Three</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employees</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were</a:t>
                      </a:r>
                      <a:r>
                        <a:rPr sz="1050" spc="-2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clearing</a:t>
                      </a:r>
                      <a:r>
                        <a:rPr sz="1050" spc="-15" dirty="0">
                          <a:latin typeface="Arial" panose="020B0604020202020204" pitchFamily="34" charset="0"/>
                          <a:cs typeface="Arial" panose="020B0604020202020204" pitchFamily="34" charset="0"/>
                        </a:rPr>
                        <a:t> </a:t>
                      </a:r>
                      <a:r>
                        <a:rPr lang="en-US" sz="1050" spc="-15" dirty="0" err="1">
                          <a:latin typeface="Arial" panose="020B0604020202020204" pitchFamily="34" charset="0"/>
                          <a:cs typeface="Arial" panose="020B0604020202020204" pitchFamily="34" charset="0"/>
                        </a:rPr>
                        <a:t>deadbed</a:t>
                      </a:r>
                      <a:r>
                        <a:rPr lang="en-US"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material</a:t>
                      </a:r>
                      <a:r>
                        <a:rPr sz="1050" spc="-1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stuck </a:t>
                      </a:r>
                      <a:r>
                        <a:rPr sz="1050" dirty="0">
                          <a:latin typeface="Arial" panose="020B0604020202020204" pitchFamily="34" charset="0"/>
                          <a:cs typeface="Arial" panose="020B0604020202020204" pitchFamily="34" charset="0"/>
                        </a:rPr>
                        <a:t>on</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catch</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bars</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in</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20" dirty="0">
                          <a:latin typeface="Arial" panose="020B0604020202020204" pitchFamily="34" charset="0"/>
                          <a:cs typeface="Arial" panose="020B0604020202020204" pitchFamily="34" charset="0"/>
                        </a:rPr>
                        <a:t> </a:t>
                      </a:r>
                      <a:r>
                        <a:rPr lang="en-US" sz="1050" spc="-20" dirty="0">
                          <a:latin typeface="Arial" panose="020B0604020202020204" pitchFamily="34" charset="0"/>
                          <a:cs typeface="Arial" panose="020B0604020202020204" pitchFamily="34" charset="0"/>
                        </a:rPr>
                        <a:t>s</a:t>
                      </a:r>
                      <a:r>
                        <a:rPr sz="1050" dirty="0">
                          <a:latin typeface="Arial" panose="020B0604020202020204" pitchFamily="34" charset="0"/>
                          <a:cs typeface="Arial" panose="020B0604020202020204" pitchFamily="34" charset="0"/>
                        </a:rPr>
                        <a:t>econdary</a:t>
                      </a:r>
                      <a:r>
                        <a:rPr sz="1050" spc="-2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chute.</a:t>
                      </a:r>
                      <a:r>
                        <a:rPr lang="en-US" sz="105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2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confined </a:t>
                      </a:r>
                      <a:r>
                        <a:rPr sz="1050" dirty="0">
                          <a:latin typeface="Arial" panose="020B0604020202020204" pitchFamily="34" charset="0"/>
                          <a:cs typeface="Arial" panose="020B0604020202020204" pitchFamily="34" charset="0"/>
                        </a:rPr>
                        <a:t>space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attendant</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opened</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hatch</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on</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north</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side</a:t>
                      </a:r>
                      <a:r>
                        <a:rPr sz="1050" spc="-30"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of</a:t>
                      </a:r>
                      <a:r>
                        <a:rPr sz="1050" spc="-2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the</a:t>
                      </a:r>
                      <a:r>
                        <a:rPr sz="1050" spc="-30"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chute</a:t>
                      </a:r>
                      <a:r>
                        <a:rPr lang="en-US" sz="1050" spc="-10" dirty="0">
                          <a:latin typeface="Arial" panose="020B0604020202020204" pitchFamily="34" charset="0"/>
                          <a:cs typeface="Arial" panose="020B0604020202020204" pitchFamily="34" charset="0"/>
                        </a:rPr>
                        <a:t> to help improve access to the material. An employee inside the chute, unaware of the opened hatch, stepped on </a:t>
                      </a:r>
                      <a:r>
                        <a:rPr lang="en-US" sz="1050" spc="-10" dirty="0" err="1">
                          <a:latin typeface="Arial" panose="020B0604020202020204" pitchFamily="34" charset="0"/>
                          <a:cs typeface="Arial" panose="020B0604020202020204" pitchFamily="34" charset="0"/>
                        </a:rPr>
                        <a:t>deadbed</a:t>
                      </a:r>
                      <a:r>
                        <a:rPr lang="en-US" sz="1050" spc="-10" dirty="0">
                          <a:latin typeface="Arial" panose="020B0604020202020204" pitchFamily="34" charset="0"/>
                          <a:cs typeface="Arial" panose="020B0604020202020204" pitchFamily="34" charset="0"/>
                        </a:rPr>
                        <a:t> material covering the hatch, pushing one foot through the opening, and was exposed to a nine-foot fall. </a:t>
                      </a:r>
                      <a:endParaRPr sz="1050" dirty="0">
                        <a:latin typeface="Arial" panose="020B0604020202020204" pitchFamily="34" charset="0"/>
                        <a:cs typeface="Arial" panose="020B0604020202020204" pitchFamily="34" charset="0"/>
                      </a:endParaRP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395240">
                <a:tc>
                  <a:txBody>
                    <a:bodyPr/>
                    <a:lstStyle/>
                    <a:p>
                      <a:pPr marL="90805" algn="l">
                        <a:lnSpc>
                          <a:spcPct val="100000"/>
                        </a:lnSpc>
                        <a:spcBef>
                          <a:spcPts val="570"/>
                        </a:spcBef>
                      </a:pPr>
                      <a:r>
                        <a:rPr sz="1000" b="1" kern="1200" dirty="0">
                          <a:solidFill>
                            <a:schemeClr val="dk1"/>
                          </a:solidFill>
                          <a:latin typeface="Arial"/>
                          <a:ea typeface="+mn-ea"/>
                          <a:cs typeface="Arial"/>
                        </a:rPr>
                        <a:t>Risk Category</a:t>
                      </a:r>
                    </a:p>
                  </a:txBody>
                  <a:tcPr marL="0" marR="0" marT="72390" marB="0">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1440" algn="l">
                        <a:lnSpc>
                          <a:spcPct val="100000"/>
                        </a:lnSpc>
                        <a:spcBef>
                          <a:spcPts val="535"/>
                        </a:spcBef>
                      </a:pPr>
                      <a:r>
                        <a:rPr lang="en-US" sz="1050" dirty="0">
                          <a:latin typeface="Arial"/>
                          <a:cs typeface="Arial"/>
                        </a:rPr>
                        <a:t>Actionable</a:t>
                      </a:r>
                      <a:r>
                        <a:rPr sz="1050" spc="-35" dirty="0">
                          <a:latin typeface="Arial"/>
                          <a:cs typeface="Arial"/>
                        </a:rPr>
                        <a:t> </a:t>
                      </a:r>
                      <a:r>
                        <a:rPr lang="en-US" sz="1050" spc="-35" dirty="0">
                          <a:latin typeface="Arial"/>
                          <a:cs typeface="Arial"/>
                        </a:rPr>
                        <a:t>–</a:t>
                      </a:r>
                      <a:r>
                        <a:rPr sz="1050" spc="-15" dirty="0">
                          <a:latin typeface="Arial"/>
                          <a:cs typeface="Arial"/>
                        </a:rPr>
                        <a:t> </a:t>
                      </a:r>
                      <a:r>
                        <a:rPr sz="1050" dirty="0">
                          <a:latin typeface="Arial"/>
                          <a:cs typeface="Arial"/>
                        </a:rPr>
                        <a:t>Significant</a:t>
                      </a:r>
                      <a:r>
                        <a:rPr sz="1050" spc="-50" dirty="0">
                          <a:latin typeface="Arial"/>
                          <a:cs typeface="Arial"/>
                        </a:rPr>
                        <a:t> </a:t>
                      </a:r>
                      <a:r>
                        <a:rPr sz="1050" dirty="0">
                          <a:latin typeface="Arial"/>
                          <a:cs typeface="Arial"/>
                        </a:rPr>
                        <a:t>(3)</a:t>
                      </a:r>
                      <a:r>
                        <a:rPr sz="1050" spc="-15" dirty="0">
                          <a:latin typeface="Arial"/>
                          <a:cs typeface="Arial"/>
                        </a:rPr>
                        <a:t> </a:t>
                      </a:r>
                      <a:r>
                        <a:rPr sz="1050" dirty="0">
                          <a:latin typeface="Arial"/>
                          <a:cs typeface="Arial"/>
                        </a:rPr>
                        <a:t>Likely</a:t>
                      </a:r>
                      <a:r>
                        <a:rPr sz="1050" spc="-35" dirty="0">
                          <a:latin typeface="Arial"/>
                          <a:cs typeface="Arial"/>
                        </a:rPr>
                        <a:t> </a:t>
                      </a:r>
                      <a:r>
                        <a:rPr sz="1050" spc="-25" dirty="0">
                          <a:latin typeface="Arial"/>
                          <a:cs typeface="Arial"/>
                        </a:rPr>
                        <a:t>(3)</a:t>
                      </a:r>
                      <a:endParaRPr sz="1050" dirty="0">
                        <a:latin typeface="Arial"/>
                        <a:cs typeface="Arial"/>
                      </a:endParaRPr>
                    </a:p>
                  </a:txBody>
                  <a:tcPr marL="0" marR="0" marT="67945" marB="0">
                    <a:lnR w="12700">
                      <a:solidFill>
                        <a:srgbClr val="A6A6A6"/>
                      </a:solidFill>
                      <a:prstDash val="solid"/>
                    </a:lnR>
                    <a:lnT w="9525">
                      <a:solidFill>
                        <a:srgbClr val="A6A6A6"/>
                      </a:solidFill>
                      <a:prstDash val="solid"/>
                    </a:lnT>
                    <a:lnB w="12700">
                      <a:solidFill>
                        <a:srgbClr val="A4A4A4"/>
                      </a:solidFill>
                      <a:prstDash val="solid"/>
                    </a:lnB>
                  </a:tcPr>
                </a:tc>
                <a:extLst>
                  <a:ext uri="{0D108BD9-81ED-4DB2-BD59-A6C34878D82A}">
                    <a16:rowId xmlns:a16="http://schemas.microsoft.com/office/drawing/2014/main" val="10005"/>
                  </a:ext>
                </a:extLst>
              </a:tr>
              <a:tr h="824524">
                <a:tc>
                  <a:txBody>
                    <a:bodyPr/>
                    <a:lstStyle/>
                    <a:p>
                      <a:pPr marL="90805" marR="314325" algn="l">
                        <a:lnSpc>
                          <a:spcPct val="100000"/>
                        </a:lnSpc>
                      </a:pPr>
                      <a:r>
                        <a:rPr sz="1000" b="1" kern="1200" dirty="0">
                          <a:solidFill>
                            <a:schemeClr val="dk1"/>
                          </a:solidFill>
                          <a:latin typeface="Arial"/>
                          <a:ea typeface="+mn-ea"/>
                          <a:cs typeface="Arial"/>
                        </a:rPr>
                        <a:t>Findings / Missing Controls</a:t>
                      </a:r>
                    </a:p>
                  </a:txBody>
                  <a:tcPr marL="0" marR="0" marT="14604"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spcBef>
                          <a:spcPts val="570"/>
                        </a:spcBef>
                        <a:buChar char="•"/>
                        <a:tabLst>
                          <a:tab pos="261620" algn="l"/>
                        </a:tabLst>
                      </a:pPr>
                      <a:r>
                        <a:rPr sz="1050" dirty="0">
                          <a:latin typeface="Arial"/>
                          <a:cs typeface="Arial"/>
                        </a:rPr>
                        <a:t>Lack of risk </a:t>
                      </a:r>
                      <a:r>
                        <a:rPr sz="1050" spc="-10" dirty="0">
                          <a:latin typeface="Arial"/>
                          <a:cs typeface="Arial"/>
                        </a:rPr>
                        <a:t>assessment</a:t>
                      </a:r>
                      <a:endParaRPr sz="1050" dirty="0">
                        <a:latin typeface="Arial"/>
                        <a:cs typeface="Arial"/>
                      </a:endParaRPr>
                    </a:p>
                    <a:p>
                      <a:pPr marL="261620" indent="-170180" algn="l">
                        <a:lnSpc>
                          <a:spcPct val="100000"/>
                        </a:lnSpc>
                        <a:buChar char="•"/>
                        <a:tabLst>
                          <a:tab pos="261620" algn="l"/>
                        </a:tabLst>
                      </a:pPr>
                      <a:r>
                        <a:rPr sz="1050" dirty="0">
                          <a:latin typeface="Arial"/>
                          <a:cs typeface="Arial"/>
                        </a:rPr>
                        <a:t>Failure</a:t>
                      </a:r>
                      <a:r>
                        <a:rPr sz="1050" spc="-20" dirty="0">
                          <a:latin typeface="Arial"/>
                          <a:cs typeface="Arial"/>
                        </a:rPr>
                        <a:t> </a:t>
                      </a:r>
                      <a:r>
                        <a:rPr sz="1050" dirty="0">
                          <a:latin typeface="Arial"/>
                          <a:cs typeface="Arial"/>
                        </a:rPr>
                        <a:t>to</a:t>
                      </a:r>
                      <a:r>
                        <a:rPr sz="1050" spc="-15" dirty="0">
                          <a:latin typeface="Arial"/>
                          <a:cs typeface="Arial"/>
                        </a:rPr>
                        <a:t> </a:t>
                      </a:r>
                      <a:r>
                        <a:rPr sz="1050" spc="-10" dirty="0">
                          <a:latin typeface="Arial"/>
                          <a:cs typeface="Arial"/>
                        </a:rPr>
                        <a:t>communicate</a:t>
                      </a:r>
                      <a:endParaRPr sz="1050" dirty="0">
                        <a:latin typeface="Arial"/>
                        <a:cs typeface="Arial"/>
                      </a:endParaRPr>
                    </a:p>
                    <a:p>
                      <a:pPr marL="261620" indent="-170180" algn="l">
                        <a:lnSpc>
                          <a:spcPct val="100000"/>
                        </a:lnSpc>
                        <a:spcBef>
                          <a:spcPts val="5"/>
                        </a:spcBef>
                        <a:buChar char="•"/>
                        <a:tabLst>
                          <a:tab pos="261620" algn="l"/>
                        </a:tabLst>
                      </a:pPr>
                      <a:r>
                        <a:rPr lang="en-US" sz="1050" dirty="0">
                          <a:latin typeface="Arial"/>
                          <a:cs typeface="Arial"/>
                        </a:rPr>
                        <a:t>Failure to initiate s</a:t>
                      </a:r>
                      <a:r>
                        <a:rPr sz="1050" dirty="0">
                          <a:latin typeface="Arial"/>
                          <a:cs typeface="Arial"/>
                        </a:rPr>
                        <a:t>top</a:t>
                      </a:r>
                      <a:r>
                        <a:rPr sz="1050" spc="-15" dirty="0">
                          <a:latin typeface="Arial"/>
                          <a:cs typeface="Arial"/>
                        </a:rPr>
                        <a:t> </a:t>
                      </a:r>
                      <a:r>
                        <a:rPr sz="1050" dirty="0">
                          <a:latin typeface="Arial"/>
                          <a:cs typeface="Arial"/>
                        </a:rPr>
                        <a:t>work</a:t>
                      </a:r>
                      <a:r>
                        <a:rPr sz="1050" spc="-5" dirty="0">
                          <a:latin typeface="Arial"/>
                          <a:cs typeface="Arial"/>
                        </a:rPr>
                        <a:t> </a:t>
                      </a:r>
                      <a:r>
                        <a:rPr sz="1050" dirty="0">
                          <a:latin typeface="Arial"/>
                          <a:cs typeface="Arial"/>
                        </a:rPr>
                        <a:t>authority</a:t>
                      </a: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6"/>
                  </a:ext>
                </a:extLst>
              </a:tr>
              <a:tr h="567940">
                <a:tc>
                  <a:txBody>
                    <a:bodyPr/>
                    <a:lstStyle/>
                    <a:p>
                      <a:pPr marL="90805" marR="200660" algn="l">
                        <a:lnSpc>
                          <a:spcPct val="100000"/>
                        </a:lnSpc>
                        <a:spcBef>
                          <a:spcPts val="740"/>
                        </a:spcBef>
                      </a:pPr>
                      <a:r>
                        <a:rPr sz="1000" b="1" kern="1200" dirty="0">
                          <a:solidFill>
                            <a:schemeClr val="dk1"/>
                          </a:solidFill>
                          <a:latin typeface="Arial"/>
                          <a:ea typeface="+mn-ea"/>
                          <a:cs typeface="Arial"/>
                        </a:rPr>
                        <a:t>Applicable Policies / Procedures</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buChar char="•"/>
                      </a:pPr>
                      <a:r>
                        <a:rPr lang="en-US" sz="1050" spc="-10" dirty="0">
                          <a:latin typeface="Arial"/>
                          <a:cs typeface="Arial"/>
                          <a:hlinkClick r:id="rId5"/>
                        </a:rPr>
                        <a:t>FCX-HS05 Confined Space</a:t>
                      </a:r>
                      <a:endParaRPr sz="1050" spc="-10" dirty="0">
                        <a:latin typeface="Arial"/>
                        <a:cs typeface="Arial"/>
                      </a:endParaRPr>
                    </a:p>
                    <a:p>
                      <a:pPr marL="261620" indent="-170180" algn="l">
                        <a:lnSpc>
                          <a:spcPct val="100000"/>
                        </a:lnSpc>
                        <a:spcBef>
                          <a:spcPts val="10"/>
                        </a:spcBef>
                        <a:buChar char="•"/>
                      </a:pPr>
                      <a:r>
                        <a:rPr lang="en-US" sz="1050" spc="-10" dirty="0">
                          <a:latin typeface="Arial"/>
                          <a:cs typeface="Arial"/>
                          <a:hlinkClick r:id="rId6"/>
                        </a:rPr>
                        <a:t>FCX-HS02 Working at Heights</a:t>
                      </a:r>
                      <a:endParaRPr lang="en-US" sz="1050" spc="-10" dirty="0">
                        <a:latin typeface="Arial"/>
                        <a:cs typeface="Arial"/>
                      </a:endParaRPr>
                    </a:p>
                    <a:p>
                      <a:pPr marL="261620" indent="-170180" algn="l">
                        <a:lnSpc>
                          <a:spcPct val="100000"/>
                        </a:lnSpc>
                        <a:spcBef>
                          <a:spcPts val="10"/>
                        </a:spcBef>
                        <a:buChar char="•"/>
                      </a:pPr>
                      <a:r>
                        <a:rPr lang="en-US" sz="1050" spc="-10" dirty="0">
                          <a:latin typeface="Arial"/>
                          <a:cs typeface="Arial"/>
                          <a:hlinkClick r:id="rId7"/>
                        </a:rPr>
                        <a:t>FCX-HS04 Control of Hazardous Energy</a:t>
                      </a:r>
                      <a:endParaRPr lang="en-US" sz="1050" spc="-1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7"/>
                  </a:ext>
                </a:extLst>
              </a:tr>
              <a:tr h="245672">
                <a:tc>
                  <a:txBody>
                    <a:bodyPr/>
                    <a:lstStyle/>
                    <a:p>
                      <a:pPr marL="90805" algn="l">
                        <a:lnSpc>
                          <a:spcPct val="100000"/>
                        </a:lnSpc>
                      </a:pPr>
                      <a:r>
                        <a:rPr sz="1000" b="1" kern="1200" dirty="0">
                          <a:solidFill>
                            <a:schemeClr val="dk1"/>
                          </a:solidFill>
                          <a:latin typeface="Arial"/>
                          <a:ea typeface="+mn-ea"/>
                          <a:cs typeface="Arial"/>
                        </a:rPr>
                        <a:t>Employee Condition</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1620" indent="-170180" algn="l">
                        <a:lnSpc>
                          <a:spcPct val="100000"/>
                        </a:lnSpc>
                        <a:spcBef>
                          <a:spcPts val="340"/>
                        </a:spcBef>
                        <a:buChar char="•"/>
                        <a:tabLst>
                          <a:tab pos="261620" algn="l"/>
                        </a:tabLst>
                      </a:pPr>
                      <a:r>
                        <a:rPr sz="1050" dirty="0">
                          <a:latin typeface="Arial"/>
                          <a:cs typeface="Arial"/>
                        </a:rPr>
                        <a:t>No</a:t>
                      </a:r>
                      <a:r>
                        <a:rPr sz="1050" spc="-5" dirty="0">
                          <a:latin typeface="Arial"/>
                          <a:cs typeface="Arial"/>
                        </a:rPr>
                        <a:t> </a:t>
                      </a:r>
                      <a:r>
                        <a:rPr sz="1050" spc="-10" dirty="0">
                          <a:latin typeface="Arial"/>
                          <a:cs typeface="Arial"/>
                        </a:rPr>
                        <a:t>injuries</a:t>
                      </a:r>
                      <a:endParaRPr sz="105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8"/>
                  </a:ext>
                </a:extLst>
              </a:tr>
              <a:tr h="538058">
                <a:tc>
                  <a:txBody>
                    <a:bodyPr/>
                    <a:lstStyle/>
                    <a:p>
                      <a:pPr marL="90805" algn="l">
                        <a:lnSpc>
                          <a:spcPct val="100000"/>
                        </a:lnSpc>
                        <a:spcBef>
                          <a:spcPts val="1000"/>
                        </a:spcBef>
                      </a:pPr>
                      <a:r>
                        <a:rPr sz="1000" b="1" kern="1200" dirty="0">
                          <a:solidFill>
                            <a:schemeClr val="dk1"/>
                          </a:solidFill>
                          <a:latin typeface="Arial"/>
                          <a:ea typeface="+mn-ea"/>
                          <a:cs typeface="Arial"/>
                        </a:rPr>
                        <a:t>Contact</a:t>
                      </a: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38125" marR="1005205" indent="-171450" algn="l">
                        <a:lnSpc>
                          <a:spcPct val="100000"/>
                        </a:lnSpc>
                        <a:spcBef>
                          <a:spcPts val="0"/>
                        </a:spcBef>
                        <a:buFont typeface="Arial" panose="020B0604020202020204" pitchFamily="34" charset="0"/>
                        <a:buChar char="•"/>
                      </a:pPr>
                      <a:r>
                        <a:rPr sz="1050" dirty="0">
                          <a:latin typeface="Arial"/>
                          <a:cs typeface="Arial"/>
                        </a:rPr>
                        <a:t>Procopio</a:t>
                      </a:r>
                      <a:r>
                        <a:rPr sz="1050" spc="-20" dirty="0">
                          <a:latin typeface="Arial"/>
                          <a:cs typeface="Arial"/>
                        </a:rPr>
                        <a:t> </a:t>
                      </a:r>
                      <a:r>
                        <a:rPr sz="1050" dirty="0">
                          <a:latin typeface="Arial"/>
                          <a:cs typeface="Arial"/>
                        </a:rPr>
                        <a:t>Gonzales,</a:t>
                      </a:r>
                      <a:r>
                        <a:rPr sz="1050" spc="-35" dirty="0">
                          <a:latin typeface="Arial"/>
                          <a:cs typeface="Arial"/>
                        </a:rPr>
                        <a:t> </a:t>
                      </a:r>
                      <a:r>
                        <a:rPr sz="1050" dirty="0">
                          <a:latin typeface="Arial"/>
                          <a:cs typeface="Arial"/>
                        </a:rPr>
                        <a:t>Superintendent</a:t>
                      </a:r>
                      <a:r>
                        <a:rPr lang="en-US" sz="1050" dirty="0">
                          <a:latin typeface="Arial"/>
                          <a:cs typeface="Arial"/>
                        </a:rPr>
                        <a:t>-Crush/Convey</a:t>
                      </a:r>
                      <a:endParaRPr lang="en-US" sz="1050" spc="-10" dirty="0">
                        <a:latin typeface="Arial"/>
                        <a:cs typeface="Arial"/>
                      </a:endParaRPr>
                    </a:p>
                    <a:p>
                      <a:pPr marL="238125" marR="1005205" indent="-171450" algn="l">
                        <a:lnSpc>
                          <a:spcPct val="100000"/>
                        </a:lnSpc>
                        <a:spcBef>
                          <a:spcPts val="0"/>
                        </a:spcBef>
                        <a:buFont typeface="Arial" panose="020B0604020202020204" pitchFamily="34" charset="0"/>
                        <a:buChar char="•"/>
                      </a:pPr>
                      <a:r>
                        <a:rPr sz="1050" dirty="0">
                          <a:latin typeface="Arial"/>
                          <a:cs typeface="Arial"/>
                        </a:rPr>
                        <a:t>Cara</a:t>
                      </a:r>
                      <a:r>
                        <a:rPr sz="1050" spc="5" dirty="0">
                          <a:latin typeface="Arial"/>
                          <a:cs typeface="Arial"/>
                        </a:rPr>
                        <a:t> </a:t>
                      </a:r>
                      <a:r>
                        <a:rPr sz="1050" spc="-10" dirty="0">
                          <a:latin typeface="Arial"/>
                          <a:cs typeface="Arial"/>
                        </a:rPr>
                        <a:t>Forbregd,</a:t>
                      </a:r>
                      <a:r>
                        <a:rPr sz="1050" spc="-35" dirty="0">
                          <a:latin typeface="Arial"/>
                          <a:cs typeface="Arial"/>
                        </a:rPr>
                        <a:t> </a:t>
                      </a:r>
                      <a:r>
                        <a:rPr sz="1050" spc="-10" dirty="0">
                          <a:latin typeface="Arial"/>
                          <a:cs typeface="Arial"/>
                        </a:rPr>
                        <a:t>Manager-</a:t>
                      </a:r>
                      <a:r>
                        <a:rPr sz="1050" dirty="0">
                          <a:latin typeface="Arial"/>
                          <a:cs typeface="Arial"/>
                        </a:rPr>
                        <a:t>Health</a:t>
                      </a:r>
                      <a:r>
                        <a:rPr sz="1050" spc="-10" dirty="0">
                          <a:latin typeface="Arial"/>
                          <a:cs typeface="Arial"/>
                        </a:rPr>
                        <a:t> </a:t>
                      </a:r>
                      <a:r>
                        <a:rPr sz="1050" dirty="0">
                          <a:latin typeface="Arial"/>
                          <a:cs typeface="Arial"/>
                        </a:rPr>
                        <a:t>and</a:t>
                      </a:r>
                      <a:r>
                        <a:rPr sz="1050" spc="10" dirty="0">
                          <a:latin typeface="Arial"/>
                          <a:cs typeface="Arial"/>
                        </a:rPr>
                        <a:t> </a:t>
                      </a:r>
                      <a:r>
                        <a:rPr sz="1050" spc="-10" dirty="0">
                          <a:latin typeface="Arial"/>
                          <a:cs typeface="Arial"/>
                        </a:rPr>
                        <a:t>Safety</a:t>
                      </a:r>
                      <a:endParaRPr sz="1050" dirty="0">
                        <a:latin typeface="Arial"/>
                        <a:cs typeface="Arial"/>
                      </a:endParaRPr>
                    </a:p>
                  </a:txBody>
                  <a:tcPr marL="0" marR="0" marT="0" marB="0" anchor="ctr">
                    <a:lnR w="12700">
                      <a:solidFill>
                        <a:srgbClr val="A6A6A6"/>
                      </a:solidFill>
                      <a:prstDash val="solid"/>
                    </a:lnR>
                    <a:lnT w="12700">
                      <a:solidFill>
                        <a:srgbClr val="A4A4A4"/>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14" name="object 14"/>
          <p:cNvSpPr txBox="1"/>
          <p:nvPr/>
        </p:nvSpPr>
        <p:spPr>
          <a:xfrm>
            <a:off x="9540392" y="486448"/>
            <a:ext cx="1203808" cy="349455"/>
          </a:xfrm>
          <a:prstGeom prst="rect">
            <a:avLst/>
          </a:prstGeom>
        </p:spPr>
        <p:txBody>
          <a:bodyPr vert="horz" wrap="square" lIns="0" tIns="13335" rIns="0" bIns="0" rtlCol="0" anchor="t">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1050" b="0" i="0" u="none" strike="noStrike" kern="0" cap="none" spc="-10" normalizeH="0" baseline="0" noProof="0">
                <a:ln>
                  <a:noFill/>
                </a:ln>
                <a:solidFill>
                  <a:sysClr val="windowText" lastClr="000000"/>
                </a:solidFill>
                <a:effectLst/>
                <a:uLnTx/>
                <a:uFillTx/>
                <a:latin typeface="Arial"/>
                <a:cs typeface="Arial"/>
              </a:rPr>
              <a:t>ID </a:t>
            </a:r>
            <a:r>
              <a:rPr kumimoji="0" sz="1050" b="0" i="0" u="none" strike="noStrike" kern="0" cap="none" spc="-50" normalizeH="0" baseline="0" noProof="0">
                <a:ln>
                  <a:noFill/>
                </a:ln>
                <a:solidFill>
                  <a:sysClr val="windowText" lastClr="000000"/>
                </a:solidFill>
                <a:effectLst/>
                <a:uLnTx/>
                <a:uFillTx/>
                <a:latin typeface="Arial"/>
                <a:cs typeface="Arial"/>
              </a:rPr>
              <a:t>#</a:t>
            </a:r>
            <a:r>
              <a:rPr kumimoji="0" lang="en-US" sz="1050" b="0" i="0" u="none" strike="noStrike" kern="0" cap="none" spc="-50" normalizeH="0" baseline="0" noProof="0">
                <a:ln>
                  <a:noFill/>
                </a:ln>
                <a:solidFill>
                  <a:sysClr val="windowText" lastClr="000000"/>
                </a:solidFill>
                <a:effectLst/>
                <a:uLnTx/>
                <a:uFillTx/>
                <a:latin typeface="Arial"/>
                <a:cs typeface="Arial"/>
              </a:rPr>
              <a:t> 2024-13</a:t>
            </a:r>
          </a:p>
          <a:p>
            <a:pPr marL="12700" marR="0" lvl="0" indent="0" defTabSz="914400" eaLnBrk="1" fontAlgn="auto" latinLnBrk="0" hangingPunct="1">
              <a:lnSpc>
                <a:spcPct val="100000"/>
              </a:lnSpc>
              <a:spcBef>
                <a:spcPts val="105"/>
              </a:spcBef>
              <a:spcAft>
                <a:spcPts val="0"/>
              </a:spcAft>
              <a:buClrTx/>
              <a:buSzTx/>
              <a:buFontTx/>
              <a:buNone/>
              <a:tabLst/>
              <a:defRPr/>
            </a:pPr>
            <a:r>
              <a:rPr kumimoji="0" sz="1050" b="0" i="0" u="none" strike="noStrike" kern="0" cap="none" spc="0" normalizeH="0" baseline="0" noProof="0">
                <a:ln>
                  <a:noFill/>
                </a:ln>
                <a:solidFill>
                  <a:sysClr val="windowText" lastClr="000000"/>
                </a:solidFill>
                <a:effectLst/>
                <a:uLnTx/>
                <a:uFillTx/>
                <a:latin typeface="Arial"/>
                <a:cs typeface="Arial"/>
              </a:rPr>
              <a:t>Event</a:t>
            </a:r>
            <a:r>
              <a:rPr kumimoji="0" sz="1050" b="0" i="0" u="none" strike="noStrike" kern="0" cap="none" spc="-10" normalizeH="0" baseline="0" noProof="0">
                <a:ln>
                  <a:noFill/>
                </a:ln>
                <a:solidFill>
                  <a:sysClr val="windowText" lastClr="000000"/>
                </a:solidFill>
                <a:effectLst/>
                <a:uLnTx/>
                <a:uFillTx/>
                <a:latin typeface="Arial"/>
                <a:cs typeface="Arial"/>
              </a:rPr>
              <a:t> </a:t>
            </a:r>
            <a:r>
              <a:rPr kumimoji="0" sz="1050" b="0" i="0" u="none" strike="noStrike" kern="0" cap="none" spc="0" normalizeH="0" baseline="0" noProof="0">
                <a:ln>
                  <a:noFill/>
                </a:ln>
                <a:solidFill>
                  <a:sysClr val="windowText" lastClr="000000"/>
                </a:solidFill>
                <a:effectLst/>
                <a:uLnTx/>
                <a:uFillTx/>
                <a:latin typeface="Arial"/>
                <a:cs typeface="Arial"/>
              </a:rPr>
              <a:t>ID</a:t>
            </a:r>
            <a:r>
              <a:rPr kumimoji="0" sz="1050" b="0" i="0" u="none" strike="noStrike" kern="0" cap="none" spc="-15" normalizeH="0" baseline="0" noProof="0">
                <a:ln>
                  <a:noFill/>
                </a:ln>
                <a:solidFill>
                  <a:sysClr val="windowText" lastClr="000000"/>
                </a:solidFill>
                <a:effectLst/>
                <a:uLnTx/>
                <a:uFillTx/>
                <a:latin typeface="Arial"/>
                <a:cs typeface="Arial"/>
              </a:rPr>
              <a:t> </a:t>
            </a:r>
            <a:r>
              <a:rPr kumimoji="0" sz="1050" b="0" i="0" u="none" strike="noStrike" kern="0" cap="none" spc="-50" normalizeH="0" baseline="0" noProof="0">
                <a:ln>
                  <a:noFill/>
                </a:ln>
                <a:solidFill>
                  <a:sysClr val="windowText" lastClr="000000"/>
                </a:solidFill>
                <a:effectLst/>
                <a:uLnTx/>
                <a:uFillTx/>
                <a:latin typeface="Arial"/>
                <a:cs typeface="Arial"/>
              </a:rPr>
              <a:t>#</a:t>
            </a:r>
            <a:r>
              <a:rPr kumimoji="0" lang="en-US" sz="1050" b="0" i="0" u="none" strike="noStrike" kern="0" cap="none" spc="-50" normalizeH="0" baseline="0" noProof="0">
                <a:ln>
                  <a:noFill/>
                </a:ln>
                <a:solidFill>
                  <a:sysClr val="windowText" lastClr="000000"/>
                </a:solidFill>
                <a:effectLst/>
                <a:uLnTx/>
                <a:uFillTx/>
                <a:latin typeface="Arial"/>
                <a:cs typeface="Arial"/>
              </a:rPr>
              <a:t> 20014496</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191515" y="696595"/>
            <a:ext cx="1120775"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1" i="0" u="none" strike="noStrike" kern="0" cap="none" spc="0" normalizeH="0" baseline="0" noProof="0">
                <a:ln>
                  <a:noFill/>
                </a:ln>
                <a:solidFill>
                  <a:sysClr val="windowText" lastClr="000000"/>
                </a:solidFill>
                <a:effectLst/>
                <a:uLnTx/>
                <a:uFillTx/>
                <a:latin typeface="Arial"/>
                <a:cs typeface="Arial"/>
              </a:rPr>
              <a:t>Fall from </a:t>
            </a:r>
            <a:r>
              <a:rPr kumimoji="0" sz="1050" b="1" i="0" u="none" strike="noStrike" kern="0" cap="none" spc="-10" normalizeH="0" baseline="0" noProof="0">
                <a:ln>
                  <a:noFill/>
                </a:ln>
                <a:solidFill>
                  <a:sysClr val="windowText" lastClr="000000"/>
                </a:solidFill>
                <a:effectLst/>
                <a:uLnTx/>
                <a:uFillTx/>
                <a:latin typeface="Arial"/>
                <a:cs typeface="Arial"/>
              </a:rPr>
              <a:t>Heights</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pic>
        <p:nvPicPr>
          <p:cNvPr id="16" name="object 16"/>
          <p:cNvPicPr/>
          <p:nvPr/>
        </p:nvPicPr>
        <p:blipFill>
          <a:blip r:embed="rId8" cstate="print"/>
          <a:stretch>
            <a:fillRect/>
          </a:stretch>
        </p:blipFill>
        <p:spPr>
          <a:xfrm>
            <a:off x="424203" y="67875"/>
            <a:ext cx="693322" cy="601521"/>
          </a:xfrm>
          <a:prstGeom prst="rect">
            <a:avLst/>
          </a:prstGeom>
        </p:spPr>
      </p:pic>
      <p:pic>
        <p:nvPicPr>
          <p:cNvPr id="33" name="Picture 32">
            <a:extLst>
              <a:ext uri="{FF2B5EF4-FFF2-40B4-BE49-F238E27FC236}">
                <a16:creationId xmlns:a16="http://schemas.microsoft.com/office/drawing/2014/main" id="{B116BABE-193B-69FC-1547-DC46695C46A4}"/>
              </a:ext>
            </a:extLst>
          </p:cNvPr>
          <p:cNvPicPr>
            <a:picLocks noChangeAspect="1"/>
          </p:cNvPicPr>
          <p:nvPr/>
        </p:nvPicPr>
        <p:blipFill>
          <a:blip r:embed="rId9"/>
          <a:stretch>
            <a:fillRect/>
          </a:stretch>
        </p:blipFill>
        <p:spPr>
          <a:xfrm>
            <a:off x="6309361" y="1437373"/>
            <a:ext cx="2755193" cy="3680711"/>
          </a:xfrm>
          <a:prstGeom prst="rect">
            <a:avLst/>
          </a:prstGeom>
        </p:spPr>
      </p:pic>
      <p:pic>
        <p:nvPicPr>
          <p:cNvPr id="35" name="Picture 34">
            <a:extLst>
              <a:ext uri="{FF2B5EF4-FFF2-40B4-BE49-F238E27FC236}">
                <a16:creationId xmlns:a16="http://schemas.microsoft.com/office/drawing/2014/main" id="{1C1A78EE-42D1-9EA2-C3C7-3DEE24CE461B}"/>
              </a:ext>
            </a:extLst>
          </p:cNvPr>
          <p:cNvPicPr>
            <a:picLocks noChangeAspect="1"/>
          </p:cNvPicPr>
          <p:nvPr/>
        </p:nvPicPr>
        <p:blipFill>
          <a:blip r:embed="rId10"/>
          <a:stretch>
            <a:fillRect/>
          </a:stretch>
        </p:blipFill>
        <p:spPr>
          <a:xfrm>
            <a:off x="9130415" y="2910681"/>
            <a:ext cx="2762313" cy="37020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xfrm>
            <a:off x="6126100" y="1953229"/>
            <a:ext cx="4698365" cy="1397819"/>
          </a:xfrm>
          <a:prstGeom prst="rect">
            <a:avLst/>
          </a:prstGeom>
        </p:spPr>
        <p:txBody>
          <a:bodyPr vert="horz" wrap="square" lIns="0" tIns="287020" rIns="0" bIns="0" rtlCol="0">
            <a:spAutoFit/>
          </a:bodyPr>
          <a:lstStyle/>
          <a:p>
            <a:pPr marL="12700">
              <a:lnSpc>
                <a:spcPct val="100000"/>
              </a:lnSpc>
              <a:spcBef>
                <a:spcPts val="100"/>
              </a:spcBef>
            </a:pPr>
            <a:r>
              <a:rPr sz="3600" b="1">
                <a:latin typeface="Arial"/>
                <a:cs typeface="Arial"/>
              </a:rPr>
              <a:t>P</a:t>
            </a:r>
            <a:r>
              <a:rPr lang="en-US" sz="3600" b="1">
                <a:latin typeface="Arial"/>
                <a:cs typeface="Arial"/>
              </a:rPr>
              <a:t>otential </a:t>
            </a:r>
            <a:r>
              <a:rPr sz="3600" b="1">
                <a:latin typeface="Arial"/>
                <a:cs typeface="Arial"/>
              </a:rPr>
              <a:t>F</a:t>
            </a:r>
            <a:r>
              <a:rPr lang="en-US" sz="3600" b="1">
                <a:latin typeface="Arial"/>
                <a:cs typeface="Arial"/>
              </a:rPr>
              <a:t>atal </a:t>
            </a:r>
            <a:r>
              <a:rPr sz="3600" b="1" spc="-1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a:solidFill>
                  <a:srgbClr val="511F11"/>
                </a:solidFill>
                <a:latin typeface="Arial"/>
                <a:cs typeface="Arial"/>
              </a:rPr>
              <a:t>8</a:t>
            </a:r>
            <a:endParaRPr sz="9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73955" y="5254207"/>
            <a:ext cx="4901005" cy="799351"/>
          </a:xfrm>
        </p:spPr>
        <p:txBody>
          <a:bodyPr vert="horz" lIns="91440" tIns="45720" rIns="91440" bIns="45720" rtlCol="0" anchor="t">
            <a:normAutofit/>
          </a:bodyPr>
          <a:lstStyle/>
          <a:p>
            <a:pPr marL="0" indent="0">
              <a:buNone/>
            </a:pPr>
            <a:r>
              <a:rPr lang="en-US" sz="1050" i="1">
                <a:latin typeface="Arial"/>
                <a:cs typeface="Arial"/>
              </a:rPr>
              <a:t>Employees were riding on the stairwell of the 51 locomotive when event occurred</a:t>
            </a:r>
            <a:endParaRPr lang="en-US" sz="1050" i="1">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Rail Impact to Person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308774"/>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9112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759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6096">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5, 2024 / 11:00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49171">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with Medical Treatment</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93556">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tx1"/>
                          </a:solidFill>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9090">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03689">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Employee leaned out of moving train while </a:t>
                      </a:r>
                      <a:r>
                        <a:rPr lang="en-US" sz="1050" b="0">
                          <a:solidFill>
                            <a:schemeClr val="tx1"/>
                          </a:solidFill>
                          <a:latin typeface="Arial"/>
                          <a:cs typeface="Arial"/>
                        </a:rPr>
                        <a:t>standing on stairs</a:t>
                      </a:r>
                    </a:p>
                    <a:p>
                      <a:pPr marL="171450" indent="-171450">
                        <a:buFont typeface="Arial" panose="020B0604020202020204" pitchFamily="34" charset="0"/>
                        <a:buChar char="•"/>
                      </a:pPr>
                      <a:r>
                        <a:rPr lang="en-US" sz="1050">
                          <a:solidFill>
                            <a:schemeClr val="tx1"/>
                          </a:solidFill>
                          <a:latin typeface="Arial"/>
                          <a:cs typeface="Arial"/>
                        </a:rPr>
                        <a:t>At least 30 inches of continuous clearance from the farthest projection of moving railroad equipment was not maintained with rail switch guard sign placement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7614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FCX-22 Industrial Railroad Policy</a:t>
                      </a:r>
                    </a:p>
                    <a:p>
                      <a:pPr marL="171450" indent="-171450">
                        <a:buFont typeface="Arial" panose="020B0604020202020204" pitchFamily="34" charset="0"/>
                        <a:buChar char="•"/>
                      </a:pPr>
                      <a:r>
                        <a:rPr lang="en-US" sz="1050">
                          <a:latin typeface="Arial"/>
                          <a:cs typeface="Arial"/>
                        </a:rPr>
                        <a:t>Site Standard Operating Procedure – Riding Trains and Locomotives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6764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Injury resulted in amputation of employee’s right forearm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9759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Dale Patterson, Manager-GSC</a:t>
                      </a:r>
                    </a:p>
                    <a:p>
                      <a:pPr lvl="0">
                        <a:buNone/>
                      </a:pPr>
                      <a:r>
                        <a:rPr lang="en-US" sz="1050">
                          <a:latin typeface="Arial"/>
                          <a:cs typeface="Arial"/>
                        </a:rPr>
                        <a:t>Dana Wise, Manager-Health and Safety </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20013894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0" y="705560"/>
            <a:ext cx="141611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panose="020F0502020204030204"/>
                <a:ea typeface="+mn-ea"/>
                <a:cs typeface="Calibri"/>
              </a:rPr>
              <a:t>Rail Impact to Person</a:t>
            </a:r>
            <a:endParaRPr kumimoji="0" lang="en-U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A picture containing text, sign, vector graphics&#10;&#10;Description automatically generated">
            <a:extLst>
              <a:ext uri="{FF2B5EF4-FFF2-40B4-BE49-F238E27FC236}">
                <a16:creationId xmlns:a16="http://schemas.microsoft.com/office/drawing/2014/main" id="{5F18B63C-1579-2140-0F9C-C882F5F683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727" y="27251"/>
            <a:ext cx="780663" cy="6783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D67BDA-3A33-982E-39FE-7675208D2E7B}"/>
              </a:ext>
            </a:extLst>
          </p:cNvPr>
          <p:cNvPicPr>
            <a:picLocks noChangeAspect="1"/>
          </p:cNvPicPr>
          <p:nvPr/>
        </p:nvPicPr>
        <p:blipFill>
          <a:blip r:embed="rId3"/>
          <a:stretch>
            <a:fillRect/>
          </a:stretch>
        </p:blipFill>
        <p:spPr>
          <a:xfrm>
            <a:off x="6373585" y="1470860"/>
            <a:ext cx="5503397" cy="3668931"/>
          </a:xfrm>
          <a:prstGeom prst="rect">
            <a:avLst/>
          </a:prstGeom>
        </p:spPr>
      </p:pic>
    </p:spTree>
    <p:extLst>
      <p:ext uri="{BB962C8B-B14F-4D97-AF65-F5344CB8AC3E}">
        <p14:creationId xmlns:p14="http://schemas.microsoft.com/office/powerpoint/2010/main" val="136028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A train car parked on the side of a road&#10;&#10;Description automatically generated">
            <a:extLst>
              <a:ext uri="{FF2B5EF4-FFF2-40B4-BE49-F238E27FC236}">
                <a16:creationId xmlns:a16="http://schemas.microsoft.com/office/drawing/2014/main" id="{EB0D62D1-CCA8-7ED4-82D3-5B7D151FCCBD}"/>
              </a:ext>
            </a:extLst>
          </p:cNvPr>
          <p:cNvPicPr>
            <a:picLocks noChangeAspect="1"/>
          </p:cNvPicPr>
          <p:nvPr/>
        </p:nvPicPr>
        <p:blipFill>
          <a:blip r:embed="rId2"/>
          <a:stretch>
            <a:fillRect/>
          </a:stretch>
        </p:blipFill>
        <p:spPr>
          <a:xfrm>
            <a:off x="148640" y="4601547"/>
            <a:ext cx="2446327" cy="1627860"/>
          </a:xfrm>
          <a:prstGeom prst="rect">
            <a:avLst/>
          </a:prstGeom>
        </p:spPr>
      </p:pic>
      <p:sp>
        <p:nvSpPr>
          <p:cNvPr id="24" name="Flowchart: Manual Input 23">
            <a:extLst>
              <a:ext uri="{FF2B5EF4-FFF2-40B4-BE49-F238E27FC236}">
                <a16:creationId xmlns:a16="http://schemas.microsoft.com/office/drawing/2014/main" id="{FBB1B12E-EBC3-F565-DB57-AAB82D39DFE3}"/>
              </a:ext>
            </a:extLst>
          </p:cNvPr>
          <p:cNvSpPr>
            <a:spLocks noGrp="1" noRot="1" noMove="1" noResize="1" noEditPoints="1" noAdjustHandles="1" noChangeArrowheads="1" noChangeShapeType="1"/>
          </p:cNvSpPr>
          <p:nvPr/>
        </p:nvSpPr>
        <p:spPr>
          <a:xfrm rot="16200000" flipH="1">
            <a:off x="5925470" y="319082"/>
            <a:ext cx="2975401" cy="957670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4"/>
              <a:gd name="connsiteY0" fmla="*/ 1662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1662 h 10000"/>
              <a:gd name="connsiteX0" fmla="*/ 0 w 10034"/>
              <a:gd name="connsiteY0" fmla="*/ 1493 h 9831"/>
              <a:gd name="connsiteX1" fmla="*/ 9865 w 10034"/>
              <a:gd name="connsiteY1" fmla="*/ 0 h 9831"/>
              <a:gd name="connsiteX2" fmla="*/ 10034 w 10034"/>
              <a:gd name="connsiteY2" fmla="*/ 9831 h 9831"/>
              <a:gd name="connsiteX3" fmla="*/ 34 w 10034"/>
              <a:gd name="connsiteY3" fmla="*/ 9831 h 9831"/>
              <a:gd name="connsiteX4" fmla="*/ 0 w 10034"/>
              <a:gd name="connsiteY4" fmla="*/ 1493 h 9831"/>
              <a:gd name="connsiteX0" fmla="*/ 4 w 9970"/>
              <a:gd name="connsiteY0" fmla="*/ 1498 h 10000"/>
              <a:gd name="connsiteX1" fmla="*/ 9802 w 9970"/>
              <a:gd name="connsiteY1" fmla="*/ 0 h 10000"/>
              <a:gd name="connsiteX2" fmla="*/ 9970 w 9970"/>
              <a:gd name="connsiteY2" fmla="*/ 10000 h 10000"/>
              <a:gd name="connsiteX3" fmla="*/ 4 w 9970"/>
              <a:gd name="connsiteY3" fmla="*/ 10000 h 10000"/>
              <a:gd name="connsiteX4" fmla="*/ 4 w 9970"/>
              <a:gd name="connsiteY4" fmla="*/ 1498 h 10000"/>
              <a:gd name="connsiteX0" fmla="*/ 4 w 10000"/>
              <a:gd name="connsiteY0" fmla="*/ 1498 h 10000"/>
              <a:gd name="connsiteX1" fmla="*/ 9831 w 10000"/>
              <a:gd name="connsiteY1" fmla="*/ 0 h 10000"/>
              <a:gd name="connsiteX2" fmla="*/ 10000 w 10000"/>
              <a:gd name="connsiteY2" fmla="*/ 10000 h 10000"/>
              <a:gd name="connsiteX3" fmla="*/ 4 w 10000"/>
              <a:gd name="connsiteY3" fmla="*/ 10000 h 10000"/>
              <a:gd name="connsiteX4" fmla="*/ 4 w 10000"/>
              <a:gd name="connsiteY4" fmla="*/ 1498 h 10000"/>
              <a:gd name="connsiteX0" fmla="*/ 0 w 10097"/>
              <a:gd name="connsiteY0" fmla="*/ 1509 h 10000"/>
              <a:gd name="connsiteX1" fmla="*/ 9928 w 10097"/>
              <a:gd name="connsiteY1" fmla="*/ 0 h 10000"/>
              <a:gd name="connsiteX2" fmla="*/ 10097 w 10097"/>
              <a:gd name="connsiteY2" fmla="*/ 10000 h 10000"/>
              <a:gd name="connsiteX3" fmla="*/ 101 w 10097"/>
              <a:gd name="connsiteY3" fmla="*/ 10000 h 10000"/>
              <a:gd name="connsiteX4" fmla="*/ 0 w 10097"/>
              <a:gd name="connsiteY4" fmla="*/ 1509 h 10000"/>
              <a:gd name="connsiteX0" fmla="*/ 0 w 10097"/>
              <a:gd name="connsiteY0" fmla="*/ 1509 h 10000"/>
              <a:gd name="connsiteX1" fmla="*/ 9928 w 10097"/>
              <a:gd name="connsiteY1" fmla="*/ 0 h 10000"/>
              <a:gd name="connsiteX2" fmla="*/ 10097 w 10097"/>
              <a:gd name="connsiteY2" fmla="*/ 10000 h 10000"/>
              <a:gd name="connsiteX3" fmla="*/ 101 w 10097"/>
              <a:gd name="connsiteY3" fmla="*/ 9989 h 10000"/>
              <a:gd name="connsiteX4" fmla="*/ 0 w 10097"/>
              <a:gd name="connsiteY4" fmla="*/ 1509 h 10000"/>
              <a:gd name="connsiteX0" fmla="*/ 0 w 10030"/>
              <a:gd name="connsiteY0" fmla="*/ 1520 h 10000"/>
              <a:gd name="connsiteX1" fmla="*/ 9861 w 10030"/>
              <a:gd name="connsiteY1" fmla="*/ 0 h 10000"/>
              <a:gd name="connsiteX2" fmla="*/ 10030 w 10030"/>
              <a:gd name="connsiteY2" fmla="*/ 10000 h 10000"/>
              <a:gd name="connsiteX3" fmla="*/ 34 w 10030"/>
              <a:gd name="connsiteY3" fmla="*/ 9989 h 10000"/>
              <a:gd name="connsiteX4" fmla="*/ 0 w 10030"/>
              <a:gd name="connsiteY4" fmla="*/ 1520 h 10000"/>
              <a:gd name="connsiteX0" fmla="*/ 0 w 10162"/>
              <a:gd name="connsiteY0" fmla="*/ 1004 h 9484"/>
              <a:gd name="connsiteX1" fmla="*/ 10154 w 10162"/>
              <a:gd name="connsiteY1" fmla="*/ 0 h 9484"/>
              <a:gd name="connsiteX2" fmla="*/ 10030 w 10162"/>
              <a:gd name="connsiteY2" fmla="*/ 9484 h 9484"/>
              <a:gd name="connsiteX3" fmla="*/ 34 w 10162"/>
              <a:gd name="connsiteY3" fmla="*/ 9473 h 9484"/>
              <a:gd name="connsiteX4" fmla="*/ 0 w 10162"/>
              <a:gd name="connsiteY4" fmla="*/ 1004 h 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9484">
                <a:moveTo>
                  <a:pt x="0" y="1004"/>
                </a:moveTo>
                <a:lnTo>
                  <a:pt x="10154" y="0"/>
                </a:lnTo>
                <a:cubicBezTo>
                  <a:pt x="10210" y="3333"/>
                  <a:pt x="9974" y="6151"/>
                  <a:pt x="10030" y="9484"/>
                </a:cubicBezTo>
                <a:lnTo>
                  <a:pt x="34" y="9473"/>
                </a:lnTo>
                <a:cubicBezTo>
                  <a:pt x="23" y="6646"/>
                  <a:pt x="11" y="3830"/>
                  <a:pt x="0" y="100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Manual Input 21">
            <a:extLst>
              <a:ext uri="{FF2B5EF4-FFF2-40B4-BE49-F238E27FC236}">
                <a16:creationId xmlns:a16="http://schemas.microsoft.com/office/drawing/2014/main" id="{BD221F35-7129-6E35-2B8A-F62E84DE327E}"/>
              </a:ext>
            </a:extLst>
          </p:cNvPr>
          <p:cNvSpPr>
            <a:spLocks noGrp="1" noRot="1" noMove="1" noResize="1" noEditPoints="1" noAdjustHandles="1" noChangeArrowheads="1" noChangeShapeType="1"/>
          </p:cNvSpPr>
          <p:nvPr/>
        </p:nvSpPr>
        <p:spPr>
          <a:xfrm rot="16200000">
            <a:off x="6130210" y="-2464247"/>
            <a:ext cx="2779092" cy="932497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71"/>
              <a:gd name="connsiteY0" fmla="*/ 1561 h 10000"/>
              <a:gd name="connsiteX1" fmla="*/ 10071 w 10071"/>
              <a:gd name="connsiteY1" fmla="*/ 0 h 10000"/>
              <a:gd name="connsiteX2" fmla="*/ 10071 w 10071"/>
              <a:gd name="connsiteY2" fmla="*/ 10000 h 10000"/>
              <a:gd name="connsiteX3" fmla="*/ 71 w 10071"/>
              <a:gd name="connsiteY3" fmla="*/ 10000 h 10000"/>
              <a:gd name="connsiteX4" fmla="*/ 0 w 10071"/>
              <a:gd name="connsiteY4" fmla="*/ 1561 h 10000"/>
              <a:gd name="connsiteX0" fmla="*/ 0 w 10177"/>
              <a:gd name="connsiteY0" fmla="*/ 1376 h 9815"/>
              <a:gd name="connsiteX1" fmla="*/ 10177 w 10177"/>
              <a:gd name="connsiteY1" fmla="*/ 0 h 9815"/>
              <a:gd name="connsiteX2" fmla="*/ 10071 w 10177"/>
              <a:gd name="connsiteY2" fmla="*/ 9815 h 9815"/>
              <a:gd name="connsiteX3" fmla="*/ 71 w 10177"/>
              <a:gd name="connsiteY3" fmla="*/ 9815 h 9815"/>
              <a:gd name="connsiteX4" fmla="*/ 0 w 10177"/>
              <a:gd name="connsiteY4" fmla="*/ 1376 h 9815"/>
              <a:gd name="connsiteX0" fmla="*/ 0 w 9931"/>
              <a:gd name="connsiteY0" fmla="*/ 1034 h 9632"/>
              <a:gd name="connsiteX1" fmla="*/ 9931 w 9931"/>
              <a:gd name="connsiteY1" fmla="*/ 0 h 9632"/>
              <a:gd name="connsiteX2" fmla="*/ 9896 w 9931"/>
              <a:gd name="connsiteY2" fmla="*/ 9632 h 9632"/>
              <a:gd name="connsiteX3" fmla="*/ 70 w 9931"/>
              <a:gd name="connsiteY3" fmla="*/ 9632 h 9632"/>
              <a:gd name="connsiteX4" fmla="*/ 0 w 9931"/>
              <a:gd name="connsiteY4" fmla="*/ 1034 h 9632"/>
              <a:gd name="connsiteX0" fmla="*/ 0 w 10139"/>
              <a:gd name="connsiteY0" fmla="*/ 919 h 10000"/>
              <a:gd name="connsiteX1" fmla="*/ 10139 w 10139"/>
              <a:gd name="connsiteY1" fmla="*/ 0 h 10000"/>
              <a:gd name="connsiteX2" fmla="*/ 10104 w 10139"/>
              <a:gd name="connsiteY2" fmla="*/ 10000 h 10000"/>
              <a:gd name="connsiteX3" fmla="*/ 209 w 10139"/>
              <a:gd name="connsiteY3" fmla="*/ 10000 h 10000"/>
              <a:gd name="connsiteX4" fmla="*/ 0 w 10139"/>
              <a:gd name="connsiteY4" fmla="*/ 919 h 10000"/>
              <a:gd name="connsiteX0" fmla="*/ 0 w 10034"/>
              <a:gd name="connsiteY0" fmla="*/ 909 h 10000"/>
              <a:gd name="connsiteX1" fmla="*/ 10034 w 10034"/>
              <a:gd name="connsiteY1" fmla="*/ 0 h 10000"/>
              <a:gd name="connsiteX2" fmla="*/ 9999 w 10034"/>
              <a:gd name="connsiteY2" fmla="*/ 10000 h 10000"/>
              <a:gd name="connsiteX3" fmla="*/ 104 w 10034"/>
              <a:gd name="connsiteY3" fmla="*/ 10000 h 10000"/>
              <a:gd name="connsiteX4" fmla="*/ 0 w 10034"/>
              <a:gd name="connsiteY4" fmla="*/ 909 h 10000"/>
              <a:gd name="connsiteX0" fmla="*/ 0 w 9964"/>
              <a:gd name="connsiteY0" fmla="*/ 909 h 10000"/>
              <a:gd name="connsiteX1" fmla="*/ 9964 w 9964"/>
              <a:gd name="connsiteY1" fmla="*/ 0 h 10000"/>
              <a:gd name="connsiteX2" fmla="*/ 9929 w 9964"/>
              <a:gd name="connsiteY2" fmla="*/ 10000 h 10000"/>
              <a:gd name="connsiteX3" fmla="*/ 34 w 9964"/>
              <a:gd name="connsiteY3" fmla="*/ 10000 h 10000"/>
              <a:gd name="connsiteX4" fmla="*/ 0 w 9964"/>
              <a:gd name="connsiteY4" fmla="*/ 90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 h="10000">
                <a:moveTo>
                  <a:pt x="0" y="909"/>
                </a:moveTo>
                <a:lnTo>
                  <a:pt x="9964" y="0"/>
                </a:lnTo>
                <a:cubicBezTo>
                  <a:pt x="9930" y="3461"/>
                  <a:pt x="9963" y="6539"/>
                  <a:pt x="9929" y="10000"/>
                </a:cubicBezTo>
                <a:lnTo>
                  <a:pt x="34" y="10000"/>
                </a:lnTo>
                <a:cubicBezTo>
                  <a:pt x="10" y="7025"/>
                  <a:pt x="24" y="3884"/>
                  <a:pt x="0" y="90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541F925-602E-CE7E-D2C6-3379708062C2}"/>
              </a:ext>
            </a:extLst>
          </p:cNvPr>
          <p:cNvSpPr txBox="1">
            <a:spLocks noGrp="1" noRot="1" noMove="1" noResize="1" noEditPoints="1" noAdjustHandles="1" noChangeArrowheads="1" noChangeShapeType="1"/>
          </p:cNvSpPr>
          <p:nvPr/>
        </p:nvSpPr>
        <p:spPr>
          <a:xfrm>
            <a:off x="9756" y="0"/>
            <a:ext cx="10096269" cy="821359"/>
          </a:xfrm>
          <a:prstGeom prst="rect">
            <a:avLst/>
          </a:prstGeom>
          <a:gradFill>
            <a:gsLst>
              <a:gs pos="76000">
                <a:srgbClr val="00ACD4"/>
              </a:gs>
              <a:gs pos="100000">
                <a:schemeClr val="bg1"/>
              </a:gs>
            </a:gsLst>
            <a:lin ang="0" scaled="1"/>
          </a:gra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B0304020202020204" pitchFamily="34" charset="0"/>
              <a:ea typeface="+mj-ea"/>
              <a:cs typeface="Arial" panose="020B0604020202020204" pitchFamily="34" charset="0"/>
            </a:endParaRPr>
          </a:p>
        </p:txBody>
      </p:sp>
      <p:sp>
        <p:nvSpPr>
          <p:cNvPr id="2" name="Arrow: Chevron 1">
            <a:extLst>
              <a:ext uri="{FF2B5EF4-FFF2-40B4-BE49-F238E27FC236}">
                <a16:creationId xmlns:a16="http://schemas.microsoft.com/office/drawing/2014/main" id="{BEBC76E1-8236-8C05-81F5-665B98AAC941}"/>
              </a:ext>
            </a:extLst>
          </p:cNvPr>
          <p:cNvSpPr>
            <a:spLocks noGrp="1" noRot="1" noMove="1" noResize="1" noEditPoints="1" noAdjustHandles="1" noChangeArrowheads="1" noChangeShapeType="1"/>
          </p:cNvSpPr>
          <p:nvPr/>
        </p:nvSpPr>
        <p:spPr>
          <a:xfrm>
            <a:off x="2565119" y="808694"/>
            <a:ext cx="1196325" cy="5655076"/>
          </a:xfrm>
          <a:prstGeom prst="chevron">
            <a:avLst>
              <a:gd name="adj" fmla="val 756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4BEF59F-BCC7-7E33-ECB5-1543E16F0748}"/>
              </a:ext>
            </a:extLst>
          </p:cNvPr>
          <p:cNvSpPr>
            <a:spLocks noGrp="1" noRot="1" noMove="1" noResize="1" noEditPoints="1" noAdjustHandles="1" noChangeArrowheads="1" noChangeShapeType="1"/>
          </p:cNvSpPr>
          <p:nvPr/>
        </p:nvSpPr>
        <p:spPr>
          <a:xfrm>
            <a:off x="3027055" y="838499"/>
            <a:ext cx="2043532" cy="33855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ACD4"/>
                </a:solidFill>
                <a:effectLst/>
                <a:uLnTx/>
                <a:uFillTx/>
                <a:latin typeface="Arial" panose="020B0604020202020204" pitchFamily="34" charset="0"/>
                <a:ea typeface="+mn-ea"/>
                <a:cs typeface="Arial" panose="020B0604020202020204" pitchFamily="34" charset="0"/>
              </a:rPr>
              <a:t>Causal Factors </a:t>
            </a:r>
          </a:p>
        </p:txBody>
      </p:sp>
      <p:sp>
        <p:nvSpPr>
          <p:cNvPr id="10" name="Rectangle 9">
            <a:extLst>
              <a:ext uri="{FF2B5EF4-FFF2-40B4-BE49-F238E27FC236}">
                <a16:creationId xmlns:a16="http://schemas.microsoft.com/office/drawing/2014/main" id="{B3D8FD4B-6672-DB7D-6A1E-8501090A3615}"/>
              </a:ext>
            </a:extLst>
          </p:cNvPr>
          <p:cNvSpPr>
            <a:spLocks noGrp="1" noRot="1" noMove="1" noResize="1" noEditPoints="1" noAdjustHandles="1" noChangeArrowheads="1" noChangeShapeType="1"/>
          </p:cNvSpPr>
          <p:nvPr/>
        </p:nvSpPr>
        <p:spPr>
          <a:xfrm>
            <a:off x="3556756" y="3627651"/>
            <a:ext cx="2539244" cy="33855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ACD4"/>
                </a:solidFill>
                <a:effectLst/>
                <a:uLnTx/>
                <a:uFillTx/>
                <a:latin typeface="Arial" panose="020B0604020202020204" pitchFamily="34" charset="0"/>
                <a:ea typeface="+mn-ea"/>
                <a:cs typeface="Arial" panose="020B0604020202020204" pitchFamily="34" charset="0"/>
              </a:rPr>
              <a:t>   Site Specific Actions </a:t>
            </a:r>
          </a:p>
        </p:txBody>
      </p:sp>
      <p:sp>
        <p:nvSpPr>
          <p:cNvPr id="14" name="TextBox 13">
            <a:extLst>
              <a:ext uri="{FF2B5EF4-FFF2-40B4-BE49-F238E27FC236}">
                <a16:creationId xmlns:a16="http://schemas.microsoft.com/office/drawing/2014/main" id="{5FE0C325-98DF-0C89-2DA4-6588BB5D29F6}"/>
              </a:ext>
            </a:extLst>
          </p:cNvPr>
          <p:cNvSpPr txBox="1"/>
          <p:nvPr/>
        </p:nvSpPr>
        <p:spPr>
          <a:xfrm>
            <a:off x="3821095" y="1198502"/>
            <a:ext cx="8235070" cy="58477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Locomotive operator and trainee leaned out from the engine stairs while </a:t>
            </a:r>
            <a:r>
              <a:rPr kumimoji="0" lang="en-US" sz="1100" b="0" i="0" u="none" strike="noStrike" kern="1200" cap="none" spc="0" normalizeH="0" baseline="0" noProof="0">
                <a:ln>
                  <a:noFill/>
                </a:ln>
                <a:solidFill>
                  <a:srgbClr val="000000"/>
                </a:solidFill>
                <a:effectLst/>
                <a:uLnTx/>
                <a:uFillTx/>
                <a:latin typeface="Arial"/>
                <a:ea typeface="+mn-ea"/>
                <a:cs typeface="Arial"/>
              </a:rPr>
              <a:t>facing away from the direction of travel.</a:t>
            </a:r>
            <a:r>
              <a:rPr kumimoji="0" lang="en-US" sz="1100" b="0" i="0" u="none" strike="noStrike" kern="1200" cap="none" spc="0" normalizeH="0" baseline="0" noProof="0">
                <a:ln>
                  <a:noFill/>
                </a:ln>
                <a:solidFill>
                  <a:prstClr val="black"/>
                </a:solidFill>
                <a:effectLst/>
                <a:uLnTx/>
                <a:uFillTx/>
                <a:latin typeface="Arial"/>
                <a:ea typeface="+mn-ea"/>
                <a:cs typeface="Arial"/>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Clearance from the rail switch lever to the outside of rail cars was minimal.</a:t>
            </a:r>
            <a:endParaRPr kumimoji="0" lang="en-US" sz="11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9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6" name="TextBox 15">
            <a:extLst>
              <a:ext uri="{FF2B5EF4-FFF2-40B4-BE49-F238E27FC236}">
                <a16:creationId xmlns:a16="http://schemas.microsoft.com/office/drawing/2014/main" id="{7C77E8B6-654F-EF9D-E048-269EF17EF1CA}"/>
              </a:ext>
            </a:extLst>
          </p:cNvPr>
          <p:cNvSpPr txBox="1"/>
          <p:nvPr/>
        </p:nvSpPr>
        <p:spPr>
          <a:xfrm>
            <a:off x="4278075" y="4002743"/>
            <a:ext cx="7376136" cy="272382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Administrative Control </a:t>
            </a:r>
            <a:r>
              <a:rPr kumimoji="0" lang="en-US" sz="1100" b="0" i="0" u="none" strike="noStrike" kern="1200" cap="none" spc="0" normalizeH="0" baseline="0" noProof="0">
                <a:ln>
                  <a:noFill/>
                </a:ln>
                <a:solidFill>
                  <a:prstClr val="black"/>
                </a:solidFill>
                <a:effectLst/>
                <a:uLnTx/>
                <a:uFillTx/>
                <a:latin typeface="Arial"/>
                <a:ea typeface="+mn-ea"/>
                <a:cs typeface="Arial"/>
              </a:rPr>
              <a:t>– Re-create a Global Railroad Steering Team to share best practices, standards, and findings amongst all sites. </a:t>
            </a:r>
            <a:r>
              <a:rPr kumimoji="0" lang="en-US" sz="1100" b="0" i="0" u="none" strike="noStrike" kern="1200" cap="none" spc="0" normalizeH="0" baseline="0" noProof="0">
                <a:ln>
                  <a:noFill/>
                </a:ln>
                <a:solidFill>
                  <a:srgbClr val="000000"/>
                </a:solidFill>
                <a:effectLst/>
                <a:uLnTx/>
                <a:uFillTx/>
                <a:latin typeface="Arial"/>
                <a:ea typeface="+mn-ea"/>
                <a:cs typeface="Arial"/>
              </a:rPr>
              <a:t>All relevant standard operating procedures, work standards and training records will be reviewed for deficiencies, then corrected. </a:t>
            </a:r>
            <a:endParaRPr kumimoji="0" lang="en-US" sz="1100" b="1"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Arial"/>
              </a:rPr>
              <a:t>Administrative Control </a:t>
            </a:r>
            <a:r>
              <a:rPr kumimoji="0" lang="en-US" sz="1100" b="0" i="0" u="none" strike="noStrike" kern="1200" cap="none" spc="0" normalizeH="0" baseline="0" noProof="0">
                <a:ln>
                  <a:noFill/>
                </a:ln>
                <a:solidFill>
                  <a:srgbClr val="000000"/>
                </a:solidFill>
                <a:effectLst/>
                <a:uLnTx/>
                <a:uFillTx/>
                <a:latin typeface="Arial"/>
                <a:ea typeface="+mn-ea"/>
                <a:cs typeface="Arial"/>
              </a:rPr>
              <a:t>–</a:t>
            </a:r>
            <a:r>
              <a:rPr kumimoji="0" lang="en-US" sz="1100" b="1" i="0" u="none" strike="noStrike" kern="1200" cap="none" spc="0" normalizeH="0" baseline="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Within 30 days, evaluate the Morenci rail system for unidentified impaired clearance situations (any distance under 30 inches) and high-risk areas (i.e., switches on steep grades).</a:t>
            </a:r>
            <a:endParaRPr kumimoji="0" lang="en-US" sz="11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Engineering Control </a:t>
            </a:r>
            <a:r>
              <a:rPr kumimoji="0" lang="en-US" sz="1100" b="0" i="0" u="none" strike="noStrike" kern="1200" cap="none" spc="0" normalizeH="0" baseline="0" noProof="0">
                <a:ln>
                  <a:noFill/>
                </a:ln>
                <a:solidFill>
                  <a:prstClr val="black"/>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Within 60 days, identify impaired distances that can be mitigated by extending switches, lowering switches or clearly marking impaired distances and mapping those switches (i.e., docks and unloading stands).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0000"/>
                </a:solidFill>
                <a:effectLst/>
                <a:uLnTx/>
                <a:uFillTx/>
                <a:latin typeface="Arial"/>
                <a:ea typeface="+mn-ea"/>
                <a:cs typeface="Arial"/>
              </a:rPr>
              <a:t>Elimination Control </a:t>
            </a:r>
            <a:r>
              <a:rPr kumimoji="0" lang="en-US" sz="1100" b="0" i="0" u="none" strike="noStrike" kern="1200" cap="none" spc="0" normalizeH="0" baseline="0" noProof="0">
                <a:ln>
                  <a:noFill/>
                </a:ln>
                <a:solidFill>
                  <a:srgbClr val="000000"/>
                </a:solidFill>
                <a:effectLst/>
                <a:uLnTx/>
                <a:uFillTx/>
                <a:latin typeface="Arial"/>
                <a:ea typeface="+mn-ea"/>
                <a:cs typeface="Arial"/>
              </a:rPr>
              <a:t>–</a:t>
            </a:r>
            <a:r>
              <a:rPr kumimoji="0" lang="en-US" sz="1100" b="1" i="0" u="none" strike="noStrike" kern="1200" cap="none" spc="0" normalizeH="0" baseline="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Conduct an assessment as outlined in the Freeport Industrial Railroad Policy section 3.4. Determine alternative means to minimizing or eliminating the need for train ground crews to mount/dismount a train in motion.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7" name="Parallelogram 16">
            <a:extLst>
              <a:ext uri="{FF2B5EF4-FFF2-40B4-BE49-F238E27FC236}">
                <a16:creationId xmlns:a16="http://schemas.microsoft.com/office/drawing/2014/main" id="{BCCBB7AF-7B7C-79D7-4889-F6ABDBDC1409}"/>
              </a:ext>
            </a:extLst>
          </p:cNvPr>
          <p:cNvSpPr>
            <a:spLocks noGrp="1" noRot="1" noMove="1" noResize="1" noEditPoints="1" noAdjustHandles="1" noChangeArrowheads="1" noChangeShapeType="1"/>
          </p:cNvSpPr>
          <p:nvPr/>
        </p:nvSpPr>
        <p:spPr>
          <a:xfrm>
            <a:off x="2565119" y="3619735"/>
            <a:ext cx="1196325" cy="2833152"/>
          </a:xfrm>
          <a:custGeom>
            <a:avLst/>
            <a:gdLst>
              <a:gd name="connsiteX0" fmla="*/ 0 w 2107769"/>
              <a:gd name="connsiteY0" fmla="*/ 2860412 h 2860412"/>
              <a:gd name="connsiteX1" fmla="*/ 1433599 w 2107769"/>
              <a:gd name="connsiteY1" fmla="*/ 0 h 2860412"/>
              <a:gd name="connsiteX2" fmla="*/ 2107769 w 2107769"/>
              <a:gd name="connsiteY2" fmla="*/ 0 h 2860412"/>
              <a:gd name="connsiteX3" fmla="*/ 674170 w 2107769"/>
              <a:gd name="connsiteY3" fmla="*/ 2860412 h 2860412"/>
              <a:gd name="connsiteX4" fmla="*/ 0 w 2107769"/>
              <a:gd name="connsiteY4" fmla="*/ 2860412 h 2860412"/>
              <a:gd name="connsiteX0" fmla="*/ 0 w 2859437"/>
              <a:gd name="connsiteY0" fmla="*/ 2829415 h 2860412"/>
              <a:gd name="connsiteX1" fmla="*/ 2185267 w 2859437"/>
              <a:gd name="connsiteY1" fmla="*/ 0 h 2860412"/>
              <a:gd name="connsiteX2" fmla="*/ 2859437 w 2859437"/>
              <a:gd name="connsiteY2" fmla="*/ 0 h 2860412"/>
              <a:gd name="connsiteX3" fmla="*/ 1425838 w 2859437"/>
              <a:gd name="connsiteY3" fmla="*/ 2860412 h 2860412"/>
              <a:gd name="connsiteX4" fmla="*/ 0 w 2859437"/>
              <a:gd name="connsiteY4" fmla="*/ 2829415 h 2860412"/>
              <a:gd name="connsiteX0" fmla="*/ 0 w 2859437"/>
              <a:gd name="connsiteY0" fmla="*/ 2829415 h 2852663"/>
              <a:gd name="connsiteX1" fmla="*/ 2185267 w 2859437"/>
              <a:gd name="connsiteY1" fmla="*/ 0 h 2852663"/>
              <a:gd name="connsiteX2" fmla="*/ 2859437 w 2859437"/>
              <a:gd name="connsiteY2" fmla="*/ 0 h 2852663"/>
              <a:gd name="connsiteX3" fmla="*/ 821404 w 2859437"/>
              <a:gd name="connsiteY3" fmla="*/ 2852663 h 2852663"/>
              <a:gd name="connsiteX4" fmla="*/ 0 w 2859437"/>
              <a:gd name="connsiteY4" fmla="*/ 2829415 h 2852663"/>
              <a:gd name="connsiteX0" fmla="*/ 0 w 2859437"/>
              <a:gd name="connsiteY0" fmla="*/ 2829415 h 2829415"/>
              <a:gd name="connsiteX1" fmla="*/ 2185267 w 2859437"/>
              <a:gd name="connsiteY1" fmla="*/ 0 h 2829415"/>
              <a:gd name="connsiteX2" fmla="*/ 2859437 w 2859437"/>
              <a:gd name="connsiteY2" fmla="*/ 0 h 2829415"/>
              <a:gd name="connsiteX3" fmla="*/ 712916 w 2859437"/>
              <a:gd name="connsiteY3" fmla="*/ 2829415 h 2829415"/>
              <a:gd name="connsiteX4" fmla="*/ 0 w 2859437"/>
              <a:gd name="connsiteY4" fmla="*/ 2829415 h 2829415"/>
              <a:gd name="connsiteX0" fmla="*/ 0 w 2859437"/>
              <a:gd name="connsiteY0" fmla="*/ 2829415 h 2829415"/>
              <a:gd name="connsiteX1" fmla="*/ 2185267 w 2859437"/>
              <a:gd name="connsiteY1" fmla="*/ 0 h 2829415"/>
              <a:gd name="connsiteX2" fmla="*/ 2859437 w 2859437"/>
              <a:gd name="connsiteY2" fmla="*/ 0 h 2829415"/>
              <a:gd name="connsiteX3" fmla="*/ 596678 w 2859437"/>
              <a:gd name="connsiteY3" fmla="*/ 2806167 h 2829415"/>
              <a:gd name="connsiteX4" fmla="*/ 0 w 2859437"/>
              <a:gd name="connsiteY4" fmla="*/ 2829415 h 2829415"/>
              <a:gd name="connsiteX0" fmla="*/ 0 w 2859437"/>
              <a:gd name="connsiteY0" fmla="*/ 2829415 h 2860411"/>
              <a:gd name="connsiteX1" fmla="*/ 2185267 w 2859437"/>
              <a:gd name="connsiteY1" fmla="*/ 0 h 2860411"/>
              <a:gd name="connsiteX2" fmla="*/ 2859437 w 2859437"/>
              <a:gd name="connsiteY2" fmla="*/ 0 h 2860411"/>
              <a:gd name="connsiteX3" fmla="*/ 712915 w 2859437"/>
              <a:gd name="connsiteY3" fmla="*/ 2860411 h 2860411"/>
              <a:gd name="connsiteX4" fmla="*/ 0 w 2859437"/>
              <a:gd name="connsiteY4" fmla="*/ 2829415 h 2860411"/>
              <a:gd name="connsiteX0" fmla="*/ 0 w 2882685"/>
              <a:gd name="connsiteY0" fmla="*/ 2829415 h 2860411"/>
              <a:gd name="connsiteX1" fmla="*/ 2185267 w 2882685"/>
              <a:gd name="connsiteY1" fmla="*/ 0 h 2860411"/>
              <a:gd name="connsiteX2" fmla="*/ 2882685 w 2882685"/>
              <a:gd name="connsiteY2" fmla="*/ 15498 h 2860411"/>
              <a:gd name="connsiteX3" fmla="*/ 712915 w 2882685"/>
              <a:gd name="connsiteY3" fmla="*/ 2860411 h 2860411"/>
              <a:gd name="connsiteX4" fmla="*/ 0 w 2882685"/>
              <a:gd name="connsiteY4" fmla="*/ 2829415 h 2860411"/>
              <a:gd name="connsiteX0" fmla="*/ 0 w 2882685"/>
              <a:gd name="connsiteY0" fmla="*/ 2829415 h 2837163"/>
              <a:gd name="connsiteX1" fmla="*/ 2185267 w 2882685"/>
              <a:gd name="connsiteY1" fmla="*/ 0 h 2837163"/>
              <a:gd name="connsiteX2" fmla="*/ 2882685 w 2882685"/>
              <a:gd name="connsiteY2" fmla="*/ 15498 h 2837163"/>
              <a:gd name="connsiteX3" fmla="*/ 705166 w 2882685"/>
              <a:gd name="connsiteY3" fmla="*/ 2837163 h 2837163"/>
              <a:gd name="connsiteX4" fmla="*/ 0 w 2882685"/>
              <a:gd name="connsiteY4" fmla="*/ 2829415 h 2837163"/>
              <a:gd name="connsiteX0" fmla="*/ 0 w 2954253"/>
              <a:gd name="connsiteY0" fmla="*/ 2829415 h 2837163"/>
              <a:gd name="connsiteX1" fmla="*/ 2185267 w 2954253"/>
              <a:gd name="connsiteY1" fmla="*/ 0 h 2837163"/>
              <a:gd name="connsiteX2" fmla="*/ 2954253 w 2954253"/>
              <a:gd name="connsiteY2" fmla="*/ 6025 h 2837163"/>
              <a:gd name="connsiteX3" fmla="*/ 705166 w 2954253"/>
              <a:gd name="connsiteY3" fmla="*/ 2837163 h 2837163"/>
              <a:gd name="connsiteX4" fmla="*/ 0 w 2954253"/>
              <a:gd name="connsiteY4" fmla="*/ 2829415 h 2837163"/>
              <a:gd name="connsiteX0" fmla="*/ 0 w 2954253"/>
              <a:gd name="connsiteY0" fmla="*/ 2829415 h 2837163"/>
              <a:gd name="connsiteX1" fmla="*/ 2232979 w 2954253"/>
              <a:gd name="connsiteY1" fmla="*/ 0 h 2837163"/>
              <a:gd name="connsiteX2" fmla="*/ 2954253 w 2954253"/>
              <a:gd name="connsiteY2" fmla="*/ 6025 h 2837163"/>
              <a:gd name="connsiteX3" fmla="*/ 705166 w 2954253"/>
              <a:gd name="connsiteY3" fmla="*/ 2837163 h 2837163"/>
              <a:gd name="connsiteX4" fmla="*/ 0 w 2954253"/>
              <a:gd name="connsiteY4" fmla="*/ 2829415 h 2837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53" h="2837163">
                <a:moveTo>
                  <a:pt x="0" y="2829415"/>
                </a:moveTo>
                <a:lnTo>
                  <a:pt x="2232979" y="0"/>
                </a:lnTo>
                <a:lnTo>
                  <a:pt x="2954253" y="6025"/>
                </a:lnTo>
                <a:lnTo>
                  <a:pt x="705166" y="2837163"/>
                </a:lnTo>
                <a:lnTo>
                  <a:pt x="0" y="2829415"/>
                </a:lnTo>
                <a:close/>
              </a:path>
            </a:pathLst>
          </a:custGeom>
          <a:solidFill>
            <a:schemeClr val="bg1">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33" name="TextBox 32">
            <a:extLst>
              <a:ext uri="{FF2B5EF4-FFF2-40B4-BE49-F238E27FC236}">
                <a16:creationId xmlns:a16="http://schemas.microsoft.com/office/drawing/2014/main" id="{936FAC96-438D-8CD3-2D8A-C2430FD0B916}"/>
              </a:ext>
            </a:extLst>
          </p:cNvPr>
          <p:cNvSpPr txBox="1"/>
          <p:nvPr/>
        </p:nvSpPr>
        <p:spPr>
          <a:xfrm>
            <a:off x="-198334" y="186417"/>
            <a:ext cx="9407299" cy="461665"/>
          </a:xfrm>
          <a:prstGeom prst="rect">
            <a:avLst/>
          </a:prstGeom>
          <a:noFill/>
        </p:spPr>
        <p:txBody>
          <a:bodyPr wrap="square" lIns="91440" tIns="45720" rIns="91440" bIns="45720" anchor="t">
            <a:spAutoFit/>
          </a:bodyPr>
          <a:lstStyle/>
          <a:p>
            <a:pPr marL="2857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ova"/>
                <a:ea typeface="+mn-ea"/>
                <a:cs typeface="Arial"/>
              </a:rPr>
              <a:t>PFE LESSONS LEARNED: </a:t>
            </a:r>
            <a:r>
              <a:rPr kumimoji="0" lang="en-US" sz="2400" b="0" i="0" u="none" strike="noStrike" kern="1200" cap="none" spc="0" normalizeH="0" baseline="0" noProof="0">
                <a:ln>
                  <a:noFill/>
                </a:ln>
                <a:solidFill>
                  <a:prstClr val="white"/>
                </a:solidFill>
                <a:effectLst/>
                <a:uLnTx/>
                <a:uFillTx/>
                <a:latin typeface="Arial Nova"/>
                <a:ea typeface="+mn-ea"/>
                <a:cs typeface="Arial"/>
              </a:rPr>
              <a:t>Rail Impact to Person</a:t>
            </a:r>
            <a:endParaRPr kumimoji="0" lang="en-US" sz="1600" b="0" i="0" u="none" strike="noStrike" kern="1200" cap="none" spc="0" normalizeH="0" baseline="0" noProof="0">
              <a:ln>
                <a:noFill/>
              </a:ln>
              <a:solidFill>
                <a:prstClr val="white"/>
              </a:solidFill>
              <a:effectLst/>
              <a:uLnTx/>
              <a:uFillTx/>
              <a:latin typeface="Arial Nova Light" panose="020B0304020202020204" pitchFamily="34" charset="0"/>
              <a:ea typeface="+mn-ea"/>
              <a:cs typeface="Arial" panose="020B0604020202020204" pitchFamily="34" charset="0"/>
            </a:endParaRPr>
          </a:p>
        </p:txBody>
      </p:sp>
      <p:pic>
        <p:nvPicPr>
          <p:cNvPr id="40" name="Picture 39" descr="A blue and grey text on a black background&#10;&#10;Description automatically generated">
            <a:extLst>
              <a:ext uri="{FF2B5EF4-FFF2-40B4-BE49-F238E27FC236}">
                <a16:creationId xmlns:a16="http://schemas.microsoft.com/office/drawing/2014/main" id="{E4621A6B-D5E2-0FEA-E6DF-987D69BB00E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688435" y="129355"/>
            <a:ext cx="1001768" cy="552536"/>
          </a:xfrm>
          <a:prstGeom prst="rect">
            <a:avLst/>
          </a:prstGeom>
        </p:spPr>
      </p:pic>
      <p:sp>
        <p:nvSpPr>
          <p:cNvPr id="41" name="Subtitle 2">
            <a:extLst>
              <a:ext uri="{FF2B5EF4-FFF2-40B4-BE49-F238E27FC236}">
                <a16:creationId xmlns:a16="http://schemas.microsoft.com/office/drawing/2014/main" id="{E20D3D55-F7AE-A195-CC55-AFB74891156A}"/>
              </a:ext>
            </a:extLst>
          </p:cNvPr>
          <p:cNvSpPr txBox="1">
            <a:spLocks noGrp="1" noRot="1" noMove="1" noResize="1" noEditPoints="1" noAdjustHandles="1" noChangeArrowheads="1" noChangeShapeType="1"/>
          </p:cNvSpPr>
          <p:nvPr/>
        </p:nvSpPr>
        <p:spPr>
          <a:xfrm>
            <a:off x="0" y="6390882"/>
            <a:ext cx="12201524" cy="482816"/>
          </a:xfrm>
          <a:prstGeom prst="rect">
            <a:avLst/>
          </a:prstGeom>
          <a:solidFill>
            <a:srgbClr val="FFE800"/>
          </a:solid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6E09CC8-81E9-DDF9-0FF9-3C29DDB87835}"/>
              </a:ext>
            </a:extLst>
          </p:cNvPr>
          <p:cNvSpPr txBox="1">
            <a:spLocks noGrp="1" noRot="1" noMove="1" noResize="1" noEditPoints="1" noAdjustHandles="1" noChangeArrowheads="1" noChangeShapeType="1"/>
          </p:cNvSpPr>
          <p:nvPr/>
        </p:nvSpPr>
        <p:spPr>
          <a:xfrm>
            <a:off x="-1181" y="6433715"/>
            <a:ext cx="1148764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We Champion</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a Work Environment Where </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Everyone Goes Home Safely</a:t>
            </a:r>
            <a:endParaRPr kumimoji="0" lang="en-US" sz="11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B2A98E2C-FE0C-53D9-7560-C520A29F12BC}"/>
              </a:ext>
            </a:extLst>
          </p:cNvPr>
          <p:cNvSpPr txBox="1"/>
          <p:nvPr/>
        </p:nvSpPr>
        <p:spPr>
          <a:xfrm>
            <a:off x="114580" y="1704287"/>
            <a:ext cx="2742688" cy="30623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Incident Overview</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Morenci, March 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Calibri"/>
              <a:cs typeface="Arial"/>
            </a:endParaRPr>
          </a:p>
        </p:txBody>
      </p:sp>
      <p:sp>
        <p:nvSpPr>
          <p:cNvPr id="46" name="TextBox 45">
            <a:extLst>
              <a:ext uri="{FF2B5EF4-FFF2-40B4-BE49-F238E27FC236}">
                <a16:creationId xmlns:a16="http://schemas.microsoft.com/office/drawing/2014/main" id="{A5672F99-D1BC-07C6-3F5C-B81FB1C6AE01}"/>
              </a:ext>
            </a:extLst>
          </p:cNvPr>
          <p:cNvSpPr txBox="1"/>
          <p:nvPr/>
        </p:nvSpPr>
        <p:spPr>
          <a:xfrm>
            <a:off x="1104718" y="1101368"/>
            <a:ext cx="94377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 Impact to Person</a:t>
            </a:r>
          </a:p>
        </p:txBody>
      </p:sp>
      <p:pic>
        <p:nvPicPr>
          <p:cNvPr id="3" name="Picture 2" descr="A picture containing text, sign, vector graphics&#10;&#10;Description automatically generated">
            <a:extLst>
              <a:ext uri="{FF2B5EF4-FFF2-40B4-BE49-F238E27FC236}">
                <a16:creationId xmlns:a16="http://schemas.microsoft.com/office/drawing/2014/main" id="{5DC9E6EC-39F0-CBCE-D748-5AFD0AABBA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816" y="956438"/>
            <a:ext cx="780663" cy="678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and orange pyramid&#10;&#10;Description automatically generated">
            <a:extLst>
              <a:ext uri="{FF2B5EF4-FFF2-40B4-BE49-F238E27FC236}">
                <a16:creationId xmlns:a16="http://schemas.microsoft.com/office/drawing/2014/main" id="{E3FFBFC3-40F6-4739-2690-B4D192F20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1177" y="4578752"/>
            <a:ext cx="343093" cy="374694"/>
          </a:xfrm>
          <a:prstGeom prst="rect">
            <a:avLst/>
          </a:prstGeom>
        </p:spPr>
      </p:pic>
      <p:pic>
        <p:nvPicPr>
          <p:cNvPr id="8" name="Picture 7" descr="A white and orange pyramid&#10;&#10;Description automatically generated">
            <a:extLst>
              <a:ext uri="{FF2B5EF4-FFF2-40B4-BE49-F238E27FC236}">
                <a16:creationId xmlns:a16="http://schemas.microsoft.com/office/drawing/2014/main" id="{BAF07B75-7C12-1E98-ECE5-A2C000445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1177" y="4058846"/>
            <a:ext cx="343093" cy="374694"/>
          </a:xfrm>
          <a:prstGeom prst="rect">
            <a:avLst/>
          </a:prstGeom>
        </p:spPr>
      </p:pic>
      <p:pic>
        <p:nvPicPr>
          <p:cNvPr id="11" name="Picture 10" descr="A white and yellow triangle with black background&#10;&#10;Description automatically generated">
            <a:extLst>
              <a:ext uri="{FF2B5EF4-FFF2-40B4-BE49-F238E27FC236}">
                <a16:creationId xmlns:a16="http://schemas.microsoft.com/office/drawing/2014/main" id="{5FB9CC85-A834-5D48-6E28-4BE28FFFA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191" y="5028947"/>
            <a:ext cx="343093" cy="374694"/>
          </a:xfrm>
          <a:prstGeom prst="rect">
            <a:avLst/>
          </a:prstGeom>
        </p:spPr>
      </p:pic>
      <p:pic>
        <p:nvPicPr>
          <p:cNvPr id="13" name="Picture 12" descr="A blue and white triangle with white stripes&#10;&#10;Description automatically generated">
            <a:extLst>
              <a:ext uri="{FF2B5EF4-FFF2-40B4-BE49-F238E27FC236}">
                <a16:creationId xmlns:a16="http://schemas.microsoft.com/office/drawing/2014/main" id="{0C398BD0-8075-8951-B2D9-22A373AE3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4596" y="5633179"/>
            <a:ext cx="343093" cy="374694"/>
          </a:xfrm>
          <a:prstGeom prst="rect">
            <a:avLst/>
          </a:prstGeom>
        </p:spPr>
      </p:pic>
      <p:pic>
        <p:nvPicPr>
          <p:cNvPr id="1026" name="Picture 2">
            <a:extLst>
              <a:ext uri="{FF2B5EF4-FFF2-40B4-BE49-F238E27FC236}">
                <a16:creationId xmlns:a16="http://schemas.microsoft.com/office/drawing/2014/main" id="{23FC99B6-B0D0-BE34-9588-798404E333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3766" y="4356825"/>
            <a:ext cx="1124517" cy="29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317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EF2251E-72C2-0991-6007-2B62D8C589D7}"/>
              </a:ext>
            </a:extLst>
          </p:cNvPr>
          <p:cNvSpPr>
            <a:spLocks noGrp="1" noRot="1" noMove="1" noResize="1" noEditPoints="1" noAdjustHandles="1" noChangeArrowheads="1" noChangeShapeType="1"/>
          </p:cNvSpPr>
          <p:nvPr/>
        </p:nvSpPr>
        <p:spPr>
          <a:xfrm>
            <a:off x="3118374" y="4462656"/>
            <a:ext cx="9084560" cy="19710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376D89-9AA5-D8FC-B378-37E21036BE41}"/>
              </a:ext>
            </a:extLst>
          </p:cNvPr>
          <p:cNvSpPr>
            <a:spLocks noGrp="1" noRot="1" noMove="1" noResize="1" noEditPoints="1" noAdjustHandles="1" noChangeArrowheads="1" noChangeShapeType="1"/>
          </p:cNvSpPr>
          <p:nvPr/>
        </p:nvSpPr>
        <p:spPr>
          <a:xfrm>
            <a:off x="3118373" y="2458667"/>
            <a:ext cx="9084560" cy="19710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97EA5E3-0721-4427-4FC9-8B3E1FFB285F}"/>
              </a:ext>
            </a:extLst>
          </p:cNvPr>
          <p:cNvSpPr>
            <a:spLocks noGrp="1" noRot="1" noMove="1" noResize="1" noEditPoints="1" noAdjustHandles="1" noChangeArrowheads="1" noChangeShapeType="1"/>
          </p:cNvSpPr>
          <p:nvPr/>
        </p:nvSpPr>
        <p:spPr>
          <a:xfrm>
            <a:off x="3118373" y="455285"/>
            <a:ext cx="9063871" cy="19710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3">
            <a:extLst>
              <a:ext uri="{FF2B5EF4-FFF2-40B4-BE49-F238E27FC236}">
                <a16:creationId xmlns:a16="http://schemas.microsoft.com/office/drawing/2014/main" id="{433A81E4-7F81-8D75-F725-1AB6E7A3DBA2}"/>
              </a:ext>
            </a:extLst>
          </p:cNvPr>
          <p:cNvSpPr txBox="1">
            <a:spLocks/>
          </p:cNvSpPr>
          <p:nvPr/>
        </p:nvSpPr>
        <p:spPr>
          <a:xfrm>
            <a:off x="4090744" y="2968310"/>
            <a:ext cx="8112189" cy="13904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Review and audit critical components of Rail Fatal Risks according to the Industrial Rail Policy and Fatal Risk Management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Reinforce execution of policies. Regularly check for understanding and adequate training.</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Hold our employees and ourselves accountable when policies aren’t followed.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Ensure that site standard operating procedures are in line with corporate policy requirements</a:t>
            </a:r>
          </a:p>
        </p:txBody>
      </p:sp>
      <p:sp>
        <p:nvSpPr>
          <p:cNvPr id="19" name="Text Placeholder 4">
            <a:extLst>
              <a:ext uri="{FF2B5EF4-FFF2-40B4-BE49-F238E27FC236}">
                <a16:creationId xmlns:a16="http://schemas.microsoft.com/office/drawing/2014/main" id="{0D5BC499-4DCF-C34E-0144-E2E46C8CABCB}"/>
              </a:ext>
            </a:extLst>
          </p:cNvPr>
          <p:cNvSpPr txBox="1">
            <a:spLocks/>
          </p:cNvSpPr>
          <p:nvPr/>
        </p:nvSpPr>
        <p:spPr>
          <a:xfrm>
            <a:off x="4001796" y="2572745"/>
            <a:ext cx="7080142" cy="421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Morenci Leadership</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 Placeholder 2">
            <a:extLst>
              <a:ext uri="{FF2B5EF4-FFF2-40B4-BE49-F238E27FC236}">
                <a16:creationId xmlns:a16="http://schemas.microsoft.com/office/drawing/2014/main" id="{24FB58EE-7327-03C9-4E2F-60BAD930EF16}"/>
              </a:ext>
            </a:extLst>
          </p:cNvPr>
          <p:cNvSpPr txBox="1">
            <a:spLocks/>
          </p:cNvSpPr>
          <p:nvPr/>
        </p:nvSpPr>
        <p:spPr>
          <a:xfrm>
            <a:off x="4001796" y="4586742"/>
            <a:ext cx="7522717" cy="42139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of Us</a:t>
            </a:r>
          </a:p>
        </p:txBody>
      </p:sp>
      <p:sp>
        <p:nvSpPr>
          <p:cNvPr id="22" name="Content Placeholder 5">
            <a:extLst>
              <a:ext uri="{FF2B5EF4-FFF2-40B4-BE49-F238E27FC236}">
                <a16:creationId xmlns:a16="http://schemas.microsoft.com/office/drawing/2014/main" id="{F035DEAC-396E-7C07-40DD-062B977FE1A4}"/>
              </a:ext>
            </a:extLst>
          </p:cNvPr>
          <p:cNvSpPr txBox="1">
            <a:spLocks/>
          </p:cNvSpPr>
          <p:nvPr/>
        </p:nvSpPr>
        <p:spPr>
          <a:xfrm>
            <a:off x="4084302" y="5008136"/>
            <a:ext cx="8107697" cy="13185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Review field training programs.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Confirm mentors fully understand policies and procedures. Mentors should reinforce correct behaviors while training in the field.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Utilize knowledge checks to regularly confirm understanding of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Utilize stop work obligation when processes or procedures are not being followed, or control improvements are identified.</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Graphic 22" descr="Circle with left arrow with solid fill">
            <a:extLst>
              <a:ext uri="{FF2B5EF4-FFF2-40B4-BE49-F238E27FC236}">
                <a16:creationId xmlns:a16="http://schemas.microsoft.com/office/drawing/2014/main" id="{9E0ED410-B9C8-6D0F-F842-CD17A3D47E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29923" y="547101"/>
            <a:ext cx="526924" cy="526924"/>
          </a:xfrm>
          <a:prstGeom prst="rect">
            <a:avLst/>
          </a:prstGeom>
        </p:spPr>
      </p:pic>
      <p:pic>
        <p:nvPicPr>
          <p:cNvPr id="24" name="Graphic 23" descr="Circle with left arrow with solid fill">
            <a:extLst>
              <a:ext uri="{FF2B5EF4-FFF2-40B4-BE49-F238E27FC236}">
                <a16:creationId xmlns:a16="http://schemas.microsoft.com/office/drawing/2014/main" id="{E8A8BBC4-6B82-E838-C38A-96B034FC866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61658" y="2587018"/>
            <a:ext cx="526924" cy="526924"/>
          </a:xfrm>
          <a:prstGeom prst="rect">
            <a:avLst/>
          </a:prstGeom>
        </p:spPr>
      </p:pic>
      <p:pic>
        <p:nvPicPr>
          <p:cNvPr id="25" name="Graphic 24" descr="Circle with left arrow with solid fill">
            <a:extLst>
              <a:ext uri="{FF2B5EF4-FFF2-40B4-BE49-F238E27FC236}">
                <a16:creationId xmlns:a16="http://schemas.microsoft.com/office/drawing/2014/main" id="{4E422BBE-3F62-F663-3794-EC6B2939CF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361658" y="4593491"/>
            <a:ext cx="526924" cy="526924"/>
          </a:xfrm>
          <a:prstGeom prst="rect">
            <a:avLst/>
          </a:prstGeom>
        </p:spPr>
      </p:pic>
      <p:sp>
        <p:nvSpPr>
          <p:cNvPr id="16" name="TextBox 15">
            <a:extLst>
              <a:ext uri="{FF2B5EF4-FFF2-40B4-BE49-F238E27FC236}">
                <a16:creationId xmlns:a16="http://schemas.microsoft.com/office/drawing/2014/main" id="{247B7DF2-16FD-AD8F-A096-6A40128127E2}"/>
              </a:ext>
            </a:extLst>
          </p:cNvPr>
          <p:cNvSpPr txBox="1"/>
          <p:nvPr/>
        </p:nvSpPr>
        <p:spPr>
          <a:xfrm>
            <a:off x="106591" y="1367184"/>
            <a:ext cx="3052904" cy="31470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Incident Overview</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Morenci, March 5, 2024</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The Industrial Railroad crew was switching out boxcars at the south side of a copper dock. The locomotive operator and a trainee were standing on the engine stairs and leaned out facing away from the direction of travel. While doing so, the operator’s body struck a rail switch guard sign. The operator flipped over the handrail, landing face down on the ground. The operator’s right arm landed on the track and was run over. A Mayday was called, and emergency services were dispatched to the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a:ea typeface="+mn-ea"/>
              <a:cs typeface="Arial"/>
            </a:endParaRPr>
          </a:p>
        </p:txBody>
      </p:sp>
      <p:sp>
        <p:nvSpPr>
          <p:cNvPr id="18" name="TextBox 17">
            <a:extLst>
              <a:ext uri="{FF2B5EF4-FFF2-40B4-BE49-F238E27FC236}">
                <a16:creationId xmlns:a16="http://schemas.microsoft.com/office/drawing/2014/main" id="{A6344BC8-9EB4-1FED-4CAE-13ABC82EE29F}"/>
              </a:ext>
            </a:extLst>
          </p:cNvPr>
          <p:cNvSpPr txBox="1"/>
          <p:nvPr/>
        </p:nvSpPr>
        <p:spPr>
          <a:xfrm>
            <a:off x="1133014" y="764264"/>
            <a:ext cx="107117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 Impact to Person</a:t>
            </a:r>
          </a:p>
        </p:txBody>
      </p:sp>
      <p:sp>
        <p:nvSpPr>
          <p:cNvPr id="35" name="Title 1">
            <a:extLst>
              <a:ext uri="{FF2B5EF4-FFF2-40B4-BE49-F238E27FC236}">
                <a16:creationId xmlns:a16="http://schemas.microsoft.com/office/drawing/2014/main" id="{08F466CD-1E91-CA4A-5834-E8472BAB8C6B}"/>
              </a:ext>
            </a:extLst>
          </p:cNvPr>
          <p:cNvSpPr txBox="1">
            <a:spLocks noGrp="1" noRot="1" noMove="1" noResize="1" noEditPoints="1" noAdjustHandles="1" noChangeArrowheads="1" noChangeShapeType="1"/>
          </p:cNvSpPr>
          <p:nvPr/>
        </p:nvSpPr>
        <p:spPr>
          <a:xfrm>
            <a:off x="9756" y="0"/>
            <a:ext cx="10096269" cy="458181"/>
          </a:xfrm>
          <a:prstGeom prst="rect">
            <a:avLst/>
          </a:prstGeom>
          <a:gradFill flip="none" rotWithShape="1">
            <a:gsLst>
              <a:gs pos="59000">
                <a:srgbClr val="00ACD4"/>
              </a:gs>
              <a:gs pos="100000">
                <a:schemeClr val="bg1"/>
              </a:gs>
            </a:gsLst>
            <a:lin ang="0" scaled="1"/>
            <a:tileRect/>
          </a:gra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B0304020202020204" pitchFamily="34" charset="0"/>
              <a:ea typeface="+mj-ea"/>
              <a:cs typeface="Arial" panose="020B0604020202020204" pitchFamily="34" charset="0"/>
            </a:endParaRPr>
          </a:p>
        </p:txBody>
      </p:sp>
      <p:pic>
        <p:nvPicPr>
          <p:cNvPr id="37" name="Picture 36" descr="A blue and grey text on a black background&#10;&#10;Description automatically generated">
            <a:extLst>
              <a:ext uri="{FF2B5EF4-FFF2-40B4-BE49-F238E27FC236}">
                <a16:creationId xmlns:a16="http://schemas.microsoft.com/office/drawing/2014/main" id="{4175B815-E95B-5E06-6101-7E7CEA6F556E}"/>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10850360" y="62143"/>
            <a:ext cx="636103" cy="350850"/>
          </a:xfrm>
          <a:prstGeom prst="rect">
            <a:avLst/>
          </a:prstGeom>
        </p:spPr>
      </p:pic>
      <p:sp>
        <p:nvSpPr>
          <p:cNvPr id="34" name="TextBox 33">
            <a:extLst>
              <a:ext uri="{FF2B5EF4-FFF2-40B4-BE49-F238E27FC236}">
                <a16:creationId xmlns:a16="http://schemas.microsoft.com/office/drawing/2014/main" id="{72036A90-6251-1866-C73B-5191D3BA13E3}"/>
              </a:ext>
            </a:extLst>
          </p:cNvPr>
          <p:cNvSpPr txBox="1">
            <a:spLocks noGrp="1" noRot="1" noMove="1" noResize="1" noEditPoints="1" noAdjustHandles="1" noChangeArrowheads="1" noChangeShapeType="1"/>
          </p:cNvSpPr>
          <p:nvPr/>
        </p:nvSpPr>
        <p:spPr>
          <a:xfrm>
            <a:off x="221786" y="33727"/>
            <a:ext cx="62150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Steps </a:t>
            </a:r>
            <a:r>
              <a:rPr kumimoji="0" lang="en-US" sz="2000" b="1" i="0" u="none" strike="noStrike" kern="1200" cap="none" spc="0" normalizeH="0" baseline="0" noProof="0">
                <a:ln>
                  <a:noFill/>
                </a:ln>
                <a:solidFill>
                  <a:srgbClr val="FFE800"/>
                </a:solidFill>
                <a:effectLst/>
                <a:uLnTx/>
                <a:uFillTx/>
                <a:latin typeface="Arial Nova" panose="020B0504020202020204" pitchFamily="34" charset="0"/>
                <a:ea typeface="+mn-ea"/>
                <a:cs typeface="Arial" panose="020B0604020202020204" pitchFamily="34" charset="0"/>
              </a:rPr>
              <a:t>YOU</a:t>
            </a:r>
            <a:r>
              <a:rPr kumimoji="0" lang="en-US" sz="1800" b="1" i="0" u="none" strike="noStrike" kern="1200" cap="none" spc="0" normalizeH="0" baseline="0" noProof="0">
                <a:ln>
                  <a:noFill/>
                </a:ln>
                <a:solidFill>
                  <a:srgbClr val="FFE800"/>
                </a:solidFill>
                <a:effectLst/>
                <a:uLnTx/>
                <a:uFillTx/>
                <a:latin typeface="Arial Nova" panose="020B0504020202020204" pitchFamily="34" charset="0"/>
                <a:ea typeface="+mn-ea"/>
                <a:cs typeface="Arial" panose="020B0604020202020204" pitchFamily="34" charset="0"/>
              </a:rPr>
              <a:t> </a:t>
            </a:r>
            <a:r>
              <a:rPr kumimoji="0" lang="en-US" sz="180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Can Take to Prevent Repeat Incidents</a:t>
            </a:r>
          </a:p>
        </p:txBody>
      </p:sp>
      <p:sp>
        <p:nvSpPr>
          <p:cNvPr id="13" name="Subtitle 2">
            <a:extLst>
              <a:ext uri="{FF2B5EF4-FFF2-40B4-BE49-F238E27FC236}">
                <a16:creationId xmlns:a16="http://schemas.microsoft.com/office/drawing/2014/main" id="{3743E148-4808-A5A4-4B14-3214D5835FCB}"/>
              </a:ext>
            </a:extLst>
          </p:cNvPr>
          <p:cNvSpPr txBox="1">
            <a:spLocks noGrp="1" noRot="1" noMove="1" noResize="1" noEditPoints="1" noAdjustHandles="1" noChangeArrowheads="1" noChangeShapeType="1"/>
          </p:cNvSpPr>
          <p:nvPr/>
        </p:nvSpPr>
        <p:spPr>
          <a:xfrm>
            <a:off x="0" y="6390882"/>
            <a:ext cx="12202933" cy="482816"/>
          </a:xfrm>
          <a:prstGeom prst="rect">
            <a:avLst/>
          </a:prstGeom>
          <a:solidFill>
            <a:srgbClr val="FFE800"/>
          </a:solid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7FD510ED-1D20-8528-9DC5-3F9B8BDBDC28}"/>
              </a:ext>
            </a:extLst>
          </p:cNvPr>
          <p:cNvSpPr txBox="1">
            <a:spLocks noGrp="1" noRot="1" noMove="1" noResize="1" noEditPoints="1" noAdjustHandles="1" noChangeArrowheads="1" noChangeShapeType="1"/>
          </p:cNvSpPr>
          <p:nvPr/>
        </p:nvSpPr>
        <p:spPr>
          <a:xfrm>
            <a:off x="-1181" y="6433715"/>
            <a:ext cx="1148764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Turning </a:t>
            </a:r>
            <a:r>
              <a:rPr kumimoji="0" lang="en-US" sz="1800" b="1"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Our Commitment </a:t>
            </a:r>
            <a:r>
              <a:rPr kumimoji="0" lang="en-US" sz="18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rPr>
              <a:t>into Action</a:t>
            </a:r>
            <a:endParaRPr kumimoji="0" lang="en-US" sz="1100" b="0" i="0" u="none" strike="noStrike" kern="1200" cap="none" spc="0" normalizeH="0" baseline="0" noProof="0">
              <a:ln>
                <a:noFill/>
              </a:ln>
              <a:solidFill>
                <a:prstClr val="black"/>
              </a:solidFill>
              <a:effectLst/>
              <a:uLnTx/>
              <a:uFillTx/>
              <a:latin typeface="Arial Nova" panose="020B05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D7D365F-FD84-B5FF-25EE-72A99CF13B0A}"/>
              </a:ext>
            </a:extLst>
          </p:cNvPr>
          <p:cNvSpPr>
            <a:spLocks noGrp="1" noRot="1" noMove="1" noResize="1" noEditPoints="1" noAdjustHandles="1" noChangeArrowheads="1" noChangeShapeType="1"/>
          </p:cNvSpPr>
          <p:nvPr/>
        </p:nvSpPr>
        <p:spPr>
          <a:xfrm>
            <a:off x="993307" y="380540"/>
            <a:ext cx="538023" cy="48805"/>
          </a:xfrm>
          <a:prstGeom prst="rect">
            <a:avLst/>
          </a:prstGeom>
          <a:solidFill>
            <a:srgbClr val="FFE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train car parked on the side of a road&#10;&#10;Description automatically generated">
            <a:extLst>
              <a:ext uri="{FF2B5EF4-FFF2-40B4-BE49-F238E27FC236}">
                <a16:creationId xmlns:a16="http://schemas.microsoft.com/office/drawing/2014/main" id="{AD23AB08-E76D-D18A-0BE2-56C85CDEB151}"/>
              </a:ext>
            </a:extLst>
          </p:cNvPr>
          <p:cNvPicPr>
            <a:picLocks noChangeAspect="1"/>
          </p:cNvPicPr>
          <p:nvPr/>
        </p:nvPicPr>
        <p:blipFill>
          <a:blip r:embed="rId6"/>
          <a:stretch>
            <a:fillRect/>
          </a:stretch>
        </p:blipFill>
        <p:spPr>
          <a:xfrm>
            <a:off x="306192" y="4303658"/>
            <a:ext cx="2450275" cy="1633516"/>
          </a:xfrm>
          <a:prstGeom prst="rect">
            <a:avLst/>
          </a:prstGeom>
        </p:spPr>
      </p:pic>
      <p:pic>
        <p:nvPicPr>
          <p:cNvPr id="2" name="Picture 2" descr="A picture containing text, sign, vector graphics&#10;&#10;Description automatically generated">
            <a:extLst>
              <a:ext uri="{FF2B5EF4-FFF2-40B4-BE49-F238E27FC236}">
                <a16:creationId xmlns:a16="http://schemas.microsoft.com/office/drawing/2014/main" id="{5E3A47AF-85F6-2250-A701-C10D64E977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576" y="582928"/>
            <a:ext cx="780663" cy="6783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40CAC8E0-F5D7-79A1-A251-E06CEEF79E49}"/>
              </a:ext>
            </a:extLst>
          </p:cNvPr>
          <p:cNvSpPr txBox="1">
            <a:spLocks/>
          </p:cNvSpPr>
          <p:nvPr/>
        </p:nvSpPr>
        <p:spPr>
          <a:xfrm>
            <a:off x="4001796" y="655750"/>
            <a:ext cx="8112189" cy="13904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Railroad operators and employees working near railroads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Be aware of the Industrial Rail Policy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Do not ride on train stairs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Complete site assessment to determine alternate means to minimize or eliminate the need for train ground crews to mount/dismount a train in motion</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Train crew may only ride on the platform of the leading end of railcars, if necessary to perform duties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Switch personnel may only ride on leading end of railcars for spotting during pushing/shoving operations</a:t>
            </a:r>
          </a:p>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Do not work </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or around rail or trains unless trained to do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260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Caught on Drill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834875" cy="5425930"/>
        </p:xfrm>
        <a:graphic>
          <a:graphicData uri="http://schemas.openxmlformats.org/drawingml/2006/table">
            <a:tbl>
              <a:tblPr firstRow="1" bandRow="1">
                <a:tableStyleId>{1FECB4D8-DB02-4DC6-A0A2-4F2EBAE1DC90}</a:tableStyleId>
              </a:tblPr>
              <a:tblGrid>
                <a:gridCol w="1581281">
                  <a:extLst>
                    <a:ext uri="{9D8B030D-6E8A-4147-A177-3AD203B41FA5}">
                      <a16:colId xmlns:a16="http://schemas.microsoft.com/office/drawing/2014/main" val="2478897174"/>
                    </a:ext>
                  </a:extLst>
                </a:gridCol>
                <a:gridCol w="4253594">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Tyrone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10, 2024 / 1:43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Lost Time Injury</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85024183"/>
                  </a:ext>
                </a:extLst>
              </a:tr>
              <a:tr h="1502292">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61913" indent="0" algn="l" fontAlgn="ctr"/>
                      <a:r>
                        <a:rPr lang="en-US" sz="1050">
                          <a:latin typeface="Arial" panose="020B0604020202020204" pitchFamily="34" charset="0"/>
                          <a:cs typeface="Arial" panose="020B0604020202020204" pitchFamily="34" charset="0"/>
                        </a:rPr>
                        <a:t>A contractor driller became bound and entangled when their jacket snagged on a 4-inch core barrel as they tried to remove it from a running sonic drill. The assistant on deck and the one on the ground were unable to reach the emergency stop button based on their positions. The driller rotated with the core barrel until becoming unbound and sustained multiple injuries.</a:t>
                      </a:r>
                      <a:endParaRPr lang="en-US" sz="1050" b="0" i="0" u="none" strike="noStrike">
                        <a:solidFill>
                          <a:schemeClr val="tx1"/>
                        </a:solidFill>
                        <a:effectLst/>
                        <a:latin typeface="Arial" panose="020B0604020202020204" pitchFamily="34" charset="0"/>
                        <a:cs typeface="Arial" panose="020B0604020202020204" pitchFamily="34" charset="0"/>
                      </a:endParaRPr>
                    </a:p>
                  </a:txBody>
                  <a:tcPr marL="6350" marR="6350" marT="635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a:solidFill>
                            <a:schemeClr val="tx1"/>
                          </a:solidFill>
                          <a:effectLst/>
                          <a:latin typeface="Arial" panose="020B0604020202020204" pitchFamily="34" charset="0"/>
                          <a:cs typeface="Arial" panose="020B0604020202020204" pitchFamily="34" charset="0"/>
                        </a:rPr>
                        <a:t>Failure to follow contractor standard operating procedure for barrel removal</a:t>
                      </a:r>
                    </a:p>
                    <a:p>
                      <a:pPr marL="171450" indent="-171450">
                        <a:buFont typeface="Arial" panose="020B0604020202020204" pitchFamily="34" charset="0"/>
                        <a:buChar char="•"/>
                      </a:pPr>
                      <a:r>
                        <a:rPr lang="en-US" sz="1050" b="0" i="0" u="none" strike="noStrike">
                          <a:solidFill>
                            <a:schemeClr val="tx1"/>
                          </a:solidFill>
                          <a:effectLst/>
                          <a:latin typeface="Arial" panose="020B0604020202020204" pitchFamily="34" charset="0"/>
                          <a:cs typeface="Arial" panose="020B0604020202020204" pitchFamily="34" charset="0"/>
                        </a:rPr>
                        <a:t>Improper/missing tool for the task</a:t>
                      </a:r>
                    </a:p>
                    <a:p>
                      <a:pPr marL="171450" indent="-171450">
                        <a:buFont typeface="Arial" panose="020B0604020202020204" pitchFamily="34" charset="0"/>
                        <a:buChar char="•"/>
                      </a:pPr>
                      <a:r>
                        <a:rPr lang="en-US" sz="1050">
                          <a:latin typeface="Arial" panose="020B0604020202020204" pitchFamily="34" charset="0"/>
                        </a:rPr>
                        <a:t>Rotation Barrier Interlock was bypassed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hlinkClick r:id="rId3"/>
                        </a:rPr>
                        <a:t>FCX-HS04 Control of Hazardous Energy Policy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solidFill>
                            <a:schemeClr val="tx1"/>
                          </a:solidFill>
                          <a:latin typeface="Arial"/>
                          <a:cs typeface="Arial"/>
                        </a:rPr>
                        <a:t>The driller sustained multiple injuries to the left leg requiring surgery as well as minor cuts and scrapes. They are expected to make a full recovery</a:t>
                      </a:r>
                      <a:r>
                        <a:rPr lang="en-US" sz="1050">
                          <a:solidFill>
                            <a:srgbClr val="FF0000"/>
                          </a:solidFill>
                          <a:latin typeface="Arial"/>
                          <a:cs typeface="Arial"/>
                        </a:rPr>
                        <a:t>.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75441" y="576400"/>
            <a:ext cx="109879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t>
            </a:r>
            <a:b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&amp; Crushing</a:t>
            </a:r>
          </a:p>
        </p:txBody>
      </p:sp>
      <p:pic>
        <p:nvPicPr>
          <p:cNvPr id="3" name="Picture 2" descr="Icon&#10;&#10;Description automatically generated">
            <a:extLst>
              <a:ext uri="{FF2B5EF4-FFF2-40B4-BE49-F238E27FC236}">
                <a16:creationId xmlns:a16="http://schemas.microsoft.com/office/drawing/2014/main" id="{86F65C9B-3E03-C047-4CBB-2C3CB39E3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28" y="63323"/>
            <a:ext cx="675341" cy="585039"/>
          </a:xfrm>
          <a:prstGeom prst="rect">
            <a:avLst/>
          </a:prstGeom>
        </p:spPr>
      </p:pic>
      <p:pic>
        <p:nvPicPr>
          <p:cNvPr id="7" name="Picture 6">
            <a:extLst>
              <a:ext uri="{FF2B5EF4-FFF2-40B4-BE49-F238E27FC236}">
                <a16:creationId xmlns:a16="http://schemas.microsoft.com/office/drawing/2014/main" id="{1CBABA69-8B37-5C6E-31B4-67A68338BF73}"/>
              </a:ext>
            </a:extLst>
          </p:cNvPr>
          <p:cNvPicPr>
            <a:picLocks noChangeAspect="1"/>
          </p:cNvPicPr>
          <p:nvPr/>
        </p:nvPicPr>
        <p:blipFill rotWithShape="1">
          <a:blip r:embed="rId5"/>
          <a:srcRect t="15035" r="-50" b="9440"/>
          <a:stretch/>
        </p:blipFill>
        <p:spPr>
          <a:xfrm>
            <a:off x="6284866" y="4827847"/>
            <a:ext cx="5646793" cy="1810294"/>
          </a:xfrm>
          <a:prstGeom prst="rect">
            <a:avLst/>
          </a:prstGeom>
        </p:spPr>
      </p:pic>
      <p:pic>
        <p:nvPicPr>
          <p:cNvPr id="5" name="Picture 4">
            <a:extLst>
              <a:ext uri="{FF2B5EF4-FFF2-40B4-BE49-F238E27FC236}">
                <a16:creationId xmlns:a16="http://schemas.microsoft.com/office/drawing/2014/main" id="{C5963161-D3E5-1A27-699A-B03983A1C7EF}"/>
              </a:ext>
            </a:extLst>
          </p:cNvPr>
          <p:cNvPicPr>
            <a:picLocks noChangeAspect="1"/>
          </p:cNvPicPr>
          <p:nvPr/>
        </p:nvPicPr>
        <p:blipFill>
          <a:blip r:embed="rId6"/>
          <a:stretch>
            <a:fillRect/>
          </a:stretch>
        </p:blipFill>
        <p:spPr>
          <a:xfrm>
            <a:off x="6309987" y="1432161"/>
            <a:ext cx="2791271" cy="3320994"/>
          </a:xfrm>
          <a:prstGeom prst="rect">
            <a:avLst/>
          </a:prstGeom>
        </p:spPr>
      </p:pic>
      <p:pic>
        <p:nvPicPr>
          <p:cNvPr id="9" name="Picture 8">
            <a:extLst>
              <a:ext uri="{FF2B5EF4-FFF2-40B4-BE49-F238E27FC236}">
                <a16:creationId xmlns:a16="http://schemas.microsoft.com/office/drawing/2014/main" id="{6DF3C6A3-D9D3-0165-D258-5A251AAB5EE6}"/>
              </a:ext>
            </a:extLst>
          </p:cNvPr>
          <p:cNvPicPr>
            <a:picLocks noChangeAspect="1"/>
          </p:cNvPicPr>
          <p:nvPr/>
        </p:nvPicPr>
        <p:blipFill rotWithShape="1">
          <a:blip r:embed="rId7"/>
          <a:srcRect t="2114"/>
          <a:stretch/>
        </p:blipFill>
        <p:spPr>
          <a:xfrm>
            <a:off x="9184993" y="1432161"/>
            <a:ext cx="2749791" cy="3320994"/>
          </a:xfrm>
          <a:prstGeom prst="rect">
            <a:avLst/>
          </a:prstGeom>
        </p:spPr>
      </p:pic>
      <p:sp>
        <p:nvSpPr>
          <p:cNvPr id="10" name="TextBox 9">
            <a:extLst>
              <a:ext uri="{FF2B5EF4-FFF2-40B4-BE49-F238E27FC236}">
                <a16:creationId xmlns:a16="http://schemas.microsoft.com/office/drawing/2014/main" id="{1B33F011-AD03-D2AB-F6F6-D0AB75762A75}"/>
              </a:ext>
            </a:extLst>
          </p:cNvPr>
          <p:cNvSpPr txBox="1"/>
          <p:nvPr/>
        </p:nvSpPr>
        <p:spPr>
          <a:xfrm>
            <a:off x="9442538" y="4409241"/>
            <a:ext cx="2361896" cy="276999"/>
          </a:xfrm>
          <a:prstGeom prst="rect">
            <a:avLst/>
          </a:prstGeom>
          <a:solidFill>
            <a:srgbClr val="FFFF0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Drill head with 4-inch core barrel</a:t>
            </a:r>
            <a:endPar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Calibri"/>
              <a:cs typeface="Calibri"/>
            </a:endParaRPr>
          </a:p>
        </p:txBody>
      </p:sp>
      <p:sp>
        <p:nvSpPr>
          <p:cNvPr id="11" name="TextBox 10">
            <a:extLst>
              <a:ext uri="{FF2B5EF4-FFF2-40B4-BE49-F238E27FC236}">
                <a16:creationId xmlns:a16="http://schemas.microsoft.com/office/drawing/2014/main" id="{1BD8B437-CAB8-7E3E-0D37-E6D4E5334BA3}"/>
              </a:ext>
            </a:extLst>
          </p:cNvPr>
          <p:cNvSpPr txBox="1"/>
          <p:nvPr/>
        </p:nvSpPr>
        <p:spPr>
          <a:xfrm>
            <a:off x="10623485" y="5829159"/>
            <a:ext cx="132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Location of Driller Assistant B</a:t>
            </a:r>
          </a:p>
        </p:txBody>
      </p:sp>
      <p:sp>
        <p:nvSpPr>
          <p:cNvPr id="4" name="TextBox 3">
            <a:extLst>
              <a:ext uri="{FF2B5EF4-FFF2-40B4-BE49-F238E27FC236}">
                <a16:creationId xmlns:a16="http://schemas.microsoft.com/office/drawing/2014/main" id="{CF70433E-325E-CFFB-2483-DD4DABC187E9}"/>
              </a:ext>
            </a:extLst>
          </p:cNvPr>
          <p:cNvSpPr txBox="1"/>
          <p:nvPr/>
        </p:nvSpPr>
        <p:spPr>
          <a:xfrm>
            <a:off x="6470245" y="4409240"/>
            <a:ext cx="2470753" cy="276999"/>
          </a:xfrm>
          <a:prstGeom prst="rect">
            <a:avLst/>
          </a:prstGeom>
          <a:solidFill>
            <a:srgbClr val="FFFF00"/>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Re-enactment of the scene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702FC24-CC1D-B282-64CA-AF99FB3DAB93}"/>
              </a:ext>
            </a:extLst>
          </p:cNvPr>
          <p:cNvSpPr txBox="1"/>
          <p:nvPr/>
        </p:nvSpPr>
        <p:spPr>
          <a:xfrm>
            <a:off x="10831654" y="5866699"/>
            <a:ext cx="904462" cy="646331"/>
          </a:xfrm>
          <a:prstGeom prst="rect">
            <a:avLst/>
          </a:prstGeom>
          <a:solidFill>
            <a:srgbClr val="FFFF00"/>
          </a:solidFill>
        </p:spPr>
        <p:txBody>
          <a:bodyPr wrap="square" lIns="91440" tIns="45720" rIns="91440" b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Location of Driller Assistant B</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9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Employee Pinned by Drive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474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12, 2024 / 11:45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Two contractor mechanics were replacing a 1600-pound final drive on a D8 dozer with the assistance of a forklift. One mechanic was operating the forklift while the other mechanic was greasing the mounting seal. The loaded forklift, positioned 6 to 10 feet behind the mechanic, began to roll forward. The operator applied the brakes which caused the final drive to roll off the forklift. The ground mechanic’s leg became pinned between the final drive and the dozer. </a:t>
                      </a:r>
                      <a:endParaRPr lang="en-US" sz="1050">
                        <a:solidFill>
                          <a:srgbClr val="7030A0"/>
                        </a:solidFill>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PFE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Engineered lifting device was not used</a:t>
                      </a:r>
                    </a:p>
                    <a:p>
                      <a:pPr marL="171450" indent="-171450">
                        <a:buFont typeface="Arial" panose="020B0604020202020204" pitchFamily="34" charset="0"/>
                        <a:buChar char="•"/>
                      </a:pPr>
                      <a:r>
                        <a:rPr lang="en-US" sz="1050">
                          <a:solidFill>
                            <a:schemeClr val="tx1"/>
                          </a:solidFill>
                          <a:latin typeface="Arial"/>
                          <a:cs typeface="Arial"/>
                        </a:rPr>
                        <a:t>Forklift parking brake was not set</a:t>
                      </a:r>
                    </a:p>
                    <a:p>
                      <a:pPr marL="171450" indent="-171450">
                        <a:buFont typeface="Arial" panose="020B0604020202020204" pitchFamily="34" charset="0"/>
                        <a:buChar char="•"/>
                      </a:pPr>
                      <a:r>
                        <a:rPr lang="en-US" sz="1050">
                          <a:solidFill>
                            <a:schemeClr val="tx1"/>
                          </a:solidFill>
                          <a:latin typeface="Arial"/>
                          <a:cs typeface="Arial"/>
                        </a:rPr>
                        <a:t>Forklift load was not properly secured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Lack of forklift applicable policies and procedures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Mechanic – knee injury</a:t>
                      </a:r>
                    </a:p>
                    <a:p>
                      <a:pPr marL="171450" indent="-171450">
                        <a:buFont typeface="Arial" panose="020B0604020202020204" pitchFamily="34" charset="0"/>
                        <a:buChar char="•"/>
                      </a:pPr>
                      <a:r>
                        <a:rPr lang="en-US" sz="1050">
                          <a:latin typeface="Arial"/>
                          <a:cs typeface="Arial"/>
                        </a:rPr>
                        <a:t>Forklift Operator – hand laceration from helping lift the final drive off the pinned mechanic</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Dale Patterson, Manager-GSC</a:t>
                      </a:r>
                    </a:p>
                    <a:p>
                      <a:r>
                        <a:rPr lang="en-US" sz="1050">
                          <a:latin typeface="Arial"/>
                          <a:cs typeface="Arial"/>
                        </a:rPr>
                        <a:t>Dana Wise,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2024-7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20014069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12877" y="667772"/>
            <a:ext cx="137204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Lifting Operations</a:t>
            </a:r>
          </a:p>
        </p:txBody>
      </p:sp>
      <p:pic>
        <p:nvPicPr>
          <p:cNvPr id="5" name="Picture 4" descr="A large yellow tractor with a large metal piece on the ground&#10;&#10;Description automatically generated with medium confidence">
            <a:extLst>
              <a:ext uri="{FF2B5EF4-FFF2-40B4-BE49-F238E27FC236}">
                <a16:creationId xmlns:a16="http://schemas.microsoft.com/office/drawing/2014/main" id="{C963D78F-14FA-9A62-A180-58B5A0710AA9}"/>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7216"/>
          <a:stretch/>
        </p:blipFill>
        <p:spPr>
          <a:xfrm>
            <a:off x="6324740" y="1461184"/>
            <a:ext cx="3096532" cy="3583355"/>
          </a:xfrm>
          <a:prstGeom prst="rect">
            <a:avLst/>
          </a:prstGeom>
        </p:spPr>
      </p:pic>
      <p:sp>
        <p:nvSpPr>
          <p:cNvPr id="8" name="Text Placeholder 19">
            <a:extLst>
              <a:ext uri="{FF2B5EF4-FFF2-40B4-BE49-F238E27FC236}">
                <a16:creationId xmlns:a16="http://schemas.microsoft.com/office/drawing/2014/main" id="{2B8C99EA-6D06-6437-2B74-519E305347E3}"/>
              </a:ext>
            </a:extLst>
          </p:cNvPr>
          <p:cNvSpPr txBox="1">
            <a:spLocks/>
          </p:cNvSpPr>
          <p:nvPr/>
        </p:nvSpPr>
        <p:spPr>
          <a:xfrm>
            <a:off x="6324740" y="5044539"/>
            <a:ext cx="2818039" cy="368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Final resting place of final drive after rotating off the forklift </a:t>
            </a:r>
          </a:p>
        </p:txBody>
      </p:sp>
      <p:pic>
        <p:nvPicPr>
          <p:cNvPr id="12" name="Picture 11" descr="A person in a black jacket&#10;&#10;Description automatically generated">
            <a:extLst>
              <a:ext uri="{FF2B5EF4-FFF2-40B4-BE49-F238E27FC236}">
                <a16:creationId xmlns:a16="http://schemas.microsoft.com/office/drawing/2014/main" id="{4204F719-1F91-D172-D0AE-6C0F2FCB0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03457" y="3818547"/>
            <a:ext cx="3116385" cy="2337289"/>
          </a:xfrm>
          <a:prstGeom prst="rect">
            <a:avLst/>
          </a:prstGeom>
        </p:spPr>
      </p:pic>
      <p:sp>
        <p:nvSpPr>
          <p:cNvPr id="15" name="Text Placeholder 19">
            <a:extLst>
              <a:ext uri="{FF2B5EF4-FFF2-40B4-BE49-F238E27FC236}">
                <a16:creationId xmlns:a16="http://schemas.microsoft.com/office/drawing/2014/main" id="{C2846AC4-C670-93E0-FF5B-B4F36F8779F2}"/>
              </a:ext>
            </a:extLst>
          </p:cNvPr>
          <p:cNvSpPr txBox="1">
            <a:spLocks/>
          </p:cNvSpPr>
          <p:nvPr/>
        </p:nvSpPr>
        <p:spPr>
          <a:xfrm>
            <a:off x="9421272" y="3068761"/>
            <a:ext cx="2649396" cy="3681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40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8405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Re-enactment of employee’s leg pinned between final drive and D8</a:t>
            </a:r>
          </a:p>
        </p:txBody>
      </p:sp>
      <p:pic>
        <p:nvPicPr>
          <p:cNvPr id="16" name="Picture 15" descr="Icon&#10;&#10;Description automatically generated">
            <a:extLst>
              <a:ext uri="{FF2B5EF4-FFF2-40B4-BE49-F238E27FC236}">
                <a16:creationId xmlns:a16="http://schemas.microsoft.com/office/drawing/2014/main" id="{ED33F1B7-B1F1-61D5-46CF-342EC55C6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78" y="71808"/>
            <a:ext cx="658987" cy="570872"/>
          </a:xfrm>
          <a:prstGeom prst="rect">
            <a:avLst/>
          </a:prstGeom>
        </p:spPr>
      </p:pic>
    </p:spTree>
    <p:extLst>
      <p:ext uri="{BB962C8B-B14F-4D97-AF65-F5344CB8AC3E}">
        <p14:creationId xmlns:p14="http://schemas.microsoft.com/office/powerpoint/2010/main" val="150318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a:latin typeface="Arial"/>
                <a:cs typeface="Arial"/>
              </a:rPr>
              <a:t>Agency</a:t>
            </a:r>
            <a:r>
              <a:rPr sz="3600" b="1" spc="-20">
                <a:latin typeface="Arial"/>
                <a:cs typeface="Arial"/>
              </a:rPr>
              <a:t> </a:t>
            </a:r>
            <a:r>
              <a:rPr sz="3600" b="1" spc="-1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11F11"/>
                </a:solidFill>
                <a:latin typeface="Arial"/>
                <a:cs typeface="Arial"/>
              </a:rPr>
              <a:t>15</a:t>
            </a:r>
            <a:endParaRPr sz="9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410" y="406028"/>
            <a:ext cx="8890124"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Safety Share </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9050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Resources LINK</a:t>
            </a:r>
            <a:endParaRPr lang="en-US" sz="2000" dirty="0"/>
          </a:p>
        </p:txBody>
      </p:sp>
      <p:sp>
        <p:nvSpPr>
          <p:cNvPr id="4" name="TextBox 3">
            <a:extLst>
              <a:ext uri="{FF2B5EF4-FFF2-40B4-BE49-F238E27FC236}">
                <a16:creationId xmlns:a16="http://schemas.microsoft.com/office/drawing/2014/main" id="{E895495E-2678-DE9C-1336-6AED1A06293B}"/>
              </a:ext>
            </a:extLst>
          </p:cNvPr>
          <p:cNvSpPr txBox="1"/>
          <p:nvPr/>
        </p:nvSpPr>
        <p:spPr>
          <a:xfrm>
            <a:off x="212558" y="1356037"/>
            <a:ext cx="11734800" cy="4739759"/>
          </a:xfrm>
          <a:prstGeom prst="rect">
            <a:avLst/>
          </a:prstGeom>
          <a:noFill/>
        </p:spPr>
        <p:txBody>
          <a:bodyPr wrap="square" rtlCol="0">
            <a:spAutoFit/>
          </a:bodyPr>
          <a:lstStyle/>
          <a:p>
            <a:pPr algn="l"/>
            <a:r>
              <a:rPr lang="en-US" b="1" dirty="0"/>
              <a:t>Overexertion in the Workplace</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Employees who do physically demanding work may be working too hard and putting themselves at risk of injuries from overexertion. Overexertion injuries are costly because there are so many of them and because they often involve days away from work. Estimates place the total cost to employers at over $10 billion annually. Another important fact about overexertion injuries is that they are preventable. It takes training, policies, procedures, and employee involvement to make an overexertion prevention program work. </a:t>
            </a:r>
          </a:p>
          <a:p>
            <a:pPr algn="l"/>
            <a:endParaRPr lang="en-US" sz="1400" dirty="0">
              <a:latin typeface="Arial" panose="020B0604020202020204" pitchFamily="34" charset="0"/>
              <a:cs typeface="Arial" panose="020B0604020202020204" pitchFamily="34" charset="0"/>
            </a:endParaRPr>
          </a:p>
          <a:p>
            <a:pPr marL="285750" lvl="4"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OVEREXERTION RISKS - </a:t>
            </a:r>
            <a:r>
              <a:rPr lang="en-US" sz="1400" dirty="0">
                <a:latin typeface="Arial" panose="020B0604020202020204" pitchFamily="34" charset="0"/>
                <a:cs typeface="Arial" panose="020B0604020202020204" pitchFamily="34" charset="0"/>
              </a:rPr>
              <a:t>Once you have pinpointed the risks, you can modify workstations, job procedures, and the work environment to minimize the risks. Storing heavy items low to avoid excessive reaching and strain; reducing the depth of shelves to reduce overreaching; and modifying the work environment to reduce the need for twisting, bending, and other awkward postures.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PROVIDE LIFTING AIDS - </a:t>
            </a:r>
            <a:r>
              <a:rPr lang="en-US" sz="1400" dirty="0">
                <a:latin typeface="Arial" panose="020B0604020202020204" pitchFamily="34" charset="0"/>
                <a:cs typeface="Arial" panose="020B0604020202020204" pitchFamily="34" charset="0"/>
              </a:rPr>
              <a:t>Manual and powered lifting aids reduce the strain on human bodies and greatly reduce the risk of overexertion in many material handling tasks. Examples would be forklifts.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PROHIBIT SOLO LIFTING OF HEAVY LOADS - </a:t>
            </a:r>
            <a:r>
              <a:rPr lang="en-US" sz="1400" dirty="0">
                <a:latin typeface="Arial" panose="020B0604020202020204" pitchFamily="34" charset="0"/>
                <a:cs typeface="Arial" panose="020B0604020202020204" pitchFamily="34" charset="0"/>
              </a:rPr>
              <a:t>Recommend a 50-pound limit for solo lifting. More than that and employees should be required to get help or use a lifting aid. Lifting or carrying loads that weigh 50 pounds or more increases a person’s risk for a serious back injury.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INCLUDE LIFTING POLICIES IN JOB DESCRIPTIONS - </a:t>
            </a:r>
            <a:r>
              <a:rPr lang="en-US" sz="1400" dirty="0">
                <a:latin typeface="Arial" panose="020B0604020202020204" pitchFamily="34" charset="0"/>
                <a:cs typeface="Arial" panose="020B0604020202020204" pitchFamily="34" charset="0"/>
              </a:rPr>
              <a:t>Include lifting requirements in the job description so that these requirements will be taken into account when hiring new workers.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REQUIRE FREQUENT SHORT BREAKS - </a:t>
            </a:r>
            <a:r>
              <a:rPr lang="en-US" sz="1400" dirty="0">
                <a:latin typeface="Arial" panose="020B0604020202020204" pitchFamily="34" charset="0"/>
                <a:cs typeface="Arial" panose="020B0604020202020204" pitchFamily="34" charset="0"/>
              </a:rPr>
              <a:t>A study conducted by NIOSH indicates that workers who do a lot of lifting should take frequent breaks to relax tired, tense muscles and reduce the risk of injury, particularly back injury. </a:t>
            </a:r>
          </a:p>
          <a:p>
            <a:pPr marL="285750" lvl="3" indent="-285750" algn="l">
              <a:buFont typeface="Arial" panose="020B0604020202020204" pitchFamily="34" charset="0"/>
              <a:buChar char="•"/>
            </a:pPr>
            <a:r>
              <a:rPr lang="en-US" sz="1400" b="1" dirty="0">
                <a:latin typeface="Arial" panose="020B0604020202020204" pitchFamily="34" charset="0"/>
                <a:cs typeface="Arial" panose="020B0604020202020204" pitchFamily="34" charset="0"/>
              </a:rPr>
              <a:t>PERFORM REGULAR AUDITS - </a:t>
            </a:r>
            <a:r>
              <a:rPr lang="en-US" sz="1400" dirty="0">
                <a:latin typeface="Arial" panose="020B0604020202020204" pitchFamily="34" charset="0"/>
                <a:cs typeface="Arial" panose="020B0604020202020204" pitchFamily="34" charset="0"/>
              </a:rPr>
              <a:t>Studies show that frequent and unannounced audits by management and supervisors will greatly reduce safety issues like overexertion. Review audit results with team supervisors and create a “Critical Risk Assessment” document for high-risk jobs and tasks</a:t>
            </a:r>
            <a:endParaRPr lang="en-US" sz="1400" b="0" i="0" dirty="0">
              <a:solidFill>
                <a:srgbClr val="212121"/>
              </a:solidFill>
              <a:effectLst/>
              <a:latin typeface="Arial" panose="020B0604020202020204" pitchFamily="34" charset="0"/>
              <a:cs typeface="Arial" panose="020B0604020202020204" pitchFamily="34" charset="0"/>
            </a:endParaRPr>
          </a:p>
        </p:txBody>
      </p:sp>
      <p:pic>
        <p:nvPicPr>
          <p:cNvPr id="2050" name="Picture 2" descr="Home">
            <a:extLst>
              <a:ext uri="{FF2B5EF4-FFF2-40B4-BE49-F238E27FC236}">
                <a16:creationId xmlns:a16="http://schemas.microsoft.com/office/drawing/2014/main" id="{8A60F871-7B55-0983-4B7D-D5824CD7F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8380" y="303741"/>
            <a:ext cx="1534038" cy="153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4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32AB9-316D-2720-11FD-A213CD49212D}"/>
              </a:ext>
            </a:extLst>
          </p:cNvPr>
          <p:cNvSpPr>
            <a:spLocks noGrp="1"/>
          </p:cNvSpPr>
          <p:nvPr>
            <p:ph type="body" sz="half" idx="2"/>
          </p:nvPr>
        </p:nvSpPr>
        <p:spPr>
          <a:xfrm>
            <a:off x="839788" y="1386348"/>
            <a:ext cx="9029426" cy="4482640"/>
          </a:xfrm>
        </p:spPr>
        <p:txBody>
          <a:bodyPr>
            <a:normAutofit/>
          </a:bodyPr>
          <a:lstStyle/>
          <a:p>
            <a:pPr marL="342900" indent="-342900">
              <a:buFont typeface="Arial" panose="020B0604020202020204" pitchFamily="34" charset="0"/>
              <a:buChar char="•"/>
            </a:pPr>
            <a:r>
              <a:rPr lang="en-US" dirty="0"/>
              <a:t>Welcome</a:t>
            </a:r>
          </a:p>
          <a:p>
            <a:pPr marL="342900" indent="-342900">
              <a:buFont typeface="Arial" panose="020B0604020202020204" pitchFamily="34" charset="0"/>
              <a:buChar char="•"/>
            </a:pPr>
            <a:r>
              <a:rPr lang="en-US" dirty="0"/>
              <a:t>Introductions</a:t>
            </a:r>
          </a:p>
          <a:p>
            <a:pPr marL="342900" indent="-342900">
              <a:buFont typeface="Arial" panose="020B0604020202020204" pitchFamily="34" charset="0"/>
              <a:buChar char="•"/>
            </a:pPr>
            <a:r>
              <a:rPr lang="en-US" dirty="0"/>
              <a:t>Housekeeping</a:t>
            </a:r>
          </a:p>
          <a:p>
            <a:pPr marL="342900" indent="-342900">
              <a:buFont typeface="Arial" panose="020B0604020202020204" pitchFamily="34" charset="0"/>
              <a:buChar char="•"/>
            </a:pPr>
            <a:r>
              <a:rPr lang="en-US" dirty="0"/>
              <a:t>Purpose</a:t>
            </a:r>
          </a:p>
          <a:p>
            <a:pPr marL="342900" indent="-342900">
              <a:buFont typeface="Arial" panose="020B0604020202020204" pitchFamily="34" charset="0"/>
              <a:buChar char="•"/>
            </a:pPr>
            <a:r>
              <a:rPr lang="en-US" dirty="0"/>
              <a:t>Frequency</a:t>
            </a:r>
          </a:p>
          <a:p>
            <a:pPr marL="800100" lvl="1" indent="-342900">
              <a:buClr>
                <a:schemeClr val="accent1">
                  <a:lumMod val="75000"/>
                </a:schemeClr>
              </a:buClr>
              <a:buFont typeface="Arial" panose="020B0604020202020204" pitchFamily="34" charset="0"/>
              <a:buChar char="‒"/>
            </a:pPr>
            <a:r>
              <a:rPr lang="en-US" sz="2400" dirty="0"/>
              <a:t>Remote</a:t>
            </a:r>
          </a:p>
          <a:p>
            <a:pPr marL="800100" lvl="1" indent="-342900">
              <a:buClr>
                <a:schemeClr val="accent1">
                  <a:lumMod val="75000"/>
                </a:schemeClr>
              </a:buClr>
              <a:buFont typeface="Arial" panose="020B0604020202020204" pitchFamily="34" charset="0"/>
              <a:buChar char="‒"/>
            </a:pPr>
            <a:r>
              <a:rPr lang="en-US" sz="2400" dirty="0"/>
              <a:t>2</a:t>
            </a:r>
            <a:r>
              <a:rPr lang="en-US" sz="2400" baseline="30000" dirty="0"/>
              <a:t>nd</a:t>
            </a:r>
            <a:r>
              <a:rPr lang="en-US" sz="2400" dirty="0"/>
              <a:t> Wed / month</a:t>
            </a:r>
          </a:p>
          <a:p>
            <a:pPr marL="342900" indent="-342900">
              <a:buFont typeface="Arial" panose="020B0604020202020204" pitchFamily="34" charset="0"/>
              <a:buChar char="•"/>
            </a:pPr>
            <a:r>
              <a:rPr lang="en-US" dirty="0"/>
              <a:t>Attendance Requirements</a:t>
            </a:r>
          </a:p>
          <a:p>
            <a:endParaRPr lang="en-US" dirty="0"/>
          </a:p>
        </p:txBody>
      </p:sp>
      <p:sp>
        <p:nvSpPr>
          <p:cNvPr id="2" name="Slide Number Placeholder 1">
            <a:extLst>
              <a:ext uri="{FF2B5EF4-FFF2-40B4-BE49-F238E27FC236}">
                <a16:creationId xmlns:a16="http://schemas.microsoft.com/office/drawing/2014/main" id="{AC0997D2-DD57-FD49-0C87-86073FE0FA61}"/>
              </a:ext>
            </a:extLst>
          </p:cNvPr>
          <p:cNvSpPr>
            <a:spLocks noGrp="1"/>
          </p:cNvSpPr>
          <p:nvPr>
            <p:ph type="sldNum" sz="quarter" idx="12"/>
          </p:nvPr>
        </p:nvSpPr>
        <p:spPr>
          <a:xfrm>
            <a:off x="10012219" y="6577564"/>
            <a:ext cx="2179780" cy="281561"/>
          </a:xfrm>
        </p:spPr>
        <p:txBody>
          <a:bodyPr>
            <a:normAutofit/>
          </a:bodyPr>
          <a:lstStyle/>
          <a:p>
            <a:pPr>
              <a:spcAft>
                <a:spcPts val="600"/>
              </a:spcAft>
            </a:pPr>
            <a:fld id="{B5EB69C0-7537-C24C-BC67-8B5F238D9475}" type="slidenum">
              <a:rPr lang="en-US" smtClean="0"/>
              <a:pPr>
                <a:spcAft>
                  <a:spcPts val="600"/>
                </a:spcAft>
              </a:pPr>
              <a:t>2</a:t>
            </a:fld>
            <a:endParaRPr lang="en-US" dirty="0"/>
          </a:p>
        </p:txBody>
      </p:sp>
      <p:sp>
        <p:nvSpPr>
          <p:cNvPr id="4" name="Title 3">
            <a:extLst>
              <a:ext uri="{FF2B5EF4-FFF2-40B4-BE49-F238E27FC236}">
                <a16:creationId xmlns:a16="http://schemas.microsoft.com/office/drawing/2014/main" id="{2C2C644B-4CB8-F3E0-ED90-E782F71E1D81}"/>
              </a:ext>
            </a:extLst>
          </p:cNvPr>
          <p:cNvSpPr>
            <a:spLocks noGrp="1"/>
          </p:cNvSpPr>
          <p:nvPr>
            <p:ph type="title"/>
          </p:nvPr>
        </p:nvSpPr>
        <p:spPr>
          <a:xfrm>
            <a:off x="452487" y="365127"/>
            <a:ext cx="9559733" cy="675389"/>
          </a:xfrm>
        </p:spPr>
        <p:txBody>
          <a:bodyPr anchor="ctr">
            <a:normAutofit/>
          </a:bodyPr>
          <a:lstStyle/>
          <a:p>
            <a:r>
              <a:rPr lang="en-US" dirty="0"/>
              <a:t>Introduction / Purpose of Meeting</a:t>
            </a:r>
          </a:p>
        </p:txBody>
      </p:sp>
    </p:spTree>
    <p:extLst>
      <p:ext uri="{BB962C8B-B14F-4D97-AF65-F5344CB8AC3E}">
        <p14:creationId xmlns:p14="http://schemas.microsoft.com/office/powerpoint/2010/main" val="138788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34DD0F55-FD87-F89B-C7CE-B7B3FFC6686A}"/>
              </a:ext>
            </a:extLst>
          </p:cNvPr>
          <p:cNvSpPr txBox="1"/>
          <p:nvPr/>
        </p:nvSpPr>
        <p:spPr>
          <a:xfrm>
            <a:off x="457200" y="1439617"/>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November 13, 2023, a rotating drill steel of a roof bolting machine entangled a miner, causing fatal injuries.</a:t>
            </a:r>
            <a:endParaRPr lang="en-US" sz="18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A2932C8-E190-3AAA-11C5-77476FBB7734}"/>
              </a:ext>
            </a:extLst>
          </p:cNvPr>
          <p:cNvSpPr txBox="1"/>
          <p:nvPr/>
        </p:nvSpPr>
        <p:spPr>
          <a:xfrm>
            <a:off x="5486400" y="2692400"/>
            <a:ext cx="6135076" cy="2803332"/>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Always follow manufacturer recommendations when conducting maintenance on equipment, including: </a:t>
            </a: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Turn off or de-energize the machine.</a:t>
            </a:r>
          </a:p>
          <a:p>
            <a:pPr marL="742950" marR="0" lvl="1" indent="-285750">
              <a:spcBef>
                <a:spcPts val="0"/>
              </a:spcBef>
              <a:spcAft>
                <a:spcPts val="1125"/>
              </a:spcAft>
              <a:buSzPts val="1000"/>
              <a:buFont typeface="Courier New" panose="02070309020205020404" pitchFamily="49" charset="0"/>
              <a:buChar char="o"/>
              <a:tabLst>
                <a:tab pos="9144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Secure the equipment against hazardous motion.</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Never touch or hold the drill steel, wrench, or bolt while it is rotating.</a:t>
            </a:r>
          </a:p>
          <a:p>
            <a:pPr marL="342900" marR="0" lvl="0" indent="-342900">
              <a:spcBef>
                <a:spcPts val="0"/>
              </a:spcBef>
              <a:spcAft>
                <a:spcPts val="1125"/>
              </a:spcAft>
              <a:buSzPts val="1000"/>
              <a:buFont typeface="Symbol" panose="05050102010706020507" pitchFamily="18" charset="2"/>
              <a:buChar char=""/>
              <a:tabLst>
                <a:tab pos="457200" algn="l"/>
              </a:tabLs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Do not wear loose-fitting or bulky clothing when working around any machinery with rotating parts.</a:t>
            </a:r>
          </a:p>
        </p:txBody>
      </p:sp>
      <p:pic>
        <p:nvPicPr>
          <p:cNvPr id="6" name="Picture 5">
            <a:extLst>
              <a:ext uri="{FF2B5EF4-FFF2-40B4-BE49-F238E27FC236}">
                <a16:creationId xmlns:a16="http://schemas.microsoft.com/office/drawing/2014/main" id="{3264C381-2D0C-36D1-CF29-5D114D3D07B4}"/>
              </a:ext>
            </a:extLst>
          </p:cNvPr>
          <p:cNvPicPr>
            <a:picLocks noChangeAspect="1"/>
          </p:cNvPicPr>
          <p:nvPr/>
        </p:nvPicPr>
        <p:blipFill>
          <a:blip r:embed="rId3"/>
          <a:stretch>
            <a:fillRect/>
          </a:stretch>
        </p:blipFill>
        <p:spPr>
          <a:xfrm>
            <a:off x="323193" y="2228229"/>
            <a:ext cx="4942490" cy="3572216"/>
          </a:xfrm>
          <a:prstGeom prst="rect">
            <a:avLst/>
          </a:prstGeom>
        </p:spPr>
      </p:pic>
    </p:spTree>
    <p:extLst>
      <p:ext uri="{BB962C8B-B14F-4D97-AF65-F5344CB8AC3E}">
        <p14:creationId xmlns:p14="http://schemas.microsoft.com/office/powerpoint/2010/main" val="248857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August 5, 2023, a piece of granite fell, striking two miners, killing one and seriously injuring the other.</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2662267"/>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Examine work areas to identify loose ground or unstable conditions before work begins and as conditions change.  Report hazards and do not work in unsafe conditions.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Correct unsafe conditions or barricade areas to prevent access before beginning work.</a:t>
            </a:r>
          </a:p>
          <a:p>
            <a:pPr marL="342900" marR="0" lvl="0" indent="-342900">
              <a:spcBef>
                <a:spcPts val="0"/>
              </a:spcBef>
              <a:spcAft>
                <a:spcPts val="11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Consider mining methods that do not require miners to work or travel near the base of a highwall.</a:t>
            </a:r>
          </a:p>
        </p:txBody>
      </p:sp>
      <p:pic>
        <p:nvPicPr>
          <p:cNvPr id="7" name="Picture 6">
            <a:extLst>
              <a:ext uri="{FF2B5EF4-FFF2-40B4-BE49-F238E27FC236}">
                <a16:creationId xmlns:a16="http://schemas.microsoft.com/office/drawing/2014/main" id="{2626C514-FD4F-42C1-E747-06094D088C17}"/>
              </a:ext>
            </a:extLst>
          </p:cNvPr>
          <p:cNvPicPr>
            <a:picLocks noChangeAspect="1"/>
          </p:cNvPicPr>
          <p:nvPr/>
        </p:nvPicPr>
        <p:blipFill>
          <a:blip r:embed="rId3"/>
          <a:stretch>
            <a:fillRect/>
          </a:stretch>
        </p:blipFill>
        <p:spPr>
          <a:xfrm>
            <a:off x="325828" y="2279489"/>
            <a:ext cx="4729647" cy="3766908"/>
          </a:xfrm>
          <a:prstGeom prst="rect">
            <a:avLst/>
          </a:prstGeom>
        </p:spPr>
      </p:pic>
    </p:spTree>
    <p:extLst>
      <p:ext uri="{BB962C8B-B14F-4D97-AF65-F5344CB8AC3E}">
        <p14:creationId xmlns:p14="http://schemas.microsoft.com/office/powerpoint/2010/main" val="300870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923330"/>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March 1, 2024, a miner died after a metal slurry pipe struck him. The miner was removing the last bolt connecting two metal slurry pipes when the pipe broke free and swung in his direction.</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3216265"/>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Prevent miners from positioning themselves in a manner that will expose them to hazards while performing a task.</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Examine work areas before and during the shift for hazards.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Ensure that blocking material is competent, substantial, and adequate to stabilize the load.</a:t>
            </a:r>
            <a:endParaRPr lang="en-US"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Train miners in safe work procedures and hazard recognition. Monitor personnel routinely to ensure they follow safe work procedures.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3D6D9B5-56FF-6208-A2FB-AAFE83869E6C}"/>
              </a:ext>
            </a:extLst>
          </p:cNvPr>
          <p:cNvPicPr>
            <a:picLocks noChangeAspect="1"/>
          </p:cNvPicPr>
          <p:nvPr/>
        </p:nvPicPr>
        <p:blipFill>
          <a:blip r:embed="rId3"/>
          <a:stretch>
            <a:fillRect/>
          </a:stretch>
        </p:blipFill>
        <p:spPr>
          <a:xfrm>
            <a:off x="609600" y="2485080"/>
            <a:ext cx="4334154" cy="3624341"/>
          </a:xfrm>
          <a:prstGeom prst="rect">
            <a:avLst/>
          </a:prstGeom>
        </p:spPr>
      </p:pic>
    </p:spTree>
    <p:extLst>
      <p:ext uri="{BB962C8B-B14F-4D97-AF65-F5344CB8AC3E}">
        <p14:creationId xmlns:p14="http://schemas.microsoft.com/office/powerpoint/2010/main" val="87414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sp>
        <p:nvSpPr>
          <p:cNvPr id="3" name="TextBox 2">
            <a:extLst>
              <a:ext uri="{FF2B5EF4-FFF2-40B4-BE49-F238E27FC236}">
                <a16:creationId xmlns:a16="http://schemas.microsoft.com/office/drawing/2014/main" id="{1837DEFD-1DF1-9421-911B-77ECB833A424}"/>
              </a:ext>
            </a:extLst>
          </p:cNvPr>
          <p:cNvSpPr txBox="1"/>
          <p:nvPr/>
        </p:nvSpPr>
        <p:spPr>
          <a:xfrm>
            <a:off x="609600" y="1447800"/>
            <a:ext cx="10744200" cy="646331"/>
          </a:xfrm>
          <a:prstGeom prst="rect">
            <a:avLst/>
          </a:prstGeom>
          <a:noFill/>
        </p:spPr>
        <p:txBody>
          <a:bodyPr wrap="square" rtlCol="0">
            <a:spAutoFit/>
          </a:bodyPr>
          <a:lstStyle/>
          <a:p>
            <a:pPr marL="0" marR="0">
              <a:spcBef>
                <a:spcPts val="0"/>
              </a:spcBef>
              <a:spcAft>
                <a:spcPts val="1125"/>
              </a:spcAft>
            </a:pPr>
            <a:r>
              <a:rPr lang="en-US" sz="1800" dirty="0">
                <a:solidFill>
                  <a:srgbClr val="000000"/>
                </a:solidFill>
                <a:effectLst/>
                <a:latin typeface="Arial" panose="020B0604020202020204" pitchFamily="34" charset="0"/>
                <a:ea typeface="Calibri" panose="020F0502020204030204" pitchFamily="34" charset="0"/>
              </a:rPr>
              <a:t>MINE FATALITY – On August 21, 2023 a crusher lid that was being moved into place struck a miner when the rigging broke. The miner died from his injuries on August 23, 2023.</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93E4A91-0D6B-F447-6080-2C0B2FE46E27}"/>
              </a:ext>
            </a:extLst>
          </p:cNvPr>
          <p:cNvSpPr txBox="1"/>
          <p:nvPr/>
        </p:nvSpPr>
        <p:spPr>
          <a:xfrm>
            <a:off x="5562600" y="2495025"/>
            <a:ext cx="6135076" cy="2662267"/>
          </a:xfrm>
          <a:prstGeom prst="rect">
            <a:avLst/>
          </a:prstGeom>
          <a:noFill/>
        </p:spPr>
        <p:txBody>
          <a:bodyPr wrap="square">
            <a:spAutoFit/>
          </a:bodyPr>
          <a:lstStyle/>
          <a:p>
            <a:pPr algn="l">
              <a:lnSpc>
                <a:spcPct val="100000"/>
              </a:lnSpc>
              <a:spcAft>
                <a:spcPts val="600"/>
              </a:spcAft>
            </a:pPr>
            <a:r>
              <a:rPr lang="en-US" b="1" dirty="0">
                <a:solidFill>
                  <a:srgbClr val="C55A11"/>
                </a:solidFill>
                <a:latin typeface="Arial" panose="020B0604020202020204" pitchFamily="34" charset="0"/>
                <a:cs typeface="Arial" panose="020B0604020202020204" pitchFamily="34" charset="0"/>
              </a:rPr>
              <a:t>Eliminate hazards and prevent injuries: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Do not work under suspended loads.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Use properly rated lifting equipment and ensure that the load is well secured.</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Attach tag lines to suspended loads to steady or guide the load.</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11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Calibri" panose="020F0502020204030204" pitchFamily="34" charset="0"/>
              </a:rPr>
              <a:t>Communicate lift plans to all persons working in the lift zone. Follow manufacturer's recommended work procedures.</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49056A0F-44CF-E813-D0CF-30EE60F77670}"/>
              </a:ext>
            </a:extLst>
          </p:cNvPr>
          <p:cNvPicPr>
            <a:picLocks noChangeAspect="1"/>
          </p:cNvPicPr>
          <p:nvPr/>
        </p:nvPicPr>
        <p:blipFill>
          <a:blip r:embed="rId3"/>
          <a:stretch>
            <a:fillRect/>
          </a:stretch>
        </p:blipFill>
        <p:spPr>
          <a:xfrm>
            <a:off x="399564" y="2495025"/>
            <a:ext cx="4675616" cy="3196673"/>
          </a:xfrm>
          <a:prstGeom prst="rect">
            <a:avLst/>
          </a:prstGeom>
        </p:spPr>
      </p:pic>
    </p:spTree>
    <p:extLst>
      <p:ext uri="{BB962C8B-B14F-4D97-AF65-F5344CB8AC3E}">
        <p14:creationId xmlns:p14="http://schemas.microsoft.com/office/powerpoint/2010/main" val="574682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a:t>Industry Fatality Alert – </a:t>
            </a:r>
            <a:r>
              <a:rPr lang="en-US" sz="3200" b="1" err="1"/>
              <a:t>Codelco</a:t>
            </a:r>
            <a:endParaRPr sz="3200">
              <a:latin typeface="Arial"/>
              <a:cs typeface="Arial"/>
            </a:endParaRPr>
          </a:p>
        </p:txBody>
      </p:sp>
      <p:sp>
        <p:nvSpPr>
          <p:cNvPr id="3" name="TextBox 2">
            <a:extLst>
              <a:ext uri="{FF2B5EF4-FFF2-40B4-BE49-F238E27FC236}">
                <a16:creationId xmlns:a16="http://schemas.microsoft.com/office/drawing/2014/main" id="{1A5ACC53-4775-76A9-0FE9-025A50D56645}"/>
              </a:ext>
            </a:extLst>
          </p:cNvPr>
          <p:cNvSpPr txBox="1"/>
          <p:nvPr/>
        </p:nvSpPr>
        <p:spPr>
          <a:xfrm>
            <a:off x="723900" y="1380315"/>
            <a:ext cx="107442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MINE FATALITY – On March 8, 2024, a haul truck driver was killed after the vehicle caught fire. The driver was unable to evacuate the truck and could not activate the manual fire suppression equipment. </a:t>
            </a:r>
          </a:p>
        </p:txBody>
      </p:sp>
      <p:sp>
        <p:nvSpPr>
          <p:cNvPr id="7" name="TextBox 6">
            <a:extLst>
              <a:ext uri="{FF2B5EF4-FFF2-40B4-BE49-F238E27FC236}">
                <a16:creationId xmlns:a16="http://schemas.microsoft.com/office/drawing/2014/main" id="{60C75A04-BD35-A12D-F9F3-1CCDC329530B}"/>
              </a:ext>
            </a:extLst>
          </p:cNvPr>
          <p:cNvSpPr txBox="1"/>
          <p:nvPr/>
        </p:nvSpPr>
        <p:spPr>
          <a:xfrm>
            <a:off x="5562600" y="2495025"/>
            <a:ext cx="6135076" cy="2108269"/>
          </a:xfrm>
          <a:prstGeom prst="rect">
            <a:avLst/>
          </a:prstGeom>
          <a:noFill/>
        </p:spPr>
        <p:txBody>
          <a:bodyPr wrap="square">
            <a:spAutoFit/>
          </a:bodyPr>
          <a:lstStyle/>
          <a:p>
            <a:pPr algn="l">
              <a:lnSpc>
                <a:spcPct val="100000"/>
              </a:lnSpc>
              <a:spcAft>
                <a:spcPts val="600"/>
              </a:spcAft>
            </a:pPr>
            <a:r>
              <a:rPr lang="en-US" b="1">
                <a:solidFill>
                  <a:srgbClr val="C55A11"/>
                </a:solidFill>
                <a:latin typeface="Arial" panose="020B0604020202020204" pitchFamily="34" charset="0"/>
                <a:cs typeface="Arial" panose="020B0604020202020204" pitchFamily="34" charset="0"/>
              </a:rPr>
              <a:t>Eliminate hazards and prevent injuries: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Inspect and maintain fire suppression equipment</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Know procedures for fire suppression activation</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Perform fire drills on equipment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Practice equipment evacuations</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Check for leaks </a:t>
            </a:r>
          </a:p>
          <a:p>
            <a:pPr marL="365760" indent="-171450">
              <a:buClr>
                <a:srgbClr val="C55A11"/>
              </a:buClr>
              <a:buFont typeface="Arial" panose="020B0604020202020204" pitchFamily="34" charset="0"/>
              <a:buChar char="•"/>
            </a:pPr>
            <a:r>
              <a:rPr lang="en-US">
                <a:latin typeface="Arial" panose="020B0604020202020204" pitchFamily="34" charset="0"/>
                <a:cs typeface="Arial" panose="020B0604020202020204" pitchFamily="34" charset="0"/>
              </a:rPr>
              <a:t>Take equipment out of service if needing repair </a:t>
            </a:r>
          </a:p>
        </p:txBody>
      </p:sp>
      <p:pic>
        <p:nvPicPr>
          <p:cNvPr id="8" name="Picture Placeholder 5">
            <a:extLst>
              <a:ext uri="{FF2B5EF4-FFF2-40B4-BE49-F238E27FC236}">
                <a16:creationId xmlns:a16="http://schemas.microsoft.com/office/drawing/2014/main" id="{4A7B0614-5B61-11A8-598E-9168C6C7A0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1826" r="1826"/>
          <a:stretch>
            <a:fillRect/>
          </a:stretch>
        </p:blipFill>
        <p:spPr>
          <a:xfrm>
            <a:off x="381000" y="2133600"/>
            <a:ext cx="4572000" cy="4463573"/>
          </a:xfrm>
          <a:prstGeom prst="rect">
            <a:avLst/>
          </a:prstGeom>
        </p:spPr>
      </p:pic>
    </p:spTree>
    <p:extLst>
      <p:ext uri="{BB962C8B-B14F-4D97-AF65-F5344CB8AC3E}">
        <p14:creationId xmlns:p14="http://schemas.microsoft.com/office/powerpoint/2010/main" val="339930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xfrm>
            <a:off x="6126100" y="1953229"/>
            <a:ext cx="4698365" cy="1397819"/>
          </a:xfrm>
          <a:prstGeom prst="rect">
            <a:avLst/>
          </a:prstGeom>
        </p:spPr>
        <p:txBody>
          <a:bodyPr vert="horz" wrap="square" lIns="0" tIns="287020" rIns="0" bIns="0" rtlCol="0">
            <a:spAutoFit/>
          </a:bodyPr>
          <a:lstStyle/>
          <a:p>
            <a:pPr marL="12700">
              <a:lnSpc>
                <a:spcPct val="100000"/>
              </a:lnSpc>
              <a:spcBef>
                <a:spcPts val="100"/>
              </a:spcBef>
            </a:pPr>
            <a:r>
              <a:rPr lang="en-US" sz="3600" b="1" dirty="0">
                <a:latin typeface="Arial"/>
                <a:cs typeface="Arial"/>
              </a:rPr>
              <a:t>Freeport Policy Updates</a:t>
            </a:r>
            <a:endParaRPr sz="3600" dirty="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11F11"/>
                </a:solidFill>
                <a:latin typeface="Arial"/>
                <a:cs typeface="Arial"/>
              </a:rPr>
              <a:t>15</a:t>
            </a:r>
            <a:endParaRPr sz="900">
              <a:latin typeface="Arial"/>
              <a:cs typeface="Arial"/>
            </a:endParaRPr>
          </a:p>
        </p:txBody>
      </p:sp>
    </p:spTree>
    <p:extLst>
      <p:ext uri="{BB962C8B-B14F-4D97-AF65-F5344CB8AC3E}">
        <p14:creationId xmlns:p14="http://schemas.microsoft.com/office/powerpoint/2010/main" val="90243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997D2-DD57-FD49-0C87-86073FE0FA61}"/>
              </a:ext>
            </a:extLst>
          </p:cNvPr>
          <p:cNvSpPr>
            <a:spLocks noGrp="1"/>
          </p:cNvSpPr>
          <p:nvPr>
            <p:ph type="sldNum" sz="quarter" idx="12"/>
          </p:nvPr>
        </p:nvSpPr>
        <p:spPr>
          <a:xfrm>
            <a:off x="9622972" y="6577563"/>
            <a:ext cx="1045029" cy="280438"/>
          </a:xfrm>
        </p:spPr>
        <p:txBody>
          <a:bodyPr>
            <a:normAutofit/>
          </a:bodyPr>
          <a:lstStyle/>
          <a:p>
            <a:pPr>
              <a:spcAft>
                <a:spcPts val="600"/>
              </a:spcAft>
            </a:pPr>
            <a:fld id="{B5EB69C0-7537-C24C-BC67-8B5F238D9475}" type="slidenum">
              <a:rPr lang="en-US" smtClean="0"/>
              <a:pPr>
                <a:spcAft>
                  <a:spcPts val="600"/>
                </a:spcAft>
              </a:pPr>
              <a:t>26</a:t>
            </a:fld>
            <a:endParaRPr lang="en-US" dirty="0"/>
          </a:p>
        </p:txBody>
      </p:sp>
      <p:sp>
        <p:nvSpPr>
          <p:cNvPr id="3" name="Content Placeholder 2">
            <a:extLst>
              <a:ext uri="{FF2B5EF4-FFF2-40B4-BE49-F238E27FC236}">
                <a16:creationId xmlns:a16="http://schemas.microsoft.com/office/drawing/2014/main" id="{2F332AB9-316D-2720-11FD-A213CD49212D}"/>
              </a:ext>
            </a:extLst>
          </p:cNvPr>
          <p:cNvSpPr>
            <a:spLocks noGrp="1"/>
          </p:cNvSpPr>
          <p:nvPr>
            <p:ph idx="1"/>
          </p:nvPr>
        </p:nvSpPr>
        <p:spPr>
          <a:xfrm>
            <a:off x="391916" y="1183189"/>
            <a:ext cx="10685988" cy="5548687"/>
          </a:xfrm>
        </p:spPr>
        <p:txBody>
          <a:bodyPr>
            <a:normAutofit/>
          </a:bodyPr>
          <a:lstStyle/>
          <a:p>
            <a:r>
              <a:rPr lang="en-US" sz="2400" dirty="0"/>
              <a:t>Hand and Power Tools</a:t>
            </a:r>
          </a:p>
          <a:p>
            <a:pPr lvl="1"/>
            <a:r>
              <a:rPr lang="en-US" dirty="0"/>
              <a:t>Modified tools and in-house fabricated tools must be designed, built and approved by a </a:t>
            </a:r>
            <a:r>
              <a:rPr lang="en-US" i="1" dirty="0"/>
              <a:t>qualified person</a:t>
            </a:r>
            <a:r>
              <a:rPr lang="en-US" dirty="0"/>
              <a:t>.</a:t>
            </a:r>
          </a:p>
          <a:p>
            <a:pPr lvl="2"/>
            <a:r>
              <a:rPr lang="en-US" sz="1700" dirty="0">
                <a:effectLst/>
                <a:latin typeface="+mj-lt"/>
                <a:ea typeface="Times New Roman" panose="02020603050405020304" pitchFamily="18" charset="0"/>
              </a:rPr>
              <a:t>The intent of this requirement is to ensure tools are designed and built safely and not cause harm as a result of a design flaw or incorrect use in the field.</a:t>
            </a:r>
          </a:p>
          <a:p>
            <a:pPr lvl="2"/>
            <a:r>
              <a:rPr lang="en-US" sz="1700" dirty="0">
                <a:effectLst/>
                <a:latin typeface="+mj-lt"/>
                <a:ea typeface="Times New Roman" panose="02020603050405020304" pitchFamily="18" charset="0"/>
                <a:cs typeface="Times New Roman" panose="02020603050405020304" pitchFamily="18" charset="0"/>
              </a:rPr>
              <a:t>A </a:t>
            </a:r>
            <a:r>
              <a:rPr lang="en-US" sz="1700" i="1" dirty="0">
                <a:effectLst/>
                <a:latin typeface="+mj-lt"/>
                <a:ea typeface="Times New Roman" panose="02020603050405020304" pitchFamily="18" charset="0"/>
                <a:cs typeface="Times New Roman" panose="02020603050405020304" pitchFamily="18" charset="0"/>
              </a:rPr>
              <a:t>qualified person </a:t>
            </a:r>
            <a:r>
              <a:rPr lang="en-US" sz="1700" dirty="0">
                <a:effectLst/>
                <a:latin typeface="+mj-lt"/>
                <a:ea typeface="Times New Roman" panose="02020603050405020304" pitchFamily="18" charset="0"/>
                <a:cs typeface="Times New Roman" panose="02020603050405020304" pitchFamily="18" charset="0"/>
              </a:rPr>
              <a:t>by definition is one who, by possession of a recognized degree, certificate or professional standing or who by knowledge, training, and experience, has successfully demonstrated the ability to solve or resolve problems relating to the subject matter, the work or the project.</a:t>
            </a:r>
            <a:endParaRPr lang="en-US" sz="1700" dirty="0">
              <a:effectLst/>
              <a:latin typeface="+mj-lt"/>
              <a:ea typeface="Calibri" panose="020F0502020204030204" pitchFamily="34" charset="0"/>
              <a:cs typeface="Times New Roman" panose="02020603050405020304" pitchFamily="18" charset="0"/>
            </a:endParaRPr>
          </a:p>
          <a:p>
            <a:pPr lvl="1"/>
            <a:r>
              <a:rPr lang="en-US" dirty="0"/>
              <a:t>Bullet added references methods to prevent injury from fly metal associated with hammers and tracked equipment</a:t>
            </a:r>
          </a:p>
          <a:p>
            <a:r>
              <a:rPr lang="en-US" dirty="0"/>
              <a:t>Fly Metal Risks</a:t>
            </a:r>
          </a:p>
          <a:p>
            <a:pPr lvl="1"/>
            <a:r>
              <a:rPr lang="en-US" sz="1700" dirty="0">
                <a:effectLst/>
                <a:ea typeface="Times New Roman" panose="02020603050405020304" pitchFamily="18" charset="0"/>
              </a:rPr>
              <a:t>Hammers 4lbs(1.81kg) and larger must be soft blow hammers that have a hardness rating of 30HRC or below. Soft blow hammers are made of materials such as soft steel, brass, bronze, copper, lead, nylon, plastic, rubber or urethane.</a:t>
            </a:r>
          </a:p>
          <a:p>
            <a:pPr lvl="1"/>
            <a:r>
              <a:rPr lang="en-US" sz="1700" dirty="0">
                <a:effectLst/>
                <a:ea typeface="Calibri" panose="020F0502020204030204" pitchFamily="34" charset="0"/>
              </a:rPr>
              <a:t>Employees impacting on hardened steels shall wear body protection consisting of leather or </a:t>
            </a:r>
            <a:r>
              <a:rPr lang="en-US" sz="1700" dirty="0" err="1">
                <a:effectLst/>
                <a:ea typeface="Calibri" panose="020F0502020204030204" pitchFamily="34" charset="0"/>
              </a:rPr>
              <a:t>kevlar</a:t>
            </a:r>
            <a:r>
              <a:rPr lang="en-US" sz="1700" dirty="0">
                <a:effectLst/>
                <a:ea typeface="Calibri" panose="020F0502020204030204" pitchFamily="34" charset="0"/>
              </a:rPr>
              <a:t> (i.e., </a:t>
            </a:r>
            <a:r>
              <a:rPr lang="en-US" sz="1700" dirty="0" err="1">
                <a:effectLst/>
                <a:ea typeface="Calibri" panose="020F0502020204030204" pitchFamily="34" charset="0"/>
              </a:rPr>
              <a:t>Hexarmor</a:t>
            </a:r>
            <a:r>
              <a:rPr lang="en-US" sz="1700" dirty="0">
                <a:effectLst/>
                <a:ea typeface="Calibri" panose="020F0502020204030204" pitchFamily="34" charset="0"/>
              </a:rPr>
              <a:t>) on their legs, arms, neck and if applicable have shields in place for employee passing through the area. Removal of employees in the area is suffice. Establish Maintenance plan for tracked equipment shoes and other wear components to reduce likelihood of fly metal. Employees should avoid line of fire areas for potential fly metal while working near moving tracked equipment (i.e., shovels, dozers, track-hoes, stackers). “</a:t>
            </a:r>
          </a:p>
          <a:p>
            <a:pPr lvl="1"/>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2C2C644B-4CB8-F3E0-ED90-E782F71E1D81}"/>
              </a:ext>
            </a:extLst>
          </p:cNvPr>
          <p:cNvSpPr>
            <a:spLocks noGrp="1"/>
          </p:cNvSpPr>
          <p:nvPr>
            <p:ph type="title"/>
          </p:nvPr>
        </p:nvSpPr>
        <p:spPr>
          <a:xfrm>
            <a:off x="391916" y="333596"/>
            <a:ext cx="7225218" cy="675389"/>
          </a:xfrm>
        </p:spPr>
        <p:txBody>
          <a:bodyPr anchor="t">
            <a:normAutofit fontScale="90000"/>
          </a:bodyPr>
          <a:lstStyle/>
          <a:p>
            <a:r>
              <a:rPr lang="en-US" dirty="0">
                <a:hlinkClick r:id="rId2"/>
              </a:rPr>
              <a:t>Standard Safety Requirements </a:t>
            </a:r>
            <a:r>
              <a:rPr lang="en-US" dirty="0"/>
              <a:t>– Main Updates</a:t>
            </a:r>
          </a:p>
        </p:txBody>
      </p:sp>
    </p:spTree>
    <p:extLst>
      <p:ext uri="{BB962C8B-B14F-4D97-AF65-F5344CB8AC3E}">
        <p14:creationId xmlns:p14="http://schemas.microsoft.com/office/powerpoint/2010/main" val="331401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CA171-B460-4176-6079-2FEE98066C65}"/>
              </a:ext>
            </a:extLst>
          </p:cNvPr>
          <p:cNvSpPr>
            <a:spLocks noGrp="1"/>
          </p:cNvSpPr>
          <p:nvPr>
            <p:ph type="sldNum" sz="quarter" idx="12"/>
          </p:nvPr>
        </p:nvSpPr>
        <p:spPr>
          <a:xfrm>
            <a:off x="10798629" y="6577563"/>
            <a:ext cx="1393372" cy="280438"/>
          </a:xfrm>
        </p:spPr>
        <p:txBody>
          <a:bodyPr>
            <a:normAutofit/>
          </a:bodyPr>
          <a:lstStyle/>
          <a:p>
            <a:pPr>
              <a:spcAft>
                <a:spcPts val="600"/>
              </a:spcAft>
            </a:pPr>
            <a:fld id="{B5EB69C0-7537-C24C-BC67-8B5F238D9475}" type="slidenum">
              <a:rPr lang="en-US" smtClean="0"/>
              <a:pPr>
                <a:spcAft>
                  <a:spcPts val="600"/>
                </a:spcAft>
              </a:pPr>
              <a:t>27</a:t>
            </a:fld>
            <a:endParaRPr lang="en-US"/>
          </a:p>
        </p:txBody>
      </p:sp>
      <p:sp>
        <p:nvSpPr>
          <p:cNvPr id="3" name="Content Placeholder 2">
            <a:extLst>
              <a:ext uri="{FF2B5EF4-FFF2-40B4-BE49-F238E27FC236}">
                <a16:creationId xmlns:a16="http://schemas.microsoft.com/office/drawing/2014/main" id="{E8565E7A-3E86-656B-3993-AF859696C6F8}"/>
              </a:ext>
            </a:extLst>
          </p:cNvPr>
          <p:cNvSpPr>
            <a:spLocks noGrp="1"/>
          </p:cNvSpPr>
          <p:nvPr>
            <p:ph idx="1"/>
          </p:nvPr>
        </p:nvSpPr>
        <p:spPr>
          <a:xfrm>
            <a:off x="452487" y="1519520"/>
            <a:ext cx="5528072" cy="5196590"/>
          </a:xfrm>
        </p:spPr>
        <p:txBody>
          <a:bodyPr>
            <a:normAutofit/>
          </a:bodyPr>
          <a:lstStyle/>
          <a:p>
            <a:r>
              <a:rPr lang="en-US" dirty="0"/>
              <a:t>Published on the Public Portal </a:t>
            </a:r>
            <a:r>
              <a:rPr lang="en-US" dirty="0">
                <a:hlinkClick r:id="rId2"/>
              </a:rPr>
              <a:t>Home | Freeport-McMoRan Public Portal (fmi.com)</a:t>
            </a:r>
            <a:endParaRPr lang="en-US" dirty="0"/>
          </a:p>
          <a:p>
            <a:endParaRPr lang="en-US" dirty="0">
              <a:hlinkClick r:id="rId3"/>
            </a:endParaRPr>
          </a:p>
          <a:p>
            <a:pPr lvl="1"/>
            <a:r>
              <a:rPr lang="en-US" sz="2000" dirty="0">
                <a:hlinkClick r:id="rId3"/>
              </a:rPr>
              <a:t>FCX Contractor Health Safety and Environmental Manual</a:t>
            </a:r>
            <a:endParaRPr lang="en-US" sz="2000" dirty="0"/>
          </a:p>
          <a:p>
            <a:endParaRPr lang="en-US" dirty="0"/>
          </a:p>
          <a:p>
            <a:endParaRPr lang="en-US" dirty="0"/>
          </a:p>
          <a:p>
            <a:endParaRPr lang="en-US" dirty="0"/>
          </a:p>
          <a:p>
            <a:r>
              <a:rPr lang="en-US" dirty="0"/>
              <a:t>Changes / updates summary posted on Liability Management Site</a:t>
            </a:r>
          </a:p>
          <a:p>
            <a:pPr lvl="1"/>
            <a:r>
              <a:rPr lang="en-US" sz="2000" dirty="0">
                <a:hlinkClick r:id="rId4"/>
              </a:rPr>
              <a:t>Communication - Contractor HSE Manual Changes Mar 2024 final v2.docx (live.com)</a:t>
            </a:r>
            <a:endParaRPr lang="en-US" sz="2000" dirty="0"/>
          </a:p>
        </p:txBody>
      </p:sp>
      <p:sp>
        <p:nvSpPr>
          <p:cNvPr id="4" name="Title 3">
            <a:extLst>
              <a:ext uri="{FF2B5EF4-FFF2-40B4-BE49-F238E27FC236}">
                <a16:creationId xmlns:a16="http://schemas.microsoft.com/office/drawing/2014/main" id="{AB646CA0-7C69-630A-4EBB-9F320C5EF982}"/>
              </a:ext>
            </a:extLst>
          </p:cNvPr>
          <p:cNvSpPr>
            <a:spLocks noGrp="1"/>
          </p:cNvSpPr>
          <p:nvPr>
            <p:ph type="title"/>
          </p:nvPr>
        </p:nvSpPr>
        <p:spPr>
          <a:xfrm>
            <a:off x="452487" y="365127"/>
            <a:ext cx="9600053" cy="675389"/>
          </a:xfrm>
        </p:spPr>
        <p:txBody>
          <a:bodyPr anchor="ctr">
            <a:normAutofit/>
          </a:bodyPr>
          <a:lstStyle/>
          <a:p>
            <a:r>
              <a:rPr lang="en-US" dirty="0"/>
              <a:t>Contractor HS&amp;E Manual - Update</a:t>
            </a:r>
          </a:p>
        </p:txBody>
      </p:sp>
    </p:spTree>
    <p:extLst>
      <p:ext uri="{BB962C8B-B14F-4D97-AF65-F5344CB8AC3E}">
        <p14:creationId xmlns:p14="http://schemas.microsoft.com/office/powerpoint/2010/main" val="108471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7390C-66ED-A1EC-5B12-DB0AD4325840}"/>
              </a:ext>
            </a:extLst>
          </p:cNvPr>
          <p:cNvSpPr>
            <a:spLocks noGrp="1"/>
          </p:cNvSpPr>
          <p:nvPr>
            <p:ph type="sldNum" sz="quarter" idx="12"/>
          </p:nvPr>
        </p:nvSpPr>
        <p:spPr/>
        <p:txBody>
          <a:bodyPr/>
          <a:lstStyle/>
          <a:p>
            <a:fld id="{B5EB69C0-7537-C24C-BC67-8B5F238D9475}" type="slidenum">
              <a:rPr lang="en-US" smtClean="0"/>
              <a:pPr/>
              <a:t>28</a:t>
            </a:fld>
            <a:endParaRPr lang="en-US" dirty="0"/>
          </a:p>
        </p:txBody>
      </p:sp>
      <p:pic>
        <p:nvPicPr>
          <p:cNvPr id="6" name="Content Placeholder 5">
            <a:extLst>
              <a:ext uri="{FF2B5EF4-FFF2-40B4-BE49-F238E27FC236}">
                <a16:creationId xmlns:a16="http://schemas.microsoft.com/office/drawing/2014/main" id="{8D2AB050-87B4-FF71-436F-125657BBA606}"/>
              </a:ext>
            </a:extLst>
          </p:cNvPr>
          <p:cNvPicPr>
            <a:picLocks noGrp="1" noChangeAspect="1"/>
          </p:cNvPicPr>
          <p:nvPr>
            <p:ph idx="1"/>
          </p:nvPr>
        </p:nvPicPr>
        <p:blipFill>
          <a:blip r:embed="rId2"/>
          <a:stretch>
            <a:fillRect/>
          </a:stretch>
        </p:blipFill>
        <p:spPr>
          <a:xfrm>
            <a:off x="1124606" y="1150603"/>
            <a:ext cx="4541447" cy="5707397"/>
          </a:xfrm>
        </p:spPr>
      </p:pic>
      <p:sp>
        <p:nvSpPr>
          <p:cNvPr id="4" name="Title 3">
            <a:extLst>
              <a:ext uri="{FF2B5EF4-FFF2-40B4-BE49-F238E27FC236}">
                <a16:creationId xmlns:a16="http://schemas.microsoft.com/office/drawing/2014/main" id="{33115683-F848-DED1-C924-695699CF9AE0}"/>
              </a:ext>
            </a:extLst>
          </p:cNvPr>
          <p:cNvSpPr>
            <a:spLocks noGrp="1"/>
          </p:cNvSpPr>
          <p:nvPr>
            <p:ph type="title"/>
          </p:nvPr>
        </p:nvSpPr>
        <p:spPr>
          <a:xfrm>
            <a:off x="525517" y="365127"/>
            <a:ext cx="9560594" cy="675389"/>
          </a:xfrm>
        </p:spPr>
        <p:txBody>
          <a:bodyPr/>
          <a:lstStyle/>
          <a:p>
            <a:r>
              <a:rPr lang="en-US" dirty="0">
                <a:hlinkClick r:id="rId3"/>
              </a:rPr>
              <a:t>Freeport Public Portal</a:t>
            </a:r>
            <a:endParaRPr lang="en-US" dirty="0"/>
          </a:p>
        </p:txBody>
      </p:sp>
      <p:cxnSp>
        <p:nvCxnSpPr>
          <p:cNvPr id="10" name="Straight Arrow Connector 9">
            <a:extLst>
              <a:ext uri="{FF2B5EF4-FFF2-40B4-BE49-F238E27FC236}">
                <a16:creationId xmlns:a16="http://schemas.microsoft.com/office/drawing/2014/main" id="{EC250C2D-9DBC-9B43-5C99-A8F874956D03}"/>
              </a:ext>
            </a:extLst>
          </p:cNvPr>
          <p:cNvCxnSpPr>
            <a:cxnSpLocks/>
          </p:cNvCxnSpPr>
          <p:nvPr/>
        </p:nvCxnSpPr>
        <p:spPr>
          <a:xfrm flipH="1">
            <a:off x="4866290" y="3027764"/>
            <a:ext cx="825062" cy="640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160138-BDF8-9B6E-73DF-1245015A969B}"/>
              </a:ext>
            </a:extLst>
          </p:cNvPr>
          <p:cNvSpPr txBox="1"/>
          <p:nvPr/>
        </p:nvSpPr>
        <p:spPr>
          <a:xfrm>
            <a:off x="5764924" y="2782909"/>
            <a:ext cx="3899338" cy="369332"/>
          </a:xfrm>
          <a:prstGeom prst="rect">
            <a:avLst/>
          </a:prstGeom>
          <a:noFill/>
        </p:spPr>
        <p:txBody>
          <a:bodyPr wrap="square" rtlCol="0">
            <a:spAutoFit/>
          </a:bodyPr>
          <a:lstStyle/>
          <a:p>
            <a:r>
              <a:rPr lang="en-US" dirty="0"/>
              <a:t>New HSEP Addendum Template</a:t>
            </a:r>
          </a:p>
        </p:txBody>
      </p:sp>
      <p:cxnSp>
        <p:nvCxnSpPr>
          <p:cNvPr id="15" name="Straight Arrow Connector 14">
            <a:extLst>
              <a:ext uri="{FF2B5EF4-FFF2-40B4-BE49-F238E27FC236}">
                <a16:creationId xmlns:a16="http://schemas.microsoft.com/office/drawing/2014/main" id="{A06CF1CC-D175-D982-91C0-709827791B3B}"/>
              </a:ext>
            </a:extLst>
          </p:cNvPr>
          <p:cNvCxnSpPr>
            <a:cxnSpLocks/>
          </p:cNvCxnSpPr>
          <p:nvPr/>
        </p:nvCxnSpPr>
        <p:spPr>
          <a:xfrm flipH="1">
            <a:off x="5412828" y="2238180"/>
            <a:ext cx="557048" cy="20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9CB858-688B-1554-F667-24FA23661115}"/>
              </a:ext>
            </a:extLst>
          </p:cNvPr>
          <p:cNvSpPr txBox="1"/>
          <p:nvPr/>
        </p:nvSpPr>
        <p:spPr>
          <a:xfrm>
            <a:off x="5885793" y="1847235"/>
            <a:ext cx="3657601" cy="369332"/>
          </a:xfrm>
          <a:prstGeom prst="rect">
            <a:avLst/>
          </a:prstGeom>
          <a:noFill/>
        </p:spPr>
        <p:txBody>
          <a:bodyPr wrap="square" rtlCol="0">
            <a:spAutoFit/>
          </a:bodyPr>
          <a:lstStyle/>
          <a:p>
            <a:r>
              <a:rPr lang="en-US" dirty="0"/>
              <a:t>Liability Management  Information</a:t>
            </a:r>
          </a:p>
        </p:txBody>
      </p:sp>
      <p:cxnSp>
        <p:nvCxnSpPr>
          <p:cNvPr id="18" name="Straight Arrow Connector 17">
            <a:extLst>
              <a:ext uri="{FF2B5EF4-FFF2-40B4-BE49-F238E27FC236}">
                <a16:creationId xmlns:a16="http://schemas.microsoft.com/office/drawing/2014/main" id="{8316F217-BA22-6617-3FEA-40C4666C32D2}"/>
              </a:ext>
            </a:extLst>
          </p:cNvPr>
          <p:cNvCxnSpPr>
            <a:cxnSpLocks/>
          </p:cNvCxnSpPr>
          <p:nvPr/>
        </p:nvCxnSpPr>
        <p:spPr>
          <a:xfrm flipH="1">
            <a:off x="4277710" y="4894634"/>
            <a:ext cx="872359" cy="392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18315E-FAC7-9B94-1B51-D9752D2F2AF0}"/>
              </a:ext>
            </a:extLst>
          </p:cNvPr>
          <p:cNvSpPr txBox="1"/>
          <p:nvPr/>
        </p:nvSpPr>
        <p:spPr>
          <a:xfrm>
            <a:off x="5150069" y="4444337"/>
            <a:ext cx="3499945" cy="646331"/>
          </a:xfrm>
          <a:prstGeom prst="rect">
            <a:avLst/>
          </a:prstGeom>
          <a:noFill/>
        </p:spPr>
        <p:txBody>
          <a:bodyPr wrap="square" rtlCol="0">
            <a:spAutoFit/>
          </a:bodyPr>
          <a:lstStyle/>
          <a:p>
            <a:r>
              <a:rPr lang="en-US" dirty="0"/>
              <a:t>HS&amp;E Policies and </a:t>
            </a:r>
          </a:p>
          <a:p>
            <a:r>
              <a:rPr lang="en-US" dirty="0"/>
              <a:t>Contractor HSE Manual</a:t>
            </a:r>
          </a:p>
        </p:txBody>
      </p:sp>
      <p:pic>
        <p:nvPicPr>
          <p:cNvPr id="22" name="Picture 21">
            <a:extLst>
              <a:ext uri="{FF2B5EF4-FFF2-40B4-BE49-F238E27FC236}">
                <a16:creationId xmlns:a16="http://schemas.microsoft.com/office/drawing/2014/main" id="{AE0E13DE-0F7B-3945-4BF0-0330C85D5E66}"/>
              </a:ext>
            </a:extLst>
          </p:cNvPr>
          <p:cNvPicPr>
            <a:picLocks noChangeAspect="1"/>
          </p:cNvPicPr>
          <p:nvPr/>
        </p:nvPicPr>
        <p:blipFill>
          <a:blip r:embed="rId4"/>
          <a:stretch>
            <a:fillRect/>
          </a:stretch>
        </p:blipFill>
        <p:spPr>
          <a:xfrm>
            <a:off x="7714593" y="3327219"/>
            <a:ext cx="4235668" cy="3530781"/>
          </a:xfrm>
          <a:prstGeom prst="rect">
            <a:avLst/>
          </a:prstGeom>
        </p:spPr>
      </p:pic>
      <p:cxnSp>
        <p:nvCxnSpPr>
          <p:cNvPr id="28" name="Straight Arrow Connector 27">
            <a:extLst>
              <a:ext uri="{FF2B5EF4-FFF2-40B4-BE49-F238E27FC236}">
                <a16:creationId xmlns:a16="http://schemas.microsoft.com/office/drawing/2014/main" id="{0FDFC581-3201-09AA-9CB4-8094CEC6FA41}"/>
              </a:ext>
            </a:extLst>
          </p:cNvPr>
          <p:cNvCxnSpPr/>
          <p:nvPr/>
        </p:nvCxnSpPr>
        <p:spPr>
          <a:xfrm>
            <a:off x="7094483" y="6211614"/>
            <a:ext cx="1744717" cy="365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CCC4FB-7D1C-46F5-0EE2-ED9D61B17ACA}"/>
              </a:ext>
            </a:extLst>
          </p:cNvPr>
          <p:cNvSpPr txBox="1"/>
          <p:nvPr/>
        </p:nvSpPr>
        <p:spPr>
          <a:xfrm>
            <a:off x="5666053" y="5644055"/>
            <a:ext cx="2023241" cy="923330"/>
          </a:xfrm>
          <a:prstGeom prst="rect">
            <a:avLst/>
          </a:prstGeom>
          <a:noFill/>
        </p:spPr>
        <p:txBody>
          <a:bodyPr wrap="square" rtlCol="0">
            <a:spAutoFit/>
          </a:bodyPr>
          <a:lstStyle/>
          <a:p>
            <a:r>
              <a:rPr lang="en-US" dirty="0"/>
              <a:t>CHSE Manual Changes Summary</a:t>
            </a:r>
          </a:p>
        </p:txBody>
      </p:sp>
    </p:spTree>
    <p:extLst>
      <p:ext uri="{BB962C8B-B14F-4D97-AF65-F5344CB8AC3E}">
        <p14:creationId xmlns:p14="http://schemas.microsoft.com/office/powerpoint/2010/main" val="1008963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5846-1392-B455-0A31-9C2E0DDDF2D4}"/>
              </a:ext>
            </a:extLst>
          </p:cNvPr>
          <p:cNvSpPr>
            <a:spLocks noGrp="1"/>
          </p:cNvSpPr>
          <p:nvPr>
            <p:ph type="sldNum" sz="quarter" idx="12"/>
          </p:nvPr>
        </p:nvSpPr>
        <p:spPr/>
        <p:txBody>
          <a:bodyPr/>
          <a:lstStyle/>
          <a:p>
            <a:fld id="{B5EB69C0-7537-C24C-BC67-8B5F238D9475}" type="slidenum">
              <a:rPr lang="en-US" smtClean="0"/>
              <a:pPr/>
              <a:t>29</a:t>
            </a:fld>
            <a:endParaRPr lang="en-US" dirty="0"/>
          </a:p>
        </p:txBody>
      </p:sp>
      <p:sp>
        <p:nvSpPr>
          <p:cNvPr id="3" name="Content Placeholder 2">
            <a:extLst>
              <a:ext uri="{FF2B5EF4-FFF2-40B4-BE49-F238E27FC236}">
                <a16:creationId xmlns:a16="http://schemas.microsoft.com/office/drawing/2014/main" id="{B13532A6-E331-570E-F757-127495FFDB5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FD21000B-913B-3CB9-43B8-1D4F22AFA35F}"/>
              </a:ext>
            </a:extLst>
          </p:cNvPr>
          <p:cNvSpPr>
            <a:spLocks noGrp="1"/>
          </p:cNvSpPr>
          <p:nvPr>
            <p:ph type="title"/>
          </p:nvPr>
        </p:nvSpPr>
        <p:spPr/>
        <p:txBody>
          <a:bodyPr/>
          <a:lstStyle/>
          <a:p>
            <a:r>
              <a:rPr lang="en-US" dirty="0"/>
              <a:t>GSC Updates</a:t>
            </a:r>
          </a:p>
        </p:txBody>
      </p:sp>
    </p:spTree>
    <p:extLst>
      <p:ext uri="{BB962C8B-B14F-4D97-AF65-F5344CB8AC3E}">
        <p14:creationId xmlns:p14="http://schemas.microsoft.com/office/powerpoint/2010/main" val="2352262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xfrm>
            <a:off x="6126100" y="1953229"/>
            <a:ext cx="4698365" cy="1674817"/>
          </a:xfrm>
          <a:prstGeom prst="rect">
            <a:avLst/>
          </a:prstGeom>
        </p:spPr>
        <p:txBody>
          <a:bodyPr vert="horz" wrap="square" lIns="0" tIns="12700" rIns="0" bIns="0" rtlCol="0" anchor="t">
            <a:spAutoFit/>
          </a:bodyPr>
          <a:lstStyle/>
          <a:p>
            <a:pPr marL="12700" marR="5080">
              <a:lnSpc>
                <a:spcPct val="100000"/>
              </a:lnSpc>
              <a:spcBef>
                <a:spcPts val="100"/>
              </a:spcBef>
            </a:pPr>
            <a:r>
              <a:rPr lang="en-US" sz="3600" b="1"/>
              <a:t>Freeport</a:t>
            </a:r>
            <a:r>
              <a:rPr sz="3600" b="1" spc="-20">
                <a:latin typeface="Arial"/>
                <a:cs typeface="Arial"/>
              </a:rPr>
              <a:t> </a:t>
            </a:r>
            <a:r>
              <a:rPr sz="3600" b="1">
                <a:latin typeface="Arial"/>
                <a:cs typeface="Arial"/>
              </a:rPr>
              <a:t>Safety</a:t>
            </a:r>
            <a:r>
              <a:rPr sz="3600" b="1" spc="-10">
                <a:latin typeface="Arial"/>
                <a:cs typeface="Arial"/>
              </a:rPr>
              <a:t> Incidents, </a:t>
            </a:r>
            <a:r>
              <a:rPr sz="3600" b="1">
                <a:latin typeface="Arial"/>
                <a:cs typeface="Arial"/>
              </a:rPr>
              <a:t>Successes,</a:t>
            </a:r>
            <a:r>
              <a:rPr sz="3600" b="1" spc="-45">
                <a:latin typeface="Arial"/>
                <a:cs typeface="Arial"/>
              </a:rPr>
              <a:t> </a:t>
            </a:r>
            <a:r>
              <a:rPr sz="3600" b="1">
                <a:latin typeface="Arial"/>
                <a:cs typeface="Arial"/>
              </a:rPr>
              <a:t>&amp;</a:t>
            </a:r>
            <a:r>
              <a:rPr sz="3600" b="1" spc="-135">
                <a:latin typeface="Arial"/>
                <a:cs typeface="Arial"/>
              </a:rPr>
              <a:t> </a:t>
            </a:r>
            <a:r>
              <a:rPr sz="3600" b="1" spc="-10">
                <a:latin typeface="Arial"/>
                <a:cs typeface="Arial"/>
              </a:rPr>
              <a:t>Alerts</a:t>
            </a:r>
            <a:endParaRPr sz="3600">
              <a:latin typeface="Arial"/>
              <a:cs typeface="Arial"/>
            </a:endParaRPr>
          </a:p>
        </p:txBody>
      </p:sp>
      <p:sp>
        <p:nvSpPr>
          <p:cNvPr id="19" name="object 19"/>
          <p:cNvSpPr txBox="1"/>
          <p:nvPr/>
        </p:nvSpPr>
        <p:spPr>
          <a:xfrm>
            <a:off x="6126100" y="3760978"/>
            <a:ext cx="2553489" cy="382156"/>
          </a:xfrm>
          <a:prstGeom prst="rect">
            <a:avLst/>
          </a:prstGeom>
        </p:spPr>
        <p:txBody>
          <a:bodyPr vert="horz" wrap="square" lIns="0" tIns="12700" rIns="0" bIns="0" rtlCol="0">
            <a:spAutoFit/>
          </a:bodyPr>
          <a:lstStyle/>
          <a:p>
            <a:pPr marL="12700">
              <a:lnSpc>
                <a:spcPct val="100000"/>
              </a:lnSpc>
              <a:spcBef>
                <a:spcPts val="100"/>
              </a:spcBef>
            </a:pPr>
            <a:r>
              <a:rPr lang="en-US" sz="2400" spc="-5">
                <a:solidFill>
                  <a:srgbClr val="006FC0"/>
                </a:solidFill>
                <a:latin typeface="Arial"/>
                <a:cs typeface="Arial"/>
              </a:rPr>
              <a:t>March </a:t>
            </a:r>
            <a:r>
              <a:rPr lang="en-US" sz="2400" spc="-10">
                <a:solidFill>
                  <a:srgbClr val="006FC0"/>
                </a:solidFill>
                <a:latin typeface="Arial"/>
                <a:cs typeface="Arial"/>
              </a:rPr>
              <a:t>2024</a:t>
            </a:r>
            <a:endParaRPr sz="240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a:solidFill>
                  <a:srgbClr val="511F11"/>
                </a:solidFill>
                <a:latin typeface="Arial"/>
                <a:cs typeface="Arial"/>
              </a:rPr>
              <a:t>3</a:t>
            </a:r>
            <a:endParaRPr sz="9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A8514-A7B3-9EDC-2AC6-59431C1DDEEB}"/>
              </a:ext>
            </a:extLst>
          </p:cNvPr>
          <p:cNvSpPr>
            <a:spLocks noGrp="1"/>
          </p:cNvSpPr>
          <p:nvPr>
            <p:ph type="sldNum" sz="quarter" idx="12"/>
          </p:nvPr>
        </p:nvSpPr>
        <p:spPr/>
        <p:txBody>
          <a:bodyPr/>
          <a:lstStyle/>
          <a:p>
            <a:fld id="{B5EB69C0-7537-C24C-BC67-8B5F238D9475}" type="slidenum">
              <a:rPr lang="en-US" smtClean="0"/>
              <a:pPr/>
              <a:t>30</a:t>
            </a:fld>
            <a:endParaRPr lang="en-US" dirty="0"/>
          </a:p>
        </p:txBody>
      </p:sp>
      <p:sp>
        <p:nvSpPr>
          <p:cNvPr id="3" name="Content Placeholder 2">
            <a:extLst>
              <a:ext uri="{FF2B5EF4-FFF2-40B4-BE49-F238E27FC236}">
                <a16:creationId xmlns:a16="http://schemas.microsoft.com/office/drawing/2014/main" id="{CCB66AA4-4AC5-6FB1-8CD5-DA259016D0CE}"/>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3BEB339-6B40-99B9-FBDF-92D4F1A512AC}"/>
              </a:ext>
            </a:extLst>
          </p:cNvPr>
          <p:cNvSpPr>
            <a:spLocks noGrp="1"/>
          </p:cNvSpPr>
          <p:nvPr>
            <p:ph type="title"/>
          </p:nvPr>
        </p:nvSpPr>
        <p:spPr/>
        <p:txBody>
          <a:bodyPr/>
          <a:lstStyle/>
          <a:p>
            <a:r>
              <a:rPr lang="en-US" dirty="0"/>
              <a:t>Environmental Updates</a:t>
            </a:r>
          </a:p>
        </p:txBody>
      </p:sp>
    </p:spTree>
    <p:extLst>
      <p:ext uri="{BB962C8B-B14F-4D97-AF65-F5344CB8AC3E}">
        <p14:creationId xmlns:p14="http://schemas.microsoft.com/office/powerpoint/2010/main" val="155637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D4A776-D390-72C4-463C-7B48B18DAAB6}"/>
              </a:ext>
            </a:extLst>
          </p:cNvPr>
          <p:cNvSpPr>
            <a:spLocks noGrp="1"/>
          </p:cNvSpPr>
          <p:nvPr>
            <p:ph type="sldNum" sz="quarter" idx="12"/>
          </p:nvPr>
        </p:nvSpPr>
        <p:spPr/>
        <p:txBody>
          <a:bodyPr/>
          <a:lstStyle/>
          <a:p>
            <a:fld id="{B5EB69C0-7537-C24C-BC67-8B5F238D9475}" type="slidenum">
              <a:rPr lang="en-US" smtClean="0"/>
              <a:pPr/>
              <a:t>31</a:t>
            </a:fld>
            <a:endParaRPr lang="en-US" dirty="0"/>
          </a:p>
        </p:txBody>
      </p:sp>
      <p:graphicFrame>
        <p:nvGraphicFramePr>
          <p:cNvPr id="6" name="Table 6">
            <a:extLst>
              <a:ext uri="{FF2B5EF4-FFF2-40B4-BE49-F238E27FC236}">
                <a16:creationId xmlns:a16="http://schemas.microsoft.com/office/drawing/2014/main" id="{BD5BCE57-A008-7502-5890-BDC999E41515}"/>
              </a:ext>
            </a:extLst>
          </p:cNvPr>
          <p:cNvGraphicFramePr>
            <a:graphicFrameLocks noGrp="1"/>
          </p:cNvGraphicFramePr>
          <p:nvPr>
            <p:ph idx="1"/>
            <p:extLst>
              <p:ext uri="{D42A27DB-BD31-4B8C-83A1-F6EECF244321}">
                <p14:modId xmlns:p14="http://schemas.microsoft.com/office/powerpoint/2010/main" val="23815823"/>
              </p:ext>
            </p:extLst>
          </p:nvPr>
        </p:nvGraphicFramePr>
        <p:xfrm>
          <a:off x="452438" y="1519238"/>
          <a:ext cx="11247436" cy="3399779"/>
        </p:xfrm>
        <a:graphic>
          <a:graphicData uri="http://schemas.openxmlformats.org/drawingml/2006/table">
            <a:tbl>
              <a:tblPr firstRow="1" bandRow="1">
                <a:tableStyleId>{5C22544A-7EE6-4342-B048-85BDC9FD1C3A}</a:tableStyleId>
              </a:tblPr>
              <a:tblGrid>
                <a:gridCol w="2811859">
                  <a:extLst>
                    <a:ext uri="{9D8B030D-6E8A-4147-A177-3AD203B41FA5}">
                      <a16:colId xmlns:a16="http://schemas.microsoft.com/office/drawing/2014/main" val="1652350229"/>
                    </a:ext>
                  </a:extLst>
                </a:gridCol>
                <a:gridCol w="2811859">
                  <a:extLst>
                    <a:ext uri="{9D8B030D-6E8A-4147-A177-3AD203B41FA5}">
                      <a16:colId xmlns:a16="http://schemas.microsoft.com/office/drawing/2014/main" val="190843840"/>
                    </a:ext>
                  </a:extLst>
                </a:gridCol>
                <a:gridCol w="2811859">
                  <a:extLst>
                    <a:ext uri="{9D8B030D-6E8A-4147-A177-3AD203B41FA5}">
                      <a16:colId xmlns:a16="http://schemas.microsoft.com/office/drawing/2014/main" val="970412108"/>
                    </a:ext>
                  </a:extLst>
                </a:gridCol>
                <a:gridCol w="2811859">
                  <a:extLst>
                    <a:ext uri="{9D8B030D-6E8A-4147-A177-3AD203B41FA5}">
                      <a16:colId xmlns:a16="http://schemas.microsoft.com/office/drawing/2014/main" val="3707691869"/>
                    </a:ext>
                  </a:extLst>
                </a:gridCol>
              </a:tblGrid>
              <a:tr h="370840">
                <a:tc>
                  <a:txBody>
                    <a:bodyPr/>
                    <a:lstStyle/>
                    <a:p>
                      <a:r>
                        <a:rPr lang="en-US" dirty="0"/>
                        <a:t>DATE</a:t>
                      </a:r>
                    </a:p>
                  </a:txBody>
                  <a:tcPr/>
                </a:tc>
                <a:tc>
                  <a:txBody>
                    <a:bodyPr/>
                    <a:lstStyle/>
                    <a:p>
                      <a:r>
                        <a:rPr lang="en-US" dirty="0"/>
                        <a:t>NAME</a:t>
                      </a:r>
                    </a:p>
                  </a:txBody>
                  <a:tcPr/>
                </a:tc>
                <a:tc>
                  <a:txBody>
                    <a:bodyPr/>
                    <a:lstStyle/>
                    <a:p>
                      <a:r>
                        <a:rPr lang="en-US" dirty="0"/>
                        <a:t>EMAIL</a:t>
                      </a:r>
                    </a:p>
                  </a:txBody>
                  <a:tcPr/>
                </a:tc>
                <a:tc>
                  <a:txBody>
                    <a:bodyPr/>
                    <a:lstStyle/>
                    <a:p>
                      <a:r>
                        <a:rPr lang="en-US" dirty="0"/>
                        <a:t>CELL PHONE</a:t>
                      </a:r>
                    </a:p>
                  </a:txBody>
                  <a:tcPr/>
                </a:tc>
                <a:extLst>
                  <a:ext uri="{0D108BD9-81ED-4DB2-BD59-A6C34878D82A}">
                    <a16:rowId xmlns:a16="http://schemas.microsoft.com/office/drawing/2014/main" val="2596430652"/>
                  </a:ext>
                </a:extLst>
              </a:tr>
              <a:tr h="443219">
                <a:tc>
                  <a:txBody>
                    <a:bodyPr/>
                    <a:lstStyle/>
                    <a:p>
                      <a:r>
                        <a:rPr lang="en-US" dirty="0"/>
                        <a:t>May 8</a:t>
                      </a:r>
                      <a:r>
                        <a:rPr lang="en-US" baseline="30000" dirty="0"/>
                        <a:t>th</a:t>
                      </a:r>
                      <a:endParaRPr lang="en-US" dirty="0"/>
                    </a:p>
                  </a:txBody>
                  <a:tcPr/>
                </a:tc>
                <a:tc>
                  <a:txBody>
                    <a:bodyPr/>
                    <a:lstStyle/>
                    <a:p>
                      <a:r>
                        <a:rPr lang="en-US" dirty="0"/>
                        <a:t>Tami Benavidez</a:t>
                      </a:r>
                    </a:p>
                  </a:txBody>
                  <a:tcPr/>
                </a:tc>
                <a:tc>
                  <a:txBody>
                    <a:bodyPr/>
                    <a:lstStyle/>
                    <a:p>
                      <a:r>
                        <a:rPr lang="en-US" dirty="0">
                          <a:hlinkClick r:id="rId2"/>
                        </a:rPr>
                        <a:t>tbenavid@fmi.com</a:t>
                      </a:r>
                      <a:endParaRPr lang="en-US" dirty="0"/>
                    </a:p>
                  </a:txBody>
                  <a:tcPr/>
                </a:tc>
                <a:tc>
                  <a:txBody>
                    <a:bodyPr/>
                    <a:lstStyle/>
                    <a:p>
                      <a:r>
                        <a:rPr lang="en-US" dirty="0"/>
                        <a:t>520-240-7460</a:t>
                      </a:r>
                    </a:p>
                  </a:txBody>
                  <a:tcPr/>
                </a:tc>
                <a:extLst>
                  <a:ext uri="{0D108BD9-81ED-4DB2-BD59-A6C34878D82A}">
                    <a16:rowId xmlns:a16="http://schemas.microsoft.com/office/drawing/2014/main" val="3403111085"/>
                  </a:ext>
                </a:extLst>
              </a:tr>
              <a:tr h="370840">
                <a:tc>
                  <a:txBody>
                    <a:bodyPr/>
                    <a:lstStyle/>
                    <a:p>
                      <a:r>
                        <a:rPr lang="en-US" dirty="0"/>
                        <a:t>June 12</a:t>
                      </a:r>
                      <a:r>
                        <a:rPr lang="en-US" baseline="30000" dirty="0"/>
                        <a:t>th</a:t>
                      </a:r>
                      <a:endParaRPr lang="en-US" dirty="0"/>
                    </a:p>
                  </a:txBody>
                  <a:tcPr/>
                </a:tc>
                <a:tc>
                  <a:txBody>
                    <a:bodyPr/>
                    <a:lstStyle/>
                    <a:p>
                      <a:r>
                        <a:rPr lang="en-US" dirty="0"/>
                        <a:t>Adam Green</a:t>
                      </a:r>
                    </a:p>
                  </a:txBody>
                  <a:tcPr/>
                </a:tc>
                <a:tc>
                  <a:txBody>
                    <a:bodyPr/>
                    <a:lstStyle/>
                    <a:p>
                      <a:r>
                        <a:rPr lang="en-US" dirty="0">
                          <a:hlinkClick r:id="rId3"/>
                        </a:rPr>
                        <a:t>agreen2@fmi.com</a:t>
                      </a:r>
                      <a:endParaRPr lang="en-US" dirty="0"/>
                    </a:p>
                  </a:txBody>
                  <a:tcPr/>
                </a:tc>
                <a:tc>
                  <a:txBody>
                    <a:bodyPr/>
                    <a:lstStyle/>
                    <a:p>
                      <a:r>
                        <a:rPr lang="en-US" dirty="0"/>
                        <a:t>520-268-7909</a:t>
                      </a:r>
                    </a:p>
                  </a:txBody>
                  <a:tcPr/>
                </a:tc>
                <a:extLst>
                  <a:ext uri="{0D108BD9-81ED-4DB2-BD59-A6C34878D82A}">
                    <a16:rowId xmlns:a16="http://schemas.microsoft.com/office/drawing/2014/main" val="3299396175"/>
                  </a:ext>
                </a:extLst>
              </a:tr>
              <a:tr h="370840">
                <a:tc>
                  <a:txBody>
                    <a:bodyPr/>
                    <a:lstStyle/>
                    <a:p>
                      <a:r>
                        <a:rPr lang="en-US" dirty="0"/>
                        <a:t>July 10</a:t>
                      </a:r>
                      <a:r>
                        <a:rPr lang="en-US" baseline="30000" dirty="0"/>
                        <a:t>th</a:t>
                      </a:r>
                      <a:endParaRPr lang="en-US" dirty="0"/>
                    </a:p>
                  </a:txBody>
                  <a:tcPr/>
                </a:tc>
                <a:tc>
                  <a:txBody>
                    <a:bodyPr/>
                    <a:lstStyle/>
                    <a:p>
                      <a:r>
                        <a:rPr lang="en-US" dirty="0"/>
                        <a:t>Jason Pingel</a:t>
                      </a:r>
                    </a:p>
                  </a:txBody>
                  <a:tcPr/>
                </a:tc>
                <a:tc>
                  <a:txBody>
                    <a:bodyPr/>
                    <a:lstStyle/>
                    <a:p>
                      <a:r>
                        <a:rPr lang="en-US" dirty="0">
                          <a:hlinkClick r:id="rId4"/>
                        </a:rPr>
                        <a:t>jpingel@fmi.com</a:t>
                      </a:r>
                      <a:endParaRPr lang="en-US" dirty="0"/>
                    </a:p>
                  </a:txBody>
                  <a:tcPr/>
                </a:tc>
                <a:tc>
                  <a:txBody>
                    <a:bodyPr/>
                    <a:lstStyle/>
                    <a:p>
                      <a:r>
                        <a:rPr lang="en-US" dirty="0"/>
                        <a:t>480-637-1846</a:t>
                      </a:r>
                    </a:p>
                  </a:txBody>
                  <a:tcPr/>
                </a:tc>
                <a:extLst>
                  <a:ext uri="{0D108BD9-81ED-4DB2-BD59-A6C34878D82A}">
                    <a16:rowId xmlns:a16="http://schemas.microsoft.com/office/drawing/2014/main" val="2336862769"/>
                  </a:ext>
                </a:extLst>
              </a:tr>
              <a:tr h="370840">
                <a:tc>
                  <a:txBody>
                    <a:bodyPr/>
                    <a:lstStyle/>
                    <a:p>
                      <a:r>
                        <a:rPr lang="en-US" dirty="0"/>
                        <a:t>August 14</a:t>
                      </a:r>
                      <a:r>
                        <a:rPr lang="en-US" baseline="30000" dirty="0"/>
                        <a:t>th</a:t>
                      </a:r>
                      <a:endParaRPr lang="en-US" dirty="0"/>
                    </a:p>
                  </a:txBody>
                  <a:tcPr/>
                </a:tc>
                <a:tc>
                  <a:txBody>
                    <a:bodyPr/>
                    <a:lstStyle/>
                    <a:p>
                      <a:r>
                        <a:rPr lang="en-US" dirty="0"/>
                        <a:t>Frank Maldonado</a:t>
                      </a:r>
                    </a:p>
                  </a:txBody>
                  <a:tcPr/>
                </a:tc>
                <a:tc>
                  <a:txBody>
                    <a:bodyPr/>
                    <a:lstStyle/>
                    <a:p>
                      <a:r>
                        <a:rPr lang="en-US" dirty="0">
                          <a:hlinkClick r:id="rId5"/>
                        </a:rPr>
                        <a:t>fmaldona@fmi.com</a:t>
                      </a:r>
                      <a:endParaRPr lang="en-US" dirty="0"/>
                    </a:p>
                  </a:txBody>
                  <a:tcPr/>
                </a:tc>
                <a:tc>
                  <a:txBody>
                    <a:bodyPr/>
                    <a:lstStyle/>
                    <a:p>
                      <a:r>
                        <a:rPr lang="en-US" dirty="0"/>
                        <a:t>928-965-0219</a:t>
                      </a:r>
                    </a:p>
                  </a:txBody>
                  <a:tcPr/>
                </a:tc>
                <a:extLst>
                  <a:ext uri="{0D108BD9-81ED-4DB2-BD59-A6C34878D82A}">
                    <a16:rowId xmlns:a16="http://schemas.microsoft.com/office/drawing/2014/main" val="3633205920"/>
                  </a:ext>
                </a:extLst>
              </a:tr>
              <a:tr h="370840">
                <a:tc>
                  <a:txBody>
                    <a:bodyPr/>
                    <a:lstStyle/>
                    <a:p>
                      <a:r>
                        <a:rPr lang="en-US" dirty="0"/>
                        <a:t>September 11</a:t>
                      </a:r>
                      <a:r>
                        <a:rPr lang="en-US" baseline="30000" dirty="0"/>
                        <a:t>th</a:t>
                      </a:r>
                      <a:endParaRPr lang="en-US" dirty="0"/>
                    </a:p>
                  </a:txBody>
                  <a:tcPr/>
                </a:tc>
                <a:tc>
                  <a:txBody>
                    <a:bodyPr/>
                    <a:lstStyle/>
                    <a:p>
                      <a:r>
                        <a:rPr lang="en-US" dirty="0"/>
                        <a:t>Ryan Munoz</a:t>
                      </a:r>
                    </a:p>
                  </a:txBody>
                  <a:tcPr/>
                </a:tc>
                <a:tc>
                  <a:txBody>
                    <a:bodyPr/>
                    <a:lstStyle/>
                    <a:p>
                      <a:r>
                        <a:rPr lang="en-US" dirty="0">
                          <a:hlinkClick r:id="rId6"/>
                        </a:rPr>
                        <a:t>rmunoz4@fmi.com</a:t>
                      </a:r>
                      <a:endParaRPr lang="en-US" dirty="0"/>
                    </a:p>
                  </a:txBody>
                  <a:tcPr/>
                </a:tc>
                <a:tc>
                  <a:txBody>
                    <a:bodyPr/>
                    <a:lstStyle/>
                    <a:p>
                      <a:r>
                        <a:rPr lang="en-US" dirty="0"/>
                        <a:t>480-670-3058</a:t>
                      </a:r>
                    </a:p>
                  </a:txBody>
                  <a:tcPr/>
                </a:tc>
                <a:extLst>
                  <a:ext uri="{0D108BD9-81ED-4DB2-BD59-A6C34878D82A}">
                    <a16:rowId xmlns:a16="http://schemas.microsoft.com/office/drawing/2014/main" val="3300552909"/>
                  </a:ext>
                </a:extLst>
              </a:tr>
              <a:tr h="370840">
                <a:tc>
                  <a:txBody>
                    <a:bodyPr/>
                    <a:lstStyle/>
                    <a:p>
                      <a:r>
                        <a:rPr lang="en-US" dirty="0"/>
                        <a:t>October 9</a:t>
                      </a:r>
                      <a:r>
                        <a:rPr lang="en-US" baseline="30000" dirty="0"/>
                        <a:t>th</a:t>
                      </a:r>
                      <a:endParaRPr lang="en-US" dirty="0"/>
                    </a:p>
                  </a:txBody>
                  <a:tcPr/>
                </a:tc>
                <a:tc>
                  <a:txBody>
                    <a:bodyPr/>
                    <a:lstStyle/>
                    <a:p>
                      <a:r>
                        <a:rPr lang="en-US" dirty="0"/>
                        <a:t>Amy Salas</a:t>
                      </a:r>
                    </a:p>
                  </a:txBody>
                  <a:tcPr/>
                </a:tc>
                <a:tc>
                  <a:txBody>
                    <a:bodyPr/>
                    <a:lstStyle/>
                    <a:p>
                      <a:r>
                        <a:rPr lang="en-US" dirty="0">
                          <a:hlinkClick r:id="rId7"/>
                        </a:rPr>
                        <a:t>asalas2@fmi.com</a:t>
                      </a:r>
                      <a:endParaRPr lang="en-US" dirty="0"/>
                    </a:p>
                  </a:txBody>
                  <a:tcPr/>
                </a:tc>
                <a:tc>
                  <a:txBody>
                    <a:bodyPr/>
                    <a:lstStyle/>
                    <a:p>
                      <a:r>
                        <a:rPr lang="en-US" dirty="0"/>
                        <a:t>520-345-0166</a:t>
                      </a:r>
                    </a:p>
                  </a:txBody>
                  <a:tcPr/>
                </a:tc>
                <a:extLst>
                  <a:ext uri="{0D108BD9-81ED-4DB2-BD59-A6C34878D82A}">
                    <a16:rowId xmlns:a16="http://schemas.microsoft.com/office/drawing/2014/main" val="1786241948"/>
                  </a:ext>
                </a:extLst>
              </a:tr>
              <a:tr h="185420">
                <a:tc>
                  <a:txBody>
                    <a:bodyPr/>
                    <a:lstStyle/>
                    <a:p>
                      <a:r>
                        <a:rPr lang="en-US" dirty="0"/>
                        <a:t>November 13</a:t>
                      </a:r>
                      <a:r>
                        <a:rPr lang="en-US" baseline="30000" dirty="0"/>
                        <a:t>th</a:t>
                      </a:r>
                      <a:endParaRPr lang="en-US" dirty="0"/>
                    </a:p>
                  </a:txBody>
                  <a:tcPr/>
                </a:tc>
                <a:tc>
                  <a:txBody>
                    <a:bodyPr/>
                    <a:lstStyle/>
                    <a:p>
                      <a:r>
                        <a:rPr lang="en-US" dirty="0"/>
                        <a:t>Tim Alvarado</a:t>
                      </a:r>
                    </a:p>
                  </a:txBody>
                  <a:tcPr/>
                </a:tc>
                <a:tc>
                  <a:txBody>
                    <a:bodyPr/>
                    <a:lstStyle/>
                    <a:p>
                      <a:r>
                        <a:rPr lang="en-US" dirty="0">
                          <a:hlinkClick r:id="rId8"/>
                        </a:rPr>
                        <a:t>talvarad@fmi.com</a:t>
                      </a:r>
                      <a:endParaRPr lang="en-US" dirty="0"/>
                    </a:p>
                  </a:txBody>
                  <a:tcPr/>
                </a:tc>
                <a:tc>
                  <a:txBody>
                    <a:bodyPr/>
                    <a:lstStyle/>
                    <a:p>
                      <a:r>
                        <a:rPr lang="en-US" dirty="0"/>
                        <a:t>520-649-6864</a:t>
                      </a:r>
                    </a:p>
                  </a:txBody>
                  <a:tcPr/>
                </a:tc>
                <a:extLst>
                  <a:ext uri="{0D108BD9-81ED-4DB2-BD59-A6C34878D82A}">
                    <a16:rowId xmlns:a16="http://schemas.microsoft.com/office/drawing/2014/main" val="2088697115"/>
                  </a:ext>
                </a:extLst>
              </a:tr>
              <a:tr h="185420">
                <a:tc>
                  <a:txBody>
                    <a:bodyPr/>
                    <a:lstStyle/>
                    <a:p>
                      <a:r>
                        <a:rPr lang="en-US" dirty="0"/>
                        <a:t>December 11</a:t>
                      </a:r>
                      <a:r>
                        <a:rPr lang="en-US" baseline="30000" dirty="0"/>
                        <a:t>th</a:t>
                      </a:r>
                      <a:endParaRPr lang="en-US" dirty="0"/>
                    </a:p>
                  </a:txBody>
                  <a:tcPr/>
                </a:tc>
                <a:tc>
                  <a:txBody>
                    <a:bodyPr/>
                    <a:lstStyle/>
                    <a:p>
                      <a:r>
                        <a:rPr lang="en-US" dirty="0"/>
                        <a:t>John Acosta</a:t>
                      </a:r>
                    </a:p>
                  </a:txBody>
                  <a:tcPr/>
                </a:tc>
                <a:tc>
                  <a:txBody>
                    <a:bodyPr/>
                    <a:lstStyle/>
                    <a:p>
                      <a:r>
                        <a:rPr lang="en-US" dirty="0">
                          <a:hlinkClick r:id="rId9"/>
                        </a:rPr>
                        <a:t>jacosta@fmi.com</a:t>
                      </a:r>
                      <a:endParaRPr lang="en-US" dirty="0"/>
                    </a:p>
                  </a:txBody>
                  <a:tcPr/>
                </a:tc>
                <a:tc>
                  <a:txBody>
                    <a:bodyPr/>
                    <a:lstStyle/>
                    <a:p>
                      <a:r>
                        <a:rPr lang="en-US" dirty="0"/>
                        <a:t>520-508-7427</a:t>
                      </a:r>
                    </a:p>
                  </a:txBody>
                  <a:tcPr/>
                </a:tc>
                <a:extLst>
                  <a:ext uri="{0D108BD9-81ED-4DB2-BD59-A6C34878D82A}">
                    <a16:rowId xmlns:a16="http://schemas.microsoft.com/office/drawing/2014/main" val="120946647"/>
                  </a:ext>
                </a:extLst>
              </a:tr>
            </a:tbl>
          </a:graphicData>
        </a:graphic>
      </p:graphicFrame>
      <p:sp>
        <p:nvSpPr>
          <p:cNvPr id="4" name="Title 3">
            <a:extLst>
              <a:ext uri="{FF2B5EF4-FFF2-40B4-BE49-F238E27FC236}">
                <a16:creationId xmlns:a16="http://schemas.microsoft.com/office/drawing/2014/main" id="{3345A1F5-AA0B-D81A-CCCE-3E9A3C27F6C0}"/>
              </a:ext>
            </a:extLst>
          </p:cNvPr>
          <p:cNvSpPr>
            <a:spLocks noGrp="1"/>
          </p:cNvSpPr>
          <p:nvPr>
            <p:ph type="title"/>
          </p:nvPr>
        </p:nvSpPr>
        <p:spPr/>
        <p:txBody>
          <a:bodyPr/>
          <a:lstStyle/>
          <a:p>
            <a:r>
              <a:rPr lang="en-US" dirty="0"/>
              <a:t>2024 Monthly Meeting Facilitators</a:t>
            </a:r>
          </a:p>
        </p:txBody>
      </p:sp>
      <p:sp>
        <p:nvSpPr>
          <p:cNvPr id="7" name="TextBox 6">
            <a:extLst>
              <a:ext uri="{FF2B5EF4-FFF2-40B4-BE49-F238E27FC236}">
                <a16:creationId xmlns:a16="http://schemas.microsoft.com/office/drawing/2014/main" id="{1420038F-710F-5BE0-65EC-735580BB4B03}"/>
              </a:ext>
            </a:extLst>
          </p:cNvPr>
          <p:cNvSpPr txBox="1"/>
          <p:nvPr/>
        </p:nvSpPr>
        <p:spPr>
          <a:xfrm>
            <a:off x="1828799" y="5440397"/>
            <a:ext cx="8765629" cy="646331"/>
          </a:xfrm>
          <a:prstGeom prst="rect">
            <a:avLst/>
          </a:prstGeom>
          <a:noFill/>
        </p:spPr>
        <p:txBody>
          <a:bodyPr wrap="square" rtlCol="0">
            <a:spAutoFit/>
          </a:bodyPr>
          <a:lstStyle/>
          <a:p>
            <a:r>
              <a:rPr lang="en-US" dirty="0"/>
              <a:t>Jill Schultz retiring April 30</a:t>
            </a:r>
            <a:r>
              <a:rPr lang="en-US" baseline="30000" dirty="0"/>
              <a:t>th</a:t>
            </a:r>
            <a:r>
              <a:rPr lang="en-US" dirty="0"/>
              <a:t>.  H&amp;S questions should be addressed to Mitch Kruger, Director H&amp;S at </a:t>
            </a:r>
            <a:r>
              <a:rPr lang="en-US" dirty="0">
                <a:hlinkClick r:id="rId10"/>
              </a:rPr>
              <a:t>mkruger@fmi.com</a:t>
            </a:r>
            <a:r>
              <a:rPr lang="en-US" dirty="0"/>
              <a:t> or 602-689-4823.</a:t>
            </a:r>
          </a:p>
        </p:txBody>
      </p:sp>
    </p:spTree>
    <p:extLst>
      <p:ext uri="{BB962C8B-B14F-4D97-AF65-F5344CB8AC3E}">
        <p14:creationId xmlns:p14="http://schemas.microsoft.com/office/powerpoint/2010/main" val="3014960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70897" y="5704929"/>
            <a:ext cx="407194" cy="148117"/>
          </a:xfrm>
          <a:prstGeom prst="rect">
            <a:avLst/>
          </a:prstGeom>
        </p:spPr>
        <p:txBody>
          <a:bodyPr vert="horz" wrap="square" lIns="0" tIns="9525" rIns="0" bIns="0" rtlCol="0">
            <a:spAutoFit/>
          </a:bodyPr>
          <a:lstStyle/>
          <a:p>
            <a:pPr marL="9525">
              <a:spcBef>
                <a:spcPts val="75"/>
              </a:spcBef>
            </a:pPr>
            <a:r>
              <a:rPr sz="900" spc="-8" dirty="0">
                <a:latin typeface="Arial"/>
                <a:cs typeface="Arial"/>
              </a:rPr>
              <a:t>fcx.com</a:t>
            </a:r>
            <a:endParaRPr sz="900" dirty="0">
              <a:latin typeface="Arial"/>
              <a:cs typeface="Arial"/>
            </a:endParaRPr>
          </a:p>
        </p:txBody>
      </p:sp>
      <p:pic>
        <p:nvPicPr>
          <p:cNvPr id="3" name="object 3"/>
          <p:cNvPicPr/>
          <p:nvPr/>
        </p:nvPicPr>
        <p:blipFill>
          <a:blip r:embed="rId2" cstate="print"/>
          <a:stretch>
            <a:fillRect/>
          </a:stretch>
        </p:blipFill>
        <p:spPr>
          <a:xfrm>
            <a:off x="2356106" y="5337810"/>
            <a:ext cx="348605" cy="352034"/>
          </a:xfrm>
          <a:prstGeom prst="rect">
            <a:avLst/>
          </a:prstGeom>
        </p:spPr>
      </p:pic>
      <p:sp>
        <p:nvSpPr>
          <p:cNvPr id="4" name="object 4"/>
          <p:cNvSpPr/>
          <p:nvPr/>
        </p:nvSpPr>
        <p:spPr>
          <a:xfrm>
            <a:off x="3350790" y="5559009"/>
            <a:ext cx="506254" cy="98584"/>
          </a:xfrm>
          <a:custGeom>
            <a:avLst/>
            <a:gdLst/>
            <a:ahLst/>
            <a:cxnLst/>
            <a:rect l="l" t="t" r="r" b="b"/>
            <a:pathLst>
              <a:path w="675005" h="131445">
                <a:moveTo>
                  <a:pt x="26136" y="0"/>
                </a:moveTo>
                <a:lnTo>
                  <a:pt x="0" y="0"/>
                </a:lnTo>
                <a:lnTo>
                  <a:pt x="0" y="27940"/>
                </a:lnTo>
                <a:lnTo>
                  <a:pt x="0" y="129540"/>
                </a:lnTo>
                <a:lnTo>
                  <a:pt x="15760" y="129540"/>
                </a:lnTo>
                <a:lnTo>
                  <a:pt x="15760" y="28067"/>
                </a:lnTo>
                <a:lnTo>
                  <a:pt x="15760" y="27940"/>
                </a:lnTo>
                <a:lnTo>
                  <a:pt x="26136" y="27940"/>
                </a:lnTo>
                <a:lnTo>
                  <a:pt x="26136" y="0"/>
                </a:lnTo>
                <a:close/>
              </a:path>
              <a:path w="675005" h="131445">
                <a:moveTo>
                  <a:pt x="132334" y="546"/>
                </a:moveTo>
                <a:lnTo>
                  <a:pt x="112229" y="546"/>
                </a:lnTo>
                <a:lnTo>
                  <a:pt x="66306" y="107683"/>
                </a:lnTo>
                <a:lnTo>
                  <a:pt x="32181" y="28067"/>
                </a:lnTo>
                <a:lnTo>
                  <a:pt x="15760" y="28067"/>
                </a:lnTo>
                <a:lnTo>
                  <a:pt x="58966" y="129806"/>
                </a:lnTo>
                <a:lnTo>
                  <a:pt x="73367" y="129806"/>
                </a:lnTo>
                <a:lnTo>
                  <a:pt x="82765" y="107683"/>
                </a:lnTo>
                <a:lnTo>
                  <a:pt x="116573" y="28067"/>
                </a:lnTo>
                <a:lnTo>
                  <a:pt x="116573" y="129806"/>
                </a:lnTo>
                <a:lnTo>
                  <a:pt x="132334" y="129806"/>
                </a:lnTo>
                <a:lnTo>
                  <a:pt x="132334" y="28067"/>
                </a:lnTo>
                <a:lnTo>
                  <a:pt x="132334" y="546"/>
                </a:lnTo>
                <a:close/>
              </a:path>
              <a:path w="675005" h="131445">
                <a:moveTo>
                  <a:pt x="239915" y="82842"/>
                </a:moveTo>
                <a:lnTo>
                  <a:pt x="239776" y="73126"/>
                </a:lnTo>
                <a:lnTo>
                  <a:pt x="239661" y="69900"/>
                </a:lnTo>
                <a:lnTo>
                  <a:pt x="237769" y="62077"/>
                </a:lnTo>
                <a:lnTo>
                  <a:pt x="233692" y="55333"/>
                </a:lnTo>
                <a:lnTo>
                  <a:pt x="230162" y="48577"/>
                </a:lnTo>
                <a:lnTo>
                  <a:pt x="229336" y="47777"/>
                </a:lnTo>
                <a:lnTo>
                  <a:pt x="203530" y="47777"/>
                </a:lnTo>
                <a:lnTo>
                  <a:pt x="210045" y="49936"/>
                </a:lnTo>
                <a:lnTo>
                  <a:pt x="215214" y="54521"/>
                </a:lnTo>
                <a:lnTo>
                  <a:pt x="220370" y="58839"/>
                </a:lnTo>
                <a:lnTo>
                  <a:pt x="223367" y="65036"/>
                </a:lnTo>
                <a:lnTo>
                  <a:pt x="224167" y="73126"/>
                </a:lnTo>
                <a:lnTo>
                  <a:pt x="167119" y="73126"/>
                </a:lnTo>
                <a:lnTo>
                  <a:pt x="167932" y="65570"/>
                </a:lnTo>
                <a:lnTo>
                  <a:pt x="170916" y="59639"/>
                </a:lnTo>
                <a:lnTo>
                  <a:pt x="181787" y="50190"/>
                </a:lnTo>
                <a:lnTo>
                  <a:pt x="188048" y="47764"/>
                </a:lnTo>
                <a:lnTo>
                  <a:pt x="229349" y="47764"/>
                </a:lnTo>
                <a:lnTo>
                  <a:pt x="224993" y="43446"/>
                </a:lnTo>
                <a:lnTo>
                  <a:pt x="211416" y="36423"/>
                </a:lnTo>
                <a:lnTo>
                  <a:pt x="203809" y="34544"/>
                </a:lnTo>
                <a:lnTo>
                  <a:pt x="186410" y="34544"/>
                </a:lnTo>
                <a:lnTo>
                  <a:pt x="178536" y="36423"/>
                </a:lnTo>
                <a:lnTo>
                  <a:pt x="150622" y="75806"/>
                </a:lnTo>
                <a:lnTo>
                  <a:pt x="150266" y="82842"/>
                </a:lnTo>
                <a:lnTo>
                  <a:pt x="160058" y="115227"/>
                </a:lnTo>
                <a:lnTo>
                  <a:pt x="197281" y="130886"/>
                </a:lnTo>
                <a:lnTo>
                  <a:pt x="205079" y="130327"/>
                </a:lnTo>
                <a:lnTo>
                  <a:pt x="212191" y="128625"/>
                </a:lnTo>
                <a:lnTo>
                  <a:pt x="218643" y="125768"/>
                </a:lnTo>
                <a:lnTo>
                  <a:pt x="224459" y="121704"/>
                </a:lnTo>
                <a:lnTo>
                  <a:pt x="228777" y="117398"/>
                </a:lnTo>
                <a:lnTo>
                  <a:pt x="229450" y="116763"/>
                </a:lnTo>
                <a:lnTo>
                  <a:pt x="233426" y="111188"/>
                </a:lnTo>
                <a:lnTo>
                  <a:pt x="236372" y="105016"/>
                </a:lnTo>
                <a:lnTo>
                  <a:pt x="238315" y="98234"/>
                </a:lnTo>
                <a:lnTo>
                  <a:pt x="222821" y="98234"/>
                </a:lnTo>
                <a:lnTo>
                  <a:pt x="221195" y="104178"/>
                </a:lnTo>
                <a:lnTo>
                  <a:pt x="217932" y="109029"/>
                </a:lnTo>
                <a:lnTo>
                  <a:pt x="213309" y="112268"/>
                </a:lnTo>
                <a:lnTo>
                  <a:pt x="208419" y="115785"/>
                </a:lnTo>
                <a:lnTo>
                  <a:pt x="202755" y="117386"/>
                </a:lnTo>
                <a:lnTo>
                  <a:pt x="187223" y="117386"/>
                </a:lnTo>
                <a:lnTo>
                  <a:pt x="179895" y="114693"/>
                </a:lnTo>
                <a:lnTo>
                  <a:pt x="169024" y="103632"/>
                </a:lnTo>
                <a:lnTo>
                  <a:pt x="166077" y="96202"/>
                </a:lnTo>
                <a:lnTo>
                  <a:pt x="166027" y="85547"/>
                </a:lnTo>
                <a:lnTo>
                  <a:pt x="239674" y="85547"/>
                </a:lnTo>
                <a:lnTo>
                  <a:pt x="239915" y="82842"/>
                </a:lnTo>
                <a:close/>
              </a:path>
              <a:path w="675005" h="131445">
                <a:moveTo>
                  <a:pt x="344004" y="52362"/>
                </a:moveTo>
                <a:lnTo>
                  <a:pt x="328803" y="52362"/>
                </a:lnTo>
                <a:lnTo>
                  <a:pt x="326834" y="48044"/>
                </a:lnTo>
                <a:lnTo>
                  <a:pt x="305701" y="34277"/>
                </a:lnTo>
                <a:lnTo>
                  <a:pt x="298919" y="34277"/>
                </a:lnTo>
                <a:lnTo>
                  <a:pt x="290614" y="35140"/>
                </a:lnTo>
                <a:lnTo>
                  <a:pt x="283222" y="37757"/>
                </a:lnTo>
                <a:lnTo>
                  <a:pt x="276796" y="42100"/>
                </a:lnTo>
                <a:lnTo>
                  <a:pt x="271195" y="48310"/>
                </a:lnTo>
                <a:lnTo>
                  <a:pt x="269024" y="35356"/>
                </a:lnTo>
                <a:lnTo>
                  <a:pt x="255714" y="35356"/>
                </a:lnTo>
                <a:lnTo>
                  <a:pt x="255714" y="129273"/>
                </a:lnTo>
                <a:lnTo>
                  <a:pt x="270929" y="129273"/>
                </a:lnTo>
                <a:lnTo>
                  <a:pt x="270929" y="70167"/>
                </a:lnTo>
                <a:lnTo>
                  <a:pt x="273100" y="62611"/>
                </a:lnTo>
                <a:lnTo>
                  <a:pt x="282346" y="50736"/>
                </a:lnTo>
                <a:lnTo>
                  <a:pt x="287718" y="48310"/>
                </a:lnTo>
                <a:lnTo>
                  <a:pt x="288315" y="48044"/>
                </a:lnTo>
                <a:lnTo>
                  <a:pt x="303263" y="48044"/>
                </a:lnTo>
                <a:lnTo>
                  <a:pt x="308965" y="50469"/>
                </a:lnTo>
                <a:lnTo>
                  <a:pt x="312775" y="55333"/>
                </a:lnTo>
                <a:lnTo>
                  <a:pt x="316852" y="60185"/>
                </a:lnTo>
                <a:lnTo>
                  <a:pt x="318681" y="66929"/>
                </a:lnTo>
                <a:lnTo>
                  <a:pt x="318757" y="129273"/>
                </a:lnTo>
                <a:lnTo>
                  <a:pt x="333971" y="129273"/>
                </a:lnTo>
                <a:lnTo>
                  <a:pt x="333971" y="69088"/>
                </a:lnTo>
                <a:lnTo>
                  <a:pt x="336143" y="61531"/>
                </a:lnTo>
                <a:lnTo>
                  <a:pt x="344004" y="52362"/>
                </a:lnTo>
                <a:close/>
              </a:path>
              <a:path w="675005" h="131445">
                <a:moveTo>
                  <a:pt x="397281" y="75552"/>
                </a:moveTo>
                <a:lnTo>
                  <a:pt x="396671" y="65735"/>
                </a:lnTo>
                <a:lnTo>
                  <a:pt x="394804" y="57302"/>
                </a:lnTo>
                <a:lnTo>
                  <a:pt x="391668" y="50241"/>
                </a:lnTo>
                <a:lnTo>
                  <a:pt x="389737" y="47764"/>
                </a:lnTo>
                <a:lnTo>
                  <a:pt x="387248" y="44551"/>
                </a:lnTo>
                <a:lnTo>
                  <a:pt x="382092" y="40119"/>
                </a:lnTo>
                <a:lnTo>
                  <a:pt x="376085" y="36995"/>
                </a:lnTo>
                <a:lnTo>
                  <a:pt x="369265" y="35153"/>
                </a:lnTo>
                <a:lnTo>
                  <a:pt x="361683" y="34544"/>
                </a:lnTo>
                <a:lnTo>
                  <a:pt x="351078" y="35648"/>
                </a:lnTo>
                <a:lnTo>
                  <a:pt x="342087" y="38989"/>
                </a:lnTo>
                <a:lnTo>
                  <a:pt x="334670" y="44551"/>
                </a:lnTo>
                <a:lnTo>
                  <a:pt x="328803" y="52349"/>
                </a:lnTo>
                <a:lnTo>
                  <a:pt x="343992" y="52349"/>
                </a:lnTo>
                <a:lnTo>
                  <a:pt x="345376" y="50736"/>
                </a:lnTo>
                <a:lnTo>
                  <a:pt x="351358" y="47764"/>
                </a:lnTo>
                <a:lnTo>
                  <a:pt x="366572" y="47764"/>
                </a:lnTo>
                <a:lnTo>
                  <a:pt x="372275" y="50190"/>
                </a:lnTo>
                <a:lnTo>
                  <a:pt x="379895" y="59905"/>
                </a:lnTo>
                <a:lnTo>
                  <a:pt x="382066" y="66916"/>
                </a:lnTo>
                <a:lnTo>
                  <a:pt x="382066" y="128993"/>
                </a:lnTo>
                <a:lnTo>
                  <a:pt x="397281" y="128993"/>
                </a:lnTo>
                <a:lnTo>
                  <a:pt x="397281" y="75552"/>
                </a:lnTo>
                <a:close/>
              </a:path>
              <a:path w="675005" h="131445">
                <a:moveTo>
                  <a:pt x="509778" y="82321"/>
                </a:moveTo>
                <a:lnTo>
                  <a:pt x="498703" y="48310"/>
                </a:lnTo>
                <a:lnTo>
                  <a:pt x="494576" y="43992"/>
                </a:lnTo>
                <a:lnTo>
                  <a:pt x="494017" y="43700"/>
                </a:lnTo>
                <a:lnTo>
                  <a:pt x="494017" y="83121"/>
                </a:lnTo>
                <a:lnTo>
                  <a:pt x="493458" y="90373"/>
                </a:lnTo>
                <a:lnTo>
                  <a:pt x="472008" y="117398"/>
                </a:lnTo>
                <a:lnTo>
                  <a:pt x="456526" y="117398"/>
                </a:lnTo>
                <a:lnTo>
                  <a:pt x="431253" y="89331"/>
                </a:lnTo>
                <a:lnTo>
                  <a:pt x="449313" y="50736"/>
                </a:lnTo>
                <a:lnTo>
                  <a:pt x="451091" y="49657"/>
                </a:lnTo>
                <a:lnTo>
                  <a:pt x="456260" y="48310"/>
                </a:lnTo>
                <a:lnTo>
                  <a:pt x="472008" y="48310"/>
                </a:lnTo>
                <a:lnTo>
                  <a:pt x="493458" y="75793"/>
                </a:lnTo>
                <a:lnTo>
                  <a:pt x="494017" y="83121"/>
                </a:lnTo>
                <a:lnTo>
                  <a:pt x="494017" y="43700"/>
                </a:lnTo>
                <a:lnTo>
                  <a:pt x="480707" y="36436"/>
                </a:lnTo>
                <a:lnTo>
                  <a:pt x="472833" y="34544"/>
                </a:lnTo>
                <a:lnTo>
                  <a:pt x="464134" y="34544"/>
                </a:lnTo>
                <a:lnTo>
                  <a:pt x="454342" y="35560"/>
                </a:lnTo>
                <a:lnTo>
                  <a:pt x="445693" y="38595"/>
                </a:lnTo>
                <a:lnTo>
                  <a:pt x="438111" y="43649"/>
                </a:lnTo>
                <a:lnTo>
                  <a:pt x="431533" y="50736"/>
                </a:lnTo>
                <a:lnTo>
                  <a:pt x="431533" y="546"/>
                </a:lnTo>
                <a:lnTo>
                  <a:pt x="416318" y="546"/>
                </a:lnTo>
                <a:lnTo>
                  <a:pt x="416318" y="129540"/>
                </a:lnTo>
                <a:lnTo>
                  <a:pt x="429628" y="129540"/>
                </a:lnTo>
                <a:lnTo>
                  <a:pt x="431800" y="115239"/>
                </a:lnTo>
                <a:lnTo>
                  <a:pt x="434784" y="120091"/>
                </a:lnTo>
                <a:lnTo>
                  <a:pt x="439140" y="123875"/>
                </a:lnTo>
                <a:lnTo>
                  <a:pt x="450011" y="129273"/>
                </a:lnTo>
                <a:lnTo>
                  <a:pt x="456526" y="130619"/>
                </a:lnTo>
                <a:lnTo>
                  <a:pt x="472833" y="130619"/>
                </a:lnTo>
                <a:lnTo>
                  <a:pt x="480720" y="128460"/>
                </a:lnTo>
                <a:lnTo>
                  <a:pt x="487514" y="124409"/>
                </a:lnTo>
                <a:lnTo>
                  <a:pt x="494576" y="120357"/>
                </a:lnTo>
                <a:lnTo>
                  <a:pt x="497281" y="117398"/>
                </a:lnTo>
                <a:lnTo>
                  <a:pt x="499732" y="114706"/>
                </a:lnTo>
                <a:lnTo>
                  <a:pt x="503809" y="107416"/>
                </a:lnTo>
                <a:lnTo>
                  <a:pt x="506349" y="101752"/>
                </a:lnTo>
                <a:lnTo>
                  <a:pt x="508215" y="95669"/>
                </a:lnTo>
                <a:lnTo>
                  <a:pt x="509384" y="89192"/>
                </a:lnTo>
                <a:lnTo>
                  <a:pt x="509778" y="82321"/>
                </a:lnTo>
                <a:close/>
              </a:path>
              <a:path w="675005" h="131445">
                <a:moveTo>
                  <a:pt x="610844" y="82842"/>
                </a:moveTo>
                <a:lnTo>
                  <a:pt x="610704" y="73139"/>
                </a:lnTo>
                <a:lnTo>
                  <a:pt x="610603" y="69900"/>
                </a:lnTo>
                <a:lnTo>
                  <a:pt x="608711" y="62077"/>
                </a:lnTo>
                <a:lnTo>
                  <a:pt x="604634" y="55333"/>
                </a:lnTo>
                <a:lnTo>
                  <a:pt x="601103" y="48577"/>
                </a:lnTo>
                <a:lnTo>
                  <a:pt x="600240" y="47777"/>
                </a:lnTo>
                <a:lnTo>
                  <a:pt x="574471" y="47777"/>
                </a:lnTo>
                <a:lnTo>
                  <a:pt x="580986" y="49936"/>
                </a:lnTo>
                <a:lnTo>
                  <a:pt x="586155" y="54521"/>
                </a:lnTo>
                <a:lnTo>
                  <a:pt x="591312" y="58839"/>
                </a:lnTo>
                <a:lnTo>
                  <a:pt x="594309" y="65036"/>
                </a:lnTo>
                <a:lnTo>
                  <a:pt x="595109" y="73126"/>
                </a:lnTo>
                <a:lnTo>
                  <a:pt x="538048" y="73126"/>
                </a:lnTo>
                <a:lnTo>
                  <a:pt x="538861" y="65570"/>
                </a:lnTo>
                <a:lnTo>
                  <a:pt x="541845" y="59639"/>
                </a:lnTo>
                <a:lnTo>
                  <a:pt x="552716" y="50190"/>
                </a:lnTo>
                <a:lnTo>
                  <a:pt x="558965" y="47764"/>
                </a:lnTo>
                <a:lnTo>
                  <a:pt x="600240" y="47764"/>
                </a:lnTo>
                <a:lnTo>
                  <a:pt x="595655" y="43446"/>
                </a:lnTo>
                <a:lnTo>
                  <a:pt x="582345" y="36423"/>
                </a:lnTo>
                <a:lnTo>
                  <a:pt x="574738" y="34544"/>
                </a:lnTo>
                <a:lnTo>
                  <a:pt x="557339" y="34544"/>
                </a:lnTo>
                <a:lnTo>
                  <a:pt x="549465" y="36423"/>
                </a:lnTo>
                <a:lnTo>
                  <a:pt x="521550" y="75806"/>
                </a:lnTo>
                <a:lnTo>
                  <a:pt x="521195" y="82842"/>
                </a:lnTo>
                <a:lnTo>
                  <a:pt x="530987" y="115227"/>
                </a:lnTo>
                <a:lnTo>
                  <a:pt x="568210" y="130886"/>
                </a:lnTo>
                <a:lnTo>
                  <a:pt x="576008" y="130327"/>
                </a:lnTo>
                <a:lnTo>
                  <a:pt x="583120" y="128625"/>
                </a:lnTo>
                <a:lnTo>
                  <a:pt x="589572" y="125768"/>
                </a:lnTo>
                <a:lnTo>
                  <a:pt x="595388" y="121704"/>
                </a:lnTo>
                <a:lnTo>
                  <a:pt x="599706" y="117398"/>
                </a:lnTo>
                <a:lnTo>
                  <a:pt x="600379" y="116763"/>
                </a:lnTo>
                <a:lnTo>
                  <a:pt x="604354" y="111188"/>
                </a:lnTo>
                <a:lnTo>
                  <a:pt x="607301" y="105016"/>
                </a:lnTo>
                <a:lnTo>
                  <a:pt x="609244" y="98234"/>
                </a:lnTo>
                <a:lnTo>
                  <a:pt x="593750" y="98234"/>
                </a:lnTo>
                <a:lnTo>
                  <a:pt x="592124" y="104178"/>
                </a:lnTo>
                <a:lnTo>
                  <a:pt x="588860" y="109029"/>
                </a:lnTo>
                <a:lnTo>
                  <a:pt x="584238" y="112268"/>
                </a:lnTo>
                <a:lnTo>
                  <a:pt x="579348" y="115785"/>
                </a:lnTo>
                <a:lnTo>
                  <a:pt x="573684" y="117386"/>
                </a:lnTo>
                <a:lnTo>
                  <a:pt x="558152" y="117386"/>
                </a:lnTo>
                <a:lnTo>
                  <a:pt x="550824" y="114693"/>
                </a:lnTo>
                <a:lnTo>
                  <a:pt x="539953" y="103632"/>
                </a:lnTo>
                <a:lnTo>
                  <a:pt x="537019" y="96202"/>
                </a:lnTo>
                <a:lnTo>
                  <a:pt x="536956" y="85547"/>
                </a:lnTo>
                <a:lnTo>
                  <a:pt x="610603" y="85547"/>
                </a:lnTo>
                <a:lnTo>
                  <a:pt x="610844" y="82842"/>
                </a:lnTo>
                <a:close/>
              </a:path>
              <a:path w="675005" h="131445">
                <a:moveTo>
                  <a:pt x="674458" y="35077"/>
                </a:moveTo>
                <a:lnTo>
                  <a:pt x="670382" y="35077"/>
                </a:lnTo>
                <a:lnTo>
                  <a:pt x="670382" y="35623"/>
                </a:lnTo>
                <a:lnTo>
                  <a:pt x="662774" y="35623"/>
                </a:lnTo>
                <a:lnTo>
                  <a:pt x="641845" y="49657"/>
                </a:lnTo>
                <a:lnTo>
                  <a:pt x="639673" y="35356"/>
                </a:lnTo>
                <a:lnTo>
                  <a:pt x="626364" y="35356"/>
                </a:lnTo>
                <a:lnTo>
                  <a:pt x="626364" y="129273"/>
                </a:lnTo>
                <a:lnTo>
                  <a:pt x="641578" y="129273"/>
                </a:lnTo>
                <a:lnTo>
                  <a:pt x="641578" y="72326"/>
                </a:lnTo>
                <a:lnTo>
                  <a:pt x="643483" y="65036"/>
                </a:lnTo>
                <a:lnTo>
                  <a:pt x="651357" y="52895"/>
                </a:lnTo>
                <a:lnTo>
                  <a:pt x="657885" y="49923"/>
                </a:lnTo>
                <a:lnTo>
                  <a:pt x="674458" y="49923"/>
                </a:lnTo>
                <a:lnTo>
                  <a:pt x="674458" y="49657"/>
                </a:lnTo>
                <a:lnTo>
                  <a:pt x="674458" y="35077"/>
                </a:lnTo>
                <a:close/>
              </a:path>
            </a:pathLst>
          </a:custGeom>
          <a:solidFill>
            <a:srgbClr val="003A3A"/>
          </a:solidFill>
        </p:spPr>
        <p:txBody>
          <a:bodyPr wrap="square" lIns="0" tIns="0" rIns="0" bIns="0" rtlCol="0"/>
          <a:lstStyle/>
          <a:p>
            <a:endParaRPr sz="1350" dirty="0"/>
          </a:p>
        </p:txBody>
      </p:sp>
      <p:grpSp>
        <p:nvGrpSpPr>
          <p:cNvPr id="5" name="object 5"/>
          <p:cNvGrpSpPr/>
          <p:nvPr/>
        </p:nvGrpSpPr>
        <p:grpSpPr>
          <a:xfrm>
            <a:off x="3350790" y="5420361"/>
            <a:ext cx="346710" cy="98584"/>
            <a:chOff x="2435720" y="6084147"/>
            <a:chExt cx="462280" cy="131445"/>
          </a:xfrm>
        </p:grpSpPr>
        <p:pic>
          <p:nvPicPr>
            <p:cNvPr id="6" name="object 6"/>
            <p:cNvPicPr/>
            <p:nvPr/>
          </p:nvPicPr>
          <p:blipFill>
            <a:blip r:embed="rId3" cstate="print"/>
            <a:stretch>
              <a:fillRect/>
            </a:stretch>
          </p:blipFill>
          <p:spPr>
            <a:xfrm>
              <a:off x="2435720" y="6084147"/>
              <a:ext cx="305714" cy="131152"/>
            </a:xfrm>
            <a:prstGeom prst="rect">
              <a:avLst/>
            </a:prstGeom>
          </p:spPr>
        </p:pic>
        <p:pic>
          <p:nvPicPr>
            <p:cNvPr id="7" name="object 7"/>
            <p:cNvPicPr/>
            <p:nvPr/>
          </p:nvPicPr>
          <p:blipFill>
            <a:blip r:embed="rId4" cstate="print"/>
            <a:stretch>
              <a:fillRect/>
            </a:stretch>
          </p:blipFill>
          <p:spPr>
            <a:xfrm>
              <a:off x="2760997" y="6085214"/>
              <a:ext cx="136695" cy="129277"/>
            </a:xfrm>
            <a:prstGeom prst="rect">
              <a:avLst/>
            </a:prstGeom>
          </p:spPr>
        </p:pic>
      </p:grpSp>
      <p:grpSp>
        <p:nvGrpSpPr>
          <p:cNvPr id="8" name="object 8"/>
          <p:cNvGrpSpPr/>
          <p:nvPr/>
        </p:nvGrpSpPr>
        <p:grpSpPr>
          <a:xfrm>
            <a:off x="2926464" y="5386960"/>
            <a:ext cx="318135" cy="303848"/>
            <a:chOff x="1869951" y="6039614"/>
            <a:chExt cx="424180" cy="405130"/>
          </a:xfrm>
        </p:grpSpPr>
        <p:pic>
          <p:nvPicPr>
            <p:cNvPr id="9" name="object 9"/>
            <p:cNvPicPr/>
            <p:nvPr/>
          </p:nvPicPr>
          <p:blipFill>
            <a:blip r:embed="rId5" cstate="print"/>
            <a:stretch>
              <a:fillRect/>
            </a:stretch>
          </p:blipFill>
          <p:spPr>
            <a:xfrm>
              <a:off x="1869953" y="6039614"/>
              <a:ext cx="423644" cy="161921"/>
            </a:xfrm>
            <a:prstGeom prst="rect">
              <a:avLst/>
            </a:prstGeom>
          </p:spPr>
        </p:pic>
        <p:sp>
          <p:nvSpPr>
            <p:cNvPr id="10" name="object 10"/>
            <p:cNvSpPr/>
            <p:nvPr/>
          </p:nvSpPr>
          <p:spPr>
            <a:xfrm>
              <a:off x="1899290" y="6201537"/>
              <a:ext cx="365125" cy="81280"/>
            </a:xfrm>
            <a:custGeom>
              <a:avLst/>
              <a:gdLst/>
              <a:ahLst/>
              <a:cxnLst/>
              <a:rect l="l" t="t" r="r" b="b"/>
              <a:pathLst>
                <a:path w="365125" h="81279">
                  <a:moveTo>
                    <a:pt x="341045" y="0"/>
                  </a:moveTo>
                  <a:lnTo>
                    <a:pt x="23647" y="0"/>
                  </a:lnTo>
                  <a:lnTo>
                    <a:pt x="0" y="40487"/>
                  </a:lnTo>
                  <a:lnTo>
                    <a:pt x="23647" y="80962"/>
                  </a:lnTo>
                  <a:lnTo>
                    <a:pt x="341045" y="80962"/>
                  </a:lnTo>
                  <a:lnTo>
                    <a:pt x="364693" y="40487"/>
                  </a:lnTo>
                  <a:lnTo>
                    <a:pt x="341045" y="0"/>
                  </a:lnTo>
                  <a:close/>
                </a:path>
              </a:pathLst>
            </a:custGeom>
            <a:solidFill>
              <a:srgbClr val="003A3A"/>
            </a:solidFill>
          </p:spPr>
          <p:txBody>
            <a:bodyPr wrap="square" lIns="0" tIns="0" rIns="0" bIns="0" rtlCol="0"/>
            <a:lstStyle/>
            <a:p>
              <a:endParaRPr sz="1350" dirty="0"/>
            </a:p>
          </p:txBody>
        </p:sp>
        <p:pic>
          <p:nvPicPr>
            <p:cNvPr id="11" name="object 11"/>
            <p:cNvPicPr/>
            <p:nvPr/>
          </p:nvPicPr>
          <p:blipFill>
            <a:blip r:embed="rId6" cstate="print"/>
            <a:stretch>
              <a:fillRect/>
            </a:stretch>
          </p:blipFill>
          <p:spPr>
            <a:xfrm>
              <a:off x="1869951" y="6282493"/>
              <a:ext cx="423642" cy="161931"/>
            </a:xfrm>
            <a:prstGeom prst="rect">
              <a:avLst/>
            </a:prstGeom>
          </p:spPr>
        </p:pic>
      </p:grpSp>
      <p:sp>
        <p:nvSpPr>
          <p:cNvPr id="12" name="object 12"/>
          <p:cNvSpPr txBox="1">
            <a:spLocks noGrp="1"/>
          </p:cNvSpPr>
          <p:nvPr>
            <p:ph type="ctrTitle"/>
          </p:nvPr>
        </p:nvSpPr>
        <p:spPr>
          <a:xfrm>
            <a:off x="6096001" y="1153072"/>
            <a:ext cx="2632829" cy="709810"/>
          </a:xfrm>
          <a:prstGeom prst="rect">
            <a:avLst/>
          </a:prstGeom>
        </p:spPr>
        <p:txBody>
          <a:bodyPr vert="horz" wrap="square" lIns="0" tIns="215265" rIns="0" bIns="0" rtlCol="0" anchor="ctr">
            <a:spAutoFit/>
          </a:bodyPr>
          <a:lstStyle/>
          <a:p>
            <a:pPr marL="9525">
              <a:lnSpc>
                <a:spcPct val="100000"/>
              </a:lnSpc>
              <a:spcBef>
                <a:spcPts val="75"/>
              </a:spcBef>
            </a:pPr>
            <a:r>
              <a:rPr lang="en-US" sz="3200" dirty="0"/>
              <a:t>Questions</a:t>
            </a:r>
            <a:endParaRPr sz="3200" dirty="0"/>
          </a:p>
        </p:txBody>
      </p:sp>
      <p:sp>
        <p:nvSpPr>
          <p:cNvPr id="14" name="object 14"/>
          <p:cNvSpPr txBox="1"/>
          <p:nvPr/>
        </p:nvSpPr>
        <p:spPr>
          <a:xfrm>
            <a:off x="10492882" y="5810202"/>
            <a:ext cx="110490" cy="113493"/>
          </a:xfrm>
          <a:prstGeom prst="rect">
            <a:avLst/>
          </a:prstGeom>
        </p:spPr>
        <p:txBody>
          <a:bodyPr vert="horz" wrap="square" lIns="0" tIns="9525" rIns="0" bIns="0" rtlCol="0">
            <a:spAutoFit/>
          </a:bodyPr>
          <a:lstStyle/>
          <a:p>
            <a:pPr marL="9525">
              <a:spcBef>
                <a:spcPts val="75"/>
              </a:spcBef>
            </a:pPr>
            <a:r>
              <a:rPr sz="675" spc="-19" dirty="0">
                <a:solidFill>
                  <a:srgbClr val="511F11"/>
                </a:solidFill>
                <a:latin typeface="Arial"/>
                <a:cs typeface="Arial"/>
              </a:rPr>
              <a:t>15</a:t>
            </a:r>
            <a:endParaRPr sz="675" dirty="0">
              <a:latin typeface="Arial"/>
              <a:cs typeface="Arial"/>
            </a:endParaRPr>
          </a:p>
        </p:txBody>
      </p:sp>
      <p:sp>
        <p:nvSpPr>
          <p:cNvPr id="15" name="object 12">
            <a:extLst>
              <a:ext uri="{FF2B5EF4-FFF2-40B4-BE49-F238E27FC236}">
                <a16:creationId xmlns:a16="http://schemas.microsoft.com/office/drawing/2014/main" id="{3B17C5F0-576A-440F-0B08-3C48B80B7E21}"/>
              </a:ext>
            </a:extLst>
          </p:cNvPr>
          <p:cNvSpPr txBox="1">
            <a:spLocks/>
          </p:cNvSpPr>
          <p:nvPr/>
        </p:nvSpPr>
        <p:spPr>
          <a:xfrm>
            <a:off x="6096001" y="2312334"/>
            <a:ext cx="4082091" cy="3392595"/>
          </a:xfrm>
          <a:prstGeom prst="rect">
            <a:avLst/>
          </a:prstGeom>
        </p:spPr>
        <p:txBody>
          <a:bodyPr vert="horz" wrap="square" lIns="0" tIns="215265" rIns="0" bIns="0" rtlCol="0" anchor="ctr">
            <a:spAutoFit/>
          </a:bodyPr>
          <a:lstStyle>
            <a:lvl1pPr algn="l" defTabSz="914400" rtl="0" eaLnBrk="1" latinLnBrk="0" hangingPunct="1">
              <a:lnSpc>
                <a:spcPct val="85000"/>
              </a:lnSpc>
              <a:spcBef>
                <a:spcPct val="0"/>
              </a:spcBef>
              <a:buNone/>
              <a:defRPr sz="2400" b="1" i="0" kern="1200">
                <a:solidFill>
                  <a:schemeClr val="tx1"/>
                </a:solidFill>
                <a:latin typeface="Arial"/>
                <a:ea typeface="+mj-ea"/>
                <a:cs typeface="Arial"/>
              </a:defRPr>
            </a:lvl1pPr>
          </a:lstStyle>
          <a:p>
            <a:pPr marL="9525">
              <a:lnSpc>
                <a:spcPct val="100000"/>
              </a:lnSpc>
              <a:spcBef>
                <a:spcPts val="75"/>
              </a:spcBef>
            </a:pPr>
            <a:r>
              <a:rPr lang="en-US" sz="1800" u="sng" dirty="0"/>
              <a:t>GSC</a:t>
            </a:r>
            <a:r>
              <a:rPr lang="en-US" sz="1800" dirty="0"/>
              <a:t>:  </a:t>
            </a:r>
          </a:p>
          <a:p>
            <a:pPr marL="9525">
              <a:lnSpc>
                <a:spcPct val="100000"/>
              </a:lnSpc>
              <a:spcBef>
                <a:spcPts val="75"/>
              </a:spcBef>
            </a:pPr>
            <a:r>
              <a:rPr lang="en-US" sz="1800" dirty="0"/>
              <a:t>Sam White	</a:t>
            </a:r>
            <a:r>
              <a:rPr lang="en-US" sz="1800" dirty="0">
                <a:hlinkClick r:id="rId7"/>
              </a:rPr>
              <a:t>swhite2@fmi.com</a:t>
            </a:r>
            <a:endParaRPr lang="en-US" sz="1800" dirty="0"/>
          </a:p>
          <a:p>
            <a:pPr marL="9525">
              <a:lnSpc>
                <a:spcPct val="100000"/>
              </a:lnSpc>
              <a:spcBef>
                <a:spcPts val="75"/>
              </a:spcBef>
            </a:pPr>
            <a:r>
              <a:rPr lang="en-US" sz="1800" dirty="0"/>
              <a:t>Sean Byro	</a:t>
            </a:r>
            <a:r>
              <a:rPr lang="en-US" sz="1800" dirty="0">
                <a:hlinkClick r:id="rId8"/>
              </a:rPr>
              <a:t>sbyro@fmi.com</a:t>
            </a:r>
            <a:endParaRPr lang="en-US" sz="1800" dirty="0"/>
          </a:p>
          <a:p>
            <a:pPr marL="9525">
              <a:lnSpc>
                <a:spcPct val="100000"/>
              </a:lnSpc>
              <a:spcBef>
                <a:spcPts val="75"/>
              </a:spcBef>
            </a:pPr>
            <a:r>
              <a:rPr lang="en-US" sz="1800" dirty="0"/>
              <a:t>Emma Kurneta	</a:t>
            </a:r>
            <a:r>
              <a:rPr lang="en-US" sz="1800" dirty="0">
                <a:hlinkClick r:id="rId9"/>
              </a:rPr>
              <a:t>Ekurneta@fmi.com</a:t>
            </a:r>
            <a:endParaRPr lang="en-US" sz="1800" dirty="0"/>
          </a:p>
          <a:p>
            <a:pPr marL="9525">
              <a:lnSpc>
                <a:spcPct val="100000"/>
              </a:lnSpc>
              <a:spcBef>
                <a:spcPts val="75"/>
              </a:spcBef>
            </a:pPr>
            <a:endParaRPr lang="en-US" sz="1800" dirty="0"/>
          </a:p>
          <a:p>
            <a:pPr marL="9525">
              <a:lnSpc>
                <a:spcPct val="100000"/>
              </a:lnSpc>
              <a:spcBef>
                <a:spcPts val="75"/>
              </a:spcBef>
            </a:pPr>
            <a:r>
              <a:rPr lang="en-US" sz="1800" u="sng" dirty="0"/>
              <a:t>H&amp;S</a:t>
            </a:r>
            <a:r>
              <a:rPr lang="en-US" sz="1800" dirty="0"/>
              <a:t>:</a:t>
            </a:r>
          </a:p>
          <a:p>
            <a:pPr marL="9525">
              <a:lnSpc>
                <a:spcPct val="100000"/>
              </a:lnSpc>
              <a:spcBef>
                <a:spcPts val="75"/>
              </a:spcBef>
            </a:pPr>
            <a:r>
              <a:rPr lang="en-US" sz="1800" dirty="0"/>
              <a:t>Jill Schultz	</a:t>
            </a:r>
            <a:r>
              <a:rPr lang="en-US" sz="1800" dirty="0">
                <a:hlinkClick r:id="rId10"/>
              </a:rPr>
              <a:t>jschultz@fmi.com</a:t>
            </a:r>
            <a:endParaRPr lang="en-US" sz="1800" dirty="0"/>
          </a:p>
          <a:p>
            <a:pPr marL="9525">
              <a:lnSpc>
                <a:spcPct val="100000"/>
              </a:lnSpc>
              <a:spcBef>
                <a:spcPts val="75"/>
              </a:spcBef>
            </a:pPr>
            <a:endParaRPr lang="en-US" sz="1800" dirty="0"/>
          </a:p>
          <a:p>
            <a:pPr marL="9525">
              <a:lnSpc>
                <a:spcPct val="100000"/>
              </a:lnSpc>
              <a:spcBef>
                <a:spcPts val="75"/>
              </a:spcBef>
            </a:pPr>
            <a:r>
              <a:rPr lang="en-US" sz="1800" u="sng" dirty="0"/>
              <a:t>Environmental</a:t>
            </a:r>
            <a:r>
              <a:rPr lang="en-US" sz="1800" dirty="0"/>
              <a:t>:</a:t>
            </a:r>
          </a:p>
          <a:p>
            <a:pPr marL="9525">
              <a:lnSpc>
                <a:spcPct val="100000"/>
              </a:lnSpc>
              <a:spcBef>
                <a:spcPts val="75"/>
              </a:spcBef>
            </a:pPr>
            <a:r>
              <a:rPr lang="en-US" sz="1800" dirty="0"/>
              <a:t>Bill Grief	</a:t>
            </a:r>
            <a:r>
              <a:rPr lang="en-US" sz="1800" dirty="0">
                <a:hlinkClick r:id="rId11"/>
              </a:rPr>
              <a:t>wgrief@fmi.com</a:t>
            </a:r>
            <a:endParaRPr lang="en-US" sz="1800" dirty="0"/>
          </a:p>
          <a:p>
            <a:pPr marL="9525">
              <a:lnSpc>
                <a:spcPct val="100000"/>
              </a:lnSpc>
              <a:spcBef>
                <a:spcPts val="75"/>
              </a:spcBef>
            </a:pPr>
            <a:endParaRPr lang="en-US" sz="1800" dirty="0"/>
          </a:p>
        </p:txBody>
      </p:sp>
    </p:spTree>
    <p:extLst>
      <p:ext uri="{BB962C8B-B14F-4D97-AF65-F5344CB8AC3E}">
        <p14:creationId xmlns:p14="http://schemas.microsoft.com/office/powerpoint/2010/main" val="244991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metal object with yellow bars&#10;&#10;Description automatically generated with medium confidence">
            <a:extLst>
              <a:ext uri="{FF2B5EF4-FFF2-40B4-BE49-F238E27FC236}">
                <a16:creationId xmlns:a16="http://schemas.microsoft.com/office/drawing/2014/main" id="{FF7E0058-05C2-4272-2FE6-C9DA42FF924D}"/>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13389" r="13389"/>
          <a:stretch>
            <a:fillRect/>
          </a:stretch>
        </p:blipFill>
        <p:spPr>
          <a:xfrm rot="5400000">
            <a:off x="6364856" y="1393788"/>
            <a:ext cx="2520076" cy="2581292"/>
          </a:xfr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34248" y="4034065"/>
            <a:ext cx="2409824" cy="321888"/>
          </a:xfrm>
        </p:spPr>
        <p:txBody>
          <a:bodyPr>
            <a:normAutofit/>
          </a:bodyPr>
          <a:lstStyle/>
          <a:p>
            <a:pPr marL="0" indent="0">
              <a:buNone/>
            </a:pPr>
            <a:r>
              <a:rPr lang="en-US" sz="1100" i="1">
                <a:solidFill>
                  <a:schemeClr val="tx1">
                    <a:lumMod val="65000"/>
                    <a:lumOff val="35000"/>
                  </a:schemeClr>
                </a:solidFill>
                <a:latin typeface="Arial" panose="020B0604020202020204" pitchFamily="34" charset="0"/>
                <a:cs typeface="Arial" panose="020B0604020202020204" pitchFamily="34" charset="0"/>
              </a:rPr>
              <a:t>Strongback handle</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9318249" y="3944472"/>
            <a:ext cx="2414791" cy="411481"/>
          </a:xfrm>
        </p:spPr>
        <p:txBody>
          <a:bodyPr>
            <a:noAutofit/>
          </a:bodyPr>
          <a:lstStyle/>
          <a:p>
            <a:pPr marL="0" indent="0">
              <a:lnSpc>
                <a:spcPct val="110000"/>
              </a:lnSpc>
              <a:buNone/>
            </a:pPr>
            <a:r>
              <a:rPr lang="en-US" sz="1100" i="1">
                <a:solidFill>
                  <a:schemeClr val="tx1">
                    <a:lumMod val="65000"/>
                    <a:lumOff val="35000"/>
                  </a:schemeClr>
                </a:solidFill>
                <a:latin typeface="Arial" panose="020B0604020202020204" pitchFamily="34" charset="0"/>
                <a:cs typeface="Arial" panose="020B0604020202020204" pitchFamily="34" charset="0"/>
              </a:rPr>
              <a:t>Area the operator’s leg contacted the jumper frame</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06704" y="292118"/>
            <a:ext cx="4544903" cy="533203"/>
          </a:xfrm>
        </p:spPr>
        <p:txBody>
          <a:bodyPr/>
          <a:lstStyle/>
          <a:p>
            <a:r>
              <a:rPr lang="en-US"/>
              <a:t>Operator Electrical Shock</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Chino</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6, 2024 / 12:30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first aid – electrical shock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A crane operator was harvesting cathodes from cell 8 inside a jumper frame. The employee was removing the second pull when a wet pantleg came into contact </a:t>
                      </a:r>
                      <a:r>
                        <a:rPr lang="en-US" sz="1050" b="0" i="0" kern="1200">
                          <a:solidFill>
                            <a:schemeClr val="tx1"/>
                          </a:solidFill>
                          <a:effectLst/>
                          <a:latin typeface="Arial" panose="020B0604020202020204" pitchFamily="34" charset="0"/>
                          <a:ea typeface="+mn-ea"/>
                          <a:cs typeface="Arial" panose="020B0604020202020204" pitchFamily="34" charset="0"/>
                        </a:rPr>
                        <a:t>with the jumper frame </a:t>
                      </a:r>
                      <a:r>
                        <a:rPr lang="en-US" sz="1050" b="0" i="0" kern="1200">
                          <a:solidFill>
                            <a:schemeClr val="dk1"/>
                          </a:solidFill>
                          <a:effectLst/>
                          <a:latin typeface="Arial" panose="020B0604020202020204" pitchFamily="34" charset="0"/>
                          <a:ea typeface="+mn-ea"/>
                          <a:cs typeface="Arial" panose="020B0604020202020204" pitchFamily="34" charset="0"/>
                        </a:rPr>
                        <a:t>above the boot. The operator sustained a minor shock.</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insulator on the crane hook was wet and offered no insulating value (showed no resistance)</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insulating material on the strongback was worn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hlinkClick r:id="rId3"/>
                        </a:rPr>
                        <a:t>FCX Policy - EW ER Electrical Safety Rev. 2.pdf</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Employee was evaluated and released to full duty.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Jim Cook, </a:t>
                      </a:r>
                      <a:r>
                        <a:rPr lang="en-US" sz="1050" b="0" i="0" kern="1200">
                          <a:solidFill>
                            <a:schemeClr val="dk1"/>
                          </a:solidFill>
                          <a:effectLst/>
                          <a:latin typeface="Arial" panose="020B0604020202020204" pitchFamily="34" charset="0"/>
                          <a:ea typeface="+mn-ea"/>
                          <a:cs typeface="Arial" panose="020B0604020202020204" pitchFamily="34" charset="0"/>
                        </a:rPr>
                        <a:t>Manager-Health and Safety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314062" y="721068"/>
            <a:ext cx="24316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2024-6</a:t>
                      </a:r>
                      <a:endParaRPr lang="en-US"/>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i="0" kern="1200">
                          <a:solidFill>
                            <a:schemeClr val="tx1"/>
                          </a:solidFill>
                          <a:effectLst/>
                          <a:latin typeface="Arial" panose="020B0604020202020204" pitchFamily="34" charset="0"/>
                          <a:ea typeface="+mn-ea"/>
                          <a:cs typeface="Arial" panose="020B0604020202020204" pitchFamily="34" charset="0"/>
                        </a:rPr>
                        <a:t>20013950</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AE8986EB-301F-54CD-CE11-C6553C242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78361"/>
            <a:ext cx="747467" cy="647521"/>
          </a:xfrm>
          <a:prstGeom prst="rect">
            <a:avLst/>
          </a:prstGeom>
        </p:spPr>
      </p:pic>
      <p:pic>
        <p:nvPicPr>
          <p:cNvPr id="26" name="Picture Placeholder 25" descr="A metal structure with a ladder&#10;&#10;Description automatically generated with medium confidence">
            <a:extLst>
              <a:ext uri="{FF2B5EF4-FFF2-40B4-BE49-F238E27FC236}">
                <a16:creationId xmlns:a16="http://schemas.microsoft.com/office/drawing/2014/main" id="{7B258EBE-A402-2A60-A6B6-A80E144D54BA}"/>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3389" r="13389"/>
          <a:stretch>
            <a:fillRect/>
          </a:stretch>
        </p:blipFill>
        <p:spPr>
          <a:xfrm rot="5400000">
            <a:off x="9348857" y="1393788"/>
            <a:ext cx="2520076" cy="2581292"/>
          </a:xfrm>
        </p:spPr>
      </p:pic>
      <p:pic>
        <p:nvPicPr>
          <p:cNvPr id="28" name="Picture 27" descr="Handle after insulation was replaced">
            <a:extLst>
              <a:ext uri="{FF2B5EF4-FFF2-40B4-BE49-F238E27FC236}">
                <a16:creationId xmlns:a16="http://schemas.microsoft.com/office/drawing/2014/main" id="{E8212F74-2AB5-C104-49DD-EA3ABBB75A0D}"/>
              </a:ext>
              <a:ext uri="{C183D7F6-B498-43B3-948B-1728B52AA6E4}">
                <adec:decorative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989" y="4458080"/>
            <a:ext cx="2854114" cy="2140586"/>
          </a:xfrm>
          <a:prstGeom prst="rect">
            <a:avLst/>
          </a:prstGeom>
        </p:spPr>
      </p:pic>
      <p:sp>
        <p:nvSpPr>
          <p:cNvPr id="29" name="TextBox 28">
            <a:extLst>
              <a:ext uri="{FF2B5EF4-FFF2-40B4-BE49-F238E27FC236}">
                <a16:creationId xmlns:a16="http://schemas.microsoft.com/office/drawing/2014/main" id="{C043B7C8-B05E-21E7-9025-AF7917903052}"/>
              </a:ext>
            </a:extLst>
          </p:cNvPr>
          <p:cNvSpPr txBox="1"/>
          <p:nvPr/>
        </p:nvSpPr>
        <p:spPr>
          <a:xfrm>
            <a:off x="9228750" y="5528373"/>
            <a:ext cx="25937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Handle with replaced insulation</a:t>
            </a:r>
          </a:p>
        </p:txBody>
      </p:sp>
    </p:spTree>
    <p:extLst>
      <p:ext uri="{BB962C8B-B14F-4D97-AF65-F5344CB8AC3E}">
        <p14:creationId xmlns:p14="http://schemas.microsoft.com/office/powerpoint/2010/main" val="319976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Water Truck Hits Berm</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1264" y="1013189"/>
          <a:ext cx="5609203" cy="5283994"/>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10, 2024 / 2:05 a.m.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22669">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During a second run to water drills, a water truck was travelling on a ramp with approximately 10,000 gallons of water in the tank. At the top of the ramp, the operator identified the area was no longer adequate to safely turn around without running over drill holes. The operator decided to back down the ramp to exit the work area. While backing down, the truck drove through a berm and was high centered at a 45-degree angle. On the other side of the berm was an approximate 180-foot drop.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Berms were sufficient height and width</a:t>
                      </a:r>
                    </a:p>
                    <a:p>
                      <a:pPr marL="171450" indent="-171450">
                        <a:buFont typeface="Arial" panose="020B0604020202020204" pitchFamily="34" charset="0"/>
                        <a:buChar char="•"/>
                      </a:pPr>
                      <a:r>
                        <a:rPr lang="en-US" sz="1050">
                          <a:solidFill>
                            <a:schemeClr val="tx1"/>
                          </a:solidFill>
                          <a:latin typeface="Arial"/>
                          <a:cs typeface="Arial"/>
                        </a:rPr>
                        <a:t>Operator failed to follow operating procedure inhibiting reverse travel with water load</a:t>
                      </a:r>
                    </a:p>
                    <a:p>
                      <a:pPr marL="0" indent="0">
                        <a:buNone/>
                      </a:pP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Applicable Morenci SOP</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09902">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Rassie Ras,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0098" y="643169"/>
            <a:ext cx="19855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latin typeface="Arial" panose="020B0604020202020204" pitchFamily="34" charset="0"/>
                <a:cs typeface="Arial" panose="020B0604020202020204" pitchFamily="34" charset="0"/>
              </a:rPr>
              <a:t>Vehicle Collision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Logo, icon&#10;&#10;Description automatically generated">
            <a:extLst>
              <a:ext uri="{FF2B5EF4-FFF2-40B4-BE49-F238E27FC236}">
                <a16:creationId xmlns:a16="http://schemas.microsoft.com/office/drawing/2014/main" id="{2342D98C-1D55-9AAB-EE60-3A0B81AA48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01" y="80757"/>
            <a:ext cx="631758" cy="547284"/>
          </a:xfrm>
          <a:prstGeom prst="rect">
            <a:avLst/>
          </a:prstGeom>
        </p:spPr>
      </p:pic>
      <p:pic>
        <p:nvPicPr>
          <p:cNvPr id="16" name="Picture 15">
            <a:extLst>
              <a:ext uri="{FF2B5EF4-FFF2-40B4-BE49-F238E27FC236}">
                <a16:creationId xmlns:a16="http://schemas.microsoft.com/office/drawing/2014/main" id="{0FF0EB57-815C-3661-08D8-D419BD8B63F1}"/>
              </a:ext>
            </a:extLst>
          </p:cNvPr>
          <p:cNvPicPr>
            <a:picLocks noChangeAspect="1"/>
          </p:cNvPicPr>
          <p:nvPr/>
        </p:nvPicPr>
        <p:blipFill>
          <a:blip r:embed="rId3"/>
          <a:stretch>
            <a:fillRect/>
          </a:stretch>
        </p:blipFill>
        <p:spPr>
          <a:xfrm>
            <a:off x="6520706" y="1635488"/>
            <a:ext cx="2280394" cy="1910297"/>
          </a:xfrm>
          <a:prstGeom prst="rect">
            <a:avLst/>
          </a:prstGeom>
        </p:spPr>
      </p:pic>
      <p:pic>
        <p:nvPicPr>
          <p:cNvPr id="18" name="Picture 17">
            <a:extLst>
              <a:ext uri="{FF2B5EF4-FFF2-40B4-BE49-F238E27FC236}">
                <a16:creationId xmlns:a16="http://schemas.microsoft.com/office/drawing/2014/main" id="{605CB46D-91F6-5363-CE70-1538C41824CE}"/>
              </a:ext>
            </a:extLst>
          </p:cNvPr>
          <p:cNvPicPr>
            <a:picLocks noChangeAspect="1"/>
          </p:cNvPicPr>
          <p:nvPr/>
        </p:nvPicPr>
        <p:blipFill>
          <a:blip r:embed="rId4"/>
          <a:stretch>
            <a:fillRect/>
          </a:stretch>
        </p:blipFill>
        <p:spPr>
          <a:xfrm>
            <a:off x="6494620" y="4070755"/>
            <a:ext cx="3649457" cy="2370507"/>
          </a:xfrm>
          <a:prstGeom prst="rect">
            <a:avLst/>
          </a:prstGeom>
        </p:spPr>
      </p:pic>
      <p:pic>
        <p:nvPicPr>
          <p:cNvPr id="20" name="Picture 19">
            <a:extLst>
              <a:ext uri="{FF2B5EF4-FFF2-40B4-BE49-F238E27FC236}">
                <a16:creationId xmlns:a16="http://schemas.microsoft.com/office/drawing/2014/main" id="{0701B610-0644-CC8B-F642-CA7DA627C326}"/>
              </a:ext>
            </a:extLst>
          </p:cNvPr>
          <p:cNvPicPr>
            <a:picLocks noChangeAspect="1"/>
          </p:cNvPicPr>
          <p:nvPr/>
        </p:nvPicPr>
        <p:blipFill>
          <a:blip r:embed="rId5"/>
          <a:stretch>
            <a:fillRect/>
          </a:stretch>
        </p:blipFill>
        <p:spPr>
          <a:xfrm>
            <a:off x="9103140" y="1635488"/>
            <a:ext cx="2633636" cy="1910297"/>
          </a:xfrm>
          <a:prstGeom prst="rect">
            <a:avLst/>
          </a:prstGeom>
        </p:spPr>
      </p:pic>
      <p:sp>
        <p:nvSpPr>
          <p:cNvPr id="13" name="TextBox 12">
            <a:extLst>
              <a:ext uri="{FF2B5EF4-FFF2-40B4-BE49-F238E27FC236}">
                <a16:creationId xmlns:a16="http://schemas.microsoft.com/office/drawing/2014/main" id="{DF2C14D9-26FE-381F-B708-B5C2944A6345}"/>
              </a:ext>
            </a:extLst>
          </p:cNvPr>
          <p:cNvSpPr txBox="1"/>
          <p:nvPr/>
        </p:nvSpPr>
        <p:spPr>
          <a:xfrm>
            <a:off x="6520706" y="3545785"/>
            <a:ext cx="2090057" cy="261610"/>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Water truck on berm</a:t>
            </a:r>
          </a:p>
        </p:txBody>
      </p:sp>
      <p:sp>
        <p:nvSpPr>
          <p:cNvPr id="15" name="TextBox 14">
            <a:extLst>
              <a:ext uri="{FF2B5EF4-FFF2-40B4-BE49-F238E27FC236}">
                <a16:creationId xmlns:a16="http://schemas.microsoft.com/office/drawing/2014/main" id="{CEDA2455-E5ED-46D6-F69D-D64D09E6D04E}"/>
              </a:ext>
            </a:extLst>
          </p:cNvPr>
          <p:cNvSpPr txBox="1"/>
          <p:nvPr/>
        </p:nvSpPr>
        <p:spPr>
          <a:xfrm>
            <a:off x="9067984" y="3566403"/>
            <a:ext cx="2668792" cy="430887"/>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Water truck tire marks on ramp and impacted berm </a:t>
            </a:r>
          </a:p>
        </p:txBody>
      </p:sp>
      <p:sp>
        <p:nvSpPr>
          <p:cNvPr id="17" name="TextBox 16">
            <a:extLst>
              <a:ext uri="{FF2B5EF4-FFF2-40B4-BE49-F238E27FC236}">
                <a16:creationId xmlns:a16="http://schemas.microsoft.com/office/drawing/2014/main" id="{1E2C6E6A-8560-4341-FA4A-1AAADC9BE3F3}"/>
              </a:ext>
            </a:extLst>
          </p:cNvPr>
          <p:cNvSpPr txBox="1"/>
          <p:nvPr/>
        </p:nvSpPr>
        <p:spPr>
          <a:xfrm>
            <a:off x="10232571" y="4070755"/>
            <a:ext cx="1688165" cy="430887"/>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Arrow points to location of water truck on berm</a:t>
            </a:r>
          </a:p>
        </p:txBody>
      </p:sp>
      <p:cxnSp>
        <p:nvCxnSpPr>
          <p:cNvPr id="5" name="Straight Arrow Connector 4">
            <a:extLst>
              <a:ext uri="{FF2B5EF4-FFF2-40B4-BE49-F238E27FC236}">
                <a16:creationId xmlns:a16="http://schemas.microsoft.com/office/drawing/2014/main" id="{8B018E64-5307-5B23-6623-545E73EE87C3}"/>
              </a:ext>
            </a:extLst>
          </p:cNvPr>
          <p:cNvCxnSpPr/>
          <p:nvPr/>
        </p:nvCxnSpPr>
        <p:spPr>
          <a:xfrm>
            <a:off x="7777424" y="3997290"/>
            <a:ext cx="340858" cy="3350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13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D4D756E-EA53-AE33-07EB-60A06CF33549}"/>
              </a:ext>
            </a:extLst>
          </p:cNvPr>
          <p:cNvPicPr>
            <a:picLocks noGrp="1" noChangeAspect="1"/>
          </p:cNvPicPr>
          <p:nvPr>
            <p:ph type="pic" sz="quarter" idx="16"/>
          </p:nvPr>
        </p:nvPicPr>
        <p:blipFill rotWithShape="1">
          <a:blip r:embed="rId2"/>
          <a:srcRect l="5004" r="5004"/>
          <a:stretch/>
        </p:blipFill>
        <p:spPr/>
      </p:pic>
      <p:sp>
        <p:nvSpPr>
          <p:cNvPr id="3" name="Picture Placeholder 2">
            <a:extLst>
              <a:ext uri="{FF2B5EF4-FFF2-40B4-BE49-F238E27FC236}">
                <a16:creationId xmlns:a16="http://schemas.microsoft.com/office/drawing/2014/main" id="{92CA25A3-6A7E-2A8A-EB2E-4CD0D401AA81}"/>
              </a:ext>
            </a:extLst>
          </p:cNvPr>
          <p:cNvSpPr>
            <a:spLocks noGrp="1"/>
          </p:cNvSpPr>
          <p:nvPr>
            <p:ph type="pic" sz="quarter" idx="17"/>
          </p:nvPr>
        </p:nvSpPr>
        <p:spPr/>
      </p:sp>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p:txBody>
          <a:bodyPr>
            <a:normAutofit/>
          </a:bodyPr>
          <a:lstStyle/>
          <a:p>
            <a:pPr marL="0" indent="0">
              <a:buNone/>
            </a:pPr>
            <a:r>
              <a:rPr lang="en-US" sz="1050" i="1">
                <a:latin typeface="Arial" panose="020B0604020202020204" pitchFamily="34" charset="0"/>
                <a:cs typeface="Arial" panose="020B0604020202020204" pitchFamily="34" charset="0"/>
              </a:rPr>
              <a:t>Location where idler fell</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p:txBody>
          <a:bodyPr>
            <a:noAutofit/>
          </a:bodyPr>
          <a:lstStyle/>
          <a:p>
            <a:pPr marL="0" indent="0">
              <a:buNone/>
            </a:pPr>
            <a:r>
              <a:rPr lang="en-US" sz="1050" i="1">
                <a:latin typeface="Arial" panose="020B0604020202020204" pitchFamily="34" charset="0"/>
                <a:cs typeface="Arial" panose="020B0604020202020204" pitchFamily="34" charset="0"/>
              </a:rPr>
              <a:t>Worn idler that fell from conveyor</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p:txBody>
          <a:bodyPr>
            <a:noAutofit/>
          </a:bodyPr>
          <a:lstStyle/>
          <a:p>
            <a:pPr marL="0" indent="0">
              <a:buNone/>
            </a:pPr>
            <a:r>
              <a:rPr lang="en-US" sz="1050" i="1">
                <a:latin typeface="Arial" panose="020B0604020202020204" pitchFamily="34" charset="0"/>
                <a:cs typeface="Arial" panose="020B0604020202020204" pitchFamily="34" charset="0"/>
              </a:rPr>
              <a:t>Idler fell from section of conveyor circled in yellow</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Fallen Idler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11, 2024 / 1:15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contractor crew was cleaning buildup underneath the head end of a conveyor near the transfer tower. While on their lunch break and stationed across the street, the crew witnessed a return idler that fell 20 feet down from the conveyor. The idler landed close to the crew’s working area. The conveyor was running, the idler was mounted and in use at the time of the event. </a:t>
                      </a:r>
                    </a:p>
                    <a:p>
                      <a:endParaRPr lang="en-US" sz="1050" b="0" i="0" kern="1200">
                        <a:solidFill>
                          <a:schemeClr val="dk1"/>
                        </a:solidFill>
                        <a:effectLst/>
                        <a:latin typeface="Arial" panose="020B0604020202020204" pitchFamily="34" charset="0"/>
                        <a:ea typeface="+mn-ea"/>
                        <a:cs typeface="Arial" panose="020B0604020202020204" pitchFamily="34" charset="0"/>
                      </a:endParaRPr>
                    </a:p>
                    <a:p>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Conveyor was left on while unattended </a:t>
                      </a:r>
                    </a:p>
                    <a:p>
                      <a:pPr marL="171450" indent="-171450">
                        <a:buFont typeface="Arial" panose="020B0604020202020204" pitchFamily="34" charset="0"/>
                        <a:buChar char="•"/>
                      </a:pPr>
                      <a:r>
                        <a:rPr lang="en-US" sz="1050">
                          <a:solidFill>
                            <a:schemeClr val="tx1"/>
                          </a:solidFill>
                          <a:latin typeface="Arial"/>
                          <a:cs typeface="Arial"/>
                        </a:rPr>
                        <a:t>Need to set up segregation or turn off belt while unattended</a:t>
                      </a:r>
                    </a:p>
                    <a:p>
                      <a:pPr marL="171450" indent="-171450">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No baskets or guarding were used under the idler</a:t>
                      </a: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N/A</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Corina Rodriguez-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0098" y="673149"/>
            <a:ext cx="198558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Actionable ID # 2024-8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20014041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5" name="Picture 14">
            <a:extLst>
              <a:ext uri="{FF2B5EF4-FFF2-40B4-BE49-F238E27FC236}">
                <a16:creationId xmlns:a16="http://schemas.microsoft.com/office/drawing/2014/main" id="{B1AF9C18-57A7-BF73-C017-A857402F81C3}"/>
              </a:ext>
            </a:extLst>
          </p:cNvPr>
          <p:cNvPicPr>
            <a:picLocks noChangeAspect="1"/>
          </p:cNvPicPr>
          <p:nvPr/>
        </p:nvPicPr>
        <p:blipFill>
          <a:blip r:embed="rId3"/>
          <a:stretch>
            <a:fillRect/>
          </a:stretch>
        </p:blipFill>
        <p:spPr>
          <a:xfrm>
            <a:off x="6461365" y="1398274"/>
            <a:ext cx="2409824" cy="2354575"/>
          </a:xfrm>
          <a:prstGeom prst="rect">
            <a:avLst/>
          </a:prstGeom>
        </p:spPr>
      </p:pic>
      <p:pic>
        <p:nvPicPr>
          <p:cNvPr id="9" name="Picture 8" descr="Icon&#10;&#10;Description automatically generated">
            <a:extLst>
              <a:ext uri="{FF2B5EF4-FFF2-40B4-BE49-F238E27FC236}">
                <a16:creationId xmlns:a16="http://schemas.microsoft.com/office/drawing/2014/main" id="{10830C37-46F2-3106-7510-260522F56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47633"/>
            <a:ext cx="728622" cy="631196"/>
          </a:xfrm>
          <a:prstGeom prst="rect">
            <a:avLst/>
          </a:prstGeom>
        </p:spPr>
      </p:pic>
      <p:sp>
        <p:nvSpPr>
          <p:cNvPr id="27" name="Picture Placeholder 26">
            <a:extLst>
              <a:ext uri="{FF2B5EF4-FFF2-40B4-BE49-F238E27FC236}">
                <a16:creationId xmlns:a16="http://schemas.microsoft.com/office/drawing/2014/main" id="{C92863C0-3778-1896-EF8F-E73584E08BC7}"/>
              </a:ext>
            </a:extLst>
          </p:cNvPr>
          <p:cNvSpPr>
            <a:spLocks noGrp="1"/>
          </p:cNvSpPr>
          <p:nvPr>
            <p:ph type="pic" sz="quarter" idx="18"/>
          </p:nvPr>
        </p:nvSpPr>
        <p:spPr/>
      </p:sp>
      <p:pic>
        <p:nvPicPr>
          <p:cNvPr id="29" name="Picture 28">
            <a:extLst>
              <a:ext uri="{FF2B5EF4-FFF2-40B4-BE49-F238E27FC236}">
                <a16:creationId xmlns:a16="http://schemas.microsoft.com/office/drawing/2014/main" id="{AB898174-4D3A-89D3-543A-7A761441AFCE}"/>
              </a:ext>
            </a:extLst>
          </p:cNvPr>
          <p:cNvPicPr>
            <a:picLocks noChangeAspect="1"/>
          </p:cNvPicPr>
          <p:nvPr/>
        </p:nvPicPr>
        <p:blipFill>
          <a:blip r:embed="rId5"/>
          <a:stretch>
            <a:fillRect/>
          </a:stretch>
        </p:blipFill>
        <p:spPr>
          <a:xfrm>
            <a:off x="7009897" y="4064506"/>
            <a:ext cx="4073284" cy="1783845"/>
          </a:xfrm>
          <a:prstGeom prst="rect">
            <a:avLst/>
          </a:prstGeom>
        </p:spPr>
      </p:pic>
      <p:sp>
        <p:nvSpPr>
          <p:cNvPr id="2" name="Oval 1">
            <a:extLst>
              <a:ext uri="{FF2B5EF4-FFF2-40B4-BE49-F238E27FC236}">
                <a16:creationId xmlns:a16="http://schemas.microsoft.com/office/drawing/2014/main" id="{169F7B1E-37B7-6A2A-BB3F-EF42B1F4B27D}"/>
              </a:ext>
            </a:extLst>
          </p:cNvPr>
          <p:cNvSpPr/>
          <p:nvPr/>
        </p:nvSpPr>
        <p:spPr>
          <a:xfrm>
            <a:off x="8797491" y="4716379"/>
            <a:ext cx="664143" cy="58714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76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38743" y="281372"/>
            <a:ext cx="4544903" cy="533203"/>
          </a:xfrm>
        </p:spPr>
        <p:txBody>
          <a:bodyPr/>
          <a:lstStyle/>
          <a:p>
            <a:r>
              <a:rPr lang="en-US"/>
              <a:t>Morenci Crusher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486797" y="1092763"/>
          <a:ext cx="5609203" cy="547751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4551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4410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53939">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22, 2024 / 9:20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519377">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 </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85024183"/>
                  </a:ext>
                </a:extLst>
              </a:tr>
              <a:tr h="1335820">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57150" indent="0" algn="l" fontAlgn="ctr"/>
                      <a:r>
                        <a:rPr lang="en-US" sz="1050" b="0" i="0" kern="1200">
                          <a:solidFill>
                            <a:schemeClr val="dk1"/>
                          </a:solidFill>
                          <a:effectLst/>
                          <a:latin typeface="Arial" panose="020B0604020202020204" pitchFamily="34" charset="0"/>
                          <a:ea typeface="+mn-ea"/>
                          <a:cs typeface="Arial" panose="020B0604020202020204" pitchFamily="34" charset="0"/>
                        </a:rPr>
                        <a:t>While attempting to clean out material in a 2B shorthead, an employee’s head became stuck between the mill locking post and discharge chute. When the employee realized they were stuck, they tapped a  supervisor’s shoulder. The equipment was backed off, and the employee was released.</a:t>
                      </a:r>
                    </a:p>
                  </a:txBody>
                  <a:tcPr marL="6350" marR="6350" marT="635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3427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98047">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solidFill>
                            <a:schemeClr val="tx1"/>
                          </a:solidFill>
                          <a:latin typeface="Arial"/>
                          <a:cs typeface="Arial"/>
                        </a:rPr>
                        <a:t>Control of Hazardous Energy</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5057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hlinkClick r:id="rId4"/>
                        </a:rPr>
                        <a:t>FCX HS04 Control of Hazardous Energy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4074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Employee was treated by first aid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55132">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Jacob Sweet, Manager-Health &amp; Safety </a:t>
                      </a:r>
                    </a:p>
                    <a:p>
                      <a:r>
                        <a:rPr lang="en-US" sz="1050">
                          <a:latin typeface="Arial"/>
                          <a:cs typeface="Arial"/>
                        </a:rPr>
                        <a:t>Jason Bartlett, Manager-Mill </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6308" y="699753"/>
            <a:ext cx="20979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&amp; Crushing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20014323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FAAB0FDA-BA5D-FD66-05C8-4A62BC268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422" y="80547"/>
            <a:ext cx="716428" cy="620631"/>
          </a:xfrm>
          <a:prstGeom prst="rect">
            <a:avLst/>
          </a:prstGeom>
        </p:spPr>
      </p:pic>
      <p:pic>
        <p:nvPicPr>
          <p:cNvPr id="14" name="Picture 13">
            <a:extLst>
              <a:ext uri="{FF2B5EF4-FFF2-40B4-BE49-F238E27FC236}">
                <a16:creationId xmlns:a16="http://schemas.microsoft.com/office/drawing/2014/main" id="{4809D4DE-2AE2-F459-28CC-6148FC013350}"/>
              </a:ext>
            </a:extLst>
          </p:cNvPr>
          <p:cNvPicPr>
            <a:picLocks noChangeAspect="1"/>
          </p:cNvPicPr>
          <p:nvPr/>
        </p:nvPicPr>
        <p:blipFill rotWithShape="1">
          <a:blip r:embed="rId6"/>
          <a:srcRect r="-184"/>
          <a:stretch/>
        </p:blipFill>
        <p:spPr>
          <a:xfrm>
            <a:off x="6399445" y="1457538"/>
            <a:ext cx="2199503" cy="2927289"/>
          </a:xfrm>
          <a:prstGeom prst="rect">
            <a:avLst/>
          </a:prstGeom>
        </p:spPr>
      </p:pic>
      <p:sp>
        <p:nvSpPr>
          <p:cNvPr id="15" name="TextBox 14">
            <a:extLst>
              <a:ext uri="{FF2B5EF4-FFF2-40B4-BE49-F238E27FC236}">
                <a16:creationId xmlns:a16="http://schemas.microsoft.com/office/drawing/2014/main" id="{724B5303-0668-3B1E-D732-32F89BEF650C}"/>
              </a:ext>
            </a:extLst>
          </p:cNvPr>
          <p:cNvSpPr txBox="1"/>
          <p:nvPr/>
        </p:nvSpPr>
        <p:spPr>
          <a:xfrm>
            <a:off x="8564312" y="2628102"/>
            <a:ext cx="29224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a:ea typeface="+mn-ea"/>
                <a:cs typeface="Arial"/>
              </a:rPr>
              <a:t>Pinch Point – Hydraulic ram and feeder</a:t>
            </a:r>
            <a:endParaRPr kumimoji="0" lang="en-US" sz="1400" b="0" i="0" u="none" strike="noStrike" kern="1200" cap="none" spc="0" normalizeH="0" baseline="0" noProof="0">
              <a:ln>
                <a:noFill/>
              </a:ln>
              <a:solidFill>
                <a:prstClr val="black"/>
              </a:solidFill>
              <a:effectLst/>
              <a:uLnTx/>
              <a:uFillTx/>
              <a:latin typeface="Arial"/>
              <a:ea typeface="+mn-ea"/>
              <a:cs typeface="Arial"/>
            </a:endParaRPr>
          </a:p>
        </p:txBody>
      </p:sp>
      <p:sp>
        <p:nvSpPr>
          <p:cNvPr id="16" name="TextBox 15">
            <a:extLst>
              <a:ext uri="{FF2B5EF4-FFF2-40B4-BE49-F238E27FC236}">
                <a16:creationId xmlns:a16="http://schemas.microsoft.com/office/drawing/2014/main" id="{FC0B9B31-1C6A-9857-85BA-33F6AA08FDA4}"/>
              </a:ext>
            </a:extLst>
          </p:cNvPr>
          <p:cNvSpPr txBox="1"/>
          <p:nvPr/>
        </p:nvSpPr>
        <p:spPr>
          <a:xfrm>
            <a:off x="10473179" y="5144441"/>
            <a:ext cx="1451728" cy="4154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a:ea typeface="+mn-ea"/>
                <a:cs typeface="Arial"/>
              </a:rPr>
              <a:t>Hover over image for animation of incident </a:t>
            </a:r>
            <a:endPar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06BB9553-5A0B-DFD5-2578-89AC7D6B7B69}"/>
              </a:ext>
            </a:extLst>
          </p:cNvPr>
          <p:cNvSpPr/>
          <p:nvPr/>
        </p:nvSpPr>
        <p:spPr>
          <a:xfrm>
            <a:off x="6987090" y="2036005"/>
            <a:ext cx="858825" cy="11276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ideo 2">
            <a:hlinkClick r:id="" action="ppaction://media"/>
            <a:extLst>
              <a:ext uri="{FF2B5EF4-FFF2-40B4-BE49-F238E27FC236}">
                <a16:creationId xmlns:a16="http://schemas.microsoft.com/office/drawing/2014/main" id="{BBE59A21-CCC0-BFBA-2B41-DAA45E08DB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64351" y="4389245"/>
            <a:ext cx="4108828" cy="2311216"/>
          </a:xfrm>
          <a:prstGeom prst="rect">
            <a:avLst/>
          </a:prstGeom>
        </p:spPr>
      </p:pic>
    </p:spTree>
    <p:extLst>
      <p:ext uri="{BB962C8B-B14F-4D97-AF65-F5344CB8AC3E}">
        <p14:creationId xmlns:p14="http://schemas.microsoft.com/office/powerpoint/2010/main" val="10229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509809" y="4507751"/>
            <a:ext cx="3216946" cy="226425"/>
          </a:xfrm>
        </p:spPr>
        <p:txBody>
          <a:bodyPr>
            <a:noAutofit/>
          </a:bodyPr>
          <a:lstStyle/>
          <a:p>
            <a:pPr marL="0" indent="0">
              <a:buNone/>
            </a:pPr>
            <a:r>
              <a:rPr lang="en-US" sz="1050" i="1">
                <a:latin typeface="Arial" panose="020B0604020202020204" pitchFamily="34" charset="0"/>
                <a:cs typeface="Arial" panose="020B0604020202020204" pitchFamily="34" charset="0"/>
              </a:rPr>
              <a:t>Position of forklift and truck upon collision.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Forklift and Truck Collision</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60986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El Paso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March 22, 2024 / 1:32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A forklift operator was weighing a cathode bundle at the scale. When complete, the operator reversed and struck a travelling pickup truck. Both operators failed to look in the direction of travel and identify other mobile equipment in the area. Both continued work without stopping.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make eye contact with equipment operators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yield to moving equipment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look in direction of travel</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utilize horn signals for movement notification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SAF-0220 Powered industrial equipment operations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latin typeface="Arial" panose="020B0604020202020204" pitchFamily="34" charset="0"/>
                          <a:cs typeface="Arial" panose="020B0604020202020204" pitchFamily="34" charset="0"/>
                        </a:rPr>
                        <a:t>No employees were injured.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Roland Ruybe, Manager-Health &amp;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69616" y="686838"/>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2024-11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a:t>
                      </a:r>
                      <a:r>
                        <a:rPr lang="en-US" sz="1050" b="0">
                          <a:solidFill>
                            <a:schemeClr val="tx1"/>
                          </a:solidFill>
                          <a:latin typeface="Arial" panose="020B0604020202020204" pitchFamily="34" charset="0"/>
                          <a:cs typeface="Arial" panose="020B0604020202020204" pitchFamily="34" charset="0"/>
                        </a:rPr>
                        <a:t> </a:t>
                      </a:r>
                      <a:r>
                        <a:rPr lang="en-US" sz="1050" b="0" i="0" kern="1200">
                          <a:solidFill>
                            <a:schemeClr val="tx1"/>
                          </a:solidFill>
                          <a:effectLst/>
                          <a:latin typeface="Arial" panose="020B0604020202020204" pitchFamily="34" charset="0"/>
                          <a:ea typeface="+mn-ea"/>
                          <a:cs typeface="Arial" panose="020B0604020202020204" pitchFamily="34" charset="0"/>
                        </a:rPr>
                        <a:t>20014372</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image">
            <a:extLst>
              <a:ext uri="{FF2B5EF4-FFF2-40B4-BE49-F238E27FC236}">
                <a16:creationId xmlns:a16="http://schemas.microsoft.com/office/drawing/2014/main" id="{82758508-9533-7F5E-E020-A3631D319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837" y="1468431"/>
            <a:ext cx="5521521" cy="2959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icon&#10;&#10;Description automatically generated">
            <a:extLst>
              <a:ext uri="{FF2B5EF4-FFF2-40B4-BE49-F238E27FC236}">
                <a16:creationId xmlns:a16="http://schemas.microsoft.com/office/drawing/2014/main" id="{2DF439BB-CF57-2103-76BE-1DCF02578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15" y="43021"/>
            <a:ext cx="743192" cy="643817"/>
          </a:xfrm>
          <a:prstGeom prst="rect">
            <a:avLst/>
          </a:prstGeom>
        </p:spPr>
      </p:pic>
    </p:spTree>
    <p:extLst>
      <p:ext uri="{BB962C8B-B14F-4D97-AF65-F5344CB8AC3E}">
        <p14:creationId xmlns:p14="http://schemas.microsoft.com/office/powerpoint/2010/main" val="250961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54886" y="3526139"/>
            <a:ext cx="2621637" cy="513267"/>
          </a:xfrm>
        </p:spPr>
        <p:txBody>
          <a:bodyPr>
            <a:noAutofit/>
          </a:bodyPr>
          <a:lstStyle/>
          <a:p>
            <a:pPr marL="0" indent="0">
              <a:buNone/>
            </a:pPr>
            <a:r>
              <a:rPr lang="en-US" sz="1050" i="1">
                <a:latin typeface="Arial" panose="020B0604020202020204" pitchFamily="34" charset="0"/>
                <a:cs typeface="Arial" panose="020B0604020202020204" pitchFamily="34" charset="0"/>
              </a:rPr>
              <a:t>Operations lock box. Contractor was locked on this box without the ECC lock.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513055" y="6306214"/>
            <a:ext cx="1562604" cy="226425"/>
          </a:xfrm>
        </p:spPr>
        <p:txBody>
          <a:bodyPr>
            <a:noAutofit/>
          </a:bodyPr>
          <a:lstStyle/>
          <a:p>
            <a:pPr marL="0" indent="0">
              <a:buNone/>
            </a:pPr>
            <a:r>
              <a:rPr lang="en-US" sz="1050" i="1">
                <a:latin typeface="Arial" panose="020B0604020202020204" pitchFamily="34" charset="0"/>
                <a:cs typeface="Arial" panose="020B0604020202020204" pitchFamily="34" charset="0"/>
              </a:rPr>
              <a:t>Contractor work area</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Invalid Motor Lockout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2" cy="5509439"/>
        </p:xfrm>
        <a:graphic>
          <a:graphicData uri="http://schemas.openxmlformats.org/drawingml/2006/table">
            <a:tbl>
              <a:tblPr firstRow="1" bandRow="1">
                <a:tableStyleId>{1FECB4D8-DB02-4DC6-A0A2-4F2EBAE1DC90}</a:tableStyleId>
              </a:tblPr>
              <a:tblGrid>
                <a:gridCol w="1520122">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Henderson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March 22, 2024 / 8:20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a:solidFill>
                            <a:schemeClr val="tx1"/>
                          </a:solidFill>
                          <a:effectLst/>
                          <a:latin typeface="Arial"/>
                          <a:ea typeface="+mn-ea"/>
                          <a:cs typeface="Arial"/>
                        </a:rPr>
                        <a:t>Four contractor employees were working to align a belt system motor next to a gear box and break disk with removed guarding. The energy control coordinator (ECC) released the belt brake to initiate the lock out process which caused the belt to move one foot. Contractor employees recognized the system was not locked out and notified site supervision. </a:t>
                      </a:r>
                      <a:endParaRPr lang="en-US"/>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Lack of lock out, tag out, try out (LOTOTO) </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solidFill>
                            <a:schemeClr val="tx1"/>
                          </a:solidFill>
                          <a:latin typeface="Arial"/>
                          <a:cs typeface="Arial"/>
                        </a:rPr>
                        <a:t>Contractor missed ECC radio notification</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latin typeface="Arial" panose="020B0604020202020204" pitchFamily="34" charset="0"/>
                          <a:cs typeface="Arial" panose="020B0604020202020204" pitchFamily="34" charset="0"/>
                          <a:hlinkClick r:id="rId2"/>
                        </a:rPr>
                        <a:t>Henderson Operations LOTOTO Program</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a:cs typeface="Arial"/>
                          <a:hlinkClick r:id="rId3"/>
                        </a:rPr>
                        <a:t>FCX HS04 Control of Hazardous Energy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employees were injured.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a:cs typeface="Arial"/>
                        </a:rPr>
                        <a:t>Benjamin Goertz, Manager-Health &amp;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08862" y="536427"/>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&amp; Crushing</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2024-10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a:t>
                      </a:r>
                      <a:r>
                        <a:rPr lang="en-US" sz="1050" b="0" i="0" kern="1200">
                          <a:solidFill>
                            <a:schemeClr val="tx1"/>
                          </a:solidFill>
                          <a:effectLst/>
                          <a:latin typeface="Arial" panose="020B0604020202020204" pitchFamily="34" charset="0"/>
                          <a:ea typeface="+mn-ea"/>
                          <a:cs typeface="Arial" panose="020B0604020202020204" pitchFamily="34" charset="0"/>
                        </a:rPr>
                        <a:t>20014325</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Operations Lock Box. H&amp;W was locked on this box without the ECC lock. ">
            <a:extLst>
              <a:ext uri="{FF2B5EF4-FFF2-40B4-BE49-F238E27FC236}">
                <a16:creationId xmlns:a16="http://schemas.microsoft.com/office/drawing/2014/main" id="{CF939044-DB3A-7072-C639-006B0189B1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886" y="1454384"/>
            <a:ext cx="2690948" cy="2018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high angle view of a machine&#10;&#10;Description automatically generated">
            <a:extLst>
              <a:ext uri="{FF2B5EF4-FFF2-40B4-BE49-F238E27FC236}">
                <a16:creationId xmlns:a16="http://schemas.microsoft.com/office/drawing/2014/main" id="{56E55E18-478F-CA93-5BD3-E5982544A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1365" y="4137157"/>
            <a:ext cx="2761741" cy="2071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machine inside a factory&#10;&#10;Description automatically generated">
            <a:extLst>
              <a:ext uri="{FF2B5EF4-FFF2-40B4-BE49-F238E27FC236}">
                <a16:creationId xmlns:a16="http://schemas.microsoft.com/office/drawing/2014/main" id="{7420DAC7-14DC-E2CD-A5D0-EB528DEBD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892720" y="3397003"/>
            <a:ext cx="3213097" cy="240982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188950B8-7B42-F3C1-944A-2E33197CBF35}"/>
              </a:ext>
            </a:extLst>
          </p:cNvPr>
          <p:cNvCxnSpPr/>
          <p:nvPr/>
        </p:nvCxnSpPr>
        <p:spPr>
          <a:xfrm flipH="1" flipV="1">
            <a:off x="7935686" y="4833257"/>
            <a:ext cx="759278" cy="1472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0BC149-3A2F-8D3F-EDD6-736F6AF9329B}"/>
              </a:ext>
            </a:extLst>
          </p:cNvPr>
          <p:cNvCxnSpPr>
            <a:cxnSpLocks/>
          </p:cNvCxnSpPr>
          <p:nvPr/>
        </p:nvCxnSpPr>
        <p:spPr>
          <a:xfrm flipV="1">
            <a:off x="9690637" y="5078186"/>
            <a:ext cx="808631" cy="1228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3F518022-CD34-63DA-A00B-8B73432E5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110" y="45713"/>
            <a:ext cx="625261" cy="541655"/>
          </a:xfrm>
          <a:prstGeom prst="rect">
            <a:avLst/>
          </a:prstGeom>
        </p:spPr>
      </p:pic>
    </p:spTree>
    <p:extLst>
      <p:ext uri="{BB962C8B-B14F-4D97-AF65-F5344CB8AC3E}">
        <p14:creationId xmlns:p14="http://schemas.microsoft.com/office/powerpoint/2010/main" val="900682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2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204</TotalTime>
  <Words>4240</Words>
  <Application>Microsoft Office PowerPoint</Application>
  <PresentationFormat>Widescreen</PresentationFormat>
  <Paragraphs>517</Paragraphs>
  <Slides>32</Slides>
  <Notes>3</Notes>
  <HiddenSlides>2</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32</vt:i4>
      </vt:variant>
    </vt:vector>
  </HeadingPairs>
  <TitlesOfParts>
    <vt:vector size="46" baseType="lpstr">
      <vt:lpstr>Arial</vt:lpstr>
      <vt:lpstr>Arial Nova</vt:lpstr>
      <vt:lpstr>Arial Nova Light</vt:lpstr>
      <vt:lpstr>Calibri</vt:lpstr>
      <vt:lpstr>Calibri Light</vt:lpstr>
      <vt:lpstr>Courier New</vt:lpstr>
      <vt:lpstr>D-DIN</vt:lpstr>
      <vt:lpstr>Symbol</vt:lpstr>
      <vt:lpstr>5_Office Theme</vt:lpstr>
      <vt:lpstr>2_Office Theme</vt:lpstr>
      <vt:lpstr>3_Office Theme</vt:lpstr>
      <vt:lpstr>1_Office Theme</vt:lpstr>
      <vt:lpstr>4_Office Theme</vt:lpstr>
      <vt:lpstr>think-cell Slide</vt:lpstr>
      <vt:lpstr>Monthly Contractor HSE / GSC Meeting  April 2024  </vt:lpstr>
      <vt:lpstr>Introduction / Purpose of Meeting</vt:lpstr>
      <vt:lpstr>Freeport Safety Incidents, Successes, &amp; Alerts</vt:lpstr>
      <vt:lpstr>Operator Electrical Shock</vt:lpstr>
      <vt:lpstr>Water Truck Hits Berm</vt:lpstr>
      <vt:lpstr>Fallen Idler </vt:lpstr>
      <vt:lpstr>Morenci Crusher </vt:lpstr>
      <vt:lpstr>Forklift and Truck Collision</vt:lpstr>
      <vt:lpstr>Invalid Motor Lockout </vt:lpstr>
      <vt:lpstr>Rock Impact to Head </vt:lpstr>
      <vt:lpstr>Actionable Event: Fall from Height in Chute Hatch</vt:lpstr>
      <vt:lpstr>Potential Fatal Events</vt:lpstr>
      <vt:lpstr>Rail Impact to Person </vt:lpstr>
      <vt:lpstr>PowerPoint Presentation</vt:lpstr>
      <vt:lpstr>PowerPoint Presentation</vt:lpstr>
      <vt:lpstr>Caught on Drill </vt:lpstr>
      <vt:lpstr>Employee Pinned by Drive </vt:lpstr>
      <vt:lpstr>Agency Shares</vt:lpstr>
      <vt:lpstr>Safety Share </vt:lpstr>
      <vt:lpstr>MSHA Fatality Alert </vt:lpstr>
      <vt:lpstr>MSHA Fatality Alert</vt:lpstr>
      <vt:lpstr>MSHA Fatality Alert</vt:lpstr>
      <vt:lpstr>MSHA Fatality Alert</vt:lpstr>
      <vt:lpstr>Industry Fatality Alert – Codelco</vt:lpstr>
      <vt:lpstr>Freeport Policy Updates</vt:lpstr>
      <vt:lpstr>Standard Safety Requirements – Main Updates</vt:lpstr>
      <vt:lpstr>Contractor HS&amp;E Manual - Update</vt:lpstr>
      <vt:lpstr>Freeport Public Portal</vt:lpstr>
      <vt:lpstr>GSC Updates</vt:lpstr>
      <vt:lpstr>Environmental Updates</vt:lpstr>
      <vt:lpstr>2024 Monthly Meeting Facilitators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Schultz, Jill</cp:lastModifiedBy>
  <cp:revision>9</cp:revision>
  <dcterms:created xsi:type="dcterms:W3CDTF">2023-11-30T16:47:00Z</dcterms:created>
  <dcterms:modified xsi:type="dcterms:W3CDTF">2024-04-10T14:30:12Z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