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media/image11.jpg" ContentType="image/jpg"/>
  <Override PartName="/ppt/media/image15.jpg" ContentType="image/jpg"/>
  <Override PartName="/ppt/theme/theme2.xml" ContentType="application/vnd.openxmlformats-officedocument.theme+xml"/>
  <Override PartName="/ppt/media/image23.jpg" ContentType="image/jpg"/>
  <Override PartName="/ppt/media/image25.jpg" ContentType="image/jpg"/>
  <Override PartName="/ppt/media/image26.jpg" ContentType="image/jpg"/>
  <Override PartName="/ppt/media/image28.jpg" ContentType="image/jpg"/>
  <Override PartName="/ppt/media/image29.jpg" ContentType="image/jpg"/>
  <Override PartName="/ppt/media/image30.jpg" ContentType="image/jpg"/>
  <Override PartName="/ppt/media/image31.jpg" ContentType="image/jpg"/>
  <Override PartName="/ppt/media/image33.jpg" ContentType="image/jpg"/>
  <Override PartName="/ppt/media/image36.jpg" ContentType="image/jpg"/>
  <Override PartName="/ppt/media/image37.jpg" ContentType="image/jpg"/>
  <Override PartName="/ppt/media/image40.jpg" ContentType="image/jpg"/>
  <Override PartName="/ppt/media/image52.jpg" ContentType="image/jpg"/>
  <Override PartName="/ppt/media/image58.jpg" ContentType="image/jpg"/>
  <Override PartName="/ppt/media/image59.jpg" ContentType="image/jpg"/>
  <Override PartName="/ppt/media/image60.jpg" ContentType="image/jpg"/>
  <Override PartName="/ppt/media/image61.jpg" ContentType="image/jpg"/>
  <Override PartName="/ppt/media/image62.jpg" ContentType="image/jpg"/>
  <Override PartName="/ppt/media/image63.jpg" ContentType="image/jpg"/>
  <Override PartName="/ppt/media/image64.jpg" ContentType="image/jpg"/>
  <Override PartName="/ppt/media/image65.jpg" ContentType="image/jpg"/>
  <Override PartName="/ppt/media/image66.jpg" ContentType="image/jpg"/>
  <Override PartName="/ppt/media/image67.jpg" ContentType="image/jpg"/>
  <Override PartName="/ppt/media/image68.jpg" ContentType="image/jpg"/>
  <Override PartName="/ppt/media/image69.jpg" ContentType="image/jp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5"/>
  </p:sldMasterIdLst>
  <p:notesMasterIdLst>
    <p:notesMasterId r:id="rId35"/>
  </p:notesMasterIdLst>
  <p:sldIdLst>
    <p:sldId id="256" r:id="rId6"/>
    <p:sldId id="279" r:id="rId7"/>
    <p:sldId id="257" r:id="rId8"/>
    <p:sldId id="285" r:id="rId9"/>
    <p:sldId id="259" r:id="rId10"/>
    <p:sldId id="260" r:id="rId11"/>
    <p:sldId id="261" r:id="rId12"/>
    <p:sldId id="262" r:id="rId13"/>
    <p:sldId id="263" r:id="rId14"/>
    <p:sldId id="264" r:id="rId15"/>
    <p:sldId id="265" r:id="rId16"/>
    <p:sldId id="266" r:id="rId17"/>
    <p:sldId id="267" r:id="rId18"/>
    <p:sldId id="286" r:id="rId19"/>
    <p:sldId id="281" r:id="rId20"/>
    <p:sldId id="280" r:id="rId21"/>
    <p:sldId id="282" r:id="rId22"/>
    <p:sldId id="289" r:id="rId23"/>
    <p:sldId id="290" r:id="rId24"/>
    <p:sldId id="268" r:id="rId25"/>
    <p:sldId id="269" r:id="rId26"/>
    <p:sldId id="270" r:id="rId27"/>
    <p:sldId id="271" r:id="rId28"/>
    <p:sldId id="272" r:id="rId29"/>
    <p:sldId id="273" r:id="rId30"/>
    <p:sldId id="274" r:id="rId31"/>
    <p:sldId id="283" r:id="rId32"/>
    <p:sldId id="284" r:id="rId33"/>
    <p:sldId id="287" r:id="rId34"/>
  </p:sldIdLst>
  <p:sldSz cx="9144000" cy="6858000" type="screen4x3"/>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5D00"/>
    <a:srgbClr val="8F133C"/>
    <a:srgbClr val="3676BC"/>
    <a:srgbClr val="E04401"/>
    <a:srgbClr val="E18332"/>
    <a:srgbClr val="01BCFF"/>
    <a:srgbClr val="FFC743"/>
    <a:srgbClr val="339F45"/>
    <a:srgbClr val="000000"/>
    <a:srgbClr val="C146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5B2D6F-6CA7-4A42-8C9E-D37D5CD9C7F1}" v="32" dt="2024-03-12T13:59:42.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23" autoAdjust="0"/>
    <p:restoredTop sz="93690" autoAdjust="0"/>
  </p:normalViewPr>
  <p:slideViewPr>
    <p:cSldViewPr snapToGrid="0" snapToObjects="1">
      <p:cViewPr>
        <p:scale>
          <a:sx n="69" d="100"/>
          <a:sy n="69" d="100"/>
        </p:scale>
        <p:origin x="932" y="3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E04401"/>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5</c:v>
                </c:pt>
                <c:pt idx="1">
                  <c:v>3</c:v>
                </c:pt>
              </c:numCache>
            </c:numRef>
          </c:val>
          <c:extLst>
            <c:ext xmlns:c16="http://schemas.microsoft.com/office/drawing/2014/chart" uri="{C3380CC4-5D6E-409C-BE32-E72D297353CC}">
              <c16:uniqueId val="{00000000-EB9C-4512-B48E-D90E02DA769D}"/>
            </c:ext>
          </c:extLst>
        </c:ser>
        <c:ser>
          <c:idx val="1"/>
          <c:order val="1"/>
          <c:tx>
            <c:strRef>
              <c:f>Sheet1!$C$1</c:f>
              <c:strCache>
                <c:ptCount val="1"/>
                <c:pt idx="0">
                  <c:v>2 color</c:v>
                </c:pt>
              </c:strCache>
            </c:strRef>
          </c:tx>
          <c:spPr>
            <a:solidFill>
              <a:srgbClr val="E18332"/>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3</c:v>
                </c:pt>
                <c:pt idx="1">
                  <c:v>5</c:v>
                </c:pt>
              </c:numCache>
            </c:numRef>
          </c:val>
          <c:extLst>
            <c:ext xmlns:c16="http://schemas.microsoft.com/office/drawing/2014/chart" uri="{C3380CC4-5D6E-409C-BE32-E72D297353CC}">
              <c16:uniqueId val="{00000001-EB9C-4512-B48E-D90E02DA769D}"/>
            </c:ext>
          </c:extLst>
        </c:ser>
        <c:ser>
          <c:idx val="2"/>
          <c:order val="2"/>
          <c:tx>
            <c:strRef>
              <c:f>Sheet1!$D$1</c:f>
              <c:strCache>
                <c:ptCount val="1"/>
                <c:pt idx="0">
                  <c:v>3 color</c:v>
                </c:pt>
              </c:strCache>
            </c:strRef>
          </c:tx>
          <c:spPr>
            <a:solidFill>
              <a:srgbClr val="FEC745"/>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2.5</c:v>
                </c:pt>
                <c:pt idx="1">
                  <c:v>4</c:v>
                </c:pt>
              </c:numCache>
            </c:numRef>
          </c:val>
          <c:extLst>
            <c:ext xmlns:c16="http://schemas.microsoft.com/office/drawing/2014/chart" uri="{C3380CC4-5D6E-409C-BE32-E72D297353CC}">
              <c16:uniqueId val="{00000002-EB9C-4512-B48E-D90E02DA769D}"/>
            </c:ext>
          </c:extLst>
        </c:ser>
        <c:ser>
          <c:idx val="3"/>
          <c:order val="3"/>
          <c:tx>
            <c:strRef>
              <c:f>Sheet1!$E$1</c:f>
              <c:strCache>
                <c:ptCount val="1"/>
                <c:pt idx="0">
                  <c:v>4 color</c:v>
                </c:pt>
              </c:strCache>
            </c:strRef>
          </c:tx>
          <c:spPr>
            <a:solidFill>
              <a:srgbClr val="01BCFF"/>
            </a:solidFill>
            <a:ln>
              <a:noFill/>
            </a:ln>
            <a:effectLst/>
          </c:spPr>
          <c:invertIfNegative val="0"/>
          <c:cat>
            <c:strRef>
              <c:f>Sheet1!$A$2:$A$3</c:f>
              <c:strCache>
                <c:ptCount val="2"/>
                <c:pt idx="0">
                  <c:v>Category 1</c:v>
                </c:pt>
                <c:pt idx="1">
                  <c:v>Category 2</c:v>
                </c:pt>
              </c:strCache>
            </c:strRef>
          </c:cat>
          <c:val>
            <c:numRef>
              <c:f>Sheet1!$E$2:$E$3</c:f>
              <c:numCache>
                <c:formatCode>General</c:formatCode>
                <c:ptCount val="2"/>
                <c:pt idx="0">
                  <c:v>3</c:v>
                </c:pt>
                <c:pt idx="1">
                  <c:v>6</c:v>
                </c:pt>
              </c:numCache>
            </c:numRef>
          </c:val>
          <c:extLst>
            <c:ext xmlns:c16="http://schemas.microsoft.com/office/drawing/2014/chart" uri="{C3380CC4-5D6E-409C-BE32-E72D297353CC}">
              <c16:uniqueId val="{00000003-EB9C-4512-B48E-D90E02DA769D}"/>
            </c:ext>
          </c:extLst>
        </c:ser>
        <c:ser>
          <c:idx val="4"/>
          <c:order val="4"/>
          <c:tx>
            <c:strRef>
              <c:f>Sheet1!$F$1</c:f>
              <c:strCache>
                <c:ptCount val="1"/>
                <c:pt idx="0">
                  <c:v>5 color</c:v>
                </c:pt>
              </c:strCache>
            </c:strRef>
          </c:tx>
          <c:spPr>
            <a:solidFill>
              <a:srgbClr val="3676BC"/>
            </a:solidFill>
            <a:ln>
              <a:noFill/>
            </a:ln>
            <a:effectLst/>
          </c:spPr>
          <c:invertIfNegative val="0"/>
          <c:cat>
            <c:strRef>
              <c:f>Sheet1!$A$2:$A$3</c:f>
              <c:strCache>
                <c:ptCount val="2"/>
                <c:pt idx="0">
                  <c:v>Category 1</c:v>
                </c:pt>
                <c:pt idx="1">
                  <c:v>Category 2</c:v>
                </c:pt>
              </c:strCache>
            </c:strRef>
          </c:cat>
          <c:val>
            <c:numRef>
              <c:f>Sheet1!$F$2:$F$3</c:f>
              <c:numCache>
                <c:formatCode>General</c:formatCode>
                <c:ptCount val="2"/>
                <c:pt idx="0">
                  <c:v>4</c:v>
                </c:pt>
                <c:pt idx="1">
                  <c:v>5</c:v>
                </c:pt>
              </c:numCache>
            </c:numRef>
          </c:val>
          <c:extLst>
            <c:ext xmlns:c16="http://schemas.microsoft.com/office/drawing/2014/chart" uri="{C3380CC4-5D6E-409C-BE32-E72D297353CC}">
              <c16:uniqueId val="{00000004-EB9C-4512-B48E-D90E02DA769D}"/>
            </c:ext>
          </c:extLst>
        </c:ser>
        <c:ser>
          <c:idx val="5"/>
          <c:order val="5"/>
          <c:tx>
            <c:strRef>
              <c:f>Sheet1!$G$1</c:f>
              <c:strCache>
                <c:ptCount val="1"/>
                <c:pt idx="0">
                  <c:v>6 color</c:v>
                </c:pt>
              </c:strCache>
            </c:strRef>
          </c:tx>
          <c:spPr>
            <a:solidFill>
              <a:srgbClr val="000000"/>
            </a:solidFill>
            <a:ln>
              <a:noFill/>
            </a:ln>
            <a:effectLst/>
          </c:spPr>
          <c:invertIfNegative val="0"/>
          <c:dPt>
            <c:idx val="0"/>
            <c:invertIfNegative val="0"/>
            <c:bubble3D val="0"/>
            <c:spPr>
              <a:solidFill>
                <a:srgbClr val="000000"/>
              </a:solidFill>
              <a:ln>
                <a:noFill/>
              </a:ln>
              <a:effectLst/>
            </c:spPr>
            <c:extLst>
              <c:ext xmlns:c16="http://schemas.microsoft.com/office/drawing/2014/chart" uri="{C3380CC4-5D6E-409C-BE32-E72D297353CC}">
                <c16:uniqueId val="{00000006-EB9C-4512-B48E-D90E02DA769D}"/>
              </c:ext>
            </c:extLst>
          </c:dPt>
          <c:dPt>
            <c:idx val="1"/>
            <c:invertIfNegative val="0"/>
            <c:bubble3D val="0"/>
            <c:spPr>
              <a:solidFill>
                <a:schemeClr val="bg1"/>
              </a:solidFill>
              <a:ln>
                <a:noFill/>
              </a:ln>
              <a:effectLst/>
            </c:spPr>
            <c:extLst>
              <c:ext xmlns:c16="http://schemas.microsoft.com/office/drawing/2014/chart" uri="{C3380CC4-5D6E-409C-BE32-E72D297353CC}">
                <c16:uniqueId val="{00000008-EB9C-4512-B48E-D90E02DA769D}"/>
              </c:ext>
            </c:extLst>
          </c:dPt>
          <c:cat>
            <c:strRef>
              <c:f>Sheet1!$A$2:$A$3</c:f>
              <c:strCache>
                <c:ptCount val="2"/>
                <c:pt idx="0">
                  <c:v>Category 1</c:v>
                </c:pt>
                <c:pt idx="1">
                  <c:v>Category 2</c:v>
                </c:pt>
              </c:strCache>
            </c:strRef>
          </c:cat>
          <c:val>
            <c:numRef>
              <c:f>Sheet1!$G$2:$G$3</c:f>
              <c:numCache>
                <c:formatCode>General</c:formatCode>
                <c:ptCount val="2"/>
                <c:pt idx="0">
                  <c:v>6</c:v>
                </c:pt>
                <c:pt idx="1">
                  <c:v>3</c:v>
                </c:pt>
              </c:numCache>
            </c:numRef>
          </c:val>
          <c:extLst>
            <c:ext xmlns:c16="http://schemas.microsoft.com/office/drawing/2014/chart" uri="{C3380CC4-5D6E-409C-BE32-E72D297353CC}">
              <c16:uniqueId val="{00000009-EB9C-4512-B48E-D90E02DA769D}"/>
            </c:ext>
          </c:extLst>
        </c:ser>
        <c:ser>
          <c:idx val="6"/>
          <c:order val="6"/>
          <c:tx>
            <c:strRef>
              <c:f>Sheet1!$H$1</c:f>
              <c:strCache>
                <c:ptCount val="1"/>
                <c:pt idx="0">
                  <c:v>7 color</c:v>
                </c:pt>
              </c:strCache>
            </c:strRef>
          </c:tx>
          <c:spPr>
            <a:solidFill>
              <a:srgbClr val="8F133C"/>
            </a:solidFill>
            <a:ln>
              <a:noFill/>
            </a:ln>
            <a:effectLst/>
          </c:spPr>
          <c:invertIfNegative val="0"/>
          <c:dPt>
            <c:idx val="0"/>
            <c:invertIfNegative val="0"/>
            <c:bubble3D val="0"/>
            <c:spPr>
              <a:solidFill>
                <a:srgbClr val="8F133C"/>
              </a:solidFill>
              <a:ln>
                <a:noFill/>
              </a:ln>
              <a:effectLst/>
            </c:spPr>
            <c:extLst>
              <c:ext xmlns:c16="http://schemas.microsoft.com/office/drawing/2014/chart" uri="{C3380CC4-5D6E-409C-BE32-E72D297353CC}">
                <c16:uniqueId val="{0000000B-EB9C-4512-B48E-D90E02DA769D}"/>
              </c:ext>
            </c:extLst>
          </c:dPt>
          <c:cat>
            <c:strRef>
              <c:f>Sheet1!$A$2:$A$3</c:f>
              <c:strCache>
                <c:ptCount val="2"/>
                <c:pt idx="0">
                  <c:v>Category 1</c:v>
                </c:pt>
                <c:pt idx="1">
                  <c:v>Category 2</c:v>
                </c:pt>
              </c:strCache>
            </c:strRef>
          </c:cat>
          <c:val>
            <c:numRef>
              <c:f>Sheet1!$H$2:$H$3</c:f>
              <c:numCache>
                <c:formatCode>General</c:formatCode>
                <c:ptCount val="2"/>
                <c:pt idx="0">
                  <c:v>4</c:v>
                </c:pt>
                <c:pt idx="1">
                  <c:v>2</c:v>
                </c:pt>
              </c:numCache>
            </c:numRef>
          </c:val>
          <c:extLst>
            <c:ext xmlns:c16="http://schemas.microsoft.com/office/drawing/2014/chart" uri="{C3380CC4-5D6E-409C-BE32-E72D297353CC}">
              <c16:uniqueId val="{0000000C-EB9C-4512-B48E-D90E02DA769D}"/>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E04401"/>
              </a:solidFill>
              <a:ln w="19050">
                <a:noFill/>
              </a:ln>
              <a:effectLst/>
            </c:spPr>
            <c:extLst>
              <c:ext xmlns:c16="http://schemas.microsoft.com/office/drawing/2014/chart" uri="{C3380CC4-5D6E-409C-BE32-E72D297353CC}">
                <c16:uniqueId val="{00000001-280A-47C1-AA0D-12F9B2270A18}"/>
              </c:ext>
            </c:extLst>
          </c:dPt>
          <c:dPt>
            <c:idx val="1"/>
            <c:bubble3D val="0"/>
            <c:spPr>
              <a:solidFill>
                <a:srgbClr val="E18332"/>
              </a:solidFill>
              <a:ln w="19050">
                <a:noFill/>
              </a:ln>
              <a:effectLst/>
            </c:spPr>
            <c:extLst>
              <c:ext xmlns:c16="http://schemas.microsoft.com/office/drawing/2014/chart" uri="{C3380CC4-5D6E-409C-BE32-E72D297353CC}">
                <c16:uniqueId val="{00000003-280A-47C1-AA0D-12F9B2270A18}"/>
              </c:ext>
            </c:extLst>
          </c:dPt>
          <c:dPt>
            <c:idx val="2"/>
            <c:bubble3D val="0"/>
            <c:spPr>
              <a:solidFill>
                <a:srgbClr val="FFC743"/>
              </a:solidFill>
              <a:ln w="19050">
                <a:noFill/>
              </a:ln>
              <a:effectLst/>
            </c:spPr>
            <c:extLst>
              <c:ext xmlns:c16="http://schemas.microsoft.com/office/drawing/2014/chart" uri="{C3380CC4-5D6E-409C-BE32-E72D297353CC}">
                <c16:uniqueId val="{00000005-280A-47C1-AA0D-12F9B2270A18}"/>
              </c:ext>
            </c:extLst>
          </c:dPt>
          <c:dPt>
            <c:idx val="3"/>
            <c:bubble3D val="0"/>
            <c:spPr>
              <a:solidFill>
                <a:srgbClr val="01BCFF"/>
              </a:solidFill>
              <a:ln w="19050">
                <a:noFill/>
              </a:ln>
              <a:effectLst/>
            </c:spPr>
            <c:extLst>
              <c:ext xmlns:c16="http://schemas.microsoft.com/office/drawing/2014/chart" uri="{C3380CC4-5D6E-409C-BE32-E72D297353CC}">
                <c16:uniqueId val="{00000007-280A-47C1-AA0D-12F9B2270A18}"/>
              </c:ext>
            </c:extLst>
          </c:dPt>
          <c:dPt>
            <c:idx val="4"/>
            <c:bubble3D val="0"/>
            <c:spPr>
              <a:solidFill>
                <a:srgbClr val="3676BC"/>
              </a:solidFill>
              <a:ln w="19050">
                <a:noFill/>
              </a:ln>
              <a:effectLst/>
            </c:spPr>
            <c:extLst>
              <c:ext xmlns:c16="http://schemas.microsoft.com/office/drawing/2014/chart" uri="{C3380CC4-5D6E-409C-BE32-E72D297353CC}">
                <c16:uniqueId val="{00000009-280A-47C1-AA0D-12F9B2270A18}"/>
              </c:ext>
            </c:extLst>
          </c:dPt>
          <c:dPt>
            <c:idx val="5"/>
            <c:bubble3D val="0"/>
            <c:spPr>
              <a:solidFill>
                <a:schemeClr val="tx1"/>
              </a:solidFill>
              <a:ln w="19050">
                <a:noFill/>
              </a:ln>
              <a:effectLst/>
            </c:spPr>
            <c:extLst>
              <c:ext xmlns:c16="http://schemas.microsoft.com/office/drawing/2014/chart" uri="{C3380CC4-5D6E-409C-BE32-E72D297353CC}">
                <c16:uniqueId val="{0000000B-280A-47C1-AA0D-12F9B2270A18}"/>
              </c:ext>
            </c:extLst>
          </c:dPt>
          <c:dPt>
            <c:idx val="6"/>
            <c:bubble3D val="0"/>
            <c:spPr>
              <a:solidFill>
                <a:srgbClr val="8F133C"/>
              </a:solidFill>
              <a:ln w="19050">
                <a:noFill/>
              </a:ln>
              <a:effectLst/>
            </c:spPr>
            <c:extLst>
              <c:ext xmlns:c16="http://schemas.microsoft.com/office/drawing/2014/chart" uri="{C3380CC4-5D6E-409C-BE32-E72D297353CC}">
                <c16:uniqueId val="{0000000D-280A-47C1-AA0D-12F9B2270A18}"/>
              </c:ext>
            </c:extLst>
          </c:dPt>
          <c:dPt>
            <c:idx val="7"/>
            <c:bubble3D val="0"/>
            <c:spPr>
              <a:solidFill>
                <a:srgbClr val="339F45"/>
              </a:solidFill>
              <a:ln w="19050">
                <a:noFill/>
              </a:ln>
              <a:effectLst/>
            </c:spPr>
            <c:extLst>
              <c:ext xmlns:c16="http://schemas.microsoft.com/office/drawing/2014/chart" uri="{C3380CC4-5D6E-409C-BE32-E72D297353CC}">
                <c16:uniqueId val="{0000000F-280A-47C1-AA0D-12F9B2270A18}"/>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280A-47C1-AA0D-12F9B2270A1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ED030-48CC-D340-A246-BA954A3A0B49}" type="datetimeFigureOut">
              <a:rPr lang="en-US" smtClean="0"/>
              <a:t>3/12/2024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80130-CE8D-E640-9639-E0473270C6CB}" type="slidenum">
              <a:rPr lang="en-US" smtClean="0"/>
              <a:t>‹#›</a:t>
            </a:fld>
            <a:endParaRPr lang="en-US" dirty="0"/>
          </a:p>
        </p:txBody>
      </p:sp>
    </p:spTree>
    <p:extLst>
      <p:ext uri="{BB962C8B-B14F-4D97-AF65-F5344CB8AC3E}">
        <p14:creationId xmlns:p14="http://schemas.microsoft.com/office/powerpoint/2010/main" val="291799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2.bin"/><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1.jpg"/><Relationship Id="rId10" Type="http://schemas.openxmlformats.org/officeDocument/2006/relationships/image" Target="../media/image8.svg"/><Relationship Id="rId4" Type="http://schemas.openxmlformats.org/officeDocument/2006/relationships/image" Target="../media/image4.emf"/><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oleObject" Target="../embeddings/oleObject11.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1.jpg"/><Relationship Id="rId5" Type="http://schemas.openxmlformats.org/officeDocument/2006/relationships/image" Target="../media/image9.emf"/><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jpg"/><Relationship Id="rId5" Type="http://schemas.openxmlformats.org/officeDocument/2006/relationships/image" Target="../media/image5.png"/><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1.jpg"/><Relationship Id="rId5" Type="http://schemas.openxmlformats.org/officeDocument/2006/relationships/image" Target="../media/image5.png"/><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White 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9842561-822A-4200-B6E2-97D8E733B9DF}"/>
              </a:ext>
            </a:extLst>
          </p:cNvPr>
          <p:cNvGraphicFramePr>
            <a:graphicFrameLocks noChangeAspect="1"/>
          </p:cNvGraphicFramePr>
          <p:nvPr userDrawn="1">
            <p:custDataLst>
              <p:tags r:id="rId1"/>
            </p:custDataLst>
            <p:extLst>
              <p:ext uri="{D42A27DB-BD31-4B8C-83A1-F6EECF244321}">
                <p14:modId xmlns:p14="http://schemas.microsoft.com/office/powerpoint/2010/main" val="191918121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79842561-822A-4200-B6E2-97D8E733B9DF}"/>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4448217" y="1440589"/>
            <a:ext cx="4540382" cy="1400617"/>
          </a:xfrm>
          <a:prstGeom prst="rect">
            <a:avLst/>
          </a:prstGeom>
        </p:spPr>
        <p:txBody>
          <a:bodyPr vert="horz" anchor="ctr">
            <a:noAutofit/>
          </a:bodyPr>
          <a:lstStyle>
            <a:lvl1pPr marL="0" algn="l" defTabSz="914400" rtl="0" eaLnBrk="1" latinLnBrk="0" hangingPunct="1">
              <a:lnSpc>
                <a:spcPct val="100000"/>
              </a:lnSpc>
              <a:spcBef>
                <a:spcPct val="0"/>
              </a:spcBef>
              <a:buNone/>
              <a:defRPr lang="en-US" sz="3000" b="1" i="0" kern="120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hasCustomPrompt="1"/>
          </p:nvPr>
        </p:nvSpPr>
        <p:spPr>
          <a:xfrm>
            <a:off x="4448217" y="3303815"/>
            <a:ext cx="4540382" cy="304132"/>
          </a:xfrm>
          <a:prstGeom prst="rect">
            <a:avLst/>
          </a:prstGeom>
        </p:spPr>
        <p:txBody>
          <a:bodyPr anchor="b">
            <a:noAutofit/>
          </a:bodyPr>
          <a:lstStyle>
            <a:lvl1pPr marL="0" indent="0" algn="l" defTabSz="914400" rtl="0" eaLnBrk="1" latinLnBrk="0" hangingPunct="1">
              <a:lnSpc>
                <a:spcPct val="90000"/>
              </a:lnSpc>
              <a:spcBef>
                <a:spcPts val="1000"/>
              </a:spcBef>
              <a:buClr>
                <a:srgbClr val="DF572A"/>
              </a:buClr>
              <a:buSzPct val="105000"/>
              <a:buFont typeface="Arial" panose="020B0604020202020204" pitchFamily="34" charset="0"/>
              <a:buNone/>
              <a:defRPr lang="en-US" sz="2000" b="0" i="0" kern="1200" dirty="0">
                <a:solidFill>
                  <a:srgbClr val="0070C0"/>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 or date</a:t>
            </a:r>
          </a:p>
        </p:txBody>
      </p:sp>
      <p:cxnSp>
        <p:nvCxnSpPr>
          <p:cNvPr id="19" name="Straight Connector 18">
            <a:extLst>
              <a:ext uri="{FF2B5EF4-FFF2-40B4-BE49-F238E27FC236}">
                <a16:creationId xmlns:a16="http://schemas.microsoft.com/office/drawing/2014/main" id="{C73F0E59-B935-4841-ADE3-BA30C0058520}"/>
              </a:ext>
            </a:extLst>
          </p:cNvPr>
          <p:cNvCxnSpPr>
            <a:cxnSpLocks/>
          </p:cNvCxnSpPr>
          <p:nvPr userDrawn="1"/>
        </p:nvCxnSpPr>
        <p:spPr>
          <a:xfrm>
            <a:off x="864679" y="5588878"/>
            <a:ext cx="8024886"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07A88ABC-130D-4A87-9B0B-E271EAF0AB2B}"/>
              </a:ext>
            </a:extLst>
          </p:cNvPr>
          <p:cNvGrpSpPr/>
          <p:nvPr userDrawn="1"/>
        </p:nvGrpSpPr>
        <p:grpSpPr>
          <a:xfrm>
            <a:off x="-8383" y="0"/>
            <a:ext cx="9152383" cy="6858000"/>
            <a:chOff x="-8383" y="0"/>
            <a:chExt cx="9152383" cy="6858000"/>
          </a:xfrm>
        </p:grpSpPr>
        <p:sp>
          <p:nvSpPr>
            <p:cNvPr id="5" name="Rectangle 4">
              <a:extLst>
                <a:ext uri="{FF2B5EF4-FFF2-40B4-BE49-F238E27FC236}">
                  <a16:creationId xmlns:a16="http://schemas.microsoft.com/office/drawing/2014/main" id="{77466B2C-7354-4027-A937-E9B929AE7124}"/>
                </a:ext>
              </a:extLst>
            </p:cNvPr>
            <p:cNvSpPr/>
            <p:nvPr userDrawn="1"/>
          </p:nvSpPr>
          <p:spPr>
            <a:xfrm>
              <a:off x="175491" y="0"/>
              <a:ext cx="8968509" cy="131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close up of a wood surface&#10;&#10;Description automatically generated with low confidence">
              <a:extLst>
                <a:ext uri="{FF2B5EF4-FFF2-40B4-BE49-F238E27FC236}">
                  <a16:creationId xmlns:a16="http://schemas.microsoft.com/office/drawing/2014/main" id="{AAF3AA56-CFC4-48FE-BB02-BDB814E76A1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055" t="1225" r="22187" b="52375"/>
            <a:stretch/>
          </p:blipFill>
          <p:spPr>
            <a:xfrm rot="10800000" flipH="1">
              <a:off x="-8383" y="0"/>
              <a:ext cx="626320" cy="6858000"/>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016178EC-FFC0-4835-B922-A8A45A2213B8}"/>
                </a:ext>
              </a:extLst>
            </p:cNvPr>
            <p:cNvPicPr>
              <a:picLocks noChangeAspect="1"/>
            </p:cNvPicPr>
            <p:nvPr userDrawn="1"/>
          </p:nvPicPr>
          <p:blipFill rotWithShape="1">
            <a:blip r:embed="rId6"/>
            <a:srcRect t="6973" b="4485"/>
            <a:stretch/>
          </p:blipFill>
          <p:spPr>
            <a:xfrm>
              <a:off x="810346" y="1914950"/>
              <a:ext cx="3274142" cy="1218634"/>
            </a:xfrm>
            <a:prstGeom prst="rect">
              <a:avLst/>
            </a:prstGeom>
          </p:spPr>
        </p:pic>
      </p:grpSp>
      <p:cxnSp>
        <p:nvCxnSpPr>
          <p:cNvPr id="22" name="Straight Connector 21">
            <a:extLst>
              <a:ext uri="{FF2B5EF4-FFF2-40B4-BE49-F238E27FC236}">
                <a16:creationId xmlns:a16="http://schemas.microsoft.com/office/drawing/2014/main" id="{624710D9-C30D-4109-AFAD-37FF0CF60267}"/>
              </a:ext>
            </a:extLst>
          </p:cNvPr>
          <p:cNvCxnSpPr>
            <a:cxnSpLocks/>
          </p:cNvCxnSpPr>
          <p:nvPr userDrawn="1"/>
        </p:nvCxnSpPr>
        <p:spPr>
          <a:xfrm>
            <a:off x="4276894" y="1440589"/>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pic>
        <p:nvPicPr>
          <p:cNvPr id="27" name="Picture 26" descr="Text&#10;&#10;Description automatically generated with medium confidence">
            <a:extLst>
              <a:ext uri="{FF2B5EF4-FFF2-40B4-BE49-F238E27FC236}">
                <a16:creationId xmlns:a16="http://schemas.microsoft.com/office/drawing/2014/main" id="{EEF1E687-F3E2-4478-A515-0267FAB1A56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95880" y="5756923"/>
            <a:ext cx="2091754" cy="784408"/>
          </a:xfrm>
          <a:prstGeom prst="rect">
            <a:avLst/>
          </a:prstGeom>
        </p:spPr>
      </p:pic>
      <p:sp>
        <p:nvSpPr>
          <p:cNvPr id="29" name="TextBox 28">
            <a:extLst>
              <a:ext uri="{FF2B5EF4-FFF2-40B4-BE49-F238E27FC236}">
                <a16:creationId xmlns:a16="http://schemas.microsoft.com/office/drawing/2014/main" id="{2ED705A5-79A6-47A2-B1D8-40BAF7D8BC7B}"/>
              </a:ext>
            </a:extLst>
          </p:cNvPr>
          <p:cNvSpPr txBox="1"/>
          <p:nvPr userDrawn="1"/>
        </p:nvSpPr>
        <p:spPr>
          <a:xfrm>
            <a:off x="8215246" y="6439695"/>
            <a:ext cx="773354" cy="276999"/>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fcx.com</a:t>
            </a:r>
          </a:p>
        </p:txBody>
      </p:sp>
      <p:pic>
        <p:nvPicPr>
          <p:cNvPr id="32" name="Picture 31" descr="Shape&#10;&#10;Description automatically generated with low confidence">
            <a:extLst>
              <a:ext uri="{FF2B5EF4-FFF2-40B4-BE49-F238E27FC236}">
                <a16:creationId xmlns:a16="http://schemas.microsoft.com/office/drawing/2014/main" id="{7B0CD638-09A3-4F6E-8A3B-F4A245D8E03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64679" y="5921509"/>
            <a:ext cx="438503" cy="441920"/>
          </a:xfrm>
          <a:prstGeom prst="rect">
            <a:avLst/>
          </a:prstGeom>
        </p:spPr>
      </p:pic>
      <p:pic>
        <p:nvPicPr>
          <p:cNvPr id="33" name="Graphic 32">
            <a:extLst>
              <a:ext uri="{FF2B5EF4-FFF2-40B4-BE49-F238E27FC236}">
                <a16:creationId xmlns:a16="http://schemas.microsoft.com/office/drawing/2014/main" id="{5CE10EAE-EE12-40BB-96D7-1C8E4C9C0575}"/>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487320" y="6039352"/>
            <a:ext cx="1097947" cy="359561"/>
          </a:xfrm>
          <a:prstGeom prst="rect">
            <a:avLst/>
          </a:prstGeom>
        </p:spPr>
      </p:pic>
    </p:spTree>
    <p:extLst>
      <p:ext uri="{BB962C8B-B14F-4D97-AF65-F5344CB8AC3E}">
        <p14:creationId xmlns:p14="http://schemas.microsoft.com/office/powerpoint/2010/main" val="18711252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AC184B6-8E5F-4DCD-82CC-5E3D357DA5EC}"/>
              </a:ext>
            </a:extLst>
          </p:cNvPr>
          <p:cNvGraphicFramePr>
            <a:graphicFrameLocks noChangeAspect="1"/>
          </p:cNvGraphicFramePr>
          <p:nvPr userDrawn="1">
            <p:custDataLst>
              <p:tags r:id="rId1"/>
            </p:custDataLst>
            <p:extLst>
              <p:ext uri="{D42A27DB-BD31-4B8C-83A1-F6EECF244321}">
                <p14:modId xmlns:p14="http://schemas.microsoft.com/office/powerpoint/2010/main" val="28506527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10" name="Object 9" hidden="1">
                        <a:extLst>
                          <a:ext uri="{FF2B5EF4-FFF2-40B4-BE49-F238E27FC236}">
                            <a16:creationId xmlns:a16="http://schemas.microsoft.com/office/drawing/2014/main" id="{FAC184B6-8E5F-4DCD-82CC-5E3D357DA5E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5A0A69D-9160-5E4B-A5D8-01020EE0E919}"/>
              </a:ext>
            </a:extLst>
          </p:cNvPr>
          <p:cNvSpPr>
            <a:spLocks noGrp="1"/>
          </p:cNvSpPr>
          <p:nvPr>
            <p:ph idx="1"/>
          </p:nvPr>
        </p:nvSpPr>
        <p:spPr>
          <a:xfrm>
            <a:off x="3887391" y="1386348"/>
            <a:ext cx="4629150" cy="4474702"/>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573088" indent="-287338" algn="l" defTabSz="914400" rtl="0" eaLnBrk="1" latinLnBrk="0" hangingPunct="1">
              <a:lnSpc>
                <a:spcPct val="90000"/>
              </a:lnSpc>
              <a:buClr>
                <a:srgbClr val="BB5D00"/>
              </a:buClr>
              <a:defRPr lang="en-US" sz="1800" b="0" i="0" kern="1200" dirty="0">
                <a:solidFill>
                  <a:schemeClr val="tx1"/>
                </a:solidFill>
                <a:latin typeface="Arial" panose="020B0604020202020204" pitchFamily="34" charset="0"/>
                <a:ea typeface="+mn-ea"/>
                <a:cs typeface="Arial" panose="020B0604020202020204" pitchFamily="34" charset="0"/>
              </a:defRPr>
            </a:lvl2pPr>
            <a:lvl3pPr marL="738188" indent="-277813"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a:extLst>
              <a:ext uri="{FF2B5EF4-FFF2-40B4-BE49-F238E27FC236}">
                <a16:creationId xmlns:a16="http://schemas.microsoft.com/office/drawing/2014/main" id="{FAD78420-F087-474C-9203-5D73EC4C8718}"/>
              </a:ext>
            </a:extLst>
          </p:cNvPr>
          <p:cNvSpPr>
            <a:spLocks noGrp="1"/>
          </p:cNvSpPr>
          <p:nvPr>
            <p:ph type="body" sz="half" idx="2"/>
          </p:nvPr>
        </p:nvSpPr>
        <p:spPr>
          <a:xfrm>
            <a:off x="629841" y="1386348"/>
            <a:ext cx="2949178" cy="4482640"/>
          </a:xfrm>
          <a:prstGeom prst="rect">
            <a:avLst/>
          </a:prstGeom>
        </p:spPr>
        <p:txBody>
          <a:bodyPr>
            <a:no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16B0335-55AA-A44C-9C89-813457DB99BE}"/>
              </a:ext>
            </a:extLst>
          </p:cNvPr>
          <p:cNvSpPr>
            <a:spLocks noGrp="1"/>
          </p:cNvSpPr>
          <p:nvPr>
            <p:ph type="dt" sz="half" idx="10"/>
          </p:nvPr>
        </p:nvSpPr>
        <p:spPr/>
        <p:txBody>
          <a:bodyPr>
            <a:noAutofit/>
          </a:bodyPr>
          <a:lstStyle/>
          <a:p>
            <a:endParaRPr lang="en-US" dirty="0"/>
          </a:p>
        </p:txBody>
      </p:sp>
      <p:sp>
        <p:nvSpPr>
          <p:cNvPr id="6" name="Footer Placeholder 5">
            <a:extLst>
              <a:ext uri="{FF2B5EF4-FFF2-40B4-BE49-F238E27FC236}">
                <a16:creationId xmlns:a16="http://schemas.microsoft.com/office/drawing/2014/main" id="{6C829D9C-64D8-3841-9C54-079F29D474C0}"/>
              </a:ext>
            </a:extLst>
          </p:cNvPr>
          <p:cNvSpPr>
            <a:spLocks noGrp="1"/>
          </p:cNvSpPr>
          <p:nvPr>
            <p:ph type="ftr" sz="quarter" idx="11"/>
          </p:nvPr>
        </p:nvSpPr>
        <p:spPr/>
        <p:txBody>
          <a:bodyPr>
            <a:noAutofit/>
          </a:bodyPr>
          <a:lstStyle/>
          <a:p>
            <a:endParaRPr lang="en-US" dirty="0"/>
          </a:p>
        </p:txBody>
      </p:sp>
      <p:sp>
        <p:nvSpPr>
          <p:cNvPr id="7" name="Slide Number Placeholder 6">
            <a:extLst>
              <a:ext uri="{FF2B5EF4-FFF2-40B4-BE49-F238E27FC236}">
                <a16:creationId xmlns:a16="http://schemas.microsoft.com/office/drawing/2014/main" id="{8F0B9583-D75D-384C-83CA-258F75C2887F}"/>
              </a:ext>
            </a:extLst>
          </p:cNvPr>
          <p:cNvSpPr>
            <a:spLocks noGrp="1"/>
          </p:cNvSpPr>
          <p:nvPr>
            <p:ph type="sldNum" sz="quarter" idx="12"/>
          </p:nvPr>
        </p:nvSpPr>
        <p:spPr>
          <a:xfrm>
            <a:off x="7509164" y="6577563"/>
            <a:ext cx="1634835" cy="281561"/>
          </a:xfrm>
          <a:prstGeom prst="rect">
            <a:avLst/>
          </a:prstGeom>
        </p:spPr>
        <p:txBody>
          <a:bodyPr>
            <a:noAutofit/>
          </a:bodyPr>
          <a:lstStyle>
            <a:lvl1pPr algn="r">
              <a:defRPr>
                <a:solidFill>
                  <a:srgbClr val="511F11"/>
                </a:solidFill>
              </a:defRPr>
            </a:lvl1pPr>
          </a:lstStyle>
          <a:p>
            <a:fld id="{B5EB69C0-7537-C24C-BC67-8B5F238D9475}" type="slidenum">
              <a:rPr lang="en-US" smtClean="0"/>
              <a:pPr/>
              <a:t>‹#›</a:t>
            </a:fld>
            <a:endParaRPr lang="en-US" dirty="0"/>
          </a:p>
        </p:txBody>
      </p:sp>
      <p:sp>
        <p:nvSpPr>
          <p:cNvPr id="12" name="Title Placeholder 1">
            <a:extLst>
              <a:ext uri="{FF2B5EF4-FFF2-40B4-BE49-F238E27FC236}">
                <a16:creationId xmlns:a16="http://schemas.microsoft.com/office/drawing/2014/main" id="{16D1738A-1F8B-435C-9DC7-77F58418BD35}"/>
              </a:ext>
            </a:extLst>
          </p:cNvPr>
          <p:cNvSpPr>
            <a:spLocks noGrp="1"/>
          </p:cNvSpPr>
          <p:nvPr>
            <p:ph type="title"/>
          </p:nvPr>
        </p:nvSpPr>
        <p:spPr>
          <a:xfrm>
            <a:off x="339365" y="365126"/>
            <a:ext cx="7169800" cy="67538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215899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DAB44-3933-4383-A7E8-C2260715D422}"/>
              </a:ext>
            </a:extLst>
          </p:cNvPr>
          <p:cNvSpPr/>
          <p:nvPr userDrawn="1"/>
        </p:nvSpPr>
        <p:spPr>
          <a:xfrm>
            <a:off x="0" y="-83127"/>
            <a:ext cx="9144001" cy="694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9" name="Rectangle 18">
            <a:extLst>
              <a:ext uri="{FF2B5EF4-FFF2-40B4-BE49-F238E27FC236}">
                <a16:creationId xmlns:a16="http://schemas.microsoft.com/office/drawing/2014/main" id="{770029AF-D023-45FE-9940-6C39D36BC155}"/>
              </a:ext>
            </a:extLst>
          </p:cNvPr>
          <p:cNvSpPr/>
          <p:nvPr userDrawn="1"/>
        </p:nvSpPr>
        <p:spPr>
          <a:xfrm rot="5400000">
            <a:off x="4946492" y="2878354"/>
            <a:ext cx="6941129" cy="1018166"/>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1"/>
            </p:custDataLst>
            <p:extLst>
              <p:ext uri="{D42A27DB-BD31-4B8C-83A1-F6EECF244321}">
                <p14:modId xmlns:p14="http://schemas.microsoft.com/office/powerpoint/2010/main" val="314436085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474921" y="613187"/>
            <a:ext cx="6166076" cy="5397247"/>
          </a:xfrm>
          <a:prstGeom prst="rect">
            <a:avLst/>
          </a:prstGeom>
        </p:spPr>
        <p:txBody>
          <a:bodyPr vert="eaVert">
            <a:noAutofit/>
          </a:bodyPr>
          <a:lstStyle>
            <a:lvl1pPr>
              <a:defRPr sz="2000">
                <a:solidFill>
                  <a:schemeClr val="tx1"/>
                </a:solidFill>
              </a:defRPr>
            </a:lvl1pPr>
            <a:lvl2pPr>
              <a:defRPr sz="1800">
                <a:solidFill>
                  <a:schemeClr val="tx1"/>
                </a:solidFill>
              </a:defRPr>
            </a:lvl2pPr>
            <a:lvl3pPr>
              <a:buClr>
                <a:srgbClr val="BB5D00"/>
              </a:buClr>
              <a:defRPr sz="1600">
                <a:solidFill>
                  <a:schemeClr val="tx1"/>
                </a:solidFill>
              </a:defRPr>
            </a:lvl3pPr>
            <a:lvl4pPr>
              <a:buClr>
                <a:srgbClr val="BB5D00"/>
              </a:buClr>
              <a:defRPr sz="1400">
                <a:solidFill>
                  <a:schemeClr val="tx1"/>
                </a:solidFill>
              </a:defRPr>
            </a:lvl4pPr>
            <a:lvl5pPr>
              <a:buClr>
                <a:srgbClr val="BB5D00"/>
              </a:buClr>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Slide Number Placeholder 5">
            <a:extLst>
              <a:ext uri="{FF2B5EF4-FFF2-40B4-BE49-F238E27FC236}">
                <a16:creationId xmlns:a16="http://schemas.microsoft.com/office/drawing/2014/main" id="{FFA6E46B-8646-4537-AA80-3EBD1F24050B}"/>
              </a:ext>
            </a:extLst>
          </p:cNvPr>
          <p:cNvSpPr>
            <a:spLocks noGrp="1"/>
          </p:cNvSpPr>
          <p:nvPr>
            <p:ph type="sldNum" sz="quarter" idx="12"/>
          </p:nvPr>
        </p:nvSpPr>
        <p:spPr>
          <a:xfrm rot="5400000">
            <a:off x="-288572" y="6303123"/>
            <a:ext cx="854900" cy="269524"/>
          </a:xfrm>
          <a:prstGeom prst="rect">
            <a:avLst/>
          </a:prstGeom>
        </p:spPr>
        <p:txBody>
          <a:bodyPr>
            <a:noAutofit/>
          </a:bodyPr>
          <a:lstStyle>
            <a:lvl1pPr>
              <a:defRPr sz="900">
                <a:solidFill>
                  <a:srgbClr val="511F11"/>
                </a:solidFill>
              </a:defRPr>
            </a:lvl1pPr>
          </a:lstStyle>
          <a:p>
            <a:fld id="{B5EB69C0-7537-C24C-BC67-8B5F238D9475}" type="slidenum">
              <a:rPr lang="en-US" smtClean="0"/>
              <a:pPr/>
              <a:t>‹#›</a:t>
            </a:fld>
            <a:endParaRPr lang="en-US" dirty="0"/>
          </a:p>
        </p:txBody>
      </p:sp>
      <p:cxnSp>
        <p:nvCxnSpPr>
          <p:cNvPr id="7" name="Straight Connector 6">
            <a:extLst>
              <a:ext uri="{FF2B5EF4-FFF2-40B4-BE49-F238E27FC236}">
                <a16:creationId xmlns:a16="http://schemas.microsoft.com/office/drawing/2014/main" id="{14B242E6-61D1-44BD-BFA5-E1979DCE966F}"/>
              </a:ext>
            </a:extLst>
          </p:cNvPr>
          <p:cNvCxnSpPr>
            <a:cxnSpLocks/>
          </p:cNvCxnSpPr>
          <p:nvPr userDrawn="1"/>
        </p:nvCxnSpPr>
        <p:spPr>
          <a:xfrm>
            <a:off x="7902083" y="-83127"/>
            <a:ext cx="0" cy="6941127"/>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5784596" y="2686033"/>
            <a:ext cx="5211685" cy="601709"/>
          </a:xfrm>
          <a:prstGeom prst="rect">
            <a:avLst/>
          </a:prstGeom>
        </p:spPr>
        <p:txBody>
          <a:bodyPr vert="horz" lIns="91440" tIns="45720" rIns="91440" bIns="45720" rtlCol="0" anchor="ctr">
            <a:noAutofit/>
          </a:bodyPr>
          <a:lstStyle>
            <a:lvl1pPr>
              <a:defRPr sz="2400"/>
            </a:lvl1pPr>
          </a:lstStyle>
          <a:p>
            <a:r>
              <a:rPr lang="en-US" dirty="0"/>
              <a:t>Click to edit Master title style</a:t>
            </a:r>
          </a:p>
        </p:txBody>
      </p:sp>
      <p:pic>
        <p:nvPicPr>
          <p:cNvPr id="10" name="Picture 9">
            <a:extLst>
              <a:ext uri="{FF2B5EF4-FFF2-40B4-BE49-F238E27FC236}">
                <a16:creationId xmlns:a16="http://schemas.microsoft.com/office/drawing/2014/main" id="{4F30B730-1E97-4E57-8F15-45C9CC9F08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822678" y="3331934"/>
            <a:ext cx="2377440" cy="111010"/>
          </a:xfrm>
          <a:prstGeom prst="rect">
            <a:avLst/>
          </a:prstGeom>
        </p:spPr>
      </p:pic>
      <p:grpSp>
        <p:nvGrpSpPr>
          <p:cNvPr id="21" name="Group 20">
            <a:extLst>
              <a:ext uri="{FF2B5EF4-FFF2-40B4-BE49-F238E27FC236}">
                <a16:creationId xmlns:a16="http://schemas.microsoft.com/office/drawing/2014/main" id="{0BD520B2-47C8-4C06-BDE6-FD14E9B67CD4}"/>
              </a:ext>
            </a:extLst>
          </p:cNvPr>
          <p:cNvGrpSpPr/>
          <p:nvPr userDrawn="1"/>
        </p:nvGrpSpPr>
        <p:grpSpPr>
          <a:xfrm>
            <a:off x="8124288" y="-83128"/>
            <a:ext cx="1056137" cy="6941127"/>
            <a:chOff x="8124288" y="-83128"/>
            <a:chExt cx="1056137" cy="6941127"/>
          </a:xfrm>
        </p:grpSpPr>
        <p:grpSp>
          <p:nvGrpSpPr>
            <p:cNvPr id="20" name="Group 19">
              <a:extLst>
                <a:ext uri="{FF2B5EF4-FFF2-40B4-BE49-F238E27FC236}">
                  <a16:creationId xmlns:a16="http://schemas.microsoft.com/office/drawing/2014/main" id="{3B4A9004-AA87-4DF9-B156-563188157173}"/>
                </a:ext>
              </a:extLst>
            </p:cNvPr>
            <p:cNvGrpSpPr/>
            <p:nvPr userDrawn="1"/>
          </p:nvGrpSpPr>
          <p:grpSpPr>
            <a:xfrm>
              <a:off x="8884178" y="-83128"/>
              <a:ext cx="296247" cy="6941127"/>
              <a:chOff x="8884178" y="-83128"/>
              <a:chExt cx="296247" cy="6941127"/>
            </a:xfrm>
          </p:grpSpPr>
          <p:pic>
            <p:nvPicPr>
              <p:cNvPr id="13" name="Picture 12" descr="A close up of a wood surface&#10;&#10;Description automatically generated with low confidence">
                <a:extLst>
                  <a:ext uri="{FF2B5EF4-FFF2-40B4-BE49-F238E27FC236}">
                    <a16:creationId xmlns:a16="http://schemas.microsoft.com/office/drawing/2014/main" id="{38432B2D-306B-4CBA-86B7-DB47E8D7D31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2256" t="1225" r="64259" b="44"/>
              <a:stretch/>
            </p:blipFill>
            <p:spPr>
              <a:xfrm>
                <a:off x="8884178" y="-83128"/>
                <a:ext cx="296247" cy="6941127"/>
              </a:xfrm>
              <a:prstGeom prst="rect">
                <a:avLst/>
              </a:prstGeom>
            </p:spPr>
          </p:pic>
          <p:pic>
            <p:nvPicPr>
              <p:cNvPr id="14" name="Picture 13" descr="Logo&#10;&#10;Description automatically generated">
                <a:extLst>
                  <a:ext uri="{FF2B5EF4-FFF2-40B4-BE49-F238E27FC236}">
                    <a16:creationId xmlns:a16="http://schemas.microsoft.com/office/drawing/2014/main" id="{88F1D7E9-B020-4E99-ACEB-50B815B382D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400000">
                <a:off x="7838504" y="3259902"/>
                <a:ext cx="2387595" cy="255067"/>
              </a:xfrm>
              <a:prstGeom prst="rect">
                <a:avLst/>
              </a:prstGeom>
            </p:spPr>
          </p:pic>
        </p:grpSp>
        <p:pic>
          <p:nvPicPr>
            <p:cNvPr id="16" name="Picture 15" descr="Logo&#10;&#10;Description automatically generated with medium confidence">
              <a:extLst>
                <a:ext uri="{FF2B5EF4-FFF2-40B4-BE49-F238E27FC236}">
                  <a16:creationId xmlns:a16="http://schemas.microsoft.com/office/drawing/2014/main" id="{810AE155-8837-4393-826D-C0B96FE3A468}"/>
                </a:ext>
              </a:extLst>
            </p:cNvPr>
            <p:cNvPicPr>
              <a:picLocks noChangeAspect="1"/>
            </p:cNvPicPr>
            <p:nvPr userDrawn="1"/>
          </p:nvPicPr>
          <p:blipFill>
            <a:blip r:embed="rId8"/>
            <a:stretch>
              <a:fillRect/>
            </a:stretch>
          </p:blipFill>
          <p:spPr>
            <a:xfrm rot="5400000">
              <a:off x="7767850" y="5949166"/>
              <a:ext cx="1229872" cy="516996"/>
            </a:xfrm>
            <a:prstGeom prst="rect">
              <a:avLst/>
            </a:prstGeom>
          </p:spPr>
        </p:pic>
      </p:grpSp>
    </p:spTree>
    <p:extLst>
      <p:ext uri="{BB962C8B-B14F-4D97-AF65-F5344CB8AC3E}">
        <p14:creationId xmlns:p14="http://schemas.microsoft.com/office/powerpoint/2010/main" val="1347071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14400"/>
            <a:ext cx="9144000" cy="0"/>
          </a:xfrm>
          <a:custGeom>
            <a:avLst/>
            <a:gdLst/>
            <a:ahLst/>
            <a:cxnLst/>
            <a:rect l="l" t="t" r="r" b="b"/>
            <a:pathLst>
              <a:path w="12192000">
                <a:moveTo>
                  <a:pt x="0" y="0"/>
                </a:moveTo>
                <a:lnTo>
                  <a:pt x="12192000" y="0"/>
                </a:lnTo>
              </a:path>
            </a:pathLst>
          </a:custGeom>
          <a:ln w="9525">
            <a:solidFill>
              <a:srgbClr val="000000"/>
            </a:solidFill>
          </a:ln>
        </p:spPr>
        <p:txBody>
          <a:bodyPr wrap="square" lIns="0" tIns="0" rIns="0" bIns="0" rtlCol="0"/>
          <a:lstStyle/>
          <a:p>
            <a:endParaRPr sz="1350" dirty="0"/>
          </a:p>
        </p:txBody>
      </p:sp>
      <p:sp>
        <p:nvSpPr>
          <p:cNvPr id="2" name="Holder 2"/>
          <p:cNvSpPr>
            <a:spLocks noGrp="1"/>
          </p:cNvSpPr>
          <p:nvPr>
            <p:ph type="title"/>
          </p:nvPr>
        </p:nvSpPr>
        <p:spPr/>
        <p:txBody>
          <a:bodyPr lIns="0" tIns="0" rIns="0" bIns="0"/>
          <a:lstStyle>
            <a:lvl1pPr>
              <a:defRPr sz="24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2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57300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1"/>
            <a:ext cx="9143999" cy="1278623"/>
          </a:xfrm>
          <a:prstGeom prst="rect">
            <a:avLst/>
          </a:prstGeom>
        </p:spPr>
      </p:pic>
      <p:pic>
        <p:nvPicPr>
          <p:cNvPr id="17" name="bg object 17"/>
          <p:cNvPicPr/>
          <p:nvPr/>
        </p:nvPicPr>
        <p:blipFill>
          <a:blip r:embed="rId3" cstate="print"/>
          <a:stretch>
            <a:fillRect/>
          </a:stretch>
        </p:blipFill>
        <p:spPr>
          <a:xfrm>
            <a:off x="0" y="1"/>
            <a:ext cx="9143999" cy="294131"/>
          </a:xfrm>
          <a:prstGeom prst="rect">
            <a:avLst/>
          </a:prstGeom>
        </p:spPr>
      </p:pic>
      <p:pic>
        <p:nvPicPr>
          <p:cNvPr id="18" name="bg object 18"/>
          <p:cNvPicPr/>
          <p:nvPr/>
        </p:nvPicPr>
        <p:blipFill>
          <a:blip r:embed="rId4" cstate="print"/>
          <a:stretch>
            <a:fillRect/>
          </a:stretch>
        </p:blipFill>
        <p:spPr>
          <a:xfrm>
            <a:off x="3677032" y="15241"/>
            <a:ext cx="1789937" cy="256031"/>
          </a:xfrm>
          <a:prstGeom prst="rect">
            <a:avLst/>
          </a:prstGeom>
        </p:spPr>
      </p:pic>
      <p:pic>
        <p:nvPicPr>
          <p:cNvPr id="19" name="bg object 19"/>
          <p:cNvPicPr/>
          <p:nvPr/>
        </p:nvPicPr>
        <p:blipFill>
          <a:blip r:embed="rId5" cstate="print"/>
          <a:stretch>
            <a:fillRect/>
          </a:stretch>
        </p:blipFill>
        <p:spPr>
          <a:xfrm>
            <a:off x="7989570" y="379477"/>
            <a:ext cx="1081277" cy="605027"/>
          </a:xfrm>
          <a:prstGeom prst="rect">
            <a:avLst/>
          </a:prstGeom>
        </p:spPr>
      </p:pic>
      <p:sp>
        <p:nvSpPr>
          <p:cNvPr id="20" name="bg object 20"/>
          <p:cNvSpPr/>
          <p:nvPr/>
        </p:nvSpPr>
        <p:spPr>
          <a:xfrm>
            <a:off x="0" y="1"/>
            <a:ext cx="9144000" cy="2038985"/>
          </a:xfrm>
          <a:custGeom>
            <a:avLst/>
            <a:gdLst/>
            <a:ahLst/>
            <a:cxnLst/>
            <a:rect l="l" t="t" r="r" b="b"/>
            <a:pathLst>
              <a:path w="12192000" h="2038985">
                <a:moveTo>
                  <a:pt x="12192000" y="0"/>
                </a:moveTo>
                <a:lnTo>
                  <a:pt x="0" y="0"/>
                </a:lnTo>
                <a:lnTo>
                  <a:pt x="0" y="2038603"/>
                </a:lnTo>
                <a:lnTo>
                  <a:pt x="12192000" y="2038603"/>
                </a:lnTo>
                <a:lnTo>
                  <a:pt x="12192000" y="0"/>
                </a:lnTo>
                <a:close/>
              </a:path>
            </a:pathLst>
          </a:custGeom>
          <a:solidFill>
            <a:srgbClr val="FFFFFF"/>
          </a:solidFill>
        </p:spPr>
        <p:txBody>
          <a:bodyPr wrap="square" lIns="0" tIns="0" rIns="0" bIns="0" rtlCol="0"/>
          <a:lstStyle/>
          <a:p>
            <a:endParaRPr sz="1350" dirty="0"/>
          </a:p>
        </p:txBody>
      </p:sp>
      <p:pic>
        <p:nvPicPr>
          <p:cNvPr id="21" name="bg object 21"/>
          <p:cNvPicPr/>
          <p:nvPr/>
        </p:nvPicPr>
        <p:blipFill>
          <a:blip r:embed="rId6" cstate="print"/>
          <a:stretch>
            <a:fillRect/>
          </a:stretch>
        </p:blipFill>
        <p:spPr>
          <a:xfrm>
            <a:off x="7005447" y="5833872"/>
            <a:ext cx="1642490" cy="611123"/>
          </a:xfrm>
          <a:prstGeom prst="rect">
            <a:avLst/>
          </a:prstGeom>
        </p:spPr>
      </p:pic>
      <p:sp>
        <p:nvSpPr>
          <p:cNvPr id="22" name="bg object 22"/>
          <p:cNvSpPr/>
          <p:nvPr/>
        </p:nvSpPr>
        <p:spPr>
          <a:xfrm>
            <a:off x="829819" y="5588508"/>
            <a:ext cx="7831931" cy="0"/>
          </a:xfrm>
          <a:custGeom>
            <a:avLst/>
            <a:gdLst/>
            <a:ahLst/>
            <a:cxnLst/>
            <a:rect l="l" t="t" r="r" b="b"/>
            <a:pathLst>
              <a:path w="10442575">
                <a:moveTo>
                  <a:pt x="0" y="0"/>
                </a:moveTo>
                <a:lnTo>
                  <a:pt x="10442028" y="0"/>
                </a:lnTo>
              </a:path>
            </a:pathLst>
          </a:custGeom>
          <a:ln w="12700">
            <a:solidFill>
              <a:srgbClr val="B95D00"/>
            </a:solidFill>
          </a:ln>
        </p:spPr>
        <p:txBody>
          <a:bodyPr wrap="square" lIns="0" tIns="0" rIns="0" bIns="0" rtlCol="0"/>
          <a:lstStyle/>
          <a:p>
            <a:endParaRPr sz="1350" dirty="0"/>
          </a:p>
        </p:txBody>
      </p:sp>
      <p:pic>
        <p:nvPicPr>
          <p:cNvPr id="23" name="bg object 23"/>
          <p:cNvPicPr/>
          <p:nvPr/>
        </p:nvPicPr>
        <p:blipFill>
          <a:blip r:embed="rId7" cstate="print"/>
          <a:stretch>
            <a:fillRect/>
          </a:stretch>
        </p:blipFill>
        <p:spPr>
          <a:xfrm>
            <a:off x="1" y="0"/>
            <a:ext cx="579500" cy="6857998"/>
          </a:xfrm>
          <a:prstGeom prst="rect">
            <a:avLst/>
          </a:prstGeom>
        </p:spPr>
      </p:pic>
      <p:pic>
        <p:nvPicPr>
          <p:cNvPr id="24" name="bg object 24"/>
          <p:cNvPicPr/>
          <p:nvPr/>
        </p:nvPicPr>
        <p:blipFill>
          <a:blip r:embed="rId8" cstate="print"/>
          <a:stretch>
            <a:fillRect/>
          </a:stretch>
        </p:blipFill>
        <p:spPr>
          <a:xfrm>
            <a:off x="758953" y="1969008"/>
            <a:ext cx="3323843" cy="1650491"/>
          </a:xfrm>
          <a:prstGeom prst="rect">
            <a:avLst/>
          </a:prstGeom>
        </p:spPr>
      </p:pic>
      <p:sp>
        <p:nvSpPr>
          <p:cNvPr id="25" name="bg object 25"/>
          <p:cNvSpPr/>
          <p:nvPr/>
        </p:nvSpPr>
        <p:spPr>
          <a:xfrm>
            <a:off x="4311396" y="1699261"/>
            <a:ext cx="0" cy="2168525"/>
          </a:xfrm>
          <a:custGeom>
            <a:avLst/>
            <a:gdLst/>
            <a:ahLst/>
            <a:cxnLst/>
            <a:rect l="l" t="t" r="r" b="b"/>
            <a:pathLst>
              <a:path h="2168525">
                <a:moveTo>
                  <a:pt x="0" y="0"/>
                </a:moveTo>
                <a:lnTo>
                  <a:pt x="0" y="2168118"/>
                </a:lnTo>
              </a:path>
            </a:pathLst>
          </a:custGeom>
          <a:ln w="6350">
            <a:solidFill>
              <a:srgbClr val="3676BA"/>
            </a:solidFill>
          </a:ln>
        </p:spPr>
        <p:txBody>
          <a:bodyPr wrap="square" lIns="0" tIns="0" rIns="0" bIns="0" rtlCol="0"/>
          <a:lstStyle/>
          <a:p>
            <a:endParaRPr sz="1350" dirty="0"/>
          </a:p>
        </p:txBody>
      </p:sp>
      <p:sp>
        <p:nvSpPr>
          <p:cNvPr id="2" name="Holder 2"/>
          <p:cNvSpPr>
            <a:spLocks noGrp="1"/>
          </p:cNvSpPr>
          <p:nvPr>
            <p:ph type="ctrTitle"/>
          </p:nvPr>
        </p:nvSpPr>
        <p:spPr>
          <a:xfrm>
            <a:off x="4593851" y="2345411"/>
            <a:ext cx="3510438" cy="313932"/>
          </a:xfrm>
          <a:prstGeom prst="rect">
            <a:avLst/>
          </a:prstGeom>
        </p:spPr>
        <p:txBody>
          <a:bodyPr wrap="square" lIns="0" tIns="0" rIns="0" bIns="0">
            <a:spAutoFit/>
          </a:bodyPr>
          <a:lstStyle>
            <a:lvl1pPr>
              <a:defRPr sz="2400" b="1" i="0">
                <a:solidFill>
                  <a:schemeClr val="tx1"/>
                </a:solidFill>
                <a:latin typeface="Arial"/>
                <a:cs typeface="Arial"/>
              </a:defRPr>
            </a:lvl1pPr>
          </a:lstStyle>
          <a:p>
            <a:endParaRPr/>
          </a:p>
        </p:txBody>
      </p:sp>
      <p:sp>
        <p:nvSpPr>
          <p:cNvPr id="3" name="Holder 3"/>
          <p:cNvSpPr>
            <a:spLocks noGrp="1"/>
          </p:cNvSpPr>
          <p:nvPr>
            <p:ph type="subTitle" idx="4"/>
          </p:nvPr>
        </p:nvSpPr>
        <p:spPr>
          <a:xfrm>
            <a:off x="1371600" y="3840480"/>
            <a:ext cx="6400800" cy="166199"/>
          </a:xfrm>
          <a:prstGeom prst="rect">
            <a:avLst/>
          </a:prstGeom>
        </p:spPr>
        <p:txBody>
          <a:bodyPr wrap="square" lIns="0" tIns="0" rIns="0" bIns="0">
            <a:spAutoFit/>
          </a:bodyPr>
          <a:lstStyle>
            <a:lvl1pPr>
              <a:defRPr sz="12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2679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3/12/2024</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529235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pic>
        <p:nvPicPr>
          <p:cNvPr id="25" name="Picture 24" descr="Text&#10;&#10;Description automatically generated with medium confidence">
            <a:extLst>
              <a:ext uri="{FF2B5EF4-FFF2-40B4-BE49-F238E27FC236}">
                <a16:creationId xmlns:a16="http://schemas.microsoft.com/office/drawing/2014/main" id="{0D2C76B0-8A4A-4935-AB9E-8457605F32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34909" y="5790141"/>
            <a:ext cx="2252725" cy="844772"/>
          </a:xfrm>
          <a:prstGeom prst="rect">
            <a:avLst/>
          </a:prstGeom>
        </p:spPr>
      </p:pic>
      <p:grpSp>
        <p:nvGrpSpPr>
          <p:cNvPr id="29" name="Group 28">
            <a:extLst>
              <a:ext uri="{FF2B5EF4-FFF2-40B4-BE49-F238E27FC236}">
                <a16:creationId xmlns:a16="http://schemas.microsoft.com/office/drawing/2014/main" id="{5189D5A3-AE35-40D8-AF42-34B1E9466F99}"/>
              </a:ext>
            </a:extLst>
          </p:cNvPr>
          <p:cNvGrpSpPr/>
          <p:nvPr userDrawn="1"/>
        </p:nvGrpSpPr>
        <p:grpSpPr>
          <a:xfrm>
            <a:off x="-8383" y="0"/>
            <a:ext cx="9152383" cy="6858000"/>
            <a:chOff x="-8383" y="0"/>
            <a:chExt cx="9152383" cy="6858000"/>
          </a:xfrm>
        </p:grpSpPr>
        <p:sp>
          <p:nvSpPr>
            <p:cNvPr id="30" name="Rectangle 29">
              <a:extLst>
                <a:ext uri="{FF2B5EF4-FFF2-40B4-BE49-F238E27FC236}">
                  <a16:creationId xmlns:a16="http://schemas.microsoft.com/office/drawing/2014/main" id="{E3DA4D8A-1C1C-4C01-B4D7-4BAD698EFC34}"/>
                </a:ext>
              </a:extLst>
            </p:cNvPr>
            <p:cNvSpPr/>
            <p:nvPr userDrawn="1"/>
          </p:nvSpPr>
          <p:spPr>
            <a:xfrm>
              <a:off x="175491" y="0"/>
              <a:ext cx="8968509" cy="131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A close up of a wood surface&#10;&#10;Description automatically generated with low confidence">
              <a:extLst>
                <a:ext uri="{FF2B5EF4-FFF2-40B4-BE49-F238E27FC236}">
                  <a16:creationId xmlns:a16="http://schemas.microsoft.com/office/drawing/2014/main" id="{E01C4E6A-F310-4FC1-A6D7-38964810DF3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22187" b="52375"/>
            <a:stretch/>
          </p:blipFill>
          <p:spPr>
            <a:xfrm rot="10800000" flipH="1">
              <a:off x="-8383" y="0"/>
              <a:ext cx="626320" cy="6858000"/>
            </a:xfrm>
            <a:prstGeom prst="rect">
              <a:avLst/>
            </a:prstGeom>
          </p:spPr>
        </p:pic>
        <p:pic>
          <p:nvPicPr>
            <p:cNvPr id="32" name="Picture 31" descr="Logo&#10;&#10;Description automatically generated with medium confidence">
              <a:extLst>
                <a:ext uri="{FF2B5EF4-FFF2-40B4-BE49-F238E27FC236}">
                  <a16:creationId xmlns:a16="http://schemas.microsoft.com/office/drawing/2014/main" id="{70DDEB28-0E8D-469A-B4CF-4653C995ECD5}"/>
                </a:ext>
              </a:extLst>
            </p:cNvPr>
            <p:cNvPicPr>
              <a:picLocks noChangeAspect="1"/>
            </p:cNvPicPr>
            <p:nvPr userDrawn="1"/>
          </p:nvPicPr>
          <p:blipFill rotWithShape="1">
            <a:blip r:embed="rId7"/>
            <a:srcRect t="6973" b="4485"/>
            <a:stretch/>
          </p:blipFill>
          <p:spPr>
            <a:xfrm>
              <a:off x="810346" y="1914950"/>
              <a:ext cx="3274142" cy="1218634"/>
            </a:xfrm>
            <a:prstGeom prst="rect">
              <a:avLst/>
            </a:prstGeom>
          </p:spPr>
        </p:pic>
      </p:grpSp>
      <p:cxnSp>
        <p:nvCxnSpPr>
          <p:cNvPr id="33" name="Straight Connector 32">
            <a:extLst>
              <a:ext uri="{FF2B5EF4-FFF2-40B4-BE49-F238E27FC236}">
                <a16:creationId xmlns:a16="http://schemas.microsoft.com/office/drawing/2014/main" id="{58838BAD-8AB4-4A8A-9379-E9F8F6327820}"/>
              </a:ext>
            </a:extLst>
          </p:cNvPr>
          <p:cNvCxnSpPr>
            <a:cxnSpLocks/>
          </p:cNvCxnSpPr>
          <p:nvPr userDrawn="1"/>
        </p:nvCxnSpPr>
        <p:spPr>
          <a:xfrm>
            <a:off x="4276894" y="1440589"/>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4FDD1E2D-BB2B-4239-A4C5-B675E66B4293}"/>
              </a:ext>
            </a:extLst>
          </p:cNvPr>
          <p:cNvSpPr>
            <a:spLocks noGrp="1"/>
          </p:cNvSpPr>
          <p:nvPr>
            <p:ph type="ctrTitle" hasCustomPrompt="1"/>
          </p:nvPr>
        </p:nvSpPr>
        <p:spPr>
          <a:xfrm>
            <a:off x="4516585" y="1440589"/>
            <a:ext cx="4368799" cy="2167357"/>
          </a:xfrm>
          <a:prstGeom prst="rect">
            <a:avLst/>
          </a:prstGeom>
        </p:spPr>
        <p:txBody>
          <a:bodyPr vert="horz" anchor="ctr">
            <a:noAutofit/>
          </a:bodyPr>
          <a:lstStyle>
            <a:lvl1pPr marL="0" algn="l" defTabSz="914400" rtl="0" eaLnBrk="1" latinLnBrk="0" hangingPunct="1">
              <a:lnSpc>
                <a:spcPct val="100000"/>
              </a:lnSpc>
              <a:spcBef>
                <a:spcPct val="0"/>
              </a:spcBef>
              <a:buNone/>
              <a:defRPr lang="en-US" sz="3000" b="1" i="0" kern="120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Appendix</a:t>
            </a:r>
          </a:p>
        </p:txBody>
      </p:sp>
      <p:sp>
        <p:nvSpPr>
          <p:cNvPr id="10" name="Slide Number Placeholder 5">
            <a:extLst>
              <a:ext uri="{FF2B5EF4-FFF2-40B4-BE49-F238E27FC236}">
                <a16:creationId xmlns:a16="http://schemas.microsoft.com/office/drawing/2014/main" id="{8F6F1A4D-4E58-4865-AF8D-418B2FE3EA10}"/>
              </a:ext>
            </a:extLst>
          </p:cNvPr>
          <p:cNvSpPr>
            <a:spLocks noGrp="1"/>
          </p:cNvSpPr>
          <p:nvPr>
            <p:ph type="sldNum" sz="quarter" idx="4"/>
          </p:nvPr>
        </p:nvSpPr>
        <p:spPr>
          <a:xfrm>
            <a:off x="8319752" y="6577563"/>
            <a:ext cx="824248" cy="280436"/>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Tree>
    <p:extLst>
      <p:ext uri="{BB962C8B-B14F-4D97-AF65-F5344CB8AC3E}">
        <p14:creationId xmlns:p14="http://schemas.microsoft.com/office/powerpoint/2010/main" val="39421154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pic>
        <p:nvPicPr>
          <p:cNvPr id="25" name="Picture 24" descr="Text&#10;&#10;Description automatically generated with medium confidence">
            <a:extLst>
              <a:ext uri="{FF2B5EF4-FFF2-40B4-BE49-F238E27FC236}">
                <a16:creationId xmlns:a16="http://schemas.microsoft.com/office/drawing/2014/main" id="{0D2C76B0-8A4A-4935-AB9E-8457605F32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34909" y="5790141"/>
            <a:ext cx="2252725" cy="844772"/>
          </a:xfrm>
          <a:prstGeom prst="rect">
            <a:avLst/>
          </a:prstGeom>
        </p:spPr>
      </p:pic>
      <p:sp>
        <p:nvSpPr>
          <p:cNvPr id="30" name="Rectangle 29">
            <a:extLst>
              <a:ext uri="{FF2B5EF4-FFF2-40B4-BE49-F238E27FC236}">
                <a16:creationId xmlns:a16="http://schemas.microsoft.com/office/drawing/2014/main" id="{E3DA4D8A-1C1C-4C01-B4D7-4BAD698EFC34}"/>
              </a:ext>
            </a:extLst>
          </p:cNvPr>
          <p:cNvSpPr/>
          <p:nvPr userDrawn="1"/>
        </p:nvSpPr>
        <p:spPr>
          <a:xfrm>
            <a:off x="2383" y="0"/>
            <a:ext cx="9141617" cy="131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A close up of a wood surface&#10;&#10;Description automatically generated with low confidence">
            <a:extLst>
              <a:ext uri="{FF2B5EF4-FFF2-40B4-BE49-F238E27FC236}">
                <a16:creationId xmlns:a16="http://schemas.microsoft.com/office/drawing/2014/main" id="{E01C4E6A-F310-4FC1-A6D7-38964810DF3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22187" b="52375"/>
          <a:stretch/>
        </p:blipFill>
        <p:spPr>
          <a:xfrm rot="16200000" flipH="1">
            <a:off x="4418663" y="-4413104"/>
            <a:ext cx="309058" cy="9141618"/>
          </a:xfrm>
          <a:prstGeom prst="rect">
            <a:avLst/>
          </a:prstGeom>
        </p:spPr>
      </p:pic>
      <p:pic>
        <p:nvPicPr>
          <p:cNvPr id="32" name="Picture 31" descr="Logo&#10;&#10;Description automatically generated with medium confidence">
            <a:extLst>
              <a:ext uri="{FF2B5EF4-FFF2-40B4-BE49-F238E27FC236}">
                <a16:creationId xmlns:a16="http://schemas.microsoft.com/office/drawing/2014/main" id="{70DDEB28-0E8D-469A-B4CF-4653C995ECD5}"/>
              </a:ext>
            </a:extLst>
          </p:cNvPr>
          <p:cNvPicPr>
            <a:picLocks noChangeAspect="1"/>
          </p:cNvPicPr>
          <p:nvPr userDrawn="1"/>
        </p:nvPicPr>
        <p:blipFill rotWithShape="1">
          <a:blip r:embed="rId7"/>
          <a:srcRect t="6973" b="4485"/>
          <a:stretch/>
        </p:blipFill>
        <p:spPr>
          <a:xfrm>
            <a:off x="810346" y="1914950"/>
            <a:ext cx="3274142" cy="1218634"/>
          </a:xfrm>
          <a:prstGeom prst="rect">
            <a:avLst/>
          </a:prstGeom>
        </p:spPr>
      </p:pic>
      <p:cxnSp>
        <p:nvCxnSpPr>
          <p:cNvPr id="33" name="Straight Connector 32">
            <a:extLst>
              <a:ext uri="{FF2B5EF4-FFF2-40B4-BE49-F238E27FC236}">
                <a16:creationId xmlns:a16="http://schemas.microsoft.com/office/drawing/2014/main" id="{58838BAD-8AB4-4A8A-9379-E9F8F6327820}"/>
              </a:ext>
            </a:extLst>
          </p:cNvPr>
          <p:cNvCxnSpPr>
            <a:cxnSpLocks/>
          </p:cNvCxnSpPr>
          <p:nvPr userDrawn="1"/>
        </p:nvCxnSpPr>
        <p:spPr>
          <a:xfrm>
            <a:off x="4276894" y="1440589"/>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4FDD1E2D-BB2B-4239-A4C5-B675E66B4293}"/>
              </a:ext>
            </a:extLst>
          </p:cNvPr>
          <p:cNvSpPr>
            <a:spLocks noGrp="1"/>
          </p:cNvSpPr>
          <p:nvPr userDrawn="1">
            <p:ph type="ctrTitle" hasCustomPrompt="1"/>
          </p:nvPr>
        </p:nvSpPr>
        <p:spPr>
          <a:xfrm>
            <a:off x="4516585" y="1440589"/>
            <a:ext cx="4368799" cy="2167357"/>
          </a:xfrm>
          <a:prstGeom prst="rect">
            <a:avLst/>
          </a:prstGeom>
        </p:spPr>
        <p:txBody>
          <a:bodyPr vert="horz" anchor="ctr">
            <a:noAutofit/>
          </a:bodyPr>
          <a:lstStyle>
            <a:lvl1pPr marL="0" algn="l" defTabSz="914400" rtl="0" eaLnBrk="1" latinLnBrk="0" hangingPunct="1">
              <a:lnSpc>
                <a:spcPct val="100000"/>
              </a:lnSpc>
              <a:spcBef>
                <a:spcPct val="0"/>
              </a:spcBef>
              <a:buNone/>
              <a:defRPr lang="en-US" sz="3000" b="1" i="0" kern="120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Appendix</a:t>
            </a:r>
          </a:p>
        </p:txBody>
      </p:sp>
      <p:sp>
        <p:nvSpPr>
          <p:cNvPr id="10" name="Slide Number Placeholder 5">
            <a:extLst>
              <a:ext uri="{FF2B5EF4-FFF2-40B4-BE49-F238E27FC236}">
                <a16:creationId xmlns:a16="http://schemas.microsoft.com/office/drawing/2014/main" id="{8F6F1A4D-4E58-4865-AF8D-418B2FE3EA10}"/>
              </a:ext>
            </a:extLst>
          </p:cNvPr>
          <p:cNvSpPr>
            <a:spLocks noGrp="1"/>
          </p:cNvSpPr>
          <p:nvPr userDrawn="1">
            <p:ph type="sldNum" sz="quarter" idx="4"/>
          </p:nvPr>
        </p:nvSpPr>
        <p:spPr>
          <a:xfrm>
            <a:off x="8319752" y="6577563"/>
            <a:ext cx="824248" cy="280436"/>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cxnSp>
        <p:nvCxnSpPr>
          <p:cNvPr id="11" name="Straight Connector 10">
            <a:extLst>
              <a:ext uri="{FF2B5EF4-FFF2-40B4-BE49-F238E27FC236}">
                <a16:creationId xmlns:a16="http://schemas.microsoft.com/office/drawing/2014/main" id="{BC23FF8D-2018-4C8D-8CD8-E326CDF64F10}"/>
              </a:ext>
            </a:extLst>
          </p:cNvPr>
          <p:cNvCxnSpPr>
            <a:cxnSpLocks/>
          </p:cNvCxnSpPr>
          <p:nvPr userDrawn="1"/>
        </p:nvCxnSpPr>
        <p:spPr>
          <a:xfrm>
            <a:off x="312234" y="5588878"/>
            <a:ext cx="8577331"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39944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098971" y="6577563"/>
            <a:ext cx="1045029" cy="280438"/>
          </a:xfrm>
          <a:prstGeom prst="rect">
            <a:avLst/>
          </a:prstGeom>
        </p:spPr>
        <p:txBody>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339365" y="1519519"/>
            <a:ext cx="8434984" cy="4464423"/>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Placeholder 1">
            <a:extLst>
              <a:ext uri="{FF2B5EF4-FFF2-40B4-BE49-F238E27FC236}">
                <a16:creationId xmlns:a16="http://schemas.microsoft.com/office/drawing/2014/main" id="{CA127294-ACFE-41D3-AA99-C6ED429059B2}"/>
              </a:ext>
            </a:extLst>
          </p:cNvPr>
          <p:cNvSpPr>
            <a:spLocks noGrp="1"/>
          </p:cNvSpPr>
          <p:nvPr>
            <p:ph type="title"/>
          </p:nvPr>
        </p:nvSpPr>
        <p:spPr>
          <a:xfrm>
            <a:off x="339365" y="365126"/>
            <a:ext cx="7225218" cy="67538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809876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sub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0DF61BF-553F-49FC-BF5B-6481694E5BF2}"/>
              </a:ext>
            </a:extLst>
          </p:cNvPr>
          <p:cNvGraphicFramePr>
            <a:graphicFrameLocks noChangeAspect="1"/>
          </p:cNvGraphicFramePr>
          <p:nvPr userDrawn="1">
            <p:custDataLst>
              <p:tags r:id="rId1"/>
            </p:custDataLst>
            <p:extLst>
              <p:ext uri="{D42A27DB-BD31-4B8C-83A1-F6EECF244321}">
                <p14:modId xmlns:p14="http://schemas.microsoft.com/office/powerpoint/2010/main" val="357070876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D0DF61BF-553F-49FC-BF5B-6481694E5BF2}"/>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159931" y="6577563"/>
            <a:ext cx="984069" cy="280438"/>
          </a:xfrm>
          <a:prstGeom prst="rect">
            <a:avLst/>
          </a:prstGeom>
        </p:spPr>
        <p:txBody>
          <a:bodyPr>
            <a:noAutofit/>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334351" y="1530037"/>
            <a:ext cx="8360835" cy="4754030"/>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914400" indent="-225425"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buClr>
                <a:srgbClr val="DF572A"/>
              </a:buClr>
              <a:defRPr lang="en-US" sz="1400" b="0" i="0" kern="1200" dirty="0" smtClean="0">
                <a:solidFill>
                  <a:schemeClr val="tx1"/>
                </a:solidFill>
                <a:latin typeface="Arial" panose="020B0604020202020204" pitchFamily="34" charset="0"/>
                <a:ea typeface="+mn-ea"/>
                <a:cs typeface="Arial" panose="020B0604020202020204" pitchFamily="34" charset="0"/>
              </a:defRPr>
            </a:lvl4pPr>
            <a:lvl5pPr marL="1139825" indent="-225425">
              <a:buClr>
                <a:srgbClr val="DF572A"/>
              </a:buCl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marL="914400" marR="0" lvl="3" indent="-225425" algn="l" defTabSz="914400" rtl="0" eaLnBrk="1" fontAlgn="auto" latinLnBrk="0" hangingPunct="1">
              <a:lnSpc>
                <a:spcPct val="90000"/>
              </a:lnSpc>
              <a:spcBef>
                <a:spcPts val="500"/>
              </a:spcBef>
              <a:spcAft>
                <a:spcPts val="0"/>
              </a:spcAft>
              <a:buClr>
                <a:srgbClr val="BB5D00"/>
              </a:buClr>
              <a:buSzTx/>
              <a:buFont typeface="Arial" panose="020B0604020202020204" pitchFamily="34" charset="0"/>
              <a:buChar char="•"/>
              <a:tabLst/>
              <a:defRPr/>
            </a:pPr>
            <a:r>
              <a:rPr lang="en-US" dirty="0"/>
              <a:t>Fourth level</a:t>
            </a:r>
          </a:p>
          <a:p>
            <a:pPr lvl="2"/>
            <a:endParaRPr lang="en-US" dirty="0"/>
          </a:p>
        </p:txBody>
      </p:sp>
      <p:sp>
        <p:nvSpPr>
          <p:cNvPr id="11" name="Title 1">
            <a:extLst>
              <a:ext uri="{FF2B5EF4-FFF2-40B4-BE49-F238E27FC236}">
                <a16:creationId xmlns:a16="http://schemas.microsoft.com/office/drawing/2014/main" id="{EDBE33A4-D3A3-48E7-9067-1C152E692AAC}"/>
              </a:ext>
            </a:extLst>
          </p:cNvPr>
          <p:cNvSpPr>
            <a:spLocks noGrp="1"/>
          </p:cNvSpPr>
          <p:nvPr>
            <p:ph type="title" hasCustomPrompt="1"/>
          </p:nvPr>
        </p:nvSpPr>
        <p:spPr>
          <a:xfrm>
            <a:off x="334351" y="311508"/>
            <a:ext cx="7258252" cy="532804"/>
          </a:xfrm>
          <a:prstGeom prst="rect">
            <a:avLst/>
          </a:prstGeom>
        </p:spPr>
        <p:txBody>
          <a:bodyPr vert="horz">
            <a:noAutofit/>
          </a:bodyPr>
          <a:lstStyle>
            <a:lvl1pPr>
              <a:lnSpc>
                <a:spcPct val="85000"/>
              </a:lnSpc>
              <a:defRPr sz="2400">
                <a:solidFill>
                  <a:schemeClr val="tx1"/>
                </a:solidFill>
              </a:defRPr>
            </a:lvl1pPr>
          </a:lstStyle>
          <a:p>
            <a:r>
              <a:rPr lang="en-US" dirty="0"/>
              <a:t>Click to edit Master title style Arial Bold</a:t>
            </a:r>
          </a:p>
        </p:txBody>
      </p:sp>
      <p:sp>
        <p:nvSpPr>
          <p:cNvPr id="12" name="Subtitle 2">
            <a:extLst>
              <a:ext uri="{FF2B5EF4-FFF2-40B4-BE49-F238E27FC236}">
                <a16:creationId xmlns:a16="http://schemas.microsoft.com/office/drawing/2014/main" id="{8162A48E-9D5A-4F40-9C47-CF37F22CA94F}"/>
              </a:ext>
            </a:extLst>
          </p:cNvPr>
          <p:cNvSpPr>
            <a:spLocks noGrp="1"/>
          </p:cNvSpPr>
          <p:nvPr>
            <p:ph type="subTitle" idx="13"/>
          </p:nvPr>
        </p:nvSpPr>
        <p:spPr>
          <a:xfrm>
            <a:off x="334350" y="778995"/>
            <a:ext cx="7258252" cy="311849"/>
          </a:xfrm>
          <a:prstGeom prst="rect">
            <a:avLst/>
          </a:prstGeom>
        </p:spPr>
        <p:txBody>
          <a:bodyPr>
            <a:noAutofit/>
          </a:bodyPr>
          <a:lstStyle>
            <a:lvl1pPr marL="0" indent="0" algn="l">
              <a:buNone/>
              <a:defRPr sz="1800" i="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5640734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eme colo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2A385F-36DD-46FB-A566-F5EABF7F0EE1}"/>
              </a:ext>
            </a:extLst>
          </p:cNvPr>
          <p:cNvSpPr/>
          <p:nvPr userDrawn="1"/>
        </p:nvSpPr>
        <p:spPr>
          <a:xfrm>
            <a:off x="2382" y="1123504"/>
            <a:ext cx="9141618" cy="1569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65936323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072846" y="6577563"/>
            <a:ext cx="1071154" cy="280438"/>
          </a:xfrm>
          <a:prstGeom prst="rect">
            <a:avLst/>
          </a:prstGeom>
        </p:spPr>
        <p:txBody>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47" name="Title Placeholder 1">
            <a:extLst>
              <a:ext uri="{FF2B5EF4-FFF2-40B4-BE49-F238E27FC236}">
                <a16:creationId xmlns:a16="http://schemas.microsoft.com/office/drawing/2014/main" id="{2D93A0D7-6F84-4476-BF41-60CE48971629}"/>
              </a:ext>
            </a:extLst>
          </p:cNvPr>
          <p:cNvSpPr>
            <a:spLocks noGrp="1"/>
          </p:cNvSpPr>
          <p:nvPr>
            <p:ph type="title"/>
          </p:nvPr>
        </p:nvSpPr>
        <p:spPr>
          <a:xfrm>
            <a:off x="339364" y="365126"/>
            <a:ext cx="7268645" cy="675389"/>
          </a:xfrm>
          <a:prstGeom prst="rect">
            <a:avLst/>
          </a:prstGeom>
        </p:spPr>
        <p:txBody>
          <a:bodyPr vert="horz" lIns="91440" tIns="45720" rIns="91440" bIns="45720" rtlCol="0" anchor="ctr">
            <a:noAutofit/>
          </a:bodyPr>
          <a:lstStyle/>
          <a:p>
            <a:r>
              <a:rPr lang="en-US" dirty="0"/>
              <a:t>Click to edit Master title style</a:t>
            </a:r>
          </a:p>
        </p:txBody>
      </p:sp>
      <p:sp>
        <p:nvSpPr>
          <p:cNvPr id="48" name="TextBox 47">
            <a:extLst>
              <a:ext uri="{FF2B5EF4-FFF2-40B4-BE49-F238E27FC236}">
                <a16:creationId xmlns:a16="http://schemas.microsoft.com/office/drawing/2014/main" id="{D1AF7AF9-BA56-4BBF-A26B-4957DFD98F6B}"/>
              </a:ext>
            </a:extLst>
          </p:cNvPr>
          <p:cNvSpPr txBox="1"/>
          <p:nvPr userDrawn="1"/>
        </p:nvSpPr>
        <p:spPr>
          <a:xfrm>
            <a:off x="924060" y="1276731"/>
            <a:ext cx="5342287" cy="1200329"/>
          </a:xfrm>
          <a:prstGeom prst="rect">
            <a:avLst/>
          </a:prstGeom>
          <a:noFill/>
        </p:spPr>
        <p:txBody>
          <a:bodyPr wrap="square" rtlCol="0">
            <a:noAutofit/>
          </a:bodyPr>
          <a:lstStyle/>
          <a:p>
            <a:pPr marL="342900" indent="-342900">
              <a:buFont typeface="+mj-lt"/>
              <a:buAutoNum type="arabicPeriod"/>
            </a:pPr>
            <a:r>
              <a:rPr lang="en-US" b="1" u="sng" dirty="0">
                <a:latin typeface="Arial" panose="020B0604020202020204" pitchFamily="34" charset="0"/>
                <a:cs typeface="Arial" panose="020B0604020202020204" pitchFamily="34" charset="0"/>
              </a:rPr>
              <a:t>2023 The Power of Copper </a:t>
            </a:r>
            <a:r>
              <a:rPr lang="en-US" dirty="0">
                <a:latin typeface="Arial" panose="020B0604020202020204" pitchFamily="34" charset="0"/>
                <a:cs typeface="Arial" panose="020B0604020202020204" pitchFamily="34" charset="0"/>
              </a:rPr>
              <a:t>color theme</a:t>
            </a:r>
          </a:p>
          <a:p>
            <a:pPr marL="342900" indent="-342900">
              <a:buFont typeface="+mj-lt"/>
              <a:buAutoNum type="arabicPeriod"/>
            </a:pPr>
            <a:r>
              <a:rPr lang="en-US" dirty="0">
                <a:latin typeface="Arial" panose="020B0604020202020204" pitchFamily="34" charset="0"/>
                <a:cs typeface="Arial" panose="020B0604020202020204" pitchFamily="34" charset="0"/>
              </a:rPr>
              <a:t>Select View/Slide Master</a:t>
            </a:r>
          </a:p>
          <a:p>
            <a:pPr marL="342900" indent="-342900">
              <a:buFont typeface="+mj-lt"/>
              <a:buAutoNum type="arabicPeriod"/>
            </a:pPr>
            <a:r>
              <a:rPr lang="en-US" dirty="0">
                <a:latin typeface="Arial" panose="020B0604020202020204" pitchFamily="34" charset="0"/>
                <a:cs typeface="Arial" panose="020B0604020202020204" pitchFamily="34" charset="0"/>
              </a:rPr>
              <a:t>Select Theme Colors</a:t>
            </a:r>
          </a:p>
          <a:p>
            <a:pPr marL="342900" indent="-342900">
              <a:buFont typeface="+mj-lt"/>
              <a:buAutoNum type="arabicPeriod"/>
            </a:pPr>
            <a:r>
              <a:rPr lang="en-US" dirty="0">
                <a:latin typeface="Arial" panose="020B0604020202020204" pitchFamily="34" charset="0"/>
                <a:cs typeface="Arial" panose="020B0604020202020204" pitchFamily="34" charset="0"/>
              </a:rPr>
              <a:t>Under </a:t>
            </a:r>
            <a:r>
              <a:rPr lang="en-US" u="sng" dirty="0">
                <a:latin typeface="Arial" panose="020B0604020202020204" pitchFamily="34" charset="0"/>
                <a:cs typeface="Arial" panose="020B0604020202020204" pitchFamily="34" charset="0"/>
              </a:rPr>
              <a:t>Custom</a:t>
            </a:r>
            <a:r>
              <a:rPr lang="en-US" dirty="0">
                <a:latin typeface="Arial" panose="020B0604020202020204" pitchFamily="34" charset="0"/>
                <a:cs typeface="Arial" panose="020B0604020202020204" pitchFamily="34" charset="0"/>
              </a:rPr>
              <a:t> select 2023 theme</a:t>
            </a:r>
          </a:p>
        </p:txBody>
      </p:sp>
      <p:sp>
        <p:nvSpPr>
          <p:cNvPr id="50" name="Rectangle 49">
            <a:extLst>
              <a:ext uri="{FF2B5EF4-FFF2-40B4-BE49-F238E27FC236}">
                <a16:creationId xmlns:a16="http://schemas.microsoft.com/office/drawing/2014/main" id="{BC70D232-EAF3-480F-9C49-7BE7E7D20C61}"/>
              </a:ext>
            </a:extLst>
          </p:cNvPr>
          <p:cNvSpPr/>
          <p:nvPr userDrawn="1"/>
        </p:nvSpPr>
        <p:spPr>
          <a:xfrm>
            <a:off x="7608010" y="2882263"/>
            <a:ext cx="1377387" cy="3093664"/>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06F9FA2C-C314-4A8F-A209-CDD51FD59D35}"/>
              </a:ext>
            </a:extLst>
          </p:cNvPr>
          <p:cNvSpPr/>
          <p:nvPr userDrawn="1"/>
        </p:nvSpPr>
        <p:spPr>
          <a:xfrm>
            <a:off x="408999" y="4930439"/>
            <a:ext cx="372486" cy="1231804"/>
          </a:xfrm>
          <a:prstGeom prst="rect">
            <a:avLst/>
          </a:prstGeom>
          <a:gradFill>
            <a:gsLst>
              <a:gs pos="25000">
                <a:srgbClr val="FEC745"/>
              </a:gs>
              <a:gs pos="0">
                <a:srgbClr val="E18332"/>
              </a:gs>
              <a:gs pos="100000">
                <a:srgbClr val="9B53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CD35BC02-4B1B-4C60-B7B7-229352EFE207}"/>
              </a:ext>
            </a:extLst>
          </p:cNvPr>
          <p:cNvSpPr/>
          <p:nvPr userDrawn="1"/>
        </p:nvSpPr>
        <p:spPr>
          <a:xfrm>
            <a:off x="820070" y="4926247"/>
            <a:ext cx="405119" cy="1231803"/>
          </a:xfrm>
          <a:prstGeom prst="rect">
            <a:avLst/>
          </a:prstGeom>
          <a:gradFill>
            <a:gsLst>
              <a:gs pos="49000">
                <a:srgbClr val="4AA4C6"/>
              </a:gs>
              <a:gs pos="0">
                <a:srgbClr val="B5E4F7"/>
              </a:gs>
              <a:gs pos="100000">
                <a:srgbClr val="224A9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DA7304BC-DF68-4E02-BE39-03DEBCFFB310}"/>
              </a:ext>
            </a:extLst>
          </p:cNvPr>
          <p:cNvSpPr/>
          <p:nvPr userDrawn="1"/>
        </p:nvSpPr>
        <p:spPr>
          <a:xfrm>
            <a:off x="1694431" y="4951440"/>
            <a:ext cx="387623" cy="1206610"/>
          </a:xfrm>
          <a:prstGeom prst="rect">
            <a:avLst/>
          </a:prstGeom>
          <a:gradFill>
            <a:gsLst>
              <a:gs pos="42000">
                <a:srgbClr val="E18332"/>
              </a:gs>
              <a:gs pos="0">
                <a:srgbClr val="FEC745"/>
              </a:gs>
              <a:gs pos="100000">
                <a:srgbClr val="8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F4A4C5E6-A462-4A37-AB90-207A585F95AE}"/>
              </a:ext>
            </a:extLst>
          </p:cNvPr>
          <p:cNvSpPr txBox="1"/>
          <p:nvPr userDrawn="1"/>
        </p:nvSpPr>
        <p:spPr>
          <a:xfrm>
            <a:off x="352740" y="4602400"/>
            <a:ext cx="3132533"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Additional color selection</a:t>
            </a:r>
          </a:p>
        </p:txBody>
      </p:sp>
      <p:sp>
        <p:nvSpPr>
          <p:cNvPr id="55" name="Rectangle 54">
            <a:extLst>
              <a:ext uri="{FF2B5EF4-FFF2-40B4-BE49-F238E27FC236}">
                <a16:creationId xmlns:a16="http://schemas.microsoft.com/office/drawing/2014/main" id="{169514C9-9FF5-4965-BB17-6A434AB949B7}"/>
              </a:ext>
            </a:extLst>
          </p:cNvPr>
          <p:cNvSpPr/>
          <p:nvPr userDrawn="1"/>
        </p:nvSpPr>
        <p:spPr>
          <a:xfrm>
            <a:off x="1281270" y="4938844"/>
            <a:ext cx="357080" cy="1231802"/>
          </a:xfrm>
          <a:prstGeom prst="rect">
            <a:avLst/>
          </a:prstGeom>
          <a:gradFill>
            <a:gsLst>
              <a:gs pos="49000">
                <a:srgbClr val="FEC745"/>
              </a:gs>
              <a:gs pos="0">
                <a:srgbClr val="F59948"/>
              </a:gs>
              <a:gs pos="100000">
                <a:srgbClr val="E183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674971D5-D3AE-4D70-B4EE-7965D4D0FE7B}"/>
              </a:ext>
            </a:extLst>
          </p:cNvPr>
          <p:cNvSpPr/>
          <p:nvPr userDrawn="1"/>
        </p:nvSpPr>
        <p:spPr>
          <a:xfrm>
            <a:off x="2185798" y="4951439"/>
            <a:ext cx="505741" cy="1206609"/>
          </a:xfrm>
          <a:prstGeom prst="rect">
            <a:avLst/>
          </a:prstGeom>
          <a:gradFill>
            <a:gsLst>
              <a:gs pos="58000">
                <a:srgbClr val="2C77BC"/>
              </a:gs>
              <a:gs pos="0">
                <a:srgbClr val="01BCFF"/>
              </a:gs>
              <a:gs pos="100000">
                <a:srgbClr val="09457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B11D816F-AD6C-436D-A035-BAE6B30FB595}"/>
              </a:ext>
            </a:extLst>
          </p:cNvPr>
          <p:cNvSpPr txBox="1"/>
          <p:nvPr userDrawn="1"/>
        </p:nvSpPr>
        <p:spPr>
          <a:xfrm>
            <a:off x="437220" y="2913247"/>
            <a:ext cx="2267559" cy="369332"/>
          </a:xfrm>
          <a:prstGeom prst="rect">
            <a:avLst/>
          </a:prstGeom>
          <a:noFill/>
        </p:spPr>
        <p:txBody>
          <a:bodyPr wrap="square" rtlCol="0">
            <a:noAutofit/>
          </a:bodyPr>
          <a:lstStyle/>
          <a:p>
            <a:r>
              <a:rPr lang="en-US" dirty="0">
                <a:latin typeface="Arial" panose="020B0604020202020204" pitchFamily="34" charset="0"/>
                <a:cs typeface="Arial" panose="020B0604020202020204" pitchFamily="34" charset="0"/>
              </a:rPr>
              <a:t>Main color selection</a:t>
            </a:r>
          </a:p>
        </p:txBody>
      </p:sp>
      <p:sp>
        <p:nvSpPr>
          <p:cNvPr id="58" name="TextBox 57">
            <a:extLst>
              <a:ext uri="{FF2B5EF4-FFF2-40B4-BE49-F238E27FC236}">
                <a16:creationId xmlns:a16="http://schemas.microsoft.com/office/drawing/2014/main" id="{265436EE-D9A1-438C-949F-9C71ED7E835C}"/>
              </a:ext>
            </a:extLst>
          </p:cNvPr>
          <p:cNvSpPr txBox="1"/>
          <p:nvPr userDrawn="1"/>
        </p:nvSpPr>
        <p:spPr>
          <a:xfrm>
            <a:off x="4261665" y="2764922"/>
            <a:ext cx="1234146" cy="461665"/>
          </a:xfrm>
          <a:prstGeom prst="rect">
            <a:avLst/>
          </a:prstGeom>
          <a:noFill/>
        </p:spPr>
        <p:txBody>
          <a:bodyPr wrap="square" rtlCol="0">
            <a:noAutofit/>
          </a:bodyPr>
          <a:lstStyle/>
          <a:p>
            <a:r>
              <a:rPr lang="en-US" sz="1200" b="1" i="1" dirty="0">
                <a:solidFill>
                  <a:schemeClr val="tx1"/>
                </a:solidFill>
                <a:latin typeface="Arial" panose="020B0604020202020204" pitchFamily="34" charset="0"/>
                <a:cs typeface="Arial" panose="020B0604020202020204" pitchFamily="34" charset="0"/>
              </a:rPr>
              <a:t>White for dark background</a:t>
            </a:r>
            <a:endParaRPr lang="en-US" sz="1200" b="1" i="1" dirty="0">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DB923BB4-33D5-4DA1-A996-D4F580E21436}"/>
              </a:ext>
            </a:extLst>
          </p:cNvPr>
          <p:cNvSpPr/>
          <p:nvPr userDrawn="1"/>
        </p:nvSpPr>
        <p:spPr>
          <a:xfrm>
            <a:off x="379827" y="3489254"/>
            <a:ext cx="275897" cy="245798"/>
          </a:xfrm>
          <a:prstGeom prst="rect">
            <a:avLst/>
          </a:prstGeom>
          <a:solidFill>
            <a:srgbClr val="E04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7B923574-2D01-4F09-984F-7333CE3BE31E}"/>
              </a:ext>
            </a:extLst>
          </p:cNvPr>
          <p:cNvSpPr/>
          <p:nvPr userDrawn="1"/>
        </p:nvSpPr>
        <p:spPr>
          <a:xfrm>
            <a:off x="1088300" y="3489254"/>
            <a:ext cx="275897" cy="245798"/>
          </a:xfrm>
          <a:prstGeom prst="rect">
            <a:avLst/>
          </a:prstGeom>
          <a:solidFill>
            <a:srgbClr val="E18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8539971B-3D31-483B-B2CF-2CA2F3C0300F}"/>
              </a:ext>
            </a:extLst>
          </p:cNvPr>
          <p:cNvSpPr/>
          <p:nvPr userDrawn="1"/>
        </p:nvSpPr>
        <p:spPr>
          <a:xfrm>
            <a:off x="1754257" y="3489254"/>
            <a:ext cx="275897" cy="245798"/>
          </a:xfrm>
          <a:prstGeom prst="rect">
            <a:avLst/>
          </a:prstGeom>
          <a:solidFill>
            <a:srgbClr val="FFC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6F31B258-4720-4444-A1F8-4D7067DB73CE}"/>
              </a:ext>
            </a:extLst>
          </p:cNvPr>
          <p:cNvSpPr/>
          <p:nvPr userDrawn="1"/>
        </p:nvSpPr>
        <p:spPr>
          <a:xfrm>
            <a:off x="3005530" y="3489254"/>
            <a:ext cx="275897" cy="245798"/>
          </a:xfrm>
          <a:prstGeom prst="rect">
            <a:avLst/>
          </a:prstGeom>
          <a:solidFill>
            <a:srgbClr val="367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0C91BC70-A2E2-4295-BED2-C44812BEEB51}"/>
              </a:ext>
            </a:extLst>
          </p:cNvPr>
          <p:cNvSpPr/>
          <p:nvPr userDrawn="1"/>
        </p:nvSpPr>
        <p:spPr>
          <a:xfrm>
            <a:off x="5385696" y="3489254"/>
            <a:ext cx="275897" cy="24579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4F9AEFF6-1D75-43CC-B950-8D048242D44E}"/>
              </a:ext>
            </a:extLst>
          </p:cNvPr>
          <p:cNvSpPr/>
          <p:nvPr userDrawn="1"/>
        </p:nvSpPr>
        <p:spPr>
          <a:xfrm>
            <a:off x="3572360" y="3489254"/>
            <a:ext cx="275897" cy="245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A5B59736-7C35-4DB4-A2C0-F8509180CE79}"/>
              </a:ext>
            </a:extLst>
          </p:cNvPr>
          <p:cNvSpPr/>
          <p:nvPr userDrawn="1"/>
        </p:nvSpPr>
        <p:spPr>
          <a:xfrm>
            <a:off x="4855250" y="3484877"/>
            <a:ext cx="275897" cy="245798"/>
          </a:xfrm>
          <a:prstGeom prst="rect">
            <a:avLst/>
          </a:prstGeom>
          <a:solidFill>
            <a:srgbClr val="339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aphicFrame>
        <p:nvGraphicFramePr>
          <p:cNvPr id="66" name="Chart 65">
            <a:extLst>
              <a:ext uri="{FF2B5EF4-FFF2-40B4-BE49-F238E27FC236}">
                <a16:creationId xmlns:a16="http://schemas.microsoft.com/office/drawing/2014/main" id="{D4A4D831-46D4-473B-B0C9-2DDDFAC2855D}"/>
              </a:ext>
            </a:extLst>
          </p:cNvPr>
          <p:cNvGraphicFramePr/>
          <p:nvPr userDrawn="1">
            <p:extLst>
              <p:ext uri="{D42A27DB-BD31-4B8C-83A1-F6EECF244321}">
                <p14:modId xmlns:p14="http://schemas.microsoft.com/office/powerpoint/2010/main" val="4181724771"/>
              </p:ext>
            </p:extLst>
          </p:nvPr>
        </p:nvGraphicFramePr>
        <p:xfrm>
          <a:off x="5973595" y="3044858"/>
          <a:ext cx="3132533" cy="3487952"/>
        </p:xfrm>
        <a:graphic>
          <a:graphicData uri="http://schemas.openxmlformats.org/drawingml/2006/chart">
            <c:chart xmlns:c="http://schemas.openxmlformats.org/drawingml/2006/chart" xmlns:r="http://schemas.openxmlformats.org/officeDocument/2006/relationships" r:id="rId5"/>
          </a:graphicData>
        </a:graphic>
      </p:graphicFrame>
      <p:sp>
        <p:nvSpPr>
          <p:cNvPr id="67" name="Rectangle 66">
            <a:extLst>
              <a:ext uri="{FF2B5EF4-FFF2-40B4-BE49-F238E27FC236}">
                <a16:creationId xmlns:a16="http://schemas.microsoft.com/office/drawing/2014/main" id="{EB508E87-480B-4ABF-8BC9-439803AEC647}"/>
              </a:ext>
            </a:extLst>
          </p:cNvPr>
          <p:cNvSpPr/>
          <p:nvPr userDrawn="1"/>
        </p:nvSpPr>
        <p:spPr>
          <a:xfrm>
            <a:off x="4176124" y="3477162"/>
            <a:ext cx="275897" cy="245798"/>
          </a:xfrm>
          <a:prstGeom prst="rect">
            <a:avLst/>
          </a:prstGeom>
          <a:solidFill>
            <a:srgbClr val="8F1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aphicFrame>
        <p:nvGraphicFramePr>
          <p:cNvPr id="68" name="Chart 67">
            <a:extLst>
              <a:ext uri="{FF2B5EF4-FFF2-40B4-BE49-F238E27FC236}">
                <a16:creationId xmlns:a16="http://schemas.microsoft.com/office/drawing/2014/main" id="{394FC8F9-6CD0-4838-A316-276493B26309}"/>
              </a:ext>
            </a:extLst>
          </p:cNvPr>
          <p:cNvGraphicFramePr/>
          <p:nvPr userDrawn="1">
            <p:extLst>
              <p:ext uri="{D42A27DB-BD31-4B8C-83A1-F6EECF244321}">
                <p14:modId xmlns:p14="http://schemas.microsoft.com/office/powerpoint/2010/main" val="3603323905"/>
              </p:ext>
            </p:extLst>
          </p:nvPr>
        </p:nvGraphicFramePr>
        <p:xfrm>
          <a:off x="2750712" y="4507242"/>
          <a:ext cx="3553778" cy="2128811"/>
        </p:xfrm>
        <a:graphic>
          <a:graphicData uri="http://schemas.openxmlformats.org/drawingml/2006/chart">
            <c:chart xmlns:c="http://schemas.openxmlformats.org/drawingml/2006/chart" xmlns:r="http://schemas.openxmlformats.org/officeDocument/2006/relationships" r:id="rId6"/>
          </a:graphicData>
        </a:graphic>
      </p:graphicFrame>
      <p:sp>
        <p:nvSpPr>
          <p:cNvPr id="69" name="TextBox 68">
            <a:extLst>
              <a:ext uri="{FF2B5EF4-FFF2-40B4-BE49-F238E27FC236}">
                <a16:creationId xmlns:a16="http://schemas.microsoft.com/office/drawing/2014/main" id="{C84241DB-2D15-4B87-BDF6-E2322239C27B}"/>
              </a:ext>
            </a:extLst>
          </p:cNvPr>
          <p:cNvSpPr txBox="1"/>
          <p:nvPr userDrawn="1"/>
        </p:nvSpPr>
        <p:spPr>
          <a:xfrm>
            <a:off x="170824" y="3737840"/>
            <a:ext cx="785292" cy="246221"/>
          </a:xfrm>
          <a:prstGeom prst="rect">
            <a:avLst/>
          </a:prstGeom>
          <a:noFill/>
        </p:spPr>
        <p:txBody>
          <a:bodyPr wrap="square" rtlCol="0">
            <a:spAutoFit/>
          </a:bodyPr>
          <a:lstStyle/>
          <a:p>
            <a:r>
              <a:rPr lang="en-US" sz="1000" dirty="0"/>
              <a:t>#e04401</a:t>
            </a:r>
          </a:p>
        </p:txBody>
      </p:sp>
      <p:sp>
        <p:nvSpPr>
          <p:cNvPr id="70" name="TextBox 69">
            <a:extLst>
              <a:ext uri="{FF2B5EF4-FFF2-40B4-BE49-F238E27FC236}">
                <a16:creationId xmlns:a16="http://schemas.microsoft.com/office/drawing/2014/main" id="{416F6346-4347-41A4-8F3B-383FBD792160}"/>
              </a:ext>
            </a:extLst>
          </p:cNvPr>
          <p:cNvSpPr txBox="1"/>
          <p:nvPr userDrawn="1"/>
        </p:nvSpPr>
        <p:spPr>
          <a:xfrm>
            <a:off x="853058" y="3737840"/>
            <a:ext cx="785292" cy="246221"/>
          </a:xfrm>
          <a:prstGeom prst="rect">
            <a:avLst/>
          </a:prstGeom>
          <a:noFill/>
        </p:spPr>
        <p:txBody>
          <a:bodyPr wrap="square" rtlCol="0">
            <a:spAutoFit/>
          </a:bodyPr>
          <a:lstStyle/>
          <a:p>
            <a:r>
              <a:rPr lang="en-US" sz="1000" dirty="0"/>
              <a:t>#E18332</a:t>
            </a:r>
          </a:p>
        </p:txBody>
      </p:sp>
      <p:sp>
        <p:nvSpPr>
          <p:cNvPr id="71" name="TextBox 70">
            <a:extLst>
              <a:ext uri="{FF2B5EF4-FFF2-40B4-BE49-F238E27FC236}">
                <a16:creationId xmlns:a16="http://schemas.microsoft.com/office/drawing/2014/main" id="{83EA46A2-3420-420A-8751-7303BBC99F52}"/>
              </a:ext>
            </a:extLst>
          </p:cNvPr>
          <p:cNvSpPr txBox="1"/>
          <p:nvPr userDrawn="1"/>
        </p:nvSpPr>
        <p:spPr>
          <a:xfrm>
            <a:off x="1597806" y="3737840"/>
            <a:ext cx="631902" cy="246221"/>
          </a:xfrm>
          <a:prstGeom prst="rect">
            <a:avLst/>
          </a:prstGeom>
          <a:noFill/>
        </p:spPr>
        <p:txBody>
          <a:bodyPr wrap="square" rtlCol="0">
            <a:spAutoFit/>
          </a:bodyPr>
          <a:lstStyle/>
          <a:p>
            <a:r>
              <a:rPr lang="en-US" sz="1000" dirty="0"/>
              <a:t>#ffc743</a:t>
            </a:r>
          </a:p>
        </p:txBody>
      </p:sp>
      <p:sp>
        <p:nvSpPr>
          <p:cNvPr id="72" name="TextBox 71">
            <a:extLst>
              <a:ext uri="{FF2B5EF4-FFF2-40B4-BE49-F238E27FC236}">
                <a16:creationId xmlns:a16="http://schemas.microsoft.com/office/drawing/2014/main" id="{F121D298-C50C-4005-BFC1-C226A0ACFEFC}"/>
              </a:ext>
            </a:extLst>
          </p:cNvPr>
          <p:cNvSpPr txBox="1"/>
          <p:nvPr userDrawn="1"/>
        </p:nvSpPr>
        <p:spPr>
          <a:xfrm>
            <a:off x="2095120" y="3737840"/>
            <a:ext cx="748559" cy="246221"/>
          </a:xfrm>
          <a:prstGeom prst="rect">
            <a:avLst/>
          </a:prstGeom>
          <a:noFill/>
        </p:spPr>
        <p:txBody>
          <a:bodyPr wrap="square" rtlCol="0">
            <a:spAutoFit/>
          </a:bodyPr>
          <a:lstStyle/>
          <a:p>
            <a:r>
              <a:rPr lang="en-US" sz="1000" dirty="0"/>
              <a:t>#01BCFF</a:t>
            </a:r>
          </a:p>
        </p:txBody>
      </p:sp>
      <p:sp>
        <p:nvSpPr>
          <p:cNvPr id="73" name="TextBox 72">
            <a:extLst>
              <a:ext uri="{FF2B5EF4-FFF2-40B4-BE49-F238E27FC236}">
                <a16:creationId xmlns:a16="http://schemas.microsoft.com/office/drawing/2014/main" id="{ACF10E42-50BA-4AD5-AF94-26D0EA4708B9}"/>
              </a:ext>
            </a:extLst>
          </p:cNvPr>
          <p:cNvSpPr txBox="1"/>
          <p:nvPr userDrawn="1"/>
        </p:nvSpPr>
        <p:spPr>
          <a:xfrm>
            <a:off x="2744295" y="3737840"/>
            <a:ext cx="846056" cy="246221"/>
          </a:xfrm>
          <a:prstGeom prst="rect">
            <a:avLst/>
          </a:prstGeom>
          <a:noFill/>
        </p:spPr>
        <p:txBody>
          <a:bodyPr wrap="square" rtlCol="0">
            <a:spAutoFit/>
          </a:bodyPr>
          <a:lstStyle/>
          <a:p>
            <a:r>
              <a:rPr lang="en-US" sz="1000" dirty="0"/>
              <a:t>#3676bc</a:t>
            </a:r>
          </a:p>
        </p:txBody>
      </p:sp>
      <p:sp>
        <p:nvSpPr>
          <p:cNvPr id="74" name="TextBox 73">
            <a:extLst>
              <a:ext uri="{FF2B5EF4-FFF2-40B4-BE49-F238E27FC236}">
                <a16:creationId xmlns:a16="http://schemas.microsoft.com/office/drawing/2014/main" id="{70D76F4C-802A-4ECA-B6D6-62428CF28969}"/>
              </a:ext>
            </a:extLst>
          </p:cNvPr>
          <p:cNvSpPr txBox="1"/>
          <p:nvPr userDrawn="1"/>
        </p:nvSpPr>
        <p:spPr>
          <a:xfrm>
            <a:off x="3336631" y="3737840"/>
            <a:ext cx="785292" cy="246221"/>
          </a:xfrm>
          <a:prstGeom prst="rect">
            <a:avLst/>
          </a:prstGeom>
          <a:noFill/>
        </p:spPr>
        <p:txBody>
          <a:bodyPr wrap="square" rtlCol="0">
            <a:spAutoFit/>
          </a:bodyPr>
          <a:lstStyle/>
          <a:p>
            <a:r>
              <a:rPr lang="en-US" sz="1000" dirty="0"/>
              <a:t>#000000</a:t>
            </a:r>
          </a:p>
        </p:txBody>
      </p:sp>
      <p:sp>
        <p:nvSpPr>
          <p:cNvPr id="75" name="TextBox 74">
            <a:extLst>
              <a:ext uri="{FF2B5EF4-FFF2-40B4-BE49-F238E27FC236}">
                <a16:creationId xmlns:a16="http://schemas.microsoft.com/office/drawing/2014/main" id="{13626EF3-F1CC-4009-8977-ABEE2E6D2EA2}"/>
              </a:ext>
            </a:extLst>
          </p:cNvPr>
          <p:cNvSpPr txBox="1"/>
          <p:nvPr userDrawn="1"/>
        </p:nvSpPr>
        <p:spPr>
          <a:xfrm>
            <a:off x="3944317" y="3737840"/>
            <a:ext cx="78529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#8F133C</a:t>
            </a:r>
          </a:p>
        </p:txBody>
      </p:sp>
      <p:sp>
        <p:nvSpPr>
          <p:cNvPr id="76" name="TextBox 75">
            <a:extLst>
              <a:ext uri="{FF2B5EF4-FFF2-40B4-BE49-F238E27FC236}">
                <a16:creationId xmlns:a16="http://schemas.microsoft.com/office/drawing/2014/main" id="{452D84C7-86BB-4FEF-BF25-D936A3C62C67}"/>
              </a:ext>
            </a:extLst>
          </p:cNvPr>
          <p:cNvSpPr txBox="1"/>
          <p:nvPr userDrawn="1"/>
        </p:nvSpPr>
        <p:spPr>
          <a:xfrm>
            <a:off x="4610223" y="3737840"/>
            <a:ext cx="748559" cy="246221"/>
          </a:xfrm>
          <a:prstGeom prst="rect">
            <a:avLst/>
          </a:prstGeom>
          <a:noFill/>
        </p:spPr>
        <p:txBody>
          <a:bodyPr wrap="square" rtlCol="0">
            <a:spAutoFit/>
          </a:bodyPr>
          <a:lstStyle/>
          <a:p>
            <a:r>
              <a:rPr lang="en-US" sz="1000" dirty="0"/>
              <a:t>#339F45</a:t>
            </a:r>
          </a:p>
        </p:txBody>
      </p:sp>
      <p:sp>
        <p:nvSpPr>
          <p:cNvPr id="77" name="TextBox 76">
            <a:extLst>
              <a:ext uri="{FF2B5EF4-FFF2-40B4-BE49-F238E27FC236}">
                <a16:creationId xmlns:a16="http://schemas.microsoft.com/office/drawing/2014/main" id="{4C02D077-E2D2-40E9-996F-B4C35680D859}"/>
              </a:ext>
            </a:extLst>
          </p:cNvPr>
          <p:cNvSpPr txBox="1"/>
          <p:nvPr userDrawn="1"/>
        </p:nvSpPr>
        <p:spPr>
          <a:xfrm>
            <a:off x="5226923" y="3737840"/>
            <a:ext cx="1001204" cy="246221"/>
          </a:xfrm>
          <a:prstGeom prst="rect">
            <a:avLst/>
          </a:prstGeom>
          <a:noFill/>
        </p:spPr>
        <p:txBody>
          <a:bodyPr wrap="square" rtlCol="0">
            <a:spAutoFit/>
          </a:bodyPr>
          <a:lstStyle/>
          <a:p>
            <a:r>
              <a:rPr lang="en-US" sz="1000" dirty="0"/>
              <a:t>#FFFFFF</a:t>
            </a:r>
          </a:p>
        </p:txBody>
      </p:sp>
      <p:sp>
        <p:nvSpPr>
          <p:cNvPr id="78" name="Rectangle 77">
            <a:extLst>
              <a:ext uri="{FF2B5EF4-FFF2-40B4-BE49-F238E27FC236}">
                <a16:creationId xmlns:a16="http://schemas.microsoft.com/office/drawing/2014/main" id="{418F5FB7-110D-4BE5-8B1E-58C212D9EA14}"/>
              </a:ext>
            </a:extLst>
          </p:cNvPr>
          <p:cNvSpPr/>
          <p:nvPr userDrawn="1"/>
        </p:nvSpPr>
        <p:spPr>
          <a:xfrm>
            <a:off x="2367496" y="3489254"/>
            <a:ext cx="275897" cy="245798"/>
          </a:xfrm>
          <a:prstGeom prst="rect">
            <a:avLst/>
          </a:pr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454998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_bullet_right_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22763481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072846" y="6577563"/>
            <a:ext cx="1071154" cy="280438"/>
          </a:xfrm>
          <a:prstGeom prst="rect">
            <a:avLst/>
          </a:prstGeom>
        </p:spPr>
        <p:txBody>
          <a:bodyPr>
            <a:noAutofit/>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334353" y="1519519"/>
            <a:ext cx="8234613" cy="4464423"/>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itle Placeholder 1">
            <a:extLst>
              <a:ext uri="{FF2B5EF4-FFF2-40B4-BE49-F238E27FC236}">
                <a16:creationId xmlns:a16="http://schemas.microsoft.com/office/drawing/2014/main" id="{A69526DF-BAB6-419A-876A-FD8126ABC093}"/>
              </a:ext>
            </a:extLst>
          </p:cNvPr>
          <p:cNvSpPr>
            <a:spLocks noGrp="1"/>
          </p:cNvSpPr>
          <p:nvPr>
            <p:ph type="title"/>
          </p:nvPr>
        </p:nvSpPr>
        <p:spPr>
          <a:xfrm>
            <a:off x="339366" y="365126"/>
            <a:ext cx="7206744" cy="67538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63576539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2F7E14-F9CD-4D03-B41A-33F3FEAD42A4}"/>
              </a:ext>
            </a:extLst>
          </p:cNvPr>
          <p:cNvGraphicFramePr>
            <a:graphicFrameLocks noChangeAspect="1"/>
          </p:cNvGraphicFramePr>
          <p:nvPr userDrawn="1">
            <p:custDataLst>
              <p:tags r:id="rId1"/>
            </p:custDataLst>
            <p:extLst>
              <p:ext uri="{D42A27DB-BD31-4B8C-83A1-F6EECF244321}">
                <p14:modId xmlns:p14="http://schemas.microsoft.com/office/powerpoint/2010/main" val="1302022025"/>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F02F7E14-F9CD-4D03-B41A-33F3FEAD42A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4629150" y="1532051"/>
            <a:ext cx="3887391" cy="823912"/>
          </a:xfrm>
          <a:prstGeom prst="rect">
            <a:avLst/>
          </a:prstGeom>
        </p:spPr>
        <p:txBody>
          <a:bodyPr anchor="b">
            <a:noAutofit/>
          </a:bodyPr>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4629150" y="2355963"/>
            <a:ext cx="3887391" cy="3684588"/>
          </a:xfrm>
          <a:prstGeom prst="rect">
            <a:avLst/>
          </a:prstGeom>
        </p:spPr>
        <p:txBody>
          <a:bodyPr>
            <a:noAutofit/>
          </a:bodyPr>
          <a:lstStyle>
            <a:lvl1pPr marL="231775" indent="-231775"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628650" indent="-342900" algn="l" defTabSz="914400" rtl="0" eaLnBrk="1" latinLnBrk="0" hangingPunct="1">
              <a:lnSpc>
                <a:spcPct val="90000"/>
              </a:lnSpc>
              <a:buClr>
                <a:srgbClr val="BB5D00"/>
              </a:buClr>
              <a:defRPr lang="en-US" sz="1800" b="0" i="0" kern="1200" dirty="0">
                <a:solidFill>
                  <a:schemeClr val="tx1"/>
                </a:solidFill>
                <a:latin typeface="Arial" panose="020B0604020202020204" pitchFamily="34" charset="0"/>
                <a:ea typeface="+mn-ea"/>
                <a:cs typeface="Arial" panose="020B0604020202020204" pitchFamily="34" charset="0"/>
              </a:defRPr>
            </a:lvl2pPr>
            <a:lvl3pPr marL="803275" indent="-342900"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1031875" indent="-342900"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5pPr>
          </a:lstStyle>
          <a:p>
            <a:pPr marL="231775" lvl="0" indent="-231775" algn="l" defTabSz="914400" rtl="0" eaLnBrk="1" latinLnBrk="0" hangingPunct="1">
              <a:lnSpc>
                <a:spcPct val="90000"/>
              </a:lnSpc>
              <a:spcBef>
                <a:spcPts val="1000"/>
              </a:spcBef>
              <a:buClr>
                <a:srgbClr val="BB5D00"/>
              </a:buClr>
              <a:buSzPct val="105000"/>
              <a:buFont typeface="Arial" panose="020B0604020202020204" pitchFamily="34" charset="0"/>
              <a:buChar char="•"/>
            </a:pPr>
            <a:r>
              <a:rPr lang="en-US" dirty="0"/>
              <a:t>Click to edit Master text styles</a:t>
            </a:r>
          </a:p>
          <a:p>
            <a:pPr marL="517525" lvl="1" indent="-231775" algn="l" defTabSz="914400" rtl="0" eaLnBrk="1" latinLnBrk="0" hangingPunct="1">
              <a:lnSpc>
                <a:spcPct val="90000"/>
              </a:lnSpc>
              <a:spcBef>
                <a:spcPts val="500"/>
              </a:spcBef>
              <a:buClr>
                <a:srgbClr val="BB5D00"/>
              </a:buClr>
              <a:buFont typeface="Arial" panose="020B0604020202020204" pitchFamily="34" charset="0"/>
              <a:buChar char="‒"/>
            </a:pPr>
            <a:r>
              <a:rPr lang="en-US" dirty="0"/>
              <a:t>Second level</a:t>
            </a:r>
          </a:p>
          <a:p>
            <a:pPr marL="684213" lvl="2" indent="-223838" algn="l" defTabSz="914400" rtl="0" eaLnBrk="1" latinLnBrk="0" hangingPunct="1">
              <a:lnSpc>
                <a:spcPct val="90000"/>
              </a:lnSpc>
              <a:spcBef>
                <a:spcPts val="500"/>
              </a:spcBef>
              <a:buClr>
                <a:srgbClr val="BB5D00"/>
              </a:buClr>
              <a:buFont typeface="Courier New" panose="02070309020205020404" pitchFamily="49" charset="0"/>
              <a:buChar char="o"/>
            </a:pPr>
            <a:r>
              <a:rPr lang="en-US" dirty="0"/>
              <a:t>Third level</a:t>
            </a:r>
          </a:p>
          <a:p>
            <a:pPr marL="858838" lvl="3" indent="-169863" algn="l" defTabSz="914400" rtl="0" eaLnBrk="1" latinLnBrk="0" hangingPunct="1">
              <a:lnSpc>
                <a:spcPct val="90000"/>
              </a:lnSpc>
              <a:spcBef>
                <a:spcPts val="500"/>
              </a:spcBef>
              <a:buClr>
                <a:srgbClr val="BB5D00"/>
              </a:buClr>
              <a:buFont typeface="Arial" panose="020B0604020202020204" pitchFamily="34" charset="0"/>
              <a:buChar char="•"/>
            </a:pPr>
            <a:r>
              <a:rPr lang="en-US" dirty="0"/>
              <a:t>Fourth level</a:t>
            </a:r>
          </a:p>
        </p:txBody>
      </p:sp>
      <p:sp>
        <p:nvSpPr>
          <p:cNvPr id="21" name="Title 1">
            <a:extLst>
              <a:ext uri="{FF2B5EF4-FFF2-40B4-BE49-F238E27FC236}">
                <a16:creationId xmlns:a16="http://schemas.microsoft.com/office/drawing/2014/main" id="{B63FB4CB-CF24-374A-A9FB-91654E210479}"/>
              </a:ext>
            </a:extLst>
          </p:cNvPr>
          <p:cNvSpPr>
            <a:spLocks noGrp="1"/>
          </p:cNvSpPr>
          <p:nvPr>
            <p:ph type="title"/>
          </p:nvPr>
        </p:nvSpPr>
        <p:spPr>
          <a:xfrm>
            <a:off x="339365" y="347460"/>
            <a:ext cx="7188271" cy="705531"/>
          </a:xfrm>
          <a:prstGeom prst="rect">
            <a:avLst/>
          </a:prstGeom>
        </p:spPr>
        <p:txBody>
          <a:bodyPr vert="horz">
            <a:noAutofit/>
          </a:bodyPr>
          <a:lstStyle>
            <a:lvl1pPr>
              <a:lnSpc>
                <a:spcPct val="90000"/>
              </a:lnSpc>
              <a:defRPr sz="2800">
                <a:solidFill>
                  <a:schemeClr val="tx1"/>
                </a:solidFill>
              </a:defRPr>
            </a:lvl1pPr>
          </a:lstStyle>
          <a:p>
            <a:r>
              <a:rPr lang="en-US" dirty="0"/>
              <a:t>Click to edit Master title style</a:t>
            </a:r>
          </a:p>
        </p:txBody>
      </p:sp>
      <p:cxnSp>
        <p:nvCxnSpPr>
          <p:cNvPr id="19" name="Straight Connector 18">
            <a:extLst>
              <a:ext uri="{FF2B5EF4-FFF2-40B4-BE49-F238E27FC236}">
                <a16:creationId xmlns:a16="http://schemas.microsoft.com/office/drawing/2014/main" id="{F2A52495-7B77-4DB9-8E3F-9495782DB1C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DA599D75-BE60-4D23-8C36-E6583876713A}"/>
              </a:ext>
            </a:extLst>
          </p:cNvPr>
          <p:cNvSpPr>
            <a:spLocks noGrp="1"/>
          </p:cNvSpPr>
          <p:nvPr>
            <p:ph type="sldNum" sz="quarter" idx="12"/>
          </p:nvPr>
        </p:nvSpPr>
        <p:spPr>
          <a:xfrm>
            <a:off x="8090263" y="6577563"/>
            <a:ext cx="1053737" cy="280438"/>
          </a:xfrm>
          <a:prstGeom prst="rect">
            <a:avLst/>
          </a:prstGeom>
        </p:spPr>
        <p:txBody>
          <a:bodyPr>
            <a:noAutofit/>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25" name="Text Placeholder 4">
            <a:extLst>
              <a:ext uri="{FF2B5EF4-FFF2-40B4-BE49-F238E27FC236}">
                <a16:creationId xmlns:a16="http://schemas.microsoft.com/office/drawing/2014/main" id="{FC69C6DC-6153-4195-B4E8-81A149B73738}"/>
              </a:ext>
            </a:extLst>
          </p:cNvPr>
          <p:cNvSpPr>
            <a:spLocks noGrp="1"/>
          </p:cNvSpPr>
          <p:nvPr>
            <p:ph type="body" sz="quarter" idx="13"/>
          </p:nvPr>
        </p:nvSpPr>
        <p:spPr>
          <a:xfrm>
            <a:off x="339365" y="1504955"/>
            <a:ext cx="3887391" cy="823912"/>
          </a:xfrm>
          <a:prstGeom prst="rect">
            <a:avLst/>
          </a:prstGeom>
        </p:spPr>
        <p:txBody>
          <a:bodyPr anchor="b">
            <a:noAutofit/>
          </a:bodyPr>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6" name="Content Placeholder 5">
            <a:extLst>
              <a:ext uri="{FF2B5EF4-FFF2-40B4-BE49-F238E27FC236}">
                <a16:creationId xmlns:a16="http://schemas.microsoft.com/office/drawing/2014/main" id="{BA675432-1578-4F06-A50A-43FE8D5E6576}"/>
              </a:ext>
            </a:extLst>
          </p:cNvPr>
          <p:cNvSpPr>
            <a:spLocks noGrp="1"/>
          </p:cNvSpPr>
          <p:nvPr>
            <p:ph sz="quarter" idx="14"/>
          </p:nvPr>
        </p:nvSpPr>
        <p:spPr>
          <a:xfrm>
            <a:off x="339365" y="2328867"/>
            <a:ext cx="3887391" cy="3684588"/>
          </a:xfrm>
          <a:prstGeom prst="rect">
            <a:avLst/>
          </a:prstGeom>
        </p:spPr>
        <p:txBody>
          <a:bodyPr>
            <a:noAutofit/>
          </a:bodyPr>
          <a:lstStyle>
            <a:lvl1pPr>
              <a:buClr>
                <a:srgbClr val="BB5D00"/>
              </a:buClr>
              <a:defRPr sz="2000"/>
            </a:lvl1pPr>
            <a:lvl2pPr marL="517525" indent="-231775">
              <a:buClr>
                <a:srgbClr val="BB5D00"/>
              </a:buClr>
              <a:defRPr sz="1800"/>
            </a:lvl2pPr>
            <a:lvl3pPr marL="684213" indent="-223838">
              <a:buClr>
                <a:srgbClr val="BB5D00"/>
              </a:buClr>
              <a:defRPr sz="1600"/>
            </a:lvl3pPr>
            <a:lvl4pPr marL="858838" indent="-169863">
              <a:buClr>
                <a:srgbClr val="BB5D00"/>
              </a:buClr>
              <a:defRPr sz="1400"/>
            </a:lvl4pPr>
            <a:lvl5pPr>
              <a:buClr>
                <a:srgbClr val="DF572A"/>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83358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hart blank text photo">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662F7FA6-E3A0-4A18-8C72-33F5C3A5EE96}"/>
              </a:ext>
            </a:extLst>
          </p:cNvPr>
          <p:cNvSpPr/>
          <p:nvPr userDrawn="1"/>
        </p:nvSpPr>
        <p:spPr>
          <a:xfrm>
            <a:off x="0" y="1139968"/>
            <a:ext cx="9144000" cy="1738327"/>
          </a:xfrm>
          <a:prstGeom prst="rect">
            <a:avLst/>
          </a:prstGeom>
          <a:solidFill>
            <a:schemeClr val="accent6">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dirty="0"/>
          </a:p>
        </p:txBody>
      </p:sp>
      <p:cxnSp>
        <p:nvCxnSpPr>
          <p:cNvPr id="74" name="Straight Connector 73">
            <a:extLst>
              <a:ext uri="{FF2B5EF4-FFF2-40B4-BE49-F238E27FC236}">
                <a16:creationId xmlns:a16="http://schemas.microsoft.com/office/drawing/2014/main" id="{3CC0AC60-29AC-4745-97F9-E87B70614672}"/>
              </a:ext>
            </a:extLst>
          </p:cNvPr>
          <p:cNvCxnSpPr>
            <a:cxnSpLocks/>
          </p:cNvCxnSpPr>
          <p:nvPr userDrawn="1"/>
        </p:nvCxnSpPr>
        <p:spPr>
          <a:xfrm>
            <a:off x="4572000" y="1139967"/>
            <a:ext cx="0" cy="293138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Object 2" hidden="1">
            <a:extLst>
              <a:ext uri="{FF2B5EF4-FFF2-40B4-BE49-F238E27FC236}">
                <a16:creationId xmlns:a16="http://schemas.microsoft.com/office/drawing/2014/main" id="{C7673586-8545-43F4-B4B0-74EE7F0A0709}"/>
              </a:ext>
            </a:extLst>
          </p:cNvPr>
          <p:cNvGraphicFramePr>
            <a:graphicFrameLocks noChangeAspect="1"/>
          </p:cNvGraphicFramePr>
          <p:nvPr userDrawn="1">
            <p:custDataLst>
              <p:tags r:id="rId1"/>
            </p:custDataLst>
            <p:extLst>
              <p:ext uri="{D42A27DB-BD31-4B8C-83A1-F6EECF244321}">
                <p14:modId xmlns:p14="http://schemas.microsoft.com/office/powerpoint/2010/main" val="27715936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C7673586-8545-43F4-B4B0-74EE7F0A0709}"/>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8017571" y="6568934"/>
            <a:ext cx="1126429" cy="289067"/>
          </a:xfrm>
          <a:prstGeom prst="rect">
            <a:avLst/>
          </a:prstGeom>
        </p:spPr>
        <p:txBody>
          <a:bodyPr>
            <a:noAutofit/>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373359" y="6507850"/>
            <a:ext cx="5522983" cy="289067"/>
          </a:xfrm>
          <a:prstGeom prst="rect">
            <a:avLst/>
          </a:prstGeom>
        </p:spPr>
        <p:txBody>
          <a:bodyPr anchor="t">
            <a:noAutofit/>
          </a:bodyPr>
          <a:lstStyle>
            <a:lvl1pPr marL="0" indent="0">
              <a:buNone/>
              <a:defRPr sz="9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*footnotes</a:t>
            </a:r>
          </a:p>
        </p:txBody>
      </p:sp>
      <p:sp>
        <p:nvSpPr>
          <p:cNvPr id="28" name="Title Placeholder 1">
            <a:extLst>
              <a:ext uri="{FF2B5EF4-FFF2-40B4-BE49-F238E27FC236}">
                <a16:creationId xmlns:a16="http://schemas.microsoft.com/office/drawing/2014/main" id="{61E3973C-4FA3-4F1F-A657-CD1E94B24EDE}"/>
              </a:ext>
            </a:extLst>
          </p:cNvPr>
          <p:cNvSpPr>
            <a:spLocks noGrp="1"/>
          </p:cNvSpPr>
          <p:nvPr>
            <p:ph type="title"/>
          </p:nvPr>
        </p:nvSpPr>
        <p:spPr>
          <a:xfrm>
            <a:off x="338440" y="365126"/>
            <a:ext cx="7285896" cy="675389"/>
          </a:xfrm>
          <a:prstGeom prst="rect">
            <a:avLst/>
          </a:prstGeom>
        </p:spPr>
        <p:txBody>
          <a:bodyPr vert="horz" lIns="91440" tIns="45720" rIns="91440" bIns="45720" rtlCol="0" anchor="ctr">
            <a:noAutofit/>
          </a:bodyPr>
          <a:lstStyle/>
          <a:p>
            <a:r>
              <a:rPr lang="en-US" dirty="0"/>
              <a:t>Click to edit Master title style</a:t>
            </a:r>
          </a:p>
        </p:txBody>
      </p:sp>
      <p:grpSp>
        <p:nvGrpSpPr>
          <p:cNvPr id="31" name="Group 30">
            <a:extLst>
              <a:ext uri="{FF2B5EF4-FFF2-40B4-BE49-F238E27FC236}">
                <a16:creationId xmlns:a16="http://schemas.microsoft.com/office/drawing/2014/main" id="{D71C61C9-7D34-40DE-B1F4-252BE8C82086}"/>
              </a:ext>
            </a:extLst>
          </p:cNvPr>
          <p:cNvGrpSpPr/>
          <p:nvPr userDrawn="1"/>
        </p:nvGrpSpPr>
        <p:grpSpPr>
          <a:xfrm>
            <a:off x="5652165" y="4941063"/>
            <a:ext cx="2708348" cy="422796"/>
            <a:chOff x="740047" y="4948280"/>
            <a:chExt cx="2708348" cy="422796"/>
          </a:xfrm>
        </p:grpSpPr>
        <p:cxnSp>
          <p:nvCxnSpPr>
            <p:cNvPr id="33" name="Straight Connector 32">
              <a:extLst>
                <a:ext uri="{FF2B5EF4-FFF2-40B4-BE49-F238E27FC236}">
                  <a16:creationId xmlns:a16="http://schemas.microsoft.com/office/drawing/2014/main" id="{5679CC48-946D-4BB8-A205-1B913209A8ED}"/>
                </a:ext>
              </a:extLst>
            </p:cNvPr>
            <p:cNvCxnSpPr>
              <a:cxnSpLocks/>
            </p:cNvCxnSpPr>
            <p:nvPr userDrawn="1"/>
          </p:nvCxnSpPr>
          <p:spPr>
            <a:xfrm>
              <a:off x="740047"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98E38C4-4475-4EE1-BB3A-C1011FC342D8}"/>
                </a:ext>
              </a:extLst>
            </p:cNvPr>
            <p:cNvCxnSpPr>
              <a:cxnSpLocks/>
            </p:cNvCxnSpPr>
            <p:nvPr userDrawn="1"/>
          </p:nvCxnSpPr>
          <p:spPr>
            <a:xfrm flipH="1">
              <a:off x="740047" y="4960414"/>
              <a:ext cx="2708348"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F9938D6-7A71-471B-B951-C72D86114038}"/>
                </a:ext>
              </a:extLst>
            </p:cNvPr>
            <p:cNvCxnSpPr>
              <a:cxnSpLocks/>
            </p:cNvCxnSpPr>
            <p:nvPr userDrawn="1"/>
          </p:nvCxnSpPr>
          <p:spPr>
            <a:xfrm>
              <a:off x="3448394"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559CEA0F-665C-48F6-B5B8-5C65E2E912FE}"/>
              </a:ext>
            </a:extLst>
          </p:cNvPr>
          <p:cNvGrpSpPr/>
          <p:nvPr userDrawn="1"/>
        </p:nvGrpSpPr>
        <p:grpSpPr>
          <a:xfrm>
            <a:off x="740047" y="4948280"/>
            <a:ext cx="2708348" cy="422796"/>
            <a:chOff x="740047" y="4948280"/>
            <a:chExt cx="2708348" cy="422796"/>
          </a:xfrm>
        </p:grpSpPr>
        <p:cxnSp>
          <p:nvCxnSpPr>
            <p:cNvPr id="39" name="Straight Connector 38">
              <a:extLst>
                <a:ext uri="{FF2B5EF4-FFF2-40B4-BE49-F238E27FC236}">
                  <a16:creationId xmlns:a16="http://schemas.microsoft.com/office/drawing/2014/main" id="{A2BB6918-407E-4524-ACA4-DB7E2D011C7A}"/>
                </a:ext>
              </a:extLst>
            </p:cNvPr>
            <p:cNvCxnSpPr>
              <a:cxnSpLocks/>
            </p:cNvCxnSpPr>
            <p:nvPr userDrawn="1"/>
          </p:nvCxnSpPr>
          <p:spPr>
            <a:xfrm>
              <a:off x="740047"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B5CB715-C334-45A3-92F1-2E4C425F68FE}"/>
                </a:ext>
              </a:extLst>
            </p:cNvPr>
            <p:cNvCxnSpPr>
              <a:cxnSpLocks/>
            </p:cNvCxnSpPr>
            <p:nvPr userDrawn="1"/>
          </p:nvCxnSpPr>
          <p:spPr>
            <a:xfrm flipH="1">
              <a:off x="740047" y="4960414"/>
              <a:ext cx="2708348"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7E22B8A-587A-41DB-972C-A6B3EA6025EF}"/>
                </a:ext>
              </a:extLst>
            </p:cNvPr>
            <p:cNvCxnSpPr>
              <a:cxnSpLocks/>
            </p:cNvCxnSpPr>
            <p:nvPr userDrawn="1"/>
          </p:nvCxnSpPr>
          <p:spPr>
            <a:xfrm>
              <a:off x="3448394"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79A1534C-0EC5-402B-844E-FF813FB9B881}"/>
              </a:ext>
            </a:extLst>
          </p:cNvPr>
          <p:cNvCxnSpPr>
            <a:cxnSpLocks/>
          </p:cNvCxnSpPr>
          <p:nvPr userDrawn="1"/>
        </p:nvCxnSpPr>
        <p:spPr>
          <a:xfrm flipH="1">
            <a:off x="2096966" y="3319673"/>
            <a:ext cx="4910346" cy="1402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B7BF4CE7-F291-40E2-9E5D-92A1A6C11D5D}"/>
              </a:ext>
            </a:extLst>
          </p:cNvPr>
          <p:cNvSpPr/>
          <p:nvPr userDrawn="1"/>
        </p:nvSpPr>
        <p:spPr>
          <a:xfrm>
            <a:off x="98129" y="5122546"/>
            <a:ext cx="1283835"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46" name="Rectangle 45">
            <a:extLst>
              <a:ext uri="{FF2B5EF4-FFF2-40B4-BE49-F238E27FC236}">
                <a16:creationId xmlns:a16="http://schemas.microsoft.com/office/drawing/2014/main" id="{8DBD0236-5A6E-4C2A-BE89-3F4E1FBA5067}"/>
              </a:ext>
            </a:extLst>
          </p:cNvPr>
          <p:cNvSpPr/>
          <p:nvPr userDrawn="1"/>
        </p:nvSpPr>
        <p:spPr>
          <a:xfrm>
            <a:off x="3504604" y="2695370"/>
            <a:ext cx="2134792" cy="1431131"/>
          </a:xfrm>
          <a:prstGeom prst="rect">
            <a:avLst/>
          </a:prstGeom>
          <a:solidFill>
            <a:srgbClr val="2C7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47" name="Text Placeholder 4">
            <a:extLst>
              <a:ext uri="{FF2B5EF4-FFF2-40B4-BE49-F238E27FC236}">
                <a16:creationId xmlns:a16="http://schemas.microsoft.com/office/drawing/2014/main" id="{3FEAD572-559F-449C-B26E-6B5F47570BE9}"/>
              </a:ext>
            </a:extLst>
          </p:cNvPr>
          <p:cNvSpPr>
            <a:spLocks noGrp="1"/>
          </p:cNvSpPr>
          <p:nvPr>
            <p:ph type="body" sz="quarter" idx="18" hasCustomPrompt="1"/>
          </p:nvPr>
        </p:nvSpPr>
        <p:spPr>
          <a:xfrm>
            <a:off x="3632632" y="2858368"/>
            <a:ext cx="1933769" cy="1112509"/>
          </a:xfrm>
          <a:prstGeom prst="rect">
            <a:avLst/>
          </a:prstGeom>
        </p:spPr>
        <p:txBody>
          <a:bodyPr numCol="1" anchor="ctr">
            <a:no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cxnSp>
        <p:nvCxnSpPr>
          <p:cNvPr id="48" name="Straight Connector 47">
            <a:extLst>
              <a:ext uri="{FF2B5EF4-FFF2-40B4-BE49-F238E27FC236}">
                <a16:creationId xmlns:a16="http://schemas.microsoft.com/office/drawing/2014/main" id="{07020995-6401-48DA-8AA2-1E69500BC5F9}"/>
              </a:ext>
            </a:extLst>
          </p:cNvPr>
          <p:cNvCxnSpPr>
            <a:cxnSpLocks/>
          </p:cNvCxnSpPr>
          <p:nvPr userDrawn="1"/>
        </p:nvCxnSpPr>
        <p:spPr>
          <a:xfrm>
            <a:off x="2096966" y="3319674"/>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65F7D516-CA4F-43D9-B770-1FCC2B21929C}"/>
              </a:ext>
            </a:extLst>
          </p:cNvPr>
          <p:cNvSpPr/>
          <p:nvPr userDrawn="1"/>
        </p:nvSpPr>
        <p:spPr>
          <a:xfrm>
            <a:off x="962757" y="3840258"/>
            <a:ext cx="2268416"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50" name="Rectangle 49">
            <a:extLst>
              <a:ext uri="{FF2B5EF4-FFF2-40B4-BE49-F238E27FC236}">
                <a16:creationId xmlns:a16="http://schemas.microsoft.com/office/drawing/2014/main" id="{E3F3691A-BB37-49B0-BE2F-8567CEA63329}"/>
              </a:ext>
            </a:extLst>
          </p:cNvPr>
          <p:cNvSpPr/>
          <p:nvPr userDrawn="1"/>
        </p:nvSpPr>
        <p:spPr>
          <a:xfrm>
            <a:off x="1455047" y="5122546"/>
            <a:ext cx="1283835"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51" name="Text Placeholder 4">
            <a:extLst>
              <a:ext uri="{FF2B5EF4-FFF2-40B4-BE49-F238E27FC236}">
                <a16:creationId xmlns:a16="http://schemas.microsoft.com/office/drawing/2014/main" id="{E462F385-DB8A-4C34-B09E-577414C86CBC}"/>
              </a:ext>
            </a:extLst>
          </p:cNvPr>
          <p:cNvSpPr>
            <a:spLocks noGrp="1"/>
          </p:cNvSpPr>
          <p:nvPr>
            <p:ph type="body" sz="quarter" idx="20" hasCustomPrompt="1"/>
          </p:nvPr>
        </p:nvSpPr>
        <p:spPr>
          <a:xfrm>
            <a:off x="1081885" y="3893626"/>
            <a:ext cx="2030161" cy="813418"/>
          </a:xfrm>
          <a:prstGeom prst="rect">
            <a:avLst/>
          </a:prstGeom>
        </p:spPr>
        <p:txBody>
          <a:bodyPr numCol="1" anchor="ctr">
            <a:no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52" name="Text Placeholder 4">
            <a:extLst>
              <a:ext uri="{FF2B5EF4-FFF2-40B4-BE49-F238E27FC236}">
                <a16:creationId xmlns:a16="http://schemas.microsoft.com/office/drawing/2014/main" id="{CEC9545C-5DB1-4124-99E0-E35C41BB2976}"/>
              </a:ext>
            </a:extLst>
          </p:cNvPr>
          <p:cNvSpPr>
            <a:spLocks noGrp="1"/>
          </p:cNvSpPr>
          <p:nvPr>
            <p:ph type="body" sz="quarter" idx="22" hasCustomPrompt="1"/>
          </p:nvPr>
        </p:nvSpPr>
        <p:spPr>
          <a:xfrm>
            <a:off x="161745" y="5196483"/>
            <a:ext cx="1156606"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53" name="Text Placeholder 4">
            <a:extLst>
              <a:ext uri="{FF2B5EF4-FFF2-40B4-BE49-F238E27FC236}">
                <a16:creationId xmlns:a16="http://schemas.microsoft.com/office/drawing/2014/main" id="{E823172A-7D1A-4284-A15F-0B03EC24F09C}"/>
              </a:ext>
            </a:extLst>
          </p:cNvPr>
          <p:cNvSpPr>
            <a:spLocks noGrp="1"/>
          </p:cNvSpPr>
          <p:nvPr>
            <p:ph type="body" sz="quarter" idx="23" hasCustomPrompt="1"/>
          </p:nvPr>
        </p:nvSpPr>
        <p:spPr>
          <a:xfrm>
            <a:off x="1500872" y="5196483"/>
            <a:ext cx="1156606"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54" name="Rectangle 53">
            <a:extLst>
              <a:ext uri="{FF2B5EF4-FFF2-40B4-BE49-F238E27FC236}">
                <a16:creationId xmlns:a16="http://schemas.microsoft.com/office/drawing/2014/main" id="{0566DC11-27A7-4A6A-AF8E-86019842D578}"/>
              </a:ext>
            </a:extLst>
          </p:cNvPr>
          <p:cNvSpPr/>
          <p:nvPr userDrawn="1"/>
        </p:nvSpPr>
        <p:spPr>
          <a:xfrm>
            <a:off x="2806477" y="5122546"/>
            <a:ext cx="1283835"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55" name="Text Placeholder 4">
            <a:extLst>
              <a:ext uri="{FF2B5EF4-FFF2-40B4-BE49-F238E27FC236}">
                <a16:creationId xmlns:a16="http://schemas.microsoft.com/office/drawing/2014/main" id="{21938C2C-26ED-4D1B-9D5F-A2BB3B2B5841}"/>
              </a:ext>
            </a:extLst>
          </p:cNvPr>
          <p:cNvSpPr>
            <a:spLocks noGrp="1"/>
          </p:cNvSpPr>
          <p:nvPr>
            <p:ph type="body" sz="quarter" idx="24" hasCustomPrompt="1"/>
          </p:nvPr>
        </p:nvSpPr>
        <p:spPr>
          <a:xfrm>
            <a:off x="2870092" y="5196483"/>
            <a:ext cx="1156606"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56" name="Rectangle 55">
            <a:extLst>
              <a:ext uri="{FF2B5EF4-FFF2-40B4-BE49-F238E27FC236}">
                <a16:creationId xmlns:a16="http://schemas.microsoft.com/office/drawing/2014/main" id="{81B3B75B-0095-41F0-A194-436F30F62742}"/>
              </a:ext>
            </a:extLst>
          </p:cNvPr>
          <p:cNvSpPr/>
          <p:nvPr userDrawn="1"/>
        </p:nvSpPr>
        <p:spPr>
          <a:xfrm>
            <a:off x="5003654" y="5123382"/>
            <a:ext cx="1283835"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cxnSp>
        <p:nvCxnSpPr>
          <p:cNvPr id="57" name="Straight Connector 56">
            <a:extLst>
              <a:ext uri="{FF2B5EF4-FFF2-40B4-BE49-F238E27FC236}">
                <a16:creationId xmlns:a16="http://schemas.microsoft.com/office/drawing/2014/main" id="{877A7AA4-4EBC-45E9-8629-9440DD32E04A}"/>
              </a:ext>
            </a:extLst>
          </p:cNvPr>
          <p:cNvCxnSpPr>
            <a:cxnSpLocks/>
          </p:cNvCxnSpPr>
          <p:nvPr userDrawn="1"/>
        </p:nvCxnSpPr>
        <p:spPr>
          <a:xfrm>
            <a:off x="7002491" y="3320510"/>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136663F6-3B38-4240-907B-81E5C2FFDA95}"/>
              </a:ext>
            </a:extLst>
          </p:cNvPr>
          <p:cNvSpPr/>
          <p:nvPr userDrawn="1"/>
        </p:nvSpPr>
        <p:spPr>
          <a:xfrm>
            <a:off x="5868282" y="3841094"/>
            <a:ext cx="2268416"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59" name="Rectangle 58">
            <a:extLst>
              <a:ext uri="{FF2B5EF4-FFF2-40B4-BE49-F238E27FC236}">
                <a16:creationId xmlns:a16="http://schemas.microsoft.com/office/drawing/2014/main" id="{0669C50F-73E5-46F5-A5B6-C30C399F87D9}"/>
              </a:ext>
            </a:extLst>
          </p:cNvPr>
          <p:cNvSpPr/>
          <p:nvPr userDrawn="1"/>
        </p:nvSpPr>
        <p:spPr>
          <a:xfrm>
            <a:off x="6360572" y="5123382"/>
            <a:ext cx="1283835"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61" name="Text Placeholder 4">
            <a:extLst>
              <a:ext uri="{FF2B5EF4-FFF2-40B4-BE49-F238E27FC236}">
                <a16:creationId xmlns:a16="http://schemas.microsoft.com/office/drawing/2014/main" id="{B44A9168-49DF-4180-8F0F-6DC57D1CA022}"/>
              </a:ext>
            </a:extLst>
          </p:cNvPr>
          <p:cNvSpPr>
            <a:spLocks noGrp="1"/>
          </p:cNvSpPr>
          <p:nvPr>
            <p:ph type="body" sz="quarter" idx="25" hasCustomPrompt="1"/>
          </p:nvPr>
        </p:nvSpPr>
        <p:spPr>
          <a:xfrm>
            <a:off x="5987410" y="3894462"/>
            <a:ext cx="2030161" cy="813418"/>
          </a:xfrm>
          <a:prstGeom prst="rect">
            <a:avLst/>
          </a:prstGeom>
        </p:spPr>
        <p:txBody>
          <a:bodyPr numCol="1" anchor="ctr">
            <a:no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2" name="Text Placeholder 4">
            <a:extLst>
              <a:ext uri="{FF2B5EF4-FFF2-40B4-BE49-F238E27FC236}">
                <a16:creationId xmlns:a16="http://schemas.microsoft.com/office/drawing/2014/main" id="{1313E18E-38B8-4EBB-9D96-110801AC184C}"/>
              </a:ext>
            </a:extLst>
          </p:cNvPr>
          <p:cNvSpPr>
            <a:spLocks noGrp="1"/>
          </p:cNvSpPr>
          <p:nvPr>
            <p:ph type="body" sz="quarter" idx="26" hasCustomPrompt="1"/>
          </p:nvPr>
        </p:nvSpPr>
        <p:spPr>
          <a:xfrm>
            <a:off x="5067270" y="5197319"/>
            <a:ext cx="1156606"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3" name="Text Placeholder 4">
            <a:extLst>
              <a:ext uri="{FF2B5EF4-FFF2-40B4-BE49-F238E27FC236}">
                <a16:creationId xmlns:a16="http://schemas.microsoft.com/office/drawing/2014/main" id="{4141F28E-CB65-4118-AA8C-F84E3195C422}"/>
              </a:ext>
            </a:extLst>
          </p:cNvPr>
          <p:cNvSpPr>
            <a:spLocks noGrp="1"/>
          </p:cNvSpPr>
          <p:nvPr>
            <p:ph type="body" sz="quarter" idx="27" hasCustomPrompt="1"/>
          </p:nvPr>
        </p:nvSpPr>
        <p:spPr>
          <a:xfrm>
            <a:off x="6406397" y="5197319"/>
            <a:ext cx="1156606"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4" name="Rectangle 63">
            <a:extLst>
              <a:ext uri="{FF2B5EF4-FFF2-40B4-BE49-F238E27FC236}">
                <a16:creationId xmlns:a16="http://schemas.microsoft.com/office/drawing/2014/main" id="{82AF7C40-D349-4C97-A347-76CF953E3C19}"/>
              </a:ext>
            </a:extLst>
          </p:cNvPr>
          <p:cNvSpPr/>
          <p:nvPr userDrawn="1"/>
        </p:nvSpPr>
        <p:spPr>
          <a:xfrm>
            <a:off x="7712002" y="5123382"/>
            <a:ext cx="1283835"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lvl="0" indent="-231775" algn="ctr">
              <a:lnSpc>
                <a:spcPct val="90000"/>
              </a:lnSpc>
              <a:spcBef>
                <a:spcPts val="1000"/>
              </a:spcBef>
              <a:buClr>
                <a:srgbClr val="BB5D00"/>
              </a:buClr>
              <a:buSzPct val="105000"/>
              <a:buFont typeface="Arial" panose="020B0604020202020204" pitchFamily="34" charset="0"/>
              <a:buChar char="•"/>
            </a:pPr>
            <a:endParaRPr lang="en-US" sz="1600" b="0" i="0" dirty="0"/>
          </a:p>
        </p:txBody>
      </p:sp>
      <p:sp>
        <p:nvSpPr>
          <p:cNvPr id="65" name="Text Placeholder 4">
            <a:extLst>
              <a:ext uri="{FF2B5EF4-FFF2-40B4-BE49-F238E27FC236}">
                <a16:creationId xmlns:a16="http://schemas.microsoft.com/office/drawing/2014/main" id="{0D7BF459-0952-4A8A-B4A1-94F3EAB278B5}"/>
              </a:ext>
            </a:extLst>
          </p:cNvPr>
          <p:cNvSpPr>
            <a:spLocks noGrp="1"/>
          </p:cNvSpPr>
          <p:nvPr>
            <p:ph type="body" sz="quarter" idx="28" hasCustomPrompt="1"/>
          </p:nvPr>
        </p:nvSpPr>
        <p:spPr>
          <a:xfrm>
            <a:off x="7775617" y="5197319"/>
            <a:ext cx="1156606" cy="81258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FontTx/>
              <a:buNone/>
              <a:defRPr lang="en-US" sz="1600" b="0" i="0" kern="1200" dirty="0">
                <a:solidFill>
                  <a:schemeClr val="tx1"/>
                </a:solidFill>
                <a:effectLst/>
                <a:latin typeface="Arial" panose="020B0604020202020204" pitchFamily="34" charset="0"/>
                <a:ea typeface="+mn-ea"/>
                <a:cs typeface="Arial" panose="020B0604020202020204" pitchFamily="34" charset="0"/>
              </a:defRPr>
            </a:lvl1pPr>
          </a:lstStyle>
          <a:p>
            <a:pPr marL="0" lvl="0" algn="ctr"/>
            <a:r>
              <a:rPr lang="en-US" dirty="0"/>
              <a:t>text</a:t>
            </a:r>
          </a:p>
        </p:txBody>
      </p:sp>
      <p:sp>
        <p:nvSpPr>
          <p:cNvPr id="70" name="Content Placeholder 5">
            <a:extLst>
              <a:ext uri="{FF2B5EF4-FFF2-40B4-BE49-F238E27FC236}">
                <a16:creationId xmlns:a16="http://schemas.microsoft.com/office/drawing/2014/main" id="{4401CDEB-D3A5-4F91-8D58-CE23E7CF8532}"/>
              </a:ext>
            </a:extLst>
          </p:cNvPr>
          <p:cNvSpPr>
            <a:spLocks noGrp="1"/>
          </p:cNvSpPr>
          <p:nvPr>
            <p:ph sz="quarter" idx="4"/>
          </p:nvPr>
        </p:nvSpPr>
        <p:spPr>
          <a:xfrm>
            <a:off x="304759" y="1286313"/>
            <a:ext cx="4065016" cy="1284785"/>
          </a:xfrm>
          <a:prstGeom prst="rect">
            <a:avLst/>
          </a:prstGeom>
        </p:spPr>
        <p:txBody>
          <a:bodyPr>
            <a:noAutofit/>
          </a:bodyPr>
          <a:lstStyle>
            <a:lvl1pPr>
              <a:defRPr sz="1800"/>
            </a:lvl1pPr>
            <a:lvl2pPr>
              <a:buClr>
                <a:srgbClr val="BB5D00"/>
              </a:buClr>
              <a:defRPr sz="1600"/>
            </a:lvl2pPr>
            <a:lvl3pPr>
              <a:buClr>
                <a:srgbClr val="BB5D00"/>
              </a:buClr>
              <a:defRPr sz="1400"/>
            </a:lvl3pPr>
            <a:lvl4pPr>
              <a:buClr>
                <a:srgbClr val="BB5D00"/>
              </a:buClr>
              <a:defRPr sz="1600"/>
            </a:lvl4pPr>
            <a:lvl5pPr>
              <a:buClr>
                <a:srgbClr val="BB5D00"/>
              </a:buClr>
              <a:defRPr sz="1600"/>
            </a:lvl5pPr>
          </a:lstStyle>
          <a:p>
            <a:pPr lvl="0"/>
            <a:r>
              <a:rPr lang="en-US" dirty="0"/>
              <a:t>Click to edit Master text styles</a:t>
            </a:r>
          </a:p>
          <a:p>
            <a:pPr lvl="1"/>
            <a:r>
              <a:rPr lang="en-US" dirty="0"/>
              <a:t>Second level</a:t>
            </a:r>
          </a:p>
          <a:p>
            <a:pPr lvl="2"/>
            <a:r>
              <a:rPr lang="en-US" dirty="0"/>
              <a:t>Third level</a:t>
            </a:r>
          </a:p>
        </p:txBody>
      </p:sp>
      <p:sp>
        <p:nvSpPr>
          <p:cNvPr id="72" name="Content Placeholder 5">
            <a:extLst>
              <a:ext uri="{FF2B5EF4-FFF2-40B4-BE49-F238E27FC236}">
                <a16:creationId xmlns:a16="http://schemas.microsoft.com/office/drawing/2014/main" id="{8529457F-9109-4E08-B281-08867157CC5B}"/>
              </a:ext>
            </a:extLst>
          </p:cNvPr>
          <p:cNvSpPr>
            <a:spLocks noGrp="1"/>
          </p:cNvSpPr>
          <p:nvPr>
            <p:ph sz="quarter" idx="19"/>
          </p:nvPr>
        </p:nvSpPr>
        <p:spPr>
          <a:xfrm>
            <a:off x="4973459" y="1258703"/>
            <a:ext cx="4031349" cy="1378483"/>
          </a:xfrm>
          <a:prstGeom prst="rect">
            <a:avLst/>
          </a:prstGeom>
        </p:spPr>
        <p:txBody>
          <a:bodyPr>
            <a:noAutofit/>
          </a:bodyPr>
          <a:lstStyle>
            <a:lvl1pPr marL="231775" indent="-231775">
              <a:defRPr lang="en-US" sz="1800" b="0" i="0" kern="1200" dirty="0">
                <a:solidFill>
                  <a:schemeClr val="tx1"/>
                </a:solidFill>
                <a:latin typeface="Arial" panose="020B0604020202020204" pitchFamily="34" charset="0"/>
                <a:ea typeface="+mn-ea"/>
                <a:cs typeface="Arial" panose="020B0604020202020204" pitchFamily="34" charset="0"/>
              </a:defRPr>
            </a:lvl1pPr>
            <a:lvl2pPr marL="628650" indent="-342900">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2pPr>
            <a:lvl3pPr marL="804862" indent="-342900">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3pPr>
            <a:lvl4pPr>
              <a:buClr>
                <a:srgbClr val="BB5D00"/>
              </a:buClr>
              <a:defRPr sz="1600"/>
            </a:lvl4pPr>
            <a:lvl5pPr>
              <a:buClr>
                <a:srgbClr val="BB5D00"/>
              </a:buClr>
              <a:defRPr sz="1600"/>
            </a:lvl5pPr>
          </a:lstStyle>
          <a:p>
            <a:pPr marL="231775" lvl="0" indent="-231775" algn="l" defTabSz="914400" rtl="0" eaLnBrk="1" latinLnBrk="0" hangingPunct="1">
              <a:lnSpc>
                <a:spcPct val="90000"/>
              </a:lnSpc>
              <a:spcBef>
                <a:spcPts val="1000"/>
              </a:spcBef>
              <a:buClr>
                <a:srgbClr val="BB5D00"/>
              </a:buClr>
              <a:buSzPct val="105000"/>
              <a:buFont typeface="Arial" panose="020B0604020202020204" pitchFamily="34" charset="0"/>
              <a:buChar char="•"/>
            </a:pPr>
            <a:r>
              <a:rPr lang="en-US" dirty="0"/>
              <a:t>Click to edit Master text styles</a:t>
            </a:r>
          </a:p>
          <a:p>
            <a:pPr marL="628650" lvl="1" indent="-342900" algn="l" defTabSz="914400" rtl="0" eaLnBrk="1" latinLnBrk="0" hangingPunct="1">
              <a:lnSpc>
                <a:spcPct val="90000"/>
              </a:lnSpc>
              <a:spcBef>
                <a:spcPts val="500"/>
              </a:spcBef>
              <a:buClr>
                <a:srgbClr val="BB5D00"/>
              </a:buClr>
              <a:buFont typeface="Arial" panose="020B0604020202020204" pitchFamily="34" charset="0"/>
              <a:buChar char="‒"/>
            </a:pPr>
            <a:r>
              <a:rPr lang="en-US" dirty="0"/>
              <a:t>Second level</a:t>
            </a:r>
          </a:p>
          <a:p>
            <a:pPr marL="804862" lvl="2" indent="-342900" algn="l" defTabSz="914400" rtl="0" eaLnBrk="1" latinLnBrk="0" hangingPunct="1">
              <a:lnSpc>
                <a:spcPct val="90000"/>
              </a:lnSpc>
              <a:spcBef>
                <a:spcPts val="500"/>
              </a:spcBef>
              <a:buClr>
                <a:srgbClr val="BB5D00"/>
              </a:buClr>
              <a:buFont typeface="Courier New" panose="02070309020205020404" pitchFamily="49" charset="0"/>
              <a:buChar char="o"/>
            </a:pPr>
            <a:r>
              <a:rPr lang="en-US" dirty="0"/>
              <a:t>Third level</a:t>
            </a:r>
          </a:p>
        </p:txBody>
      </p:sp>
    </p:spTree>
    <p:extLst>
      <p:ext uri="{BB962C8B-B14F-4D97-AF65-F5344CB8AC3E}">
        <p14:creationId xmlns:p14="http://schemas.microsoft.com/office/powerpoint/2010/main" val="1292363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4.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BEB0AD0-4C98-426D-BAA3-25E2CF835137}"/>
              </a:ext>
            </a:extLst>
          </p:cNvPr>
          <p:cNvSpPr/>
          <p:nvPr userDrawn="1"/>
        </p:nvSpPr>
        <p:spPr>
          <a:xfrm>
            <a:off x="0" y="88779"/>
            <a:ext cx="9144000" cy="1018166"/>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23" name="Straight Connector 22">
            <a:extLst>
              <a:ext uri="{FF2B5EF4-FFF2-40B4-BE49-F238E27FC236}">
                <a16:creationId xmlns:a16="http://schemas.microsoft.com/office/drawing/2014/main" id="{702E90ED-B9CF-4A22-B612-EDC100DEC451}"/>
              </a:ext>
            </a:extLst>
          </p:cNvPr>
          <p:cNvCxnSpPr>
            <a:cxnSpLocks/>
          </p:cNvCxnSpPr>
          <p:nvPr userDrawn="1"/>
        </p:nvCxnSpPr>
        <p:spPr>
          <a:xfrm>
            <a:off x="0" y="1113878"/>
            <a:ext cx="9144000" cy="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24" name="Picture 23" descr="A close up of a wood surface&#10;&#10;Description automatically generated with low confidence">
            <a:extLst>
              <a:ext uri="{FF2B5EF4-FFF2-40B4-BE49-F238E27FC236}">
                <a16:creationId xmlns:a16="http://schemas.microsoft.com/office/drawing/2014/main" id="{A89F966C-1327-4A5E-8781-C4846BE4A8B0}"/>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12256" t="1225" r="64259" b="44"/>
          <a:stretch/>
        </p:blipFill>
        <p:spPr>
          <a:xfrm rot="16200000">
            <a:off x="4423877" y="-4425704"/>
            <a:ext cx="296247" cy="9144000"/>
          </a:xfrm>
          <a:prstGeom prst="rect">
            <a:avLst/>
          </a:prstGeom>
        </p:spPr>
      </p:pic>
      <p:pic>
        <p:nvPicPr>
          <p:cNvPr id="25" name="Picture 24" descr="Logo&#10;&#10;Description automatically generated">
            <a:extLst>
              <a:ext uri="{FF2B5EF4-FFF2-40B4-BE49-F238E27FC236}">
                <a16:creationId xmlns:a16="http://schemas.microsoft.com/office/drawing/2014/main" id="{A72CBD68-267E-475A-9F1F-EBD0B09B83C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373125" y="15966"/>
            <a:ext cx="2387595" cy="255067"/>
          </a:xfrm>
          <a:prstGeom prst="rect">
            <a:avLst/>
          </a:prstGeom>
        </p:spPr>
      </p:pic>
      <p:pic>
        <p:nvPicPr>
          <p:cNvPr id="26" name="Picture 25" descr="Logo&#10;&#10;Description automatically generated with medium confidence">
            <a:extLst>
              <a:ext uri="{FF2B5EF4-FFF2-40B4-BE49-F238E27FC236}">
                <a16:creationId xmlns:a16="http://schemas.microsoft.com/office/drawing/2014/main" id="{396A6835-891D-46DA-B6CB-7661AF77412B}"/>
              </a:ext>
            </a:extLst>
          </p:cNvPr>
          <p:cNvPicPr>
            <a:picLocks noChangeAspect="1"/>
          </p:cNvPicPr>
          <p:nvPr userDrawn="1"/>
        </p:nvPicPr>
        <p:blipFill>
          <a:blip r:embed="rId19"/>
          <a:stretch>
            <a:fillRect/>
          </a:stretch>
        </p:blipFill>
        <p:spPr>
          <a:xfrm>
            <a:off x="7630460" y="398190"/>
            <a:ext cx="1441338" cy="605889"/>
          </a:xfrm>
          <a:prstGeom prst="rect">
            <a:avLst/>
          </a:prstGeom>
        </p:spPr>
      </p:pic>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16"/>
            </p:custDataLst>
            <p:extLst>
              <p:ext uri="{D42A27DB-BD31-4B8C-83A1-F6EECF244321}">
                <p14:modId xmlns:p14="http://schemas.microsoft.com/office/powerpoint/2010/main" val="324406680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20" imgW="592" imgH="595" progId="TCLayout.ActiveDocument.1">
                  <p:embed/>
                </p:oleObj>
              </mc:Choice>
              <mc:Fallback>
                <p:oleObj name="think-cell Slide" r:id="rId20"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21"/>
                      <a:stretch>
                        <a:fillRect/>
                      </a:stretch>
                    </p:blipFill>
                    <p:spPr>
                      <a:xfrm>
                        <a:off x="1191" y="1588"/>
                        <a:ext cx="1191"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p:ph type="dt" sz="half" idx="2"/>
          </p:nvPr>
        </p:nvSpPr>
        <p:spPr>
          <a:xfrm>
            <a:off x="587088" y="6493999"/>
            <a:ext cx="2057400" cy="365125"/>
          </a:xfrm>
          <a:prstGeom prst="rect">
            <a:avLst/>
          </a:prstGeom>
        </p:spPr>
        <p:txBody>
          <a:bodyPr vert="horz" lIns="91440" tIns="45720" rIns="91440" bIns="45720" rtlCol="0" anchor="ctr">
            <a:noAutofit/>
          </a:bodyPr>
          <a:lstStyle>
            <a:lvl1pPr algn="l">
              <a:defRPr sz="1200">
                <a:solidFill>
                  <a:schemeClr val="tx1">
                    <a:tint val="75000"/>
                  </a:schemeClr>
                </a:solidFill>
                <a:latin typeface="D-DIN" panose="020B0504030202030204" pitchFamily="34" charset="77"/>
              </a:defRPr>
            </a:lvl1pPr>
          </a:lstStyle>
          <a:p>
            <a:endParaRPr lang="en-US" dirty="0"/>
          </a:p>
        </p:txBody>
      </p:sp>
      <p:sp>
        <p:nvSpPr>
          <p:cNvPr id="5" name="Footer Placeholder 4">
            <a:extLst>
              <a:ext uri="{FF2B5EF4-FFF2-40B4-BE49-F238E27FC236}">
                <a16:creationId xmlns:a16="http://schemas.microsoft.com/office/drawing/2014/main" id="{58023D4F-DAE9-EC46-99AC-2115C96A986A}"/>
              </a:ext>
            </a:extLst>
          </p:cNvPr>
          <p:cNvSpPr>
            <a:spLocks noGrp="1"/>
          </p:cNvSpPr>
          <p:nvPr>
            <p:ph type="ftr" sz="quarter" idx="3"/>
          </p:nvPr>
        </p:nvSpPr>
        <p:spPr>
          <a:xfrm>
            <a:off x="3028950" y="6493999"/>
            <a:ext cx="3086100" cy="365125"/>
          </a:xfrm>
          <a:prstGeom prst="rect">
            <a:avLst/>
          </a:prstGeom>
        </p:spPr>
        <p:txBody>
          <a:bodyPr vert="horz" lIns="91440" tIns="45720" rIns="91440" bIns="45720" rtlCol="0" anchor="ctr">
            <a:noAutofit/>
          </a:bodyPr>
          <a:lstStyle>
            <a:lvl1pPr algn="ctr">
              <a:defRPr sz="1200">
                <a:solidFill>
                  <a:schemeClr val="tx1">
                    <a:tint val="75000"/>
                  </a:schemeClr>
                </a:solidFill>
                <a:latin typeface="D-DIN" panose="020B0504030202030204" pitchFamily="34" charset="77"/>
              </a:defRPr>
            </a:lvl1pPr>
          </a:lstStyle>
          <a:p>
            <a:endParaRPr lang="en-US" dirty="0"/>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p:ph type="sldNum" sz="quarter" idx="4"/>
          </p:nvPr>
        </p:nvSpPr>
        <p:spPr>
          <a:xfrm>
            <a:off x="8319752" y="6577563"/>
            <a:ext cx="824248" cy="280436"/>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6" name="Title Placeholder 1">
            <a:extLst>
              <a:ext uri="{FF2B5EF4-FFF2-40B4-BE49-F238E27FC236}">
                <a16:creationId xmlns:a16="http://schemas.microsoft.com/office/drawing/2014/main" id="{54AD2E87-F416-4650-863C-8B826391AD73}"/>
              </a:ext>
            </a:extLst>
          </p:cNvPr>
          <p:cNvSpPr>
            <a:spLocks noGrp="1"/>
          </p:cNvSpPr>
          <p:nvPr>
            <p:ph type="title"/>
          </p:nvPr>
        </p:nvSpPr>
        <p:spPr>
          <a:xfrm>
            <a:off x="339365" y="365126"/>
            <a:ext cx="7200040" cy="675389"/>
          </a:xfrm>
          <a:prstGeom prst="rect">
            <a:avLst/>
          </a:prstGeom>
        </p:spPr>
        <p:txBody>
          <a:bodyPr vert="horz" lIns="91440" tIns="45720" rIns="91440" bIns="45720" rtlCol="0" anchor="ctr">
            <a:noAutofit/>
          </a:bodyPr>
          <a:lstStyle/>
          <a:p>
            <a:r>
              <a:rPr lang="en-US" dirty="0"/>
              <a:t>Click to edit Master title style</a:t>
            </a:r>
          </a:p>
        </p:txBody>
      </p:sp>
      <p:sp>
        <p:nvSpPr>
          <p:cNvPr id="7" name="Text Placeholder 2">
            <a:extLst>
              <a:ext uri="{FF2B5EF4-FFF2-40B4-BE49-F238E27FC236}">
                <a16:creationId xmlns:a16="http://schemas.microsoft.com/office/drawing/2014/main" id="{701A8757-5FEC-47BA-A12B-15160D7A32B2}"/>
              </a:ext>
            </a:extLst>
          </p:cNvPr>
          <p:cNvSpPr>
            <a:spLocks noGrp="1"/>
          </p:cNvSpPr>
          <p:nvPr>
            <p:ph type="body" idx="1"/>
          </p:nvPr>
        </p:nvSpPr>
        <p:spPr>
          <a:xfrm>
            <a:off x="339365" y="1514479"/>
            <a:ext cx="8436645" cy="4662484"/>
          </a:xfrm>
          <a:prstGeom prst="rect">
            <a:avLst/>
          </a:prstGeom>
        </p:spPr>
        <p:txBody>
          <a:bodyPr vert="horz" lIns="91440" tIns="45720" rIns="91440" bIns="45720" rtlCol="0">
            <a:noAutofit/>
          </a:bodyPr>
          <a:lstStyle/>
          <a:p>
            <a:pPr lvl="0"/>
            <a:r>
              <a:rPr lang="en-US" dirty="0"/>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dirty="0"/>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dirty="0"/>
              <a:t>Third level</a:t>
            </a:r>
          </a:p>
          <a:p>
            <a:pPr marL="914400" lvl="3" indent="-225425" algn="l" defTabSz="914400" rtl="0" eaLnBrk="1" latinLnBrk="0" hangingPunct="1">
              <a:lnSpc>
                <a:spcPct val="90000"/>
              </a:lnSpc>
              <a:spcBef>
                <a:spcPts val="500"/>
              </a:spcBef>
              <a:buClr>
                <a:srgbClr val="BB5D00"/>
              </a:buClr>
              <a:buFont typeface="Arial" panose="020B0604020202020204" pitchFamily="34" charset="0"/>
              <a:buChar char="•"/>
            </a:pPr>
            <a:r>
              <a:rPr lang="en-US" dirty="0"/>
              <a:t>Fourth level</a:t>
            </a:r>
          </a:p>
        </p:txBody>
      </p:sp>
    </p:spTree>
    <p:extLst>
      <p:ext uri="{BB962C8B-B14F-4D97-AF65-F5344CB8AC3E}">
        <p14:creationId xmlns:p14="http://schemas.microsoft.com/office/powerpoint/2010/main" val="2530762699"/>
      </p:ext>
    </p:extLst>
  </p:cSld>
  <p:clrMap bg1="lt1" tx1="dk1" bg2="lt2" tx2="dk2" accent1="accent1" accent2="accent2" accent3="accent3" accent4="accent4" accent5="accent5" accent6="accent6" hlink="hlink" folHlink="folHlink"/>
  <p:sldLayoutIdLst>
    <p:sldLayoutId id="2147483702" r:id="rId1"/>
    <p:sldLayoutId id="2147483706" r:id="rId2"/>
    <p:sldLayoutId id="2147483742" r:id="rId3"/>
    <p:sldLayoutId id="2147483707" r:id="rId4"/>
    <p:sldLayoutId id="2147483708" r:id="rId5"/>
    <p:sldLayoutId id="2147483741" r:id="rId6"/>
    <p:sldLayoutId id="2147483733" r:id="rId7"/>
    <p:sldLayoutId id="2147483719" r:id="rId8"/>
    <p:sldLayoutId id="2147483726" r:id="rId9"/>
    <p:sldLayoutId id="2147483731" r:id="rId10"/>
    <p:sldLayoutId id="2147483732" r:id="rId11"/>
    <p:sldLayoutId id="2147483743" r:id="rId12"/>
    <p:sldLayoutId id="2147483744" r:id="rId13"/>
    <p:sldLayoutId id="2147483745" r:id="rId14"/>
  </p:sldLayoutIdLst>
  <p:hf hdr="0" ftr="0" dt="0"/>
  <p:txStyles>
    <p:titleStyle>
      <a:lvl1pPr algn="l" defTabSz="914400" rtl="0" eaLnBrk="1" latinLnBrk="0" hangingPunct="1">
        <a:lnSpc>
          <a:spcPct val="85000"/>
        </a:lnSpc>
        <a:spcBef>
          <a:spcPct val="0"/>
        </a:spcBef>
        <a:buNone/>
        <a:defRPr sz="2800" b="1" i="0" kern="1200">
          <a:solidFill>
            <a:schemeClr val="tx1"/>
          </a:solidFill>
          <a:latin typeface="Arial" panose="020B0604020202020204" pitchFamily="34" charset="0"/>
          <a:ea typeface="+mj-ea"/>
          <a:cs typeface="Arial" panose="020B0604020202020204" pitchFamily="34" charset="0"/>
        </a:defRPr>
      </a:lvl1pPr>
    </p:titleStyle>
    <p:bodyStyle>
      <a:lvl1pPr marL="231775" indent="-231775" algn="l" defTabSz="914400" rtl="0" eaLnBrk="1" latinLnBrk="0" hangingPunct="1">
        <a:lnSpc>
          <a:spcPct val="90000"/>
        </a:lnSpc>
        <a:spcBef>
          <a:spcPts val="1000"/>
        </a:spcBef>
        <a:buClr>
          <a:srgbClr val="BB5D00"/>
        </a:buClr>
        <a:buSzPct val="105000"/>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28650" indent="-342900" algn="l" defTabSz="914400" rtl="0" eaLnBrk="1" latinLnBrk="0" hangingPunct="1">
        <a:lnSpc>
          <a:spcPct val="90000"/>
        </a:lnSpc>
        <a:spcBef>
          <a:spcPts val="500"/>
        </a:spcBef>
        <a:buClr>
          <a:srgbClr val="DF572A"/>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804862" indent="-342900" algn="l" defTabSz="914400" rtl="0" eaLnBrk="1" latinLnBrk="0" hangingPunct="1">
        <a:lnSpc>
          <a:spcPct val="90000"/>
        </a:lnSpc>
        <a:spcBef>
          <a:spcPts val="500"/>
        </a:spcBef>
        <a:buClr>
          <a:srgbClr val="DF572A"/>
        </a:buClr>
        <a:buFont typeface="Courier New" panose="02070309020205020404" pitchFamily="49" charset="0"/>
        <a:buChar char="o"/>
        <a:defRPr lang="en-US" sz="1600" b="0" i="0" kern="1200" dirty="0">
          <a:solidFill>
            <a:schemeClr val="tx1"/>
          </a:solidFill>
          <a:latin typeface="Arial" panose="020B0604020202020204" pitchFamily="34" charset="0"/>
          <a:ea typeface="+mn-ea"/>
          <a:cs typeface="Arial" panose="020B0604020202020204" pitchFamily="34" charset="0"/>
        </a:defRPr>
      </a:lvl3pPr>
      <a:lvl4pPr marL="1031875" indent="-342900" algn="l" defTabSz="914400" rtl="0" eaLnBrk="1" latinLnBrk="0" hangingPunct="1">
        <a:lnSpc>
          <a:spcPct val="90000"/>
        </a:lnSpc>
        <a:spcBef>
          <a:spcPts val="500"/>
        </a:spcBef>
        <a:buClr>
          <a:srgbClr val="DF572A"/>
        </a:buClr>
        <a:buFont typeface="Arial" panose="020B0604020202020204" pitchFamily="34" charset="0"/>
        <a:buChar char="•"/>
        <a:defRPr lang="en-US" sz="1400" b="0" i="0" kern="1200" dirty="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0.jpg"/><Relationship Id="rId7" Type="http://schemas.openxmlformats.org/officeDocument/2006/relationships/image" Target="../media/image49.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hyperlink" Target="https://fcx365.sharepoint.com/Sites/GBL-DOHS/DOHSPolicy/Forms/By%20Policy%20and%20Purpose.aspx?FilterField1=Policy&amp;FilterValue1=Crane%20and%20Rigging&amp;FilterType1=Choice&amp;FilterDisplay1=Crane%20and%20Rigging&amp;FilterField2=Purpose&amp;FilterValue2=Policy&amp;FilterType2=Choice&amp;FilterDisplay2=Policy&amp;viewid=8f871460%2D8e24%2D491b%2Da2ad%2D77f7ed64c90b"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https://www.msha.gov/sites/default/files/Alerts%20and%20Hazards/Water-Safety-Alert.pdf" TargetMode="External"/><Relationship Id="rId1" Type="http://schemas.openxmlformats.org/officeDocument/2006/relationships/slideLayout" Target="../slideLayouts/slideLayout14.xml"/><Relationship Id="rId4" Type="http://schemas.openxmlformats.org/officeDocument/2006/relationships/image" Target="../media/image59.jp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hyperlink" Target="https://www.msha.gov/sites/default/files/Alerts%20and%20Hazards/Alert-Conveyor-Roller.pdf" TargetMode="External"/><Relationship Id="rId1" Type="http://schemas.openxmlformats.org/officeDocument/2006/relationships/slideLayout" Target="../slideLayouts/slideLayout14.xml"/><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hyperlink" Target="https://www.msha.gov/sites/default/files/Alerts%20and%20Hazards/Dump-Truck-Safety-Alert%202024.pdf" TargetMode="External"/><Relationship Id="rId1" Type="http://schemas.openxmlformats.org/officeDocument/2006/relationships/slideLayout" Target="../slideLayouts/slideLayout14.xml"/><Relationship Id="rId4" Type="http://schemas.openxmlformats.org/officeDocument/2006/relationships/image" Target="../media/image63.jpg"/></Relationships>
</file>

<file path=ppt/slides/_rels/slide2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hyperlink" Target="https://www.osha.gov/trenching-excavation" TargetMode="External"/><Relationship Id="rId1" Type="http://schemas.openxmlformats.org/officeDocument/2006/relationships/slideLayout" Target="../slideLayouts/slideLayout14.xml"/><Relationship Id="rId4" Type="http://schemas.openxmlformats.org/officeDocument/2006/relationships/image" Target="../media/image65.jpg"/></Relationships>
</file>

<file path=ppt/slides/_rels/slide2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hyperlink" Target="https://publicportal.fmi.com/"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hyperlink" Target="mailto:sbyro@fmi.com" TargetMode="External"/><Relationship Id="rId3" Type="http://schemas.openxmlformats.org/officeDocument/2006/relationships/image" Target="../media/image19.png"/><Relationship Id="rId7" Type="http://schemas.openxmlformats.org/officeDocument/2006/relationships/hyperlink" Target="mailto:swhite2@fmi.com" TargetMode="External"/><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hyperlink" Target="mailto:wgrief@fmi.com" TargetMode="External"/><Relationship Id="rId5" Type="http://schemas.openxmlformats.org/officeDocument/2006/relationships/image" Target="../media/image21.png"/><Relationship Id="rId10" Type="http://schemas.openxmlformats.org/officeDocument/2006/relationships/hyperlink" Target="mailto:jschultz@fmi.com" TargetMode="External"/><Relationship Id="rId4" Type="http://schemas.openxmlformats.org/officeDocument/2006/relationships/image" Target="../media/image20.png"/><Relationship Id="rId9" Type="http://schemas.openxmlformats.org/officeDocument/2006/relationships/hyperlink" Target="mailto:Ekurneta@fmi.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2.png"/><Relationship Id="rId3" Type="http://schemas.openxmlformats.org/officeDocument/2006/relationships/image" Target="../media/image11.jpg"/><Relationship Id="rId7" Type="http://schemas.openxmlformats.org/officeDocument/2006/relationships/image" Target="../media/image15.jpg"/><Relationship Id="rId12"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2.png"/><Relationship Id="rId3" Type="http://schemas.openxmlformats.org/officeDocument/2006/relationships/image" Target="../media/image11.jpg"/><Relationship Id="rId7" Type="http://schemas.openxmlformats.org/officeDocument/2006/relationships/image" Target="../media/image15.jpg"/><Relationship Id="rId12"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2.xml"/><Relationship Id="rId5" Type="http://schemas.openxmlformats.org/officeDocument/2006/relationships/image" Target="../media/image26.jpg"/><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4.png"/><Relationship Id="rId7" Type="http://schemas.openxmlformats.org/officeDocument/2006/relationships/image" Target="../media/image30.jpg"/><Relationship Id="rId2" Type="http://schemas.openxmlformats.org/officeDocument/2006/relationships/image" Target="../media/image23.jpg"/><Relationship Id="rId1" Type="http://schemas.openxmlformats.org/officeDocument/2006/relationships/slideLayout" Target="../slideLayouts/slideLayout12.xml"/><Relationship Id="rId6" Type="http://schemas.openxmlformats.org/officeDocument/2006/relationships/image" Target="../media/image29.jp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7.jpg"/><Relationship Id="rId2" Type="http://schemas.openxmlformats.org/officeDocument/2006/relationships/image" Target="../media/image23.jpg"/><Relationship Id="rId1" Type="http://schemas.openxmlformats.org/officeDocument/2006/relationships/slideLayout" Target="../slideLayouts/slideLayout12.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fcx365.sharepoint.com/Sites/GBL-DOHS/DOHSPolicy/Forms/By%20Policy%20and%20Purpose.aspx?FilterField1=Policy&amp;FilterValue1=Control%20of%20Hazardous%20Energy%20Sources%20%28LOTOTO%29&amp;FilterType1=Choice&amp;FilterDisplay1=Control%20of%20Hazardous%20Energy%20Sources%20%28LOTOTO%29&amp;FilterField2=Purpose&amp;FilterValue2=Policy&amp;FilterType2=Choice&amp;FilterDisplay2=Policy&amp;id=%2FSites%2FGBL%2DDOHS%2FDOHSPolicy%2FFCX%2DHS04%20Control%20of%20Hazardous%20Energy%20Policy%2Dv2%2Epdf&amp;viewid=8f871460%2D8e24%2D491b%2Da2ad%2D77f7ed64c90b&amp;parent=%2FSites%2FGBL%2DDOHS%2FDOHSPolic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094A-BF89-4BDB-AB51-F1AEC2CEB5C3}"/>
              </a:ext>
            </a:extLst>
          </p:cNvPr>
          <p:cNvSpPr>
            <a:spLocks noGrp="1"/>
          </p:cNvSpPr>
          <p:nvPr>
            <p:ph type="ctrTitle"/>
          </p:nvPr>
        </p:nvSpPr>
        <p:spPr>
          <a:xfrm>
            <a:off x="4448217" y="1638320"/>
            <a:ext cx="4540382" cy="2504662"/>
          </a:xfrm>
        </p:spPr>
        <p:txBody>
          <a:bodyPr/>
          <a:lstStyle/>
          <a:p>
            <a:r>
              <a:rPr lang="en-US" dirty="0"/>
              <a:t>Monthly Contractor HSE / GSC Meeting</a:t>
            </a:r>
            <a:br>
              <a:rPr lang="en-US" dirty="0"/>
            </a:br>
            <a:br>
              <a:rPr lang="en-US" dirty="0"/>
            </a:br>
            <a:r>
              <a:rPr lang="en-US" dirty="0"/>
              <a:t>March 2024</a:t>
            </a:r>
            <a:br>
              <a:rPr lang="en-US" dirty="0"/>
            </a:br>
            <a:br>
              <a:rPr lang="en-US" sz="2000" b="0" dirty="0"/>
            </a:br>
            <a:endParaRPr lang="en-US" sz="2000" b="0" dirty="0"/>
          </a:p>
        </p:txBody>
      </p:sp>
      <p:sp>
        <p:nvSpPr>
          <p:cNvPr id="3" name="Subtitle 2">
            <a:extLst>
              <a:ext uri="{FF2B5EF4-FFF2-40B4-BE49-F238E27FC236}">
                <a16:creationId xmlns:a16="http://schemas.microsoft.com/office/drawing/2014/main" id="{BE9DD4DE-B768-4877-BBAD-939131D02562}"/>
              </a:ext>
            </a:extLst>
          </p:cNvPr>
          <p:cNvSpPr>
            <a:spLocks noGrp="1"/>
          </p:cNvSpPr>
          <p:nvPr>
            <p:ph type="subTitle" idx="1"/>
          </p:nvPr>
        </p:nvSpPr>
        <p:spPr>
          <a:xfrm>
            <a:off x="4448217" y="3684104"/>
            <a:ext cx="4540382" cy="917756"/>
          </a:xfrm>
        </p:spPr>
        <p:txBody>
          <a:bodyPr/>
          <a:lstStyle/>
          <a:p>
            <a:endParaRPr lang="en-US" dirty="0"/>
          </a:p>
          <a:p>
            <a:r>
              <a:rPr lang="en-US" sz="1400" dirty="0">
                <a:solidFill>
                  <a:srgbClr val="006EC0"/>
                </a:solidFill>
                <a:latin typeface="Arial"/>
                <a:cs typeface="Arial"/>
              </a:rPr>
              <a:t>(Incidents</a:t>
            </a:r>
            <a:r>
              <a:rPr lang="en-US" sz="1400" spc="-38" dirty="0">
                <a:solidFill>
                  <a:srgbClr val="006EC0"/>
                </a:solidFill>
                <a:latin typeface="Arial"/>
                <a:cs typeface="Arial"/>
              </a:rPr>
              <a:t> </a:t>
            </a:r>
            <a:r>
              <a:rPr lang="en-US" sz="1400" dirty="0">
                <a:solidFill>
                  <a:srgbClr val="006EC0"/>
                </a:solidFill>
                <a:latin typeface="Arial"/>
                <a:cs typeface="Arial"/>
              </a:rPr>
              <a:t>and</a:t>
            </a:r>
            <a:r>
              <a:rPr lang="en-US" sz="1400" spc="-45" dirty="0">
                <a:solidFill>
                  <a:srgbClr val="006EC0"/>
                </a:solidFill>
                <a:latin typeface="Arial"/>
                <a:cs typeface="Arial"/>
              </a:rPr>
              <a:t> </a:t>
            </a:r>
            <a:r>
              <a:rPr lang="en-US" sz="1400" spc="-15" dirty="0">
                <a:solidFill>
                  <a:srgbClr val="006EC0"/>
                </a:solidFill>
                <a:latin typeface="Arial"/>
                <a:cs typeface="Arial"/>
              </a:rPr>
              <a:t>Communications</a:t>
            </a:r>
            <a:r>
              <a:rPr lang="en-US" sz="1400" spc="-56" dirty="0">
                <a:solidFill>
                  <a:srgbClr val="006EC0"/>
                </a:solidFill>
                <a:latin typeface="Arial"/>
                <a:cs typeface="Arial"/>
              </a:rPr>
              <a:t> </a:t>
            </a:r>
            <a:r>
              <a:rPr lang="en-US" sz="1400" dirty="0">
                <a:solidFill>
                  <a:srgbClr val="006EC0"/>
                </a:solidFill>
                <a:latin typeface="Arial"/>
                <a:cs typeface="Arial"/>
              </a:rPr>
              <a:t>from</a:t>
            </a:r>
            <a:r>
              <a:rPr lang="en-US" sz="1400" spc="-11" dirty="0">
                <a:solidFill>
                  <a:srgbClr val="006EC0"/>
                </a:solidFill>
                <a:latin typeface="Arial"/>
                <a:cs typeface="Arial"/>
              </a:rPr>
              <a:t> </a:t>
            </a:r>
            <a:r>
              <a:rPr lang="en-US" sz="1400" spc="-8" dirty="0">
                <a:solidFill>
                  <a:srgbClr val="006EC0"/>
                </a:solidFill>
                <a:latin typeface="Arial"/>
                <a:cs typeface="Arial"/>
              </a:rPr>
              <a:t>February</a:t>
            </a:r>
            <a:r>
              <a:rPr lang="en-US" sz="1400" spc="-11" dirty="0">
                <a:solidFill>
                  <a:srgbClr val="006EC0"/>
                </a:solidFill>
                <a:latin typeface="Arial"/>
                <a:cs typeface="Arial"/>
              </a:rPr>
              <a:t> </a:t>
            </a:r>
            <a:r>
              <a:rPr lang="en-US" sz="1400" spc="-8" dirty="0">
                <a:solidFill>
                  <a:srgbClr val="006EC0"/>
                </a:solidFill>
                <a:latin typeface="Arial"/>
                <a:cs typeface="Arial"/>
              </a:rPr>
              <a:t>2024)</a:t>
            </a:r>
            <a:endParaRPr lang="en-US" sz="1400" dirty="0">
              <a:latin typeface="Arial"/>
              <a:cs typeface="Arial"/>
            </a:endParaRPr>
          </a:p>
          <a:p>
            <a:endParaRPr lang="en-US" dirty="0"/>
          </a:p>
        </p:txBody>
      </p:sp>
    </p:spTree>
    <p:extLst>
      <p:ext uri="{BB962C8B-B14F-4D97-AF65-F5344CB8AC3E}">
        <p14:creationId xmlns:p14="http://schemas.microsoft.com/office/powerpoint/2010/main" val="1103445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57251"/>
            <a:ext cx="9143999" cy="958967"/>
          </a:xfrm>
          <a:prstGeom prst="rect">
            <a:avLst/>
          </a:prstGeom>
        </p:spPr>
      </p:pic>
      <p:grpSp>
        <p:nvGrpSpPr>
          <p:cNvPr id="3" name="object 3"/>
          <p:cNvGrpSpPr/>
          <p:nvPr/>
        </p:nvGrpSpPr>
        <p:grpSpPr>
          <a:xfrm>
            <a:off x="6857" y="857250"/>
            <a:ext cx="9137333" cy="4947285"/>
            <a:chOff x="9143" y="0"/>
            <a:chExt cx="12183110" cy="6596380"/>
          </a:xfrm>
        </p:grpSpPr>
        <p:pic>
          <p:nvPicPr>
            <p:cNvPr id="4" name="object 4"/>
            <p:cNvPicPr/>
            <p:nvPr/>
          </p:nvPicPr>
          <p:blipFill>
            <a:blip r:embed="rId3" cstate="print"/>
            <a:stretch>
              <a:fillRect/>
            </a:stretch>
          </p:blipFill>
          <p:spPr>
            <a:xfrm>
              <a:off x="173736" y="4349496"/>
              <a:ext cx="2447670" cy="1644395"/>
            </a:xfrm>
            <a:prstGeom prst="rect">
              <a:avLst/>
            </a:prstGeom>
          </p:spPr>
        </p:pic>
        <p:sp>
          <p:nvSpPr>
            <p:cNvPr id="5" name="object 5"/>
            <p:cNvSpPr/>
            <p:nvPr/>
          </p:nvSpPr>
          <p:spPr>
            <a:xfrm>
              <a:off x="2624315" y="809243"/>
              <a:ext cx="9568180" cy="5787390"/>
            </a:xfrm>
            <a:custGeom>
              <a:avLst/>
              <a:gdLst/>
              <a:ahLst/>
              <a:cxnLst/>
              <a:rect l="l" t="t" r="r" b="b"/>
              <a:pathLst>
                <a:path w="9568180" h="5787390">
                  <a:moveTo>
                    <a:pt x="9558541" y="9753"/>
                  </a:moveTo>
                  <a:lnTo>
                    <a:pt x="233184" y="0"/>
                  </a:lnTo>
                  <a:lnTo>
                    <a:pt x="1080858" y="2778264"/>
                  </a:lnTo>
                  <a:lnTo>
                    <a:pt x="9558541" y="2768790"/>
                  </a:lnTo>
                  <a:lnTo>
                    <a:pt x="9558541" y="9753"/>
                  </a:lnTo>
                  <a:close/>
                </a:path>
                <a:path w="9568180" h="5787390">
                  <a:moveTo>
                    <a:pt x="9567672" y="3336760"/>
                  </a:moveTo>
                  <a:lnTo>
                    <a:pt x="9565716" y="2820212"/>
                  </a:lnTo>
                  <a:lnTo>
                    <a:pt x="1013828" y="2810256"/>
                  </a:lnTo>
                  <a:lnTo>
                    <a:pt x="0" y="5784278"/>
                  </a:lnTo>
                  <a:lnTo>
                    <a:pt x="1000328" y="5786818"/>
                  </a:lnTo>
                  <a:lnTo>
                    <a:pt x="9217228" y="5747143"/>
                  </a:lnTo>
                  <a:lnTo>
                    <a:pt x="9567672" y="5747931"/>
                  </a:lnTo>
                  <a:lnTo>
                    <a:pt x="9567672" y="5745442"/>
                  </a:lnTo>
                  <a:lnTo>
                    <a:pt x="9567672" y="3336760"/>
                  </a:lnTo>
                  <a:close/>
                </a:path>
              </a:pathLst>
            </a:custGeom>
            <a:solidFill>
              <a:srgbClr val="F1F1F1"/>
            </a:solidFill>
          </p:spPr>
          <p:txBody>
            <a:bodyPr wrap="square" lIns="0" tIns="0" rIns="0" bIns="0" rtlCol="0"/>
            <a:lstStyle/>
            <a:p>
              <a:endParaRPr sz="1350" dirty="0"/>
            </a:p>
          </p:txBody>
        </p:sp>
        <p:pic>
          <p:nvPicPr>
            <p:cNvPr id="6" name="object 6"/>
            <p:cNvPicPr/>
            <p:nvPr/>
          </p:nvPicPr>
          <p:blipFill>
            <a:blip r:embed="rId4" cstate="print"/>
            <a:stretch>
              <a:fillRect/>
            </a:stretch>
          </p:blipFill>
          <p:spPr>
            <a:xfrm>
              <a:off x="9143" y="0"/>
              <a:ext cx="10096500" cy="798576"/>
            </a:xfrm>
            <a:prstGeom prst="rect">
              <a:avLst/>
            </a:prstGeom>
          </p:spPr>
        </p:pic>
        <p:sp>
          <p:nvSpPr>
            <p:cNvPr id="7" name="object 7"/>
            <p:cNvSpPr/>
            <p:nvPr/>
          </p:nvSpPr>
          <p:spPr>
            <a:xfrm>
              <a:off x="2564892" y="809244"/>
              <a:ext cx="1196340" cy="5654040"/>
            </a:xfrm>
            <a:custGeom>
              <a:avLst/>
              <a:gdLst/>
              <a:ahLst/>
              <a:cxnLst/>
              <a:rect l="l" t="t" r="r" b="b"/>
              <a:pathLst>
                <a:path w="1196339" h="5654040">
                  <a:moveTo>
                    <a:pt x="291820" y="0"/>
                  </a:moveTo>
                  <a:lnTo>
                    <a:pt x="0" y="0"/>
                  </a:lnTo>
                  <a:lnTo>
                    <a:pt x="904519" y="2827020"/>
                  </a:lnTo>
                  <a:lnTo>
                    <a:pt x="0" y="5654040"/>
                  </a:lnTo>
                  <a:lnTo>
                    <a:pt x="291820" y="5654040"/>
                  </a:lnTo>
                  <a:lnTo>
                    <a:pt x="1196340" y="2827020"/>
                  </a:lnTo>
                  <a:lnTo>
                    <a:pt x="291820" y="0"/>
                  </a:lnTo>
                  <a:close/>
                </a:path>
              </a:pathLst>
            </a:custGeom>
            <a:solidFill>
              <a:srgbClr val="A6A6A6"/>
            </a:solidFill>
          </p:spPr>
          <p:txBody>
            <a:bodyPr wrap="square" lIns="0" tIns="0" rIns="0" bIns="0" rtlCol="0"/>
            <a:lstStyle/>
            <a:p>
              <a:endParaRPr sz="1350" dirty="0"/>
            </a:p>
          </p:txBody>
        </p:sp>
      </p:grpSp>
      <p:sp>
        <p:nvSpPr>
          <p:cNvPr id="8" name="object 8"/>
          <p:cNvSpPr txBox="1"/>
          <p:nvPr/>
        </p:nvSpPr>
        <p:spPr>
          <a:xfrm>
            <a:off x="2329346" y="1507460"/>
            <a:ext cx="1109663" cy="193803"/>
          </a:xfrm>
          <a:prstGeom prst="rect">
            <a:avLst/>
          </a:prstGeom>
        </p:spPr>
        <p:txBody>
          <a:bodyPr vert="horz" wrap="square" lIns="0" tIns="9049" rIns="0" bIns="0" rtlCol="0">
            <a:spAutoFit/>
          </a:bodyPr>
          <a:lstStyle/>
          <a:p>
            <a:pPr marL="9525">
              <a:spcBef>
                <a:spcPts val="71"/>
              </a:spcBef>
            </a:pPr>
            <a:r>
              <a:rPr sz="1200" b="1" dirty="0">
                <a:solidFill>
                  <a:srgbClr val="00ACD3"/>
                </a:solidFill>
                <a:latin typeface="Arial"/>
                <a:cs typeface="Arial"/>
              </a:rPr>
              <a:t>Causal</a:t>
            </a:r>
            <a:r>
              <a:rPr sz="1200" b="1" spc="-15" dirty="0">
                <a:solidFill>
                  <a:srgbClr val="00ACD3"/>
                </a:solidFill>
                <a:latin typeface="Arial"/>
                <a:cs typeface="Arial"/>
              </a:rPr>
              <a:t> </a:t>
            </a:r>
            <a:r>
              <a:rPr sz="1200" b="1" spc="-8" dirty="0">
                <a:solidFill>
                  <a:srgbClr val="00ACD3"/>
                </a:solidFill>
                <a:latin typeface="Arial"/>
                <a:cs typeface="Arial"/>
              </a:rPr>
              <a:t>Factors</a:t>
            </a:r>
            <a:endParaRPr sz="1200" dirty="0">
              <a:latin typeface="Arial"/>
              <a:cs typeface="Arial"/>
            </a:endParaRPr>
          </a:p>
        </p:txBody>
      </p:sp>
      <p:sp>
        <p:nvSpPr>
          <p:cNvPr id="9" name="object 9"/>
          <p:cNvSpPr txBox="1"/>
          <p:nvPr/>
        </p:nvSpPr>
        <p:spPr>
          <a:xfrm>
            <a:off x="2854572" y="3599394"/>
            <a:ext cx="1516379" cy="193803"/>
          </a:xfrm>
          <a:prstGeom prst="rect">
            <a:avLst/>
          </a:prstGeom>
        </p:spPr>
        <p:txBody>
          <a:bodyPr vert="horz" wrap="square" lIns="0" tIns="9049" rIns="0" bIns="0" rtlCol="0">
            <a:spAutoFit/>
          </a:bodyPr>
          <a:lstStyle/>
          <a:p>
            <a:pPr marL="9525">
              <a:spcBef>
                <a:spcPts val="71"/>
              </a:spcBef>
            </a:pPr>
            <a:r>
              <a:rPr sz="1200" b="1" dirty="0">
                <a:solidFill>
                  <a:srgbClr val="00ACD3"/>
                </a:solidFill>
                <a:latin typeface="Arial"/>
                <a:cs typeface="Arial"/>
              </a:rPr>
              <a:t>Site</a:t>
            </a:r>
            <a:r>
              <a:rPr sz="1200" b="1" spc="-23" dirty="0">
                <a:solidFill>
                  <a:srgbClr val="00ACD3"/>
                </a:solidFill>
                <a:latin typeface="Arial"/>
                <a:cs typeface="Arial"/>
              </a:rPr>
              <a:t> </a:t>
            </a:r>
            <a:r>
              <a:rPr sz="1200" b="1" dirty="0">
                <a:solidFill>
                  <a:srgbClr val="00ACD3"/>
                </a:solidFill>
                <a:latin typeface="Arial"/>
                <a:cs typeface="Arial"/>
              </a:rPr>
              <a:t>Specific</a:t>
            </a:r>
            <a:r>
              <a:rPr sz="1200" b="1" spc="-64" dirty="0">
                <a:solidFill>
                  <a:srgbClr val="00ACD3"/>
                </a:solidFill>
                <a:latin typeface="Arial"/>
                <a:cs typeface="Arial"/>
              </a:rPr>
              <a:t> </a:t>
            </a:r>
            <a:r>
              <a:rPr sz="1200" b="1" spc="-8" dirty="0">
                <a:solidFill>
                  <a:srgbClr val="00ACD3"/>
                </a:solidFill>
                <a:latin typeface="Arial"/>
                <a:cs typeface="Arial"/>
              </a:rPr>
              <a:t>Actions</a:t>
            </a:r>
            <a:endParaRPr sz="1200" dirty="0">
              <a:latin typeface="Arial"/>
              <a:cs typeface="Arial"/>
            </a:endParaRPr>
          </a:p>
        </p:txBody>
      </p:sp>
      <p:sp>
        <p:nvSpPr>
          <p:cNvPr id="10" name="object 10"/>
          <p:cNvSpPr txBox="1"/>
          <p:nvPr/>
        </p:nvSpPr>
        <p:spPr>
          <a:xfrm>
            <a:off x="2924876" y="1772890"/>
            <a:ext cx="3573780" cy="171681"/>
          </a:xfrm>
          <a:prstGeom prst="rect">
            <a:avLst/>
          </a:prstGeom>
        </p:spPr>
        <p:txBody>
          <a:bodyPr vert="horz" wrap="square" lIns="0" tIns="10001" rIns="0" bIns="0" rtlCol="0">
            <a:spAutoFit/>
          </a:bodyPr>
          <a:lstStyle/>
          <a:p>
            <a:pPr marL="224314" indent="-214789">
              <a:spcBef>
                <a:spcPts val="79"/>
              </a:spcBef>
              <a:buChar char="•"/>
              <a:tabLst>
                <a:tab pos="224314" algn="l"/>
              </a:tabLst>
            </a:pPr>
            <a:r>
              <a:rPr sz="1050" dirty="0">
                <a:latin typeface="Arial"/>
                <a:cs typeface="Arial"/>
              </a:rPr>
              <a:t>Contractor</a:t>
            </a:r>
            <a:r>
              <a:rPr sz="1050" spc="-41" dirty="0">
                <a:latin typeface="Arial"/>
                <a:cs typeface="Arial"/>
              </a:rPr>
              <a:t> </a:t>
            </a:r>
            <a:r>
              <a:rPr sz="1050" dirty="0">
                <a:latin typeface="Arial"/>
                <a:cs typeface="Arial"/>
              </a:rPr>
              <a:t>used</a:t>
            </a:r>
            <a:r>
              <a:rPr sz="1050" spc="-30" dirty="0">
                <a:latin typeface="Arial"/>
                <a:cs typeface="Arial"/>
              </a:rPr>
              <a:t> </a:t>
            </a:r>
            <a:r>
              <a:rPr sz="1050" dirty="0">
                <a:latin typeface="Arial"/>
                <a:cs typeface="Arial"/>
              </a:rPr>
              <a:t>pipe</a:t>
            </a:r>
            <a:r>
              <a:rPr sz="1050" spc="-23" dirty="0">
                <a:latin typeface="Arial"/>
                <a:cs typeface="Arial"/>
              </a:rPr>
              <a:t> </a:t>
            </a:r>
            <a:r>
              <a:rPr sz="1050" dirty="0">
                <a:latin typeface="Arial"/>
                <a:cs typeface="Arial"/>
              </a:rPr>
              <a:t>stand</a:t>
            </a:r>
            <a:r>
              <a:rPr sz="1050" spc="-30" dirty="0">
                <a:latin typeface="Arial"/>
                <a:cs typeface="Arial"/>
              </a:rPr>
              <a:t> </a:t>
            </a:r>
            <a:r>
              <a:rPr sz="1050" dirty="0">
                <a:latin typeface="Arial"/>
                <a:cs typeface="Arial"/>
              </a:rPr>
              <a:t>to</a:t>
            </a:r>
            <a:r>
              <a:rPr sz="1050" spc="-23" dirty="0">
                <a:latin typeface="Arial"/>
                <a:cs typeface="Arial"/>
              </a:rPr>
              <a:t> </a:t>
            </a:r>
            <a:r>
              <a:rPr sz="1050" dirty="0">
                <a:latin typeface="Arial"/>
                <a:cs typeface="Arial"/>
              </a:rPr>
              <a:t>support</a:t>
            </a:r>
            <a:r>
              <a:rPr sz="1050" spc="-34" dirty="0">
                <a:latin typeface="Arial"/>
                <a:cs typeface="Arial"/>
              </a:rPr>
              <a:t> </a:t>
            </a:r>
            <a:r>
              <a:rPr sz="1050" dirty="0">
                <a:latin typeface="Arial"/>
                <a:cs typeface="Arial"/>
              </a:rPr>
              <a:t>weight</a:t>
            </a:r>
            <a:r>
              <a:rPr sz="1050" spc="-8" dirty="0">
                <a:latin typeface="Arial"/>
                <a:cs typeface="Arial"/>
              </a:rPr>
              <a:t> </a:t>
            </a:r>
            <a:r>
              <a:rPr sz="1050" dirty="0">
                <a:latin typeface="Arial"/>
                <a:cs typeface="Arial"/>
              </a:rPr>
              <a:t>of</a:t>
            </a:r>
            <a:r>
              <a:rPr sz="1050" spc="-19" dirty="0">
                <a:latin typeface="Arial"/>
                <a:cs typeface="Arial"/>
              </a:rPr>
              <a:t> </a:t>
            </a:r>
            <a:r>
              <a:rPr sz="1050" spc="-8" dirty="0">
                <a:latin typeface="Arial"/>
                <a:cs typeface="Arial"/>
              </a:rPr>
              <a:t>feedbox.</a:t>
            </a:r>
            <a:endParaRPr sz="1050" dirty="0">
              <a:latin typeface="Arial"/>
              <a:cs typeface="Arial"/>
            </a:endParaRPr>
          </a:p>
        </p:txBody>
      </p:sp>
      <p:sp>
        <p:nvSpPr>
          <p:cNvPr id="11" name="object 11"/>
          <p:cNvSpPr txBox="1"/>
          <p:nvPr/>
        </p:nvSpPr>
        <p:spPr>
          <a:xfrm>
            <a:off x="3267610" y="3879500"/>
            <a:ext cx="5667375" cy="494366"/>
          </a:xfrm>
          <a:prstGeom prst="rect">
            <a:avLst/>
          </a:prstGeom>
        </p:spPr>
        <p:txBody>
          <a:bodyPr vert="horz" wrap="square" lIns="0" tIns="9525" rIns="0" bIns="0" rtlCol="0">
            <a:spAutoFit/>
          </a:bodyPr>
          <a:lstStyle/>
          <a:p>
            <a:pPr marL="224314" marR="3810" indent="-215265">
              <a:spcBef>
                <a:spcPts val="75"/>
              </a:spcBef>
              <a:buFont typeface="Arial"/>
              <a:buChar char="•"/>
              <a:tabLst>
                <a:tab pos="224314" algn="l"/>
              </a:tabLst>
            </a:pPr>
            <a:r>
              <a:rPr sz="1050" b="1" spc="-8" dirty="0">
                <a:latin typeface="Arial"/>
                <a:cs typeface="Arial"/>
              </a:rPr>
              <a:t>Engineering</a:t>
            </a:r>
            <a:r>
              <a:rPr sz="1050" b="1" spc="-45" dirty="0">
                <a:latin typeface="Arial"/>
                <a:cs typeface="Arial"/>
              </a:rPr>
              <a:t> </a:t>
            </a:r>
            <a:r>
              <a:rPr sz="1050" b="1" dirty="0">
                <a:latin typeface="Arial"/>
                <a:cs typeface="Arial"/>
              </a:rPr>
              <a:t>control</a:t>
            </a:r>
            <a:r>
              <a:rPr sz="1050" b="1" spc="-26" dirty="0">
                <a:latin typeface="Arial"/>
                <a:cs typeface="Arial"/>
              </a:rPr>
              <a:t> </a:t>
            </a:r>
            <a:r>
              <a:rPr sz="1050" b="1" dirty="0">
                <a:latin typeface="Arial"/>
                <a:cs typeface="Arial"/>
              </a:rPr>
              <a:t>–</a:t>
            </a:r>
            <a:r>
              <a:rPr sz="1050" b="1" spc="-15" dirty="0">
                <a:latin typeface="Arial"/>
                <a:cs typeface="Arial"/>
              </a:rPr>
              <a:t> </a:t>
            </a:r>
            <a:r>
              <a:rPr sz="1050" dirty="0">
                <a:latin typeface="Arial"/>
                <a:cs typeface="Arial"/>
              </a:rPr>
              <a:t>Engineer</a:t>
            </a:r>
            <a:r>
              <a:rPr sz="1050" spc="-26" dirty="0">
                <a:latin typeface="Arial"/>
                <a:cs typeface="Arial"/>
              </a:rPr>
              <a:t> </a:t>
            </a:r>
            <a:r>
              <a:rPr sz="1050" dirty="0">
                <a:latin typeface="Arial"/>
                <a:cs typeface="Arial"/>
              </a:rPr>
              <a:t>a</a:t>
            </a:r>
            <a:r>
              <a:rPr sz="1050" spc="-15" dirty="0">
                <a:latin typeface="Arial"/>
                <a:cs typeface="Arial"/>
              </a:rPr>
              <a:t> </a:t>
            </a:r>
            <a:r>
              <a:rPr sz="1050" dirty="0">
                <a:latin typeface="Arial"/>
                <a:cs typeface="Arial"/>
              </a:rPr>
              <a:t>stand</a:t>
            </a:r>
            <a:r>
              <a:rPr sz="1050" spc="-30" dirty="0">
                <a:latin typeface="Arial"/>
                <a:cs typeface="Arial"/>
              </a:rPr>
              <a:t> </a:t>
            </a:r>
            <a:r>
              <a:rPr sz="1050" dirty="0">
                <a:latin typeface="Arial"/>
                <a:cs typeface="Arial"/>
              </a:rPr>
              <a:t>to</a:t>
            </a:r>
            <a:r>
              <a:rPr sz="1050" spc="-23" dirty="0">
                <a:latin typeface="Arial"/>
                <a:cs typeface="Arial"/>
              </a:rPr>
              <a:t> </a:t>
            </a:r>
            <a:r>
              <a:rPr sz="1050" dirty="0">
                <a:latin typeface="Arial"/>
                <a:cs typeface="Arial"/>
              </a:rPr>
              <a:t>secure</a:t>
            </a:r>
            <a:r>
              <a:rPr sz="1050" spc="-38" dirty="0">
                <a:latin typeface="Arial"/>
                <a:cs typeface="Arial"/>
              </a:rPr>
              <a:t> </a:t>
            </a:r>
            <a:r>
              <a:rPr sz="1050" dirty="0">
                <a:latin typeface="Arial"/>
                <a:cs typeface="Arial"/>
              </a:rPr>
              <a:t>feedboxes</a:t>
            </a:r>
            <a:r>
              <a:rPr sz="1050" spc="-26" dirty="0">
                <a:latin typeface="Arial"/>
                <a:cs typeface="Arial"/>
              </a:rPr>
              <a:t> </a:t>
            </a:r>
            <a:r>
              <a:rPr sz="1050" dirty="0">
                <a:latin typeface="Arial"/>
                <a:cs typeface="Arial"/>
              </a:rPr>
              <a:t>when</a:t>
            </a:r>
            <a:r>
              <a:rPr sz="1050" spc="-15" dirty="0">
                <a:latin typeface="Arial"/>
                <a:cs typeface="Arial"/>
              </a:rPr>
              <a:t> </a:t>
            </a:r>
            <a:r>
              <a:rPr sz="1050" dirty="0">
                <a:latin typeface="Arial"/>
                <a:cs typeface="Arial"/>
              </a:rPr>
              <a:t>liners</a:t>
            </a:r>
            <a:r>
              <a:rPr sz="1050" spc="-19" dirty="0">
                <a:latin typeface="Arial"/>
                <a:cs typeface="Arial"/>
              </a:rPr>
              <a:t> </a:t>
            </a:r>
            <a:r>
              <a:rPr sz="1050" dirty="0">
                <a:latin typeface="Arial"/>
                <a:cs typeface="Arial"/>
              </a:rPr>
              <a:t>are</a:t>
            </a:r>
            <a:r>
              <a:rPr sz="1050" spc="-19" dirty="0">
                <a:latin typeface="Arial"/>
                <a:cs typeface="Arial"/>
              </a:rPr>
              <a:t> </a:t>
            </a:r>
            <a:r>
              <a:rPr sz="1050" spc="-8" dirty="0">
                <a:latin typeface="Arial"/>
                <a:cs typeface="Arial"/>
              </a:rPr>
              <a:t>being</a:t>
            </a:r>
            <a:r>
              <a:rPr sz="1050" spc="375" dirty="0">
                <a:latin typeface="Arial"/>
                <a:cs typeface="Arial"/>
              </a:rPr>
              <a:t> </a:t>
            </a:r>
            <a:r>
              <a:rPr sz="1050" dirty="0">
                <a:latin typeface="Arial"/>
                <a:cs typeface="Arial"/>
              </a:rPr>
              <a:t>changed</a:t>
            </a:r>
            <a:r>
              <a:rPr sz="1050" spc="-45" dirty="0">
                <a:latin typeface="Arial"/>
                <a:cs typeface="Arial"/>
              </a:rPr>
              <a:t> </a:t>
            </a:r>
            <a:r>
              <a:rPr sz="1050" dirty="0">
                <a:latin typeface="Arial"/>
                <a:cs typeface="Arial"/>
              </a:rPr>
              <a:t>outside</a:t>
            </a:r>
            <a:r>
              <a:rPr sz="1050" spc="-45" dirty="0">
                <a:latin typeface="Arial"/>
                <a:cs typeface="Arial"/>
              </a:rPr>
              <a:t> </a:t>
            </a:r>
            <a:r>
              <a:rPr sz="1050" dirty="0">
                <a:latin typeface="Arial"/>
                <a:cs typeface="Arial"/>
              </a:rPr>
              <a:t>of</a:t>
            </a:r>
            <a:r>
              <a:rPr sz="1050" spc="-15" dirty="0">
                <a:latin typeface="Arial"/>
                <a:cs typeface="Arial"/>
              </a:rPr>
              <a:t> </a:t>
            </a:r>
            <a:r>
              <a:rPr sz="1050" dirty="0">
                <a:latin typeface="Arial"/>
                <a:cs typeface="Arial"/>
              </a:rPr>
              <a:t>wet</a:t>
            </a:r>
            <a:r>
              <a:rPr sz="1050" spc="-11" dirty="0">
                <a:latin typeface="Arial"/>
                <a:cs typeface="Arial"/>
              </a:rPr>
              <a:t> </a:t>
            </a:r>
            <a:r>
              <a:rPr sz="1050" dirty="0">
                <a:latin typeface="Arial"/>
                <a:cs typeface="Arial"/>
              </a:rPr>
              <a:t>screen.</a:t>
            </a:r>
            <a:r>
              <a:rPr sz="1050" spc="-41" dirty="0">
                <a:latin typeface="Arial"/>
                <a:cs typeface="Arial"/>
              </a:rPr>
              <a:t> </a:t>
            </a:r>
            <a:r>
              <a:rPr sz="1050" dirty="0">
                <a:latin typeface="Arial"/>
                <a:cs typeface="Arial"/>
              </a:rPr>
              <a:t>Immediately</a:t>
            </a:r>
            <a:r>
              <a:rPr sz="1050" spc="-38" dirty="0">
                <a:latin typeface="Arial"/>
                <a:cs typeface="Arial"/>
              </a:rPr>
              <a:t> </a:t>
            </a:r>
            <a:r>
              <a:rPr sz="1050" dirty="0">
                <a:latin typeface="Arial"/>
                <a:cs typeface="Arial"/>
              </a:rPr>
              <a:t>eliminate</a:t>
            </a:r>
            <a:r>
              <a:rPr sz="1050" spc="-34" dirty="0">
                <a:latin typeface="Arial"/>
                <a:cs typeface="Arial"/>
              </a:rPr>
              <a:t> </a:t>
            </a:r>
            <a:r>
              <a:rPr sz="1050" dirty="0">
                <a:latin typeface="Arial"/>
                <a:cs typeface="Arial"/>
              </a:rPr>
              <a:t>the</a:t>
            </a:r>
            <a:r>
              <a:rPr sz="1050" spc="-26" dirty="0">
                <a:latin typeface="Arial"/>
                <a:cs typeface="Arial"/>
              </a:rPr>
              <a:t> </a:t>
            </a:r>
            <a:r>
              <a:rPr sz="1050" dirty="0">
                <a:latin typeface="Arial"/>
                <a:cs typeface="Arial"/>
              </a:rPr>
              <a:t>practice</a:t>
            </a:r>
            <a:r>
              <a:rPr sz="1050" spc="-45" dirty="0">
                <a:latin typeface="Arial"/>
                <a:cs typeface="Arial"/>
              </a:rPr>
              <a:t> </a:t>
            </a:r>
            <a:r>
              <a:rPr sz="1050" dirty="0">
                <a:latin typeface="Arial"/>
                <a:cs typeface="Arial"/>
              </a:rPr>
              <a:t>of</a:t>
            </a:r>
            <a:r>
              <a:rPr sz="1050" spc="-26" dirty="0">
                <a:latin typeface="Arial"/>
                <a:cs typeface="Arial"/>
              </a:rPr>
              <a:t> </a:t>
            </a:r>
            <a:r>
              <a:rPr sz="1050" dirty="0">
                <a:latin typeface="Arial"/>
                <a:cs typeface="Arial"/>
              </a:rPr>
              <a:t>changing</a:t>
            </a:r>
            <a:r>
              <a:rPr sz="1050" spc="-38" dirty="0">
                <a:latin typeface="Arial"/>
                <a:cs typeface="Arial"/>
              </a:rPr>
              <a:t> </a:t>
            </a:r>
            <a:r>
              <a:rPr sz="1050" dirty="0">
                <a:latin typeface="Arial"/>
                <a:cs typeface="Arial"/>
              </a:rPr>
              <a:t>liners</a:t>
            </a:r>
            <a:r>
              <a:rPr sz="1050" spc="-30" dirty="0">
                <a:latin typeface="Arial"/>
                <a:cs typeface="Arial"/>
              </a:rPr>
              <a:t> </a:t>
            </a:r>
            <a:r>
              <a:rPr sz="1050" spc="-8" dirty="0">
                <a:latin typeface="Arial"/>
                <a:cs typeface="Arial"/>
              </a:rPr>
              <a:t>outside </a:t>
            </a:r>
            <a:r>
              <a:rPr sz="1050" dirty="0">
                <a:latin typeface="Arial"/>
                <a:cs typeface="Arial"/>
              </a:rPr>
              <a:t>of</a:t>
            </a:r>
            <a:r>
              <a:rPr sz="1050" spc="-19" dirty="0">
                <a:latin typeface="Arial"/>
                <a:cs typeface="Arial"/>
              </a:rPr>
              <a:t> </a:t>
            </a:r>
            <a:r>
              <a:rPr sz="1050" dirty="0">
                <a:latin typeface="Arial"/>
                <a:cs typeface="Arial"/>
              </a:rPr>
              <a:t>wet</a:t>
            </a:r>
            <a:r>
              <a:rPr sz="1050" spc="4" dirty="0">
                <a:latin typeface="Arial"/>
                <a:cs typeface="Arial"/>
              </a:rPr>
              <a:t> </a:t>
            </a:r>
            <a:r>
              <a:rPr sz="1050" dirty="0">
                <a:latin typeface="Arial"/>
                <a:cs typeface="Arial"/>
              </a:rPr>
              <a:t>screen</a:t>
            </a:r>
            <a:r>
              <a:rPr sz="1050" spc="-41" dirty="0">
                <a:latin typeface="Arial"/>
                <a:cs typeface="Arial"/>
              </a:rPr>
              <a:t> </a:t>
            </a:r>
            <a:r>
              <a:rPr sz="1050" dirty="0">
                <a:latin typeface="Arial"/>
                <a:cs typeface="Arial"/>
              </a:rPr>
              <a:t>until</a:t>
            </a:r>
            <a:r>
              <a:rPr sz="1050" spc="-19" dirty="0">
                <a:latin typeface="Arial"/>
                <a:cs typeface="Arial"/>
              </a:rPr>
              <a:t> </a:t>
            </a:r>
            <a:r>
              <a:rPr sz="1050" dirty="0">
                <a:latin typeface="Arial"/>
                <a:cs typeface="Arial"/>
              </a:rPr>
              <a:t>new</a:t>
            </a:r>
            <a:r>
              <a:rPr sz="1050" spc="-19" dirty="0">
                <a:latin typeface="Arial"/>
                <a:cs typeface="Arial"/>
              </a:rPr>
              <a:t> </a:t>
            </a:r>
            <a:r>
              <a:rPr sz="1050" dirty="0">
                <a:latin typeface="Arial"/>
                <a:cs typeface="Arial"/>
              </a:rPr>
              <a:t>stand</a:t>
            </a:r>
            <a:r>
              <a:rPr sz="1050" spc="-38" dirty="0">
                <a:latin typeface="Arial"/>
                <a:cs typeface="Arial"/>
              </a:rPr>
              <a:t> </a:t>
            </a:r>
            <a:r>
              <a:rPr sz="1050" dirty="0">
                <a:latin typeface="Arial"/>
                <a:cs typeface="Arial"/>
              </a:rPr>
              <a:t>is</a:t>
            </a:r>
            <a:r>
              <a:rPr sz="1050" spc="-4" dirty="0">
                <a:latin typeface="Arial"/>
                <a:cs typeface="Arial"/>
              </a:rPr>
              <a:t> </a:t>
            </a:r>
            <a:r>
              <a:rPr sz="1050" spc="-8" dirty="0">
                <a:latin typeface="Arial"/>
                <a:cs typeface="Arial"/>
              </a:rPr>
              <a:t>fabricated.</a:t>
            </a:r>
            <a:endParaRPr sz="1050" dirty="0">
              <a:latin typeface="Arial"/>
              <a:cs typeface="Arial"/>
            </a:endParaRPr>
          </a:p>
        </p:txBody>
      </p:sp>
      <p:sp>
        <p:nvSpPr>
          <p:cNvPr id="12" name="object 12"/>
          <p:cNvSpPr txBox="1"/>
          <p:nvPr/>
        </p:nvSpPr>
        <p:spPr>
          <a:xfrm>
            <a:off x="3267610" y="4519579"/>
            <a:ext cx="5608796" cy="640560"/>
          </a:xfrm>
          <a:prstGeom prst="rect">
            <a:avLst/>
          </a:prstGeom>
        </p:spPr>
        <p:txBody>
          <a:bodyPr vert="horz" wrap="square" lIns="0" tIns="9525" rIns="0" bIns="0" rtlCol="0">
            <a:spAutoFit/>
          </a:bodyPr>
          <a:lstStyle/>
          <a:p>
            <a:pPr marL="224314" indent="-214789">
              <a:spcBef>
                <a:spcPts val="75"/>
              </a:spcBef>
              <a:buFont typeface="Arial"/>
              <a:buChar char="•"/>
              <a:tabLst>
                <a:tab pos="224314" algn="l"/>
              </a:tabLst>
            </a:pPr>
            <a:r>
              <a:rPr sz="1050" b="1" dirty="0">
                <a:latin typeface="Arial"/>
                <a:cs typeface="Arial"/>
              </a:rPr>
              <a:t>Administrative</a:t>
            </a:r>
            <a:r>
              <a:rPr sz="1050" b="1" spc="-23" dirty="0">
                <a:latin typeface="Arial"/>
                <a:cs typeface="Arial"/>
              </a:rPr>
              <a:t> </a:t>
            </a:r>
            <a:r>
              <a:rPr sz="1050" b="1" dirty="0">
                <a:latin typeface="Arial"/>
                <a:cs typeface="Arial"/>
              </a:rPr>
              <a:t>control</a:t>
            </a:r>
            <a:r>
              <a:rPr sz="1050" b="1" spc="-30" dirty="0">
                <a:latin typeface="Arial"/>
                <a:cs typeface="Arial"/>
              </a:rPr>
              <a:t> </a:t>
            </a:r>
            <a:r>
              <a:rPr sz="1050" dirty="0">
                <a:latin typeface="Arial"/>
                <a:cs typeface="Arial"/>
              </a:rPr>
              <a:t>–</a:t>
            </a:r>
            <a:r>
              <a:rPr sz="1050" spc="-19" dirty="0">
                <a:latin typeface="Arial"/>
                <a:cs typeface="Arial"/>
              </a:rPr>
              <a:t> </a:t>
            </a:r>
            <a:r>
              <a:rPr sz="1050" dirty="0">
                <a:latin typeface="Arial"/>
                <a:cs typeface="Arial"/>
              </a:rPr>
              <a:t>Create</a:t>
            </a:r>
            <a:r>
              <a:rPr sz="1050" spc="-38" dirty="0">
                <a:latin typeface="Arial"/>
                <a:cs typeface="Arial"/>
              </a:rPr>
              <a:t> </a:t>
            </a:r>
            <a:r>
              <a:rPr sz="1050" dirty="0">
                <a:latin typeface="Arial"/>
                <a:cs typeface="Arial"/>
              </a:rPr>
              <a:t>SOP</a:t>
            </a:r>
            <a:r>
              <a:rPr sz="1050" spc="-34" dirty="0">
                <a:latin typeface="Arial"/>
                <a:cs typeface="Arial"/>
              </a:rPr>
              <a:t> </a:t>
            </a:r>
            <a:r>
              <a:rPr sz="1050" dirty="0">
                <a:latin typeface="Arial"/>
                <a:cs typeface="Arial"/>
              </a:rPr>
              <a:t>for</a:t>
            </a:r>
            <a:r>
              <a:rPr sz="1050" spc="-26" dirty="0">
                <a:latin typeface="Arial"/>
                <a:cs typeface="Arial"/>
              </a:rPr>
              <a:t> </a:t>
            </a:r>
            <a:r>
              <a:rPr sz="1050" dirty="0">
                <a:latin typeface="Arial"/>
                <a:cs typeface="Arial"/>
              </a:rPr>
              <a:t>task</a:t>
            </a:r>
            <a:r>
              <a:rPr sz="1050" spc="-41" dirty="0">
                <a:latin typeface="Arial"/>
                <a:cs typeface="Arial"/>
              </a:rPr>
              <a:t> </a:t>
            </a:r>
            <a:r>
              <a:rPr sz="1050" dirty="0">
                <a:latin typeface="Arial"/>
                <a:cs typeface="Arial"/>
              </a:rPr>
              <a:t>that</a:t>
            </a:r>
            <a:r>
              <a:rPr sz="1050" spc="-30" dirty="0">
                <a:latin typeface="Arial"/>
                <a:cs typeface="Arial"/>
              </a:rPr>
              <a:t> </a:t>
            </a:r>
            <a:r>
              <a:rPr sz="1050" dirty="0">
                <a:latin typeface="Arial"/>
                <a:cs typeface="Arial"/>
              </a:rPr>
              <a:t>includes</a:t>
            </a:r>
            <a:r>
              <a:rPr sz="1050" spc="-30" dirty="0">
                <a:latin typeface="Arial"/>
                <a:cs typeface="Arial"/>
              </a:rPr>
              <a:t> </a:t>
            </a:r>
            <a:r>
              <a:rPr sz="1050" dirty="0">
                <a:latin typeface="Arial"/>
                <a:cs typeface="Arial"/>
              </a:rPr>
              <a:t>the</a:t>
            </a:r>
            <a:r>
              <a:rPr sz="1050" spc="-26" dirty="0">
                <a:latin typeface="Arial"/>
                <a:cs typeface="Arial"/>
              </a:rPr>
              <a:t> </a:t>
            </a:r>
            <a:r>
              <a:rPr sz="1050" dirty="0">
                <a:latin typeface="Arial"/>
                <a:cs typeface="Arial"/>
              </a:rPr>
              <a:t>following</a:t>
            </a:r>
            <a:r>
              <a:rPr sz="1050" spc="-26" dirty="0">
                <a:latin typeface="Arial"/>
                <a:cs typeface="Arial"/>
              </a:rPr>
              <a:t> </a:t>
            </a:r>
            <a:r>
              <a:rPr sz="1050" dirty="0">
                <a:latin typeface="Arial"/>
                <a:cs typeface="Arial"/>
              </a:rPr>
              <a:t>safety</a:t>
            </a:r>
            <a:r>
              <a:rPr sz="1050" spc="-38" dirty="0">
                <a:latin typeface="Arial"/>
                <a:cs typeface="Arial"/>
              </a:rPr>
              <a:t> </a:t>
            </a:r>
            <a:r>
              <a:rPr sz="1050" spc="-8" dirty="0">
                <a:latin typeface="Arial"/>
                <a:cs typeface="Arial"/>
              </a:rPr>
              <a:t>guidelines:</a:t>
            </a:r>
            <a:endParaRPr sz="1050" dirty="0">
              <a:latin typeface="Arial"/>
              <a:cs typeface="Arial"/>
            </a:endParaRPr>
          </a:p>
          <a:p>
            <a:pPr marL="478155" lvl="1" indent="-127159">
              <a:buChar char="•"/>
              <a:tabLst>
                <a:tab pos="478155" algn="l"/>
              </a:tabLst>
            </a:pPr>
            <a:r>
              <a:rPr sz="1050" dirty="0">
                <a:latin typeface="Arial"/>
                <a:cs typeface="Arial"/>
              </a:rPr>
              <a:t>Only</a:t>
            </a:r>
            <a:r>
              <a:rPr sz="1050" spc="-26" dirty="0">
                <a:latin typeface="Arial"/>
                <a:cs typeface="Arial"/>
              </a:rPr>
              <a:t> </a:t>
            </a:r>
            <a:r>
              <a:rPr sz="1050" dirty="0">
                <a:latin typeface="Arial"/>
                <a:cs typeface="Arial"/>
              </a:rPr>
              <a:t>use</a:t>
            </a:r>
            <a:r>
              <a:rPr sz="1050" spc="-26" dirty="0">
                <a:latin typeface="Arial"/>
                <a:cs typeface="Arial"/>
              </a:rPr>
              <a:t> </a:t>
            </a:r>
            <a:r>
              <a:rPr sz="1050" dirty="0">
                <a:latin typeface="Arial"/>
                <a:cs typeface="Arial"/>
              </a:rPr>
              <a:t>engineered</a:t>
            </a:r>
            <a:r>
              <a:rPr sz="1050" spc="-45" dirty="0">
                <a:latin typeface="Arial"/>
                <a:cs typeface="Arial"/>
              </a:rPr>
              <a:t> </a:t>
            </a:r>
            <a:r>
              <a:rPr sz="1050" spc="-15" dirty="0">
                <a:latin typeface="Arial"/>
                <a:cs typeface="Arial"/>
              </a:rPr>
              <a:t>stand</a:t>
            </a:r>
            <a:endParaRPr sz="1050" dirty="0">
              <a:latin typeface="Arial"/>
              <a:cs typeface="Arial"/>
            </a:endParaRPr>
          </a:p>
          <a:p>
            <a:pPr marL="478155" lvl="1" indent="-127159">
              <a:lnSpc>
                <a:spcPts val="1245"/>
              </a:lnSpc>
              <a:buChar char="•"/>
              <a:tabLst>
                <a:tab pos="478155" algn="l"/>
              </a:tabLst>
            </a:pPr>
            <a:r>
              <a:rPr sz="1050" dirty="0">
                <a:latin typeface="Arial"/>
                <a:cs typeface="Arial"/>
              </a:rPr>
              <a:t>Use</a:t>
            </a:r>
            <a:r>
              <a:rPr sz="1050" spc="-19" dirty="0">
                <a:latin typeface="Arial"/>
                <a:cs typeface="Arial"/>
              </a:rPr>
              <a:t> </a:t>
            </a:r>
            <a:r>
              <a:rPr sz="1050" dirty="0">
                <a:latin typeface="Arial"/>
                <a:cs typeface="Arial"/>
              </a:rPr>
              <a:t>cement</a:t>
            </a:r>
            <a:r>
              <a:rPr sz="1050" spc="-34" dirty="0">
                <a:latin typeface="Arial"/>
                <a:cs typeface="Arial"/>
              </a:rPr>
              <a:t> </a:t>
            </a:r>
            <a:r>
              <a:rPr sz="1050" dirty="0">
                <a:latin typeface="Arial"/>
                <a:cs typeface="Arial"/>
              </a:rPr>
              <a:t>slab</a:t>
            </a:r>
            <a:r>
              <a:rPr sz="1050" spc="-23" dirty="0">
                <a:latin typeface="Arial"/>
                <a:cs typeface="Arial"/>
              </a:rPr>
              <a:t> </a:t>
            </a:r>
            <a:r>
              <a:rPr sz="1050" dirty="0">
                <a:latin typeface="Arial"/>
                <a:cs typeface="Arial"/>
              </a:rPr>
              <a:t>in</a:t>
            </a:r>
            <a:r>
              <a:rPr sz="1050" spc="-15" dirty="0">
                <a:latin typeface="Arial"/>
                <a:cs typeface="Arial"/>
              </a:rPr>
              <a:t> </a:t>
            </a:r>
            <a:r>
              <a:rPr sz="1050" dirty="0">
                <a:latin typeface="Arial"/>
                <a:cs typeface="Arial"/>
              </a:rPr>
              <a:t>yard</a:t>
            </a:r>
            <a:r>
              <a:rPr sz="1050" spc="-15" dirty="0">
                <a:latin typeface="Arial"/>
                <a:cs typeface="Arial"/>
              </a:rPr>
              <a:t> </a:t>
            </a:r>
            <a:r>
              <a:rPr sz="1050" dirty="0">
                <a:latin typeface="Arial"/>
                <a:cs typeface="Arial"/>
              </a:rPr>
              <a:t>for</a:t>
            </a:r>
            <a:r>
              <a:rPr sz="1050" spc="-23" dirty="0">
                <a:latin typeface="Arial"/>
                <a:cs typeface="Arial"/>
              </a:rPr>
              <a:t> </a:t>
            </a:r>
            <a:r>
              <a:rPr sz="1050" dirty="0">
                <a:latin typeface="Arial"/>
                <a:cs typeface="Arial"/>
              </a:rPr>
              <a:t>level,</a:t>
            </a:r>
            <a:r>
              <a:rPr sz="1050" spc="-11" dirty="0">
                <a:latin typeface="Arial"/>
                <a:cs typeface="Arial"/>
              </a:rPr>
              <a:t> </a:t>
            </a:r>
            <a:r>
              <a:rPr sz="1050" dirty="0">
                <a:latin typeface="Arial"/>
                <a:cs typeface="Arial"/>
              </a:rPr>
              <a:t>stable</a:t>
            </a:r>
            <a:r>
              <a:rPr sz="1050" spc="-30" dirty="0">
                <a:latin typeface="Arial"/>
                <a:cs typeface="Arial"/>
              </a:rPr>
              <a:t> </a:t>
            </a:r>
            <a:r>
              <a:rPr sz="1050" spc="-8" dirty="0">
                <a:latin typeface="Arial"/>
                <a:cs typeface="Arial"/>
              </a:rPr>
              <a:t>ground</a:t>
            </a:r>
            <a:endParaRPr sz="1050" dirty="0">
              <a:latin typeface="Arial"/>
              <a:cs typeface="Arial"/>
            </a:endParaRPr>
          </a:p>
          <a:p>
            <a:pPr marL="478155" lvl="1" indent="-127159">
              <a:lnSpc>
                <a:spcPts val="1245"/>
              </a:lnSpc>
              <a:buChar char="•"/>
              <a:tabLst>
                <a:tab pos="478155" algn="l"/>
              </a:tabLst>
            </a:pPr>
            <a:r>
              <a:rPr sz="1050" dirty="0">
                <a:latin typeface="Arial"/>
                <a:cs typeface="Arial"/>
              </a:rPr>
              <a:t>Ensure</a:t>
            </a:r>
            <a:r>
              <a:rPr sz="1050" spc="-38" dirty="0">
                <a:latin typeface="Arial"/>
                <a:cs typeface="Arial"/>
              </a:rPr>
              <a:t> </a:t>
            </a:r>
            <a:r>
              <a:rPr sz="1050" dirty="0">
                <a:latin typeface="Arial"/>
                <a:cs typeface="Arial"/>
              </a:rPr>
              <a:t>stand</a:t>
            </a:r>
            <a:r>
              <a:rPr sz="1050" spc="-41" dirty="0">
                <a:latin typeface="Arial"/>
                <a:cs typeface="Arial"/>
              </a:rPr>
              <a:t> </a:t>
            </a:r>
            <a:r>
              <a:rPr sz="1050" dirty="0">
                <a:latin typeface="Arial"/>
                <a:cs typeface="Arial"/>
              </a:rPr>
              <a:t>placement</a:t>
            </a:r>
            <a:r>
              <a:rPr sz="1050" spc="-53" dirty="0">
                <a:latin typeface="Arial"/>
                <a:cs typeface="Arial"/>
              </a:rPr>
              <a:t> </a:t>
            </a:r>
            <a:r>
              <a:rPr sz="1050" dirty="0">
                <a:latin typeface="Arial"/>
                <a:cs typeface="Arial"/>
              </a:rPr>
              <a:t>adequately</a:t>
            </a:r>
            <a:r>
              <a:rPr sz="1050" spc="-41" dirty="0">
                <a:latin typeface="Arial"/>
                <a:cs typeface="Arial"/>
              </a:rPr>
              <a:t> </a:t>
            </a:r>
            <a:r>
              <a:rPr sz="1050" dirty="0">
                <a:latin typeface="Arial"/>
                <a:cs typeface="Arial"/>
              </a:rPr>
              <a:t>and</a:t>
            </a:r>
            <a:r>
              <a:rPr sz="1050" spc="-30" dirty="0">
                <a:latin typeface="Arial"/>
                <a:cs typeface="Arial"/>
              </a:rPr>
              <a:t> </a:t>
            </a:r>
            <a:r>
              <a:rPr sz="1050" dirty="0">
                <a:latin typeface="Arial"/>
                <a:cs typeface="Arial"/>
              </a:rPr>
              <a:t>evenly</a:t>
            </a:r>
            <a:r>
              <a:rPr sz="1050" spc="-26" dirty="0">
                <a:latin typeface="Arial"/>
                <a:cs typeface="Arial"/>
              </a:rPr>
              <a:t> </a:t>
            </a:r>
            <a:r>
              <a:rPr sz="1050" dirty="0">
                <a:latin typeface="Arial"/>
                <a:cs typeface="Arial"/>
              </a:rPr>
              <a:t>supports</a:t>
            </a:r>
            <a:r>
              <a:rPr sz="1050" spc="-53" dirty="0">
                <a:latin typeface="Arial"/>
                <a:cs typeface="Arial"/>
              </a:rPr>
              <a:t> </a:t>
            </a:r>
            <a:r>
              <a:rPr sz="1050" dirty="0">
                <a:latin typeface="Arial"/>
                <a:cs typeface="Arial"/>
              </a:rPr>
              <a:t>feedbox</a:t>
            </a:r>
            <a:r>
              <a:rPr sz="1050" spc="-38" dirty="0">
                <a:latin typeface="Arial"/>
                <a:cs typeface="Arial"/>
              </a:rPr>
              <a:t> </a:t>
            </a:r>
            <a:r>
              <a:rPr sz="1050" spc="-8" dirty="0">
                <a:latin typeface="Arial"/>
                <a:cs typeface="Arial"/>
              </a:rPr>
              <a:t>weight</a:t>
            </a:r>
            <a:endParaRPr sz="1050" dirty="0">
              <a:latin typeface="Arial"/>
              <a:cs typeface="Arial"/>
            </a:endParaRPr>
          </a:p>
        </p:txBody>
      </p:sp>
      <p:grpSp>
        <p:nvGrpSpPr>
          <p:cNvPr id="13" name="object 13"/>
          <p:cNvGrpSpPr/>
          <p:nvPr/>
        </p:nvGrpSpPr>
        <p:grpSpPr>
          <a:xfrm>
            <a:off x="0" y="954405"/>
            <a:ext cx="9144000" cy="5046344"/>
            <a:chOff x="0" y="129539"/>
            <a:chExt cx="12192000" cy="6728459"/>
          </a:xfrm>
        </p:grpSpPr>
        <p:sp>
          <p:nvSpPr>
            <p:cNvPr id="14" name="object 14"/>
            <p:cNvSpPr/>
            <p:nvPr/>
          </p:nvSpPr>
          <p:spPr>
            <a:xfrm>
              <a:off x="2564892" y="3619497"/>
              <a:ext cx="1196340" cy="2833370"/>
            </a:xfrm>
            <a:custGeom>
              <a:avLst/>
              <a:gdLst/>
              <a:ahLst/>
              <a:cxnLst/>
              <a:rect l="l" t="t" r="r" b="b"/>
              <a:pathLst>
                <a:path w="1196339" h="2833370">
                  <a:moveTo>
                    <a:pt x="904252" y="0"/>
                  </a:moveTo>
                  <a:lnTo>
                    <a:pt x="0" y="2825381"/>
                  </a:lnTo>
                  <a:lnTo>
                    <a:pt x="285559" y="2833116"/>
                  </a:lnTo>
                  <a:lnTo>
                    <a:pt x="1196340" y="6019"/>
                  </a:lnTo>
                  <a:lnTo>
                    <a:pt x="904252" y="0"/>
                  </a:lnTo>
                  <a:close/>
                </a:path>
              </a:pathLst>
            </a:custGeom>
            <a:solidFill>
              <a:srgbClr val="7E7E7E"/>
            </a:solidFill>
          </p:spPr>
          <p:txBody>
            <a:bodyPr wrap="square" lIns="0" tIns="0" rIns="0" bIns="0" rtlCol="0"/>
            <a:lstStyle/>
            <a:p>
              <a:endParaRPr sz="1350" dirty="0"/>
            </a:p>
          </p:txBody>
        </p:sp>
        <p:pic>
          <p:nvPicPr>
            <p:cNvPr id="15" name="object 15"/>
            <p:cNvPicPr/>
            <p:nvPr/>
          </p:nvPicPr>
          <p:blipFill>
            <a:blip r:embed="rId5" cstate="print"/>
            <a:stretch>
              <a:fillRect/>
            </a:stretch>
          </p:blipFill>
          <p:spPr>
            <a:xfrm>
              <a:off x="10687812" y="129539"/>
              <a:ext cx="1002791" cy="551687"/>
            </a:xfrm>
            <a:prstGeom prst="rect">
              <a:avLst/>
            </a:prstGeom>
          </p:spPr>
        </p:pic>
        <p:pic>
          <p:nvPicPr>
            <p:cNvPr id="16" name="object 16"/>
            <p:cNvPicPr/>
            <p:nvPr/>
          </p:nvPicPr>
          <p:blipFill>
            <a:blip r:embed="rId6" cstate="print"/>
            <a:stretch>
              <a:fillRect/>
            </a:stretch>
          </p:blipFill>
          <p:spPr>
            <a:xfrm>
              <a:off x="0" y="6367272"/>
              <a:ext cx="12192000" cy="490728"/>
            </a:xfrm>
            <a:prstGeom prst="rect">
              <a:avLst/>
            </a:prstGeom>
          </p:spPr>
        </p:pic>
        <p:sp>
          <p:nvSpPr>
            <p:cNvPr id="17" name="object 17"/>
            <p:cNvSpPr/>
            <p:nvPr/>
          </p:nvSpPr>
          <p:spPr>
            <a:xfrm>
              <a:off x="0" y="6390131"/>
              <a:ext cx="12192000" cy="467995"/>
            </a:xfrm>
            <a:custGeom>
              <a:avLst/>
              <a:gdLst/>
              <a:ahLst/>
              <a:cxnLst/>
              <a:rect l="l" t="t" r="r" b="b"/>
              <a:pathLst>
                <a:path w="12192000" h="467995">
                  <a:moveTo>
                    <a:pt x="12192000" y="0"/>
                  </a:moveTo>
                  <a:lnTo>
                    <a:pt x="0" y="0"/>
                  </a:lnTo>
                  <a:lnTo>
                    <a:pt x="0" y="467868"/>
                  </a:lnTo>
                  <a:lnTo>
                    <a:pt x="12192000" y="467868"/>
                  </a:lnTo>
                  <a:lnTo>
                    <a:pt x="12192000" y="0"/>
                  </a:lnTo>
                  <a:close/>
                </a:path>
              </a:pathLst>
            </a:custGeom>
            <a:solidFill>
              <a:srgbClr val="FFE800"/>
            </a:solidFill>
          </p:spPr>
          <p:txBody>
            <a:bodyPr wrap="square" lIns="0" tIns="0" rIns="0" bIns="0" rtlCol="0"/>
            <a:lstStyle/>
            <a:p>
              <a:endParaRPr sz="1350" dirty="0"/>
            </a:p>
          </p:txBody>
        </p:sp>
      </p:grpSp>
      <p:sp>
        <p:nvSpPr>
          <p:cNvPr id="18" name="object 18"/>
          <p:cNvSpPr txBox="1">
            <a:spLocks noGrp="1"/>
          </p:cNvSpPr>
          <p:nvPr>
            <p:ph type="title"/>
          </p:nvPr>
        </p:nvSpPr>
        <p:spPr>
          <a:xfrm>
            <a:off x="125188" y="1019489"/>
            <a:ext cx="6231731" cy="286617"/>
          </a:xfrm>
          <a:prstGeom prst="rect">
            <a:avLst/>
          </a:prstGeom>
        </p:spPr>
        <p:txBody>
          <a:bodyPr vert="horz" wrap="square" lIns="0" tIns="9525" rIns="0" bIns="0" rtlCol="0" anchor="ctr">
            <a:spAutoFit/>
          </a:bodyPr>
          <a:lstStyle/>
          <a:p>
            <a:pPr marL="9525">
              <a:lnSpc>
                <a:spcPct val="100000"/>
              </a:lnSpc>
              <a:spcBef>
                <a:spcPts val="75"/>
              </a:spcBef>
            </a:pPr>
            <a:r>
              <a:rPr sz="1800" spc="-79" dirty="0">
                <a:solidFill>
                  <a:srgbClr val="FFFFFF"/>
                </a:solidFill>
              </a:rPr>
              <a:t>PFE</a:t>
            </a:r>
            <a:r>
              <a:rPr sz="1800" spc="-56" dirty="0">
                <a:solidFill>
                  <a:srgbClr val="FFFFFF"/>
                </a:solidFill>
              </a:rPr>
              <a:t> </a:t>
            </a:r>
            <a:r>
              <a:rPr sz="1800" spc="-49" dirty="0">
                <a:solidFill>
                  <a:srgbClr val="FFFFFF"/>
                </a:solidFill>
              </a:rPr>
              <a:t>LESSONS</a:t>
            </a:r>
            <a:r>
              <a:rPr sz="1800" spc="-79" dirty="0">
                <a:solidFill>
                  <a:srgbClr val="FFFFFF"/>
                </a:solidFill>
              </a:rPr>
              <a:t> </a:t>
            </a:r>
            <a:r>
              <a:rPr sz="1800" spc="-75" dirty="0">
                <a:solidFill>
                  <a:srgbClr val="FFFFFF"/>
                </a:solidFill>
              </a:rPr>
              <a:t>LEARNED:</a:t>
            </a:r>
            <a:r>
              <a:rPr sz="1800" spc="-60" dirty="0">
                <a:solidFill>
                  <a:srgbClr val="FFFFFF"/>
                </a:solidFill>
              </a:rPr>
              <a:t> </a:t>
            </a:r>
            <a:r>
              <a:rPr sz="1800" b="0" spc="-19" dirty="0">
                <a:solidFill>
                  <a:srgbClr val="FFFFFF"/>
                </a:solidFill>
              </a:rPr>
              <a:t>Feedbox</a:t>
            </a:r>
            <a:r>
              <a:rPr sz="1800" b="0" spc="-41" dirty="0">
                <a:solidFill>
                  <a:srgbClr val="FFFFFF"/>
                </a:solidFill>
              </a:rPr>
              <a:t> </a:t>
            </a:r>
            <a:r>
              <a:rPr sz="1800" b="0" spc="-23" dirty="0">
                <a:solidFill>
                  <a:srgbClr val="FFFFFF"/>
                </a:solidFill>
              </a:rPr>
              <a:t>Rollover</a:t>
            </a:r>
            <a:r>
              <a:rPr sz="1800" b="0" spc="-26" dirty="0">
                <a:solidFill>
                  <a:srgbClr val="FFFFFF"/>
                </a:solidFill>
              </a:rPr>
              <a:t> </a:t>
            </a:r>
            <a:r>
              <a:rPr sz="1800" b="0" dirty="0">
                <a:solidFill>
                  <a:srgbClr val="FFFFFF"/>
                </a:solidFill>
              </a:rPr>
              <a:t>Onto</a:t>
            </a:r>
            <a:r>
              <a:rPr sz="1800" b="0" spc="-23" dirty="0">
                <a:solidFill>
                  <a:srgbClr val="FFFFFF"/>
                </a:solidFill>
              </a:rPr>
              <a:t> </a:t>
            </a:r>
            <a:r>
              <a:rPr sz="1800" b="0" spc="-8" dirty="0">
                <a:solidFill>
                  <a:srgbClr val="FFFFFF"/>
                </a:solidFill>
              </a:rPr>
              <a:t>Contractor</a:t>
            </a:r>
            <a:endParaRPr sz="1800" dirty="0"/>
          </a:p>
        </p:txBody>
      </p:sp>
      <p:sp>
        <p:nvSpPr>
          <p:cNvPr id="19" name="object 19"/>
          <p:cNvSpPr txBox="1"/>
          <p:nvPr/>
        </p:nvSpPr>
        <p:spPr>
          <a:xfrm>
            <a:off x="3034541" y="5702729"/>
            <a:ext cx="5522119" cy="217367"/>
          </a:xfrm>
          <a:prstGeom prst="rect">
            <a:avLst/>
          </a:prstGeom>
        </p:spPr>
        <p:txBody>
          <a:bodyPr vert="horz" wrap="square" lIns="0" tIns="9525" rIns="0" bIns="0" rtlCol="0">
            <a:spAutoFit/>
          </a:bodyPr>
          <a:lstStyle/>
          <a:p>
            <a:pPr marL="9525">
              <a:spcBef>
                <a:spcPts val="75"/>
              </a:spcBef>
            </a:pPr>
            <a:r>
              <a:rPr sz="1350" spc="-30" dirty="0">
                <a:latin typeface="Arial"/>
                <a:cs typeface="Arial"/>
              </a:rPr>
              <a:t>We</a:t>
            </a:r>
            <a:r>
              <a:rPr sz="1350" spc="-64" dirty="0">
                <a:latin typeface="Arial"/>
                <a:cs typeface="Arial"/>
              </a:rPr>
              <a:t> </a:t>
            </a:r>
            <a:r>
              <a:rPr sz="1350" spc="-8" dirty="0">
                <a:latin typeface="Arial"/>
                <a:cs typeface="Arial"/>
              </a:rPr>
              <a:t>Champion</a:t>
            </a:r>
            <a:r>
              <a:rPr sz="1350" spc="-86" dirty="0">
                <a:latin typeface="Arial"/>
                <a:cs typeface="Arial"/>
              </a:rPr>
              <a:t> </a:t>
            </a:r>
            <a:r>
              <a:rPr sz="1350" dirty="0">
                <a:latin typeface="Arial"/>
                <a:cs typeface="Arial"/>
              </a:rPr>
              <a:t>a</a:t>
            </a:r>
            <a:r>
              <a:rPr sz="1350" spc="-71" dirty="0">
                <a:latin typeface="Arial"/>
                <a:cs typeface="Arial"/>
              </a:rPr>
              <a:t> </a:t>
            </a:r>
            <a:r>
              <a:rPr sz="1350" dirty="0">
                <a:latin typeface="Arial"/>
                <a:cs typeface="Arial"/>
              </a:rPr>
              <a:t>Work</a:t>
            </a:r>
            <a:r>
              <a:rPr sz="1350" spc="-41" dirty="0">
                <a:latin typeface="Arial"/>
                <a:cs typeface="Arial"/>
              </a:rPr>
              <a:t> </a:t>
            </a:r>
            <a:r>
              <a:rPr sz="1350" spc="-8" dirty="0">
                <a:latin typeface="Arial"/>
                <a:cs typeface="Arial"/>
              </a:rPr>
              <a:t>Environment</a:t>
            </a:r>
            <a:r>
              <a:rPr sz="1350" spc="-45" dirty="0">
                <a:latin typeface="Arial"/>
                <a:cs typeface="Arial"/>
              </a:rPr>
              <a:t> </a:t>
            </a:r>
            <a:r>
              <a:rPr sz="1350" spc="-8" dirty="0">
                <a:latin typeface="Arial"/>
                <a:cs typeface="Arial"/>
              </a:rPr>
              <a:t>Where</a:t>
            </a:r>
            <a:r>
              <a:rPr sz="1350" spc="-30" dirty="0">
                <a:latin typeface="Arial"/>
                <a:cs typeface="Arial"/>
              </a:rPr>
              <a:t> </a:t>
            </a:r>
            <a:r>
              <a:rPr sz="1350" b="1" spc="-23" dirty="0">
                <a:latin typeface="Arial"/>
                <a:cs typeface="Arial"/>
              </a:rPr>
              <a:t>Everyone</a:t>
            </a:r>
            <a:r>
              <a:rPr sz="1350" b="1" spc="-71" dirty="0">
                <a:latin typeface="Arial"/>
                <a:cs typeface="Arial"/>
              </a:rPr>
              <a:t> </a:t>
            </a:r>
            <a:r>
              <a:rPr sz="1350" b="1" spc="-30" dirty="0">
                <a:latin typeface="Arial"/>
                <a:cs typeface="Arial"/>
              </a:rPr>
              <a:t>Goes</a:t>
            </a:r>
            <a:r>
              <a:rPr sz="1350" b="1" spc="-64" dirty="0">
                <a:latin typeface="Arial"/>
                <a:cs typeface="Arial"/>
              </a:rPr>
              <a:t> </a:t>
            </a:r>
            <a:r>
              <a:rPr sz="1350" b="1" spc="-8" dirty="0">
                <a:latin typeface="Arial"/>
                <a:cs typeface="Arial"/>
              </a:rPr>
              <a:t>Home</a:t>
            </a:r>
            <a:r>
              <a:rPr sz="1350" b="1" spc="-79" dirty="0">
                <a:latin typeface="Arial"/>
                <a:cs typeface="Arial"/>
              </a:rPr>
              <a:t> </a:t>
            </a:r>
            <a:r>
              <a:rPr sz="1350" b="1" spc="-8" dirty="0">
                <a:latin typeface="Arial"/>
                <a:cs typeface="Arial"/>
              </a:rPr>
              <a:t>Safely</a:t>
            </a:r>
            <a:endParaRPr sz="1350" dirty="0">
              <a:latin typeface="Arial"/>
              <a:cs typeface="Arial"/>
            </a:endParaRPr>
          </a:p>
        </p:txBody>
      </p:sp>
      <p:sp>
        <p:nvSpPr>
          <p:cNvPr id="20" name="object 20"/>
          <p:cNvSpPr txBox="1"/>
          <p:nvPr/>
        </p:nvSpPr>
        <p:spPr>
          <a:xfrm>
            <a:off x="144989" y="2258855"/>
            <a:ext cx="1360170" cy="332303"/>
          </a:xfrm>
          <a:prstGeom prst="rect">
            <a:avLst/>
          </a:prstGeom>
        </p:spPr>
        <p:txBody>
          <a:bodyPr vert="horz" wrap="square" lIns="0" tIns="9049" rIns="0" bIns="0" rtlCol="0">
            <a:spAutoFit/>
          </a:bodyPr>
          <a:lstStyle/>
          <a:p>
            <a:pPr marL="9525">
              <a:spcBef>
                <a:spcPts val="71"/>
              </a:spcBef>
            </a:pPr>
            <a:r>
              <a:rPr sz="1200" b="1" dirty="0">
                <a:latin typeface="Arial"/>
                <a:cs typeface="Arial"/>
              </a:rPr>
              <a:t>Incident</a:t>
            </a:r>
            <a:r>
              <a:rPr sz="1200" b="1" spc="-26" dirty="0">
                <a:latin typeface="Arial"/>
                <a:cs typeface="Arial"/>
              </a:rPr>
              <a:t> </a:t>
            </a:r>
            <a:r>
              <a:rPr sz="1200" b="1" spc="-8" dirty="0">
                <a:latin typeface="Arial"/>
                <a:cs typeface="Arial"/>
              </a:rPr>
              <a:t>Overview</a:t>
            </a:r>
            <a:endParaRPr sz="1200" dirty="0">
              <a:latin typeface="Arial"/>
              <a:cs typeface="Arial"/>
            </a:endParaRPr>
          </a:p>
          <a:p>
            <a:pPr marL="9525">
              <a:spcBef>
                <a:spcPts val="4"/>
              </a:spcBef>
            </a:pPr>
            <a:r>
              <a:rPr sz="900" dirty="0">
                <a:latin typeface="Arial"/>
                <a:cs typeface="Arial"/>
              </a:rPr>
              <a:t>Morenci,</a:t>
            </a:r>
            <a:r>
              <a:rPr sz="900" spc="-30" dirty="0">
                <a:latin typeface="Arial"/>
                <a:cs typeface="Arial"/>
              </a:rPr>
              <a:t> </a:t>
            </a:r>
            <a:r>
              <a:rPr sz="900" dirty="0">
                <a:latin typeface="Arial"/>
                <a:cs typeface="Arial"/>
              </a:rPr>
              <a:t>February</a:t>
            </a:r>
            <a:r>
              <a:rPr sz="900" spc="-30" dirty="0">
                <a:latin typeface="Arial"/>
                <a:cs typeface="Arial"/>
              </a:rPr>
              <a:t> </a:t>
            </a:r>
            <a:r>
              <a:rPr sz="900" dirty="0">
                <a:latin typeface="Arial"/>
                <a:cs typeface="Arial"/>
              </a:rPr>
              <a:t>6,</a:t>
            </a:r>
            <a:r>
              <a:rPr sz="900" spc="-8" dirty="0">
                <a:latin typeface="Arial"/>
                <a:cs typeface="Arial"/>
              </a:rPr>
              <a:t> </a:t>
            </a:r>
            <a:r>
              <a:rPr sz="900" spc="-15" dirty="0">
                <a:latin typeface="Arial"/>
                <a:cs typeface="Arial"/>
              </a:rPr>
              <a:t>2024</a:t>
            </a:r>
            <a:endParaRPr sz="900" dirty="0">
              <a:latin typeface="Arial"/>
              <a:cs typeface="Arial"/>
            </a:endParaRPr>
          </a:p>
        </p:txBody>
      </p:sp>
      <p:sp>
        <p:nvSpPr>
          <p:cNvPr id="21" name="object 21"/>
          <p:cNvSpPr txBox="1"/>
          <p:nvPr/>
        </p:nvSpPr>
        <p:spPr>
          <a:xfrm>
            <a:off x="144989" y="2716056"/>
            <a:ext cx="1976438" cy="1256594"/>
          </a:xfrm>
          <a:prstGeom prst="rect">
            <a:avLst/>
          </a:prstGeom>
        </p:spPr>
        <p:txBody>
          <a:bodyPr vert="horz" wrap="square" lIns="0" tIns="10001" rIns="0" bIns="0" rtlCol="0">
            <a:spAutoFit/>
          </a:bodyPr>
          <a:lstStyle/>
          <a:p>
            <a:pPr marL="9525" marR="3810">
              <a:lnSpc>
                <a:spcPct val="99700"/>
              </a:lnSpc>
              <a:spcBef>
                <a:spcPts val="79"/>
              </a:spcBef>
            </a:pPr>
            <a:r>
              <a:rPr sz="900" dirty="0">
                <a:latin typeface="Arial"/>
                <a:cs typeface="Arial"/>
              </a:rPr>
              <a:t>A</a:t>
            </a:r>
            <a:r>
              <a:rPr sz="900" spc="-60" dirty="0">
                <a:latin typeface="Arial"/>
                <a:cs typeface="Arial"/>
              </a:rPr>
              <a:t> </a:t>
            </a:r>
            <a:r>
              <a:rPr sz="900" dirty="0">
                <a:latin typeface="Arial"/>
                <a:cs typeface="Arial"/>
              </a:rPr>
              <a:t>contractor</a:t>
            </a:r>
            <a:r>
              <a:rPr sz="900" spc="-26" dirty="0">
                <a:latin typeface="Arial"/>
                <a:cs typeface="Arial"/>
              </a:rPr>
              <a:t> </a:t>
            </a:r>
            <a:r>
              <a:rPr sz="900" dirty="0">
                <a:latin typeface="Arial"/>
                <a:cs typeface="Arial"/>
              </a:rPr>
              <a:t>was</a:t>
            </a:r>
            <a:r>
              <a:rPr sz="900" spc="-4" dirty="0">
                <a:latin typeface="Arial"/>
                <a:cs typeface="Arial"/>
              </a:rPr>
              <a:t> </a:t>
            </a:r>
            <a:r>
              <a:rPr sz="900" dirty="0">
                <a:latin typeface="Arial"/>
                <a:cs typeface="Arial"/>
              </a:rPr>
              <a:t>installing</a:t>
            </a:r>
            <a:r>
              <a:rPr sz="900" spc="-30" dirty="0">
                <a:latin typeface="Arial"/>
                <a:cs typeface="Arial"/>
              </a:rPr>
              <a:t> </a:t>
            </a:r>
            <a:r>
              <a:rPr sz="900" dirty="0">
                <a:latin typeface="Arial"/>
                <a:cs typeface="Arial"/>
              </a:rPr>
              <a:t>liners</a:t>
            </a:r>
            <a:r>
              <a:rPr sz="900" spc="-15" dirty="0">
                <a:latin typeface="Arial"/>
                <a:cs typeface="Arial"/>
              </a:rPr>
              <a:t> </a:t>
            </a:r>
            <a:r>
              <a:rPr sz="900" dirty="0">
                <a:latin typeface="Arial"/>
                <a:cs typeface="Arial"/>
              </a:rPr>
              <a:t>on</a:t>
            </a:r>
            <a:r>
              <a:rPr sz="900" spc="-19" dirty="0">
                <a:latin typeface="Arial"/>
                <a:cs typeface="Arial"/>
              </a:rPr>
              <a:t> </a:t>
            </a:r>
            <a:r>
              <a:rPr sz="900" spc="-38" dirty="0">
                <a:latin typeface="Arial"/>
                <a:cs typeface="Arial"/>
              </a:rPr>
              <a:t>a </a:t>
            </a:r>
            <a:r>
              <a:rPr sz="900" dirty="0">
                <a:latin typeface="Arial"/>
                <a:cs typeface="Arial"/>
              </a:rPr>
              <a:t>wet screen</a:t>
            </a:r>
            <a:r>
              <a:rPr sz="900" spc="-15" dirty="0">
                <a:latin typeface="Arial"/>
                <a:cs typeface="Arial"/>
              </a:rPr>
              <a:t> </a:t>
            </a:r>
            <a:r>
              <a:rPr sz="900" dirty="0">
                <a:latin typeface="Arial"/>
                <a:cs typeface="Arial"/>
              </a:rPr>
              <a:t>feed</a:t>
            </a:r>
            <a:r>
              <a:rPr sz="900" spc="-26" dirty="0">
                <a:latin typeface="Arial"/>
                <a:cs typeface="Arial"/>
              </a:rPr>
              <a:t> </a:t>
            </a:r>
            <a:r>
              <a:rPr sz="900" dirty="0">
                <a:latin typeface="Arial"/>
                <a:cs typeface="Arial"/>
              </a:rPr>
              <a:t>box</a:t>
            </a:r>
            <a:r>
              <a:rPr sz="900" spc="-8" dirty="0">
                <a:latin typeface="Arial"/>
                <a:cs typeface="Arial"/>
              </a:rPr>
              <a:t> </a:t>
            </a:r>
            <a:r>
              <a:rPr sz="900" dirty="0">
                <a:latin typeface="Arial"/>
                <a:cs typeface="Arial"/>
              </a:rPr>
              <a:t>that</a:t>
            </a:r>
            <a:r>
              <a:rPr sz="900" spc="-11" dirty="0">
                <a:latin typeface="Arial"/>
                <a:cs typeface="Arial"/>
              </a:rPr>
              <a:t> </a:t>
            </a:r>
            <a:r>
              <a:rPr sz="900" dirty="0">
                <a:latin typeface="Arial"/>
                <a:cs typeface="Arial"/>
              </a:rPr>
              <a:t>had</a:t>
            </a:r>
            <a:r>
              <a:rPr sz="900" spc="-23" dirty="0">
                <a:latin typeface="Arial"/>
                <a:cs typeface="Arial"/>
              </a:rPr>
              <a:t> </a:t>
            </a:r>
            <a:r>
              <a:rPr sz="900" spc="-15" dirty="0">
                <a:latin typeface="Arial"/>
                <a:cs typeface="Arial"/>
              </a:rPr>
              <a:t>been </a:t>
            </a:r>
            <a:r>
              <a:rPr sz="900" dirty="0">
                <a:latin typeface="Arial"/>
                <a:cs typeface="Arial"/>
              </a:rPr>
              <a:t>placed</a:t>
            </a:r>
            <a:r>
              <a:rPr sz="900" spc="-30" dirty="0">
                <a:latin typeface="Arial"/>
                <a:cs typeface="Arial"/>
              </a:rPr>
              <a:t> </a:t>
            </a:r>
            <a:r>
              <a:rPr sz="900" dirty="0">
                <a:latin typeface="Arial"/>
                <a:cs typeface="Arial"/>
              </a:rPr>
              <a:t>on</a:t>
            </a:r>
            <a:r>
              <a:rPr sz="900" spc="-19" dirty="0">
                <a:latin typeface="Arial"/>
                <a:cs typeface="Arial"/>
              </a:rPr>
              <a:t> </a:t>
            </a:r>
            <a:r>
              <a:rPr sz="900" dirty="0">
                <a:latin typeface="Arial"/>
                <a:cs typeface="Arial"/>
              </a:rPr>
              <a:t>the</a:t>
            </a:r>
            <a:r>
              <a:rPr sz="900" spc="-8" dirty="0">
                <a:latin typeface="Arial"/>
                <a:cs typeface="Arial"/>
              </a:rPr>
              <a:t> </a:t>
            </a:r>
            <a:r>
              <a:rPr sz="900" dirty="0">
                <a:latin typeface="Arial"/>
                <a:cs typeface="Arial"/>
              </a:rPr>
              <a:t>ground</a:t>
            </a:r>
            <a:r>
              <a:rPr sz="900" spc="-19" dirty="0">
                <a:latin typeface="Arial"/>
                <a:cs typeface="Arial"/>
              </a:rPr>
              <a:t> </a:t>
            </a:r>
            <a:r>
              <a:rPr sz="900" dirty="0">
                <a:latin typeface="Arial"/>
                <a:cs typeface="Arial"/>
              </a:rPr>
              <a:t>for</a:t>
            </a:r>
            <a:r>
              <a:rPr sz="900" spc="-23" dirty="0">
                <a:latin typeface="Arial"/>
                <a:cs typeface="Arial"/>
              </a:rPr>
              <a:t> </a:t>
            </a:r>
            <a:r>
              <a:rPr sz="900" spc="-8" dirty="0">
                <a:latin typeface="Arial"/>
                <a:cs typeface="Arial"/>
              </a:rPr>
              <a:t>maintenance. </a:t>
            </a:r>
            <a:r>
              <a:rPr sz="900" dirty="0">
                <a:latin typeface="Arial"/>
                <a:cs typeface="Arial"/>
              </a:rPr>
              <a:t>As</a:t>
            </a:r>
            <a:r>
              <a:rPr sz="900" spc="-8" dirty="0">
                <a:latin typeface="Arial"/>
                <a:cs typeface="Arial"/>
              </a:rPr>
              <a:t> </a:t>
            </a:r>
            <a:r>
              <a:rPr sz="900" dirty="0">
                <a:latin typeface="Arial"/>
                <a:cs typeface="Arial"/>
              </a:rPr>
              <a:t>the</a:t>
            </a:r>
            <a:r>
              <a:rPr sz="900" spc="-23" dirty="0">
                <a:latin typeface="Arial"/>
                <a:cs typeface="Arial"/>
              </a:rPr>
              <a:t> </a:t>
            </a:r>
            <a:r>
              <a:rPr sz="900" dirty="0">
                <a:latin typeface="Arial"/>
                <a:cs typeface="Arial"/>
              </a:rPr>
              <a:t>liners</a:t>
            </a:r>
            <a:r>
              <a:rPr sz="900" spc="-15" dirty="0">
                <a:latin typeface="Arial"/>
                <a:cs typeface="Arial"/>
              </a:rPr>
              <a:t> </a:t>
            </a:r>
            <a:r>
              <a:rPr sz="900" dirty="0">
                <a:latin typeface="Arial"/>
                <a:cs typeface="Arial"/>
              </a:rPr>
              <a:t>were added,</a:t>
            </a:r>
            <a:r>
              <a:rPr sz="900" spc="-34" dirty="0">
                <a:latin typeface="Arial"/>
                <a:cs typeface="Arial"/>
              </a:rPr>
              <a:t> </a:t>
            </a:r>
            <a:r>
              <a:rPr sz="900" dirty="0">
                <a:latin typeface="Arial"/>
                <a:cs typeface="Arial"/>
              </a:rPr>
              <a:t>the</a:t>
            </a:r>
            <a:r>
              <a:rPr sz="900" spc="-11" dirty="0">
                <a:latin typeface="Arial"/>
                <a:cs typeface="Arial"/>
              </a:rPr>
              <a:t> </a:t>
            </a:r>
            <a:r>
              <a:rPr sz="900" spc="-8" dirty="0">
                <a:latin typeface="Arial"/>
                <a:cs typeface="Arial"/>
              </a:rPr>
              <a:t>two-</a:t>
            </a:r>
            <a:r>
              <a:rPr sz="900" spc="-19" dirty="0">
                <a:latin typeface="Arial"/>
                <a:cs typeface="Arial"/>
              </a:rPr>
              <a:t>ton </a:t>
            </a:r>
            <a:r>
              <a:rPr sz="900" dirty="0">
                <a:latin typeface="Arial"/>
                <a:cs typeface="Arial"/>
              </a:rPr>
              <a:t>box</a:t>
            </a:r>
            <a:r>
              <a:rPr sz="900" spc="-15" dirty="0">
                <a:latin typeface="Arial"/>
                <a:cs typeface="Arial"/>
              </a:rPr>
              <a:t> </a:t>
            </a:r>
            <a:r>
              <a:rPr sz="900" dirty="0">
                <a:latin typeface="Arial"/>
                <a:cs typeface="Arial"/>
              </a:rPr>
              <a:t>rolled</a:t>
            </a:r>
            <a:r>
              <a:rPr sz="900" spc="-30" dirty="0">
                <a:latin typeface="Arial"/>
                <a:cs typeface="Arial"/>
              </a:rPr>
              <a:t> </a:t>
            </a:r>
            <a:r>
              <a:rPr sz="900" dirty="0">
                <a:latin typeface="Arial"/>
                <a:cs typeface="Arial"/>
              </a:rPr>
              <a:t>over</a:t>
            </a:r>
            <a:r>
              <a:rPr sz="900" spc="-8" dirty="0">
                <a:latin typeface="Arial"/>
                <a:cs typeface="Arial"/>
              </a:rPr>
              <a:t> </a:t>
            </a:r>
            <a:r>
              <a:rPr sz="900" dirty="0">
                <a:latin typeface="Arial"/>
                <a:cs typeface="Arial"/>
              </a:rPr>
              <a:t>onto</a:t>
            </a:r>
            <a:r>
              <a:rPr sz="900" spc="-23" dirty="0">
                <a:latin typeface="Arial"/>
                <a:cs typeface="Arial"/>
              </a:rPr>
              <a:t> </a:t>
            </a:r>
            <a:r>
              <a:rPr sz="900" dirty="0">
                <a:latin typeface="Arial"/>
                <a:cs typeface="Arial"/>
              </a:rPr>
              <a:t>the</a:t>
            </a:r>
            <a:r>
              <a:rPr sz="900" spc="-11" dirty="0">
                <a:latin typeface="Arial"/>
                <a:cs typeface="Arial"/>
              </a:rPr>
              <a:t> </a:t>
            </a:r>
            <a:r>
              <a:rPr sz="900" spc="-8" dirty="0">
                <a:latin typeface="Arial"/>
                <a:cs typeface="Arial"/>
              </a:rPr>
              <a:t>worker,</a:t>
            </a:r>
            <a:r>
              <a:rPr sz="900" dirty="0">
                <a:latin typeface="Arial"/>
                <a:cs typeface="Arial"/>
              </a:rPr>
              <a:t> </a:t>
            </a:r>
            <a:r>
              <a:rPr sz="900" spc="-19" dirty="0">
                <a:latin typeface="Arial"/>
                <a:cs typeface="Arial"/>
              </a:rPr>
              <a:t>who </a:t>
            </a:r>
            <a:r>
              <a:rPr sz="900" dirty="0">
                <a:latin typeface="Arial"/>
                <a:cs typeface="Arial"/>
              </a:rPr>
              <a:t>was</a:t>
            </a:r>
            <a:r>
              <a:rPr sz="900" spc="11" dirty="0">
                <a:latin typeface="Arial"/>
                <a:cs typeface="Arial"/>
              </a:rPr>
              <a:t> </a:t>
            </a:r>
            <a:r>
              <a:rPr sz="900" dirty="0">
                <a:latin typeface="Arial"/>
                <a:cs typeface="Arial"/>
              </a:rPr>
              <a:t>trapped</a:t>
            </a:r>
            <a:r>
              <a:rPr sz="900" spc="-11" dirty="0">
                <a:latin typeface="Arial"/>
                <a:cs typeface="Arial"/>
              </a:rPr>
              <a:t> </a:t>
            </a:r>
            <a:r>
              <a:rPr sz="900" spc="-8" dirty="0">
                <a:latin typeface="Arial"/>
                <a:cs typeface="Arial"/>
              </a:rPr>
              <a:t>underneath.</a:t>
            </a:r>
            <a:r>
              <a:rPr sz="900" spc="-64" dirty="0">
                <a:latin typeface="Arial"/>
                <a:cs typeface="Arial"/>
              </a:rPr>
              <a:t> </a:t>
            </a:r>
            <a:r>
              <a:rPr sz="900" spc="-15" dirty="0">
                <a:latin typeface="Arial"/>
                <a:cs typeface="Arial"/>
              </a:rPr>
              <a:t>After </a:t>
            </a:r>
            <a:r>
              <a:rPr sz="900" dirty="0">
                <a:latin typeface="Arial"/>
                <a:cs typeface="Arial"/>
              </a:rPr>
              <a:t>unsuccessful</a:t>
            </a:r>
            <a:r>
              <a:rPr sz="900" spc="-38" dirty="0">
                <a:latin typeface="Arial"/>
                <a:cs typeface="Arial"/>
              </a:rPr>
              <a:t> </a:t>
            </a:r>
            <a:r>
              <a:rPr sz="900" dirty="0">
                <a:latin typeface="Arial"/>
                <a:cs typeface="Arial"/>
              </a:rPr>
              <a:t>attempts</a:t>
            </a:r>
            <a:r>
              <a:rPr sz="900" spc="-26" dirty="0">
                <a:latin typeface="Arial"/>
                <a:cs typeface="Arial"/>
              </a:rPr>
              <a:t> </a:t>
            </a:r>
            <a:r>
              <a:rPr sz="900" dirty="0">
                <a:latin typeface="Arial"/>
                <a:cs typeface="Arial"/>
              </a:rPr>
              <a:t>to</a:t>
            </a:r>
            <a:r>
              <a:rPr sz="900" spc="-8" dirty="0">
                <a:latin typeface="Arial"/>
                <a:cs typeface="Arial"/>
              </a:rPr>
              <a:t> </a:t>
            </a:r>
            <a:r>
              <a:rPr sz="900" dirty="0">
                <a:latin typeface="Arial"/>
                <a:cs typeface="Arial"/>
              </a:rPr>
              <a:t>move</a:t>
            </a:r>
            <a:r>
              <a:rPr sz="900" spc="-11" dirty="0">
                <a:latin typeface="Arial"/>
                <a:cs typeface="Arial"/>
              </a:rPr>
              <a:t> </a:t>
            </a:r>
            <a:r>
              <a:rPr sz="900" spc="-19" dirty="0">
                <a:latin typeface="Arial"/>
                <a:cs typeface="Arial"/>
              </a:rPr>
              <a:t>the</a:t>
            </a:r>
            <a:r>
              <a:rPr sz="900" spc="375" dirty="0">
                <a:latin typeface="Arial"/>
                <a:cs typeface="Arial"/>
              </a:rPr>
              <a:t> </a:t>
            </a:r>
            <a:r>
              <a:rPr sz="900" dirty="0">
                <a:latin typeface="Arial"/>
                <a:cs typeface="Arial"/>
              </a:rPr>
              <a:t>box</a:t>
            </a:r>
            <a:r>
              <a:rPr sz="900" spc="-11" dirty="0">
                <a:latin typeface="Arial"/>
                <a:cs typeface="Arial"/>
              </a:rPr>
              <a:t> </a:t>
            </a:r>
            <a:r>
              <a:rPr sz="900" dirty="0">
                <a:latin typeface="Arial"/>
                <a:cs typeface="Arial"/>
              </a:rPr>
              <a:t>by</a:t>
            </a:r>
            <a:r>
              <a:rPr sz="900" spc="-8" dirty="0">
                <a:latin typeface="Arial"/>
                <a:cs typeface="Arial"/>
              </a:rPr>
              <a:t> </a:t>
            </a:r>
            <a:r>
              <a:rPr sz="900" dirty="0">
                <a:latin typeface="Arial"/>
                <a:cs typeface="Arial"/>
              </a:rPr>
              <a:t>hand,</a:t>
            </a:r>
            <a:r>
              <a:rPr sz="900" spc="-26" dirty="0">
                <a:latin typeface="Arial"/>
                <a:cs typeface="Arial"/>
              </a:rPr>
              <a:t> </a:t>
            </a:r>
            <a:r>
              <a:rPr sz="900" dirty="0">
                <a:latin typeface="Arial"/>
                <a:cs typeface="Arial"/>
              </a:rPr>
              <a:t>a</a:t>
            </a:r>
            <a:r>
              <a:rPr sz="900" spc="-8" dirty="0">
                <a:latin typeface="Arial"/>
                <a:cs typeface="Arial"/>
              </a:rPr>
              <a:t> </a:t>
            </a:r>
            <a:r>
              <a:rPr sz="900" dirty="0">
                <a:latin typeface="Arial"/>
                <a:cs typeface="Arial"/>
              </a:rPr>
              <a:t>forklift</a:t>
            </a:r>
            <a:r>
              <a:rPr sz="900" spc="-15" dirty="0">
                <a:latin typeface="Arial"/>
                <a:cs typeface="Arial"/>
              </a:rPr>
              <a:t> </a:t>
            </a:r>
            <a:r>
              <a:rPr sz="900" dirty="0">
                <a:latin typeface="Arial"/>
                <a:cs typeface="Arial"/>
              </a:rPr>
              <a:t>was used</a:t>
            </a:r>
            <a:r>
              <a:rPr sz="900" spc="-19" dirty="0">
                <a:latin typeface="Arial"/>
                <a:cs typeface="Arial"/>
              </a:rPr>
              <a:t> </a:t>
            </a:r>
            <a:r>
              <a:rPr sz="900" dirty="0">
                <a:latin typeface="Arial"/>
                <a:cs typeface="Arial"/>
              </a:rPr>
              <a:t>to</a:t>
            </a:r>
            <a:r>
              <a:rPr sz="900" spc="4" dirty="0">
                <a:latin typeface="Arial"/>
                <a:cs typeface="Arial"/>
              </a:rPr>
              <a:t> </a:t>
            </a:r>
            <a:r>
              <a:rPr sz="900" spc="-15" dirty="0">
                <a:latin typeface="Arial"/>
                <a:cs typeface="Arial"/>
              </a:rPr>
              <a:t>free </a:t>
            </a:r>
            <a:r>
              <a:rPr sz="900" dirty="0">
                <a:latin typeface="Arial"/>
                <a:cs typeface="Arial"/>
              </a:rPr>
              <a:t>the</a:t>
            </a:r>
            <a:r>
              <a:rPr sz="900" spc="-11" dirty="0">
                <a:latin typeface="Arial"/>
                <a:cs typeface="Arial"/>
              </a:rPr>
              <a:t> </a:t>
            </a:r>
            <a:r>
              <a:rPr sz="900" spc="-8" dirty="0">
                <a:latin typeface="Arial"/>
                <a:cs typeface="Arial"/>
              </a:rPr>
              <a:t>worker.</a:t>
            </a:r>
            <a:endParaRPr sz="900" dirty="0">
              <a:latin typeface="Arial"/>
              <a:cs typeface="Arial"/>
            </a:endParaRPr>
          </a:p>
        </p:txBody>
      </p:sp>
      <p:grpSp>
        <p:nvGrpSpPr>
          <p:cNvPr id="22" name="object 22"/>
          <p:cNvGrpSpPr/>
          <p:nvPr/>
        </p:nvGrpSpPr>
        <p:grpSpPr>
          <a:xfrm>
            <a:off x="145161" y="1577341"/>
            <a:ext cx="3023234" cy="3294221"/>
            <a:chOff x="193547" y="960120"/>
            <a:chExt cx="4030979" cy="4392295"/>
          </a:xfrm>
        </p:grpSpPr>
        <p:pic>
          <p:nvPicPr>
            <p:cNvPr id="23" name="object 23"/>
            <p:cNvPicPr/>
            <p:nvPr/>
          </p:nvPicPr>
          <p:blipFill>
            <a:blip r:embed="rId7" cstate="print"/>
            <a:stretch>
              <a:fillRect/>
            </a:stretch>
          </p:blipFill>
          <p:spPr>
            <a:xfrm>
              <a:off x="193547" y="960120"/>
              <a:ext cx="784859" cy="682751"/>
            </a:xfrm>
            <a:prstGeom prst="rect">
              <a:avLst/>
            </a:prstGeom>
          </p:spPr>
        </p:pic>
        <p:sp>
          <p:nvSpPr>
            <p:cNvPr id="24" name="object 24"/>
            <p:cNvSpPr/>
            <p:nvPr/>
          </p:nvSpPr>
          <p:spPr>
            <a:xfrm>
              <a:off x="3815333" y="4080510"/>
              <a:ext cx="396240" cy="86995"/>
            </a:xfrm>
            <a:custGeom>
              <a:avLst/>
              <a:gdLst/>
              <a:ahLst/>
              <a:cxnLst/>
              <a:rect l="l" t="t" r="r" b="b"/>
              <a:pathLst>
                <a:path w="396239" h="86995">
                  <a:moveTo>
                    <a:pt x="396239" y="0"/>
                  </a:moveTo>
                  <a:lnTo>
                    <a:pt x="0" y="0"/>
                  </a:lnTo>
                  <a:lnTo>
                    <a:pt x="39649" y="86868"/>
                  </a:lnTo>
                  <a:lnTo>
                    <a:pt x="356590" y="86868"/>
                  </a:lnTo>
                  <a:lnTo>
                    <a:pt x="396239" y="0"/>
                  </a:lnTo>
                  <a:close/>
                </a:path>
              </a:pathLst>
            </a:custGeom>
            <a:solidFill>
              <a:srgbClr val="EDEBE0"/>
            </a:solidFill>
          </p:spPr>
          <p:txBody>
            <a:bodyPr wrap="square" lIns="0" tIns="0" rIns="0" bIns="0" rtlCol="0"/>
            <a:lstStyle/>
            <a:p>
              <a:endParaRPr sz="1350" dirty="0"/>
            </a:p>
          </p:txBody>
        </p:sp>
        <p:sp>
          <p:nvSpPr>
            <p:cNvPr id="25" name="object 25"/>
            <p:cNvSpPr/>
            <p:nvPr/>
          </p:nvSpPr>
          <p:spPr>
            <a:xfrm>
              <a:off x="3815333" y="4080510"/>
              <a:ext cx="396240" cy="86995"/>
            </a:xfrm>
            <a:custGeom>
              <a:avLst/>
              <a:gdLst/>
              <a:ahLst/>
              <a:cxnLst/>
              <a:rect l="l" t="t" r="r" b="b"/>
              <a:pathLst>
                <a:path w="396239" h="86995">
                  <a:moveTo>
                    <a:pt x="396239" y="0"/>
                  </a:moveTo>
                  <a:lnTo>
                    <a:pt x="356590" y="86868"/>
                  </a:lnTo>
                  <a:lnTo>
                    <a:pt x="39649" y="86868"/>
                  </a:lnTo>
                  <a:lnTo>
                    <a:pt x="0" y="0"/>
                  </a:lnTo>
                  <a:lnTo>
                    <a:pt x="396239" y="0"/>
                  </a:lnTo>
                  <a:close/>
                </a:path>
              </a:pathLst>
            </a:custGeom>
            <a:ln w="25399">
              <a:solidFill>
                <a:srgbClr val="FFFFFF"/>
              </a:solidFill>
            </a:ln>
          </p:spPr>
          <p:txBody>
            <a:bodyPr wrap="square" lIns="0" tIns="0" rIns="0" bIns="0" rtlCol="0"/>
            <a:lstStyle/>
            <a:p>
              <a:endParaRPr sz="1350" dirty="0"/>
            </a:p>
          </p:txBody>
        </p:sp>
        <p:sp>
          <p:nvSpPr>
            <p:cNvPr id="26" name="object 26"/>
            <p:cNvSpPr/>
            <p:nvPr/>
          </p:nvSpPr>
          <p:spPr>
            <a:xfrm>
              <a:off x="3854957" y="4167377"/>
              <a:ext cx="317500" cy="86995"/>
            </a:xfrm>
            <a:custGeom>
              <a:avLst/>
              <a:gdLst/>
              <a:ahLst/>
              <a:cxnLst/>
              <a:rect l="l" t="t" r="r" b="b"/>
              <a:pathLst>
                <a:path w="317500" h="86995">
                  <a:moveTo>
                    <a:pt x="316991" y="0"/>
                  </a:moveTo>
                  <a:lnTo>
                    <a:pt x="0" y="0"/>
                  </a:lnTo>
                  <a:lnTo>
                    <a:pt x="39649" y="86868"/>
                  </a:lnTo>
                  <a:lnTo>
                    <a:pt x="277342" y="86868"/>
                  </a:lnTo>
                  <a:lnTo>
                    <a:pt x="316991" y="0"/>
                  </a:lnTo>
                  <a:close/>
                </a:path>
              </a:pathLst>
            </a:custGeom>
            <a:solidFill>
              <a:srgbClr val="EDEBE0"/>
            </a:solidFill>
          </p:spPr>
          <p:txBody>
            <a:bodyPr wrap="square" lIns="0" tIns="0" rIns="0" bIns="0" rtlCol="0"/>
            <a:lstStyle/>
            <a:p>
              <a:endParaRPr sz="1350" dirty="0"/>
            </a:p>
          </p:txBody>
        </p:sp>
        <p:sp>
          <p:nvSpPr>
            <p:cNvPr id="27" name="object 27"/>
            <p:cNvSpPr/>
            <p:nvPr/>
          </p:nvSpPr>
          <p:spPr>
            <a:xfrm>
              <a:off x="3854957" y="4167377"/>
              <a:ext cx="317500" cy="86995"/>
            </a:xfrm>
            <a:custGeom>
              <a:avLst/>
              <a:gdLst/>
              <a:ahLst/>
              <a:cxnLst/>
              <a:rect l="l" t="t" r="r" b="b"/>
              <a:pathLst>
                <a:path w="317500" h="86995">
                  <a:moveTo>
                    <a:pt x="316991" y="0"/>
                  </a:moveTo>
                  <a:lnTo>
                    <a:pt x="277342" y="86868"/>
                  </a:lnTo>
                  <a:lnTo>
                    <a:pt x="39649" y="86868"/>
                  </a:lnTo>
                  <a:lnTo>
                    <a:pt x="0" y="0"/>
                  </a:lnTo>
                  <a:lnTo>
                    <a:pt x="316991" y="0"/>
                  </a:lnTo>
                  <a:close/>
                </a:path>
              </a:pathLst>
            </a:custGeom>
            <a:ln w="25400">
              <a:solidFill>
                <a:srgbClr val="FFFFFF"/>
              </a:solidFill>
            </a:ln>
          </p:spPr>
          <p:txBody>
            <a:bodyPr wrap="square" lIns="0" tIns="0" rIns="0" bIns="0" rtlCol="0"/>
            <a:lstStyle/>
            <a:p>
              <a:endParaRPr sz="1350" dirty="0"/>
            </a:p>
          </p:txBody>
        </p:sp>
        <p:sp>
          <p:nvSpPr>
            <p:cNvPr id="28" name="object 28"/>
            <p:cNvSpPr/>
            <p:nvPr/>
          </p:nvSpPr>
          <p:spPr>
            <a:xfrm>
              <a:off x="3894582" y="4254246"/>
              <a:ext cx="238125" cy="86995"/>
            </a:xfrm>
            <a:custGeom>
              <a:avLst/>
              <a:gdLst/>
              <a:ahLst/>
              <a:cxnLst/>
              <a:rect l="l" t="t" r="r" b="b"/>
              <a:pathLst>
                <a:path w="238125" h="86995">
                  <a:moveTo>
                    <a:pt x="237744" y="0"/>
                  </a:moveTo>
                  <a:lnTo>
                    <a:pt x="0" y="0"/>
                  </a:lnTo>
                  <a:lnTo>
                    <a:pt x="39649" y="86867"/>
                  </a:lnTo>
                  <a:lnTo>
                    <a:pt x="198094" y="86867"/>
                  </a:lnTo>
                  <a:lnTo>
                    <a:pt x="237744" y="0"/>
                  </a:lnTo>
                  <a:close/>
                </a:path>
              </a:pathLst>
            </a:custGeom>
            <a:solidFill>
              <a:srgbClr val="8063A1"/>
            </a:solidFill>
          </p:spPr>
          <p:txBody>
            <a:bodyPr wrap="square" lIns="0" tIns="0" rIns="0" bIns="0" rtlCol="0"/>
            <a:lstStyle/>
            <a:p>
              <a:endParaRPr sz="1350" dirty="0"/>
            </a:p>
          </p:txBody>
        </p:sp>
        <p:sp>
          <p:nvSpPr>
            <p:cNvPr id="29" name="object 29"/>
            <p:cNvSpPr/>
            <p:nvPr/>
          </p:nvSpPr>
          <p:spPr>
            <a:xfrm>
              <a:off x="3894582" y="4254246"/>
              <a:ext cx="238125" cy="86995"/>
            </a:xfrm>
            <a:custGeom>
              <a:avLst/>
              <a:gdLst/>
              <a:ahLst/>
              <a:cxnLst/>
              <a:rect l="l" t="t" r="r" b="b"/>
              <a:pathLst>
                <a:path w="238125" h="86995">
                  <a:moveTo>
                    <a:pt x="237744" y="0"/>
                  </a:moveTo>
                  <a:lnTo>
                    <a:pt x="198094" y="86867"/>
                  </a:lnTo>
                  <a:lnTo>
                    <a:pt x="39649" y="86867"/>
                  </a:lnTo>
                  <a:lnTo>
                    <a:pt x="0" y="0"/>
                  </a:lnTo>
                  <a:lnTo>
                    <a:pt x="237744" y="0"/>
                  </a:lnTo>
                  <a:close/>
                </a:path>
              </a:pathLst>
            </a:custGeom>
            <a:ln w="25400">
              <a:solidFill>
                <a:srgbClr val="FFFFFF"/>
              </a:solidFill>
            </a:ln>
          </p:spPr>
          <p:txBody>
            <a:bodyPr wrap="square" lIns="0" tIns="0" rIns="0" bIns="0" rtlCol="0"/>
            <a:lstStyle/>
            <a:p>
              <a:endParaRPr sz="1350" dirty="0"/>
            </a:p>
          </p:txBody>
        </p:sp>
        <p:pic>
          <p:nvPicPr>
            <p:cNvPr id="30" name="object 30"/>
            <p:cNvPicPr/>
            <p:nvPr/>
          </p:nvPicPr>
          <p:blipFill>
            <a:blip r:embed="rId8" cstate="print"/>
            <a:stretch>
              <a:fillRect/>
            </a:stretch>
          </p:blipFill>
          <p:spPr>
            <a:xfrm>
              <a:off x="3921506" y="4328414"/>
              <a:ext cx="183896" cy="199136"/>
            </a:xfrm>
            <a:prstGeom prst="rect">
              <a:avLst/>
            </a:prstGeom>
          </p:spPr>
        </p:pic>
        <p:sp>
          <p:nvSpPr>
            <p:cNvPr id="31" name="object 31"/>
            <p:cNvSpPr/>
            <p:nvPr/>
          </p:nvSpPr>
          <p:spPr>
            <a:xfrm>
              <a:off x="3809238" y="4903470"/>
              <a:ext cx="398145" cy="86995"/>
            </a:xfrm>
            <a:custGeom>
              <a:avLst/>
              <a:gdLst/>
              <a:ahLst/>
              <a:cxnLst/>
              <a:rect l="l" t="t" r="r" b="b"/>
              <a:pathLst>
                <a:path w="398145" h="86995">
                  <a:moveTo>
                    <a:pt x="397763" y="0"/>
                  </a:moveTo>
                  <a:lnTo>
                    <a:pt x="0" y="0"/>
                  </a:lnTo>
                  <a:lnTo>
                    <a:pt x="39649" y="86867"/>
                  </a:lnTo>
                  <a:lnTo>
                    <a:pt x="358114" y="86867"/>
                  </a:lnTo>
                  <a:lnTo>
                    <a:pt x="397763" y="0"/>
                  </a:lnTo>
                  <a:close/>
                </a:path>
              </a:pathLst>
            </a:custGeom>
            <a:solidFill>
              <a:srgbClr val="EDEBE0"/>
            </a:solidFill>
          </p:spPr>
          <p:txBody>
            <a:bodyPr wrap="square" lIns="0" tIns="0" rIns="0" bIns="0" rtlCol="0"/>
            <a:lstStyle/>
            <a:p>
              <a:endParaRPr sz="1350" dirty="0"/>
            </a:p>
          </p:txBody>
        </p:sp>
        <p:sp>
          <p:nvSpPr>
            <p:cNvPr id="32" name="object 32"/>
            <p:cNvSpPr/>
            <p:nvPr/>
          </p:nvSpPr>
          <p:spPr>
            <a:xfrm>
              <a:off x="3809238" y="4903470"/>
              <a:ext cx="398145" cy="86995"/>
            </a:xfrm>
            <a:custGeom>
              <a:avLst/>
              <a:gdLst/>
              <a:ahLst/>
              <a:cxnLst/>
              <a:rect l="l" t="t" r="r" b="b"/>
              <a:pathLst>
                <a:path w="398145" h="86995">
                  <a:moveTo>
                    <a:pt x="397763" y="0"/>
                  </a:moveTo>
                  <a:lnTo>
                    <a:pt x="358114" y="86867"/>
                  </a:lnTo>
                  <a:lnTo>
                    <a:pt x="39649" y="86867"/>
                  </a:lnTo>
                  <a:lnTo>
                    <a:pt x="0" y="0"/>
                  </a:lnTo>
                  <a:lnTo>
                    <a:pt x="397763" y="0"/>
                  </a:lnTo>
                  <a:close/>
                </a:path>
              </a:pathLst>
            </a:custGeom>
            <a:ln w="25400">
              <a:solidFill>
                <a:srgbClr val="FFFFFF"/>
              </a:solidFill>
            </a:ln>
          </p:spPr>
          <p:txBody>
            <a:bodyPr wrap="square" lIns="0" tIns="0" rIns="0" bIns="0" rtlCol="0"/>
            <a:lstStyle/>
            <a:p>
              <a:endParaRPr sz="1350" dirty="0"/>
            </a:p>
          </p:txBody>
        </p:sp>
        <p:sp>
          <p:nvSpPr>
            <p:cNvPr id="33" name="object 33"/>
            <p:cNvSpPr/>
            <p:nvPr/>
          </p:nvSpPr>
          <p:spPr>
            <a:xfrm>
              <a:off x="3848862" y="4990338"/>
              <a:ext cx="318770" cy="86995"/>
            </a:xfrm>
            <a:custGeom>
              <a:avLst/>
              <a:gdLst/>
              <a:ahLst/>
              <a:cxnLst/>
              <a:rect l="l" t="t" r="r" b="b"/>
              <a:pathLst>
                <a:path w="318770" h="86995">
                  <a:moveTo>
                    <a:pt x="318515" y="0"/>
                  </a:moveTo>
                  <a:lnTo>
                    <a:pt x="0" y="0"/>
                  </a:lnTo>
                  <a:lnTo>
                    <a:pt x="39649" y="86868"/>
                  </a:lnTo>
                  <a:lnTo>
                    <a:pt x="278866" y="86868"/>
                  </a:lnTo>
                  <a:lnTo>
                    <a:pt x="318515" y="0"/>
                  </a:lnTo>
                  <a:close/>
                </a:path>
              </a:pathLst>
            </a:custGeom>
            <a:solidFill>
              <a:srgbClr val="EDEBE0"/>
            </a:solidFill>
          </p:spPr>
          <p:txBody>
            <a:bodyPr wrap="square" lIns="0" tIns="0" rIns="0" bIns="0" rtlCol="0"/>
            <a:lstStyle/>
            <a:p>
              <a:endParaRPr sz="1350" dirty="0"/>
            </a:p>
          </p:txBody>
        </p:sp>
        <p:sp>
          <p:nvSpPr>
            <p:cNvPr id="34" name="object 34"/>
            <p:cNvSpPr/>
            <p:nvPr/>
          </p:nvSpPr>
          <p:spPr>
            <a:xfrm>
              <a:off x="3848862" y="4990338"/>
              <a:ext cx="318770" cy="86995"/>
            </a:xfrm>
            <a:custGeom>
              <a:avLst/>
              <a:gdLst/>
              <a:ahLst/>
              <a:cxnLst/>
              <a:rect l="l" t="t" r="r" b="b"/>
              <a:pathLst>
                <a:path w="318770" h="86995">
                  <a:moveTo>
                    <a:pt x="318515" y="0"/>
                  </a:moveTo>
                  <a:lnTo>
                    <a:pt x="278866" y="86868"/>
                  </a:lnTo>
                  <a:lnTo>
                    <a:pt x="39649" y="86868"/>
                  </a:lnTo>
                  <a:lnTo>
                    <a:pt x="0" y="0"/>
                  </a:lnTo>
                  <a:lnTo>
                    <a:pt x="318515" y="0"/>
                  </a:lnTo>
                  <a:close/>
                </a:path>
              </a:pathLst>
            </a:custGeom>
            <a:ln w="25399">
              <a:solidFill>
                <a:srgbClr val="FFFFFF"/>
              </a:solidFill>
            </a:ln>
          </p:spPr>
          <p:txBody>
            <a:bodyPr wrap="square" lIns="0" tIns="0" rIns="0" bIns="0" rtlCol="0"/>
            <a:lstStyle/>
            <a:p>
              <a:endParaRPr sz="1350" dirty="0"/>
            </a:p>
          </p:txBody>
        </p:sp>
        <p:sp>
          <p:nvSpPr>
            <p:cNvPr id="35" name="object 35"/>
            <p:cNvSpPr/>
            <p:nvPr/>
          </p:nvSpPr>
          <p:spPr>
            <a:xfrm>
              <a:off x="3888486" y="5077205"/>
              <a:ext cx="239395" cy="88900"/>
            </a:xfrm>
            <a:custGeom>
              <a:avLst/>
              <a:gdLst/>
              <a:ahLst/>
              <a:cxnLst/>
              <a:rect l="l" t="t" r="r" b="b"/>
              <a:pathLst>
                <a:path w="239395" h="88900">
                  <a:moveTo>
                    <a:pt x="239267" y="0"/>
                  </a:moveTo>
                  <a:lnTo>
                    <a:pt x="0" y="0"/>
                  </a:lnTo>
                  <a:lnTo>
                    <a:pt x="40347" y="88392"/>
                  </a:lnTo>
                  <a:lnTo>
                    <a:pt x="198920" y="88392"/>
                  </a:lnTo>
                  <a:lnTo>
                    <a:pt x="239267" y="0"/>
                  </a:lnTo>
                  <a:close/>
                </a:path>
              </a:pathLst>
            </a:custGeom>
            <a:solidFill>
              <a:srgbClr val="EDEBE0"/>
            </a:solidFill>
          </p:spPr>
          <p:txBody>
            <a:bodyPr wrap="square" lIns="0" tIns="0" rIns="0" bIns="0" rtlCol="0"/>
            <a:lstStyle/>
            <a:p>
              <a:endParaRPr sz="1350" dirty="0"/>
            </a:p>
          </p:txBody>
        </p:sp>
        <p:sp>
          <p:nvSpPr>
            <p:cNvPr id="36" name="object 36"/>
            <p:cNvSpPr/>
            <p:nvPr/>
          </p:nvSpPr>
          <p:spPr>
            <a:xfrm>
              <a:off x="3888486" y="5077205"/>
              <a:ext cx="239395" cy="88900"/>
            </a:xfrm>
            <a:custGeom>
              <a:avLst/>
              <a:gdLst/>
              <a:ahLst/>
              <a:cxnLst/>
              <a:rect l="l" t="t" r="r" b="b"/>
              <a:pathLst>
                <a:path w="239395" h="88900">
                  <a:moveTo>
                    <a:pt x="239267" y="0"/>
                  </a:moveTo>
                  <a:lnTo>
                    <a:pt x="198920" y="88392"/>
                  </a:lnTo>
                  <a:lnTo>
                    <a:pt x="40347" y="88392"/>
                  </a:lnTo>
                  <a:lnTo>
                    <a:pt x="0" y="0"/>
                  </a:lnTo>
                  <a:lnTo>
                    <a:pt x="239267" y="0"/>
                  </a:lnTo>
                  <a:close/>
                </a:path>
              </a:pathLst>
            </a:custGeom>
            <a:ln w="25400">
              <a:solidFill>
                <a:srgbClr val="FFFFFF"/>
              </a:solidFill>
            </a:ln>
          </p:spPr>
          <p:txBody>
            <a:bodyPr wrap="square" lIns="0" tIns="0" rIns="0" bIns="0" rtlCol="0"/>
            <a:lstStyle/>
            <a:p>
              <a:endParaRPr sz="1350" dirty="0"/>
            </a:p>
          </p:txBody>
        </p:sp>
        <p:pic>
          <p:nvPicPr>
            <p:cNvPr id="37" name="object 37"/>
            <p:cNvPicPr/>
            <p:nvPr/>
          </p:nvPicPr>
          <p:blipFill>
            <a:blip r:embed="rId9" cstate="print"/>
            <a:stretch>
              <a:fillRect/>
            </a:stretch>
          </p:blipFill>
          <p:spPr>
            <a:xfrm>
              <a:off x="3915409" y="5152897"/>
              <a:ext cx="185420" cy="199135"/>
            </a:xfrm>
            <a:prstGeom prst="rect">
              <a:avLst/>
            </a:prstGeom>
          </p:spPr>
        </p:pic>
      </p:grpSp>
      <p:sp>
        <p:nvSpPr>
          <p:cNvPr id="38" name="object 38"/>
          <p:cNvSpPr txBox="1"/>
          <p:nvPr/>
        </p:nvSpPr>
        <p:spPr>
          <a:xfrm>
            <a:off x="887593" y="1705756"/>
            <a:ext cx="840105" cy="239970"/>
          </a:xfrm>
          <a:prstGeom prst="rect">
            <a:avLst/>
          </a:prstGeom>
        </p:spPr>
        <p:txBody>
          <a:bodyPr vert="horz" wrap="square" lIns="0" tIns="9049" rIns="0" bIns="0" rtlCol="0">
            <a:spAutoFit/>
          </a:bodyPr>
          <a:lstStyle/>
          <a:p>
            <a:pPr marL="9525" marR="3810">
              <a:spcBef>
                <a:spcPts val="71"/>
              </a:spcBef>
            </a:pPr>
            <a:r>
              <a:rPr sz="750" b="1" spc="-8" dirty="0">
                <a:latin typeface="Arial"/>
                <a:cs typeface="Arial"/>
              </a:rPr>
              <a:t>Uncontrolled </a:t>
            </a:r>
            <a:r>
              <a:rPr sz="750" b="1" dirty="0">
                <a:latin typeface="Arial"/>
                <a:cs typeface="Arial"/>
              </a:rPr>
              <a:t>Release</a:t>
            </a:r>
            <a:r>
              <a:rPr sz="750" b="1" spc="-34" dirty="0">
                <a:latin typeface="Arial"/>
                <a:cs typeface="Arial"/>
              </a:rPr>
              <a:t> </a:t>
            </a:r>
            <a:r>
              <a:rPr sz="750" b="1" dirty="0">
                <a:latin typeface="Arial"/>
                <a:cs typeface="Arial"/>
              </a:rPr>
              <a:t>of</a:t>
            </a:r>
            <a:r>
              <a:rPr sz="750" b="1" spc="-19" dirty="0">
                <a:latin typeface="Arial"/>
                <a:cs typeface="Arial"/>
              </a:rPr>
              <a:t> </a:t>
            </a:r>
            <a:r>
              <a:rPr sz="750" b="1" spc="-8" dirty="0">
                <a:latin typeface="Arial"/>
                <a:cs typeface="Arial"/>
              </a:rPr>
              <a:t>Energy</a:t>
            </a:r>
            <a:endParaRPr sz="750" dirty="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57251"/>
            <a:ext cx="9143999" cy="958967"/>
          </a:xfrm>
          <a:prstGeom prst="rect">
            <a:avLst/>
          </a:prstGeom>
        </p:spPr>
      </p:pic>
      <p:sp>
        <p:nvSpPr>
          <p:cNvPr id="3" name="object 3"/>
          <p:cNvSpPr/>
          <p:nvPr/>
        </p:nvSpPr>
        <p:spPr>
          <a:xfrm>
            <a:off x="2323719" y="4226815"/>
            <a:ext cx="6813709" cy="1478279"/>
          </a:xfrm>
          <a:custGeom>
            <a:avLst/>
            <a:gdLst/>
            <a:ahLst/>
            <a:cxnLst/>
            <a:rect l="l" t="t" r="r" b="b"/>
            <a:pathLst>
              <a:path w="9084945" h="1971039">
                <a:moveTo>
                  <a:pt x="9084564" y="0"/>
                </a:moveTo>
                <a:lnTo>
                  <a:pt x="0" y="0"/>
                </a:lnTo>
                <a:lnTo>
                  <a:pt x="0" y="1970532"/>
                </a:lnTo>
                <a:lnTo>
                  <a:pt x="9084564" y="1970532"/>
                </a:lnTo>
                <a:lnTo>
                  <a:pt x="9084564" y="0"/>
                </a:lnTo>
                <a:close/>
              </a:path>
            </a:pathLst>
          </a:custGeom>
          <a:solidFill>
            <a:srgbClr val="BEBEBE"/>
          </a:solidFill>
        </p:spPr>
        <p:txBody>
          <a:bodyPr wrap="square" lIns="0" tIns="0" rIns="0" bIns="0" rtlCol="0"/>
          <a:lstStyle/>
          <a:p>
            <a:endParaRPr sz="1350" dirty="0"/>
          </a:p>
        </p:txBody>
      </p:sp>
      <p:grpSp>
        <p:nvGrpSpPr>
          <p:cNvPr id="4" name="object 4"/>
          <p:cNvGrpSpPr/>
          <p:nvPr/>
        </p:nvGrpSpPr>
        <p:grpSpPr>
          <a:xfrm>
            <a:off x="2323719" y="1236917"/>
            <a:ext cx="6805613" cy="2981325"/>
            <a:chOff x="3118104" y="455676"/>
            <a:chExt cx="9074150" cy="3975100"/>
          </a:xfrm>
        </p:grpSpPr>
        <p:sp>
          <p:nvSpPr>
            <p:cNvPr id="5" name="object 5"/>
            <p:cNvSpPr/>
            <p:nvPr/>
          </p:nvSpPr>
          <p:spPr>
            <a:xfrm>
              <a:off x="3118104" y="2458211"/>
              <a:ext cx="9074150" cy="1972310"/>
            </a:xfrm>
            <a:custGeom>
              <a:avLst/>
              <a:gdLst/>
              <a:ahLst/>
              <a:cxnLst/>
              <a:rect l="l" t="t" r="r" b="b"/>
              <a:pathLst>
                <a:path w="9074150" h="1972310">
                  <a:moveTo>
                    <a:pt x="9073896" y="0"/>
                  </a:moveTo>
                  <a:lnTo>
                    <a:pt x="0" y="0"/>
                  </a:lnTo>
                  <a:lnTo>
                    <a:pt x="0" y="1972056"/>
                  </a:lnTo>
                  <a:lnTo>
                    <a:pt x="9073896" y="1972056"/>
                  </a:lnTo>
                  <a:lnTo>
                    <a:pt x="9073896" y="0"/>
                  </a:lnTo>
                  <a:close/>
                </a:path>
              </a:pathLst>
            </a:custGeom>
            <a:solidFill>
              <a:srgbClr val="D9D9D9"/>
            </a:solidFill>
          </p:spPr>
          <p:txBody>
            <a:bodyPr wrap="square" lIns="0" tIns="0" rIns="0" bIns="0" rtlCol="0"/>
            <a:lstStyle/>
            <a:p>
              <a:endParaRPr sz="1350" dirty="0"/>
            </a:p>
          </p:txBody>
        </p:sp>
        <p:sp>
          <p:nvSpPr>
            <p:cNvPr id="6" name="object 6"/>
            <p:cNvSpPr/>
            <p:nvPr/>
          </p:nvSpPr>
          <p:spPr>
            <a:xfrm>
              <a:off x="3118104" y="455676"/>
              <a:ext cx="9065260" cy="1971039"/>
            </a:xfrm>
            <a:custGeom>
              <a:avLst/>
              <a:gdLst/>
              <a:ahLst/>
              <a:cxnLst/>
              <a:rect l="l" t="t" r="r" b="b"/>
              <a:pathLst>
                <a:path w="9065260" h="1971039">
                  <a:moveTo>
                    <a:pt x="9064752" y="0"/>
                  </a:moveTo>
                  <a:lnTo>
                    <a:pt x="0" y="0"/>
                  </a:lnTo>
                  <a:lnTo>
                    <a:pt x="0" y="1970531"/>
                  </a:lnTo>
                  <a:lnTo>
                    <a:pt x="9064752" y="1970531"/>
                  </a:lnTo>
                  <a:lnTo>
                    <a:pt x="9064752" y="0"/>
                  </a:lnTo>
                  <a:close/>
                </a:path>
              </a:pathLst>
            </a:custGeom>
            <a:solidFill>
              <a:srgbClr val="F1F1F1"/>
            </a:solidFill>
          </p:spPr>
          <p:txBody>
            <a:bodyPr wrap="square" lIns="0" tIns="0" rIns="0" bIns="0" rtlCol="0"/>
            <a:lstStyle/>
            <a:p>
              <a:endParaRPr sz="1350" dirty="0"/>
            </a:p>
          </p:txBody>
        </p:sp>
      </p:grpSp>
      <p:pic>
        <p:nvPicPr>
          <p:cNvPr id="7" name="object 7"/>
          <p:cNvPicPr/>
          <p:nvPr/>
        </p:nvPicPr>
        <p:blipFill>
          <a:blip r:embed="rId3" cstate="print"/>
          <a:stretch>
            <a:fillRect/>
          </a:stretch>
        </p:blipFill>
        <p:spPr>
          <a:xfrm>
            <a:off x="91440" y="4119372"/>
            <a:ext cx="2123445" cy="1426464"/>
          </a:xfrm>
          <a:prstGeom prst="rect">
            <a:avLst/>
          </a:prstGeom>
        </p:spPr>
      </p:pic>
      <p:sp>
        <p:nvSpPr>
          <p:cNvPr id="8" name="object 8"/>
          <p:cNvSpPr txBox="1">
            <a:spLocks noGrp="1"/>
          </p:cNvSpPr>
          <p:nvPr>
            <p:ph type="body" idx="1"/>
          </p:nvPr>
        </p:nvSpPr>
        <p:spPr>
          <a:xfrm>
            <a:off x="2997683" y="2795906"/>
            <a:ext cx="6327484" cy="1450236"/>
          </a:xfrm>
          <a:prstGeom prst="rect">
            <a:avLst/>
          </a:prstGeom>
        </p:spPr>
        <p:txBody>
          <a:bodyPr vert="horz" wrap="square" lIns="0" tIns="21431" rIns="0" bIns="0" rtlCol="0">
            <a:spAutoFit/>
          </a:bodyPr>
          <a:lstStyle/>
          <a:p>
            <a:pPr marL="0" indent="0">
              <a:lnSpc>
                <a:spcPct val="100000"/>
              </a:lnSpc>
              <a:spcBef>
                <a:spcPts val="169"/>
              </a:spcBef>
              <a:buNone/>
            </a:pPr>
            <a:r>
              <a:rPr dirty="0"/>
              <a:t>Freeport</a:t>
            </a:r>
            <a:r>
              <a:rPr spc="-41" dirty="0"/>
              <a:t> </a:t>
            </a:r>
            <a:r>
              <a:rPr spc="-8" dirty="0"/>
              <a:t>Leadership</a:t>
            </a:r>
          </a:p>
          <a:p>
            <a:pPr marL="256032" indent="-128016">
              <a:lnSpc>
                <a:spcPts val="1229"/>
              </a:lnSpc>
              <a:spcBef>
                <a:spcPts val="499"/>
              </a:spcBef>
              <a:buClrTx/>
              <a:tabLst>
                <a:tab pos="251936" algn="l"/>
              </a:tabLst>
            </a:pPr>
            <a:r>
              <a:rPr sz="1050" b="0" dirty="0"/>
              <a:t>Incorporate</a:t>
            </a:r>
            <a:r>
              <a:rPr sz="1050" b="0" spc="-53" dirty="0"/>
              <a:t> </a:t>
            </a:r>
            <a:r>
              <a:rPr sz="1050" b="0" dirty="0"/>
              <a:t>contractors</a:t>
            </a:r>
            <a:r>
              <a:rPr sz="1050" b="0" spc="-45" dirty="0"/>
              <a:t> </a:t>
            </a:r>
            <a:r>
              <a:rPr sz="1050" b="0" dirty="0"/>
              <a:t>into</a:t>
            </a:r>
            <a:r>
              <a:rPr sz="1050" b="0" spc="-34" dirty="0"/>
              <a:t> </a:t>
            </a:r>
            <a:r>
              <a:rPr sz="1050" b="0" dirty="0"/>
              <a:t>your</a:t>
            </a:r>
            <a:r>
              <a:rPr sz="1050" b="0" spc="-26" dirty="0"/>
              <a:t> </a:t>
            </a:r>
            <a:r>
              <a:rPr sz="1050" b="0" dirty="0"/>
              <a:t>planning</a:t>
            </a:r>
            <a:r>
              <a:rPr sz="1050" b="0" spc="-45" dirty="0"/>
              <a:t> </a:t>
            </a:r>
            <a:r>
              <a:rPr sz="1050" b="0" spc="-8" dirty="0"/>
              <a:t>process.</a:t>
            </a:r>
            <a:endParaRPr sz="1050" dirty="0"/>
          </a:p>
          <a:p>
            <a:pPr marL="256032" indent="-128016">
              <a:lnSpc>
                <a:spcPts val="1229"/>
              </a:lnSpc>
              <a:spcBef>
                <a:spcPts val="499"/>
              </a:spcBef>
              <a:buClrTx/>
              <a:tabLst>
                <a:tab pos="251936" algn="l"/>
              </a:tabLst>
            </a:pPr>
            <a:r>
              <a:rPr sz="1050" b="0" dirty="0"/>
              <a:t>Review</a:t>
            </a:r>
            <a:r>
              <a:rPr sz="1050" b="0" spc="-11" dirty="0"/>
              <a:t> </a:t>
            </a:r>
            <a:r>
              <a:rPr sz="1050" b="0" dirty="0"/>
              <a:t>and</a:t>
            </a:r>
            <a:r>
              <a:rPr sz="1050" b="0" spc="-30" dirty="0"/>
              <a:t> </a:t>
            </a:r>
            <a:r>
              <a:rPr sz="1050" b="0" dirty="0"/>
              <a:t>audit</a:t>
            </a:r>
            <a:r>
              <a:rPr sz="1050" b="0" spc="-34" dirty="0"/>
              <a:t> </a:t>
            </a:r>
            <a:r>
              <a:rPr sz="1050" b="0" dirty="0"/>
              <a:t>work</a:t>
            </a:r>
            <a:r>
              <a:rPr sz="1050" b="0" spc="-15" dirty="0"/>
              <a:t> </a:t>
            </a:r>
            <a:r>
              <a:rPr sz="1050" b="0" dirty="0"/>
              <a:t>identified</a:t>
            </a:r>
            <a:r>
              <a:rPr sz="1050" b="0" spc="-49" dirty="0"/>
              <a:t> </a:t>
            </a:r>
            <a:r>
              <a:rPr sz="1050" b="0" dirty="0"/>
              <a:t>through</a:t>
            </a:r>
            <a:r>
              <a:rPr sz="1050" b="0" spc="-49" dirty="0"/>
              <a:t> </a:t>
            </a:r>
            <a:r>
              <a:rPr sz="1050" b="0" spc="-8" dirty="0"/>
              <a:t>planning.</a:t>
            </a:r>
            <a:endParaRPr sz="1050" dirty="0"/>
          </a:p>
          <a:p>
            <a:pPr marL="256032" indent="-128016">
              <a:lnSpc>
                <a:spcPts val="1229"/>
              </a:lnSpc>
              <a:spcBef>
                <a:spcPts val="499"/>
              </a:spcBef>
              <a:buClrTx/>
              <a:tabLst>
                <a:tab pos="251936" algn="l"/>
              </a:tabLst>
            </a:pPr>
            <a:r>
              <a:rPr sz="1050" b="0" dirty="0"/>
              <a:t>Ensure</a:t>
            </a:r>
            <a:r>
              <a:rPr sz="1050" b="0" spc="-30" dirty="0"/>
              <a:t> </a:t>
            </a:r>
            <a:r>
              <a:rPr sz="1050" b="0" dirty="0"/>
              <a:t>contractor’s</a:t>
            </a:r>
            <a:r>
              <a:rPr sz="1050" b="0" spc="-30" dirty="0"/>
              <a:t> </a:t>
            </a:r>
            <a:r>
              <a:rPr sz="1050" b="0" dirty="0"/>
              <a:t>safety</a:t>
            </a:r>
            <a:r>
              <a:rPr sz="1050" b="0" spc="-41" dirty="0"/>
              <a:t> </a:t>
            </a:r>
            <a:r>
              <a:rPr sz="1050" b="0" dirty="0"/>
              <a:t>plan</a:t>
            </a:r>
            <a:r>
              <a:rPr sz="1050" b="0" spc="-19" dirty="0"/>
              <a:t> </a:t>
            </a:r>
            <a:r>
              <a:rPr sz="1050" b="0" dirty="0"/>
              <a:t>meets</a:t>
            </a:r>
            <a:r>
              <a:rPr sz="1050" b="0" spc="-23" dirty="0"/>
              <a:t> </a:t>
            </a:r>
            <a:r>
              <a:rPr sz="1050" b="0" dirty="0"/>
              <a:t>current</a:t>
            </a:r>
            <a:r>
              <a:rPr sz="1050" b="0" spc="-30" dirty="0"/>
              <a:t> </a:t>
            </a:r>
            <a:r>
              <a:rPr sz="1050" b="0" dirty="0"/>
              <a:t>safety</a:t>
            </a:r>
            <a:r>
              <a:rPr sz="1050" b="0" spc="-30" dirty="0"/>
              <a:t> </a:t>
            </a:r>
            <a:r>
              <a:rPr sz="1050" b="0" spc="-8" dirty="0"/>
              <a:t>expectations.</a:t>
            </a:r>
            <a:endParaRPr sz="1050" dirty="0"/>
          </a:p>
          <a:p>
            <a:pPr marL="256032" indent="-128016">
              <a:lnSpc>
                <a:spcPts val="1229"/>
              </a:lnSpc>
              <a:spcBef>
                <a:spcPts val="499"/>
              </a:spcBef>
              <a:buClrTx/>
              <a:tabLst>
                <a:tab pos="251936" algn="l"/>
              </a:tabLst>
            </a:pPr>
            <a:r>
              <a:rPr sz="1050" b="0" dirty="0"/>
              <a:t>Drive</a:t>
            </a:r>
            <a:r>
              <a:rPr sz="1050" b="0" spc="-11" dirty="0"/>
              <a:t> </a:t>
            </a:r>
            <a:r>
              <a:rPr sz="1050" b="0" dirty="0"/>
              <a:t>ownership</a:t>
            </a:r>
            <a:r>
              <a:rPr sz="1050" b="0" spc="-23" dirty="0"/>
              <a:t> </a:t>
            </a:r>
            <a:r>
              <a:rPr sz="1050" b="0" dirty="0"/>
              <a:t>with</a:t>
            </a:r>
            <a:r>
              <a:rPr sz="1050" b="0" spc="-19" dirty="0"/>
              <a:t> </a:t>
            </a:r>
            <a:r>
              <a:rPr sz="1050" b="0" dirty="0"/>
              <a:t>your</a:t>
            </a:r>
            <a:r>
              <a:rPr sz="1050" b="0" spc="-11" dirty="0"/>
              <a:t> </a:t>
            </a:r>
            <a:r>
              <a:rPr sz="1050" b="0" dirty="0"/>
              <a:t>team</a:t>
            </a:r>
            <a:r>
              <a:rPr sz="1050" b="0" spc="-34" dirty="0"/>
              <a:t> </a:t>
            </a:r>
            <a:r>
              <a:rPr sz="1050" b="0" dirty="0"/>
              <a:t>–</a:t>
            </a:r>
            <a:r>
              <a:rPr sz="1050" b="0" spc="-19" dirty="0"/>
              <a:t> </a:t>
            </a:r>
            <a:r>
              <a:rPr sz="1050" b="0" dirty="0"/>
              <a:t>we</a:t>
            </a:r>
            <a:r>
              <a:rPr sz="1050" b="0" spc="-8" dirty="0"/>
              <a:t> </a:t>
            </a:r>
            <a:r>
              <a:rPr sz="1050" b="0" dirty="0"/>
              <a:t>are</a:t>
            </a:r>
            <a:r>
              <a:rPr sz="1050" b="0" spc="-26" dirty="0"/>
              <a:t> </a:t>
            </a:r>
            <a:r>
              <a:rPr sz="1050" b="0" dirty="0"/>
              <a:t>responsible</a:t>
            </a:r>
            <a:r>
              <a:rPr sz="1050" b="0" spc="-53" dirty="0"/>
              <a:t> </a:t>
            </a:r>
            <a:r>
              <a:rPr sz="1050" b="0" dirty="0"/>
              <a:t>for</a:t>
            </a:r>
            <a:r>
              <a:rPr sz="1050" b="0" spc="-26" dirty="0"/>
              <a:t> </a:t>
            </a:r>
            <a:r>
              <a:rPr sz="1050" b="0" dirty="0"/>
              <a:t>contractors</a:t>
            </a:r>
            <a:r>
              <a:rPr sz="1050" b="0" spc="-49" dirty="0"/>
              <a:t> </a:t>
            </a:r>
            <a:r>
              <a:rPr sz="1050" b="0" dirty="0"/>
              <a:t>working</a:t>
            </a:r>
            <a:r>
              <a:rPr sz="1050" b="0" spc="-19" dirty="0"/>
              <a:t> </a:t>
            </a:r>
            <a:r>
              <a:rPr sz="1050" b="0" dirty="0"/>
              <a:t>in</a:t>
            </a:r>
            <a:r>
              <a:rPr sz="1050" b="0" spc="-15" dirty="0"/>
              <a:t> </a:t>
            </a:r>
            <a:r>
              <a:rPr sz="1050" b="0" dirty="0"/>
              <a:t>our</a:t>
            </a:r>
            <a:r>
              <a:rPr sz="1050" b="0" spc="-26" dirty="0"/>
              <a:t> </a:t>
            </a:r>
            <a:r>
              <a:rPr sz="1050" b="0" spc="-8" dirty="0"/>
              <a:t>areas.</a:t>
            </a:r>
            <a:endParaRPr sz="1050" dirty="0"/>
          </a:p>
          <a:p>
            <a:pPr marL="256032" marR="3810" indent="-128016">
              <a:lnSpc>
                <a:spcPts val="1229"/>
              </a:lnSpc>
              <a:spcBef>
                <a:spcPts val="499"/>
              </a:spcBef>
              <a:buClrTx/>
              <a:tabLst>
                <a:tab pos="252413" algn="l"/>
              </a:tabLst>
            </a:pPr>
            <a:r>
              <a:rPr sz="1050" b="0" dirty="0"/>
              <a:t>Frontline</a:t>
            </a:r>
            <a:r>
              <a:rPr sz="1050" b="0" spc="-49" dirty="0"/>
              <a:t> </a:t>
            </a:r>
            <a:r>
              <a:rPr sz="1050" b="0" dirty="0"/>
              <a:t>Supervisors,</a:t>
            </a:r>
            <a:r>
              <a:rPr sz="1050" b="0" spc="-34" dirty="0"/>
              <a:t> </a:t>
            </a:r>
            <a:r>
              <a:rPr sz="1050" b="0" spc="-8" dirty="0"/>
              <a:t>Sr.</a:t>
            </a:r>
            <a:r>
              <a:rPr sz="1050" b="0" spc="-30" dirty="0"/>
              <a:t> </a:t>
            </a:r>
            <a:r>
              <a:rPr sz="1050" b="0" dirty="0"/>
              <a:t>Supervisors,</a:t>
            </a:r>
            <a:r>
              <a:rPr sz="1050" b="0" spc="-34" dirty="0"/>
              <a:t> </a:t>
            </a:r>
            <a:r>
              <a:rPr sz="1050" b="0" spc="-8" dirty="0"/>
              <a:t>Superintendents,</a:t>
            </a:r>
            <a:r>
              <a:rPr sz="1050" b="0" spc="-38" dirty="0"/>
              <a:t> </a:t>
            </a:r>
            <a:r>
              <a:rPr sz="1050" b="0" dirty="0"/>
              <a:t>Managers:</a:t>
            </a:r>
            <a:r>
              <a:rPr sz="1050" b="0" spc="-49" dirty="0"/>
              <a:t> </a:t>
            </a:r>
            <a:r>
              <a:rPr sz="1050" b="0" dirty="0"/>
              <a:t>When</a:t>
            </a:r>
            <a:r>
              <a:rPr sz="1050" b="0" spc="-34" dirty="0"/>
              <a:t> </a:t>
            </a:r>
            <a:r>
              <a:rPr sz="1050" b="0" dirty="0"/>
              <a:t>walking</a:t>
            </a:r>
            <a:r>
              <a:rPr sz="1050" b="0" spc="-23" dirty="0"/>
              <a:t> </a:t>
            </a:r>
            <a:r>
              <a:rPr sz="1050" b="0" spc="-8" dirty="0"/>
              <a:t>department </a:t>
            </a:r>
            <a:r>
              <a:rPr sz="1050" b="0" dirty="0"/>
              <a:t>and</a:t>
            </a:r>
            <a:r>
              <a:rPr sz="1050" b="0" spc="-26" dirty="0"/>
              <a:t> </a:t>
            </a:r>
            <a:r>
              <a:rPr sz="1050" b="0" dirty="0"/>
              <a:t>work</a:t>
            </a:r>
            <a:r>
              <a:rPr sz="1050" b="0" spc="-8" dirty="0"/>
              <a:t> </a:t>
            </a:r>
            <a:r>
              <a:rPr sz="1050" b="0" dirty="0"/>
              <a:t>areas,</a:t>
            </a:r>
            <a:r>
              <a:rPr sz="1050" b="0" spc="-41" dirty="0"/>
              <a:t> </a:t>
            </a:r>
            <a:r>
              <a:rPr sz="1050" b="0" dirty="0"/>
              <a:t>evaluate</a:t>
            </a:r>
            <a:r>
              <a:rPr sz="1050" b="0" spc="-23" dirty="0"/>
              <a:t> </a:t>
            </a:r>
            <a:r>
              <a:rPr sz="1050" b="0" dirty="0"/>
              <a:t>tasks</a:t>
            </a:r>
            <a:r>
              <a:rPr sz="1050" b="0" spc="-34" dirty="0"/>
              <a:t> </a:t>
            </a:r>
            <a:r>
              <a:rPr sz="1050" b="0" dirty="0"/>
              <a:t>where</a:t>
            </a:r>
            <a:r>
              <a:rPr sz="1050" b="0" spc="-19" dirty="0"/>
              <a:t> </a:t>
            </a:r>
            <a:r>
              <a:rPr sz="1050" b="0" dirty="0"/>
              <a:t>cribbing</a:t>
            </a:r>
            <a:r>
              <a:rPr sz="1050" b="0" spc="-34" dirty="0"/>
              <a:t> </a:t>
            </a:r>
            <a:r>
              <a:rPr sz="1050" b="0" dirty="0"/>
              <a:t>is</a:t>
            </a:r>
            <a:r>
              <a:rPr sz="1050" b="0" spc="-8" dirty="0"/>
              <a:t> </a:t>
            </a:r>
            <a:r>
              <a:rPr sz="1050" b="0" dirty="0"/>
              <a:t>used</a:t>
            </a:r>
            <a:r>
              <a:rPr sz="1050" b="0" spc="-38" dirty="0"/>
              <a:t> </a:t>
            </a:r>
            <a:r>
              <a:rPr sz="1050" b="0" dirty="0"/>
              <a:t>to</a:t>
            </a:r>
            <a:r>
              <a:rPr sz="1050" b="0" spc="-23" dirty="0"/>
              <a:t> </a:t>
            </a:r>
            <a:r>
              <a:rPr sz="1050" b="0" dirty="0"/>
              <a:t>help</a:t>
            </a:r>
            <a:r>
              <a:rPr sz="1050" b="0" spc="-23" dirty="0"/>
              <a:t> </a:t>
            </a:r>
            <a:r>
              <a:rPr sz="1050" b="0" dirty="0"/>
              <a:t>ensure</a:t>
            </a:r>
            <a:r>
              <a:rPr sz="1050" b="0" spc="-34" dirty="0"/>
              <a:t> </a:t>
            </a:r>
            <a:r>
              <a:rPr sz="1050" b="0" dirty="0"/>
              <a:t>the</a:t>
            </a:r>
            <a:r>
              <a:rPr sz="1050" b="0" spc="-23" dirty="0"/>
              <a:t> </a:t>
            </a:r>
            <a:r>
              <a:rPr sz="1050" b="0" dirty="0"/>
              <a:t>equipment</a:t>
            </a:r>
            <a:r>
              <a:rPr sz="1050" b="0" spc="-38" dirty="0"/>
              <a:t> </a:t>
            </a:r>
            <a:r>
              <a:rPr sz="1050" b="0" dirty="0"/>
              <a:t>is</a:t>
            </a:r>
            <a:r>
              <a:rPr sz="1050" b="0" spc="-19" dirty="0"/>
              <a:t> </a:t>
            </a:r>
            <a:r>
              <a:rPr sz="1050" b="0" spc="-8" dirty="0"/>
              <a:t>adequate.</a:t>
            </a:r>
            <a:endParaRPr sz="1050" dirty="0"/>
          </a:p>
        </p:txBody>
      </p:sp>
      <p:sp>
        <p:nvSpPr>
          <p:cNvPr id="9" name="object 9"/>
          <p:cNvSpPr txBox="1"/>
          <p:nvPr/>
        </p:nvSpPr>
        <p:spPr>
          <a:xfrm>
            <a:off x="2982702" y="1273282"/>
            <a:ext cx="5752624" cy="977351"/>
          </a:xfrm>
          <a:prstGeom prst="rect">
            <a:avLst/>
          </a:prstGeom>
        </p:spPr>
        <p:txBody>
          <a:bodyPr vert="horz" wrap="square" lIns="0" tIns="81439" rIns="0" bIns="0" rtlCol="0">
            <a:spAutoFit/>
          </a:bodyPr>
          <a:lstStyle/>
          <a:p>
            <a:pPr marL="9525">
              <a:spcBef>
                <a:spcPts val="641"/>
              </a:spcBef>
            </a:pPr>
            <a:r>
              <a:rPr sz="1200" b="1" spc="-8" dirty="0">
                <a:latin typeface="Arial"/>
                <a:cs typeface="Arial"/>
              </a:rPr>
              <a:t>Contractors</a:t>
            </a:r>
            <a:endParaRPr sz="1200" dirty="0">
              <a:latin typeface="Arial"/>
              <a:cs typeface="Arial"/>
            </a:endParaRPr>
          </a:p>
          <a:p>
            <a:pPr marL="251936" indent="-128588">
              <a:spcBef>
                <a:spcPts val="506"/>
              </a:spcBef>
              <a:buChar char="•"/>
              <a:tabLst>
                <a:tab pos="251936" algn="l"/>
              </a:tabLst>
            </a:pPr>
            <a:r>
              <a:rPr sz="1050" dirty="0">
                <a:latin typeface="Arial"/>
                <a:cs typeface="Arial"/>
              </a:rPr>
              <a:t>Set</a:t>
            </a:r>
            <a:r>
              <a:rPr sz="1050" spc="-26" dirty="0">
                <a:latin typeface="Arial"/>
                <a:cs typeface="Arial"/>
              </a:rPr>
              <a:t> </a:t>
            </a:r>
            <a:r>
              <a:rPr sz="1050" dirty="0">
                <a:latin typeface="Arial"/>
                <a:cs typeface="Arial"/>
              </a:rPr>
              <a:t>clear</a:t>
            </a:r>
            <a:r>
              <a:rPr sz="1050" spc="-26" dirty="0">
                <a:latin typeface="Arial"/>
                <a:cs typeface="Arial"/>
              </a:rPr>
              <a:t> </a:t>
            </a:r>
            <a:r>
              <a:rPr sz="1050" dirty="0">
                <a:latin typeface="Arial"/>
                <a:cs typeface="Arial"/>
              </a:rPr>
              <a:t>safety</a:t>
            </a:r>
            <a:r>
              <a:rPr sz="1050" spc="-49" dirty="0">
                <a:latin typeface="Arial"/>
                <a:cs typeface="Arial"/>
              </a:rPr>
              <a:t> </a:t>
            </a:r>
            <a:r>
              <a:rPr sz="1050" dirty="0">
                <a:latin typeface="Arial"/>
                <a:cs typeface="Arial"/>
              </a:rPr>
              <a:t>expectations</a:t>
            </a:r>
            <a:r>
              <a:rPr sz="1050" spc="-38" dirty="0">
                <a:latin typeface="Arial"/>
                <a:cs typeface="Arial"/>
              </a:rPr>
              <a:t> </a:t>
            </a:r>
            <a:r>
              <a:rPr sz="1050" dirty="0">
                <a:latin typeface="Arial"/>
                <a:cs typeface="Arial"/>
              </a:rPr>
              <a:t>for</a:t>
            </a:r>
            <a:r>
              <a:rPr sz="1050" spc="-26" dirty="0">
                <a:latin typeface="Arial"/>
                <a:cs typeface="Arial"/>
              </a:rPr>
              <a:t> </a:t>
            </a:r>
            <a:r>
              <a:rPr sz="1050" dirty="0">
                <a:latin typeface="Arial"/>
                <a:cs typeface="Arial"/>
              </a:rPr>
              <a:t>work</a:t>
            </a:r>
            <a:r>
              <a:rPr sz="1050" spc="-15" dirty="0">
                <a:latin typeface="Arial"/>
                <a:cs typeface="Arial"/>
              </a:rPr>
              <a:t> </a:t>
            </a:r>
            <a:r>
              <a:rPr sz="1050" dirty="0">
                <a:latin typeface="Arial"/>
                <a:cs typeface="Arial"/>
              </a:rPr>
              <a:t>execution</a:t>
            </a:r>
            <a:r>
              <a:rPr sz="1050" spc="-38" dirty="0">
                <a:latin typeface="Arial"/>
                <a:cs typeface="Arial"/>
              </a:rPr>
              <a:t> </a:t>
            </a:r>
            <a:r>
              <a:rPr sz="1050" dirty="0">
                <a:latin typeface="Arial"/>
                <a:cs typeface="Arial"/>
              </a:rPr>
              <a:t>with</a:t>
            </a:r>
            <a:r>
              <a:rPr sz="1050" spc="-19" dirty="0">
                <a:latin typeface="Arial"/>
                <a:cs typeface="Arial"/>
              </a:rPr>
              <a:t> </a:t>
            </a:r>
            <a:r>
              <a:rPr sz="1050" spc="-8" dirty="0">
                <a:latin typeface="Arial"/>
                <a:cs typeface="Arial"/>
              </a:rPr>
              <a:t>employees.</a:t>
            </a:r>
            <a:endParaRPr sz="1050" dirty="0">
              <a:latin typeface="Arial"/>
              <a:cs typeface="Arial"/>
            </a:endParaRPr>
          </a:p>
          <a:p>
            <a:pPr marL="251460" marR="3810" indent="-128588">
              <a:buChar char="•"/>
              <a:tabLst>
                <a:tab pos="252413" algn="l"/>
              </a:tabLst>
            </a:pPr>
            <a:r>
              <a:rPr sz="1050" dirty="0">
                <a:latin typeface="Arial"/>
                <a:cs typeface="Arial"/>
              </a:rPr>
              <a:t>Commit</a:t>
            </a:r>
            <a:r>
              <a:rPr sz="1050" spc="-19" dirty="0">
                <a:latin typeface="Arial"/>
                <a:cs typeface="Arial"/>
              </a:rPr>
              <a:t> </a:t>
            </a:r>
            <a:r>
              <a:rPr sz="1050" dirty="0">
                <a:latin typeface="Arial"/>
                <a:cs typeface="Arial"/>
              </a:rPr>
              <a:t>to</a:t>
            </a:r>
            <a:r>
              <a:rPr sz="1050" spc="-23" dirty="0">
                <a:latin typeface="Arial"/>
                <a:cs typeface="Arial"/>
              </a:rPr>
              <a:t> </a:t>
            </a:r>
            <a:r>
              <a:rPr sz="1050" dirty="0">
                <a:latin typeface="Arial"/>
                <a:cs typeface="Arial"/>
              </a:rPr>
              <a:t>a</a:t>
            </a:r>
            <a:r>
              <a:rPr sz="1050" spc="-15" dirty="0">
                <a:latin typeface="Arial"/>
                <a:cs typeface="Arial"/>
              </a:rPr>
              <a:t> </a:t>
            </a:r>
            <a:r>
              <a:rPr sz="1050" dirty="0">
                <a:latin typeface="Arial"/>
                <a:cs typeface="Arial"/>
              </a:rPr>
              <a:t>having</a:t>
            </a:r>
            <a:r>
              <a:rPr sz="1050" spc="-15" dirty="0">
                <a:latin typeface="Arial"/>
                <a:cs typeface="Arial"/>
              </a:rPr>
              <a:t> </a:t>
            </a:r>
            <a:r>
              <a:rPr sz="1050" dirty="0">
                <a:latin typeface="Arial"/>
                <a:cs typeface="Arial"/>
              </a:rPr>
              <a:t>clear</a:t>
            </a:r>
            <a:r>
              <a:rPr sz="1050" spc="-23" dirty="0">
                <a:latin typeface="Arial"/>
                <a:cs typeface="Arial"/>
              </a:rPr>
              <a:t> </a:t>
            </a:r>
            <a:r>
              <a:rPr sz="1050" dirty="0">
                <a:latin typeface="Arial"/>
                <a:cs typeface="Arial"/>
              </a:rPr>
              <a:t>safety</a:t>
            </a:r>
            <a:r>
              <a:rPr sz="1050" spc="-41" dirty="0">
                <a:latin typeface="Arial"/>
                <a:cs typeface="Arial"/>
              </a:rPr>
              <a:t> </a:t>
            </a:r>
            <a:r>
              <a:rPr sz="1050" dirty="0">
                <a:latin typeface="Arial"/>
                <a:cs typeface="Arial"/>
              </a:rPr>
              <a:t>plan</a:t>
            </a:r>
            <a:r>
              <a:rPr sz="1050" spc="-15" dirty="0">
                <a:latin typeface="Arial"/>
                <a:cs typeface="Arial"/>
              </a:rPr>
              <a:t> </a:t>
            </a:r>
            <a:r>
              <a:rPr sz="1050" dirty="0">
                <a:latin typeface="Arial"/>
                <a:cs typeface="Arial"/>
              </a:rPr>
              <a:t>and</a:t>
            </a:r>
            <a:r>
              <a:rPr sz="1050" spc="-23" dirty="0">
                <a:latin typeface="Arial"/>
                <a:cs typeface="Arial"/>
              </a:rPr>
              <a:t> </a:t>
            </a:r>
            <a:r>
              <a:rPr sz="1050" dirty="0">
                <a:latin typeface="Arial"/>
                <a:cs typeface="Arial"/>
              </a:rPr>
              <a:t>monitoring</a:t>
            </a:r>
            <a:r>
              <a:rPr sz="1050" spc="-41" dirty="0">
                <a:latin typeface="Arial"/>
                <a:cs typeface="Arial"/>
              </a:rPr>
              <a:t> </a:t>
            </a:r>
            <a:r>
              <a:rPr sz="1050" dirty="0">
                <a:latin typeface="Arial"/>
                <a:cs typeface="Arial"/>
              </a:rPr>
              <a:t>system</a:t>
            </a:r>
            <a:r>
              <a:rPr sz="1050" spc="-23" dirty="0">
                <a:latin typeface="Arial"/>
                <a:cs typeface="Arial"/>
              </a:rPr>
              <a:t> </a:t>
            </a:r>
            <a:r>
              <a:rPr sz="1050" dirty="0">
                <a:latin typeface="Arial"/>
                <a:cs typeface="Arial"/>
              </a:rPr>
              <a:t>to</a:t>
            </a:r>
            <a:r>
              <a:rPr sz="1050" spc="-23" dirty="0">
                <a:latin typeface="Arial"/>
                <a:cs typeface="Arial"/>
              </a:rPr>
              <a:t> </a:t>
            </a:r>
            <a:r>
              <a:rPr sz="1050" dirty="0">
                <a:latin typeface="Arial"/>
                <a:cs typeface="Arial"/>
              </a:rPr>
              <a:t>help</a:t>
            </a:r>
            <a:r>
              <a:rPr sz="1050" spc="-23" dirty="0">
                <a:latin typeface="Arial"/>
                <a:cs typeface="Arial"/>
              </a:rPr>
              <a:t> </a:t>
            </a:r>
            <a:r>
              <a:rPr sz="1050" dirty="0">
                <a:latin typeface="Arial"/>
                <a:cs typeface="Arial"/>
              </a:rPr>
              <a:t>ensure</a:t>
            </a:r>
            <a:r>
              <a:rPr sz="1050" spc="-41" dirty="0">
                <a:latin typeface="Arial"/>
                <a:cs typeface="Arial"/>
              </a:rPr>
              <a:t> </a:t>
            </a:r>
            <a:r>
              <a:rPr sz="1050" dirty="0">
                <a:latin typeface="Arial"/>
                <a:cs typeface="Arial"/>
              </a:rPr>
              <a:t>safety</a:t>
            </a:r>
            <a:r>
              <a:rPr sz="1050" spc="-30" dirty="0">
                <a:latin typeface="Arial"/>
                <a:cs typeface="Arial"/>
              </a:rPr>
              <a:t> </a:t>
            </a:r>
            <a:r>
              <a:rPr sz="1050" dirty="0">
                <a:latin typeface="Arial"/>
                <a:cs typeface="Arial"/>
              </a:rPr>
              <a:t>controls</a:t>
            </a:r>
            <a:r>
              <a:rPr sz="1050" spc="-34" dirty="0">
                <a:latin typeface="Arial"/>
                <a:cs typeface="Arial"/>
              </a:rPr>
              <a:t> </a:t>
            </a:r>
            <a:r>
              <a:rPr sz="1050" spc="-19" dirty="0">
                <a:latin typeface="Arial"/>
                <a:cs typeface="Arial"/>
              </a:rPr>
              <a:t>for 	</a:t>
            </a:r>
            <a:r>
              <a:rPr sz="1050" dirty="0">
                <a:latin typeface="Arial"/>
                <a:cs typeface="Arial"/>
              </a:rPr>
              <a:t>routine</a:t>
            </a:r>
            <a:r>
              <a:rPr sz="1050" spc="-41" dirty="0">
                <a:latin typeface="Arial"/>
                <a:cs typeface="Arial"/>
              </a:rPr>
              <a:t> </a:t>
            </a:r>
            <a:r>
              <a:rPr sz="1050" dirty="0">
                <a:latin typeface="Arial"/>
                <a:cs typeface="Arial"/>
              </a:rPr>
              <a:t>work are</a:t>
            </a:r>
            <a:r>
              <a:rPr sz="1050" spc="-19" dirty="0">
                <a:latin typeface="Arial"/>
                <a:cs typeface="Arial"/>
              </a:rPr>
              <a:t> </a:t>
            </a:r>
            <a:r>
              <a:rPr sz="1050" dirty="0">
                <a:latin typeface="Arial"/>
                <a:cs typeface="Arial"/>
              </a:rPr>
              <a:t>clearly</a:t>
            </a:r>
            <a:r>
              <a:rPr sz="1050" spc="-34" dirty="0">
                <a:latin typeface="Arial"/>
                <a:cs typeface="Arial"/>
              </a:rPr>
              <a:t> </a:t>
            </a:r>
            <a:r>
              <a:rPr sz="1050" dirty="0">
                <a:latin typeface="Arial"/>
                <a:cs typeface="Arial"/>
              </a:rPr>
              <a:t>identified</a:t>
            </a:r>
            <a:r>
              <a:rPr sz="1050" spc="-38" dirty="0">
                <a:latin typeface="Arial"/>
                <a:cs typeface="Arial"/>
              </a:rPr>
              <a:t> </a:t>
            </a:r>
            <a:r>
              <a:rPr sz="1050" dirty="0">
                <a:latin typeface="Arial"/>
                <a:cs typeface="Arial"/>
              </a:rPr>
              <a:t>and</a:t>
            </a:r>
            <a:r>
              <a:rPr sz="1050" spc="-23" dirty="0">
                <a:latin typeface="Arial"/>
                <a:cs typeface="Arial"/>
              </a:rPr>
              <a:t> </a:t>
            </a:r>
            <a:r>
              <a:rPr sz="1050" dirty="0">
                <a:latin typeface="Arial"/>
                <a:cs typeface="Arial"/>
              </a:rPr>
              <a:t>additional</a:t>
            </a:r>
            <a:r>
              <a:rPr sz="1050" spc="-26" dirty="0">
                <a:latin typeface="Arial"/>
                <a:cs typeface="Arial"/>
              </a:rPr>
              <a:t> </a:t>
            </a:r>
            <a:r>
              <a:rPr sz="1050" dirty="0">
                <a:latin typeface="Arial"/>
                <a:cs typeface="Arial"/>
              </a:rPr>
              <a:t>rigor</a:t>
            </a:r>
            <a:r>
              <a:rPr sz="1050" spc="-30" dirty="0">
                <a:latin typeface="Arial"/>
                <a:cs typeface="Arial"/>
              </a:rPr>
              <a:t> </a:t>
            </a:r>
            <a:r>
              <a:rPr sz="1050" dirty="0">
                <a:latin typeface="Arial"/>
                <a:cs typeface="Arial"/>
              </a:rPr>
              <a:t>is</a:t>
            </a:r>
            <a:r>
              <a:rPr sz="1050" spc="-4" dirty="0">
                <a:latin typeface="Arial"/>
                <a:cs typeface="Arial"/>
              </a:rPr>
              <a:t> </a:t>
            </a:r>
            <a:r>
              <a:rPr sz="1050" dirty="0">
                <a:latin typeface="Arial"/>
                <a:cs typeface="Arial"/>
              </a:rPr>
              <a:t>in</a:t>
            </a:r>
            <a:r>
              <a:rPr sz="1050" spc="-15" dirty="0">
                <a:latin typeface="Arial"/>
                <a:cs typeface="Arial"/>
              </a:rPr>
              <a:t> </a:t>
            </a:r>
            <a:r>
              <a:rPr sz="1050" dirty="0">
                <a:latin typeface="Arial"/>
                <a:cs typeface="Arial"/>
              </a:rPr>
              <a:t>place</a:t>
            </a:r>
            <a:r>
              <a:rPr sz="1050" spc="-26" dirty="0">
                <a:latin typeface="Arial"/>
                <a:cs typeface="Arial"/>
              </a:rPr>
              <a:t> </a:t>
            </a:r>
            <a:r>
              <a:rPr sz="1050" dirty="0">
                <a:latin typeface="Arial"/>
                <a:cs typeface="Arial"/>
              </a:rPr>
              <a:t>for</a:t>
            </a:r>
            <a:r>
              <a:rPr sz="1050" spc="-23" dirty="0">
                <a:latin typeface="Arial"/>
                <a:cs typeface="Arial"/>
              </a:rPr>
              <a:t> </a:t>
            </a:r>
            <a:r>
              <a:rPr sz="1050" spc="-8" dirty="0">
                <a:latin typeface="Arial"/>
                <a:cs typeface="Arial"/>
              </a:rPr>
              <a:t>non-</a:t>
            </a:r>
            <a:r>
              <a:rPr sz="1050" dirty="0">
                <a:latin typeface="Arial"/>
                <a:cs typeface="Arial"/>
              </a:rPr>
              <a:t>routine</a:t>
            </a:r>
            <a:r>
              <a:rPr sz="1050" spc="-38" dirty="0">
                <a:latin typeface="Arial"/>
                <a:cs typeface="Arial"/>
              </a:rPr>
              <a:t> </a:t>
            </a:r>
            <a:r>
              <a:rPr sz="1050" spc="-8" dirty="0">
                <a:latin typeface="Arial"/>
                <a:cs typeface="Arial"/>
              </a:rPr>
              <a:t>work.</a:t>
            </a:r>
            <a:endParaRPr sz="1050" dirty="0">
              <a:latin typeface="Arial"/>
              <a:cs typeface="Arial"/>
            </a:endParaRPr>
          </a:p>
          <a:p>
            <a:pPr marL="251936" indent="-128588">
              <a:buChar char="•"/>
              <a:tabLst>
                <a:tab pos="251936" algn="l"/>
              </a:tabLst>
            </a:pPr>
            <a:r>
              <a:rPr sz="1050" dirty="0">
                <a:latin typeface="Arial"/>
                <a:cs typeface="Arial"/>
              </a:rPr>
              <a:t>Audit</a:t>
            </a:r>
            <a:r>
              <a:rPr sz="1050" spc="-19" dirty="0">
                <a:latin typeface="Arial"/>
                <a:cs typeface="Arial"/>
              </a:rPr>
              <a:t> </a:t>
            </a:r>
            <a:r>
              <a:rPr sz="1050" dirty="0">
                <a:latin typeface="Arial"/>
                <a:cs typeface="Arial"/>
              </a:rPr>
              <a:t>the</a:t>
            </a:r>
            <a:r>
              <a:rPr sz="1050" spc="-19" dirty="0">
                <a:latin typeface="Arial"/>
                <a:cs typeface="Arial"/>
              </a:rPr>
              <a:t> </a:t>
            </a:r>
            <a:r>
              <a:rPr sz="1050" dirty="0">
                <a:latin typeface="Arial"/>
                <a:cs typeface="Arial"/>
              </a:rPr>
              <a:t>system</a:t>
            </a:r>
            <a:r>
              <a:rPr sz="1050" spc="-26" dirty="0">
                <a:latin typeface="Arial"/>
                <a:cs typeface="Arial"/>
              </a:rPr>
              <a:t> </a:t>
            </a:r>
            <a:r>
              <a:rPr sz="1050" dirty="0">
                <a:latin typeface="Arial"/>
                <a:cs typeface="Arial"/>
              </a:rPr>
              <a:t>to</a:t>
            </a:r>
            <a:r>
              <a:rPr sz="1050" spc="-19" dirty="0">
                <a:latin typeface="Arial"/>
                <a:cs typeface="Arial"/>
              </a:rPr>
              <a:t> </a:t>
            </a:r>
            <a:r>
              <a:rPr sz="1050" dirty="0">
                <a:latin typeface="Arial"/>
                <a:cs typeface="Arial"/>
              </a:rPr>
              <a:t>correct</a:t>
            </a:r>
            <a:r>
              <a:rPr sz="1050" spc="-41" dirty="0">
                <a:latin typeface="Arial"/>
                <a:cs typeface="Arial"/>
              </a:rPr>
              <a:t> </a:t>
            </a:r>
            <a:r>
              <a:rPr sz="1050" dirty="0">
                <a:latin typeface="Arial"/>
                <a:cs typeface="Arial"/>
              </a:rPr>
              <a:t>gaps</a:t>
            </a:r>
            <a:r>
              <a:rPr sz="1050" spc="-19" dirty="0">
                <a:latin typeface="Arial"/>
                <a:cs typeface="Arial"/>
              </a:rPr>
              <a:t> </a:t>
            </a:r>
            <a:r>
              <a:rPr sz="1050" dirty="0">
                <a:latin typeface="Arial"/>
                <a:cs typeface="Arial"/>
              </a:rPr>
              <a:t>and</a:t>
            </a:r>
            <a:r>
              <a:rPr sz="1050" spc="-19" dirty="0">
                <a:latin typeface="Arial"/>
                <a:cs typeface="Arial"/>
              </a:rPr>
              <a:t> </a:t>
            </a:r>
            <a:r>
              <a:rPr sz="1050" dirty="0">
                <a:latin typeface="Arial"/>
                <a:cs typeface="Arial"/>
              </a:rPr>
              <a:t>reinforce</a:t>
            </a:r>
            <a:r>
              <a:rPr sz="1050" spc="-41" dirty="0">
                <a:latin typeface="Arial"/>
                <a:cs typeface="Arial"/>
              </a:rPr>
              <a:t> </a:t>
            </a:r>
            <a:r>
              <a:rPr sz="1050" dirty="0">
                <a:latin typeface="Arial"/>
                <a:cs typeface="Arial"/>
              </a:rPr>
              <a:t>the</a:t>
            </a:r>
            <a:r>
              <a:rPr sz="1050" spc="-19" dirty="0">
                <a:latin typeface="Arial"/>
                <a:cs typeface="Arial"/>
              </a:rPr>
              <a:t> </a:t>
            </a:r>
            <a:r>
              <a:rPr sz="1050" spc="-8" dirty="0">
                <a:latin typeface="Arial"/>
                <a:cs typeface="Arial"/>
              </a:rPr>
              <a:t>process.</a:t>
            </a:r>
            <a:endParaRPr sz="1050" dirty="0">
              <a:latin typeface="Arial"/>
              <a:cs typeface="Arial"/>
            </a:endParaRPr>
          </a:p>
        </p:txBody>
      </p:sp>
      <p:grpSp>
        <p:nvGrpSpPr>
          <p:cNvPr id="10" name="object 10"/>
          <p:cNvGrpSpPr/>
          <p:nvPr/>
        </p:nvGrpSpPr>
        <p:grpSpPr>
          <a:xfrm>
            <a:off x="2538614" y="1308787"/>
            <a:ext cx="309563" cy="309563"/>
            <a:chOff x="3384819" y="602050"/>
            <a:chExt cx="412750" cy="412750"/>
          </a:xfrm>
        </p:grpSpPr>
        <p:pic>
          <p:nvPicPr>
            <p:cNvPr id="11" name="object 11"/>
            <p:cNvPicPr/>
            <p:nvPr/>
          </p:nvPicPr>
          <p:blipFill>
            <a:blip r:embed="rId4" cstate="print"/>
            <a:stretch>
              <a:fillRect/>
            </a:stretch>
          </p:blipFill>
          <p:spPr>
            <a:xfrm>
              <a:off x="3466271" y="715017"/>
              <a:ext cx="249774" cy="185240"/>
            </a:xfrm>
            <a:prstGeom prst="rect">
              <a:avLst/>
            </a:prstGeom>
          </p:spPr>
        </p:pic>
        <p:sp>
          <p:nvSpPr>
            <p:cNvPr id="12" name="object 12"/>
            <p:cNvSpPr/>
            <p:nvPr/>
          </p:nvSpPr>
          <p:spPr>
            <a:xfrm>
              <a:off x="3384819" y="602050"/>
              <a:ext cx="412750" cy="412750"/>
            </a:xfrm>
            <a:custGeom>
              <a:avLst/>
              <a:gdLst/>
              <a:ahLst/>
              <a:cxnLst/>
              <a:rect l="l" t="t" r="r" b="b"/>
              <a:pathLst>
                <a:path w="412750" h="412750">
                  <a:moveTo>
                    <a:pt x="206346" y="0"/>
                  </a:moveTo>
                  <a:lnTo>
                    <a:pt x="253660" y="5449"/>
                  </a:lnTo>
                  <a:lnTo>
                    <a:pt x="297093" y="20970"/>
                  </a:lnTo>
                  <a:lnTo>
                    <a:pt x="335406" y="45326"/>
                  </a:lnTo>
                  <a:lnTo>
                    <a:pt x="367361" y="77277"/>
                  </a:lnTo>
                  <a:lnTo>
                    <a:pt x="391720" y="115586"/>
                  </a:lnTo>
                  <a:lnTo>
                    <a:pt x="407243" y="159013"/>
                  </a:lnTo>
                  <a:lnTo>
                    <a:pt x="412693" y="206321"/>
                  </a:lnTo>
                  <a:lnTo>
                    <a:pt x="407243" y="253629"/>
                  </a:lnTo>
                  <a:lnTo>
                    <a:pt x="391720" y="297056"/>
                  </a:lnTo>
                  <a:lnTo>
                    <a:pt x="367361" y="335365"/>
                  </a:lnTo>
                  <a:lnTo>
                    <a:pt x="335406" y="367316"/>
                  </a:lnTo>
                  <a:lnTo>
                    <a:pt x="297093" y="391672"/>
                  </a:lnTo>
                  <a:lnTo>
                    <a:pt x="253660" y="407194"/>
                  </a:lnTo>
                  <a:lnTo>
                    <a:pt x="206346" y="412643"/>
                  </a:lnTo>
                  <a:lnTo>
                    <a:pt x="159032" y="407194"/>
                  </a:lnTo>
                  <a:lnTo>
                    <a:pt x="115600" y="391672"/>
                  </a:lnTo>
                  <a:lnTo>
                    <a:pt x="97342" y="380066"/>
                  </a:lnTo>
                  <a:lnTo>
                    <a:pt x="206346" y="380066"/>
                  </a:lnTo>
                  <a:lnTo>
                    <a:pt x="252540" y="373859"/>
                  </a:lnTo>
                  <a:lnTo>
                    <a:pt x="294049" y="356344"/>
                  </a:lnTo>
                  <a:lnTo>
                    <a:pt x="329217" y="329177"/>
                  </a:lnTo>
                  <a:lnTo>
                    <a:pt x="356387" y="294013"/>
                  </a:lnTo>
                  <a:lnTo>
                    <a:pt x="373905" y="252509"/>
                  </a:lnTo>
                  <a:lnTo>
                    <a:pt x="380112" y="206321"/>
                  </a:lnTo>
                  <a:lnTo>
                    <a:pt x="373905" y="160133"/>
                  </a:lnTo>
                  <a:lnTo>
                    <a:pt x="356387" y="118629"/>
                  </a:lnTo>
                  <a:lnTo>
                    <a:pt x="329217" y="83465"/>
                  </a:lnTo>
                  <a:lnTo>
                    <a:pt x="294049" y="56298"/>
                  </a:lnTo>
                  <a:lnTo>
                    <a:pt x="252540" y="38783"/>
                  </a:lnTo>
                  <a:lnTo>
                    <a:pt x="206346" y="32577"/>
                  </a:lnTo>
                  <a:lnTo>
                    <a:pt x="97342" y="32577"/>
                  </a:lnTo>
                  <a:lnTo>
                    <a:pt x="115600" y="20970"/>
                  </a:lnTo>
                  <a:lnTo>
                    <a:pt x="159032" y="5449"/>
                  </a:lnTo>
                  <a:lnTo>
                    <a:pt x="206346" y="0"/>
                  </a:lnTo>
                  <a:close/>
                </a:path>
                <a:path w="412750" h="412750">
                  <a:moveTo>
                    <a:pt x="97342" y="32577"/>
                  </a:moveTo>
                  <a:lnTo>
                    <a:pt x="206346" y="32577"/>
                  </a:lnTo>
                  <a:lnTo>
                    <a:pt x="160153" y="38783"/>
                  </a:lnTo>
                  <a:lnTo>
                    <a:pt x="118644" y="56298"/>
                  </a:lnTo>
                  <a:lnTo>
                    <a:pt x="83476" y="83465"/>
                  </a:lnTo>
                  <a:lnTo>
                    <a:pt x="56305" y="118629"/>
                  </a:lnTo>
                  <a:lnTo>
                    <a:pt x="38788" y="160133"/>
                  </a:lnTo>
                  <a:lnTo>
                    <a:pt x="32581" y="206321"/>
                  </a:lnTo>
                  <a:lnTo>
                    <a:pt x="38788" y="252509"/>
                  </a:lnTo>
                  <a:lnTo>
                    <a:pt x="56305" y="294013"/>
                  </a:lnTo>
                  <a:lnTo>
                    <a:pt x="83476" y="329177"/>
                  </a:lnTo>
                  <a:lnTo>
                    <a:pt x="118644" y="356344"/>
                  </a:lnTo>
                  <a:lnTo>
                    <a:pt x="160153" y="373859"/>
                  </a:lnTo>
                  <a:lnTo>
                    <a:pt x="206346" y="380066"/>
                  </a:lnTo>
                  <a:lnTo>
                    <a:pt x="97342" y="380066"/>
                  </a:lnTo>
                  <a:lnTo>
                    <a:pt x="45331" y="335365"/>
                  </a:lnTo>
                  <a:lnTo>
                    <a:pt x="20973" y="297056"/>
                  </a:lnTo>
                  <a:lnTo>
                    <a:pt x="5449" y="253629"/>
                  </a:lnTo>
                  <a:lnTo>
                    <a:pt x="0" y="206321"/>
                  </a:lnTo>
                  <a:lnTo>
                    <a:pt x="5449" y="159013"/>
                  </a:lnTo>
                  <a:lnTo>
                    <a:pt x="20973" y="115586"/>
                  </a:lnTo>
                  <a:lnTo>
                    <a:pt x="45331" y="77277"/>
                  </a:lnTo>
                  <a:lnTo>
                    <a:pt x="77286" y="45326"/>
                  </a:lnTo>
                  <a:lnTo>
                    <a:pt x="97342" y="32577"/>
                  </a:lnTo>
                  <a:close/>
                </a:path>
              </a:pathLst>
            </a:custGeom>
            <a:solidFill>
              <a:srgbClr val="00ACD3"/>
            </a:solidFill>
          </p:spPr>
          <p:txBody>
            <a:bodyPr wrap="square" lIns="0" tIns="0" rIns="0" bIns="0" rtlCol="0"/>
            <a:lstStyle/>
            <a:p>
              <a:endParaRPr sz="1350" dirty="0"/>
            </a:p>
          </p:txBody>
        </p:sp>
      </p:grpSp>
      <p:grpSp>
        <p:nvGrpSpPr>
          <p:cNvPr id="13" name="object 13"/>
          <p:cNvGrpSpPr/>
          <p:nvPr/>
        </p:nvGrpSpPr>
        <p:grpSpPr>
          <a:xfrm>
            <a:off x="2562616" y="2839147"/>
            <a:ext cx="309563" cy="308610"/>
            <a:chOff x="3416822" y="2642529"/>
            <a:chExt cx="412750" cy="411480"/>
          </a:xfrm>
        </p:grpSpPr>
        <p:pic>
          <p:nvPicPr>
            <p:cNvPr id="14" name="object 14"/>
            <p:cNvPicPr/>
            <p:nvPr/>
          </p:nvPicPr>
          <p:blipFill>
            <a:blip r:embed="rId5" cstate="print"/>
            <a:stretch>
              <a:fillRect/>
            </a:stretch>
          </p:blipFill>
          <p:spPr>
            <a:xfrm>
              <a:off x="3498275" y="2755169"/>
              <a:ext cx="249774" cy="184704"/>
            </a:xfrm>
            <a:prstGeom prst="rect">
              <a:avLst/>
            </a:prstGeom>
          </p:spPr>
        </p:pic>
        <p:sp>
          <p:nvSpPr>
            <p:cNvPr id="15" name="object 15"/>
            <p:cNvSpPr/>
            <p:nvPr/>
          </p:nvSpPr>
          <p:spPr>
            <a:xfrm>
              <a:off x="3416822" y="2642529"/>
              <a:ext cx="412750" cy="411480"/>
            </a:xfrm>
            <a:custGeom>
              <a:avLst/>
              <a:gdLst/>
              <a:ahLst/>
              <a:cxnLst/>
              <a:rect l="l" t="t" r="r" b="b"/>
              <a:pathLst>
                <a:path w="412750" h="411480">
                  <a:moveTo>
                    <a:pt x="206346" y="0"/>
                  </a:moveTo>
                  <a:lnTo>
                    <a:pt x="253660" y="5433"/>
                  </a:lnTo>
                  <a:lnTo>
                    <a:pt x="297093" y="20909"/>
                  </a:lnTo>
                  <a:lnTo>
                    <a:pt x="335406" y="45195"/>
                  </a:lnTo>
                  <a:lnTo>
                    <a:pt x="367361" y="77054"/>
                  </a:lnTo>
                  <a:lnTo>
                    <a:pt x="391720" y="115252"/>
                  </a:lnTo>
                  <a:lnTo>
                    <a:pt x="407243" y="158554"/>
                  </a:lnTo>
                  <a:lnTo>
                    <a:pt x="412693" y="205725"/>
                  </a:lnTo>
                  <a:lnTo>
                    <a:pt x="407243" y="252896"/>
                  </a:lnTo>
                  <a:lnTo>
                    <a:pt x="391720" y="296198"/>
                  </a:lnTo>
                  <a:lnTo>
                    <a:pt x="367361" y="334396"/>
                  </a:lnTo>
                  <a:lnTo>
                    <a:pt x="335406" y="366255"/>
                  </a:lnTo>
                  <a:lnTo>
                    <a:pt x="297093" y="390540"/>
                  </a:lnTo>
                  <a:lnTo>
                    <a:pt x="253660" y="406017"/>
                  </a:lnTo>
                  <a:lnTo>
                    <a:pt x="206346" y="411450"/>
                  </a:lnTo>
                  <a:lnTo>
                    <a:pt x="159032" y="406017"/>
                  </a:lnTo>
                  <a:lnTo>
                    <a:pt x="115600" y="390540"/>
                  </a:lnTo>
                  <a:lnTo>
                    <a:pt x="97342" y="378967"/>
                  </a:lnTo>
                  <a:lnTo>
                    <a:pt x="206346" y="378967"/>
                  </a:lnTo>
                  <a:lnTo>
                    <a:pt x="252540" y="372779"/>
                  </a:lnTo>
                  <a:lnTo>
                    <a:pt x="294049" y="355314"/>
                  </a:lnTo>
                  <a:lnTo>
                    <a:pt x="329217" y="328225"/>
                  </a:lnTo>
                  <a:lnTo>
                    <a:pt x="356387" y="293163"/>
                  </a:lnTo>
                  <a:lnTo>
                    <a:pt x="373905" y="251779"/>
                  </a:lnTo>
                  <a:lnTo>
                    <a:pt x="380112" y="205725"/>
                  </a:lnTo>
                  <a:lnTo>
                    <a:pt x="373905" y="159670"/>
                  </a:lnTo>
                  <a:lnTo>
                    <a:pt x="356387" y="118286"/>
                  </a:lnTo>
                  <a:lnTo>
                    <a:pt x="329217" y="83224"/>
                  </a:lnTo>
                  <a:lnTo>
                    <a:pt x="294049" y="56135"/>
                  </a:lnTo>
                  <a:lnTo>
                    <a:pt x="252540" y="38671"/>
                  </a:lnTo>
                  <a:lnTo>
                    <a:pt x="206346" y="32482"/>
                  </a:lnTo>
                  <a:lnTo>
                    <a:pt x="97342" y="32482"/>
                  </a:lnTo>
                  <a:lnTo>
                    <a:pt x="115600" y="20909"/>
                  </a:lnTo>
                  <a:lnTo>
                    <a:pt x="159032" y="5433"/>
                  </a:lnTo>
                  <a:lnTo>
                    <a:pt x="206346" y="0"/>
                  </a:lnTo>
                  <a:close/>
                </a:path>
                <a:path w="412750" h="411480">
                  <a:moveTo>
                    <a:pt x="97342" y="32482"/>
                  </a:moveTo>
                  <a:lnTo>
                    <a:pt x="206346" y="32482"/>
                  </a:lnTo>
                  <a:lnTo>
                    <a:pt x="160153" y="38671"/>
                  </a:lnTo>
                  <a:lnTo>
                    <a:pt x="118644" y="56135"/>
                  </a:lnTo>
                  <a:lnTo>
                    <a:pt x="83476" y="83224"/>
                  </a:lnTo>
                  <a:lnTo>
                    <a:pt x="56305" y="118286"/>
                  </a:lnTo>
                  <a:lnTo>
                    <a:pt x="38788" y="159670"/>
                  </a:lnTo>
                  <a:lnTo>
                    <a:pt x="32581" y="205725"/>
                  </a:lnTo>
                  <a:lnTo>
                    <a:pt x="38788" y="251779"/>
                  </a:lnTo>
                  <a:lnTo>
                    <a:pt x="56305" y="293163"/>
                  </a:lnTo>
                  <a:lnTo>
                    <a:pt x="83476" y="328225"/>
                  </a:lnTo>
                  <a:lnTo>
                    <a:pt x="118644" y="355314"/>
                  </a:lnTo>
                  <a:lnTo>
                    <a:pt x="160153" y="372779"/>
                  </a:lnTo>
                  <a:lnTo>
                    <a:pt x="206346" y="378967"/>
                  </a:lnTo>
                  <a:lnTo>
                    <a:pt x="97342" y="378967"/>
                  </a:lnTo>
                  <a:lnTo>
                    <a:pt x="45331" y="334396"/>
                  </a:lnTo>
                  <a:lnTo>
                    <a:pt x="20973" y="296198"/>
                  </a:lnTo>
                  <a:lnTo>
                    <a:pt x="5449" y="252896"/>
                  </a:lnTo>
                  <a:lnTo>
                    <a:pt x="0" y="205725"/>
                  </a:lnTo>
                  <a:lnTo>
                    <a:pt x="5449" y="158554"/>
                  </a:lnTo>
                  <a:lnTo>
                    <a:pt x="20973" y="115252"/>
                  </a:lnTo>
                  <a:lnTo>
                    <a:pt x="45331" y="77054"/>
                  </a:lnTo>
                  <a:lnTo>
                    <a:pt x="77286" y="45195"/>
                  </a:lnTo>
                  <a:lnTo>
                    <a:pt x="97342" y="32482"/>
                  </a:lnTo>
                  <a:close/>
                </a:path>
              </a:pathLst>
            </a:custGeom>
            <a:solidFill>
              <a:srgbClr val="00ACD3"/>
            </a:solidFill>
          </p:spPr>
          <p:txBody>
            <a:bodyPr wrap="square" lIns="0" tIns="0" rIns="0" bIns="0" rtlCol="0"/>
            <a:lstStyle/>
            <a:p>
              <a:endParaRPr sz="1350" dirty="0"/>
            </a:p>
          </p:txBody>
        </p:sp>
      </p:grpSp>
      <p:grpSp>
        <p:nvGrpSpPr>
          <p:cNvPr id="16" name="object 16"/>
          <p:cNvGrpSpPr/>
          <p:nvPr/>
        </p:nvGrpSpPr>
        <p:grpSpPr>
          <a:xfrm>
            <a:off x="2562617" y="4343453"/>
            <a:ext cx="309563" cy="309563"/>
            <a:chOff x="3416823" y="4648271"/>
            <a:chExt cx="412750" cy="412750"/>
          </a:xfrm>
        </p:grpSpPr>
        <p:pic>
          <p:nvPicPr>
            <p:cNvPr id="17" name="object 17"/>
            <p:cNvPicPr/>
            <p:nvPr/>
          </p:nvPicPr>
          <p:blipFill>
            <a:blip r:embed="rId4" cstate="print"/>
            <a:stretch>
              <a:fillRect/>
            </a:stretch>
          </p:blipFill>
          <p:spPr>
            <a:xfrm>
              <a:off x="3498275" y="4761238"/>
              <a:ext cx="249774" cy="185240"/>
            </a:xfrm>
            <a:prstGeom prst="rect">
              <a:avLst/>
            </a:prstGeom>
          </p:spPr>
        </p:pic>
        <p:sp>
          <p:nvSpPr>
            <p:cNvPr id="18" name="object 18"/>
            <p:cNvSpPr/>
            <p:nvPr/>
          </p:nvSpPr>
          <p:spPr>
            <a:xfrm>
              <a:off x="3416823" y="4648271"/>
              <a:ext cx="412750" cy="412750"/>
            </a:xfrm>
            <a:custGeom>
              <a:avLst/>
              <a:gdLst/>
              <a:ahLst/>
              <a:cxnLst/>
              <a:rect l="l" t="t" r="r" b="b"/>
              <a:pathLst>
                <a:path w="412750" h="412750">
                  <a:moveTo>
                    <a:pt x="206346" y="0"/>
                  </a:moveTo>
                  <a:lnTo>
                    <a:pt x="253660" y="5449"/>
                  </a:lnTo>
                  <a:lnTo>
                    <a:pt x="297093" y="20970"/>
                  </a:lnTo>
                  <a:lnTo>
                    <a:pt x="335406" y="45326"/>
                  </a:lnTo>
                  <a:lnTo>
                    <a:pt x="367361" y="77277"/>
                  </a:lnTo>
                  <a:lnTo>
                    <a:pt x="391720" y="115586"/>
                  </a:lnTo>
                  <a:lnTo>
                    <a:pt x="407243" y="159013"/>
                  </a:lnTo>
                  <a:lnTo>
                    <a:pt x="412693" y="206321"/>
                  </a:lnTo>
                  <a:lnTo>
                    <a:pt x="407243" y="253629"/>
                  </a:lnTo>
                  <a:lnTo>
                    <a:pt x="391720" y="297056"/>
                  </a:lnTo>
                  <a:lnTo>
                    <a:pt x="367361" y="335365"/>
                  </a:lnTo>
                  <a:lnTo>
                    <a:pt x="335406" y="367316"/>
                  </a:lnTo>
                  <a:lnTo>
                    <a:pt x="297093" y="391672"/>
                  </a:lnTo>
                  <a:lnTo>
                    <a:pt x="253660" y="407194"/>
                  </a:lnTo>
                  <a:lnTo>
                    <a:pt x="206346" y="412643"/>
                  </a:lnTo>
                  <a:lnTo>
                    <a:pt x="159032" y="407194"/>
                  </a:lnTo>
                  <a:lnTo>
                    <a:pt x="115600" y="391672"/>
                  </a:lnTo>
                  <a:lnTo>
                    <a:pt x="97342" y="380066"/>
                  </a:lnTo>
                  <a:lnTo>
                    <a:pt x="206346" y="380066"/>
                  </a:lnTo>
                  <a:lnTo>
                    <a:pt x="252540" y="373859"/>
                  </a:lnTo>
                  <a:lnTo>
                    <a:pt x="294049" y="356344"/>
                  </a:lnTo>
                  <a:lnTo>
                    <a:pt x="329217" y="329177"/>
                  </a:lnTo>
                  <a:lnTo>
                    <a:pt x="356387" y="294013"/>
                  </a:lnTo>
                  <a:lnTo>
                    <a:pt x="373905" y="252509"/>
                  </a:lnTo>
                  <a:lnTo>
                    <a:pt x="380112" y="206321"/>
                  </a:lnTo>
                  <a:lnTo>
                    <a:pt x="373905" y="160133"/>
                  </a:lnTo>
                  <a:lnTo>
                    <a:pt x="356387" y="118629"/>
                  </a:lnTo>
                  <a:lnTo>
                    <a:pt x="329217" y="83465"/>
                  </a:lnTo>
                  <a:lnTo>
                    <a:pt x="294049" y="56298"/>
                  </a:lnTo>
                  <a:lnTo>
                    <a:pt x="252540" y="38783"/>
                  </a:lnTo>
                  <a:lnTo>
                    <a:pt x="206346" y="32577"/>
                  </a:lnTo>
                  <a:lnTo>
                    <a:pt x="97342" y="32577"/>
                  </a:lnTo>
                  <a:lnTo>
                    <a:pt x="115600" y="20970"/>
                  </a:lnTo>
                  <a:lnTo>
                    <a:pt x="159032" y="5449"/>
                  </a:lnTo>
                  <a:lnTo>
                    <a:pt x="206346" y="0"/>
                  </a:lnTo>
                  <a:close/>
                </a:path>
                <a:path w="412750" h="412750">
                  <a:moveTo>
                    <a:pt x="97342" y="32577"/>
                  </a:moveTo>
                  <a:lnTo>
                    <a:pt x="206346" y="32577"/>
                  </a:lnTo>
                  <a:lnTo>
                    <a:pt x="160153" y="38783"/>
                  </a:lnTo>
                  <a:lnTo>
                    <a:pt x="118644" y="56298"/>
                  </a:lnTo>
                  <a:lnTo>
                    <a:pt x="83476" y="83465"/>
                  </a:lnTo>
                  <a:lnTo>
                    <a:pt x="56305" y="118629"/>
                  </a:lnTo>
                  <a:lnTo>
                    <a:pt x="38788" y="160133"/>
                  </a:lnTo>
                  <a:lnTo>
                    <a:pt x="32581" y="206321"/>
                  </a:lnTo>
                  <a:lnTo>
                    <a:pt x="38788" y="252509"/>
                  </a:lnTo>
                  <a:lnTo>
                    <a:pt x="56305" y="294013"/>
                  </a:lnTo>
                  <a:lnTo>
                    <a:pt x="83476" y="329177"/>
                  </a:lnTo>
                  <a:lnTo>
                    <a:pt x="118644" y="356344"/>
                  </a:lnTo>
                  <a:lnTo>
                    <a:pt x="160153" y="373859"/>
                  </a:lnTo>
                  <a:lnTo>
                    <a:pt x="206346" y="380066"/>
                  </a:lnTo>
                  <a:lnTo>
                    <a:pt x="97342" y="380066"/>
                  </a:lnTo>
                  <a:lnTo>
                    <a:pt x="45331" y="335365"/>
                  </a:lnTo>
                  <a:lnTo>
                    <a:pt x="20973" y="297056"/>
                  </a:lnTo>
                  <a:lnTo>
                    <a:pt x="5449" y="253629"/>
                  </a:lnTo>
                  <a:lnTo>
                    <a:pt x="0" y="206321"/>
                  </a:lnTo>
                  <a:lnTo>
                    <a:pt x="5449" y="159013"/>
                  </a:lnTo>
                  <a:lnTo>
                    <a:pt x="20973" y="115586"/>
                  </a:lnTo>
                  <a:lnTo>
                    <a:pt x="45331" y="77277"/>
                  </a:lnTo>
                  <a:lnTo>
                    <a:pt x="77286" y="45326"/>
                  </a:lnTo>
                  <a:lnTo>
                    <a:pt x="97342" y="32577"/>
                  </a:lnTo>
                  <a:close/>
                </a:path>
              </a:pathLst>
            </a:custGeom>
            <a:solidFill>
              <a:srgbClr val="00ACD3"/>
            </a:solidFill>
          </p:spPr>
          <p:txBody>
            <a:bodyPr wrap="square" lIns="0" tIns="0" rIns="0" bIns="0" rtlCol="0"/>
            <a:lstStyle/>
            <a:p>
              <a:endParaRPr sz="1350" dirty="0"/>
            </a:p>
          </p:txBody>
        </p:sp>
      </p:grpSp>
      <p:sp>
        <p:nvSpPr>
          <p:cNvPr id="19" name="object 19"/>
          <p:cNvSpPr txBox="1"/>
          <p:nvPr/>
        </p:nvSpPr>
        <p:spPr>
          <a:xfrm>
            <a:off x="166213" y="2006027"/>
            <a:ext cx="1360170" cy="332303"/>
          </a:xfrm>
          <a:prstGeom prst="rect">
            <a:avLst/>
          </a:prstGeom>
        </p:spPr>
        <p:txBody>
          <a:bodyPr vert="horz" wrap="square" lIns="0" tIns="9049" rIns="0" bIns="0" rtlCol="0">
            <a:spAutoFit/>
          </a:bodyPr>
          <a:lstStyle/>
          <a:p>
            <a:pPr marL="9525">
              <a:spcBef>
                <a:spcPts val="71"/>
              </a:spcBef>
            </a:pPr>
            <a:r>
              <a:rPr sz="1200" b="1" dirty="0">
                <a:latin typeface="Arial"/>
                <a:cs typeface="Arial"/>
              </a:rPr>
              <a:t>Incident</a:t>
            </a:r>
            <a:r>
              <a:rPr sz="1200" b="1" spc="-26" dirty="0">
                <a:latin typeface="Arial"/>
                <a:cs typeface="Arial"/>
              </a:rPr>
              <a:t> </a:t>
            </a:r>
            <a:r>
              <a:rPr sz="1200" b="1" spc="-8" dirty="0">
                <a:latin typeface="Arial"/>
                <a:cs typeface="Arial"/>
              </a:rPr>
              <a:t>Overview</a:t>
            </a:r>
            <a:endParaRPr sz="1200" dirty="0">
              <a:latin typeface="Arial"/>
              <a:cs typeface="Arial"/>
            </a:endParaRPr>
          </a:p>
          <a:p>
            <a:pPr marL="9525">
              <a:spcBef>
                <a:spcPts val="4"/>
              </a:spcBef>
            </a:pPr>
            <a:r>
              <a:rPr sz="900" dirty="0">
                <a:latin typeface="Arial"/>
                <a:cs typeface="Arial"/>
              </a:rPr>
              <a:t>Morenci,</a:t>
            </a:r>
            <a:r>
              <a:rPr sz="900" spc="-30" dirty="0">
                <a:latin typeface="Arial"/>
                <a:cs typeface="Arial"/>
              </a:rPr>
              <a:t> </a:t>
            </a:r>
            <a:r>
              <a:rPr sz="900" dirty="0">
                <a:latin typeface="Arial"/>
                <a:cs typeface="Arial"/>
              </a:rPr>
              <a:t>February</a:t>
            </a:r>
            <a:r>
              <a:rPr sz="900" spc="-30" dirty="0">
                <a:latin typeface="Arial"/>
                <a:cs typeface="Arial"/>
              </a:rPr>
              <a:t> </a:t>
            </a:r>
            <a:r>
              <a:rPr sz="900" dirty="0">
                <a:latin typeface="Arial"/>
                <a:cs typeface="Arial"/>
              </a:rPr>
              <a:t>6,</a:t>
            </a:r>
            <a:r>
              <a:rPr sz="900" spc="-8" dirty="0">
                <a:latin typeface="Arial"/>
                <a:cs typeface="Arial"/>
              </a:rPr>
              <a:t> </a:t>
            </a:r>
            <a:r>
              <a:rPr sz="900" spc="-15" dirty="0">
                <a:latin typeface="Arial"/>
                <a:cs typeface="Arial"/>
              </a:rPr>
              <a:t>2024</a:t>
            </a:r>
            <a:endParaRPr sz="900" dirty="0">
              <a:latin typeface="Arial"/>
              <a:cs typeface="Arial"/>
            </a:endParaRPr>
          </a:p>
        </p:txBody>
      </p:sp>
      <p:sp>
        <p:nvSpPr>
          <p:cNvPr id="20" name="object 20"/>
          <p:cNvSpPr txBox="1"/>
          <p:nvPr/>
        </p:nvSpPr>
        <p:spPr>
          <a:xfrm>
            <a:off x="151446" y="2551772"/>
            <a:ext cx="1976438" cy="1256594"/>
          </a:xfrm>
          <a:prstGeom prst="rect">
            <a:avLst/>
          </a:prstGeom>
        </p:spPr>
        <p:txBody>
          <a:bodyPr vert="horz" wrap="square" lIns="0" tIns="10001" rIns="0" bIns="0" rtlCol="0">
            <a:spAutoFit/>
          </a:bodyPr>
          <a:lstStyle/>
          <a:p>
            <a:pPr marL="9525" marR="3810">
              <a:lnSpc>
                <a:spcPct val="99700"/>
              </a:lnSpc>
              <a:spcBef>
                <a:spcPts val="79"/>
              </a:spcBef>
            </a:pPr>
            <a:r>
              <a:rPr sz="900" dirty="0">
                <a:latin typeface="Arial"/>
                <a:cs typeface="Arial"/>
              </a:rPr>
              <a:t>A</a:t>
            </a:r>
            <a:r>
              <a:rPr sz="900" spc="-60" dirty="0">
                <a:latin typeface="Arial"/>
                <a:cs typeface="Arial"/>
              </a:rPr>
              <a:t> </a:t>
            </a:r>
            <a:r>
              <a:rPr sz="900" dirty="0">
                <a:latin typeface="Arial"/>
                <a:cs typeface="Arial"/>
              </a:rPr>
              <a:t>contractor</a:t>
            </a:r>
            <a:r>
              <a:rPr sz="900" spc="-26" dirty="0">
                <a:latin typeface="Arial"/>
                <a:cs typeface="Arial"/>
              </a:rPr>
              <a:t> </a:t>
            </a:r>
            <a:r>
              <a:rPr sz="900" dirty="0">
                <a:latin typeface="Arial"/>
                <a:cs typeface="Arial"/>
              </a:rPr>
              <a:t>was</a:t>
            </a:r>
            <a:r>
              <a:rPr sz="900" spc="-4" dirty="0">
                <a:latin typeface="Arial"/>
                <a:cs typeface="Arial"/>
              </a:rPr>
              <a:t> </a:t>
            </a:r>
            <a:r>
              <a:rPr sz="900" dirty="0">
                <a:latin typeface="Arial"/>
                <a:cs typeface="Arial"/>
              </a:rPr>
              <a:t>installing</a:t>
            </a:r>
            <a:r>
              <a:rPr sz="900" spc="-30" dirty="0">
                <a:latin typeface="Arial"/>
                <a:cs typeface="Arial"/>
              </a:rPr>
              <a:t> </a:t>
            </a:r>
            <a:r>
              <a:rPr sz="900" dirty="0">
                <a:latin typeface="Arial"/>
                <a:cs typeface="Arial"/>
              </a:rPr>
              <a:t>liners</a:t>
            </a:r>
            <a:r>
              <a:rPr sz="900" spc="-15" dirty="0">
                <a:latin typeface="Arial"/>
                <a:cs typeface="Arial"/>
              </a:rPr>
              <a:t> </a:t>
            </a:r>
            <a:r>
              <a:rPr sz="900" dirty="0">
                <a:latin typeface="Arial"/>
                <a:cs typeface="Arial"/>
              </a:rPr>
              <a:t>on</a:t>
            </a:r>
            <a:r>
              <a:rPr sz="900" spc="-19" dirty="0">
                <a:latin typeface="Arial"/>
                <a:cs typeface="Arial"/>
              </a:rPr>
              <a:t> </a:t>
            </a:r>
            <a:r>
              <a:rPr sz="900" spc="-38" dirty="0">
                <a:latin typeface="Arial"/>
                <a:cs typeface="Arial"/>
              </a:rPr>
              <a:t>a </a:t>
            </a:r>
            <a:r>
              <a:rPr sz="900" dirty="0">
                <a:latin typeface="Arial"/>
                <a:cs typeface="Arial"/>
              </a:rPr>
              <a:t>wet screen</a:t>
            </a:r>
            <a:r>
              <a:rPr sz="900" spc="-15" dirty="0">
                <a:latin typeface="Arial"/>
                <a:cs typeface="Arial"/>
              </a:rPr>
              <a:t> </a:t>
            </a:r>
            <a:r>
              <a:rPr sz="900" dirty="0">
                <a:latin typeface="Arial"/>
                <a:cs typeface="Arial"/>
              </a:rPr>
              <a:t>feed</a:t>
            </a:r>
            <a:r>
              <a:rPr sz="900" spc="-26" dirty="0">
                <a:latin typeface="Arial"/>
                <a:cs typeface="Arial"/>
              </a:rPr>
              <a:t> </a:t>
            </a:r>
            <a:r>
              <a:rPr sz="900" dirty="0">
                <a:latin typeface="Arial"/>
                <a:cs typeface="Arial"/>
              </a:rPr>
              <a:t>box</a:t>
            </a:r>
            <a:r>
              <a:rPr sz="900" spc="-8" dirty="0">
                <a:latin typeface="Arial"/>
                <a:cs typeface="Arial"/>
              </a:rPr>
              <a:t> </a:t>
            </a:r>
            <a:r>
              <a:rPr sz="900" dirty="0">
                <a:latin typeface="Arial"/>
                <a:cs typeface="Arial"/>
              </a:rPr>
              <a:t>that</a:t>
            </a:r>
            <a:r>
              <a:rPr sz="900" spc="-11" dirty="0">
                <a:latin typeface="Arial"/>
                <a:cs typeface="Arial"/>
              </a:rPr>
              <a:t> </a:t>
            </a:r>
            <a:r>
              <a:rPr sz="900" dirty="0">
                <a:latin typeface="Arial"/>
                <a:cs typeface="Arial"/>
              </a:rPr>
              <a:t>had</a:t>
            </a:r>
            <a:r>
              <a:rPr sz="900" spc="-23" dirty="0">
                <a:latin typeface="Arial"/>
                <a:cs typeface="Arial"/>
              </a:rPr>
              <a:t> </a:t>
            </a:r>
            <a:r>
              <a:rPr sz="900" spc="-15" dirty="0">
                <a:latin typeface="Arial"/>
                <a:cs typeface="Arial"/>
              </a:rPr>
              <a:t>been </a:t>
            </a:r>
            <a:r>
              <a:rPr sz="900" dirty="0">
                <a:latin typeface="Arial"/>
                <a:cs typeface="Arial"/>
              </a:rPr>
              <a:t>placed</a:t>
            </a:r>
            <a:r>
              <a:rPr sz="900" spc="-30" dirty="0">
                <a:latin typeface="Arial"/>
                <a:cs typeface="Arial"/>
              </a:rPr>
              <a:t> </a:t>
            </a:r>
            <a:r>
              <a:rPr sz="900" dirty="0">
                <a:latin typeface="Arial"/>
                <a:cs typeface="Arial"/>
              </a:rPr>
              <a:t>on</a:t>
            </a:r>
            <a:r>
              <a:rPr sz="900" spc="-19" dirty="0">
                <a:latin typeface="Arial"/>
                <a:cs typeface="Arial"/>
              </a:rPr>
              <a:t> </a:t>
            </a:r>
            <a:r>
              <a:rPr sz="900" dirty="0">
                <a:latin typeface="Arial"/>
                <a:cs typeface="Arial"/>
              </a:rPr>
              <a:t>the</a:t>
            </a:r>
            <a:r>
              <a:rPr sz="900" spc="-8" dirty="0">
                <a:latin typeface="Arial"/>
                <a:cs typeface="Arial"/>
              </a:rPr>
              <a:t> </a:t>
            </a:r>
            <a:r>
              <a:rPr sz="900" dirty="0">
                <a:latin typeface="Arial"/>
                <a:cs typeface="Arial"/>
              </a:rPr>
              <a:t>ground</a:t>
            </a:r>
            <a:r>
              <a:rPr sz="900" spc="-19" dirty="0">
                <a:latin typeface="Arial"/>
                <a:cs typeface="Arial"/>
              </a:rPr>
              <a:t> </a:t>
            </a:r>
            <a:r>
              <a:rPr sz="900" dirty="0">
                <a:latin typeface="Arial"/>
                <a:cs typeface="Arial"/>
              </a:rPr>
              <a:t>for</a:t>
            </a:r>
            <a:r>
              <a:rPr sz="900" spc="-23" dirty="0">
                <a:latin typeface="Arial"/>
                <a:cs typeface="Arial"/>
              </a:rPr>
              <a:t> </a:t>
            </a:r>
            <a:r>
              <a:rPr sz="900" spc="-8" dirty="0">
                <a:latin typeface="Arial"/>
                <a:cs typeface="Arial"/>
              </a:rPr>
              <a:t>maintenance. </a:t>
            </a:r>
            <a:r>
              <a:rPr sz="900" dirty="0">
                <a:latin typeface="Arial"/>
                <a:cs typeface="Arial"/>
              </a:rPr>
              <a:t>As</a:t>
            </a:r>
            <a:r>
              <a:rPr sz="900" spc="-8" dirty="0">
                <a:latin typeface="Arial"/>
                <a:cs typeface="Arial"/>
              </a:rPr>
              <a:t> </a:t>
            </a:r>
            <a:r>
              <a:rPr sz="900" dirty="0">
                <a:latin typeface="Arial"/>
                <a:cs typeface="Arial"/>
              </a:rPr>
              <a:t>the</a:t>
            </a:r>
            <a:r>
              <a:rPr sz="900" spc="-23" dirty="0">
                <a:latin typeface="Arial"/>
                <a:cs typeface="Arial"/>
              </a:rPr>
              <a:t> </a:t>
            </a:r>
            <a:r>
              <a:rPr sz="900" dirty="0">
                <a:latin typeface="Arial"/>
                <a:cs typeface="Arial"/>
              </a:rPr>
              <a:t>liners</a:t>
            </a:r>
            <a:r>
              <a:rPr sz="900" spc="-15" dirty="0">
                <a:latin typeface="Arial"/>
                <a:cs typeface="Arial"/>
              </a:rPr>
              <a:t> </a:t>
            </a:r>
            <a:r>
              <a:rPr sz="900" dirty="0">
                <a:latin typeface="Arial"/>
                <a:cs typeface="Arial"/>
              </a:rPr>
              <a:t>were added,</a:t>
            </a:r>
            <a:r>
              <a:rPr sz="900" spc="-34" dirty="0">
                <a:latin typeface="Arial"/>
                <a:cs typeface="Arial"/>
              </a:rPr>
              <a:t> </a:t>
            </a:r>
            <a:r>
              <a:rPr sz="900" dirty="0">
                <a:latin typeface="Arial"/>
                <a:cs typeface="Arial"/>
              </a:rPr>
              <a:t>the</a:t>
            </a:r>
            <a:r>
              <a:rPr sz="900" spc="-11" dirty="0">
                <a:latin typeface="Arial"/>
                <a:cs typeface="Arial"/>
              </a:rPr>
              <a:t> </a:t>
            </a:r>
            <a:r>
              <a:rPr sz="900" spc="-8" dirty="0">
                <a:latin typeface="Arial"/>
                <a:cs typeface="Arial"/>
              </a:rPr>
              <a:t>two-</a:t>
            </a:r>
            <a:r>
              <a:rPr sz="900" spc="-19" dirty="0">
                <a:latin typeface="Arial"/>
                <a:cs typeface="Arial"/>
              </a:rPr>
              <a:t>ton </a:t>
            </a:r>
            <a:r>
              <a:rPr sz="900" dirty="0">
                <a:latin typeface="Arial"/>
                <a:cs typeface="Arial"/>
              </a:rPr>
              <a:t>box</a:t>
            </a:r>
            <a:r>
              <a:rPr sz="900" spc="-15" dirty="0">
                <a:latin typeface="Arial"/>
                <a:cs typeface="Arial"/>
              </a:rPr>
              <a:t> </a:t>
            </a:r>
            <a:r>
              <a:rPr sz="900" dirty="0">
                <a:latin typeface="Arial"/>
                <a:cs typeface="Arial"/>
              </a:rPr>
              <a:t>rolled</a:t>
            </a:r>
            <a:r>
              <a:rPr sz="900" spc="-30" dirty="0">
                <a:latin typeface="Arial"/>
                <a:cs typeface="Arial"/>
              </a:rPr>
              <a:t> </a:t>
            </a:r>
            <a:r>
              <a:rPr sz="900" dirty="0">
                <a:latin typeface="Arial"/>
                <a:cs typeface="Arial"/>
              </a:rPr>
              <a:t>over</a:t>
            </a:r>
            <a:r>
              <a:rPr sz="900" spc="-8" dirty="0">
                <a:latin typeface="Arial"/>
                <a:cs typeface="Arial"/>
              </a:rPr>
              <a:t> </a:t>
            </a:r>
            <a:r>
              <a:rPr sz="900" dirty="0">
                <a:latin typeface="Arial"/>
                <a:cs typeface="Arial"/>
              </a:rPr>
              <a:t>onto</a:t>
            </a:r>
            <a:r>
              <a:rPr sz="900" spc="-23" dirty="0">
                <a:latin typeface="Arial"/>
                <a:cs typeface="Arial"/>
              </a:rPr>
              <a:t> </a:t>
            </a:r>
            <a:r>
              <a:rPr sz="900" dirty="0">
                <a:latin typeface="Arial"/>
                <a:cs typeface="Arial"/>
              </a:rPr>
              <a:t>the</a:t>
            </a:r>
            <a:r>
              <a:rPr sz="900" spc="-11" dirty="0">
                <a:latin typeface="Arial"/>
                <a:cs typeface="Arial"/>
              </a:rPr>
              <a:t> </a:t>
            </a:r>
            <a:r>
              <a:rPr sz="900" spc="-8" dirty="0">
                <a:latin typeface="Arial"/>
                <a:cs typeface="Arial"/>
              </a:rPr>
              <a:t>worker,</a:t>
            </a:r>
            <a:r>
              <a:rPr sz="900" dirty="0">
                <a:latin typeface="Arial"/>
                <a:cs typeface="Arial"/>
              </a:rPr>
              <a:t> </a:t>
            </a:r>
            <a:r>
              <a:rPr sz="900" spc="-19" dirty="0">
                <a:latin typeface="Arial"/>
                <a:cs typeface="Arial"/>
              </a:rPr>
              <a:t>who </a:t>
            </a:r>
            <a:r>
              <a:rPr sz="900" dirty="0">
                <a:latin typeface="Arial"/>
                <a:cs typeface="Arial"/>
              </a:rPr>
              <a:t>was</a:t>
            </a:r>
            <a:r>
              <a:rPr sz="900" spc="11" dirty="0">
                <a:latin typeface="Arial"/>
                <a:cs typeface="Arial"/>
              </a:rPr>
              <a:t> </a:t>
            </a:r>
            <a:r>
              <a:rPr sz="900" dirty="0">
                <a:latin typeface="Arial"/>
                <a:cs typeface="Arial"/>
              </a:rPr>
              <a:t>trapped</a:t>
            </a:r>
            <a:r>
              <a:rPr sz="900" spc="-11" dirty="0">
                <a:latin typeface="Arial"/>
                <a:cs typeface="Arial"/>
              </a:rPr>
              <a:t> </a:t>
            </a:r>
            <a:r>
              <a:rPr sz="900" spc="-8" dirty="0">
                <a:latin typeface="Arial"/>
                <a:cs typeface="Arial"/>
              </a:rPr>
              <a:t>underneath.</a:t>
            </a:r>
            <a:r>
              <a:rPr sz="900" spc="-64" dirty="0">
                <a:latin typeface="Arial"/>
                <a:cs typeface="Arial"/>
              </a:rPr>
              <a:t> </a:t>
            </a:r>
            <a:r>
              <a:rPr sz="900" spc="-15" dirty="0">
                <a:latin typeface="Arial"/>
                <a:cs typeface="Arial"/>
              </a:rPr>
              <a:t>After </a:t>
            </a:r>
            <a:r>
              <a:rPr sz="900" dirty="0">
                <a:latin typeface="Arial"/>
                <a:cs typeface="Arial"/>
              </a:rPr>
              <a:t>unsuccessful</a:t>
            </a:r>
            <a:r>
              <a:rPr sz="900" spc="-38" dirty="0">
                <a:latin typeface="Arial"/>
                <a:cs typeface="Arial"/>
              </a:rPr>
              <a:t> </a:t>
            </a:r>
            <a:r>
              <a:rPr sz="900" dirty="0">
                <a:latin typeface="Arial"/>
                <a:cs typeface="Arial"/>
              </a:rPr>
              <a:t>attempts</a:t>
            </a:r>
            <a:r>
              <a:rPr sz="900" spc="-26" dirty="0">
                <a:latin typeface="Arial"/>
                <a:cs typeface="Arial"/>
              </a:rPr>
              <a:t> </a:t>
            </a:r>
            <a:r>
              <a:rPr sz="900" dirty="0">
                <a:latin typeface="Arial"/>
                <a:cs typeface="Arial"/>
              </a:rPr>
              <a:t>to</a:t>
            </a:r>
            <a:r>
              <a:rPr sz="900" spc="-8" dirty="0">
                <a:latin typeface="Arial"/>
                <a:cs typeface="Arial"/>
              </a:rPr>
              <a:t> </a:t>
            </a:r>
            <a:r>
              <a:rPr sz="900" dirty="0">
                <a:latin typeface="Arial"/>
                <a:cs typeface="Arial"/>
              </a:rPr>
              <a:t>move</a:t>
            </a:r>
            <a:r>
              <a:rPr sz="900" spc="-11" dirty="0">
                <a:latin typeface="Arial"/>
                <a:cs typeface="Arial"/>
              </a:rPr>
              <a:t> </a:t>
            </a:r>
            <a:r>
              <a:rPr sz="900" spc="-19" dirty="0">
                <a:latin typeface="Arial"/>
                <a:cs typeface="Arial"/>
              </a:rPr>
              <a:t>the</a:t>
            </a:r>
            <a:r>
              <a:rPr sz="900" spc="375" dirty="0">
                <a:latin typeface="Arial"/>
                <a:cs typeface="Arial"/>
              </a:rPr>
              <a:t> </a:t>
            </a:r>
            <a:r>
              <a:rPr sz="900" dirty="0">
                <a:latin typeface="Arial"/>
                <a:cs typeface="Arial"/>
              </a:rPr>
              <a:t>box</a:t>
            </a:r>
            <a:r>
              <a:rPr sz="900" spc="-11" dirty="0">
                <a:latin typeface="Arial"/>
                <a:cs typeface="Arial"/>
              </a:rPr>
              <a:t> </a:t>
            </a:r>
            <a:r>
              <a:rPr sz="900" dirty="0">
                <a:latin typeface="Arial"/>
                <a:cs typeface="Arial"/>
              </a:rPr>
              <a:t>by</a:t>
            </a:r>
            <a:r>
              <a:rPr sz="900" spc="-8" dirty="0">
                <a:latin typeface="Arial"/>
                <a:cs typeface="Arial"/>
              </a:rPr>
              <a:t> </a:t>
            </a:r>
            <a:r>
              <a:rPr sz="900" dirty="0">
                <a:latin typeface="Arial"/>
                <a:cs typeface="Arial"/>
              </a:rPr>
              <a:t>hand,</a:t>
            </a:r>
            <a:r>
              <a:rPr sz="900" spc="-26" dirty="0">
                <a:latin typeface="Arial"/>
                <a:cs typeface="Arial"/>
              </a:rPr>
              <a:t> </a:t>
            </a:r>
            <a:r>
              <a:rPr sz="900" dirty="0">
                <a:latin typeface="Arial"/>
                <a:cs typeface="Arial"/>
              </a:rPr>
              <a:t>a</a:t>
            </a:r>
            <a:r>
              <a:rPr sz="900" spc="-8" dirty="0">
                <a:latin typeface="Arial"/>
                <a:cs typeface="Arial"/>
              </a:rPr>
              <a:t> </a:t>
            </a:r>
            <a:r>
              <a:rPr sz="900" dirty="0">
                <a:latin typeface="Arial"/>
                <a:cs typeface="Arial"/>
              </a:rPr>
              <a:t>forklift</a:t>
            </a:r>
            <a:r>
              <a:rPr sz="900" spc="-15" dirty="0">
                <a:latin typeface="Arial"/>
                <a:cs typeface="Arial"/>
              </a:rPr>
              <a:t> </a:t>
            </a:r>
            <a:r>
              <a:rPr sz="900" dirty="0">
                <a:latin typeface="Arial"/>
                <a:cs typeface="Arial"/>
              </a:rPr>
              <a:t>was used</a:t>
            </a:r>
            <a:r>
              <a:rPr sz="900" spc="-19" dirty="0">
                <a:latin typeface="Arial"/>
                <a:cs typeface="Arial"/>
              </a:rPr>
              <a:t> </a:t>
            </a:r>
            <a:r>
              <a:rPr sz="900" dirty="0">
                <a:latin typeface="Arial"/>
                <a:cs typeface="Arial"/>
              </a:rPr>
              <a:t>to</a:t>
            </a:r>
            <a:r>
              <a:rPr sz="900" spc="4" dirty="0">
                <a:latin typeface="Arial"/>
                <a:cs typeface="Arial"/>
              </a:rPr>
              <a:t> </a:t>
            </a:r>
            <a:r>
              <a:rPr sz="900" spc="-15" dirty="0">
                <a:latin typeface="Arial"/>
                <a:cs typeface="Arial"/>
              </a:rPr>
              <a:t>free </a:t>
            </a:r>
            <a:r>
              <a:rPr sz="900" dirty="0">
                <a:latin typeface="Arial"/>
                <a:cs typeface="Arial"/>
              </a:rPr>
              <a:t>the</a:t>
            </a:r>
            <a:r>
              <a:rPr sz="900" spc="-11" dirty="0">
                <a:latin typeface="Arial"/>
                <a:cs typeface="Arial"/>
              </a:rPr>
              <a:t> </a:t>
            </a:r>
            <a:r>
              <a:rPr sz="900" spc="-8" dirty="0">
                <a:latin typeface="Arial"/>
                <a:cs typeface="Arial"/>
              </a:rPr>
              <a:t>worker.</a:t>
            </a:r>
            <a:endParaRPr sz="900" dirty="0">
              <a:latin typeface="Arial"/>
              <a:cs typeface="Arial"/>
            </a:endParaRPr>
          </a:p>
        </p:txBody>
      </p:sp>
      <p:pic>
        <p:nvPicPr>
          <p:cNvPr id="21" name="object 21"/>
          <p:cNvPicPr/>
          <p:nvPr/>
        </p:nvPicPr>
        <p:blipFill>
          <a:blip r:embed="rId6" cstate="print"/>
          <a:stretch>
            <a:fillRect/>
          </a:stretch>
        </p:blipFill>
        <p:spPr>
          <a:xfrm>
            <a:off x="166879" y="1324738"/>
            <a:ext cx="588635" cy="512063"/>
          </a:xfrm>
          <a:prstGeom prst="rect">
            <a:avLst/>
          </a:prstGeom>
        </p:spPr>
      </p:pic>
      <p:sp>
        <p:nvSpPr>
          <p:cNvPr id="22" name="object 22"/>
          <p:cNvSpPr txBox="1"/>
          <p:nvPr/>
        </p:nvSpPr>
        <p:spPr>
          <a:xfrm>
            <a:off x="908815" y="1452928"/>
            <a:ext cx="840105" cy="239970"/>
          </a:xfrm>
          <a:prstGeom prst="rect">
            <a:avLst/>
          </a:prstGeom>
        </p:spPr>
        <p:txBody>
          <a:bodyPr vert="horz" wrap="square" lIns="0" tIns="9049" rIns="0" bIns="0" rtlCol="0">
            <a:spAutoFit/>
          </a:bodyPr>
          <a:lstStyle/>
          <a:p>
            <a:pPr marL="9525" marR="3810">
              <a:spcBef>
                <a:spcPts val="71"/>
              </a:spcBef>
            </a:pPr>
            <a:r>
              <a:rPr sz="750" b="1" spc="-8" dirty="0">
                <a:latin typeface="Arial"/>
                <a:cs typeface="Arial"/>
              </a:rPr>
              <a:t>Uncontrolled </a:t>
            </a:r>
            <a:r>
              <a:rPr sz="750" b="1" dirty="0">
                <a:latin typeface="Arial"/>
                <a:cs typeface="Arial"/>
              </a:rPr>
              <a:t>Release</a:t>
            </a:r>
            <a:r>
              <a:rPr sz="750" b="1" spc="-34" dirty="0">
                <a:latin typeface="Arial"/>
                <a:cs typeface="Arial"/>
              </a:rPr>
              <a:t> </a:t>
            </a:r>
            <a:r>
              <a:rPr sz="750" b="1" dirty="0">
                <a:latin typeface="Arial"/>
                <a:cs typeface="Arial"/>
              </a:rPr>
              <a:t>of</a:t>
            </a:r>
            <a:r>
              <a:rPr sz="750" b="1" spc="-19" dirty="0">
                <a:latin typeface="Arial"/>
                <a:cs typeface="Arial"/>
              </a:rPr>
              <a:t> </a:t>
            </a:r>
            <a:r>
              <a:rPr sz="750" b="1" spc="-8" dirty="0">
                <a:latin typeface="Arial"/>
                <a:cs typeface="Arial"/>
              </a:rPr>
              <a:t>Energy</a:t>
            </a:r>
            <a:endParaRPr sz="750" dirty="0">
              <a:latin typeface="Arial"/>
              <a:cs typeface="Arial"/>
            </a:endParaRPr>
          </a:p>
        </p:txBody>
      </p:sp>
      <p:pic>
        <p:nvPicPr>
          <p:cNvPr id="23" name="object 23"/>
          <p:cNvPicPr/>
          <p:nvPr/>
        </p:nvPicPr>
        <p:blipFill>
          <a:blip r:embed="rId7" cstate="print"/>
          <a:stretch>
            <a:fillRect/>
          </a:stretch>
        </p:blipFill>
        <p:spPr>
          <a:xfrm>
            <a:off x="6857" y="857251"/>
            <a:ext cx="7572375" cy="341756"/>
          </a:xfrm>
          <a:prstGeom prst="rect">
            <a:avLst/>
          </a:prstGeom>
        </p:spPr>
      </p:pic>
      <p:pic>
        <p:nvPicPr>
          <p:cNvPr id="24" name="object 24"/>
          <p:cNvPicPr/>
          <p:nvPr/>
        </p:nvPicPr>
        <p:blipFill>
          <a:blip r:embed="rId8" cstate="print"/>
          <a:stretch>
            <a:fillRect/>
          </a:stretch>
        </p:blipFill>
        <p:spPr>
          <a:xfrm>
            <a:off x="8138161" y="904113"/>
            <a:ext cx="476630" cy="262880"/>
          </a:xfrm>
          <a:prstGeom prst="rect">
            <a:avLst/>
          </a:prstGeom>
        </p:spPr>
      </p:pic>
      <p:sp>
        <p:nvSpPr>
          <p:cNvPr id="25" name="object 25"/>
          <p:cNvSpPr txBox="1">
            <a:spLocks noGrp="1"/>
          </p:cNvSpPr>
          <p:nvPr>
            <p:ph type="title"/>
          </p:nvPr>
        </p:nvSpPr>
        <p:spPr>
          <a:xfrm>
            <a:off x="225395" y="905433"/>
            <a:ext cx="3960019" cy="240450"/>
          </a:xfrm>
          <a:prstGeom prst="rect">
            <a:avLst/>
          </a:prstGeom>
        </p:spPr>
        <p:txBody>
          <a:bodyPr vert="horz" wrap="square" lIns="0" tIns="9525" rIns="0" bIns="0" rtlCol="0" anchor="ctr">
            <a:spAutoFit/>
          </a:bodyPr>
          <a:lstStyle/>
          <a:p>
            <a:pPr marL="9525">
              <a:lnSpc>
                <a:spcPct val="100000"/>
              </a:lnSpc>
              <a:spcBef>
                <a:spcPts val="75"/>
              </a:spcBef>
            </a:pPr>
            <a:r>
              <a:rPr sz="1350" spc="-8" dirty="0">
                <a:solidFill>
                  <a:srgbClr val="FFFFFF"/>
                </a:solidFill>
              </a:rPr>
              <a:t>Steps</a:t>
            </a:r>
            <a:r>
              <a:rPr sz="1350" spc="-75" dirty="0">
                <a:solidFill>
                  <a:srgbClr val="FFFFFF"/>
                </a:solidFill>
              </a:rPr>
              <a:t> </a:t>
            </a:r>
            <a:r>
              <a:rPr sz="1500" u="heavy" spc="-45" dirty="0">
                <a:solidFill>
                  <a:srgbClr val="FFE800"/>
                </a:solidFill>
                <a:uFill>
                  <a:solidFill>
                    <a:srgbClr val="FFE800"/>
                  </a:solidFill>
                </a:uFill>
              </a:rPr>
              <a:t>YOU</a:t>
            </a:r>
            <a:r>
              <a:rPr sz="1500" spc="-79" dirty="0">
                <a:solidFill>
                  <a:srgbClr val="FFE800"/>
                </a:solidFill>
              </a:rPr>
              <a:t> </a:t>
            </a:r>
            <a:r>
              <a:rPr sz="1350" dirty="0">
                <a:solidFill>
                  <a:srgbClr val="FFFFFF"/>
                </a:solidFill>
              </a:rPr>
              <a:t>Can</a:t>
            </a:r>
            <a:r>
              <a:rPr sz="1350" spc="-49" dirty="0">
                <a:solidFill>
                  <a:srgbClr val="FFFFFF"/>
                </a:solidFill>
              </a:rPr>
              <a:t> </a:t>
            </a:r>
            <a:r>
              <a:rPr sz="1350" spc="-60" dirty="0">
                <a:solidFill>
                  <a:srgbClr val="FFFFFF"/>
                </a:solidFill>
              </a:rPr>
              <a:t>Take</a:t>
            </a:r>
            <a:r>
              <a:rPr sz="1350" spc="-53" dirty="0">
                <a:solidFill>
                  <a:srgbClr val="FFFFFF"/>
                </a:solidFill>
              </a:rPr>
              <a:t> </a:t>
            </a:r>
            <a:r>
              <a:rPr sz="1350" dirty="0">
                <a:solidFill>
                  <a:srgbClr val="FFFFFF"/>
                </a:solidFill>
              </a:rPr>
              <a:t>to</a:t>
            </a:r>
            <a:r>
              <a:rPr sz="1350" spc="-45" dirty="0">
                <a:solidFill>
                  <a:srgbClr val="FFFFFF"/>
                </a:solidFill>
              </a:rPr>
              <a:t> </a:t>
            </a:r>
            <a:r>
              <a:rPr sz="1350" spc="-15" dirty="0">
                <a:solidFill>
                  <a:srgbClr val="FFFFFF"/>
                </a:solidFill>
              </a:rPr>
              <a:t>Prevent</a:t>
            </a:r>
            <a:r>
              <a:rPr sz="1350" spc="-75" dirty="0">
                <a:solidFill>
                  <a:srgbClr val="FFFFFF"/>
                </a:solidFill>
              </a:rPr>
              <a:t> </a:t>
            </a:r>
            <a:r>
              <a:rPr sz="1350" spc="-8" dirty="0">
                <a:solidFill>
                  <a:srgbClr val="FFFFFF"/>
                </a:solidFill>
              </a:rPr>
              <a:t>Repeat</a:t>
            </a:r>
            <a:r>
              <a:rPr sz="1350" spc="-56" dirty="0">
                <a:solidFill>
                  <a:srgbClr val="FFFFFF"/>
                </a:solidFill>
              </a:rPr>
              <a:t> </a:t>
            </a:r>
            <a:r>
              <a:rPr sz="1350" spc="-8" dirty="0">
                <a:solidFill>
                  <a:srgbClr val="FFFFFF"/>
                </a:solidFill>
              </a:rPr>
              <a:t>Incidents</a:t>
            </a:r>
            <a:endParaRPr sz="1350" dirty="0"/>
          </a:p>
        </p:txBody>
      </p:sp>
      <p:grpSp>
        <p:nvGrpSpPr>
          <p:cNvPr id="26" name="object 26"/>
          <p:cNvGrpSpPr/>
          <p:nvPr/>
        </p:nvGrpSpPr>
        <p:grpSpPr>
          <a:xfrm>
            <a:off x="0" y="5632704"/>
            <a:ext cx="9144000" cy="368141"/>
            <a:chOff x="0" y="6367271"/>
            <a:chExt cx="12192000" cy="490855"/>
          </a:xfrm>
        </p:grpSpPr>
        <p:pic>
          <p:nvPicPr>
            <p:cNvPr id="27" name="object 27"/>
            <p:cNvPicPr/>
            <p:nvPr/>
          </p:nvPicPr>
          <p:blipFill>
            <a:blip r:embed="rId9" cstate="print"/>
            <a:stretch>
              <a:fillRect/>
            </a:stretch>
          </p:blipFill>
          <p:spPr>
            <a:xfrm>
              <a:off x="0" y="6367271"/>
              <a:ext cx="12192000" cy="490728"/>
            </a:xfrm>
            <a:prstGeom prst="rect">
              <a:avLst/>
            </a:prstGeom>
          </p:spPr>
        </p:pic>
        <p:sp>
          <p:nvSpPr>
            <p:cNvPr id="28" name="object 28"/>
            <p:cNvSpPr/>
            <p:nvPr/>
          </p:nvSpPr>
          <p:spPr>
            <a:xfrm>
              <a:off x="0" y="6390131"/>
              <a:ext cx="12192000" cy="467995"/>
            </a:xfrm>
            <a:custGeom>
              <a:avLst/>
              <a:gdLst/>
              <a:ahLst/>
              <a:cxnLst/>
              <a:rect l="l" t="t" r="r" b="b"/>
              <a:pathLst>
                <a:path w="12192000" h="467995">
                  <a:moveTo>
                    <a:pt x="12192000" y="0"/>
                  </a:moveTo>
                  <a:lnTo>
                    <a:pt x="0" y="0"/>
                  </a:lnTo>
                  <a:lnTo>
                    <a:pt x="0" y="467868"/>
                  </a:lnTo>
                  <a:lnTo>
                    <a:pt x="12192000" y="467868"/>
                  </a:lnTo>
                  <a:lnTo>
                    <a:pt x="12192000" y="0"/>
                  </a:lnTo>
                  <a:close/>
                </a:path>
              </a:pathLst>
            </a:custGeom>
            <a:solidFill>
              <a:srgbClr val="FFE800"/>
            </a:solidFill>
          </p:spPr>
          <p:txBody>
            <a:bodyPr wrap="square" lIns="0" tIns="0" rIns="0" bIns="0" rtlCol="0"/>
            <a:lstStyle/>
            <a:p>
              <a:endParaRPr sz="1350" dirty="0"/>
            </a:p>
          </p:txBody>
        </p:sp>
      </p:grpSp>
      <p:sp>
        <p:nvSpPr>
          <p:cNvPr id="29" name="object 29"/>
          <p:cNvSpPr txBox="1"/>
          <p:nvPr/>
        </p:nvSpPr>
        <p:spPr>
          <a:xfrm>
            <a:off x="2982703" y="4307991"/>
            <a:ext cx="5917406" cy="1615666"/>
          </a:xfrm>
          <a:prstGeom prst="rect">
            <a:avLst/>
          </a:prstGeom>
        </p:spPr>
        <p:txBody>
          <a:bodyPr vert="horz" wrap="square" lIns="0" tIns="70961" rIns="0" bIns="0" rtlCol="0">
            <a:spAutoFit/>
          </a:bodyPr>
          <a:lstStyle/>
          <a:p>
            <a:pPr marL="9525">
              <a:spcBef>
                <a:spcPts val="559"/>
              </a:spcBef>
            </a:pPr>
            <a:r>
              <a:rPr sz="1200" b="1" dirty="0">
                <a:latin typeface="Arial"/>
                <a:cs typeface="Arial"/>
              </a:rPr>
              <a:t>All</a:t>
            </a:r>
            <a:r>
              <a:rPr sz="1200" b="1" spc="4" dirty="0">
                <a:latin typeface="Arial"/>
                <a:cs typeface="Arial"/>
              </a:rPr>
              <a:t> </a:t>
            </a:r>
            <a:r>
              <a:rPr sz="1200" b="1" dirty="0">
                <a:latin typeface="Arial"/>
                <a:cs typeface="Arial"/>
              </a:rPr>
              <a:t>of</a:t>
            </a:r>
            <a:r>
              <a:rPr sz="1200" b="1" spc="-23" dirty="0">
                <a:latin typeface="Arial"/>
                <a:cs typeface="Arial"/>
              </a:rPr>
              <a:t> </a:t>
            </a:r>
            <a:r>
              <a:rPr sz="1200" b="1" spc="-19" dirty="0">
                <a:latin typeface="Arial"/>
                <a:cs typeface="Arial"/>
              </a:rPr>
              <a:t>Us</a:t>
            </a:r>
            <a:endParaRPr sz="1200" dirty="0">
              <a:latin typeface="Arial"/>
              <a:cs typeface="Arial"/>
            </a:endParaRPr>
          </a:p>
          <a:p>
            <a:pPr marL="252889" marR="3810" indent="-129540">
              <a:lnSpc>
                <a:spcPts val="1229"/>
              </a:lnSpc>
              <a:spcBef>
                <a:spcPts val="499"/>
              </a:spcBef>
              <a:buChar char="•"/>
              <a:tabLst>
                <a:tab pos="253841" algn="l"/>
              </a:tabLst>
            </a:pPr>
            <a:r>
              <a:rPr sz="1050" dirty="0">
                <a:latin typeface="Arial"/>
                <a:cs typeface="Arial"/>
              </a:rPr>
              <a:t>Evaluate</a:t>
            </a:r>
            <a:r>
              <a:rPr sz="1050" spc="-26" dirty="0">
                <a:latin typeface="Arial"/>
                <a:cs typeface="Arial"/>
              </a:rPr>
              <a:t> </a:t>
            </a:r>
            <a:r>
              <a:rPr sz="1050" dirty="0">
                <a:latin typeface="Arial"/>
                <a:cs typeface="Arial"/>
              </a:rPr>
              <a:t>all</a:t>
            </a:r>
            <a:r>
              <a:rPr sz="1050" spc="-15" dirty="0">
                <a:latin typeface="Arial"/>
                <a:cs typeface="Arial"/>
              </a:rPr>
              <a:t> </a:t>
            </a:r>
            <a:r>
              <a:rPr sz="1050" dirty="0">
                <a:latin typeface="Arial"/>
                <a:cs typeface="Arial"/>
              </a:rPr>
              <a:t>equipment</a:t>
            </a:r>
            <a:r>
              <a:rPr sz="1050" spc="-34" dirty="0">
                <a:latin typeface="Arial"/>
                <a:cs typeface="Arial"/>
              </a:rPr>
              <a:t> </a:t>
            </a:r>
            <a:r>
              <a:rPr sz="1050" dirty="0">
                <a:latin typeface="Arial"/>
                <a:cs typeface="Arial"/>
              </a:rPr>
              <a:t>and</a:t>
            </a:r>
            <a:r>
              <a:rPr sz="1050" spc="-26" dirty="0">
                <a:latin typeface="Arial"/>
                <a:cs typeface="Arial"/>
              </a:rPr>
              <a:t> </a:t>
            </a:r>
            <a:r>
              <a:rPr sz="1050" dirty="0">
                <a:latin typeface="Arial"/>
                <a:cs typeface="Arial"/>
              </a:rPr>
              <a:t>tasks</a:t>
            </a:r>
            <a:r>
              <a:rPr sz="1050" spc="-26" dirty="0">
                <a:latin typeface="Arial"/>
                <a:cs typeface="Arial"/>
              </a:rPr>
              <a:t> </a:t>
            </a:r>
            <a:r>
              <a:rPr sz="1050" dirty="0">
                <a:latin typeface="Arial"/>
                <a:cs typeface="Arial"/>
              </a:rPr>
              <a:t>requiring</a:t>
            </a:r>
            <a:r>
              <a:rPr sz="1050" spc="-45" dirty="0">
                <a:latin typeface="Arial"/>
                <a:cs typeface="Arial"/>
              </a:rPr>
              <a:t> </a:t>
            </a:r>
            <a:r>
              <a:rPr sz="1050" dirty="0">
                <a:latin typeface="Arial"/>
                <a:cs typeface="Arial"/>
              </a:rPr>
              <a:t>cribbing</a:t>
            </a:r>
            <a:r>
              <a:rPr sz="1050" spc="-34" dirty="0">
                <a:latin typeface="Arial"/>
                <a:cs typeface="Arial"/>
              </a:rPr>
              <a:t> </a:t>
            </a:r>
            <a:r>
              <a:rPr sz="1050" dirty="0">
                <a:latin typeface="Arial"/>
                <a:cs typeface="Arial"/>
              </a:rPr>
              <a:t>for</a:t>
            </a:r>
            <a:r>
              <a:rPr sz="1050" spc="-34" dirty="0">
                <a:latin typeface="Arial"/>
                <a:cs typeface="Arial"/>
              </a:rPr>
              <a:t> </a:t>
            </a:r>
            <a:r>
              <a:rPr sz="1050" dirty="0">
                <a:latin typeface="Arial"/>
                <a:cs typeface="Arial"/>
              </a:rPr>
              <a:t>potential</a:t>
            </a:r>
            <a:r>
              <a:rPr sz="1050" spc="-41" dirty="0">
                <a:latin typeface="Arial"/>
                <a:cs typeface="Arial"/>
              </a:rPr>
              <a:t> </a:t>
            </a:r>
            <a:r>
              <a:rPr sz="1050" dirty="0">
                <a:latin typeface="Arial"/>
                <a:cs typeface="Arial"/>
              </a:rPr>
              <a:t>crushing</a:t>
            </a:r>
            <a:r>
              <a:rPr sz="1050" spc="-45" dirty="0">
                <a:latin typeface="Arial"/>
                <a:cs typeface="Arial"/>
              </a:rPr>
              <a:t> </a:t>
            </a:r>
            <a:r>
              <a:rPr sz="1050" dirty="0">
                <a:latin typeface="Arial"/>
                <a:cs typeface="Arial"/>
              </a:rPr>
              <a:t>hazards,</a:t>
            </a:r>
            <a:r>
              <a:rPr sz="1050" spc="-45" dirty="0">
                <a:latin typeface="Arial"/>
                <a:cs typeface="Arial"/>
              </a:rPr>
              <a:t> </a:t>
            </a:r>
            <a:r>
              <a:rPr sz="1050" dirty="0">
                <a:latin typeface="Arial"/>
                <a:cs typeface="Arial"/>
              </a:rPr>
              <a:t>not</a:t>
            </a:r>
            <a:r>
              <a:rPr sz="1050" spc="-23" dirty="0">
                <a:latin typeface="Arial"/>
                <a:cs typeface="Arial"/>
              </a:rPr>
              <a:t> </a:t>
            </a:r>
            <a:r>
              <a:rPr sz="1050" dirty="0">
                <a:latin typeface="Arial"/>
                <a:cs typeface="Arial"/>
              </a:rPr>
              <a:t>just</a:t>
            </a:r>
            <a:r>
              <a:rPr sz="1050" spc="-26" dirty="0">
                <a:latin typeface="Arial"/>
                <a:cs typeface="Arial"/>
              </a:rPr>
              <a:t> </a:t>
            </a:r>
            <a:r>
              <a:rPr sz="1050" spc="-8" dirty="0">
                <a:latin typeface="Arial"/>
                <a:cs typeface="Arial"/>
              </a:rPr>
              <a:t>those 	</a:t>
            </a:r>
            <a:r>
              <a:rPr sz="1050" dirty="0">
                <a:latin typeface="Arial"/>
                <a:cs typeface="Arial"/>
              </a:rPr>
              <a:t>associated</a:t>
            </a:r>
            <a:r>
              <a:rPr sz="1050" spc="-45" dirty="0">
                <a:latin typeface="Arial"/>
                <a:cs typeface="Arial"/>
              </a:rPr>
              <a:t> </a:t>
            </a:r>
            <a:r>
              <a:rPr sz="1050" dirty="0">
                <a:latin typeface="Arial"/>
                <a:cs typeface="Arial"/>
              </a:rPr>
              <a:t>with</a:t>
            </a:r>
            <a:r>
              <a:rPr sz="1050" spc="-19" dirty="0">
                <a:latin typeface="Arial"/>
                <a:cs typeface="Arial"/>
              </a:rPr>
              <a:t> </a:t>
            </a:r>
            <a:r>
              <a:rPr sz="1050" dirty="0">
                <a:latin typeface="Arial"/>
                <a:cs typeface="Arial"/>
              </a:rPr>
              <a:t>liners</a:t>
            </a:r>
            <a:r>
              <a:rPr sz="1050" spc="-23" dirty="0">
                <a:latin typeface="Arial"/>
                <a:cs typeface="Arial"/>
              </a:rPr>
              <a:t> </a:t>
            </a:r>
            <a:r>
              <a:rPr sz="1050" dirty="0">
                <a:latin typeface="Arial"/>
                <a:cs typeface="Arial"/>
              </a:rPr>
              <a:t>or</a:t>
            </a:r>
            <a:r>
              <a:rPr sz="1050" spc="-26" dirty="0">
                <a:latin typeface="Arial"/>
                <a:cs typeface="Arial"/>
              </a:rPr>
              <a:t> </a:t>
            </a:r>
            <a:r>
              <a:rPr sz="1050" dirty="0">
                <a:latin typeface="Arial"/>
                <a:cs typeface="Arial"/>
              </a:rPr>
              <a:t>feedboxes.</a:t>
            </a:r>
            <a:r>
              <a:rPr sz="1050" spc="-38" dirty="0">
                <a:latin typeface="Arial"/>
                <a:cs typeface="Arial"/>
              </a:rPr>
              <a:t> </a:t>
            </a:r>
            <a:r>
              <a:rPr sz="1050" spc="-8" dirty="0">
                <a:latin typeface="Arial"/>
                <a:cs typeface="Arial"/>
              </a:rPr>
              <a:t>Verify</a:t>
            </a:r>
            <a:r>
              <a:rPr sz="1050" spc="-30" dirty="0">
                <a:latin typeface="Arial"/>
                <a:cs typeface="Arial"/>
              </a:rPr>
              <a:t> </a:t>
            </a:r>
            <a:r>
              <a:rPr sz="1050" dirty="0">
                <a:latin typeface="Arial"/>
                <a:cs typeface="Arial"/>
              </a:rPr>
              <a:t>appropriate</a:t>
            </a:r>
            <a:r>
              <a:rPr sz="1050" spc="-41" dirty="0">
                <a:latin typeface="Arial"/>
                <a:cs typeface="Arial"/>
              </a:rPr>
              <a:t> </a:t>
            </a:r>
            <a:r>
              <a:rPr sz="1050" dirty="0">
                <a:latin typeface="Arial"/>
                <a:cs typeface="Arial"/>
              </a:rPr>
              <a:t>cribbing</a:t>
            </a:r>
            <a:r>
              <a:rPr sz="1050" spc="-45" dirty="0">
                <a:latin typeface="Arial"/>
                <a:cs typeface="Arial"/>
              </a:rPr>
              <a:t> </a:t>
            </a:r>
            <a:r>
              <a:rPr sz="1050" dirty="0">
                <a:latin typeface="Arial"/>
                <a:cs typeface="Arial"/>
              </a:rPr>
              <a:t>is</a:t>
            </a:r>
            <a:r>
              <a:rPr sz="1050" spc="-11" dirty="0">
                <a:latin typeface="Arial"/>
                <a:cs typeface="Arial"/>
              </a:rPr>
              <a:t> </a:t>
            </a:r>
            <a:r>
              <a:rPr sz="1050" dirty="0">
                <a:latin typeface="Arial"/>
                <a:cs typeface="Arial"/>
              </a:rPr>
              <a:t>used</a:t>
            </a:r>
            <a:r>
              <a:rPr sz="1050" spc="-38" dirty="0">
                <a:latin typeface="Arial"/>
                <a:cs typeface="Arial"/>
              </a:rPr>
              <a:t> </a:t>
            </a:r>
            <a:r>
              <a:rPr sz="1050" dirty="0">
                <a:latin typeface="Arial"/>
                <a:cs typeface="Arial"/>
              </a:rPr>
              <a:t>for</a:t>
            </a:r>
            <a:r>
              <a:rPr sz="1050" spc="-26" dirty="0">
                <a:latin typeface="Arial"/>
                <a:cs typeface="Arial"/>
              </a:rPr>
              <a:t> </a:t>
            </a:r>
            <a:r>
              <a:rPr sz="1050" dirty="0">
                <a:latin typeface="Arial"/>
                <a:cs typeface="Arial"/>
              </a:rPr>
              <a:t>each</a:t>
            </a:r>
            <a:r>
              <a:rPr sz="1050" spc="-34" dirty="0">
                <a:latin typeface="Arial"/>
                <a:cs typeface="Arial"/>
              </a:rPr>
              <a:t> </a:t>
            </a:r>
            <a:r>
              <a:rPr sz="1050" spc="-8" dirty="0">
                <a:latin typeface="Arial"/>
                <a:cs typeface="Arial"/>
              </a:rPr>
              <a:t>task.</a:t>
            </a:r>
            <a:endParaRPr sz="1050" dirty="0">
              <a:latin typeface="Arial"/>
              <a:cs typeface="Arial"/>
            </a:endParaRPr>
          </a:p>
          <a:p>
            <a:pPr marL="252889" indent="-129540">
              <a:lnSpc>
                <a:spcPts val="1226"/>
              </a:lnSpc>
              <a:buChar char="•"/>
              <a:tabLst>
                <a:tab pos="252889" algn="l"/>
              </a:tabLst>
            </a:pPr>
            <a:r>
              <a:rPr sz="1050" dirty="0">
                <a:latin typeface="Arial"/>
                <a:cs typeface="Arial"/>
              </a:rPr>
              <a:t>Support</a:t>
            </a:r>
            <a:r>
              <a:rPr sz="1050" spc="-30" dirty="0">
                <a:latin typeface="Arial"/>
                <a:cs typeface="Arial"/>
              </a:rPr>
              <a:t> </a:t>
            </a:r>
            <a:r>
              <a:rPr sz="1050" dirty="0">
                <a:latin typeface="Arial"/>
                <a:cs typeface="Arial"/>
              </a:rPr>
              <a:t>the</a:t>
            </a:r>
            <a:r>
              <a:rPr sz="1050" spc="-34" dirty="0">
                <a:latin typeface="Arial"/>
                <a:cs typeface="Arial"/>
              </a:rPr>
              <a:t> </a:t>
            </a:r>
            <a:r>
              <a:rPr sz="1050" dirty="0">
                <a:latin typeface="Arial"/>
                <a:cs typeface="Arial"/>
              </a:rPr>
              <a:t>planning</a:t>
            </a:r>
            <a:r>
              <a:rPr sz="1050" spc="-30" dirty="0">
                <a:latin typeface="Arial"/>
                <a:cs typeface="Arial"/>
              </a:rPr>
              <a:t> </a:t>
            </a:r>
            <a:r>
              <a:rPr sz="1050" dirty="0">
                <a:latin typeface="Arial"/>
                <a:cs typeface="Arial"/>
              </a:rPr>
              <a:t>and</a:t>
            </a:r>
            <a:r>
              <a:rPr sz="1050" spc="-26" dirty="0">
                <a:latin typeface="Arial"/>
                <a:cs typeface="Arial"/>
              </a:rPr>
              <a:t> </a:t>
            </a:r>
            <a:r>
              <a:rPr sz="1050" dirty="0">
                <a:latin typeface="Arial"/>
                <a:cs typeface="Arial"/>
              </a:rPr>
              <a:t>safety</a:t>
            </a:r>
            <a:r>
              <a:rPr sz="1050" spc="-34" dirty="0">
                <a:latin typeface="Arial"/>
                <a:cs typeface="Arial"/>
              </a:rPr>
              <a:t> </a:t>
            </a:r>
            <a:r>
              <a:rPr sz="1050" dirty="0">
                <a:latin typeface="Arial"/>
                <a:cs typeface="Arial"/>
              </a:rPr>
              <a:t>processes</a:t>
            </a:r>
            <a:r>
              <a:rPr sz="1050" spc="-45" dirty="0">
                <a:latin typeface="Arial"/>
                <a:cs typeface="Arial"/>
              </a:rPr>
              <a:t> </a:t>
            </a:r>
            <a:r>
              <a:rPr sz="1050" dirty="0">
                <a:latin typeface="Arial"/>
                <a:cs typeface="Arial"/>
              </a:rPr>
              <a:t>intended</a:t>
            </a:r>
            <a:r>
              <a:rPr sz="1050" spc="-34" dirty="0">
                <a:latin typeface="Arial"/>
                <a:cs typeface="Arial"/>
              </a:rPr>
              <a:t> </a:t>
            </a:r>
            <a:r>
              <a:rPr sz="1050" dirty="0">
                <a:latin typeface="Arial"/>
                <a:cs typeface="Arial"/>
              </a:rPr>
              <a:t>to</a:t>
            </a:r>
            <a:r>
              <a:rPr sz="1050" spc="-26" dirty="0">
                <a:latin typeface="Arial"/>
                <a:cs typeface="Arial"/>
              </a:rPr>
              <a:t> </a:t>
            </a:r>
            <a:r>
              <a:rPr sz="1050" dirty="0">
                <a:latin typeface="Arial"/>
                <a:cs typeface="Arial"/>
              </a:rPr>
              <a:t>help</a:t>
            </a:r>
            <a:r>
              <a:rPr sz="1050" spc="-23" dirty="0">
                <a:latin typeface="Arial"/>
                <a:cs typeface="Arial"/>
              </a:rPr>
              <a:t> </a:t>
            </a:r>
            <a:r>
              <a:rPr sz="1050" dirty="0">
                <a:latin typeface="Arial"/>
                <a:cs typeface="Arial"/>
              </a:rPr>
              <a:t>us</a:t>
            </a:r>
            <a:r>
              <a:rPr sz="1050" spc="-23" dirty="0">
                <a:latin typeface="Arial"/>
                <a:cs typeface="Arial"/>
              </a:rPr>
              <a:t> </a:t>
            </a:r>
            <a:r>
              <a:rPr sz="1050" dirty="0">
                <a:latin typeface="Arial"/>
                <a:cs typeface="Arial"/>
              </a:rPr>
              <a:t>execute</a:t>
            </a:r>
            <a:r>
              <a:rPr sz="1050" spc="-23" dirty="0">
                <a:latin typeface="Arial"/>
                <a:cs typeface="Arial"/>
              </a:rPr>
              <a:t> </a:t>
            </a:r>
            <a:r>
              <a:rPr sz="1050" dirty="0">
                <a:latin typeface="Arial"/>
                <a:cs typeface="Arial"/>
              </a:rPr>
              <a:t>safe</a:t>
            </a:r>
            <a:r>
              <a:rPr sz="1050" spc="-30" dirty="0">
                <a:latin typeface="Arial"/>
                <a:cs typeface="Arial"/>
              </a:rPr>
              <a:t> </a:t>
            </a:r>
            <a:r>
              <a:rPr sz="1050" spc="-8" dirty="0">
                <a:latin typeface="Arial"/>
                <a:cs typeface="Arial"/>
              </a:rPr>
              <a:t>work.</a:t>
            </a:r>
            <a:endParaRPr sz="1050" dirty="0">
              <a:latin typeface="Arial"/>
              <a:cs typeface="Arial"/>
            </a:endParaRPr>
          </a:p>
          <a:p>
            <a:pPr marL="252889" marR="105728" indent="-129540">
              <a:spcBef>
                <a:spcPts val="26"/>
              </a:spcBef>
              <a:buChar char="•"/>
              <a:tabLst>
                <a:tab pos="253841" algn="l"/>
              </a:tabLst>
            </a:pPr>
            <a:r>
              <a:rPr sz="1050" dirty="0">
                <a:latin typeface="Arial"/>
                <a:cs typeface="Arial"/>
              </a:rPr>
              <a:t>Audit</a:t>
            </a:r>
            <a:r>
              <a:rPr sz="1050" spc="-19" dirty="0">
                <a:latin typeface="Arial"/>
                <a:cs typeface="Arial"/>
              </a:rPr>
              <a:t> </a:t>
            </a:r>
            <a:r>
              <a:rPr sz="1050" dirty="0">
                <a:latin typeface="Arial"/>
                <a:cs typeface="Arial"/>
              </a:rPr>
              <a:t>and</a:t>
            </a:r>
            <a:r>
              <a:rPr sz="1050" spc="-23" dirty="0">
                <a:latin typeface="Arial"/>
                <a:cs typeface="Arial"/>
              </a:rPr>
              <a:t> </a:t>
            </a:r>
            <a:r>
              <a:rPr sz="1050" dirty="0">
                <a:latin typeface="Arial"/>
                <a:cs typeface="Arial"/>
              </a:rPr>
              <a:t>reinforce</a:t>
            </a:r>
            <a:r>
              <a:rPr sz="1050" spc="-41" dirty="0">
                <a:latin typeface="Arial"/>
                <a:cs typeface="Arial"/>
              </a:rPr>
              <a:t> </a:t>
            </a:r>
            <a:r>
              <a:rPr sz="1050" dirty="0">
                <a:latin typeface="Arial"/>
                <a:cs typeface="Arial"/>
              </a:rPr>
              <a:t>often</a:t>
            </a:r>
            <a:r>
              <a:rPr sz="1050" spc="-30" dirty="0">
                <a:latin typeface="Arial"/>
                <a:cs typeface="Arial"/>
              </a:rPr>
              <a:t> </a:t>
            </a:r>
            <a:r>
              <a:rPr sz="1050" dirty="0">
                <a:latin typeface="Arial"/>
                <a:cs typeface="Arial"/>
              </a:rPr>
              <a:t>a</a:t>
            </a:r>
            <a:r>
              <a:rPr sz="1050" spc="-15" dirty="0">
                <a:latin typeface="Arial"/>
                <a:cs typeface="Arial"/>
              </a:rPr>
              <a:t> </a:t>
            </a:r>
            <a:r>
              <a:rPr sz="1050" dirty="0">
                <a:latin typeface="Arial"/>
                <a:cs typeface="Arial"/>
              </a:rPr>
              <a:t>clear</a:t>
            </a:r>
            <a:r>
              <a:rPr sz="1050" spc="-26" dirty="0">
                <a:latin typeface="Arial"/>
                <a:cs typeface="Arial"/>
              </a:rPr>
              <a:t> </a:t>
            </a:r>
            <a:r>
              <a:rPr sz="1050" dirty="0">
                <a:latin typeface="Arial"/>
                <a:cs typeface="Arial"/>
              </a:rPr>
              <a:t>safety</a:t>
            </a:r>
            <a:r>
              <a:rPr sz="1050" spc="-34" dirty="0">
                <a:latin typeface="Arial"/>
                <a:cs typeface="Arial"/>
              </a:rPr>
              <a:t> </a:t>
            </a:r>
            <a:r>
              <a:rPr sz="1050" dirty="0">
                <a:latin typeface="Arial"/>
                <a:cs typeface="Arial"/>
              </a:rPr>
              <a:t>plan</a:t>
            </a:r>
            <a:r>
              <a:rPr sz="1050" spc="-23" dirty="0">
                <a:latin typeface="Arial"/>
                <a:cs typeface="Arial"/>
              </a:rPr>
              <a:t> </a:t>
            </a:r>
            <a:r>
              <a:rPr sz="1050" dirty="0">
                <a:latin typeface="Arial"/>
                <a:cs typeface="Arial"/>
              </a:rPr>
              <a:t>and</a:t>
            </a:r>
            <a:r>
              <a:rPr sz="1050" spc="-23" dirty="0">
                <a:latin typeface="Arial"/>
                <a:cs typeface="Arial"/>
              </a:rPr>
              <a:t> </a:t>
            </a:r>
            <a:r>
              <a:rPr sz="1050" dirty="0">
                <a:latin typeface="Arial"/>
                <a:cs typeface="Arial"/>
              </a:rPr>
              <a:t>monitoring</a:t>
            </a:r>
            <a:r>
              <a:rPr sz="1050" spc="-41" dirty="0">
                <a:latin typeface="Arial"/>
                <a:cs typeface="Arial"/>
              </a:rPr>
              <a:t> </a:t>
            </a:r>
            <a:r>
              <a:rPr sz="1050" dirty="0">
                <a:latin typeface="Arial"/>
                <a:cs typeface="Arial"/>
              </a:rPr>
              <a:t>system</a:t>
            </a:r>
            <a:r>
              <a:rPr sz="1050" spc="-26" dirty="0">
                <a:latin typeface="Arial"/>
                <a:cs typeface="Arial"/>
              </a:rPr>
              <a:t> </a:t>
            </a:r>
            <a:r>
              <a:rPr sz="1050" dirty="0">
                <a:latin typeface="Arial"/>
                <a:cs typeface="Arial"/>
              </a:rPr>
              <a:t>to</a:t>
            </a:r>
            <a:r>
              <a:rPr sz="1050" spc="-19" dirty="0">
                <a:latin typeface="Arial"/>
                <a:cs typeface="Arial"/>
              </a:rPr>
              <a:t> </a:t>
            </a:r>
            <a:r>
              <a:rPr sz="1050" dirty="0">
                <a:latin typeface="Arial"/>
                <a:cs typeface="Arial"/>
              </a:rPr>
              <a:t>help</a:t>
            </a:r>
            <a:r>
              <a:rPr sz="1050" spc="-23" dirty="0">
                <a:latin typeface="Arial"/>
                <a:cs typeface="Arial"/>
              </a:rPr>
              <a:t> </a:t>
            </a:r>
            <a:r>
              <a:rPr sz="1050" dirty="0">
                <a:latin typeface="Arial"/>
                <a:cs typeface="Arial"/>
              </a:rPr>
              <a:t>ensure</a:t>
            </a:r>
            <a:r>
              <a:rPr sz="1050" spc="-30" dirty="0">
                <a:latin typeface="Arial"/>
                <a:cs typeface="Arial"/>
              </a:rPr>
              <a:t> </a:t>
            </a:r>
            <a:r>
              <a:rPr sz="1050" spc="-8" dirty="0">
                <a:latin typeface="Arial"/>
                <a:cs typeface="Arial"/>
              </a:rPr>
              <a:t>consistency 	</a:t>
            </a:r>
            <a:r>
              <a:rPr sz="1050" dirty="0">
                <a:latin typeface="Arial"/>
                <a:cs typeface="Arial"/>
              </a:rPr>
              <a:t>and</a:t>
            </a:r>
            <a:r>
              <a:rPr sz="1050" spc="-23" dirty="0">
                <a:latin typeface="Arial"/>
                <a:cs typeface="Arial"/>
              </a:rPr>
              <a:t> </a:t>
            </a:r>
            <a:r>
              <a:rPr sz="1050" spc="-8" dirty="0">
                <a:latin typeface="Arial"/>
                <a:cs typeface="Arial"/>
              </a:rPr>
              <a:t>sustainability.</a:t>
            </a:r>
            <a:endParaRPr sz="1050" dirty="0">
              <a:latin typeface="Arial"/>
              <a:cs typeface="Arial"/>
            </a:endParaRPr>
          </a:p>
          <a:p>
            <a:pPr>
              <a:spcBef>
                <a:spcPts val="1118"/>
              </a:spcBef>
            </a:pPr>
            <a:endParaRPr sz="1050" dirty="0">
              <a:latin typeface="Arial"/>
              <a:cs typeface="Arial"/>
            </a:endParaRPr>
          </a:p>
          <a:p>
            <a:pPr marL="2707005"/>
            <a:r>
              <a:rPr sz="1350" spc="-19" dirty="0">
                <a:latin typeface="Arial"/>
                <a:cs typeface="Arial"/>
              </a:rPr>
              <a:t>Turning</a:t>
            </a:r>
            <a:r>
              <a:rPr sz="1350" spc="-23" dirty="0">
                <a:latin typeface="Arial"/>
                <a:cs typeface="Arial"/>
              </a:rPr>
              <a:t> </a:t>
            </a:r>
            <a:r>
              <a:rPr sz="1350" b="1" dirty="0">
                <a:latin typeface="Arial"/>
                <a:cs typeface="Arial"/>
              </a:rPr>
              <a:t>Our</a:t>
            </a:r>
            <a:r>
              <a:rPr sz="1350" b="1" spc="-49" dirty="0">
                <a:latin typeface="Arial"/>
                <a:cs typeface="Arial"/>
              </a:rPr>
              <a:t> </a:t>
            </a:r>
            <a:r>
              <a:rPr sz="1350" b="1" spc="-8" dirty="0">
                <a:latin typeface="Arial"/>
                <a:cs typeface="Arial"/>
              </a:rPr>
              <a:t>Commitment</a:t>
            </a:r>
            <a:r>
              <a:rPr sz="1350" b="1" spc="-60" dirty="0">
                <a:latin typeface="Arial"/>
                <a:cs typeface="Arial"/>
              </a:rPr>
              <a:t> </a:t>
            </a:r>
            <a:r>
              <a:rPr sz="1350" dirty="0">
                <a:latin typeface="Arial"/>
                <a:cs typeface="Arial"/>
              </a:rPr>
              <a:t>into</a:t>
            </a:r>
            <a:r>
              <a:rPr sz="1350" spc="-26" dirty="0">
                <a:latin typeface="Arial"/>
                <a:cs typeface="Arial"/>
              </a:rPr>
              <a:t> </a:t>
            </a:r>
            <a:r>
              <a:rPr sz="1350" spc="-8" dirty="0">
                <a:latin typeface="Arial"/>
                <a:cs typeface="Arial"/>
              </a:rPr>
              <a:t>Action</a:t>
            </a:r>
            <a:endParaRPr sz="1350" dirty="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6153" y="1120013"/>
            <a:ext cx="1626870" cy="240450"/>
          </a:xfrm>
          <a:prstGeom prst="rect">
            <a:avLst/>
          </a:prstGeom>
        </p:spPr>
        <p:txBody>
          <a:bodyPr vert="horz" wrap="square" lIns="0" tIns="9525" rIns="0" bIns="0" rtlCol="0" anchor="ctr">
            <a:spAutoFit/>
          </a:bodyPr>
          <a:lstStyle/>
          <a:p>
            <a:pPr marL="9525">
              <a:lnSpc>
                <a:spcPct val="100000"/>
              </a:lnSpc>
              <a:spcBef>
                <a:spcPts val="75"/>
              </a:spcBef>
            </a:pPr>
            <a:r>
              <a:rPr sz="1500" dirty="0"/>
              <a:t>Actionable</a:t>
            </a:r>
            <a:r>
              <a:rPr sz="1500" spc="-45" dirty="0"/>
              <a:t> </a:t>
            </a:r>
            <a:r>
              <a:rPr sz="1500" spc="-8" dirty="0"/>
              <a:t>Event:</a:t>
            </a:r>
            <a:endParaRPr sz="1500" dirty="0"/>
          </a:p>
        </p:txBody>
      </p:sp>
      <p:grpSp>
        <p:nvGrpSpPr>
          <p:cNvPr id="3" name="object 3"/>
          <p:cNvGrpSpPr/>
          <p:nvPr/>
        </p:nvGrpSpPr>
        <p:grpSpPr>
          <a:xfrm>
            <a:off x="4722743" y="1647825"/>
            <a:ext cx="4226243" cy="4188143"/>
            <a:chOff x="6296991" y="1054100"/>
            <a:chExt cx="5634990" cy="5584190"/>
          </a:xfrm>
        </p:grpSpPr>
        <p:sp>
          <p:nvSpPr>
            <p:cNvPr id="4" name="object 4"/>
            <p:cNvSpPr/>
            <p:nvPr/>
          </p:nvSpPr>
          <p:spPr>
            <a:xfrm>
              <a:off x="6309690" y="1424622"/>
              <a:ext cx="5609590" cy="5201285"/>
            </a:xfrm>
            <a:custGeom>
              <a:avLst/>
              <a:gdLst/>
              <a:ahLst/>
              <a:cxnLst/>
              <a:rect l="l" t="t" r="r" b="b"/>
              <a:pathLst>
                <a:path w="5609590" h="5201284">
                  <a:moveTo>
                    <a:pt x="5609209" y="0"/>
                  </a:moveTo>
                  <a:lnTo>
                    <a:pt x="0" y="0"/>
                  </a:lnTo>
                  <a:lnTo>
                    <a:pt x="0" y="5200827"/>
                  </a:lnTo>
                  <a:lnTo>
                    <a:pt x="5609209" y="5200827"/>
                  </a:lnTo>
                  <a:lnTo>
                    <a:pt x="5609209" y="0"/>
                  </a:lnTo>
                  <a:close/>
                </a:path>
              </a:pathLst>
            </a:custGeom>
            <a:solidFill>
              <a:srgbClr val="EDEBE0"/>
            </a:solidFill>
          </p:spPr>
          <p:txBody>
            <a:bodyPr wrap="square" lIns="0" tIns="0" rIns="0" bIns="0" rtlCol="0"/>
            <a:lstStyle/>
            <a:p>
              <a:endParaRPr sz="1350" dirty="0"/>
            </a:p>
          </p:txBody>
        </p:sp>
        <p:sp>
          <p:nvSpPr>
            <p:cNvPr id="5" name="object 5"/>
            <p:cNvSpPr/>
            <p:nvPr/>
          </p:nvSpPr>
          <p:spPr>
            <a:xfrm>
              <a:off x="6303341" y="1418271"/>
              <a:ext cx="5622290" cy="12700"/>
            </a:xfrm>
            <a:custGeom>
              <a:avLst/>
              <a:gdLst/>
              <a:ahLst/>
              <a:cxnLst/>
              <a:rect l="l" t="t" r="r" b="b"/>
              <a:pathLst>
                <a:path w="5622290" h="12700">
                  <a:moveTo>
                    <a:pt x="0" y="12700"/>
                  </a:moveTo>
                  <a:lnTo>
                    <a:pt x="5621909" y="12700"/>
                  </a:lnTo>
                  <a:lnTo>
                    <a:pt x="5621909" y="0"/>
                  </a:lnTo>
                  <a:lnTo>
                    <a:pt x="0" y="0"/>
                  </a:lnTo>
                  <a:lnTo>
                    <a:pt x="0" y="12700"/>
                  </a:lnTo>
                  <a:close/>
                </a:path>
              </a:pathLst>
            </a:custGeom>
            <a:solidFill>
              <a:srgbClr val="9BBA58"/>
            </a:solidFill>
          </p:spPr>
          <p:txBody>
            <a:bodyPr wrap="square" lIns="0" tIns="0" rIns="0" bIns="0" rtlCol="0"/>
            <a:lstStyle/>
            <a:p>
              <a:endParaRPr sz="1350" dirty="0"/>
            </a:p>
          </p:txBody>
        </p:sp>
        <p:sp>
          <p:nvSpPr>
            <p:cNvPr id="6" name="object 6"/>
            <p:cNvSpPr/>
            <p:nvPr/>
          </p:nvSpPr>
          <p:spPr>
            <a:xfrm>
              <a:off x="6309691" y="1060450"/>
              <a:ext cx="0" cy="5571490"/>
            </a:xfrm>
            <a:custGeom>
              <a:avLst/>
              <a:gdLst/>
              <a:ahLst/>
              <a:cxnLst/>
              <a:rect l="l" t="t" r="r" b="b"/>
              <a:pathLst>
                <a:path h="5571490">
                  <a:moveTo>
                    <a:pt x="0" y="0"/>
                  </a:moveTo>
                  <a:lnTo>
                    <a:pt x="0" y="5571350"/>
                  </a:lnTo>
                </a:path>
              </a:pathLst>
            </a:custGeom>
            <a:ln w="12700">
              <a:solidFill>
                <a:srgbClr val="9BBA58"/>
              </a:solidFill>
            </a:ln>
          </p:spPr>
          <p:txBody>
            <a:bodyPr wrap="square" lIns="0" tIns="0" rIns="0" bIns="0" rtlCol="0"/>
            <a:lstStyle/>
            <a:p>
              <a:endParaRPr sz="1350" dirty="0"/>
            </a:p>
          </p:txBody>
        </p:sp>
        <p:sp>
          <p:nvSpPr>
            <p:cNvPr id="7" name="object 7"/>
            <p:cNvSpPr/>
            <p:nvPr/>
          </p:nvSpPr>
          <p:spPr>
            <a:xfrm>
              <a:off x="11918896" y="1060450"/>
              <a:ext cx="0" cy="5571490"/>
            </a:xfrm>
            <a:custGeom>
              <a:avLst/>
              <a:gdLst/>
              <a:ahLst/>
              <a:cxnLst/>
              <a:rect l="l" t="t" r="r" b="b"/>
              <a:pathLst>
                <a:path h="5571490">
                  <a:moveTo>
                    <a:pt x="0" y="0"/>
                  </a:moveTo>
                  <a:lnTo>
                    <a:pt x="0" y="5571350"/>
                  </a:lnTo>
                </a:path>
              </a:pathLst>
            </a:custGeom>
            <a:ln w="12700">
              <a:solidFill>
                <a:srgbClr val="9BBA58"/>
              </a:solidFill>
            </a:ln>
          </p:spPr>
          <p:txBody>
            <a:bodyPr wrap="square" lIns="0" tIns="0" rIns="0" bIns="0" rtlCol="0"/>
            <a:lstStyle/>
            <a:p>
              <a:endParaRPr sz="1350" dirty="0"/>
            </a:p>
          </p:txBody>
        </p:sp>
        <p:sp>
          <p:nvSpPr>
            <p:cNvPr id="8" name="object 8"/>
            <p:cNvSpPr/>
            <p:nvPr/>
          </p:nvSpPr>
          <p:spPr>
            <a:xfrm>
              <a:off x="6303341" y="6625449"/>
              <a:ext cx="5622290" cy="0"/>
            </a:xfrm>
            <a:custGeom>
              <a:avLst/>
              <a:gdLst/>
              <a:ahLst/>
              <a:cxnLst/>
              <a:rect l="l" t="t" r="r" b="b"/>
              <a:pathLst>
                <a:path w="5622290">
                  <a:moveTo>
                    <a:pt x="0" y="0"/>
                  </a:moveTo>
                  <a:lnTo>
                    <a:pt x="5621909" y="0"/>
                  </a:lnTo>
                </a:path>
              </a:pathLst>
            </a:custGeom>
            <a:ln w="12700">
              <a:solidFill>
                <a:srgbClr val="9BBA58"/>
              </a:solidFill>
            </a:ln>
          </p:spPr>
          <p:txBody>
            <a:bodyPr wrap="square" lIns="0" tIns="0" rIns="0" bIns="0" rtlCol="0"/>
            <a:lstStyle/>
            <a:p>
              <a:endParaRPr sz="1350" dirty="0"/>
            </a:p>
          </p:txBody>
        </p:sp>
      </p:grpSp>
      <p:sp>
        <p:nvSpPr>
          <p:cNvPr id="9" name="object 9"/>
          <p:cNvSpPr txBox="1"/>
          <p:nvPr/>
        </p:nvSpPr>
        <p:spPr>
          <a:xfrm>
            <a:off x="4732268" y="1657350"/>
            <a:ext cx="4207193" cy="212077"/>
          </a:xfrm>
          <a:prstGeom prst="rect">
            <a:avLst/>
          </a:prstGeom>
          <a:solidFill>
            <a:srgbClr val="FFFF00"/>
          </a:solidFill>
          <a:ln w="12700">
            <a:solidFill>
              <a:srgbClr val="9BBA58"/>
            </a:solidFill>
          </a:ln>
        </p:spPr>
        <p:txBody>
          <a:bodyPr vert="horz" wrap="square" lIns="0" tIns="50006" rIns="0" bIns="0" rtlCol="0">
            <a:spAutoFit/>
          </a:bodyPr>
          <a:lstStyle/>
          <a:p>
            <a:pPr algn="ctr">
              <a:spcBef>
                <a:spcPts val="394"/>
              </a:spcBef>
            </a:pPr>
            <a:r>
              <a:rPr sz="1050" b="1" dirty="0">
                <a:latin typeface="Arial"/>
                <a:cs typeface="Arial"/>
              </a:rPr>
              <a:t>Photos</a:t>
            </a:r>
            <a:r>
              <a:rPr sz="1050" b="1" spc="-34" dirty="0">
                <a:latin typeface="Arial"/>
                <a:cs typeface="Arial"/>
              </a:rPr>
              <a:t> </a:t>
            </a:r>
            <a:r>
              <a:rPr sz="1050" b="1" dirty="0">
                <a:latin typeface="Arial"/>
                <a:cs typeface="Arial"/>
              </a:rPr>
              <a:t>/</a:t>
            </a:r>
            <a:r>
              <a:rPr sz="1050" b="1" spc="-15" dirty="0">
                <a:latin typeface="Arial"/>
                <a:cs typeface="Arial"/>
              </a:rPr>
              <a:t> Links</a:t>
            </a:r>
            <a:endParaRPr sz="1050" dirty="0">
              <a:latin typeface="Arial"/>
              <a:cs typeface="Arial"/>
            </a:endParaRPr>
          </a:p>
        </p:txBody>
      </p:sp>
      <p:grpSp>
        <p:nvGrpSpPr>
          <p:cNvPr id="10" name="object 10"/>
          <p:cNvGrpSpPr/>
          <p:nvPr/>
        </p:nvGrpSpPr>
        <p:grpSpPr>
          <a:xfrm>
            <a:off x="7088886" y="1006984"/>
            <a:ext cx="1687354" cy="457676"/>
            <a:chOff x="9451848" y="199644"/>
            <a:chExt cx="2249805" cy="610235"/>
          </a:xfrm>
        </p:grpSpPr>
        <p:pic>
          <p:nvPicPr>
            <p:cNvPr id="11" name="object 11"/>
            <p:cNvPicPr/>
            <p:nvPr/>
          </p:nvPicPr>
          <p:blipFill>
            <a:blip r:embed="rId2" cstate="print"/>
            <a:stretch>
              <a:fillRect/>
            </a:stretch>
          </p:blipFill>
          <p:spPr>
            <a:xfrm>
              <a:off x="9451848" y="199644"/>
              <a:ext cx="2249423" cy="262126"/>
            </a:xfrm>
            <a:prstGeom prst="rect">
              <a:avLst/>
            </a:prstGeom>
          </p:spPr>
        </p:pic>
        <p:pic>
          <p:nvPicPr>
            <p:cNvPr id="12" name="object 12"/>
            <p:cNvPicPr/>
            <p:nvPr/>
          </p:nvPicPr>
          <p:blipFill>
            <a:blip r:embed="rId3" cstate="print"/>
            <a:stretch>
              <a:fillRect/>
            </a:stretch>
          </p:blipFill>
          <p:spPr>
            <a:xfrm>
              <a:off x="11140147" y="499607"/>
              <a:ext cx="557000" cy="310004"/>
            </a:xfrm>
            <a:prstGeom prst="rect">
              <a:avLst/>
            </a:prstGeom>
          </p:spPr>
        </p:pic>
      </p:grpSp>
      <p:sp>
        <p:nvSpPr>
          <p:cNvPr id="13" name="object 13"/>
          <p:cNvSpPr txBox="1"/>
          <p:nvPr/>
        </p:nvSpPr>
        <p:spPr>
          <a:xfrm>
            <a:off x="5252888" y="5226715"/>
            <a:ext cx="2958941" cy="131350"/>
          </a:xfrm>
          <a:prstGeom prst="rect">
            <a:avLst/>
          </a:prstGeom>
        </p:spPr>
        <p:txBody>
          <a:bodyPr vert="horz" wrap="square" lIns="0" tIns="10001" rIns="0" bIns="0" rtlCol="0">
            <a:spAutoFit/>
          </a:bodyPr>
          <a:lstStyle/>
          <a:p>
            <a:pPr>
              <a:spcBef>
                <a:spcPts val="79"/>
              </a:spcBef>
            </a:pPr>
            <a:r>
              <a:rPr sz="788" i="1" dirty="0">
                <a:latin typeface="Arial"/>
                <a:cs typeface="Arial"/>
              </a:rPr>
              <a:t>The</a:t>
            </a:r>
            <a:r>
              <a:rPr sz="788" i="1" spc="-26" dirty="0">
                <a:latin typeface="Arial"/>
                <a:cs typeface="Arial"/>
              </a:rPr>
              <a:t> </a:t>
            </a:r>
            <a:r>
              <a:rPr sz="788" i="1" dirty="0">
                <a:latin typeface="Arial"/>
                <a:cs typeface="Arial"/>
              </a:rPr>
              <a:t>boom</a:t>
            </a:r>
            <a:r>
              <a:rPr sz="788" i="1" spc="-19" dirty="0">
                <a:latin typeface="Arial"/>
                <a:cs typeface="Arial"/>
              </a:rPr>
              <a:t> </a:t>
            </a:r>
            <a:r>
              <a:rPr sz="788" i="1" dirty="0">
                <a:latin typeface="Arial"/>
                <a:cs typeface="Arial"/>
              </a:rPr>
              <a:t>truck</a:t>
            </a:r>
            <a:r>
              <a:rPr sz="788" i="1" spc="-30" dirty="0">
                <a:latin typeface="Arial"/>
                <a:cs typeface="Arial"/>
              </a:rPr>
              <a:t> </a:t>
            </a:r>
            <a:r>
              <a:rPr sz="788" i="1" dirty="0">
                <a:latin typeface="Arial"/>
                <a:cs typeface="Arial"/>
              </a:rPr>
              <a:t>tipped</a:t>
            </a:r>
            <a:r>
              <a:rPr sz="788" i="1" spc="-15" dirty="0">
                <a:latin typeface="Arial"/>
                <a:cs typeface="Arial"/>
              </a:rPr>
              <a:t> </a:t>
            </a:r>
            <a:r>
              <a:rPr sz="788" i="1" dirty="0">
                <a:latin typeface="Arial"/>
                <a:cs typeface="Arial"/>
              </a:rPr>
              <a:t>onto</a:t>
            </a:r>
            <a:r>
              <a:rPr sz="788" i="1" spc="-19" dirty="0">
                <a:latin typeface="Arial"/>
                <a:cs typeface="Arial"/>
              </a:rPr>
              <a:t> </a:t>
            </a:r>
            <a:r>
              <a:rPr sz="788" i="1" dirty="0">
                <a:latin typeface="Arial"/>
                <a:cs typeface="Arial"/>
              </a:rPr>
              <a:t>the</a:t>
            </a:r>
            <a:r>
              <a:rPr sz="788" i="1" spc="-23" dirty="0">
                <a:latin typeface="Arial"/>
                <a:cs typeface="Arial"/>
              </a:rPr>
              <a:t> </a:t>
            </a:r>
            <a:r>
              <a:rPr sz="788" i="1" dirty="0">
                <a:latin typeface="Arial"/>
                <a:cs typeface="Arial"/>
              </a:rPr>
              <a:t>driver’s</a:t>
            </a:r>
            <a:r>
              <a:rPr sz="788" i="1" spc="8" dirty="0">
                <a:latin typeface="Arial"/>
                <a:cs typeface="Arial"/>
              </a:rPr>
              <a:t> </a:t>
            </a:r>
            <a:r>
              <a:rPr sz="788" i="1" dirty="0">
                <a:latin typeface="Arial"/>
                <a:cs typeface="Arial"/>
              </a:rPr>
              <a:t>side</a:t>
            </a:r>
            <a:r>
              <a:rPr sz="788" i="1" spc="-23" dirty="0">
                <a:latin typeface="Arial"/>
                <a:cs typeface="Arial"/>
              </a:rPr>
              <a:t> </a:t>
            </a:r>
            <a:r>
              <a:rPr sz="788" i="1" dirty="0">
                <a:latin typeface="Arial"/>
                <a:cs typeface="Arial"/>
              </a:rPr>
              <a:t>when</a:t>
            </a:r>
            <a:r>
              <a:rPr sz="788" i="1" spc="-19" dirty="0">
                <a:latin typeface="Arial"/>
                <a:cs typeface="Arial"/>
              </a:rPr>
              <a:t> </a:t>
            </a:r>
            <a:r>
              <a:rPr sz="788" i="1" dirty="0">
                <a:latin typeface="Arial"/>
                <a:cs typeface="Arial"/>
              </a:rPr>
              <a:t>the</a:t>
            </a:r>
            <a:r>
              <a:rPr sz="788" i="1" spc="-23" dirty="0">
                <a:latin typeface="Arial"/>
                <a:cs typeface="Arial"/>
              </a:rPr>
              <a:t> </a:t>
            </a:r>
            <a:r>
              <a:rPr sz="788" i="1" dirty="0">
                <a:latin typeface="Arial"/>
                <a:cs typeface="Arial"/>
              </a:rPr>
              <a:t>load</a:t>
            </a:r>
            <a:r>
              <a:rPr sz="788" i="1" spc="-19" dirty="0">
                <a:latin typeface="Arial"/>
                <a:cs typeface="Arial"/>
              </a:rPr>
              <a:t> </a:t>
            </a:r>
            <a:r>
              <a:rPr sz="788" i="1" spc="-8" dirty="0">
                <a:latin typeface="Arial"/>
                <a:cs typeface="Arial"/>
              </a:rPr>
              <a:t>swung.</a:t>
            </a:r>
            <a:endParaRPr sz="788" dirty="0">
              <a:latin typeface="Arial"/>
              <a:cs typeface="Arial"/>
            </a:endParaRPr>
          </a:p>
        </p:txBody>
      </p:sp>
      <p:sp>
        <p:nvSpPr>
          <p:cNvPr id="14" name="object 14"/>
          <p:cNvSpPr txBox="1"/>
          <p:nvPr/>
        </p:nvSpPr>
        <p:spPr>
          <a:xfrm>
            <a:off x="3011874" y="1130221"/>
            <a:ext cx="2739866" cy="240931"/>
          </a:xfrm>
          <a:prstGeom prst="rect">
            <a:avLst/>
          </a:prstGeom>
        </p:spPr>
        <p:txBody>
          <a:bodyPr vert="horz" wrap="square" lIns="0" tIns="10001" rIns="0" bIns="0" rtlCol="0">
            <a:spAutoFit/>
          </a:bodyPr>
          <a:lstStyle/>
          <a:p>
            <a:pPr marL="9525">
              <a:spcBef>
                <a:spcPts val="79"/>
              </a:spcBef>
            </a:pPr>
            <a:r>
              <a:rPr sz="1500" dirty="0">
                <a:latin typeface="Arial"/>
                <a:cs typeface="Arial"/>
              </a:rPr>
              <a:t>26-ton</a:t>
            </a:r>
            <a:r>
              <a:rPr sz="1500" spc="-38" dirty="0">
                <a:latin typeface="Arial"/>
                <a:cs typeface="Arial"/>
              </a:rPr>
              <a:t> </a:t>
            </a:r>
            <a:r>
              <a:rPr sz="1500" dirty="0">
                <a:latin typeface="Arial"/>
                <a:cs typeface="Arial"/>
              </a:rPr>
              <a:t>Boom</a:t>
            </a:r>
            <a:r>
              <a:rPr sz="1500" spc="-26" dirty="0">
                <a:latin typeface="Arial"/>
                <a:cs typeface="Arial"/>
              </a:rPr>
              <a:t> </a:t>
            </a:r>
            <a:r>
              <a:rPr sz="1500" dirty="0">
                <a:latin typeface="Arial"/>
                <a:cs typeface="Arial"/>
              </a:rPr>
              <a:t>Truck</a:t>
            </a:r>
            <a:r>
              <a:rPr sz="1500" spc="-38" dirty="0">
                <a:latin typeface="Arial"/>
                <a:cs typeface="Arial"/>
              </a:rPr>
              <a:t> </a:t>
            </a:r>
            <a:r>
              <a:rPr sz="1500" dirty="0">
                <a:latin typeface="Arial"/>
                <a:cs typeface="Arial"/>
              </a:rPr>
              <a:t>Tipped</a:t>
            </a:r>
            <a:r>
              <a:rPr sz="1500" spc="-15" dirty="0">
                <a:latin typeface="Arial"/>
                <a:cs typeface="Arial"/>
              </a:rPr>
              <a:t> Over</a:t>
            </a:r>
            <a:endParaRPr sz="1500" dirty="0">
              <a:latin typeface="Arial"/>
              <a:cs typeface="Arial"/>
            </a:endParaRPr>
          </a:p>
        </p:txBody>
      </p:sp>
      <p:graphicFrame>
        <p:nvGraphicFramePr>
          <p:cNvPr id="15" name="object 15"/>
          <p:cNvGraphicFramePr>
            <a:graphicFrameLocks noGrp="1"/>
          </p:cNvGraphicFramePr>
          <p:nvPr/>
        </p:nvGraphicFramePr>
        <p:xfrm>
          <a:off x="199844" y="1661346"/>
          <a:ext cx="4207193" cy="4236721"/>
        </p:xfrm>
        <a:graphic>
          <a:graphicData uri="http://schemas.openxmlformats.org/drawingml/2006/table">
            <a:tbl>
              <a:tblPr firstRow="1" bandRow="1">
                <a:tableStyleId>{2D5ABB26-0587-4C30-8999-92F81FD0307C}</a:tableStyleId>
              </a:tblPr>
              <a:tblGrid>
                <a:gridCol w="1140143">
                  <a:extLst>
                    <a:ext uri="{9D8B030D-6E8A-4147-A177-3AD203B41FA5}">
                      <a16:colId xmlns:a16="http://schemas.microsoft.com/office/drawing/2014/main" val="20000"/>
                    </a:ext>
                  </a:extLst>
                </a:gridCol>
                <a:gridCol w="3067050">
                  <a:extLst>
                    <a:ext uri="{9D8B030D-6E8A-4147-A177-3AD203B41FA5}">
                      <a16:colId xmlns:a16="http://schemas.microsoft.com/office/drawing/2014/main" val="20001"/>
                    </a:ext>
                  </a:extLst>
                </a:gridCol>
              </a:tblGrid>
              <a:tr h="306229">
                <a:tc gridSpan="2">
                  <a:txBody>
                    <a:bodyPr/>
                    <a:lstStyle/>
                    <a:p>
                      <a:pPr algn="ctr">
                        <a:lnSpc>
                          <a:spcPct val="100000"/>
                        </a:lnSpc>
                        <a:spcBef>
                          <a:spcPts val="725"/>
                        </a:spcBef>
                      </a:pPr>
                      <a:r>
                        <a:rPr sz="1100" b="1" dirty="0">
                          <a:latin typeface="Arial"/>
                          <a:cs typeface="Arial"/>
                        </a:rPr>
                        <a:t>Preliminary</a:t>
                      </a:r>
                      <a:r>
                        <a:rPr sz="1100" b="1" spc="-65" dirty="0">
                          <a:latin typeface="Arial"/>
                          <a:cs typeface="Arial"/>
                        </a:rPr>
                        <a:t> </a:t>
                      </a:r>
                      <a:r>
                        <a:rPr sz="1100" b="1" dirty="0">
                          <a:latin typeface="Arial"/>
                          <a:cs typeface="Arial"/>
                        </a:rPr>
                        <a:t>Incident</a:t>
                      </a:r>
                      <a:r>
                        <a:rPr sz="1100" b="1" spc="-65" dirty="0">
                          <a:latin typeface="Arial"/>
                          <a:cs typeface="Arial"/>
                        </a:rPr>
                        <a:t> </a:t>
                      </a:r>
                      <a:r>
                        <a:rPr sz="1100" b="1" spc="-10" dirty="0">
                          <a:latin typeface="Arial"/>
                          <a:cs typeface="Arial"/>
                        </a:rPr>
                        <a:t>Details</a:t>
                      </a:r>
                      <a:endParaRPr sz="1100" dirty="0">
                        <a:latin typeface="Arial"/>
                        <a:cs typeface="Arial"/>
                      </a:endParaRPr>
                    </a:p>
                  </a:txBody>
                  <a:tcPr marL="0" marR="0" marT="69056" marB="0">
                    <a:lnL w="9525">
                      <a:solidFill>
                        <a:srgbClr val="A6A6A6"/>
                      </a:solidFill>
                      <a:prstDash val="solid"/>
                    </a:lnL>
                    <a:lnR w="9525">
                      <a:solidFill>
                        <a:srgbClr val="A6A6A6"/>
                      </a:solidFill>
                      <a:prstDash val="solid"/>
                    </a:lnR>
                    <a:lnT w="9525">
                      <a:solidFill>
                        <a:srgbClr val="A6A6A6"/>
                      </a:solidFill>
                      <a:prstDash val="solid"/>
                    </a:lnT>
                    <a:lnB w="9525">
                      <a:solidFill>
                        <a:srgbClr val="A6A6A6"/>
                      </a:solidFill>
                      <a:prstDash val="solid"/>
                    </a:lnB>
                    <a:solidFill>
                      <a:srgbClr val="FFFF00"/>
                    </a:solidFill>
                  </a:tcPr>
                </a:tc>
                <a:tc hMerge="1">
                  <a:txBody>
                    <a:bodyPr/>
                    <a:lstStyle/>
                    <a:p>
                      <a:endParaRPr/>
                    </a:p>
                  </a:txBody>
                  <a:tcPr marL="0" marR="0" marT="0" marB="0"/>
                </a:tc>
                <a:extLst>
                  <a:ext uri="{0D108BD9-81ED-4DB2-BD59-A6C34878D82A}">
                    <a16:rowId xmlns:a16="http://schemas.microsoft.com/office/drawing/2014/main" val="10000"/>
                  </a:ext>
                </a:extLst>
              </a:tr>
              <a:tr h="229553">
                <a:tc>
                  <a:txBody>
                    <a:bodyPr/>
                    <a:lstStyle/>
                    <a:p>
                      <a:pPr marL="90805">
                        <a:lnSpc>
                          <a:spcPct val="100000"/>
                        </a:lnSpc>
                        <a:spcBef>
                          <a:spcPts val="580"/>
                        </a:spcBef>
                      </a:pPr>
                      <a:r>
                        <a:rPr sz="800" b="1" spc="-10" dirty="0">
                          <a:latin typeface="Arial"/>
                          <a:cs typeface="Arial"/>
                        </a:rPr>
                        <a:t>Operation</a:t>
                      </a:r>
                      <a:endParaRPr sz="800" dirty="0">
                        <a:latin typeface="Arial"/>
                        <a:cs typeface="Arial"/>
                      </a:endParaRPr>
                    </a:p>
                  </a:txBody>
                  <a:tcPr marL="0" marR="0" marT="55245"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545"/>
                        </a:spcBef>
                      </a:pPr>
                      <a:r>
                        <a:rPr sz="800" spc="-10" dirty="0">
                          <a:latin typeface="Arial"/>
                          <a:cs typeface="Arial"/>
                        </a:rPr>
                        <a:t>Safford</a:t>
                      </a:r>
                      <a:endParaRPr sz="800" dirty="0">
                        <a:latin typeface="Arial"/>
                        <a:cs typeface="Arial"/>
                      </a:endParaRPr>
                    </a:p>
                  </a:txBody>
                  <a:tcPr marL="0" marR="0" marT="51911" marB="0">
                    <a:lnR w="12700">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1"/>
                  </a:ext>
                </a:extLst>
              </a:tr>
              <a:tr h="238125">
                <a:tc>
                  <a:txBody>
                    <a:bodyPr/>
                    <a:lstStyle/>
                    <a:p>
                      <a:pPr marL="90805">
                        <a:lnSpc>
                          <a:spcPct val="100000"/>
                        </a:lnSpc>
                        <a:spcBef>
                          <a:spcPts val="625"/>
                        </a:spcBef>
                      </a:pPr>
                      <a:r>
                        <a:rPr sz="800" b="1" dirty="0">
                          <a:latin typeface="Arial"/>
                          <a:cs typeface="Arial"/>
                        </a:rPr>
                        <a:t>Date</a:t>
                      </a:r>
                      <a:r>
                        <a:rPr sz="800" b="1" spc="-20" dirty="0">
                          <a:latin typeface="Arial"/>
                          <a:cs typeface="Arial"/>
                        </a:rPr>
                        <a:t> </a:t>
                      </a:r>
                      <a:r>
                        <a:rPr sz="800" b="1" dirty="0">
                          <a:latin typeface="Arial"/>
                          <a:cs typeface="Arial"/>
                        </a:rPr>
                        <a:t>/</a:t>
                      </a:r>
                      <a:r>
                        <a:rPr sz="800" b="1" spc="-15" dirty="0">
                          <a:latin typeface="Arial"/>
                          <a:cs typeface="Arial"/>
                        </a:rPr>
                        <a:t> </a:t>
                      </a:r>
                      <a:r>
                        <a:rPr sz="800" b="1" spc="-20" dirty="0">
                          <a:latin typeface="Arial"/>
                          <a:cs typeface="Arial"/>
                        </a:rPr>
                        <a:t>Time</a:t>
                      </a:r>
                      <a:endParaRPr sz="800" dirty="0">
                        <a:latin typeface="Arial"/>
                        <a:cs typeface="Arial"/>
                      </a:endParaRPr>
                    </a:p>
                  </a:txBody>
                  <a:tcPr marL="0" marR="0" marT="59531"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590"/>
                        </a:spcBef>
                      </a:pPr>
                      <a:r>
                        <a:rPr sz="800" dirty="0">
                          <a:latin typeface="Arial"/>
                          <a:cs typeface="Arial"/>
                        </a:rPr>
                        <a:t>February</a:t>
                      </a:r>
                      <a:r>
                        <a:rPr sz="800" spc="-30" dirty="0">
                          <a:latin typeface="Arial"/>
                          <a:cs typeface="Arial"/>
                        </a:rPr>
                        <a:t> </a:t>
                      </a:r>
                      <a:r>
                        <a:rPr sz="800" dirty="0">
                          <a:latin typeface="Arial"/>
                          <a:cs typeface="Arial"/>
                        </a:rPr>
                        <a:t>15,</a:t>
                      </a:r>
                      <a:r>
                        <a:rPr sz="800" spc="-20" dirty="0">
                          <a:latin typeface="Arial"/>
                          <a:cs typeface="Arial"/>
                        </a:rPr>
                        <a:t> </a:t>
                      </a:r>
                      <a:r>
                        <a:rPr sz="800" dirty="0">
                          <a:latin typeface="Arial"/>
                          <a:cs typeface="Arial"/>
                        </a:rPr>
                        <a:t>2024</a:t>
                      </a:r>
                      <a:r>
                        <a:rPr sz="800" spc="-15" dirty="0">
                          <a:latin typeface="Arial"/>
                          <a:cs typeface="Arial"/>
                        </a:rPr>
                        <a:t> </a:t>
                      </a:r>
                      <a:r>
                        <a:rPr sz="800" dirty="0">
                          <a:latin typeface="Arial"/>
                          <a:cs typeface="Arial"/>
                        </a:rPr>
                        <a:t>/</a:t>
                      </a:r>
                      <a:r>
                        <a:rPr sz="800" spc="-15" dirty="0">
                          <a:latin typeface="Arial"/>
                          <a:cs typeface="Arial"/>
                        </a:rPr>
                        <a:t> </a:t>
                      </a:r>
                      <a:r>
                        <a:rPr sz="800" dirty="0">
                          <a:latin typeface="Arial"/>
                          <a:cs typeface="Arial"/>
                        </a:rPr>
                        <a:t>11:55</a:t>
                      </a:r>
                      <a:r>
                        <a:rPr sz="800" spc="-25" dirty="0">
                          <a:latin typeface="Arial"/>
                          <a:cs typeface="Arial"/>
                        </a:rPr>
                        <a:t> </a:t>
                      </a:r>
                      <a:r>
                        <a:rPr sz="800" spc="-20" dirty="0">
                          <a:latin typeface="Arial"/>
                          <a:cs typeface="Arial"/>
                        </a:rPr>
                        <a:t>a.m.</a:t>
                      </a:r>
                      <a:endParaRPr sz="800" dirty="0">
                        <a:latin typeface="Arial"/>
                        <a:cs typeface="Arial"/>
                      </a:endParaRPr>
                    </a:p>
                  </a:txBody>
                  <a:tcPr marL="0" marR="0" marT="56198" marB="0">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2"/>
                  </a:ext>
                </a:extLst>
              </a:tr>
              <a:tr h="255270">
                <a:tc>
                  <a:txBody>
                    <a:bodyPr/>
                    <a:lstStyle/>
                    <a:p>
                      <a:pPr marL="90805">
                        <a:lnSpc>
                          <a:spcPct val="100000"/>
                        </a:lnSpc>
                        <a:spcBef>
                          <a:spcPts val="710"/>
                        </a:spcBef>
                      </a:pPr>
                      <a:r>
                        <a:rPr sz="800" b="1" dirty="0">
                          <a:latin typeface="Arial"/>
                          <a:cs typeface="Arial"/>
                        </a:rPr>
                        <a:t>Event</a:t>
                      </a:r>
                      <a:r>
                        <a:rPr sz="800" b="1" spc="-25" dirty="0">
                          <a:latin typeface="Arial"/>
                          <a:cs typeface="Arial"/>
                        </a:rPr>
                        <a:t> </a:t>
                      </a:r>
                      <a:r>
                        <a:rPr sz="800" b="1" spc="-20" dirty="0">
                          <a:latin typeface="Arial"/>
                          <a:cs typeface="Arial"/>
                        </a:rPr>
                        <a:t>Type</a:t>
                      </a:r>
                      <a:endParaRPr sz="800" dirty="0">
                        <a:latin typeface="Arial"/>
                        <a:cs typeface="Arial"/>
                      </a:endParaRPr>
                    </a:p>
                  </a:txBody>
                  <a:tcPr marL="0" marR="0" marT="67628"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680"/>
                        </a:spcBef>
                      </a:pPr>
                      <a:r>
                        <a:rPr sz="800" dirty="0">
                          <a:latin typeface="Arial"/>
                          <a:cs typeface="Arial"/>
                        </a:rPr>
                        <a:t>First</a:t>
                      </a:r>
                      <a:r>
                        <a:rPr sz="800" spc="-20" dirty="0">
                          <a:latin typeface="Arial"/>
                          <a:cs typeface="Arial"/>
                        </a:rPr>
                        <a:t> </a:t>
                      </a:r>
                      <a:r>
                        <a:rPr sz="800" spc="-25" dirty="0">
                          <a:latin typeface="Arial"/>
                          <a:cs typeface="Arial"/>
                        </a:rPr>
                        <a:t>Aid</a:t>
                      </a:r>
                      <a:endParaRPr sz="800" dirty="0">
                        <a:latin typeface="Arial"/>
                        <a:cs typeface="Arial"/>
                      </a:endParaRPr>
                    </a:p>
                  </a:txBody>
                  <a:tcPr marL="0" marR="0" marT="64770" marB="0">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3"/>
                  </a:ext>
                </a:extLst>
              </a:tr>
              <a:tr h="1320165">
                <a:tc>
                  <a:txBody>
                    <a:bodyPr/>
                    <a:lstStyle/>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spcBef>
                          <a:spcPts val="550"/>
                        </a:spcBef>
                      </a:pPr>
                      <a:endParaRPr sz="800" dirty="0">
                        <a:latin typeface="Times New Roman"/>
                        <a:cs typeface="Times New Roman"/>
                      </a:endParaRPr>
                    </a:p>
                    <a:p>
                      <a:pPr marL="90805">
                        <a:lnSpc>
                          <a:spcPct val="100000"/>
                        </a:lnSpc>
                      </a:pPr>
                      <a:r>
                        <a:rPr sz="800" b="1" spc="-10" dirty="0">
                          <a:latin typeface="Arial"/>
                          <a:cs typeface="Arial"/>
                        </a:rPr>
                        <a:t>Summary</a:t>
                      </a:r>
                      <a:endParaRPr sz="800" dirty="0">
                        <a:latin typeface="Arial"/>
                        <a:cs typeface="Arial"/>
                      </a:endParaRPr>
                    </a:p>
                  </a:txBody>
                  <a:tcPr marL="0" marR="0" marT="0"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a:lnSpc>
                          <a:spcPct val="100000"/>
                        </a:lnSpc>
                      </a:pPr>
                      <a:endParaRPr sz="800" dirty="0">
                        <a:latin typeface="Times New Roman"/>
                        <a:cs typeface="Times New Roman"/>
                      </a:endParaRPr>
                    </a:p>
                    <a:p>
                      <a:pPr>
                        <a:lnSpc>
                          <a:spcPct val="100000"/>
                        </a:lnSpc>
                        <a:spcBef>
                          <a:spcPts val="75"/>
                        </a:spcBef>
                      </a:pPr>
                      <a:endParaRPr sz="800" dirty="0">
                        <a:latin typeface="Times New Roman"/>
                        <a:cs typeface="Times New Roman"/>
                      </a:endParaRPr>
                    </a:p>
                    <a:p>
                      <a:pPr marL="90805" marR="224154">
                        <a:lnSpc>
                          <a:spcPct val="100000"/>
                        </a:lnSpc>
                      </a:pPr>
                      <a:r>
                        <a:rPr sz="800" dirty="0">
                          <a:latin typeface="Arial"/>
                          <a:cs typeface="Arial"/>
                        </a:rPr>
                        <a:t>Two</a:t>
                      </a:r>
                      <a:r>
                        <a:rPr sz="800" spc="-20" dirty="0">
                          <a:latin typeface="Arial"/>
                          <a:cs typeface="Arial"/>
                        </a:rPr>
                        <a:t> </a:t>
                      </a:r>
                      <a:r>
                        <a:rPr sz="800" dirty="0">
                          <a:latin typeface="Arial"/>
                          <a:cs typeface="Arial"/>
                        </a:rPr>
                        <a:t>mechanics</a:t>
                      </a:r>
                      <a:r>
                        <a:rPr sz="800" spc="-55" dirty="0">
                          <a:latin typeface="Arial"/>
                          <a:cs typeface="Arial"/>
                        </a:rPr>
                        <a:t> </a:t>
                      </a:r>
                      <a:r>
                        <a:rPr sz="800" dirty="0">
                          <a:latin typeface="Arial"/>
                          <a:cs typeface="Arial"/>
                        </a:rPr>
                        <a:t>and</a:t>
                      </a:r>
                      <a:r>
                        <a:rPr sz="800" spc="-15" dirty="0">
                          <a:latin typeface="Arial"/>
                          <a:cs typeface="Arial"/>
                        </a:rPr>
                        <a:t> </a:t>
                      </a:r>
                      <a:r>
                        <a:rPr sz="800" dirty="0">
                          <a:latin typeface="Arial"/>
                          <a:cs typeface="Arial"/>
                        </a:rPr>
                        <a:t>an</a:t>
                      </a:r>
                      <a:r>
                        <a:rPr sz="800" spc="-20" dirty="0">
                          <a:latin typeface="Arial"/>
                          <a:cs typeface="Arial"/>
                        </a:rPr>
                        <a:t> </a:t>
                      </a:r>
                      <a:r>
                        <a:rPr sz="800" dirty="0">
                          <a:latin typeface="Arial"/>
                          <a:cs typeface="Arial"/>
                        </a:rPr>
                        <a:t>apprentice</a:t>
                      </a:r>
                      <a:r>
                        <a:rPr sz="800" spc="-30" dirty="0">
                          <a:latin typeface="Arial"/>
                          <a:cs typeface="Arial"/>
                        </a:rPr>
                        <a:t> </a:t>
                      </a:r>
                      <a:r>
                        <a:rPr sz="800" dirty="0">
                          <a:latin typeface="Arial"/>
                          <a:cs typeface="Arial"/>
                        </a:rPr>
                        <a:t>were</a:t>
                      </a:r>
                      <a:r>
                        <a:rPr sz="800" spc="-10" dirty="0">
                          <a:latin typeface="Arial"/>
                          <a:cs typeface="Arial"/>
                        </a:rPr>
                        <a:t> </a:t>
                      </a:r>
                      <a:r>
                        <a:rPr sz="800" dirty="0">
                          <a:latin typeface="Arial"/>
                          <a:cs typeface="Arial"/>
                        </a:rPr>
                        <a:t>using</a:t>
                      </a:r>
                      <a:r>
                        <a:rPr sz="800" spc="-25" dirty="0">
                          <a:latin typeface="Arial"/>
                          <a:cs typeface="Arial"/>
                        </a:rPr>
                        <a:t> </a:t>
                      </a:r>
                      <a:r>
                        <a:rPr sz="800" dirty="0">
                          <a:latin typeface="Arial"/>
                          <a:cs typeface="Arial"/>
                        </a:rPr>
                        <a:t>a</a:t>
                      </a:r>
                      <a:r>
                        <a:rPr sz="800" spc="-20" dirty="0">
                          <a:latin typeface="Arial"/>
                          <a:cs typeface="Arial"/>
                        </a:rPr>
                        <a:t> </a:t>
                      </a:r>
                      <a:r>
                        <a:rPr sz="800" spc="-10" dirty="0">
                          <a:latin typeface="Arial"/>
                          <a:cs typeface="Arial"/>
                        </a:rPr>
                        <a:t>26-</a:t>
                      </a:r>
                      <a:r>
                        <a:rPr sz="800" dirty="0">
                          <a:latin typeface="Arial"/>
                          <a:cs typeface="Arial"/>
                        </a:rPr>
                        <a:t>ton</a:t>
                      </a:r>
                      <a:r>
                        <a:rPr sz="800" spc="-20" dirty="0">
                          <a:latin typeface="Arial"/>
                          <a:cs typeface="Arial"/>
                        </a:rPr>
                        <a:t> boom </a:t>
                      </a:r>
                      <a:r>
                        <a:rPr sz="800" dirty="0">
                          <a:latin typeface="Arial"/>
                          <a:cs typeface="Arial"/>
                        </a:rPr>
                        <a:t>truck</a:t>
                      </a:r>
                      <a:r>
                        <a:rPr sz="800" spc="-20" dirty="0">
                          <a:latin typeface="Arial"/>
                          <a:cs typeface="Arial"/>
                        </a:rPr>
                        <a:t> </a:t>
                      </a:r>
                      <a:r>
                        <a:rPr sz="800" dirty="0">
                          <a:latin typeface="Arial"/>
                          <a:cs typeface="Arial"/>
                        </a:rPr>
                        <a:t>to</a:t>
                      </a:r>
                      <a:r>
                        <a:rPr sz="800" spc="-25" dirty="0">
                          <a:latin typeface="Arial"/>
                          <a:cs typeface="Arial"/>
                        </a:rPr>
                        <a:t> </a:t>
                      </a:r>
                      <a:r>
                        <a:rPr sz="800" dirty="0">
                          <a:latin typeface="Arial"/>
                          <a:cs typeface="Arial"/>
                        </a:rPr>
                        <a:t>offload</a:t>
                      </a:r>
                      <a:r>
                        <a:rPr sz="800" spc="-40" dirty="0">
                          <a:latin typeface="Arial"/>
                          <a:cs typeface="Arial"/>
                        </a:rPr>
                        <a:t> </a:t>
                      </a:r>
                      <a:r>
                        <a:rPr sz="800" dirty="0">
                          <a:latin typeface="Arial"/>
                          <a:cs typeface="Arial"/>
                        </a:rPr>
                        <a:t>a</a:t>
                      </a:r>
                      <a:r>
                        <a:rPr sz="800" spc="-15" dirty="0">
                          <a:latin typeface="Arial"/>
                          <a:cs typeface="Arial"/>
                        </a:rPr>
                        <a:t> </a:t>
                      </a:r>
                      <a:r>
                        <a:rPr sz="800" dirty="0">
                          <a:latin typeface="Arial"/>
                          <a:cs typeface="Arial"/>
                        </a:rPr>
                        <a:t>bangboard</a:t>
                      </a:r>
                      <a:r>
                        <a:rPr sz="800" spc="-20" dirty="0">
                          <a:latin typeface="Arial"/>
                          <a:cs typeface="Arial"/>
                        </a:rPr>
                        <a:t> </a:t>
                      </a:r>
                      <a:r>
                        <a:rPr sz="800" dirty="0">
                          <a:latin typeface="Arial"/>
                          <a:cs typeface="Arial"/>
                        </a:rPr>
                        <a:t>(feed</a:t>
                      </a:r>
                      <a:r>
                        <a:rPr sz="800" spc="-25" dirty="0">
                          <a:latin typeface="Arial"/>
                          <a:cs typeface="Arial"/>
                        </a:rPr>
                        <a:t> </a:t>
                      </a:r>
                      <a:r>
                        <a:rPr sz="800" dirty="0">
                          <a:latin typeface="Arial"/>
                          <a:cs typeface="Arial"/>
                        </a:rPr>
                        <a:t>plate</a:t>
                      </a:r>
                      <a:r>
                        <a:rPr sz="800" spc="-25" dirty="0">
                          <a:latin typeface="Arial"/>
                          <a:cs typeface="Arial"/>
                        </a:rPr>
                        <a:t> </a:t>
                      </a:r>
                      <a:r>
                        <a:rPr sz="800" dirty="0">
                          <a:latin typeface="Arial"/>
                          <a:cs typeface="Arial"/>
                        </a:rPr>
                        <a:t>distributor)</a:t>
                      </a:r>
                      <a:r>
                        <a:rPr sz="800" spc="-20" dirty="0">
                          <a:latin typeface="Arial"/>
                          <a:cs typeface="Arial"/>
                        </a:rPr>
                        <a:t> </a:t>
                      </a:r>
                      <a:r>
                        <a:rPr sz="800" dirty="0">
                          <a:latin typeface="Arial"/>
                          <a:cs typeface="Arial"/>
                        </a:rPr>
                        <a:t>at</a:t>
                      </a:r>
                      <a:r>
                        <a:rPr sz="800" spc="-25" dirty="0">
                          <a:latin typeface="Arial"/>
                          <a:cs typeface="Arial"/>
                        </a:rPr>
                        <a:t> </a:t>
                      </a:r>
                      <a:r>
                        <a:rPr sz="800" dirty="0">
                          <a:latin typeface="Arial"/>
                          <a:cs typeface="Arial"/>
                        </a:rPr>
                        <a:t>the</a:t>
                      </a:r>
                      <a:r>
                        <a:rPr sz="800" spc="-25" dirty="0">
                          <a:latin typeface="Arial"/>
                          <a:cs typeface="Arial"/>
                        </a:rPr>
                        <a:t> C4 </a:t>
                      </a:r>
                      <a:r>
                        <a:rPr sz="800" dirty="0">
                          <a:latin typeface="Arial"/>
                          <a:cs typeface="Arial"/>
                        </a:rPr>
                        <a:t>laydown.</a:t>
                      </a:r>
                      <a:r>
                        <a:rPr sz="800" spc="-20" dirty="0">
                          <a:latin typeface="Arial"/>
                          <a:cs typeface="Arial"/>
                        </a:rPr>
                        <a:t> </a:t>
                      </a:r>
                      <a:r>
                        <a:rPr sz="800" dirty="0">
                          <a:latin typeface="Arial"/>
                          <a:cs typeface="Arial"/>
                        </a:rPr>
                        <a:t>As</a:t>
                      </a:r>
                      <a:r>
                        <a:rPr sz="800" spc="-35" dirty="0">
                          <a:latin typeface="Arial"/>
                          <a:cs typeface="Arial"/>
                        </a:rPr>
                        <a:t> </a:t>
                      </a:r>
                      <a:r>
                        <a:rPr sz="800" dirty="0">
                          <a:latin typeface="Arial"/>
                          <a:cs typeface="Arial"/>
                        </a:rPr>
                        <a:t>the</a:t>
                      </a:r>
                      <a:r>
                        <a:rPr sz="800" spc="-20" dirty="0">
                          <a:latin typeface="Arial"/>
                          <a:cs typeface="Arial"/>
                        </a:rPr>
                        <a:t> </a:t>
                      </a:r>
                      <a:r>
                        <a:rPr sz="800" dirty="0">
                          <a:latin typeface="Arial"/>
                          <a:cs typeface="Arial"/>
                        </a:rPr>
                        <a:t>load</a:t>
                      </a:r>
                      <a:r>
                        <a:rPr sz="800" spc="-35" dirty="0">
                          <a:latin typeface="Arial"/>
                          <a:cs typeface="Arial"/>
                        </a:rPr>
                        <a:t> </a:t>
                      </a:r>
                      <a:r>
                        <a:rPr sz="800" dirty="0">
                          <a:latin typeface="Arial"/>
                          <a:cs typeface="Arial"/>
                        </a:rPr>
                        <a:t>swung</a:t>
                      </a:r>
                      <a:r>
                        <a:rPr sz="800" spc="-20" dirty="0">
                          <a:latin typeface="Arial"/>
                          <a:cs typeface="Arial"/>
                        </a:rPr>
                        <a:t> </a:t>
                      </a:r>
                      <a:r>
                        <a:rPr sz="800" dirty="0">
                          <a:latin typeface="Arial"/>
                          <a:cs typeface="Arial"/>
                        </a:rPr>
                        <a:t>to</a:t>
                      </a:r>
                      <a:r>
                        <a:rPr sz="800" spc="-20" dirty="0">
                          <a:latin typeface="Arial"/>
                          <a:cs typeface="Arial"/>
                        </a:rPr>
                        <a:t> </a:t>
                      </a:r>
                      <a:r>
                        <a:rPr sz="800" dirty="0">
                          <a:latin typeface="Arial"/>
                          <a:cs typeface="Arial"/>
                        </a:rPr>
                        <a:t>the</a:t>
                      </a:r>
                      <a:r>
                        <a:rPr sz="800" spc="-25" dirty="0">
                          <a:latin typeface="Arial"/>
                          <a:cs typeface="Arial"/>
                        </a:rPr>
                        <a:t> </a:t>
                      </a:r>
                      <a:r>
                        <a:rPr sz="800" dirty="0">
                          <a:latin typeface="Arial"/>
                          <a:cs typeface="Arial"/>
                        </a:rPr>
                        <a:t>driver’s</a:t>
                      </a:r>
                      <a:r>
                        <a:rPr sz="800" spc="-20" dirty="0">
                          <a:latin typeface="Arial"/>
                          <a:cs typeface="Arial"/>
                        </a:rPr>
                        <a:t> </a:t>
                      </a:r>
                      <a:r>
                        <a:rPr sz="800" dirty="0">
                          <a:latin typeface="Arial"/>
                          <a:cs typeface="Arial"/>
                        </a:rPr>
                        <a:t>side,</a:t>
                      </a:r>
                      <a:r>
                        <a:rPr sz="800" spc="-25" dirty="0">
                          <a:latin typeface="Arial"/>
                          <a:cs typeface="Arial"/>
                        </a:rPr>
                        <a:t> </a:t>
                      </a:r>
                      <a:r>
                        <a:rPr sz="800" dirty="0">
                          <a:latin typeface="Arial"/>
                          <a:cs typeface="Arial"/>
                        </a:rPr>
                        <a:t>the</a:t>
                      </a:r>
                      <a:r>
                        <a:rPr sz="800" spc="-20" dirty="0">
                          <a:latin typeface="Arial"/>
                          <a:cs typeface="Arial"/>
                        </a:rPr>
                        <a:t> </a:t>
                      </a:r>
                      <a:r>
                        <a:rPr sz="800" dirty="0">
                          <a:latin typeface="Arial"/>
                          <a:cs typeface="Arial"/>
                        </a:rPr>
                        <a:t>truck</a:t>
                      </a:r>
                      <a:r>
                        <a:rPr sz="800" spc="-40" dirty="0">
                          <a:latin typeface="Arial"/>
                          <a:cs typeface="Arial"/>
                        </a:rPr>
                        <a:t> </a:t>
                      </a:r>
                      <a:r>
                        <a:rPr sz="800" spc="-10" dirty="0">
                          <a:latin typeface="Arial"/>
                          <a:cs typeface="Arial"/>
                        </a:rPr>
                        <a:t>tipped </a:t>
                      </a:r>
                      <a:r>
                        <a:rPr sz="800" dirty="0">
                          <a:latin typeface="Arial"/>
                          <a:cs typeface="Arial"/>
                        </a:rPr>
                        <a:t>over.</a:t>
                      </a:r>
                      <a:r>
                        <a:rPr sz="800" spc="-15" dirty="0">
                          <a:latin typeface="Arial"/>
                          <a:cs typeface="Arial"/>
                        </a:rPr>
                        <a:t> </a:t>
                      </a:r>
                      <a:r>
                        <a:rPr sz="800" dirty="0">
                          <a:latin typeface="Arial"/>
                          <a:cs typeface="Arial"/>
                        </a:rPr>
                        <a:t>The</a:t>
                      </a:r>
                      <a:r>
                        <a:rPr sz="800" spc="-30" dirty="0">
                          <a:latin typeface="Arial"/>
                          <a:cs typeface="Arial"/>
                        </a:rPr>
                        <a:t> </a:t>
                      </a:r>
                      <a:r>
                        <a:rPr sz="800" dirty="0">
                          <a:latin typeface="Arial"/>
                          <a:cs typeface="Arial"/>
                        </a:rPr>
                        <a:t>mechanic</a:t>
                      </a:r>
                      <a:r>
                        <a:rPr sz="800" spc="-40" dirty="0">
                          <a:latin typeface="Arial"/>
                          <a:cs typeface="Arial"/>
                        </a:rPr>
                        <a:t> </a:t>
                      </a:r>
                      <a:r>
                        <a:rPr sz="800" dirty="0">
                          <a:latin typeface="Arial"/>
                          <a:cs typeface="Arial"/>
                        </a:rPr>
                        <a:t>operating</a:t>
                      </a:r>
                      <a:r>
                        <a:rPr sz="800" spc="-25" dirty="0">
                          <a:latin typeface="Arial"/>
                          <a:cs typeface="Arial"/>
                        </a:rPr>
                        <a:t> </a:t>
                      </a:r>
                      <a:r>
                        <a:rPr sz="800" dirty="0">
                          <a:latin typeface="Arial"/>
                          <a:cs typeface="Arial"/>
                        </a:rPr>
                        <a:t>the</a:t>
                      </a:r>
                      <a:r>
                        <a:rPr sz="800" spc="-20" dirty="0">
                          <a:latin typeface="Arial"/>
                          <a:cs typeface="Arial"/>
                        </a:rPr>
                        <a:t> </a:t>
                      </a:r>
                      <a:r>
                        <a:rPr sz="800" dirty="0">
                          <a:latin typeface="Arial"/>
                          <a:cs typeface="Arial"/>
                        </a:rPr>
                        <a:t>boom</a:t>
                      </a:r>
                      <a:r>
                        <a:rPr sz="800" spc="-20" dirty="0">
                          <a:latin typeface="Arial"/>
                          <a:cs typeface="Arial"/>
                        </a:rPr>
                        <a:t> </a:t>
                      </a:r>
                      <a:r>
                        <a:rPr sz="800" dirty="0">
                          <a:latin typeface="Arial"/>
                          <a:cs typeface="Arial"/>
                        </a:rPr>
                        <a:t>and</a:t>
                      </a:r>
                      <a:r>
                        <a:rPr sz="800" spc="-20" dirty="0">
                          <a:latin typeface="Arial"/>
                          <a:cs typeface="Arial"/>
                        </a:rPr>
                        <a:t> </a:t>
                      </a:r>
                      <a:r>
                        <a:rPr sz="800" dirty="0">
                          <a:latin typeface="Arial"/>
                          <a:cs typeface="Arial"/>
                        </a:rPr>
                        <a:t>another</a:t>
                      </a:r>
                      <a:r>
                        <a:rPr sz="800" spc="-20" dirty="0">
                          <a:latin typeface="Arial"/>
                          <a:cs typeface="Arial"/>
                        </a:rPr>
                        <a:t> </a:t>
                      </a:r>
                      <a:r>
                        <a:rPr sz="800" spc="-10" dirty="0">
                          <a:latin typeface="Arial"/>
                          <a:cs typeface="Arial"/>
                        </a:rPr>
                        <a:t>mechanic </a:t>
                      </a:r>
                      <a:r>
                        <a:rPr sz="800" dirty="0">
                          <a:latin typeface="Arial"/>
                          <a:cs typeface="Arial"/>
                        </a:rPr>
                        <a:t>standing</a:t>
                      </a:r>
                      <a:r>
                        <a:rPr sz="800" spc="-30" dirty="0">
                          <a:latin typeface="Arial"/>
                          <a:cs typeface="Arial"/>
                        </a:rPr>
                        <a:t> </a:t>
                      </a:r>
                      <a:r>
                        <a:rPr sz="800" dirty="0">
                          <a:latin typeface="Arial"/>
                          <a:cs typeface="Arial"/>
                        </a:rPr>
                        <a:t>on</a:t>
                      </a:r>
                      <a:r>
                        <a:rPr sz="800" spc="-15" dirty="0">
                          <a:latin typeface="Arial"/>
                          <a:cs typeface="Arial"/>
                        </a:rPr>
                        <a:t> </a:t>
                      </a:r>
                      <a:r>
                        <a:rPr sz="800" dirty="0">
                          <a:latin typeface="Arial"/>
                          <a:cs typeface="Arial"/>
                        </a:rPr>
                        <a:t>the</a:t>
                      </a:r>
                      <a:r>
                        <a:rPr sz="800" spc="-15" dirty="0">
                          <a:latin typeface="Arial"/>
                          <a:cs typeface="Arial"/>
                        </a:rPr>
                        <a:t> </a:t>
                      </a:r>
                      <a:r>
                        <a:rPr sz="800" dirty="0">
                          <a:latin typeface="Arial"/>
                          <a:cs typeface="Arial"/>
                        </a:rPr>
                        <a:t>bed</a:t>
                      </a:r>
                      <a:r>
                        <a:rPr sz="800" spc="-20" dirty="0">
                          <a:latin typeface="Arial"/>
                          <a:cs typeface="Arial"/>
                        </a:rPr>
                        <a:t> </a:t>
                      </a:r>
                      <a:r>
                        <a:rPr sz="800" dirty="0">
                          <a:latin typeface="Arial"/>
                          <a:cs typeface="Arial"/>
                        </a:rPr>
                        <a:t>of</a:t>
                      </a:r>
                      <a:r>
                        <a:rPr sz="800" spc="-20" dirty="0">
                          <a:latin typeface="Arial"/>
                          <a:cs typeface="Arial"/>
                        </a:rPr>
                        <a:t> </a:t>
                      </a:r>
                      <a:r>
                        <a:rPr sz="800" dirty="0">
                          <a:latin typeface="Arial"/>
                          <a:cs typeface="Arial"/>
                        </a:rPr>
                        <a:t>the</a:t>
                      </a:r>
                      <a:r>
                        <a:rPr sz="800" spc="-15" dirty="0">
                          <a:latin typeface="Arial"/>
                          <a:cs typeface="Arial"/>
                        </a:rPr>
                        <a:t> </a:t>
                      </a:r>
                      <a:r>
                        <a:rPr sz="800" dirty="0">
                          <a:latin typeface="Arial"/>
                          <a:cs typeface="Arial"/>
                        </a:rPr>
                        <a:t>truck</a:t>
                      </a:r>
                      <a:r>
                        <a:rPr sz="800" spc="-35" dirty="0">
                          <a:latin typeface="Arial"/>
                          <a:cs typeface="Arial"/>
                        </a:rPr>
                        <a:t> </a:t>
                      </a:r>
                      <a:r>
                        <a:rPr sz="800" dirty="0">
                          <a:latin typeface="Arial"/>
                          <a:cs typeface="Arial"/>
                        </a:rPr>
                        <a:t>jumped</a:t>
                      </a:r>
                      <a:r>
                        <a:rPr sz="800" spc="-25" dirty="0">
                          <a:latin typeface="Arial"/>
                          <a:cs typeface="Arial"/>
                        </a:rPr>
                        <a:t> </a:t>
                      </a:r>
                      <a:r>
                        <a:rPr sz="800" dirty="0">
                          <a:latin typeface="Arial"/>
                          <a:cs typeface="Arial"/>
                        </a:rPr>
                        <a:t>out</a:t>
                      </a:r>
                      <a:r>
                        <a:rPr sz="800" spc="-35" dirty="0">
                          <a:latin typeface="Arial"/>
                          <a:cs typeface="Arial"/>
                        </a:rPr>
                        <a:t> </a:t>
                      </a:r>
                      <a:r>
                        <a:rPr sz="800" dirty="0">
                          <a:latin typeface="Arial"/>
                          <a:cs typeface="Arial"/>
                        </a:rPr>
                        <a:t>of</a:t>
                      </a:r>
                      <a:r>
                        <a:rPr sz="800" spc="-20" dirty="0">
                          <a:latin typeface="Arial"/>
                          <a:cs typeface="Arial"/>
                        </a:rPr>
                        <a:t> </a:t>
                      </a:r>
                      <a:r>
                        <a:rPr sz="800" dirty="0">
                          <a:latin typeface="Arial"/>
                          <a:cs typeface="Arial"/>
                        </a:rPr>
                        <a:t>the</a:t>
                      </a:r>
                      <a:r>
                        <a:rPr sz="800" spc="-20" dirty="0">
                          <a:latin typeface="Arial"/>
                          <a:cs typeface="Arial"/>
                        </a:rPr>
                        <a:t> </a:t>
                      </a:r>
                      <a:r>
                        <a:rPr sz="800" dirty="0">
                          <a:latin typeface="Arial"/>
                          <a:cs typeface="Arial"/>
                        </a:rPr>
                        <a:t>way</a:t>
                      </a:r>
                      <a:r>
                        <a:rPr sz="800" spc="-15" dirty="0">
                          <a:latin typeface="Arial"/>
                          <a:cs typeface="Arial"/>
                        </a:rPr>
                        <a:t> </a:t>
                      </a:r>
                      <a:r>
                        <a:rPr sz="800" dirty="0">
                          <a:latin typeface="Arial"/>
                          <a:cs typeface="Arial"/>
                        </a:rPr>
                        <a:t>to</a:t>
                      </a:r>
                      <a:r>
                        <a:rPr sz="800" spc="-20" dirty="0">
                          <a:latin typeface="Arial"/>
                          <a:cs typeface="Arial"/>
                        </a:rPr>
                        <a:t> </a:t>
                      </a:r>
                      <a:r>
                        <a:rPr sz="800" spc="-10" dirty="0">
                          <a:latin typeface="Arial"/>
                          <a:cs typeface="Arial"/>
                        </a:rPr>
                        <a:t>avoid </a:t>
                      </a:r>
                      <a:r>
                        <a:rPr sz="800" dirty="0">
                          <a:latin typeface="Arial"/>
                          <a:cs typeface="Arial"/>
                        </a:rPr>
                        <a:t>being</a:t>
                      </a:r>
                      <a:r>
                        <a:rPr sz="800" spc="-20" dirty="0">
                          <a:latin typeface="Arial"/>
                          <a:cs typeface="Arial"/>
                        </a:rPr>
                        <a:t> </a:t>
                      </a:r>
                      <a:r>
                        <a:rPr sz="800" dirty="0">
                          <a:latin typeface="Arial"/>
                          <a:cs typeface="Arial"/>
                        </a:rPr>
                        <a:t>in</a:t>
                      </a:r>
                      <a:r>
                        <a:rPr sz="800" spc="-25" dirty="0">
                          <a:latin typeface="Arial"/>
                          <a:cs typeface="Arial"/>
                        </a:rPr>
                        <a:t> </a:t>
                      </a:r>
                      <a:r>
                        <a:rPr sz="800" dirty="0">
                          <a:latin typeface="Arial"/>
                          <a:cs typeface="Arial"/>
                        </a:rPr>
                        <a:t>the</a:t>
                      </a:r>
                      <a:r>
                        <a:rPr sz="800" spc="-15" dirty="0">
                          <a:latin typeface="Arial"/>
                          <a:cs typeface="Arial"/>
                        </a:rPr>
                        <a:t> </a:t>
                      </a:r>
                      <a:r>
                        <a:rPr sz="800" dirty="0">
                          <a:latin typeface="Arial"/>
                          <a:cs typeface="Arial"/>
                        </a:rPr>
                        <a:t>line</a:t>
                      </a:r>
                      <a:r>
                        <a:rPr sz="800" spc="-20" dirty="0">
                          <a:latin typeface="Arial"/>
                          <a:cs typeface="Arial"/>
                        </a:rPr>
                        <a:t> </a:t>
                      </a:r>
                      <a:r>
                        <a:rPr sz="800" dirty="0">
                          <a:latin typeface="Arial"/>
                          <a:cs typeface="Arial"/>
                        </a:rPr>
                        <a:t>of</a:t>
                      </a:r>
                      <a:r>
                        <a:rPr sz="800" spc="-35" dirty="0">
                          <a:latin typeface="Arial"/>
                          <a:cs typeface="Arial"/>
                        </a:rPr>
                        <a:t> </a:t>
                      </a:r>
                      <a:r>
                        <a:rPr sz="800" dirty="0">
                          <a:latin typeface="Arial"/>
                          <a:cs typeface="Arial"/>
                        </a:rPr>
                        <a:t>fire.</a:t>
                      </a:r>
                      <a:r>
                        <a:rPr sz="800" spc="-40" dirty="0">
                          <a:latin typeface="Arial"/>
                          <a:cs typeface="Arial"/>
                        </a:rPr>
                        <a:t> </a:t>
                      </a:r>
                      <a:r>
                        <a:rPr sz="800" dirty="0">
                          <a:latin typeface="Arial"/>
                          <a:cs typeface="Arial"/>
                        </a:rPr>
                        <a:t>The</a:t>
                      </a:r>
                      <a:r>
                        <a:rPr sz="800" spc="-25" dirty="0">
                          <a:latin typeface="Arial"/>
                          <a:cs typeface="Arial"/>
                        </a:rPr>
                        <a:t> </a:t>
                      </a:r>
                      <a:r>
                        <a:rPr sz="800" dirty="0">
                          <a:latin typeface="Arial"/>
                          <a:cs typeface="Arial"/>
                        </a:rPr>
                        <a:t>apprentice</a:t>
                      </a:r>
                      <a:r>
                        <a:rPr sz="800" spc="-20" dirty="0">
                          <a:latin typeface="Arial"/>
                          <a:cs typeface="Arial"/>
                        </a:rPr>
                        <a:t> </a:t>
                      </a:r>
                      <a:r>
                        <a:rPr sz="800" dirty="0">
                          <a:latin typeface="Arial"/>
                          <a:cs typeface="Arial"/>
                        </a:rPr>
                        <a:t>was</a:t>
                      </a:r>
                      <a:r>
                        <a:rPr sz="800" spc="-15" dirty="0">
                          <a:latin typeface="Arial"/>
                          <a:cs typeface="Arial"/>
                        </a:rPr>
                        <a:t> </a:t>
                      </a:r>
                      <a:r>
                        <a:rPr sz="800" dirty="0">
                          <a:latin typeface="Arial"/>
                          <a:cs typeface="Arial"/>
                        </a:rPr>
                        <a:t>standing</a:t>
                      </a:r>
                      <a:r>
                        <a:rPr sz="800" spc="-25" dirty="0">
                          <a:latin typeface="Arial"/>
                          <a:cs typeface="Arial"/>
                        </a:rPr>
                        <a:t> </a:t>
                      </a:r>
                      <a:r>
                        <a:rPr sz="800" dirty="0">
                          <a:latin typeface="Arial"/>
                          <a:cs typeface="Arial"/>
                        </a:rPr>
                        <a:t>on</a:t>
                      </a:r>
                      <a:r>
                        <a:rPr sz="800" spc="-20" dirty="0">
                          <a:latin typeface="Arial"/>
                          <a:cs typeface="Arial"/>
                        </a:rPr>
                        <a:t> </a:t>
                      </a:r>
                      <a:r>
                        <a:rPr sz="800" spc="-25" dirty="0">
                          <a:latin typeface="Arial"/>
                          <a:cs typeface="Arial"/>
                        </a:rPr>
                        <a:t>the </a:t>
                      </a:r>
                      <a:r>
                        <a:rPr sz="800" dirty="0">
                          <a:latin typeface="Arial"/>
                          <a:cs typeface="Arial"/>
                        </a:rPr>
                        <a:t>ground</a:t>
                      </a:r>
                      <a:r>
                        <a:rPr sz="800" spc="-20" dirty="0">
                          <a:latin typeface="Arial"/>
                          <a:cs typeface="Arial"/>
                        </a:rPr>
                        <a:t> </a:t>
                      </a:r>
                      <a:r>
                        <a:rPr sz="800" dirty="0">
                          <a:latin typeface="Arial"/>
                          <a:cs typeface="Arial"/>
                        </a:rPr>
                        <a:t>and</a:t>
                      </a:r>
                      <a:r>
                        <a:rPr sz="800" spc="-15" dirty="0">
                          <a:latin typeface="Arial"/>
                          <a:cs typeface="Arial"/>
                        </a:rPr>
                        <a:t> </a:t>
                      </a:r>
                      <a:r>
                        <a:rPr sz="800" dirty="0">
                          <a:latin typeface="Arial"/>
                          <a:cs typeface="Arial"/>
                        </a:rPr>
                        <a:t>out</a:t>
                      </a:r>
                      <a:r>
                        <a:rPr sz="800" spc="-20" dirty="0">
                          <a:latin typeface="Arial"/>
                          <a:cs typeface="Arial"/>
                        </a:rPr>
                        <a:t> </a:t>
                      </a:r>
                      <a:r>
                        <a:rPr sz="800" dirty="0">
                          <a:latin typeface="Arial"/>
                          <a:cs typeface="Arial"/>
                        </a:rPr>
                        <a:t>of</a:t>
                      </a:r>
                      <a:r>
                        <a:rPr sz="800" spc="-35" dirty="0">
                          <a:latin typeface="Arial"/>
                          <a:cs typeface="Arial"/>
                        </a:rPr>
                        <a:t> </a:t>
                      </a:r>
                      <a:r>
                        <a:rPr sz="800" dirty="0">
                          <a:latin typeface="Arial"/>
                          <a:cs typeface="Arial"/>
                        </a:rPr>
                        <a:t>the</a:t>
                      </a:r>
                      <a:r>
                        <a:rPr sz="800" spc="-15" dirty="0">
                          <a:latin typeface="Arial"/>
                          <a:cs typeface="Arial"/>
                        </a:rPr>
                        <a:t> </a:t>
                      </a:r>
                      <a:r>
                        <a:rPr sz="800" dirty="0">
                          <a:latin typeface="Arial"/>
                          <a:cs typeface="Arial"/>
                        </a:rPr>
                        <a:t>line</a:t>
                      </a:r>
                      <a:r>
                        <a:rPr sz="800" spc="-15" dirty="0">
                          <a:latin typeface="Arial"/>
                          <a:cs typeface="Arial"/>
                        </a:rPr>
                        <a:t> </a:t>
                      </a:r>
                      <a:r>
                        <a:rPr sz="800" dirty="0">
                          <a:latin typeface="Arial"/>
                          <a:cs typeface="Arial"/>
                        </a:rPr>
                        <a:t>of</a:t>
                      </a:r>
                      <a:r>
                        <a:rPr sz="800" spc="-20" dirty="0">
                          <a:latin typeface="Arial"/>
                          <a:cs typeface="Arial"/>
                        </a:rPr>
                        <a:t> fire.</a:t>
                      </a:r>
                      <a:endParaRPr sz="800" dirty="0">
                        <a:latin typeface="Arial"/>
                        <a:cs typeface="Arial"/>
                      </a:endParaRPr>
                    </a:p>
                  </a:txBody>
                  <a:tcPr marL="0" marR="0" marT="0" marB="0">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4"/>
                  </a:ext>
                </a:extLst>
              </a:tr>
              <a:tr h="221456">
                <a:tc>
                  <a:txBody>
                    <a:bodyPr/>
                    <a:lstStyle/>
                    <a:p>
                      <a:pPr marL="90805">
                        <a:lnSpc>
                          <a:spcPct val="100000"/>
                        </a:lnSpc>
                        <a:spcBef>
                          <a:spcPts val="535"/>
                        </a:spcBef>
                      </a:pPr>
                      <a:r>
                        <a:rPr sz="800" b="1" dirty="0">
                          <a:latin typeface="Arial"/>
                          <a:cs typeface="Arial"/>
                        </a:rPr>
                        <a:t>Risk</a:t>
                      </a:r>
                      <a:r>
                        <a:rPr sz="800" b="1" spc="-25" dirty="0">
                          <a:latin typeface="Arial"/>
                          <a:cs typeface="Arial"/>
                        </a:rPr>
                        <a:t> </a:t>
                      </a:r>
                      <a:r>
                        <a:rPr sz="800" b="1" spc="-10" dirty="0">
                          <a:latin typeface="Arial"/>
                          <a:cs typeface="Arial"/>
                        </a:rPr>
                        <a:t>Category</a:t>
                      </a:r>
                      <a:endParaRPr sz="800" dirty="0">
                        <a:latin typeface="Arial"/>
                        <a:cs typeface="Arial"/>
                      </a:endParaRPr>
                    </a:p>
                  </a:txBody>
                  <a:tcPr marL="0" marR="0" marT="50959"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500"/>
                        </a:spcBef>
                      </a:pPr>
                      <a:r>
                        <a:rPr sz="800" dirty="0">
                          <a:latin typeface="Arial"/>
                          <a:cs typeface="Arial"/>
                        </a:rPr>
                        <a:t>Actionable</a:t>
                      </a:r>
                      <a:r>
                        <a:rPr sz="800" spc="-40" dirty="0">
                          <a:latin typeface="Arial"/>
                          <a:cs typeface="Arial"/>
                        </a:rPr>
                        <a:t> </a:t>
                      </a:r>
                      <a:r>
                        <a:rPr sz="800" dirty="0">
                          <a:latin typeface="Arial"/>
                          <a:cs typeface="Arial"/>
                        </a:rPr>
                        <a:t>–</a:t>
                      </a:r>
                      <a:r>
                        <a:rPr sz="800" spc="-10" dirty="0">
                          <a:latin typeface="Arial"/>
                          <a:cs typeface="Arial"/>
                        </a:rPr>
                        <a:t> </a:t>
                      </a:r>
                      <a:r>
                        <a:rPr sz="800" dirty="0">
                          <a:latin typeface="Arial"/>
                          <a:cs typeface="Arial"/>
                        </a:rPr>
                        <a:t>Significant</a:t>
                      </a:r>
                      <a:r>
                        <a:rPr sz="800" spc="-55" dirty="0">
                          <a:latin typeface="Arial"/>
                          <a:cs typeface="Arial"/>
                        </a:rPr>
                        <a:t> </a:t>
                      </a:r>
                      <a:r>
                        <a:rPr sz="800" dirty="0">
                          <a:latin typeface="Arial"/>
                          <a:cs typeface="Arial"/>
                        </a:rPr>
                        <a:t>(3)</a:t>
                      </a:r>
                      <a:r>
                        <a:rPr sz="800" spc="-5" dirty="0">
                          <a:latin typeface="Arial"/>
                          <a:cs typeface="Arial"/>
                        </a:rPr>
                        <a:t> </a:t>
                      </a:r>
                      <a:r>
                        <a:rPr sz="800" dirty="0">
                          <a:latin typeface="Arial"/>
                          <a:cs typeface="Arial"/>
                        </a:rPr>
                        <a:t>Likely</a:t>
                      </a:r>
                      <a:r>
                        <a:rPr sz="800" spc="-40" dirty="0">
                          <a:latin typeface="Arial"/>
                          <a:cs typeface="Arial"/>
                        </a:rPr>
                        <a:t> </a:t>
                      </a:r>
                      <a:r>
                        <a:rPr sz="800" spc="-25" dirty="0">
                          <a:latin typeface="Arial"/>
                          <a:cs typeface="Arial"/>
                        </a:rPr>
                        <a:t>(3)</a:t>
                      </a:r>
                      <a:endParaRPr sz="800" dirty="0">
                        <a:latin typeface="Arial"/>
                        <a:cs typeface="Arial"/>
                      </a:endParaRPr>
                    </a:p>
                  </a:txBody>
                  <a:tcPr marL="0" marR="0" marT="47625" marB="0">
                    <a:lnR w="12700">
                      <a:solidFill>
                        <a:srgbClr val="A6A6A6"/>
                      </a:solidFill>
                      <a:prstDash val="solid"/>
                    </a:lnR>
                    <a:lnT w="9525">
                      <a:solidFill>
                        <a:srgbClr val="A6A6A6"/>
                      </a:solidFill>
                      <a:prstDash val="solid"/>
                    </a:lnT>
                    <a:lnB w="12700">
                      <a:solidFill>
                        <a:srgbClr val="9BBA58"/>
                      </a:solidFill>
                      <a:prstDash val="solid"/>
                    </a:lnB>
                  </a:tcPr>
                </a:tc>
                <a:extLst>
                  <a:ext uri="{0D108BD9-81ED-4DB2-BD59-A6C34878D82A}">
                    <a16:rowId xmlns:a16="http://schemas.microsoft.com/office/drawing/2014/main" val="10005"/>
                  </a:ext>
                </a:extLst>
              </a:tr>
              <a:tr h="468154">
                <a:tc>
                  <a:txBody>
                    <a:bodyPr/>
                    <a:lstStyle/>
                    <a:p>
                      <a:pPr>
                        <a:lnSpc>
                          <a:spcPct val="100000"/>
                        </a:lnSpc>
                        <a:spcBef>
                          <a:spcPts val="80"/>
                        </a:spcBef>
                      </a:pPr>
                      <a:endParaRPr sz="800" dirty="0">
                        <a:latin typeface="Times New Roman"/>
                        <a:cs typeface="Times New Roman"/>
                      </a:endParaRPr>
                    </a:p>
                    <a:p>
                      <a:pPr marL="90805" marR="313055">
                        <a:lnSpc>
                          <a:spcPct val="100000"/>
                        </a:lnSpc>
                      </a:pPr>
                      <a:r>
                        <a:rPr sz="800" b="1" dirty="0">
                          <a:latin typeface="Arial"/>
                          <a:cs typeface="Arial"/>
                        </a:rPr>
                        <a:t>Findings</a:t>
                      </a:r>
                      <a:r>
                        <a:rPr sz="800" b="1" spc="-30" dirty="0">
                          <a:latin typeface="Arial"/>
                          <a:cs typeface="Arial"/>
                        </a:rPr>
                        <a:t> </a:t>
                      </a:r>
                      <a:r>
                        <a:rPr sz="800" b="1" dirty="0">
                          <a:latin typeface="Arial"/>
                          <a:cs typeface="Arial"/>
                        </a:rPr>
                        <a:t>/</a:t>
                      </a:r>
                      <a:r>
                        <a:rPr sz="800" b="1" spc="-25" dirty="0">
                          <a:latin typeface="Arial"/>
                          <a:cs typeface="Arial"/>
                        </a:rPr>
                        <a:t> </a:t>
                      </a:r>
                      <a:r>
                        <a:rPr sz="800" b="1" spc="-10" dirty="0">
                          <a:latin typeface="Arial"/>
                          <a:cs typeface="Arial"/>
                        </a:rPr>
                        <a:t>Missing Controls</a:t>
                      </a:r>
                      <a:endParaRPr sz="800" dirty="0">
                        <a:latin typeface="Arial"/>
                        <a:cs typeface="Arial"/>
                      </a:endParaRPr>
                    </a:p>
                  </a:txBody>
                  <a:tcPr marL="0" marR="0" marT="7620"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260985" indent="-170180">
                        <a:lnSpc>
                          <a:spcPct val="100000"/>
                        </a:lnSpc>
                        <a:spcBef>
                          <a:spcPts val="540"/>
                        </a:spcBef>
                        <a:buChar char="•"/>
                        <a:tabLst>
                          <a:tab pos="260985" algn="l"/>
                        </a:tabLst>
                      </a:pPr>
                      <a:r>
                        <a:rPr sz="800" dirty="0">
                          <a:latin typeface="Arial"/>
                          <a:cs typeface="Arial"/>
                        </a:rPr>
                        <a:t>Only</a:t>
                      </a:r>
                      <a:r>
                        <a:rPr sz="800" spc="-40" dirty="0">
                          <a:latin typeface="Arial"/>
                          <a:cs typeface="Arial"/>
                        </a:rPr>
                        <a:t> </a:t>
                      </a:r>
                      <a:r>
                        <a:rPr sz="800" dirty="0">
                          <a:latin typeface="Arial"/>
                          <a:cs typeface="Arial"/>
                        </a:rPr>
                        <a:t>the</a:t>
                      </a:r>
                      <a:r>
                        <a:rPr sz="800" spc="-20" dirty="0">
                          <a:latin typeface="Arial"/>
                          <a:cs typeface="Arial"/>
                        </a:rPr>
                        <a:t> </a:t>
                      </a:r>
                      <a:r>
                        <a:rPr sz="800" dirty="0">
                          <a:latin typeface="Arial"/>
                          <a:cs typeface="Arial"/>
                        </a:rPr>
                        <a:t>rear</a:t>
                      </a:r>
                      <a:r>
                        <a:rPr sz="800" spc="-25" dirty="0">
                          <a:latin typeface="Arial"/>
                          <a:cs typeface="Arial"/>
                        </a:rPr>
                        <a:t> </a:t>
                      </a:r>
                      <a:r>
                        <a:rPr sz="800" dirty="0">
                          <a:latin typeface="Arial"/>
                          <a:cs typeface="Arial"/>
                        </a:rPr>
                        <a:t>stabilizers</a:t>
                      </a:r>
                      <a:r>
                        <a:rPr sz="800" spc="-25" dirty="0">
                          <a:latin typeface="Arial"/>
                          <a:cs typeface="Arial"/>
                        </a:rPr>
                        <a:t> </a:t>
                      </a:r>
                      <a:r>
                        <a:rPr sz="800" dirty="0">
                          <a:latin typeface="Arial"/>
                          <a:cs typeface="Arial"/>
                        </a:rPr>
                        <a:t>had</a:t>
                      </a:r>
                      <a:r>
                        <a:rPr sz="800" spc="-20" dirty="0">
                          <a:latin typeface="Arial"/>
                          <a:cs typeface="Arial"/>
                        </a:rPr>
                        <a:t> </a:t>
                      </a:r>
                      <a:r>
                        <a:rPr sz="800" dirty="0">
                          <a:latin typeface="Arial"/>
                          <a:cs typeface="Arial"/>
                        </a:rPr>
                        <a:t>been</a:t>
                      </a:r>
                      <a:r>
                        <a:rPr sz="800" spc="-35" dirty="0">
                          <a:latin typeface="Arial"/>
                          <a:cs typeface="Arial"/>
                        </a:rPr>
                        <a:t> </a:t>
                      </a:r>
                      <a:r>
                        <a:rPr sz="800" spc="-10" dirty="0">
                          <a:latin typeface="Arial"/>
                          <a:cs typeface="Arial"/>
                        </a:rPr>
                        <a:t>deployed</a:t>
                      </a:r>
                      <a:endParaRPr sz="800" dirty="0">
                        <a:latin typeface="Arial"/>
                        <a:cs typeface="Arial"/>
                      </a:endParaRPr>
                    </a:p>
                    <a:p>
                      <a:pPr marL="260985" indent="-170180">
                        <a:lnSpc>
                          <a:spcPct val="100000"/>
                        </a:lnSpc>
                        <a:buChar char="•"/>
                        <a:tabLst>
                          <a:tab pos="260985" algn="l"/>
                        </a:tabLst>
                      </a:pPr>
                      <a:r>
                        <a:rPr sz="800" dirty="0">
                          <a:latin typeface="Arial"/>
                          <a:cs typeface="Arial"/>
                        </a:rPr>
                        <a:t>No</a:t>
                      </a:r>
                      <a:r>
                        <a:rPr sz="800" spc="-25" dirty="0">
                          <a:latin typeface="Arial"/>
                          <a:cs typeface="Arial"/>
                        </a:rPr>
                        <a:t> </a:t>
                      </a:r>
                      <a:r>
                        <a:rPr sz="800" dirty="0">
                          <a:latin typeface="Arial"/>
                          <a:cs typeface="Arial"/>
                        </a:rPr>
                        <a:t>footpads</a:t>
                      </a:r>
                      <a:r>
                        <a:rPr sz="800" spc="-30" dirty="0">
                          <a:latin typeface="Arial"/>
                          <a:cs typeface="Arial"/>
                        </a:rPr>
                        <a:t> </a:t>
                      </a:r>
                      <a:r>
                        <a:rPr sz="800" dirty="0">
                          <a:latin typeface="Arial"/>
                          <a:cs typeface="Arial"/>
                        </a:rPr>
                        <a:t>were</a:t>
                      </a:r>
                      <a:r>
                        <a:rPr sz="800" spc="-10" dirty="0">
                          <a:latin typeface="Arial"/>
                          <a:cs typeface="Arial"/>
                        </a:rPr>
                        <a:t> </a:t>
                      </a:r>
                      <a:r>
                        <a:rPr sz="800" dirty="0">
                          <a:latin typeface="Arial"/>
                          <a:cs typeface="Arial"/>
                        </a:rPr>
                        <a:t>placed</a:t>
                      </a:r>
                      <a:r>
                        <a:rPr sz="800" spc="-15" dirty="0">
                          <a:latin typeface="Arial"/>
                          <a:cs typeface="Arial"/>
                        </a:rPr>
                        <a:t> </a:t>
                      </a:r>
                      <a:r>
                        <a:rPr sz="800" dirty="0">
                          <a:latin typeface="Arial"/>
                          <a:cs typeface="Arial"/>
                        </a:rPr>
                        <a:t>under</a:t>
                      </a:r>
                      <a:r>
                        <a:rPr sz="800" spc="-20" dirty="0">
                          <a:latin typeface="Arial"/>
                          <a:cs typeface="Arial"/>
                        </a:rPr>
                        <a:t> </a:t>
                      </a:r>
                      <a:r>
                        <a:rPr sz="800" dirty="0">
                          <a:latin typeface="Arial"/>
                          <a:cs typeface="Arial"/>
                        </a:rPr>
                        <a:t>the</a:t>
                      </a:r>
                      <a:r>
                        <a:rPr sz="800" spc="-10" dirty="0">
                          <a:latin typeface="Arial"/>
                          <a:cs typeface="Arial"/>
                        </a:rPr>
                        <a:t> </a:t>
                      </a:r>
                      <a:r>
                        <a:rPr sz="800" dirty="0">
                          <a:latin typeface="Arial"/>
                          <a:cs typeface="Arial"/>
                        </a:rPr>
                        <a:t>rear</a:t>
                      </a:r>
                      <a:r>
                        <a:rPr sz="800" spc="-20" dirty="0">
                          <a:latin typeface="Arial"/>
                          <a:cs typeface="Arial"/>
                        </a:rPr>
                        <a:t> </a:t>
                      </a:r>
                      <a:r>
                        <a:rPr sz="800" spc="-10" dirty="0">
                          <a:latin typeface="Arial"/>
                          <a:cs typeface="Arial"/>
                        </a:rPr>
                        <a:t>stabilizers</a:t>
                      </a:r>
                      <a:endParaRPr sz="800" dirty="0">
                        <a:latin typeface="Arial"/>
                        <a:cs typeface="Arial"/>
                      </a:endParaRPr>
                    </a:p>
                    <a:p>
                      <a:pPr marL="260985" indent="-170180">
                        <a:lnSpc>
                          <a:spcPct val="100000"/>
                        </a:lnSpc>
                        <a:buChar char="•"/>
                        <a:tabLst>
                          <a:tab pos="260985" algn="l"/>
                        </a:tabLst>
                      </a:pPr>
                      <a:r>
                        <a:rPr sz="800" dirty="0">
                          <a:latin typeface="Arial"/>
                          <a:cs typeface="Arial"/>
                        </a:rPr>
                        <a:t>The</a:t>
                      </a:r>
                      <a:r>
                        <a:rPr sz="800" spc="-25" dirty="0">
                          <a:latin typeface="Arial"/>
                          <a:cs typeface="Arial"/>
                        </a:rPr>
                        <a:t> </a:t>
                      </a:r>
                      <a:r>
                        <a:rPr sz="800" dirty="0">
                          <a:latin typeface="Arial"/>
                          <a:cs typeface="Arial"/>
                        </a:rPr>
                        <a:t>main</a:t>
                      </a:r>
                      <a:r>
                        <a:rPr sz="800" spc="-25" dirty="0">
                          <a:latin typeface="Arial"/>
                          <a:cs typeface="Arial"/>
                        </a:rPr>
                        <a:t> </a:t>
                      </a:r>
                      <a:r>
                        <a:rPr sz="800" dirty="0">
                          <a:latin typeface="Arial"/>
                          <a:cs typeface="Arial"/>
                        </a:rPr>
                        <a:t>outriggers</a:t>
                      </a:r>
                      <a:r>
                        <a:rPr sz="800" spc="-30" dirty="0">
                          <a:latin typeface="Arial"/>
                          <a:cs typeface="Arial"/>
                        </a:rPr>
                        <a:t> </a:t>
                      </a:r>
                      <a:r>
                        <a:rPr sz="800" dirty="0">
                          <a:latin typeface="Arial"/>
                          <a:cs typeface="Arial"/>
                        </a:rPr>
                        <a:t>were</a:t>
                      </a:r>
                      <a:r>
                        <a:rPr sz="800" spc="-10" dirty="0">
                          <a:latin typeface="Arial"/>
                          <a:cs typeface="Arial"/>
                        </a:rPr>
                        <a:t> </a:t>
                      </a:r>
                      <a:r>
                        <a:rPr sz="800" dirty="0">
                          <a:latin typeface="Arial"/>
                          <a:cs typeface="Arial"/>
                        </a:rPr>
                        <a:t>not</a:t>
                      </a:r>
                      <a:r>
                        <a:rPr sz="800" spc="-20" dirty="0">
                          <a:latin typeface="Arial"/>
                          <a:cs typeface="Arial"/>
                        </a:rPr>
                        <a:t> used</a:t>
                      </a:r>
                      <a:endParaRPr sz="800" dirty="0">
                        <a:latin typeface="Arial"/>
                        <a:cs typeface="Arial"/>
                      </a:endParaRPr>
                    </a:p>
                  </a:txBody>
                  <a:tcPr marL="0" marR="0" marT="51435" marB="0">
                    <a:lnR w="12700">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6"/>
                  </a:ext>
                </a:extLst>
              </a:tr>
              <a:tr h="374809">
                <a:tc>
                  <a:txBody>
                    <a:bodyPr/>
                    <a:lstStyle/>
                    <a:p>
                      <a:pPr marL="90805" marR="200025">
                        <a:lnSpc>
                          <a:spcPct val="100000"/>
                        </a:lnSpc>
                        <a:spcBef>
                          <a:spcPts val="740"/>
                        </a:spcBef>
                      </a:pPr>
                      <a:r>
                        <a:rPr sz="800" b="1" dirty="0">
                          <a:latin typeface="Arial"/>
                          <a:cs typeface="Arial"/>
                        </a:rPr>
                        <a:t>Applicable</a:t>
                      </a:r>
                      <a:r>
                        <a:rPr sz="800" b="1" spc="-50" dirty="0">
                          <a:latin typeface="Arial"/>
                          <a:cs typeface="Arial"/>
                        </a:rPr>
                        <a:t> </a:t>
                      </a:r>
                      <a:r>
                        <a:rPr sz="800" b="1" dirty="0">
                          <a:latin typeface="Arial"/>
                          <a:cs typeface="Arial"/>
                        </a:rPr>
                        <a:t>Policies</a:t>
                      </a:r>
                      <a:r>
                        <a:rPr sz="800" b="1" spc="-70" dirty="0">
                          <a:latin typeface="Arial"/>
                          <a:cs typeface="Arial"/>
                        </a:rPr>
                        <a:t> </a:t>
                      </a:r>
                      <a:r>
                        <a:rPr sz="800" b="1" spc="-50" dirty="0">
                          <a:latin typeface="Arial"/>
                          <a:cs typeface="Arial"/>
                        </a:rPr>
                        <a:t>/ </a:t>
                      </a:r>
                      <a:r>
                        <a:rPr sz="800" b="1" spc="-10" dirty="0">
                          <a:latin typeface="Arial"/>
                          <a:cs typeface="Arial"/>
                        </a:rPr>
                        <a:t>Procedures</a:t>
                      </a:r>
                      <a:endParaRPr sz="800" dirty="0">
                        <a:latin typeface="Arial"/>
                        <a:cs typeface="Arial"/>
                      </a:endParaRPr>
                    </a:p>
                  </a:txBody>
                  <a:tcPr marL="0" marR="0" marT="70485"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260985" indent="-170180">
                        <a:lnSpc>
                          <a:spcPct val="100000"/>
                        </a:lnSpc>
                        <a:spcBef>
                          <a:spcPts val="675"/>
                        </a:spcBef>
                        <a:buClr>
                          <a:srgbClr val="000000"/>
                        </a:buClr>
                        <a:buChar char="•"/>
                        <a:tabLst>
                          <a:tab pos="260985" algn="l"/>
                        </a:tabLst>
                      </a:pPr>
                      <a:r>
                        <a:rPr sz="800" u="sng" dirty="0">
                          <a:solidFill>
                            <a:srgbClr val="0000FF"/>
                          </a:solidFill>
                          <a:uFill>
                            <a:solidFill>
                              <a:srgbClr val="0000FF"/>
                            </a:solidFill>
                          </a:uFill>
                          <a:latin typeface="Arial"/>
                          <a:cs typeface="Arial"/>
                          <a:hlinkClick r:id="rId4"/>
                        </a:rPr>
                        <a:t>Lifting</a:t>
                      </a:r>
                      <a:r>
                        <a:rPr sz="800" u="sng" spc="-40" dirty="0">
                          <a:solidFill>
                            <a:srgbClr val="0000FF"/>
                          </a:solidFill>
                          <a:uFill>
                            <a:solidFill>
                              <a:srgbClr val="0000FF"/>
                            </a:solidFill>
                          </a:uFill>
                          <a:latin typeface="Arial"/>
                          <a:cs typeface="Arial"/>
                          <a:hlinkClick r:id="rId4"/>
                        </a:rPr>
                        <a:t> </a:t>
                      </a:r>
                      <a:r>
                        <a:rPr sz="800" u="sng" spc="-10" dirty="0">
                          <a:solidFill>
                            <a:srgbClr val="0000FF"/>
                          </a:solidFill>
                          <a:uFill>
                            <a:solidFill>
                              <a:srgbClr val="0000FF"/>
                            </a:solidFill>
                          </a:uFill>
                          <a:latin typeface="Arial"/>
                          <a:cs typeface="Arial"/>
                          <a:hlinkClick r:id="rId4"/>
                        </a:rPr>
                        <a:t>Operations</a:t>
                      </a:r>
                      <a:endParaRPr sz="800" dirty="0">
                        <a:latin typeface="Arial"/>
                        <a:cs typeface="Arial"/>
                      </a:endParaRPr>
                    </a:p>
                    <a:p>
                      <a:pPr marL="260985" indent="-170180">
                        <a:lnSpc>
                          <a:spcPct val="100000"/>
                        </a:lnSpc>
                        <a:buChar char="•"/>
                        <a:tabLst>
                          <a:tab pos="260985" algn="l"/>
                        </a:tabLst>
                      </a:pPr>
                      <a:r>
                        <a:rPr sz="800" dirty="0">
                          <a:latin typeface="Arial"/>
                          <a:cs typeface="Arial"/>
                        </a:rPr>
                        <a:t>Mobile</a:t>
                      </a:r>
                      <a:r>
                        <a:rPr sz="800" spc="-25" dirty="0">
                          <a:latin typeface="Arial"/>
                          <a:cs typeface="Arial"/>
                        </a:rPr>
                        <a:t> </a:t>
                      </a:r>
                      <a:r>
                        <a:rPr sz="800" dirty="0">
                          <a:latin typeface="Arial"/>
                          <a:cs typeface="Arial"/>
                        </a:rPr>
                        <a:t>Crane/Boom</a:t>
                      </a:r>
                      <a:r>
                        <a:rPr sz="800" spc="-30" dirty="0">
                          <a:latin typeface="Arial"/>
                          <a:cs typeface="Arial"/>
                        </a:rPr>
                        <a:t> </a:t>
                      </a:r>
                      <a:r>
                        <a:rPr sz="800" dirty="0">
                          <a:latin typeface="Arial"/>
                          <a:cs typeface="Arial"/>
                        </a:rPr>
                        <a:t>Truck</a:t>
                      </a:r>
                      <a:r>
                        <a:rPr sz="800" spc="-30" dirty="0">
                          <a:latin typeface="Arial"/>
                          <a:cs typeface="Arial"/>
                        </a:rPr>
                        <a:t> </a:t>
                      </a:r>
                      <a:r>
                        <a:rPr sz="800" spc="-10" dirty="0">
                          <a:latin typeface="Arial"/>
                          <a:cs typeface="Arial"/>
                        </a:rPr>
                        <a:t>Training</a:t>
                      </a:r>
                      <a:endParaRPr sz="800" dirty="0">
                        <a:latin typeface="Arial"/>
                        <a:cs typeface="Arial"/>
                      </a:endParaRPr>
                    </a:p>
                  </a:txBody>
                  <a:tcPr marL="0" marR="0" marT="64294" marB="0">
                    <a:lnR w="12700">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7"/>
                  </a:ext>
                </a:extLst>
              </a:tr>
              <a:tr h="366236">
                <a:tc>
                  <a:txBody>
                    <a:bodyPr/>
                    <a:lstStyle/>
                    <a:p>
                      <a:pPr>
                        <a:lnSpc>
                          <a:spcPct val="100000"/>
                        </a:lnSpc>
                        <a:spcBef>
                          <a:spcPts val="145"/>
                        </a:spcBef>
                      </a:pPr>
                      <a:endParaRPr sz="800" dirty="0">
                        <a:latin typeface="Times New Roman"/>
                        <a:cs typeface="Times New Roman"/>
                      </a:endParaRPr>
                    </a:p>
                    <a:p>
                      <a:pPr marL="90805">
                        <a:lnSpc>
                          <a:spcPct val="100000"/>
                        </a:lnSpc>
                      </a:pPr>
                      <a:r>
                        <a:rPr sz="800" b="1" dirty="0">
                          <a:latin typeface="Arial"/>
                          <a:cs typeface="Arial"/>
                        </a:rPr>
                        <a:t>Employee</a:t>
                      </a:r>
                      <a:r>
                        <a:rPr sz="800" b="1" spc="-50" dirty="0">
                          <a:latin typeface="Arial"/>
                          <a:cs typeface="Arial"/>
                        </a:rPr>
                        <a:t> </a:t>
                      </a:r>
                      <a:r>
                        <a:rPr sz="800" b="1" spc="-10" dirty="0">
                          <a:latin typeface="Arial"/>
                          <a:cs typeface="Arial"/>
                        </a:rPr>
                        <a:t>Condition</a:t>
                      </a:r>
                      <a:endParaRPr sz="800" dirty="0">
                        <a:latin typeface="Arial"/>
                        <a:cs typeface="Arial"/>
                      </a:endParaRPr>
                    </a:p>
                  </a:txBody>
                  <a:tcPr marL="0" marR="0" marT="13811"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marR="95885">
                        <a:lnSpc>
                          <a:spcPct val="100000"/>
                        </a:lnSpc>
                        <a:spcBef>
                          <a:spcPts val="630"/>
                        </a:spcBef>
                      </a:pPr>
                      <a:r>
                        <a:rPr sz="800" dirty="0">
                          <a:latin typeface="Arial"/>
                          <a:cs typeface="Arial"/>
                        </a:rPr>
                        <a:t>The</a:t>
                      </a:r>
                      <a:r>
                        <a:rPr sz="800" spc="-30" dirty="0">
                          <a:latin typeface="Arial"/>
                          <a:cs typeface="Arial"/>
                        </a:rPr>
                        <a:t> </a:t>
                      </a:r>
                      <a:r>
                        <a:rPr sz="800" dirty="0">
                          <a:latin typeface="Arial"/>
                          <a:cs typeface="Arial"/>
                        </a:rPr>
                        <a:t>mechanic</a:t>
                      </a:r>
                      <a:r>
                        <a:rPr sz="800" spc="-40" dirty="0">
                          <a:latin typeface="Arial"/>
                          <a:cs typeface="Arial"/>
                        </a:rPr>
                        <a:t> </a:t>
                      </a:r>
                      <a:r>
                        <a:rPr sz="800" dirty="0">
                          <a:latin typeface="Arial"/>
                          <a:cs typeface="Arial"/>
                        </a:rPr>
                        <a:t>who</a:t>
                      </a:r>
                      <a:r>
                        <a:rPr sz="800" spc="-15" dirty="0">
                          <a:latin typeface="Arial"/>
                          <a:cs typeface="Arial"/>
                        </a:rPr>
                        <a:t> </a:t>
                      </a:r>
                      <a:r>
                        <a:rPr sz="800" dirty="0">
                          <a:latin typeface="Arial"/>
                          <a:cs typeface="Arial"/>
                        </a:rPr>
                        <a:t>jumped</a:t>
                      </a:r>
                      <a:r>
                        <a:rPr sz="800" spc="-25" dirty="0">
                          <a:latin typeface="Arial"/>
                          <a:cs typeface="Arial"/>
                        </a:rPr>
                        <a:t> </a:t>
                      </a:r>
                      <a:r>
                        <a:rPr sz="800" dirty="0">
                          <a:latin typeface="Arial"/>
                          <a:cs typeface="Arial"/>
                        </a:rPr>
                        <a:t>from</a:t>
                      </a:r>
                      <a:r>
                        <a:rPr sz="800" spc="-30" dirty="0">
                          <a:latin typeface="Arial"/>
                          <a:cs typeface="Arial"/>
                        </a:rPr>
                        <a:t> </a:t>
                      </a:r>
                      <a:r>
                        <a:rPr sz="800" dirty="0">
                          <a:latin typeface="Arial"/>
                          <a:cs typeface="Arial"/>
                        </a:rPr>
                        <a:t>the</a:t>
                      </a:r>
                      <a:r>
                        <a:rPr sz="800" spc="-15" dirty="0">
                          <a:latin typeface="Arial"/>
                          <a:cs typeface="Arial"/>
                        </a:rPr>
                        <a:t> </a:t>
                      </a:r>
                      <a:r>
                        <a:rPr sz="800" dirty="0">
                          <a:latin typeface="Arial"/>
                          <a:cs typeface="Arial"/>
                        </a:rPr>
                        <a:t>bed</a:t>
                      </a:r>
                      <a:r>
                        <a:rPr sz="800" spc="-20" dirty="0">
                          <a:latin typeface="Arial"/>
                          <a:cs typeface="Arial"/>
                        </a:rPr>
                        <a:t> </a:t>
                      </a:r>
                      <a:r>
                        <a:rPr sz="800" dirty="0">
                          <a:latin typeface="Arial"/>
                          <a:cs typeface="Arial"/>
                        </a:rPr>
                        <a:t>of</a:t>
                      </a:r>
                      <a:r>
                        <a:rPr sz="800" spc="-35" dirty="0">
                          <a:latin typeface="Arial"/>
                          <a:cs typeface="Arial"/>
                        </a:rPr>
                        <a:t> </a:t>
                      </a:r>
                      <a:r>
                        <a:rPr sz="800" dirty="0">
                          <a:latin typeface="Arial"/>
                          <a:cs typeface="Arial"/>
                        </a:rPr>
                        <a:t>the</a:t>
                      </a:r>
                      <a:r>
                        <a:rPr sz="800" spc="-15" dirty="0">
                          <a:latin typeface="Arial"/>
                          <a:cs typeface="Arial"/>
                        </a:rPr>
                        <a:t> </a:t>
                      </a:r>
                      <a:r>
                        <a:rPr sz="800" dirty="0">
                          <a:latin typeface="Arial"/>
                          <a:cs typeface="Arial"/>
                        </a:rPr>
                        <a:t>truck</a:t>
                      </a:r>
                      <a:r>
                        <a:rPr sz="800" spc="-15" dirty="0">
                          <a:latin typeface="Arial"/>
                          <a:cs typeface="Arial"/>
                        </a:rPr>
                        <a:t> </a:t>
                      </a:r>
                      <a:r>
                        <a:rPr sz="800" spc="-10" dirty="0">
                          <a:latin typeface="Arial"/>
                          <a:cs typeface="Arial"/>
                        </a:rPr>
                        <a:t>experienced </a:t>
                      </a:r>
                      <a:r>
                        <a:rPr sz="800" dirty="0">
                          <a:latin typeface="Arial"/>
                          <a:cs typeface="Arial"/>
                        </a:rPr>
                        <a:t>first-aid</a:t>
                      </a:r>
                      <a:r>
                        <a:rPr sz="800" spc="-40" dirty="0">
                          <a:latin typeface="Arial"/>
                          <a:cs typeface="Arial"/>
                        </a:rPr>
                        <a:t> </a:t>
                      </a:r>
                      <a:r>
                        <a:rPr sz="800" dirty="0">
                          <a:latin typeface="Arial"/>
                          <a:cs typeface="Arial"/>
                        </a:rPr>
                        <a:t>level injuries</a:t>
                      </a:r>
                      <a:r>
                        <a:rPr sz="800" spc="-30" dirty="0">
                          <a:latin typeface="Arial"/>
                          <a:cs typeface="Arial"/>
                        </a:rPr>
                        <a:t> </a:t>
                      </a:r>
                      <a:r>
                        <a:rPr sz="800" dirty="0">
                          <a:latin typeface="Arial"/>
                          <a:cs typeface="Arial"/>
                        </a:rPr>
                        <a:t>to</a:t>
                      </a:r>
                      <a:r>
                        <a:rPr sz="800" spc="-15" dirty="0">
                          <a:latin typeface="Arial"/>
                          <a:cs typeface="Arial"/>
                        </a:rPr>
                        <a:t> </a:t>
                      </a:r>
                      <a:r>
                        <a:rPr sz="800" dirty="0">
                          <a:latin typeface="Arial"/>
                          <a:cs typeface="Arial"/>
                        </a:rPr>
                        <a:t>the</a:t>
                      </a:r>
                      <a:r>
                        <a:rPr sz="800" spc="-15" dirty="0">
                          <a:latin typeface="Arial"/>
                          <a:cs typeface="Arial"/>
                        </a:rPr>
                        <a:t> </a:t>
                      </a:r>
                      <a:r>
                        <a:rPr sz="800" dirty="0">
                          <a:latin typeface="Arial"/>
                          <a:cs typeface="Arial"/>
                        </a:rPr>
                        <a:t>ankle,</a:t>
                      </a:r>
                      <a:r>
                        <a:rPr sz="800" spc="-40" dirty="0">
                          <a:latin typeface="Arial"/>
                          <a:cs typeface="Arial"/>
                        </a:rPr>
                        <a:t> </a:t>
                      </a:r>
                      <a:r>
                        <a:rPr sz="800" dirty="0">
                          <a:latin typeface="Arial"/>
                          <a:cs typeface="Arial"/>
                        </a:rPr>
                        <a:t>wrist</a:t>
                      </a:r>
                      <a:r>
                        <a:rPr sz="800" spc="-20" dirty="0">
                          <a:latin typeface="Arial"/>
                          <a:cs typeface="Arial"/>
                        </a:rPr>
                        <a:t> </a:t>
                      </a:r>
                      <a:r>
                        <a:rPr sz="800" dirty="0">
                          <a:latin typeface="Arial"/>
                          <a:cs typeface="Arial"/>
                        </a:rPr>
                        <a:t>and</a:t>
                      </a:r>
                      <a:r>
                        <a:rPr sz="800" spc="-15" dirty="0">
                          <a:latin typeface="Arial"/>
                          <a:cs typeface="Arial"/>
                        </a:rPr>
                        <a:t> </a:t>
                      </a:r>
                      <a:r>
                        <a:rPr sz="800" dirty="0">
                          <a:latin typeface="Arial"/>
                          <a:cs typeface="Arial"/>
                        </a:rPr>
                        <a:t>neck</a:t>
                      </a:r>
                      <a:r>
                        <a:rPr sz="800" spc="-30" dirty="0">
                          <a:latin typeface="Arial"/>
                          <a:cs typeface="Arial"/>
                        </a:rPr>
                        <a:t> </a:t>
                      </a:r>
                      <a:r>
                        <a:rPr sz="800" spc="-10" dirty="0">
                          <a:latin typeface="Arial"/>
                          <a:cs typeface="Arial"/>
                        </a:rPr>
                        <a:t>(strains/sprains).</a:t>
                      </a:r>
                      <a:endParaRPr sz="800" dirty="0">
                        <a:latin typeface="Arial"/>
                        <a:cs typeface="Arial"/>
                      </a:endParaRPr>
                    </a:p>
                  </a:txBody>
                  <a:tcPr marL="0" marR="0" marT="60008" marB="0">
                    <a:lnR w="12700">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8"/>
                  </a:ext>
                </a:extLst>
              </a:tr>
              <a:tr h="308610">
                <a:tc>
                  <a:txBody>
                    <a:bodyPr/>
                    <a:lstStyle/>
                    <a:p>
                      <a:pPr marL="90805">
                        <a:lnSpc>
                          <a:spcPct val="100000"/>
                        </a:lnSpc>
                        <a:spcBef>
                          <a:spcPts val="990"/>
                        </a:spcBef>
                      </a:pPr>
                      <a:r>
                        <a:rPr sz="800" b="1" spc="-10" dirty="0">
                          <a:latin typeface="Arial"/>
                          <a:cs typeface="Arial"/>
                        </a:rPr>
                        <a:t>Contact</a:t>
                      </a:r>
                      <a:endParaRPr sz="800" dirty="0">
                        <a:latin typeface="Arial"/>
                        <a:cs typeface="Arial"/>
                      </a:endParaRPr>
                    </a:p>
                  </a:txBody>
                  <a:tcPr marL="0" marR="0" marT="94298"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marR="673100">
                        <a:lnSpc>
                          <a:spcPct val="100000"/>
                        </a:lnSpc>
                        <a:spcBef>
                          <a:spcPts val="330"/>
                        </a:spcBef>
                      </a:pPr>
                      <a:r>
                        <a:rPr sz="800" dirty="0">
                          <a:latin typeface="Arial"/>
                          <a:cs typeface="Arial"/>
                        </a:rPr>
                        <a:t>Drew</a:t>
                      </a:r>
                      <a:r>
                        <a:rPr sz="800" spc="-25" dirty="0">
                          <a:latin typeface="Arial"/>
                          <a:cs typeface="Arial"/>
                        </a:rPr>
                        <a:t> </a:t>
                      </a:r>
                      <a:r>
                        <a:rPr sz="800" dirty="0">
                          <a:latin typeface="Arial"/>
                          <a:cs typeface="Arial"/>
                        </a:rPr>
                        <a:t>Borcherding,</a:t>
                      </a:r>
                      <a:r>
                        <a:rPr sz="800" spc="-25" dirty="0">
                          <a:latin typeface="Arial"/>
                          <a:cs typeface="Arial"/>
                        </a:rPr>
                        <a:t> </a:t>
                      </a:r>
                      <a:r>
                        <a:rPr sz="800" spc="-10" dirty="0">
                          <a:latin typeface="Arial"/>
                          <a:cs typeface="Arial"/>
                        </a:rPr>
                        <a:t>Manager-</a:t>
                      </a:r>
                      <a:r>
                        <a:rPr sz="800" dirty="0">
                          <a:latin typeface="Arial"/>
                          <a:cs typeface="Arial"/>
                        </a:rPr>
                        <a:t>Health</a:t>
                      </a:r>
                      <a:r>
                        <a:rPr sz="800" spc="-20" dirty="0">
                          <a:latin typeface="Arial"/>
                          <a:cs typeface="Arial"/>
                        </a:rPr>
                        <a:t> </a:t>
                      </a:r>
                      <a:r>
                        <a:rPr sz="800" dirty="0">
                          <a:latin typeface="Arial"/>
                          <a:cs typeface="Arial"/>
                        </a:rPr>
                        <a:t>and</a:t>
                      </a:r>
                      <a:r>
                        <a:rPr sz="800" spc="-5" dirty="0">
                          <a:latin typeface="Arial"/>
                          <a:cs typeface="Arial"/>
                        </a:rPr>
                        <a:t> </a:t>
                      </a:r>
                      <a:r>
                        <a:rPr sz="800" dirty="0">
                          <a:latin typeface="Arial"/>
                          <a:cs typeface="Arial"/>
                        </a:rPr>
                        <a:t>Safety;</a:t>
                      </a:r>
                      <a:r>
                        <a:rPr sz="800" spc="-30" dirty="0">
                          <a:latin typeface="Arial"/>
                          <a:cs typeface="Arial"/>
                        </a:rPr>
                        <a:t> </a:t>
                      </a:r>
                      <a:r>
                        <a:rPr sz="800" spc="-10" dirty="0">
                          <a:latin typeface="Arial"/>
                          <a:cs typeface="Arial"/>
                        </a:rPr>
                        <a:t>Richard </a:t>
                      </a:r>
                      <a:r>
                        <a:rPr sz="800" dirty="0">
                          <a:latin typeface="Arial"/>
                          <a:cs typeface="Arial"/>
                        </a:rPr>
                        <a:t>Sanchez,</a:t>
                      </a:r>
                      <a:r>
                        <a:rPr sz="800" spc="-20" dirty="0">
                          <a:latin typeface="Arial"/>
                          <a:cs typeface="Arial"/>
                        </a:rPr>
                        <a:t> </a:t>
                      </a:r>
                      <a:r>
                        <a:rPr sz="800" dirty="0">
                          <a:latin typeface="Arial"/>
                          <a:cs typeface="Arial"/>
                        </a:rPr>
                        <a:t>Manager</a:t>
                      </a:r>
                      <a:r>
                        <a:rPr sz="800" spc="-25" dirty="0">
                          <a:latin typeface="Arial"/>
                          <a:cs typeface="Arial"/>
                        </a:rPr>
                        <a:t> </a:t>
                      </a:r>
                      <a:r>
                        <a:rPr sz="800" spc="-10" dirty="0">
                          <a:latin typeface="Arial"/>
                          <a:cs typeface="Arial"/>
                        </a:rPr>
                        <a:t>Crush/Convey</a:t>
                      </a:r>
                      <a:endParaRPr sz="800" dirty="0">
                        <a:latin typeface="Arial"/>
                        <a:cs typeface="Arial"/>
                      </a:endParaRPr>
                    </a:p>
                  </a:txBody>
                  <a:tcPr marL="0" marR="0" marT="31433" marB="0">
                    <a:lnR w="12700">
                      <a:solidFill>
                        <a:srgbClr val="A6A6A6"/>
                      </a:solidFill>
                      <a:prstDash val="solid"/>
                    </a:lnR>
                    <a:lnT w="12700">
                      <a:solidFill>
                        <a:srgbClr val="9BBA58"/>
                      </a:solidFill>
                      <a:prstDash val="solid"/>
                    </a:lnT>
                    <a:lnB w="12700">
                      <a:solidFill>
                        <a:srgbClr val="A6A6A6"/>
                      </a:solidFill>
                      <a:prstDash val="solid"/>
                    </a:lnB>
                  </a:tcPr>
                </a:tc>
                <a:extLst>
                  <a:ext uri="{0D108BD9-81ED-4DB2-BD59-A6C34878D82A}">
                    <a16:rowId xmlns:a16="http://schemas.microsoft.com/office/drawing/2014/main" val="10009"/>
                  </a:ext>
                </a:extLst>
              </a:tr>
            </a:tbl>
          </a:graphicData>
        </a:graphic>
      </p:graphicFrame>
      <p:sp>
        <p:nvSpPr>
          <p:cNvPr id="16" name="object 16"/>
          <p:cNvSpPr txBox="1"/>
          <p:nvPr/>
        </p:nvSpPr>
        <p:spPr>
          <a:xfrm>
            <a:off x="7081218" y="1225106"/>
            <a:ext cx="961549" cy="252601"/>
          </a:xfrm>
          <a:prstGeom prst="rect">
            <a:avLst/>
          </a:prstGeom>
        </p:spPr>
        <p:txBody>
          <a:bodyPr vert="horz" wrap="square" lIns="0" tIns="10001" rIns="0" bIns="0" rtlCol="0">
            <a:spAutoFit/>
          </a:bodyPr>
          <a:lstStyle/>
          <a:p>
            <a:pPr marL="9525" marR="3810" indent="-476">
              <a:spcBef>
                <a:spcPts val="79"/>
              </a:spcBef>
            </a:pPr>
            <a:r>
              <a:rPr sz="788" dirty="0">
                <a:latin typeface="Arial"/>
                <a:cs typeface="Arial"/>
              </a:rPr>
              <a:t>PFE</a:t>
            </a:r>
            <a:r>
              <a:rPr sz="788" spc="-26" dirty="0">
                <a:latin typeface="Arial"/>
                <a:cs typeface="Arial"/>
              </a:rPr>
              <a:t> </a:t>
            </a:r>
            <a:r>
              <a:rPr sz="788" dirty="0">
                <a:latin typeface="Arial"/>
                <a:cs typeface="Arial"/>
              </a:rPr>
              <a:t>#</a:t>
            </a:r>
            <a:r>
              <a:rPr sz="788" spc="-8" dirty="0">
                <a:latin typeface="Arial"/>
                <a:cs typeface="Arial"/>
              </a:rPr>
              <a:t> </a:t>
            </a:r>
            <a:r>
              <a:rPr sz="788" dirty="0">
                <a:latin typeface="Arial"/>
                <a:cs typeface="Arial"/>
              </a:rPr>
              <a:t>2024</a:t>
            </a:r>
            <a:r>
              <a:rPr sz="788" spc="-19" dirty="0">
                <a:latin typeface="Arial"/>
                <a:cs typeface="Arial"/>
              </a:rPr>
              <a:t> </a:t>
            </a:r>
            <a:r>
              <a:rPr sz="788" dirty="0">
                <a:latin typeface="Arial"/>
                <a:cs typeface="Arial"/>
              </a:rPr>
              <a:t>- </a:t>
            </a:r>
            <a:r>
              <a:rPr sz="788" spc="-38" dirty="0">
                <a:latin typeface="Arial"/>
                <a:cs typeface="Arial"/>
              </a:rPr>
              <a:t>3</a:t>
            </a:r>
            <a:r>
              <a:rPr sz="788" spc="375" dirty="0">
                <a:latin typeface="Arial"/>
                <a:cs typeface="Arial"/>
              </a:rPr>
              <a:t> </a:t>
            </a:r>
            <a:r>
              <a:rPr sz="788" dirty="0">
                <a:latin typeface="Arial"/>
                <a:cs typeface="Arial"/>
              </a:rPr>
              <a:t>Event</a:t>
            </a:r>
            <a:r>
              <a:rPr sz="788" spc="-15" dirty="0">
                <a:latin typeface="Arial"/>
                <a:cs typeface="Arial"/>
              </a:rPr>
              <a:t> </a:t>
            </a:r>
            <a:r>
              <a:rPr sz="788" dirty="0">
                <a:latin typeface="Arial"/>
                <a:cs typeface="Arial"/>
              </a:rPr>
              <a:t>ID</a:t>
            </a:r>
            <a:r>
              <a:rPr sz="788" spc="-19" dirty="0">
                <a:latin typeface="Arial"/>
                <a:cs typeface="Arial"/>
              </a:rPr>
              <a:t> </a:t>
            </a:r>
            <a:r>
              <a:rPr sz="788" dirty="0">
                <a:latin typeface="Arial"/>
                <a:cs typeface="Arial"/>
              </a:rPr>
              <a:t>#</a:t>
            </a:r>
            <a:r>
              <a:rPr sz="788" spc="-11" dirty="0">
                <a:latin typeface="Arial"/>
                <a:cs typeface="Arial"/>
              </a:rPr>
              <a:t> </a:t>
            </a:r>
            <a:r>
              <a:rPr sz="788" spc="-8" dirty="0">
                <a:latin typeface="Arial"/>
                <a:cs typeface="Arial"/>
              </a:rPr>
              <a:t>20013448</a:t>
            </a:r>
            <a:endParaRPr sz="788" dirty="0">
              <a:latin typeface="Arial"/>
              <a:cs typeface="Arial"/>
            </a:endParaRPr>
          </a:p>
        </p:txBody>
      </p:sp>
      <p:pic>
        <p:nvPicPr>
          <p:cNvPr id="17" name="object 17"/>
          <p:cNvPicPr/>
          <p:nvPr/>
        </p:nvPicPr>
        <p:blipFill>
          <a:blip r:embed="rId5" cstate="print"/>
          <a:stretch>
            <a:fillRect/>
          </a:stretch>
        </p:blipFill>
        <p:spPr>
          <a:xfrm>
            <a:off x="4748023" y="1948816"/>
            <a:ext cx="4143374" cy="3107816"/>
          </a:xfrm>
          <a:prstGeom prst="rect">
            <a:avLst/>
          </a:prstGeom>
        </p:spPr>
      </p:pic>
      <p:sp>
        <p:nvSpPr>
          <p:cNvPr id="18" name="object 18"/>
          <p:cNvSpPr txBox="1"/>
          <p:nvPr/>
        </p:nvSpPr>
        <p:spPr>
          <a:xfrm>
            <a:off x="161952" y="1361739"/>
            <a:ext cx="758666" cy="113493"/>
          </a:xfrm>
          <a:prstGeom prst="rect">
            <a:avLst/>
          </a:prstGeom>
        </p:spPr>
        <p:txBody>
          <a:bodyPr vert="horz" wrap="square" lIns="0" tIns="9525" rIns="0" bIns="0" rtlCol="0">
            <a:spAutoFit/>
          </a:bodyPr>
          <a:lstStyle/>
          <a:p>
            <a:pPr marL="9525">
              <a:spcBef>
                <a:spcPts val="75"/>
              </a:spcBef>
            </a:pPr>
            <a:r>
              <a:rPr sz="675" b="1" dirty="0">
                <a:latin typeface="Arial"/>
                <a:cs typeface="Arial"/>
              </a:rPr>
              <a:t>Lifting</a:t>
            </a:r>
            <a:r>
              <a:rPr sz="675" b="1" spc="-26" dirty="0">
                <a:latin typeface="Arial"/>
                <a:cs typeface="Arial"/>
              </a:rPr>
              <a:t> </a:t>
            </a:r>
            <a:r>
              <a:rPr sz="675" b="1" spc="-8" dirty="0">
                <a:latin typeface="Arial"/>
                <a:cs typeface="Arial"/>
              </a:rPr>
              <a:t>Operations</a:t>
            </a:r>
            <a:endParaRPr sz="675" dirty="0">
              <a:latin typeface="Arial"/>
              <a:cs typeface="Arial"/>
            </a:endParaRPr>
          </a:p>
        </p:txBody>
      </p:sp>
      <p:pic>
        <p:nvPicPr>
          <p:cNvPr id="19" name="object 19"/>
          <p:cNvPicPr/>
          <p:nvPr/>
        </p:nvPicPr>
        <p:blipFill>
          <a:blip r:embed="rId6" cstate="print"/>
          <a:stretch>
            <a:fillRect/>
          </a:stretch>
        </p:blipFill>
        <p:spPr>
          <a:xfrm>
            <a:off x="310896" y="910972"/>
            <a:ext cx="493775" cy="42862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6153" y="1120013"/>
            <a:ext cx="1626870" cy="240450"/>
          </a:xfrm>
          <a:prstGeom prst="rect">
            <a:avLst/>
          </a:prstGeom>
        </p:spPr>
        <p:txBody>
          <a:bodyPr vert="horz" wrap="square" lIns="0" tIns="9525" rIns="0" bIns="0" rtlCol="0" anchor="ctr">
            <a:spAutoFit/>
          </a:bodyPr>
          <a:lstStyle/>
          <a:p>
            <a:pPr marL="9525">
              <a:lnSpc>
                <a:spcPct val="100000"/>
              </a:lnSpc>
              <a:spcBef>
                <a:spcPts val="75"/>
              </a:spcBef>
            </a:pPr>
            <a:r>
              <a:rPr sz="1500" dirty="0"/>
              <a:t>Actionable</a:t>
            </a:r>
            <a:r>
              <a:rPr sz="1500" spc="-45" dirty="0"/>
              <a:t> </a:t>
            </a:r>
            <a:r>
              <a:rPr sz="1500" spc="-8" dirty="0"/>
              <a:t>Event:</a:t>
            </a:r>
            <a:endParaRPr sz="1500" dirty="0"/>
          </a:p>
        </p:txBody>
      </p:sp>
      <p:sp>
        <p:nvSpPr>
          <p:cNvPr id="3" name="object 3"/>
          <p:cNvSpPr/>
          <p:nvPr/>
        </p:nvSpPr>
        <p:spPr>
          <a:xfrm>
            <a:off x="4732267" y="1925717"/>
            <a:ext cx="4207193" cy="3900964"/>
          </a:xfrm>
          <a:custGeom>
            <a:avLst/>
            <a:gdLst/>
            <a:ahLst/>
            <a:cxnLst/>
            <a:rect l="l" t="t" r="r" b="b"/>
            <a:pathLst>
              <a:path w="5609590" h="5201284">
                <a:moveTo>
                  <a:pt x="5609209" y="0"/>
                </a:moveTo>
                <a:lnTo>
                  <a:pt x="0" y="0"/>
                </a:lnTo>
                <a:lnTo>
                  <a:pt x="0" y="5200827"/>
                </a:lnTo>
                <a:lnTo>
                  <a:pt x="5609209" y="5200827"/>
                </a:lnTo>
                <a:lnTo>
                  <a:pt x="5609209" y="0"/>
                </a:lnTo>
                <a:close/>
              </a:path>
            </a:pathLst>
          </a:custGeom>
          <a:solidFill>
            <a:srgbClr val="EDEBE0"/>
          </a:solidFill>
        </p:spPr>
        <p:txBody>
          <a:bodyPr wrap="square" lIns="0" tIns="0" rIns="0" bIns="0" rtlCol="0"/>
          <a:lstStyle/>
          <a:p>
            <a:endParaRPr sz="1350" dirty="0"/>
          </a:p>
        </p:txBody>
      </p:sp>
      <p:sp>
        <p:nvSpPr>
          <p:cNvPr id="4" name="object 4"/>
          <p:cNvSpPr txBox="1"/>
          <p:nvPr/>
        </p:nvSpPr>
        <p:spPr>
          <a:xfrm>
            <a:off x="4732268" y="1657350"/>
            <a:ext cx="4207193" cy="212077"/>
          </a:xfrm>
          <a:prstGeom prst="rect">
            <a:avLst/>
          </a:prstGeom>
          <a:solidFill>
            <a:srgbClr val="FFFF00"/>
          </a:solidFill>
          <a:ln w="12700">
            <a:solidFill>
              <a:srgbClr val="9BBA58"/>
            </a:solidFill>
          </a:ln>
        </p:spPr>
        <p:txBody>
          <a:bodyPr vert="horz" wrap="square" lIns="0" tIns="50006" rIns="0" bIns="0" rtlCol="0">
            <a:spAutoFit/>
          </a:bodyPr>
          <a:lstStyle/>
          <a:p>
            <a:pPr algn="ctr">
              <a:spcBef>
                <a:spcPts val="394"/>
              </a:spcBef>
            </a:pPr>
            <a:r>
              <a:rPr sz="1050" b="1" dirty="0">
                <a:latin typeface="Arial"/>
                <a:cs typeface="Arial"/>
              </a:rPr>
              <a:t>Photos</a:t>
            </a:r>
            <a:r>
              <a:rPr sz="1050" b="1" spc="-34" dirty="0">
                <a:latin typeface="Arial"/>
                <a:cs typeface="Arial"/>
              </a:rPr>
              <a:t> </a:t>
            </a:r>
            <a:r>
              <a:rPr sz="1050" b="1" dirty="0">
                <a:latin typeface="Arial"/>
                <a:cs typeface="Arial"/>
              </a:rPr>
              <a:t>/</a:t>
            </a:r>
            <a:r>
              <a:rPr sz="1050" b="1" spc="-15" dirty="0">
                <a:latin typeface="Arial"/>
                <a:cs typeface="Arial"/>
              </a:rPr>
              <a:t> Links</a:t>
            </a:r>
            <a:endParaRPr sz="1050" dirty="0">
              <a:latin typeface="Arial"/>
              <a:cs typeface="Arial"/>
            </a:endParaRPr>
          </a:p>
        </p:txBody>
      </p:sp>
      <p:grpSp>
        <p:nvGrpSpPr>
          <p:cNvPr id="5" name="object 5"/>
          <p:cNvGrpSpPr/>
          <p:nvPr/>
        </p:nvGrpSpPr>
        <p:grpSpPr>
          <a:xfrm>
            <a:off x="7088886" y="1006984"/>
            <a:ext cx="1687354" cy="457676"/>
            <a:chOff x="9451848" y="199644"/>
            <a:chExt cx="2249805" cy="610235"/>
          </a:xfrm>
        </p:grpSpPr>
        <p:pic>
          <p:nvPicPr>
            <p:cNvPr id="6" name="object 6"/>
            <p:cNvPicPr/>
            <p:nvPr/>
          </p:nvPicPr>
          <p:blipFill>
            <a:blip r:embed="rId2" cstate="print"/>
            <a:stretch>
              <a:fillRect/>
            </a:stretch>
          </p:blipFill>
          <p:spPr>
            <a:xfrm>
              <a:off x="9451848" y="199644"/>
              <a:ext cx="2249423" cy="262126"/>
            </a:xfrm>
            <a:prstGeom prst="rect">
              <a:avLst/>
            </a:prstGeom>
          </p:spPr>
        </p:pic>
        <p:pic>
          <p:nvPicPr>
            <p:cNvPr id="7" name="object 7"/>
            <p:cNvPicPr/>
            <p:nvPr/>
          </p:nvPicPr>
          <p:blipFill>
            <a:blip r:embed="rId3" cstate="print"/>
            <a:stretch>
              <a:fillRect/>
            </a:stretch>
          </p:blipFill>
          <p:spPr>
            <a:xfrm>
              <a:off x="11140147" y="499607"/>
              <a:ext cx="557000" cy="310004"/>
            </a:xfrm>
            <a:prstGeom prst="rect">
              <a:avLst/>
            </a:prstGeom>
          </p:spPr>
        </p:pic>
      </p:grpSp>
      <p:sp>
        <p:nvSpPr>
          <p:cNvPr id="8" name="object 8"/>
          <p:cNvSpPr txBox="1"/>
          <p:nvPr/>
        </p:nvSpPr>
        <p:spPr>
          <a:xfrm>
            <a:off x="4732268" y="1925716"/>
            <a:ext cx="4207193" cy="522450"/>
          </a:xfrm>
          <a:prstGeom prst="rect">
            <a:avLst/>
          </a:prstGeom>
          <a:ln w="12700">
            <a:solidFill>
              <a:srgbClr val="9BBA58"/>
            </a:solidFill>
          </a:ln>
        </p:spPr>
        <p:txBody>
          <a:bodyPr vert="horz" wrap="square" lIns="0" tIns="41909" rIns="0" bIns="0" rtlCol="0">
            <a:spAutoFit/>
          </a:bodyPr>
          <a:lstStyle/>
          <a:p>
            <a:pPr marL="2786063" marR="83820">
              <a:lnSpc>
                <a:spcPct val="99300"/>
              </a:lnSpc>
              <a:spcBef>
                <a:spcPts val="329"/>
              </a:spcBef>
            </a:pPr>
            <a:r>
              <a:rPr sz="788" i="1" dirty="0">
                <a:latin typeface="Arial"/>
                <a:cs typeface="Arial"/>
              </a:rPr>
              <a:t>Scaffold</a:t>
            </a:r>
            <a:r>
              <a:rPr sz="788" i="1" spc="-30" dirty="0">
                <a:latin typeface="Arial"/>
                <a:cs typeface="Arial"/>
              </a:rPr>
              <a:t> </a:t>
            </a:r>
            <a:r>
              <a:rPr sz="788" i="1" dirty="0">
                <a:latin typeface="Arial"/>
                <a:cs typeface="Arial"/>
              </a:rPr>
              <a:t>grating</a:t>
            </a:r>
            <a:r>
              <a:rPr sz="788" i="1" spc="-30" dirty="0">
                <a:latin typeface="Arial"/>
                <a:cs typeface="Arial"/>
              </a:rPr>
              <a:t> </a:t>
            </a:r>
            <a:r>
              <a:rPr sz="788" i="1" dirty="0">
                <a:latin typeface="Arial"/>
                <a:cs typeface="Arial"/>
              </a:rPr>
              <a:t>weighing</a:t>
            </a:r>
            <a:r>
              <a:rPr sz="788" i="1" spc="-26" dirty="0">
                <a:latin typeface="Arial"/>
                <a:cs typeface="Arial"/>
              </a:rPr>
              <a:t> </a:t>
            </a:r>
            <a:r>
              <a:rPr sz="788" i="1" spc="-19" dirty="0">
                <a:latin typeface="Arial"/>
                <a:cs typeface="Arial"/>
              </a:rPr>
              <a:t>20 </a:t>
            </a:r>
            <a:r>
              <a:rPr sz="788" i="1" dirty="0">
                <a:latin typeface="Arial"/>
                <a:cs typeface="Arial"/>
              </a:rPr>
              <a:t>kilograms</a:t>
            </a:r>
            <a:r>
              <a:rPr sz="788" i="1" spc="-15" dirty="0">
                <a:latin typeface="Arial"/>
                <a:cs typeface="Arial"/>
              </a:rPr>
              <a:t> </a:t>
            </a:r>
            <a:r>
              <a:rPr sz="788" i="1" dirty="0">
                <a:latin typeface="Arial"/>
                <a:cs typeface="Arial"/>
              </a:rPr>
              <a:t>fell</a:t>
            </a:r>
            <a:r>
              <a:rPr sz="788" i="1" spc="-23" dirty="0">
                <a:latin typeface="Arial"/>
                <a:cs typeface="Arial"/>
              </a:rPr>
              <a:t> </a:t>
            </a:r>
            <a:r>
              <a:rPr sz="788" i="1" dirty="0">
                <a:latin typeface="Arial"/>
                <a:cs typeface="Arial"/>
              </a:rPr>
              <a:t>10</a:t>
            </a:r>
            <a:r>
              <a:rPr sz="788" i="1" spc="-19" dirty="0">
                <a:latin typeface="Arial"/>
                <a:cs typeface="Arial"/>
              </a:rPr>
              <a:t> </a:t>
            </a:r>
            <a:r>
              <a:rPr sz="788" i="1" spc="-8" dirty="0">
                <a:latin typeface="Arial"/>
                <a:cs typeface="Arial"/>
              </a:rPr>
              <a:t>meters, </a:t>
            </a:r>
            <a:r>
              <a:rPr sz="788" i="1" dirty="0">
                <a:latin typeface="Arial"/>
                <a:cs typeface="Arial"/>
              </a:rPr>
              <a:t>striking</a:t>
            </a:r>
            <a:r>
              <a:rPr sz="788" i="1" spc="-26" dirty="0">
                <a:latin typeface="Arial"/>
                <a:cs typeface="Arial"/>
              </a:rPr>
              <a:t> </a:t>
            </a:r>
            <a:r>
              <a:rPr sz="788" i="1" dirty="0">
                <a:latin typeface="Arial"/>
                <a:cs typeface="Arial"/>
              </a:rPr>
              <a:t>an</a:t>
            </a:r>
            <a:r>
              <a:rPr sz="788" i="1" spc="-15" dirty="0">
                <a:latin typeface="Arial"/>
                <a:cs typeface="Arial"/>
              </a:rPr>
              <a:t> </a:t>
            </a:r>
            <a:r>
              <a:rPr sz="788" i="1" dirty="0">
                <a:latin typeface="Arial"/>
                <a:cs typeface="Arial"/>
              </a:rPr>
              <a:t>employee</a:t>
            </a:r>
            <a:r>
              <a:rPr sz="788" i="1" spc="-11" dirty="0">
                <a:latin typeface="Arial"/>
                <a:cs typeface="Arial"/>
              </a:rPr>
              <a:t> </a:t>
            </a:r>
            <a:r>
              <a:rPr sz="788" i="1" dirty="0">
                <a:latin typeface="Arial"/>
                <a:cs typeface="Arial"/>
              </a:rPr>
              <a:t>in</a:t>
            </a:r>
            <a:r>
              <a:rPr sz="788" i="1" spc="-19" dirty="0">
                <a:latin typeface="Arial"/>
                <a:cs typeface="Arial"/>
              </a:rPr>
              <a:t> </a:t>
            </a:r>
            <a:r>
              <a:rPr sz="788" i="1" dirty="0">
                <a:latin typeface="Arial"/>
                <a:cs typeface="Arial"/>
              </a:rPr>
              <a:t>a</a:t>
            </a:r>
            <a:r>
              <a:rPr sz="788" i="1" spc="-15" dirty="0">
                <a:latin typeface="Arial"/>
                <a:cs typeface="Arial"/>
              </a:rPr>
              <a:t> </a:t>
            </a:r>
            <a:r>
              <a:rPr sz="788" i="1" spc="-19" dirty="0">
                <a:latin typeface="Arial"/>
                <a:cs typeface="Arial"/>
              </a:rPr>
              <a:t>man </a:t>
            </a:r>
            <a:r>
              <a:rPr sz="788" i="1" spc="-8" dirty="0">
                <a:latin typeface="Arial"/>
                <a:cs typeface="Arial"/>
              </a:rPr>
              <a:t>basket.</a:t>
            </a:r>
            <a:endParaRPr sz="788" dirty="0">
              <a:latin typeface="Arial"/>
              <a:cs typeface="Arial"/>
            </a:endParaRPr>
          </a:p>
        </p:txBody>
      </p:sp>
      <p:sp>
        <p:nvSpPr>
          <p:cNvPr id="9" name="object 9"/>
          <p:cNvSpPr txBox="1"/>
          <p:nvPr/>
        </p:nvSpPr>
        <p:spPr>
          <a:xfrm>
            <a:off x="2943294" y="1130221"/>
            <a:ext cx="1262063" cy="240931"/>
          </a:xfrm>
          <a:prstGeom prst="rect">
            <a:avLst/>
          </a:prstGeom>
        </p:spPr>
        <p:txBody>
          <a:bodyPr vert="horz" wrap="square" lIns="0" tIns="10001" rIns="0" bIns="0" rtlCol="0">
            <a:spAutoFit/>
          </a:bodyPr>
          <a:lstStyle/>
          <a:p>
            <a:pPr marL="9525">
              <a:spcBef>
                <a:spcPts val="79"/>
              </a:spcBef>
            </a:pPr>
            <a:r>
              <a:rPr sz="1500" dirty="0">
                <a:latin typeface="Arial"/>
                <a:cs typeface="Arial"/>
              </a:rPr>
              <a:t>Falling</a:t>
            </a:r>
            <a:r>
              <a:rPr sz="1500" spc="-45" dirty="0">
                <a:latin typeface="Arial"/>
                <a:cs typeface="Arial"/>
              </a:rPr>
              <a:t> </a:t>
            </a:r>
            <a:r>
              <a:rPr sz="1500" spc="-8" dirty="0">
                <a:latin typeface="Arial"/>
                <a:cs typeface="Arial"/>
              </a:rPr>
              <a:t>Grating</a:t>
            </a:r>
            <a:endParaRPr sz="1500" dirty="0">
              <a:latin typeface="Arial"/>
              <a:cs typeface="Arial"/>
            </a:endParaRPr>
          </a:p>
        </p:txBody>
      </p:sp>
      <p:graphicFrame>
        <p:nvGraphicFramePr>
          <p:cNvPr id="10" name="object 10"/>
          <p:cNvGraphicFramePr>
            <a:graphicFrameLocks noGrp="1"/>
          </p:cNvGraphicFramePr>
          <p:nvPr>
            <p:extLst>
              <p:ext uri="{D42A27DB-BD31-4B8C-83A1-F6EECF244321}">
                <p14:modId xmlns:p14="http://schemas.microsoft.com/office/powerpoint/2010/main" val="3580567297"/>
              </p:ext>
            </p:extLst>
          </p:nvPr>
        </p:nvGraphicFramePr>
        <p:xfrm>
          <a:off x="199844" y="1661345"/>
          <a:ext cx="4207193" cy="4333877"/>
        </p:xfrm>
        <a:graphic>
          <a:graphicData uri="http://schemas.openxmlformats.org/drawingml/2006/table">
            <a:tbl>
              <a:tblPr firstRow="1" bandRow="1">
                <a:tableStyleId>{2D5ABB26-0587-4C30-8999-92F81FD0307C}</a:tableStyleId>
              </a:tblPr>
              <a:tblGrid>
                <a:gridCol w="1140143">
                  <a:extLst>
                    <a:ext uri="{9D8B030D-6E8A-4147-A177-3AD203B41FA5}">
                      <a16:colId xmlns:a16="http://schemas.microsoft.com/office/drawing/2014/main" val="20000"/>
                    </a:ext>
                  </a:extLst>
                </a:gridCol>
                <a:gridCol w="3067050">
                  <a:extLst>
                    <a:ext uri="{9D8B030D-6E8A-4147-A177-3AD203B41FA5}">
                      <a16:colId xmlns:a16="http://schemas.microsoft.com/office/drawing/2014/main" val="20001"/>
                    </a:ext>
                  </a:extLst>
                </a:gridCol>
              </a:tblGrid>
              <a:tr h="340519">
                <a:tc gridSpan="2">
                  <a:txBody>
                    <a:bodyPr/>
                    <a:lstStyle/>
                    <a:p>
                      <a:pPr algn="ctr">
                        <a:lnSpc>
                          <a:spcPct val="100000"/>
                        </a:lnSpc>
                        <a:spcBef>
                          <a:spcPts val="905"/>
                        </a:spcBef>
                      </a:pPr>
                      <a:r>
                        <a:rPr sz="1100" b="1" dirty="0">
                          <a:latin typeface="Arial"/>
                          <a:cs typeface="Arial"/>
                        </a:rPr>
                        <a:t>Preliminary</a:t>
                      </a:r>
                      <a:r>
                        <a:rPr sz="1100" b="1" spc="-65" dirty="0">
                          <a:latin typeface="Arial"/>
                          <a:cs typeface="Arial"/>
                        </a:rPr>
                        <a:t> </a:t>
                      </a:r>
                      <a:r>
                        <a:rPr sz="1100" b="1" dirty="0">
                          <a:latin typeface="Arial"/>
                          <a:cs typeface="Arial"/>
                        </a:rPr>
                        <a:t>Incident</a:t>
                      </a:r>
                      <a:r>
                        <a:rPr sz="1100" b="1" spc="-65" dirty="0">
                          <a:latin typeface="Arial"/>
                          <a:cs typeface="Arial"/>
                        </a:rPr>
                        <a:t> </a:t>
                      </a:r>
                      <a:r>
                        <a:rPr sz="1100" b="1" spc="-10" dirty="0">
                          <a:latin typeface="Arial"/>
                          <a:cs typeface="Arial"/>
                        </a:rPr>
                        <a:t>Details</a:t>
                      </a:r>
                      <a:endParaRPr sz="1100" dirty="0">
                        <a:latin typeface="Arial"/>
                        <a:cs typeface="Arial"/>
                      </a:endParaRPr>
                    </a:p>
                  </a:txBody>
                  <a:tcPr marL="0" marR="0" marT="86201" marB="0">
                    <a:lnL w="9525">
                      <a:solidFill>
                        <a:srgbClr val="A6A6A6"/>
                      </a:solidFill>
                      <a:prstDash val="solid"/>
                    </a:lnL>
                    <a:lnR w="9525">
                      <a:solidFill>
                        <a:srgbClr val="A6A6A6"/>
                      </a:solidFill>
                      <a:prstDash val="solid"/>
                    </a:lnR>
                    <a:lnT w="9525">
                      <a:solidFill>
                        <a:srgbClr val="A6A6A6"/>
                      </a:solidFill>
                      <a:prstDash val="solid"/>
                    </a:lnT>
                    <a:lnB w="9525">
                      <a:solidFill>
                        <a:srgbClr val="A6A6A6"/>
                      </a:solidFill>
                      <a:prstDash val="solid"/>
                    </a:lnB>
                    <a:solidFill>
                      <a:srgbClr val="FFFF00"/>
                    </a:solidFill>
                  </a:tcPr>
                </a:tc>
                <a:tc hMerge="1">
                  <a:txBody>
                    <a:bodyPr/>
                    <a:lstStyle/>
                    <a:p>
                      <a:endParaRPr/>
                    </a:p>
                  </a:txBody>
                  <a:tcPr marL="0" marR="0" marT="0" marB="0"/>
                </a:tc>
                <a:extLst>
                  <a:ext uri="{0D108BD9-81ED-4DB2-BD59-A6C34878D82A}">
                    <a16:rowId xmlns:a16="http://schemas.microsoft.com/office/drawing/2014/main" val="10000"/>
                  </a:ext>
                </a:extLst>
              </a:tr>
              <a:tr h="257175">
                <a:tc>
                  <a:txBody>
                    <a:bodyPr/>
                    <a:lstStyle/>
                    <a:p>
                      <a:pPr marL="90805">
                        <a:lnSpc>
                          <a:spcPct val="100000"/>
                        </a:lnSpc>
                        <a:spcBef>
                          <a:spcPts val="720"/>
                        </a:spcBef>
                      </a:pPr>
                      <a:r>
                        <a:rPr sz="800" b="1" spc="-10" dirty="0">
                          <a:latin typeface="Arial"/>
                          <a:cs typeface="Arial"/>
                        </a:rPr>
                        <a:t>Operation</a:t>
                      </a:r>
                      <a:endParaRPr sz="800" dirty="0">
                        <a:latin typeface="Arial"/>
                        <a:cs typeface="Arial"/>
                      </a:endParaRPr>
                    </a:p>
                  </a:txBody>
                  <a:tcPr marL="0" marR="0" marT="68580"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690"/>
                        </a:spcBef>
                      </a:pPr>
                      <a:r>
                        <a:rPr sz="800" dirty="0">
                          <a:latin typeface="Arial"/>
                          <a:cs typeface="Arial"/>
                        </a:rPr>
                        <a:t>Manyar</a:t>
                      </a:r>
                      <a:r>
                        <a:rPr sz="800" spc="-15" dirty="0">
                          <a:latin typeface="Arial"/>
                          <a:cs typeface="Arial"/>
                        </a:rPr>
                        <a:t> </a:t>
                      </a:r>
                      <a:r>
                        <a:rPr sz="800" dirty="0">
                          <a:latin typeface="Arial"/>
                          <a:cs typeface="Arial"/>
                        </a:rPr>
                        <a:t>Smelter</a:t>
                      </a:r>
                      <a:r>
                        <a:rPr sz="800" spc="-45" dirty="0">
                          <a:latin typeface="Arial"/>
                          <a:cs typeface="Arial"/>
                        </a:rPr>
                        <a:t> </a:t>
                      </a:r>
                      <a:r>
                        <a:rPr sz="800" spc="-10" dirty="0">
                          <a:latin typeface="Arial"/>
                          <a:cs typeface="Arial"/>
                        </a:rPr>
                        <a:t>Project</a:t>
                      </a:r>
                      <a:endParaRPr sz="800" dirty="0">
                        <a:latin typeface="Arial"/>
                        <a:cs typeface="Arial"/>
                      </a:endParaRPr>
                    </a:p>
                  </a:txBody>
                  <a:tcPr marL="0" marR="0" marT="65723" marB="0">
                    <a:lnR w="12700">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1"/>
                  </a:ext>
                </a:extLst>
              </a:tr>
              <a:tr h="264319">
                <a:tc>
                  <a:txBody>
                    <a:bodyPr/>
                    <a:lstStyle/>
                    <a:p>
                      <a:pPr marL="90805">
                        <a:lnSpc>
                          <a:spcPct val="100000"/>
                        </a:lnSpc>
                        <a:spcBef>
                          <a:spcPts val="760"/>
                        </a:spcBef>
                      </a:pPr>
                      <a:r>
                        <a:rPr sz="800" b="1" dirty="0">
                          <a:latin typeface="Arial"/>
                          <a:cs typeface="Arial"/>
                        </a:rPr>
                        <a:t>Date</a:t>
                      </a:r>
                      <a:r>
                        <a:rPr sz="800" b="1" spc="-20" dirty="0">
                          <a:latin typeface="Arial"/>
                          <a:cs typeface="Arial"/>
                        </a:rPr>
                        <a:t> </a:t>
                      </a:r>
                      <a:r>
                        <a:rPr sz="800" b="1" dirty="0">
                          <a:latin typeface="Arial"/>
                          <a:cs typeface="Arial"/>
                        </a:rPr>
                        <a:t>/</a:t>
                      </a:r>
                      <a:r>
                        <a:rPr sz="800" b="1" spc="-15" dirty="0">
                          <a:latin typeface="Arial"/>
                          <a:cs typeface="Arial"/>
                        </a:rPr>
                        <a:t> </a:t>
                      </a:r>
                      <a:r>
                        <a:rPr sz="800" b="1" spc="-20" dirty="0">
                          <a:latin typeface="Arial"/>
                          <a:cs typeface="Arial"/>
                        </a:rPr>
                        <a:t>Time</a:t>
                      </a:r>
                      <a:endParaRPr sz="800" dirty="0">
                        <a:latin typeface="Arial"/>
                        <a:cs typeface="Arial"/>
                      </a:endParaRPr>
                    </a:p>
                  </a:txBody>
                  <a:tcPr marL="0" marR="0" marT="72390"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725"/>
                        </a:spcBef>
                      </a:pPr>
                      <a:r>
                        <a:rPr sz="800" dirty="0">
                          <a:latin typeface="Arial"/>
                          <a:cs typeface="Arial"/>
                        </a:rPr>
                        <a:t>February</a:t>
                      </a:r>
                      <a:r>
                        <a:rPr sz="800" spc="-30" dirty="0">
                          <a:latin typeface="Arial"/>
                          <a:cs typeface="Arial"/>
                        </a:rPr>
                        <a:t> </a:t>
                      </a:r>
                      <a:r>
                        <a:rPr sz="800" dirty="0">
                          <a:latin typeface="Arial"/>
                          <a:cs typeface="Arial"/>
                        </a:rPr>
                        <a:t>22,</a:t>
                      </a:r>
                      <a:r>
                        <a:rPr sz="800" spc="-20" dirty="0">
                          <a:latin typeface="Arial"/>
                          <a:cs typeface="Arial"/>
                        </a:rPr>
                        <a:t> </a:t>
                      </a:r>
                      <a:r>
                        <a:rPr sz="800" dirty="0">
                          <a:latin typeface="Arial"/>
                          <a:cs typeface="Arial"/>
                        </a:rPr>
                        <a:t>2024</a:t>
                      </a:r>
                      <a:r>
                        <a:rPr sz="800" spc="-15" dirty="0">
                          <a:latin typeface="Arial"/>
                          <a:cs typeface="Arial"/>
                        </a:rPr>
                        <a:t> </a:t>
                      </a:r>
                      <a:r>
                        <a:rPr sz="800" dirty="0">
                          <a:latin typeface="Arial"/>
                          <a:cs typeface="Arial"/>
                        </a:rPr>
                        <a:t>/</a:t>
                      </a:r>
                      <a:r>
                        <a:rPr sz="800" spc="-15" dirty="0">
                          <a:latin typeface="Arial"/>
                          <a:cs typeface="Arial"/>
                        </a:rPr>
                        <a:t> </a:t>
                      </a:r>
                      <a:r>
                        <a:rPr sz="800" dirty="0">
                          <a:latin typeface="Arial"/>
                          <a:cs typeface="Arial"/>
                        </a:rPr>
                        <a:t>8:42</a:t>
                      </a:r>
                      <a:r>
                        <a:rPr sz="800" spc="-25" dirty="0">
                          <a:latin typeface="Arial"/>
                          <a:cs typeface="Arial"/>
                        </a:rPr>
                        <a:t> PM</a:t>
                      </a:r>
                      <a:endParaRPr sz="800" dirty="0">
                        <a:latin typeface="Arial"/>
                        <a:cs typeface="Arial"/>
                      </a:endParaRPr>
                    </a:p>
                  </a:txBody>
                  <a:tcPr marL="0" marR="0" marT="69056" marB="0">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2"/>
                  </a:ext>
                </a:extLst>
              </a:tr>
              <a:tr h="389573">
                <a:tc>
                  <a:txBody>
                    <a:bodyPr/>
                    <a:lstStyle/>
                    <a:p>
                      <a:pPr>
                        <a:lnSpc>
                          <a:spcPct val="100000"/>
                        </a:lnSpc>
                        <a:spcBef>
                          <a:spcPts val="265"/>
                        </a:spcBef>
                      </a:pPr>
                      <a:endParaRPr sz="800" dirty="0">
                        <a:latin typeface="Times New Roman"/>
                        <a:cs typeface="Times New Roman"/>
                      </a:endParaRPr>
                    </a:p>
                    <a:p>
                      <a:pPr marL="90805">
                        <a:lnSpc>
                          <a:spcPct val="100000"/>
                        </a:lnSpc>
                      </a:pPr>
                      <a:r>
                        <a:rPr sz="800" b="1" dirty="0">
                          <a:latin typeface="Arial"/>
                          <a:cs typeface="Arial"/>
                        </a:rPr>
                        <a:t>Event</a:t>
                      </a:r>
                      <a:r>
                        <a:rPr sz="800" b="1" spc="-25" dirty="0">
                          <a:latin typeface="Arial"/>
                          <a:cs typeface="Arial"/>
                        </a:rPr>
                        <a:t> </a:t>
                      </a:r>
                      <a:r>
                        <a:rPr sz="800" b="1" spc="-20" dirty="0">
                          <a:latin typeface="Arial"/>
                          <a:cs typeface="Arial"/>
                        </a:rPr>
                        <a:t>Type</a:t>
                      </a:r>
                      <a:endParaRPr sz="800" dirty="0">
                        <a:latin typeface="Arial"/>
                        <a:cs typeface="Arial"/>
                      </a:endParaRPr>
                    </a:p>
                  </a:txBody>
                  <a:tcPr marL="0" marR="0" marT="25241"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a:lnSpc>
                          <a:spcPct val="100000"/>
                        </a:lnSpc>
                        <a:spcBef>
                          <a:spcPts val="175"/>
                        </a:spcBef>
                      </a:pPr>
                      <a:endParaRPr sz="800" dirty="0">
                        <a:latin typeface="Times New Roman"/>
                        <a:cs typeface="Times New Roman"/>
                      </a:endParaRPr>
                    </a:p>
                    <a:p>
                      <a:pPr marL="90805">
                        <a:lnSpc>
                          <a:spcPct val="100000"/>
                        </a:lnSpc>
                      </a:pPr>
                      <a:r>
                        <a:rPr sz="800" dirty="0">
                          <a:latin typeface="Arial"/>
                          <a:cs typeface="Arial"/>
                        </a:rPr>
                        <a:t>Injury-</a:t>
                      </a:r>
                      <a:r>
                        <a:rPr sz="800" spc="-25" dirty="0">
                          <a:latin typeface="Arial"/>
                          <a:cs typeface="Arial"/>
                        </a:rPr>
                        <a:t> </a:t>
                      </a:r>
                      <a:r>
                        <a:rPr sz="800" dirty="0">
                          <a:latin typeface="Arial"/>
                          <a:cs typeface="Arial"/>
                        </a:rPr>
                        <a:t>Restricted</a:t>
                      </a:r>
                      <a:r>
                        <a:rPr sz="800" spc="-50" dirty="0">
                          <a:latin typeface="Arial"/>
                          <a:cs typeface="Arial"/>
                        </a:rPr>
                        <a:t> </a:t>
                      </a:r>
                      <a:r>
                        <a:rPr sz="800" spc="-20" dirty="0">
                          <a:latin typeface="Arial"/>
                          <a:cs typeface="Arial"/>
                        </a:rPr>
                        <a:t>Duty</a:t>
                      </a:r>
                      <a:endParaRPr sz="800" dirty="0">
                        <a:latin typeface="Arial"/>
                        <a:cs typeface="Arial"/>
                      </a:endParaRPr>
                    </a:p>
                  </a:txBody>
                  <a:tcPr marL="0" marR="0" marT="16669" marB="0">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3"/>
                  </a:ext>
                </a:extLst>
              </a:tr>
              <a:tr h="869633">
                <a:tc>
                  <a:txBody>
                    <a:bodyPr/>
                    <a:lstStyle/>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spcBef>
                          <a:spcPts val="484"/>
                        </a:spcBef>
                      </a:pPr>
                      <a:endParaRPr sz="800" dirty="0">
                        <a:latin typeface="Times New Roman"/>
                        <a:cs typeface="Times New Roman"/>
                      </a:endParaRPr>
                    </a:p>
                    <a:p>
                      <a:pPr marL="90805">
                        <a:lnSpc>
                          <a:spcPct val="100000"/>
                        </a:lnSpc>
                      </a:pPr>
                      <a:r>
                        <a:rPr sz="800" b="1" spc="-10" dirty="0">
                          <a:latin typeface="Arial"/>
                          <a:cs typeface="Arial"/>
                        </a:rPr>
                        <a:t>Summary</a:t>
                      </a:r>
                      <a:endParaRPr sz="800" dirty="0">
                        <a:latin typeface="Arial"/>
                        <a:cs typeface="Arial"/>
                      </a:endParaRPr>
                    </a:p>
                  </a:txBody>
                  <a:tcPr marL="0" marR="0" marT="0"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a:lnSpc>
                          <a:spcPct val="100000"/>
                        </a:lnSpc>
                        <a:spcBef>
                          <a:spcPts val="805"/>
                        </a:spcBef>
                      </a:pPr>
                      <a:endParaRPr sz="800" dirty="0">
                        <a:latin typeface="Times New Roman"/>
                        <a:cs typeface="Times New Roman"/>
                      </a:endParaRPr>
                    </a:p>
                    <a:p>
                      <a:pPr marL="90805" marR="91440">
                        <a:lnSpc>
                          <a:spcPct val="100000"/>
                        </a:lnSpc>
                      </a:pPr>
                      <a:r>
                        <a:rPr sz="800" dirty="0">
                          <a:latin typeface="Arial"/>
                          <a:cs typeface="Arial"/>
                        </a:rPr>
                        <a:t>While</a:t>
                      </a:r>
                      <a:r>
                        <a:rPr sz="800" spc="-50" dirty="0">
                          <a:latin typeface="Arial"/>
                          <a:cs typeface="Arial"/>
                        </a:rPr>
                        <a:t> </a:t>
                      </a:r>
                      <a:r>
                        <a:rPr sz="800" dirty="0">
                          <a:latin typeface="Arial"/>
                          <a:cs typeface="Arial"/>
                        </a:rPr>
                        <a:t>moving</a:t>
                      </a:r>
                      <a:r>
                        <a:rPr sz="800" spc="-25" dirty="0">
                          <a:latin typeface="Arial"/>
                          <a:cs typeface="Arial"/>
                        </a:rPr>
                        <a:t> </a:t>
                      </a:r>
                      <a:r>
                        <a:rPr sz="800" dirty="0">
                          <a:latin typeface="Arial"/>
                          <a:cs typeface="Arial"/>
                        </a:rPr>
                        <a:t>steel,</a:t>
                      </a:r>
                      <a:r>
                        <a:rPr sz="800" spc="-35" dirty="0">
                          <a:latin typeface="Arial"/>
                          <a:cs typeface="Arial"/>
                        </a:rPr>
                        <a:t> </a:t>
                      </a:r>
                      <a:r>
                        <a:rPr sz="800" dirty="0">
                          <a:latin typeface="Arial"/>
                          <a:cs typeface="Arial"/>
                        </a:rPr>
                        <a:t>a</a:t>
                      </a:r>
                      <a:r>
                        <a:rPr sz="800" spc="-15" dirty="0">
                          <a:latin typeface="Arial"/>
                          <a:cs typeface="Arial"/>
                        </a:rPr>
                        <a:t> </a:t>
                      </a:r>
                      <a:r>
                        <a:rPr sz="800" dirty="0">
                          <a:latin typeface="Arial"/>
                          <a:cs typeface="Arial"/>
                        </a:rPr>
                        <a:t>crane’s</a:t>
                      </a:r>
                      <a:r>
                        <a:rPr sz="800" spc="-15" dirty="0">
                          <a:latin typeface="Arial"/>
                          <a:cs typeface="Arial"/>
                        </a:rPr>
                        <a:t> </a:t>
                      </a:r>
                      <a:r>
                        <a:rPr sz="800" dirty="0">
                          <a:latin typeface="Arial"/>
                          <a:cs typeface="Arial"/>
                        </a:rPr>
                        <a:t>cable</a:t>
                      </a:r>
                      <a:r>
                        <a:rPr sz="800" spc="-25" dirty="0">
                          <a:latin typeface="Arial"/>
                          <a:cs typeface="Arial"/>
                        </a:rPr>
                        <a:t> </a:t>
                      </a:r>
                      <a:r>
                        <a:rPr sz="800" dirty="0">
                          <a:latin typeface="Arial"/>
                          <a:cs typeface="Arial"/>
                        </a:rPr>
                        <a:t>contacted</a:t>
                      </a:r>
                      <a:r>
                        <a:rPr sz="800" spc="-25" dirty="0">
                          <a:latin typeface="Arial"/>
                          <a:cs typeface="Arial"/>
                        </a:rPr>
                        <a:t> </a:t>
                      </a:r>
                      <a:r>
                        <a:rPr sz="800" dirty="0">
                          <a:latin typeface="Arial"/>
                          <a:cs typeface="Arial"/>
                        </a:rPr>
                        <a:t>a</a:t>
                      </a:r>
                      <a:r>
                        <a:rPr sz="800" spc="-15" dirty="0">
                          <a:latin typeface="Arial"/>
                          <a:cs typeface="Arial"/>
                        </a:rPr>
                        <a:t> </a:t>
                      </a:r>
                      <a:r>
                        <a:rPr sz="800" dirty="0">
                          <a:latin typeface="Arial"/>
                          <a:cs typeface="Arial"/>
                        </a:rPr>
                        <a:t>piece</a:t>
                      </a:r>
                      <a:r>
                        <a:rPr sz="800" spc="-25" dirty="0">
                          <a:latin typeface="Arial"/>
                          <a:cs typeface="Arial"/>
                        </a:rPr>
                        <a:t> </a:t>
                      </a:r>
                      <a:r>
                        <a:rPr sz="800" dirty="0">
                          <a:latin typeface="Arial"/>
                          <a:cs typeface="Arial"/>
                        </a:rPr>
                        <a:t>of</a:t>
                      </a:r>
                      <a:r>
                        <a:rPr sz="800" spc="-20" dirty="0">
                          <a:latin typeface="Arial"/>
                          <a:cs typeface="Arial"/>
                        </a:rPr>
                        <a:t> </a:t>
                      </a:r>
                      <a:r>
                        <a:rPr sz="800" spc="-10" dirty="0">
                          <a:latin typeface="Arial"/>
                          <a:cs typeface="Arial"/>
                        </a:rPr>
                        <a:t>scaffold </a:t>
                      </a:r>
                      <a:r>
                        <a:rPr sz="800" dirty="0">
                          <a:latin typeface="Arial"/>
                          <a:cs typeface="Arial"/>
                        </a:rPr>
                        <a:t>grating</a:t>
                      </a:r>
                      <a:r>
                        <a:rPr sz="800" spc="-20" dirty="0">
                          <a:latin typeface="Arial"/>
                          <a:cs typeface="Arial"/>
                        </a:rPr>
                        <a:t> </a:t>
                      </a:r>
                      <a:r>
                        <a:rPr sz="800" dirty="0">
                          <a:latin typeface="Arial"/>
                          <a:cs typeface="Arial"/>
                        </a:rPr>
                        <a:t>weighing</a:t>
                      </a:r>
                      <a:r>
                        <a:rPr sz="800" spc="-15" dirty="0">
                          <a:latin typeface="Arial"/>
                          <a:cs typeface="Arial"/>
                        </a:rPr>
                        <a:t> </a:t>
                      </a:r>
                      <a:r>
                        <a:rPr sz="800" dirty="0">
                          <a:latin typeface="Arial"/>
                          <a:cs typeface="Arial"/>
                        </a:rPr>
                        <a:t>20</a:t>
                      </a:r>
                      <a:r>
                        <a:rPr sz="800" spc="-30" dirty="0">
                          <a:latin typeface="Arial"/>
                          <a:cs typeface="Arial"/>
                        </a:rPr>
                        <a:t> </a:t>
                      </a:r>
                      <a:r>
                        <a:rPr sz="800" dirty="0">
                          <a:latin typeface="Arial"/>
                          <a:cs typeface="Arial"/>
                        </a:rPr>
                        <a:t>kilograms.</a:t>
                      </a:r>
                      <a:r>
                        <a:rPr sz="800" spc="-60" dirty="0">
                          <a:latin typeface="Arial"/>
                          <a:cs typeface="Arial"/>
                        </a:rPr>
                        <a:t> </a:t>
                      </a:r>
                      <a:r>
                        <a:rPr sz="800" dirty="0">
                          <a:latin typeface="Arial"/>
                          <a:cs typeface="Arial"/>
                        </a:rPr>
                        <a:t>The</a:t>
                      </a:r>
                      <a:r>
                        <a:rPr sz="800" spc="-25" dirty="0">
                          <a:latin typeface="Arial"/>
                          <a:cs typeface="Arial"/>
                        </a:rPr>
                        <a:t> </a:t>
                      </a:r>
                      <a:r>
                        <a:rPr sz="800" dirty="0">
                          <a:latin typeface="Arial"/>
                          <a:cs typeface="Arial"/>
                        </a:rPr>
                        <a:t>grating</a:t>
                      </a:r>
                      <a:r>
                        <a:rPr sz="800" spc="-20" dirty="0">
                          <a:latin typeface="Arial"/>
                          <a:cs typeface="Arial"/>
                        </a:rPr>
                        <a:t> </a:t>
                      </a:r>
                      <a:r>
                        <a:rPr sz="800" dirty="0">
                          <a:latin typeface="Arial"/>
                          <a:cs typeface="Arial"/>
                        </a:rPr>
                        <a:t>fell</a:t>
                      </a:r>
                      <a:r>
                        <a:rPr sz="800" spc="-25" dirty="0">
                          <a:latin typeface="Arial"/>
                          <a:cs typeface="Arial"/>
                        </a:rPr>
                        <a:t> </a:t>
                      </a:r>
                      <a:r>
                        <a:rPr sz="800" dirty="0">
                          <a:latin typeface="Arial"/>
                          <a:cs typeface="Arial"/>
                        </a:rPr>
                        <a:t>10</a:t>
                      </a:r>
                      <a:r>
                        <a:rPr sz="800" spc="-30" dirty="0">
                          <a:latin typeface="Arial"/>
                          <a:cs typeface="Arial"/>
                        </a:rPr>
                        <a:t> </a:t>
                      </a:r>
                      <a:r>
                        <a:rPr sz="800" dirty="0">
                          <a:latin typeface="Arial"/>
                          <a:cs typeface="Arial"/>
                        </a:rPr>
                        <a:t>meters</a:t>
                      </a:r>
                      <a:r>
                        <a:rPr sz="800" spc="-30" dirty="0">
                          <a:latin typeface="Arial"/>
                          <a:cs typeface="Arial"/>
                        </a:rPr>
                        <a:t> </a:t>
                      </a:r>
                      <a:r>
                        <a:rPr sz="800" spc="-25" dirty="0">
                          <a:latin typeface="Arial"/>
                          <a:cs typeface="Arial"/>
                        </a:rPr>
                        <a:t>and </a:t>
                      </a:r>
                      <a:r>
                        <a:rPr sz="800" dirty="0">
                          <a:latin typeface="Arial"/>
                          <a:cs typeface="Arial"/>
                        </a:rPr>
                        <a:t>struck</a:t>
                      </a:r>
                      <a:r>
                        <a:rPr sz="800" spc="-35" dirty="0">
                          <a:latin typeface="Arial"/>
                          <a:cs typeface="Arial"/>
                        </a:rPr>
                        <a:t> </a:t>
                      </a:r>
                      <a:r>
                        <a:rPr sz="800" dirty="0">
                          <a:latin typeface="Arial"/>
                          <a:cs typeface="Arial"/>
                        </a:rPr>
                        <a:t>one</a:t>
                      </a:r>
                      <a:r>
                        <a:rPr sz="800" spc="-20" dirty="0">
                          <a:latin typeface="Arial"/>
                          <a:cs typeface="Arial"/>
                        </a:rPr>
                        <a:t> </a:t>
                      </a:r>
                      <a:r>
                        <a:rPr sz="800" dirty="0">
                          <a:latin typeface="Arial"/>
                          <a:cs typeface="Arial"/>
                        </a:rPr>
                        <a:t>of</a:t>
                      </a:r>
                      <a:r>
                        <a:rPr sz="800" spc="-25" dirty="0">
                          <a:latin typeface="Arial"/>
                          <a:cs typeface="Arial"/>
                        </a:rPr>
                        <a:t> </a:t>
                      </a:r>
                      <a:r>
                        <a:rPr sz="800" dirty="0">
                          <a:latin typeface="Arial"/>
                          <a:cs typeface="Arial"/>
                        </a:rPr>
                        <a:t>two</a:t>
                      </a:r>
                      <a:r>
                        <a:rPr sz="800" spc="-20" dirty="0">
                          <a:latin typeface="Arial"/>
                          <a:cs typeface="Arial"/>
                        </a:rPr>
                        <a:t> </a:t>
                      </a:r>
                      <a:r>
                        <a:rPr sz="800" dirty="0">
                          <a:latin typeface="Arial"/>
                          <a:cs typeface="Arial"/>
                        </a:rPr>
                        <a:t>employees</a:t>
                      </a:r>
                      <a:r>
                        <a:rPr sz="800" spc="-35" dirty="0">
                          <a:latin typeface="Arial"/>
                          <a:cs typeface="Arial"/>
                        </a:rPr>
                        <a:t> </a:t>
                      </a:r>
                      <a:r>
                        <a:rPr sz="800" dirty="0">
                          <a:latin typeface="Arial"/>
                          <a:cs typeface="Arial"/>
                        </a:rPr>
                        <a:t>performing</a:t>
                      </a:r>
                      <a:r>
                        <a:rPr sz="800" spc="-45" dirty="0">
                          <a:latin typeface="Arial"/>
                          <a:cs typeface="Arial"/>
                        </a:rPr>
                        <a:t> </a:t>
                      </a:r>
                      <a:r>
                        <a:rPr sz="800" dirty="0">
                          <a:latin typeface="Arial"/>
                          <a:cs typeface="Arial"/>
                        </a:rPr>
                        <a:t>structural</a:t>
                      </a:r>
                      <a:r>
                        <a:rPr sz="800" spc="-15" dirty="0">
                          <a:latin typeface="Arial"/>
                          <a:cs typeface="Arial"/>
                        </a:rPr>
                        <a:t> </a:t>
                      </a:r>
                      <a:r>
                        <a:rPr sz="800" dirty="0">
                          <a:latin typeface="Arial"/>
                          <a:cs typeface="Arial"/>
                        </a:rPr>
                        <a:t>steel</a:t>
                      </a:r>
                      <a:r>
                        <a:rPr sz="800" spc="-30" dirty="0">
                          <a:latin typeface="Arial"/>
                          <a:cs typeface="Arial"/>
                        </a:rPr>
                        <a:t> </a:t>
                      </a:r>
                      <a:r>
                        <a:rPr sz="800" dirty="0">
                          <a:latin typeface="Arial"/>
                          <a:cs typeface="Arial"/>
                        </a:rPr>
                        <a:t>work</a:t>
                      </a:r>
                      <a:r>
                        <a:rPr sz="800" spc="-20" dirty="0">
                          <a:latin typeface="Arial"/>
                          <a:cs typeface="Arial"/>
                        </a:rPr>
                        <a:t> from </a:t>
                      </a:r>
                      <a:r>
                        <a:rPr sz="800" dirty="0">
                          <a:latin typeface="Arial"/>
                          <a:cs typeface="Arial"/>
                        </a:rPr>
                        <a:t>a</a:t>
                      </a:r>
                      <a:r>
                        <a:rPr sz="800" spc="-10" dirty="0">
                          <a:latin typeface="Arial"/>
                          <a:cs typeface="Arial"/>
                        </a:rPr>
                        <a:t> </a:t>
                      </a:r>
                      <a:r>
                        <a:rPr sz="800" dirty="0">
                          <a:latin typeface="Arial"/>
                          <a:cs typeface="Arial"/>
                        </a:rPr>
                        <a:t>man</a:t>
                      </a:r>
                      <a:r>
                        <a:rPr sz="800" spc="-20" dirty="0">
                          <a:latin typeface="Arial"/>
                          <a:cs typeface="Arial"/>
                        </a:rPr>
                        <a:t> </a:t>
                      </a:r>
                      <a:r>
                        <a:rPr sz="800" dirty="0">
                          <a:latin typeface="Arial"/>
                          <a:cs typeface="Arial"/>
                        </a:rPr>
                        <a:t>basket</a:t>
                      </a:r>
                      <a:r>
                        <a:rPr sz="800" spc="-40" dirty="0">
                          <a:latin typeface="Arial"/>
                          <a:cs typeface="Arial"/>
                        </a:rPr>
                        <a:t> </a:t>
                      </a:r>
                      <a:r>
                        <a:rPr sz="800" dirty="0">
                          <a:latin typeface="Arial"/>
                          <a:cs typeface="Arial"/>
                        </a:rPr>
                        <a:t>at</a:t>
                      </a:r>
                      <a:r>
                        <a:rPr sz="800" spc="-10" dirty="0">
                          <a:latin typeface="Arial"/>
                          <a:cs typeface="Arial"/>
                        </a:rPr>
                        <a:t> </a:t>
                      </a:r>
                      <a:r>
                        <a:rPr sz="800" dirty="0">
                          <a:latin typeface="Arial"/>
                          <a:cs typeface="Arial"/>
                        </a:rPr>
                        <a:t>a</a:t>
                      </a:r>
                      <a:r>
                        <a:rPr sz="800" spc="-10" dirty="0">
                          <a:latin typeface="Arial"/>
                          <a:cs typeface="Arial"/>
                        </a:rPr>
                        <a:t> </a:t>
                      </a:r>
                      <a:r>
                        <a:rPr sz="800" dirty="0">
                          <a:latin typeface="Arial"/>
                          <a:cs typeface="Arial"/>
                        </a:rPr>
                        <a:t>height</a:t>
                      </a:r>
                      <a:r>
                        <a:rPr sz="800" spc="-30" dirty="0">
                          <a:latin typeface="Arial"/>
                          <a:cs typeface="Arial"/>
                        </a:rPr>
                        <a:t> </a:t>
                      </a:r>
                      <a:r>
                        <a:rPr sz="800" dirty="0">
                          <a:latin typeface="Arial"/>
                          <a:cs typeface="Arial"/>
                        </a:rPr>
                        <a:t>of</a:t>
                      </a:r>
                      <a:r>
                        <a:rPr sz="800" spc="-15" dirty="0">
                          <a:latin typeface="Arial"/>
                          <a:cs typeface="Arial"/>
                        </a:rPr>
                        <a:t> </a:t>
                      </a:r>
                      <a:r>
                        <a:rPr sz="800" dirty="0">
                          <a:latin typeface="Arial"/>
                          <a:cs typeface="Arial"/>
                        </a:rPr>
                        <a:t>15</a:t>
                      </a:r>
                      <a:r>
                        <a:rPr sz="800" spc="-5" dirty="0">
                          <a:latin typeface="Arial"/>
                          <a:cs typeface="Arial"/>
                        </a:rPr>
                        <a:t> </a:t>
                      </a:r>
                      <a:r>
                        <a:rPr sz="800" spc="-10" dirty="0">
                          <a:latin typeface="Arial"/>
                          <a:cs typeface="Arial"/>
                        </a:rPr>
                        <a:t>meters</a:t>
                      </a:r>
                      <a:r>
                        <a:rPr sz="800" spc="-10" dirty="0">
                          <a:solidFill>
                            <a:srgbClr val="FF0000"/>
                          </a:solidFill>
                          <a:latin typeface="Arial"/>
                          <a:cs typeface="Arial"/>
                        </a:rPr>
                        <a:t>.</a:t>
                      </a:r>
                      <a:endParaRPr sz="800" dirty="0">
                        <a:latin typeface="Arial"/>
                        <a:cs typeface="Arial"/>
                      </a:endParaRPr>
                    </a:p>
                  </a:txBody>
                  <a:tcPr marL="0" marR="0" marT="76676" marB="0">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4"/>
                  </a:ext>
                </a:extLst>
              </a:tr>
              <a:tr h="250031">
                <a:tc>
                  <a:txBody>
                    <a:bodyPr/>
                    <a:lstStyle/>
                    <a:p>
                      <a:pPr marL="90805">
                        <a:lnSpc>
                          <a:spcPct val="100000"/>
                        </a:lnSpc>
                        <a:spcBef>
                          <a:spcPts val="685"/>
                        </a:spcBef>
                      </a:pPr>
                      <a:r>
                        <a:rPr sz="800" b="1" dirty="0">
                          <a:latin typeface="Arial"/>
                          <a:cs typeface="Arial"/>
                        </a:rPr>
                        <a:t>Risk</a:t>
                      </a:r>
                      <a:r>
                        <a:rPr sz="800" b="1" spc="-25" dirty="0">
                          <a:latin typeface="Arial"/>
                          <a:cs typeface="Arial"/>
                        </a:rPr>
                        <a:t> </a:t>
                      </a:r>
                      <a:r>
                        <a:rPr sz="800" b="1" spc="-10" dirty="0">
                          <a:latin typeface="Arial"/>
                          <a:cs typeface="Arial"/>
                        </a:rPr>
                        <a:t>Category</a:t>
                      </a:r>
                      <a:endParaRPr sz="800" dirty="0">
                        <a:latin typeface="Arial"/>
                        <a:cs typeface="Arial"/>
                      </a:endParaRPr>
                    </a:p>
                  </a:txBody>
                  <a:tcPr marL="0" marR="0" marT="65246"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655"/>
                        </a:spcBef>
                      </a:pPr>
                      <a:r>
                        <a:rPr sz="800" dirty="0">
                          <a:latin typeface="Arial"/>
                          <a:cs typeface="Arial"/>
                        </a:rPr>
                        <a:t>Falling</a:t>
                      </a:r>
                      <a:r>
                        <a:rPr sz="800" spc="-40" dirty="0">
                          <a:latin typeface="Arial"/>
                          <a:cs typeface="Arial"/>
                        </a:rPr>
                        <a:t> </a:t>
                      </a:r>
                      <a:r>
                        <a:rPr sz="800" dirty="0">
                          <a:latin typeface="Arial"/>
                          <a:cs typeface="Arial"/>
                        </a:rPr>
                        <a:t>Objects</a:t>
                      </a:r>
                      <a:r>
                        <a:rPr sz="800" spc="-25" dirty="0">
                          <a:latin typeface="Arial"/>
                          <a:cs typeface="Arial"/>
                        </a:rPr>
                        <a:t> </a:t>
                      </a:r>
                      <a:r>
                        <a:rPr sz="800" dirty="0">
                          <a:latin typeface="Arial"/>
                          <a:cs typeface="Arial"/>
                        </a:rPr>
                        <a:t>–</a:t>
                      </a:r>
                      <a:r>
                        <a:rPr sz="800" spc="-10" dirty="0">
                          <a:latin typeface="Arial"/>
                          <a:cs typeface="Arial"/>
                        </a:rPr>
                        <a:t> </a:t>
                      </a:r>
                      <a:r>
                        <a:rPr sz="800" dirty="0">
                          <a:latin typeface="Arial"/>
                          <a:cs typeface="Arial"/>
                        </a:rPr>
                        <a:t>Significant</a:t>
                      </a:r>
                      <a:r>
                        <a:rPr sz="800" spc="-50" dirty="0">
                          <a:latin typeface="Arial"/>
                          <a:cs typeface="Arial"/>
                        </a:rPr>
                        <a:t> </a:t>
                      </a:r>
                      <a:r>
                        <a:rPr sz="800" dirty="0">
                          <a:latin typeface="Arial"/>
                          <a:cs typeface="Arial"/>
                        </a:rPr>
                        <a:t>(3)</a:t>
                      </a:r>
                      <a:r>
                        <a:rPr sz="800" spc="-5" dirty="0">
                          <a:latin typeface="Arial"/>
                          <a:cs typeface="Arial"/>
                        </a:rPr>
                        <a:t> </a:t>
                      </a:r>
                      <a:r>
                        <a:rPr sz="800" dirty="0">
                          <a:latin typeface="Arial"/>
                          <a:cs typeface="Arial"/>
                        </a:rPr>
                        <a:t>Possible</a:t>
                      </a:r>
                      <a:r>
                        <a:rPr sz="800" spc="-40" dirty="0">
                          <a:latin typeface="Arial"/>
                          <a:cs typeface="Arial"/>
                        </a:rPr>
                        <a:t> </a:t>
                      </a:r>
                      <a:r>
                        <a:rPr sz="800" spc="-25" dirty="0">
                          <a:latin typeface="Arial"/>
                          <a:cs typeface="Arial"/>
                        </a:rPr>
                        <a:t>(2)</a:t>
                      </a:r>
                      <a:endParaRPr sz="800" dirty="0">
                        <a:latin typeface="Arial"/>
                        <a:cs typeface="Arial"/>
                      </a:endParaRPr>
                    </a:p>
                  </a:txBody>
                  <a:tcPr marL="0" marR="0" marT="62389" marB="0">
                    <a:lnR w="12700">
                      <a:solidFill>
                        <a:srgbClr val="A6A6A6"/>
                      </a:solidFill>
                      <a:prstDash val="solid"/>
                    </a:lnR>
                    <a:lnT w="9525">
                      <a:solidFill>
                        <a:srgbClr val="A6A6A6"/>
                      </a:solidFill>
                      <a:prstDash val="solid"/>
                    </a:lnT>
                    <a:lnB w="12700">
                      <a:solidFill>
                        <a:srgbClr val="9BBA58"/>
                      </a:solidFill>
                      <a:prstDash val="solid"/>
                    </a:lnB>
                  </a:tcPr>
                </a:tc>
                <a:extLst>
                  <a:ext uri="{0D108BD9-81ED-4DB2-BD59-A6C34878D82A}">
                    <a16:rowId xmlns:a16="http://schemas.microsoft.com/office/drawing/2014/main" val="10005"/>
                  </a:ext>
                </a:extLst>
              </a:tr>
              <a:tr h="737235">
                <a:tc>
                  <a:txBody>
                    <a:bodyPr/>
                    <a:lstStyle/>
                    <a:p>
                      <a:pPr>
                        <a:lnSpc>
                          <a:spcPct val="100000"/>
                        </a:lnSpc>
                      </a:pPr>
                      <a:endParaRPr sz="800" dirty="0">
                        <a:latin typeface="Times New Roman"/>
                        <a:cs typeface="Times New Roman"/>
                      </a:endParaRPr>
                    </a:p>
                    <a:p>
                      <a:pPr>
                        <a:lnSpc>
                          <a:spcPct val="100000"/>
                        </a:lnSpc>
                        <a:spcBef>
                          <a:spcPts val="340"/>
                        </a:spcBef>
                      </a:pPr>
                      <a:endParaRPr sz="800" dirty="0">
                        <a:latin typeface="Times New Roman"/>
                        <a:cs typeface="Times New Roman"/>
                      </a:endParaRPr>
                    </a:p>
                    <a:p>
                      <a:pPr marL="90805" marR="313055">
                        <a:lnSpc>
                          <a:spcPct val="100000"/>
                        </a:lnSpc>
                      </a:pPr>
                      <a:r>
                        <a:rPr sz="800" b="1" dirty="0">
                          <a:latin typeface="Arial"/>
                          <a:cs typeface="Arial"/>
                        </a:rPr>
                        <a:t>Findings</a:t>
                      </a:r>
                      <a:r>
                        <a:rPr sz="800" b="1" spc="-30" dirty="0">
                          <a:latin typeface="Arial"/>
                          <a:cs typeface="Arial"/>
                        </a:rPr>
                        <a:t> </a:t>
                      </a:r>
                      <a:r>
                        <a:rPr sz="800" b="1" dirty="0">
                          <a:latin typeface="Arial"/>
                          <a:cs typeface="Arial"/>
                        </a:rPr>
                        <a:t>/</a:t>
                      </a:r>
                      <a:r>
                        <a:rPr sz="800" b="1" spc="-25" dirty="0">
                          <a:latin typeface="Arial"/>
                          <a:cs typeface="Arial"/>
                        </a:rPr>
                        <a:t> </a:t>
                      </a:r>
                      <a:r>
                        <a:rPr sz="800" b="1" spc="-10" dirty="0">
                          <a:latin typeface="Arial"/>
                          <a:cs typeface="Arial"/>
                        </a:rPr>
                        <a:t>Missing Controls</a:t>
                      </a:r>
                      <a:endParaRPr sz="800" dirty="0">
                        <a:latin typeface="Arial"/>
                        <a:cs typeface="Arial"/>
                      </a:endParaRPr>
                    </a:p>
                  </a:txBody>
                  <a:tcPr marL="0" marR="0" marT="0"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260985" marR="351155" indent="-170180">
                        <a:lnSpc>
                          <a:spcPct val="100000"/>
                        </a:lnSpc>
                        <a:spcBef>
                          <a:spcPts val="690"/>
                        </a:spcBef>
                        <a:buChar char="•"/>
                        <a:tabLst>
                          <a:tab pos="263525" algn="l"/>
                        </a:tabLst>
                      </a:pPr>
                      <a:r>
                        <a:rPr sz="800" dirty="0">
                          <a:latin typeface="Arial"/>
                          <a:cs typeface="Arial"/>
                        </a:rPr>
                        <a:t>Failure</a:t>
                      </a:r>
                      <a:r>
                        <a:rPr sz="800" spc="-30" dirty="0">
                          <a:latin typeface="Arial"/>
                          <a:cs typeface="Arial"/>
                        </a:rPr>
                        <a:t> </a:t>
                      </a:r>
                      <a:r>
                        <a:rPr sz="800" dirty="0">
                          <a:latin typeface="Arial"/>
                          <a:cs typeface="Arial"/>
                        </a:rPr>
                        <a:t>to</a:t>
                      </a:r>
                      <a:r>
                        <a:rPr sz="800" spc="-25" dirty="0">
                          <a:latin typeface="Arial"/>
                          <a:cs typeface="Arial"/>
                        </a:rPr>
                        <a:t> </a:t>
                      </a:r>
                      <a:r>
                        <a:rPr sz="800" dirty="0">
                          <a:latin typeface="Arial"/>
                          <a:cs typeface="Arial"/>
                        </a:rPr>
                        <a:t>identify</a:t>
                      </a:r>
                      <a:r>
                        <a:rPr sz="800" spc="-40" dirty="0">
                          <a:latin typeface="Arial"/>
                          <a:cs typeface="Arial"/>
                        </a:rPr>
                        <a:t> </a:t>
                      </a:r>
                      <a:r>
                        <a:rPr sz="800" dirty="0">
                          <a:latin typeface="Arial"/>
                          <a:cs typeface="Arial"/>
                        </a:rPr>
                        <a:t>unsecured</a:t>
                      </a:r>
                      <a:r>
                        <a:rPr sz="800" spc="-30" dirty="0">
                          <a:latin typeface="Arial"/>
                          <a:cs typeface="Arial"/>
                        </a:rPr>
                        <a:t> </a:t>
                      </a:r>
                      <a:r>
                        <a:rPr sz="800" dirty="0">
                          <a:latin typeface="Arial"/>
                          <a:cs typeface="Arial"/>
                        </a:rPr>
                        <a:t>grating</a:t>
                      </a:r>
                      <a:r>
                        <a:rPr sz="800" spc="-20" dirty="0">
                          <a:latin typeface="Arial"/>
                          <a:cs typeface="Arial"/>
                        </a:rPr>
                        <a:t> </a:t>
                      </a:r>
                      <a:r>
                        <a:rPr sz="800" dirty="0">
                          <a:latin typeface="Arial"/>
                          <a:cs typeface="Arial"/>
                        </a:rPr>
                        <a:t>during</a:t>
                      </a:r>
                      <a:r>
                        <a:rPr sz="800" spc="-25" dirty="0">
                          <a:latin typeface="Arial"/>
                          <a:cs typeface="Arial"/>
                        </a:rPr>
                        <a:t> </a:t>
                      </a:r>
                      <a:r>
                        <a:rPr sz="800" dirty="0">
                          <a:latin typeface="Arial"/>
                          <a:cs typeface="Arial"/>
                        </a:rPr>
                        <a:t>installation</a:t>
                      </a:r>
                      <a:r>
                        <a:rPr sz="800" spc="-40" dirty="0">
                          <a:latin typeface="Arial"/>
                          <a:cs typeface="Arial"/>
                        </a:rPr>
                        <a:t> </a:t>
                      </a:r>
                      <a:r>
                        <a:rPr sz="800" spc="-25" dirty="0">
                          <a:latin typeface="Arial"/>
                          <a:cs typeface="Arial"/>
                        </a:rPr>
                        <a:t>and </a:t>
                      </a:r>
                      <a:r>
                        <a:rPr sz="800" spc="-10" dirty="0">
                          <a:latin typeface="Arial"/>
                          <a:cs typeface="Arial"/>
                        </a:rPr>
                        <a:t>inspection</a:t>
                      </a:r>
                      <a:endParaRPr sz="800" dirty="0">
                        <a:latin typeface="Arial"/>
                        <a:cs typeface="Arial"/>
                      </a:endParaRPr>
                    </a:p>
                    <a:p>
                      <a:pPr marL="260985" marR="108585" indent="-170180">
                        <a:lnSpc>
                          <a:spcPct val="100000"/>
                        </a:lnSpc>
                        <a:buChar char="•"/>
                        <a:tabLst>
                          <a:tab pos="263525" algn="l"/>
                        </a:tabLst>
                      </a:pPr>
                      <a:r>
                        <a:rPr sz="800" dirty="0">
                          <a:latin typeface="Arial"/>
                          <a:cs typeface="Arial"/>
                        </a:rPr>
                        <a:t>Falling</a:t>
                      </a:r>
                      <a:r>
                        <a:rPr sz="800" spc="-40" dirty="0">
                          <a:latin typeface="Arial"/>
                          <a:cs typeface="Arial"/>
                        </a:rPr>
                        <a:t> </a:t>
                      </a:r>
                      <a:r>
                        <a:rPr sz="800" dirty="0">
                          <a:latin typeface="Arial"/>
                          <a:cs typeface="Arial"/>
                        </a:rPr>
                        <a:t>objects</a:t>
                      </a:r>
                      <a:r>
                        <a:rPr sz="800" spc="-30" dirty="0">
                          <a:latin typeface="Arial"/>
                          <a:cs typeface="Arial"/>
                        </a:rPr>
                        <a:t> </a:t>
                      </a:r>
                      <a:r>
                        <a:rPr sz="800" dirty="0">
                          <a:latin typeface="Arial"/>
                          <a:cs typeface="Arial"/>
                        </a:rPr>
                        <a:t>were</a:t>
                      </a:r>
                      <a:r>
                        <a:rPr sz="800" spc="-5" dirty="0">
                          <a:latin typeface="Arial"/>
                          <a:cs typeface="Arial"/>
                        </a:rPr>
                        <a:t> </a:t>
                      </a:r>
                      <a:r>
                        <a:rPr sz="800" dirty="0">
                          <a:latin typeface="Arial"/>
                          <a:cs typeface="Arial"/>
                        </a:rPr>
                        <a:t>identified</a:t>
                      </a:r>
                      <a:r>
                        <a:rPr sz="800" spc="-40" dirty="0">
                          <a:latin typeface="Arial"/>
                          <a:cs typeface="Arial"/>
                        </a:rPr>
                        <a:t> </a:t>
                      </a:r>
                      <a:r>
                        <a:rPr sz="800" dirty="0">
                          <a:latin typeface="Arial"/>
                          <a:cs typeface="Arial"/>
                        </a:rPr>
                        <a:t>as</a:t>
                      </a:r>
                      <a:r>
                        <a:rPr sz="800" spc="-15" dirty="0">
                          <a:latin typeface="Arial"/>
                          <a:cs typeface="Arial"/>
                        </a:rPr>
                        <a:t> </a:t>
                      </a:r>
                      <a:r>
                        <a:rPr sz="800" dirty="0">
                          <a:latin typeface="Arial"/>
                          <a:cs typeface="Arial"/>
                        </a:rPr>
                        <a:t>a</a:t>
                      </a:r>
                      <a:r>
                        <a:rPr sz="800" spc="-15" dirty="0">
                          <a:latin typeface="Arial"/>
                          <a:cs typeface="Arial"/>
                        </a:rPr>
                        <a:t> </a:t>
                      </a:r>
                      <a:r>
                        <a:rPr sz="800" dirty="0">
                          <a:latin typeface="Arial"/>
                          <a:cs typeface="Arial"/>
                        </a:rPr>
                        <a:t>fatal</a:t>
                      </a:r>
                      <a:r>
                        <a:rPr sz="800" spc="-35" dirty="0">
                          <a:latin typeface="Arial"/>
                          <a:cs typeface="Arial"/>
                        </a:rPr>
                        <a:t> </a:t>
                      </a:r>
                      <a:r>
                        <a:rPr sz="800" dirty="0">
                          <a:latin typeface="Arial"/>
                          <a:cs typeface="Arial"/>
                        </a:rPr>
                        <a:t>risk</a:t>
                      </a:r>
                      <a:r>
                        <a:rPr sz="800" spc="-15" dirty="0">
                          <a:latin typeface="Arial"/>
                          <a:cs typeface="Arial"/>
                        </a:rPr>
                        <a:t> </a:t>
                      </a:r>
                      <a:r>
                        <a:rPr sz="800" dirty="0">
                          <a:latin typeface="Arial"/>
                          <a:cs typeface="Arial"/>
                        </a:rPr>
                        <a:t>on</a:t>
                      </a:r>
                      <a:r>
                        <a:rPr sz="800" spc="-15" dirty="0">
                          <a:latin typeface="Arial"/>
                          <a:cs typeface="Arial"/>
                        </a:rPr>
                        <a:t> </a:t>
                      </a:r>
                      <a:r>
                        <a:rPr sz="800" spc="-10" dirty="0">
                          <a:latin typeface="Arial"/>
                          <a:cs typeface="Arial"/>
                        </a:rPr>
                        <a:t>completed</a:t>
                      </a:r>
                      <a:r>
                        <a:rPr sz="800" spc="500" dirty="0">
                          <a:latin typeface="Arial"/>
                          <a:cs typeface="Arial"/>
                        </a:rPr>
                        <a:t> 	</a:t>
                      </a:r>
                      <a:r>
                        <a:rPr sz="800" dirty="0">
                          <a:latin typeface="Arial"/>
                          <a:cs typeface="Arial"/>
                        </a:rPr>
                        <a:t>FRM</a:t>
                      </a:r>
                      <a:r>
                        <a:rPr sz="800" spc="-35" dirty="0">
                          <a:latin typeface="Arial"/>
                          <a:cs typeface="Arial"/>
                        </a:rPr>
                        <a:t> </a:t>
                      </a:r>
                      <a:r>
                        <a:rPr sz="800" dirty="0">
                          <a:latin typeface="Arial"/>
                          <a:cs typeface="Arial"/>
                        </a:rPr>
                        <a:t>verification</a:t>
                      </a:r>
                      <a:r>
                        <a:rPr sz="800" spc="-40" dirty="0">
                          <a:latin typeface="Arial"/>
                          <a:cs typeface="Arial"/>
                        </a:rPr>
                        <a:t> </a:t>
                      </a:r>
                      <a:r>
                        <a:rPr sz="800" dirty="0">
                          <a:latin typeface="Arial"/>
                          <a:cs typeface="Arial"/>
                        </a:rPr>
                        <a:t>but</a:t>
                      </a:r>
                      <a:r>
                        <a:rPr sz="800" spc="-25" dirty="0">
                          <a:latin typeface="Arial"/>
                          <a:cs typeface="Arial"/>
                        </a:rPr>
                        <a:t> </a:t>
                      </a:r>
                      <a:r>
                        <a:rPr sz="800" dirty="0">
                          <a:latin typeface="Arial"/>
                          <a:cs typeface="Arial"/>
                        </a:rPr>
                        <a:t>did</a:t>
                      </a:r>
                      <a:r>
                        <a:rPr sz="800" spc="-15" dirty="0">
                          <a:latin typeface="Arial"/>
                          <a:cs typeface="Arial"/>
                        </a:rPr>
                        <a:t> </a:t>
                      </a:r>
                      <a:r>
                        <a:rPr sz="800" dirty="0">
                          <a:latin typeface="Arial"/>
                          <a:cs typeface="Arial"/>
                        </a:rPr>
                        <a:t>not</a:t>
                      </a:r>
                      <a:r>
                        <a:rPr sz="800" spc="-25" dirty="0">
                          <a:latin typeface="Arial"/>
                          <a:cs typeface="Arial"/>
                        </a:rPr>
                        <a:t> </a:t>
                      </a:r>
                      <a:r>
                        <a:rPr sz="800" dirty="0">
                          <a:latin typeface="Arial"/>
                          <a:cs typeface="Arial"/>
                        </a:rPr>
                        <a:t>distinguish</a:t>
                      </a:r>
                      <a:r>
                        <a:rPr sz="800" spc="-40" dirty="0">
                          <a:latin typeface="Arial"/>
                          <a:cs typeface="Arial"/>
                        </a:rPr>
                        <a:t> </a:t>
                      </a:r>
                      <a:r>
                        <a:rPr sz="800" dirty="0">
                          <a:latin typeface="Arial"/>
                          <a:cs typeface="Arial"/>
                        </a:rPr>
                        <a:t>grating</a:t>
                      </a:r>
                      <a:r>
                        <a:rPr sz="800" spc="-20" dirty="0">
                          <a:latin typeface="Arial"/>
                          <a:cs typeface="Arial"/>
                        </a:rPr>
                        <a:t> </a:t>
                      </a:r>
                      <a:r>
                        <a:rPr sz="800" dirty="0">
                          <a:latin typeface="Arial"/>
                          <a:cs typeface="Arial"/>
                        </a:rPr>
                        <a:t>as</a:t>
                      </a:r>
                      <a:r>
                        <a:rPr sz="800" spc="-15" dirty="0">
                          <a:latin typeface="Arial"/>
                          <a:cs typeface="Arial"/>
                        </a:rPr>
                        <a:t> </a:t>
                      </a:r>
                      <a:r>
                        <a:rPr sz="800" dirty="0">
                          <a:latin typeface="Arial"/>
                          <a:cs typeface="Arial"/>
                        </a:rPr>
                        <a:t>potential</a:t>
                      </a:r>
                      <a:r>
                        <a:rPr sz="800" spc="-30" dirty="0">
                          <a:latin typeface="Arial"/>
                          <a:cs typeface="Arial"/>
                        </a:rPr>
                        <a:t> </a:t>
                      </a:r>
                      <a:r>
                        <a:rPr sz="800" spc="-20" dirty="0">
                          <a:latin typeface="Arial"/>
                          <a:cs typeface="Arial"/>
                        </a:rPr>
                        <a:t>risk</a:t>
                      </a:r>
                      <a:endParaRPr sz="800" dirty="0">
                        <a:latin typeface="Arial"/>
                        <a:cs typeface="Arial"/>
                      </a:endParaRPr>
                    </a:p>
                    <a:p>
                      <a:pPr marL="260985" indent="-170180">
                        <a:lnSpc>
                          <a:spcPct val="100000"/>
                        </a:lnSpc>
                        <a:buChar char="•"/>
                        <a:tabLst>
                          <a:tab pos="260985" algn="l"/>
                        </a:tabLst>
                      </a:pPr>
                      <a:r>
                        <a:rPr sz="800" dirty="0">
                          <a:latin typeface="Arial"/>
                          <a:cs typeface="Arial"/>
                        </a:rPr>
                        <a:t>Failure</a:t>
                      </a:r>
                      <a:r>
                        <a:rPr sz="800" spc="-30" dirty="0">
                          <a:latin typeface="Arial"/>
                          <a:cs typeface="Arial"/>
                        </a:rPr>
                        <a:t> </a:t>
                      </a:r>
                      <a:r>
                        <a:rPr sz="800" dirty="0">
                          <a:latin typeface="Arial"/>
                          <a:cs typeface="Arial"/>
                        </a:rPr>
                        <a:t>to</a:t>
                      </a:r>
                      <a:r>
                        <a:rPr sz="800" spc="-20" dirty="0">
                          <a:latin typeface="Arial"/>
                          <a:cs typeface="Arial"/>
                        </a:rPr>
                        <a:t> </a:t>
                      </a:r>
                      <a:r>
                        <a:rPr sz="800" dirty="0">
                          <a:latin typeface="Arial"/>
                          <a:cs typeface="Arial"/>
                        </a:rPr>
                        <a:t>prevent</a:t>
                      </a:r>
                      <a:r>
                        <a:rPr sz="800" spc="-25" dirty="0">
                          <a:latin typeface="Arial"/>
                          <a:cs typeface="Arial"/>
                        </a:rPr>
                        <a:t> </a:t>
                      </a:r>
                      <a:r>
                        <a:rPr sz="800" dirty="0">
                          <a:latin typeface="Arial"/>
                          <a:cs typeface="Arial"/>
                        </a:rPr>
                        <a:t>crane</a:t>
                      </a:r>
                      <a:r>
                        <a:rPr sz="800" spc="-20" dirty="0">
                          <a:latin typeface="Arial"/>
                          <a:cs typeface="Arial"/>
                        </a:rPr>
                        <a:t> </a:t>
                      </a:r>
                      <a:r>
                        <a:rPr sz="800" dirty="0">
                          <a:latin typeface="Arial"/>
                          <a:cs typeface="Arial"/>
                        </a:rPr>
                        <a:t>cable</a:t>
                      </a:r>
                      <a:r>
                        <a:rPr sz="800" spc="-30" dirty="0">
                          <a:latin typeface="Arial"/>
                          <a:cs typeface="Arial"/>
                        </a:rPr>
                        <a:t> </a:t>
                      </a:r>
                      <a:r>
                        <a:rPr sz="800" dirty="0">
                          <a:latin typeface="Arial"/>
                          <a:cs typeface="Arial"/>
                        </a:rPr>
                        <a:t>contact</a:t>
                      </a:r>
                      <a:r>
                        <a:rPr sz="800" spc="-20" dirty="0">
                          <a:latin typeface="Arial"/>
                          <a:cs typeface="Arial"/>
                        </a:rPr>
                        <a:t> </a:t>
                      </a:r>
                      <a:r>
                        <a:rPr sz="800" dirty="0">
                          <a:latin typeface="Arial"/>
                          <a:cs typeface="Arial"/>
                        </a:rPr>
                        <a:t>with</a:t>
                      </a:r>
                      <a:r>
                        <a:rPr sz="800" spc="-20" dirty="0">
                          <a:latin typeface="Arial"/>
                          <a:cs typeface="Arial"/>
                        </a:rPr>
                        <a:t> </a:t>
                      </a:r>
                      <a:r>
                        <a:rPr sz="800" spc="-10" dirty="0">
                          <a:latin typeface="Arial"/>
                          <a:cs typeface="Arial"/>
                        </a:rPr>
                        <a:t>structure</a:t>
                      </a:r>
                      <a:endParaRPr sz="800" dirty="0">
                        <a:latin typeface="Arial"/>
                        <a:cs typeface="Arial"/>
                      </a:endParaRPr>
                    </a:p>
                  </a:txBody>
                  <a:tcPr marL="0" marR="0" marT="65723" marB="0">
                    <a:lnR w="12700">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6"/>
                  </a:ext>
                </a:extLst>
              </a:tr>
              <a:tr h="410051">
                <a:tc>
                  <a:txBody>
                    <a:bodyPr/>
                    <a:lstStyle/>
                    <a:p>
                      <a:pPr marL="90805" marR="200025">
                        <a:lnSpc>
                          <a:spcPct val="100000"/>
                        </a:lnSpc>
                        <a:spcBef>
                          <a:spcPts val="925"/>
                        </a:spcBef>
                      </a:pPr>
                      <a:r>
                        <a:rPr sz="800" b="1" dirty="0">
                          <a:latin typeface="Arial"/>
                          <a:cs typeface="Arial"/>
                        </a:rPr>
                        <a:t>Applicable</a:t>
                      </a:r>
                      <a:r>
                        <a:rPr sz="800" b="1" spc="-50" dirty="0">
                          <a:latin typeface="Arial"/>
                          <a:cs typeface="Arial"/>
                        </a:rPr>
                        <a:t> </a:t>
                      </a:r>
                      <a:r>
                        <a:rPr sz="800" b="1" dirty="0">
                          <a:latin typeface="Arial"/>
                          <a:cs typeface="Arial"/>
                        </a:rPr>
                        <a:t>Policies</a:t>
                      </a:r>
                      <a:r>
                        <a:rPr sz="800" b="1" spc="-70" dirty="0">
                          <a:latin typeface="Arial"/>
                          <a:cs typeface="Arial"/>
                        </a:rPr>
                        <a:t> </a:t>
                      </a:r>
                      <a:r>
                        <a:rPr sz="800" b="1" spc="-50" dirty="0">
                          <a:latin typeface="Arial"/>
                          <a:cs typeface="Arial"/>
                        </a:rPr>
                        <a:t>/ </a:t>
                      </a:r>
                      <a:r>
                        <a:rPr sz="800" b="1" spc="-10" dirty="0">
                          <a:latin typeface="Arial"/>
                          <a:cs typeface="Arial"/>
                        </a:rPr>
                        <a:t>Procedures</a:t>
                      </a:r>
                      <a:endParaRPr sz="800" dirty="0">
                        <a:latin typeface="Arial"/>
                        <a:cs typeface="Arial"/>
                      </a:endParaRPr>
                    </a:p>
                  </a:txBody>
                  <a:tcPr marL="0" marR="0" marT="88106"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260985" indent="-170180">
                        <a:lnSpc>
                          <a:spcPct val="100000"/>
                        </a:lnSpc>
                        <a:spcBef>
                          <a:spcPts val="840"/>
                        </a:spcBef>
                        <a:buChar char="•"/>
                        <a:tabLst>
                          <a:tab pos="260985" algn="l"/>
                        </a:tabLst>
                      </a:pPr>
                      <a:r>
                        <a:rPr sz="800" dirty="0">
                          <a:latin typeface="Arial"/>
                          <a:cs typeface="Arial"/>
                        </a:rPr>
                        <a:t>Chiyoda</a:t>
                      </a:r>
                      <a:r>
                        <a:rPr sz="800" spc="-40" dirty="0">
                          <a:latin typeface="Arial"/>
                          <a:cs typeface="Arial"/>
                        </a:rPr>
                        <a:t> </a:t>
                      </a:r>
                      <a:r>
                        <a:rPr sz="800" dirty="0">
                          <a:latin typeface="Arial"/>
                          <a:cs typeface="Arial"/>
                        </a:rPr>
                        <a:t>Grating</a:t>
                      </a:r>
                      <a:r>
                        <a:rPr sz="800" spc="-45" dirty="0">
                          <a:latin typeface="Arial"/>
                          <a:cs typeface="Arial"/>
                        </a:rPr>
                        <a:t> </a:t>
                      </a:r>
                      <a:r>
                        <a:rPr sz="800" dirty="0">
                          <a:latin typeface="Arial"/>
                          <a:cs typeface="Arial"/>
                        </a:rPr>
                        <a:t>Installation</a:t>
                      </a:r>
                      <a:r>
                        <a:rPr sz="800" spc="-45" dirty="0">
                          <a:latin typeface="Arial"/>
                          <a:cs typeface="Arial"/>
                        </a:rPr>
                        <a:t> </a:t>
                      </a:r>
                      <a:r>
                        <a:rPr sz="800" dirty="0">
                          <a:latin typeface="Arial"/>
                          <a:cs typeface="Arial"/>
                        </a:rPr>
                        <a:t>Method</a:t>
                      </a:r>
                      <a:r>
                        <a:rPr sz="800" spc="-35" dirty="0">
                          <a:latin typeface="Arial"/>
                          <a:cs typeface="Arial"/>
                        </a:rPr>
                        <a:t> </a:t>
                      </a:r>
                      <a:r>
                        <a:rPr sz="800" spc="-10" dirty="0">
                          <a:latin typeface="Arial"/>
                          <a:cs typeface="Arial"/>
                        </a:rPr>
                        <a:t>Statement</a:t>
                      </a:r>
                      <a:endParaRPr sz="800" dirty="0">
                        <a:latin typeface="Arial"/>
                        <a:cs typeface="Arial"/>
                      </a:endParaRPr>
                    </a:p>
                    <a:p>
                      <a:pPr marL="260985" indent="-170180">
                        <a:lnSpc>
                          <a:spcPct val="100000"/>
                        </a:lnSpc>
                        <a:spcBef>
                          <a:spcPts val="25"/>
                        </a:spcBef>
                        <a:buChar char="•"/>
                        <a:tabLst>
                          <a:tab pos="260985" algn="l"/>
                        </a:tabLst>
                      </a:pPr>
                      <a:r>
                        <a:rPr sz="800" dirty="0">
                          <a:latin typeface="Arial"/>
                          <a:cs typeface="Arial"/>
                        </a:rPr>
                        <a:t>Chiyoda</a:t>
                      </a:r>
                      <a:r>
                        <a:rPr sz="800" spc="-10" dirty="0">
                          <a:latin typeface="Arial"/>
                          <a:cs typeface="Arial"/>
                        </a:rPr>
                        <a:t> </a:t>
                      </a:r>
                      <a:r>
                        <a:rPr sz="800" dirty="0">
                          <a:latin typeface="Arial"/>
                          <a:cs typeface="Arial"/>
                        </a:rPr>
                        <a:t>Permit</a:t>
                      </a:r>
                      <a:r>
                        <a:rPr sz="800" spc="-35" dirty="0">
                          <a:latin typeface="Arial"/>
                          <a:cs typeface="Arial"/>
                        </a:rPr>
                        <a:t> </a:t>
                      </a:r>
                      <a:r>
                        <a:rPr sz="800" dirty="0">
                          <a:latin typeface="Arial"/>
                          <a:cs typeface="Arial"/>
                        </a:rPr>
                        <a:t>to</a:t>
                      </a:r>
                      <a:r>
                        <a:rPr sz="800" spc="-15" dirty="0">
                          <a:latin typeface="Arial"/>
                          <a:cs typeface="Arial"/>
                        </a:rPr>
                        <a:t> </a:t>
                      </a:r>
                      <a:r>
                        <a:rPr sz="800" dirty="0">
                          <a:latin typeface="Arial"/>
                          <a:cs typeface="Arial"/>
                        </a:rPr>
                        <a:t>Work</a:t>
                      </a:r>
                      <a:r>
                        <a:rPr sz="800" spc="-40" dirty="0">
                          <a:latin typeface="Arial"/>
                          <a:cs typeface="Arial"/>
                        </a:rPr>
                        <a:t> </a:t>
                      </a:r>
                      <a:r>
                        <a:rPr sz="800" spc="-10" dirty="0">
                          <a:latin typeface="Arial"/>
                          <a:cs typeface="Arial"/>
                        </a:rPr>
                        <a:t>Procedure</a:t>
                      </a:r>
                      <a:endParaRPr sz="800" dirty="0">
                        <a:latin typeface="Arial"/>
                        <a:cs typeface="Arial"/>
                      </a:endParaRPr>
                    </a:p>
                  </a:txBody>
                  <a:tcPr marL="0" marR="0" marT="80010" marB="0">
                    <a:lnR w="12700">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7"/>
                  </a:ext>
                </a:extLst>
              </a:tr>
              <a:tr h="403384">
                <a:tc>
                  <a:txBody>
                    <a:bodyPr/>
                    <a:lstStyle/>
                    <a:p>
                      <a:pPr>
                        <a:lnSpc>
                          <a:spcPct val="100000"/>
                        </a:lnSpc>
                        <a:spcBef>
                          <a:spcPts val="340"/>
                        </a:spcBef>
                      </a:pPr>
                      <a:endParaRPr sz="800" dirty="0">
                        <a:latin typeface="Times New Roman"/>
                        <a:cs typeface="Times New Roman"/>
                      </a:endParaRPr>
                    </a:p>
                    <a:p>
                      <a:pPr marL="90805">
                        <a:lnSpc>
                          <a:spcPct val="100000"/>
                        </a:lnSpc>
                      </a:pPr>
                      <a:r>
                        <a:rPr sz="800" b="1" dirty="0">
                          <a:latin typeface="Arial"/>
                          <a:cs typeface="Arial"/>
                        </a:rPr>
                        <a:t>Employee</a:t>
                      </a:r>
                      <a:r>
                        <a:rPr sz="800" b="1" spc="-50" dirty="0">
                          <a:latin typeface="Arial"/>
                          <a:cs typeface="Arial"/>
                        </a:rPr>
                        <a:t> </a:t>
                      </a:r>
                      <a:r>
                        <a:rPr sz="800" b="1" spc="-10" dirty="0">
                          <a:latin typeface="Arial"/>
                          <a:cs typeface="Arial"/>
                        </a:rPr>
                        <a:t>Condition</a:t>
                      </a:r>
                      <a:endParaRPr sz="800" dirty="0">
                        <a:latin typeface="Arial"/>
                        <a:cs typeface="Arial"/>
                      </a:endParaRPr>
                    </a:p>
                  </a:txBody>
                  <a:tcPr marL="0" marR="0" marT="32385"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a:lnSpc>
                          <a:spcPct val="100000"/>
                        </a:lnSpc>
                        <a:spcBef>
                          <a:spcPts val="250"/>
                        </a:spcBef>
                      </a:pPr>
                      <a:endParaRPr sz="800" dirty="0">
                        <a:latin typeface="Times New Roman"/>
                        <a:cs typeface="Times New Roman"/>
                      </a:endParaRPr>
                    </a:p>
                    <a:p>
                      <a:pPr marL="90805">
                        <a:lnSpc>
                          <a:spcPct val="100000"/>
                        </a:lnSpc>
                      </a:pPr>
                      <a:r>
                        <a:rPr sz="800" dirty="0">
                          <a:latin typeface="Arial"/>
                          <a:cs typeface="Arial"/>
                        </a:rPr>
                        <a:t>Employee</a:t>
                      </a:r>
                      <a:r>
                        <a:rPr sz="800" spc="-40" dirty="0">
                          <a:latin typeface="Arial"/>
                          <a:cs typeface="Arial"/>
                        </a:rPr>
                        <a:t> </a:t>
                      </a:r>
                      <a:r>
                        <a:rPr sz="800" dirty="0">
                          <a:latin typeface="Arial"/>
                          <a:cs typeface="Arial"/>
                        </a:rPr>
                        <a:t>sustained</a:t>
                      </a:r>
                      <a:r>
                        <a:rPr sz="800" spc="-35" dirty="0">
                          <a:latin typeface="Arial"/>
                          <a:cs typeface="Arial"/>
                        </a:rPr>
                        <a:t> </a:t>
                      </a:r>
                      <a:r>
                        <a:rPr sz="800" dirty="0">
                          <a:latin typeface="Arial"/>
                          <a:cs typeface="Arial"/>
                        </a:rPr>
                        <a:t>a</a:t>
                      </a:r>
                      <a:r>
                        <a:rPr sz="800" spc="-35" dirty="0">
                          <a:latin typeface="Arial"/>
                          <a:cs typeface="Arial"/>
                        </a:rPr>
                        <a:t> </a:t>
                      </a:r>
                      <a:r>
                        <a:rPr sz="800" dirty="0">
                          <a:latin typeface="Arial"/>
                          <a:cs typeface="Arial"/>
                        </a:rPr>
                        <a:t>sprained</a:t>
                      </a:r>
                      <a:r>
                        <a:rPr sz="800" spc="-30" dirty="0">
                          <a:latin typeface="Arial"/>
                          <a:cs typeface="Arial"/>
                        </a:rPr>
                        <a:t> </a:t>
                      </a:r>
                      <a:r>
                        <a:rPr sz="800" spc="-10" dirty="0">
                          <a:latin typeface="Arial"/>
                          <a:cs typeface="Arial"/>
                        </a:rPr>
                        <a:t>shoulder.</a:t>
                      </a:r>
                      <a:endParaRPr sz="800" dirty="0">
                        <a:latin typeface="Arial"/>
                        <a:cs typeface="Arial"/>
                      </a:endParaRPr>
                    </a:p>
                  </a:txBody>
                  <a:tcPr marL="0" marR="0" marT="23813" marB="0">
                    <a:lnR w="12700">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8"/>
                  </a:ext>
                </a:extLst>
              </a:tr>
              <a:tr h="308134">
                <a:tc>
                  <a:txBody>
                    <a:bodyPr/>
                    <a:lstStyle/>
                    <a:p>
                      <a:pPr marL="90805">
                        <a:lnSpc>
                          <a:spcPct val="100000"/>
                        </a:lnSpc>
                        <a:spcBef>
                          <a:spcPts val="990"/>
                        </a:spcBef>
                      </a:pPr>
                      <a:r>
                        <a:rPr sz="800" b="1" spc="-10" dirty="0">
                          <a:latin typeface="Arial"/>
                          <a:cs typeface="Arial"/>
                        </a:rPr>
                        <a:t>Contact</a:t>
                      </a:r>
                      <a:endParaRPr sz="800" dirty="0">
                        <a:latin typeface="Arial"/>
                        <a:cs typeface="Arial"/>
                      </a:endParaRPr>
                    </a:p>
                  </a:txBody>
                  <a:tcPr marL="0" marR="0" marT="94298"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1440" marR="300990" indent="-635">
                        <a:lnSpc>
                          <a:spcPct val="100000"/>
                        </a:lnSpc>
                        <a:spcBef>
                          <a:spcPts val="330"/>
                        </a:spcBef>
                      </a:pPr>
                      <a:r>
                        <a:rPr sz="800" dirty="0">
                          <a:latin typeface="Arial"/>
                          <a:cs typeface="Arial"/>
                        </a:rPr>
                        <a:t>Zach</a:t>
                      </a:r>
                      <a:r>
                        <a:rPr sz="800" spc="-20" dirty="0">
                          <a:latin typeface="Arial"/>
                          <a:cs typeface="Arial"/>
                        </a:rPr>
                        <a:t> </a:t>
                      </a:r>
                      <a:r>
                        <a:rPr sz="800" dirty="0">
                          <a:latin typeface="Arial"/>
                          <a:cs typeface="Arial"/>
                        </a:rPr>
                        <a:t>Scrivner,</a:t>
                      </a:r>
                      <a:r>
                        <a:rPr sz="800" spc="-10" dirty="0">
                          <a:latin typeface="Arial"/>
                          <a:cs typeface="Arial"/>
                        </a:rPr>
                        <a:t> Manager-</a:t>
                      </a:r>
                      <a:r>
                        <a:rPr sz="800" dirty="0">
                          <a:latin typeface="Arial"/>
                          <a:cs typeface="Arial"/>
                        </a:rPr>
                        <a:t>Corporate</a:t>
                      </a:r>
                      <a:r>
                        <a:rPr sz="800" spc="-15" dirty="0">
                          <a:latin typeface="Arial"/>
                          <a:cs typeface="Arial"/>
                        </a:rPr>
                        <a:t> </a:t>
                      </a:r>
                      <a:r>
                        <a:rPr sz="800" dirty="0">
                          <a:latin typeface="Arial"/>
                          <a:cs typeface="Arial"/>
                        </a:rPr>
                        <a:t>Project</a:t>
                      </a:r>
                      <a:r>
                        <a:rPr sz="800" spc="-30" dirty="0">
                          <a:latin typeface="Arial"/>
                          <a:cs typeface="Arial"/>
                        </a:rPr>
                        <a:t> </a:t>
                      </a:r>
                      <a:r>
                        <a:rPr sz="800" dirty="0">
                          <a:latin typeface="Arial"/>
                          <a:cs typeface="Arial"/>
                        </a:rPr>
                        <a:t>Engineering</a:t>
                      </a:r>
                      <a:r>
                        <a:rPr sz="800" spc="-15" dirty="0">
                          <a:latin typeface="Arial"/>
                          <a:cs typeface="Arial"/>
                        </a:rPr>
                        <a:t> </a:t>
                      </a:r>
                      <a:r>
                        <a:rPr sz="800" spc="-10" dirty="0">
                          <a:latin typeface="Arial"/>
                          <a:cs typeface="Arial"/>
                        </a:rPr>
                        <a:t>Safety </a:t>
                      </a:r>
                      <a:r>
                        <a:rPr sz="800" dirty="0">
                          <a:latin typeface="Arial"/>
                          <a:cs typeface="Arial"/>
                        </a:rPr>
                        <a:t>Chris</a:t>
                      </a:r>
                      <a:r>
                        <a:rPr sz="800" spc="-25" dirty="0">
                          <a:latin typeface="Arial"/>
                          <a:cs typeface="Arial"/>
                        </a:rPr>
                        <a:t> </a:t>
                      </a:r>
                      <a:r>
                        <a:rPr sz="800" dirty="0">
                          <a:latin typeface="Arial"/>
                          <a:cs typeface="Arial"/>
                        </a:rPr>
                        <a:t>McCoy,</a:t>
                      </a:r>
                      <a:r>
                        <a:rPr sz="800" spc="-15" dirty="0">
                          <a:latin typeface="Arial"/>
                          <a:cs typeface="Arial"/>
                        </a:rPr>
                        <a:t> </a:t>
                      </a:r>
                      <a:r>
                        <a:rPr sz="800" dirty="0">
                          <a:latin typeface="Arial"/>
                          <a:cs typeface="Arial"/>
                        </a:rPr>
                        <a:t>Project</a:t>
                      </a:r>
                      <a:r>
                        <a:rPr sz="800" spc="-30" dirty="0">
                          <a:latin typeface="Arial"/>
                          <a:cs typeface="Arial"/>
                        </a:rPr>
                        <a:t> </a:t>
                      </a:r>
                      <a:r>
                        <a:rPr sz="800" spc="-10" dirty="0">
                          <a:latin typeface="Arial"/>
                          <a:cs typeface="Arial"/>
                        </a:rPr>
                        <a:t>Director</a:t>
                      </a:r>
                      <a:endParaRPr sz="800" dirty="0">
                        <a:latin typeface="Arial"/>
                        <a:cs typeface="Arial"/>
                      </a:endParaRPr>
                    </a:p>
                  </a:txBody>
                  <a:tcPr marL="0" marR="0" marT="31433" marB="0">
                    <a:lnR w="12700">
                      <a:solidFill>
                        <a:srgbClr val="A6A6A6"/>
                      </a:solidFill>
                      <a:prstDash val="solid"/>
                    </a:lnR>
                    <a:lnT w="12700">
                      <a:solidFill>
                        <a:srgbClr val="9BBA58"/>
                      </a:solidFill>
                      <a:prstDash val="solid"/>
                    </a:lnT>
                    <a:lnB w="12700">
                      <a:solidFill>
                        <a:srgbClr val="A6A6A6"/>
                      </a:solidFill>
                      <a:prstDash val="solid"/>
                    </a:lnB>
                  </a:tcPr>
                </a:tc>
                <a:extLst>
                  <a:ext uri="{0D108BD9-81ED-4DB2-BD59-A6C34878D82A}">
                    <a16:rowId xmlns:a16="http://schemas.microsoft.com/office/drawing/2014/main" val="10009"/>
                  </a:ext>
                </a:extLst>
              </a:tr>
            </a:tbl>
          </a:graphicData>
        </a:graphic>
      </p:graphicFrame>
      <p:sp>
        <p:nvSpPr>
          <p:cNvPr id="11" name="object 11"/>
          <p:cNvSpPr txBox="1"/>
          <p:nvPr/>
        </p:nvSpPr>
        <p:spPr>
          <a:xfrm>
            <a:off x="7081318" y="1225112"/>
            <a:ext cx="961073" cy="252601"/>
          </a:xfrm>
          <a:prstGeom prst="rect">
            <a:avLst/>
          </a:prstGeom>
        </p:spPr>
        <p:txBody>
          <a:bodyPr vert="horz" wrap="square" lIns="0" tIns="10001" rIns="0" bIns="0" rtlCol="0">
            <a:spAutoFit/>
          </a:bodyPr>
          <a:lstStyle/>
          <a:p>
            <a:pPr marL="9525">
              <a:spcBef>
                <a:spcPts val="79"/>
              </a:spcBef>
            </a:pPr>
            <a:r>
              <a:rPr sz="788" dirty="0">
                <a:latin typeface="Arial"/>
                <a:cs typeface="Arial"/>
              </a:rPr>
              <a:t>PFE</a:t>
            </a:r>
            <a:r>
              <a:rPr sz="788" spc="-11" dirty="0">
                <a:latin typeface="Arial"/>
                <a:cs typeface="Arial"/>
              </a:rPr>
              <a:t> </a:t>
            </a:r>
            <a:r>
              <a:rPr sz="788" dirty="0">
                <a:latin typeface="Arial"/>
                <a:cs typeface="Arial"/>
              </a:rPr>
              <a:t>#</a:t>
            </a:r>
            <a:r>
              <a:rPr sz="788" spc="4" dirty="0">
                <a:latin typeface="Arial"/>
                <a:cs typeface="Arial"/>
              </a:rPr>
              <a:t> </a:t>
            </a:r>
            <a:r>
              <a:rPr sz="788" spc="-8" dirty="0">
                <a:latin typeface="Arial"/>
                <a:cs typeface="Arial"/>
              </a:rPr>
              <a:t>2024-</a:t>
            </a:r>
            <a:r>
              <a:rPr sz="788" spc="-38" dirty="0">
                <a:latin typeface="Arial"/>
                <a:cs typeface="Arial"/>
              </a:rPr>
              <a:t>4</a:t>
            </a:r>
            <a:endParaRPr sz="788" dirty="0">
              <a:latin typeface="Arial"/>
              <a:cs typeface="Arial"/>
            </a:endParaRPr>
          </a:p>
          <a:p>
            <a:pPr marL="9525"/>
            <a:r>
              <a:rPr sz="788" dirty="0">
                <a:latin typeface="Arial"/>
                <a:cs typeface="Arial"/>
              </a:rPr>
              <a:t>Event</a:t>
            </a:r>
            <a:r>
              <a:rPr sz="788" spc="-19" dirty="0">
                <a:latin typeface="Arial"/>
                <a:cs typeface="Arial"/>
              </a:rPr>
              <a:t> </a:t>
            </a:r>
            <a:r>
              <a:rPr sz="788" dirty="0">
                <a:latin typeface="Arial"/>
                <a:cs typeface="Arial"/>
              </a:rPr>
              <a:t>ID</a:t>
            </a:r>
            <a:r>
              <a:rPr sz="788" spc="-19" dirty="0">
                <a:latin typeface="Arial"/>
                <a:cs typeface="Arial"/>
              </a:rPr>
              <a:t> </a:t>
            </a:r>
            <a:r>
              <a:rPr sz="788" dirty="0">
                <a:latin typeface="Arial"/>
                <a:cs typeface="Arial"/>
              </a:rPr>
              <a:t>#</a:t>
            </a:r>
            <a:r>
              <a:rPr sz="788" spc="-15" dirty="0">
                <a:latin typeface="Arial"/>
                <a:cs typeface="Arial"/>
              </a:rPr>
              <a:t> </a:t>
            </a:r>
            <a:r>
              <a:rPr sz="788" spc="-8" dirty="0">
                <a:solidFill>
                  <a:srgbClr val="333333"/>
                </a:solidFill>
                <a:latin typeface="Arial"/>
                <a:cs typeface="Arial"/>
              </a:rPr>
              <a:t>20013614</a:t>
            </a:r>
            <a:endParaRPr sz="788" dirty="0">
              <a:latin typeface="Arial"/>
              <a:cs typeface="Arial"/>
            </a:endParaRPr>
          </a:p>
        </p:txBody>
      </p:sp>
      <p:sp>
        <p:nvSpPr>
          <p:cNvPr id="12" name="object 12"/>
          <p:cNvSpPr txBox="1"/>
          <p:nvPr/>
        </p:nvSpPr>
        <p:spPr>
          <a:xfrm>
            <a:off x="218125" y="1380559"/>
            <a:ext cx="701039" cy="124554"/>
          </a:xfrm>
          <a:prstGeom prst="rect">
            <a:avLst/>
          </a:prstGeom>
        </p:spPr>
        <p:txBody>
          <a:bodyPr vert="horz" wrap="square" lIns="0" tIns="9049" rIns="0" bIns="0" rtlCol="0">
            <a:spAutoFit/>
          </a:bodyPr>
          <a:lstStyle/>
          <a:p>
            <a:pPr marL="9525">
              <a:spcBef>
                <a:spcPts val="71"/>
              </a:spcBef>
            </a:pPr>
            <a:r>
              <a:rPr sz="750" b="1" dirty="0">
                <a:latin typeface="Arial"/>
                <a:cs typeface="Arial"/>
              </a:rPr>
              <a:t>Falling</a:t>
            </a:r>
            <a:r>
              <a:rPr sz="750" b="1" spc="-30" dirty="0">
                <a:latin typeface="Arial"/>
                <a:cs typeface="Arial"/>
              </a:rPr>
              <a:t> </a:t>
            </a:r>
            <a:r>
              <a:rPr sz="750" b="1" spc="-8" dirty="0">
                <a:latin typeface="Arial"/>
                <a:cs typeface="Arial"/>
              </a:rPr>
              <a:t>Objects</a:t>
            </a:r>
            <a:endParaRPr sz="750" dirty="0">
              <a:latin typeface="Arial"/>
              <a:cs typeface="Arial"/>
            </a:endParaRPr>
          </a:p>
        </p:txBody>
      </p:sp>
      <p:pic>
        <p:nvPicPr>
          <p:cNvPr id="13" name="object 13"/>
          <p:cNvPicPr/>
          <p:nvPr/>
        </p:nvPicPr>
        <p:blipFill>
          <a:blip r:embed="rId4" cstate="print"/>
          <a:stretch>
            <a:fillRect/>
          </a:stretch>
        </p:blipFill>
        <p:spPr>
          <a:xfrm>
            <a:off x="4732020" y="1935100"/>
            <a:ext cx="2718053" cy="3863339"/>
          </a:xfrm>
          <a:prstGeom prst="rect">
            <a:avLst/>
          </a:prstGeom>
        </p:spPr>
      </p:pic>
      <p:pic>
        <p:nvPicPr>
          <p:cNvPr id="14" name="object 14"/>
          <p:cNvPicPr/>
          <p:nvPr/>
        </p:nvPicPr>
        <p:blipFill>
          <a:blip r:embed="rId5" cstate="print"/>
          <a:stretch>
            <a:fillRect/>
          </a:stretch>
        </p:blipFill>
        <p:spPr>
          <a:xfrm>
            <a:off x="245745" y="892684"/>
            <a:ext cx="532637" cy="46177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46897" y="5704928"/>
            <a:ext cx="407194" cy="148117"/>
          </a:xfrm>
          <a:prstGeom prst="rect">
            <a:avLst/>
          </a:prstGeom>
        </p:spPr>
        <p:txBody>
          <a:bodyPr vert="horz" wrap="square" lIns="0" tIns="9525" rIns="0" bIns="0" rtlCol="0">
            <a:spAutoFit/>
          </a:bodyPr>
          <a:lstStyle/>
          <a:p>
            <a:pPr marL="9525">
              <a:spcBef>
                <a:spcPts val="75"/>
              </a:spcBef>
            </a:pPr>
            <a:r>
              <a:rPr sz="900" spc="-8" dirty="0">
                <a:latin typeface="Arial"/>
                <a:cs typeface="Arial"/>
              </a:rPr>
              <a:t>fcx.com</a:t>
            </a:r>
            <a:endParaRPr sz="900" dirty="0">
              <a:latin typeface="Arial"/>
              <a:cs typeface="Arial"/>
            </a:endParaRPr>
          </a:p>
        </p:txBody>
      </p:sp>
      <p:pic>
        <p:nvPicPr>
          <p:cNvPr id="3" name="object 3"/>
          <p:cNvPicPr/>
          <p:nvPr/>
        </p:nvPicPr>
        <p:blipFill>
          <a:blip r:embed="rId2" cstate="print"/>
          <a:stretch>
            <a:fillRect/>
          </a:stretch>
        </p:blipFill>
        <p:spPr>
          <a:xfrm>
            <a:off x="832105" y="5337810"/>
            <a:ext cx="348605" cy="352034"/>
          </a:xfrm>
          <a:prstGeom prst="rect">
            <a:avLst/>
          </a:prstGeom>
        </p:spPr>
      </p:pic>
      <p:sp>
        <p:nvSpPr>
          <p:cNvPr id="4" name="object 4"/>
          <p:cNvSpPr/>
          <p:nvPr/>
        </p:nvSpPr>
        <p:spPr>
          <a:xfrm>
            <a:off x="1826790" y="5559009"/>
            <a:ext cx="506254" cy="98584"/>
          </a:xfrm>
          <a:custGeom>
            <a:avLst/>
            <a:gdLst/>
            <a:ahLst/>
            <a:cxnLst/>
            <a:rect l="l" t="t" r="r" b="b"/>
            <a:pathLst>
              <a:path w="675005" h="131445">
                <a:moveTo>
                  <a:pt x="26136" y="0"/>
                </a:moveTo>
                <a:lnTo>
                  <a:pt x="0" y="0"/>
                </a:lnTo>
                <a:lnTo>
                  <a:pt x="0" y="27940"/>
                </a:lnTo>
                <a:lnTo>
                  <a:pt x="0" y="129540"/>
                </a:lnTo>
                <a:lnTo>
                  <a:pt x="15760" y="129540"/>
                </a:lnTo>
                <a:lnTo>
                  <a:pt x="15760" y="28067"/>
                </a:lnTo>
                <a:lnTo>
                  <a:pt x="15760" y="27940"/>
                </a:lnTo>
                <a:lnTo>
                  <a:pt x="26136" y="27940"/>
                </a:lnTo>
                <a:lnTo>
                  <a:pt x="26136" y="0"/>
                </a:lnTo>
                <a:close/>
              </a:path>
              <a:path w="675005" h="131445">
                <a:moveTo>
                  <a:pt x="132334" y="546"/>
                </a:moveTo>
                <a:lnTo>
                  <a:pt x="112229" y="546"/>
                </a:lnTo>
                <a:lnTo>
                  <a:pt x="66306" y="107683"/>
                </a:lnTo>
                <a:lnTo>
                  <a:pt x="32181" y="28067"/>
                </a:lnTo>
                <a:lnTo>
                  <a:pt x="15760" y="28067"/>
                </a:lnTo>
                <a:lnTo>
                  <a:pt x="58966" y="129806"/>
                </a:lnTo>
                <a:lnTo>
                  <a:pt x="73367" y="129806"/>
                </a:lnTo>
                <a:lnTo>
                  <a:pt x="82765" y="107683"/>
                </a:lnTo>
                <a:lnTo>
                  <a:pt x="116573" y="28067"/>
                </a:lnTo>
                <a:lnTo>
                  <a:pt x="116573" y="129806"/>
                </a:lnTo>
                <a:lnTo>
                  <a:pt x="132334" y="129806"/>
                </a:lnTo>
                <a:lnTo>
                  <a:pt x="132334" y="28067"/>
                </a:lnTo>
                <a:lnTo>
                  <a:pt x="132334" y="546"/>
                </a:lnTo>
                <a:close/>
              </a:path>
              <a:path w="675005" h="131445">
                <a:moveTo>
                  <a:pt x="239915" y="82842"/>
                </a:moveTo>
                <a:lnTo>
                  <a:pt x="239776" y="73126"/>
                </a:lnTo>
                <a:lnTo>
                  <a:pt x="239661" y="69900"/>
                </a:lnTo>
                <a:lnTo>
                  <a:pt x="237769" y="62077"/>
                </a:lnTo>
                <a:lnTo>
                  <a:pt x="233692" y="55333"/>
                </a:lnTo>
                <a:lnTo>
                  <a:pt x="230162" y="48577"/>
                </a:lnTo>
                <a:lnTo>
                  <a:pt x="229336" y="47777"/>
                </a:lnTo>
                <a:lnTo>
                  <a:pt x="203530" y="47777"/>
                </a:lnTo>
                <a:lnTo>
                  <a:pt x="210045" y="49936"/>
                </a:lnTo>
                <a:lnTo>
                  <a:pt x="215214" y="54521"/>
                </a:lnTo>
                <a:lnTo>
                  <a:pt x="220370" y="58839"/>
                </a:lnTo>
                <a:lnTo>
                  <a:pt x="223367" y="65036"/>
                </a:lnTo>
                <a:lnTo>
                  <a:pt x="224167" y="73126"/>
                </a:lnTo>
                <a:lnTo>
                  <a:pt x="167119" y="73126"/>
                </a:lnTo>
                <a:lnTo>
                  <a:pt x="167932" y="65570"/>
                </a:lnTo>
                <a:lnTo>
                  <a:pt x="170916" y="59639"/>
                </a:lnTo>
                <a:lnTo>
                  <a:pt x="181787" y="50190"/>
                </a:lnTo>
                <a:lnTo>
                  <a:pt x="188048" y="47764"/>
                </a:lnTo>
                <a:lnTo>
                  <a:pt x="229349" y="47764"/>
                </a:lnTo>
                <a:lnTo>
                  <a:pt x="224993" y="43446"/>
                </a:lnTo>
                <a:lnTo>
                  <a:pt x="211416" y="36423"/>
                </a:lnTo>
                <a:lnTo>
                  <a:pt x="203809" y="34544"/>
                </a:lnTo>
                <a:lnTo>
                  <a:pt x="186410" y="34544"/>
                </a:lnTo>
                <a:lnTo>
                  <a:pt x="178536" y="36423"/>
                </a:lnTo>
                <a:lnTo>
                  <a:pt x="150622" y="75806"/>
                </a:lnTo>
                <a:lnTo>
                  <a:pt x="150266" y="82842"/>
                </a:lnTo>
                <a:lnTo>
                  <a:pt x="160058" y="115227"/>
                </a:lnTo>
                <a:lnTo>
                  <a:pt x="197281" y="130886"/>
                </a:lnTo>
                <a:lnTo>
                  <a:pt x="205079" y="130327"/>
                </a:lnTo>
                <a:lnTo>
                  <a:pt x="212191" y="128625"/>
                </a:lnTo>
                <a:lnTo>
                  <a:pt x="218643" y="125768"/>
                </a:lnTo>
                <a:lnTo>
                  <a:pt x="224459" y="121704"/>
                </a:lnTo>
                <a:lnTo>
                  <a:pt x="228777" y="117398"/>
                </a:lnTo>
                <a:lnTo>
                  <a:pt x="229450" y="116763"/>
                </a:lnTo>
                <a:lnTo>
                  <a:pt x="233426" y="111188"/>
                </a:lnTo>
                <a:lnTo>
                  <a:pt x="236372" y="105016"/>
                </a:lnTo>
                <a:lnTo>
                  <a:pt x="238315" y="98234"/>
                </a:lnTo>
                <a:lnTo>
                  <a:pt x="222821" y="98234"/>
                </a:lnTo>
                <a:lnTo>
                  <a:pt x="221195" y="104178"/>
                </a:lnTo>
                <a:lnTo>
                  <a:pt x="217932" y="109029"/>
                </a:lnTo>
                <a:lnTo>
                  <a:pt x="213309" y="112268"/>
                </a:lnTo>
                <a:lnTo>
                  <a:pt x="208419" y="115785"/>
                </a:lnTo>
                <a:lnTo>
                  <a:pt x="202755" y="117386"/>
                </a:lnTo>
                <a:lnTo>
                  <a:pt x="187223" y="117386"/>
                </a:lnTo>
                <a:lnTo>
                  <a:pt x="179895" y="114693"/>
                </a:lnTo>
                <a:lnTo>
                  <a:pt x="169024" y="103632"/>
                </a:lnTo>
                <a:lnTo>
                  <a:pt x="166077" y="96202"/>
                </a:lnTo>
                <a:lnTo>
                  <a:pt x="166027" y="85547"/>
                </a:lnTo>
                <a:lnTo>
                  <a:pt x="239674" y="85547"/>
                </a:lnTo>
                <a:lnTo>
                  <a:pt x="239915" y="82842"/>
                </a:lnTo>
                <a:close/>
              </a:path>
              <a:path w="675005" h="131445">
                <a:moveTo>
                  <a:pt x="344004" y="52362"/>
                </a:moveTo>
                <a:lnTo>
                  <a:pt x="328803" y="52362"/>
                </a:lnTo>
                <a:lnTo>
                  <a:pt x="326834" y="48044"/>
                </a:lnTo>
                <a:lnTo>
                  <a:pt x="305701" y="34277"/>
                </a:lnTo>
                <a:lnTo>
                  <a:pt x="298919" y="34277"/>
                </a:lnTo>
                <a:lnTo>
                  <a:pt x="290614" y="35140"/>
                </a:lnTo>
                <a:lnTo>
                  <a:pt x="283222" y="37757"/>
                </a:lnTo>
                <a:lnTo>
                  <a:pt x="276796" y="42100"/>
                </a:lnTo>
                <a:lnTo>
                  <a:pt x="271195" y="48310"/>
                </a:lnTo>
                <a:lnTo>
                  <a:pt x="269024" y="35356"/>
                </a:lnTo>
                <a:lnTo>
                  <a:pt x="255714" y="35356"/>
                </a:lnTo>
                <a:lnTo>
                  <a:pt x="255714" y="129273"/>
                </a:lnTo>
                <a:lnTo>
                  <a:pt x="270929" y="129273"/>
                </a:lnTo>
                <a:lnTo>
                  <a:pt x="270929" y="70167"/>
                </a:lnTo>
                <a:lnTo>
                  <a:pt x="273100" y="62611"/>
                </a:lnTo>
                <a:lnTo>
                  <a:pt x="282346" y="50736"/>
                </a:lnTo>
                <a:lnTo>
                  <a:pt x="287718" y="48310"/>
                </a:lnTo>
                <a:lnTo>
                  <a:pt x="288315" y="48044"/>
                </a:lnTo>
                <a:lnTo>
                  <a:pt x="303263" y="48044"/>
                </a:lnTo>
                <a:lnTo>
                  <a:pt x="308965" y="50469"/>
                </a:lnTo>
                <a:lnTo>
                  <a:pt x="312775" y="55333"/>
                </a:lnTo>
                <a:lnTo>
                  <a:pt x="316852" y="60185"/>
                </a:lnTo>
                <a:lnTo>
                  <a:pt x="318681" y="66929"/>
                </a:lnTo>
                <a:lnTo>
                  <a:pt x="318757" y="129273"/>
                </a:lnTo>
                <a:lnTo>
                  <a:pt x="333971" y="129273"/>
                </a:lnTo>
                <a:lnTo>
                  <a:pt x="333971" y="69088"/>
                </a:lnTo>
                <a:lnTo>
                  <a:pt x="336143" y="61531"/>
                </a:lnTo>
                <a:lnTo>
                  <a:pt x="344004" y="52362"/>
                </a:lnTo>
                <a:close/>
              </a:path>
              <a:path w="675005" h="131445">
                <a:moveTo>
                  <a:pt x="397281" y="75552"/>
                </a:moveTo>
                <a:lnTo>
                  <a:pt x="396671" y="65735"/>
                </a:lnTo>
                <a:lnTo>
                  <a:pt x="394804" y="57302"/>
                </a:lnTo>
                <a:lnTo>
                  <a:pt x="391668" y="50241"/>
                </a:lnTo>
                <a:lnTo>
                  <a:pt x="389737" y="47764"/>
                </a:lnTo>
                <a:lnTo>
                  <a:pt x="387248" y="44551"/>
                </a:lnTo>
                <a:lnTo>
                  <a:pt x="382092" y="40119"/>
                </a:lnTo>
                <a:lnTo>
                  <a:pt x="376085" y="36995"/>
                </a:lnTo>
                <a:lnTo>
                  <a:pt x="369265" y="35153"/>
                </a:lnTo>
                <a:lnTo>
                  <a:pt x="361683" y="34544"/>
                </a:lnTo>
                <a:lnTo>
                  <a:pt x="351078" y="35648"/>
                </a:lnTo>
                <a:lnTo>
                  <a:pt x="342087" y="38989"/>
                </a:lnTo>
                <a:lnTo>
                  <a:pt x="334670" y="44551"/>
                </a:lnTo>
                <a:lnTo>
                  <a:pt x="328803" y="52349"/>
                </a:lnTo>
                <a:lnTo>
                  <a:pt x="343992" y="52349"/>
                </a:lnTo>
                <a:lnTo>
                  <a:pt x="345376" y="50736"/>
                </a:lnTo>
                <a:lnTo>
                  <a:pt x="351358" y="47764"/>
                </a:lnTo>
                <a:lnTo>
                  <a:pt x="366572" y="47764"/>
                </a:lnTo>
                <a:lnTo>
                  <a:pt x="372275" y="50190"/>
                </a:lnTo>
                <a:lnTo>
                  <a:pt x="379895" y="59905"/>
                </a:lnTo>
                <a:lnTo>
                  <a:pt x="382066" y="66916"/>
                </a:lnTo>
                <a:lnTo>
                  <a:pt x="382066" y="128993"/>
                </a:lnTo>
                <a:lnTo>
                  <a:pt x="397281" y="128993"/>
                </a:lnTo>
                <a:lnTo>
                  <a:pt x="397281" y="75552"/>
                </a:lnTo>
                <a:close/>
              </a:path>
              <a:path w="675005" h="131445">
                <a:moveTo>
                  <a:pt x="509778" y="82321"/>
                </a:moveTo>
                <a:lnTo>
                  <a:pt x="498703" y="48310"/>
                </a:lnTo>
                <a:lnTo>
                  <a:pt x="494576" y="43992"/>
                </a:lnTo>
                <a:lnTo>
                  <a:pt x="494017" y="43700"/>
                </a:lnTo>
                <a:lnTo>
                  <a:pt x="494017" y="83121"/>
                </a:lnTo>
                <a:lnTo>
                  <a:pt x="493458" y="90373"/>
                </a:lnTo>
                <a:lnTo>
                  <a:pt x="472008" y="117398"/>
                </a:lnTo>
                <a:lnTo>
                  <a:pt x="456526" y="117398"/>
                </a:lnTo>
                <a:lnTo>
                  <a:pt x="431253" y="89331"/>
                </a:lnTo>
                <a:lnTo>
                  <a:pt x="449313" y="50736"/>
                </a:lnTo>
                <a:lnTo>
                  <a:pt x="451091" y="49657"/>
                </a:lnTo>
                <a:lnTo>
                  <a:pt x="456260" y="48310"/>
                </a:lnTo>
                <a:lnTo>
                  <a:pt x="472008" y="48310"/>
                </a:lnTo>
                <a:lnTo>
                  <a:pt x="493458" y="75793"/>
                </a:lnTo>
                <a:lnTo>
                  <a:pt x="494017" y="83121"/>
                </a:lnTo>
                <a:lnTo>
                  <a:pt x="494017" y="43700"/>
                </a:lnTo>
                <a:lnTo>
                  <a:pt x="480707" y="36436"/>
                </a:lnTo>
                <a:lnTo>
                  <a:pt x="472833" y="34544"/>
                </a:lnTo>
                <a:lnTo>
                  <a:pt x="464134" y="34544"/>
                </a:lnTo>
                <a:lnTo>
                  <a:pt x="454342" y="35560"/>
                </a:lnTo>
                <a:lnTo>
                  <a:pt x="445693" y="38595"/>
                </a:lnTo>
                <a:lnTo>
                  <a:pt x="438111" y="43649"/>
                </a:lnTo>
                <a:lnTo>
                  <a:pt x="431533" y="50736"/>
                </a:lnTo>
                <a:lnTo>
                  <a:pt x="431533" y="546"/>
                </a:lnTo>
                <a:lnTo>
                  <a:pt x="416318" y="546"/>
                </a:lnTo>
                <a:lnTo>
                  <a:pt x="416318" y="129540"/>
                </a:lnTo>
                <a:lnTo>
                  <a:pt x="429628" y="129540"/>
                </a:lnTo>
                <a:lnTo>
                  <a:pt x="431800" y="115239"/>
                </a:lnTo>
                <a:lnTo>
                  <a:pt x="434784" y="120091"/>
                </a:lnTo>
                <a:lnTo>
                  <a:pt x="439140" y="123875"/>
                </a:lnTo>
                <a:lnTo>
                  <a:pt x="450011" y="129273"/>
                </a:lnTo>
                <a:lnTo>
                  <a:pt x="456526" y="130619"/>
                </a:lnTo>
                <a:lnTo>
                  <a:pt x="472833" y="130619"/>
                </a:lnTo>
                <a:lnTo>
                  <a:pt x="480720" y="128460"/>
                </a:lnTo>
                <a:lnTo>
                  <a:pt x="487514" y="124409"/>
                </a:lnTo>
                <a:lnTo>
                  <a:pt x="494576" y="120357"/>
                </a:lnTo>
                <a:lnTo>
                  <a:pt x="497281" y="117398"/>
                </a:lnTo>
                <a:lnTo>
                  <a:pt x="499732" y="114706"/>
                </a:lnTo>
                <a:lnTo>
                  <a:pt x="503809" y="107416"/>
                </a:lnTo>
                <a:lnTo>
                  <a:pt x="506349" y="101752"/>
                </a:lnTo>
                <a:lnTo>
                  <a:pt x="508215" y="95669"/>
                </a:lnTo>
                <a:lnTo>
                  <a:pt x="509384" y="89192"/>
                </a:lnTo>
                <a:lnTo>
                  <a:pt x="509778" y="82321"/>
                </a:lnTo>
                <a:close/>
              </a:path>
              <a:path w="675005" h="131445">
                <a:moveTo>
                  <a:pt x="610844" y="82842"/>
                </a:moveTo>
                <a:lnTo>
                  <a:pt x="610704" y="73139"/>
                </a:lnTo>
                <a:lnTo>
                  <a:pt x="610603" y="69900"/>
                </a:lnTo>
                <a:lnTo>
                  <a:pt x="608711" y="62077"/>
                </a:lnTo>
                <a:lnTo>
                  <a:pt x="604634" y="55333"/>
                </a:lnTo>
                <a:lnTo>
                  <a:pt x="601103" y="48577"/>
                </a:lnTo>
                <a:lnTo>
                  <a:pt x="600240" y="47777"/>
                </a:lnTo>
                <a:lnTo>
                  <a:pt x="574471" y="47777"/>
                </a:lnTo>
                <a:lnTo>
                  <a:pt x="580986" y="49936"/>
                </a:lnTo>
                <a:lnTo>
                  <a:pt x="586155" y="54521"/>
                </a:lnTo>
                <a:lnTo>
                  <a:pt x="591312" y="58839"/>
                </a:lnTo>
                <a:lnTo>
                  <a:pt x="594309" y="65036"/>
                </a:lnTo>
                <a:lnTo>
                  <a:pt x="595109" y="73126"/>
                </a:lnTo>
                <a:lnTo>
                  <a:pt x="538048" y="73126"/>
                </a:lnTo>
                <a:lnTo>
                  <a:pt x="538861" y="65570"/>
                </a:lnTo>
                <a:lnTo>
                  <a:pt x="541845" y="59639"/>
                </a:lnTo>
                <a:lnTo>
                  <a:pt x="552716" y="50190"/>
                </a:lnTo>
                <a:lnTo>
                  <a:pt x="558965" y="47764"/>
                </a:lnTo>
                <a:lnTo>
                  <a:pt x="600240" y="47764"/>
                </a:lnTo>
                <a:lnTo>
                  <a:pt x="595655" y="43446"/>
                </a:lnTo>
                <a:lnTo>
                  <a:pt x="582345" y="36423"/>
                </a:lnTo>
                <a:lnTo>
                  <a:pt x="574738" y="34544"/>
                </a:lnTo>
                <a:lnTo>
                  <a:pt x="557339" y="34544"/>
                </a:lnTo>
                <a:lnTo>
                  <a:pt x="549465" y="36423"/>
                </a:lnTo>
                <a:lnTo>
                  <a:pt x="521550" y="75806"/>
                </a:lnTo>
                <a:lnTo>
                  <a:pt x="521195" y="82842"/>
                </a:lnTo>
                <a:lnTo>
                  <a:pt x="530987" y="115227"/>
                </a:lnTo>
                <a:lnTo>
                  <a:pt x="568210" y="130886"/>
                </a:lnTo>
                <a:lnTo>
                  <a:pt x="576008" y="130327"/>
                </a:lnTo>
                <a:lnTo>
                  <a:pt x="583120" y="128625"/>
                </a:lnTo>
                <a:lnTo>
                  <a:pt x="589572" y="125768"/>
                </a:lnTo>
                <a:lnTo>
                  <a:pt x="595388" y="121704"/>
                </a:lnTo>
                <a:lnTo>
                  <a:pt x="599706" y="117398"/>
                </a:lnTo>
                <a:lnTo>
                  <a:pt x="600379" y="116763"/>
                </a:lnTo>
                <a:lnTo>
                  <a:pt x="604354" y="111188"/>
                </a:lnTo>
                <a:lnTo>
                  <a:pt x="607301" y="105016"/>
                </a:lnTo>
                <a:lnTo>
                  <a:pt x="609244" y="98234"/>
                </a:lnTo>
                <a:lnTo>
                  <a:pt x="593750" y="98234"/>
                </a:lnTo>
                <a:lnTo>
                  <a:pt x="592124" y="104178"/>
                </a:lnTo>
                <a:lnTo>
                  <a:pt x="588860" y="109029"/>
                </a:lnTo>
                <a:lnTo>
                  <a:pt x="584238" y="112268"/>
                </a:lnTo>
                <a:lnTo>
                  <a:pt x="579348" y="115785"/>
                </a:lnTo>
                <a:lnTo>
                  <a:pt x="573684" y="117386"/>
                </a:lnTo>
                <a:lnTo>
                  <a:pt x="558152" y="117386"/>
                </a:lnTo>
                <a:lnTo>
                  <a:pt x="550824" y="114693"/>
                </a:lnTo>
                <a:lnTo>
                  <a:pt x="539953" y="103632"/>
                </a:lnTo>
                <a:lnTo>
                  <a:pt x="537019" y="96202"/>
                </a:lnTo>
                <a:lnTo>
                  <a:pt x="536956" y="85547"/>
                </a:lnTo>
                <a:lnTo>
                  <a:pt x="610603" y="85547"/>
                </a:lnTo>
                <a:lnTo>
                  <a:pt x="610844" y="82842"/>
                </a:lnTo>
                <a:close/>
              </a:path>
              <a:path w="675005" h="131445">
                <a:moveTo>
                  <a:pt x="674458" y="35077"/>
                </a:moveTo>
                <a:lnTo>
                  <a:pt x="670382" y="35077"/>
                </a:lnTo>
                <a:lnTo>
                  <a:pt x="670382" y="35623"/>
                </a:lnTo>
                <a:lnTo>
                  <a:pt x="662774" y="35623"/>
                </a:lnTo>
                <a:lnTo>
                  <a:pt x="641845" y="49657"/>
                </a:lnTo>
                <a:lnTo>
                  <a:pt x="639673" y="35356"/>
                </a:lnTo>
                <a:lnTo>
                  <a:pt x="626364" y="35356"/>
                </a:lnTo>
                <a:lnTo>
                  <a:pt x="626364" y="129273"/>
                </a:lnTo>
                <a:lnTo>
                  <a:pt x="641578" y="129273"/>
                </a:lnTo>
                <a:lnTo>
                  <a:pt x="641578" y="72326"/>
                </a:lnTo>
                <a:lnTo>
                  <a:pt x="643483" y="65036"/>
                </a:lnTo>
                <a:lnTo>
                  <a:pt x="651357" y="52895"/>
                </a:lnTo>
                <a:lnTo>
                  <a:pt x="657885" y="49923"/>
                </a:lnTo>
                <a:lnTo>
                  <a:pt x="674458" y="49923"/>
                </a:lnTo>
                <a:lnTo>
                  <a:pt x="674458" y="49657"/>
                </a:lnTo>
                <a:lnTo>
                  <a:pt x="674458" y="35077"/>
                </a:lnTo>
                <a:close/>
              </a:path>
            </a:pathLst>
          </a:custGeom>
          <a:solidFill>
            <a:srgbClr val="003A3A"/>
          </a:solidFill>
        </p:spPr>
        <p:txBody>
          <a:bodyPr wrap="square" lIns="0" tIns="0" rIns="0" bIns="0" rtlCol="0"/>
          <a:lstStyle/>
          <a:p>
            <a:endParaRPr sz="1350" dirty="0"/>
          </a:p>
        </p:txBody>
      </p:sp>
      <p:grpSp>
        <p:nvGrpSpPr>
          <p:cNvPr id="5" name="object 5"/>
          <p:cNvGrpSpPr/>
          <p:nvPr/>
        </p:nvGrpSpPr>
        <p:grpSpPr>
          <a:xfrm>
            <a:off x="1826790" y="5420361"/>
            <a:ext cx="346710" cy="98584"/>
            <a:chOff x="2435720" y="6084147"/>
            <a:chExt cx="462280" cy="131445"/>
          </a:xfrm>
        </p:grpSpPr>
        <p:pic>
          <p:nvPicPr>
            <p:cNvPr id="6" name="object 6"/>
            <p:cNvPicPr/>
            <p:nvPr/>
          </p:nvPicPr>
          <p:blipFill>
            <a:blip r:embed="rId3" cstate="print"/>
            <a:stretch>
              <a:fillRect/>
            </a:stretch>
          </p:blipFill>
          <p:spPr>
            <a:xfrm>
              <a:off x="2435720" y="6084147"/>
              <a:ext cx="305714" cy="131152"/>
            </a:xfrm>
            <a:prstGeom prst="rect">
              <a:avLst/>
            </a:prstGeom>
          </p:spPr>
        </p:pic>
        <p:pic>
          <p:nvPicPr>
            <p:cNvPr id="7" name="object 7"/>
            <p:cNvPicPr/>
            <p:nvPr/>
          </p:nvPicPr>
          <p:blipFill>
            <a:blip r:embed="rId4" cstate="print"/>
            <a:stretch>
              <a:fillRect/>
            </a:stretch>
          </p:blipFill>
          <p:spPr>
            <a:xfrm>
              <a:off x="2760997" y="6085214"/>
              <a:ext cx="136695" cy="129277"/>
            </a:xfrm>
            <a:prstGeom prst="rect">
              <a:avLst/>
            </a:prstGeom>
          </p:spPr>
        </p:pic>
      </p:grpSp>
      <p:grpSp>
        <p:nvGrpSpPr>
          <p:cNvPr id="8" name="object 8"/>
          <p:cNvGrpSpPr/>
          <p:nvPr/>
        </p:nvGrpSpPr>
        <p:grpSpPr>
          <a:xfrm>
            <a:off x="1402463" y="5386960"/>
            <a:ext cx="318135" cy="303848"/>
            <a:chOff x="1869951" y="6039614"/>
            <a:chExt cx="424180" cy="405130"/>
          </a:xfrm>
        </p:grpSpPr>
        <p:pic>
          <p:nvPicPr>
            <p:cNvPr id="9" name="object 9"/>
            <p:cNvPicPr/>
            <p:nvPr/>
          </p:nvPicPr>
          <p:blipFill>
            <a:blip r:embed="rId5" cstate="print"/>
            <a:stretch>
              <a:fillRect/>
            </a:stretch>
          </p:blipFill>
          <p:spPr>
            <a:xfrm>
              <a:off x="1869953" y="6039614"/>
              <a:ext cx="423644" cy="161921"/>
            </a:xfrm>
            <a:prstGeom prst="rect">
              <a:avLst/>
            </a:prstGeom>
          </p:spPr>
        </p:pic>
        <p:sp>
          <p:nvSpPr>
            <p:cNvPr id="10" name="object 10"/>
            <p:cNvSpPr/>
            <p:nvPr/>
          </p:nvSpPr>
          <p:spPr>
            <a:xfrm>
              <a:off x="1899290" y="6201537"/>
              <a:ext cx="365125" cy="81280"/>
            </a:xfrm>
            <a:custGeom>
              <a:avLst/>
              <a:gdLst/>
              <a:ahLst/>
              <a:cxnLst/>
              <a:rect l="l" t="t" r="r" b="b"/>
              <a:pathLst>
                <a:path w="365125" h="81279">
                  <a:moveTo>
                    <a:pt x="341045" y="0"/>
                  </a:moveTo>
                  <a:lnTo>
                    <a:pt x="23647" y="0"/>
                  </a:lnTo>
                  <a:lnTo>
                    <a:pt x="0" y="40487"/>
                  </a:lnTo>
                  <a:lnTo>
                    <a:pt x="23647" y="80962"/>
                  </a:lnTo>
                  <a:lnTo>
                    <a:pt x="341045" y="80962"/>
                  </a:lnTo>
                  <a:lnTo>
                    <a:pt x="364693" y="40487"/>
                  </a:lnTo>
                  <a:lnTo>
                    <a:pt x="341045" y="0"/>
                  </a:lnTo>
                  <a:close/>
                </a:path>
              </a:pathLst>
            </a:custGeom>
            <a:solidFill>
              <a:srgbClr val="003A3A"/>
            </a:solidFill>
          </p:spPr>
          <p:txBody>
            <a:bodyPr wrap="square" lIns="0" tIns="0" rIns="0" bIns="0" rtlCol="0"/>
            <a:lstStyle/>
            <a:p>
              <a:endParaRPr sz="1350" dirty="0"/>
            </a:p>
          </p:txBody>
        </p:sp>
        <p:pic>
          <p:nvPicPr>
            <p:cNvPr id="11" name="object 11"/>
            <p:cNvPicPr/>
            <p:nvPr/>
          </p:nvPicPr>
          <p:blipFill>
            <a:blip r:embed="rId6" cstate="print"/>
            <a:stretch>
              <a:fillRect/>
            </a:stretch>
          </p:blipFill>
          <p:spPr>
            <a:xfrm>
              <a:off x="1869951" y="6282493"/>
              <a:ext cx="423642" cy="161931"/>
            </a:xfrm>
            <a:prstGeom prst="rect">
              <a:avLst/>
            </a:prstGeom>
          </p:spPr>
        </p:pic>
      </p:grpSp>
      <p:sp>
        <p:nvSpPr>
          <p:cNvPr id="12" name="object 12"/>
          <p:cNvSpPr txBox="1">
            <a:spLocks noGrp="1"/>
          </p:cNvSpPr>
          <p:nvPr>
            <p:ph type="ctrTitle"/>
          </p:nvPr>
        </p:nvSpPr>
        <p:spPr>
          <a:xfrm>
            <a:off x="4572000" y="2050826"/>
            <a:ext cx="3674897" cy="1048364"/>
          </a:xfrm>
          <a:prstGeom prst="rect">
            <a:avLst/>
          </a:prstGeom>
        </p:spPr>
        <p:txBody>
          <a:bodyPr vert="horz" wrap="square" lIns="0" tIns="215265" rIns="0" bIns="0" rtlCol="0" anchor="ctr">
            <a:spAutoFit/>
          </a:bodyPr>
          <a:lstStyle/>
          <a:p>
            <a:pPr marL="9525">
              <a:lnSpc>
                <a:spcPct val="100000"/>
              </a:lnSpc>
              <a:spcBef>
                <a:spcPts val="75"/>
              </a:spcBef>
            </a:pPr>
            <a:r>
              <a:rPr lang="en-US" sz="2700" dirty="0"/>
              <a:t>Liability Management Recordable Incidents</a:t>
            </a:r>
            <a:endParaRPr sz="2700" dirty="0"/>
          </a:p>
        </p:txBody>
      </p:sp>
      <p:sp>
        <p:nvSpPr>
          <p:cNvPr id="13" name="object 13"/>
          <p:cNvSpPr txBox="1"/>
          <p:nvPr/>
        </p:nvSpPr>
        <p:spPr>
          <a:xfrm>
            <a:off x="4599602" y="3514466"/>
            <a:ext cx="1500664" cy="286617"/>
          </a:xfrm>
          <a:prstGeom prst="rect">
            <a:avLst/>
          </a:prstGeom>
        </p:spPr>
        <p:txBody>
          <a:bodyPr vert="horz" wrap="square" lIns="0" tIns="9525" rIns="0" bIns="0" rtlCol="0">
            <a:spAutoFit/>
          </a:bodyPr>
          <a:lstStyle/>
          <a:p>
            <a:pPr marL="9525">
              <a:spcBef>
                <a:spcPts val="75"/>
              </a:spcBef>
            </a:pPr>
            <a:r>
              <a:rPr dirty="0">
                <a:solidFill>
                  <a:srgbClr val="006EC0"/>
                </a:solidFill>
                <a:latin typeface="Arial"/>
                <a:cs typeface="Arial"/>
              </a:rPr>
              <a:t>February</a:t>
            </a:r>
            <a:r>
              <a:rPr spc="-83" dirty="0">
                <a:solidFill>
                  <a:srgbClr val="006EC0"/>
                </a:solidFill>
                <a:latin typeface="Arial"/>
                <a:cs typeface="Arial"/>
              </a:rPr>
              <a:t> </a:t>
            </a:r>
            <a:r>
              <a:rPr spc="-15" dirty="0">
                <a:solidFill>
                  <a:srgbClr val="006EC0"/>
                </a:solidFill>
                <a:latin typeface="Arial"/>
                <a:cs typeface="Arial"/>
              </a:rPr>
              <a:t>2024</a:t>
            </a:r>
            <a:endParaRPr dirty="0">
              <a:latin typeface="Arial"/>
              <a:cs typeface="Arial"/>
            </a:endParaRPr>
          </a:p>
        </p:txBody>
      </p:sp>
      <p:sp>
        <p:nvSpPr>
          <p:cNvPr id="14" name="object 14"/>
          <p:cNvSpPr txBox="1"/>
          <p:nvPr/>
        </p:nvSpPr>
        <p:spPr>
          <a:xfrm>
            <a:off x="8968882" y="5810201"/>
            <a:ext cx="110490" cy="113493"/>
          </a:xfrm>
          <a:prstGeom prst="rect">
            <a:avLst/>
          </a:prstGeom>
        </p:spPr>
        <p:txBody>
          <a:bodyPr vert="horz" wrap="square" lIns="0" tIns="9525" rIns="0" bIns="0" rtlCol="0">
            <a:spAutoFit/>
          </a:bodyPr>
          <a:lstStyle/>
          <a:p>
            <a:pPr marL="9525">
              <a:spcBef>
                <a:spcPts val="75"/>
              </a:spcBef>
            </a:pPr>
            <a:r>
              <a:rPr sz="675" spc="-19" dirty="0">
                <a:solidFill>
                  <a:srgbClr val="511F11"/>
                </a:solidFill>
                <a:latin typeface="Arial"/>
                <a:cs typeface="Arial"/>
              </a:rPr>
              <a:t>15</a:t>
            </a:r>
            <a:endParaRPr sz="675" dirty="0">
              <a:latin typeface="Arial"/>
              <a:cs typeface="Arial"/>
            </a:endParaRPr>
          </a:p>
        </p:txBody>
      </p:sp>
    </p:spTree>
    <p:extLst>
      <p:ext uri="{BB962C8B-B14F-4D97-AF65-F5344CB8AC3E}">
        <p14:creationId xmlns:p14="http://schemas.microsoft.com/office/powerpoint/2010/main" val="4269020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0F252C-11E0-76AD-D026-04915097CF91}"/>
              </a:ext>
            </a:extLst>
          </p:cNvPr>
          <p:cNvSpPr>
            <a:spLocks noGrp="1"/>
          </p:cNvSpPr>
          <p:nvPr>
            <p:ph type="sldNum" sz="quarter" idx="12"/>
          </p:nvPr>
        </p:nvSpPr>
        <p:spPr/>
        <p:txBody>
          <a:bodyPr/>
          <a:lstStyle/>
          <a:p>
            <a:fld id="{B5EB69C0-7537-C24C-BC67-8B5F238D9475}" type="slidenum">
              <a:rPr lang="en-US" smtClean="0"/>
              <a:pPr/>
              <a:t>15</a:t>
            </a:fld>
            <a:endParaRPr lang="en-US" dirty="0"/>
          </a:p>
        </p:txBody>
      </p:sp>
      <p:sp>
        <p:nvSpPr>
          <p:cNvPr id="4" name="Title 3">
            <a:extLst>
              <a:ext uri="{FF2B5EF4-FFF2-40B4-BE49-F238E27FC236}">
                <a16:creationId xmlns:a16="http://schemas.microsoft.com/office/drawing/2014/main" id="{FDF834BB-C98C-8F62-76F6-44AB97D9029E}"/>
              </a:ext>
            </a:extLst>
          </p:cNvPr>
          <p:cNvSpPr>
            <a:spLocks noGrp="1"/>
          </p:cNvSpPr>
          <p:nvPr>
            <p:ph type="title"/>
          </p:nvPr>
        </p:nvSpPr>
        <p:spPr/>
        <p:txBody>
          <a:bodyPr/>
          <a:lstStyle/>
          <a:p>
            <a:r>
              <a:rPr lang="en-US" dirty="0"/>
              <a:t>Recap of Liability Mgmt. Incident</a:t>
            </a:r>
          </a:p>
        </p:txBody>
      </p:sp>
      <p:sp>
        <p:nvSpPr>
          <p:cNvPr id="5" name="Rectangle: Single Corner Rounded 4">
            <a:extLst>
              <a:ext uri="{FF2B5EF4-FFF2-40B4-BE49-F238E27FC236}">
                <a16:creationId xmlns:a16="http://schemas.microsoft.com/office/drawing/2014/main" id="{694BAEA7-F50C-314F-6B42-98C5B5B78577}"/>
              </a:ext>
            </a:extLst>
          </p:cNvPr>
          <p:cNvSpPr/>
          <p:nvPr/>
        </p:nvSpPr>
        <p:spPr>
          <a:xfrm>
            <a:off x="198783" y="1232453"/>
            <a:ext cx="3797529" cy="5115338"/>
          </a:xfrm>
          <a:prstGeom prst="round1Rect">
            <a:avLst/>
          </a:prstGeom>
          <a:noFill/>
          <a:ln w="38100" cmpd="sng">
            <a:solidFill>
              <a:srgbClr val="BB5D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r>
              <a:rPr lang="en-US" sz="2000" u="sng" dirty="0">
                <a:solidFill>
                  <a:schemeClr val="tx1"/>
                </a:solidFill>
              </a:rPr>
              <a:t>Incident Overview</a:t>
            </a:r>
          </a:p>
          <a:p>
            <a:endParaRPr lang="en-US" sz="2000" dirty="0">
              <a:solidFill>
                <a:schemeClr val="tx1"/>
              </a:solidFill>
            </a:endParaRPr>
          </a:p>
          <a:p>
            <a:r>
              <a:rPr lang="en-US" sz="2000" dirty="0">
                <a:solidFill>
                  <a:schemeClr val="tx1"/>
                </a:solidFill>
              </a:rPr>
              <a:t>On 2/27/24 an Operator was tracking a mini-excavator Cat 300.1 backwards when it tipped over and into a propane tank.  This  caused the tank to slide off the platform, onto it’s side and crack the service line which began leaking gas. The operator sustained injuries to his left side and was placed on restricted duty.</a:t>
            </a:r>
          </a:p>
          <a:p>
            <a:pPr algn="ctr"/>
            <a:endParaRPr lang="en-US" dirty="0">
              <a:solidFill>
                <a:schemeClr val="tx1"/>
              </a:solidFill>
            </a:endParaRPr>
          </a:p>
          <a:p>
            <a:pPr algn="ctr"/>
            <a:endParaRPr lang="en-US" dirty="0">
              <a:solidFill>
                <a:schemeClr val="tx1"/>
              </a:solidFill>
            </a:endParaRPr>
          </a:p>
        </p:txBody>
      </p:sp>
      <p:pic>
        <p:nvPicPr>
          <p:cNvPr id="7" name="Content Placeholder 9">
            <a:extLst>
              <a:ext uri="{FF2B5EF4-FFF2-40B4-BE49-F238E27FC236}">
                <a16:creationId xmlns:a16="http://schemas.microsoft.com/office/drawing/2014/main" id="{3A21CF0E-80DE-E00E-9BF1-EB6D8EF453B9}"/>
              </a:ext>
            </a:extLst>
          </p:cNvPr>
          <p:cNvPicPr>
            <a:picLocks noChangeAspect="1"/>
          </p:cNvPicPr>
          <p:nvPr/>
        </p:nvPicPr>
        <p:blipFill>
          <a:blip r:embed="rId2"/>
          <a:stretch>
            <a:fillRect/>
          </a:stretch>
        </p:blipFill>
        <p:spPr>
          <a:xfrm>
            <a:off x="5787678" y="1138098"/>
            <a:ext cx="1776905" cy="2677664"/>
          </a:xfrm>
          <a:prstGeom prst="rect">
            <a:avLst/>
          </a:prstGeom>
        </p:spPr>
      </p:pic>
      <p:pic>
        <p:nvPicPr>
          <p:cNvPr id="10" name="Picture 9">
            <a:extLst>
              <a:ext uri="{FF2B5EF4-FFF2-40B4-BE49-F238E27FC236}">
                <a16:creationId xmlns:a16="http://schemas.microsoft.com/office/drawing/2014/main" id="{0E912FA4-44E9-F0EA-8698-6C6EA2C135AC}"/>
              </a:ext>
            </a:extLst>
          </p:cNvPr>
          <p:cNvPicPr>
            <a:picLocks noChangeAspect="1"/>
          </p:cNvPicPr>
          <p:nvPr/>
        </p:nvPicPr>
        <p:blipFill>
          <a:blip r:embed="rId3"/>
          <a:stretch>
            <a:fillRect/>
          </a:stretch>
        </p:blipFill>
        <p:spPr>
          <a:xfrm>
            <a:off x="4346713" y="3419510"/>
            <a:ext cx="4446886" cy="3298272"/>
          </a:xfrm>
          <a:prstGeom prst="rect">
            <a:avLst/>
          </a:prstGeom>
        </p:spPr>
      </p:pic>
      <p:sp>
        <p:nvSpPr>
          <p:cNvPr id="11" name="TextBox 10">
            <a:extLst>
              <a:ext uri="{FF2B5EF4-FFF2-40B4-BE49-F238E27FC236}">
                <a16:creationId xmlns:a16="http://schemas.microsoft.com/office/drawing/2014/main" id="{9CE1214D-07A7-E98C-1BAD-100C1E5D5A85}"/>
              </a:ext>
            </a:extLst>
          </p:cNvPr>
          <p:cNvSpPr txBox="1"/>
          <p:nvPr/>
        </p:nvSpPr>
        <p:spPr>
          <a:xfrm>
            <a:off x="6546574" y="3631096"/>
            <a:ext cx="2074911" cy="369332"/>
          </a:xfrm>
          <a:prstGeom prst="rect">
            <a:avLst/>
          </a:prstGeom>
          <a:noFill/>
        </p:spPr>
        <p:txBody>
          <a:bodyPr wrap="square" rtlCol="0">
            <a:spAutoFit/>
          </a:bodyPr>
          <a:lstStyle/>
          <a:p>
            <a:r>
              <a:rPr lang="en-US" dirty="0">
                <a:solidFill>
                  <a:schemeClr val="bg1"/>
                </a:solidFill>
              </a:rPr>
              <a:t>Small berm</a:t>
            </a:r>
          </a:p>
        </p:txBody>
      </p:sp>
      <p:cxnSp>
        <p:nvCxnSpPr>
          <p:cNvPr id="13" name="Straight Arrow Connector 12">
            <a:extLst>
              <a:ext uri="{FF2B5EF4-FFF2-40B4-BE49-F238E27FC236}">
                <a16:creationId xmlns:a16="http://schemas.microsoft.com/office/drawing/2014/main" id="{AB80073D-1C75-812C-7129-E02AD86815FA}"/>
              </a:ext>
            </a:extLst>
          </p:cNvPr>
          <p:cNvCxnSpPr/>
          <p:nvPr/>
        </p:nvCxnSpPr>
        <p:spPr>
          <a:xfrm>
            <a:off x="7050157" y="4000428"/>
            <a:ext cx="1048814" cy="123418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882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970B54-E1E3-4A23-F92C-EDA018817568}"/>
              </a:ext>
            </a:extLst>
          </p:cNvPr>
          <p:cNvSpPr>
            <a:spLocks noGrp="1"/>
          </p:cNvSpPr>
          <p:nvPr>
            <p:ph type="sldNum" sz="quarter" idx="12"/>
          </p:nvPr>
        </p:nvSpPr>
        <p:spPr/>
        <p:txBody>
          <a:bodyPr/>
          <a:lstStyle/>
          <a:p>
            <a:fld id="{B5EB69C0-7537-C24C-BC67-8B5F238D9475}" type="slidenum">
              <a:rPr lang="en-US" smtClean="0"/>
              <a:pPr/>
              <a:t>16</a:t>
            </a:fld>
            <a:endParaRPr lang="en-US" dirty="0"/>
          </a:p>
        </p:txBody>
      </p:sp>
      <p:sp>
        <p:nvSpPr>
          <p:cNvPr id="4" name="Title 3">
            <a:extLst>
              <a:ext uri="{FF2B5EF4-FFF2-40B4-BE49-F238E27FC236}">
                <a16:creationId xmlns:a16="http://schemas.microsoft.com/office/drawing/2014/main" id="{5D95E7D2-B974-C79D-8965-609A420E6220}"/>
              </a:ext>
            </a:extLst>
          </p:cNvPr>
          <p:cNvSpPr>
            <a:spLocks noGrp="1"/>
          </p:cNvSpPr>
          <p:nvPr>
            <p:ph type="title"/>
          </p:nvPr>
        </p:nvSpPr>
        <p:spPr>
          <a:xfrm>
            <a:off x="339365" y="365126"/>
            <a:ext cx="7225218" cy="787813"/>
          </a:xfrm>
        </p:spPr>
        <p:txBody>
          <a:bodyPr/>
          <a:lstStyle/>
          <a:p>
            <a:r>
              <a:rPr lang="en-US" dirty="0"/>
              <a:t>Incident Investigation Findings</a:t>
            </a:r>
          </a:p>
        </p:txBody>
      </p:sp>
      <p:sp>
        <p:nvSpPr>
          <p:cNvPr id="7" name="Content Placeholder 6">
            <a:extLst>
              <a:ext uri="{FF2B5EF4-FFF2-40B4-BE49-F238E27FC236}">
                <a16:creationId xmlns:a16="http://schemas.microsoft.com/office/drawing/2014/main" id="{D9A5869B-8D6C-5ABA-A7DA-86BCEF66C53A}"/>
              </a:ext>
            </a:extLst>
          </p:cNvPr>
          <p:cNvSpPr>
            <a:spLocks noGrp="1"/>
          </p:cNvSpPr>
          <p:nvPr>
            <p:ph idx="1"/>
          </p:nvPr>
        </p:nvSpPr>
        <p:spPr>
          <a:xfrm>
            <a:off x="339365" y="1338470"/>
            <a:ext cx="8434388" cy="4956313"/>
          </a:xfrm>
          <a:prstGeom prst="round1Rect">
            <a:avLst/>
          </a:prstGeom>
          <a:noFill/>
          <a:ln w="38100" cmpd="sng">
            <a:solidFill>
              <a:srgbClr val="BB5D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u="sng" dirty="0"/>
              <a:t>Positive findings</a:t>
            </a:r>
          </a:p>
          <a:p>
            <a:r>
              <a:rPr lang="en-US" dirty="0"/>
              <a:t>Seat belt being worn</a:t>
            </a:r>
          </a:p>
          <a:p>
            <a:r>
              <a:rPr lang="en-US" dirty="0"/>
              <a:t>Spotter in right place</a:t>
            </a:r>
          </a:p>
          <a:p>
            <a:r>
              <a:rPr lang="en-US" dirty="0"/>
              <a:t>ROPS on equipment</a:t>
            </a:r>
          </a:p>
          <a:p>
            <a:endParaRPr lang="en-US" dirty="0"/>
          </a:p>
          <a:p>
            <a:pPr marL="0" indent="0">
              <a:buNone/>
            </a:pPr>
            <a:r>
              <a:rPr lang="en-US" u="sng" dirty="0"/>
              <a:t>Opportunities</a:t>
            </a:r>
          </a:p>
          <a:p>
            <a:r>
              <a:rPr lang="en-US" dirty="0"/>
              <a:t>Inaccurate positioning of equipment – see operator’s manual</a:t>
            </a:r>
          </a:p>
          <a:p>
            <a:r>
              <a:rPr lang="en-US" dirty="0"/>
              <a:t>Operator not trained or assessed on model of excavator</a:t>
            </a:r>
          </a:p>
          <a:p>
            <a:r>
              <a:rPr lang="en-US" dirty="0"/>
              <a:t>Spotter did not evaluate area prior to operation</a:t>
            </a:r>
          </a:p>
          <a:p>
            <a:r>
              <a:rPr lang="en-US" dirty="0"/>
              <a:t>Inadequate communication between spotter and operator regarding operating area </a:t>
            </a:r>
          </a:p>
          <a:p>
            <a:pPr algn="ctr"/>
            <a:endParaRPr lang="en-US" dirty="0">
              <a:solidFill>
                <a:schemeClr val="tx1"/>
              </a:solidFill>
            </a:endParaRPr>
          </a:p>
        </p:txBody>
      </p:sp>
    </p:spTree>
    <p:extLst>
      <p:ext uri="{BB962C8B-B14F-4D97-AF65-F5344CB8AC3E}">
        <p14:creationId xmlns:p14="http://schemas.microsoft.com/office/powerpoint/2010/main" val="3783412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77EBE1-DE36-E1B5-77C3-59325EEE221F}"/>
              </a:ext>
            </a:extLst>
          </p:cNvPr>
          <p:cNvSpPr>
            <a:spLocks noGrp="1"/>
          </p:cNvSpPr>
          <p:nvPr>
            <p:ph type="sldNum" sz="quarter" idx="12"/>
          </p:nvPr>
        </p:nvSpPr>
        <p:spPr/>
        <p:txBody>
          <a:bodyPr/>
          <a:lstStyle/>
          <a:p>
            <a:fld id="{B5EB69C0-7537-C24C-BC67-8B5F238D9475}" type="slidenum">
              <a:rPr lang="en-US" smtClean="0"/>
              <a:pPr/>
              <a:t>17</a:t>
            </a:fld>
            <a:endParaRPr lang="en-US" dirty="0"/>
          </a:p>
        </p:txBody>
      </p:sp>
      <p:sp>
        <p:nvSpPr>
          <p:cNvPr id="3" name="Content Placeholder 2">
            <a:extLst>
              <a:ext uri="{FF2B5EF4-FFF2-40B4-BE49-F238E27FC236}">
                <a16:creationId xmlns:a16="http://schemas.microsoft.com/office/drawing/2014/main" id="{867DE767-D295-394C-D073-731F1F71F4E7}"/>
              </a:ext>
            </a:extLst>
          </p:cNvPr>
          <p:cNvSpPr>
            <a:spLocks noGrp="1"/>
          </p:cNvSpPr>
          <p:nvPr>
            <p:ph idx="1"/>
          </p:nvPr>
        </p:nvSpPr>
        <p:spPr>
          <a:xfrm>
            <a:off x="354508" y="1040515"/>
            <a:ext cx="8434984" cy="4464423"/>
          </a:xfrm>
        </p:spPr>
        <p:txBody>
          <a:bodyPr/>
          <a:lstStyle/>
          <a:p>
            <a:r>
              <a:rPr lang="en-US" dirty="0">
                <a:latin typeface="+mj-lt"/>
              </a:rPr>
              <a:t>Use skid steer/walk-behind vs mini-excavator</a:t>
            </a:r>
          </a:p>
          <a:p>
            <a:r>
              <a:rPr lang="en-US" dirty="0">
                <a:latin typeface="+mj-lt"/>
              </a:rPr>
              <a:t>Additional equipment training for operators and verification through operator assessments </a:t>
            </a:r>
          </a:p>
          <a:p>
            <a:pPr lvl="1"/>
            <a:r>
              <a:rPr lang="en-US" dirty="0">
                <a:latin typeface="+mj-lt"/>
              </a:rPr>
              <a:t>Revisions to Operator Assessments, examples include:</a:t>
            </a:r>
          </a:p>
          <a:p>
            <a:pPr marL="1030288" lvl="1" indent="-342900">
              <a:spcBef>
                <a:spcPts val="0"/>
              </a:spcBef>
              <a:buSzPts val="1000"/>
              <a:buFont typeface="Courier New" panose="02070309020205020404" pitchFamily="49" charset="0"/>
              <a:buChar char="o"/>
              <a:tabLst>
                <a:tab pos="1371600" algn="l"/>
              </a:tabLst>
            </a:pPr>
            <a:r>
              <a:rPr lang="en-US" dirty="0">
                <a:solidFill>
                  <a:srgbClr val="212121"/>
                </a:solidFill>
                <a:effectLst/>
                <a:latin typeface="+mj-lt"/>
                <a:ea typeface="Times New Roman" panose="02020603050405020304" pitchFamily="18" charset="0"/>
              </a:rPr>
              <a:t>Specific assessments for grouping of  similar units, for example 303/304/305 Mini-Excavators vs. 300.9/301 Mini-Excavators due to different controls, stability, etc.</a:t>
            </a:r>
            <a:endParaRPr lang="en-US" dirty="0">
              <a:solidFill>
                <a:srgbClr val="212121"/>
              </a:solidFill>
              <a:effectLst/>
              <a:latin typeface="+mj-lt"/>
              <a:ea typeface="Calibri" panose="020F0502020204030204" pitchFamily="34" charset="0"/>
            </a:endParaRPr>
          </a:p>
          <a:p>
            <a:pPr marL="1030288" lvl="1" indent="-342900">
              <a:spcBef>
                <a:spcPts val="0"/>
              </a:spcBef>
              <a:buSzPts val="1000"/>
              <a:buFont typeface="Courier New" panose="02070309020205020404" pitchFamily="49" charset="0"/>
              <a:buChar char="o"/>
              <a:tabLst>
                <a:tab pos="1371600" algn="l"/>
              </a:tabLst>
            </a:pPr>
            <a:r>
              <a:rPr lang="en-US" dirty="0">
                <a:solidFill>
                  <a:srgbClr val="212121"/>
                </a:solidFill>
                <a:effectLst/>
                <a:latin typeface="+mj-lt"/>
                <a:ea typeface="Times New Roman" panose="02020603050405020304" pitchFamily="18" charset="0"/>
              </a:rPr>
              <a:t>Skid steers</a:t>
            </a:r>
            <a:endParaRPr lang="en-US" dirty="0">
              <a:solidFill>
                <a:srgbClr val="212121"/>
              </a:solidFill>
              <a:effectLst/>
              <a:latin typeface="+mj-lt"/>
              <a:ea typeface="Calibri" panose="020F0502020204030204" pitchFamily="34" charset="0"/>
            </a:endParaRPr>
          </a:p>
          <a:p>
            <a:pPr marL="1030288" lvl="1" indent="-342900">
              <a:spcBef>
                <a:spcPts val="0"/>
              </a:spcBef>
              <a:buSzPts val="1000"/>
              <a:buFont typeface="Courier New" panose="02070309020205020404" pitchFamily="49" charset="0"/>
              <a:buChar char="o"/>
              <a:tabLst>
                <a:tab pos="1371600" algn="l"/>
              </a:tabLst>
            </a:pPr>
            <a:r>
              <a:rPr lang="en-US" dirty="0">
                <a:solidFill>
                  <a:srgbClr val="212121"/>
                </a:solidFill>
                <a:effectLst/>
                <a:latin typeface="+mj-lt"/>
                <a:ea typeface="Times New Roman" panose="02020603050405020304" pitchFamily="18" charset="0"/>
              </a:rPr>
              <a:t>Walk-behind skid steers</a:t>
            </a:r>
            <a:endParaRPr lang="en-US" dirty="0">
              <a:effectLst/>
              <a:latin typeface="+mj-lt"/>
            </a:endParaRPr>
          </a:p>
          <a:p>
            <a:r>
              <a:rPr lang="en-US" dirty="0">
                <a:latin typeface="+mj-lt"/>
              </a:rPr>
              <a:t>Improvement of documentation in daily task forms by Contractor personnel </a:t>
            </a:r>
          </a:p>
          <a:p>
            <a:pPr marL="742950" indent="-285750">
              <a:spcBef>
                <a:spcPts val="0"/>
              </a:spcBef>
              <a:buSzPts val="1000"/>
              <a:buFont typeface="Courier New" panose="02070309020205020404" pitchFamily="49" charset="0"/>
              <a:buChar char="o"/>
              <a:tabLst>
                <a:tab pos="1371600" algn="l"/>
              </a:tabLst>
            </a:pPr>
            <a:r>
              <a:rPr lang="en-US" dirty="0">
                <a:solidFill>
                  <a:srgbClr val="212121"/>
                </a:solidFill>
                <a:effectLst/>
                <a:latin typeface="+mj-lt"/>
                <a:ea typeface="Times New Roman" panose="02020603050405020304" pitchFamily="18" charset="0"/>
              </a:rPr>
              <a:t>Equipment travel plan including boom in direction of travel;</a:t>
            </a:r>
            <a:endParaRPr lang="en-US" dirty="0">
              <a:solidFill>
                <a:srgbClr val="212121"/>
              </a:solidFill>
              <a:effectLst/>
              <a:latin typeface="+mj-lt"/>
              <a:ea typeface="Calibri" panose="020F0502020204030204" pitchFamily="34" charset="0"/>
            </a:endParaRPr>
          </a:p>
          <a:p>
            <a:pPr marL="742950" indent="-285750">
              <a:spcBef>
                <a:spcPts val="0"/>
              </a:spcBef>
              <a:buSzPts val="1000"/>
              <a:buFont typeface="Courier New" panose="02070309020205020404" pitchFamily="49" charset="0"/>
              <a:buChar char="o"/>
              <a:tabLst>
                <a:tab pos="1371600" algn="l"/>
              </a:tabLst>
            </a:pPr>
            <a:r>
              <a:rPr lang="en-US" dirty="0">
                <a:solidFill>
                  <a:srgbClr val="212121"/>
                </a:solidFill>
                <a:effectLst/>
                <a:latin typeface="+mj-lt"/>
                <a:ea typeface="Times New Roman" panose="02020603050405020304" pitchFamily="18" charset="0"/>
              </a:rPr>
              <a:t>Better define spotter responsibilities; additional spotters may be necessary; </a:t>
            </a:r>
            <a:endParaRPr lang="en-US" dirty="0">
              <a:solidFill>
                <a:srgbClr val="212121"/>
              </a:solidFill>
              <a:effectLst/>
              <a:latin typeface="+mj-lt"/>
              <a:ea typeface="Calibri" panose="020F0502020204030204" pitchFamily="34" charset="0"/>
            </a:endParaRPr>
          </a:p>
          <a:p>
            <a:pPr marL="742950" indent="-285750">
              <a:spcBef>
                <a:spcPts val="0"/>
              </a:spcBef>
              <a:buSzPts val="1000"/>
              <a:buFont typeface="Courier New" panose="02070309020205020404" pitchFamily="49" charset="0"/>
              <a:buChar char="o"/>
              <a:tabLst>
                <a:tab pos="1371600" algn="l"/>
              </a:tabLst>
            </a:pPr>
            <a:r>
              <a:rPr lang="en-US" dirty="0">
                <a:solidFill>
                  <a:srgbClr val="212121"/>
                </a:solidFill>
                <a:effectLst/>
                <a:latin typeface="+mj-lt"/>
                <a:ea typeface="Times New Roman" panose="02020603050405020304" pitchFamily="18" charset="0"/>
              </a:rPr>
              <a:t>Operator/Spotter Communication;</a:t>
            </a:r>
            <a:endParaRPr lang="en-US" dirty="0">
              <a:solidFill>
                <a:srgbClr val="212121"/>
              </a:solidFill>
              <a:effectLst/>
              <a:latin typeface="+mj-lt"/>
              <a:ea typeface="Calibri" panose="020F0502020204030204" pitchFamily="34" charset="0"/>
            </a:endParaRPr>
          </a:p>
          <a:p>
            <a:pPr marL="742950" indent="-285750">
              <a:spcBef>
                <a:spcPts val="0"/>
              </a:spcBef>
              <a:buSzPts val="1000"/>
              <a:buFont typeface="Courier New" panose="02070309020205020404" pitchFamily="49" charset="0"/>
              <a:buChar char="o"/>
              <a:tabLst>
                <a:tab pos="1371600" algn="l"/>
              </a:tabLst>
            </a:pPr>
            <a:r>
              <a:rPr lang="en-US" dirty="0">
                <a:solidFill>
                  <a:srgbClr val="212121"/>
                </a:solidFill>
                <a:effectLst/>
                <a:latin typeface="+mj-lt"/>
                <a:ea typeface="Times New Roman" panose="02020603050405020304" pitchFamily="18" charset="0"/>
              </a:rPr>
              <a:t>How work area is established, work sequence, and how/where stockpiling;</a:t>
            </a:r>
            <a:endParaRPr lang="en-US" dirty="0">
              <a:solidFill>
                <a:srgbClr val="212121"/>
              </a:solidFill>
              <a:latin typeface="+mj-lt"/>
              <a:ea typeface="Times New Roman" panose="02020603050405020304" pitchFamily="18" charset="0"/>
            </a:endParaRPr>
          </a:p>
          <a:p>
            <a:pPr marL="742950" indent="-285750">
              <a:spcBef>
                <a:spcPts val="0"/>
              </a:spcBef>
              <a:buSzPts val="1000"/>
              <a:buFont typeface="Courier New" panose="02070309020205020404" pitchFamily="49" charset="0"/>
              <a:buChar char="o"/>
              <a:tabLst>
                <a:tab pos="1371600" algn="l"/>
              </a:tabLst>
            </a:pPr>
            <a:r>
              <a:rPr lang="en-US" dirty="0">
                <a:solidFill>
                  <a:srgbClr val="212121"/>
                </a:solidFill>
                <a:effectLst/>
                <a:latin typeface="+mj-lt"/>
                <a:ea typeface="Times New Roman" panose="02020603050405020304" pitchFamily="18" charset="0"/>
              </a:rPr>
              <a:t>Ensure operator is capable and comfortable with task.</a:t>
            </a:r>
            <a:r>
              <a:rPr lang="en-US" dirty="0">
                <a:latin typeface="+mj-lt"/>
              </a:rPr>
              <a:t> </a:t>
            </a:r>
          </a:p>
          <a:p>
            <a:r>
              <a:rPr lang="en-US" b="1" dirty="0">
                <a:latin typeface="+mj-lt"/>
              </a:rPr>
              <a:t>All Contractors – Verify all operators have been assessed for similar operating units and training has been documented</a:t>
            </a:r>
          </a:p>
          <a:p>
            <a:endParaRPr lang="en-US" dirty="0"/>
          </a:p>
        </p:txBody>
      </p:sp>
      <p:sp>
        <p:nvSpPr>
          <p:cNvPr id="4" name="Title 3">
            <a:extLst>
              <a:ext uri="{FF2B5EF4-FFF2-40B4-BE49-F238E27FC236}">
                <a16:creationId xmlns:a16="http://schemas.microsoft.com/office/drawing/2014/main" id="{8F221EF6-7347-2F38-6228-11C194DB7CE9}"/>
              </a:ext>
            </a:extLst>
          </p:cNvPr>
          <p:cNvSpPr>
            <a:spLocks noGrp="1"/>
          </p:cNvSpPr>
          <p:nvPr>
            <p:ph type="title"/>
          </p:nvPr>
        </p:nvSpPr>
        <p:spPr/>
        <p:txBody>
          <a:bodyPr/>
          <a:lstStyle/>
          <a:p>
            <a:r>
              <a:rPr lang="en-US" dirty="0"/>
              <a:t>Incident Corrective Actions</a:t>
            </a:r>
          </a:p>
        </p:txBody>
      </p:sp>
    </p:spTree>
    <p:extLst>
      <p:ext uri="{BB962C8B-B14F-4D97-AF65-F5344CB8AC3E}">
        <p14:creationId xmlns:p14="http://schemas.microsoft.com/office/powerpoint/2010/main" val="648177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2B717-0DB1-F6A7-A5DC-2BC3121F10D3}"/>
              </a:ext>
            </a:extLst>
          </p:cNvPr>
          <p:cNvSpPr>
            <a:spLocks noGrp="1"/>
          </p:cNvSpPr>
          <p:nvPr>
            <p:ph type="ctrTitle"/>
          </p:nvPr>
        </p:nvSpPr>
        <p:spPr>
          <a:xfrm>
            <a:off x="4593851" y="1524000"/>
            <a:ext cx="3510438" cy="1449275"/>
          </a:xfrm>
        </p:spPr>
        <p:txBody>
          <a:bodyPr/>
          <a:lstStyle/>
          <a:p>
            <a:r>
              <a:rPr lang="en-US" dirty="0"/>
              <a:t>Liability Management</a:t>
            </a:r>
            <a:br>
              <a:rPr lang="en-US" dirty="0"/>
            </a:br>
            <a:r>
              <a:rPr lang="en-US" dirty="0"/>
              <a:t>Stop Work Safety Success Recognition</a:t>
            </a:r>
          </a:p>
        </p:txBody>
      </p:sp>
      <p:sp>
        <p:nvSpPr>
          <p:cNvPr id="3" name="Subtitle 2">
            <a:extLst>
              <a:ext uri="{FF2B5EF4-FFF2-40B4-BE49-F238E27FC236}">
                <a16:creationId xmlns:a16="http://schemas.microsoft.com/office/drawing/2014/main" id="{F2E69E2C-37A3-76B3-2945-E93C19E6F175}"/>
              </a:ext>
            </a:extLst>
          </p:cNvPr>
          <p:cNvSpPr>
            <a:spLocks noGrp="1"/>
          </p:cNvSpPr>
          <p:nvPr>
            <p:ph type="subTitle" idx="4"/>
          </p:nvPr>
        </p:nvSpPr>
        <p:spPr>
          <a:xfrm>
            <a:off x="1610139" y="3840480"/>
            <a:ext cx="6400800" cy="166199"/>
          </a:xfrm>
        </p:spPr>
        <p:txBody>
          <a:bodyPr/>
          <a:lstStyle/>
          <a:p>
            <a:endParaRPr lang="en-US" dirty="0"/>
          </a:p>
        </p:txBody>
      </p:sp>
      <p:sp>
        <p:nvSpPr>
          <p:cNvPr id="4" name="Slide Number Placeholder 3">
            <a:extLst>
              <a:ext uri="{FF2B5EF4-FFF2-40B4-BE49-F238E27FC236}">
                <a16:creationId xmlns:a16="http://schemas.microsoft.com/office/drawing/2014/main" id="{AABBF8CA-7A2A-D6CD-7A54-D73111CA0C46}"/>
              </a:ext>
            </a:extLst>
          </p:cNvPr>
          <p:cNvSpPr>
            <a:spLocks noGrp="1"/>
          </p:cNvSpPr>
          <p:nvPr>
            <p:ph type="sldNum" sz="quarter" idx="7"/>
          </p:nvPr>
        </p:nvSpPr>
        <p:spPr/>
        <p:txBody>
          <a:bodyPr/>
          <a:lstStyle/>
          <a:p>
            <a:fld id="{B6F15528-21DE-4FAA-801E-634DDDAF4B2B}" type="slidenum">
              <a:rPr lang="en-US" smtClean="0"/>
              <a:t>18</a:t>
            </a:fld>
            <a:endParaRPr lang="en-US" dirty="0"/>
          </a:p>
        </p:txBody>
      </p:sp>
    </p:spTree>
    <p:extLst>
      <p:ext uri="{BB962C8B-B14F-4D97-AF65-F5344CB8AC3E}">
        <p14:creationId xmlns:p14="http://schemas.microsoft.com/office/powerpoint/2010/main" val="3462814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77EBE1-DE36-E1B5-77C3-59325EEE221F}"/>
              </a:ext>
            </a:extLst>
          </p:cNvPr>
          <p:cNvSpPr>
            <a:spLocks noGrp="1"/>
          </p:cNvSpPr>
          <p:nvPr>
            <p:ph type="sldNum" sz="quarter" idx="12"/>
          </p:nvPr>
        </p:nvSpPr>
        <p:spPr/>
        <p:txBody>
          <a:bodyPr/>
          <a:lstStyle/>
          <a:p>
            <a:fld id="{B5EB69C0-7537-C24C-BC67-8B5F238D9475}" type="slidenum">
              <a:rPr lang="en-US" smtClean="0"/>
              <a:pPr/>
              <a:t>19</a:t>
            </a:fld>
            <a:endParaRPr lang="en-US" dirty="0"/>
          </a:p>
        </p:txBody>
      </p:sp>
      <p:sp>
        <p:nvSpPr>
          <p:cNvPr id="4" name="Title 3">
            <a:extLst>
              <a:ext uri="{FF2B5EF4-FFF2-40B4-BE49-F238E27FC236}">
                <a16:creationId xmlns:a16="http://schemas.microsoft.com/office/drawing/2014/main" id="{8F221EF6-7347-2F38-6228-11C194DB7CE9}"/>
              </a:ext>
            </a:extLst>
          </p:cNvPr>
          <p:cNvSpPr>
            <a:spLocks noGrp="1"/>
          </p:cNvSpPr>
          <p:nvPr>
            <p:ph type="title"/>
          </p:nvPr>
        </p:nvSpPr>
        <p:spPr/>
        <p:txBody>
          <a:bodyPr/>
          <a:lstStyle/>
          <a:p>
            <a:r>
              <a:rPr lang="en-US" dirty="0"/>
              <a:t>2023 Stop Work Recognition &amp; Award</a:t>
            </a:r>
          </a:p>
        </p:txBody>
      </p:sp>
      <p:sp>
        <p:nvSpPr>
          <p:cNvPr id="6" name="Rectangle 5">
            <a:extLst>
              <a:ext uri="{FF2B5EF4-FFF2-40B4-BE49-F238E27FC236}">
                <a16:creationId xmlns:a16="http://schemas.microsoft.com/office/drawing/2014/main" id="{7B98B49F-2309-B9B4-6EE1-C4649969E37B}"/>
              </a:ext>
            </a:extLst>
          </p:cNvPr>
          <p:cNvSpPr/>
          <p:nvPr/>
        </p:nvSpPr>
        <p:spPr>
          <a:xfrm rot="18965506">
            <a:off x="767643" y="3114649"/>
            <a:ext cx="7223361" cy="923330"/>
          </a:xfrm>
          <a:prstGeom prst="rect">
            <a:avLst/>
          </a:prstGeom>
          <a:noFill/>
        </p:spPr>
        <p:txBody>
          <a:bodyPr wrap="square" lIns="91440" tIns="45720" rIns="91440" bIns="45720">
            <a:spAutoFit/>
          </a:bodyPr>
          <a:lstStyle/>
          <a:p>
            <a:pPr algn="ctr"/>
            <a:r>
              <a:rPr lang="en-US" sz="5400" b="1" cap="none" spc="0" dirty="0">
                <a:ln w="10160">
                  <a:solidFill>
                    <a:schemeClr val="accent6"/>
                  </a:solidFill>
                  <a:prstDash val="solid"/>
                </a:ln>
                <a:noFill/>
                <a:effectLst>
                  <a:outerShdw blurRad="38100" dist="22860" dir="5400000" algn="tl" rotWithShape="0">
                    <a:srgbClr val="000000">
                      <a:alpha val="30000"/>
                    </a:srgbClr>
                  </a:outerShdw>
                </a:effectLst>
              </a:rPr>
              <a:t>CONGRATULATIONS </a:t>
            </a:r>
          </a:p>
        </p:txBody>
      </p:sp>
      <p:sp>
        <p:nvSpPr>
          <p:cNvPr id="9" name="Content Placeholder 2">
            <a:extLst>
              <a:ext uri="{FF2B5EF4-FFF2-40B4-BE49-F238E27FC236}">
                <a16:creationId xmlns:a16="http://schemas.microsoft.com/office/drawing/2014/main" id="{F7C2DCDF-4990-8DE8-417B-1A8F35FEB710}"/>
              </a:ext>
            </a:extLst>
          </p:cNvPr>
          <p:cNvSpPr>
            <a:spLocks noGrp="1"/>
          </p:cNvSpPr>
          <p:nvPr>
            <p:ph idx="1"/>
          </p:nvPr>
        </p:nvSpPr>
        <p:spPr>
          <a:xfrm>
            <a:off x="187096" y="1344289"/>
            <a:ext cx="8797416" cy="4464050"/>
          </a:xfrm>
        </p:spPr>
        <p:txBody>
          <a:bodyPr/>
          <a:lstStyle/>
          <a:p>
            <a:pPr marL="0" indent="0">
              <a:buNone/>
            </a:pPr>
            <a:r>
              <a:rPr lang="en-US" dirty="0"/>
              <a:t>ARCADIS</a:t>
            </a:r>
          </a:p>
          <a:p>
            <a:r>
              <a:rPr lang="en-US" sz="1600" dirty="0"/>
              <a:t>Dante: An employee (Sampler) was collected samples from the SEEP onsite when another operation was about to start rock back fill over the SEEP, the operator placing stone could not see the sampler, a third employee saw this and called a stop work. Rock Placement was continued after samples were completed.</a:t>
            </a:r>
          </a:p>
          <a:p>
            <a:r>
              <a:rPr lang="en-US" sz="1600" dirty="0"/>
              <a:t>Carteret: During backfill and restoration activities, an employee, placing rip rap along the berm and proposed fence line, recognized that the rip rap could pose as a potential tripping hazard during fence installation. Work was stopped to contact the site construction manager about the potential issue. After discussing, it was decided that the fence should be installed prior to the completion of the rip rap to minimize the associated risks. </a:t>
            </a:r>
          </a:p>
          <a:p>
            <a:pPr marL="0" indent="0">
              <a:buNone/>
            </a:pPr>
            <a:r>
              <a:rPr lang="en-US" dirty="0"/>
              <a:t>SUNDT:</a:t>
            </a:r>
          </a:p>
          <a:p>
            <a:r>
              <a:rPr lang="en-US" sz="1600" dirty="0"/>
              <a:t>Copper Queen: Work was stopped when an operator pushing material noticed a void in the bench and upon inspection noticed a potential detonator cord in the void. </a:t>
            </a:r>
          </a:p>
          <a:p>
            <a:endParaRPr lang="en-US" sz="1600" dirty="0"/>
          </a:p>
          <a:p>
            <a:pPr marL="0" indent="0">
              <a:buNone/>
            </a:pPr>
            <a:r>
              <a:rPr lang="en-US" dirty="0"/>
              <a:t>ENTACT</a:t>
            </a:r>
          </a:p>
          <a:p>
            <a:r>
              <a:rPr lang="en-US" sz="1600" dirty="0"/>
              <a:t>USVP Clarkdale: Stop work was called when a bolt and washer from a dump truck was observed on the ground.  Work resumed once bolt, and washer were reinstalled on break canister on underside of dump truck.</a:t>
            </a:r>
          </a:p>
          <a:p>
            <a:endParaRPr lang="en-US" dirty="0"/>
          </a:p>
        </p:txBody>
      </p:sp>
    </p:spTree>
    <p:extLst>
      <p:ext uri="{BB962C8B-B14F-4D97-AF65-F5344CB8AC3E}">
        <p14:creationId xmlns:p14="http://schemas.microsoft.com/office/powerpoint/2010/main" val="311185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0997D2-DD57-FD49-0C87-86073FE0FA61}"/>
              </a:ext>
            </a:extLst>
          </p:cNvPr>
          <p:cNvSpPr>
            <a:spLocks noGrp="1"/>
          </p:cNvSpPr>
          <p:nvPr>
            <p:ph type="sldNum" sz="quarter" idx="12"/>
          </p:nvPr>
        </p:nvSpPr>
        <p:spPr>
          <a:xfrm>
            <a:off x="8098971" y="6577563"/>
            <a:ext cx="1045029" cy="280438"/>
          </a:xfrm>
        </p:spPr>
        <p:txBody>
          <a:bodyPr>
            <a:normAutofit/>
          </a:bodyPr>
          <a:lstStyle/>
          <a:p>
            <a:pPr>
              <a:spcAft>
                <a:spcPts val="600"/>
              </a:spcAft>
            </a:pPr>
            <a:fld id="{B5EB69C0-7537-C24C-BC67-8B5F238D9475}" type="slidenum">
              <a:rPr lang="en-US" smtClean="0"/>
              <a:pPr>
                <a:spcAft>
                  <a:spcPts val="600"/>
                </a:spcAft>
              </a:pPr>
              <a:t>2</a:t>
            </a:fld>
            <a:endParaRPr lang="en-US" dirty="0"/>
          </a:p>
        </p:txBody>
      </p:sp>
      <p:sp>
        <p:nvSpPr>
          <p:cNvPr id="3" name="Content Placeholder 2">
            <a:extLst>
              <a:ext uri="{FF2B5EF4-FFF2-40B4-BE49-F238E27FC236}">
                <a16:creationId xmlns:a16="http://schemas.microsoft.com/office/drawing/2014/main" id="{2F332AB9-316D-2720-11FD-A213CD49212D}"/>
              </a:ext>
            </a:extLst>
          </p:cNvPr>
          <p:cNvSpPr>
            <a:spLocks noGrp="1"/>
          </p:cNvSpPr>
          <p:nvPr>
            <p:ph idx="1"/>
          </p:nvPr>
        </p:nvSpPr>
        <p:spPr>
          <a:xfrm>
            <a:off x="339365" y="1519519"/>
            <a:ext cx="4122242" cy="4464423"/>
          </a:xfrm>
        </p:spPr>
        <p:txBody>
          <a:bodyPr>
            <a:normAutofit/>
          </a:bodyPr>
          <a:lstStyle/>
          <a:p>
            <a:r>
              <a:rPr lang="en-US" sz="2400" dirty="0"/>
              <a:t>Welcome</a:t>
            </a:r>
          </a:p>
          <a:p>
            <a:r>
              <a:rPr lang="en-US" sz="2400" dirty="0"/>
              <a:t>Introductions</a:t>
            </a:r>
          </a:p>
          <a:p>
            <a:r>
              <a:rPr lang="en-US" sz="2400" dirty="0"/>
              <a:t>Housekeeping</a:t>
            </a:r>
          </a:p>
          <a:p>
            <a:r>
              <a:rPr lang="en-US" sz="2400" dirty="0"/>
              <a:t>Purpose</a:t>
            </a:r>
          </a:p>
          <a:p>
            <a:r>
              <a:rPr lang="en-US" sz="2400" dirty="0"/>
              <a:t>Frequency</a:t>
            </a:r>
          </a:p>
          <a:p>
            <a:pPr lvl="1"/>
            <a:r>
              <a:rPr lang="en-US" sz="2400" dirty="0"/>
              <a:t>Remote</a:t>
            </a:r>
          </a:p>
          <a:p>
            <a:pPr lvl="1"/>
            <a:r>
              <a:rPr lang="en-US" sz="2400" dirty="0"/>
              <a:t>2</a:t>
            </a:r>
            <a:r>
              <a:rPr lang="en-US" sz="2400" baseline="30000" dirty="0"/>
              <a:t>nd</a:t>
            </a:r>
            <a:r>
              <a:rPr lang="en-US" sz="2400" dirty="0"/>
              <a:t> Wed / month</a:t>
            </a:r>
          </a:p>
          <a:p>
            <a:r>
              <a:rPr lang="en-US" sz="2400" dirty="0"/>
              <a:t>Attendance Requirements</a:t>
            </a:r>
          </a:p>
          <a:p>
            <a:endParaRPr lang="en-US" dirty="0"/>
          </a:p>
        </p:txBody>
      </p:sp>
      <p:sp>
        <p:nvSpPr>
          <p:cNvPr id="4" name="Title 3">
            <a:extLst>
              <a:ext uri="{FF2B5EF4-FFF2-40B4-BE49-F238E27FC236}">
                <a16:creationId xmlns:a16="http://schemas.microsoft.com/office/drawing/2014/main" id="{2C2C644B-4CB8-F3E0-ED90-E782F71E1D81}"/>
              </a:ext>
            </a:extLst>
          </p:cNvPr>
          <p:cNvSpPr>
            <a:spLocks noGrp="1"/>
          </p:cNvSpPr>
          <p:nvPr>
            <p:ph type="title"/>
          </p:nvPr>
        </p:nvSpPr>
        <p:spPr>
          <a:xfrm>
            <a:off x="339365" y="365126"/>
            <a:ext cx="7225218" cy="675389"/>
          </a:xfrm>
        </p:spPr>
        <p:txBody>
          <a:bodyPr anchor="t">
            <a:normAutofit/>
          </a:bodyPr>
          <a:lstStyle/>
          <a:p>
            <a:r>
              <a:rPr lang="en-US" dirty="0"/>
              <a:t>Introduction / Purpose of Meeting</a:t>
            </a:r>
          </a:p>
        </p:txBody>
      </p:sp>
      <p:pic>
        <p:nvPicPr>
          <p:cNvPr id="6" name="Picture 5">
            <a:extLst>
              <a:ext uri="{FF2B5EF4-FFF2-40B4-BE49-F238E27FC236}">
                <a16:creationId xmlns:a16="http://schemas.microsoft.com/office/drawing/2014/main" id="{D555DF34-DF3D-8AA6-1FFA-98A99059B7E5}"/>
              </a:ext>
            </a:extLst>
          </p:cNvPr>
          <p:cNvPicPr>
            <a:picLocks noChangeAspect="1"/>
          </p:cNvPicPr>
          <p:nvPr/>
        </p:nvPicPr>
        <p:blipFill rotWithShape="1">
          <a:blip r:embed="rId2"/>
          <a:srcRect t="2446" b="12241"/>
          <a:stretch/>
        </p:blipFill>
        <p:spPr>
          <a:xfrm>
            <a:off x="4652107" y="1519519"/>
            <a:ext cx="4122242" cy="4464423"/>
          </a:xfrm>
          <a:prstGeom prst="rect">
            <a:avLst/>
          </a:prstGeom>
          <a:noFill/>
        </p:spPr>
      </p:pic>
    </p:spTree>
    <p:extLst>
      <p:ext uri="{BB962C8B-B14F-4D97-AF65-F5344CB8AC3E}">
        <p14:creationId xmlns:p14="http://schemas.microsoft.com/office/powerpoint/2010/main" val="1387881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46897" y="5704928"/>
            <a:ext cx="407194" cy="148117"/>
          </a:xfrm>
          <a:prstGeom prst="rect">
            <a:avLst/>
          </a:prstGeom>
        </p:spPr>
        <p:txBody>
          <a:bodyPr vert="horz" wrap="square" lIns="0" tIns="9525" rIns="0" bIns="0" rtlCol="0">
            <a:spAutoFit/>
          </a:bodyPr>
          <a:lstStyle/>
          <a:p>
            <a:pPr marL="9525">
              <a:spcBef>
                <a:spcPts val="75"/>
              </a:spcBef>
            </a:pPr>
            <a:r>
              <a:rPr sz="900" spc="-8" dirty="0">
                <a:latin typeface="Arial"/>
                <a:cs typeface="Arial"/>
              </a:rPr>
              <a:t>fcx.com</a:t>
            </a:r>
            <a:endParaRPr sz="900" dirty="0">
              <a:latin typeface="Arial"/>
              <a:cs typeface="Arial"/>
            </a:endParaRPr>
          </a:p>
        </p:txBody>
      </p:sp>
      <p:pic>
        <p:nvPicPr>
          <p:cNvPr id="3" name="object 3"/>
          <p:cNvPicPr/>
          <p:nvPr/>
        </p:nvPicPr>
        <p:blipFill>
          <a:blip r:embed="rId2" cstate="print"/>
          <a:stretch>
            <a:fillRect/>
          </a:stretch>
        </p:blipFill>
        <p:spPr>
          <a:xfrm>
            <a:off x="832105" y="5337810"/>
            <a:ext cx="348605" cy="352034"/>
          </a:xfrm>
          <a:prstGeom prst="rect">
            <a:avLst/>
          </a:prstGeom>
        </p:spPr>
      </p:pic>
      <p:sp>
        <p:nvSpPr>
          <p:cNvPr id="4" name="object 4"/>
          <p:cNvSpPr/>
          <p:nvPr/>
        </p:nvSpPr>
        <p:spPr>
          <a:xfrm>
            <a:off x="1826790" y="5559009"/>
            <a:ext cx="506254" cy="98584"/>
          </a:xfrm>
          <a:custGeom>
            <a:avLst/>
            <a:gdLst/>
            <a:ahLst/>
            <a:cxnLst/>
            <a:rect l="l" t="t" r="r" b="b"/>
            <a:pathLst>
              <a:path w="675005" h="131445">
                <a:moveTo>
                  <a:pt x="26136" y="0"/>
                </a:moveTo>
                <a:lnTo>
                  <a:pt x="0" y="0"/>
                </a:lnTo>
                <a:lnTo>
                  <a:pt x="0" y="27940"/>
                </a:lnTo>
                <a:lnTo>
                  <a:pt x="0" y="129540"/>
                </a:lnTo>
                <a:lnTo>
                  <a:pt x="15760" y="129540"/>
                </a:lnTo>
                <a:lnTo>
                  <a:pt x="15760" y="28067"/>
                </a:lnTo>
                <a:lnTo>
                  <a:pt x="15760" y="27940"/>
                </a:lnTo>
                <a:lnTo>
                  <a:pt x="26136" y="27940"/>
                </a:lnTo>
                <a:lnTo>
                  <a:pt x="26136" y="0"/>
                </a:lnTo>
                <a:close/>
              </a:path>
              <a:path w="675005" h="131445">
                <a:moveTo>
                  <a:pt x="132334" y="546"/>
                </a:moveTo>
                <a:lnTo>
                  <a:pt x="112229" y="546"/>
                </a:lnTo>
                <a:lnTo>
                  <a:pt x="66306" y="107683"/>
                </a:lnTo>
                <a:lnTo>
                  <a:pt x="32181" y="28067"/>
                </a:lnTo>
                <a:lnTo>
                  <a:pt x="15760" y="28067"/>
                </a:lnTo>
                <a:lnTo>
                  <a:pt x="58966" y="129806"/>
                </a:lnTo>
                <a:lnTo>
                  <a:pt x="73367" y="129806"/>
                </a:lnTo>
                <a:lnTo>
                  <a:pt x="82765" y="107683"/>
                </a:lnTo>
                <a:lnTo>
                  <a:pt x="116573" y="28067"/>
                </a:lnTo>
                <a:lnTo>
                  <a:pt x="116573" y="129806"/>
                </a:lnTo>
                <a:lnTo>
                  <a:pt x="132334" y="129806"/>
                </a:lnTo>
                <a:lnTo>
                  <a:pt x="132334" y="28067"/>
                </a:lnTo>
                <a:lnTo>
                  <a:pt x="132334" y="546"/>
                </a:lnTo>
                <a:close/>
              </a:path>
              <a:path w="675005" h="131445">
                <a:moveTo>
                  <a:pt x="239915" y="82842"/>
                </a:moveTo>
                <a:lnTo>
                  <a:pt x="239776" y="73126"/>
                </a:lnTo>
                <a:lnTo>
                  <a:pt x="239661" y="69900"/>
                </a:lnTo>
                <a:lnTo>
                  <a:pt x="237769" y="62077"/>
                </a:lnTo>
                <a:lnTo>
                  <a:pt x="233692" y="55333"/>
                </a:lnTo>
                <a:lnTo>
                  <a:pt x="230162" y="48577"/>
                </a:lnTo>
                <a:lnTo>
                  <a:pt x="229336" y="47777"/>
                </a:lnTo>
                <a:lnTo>
                  <a:pt x="203530" y="47777"/>
                </a:lnTo>
                <a:lnTo>
                  <a:pt x="210045" y="49936"/>
                </a:lnTo>
                <a:lnTo>
                  <a:pt x="215214" y="54521"/>
                </a:lnTo>
                <a:lnTo>
                  <a:pt x="220370" y="58839"/>
                </a:lnTo>
                <a:lnTo>
                  <a:pt x="223367" y="65036"/>
                </a:lnTo>
                <a:lnTo>
                  <a:pt x="224167" y="73126"/>
                </a:lnTo>
                <a:lnTo>
                  <a:pt x="167119" y="73126"/>
                </a:lnTo>
                <a:lnTo>
                  <a:pt x="167932" y="65570"/>
                </a:lnTo>
                <a:lnTo>
                  <a:pt x="170916" y="59639"/>
                </a:lnTo>
                <a:lnTo>
                  <a:pt x="181787" y="50190"/>
                </a:lnTo>
                <a:lnTo>
                  <a:pt x="188048" y="47764"/>
                </a:lnTo>
                <a:lnTo>
                  <a:pt x="229349" y="47764"/>
                </a:lnTo>
                <a:lnTo>
                  <a:pt x="224993" y="43446"/>
                </a:lnTo>
                <a:lnTo>
                  <a:pt x="211416" y="36423"/>
                </a:lnTo>
                <a:lnTo>
                  <a:pt x="203809" y="34544"/>
                </a:lnTo>
                <a:lnTo>
                  <a:pt x="186410" y="34544"/>
                </a:lnTo>
                <a:lnTo>
                  <a:pt x="178536" y="36423"/>
                </a:lnTo>
                <a:lnTo>
                  <a:pt x="150622" y="75806"/>
                </a:lnTo>
                <a:lnTo>
                  <a:pt x="150266" y="82842"/>
                </a:lnTo>
                <a:lnTo>
                  <a:pt x="160058" y="115227"/>
                </a:lnTo>
                <a:lnTo>
                  <a:pt x="197281" y="130886"/>
                </a:lnTo>
                <a:lnTo>
                  <a:pt x="205079" y="130327"/>
                </a:lnTo>
                <a:lnTo>
                  <a:pt x="212191" y="128625"/>
                </a:lnTo>
                <a:lnTo>
                  <a:pt x="218643" y="125768"/>
                </a:lnTo>
                <a:lnTo>
                  <a:pt x="224459" y="121704"/>
                </a:lnTo>
                <a:lnTo>
                  <a:pt x="228777" y="117398"/>
                </a:lnTo>
                <a:lnTo>
                  <a:pt x="229450" y="116763"/>
                </a:lnTo>
                <a:lnTo>
                  <a:pt x="233426" y="111188"/>
                </a:lnTo>
                <a:lnTo>
                  <a:pt x="236372" y="105016"/>
                </a:lnTo>
                <a:lnTo>
                  <a:pt x="238315" y="98234"/>
                </a:lnTo>
                <a:lnTo>
                  <a:pt x="222821" y="98234"/>
                </a:lnTo>
                <a:lnTo>
                  <a:pt x="221195" y="104178"/>
                </a:lnTo>
                <a:lnTo>
                  <a:pt x="217932" y="109029"/>
                </a:lnTo>
                <a:lnTo>
                  <a:pt x="213309" y="112268"/>
                </a:lnTo>
                <a:lnTo>
                  <a:pt x="208419" y="115785"/>
                </a:lnTo>
                <a:lnTo>
                  <a:pt x="202755" y="117386"/>
                </a:lnTo>
                <a:lnTo>
                  <a:pt x="187223" y="117386"/>
                </a:lnTo>
                <a:lnTo>
                  <a:pt x="179895" y="114693"/>
                </a:lnTo>
                <a:lnTo>
                  <a:pt x="169024" y="103632"/>
                </a:lnTo>
                <a:lnTo>
                  <a:pt x="166077" y="96202"/>
                </a:lnTo>
                <a:lnTo>
                  <a:pt x="166027" y="85547"/>
                </a:lnTo>
                <a:lnTo>
                  <a:pt x="239674" y="85547"/>
                </a:lnTo>
                <a:lnTo>
                  <a:pt x="239915" y="82842"/>
                </a:lnTo>
                <a:close/>
              </a:path>
              <a:path w="675005" h="131445">
                <a:moveTo>
                  <a:pt x="344004" y="52362"/>
                </a:moveTo>
                <a:lnTo>
                  <a:pt x="328803" y="52362"/>
                </a:lnTo>
                <a:lnTo>
                  <a:pt x="326834" y="48044"/>
                </a:lnTo>
                <a:lnTo>
                  <a:pt x="305701" y="34277"/>
                </a:lnTo>
                <a:lnTo>
                  <a:pt x="298919" y="34277"/>
                </a:lnTo>
                <a:lnTo>
                  <a:pt x="290614" y="35140"/>
                </a:lnTo>
                <a:lnTo>
                  <a:pt x="283222" y="37757"/>
                </a:lnTo>
                <a:lnTo>
                  <a:pt x="276796" y="42100"/>
                </a:lnTo>
                <a:lnTo>
                  <a:pt x="271195" y="48310"/>
                </a:lnTo>
                <a:lnTo>
                  <a:pt x="269024" y="35356"/>
                </a:lnTo>
                <a:lnTo>
                  <a:pt x="255714" y="35356"/>
                </a:lnTo>
                <a:lnTo>
                  <a:pt x="255714" y="129273"/>
                </a:lnTo>
                <a:lnTo>
                  <a:pt x="270929" y="129273"/>
                </a:lnTo>
                <a:lnTo>
                  <a:pt x="270929" y="70167"/>
                </a:lnTo>
                <a:lnTo>
                  <a:pt x="273100" y="62611"/>
                </a:lnTo>
                <a:lnTo>
                  <a:pt x="282346" y="50736"/>
                </a:lnTo>
                <a:lnTo>
                  <a:pt x="287718" y="48310"/>
                </a:lnTo>
                <a:lnTo>
                  <a:pt x="288315" y="48044"/>
                </a:lnTo>
                <a:lnTo>
                  <a:pt x="303263" y="48044"/>
                </a:lnTo>
                <a:lnTo>
                  <a:pt x="308965" y="50469"/>
                </a:lnTo>
                <a:lnTo>
                  <a:pt x="312775" y="55333"/>
                </a:lnTo>
                <a:lnTo>
                  <a:pt x="316852" y="60185"/>
                </a:lnTo>
                <a:lnTo>
                  <a:pt x="318681" y="66929"/>
                </a:lnTo>
                <a:lnTo>
                  <a:pt x="318757" y="129273"/>
                </a:lnTo>
                <a:lnTo>
                  <a:pt x="333971" y="129273"/>
                </a:lnTo>
                <a:lnTo>
                  <a:pt x="333971" y="69088"/>
                </a:lnTo>
                <a:lnTo>
                  <a:pt x="336143" y="61531"/>
                </a:lnTo>
                <a:lnTo>
                  <a:pt x="344004" y="52362"/>
                </a:lnTo>
                <a:close/>
              </a:path>
              <a:path w="675005" h="131445">
                <a:moveTo>
                  <a:pt x="397281" y="75552"/>
                </a:moveTo>
                <a:lnTo>
                  <a:pt x="396671" y="65735"/>
                </a:lnTo>
                <a:lnTo>
                  <a:pt x="394804" y="57302"/>
                </a:lnTo>
                <a:lnTo>
                  <a:pt x="391668" y="50241"/>
                </a:lnTo>
                <a:lnTo>
                  <a:pt x="389737" y="47764"/>
                </a:lnTo>
                <a:lnTo>
                  <a:pt x="387248" y="44551"/>
                </a:lnTo>
                <a:lnTo>
                  <a:pt x="382092" y="40119"/>
                </a:lnTo>
                <a:lnTo>
                  <a:pt x="376085" y="36995"/>
                </a:lnTo>
                <a:lnTo>
                  <a:pt x="369265" y="35153"/>
                </a:lnTo>
                <a:lnTo>
                  <a:pt x="361683" y="34544"/>
                </a:lnTo>
                <a:lnTo>
                  <a:pt x="351078" y="35648"/>
                </a:lnTo>
                <a:lnTo>
                  <a:pt x="342087" y="38989"/>
                </a:lnTo>
                <a:lnTo>
                  <a:pt x="334670" y="44551"/>
                </a:lnTo>
                <a:lnTo>
                  <a:pt x="328803" y="52349"/>
                </a:lnTo>
                <a:lnTo>
                  <a:pt x="343992" y="52349"/>
                </a:lnTo>
                <a:lnTo>
                  <a:pt x="345376" y="50736"/>
                </a:lnTo>
                <a:lnTo>
                  <a:pt x="351358" y="47764"/>
                </a:lnTo>
                <a:lnTo>
                  <a:pt x="366572" y="47764"/>
                </a:lnTo>
                <a:lnTo>
                  <a:pt x="372275" y="50190"/>
                </a:lnTo>
                <a:lnTo>
                  <a:pt x="379895" y="59905"/>
                </a:lnTo>
                <a:lnTo>
                  <a:pt x="382066" y="66916"/>
                </a:lnTo>
                <a:lnTo>
                  <a:pt x="382066" y="128993"/>
                </a:lnTo>
                <a:lnTo>
                  <a:pt x="397281" y="128993"/>
                </a:lnTo>
                <a:lnTo>
                  <a:pt x="397281" y="75552"/>
                </a:lnTo>
                <a:close/>
              </a:path>
              <a:path w="675005" h="131445">
                <a:moveTo>
                  <a:pt x="509778" y="82321"/>
                </a:moveTo>
                <a:lnTo>
                  <a:pt x="498703" y="48310"/>
                </a:lnTo>
                <a:lnTo>
                  <a:pt x="494576" y="43992"/>
                </a:lnTo>
                <a:lnTo>
                  <a:pt x="494017" y="43700"/>
                </a:lnTo>
                <a:lnTo>
                  <a:pt x="494017" y="83121"/>
                </a:lnTo>
                <a:lnTo>
                  <a:pt x="493458" y="90373"/>
                </a:lnTo>
                <a:lnTo>
                  <a:pt x="472008" y="117398"/>
                </a:lnTo>
                <a:lnTo>
                  <a:pt x="456526" y="117398"/>
                </a:lnTo>
                <a:lnTo>
                  <a:pt x="431253" y="89331"/>
                </a:lnTo>
                <a:lnTo>
                  <a:pt x="449313" y="50736"/>
                </a:lnTo>
                <a:lnTo>
                  <a:pt x="451091" y="49657"/>
                </a:lnTo>
                <a:lnTo>
                  <a:pt x="456260" y="48310"/>
                </a:lnTo>
                <a:lnTo>
                  <a:pt x="472008" y="48310"/>
                </a:lnTo>
                <a:lnTo>
                  <a:pt x="493458" y="75793"/>
                </a:lnTo>
                <a:lnTo>
                  <a:pt x="494017" y="83121"/>
                </a:lnTo>
                <a:lnTo>
                  <a:pt x="494017" y="43700"/>
                </a:lnTo>
                <a:lnTo>
                  <a:pt x="480707" y="36436"/>
                </a:lnTo>
                <a:lnTo>
                  <a:pt x="472833" y="34544"/>
                </a:lnTo>
                <a:lnTo>
                  <a:pt x="464134" y="34544"/>
                </a:lnTo>
                <a:lnTo>
                  <a:pt x="454342" y="35560"/>
                </a:lnTo>
                <a:lnTo>
                  <a:pt x="445693" y="38595"/>
                </a:lnTo>
                <a:lnTo>
                  <a:pt x="438111" y="43649"/>
                </a:lnTo>
                <a:lnTo>
                  <a:pt x="431533" y="50736"/>
                </a:lnTo>
                <a:lnTo>
                  <a:pt x="431533" y="546"/>
                </a:lnTo>
                <a:lnTo>
                  <a:pt x="416318" y="546"/>
                </a:lnTo>
                <a:lnTo>
                  <a:pt x="416318" y="129540"/>
                </a:lnTo>
                <a:lnTo>
                  <a:pt x="429628" y="129540"/>
                </a:lnTo>
                <a:lnTo>
                  <a:pt x="431800" y="115239"/>
                </a:lnTo>
                <a:lnTo>
                  <a:pt x="434784" y="120091"/>
                </a:lnTo>
                <a:lnTo>
                  <a:pt x="439140" y="123875"/>
                </a:lnTo>
                <a:lnTo>
                  <a:pt x="450011" y="129273"/>
                </a:lnTo>
                <a:lnTo>
                  <a:pt x="456526" y="130619"/>
                </a:lnTo>
                <a:lnTo>
                  <a:pt x="472833" y="130619"/>
                </a:lnTo>
                <a:lnTo>
                  <a:pt x="480720" y="128460"/>
                </a:lnTo>
                <a:lnTo>
                  <a:pt x="487514" y="124409"/>
                </a:lnTo>
                <a:lnTo>
                  <a:pt x="494576" y="120357"/>
                </a:lnTo>
                <a:lnTo>
                  <a:pt x="497281" y="117398"/>
                </a:lnTo>
                <a:lnTo>
                  <a:pt x="499732" y="114706"/>
                </a:lnTo>
                <a:lnTo>
                  <a:pt x="503809" y="107416"/>
                </a:lnTo>
                <a:lnTo>
                  <a:pt x="506349" y="101752"/>
                </a:lnTo>
                <a:lnTo>
                  <a:pt x="508215" y="95669"/>
                </a:lnTo>
                <a:lnTo>
                  <a:pt x="509384" y="89192"/>
                </a:lnTo>
                <a:lnTo>
                  <a:pt x="509778" y="82321"/>
                </a:lnTo>
                <a:close/>
              </a:path>
              <a:path w="675005" h="131445">
                <a:moveTo>
                  <a:pt x="610844" y="82842"/>
                </a:moveTo>
                <a:lnTo>
                  <a:pt x="610704" y="73139"/>
                </a:lnTo>
                <a:lnTo>
                  <a:pt x="610603" y="69900"/>
                </a:lnTo>
                <a:lnTo>
                  <a:pt x="608711" y="62077"/>
                </a:lnTo>
                <a:lnTo>
                  <a:pt x="604634" y="55333"/>
                </a:lnTo>
                <a:lnTo>
                  <a:pt x="601103" y="48577"/>
                </a:lnTo>
                <a:lnTo>
                  <a:pt x="600240" y="47777"/>
                </a:lnTo>
                <a:lnTo>
                  <a:pt x="574471" y="47777"/>
                </a:lnTo>
                <a:lnTo>
                  <a:pt x="580986" y="49936"/>
                </a:lnTo>
                <a:lnTo>
                  <a:pt x="586155" y="54521"/>
                </a:lnTo>
                <a:lnTo>
                  <a:pt x="591312" y="58839"/>
                </a:lnTo>
                <a:lnTo>
                  <a:pt x="594309" y="65036"/>
                </a:lnTo>
                <a:lnTo>
                  <a:pt x="595109" y="73126"/>
                </a:lnTo>
                <a:lnTo>
                  <a:pt x="538048" y="73126"/>
                </a:lnTo>
                <a:lnTo>
                  <a:pt x="538861" y="65570"/>
                </a:lnTo>
                <a:lnTo>
                  <a:pt x="541845" y="59639"/>
                </a:lnTo>
                <a:lnTo>
                  <a:pt x="552716" y="50190"/>
                </a:lnTo>
                <a:lnTo>
                  <a:pt x="558965" y="47764"/>
                </a:lnTo>
                <a:lnTo>
                  <a:pt x="600240" y="47764"/>
                </a:lnTo>
                <a:lnTo>
                  <a:pt x="595655" y="43446"/>
                </a:lnTo>
                <a:lnTo>
                  <a:pt x="582345" y="36423"/>
                </a:lnTo>
                <a:lnTo>
                  <a:pt x="574738" y="34544"/>
                </a:lnTo>
                <a:lnTo>
                  <a:pt x="557339" y="34544"/>
                </a:lnTo>
                <a:lnTo>
                  <a:pt x="549465" y="36423"/>
                </a:lnTo>
                <a:lnTo>
                  <a:pt x="521550" y="75806"/>
                </a:lnTo>
                <a:lnTo>
                  <a:pt x="521195" y="82842"/>
                </a:lnTo>
                <a:lnTo>
                  <a:pt x="530987" y="115227"/>
                </a:lnTo>
                <a:lnTo>
                  <a:pt x="568210" y="130886"/>
                </a:lnTo>
                <a:lnTo>
                  <a:pt x="576008" y="130327"/>
                </a:lnTo>
                <a:lnTo>
                  <a:pt x="583120" y="128625"/>
                </a:lnTo>
                <a:lnTo>
                  <a:pt x="589572" y="125768"/>
                </a:lnTo>
                <a:lnTo>
                  <a:pt x="595388" y="121704"/>
                </a:lnTo>
                <a:lnTo>
                  <a:pt x="599706" y="117398"/>
                </a:lnTo>
                <a:lnTo>
                  <a:pt x="600379" y="116763"/>
                </a:lnTo>
                <a:lnTo>
                  <a:pt x="604354" y="111188"/>
                </a:lnTo>
                <a:lnTo>
                  <a:pt x="607301" y="105016"/>
                </a:lnTo>
                <a:lnTo>
                  <a:pt x="609244" y="98234"/>
                </a:lnTo>
                <a:lnTo>
                  <a:pt x="593750" y="98234"/>
                </a:lnTo>
                <a:lnTo>
                  <a:pt x="592124" y="104178"/>
                </a:lnTo>
                <a:lnTo>
                  <a:pt x="588860" y="109029"/>
                </a:lnTo>
                <a:lnTo>
                  <a:pt x="584238" y="112268"/>
                </a:lnTo>
                <a:lnTo>
                  <a:pt x="579348" y="115785"/>
                </a:lnTo>
                <a:lnTo>
                  <a:pt x="573684" y="117386"/>
                </a:lnTo>
                <a:lnTo>
                  <a:pt x="558152" y="117386"/>
                </a:lnTo>
                <a:lnTo>
                  <a:pt x="550824" y="114693"/>
                </a:lnTo>
                <a:lnTo>
                  <a:pt x="539953" y="103632"/>
                </a:lnTo>
                <a:lnTo>
                  <a:pt x="537019" y="96202"/>
                </a:lnTo>
                <a:lnTo>
                  <a:pt x="536956" y="85547"/>
                </a:lnTo>
                <a:lnTo>
                  <a:pt x="610603" y="85547"/>
                </a:lnTo>
                <a:lnTo>
                  <a:pt x="610844" y="82842"/>
                </a:lnTo>
                <a:close/>
              </a:path>
              <a:path w="675005" h="131445">
                <a:moveTo>
                  <a:pt x="674458" y="35077"/>
                </a:moveTo>
                <a:lnTo>
                  <a:pt x="670382" y="35077"/>
                </a:lnTo>
                <a:lnTo>
                  <a:pt x="670382" y="35623"/>
                </a:lnTo>
                <a:lnTo>
                  <a:pt x="662774" y="35623"/>
                </a:lnTo>
                <a:lnTo>
                  <a:pt x="641845" y="49657"/>
                </a:lnTo>
                <a:lnTo>
                  <a:pt x="639673" y="35356"/>
                </a:lnTo>
                <a:lnTo>
                  <a:pt x="626364" y="35356"/>
                </a:lnTo>
                <a:lnTo>
                  <a:pt x="626364" y="129273"/>
                </a:lnTo>
                <a:lnTo>
                  <a:pt x="641578" y="129273"/>
                </a:lnTo>
                <a:lnTo>
                  <a:pt x="641578" y="72326"/>
                </a:lnTo>
                <a:lnTo>
                  <a:pt x="643483" y="65036"/>
                </a:lnTo>
                <a:lnTo>
                  <a:pt x="651357" y="52895"/>
                </a:lnTo>
                <a:lnTo>
                  <a:pt x="657885" y="49923"/>
                </a:lnTo>
                <a:lnTo>
                  <a:pt x="674458" y="49923"/>
                </a:lnTo>
                <a:lnTo>
                  <a:pt x="674458" y="49657"/>
                </a:lnTo>
                <a:lnTo>
                  <a:pt x="674458" y="35077"/>
                </a:lnTo>
                <a:close/>
              </a:path>
            </a:pathLst>
          </a:custGeom>
          <a:solidFill>
            <a:srgbClr val="003A3A"/>
          </a:solidFill>
        </p:spPr>
        <p:txBody>
          <a:bodyPr wrap="square" lIns="0" tIns="0" rIns="0" bIns="0" rtlCol="0"/>
          <a:lstStyle/>
          <a:p>
            <a:endParaRPr sz="1350" dirty="0"/>
          </a:p>
        </p:txBody>
      </p:sp>
      <p:grpSp>
        <p:nvGrpSpPr>
          <p:cNvPr id="5" name="object 5"/>
          <p:cNvGrpSpPr/>
          <p:nvPr/>
        </p:nvGrpSpPr>
        <p:grpSpPr>
          <a:xfrm>
            <a:off x="1826790" y="5420361"/>
            <a:ext cx="346710" cy="98584"/>
            <a:chOff x="2435720" y="6084147"/>
            <a:chExt cx="462280" cy="131445"/>
          </a:xfrm>
        </p:grpSpPr>
        <p:pic>
          <p:nvPicPr>
            <p:cNvPr id="6" name="object 6"/>
            <p:cNvPicPr/>
            <p:nvPr/>
          </p:nvPicPr>
          <p:blipFill>
            <a:blip r:embed="rId3" cstate="print"/>
            <a:stretch>
              <a:fillRect/>
            </a:stretch>
          </p:blipFill>
          <p:spPr>
            <a:xfrm>
              <a:off x="2435720" y="6084147"/>
              <a:ext cx="305714" cy="131152"/>
            </a:xfrm>
            <a:prstGeom prst="rect">
              <a:avLst/>
            </a:prstGeom>
          </p:spPr>
        </p:pic>
        <p:pic>
          <p:nvPicPr>
            <p:cNvPr id="7" name="object 7"/>
            <p:cNvPicPr/>
            <p:nvPr/>
          </p:nvPicPr>
          <p:blipFill>
            <a:blip r:embed="rId4" cstate="print"/>
            <a:stretch>
              <a:fillRect/>
            </a:stretch>
          </p:blipFill>
          <p:spPr>
            <a:xfrm>
              <a:off x="2760997" y="6085214"/>
              <a:ext cx="136695" cy="129277"/>
            </a:xfrm>
            <a:prstGeom prst="rect">
              <a:avLst/>
            </a:prstGeom>
          </p:spPr>
        </p:pic>
      </p:grpSp>
      <p:grpSp>
        <p:nvGrpSpPr>
          <p:cNvPr id="8" name="object 8"/>
          <p:cNvGrpSpPr/>
          <p:nvPr/>
        </p:nvGrpSpPr>
        <p:grpSpPr>
          <a:xfrm>
            <a:off x="1402463" y="5386960"/>
            <a:ext cx="318135" cy="303848"/>
            <a:chOff x="1869951" y="6039614"/>
            <a:chExt cx="424180" cy="405130"/>
          </a:xfrm>
        </p:grpSpPr>
        <p:pic>
          <p:nvPicPr>
            <p:cNvPr id="9" name="object 9"/>
            <p:cNvPicPr/>
            <p:nvPr/>
          </p:nvPicPr>
          <p:blipFill>
            <a:blip r:embed="rId5" cstate="print"/>
            <a:stretch>
              <a:fillRect/>
            </a:stretch>
          </p:blipFill>
          <p:spPr>
            <a:xfrm>
              <a:off x="1869953" y="6039614"/>
              <a:ext cx="423644" cy="161921"/>
            </a:xfrm>
            <a:prstGeom prst="rect">
              <a:avLst/>
            </a:prstGeom>
          </p:spPr>
        </p:pic>
        <p:sp>
          <p:nvSpPr>
            <p:cNvPr id="10" name="object 10"/>
            <p:cNvSpPr/>
            <p:nvPr/>
          </p:nvSpPr>
          <p:spPr>
            <a:xfrm>
              <a:off x="1899290" y="6201537"/>
              <a:ext cx="365125" cy="81280"/>
            </a:xfrm>
            <a:custGeom>
              <a:avLst/>
              <a:gdLst/>
              <a:ahLst/>
              <a:cxnLst/>
              <a:rect l="l" t="t" r="r" b="b"/>
              <a:pathLst>
                <a:path w="365125" h="81279">
                  <a:moveTo>
                    <a:pt x="341045" y="0"/>
                  </a:moveTo>
                  <a:lnTo>
                    <a:pt x="23647" y="0"/>
                  </a:lnTo>
                  <a:lnTo>
                    <a:pt x="0" y="40487"/>
                  </a:lnTo>
                  <a:lnTo>
                    <a:pt x="23647" y="80962"/>
                  </a:lnTo>
                  <a:lnTo>
                    <a:pt x="341045" y="80962"/>
                  </a:lnTo>
                  <a:lnTo>
                    <a:pt x="364693" y="40487"/>
                  </a:lnTo>
                  <a:lnTo>
                    <a:pt x="341045" y="0"/>
                  </a:lnTo>
                  <a:close/>
                </a:path>
              </a:pathLst>
            </a:custGeom>
            <a:solidFill>
              <a:srgbClr val="003A3A"/>
            </a:solidFill>
          </p:spPr>
          <p:txBody>
            <a:bodyPr wrap="square" lIns="0" tIns="0" rIns="0" bIns="0" rtlCol="0"/>
            <a:lstStyle/>
            <a:p>
              <a:endParaRPr sz="1350" dirty="0"/>
            </a:p>
          </p:txBody>
        </p:sp>
        <p:pic>
          <p:nvPicPr>
            <p:cNvPr id="11" name="object 11"/>
            <p:cNvPicPr/>
            <p:nvPr/>
          </p:nvPicPr>
          <p:blipFill>
            <a:blip r:embed="rId6" cstate="print"/>
            <a:stretch>
              <a:fillRect/>
            </a:stretch>
          </p:blipFill>
          <p:spPr>
            <a:xfrm>
              <a:off x="1869951" y="6282493"/>
              <a:ext cx="423642" cy="161931"/>
            </a:xfrm>
            <a:prstGeom prst="rect">
              <a:avLst/>
            </a:prstGeom>
          </p:spPr>
        </p:pic>
      </p:grpSp>
      <p:sp>
        <p:nvSpPr>
          <p:cNvPr id="12" name="object 12"/>
          <p:cNvSpPr txBox="1">
            <a:spLocks noGrp="1"/>
          </p:cNvSpPr>
          <p:nvPr>
            <p:ph type="ctrTitle"/>
          </p:nvPr>
        </p:nvSpPr>
        <p:spPr>
          <a:xfrm>
            <a:off x="4572000" y="2258575"/>
            <a:ext cx="2632829" cy="632866"/>
          </a:xfrm>
          <a:prstGeom prst="rect">
            <a:avLst/>
          </a:prstGeom>
        </p:spPr>
        <p:txBody>
          <a:bodyPr vert="horz" wrap="square" lIns="0" tIns="215265" rIns="0" bIns="0" rtlCol="0" anchor="ctr">
            <a:spAutoFit/>
          </a:bodyPr>
          <a:lstStyle/>
          <a:p>
            <a:pPr marL="9525">
              <a:lnSpc>
                <a:spcPct val="100000"/>
              </a:lnSpc>
              <a:spcBef>
                <a:spcPts val="75"/>
              </a:spcBef>
            </a:pPr>
            <a:r>
              <a:rPr sz="2700" dirty="0"/>
              <a:t>Agency</a:t>
            </a:r>
            <a:r>
              <a:rPr sz="2700" spc="-71" dirty="0"/>
              <a:t> </a:t>
            </a:r>
            <a:r>
              <a:rPr sz="2700" spc="-8" dirty="0"/>
              <a:t>Shares</a:t>
            </a:r>
            <a:endParaRPr sz="2700" dirty="0"/>
          </a:p>
        </p:txBody>
      </p:sp>
      <p:sp>
        <p:nvSpPr>
          <p:cNvPr id="13" name="object 13"/>
          <p:cNvSpPr txBox="1"/>
          <p:nvPr/>
        </p:nvSpPr>
        <p:spPr>
          <a:xfrm>
            <a:off x="4599602" y="3514466"/>
            <a:ext cx="1500664" cy="286617"/>
          </a:xfrm>
          <a:prstGeom prst="rect">
            <a:avLst/>
          </a:prstGeom>
        </p:spPr>
        <p:txBody>
          <a:bodyPr vert="horz" wrap="square" lIns="0" tIns="9525" rIns="0" bIns="0" rtlCol="0">
            <a:spAutoFit/>
          </a:bodyPr>
          <a:lstStyle/>
          <a:p>
            <a:pPr marL="9525">
              <a:spcBef>
                <a:spcPts val="75"/>
              </a:spcBef>
            </a:pPr>
            <a:r>
              <a:rPr dirty="0">
                <a:solidFill>
                  <a:srgbClr val="006EC0"/>
                </a:solidFill>
                <a:latin typeface="Arial"/>
                <a:cs typeface="Arial"/>
              </a:rPr>
              <a:t>February</a:t>
            </a:r>
            <a:r>
              <a:rPr spc="-83" dirty="0">
                <a:solidFill>
                  <a:srgbClr val="006EC0"/>
                </a:solidFill>
                <a:latin typeface="Arial"/>
                <a:cs typeface="Arial"/>
              </a:rPr>
              <a:t> </a:t>
            </a:r>
            <a:r>
              <a:rPr spc="-15" dirty="0">
                <a:solidFill>
                  <a:srgbClr val="006EC0"/>
                </a:solidFill>
                <a:latin typeface="Arial"/>
                <a:cs typeface="Arial"/>
              </a:rPr>
              <a:t>2024</a:t>
            </a:r>
            <a:endParaRPr dirty="0">
              <a:latin typeface="Arial"/>
              <a:cs typeface="Arial"/>
            </a:endParaRPr>
          </a:p>
        </p:txBody>
      </p:sp>
      <p:sp>
        <p:nvSpPr>
          <p:cNvPr id="14" name="object 14"/>
          <p:cNvSpPr txBox="1"/>
          <p:nvPr/>
        </p:nvSpPr>
        <p:spPr>
          <a:xfrm>
            <a:off x="8968882" y="5810201"/>
            <a:ext cx="110490" cy="113493"/>
          </a:xfrm>
          <a:prstGeom prst="rect">
            <a:avLst/>
          </a:prstGeom>
        </p:spPr>
        <p:txBody>
          <a:bodyPr vert="horz" wrap="square" lIns="0" tIns="9525" rIns="0" bIns="0" rtlCol="0">
            <a:spAutoFit/>
          </a:bodyPr>
          <a:lstStyle/>
          <a:p>
            <a:pPr marL="9525">
              <a:spcBef>
                <a:spcPts val="75"/>
              </a:spcBef>
            </a:pPr>
            <a:r>
              <a:rPr sz="675" spc="-19" dirty="0">
                <a:solidFill>
                  <a:srgbClr val="511F11"/>
                </a:solidFill>
                <a:latin typeface="Arial"/>
                <a:cs typeface="Arial"/>
              </a:rPr>
              <a:t>15</a:t>
            </a:r>
            <a:endParaRPr sz="675" dirty="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524" y="1079235"/>
            <a:ext cx="5400030" cy="610263"/>
          </a:xfrm>
          <a:prstGeom prst="rect">
            <a:avLst/>
          </a:prstGeom>
        </p:spPr>
        <p:txBody>
          <a:bodyPr vert="horz" wrap="square" lIns="0" tIns="10001" rIns="0" bIns="0" rtlCol="0" anchor="ctr">
            <a:spAutoFit/>
          </a:bodyPr>
          <a:lstStyle/>
          <a:p>
            <a:pPr marL="9525">
              <a:lnSpc>
                <a:spcPct val="100000"/>
              </a:lnSpc>
              <a:spcBef>
                <a:spcPts val="79"/>
              </a:spcBef>
            </a:pPr>
            <a:r>
              <a:rPr dirty="0"/>
              <a:t>MSHA</a:t>
            </a:r>
            <a:r>
              <a:rPr spc="-34" dirty="0"/>
              <a:t> </a:t>
            </a:r>
            <a:r>
              <a:rPr dirty="0"/>
              <a:t>Safety</a:t>
            </a:r>
            <a:r>
              <a:rPr spc="-34" dirty="0"/>
              <a:t> </a:t>
            </a:r>
            <a:r>
              <a:rPr dirty="0"/>
              <a:t>Alert</a:t>
            </a:r>
            <a:r>
              <a:rPr spc="-19" dirty="0"/>
              <a:t> </a:t>
            </a:r>
            <a:r>
              <a:rPr dirty="0"/>
              <a:t>–</a:t>
            </a:r>
            <a:r>
              <a:rPr spc="-34" dirty="0"/>
              <a:t> </a:t>
            </a:r>
            <a:r>
              <a:rPr sz="1500" dirty="0"/>
              <a:t>Operating</a:t>
            </a:r>
            <a:r>
              <a:rPr sz="1500" spc="-34" dirty="0"/>
              <a:t> </a:t>
            </a:r>
            <a:r>
              <a:rPr sz="1500" dirty="0"/>
              <a:t>Equipment</a:t>
            </a:r>
            <a:r>
              <a:rPr sz="1500" spc="-26" dirty="0"/>
              <a:t> </a:t>
            </a:r>
            <a:r>
              <a:rPr sz="1500" dirty="0"/>
              <a:t>Near</a:t>
            </a:r>
            <a:r>
              <a:rPr sz="1500" spc="-26" dirty="0"/>
              <a:t> </a:t>
            </a:r>
            <a:r>
              <a:rPr sz="1500" spc="-8" dirty="0"/>
              <a:t>Water</a:t>
            </a:r>
            <a:endParaRPr sz="1500" dirty="0"/>
          </a:p>
        </p:txBody>
      </p:sp>
      <p:grpSp>
        <p:nvGrpSpPr>
          <p:cNvPr id="3" name="object 3"/>
          <p:cNvGrpSpPr/>
          <p:nvPr/>
        </p:nvGrpSpPr>
        <p:grpSpPr>
          <a:xfrm>
            <a:off x="162496" y="5516309"/>
            <a:ext cx="990600" cy="361950"/>
            <a:chOff x="216661" y="6212079"/>
            <a:chExt cx="1320800" cy="482600"/>
          </a:xfrm>
        </p:grpSpPr>
        <p:sp>
          <p:nvSpPr>
            <p:cNvPr id="4" name="object 4"/>
            <p:cNvSpPr/>
            <p:nvPr/>
          </p:nvSpPr>
          <p:spPr>
            <a:xfrm>
              <a:off x="229361" y="6224779"/>
              <a:ext cx="1295400" cy="457200"/>
            </a:xfrm>
            <a:custGeom>
              <a:avLst/>
              <a:gdLst/>
              <a:ahLst/>
              <a:cxnLst/>
              <a:rect l="l" t="t" r="r" b="b"/>
              <a:pathLst>
                <a:path w="1295400" h="457200">
                  <a:moveTo>
                    <a:pt x="1219200" y="0"/>
                  </a:moveTo>
                  <a:lnTo>
                    <a:pt x="76200" y="0"/>
                  </a:lnTo>
                  <a:lnTo>
                    <a:pt x="46537" y="5987"/>
                  </a:lnTo>
                  <a:lnTo>
                    <a:pt x="22317" y="22317"/>
                  </a:lnTo>
                  <a:lnTo>
                    <a:pt x="5987" y="46537"/>
                  </a:lnTo>
                  <a:lnTo>
                    <a:pt x="0" y="76199"/>
                  </a:lnTo>
                  <a:lnTo>
                    <a:pt x="0" y="380999"/>
                  </a:lnTo>
                  <a:lnTo>
                    <a:pt x="5987" y="410662"/>
                  </a:lnTo>
                  <a:lnTo>
                    <a:pt x="22317" y="434882"/>
                  </a:lnTo>
                  <a:lnTo>
                    <a:pt x="46537" y="451212"/>
                  </a:lnTo>
                  <a:lnTo>
                    <a:pt x="76200" y="457199"/>
                  </a:lnTo>
                  <a:lnTo>
                    <a:pt x="1219200" y="457199"/>
                  </a:lnTo>
                  <a:lnTo>
                    <a:pt x="1248862" y="451212"/>
                  </a:lnTo>
                  <a:lnTo>
                    <a:pt x="1273082" y="434882"/>
                  </a:lnTo>
                  <a:lnTo>
                    <a:pt x="1289412" y="410662"/>
                  </a:lnTo>
                  <a:lnTo>
                    <a:pt x="1295400" y="380999"/>
                  </a:lnTo>
                  <a:lnTo>
                    <a:pt x="1295400" y="76199"/>
                  </a:lnTo>
                  <a:lnTo>
                    <a:pt x="1289412" y="46537"/>
                  </a:lnTo>
                  <a:lnTo>
                    <a:pt x="1273082" y="22317"/>
                  </a:lnTo>
                  <a:lnTo>
                    <a:pt x="1248862" y="5987"/>
                  </a:lnTo>
                  <a:lnTo>
                    <a:pt x="1219200" y="0"/>
                  </a:lnTo>
                  <a:close/>
                </a:path>
              </a:pathLst>
            </a:custGeom>
            <a:solidFill>
              <a:srgbClr val="F79546"/>
            </a:solidFill>
          </p:spPr>
          <p:txBody>
            <a:bodyPr wrap="square" lIns="0" tIns="0" rIns="0" bIns="0" rtlCol="0"/>
            <a:lstStyle/>
            <a:p>
              <a:endParaRPr sz="1350" dirty="0"/>
            </a:p>
          </p:txBody>
        </p:sp>
        <p:sp>
          <p:nvSpPr>
            <p:cNvPr id="5" name="object 5"/>
            <p:cNvSpPr/>
            <p:nvPr/>
          </p:nvSpPr>
          <p:spPr>
            <a:xfrm>
              <a:off x="229361" y="6224779"/>
              <a:ext cx="1295400" cy="457200"/>
            </a:xfrm>
            <a:custGeom>
              <a:avLst/>
              <a:gdLst/>
              <a:ahLst/>
              <a:cxnLst/>
              <a:rect l="l" t="t" r="r" b="b"/>
              <a:pathLst>
                <a:path w="1295400" h="457200">
                  <a:moveTo>
                    <a:pt x="0" y="76199"/>
                  </a:moveTo>
                  <a:lnTo>
                    <a:pt x="5987" y="46537"/>
                  </a:lnTo>
                  <a:lnTo>
                    <a:pt x="22317" y="22317"/>
                  </a:lnTo>
                  <a:lnTo>
                    <a:pt x="46537" y="5987"/>
                  </a:lnTo>
                  <a:lnTo>
                    <a:pt x="76200" y="0"/>
                  </a:lnTo>
                  <a:lnTo>
                    <a:pt x="1219200" y="0"/>
                  </a:lnTo>
                  <a:lnTo>
                    <a:pt x="1248862" y="5987"/>
                  </a:lnTo>
                  <a:lnTo>
                    <a:pt x="1273082" y="22317"/>
                  </a:lnTo>
                  <a:lnTo>
                    <a:pt x="1289412" y="46537"/>
                  </a:lnTo>
                  <a:lnTo>
                    <a:pt x="1295400" y="76199"/>
                  </a:lnTo>
                  <a:lnTo>
                    <a:pt x="1295400" y="380999"/>
                  </a:lnTo>
                  <a:lnTo>
                    <a:pt x="1289412" y="410662"/>
                  </a:lnTo>
                  <a:lnTo>
                    <a:pt x="1273082" y="434882"/>
                  </a:lnTo>
                  <a:lnTo>
                    <a:pt x="1248862" y="451212"/>
                  </a:lnTo>
                  <a:lnTo>
                    <a:pt x="1219200" y="457199"/>
                  </a:lnTo>
                  <a:lnTo>
                    <a:pt x="76200" y="457199"/>
                  </a:lnTo>
                  <a:lnTo>
                    <a:pt x="46537" y="451212"/>
                  </a:lnTo>
                  <a:lnTo>
                    <a:pt x="22317" y="434882"/>
                  </a:lnTo>
                  <a:lnTo>
                    <a:pt x="5987" y="410662"/>
                  </a:lnTo>
                  <a:lnTo>
                    <a:pt x="0" y="380999"/>
                  </a:lnTo>
                  <a:lnTo>
                    <a:pt x="0" y="76199"/>
                  </a:lnTo>
                  <a:close/>
                </a:path>
              </a:pathLst>
            </a:custGeom>
            <a:ln w="25400">
              <a:solidFill>
                <a:srgbClr val="B66C30"/>
              </a:solidFill>
            </a:ln>
          </p:spPr>
          <p:txBody>
            <a:bodyPr wrap="square" lIns="0" tIns="0" rIns="0" bIns="0" rtlCol="0"/>
            <a:lstStyle/>
            <a:p>
              <a:endParaRPr sz="1350" dirty="0"/>
            </a:p>
          </p:txBody>
        </p:sp>
      </p:grpSp>
      <p:sp>
        <p:nvSpPr>
          <p:cNvPr id="6" name="object 6"/>
          <p:cNvSpPr txBox="1"/>
          <p:nvPr/>
        </p:nvSpPr>
        <p:spPr>
          <a:xfrm>
            <a:off x="299084" y="5559830"/>
            <a:ext cx="716280" cy="240450"/>
          </a:xfrm>
          <a:prstGeom prst="rect">
            <a:avLst/>
          </a:prstGeom>
        </p:spPr>
        <p:txBody>
          <a:bodyPr vert="horz" wrap="square" lIns="0" tIns="9525" rIns="0" bIns="0" rtlCol="0">
            <a:spAutoFit/>
          </a:bodyPr>
          <a:lstStyle/>
          <a:p>
            <a:pPr marL="9525">
              <a:spcBef>
                <a:spcPts val="75"/>
              </a:spcBef>
            </a:pPr>
            <a:r>
              <a:rPr sz="1500" u="sng" dirty="0">
                <a:solidFill>
                  <a:srgbClr val="0000FF"/>
                </a:solidFill>
                <a:uFill>
                  <a:solidFill>
                    <a:srgbClr val="0000FF"/>
                  </a:solidFill>
                </a:uFill>
                <a:latin typeface="Calibri"/>
                <a:cs typeface="Calibri"/>
                <a:hlinkClick r:id="rId2"/>
              </a:rPr>
              <a:t>PDF</a:t>
            </a:r>
            <a:r>
              <a:rPr sz="1500" u="sng" spc="-23" dirty="0">
                <a:solidFill>
                  <a:srgbClr val="0000FF"/>
                </a:solidFill>
                <a:uFill>
                  <a:solidFill>
                    <a:srgbClr val="0000FF"/>
                  </a:solidFill>
                </a:uFill>
                <a:latin typeface="Calibri"/>
                <a:cs typeface="Calibri"/>
                <a:hlinkClick r:id="rId2"/>
              </a:rPr>
              <a:t> </a:t>
            </a:r>
            <a:r>
              <a:rPr sz="1500" u="sng" spc="-15" dirty="0">
                <a:solidFill>
                  <a:srgbClr val="0000FF"/>
                </a:solidFill>
                <a:uFill>
                  <a:solidFill>
                    <a:srgbClr val="0000FF"/>
                  </a:solidFill>
                </a:uFill>
                <a:latin typeface="Calibri"/>
                <a:cs typeface="Calibri"/>
                <a:hlinkClick r:id="rId2"/>
              </a:rPr>
              <a:t>LINK</a:t>
            </a:r>
            <a:endParaRPr sz="1500" dirty="0">
              <a:latin typeface="Calibri"/>
              <a:cs typeface="Calibri"/>
            </a:endParaRPr>
          </a:p>
        </p:txBody>
      </p:sp>
      <p:pic>
        <p:nvPicPr>
          <p:cNvPr id="7" name="object 7"/>
          <p:cNvPicPr/>
          <p:nvPr/>
        </p:nvPicPr>
        <p:blipFill>
          <a:blip r:embed="rId3" cstate="print"/>
          <a:stretch>
            <a:fillRect/>
          </a:stretch>
        </p:blipFill>
        <p:spPr>
          <a:xfrm>
            <a:off x="4618916" y="3800530"/>
            <a:ext cx="4313470" cy="1844039"/>
          </a:xfrm>
          <a:prstGeom prst="rect">
            <a:avLst/>
          </a:prstGeom>
        </p:spPr>
      </p:pic>
      <p:pic>
        <p:nvPicPr>
          <p:cNvPr id="8" name="object 8"/>
          <p:cNvPicPr/>
          <p:nvPr/>
        </p:nvPicPr>
        <p:blipFill>
          <a:blip r:embed="rId4" cstate="print"/>
          <a:stretch>
            <a:fillRect/>
          </a:stretch>
        </p:blipFill>
        <p:spPr>
          <a:xfrm>
            <a:off x="215801" y="1887443"/>
            <a:ext cx="4202348" cy="258681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524" y="1194651"/>
            <a:ext cx="5400030" cy="379431"/>
          </a:xfrm>
          <a:prstGeom prst="rect">
            <a:avLst/>
          </a:prstGeom>
        </p:spPr>
        <p:txBody>
          <a:bodyPr vert="horz" wrap="square" lIns="0" tIns="10001" rIns="0" bIns="0" rtlCol="0" anchor="ctr">
            <a:spAutoFit/>
          </a:bodyPr>
          <a:lstStyle/>
          <a:p>
            <a:pPr marL="9525">
              <a:lnSpc>
                <a:spcPct val="100000"/>
              </a:lnSpc>
              <a:spcBef>
                <a:spcPts val="79"/>
              </a:spcBef>
            </a:pPr>
            <a:r>
              <a:rPr dirty="0"/>
              <a:t>MSHA</a:t>
            </a:r>
            <a:r>
              <a:rPr spc="-41" dirty="0"/>
              <a:t> </a:t>
            </a:r>
            <a:r>
              <a:rPr dirty="0"/>
              <a:t>Safety</a:t>
            </a:r>
            <a:r>
              <a:rPr spc="-41" dirty="0"/>
              <a:t> </a:t>
            </a:r>
            <a:r>
              <a:rPr dirty="0"/>
              <a:t>Alert</a:t>
            </a:r>
            <a:r>
              <a:rPr spc="-26" dirty="0"/>
              <a:t> </a:t>
            </a:r>
            <a:r>
              <a:rPr dirty="0"/>
              <a:t>–</a:t>
            </a:r>
            <a:r>
              <a:rPr spc="-41" dirty="0"/>
              <a:t> </a:t>
            </a:r>
            <a:r>
              <a:rPr sz="1500" dirty="0"/>
              <a:t>Rotating</a:t>
            </a:r>
            <a:r>
              <a:rPr sz="1500" spc="-38" dirty="0"/>
              <a:t> </a:t>
            </a:r>
            <a:r>
              <a:rPr sz="1500" dirty="0"/>
              <a:t>Conveyor</a:t>
            </a:r>
            <a:r>
              <a:rPr sz="1500" spc="11" dirty="0"/>
              <a:t> </a:t>
            </a:r>
            <a:r>
              <a:rPr sz="1500" spc="-8" dirty="0"/>
              <a:t>Rollers</a:t>
            </a:r>
            <a:endParaRPr sz="1500" dirty="0"/>
          </a:p>
        </p:txBody>
      </p:sp>
      <p:grpSp>
        <p:nvGrpSpPr>
          <p:cNvPr id="3" name="object 3"/>
          <p:cNvGrpSpPr/>
          <p:nvPr/>
        </p:nvGrpSpPr>
        <p:grpSpPr>
          <a:xfrm>
            <a:off x="162496" y="5516309"/>
            <a:ext cx="990600" cy="361950"/>
            <a:chOff x="216661" y="6212079"/>
            <a:chExt cx="1320800" cy="482600"/>
          </a:xfrm>
        </p:grpSpPr>
        <p:sp>
          <p:nvSpPr>
            <p:cNvPr id="4" name="object 4"/>
            <p:cNvSpPr/>
            <p:nvPr/>
          </p:nvSpPr>
          <p:spPr>
            <a:xfrm>
              <a:off x="229361" y="6224779"/>
              <a:ext cx="1295400" cy="457200"/>
            </a:xfrm>
            <a:custGeom>
              <a:avLst/>
              <a:gdLst/>
              <a:ahLst/>
              <a:cxnLst/>
              <a:rect l="l" t="t" r="r" b="b"/>
              <a:pathLst>
                <a:path w="1295400" h="457200">
                  <a:moveTo>
                    <a:pt x="1219200" y="0"/>
                  </a:moveTo>
                  <a:lnTo>
                    <a:pt x="76200" y="0"/>
                  </a:lnTo>
                  <a:lnTo>
                    <a:pt x="46537" y="5987"/>
                  </a:lnTo>
                  <a:lnTo>
                    <a:pt x="22317" y="22317"/>
                  </a:lnTo>
                  <a:lnTo>
                    <a:pt x="5987" y="46537"/>
                  </a:lnTo>
                  <a:lnTo>
                    <a:pt x="0" y="76199"/>
                  </a:lnTo>
                  <a:lnTo>
                    <a:pt x="0" y="380999"/>
                  </a:lnTo>
                  <a:lnTo>
                    <a:pt x="5987" y="410662"/>
                  </a:lnTo>
                  <a:lnTo>
                    <a:pt x="22317" y="434882"/>
                  </a:lnTo>
                  <a:lnTo>
                    <a:pt x="46537" y="451212"/>
                  </a:lnTo>
                  <a:lnTo>
                    <a:pt x="76200" y="457199"/>
                  </a:lnTo>
                  <a:lnTo>
                    <a:pt x="1219200" y="457199"/>
                  </a:lnTo>
                  <a:lnTo>
                    <a:pt x="1248862" y="451212"/>
                  </a:lnTo>
                  <a:lnTo>
                    <a:pt x="1273082" y="434882"/>
                  </a:lnTo>
                  <a:lnTo>
                    <a:pt x="1289412" y="410662"/>
                  </a:lnTo>
                  <a:lnTo>
                    <a:pt x="1295400" y="380999"/>
                  </a:lnTo>
                  <a:lnTo>
                    <a:pt x="1295400" y="76199"/>
                  </a:lnTo>
                  <a:lnTo>
                    <a:pt x="1289412" y="46537"/>
                  </a:lnTo>
                  <a:lnTo>
                    <a:pt x="1273082" y="22317"/>
                  </a:lnTo>
                  <a:lnTo>
                    <a:pt x="1248862" y="5987"/>
                  </a:lnTo>
                  <a:lnTo>
                    <a:pt x="1219200" y="0"/>
                  </a:lnTo>
                  <a:close/>
                </a:path>
              </a:pathLst>
            </a:custGeom>
            <a:solidFill>
              <a:srgbClr val="F79546"/>
            </a:solidFill>
          </p:spPr>
          <p:txBody>
            <a:bodyPr wrap="square" lIns="0" tIns="0" rIns="0" bIns="0" rtlCol="0"/>
            <a:lstStyle/>
            <a:p>
              <a:endParaRPr sz="1350" dirty="0"/>
            </a:p>
          </p:txBody>
        </p:sp>
        <p:sp>
          <p:nvSpPr>
            <p:cNvPr id="5" name="object 5"/>
            <p:cNvSpPr/>
            <p:nvPr/>
          </p:nvSpPr>
          <p:spPr>
            <a:xfrm>
              <a:off x="229361" y="6224779"/>
              <a:ext cx="1295400" cy="457200"/>
            </a:xfrm>
            <a:custGeom>
              <a:avLst/>
              <a:gdLst/>
              <a:ahLst/>
              <a:cxnLst/>
              <a:rect l="l" t="t" r="r" b="b"/>
              <a:pathLst>
                <a:path w="1295400" h="457200">
                  <a:moveTo>
                    <a:pt x="0" y="76199"/>
                  </a:moveTo>
                  <a:lnTo>
                    <a:pt x="5987" y="46537"/>
                  </a:lnTo>
                  <a:lnTo>
                    <a:pt x="22317" y="22317"/>
                  </a:lnTo>
                  <a:lnTo>
                    <a:pt x="46537" y="5987"/>
                  </a:lnTo>
                  <a:lnTo>
                    <a:pt x="76200" y="0"/>
                  </a:lnTo>
                  <a:lnTo>
                    <a:pt x="1219200" y="0"/>
                  </a:lnTo>
                  <a:lnTo>
                    <a:pt x="1248862" y="5987"/>
                  </a:lnTo>
                  <a:lnTo>
                    <a:pt x="1273082" y="22317"/>
                  </a:lnTo>
                  <a:lnTo>
                    <a:pt x="1289412" y="46537"/>
                  </a:lnTo>
                  <a:lnTo>
                    <a:pt x="1295400" y="76199"/>
                  </a:lnTo>
                  <a:lnTo>
                    <a:pt x="1295400" y="380999"/>
                  </a:lnTo>
                  <a:lnTo>
                    <a:pt x="1289412" y="410662"/>
                  </a:lnTo>
                  <a:lnTo>
                    <a:pt x="1273082" y="434882"/>
                  </a:lnTo>
                  <a:lnTo>
                    <a:pt x="1248862" y="451212"/>
                  </a:lnTo>
                  <a:lnTo>
                    <a:pt x="1219200" y="457199"/>
                  </a:lnTo>
                  <a:lnTo>
                    <a:pt x="76200" y="457199"/>
                  </a:lnTo>
                  <a:lnTo>
                    <a:pt x="46537" y="451212"/>
                  </a:lnTo>
                  <a:lnTo>
                    <a:pt x="22317" y="434882"/>
                  </a:lnTo>
                  <a:lnTo>
                    <a:pt x="5987" y="410662"/>
                  </a:lnTo>
                  <a:lnTo>
                    <a:pt x="0" y="380999"/>
                  </a:lnTo>
                  <a:lnTo>
                    <a:pt x="0" y="76199"/>
                  </a:lnTo>
                  <a:close/>
                </a:path>
              </a:pathLst>
            </a:custGeom>
            <a:ln w="25400">
              <a:solidFill>
                <a:srgbClr val="B66C30"/>
              </a:solidFill>
            </a:ln>
          </p:spPr>
          <p:txBody>
            <a:bodyPr wrap="square" lIns="0" tIns="0" rIns="0" bIns="0" rtlCol="0"/>
            <a:lstStyle/>
            <a:p>
              <a:endParaRPr sz="1350" dirty="0"/>
            </a:p>
          </p:txBody>
        </p:sp>
      </p:grpSp>
      <p:sp>
        <p:nvSpPr>
          <p:cNvPr id="6" name="object 6"/>
          <p:cNvSpPr txBox="1"/>
          <p:nvPr/>
        </p:nvSpPr>
        <p:spPr>
          <a:xfrm>
            <a:off x="299084" y="5559830"/>
            <a:ext cx="716280" cy="240450"/>
          </a:xfrm>
          <a:prstGeom prst="rect">
            <a:avLst/>
          </a:prstGeom>
        </p:spPr>
        <p:txBody>
          <a:bodyPr vert="horz" wrap="square" lIns="0" tIns="9525" rIns="0" bIns="0" rtlCol="0">
            <a:spAutoFit/>
          </a:bodyPr>
          <a:lstStyle/>
          <a:p>
            <a:pPr marL="9525">
              <a:spcBef>
                <a:spcPts val="75"/>
              </a:spcBef>
            </a:pPr>
            <a:r>
              <a:rPr sz="1500" u="sng" dirty="0">
                <a:solidFill>
                  <a:srgbClr val="0000FF"/>
                </a:solidFill>
                <a:uFill>
                  <a:solidFill>
                    <a:srgbClr val="0000FF"/>
                  </a:solidFill>
                </a:uFill>
                <a:latin typeface="Calibri"/>
                <a:cs typeface="Calibri"/>
                <a:hlinkClick r:id="rId2"/>
              </a:rPr>
              <a:t>PDF</a:t>
            </a:r>
            <a:r>
              <a:rPr sz="1500" u="sng" spc="-23" dirty="0">
                <a:solidFill>
                  <a:srgbClr val="0000FF"/>
                </a:solidFill>
                <a:uFill>
                  <a:solidFill>
                    <a:srgbClr val="0000FF"/>
                  </a:solidFill>
                </a:uFill>
                <a:latin typeface="Calibri"/>
                <a:cs typeface="Calibri"/>
                <a:hlinkClick r:id="rId2"/>
              </a:rPr>
              <a:t> </a:t>
            </a:r>
            <a:r>
              <a:rPr sz="1500" u="sng" spc="-15" dirty="0">
                <a:solidFill>
                  <a:srgbClr val="0000FF"/>
                </a:solidFill>
                <a:uFill>
                  <a:solidFill>
                    <a:srgbClr val="0000FF"/>
                  </a:solidFill>
                </a:uFill>
                <a:latin typeface="Calibri"/>
                <a:cs typeface="Calibri"/>
                <a:hlinkClick r:id="rId2"/>
              </a:rPr>
              <a:t>LINK</a:t>
            </a:r>
            <a:endParaRPr sz="1500" dirty="0">
              <a:latin typeface="Calibri"/>
              <a:cs typeface="Calibri"/>
            </a:endParaRPr>
          </a:p>
        </p:txBody>
      </p:sp>
      <p:pic>
        <p:nvPicPr>
          <p:cNvPr id="7" name="object 7"/>
          <p:cNvPicPr/>
          <p:nvPr/>
        </p:nvPicPr>
        <p:blipFill>
          <a:blip r:embed="rId3" cstate="print"/>
          <a:stretch>
            <a:fillRect/>
          </a:stretch>
        </p:blipFill>
        <p:spPr>
          <a:xfrm>
            <a:off x="142275" y="1999044"/>
            <a:ext cx="4545960" cy="3181832"/>
          </a:xfrm>
          <a:prstGeom prst="rect">
            <a:avLst/>
          </a:prstGeom>
        </p:spPr>
      </p:pic>
      <p:pic>
        <p:nvPicPr>
          <p:cNvPr id="8" name="object 8"/>
          <p:cNvPicPr/>
          <p:nvPr/>
        </p:nvPicPr>
        <p:blipFill>
          <a:blip r:embed="rId4" cstate="print"/>
          <a:stretch>
            <a:fillRect/>
          </a:stretch>
        </p:blipFill>
        <p:spPr>
          <a:xfrm>
            <a:off x="4813733" y="2916620"/>
            <a:ext cx="4169997" cy="158967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524" y="1194651"/>
            <a:ext cx="5400030" cy="379431"/>
          </a:xfrm>
          <a:prstGeom prst="rect">
            <a:avLst/>
          </a:prstGeom>
        </p:spPr>
        <p:txBody>
          <a:bodyPr vert="horz" wrap="square" lIns="0" tIns="10001" rIns="0" bIns="0" rtlCol="0" anchor="ctr">
            <a:spAutoFit/>
          </a:bodyPr>
          <a:lstStyle/>
          <a:p>
            <a:pPr marL="9525">
              <a:lnSpc>
                <a:spcPct val="100000"/>
              </a:lnSpc>
              <a:spcBef>
                <a:spcPts val="79"/>
              </a:spcBef>
            </a:pPr>
            <a:r>
              <a:rPr dirty="0"/>
              <a:t>MSHA</a:t>
            </a:r>
            <a:r>
              <a:rPr spc="-34" dirty="0"/>
              <a:t> </a:t>
            </a:r>
            <a:r>
              <a:rPr dirty="0"/>
              <a:t>Safety</a:t>
            </a:r>
            <a:r>
              <a:rPr spc="-34" dirty="0"/>
              <a:t> </a:t>
            </a:r>
            <a:r>
              <a:rPr dirty="0"/>
              <a:t>Alert</a:t>
            </a:r>
            <a:r>
              <a:rPr spc="-19" dirty="0"/>
              <a:t> </a:t>
            </a:r>
            <a:r>
              <a:rPr dirty="0"/>
              <a:t>–</a:t>
            </a:r>
            <a:r>
              <a:rPr spc="-34" dirty="0"/>
              <a:t> </a:t>
            </a:r>
            <a:r>
              <a:rPr sz="1500" dirty="0"/>
              <a:t>Truck</a:t>
            </a:r>
            <a:r>
              <a:rPr sz="1500" spc="-23" dirty="0"/>
              <a:t> </a:t>
            </a:r>
            <a:r>
              <a:rPr sz="1500" dirty="0"/>
              <a:t>Dumping</a:t>
            </a:r>
            <a:r>
              <a:rPr sz="1500" spc="-15" dirty="0"/>
              <a:t> </a:t>
            </a:r>
            <a:r>
              <a:rPr sz="1500" spc="-8" dirty="0"/>
              <a:t>Safety</a:t>
            </a:r>
            <a:endParaRPr sz="1500" dirty="0"/>
          </a:p>
        </p:txBody>
      </p:sp>
      <p:grpSp>
        <p:nvGrpSpPr>
          <p:cNvPr id="3" name="object 3"/>
          <p:cNvGrpSpPr/>
          <p:nvPr/>
        </p:nvGrpSpPr>
        <p:grpSpPr>
          <a:xfrm>
            <a:off x="162496" y="5516309"/>
            <a:ext cx="990600" cy="361950"/>
            <a:chOff x="216661" y="6212079"/>
            <a:chExt cx="1320800" cy="482600"/>
          </a:xfrm>
        </p:grpSpPr>
        <p:sp>
          <p:nvSpPr>
            <p:cNvPr id="4" name="object 4"/>
            <p:cNvSpPr/>
            <p:nvPr/>
          </p:nvSpPr>
          <p:spPr>
            <a:xfrm>
              <a:off x="229361" y="6224779"/>
              <a:ext cx="1295400" cy="457200"/>
            </a:xfrm>
            <a:custGeom>
              <a:avLst/>
              <a:gdLst/>
              <a:ahLst/>
              <a:cxnLst/>
              <a:rect l="l" t="t" r="r" b="b"/>
              <a:pathLst>
                <a:path w="1295400" h="457200">
                  <a:moveTo>
                    <a:pt x="1219200" y="0"/>
                  </a:moveTo>
                  <a:lnTo>
                    <a:pt x="76200" y="0"/>
                  </a:lnTo>
                  <a:lnTo>
                    <a:pt x="46537" y="5987"/>
                  </a:lnTo>
                  <a:lnTo>
                    <a:pt x="22317" y="22317"/>
                  </a:lnTo>
                  <a:lnTo>
                    <a:pt x="5987" y="46537"/>
                  </a:lnTo>
                  <a:lnTo>
                    <a:pt x="0" y="76199"/>
                  </a:lnTo>
                  <a:lnTo>
                    <a:pt x="0" y="380999"/>
                  </a:lnTo>
                  <a:lnTo>
                    <a:pt x="5987" y="410662"/>
                  </a:lnTo>
                  <a:lnTo>
                    <a:pt x="22317" y="434882"/>
                  </a:lnTo>
                  <a:lnTo>
                    <a:pt x="46537" y="451212"/>
                  </a:lnTo>
                  <a:lnTo>
                    <a:pt x="76200" y="457199"/>
                  </a:lnTo>
                  <a:lnTo>
                    <a:pt x="1219200" y="457199"/>
                  </a:lnTo>
                  <a:lnTo>
                    <a:pt x="1248862" y="451212"/>
                  </a:lnTo>
                  <a:lnTo>
                    <a:pt x="1273082" y="434882"/>
                  </a:lnTo>
                  <a:lnTo>
                    <a:pt x="1289412" y="410662"/>
                  </a:lnTo>
                  <a:lnTo>
                    <a:pt x="1295400" y="380999"/>
                  </a:lnTo>
                  <a:lnTo>
                    <a:pt x="1295400" y="76199"/>
                  </a:lnTo>
                  <a:lnTo>
                    <a:pt x="1289412" y="46537"/>
                  </a:lnTo>
                  <a:lnTo>
                    <a:pt x="1273082" y="22317"/>
                  </a:lnTo>
                  <a:lnTo>
                    <a:pt x="1248862" y="5987"/>
                  </a:lnTo>
                  <a:lnTo>
                    <a:pt x="1219200" y="0"/>
                  </a:lnTo>
                  <a:close/>
                </a:path>
              </a:pathLst>
            </a:custGeom>
            <a:solidFill>
              <a:srgbClr val="F79546"/>
            </a:solidFill>
          </p:spPr>
          <p:txBody>
            <a:bodyPr wrap="square" lIns="0" tIns="0" rIns="0" bIns="0" rtlCol="0"/>
            <a:lstStyle/>
            <a:p>
              <a:endParaRPr sz="1350" dirty="0"/>
            </a:p>
          </p:txBody>
        </p:sp>
        <p:sp>
          <p:nvSpPr>
            <p:cNvPr id="5" name="object 5"/>
            <p:cNvSpPr/>
            <p:nvPr/>
          </p:nvSpPr>
          <p:spPr>
            <a:xfrm>
              <a:off x="229361" y="6224779"/>
              <a:ext cx="1295400" cy="457200"/>
            </a:xfrm>
            <a:custGeom>
              <a:avLst/>
              <a:gdLst/>
              <a:ahLst/>
              <a:cxnLst/>
              <a:rect l="l" t="t" r="r" b="b"/>
              <a:pathLst>
                <a:path w="1295400" h="457200">
                  <a:moveTo>
                    <a:pt x="0" y="76199"/>
                  </a:moveTo>
                  <a:lnTo>
                    <a:pt x="5987" y="46537"/>
                  </a:lnTo>
                  <a:lnTo>
                    <a:pt x="22317" y="22317"/>
                  </a:lnTo>
                  <a:lnTo>
                    <a:pt x="46537" y="5987"/>
                  </a:lnTo>
                  <a:lnTo>
                    <a:pt x="76200" y="0"/>
                  </a:lnTo>
                  <a:lnTo>
                    <a:pt x="1219200" y="0"/>
                  </a:lnTo>
                  <a:lnTo>
                    <a:pt x="1248862" y="5987"/>
                  </a:lnTo>
                  <a:lnTo>
                    <a:pt x="1273082" y="22317"/>
                  </a:lnTo>
                  <a:lnTo>
                    <a:pt x="1289412" y="46537"/>
                  </a:lnTo>
                  <a:lnTo>
                    <a:pt x="1295400" y="76199"/>
                  </a:lnTo>
                  <a:lnTo>
                    <a:pt x="1295400" y="380999"/>
                  </a:lnTo>
                  <a:lnTo>
                    <a:pt x="1289412" y="410662"/>
                  </a:lnTo>
                  <a:lnTo>
                    <a:pt x="1273082" y="434882"/>
                  </a:lnTo>
                  <a:lnTo>
                    <a:pt x="1248862" y="451212"/>
                  </a:lnTo>
                  <a:lnTo>
                    <a:pt x="1219200" y="457199"/>
                  </a:lnTo>
                  <a:lnTo>
                    <a:pt x="76200" y="457199"/>
                  </a:lnTo>
                  <a:lnTo>
                    <a:pt x="46537" y="451212"/>
                  </a:lnTo>
                  <a:lnTo>
                    <a:pt x="22317" y="434882"/>
                  </a:lnTo>
                  <a:lnTo>
                    <a:pt x="5987" y="410662"/>
                  </a:lnTo>
                  <a:lnTo>
                    <a:pt x="0" y="380999"/>
                  </a:lnTo>
                  <a:lnTo>
                    <a:pt x="0" y="76199"/>
                  </a:lnTo>
                  <a:close/>
                </a:path>
              </a:pathLst>
            </a:custGeom>
            <a:ln w="25400">
              <a:solidFill>
                <a:srgbClr val="B66C30"/>
              </a:solidFill>
            </a:ln>
          </p:spPr>
          <p:txBody>
            <a:bodyPr wrap="square" lIns="0" tIns="0" rIns="0" bIns="0" rtlCol="0"/>
            <a:lstStyle/>
            <a:p>
              <a:endParaRPr sz="1350" dirty="0"/>
            </a:p>
          </p:txBody>
        </p:sp>
      </p:grpSp>
      <p:sp>
        <p:nvSpPr>
          <p:cNvPr id="6" name="object 6"/>
          <p:cNvSpPr txBox="1"/>
          <p:nvPr/>
        </p:nvSpPr>
        <p:spPr>
          <a:xfrm>
            <a:off x="299084" y="5559830"/>
            <a:ext cx="716280" cy="240450"/>
          </a:xfrm>
          <a:prstGeom prst="rect">
            <a:avLst/>
          </a:prstGeom>
        </p:spPr>
        <p:txBody>
          <a:bodyPr vert="horz" wrap="square" lIns="0" tIns="9525" rIns="0" bIns="0" rtlCol="0">
            <a:spAutoFit/>
          </a:bodyPr>
          <a:lstStyle/>
          <a:p>
            <a:pPr marL="9525">
              <a:spcBef>
                <a:spcPts val="75"/>
              </a:spcBef>
            </a:pPr>
            <a:r>
              <a:rPr sz="1500" u="sng" dirty="0">
                <a:solidFill>
                  <a:srgbClr val="0000FF"/>
                </a:solidFill>
                <a:uFill>
                  <a:solidFill>
                    <a:srgbClr val="0000FF"/>
                  </a:solidFill>
                </a:uFill>
                <a:latin typeface="Calibri"/>
                <a:cs typeface="Calibri"/>
                <a:hlinkClick r:id="rId2"/>
              </a:rPr>
              <a:t>PDF</a:t>
            </a:r>
            <a:r>
              <a:rPr sz="1500" u="sng" spc="-23" dirty="0">
                <a:solidFill>
                  <a:srgbClr val="0000FF"/>
                </a:solidFill>
                <a:uFill>
                  <a:solidFill>
                    <a:srgbClr val="0000FF"/>
                  </a:solidFill>
                </a:uFill>
                <a:latin typeface="Calibri"/>
                <a:cs typeface="Calibri"/>
                <a:hlinkClick r:id="rId2"/>
              </a:rPr>
              <a:t> </a:t>
            </a:r>
            <a:r>
              <a:rPr sz="1500" u="sng" spc="-15" dirty="0">
                <a:solidFill>
                  <a:srgbClr val="0000FF"/>
                </a:solidFill>
                <a:uFill>
                  <a:solidFill>
                    <a:srgbClr val="0000FF"/>
                  </a:solidFill>
                </a:uFill>
                <a:latin typeface="Calibri"/>
                <a:cs typeface="Calibri"/>
                <a:hlinkClick r:id="rId2"/>
              </a:rPr>
              <a:t>LINK</a:t>
            </a:r>
            <a:endParaRPr sz="1500" dirty="0">
              <a:latin typeface="Calibri"/>
              <a:cs typeface="Calibri"/>
            </a:endParaRPr>
          </a:p>
        </p:txBody>
      </p:sp>
      <p:grpSp>
        <p:nvGrpSpPr>
          <p:cNvPr id="7" name="object 7"/>
          <p:cNvGrpSpPr/>
          <p:nvPr/>
        </p:nvGrpSpPr>
        <p:grpSpPr>
          <a:xfrm>
            <a:off x="213781" y="1963556"/>
            <a:ext cx="8657273" cy="3798094"/>
            <a:chOff x="285041" y="1475074"/>
            <a:chExt cx="11543030" cy="5064125"/>
          </a:xfrm>
        </p:grpSpPr>
        <p:pic>
          <p:nvPicPr>
            <p:cNvPr id="8" name="object 8"/>
            <p:cNvPicPr/>
            <p:nvPr/>
          </p:nvPicPr>
          <p:blipFill>
            <a:blip r:embed="rId3" cstate="print"/>
            <a:stretch>
              <a:fillRect/>
            </a:stretch>
          </p:blipFill>
          <p:spPr>
            <a:xfrm>
              <a:off x="285041" y="1475074"/>
              <a:ext cx="6105037" cy="3104230"/>
            </a:xfrm>
            <a:prstGeom prst="rect">
              <a:avLst/>
            </a:prstGeom>
          </p:spPr>
        </p:pic>
        <p:pic>
          <p:nvPicPr>
            <p:cNvPr id="9" name="object 9"/>
            <p:cNvPicPr/>
            <p:nvPr/>
          </p:nvPicPr>
          <p:blipFill>
            <a:blip r:embed="rId4" cstate="print"/>
            <a:stretch>
              <a:fillRect/>
            </a:stretch>
          </p:blipFill>
          <p:spPr>
            <a:xfrm>
              <a:off x="6409305" y="3434069"/>
              <a:ext cx="5418351" cy="3104808"/>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524" y="1009985"/>
            <a:ext cx="5400030" cy="748762"/>
          </a:xfrm>
          <a:prstGeom prst="rect">
            <a:avLst/>
          </a:prstGeom>
        </p:spPr>
        <p:txBody>
          <a:bodyPr vert="horz" wrap="square" lIns="0" tIns="10001" rIns="0" bIns="0" rtlCol="0" anchor="ctr">
            <a:spAutoFit/>
          </a:bodyPr>
          <a:lstStyle/>
          <a:p>
            <a:pPr marL="9525">
              <a:lnSpc>
                <a:spcPct val="100000"/>
              </a:lnSpc>
              <a:spcBef>
                <a:spcPts val="79"/>
              </a:spcBef>
            </a:pPr>
            <a:r>
              <a:rPr dirty="0"/>
              <a:t>OSHA</a:t>
            </a:r>
            <a:r>
              <a:rPr spc="-26" dirty="0"/>
              <a:t> </a:t>
            </a:r>
            <a:r>
              <a:rPr dirty="0"/>
              <a:t>Share</a:t>
            </a:r>
            <a:r>
              <a:rPr spc="-30" dirty="0"/>
              <a:t> </a:t>
            </a:r>
            <a:r>
              <a:rPr dirty="0"/>
              <a:t>–</a:t>
            </a:r>
            <a:r>
              <a:rPr spc="-19" dirty="0"/>
              <a:t> </a:t>
            </a:r>
            <a:r>
              <a:rPr dirty="0"/>
              <a:t>Trenching</a:t>
            </a:r>
            <a:r>
              <a:rPr spc="-38" dirty="0"/>
              <a:t> </a:t>
            </a:r>
            <a:r>
              <a:rPr dirty="0"/>
              <a:t>&amp;</a:t>
            </a:r>
            <a:r>
              <a:rPr spc="-23" dirty="0"/>
              <a:t> </a:t>
            </a:r>
            <a:r>
              <a:rPr spc="-8" dirty="0"/>
              <a:t>Excavation</a:t>
            </a:r>
          </a:p>
        </p:txBody>
      </p:sp>
      <p:grpSp>
        <p:nvGrpSpPr>
          <p:cNvPr id="3" name="object 3"/>
          <p:cNvGrpSpPr/>
          <p:nvPr/>
        </p:nvGrpSpPr>
        <p:grpSpPr>
          <a:xfrm>
            <a:off x="162496" y="5516310"/>
            <a:ext cx="1447800" cy="361950"/>
            <a:chOff x="216661" y="6212080"/>
            <a:chExt cx="1930400" cy="482600"/>
          </a:xfrm>
        </p:grpSpPr>
        <p:sp>
          <p:nvSpPr>
            <p:cNvPr id="4" name="object 4"/>
            <p:cNvSpPr/>
            <p:nvPr/>
          </p:nvSpPr>
          <p:spPr>
            <a:xfrm>
              <a:off x="229361" y="6224780"/>
              <a:ext cx="1905000" cy="457200"/>
            </a:xfrm>
            <a:custGeom>
              <a:avLst/>
              <a:gdLst/>
              <a:ahLst/>
              <a:cxnLst/>
              <a:rect l="l" t="t" r="r" b="b"/>
              <a:pathLst>
                <a:path w="1905000" h="457200">
                  <a:moveTo>
                    <a:pt x="1828800" y="0"/>
                  </a:moveTo>
                  <a:lnTo>
                    <a:pt x="76200" y="0"/>
                  </a:lnTo>
                  <a:lnTo>
                    <a:pt x="46537" y="5987"/>
                  </a:lnTo>
                  <a:lnTo>
                    <a:pt x="22317" y="22317"/>
                  </a:lnTo>
                  <a:lnTo>
                    <a:pt x="5987" y="46537"/>
                  </a:lnTo>
                  <a:lnTo>
                    <a:pt x="0" y="76200"/>
                  </a:lnTo>
                  <a:lnTo>
                    <a:pt x="0" y="381000"/>
                  </a:lnTo>
                  <a:lnTo>
                    <a:pt x="5987" y="410656"/>
                  </a:lnTo>
                  <a:lnTo>
                    <a:pt x="22317" y="434878"/>
                  </a:lnTo>
                  <a:lnTo>
                    <a:pt x="46537" y="451210"/>
                  </a:lnTo>
                  <a:lnTo>
                    <a:pt x="76200" y="457200"/>
                  </a:lnTo>
                  <a:lnTo>
                    <a:pt x="1828800" y="457200"/>
                  </a:lnTo>
                  <a:lnTo>
                    <a:pt x="1858462" y="451210"/>
                  </a:lnTo>
                  <a:lnTo>
                    <a:pt x="1882682" y="434878"/>
                  </a:lnTo>
                  <a:lnTo>
                    <a:pt x="1899012" y="410656"/>
                  </a:lnTo>
                  <a:lnTo>
                    <a:pt x="1905000" y="381000"/>
                  </a:lnTo>
                  <a:lnTo>
                    <a:pt x="1905000" y="76200"/>
                  </a:lnTo>
                  <a:lnTo>
                    <a:pt x="1899012" y="46537"/>
                  </a:lnTo>
                  <a:lnTo>
                    <a:pt x="1882682" y="22317"/>
                  </a:lnTo>
                  <a:lnTo>
                    <a:pt x="1858462" y="5987"/>
                  </a:lnTo>
                  <a:lnTo>
                    <a:pt x="1828800" y="0"/>
                  </a:lnTo>
                  <a:close/>
                </a:path>
              </a:pathLst>
            </a:custGeom>
            <a:solidFill>
              <a:srgbClr val="F79546"/>
            </a:solidFill>
          </p:spPr>
          <p:txBody>
            <a:bodyPr wrap="square" lIns="0" tIns="0" rIns="0" bIns="0" rtlCol="0"/>
            <a:lstStyle/>
            <a:p>
              <a:endParaRPr sz="1350" dirty="0"/>
            </a:p>
          </p:txBody>
        </p:sp>
        <p:sp>
          <p:nvSpPr>
            <p:cNvPr id="5" name="object 5"/>
            <p:cNvSpPr/>
            <p:nvPr/>
          </p:nvSpPr>
          <p:spPr>
            <a:xfrm>
              <a:off x="229361" y="6224780"/>
              <a:ext cx="1905000" cy="457200"/>
            </a:xfrm>
            <a:custGeom>
              <a:avLst/>
              <a:gdLst/>
              <a:ahLst/>
              <a:cxnLst/>
              <a:rect l="l" t="t" r="r" b="b"/>
              <a:pathLst>
                <a:path w="1905000" h="457200">
                  <a:moveTo>
                    <a:pt x="0" y="76200"/>
                  </a:moveTo>
                  <a:lnTo>
                    <a:pt x="5987" y="46537"/>
                  </a:lnTo>
                  <a:lnTo>
                    <a:pt x="22317" y="22317"/>
                  </a:lnTo>
                  <a:lnTo>
                    <a:pt x="46537" y="5987"/>
                  </a:lnTo>
                  <a:lnTo>
                    <a:pt x="76200" y="0"/>
                  </a:lnTo>
                  <a:lnTo>
                    <a:pt x="1828800" y="0"/>
                  </a:lnTo>
                  <a:lnTo>
                    <a:pt x="1858462" y="5987"/>
                  </a:lnTo>
                  <a:lnTo>
                    <a:pt x="1882682" y="22317"/>
                  </a:lnTo>
                  <a:lnTo>
                    <a:pt x="1899012" y="46537"/>
                  </a:lnTo>
                  <a:lnTo>
                    <a:pt x="1905000" y="76200"/>
                  </a:lnTo>
                  <a:lnTo>
                    <a:pt x="1905000" y="381000"/>
                  </a:lnTo>
                  <a:lnTo>
                    <a:pt x="1899012" y="410656"/>
                  </a:lnTo>
                  <a:lnTo>
                    <a:pt x="1882682" y="434878"/>
                  </a:lnTo>
                  <a:lnTo>
                    <a:pt x="1858462" y="451210"/>
                  </a:lnTo>
                  <a:lnTo>
                    <a:pt x="1828800" y="457200"/>
                  </a:lnTo>
                  <a:lnTo>
                    <a:pt x="76200" y="457200"/>
                  </a:lnTo>
                  <a:lnTo>
                    <a:pt x="46537" y="451210"/>
                  </a:lnTo>
                  <a:lnTo>
                    <a:pt x="22317" y="434878"/>
                  </a:lnTo>
                  <a:lnTo>
                    <a:pt x="5987" y="410656"/>
                  </a:lnTo>
                  <a:lnTo>
                    <a:pt x="0" y="381000"/>
                  </a:lnTo>
                  <a:lnTo>
                    <a:pt x="0" y="76200"/>
                  </a:lnTo>
                  <a:close/>
                </a:path>
              </a:pathLst>
            </a:custGeom>
            <a:ln w="25400">
              <a:solidFill>
                <a:srgbClr val="B66C30"/>
              </a:solidFill>
            </a:ln>
          </p:spPr>
          <p:txBody>
            <a:bodyPr wrap="square" lIns="0" tIns="0" rIns="0" bIns="0" rtlCol="0"/>
            <a:lstStyle/>
            <a:p>
              <a:endParaRPr sz="1350" dirty="0"/>
            </a:p>
          </p:txBody>
        </p:sp>
      </p:grpSp>
      <p:sp>
        <p:nvSpPr>
          <p:cNvPr id="6" name="object 6"/>
          <p:cNvSpPr txBox="1"/>
          <p:nvPr/>
        </p:nvSpPr>
        <p:spPr>
          <a:xfrm>
            <a:off x="283083" y="5559830"/>
            <a:ext cx="1204436" cy="240450"/>
          </a:xfrm>
          <a:prstGeom prst="rect">
            <a:avLst/>
          </a:prstGeom>
        </p:spPr>
        <p:txBody>
          <a:bodyPr vert="horz" wrap="square" lIns="0" tIns="9525" rIns="0" bIns="0" rtlCol="0">
            <a:spAutoFit/>
          </a:bodyPr>
          <a:lstStyle/>
          <a:p>
            <a:pPr marL="9525">
              <a:spcBef>
                <a:spcPts val="75"/>
              </a:spcBef>
            </a:pPr>
            <a:r>
              <a:rPr sz="1500" u="sng" dirty="0">
                <a:solidFill>
                  <a:srgbClr val="0000FF"/>
                </a:solidFill>
                <a:uFill>
                  <a:solidFill>
                    <a:srgbClr val="0000FF"/>
                  </a:solidFill>
                </a:uFill>
                <a:latin typeface="Calibri"/>
                <a:cs typeface="Calibri"/>
                <a:hlinkClick r:id="rId2"/>
              </a:rPr>
              <a:t>Resources</a:t>
            </a:r>
            <a:r>
              <a:rPr sz="1500" u="sng" spc="-60" dirty="0">
                <a:solidFill>
                  <a:srgbClr val="0000FF"/>
                </a:solidFill>
                <a:uFill>
                  <a:solidFill>
                    <a:srgbClr val="0000FF"/>
                  </a:solidFill>
                </a:uFill>
                <a:latin typeface="Calibri"/>
                <a:cs typeface="Calibri"/>
                <a:hlinkClick r:id="rId2"/>
              </a:rPr>
              <a:t> </a:t>
            </a:r>
            <a:r>
              <a:rPr sz="1500" u="sng" spc="-15" dirty="0">
                <a:solidFill>
                  <a:srgbClr val="0000FF"/>
                </a:solidFill>
                <a:uFill>
                  <a:solidFill>
                    <a:srgbClr val="0000FF"/>
                  </a:solidFill>
                </a:uFill>
                <a:latin typeface="Calibri"/>
                <a:cs typeface="Calibri"/>
                <a:hlinkClick r:id="rId2"/>
              </a:rPr>
              <a:t>LINK</a:t>
            </a:r>
            <a:endParaRPr sz="1500" dirty="0">
              <a:latin typeface="Calibri"/>
              <a:cs typeface="Calibri"/>
            </a:endParaRPr>
          </a:p>
        </p:txBody>
      </p:sp>
      <p:grpSp>
        <p:nvGrpSpPr>
          <p:cNvPr id="7" name="object 7"/>
          <p:cNvGrpSpPr/>
          <p:nvPr/>
        </p:nvGrpSpPr>
        <p:grpSpPr>
          <a:xfrm>
            <a:off x="254434" y="1918233"/>
            <a:ext cx="8718233" cy="3902393"/>
            <a:chOff x="339245" y="1414644"/>
            <a:chExt cx="11624310" cy="5203190"/>
          </a:xfrm>
        </p:grpSpPr>
        <p:pic>
          <p:nvPicPr>
            <p:cNvPr id="8" name="object 8"/>
            <p:cNvPicPr/>
            <p:nvPr/>
          </p:nvPicPr>
          <p:blipFill>
            <a:blip r:embed="rId3" cstate="print"/>
            <a:stretch>
              <a:fillRect/>
            </a:stretch>
          </p:blipFill>
          <p:spPr>
            <a:xfrm>
              <a:off x="339245" y="1414644"/>
              <a:ext cx="5922466" cy="2496556"/>
            </a:xfrm>
            <a:prstGeom prst="rect">
              <a:avLst/>
            </a:prstGeom>
          </p:spPr>
        </p:pic>
        <p:pic>
          <p:nvPicPr>
            <p:cNvPr id="9" name="object 9"/>
            <p:cNvPicPr/>
            <p:nvPr/>
          </p:nvPicPr>
          <p:blipFill>
            <a:blip r:embed="rId4" cstate="print"/>
            <a:stretch>
              <a:fillRect/>
            </a:stretch>
          </p:blipFill>
          <p:spPr>
            <a:xfrm>
              <a:off x="5916168" y="3200400"/>
              <a:ext cx="6047231" cy="3416807"/>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524" y="1009985"/>
            <a:ext cx="5400030" cy="748762"/>
          </a:xfrm>
          <a:prstGeom prst="rect">
            <a:avLst/>
          </a:prstGeom>
        </p:spPr>
        <p:txBody>
          <a:bodyPr vert="horz" wrap="square" lIns="0" tIns="10001" rIns="0" bIns="0" rtlCol="0" anchor="ctr">
            <a:spAutoFit/>
          </a:bodyPr>
          <a:lstStyle/>
          <a:p>
            <a:pPr marL="9525">
              <a:lnSpc>
                <a:spcPct val="100000"/>
              </a:lnSpc>
              <a:spcBef>
                <a:spcPts val="79"/>
              </a:spcBef>
            </a:pPr>
            <a:r>
              <a:rPr dirty="0"/>
              <a:t>ASMI</a:t>
            </a:r>
            <a:r>
              <a:rPr spc="-23" dirty="0"/>
              <a:t> </a:t>
            </a:r>
            <a:r>
              <a:rPr dirty="0"/>
              <a:t>–</a:t>
            </a:r>
            <a:r>
              <a:rPr spc="-30" dirty="0"/>
              <a:t> </a:t>
            </a:r>
            <a:r>
              <a:rPr dirty="0"/>
              <a:t>Pinch</a:t>
            </a:r>
            <a:r>
              <a:rPr spc="-26" dirty="0"/>
              <a:t> </a:t>
            </a:r>
            <a:r>
              <a:rPr dirty="0"/>
              <a:t>Point</a:t>
            </a:r>
            <a:r>
              <a:rPr spc="-30" dirty="0"/>
              <a:t> </a:t>
            </a:r>
            <a:r>
              <a:rPr dirty="0"/>
              <a:t>Safety</a:t>
            </a:r>
            <a:r>
              <a:rPr spc="-30" dirty="0"/>
              <a:t> </a:t>
            </a:r>
            <a:r>
              <a:rPr spc="-8" dirty="0"/>
              <a:t>Awareness</a:t>
            </a:r>
          </a:p>
        </p:txBody>
      </p:sp>
      <p:pic>
        <p:nvPicPr>
          <p:cNvPr id="3" name="object 3"/>
          <p:cNvPicPr/>
          <p:nvPr/>
        </p:nvPicPr>
        <p:blipFill>
          <a:blip r:embed="rId2" cstate="print"/>
          <a:stretch>
            <a:fillRect/>
          </a:stretch>
        </p:blipFill>
        <p:spPr>
          <a:xfrm>
            <a:off x="3204365" y="1911412"/>
            <a:ext cx="4221995" cy="3814282"/>
          </a:xfrm>
          <a:prstGeom prst="rect">
            <a:avLst/>
          </a:prstGeom>
        </p:spPr>
      </p:pic>
      <p:pic>
        <p:nvPicPr>
          <p:cNvPr id="4" name="object 4"/>
          <p:cNvPicPr/>
          <p:nvPr/>
        </p:nvPicPr>
        <p:blipFill>
          <a:blip r:embed="rId3" cstate="print"/>
          <a:stretch>
            <a:fillRect/>
          </a:stretch>
        </p:blipFill>
        <p:spPr>
          <a:xfrm>
            <a:off x="171451" y="1828801"/>
            <a:ext cx="2646044" cy="63779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524" y="1194651"/>
            <a:ext cx="5400030" cy="379431"/>
          </a:xfrm>
          <a:prstGeom prst="rect">
            <a:avLst/>
          </a:prstGeom>
        </p:spPr>
        <p:txBody>
          <a:bodyPr vert="horz" wrap="square" lIns="0" tIns="10001" rIns="0" bIns="0" rtlCol="0" anchor="ctr">
            <a:spAutoFit/>
          </a:bodyPr>
          <a:lstStyle/>
          <a:p>
            <a:pPr marL="9525">
              <a:lnSpc>
                <a:spcPct val="100000"/>
              </a:lnSpc>
              <a:spcBef>
                <a:spcPts val="79"/>
              </a:spcBef>
            </a:pPr>
            <a:r>
              <a:rPr dirty="0"/>
              <a:t>ASMI</a:t>
            </a:r>
            <a:r>
              <a:rPr spc="-26" dirty="0"/>
              <a:t> </a:t>
            </a:r>
            <a:r>
              <a:rPr dirty="0"/>
              <a:t>–</a:t>
            </a:r>
            <a:r>
              <a:rPr spc="-34" dirty="0"/>
              <a:t> </a:t>
            </a:r>
            <a:r>
              <a:rPr dirty="0"/>
              <a:t>Mechanisms</a:t>
            </a:r>
            <a:r>
              <a:rPr spc="-34" dirty="0"/>
              <a:t> </a:t>
            </a:r>
            <a:r>
              <a:rPr dirty="0"/>
              <a:t>&amp;</a:t>
            </a:r>
            <a:r>
              <a:rPr spc="-23" dirty="0"/>
              <a:t> </a:t>
            </a:r>
            <a:r>
              <a:rPr spc="-8" dirty="0"/>
              <a:t>Hydraulics</a:t>
            </a:r>
          </a:p>
        </p:txBody>
      </p:sp>
      <p:grpSp>
        <p:nvGrpSpPr>
          <p:cNvPr id="3" name="object 3"/>
          <p:cNvGrpSpPr/>
          <p:nvPr/>
        </p:nvGrpSpPr>
        <p:grpSpPr>
          <a:xfrm>
            <a:off x="114300" y="1771650"/>
            <a:ext cx="7381875" cy="4229100"/>
            <a:chOff x="152400" y="1219200"/>
            <a:chExt cx="9842500" cy="5638800"/>
          </a:xfrm>
        </p:grpSpPr>
        <p:pic>
          <p:nvPicPr>
            <p:cNvPr id="4" name="object 4"/>
            <p:cNvPicPr/>
            <p:nvPr/>
          </p:nvPicPr>
          <p:blipFill>
            <a:blip r:embed="rId2" cstate="print"/>
            <a:stretch>
              <a:fillRect/>
            </a:stretch>
          </p:blipFill>
          <p:spPr>
            <a:xfrm>
              <a:off x="152400" y="1219200"/>
              <a:ext cx="3909059" cy="990586"/>
            </a:xfrm>
            <a:prstGeom prst="rect">
              <a:avLst/>
            </a:prstGeom>
          </p:spPr>
        </p:pic>
        <p:pic>
          <p:nvPicPr>
            <p:cNvPr id="5" name="object 5"/>
            <p:cNvPicPr/>
            <p:nvPr/>
          </p:nvPicPr>
          <p:blipFill>
            <a:blip r:embed="rId3" cstate="print"/>
            <a:stretch>
              <a:fillRect/>
            </a:stretch>
          </p:blipFill>
          <p:spPr>
            <a:xfrm>
              <a:off x="4191000" y="1219200"/>
              <a:ext cx="5803391" cy="5638799"/>
            </a:xfrm>
            <a:prstGeom prst="rect">
              <a:avLst/>
            </a:prstGeom>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212FA5-5DDB-DBA9-94D6-6F6F7B3600EB}"/>
              </a:ext>
            </a:extLst>
          </p:cNvPr>
          <p:cNvSpPr>
            <a:spLocks noGrp="1"/>
          </p:cNvSpPr>
          <p:nvPr>
            <p:ph type="sldNum" sz="quarter" idx="12"/>
          </p:nvPr>
        </p:nvSpPr>
        <p:spPr/>
        <p:txBody>
          <a:bodyPr/>
          <a:lstStyle/>
          <a:p>
            <a:fld id="{B5EB69C0-7537-C24C-BC67-8B5F238D9475}" type="slidenum">
              <a:rPr lang="en-US" smtClean="0"/>
              <a:pPr/>
              <a:t>27</a:t>
            </a:fld>
            <a:endParaRPr lang="en-US" dirty="0"/>
          </a:p>
        </p:txBody>
      </p:sp>
      <p:pic>
        <p:nvPicPr>
          <p:cNvPr id="6" name="Content Placeholder 5">
            <a:extLst>
              <a:ext uri="{FF2B5EF4-FFF2-40B4-BE49-F238E27FC236}">
                <a16:creationId xmlns:a16="http://schemas.microsoft.com/office/drawing/2014/main" id="{A65AC3AE-5BAA-AB98-62C5-96CD857109F5}"/>
              </a:ext>
            </a:extLst>
          </p:cNvPr>
          <p:cNvPicPr>
            <a:picLocks noGrp="1" noChangeAspect="1"/>
          </p:cNvPicPr>
          <p:nvPr>
            <p:ph idx="1"/>
          </p:nvPr>
        </p:nvPicPr>
        <p:blipFill>
          <a:blip r:embed="rId2"/>
          <a:stretch>
            <a:fillRect/>
          </a:stretch>
        </p:blipFill>
        <p:spPr>
          <a:xfrm>
            <a:off x="241922" y="1174912"/>
            <a:ext cx="6312224" cy="3257717"/>
          </a:xfrm>
        </p:spPr>
      </p:pic>
      <p:sp>
        <p:nvSpPr>
          <p:cNvPr id="4" name="Title 3">
            <a:extLst>
              <a:ext uri="{FF2B5EF4-FFF2-40B4-BE49-F238E27FC236}">
                <a16:creationId xmlns:a16="http://schemas.microsoft.com/office/drawing/2014/main" id="{845A9EE0-3263-1345-722F-67E031106C7E}"/>
              </a:ext>
            </a:extLst>
          </p:cNvPr>
          <p:cNvSpPr>
            <a:spLocks noGrp="1"/>
          </p:cNvSpPr>
          <p:nvPr>
            <p:ph type="title"/>
          </p:nvPr>
        </p:nvSpPr>
        <p:spPr/>
        <p:txBody>
          <a:bodyPr/>
          <a:lstStyle/>
          <a:p>
            <a:r>
              <a:rPr lang="en-US" dirty="0"/>
              <a:t>Contractor Process Update - IsNetworld</a:t>
            </a:r>
          </a:p>
        </p:txBody>
      </p:sp>
      <p:sp>
        <p:nvSpPr>
          <p:cNvPr id="7" name="Rectangle: Rounded Corners 6">
            <a:extLst>
              <a:ext uri="{FF2B5EF4-FFF2-40B4-BE49-F238E27FC236}">
                <a16:creationId xmlns:a16="http://schemas.microsoft.com/office/drawing/2014/main" id="{0442BDBF-D4DC-4E11-86D2-16922C1E4BE7}"/>
              </a:ext>
            </a:extLst>
          </p:cNvPr>
          <p:cNvSpPr/>
          <p:nvPr/>
        </p:nvSpPr>
        <p:spPr>
          <a:xfrm>
            <a:off x="0" y="4907033"/>
            <a:ext cx="9051236" cy="1884128"/>
          </a:xfrm>
          <a:prstGeom prst="roundRect">
            <a:avLst>
              <a:gd name="adj" fmla="val 1948"/>
            </a:avLst>
          </a:prstGeom>
          <a:solidFill>
            <a:schemeClr val="bg1"/>
          </a:solidFill>
          <a:ln>
            <a:noFill/>
          </a:ln>
          <a:effectLst>
            <a:outerShdw blurRad="317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dirty="0">
              <a:solidFill>
                <a:schemeClr val="tx1"/>
              </a:solidFill>
              <a:latin typeface="DM Sans" pitchFamily="2" charset="0"/>
              <a:ea typeface="Apex New Medium" panose="02010600040501010103" pitchFamily="50" charset="0"/>
              <a:cs typeface="Arial" panose="020B0604020202020204" pitchFamily="34" charset="0"/>
            </a:endParaRPr>
          </a:p>
          <a:p>
            <a:pPr algn="ctr"/>
            <a:endParaRPr lang="en-US" sz="1600" b="1" dirty="0">
              <a:solidFill>
                <a:schemeClr val="tx1"/>
              </a:solidFill>
              <a:latin typeface="DM Sans" pitchFamily="2" charset="0"/>
              <a:ea typeface="Apex New Medium" panose="02010600040501010103" pitchFamily="50" charset="0"/>
              <a:cs typeface="Arial" panose="020B0604020202020204" pitchFamily="34" charset="0"/>
            </a:endParaRPr>
          </a:p>
          <a:p>
            <a:pPr algn="ctr"/>
            <a:endParaRPr lang="en-US" sz="2400" b="1" dirty="0">
              <a:solidFill>
                <a:schemeClr val="tx1"/>
              </a:solidFill>
              <a:latin typeface="DM Sans" pitchFamily="2" charset="0"/>
              <a:ea typeface="Apex New Medium" panose="02010600040501010103" pitchFamily="50" charset="0"/>
              <a:cs typeface="Arial" panose="020B0604020202020204" pitchFamily="34" charset="0"/>
            </a:endParaRPr>
          </a:p>
          <a:p>
            <a:pPr algn="ctr"/>
            <a:endParaRPr lang="en-US" sz="1600" b="1" dirty="0">
              <a:solidFill>
                <a:schemeClr val="tx1"/>
              </a:solidFill>
              <a:latin typeface="DM Sans" pitchFamily="2" charset="0"/>
              <a:ea typeface="Apex New Medium" panose="02010600040501010103" pitchFamily="50" charset="0"/>
              <a:cs typeface="Arial" panose="020B0604020202020204" pitchFamily="34" charset="0"/>
            </a:endParaRPr>
          </a:p>
          <a:p>
            <a:pPr algn="ctr"/>
            <a:endParaRPr lang="en-US" sz="1600" b="1" dirty="0">
              <a:solidFill>
                <a:schemeClr val="tx1"/>
              </a:solidFill>
              <a:latin typeface="DM Sans" pitchFamily="2" charset="0"/>
              <a:ea typeface="Apex New Medium" panose="02010600040501010103" pitchFamily="50" charset="0"/>
              <a:cs typeface="Arial" panose="020B0604020202020204" pitchFamily="34" charset="0"/>
            </a:endParaRPr>
          </a:p>
        </p:txBody>
      </p:sp>
      <p:sp>
        <p:nvSpPr>
          <p:cNvPr id="8" name="TextBox 5">
            <a:extLst>
              <a:ext uri="{FF2B5EF4-FFF2-40B4-BE49-F238E27FC236}">
                <a16:creationId xmlns:a16="http://schemas.microsoft.com/office/drawing/2014/main" id="{B5D9F5A4-0911-803D-D865-E16898EA2934}"/>
              </a:ext>
            </a:extLst>
          </p:cNvPr>
          <p:cNvSpPr txBox="1"/>
          <p:nvPr/>
        </p:nvSpPr>
        <p:spPr>
          <a:xfrm>
            <a:off x="92765" y="5021732"/>
            <a:ext cx="8958472" cy="160043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400" dirty="0">
                <a:latin typeface="DM Sans" pitchFamily="2" charset="0"/>
              </a:rPr>
              <a:t>The scope of this implementation is </a:t>
            </a:r>
            <a:r>
              <a:rPr lang="en-US" sz="1400" b="1" dirty="0">
                <a:latin typeface="DM Sans" pitchFamily="2" charset="0"/>
              </a:rPr>
              <a:t>Freeport North America</a:t>
            </a:r>
            <a:r>
              <a:rPr lang="en-US" sz="1400" dirty="0">
                <a:latin typeface="DM Sans" pitchFamily="2" charset="0"/>
              </a:rPr>
              <a:t>. </a:t>
            </a:r>
          </a:p>
          <a:p>
            <a:pPr marL="285750" indent="-285750">
              <a:buFont typeface="Arial" panose="020B0604020202020204" pitchFamily="34" charset="0"/>
              <a:buChar char="•"/>
            </a:pPr>
            <a:r>
              <a:rPr kumimoji="0" lang="en-US" sz="1400" b="0" i="0" u="none" strike="noStrike" kern="1200" cap="none" spc="0" normalizeH="0" baseline="0" noProof="0" dirty="0">
                <a:ln>
                  <a:noFill/>
                </a:ln>
                <a:effectLst/>
                <a:uLnTx/>
                <a:uFillTx/>
                <a:latin typeface="DM Sans" pitchFamily="2" charset="0"/>
                <a:ea typeface="Calibri" panose="020F0502020204030204" pitchFamily="34" charset="0"/>
                <a:cs typeface="Minion Pro"/>
              </a:rPr>
              <a:t>Contractors performing physical work that exposes them to a significant HSE hazard must be on ISN</a:t>
            </a:r>
          </a:p>
          <a:p>
            <a:pPr marL="285750" indent="-285750">
              <a:buFont typeface="Arial" panose="020B0604020202020204" pitchFamily="34" charset="0"/>
              <a:buChar char="•"/>
            </a:pPr>
            <a:r>
              <a:rPr kumimoji="0" lang="en-US" sz="1400" b="0" i="0" u="none" strike="noStrike" kern="1200" cap="none" spc="0" normalizeH="0" baseline="0" noProof="0" dirty="0">
                <a:ln>
                  <a:noFill/>
                </a:ln>
                <a:effectLst/>
                <a:uLnTx/>
                <a:uFillTx/>
                <a:latin typeface="DM Sans" pitchFamily="2" charset="0"/>
                <a:ea typeface="Calibri" panose="020F0502020204030204" pitchFamily="34" charset="0"/>
                <a:cs typeface="Minion Pro"/>
              </a:rPr>
              <a:t>Smaller Contract values can generally be excluded from the requirement (contact GSC)</a:t>
            </a:r>
            <a:endParaRPr lang="en-US" sz="1400" dirty="0">
              <a:latin typeface="DM Sans" pitchFamily="2" charset="0"/>
            </a:endParaRPr>
          </a:p>
          <a:p>
            <a:pPr marL="285750" indent="-285750">
              <a:buFont typeface="Arial" panose="020B0604020202020204" pitchFamily="34" charset="0"/>
              <a:buChar char="•"/>
            </a:pPr>
            <a:r>
              <a:rPr lang="en-US" sz="1400" dirty="0">
                <a:latin typeface="DM Sans" pitchFamily="2" charset="0"/>
              </a:rPr>
              <a:t>Contractor companies that will never access a Freeport location and provide only off-site consultation type services can be excluded. If a contractor has been sent a letter but believes they should be excluded from this requirement, have them reach out to our implementation team. We will verify with the contract owner and contract responsible prior to excluding the contractor from this requirement</a:t>
            </a:r>
          </a:p>
        </p:txBody>
      </p:sp>
      <p:sp>
        <p:nvSpPr>
          <p:cNvPr id="9" name="TextBox 1">
            <a:extLst>
              <a:ext uri="{FF2B5EF4-FFF2-40B4-BE49-F238E27FC236}">
                <a16:creationId xmlns:a16="http://schemas.microsoft.com/office/drawing/2014/main" id="{91B185D2-31AD-4BBA-B175-F6D26A937A08}"/>
              </a:ext>
            </a:extLst>
          </p:cNvPr>
          <p:cNvSpPr txBox="1"/>
          <p:nvPr/>
        </p:nvSpPr>
        <p:spPr>
          <a:xfrm>
            <a:off x="2887845" y="4486990"/>
            <a:ext cx="3275546" cy="338554"/>
          </a:xfrm>
          <a:prstGeom prst="rect">
            <a:avLst/>
          </a:prstGeom>
          <a:solidFill>
            <a:schemeClr val="accent3">
              <a:lumMod val="10000"/>
              <a:lumOff val="90000"/>
            </a:schemeClr>
          </a:solidFill>
          <a:ln w="190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DM Sans" pitchFamily="2" charset="0"/>
              </a:rPr>
              <a:t>General Guidelines </a:t>
            </a:r>
            <a:endParaRPr kumimoji="0" lang="en-US" sz="1600" b="0" i="0" u="none" strike="noStrike" kern="1200" cap="none" spc="0" normalizeH="0" baseline="0" noProof="0" dirty="0">
              <a:ln>
                <a:noFill/>
              </a:ln>
              <a:effectLst/>
              <a:uLnTx/>
              <a:uFillTx/>
              <a:latin typeface="DM Sans" pitchFamily="2" charset="0"/>
            </a:endParaRPr>
          </a:p>
        </p:txBody>
      </p:sp>
    </p:spTree>
    <p:extLst>
      <p:ext uri="{BB962C8B-B14F-4D97-AF65-F5344CB8AC3E}">
        <p14:creationId xmlns:p14="http://schemas.microsoft.com/office/powerpoint/2010/main" val="3274546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2BDB0A-5164-B9D1-1D40-D5142972EF24}"/>
              </a:ext>
            </a:extLst>
          </p:cNvPr>
          <p:cNvSpPr>
            <a:spLocks noGrp="1"/>
          </p:cNvSpPr>
          <p:nvPr>
            <p:ph type="sldNum" sz="quarter" idx="12"/>
          </p:nvPr>
        </p:nvSpPr>
        <p:spPr/>
        <p:txBody>
          <a:bodyPr/>
          <a:lstStyle/>
          <a:p>
            <a:fld id="{B5EB69C0-7537-C24C-BC67-8B5F238D9475}" type="slidenum">
              <a:rPr lang="en-US" smtClean="0"/>
              <a:pPr/>
              <a:t>28</a:t>
            </a:fld>
            <a:endParaRPr lang="en-US" dirty="0"/>
          </a:p>
        </p:txBody>
      </p:sp>
      <p:sp>
        <p:nvSpPr>
          <p:cNvPr id="3" name="Content Placeholder 2">
            <a:extLst>
              <a:ext uri="{FF2B5EF4-FFF2-40B4-BE49-F238E27FC236}">
                <a16:creationId xmlns:a16="http://schemas.microsoft.com/office/drawing/2014/main" id="{43A33C2C-F1A8-5DF3-4F80-52F59CD7A4ED}"/>
              </a:ext>
            </a:extLst>
          </p:cNvPr>
          <p:cNvSpPr>
            <a:spLocks noGrp="1"/>
          </p:cNvSpPr>
          <p:nvPr>
            <p:ph idx="1"/>
          </p:nvPr>
        </p:nvSpPr>
        <p:spPr/>
        <p:txBody>
          <a:bodyPr/>
          <a:lstStyle/>
          <a:p>
            <a:r>
              <a:rPr lang="en-US" dirty="0"/>
              <a:t>Contractor HS&amp;E Manual Revised</a:t>
            </a:r>
          </a:p>
          <a:p>
            <a:pPr lvl="1"/>
            <a:r>
              <a:rPr lang="en-US" dirty="0"/>
              <a:t>Communication with summary of changes expected soon </a:t>
            </a:r>
          </a:p>
          <a:p>
            <a:pPr lvl="2"/>
            <a:r>
              <a:rPr lang="en-US" dirty="0"/>
              <a:t>Additional monthly reporting requirements</a:t>
            </a:r>
          </a:p>
          <a:p>
            <a:pPr lvl="2"/>
            <a:r>
              <a:rPr lang="en-US" dirty="0"/>
              <a:t>Expanded environmental requirements</a:t>
            </a:r>
          </a:p>
          <a:p>
            <a:pPr lvl="2"/>
            <a:r>
              <a:rPr lang="en-US" dirty="0"/>
              <a:t>Updated Drug &amp; Alcohol testing requirements</a:t>
            </a:r>
          </a:p>
          <a:p>
            <a:pPr lvl="2"/>
            <a:r>
              <a:rPr lang="en-US" dirty="0"/>
              <a:t>New HSE Plan Template</a:t>
            </a:r>
          </a:p>
          <a:p>
            <a:pPr lvl="1"/>
            <a:endParaRPr lang="en-US" dirty="0"/>
          </a:p>
          <a:p>
            <a:r>
              <a:rPr lang="en-US" dirty="0"/>
              <a:t>New Public Portal </a:t>
            </a:r>
            <a:r>
              <a:rPr lang="en-US" dirty="0">
                <a:hlinkClick r:id="rId2"/>
              </a:rPr>
              <a:t>Home | Freeport-McMoRan Public Portal (fmi.com)</a:t>
            </a:r>
            <a:endParaRPr lang="en-US" dirty="0"/>
          </a:p>
          <a:p>
            <a:pPr lvl="1"/>
            <a:r>
              <a:rPr lang="en-US" dirty="0"/>
              <a:t>Onboarding forms (e.g. Risk assessment, HSEP, site access request, etc.)</a:t>
            </a:r>
          </a:p>
          <a:p>
            <a:pPr lvl="1"/>
            <a:r>
              <a:rPr lang="en-US" dirty="0"/>
              <a:t>Training materials</a:t>
            </a:r>
          </a:p>
          <a:p>
            <a:pPr lvl="1"/>
            <a:r>
              <a:rPr lang="en-US" dirty="0"/>
              <a:t>Communications</a:t>
            </a:r>
          </a:p>
        </p:txBody>
      </p:sp>
      <p:sp>
        <p:nvSpPr>
          <p:cNvPr id="4" name="Title 3">
            <a:extLst>
              <a:ext uri="{FF2B5EF4-FFF2-40B4-BE49-F238E27FC236}">
                <a16:creationId xmlns:a16="http://schemas.microsoft.com/office/drawing/2014/main" id="{D3FF79AD-7B17-B8E6-847E-64EE973460F4}"/>
              </a:ext>
            </a:extLst>
          </p:cNvPr>
          <p:cNvSpPr>
            <a:spLocks noGrp="1"/>
          </p:cNvSpPr>
          <p:nvPr>
            <p:ph type="title"/>
          </p:nvPr>
        </p:nvSpPr>
        <p:spPr/>
        <p:txBody>
          <a:bodyPr/>
          <a:lstStyle/>
          <a:p>
            <a:r>
              <a:rPr lang="en-US" dirty="0"/>
              <a:t>Contractor Process Update - Other</a:t>
            </a:r>
          </a:p>
        </p:txBody>
      </p:sp>
    </p:spTree>
    <p:extLst>
      <p:ext uri="{BB962C8B-B14F-4D97-AF65-F5344CB8AC3E}">
        <p14:creationId xmlns:p14="http://schemas.microsoft.com/office/powerpoint/2010/main" val="3056554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46897" y="5704928"/>
            <a:ext cx="407194" cy="148117"/>
          </a:xfrm>
          <a:prstGeom prst="rect">
            <a:avLst/>
          </a:prstGeom>
        </p:spPr>
        <p:txBody>
          <a:bodyPr vert="horz" wrap="square" lIns="0" tIns="9525" rIns="0" bIns="0" rtlCol="0">
            <a:spAutoFit/>
          </a:bodyPr>
          <a:lstStyle/>
          <a:p>
            <a:pPr marL="9525">
              <a:spcBef>
                <a:spcPts val="75"/>
              </a:spcBef>
            </a:pPr>
            <a:r>
              <a:rPr sz="900" spc="-8" dirty="0">
                <a:latin typeface="Arial"/>
                <a:cs typeface="Arial"/>
              </a:rPr>
              <a:t>fcx.com</a:t>
            </a:r>
            <a:endParaRPr sz="900" dirty="0">
              <a:latin typeface="Arial"/>
              <a:cs typeface="Arial"/>
            </a:endParaRPr>
          </a:p>
        </p:txBody>
      </p:sp>
      <p:pic>
        <p:nvPicPr>
          <p:cNvPr id="3" name="object 3"/>
          <p:cNvPicPr/>
          <p:nvPr/>
        </p:nvPicPr>
        <p:blipFill>
          <a:blip r:embed="rId2" cstate="print"/>
          <a:stretch>
            <a:fillRect/>
          </a:stretch>
        </p:blipFill>
        <p:spPr>
          <a:xfrm>
            <a:off x="832105" y="5337810"/>
            <a:ext cx="348605" cy="352034"/>
          </a:xfrm>
          <a:prstGeom prst="rect">
            <a:avLst/>
          </a:prstGeom>
        </p:spPr>
      </p:pic>
      <p:sp>
        <p:nvSpPr>
          <p:cNvPr id="4" name="object 4"/>
          <p:cNvSpPr/>
          <p:nvPr/>
        </p:nvSpPr>
        <p:spPr>
          <a:xfrm>
            <a:off x="1826790" y="5559009"/>
            <a:ext cx="506254" cy="98584"/>
          </a:xfrm>
          <a:custGeom>
            <a:avLst/>
            <a:gdLst/>
            <a:ahLst/>
            <a:cxnLst/>
            <a:rect l="l" t="t" r="r" b="b"/>
            <a:pathLst>
              <a:path w="675005" h="131445">
                <a:moveTo>
                  <a:pt x="26136" y="0"/>
                </a:moveTo>
                <a:lnTo>
                  <a:pt x="0" y="0"/>
                </a:lnTo>
                <a:lnTo>
                  <a:pt x="0" y="27940"/>
                </a:lnTo>
                <a:lnTo>
                  <a:pt x="0" y="129540"/>
                </a:lnTo>
                <a:lnTo>
                  <a:pt x="15760" y="129540"/>
                </a:lnTo>
                <a:lnTo>
                  <a:pt x="15760" y="28067"/>
                </a:lnTo>
                <a:lnTo>
                  <a:pt x="15760" y="27940"/>
                </a:lnTo>
                <a:lnTo>
                  <a:pt x="26136" y="27940"/>
                </a:lnTo>
                <a:lnTo>
                  <a:pt x="26136" y="0"/>
                </a:lnTo>
                <a:close/>
              </a:path>
              <a:path w="675005" h="131445">
                <a:moveTo>
                  <a:pt x="132334" y="546"/>
                </a:moveTo>
                <a:lnTo>
                  <a:pt x="112229" y="546"/>
                </a:lnTo>
                <a:lnTo>
                  <a:pt x="66306" y="107683"/>
                </a:lnTo>
                <a:lnTo>
                  <a:pt x="32181" y="28067"/>
                </a:lnTo>
                <a:lnTo>
                  <a:pt x="15760" y="28067"/>
                </a:lnTo>
                <a:lnTo>
                  <a:pt x="58966" y="129806"/>
                </a:lnTo>
                <a:lnTo>
                  <a:pt x="73367" y="129806"/>
                </a:lnTo>
                <a:lnTo>
                  <a:pt x="82765" y="107683"/>
                </a:lnTo>
                <a:lnTo>
                  <a:pt x="116573" y="28067"/>
                </a:lnTo>
                <a:lnTo>
                  <a:pt x="116573" y="129806"/>
                </a:lnTo>
                <a:lnTo>
                  <a:pt x="132334" y="129806"/>
                </a:lnTo>
                <a:lnTo>
                  <a:pt x="132334" y="28067"/>
                </a:lnTo>
                <a:lnTo>
                  <a:pt x="132334" y="546"/>
                </a:lnTo>
                <a:close/>
              </a:path>
              <a:path w="675005" h="131445">
                <a:moveTo>
                  <a:pt x="239915" y="82842"/>
                </a:moveTo>
                <a:lnTo>
                  <a:pt x="239776" y="73126"/>
                </a:lnTo>
                <a:lnTo>
                  <a:pt x="239661" y="69900"/>
                </a:lnTo>
                <a:lnTo>
                  <a:pt x="237769" y="62077"/>
                </a:lnTo>
                <a:lnTo>
                  <a:pt x="233692" y="55333"/>
                </a:lnTo>
                <a:lnTo>
                  <a:pt x="230162" y="48577"/>
                </a:lnTo>
                <a:lnTo>
                  <a:pt x="229336" y="47777"/>
                </a:lnTo>
                <a:lnTo>
                  <a:pt x="203530" y="47777"/>
                </a:lnTo>
                <a:lnTo>
                  <a:pt x="210045" y="49936"/>
                </a:lnTo>
                <a:lnTo>
                  <a:pt x="215214" y="54521"/>
                </a:lnTo>
                <a:lnTo>
                  <a:pt x="220370" y="58839"/>
                </a:lnTo>
                <a:lnTo>
                  <a:pt x="223367" y="65036"/>
                </a:lnTo>
                <a:lnTo>
                  <a:pt x="224167" y="73126"/>
                </a:lnTo>
                <a:lnTo>
                  <a:pt x="167119" y="73126"/>
                </a:lnTo>
                <a:lnTo>
                  <a:pt x="167932" y="65570"/>
                </a:lnTo>
                <a:lnTo>
                  <a:pt x="170916" y="59639"/>
                </a:lnTo>
                <a:lnTo>
                  <a:pt x="181787" y="50190"/>
                </a:lnTo>
                <a:lnTo>
                  <a:pt x="188048" y="47764"/>
                </a:lnTo>
                <a:lnTo>
                  <a:pt x="229349" y="47764"/>
                </a:lnTo>
                <a:lnTo>
                  <a:pt x="224993" y="43446"/>
                </a:lnTo>
                <a:lnTo>
                  <a:pt x="211416" y="36423"/>
                </a:lnTo>
                <a:lnTo>
                  <a:pt x="203809" y="34544"/>
                </a:lnTo>
                <a:lnTo>
                  <a:pt x="186410" y="34544"/>
                </a:lnTo>
                <a:lnTo>
                  <a:pt x="178536" y="36423"/>
                </a:lnTo>
                <a:lnTo>
                  <a:pt x="150622" y="75806"/>
                </a:lnTo>
                <a:lnTo>
                  <a:pt x="150266" y="82842"/>
                </a:lnTo>
                <a:lnTo>
                  <a:pt x="160058" y="115227"/>
                </a:lnTo>
                <a:lnTo>
                  <a:pt x="197281" y="130886"/>
                </a:lnTo>
                <a:lnTo>
                  <a:pt x="205079" y="130327"/>
                </a:lnTo>
                <a:lnTo>
                  <a:pt x="212191" y="128625"/>
                </a:lnTo>
                <a:lnTo>
                  <a:pt x="218643" y="125768"/>
                </a:lnTo>
                <a:lnTo>
                  <a:pt x="224459" y="121704"/>
                </a:lnTo>
                <a:lnTo>
                  <a:pt x="228777" y="117398"/>
                </a:lnTo>
                <a:lnTo>
                  <a:pt x="229450" y="116763"/>
                </a:lnTo>
                <a:lnTo>
                  <a:pt x="233426" y="111188"/>
                </a:lnTo>
                <a:lnTo>
                  <a:pt x="236372" y="105016"/>
                </a:lnTo>
                <a:lnTo>
                  <a:pt x="238315" y="98234"/>
                </a:lnTo>
                <a:lnTo>
                  <a:pt x="222821" y="98234"/>
                </a:lnTo>
                <a:lnTo>
                  <a:pt x="221195" y="104178"/>
                </a:lnTo>
                <a:lnTo>
                  <a:pt x="217932" y="109029"/>
                </a:lnTo>
                <a:lnTo>
                  <a:pt x="213309" y="112268"/>
                </a:lnTo>
                <a:lnTo>
                  <a:pt x="208419" y="115785"/>
                </a:lnTo>
                <a:lnTo>
                  <a:pt x="202755" y="117386"/>
                </a:lnTo>
                <a:lnTo>
                  <a:pt x="187223" y="117386"/>
                </a:lnTo>
                <a:lnTo>
                  <a:pt x="179895" y="114693"/>
                </a:lnTo>
                <a:lnTo>
                  <a:pt x="169024" y="103632"/>
                </a:lnTo>
                <a:lnTo>
                  <a:pt x="166077" y="96202"/>
                </a:lnTo>
                <a:lnTo>
                  <a:pt x="166027" y="85547"/>
                </a:lnTo>
                <a:lnTo>
                  <a:pt x="239674" y="85547"/>
                </a:lnTo>
                <a:lnTo>
                  <a:pt x="239915" y="82842"/>
                </a:lnTo>
                <a:close/>
              </a:path>
              <a:path w="675005" h="131445">
                <a:moveTo>
                  <a:pt x="344004" y="52362"/>
                </a:moveTo>
                <a:lnTo>
                  <a:pt x="328803" y="52362"/>
                </a:lnTo>
                <a:lnTo>
                  <a:pt x="326834" y="48044"/>
                </a:lnTo>
                <a:lnTo>
                  <a:pt x="305701" y="34277"/>
                </a:lnTo>
                <a:lnTo>
                  <a:pt x="298919" y="34277"/>
                </a:lnTo>
                <a:lnTo>
                  <a:pt x="290614" y="35140"/>
                </a:lnTo>
                <a:lnTo>
                  <a:pt x="283222" y="37757"/>
                </a:lnTo>
                <a:lnTo>
                  <a:pt x="276796" y="42100"/>
                </a:lnTo>
                <a:lnTo>
                  <a:pt x="271195" y="48310"/>
                </a:lnTo>
                <a:lnTo>
                  <a:pt x="269024" y="35356"/>
                </a:lnTo>
                <a:lnTo>
                  <a:pt x="255714" y="35356"/>
                </a:lnTo>
                <a:lnTo>
                  <a:pt x="255714" y="129273"/>
                </a:lnTo>
                <a:lnTo>
                  <a:pt x="270929" y="129273"/>
                </a:lnTo>
                <a:lnTo>
                  <a:pt x="270929" y="70167"/>
                </a:lnTo>
                <a:lnTo>
                  <a:pt x="273100" y="62611"/>
                </a:lnTo>
                <a:lnTo>
                  <a:pt x="282346" y="50736"/>
                </a:lnTo>
                <a:lnTo>
                  <a:pt x="287718" y="48310"/>
                </a:lnTo>
                <a:lnTo>
                  <a:pt x="288315" y="48044"/>
                </a:lnTo>
                <a:lnTo>
                  <a:pt x="303263" y="48044"/>
                </a:lnTo>
                <a:lnTo>
                  <a:pt x="308965" y="50469"/>
                </a:lnTo>
                <a:lnTo>
                  <a:pt x="312775" y="55333"/>
                </a:lnTo>
                <a:lnTo>
                  <a:pt x="316852" y="60185"/>
                </a:lnTo>
                <a:lnTo>
                  <a:pt x="318681" y="66929"/>
                </a:lnTo>
                <a:lnTo>
                  <a:pt x="318757" y="129273"/>
                </a:lnTo>
                <a:lnTo>
                  <a:pt x="333971" y="129273"/>
                </a:lnTo>
                <a:lnTo>
                  <a:pt x="333971" y="69088"/>
                </a:lnTo>
                <a:lnTo>
                  <a:pt x="336143" y="61531"/>
                </a:lnTo>
                <a:lnTo>
                  <a:pt x="344004" y="52362"/>
                </a:lnTo>
                <a:close/>
              </a:path>
              <a:path w="675005" h="131445">
                <a:moveTo>
                  <a:pt x="397281" y="75552"/>
                </a:moveTo>
                <a:lnTo>
                  <a:pt x="396671" y="65735"/>
                </a:lnTo>
                <a:lnTo>
                  <a:pt x="394804" y="57302"/>
                </a:lnTo>
                <a:lnTo>
                  <a:pt x="391668" y="50241"/>
                </a:lnTo>
                <a:lnTo>
                  <a:pt x="389737" y="47764"/>
                </a:lnTo>
                <a:lnTo>
                  <a:pt x="387248" y="44551"/>
                </a:lnTo>
                <a:lnTo>
                  <a:pt x="382092" y="40119"/>
                </a:lnTo>
                <a:lnTo>
                  <a:pt x="376085" y="36995"/>
                </a:lnTo>
                <a:lnTo>
                  <a:pt x="369265" y="35153"/>
                </a:lnTo>
                <a:lnTo>
                  <a:pt x="361683" y="34544"/>
                </a:lnTo>
                <a:lnTo>
                  <a:pt x="351078" y="35648"/>
                </a:lnTo>
                <a:lnTo>
                  <a:pt x="342087" y="38989"/>
                </a:lnTo>
                <a:lnTo>
                  <a:pt x="334670" y="44551"/>
                </a:lnTo>
                <a:lnTo>
                  <a:pt x="328803" y="52349"/>
                </a:lnTo>
                <a:lnTo>
                  <a:pt x="343992" y="52349"/>
                </a:lnTo>
                <a:lnTo>
                  <a:pt x="345376" y="50736"/>
                </a:lnTo>
                <a:lnTo>
                  <a:pt x="351358" y="47764"/>
                </a:lnTo>
                <a:lnTo>
                  <a:pt x="366572" y="47764"/>
                </a:lnTo>
                <a:lnTo>
                  <a:pt x="372275" y="50190"/>
                </a:lnTo>
                <a:lnTo>
                  <a:pt x="379895" y="59905"/>
                </a:lnTo>
                <a:lnTo>
                  <a:pt x="382066" y="66916"/>
                </a:lnTo>
                <a:lnTo>
                  <a:pt x="382066" y="128993"/>
                </a:lnTo>
                <a:lnTo>
                  <a:pt x="397281" y="128993"/>
                </a:lnTo>
                <a:lnTo>
                  <a:pt x="397281" y="75552"/>
                </a:lnTo>
                <a:close/>
              </a:path>
              <a:path w="675005" h="131445">
                <a:moveTo>
                  <a:pt x="509778" y="82321"/>
                </a:moveTo>
                <a:lnTo>
                  <a:pt x="498703" y="48310"/>
                </a:lnTo>
                <a:lnTo>
                  <a:pt x="494576" y="43992"/>
                </a:lnTo>
                <a:lnTo>
                  <a:pt x="494017" y="43700"/>
                </a:lnTo>
                <a:lnTo>
                  <a:pt x="494017" y="83121"/>
                </a:lnTo>
                <a:lnTo>
                  <a:pt x="493458" y="90373"/>
                </a:lnTo>
                <a:lnTo>
                  <a:pt x="472008" y="117398"/>
                </a:lnTo>
                <a:lnTo>
                  <a:pt x="456526" y="117398"/>
                </a:lnTo>
                <a:lnTo>
                  <a:pt x="431253" y="89331"/>
                </a:lnTo>
                <a:lnTo>
                  <a:pt x="449313" y="50736"/>
                </a:lnTo>
                <a:lnTo>
                  <a:pt x="451091" y="49657"/>
                </a:lnTo>
                <a:lnTo>
                  <a:pt x="456260" y="48310"/>
                </a:lnTo>
                <a:lnTo>
                  <a:pt x="472008" y="48310"/>
                </a:lnTo>
                <a:lnTo>
                  <a:pt x="493458" y="75793"/>
                </a:lnTo>
                <a:lnTo>
                  <a:pt x="494017" y="83121"/>
                </a:lnTo>
                <a:lnTo>
                  <a:pt x="494017" y="43700"/>
                </a:lnTo>
                <a:lnTo>
                  <a:pt x="480707" y="36436"/>
                </a:lnTo>
                <a:lnTo>
                  <a:pt x="472833" y="34544"/>
                </a:lnTo>
                <a:lnTo>
                  <a:pt x="464134" y="34544"/>
                </a:lnTo>
                <a:lnTo>
                  <a:pt x="454342" y="35560"/>
                </a:lnTo>
                <a:lnTo>
                  <a:pt x="445693" y="38595"/>
                </a:lnTo>
                <a:lnTo>
                  <a:pt x="438111" y="43649"/>
                </a:lnTo>
                <a:lnTo>
                  <a:pt x="431533" y="50736"/>
                </a:lnTo>
                <a:lnTo>
                  <a:pt x="431533" y="546"/>
                </a:lnTo>
                <a:lnTo>
                  <a:pt x="416318" y="546"/>
                </a:lnTo>
                <a:lnTo>
                  <a:pt x="416318" y="129540"/>
                </a:lnTo>
                <a:lnTo>
                  <a:pt x="429628" y="129540"/>
                </a:lnTo>
                <a:lnTo>
                  <a:pt x="431800" y="115239"/>
                </a:lnTo>
                <a:lnTo>
                  <a:pt x="434784" y="120091"/>
                </a:lnTo>
                <a:lnTo>
                  <a:pt x="439140" y="123875"/>
                </a:lnTo>
                <a:lnTo>
                  <a:pt x="450011" y="129273"/>
                </a:lnTo>
                <a:lnTo>
                  <a:pt x="456526" y="130619"/>
                </a:lnTo>
                <a:lnTo>
                  <a:pt x="472833" y="130619"/>
                </a:lnTo>
                <a:lnTo>
                  <a:pt x="480720" y="128460"/>
                </a:lnTo>
                <a:lnTo>
                  <a:pt x="487514" y="124409"/>
                </a:lnTo>
                <a:lnTo>
                  <a:pt x="494576" y="120357"/>
                </a:lnTo>
                <a:lnTo>
                  <a:pt x="497281" y="117398"/>
                </a:lnTo>
                <a:lnTo>
                  <a:pt x="499732" y="114706"/>
                </a:lnTo>
                <a:lnTo>
                  <a:pt x="503809" y="107416"/>
                </a:lnTo>
                <a:lnTo>
                  <a:pt x="506349" y="101752"/>
                </a:lnTo>
                <a:lnTo>
                  <a:pt x="508215" y="95669"/>
                </a:lnTo>
                <a:lnTo>
                  <a:pt x="509384" y="89192"/>
                </a:lnTo>
                <a:lnTo>
                  <a:pt x="509778" y="82321"/>
                </a:lnTo>
                <a:close/>
              </a:path>
              <a:path w="675005" h="131445">
                <a:moveTo>
                  <a:pt x="610844" y="82842"/>
                </a:moveTo>
                <a:lnTo>
                  <a:pt x="610704" y="73139"/>
                </a:lnTo>
                <a:lnTo>
                  <a:pt x="610603" y="69900"/>
                </a:lnTo>
                <a:lnTo>
                  <a:pt x="608711" y="62077"/>
                </a:lnTo>
                <a:lnTo>
                  <a:pt x="604634" y="55333"/>
                </a:lnTo>
                <a:lnTo>
                  <a:pt x="601103" y="48577"/>
                </a:lnTo>
                <a:lnTo>
                  <a:pt x="600240" y="47777"/>
                </a:lnTo>
                <a:lnTo>
                  <a:pt x="574471" y="47777"/>
                </a:lnTo>
                <a:lnTo>
                  <a:pt x="580986" y="49936"/>
                </a:lnTo>
                <a:lnTo>
                  <a:pt x="586155" y="54521"/>
                </a:lnTo>
                <a:lnTo>
                  <a:pt x="591312" y="58839"/>
                </a:lnTo>
                <a:lnTo>
                  <a:pt x="594309" y="65036"/>
                </a:lnTo>
                <a:lnTo>
                  <a:pt x="595109" y="73126"/>
                </a:lnTo>
                <a:lnTo>
                  <a:pt x="538048" y="73126"/>
                </a:lnTo>
                <a:lnTo>
                  <a:pt x="538861" y="65570"/>
                </a:lnTo>
                <a:lnTo>
                  <a:pt x="541845" y="59639"/>
                </a:lnTo>
                <a:lnTo>
                  <a:pt x="552716" y="50190"/>
                </a:lnTo>
                <a:lnTo>
                  <a:pt x="558965" y="47764"/>
                </a:lnTo>
                <a:lnTo>
                  <a:pt x="600240" y="47764"/>
                </a:lnTo>
                <a:lnTo>
                  <a:pt x="595655" y="43446"/>
                </a:lnTo>
                <a:lnTo>
                  <a:pt x="582345" y="36423"/>
                </a:lnTo>
                <a:lnTo>
                  <a:pt x="574738" y="34544"/>
                </a:lnTo>
                <a:lnTo>
                  <a:pt x="557339" y="34544"/>
                </a:lnTo>
                <a:lnTo>
                  <a:pt x="549465" y="36423"/>
                </a:lnTo>
                <a:lnTo>
                  <a:pt x="521550" y="75806"/>
                </a:lnTo>
                <a:lnTo>
                  <a:pt x="521195" y="82842"/>
                </a:lnTo>
                <a:lnTo>
                  <a:pt x="530987" y="115227"/>
                </a:lnTo>
                <a:lnTo>
                  <a:pt x="568210" y="130886"/>
                </a:lnTo>
                <a:lnTo>
                  <a:pt x="576008" y="130327"/>
                </a:lnTo>
                <a:lnTo>
                  <a:pt x="583120" y="128625"/>
                </a:lnTo>
                <a:lnTo>
                  <a:pt x="589572" y="125768"/>
                </a:lnTo>
                <a:lnTo>
                  <a:pt x="595388" y="121704"/>
                </a:lnTo>
                <a:lnTo>
                  <a:pt x="599706" y="117398"/>
                </a:lnTo>
                <a:lnTo>
                  <a:pt x="600379" y="116763"/>
                </a:lnTo>
                <a:lnTo>
                  <a:pt x="604354" y="111188"/>
                </a:lnTo>
                <a:lnTo>
                  <a:pt x="607301" y="105016"/>
                </a:lnTo>
                <a:lnTo>
                  <a:pt x="609244" y="98234"/>
                </a:lnTo>
                <a:lnTo>
                  <a:pt x="593750" y="98234"/>
                </a:lnTo>
                <a:lnTo>
                  <a:pt x="592124" y="104178"/>
                </a:lnTo>
                <a:lnTo>
                  <a:pt x="588860" y="109029"/>
                </a:lnTo>
                <a:lnTo>
                  <a:pt x="584238" y="112268"/>
                </a:lnTo>
                <a:lnTo>
                  <a:pt x="579348" y="115785"/>
                </a:lnTo>
                <a:lnTo>
                  <a:pt x="573684" y="117386"/>
                </a:lnTo>
                <a:lnTo>
                  <a:pt x="558152" y="117386"/>
                </a:lnTo>
                <a:lnTo>
                  <a:pt x="550824" y="114693"/>
                </a:lnTo>
                <a:lnTo>
                  <a:pt x="539953" y="103632"/>
                </a:lnTo>
                <a:lnTo>
                  <a:pt x="537019" y="96202"/>
                </a:lnTo>
                <a:lnTo>
                  <a:pt x="536956" y="85547"/>
                </a:lnTo>
                <a:lnTo>
                  <a:pt x="610603" y="85547"/>
                </a:lnTo>
                <a:lnTo>
                  <a:pt x="610844" y="82842"/>
                </a:lnTo>
                <a:close/>
              </a:path>
              <a:path w="675005" h="131445">
                <a:moveTo>
                  <a:pt x="674458" y="35077"/>
                </a:moveTo>
                <a:lnTo>
                  <a:pt x="670382" y="35077"/>
                </a:lnTo>
                <a:lnTo>
                  <a:pt x="670382" y="35623"/>
                </a:lnTo>
                <a:lnTo>
                  <a:pt x="662774" y="35623"/>
                </a:lnTo>
                <a:lnTo>
                  <a:pt x="641845" y="49657"/>
                </a:lnTo>
                <a:lnTo>
                  <a:pt x="639673" y="35356"/>
                </a:lnTo>
                <a:lnTo>
                  <a:pt x="626364" y="35356"/>
                </a:lnTo>
                <a:lnTo>
                  <a:pt x="626364" y="129273"/>
                </a:lnTo>
                <a:lnTo>
                  <a:pt x="641578" y="129273"/>
                </a:lnTo>
                <a:lnTo>
                  <a:pt x="641578" y="72326"/>
                </a:lnTo>
                <a:lnTo>
                  <a:pt x="643483" y="65036"/>
                </a:lnTo>
                <a:lnTo>
                  <a:pt x="651357" y="52895"/>
                </a:lnTo>
                <a:lnTo>
                  <a:pt x="657885" y="49923"/>
                </a:lnTo>
                <a:lnTo>
                  <a:pt x="674458" y="49923"/>
                </a:lnTo>
                <a:lnTo>
                  <a:pt x="674458" y="49657"/>
                </a:lnTo>
                <a:lnTo>
                  <a:pt x="674458" y="35077"/>
                </a:lnTo>
                <a:close/>
              </a:path>
            </a:pathLst>
          </a:custGeom>
          <a:solidFill>
            <a:srgbClr val="003A3A"/>
          </a:solidFill>
        </p:spPr>
        <p:txBody>
          <a:bodyPr wrap="square" lIns="0" tIns="0" rIns="0" bIns="0" rtlCol="0"/>
          <a:lstStyle/>
          <a:p>
            <a:endParaRPr sz="1350" dirty="0"/>
          </a:p>
        </p:txBody>
      </p:sp>
      <p:grpSp>
        <p:nvGrpSpPr>
          <p:cNvPr id="5" name="object 5"/>
          <p:cNvGrpSpPr/>
          <p:nvPr/>
        </p:nvGrpSpPr>
        <p:grpSpPr>
          <a:xfrm>
            <a:off x="1826790" y="5420361"/>
            <a:ext cx="346710" cy="98584"/>
            <a:chOff x="2435720" y="6084147"/>
            <a:chExt cx="462280" cy="131445"/>
          </a:xfrm>
        </p:grpSpPr>
        <p:pic>
          <p:nvPicPr>
            <p:cNvPr id="6" name="object 6"/>
            <p:cNvPicPr/>
            <p:nvPr/>
          </p:nvPicPr>
          <p:blipFill>
            <a:blip r:embed="rId3" cstate="print"/>
            <a:stretch>
              <a:fillRect/>
            </a:stretch>
          </p:blipFill>
          <p:spPr>
            <a:xfrm>
              <a:off x="2435720" y="6084147"/>
              <a:ext cx="305714" cy="131152"/>
            </a:xfrm>
            <a:prstGeom prst="rect">
              <a:avLst/>
            </a:prstGeom>
          </p:spPr>
        </p:pic>
        <p:pic>
          <p:nvPicPr>
            <p:cNvPr id="7" name="object 7"/>
            <p:cNvPicPr/>
            <p:nvPr/>
          </p:nvPicPr>
          <p:blipFill>
            <a:blip r:embed="rId4" cstate="print"/>
            <a:stretch>
              <a:fillRect/>
            </a:stretch>
          </p:blipFill>
          <p:spPr>
            <a:xfrm>
              <a:off x="2760997" y="6085214"/>
              <a:ext cx="136695" cy="129277"/>
            </a:xfrm>
            <a:prstGeom prst="rect">
              <a:avLst/>
            </a:prstGeom>
          </p:spPr>
        </p:pic>
      </p:grpSp>
      <p:grpSp>
        <p:nvGrpSpPr>
          <p:cNvPr id="8" name="object 8"/>
          <p:cNvGrpSpPr/>
          <p:nvPr/>
        </p:nvGrpSpPr>
        <p:grpSpPr>
          <a:xfrm>
            <a:off x="1402463" y="5386960"/>
            <a:ext cx="318135" cy="303848"/>
            <a:chOff x="1869951" y="6039614"/>
            <a:chExt cx="424180" cy="405130"/>
          </a:xfrm>
        </p:grpSpPr>
        <p:pic>
          <p:nvPicPr>
            <p:cNvPr id="9" name="object 9"/>
            <p:cNvPicPr/>
            <p:nvPr/>
          </p:nvPicPr>
          <p:blipFill>
            <a:blip r:embed="rId5" cstate="print"/>
            <a:stretch>
              <a:fillRect/>
            </a:stretch>
          </p:blipFill>
          <p:spPr>
            <a:xfrm>
              <a:off x="1869953" y="6039614"/>
              <a:ext cx="423644" cy="161921"/>
            </a:xfrm>
            <a:prstGeom prst="rect">
              <a:avLst/>
            </a:prstGeom>
          </p:spPr>
        </p:pic>
        <p:sp>
          <p:nvSpPr>
            <p:cNvPr id="10" name="object 10"/>
            <p:cNvSpPr/>
            <p:nvPr/>
          </p:nvSpPr>
          <p:spPr>
            <a:xfrm>
              <a:off x="1899290" y="6201537"/>
              <a:ext cx="365125" cy="81280"/>
            </a:xfrm>
            <a:custGeom>
              <a:avLst/>
              <a:gdLst/>
              <a:ahLst/>
              <a:cxnLst/>
              <a:rect l="l" t="t" r="r" b="b"/>
              <a:pathLst>
                <a:path w="365125" h="81279">
                  <a:moveTo>
                    <a:pt x="341045" y="0"/>
                  </a:moveTo>
                  <a:lnTo>
                    <a:pt x="23647" y="0"/>
                  </a:lnTo>
                  <a:lnTo>
                    <a:pt x="0" y="40487"/>
                  </a:lnTo>
                  <a:lnTo>
                    <a:pt x="23647" y="80962"/>
                  </a:lnTo>
                  <a:lnTo>
                    <a:pt x="341045" y="80962"/>
                  </a:lnTo>
                  <a:lnTo>
                    <a:pt x="364693" y="40487"/>
                  </a:lnTo>
                  <a:lnTo>
                    <a:pt x="341045" y="0"/>
                  </a:lnTo>
                  <a:close/>
                </a:path>
              </a:pathLst>
            </a:custGeom>
            <a:solidFill>
              <a:srgbClr val="003A3A"/>
            </a:solidFill>
          </p:spPr>
          <p:txBody>
            <a:bodyPr wrap="square" lIns="0" tIns="0" rIns="0" bIns="0" rtlCol="0"/>
            <a:lstStyle/>
            <a:p>
              <a:endParaRPr sz="1350" dirty="0"/>
            </a:p>
          </p:txBody>
        </p:sp>
        <p:pic>
          <p:nvPicPr>
            <p:cNvPr id="11" name="object 11"/>
            <p:cNvPicPr/>
            <p:nvPr/>
          </p:nvPicPr>
          <p:blipFill>
            <a:blip r:embed="rId6" cstate="print"/>
            <a:stretch>
              <a:fillRect/>
            </a:stretch>
          </p:blipFill>
          <p:spPr>
            <a:xfrm>
              <a:off x="1869951" y="6282493"/>
              <a:ext cx="423642" cy="161931"/>
            </a:xfrm>
            <a:prstGeom prst="rect">
              <a:avLst/>
            </a:prstGeom>
          </p:spPr>
        </p:pic>
      </p:grpSp>
      <p:sp>
        <p:nvSpPr>
          <p:cNvPr id="12" name="object 12"/>
          <p:cNvSpPr txBox="1">
            <a:spLocks noGrp="1"/>
          </p:cNvSpPr>
          <p:nvPr>
            <p:ph type="ctrTitle"/>
          </p:nvPr>
        </p:nvSpPr>
        <p:spPr>
          <a:xfrm>
            <a:off x="4572000" y="1153072"/>
            <a:ext cx="2632829" cy="709810"/>
          </a:xfrm>
          <a:prstGeom prst="rect">
            <a:avLst/>
          </a:prstGeom>
        </p:spPr>
        <p:txBody>
          <a:bodyPr vert="horz" wrap="square" lIns="0" tIns="215265" rIns="0" bIns="0" rtlCol="0" anchor="ctr">
            <a:spAutoFit/>
          </a:bodyPr>
          <a:lstStyle/>
          <a:p>
            <a:pPr marL="9525">
              <a:lnSpc>
                <a:spcPct val="100000"/>
              </a:lnSpc>
              <a:spcBef>
                <a:spcPts val="75"/>
              </a:spcBef>
            </a:pPr>
            <a:r>
              <a:rPr lang="en-US" sz="3200" dirty="0"/>
              <a:t>Questions</a:t>
            </a:r>
            <a:endParaRPr sz="3200" dirty="0"/>
          </a:p>
        </p:txBody>
      </p:sp>
      <p:sp>
        <p:nvSpPr>
          <p:cNvPr id="14" name="object 14"/>
          <p:cNvSpPr txBox="1"/>
          <p:nvPr/>
        </p:nvSpPr>
        <p:spPr>
          <a:xfrm>
            <a:off x="8968882" y="5810201"/>
            <a:ext cx="110490" cy="113493"/>
          </a:xfrm>
          <a:prstGeom prst="rect">
            <a:avLst/>
          </a:prstGeom>
        </p:spPr>
        <p:txBody>
          <a:bodyPr vert="horz" wrap="square" lIns="0" tIns="9525" rIns="0" bIns="0" rtlCol="0">
            <a:spAutoFit/>
          </a:bodyPr>
          <a:lstStyle/>
          <a:p>
            <a:pPr marL="9525">
              <a:spcBef>
                <a:spcPts val="75"/>
              </a:spcBef>
            </a:pPr>
            <a:r>
              <a:rPr sz="675" spc="-19" dirty="0">
                <a:solidFill>
                  <a:srgbClr val="511F11"/>
                </a:solidFill>
                <a:latin typeface="Arial"/>
                <a:cs typeface="Arial"/>
              </a:rPr>
              <a:t>15</a:t>
            </a:r>
            <a:endParaRPr sz="675" dirty="0">
              <a:latin typeface="Arial"/>
              <a:cs typeface="Arial"/>
            </a:endParaRPr>
          </a:p>
        </p:txBody>
      </p:sp>
      <p:sp>
        <p:nvSpPr>
          <p:cNvPr id="15" name="object 12">
            <a:extLst>
              <a:ext uri="{FF2B5EF4-FFF2-40B4-BE49-F238E27FC236}">
                <a16:creationId xmlns:a16="http://schemas.microsoft.com/office/drawing/2014/main" id="{3B17C5F0-576A-440F-0B08-3C48B80B7E21}"/>
              </a:ext>
            </a:extLst>
          </p:cNvPr>
          <p:cNvSpPr txBox="1">
            <a:spLocks/>
          </p:cNvSpPr>
          <p:nvPr/>
        </p:nvSpPr>
        <p:spPr>
          <a:xfrm>
            <a:off x="4572000" y="2312333"/>
            <a:ext cx="4082091" cy="3392595"/>
          </a:xfrm>
          <a:prstGeom prst="rect">
            <a:avLst/>
          </a:prstGeom>
        </p:spPr>
        <p:txBody>
          <a:bodyPr vert="horz" wrap="square" lIns="0" tIns="215265" rIns="0" bIns="0" rtlCol="0" anchor="ctr">
            <a:spAutoFit/>
          </a:bodyPr>
          <a:lstStyle>
            <a:lvl1pPr algn="l" defTabSz="914400" rtl="0" eaLnBrk="1" latinLnBrk="0" hangingPunct="1">
              <a:lnSpc>
                <a:spcPct val="85000"/>
              </a:lnSpc>
              <a:spcBef>
                <a:spcPct val="0"/>
              </a:spcBef>
              <a:buNone/>
              <a:defRPr sz="2400" b="1" i="0" kern="1200">
                <a:solidFill>
                  <a:schemeClr val="tx1"/>
                </a:solidFill>
                <a:latin typeface="Arial"/>
                <a:ea typeface="+mj-ea"/>
                <a:cs typeface="Arial"/>
              </a:defRPr>
            </a:lvl1pPr>
          </a:lstStyle>
          <a:p>
            <a:pPr marL="9525">
              <a:lnSpc>
                <a:spcPct val="100000"/>
              </a:lnSpc>
              <a:spcBef>
                <a:spcPts val="75"/>
              </a:spcBef>
            </a:pPr>
            <a:r>
              <a:rPr lang="en-US" sz="1800" u="sng" dirty="0"/>
              <a:t>GSC</a:t>
            </a:r>
            <a:r>
              <a:rPr lang="en-US" sz="1800" dirty="0"/>
              <a:t>:  </a:t>
            </a:r>
          </a:p>
          <a:p>
            <a:pPr marL="9525">
              <a:lnSpc>
                <a:spcPct val="100000"/>
              </a:lnSpc>
              <a:spcBef>
                <a:spcPts val="75"/>
              </a:spcBef>
            </a:pPr>
            <a:r>
              <a:rPr lang="en-US" sz="1800" dirty="0"/>
              <a:t>Sam White	</a:t>
            </a:r>
            <a:r>
              <a:rPr lang="en-US" sz="1800" dirty="0">
                <a:hlinkClick r:id="rId7"/>
              </a:rPr>
              <a:t>swhite2@fmi.com</a:t>
            </a:r>
            <a:endParaRPr lang="en-US" sz="1800" dirty="0"/>
          </a:p>
          <a:p>
            <a:pPr marL="9525">
              <a:lnSpc>
                <a:spcPct val="100000"/>
              </a:lnSpc>
              <a:spcBef>
                <a:spcPts val="75"/>
              </a:spcBef>
            </a:pPr>
            <a:r>
              <a:rPr lang="en-US" sz="1800" dirty="0"/>
              <a:t>Sean Byro	</a:t>
            </a:r>
            <a:r>
              <a:rPr lang="en-US" sz="1800" dirty="0">
                <a:hlinkClick r:id="rId8"/>
              </a:rPr>
              <a:t>sbyro@fmi.com</a:t>
            </a:r>
            <a:endParaRPr lang="en-US" sz="1800" dirty="0"/>
          </a:p>
          <a:p>
            <a:pPr marL="9525">
              <a:lnSpc>
                <a:spcPct val="100000"/>
              </a:lnSpc>
              <a:spcBef>
                <a:spcPts val="75"/>
              </a:spcBef>
            </a:pPr>
            <a:r>
              <a:rPr lang="en-US" sz="1800" dirty="0"/>
              <a:t>Emma Kurneta	</a:t>
            </a:r>
            <a:r>
              <a:rPr lang="en-US" sz="1800" dirty="0">
                <a:hlinkClick r:id="rId9"/>
              </a:rPr>
              <a:t>Ekurneta@fmi.com</a:t>
            </a:r>
            <a:endParaRPr lang="en-US" sz="1800" dirty="0"/>
          </a:p>
          <a:p>
            <a:pPr marL="9525">
              <a:lnSpc>
                <a:spcPct val="100000"/>
              </a:lnSpc>
              <a:spcBef>
                <a:spcPts val="75"/>
              </a:spcBef>
            </a:pPr>
            <a:endParaRPr lang="en-US" sz="1800" dirty="0"/>
          </a:p>
          <a:p>
            <a:pPr marL="9525">
              <a:lnSpc>
                <a:spcPct val="100000"/>
              </a:lnSpc>
              <a:spcBef>
                <a:spcPts val="75"/>
              </a:spcBef>
            </a:pPr>
            <a:r>
              <a:rPr lang="en-US" sz="1800" u="sng" dirty="0"/>
              <a:t>H&amp;S</a:t>
            </a:r>
            <a:r>
              <a:rPr lang="en-US" sz="1800" dirty="0"/>
              <a:t>:</a:t>
            </a:r>
          </a:p>
          <a:p>
            <a:pPr marL="9525">
              <a:lnSpc>
                <a:spcPct val="100000"/>
              </a:lnSpc>
              <a:spcBef>
                <a:spcPts val="75"/>
              </a:spcBef>
            </a:pPr>
            <a:r>
              <a:rPr lang="en-US" sz="1800" dirty="0"/>
              <a:t>Jill Schultz	</a:t>
            </a:r>
            <a:r>
              <a:rPr lang="en-US" sz="1800" dirty="0">
                <a:hlinkClick r:id="rId10"/>
              </a:rPr>
              <a:t>jschultz@fmi.com</a:t>
            </a:r>
            <a:endParaRPr lang="en-US" sz="1800" dirty="0"/>
          </a:p>
          <a:p>
            <a:pPr marL="9525">
              <a:lnSpc>
                <a:spcPct val="100000"/>
              </a:lnSpc>
              <a:spcBef>
                <a:spcPts val="75"/>
              </a:spcBef>
            </a:pPr>
            <a:endParaRPr lang="en-US" sz="1800" dirty="0"/>
          </a:p>
          <a:p>
            <a:pPr marL="9525">
              <a:lnSpc>
                <a:spcPct val="100000"/>
              </a:lnSpc>
              <a:spcBef>
                <a:spcPts val="75"/>
              </a:spcBef>
            </a:pPr>
            <a:r>
              <a:rPr lang="en-US" sz="1800" u="sng" dirty="0"/>
              <a:t>Environmental</a:t>
            </a:r>
            <a:r>
              <a:rPr lang="en-US" sz="1800" dirty="0"/>
              <a:t>:</a:t>
            </a:r>
          </a:p>
          <a:p>
            <a:pPr marL="9525">
              <a:lnSpc>
                <a:spcPct val="100000"/>
              </a:lnSpc>
              <a:spcBef>
                <a:spcPts val="75"/>
              </a:spcBef>
            </a:pPr>
            <a:r>
              <a:rPr lang="en-US" sz="1800" dirty="0"/>
              <a:t>Bill Grief	</a:t>
            </a:r>
            <a:r>
              <a:rPr lang="en-US" sz="1800" dirty="0">
                <a:hlinkClick r:id="rId11"/>
              </a:rPr>
              <a:t>wgrief@fmi.com</a:t>
            </a:r>
            <a:endParaRPr lang="en-US" sz="1800" dirty="0"/>
          </a:p>
          <a:p>
            <a:pPr marL="9525">
              <a:lnSpc>
                <a:spcPct val="100000"/>
              </a:lnSpc>
              <a:spcBef>
                <a:spcPts val="75"/>
              </a:spcBef>
            </a:pPr>
            <a:endParaRPr lang="en-US" sz="1800" dirty="0"/>
          </a:p>
        </p:txBody>
      </p:sp>
    </p:spTree>
    <p:extLst>
      <p:ext uri="{BB962C8B-B14F-4D97-AF65-F5344CB8AC3E}">
        <p14:creationId xmlns:p14="http://schemas.microsoft.com/office/powerpoint/2010/main" val="2449916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857250"/>
            <a:ext cx="9144000" cy="1529239"/>
            <a:chOff x="0" y="0"/>
            <a:chExt cx="12192000" cy="2038985"/>
          </a:xfrm>
        </p:grpSpPr>
        <p:pic>
          <p:nvPicPr>
            <p:cNvPr id="3" name="object 3"/>
            <p:cNvPicPr/>
            <p:nvPr/>
          </p:nvPicPr>
          <p:blipFill>
            <a:blip r:embed="rId2" cstate="print"/>
            <a:stretch>
              <a:fillRect/>
            </a:stretch>
          </p:blipFill>
          <p:spPr>
            <a:xfrm>
              <a:off x="0" y="0"/>
              <a:ext cx="12191998" cy="1278623"/>
            </a:xfrm>
            <a:prstGeom prst="rect">
              <a:avLst/>
            </a:prstGeom>
          </p:spPr>
        </p:pic>
        <p:sp>
          <p:nvSpPr>
            <p:cNvPr id="4" name="object 4"/>
            <p:cNvSpPr/>
            <p:nvPr/>
          </p:nvSpPr>
          <p:spPr>
            <a:xfrm>
              <a:off x="0" y="88379"/>
              <a:ext cx="12192000" cy="1017905"/>
            </a:xfrm>
            <a:custGeom>
              <a:avLst/>
              <a:gdLst/>
              <a:ahLst/>
              <a:cxnLst/>
              <a:rect l="l" t="t" r="r" b="b"/>
              <a:pathLst>
                <a:path w="12192000" h="1017905">
                  <a:moveTo>
                    <a:pt x="12192000" y="0"/>
                  </a:moveTo>
                  <a:lnTo>
                    <a:pt x="0" y="0"/>
                  </a:lnTo>
                  <a:lnTo>
                    <a:pt x="0" y="1017536"/>
                  </a:lnTo>
                  <a:lnTo>
                    <a:pt x="12192000" y="1017536"/>
                  </a:lnTo>
                  <a:lnTo>
                    <a:pt x="12192000" y="0"/>
                  </a:lnTo>
                  <a:close/>
                </a:path>
              </a:pathLst>
            </a:custGeom>
            <a:solidFill>
              <a:srgbClr val="FFFFFF"/>
            </a:solidFill>
          </p:spPr>
          <p:txBody>
            <a:bodyPr wrap="square" lIns="0" tIns="0" rIns="0" bIns="0" rtlCol="0"/>
            <a:lstStyle/>
            <a:p>
              <a:endParaRPr sz="1350" dirty="0"/>
            </a:p>
          </p:txBody>
        </p:sp>
        <p:sp>
          <p:nvSpPr>
            <p:cNvPr id="5" name="object 5"/>
            <p:cNvSpPr/>
            <p:nvPr/>
          </p:nvSpPr>
          <p:spPr>
            <a:xfrm>
              <a:off x="0" y="1101852"/>
              <a:ext cx="12192000" cy="26034"/>
            </a:xfrm>
            <a:custGeom>
              <a:avLst/>
              <a:gdLst/>
              <a:ahLst/>
              <a:cxnLst/>
              <a:rect l="l" t="t" r="r" b="b"/>
              <a:pathLst>
                <a:path w="12192000" h="26034">
                  <a:moveTo>
                    <a:pt x="12192000" y="0"/>
                  </a:moveTo>
                  <a:lnTo>
                    <a:pt x="0" y="0"/>
                  </a:lnTo>
                  <a:lnTo>
                    <a:pt x="0" y="25908"/>
                  </a:lnTo>
                  <a:lnTo>
                    <a:pt x="12192000" y="25908"/>
                  </a:lnTo>
                  <a:lnTo>
                    <a:pt x="12192000" y="0"/>
                  </a:lnTo>
                  <a:close/>
                </a:path>
              </a:pathLst>
            </a:custGeom>
            <a:solidFill>
              <a:srgbClr val="DA7A2C"/>
            </a:solidFill>
          </p:spPr>
          <p:txBody>
            <a:bodyPr wrap="square" lIns="0" tIns="0" rIns="0" bIns="0" rtlCol="0"/>
            <a:lstStyle/>
            <a:p>
              <a:endParaRPr sz="1350" dirty="0"/>
            </a:p>
          </p:txBody>
        </p:sp>
        <p:pic>
          <p:nvPicPr>
            <p:cNvPr id="6" name="object 6"/>
            <p:cNvPicPr/>
            <p:nvPr/>
          </p:nvPicPr>
          <p:blipFill>
            <a:blip r:embed="rId3" cstate="print"/>
            <a:stretch>
              <a:fillRect/>
            </a:stretch>
          </p:blipFill>
          <p:spPr>
            <a:xfrm>
              <a:off x="0" y="0"/>
              <a:ext cx="12191998" cy="294131"/>
            </a:xfrm>
            <a:prstGeom prst="rect">
              <a:avLst/>
            </a:prstGeom>
          </p:spPr>
        </p:pic>
        <p:pic>
          <p:nvPicPr>
            <p:cNvPr id="7" name="object 7"/>
            <p:cNvPicPr/>
            <p:nvPr/>
          </p:nvPicPr>
          <p:blipFill>
            <a:blip r:embed="rId4" cstate="print"/>
            <a:stretch>
              <a:fillRect/>
            </a:stretch>
          </p:blipFill>
          <p:spPr>
            <a:xfrm>
              <a:off x="4902708" y="15240"/>
              <a:ext cx="2386583" cy="256031"/>
            </a:xfrm>
            <a:prstGeom prst="rect">
              <a:avLst/>
            </a:prstGeom>
          </p:spPr>
        </p:pic>
        <p:pic>
          <p:nvPicPr>
            <p:cNvPr id="8" name="object 8"/>
            <p:cNvPicPr/>
            <p:nvPr/>
          </p:nvPicPr>
          <p:blipFill>
            <a:blip r:embed="rId5" cstate="print"/>
            <a:stretch>
              <a:fillRect/>
            </a:stretch>
          </p:blipFill>
          <p:spPr>
            <a:xfrm>
              <a:off x="10652759" y="379476"/>
              <a:ext cx="1441703" cy="605027"/>
            </a:xfrm>
            <a:prstGeom prst="rect">
              <a:avLst/>
            </a:prstGeom>
          </p:spPr>
        </p:pic>
        <p:sp>
          <p:nvSpPr>
            <p:cNvPr id="9" name="object 9"/>
            <p:cNvSpPr/>
            <p:nvPr/>
          </p:nvSpPr>
          <p:spPr>
            <a:xfrm>
              <a:off x="0" y="0"/>
              <a:ext cx="12192000" cy="2038985"/>
            </a:xfrm>
            <a:custGeom>
              <a:avLst/>
              <a:gdLst/>
              <a:ahLst/>
              <a:cxnLst/>
              <a:rect l="l" t="t" r="r" b="b"/>
              <a:pathLst>
                <a:path w="12192000" h="2038985">
                  <a:moveTo>
                    <a:pt x="12192000" y="0"/>
                  </a:moveTo>
                  <a:lnTo>
                    <a:pt x="0" y="0"/>
                  </a:lnTo>
                  <a:lnTo>
                    <a:pt x="0" y="2038603"/>
                  </a:lnTo>
                  <a:lnTo>
                    <a:pt x="12192000" y="2038603"/>
                  </a:lnTo>
                  <a:lnTo>
                    <a:pt x="12192000" y="0"/>
                  </a:lnTo>
                  <a:close/>
                </a:path>
              </a:pathLst>
            </a:custGeom>
            <a:solidFill>
              <a:srgbClr val="FFFFFF"/>
            </a:solidFill>
          </p:spPr>
          <p:txBody>
            <a:bodyPr wrap="square" lIns="0" tIns="0" rIns="0" bIns="0" rtlCol="0"/>
            <a:lstStyle/>
            <a:p>
              <a:endParaRPr sz="1350" dirty="0"/>
            </a:p>
          </p:txBody>
        </p:sp>
      </p:grpSp>
      <p:pic>
        <p:nvPicPr>
          <p:cNvPr id="10" name="object 10"/>
          <p:cNvPicPr/>
          <p:nvPr/>
        </p:nvPicPr>
        <p:blipFill>
          <a:blip r:embed="rId6" cstate="print"/>
          <a:stretch>
            <a:fillRect/>
          </a:stretch>
        </p:blipFill>
        <p:spPr>
          <a:xfrm>
            <a:off x="7005447" y="5232654"/>
            <a:ext cx="1642490" cy="458342"/>
          </a:xfrm>
          <a:prstGeom prst="rect">
            <a:avLst/>
          </a:prstGeom>
        </p:spPr>
      </p:pic>
      <p:sp>
        <p:nvSpPr>
          <p:cNvPr id="11" name="object 11"/>
          <p:cNvSpPr/>
          <p:nvPr/>
        </p:nvSpPr>
        <p:spPr>
          <a:xfrm>
            <a:off x="829819" y="5048631"/>
            <a:ext cx="7831931" cy="0"/>
          </a:xfrm>
          <a:custGeom>
            <a:avLst/>
            <a:gdLst/>
            <a:ahLst/>
            <a:cxnLst/>
            <a:rect l="l" t="t" r="r" b="b"/>
            <a:pathLst>
              <a:path w="10442575">
                <a:moveTo>
                  <a:pt x="0" y="0"/>
                </a:moveTo>
                <a:lnTo>
                  <a:pt x="10442028" y="0"/>
                </a:lnTo>
              </a:path>
            </a:pathLst>
          </a:custGeom>
          <a:ln w="12700">
            <a:solidFill>
              <a:srgbClr val="B95D00"/>
            </a:solidFill>
          </a:ln>
        </p:spPr>
        <p:txBody>
          <a:bodyPr wrap="square" lIns="0" tIns="0" rIns="0" bIns="0" rtlCol="0"/>
          <a:lstStyle/>
          <a:p>
            <a:endParaRPr sz="1350" dirty="0"/>
          </a:p>
        </p:txBody>
      </p:sp>
      <p:pic>
        <p:nvPicPr>
          <p:cNvPr id="12" name="object 12"/>
          <p:cNvPicPr/>
          <p:nvPr/>
        </p:nvPicPr>
        <p:blipFill>
          <a:blip r:embed="rId7" cstate="print"/>
          <a:stretch>
            <a:fillRect/>
          </a:stretch>
        </p:blipFill>
        <p:spPr>
          <a:xfrm>
            <a:off x="1" y="857250"/>
            <a:ext cx="579500" cy="5143499"/>
          </a:xfrm>
          <a:prstGeom prst="rect">
            <a:avLst/>
          </a:prstGeom>
        </p:spPr>
      </p:pic>
      <p:pic>
        <p:nvPicPr>
          <p:cNvPr id="13" name="object 13"/>
          <p:cNvPicPr/>
          <p:nvPr/>
        </p:nvPicPr>
        <p:blipFill>
          <a:blip r:embed="rId8" cstate="print"/>
          <a:stretch>
            <a:fillRect/>
          </a:stretch>
        </p:blipFill>
        <p:spPr>
          <a:xfrm>
            <a:off x="758953" y="2334006"/>
            <a:ext cx="3323843" cy="1237868"/>
          </a:xfrm>
          <a:prstGeom prst="rect">
            <a:avLst/>
          </a:prstGeom>
        </p:spPr>
      </p:pic>
      <p:sp>
        <p:nvSpPr>
          <p:cNvPr id="14" name="object 14"/>
          <p:cNvSpPr/>
          <p:nvPr/>
        </p:nvSpPr>
        <p:spPr>
          <a:xfrm>
            <a:off x="4311396" y="2131695"/>
            <a:ext cx="0" cy="1626394"/>
          </a:xfrm>
          <a:custGeom>
            <a:avLst/>
            <a:gdLst/>
            <a:ahLst/>
            <a:cxnLst/>
            <a:rect l="l" t="t" r="r" b="b"/>
            <a:pathLst>
              <a:path h="2168525">
                <a:moveTo>
                  <a:pt x="0" y="0"/>
                </a:moveTo>
                <a:lnTo>
                  <a:pt x="0" y="2168118"/>
                </a:lnTo>
              </a:path>
            </a:pathLst>
          </a:custGeom>
          <a:ln w="6350">
            <a:solidFill>
              <a:srgbClr val="3676BA"/>
            </a:solidFill>
          </a:ln>
        </p:spPr>
        <p:txBody>
          <a:bodyPr wrap="square" lIns="0" tIns="0" rIns="0" bIns="0" rtlCol="0"/>
          <a:lstStyle/>
          <a:p>
            <a:endParaRPr sz="1350" dirty="0"/>
          </a:p>
        </p:txBody>
      </p:sp>
      <p:sp>
        <p:nvSpPr>
          <p:cNvPr id="15" name="object 15"/>
          <p:cNvSpPr txBox="1"/>
          <p:nvPr/>
        </p:nvSpPr>
        <p:spPr>
          <a:xfrm>
            <a:off x="8246897" y="5704928"/>
            <a:ext cx="407194" cy="148117"/>
          </a:xfrm>
          <a:prstGeom prst="rect">
            <a:avLst/>
          </a:prstGeom>
        </p:spPr>
        <p:txBody>
          <a:bodyPr vert="horz" wrap="square" lIns="0" tIns="9525" rIns="0" bIns="0" rtlCol="0">
            <a:spAutoFit/>
          </a:bodyPr>
          <a:lstStyle/>
          <a:p>
            <a:pPr marL="9525">
              <a:spcBef>
                <a:spcPts val="75"/>
              </a:spcBef>
            </a:pPr>
            <a:r>
              <a:rPr sz="900" spc="-8" dirty="0">
                <a:latin typeface="Arial"/>
                <a:cs typeface="Arial"/>
              </a:rPr>
              <a:t>fcx.com</a:t>
            </a:r>
            <a:endParaRPr sz="900" dirty="0">
              <a:latin typeface="Arial"/>
              <a:cs typeface="Arial"/>
            </a:endParaRPr>
          </a:p>
        </p:txBody>
      </p:sp>
      <p:pic>
        <p:nvPicPr>
          <p:cNvPr id="16" name="object 16"/>
          <p:cNvPicPr/>
          <p:nvPr/>
        </p:nvPicPr>
        <p:blipFill>
          <a:blip r:embed="rId9" cstate="print"/>
          <a:stretch>
            <a:fillRect/>
          </a:stretch>
        </p:blipFill>
        <p:spPr>
          <a:xfrm>
            <a:off x="832105" y="5337810"/>
            <a:ext cx="348605" cy="352034"/>
          </a:xfrm>
          <a:prstGeom prst="rect">
            <a:avLst/>
          </a:prstGeom>
        </p:spPr>
      </p:pic>
      <p:sp>
        <p:nvSpPr>
          <p:cNvPr id="17" name="object 17"/>
          <p:cNvSpPr/>
          <p:nvPr/>
        </p:nvSpPr>
        <p:spPr>
          <a:xfrm>
            <a:off x="1826790" y="5559009"/>
            <a:ext cx="506254" cy="98584"/>
          </a:xfrm>
          <a:custGeom>
            <a:avLst/>
            <a:gdLst/>
            <a:ahLst/>
            <a:cxnLst/>
            <a:rect l="l" t="t" r="r" b="b"/>
            <a:pathLst>
              <a:path w="675005" h="131445">
                <a:moveTo>
                  <a:pt x="26136" y="0"/>
                </a:moveTo>
                <a:lnTo>
                  <a:pt x="0" y="0"/>
                </a:lnTo>
                <a:lnTo>
                  <a:pt x="0" y="27940"/>
                </a:lnTo>
                <a:lnTo>
                  <a:pt x="0" y="129540"/>
                </a:lnTo>
                <a:lnTo>
                  <a:pt x="15760" y="129540"/>
                </a:lnTo>
                <a:lnTo>
                  <a:pt x="15760" y="28067"/>
                </a:lnTo>
                <a:lnTo>
                  <a:pt x="15760" y="27940"/>
                </a:lnTo>
                <a:lnTo>
                  <a:pt x="26136" y="27940"/>
                </a:lnTo>
                <a:lnTo>
                  <a:pt x="26136" y="0"/>
                </a:lnTo>
                <a:close/>
              </a:path>
              <a:path w="675005" h="131445">
                <a:moveTo>
                  <a:pt x="132334" y="546"/>
                </a:moveTo>
                <a:lnTo>
                  <a:pt x="112229" y="546"/>
                </a:lnTo>
                <a:lnTo>
                  <a:pt x="66306" y="107683"/>
                </a:lnTo>
                <a:lnTo>
                  <a:pt x="32181" y="28067"/>
                </a:lnTo>
                <a:lnTo>
                  <a:pt x="15760" y="28067"/>
                </a:lnTo>
                <a:lnTo>
                  <a:pt x="58966" y="129806"/>
                </a:lnTo>
                <a:lnTo>
                  <a:pt x="73367" y="129806"/>
                </a:lnTo>
                <a:lnTo>
                  <a:pt x="82765" y="107683"/>
                </a:lnTo>
                <a:lnTo>
                  <a:pt x="116573" y="28067"/>
                </a:lnTo>
                <a:lnTo>
                  <a:pt x="116573" y="129806"/>
                </a:lnTo>
                <a:lnTo>
                  <a:pt x="132334" y="129806"/>
                </a:lnTo>
                <a:lnTo>
                  <a:pt x="132334" y="28067"/>
                </a:lnTo>
                <a:lnTo>
                  <a:pt x="132334" y="546"/>
                </a:lnTo>
                <a:close/>
              </a:path>
              <a:path w="675005" h="131445">
                <a:moveTo>
                  <a:pt x="239915" y="82842"/>
                </a:moveTo>
                <a:lnTo>
                  <a:pt x="239776" y="73126"/>
                </a:lnTo>
                <a:lnTo>
                  <a:pt x="239661" y="69900"/>
                </a:lnTo>
                <a:lnTo>
                  <a:pt x="237769" y="62077"/>
                </a:lnTo>
                <a:lnTo>
                  <a:pt x="233692" y="55333"/>
                </a:lnTo>
                <a:lnTo>
                  <a:pt x="230162" y="48577"/>
                </a:lnTo>
                <a:lnTo>
                  <a:pt x="229336" y="47777"/>
                </a:lnTo>
                <a:lnTo>
                  <a:pt x="203530" y="47777"/>
                </a:lnTo>
                <a:lnTo>
                  <a:pt x="210045" y="49936"/>
                </a:lnTo>
                <a:lnTo>
                  <a:pt x="215214" y="54521"/>
                </a:lnTo>
                <a:lnTo>
                  <a:pt x="220370" y="58839"/>
                </a:lnTo>
                <a:lnTo>
                  <a:pt x="223367" y="65036"/>
                </a:lnTo>
                <a:lnTo>
                  <a:pt x="224167" y="73126"/>
                </a:lnTo>
                <a:lnTo>
                  <a:pt x="167119" y="73126"/>
                </a:lnTo>
                <a:lnTo>
                  <a:pt x="167932" y="65570"/>
                </a:lnTo>
                <a:lnTo>
                  <a:pt x="170916" y="59639"/>
                </a:lnTo>
                <a:lnTo>
                  <a:pt x="181787" y="50190"/>
                </a:lnTo>
                <a:lnTo>
                  <a:pt x="188048" y="47764"/>
                </a:lnTo>
                <a:lnTo>
                  <a:pt x="229349" y="47764"/>
                </a:lnTo>
                <a:lnTo>
                  <a:pt x="224993" y="43446"/>
                </a:lnTo>
                <a:lnTo>
                  <a:pt x="211416" y="36423"/>
                </a:lnTo>
                <a:lnTo>
                  <a:pt x="203809" y="34544"/>
                </a:lnTo>
                <a:lnTo>
                  <a:pt x="186410" y="34544"/>
                </a:lnTo>
                <a:lnTo>
                  <a:pt x="178536" y="36423"/>
                </a:lnTo>
                <a:lnTo>
                  <a:pt x="150622" y="75806"/>
                </a:lnTo>
                <a:lnTo>
                  <a:pt x="150266" y="82842"/>
                </a:lnTo>
                <a:lnTo>
                  <a:pt x="160058" y="115227"/>
                </a:lnTo>
                <a:lnTo>
                  <a:pt x="197281" y="130886"/>
                </a:lnTo>
                <a:lnTo>
                  <a:pt x="205079" y="130327"/>
                </a:lnTo>
                <a:lnTo>
                  <a:pt x="212191" y="128625"/>
                </a:lnTo>
                <a:lnTo>
                  <a:pt x="218643" y="125768"/>
                </a:lnTo>
                <a:lnTo>
                  <a:pt x="224459" y="121704"/>
                </a:lnTo>
                <a:lnTo>
                  <a:pt x="228777" y="117398"/>
                </a:lnTo>
                <a:lnTo>
                  <a:pt x="229450" y="116763"/>
                </a:lnTo>
                <a:lnTo>
                  <a:pt x="233426" y="111188"/>
                </a:lnTo>
                <a:lnTo>
                  <a:pt x="236372" y="105016"/>
                </a:lnTo>
                <a:lnTo>
                  <a:pt x="238315" y="98234"/>
                </a:lnTo>
                <a:lnTo>
                  <a:pt x="222821" y="98234"/>
                </a:lnTo>
                <a:lnTo>
                  <a:pt x="221195" y="104178"/>
                </a:lnTo>
                <a:lnTo>
                  <a:pt x="217932" y="109029"/>
                </a:lnTo>
                <a:lnTo>
                  <a:pt x="213309" y="112268"/>
                </a:lnTo>
                <a:lnTo>
                  <a:pt x="208419" y="115785"/>
                </a:lnTo>
                <a:lnTo>
                  <a:pt x="202755" y="117386"/>
                </a:lnTo>
                <a:lnTo>
                  <a:pt x="187223" y="117386"/>
                </a:lnTo>
                <a:lnTo>
                  <a:pt x="179895" y="114693"/>
                </a:lnTo>
                <a:lnTo>
                  <a:pt x="169024" y="103632"/>
                </a:lnTo>
                <a:lnTo>
                  <a:pt x="166077" y="96202"/>
                </a:lnTo>
                <a:lnTo>
                  <a:pt x="166027" y="85547"/>
                </a:lnTo>
                <a:lnTo>
                  <a:pt x="239674" y="85547"/>
                </a:lnTo>
                <a:lnTo>
                  <a:pt x="239915" y="82842"/>
                </a:lnTo>
                <a:close/>
              </a:path>
              <a:path w="675005" h="131445">
                <a:moveTo>
                  <a:pt x="344004" y="52362"/>
                </a:moveTo>
                <a:lnTo>
                  <a:pt x="328803" y="52362"/>
                </a:lnTo>
                <a:lnTo>
                  <a:pt x="326834" y="48044"/>
                </a:lnTo>
                <a:lnTo>
                  <a:pt x="305701" y="34277"/>
                </a:lnTo>
                <a:lnTo>
                  <a:pt x="298919" y="34277"/>
                </a:lnTo>
                <a:lnTo>
                  <a:pt x="290614" y="35140"/>
                </a:lnTo>
                <a:lnTo>
                  <a:pt x="283222" y="37757"/>
                </a:lnTo>
                <a:lnTo>
                  <a:pt x="276796" y="42100"/>
                </a:lnTo>
                <a:lnTo>
                  <a:pt x="271195" y="48310"/>
                </a:lnTo>
                <a:lnTo>
                  <a:pt x="269024" y="35356"/>
                </a:lnTo>
                <a:lnTo>
                  <a:pt x="255714" y="35356"/>
                </a:lnTo>
                <a:lnTo>
                  <a:pt x="255714" y="129273"/>
                </a:lnTo>
                <a:lnTo>
                  <a:pt x="270929" y="129273"/>
                </a:lnTo>
                <a:lnTo>
                  <a:pt x="270929" y="70167"/>
                </a:lnTo>
                <a:lnTo>
                  <a:pt x="273100" y="62611"/>
                </a:lnTo>
                <a:lnTo>
                  <a:pt x="282346" y="50736"/>
                </a:lnTo>
                <a:lnTo>
                  <a:pt x="287718" y="48310"/>
                </a:lnTo>
                <a:lnTo>
                  <a:pt x="288315" y="48044"/>
                </a:lnTo>
                <a:lnTo>
                  <a:pt x="303263" y="48044"/>
                </a:lnTo>
                <a:lnTo>
                  <a:pt x="308965" y="50469"/>
                </a:lnTo>
                <a:lnTo>
                  <a:pt x="312775" y="55333"/>
                </a:lnTo>
                <a:lnTo>
                  <a:pt x="316852" y="60185"/>
                </a:lnTo>
                <a:lnTo>
                  <a:pt x="318681" y="66929"/>
                </a:lnTo>
                <a:lnTo>
                  <a:pt x="318757" y="129273"/>
                </a:lnTo>
                <a:lnTo>
                  <a:pt x="333971" y="129273"/>
                </a:lnTo>
                <a:lnTo>
                  <a:pt x="333971" y="69088"/>
                </a:lnTo>
                <a:lnTo>
                  <a:pt x="336143" y="61531"/>
                </a:lnTo>
                <a:lnTo>
                  <a:pt x="344004" y="52362"/>
                </a:lnTo>
                <a:close/>
              </a:path>
              <a:path w="675005" h="131445">
                <a:moveTo>
                  <a:pt x="397281" y="75552"/>
                </a:moveTo>
                <a:lnTo>
                  <a:pt x="396671" y="65735"/>
                </a:lnTo>
                <a:lnTo>
                  <a:pt x="394804" y="57302"/>
                </a:lnTo>
                <a:lnTo>
                  <a:pt x="391668" y="50241"/>
                </a:lnTo>
                <a:lnTo>
                  <a:pt x="389737" y="47764"/>
                </a:lnTo>
                <a:lnTo>
                  <a:pt x="387248" y="44551"/>
                </a:lnTo>
                <a:lnTo>
                  <a:pt x="382092" y="40119"/>
                </a:lnTo>
                <a:lnTo>
                  <a:pt x="376085" y="36995"/>
                </a:lnTo>
                <a:lnTo>
                  <a:pt x="369265" y="35153"/>
                </a:lnTo>
                <a:lnTo>
                  <a:pt x="361683" y="34544"/>
                </a:lnTo>
                <a:lnTo>
                  <a:pt x="351078" y="35648"/>
                </a:lnTo>
                <a:lnTo>
                  <a:pt x="342087" y="38989"/>
                </a:lnTo>
                <a:lnTo>
                  <a:pt x="334670" y="44551"/>
                </a:lnTo>
                <a:lnTo>
                  <a:pt x="328803" y="52349"/>
                </a:lnTo>
                <a:lnTo>
                  <a:pt x="343992" y="52349"/>
                </a:lnTo>
                <a:lnTo>
                  <a:pt x="345376" y="50736"/>
                </a:lnTo>
                <a:lnTo>
                  <a:pt x="351358" y="47764"/>
                </a:lnTo>
                <a:lnTo>
                  <a:pt x="366572" y="47764"/>
                </a:lnTo>
                <a:lnTo>
                  <a:pt x="372275" y="50190"/>
                </a:lnTo>
                <a:lnTo>
                  <a:pt x="379895" y="59905"/>
                </a:lnTo>
                <a:lnTo>
                  <a:pt x="382066" y="66916"/>
                </a:lnTo>
                <a:lnTo>
                  <a:pt x="382066" y="128993"/>
                </a:lnTo>
                <a:lnTo>
                  <a:pt x="397281" y="128993"/>
                </a:lnTo>
                <a:lnTo>
                  <a:pt x="397281" y="75552"/>
                </a:lnTo>
                <a:close/>
              </a:path>
              <a:path w="675005" h="131445">
                <a:moveTo>
                  <a:pt x="509778" y="82321"/>
                </a:moveTo>
                <a:lnTo>
                  <a:pt x="498703" y="48310"/>
                </a:lnTo>
                <a:lnTo>
                  <a:pt x="494576" y="43992"/>
                </a:lnTo>
                <a:lnTo>
                  <a:pt x="494017" y="43700"/>
                </a:lnTo>
                <a:lnTo>
                  <a:pt x="494017" y="83121"/>
                </a:lnTo>
                <a:lnTo>
                  <a:pt x="493458" y="90373"/>
                </a:lnTo>
                <a:lnTo>
                  <a:pt x="472008" y="117398"/>
                </a:lnTo>
                <a:lnTo>
                  <a:pt x="456526" y="117398"/>
                </a:lnTo>
                <a:lnTo>
                  <a:pt x="431253" y="89331"/>
                </a:lnTo>
                <a:lnTo>
                  <a:pt x="449313" y="50736"/>
                </a:lnTo>
                <a:lnTo>
                  <a:pt x="451091" y="49657"/>
                </a:lnTo>
                <a:lnTo>
                  <a:pt x="456260" y="48310"/>
                </a:lnTo>
                <a:lnTo>
                  <a:pt x="472008" y="48310"/>
                </a:lnTo>
                <a:lnTo>
                  <a:pt x="493458" y="75793"/>
                </a:lnTo>
                <a:lnTo>
                  <a:pt x="494017" y="83121"/>
                </a:lnTo>
                <a:lnTo>
                  <a:pt x="494017" y="43700"/>
                </a:lnTo>
                <a:lnTo>
                  <a:pt x="480707" y="36436"/>
                </a:lnTo>
                <a:lnTo>
                  <a:pt x="472833" y="34544"/>
                </a:lnTo>
                <a:lnTo>
                  <a:pt x="464134" y="34544"/>
                </a:lnTo>
                <a:lnTo>
                  <a:pt x="454342" y="35560"/>
                </a:lnTo>
                <a:lnTo>
                  <a:pt x="445693" y="38595"/>
                </a:lnTo>
                <a:lnTo>
                  <a:pt x="438111" y="43649"/>
                </a:lnTo>
                <a:lnTo>
                  <a:pt x="431533" y="50736"/>
                </a:lnTo>
                <a:lnTo>
                  <a:pt x="431533" y="546"/>
                </a:lnTo>
                <a:lnTo>
                  <a:pt x="416318" y="546"/>
                </a:lnTo>
                <a:lnTo>
                  <a:pt x="416318" y="129540"/>
                </a:lnTo>
                <a:lnTo>
                  <a:pt x="429628" y="129540"/>
                </a:lnTo>
                <a:lnTo>
                  <a:pt x="431800" y="115239"/>
                </a:lnTo>
                <a:lnTo>
                  <a:pt x="434784" y="120091"/>
                </a:lnTo>
                <a:lnTo>
                  <a:pt x="439140" y="123875"/>
                </a:lnTo>
                <a:lnTo>
                  <a:pt x="450011" y="129273"/>
                </a:lnTo>
                <a:lnTo>
                  <a:pt x="456526" y="130619"/>
                </a:lnTo>
                <a:lnTo>
                  <a:pt x="472833" y="130619"/>
                </a:lnTo>
                <a:lnTo>
                  <a:pt x="480720" y="128460"/>
                </a:lnTo>
                <a:lnTo>
                  <a:pt x="487514" y="124409"/>
                </a:lnTo>
                <a:lnTo>
                  <a:pt x="494576" y="120357"/>
                </a:lnTo>
                <a:lnTo>
                  <a:pt x="497281" y="117398"/>
                </a:lnTo>
                <a:lnTo>
                  <a:pt x="499732" y="114706"/>
                </a:lnTo>
                <a:lnTo>
                  <a:pt x="503809" y="107416"/>
                </a:lnTo>
                <a:lnTo>
                  <a:pt x="506349" y="101752"/>
                </a:lnTo>
                <a:lnTo>
                  <a:pt x="508215" y="95669"/>
                </a:lnTo>
                <a:lnTo>
                  <a:pt x="509384" y="89192"/>
                </a:lnTo>
                <a:lnTo>
                  <a:pt x="509778" y="82321"/>
                </a:lnTo>
                <a:close/>
              </a:path>
              <a:path w="675005" h="131445">
                <a:moveTo>
                  <a:pt x="610844" y="82842"/>
                </a:moveTo>
                <a:lnTo>
                  <a:pt x="610704" y="73139"/>
                </a:lnTo>
                <a:lnTo>
                  <a:pt x="610603" y="69900"/>
                </a:lnTo>
                <a:lnTo>
                  <a:pt x="608711" y="62077"/>
                </a:lnTo>
                <a:lnTo>
                  <a:pt x="604634" y="55333"/>
                </a:lnTo>
                <a:lnTo>
                  <a:pt x="601103" y="48577"/>
                </a:lnTo>
                <a:lnTo>
                  <a:pt x="600240" y="47777"/>
                </a:lnTo>
                <a:lnTo>
                  <a:pt x="574471" y="47777"/>
                </a:lnTo>
                <a:lnTo>
                  <a:pt x="580986" y="49936"/>
                </a:lnTo>
                <a:lnTo>
                  <a:pt x="586155" y="54521"/>
                </a:lnTo>
                <a:lnTo>
                  <a:pt x="591312" y="58839"/>
                </a:lnTo>
                <a:lnTo>
                  <a:pt x="594309" y="65036"/>
                </a:lnTo>
                <a:lnTo>
                  <a:pt x="595109" y="73126"/>
                </a:lnTo>
                <a:lnTo>
                  <a:pt x="538048" y="73126"/>
                </a:lnTo>
                <a:lnTo>
                  <a:pt x="538861" y="65570"/>
                </a:lnTo>
                <a:lnTo>
                  <a:pt x="541845" y="59639"/>
                </a:lnTo>
                <a:lnTo>
                  <a:pt x="552716" y="50190"/>
                </a:lnTo>
                <a:lnTo>
                  <a:pt x="558965" y="47764"/>
                </a:lnTo>
                <a:lnTo>
                  <a:pt x="600240" y="47764"/>
                </a:lnTo>
                <a:lnTo>
                  <a:pt x="595655" y="43446"/>
                </a:lnTo>
                <a:lnTo>
                  <a:pt x="582345" y="36423"/>
                </a:lnTo>
                <a:lnTo>
                  <a:pt x="574738" y="34544"/>
                </a:lnTo>
                <a:lnTo>
                  <a:pt x="557339" y="34544"/>
                </a:lnTo>
                <a:lnTo>
                  <a:pt x="549465" y="36423"/>
                </a:lnTo>
                <a:lnTo>
                  <a:pt x="521550" y="75806"/>
                </a:lnTo>
                <a:lnTo>
                  <a:pt x="521195" y="82842"/>
                </a:lnTo>
                <a:lnTo>
                  <a:pt x="530987" y="115227"/>
                </a:lnTo>
                <a:lnTo>
                  <a:pt x="568210" y="130886"/>
                </a:lnTo>
                <a:lnTo>
                  <a:pt x="576008" y="130327"/>
                </a:lnTo>
                <a:lnTo>
                  <a:pt x="583120" y="128625"/>
                </a:lnTo>
                <a:lnTo>
                  <a:pt x="589572" y="125768"/>
                </a:lnTo>
                <a:lnTo>
                  <a:pt x="595388" y="121704"/>
                </a:lnTo>
                <a:lnTo>
                  <a:pt x="599706" y="117398"/>
                </a:lnTo>
                <a:lnTo>
                  <a:pt x="600379" y="116763"/>
                </a:lnTo>
                <a:lnTo>
                  <a:pt x="604354" y="111188"/>
                </a:lnTo>
                <a:lnTo>
                  <a:pt x="607301" y="105016"/>
                </a:lnTo>
                <a:lnTo>
                  <a:pt x="609244" y="98234"/>
                </a:lnTo>
                <a:lnTo>
                  <a:pt x="593750" y="98234"/>
                </a:lnTo>
                <a:lnTo>
                  <a:pt x="592124" y="104178"/>
                </a:lnTo>
                <a:lnTo>
                  <a:pt x="588860" y="109029"/>
                </a:lnTo>
                <a:lnTo>
                  <a:pt x="584238" y="112268"/>
                </a:lnTo>
                <a:lnTo>
                  <a:pt x="579348" y="115785"/>
                </a:lnTo>
                <a:lnTo>
                  <a:pt x="573684" y="117386"/>
                </a:lnTo>
                <a:lnTo>
                  <a:pt x="558152" y="117386"/>
                </a:lnTo>
                <a:lnTo>
                  <a:pt x="550824" y="114693"/>
                </a:lnTo>
                <a:lnTo>
                  <a:pt x="539953" y="103632"/>
                </a:lnTo>
                <a:lnTo>
                  <a:pt x="537019" y="96202"/>
                </a:lnTo>
                <a:lnTo>
                  <a:pt x="536956" y="85547"/>
                </a:lnTo>
                <a:lnTo>
                  <a:pt x="610603" y="85547"/>
                </a:lnTo>
                <a:lnTo>
                  <a:pt x="610844" y="82842"/>
                </a:lnTo>
                <a:close/>
              </a:path>
              <a:path w="675005" h="131445">
                <a:moveTo>
                  <a:pt x="674458" y="35077"/>
                </a:moveTo>
                <a:lnTo>
                  <a:pt x="670382" y="35077"/>
                </a:lnTo>
                <a:lnTo>
                  <a:pt x="670382" y="35623"/>
                </a:lnTo>
                <a:lnTo>
                  <a:pt x="662774" y="35623"/>
                </a:lnTo>
                <a:lnTo>
                  <a:pt x="641845" y="49657"/>
                </a:lnTo>
                <a:lnTo>
                  <a:pt x="639673" y="35356"/>
                </a:lnTo>
                <a:lnTo>
                  <a:pt x="626364" y="35356"/>
                </a:lnTo>
                <a:lnTo>
                  <a:pt x="626364" y="129273"/>
                </a:lnTo>
                <a:lnTo>
                  <a:pt x="641578" y="129273"/>
                </a:lnTo>
                <a:lnTo>
                  <a:pt x="641578" y="72326"/>
                </a:lnTo>
                <a:lnTo>
                  <a:pt x="643483" y="65036"/>
                </a:lnTo>
                <a:lnTo>
                  <a:pt x="651357" y="52895"/>
                </a:lnTo>
                <a:lnTo>
                  <a:pt x="657885" y="49923"/>
                </a:lnTo>
                <a:lnTo>
                  <a:pt x="674458" y="49923"/>
                </a:lnTo>
                <a:lnTo>
                  <a:pt x="674458" y="49657"/>
                </a:lnTo>
                <a:lnTo>
                  <a:pt x="674458" y="35077"/>
                </a:lnTo>
                <a:close/>
              </a:path>
            </a:pathLst>
          </a:custGeom>
          <a:solidFill>
            <a:srgbClr val="003A3A"/>
          </a:solidFill>
        </p:spPr>
        <p:txBody>
          <a:bodyPr wrap="square" lIns="0" tIns="0" rIns="0" bIns="0" rtlCol="0"/>
          <a:lstStyle/>
          <a:p>
            <a:endParaRPr sz="1350" dirty="0"/>
          </a:p>
        </p:txBody>
      </p:sp>
      <p:grpSp>
        <p:nvGrpSpPr>
          <p:cNvPr id="18" name="object 18"/>
          <p:cNvGrpSpPr/>
          <p:nvPr/>
        </p:nvGrpSpPr>
        <p:grpSpPr>
          <a:xfrm>
            <a:off x="1826790" y="5420361"/>
            <a:ext cx="346710" cy="98584"/>
            <a:chOff x="2435720" y="6084147"/>
            <a:chExt cx="462280" cy="131445"/>
          </a:xfrm>
        </p:grpSpPr>
        <p:pic>
          <p:nvPicPr>
            <p:cNvPr id="19" name="object 19"/>
            <p:cNvPicPr/>
            <p:nvPr/>
          </p:nvPicPr>
          <p:blipFill>
            <a:blip r:embed="rId10" cstate="print"/>
            <a:stretch>
              <a:fillRect/>
            </a:stretch>
          </p:blipFill>
          <p:spPr>
            <a:xfrm>
              <a:off x="2435720" y="6084147"/>
              <a:ext cx="305714" cy="131152"/>
            </a:xfrm>
            <a:prstGeom prst="rect">
              <a:avLst/>
            </a:prstGeom>
          </p:spPr>
        </p:pic>
        <p:pic>
          <p:nvPicPr>
            <p:cNvPr id="20" name="object 20"/>
            <p:cNvPicPr/>
            <p:nvPr/>
          </p:nvPicPr>
          <p:blipFill>
            <a:blip r:embed="rId11" cstate="print"/>
            <a:stretch>
              <a:fillRect/>
            </a:stretch>
          </p:blipFill>
          <p:spPr>
            <a:xfrm>
              <a:off x="2760997" y="6085214"/>
              <a:ext cx="136695" cy="129277"/>
            </a:xfrm>
            <a:prstGeom prst="rect">
              <a:avLst/>
            </a:prstGeom>
          </p:spPr>
        </p:pic>
      </p:grpSp>
      <p:grpSp>
        <p:nvGrpSpPr>
          <p:cNvPr id="21" name="object 21"/>
          <p:cNvGrpSpPr/>
          <p:nvPr/>
        </p:nvGrpSpPr>
        <p:grpSpPr>
          <a:xfrm>
            <a:off x="1402463" y="5386960"/>
            <a:ext cx="318135" cy="303848"/>
            <a:chOff x="1869951" y="6039614"/>
            <a:chExt cx="424180" cy="405130"/>
          </a:xfrm>
        </p:grpSpPr>
        <p:pic>
          <p:nvPicPr>
            <p:cNvPr id="22" name="object 22"/>
            <p:cNvPicPr/>
            <p:nvPr/>
          </p:nvPicPr>
          <p:blipFill>
            <a:blip r:embed="rId12" cstate="print"/>
            <a:stretch>
              <a:fillRect/>
            </a:stretch>
          </p:blipFill>
          <p:spPr>
            <a:xfrm>
              <a:off x="1869953" y="6039614"/>
              <a:ext cx="423644" cy="161921"/>
            </a:xfrm>
            <a:prstGeom prst="rect">
              <a:avLst/>
            </a:prstGeom>
          </p:spPr>
        </p:pic>
        <p:sp>
          <p:nvSpPr>
            <p:cNvPr id="23" name="object 23"/>
            <p:cNvSpPr/>
            <p:nvPr/>
          </p:nvSpPr>
          <p:spPr>
            <a:xfrm>
              <a:off x="1899290" y="6201537"/>
              <a:ext cx="365125" cy="81280"/>
            </a:xfrm>
            <a:custGeom>
              <a:avLst/>
              <a:gdLst/>
              <a:ahLst/>
              <a:cxnLst/>
              <a:rect l="l" t="t" r="r" b="b"/>
              <a:pathLst>
                <a:path w="365125" h="81279">
                  <a:moveTo>
                    <a:pt x="341045" y="0"/>
                  </a:moveTo>
                  <a:lnTo>
                    <a:pt x="23647" y="0"/>
                  </a:lnTo>
                  <a:lnTo>
                    <a:pt x="0" y="40487"/>
                  </a:lnTo>
                  <a:lnTo>
                    <a:pt x="23647" y="80962"/>
                  </a:lnTo>
                  <a:lnTo>
                    <a:pt x="341045" y="80962"/>
                  </a:lnTo>
                  <a:lnTo>
                    <a:pt x="364693" y="40487"/>
                  </a:lnTo>
                  <a:lnTo>
                    <a:pt x="341045" y="0"/>
                  </a:lnTo>
                  <a:close/>
                </a:path>
              </a:pathLst>
            </a:custGeom>
            <a:solidFill>
              <a:srgbClr val="003A3A"/>
            </a:solidFill>
          </p:spPr>
          <p:txBody>
            <a:bodyPr wrap="square" lIns="0" tIns="0" rIns="0" bIns="0" rtlCol="0"/>
            <a:lstStyle/>
            <a:p>
              <a:endParaRPr sz="1350" dirty="0"/>
            </a:p>
          </p:txBody>
        </p:sp>
        <p:pic>
          <p:nvPicPr>
            <p:cNvPr id="24" name="object 24"/>
            <p:cNvPicPr/>
            <p:nvPr/>
          </p:nvPicPr>
          <p:blipFill>
            <a:blip r:embed="rId13" cstate="print"/>
            <a:stretch>
              <a:fillRect/>
            </a:stretch>
          </p:blipFill>
          <p:spPr>
            <a:xfrm>
              <a:off x="1869951" y="6282493"/>
              <a:ext cx="423642" cy="161931"/>
            </a:xfrm>
            <a:prstGeom prst="rect">
              <a:avLst/>
            </a:prstGeom>
          </p:spPr>
        </p:pic>
      </p:grpSp>
      <p:sp>
        <p:nvSpPr>
          <p:cNvPr id="25" name="object 25"/>
          <p:cNvSpPr txBox="1">
            <a:spLocks noGrp="1"/>
          </p:cNvSpPr>
          <p:nvPr>
            <p:ph type="title"/>
          </p:nvPr>
        </p:nvSpPr>
        <p:spPr>
          <a:xfrm>
            <a:off x="4594195" y="2521475"/>
            <a:ext cx="3267551" cy="425116"/>
          </a:xfrm>
          <a:prstGeom prst="rect">
            <a:avLst/>
          </a:prstGeom>
        </p:spPr>
        <p:txBody>
          <a:bodyPr vert="horz" wrap="square" lIns="0" tIns="9525" rIns="0" bIns="0" rtlCol="0" anchor="ctr">
            <a:spAutoFit/>
          </a:bodyPr>
          <a:lstStyle/>
          <a:p>
            <a:pPr marL="9525">
              <a:lnSpc>
                <a:spcPct val="100000"/>
              </a:lnSpc>
              <a:spcBef>
                <a:spcPts val="75"/>
              </a:spcBef>
            </a:pPr>
            <a:r>
              <a:rPr sz="2700" dirty="0"/>
              <a:t>FCX</a:t>
            </a:r>
            <a:r>
              <a:rPr sz="2700" spc="-41" dirty="0"/>
              <a:t> </a:t>
            </a:r>
            <a:r>
              <a:rPr sz="2700" dirty="0"/>
              <a:t>Safety</a:t>
            </a:r>
            <a:r>
              <a:rPr sz="2700" spc="-34" dirty="0"/>
              <a:t> </a:t>
            </a:r>
            <a:r>
              <a:rPr sz="2700" spc="-8" dirty="0"/>
              <a:t>Updates</a:t>
            </a:r>
            <a:endParaRPr sz="2700" dirty="0"/>
          </a:p>
        </p:txBody>
      </p:sp>
      <p:sp>
        <p:nvSpPr>
          <p:cNvPr id="26" name="object 26"/>
          <p:cNvSpPr txBox="1"/>
          <p:nvPr/>
        </p:nvSpPr>
        <p:spPr>
          <a:xfrm>
            <a:off x="4599600" y="3397577"/>
            <a:ext cx="3550444" cy="666047"/>
          </a:xfrm>
          <a:prstGeom prst="rect">
            <a:avLst/>
          </a:prstGeom>
        </p:spPr>
        <p:txBody>
          <a:bodyPr vert="horz" wrap="square" lIns="0" tIns="126206" rIns="0" bIns="0" rtlCol="0">
            <a:spAutoFit/>
          </a:bodyPr>
          <a:lstStyle/>
          <a:p>
            <a:pPr marL="9525">
              <a:spcBef>
                <a:spcPts val="994"/>
              </a:spcBef>
            </a:pPr>
            <a:r>
              <a:rPr dirty="0">
                <a:solidFill>
                  <a:srgbClr val="006EC0"/>
                </a:solidFill>
                <a:latin typeface="Arial"/>
                <a:cs typeface="Arial"/>
              </a:rPr>
              <a:t>March</a:t>
            </a:r>
            <a:r>
              <a:rPr spc="-53" dirty="0">
                <a:solidFill>
                  <a:srgbClr val="006EC0"/>
                </a:solidFill>
                <a:latin typeface="Arial"/>
                <a:cs typeface="Arial"/>
              </a:rPr>
              <a:t> </a:t>
            </a:r>
            <a:r>
              <a:rPr spc="-15" dirty="0">
                <a:solidFill>
                  <a:srgbClr val="006EC0"/>
                </a:solidFill>
                <a:latin typeface="Arial"/>
                <a:cs typeface="Arial"/>
              </a:rPr>
              <a:t>2024</a:t>
            </a:r>
            <a:endParaRPr dirty="0">
              <a:latin typeface="Arial"/>
              <a:cs typeface="Arial"/>
            </a:endParaRPr>
          </a:p>
          <a:p>
            <a:pPr marL="9525">
              <a:spcBef>
                <a:spcPts val="611"/>
              </a:spcBef>
            </a:pPr>
            <a:r>
              <a:rPr sz="1200" dirty="0">
                <a:solidFill>
                  <a:srgbClr val="006EC0"/>
                </a:solidFill>
                <a:latin typeface="Arial"/>
                <a:cs typeface="Arial"/>
              </a:rPr>
              <a:t>(Incidents</a:t>
            </a:r>
            <a:r>
              <a:rPr sz="1200" spc="-38" dirty="0">
                <a:solidFill>
                  <a:srgbClr val="006EC0"/>
                </a:solidFill>
                <a:latin typeface="Arial"/>
                <a:cs typeface="Arial"/>
              </a:rPr>
              <a:t> </a:t>
            </a:r>
            <a:r>
              <a:rPr sz="1200" dirty="0">
                <a:solidFill>
                  <a:srgbClr val="006EC0"/>
                </a:solidFill>
                <a:latin typeface="Arial"/>
                <a:cs typeface="Arial"/>
              </a:rPr>
              <a:t>and</a:t>
            </a:r>
            <a:r>
              <a:rPr sz="1200" spc="-45" dirty="0">
                <a:solidFill>
                  <a:srgbClr val="006EC0"/>
                </a:solidFill>
                <a:latin typeface="Arial"/>
                <a:cs typeface="Arial"/>
              </a:rPr>
              <a:t> </a:t>
            </a:r>
            <a:r>
              <a:rPr sz="1200" spc="-15" dirty="0">
                <a:solidFill>
                  <a:srgbClr val="006EC0"/>
                </a:solidFill>
                <a:latin typeface="Arial"/>
                <a:cs typeface="Arial"/>
              </a:rPr>
              <a:t>Communications</a:t>
            </a:r>
            <a:r>
              <a:rPr sz="1200" spc="-56" dirty="0">
                <a:solidFill>
                  <a:srgbClr val="006EC0"/>
                </a:solidFill>
                <a:latin typeface="Arial"/>
                <a:cs typeface="Arial"/>
              </a:rPr>
              <a:t> </a:t>
            </a:r>
            <a:r>
              <a:rPr sz="1200" dirty="0">
                <a:solidFill>
                  <a:srgbClr val="006EC0"/>
                </a:solidFill>
                <a:latin typeface="Arial"/>
                <a:cs typeface="Arial"/>
              </a:rPr>
              <a:t>from</a:t>
            </a:r>
            <a:r>
              <a:rPr sz="1200" spc="-11" dirty="0">
                <a:solidFill>
                  <a:srgbClr val="006EC0"/>
                </a:solidFill>
                <a:latin typeface="Arial"/>
                <a:cs typeface="Arial"/>
              </a:rPr>
              <a:t> </a:t>
            </a:r>
            <a:r>
              <a:rPr sz="1200" spc="-8" dirty="0">
                <a:solidFill>
                  <a:srgbClr val="006EC0"/>
                </a:solidFill>
                <a:latin typeface="Arial"/>
                <a:cs typeface="Arial"/>
              </a:rPr>
              <a:t>February</a:t>
            </a:r>
            <a:r>
              <a:rPr sz="1200" spc="-11" dirty="0">
                <a:solidFill>
                  <a:srgbClr val="006EC0"/>
                </a:solidFill>
                <a:latin typeface="Arial"/>
                <a:cs typeface="Arial"/>
              </a:rPr>
              <a:t> </a:t>
            </a:r>
            <a:r>
              <a:rPr sz="1200" spc="-8" dirty="0">
                <a:solidFill>
                  <a:srgbClr val="006EC0"/>
                </a:solidFill>
                <a:latin typeface="Arial"/>
                <a:cs typeface="Arial"/>
              </a:rPr>
              <a:t>2024)</a:t>
            </a:r>
            <a:endParaRPr sz="1200" dirty="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857250"/>
            <a:ext cx="9144000" cy="1529239"/>
            <a:chOff x="0" y="0"/>
            <a:chExt cx="12192000" cy="2038985"/>
          </a:xfrm>
        </p:grpSpPr>
        <p:pic>
          <p:nvPicPr>
            <p:cNvPr id="3" name="object 3"/>
            <p:cNvPicPr/>
            <p:nvPr/>
          </p:nvPicPr>
          <p:blipFill>
            <a:blip r:embed="rId2" cstate="print"/>
            <a:stretch>
              <a:fillRect/>
            </a:stretch>
          </p:blipFill>
          <p:spPr>
            <a:xfrm>
              <a:off x="0" y="0"/>
              <a:ext cx="12191998" cy="1278623"/>
            </a:xfrm>
            <a:prstGeom prst="rect">
              <a:avLst/>
            </a:prstGeom>
          </p:spPr>
        </p:pic>
        <p:sp>
          <p:nvSpPr>
            <p:cNvPr id="4" name="object 4"/>
            <p:cNvSpPr/>
            <p:nvPr/>
          </p:nvSpPr>
          <p:spPr>
            <a:xfrm>
              <a:off x="0" y="88379"/>
              <a:ext cx="12192000" cy="1017905"/>
            </a:xfrm>
            <a:custGeom>
              <a:avLst/>
              <a:gdLst/>
              <a:ahLst/>
              <a:cxnLst/>
              <a:rect l="l" t="t" r="r" b="b"/>
              <a:pathLst>
                <a:path w="12192000" h="1017905">
                  <a:moveTo>
                    <a:pt x="12192000" y="0"/>
                  </a:moveTo>
                  <a:lnTo>
                    <a:pt x="0" y="0"/>
                  </a:lnTo>
                  <a:lnTo>
                    <a:pt x="0" y="1017536"/>
                  </a:lnTo>
                  <a:lnTo>
                    <a:pt x="12192000" y="1017536"/>
                  </a:lnTo>
                  <a:lnTo>
                    <a:pt x="12192000" y="0"/>
                  </a:lnTo>
                  <a:close/>
                </a:path>
              </a:pathLst>
            </a:custGeom>
            <a:solidFill>
              <a:srgbClr val="FFFFFF"/>
            </a:solidFill>
          </p:spPr>
          <p:txBody>
            <a:bodyPr wrap="square" lIns="0" tIns="0" rIns="0" bIns="0" rtlCol="0"/>
            <a:lstStyle/>
            <a:p>
              <a:endParaRPr sz="1350" dirty="0"/>
            </a:p>
          </p:txBody>
        </p:sp>
        <p:sp>
          <p:nvSpPr>
            <p:cNvPr id="5" name="object 5"/>
            <p:cNvSpPr/>
            <p:nvPr/>
          </p:nvSpPr>
          <p:spPr>
            <a:xfrm>
              <a:off x="0" y="1101852"/>
              <a:ext cx="12192000" cy="26034"/>
            </a:xfrm>
            <a:custGeom>
              <a:avLst/>
              <a:gdLst/>
              <a:ahLst/>
              <a:cxnLst/>
              <a:rect l="l" t="t" r="r" b="b"/>
              <a:pathLst>
                <a:path w="12192000" h="26034">
                  <a:moveTo>
                    <a:pt x="12192000" y="0"/>
                  </a:moveTo>
                  <a:lnTo>
                    <a:pt x="0" y="0"/>
                  </a:lnTo>
                  <a:lnTo>
                    <a:pt x="0" y="25908"/>
                  </a:lnTo>
                  <a:lnTo>
                    <a:pt x="12192000" y="25908"/>
                  </a:lnTo>
                  <a:lnTo>
                    <a:pt x="12192000" y="0"/>
                  </a:lnTo>
                  <a:close/>
                </a:path>
              </a:pathLst>
            </a:custGeom>
            <a:solidFill>
              <a:srgbClr val="DA7A2C"/>
            </a:solidFill>
          </p:spPr>
          <p:txBody>
            <a:bodyPr wrap="square" lIns="0" tIns="0" rIns="0" bIns="0" rtlCol="0"/>
            <a:lstStyle/>
            <a:p>
              <a:endParaRPr sz="1350" dirty="0"/>
            </a:p>
          </p:txBody>
        </p:sp>
        <p:pic>
          <p:nvPicPr>
            <p:cNvPr id="6" name="object 6"/>
            <p:cNvPicPr/>
            <p:nvPr/>
          </p:nvPicPr>
          <p:blipFill>
            <a:blip r:embed="rId3" cstate="print"/>
            <a:stretch>
              <a:fillRect/>
            </a:stretch>
          </p:blipFill>
          <p:spPr>
            <a:xfrm>
              <a:off x="0" y="0"/>
              <a:ext cx="12191998" cy="294131"/>
            </a:xfrm>
            <a:prstGeom prst="rect">
              <a:avLst/>
            </a:prstGeom>
          </p:spPr>
        </p:pic>
        <p:pic>
          <p:nvPicPr>
            <p:cNvPr id="7" name="object 7"/>
            <p:cNvPicPr/>
            <p:nvPr/>
          </p:nvPicPr>
          <p:blipFill>
            <a:blip r:embed="rId4" cstate="print"/>
            <a:stretch>
              <a:fillRect/>
            </a:stretch>
          </p:blipFill>
          <p:spPr>
            <a:xfrm>
              <a:off x="4902708" y="15240"/>
              <a:ext cx="2386583" cy="256031"/>
            </a:xfrm>
            <a:prstGeom prst="rect">
              <a:avLst/>
            </a:prstGeom>
          </p:spPr>
        </p:pic>
        <p:pic>
          <p:nvPicPr>
            <p:cNvPr id="8" name="object 8"/>
            <p:cNvPicPr/>
            <p:nvPr/>
          </p:nvPicPr>
          <p:blipFill>
            <a:blip r:embed="rId5" cstate="print"/>
            <a:stretch>
              <a:fillRect/>
            </a:stretch>
          </p:blipFill>
          <p:spPr>
            <a:xfrm>
              <a:off x="10652759" y="379476"/>
              <a:ext cx="1441703" cy="605027"/>
            </a:xfrm>
            <a:prstGeom prst="rect">
              <a:avLst/>
            </a:prstGeom>
          </p:spPr>
        </p:pic>
        <p:sp>
          <p:nvSpPr>
            <p:cNvPr id="9" name="object 9"/>
            <p:cNvSpPr/>
            <p:nvPr/>
          </p:nvSpPr>
          <p:spPr>
            <a:xfrm>
              <a:off x="0" y="0"/>
              <a:ext cx="12192000" cy="2038985"/>
            </a:xfrm>
            <a:custGeom>
              <a:avLst/>
              <a:gdLst/>
              <a:ahLst/>
              <a:cxnLst/>
              <a:rect l="l" t="t" r="r" b="b"/>
              <a:pathLst>
                <a:path w="12192000" h="2038985">
                  <a:moveTo>
                    <a:pt x="12192000" y="0"/>
                  </a:moveTo>
                  <a:lnTo>
                    <a:pt x="0" y="0"/>
                  </a:lnTo>
                  <a:lnTo>
                    <a:pt x="0" y="2038603"/>
                  </a:lnTo>
                  <a:lnTo>
                    <a:pt x="12192000" y="2038603"/>
                  </a:lnTo>
                  <a:lnTo>
                    <a:pt x="12192000" y="0"/>
                  </a:lnTo>
                  <a:close/>
                </a:path>
              </a:pathLst>
            </a:custGeom>
            <a:solidFill>
              <a:srgbClr val="FFFFFF"/>
            </a:solidFill>
          </p:spPr>
          <p:txBody>
            <a:bodyPr wrap="square" lIns="0" tIns="0" rIns="0" bIns="0" rtlCol="0"/>
            <a:lstStyle/>
            <a:p>
              <a:endParaRPr sz="1350" dirty="0"/>
            </a:p>
          </p:txBody>
        </p:sp>
      </p:grpSp>
      <p:pic>
        <p:nvPicPr>
          <p:cNvPr id="10" name="object 10"/>
          <p:cNvPicPr/>
          <p:nvPr/>
        </p:nvPicPr>
        <p:blipFill>
          <a:blip r:embed="rId6" cstate="print"/>
          <a:stretch>
            <a:fillRect/>
          </a:stretch>
        </p:blipFill>
        <p:spPr>
          <a:xfrm>
            <a:off x="7005447" y="5232654"/>
            <a:ext cx="1642490" cy="458342"/>
          </a:xfrm>
          <a:prstGeom prst="rect">
            <a:avLst/>
          </a:prstGeom>
        </p:spPr>
      </p:pic>
      <p:sp>
        <p:nvSpPr>
          <p:cNvPr id="11" name="object 11"/>
          <p:cNvSpPr/>
          <p:nvPr/>
        </p:nvSpPr>
        <p:spPr>
          <a:xfrm>
            <a:off x="829819" y="5048631"/>
            <a:ext cx="7831931" cy="0"/>
          </a:xfrm>
          <a:custGeom>
            <a:avLst/>
            <a:gdLst/>
            <a:ahLst/>
            <a:cxnLst/>
            <a:rect l="l" t="t" r="r" b="b"/>
            <a:pathLst>
              <a:path w="10442575">
                <a:moveTo>
                  <a:pt x="0" y="0"/>
                </a:moveTo>
                <a:lnTo>
                  <a:pt x="10442028" y="0"/>
                </a:lnTo>
              </a:path>
            </a:pathLst>
          </a:custGeom>
          <a:ln w="12700">
            <a:solidFill>
              <a:srgbClr val="B95D00"/>
            </a:solidFill>
          </a:ln>
        </p:spPr>
        <p:txBody>
          <a:bodyPr wrap="square" lIns="0" tIns="0" rIns="0" bIns="0" rtlCol="0"/>
          <a:lstStyle/>
          <a:p>
            <a:endParaRPr sz="1350" dirty="0"/>
          </a:p>
        </p:txBody>
      </p:sp>
      <p:pic>
        <p:nvPicPr>
          <p:cNvPr id="12" name="object 12"/>
          <p:cNvPicPr/>
          <p:nvPr/>
        </p:nvPicPr>
        <p:blipFill>
          <a:blip r:embed="rId7" cstate="print"/>
          <a:stretch>
            <a:fillRect/>
          </a:stretch>
        </p:blipFill>
        <p:spPr>
          <a:xfrm>
            <a:off x="1" y="857250"/>
            <a:ext cx="579500" cy="5143499"/>
          </a:xfrm>
          <a:prstGeom prst="rect">
            <a:avLst/>
          </a:prstGeom>
        </p:spPr>
      </p:pic>
      <p:pic>
        <p:nvPicPr>
          <p:cNvPr id="13" name="object 13"/>
          <p:cNvPicPr/>
          <p:nvPr/>
        </p:nvPicPr>
        <p:blipFill>
          <a:blip r:embed="rId8" cstate="print"/>
          <a:stretch>
            <a:fillRect/>
          </a:stretch>
        </p:blipFill>
        <p:spPr>
          <a:xfrm>
            <a:off x="758953" y="2334006"/>
            <a:ext cx="3323843" cy="1237868"/>
          </a:xfrm>
          <a:prstGeom prst="rect">
            <a:avLst/>
          </a:prstGeom>
        </p:spPr>
      </p:pic>
      <p:sp>
        <p:nvSpPr>
          <p:cNvPr id="14" name="object 14"/>
          <p:cNvSpPr/>
          <p:nvPr/>
        </p:nvSpPr>
        <p:spPr>
          <a:xfrm>
            <a:off x="4311396" y="2131695"/>
            <a:ext cx="0" cy="1626394"/>
          </a:xfrm>
          <a:custGeom>
            <a:avLst/>
            <a:gdLst/>
            <a:ahLst/>
            <a:cxnLst/>
            <a:rect l="l" t="t" r="r" b="b"/>
            <a:pathLst>
              <a:path h="2168525">
                <a:moveTo>
                  <a:pt x="0" y="0"/>
                </a:moveTo>
                <a:lnTo>
                  <a:pt x="0" y="2168118"/>
                </a:lnTo>
              </a:path>
            </a:pathLst>
          </a:custGeom>
          <a:ln w="6350">
            <a:solidFill>
              <a:srgbClr val="3676BA"/>
            </a:solidFill>
          </a:ln>
        </p:spPr>
        <p:txBody>
          <a:bodyPr wrap="square" lIns="0" tIns="0" rIns="0" bIns="0" rtlCol="0"/>
          <a:lstStyle/>
          <a:p>
            <a:endParaRPr sz="1350" dirty="0"/>
          </a:p>
        </p:txBody>
      </p:sp>
      <p:sp>
        <p:nvSpPr>
          <p:cNvPr id="15" name="object 15"/>
          <p:cNvSpPr txBox="1"/>
          <p:nvPr/>
        </p:nvSpPr>
        <p:spPr>
          <a:xfrm>
            <a:off x="8246897" y="5704928"/>
            <a:ext cx="407194" cy="148117"/>
          </a:xfrm>
          <a:prstGeom prst="rect">
            <a:avLst/>
          </a:prstGeom>
        </p:spPr>
        <p:txBody>
          <a:bodyPr vert="horz" wrap="square" lIns="0" tIns="9525" rIns="0" bIns="0" rtlCol="0">
            <a:spAutoFit/>
          </a:bodyPr>
          <a:lstStyle/>
          <a:p>
            <a:pPr marL="9525">
              <a:spcBef>
                <a:spcPts val="75"/>
              </a:spcBef>
            </a:pPr>
            <a:r>
              <a:rPr sz="900" spc="-8" dirty="0">
                <a:latin typeface="Arial"/>
                <a:cs typeface="Arial"/>
              </a:rPr>
              <a:t>fcx.com</a:t>
            </a:r>
            <a:endParaRPr sz="900" dirty="0">
              <a:latin typeface="Arial"/>
              <a:cs typeface="Arial"/>
            </a:endParaRPr>
          </a:p>
        </p:txBody>
      </p:sp>
      <p:pic>
        <p:nvPicPr>
          <p:cNvPr id="16" name="object 16"/>
          <p:cNvPicPr/>
          <p:nvPr/>
        </p:nvPicPr>
        <p:blipFill>
          <a:blip r:embed="rId9" cstate="print"/>
          <a:stretch>
            <a:fillRect/>
          </a:stretch>
        </p:blipFill>
        <p:spPr>
          <a:xfrm>
            <a:off x="832105" y="5337810"/>
            <a:ext cx="348605" cy="352034"/>
          </a:xfrm>
          <a:prstGeom prst="rect">
            <a:avLst/>
          </a:prstGeom>
        </p:spPr>
      </p:pic>
      <p:sp>
        <p:nvSpPr>
          <p:cNvPr id="17" name="object 17"/>
          <p:cNvSpPr/>
          <p:nvPr/>
        </p:nvSpPr>
        <p:spPr>
          <a:xfrm>
            <a:off x="1826790" y="5559009"/>
            <a:ext cx="506254" cy="98584"/>
          </a:xfrm>
          <a:custGeom>
            <a:avLst/>
            <a:gdLst/>
            <a:ahLst/>
            <a:cxnLst/>
            <a:rect l="l" t="t" r="r" b="b"/>
            <a:pathLst>
              <a:path w="675005" h="131445">
                <a:moveTo>
                  <a:pt x="26136" y="0"/>
                </a:moveTo>
                <a:lnTo>
                  <a:pt x="0" y="0"/>
                </a:lnTo>
                <a:lnTo>
                  <a:pt x="0" y="27940"/>
                </a:lnTo>
                <a:lnTo>
                  <a:pt x="0" y="129540"/>
                </a:lnTo>
                <a:lnTo>
                  <a:pt x="15760" y="129540"/>
                </a:lnTo>
                <a:lnTo>
                  <a:pt x="15760" y="28067"/>
                </a:lnTo>
                <a:lnTo>
                  <a:pt x="15760" y="27940"/>
                </a:lnTo>
                <a:lnTo>
                  <a:pt x="26136" y="27940"/>
                </a:lnTo>
                <a:lnTo>
                  <a:pt x="26136" y="0"/>
                </a:lnTo>
                <a:close/>
              </a:path>
              <a:path w="675005" h="131445">
                <a:moveTo>
                  <a:pt x="132334" y="546"/>
                </a:moveTo>
                <a:lnTo>
                  <a:pt x="112229" y="546"/>
                </a:lnTo>
                <a:lnTo>
                  <a:pt x="66306" y="107683"/>
                </a:lnTo>
                <a:lnTo>
                  <a:pt x="32181" y="28067"/>
                </a:lnTo>
                <a:lnTo>
                  <a:pt x="15760" y="28067"/>
                </a:lnTo>
                <a:lnTo>
                  <a:pt x="58966" y="129806"/>
                </a:lnTo>
                <a:lnTo>
                  <a:pt x="73367" y="129806"/>
                </a:lnTo>
                <a:lnTo>
                  <a:pt x="82765" y="107683"/>
                </a:lnTo>
                <a:lnTo>
                  <a:pt x="116573" y="28067"/>
                </a:lnTo>
                <a:lnTo>
                  <a:pt x="116573" y="129806"/>
                </a:lnTo>
                <a:lnTo>
                  <a:pt x="132334" y="129806"/>
                </a:lnTo>
                <a:lnTo>
                  <a:pt x="132334" y="28067"/>
                </a:lnTo>
                <a:lnTo>
                  <a:pt x="132334" y="546"/>
                </a:lnTo>
                <a:close/>
              </a:path>
              <a:path w="675005" h="131445">
                <a:moveTo>
                  <a:pt x="239915" y="82842"/>
                </a:moveTo>
                <a:lnTo>
                  <a:pt x="239776" y="73126"/>
                </a:lnTo>
                <a:lnTo>
                  <a:pt x="239661" y="69900"/>
                </a:lnTo>
                <a:lnTo>
                  <a:pt x="237769" y="62077"/>
                </a:lnTo>
                <a:lnTo>
                  <a:pt x="233692" y="55333"/>
                </a:lnTo>
                <a:lnTo>
                  <a:pt x="230162" y="48577"/>
                </a:lnTo>
                <a:lnTo>
                  <a:pt x="229336" y="47777"/>
                </a:lnTo>
                <a:lnTo>
                  <a:pt x="203530" y="47777"/>
                </a:lnTo>
                <a:lnTo>
                  <a:pt x="210045" y="49936"/>
                </a:lnTo>
                <a:lnTo>
                  <a:pt x="215214" y="54521"/>
                </a:lnTo>
                <a:lnTo>
                  <a:pt x="220370" y="58839"/>
                </a:lnTo>
                <a:lnTo>
                  <a:pt x="223367" y="65036"/>
                </a:lnTo>
                <a:lnTo>
                  <a:pt x="224167" y="73126"/>
                </a:lnTo>
                <a:lnTo>
                  <a:pt x="167119" y="73126"/>
                </a:lnTo>
                <a:lnTo>
                  <a:pt x="167932" y="65570"/>
                </a:lnTo>
                <a:lnTo>
                  <a:pt x="170916" y="59639"/>
                </a:lnTo>
                <a:lnTo>
                  <a:pt x="181787" y="50190"/>
                </a:lnTo>
                <a:lnTo>
                  <a:pt x="188048" y="47764"/>
                </a:lnTo>
                <a:lnTo>
                  <a:pt x="229349" y="47764"/>
                </a:lnTo>
                <a:lnTo>
                  <a:pt x="224993" y="43446"/>
                </a:lnTo>
                <a:lnTo>
                  <a:pt x="211416" y="36423"/>
                </a:lnTo>
                <a:lnTo>
                  <a:pt x="203809" y="34544"/>
                </a:lnTo>
                <a:lnTo>
                  <a:pt x="186410" y="34544"/>
                </a:lnTo>
                <a:lnTo>
                  <a:pt x="178536" y="36423"/>
                </a:lnTo>
                <a:lnTo>
                  <a:pt x="150622" y="75806"/>
                </a:lnTo>
                <a:lnTo>
                  <a:pt x="150266" y="82842"/>
                </a:lnTo>
                <a:lnTo>
                  <a:pt x="160058" y="115227"/>
                </a:lnTo>
                <a:lnTo>
                  <a:pt x="197281" y="130886"/>
                </a:lnTo>
                <a:lnTo>
                  <a:pt x="205079" y="130327"/>
                </a:lnTo>
                <a:lnTo>
                  <a:pt x="212191" y="128625"/>
                </a:lnTo>
                <a:lnTo>
                  <a:pt x="218643" y="125768"/>
                </a:lnTo>
                <a:lnTo>
                  <a:pt x="224459" y="121704"/>
                </a:lnTo>
                <a:lnTo>
                  <a:pt x="228777" y="117398"/>
                </a:lnTo>
                <a:lnTo>
                  <a:pt x="229450" y="116763"/>
                </a:lnTo>
                <a:lnTo>
                  <a:pt x="233426" y="111188"/>
                </a:lnTo>
                <a:lnTo>
                  <a:pt x="236372" y="105016"/>
                </a:lnTo>
                <a:lnTo>
                  <a:pt x="238315" y="98234"/>
                </a:lnTo>
                <a:lnTo>
                  <a:pt x="222821" y="98234"/>
                </a:lnTo>
                <a:lnTo>
                  <a:pt x="221195" y="104178"/>
                </a:lnTo>
                <a:lnTo>
                  <a:pt x="217932" y="109029"/>
                </a:lnTo>
                <a:lnTo>
                  <a:pt x="213309" y="112268"/>
                </a:lnTo>
                <a:lnTo>
                  <a:pt x="208419" y="115785"/>
                </a:lnTo>
                <a:lnTo>
                  <a:pt x="202755" y="117386"/>
                </a:lnTo>
                <a:lnTo>
                  <a:pt x="187223" y="117386"/>
                </a:lnTo>
                <a:lnTo>
                  <a:pt x="179895" y="114693"/>
                </a:lnTo>
                <a:lnTo>
                  <a:pt x="169024" y="103632"/>
                </a:lnTo>
                <a:lnTo>
                  <a:pt x="166077" y="96202"/>
                </a:lnTo>
                <a:lnTo>
                  <a:pt x="166027" y="85547"/>
                </a:lnTo>
                <a:lnTo>
                  <a:pt x="239674" y="85547"/>
                </a:lnTo>
                <a:lnTo>
                  <a:pt x="239915" y="82842"/>
                </a:lnTo>
                <a:close/>
              </a:path>
              <a:path w="675005" h="131445">
                <a:moveTo>
                  <a:pt x="344004" y="52362"/>
                </a:moveTo>
                <a:lnTo>
                  <a:pt x="328803" y="52362"/>
                </a:lnTo>
                <a:lnTo>
                  <a:pt x="326834" y="48044"/>
                </a:lnTo>
                <a:lnTo>
                  <a:pt x="305701" y="34277"/>
                </a:lnTo>
                <a:lnTo>
                  <a:pt x="298919" y="34277"/>
                </a:lnTo>
                <a:lnTo>
                  <a:pt x="290614" y="35140"/>
                </a:lnTo>
                <a:lnTo>
                  <a:pt x="283222" y="37757"/>
                </a:lnTo>
                <a:lnTo>
                  <a:pt x="276796" y="42100"/>
                </a:lnTo>
                <a:lnTo>
                  <a:pt x="271195" y="48310"/>
                </a:lnTo>
                <a:lnTo>
                  <a:pt x="269024" y="35356"/>
                </a:lnTo>
                <a:lnTo>
                  <a:pt x="255714" y="35356"/>
                </a:lnTo>
                <a:lnTo>
                  <a:pt x="255714" y="129273"/>
                </a:lnTo>
                <a:lnTo>
                  <a:pt x="270929" y="129273"/>
                </a:lnTo>
                <a:lnTo>
                  <a:pt x="270929" y="70167"/>
                </a:lnTo>
                <a:lnTo>
                  <a:pt x="273100" y="62611"/>
                </a:lnTo>
                <a:lnTo>
                  <a:pt x="282346" y="50736"/>
                </a:lnTo>
                <a:lnTo>
                  <a:pt x="287718" y="48310"/>
                </a:lnTo>
                <a:lnTo>
                  <a:pt x="288315" y="48044"/>
                </a:lnTo>
                <a:lnTo>
                  <a:pt x="303263" y="48044"/>
                </a:lnTo>
                <a:lnTo>
                  <a:pt x="308965" y="50469"/>
                </a:lnTo>
                <a:lnTo>
                  <a:pt x="312775" y="55333"/>
                </a:lnTo>
                <a:lnTo>
                  <a:pt x="316852" y="60185"/>
                </a:lnTo>
                <a:lnTo>
                  <a:pt x="318681" y="66929"/>
                </a:lnTo>
                <a:lnTo>
                  <a:pt x="318757" y="129273"/>
                </a:lnTo>
                <a:lnTo>
                  <a:pt x="333971" y="129273"/>
                </a:lnTo>
                <a:lnTo>
                  <a:pt x="333971" y="69088"/>
                </a:lnTo>
                <a:lnTo>
                  <a:pt x="336143" y="61531"/>
                </a:lnTo>
                <a:lnTo>
                  <a:pt x="344004" y="52362"/>
                </a:lnTo>
                <a:close/>
              </a:path>
              <a:path w="675005" h="131445">
                <a:moveTo>
                  <a:pt x="397281" y="75552"/>
                </a:moveTo>
                <a:lnTo>
                  <a:pt x="396671" y="65735"/>
                </a:lnTo>
                <a:lnTo>
                  <a:pt x="394804" y="57302"/>
                </a:lnTo>
                <a:lnTo>
                  <a:pt x="391668" y="50241"/>
                </a:lnTo>
                <a:lnTo>
                  <a:pt x="389737" y="47764"/>
                </a:lnTo>
                <a:lnTo>
                  <a:pt x="387248" y="44551"/>
                </a:lnTo>
                <a:lnTo>
                  <a:pt x="382092" y="40119"/>
                </a:lnTo>
                <a:lnTo>
                  <a:pt x="376085" y="36995"/>
                </a:lnTo>
                <a:lnTo>
                  <a:pt x="369265" y="35153"/>
                </a:lnTo>
                <a:lnTo>
                  <a:pt x="361683" y="34544"/>
                </a:lnTo>
                <a:lnTo>
                  <a:pt x="351078" y="35648"/>
                </a:lnTo>
                <a:lnTo>
                  <a:pt x="342087" y="38989"/>
                </a:lnTo>
                <a:lnTo>
                  <a:pt x="334670" y="44551"/>
                </a:lnTo>
                <a:lnTo>
                  <a:pt x="328803" y="52349"/>
                </a:lnTo>
                <a:lnTo>
                  <a:pt x="343992" y="52349"/>
                </a:lnTo>
                <a:lnTo>
                  <a:pt x="345376" y="50736"/>
                </a:lnTo>
                <a:lnTo>
                  <a:pt x="351358" y="47764"/>
                </a:lnTo>
                <a:lnTo>
                  <a:pt x="366572" y="47764"/>
                </a:lnTo>
                <a:lnTo>
                  <a:pt x="372275" y="50190"/>
                </a:lnTo>
                <a:lnTo>
                  <a:pt x="379895" y="59905"/>
                </a:lnTo>
                <a:lnTo>
                  <a:pt x="382066" y="66916"/>
                </a:lnTo>
                <a:lnTo>
                  <a:pt x="382066" y="128993"/>
                </a:lnTo>
                <a:lnTo>
                  <a:pt x="397281" y="128993"/>
                </a:lnTo>
                <a:lnTo>
                  <a:pt x="397281" y="75552"/>
                </a:lnTo>
                <a:close/>
              </a:path>
              <a:path w="675005" h="131445">
                <a:moveTo>
                  <a:pt x="509778" y="82321"/>
                </a:moveTo>
                <a:lnTo>
                  <a:pt x="498703" y="48310"/>
                </a:lnTo>
                <a:lnTo>
                  <a:pt x="494576" y="43992"/>
                </a:lnTo>
                <a:lnTo>
                  <a:pt x="494017" y="43700"/>
                </a:lnTo>
                <a:lnTo>
                  <a:pt x="494017" y="83121"/>
                </a:lnTo>
                <a:lnTo>
                  <a:pt x="493458" y="90373"/>
                </a:lnTo>
                <a:lnTo>
                  <a:pt x="472008" y="117398"/>
                </a:lnTo>
                <a:lnTo>
                  <a:pt x="456526" y="117398"/>
                </a:lnTo>
                <a:lnTo>
                  <a:pt x="431253" y="89331"/>
                </a:lnTo>
                <a:lnTo>
                  <a:pt x="449313" y="50736"/>
                </a:lnTo>
                <a:lnTo>
                  <a:pt x="451091" y="49657"/>
                </a:lnTo>
                <a:lnTo>
                  <a:pt x="456260" y="48310"/>
                </a:lnTo>
                <a:lnTo>
                  <a:pt x="472008" y="48310"/>
                </a:lnTo>
                <a:lnTo>
                  <a:pt x="493458" y="75793"/>
                </a:lnTo>
                <a:lnTo>
                  <a:pt x="494017" y="83121"/>
                </a:lnTo>
                <a:lnTo>
                  <a:pt x="494017" y="43700"/>
                </a:lnTo>
                <a:lnTo>
                  <a:pt x="480707" y="36436"/>
                </a:lnTo>
                <a:lnTo>
                  <a:pt x="472833" y="34544"/>
                </a:lnTo>
                <a:lnTo>
                  <a:pt x="464134" y="34544"/>
                </a:lnTo>
                <a:lnTo>
                  <a:pt x="454342" y="35560"/>
                </a:lnTo>
                <a:lnTo>
                  <a:pt x="445693" y="38595"/>
                </a:lnTo>
                <a:lnTo>
                  <a:pt x="438111" y="43649"/>
                </a:lnTo>
                <a:lnTo>
                  <a:pt x="431533" y="50736"/>
                </a:lnTo>
                <a:lnTo>
                  <a:pt x="431533" y="546"/>
                </a:lnTo>
                <a:lnTo>
                  <a:pt x="416318" y="546"/>
                </a:lnTo>
                <a:lnTo>
                  <a:pt x="416318" y="129540"/>
                </a:lnTo>
                <a:lnTo>
                  <a:pt x="429628" y="129540"/>
                </a:lnTo>
                <a:lnTo>
                  <a:pt x="431800" y="115239"/>
                </a:lnTo>
                <a:lnTo>
                  <a:pt x="434784" y="120091"/>
                </a:lnTo>
                <a:lnTo>
                  <a:pt x="439140" y="123875"/>
                </a:lnTo>
                <a:lnTo>
                  <a:pt x="450011" y="129273"/>
                </a:lnTo>
                <a:lnTo>
                  <a:pt x="456526" y="130619"/>
                </a:lnTo>
                <a:lnTo>
                  <a:pt x="472833" y="130619"/>
                </a:lnTo>
                <a:lnTo>
                  <a:pt x="480720" y="128460"/>
                </a:lnTo>
                <a:lnTo>
                  <a:pt x="487514" y="124409"/>
                </a:lnTo>
                <a:lnTo>
                  <a:pt x="494576" y="120357"/>
                </a:lnTo>
                <a:lnTo>
                  <a:pt x="497281" y="117398"/>
                </a:lnTo>
                <a:lnTo>
                  <a:pt x="499732" y="114706"/>
                </a:lnTo>
                <a:lnTo>
                  <a:pt x="503809" y="107416"/>
                </a:lnTo>
                <a:lnTo>
                  <a:pt x="506349" y="101752"/>
                </a:lnTo>
                <a:lnTo>
                  <a:pt x="508215" y="95669"/>
                </a:lnTo>
                <a:lnTo>
                  <a:pt x="509384" y="89192"/>
                </a:lnTo>
                <a:lnTo>
                  <a:pt x="509778" y="82321"/>
                </a:lnTo>
                <a:close/>
              </a:path>
              <a:path w="675005" h="131445">
                <a:moveTo>
                  <a:pt x="610844" y="82842"/>
                </a:moveTo>
                <a:lnTo>
                  <a:pt x="610704" y="73139"/>
                </a:lnTo>
                <a:lnTo>
                  <a:pt x="610603" y="69900"/>
                </a:lnTo>
                <a:lnTo>
                  <a:pt x="608711" y="62077"/>
                </a:lnTo>
                <a:lnTo>
                  <a:pt x="604634" y="55333"/>
                </a:lnTo>
                <a:lnTo>
                  <a:pt x="601103" y="48577"/>
                </a:lnTo>
                <a:lnTo>
                  <a:pt x="600240" y="47777"/>
                </a:lnTo>
                <a:lnTo>
                  <a:pt x="574471" y="47777"/>
                </a:lnTo>
                <a:lnTo>
                  <a:pt x="580986" y="49936"/>
                </a:lnTo>
                <a:lnTo>
                  <a:pt x="586155" y="54521"/>
                </a:lnTo>
                <a:lnTo>
                  <a:pt x="591312" y="58839"/>
                </a:lnTo>
                <a:lnTo>
                  <a:pt x="594309" y="65036"/>
                </a:lnTo>
                <a:lnTo>
                  <a:pt x="595109" y="73126"/>
                </a:lnTo>
                <a:lnTo>
                  <a:pt x="538048" y="73126"/>
                </a:lnTo>
                <a:lnTo>
                  <a:pt x="538861" y="65570"/>
                </a:lnTo>
                <a:lnTo>
                  <a:pt x="541845" y="59639"/>
                </a:lnTo>
                <a:lnTo>
                  <a:pt x="552716" y="50190"/>
                </a:lnTo>
                <a:lnTo>
                  <a:pt x="558965" y="47764"/>
                </a:lnTo>
                <a:lnTo>
                  <a:pt x="600240" y="47764"/>
                </a:lnTo>
                <a:lnTo>
                  <a:pt x="595655" y="43446"/>
                </a:lnTo>
                <a:lnTo>
                  <a:pt x="582345" y="36423"/>
                </a:lnTo>
                <a:lnTo>
                  <a:pt x="574738" y="34544"/>
                </a:lnTo>
                <a:lnTo>
                  <a:pt x="557339" y="34544"/>
                </a:lnTo>
                <a:lnTo>
                  <a:pt x="549465" y="36423"/>
                </a:lnTo>
                <a:lnTo>
                  <a:pt x="521550" y="75806"/>
                </a:lnTo>
                <a:lnTo>
                  <a:pt x="521195" y="82842"/>
                </a:lnTo>
                <a:lnTo>
                  <a:pt x="530987" y="115227"/>
                </a:lnTo>
                <a:lnTo>
                  <a:pt x="568210" y="130886"/>
                </a:lnTo>
                <a:lnTo>
                  <a:pt x="576008" y="130327"/>
                </a:lnTo>
                <a:lnTo>
                  <a:pt x="583120" y="128625"/>
                </a:lnTo>
                <a:lnTo>
                  <a:pt x="589572" y="125768"/>
                </a:lnTo>
                <a:lnTo>
                  <a:pt x="595388" y="121704"/>
                </a:lnTo>
                <a:lnTo>
                  <a:pt x="599706" y="117398"/>
                </a:lnTo>
                <a:lnTo>
                  <a:pt x="600379" y="116763"/>
                </a:lnTo>
                <a:lnTo>
                  <a:pt x="604354" y="111188"/>
                </a:lnTo>
                <a:lnTo>
                  <a:pt x="607301" y="105016"/>
                </a:lnTo>
                <a:lnTo>
                  <a:pt x="609244" y="98234"/>
                </a:lnTo>
                <a:lnTo>
                  <a:pt x="593750" y="98234"/>
                </a:lnTo>
                <a:lnTo>
                  <a:pt x="592124" y="104178"/>
                </a:lnTo>
                <a:lnTo>
                  <a:pt x="588860" y="109029"/>
                </a:lnTo>
                <a:lnTo>
                  <a:pt x="584238" y="112268"/>
                </a:lnTo>
                <a:lnTo>
                  <a:pt x="579348" y="115785"/>
                </a:lnTo>
                <a:lnTo>
                  <a:pt x="573684" y="117386"/>
                </a:lnTo>
                <a:lnTo>
                  <a:pt x="558152" y="117386"/>
                </a:lnTo>
                <a:lnTo>
                  <a:pt x="550824" y="114693"/>
                </a:lnTo>
                <a:lnTo>
                  <a:pt x="539953" y="103632"/>
                </a:lnTo>
                <a:lnTo>
                  <a:pt x="537019" y="96202"/>
                </a:lnTo>
                <a:lnTo>
                  <a:pt x="536956" y="85547"/>
                </a:lnTo>
                <a:lnTo>
                  <a:pt x="610603" y="85547"/>
                </a:lnTo>
                <a:lnTo>
                  <a:pt x="610844" y="82842"/>
                </a:lnTo>
                <a:close/>
              </a:path>
              <a:path w="675005" h="131445">
                <a:moveTo>
                  <a:pt x="674458" y="35077"/>
                </a:moveTo>
                <a:lnTo>
                  <a:pt x="670382" y="35077"/>
                </a:lnTo>
                <a:lnTo>
                  <a:pt x="670382" y="35623"/>
                </a:lnTo>
                <a:lnTo>
                  <a:pt x="662774" y="35623"/>
                </a:lnTo>
                <a:lnTo>
                  <a:pt x="641845" y="49657"/>
                </a:lnTo>
                <a:lnTo>
                  <a:pt x="639673" y="35356"/>
                </a:lnTo>
                <a:lnTo>
                  <a:pt x="626364" y="35356"/>
                </a:lnTo>
                <a:lnTo>
                  <a:pt x="626364" y="129273"/>
                </a:lnTo>
                <a:lnTo>
                  <a:pt x="641578" y="129273"/>
                </a:lnTo>
                <a:lnTo>
                  <a:pt x="641578" y="72326"/>
                </a:lnTo>
                <a:lnTo>
                  <a:pt x="643483" y="65036"/>
                </a:lnTo>
                <a:lnTo>
                  <a:pt x="651357" y="52895"/>
                </a:lnTo>
                <a:lnTo>
                  <a:pt x="657885" y="49923"/>
                </a:lnTo>
                <a:lnTo>
                  <a:pt x="674458" y="49923"/>
                </a:lnTo>
                <a:lnTo>
                  <a:pt x="674458" y="49657"/>
                </a:lnTo>
                <a:lnTo>
                  <a:pt x="674458" y="35077"/>
                </a:lnTo>
                <a:close/>
              </a:path>
            </a:pathLst>
          </a:custGeom>
          <a:solidFill>
            <a:srgbClr val="003A3A"/>
          </a:solidFill>
        </p:spPr>
        <p:txBody>
          <a:bodyPr wrap="square" lIns="0" tIns="0" rIns="0" bIns="0" rtlCol="0"/>
          <a:lstStyle/>
          <a:p>
            <a:endParaRPr sz="1350" dirty="0"/>
          </a:p>
        </p:txBody>
      </p:sp>
      <p:grpSp>
        <p:nvGrpSpPr>
          <p:cNvPr id="18" name="object 18"/>
          <p:cNvGrpSpPr/>
          <p:nvPr/>
        </p:nvGrpSpPr>
        <p:grpSpPr>
          <a:xfrm>
            <a:off x="1826790" y="5420361"/>
            <a:ext cx="346710" cy="98584"/>
            <a:chOff x="2435720" y="6084147"/>
            <a:chExt cx="462280" cy="131445"/>
          </a:xfrm>
        </p:grpSpPr>
        <p:pic>
          <p:nvPicPr>
            <p:cNvPr id="19" name="object 19"/>
            <p:cNvPicPr/>
            <p:nvPr/>
          </p:nvPicPr>
          <p:blipFill>
            <a:blip r:embed="rId10" cstate="print"/>
            <a:stretch>
              <a:fillRect/>
            </a:stretch>
          </p:blipFill>
          <p:spPr>
            <a:xfrm>
              <a:off x="2435720" y="6084147"/>
              <a:ext cx="305714" cy="131152"/>
            </a:xfrm>
            <a:prstGeom prst="rect">
              <a:avLst/>
            </a:prstGeom>
          </p:spPr>
        </p:pic>
        <p:pic>
          <p:nvPicPr>
            <p:cNvPr id="20" name="object 20"/>
            <p:cNvPicPr/>
            <p:nvPr/>
          </p:nvPicPr>
          <p:blipFill>
            <a:blip r:embed="rId11" cstate="print"/>
            <a:stretch>
              <a:fillRect/>
            </a:stretch>
          </p:blipFill>
          <p:spPr>
            <a:xfrm>
              <a:off x="2760997" y="6085214"/>
              <a:ext cx="136695" cy="129277"/>
            </a:xfrm>
            <a:prstGeom prst="rect">
              <a:avLst/>
            </a:prstGeom>
          </p:spPr>
        </p:pic>
      </p:grpSp>
      <p:grpSp>
        <p:nvGrpSpPr>
          <p:cNvPr id="21" name="object 21"/>
          <p:cNvGrpSpPr/>
          <p:nvPr/>
        </p:nvGrpSpPr>
        <p:grpSpPr>
          <a:xfrm>
            <a:off x="1402463" y="5386960"/>
            <a:ext cx="318135" cy="303848"/>
            <a:chOff x="1869951" y="6039614"/>
            <a:chExt cx="424180" cy="405130"/>
          </a:xfrm>
        </p:grpSpPr>
        <p:pic>
          <p:nvPicPr>
            <p:cNvPr id="22" name="object 22"/>
            <p:cNvPicPr/>
            <p:nvPr/>
          </p:nvPicPr>
          <p:blipFill>
            <a:blip r:embed="rId12" cstate="print"/>
            <a:stretch>
              <a:fillRect/>
            </a:stretch>
          </p:blipFill>
          <p:spPr>
            <a:xfrm>
              <a:off x="1869953" y="6039614"/>
              <a:ext cx="423644" cy="161921"/>
            </a:xfrm>
            <a:prstGeom prst="rect">
              <a:avLst/>
            </a:prstGeom>
          </p:spPr>
        </p:pic>
        <p:sp>
          <p:nvSpPr>
            <p:cNvPr id="23" name="object 23"/>
            <p:cNvSpPr/>
            <p:nvPr/>
          </p:nvSpPr>
          <p:spPr>
            <a:xfrm>
              <a:off x="1899290" y="6201537"/>
              <a:ext cx="365125" cy="81280"/>
            </a:xfrm>
            <a:custGeom>
              <a:avLst/>
              <a:gdLst/>
              <a:ahLst/>
              <a:cxnLst/>
              <a:rect l="l" t="t" r="r" b="b"/>
              <a:pathLst>
                <a:path w="365125" h="81279">
                  <a:moveTo>
                    <a:pt x="341045" y="0"/>
                  </a:moveTo>
                  <a:lnTo>
                    <a:pt x="23647" y="0"/>
                  </a:lnTo>
                  <a:lnTo>
                    <a:pt x="0" y="40487"/>
                  </a:lnTo>
                  <a:lnTo>
                    <a:pt x="23647" y="80962"/>
                  </a:lnTo>
                  <a:lnTo>
                    <a:pt x="341045" y="80962"/>
                  </a:lnTo>
                  <a:lnTo>
                    <a:pt x="364693" y="40487"/>
                  </a:lnTo>
                  <a:lnTo>
                    <a:pt x="341045" y="0"/>
                  </a:lnTo>
                  <a:close/>
                </a:path>
              </a:pathLst>
            </a:custGeom>
            <a:solidFill>
              <a:srgbClr val="003A3A"/>
            </a:solidFill>
          </p:spPr>
          <p:txBody>
            <a:bodyPr wrap="square" lIns="0" tIns="0" rIns="0" bIns="0" rtlCol="0"/>
            <a:lstStyle/>
            <a:p>
              <a:endParaRPr sz="1350" dirty="0"/>
            </a:p>
          </p:txBody>
        </p:sp>
        <p:pic>
          <p:nvPicPr>
            <p:cNvPr id="24" name="object 24"/>
            <p:cNvPicPr/>
            <p:nvPr/>
          </p:nvPicPr>
          <p:blipFill>
            <a:blip r:embed="rId13" cstate="print"/>
            <a:stretch>
              <a:fillRect/>
            </a:stretch>
          </p:blipFill>
          <p:spPr>
            <a:xfrm>
              <a:off x="1869951" y="6282493"/>
              <a:ext cx="423642" cy="161931"/>
            </a:xfrm>
            <a:prstGeom prst="rect">
              <a:avLst/>
            </a:prstGeom>
          </p:spPr>
        </p:pic>
      </p:grpSp>
      <p:sp>
        <p:nvSpPr>
          <p:cNvPr id="25" name="object 25"/>
          <p:cNvSpPr txBox="1">
            <a:spLocks noGrp="1"/>
          </p:cNvSpPr>
          <p:nvPr>
            <p:ph type="title"/>
          </p:nvPr>
        </p:nvSpPr>
        <p:spPr>
          <a:xfrm>
            <a:off x="4594195" y="2105977"/>
            <a:ext cx="3267551" cy="1256113"/>
          </a:xfrm>
          <a:prstGeom prst="rect">
            <a:avLst/>
          </a:prstGeom>
        </p:spPr>
        <p:txBody>
          <a:bodyPr vert="horz" wrap="square" lIns="0" tIns="9525" rIns="0" bIns="0" rtlCol="0" anchor="ctr">
            <a:spAutoFit/>
          </a:bodyPr>
          <a:lstStyle/>
          <a:p>
            <a:pPr marL="9525">
              <a:lnSpc>
                <a:spcPct val="100000"/>
              </a:lnSpc>
              <a:spcBef>
                <a:spcPts val="75"/>
              </a:spcBef>
            </a:pPr>
            <a:r>
              <a:rPr sz="2700" dirty="0"/>
              <a:t>FCX</a:t>
            </a:r>
            <a:r>
              <a:rPr sz="2700" spc="-41" dirty="0"/>
              <a:t> </a:t>
            </a:r>
            <a:r>
              <a:rPr sz="2700" dirty="0"/>
              <a:t>Safety</a:t>
            </a:r>
            <a:r>
              <a:rPr sz="2700" spc="-34" dirty="0"/>
              <a:t> </a:t>
            </a:r>
            <a:r>
              <a:rPr lang="en-US" sz="2700" spc="-8" dirty="0"/>
              <a:t>Incidents, Successes, &amp; Alerts</a:t>
            </a:r>
            <a:endParaRPr sz="2700" dirty="0"/>
          </a:p>
        </p:txBody>
      </p:sp>
      <p:sp>
        <p:nvSpPr>
          <p:cNvPr id="26" name="object 26"/>
          <p:cNvSpPr txBox="1"/>
          <p:nvPr/>
        </p:nvSpPr>
        <p:spPr>
          <a:xfrm>
            <a:off x="4599600" y="3397577"/>
            <a:ext cx="3550444" cy="404437"/>
          </a:xfrm>
          <a:prstGeom prst="rect">
            <a:avLst/>
          </a:prstGeom>
        </p:spPr>
        <p:txBody>
          <a:bodyPr vert="horz" wrap="square" lIns="0" tIns="126206" rIns="0" bIns="0" rtlCol="0">
            <a:spAutoFit/>
          </a:bodyPr>
          <a:lstStyle/>
          <a:p>
            <a:pPr marL="9525">
              <a:spcBef>
                <a:spcPts val="994"/>
              </a:spcBef>
            </a:pPr>
            <a:r>
              <a:rPr lang="en-US" dirty="0">
                <a:solidFill>
                  <a:srgbClr val="006EC0"/>
                </a:solidFill>
                <a:latin typeface="Arial"/>
                <a:cs typeface="Arial"/>
              </a:rPr>
              <a:t>February 2024</a:t>
            </a:r>
            <a:endParaRPr sz="1200" dirty="0">
              <a:latin typeface="Arial"/>
              <a:cs typeface="Arial"/>
            </a:endParaRPr>
          </a:p>
        </p:txBody>
      </p:sp>
    </p:spTree>
    <p:extLst>
      <p:ext uri="{BB962C8B-B14F-4D97-AF65-F5344CB8AC3E}">
        <p14:creationId xmlns:p14="http://schemas.microsoft.com/office/powerpoint/2010/main" val="2961102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524" y="1263900"/>
            <a:ext cx="5400030" cy="240931"/>
          </a:xfrm>
          <a:prstGeom prst="rect">
            <a:avLst/>
          </a:prstGeom>
        </p:spPr>
        <p:txBody>
          <a:bodyPr vert="horz" wrap="square" lIns="0" tIns="10001" rIns="0" bIns="0" rtlCol="0" anchor="ctr">
            <a:spAutoFit/>
          </a:bodyPr>
          <a:lstStyle/>
          <a:p>
            <a:pPr marL="372428">
              <a:lnSpc>
                <a:spcPct val="100000"/>
              </a:lnSpc>
              <a:spcBef>
                <a:spcPts val="79"/>
              </a:spcBef>
            </a:pPr>
            <a:r>
              <a:rPr sz="2250" baseline="6944" dirty="0"/>
              <a:t>Actionable</a:t>
            </a:r>
            <a:r>
              <a:rPr sz="2250" spc="-62" baseline="6944" dirty="0"/>
              <a:t> </a:t>
            </a:r>
            <a:r>
              <a:rPr sz="2250" spc="-11" baseline="6944" dirty="0"/>
              <a:t>Event:</a:t>
            </a:r>
            <a:r>
              <a:rPr sz="1500" b="0" spc="-8" dirty="0"/>
              <a:t>Atlantic</a:t>
            </a:r>
            <a:r>
              <a:rPr sz="1500" b="0" spc="-15" dirty="0"/>
              <a:t> </a:t>
            </a:r>
            <a:r>
              <a:rPr sz="1500" b="0" dirty="0"/>
              <a:t>Copper</a:t>
            </a:r>
            <a:r>
              <a:rPr sz="1500" b="0" spc="-41" dirty="0"/>
              <a:t> </a:t>
            </a:r>
            <a:r>
              <a:rPr sz="1500" b="0" dirty="0"/>
              <a:t>Anode</a:t>
            </a:r>
            <a:r>
              <a:rPr sz="1500" b="0" spc="-19" dirty="0"/>
              <a:t> </a:t>
            </a:r>
            <a:r>
              <a:rPr sz="1500" b="0" dirty="0"/>
              <a:t>Barrel</a:t>
            </a:r>
            <a:r>
              <a:rPr sz="1500" b="0" spc="-41" dirty="0"/>
              <a:t> </a:t>
            </a:r>
            <a:r>
              <a:rPr sz="1500" b="0" spc="-15" dirty="0"/>
              <a:t>Fire</a:t>
            </a:r>
            <a:endParaRPr sz="1500" dirty="0"/>
          </a:p>
        </p:txBody>
      </p:sp>
      <p:grpSp>
        <p:nvGrpSpPr>
          <p:cNvPr id="3" name="object 3"/>
          <p:cNvGrpSpPr/>
          <p:nvPr/>
        </p:nvGrpSpPr>
        <p:grpSpPr>
          <a:xfrm>
            <a:off x="4722743" y="1647825"/>
            <a:ext cx="4226243" cy="4188143"/>
            <a:chOff x="6296991" y="1054100"/>
            <a:chExt cx="5634990" cy="5584190"/>
          </a:xfrm>
        </p:grpSpPr>
        <p:sp>
          <p:nvSpPr>
            <p:cNvPr id="4" name="object 4"/>
            <p:cNvSpPr/>
            <p:nvPr/>
          </p:nvSpPr>
          <p:spPr>
            <a:xfrm>
              <a:off x="6309690" y="1424622"/>
              <a:ext cx="5609590" cy="5201285"/>
            </a:xfrm>
            <a:custGeom>
              <a:avLst/>
              <a:gdLst/>
              <a:ahLst/>
              <a:cxnLst/>
              <a:rect l="l" t="t" r="r" b="b"/>
              <a:pathLst>
                <a:path w="5609590" h="5201284">
                  <a:moveTo>
                    <a:pt x="5609209" y="0"/>
                  </a:moveTo>
                  <a:lnTo>
                    <a:pt x="0" y="0"/>
                  </a:lnTo>
                  <a:lnTo>
                    <a:pt x="0" y="5200827"/>
                  </a:lnTo>
                  <a:lnTo>
                    <a:pt x="5609209" y="5200827"/>
                  </a:lnTo>
                  <a:lnTo>
                    <a:pt x="5609209" y="0"/>
                  </a:lnTo>
                  <a:close/>
                </a:path>
              </a:pathLst>
            </a:custGeom>
            <a:solidFill>
              <a:srgbClr val="EDEBE0"/>
            </a:solidFill>
          </p:spPr>
          <p:txBody>
            <a:bodyPr wrap="square" lIns="0" tIns="0" rIns="0" bIns="0" rtlCol="0"/>
            <a:lstStyle/>
            <a:p>
              <a:endParaRPr sz="1350" dirty="0"/>
            </a:p>
          </p:txBody>
        </p:sp>
        <p:sp>
          <p:nvSpPr>
            <p:cNvPr id="5" name="object 5"/>
            <p:cNvSpPr/>
            <p:nvPr/>
          </p:nvSpPr>
          <p:spPr>
            <a:xfrm>
              <a:off x="6303341" y="1418271"/>
              <a:ext cx="5622290" cy="12700"/>
            </a:xfrm>
            <a:custGeom>
              <a:avLst/>
              <a:gdLst/>
              <a:ahLst/>
              <a:cxnLst/>
              <a:rect l="l" t="t" r="r" b="b"/>
              <a:pathLst>
                <a:path w="5622290" h="12700">
                  <a:moveTo>
                    <a:pt x="0" y="12700"/>
                  </a:moveTo>
                  <a:lnTo>
                    <a:pt x="5621909" y="12700"/>
                  </a:lnTo>
                  <a:lnTo>
                    <a:pt x="5621909" y="0"/>
                  </a:lnTo>
                  <a:lnTo>
                    <a:pt x="0" y="0"/>
                  </a:lnTo>
                  <a:lnTo>
                    <a:pt x="0" y="12700"/>
                  </a:lnTo>
                  <a:close/>
                </a:path>
              </a:pathLst>
            </a:custGeom>
            <a:solidFill>
              <a:srgbClr val="9BBA58"/>
            </a:solidFill>
          </p:spPr>
          <p:txBody>
            <a:bodyPr wrap="square" lIns="0" tIns="0" rIns="0" bIns="0" rtlCol="0"/>
            <a:lstStyle/>
            <a:p>
              <a:endParaRPr sz="1350" dirty="0"/>
            </a:p>
          </p:txBody>
        </p:sp>
        <p:sp>
          <p:nvSpPr>
            <p:cNvPr id="6" name="object 6"/>
            <p:cNvSpPr/>
            <p:nvPr/>
          </p:nvSpPr>
          <p:spPr>
            <a:xfrm>
              <a:off x="6309691" y="1060450"/>
              <a:ext cx="0" cy="5571490"/>
            </a:xfrm>
            <a:custGeom>
              <a:avLst/>
              <a:gdLst/>
              <a:ahLst/>
              <a:cxnLst/>
              <a:rect l="l" t="t" r="r" b="b"/>
              <a:pathLst>
                <a:path h="5571490">
                  <a:moveTo>
                    <a:pt x="0" y="0"/>
                  </a:moveTo>
                  <a:lnTo>
                    <a:pt x="0" y="5571350"/>
                  </a:lnTo>
                </a:path>
              </a:pathLst>
            </a:custGeom>
            <a:ln w="12700">
              <a:solidFill>
                <a:srgbClr val="9BBA58"/>
              </a:solidFill>
            </a:ln>
          </p:spPr>
          <p:txBody>
            <a:bodyPr wrap="square" lIns="0" tIns="0" rIns="0" bIns="0" rtlCol="0"/>
            <a:lstStyle/>
            <a:p>
              <a:endParaRPr sz="1350" dirty="0"/>
            </a:p>
          </p:txBody>
        </p:sp>
        <p:sp>
          <p:nvSpPr>
            <p:cNvPr id="7" name="object 7"/>
            <p:cNvSpPr/>
            <p:nvPr/>
          </p:nvSpPr>
          <p:spPr>
            <a:xfrm>
              <a:off x="11918896" y="1060450"/>
              <a:ext cx="0" cy="5571490"/>
            </a:xfrm>
            <a:custGeom>
              <a:avLst/>
              <a:gdLst/>
              <a:ahLst/>
              <a:cxnLst/>
              <a:rect l="l" t="t" r="r" b="b"/>
              <a:pathLst>
                <a:path h="5571490">
                  <a:moveTo>
                    <a:pt x="0" y="0"/>
                  </a:moveTo>
                  <a:lnTo>
                    <a:pt x="0" y="5571350"/>
                  </a:lnTo>
                </a:path>
              </a:pathLst>
            </a:custGeom>
            <a:ln w="12700">
              <a:solidFill>
                <a:srgbClr val="9BBA58"/>
              </a:solidFill>
            </a:ln>
          </p:spPr>
          <p:txBody>
            <a:bodyPr wrap="square" lIns="0" tIns="0" rIns="0" bIns="0" rtlCol="0"/>
            <a:lstStyle/>
            <a:p>
              <a:endParaRPr sz="1350" dirty="0"/>
            </a:p>
          </p:txBody>
        </p:sp>
        <p:sp>
          <p:nvSpPr>
            <p:cNvPr id="8" name="object 8"/>
            <p:cNvSpPr/>
            <p:nvPr/>
          </p:nvSpPr>
          <p:spPr>
            <a:xfrm>
              <a:off x="6303341" y="6625449"/>
              <a:ext cx="5622290" cy="0"/>
            </a:xfrm>
            <a:custGeom>
              <a:avLst/>
              <a:gdLst/>
              <a:ahLst/>
              <a:cxnLst/>
              <a:rect l="l" t="t" r="r" b="b"/>
              <a:pathLst>
                <a:path w="5622290">
                  <a:moveTo>
                    <a:pt x="0" y="0"/>
                  </a:moveTo>
                  <a:lnTo>
                    <a:pt x="5621909" y="0"/>
                  </a:lnTo>
                </a:path>
              </a:pathLst>
            </a:custGeom>
            <a:ln w="12700">
              <a:solidFill>
                <a:srgbClr val="9BBA58"/>
              </a:solidFill>
            </a:ln>
          </p:spPr>
          <p:txBody>
            <a:bodyPr wrap="square" lIns="0" tIns="0" rIns="0" bIns="0" rtlCol="0"/>
            <a:lstStyle/>
            <a:p>
              <a:endParaRPr sz="1350" dirty="0"/>
            </a:p>
          </p:txBody>
        </p:sp>
      </p:grpSp>
      <p:sp>
        <p:nvSpPr>
          <p:cNvPr id="9" name="object 9"/>
          <p:cNvSpPr txBox="1"/>
          <p:nvPr/>
        </p:nvSpPr>
        <p:spPr>
          <a:xfrm>
            <a:off x="4732268" y="1657350"/>
            <a:ext cx="4207193" cy="212077"/>
          </a:xfrm>
          <a:prstGeom prst="rect">
            <a:avLst/>
          </a:prstGeom>
          <a:solidFill>
            <a:srgbClr val="C14628"/>
          </a:solidFill>
          <a:ln w="12700">
            <a:solidFill>
              <a:srgbClr val="9BBA58"/>
            </a:solidFill>
          </a:ln>
        </p:spPr>
        <p:txBody>
          <a:bodyPr vert="horz" wrap="square" lIns="0" tIns="50006" rIns="0" bIns="0" rtlCol="0">
            <a:spAutoFit/>
          </a:bodyPr>
          <a:lstStyle/>
          <a:p>
            <a:pPr algn="ctr">
              <a:spcBef>
                <a:spcPts val="394"/>
              </a:spcBef>
            </a:pPr>
            <a:r>
              <a:rPr sz="1050" b="1" dirty="0">
                <a:latin typeface="Arial"/>
                <a:cs typeface="Arial"/>
              </a:rPr>
              <a:t>Photos</a:t>
            </a:r>
            <a:r>
              <a:rPr sz="1050" b="1" spc="-34" dirty="0">
                <a:latin typeface="Arial"/>
                <a:cs typeface="Arial"/>
              </a:rPr>
              <a:t> </a:t>
            </a:r>
            <a:r>
              <a:rPr sz="1050" b="1" dirty="0">
                <a:latin typeface="Arial"/>
                <a:cs typeface="Arial"/>
              </a:rPr>
              <a:t>/</a:t>
            </a:r>
            <a:r>
              <a:rPr sz="1050" b="1" spc="-15" dirty="0">
                <a:latin typeface="Arial"/>
                <a:cs typeface="Arial"/>
              </a:rPr>
              <a:t> Links</a:t>
            </a:r>
            <a:endParaRPr sz="1050" dirty="0">
              <a:latin typeface="Arial"/>
              <a:cs typeface="Arial"/>
            </a:endParaRPr>
          </a:p>
        </p:txBody>
      </p:sp>
      <p:grpSp>
        <p:nvGrpSpPr>
          <p:cNvPr id="10" name="object 10"/>
          <p:cNvGrpSpPr/>
          <p:nvPr/>
        </p:nvGrpSpPr>
        <p:grpSpPr>
          <a:xfrm>
            <a:off x="7088886" y="1006984"/>
            <a:ext cx="1687354" cy="457676"/>
            <a:chOff x="9451848" y="199644"/>
            <a:chExt cx="2249805" cy="610235"/>
          </a:xfrm>
        </p:grpSpPr>
        <p:pic>
          <p:nvPicPr>
            <p:cNvPr id="11" name="object 11"/>
            <p:cNvPicPr/>
            <p:nvPr/>
          </p:nvPicPr>
          <p:blipFill>
            <a:blip r:embed="rId2" cstate="print"/>
            <a:stretch>
              <a:fillRect/>
            </a:stretch>
          </p:blipFill>
          <p:spPr>
            <a:xfrm>
              <a:off x="9451848" y="199644"/>
              <a:ext cx="2249423" cy="262126"/>
            </a:xfrm>
            <a:prstGeom prst="rect">
              <a:avLst/>
            </a:prstGeom>
          </p:spPr>
        </p:pic>
        <p:pic>
          <p:nvPicPr>
            <p:cNvPr id="12" name="object 12"/>
            <p:cNvPicPr/>
            <p:nvPr/>
          </p:nvPicPr>
          <p:blipFill>
            <a:blip r:embed="rId3" cstate="print"/>
            <a:stretch>
              <a:fillRect/>
            </a:stretch>
          </p:blipFill>
          <p:spPr>
            <a:xfrm>
              <a:off x="11140147" y="499607"/>
              <a:ext cx="557000" cy="310004"/>
            </a:xfrm>
            <a:prstGeom prst="rect">
              <a:avLst/>
            </a:prstGeom>
          </p:spPr>
        </p:pic>
      </p:grpSp>
      <p:graphicFrame>
        <p:nvGraphicFramePr>
          <p:cNvPr id="13" name="object 13"/>
          <p:cNvGraphicFramePr>
            <a:graphicFrameLocks noGrp="1"/>
          </p:cNvGraphicFramePr>
          <p:nvPr/>
        </p:nvGraphicFramePr>
        <p:xfrm>
          <a:off x="201036" y="1649058"/>
          <a:ext cx="4206716" cy="4144806"/>
        </p:xfrm>
        <a:graphic>
          <a:graphicData uri="http://schemas.openxmlformats.org/drawingml/2006/table">
            <a:tbl>
              <a:tblPr firstRow="1" bandRow="1">
                <a:tableStyleId>{2D5ABB26-0587-4C30-8999-92F81FD0307C}</a:tableStyleId>
              </a:tblPr>
              <a:tblGrid>
                <a:gridCol w="1166336">
                  <a:extLst>
                    <a:ext uri="{9D8B030D-6E8A-4147-A177-3AD203B41FA5}">
                      <a16:colId xmlns:a16="http://schemas.microsoft.com/office/drawing/2014/main" val="20000"/>
                    </a:ext>
                  </a:extLst>
                </a:gridCol>
                <a:gridCol w="3040380">
                  <a:extLst>
                    <a:ext uri="{9D8B030D-6E8A-4147-A177-3AD203B41FA5}">
                      <a16:colId xmlns:a16="http://schemas.microsoft.com/office/drawing/2014/main" val="20001"/>
                    </a:ext>
                  </a:extLst>
                </a:gridCol>
              </a:tblGrid>
              <a:tr h="268129">
                <a:tc gridSpan="2">
                  <a:txBody>
                    <a:bodyPr/>
                    <a:lstStyle/>
                    <a:p>
                      <a:pPr algn="ctr">
                        <a:lnSpc>
                          <a:spcPct val="100000"/>
                        </a:lnSpc>
                        <a:spcBef>
                          <a:spcPts val="525"/>
                        </a:spcBef>
                      </a:pPr>
                      <a:r>
                        <a:rPr sz="1100" b="1" dirty="0">
                          <a:latin typeface="Arial"/>
                          <a:cs typeface="Arial"/>
                        </a:rPr>
                        <a:t>Incident</a:t>
                      </a:r>
                      <a:r>
                        <a:rPr sz="1100" b="1" spc="-75" dirty="0">
                          <a:latin typeface="Arial"/>
                          <a:cs typeface="Arial"/>
                        </a:rPr>
                        <a:t> </a:t>
                      </a:r>
                      <a:r>
                        <a:rPr sz="1100" b="1" spc="-10" dirty="0">
                          <a:latin typeface="Arial"/>
                          <a:cs typeface="Arial"/>
                        </a:rPr>
                        <a:t>Details</a:t>
                      </a:r>
                      <a:endParaRPr sz="1100" dirty="0">
                        <a:latin typeface="Arial"/>
                        <a:cs typeface="Arial"/>
                      </a:endParaRPr>
                    </a:p>
                  </a:txBody>
                  <a:tcPr marL="0" marR="0" marT="50006" marB="0">
                    <a:lnL w="9525">
                      <a:solidFill>
                        <a:srgbClr val="A6A6A6"/>
                      </a:solidFill>
                      <a:prstDash val="solid"/>
                    </a:lnL>
                    <a:lnR w="9525">
                      <a:solidFill>
                        <a:srgbClr val="A6A6A6"/>
                      </a:solidFill>
                      <a:prstDash val="solid"/>
                    </a:lnR>
                    <a:lnT w="9525">
                      <a:solidFill>
                        <a:srgbClr val="A6A6A6"/>
                      </a:solidFill>
                      <a:prstDash val="solid"/>
                    </a:lnT>
                    <a:lnB w="9525">
                      <a:solidFill>
                        <a:srgbClr val="A6A6A6"/>
                      </a:solidFill>
                      <a:prstDash val="solid"/>
                    </a:lnB>
                    <a:solidFill>
                      <a:srgbClr val="C14628"/>
                    </a:solidFill>
                  </a:tcPr>
                </a:tc>
                <a:tc hMerge="1">
                  <a:txBody>
                    <a:bodyPr/>
                    <a:lstStyle/>
                    <a:p>
                      <a:endParaRPr/>
                    </a:p>
                  </a:txBody>
                  <a:tcPr marL="0" marR="0" marT="0" marB="0"/>
                </a:tc>
                <a:extLst>
                  <a:ext uri="{0D108BD9-81ED-4DB2-BD59-A6C34878D82A}">
                    <a16:rowId xmlns:a16="http://schemas.microsoft.com/office/drawing/2014/main" val="10000"/>
                  </a:ext>
                </a:extLst>
              </a:tr>
              <a:tr h="200978">
                <a:tc>
                  <a:txBody>
                    <a:bodyPr/>
                    <a:lstStyle/>
                    <a:p>
                      <a:pPr marL="90805">
                        <a:lnSpc>
                          <a:spcPct val="100000"/>
                        </a:lnSpc>
                        <a:spcBef>
                          <a:spcPts val="425"/>
                        </a:spcBef>
                      </a:pPr>
                      <a:r>
                        <a:rPr sz="800" b="1" spc="-10" dirty="0">
                          <a:latin typeface="Arial"/>
                          <a:cs typeface="Arial"/>
                        </a:rPr>
                        <a:t>Operation</a:t>
                      </a:r>
                      <a:endParaRPr sz="800" dirty="0">
                        <a:latin typeface="Arial"/>
                        <a:cs typeface="Arial"/>
                      </a:endParaRPr>
                    </a:p>
                  </a:txBody>
                  <a:tcPr marL="0" marR="0" marT="40481" marB="0">
                    <a:lnL w="9525">
                      <a:solidFill>
                        <a:srgbClr val="A6A6A6"/>
                      </a:solidFill>
                      <a:prstDash val="solid"/>
                    </a:lnL>
                    <a:lnT w="9525">
                      <a:solidFill>
                        <a:srgbClr val="A6A6A6"/>
                      </a:solidFill>
                      <a:prstDash val="solid"/>
                    </a:lnT>
                    <a:lnB w="12700">
                      <a:solidFill>
                        <a:srgbClr val="9BBA58"/>
                      </a:solidFill>
                      <a:prstDash val="solid"/>
                    </a:lnB>
                    <a:solidFill>
                      <a:srgbClr val="EDEBE0"/>
                    </a:solidFill>
                  </a:tcPr>
                </a:tc>
                <a:tc>
                  <a:txBody>
                    <a:bodyPr/>
                    <a:lstStyle/>
                    <a:p>
                      <a:pPr marL="91440">
                        <a:lnSpc>
                          <a:spcPct val="100000"/>
                        </a:lnSpc>
                        <a:spcBef>
                          <a:spcPts val="395"/>
                        </a:spcBef>
                      </a:pPr>
                      <a:r>
                        <a:rPr sz="800" dirty="0">
                          <a:latin typeface="Arial"/>
                          <a:cs typeface="Arial"/>
                        </a:rPr>
                        <a:t>Atlantic</a:t>
                      </a:r>
                      <a:r>
                        <a:rPr sz="800" spc="-45" dirty="0">
                          <a:latin typeface="Arial"/>
                          <a:cs typeface="Arial"/>
                        </a:rPr>
                        <a:t> </a:t>
                      </a:r>
                      <a:r>
                        <a:rPr sz="800" spc="-10" dirty="0">
                          <a:latin typeface="Arial"/>
                          <a:cs typeface="Arial"/>
                        </a:rPr>
                        <a:t>Copper</a:t>
                      </a:r>
                      <a:endParaRPr sz="800" dirty="0">
                        <a:latin typeface="Arial"/>
                        <a:cs typeface="Arial"/>
                      </a:endParaRPr>
                    </a:p>
                  </a:txBody>
                  <a:tcPr marL="0" marR="0" marT="37624" marB="0">
                    <a:lnR w="9525">
                      <a:solidFill>
                        <a:srgbClr val="A6A6A6"/>
                      </a:solidFill>
                      <a:prstDash val="solid"/>
                    </a:lnR>
                    <a:lnT w="9525">
                      <a:solidFill>
                        <a:srgbClr val="A6A6A6"/>
                      </a:solidFill>
                      <a:prstDash val="solid"/>
                    </a:lnT>
                    <a:lnB w="12700">
                      <a:solidFill>
                        <a:srgbClr val="9BBA58"/>
                      </a:solidFill>
                      <a:prstDash val="solid"/>
                    </a:lnB>
                  </a:tcPr>
                </a:tc>
                <a:extLst>
                  <a:ext uri="{0D108BD9-81ED-4DB2-BD59-A6C34878D82A}">
                    <a16:rowId xmlns:a16="http://schemas.microsoft.com/office/drawing/2014/main" val="10001"/>
                  </a:ext>
                </a:extLst>
              </a:tr>
              <a:tr h="200978">
                <a:tc>
                  <a:txBody>
                    <a:bodyPr/>
                    <a:lstStyle/>
                    <a:p>
                      <a:pPr marL="90805">
                        <a:lnSpc>
                          <a:spcPct val="100000"/>
                        </a:lnSpc>
                        <a:spcBef>
                          <a:spcPts val="425"/>
                        </a:spcBef>
                      </a:pPr>
                      <a:r>
                        <a:rPr sz="800" b="1" dirty="0">
                          <a:latin typeface="Arial"/>
                          <a:cs typeface="Arial"/>
                        </a:rPr>
                        <a:t>Date</a:t>
                      </a:r>
                      <a:r>
                        <a:rPr sz="800" b="1" spc="-20" dirty="0">
                          <a:latin typeface="Arial"/>
                          <a:cs typeface="Arial"/>
                        </a:rPr>
                        <a:t> </a:t>
                      </a:r>
                      <a:r>
                        <a:rPr sz="800" b="1" dirty="0">
                          <a:latin typeface="Arial"/>
                          <a:cs typeface="Arial"/>
                        </a:rPr>
                        <a:t>/</a:t>
                      </a:r>
                      <a:r>
                        <a:rPr sz="800" b="1" spc="-15" dirty="0">
                          <a:latin typeface="Arial"/>
                          <a:cs typeface="Arial"/>
                        </a:rPr>
                        <a:t> </a:t>
                      </a:r>
                      <a:r>
                        <a:rPr sz="800" b="1" spc="-20" dirty="0">
                          <a:latin typeface="Arial"/>
                          <a:cs typeface="Arial"/>
                        </a:rPr>
                        <a:t>Time</a:t>
                      </a:r>
                      <a:endParaRPr sz="800" dirty="0">
                        <a:latin typeface="Arial"/>
                        <a:cs typeface="Arial"/>
                      </a:endParaRPr>
                    </a:p>
                  </a:txBody>
                  <a:tcPr marL="0" marR="0" marT="40481" marB="0">
                    <a:lnL w="9525">
                      <a:solidFill>
                        <a:srgbClr val="A6A6A6"/>
                      </a:solidFill>
                      <a:prstDash val="solid"/>
                    </a:lnL>
                    <a:lnT w="12700">
                      <a:solidFill>
                        <a:srgbClr val="9BBA58"/>
                      </a:solidFill>
                      <a:prstDash val="solid"/>
                    </a:lnT>
                    <a:lnB w="12700">
                      <a:solidFill>
                        <a:srgbClr val="9BBA58"/>
                      </a:solidFill>
                      <a:prstDash val="solid"/>
                    </a:lnB>
                    <a:solidFill>
                      <a:srgbClr val="EDEBE0"/>
                    </a:solidFill>
                  </a:tcPr>
                </a:tc>
                <a:tc>
                  <a:txBody>
                    <a:bodyPr/>
                    <a:lstStyle/>
                    <a:p>
                      <a:pPr marL="91440">
                        <a:lnSpc>
                          <a:spcPct val="100000"/>
                        </a:lnSpc>
                        <a:spcBef>
                          <a:spcPts val="395"/>
                        </a:spcBef>
                      </a:pPr>
                      <a:r>
                        <a:rPr sz="800" dirty="0">
                          <a:latin typeface="Arial"/>
                          <a:cs typeface="Arial"/>
                        </a:rPr>
                        <a:t>February</a:t>
                      </a:r>
                      <a:r>
                        <a:rPr sz="800" spc="-30" dirty="0">
                          <a:latin typeface="Arial"/>
                          <a:cs typeface="Arial"/>
                        </a:rPr>
                        <a:t> </a:t>
                      </a:r>
                      <a:r>
                        <a:rPr sz="800" dirty="0">
                          <a:latin typeface="Arial"/>
                          <a:cs typeface="Arial"/>
                        </a:rPr>
                        <a:t>3,</a:t>
                      </a:r>
                      <a:r>
                        <a:rPr sz="800" spc="-20" dirty="0">
                          <a:latin typeface="Arial"/>
                          <a:cs typeface="Arial"/>
                        </a:rPr>
                        <a:t> </a:t>
                      </a:r>
                      <a:r>
                        <a:rPr sz="800" dirty="0">
                          <a:latin typeface="Arial"/>
                          <a:cs typeface="Arial"/>
                        </a:rPr>
                        <a:t>2024</a:t>
                      </a:r>
                      <a:r>
                        <a:rPr sz="800" spc="-15" dirty="0">
                          <a:latin typeface="Arial"/>
                          <a:cs typeface="Arial"/>
                        </a:rPr>
                        <a:t> </a:t>
                      </a:r>
                      <a:r>
                        <a:rPr sz="800" dirty="0">
                          <a:latin typeface="Arial"/>
                          <a:cs typeface="Arial"/>
                        </a:rPr>
                        <a:t>/</a:t>
                      </a:r>
                      <a:r>
                        <a:rPr sz="800" spc="-15" dirty="0">
                          <a:latin typeface="Arial"/>
                          <a:cs typeface="Arial"/>
                        </a:rPr>
                        <a:t> </a:t>
                      </a:r>
                      <a:r>
                        <a:rPr sz="800" dirty="0">
                          <a:latin typeface="Arial"/>
                          <a:cs typeface="Arial"/>
                        </a:rPr>
                        <a:t>10:15</a:t>
                      </a:r>
                      <a:r>
                        <a:rPr sz="800" spc="-25" dirty="0">
                          <a:latin typeface="Arial"/>
                          <a:cs typeface="Arial"/>
                        </a:rPr>
                        <a:t> </a:t>
                      </a:r>
                      <a:r>
                        <a:rPr sz="800" spc="-20" dirty="0">
                          <a:latin typeface="Arial"/>
                          <a:cs typeface="Arial"/>
                        </a:rPr>
                        <a:t>p.m.</a:t>
                      </a:r>
                      <a:endParaRPr sz="800" dirty="0">
                        <a:latin typeface="Arial"/>
                        <a:cs typeface="Arial"/>
                      </a:endParaRPr>
                    </a:p>
                  </a:txBody>
                  <a:tcPr marL="0" marR="0" marT="37624" marB="0">
                    <a:lnR w="9525">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2"/>
                  </a:ext>
                </a:extLst>
              </a:tr>
              <a:tr h="200978">
                <a:tc>
                  <a:txBody>
                    <a:bodyPr/>
                    <a:lstStyle/>
                    <a:p>
                      <a:pPr marL="90805">
                        <a:lnSpc>
                          <a:spcPct val="100000"/>
                        </a:lnSpc>
                        <a:spcBef>
                          <a:spcPts val="425"/>
                        </a:spcBef>
                      </a:pPr>
                      <a:r>
                        <a:rPr sz="800" b="1" spc="-20" dirty="0">
                          <a:latin typeface="Arial"/>
                          <a:cs typeface="Arial"/>
                        </a:rPr>
                        <a:t>Type</a:t>
                      </a:r>
                      <a:endParaRPr sz="800" dirty="0">
                        <a:latin typeface="Arial"/>
                        <a:cs typeface="Arial"/>
                      </a:endParaRPr>
                    </a:p>
                  </a:txBody>
                  <a:tcPr marL="0" marR="0" marT="40481" marB="0">
                    <a:lnL w="9525">
                      <a:solidFill>
                        <a:srgbClr val="A6A6A6"/>
                      </a:solidFill>
                      <a:prstDash val="solid"/>
                    </a:lnL>
                    <a:lnT w="12700">
                      <a:solidFill>
                        <a:srgbClr val="9BBA58"/>
                      </a:solidFill>
                      <a:prstDash val="solid"/>
                    </a:lnT>
                    <a:lnB w="12700">
                      <a:solidFill>
                        <a:srgbClr val="9BBA58"/>
                      </a:solidFill>
                      <a:prstDash val="solid"/>
                    </a:lnB>
                    <a:solidFill>
                      <a:srgbClr val="EDEBE0"/>
                    </a:solidFill>
                  </a:tcPr>
                </a:tc>
                <a:tc>
                  <a:txBody>
                    <a:bodyPr/>
                    <a:lstStyle/>
                    <a:p>
                      <a:pPr marL="91440">
                        <a:lnSpc>
                          <a:spcPct val="100000"/>
                        </a:lnSpc>
                        <a:spcBef>
                          <a:spcPts val="395"/>
                        </a:spcBef>
                      </a:pPr>
                      <a:r>
                        <a:rPr sz="800" dirty="0">
                          <a:latin typeface="Arial"/>
                          <a:cs typeface="Arial"/>
                        </a:rPr>
                        <a:t>Property</a:t>
                      </a:r>
                      <a:r>
                        <a:rPr sz="800" spc="-35" dirty="0">
                          <a:latin typeface="Arial"/>
                          <a:cs typeface="Arial"/>
                        </a:rPr>
                        <a:t> </a:t>
                      </a:r>
                      <a:r>
                        <a:rPr sz="800" spc="-10" dirty="0">
                          <a:latin typeface="Arial"/>
                          <a:cs typeface="Arial"/>
                        </a:rPr>
                        <a:t>Damage</a:t>
                      </a:r>
                      <a:endParaRPr sz="800" dirty="0">
                        <a:latin typeface="Arial"/>
                        <a:cs typeface="Arial"/>
                      </a:endParaRPr>
                    </a:p>
                  </a:txBody>
                  <a:tcPr marL="0" marR="0" marT="37624" marB="0">
                    <a:lnR w="9525">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3"/>
                  </a:ext>
                </a:extLst>
              </a:tr>
              <a:tr h="1338739">
                <a:tc>
                  <a:txBody>
                    <a:bodyPr/>
                    <a:lstStyle/>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spcBef>
                          <a:spcPts val="650"/>
                        </a:spcBef>
                      </a:pPr>
                      <a:endParaRPr sz="800" dirty="0">
                        <a:latin typeface="Times New Roman"/>
                        <a:cs typeface="Times New Roman"/>
                      </a:endParaRPr>
                    </a:p>
                    <a:p>
                      <a:pPr marL="90805">
                        <a:lnSpc>
                          <a:spcPct val="100000"/>
                        </a:lnSpc>
                      </a:pPr>
                      <a:r>
                        <a:rPr sz="800" b="1" spc="-10" dirty="0">
                          <a:latin typeface="Arial"/>
                          <a:cs typeface="Arial"/>
                        </a:rPr>
                        <a:t>Summary</a:t>
                      </a:r>
                      <a:endParaRPr sz="800" dirty="0">
                        <a:latin typeface="Arial"/>
                        <a:cs typeface="Arial"/>
                      </a:endParaRPr>
                    </a:p>
                  </a:txBody>
                  <a:tcPr marL="0" marR="0" marT="0" marB="0">
                    <a:lnL w="9525">
                      <a:solidFill>
                        <a:srgbClr val="A6A6A6"/>
                      </a:solidFill>
                      <a:prstDash val="solid"/>
                    </a:lnL>
                    <a:lnT w="12700">
                      <a:solidFill>
                        <a:srgbClr val="9BBA58"/>
                      </a:solidFill>
                      <a:prstDash val="solid"/>
                    </a:lnT>
                    <a:lnB w="12700">
                      <a:solidFill>
                        <a:srgbClr val="9BBA58"/>
                      </a:solidFill>
                      <a:prstDash val="solid"/>
                    </a:lnB>
                    <a:solidFill>
                      <a:srgbClr val="EDEBE0"/>
                    </a:solidFill>
                  </a:tcPr>
                </a:tc>
                <a:tc>
                  <a:txBody>
                    <a:bodyPr/>
                    <a:lstStyle/>
                    <a:p>
                      <a:pPr>
                        <a:lnSpc>
                          <a:spcPct val="100000"/>
                        </a:lnSpc>
                        <a:spcBef>
                          <a:spcPts val="1110"/>
                        </a:spcBef>
                      </a:pPr>
                      <a:endParaRPr sz="800" dirty="0">
                        <a:latin typeface="Times New Roman"/>
                        <a:cs typeface="Times New Roman"/>
                      </a:endParaRPr>
                    </a:p>
                    <a:p>
                      <a:pPr marL="91440" marR="140970">
                        <a:lnSpc>
                          <a:spcPct val="100000"/>
                        </a:lnSpc>
                      </a:pPr>
                      <a:r>
                        <a:rPr sz="800" dirty="0">
                          <a:latin typeface="Arial"/>
                          <a:cs typeface="Arial"/>
                        </a:rPr>
                        <a:t>Copper</a:t>
                      </a:r>
                      <a:r>
                        <a:rPr sz="800" spc="-25" dirty="0">
                          <a:latin typeface="Arial"/>
                          <a:cs typeface="Arial"/>
                        </a:rPr>
                        <a:t> </a:t>
                      </a:r>
                      <a:r>
                        <a:rPr sz="800" dirty="0">
                          <a:latin typeface="Arial"/>
                          <a:cs typeface="Arial"/>
                        </a:rPr>
                        <a:t>matte</a:t>
                      </a:r>
                      <a:r>
                        <a:rPr sz="800" spc="-60" dirty="0">
                          <a:latin typeface="Arial"/>
                          <a:cs typeface="Arial"/>
                        </a:rPr>
                        <a:t> </a:t>
                      </a:r>
                      <a:r>
                        <a:rPr sz="800" dirty="0">
                          <a:latin typeface="Arial"/>
                          <a:cs typeface="Arial"/>
                        </a:rPr>
                        <a:t>combined</a:t>
                      </a:r>
                      <a:r>
                        <a:rPr sz="800" spc="-30" dirty="0">
                          <a:latin typeface="Arial"/>
                          <a:cs typeface="Arial"/>
                        </a:rPr>
                        <a:t> </a:t>
                      </a:r>
                      <a:r>
                        <a:rPr sz="800" dirty="0">
                          <a:latin typeface="Arial"/>
                          <a:cs typeface="Arial"/>
                        </a:rPr>
                        <a:t>with</a:t>
                      </a:r>
                      <a:r>
                        <a:rPr sz="800" spc="-5" dirty="0">
                          <a:latin typeface="Arial"/>
                          <a:cs typeface="Arial"/>
                        </a:rPr>
                        <a:t> </a:t>
                      </a:r>
                      <a:r>
                        <a:rPr sz="800" dirty="0">
                          <a:latin typeface="Arial"/>
                          <a:cs typeface="Arial"/>
                        </a:rPr>
                        <a:t>slag</a:t>
                      </a:r>
                      <a:r>
                        <a:rPr sz="800" spc="-30" dirty="0">
                          <a:latin typeface="Arial"/>
                          <a:cs typeface="Arial"/>
                        </a:rPr>
                        <a:t> </a:t>
                      </a:r>
                      <a:r>
                        <a:rPr sz="800" dirty="0">
                          <a:latin typeface="Arial"/>
                          <a:cs typeface="Arial"/>
                        </a:rPr>
                        <a:t>oxide during</a:t>
                      </a:r>
                      <a:r>
                        <a:rPr sz="800" spc="-30" dirty="0">
                          <a:latin typeface="Arial"/>
                          <a:cs typeface="Arial"/>
                        </a:rPr>
                        <a:t> </a:t>
                      </a:r>
                      <a:r>
                        <a:rPr sz="800" dirty="0">
                          <a:latin typeface="Arial"/>
                          <a:cs typeface="Arial"/>
                        </a:rPr>
                        <a:t>the</a:t>
                      </a:r>
                      <a:r>
                        <a:rPr sz="800" spc="-40" dirty="0">
                          <a:latin typeface="Arial"/>
                          <a:cs typeface="Arial"/>
                        </a:rPr>
                        <a:t> </a:t>
                      </a:r>
                      <a:r>
                        <a:rPr sz="800" dirty="0">
                          <a:latin typeface="Arial"/>
                          <a:cs typeface="Arial"/>
                        </a:rPr>
                        <a:t>transfer</a:t>
                      </a:r>
                      <a:r>
                        <a:rPr sz="800" spc="-65" dirty="0">
                          <a:latin typeface="Arial"/>
                          <a:cs typeface="Arial"/>
                        </a:rPr>
                        <a:t> </a:t>
                      </a:r>
                      <a:r>
                        <a:rPr sz="800" spc="-25" dirty="0">
                          <a:latin typeface="Arial"/>
                          <a:cs typeface="Arial"/>
                        </a:rPr>
                        <a:t>of </a:t>
                      </a:r>
                      <a:r>
                        <a:rPr sz="800" dirty="0">
                          <a:latin typeface="Arial"/>
                          <a:cs typeface="Arial"/>
                        </a:rPr>
                        <a:t>materials</a:t>
                      </a:r>
                      <a:r>
                        <a:rPr sz="800" spc="-35" dirty="0">
                          <a:latin typeface="Arial"/>
                          <a:cs typeface="Arial"/>
                        </a:rPr>
                        <a:t> </a:t>
                      </a:r>
                      <a:r>
                        <a:rPr sz="800" dirty="0">
                          <a:latin typeface="Arial"/>
                          <a:cs typeface="Arial"/>
                        </a:rPr>
                        <a:t>from</a:t>
                      </a:r>
                      <a:r>
                        <a:rPr sz="800" spc="-60" dirty="0">
                          <a:latin typeface="Arial"/>
                          <a:cs typeface="Arial"/>
                        </a:rPr>
                        <a:t> </a:t>
                      </a:r>
                      <a:r>
                        <a:rPr sz="800" dirty="0">
                          <a:latin typeface="Arial"/>
                          <a:cs typeface="Arial"/>
                        </a:rPr>
                        <a:t>the</a:t>
                      </a:r>
                      <a:r>
                        <a:rPr sz="800" spc="-30" dirty="0">
                          <a:latin typeface="Arial"/>
                          <a:cs typeface="Arial"/>
                        </a:rPr>
                        <a:t> </a:t>
                      </a:r>
                      <a:r>
                        <a:rPr sz="800" dirty="0">
                          <a:latin typeface="Arial"/>
                          <a:cs typeface="Arial"/>
                        </a:rPr>
                        <a:t>PS</a:t>
                      </a:r>
                      <a:r>
                        <a:rPr sz="800" spc="-15" dirty="0">
                          <a:latin typeface="Arial"/>
                          <a:cs typeface="Arial"/>
                        </a:rPr>
                        <a:t> </a:t>
                      </a:r>
                      <a:r>
                        <a:rPr sz="800" dirty="0">
                          <a:latin typeface="Arial"/>
                          <a:cs typeface="Arial"/>
                        </a:rPr>
                        <a:t>Convertor</a:t>
                      </a:r>
                      <a:r>
                        <a:rPr sz="800" spc="-25" dirty="0">
                          <a:latin typeface="Arial"/>
                          <a:cs typeface="Arial"/>
                        </a:rPr>
                        <a:t> </a:t>
                      </a:r>
                      <a:r>
                        <a:rPr sz="800" dirty="0">
                          <a:latin typeface="Arial"/>
                          <a:cs typeface="Arial"/>
                        </a:rPr>
                        <a:t>to</a:t>
                      </a:r>
                      <a:r>
                        <a:rPr sz="800" spc="-35" dirty="0">
                          <a:latin typeface="Arial"/>
                          <a:cs typeface="Arial"/>
                        </a:rPr>
                        <a:t> </a:t>
                      </a:r>
                      <a:r>
                        <a:rPr sz="800" dirty="0">
                          <a:latin typeface="Arial"/>
                          <a:cs typeface="Arial"/>
                        </a:rPr>
                        <a:t>the</a:t>
                      </a:r>
                      <a:r>
                        <a:rPr sz="800" spc="-30" dirty="0">
                          <a:latin typeface="Arial"/>
                          <a:cs typeface="Arial"/>
                        </a:rPr>
                        <a:t> </a:t>
                      </a:r>
                      <a:r>
                        <a:rPr sz="800" dirty="0">
                          <a:latin typeface="Arial"/>
                          <a:cs typeface="Arial"/>
                        </a:rPr>
                        <a:t>anode</a:t>
                      </a:r>
                      <a:r>
                        <a:rPr sz="800" spc="-15" dirty="0">
                          <a:latin typeface="Arial"/>
                          <a:cs typeface="Arial"/>
                        </a:rPr>
                        <a:t> </a:t>
                      </a:r>
                      <a:r>
                        <a:rPr sz="800" dirty="0">
                          <a:latin typeface="Arial"/>
                          <a:cs typeface="Arial"/>
                        </a:rPr>
                        <a:t>barrel.</a:t>
                      </a:r>
                      <a:r>
                        <a:rPr sz="800" spc="-35" dirty="0">
                          <a:latin typeface="Arial"/>
                          <a:cs typeface="Arial"/>
                        </a:rPr>
                        <a:t> </a:t>
                      </a:r>
                      <a:r>
                        <a:rPr sz="800" spc="-20" dirty="0">
                          <a:latin typeface="Arial"/>
                          <a:cs typeface="Arial"/>
                        </a:rPr>
                        <a:t>This </a:t>
                      </a:r>
                      <a:r>
                        <a:rPr sz="800" dirty="0">
                          <a:latin typeface="Arial"/>
                          <a:cs typeface="Arial"/>
                        </a:rPr>
                        <a:t>resulted</a:t>
                      </a:r>
                      <a:r>
                        <a:rPr sz="800" spc="-40" dirty="0">
                          <a:latin typeface="Arial"/>
                          <a:cs typeface="Arial"/>
                        </a:rPr>
                        <a:t> </a:t>
                      </a:r>
                      <a:r>
                        <a:rPr sz="800" dirty="0">
                          <a:latin typeface="Arial"/>
                          <a:cs typeface="Arial"/>
                        </a:rPr>
                        <a:t>in</a:t>
                      </a:r>
                      <a:r>
                        <a:rPr sz="800" spc="-15" dirty="0">
                          <a:latin typeface="Arial"/>
                          <a:cs typeface="Arial"/>
                        </a:rPr>
                        <a:t> </a:t>
                      </a:r>
                      <a:r>
                        <a:rPr sz="800" dirty="0">
                          <a:latin typeface="Arial"/>
                          <a:cs typeface="Arial"/>
                        </a:rPr>
                        <a:t>a</a:t>
                      </a:r>
                      <a:r>
                        <a:rPr sz="800" spc="-25" dirty="0">
                          <a:latin typeface="Arial"/>
                          <a:cs typeface="Arial"/>
                        </a:rPr>
                        <a:t> </a:t>
                      </a:r>
                      <a:r>
                        <a:rPr sz="800" dirty="0">
                          <a:latin typeface="Arial"/>
                          <a:cs typeface="Arial"/>
                        </a:rPr>
                        <a:t>violent reaction</a:t>
                      </a:r>
                      <a:r>
                        <a:rPr sz="800" spc="-35" dirty="0">
                          <a:latin typeface="Arial"/>
                          <a:cs typeface="Arial"/>
                        </a:rPr>
                        <a:t> </a:t>
                      </a:r>
                      <a:r>
                        <a:rPr sz="800" dirty="0">
                          <a:latin typeface="Arial"/>
                          <a:cs typeface="Arial"/>
                        </a:rPr>
                        <a:t>that</a:t>
                      </a:r>
                      <a:r>
                        <a:rPr sz="800" spc="-40" dirty="0">
                          <a:latin typeface="Arial"/>
                          <a:cs typeface="Arial"/>
                        </a:rPr>
                        <a:t> </a:t>
                      </a:r>
                      <a:r>
                        <a:rPr sz="800" dirty="0">
                          <a:latin typeface="Arial"/>
                          <a:cs typeface="Arial"/>
                        </a:rPr>
                        <a:t>blew</a:t>
                      </a:r>
                      <a:r>
                        <a:rPr sz="800" spc="-20" dirty="0">
                          <a:latin typeface="Arial"/>
                          <a:cs typeface="Arial"/>
                        </a:rPr>
                        <a:t> </a:t>
                      </a:r>
                      <a:r>
                        <a:rPr sz="800" dirty="0">
                          <a:latin typeface="Arial"/>
                          <a:cs typeface="Arial"/>
                        </a:rPr>
                        <a:t>material</a:t>
                      </a:r>
                      <a:r>
                        <a:rPr sz="800" spc="-40" dirty="0">
                          <a:latin typeface="Arial"/>
                          <a:cs typeface="Arial"/>
                        </a:rPr>
                        <a:t> </a:t>
                      </a:r>
                      <a:r>
                        <a:rPr sz="800" dirty="0">
                          <a:latin typeface="Arial"/>
                          <a:cs typeface="Arial"/>
                        </a:rPr>
                        <a:t>from</a:t>
                      </a:r>
                      <a:r>
                        <a:rPr sz="800" spc="-55" dirty="0">
                          <a:latin typeface="Arial"/>
                          <a:cs typeface="Arial"/>
                        </a:rPr>
                        <a:t> </a:t>
                      </a:r>
                      <a:r>
                        <a:rPr sz="800" dirty="0">
                          <a:latin typeface="Arial"/>
                          <a:cs typeface="Arial"/>
                        </a:rPr>
                        <a:t>the</a:t>
                      </a:r>
                      <a:r>
                        <a:rPr sz="800" spc="-35" dirty="0">
                          <a:latin typeface="Arial"/>
                          <a:cs typeface="Arial"/>
                        </a:rPr>
                        <a:t> </a:t>
                      </a:r>
                      <a:r>
                        <a:rPr sz="800" spc="-10" dirty="0">
                          <a:latin typeface="Arial"/>
                          <a:cs typeface="Arial"/>
                        </a:rPr>
                        <a:t>barrel </a:t>
                      </a:r>
                      <a:r>
                        <a:rPr sz="800" dirty="0">
                          <a:latin typeface="Arial"/>
                          <a:cs typeface="Arial"/>
                        </a:rPr>
                        <a:t>onto</a:t>
                      </a:r>
                      <a:r>
                        <a:rPr sz="800" spc="-45" dirty="0">
                          <a:latin typeface="Arial"/>
                          <a:cs typeface="Arial"/>
                        </a:rPr>
                        <a:t> </a:t>
                      </a:r>
                      <a:r>
                        <a:rPr sz="800" dirty="0">
                          <a:latin typeface="Arial"/>
                          <a:cs typeface="Arial"/>
                        </a:rPr>
                        <a:t>nearby</a:t>
                      </a:r>
                      <a:r>
                        <a:rPr sz="800" spc="-40" dirty="0">
                          <a:latin typeface="Arial"/>
                          <a:cs typeface="Arial"/>
                        </a:rPr>
                        <a:t> </a:t>
                      </a:r>
                      <a:r>
                        <a:rPr sz="800" dirty="0">
                          <a:latin typeface="Arial"/>
                          <a:cs typeface="Arial"/>
                        </a:rPr>
                        <a:t>platforms,</a:t>
                      </a:r>
                      <a:r>
                        <a:rPr sz="800" spc="-65" dirty="0">
                          <a:latin typeface="Arial"/>
                          <a:cs typeface="Arial"/>
                        </a:rPr>
                        <a:t> </a:t>
                      </a:r>
                      <a:r>
                        <a:rPr sz="800" dirty="0">
                          <a:latin typeface="Arial"/>
                          <a:cs typeface="Arial"/>
                        </a:rPr>
                        <a:t>fiberglass</a:t>
                      </a:r>
                      <a:r>
                        <a:rPr sz="800" spc="-50" dirty="0">
                          <a:latin typeface="Arial"/>
                          <a:cs typeface="Arial"/>
                        </a:rPr>
                        <a:t> </a:t>
                      </a:r>
                      <a:r>
                        <a:rPr sz="800" dirty="0">
                          <a:latin typeface="Arial"/>
                          <a:cs typeface="Arial"/>
                        </a:rPr>
                        <a:t>panels</a:t>
                      </a:r>
                      <a:r>
                        <a:rPr sz="800" spc="-15" dirty="0">
                          <a:latin typeface="Arial"/>
                          <a:cs typeface="Arial"/>
                        </a:rPr>
                        <a:t> </a:t>
                      </a:r>
                      <a:r>
                        <a:rPr sz="800" dirty="0">
                          <a:latin typeface="Arial"/>
                          <a:cs typeface="Arial"/>
                        </a:rPr>
                        <a:t>and</a:t>
                      </a:r>
                      <a:r>
                        <a:rPr sz="800" spc="-25" dirty="0">
                          <a:latin typeface="Arial"/>
                          <a:cs typeface="Arial"/>
                        </a:rPr>
                        <a:t> </a:t>
                      </a:r>
                      <a:r>
                        <a:rPr sz="800" dirty="0">
                          <a:latin typeface="Arial"/>
                          <a:cs typeface="Arial"/>
                        </a:rPr>
                        <a:t>plant</a:t>
                      </a:r>
                      <a:r>
                        <a:rPr sz="800" spc="-25" dirty="0">
                          <a:latin typeface="Arial"/>
                          <a:cs typeface="Arial"/>
                        </a:rPr>
                        <a:t> </a:t>
                      </a:r>
                      <a:r>
                        <a:rPr sz="800" spc="-10" dirty="0">
                          <a:latin typeface="Arial"/>
                          <a:cs typeface="Arial"/>
                        </a:rPr>
                        <a:t>control </a:t>
                      </a:r>
                      <a:r>
                        <a:rPr sz="800" dirty="0">
                          <a:latin typeface="Arial"/>
                          <a:cs typeface="Arial"/>
                        </a:rPr>
                        <a:t>wires.</a:t>
                      </a:r>
                      <a:r>
                        <a:rPr sz="800" spc="-5" dirty="0">
                          <a:latin typeface="Arial"/>
                          <a:cs typeface="Arial"/>
                        </a:rPr>
                        <a:t> </a:t>
                      </a:r>
                      <a:r>
                        <a:rPr sz="800" dirty="0">
                          <a:latin typeface="Arial"/>
                          <a:cs typeface="Arial"/>
                        </a:rPr>
                        <a:t>A</a:t>
                      </a:r>
                      <a:r>
                        <a:rPr sz="800" spc="-20" dirty="0">
                          <a:latin typeface="Arial"/>
                          <a:cs typeface="Arial"/>
                        </a:rPr>
                        <a:t> </a:t>
                      </a:r>
                      <a:r>
                        <a:rPr sz="800" dirty="0">
                          <a:latin typeface="Arial"/>
                          <a:cs typeface="Arial"/>
                        </a:rPr>
                        <a:t>fire</a:t>
                      </a:r>
                      <a:r>
                        <a:rPr sz="800" spc="-40" dirty="0">
                          <a:latin typeface="Arial"/>
                          <a:cs typeface="Arial"/>
                        </a:rPr>
                        <a:t> </a:t>
                      </a:r>
                      <a:r>
                        <a:rPr sz="800" dirty="0">
                          <a:latin typeface="Arial"/>
                          <a:cs typeface="Arial"/>
                        </a:rPr>
                        <a:t>started</a:t>
                      </a:r>
                      <a:r>
                        <a:rPr sz="800" spc="-55" dirty="0">
                          <a:latin typeface="Arial"/>
                          <a:cs typeface="Arial"/>
                        </a:rPr>
                        <a:t> </a:t>
                      </a:r>
                      <a:r>
                        <a:rPr sz="800" dirty="0">
                          <a:latin typeface="Arial"/>
                          <a:cs typeface="Arial"/>
                        </a:rPr>
                        <a:t>and</a:t>
                      </a:r>
                      <a:r>
                        <a:rPr sz="800" spc="-20" dirty="0">
                          <a:latin typeface="Arial"/>
                          <a:cs typeface="Arial"/>
                        </a:rPr>
                        <a:t> </a:t>
                      </a:r>
                      <a:r>
                        <a:rPr sz="800" dirty="0">
                          <a:latin typeface="Arial"/>
                          <a:cs typeface="Arial"/>
                        </a:rPr>
                        <a:t>lasted</a:t>
                      </a:r>
                      <a:r>
                        <a:rPr sz="800" spc="-20" dirty="0">
                          <a:latin typeface="Arial"/>
                          <a:cs typeface="Arial"/>
                        </a:rPr>
                        <a:t> </a:t>
                      </a:r>
                      <a:r>
                        <a:rPr sz="800" dirty="0">
                          <a:latin typeface="Arial"/>
                          <a:cs typeface="Arial"/>
                        </a:rPr>
                        <a:t>about</a:t>
                      </a:r>
                      <a:r>
                        <a:rPr sz="800" spc="-25" dirty="0">
                          <a:latin typeface="Arial"/>
                          <a:cs typeface="Arial"/>
                        </a:rPr>
                        <a:t> </a:t>
                      </a:r>
                      <a:r>
                        <a:rPr sz="800" dirty="0">
                          <a:latin typeface="Arial"/>
                          <a:cs typeface="Arial"/>
                        </a:rPr>
                        <a:t>10</a:t>
                      </a:r>
                      <a:r>
                        <a:rPr sz="800" spc="-20" dirty="0">
                          <a:latin typeface="Arial"/>
                          <a:cs typeface="Arial"/>
                        </a:rPr>
                        <a:t> </a:t>
                      </a:r>
                      <a:r>
                        <a:rPr sz="800" dirty="0">
                          <a:latin typeface="Arial"/>
                          <a:cs typeface="Arial"/>
                        </a:rPr>
                        <a:t>minutes</a:t>
                      </a:r>
                      <a:r>
                        <a:rPr sz="800" spc="-30" dirty="0">
                          <a:latin typeface="Arial"/>
                          <a:cs typeface="Arial"/>
                        </a:rPr>
                        <a:t> </a:t>
                      </a:r>
                      <a:r>
                        <a:rPr sz="800" dirty="0">
                          <a:latin typeface="Arial"/>
                          <a:cs typeface="Arial"/>
                        </a:rPr>
                        <a:t>before</a:t>
                      </a:r>
                      <a:r>
                        <a:rPr sz="800" spc="-45" dirty="0">
                          <a:latin typeface="Arial"/>
                          <a:cs typeface="Arial"/>
                        </a:rPr>
                        <a:t> </a:t>
                      </a:r>
                      <a:r>
                        <a:rPr sz="800" dirty="0">
                          <a:latin typeface="Arial"/>
                          <a:cs typeface="Arial"/>
                        </a:rPr>
                        <a:t>it</a:t>
                      </a:r>
                      <a:r>
                        <a:rPr sz="800" spc="-15" dirty="0">
                          <a:latin typeface="Arial"/>
                          <a:cs typeface="Arial"/>
                        </a:rPr>
                        <a:t> </a:t>
                      </a:r>
                      <a:r>
                        <a:rPr sz="800" spc="-25" dirty="0">
                          <a:latin typeface="Arial"/>
                          <a:cs typeface="Arial"/>
                        </a:rPr>
                        <a:t>was </a:t>
                      </a:r>
                      <a:r>
                        <a:rPr sz="800" dirty="0">
                          <a:latin typeface="Arial"/>
                          <a:cs typeface="Arial"/>
                        </a:rPr>
                        <a:t>extinguished.</a:t>
                      </a:r>
                      <a:r>
                        <a:rPr sz="800" spc="-30" dirty="0">
                          <a:latin typeface="Arial"/>
                          <a:cs typeface="Arial"/>
                        </a:rPr>
                        <a:t> </a:t>
                      </a:r>
                      <a:r>
                        <a:rPr sz="800" dirty="0">
                          <a:latin typeface="Arial"/>
                          <a:cs typeface="Arial"/>
                        </a:rPr>
                        <a:t>No</a:t>
                      </a:r>
                      <a:r>
                        <a:rPr sz="800" spc="-35" dirty="0">
                          <a:latin typeface="Arial"/>
                          <a:cs typeface="Arial"/>
                        </a:rPr>
                        <a:t> </a:t>
                      </a:r>
                      <a:r>
                        <a:rPr sz="800" dirty="0">
                          <a:latin typeface="Arial"/>
                          <a:cs typeface="Arial"/>
                        </a:rPr>
                        <a:t>employees</a:t>
                      </a:r>
                      <a:r>
                        <a:rPr sz="800" spc="-20" dirty="0">
                          <a:latin typeface="Arial"/>
                          <a:cs typeface="Arial"/>
                        </a:rPr>
                        <a:t> </a:t>
                      </a:r>
                      <a:r>
                        <a:rPr sz="800" dirty="0">
                          <a:latin typeface="Arial"/>
                          <a:cs typeface="Arial"/>
                        </a:rPr>
                        <a:t>were</a:t>
                      </a:r>
                      <a:r>
                        <a:rPr sz="800" spc="-25" dirty="0">
                          <a:latin typeface="Arial"/>
                          <a:cs typeface="Arial"/>
                        </a:rPr>
                        <a:t> </a:t>
                      </a:r>
                      <a:r>
                        <a:rPr sz="800" dirty="0">
                          <a:latin typeface="Arial"/>
                          <a:cs typeface="Arial"/>
                        </a:rPr>
                        <a:t>in</a:t>
                      </a:r>
                      <a:r>
                        <a:rPr sz="800" spc="-25" dirty="0">
                          <a:latin typeface="Arial"/>
                          <a:cs typeface="Arial"/>
                        </a:rPr>
                        <a:t> </a:t>
                      </a:r>
                      <a:r>
                        <a:rPr sz="800" dirty="0">
                          <a:latin typeface="Arial"/>
                          <a:cs typeface="Arial"/>
                        </a:rPr>
                        <a:t>the</a:t>
                      </a:r>
                      <a:r>
                        <a:rPr sz="800" spc="-50" dirty="0">
                          <a:latin typeface="Arial"/>
                          <a:cs typeface="Arial"/>
                        </a:rPr>
                        <a:t> </a:t>
                      </a:r>
                      <a:r>
                        <a:rPr sz="800" dirty="0">
                          <a:latin typeface="Arial"/>
                          <a:cs typeface="Arial"/>
                        </a:rPr>
                        <a:t>area</a:t>
                      </a:r>
                      <a:r>
                        <a:rPr sz="800" spc="-45" dirty="0">
                          <a:latin typeface="Arial"/>
                          <a:cs typeface="Arial"/>
                        </a:rPr>
                        <a:t> </a:t>
                      </a:r>
                      <a:r>
                        <a:rPr sz="800" dirty="0">
                          <a:latin typeface="Arial"/>
                          <a:cs typeface="Arial"/>
                        </a:rPr>
                        <a:t>per</a:t>
                      </a:r>
                      <a:r>
                        <a:rPr sz="800" spc="-30" dirty="0">
                          <a:latin typeface="Arial"/>
                          <a:cs typeface="Arial"/>
                        </a:rPr>
                        <a:t> </a:t>
                      </a:r>
                      <a:r>
                        <a:rPr sz="800" spc="-25" dirty="0">
                          <a:latin typeface="Arial"/>
                          <a:cs typeface="Arial"/>
                        </a:rPr>
                        <a:t>SOP </a:t>
                      </a:r>
                      <a:r>
                        <a:rPr sz="800" spc="-10" dirty="0">
                          <a:latin typeface="Arial"/>
                          <a:cs typeface="Arial"/>
                        </a:rPr>
                        <a:t>guidelines.</a:t>
                      </a:r>
                      <a:endParaRPr sz="800" dirty="0">
                        <a:latin typeface="Arial"/>
                        <a:cs typeface="Arial"/>
                      </a:endParaRPr>
                    </a:p>
                  </a:txBody>
                  <a:tcPr marL="0" marR="0" marT="105728" marB="0">
                    <a:lnR w="9525">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4"/>
                  </a:ext>
                </a:extLst>
              </a:tr>
              <a:tr h="200978">
                <a:tc>
                  <a:txBody>
                    <a:bodyPr/>
                    <a:lstStyle/>
                    <a:p>
                      <a:pPr marL="90805">
                        <a:lnSpc>
                          <a:spcPct val="100000"/>
                        </a:lnSpc>
                        <a:spcBef>
                          <a:spcPts val="425"/>
                        </a:spcBef>
                      </a:pPr>
                      <a:r>
                        <a:rPr sz="800" b="1" dirty="0">
                          <a:latin typeface="Arial"/>
                          <a:cs typeface="Arial"/>
                        </a:rPr>
                        <a:t>Fatal</a:t>
                      </a:r>
                      <a:r>
                        <a:rPr sz="800" b="1" spc="-40" dirty="0">
                          <a:latin typeface="Arial"/>
                          <a:cs typeface="Arial"/>
                        </a:rPr>
                        <a:t> </a:t>
                      </a:r>
                      <a:r>
                        <a:rPr sz="800" b="1" spc="-20" dirty="0">
                          <a:latin typeface="Arial"/>
                          <a:cs typeface="Arial"/>
                        </a:rPr>
                        <a:t>Risk</a:t>
                      </a:r>
                      <a:endParaRPr sz="800" dirty="0">
                        <a:latin typeface="Arial"/>
                        <a:cs typeface="Arial"/>
                      </a:endParaRPr>
                    </a:p>
                  </a:txBody>
                  <a:tcPr marL="0" marR="0" marT="40481" marB="0">
                    <a:lnL w="9525">
                      <a:solidFill>
                        <a:srgbClr val="A6A6A6"/>
                      </a:solidFill>
                      <a:prstDash val="solid"/>
                    </a:lnL>
                    <a:lnT w="12700">
                      <a:solidFill>
                        <a:srgbClr val="9BBA58"/>
                      </a:solidFill>
                      <a:prstDash val="solid"/>
                    </a:lnT>
                    <a:lnB w="12700">
                      <a:solidFill>
                        <a:srgbClr val="9BBA58"/>
                      </a:solidFill>
                      <a:prstDash val="solid"/>
                    </a:lnB>
                    <a:solidFill>
                      <a:srgbClr val="EDEBE0"/>
                    </a:solidFill>
                  </a:tcPr>
                </a:tc>
                <a:tc>
                  <a:txBody>
                    <a:bodyPr/>
                    <a:lstStyle/>
                    <a:p>
                      <a:pPr marL="91440">
                        <a:lnSpc>
                          <a:spcPct val="100000"/>
                        </a:lnSpc>
                        <a:spcBef>
                          <a:spcPts val="395"/>
                        </a:spcBef>
                      </a:pPr>
                      <a:r>
                        <a:rPr sz="800" dirty="0">
                          <a:latin typeface="Arial"/>
                          <a:cs typeface="Arial"/>
                        </a:rPr>
                        <a:t>Contact</a:t>
                      </a:r>
                      <a:r>
                        <a:rPr sz="800" spc="-40" dirty="0">
                          <a:latin typeface="Arial"/>
                          <a:cs typeface="Arial"/>
                        </a:rPr>
                        <a:t> </a:t>
                      </a:r>
                      <a:r>
                        <a:rPr sz="800" dirty="0">
                          <a:latin typeface="Arial"/>
                          <a:cs typeface="Arial"/>
                        </a:rPr>
                        <a:t>with</a:t>
                      </a:r>
                      <a:r>
                        <a:rPr sz="800" spc="-20" dirty="0">
                          <a:latin typeface="Arial"/>
                          <a:cs typeface="Arial"/>
                        </a:rPr>
                        <a:t> </a:t>
                      </a:r>
                      <a:r>
                        <a:rPr sz="800" dirty="0">
                          <a:latin typeface="Arial"/>
                          <a:cs typeface="Arial"/>
                        </a:rPr>
                        <a:t>Molten</a:t>
                      </a:r>
                      <a:r>
                        <a:rPr sz="800" spc="-20" dirty="0">
                          <a:latin typeface="Arial"/>
                          <a:cs typeface="Arial"/>
                        </a:rPr>
                        <a:t> </a:t>
                      </a:r>
                      <a:r>
                        <a:rPr sz="800" spc="-10" dirty="0">
                          <a:latin typeface="Arial"/>
                          <a:cs typeface="Arial"/>
                        </a:rPr>
                        <a:t>Material</a:t>
                      </a:r>
                      <a:endParaRPr sz="800" dirty="0">
                        <a:latin typeface="Arial"/>
                        <a:cs typeface="Arial"/>
                      </a:endParaRPr>
                    </a:p>
                  </a:txBody>
                  <a:tcPr marL="0" marR="0" marT="37624" marB="0">
                    <a:lnR w="9525">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5"/>
                  </a:ext>
                </a:extLst>
              </a:tr>
              <a:tr h="200978">
                <a:tc>
                  <a:txBody>
                    <a:bodyPr/>
                    <a:lstStyle/>
                    <a:p>
                      <a:pPr marL="90805">
                        <a:lnSpc>
                          <a:spcPct val="100000"/>
                        </a:lnSpc>
                        <a:spcBef>
                          <a:spcPts val="425"/>
                        </a:spcBef>
                      </a:pPr>
                      <a:r>
                        <a:rPr sz="800" b="1" dirty="0">
                          <a:latin typeface="Arial"/>
                          <a:cs typeface="Arial"/>
                        </a:rPr>
                        <a:t>Risk</a:t>
                      </a:r>
                      <a:r>
                        <a:rPr sz="800" b="1" spc="-25" dirty="0">
                          <a:latin typeface="Arial"/>
                          <a:cs typeface="Arial"/>
                        </a:rPr>
                        <a:t> </a:t>
                      </a:r>
                      <a:r>
                        <a:rPr sz="800" b="1" spc="-10" dirty="0">
                          <a:latin typeface="Arial"/>
                          <a:cs typeface="Arial"/>
                        </a:rPr>
                        <a:t>Category</a:t>
                      </a:r>
                      <a:endParaRPr sz="800" dirty="0">
                        <a:latin typeface="Arial"/>
                        <a:cs typeface="Arial"/>
                      </a:endParaRPr>
                    </a:p>
                  </a:txBody>
                  <a:tcPr marL="0" marR="0" marT="40481" marB="0">
                    <a:lnL w="9525">
                      <a:solidFill>
                        <a:srgbClr val="A6A6A6"/>
                      </a:solidFill>
                      <a:prstDash val="solid"/>
                    </a:lnL>
                    <a:lnT w="12700">
                      <a:solidFill>
                        <a:srgbClr val="9BBA58"/>
                      </a:solidFill>
                      <a:prstDash val="solid"/>
                    </a:lnT>
                    <a:lnB w="12700">
                      <a:solidFill>
                        <a:srgbClr val="9BBA58"/>
                      </a:solidFill>
                      <a:prstDash val="solid"/>
                    </a:lnB>
                    <a:solidFill>
                      <a:srgbClr val="EDEBE0"/>
                    </a:solidFill>
                  </a:tcPr>
                </a:tc>
                <a:tc>
                  <a:txBody>
                    <a:bodyPr/>
                    <a:lstStyle/>
                    <a:p>
                      <a:pPr marL="91440">
                        <a:lnSpc>
                          <a:spcPct val="100000"/>
                        </a:lnSpc>
                        <a:spcBef>
                          <a:spcPts val="395"/>
                        </a:spcBef>
                      </a:pPr>
                      <a:r>
                        <a:rPr sz="800" spc="-10" dirty="0">
                          <a:latin typeface="Arial"/>
                          <a:cs typeface="Arial"/>
                        </a:rPr>
                        <a:t>Actionable</a:t>
                      </a:r>
                      <a:endParaRPr sz="800" dirty="0">
                        <a:latin typeface="Arial"/>
                        <a:cs typeface="Arial"/>
                      </a:endParaRPr>
                    </a:p>
                  </a:txBody>
                  <a:tcPr marL="0" marR="0" marT="37624" marB="0">
                    <a:lnR w="9525">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6"/>
                  </a:ext>
                </a:extLst>
              </a:tr>
              <a:tr h="200978">
                <a:tc>
                  <a:txBody>
                    <a:bodyPr/>
                    <a:lstStyle/>
                    <a:p>
                      <a:pPr marL="90805">
                        <a:lnSpc>
                          <a:spcPct val="100000"/>
                        </a:lnSpc>
                        <a:spcBef>
                          <a:spcPts val="425"/>
                        </a:spcBef>
                      </a:pPr>
                      <a:r>
                        <a:rPr sz="800" b="1" dirty="0">
                          <a:latin typeface="Arial"/>
                          <a:cs typeface="Arial"/>
                        </a:rPr>
                        <a:t>Pre</a:t>
                      </a:r>
                      <a:r>
                        <a:rPr sz="800" b="1" spc="-20" dirty="0">
                          <a:latin typeface="Arial"/>
                          <a:cs typeface="Arial"/>
                        </a:rPr>
                        <a:t> </a:t>
                      </a:r>
                      <a:r>
                        <a:rPr sz="800" b="1" dirty="0">
                          <a:latin typeface="Arial"/>
                          <a:cs typeface="Arial"/>
                        </a:rPr>
                        <a:t>/</a:t>
                      </a:r>
                      <a:r>
                        <a:rPr sz="800" b="1" spc="-15" dirty="0">
                          <a:latin typeface="Arial"/>
                          <a:cs typeface="Arial"/>
                        </a:rPr>
                        <a:t> </a:t>
                      </a:r>
                      <a:r>
                        <a:rPr sz="800" b="1" dirty="0">
                          <a:latin typeface="Arial"/>
                          <a:cs typeface="Arial"/>
                        </a:rPr>
                        <a:t>Post</a:t>
                      </a:r>
                      <a:r>
                        <a:rPr sz="800" b="1" spc="-10" dirty="0">
                          <a:latin typeface="Arial"/>
                          <a:cs typeface="Arial"/>
                        </a:rPr>
                        <a:t> Rating</a:t>
                      </a:r>
                      <a:endParaRPr sz="800" dirty="0">
                        <a:latin typeface="Arial"/>
                        <a:cs typeface="Arial"/>
                      </a:endParaRPr>
                    </a:p>
                  </a:txBody>
                  <a:tcPr marL="0" marR="0" marT="40481" marB="0">
                    <a:lnL w="9525">
                      <a:solidFill>
                        <a:srgbClr val="A6A6A6"/>
                      </a:solidFill>
                      <a:prstDash val="solid"/>
                    </a:lnL>
                    <a:lnT w="12700">
                      <a:solidFill>
                        <a:srgbClr val="9BBA58"/>
                      </a:solidFill>
                      <a:prstDash val="solid"/>
                    </a:lnT>
                    <a:lnB w="12700">
                      <a:solidFill>
                        <a:srgbClr val="9BBA58"/>
                      </a:solidFill>
                      <a:prstDash val="solid"/>
                    </a:lnB>
                    <a:solidFill>
                      <a:srgbClr val="EDEBE0"/>
                    </a:solidFill>
                  </a:tcPr>
                </a:tc>
                <a:tc>
                  <a:txBody>
                    <a:bodyPr/>
                    <a:lstStyle/>
                    <a:p>
                      <a:pPr marL="91440">
                        <a:lnSpc>
                          <a:spcPct val="100000"/>
                        </a:lnSpc>
                        <a:spcBef>
                          <a:spcPts val="395"/>
                        </a:spcBef>
                      </a:pPr>
                      <a:r>
                        <a:rPr sz="800" dirty="0">
                          <a:latin typeface="Arial"/>
                          <a:cs typeface="Arial"/>
                        </a:rPr>
                        <a:t>Significant</a:t>
                      </a:r>
                      <a:r>
                        <a:rPr sz="800" spc="-45" dirty="0">
                          <a:latin typeface="Arial"/>
                          <a:cs typeface="Arial"/>
                        </a:rPr>
                        <a:t> </a:t>
                      </a:r>
                      <a:r>
                        <a:rPr sz="800" dirty="0">
                          <a:latin typeface="Arial"/>
                          <a:cs typeface="Arial"/>
                        </a:rPr>
                        <a:t>(3),</a:t>
                      </a:r>
                      <a:r>
                        <a:rPr sz="800" spc="-10" dirty="0">
                          <a:latin typeface="Arial"/>
                          <a:cs typeface="Arial"/>
                        </a:rPr>
                        <a:t> </a:t>
                      </a:r>
                      <a:r>
                        <a:rPr sz="800" dirty="0">
                          <a:latin typeface="Arial"/>
                          <a:cs typeface="Arial"/>
                        </a:rPr>
                        <a:t>Likely</a:t>
                      </a:r>
                      <a:r>
                        <a:rPr sz="800" spc="-30" dirty="0">
                          <a:latin typeface="Arial"/>
                          <a:cs typeface="Arial"/>
                        </a:rPr>
                        <a:t> </a:t>
                      </a:r>
                      <a:r>
                        <a:rPr sz="800" spc="-25" dirty="0">
                          <a:latin typeface="Arial"/>
                          <a:cs typeface="Arial"/>
                        </a:rPr>
                        <a:t>(3)</a:t>
                      </a:r>
                      <a:endParaRPr sz="800" dirty="0">
                        <a:latin typeface="Arial"/>
                        <a:cs typeface="Arial"/>
                      </a:endParaRPr>
                    </a:p>
                  </a:txBody>
                  <a:tcPr marL="0" marR="0" marT="37624" marB="0">
                    <a:lnR w="9525">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7"/>
                  </a:ext>
                </a:extLst>
              </a:tr>
              <a:tr h="316706">
                <a:tc>
                  <a:txBody>
                    <a:bodyPr/>
                    <a:lstStyle/>
                    <a:p>
                      <a:pPr marL="90805" marR="245110">
                        <a:lnSpc>
                          <a:spcPct val="100000"/>
                        </a:lnSpc>
                        <a:spcBef>
                          <a:spcPts val="434"/>
                        </a:spcBef>
                      </a:pPr>
                      <a:r>
                        <a:rPr sz="800" b="1" dirty="0">
                          <a:latin typeface="Arial"/>
                          <a:cs typeface="Arial"/>
                        </a:rPr>
                        <a:t>Absent</a:t>
                      </a:r>
                      <a:r>
                        <a:rPr sz="800" b="1" spc="-10" dirty="0">
                          <a:latin typeface="Arial"/>
                          <a:cs typeface="Arial"/>
                        </a:rPr>
                        <a:t> </a:t>
                      </a:r>
                      <a:r>
                        <a:rPr sz="800" b="1" dirty="0">
                          <a:latin typeface="Arial"/>
                          <a:cs typeface="Arial"/>
                        </a:rPr>
                        <a:t>/</a:t>
                      </a:r>
                      <a:r>
                        <a:rPr sz="800" b="1" spc="-40" dirty="0">
                          <a:latin typeface="Arial"/>
                          <a:cs typeface="Arial"/>
                        </a:rPr>
                        <a:t> </a:t>
                      </a:r>
                      <a:r>
                        <a:rPr sz="800" b="1" spc="-10" dirty="0">
                          <a:latin typeface="Arial"/>
                          <a:cs typeface="Arial"/>
                        </a:rPr>
                        <a:t>Insufficient Controls</a:t>
                      </a:r>
                      <a:endParaRPr sz="800" dirty="0">
                        <a:latin typeface="Arial"/>
                        <a:cs typeface="Arial"/>
                      </a:endParaRPr>
                    </a:p>
                  </a:txBody>
                  <a:tcPr marL="0" marR="0" marT="41433" marB="0">
                    <a:lnL w="9525">
                      <a:solidFill>
                        <a:srgbClr val="A6A6A6"/>
                      </a:solidFill>
                      <a:prstDash val="solid"/>
                    </a:lnL>
                    <a:lnT w="12700">
                      <a:solidFill>
                        <a:srgbClr val="9BBA58"/>
                      </a:solidFill>
                      <a:prstDash val="solid"/>
                    </a:lnT>
                    <a:lnB w="12700">
                      <a:solidFill>
                        <a:srgbClr val="9BBA58"/>
                      </a:solidFill>
                      <a:prstDash val="solid"/>
                    </a:lnB>
                    <a:solidFill>
                      <a:srgbClr val="EDEBE0"/>
                    </a:solidFill>
                  </a:tcPr>
                </a:tc>
                <a:tc>
                  <a:txBody>
                    <a:bodyPr/>
                    <a:lstStyle/>
                    <a:p>
                      <a:pPr marL="261620" indent="-170180">
                        <a:lnSpc>
                          <a:spcPct val="100000"/>
                        </a:lnSpc>
                        <a:spcBef>
                          <a:spcPts val="375"/>
                        </a:spcBef>
                        <a:buChar char="•"/>
                        <a:tabLst>
                          <a:tab pos="261620" algn="l"/>
                        </a:tabLst>
                      </a:pPr>
                      <a:r>
                        <a:rPr sz="800" dirty="0">
                          <a:latin typeface="Arial"/>
                          <a:cs typeface="Arial"/>
                        </a:rPr>
                        <a:t>Communication</a:t>
                      </a:r>
                      <a:r>
                        <a:rPr sz="800" spc="-60" dirty="0">
                          <a:latin typeface="Arial"/>
                          <a:cs typeface="Arial"/>
                        </a:rPr>
                        <a:t> </a:t>
                      </a:r>
                      <a:r>
                        <a:rPr sz="800" dirty="0">
                          <a:latin typeface="Arial"/>
                          <a:cs typeface="Arial"/>
                        </a:rPr>
                        <a:t>failure</a:t>
                      </a:r>
                      <a:r>
                        <a:rPr sz="800" spc="-40" dirty="0">
                          <a:latin typeface="Arial"/>
                          <a:cs typeface="Arial"/>
                        </a:rPr>
                        <a:t> </a:t>
                      </a:r>
                      <a:r>
                        <a:rPr sz="800" dirty="0">
                          <a:latin typeface="Arial"/>
                          <a:cs typeface="Arial"/>
                        </a:rPr>
                        <a:t>between</a:t>
                      </a:r>
                      <a:r>
                        <a:rPr sz="800" spc="-25" dirty="0">
                          <a:latin typeface="Arial"/>
                          <a:cs typeface="Arial"/>
                        </a:rPr>
                        <a:t> </a:t>
                      </a:r>
                      <a:r>
                        <a:rPr sz="800" dirty="0">
                          <a:latin typeface="Arial"/>
                          <a:cs typeface="Arial"/>
                        </a:rPr>
                        <a:t>crane</a:t>
                      </a:r>
                      <a:r>
                        <a:rPr sz="800" spc="-30" dirty="0">
                          <a:latin typeface="Arial"/>
                          <a:cs typeface="Arial"/>
                        </a:rPr>
                        <a:t> </a:t>
                      </a:r>
                      <a:r>
                        <a:rPr sz="800" dirty="0">
                          <a:latin typeface="Arial"/>
                          <a:cs typeface="Arial"/>
                        </a:rPr>
                        <a:t>operators</a:t>
                      </a:r>
                      <a:r>
                        <a:rPr sz="800" spc="-25" dirty="0">
                          <a:latin typeface="Arial"/>
                          <a:cs typeface="Arial"/>
                        </a:rPr>
                        <a:t> </a:t>
                      </a:r>
                      <a:r>
                        <a:rPr sz="800" dirty="0">
                          <a:latin typeface="Arial"/>
                          <a:cs typeface="Arial"/>
                        </a:rPr>
                        <a:t>and</a:t>
                      </a:r>
                      <a:r>
                        <a:rPr sz="800" spc="-30" dirty="0">
                          <a:latin typeface="Arial"/>
                          <a:cs typeface="Arial"/>
                        </a:rPr>
                        <a:t> </a:t>
                      </a:r>
                      <a:r>
                        <a:rPr sz="800" spc="-10" dirty="0">
                          <a:latin typeface="Arial"/>
                          <a:cs typeface="Arial"/>
                        </a:rPr>
                        <a:t>foreman</a:t>
                      </a:r>
                      <a:endParaRPr sz="800" dirty="0">
                        <a:latin typeface="Arial"/>
                        <a:cs typeface="Arial"/>
                      </a:endParaRPr>
                    </a:p>
                    <a:p>
                      <a:pPr marL="261620" indent="-170180">
                        <a:lnSpc>
                          <a:spcPct val="100000"/>
                        </a:lnSpc>
                        <a:buChar char="•"/>
                        <a:tabLst>
                          <a:tab pos="261620" algn="l"/>
                        </a:tabLst>
                      </a:pPr>
                      <a:r>
                        <a:rPr sz="800" dirty="0">
                          <a:latin typeface="Arial"/>
                          <a:cs typeface="Arial"/>
                        </a:rPr>
                        <a:t>Failure</a:t>
                      </a:r>
                      <a:r>
                        <a:rPr sz="800" spc="-25" dirty="0">
                          <a:latin typeface="Arial"/>
                          <a:cs typeface="Arial"/>
                        </a:rPr>
                        <a:t> </a:t>
                      </a:r>
                      <a:r>
                        <a:rPr sz="800" dirty="0">
                          <a:latin typeface="Arial"/>
                          <a:cs typeface="Arial"/>
                        </a:rPr>
                        <a:t>to</a:t>
                      </a:r>
                      <a:r>
                        <a:rPr sz="800" spc="-15" dirty="0">
                          <a:latin typeface="Arial"/>
                          <a:cs typeface="Arial"/>
                        </a:rPr>
                        <a:t> </a:t>
                      </a:r>
                      <a:r>
                        <a:rPr sz="800" dirty="0">
                          <a:latin typeface="Arial"/>
                          <a:cs typeface="Arial"/>
                        </a:rPr>
                        <a:t>follow</a:t>
                      </a:r>
                      <a:r>
                        <a:rPr sz="800" spc="-40" dirty="0">
                          <a:latin typeface="Arial"/>
                          <a:cs typeface="Arial"/>
                        </a:rPr>
                        <a:t> </a:t>
                      </a:r>
                      <a:r>
                        <a:rPr sz="800" dirty="0">
                          <a:latin typeface="Arial"/>
                          <a:cs typeface="Arial"/>
                        </a:rPr>
                        <a:t>Material</a:t>
                      </a:r>
                      <a:r>
                        <a:rPr sz="800" spc="-25" dirty="0">
                          <a:latin typeface="Arial"/>
                          <a:cs typeface="Arial"/>
                        </a:rPr>
                        <a:t> </a:t>
                      </a:r>
                      <a:r>
                        <a:rPr sz="800" dirty="0">
                          <a:latin typeface="Arial"/>
                          <a:cs typeface="Arial"/>
                        </a:rPr>
                        <a:t>Transport</a:t>
                      </a:r>
                      <a:r>
                        <a:rPr sz="800" spc="-35" dirty="0">
                          <a:latin typeface="Arial"/>
                          <a:cs typeface="Arial"/>
                        </a:rPr>
                        <a:t> </a:t>
                      </a:r>
                      <a:r>
                        <a:rPr sz="800" spc="-25" dirty="0">
                          <a:latin typeface="Arial"/>
                          <a:cs typeface="Arial"/>
                        </a:rPr>
                        <a:t>SOP</a:t>
                      </a:r>
                      <a:endParaRPr sz="800" dirty="0">
                        <a:latin typeface="Arial"/>
                        <a:cs typeface="Arial"/>
                      </a:endParaRPr>
                    </a:p>
                  </a:txBody>
                  <a:tcPr marL="0" marR="0" marT="35719" marB="0">
                    <a:lnR w="9525">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8"/>
                  </a:ext>
                </a:extLst>
              </a:tr>
              <a:tr h="316706">
                <a:tc>
                  <a:txBody>
                    <a:bodyPr/>
                    <a:lstStyle/>
                    <a:p>
                      <a:pPr marL="90805" marR="234950">
                        <a:lnSpc>
                          <a:spcPct val="100000"/>
                        </a:lnSpc>
                        <a:spcBef>
                          <a:spcPts val="434"/>
                        </a:spcBef>
                      </a:pPr>
                      <a:r>
                        <a:rPr sz="800" b="1" dirty="0">
                          <a:latin typeface="Arial"/>
                          <a:cs typeface="Arial"/>
                        </a:rPr>
                        <a:t>Applicable</a:t>
                      </a:r>
                      <a:r>
                        <a:rPr sz="800" b="1" spc="-50" dirty="0">
                          <a:latin typeface="Arial"/>
                          <a:cs typeface="Arial"/>
                        </a:rPr>
                        <a:t> </a:t>
                      </a:r>
                      <a:r>
                        <a:rPr sz="800" b="1" dirty="0">
                          <a:latin typeface="Arial"/>
                          <a:cs typeface="Arial"/>
                        </a:rPr>
                        <a:t>Policies</a:t>
                      </a:r>
                      <a:r>
                        <a:rPr sz="800" b="1" spc="-70" dirty="0">
                          <a:latin typeface="Arial"/>
                          <a:cs typeface="Arial"/>
                        </a:rPr>
                        <a:t> </a:t>
                      </a:r>
                      <a:r>
                        <a:rPr sz="800" b="1" spc="-50" dirty="0">
                          <a:latin typeface="Arial"/>
                          <a:cs typeface="Arial"/>
                        </a:rPr>
                        <a:t>/ </a:t>
                      </a:r>
                      <a:r>
                        <a:rPr sz="800" b="1" spc="-10" dirty="0">
                          <a:latin typeface="Arial"/>
                          <a:cs typeface="Arial"/>
                        </a:rPr>
                        <a:t>Procedures</a:t>
                      </a:r>
                      <a:endParaRPr sz="800" dirty="0">
                        <a:latin typeface="Arial"/>
                        <a:cs typeface="Arial"/>
                      </a:endParaRPr>
                    </a:p>
                  </a:txBody>
                  <a:tcPr marL="0" marR="0" marT="41433" marB="0">
                    <a:lnL w="9525">
                      <a:solidFill>
                        <a:srgbClr val="A6A6A6"/>
                      </a:solidFill>
                      <a:prstDash val="solid"/>
                    </a:lnL>
                    <a:lnT w="12700">
                      <a:solidFill>
                        <a:srgbClr val="9BBA58"/>
                      </a:solidFill>
                      <a:prstDash val="solid"/>
                    </a:lnT>
                    <a:lnB w="12700">
                      <a:solidFill>
                        <a:srgbClr val="9BBA58"/>
                      </a:solidFill>
                      <a:prstDash val="solid"/>
                    </a:lnB>
                    <a:solidFill>
                      <a:srgbClr val="EDEBE0"/>
                    </a:solidFill>
                  </a:tcPr>
                </a:tc>
                <a:tc>
                  <a:txBody>
                    <a:bodyPr/>
                    <a:lstStyle/>
                    <a:p>
                      <a:pPr marL="91440">
                        <a:lnSpc>
                          <a:spcPct val="100000"/>
                        </a:lnSpc>
                        <a:spcBef>
                          <a:spcPts val="1005"/>
                        </a:spcBef>
                      </a:pPr>
                      <a:r>
                        <a:rPr sz="800" dirty="0">
                          <a:latin typeface="Arial"/>
                          <a:cs typeface="Arial"/>
                        </a:rPr>
                        <a:t>Material</a:t>
                      </a:r>
                      <a:r>
                        <a:rPr sz="800" spc="-30" dirty="0">
                          <a:latin typeface="Arial"/>
                          <a:cs typeface="Arial"/>
                        </a:rPr>
                        <a:t> </a:t>
                      </a:r>
                      <a:r>
                        <a:rPr sz="800" dirty="0">
                          <a:latin typeface="Arial"/>
                          <a:cs typeface="Arial"/>
                        </a:rPr>
                        <a:t>Transport</a:t>
                      </a:r>
                      <a:r>
                        <a:rPr sz="800" spc="-40" dirty="0">
                          <a:latin typeface="Arial"/>
                          <a:cs typeface="Arial"/>
                        </a:rPr>
                        <a:t> </a:t>
                      </a:r>
                      <a:r>
                        <a:rPr sz="800" spc="-25" dirty="0">
                          <a:latin typeface="Arial"/>
                          <a:cs typeface="Arial"/>
                        </a:rPr>
                        <a:t>SOP</a:t>
                      </a:r>
                      <a:endParaRPr sz="800" dirty="0">
                        <a:latin typeface="Arial"/>
                        <a:cs typeface="Arial"/>
                      </a:endParaRPr>
                    </a:p>
                  </a:txBody>
                  <a:tcPr marL="0" marR="0" marT="95726" marB="0">
                    <a:lnR w="9525">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9"/>
                  </a:ext>
                </a:extLst>
              </a:tr>
              <a:tr h="316706">
                <a:tc>
                  <a:txBody>
                    <a:bodyPr/>
                    <a:lstStyle/>
                    <a:p>
                      <a:pPr marL="90805">
                        <a:lnSpc>
                          <a:spcPct val="100000"/>
                        </a:lnSpc>
                        <a:spcBef>
                          <a:spcPts val="1035"/>
                        </a:spcBef>
                      </a:pPr>
                      <a:r>
                        <a:rPr sz="800" b="1" dirty="0">
                          <a:latin typeface="Arial"/>
                          <a:cs typeface="Arial"/>
                        </a:rPr>
                        <a:t>Employee</a:t>
                      </a:r>
                      <a:r>
                        <a:rPr sz="800" b="1" spc="-50" dirty="0">
                          <a:latin typeface="Arial"/>
                          <a:cs typeface="Arial"/>
                        </a:rPr>
                        <a:t> </a:t>
                      </a:r>
                      <a:r>
                        <a:rPr sz="800" b="1" spc="-10" dirty="0">
                          <a:latin typeface="Arial"/>
                          <a:cs typeface="Arial"/>
                        </a:rPr>
                        <a:t>Condition</a:t>
                      </a:r>
                      <a:endParaRPr sz="800" dirty="0">
                        <a:latin typeface="Arial"/>
                        <a:cs typeface="Arial"/>
                      </a:endParaRPr>
                    </a:p>
                  </a:txBody>
                  <a:tcPr marL="0" marR="0" marT="98584" marB="0">
                    <a:lnL w="9525">
                      <a:solidFill>
                        <a:srgbClr val="A6A6A6"/>
                      </a:solidFill>
                      <a:prstDash val="solid"/>
                    </a:lnL>
                    <a:lnT w="12700">
                      <a:solidFill>
                        <a:srgbClr val="9BBA58"/>
                      </a:solidFill>
                      <a:prstDash val="solid"/>
                    </a:lnT>
                    <a:lnB w="12700">
                      <a:solidFill>
                        <a:srgbClr val="9BBA58"/>
                      </a:solidFill>
                      <a:prstDash val="solid"/>
                    </a:lnB>
                    <a:solidFill>
                      <a:srgbClr val="EDEBE0"/>
                    </a:solidFill>
                  </a:tcPr>
                </a:tc>
                <a:tc>
                  <a:txBody>
                    <a:bodyPr/>
                    <a:lstStyle/>
                    <a:p>
                      <a:pPr marL="91440">
                        <a:lnSpc>
                          <a:spcPct val="100000"/>
                        </a:lnSpc>
                        <a:spcBef>
                          <a:spcPts val="1005"/>
                        </a:spcBef>
                      </a:pPr>
                      <a:r>
                        <a:rPr sz="800" spc="-25" dirty="0">
                          <a:latin typeface="Arial"/>
                          <a:cs typeface="Arial"/>
                        </a:rPr>
                        <a:t>N/A</a:t>
                      </a:r>
                      <a:endParaRPr sz="800" dirty="0">
                        <a:latin typeface="Arial"/>
                        <a:cs typeface="Arial"/>
                      </a:endParaRPr>
                    </a:p>
                  </a:txBody>
                  <a:tcPr marL="0" marR="0" marT="95726" marB="0">
                    <a:lnR w="9525">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10"/>
                  </a:ext>
                </a:extLst>
              </a:tr>
              <a:tr h="200978">
                <a:tc>
                  <a:txBody>
                    <a:bodyPr/>
                    <a:lstStyle/>
                    <a:p>
                      <a:pPr marL="90805">
                        <a:lnSpc>
                          <a:spcPct val="100000"/>
                        </a:lnSpc>
                        <a:spcBef>
                          <a:spcPts val="425"/>
                        </a:spcBef>
                      </a:pPr>
                      <a:r>
                        <a:rPr sz="800" b="1" spc="-10" dirty="0">
                          <a:latin typeface="Arial"/>
                          <a:cs typeface="Arial"/>
                        </a:rPr>
                        <a:t>Contact</a:t>
                      </a:r>
                      <a:endParaRPr sz="800" dirty="0">
                        <a:latin typeface="Arial"/>
                        <a:cs typeface="Arial"/>
                      </a:endParaRPr>
                    </a:p>
                  </a:txBody>
                  <a:tcPr marL="0" marR="0" marT="40481" marB="0">
                    <a:lnL w="9525">
                      <a:solidFill>
                        <a:srgbClr val="A6A6A6"/>
                      </a:solidFill>
                      <a:prstDash val="solid"/>
                    </a:lnL>
                    <a:lnT w="12700">
                      <a:solidFill>
                        <a:srgbClr val="9BBA58"/>
                      </a:solidFill>
                      <a:prstDash val="solid"/>
                    </a:lnT>
                    <a:lnB w="9525">
                      <a:solidFill>
                        <a:srgbClr val="A6A6A6"/>
                      </a:solidFill>
                      <a:prstDash val="solid"/>
                    </a:lnB>
                    <a:solidFill>
                      <a:srgbClr val="EDEBE0"/>
                    </a:solidFill>
                  </a:tcPr>
                </a:tc>
                <a:tc>
                  <a:txBody>
                    <a:bodyPr/>
                    <a:lstStyle/>
                    <a:p>
                      <a:pPr marL="91440">
                        <a:lnSpc>
                          <a:spcPct val="100000"/>
                        </a:lnSpc>
                        <a:spcBef>
                          <a:spcPts val="395"/>
                        </a:spcBef>
                      </a:pPr>
                      <a:r>
                        <a:rPr sz="800" dirty="0">
                          <a:latin typeface="Arial"/>
                          <a:cs typeface="Arial"/>
                        </a:rPr>
                        <a:t>Ignacio</a:t>
                      </a:r>
                      <a:r>
                        <a:rPr sz="800" spc="-25" dirty="0">
                          <a:latin typeface="Arial"/>
                          <a:cs typeface="Arial"/>
                        </a:rPr>
                        <a:t> </a:t>
                      </a:r>
                      <a:r>
                        <a:rPr sz="800" dirty="0">
                          <a:latin typeface="Arial"/>
                          <a:cs typeface="Arial"/>
                        </a:rPr>
                        <a:t>Romero,</a:t>
                      </a:r>
                      <a:r>
                        <a:rPr sz="800" spc="-35" dirty="0">
                          <a:latin typeface="Arial"/>
                          <a:cs typeface="Arial"/>
                        </a:rPr>
                        <a:t> </a:t>
                      </a:r>
                      <a:r>
                        <a:rPr sz="800" dirty="0">
                          <a:latin typeface="Arial"/>
                          <a:cs typeface="Arial"/>
                        </a:rPr>
                        <a:t>Health</a:t>
                      </a:r>
                      <a:r>
                        <a:rPr sz="800" spc="-20" dirty="0">
                          <a:latin typeface="Arial"/>
                          <a:cs typeface="Arial"/>
                        </a:rPr>
                        <a:t> </a:t>
                      </a:r>
                      <a:r>
                        <a:rPr sz="800" dirty="0">
                          <a:latin typeface="Arial"/>
                          <a:cs typeface="Arial"/>
                        </a:rPr>
                        <a:t>and</a:t>
                      </a:r>
                      <a:r>
                        <a:rPr sz="800" spc="-15" dirty="0">
                          <a:latin typeface="Arial"/>
                          <a:cs typeface="Arial"/>
                        </a:rPr>
                        <a:t> </a:t>
                      </a:r>
                      <a:r>
                        <a:rPr sz="800" dirty="0">
                          <a:latin typeface="Arial"/>
                          <a:cs typeface="Arial"/>
                        </a:rPr>
                        <a:t>Safety</a:t>
                      </a:r>
                      <a:r>
                        <a:rPr sz="800" spc="-40" dirty="0">
                          <a:latin typeface="Arial"/>
                          <a:cs typeface="Arial"/>
                        </a:rPr>
                        <a:t> </a:t>
                      </a:r>
                      <a:r>
                        <a:rPr sz="800" spc="-10" dirty="0">
                          <a:latin typeface="Arial"/>
                          <a:cs typeface="Arial"/>
                        </a:rPr>
                        <a:t>Manager</a:t>
                      </a:r>
                      <a:endParaRPr sz="800" dirty="0">
                        <a:latin typeface="Arial"/>
                        <a:cs typeface="Arial"/>
                      </a:endParaRPr>
                    </a:p>
                  </a:txBody>
                  <a:tcPr marL="0" marR="0" marT="37624" marB="0">
                    <a:lnR w="9525">
                      <a:solidFill>
                        <a:srgbClr val="A6A6A6"/>
                      </a:solidFill>
                      <a:prstDash val="solid"/>
                    </a:lnR>
                    <a:lnT w="12700">
                      <a:solidFill>
                        <a:srgbClr val="9BBA58"/>
                      </a:solidFill>
                      <a:prstDash val="solid"/>
                    </a:lnT>
                    <a:lnB w="9525">
                      <a:solidFill>
                        <a:srgbClr val="A6A6A6"/>
                      </a:solidFill>
                      <a:prstDash val="solid"/>
                    </a:lnB>
                  </a:tcPr>
                </a:tc>
                <a:extLst>
                  <a:ext uri="{0D108BD9-81ED-4DB2-BD59-A6C34878D82A}">
                    <a16:rowId xmlns:a16="http://schemas.microsoft.com/office/drawing/2014/main" val="10011"/>
                  </a:ext>
                </a:extLst>
              </a:tr>
            </a:tbl>
          </a:graphicData>
        </a:graphic>
      </p:graphicFrame>
      <p:sp>
        <p:nvSpPr>
          <p:cNvPr id="14" name="object 14"/>
          <p:cNvSpPr txBox="1"/>
          <p:nvPr/>
        </p:nvSpPr>
        <p:spPr>
          <a:xfrm>
            <a:off x="7073254" y="1229659"/>
            <a:ext cx="933926" cy="131350"/>
          </a:xfrm>
          <a:prstGeom prst="rect">
            <a:avLst/>
          </a:prstGeom>
        </p:spPr>
        <p:txBody>
          <a:bodyPr vert="horz" wrap="square" lIns="0" tIns="10001" rIns="0" bIns="0" rtlCol="0">
            <a:spAutoFit/>
          </a:bodyPr>
          <a:lstStyle/>
          <a:p>
            <a:pPr marL="9525">
              <a:spcBef>
                <a:spcPts val="79"/>
              </a:spcBef>
            </a:pPr>
            <a:r>
              <a:rPr sz="788" dirty="0">
                <a:latin typeface="Arial"/>
                <a:cs typeface="Arial"/>
              </a:rPr>
              <a:t>Event</a:t>
            </a:r>
            <a:r>
              <a:rPr sz="788" spc="-15" dirty="0">
                <a:latin typeface="Arial"/>
                <a:cs typeface="Arial"/>
              </a:rPr>
              <a:t> </a:t>
            </a:r>
            <a:r>
              <a:rPr sz="788" dirty="0">
                <a:latin typeface="Arial"/>
                <a:cs typeface="Arial"/>
              </a:rPr>
              <a:t>ID</a:t>
            </a:r>
            <a:r>
              <a:rPr sz="788" spc="-19" dirty="0">
                <a:latin typeface="Arial"/>
                <a:cs typeface="Arial"/>
              </a:rPr>
              <a:t> </a:t>
            </a:r>
            <a:r>
              <a:rPr sz="788" spc="-8" dirty="0">
                <a:latin typeface="Arial"/>
                <a:cs typeface="Arial"/>
              </a:rPr>
              <a:t>#20013221</a:t>
            </a:r>
            <a:endParaRPr sz="788" dirty="0">
              <a:latin typeface="Arial"/>
              <a:cs typeface="Arial"/>
            </a:endParaRPr>
          </a:p>
        </p:txBody>
      </p:sp>
      <p:pic>
        <p:nvPicPr>
          <p:cNvPr id="15" name="object 15"/>
          <p:cNvPicPr/>
          <p:nvPr/>
        </p:nvPicPr>
        <p:blipFill>
          <a:blip r:embed="rId4" cstate="print"/>
          <a:stretch>
            <a:fillRect/>
          </a:stretch>
        </p:blipFill>
        <p:spPr>
          <a:xfrm>
            <a:off x="4919472" y="1938529"/>
            <a:ext cx="3967352" cy="3841622"/>
          </a:xfrm>
          <a:prstGeom prst="rect">
            <a:avLst/>
          </a:prstGeom>
        </p:spPr>
      </p:pic>
      <p:pic>
        <p:nvPicPr>
          <p:cNvPr id="16" name="object 16"/>
          <p:cNvPicPr/>
          <p:nvPr/>
        </p:nvPicPr>
        <p:blipFill>
          <a:blip r:embed="rId5" cstate="print"/>
          <a:stretch>
            <a:fillRect/>
          </a:stretch>
        </p:blipFill>
        <p:spPr>
          <a:xfrm>
            <a:off x="222886" y="1018414"/>
            <a:ext cx="499490" cy="43319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6154" y="1127010"/>
            <a:ext cx="4970621" cy="240450"/>
          </a:xfrm>
          <a:prstGeom prst="rect">
            <a:avLst/>
          </a:prstGeom>
        </p:spPr>
        <p:txBody>
          <a:bodyPr vert="horz" wrap="square" lIns="0" tIns="9525" rIns="0" bIns="0" rtlCol="0" anchor="ctr">
            <a:spAutoFit/>
          </a:bodyPr>
          <a:lstStyle/>
          <a:p>
            <a:pPr marL="9525">
              <a:lnSpc>
                <a:spcPct val="100000"/>
              </a:lnSpc>
              <a:spcBef>
                <a:spcPts val="75"/>
              </a:spcBef>
            </a:pPr>
            <a:r>
              <a:rPr sz="2250" baseline="1388" dirty="0"/>
              <a:t>Actionable</a:t>
            </a:r>
            <a:r>
              <a:rPr sz="2250" spc="-67" baseline="1388" dirty="0"/>
              <a:t> </a:t>
            </a:r>
            <a:r>
              <a:rPr sz="2250" baseline="1388" dirty="0"/>
              <a:t>Event:</a:t>
            </a:r>
            <a:r>
              <a:rPr sz="2250" spc="225" baseline="1388" dirty="0"/>
              <a:t> </a:t>
            </a:r>
            <a:r>
              <a:rPr sz="1350" b="0" spc="-8" dirty="0"/>
              <a:t>H-</a:t>
            </a:r>
            <a:r>
              <a:rPr sz="1350" b="0" dirty="0"/>
              <a:t>Beams</a:t>
            </a:r>
            <a:r>
              <a:rPr sz="1350" b="0" spc="-8" dirty="0"/>
              <a:t> </a:t>
            </a:r>
            <a:r>
              <a:rPr sz="1350" b="0" dirty="0"/>
              <a:t>Fall</a:t>
            </a:r>
            <a:r>
              <a:rPr sz="1350" b="0" spc="-23" dirty="0"/>
              <a:t> </a:t>
            </a:r>
            <a:r>
              <a:rPr sz="1350" b="0" dirty="0"/>
              <a:t>from</a:t>
            </a:r>
            <a:r>
              <a:rPr sz="1350" b="0" spc="-19" dirty="0"/>
              <a:t> </a:t>
            </a:r>
            <a:r>
              <a:rPr sz="1350" b="0" dirty="0"/>
              <a:t>Trailer</a:t>
            </a:r>
            <a:r>
              <a:rPr sz="1350" b="0" spc="-30" dirty="0"/>
              <a:t> </a:t>
            </a:r>
            <a:r>
              <a:rPr sz="1350" b="0" dirty="0"/>
              <a:t>during</a:t>
            </a:r>
            <a:r>
              <a:rPr sz="1350" b="0" spc="-4" dirty="0"/>
              <a:t> </a:t>
            </a:r>
            <a:r>
              <a:rPr sz="1350" b="0" spc="-8" dirty="0"/>
              <a:t>Transport</a:t>
            </a:r>
            <a:endParaRPr sz="1350" dirty="0"/>
          </a:p>
        </p:txBody>
      </p:sp>
      <p:grpSp>
        <p:nvGrpSpPr>
          <p:cNvPr id="3" name="object 3"/>
          <p:cNvGrpSpPr/>
          <p:nvPr/>
        </p:nvGrpSpPr>
        <p:grpSpPr>
          <a:xfrm>
            <a:off x="4722743" y="1647825"/>
            <a:ext cx="4226243" cy="4188143"/>
            <a:chOff x="6296991" y="1054100"/>
            <a:chExt cx="5634990" cy="5584190"/>
          </a:xfrm>
        </p:grpSpPr>
        <p:sp>
          <p:nvSpPr>
            <p:cNvPr id="4" name="object 4"/>
            <p:cNvSpPr/>
            <p:nvPr/>
          </p:nvSpPr>
          <p:spPr>
            <a:xfrm>
              <a:off x="6309690" y="1424622"/>
              <a:ext cx="5609590" cy="5201285"/>
            </a:xfrm>
            <a:custGeom>
              <a:avLst/>
              <a:gdLst/>
              <a:ahLst/>
              <a:cxnLst/>
              <a:rect l="l" t="t" r="r" b="b"/>
              <a:pathLst>
                <a:path w="5609590" h="5201284">
                  <a:moveTo>
                    <a:pt x="5609209" y="0"/>
                  </a:moveTo>
                  <a:lnTo>
                    <a:pt x="0" y="0"/>
                  </a:lnTo>
                  <a:lnTo>
                    <a:pt x="0" y="5200827"/>
                  </a:lnTo>
                  <a:lnTo>
                    <a:pt x="5609209" y="5200827"/>
                  </a:lnTo>
                  <a:lnTo>
                    <a:pt x="5609209" y="0"/>
                  </a:lnTo>
                  <a:close/>
                </a:path>
              </a:pathLst>
            </a:custGeom>
            <a:solidFill>
              <a:srgbClr val="EDEBE0"/>
            </a:solidFill>
          </p:spPr>
          <p:txBody>
            <a:bodyPr wrap="square" lIns="0" tIns="0" rIns="0" bIns="0" rtlCol="0"/>
            <a:lstStyle/>
            <a:p>
              <a:endParaRPr sz="1350" dirty="0"/>
            </a:p>
          </p:txBody>
        </p:sp>
        <p:sp>
          <p:nvSpPr>
            <p:cNvPr id="5" name="object 5"/>
            <p:cNvSpPr/>
            <p:nvPr/>
          </p:nvSpPr>
          <p:spPr>
            <a:xfrm>
              <a:off x="6309691" y="1060450"/>
              <a:ext cx="0" cy="5571490"/>
            </a:xfrm>
            <a:custGeom>
              <a:avLst/>
              <a:gdLst/>
              <a:ahLst/>
              <a:cxnLst/>
              <a:rect l="l" t="t" r="r" b="b"/>
              <a:pathLst>
                <a:path h="5571490">
                  <a:moveTo>
                    <a:pt x="0" y="0"/>
                  </a:moveTo>
                  <a:lnTo>
                    <a:pt x="0" y="5571350"/>
                  </a:lnTo>
                </a:path>
              </a:pathLst>
            </a:custGeom>
            <a:ln w="12700">
              <a:solidFill>
                <a:srgbClr val="9BBA58"/>
              </a:solidFill>
            </a:ln>
          </p:spPr>
          <p:txBody>
            <a:bodyPr wrap="square" lIns="0" tIns="0" rIns="0" bIns="0" rtlCol="0"/>
            <a:lstStyle/>
            <a:p>
              <a:endParaRPr sz="1350" dirty="0"/>
            </a:p>
          </p:txBody>
        </p:sp>
        <p:sp>
          <p:nvSpPr>
            <p:cNvPr id="6" name="object 6"/>
            <p:cNvSpPr/>
            <p:nvPr/>
          </p:nvSpPr>
          <p:spPr>
            <a:xfrm>
              <a:off x="11918896" y="1060450"/>
              <a:ext cx="0" cy="5571490"/>
            </a:xfrm>
            <a:custGeom>
              <a:avLst/>
              <a:gdLst/>
              <a:ahLst/>
              <a:cxnLst/>
              <a:rect l="l" t="t" r="r" b="b"/>
              <a:pathLst>
                <a:path h="5571490">
                  <a:moveTo>
                    <a:pt x="0" y="0"/>
                  </a:moveTo>
                  <a:lnTo>
                    <a:pt x="0" y="5571350"/>
                  </a:lnTo>
                </a:path>
              </a:pathLst>
            </a:custGeom>
            <a:ln w="12700">
              <a:solidFill>
                <a:srgbClr val="9BBA58"/>
              </a:solidFill>
            </a:ln>
          </p:spPr>
          <p:txBody>
            <a:bodyPr wrap="square" lIns="0" tIns="0" rIns="0" bIns="0" rtlCol="0"/>
            <a:lstStyle/>
            <a:p>
              <a:endParaRPr sz="1350" dirty="0"/>
            </a:p>
          </p:txBody>
        </p:sp>
        <p:sp>
          <p:nvSpPr>
            <p:cNvPr id="7" name="object 7"/>
            <p:cNvSpPr/>
            <p:nvPr/>
          </p:nvSpPr>
          <p:spPr>
            <a:xfrm>
              <a:off x="6303341" y="6625449"/>
              <a:ext cx="5622290" cy="0"/>
            </a:xfrm>
            <a:custGeom>
              <a:avLst/>
              <a:gdLst/>
              <a:ahLst/>
              <a:cxnLst/>
              <a:rect l="l" t="t" r="r" b="b"/>
              <a:pathLst>
                <a:path w="5622290">
                  <a:moveTo>
                    <a:pt x="0" y="0"/>
                  </a:moveTo>
                  <a:lnTo>
                    <a:pt x="5621909" y="0"/>
                  </a:lnTo>
                </a:path>
              </a:pathLst>
            </a:custGeom>
            <a:ln w="12700">
              <a:solidFill>
                <a:srgbClr val="9BBA58"/>
              </a:solidFill>
            </a:ln>
          </p:spPr>
          <p:txBody>
            <a:bodyPr wrap="square" lIns="0" tIns="0" rIns="0" bIns="0" rtlCol="0"/>
            <a:lstStyle/>
            <a:p>
              <a:endParaRPr sz="1350" dirty="0"/>
            </a:p>
          </p:txBody>
        </p:sp>
      </p:grpSp>
      <p:sp>
        <p:nvSpPr>
          <p:cNvPr id="8" name="object 8"/>
          <p:cNvSpPr txBox="1"/>
          <p:nvPr/>
        </p:nvSpPr>
        <p:spPr>
          <a:xfrm>
            <a:off x="4732268" y="1657350"/>
            <a:ext cx="4207193" cy="212077"/>
          </a:xfrm>
          <a:prstGeom prst="rect">
            <a:avLst/>
          </a:prstGeom>
          <a:solidFill>
            <a:srgbClr val="FFFF00"/>
          </a:solidFill>
          <a:ln w="12700">
            <a:solidFill>
              <a:srgbClr val="9BBA58"/>
            </a:solidFill>
          </a:ln>
        </p:spPr>
        <p:txBody>
          <a:bodyPr vert="horz" wrap="square" lIns="0" tIns="50006" rIns="0" bIns="0" rtlCol="0">
            <a:spAutoFit/>
          </a:bodyPr>
          <a:lstStyle/>
          <a:p>
            <a:pPr algn="ctr">
              <a:spcBef>
                <a:spcPts val="394"/>
              </a:spcBef>
            </a:pPr>
            <a:r>
              <a:rPr sz="1050" b="1" dirty="0">
                <a:latin typeface="Arial"/>
                <a:cs typeface="Arial"/>
              </a:rPr>
              <a:t>Photos</a:t>
            </a:r>
            <a:r>
              <a:rPr sz="1050" b="1" spc="-34" dirty="0">
                <a:latin typeface="Arial"/>
                <a:cs typeface="Arial"/>
              </a:rPr>
              <a:t> </a:t>
            </a:r>
            <a:r>
              <a:rPr sz="1050" b="1" dirty="0">
                <a:latin typeface="Arial"/>
                <a:cs typeface="Arial"/>
              </a:rPr>
              <a:t>/</a:t>
            </a:r>
            <a:r>
              <a:rPr sz="1050" b="1" spc="-15" dirty="0">
                <a:latin typeface="Arial"/>
                <a:cs typeface="Arial"/>
              </a:rPr>
              <a:t> Links</a:t>
            </a:r>
            <a:endParaRPr sz="1050" dirty="0">
              <a:latin typeface="Arial"/>
              <a:cs typeface="Arial"/>
            </a:endParaRPr>
          </a:p>
        </p:txBody>
      </p:sp>
      <p:grpSp>
        <p:nvGrpSpPr>
          <p:cNvPr id="9" name="object 9"/>
          <p:cNvGrpSpPr/>
          <p:nvPr/>
        </p:nvGrpSpPr>
        <p:grpSpPr>
          <a:xfrm>
            <a:off x="7088886" y="1006984"/>
            <a:ext cx="1687354" cy="457676"/>
            <a:chOff x="9451848" y="199644"/>
            <a:chExt cx="2249805" cy="610235"/>
          </a:xfrm>
        </p:grpSpPr>
        <p:pic>
          <p:nvPicPr>
            <p:cNvPr id="10" name="object 10"/>
            <p:cNvPicPr/>
            <p:nvPr/>
          </p:nvPicPr>
          <p:blipFill>
            <a:blip r:embed="rId2" cstate="print"/>
            <a:stretch>
              <a:fillRect/>
            </a:stretch>
          </p:blipFill>
          <p:spPr>
            <a:xfrm>
              <a:off x="9451848" y="199644"/>
              <a:ext cx="2249423" cy="262126"/>
            </a:xfrm>
            <a:prstGeom prst="rect">
              <a:avLst/>
            </a:prstGeom>
          </p:spPr>
        </p:pic>
        <p:pic>
          <p:nvPicPr>
            <p:cNvPr id="11" name="object 11"/>
            <p:cNvPicPr/>
            <p:nvPr/>
          </p:nvPicPr>
          <p:blipFill>
            <a:blip r:embed="rId3" cstate="print"/>
            <a:stretch>
              <a:fillRect/>
            </a:stretch>
          </p:blipFill>
          <p:spPr>
            <a:xfrm>
              <a:off x="11140147" y="499607"/>
              <a:ext cx="557000" cy="310004"/>
            </a:xfrm>
            <a:prstGeom prst="rect">
              <a:avLst/>
            </a:prstGeom>
          </p:spPr>
        </p:pic>
      </p:grpSp>
      <p:graphicFrame>
        <p:nvGraphicFramePr>
          <p:cNvPr id="12" name="object 12"/>
          <p:cNvGraphicFramePr>
            <a:graphicFrameLocks noGrp="1"/>
          </p:cNvGraphicFramePr>
          <p:nvPr/>
        </p:nvGraphicFramePr>
        <p:xfrm>
          <a:off x="199844" y="1661345"/>
          <a:ext cx="4207193" cy="3886677"/>
        </p:xfrm>
        <a:graphic>
          <a:graphicData uri="http://schemas.openxmlformats.org/drawingml/2006/table">
            <a:tbl>
              <a:tblPr firstRow="1" bandRow="1">
                <a:tableStyleId>{2D5ABB26-0587-4C30-8999-92F81FD0307C}</a:tableStyleId>
              </a:tblPr>
              <a:tblGrid>
                <a:gridCol w="1140143">
                  <a:extLst>
                    <a:ext uri="{9D8B030D-6E8A-4147-A177-3AD203B41FA5}">
                      <a16:colId xmlns:a16="http://schemas.microsoft.com/office/drawing/2014/main" val="20000"/>
                    </a:ext>
                  </a:extLst>
                </a:gridCol>
                <a:gridCol w="3067050">
                  <a:extLst>
                    <a:ext uri="{9D8B030D-6E8A-4147-A177-3AD203B41FA5}">
                      <a16:colId xmlns:a16="http://schemas.microsoft.com/office/drawing/2014/main" val="20001"/>
                    </a:ext>
                  </a:extLst>
                </a:gridCol>
              </a:tblGrid>
              <a:tr h="306229">
                <a:tc gridSpan="2">
                  <a:txBody>
                    <a:bodyPr/>
                    <a:lstStyle/>
                    <a:p>
                      <a:pPr algn="ctr">
                        <a:lnSpc>
                          <a:spcPct val="100000"/>
                        </a:lnSpc>
                        <a:spcBef>
                          <a:spcPts val="725"/>
                        </a:spcBef>
                      </a:pPr>
                      <a:r>
                        <a:rPr sz="1100" b="1" dirty="0">
                          <a:latin typeface="Arial"/>
                          <a:cs typeface="Arial"/>
                        </a:rPr>
                        <a:t>Preliminary</a:t>
                      </a:r>
                      <a:r>
                        <a:rPr sz="1100" b="1" spc="-65" dirty="0">
                          <a:latin typeface="Arial"/>
                          <a:cs typeface="Arial"/>
                        </a:rPr>
                        <a:t> </a:t>
                      </a:r>
                      <a:r>
                        <a:rPr sz="1100" b="1" dirty="0">
                          <a:latin typeface="Arial"/>
                          <a:cs typeface="Arial"/>
                        </a:rPr>
                        <a:t>Incident</a:t>
                      </a:r>
                      <a:r>
                        <a:rPr sz="1100" b="1" spc="-65" dirty="0">
                          <a:latin typeface="Arial"/>
                          <a:cs typeface="Arial"/>
                        </a:rPr>
                        <a:t> </a:t>
                      </a:r>
                      <a:r>
                        <a:rPr sz="1100" b="1" spc="-10" dirty="0">
                          <a:latin typeface="Arial"/>
                          <a:cs typeface="Arial"/>
                        </a:rPr>
                        <a:t>Details</a:t>
                      </a:r>
                      <a:endParaRPr sz="1100" dirty="0">
                        <a:latin typeface="Arial"/>
                        <a:cs typeface="Arial"/>
                      </a:endParaRPr>
                    </a:p>
                  </a:txBody>
                  <a:tcPr marL="0" marR="0" marT="69056" marB="0">
                    <a:lnL w="9525">
                      <a:solidFill>
                        <a:srgbClr val="A6A6A6"/>
                      </a:solidFill>
                      <a:prstDash val="solid"/>
                    </a:lnL>
                    <a:lnR w="9525">
                      <a:solidFill>
                        <a:srgbClr val="A6A6A6"/>
                      </a:solidFill>
                      <a:prstDash val="solid"/>
                    </a:lnR>
                    <a:lnT w="9525">
                      <a:solidFill>
                        <a:srgbClr val="A6A6A6"/>
                      </a:solidFill>
                      <a:prstDash val="solid"/>
                    </a:lnT>
                    <a:lnB w="9525">
                      <a:solidFill>
                        <a:srgbClr val="A6A6A6"/>
                      </a:solidFill>
                      <a:prstDash val="solid"/>
                    </a:lnB>
                    <a:solidFill>
                      <a:srgbClr val="FFFF00"/>
                    </a:solidFill>
                  </a:tcPr>
                </a:tc>
                <a:tc hMerge="1">
                  <a:txBody>
                    <a:bodyPr/>
                    <a:lstStyle/>
                    <a:p>
                      <a:endParaRPr/>
                    </a:p>
                  </a:txBody>
                  <a:tcPr marL="0" marR="0" marT="0" marB="0"/>
                </a:tc>
                <a:extLst>
                  <a:ext uri="{0D108BD9-81ED-4DB2-BD59-A6C34878D82A}">
                    <a16:rowId xmlns:a16="http://schemas.microsoft.com/office/drawing/2014/main" val="10000"/>
                  </a:ext>
                </a:extLst>
              </a:tr>
              <a:tr h="232886">
                <a:tc>
                  <a:txBody>
                    <a:bodyPr/>
                    <a:lstStyle/>
                    <a:p>
                      <a:pPr marL="90805">
                        <a:lnSpc>
                          <a:spcPct val="100000"/>
                        </a:lnSpc>
                        <a:spcBef>
                          <a:spcPts val="595"/>
                        </a:spcBef>
                      </a:pPr>
                      <a:r>
                        <a:rPr sz="800" b="1" spc="-10" dirty="0">
                          <a:latin typeface="Arial"/>
                          <a:cs typeface="Arial"/>
                        </a:rPr>
                        <a:t>Operation</a:t>
                      </a:r>
                      <a:endParaRPr sz="800" dirty="0">
                        <a:latin typeface="Arial"/>
                        <a:cs typeface="Arial"/>
                      </a:endParaRPr>
                    </a:p>
                  </a:txBody>
                  <a:tcPr marL="0" marR="0" marT="56674"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565"/>
                        </a:spcBef>
                      </a:pPr>
                      <a:r>
                        <a:rPr sz="800" spc="-20" dirty="0">
                          <a:latin typeface="Arial"/>
                          <a:cs typeface="Arial"/>
                        </a:rPr>
                        <a:t>PTFI</a:t>
                      </a:r>
                      <a:endParaRPr sz="800" dirty="0">
                        <a:latin typeface="Arial"/>
                        <a:cs typeface="Arial"/>
                      </a:endParaRPr>
                    </a:p>
                  </a:txBody>
                  <a:tcPr marL="0" marR="0" marT="53816" marB="0">
                    <a:lnR w="12700">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1"/>
                  </a:ext>
                </a:extLst>
              </a:tr>
              <a:tr h="239554">
                <a:tc>
                  <a:txBody>
                    <a:bodyPr/>
                    <a:lstStyle/>
                    <a:p>
                      <a:pPr marL="90805">
                        <a:lnSpc>
                          <a:spcPct val="100000"/>
                        </a:lnSpc>
                        <a:spcBef>
                          <a:spcPts val="630"/>
                        </a:spcBef>
                      </a:pPr>
                      <a:r>
                        <a:rPr sz="800" b="1" dirty="0">
                          <a:latin typeface="Arial"/>
                          <a:cs typeface="Arial"/>
                        </a:rPr>
                        <a:t>Date</a:t>
                      </a:r>
                      <a:r>
                        <a:rPr sz="800" b="1" spc="-20" dirty="0">
                          <a:latin typeface="Arial"/>
                          <a:cs typeface="Arial"/>
                        </a:rPr>
                        <a:t> </a:t>
                      </a:r>
                      <a:r>
                        <a:rPr sz="800" b="1" dirty="0">
                          <a:latin typeface="Arial"/>
                          <a:cs typeface="Arial"/>
                        </a:rPr>
                        <a:t>/</a:t>
                      </a:r>
                      <a:r>
                        <a:rPr sz="800" b="1" spc="-15" dirty="0">
                          <a:latin typeface="Arial"/>
                          <a:cs typeface="Arial"/>
                        </a:rPr>
                        <a:t> </a:t>
                      </a:r>
                      <a:r>
                        <a:rPr sz="800" b="1" spc="-20" dirty="0">
                          <a:latin typeface="Arial"/>
                          <a:cs typeface="Arial"/>
                        </a:rPr>
                        <a:t>Time</a:t>
                      </a:r>
                      <a:endParaRPr sz="800" dirty="0">
                        <a:latin typeface="Arial"/>
                        <a:cs typeface="Arial"/>
                      </a:endParaRPr>
                    </a:p>
                  </a:txBody>
                  <a:tcPr marL="0" marR="0" marT="60008"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600"/>
                        </a:spcBef>
                      </a:pPr>
                      <a:r>
                        <a:rPr sz="800" dirty="0">
                          <a:latin typeface="Arial"/>
                          <a:cs typeface="Arial"/>
                        </a:rPr>
                        <a:t>February</a:t>
                      </a:r>
                      <a:r>
                        <a:rPr sz="800" spc="-30" dirty="0">
                          <a:latin typeface="Arial"/>
                          <a:cs typeface="Arial"/>
                        </a:rPr>
                        <a:t> </a:t>
                      </a:r>
                      <a:r>
                        <a:rPr sz="800" dirty="0">
                          <a:latin typeface="Arial"/>
                          <a:cs typeface="Arial"/>
                        </a:rPr>
                        <a:t>16,</a:t>
                      </a:r>
                      <a:r>
                        <a:rPr sz="800" spc="-20" dirty="0">
                          <a:latin typeface="Arial"/>
                          <a:cs typeface="Arial"/>
                        </a:rPr>
                        <a:t> </a:t>
                      </a:r>
                      <a:r>
                        <a:rPr sz="800" dirty="0">
                          <a:latin typeface="Arial"/>
                          <a:cs typeface="Arial"/>
                        </a:rPr>
                        <a:t>2024</a:t>
                      </a:r>
                      <a:r>
                        <a:rPr sz="800" spc="-15" dirty="0">
                          <a:latin typeface="Arial"/>
                          <a:cs typeface="Arial"/>
                        </a:rPr>
                        <a:t> </a:t>
                      </a:r>
                      <a:r>
                        <a:rPr sz="800" dirty="0">
                          <a:latin typeface="Arial"/>
                          <a:cs typeface="Arial"/>
                        </a:rPr>
                        <a:t>/</a:t>
                      </a:r>
                      <a:r>
                        <a:rPr sz="800" spc="-15" dirty="0">
                          <a:latin typeface="Arial"/>
                          <a:cs typeface="Arial"/>
                        </a:rPr>
                        <a:t> </a:t>
                      </a:r>
                      <a:r>
                        <a:rPr sz="800" dirty="0">
                          <a:latin typeface="Arial"/>
                          <a:cs typeface="Arial"/>
                        </a:rPr>
                        <a:t>2:15</a:t>
                      </a:r>
                      <a:r>
                        <a:rPr sz="800" spc="-25" dirty="0">
                          <a:latin typeface="Arial"/>
                          <a:cs typeface="Arial"/>
                        </a:rPr>
                        <a:t> </a:t>
                      </a:r>
                      <a:r>
                        <a:rPr sz="800" spc="-20" dirty="0">
                          <a:latin typeface="Arial"/>
                          <a:cs typeface="Arial"/>
                        </a:rPr>
                        <a:t>p.m.</a:t>
                      </a:r>
                      <a:endParaRPr sz="800" dirty="0">
                        <a:latin typeface="Arial"/>
                        <a:cs typeface="Arial"/>
                      </a:endParaRPr>
                    </a:p>
                  </a:txBody>
                  <a:tcPr marL="0" marR="0" marT="57150" marB="0">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2"/>
                  </a:ext>
                </a:extLst>
              </a:tr>
              <a:tr h="351949">
                <a:tc>
                  <a:txBody>
                    <a:bodyPr/>
                    <a:lstStyle/>
                    <a:p>
                      <a:pPr>
                        <a:lnSpc>
                          <a:spcPct val="100000"/>
                        </a:lnSpc>
                        <a:spcBef>
                          <a:spcPts val="70"/>
                        </a:spcBef>
                      </a:pPr>
                      <a:endParaRPr sz="800" dirty="0">
                        <a:latin typeface="Times New Roman"/>
                        <a:cs typeface="Times New Roman"/>
                      </a:endParaRPr>
                    </a:p>
                    <a:p>
                      <a:pPr marL="90805">
                        <a:lnSpc>
                          <a:spcPct val="100000"/>
                        </a:lnSpc>
                      </a:pPr>
                      <a:r>
                        <a:rPr sz="800" b="1" dirty="0">
                          <a:latin typeface="Arial"/>
                          <a:cs typeface="Arial"/>
                        </a:rPr>
                        <a:t>Event</a:t>
                      </a:r>
                      <a:r>
                        <a:rPr sz="800" b="1" spc="-25" dirty="0">
                          <a:latin typeface="Arial"/>
                          <a:cs typeface="Arial"/>
                        </a:rPr>
                        <a:t> </a:t>
                      </a:r>
                      <a:r>
                        <a:rPr sz="800" b="1" spc="-20" dirty="0">
                          <a:latin typeface="Arial"/>
                          <a:cs typeface="Arial"/>
                        </a:rPr>
                        <a:t>Type</a:t>
                      </a:r>
                      <a:endParaRPr sz="800" dirty="0">
                        <a:latin typeface="Arial"/>
                        <a:cs typeface="Arial"/>
                      </a:endParaRPr>
                    </a:p>
                  </a:txBody>
                  <a:tcPr marL="0" marR="0" marT="6668"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1185"/>
                        </a:spcBef>
                      </a:pPr>
                      <a:r>
                        <a:rPr sz="800" dirty="0">
                          <a:latin typeface="Arial"/>
                          <a:cs typeface="Arial"/>
                        </a:rPr>
                        <a:t>Near</a:t>
                      </a:r>
                      <a:r>
                        <a:rPr sz="800" spc="-20" dirty="0">
                          <a:latin typeface="Arial"/>
                          <a:cs typeface="Arial"/>
                        </a:rPr>
                        <a:t> Miss</a:t>
                      </a:r>
                      <a:endParaRPr sz="800" dirty="0">
                        <a:latin typeface="Arial"/>
                        <a:cs typeface="Arial"/>
                      </a:endParaRPr>
                    </a:p>
                  </a:txBody>
                  <a:tcPr marL="0" marR="0" marT="112871" marB="0">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3"/>
                  </a:ext>
                </a:extLst>
              </a:tr>
              <a:tr h="922496">
                <a:tc>
                  <a:txBody>
                    <a:bodyPr/>
                    <a:lstStyle/>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spcBef>
                          <a:spcPts val="765"/>
                        </a:spcBef>
                      </a:pPr>
                      <a:endParaRPr sz="800" dirty="0">
                        <a:latin typeface="Times New Roman"/>
                        <a:cs typeface="Times New Roman"/>
                      </a:endParaRPr>
                    </a:p>
                    <a:p>
                      <a:pPr marL="90805">
                        <a:lnSpc>
                          <a:spcPct val="100000"/>
                        </a:lnSpc>
                      </a:pPr>
                      <a:r>
                        <a:rPr sz="800" b="1" spc="-10" dirty="0">
                          <a:latin typeface="Arial"/>
                          <a:cs typeface="Arial"/>
                        </a:rPr>
                        <a:t>Summary</a:t>
                      </a:r>
                      <a:endParaRPr sz="800" dirty="0">
                        <a:latin typeface="Arial"/>
                        <a:cs typeface="Arial"/>
                      </a:endParaRPr>
                    </a:p>
                  </a:txBody>
                  <a:tcPr marL="0" marR="0" marT="0"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a:lnSpc>
                          <a:spcPct val="100000"/>
                        </a:lnSpc>
                        <a:spcBef>
                          <a:spcPts val="1090"/>
                        </a:spcBef>
                      </a:pPr>
                      <a:endParaRPr sz="800" dirty="0">
                        <a:latin typeface="Times New Roman"/>
                        <a:cs typeface="Times New Roman"/>
                      </a:endParaRPr>
                    </a:p>
                    <a:p>
                      <a:pPr marL="90805" marR="117475">
                        <a:lnSpc>
                          <a:spcPct val="99500"/>
                        </a:lnSpc>
                      </a:pPr>
                      <a:r>
                        <a:rPr sz="800" dirty="0">
                          <a:latin typeface="Arial"/>
                          <a:cs typeface="Arial"/>
                        </a:rPr>
                        <a:t>During</a:t>
                      </a:r>
                      <a:r>
                        <a:rPr sz="800" spc="-25" dirty="0">
                          <a:latin typeface="Arial"/>
                          <a:cs typeface="Arial"/>
                        </a:rPr>
                        <a:t> </a:t>
                      </a:r>
                      <a:r>
                        <a:rPr sz="800" dirty="0">
                          <a:latin typeface="Arial"/>
                          <a:cs typeface="Arial"/>
                        </a:rPr>
                        <a:t>transportation,</a:t>
                      </a:r>
                      <a:r>
                        <a:rPr sz="800" spc="-20" dirty="0">
                          <a:latin typeface="Arial"/>
                          <a:cs typeface="Arial"/>
                        </a:rPr>
                        <a:t> </a:t>
                      </a:r>
                      <a:r>
                        <a:rPr sz="800" dirty="0">
                          <a:latin typeface="Arial"/>
                          <a:cs typeface="Arial"/>
                        </a:rPr>
                        <a:t>two</a:t>
                      </a:r>
                      <a:r>
                        <a:rPr sz="800" spc="-10" dirty="0">
                          <a:latin typeface="Arial"/>
                          <a:cs typeface="Arial"/>
                        </a:rPr>
                        <a:t> </a:t>
                      </a:r>
                      <a:r>
                        <a:rPr sz="800" dirty="0">
                          <a:latin typeface="Arial"/>
                          <a:cs typeface="Arial"/>
                        </a:rPr>
                        <a:t>steel</a:t>
                      </a:r>
                      <a:r>
                        <a:rPr sz="800" spc="-10" dirty="0">
                          <a:latin typeface="Arial"/>
                          <a:cs typeface="Arial"/>
                        </a:rPr>
                        <a:t> H-</a:t>
                      </a:r>
                      <a:r>
                        <a:rPr sz="800" dirty="0">
                          <a:latin typeface="Arial"/>
                          <a:cs typeface="Arial"/>
                        </a:rPr>
                        <a:t>beams,</a:t>
                      </a:r>
                      <a:r>
                        <a:rPr sz="800" spc="-40" dirty="0">
                          <a:latin typeface="Arial"/>
                          <a:cs typeface="Arial"/>
                        </a:rPr>
                        <a:t> </a:t>
                      </a:r>
                      <a:r>
                        <a:rPr sz="800" dirty="0">
                          <a:latin typeface="Arial"/>
                          <a:cs typeface="Arial"/>
                        </a:rPr>
                        <a:t>and</a:t>
                      </a:r>
                      <a:r>
                        <a:rPr sz="800" spc="-15" dirty="0">
                          <a:latin typeface="Arial"/>
                          <a:cs typeface="Arial"/>
                        </a:rPr>
                        <a:t> </a:t>
                      </a:r>
                      <a:r>
                        <a:rPr sz="800" dirty="0">
                          <a:latin typeface="Arial"/>
                          <a:cs typeface="Arial"/>
                        </a:rPr>
                        <a:t>six</a:t>
                      </a:r>
                      <a:r>
                        <a:rPr sz="800" spc="-30" dirty="0">
                          <a:latin typeface="Arial"/>
                          <a:cs typeface="Arial"/>
                        </a:rPr>
                        <a:t> </a:t>
                      </a:r>
                      <a:r>
                        <a:rPr sz="800" dirty="0">
                          <a:latin typeface="Arial"/>
                          <a:cs typeface="Arial"/>
                        </a:rPr>
                        <a:t>purlins</a:t>
                      </a:r>
                      <a:r>
                        <a:rPr sz="800" spc="-25" dirty="0">
                          <a:latin typeface="Arial"/>
                          <a:cs typeface="Arial"/>
                        </a:rPr>
                        <a:t> </a:t>
                      </a:r>
                      <a:r>
                        <a:rPr sz="800" dirty="0">
                          <a:latin typeface="Arial"/>
                          <a:cs typeface="Arial"/>
                        </a:rPr>
                        <a:t>fell</a:t>
                      </a:r>
                      <a:r>
                        <a:rPr sz="800" spc="-25" dirty="0">
                          <a:latin typeface="Arial"/>
                          <a:cs typeface="Arial"/>
                        </a:rPr>
                        <a:t> </a:t>
                      </a:r>
                      <a:r>
                        <a:rPr sz="800" spc="-20" dirty="0">
                          <a:latin typeface="Arial"/>
                          <a:cs typeface="Arial"/>
                        </a:rPr>
                        <a:t>from </a:t>
                      </a:r>
                      <a:r>
                        <a:rPr sz="800" dirty="0">
                          <a:latin typeface="Arial"/>
                          <a:cs typeface="Arial"/>
                        </a:rPr>
                        <a:t>a</a:t>
                      </a:r>
                      <a:r>
                        <a:rPr sz="800" spc="-10" dirty="0">
                          <a:latin typeface="Arial"/>
                          <a:cs typeface="Arial"/>
                        </a:rPr>
                        <a:t> </a:t>
                      </a:r>
                      <a:r>
                        <a:rPr sz="800" dirty="0">
                          <a:latin typeface="Arial"/>
                          <a:cs typeface="Arial"/>
                        </a:rPr>
                        <a:t>trailer</a:t>
                      </a:r>
                      <a:r>
                        <a:rPr sz="800" spc="-10" dirty="0">
                          <a:latin typeface="Arial"/>
                          <a:cs typeface="Arial"/>
                        </a:rPr>
                        <a:t> </a:t>
                      </a:r>
                      <a:r>
                        <a:rPr sz="800" dirty="0">
                          <a:latin typeface="Arial"/>
                          <a:cs typeface="Arial"/>
                        </a:rPr>
                        <a:t>and</a:t>
                      </a:r>
                      <a:r>
                        <a:rPr sz="800" spc="-15" dirty="0">
                          <a:latin typeface="Arial"/>
                          <a:cs typeface="Arial"/>
                        </a:rPr>
                        <a:t> </a:t>
                      </a:r>
                      <a:r>
                        <a:rPr sz="800" dirty="0">
                          <a:latin typeface="Arial"/>
                          <a:cs typeface="Arial"/>
                        </a:rPr>
                        <a:t>slid</a:t>
                      </a:r>
                      <a:r>
                        <a:rPr sz="800" spc="-5" dirty="0">
                          <a:latin typeface="Arial"/>
                          <a:cs typeface="Arial"/>
                        </a:rPr>
                        <a:t> </a:t>
                      </a:r>
                      <a:r>
                        <a:rPr sz="800" dirty="0">
                          <a:latin typeface="Arial"/>
                          <a:cs typeface="Arial"/>
                        </a:rPr>
                        <a:t>approximately</a:t>
                      </a:r>
                      <a:r>
                        <a:rPr sz="800" spc="-30" dirty="0">
                          <a:latin typeface="Arial"/>
                          <a:cs typeface="Arial"/>
                        </a:rPr>
                        <a:t> </a:t>
                      </a:r>
                      <a:r>
                        <a:rPr sz="800" dirty="0">
                          <a:latin typeface="Arial"/>
                          <a:cs typeface="Arial"/>
                        </a:rPr>
                        <a:t>320</a:t>
                      </a:r>
                      <a:r>
                        <a:rPr sz="800" spc="-20" dirty="0">
                          <a:latin typeface="Arial"/>
                          <a:cs typeface="Arial"/>
                        </a:rPr>
                        <a:t> </a:t>
                      </a:r>
                      <a:r>
                        <a:rPr sz="800" dirty="0">
                          <a:latin typeface="Arial"/>
                          <a:cs typeface="Arial"/>
                        </a:rPr>
                        <a:t>meters</a:t>
                      </a:r>
                      <a:r>
                        <a:rPr sz="800" spc="-25" dirty="0">
                          <a:latin typeface="Arial"/>
                          <a:cs typeface="Arial"/>
                        </a:rPr>
                        <a:t> </a:t>
                      </a:r>
                      <a:r>
                        <a:rPr sz="800" spc="95" dirty="0">
                          <a:solidFill>
                            <a:srgbClr val="3B4043"/>
                          </a:solidFill>
                          <a:latin typeface="Gill Sans MT"/>
                          <a:cs typeface="Gill Sans MT"/>
                        </a:rPr>
                        <a:t>passing</a:t>
                      </a:r>
                      <a:r>
                        <a:rPr sz="800" spc="-60" dirty="0">
                          <a:solidFill>
                            <a:srgbClr val="3B4043"/>
                          </a:solidFill>
                          <a:latin typeface="Gill Sans MT"/>
                          <a:cs typeface="Gill Sans MT"/>
                        </a:rPr>
                        <a:t> </a:t>
                      </a:r>
                      <a:r>
                        <a:rPr sz="800" dirty="0">
                          <a:solidFill>
                            <a:srgbClr val="3B4043"/>
                          </a:solidFill>
                          <a:latin typeface="Gill Sans MT"/>
                          <a:cs typeface="Gill Sans MT"/>
                        </a:rPr>
                        <a:t>two</a:t>
                      </a:r>
                      <a:r>
                        <a:rPr sz="800" spc="-45" dirty="0">
                          <a:solidFill>
                            <a:srgbClr val="3B4043"/>
                          </a:solidFill>
                          <a:latin typeface="Gill Sans MT"/>
                          <a:cs typeface="Gill Sans MT"/>
                        </a:rPr>
                        <a:t> </a:t>
                      </a:r>
                      <a:r>
                        <a:rPr sz="800" spc="70" dirty="0">
                          <a:solidFill>
                            <a:srgbClr val="3B4043"/>
                          </a:solidFill>
                          <a:latin typeface="Gill Sans MT"/>
                          <a:cs typeface="Gill Sans MT"/>
                        </a:rPr>
                        <a:t>LVs</a:t>
                      </a:r>
                      <a:r>
                        <a:rPr sz="800" spc="-45" dirty="0">
                          <a:solidFill>
                            <a:srgbClr val="3B4043"/>
                          </a:solidFill>
                          <a:latin typeface="Gill Sans MT"/>
                          <a:cs typeface="Gill Sans MT"/>
                        </a:rPr>
                        <a:t> </a:t>
                      </a:r>
                      <a:r>
                        <a:rPr sz="800" spc="50" dirty="0">
                          <a:solidFill>
                            <a:srgbClr val="3B4043"/>
                          </a:solidFill>
                          <a:latin typeface="Gill Sans MT"/>
                          <a:cs typeface="Gill Sans MT"/>
                        </a:rPr>
                        <a:t>and </a:t>
                      </a:r>
                      <a:r>
                        <a:rPr sz="800" dirty="0">
                          <a:solidFill>
                            <a:srgbClr val="3B4043"/>
                          </a:solidFill>
                          <a:latin typeface="Gill Sans MT"/>
                          <a:cs typeface="Gill Sans MT"/>
                        </a:rPr>
                        <a:t>one</a:t>
                      </a:r>
                      <a:r>
                        <a:rPr sz="800" spc="-35" dirty="0">
                          <a:solidFill>
                            <a:srgbClr val="3B4043"/>
                          </a:solidFill>
                          <a:latin typeface="Gill Sans MT"/>
                          <a:cs typeface="Gill Sans MT"/>
                        </a:rPr>
                        <a:t> </a:t>
                      </a:r>
                      <a:r>
                        <a:rPr sz="800" spc="75" dirty="0">
                          <a:solidFill>
                            <a:srgbClr val="3B4043"/>
                          </a:solidFill>
                          <a:latin typeface="Gill Sans MT"/>
                          <a:cs typeface="Gill Sans MT"/>
                        </a:rPr>
                        <a:t>Bus.</a:t>
                      </a:r>
                      <a:r>
                        <a:rPr sz="800" spc="-70" dirty="0">
                          <a:solidFill>
                            <a:srgbClr val="3B4043"/>
                          </a:solidFill>
                          <a:latin typeface="Gill Sans MT"/>
                          <a:cs typeface="Gill Sans MT"/>
                        </a:rPr>
                        <a:t> </a:t>
                      </a:r>
                      <a:r>
                        <a:rPr sz="800" dirty="0">
                          <a:latin typeface="Arial"/>
                          <a:cs typeface="Arial"/>
                        </a:rPr>
                        <a:t>The</a:t>
                      </a:r>
                      <a:r>
                        <a:rPr sz="800" spc="-15" dirty="0">
                          <a:latin typeface="Arial"/>
                          <a:cs typeface="Arial"/>
                        </a:rPr>
                        <a:t> </a:t>
                      </a:r>
                      <a:r>
                        <a:rPr sz="800" dirty="0">
                          <a:latin typeface="Arial"/>
                          <a:cs typeface="Arial"/>
                        </a:rPr>
                        <a:t>steel was tied</a:t>
                      </a:r>
                      <a:r>
                        <a:rPr sz="800" spc="-5" dirty="0">
                          <a:latin typeface="Arial"/>
                          <a:cs typeface="Arial"/>
                        </a:rPr>
                        <a:t> </a:t>
                      </a:r>
                      <a:r>
                        <a:rPr sz="800" dirty="0">
                          <a:latin typeface="Arial"/>
                          <a:cs typeface="Arial"/>
                        </a:rPr>
                        <a:t>with</a:t>
                      </a:r>
                      <a:r>
                        <a:rPr sz="800" spc="-5" dirty="0">
                          <a:latin typeface="Arial"/>
                          <a:cs typeface="Arial"/>
                        </a:rPr>
                        <a:t> </a:t>
                      </a:r>
                      <a:r>
                        <a:rPr sz="800" dirty="0">
                          <a:latin typeface="Arial"/>
                          <a:cs typeface="Arial"/>
                        </a:rPr>
                        <a:t>a cargo</a:t>
                      </a:r>
                      <a:r>
                        <a:rPr sz="800" spc="-15" dirty="0">
                          <a:latin typeface="Arial"/>
                          <a:cs typeface="Arial"/>
                        </a:rPr>
                        <a:t> </a:t>
                      </a:r>
                      <a:r>
                        <a:rPr sz="800" dirty="0">
                          <a:latin typeface="Arial"/>
                          <a:cs typeface="Arial"/>
                        </a:rPr>
                        <a:t>strap</a:t>
                      </a:r>
                      <a:r>
                        <a:rPr sz="800" spc="-5" dirty="0">
                          <a:latin typeface="Arial"/>
                          <a:cs typeface="Arial"/>
                        </a:rPr>
                        <a:t> </a:t>
                      </a:r>
                      <a:r>
                        <a:rPr sz="800" dirty="0">
                          <a:latin typeface="Arial"/>
                          <a:cs typeface="Arial"/>
                        </a:rPr>
                        <a:t>to</a:t>
                      </a:r>
                      <a:r>
                        <a:rPr sz="800" spc="-5" dirty="0">
                          <a:latin typeface="Arial"/>
                          <a:cs typeface="Arial"/>
                        </a:rPr>
                        <a:t> </a:t>
                      </a:r>
                      <a:r>
                        <a:rPr sz="800" dirty="0">
                          <a:latin typeface="Arial"/>
                          <a:cs typeface="Arial"/>
                        </a:rPr>
                        <a:t>the flat</a:t>
                      </a:r>
                      <a:r>
                        <a:rPr sz="800" spc="-25" dirty="0">
                          <a:latin typeface="Arial"/>
                          <a:cs typeface="Arial"/>
                        </a:rPr>
                        <a:t> </a:t>
                      </a:r>
                      <a:r>
                        <a:rPr sz="800" spc="-10" dirty="0">
                          <a:latin typeface="Arial"/>
                          <a:cs typeface="Arial"/>
                        </a:rPr>
                        <a:t>track.</a:t>
                      </a:r>
                      <a:endParaRPr sz="800" dirty="0">
                        <a:latin typeface="Arial"/>
                        <a:cs typeface="Arial"/>
                      </a:endParaRPr>
                    </a:p>
                    <a:p>
                      <a:pPr marL="90805">
                        <a:lnSpc>
                          <a:spcPct val="100000"/>
                        </a:lnSpc>
                        <a:spcBef>
                          <a:spcPts val="15"/>
                        </a:spcBef>
                      </a:pPr>
                      <a:r>
                        <a:rPr sz="800" dirty="0">
                          <a:latin typeface="Arial"/>
                          <a:cs typeface="Arial"/>
                        </a:rPr>
                        <a:t>The</a:t>
                      </a:r>
                      <a:r>
                        <a:rPr sz="800" spc="-30" dirty="0">
                          <a:latin typeface="Arial"/>
                          <a:cs typeface="Arial"/>
                        </a:rPr>
                        <a:t> </a:t>
                      </a:r>
                      <a:r>
                        <a:rPr sz="800" dirty="0">
                          <a:latin typeface="Arial"/>
                          <a:cs typeface="Arial"/>
                        </a:rPr>
                        <a:t>truck</a:t>
                      </a:r>
                      <a:r>
                        <a:rPr sz="800" spc="-15" dirty="0">
                          <a:latin typeface="Arial"/>
                          <a:cs typeface="Arial"/>
                        </a:rPr>
                        <a:t> </a:t>
                      </a:r>
                      <a:r>
                        <a:rPr sz="800" dirty="0">
                          <a:latin typeface="Arial"/>
                          <a:cs typeface="Arial"/>
                        </a:rPr>
                        <a:t>operator</a:t>
                      </a:r>
                      <a:r>
                        <a:rPr sz="800" spc="-20" dirty="0">
                          <a:latin typeface="Arial"/>
                          <a:cs typeface="Arial"/>
                        </a:rPr>
                        <a:t> </a:t>
                      </a:r>
                      <a:r>
                        <a:rPr sz="800" dirty="0">
                          <a:latin typeface="Arial"/>
                          <a:cs typeface="Arial"/>
                        </a:rPr>
                        <a:t>immediately</a:t>
                      </a:r>
                      <a:r>
                        <a:rPr sz="800" spc="-65" dirty="0">
                          <a:latin typeface="Arial"/>
                          <a:cs typeface="Arial"/>
                        </a:rPr>
                        <a:t> </a:t>
                      </a:r>
                      <a:r>
                        <a:rPr sz="800" dirty="0">
                          <a:latin typeface="Arial"/>
                          <a:cs typeface="Arial"/>
                        </a:rPr>
                        <a:t>parked</a:t>
                      </a:r>
                      <a:r>
                        <a:rPr sz="800" spc="-25" dirty="0">
                          <a:latin typeface="Arial"/>
                          <a:cs typeface="Arial"/>
                        </a:rPr>
                        <a:t> </a:t>
                      </a:r>
                      <a:r>
                        <a:rPr sz="800" dirty="0">
                          <a:latin typeface="Arial"/>
                          <a:cs typeface="Arial"/>
                        </a:rPr>
                        <a:t>and</a:t>
                      </a:r>
                      <a:r>
                        <a:rPr sz="800" spc="-15" dirty="0">
                          <a:latin typeface="Arial"/>
                          <a:cs typeface="Arial"/>
                        </a:rPr>
                        <a:t> </a:t>
                      </a:r>
                      <a:r>
                        <a:rPr sz="800" dirty="0">
                          <a:latin typeface="Arial"/>
                          <a:cs typeface="Arial"/>
                        </a:rPr>
                        <a:t>notified</a:t>
                      </a:r>
                      <a:r>
                        <a:rPr sz="800" spc="-40" dirty="0">
                          <a:latin typeface="Arial"/>
                          <a:cs typeface="Arial"/>
                        </a:rPr>
                        <a:t> </a:t>
                      </a:r>
                      <a:r>
                        <a:rPr sz="800" dirty="0">
                          <a:latin typeface="Arial"/>
                          <a:cs typeface="Arial"/>
                        </a:rPr>
                        <a:t>a</a:t>
                      </a:r>
                      <a:r>
                        <a:rPr sz="800" spc="-15" dirty="0">
                          <a:latin typeface="Arial"/>
                          <a:cs typeface="Arial"/>
                        </a:rPr>
                        <a:t> </a:t>
                      </a:r>
                      <a:r>
                        <a:rPr sz="800" spc="-10" dirty="0">
                          <a:latin typeface="Arial"/>
                          <a:cs typeface="Arial"/>
                        </a:rPr>
                        <a:t>supervisor.</a:t>
                      </a:r>
                      <a:endParaRPr sz="800" dirty="0">
                        <a:latin typeface="Arial"/>
                        <a:cs typeface="Arial"/>
                      </a:endParaRPr>
                    </a:p>
                  </a:txBody>
                  <a:tcPr marL="0" marR="0" marT="103823" marB="0">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4"/>
                  </a:ext>
                </a:extLst>
              </a:tr>
              <a:tr h="226219">
                <a:tc>
                  <a:txBody>
                    <a:bodyPr/>
                    <a:lstStyle/>
                    <a:p>
                      <a:pPr marL="90805">
                        <a:lnSpc>
                          <a:spcPct val="100000"/>
                        </a:lnSpc>
                        <a:spcBef>
                          <a:spcPts val="560"/>
                        </a:spcBef>
                      </a:pPr>
                      <a:r>
                        <a:rPr sz="800" b="1" dirty="0">
                          <a:latin typeface="Arial"/>
                          <a:cs typeface="Arial"/>
                        </a:rPr>
                        <a:t>Risk</a:t>
                      </a:r>
                      <a:r>
                        <a:rPr sz="800" b="1" spc="-25" dirty="0">
                          <a:latin typeface="Arial"/>
                          <a:cs typeface="Arial"/>
                        </a:rPr>
                        <a:t> </a:t>
                      </a:r>
                      <a:r>
                        <a:rPr sz="800" b="1" spc="-10" dirty="0">
                          <a:latin typeface="Arial"/>
                          <a:cs typeface="Arial"/>
                        </a:rPr>
                        <a:t>Category</a:t>
                      </a:r>
                      <a:endParaRPr sz="800" dirty="0">
                        <a:latin typeface="Arial"/>
                        <a:cs typeface="Arial"/>
                      </a:endParaRPr>
                    </a:p>
                  </a:txBody>
                  <a:tcPr marL="0" marR="0" marT="53340"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530"/>
                        </a:spcBef>
                      </a:pPr>
                      <a:r>
                        <a:rPr sz="800" dirty="0">
                          <a:latin typeface="Arial"/>
                          <a:cs typeface="Arial"/>
                        </a:rPr>
                        <a:t>Actionable</a:t>
                      </a:r>
                      <a:r>
                        <a:rPr sz="800" spc="-40" dirty="0">
                          <a:latin typeface="Arial"/>
                          <a:cs typeface="Arial"/>
                        </a:rPr>
                        <a:t> </a:t>
                      </a:r>
                      <a:r>
                        <a:rPr sz="800" dirty="0">
                          <a:latin typeface="Arial"/>
                          <a:cs typeface="Arial"/>
                        </a:rPr>
                        <a:t>–</a:t>
                      </a:r>
                      <a:r>
                        <a:rPr sz="800" spc="-10" dirty="0">
                          <a:latin typeface="Arial"/>
                          <a:cs typeface="Arial"/>
                        </a:rPr>
                        <a:t> </a:t>
                      </a:r>
                      <a:r>
                        <a:rPr sz="800" dirty="0">
                          <a:latin typeface="Arial"/>
                          <a:cs typeface="Arial"/>
                        </a:rPr>
                        <a:t>Significant</a:t>
                      </a:r>
                      <a:r>
                        <a:rPr sz="800" spc="-55" dirty="0">
                          <a:latin typeface="Arial"/>
                          <a:cs typeface="Arial"/>
                        </a:rPr>
                        <a:t> </a:t>
                      </a:r>
                      <a:r>
                        <a:rPr sz="800" dirty="0">
                          <a:latin typeface="Arial"/>
                          <a:cs typeface="Arial"/>
                        </a:rPr>
                        <a:t>(3)</a:t>
                      </a:r>
                      <a:r>
                        <a:rPr sz="800" spc="-5" dirty="0">
                          <a:latin typeface="Arial"/>
                          <a:cs typeface="Arial"/>
                        </a:rPr>
                        <a:t> </a:t>
                      </a:r>
                      <a:r>
                        <a:rPr sz="800" dirty="0">
                          <a:latin typeface="Arial"/>
                          <a:cs typeface="Arial"/>
                        </a:rPr>
                        <a:t>Likely</a:t>
                      </a:r>
                      <a:r>
                        <a:rPr sz="800" spc="-40" dirty="0">
                          <a:latin typeface="Arial"/>
                          <a:cs typeface="Arial"/>
                        </a:rPr>
                        <a:t> </a:t>
                      </a:r>
                      <a:r>
                        <a:rPr sz="800" spc="-25" dirty="0">
                          <a:latin typeface="Arial"/>
                          <a:cs typeface="Arial"/>
                        </a:rPr>
                        <a:t>(3)</a:t>
                      </a:r>
                      <a:endParaRPr sz="800" dirty="0">
                        <a:latin typeface="Arial"/>
                        <a:cs typeface="Arial"/>
                      </a:endParaRPr>
                    </a:p>
                  </a:txBody>
                  <a:tcPr marL="0" marR="0" marT="50483" marB="0">
                    <a:lnR w="12700">
                      <a:solidFill>
                        <a:srgbClr val="A6A6A6"/>
                      </a:solidFill>
                      <a:prstDash val="solid"/>
                    </a:lnR>
                    <a:lnT w="9525">
                      <a:solidFill>
                        <a:srgbClr val="A6A6A6"/>
                      </a:solidFill>
                      <a:prstDash val="solid"/>
                    </a:lnT>
                    <a:lnB w="12700">
                      <a:solidFill>
                        <a:srgbClr val="9BBA58"/>
                      </a:solidFill>
                      <a:prstDash val="solid"/>
                    </a:lnB>
                  </a:tcPr>
                </a:tc>
                <a:extLst>
                  <a:ext uri="{0D108BD9-81ED-4DB2-BD59-A6C34878D82A}">
                    <a16:rowId xmlns:a16="http://schemas.microsoft.com/office/drawing/2014/main" val="10005"/>
                  </a:ext>
                </a:extLst>
              </a:tr>
              <a:tr h="472916">
                <a:tc>
                  <a:txBody>
                    <a:bodyPr/>
                    <a:lstStyle/>
                    <a:p>
                      <a:pPr>
                        <a:lnSpc>
                          <a:spcPct val="100000"/>
                        </a:lnSpc>
                        <a:spcBef>
                          <a:spcPts val="105"/>
                        </a:spcBef>
                      </a:pPr>
                      <a:endParaRPr sz="800" dirty="0">
                        <a:latin typeface="Times New Roman"/>
                        <a:cs typeface="Times New Roman"/>
                      </a:endParaRPr>
                    </a:p>
                    <a:p>
                      <a:pPr marL="90805" marR="313055">
                        <a:lnSpc>
                          <a:spcPct val="100000"/>
                        </a:lnSpc>
                      </a:pPr>
                      <a:r>
                        <a:rPr sz="800" b="1" dirty="0">
                          <a:latin typeface="Arial"/>
                          <a:cs typeface="Arial"/>
                        </a:rPr>
                        <a:t>Findings</a:t>
                      </a:r>
                      <a:r>
                        <a:rPr sz="800" b="1" spc="-30" dirty="0">
                          <a:latin typeface="Arial"/>
                          <a:cs typeface="Arial"/>
                        </a:rPr>
                        <a:t> </a:t>
                      </a:r>
                      <a:r>
                        <a:rPr sz="800" b="1" dirty="0">
                          <a:latin typeface="Arial"/>
                          <a:cs typeface="Arial"/>
                        </a:rPr>
                        <a:t>/</a:t>
                      </a:r>
                      <a:r>
                        <a:rPr sz="800" b="1" spc="-25" dirty="0">
                          <a:latin typeface="Arial"/>
                          <a:cs typeface="Arial"/>
                        </a:rPr>
                        <a:t> </a:t>
                      </a:r>
                      <a:r>
                        <a:rPr sz="800" b="1" spc="-10" dirty="0">
                          <a:latin typeface="Arial"/>
                          <a:cs typeface="Arial"/>
                        </a:rPr>
                        <a:t>Missing Controls</a:t>
                      </a:r>
                      <a:endParaRPr sz="800" dirty="0">
                        <a:latin typeface="Arial"/>
                        <a:cs typeface="Arial"/>
                      </a:endParaRPr>
                    </a:p>
                  </a:txBody>
                  <a:tcPr marL="0" marR="0" marT="10001"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260985" indent="-170180">
                        <a:lnSpc>
                          <a:spcPct val="100000"/>
                        </a:lnSpc>
                        <a:spcBef>
                          <a:spcPts val="1195"/>
                        </a:spcBef>
                        <a:buChar char="•"/>
                        <a:tabLst>
                          <a:tab pos="260985" algn="l"/>
                        </a:tabLst>
                      </a:pPr>
                      <a:r>
                        <a:rPr sz="800" dirty="0">
                          <a:latin typeface="Arial"/>
                          <a:cs typeface="Arial"/>
                        </a:rPr>
                        <a:t>Site</a:t>
                      </a:r>
                      <a:r>
                        <a:rPr sz="800" spc="-25" dirty="0">
                          <a:latin typeface="Arial"/>
                          <a:cs typeface="Arial"/>
                        </a:rPr>
                        <a:t> </a:t>
                      </a:r>
                      <a:r>
                        <a:rPr sz="800" dirty="0">
                          <a:latin typeface="Arial"/>
                          <a:cs typeface="Arial"/>
                        </a:rPr>
                        <a:t>lacking</a:t>
                      </a:r>
                      <a:r>
                        <a:rPr sz="800" spc="-35" dirty="0">
                          <a:latin typeface="Arial"/>
                          <a:cs typeface="Arial"/>
                        </a:rPr>
                        <a:t> </a:t>
                      </a:r>
                      <a:r>
                        <a:rPr sz="800" spc="-10" dirty="0">
                          <a:latin typeface="Arial"/>
                          <a:cs typeface="Arial"/>
                        </a:rPr>
                        <a:t>loadmaster</a:t>
                      </a:r>
                      <a:endParaRPr sz="800" dirty="0">
                        <a:latin typeface="Arial"/>
                        <a:cs typeface="Arial"/>
                      </a:endParaRPr>
                    </a:p>
                    <a:p>
                      <a:pPr marL="260985" indent="-170180">
                        <a:lnSpc>
                          <a:spcPct val="100000"/>
                        </a:lnSpc>
                        <a:buChar char="•"/>
                        <a:tabLst>
                          <a:tab pos="260985" algn="l"/>
                        </a:tabLst>
                      </a:pPr>
                      <a:r>
                        <a:rPr sz="800" dirty="0">
                          <a:latin typeface="Arial"/>
                          <a:cs typeface="Arial"/>
                        </a:rPr>
                        <a:t>Maintenance</a:t>
                      </a:r>
                      <a:r>
                        <a:rPr sz="800" spc="-35" dirty="0">
                          <a:latin typeface="Arial"/>
                          <a:cs typeface="Arial"/>
                        </a:rPr>
                        <a:t> </a:t>
                      </a:r>
                      <a:r>
                        <a:rPr sz="800" dirty="0">
                          <a:latin typeface="Arial"/>
                          <a:cs typeface="Arial"/>
                        </a:rPr>
                        <a:t>road</a:t>
                      </a:r>
                      <a:r>
                        <a:rPr sz="800" spc="-25" dirty="0">
                          <a:latin typeface="Arial"/>
                          <a:cs typeface="Arial"/>
                        </a:rPr>
                        <a:t> </a:t>
                      </a:r>
                      <a:r>
                        <a:rPr sz="800" dirty="0">
                          <a:latin typeface="Arial"/>
                          <a:cs typeface="Arial"/>
                        </a:rPr>
                        <a:t>crews</a:t>
                      </a:r>
                      <a:r>
                        <a:rPr sz="800" spc="-25" dirty="0">
                          <a:latin typeface="Arial"/>
                          <a:cs typeface="Arial"/>
                        </a:rPr>
                        <a:t> </a:t>
                      </a:r>
                      <a:r>
                        <a:rPr sz="800" dirty="0">
                          <a:latin typeface="Arial"/>
                          <a:cs typeface="Arial"/>
                        </a:rPr>
                        <a:t>not</a:t>
                      </a:r>
                      <a:r>
                        <a:rPr sz="800" spc="-30" dirty="0">
                          <a:latin typeface="Arial"/>
                          <a:cs typeface="Arial"/>
                        </a:rPr>
                        <a:t> </a:t>
                      </a:r>
                      <a:r>
                        <a:rPr sz="800" spc="-10" dirty="0">
                          <a:latin typeface="Arial"/>
                          <a:cs typeface="Arial"/>
                        </a:rPr>
                        <a:t>present</a:t>
                      </a:r>
                      <a:endParaRPr sz="800" dirty="0">
                        <a:latin typeface="Arial"/>
                        <a:cs typeface="Arial"/>
                      </a:endParaRPr>
                    </a:p>
                  </a:txBody>
                  <a:tcPr marL="0" marR="0" marT="113824" marB="0">
                    <a:lnR w="12700">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6"/>
                  </a:ext>
                </a:extLst>
              </a:tr>
              <a:tr h="372904">
                <a:tc>
                  <a:txBody>
                    <a:bodyPr/>
                    <a:lstStyle/>
                    <a:p>
                      <a:pPr marL="90805" marR="200025">
                        <a:lnSpc>
                          <a:spcPct val="100000"/>
                        </a:lnSpc>
                        <a:spcBef>
                          <a:spcPts val="730"/>
                        </a:spcBef>
                      </a:pPr>
                      <a:r>
                        <a:rPr sz="800" b="1" dirty="0">
                          <a:latin typeface="Arial"/>
                          <a:cs typeface="Arial"/>
                        </a:rPr>
                        <a:t>Applicable</a:t>
                      </a:r>
                      <a:r>
                        <a:rPr sz="800" b="1" spc="-50" dirty="0">
                          <a:latin typeface="Arial"/>
                          <a:cs typeface="Arial"/>
                        </a:rPr>
                        <a:t> </a:t>
                      </a:r>
                      <a:r>
                        <a:rPr sz="800" b="1" dirty="0">
                          <a:latin typeface="Arial"/>
                          <a:cs typeface="Arial"/>
                        </a:rPr>
                        <a:t>Policies</a:t>
                      </a:r>
                      <a:r>
                        <a:rPr sz="800" b="1" spc="-70" dirty="0">
                          <a:latin typeface="Arial"/>
                          <a:cs typeface="Arial"/>
                        </a:rPr>
                        <a:t> </a:t>
                      </a:r>
                      <a:r>
                        <a:rPr sz="800" b="1" spc="-50" dirty="0">
                          <a:latin typeface="Arial"/>
                          <a:cs typeface="Arial"/>
                        </a:rPr>
                        <a:t>/ </a:t>
                      </a:r>
                      <a:r>
                        <a:rPr sz="800" b="1" spc="-10" dirty="0">
                          <a:latin typeface="Arial"/>
                          <a:cs typeface="Arial"/>
                        </a:rPr>
                        <a:t>Procedures</a:t>
                      </a:r>
                      <a:endParaRPr sz="800" dirty="0">
                        <a:latin typeface="Arial"/>
                        <a:cs typeface="Arial"/>
                      </a:endParaRPr>
                    </a:p>
                  </a:txBody>
                  <a:tcPr marL="0" marR="0" marT="69533"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260985" indent="-170180">
                        <a:lnSpc>
                          <a:spcPct val="100000"/>
                        </a:lnSpc>
                        <a:spcBef>
                          <a:spcPts val="670"/>
                        </a:spcBef>
                        <a:buChar char="•"/>
                        <a:tabLst>
                          <a:tab pos="260985" algn="l"/>
                        </a:tabLst>
                      </a:pPr>
                      <a:r>
                        <a:rPr sz="800" dirty="0">
                          <a:latin typeface="Arial"/>
                          <a:cs typeface="Arial"/>
                        </a:rPr>
                        <a:t>Material</a:t>
                      </a:r>
                      <a:r>
                        <a:rPr sz="800" spc="-35" dirty="0">
                          <a:latin typeface="Arial"/>
                          <a:cs typeface="Arial"/>
                        </a:rPr>
                        <a:t> </a:t>
                      </a:r>
                      <a:r>
                        <a:rPr sz="800" dirty="0">
                          <a:latin typeface="Arial"/>
                          <a:cs typeface="Arial"/>
                        </a:rPr>
                        <a:t>Mobilization</a:t>
                      </a:r>
                      <a:r>
                        <a:rPr sz="800" spc="-25" dirty="0">
                          <a:latin typeface="Arial"/>
                          <a:cs typeface="Arial"/>
                        </a:rPr>
                        <a:t> </a:t>
                      </a:r>
                      <a:r>
                        <a:rPr sz="800" dirty="0">
                          <a:latin typeface="Arial"/>
                          <a:cs typeface="Arial"/>
                        </a:rPr>
                        <a:t>Checklist</a:t>
                      </a:r>
                      <a:r>
                        <a:rPr sz="800" spc="-65" dirty="0">
                          <a:latin typeface="Arial"/>
                          <a:cs typeface="Arial"/>
                        </a:rPr>
                        <a:t> </a:t>
                      </a:r>
                      <a:r>
                        <a:rPr sz="800" spc="-20" dirty="0">
                          <a:latin typeface="Arial"/>
                          <a:cs typeface="Arial"/>
                        </a:rPr>
                        <a:t>(MOC)</a:t>
                      </a:r>
                      <a:endParaRPr sz="800" dirty="0">
                        <a:latin typeface="Arial"/>
                        <a:cs typeface="Arial"/>
                      </a:endParaRPr>
                    </a:p>
                    <a:p>
                      <a:pPr marL="260985" indent="-170180">
                        <a:lnSpc>
                          <a:spcPct val="100000"/>
                        </a:lnSpc>
                        <a:buChar char="•"/>
                        <a:tabLst>
                          <a:tab pos="260985" algn="l"/>
                        </a:tabLst>
                      </a:pPr>
                      <a:r>
                        <a:rPr sz="800" spc="-10" dirty="0">
                          <a:latin typeface="Arial"/>
                          <a:cs typeface="Arial"/>
                        </a:rPr>
                        <a:t>KPI-</a:t>
                      </a:r>
                      <a:r>
                        <a:rPr sz="800" dirty="0">
                          <a:latin typeface="Arial"/>
                          <a:cs typeface="Arial"/>
                        </a:rPr>
                        <a:t>CTR-011:</a:t>
                      </a:r>
                      <a:r>
                        <a:rPr sz="800" spc="-50" dirty="0">
                          <a:latin typeface="Arial"/>
                          <a:cs typeface="Arial"/>
                        </a:rPr>
                        <a:t> </a:t>
                      </a:r>
                      <a:r>
                        <a:rPr sz="800" dirty="0">
                          <a:latin typeface="Arial"/>
                          <a:cs typeface="Arial"/>
                        </a:rPr>
                        <a:t>Truck</a:t>
                      </a:r>
                      <a:r>
                        <a:rPr sz="800" spc="-20" dirty="0">
                          <a:latin typeface="Arial"/>
                          <a:cs typeface="Arial"/>
                        </a:rPr>
                        <a:t> </a:t>
                      </a:r>
                      <a:r>
                        <a:rPr sz="800" dirty="0">
                          <a:latin typeface="Arial"/>
                          <a:cs typeface="Arial"/>
                        </a:rPr>
                        <a:t>Operation</a:t>
                      </a:r>
                      <a:r>
                        <a:rPr sz="800" spc="-15" dirty="0">
                          <a:latin typeface="Arial"/>
                          <a:cs typeface="Arial"/>
                        </a:rPr>
                        <a:t> </a:t>
                      </a:r>
                      <a:r>
                        <a:rPr sz="800" dirty="0">
                          <a:latin typeface="Arial"/>
                          <a:cs typeface="Arial"/>
                        </a:rPr>
                        <a:t>of</a:t>
                      </a:r>
                      <a:r>
                        <a:rPr sz="800" spc="-10" dirty="0">
                          <a:latin typeface="Arial"/>
                          <a:cs typeface="Arial"/>
                        </a:rPr>
                        <a:t> </a:t>
                      </a:r>
                      <a:r>
                        <a:rPr sz="800" dirty="0">
                          <a:latin typeface="Arial"/>
                          <a:cs typeface="Arial"/>
                        </a:rPr>
                        <a:t>Flatbed,</a:t>
                      </a:r>
                      <a:r>
                        <a:rPr sz="800" spc="-25" dirty="0">
                          <a:latin typeface="Arial"/>
                          <a:cs typeface="Arial"/>
                        </a:rPr>
                        <a:t> </a:t>
                      </a:r>
                      <a:r>
                        <a:rPr sz="800" dirty="0">
                          <a:latin typeface="Arial"/>
                          <a:cs typeface="Arial"/>
                        </a:rPr>
                        <a:t>Trailer,</a:t>
                      </a:r>
                      <a:r>
                        <a:rPr sz="800" spc="-35" dirty="0">
                          <a:latin typeface="Arial"/>
                          <a:cs typeface="Arial"/>
                        </a:rPr>
                        <a:t> </a:t>
                      </a:r>
                      <a:r>
                        <a:rPr sz="800" dirty="0">
                          <a:latin typeface="Arial"/>
                          <a:cs typeface="Arial"/>
                        </a:rPr>
                        <a:t>&amp; </a:t>
                      </a:r>
                      <a:r>
                        <a:rPr sz="800" spc="-10" dirty="0">
                          <a:latin typeface="Arial"/>
                          <a:cs typeface="Arial"/>
                        </a:rPr>
                        <a:t>Lowboy</a:t>
                      </a:r>
                      <a:endParaRPr sz="800" dirty="0">
                        <a:latin typeface="Arial"/>
                        <a:cs typeface="Arial"/>
                      </a:endParaRPr>
                    </a:p>
                  </a:txBody>
                  <a:tcPr marL="0" marR="0" marT="63818" marB="0">
                    <a:lnR w="12700">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7"/>
                  </a:ext>
                </a:extLst>
              </a:tr>
              <a:tr h="366236">
                <a:tc>
                  <a:txBody>
                    <a:bodyPr/>
                    <a:lstStyle/>
                    <a:p>
                      <a:pPr>
                        <a:lnSpc>
                          <a:spcPct val="100000"/>
                        </a:lnSpc>
                        <a:spcBef>
                          <a:spcPts val="145"/>
                        </a:spcBef>
                      </a:pPr>
                      <a:endParaRPr sz="800" dirty="0">
                        <a:latin typeface="Times New Roman"/>
                        <a:cs typeface="Times New Roman"/>
                      </a:endParaRPr>
                    </a:p>
                    <a:p>
                      <a:pPr marL="90805">
                        <a:lnSpc>
                          <a:spcPct val="100000"/>
                        </a:lnSpc>
                      </a:pPr>
                      <a:r>
                        <a:rPr sz="800" b="1" dirty="0">
                          <a:latin typeface="Arial"/>
                          <a:cs typeface="Arial"/>
                        </a:rPr>
                        <a:t>Employee</a:t>
                      </a:r>
                      <a:r>
                        <a:rPr sz="800" b="1" spc="-50" dirty="0">
                          <a:latin typeface="Arial"/>
                          <a:cs typeface="Arial"/>
                        </a:rPr>
                        <a:t> </a:t>
                      </a:r>
                      <a:r>
                        <a:rPr sz="800" b="1" spc="-10" dirty="0">
                          <a:latin typeface="Arial"/>
                          <a:cs typeface="Arial"/>
                        </a:rPr>
                        <a:t>Condition</a:t>
                      </a:r>
                      <a:endParaRPr sz="800" dirty="0">
                        <a:latin typeface="Arial"/>
                        <a:cs typeface="Arial"/>
                      </a:endParaRPr>
                    </a:p>
                  </a:txBody>
                  <a:tcPr marL="0" marR="0" marT="13811"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a:lnSpc>
                          <a:spcPct val="100000"/>
                        </a:lnSpc>
                        <a:spcBef>
                          <a:spcPts val="55"/>
                        </a:spcBef>
                      </a:pPr>
                      <a:endParaRPr sz="800" dirty="0">
                        <a:latin typeface="Times New Roman"/>
                        <a:cs typeface="Times New Roman"/>
                      </a:endParaRPr>
                    </a:p>
                    <a:p>
                      <a:pPr marL="90805">
                        <a:lnSpc>
                          <a:spcPct val="100000"/>
                        </a:lnSpc>
                      </a:pPr>
                      <a:r>
                        <a:rPr sz="800" dirty="0">
                          <a:latin typeface="Arial"/>
                          <a:cs typeface="Arial"/>
                        </a:rPr>
                        <a:t>No</a:t>
                      </a:r>
                      <a:r>
                        <a:rPr sz="800" spc="-35" dirty="0">
                          <a:latin typeface="Arial"/>
                          <a:cs typeface="Arial"/>
                        </a:rPr>
                        <a:t> </a:t>
                      </a:r>
                      <a:r>
                        <a:rPr sz="800" dirty="0">
                          <a:latin typeface="Arial"/>
                          <a:cs typeface="Arial"/>
                        </a:rPr>
                        <a:t>personnel</a:t>
                      </a:r>
                      <a:r>
                        <a:rPr sz="800" spc="-15" dirty="0">
                          <a:latin typeface="Arial"/>
                          <a:cs typeface="Arial"/>
                        </a:rPr>
                        <a:t> </a:t>
                      </a:r>
                      <a:r>
                        <a:rPr sz="800" dirty="0">
                          <a:latin typeface="Arial"/>
                          <a:cs typeface="Arial"/>
                        </a:rPr>
                        <a:t>were</a:t>
                      </a:r>
                      <a:r>
                        <a:rPr sz="800" spc="-25" dirty="0">
                          <a:latin typeface="Arial"/>
                          <a:cs typeface="Arial"/>
                        </a:rPr>
                        <a:t> </a:t>
                      </a:r>
                      <a:r>
                        <a:rPr sz="800" spc="-10" dirty="0">
                          <a:latin typeface="Arial"/>
                          <a:cs typeface="Arial"/>
                        </a:rPr>
                        <a:t>injured.</a:t>
                      </a:r>
                      <a:endParaRPr sz="800" dirty="0">
                        <a:latin typeface="Arial"/>
                        <a:cs typeface="Arial"/>
                      </a:endParaRPr>
                    </a:p>
                  </a:txBody>
                  <a:tcPr marL="0" marR="0" marT="5239" marB="0">
                    <a:lnR w="12700">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8"/>
                  </a:ext>
                </a:extLst>
              </a:tr>
              <a:tr h="308134">
                <a:tc>
                  <a:txBody>
                    <a:bodyPr/>
                    <a:lstStyle/>
                    <a:p>
                      <a:pPr marL="90805">
                        <a:lnSpc>
                          <a:spcPct val="100000"/>
                        </a:lnSpc>
                        <a:spcBef>
                          <a:spcPts val="990"/>
                        </a:spcBef>
                      </a:pPr>
                      <a:r>
                        <a:rPr sz="800" b="1" spc="-10" dirty="0">
                          <a:latin typeface="Arial"/>
                          <a:cs typeface="Arial"/>
                        </a:rPr>
                        <a:t>Contact</a:t>
                      </a:r>
                      <a:endParaRPr sz="800" dirty="0">
                        <a:latin typeface="Arial"/>
                        <a:cs typeface="Arial"/>
                      </a:endParaRPr>
                    </a:p>
                  </a:txBody>
                  <a:tcPr marL="0" marR="0" marT="94298"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marR="621030">
                        <a:lnSpc>
                          <a:spcPct val="100000"/>
                        </a:lnSpc>
                        <a:spcBef>
                          <a:spcPts val="330"/>
                        </a:spcBef>
                      </a:pPr>
                      <a:r>
                        <a:rPr sz="800" dirty="0">
                          <a:latin typeface="Arial"/>
                          <a:cs typeface="Arial"/>
                        </a:rPr>
                        <a:t>Harriadi</a:t>
                      </a:r>
                      <a:r>
                        <a:rPr sz="800" spc="-25" dirty="0">
                          <a:latin typeface="Arial"/>
                          <a:cs typeface="Arial"/>
                        </a:rPr>
                        <a:t> </a:t>
                      </a:r>
                      <a:r>
                        <a:rPr sz="800" dirty="0">
                          <a:latin typeface="Arial"/>
                          <a:cs typeface="Arial"/>
                        </a:rPr>
                        <a:t>Rasidi,</a:t>
                      </a:r>
                      <a:r>
                        <a:rPr sz="800" spc="-30" dirty="0">
                          <a:latin typeface="Arial"/>
                          <a:cs typeface="Arial"/>
                        </a:rPr>
                        <a:t> </a:t>
                      </a:r>
                      <a:r>
                        <a:rPr sz="800" dirty="0">
                          <a:latin typeface="Arial"/>
                          <a:cs typeface="Arial"/>
                        </a:rPr>
                        <a:t>Project</a:t>
                      </a:r>
                      <a:r>
                        <a:rPr sz="800" spc="-30" dirty="0">
                          <a:latin typeface="Arial"/>
                          <a:cs typeface="Arial"/>
                        </a:rPr>
                        <a:t> </a:t>
                      </a:r>
                      <a:r>
                        <a:rPr sz="800" dirty="0">
                          <a:latin typeface="Arial"/>
                          <a:cs typeface="Arial"/>
                        </a:rPr>
                        <a:t>Safety</a:t>
                      </a:r>
                      <a:r>
                        <a:rPr sz="800" spc="-35" dirty="0">
                          <a:latin typeface="Arial"/>
                          <a:cs typeface="Arial"/>
                        </a:rPr>
                        <a:t> </a:t>
                      </a:r>
                      <a:r>
                        <a:rPr sz="800" dirty="0">
                          <a:latin typeface="Arial"/>
                          <a:cs typeface="Arial"/>
                        </a:rPr>
                        <a:t>Manager</a:t>
                      </a:r>
                      <a:r>
                        <a:rPr sz="800" spc="-15" dirty="0">
                          <a:latin typeface="Arial"/>
                          <a:cs typeface="Arial"/>
                        </a:rPr>
                        <a:t> </a:t>
                      </a:r>
                      <a:r>
                        <a:rPr sz="800" dirty="0">
                          <a:latin typeface="Arial"/>
                          <a:cs typeface="Arial"/>
                        </a:rPr>
                        <a:t>Mill</a:t>
                      </a:r>
                      <a:r>
                        <a:rPr sz="800" spc="-20" dirty="0">
                          <a:latin typeface="Arial"/>
                          <a:cs typeface="Arial"/>
                        </a:rPr>
                        <a:t> </a:t>
                      </a:r>
                      <a:r>
                        <a:rPr sz="800" spc="-10" dirty="0">
                          <a:latin typeface="Arial"/>
                          <a:cs typeface="Arial"/>
                        </a:rPr>
                        <a:t>Optimization </a:t>
                      </a:r>
                      <a:r>
                        <a:rPr sz="800" dirty="0">
                          <a:latin typeface="Arial"/>
                          <a:cs typeface="Arial"/>
                        </a:rPr>
                        <a:t>Construction</a:t>
                      </a:r>
                      <a:r>
                        <a:rPr sz="800" spc="-45" dirty="0">
                          <a:latin typeface="Arial"/>
                          <a:cs typeface="Arial"/>
                        </a:rPr>
                        <a:t> </a:t>
                      </a:r>
                      <a:r>
                        <a:rPr sz="800" spc="-20" dirty="0">
                          <a:latin typeface="Arial"/>
                          <a:cs typeface="Arial"/>
                        </a:rPr>
                        <a:t>(MOC)</a:t>
                      </a:r>
                      <a:endParaRPr sz="800" dirty="0">
                        <a:latin typeface="Arial"/>
                        <a:cs typeface="Arial"/>
                      </a:endParaRPr>
                    </a:p>
                  </a:txBody>
                  <a:tcPr marL="0" marR="0" marT="31433" marB="0">
                    <a:lnR w="12700">
                      <a:solidFill>
                        <a:srgbClr val="A6A6A6"/>
                      </a:solidFill>
                      <a:prstDash val="solid"/>
                    </a:lnR>
                    <a:lnT w="12700">
                      <a:solidFill>
                        <a:srgbClr val="9BBA58"/>
                      </a:solidFill>
                      <a:prstDash val="solid"/>
                    </a:lnT>
                    <a:lnB w="12700">
                      <a:solidFill>
                        <a:srgbClr val="A6A6A6"/>
                      </a:solidFill>
                      <a:prstDash val="solid"/>
                    </a:lnB>
                  </a:tcPr>
                </a:tc>
                <a:extLst>
                  <a:ext uri="{0D108BD9-81ED-4DB2-BD59-A6C34878D82A}">
                    <a16:rowId xmlns:a16="http://schemas.microsoft.com/office/drawing/2014/main" val="10009"/>
                  </a:ext>
                </a:extLst>
              </a:tr>
            </a:tbl>
          </a:graphicData>
        </a:graphic>
      </p:graphicFrame>
      <p:sp>
        <p:nvSpPr>
          <p:cNvPr id="13" name="object 13"/>
          <p:cNvSpPr txBox="1"/>
          <p:nvPr/>
        </p:nvSpPr>
        <p:spPr>
          <a:xfrm>
            <a:off x="219552" y="1293907"/>
            <a:ext cx="581025" cy="124554"/>
          </a:xfrm>
          <a:prstGeom prst="rect">
            <a:avLst/>
          </a:prstGeom>
        </p:spPr>
        <p:txBody>
          <a:bodyPr vert="horz" wrap="square" lIns="0" tIns="9049" rIns="0" bIns="0" rtlCol="0">
            <a:spAutoFit/>
          </a:bodyPr>
          <a:lstStyle/>
          <a:p>
            <a:pPr marL="9525">
              <a:spcBef>
                <a:spcPts val="71"/>
              </a:spcBef>
            </a:pPr>
            <a:r>
              <a:rPr sz="750" dirty="0">
                <a:latin typeface="Calibri"/>
                <a:cs typeface="Calibri"/>
              </a:rPr>
              <a:t>Falling</a:t>
            </a:r>
            <a:r>
              <a:rPr sz="750" spc="-41" dirty="0">
                <a:latin typeface="Calibri"/>
                <a:cs typeface="Calibri"/>
              </a:rPr>
              <a:t> </a:t>
            </a:r>
            <a:r>
              <a:rPr sz="750" spc="-8" dirty="0">
                <a:latin typeface="Calibri"/>
                <a:cs typeface="Calibri"/>
              </a:rPr>
              <a:t>Objects</a:t>
            </a:r>
            <a:endParaRPr sz="750" dirty="0">
              <a:latin typeface="Calibri"/>
              <a:cs typeface="Calibri"/>
            </a:endParaRPr>
          </a:p>
        </p:txBody>
      </p:sp>
      <p:sp>
        <p:nvSpPr>
          <p:cNvPr id="14" name="object 14"/>
          <p:cNvSpPr txBox="1"/>
          <p:nvPr/>
        </p:nvSpPr>
        <p:spPr>
          <a:xfrm>
            <a:off x="7081235" y="1225110"/>
            <a:ext cx="993458" cy="252601"/>
          </a:xfrm>
          <a:prstGeom prst="rect">
            <a:avLst/>
          </a:prstGeom>
        </p:spPr>
        <p:txBody>
          <a:bodyPr vert="horz" wrap="square" lIns="0" tIns="10001" rIns="0" bIns="0" rtlCol="0">
            <a:spAutoFit/>
          </a:bodyPr>
          <a:lstStyle/>
          <a:p>
            <a:pPr marL="9525" marR="3810">
              <a:spcBef>
                <a:spcPts val="79"/>
              </a:spcBef>
            </a:pPr>
            <a:r>
              <a:rPr sz="788" dirty="0">
                <a:latin typeface="Arial"/>
                <a:cs typeface="Arial"/>
              </a:rPr>
              <a:t>PFE</a:t>
            </a:r>
            <a:r>
              <a:rPr sz="788" spc="-23" dirty="0">
                <a:latin typeface="Arial"/>
                <a:cs typeface="Arial"/>
              </a:rPr>
              <a:t> </a:t>
            </a:r>
            <a:r>
              <a:rPr sz="788" dirty="0">
                <a:latin typeface="Arial"/>
                <a:cs typeface="Arial"/>
              </a:rPr>
              <a:t>#</a:t>
            </a:r>
            <a:r>
              <a:rPr sz="788" spc="-8" dirty="0">
                <a:latin typeface="Arial"/>
                <a:cs typeface="Arial"/>
              </a:rPr>
              <a:t> </a:t>
            </a:r>
            <a:r>
              <a:rPr sz="788" dirty="0">
                <a:latin typeface="Arial"/>
                <a:cs typeface="Arial"/>
              </a:rPr>
              <a:t>N/A</a:t>
            </a:r>
            <a:r>
              <a:rPr sz="788" spc="-19" dirty="0">
                <a:latin typeface="Arial"/>
                <a:cs typeface="Arial"/>
              </a:rPr>
              <a:t> </a:t>
            </a:r>
            <a:r>
              <a:rPr sz="788" dirty="0">
                <a:latin typeface="Arial"/>
                <a:cs typeface="Arial"/>
              </a:rPr>
              <a:t>(Non</a:t>
            </a:r>
            <a:r>
              <a:rPr sz="788" spc="-8" dirty="0">
                <a:latin typeface="Arial"/>
                <a:cs typeface="Arial"/>
              </a:rPr>
              <a:t> </a:t>
            </a:r>
            <a:r>
              <a:rPr sz="788" spc="-15" dirty="0">
                <a:latin typeface="Arial"/>
                <a:cs typeface="Arial"/>
              </a:rPr>
              <a:t>PFE) </a:t>
            </a:r>
            <a:r>
              <a:rPr sz="788" dirty="0">
                <a:latin typeface="Arial"/>
                <a:cs typeface="Arial"/>
              </a:rPr>
              <a:t>Event</a:t>
            </a:r>
            <a:r>
              <a:rPr sz="788" spc="-15" dirty="0">
                <a:latin typeface="Arial"/>
                <a:cs typeface="Arial"/>
              </a:rPr>
              <a:t> </a:t>
            </a:r>
            <a:r>
              <a:rPr sz="788" dirty="0">
                <a:latin typeface="Arial"/>
                <a:cs typeface="Arial"/>
              </a:rPr>
              <a:t>ID</a:t>
            </a:r>
            <a:r>
              <a:rPr sz="788" spc="-19" dirty="0">
                <a:latin typeface="Arial"/>
                <a:cs typeface="Arial"/>
              </a:rPr>
              <a:t> </a:t>
            </a:r>
            <a:r>
              <a:rPr sz="788" dirty="0">
                <a:latin typeface="Arial"/>
                <a:cs typeface="Arial"/>
              </a:rPr>
              <a:t>#</a:t>
            </a:r>
            <a:r>
              <a:rPr sz="788" spc="-11" dirty="0">
                <a:latin typeface="Arial"/>
                <a:cs typeface="Arial"/>
              </a:rPr>
              <a:t> </a:t>
            </a:r>
            <a:r>
              <a:rPr sz="788" spc="-8" dirty="0">
                <a:latin typeface="Arial"/>
                <a:cs typeface="Arial"/>
              </a:rPr>
              <a:t>20013522</a:t>
            </a:r>
            <a:endParaRPr sz="788" dirty="0">
              <a:latin typeface="Arial"/>
              <a:cs typeface="Arial"/>
            </a:endParaRPr>
          </a:p>
        </p:txBody>
      </p:sp>
      <p:pic>
        <p:nvPicPr>
          <p:cNvPr id="15" name="object 15"/>
          <p:cNvPicPr/>
          <p:nvPr/>
        </p:nvPicPr>
        <p:blipFill>
          <a:blip r:embed="rId4" cstate="print"/>
          <a:stretch>
            <a:fillRect/>
          </a:stretch>
        </p:blipFill>
        <p:spPr>
          <a:xfrm>
            <a:off x="320040" y="917830"/>
            <a:ext cx="411479" cy="356615"/>
          </a:xfrm>
          <a:prstGeom prst="rect">
            <a:avLst/>
          </a:prstGeom>
        </p:spPr>
      </p:pic>
      <p:grpSp>
        <p:nvGrpSpPr>
          <p:cNvPr id="16" name="object 16"/>
          <p:cNvGrpSpPr/>
          <p:nvPr/>
        </p:nvGrpSpPr>
        <p:grpSpPr>
          <a:xfrm>
            <a:off x="4732020" y="2318004"/>
            <a:ext cx="4207669" cy="2707958"/>
            <a:chOff x="6309359" y="1947672"/>
            <a:chExt cx="5610225" cy="3610610"/>
          </a:xfrm>
        </p:grpSpPr>
        <p:pic>
          <p:nvPicPr>
            <p:cNvPr id="17" name="object 17"/>
            <p:cNvPicPr/>
            <p:nvPr/>
          </p:nvPicPr>
          <p:blipFill>
            <a:blip r:embed="rId5" cstate="print"/>
            <a:stretch>
              <a:fillRect/>
            </a:stretch>
          </p:blipFill>
          <p:spPr>
            <a:xfrm>
              <a:off x="6309359" y="1947672"/>
              <a:ext cx="5609842" cy="3610355"/>
            </a:xfrm>
            <a:prstGeom prst="rect">
              <a:avLst/>
            </a:prstGeom>
          </p:spPr>
        </p:pic>
        <p:sp>
          <p:nvSpPr>
            <p:cNvPr id="18" name="object 18"/>
            <p:cNvSpPr/>
            <p:nvPr/>
          </p:nvSpPr>
          <p:spPr>
            <a:xfrm>
              <a:off x="7913369" y="3449574"/>
              <a:ext cx="96520" cy="608330"/>
            </a:xfrm>
            <a:custGeom>
              <a:avLst/>
              <a:gdLst/>
              <a:ahLst/>
              <a:cxnLst/>
              <a:rect l="l" t="t" r="r" b="b"/>
              <a:pathLst>
                <a:path w="96520" h="608329">
                  <a:moveTo>
                    <a:pt x="72009" y="0"/>
                  </a:moveTo>
                  <a:lnTo>
                    <a:pt x="24003" y="0"/>
                  </a:lnTo>
                  <a:lnTo>
                    <a:pt x="24003" y="560069"/>
                  </a:lnTo>
                  <a:lnTo>
                    <a:pt x="0" y="560069"/>
                  </a:lnTo>
                  <a:lnTo>
                    <a:pt x="48006" y="608076"/>
                  </a:lnTo>
                  <a:lnTo>
                    <a:pt x="96012" y="560069"/>
                  </a:lnTo>
                  <a:lnTo>
                    <a:pt x="72009" y="560069"/>
                  </a:lnTo>
                  <a:lnTo>
                    <a:pt x="72009" y="0"/>
                  </a:lnTo>
                  <a:close/>
                </a:path>
              </a:pathLst>
            </a:custGeom>
            <a:solidFill>
              <a:srgbClr val="4F81BC"/>
            </a:solidFill>
          </p:spPr>
          <p:txBody>
            <a:bodyPr wrap="square" lIns="0" tIns="0" rIns="0" bIns="0" rtlCol="0"/>
            <a:lstStyle/>
            <a:p>
              <a:endParaRPr sz="1350" dirty="0"/>
            </a:p>
          </p:txBody>
        </p:sp>
        <p:sp>
          <p:nvSpPr>
            <p:cNvPr id="19" name="object 19"/>
            <p:cNvSpPr/>
            <p:nvPr/>
          </p:nvSpPr>
          <p:spPr>
            <a:xfrm>
              <a:off x="7913369" y="3449574"/>
              <a:ext cx="96520" cy="608330"/>
            </a:xfrm>
            <a:custGeom>
              <a:avLst/>
              <a:gdLst/>
              <a:ahLst/>
              <a:cxnLst/>
              <a:rect l="l" t="t" r="r" b="b"/>
              <a:pathLst>
                <a:path w="96520" h="608329">
                  <a:moveTo>
                    <a:pt x="0" y="560069"/>
                  </a:moveTo>
                  <a:lnTo>
                    <a:pt x="24003" y="560069"/>
                  </a:lnTo>
                  <a:lnTo>
                    <a:pt x="24003" y="0"/>
                  </a:lnTo>
                  <a:lnTo>
                    <a:pt x="72009" y="0"/>
                  </a:lnTo>
                  <a:lnTo>
                    <a:pt x="72009" y="560069"/>
                  </a:lnTo>
                  <a:lnTo>
                    <a:pt x="96012" y="560069"/>
                  </a:lnTo>
                  <a:lnTo>
                    <a:pt x="48006" y="608076"/>
                  </a:lnTo>
                  <a:lnTo>
                    <a:pt x="0" y="560069"/>
                  </a:lnTo>
                  <a:close/>
                </a:path>
              </a:pathLst>
            </a:custGeom>
            <a:ln w="25399">
              <a:solidFill>
                <a:srgbClr val="385D89"/>
              </a:solidFill>
            </a:ln>
          </p:spPr>
          <p:txBody>
            <a:bodyPr wrap="square" lIns="0" tIns="0" rIns="0" bIns="0" rtlCol="0"/>
            <a:lstStyle/>
            <a:p>
              <a:endParaRPr sz="1350" dirty="0"/>
            </a:p>
          </p:txBody>
        </p:sp>
        <p:sp>
          <p:nvSpPr>
            <p:cNvPr id="20" name="object 20"/>
            <p:cNvSpPr/>
            <p:nvPr/>
          </p:nvSpPr>
          <p:spPr>
            <a:xfrm>
              <a:off x="7451597" y="3277361"/>
              <a:ext cx="96520" cy="608330"/>
            </a:xfrm>
            <a:custGeom>
              <a:avLst/>
              <a:gdLst/>
              <a:ahLst/>
              <a:cxnLst/>
              <a:rect l="l" t="t" r="r" b="b"/>
              <a:pathLst>
                <a:path w="96520" h="608329">
                  <a:moveTo>
                    <a:pt x="72009" y="0"/>
                  </a:moveTo>
                  <a:lnTo>
                    <a:pt x="24003" y="0"/>
                  </a:lnTo>
                  <a:lnTo>
                    <a:pt x="24003" y="560069"/>
                  </a:lnTo>
                  <a:lnTo>
                    <a:pt x="0" y="560069"/>
                  </a:lnTo>
                  <a:lnTo>
                    <a:pt x="48006" y="608076"/>
                  </a:lnTo>
                  <a:lnTo>
                    <a:pt x="96012" y="560069"/>
                  </a:lnTo>
                  <a:lnTo>
                    <a:pt x="72009" y="560069"/>
                  </a:lnTo>
                  <a:lnTo>
                    <a:pt x="72009" y="0"/>
                  </a:lnTo>
                  <a:close/>
                </a:path>
              </a:pathLst>
            </a:custGeom>
            <a:solidFill>
              <a:srgbClr val="4F81BC"/>
            </a:solidFill>
          </p:spPr>
          <p:txBody>
            <a:bodyPr wrap="square" lIns="0" tIns="0" rIns="0" bIns="0" rtlCol="0"/>
            <a:lstStyle/>
            <a:p>
              <a:endParaRPr sz="1350" dirty="0"/>
            </a:p>
          </p:txBody>
        </p:sp>
        <p:sp>
          <p:nvSpPr>
            <p:cNvPr id="21" name="object 21"/>
            <p:cNvSpPr/>
            <p:nvPr/>
          </p:nvSpPr>
          <p:spPr>
            <a:xfrm>
              <a:off x="7451597" y="3277361"/>
              <a:ext cx="96520" cy="608330"/>
            </a:xfrm>
            <a:custGeom>
              <a:avLst/>
              <a:gdLst/>
              <a:ahLst/>
              <a:cxnLst/>
              <a:rect l="l" t="t" r="r" b="b"/>
              <a:pathLst>
                <a:path w="96520" h="608329">
                  <a:moveTo>
                    <a:pt x="0" y="560069"/>
                  </a:moveTo>
                  <a:lnTo>
                    <a:pt x="24003" y="560069"/>
                  </a:lnTo>
                  <a:lnTo>
                    <a:pt x="24003" y="0"/>
                  </a:lnTo>
                  <a:lnTo>
                    <a:pt x="72009" y="0"/>
                  </a:lnTo>
                  <a:lnTo>
                    <a:pt x="72009" y="560069"/>
                  </a:lnTo>
                  <a:lnTo>
                    <a:pt x="96012" y="560069"/>
                  </a:lnTo>
                  <a:lnTo>
                    <a:pt x="48006" y="608076"/>
                  </a:lnTo>
                  <a:lnTo>
                    <a:pt x="0" y="560069"/>
                  </a:lnTo>
                  <a:close/>
                </a:path>
              </a:pathLst>
            </a:custGeom>
            <a:ln w="25399">
              <a:solidFill>
                <a:srgbClr val="385D89"/>
              </a:solidFill>
            </a:ln>
          </p:spPr>
          <p:txBody>
            <a:bodyPr wrap="square" lIns="0" tIns="0" rIns="0" bIns="0" rtlCol="0"/>
            <a:lstStyle/>
            <a:p>
              <a:endParaRPr sz="1350" dirty="0"/>
            </a:p>
          </p:txBody>
        </p:sp>
        <p:sp>
          <p:nvSpPr>
            <p:cNvPr id="22" name="object 22"/>
            <p:cNvSpPr/>
            <p:nvPr/>
          </p:nvSpPr>
          <p:spPr>
            <a:xfrm>
              <a:off x="8847581" y="3557777"/>
              <a:ext cx="96520" cy="609600"/>
            </a:xfrm>
            <a:custGeom>
              <a:avLst/>
              <a:gdLst/>
              <a:ahLst/>
              <a:cxnLst/>
              <a:rect l="l" t="t" r="r" b="b"/>
              <a:pathLst>
                <a:path w="96520" h="609600">
                  <a:moveTo>
                    <a:pt x="72009" y="0"/>
                  </a:moveTo>
                  <a:lnTo>
                    <a:pt x="24003" y="0"/>
                  </a:lnTo>
                  <a:lnTo>
                    <a:pt x="24003" y="561594"/>
                  </a:lnTo>
                  <a:lnTo>
                    <a:pt x="0" y="561594"/>
                  </a:lnTo>
                  <a:lnTo>
                    <a:pt x="48006" y="609600"/>
                  </a:lnTo>
                  <a:lnTo>
                    <a:pt x="96012" y="561594"/>
                  </a:lnTo>
                  <a:lnTo>
                    <a:pt x="72009" y="561594"/>
                  </a:lnTo>
                  <a:lnTo>
                    <a:pt x="72009" y="0"/>
                  </a:lnTo>
                  <a:close/>
                </a:path>
              </a:pathLst>
            </a:custGeom>
            <a:solidFill>
              <a:srgbClr val="4F81BC"/>
            </a:solidFill>
          </p:spPr>
          <p:txBody>
            <a:bodyPr wrap="square" lIns="0" tIns="0" rIns="0" bIns="0" rtlCol="0"/>
            <a:lstStyle/>
            <a:p>
              <a:endParaRPr sz="1350" dirty="0"/>
            </a:p>
          </p:txBody>
        </p:sp>
        <p:sp>
          <p:nvSpPr>
            <p:cNvPr id="23" name="object 23"/>
            <p:cNvSpPr/>
            <p:nvPr/>
          </p:nvSpPr>
          <p:spPr>
            <a:xfrm>
              <a:off x="8847580" y="3557777"/>
              <a:ext cx="96520" cy="609600"/>
            </a:xfrm>
            <a:custGeom>
              <a:avLst/>
              <a:gdLst/>
              <a:ahLst/>
              <a:cxnLst/>
              <a:rect l="l" t="t" r="r" b="b"/>
              <a:pathLst>
                <a:path w="96520" h="609600">
                  <a:moveTo>
                    <a:pt x="0" y="561594"/>
                  </a:moveTo>
                  <a:lnTo>
                    <a:pt x="24003" y="561594"/>
                  </a:lnTo>
                  <a:lnTo>
                    <a:pt x="24003" y="0"/>
                  </a:lnTo>
                  <a:lnTo>
                    <a:pt x="72009" y="0"/>
                  </a:lnTo>
                  <a:lnTo>
                    <a:pt x="72009" y="561594"/>
                  </a:lnTo>
                  <a:lnTo>
                    <a:pt x="96012" y="561594"/>
                  </a:lnTo>
                  <a:lnTo>
                    <a:pt x="48006" y="609600"/>
                  </a:lnTo>
                  <a:lnTo>
                    <a:pt x="0" y="561594"/>
                  </a:lnTo>
                  <a:close/>
                </a:path>
              </a:pathLst>
            </a:custGeom>
            <a:ln w="25399">
              <a:solidFill>
                <a:srgbClr val="385D89"/>
              </a:solidFill>
            </a:ln>
          </p:spPr>
          <p:txBody>
            <a:bodyPr wrap="square" lIns="0" tIns="0" rIns="0" bIns="0" rtlCol="0"/>
            <a:lstStyle/>
            <a:p>
              <a:endParaRPr sz="1350" dirty="0"/>
            </a:p>
          </p:txBody>
        </p:sp>
        <p:sp>
          <p:nvSpPr>
            <p:cNvPr id="24" name="object 24"/>
            <p:cNvSpPr/>
            <p:nvPr/>
          </p:nvSpPr>
          <p:spPr>
            <a:xfrm>
              <a:off x="9396221" y="3179825"/>
              <a:ext cx="96520" cy="609600"/>
            </a:xfrm>
            <a:custGeom>
              <a:avLst/>
              <a:gdLst/>
              <a:ahLst/>
              <a:cxnLst/>
              <a:rect l="l" t="t" r="r" b="b"/>
              <a:pathLst>
                <a:path w="96520" h="609600">
                  <a:moveTo>
                    <a:pt x="72009" y="0"/>
                  </a:moveTo>
                  <a:lnTo>
                    <a:pt x="24003" y="0"/>
                  </a:lnTo>
                  <a:lnTo>
                    <a:pt x="24003" y="561594"/>
                  </a:lnTo>
                  <a:lnTo>
                    <a:pt x="0" y="561594"/>
                  </a:lnTo>
                  <a:lnTo>
                    <a:pt x="48006" y="609600"/>
                  </a:lnTo>
                  <a:lnTo>
                    <a:pt x="96012" y="561594"/>
                  </a:lnTo>
                  <a:lnTo>
                    <a:pt x="72009" y="561594"/>
                  </a:lnTo>
                  <a:lnTo>
                    <a:pt x="72009" y="0"/>
                  </a:lnTo>
                  <a:close/>
                </a:path>
              </a:pathLst>
            </a:custGeom>
            <a:solidFill>
              <a:srgbClr val="4F81BC"/>
            </a:solidFill>
          </p:spPr>
          <p:txBody>
            <a:bodyPr wrap="square" lIns="0" tIns="0" rIns="0" bIns="0" rtlCol="0"/>
            <a:lstStyle/>
            <a:p>
              <a:endParaRPr sz="1350" dirty="0"/>
            </a:p>
          </p:txBody>
        </p:sp>
        <p:sp>
          <p:nvSpPr>
            <p:cNvPr id="25" name="object 25"/>
            <p:cNvSpPr/>
            <p:nvPr/>
          </p:nvSpPr>
          <p:spPr>
            <a:xfrm>
              <a:off x="9396221" y="3179825"/>
              <a:ext cx="96520" cy="609600"/>
            </a:xfrm>
            <a:custGeom>
              <a:avLst/>
              <a:gdLst/>
              <a:ahLst/>
              <a:cxnLst/>
              <a:rect l="l" t="t" r="r" b="b"/>
              <a:pathLst>
                <a:path w="96520" h="609600">
                  <a:moveTo>
                    <a:pt x="0" y="561594"/>
                  </a:moveTo>
                  <a:lnTo>
                    <a:pt x="24003" y="561594"/>
                  </a:lnTo>
                  <a:lnTo>
                    <a:pt x="24003" y="0"/>
                  </a:lnTo>
                  <a:lnTo>
                    <a:pt x="72009" y="0"/>
                  </a:lnTo>
                  <a:lnTo>
                    <a:pt x="72009" y="561594"/>
                  </a:lnTo>
                  <a:lnTo>
                    <a:pt x="96012" y="561594"/>
                  </a:lnTo>
                  <a:lnTo>
                    <a:pt x="48006" y="609600"/>
                  </a:lnTo>
                  <a:lnTo>
                    <a:pt x="0" y="561594"/>
                  </a:lnTo>
                  <a:close/>
                </a:path>
              </a:pathLst>
            </a:custGeom>
            <a:ln w="25399">
              <a:solidFill>
                <a:srgbClr val="385D89"/>
              </a:solidFill>
            </a:ln>
          </p:spPr>
          <p:txBody>
            <a:bodyPr wrap="square" lIns="0" tIns="0" rIns="0" bIns="0" rtlCol="0"/>
            <a:lstStyle/>
            <a:p>
              <a:endParaRPr sz="1350" dirty="0"/>
            </a:p>
          </p:txBody>
        </p:sp>
        <p:sp>
          <p:nvSpPr>
            <p:cNvPr id="26" name="object 26"/>
            <p:cNvSpPr/>
            <p:nvPr/>
          </p:nvSpPr>
          <p:spPr>
            <a:xfrm>
              <a:off x="10781538" y="2949702"/>
              <a:ext cx="96520" cy="608330"/>
            </a:xfrm>
            <a:custGeom>
              <a:avLst/>
              <a:gdLst/>
              <a:ahLst/>
              <a:cxnLst/>
              <a:rect l="l" t="t" r="r" b="b"/>
              <a:pathLst>
                <a:path w="96520" h="608329">
                  <a:moveTo>
                    <a:pt x="72009" y="0"/>
                  </a:moveTo>
                  <a:lnTo>
                    <a:pt x="24003" y="0"/>
                  </a:lnTo>
                  <a:lnTo>
                    <a:pt x="24003" y="560070"/>
                  </a:lnTo>
                  <a:lnTo>
                    <a:pt x="0" y="560070"/>
                  </a:lnTo>
                  <a:lnTo>
                    <a:pt x="48006" y="608076"/>
                  </a:lnTo>
                  <a:lnTo>
                    <a:pt x="96012" y="560070"/>
                  </a:lnTo>
                  <a:lnTo>
                    <a:pt x="72009" y="560070"/>
                  </a:lnTo>
                  <a:lnTo>
                    <a:pt x="72009" y="0"/>
                  </a:lnTo>
                  <a:close/>
                </a:path>
              </a:pathLst>
            </a:custGeom>
            <a:solidFill>
              <a:srgbClr val="4F81BC"/>
            </a:solidFill>
          </p:spPr>
          <p:txBody>
            <a:bodyPr wrap="square" lIns="0" tIns="0" rIns="0" bIns="0" rtlCol="0"/>
            <a:lstStyle/>
            <a:p>
              <a:endParaRPr sz="1350" dirty="0"/>
            </a:p>
          </p:txBody>
        </p:sp>
        <p:sp>
          <p:nvSpPr>
            <p:cNvPr id="27" name="object 27"/>
            <p:cNvSpPr/>
            <p:nvPr/>
          </p:nvSpPr>
          <p:spPr>
            <a:xfrm>
              <a:off x="10781538" y="2949702"/>
              <a:ext cx="96520" cy="608330"/>
            </a:xfrm>
            <a:custGeom>
              <a:avLst/>
              <a:gdLst/>
              <a:ahLst/>
              <a:cxnLst/>
              <a:rect l="l" t="t" r="r" b="b"/>
              <a:pathLst>
                <a:path w="96520" h="608329">
                  <a:moveTo>
                    <a:pt x="0" y="560070"/>
                  </a:moveTo>
                  <a:lnTo>
                    <a:pt x="24003" y="560070"/>
                  </a:lnTo>
                  <a:lnTo>
                    <a:pt x="24003" y="0"/>
                  </a:lnTo>
                  <a:lnTo>
                    <a:pt x="72009" y="0"/>
                  </a:lnTo>
                  <a:lnTo>
                    <a:pt x="72009" y="560070"/>
                  </a:lnTo>
                  <a:lnTo>
                    <a:pt x="96012" y="560070"/>
                  </a:lnTo>
                  <a:lnTo>
                    <a:pt x="48006" y="608076"/>
                  </a:lnTo>
                  <a:lnTo>
                    <a:pt x="0" y="560070"/>
                  </a:lnTo>
                  <a:close/>
                </a:path>
              </a:pathLst>
            </a:custGeom>
            <a:ln w="25399">
              <a:solidFill>
                <a:srgbClr val="385D89"/>
              </a:solidFill>
            </a:ln>
          </p:spPr>
          <p:txBody>
            <a:bodyPr wrap="square" lIns="0" tIns="0" rIns="0" bIns="0" rtlCol="0"/>
            <a:lstStyle/>
            <a:p>
              <a:endParaRPr sz="1350" dirty="0"/>
            </a:p>
          </p:txBody>
        </p:sp>
        <p:pic>
          <p:nvPicPr>
            <p:cNvPr id="28" name="object 28"/>
            <p:cNvPicPr/>
            <p:nvPr/>
          </p:nvPicPr>
          <p:blipFill>
            <a:blip r:embed="rId6" cstate="print"/>
            <a:stretch>
              <a:fillRect/>
            </a:stretch>
          </p:blipFill>
          <p:spPr>
            <a:xfrm>
              <a:off x="10189464" y="1990344"/>
              <a:ext cx="1278622" cy="958595"/>
            </a:xfrm>
            <a:prstGeom prst="rect">
              <a:avLst/>
            </a:prstGeom>
          </p:spPr>
        </p:pic>
        <p:sp>
          <p:nvSpPr>
            <p:cNvPr id="29" name="object 29"/>
            <p:cNvSpPr/>
            <p:nvPr/>
          </p:nvSpPr>
          <p:spPr>
            <a:xfrm>
              <a:off x="10184701" y="1985581"/>
              <a:ext cx="1288415" cy="968375"/>
            </a:xfrm>
            <a:custGeom>
              <a:avLst/>
              <a:gdLst/>
              <a:ahLst/>
              <a:cxnLst/>
              <a:rect l="l" t="t" r="r" b="b"/>
              <a:pathLst>
                <a:path w="1288415" h="968375">
                  <a:moveTo>
                    <a:pt x="0" y="0"/>
                  </a:moveTo>
                  <a:lnTo>
                    <a:pt x="1288160" y="0"/>
                  </a:lnTo>
                  <a:lnTo>
                    <a:pt x="1288160" y="968121"/>
                  </a:lnTo>
                  <a:lnTo>
                    <a:pt x="0" y="968121"/>
                  </a:lnTo>
                  <a:lnTo>
                    <a:pt x="0" y="0"/>
                  </a:lnTo>
                  <a:close/>
                </a:path>
              </a:pathLst>
            </a:custGeom>
            <a:ln w="9525">
              <a:solidFill>
                <a:srgbClr val="4F81BC"/>
              </a:solidFill>
            </a:ln>
          </p:spPr>
          <p:txBody>
            <a:bodyPr wrap="square" lIns="0" tIns="0" rIns="0" bIns="0" rtlCol="0"/>
            <a:lstStyle/>
            <a:p>
              <a:endParaRPr sz="1350" dirty="0"/>
            </a:p>
          </p:txBody>
        </p:sp>
        <p:pic>
          <p:nvPicPr>
            <p:cNvPr id="30" name="object 30"/>
            <p:cNvPicPr/>
            <p:nvPr/>
          </p:nvPicPr>
          <p:blipFill>
            <a:blip r:embed="rId7" cstate="print"/>
            <a:stretch>
              <a:fillRect/>
            </a:stretch>
          </p:blipFill>
          <p:spPr>
            <a:xfrm>
              <a:off x="6836663" y="2270760"/>
              <a:ext cx="934211" cy="908291"/>
            </a:xfrm>
            <a:prstGeom prst="rect">
              <a:avLst/>
            </a:prstGeom>
          </p:spPr>
        </p:pic>
        <p:sp>
          <p:nvSpPr>
            <p:cNvPr id="31" name="object 31"/>
            <p:cNvSpPr/>
            <p:nvPr/>
          </p:nvSpPr>
          <p:spPr>
            <a:xfrm>
              <a:off x="6831901" y="2265997"/>
              <a:ext cx="944244" cy="918210"/>
            </a:xfrm>
            <a:custGeom>
              <a:avLst/>
              <a:gdLst/>
              <a:ahLst/>
              <a:cxnLst/>
              <a:rect l="l" t="t" r="r" b="b"/>
              <a:pathLst>
                <a:path w="944245" h="918210">
                  <a:moveTo>
                    <a:pt x="0" y="0"/>
                  </a:moveTo>
                  <a:lnTo>
                    <a:pt x="943737" y="0"/>
                  </a:lnTo>
                  <a:lnTo>
                    <a:pt x="943737" y="917828"/>
                  </a:lnTo>
                  <a:lnTo>
                    <a:pt x="0" y="917828"/>
                  </a:lnTo>
                  <a:lnTo>
                    <a:pt x="0" y="0"/>
                  </a:lnTo>
                  <a:close/>
                </a:path>
              </a:pathLst>
            </a:custGeom>
            <a:ln w="9525">
              <a:solidFill>
                <a:srgbClr val="4F81BC"/>
              </a:solidFill>
            </a:ln>
          </p:spPr>
          <p:txBody>
            <a:bodyPr wrap="square" lIns="0" tIns="0" rIns="0" bIns="0" rtlCol="0"/>
            <a:lstStyle/>
            <a:p>
              <a:endParaRPr sz="1350" dirty="0"/>
            </a:p>
          </p:txBody>
        </p:sp>
        <p:pic>
          <p:nvPicPr>
            <p:cNvPr id="32" name="object 32"/>
            <p:cNvPicPr/>
            <p:nvPr/>
          </p:nvPicPr>
          <p:blipFill>
            <a:blip r:embed="rId8" cstate="print"/>
            <a:stretch>
              <a:fillRect/>
            </a:stretch>
          </p:blipFill>
          <p:spPr>
            <a:xfrm>
              <a:off x="8479536" y="4468367"/>
              <a:ext cx="906779" cy="810767"/>
            </a:xfrm>
            <a:prstGeom prst="rect">
              <a:avLst/>
            </a:prstGeom>
          </p:spPr>
        </p:pic>
        <p:sp>
          <p:nvSpPr>
            <p:cNvPr id="33" name="object 33"/>
            <p:cNvSpPr/>
            <p:nvPr/>
          </p:nvSpPr>
          <p:spPr>
            <a:xfrm>
              <a:off x="8474773" y="4463605"/>
              <a:ext cx="916305" cy="820419"/>
            </a:xfrm>
            <a:custGeom>
              <a:avLst/>
              <a:gdLst/>
              <a:ahLst/>
              <a:cxnLst/>
              <a:rect l="l" t="t" r="r" b="b"/>
              <a:pathLst>
                <a:path w="916304" h="820420">
                  <a:moveTo>
                    <a:pt x="0" y="0"/>
                  </a:moveTo>
                  <a:lnTo>
                    <a:pt x="916304" y="0"/>
                  </a:lnTo>
                  <a:lnTo>
                    <a:pt x="916304" y="820292"/>
                  </a:lnTo>
                  <a:lnTo>
                    <a:pt x="0" y="820292"/>
                  </a:lnTo>
                  <a:lnTo>
                    <a:pt x="0" y="0"/>
                  </a:lnTo>
                  <a:close/>
                </a:path>
              </a:pathLst>
            </a:custGeom>
            <a:ln w="9525">
              <a:solidFill>
                <a:srgbClr val="4F81BC"/>
              </a:solidFill>
            </a:ln>
          </p:spPr>
          <p:txBody>
            <a:bodyPr wrap="square" lIns="0" tIns="0" rIns="0" bIns="0" rtlCol="0"/>
            <a:lstStyle/>
            <a:p>
              <a:endParaRPr sz="1350" dirty="0"/>
            </a:p>
          </p:txBody>
        </p:sp>
        <p:pic>
          <p:nvPicPr>
            <p:cNvPr id="34" name="object 34"/>
            <p:cNvPicPr/>
            <p:nvPr/>
          </p:nvPicPr>
          <p:blipFill>
            <a:blip r:embed="rId9" cstate="print"/>
            <a:stretch>
              <a:fillRect/>
            </a:stretch>
          </p:blipFill>
          <p:spPr>
            <a:xfrm>
              <a:off x="7836407" y="2308860"/>
              <a:ext cx="882396" cy="833627"/>
            </a:xfrm>
            <a:prstGeom prst="rect">
              <a:avLst/>
            </a:prstGeom>
          </p:spPr>
        </p:pic>
        <p:sp>
          <p:nvSpPr>
            <p:cNvPr id="35" name="object 35"/>
            <p:cNvSpPr/>
            <p:nvPr/>
          </p:nvSpPr>
          <p:spPr>
            <a:xfrm>
              <a:off x="7831645" y="2304097"/>
              <a:ext cx="892175" cy="843280"/>
            </a:xfrm>
            <a:custGeom>
              <a:avLst/>
              <a:gdLst/>
              <a:ahLst/>
              <a:cxnLst/>
              <a:rect l="l" t="t" r="r" b="b"/>
              <a:pathLst>
                <a:path w="892175" h="843280">
                  <a:moveTo>
                    <a:pt x="0" y="0"/>
                  </a:moveTo>
                  <a:lnTo>
                    <a:pt x="891921" y="0"/>
                  </a:lnTo>
                  <a:lnTo>
                    <a:pt x="891921" y="843152"/>
                  </a:lnTo>
                  <a:lnTo>
                    <a:pt x="0" y="843152"/>
                  </a:lnTo>
                  <a:lnTo>
                    <a:pt x="0" y="0"/>
                  </a:lnTo>
                  <a:close/>
                </a:path>
              </a:pathLst>
            </a:custGeom>
            <a:ln w="9525">
              <a:solidFill>
                <a:srgbClr val="4F81BC"/>
              </a:solidFill>
            </a:ln>
          </p:spPr>
          <p:txBody>
            <a:bodyPr wrap="square" lIns="0" tIns="0" rIns="0" bIns="0" rtlCol="0"/>
            <a:lstStyle/>
            <a:p>
              <a:endParaRPr sz="1350" dirty="0"/>
            </a:p>
          </p:txBody>
        </p:sp>
        <p:pic>
          <p:nvPicPr>
            <p:cNvPr id="36" name="object 36"/>
            <p:cNvPicPr/>
            <p:nvPr/>
          </p:nvPicPr>
          <p:blipFill>
            <a:blip r:embed="rId10" cstate="print"/>
            <a:stretch>
              <a:fillRect/>
            </a:stretch>
          </p:blipFill>
          <p:spPr>
            <a:xfrm>
              <a:off x="9044939" y="2310384"/>
              <a:ext cx="891539" cy="858011"/>
            </a:xfrm>
            <a:prstGeom prst="rect">
              <a:avLst/>
            </a:prstGeom>
          </p:spPr>
        </p:pic>
        <p:sp>
          <p:nvSpPr>
            <p:cNvPr id="37" name="object 37"/>
            <p:cNvSpPr/>
            <p:nvPr/>
          </p:nvSpPr>
          <p:spPr>
            <a:xfrm>
              <a:off x="9040177" y="2305621"/>
              <a:ext cx="901065" cy="868044"/>
            </a:xfrm>
            <a:custGeom>
              <a:avLst/>
              <a:gdLst/>
              <a:ahLst/>
              <a:cxnLst/>
              <a:rect l="l" t="t" r="r" b="b"/>
              <a:pathLst>
                <a:path w="901065" h="868044">
                  <a:moveTo>
                    <a:pt x="0" y="0"/>
                  </a:moveTo>
                  <a:lnTo>
                    <a:pt x="901065" y="0"/>
                  </a:lnTo>
                  <a:lnTo>
                    <a:pt x="901065" y="867537"/>
                  </a:lnTo>
                  <a:lnTo>
                    <a:pt x="0" y="867537"/>
                  </a:lnTo>
                  <a:lnTo>
                    <a:pt x="0" y="0"/>
                  </a:lnTo>
                  <a:close/>
                </a:path>
              </a:pathLst>
            </a:custGeom>
            <a:ln w="9525">
              <a:solidFill>
                <a:srgbClr val="4F81BC"/>
              </a:solidFill>
            </a:ln>
          </p:spPr>
          <p:txBody>
            <a:bodyPr wrap="square" lIns="0" tIns="0" rIns="0" bIns="0" rtlCol="0"/>
            <a:lstStyle/>
            <a:p>
              <a:endParaRPr sz="1350" dirty="0"/>
            </a:p>
          </p:txBody>
        </p:sp>
        <p:sp>
          <p:nvSpPr>
            <p:cNvPr id="38" name="object 38"/>
            <p:cNvSpPr/>
            <p:nvPr/>
          </p:nvSpPr>
          <p:spPr>
            <a:xfrm>
              <a:off x="10179979" y="3885438"/>
              <a:ext cx="602615" cy="51435"/>
            </a:xfrm>
            <a:custGeom>
              <a:avLst/>
              <a:gdLst/>
              <a:ahLst/>
              <a:cxnLst/>
              <a:rect l="l" t="t" r="r" b="b"/>
              <a:pathLst>
                <a:path w="602615" h="51435">
                  <a:moveTo>
                    <a:pt x="602170" y="0"/>
                  </a:moveTo>
                  <a:lnTo>
                    <a:pt x="0" y="51041"/>
                  </a:lnTo>
                </a:path>
              </a:pathLst>
            </a:custGeom>
            <a:ln w="38100">
              <a:solidFill>
                <a:srgbClr val="497DBA"/>
              </a:solidFill>
            </a:ln>
          </p:spPr>
          <p:txBody>
            <a:bodyPr wrap="square" lIns="0" tIns="0" rIns="0" bIns="0" rtlCol="0"/>
            <a:lstStyle/>
            <a:p>
              <a:endParaRPr sz="1350" dirty="0"/>
            </a:p>
          </p:txBody>
        </p:sp>
        <p:sp>
          <p:nvSpPr>
            <p:cNvPr id="39" name="object 39"/>
            <p:cNvSpPr/>
            <p:nvPr/>
          </p:nvSpPr>
          <p:spPr>
            <a:xfrm>
              <a:off x="10085064" y="3877920"/>
              <a:ext cx="118745" cy="114300"/>
            </a:xfrm>
            <a:custGeom>
              <a:avLst/>
              <a:gdLst/>
              <a:ahLst/>
              <a:cxnLst/>
              <a:rect l="l" t="t" r="r" b="b"/>
              <a:pathLst>
                <a:path w="118745" h="114300">
                  <a:moveTo>
                    <a:pt x="109067" y="0"/>
                  </a:moveTo>
                  <a:lnTo>
                    <a:pt x="0" y="66598"/>
                  </a:lnTo>
                  <a:lnTo>
                    <a:pt x="118732" y="113893"/>
                  </a:lnTo>
                  <a:lnTo>
                    <a:pt x="109067" y="0"/>
                  </a:lnTo>
                  <a:close/>
                </a:path>
              </a:pathLst>
            </a:custGeom>
            <a:solidFill>
              <a:srgbClr val="497DBA"/>
            </a:solidFill>
          </p:spPr>
          <p:txBody>
            <a:bodyPr wrap="square" lIns="0" tIns="0" rIns="0" bIns="0" rtlCol="0"/>
            <a:lstStyle/>
            <a:p>
              <a:endParaRPr sz="1350" dirty="0"/>
            </a:p>
          </p:txBody>
        </p:sp>
      </p:grpSp>
      <p:sp>
        <p:nvSpPr>
          <p:cNvPr id="40" name="object 40"/>
          <p:cNvSpPr txBox="1"/>
          <p:nvPr/>
        </p:nvSpPr>
        <p:spPr>
          <a:xfrm>
            <a:off x="7360920" y="3859911"/>
            <a:ext cx="927259" cy="149144"/>
          </a:xfrm>
          <a:prstGeom prst="rect">
            <a:avLst/>
          </a:prstGeom>
          <a:solidFill>
            <a:srgbClr val="FFFF00"/>
          </a:solidFill>
        </p:spPr>
        <p:txBody>
          <a:bodyPr vert="horz" wrap="square" lIns="0" tIns="27623" rIns="0" bIns="0" rtlCol="0">
            <a:spAutoFit/>
          </a:bodyPr>
          <a:lstStyle/>
          <a:p>
            <a:pPr marL="68580">
              <a:spcBef>
                <a:spcPts val="217"/>
              </a:spcBef>
            </a:pPr>
            <a:r>
              <a:rPr sz="788" dirty="0">
                <a:latin typeface="Calibri"/>
                <a:cs typeface="Calibri"/>
              </a:rPr>
              <a:t>Steel</a:t>
            </a:r>
            <a:r>
              <a:rPr sz="788" spc="-8" dirty="0">
                <a:latin typeface="Calibri"/>
                <a:cs typeface="Calibri"/>
              </a:rPr>
              <a:t> uncontrolled</a:t>
            </a:r>
            <a:endParaRPr sz="788" dirty="0">
              <a:latin typeface="Calibri"/>
              <a:cs typeface="Calibri"/>
            </a:endParaRPr>
          </a:p>
        </p:txBody>
      </p:sp>
      <p:sp>
        <p:nvSpPr>
          <p:cNvPr id="41" name="object 41"/>
          <p:cNvSpPr txBox="1"/>
          <p:nvPr/>
        </p:nvSpPr>
        <p:spPr>
          <a:xfrm>
            <a:off x="7420372" y="3997557"/>
            <a:ext cx="464344" cy="131350"/>
          </a:xfrm>
          <a:prstGeom prst="rect">
            <a:avLst/>
          </a:prstGeom>
        </p:spPr>
        <p:txBody>
          <a:bodyPr vert="horz" wrap="square" lIns="0" tIns="10001" rIns="0" bIns="0" rtlCol="0">
            <a:spAutoFit/>
          </a:bodyPr>
          <a:lstStyle/>
          <a:p>
            <a:pPr marL="9525">
              <a:spcBef>
                <a:spcPts val="79"/>
              </a:spcBef>
            </a:pPr>
            <a:r>
              <a:rPr sz="788" spc="-8" dirty="0">
                <a:latin typeface="Calibri"/>
                <a:cs typeface="Calibri"/>
              </a:rPr>
              <a:t>movement</a:t>
            </a:r>
            <a:endParaRPr sz="788" dirty="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6153" y="1120013"/>
            <a:ext cx="2953703" cy="240450"/>
          </a:xfrm>
          <a:prstGeom prst="rect">
            <a:avLst/>
          </a:prstGeom>
        </p:spPr>
        <p:txBody>
          <a:bodyPr vert="horz" wrap="square" lIns="0" tIns="9525" rIns="0" bIns="0" rtlCol="0" anchor="ctr">
            <a:spAutoFit/>
          </a:bodyPr>
          <a:lstStyle/>
          <a:p>
            <a:pPr marL="9525">
              <a:lnSpc>
                <a:spcPct val="100000"/>
              </a:lnSpc>
              <a:spcBef>
                <a:spcPts val="75"/>
              </a:spcBef>
            </a:pPr>
            <a:r>
              <a:rPr sz="1500" dirty="0"/>
              <a:t>Actionable</a:t>
            </a:r>
            <a:r>
              <a:rPr sz="1500" spc="-41" dirty="0"/>
              <a:t> </a:t>
            </a:r>
            <a:r>
              <a:rPr sz="1500" dirty="0"/>
              <a:t>Event:</a:t>
            </a:r>
            <a:r>
              <a:rPr sz="1500" spc="153" dirty="0"/>
              <a:t> </a:t>
            </a:r>
            <a:r>
              <a:rPr sz="2250" b="0" baseline="-4166" dirty="0"/>
              <a:t>Truck</a:t>
            </a:r>
            <a:r>
              <a:rPr sz="2250" b="0" spc="-62" baseline="-4166" dirty="0"/>
              <a:t> </a:t>
            </a:r>
            <a:r>
              <a:rPr sz="2250" b="0" spc="-11" baseline="-4166" dirty="0"/>
              <a:t>Collision</a:t>
            </a:r>
            <a:endParaRPr sz="2250" baseline="-4166" dirty="0"/>
          </a:p>
        </p:txBody>
      </p:sp>
      <p:grpSp>
        <p:nvGrpSpPr>
          <p:cNvPr id="3" name="object 3"/>
          <p:cNvGrpSpPr/>
          <p:nvPr/>
        </p:nvGrpSpPr>
        <p:grpSpPr>
          <a:xfrm>
            <a:off x="4722743" y="1647825"/>
            <a:ext cx="4226243" cy="4188143"/>
            <a:chOff x="6296991" y="1054100"/>
            <a:chExt cx="5634990" cy="5584190"/>
          </a:xfrm>
        </p:grpSpPr>
        <p:sp>
          <p:nvSpPr>
            <p:cNvPr id="4" name="object 4"/>
            <p:cNvSpPr/>
            <p:nvPr/>
          </p:nvSpPr>
          <p:spPr>
            <a:xfrm>
              <a:off x="6309690" y="1424622"/>
              <a:ext cx="5609590" cy="5201285"/>
            </a:xfrm>
            <a:custGeom>
              <a:avLst/>
              <a:gdLst/>
              <a:ahLst/>
              <a:cxnLst/>
              <a:rect l="l" t="t" r="r" b="b"/>
              <a:pathLst>
                <a:path w="5609590" h="5201284">
                  <a:moveTo>
                    <a:pt x="5609209" y="0"/>
                  </a:moveTo>
                  <a:lnTo>
                    <a:pt x="0" y="0"/>
                  </a:lnTo>
                  <a:lnTo>
                    <a:pt x="0" y="5200827"/>
                  </a:lnTo>
                  <a:lnTo>
                    <a:pt x="5609209" y="5200827"/>
                  </a:lnTo>
                  <a:lnTo>
                    <a:pt x="5609209" y="0"/>
                  </a:lnTo>
                  <a:close/>
                </a:path>
              </a:pathLst>
            </a:custGeom>
            <a:solidFill>
              <a:srgbClr val="EDEBE0"/>
            </a:solidFill>
          </p:spPr>
          <p:txBody>
            <a:bodyPr wrap="square" lIns="0" tIns="0" rIns="0" bIns="0" rtlCol="0"/>
            <a:lstStyle/>
            <a:p>
              <a:endParaRPr sz="1350" dirty="0"/>
            </a:p>
          </p:txBody>
        </p:sp>
        <p:sp>
          <p:nvSpPr>
            <p:cNvPr id="5" name="object 5"/>
            <p:cNvSpPr/>
            <p:nvPr/>
          </p:nvSpPr>
          <p:spPr>
            <a:xfrm>
              <a:off x="6303341" y="1418271"/>
              <a:ext cx="5622290" cy="12700"/>
            </a:xfrm>
            <a:custGeom>
              <a:avLst/>
              <a:gdLst/>
              <a:ahLst/>
              <a:cxnLst/>
              <a:rect l="l" t="t" r="r" b="b"/>
              <a:pathLst>
                <a:path w="5622290" h="12700">
                  <a:moveTo>
                    <a:pt x="0" y="12700"/>
                  </a:moveTo>
                  <a:lnTo>
                    <a:pt x="5621909" y="12700"/>
                  </a:lnTo>
                  <a:lnTo>
                    <a:pt x="5621909" y="0"/>
                  </a:lnTo>
                  <a:lnTo>
                    <a:pt x="0" y="0"/>
                  </a:lnTo>
                  <a:lnTo>
                    <a:pt x="0" y="12700"/>
                  </a:lnTo>
                  <a:close/>
                </a:path>
              </a:pathLst>
            </a:custGeom>
            <a:solidFill>
              <a:srgbClr val="9BBA58"/>
            </a:solidFill>
          </p:spPr>
          <p:txBody>
            <a:bodyPr wrap="square" lIns="0" tIns="0" rIns="0" bIns="0" rtlCol="0"/>
            <a:lstStyle/>
            <a:p>
              <a:endParaRPr sz="1350" dirty="0"/>
            </a:p>
          </p:txBody>
        </p:sp>
        <p:sp>
          <p:nvSpPr>
            <p:cNvPr id="6" name="object 6"/>
            <p:cNvSpPr/>
            <p:nvPr/>
          </p:nvSpPr>
          <p:spPr>
            <a:xfrm>
              <a:off x="6309691" y="1060450"/>
              <a:ext cx="0" cy="5571490"/>
            </a:xfrm>
            <a:custGeom>
              <a:avLst/>
              <a:gdLst/>
              <a:ahLst/>
              <a:cxnLst/>
              <a:rect l="l" t="t" r="r" b="b"/>
              <a:pathLst>
                <a:path h="5571490">
                  <a:moveTo>
                    <a:pt x="0" y="0"/>
                  </a:moveTo>
                  <a:lnTo>
                    <a:pt x="0" y="5571350"/>
                  </a:lnTo>
                </a:path>
              </a:pathLst>
            </a:custGeom>
            <a:ln w="12700">
              <a:solidFill>
                <a:srgbClr val="9BBA58"/>
              </a:solidFill>
            </a:ln>
          </p:spPr>
          <p:txBody>
            <a:bodyPr wrap="square" lIns="0" tIns="0" rIns="0" bIns="0" rtlCol="0"/>
            <a:lstStyle/>
            <a:p>
              <a:endParaRPr sz="1350" dirty="0"/>
            </a:p>
          </p:txBody>
        </p:sp>
        <p:sp>
          <p:nvSpPr>
            <p:cNvPr id="7" name="object 7"/>
            <p:cNvSpPr/>
            <p:nvPr/>
          </p:nvSpPr>
          <p:spPr>
            <a:xfrm>
              <a:off x="11918896" y="1060450"/>
              <a:ext cx="0" cy="5571490"/>
            </a:xfrm>
            <a:custGeom>
              <a:avLst/>
              <a:gdLst/>
              <a:ahLst/>
              <a:cxnLst/>
              <a:rect l="l" t="t" r="r" b="b"/>
              <a:pathLst>
                <a:path h="5571490">
                  <a:moveTo>
                    <a:pt x="0" y="0"/>
                  </a:moveTo>
                  <a:lnTo>
                    <a:pt x="0" y="5571350"/>
                  </a:lnTo>
                </a:path>
              </a:pathLst>
            </a:custGeom>
            <a:ln w="12700">
              <a:solidFill>
                <a:srgbClr val="9BBA58"/>
              </a:solidFill>
            </a:ln>
          </p:spPr>
          <p:txBody>
            <a:bodyPr wrap="square" lIns="0" tIns="0" rIns="0" bIns="0" rtlCol="0"/>
            <a:lstStyle/>
            <a:p>
              <a:endParaRPr sz="1350" dirty="0"/>
            </a:p>
          </p:txBody>
        </p:sp>
        <p:sp>
          <p:nvSpPr>
            <p:cNvPr id="8" name="object 8"/>
            <p:cNvSpPr/>
            <p:nvPr/>
          </p:nvSpPr>
          <p:spPr>
            <a:xfrm>
              <a:off x="6303341" y="6625449"/>
              <a:ext cx="5622290" cy="0"/>
            </a:xfrm>
            <a:custGeom>
              <a:avLst/>
              <a:gdLst/>
              <a:ahLst/>
              <a:cxnLst/>
              <a:rect l="l" t="t" r="r" b="b"/>
              <a:pathLst>
                <a:path w="5622290">
                  <a:moveTo>
                    <a:pt x="0" y="0"/>
                  </a:moveTo>
                  <a:lnTo>
                    <a:pt x="5621909" y="0"/>
                  </a:lnTo>
                </a:path>
              </a:pathLst>
            </a:custGeom>
            <a:ln w="12700">
              <a:solidFill>
                <a:srgbClr val="9BBA58"/>
              </a:solidFill>
            </a:ln>
          </p:spPr>
          <p:txBody>
            <a:bodyPr wrap="square" lIns="0" tIns="0" rIns="0" bIns="0" rtlCol="0"/>
            <a:lstStyle/>
            <a:p>
              <a:endParaRPr sz="1350" dirty="0"/>
            </a:p>
          </p:txBody>
        </p:sp>
      </p:grpSp>
      <p:sp>
        <p:nvSpPr>
          <p:cNvPr id="9" name="object 9"/>
          <p:cNvSpPr txBox="1"/>
          <p:nvPr/>
        </p:nvSpPr>
        <p:spPr>
          <a:xfrm>
            <a:off x="4732268" y="1657350"/>
            <a:ext cx="4207193" cy="212077"/>
          </a:xfrm>
          <a:prstGeom prst="rect">
            <a:avLst/>
          </a:prstGeom>
          <a:solidFill>
            <a:srgbClr val="FFFF00"/>
          </a:solidFill>
          <a:ln w="12700">
            <a:solidFill>
              <a:srgbClr val="9BBA58"/>
            </a:solidFill>
          </a:ln>
        </p:spPr>
        <p:txBody>
          <a:bodyPr vert="horz" wrap="square" lIns="0" tIns="50006" rIns="0" bIns="0" rtlCol="0">
            <a:spAutoFit/>
          </a:bodyPr>
          <a:lstStyle/>
          <a:p>
            <a:pPr algn="ctr">
              <a:spcBef>
                <a:spcPts val="394"/>
              </a:spcBef>
            </a:pPr>
            <a:r>
              <a:rPr sz="1050" b="1" dirty="0">
                <a:latin typeface="Arial"/>
                <a:cs typeface="Arial"/>
              </a:rPr>
              <a:t>Photos</a:t>
            </a:r>
            <a:r>
              <a:rPr sz="1050" b="1" spc="-34" dirty="0">
                <a:latin typeface="Arial"/>
                <a:cs typeface="Arial"/>
              </a:rPr>
              <a:t> </a:t>
            </a:r>
            <a:r>
              <a:rPr sz="1050" b="1" dirty="0">
                <a:latin typeface="Arial"/>
                <a:cs typeface="Arial"/>
              </a:rPr>
              <a:t>/</a:t>
            </a:r>
            <a:r>
              <a:rPr sz="1050" b="1" spc="-15" dirty="0">
                <a:latin typeface="Arial"/>
                <a:cs typeface="Arial"/>
              </a:rPr>
              <a:t> Links</a:t>
            </a:r>
            <a:endParaRPr sz="1050" dirty="0">
              <a:latin typeface="Arial"/>
              <a:cs typeface="Arial"/>
            </a:endParaRPr>
          </a:p>
        </p:txBody>
      </p:sp>
      <p:grpSp>
        <p:nvGrpSpPr>
          <p:cNvPr id="10" name="object 10"/>
          <p:cNvGrpSpPr/>
          <p:nvPr/>
        </p:nvGrpSpPr>
        <p:grpSpPr>
          <a:xfrm>
            <a:off x="7088886" y="1006984"/>
            <a:ext cx="1687354" cy="457676"/>
            <a:chOff x="9451848" y="199644"/>
            <a:chExt cx="2249805" cy="610235"/>
          </a:xfrm>
        </p:grpSpPr>
        <p:pic>
          <p:nvPicPr>
            <p:cNvPr id="11" name="object 11"/>
            <p:cNvPicPr/>
            <p:nvPr/>
          </p:nvPicPr>
          <p:blipFill>
            <a:blip r:embed="rId2" cstate="print"/>
            <a:stretch>
              <a:fillRect/>
            </a:stretch>
          </p:blipFill>
          <p:spPr>
            <a:xfrm>
              <a:off x="9451848" y="199644"/>
              <a:ext cx="2249423" cy="262126"/>
            </a:xfrm>
            <a:prstGeom prst="rect">
              <a:avLst/>
            </a:prstGeom>
          </p:spPr>
        </p:pic>
        <p:pic>
          <p:nvPicPr>
            <p:cNvPr id="12" name="object 12"/>
            <p:cNvPicPr/>
            <p:nvPr/>
          </p:nvPicPr>
          <p:blipFill>
            <a:blip r:embed="rId3" cstate="print"/>
            <a:stretch>
              <a:fillRect/>
            </a:stretch>
          </p:blipFill>
          <p:spPr>
            <a:xfrm>
              <a:off x="11140147" y="499607"/>
              <a:ext cx="557000" cy="310004"/>
            </a:xfrm>
            <a:prstGeom prst="rect">
              <a:avLst/>
            </a:prstGeom>
          </p:spPr>
        </p:pic>
      </p:grpSp>
      <p:sp>
        <p:nvSpPr>
          <p:cNvPr id="13" name="object 13"/>
          <p:cNvSpPr txBox="1"/>
          <p:nvPr/>
        </p:nvSpPr>
        <p:spPr>
          <a:xfrm>
            <a:off x="6164320" y="3653219"/>
            <a:ext cx="1236821" cy="171201"/>
          </a:xfrm>
          <a:prstGeom prst="rect">
            <a:avLst/>
          </a:prstGeom>
        </p:spPr>
        <p:txBody>
          <a:bodyPr vert="horz" wrap="square" lIns="0" tIns="9525" rIns="0" bIns="0" rtlCol="0">
            <a:spAutoFit/>
          </a:bodyPr>
          <a:lstStyle/>
          <a:p>
            <a:pPr>
              <a:spcBef>
                <a:spcPts val="75"/>
              </a:spcBef>
            </a:pPr>
            <a:r>
              <a:rPr sz="1050" dirty="0">
                <a:latin typeface="Calibri"/>
                <a:cs typeface="Calibri"/>
              </a:rPr>
              <a:t>Final</a:t>
            </a:r>
            <a:r>
              <a:rPr sz="1050" spc="-23" dirty="0">
                <a:latin typeface="Calibri"/>
                <a:cs typeface="Calibri"/>
              </a:rPr>
              <a:t> </a:t>
            </a:r>
            <a:r>
              <a:rPr sz="1050" dirty="0">
                <a:latin typeface="Calibri"/>
                <a:cs typeface="Calibri"/>
              </a:rPr>
              <a:t>position</a:t>
            </a:r>
            <a:r>
              <a:rPr sz="1050" spc="-26" dirty="0">
                <a:latin typeface="Calibri"/>
                <a:cs typeface="Calibri"/>
              </a:rPr>
              <a:t> </a:t>
            </a:r>
            <a:r>
              <a:rPr sz="1050" dirty="0">
                <a:latin typeface="Calibri"/>
                <a:cs typeface="Calibri"/>
              </a:rPr>
              <a:t>of</a:t>
            </a:r>
            <a:r>
              <a:rPr sz="1050" spc="-26" dirty="0">
                <a:latin typeface="Calibri"/>
                <a:cs typeface="Calibri"/>
              </a:rPr>
              <a:t> </a:t>
            </a:r>
            <a:r>
              <a:rPr sz="1050" spc="-8" dirty="0">
                <a:latin typeface="Calibri"/>
                <a:cs typeface="Calibri"/>
              </a:rPr>
              <a:t>trucks</a:t>
            </a:r>
            <a:endParaRPr sz="1050" dirty="0">
              <a:latin typeface="Calibri"/>
              <a:cs typeface="Calibri"/>
            </a:endParaRPr>
          </a:p>
        </p:txBody>
      </p:sp>
      <p:graphicFrame>
        <p:nvGraphicFramePr>
          <p:cNvPr id="14" name="object 14"/>
          <p:cNvGraphicFramePr>
            <a:graphicFrameLocks noGrp="1"/>
          </p:cNvGraphicFramePr>
          <p:nvPr>
            <p:extLst>
              <p:ext uri="{D42A27DB-BD31-4B8C-83A1-F6EECF244321}">
                <p14:modId xmlns:p14="http://schemas.microsoft.com/office/powerpoint/2010/main" val="2552003415"/>
              </p:ext>
            </p:extLst>
          </p:nvPr>
        </p:nvGraphicFramePr>
        <p:xfrm>
          <a:off x="199844" y="1661345"/>
          <a:ext cx="4207193" cy="4215289"/>
        </p:xfrm>
        <a:graphic>
          <a:graphicData uri="http://schemas.openxmlformats.org/drawingml/2006/table">
            <a:tbl>
              <a:tblPr firstRow="1" bandRow="1">
                <a:tableStyleId>{2D5ABB26-0587-4C30-8999-92F81FD0307C}</a:tableStyleId>
              </a:tblPr>
              <a:tblGrid>
                <a:gridCol w="1140143">
                  <a:extLst>
                    <a:ext uri="{9D8B030D-6E8A-4147-A177-3AD203B41FA5}">
                      <a16:colId xmlns:a16="http://schemas.microsoft.com/office/drawing/2014/main" val="20000"/>
                    </a:ext>
                  </a:extLst>
                </a:gridCol>
                <a:gridCol w="3067050">
                  <a:extLst>
                    <a:ext uri="{9D8B030D-6E8A-4147-A177-3AD203B41FA5}">
                      <a16:colId xmlns:a16="http://schemas.microsoft.com/office/drawing/2014/main" val="20001"/>
                    </a:ext>
                  </a:extLst>
                </a:gridCol>
              </a:tblGrid>
              <a:tr h="306229">
                <a:tc gridSpan="2">
                  <a:txBody>
                    <a:bodyPr/>
                    <a:lstStyle/>
                    <a:p>
                      <a:pPr algn="ctr">
                        <a:lnSpc>
                          <a:spcPct val="100000"/>
                        </a:lnSpc>
                        <a:spcBef>
                          <a:spcPts val="725"/>
                        </a:spcBef>
                      </a:pPr>
                      <a:r>
                        <a:rPr sz="1100" b="1" dirty="0">
                          <a:latin typeface="Arial"/>
                          <a:cs typeface="Arial"/>
                        </a:rPr>
                        <a:t>Preliminary</a:t>
                      </a:r>
                      <a:r>
                        <a:rPr sz="1100" b="1" spc="-65" dirty="0">
                          <a:latin typeface="Arial"/>
                          <a:cs typeface="Arial"/>
                        </a:rPr>
                        <a:t> </a:t>
                      </a:r>
                      <a:r>
                        <a:rPr sz="1100" b="1" dirty="0">
                          <a:latin typeface="Arial"/>
                          <a:cs typeface="Arial"/>
                        </a:rPr>
                        <a:t>Incident</a:t>
                      </a:r>
                      <a:r>
                        <a:rPr sz="1100" b="1" spc="-65" dirty="0">
                          <a:latin typeface="Arial"/>
                          <a:cs typeface="Arial"/>
                        </a:rPr>
                        <a:t> </a:t>
                      </a:r>
                      <a:r>
                        <a:rPr sz="1100" b="1" spc="-10" dirty="0">
                          <a:latin typeface="Arial"/>
                          <a:cs typeface="Arial"/>
                        </a:rPr>
                        <a:t>Details</a:t>
                      </a:r>
                      <a:endParaRPr sz="1100" dirty="0">
                        <a:latin typeface="Arial"/>
                        <a:cs typeface="Arial"/>
                      </a:endParaRPr>
                    </a:p>
                  </a:txBody>
                  <a:tcPr marL="0" marR="0" marT="69056" marB="0">
                    <a:lnL w="9525">
                      <a:solidFill>
                        <a:srgbClr val="A6A6A6"/>
                      </a:solidFill>
                      <a:prstDash val="solid"/>
                    </a:lnL>
                    <a:lnR w="9525">
                      <a:solidFill>
                        <a:srgbClr val="A6A6A6"/>
                      </a:solidFill>
                      <a:prstDash val="solid"/>
                    </a:lnR>
                    <a:lnT w="9525">
                      <a:solidFill>
                        <a:srgbClr val="A6A6A6"/>
                      </a:solidFill>
                      <a:prstDash val="solid"/>
                    </a:lnT>
                    <a:lnB w="9525">
                      <a:solidFill>
                        <a:srgbClr val="A6A6A6"/>
                      </a:solidFill>
                      <a:prstDash val="solid"/>
                    </a:lnB>
                    <a:solidFill>
                      <a:srgbClr val="FFFF00"/>
                    </a:solidFill>
                  </a:tcPr>
                </a:tc>
                <a:tc hMerge="1">
                  <a:txBody>
                    <a:bodyPr/>
                    <a:lstStyle/>
                    <a:p>
                      <a:endParaRPr/>
                    </a:p>
                  </a:txBody>
                  <a:tcPr marL="0" marR="0" marT="0" marB="0"/>
                </a:tc>
                <a:extLst>
                  <a:ext uri="{0D108BD9-81ED-4DB2-BD59-A6C34878D82A}">
                    <a16:rowId xmlns:a16="http://schemas.microsoft.com/office/drawing/2014/main" val="10000"/>
                  </a:ext>
                </a:extLst>
              </a:tr>
              <a:tr h="232886">
                <a:tc>
                  <a:txBody>
                    <a:bodyPr/>
                    <a:lstStyle/>
                    <a:p>
                      <a:pPr marL="90805">
                        <a:lnSpc>
                          <a:spcPct val="100000"/>
                        </a:lnSpc>
                        <a:spcBef>
                          <a:spcPts val="595"/>
                        </a:spcBef>
                      </a:pPr>
                      <a:r>
                        <a:rPr sz="800" b="1" spc="-10" dirty="0">
                          <a:latin typeface="Arial"/>
                          <a:cs typeface="Arial"/>
                        </a:rPr>
                        <a:t>Operation</a:t>
                      </a:r>
                      <a:endParaRPr sz="800" dirty="0">
                        <a:latin typeface="Arial"/>
                        <a:cs typeface="Arial"/>
                      </a:endParaRPr>
                    </a:p>
                  </a:txBody>
                  <a:tcPr marL="0" marR="0" marT="56674"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565"/>
                        </a:spcBef>
                      </a:pPr>
                      <a:r>
                        <a:rPr sz="800" spc="-20" dirty="0">
                          <a:latin typeface="Arial"/>
                          <a:cs typeface="Arial"/>
                        </a:rPr>
                        <a:t>PTFI</a:t>
                      </a:r>
                      <a:endParaRPr sz="800" dirty="0">
                        <a:latin typeface="Arial"/>
                        <a:cs typeface="Arial"/>
                      </a:endParaRPr>
                    </a:p>
                  </a:txBody>
                  <a:tcPr marL="0" marR="0" marT="53816" marB="0">
                    <a:lnR w="12700">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1"/>
                  </a:ext>
                </a:extLst>
              </a:tr>
              <a:tr h="239554">
                <a:tc>
                  <a:txBody>
                    <a:bodyPr/>
                    <a:lstStyle/>
                    <a:p>
                      <a:pPr marL="90805">
                        <a:lnSpc>
                          <a:spcPct val="100000"/>
                        </a:lnSpc>
                        <a:spcBef>
                          <a:spcPts val="630"/>
                        </a:spcBef>
                      </a:pPr>
                      <a:r>
                        <a:rPr sz="800" b="1" dirty="0">
                          <a:latin typeface="Arial"/>
                          <a:cs typeface="Arial"/>
                        </a:rPr>
                        <a:t>Date</a:t>
                      </a:r>
                      <a:r>
                        <a:rPr sz="800" b="1" spc="-20" dirty="0">
                          <a:latin typeface="Arial"/>
                          <a:cs typeface="Arial"/>
                        </a:rPr>
                        <a:t> </a:t>
                      </a:r>
                      <a:r>
                        <a:rPr sz="800" b="1" dirty="0">
                          <a:latin typeface="Arial"/>
                          <a:cs typeface="Arial"/>
                        </a:rPr>
                        <a:t>/</a:t>
                      </a:r>
                      <a:r>
                        <a:rPr sz="800" b="1" spc="-15" dirty="0">
                          <a:latin typeface="Arial"/>
                          <a:cs typeface="Arial"/>
                        </a:rPr>
                        <a:t> </a:t>
                      </a:r>
                      <a:r>
                        <a:rPr sz="800" b="1" spc="-20" dirty="0">
                          <a:latin typeface="Arial"/>
                          <a:cs typeface="Arial"/>
                        </a:rPr>
                        <a:t>Time</a:t>
                      </a:r>
                      <a:endParaRPr sz="800" dirty="0">
                        <a:latin typeface="Arial"/>
                        <a:cs typeface="Arial"/>
                      </a:endParaRPr>
                    </a:p>
                  </a:txBody>
                  <a:tcPr marL="0" marR="0" marT="60008"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600"/>
                        </a:spcBef>
                      </a:pPr>
                      <a:r>
                        <a:rPr sz="800" dirty="0">
                          <a:latin typeface="Arial"/>
                          <a:cs typeface="Arial"/>
                        </a:rPr>
                        <a:t>February</a:t>
                      </a:r>
                      <a:r>
                        <a:rPr sz="800" spc="-30" dirty="0">
                          <a:latin typeface="Arial"/>
                          <a:cs typeface="Arial"/>
                        </a:rPr>
                        <a:t> </a:t>
                      </a:r>
                      <a:r>
                        <a:rPr sz="800" dirty="0">
                          <a:latin typeface="Arial"/>
                          <a:cs typeface="Arial"/>
                        </a:rPr>
                        <a:t>19,</a:t>
                      </a:r>
                      <a:r>
                        <a:rPr sz="800" spc="-20" dirty="0">
                          <a:latin typeface="Arial"/>
                          <a:cs typeface="Arial"/>
                        </a:rPr>
                        <a:t> </a:t>
                      </a:r>
                      <a:r>
                        <a:rPr sz="800" dirty="0">
                          <a:latin typeface="Arial"/>
                          <a:cs typeface="Arial"/>
                        </a:rPr>
                        <a:t>2024</a:t>
                      </a:r>
                      <a:r>
                        <a:rPr sz="800" spc="-15" dirty="0">
                          <a:latin typeface="Arial"/>
                          <a:cs typeface="Arial"/>
                        </a:rPr>
                        <a:t> </a:t>
                      </a:r>
                      <a:r>
                        <a:rPr sz="800" dirty="0">
                          <a:latin typeface="Arial"/>
                          <a:cs typeface="Arial"/>
                        </a:rPr>
                        <a:t>/</a:t>
                      </a:r>
                      <a:r>
                        <a:rPr sz="800" spc="-15" dirty="0">
                          <a:latin typeface="Arial"/>
                          <a:cs typeface="Arial"/>
                        </a:rPr>
                        <a:t> </a:t>
                      </a:r>
                      <a:r>
                        <a:rPr sz="800" dirty="0">
                          <a:latin typeface="Arial"/>
                          <a:cs typeface="Arial"/>
                        </a:rPr>
                        <a:t>10:55</a:t>
                      </a:r>
                      <a:r>
                        <a:rPr sz="800" spc="-25" dirty="0">
                          <a:latin typeface="Arial"/>
                          <a:cs typeface="Arial"/>
                        </a:rPr>
                        <a:t> </a:t>
                      </a:r>
                      <a:r>
                        <a:rPr sz="800" spc="-20" dirty="0">
                          <a:latin typeface="Arial"/>
                          <a:cs typeface="Arial"/>
                        </a:rPr>
                        <a:t>p.m.</a:t>
                      </a:r>
                      <a:endParaRPr sz="800" dirty="0">
                        <a:latin typeface="Arial"/>
                        <a:cs typeface="Arial"/>
                      </a:endParaRPr>
                    </a:p>
                  </a:txBody>
                  <a:tcPr marL="0" marR="0" marT="57150" marB="0">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2"/>
                  </a:ext>
                </a:extLst>
              </a:tr>
              <a:tr h="351949">
                <a:tc>
                  <a:txBody>
                    <a:bodyPr/>
                    <a:lstStyle/>
                    <a:p>
                      <a:pPr>
                        <a:lnSpc>
                          <a:spcPct val="100000"/>
                        </a:lnSpc>
                        <a:spcBef>
                          <a:spcPts val="70"/>
                        </a:spcBef>
                      </a:pPr>
                      <a:endParaRPr sz="800" dirty="0">
                        <a:latin typeface="Times New Roman"/>
                        <a:cs typeface="Times New Roman"/>
                      </a:endParaRPr>
                    </a:p>
                    <a:p>
                      <a:pPr marL="90805">
                        <a:lnSpc>
                          <a:spcPct val="100000"/>
                        </a:lnSpc>
                      </a:pPr>
                      <a:r>
                        <a:rPr sz="800" b="1" dirty="0">
                          <a:latin typeface="Arial"/>
                          <a:cs typeface="Arial"/>
                        </a:rPr>
                        <a:t>Event</a:t>
                      </a:r>
                      <a:r>
                        <a:rPr sz="800" b="1" spc="-25" dirty="0">
                          <a:latin typeface="Arial"/>
                          <a:cs typeface="Arial"/>
                        </a:rPr>
                        <a:t> </a:t>
                      </a:r>
                      <a:r>
                        <a:rPr sz="800" b="1" spc="-20" dirty="0">
                          <a:latin typeface="Arial"/>
                          <a:cs typeface="Arial"/>
                        </a:rPr>
                        <a:t>Type</a:t>
                      </a:r>
                      <a:endParaRPr sz="800" dirty="0">
                        <a:latin typeface="Arial"/>
                        <a:cs typeface="Arial"/>
                      </a:endParaRPr>
                    </a:p>
                  </a:txBody>
                  <a:tcPr marL="0" marR="0" marT="6668"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1185"/>
                        </a:spcBef>
                      </a:pPr>
                      <a:r>
                        <a:rPr sz="800" dirty="0">
                          <a:latin typeface="Arial"/>
                          <a:cs typeface="Arial"/>
                        </a:rPr>
                        <a:t>Property</a:t>
                      </a:r>
                      <a:r>
                        <a:rPr sz="800" spc="-35" dirty="0">
                          <a:latin typeface="Arial"/>
                          <a:cs typeface="Arial"/>
                        </a:rPr>
                        <a:t> </a:t>
                      </a:r>
                      <a:r>
                        <a:rPr sz="800" spc="-10" dirty="0">
                          <a:latin typeface="Arial"/>
                          <a:cs typeface="Arial"/>
                        </a:rPr>
                        <a:t>Damage</a:t>
                      </a:r>
                      <a:endParaRPr sz="800" dirty="0">
                        <a:latin typeface="Arial"/>
                        <a:cs typeface="Arial"/>
                      </a:endParaRPr>
                    </a:p>
                  </a:txBody>
                  <a:tcPr marL="0" marR="0" marT="112871" marB="0">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3"/>
                  </a:ext>
                </a:extLst>
              </a:tr>
              <a:tr h="1326356">
                <a:tc>
                  <a:txBody>
                    <a:bodyPr/>
                    <a:lstStyle/>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spcBef>
                          <a:spcPts val="585"/>
                        </a:spcBef>
                      </a:pPr>
                      <a:endParaRPr sz="800" dirty="0">
                        <a:latin typeface="Times New Roman"/>
                        <a:cs typeface="Times New Roman"/>
                      </a:endParaRPr>
                    </a:p>
                    <a:p>
                      <a:pPr marL="90805">
                        <a:lnSpc>
                          <a:spcPct val="100000"/>
                        </a:lnSpc>
                      </a:pPr>
                      <a:r>
                        <a:rPr sz="800" b="1" spc="-10" dirty="0">
                          <a:latin typeface="Arial"/>
                          <a:cs typeface="Arial"/>
                        </a:rPr>
                        <a:t>Summary</a:t>
                      </a:r>
                      <a:endParaRPr sz="800" dirty="0">
                        <a:latin typeface="Arial"/>
                        <a:cs typeface="Arial"/>
                      </a:endParaRPr>
                    </a:p>
                  </a:txBody>
                  <a:tcPr marL="0" marR="0" marT="0"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spcBef>
                          <a:spcPts val="210"/>
                        </a:spcBef>
                      </a:pPr>
                      <a:endParaRPr sz="800" dirty="0">
                        <a:latin typeface="Times New Roman"/>
                        <a:cs typeface="Times New Roman"/>
                      </a:endParaRPr>
                    </a:p>
                    <a:p>
                      <a:pPr marL="90805" marR="422909" algn="just">
                        <a:lnSpc>
                          <a:spcPct val="100000"/>
                        </a:lnSpc>
                        <a:spcBef>
                          <a:spcPts val="5"/>
                        </a:spcBef>
                      </a:pPr>
                      <a:r>
                        <a:rPr sz="800" dirty="0">
                          <a:latin typeface="Arial"/>
                          <a:cs typeface="Arial"/>
                        </a:rPr>
                        <a:t>During</a:t>
                      </a:r>
                      <a:r>
                        <a:rPr sz="800" spc="-30" dirty="0">
                          <a:latin typeface="Arial"/>
                          <a:cs typeface="Arial"/>
                        </a:rPr>
                        <a:t> </a:t>
                      </a:r>
                      <a:r>
                        <a:rPr sz="800" dirty="0">
                          <a:latin typeface="Arial"/>
                          <a:cs typeface="Arial"/>
                        </a:rPr>
                        <a:t>transport,</a:t>
                      </a:r>
                      <a:r>
                        <a:rPr sz="800" spc="-20" dirty="0">
                          <a:latin typeface="Arial"/>
                          <a:cs typeface="Arial"/>
                        </a:rPr>
                        <a:t> </a:t>
                      </a:r>
                      <a:r>
                        <a:rPr sz="800" dirty="0">
                          <a:latin typeface="Arial"/>
                          <a:cs typeface="Arial"/>
                        </a:rPr>
                        <a:t>a</a:t>
                      </a:r>
                      <a:r>
                        <a:rPr sz="800" spc="-15" dirty="0">
                          <a:latin typeface="Arial"/>
                          <a:cs typeface="Arial"/>
                        </a:rPr>
                        <a:t> </a:t>
                      </a:r>
                      <a:r>
                        <a:rPr sz="800" dirty="0">
                          <a:latin typeface="Arial"/>
                          <a:cs typeface="Arial"/>
                        </a:rPr>
                        <a:t>trailer</a:t>
                      </a:r>
                      <a:r>
                        <a:rPr sz="800" spc="-20" dirty="0">
                          <a:latin typeface="Arial"/>
                          <a:cs typeface="Arial"/>
                        </a:rPr>
                        <a:t> </a:t>
                      </a:r>
                      <a:r>
                        <a:rPr sz="800" dirty="0">
                          <a:latin typeface="Arial"/>
                          <a:cs typeface="Arial"/>
                        </a:rPr>
                        <a:t>truck</a:t>
                      </a:r>
                      <a:r>
                        <a:rPr sz="800" spc="-30" dirty="0">
                          <a:latin typeface="Arial"/>
                          <a:cs typeface="Arial"/>
                        </a:rPr>
                        <a:t> </a:t>
                      </a:r>
                      <a:r>
                        <a:rPr sz="800" dirty="0">
                          <a:latin typeface="Arial"/>
                          <a:cs typeface="Arial"/>
                        </a:rPr>
                        <a:t>had</a:t>
                      </a:r>
                      <a:r>
                        <a:rPr sz="800" spc="-20" dirty="0">
                          <a:latin typeface="Arial"/>
                          <a:cs typeface="Arial"/>
                        </a:rPr>
                        <a:t> </a:t>
                      </a:r>
                      <a:r>
                        <a:rPr sz="800" dirty="0">
                          <a:latin typeface="Arial"/>
                          <a:cs typeface="Arial"/>
                        </a:rPr>
                        <a:t>brake</a:t>
                      </a:r>
                      <a:r>
                        <a:rPr sz="800" spc="-25" dirty="0">
                          <a:latin typeface="Arial"/>
                          <a:cs typeface="Arial"/>
                        </a:rPr>
                        <a:t> </a:t>
                      </a:r>
                      <a:r>
                        <a:rPr sz="800" dirty="0">
                          <a:latin typeface="Arial"/>
                          <a:cs typeface="Arial"/>
                        </a:rPr>
                        <a:t>failure</a:t>
                      </a:r>
                      <a:r>
                        <a:rPr sz="800" spc="-40" dirty="0">
                          <a:latin typeface="Arial"/>
                          <a:cs typeface="Arial"/>
                        </a:rPr>
                        <a:t> </a:t>
                      </a:r>
                      <a:r>
                        <a:rPr sz="800" dirty="0">
                          <a:latin typeface="Arial"/>
                          <a:cs typeface="Arial"/>
                        </a:rPr>
                        <a:t>leading</a:t>
                      </a:r>
                      <a:r>
                        <a:rPr sz="800" spc="-15" dirty="0">
                          <a:latin typeface="Arial"/>
                          <a:cs typeface="Arial"/>
                        </a:rPr>
                        <a:t> </a:t>
                      </a:r>
                      <a:r>
                        <a:rPr sz="800" dirty="0">
                          <a:latin typeface="Arial"/>
                          <a:cs typeface="Arial"/>
                        </a:rPr>
                        <a:t>to</a:t>
                      </a:r>
                      <a:r>
                        <a:rPr sz="800" spc="-15" dirty="0">
                          <a:latin typeface="Arial"/>
                          <a:cs typeface="Arial"/>
                        </a:rPr>
                        <a:t> </a:t>
                      </a:r>
                      <a:r>
                        <a:rPr sz="800" spc="-50" dirty="0">
                          <a:latin typeface="Arial"/>
                          <a:cs typeface="Arial"/>
                        </a:rPr>
                        <a:t>a </a:t>
                      </a:r>
                      <a:r>
                        <a:rPr sz="800" dirty="0">
                          <a:latin typeface="Arial"/>
                          <a:cs typeface="Arial"/>
                        </a:rPr>
                        <a:t>collision</a:t>
                      </a:r>
                      <a:r>
                        <a:rPr sz="800" spc="-45" dirty="0">
                          <a:latin typeface="Arial"/>
                          <a:cs typeface="Arial"/>
                        </a:rPr>
                        <a:t> </a:t>
                      </a:r>
                      <a:r>
                        <a:rPr sz="800" dirty="0">
                          <a:latin typeface="Arial"/>
                          <a:cs typeface="Arial"/>
                        </a:rPr>
                        <a:t>with</a:t>
                      </a:r>
                      <a:r>
                        <a:rPr sz="800" spc="-5" dirty="0">
                          <a:latin typeface="Arial"/>
                          <a:cs typeface="Arial"/>
                        </a:rPr>
                        <a:t> </a:t>
                      </a:r>
                      <a:r>
                        <a:rPr sz="800" dirty="0">
                          <a:latin typeface="Arial"/>
                          <a:cs typeface="Arial"/>
                        </a:rPr>
                        <a:t>a</a:t>
                      </a:r>
                      <a:r>
                        <a:rPr sz="800" spc="-20" dirty="0">
                          <a:latin typeface="Arial"/>
                          <a:cs typeface="Arial"/>
                        </a:rPr>
                        <a:t> </a:t>
                      </a:r>
                      <a:r>
                        <a:rPr sz="800" dirty="0">
                          <a:latin typeface="Arial"/>
                          <a:cs typeface="Arial"/>
                        </a:rPr>
                        <a:t>second</a:t>
                      </a:r>
                      <a:r>
                        <a:rPr sz="800" spc="-25" dirty="0">
                          <a:latin typeface="Arial"/>
                          <a:cs typeface="Arial"/>
                        </a:rPr>
                        <a:t> </a:t>
                      </a:r>
                      <a:r>
                        <a:rPr sz="800" dirty="0">
                          <a:latin typeface="Arial"/>
                          <a:cs typeface="Arial"/>
                        </a:rPr>
                        <a:t>trailer</a:t>
                      </a:r>
                      <a:r>
                        <a:rPr sz="800" spc="-20" dirty="0">
                          <a:latin typeface="Arial"/>
                          <a:cs typeface="Arial"/>
                        </a:rPr>
                        <a:t> </a:t>
                      </a:r>
                      <a:r>
                        <a:rPr sz="800" dirty="0">
                          <a:latin typeface="Arial"/>
                          <a:cs typeface="Arial"/>
                        </a:rPr>
                        <a:t>truck.</a:t>
                      </a:r>
                      <a:r>
                        <a:rPr sz="800" spc="-50" dirty="0">
                          <a:latin typeface="Arial"/>
                          <a:cs typeface="Arial"/>
                        </a:rPr>
                        <a:t> </a:t>
                      </a:r>
                      <a:r>
                        <a:rPr sz="800" dirty="0">
                          <a:latin typeface="Arial"/>
                          <a:cs typeface="Arial"/>
                        </a:rPr>
                        <a:t>Damage</a:t>
                      </a:r>
                      <a:r>
                        <a:rPr sz="800" spc="-40" dirty="0">
                          <a:latin typeface="Arial"/>
                          <a:cs typeface="Arial"/>
                        </a:rPr>
                        <a:t> </a:t>
                      </a:r>
                      <a:r>
                        <a:rPr sz="800" dirty="0">
                          <a:latin typeface="Arial"/>
                          <a:cs typeface="Arial"/>
                        </a:rPr>
                        <a:t>resulted</a:t>
                      </a:r>
                      <a:r>
                        <a:rPr sz="800" spc="-15" dirty="0">
                          <a:latin typeface="Arial"/>
                          <a:cs typeface="Arial"/>
                        </a:rPr>
                        <a:t> </a:t>
                      </a:r>
                      <a:r>
                        <a:rPr sz="800" dirty="0">
                          <a:latin typeface="Arial"/>
                          <a:cs typeface="Arial"/>
                        </a:rPr>
                        <a:t>to</a:t>
                      </a:r>
                      <a:r>
                        <a:rPr sz="800" spc="-20" dirty="0">
                          <a:latin typeface="Arial"/>
                          <a:cs typeface="Arial"/>
                        </a:rPr>
                        <a:t> both </a:t>
                      </a:r>
                      <a:r>
                        <a:rPr sz="800" spc="-10" dirty="0">
                          <a:latin typeface="Arial"/>
                          <a:cs typeface="Arial"/>
                        </a:rPr>
                        <a:t>vehicles.</a:t>
                      </a:r>
                      <a:endParaRPr sz="800" dirty="0">
                        <a:latin typeface="Arial"/>
                        <a:cs typeface="Arial"/>
                      </a:endParaRPr>
                    </a:p>
                  </a:txBody>
                  <a:tcPr marL="0" marR="0" marT="0" marB="0">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4"/>
                  </a:ext>
                </a:extLst>
              </a:tr>
              <a:tr h="226219">
                <a:tc>
                  <a:txBody>
                    <a:bodyPr/>
                    <a:lstStyle/>
                    <a:p>
                      <a:pPr marL="90805">
                        <a:lnSpc>
                          <a:spcPct val="100000"/>
                        </a:lnSpc>
                        <a:spcBef>
                          <a:spcPts val="560"/>
                        </a:spcBef>
                      </a:pPr>
                      <a:r>
                        <a:rPr sz="800" b="1" dirty="0">
                          <a:latin typeface="Arial"/>
                          <a:cs typeface="Arial"/>
                        </a:rPr>
                        <a:t>Risk</a:t>
                      </a:r>
                      <a:r>
                        <a:rPr sz="800" b="1" spc="-25" dirty="0">
                          <a:latin typeface="Arial"/>
                          <a:cs typeface="Arial"/>
                        </a:rPr>
                        <a:t> </a:t>
                      </a:r>
                      <a:r>
                        <a:rPr sz="800" b="1" spc="-10" dirty="0">
                          <a:latin typeface="Arial"/>
                          <a:cs typeface="Arial"/>
                        </a:rPr>
                        <a:t>Category</a:t>
                      </a:r>
                      <a:endParaRPr sz="800" dirty="0">
                        <a:latin typeface="Arial"/>
                        <a:cs typeface="Arial"/>
                      </a:endParaRPr>
                    </a:p>
                  </a:txBody>
                  <a:tcPr marL="0" marR="0" marT="53340"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530"/>
                        </a:spcBef>
                      </a:pPr>
                      <a:r>
                        <a:rPr sz="800" dirty="0">
                          <a:latin typeface="Arial"/>
                          <a:cs typeface="Arial"/>
                        </a:rPr>
                        <a:t>Actionable</a:t>
                      </a:r>
                      <a:r>
                        <a:rPr sz="800" spc="-40" dirty="0">
                          <a:latin typeface="Arial"/>
                          <a:cs typeface="Arial"/>
                        </a:rPr>
                        <a:t> </a:t>
                      </a:r>
                      <a:r>
                        <a:rPr sz="800" dirty="0">
                          <a:latin typeface="Arial"/>
                          <a:cs typeface="Arial"/>
                        </a:rPr>
                        <a:t>–</a:t>
                      </a:r>
                      <a:r>
                        <a:rPr sz="800" spc="-10" dirty="0">
                          <a:latin typeface="Arial"/>
                          <a:cs typeface="Arial"/>
                        </a:rPr>
                        <a:t> </a:t>
                      </a:r>
                      <a:r>
                        <a:rPr sz="800" dirty="0">
                          <a:latin typeface="Arial"/>
                          <a:cs typeface="Arial"/>
                        </a:rPr>
                        <a:t>Significant</a:t>
                      </a:r>
                      <a:r>
                        <a:rPr sz="800" spc="-55" dirty="0">
                          <a:latin typeface="Arial"/>
                          <a:cs typeface="Arial"/>
                        </a:rPr>
                        <a:t> </a:t>
                      </a:r>
                      <a:r>
                        <a:rPr sz="800" dirty="0">
                          <a:latin typeface="Arial"/>
                          <a:cs typeface="Arial"/>
                        </a:rPr>
                        <a:t>(3)</a:t>
                      </a:r>
                      <a:r>
                        <a:rPr sz="800" spc="-5" dirty="0">
                          <a:latin typeface="Arial"/>
                          <a:cs typeface="Arial"/>
                        </a:rPr>
                        <a:t> </a:t>
                      </a:r>
                      <a:r>
                        <a:rPr sz="800" dirty="0">
                          <a:latin typeface="Arial"/>
                          <a:cs typeface="Arial"/>
                        </a:rPr>
                        <a:t>Likely</a:t>
                      </a:r>
                      <a:r>
                        <a:rPr sz="800" spc="-40" dirty="0">
                          <a:latin typeface="Arial"/>
                          <a:cs typeface="Arial"/>
                        </a:rPr>
                        <a:t> </a:t>
                      </a:r>
                      <a:r>
                        <a:rPr sz="800" spc="-25" dirty="0">
                          <a:latin typeface="Arial"/>
                          <a:cs typeface="Arial"/>
                        </a:rPr>
                        <a:t>(3)</a:t>
                      </a:r>
                      <a:endParaRPr sz="800" dirty="0">
                        <a:latin typeface="Arial"/>
                        <a:cs typeface="Arial"/>
                      </a:endParaRPr>
                    </a:p>
                  </a:txBody>
                  <a:tcPr marL="0" marR="0" marT="50483" marB="0">
                    <a:lnR w="12700">
                      <a:solidFill>
                        <a:srgbClr val="A6A6A6"/>
                      </a:solidFill>
                      <a:prstDash val="solid"/>
                    </a:lnR>
                    <a:lnT w="9525">
                      <a:solidFill>
                        <a:srgbClr val="A6A6A6"/>
                      </a:solidFill>
                      <a:prstDash val="solid"/>
                    </a:lnT>
                    <a:lnB w="12700">
                      <a:solidFill>
                        <a:srgbClr val="9BBA58"/>
                      </a:solidFill>
                      <a:prstDash val="solid"/>
                    </a:lnB>
                  </a:tcPr>
                </a:tc>
                <a:extLst>
                  <a:ext uri="{0D108BD9-81ED-4DB2-BD59-A6C34878D82A}">
                    <a16:rowId xmlns:a16="http://schemas.microsoft.com/office/drawing/2014/main" val="10005"/>
                  </a:ext>
                </a:extLst>
              </a:tr>
              <a:tr h="472916">
                <a:tc>
                  <a:txBody>
                    <a:bodyPr/>
                    <a:lstStyle/>
                    <a:p>
                      <a:pPr>
                        <a:lnSpc>
                          <a:spcPct val="100000"/>
                        </a:lnSpc>
                        <a:spcBef>
                          <a:spcPts val="105"/>
                        </a:spcBef>
                      </a:pPr>
                      <a:endParaRPr sz="800" dirty="0">
                        <a:latin typeface="Times New Roman"/>
                        <a:cs typeface="Times New Roman"/>
                      </a:endParaRPr>
                    </a:p>
                    <a:p>
                      <a:pPr marL="90805" marR="313055">
                        <a:lnSpc>
                          <a:spcPct val="100000"/>
                        </a:lnSpc>
                      </a:pPr>
                      <a:r>
                        <a:rPr sz="800" b="1" dirty="0">
                          <a:latin typeface="Arial"/>
                          <a:cs typeface="Arial"/>
                        </a:rPr>
                        <a:t>Findings</a:t>
                      </a:r>
                      <a:r>
                        <a:rPr sz="800" b="1" spc="-30" dirty="0">
                          <a:latin typeface="Arial"/>
                          <a:cs typeface="Arial"/>
                        </a:rPr>
                        <a:t> </a:t>
                      </a:r>
                      <a:r>
                        <a:rPr sz="800" b="1" dirty="0">
                          <a:latin typeface="Arial"/>
                          <a:cs typeface="Arial"/>
                        </a:rPr>
                        <a:t>/</a:t>
                      </a:r>
                      <a:r>
                        <a:rPr sz="800" b="1" spc="-25" dirty="0">
                          <a:latin typeface="Arial"/>
                          <a:cs typeface="Arial"/>
                        </a:rPr>
                        <a:t> </a:t>
                      </a:r>
                      <a:r>
                        <a:rPr sz="800" b="1" spc="-10" dirty="0">
                          <a:latin typeface="Arial"/>
                          <a:cs typeface="Arial"/>
                        </a:rPr>
                        <a:t>Missing Controls</a:t>
                      </a:r>
                      <a:endParaRPr sz="800" dirty="0">
                        <a:latin typeface="Arial"/>
                        <a:cs typeface="Arial"/>
                      </a:endParaRPr>
                    </a:p>
                  </a:txBody>
                  <a:tcPr marL="0" marR="0" marT="10001"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260985" marR="308610" indent="-170180">
                        <a:lnSpc>
                          <a:spcPct val="101000"/>
                        </a:lnSpc>
                        <a:spcBef>
                          <a:spcPts val="1155"/>
                        </a:spcBef>
                        <a:buFont typeface="Arial"/>
                        <a:buChar char="•"/>
                        <a:tabLst>
                          <a:tab pos="263525" algn="l"/>
                        </a:tabLst>
                      </a:pPr>
                      <a:r>
                        <a:rPr sz="800" spc="-20" dirty="0">
                          <a:solidFill>
                            <a:srgbClr val="3B4043"/>
                          </a:solidFill>
                          <a:latin typeface="Gill Sans MT"/>
                          <a:cs typeface="Gill Sans MT"/>
                        </a:rPr>
                        <a:t>Driver</a:t>
                      </a:r>
                      <a:r>
                        <a:rPr sz="800" spc="35" dirty="0">
                          <a:solidFill>
                            <a:srgbClr val="3B4043"/>
                          </a:solidFill>
                          <a:latin typeface="Gill Sans MT"/>
                          <a:cs typeface="Gill Sans MT"/>
                        </a:rPr>
                        <a:t> </a:t>
                      </a:r>
                      <a:r>
                        <a:rPr sz="800" spc="45" dirty="0">
                          <a:solidFill>
                            <a:srgbClr val="3B4043"/>
                          </a:solidFill>
                          <a:latin typeface="Gill Sans MT"/>
                          <a:cs typeface="Gill Sans MT"/>
                        </a:rPr>
                        <a:t>overused</a:t>
                      </a:r>
                      <a:r>
                        <a:rPr sz="800" spc="20" dirty="0">
                          <a:solidFill>
                            <a:srgbClr val="3B4043"/>
                          </a:solidFill>
                          <a:latin typeface="Gill Sans MT"/>
                          <a:cs typeface="Gill Sans MT"/>
                        </a:rPr>
                        <a:t> </a:t>
                      </a:r>
                      <a:r>
                        <a:rPr sz="800" dirty="0">
                          <a:solidFill>
                            <a:srgbClr val="3B4043"/>
                          </a:solidFill>
                          <a:latin typeface="Gill Sans MT"/>
                          <a:cs typeface="Gill Sans MT"/>
                        </a:rPr>
                        <a:t>brake</a:t>
                      </a:r>
                      <a:r>
                        <a:rPr sz="800" spc="70" dirty="0">
                          <a:solidFill>
                            <a:srgbClr val="3B4043"/>
                          </a:solidFill>
                          <a:latin typeface="Gill Sans MT"/>
                          <a:cs typeface="Gill Sans MT"/>
                        </a:rPr>
                        <a:t> </a:t>
                      </a:r>
                      <a:r>
                        <a:rPr sz="800" spc="85" dirty="0">
                          <a:solidFill>
                            <a:srgbClr val="3B4043"/>
                          </a:solidFill>
                          <a:latin typeface="Gill Sans MT"/>
                          <a:cs typeface="Gill Sans MT"/>
                        </a:rPr>
                        <a:t>causing</a:t>
                      </a:r>
                      <a:r>
                        <a:rPr sz="800" spc="30" dirty="0">
                          <a:solidFill>
                            <a:srgbClr val="3B4043"/>
                          </a:solidFill>
                          <a:latin typeface="Gill Sans MT"/>
                          <a:cs typeface="Gill Sans MT"/>
                        </a:rPr>
                        <a:t> </a:t>
                      </a:r>
                      <a:r>
                        <a:rPr sz="800" dirty="0">
                          <a:solidFill>
                            <a:srgbClr val="3B4043"/>
                          </a:solidFill>
                          <a:latin typeface="Gill Sans MT"/>
                          <a:cs typeface="Gill Sans MT"/>
                        </a:rPr>
                        <a:t>the</a:t>
                      </a:r>
                      <a:r>
                        <a:rPr sz="800" spc="70" dirty="0">
                          <a:solidFill>
                            <a:srgbClr val="3B4043"/>
                          </a:solidFill>
                          <a:latin typeface="Gill Sans MT"/>
                          <a:cs typeface="Gill Sans MT"/>
                        </a:rPr>
                        <a:t> </a:t>
                      </a:r>
                      <a:r>
                        <a:rPr sz="800" dirty="0">
                          <a:solidFill>
                            <a:srgbClr val="3B4043"/>
                          </a:solidFill>
                          <a:latin typeface="Gill Sans MT"/>
                          <a:cs typeface="Gill Sans MT"/>
                        </a:rPr>
                        <a:t>truck</a:t>
                      </a:r>
                      <a:r>
                        <a:rPr sz="800" spc="20" dirty="0">
                          <a:solidFill>
                            <a:srgbClr val="3B4043"/>
                          </a:solidFill>
                          <a:latin typeface="Gill Sans MT"/>
                          <a:cs typeface="Gill Sans MT"/>
                        </a:rPr>
                        <a:t> </a:t>
                      </a:r>
                      <a:r>
                        <a:rPr sz="800" dirty="0">
                          <a:solidFill>
                            <a:srgbClr val="3B4043"/>
                          </a:solidFill>
                          <a:latin typeface="Gill Sans MT"/>
                          <a:cs typeface="Gill Sans MT"/>
                        </a:rPr>
                        <a:t>to</a:t>
                      </a:r>
                      <a:r>
                        <a:rPr sz="800" spc="65" dirty="0">
                          <a:solidFill>
                            <a:srgbClr val="3B4043"/>
                          </a:solidFill>
                          <a:latin typeface="Gill Sans MT"/>
                          <a:cs typeface="Gill Sans MT"/>
                        </a:rPr>
                        <a:t> </a:t>
                      </a:r>
                      <a:r>
                        <a:rPr sz="800" dirty="0">
                          <a:solidFill>
                            <a:srgbClr val="3B4043"/>
                          </a:solidFill>
                          <a:latin typeface="Gill Sans MT"/>
                          <a:cs typeface="Gill Sans MT"/>
                        </a:rPr>
                        <a:t>continue</a:t>
                      </a:r>
                      <a:r>
                        <a:rPr sz="800" spc="45" dirty="0">
                          <a:solidFill>
                            <a:srgbClr val="3B4043"/>
                          </a:solidFill>
                          <a:latin typeface="Gill Sans MT"/>
                          <a:cs typeface="Gill Sans MT"/>
                        </a:rPr>
                        <a:t> </a:t>
                      </a:r>
                      <a:r>
                        <a:rPr sz="800" spc="50" dirty="0">
                          <a:solidFill>
                            <a:srgbClr val="3B4043"/>
                          </a:solidFill>
                          <a:latin typeface="Gill Sans MT"/>
                          <a:cs typeface="Gill Sans MT"/>
                        </a:rPr>
                        <a:t>moving even</a:t>
                      </a:r>
                      <a:r>
                        <a:rPr sz="800" spc="40" dirty="0">
                          <a:solidFill>
                            <a:srgbClr val="3B4043"/>
                          </a:solidFill>
                          <a:latin typeface="Gill Sans MT"/>
                          <a:cs typeface="Gill Sans MT"/>
                        </a:rPr>
                        <a:t> </a:t>
                      </a:r>
                      <a:r>
                        <a:rPr sz="800" dirty="0">
                          <a:solidFill>
                            <a:srgbClr val="3B4043"/>
                          </a:solidFill>
                          <a:latin typeface="Gill Sans MT"/>
                          <a:cs typeface="Gill Sans MT"/>
                        </a:rPr>
                        <a:t>after</a:t>
                      </a:r>
                      <a:r>
                        <a:rPr sz="800" spc="25" dirty="0">
                          <a:solidFill>
                            <a:srgbClr val="3B4043"/>
                          </a:solidFill>
                          <a:latin typeface="Gill Sans MT"/>
                          <a:cs typeface="Gill Sans MT"/>
                        </a:rPr>
                        <a:t> </a:t>
                      </a:r>
                      <a:r>
                        <a:rPr sz="800" spc="60" dirty="0">
                          <a:solidFill>
                            <a:srgbClr val="3B4043"/>
                          </a:solidFill>
                          <a:latin typeface="Gill Sans MT"/>
                          <a:cs typeface="Gill Sans MT"/>
                        </a:rPr>
                        <a:t>applying</a:t>
                      </a:r>
                      <a:r>
                        <a:rPr sz="800" spc="25" dirty="0">
                          <a:solidFill>
                            <a:srgbClr val="3B4043"/>
                          </a:solidFill>
                          <a:latin typeface="Gill Sans MT"/>
                          <a:cs typeface="Gill Sans MT"/>
                        </a:rPr>
                        <a:t> </a:t>
                      </a:r>
                      <a:r>
                        <a:rPr sz="800" dirty="0">
                          <a:solidFill>
                            <a:srgbClr val="3B4043"/>
                          </a:solidFill>
                          <a:latin typeface="Gill Sans MT"/>
                          <a:cs typeface="Gill Sans MT"/>
                        </a:rPr>
                        <a:t>the</a:t>
                      </a:r>
                      <a:r>
                        <a:rPr sz="800" spc="60" dirty="0">
                          <a:solidFill>
                            <a:srgbClr val="3B4043"/>
                          </a:solidFill>
                          <a:latin typeface="Gill Sans MT"/>
                          <a:cs typeface="Gill Sans MT"/>
                        </a:rPr>
                        <a:t> </a:t>
                      </a:r>
                      <a:r>
                        <a:rPr sz="800" spc="-10" dirty="0">
                          <a:solidFill>
                            <a:srgbClr val="3B4043"/>
                          </a:solidFill>
                          <a:latin typeface="Gill Sans MT"/>
                          <a:cs typeface="Gill Sans MT"/>
                        </a:rPr>
                        <a:t>brake.</a:t>
                      </a:r>
                      <a:endParaRPr sz="800" dirty="0">
                        <a:latin typeface="Gill Sans MT"/>
                        <a:cs typeface="Gill Sans MT"/>
                      </a:endParaRPr>
                    </a:p>
                  </a:txBody>
                  <a:tcPr marL="0" marR="0" marT="110014" marB="0">
                    <a:lnR w="12700">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6"/>
                  </a:ext>
                </a:extLst>
              </a:tr>
              <a:tr h="372904">
                <a:tc>
                  <a:txBody>
                    <a:bodyPr/>
                    <a:lstStyle/>
                    <a:p>
                      <a:pPr marL="90805" marR="200025">
                        <a:lnSpc>
                          <a:spcPct val="100000"/>
                        </a:lnSpc>
                        <a:spcBef>
                          <a:spcPts val="730"/>
                        </a:spcBef>
                      </a:pPr>
                      <a:r>
                        <a:rPr sz="800" b="1" dirty="0">
                          <a:latin typeface="Arial"/>
                          <a:cs typeface="Arial"/>
                        </a:rPr>
                        <a:t>Applicable</a:t>
                      </a:r>
                      <a:r>
                        <a:rPr sz="800" b="1" spc="-50" dirty="0">
                          <a:latin typeface="Arial"/>
                          <a:cs typeface="Arial"/>
                        </a:rPr>
                        <a:t> </a:t>
                      </a:r>
                      <a:r>
                        <a:rPr sz="800" b="1" dirty="0">
                          <a:latin typeface="Arial"/>
                          <a:cs typeface="Arial"/>
                        </a:rPr>
                        <a:t>Policies</a:t>
                      </a:r>
                      <a:r>
                        <a:rPr sz="800" b="1" spc="-70" dirty="0">
                          <a:latin typeface="Arial"/>
                          <a:cs typeface="Arial"/>
                        </a:rPr>
                        <a:t> </a:t>
                      </a:r>
                      <a:r>
                        <a:rPr sz="800" b="1" spc="-50" dirty="0">
                          <a:latin typeface="Arial"/>
                          <a:cs typeface="Arial"/>
                        </a:rPr>
                        <a:t>/ </a:t>
                      </a:r>
                      <a:r>
                        <a:rPr sz="800" b="1" spc="-10" dirty="0">
                          <a:latin typeface="Arial"/>
                          <a:cs typeface="Arial"/>
                        </a:rPr>
                        <a:t>Procedures</a:t>
                      </a:r>
                      <a:endParaRPr sz="800" dirty="0">
                        <a:latin typeface="Arial"/>
                        <a:cs typeface="Arial"/>
                      </a:endParaRPr>
                    </a:p>
                  </a:txBody>
                  <a:tcPr marL="0" marR="0" marT="69533"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a:lnSpc>
                          <a:spcPct val="100000"/>
                        </a:lnSpc>
                        <a:spcBef>
                          <a:spcPts val="90"/>
                        </a:spcBef>
                      </a:pPr>
                      <a:endParaRPr sz="800" dirty="0">
                        <a:latin typeface="Times New Roman"/>
                        <a:cs typeface="Times New Roman"/>
                      </a:endParaRPr>
                    </a:p>
                    <a:p>
                      <a:pPr marL="260985" indent="-170180">
                        <a:lnSpc>
                          <a:spcPct val="100000"/>
                        </a:lnSpc>
                        <a:buChar char="•"/>
                        <a:tabLst>
                          <a:tab pos="260985" algn="l"/>
                        </a:tabLst>
                      </a:pPr>
                      <a:r>
                        <a:rPr sz="800" spc="-10" dirty="0">
                          <a:latin typeface="Arial"/>
                          <a:cs typeface="Arial"/>
                        </a:rPr>
                        <a:t>KPI-</a:t>
                      </a:r>
                      <a:r>
                        <a:rPr sz="800" dirty="0">
                          <a:latin typeface="Arial"/>
                          <a:cs typeface="Arial"/>
                        </a:rPr>
                        <a:t>CTR-011:</a:t>
                      </a:r>
                      <a:r>
                        <a:rPr sz="800" spc="-50" dirty="0">
                          <a:latin typeface="Arial"/>
                          <a:cs typeface="Arial"/>
                        </a:rPr>
                        <a:t> </a:t>
                      </a:r>
                      <a:r>
                        <a:rPr sz="800" dirty="0">
                          <a:latin typeface="Arial"/>
                          <a:cs typeface="Arial"/>
                        </a:rPr>
                        <a:t>Truck</a:t>
                      </a:r>
                      <a:r>
                        <a:rPr sz="800" spc="-20" dirty="0">
                          <a:latin typeface="Arial"/>
                          <a:cs typeface="Arial"/>
                        </a:rPr>
                        <a:t> </a:t>
                      </a:r>
                      <a:r>
                        <a:rPr sz="800" dirty="0">
                          <a:latin typeface="Arial"/>
                          <a:cs typeface="Arial"/>
                        </a:rPr>
                        <a:t>Operation</a:t>
                      </a:r>
                      <a:r>
                        <a:rPr sz="800" spc="-15" dirty="0">
                          <a:latin typeface="Arial"/>
                          <a:cs typeface="Arial"/>
                        </a:rPr>
                        <a:t> </a:t>
                      </a:r>
                      <a:r>
                        <a:rPr sz="800" dirty="0">
                          <a:latin typeface="Arial"/>
                          <a:cs typeface="Arial"/>
                        </a:rPr>
                        <a:t>of</a:t>
                      </a:r>
                      <a:r>
                        <a:rPr sz="800" spc="-10" dirty="0">
                          <a:latin typeface="Arial"/>
                          <a:cs typeface="Arial"/>
                        </a:rPr>
                        <a:t> </a:t>
                      </a:r>
                      <a:r>
                        <a:rPr sz="800" dirty="0">
                          <a:latin typeface="Arial"/>
                          <a:cs typeface="Arial"/>
                        </a:rPr>
                        <a:t>Flatbed,</a:t>
                      </a:r>
                      <a:r>
                        <a:rPr sz="800" spc="-25" dirty="0">
                          <a:latin typeface="Arial"/>
                          <a:cs typeface="Arial"/>
                        </a:rPr>
                        <a:t> </a:t>
                      </a:r>
                      <a:r>
                        <a:rPr sz="800" dirty="0">
                          <a:latin typeface="Arial"/>
                          <a:cs typeface="Arial"/>
                        </a:rPr>
                        <a:t>Trailer,</a:t>
                      </a:r>
                      <a:r>
                        <a:rPr sz="800" spc="-35" dirty="0">
                          <a:latin typeface="Arial"/>
                          <a:cs typeface="Arial"/>
                        </a:rPr>
                        <a:t> </a:t>
                      </a:r>
                      <a:r>
                        <a:rPr sz="800" dirty="0">
                          <a:latin typeface="Arial"/>
                          <a:cs typeface="Arial"/>
                        </a:rPr>
                        <a:t>&amp; </a:t>
                      </a:r>
                      <a:r>
                        <a:rPr sz="800" spc="-10" dirty="0">
                          <a:latin typeface="Arial"/>
                          <a:cs typeface="Arial"/>
                        </a:rPr>
                        <a:t>Lowboy</a:t>
                      </a:r>
                      <a:endParaRPr sz="800" dirty="0">
                        <a:latin typeface="Arial"/>
                        <a:cs typeface="Arial"/>
                      </a:endParaRPr>
                    </a:p>
                  </a:txBody>
                  <a:tcPr marL="0" marR="0" marT="8573" marB="0">
                    <a:lnR w="12700">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7"/>
                  </a:ext>
                </a:extLst>
              </a:tr>
              <a:tr h="366236">
                <a:tc>
                  <a:txBody>
                    <a:bodyPr/>
                    <a:lstStyle/>
                    <a:p>
                      <a:pPr>
                        <a:lnSpc>
                          <a:spcPct val="100000"/>
                        </a:lnSpc>
                        <a:spcBef>
                          <a:spcPts val="145"/>
                        </a:spcBef>
                      </a:pPr>
                      <a:endParaRPr sz="800" dirty="0">
                        <a:latin typeface="Times New Roman"/>
                        <a:cs typeface="Times New Roman"/>
                      </a:endParaRPr>
                    </a:p>
                    <a:p>
                      <a:pPr marL="90805">
                        <a:lnSpc>
                          <a:spcPct val="100000"/>
                        </a:lnSpc>
                      </a:pPr>
                      <a:r>
                        <a:rPr sz="800" b="1" dirty="0">
                          <a:latin typeface="Arial"/>
                          <a:cs typeface="Arial"/>
                        </a:rPr>
                        <a:t>Employee</a:t>
                      </a:r>
                      <a:r>
                        <a:rPr sz="800" b="1" spc="-50" dirty="0">
                          <a:latin typeface="Arial"/>
                          <a:cs typeface="Arial"/>
                        </a:rPr>
                        <a:t> </a:t>
                      </a:r>
                      <a:r>
                        <a:rPr sz="800" b="1" spc="-10" dirty="0">
                          <a:latin typeface="Arial"/>
                          <a:cs typeface="Arial"/>
                        </a:rPr>
                        <a:t>Condition</a:t>
                      </a:r>
                      <a:endParaRPr sz="800" dirty="0">
                        <a:latin typeface="Arial"/>
                        <a:cs typeface="Arial"/>
                      </a:endParaRPr>
                    </a:p>
                  </a:txBody>
                  <a:tcPr marL="0" marR="0" marT="13811"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a:lnSpc>
                          <a:spcPct val="100000"/>
                        </a:lnSpc>
                        <a:spcBef>
                          <a:spcPts val="55"/>
                        </a:spcBef>
                      </a:pPr>
                      <a:endParaRPr sz="800" dirty="0">
                        <a:latin typeface="Times New Roman"/>
                        <a:cs typeface="Times New Roman"/>
                      </a:endParaRPr>
                    </a:p>
                    <a:p>
                      <a:pPr marL="90805">
                        <a:lnSpc>
                          <a:spcPct val="100000"/>
                        </a:lnSpc>
                      </a:pPr>
                      <a:r>
                        <a:rPr sz="800" dirty="0">
                          <a:latin typeface="Arial"/>
                          <a:cs typeface="Arial"/>
                        </a:rPr>
                        <a:t>No</a:t>
                      </a:r>
                      <a:r>
                        <a:rPr sz="800" spc="-35" dirty="0">
                          <a:latin typeface="Arial"/>
                          <a:cs typeface="Arial"/>
                        </a:rPr>
                        <a:t> </a:t>
                      </a:r>
                      <a:r>
                        <a:rPr sz="800" dirty="0">
                          <a:latin typeface="Arial"/>
                          <a:cs typeface="Arial"/>
                        </a:rPr>
                        <a:t>personnel</a:t>
                      </a:r>
                      <a:r>
                        <a:rPr sz="800" spc="-15" dirty="0">
                          <a:latin typeface="Arial"/>
                          <a:cs typeface="Arial"/>
                        </a:rPr>
                        <a:t> </a:t>
                      </a:r>
                      <a:r>
                        <a:rPr sz="800" dirty="0">
                          <a:latin typeface="Arial"/>
                          <a:cs typeface="Arial"/>
                        </a:rPr>
                        <a:t>were</a:t>
                      </a:r>
                      <a:r>
                        <a:rPr sz="800" spc="-25" dirty="0">
                          <a:latin typeface="Arial"/>
                          <a:cs typeface="Arial"/>
                        </a:rPr>
                        <a:t> </a:t>
                      </a:r>
                      <a:r>
                        <a:rPr sz="800" spc="-10" dirty="0">
                          <a:latin typeface="Arial"/>
                          <a:cs typeface="Arial"/>
                        </a:rPr>
                        <a:t>injured.</a:t>
                      </a:r>
                      <a:endParaRPr sz="800" dirty="0">
                        <a:latin typeface="Arial"/>
                        <a:cs typeface="Arial"/>
                      </a:endParaRPr>
                    </a:p>
                  </a:txBody>
                  <a:tcPr marL="0" marR="0" marT="5239" marB="0">
                    <a:lnR w="12700">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8"/>
                  </a:ext>
                </a:extLst>
              </a:tr>
              <a:tr h="232886">
                <a:tc>
                  <a:txBody>
                    <a:bodyPr/>
                    <a:lstStyle/>
                    <a:p>
                      <a:pPr marL="90805">
                        <a:lnSpc>
                          <a:spcPct val="100000"/>
                        </a:lnSpc>
                        <a:spcBef>
                          <a:spcPts val="595"/>
                        </a:spcBef>
                      </a:pPr>
                      <a:r>
                        <a:rPr sz="800" b="1" spc="-10" dirty="0">
                          <a:latin typeface="Arial"/>
                          <a:cs typeface="Arial"/>
                        </a:rPr>
                        <a:t>Contact</a:t>
                      </a:r>
                      <a:endParaRPr sz="800" dirty="0">
                        <a:latin typeface="Arial"/>
                        <a:cs typeface="Arial"/>
                      </a:endParaRPr>
                    </a:p>
                  </a:txBody>
                  <a:tcPr marL="0" marR="0" marT="56674"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565"/>
                        </a:spcBef>
                      </a:pPr>
                      <a:r>
                        <a:rPr sz="800" dirty="0">
                          <a:latin typeface="Arial"/>
                          <a:cs typeface="Arial"/>
                        </a:rPr>
                        <a:t>Lucky</a:t>
                      </a:r>
                      <a:r>
                        <a:rPr sz="800" spc="-40" dirty="0">
                          <a:latin typeface="Arial"/>
                          <a:cs typeface="Arial"/>
                        </a:rPr>
                        <a:t> </a:t>
                      </a:r>
                      <a:r>
                        <a:rPr sz="800" dirty="0">
                          <a:latin typeface="Arial"/>
                          <a:cs typeface="Arial"/>
                        </a:rPr>
                        <a:t>Hermawan,</a:t>
                      </a:r>
                      <a:r>
                        <a:rPr sz="800" spc="-35" dirty="0">
                          <a:latin typeface="Arial"/>
                          <a:cs typeface="Arial"/>
                        </a:rPr>
                        <a:t> </a:t>
                      </a:r>
                      <a:r>
                        <a:rPr sz="800" dirty="0">
                          <a:latin typeface="Arial"/>
                          <a:cs typeface="Arial"/>
                        </a:rPr>
                        <a:t>VP</a:t>
                      </a:r>
                      <a:r>
                        <a:rPr sz="800" spc="-20" dirty="0">
                          <a:latin typeface="Arial"/>
                          <a:cs typeface="Arial"/>
                        </a:rPr>
                        <a:t> </a:t>
                      </a:r>
                      <a:r>
                        <a:rPr sz="800" dirty="0">
                          <a:latin typeface="Arial"/>
                          <a:cs typeface="Arial"/>
                        </a:rPr>
                        <a:t>Maintenance</a:t>
                      </a:r>
                      <a:r>
                        <a:rPr sz="800" spc="-25" dirty="0">
                          <a:latin typeface="Arial"/>
                          <a:cs typeface="Arial"/>
                        </a:rPr>
                        <a:t> </a:t>
                      </a:r>
                      <a:r>
                        <a:rPr sz="800" spc="-10" dirty="0">
                          <a:latin typeface="Arial"/>
                          <a:cs typeface="Arial"/>
                        </a:rPr>
                        <a:t>Support</a:t>
                      </a:r>
                      <a:endParaRPr sz="800" dirty="0">
                        <a:latin typeface="Arial"/>
                        <a:cs typeface="Arial"/>
                      </a:endParaRPr>
                    </a:p>
                  </a:txBody>
                  <a:tcPr marL="0" marR="0" marT="53816" marB="0">
                    <a:lnR w="12700">
                      <a:solidFill>
                        <a:srgbClr val="A6A6A6"/>
                      </a:solidFill>
                      <a:prstDash val="solid"/>
                    </a:lnR>
                    <a:lnT w="12700">
                      <a:solidFill>
                        <a:srgbClr val="9BBA58"/>
                      </a:solidFill>
                      <a:prstDash val="solid"/>
                    </a:lnT>
                    <a:lnB w="12700">
                      <a:solidFill>
                        <a:srgbClr val="A6A6A6"/>
                      </a:solidFill>
                      <a:prstDash val="solid"/>
                    </a:lnB>
                  </a:tcPr>
                </a:tc>
                <a:extLst>
                  <a:ext uri="{0D108BD9-81ED-4DB2-BD59-A6C34878D82A}">
                    <a16:rowId xmlns:a16="http://schemas.microsoft.com/office/drawing/2014/main" val="10009"/>
                  </a:ext>
                </a:extLst>
              </a:tr>
            </a:tbl>
          </a:graphicData>
        </a:graphic>
      </p:graphicFrame>
      <p:sp>
        <p:nvSpPr>
          <p:cNvPr id="15" name="object 15"/>
          <p:cNvSpPr txBox="1"/>
          <p:nvPr/>
        </p:nvSpPr>
        <p:spPr>
          <a:xfrm>
            <a:off x="104855" y="1346769"/>
            <a:ext cx="647700" cy="124554"/>
          </a:xfrm>
          <a:prstGeom prst="rect">
            <a:avLst/>
          </a:prstGeom>
        </p:spPr>
        <p:txBody>
          <a:bodyPr vert="horz" wrap="square" lIns="0" tIns="9049" rIns="0" bIns="0" rtlCol="0">
            <a:spAutoFit/>
          </a:bodyPr>
          <a:lstStyle/>
          <a:p>
            <a:pPr marL="9525">
              <a:spcBef>
                <a:spcPts val="71"/>
              </a:spcBef>
            </a:pPr>
            <a:r>
              <a:rPr sz="750" dirty="0">
                <a:latin typeface="Calibri"/>
                <a:cs typeface="Calibri"/>
              </a:rPr>
              <a:t>Vehicle</a:t>
            </a:r>
            <a:r>
              <a:rPr sz="750" spc="-34" dirty="0">
                <a:latin typeface="Calibri"/>
                <a:cs typeface="Calibri"/>
              </a:rPr>
              <a:t> </a:t>
            </a:r>
            <a:r>
              <a:rPr sz="750" spc="-8" dirty="0">
                <a:latin typeface="Calibri"/>
                <a:cs typeface="Calibri"/>
              </a:rPr>
              <a:t>Collision</a:t>
            </a:r>
            <a:endParaRPr sz="750" dirty="0">
              <a:latin typeface="Calibri"/>
              <a:cs typeface="Calibri"/>
            </a:endParaRPr>
          </a:p>
        </p:txBody>
      </p:sp>
      <p:sp>
        <p:nvSpPr>
          <p:cNvPr id="16" name="object 16"/>
          <p:cNvSpPr txBox="1"/>
          <p:nvPr/>
        </p:nvSpPr>
        <p:spPr>
          <a:xfrm>
            <a:off x="7081235" y="1225110"/>
            <a:ext cx="993458" cy="252601"/>
          </a:xfrm>
          <a:prstGeom prst="rect">
            <a:avLst/>
          </a:prstGeom>
        </p:spPr>
        <p:txBody>
          <a:bodyPr vert="horz" wrap="square" lIns="0" tIns="10001" rIns="0" bIns="0" rtlCol="0">
            <a:spAutoFit/>
          </a:bodyPr>
          <a:lstStyle/>
          <a:p>
            <a:pPr marL="9525" marR="3810">
              <a:spcBef>
                <a:spcPts val="79"/>
              </a:spcBef>
            </a:pPr>
            <a:r>
              <a:rPr sz="788" dirty="0">
                <a:latin typeface="Arial"/>
                <a:cs typeface="Arial"/>
              </a:rPr>
              <a:t>PFE</a:t>
            </a:r>
            <a:r>
              <a:rPr sz="788" spc="-23" dirty="0">
                <a:latin typeface="Arial"/>
                <a:cs typeface="Arial"/>
              </a:rPr>
              <a:t> </a:t>
            </a:r>
            <a:r>
              <a:rPr sz="788" dirty="0">
                <a:latin typeface="Arial"/>
                <a:cs typeface="Arial"/>
              </a:rPr>
              <a:t>#</a:t>
            </a:r>
            <a:r>
              <a:rPr sz="788" spc="-8" dirty="0">
                <a:latin typeface="Arial"/>
                <a:cs typeface="Arial"/>
              </a:rPr>
              <a:t> </a:t>
            </a:r>
            <a:r>
              <a:rPr sz="788" dirty="0">
                <a:latin typeface="Arial"/>
                <a:cs typeface="Arial"/>
              </a:rPr>
              <a:t>N/A</a:t>
            </a:r>
            <a:r>
              <a:rPr sz="788" spc="-19" dirty="0">
                <a:latin typeface="Arial"/>
                <a:cs typeface="Arial"/>
              </a:rPr>
              <a:t> </a:t>
            </a:r>
            <a:r>
              <a:rPr sz="788" dirty="0">
                <a:latin typeface="Arial"/>
                <a:cs typeface="Arial"/>
              </a:rPr>
              <a:t>(Non</a:t>
            </a:r>
            <a:r>
              <a:rPr sz="788" spc="-8" dirty="0">
                <a:latin typeface="Arial"/>
                <a:cs typeface="Arial"/>
              </a:rPr>
              <a:t> </a:t>
            </a:r>
            <a:r>
              <a:rPr sz="788" spc="-15" dirty="0">
                <a:latin typeface="Arial"/>
                <a:cs typeface="Arial"/>
              </a:rPr>
              <a:t>PFE) </a:t>
            </a:r>
            <a:r>
              <a:rPr sz="788" dirty="0">
                <a:latin typeface="Arial"/>
                <a:cs typeface="Arial"/>
              </a:rPr>
              <a:t>Event</a:t>
            </a:r>
            <a:r>
              <a:rPr sz="788" spc="-15" dirty="0">
                <a:latin typeface="Arial"/>
                <a:cs typeface="Arial"/>
              </a:rPr>
              <a:t> </a:t>
            </a:r>
            <a:r>
              <a:rPr sz="788" dirty="0">
                <a:latin typeface="Arial"/>
                <a:cs typeface="Arial"/>
              </a:rPr>
              <a:t>ID</a:t>
            </a:r>
            <a:r>
              <a:rPr sz="788" spc="-19" dirty="0">
                <a:latin typeface="Arial"/>
                <a:cs typeface="Arial"/>
              </a:rPr>
              <a:t> </a:t>
            </a:r>
            <a:r>
              <a:rPr sz="788" dirty="0">
                <a:latin typeface="Arial"/>
                <a:cs typeface="Arial"/>
              </a:rPr>
              <a:t>#</a:t>
            </a:r>
            <a:r>
              <a:rPr sz="788" spc="-11" dirty="0">
                <a:latin typeface="Arial"/>
                <a:cs typeface="Arial"/>
              </a:rPr>
              <a:t> </a:t>
            </a:r>
            <a:r>
              <a:rPr sz="788" spc="-8" dirty="0">
                <a:latin typeface="Arial"/>
                <a:cs typeface="Arial"/>
              </a:rPr>
              <a:t>20013522</a:t>
            </a:r>
            <a:endParaRPr sz="788" dirty="0">
              <a:latin typeface="Arial"/>
              <a:cs typeface="Arial"/>
            </a:endParaRPr>
          </a:p>
        </p:txBody>
      </p:sp>
      <p:pic>
        <p:nvPicPr>
          <p:cNvPr id="17" name="object 17"/>
          <p:cNvPicPr/>
          <p:nvPr/>
        </p:nvPicPr>
        <p:blipFill>
          <a:blip r:embed="rId4" cstate="print"/>
          <a:stretch>
            <a:fillRect/>
          </a:stretch>
        </p:blipFill>
        <p:spPr>
          <a:xfrm>
            <a:off x="204597" y="889254"/>
            <a:ext cx="496052" cy="430910"/>
          </a:xfrm>
          <a:prstGeom prst="rect">
            <a:avLst/>
          </a:prstGeom>
        </p:spPr>
      </p:pic>
      <p:pic>
        <p:nvPicPr>
          <p:cNvPr id="18" name="object 18"/>
          <p:cNvPicPr/>
          <p:nvPr/>
        </p:nvPicPr>
        <p:blipFill>
          <a:blip r:embed="rId5" cstate="print"/>
          <a:stretch>
            <a:fillRect/>
          </a:stretch>
        </p:blipFill>
        <p:spPr>
          <a:xfrm>
            <a:off x="5090922" y="3899916"/>
            <a:ext cx="3619871" cy="1591056"/>
          </a:xfrm>
          <a:prstGeom prst="rect">
            <a:avLst/>
          </a:prstGeom>
        </p:spPr>
      </p:pic>
      <p:sp>
        <p:nvSpPr>
          <p:cNvPr id="19" name="object 19"/>
          <p:cNvSpPr txBox="1"/>
          <p:nvPr/>
        </p:nvSpPr>
        <p:spPr>
          <a:xfrm>
            <a:off x="5077354" y="5500112"/>
            <a:ext cx="1783556" cy="261995"/>
          </a:xfrm>
          <a:prstGeom prst="rect">
            <a:avLst/>
          </a:prstGeom>
        </p:spPr>
        <p:txBody>
          <a:bodyPr vert="horz" wrap="square" lIns="0" tIns="9525" rIns="0" bIns="0" rtlCol="0">
            <a:spAutoFit/>
          </a:bodyPr>
          <a:lstStyle/>
          <a:p>
            <a:pPr>
              <a:lnSpc>
                <a:spcPts val="986"/>
              </a:lnSpc>
              <a:spcBef>
                <a:spcPts val="75"/>
              </a:spcBef>
            </a:pPr>
            <a:r>
              <a:rPr sz="825" b="1" dirty="0">
                <a:latin typeface="Arial"/>
                <a:cs typeface="Arial"/>
              </a:rPr>
              <a:t>Geotab</a:t>
            </a:r>
            <a:r>
              <a:rPr sz="825" b="1" spc="-30" dirty="0">
                <a:latin typeface="Arial"/>
                <a:cs typeface="Arial"/>
              </a:rPr>
              <a:t> </a:t>
            </a:r>
            <a:r>
              <a:rPr sz="825" b="1" dirty="0">
                <a:latin typeface="Arial"/>
                <a:cs typeface="Arial"/>
              </a:rPr>
              <a:t>Speed</a:t>
            </a:r>
            <a:r>
              <a:rPr sz="825" b="1" spc="-11" dirty="0">
                <a:latin typeface="Arial"/>
                <a:cs typeface="Arial"/>
              </a:rPr>
              <a:t> </a:t>
            </a:r>
            <a:r>
              <a:rPr sz="825" b="1" dirty="0">
                <a:latin typeface="Arial"/>
                <a:cs typeface="Arial"/>
              </a:rPr>
              <a:t>Information</a:t>
            </a:r>
            <a:r>
              <a:rPr sz="825" b="1" spc="-38" dirty="0">
                <a:latin typeface="Arial"/>
                <a:cs typeface="Arial"/>
              </a:rPr>
              <a:t> </a:t>
            </a:r>
            <a:r>
              <a:rPr sz="825" b="1" dirty="0">
                <a:latin typeface="Arial"/>
                <a:cs typeface="Arial"/>
              </a:rPr>
              <a:t>–</a:t>
            </a:r>
            <a:r>
              <a:rPr sz="825" b="1" spc="-23" dirty="0">
                <a:latin typeface="Arial"/>
                <a:cs typeface="Arial"/>
              </a:rPr>
              <a:t> </a:t>
            </a:r>
            <a:r>
              <a:rPr sz="825" b="1" spc="-8" dirty="0">
                <a:latin typeface="Arial"/>
                <a:cs typeface="Arial"/>
              </a:rPr>
              <a:t>021086</a:t>
            </a:r>
            <a:endParaRPr sz="825" dirty="0">
              <a:latin typeface="Arial"/>
              <a:cs typeface="Arial"/>
            </a:endParaRPr>
          </a:p>
          <a:p>
            <a:pPr>
              <a:lnSpc>
                <a:spcPts val="986"/>
              </a:lnSpc>
            </a:pPr>
            <a:r>
              <a:rPr sz="825" i="1" dirty="0">
                <a:solidFill>
                  <a:srgbClr val="7E7E7E"/>
                </a:solidFill>
                <a:latin typeface="Calibri"/>
                <a:cs typeface="Calibri"/>
              </a:rPr>
              <a:t>10:09</a:t>
            </a:r>
            <a:r>
              <a:rPr sz="825" i="1" spc="-11" dirty="0">
                <a:solidFill>
                  <a:srgbClr val="7E7E7E"/>
                </a:solidFill>
                <a:latin typeface="Calibri"/>
                <a:cs typeface="Calibri"/>
              </a:rPr>
              <a:t> </a:t>
            </a:r>
            <a:r>
              <a:rPr sz="825" i="1" dirty="0">
                <a:solidFill>
                  <a:srgbClr val="7E7E7E"/>
                </a:solidFill>
                <a:latin typeface="Calibri"/>
                <a:cs typeface="Calibri"/>
              </a:rPr>
              <a:t>PM</a:t>
            </a:r>
            <a:r>
              <a:rPr sz="825" i="1" spc="-23" dirty="0">
                <a:solidFill>
                  <a:srgbClr val="7E7E7E"/>
                </a:solidFill>
                <a:latin typeface="Calibri"/>
                <a:cs typeface="Calibri"/>
              </a:rPr>
              <a:t> </a:t>
            </a:r>
            <a:r>
              <a:rPr sz="825" i="1" dirty="0">
                <a:solidFill>
                  <a:srgbClr val="7E7E7E"/>
                </a:solidFill>
                <a:latin typeface="Calibri"/>
                <a:cs typeface="Calibri"/>
              </a:rPr>
              <a:t>to</a:t>
            </a:r>
            <a:r>
              <a:rPr sz="825" i="1" spc="-15" dirty="0">
                <a:solidFill>
                  <a:srgbClr val="7E7E7E"/>
                </a:solidFill>
                <a:latin typeface="Calibri"/>
                <a:cs typeface="Calibri"/>
              </a:rPr>
              <a:t> </a:t>
            </a:r>
            <a:r>
              <a:rPr sz="825" i="1" dirty="0">
                <a:solidFill>
                  <a:srgbClr val="7E7E7E"/>
                </a:solidFill>
                <a:latin typeface="Calibri"/>
                <a:cs typeface="Calibri"/>
              </a:rPr>
              <a:t>10:12</a:t>
            </a:r>
            <a:r>
              <a:rPr sz="825" i="1" spc="-11" dirty="0">
                <a:solidFill>
                  <a:srgbClr val="7E7E7E"/>
                </a:solidFill>
                <a:latin typeface="Calibri"/>
                <a:cs typeface="Calibri"/>
              </a:rPr>
              <a:t> </a:t>
            </a:r>
            <a:r>
              <a:rPr sz="825" i="1" spc="-19" dirty="0">
                <a:solidFill>
                  <a:srgbClr val="7E7E7E"/>
                </a:solidFill>
                <a:latin typeface="Calibri"/>
                <a:cs typeface="Calibri"/>
              </a:rPr>
              <a:t>PM</a:t>
            </a:r>
            <a:endParaRPr sz="825" dirty="0">
              <a:latin typeface="Calibri"/>
              <a:cs typeface="Calibri"/>
            </a:endParaRPr>
          </a:p>
        </p:txBody>
      </p:sp>
      <p:grpSp>
        <p:nvGrpSpPr>
          <p:cNvPr id="20" name="object 20"/>
          <p:cNvGrpSpPr/>
          <p:nvPr/>
        </p:nvGrpSpPr>
        <p:grpSpPr>
          <a:xfrm>
            <a:off x="4846320" y="1907667"/>
            <a:ext cx="3865721" cy="1768316"/>
            <a:chOff x="6461759" y="1400555"/>
            <a:chExt cx="5154295" cy="2357755"/>
          </a:xfrm>
        </p:grpSpPr>
        <p:pic>
          <p:nvPicPr>
            <p:cNvPr id="21" name="object 21"/>
            <p:cNvPicPr/>
            <p:nvPr/>
          </p:nvPicPr>
          <p:blipFill>
            <a:blip r:embed="rId6" cstate="print"/>
            <a:stretch>
              <a:fillRect/>
            </a:stretch>
          </p:blipFill>
          <p:spPr>
            <a:xfrm>
              <a:off x="6461759" y="1400555"/>
              <a:ext cx="2409443" cy="2353055"/>
            </a:xfrm>
            <a:prstGeom prst="rect">
              <a:avLst/>
            </a:prstGeom>
          </p:spPr>
        </p:pic>
        <p:pic>
          <p:nvPicPr>
            <p:cNvPr id="22" name="object 22"/>
            <p:cNvPicPr/>
            <p:nvPr/>
          </p:nvPicPr>
          <p:blipFill>
            <a:blip r:embed="rId7" cstate="print"/>
            <a:stretch>
              <a:fillRect/>
            </a:stretch>
          </p:blipFill>
          <p:spPr>
            <a:xfrm>
              <a:off x="9206483" y="1405127"/>
              <a:ext cx="2409444" cy="2353055"/>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46897" y="5704928"/>
            <a:ext cx="407194" cy="148117"/>
          </a:xfrm>
          <a:prstGeom prst="rect">
            <a:avLst/>
          </a:prstGeom>
        </p:spPr>
        <p:txBody>
          <a:bodyPr vert="horz" wrap="square" lIns="0" tIns="9525" rIns="0" bIns="0" rtlCol="0">
            <a:spAutoFit/>
          </a:bodyPr>
          <a:lstStyle/>
          <a:p>
            <a:pPr marL="9525">
              <a:spcBef>
                <a:spcPts val="75"/>
              </a:spcBef>
            </a:pPr>
            <a:r>
              <a:rPr sz="900" spc="-8" dirty="0">
                <a:latin typeface="Arial"/>
                <a:cs typeface="Arial"/>
              </a:rPr>
              <a:t>fcx.com</a:t>
            </a:r>
            <a:endParaRPr sz="900" dirty="0">
              <a:latin typeface="Arial"/>
              <a:cs typeface="Arial"/>
            </a:endParaRPr>
          </a:p>
        </p:txBody>
      </p:sp>
      <p:pic>
        <p:nvPicPr>
          <p:cNvPr id="3" name="object 3"/>
          <p:cNvPicPr/>
          <p:nvPr/>
        </p:nvPicPr>
        <p:blipFill>
          <a:blip r:embed="rId2" cstate="print"/>
          <a:stretch>
            <a:fillRect/>
          </a:stretch>
        </p:blipFill>
        <p:spPr>
          <a:xfrm>
            <a:off x="832105" y="5337810"/>
            <a:ext cx="348605" cy="352034"/>
          </a:xfrm>
          <a:prstGeom prst="rect">
            <a:avLst/>
          </a:prstGeom>
        </p:spPr>
      </p:pic>
      <p:sp>
        <p:nvSpPr>
          <p:cNvPr id="4" name="object 4"/>
          <p:cNvSpPr/>
          <p:nvPr/>
        </p:nvSpPr>
        <p:spPr>
          <a:xfrm>
            <a:off x="1826790" y="5559009"/>
            <a:ext cx="506254" cy="98584"/>
          </a:xfrm>
          <a:custGeom>
            <a:avLst/>
            <a:gdLst/>
            <a:ahLst/>
            <a:cxnLst/>
            <a:rect l="l" t="t" r="r" b="b"/>
            <a:pathLst>
              <a:path w="675005" h="131445">
                <a:moveTo>
                  <a:pt x="26136" y="0"/>
                </a:moveTo>
                <a:lnTo>
                  <a:pt x="0" y="0"/>
                </a:lnTo>
                <a:lnTo>
                  <a:pt x="0" y="27940"/>
                </a:lnTo>
                <a:lnTo>
                  <a:pt x="0" y="129540"/>
                </a:lnTo>
                <a:lnTo>
                  <a:pt x="15760" y="129540"/>
                </a:lnTo>
                <a:lnTo>
                  <a:pt x="15760" y="28067"/>
                </a:lnTo>
                <a:lnTo>
                  <a:pt x="15760" y="27940"/>
                </a:lnTo>
                <a:lnTo>
                  <a:pt x="26136" y="27940"/>
                </a:lnTo>
                <a:lnTo>
                  <a:pt x="26136" y="0"/>
                </a:lnTo>
                <a:close/>
              </a:path>
              <a:path w="675005" h="131445">
                <a:moveTo>
                  <a:pt x="132334" y="546"/>
                </a:moveTo>
                <a:lnTo>
                  <a:pt x="112229" y="546"/>
                </a:lnTo>
                <a:lnTo>
                  <a:pt x="66306" y="107683"/>
                </a:lnTo>
                <a:lnTo>
                  <a:pt x="32181" y="28067"/>
                </a:lnTo>
                <a:lnTo>
                  <a:pt x="15760" y="28067"/>
                </a:lnTo>
                <a:lnTo>
                  <a:pt x="58966" y="129806"/>
                </a:lnTo>
                <a:lnTo>
                  <a:pt x="73367" y="129806"/>
                </a:lnTo>
                <a:lnTo>
                  <a:pt x="82765" y="107683"/>
                </a:lnTo>
                <a:lnTo>
                  <a:pt x="116573" y="28067"/>
                </a:lnTo>
                <a:lnTo>
                  <a:pt x="116573" y="129806"/>
                </a:lnTo>
                <a:lnTo>
                  <a:pt x="132334" y="129806"/>
                </a:lnTo>
                <a:lnTo>
                  <a:pt x="132334" y="28067"/>
                </a:lnTo>
                <a:lnTo>
                  <a:pt x="132334" y="546"/>
                </a:lnTo>
                <a:close/>
              </a:path>
              <a:path w="675005" h="131445">
                <a:moveTo>
                  <a:pt x="239915" y="82842"/>
                </a:moveTo>
                <a:lnTo>
                  <a:pt x="239776" y="73126"/>
                </a:lnTo>
                <a:lnTo>
                  <a:pt x="239661" y="69900"/>
                </a:lnTo>
                <a:lnTo>
                  <a:pt x="237769" y="62077"/>
                </a:lnTo>
                <a:lnTo>
                  <a:pt x="233692" y="55333"/>
                </a:lnTo>
                <a:lnTo>
                  <a:pt x="230162" y="48577"/>
                </a:lnTo>
                <a:lnTo>
                  <a:pt x="229336" y="47777"/>
                </a:lnTo>
                <a:lnTo>
                  <a:pt x="203530" y="47777"/>
                </a:lnTo>
                <a:lnTo>
                  <a:pt x="210045" y="49936"/>
                </a:lnTo>
                <a:lnTo>
                  <a:pt x="215214" y="54521"/>
                </a:lnTo>
                <a:lnTo>
                  <a:pt x="220370" y="58839"/>
                </a:lnTo>
                <a:lnTo>
                  <a:pt x="223367" y="65036"/>
                </a:lnTo>
                <a:lnTo>
                  <a:pt x="224167" y="73126"/>
                </a:lnTo>
                <a:lnTo>
                  <a:pt x="167119" y="73126"/>
                </a:lnTo>
                <a:lnTo>
                  <a:pt x="167932" y="65570"/>
                </a:lnTo>
                <a:lnTo>
                  <a:pt x="170916" y="59639"/>
                </a:lnTo>
                <a:lnTo>
                  <a:pt x="181787" y="50190"/>
                </a:lnTo>
                <a:lnTo>
                  <a:pt x="188048" y="47764"/>
                </a:lnTo>
                <a:lnTo>
                  <a:pt x="229349" y="47764"/>
                </a:lnTo>
                <a:lnTo>
                  <a:pt x="224993" y="43446"/>
                </a:lnTo>
                <a:lnTo>
                  <a:pt x="211416" y="36423"/>
                </a:lnTo>
                <a:lnTo>
                  <a:pt x="203809" y="34544"/>
                </a:lnTo>
                <a:lnTo>
                  <a:pt x="186410" y="34544"/>
                </a:lnTo>
                <a:lnTo>
                  <a:pt x="178536" y="36423"/>
                </a:lnTo>
                <a:lnTo>
                  <a:pt x="150622" y="75806"/>
                </a:lnTo>
                <a:lnTo>
                  <a:pt x="150266" y="82842"/>
                </a:lnTo>
                <a:lnTo>
                  <a:pt x="160058" y="115227"/>
                </a:lnTo>
                <a:lnTo>
                  <a:pt x="197281" y="130886"/>
                </a:lnTo>
                <a:lnTo>
                  <a:pt x="205079" y="130327"/>
                </a:lnTo>
                <a:lnTo>
                  <a:pt x="212191" y="128625"/>
                </a:lnTo>
                <a:lnTo>
                  <a:pt x="218643" y="125768"/>
                </a:lnTo>
                <a:lnTo>
                  <a:pt x="224459" y="121704"/>
                </a:lnTo>
                <a:lnTo>
                  <a:pt x="228777" y="117398"/>
                </a:lnTo>
                <a:lnTo>
                  <a:pt x="229450" y="116763"/>
                </a:lnTo>
                <a:lnTo>
                  <a:pt x="233426" y="111188"/>
                </a:lnTo>
                <a:lnTo>
                  <a:pt x="236372" y="105016"/>
                </a:lnTo>
                <a:lnTo>
                  <a:pt x="238315" y="98234"/>
                </a:lnTo>
                <a:lnTo>
                  <a:pt x="222821" y="98234"/>
                </a:lnTo>
                <a:lnTo>
                  <a:pt x="221195" y="104178"/>
                </a:lnTo>
                <a:lnTo>
                  <a:pt x="217932" y="109029"/>
                </a:lnTo>
                <a:lnTo>
                  <a:pt x="213309" y="112268"/>
                </a:lnTo>
                <a:lnTo>
                  <a:pt x="208419" y="115785"/>
                </a:lnTo>
                <a:lnTo>
                  <a:pt x="202755" y="117386"/>
                </a:lnTo>
                <a:lnTo>
                  <a:pt x="187223" y="117386"/>
                </a:lnTo>
                <a:lnTo>
                  <a:pt x="179895" y="114693"/>
                </a:lnTo>
                <a:lnTo>
                  <a:pt x="169024" y="103632"/>
                </a:lnTo>
                <a:lnTo>
                  <a:pt x="166077" y="96202"/>
                </a:lnTo>
                <a:lnTo>
                  <a:pt x="166027" y="85547"/>
                </a:lnTo>
                <a:lnTo>
                  <a:pt x="239674" y="85547"/>
                </a:lnTo>
                <a:lnTo>
                  <a:pt x="239915" y="82842"/>
                </a:lnTo>
                <a:close/>
              </a:path>
              <a:path w="675005" h="131445">
                <a:moveTo>
                  <a:pt x="344004" y="52362"/>
                </a:moveTo>
                <a:lnTo>
                  <a:pt x="328803" y="52362"/>
                </a:lnTo>
                <a:lnTo>
                  <a:pt x="326834" y="48044"/>
                </a:lnTo>
                <a:lnTo>
                  <a:pt x="305701" y="34277"/>
                </a:lnTo>
                <a:lnTo>
                  <a:pt x="298919" y="34277"/>
                </a:lnTo>
                <a:lnTo>
                  <a:pt x="290614" y="35140"/>
                </a:lnTo>
                <a:lnTo>
                  <a:pt x="283222" y="37757"/>
                </a:lnTo>
                <a:lnTo>
                  <a:pt x="276796" y="42100"/>
                </a:lnTo>
                <a:lnTo>
                  <a:pt x="271195" y="48310"/>
                </a:lnTo>
                <a:lnTo>
                  <a:pt x="269024" y="35356"/>
                </a:lnTo>
                <a:lnTo>
                  <a:pt x="255714" y="35356"/>
                </a:lnTo>
                <a:lnTo>
                  <a:pt x="255714" y="129273"/>
                </a:lnTo>
                <a:lnTo>
                  <a:pt x="270929" y="129273"/>
                </a:lnTo>
                <a:lnTo>
                  <a:pt x="270929" y="70167"/>
                </a:lnTo>
                <a:lnTo>
                  <a:pt x="273100" y="62611"/>
                </a:lnTo>
                <a:lnTo>
                  <a:pt x="282346" y="50736"/>
                </a:lnTo>
                <a:lnTo>
                  <a:pt x="287718" y="48310"/>
                </a:lnTo>
                <a:lnTo>
                  <a:pt x="288315" y="48044"/>
                </a:lnTo>
                <a:lnTo>
                  <a:pt x="303263" y="48044"/>
                </a:lnTo>
                <a:lnTo>
                  <a:pt x="308965" y="50469"/>
                </a:lnTo>
                <a:lnTo>
                  <a:pt x="312775" y="55333"/>
                </a:lnTo>
                <a:lnTo>
                  <a:pt x="316852" y="60185"/>
                </a:lnTo>
                <a:lnTo>
                  <a:pt x="318681" y="66929"/>
                </a:lnTo>
                <a:lnTo>
                  <a:pt x="318757" y="129273"/>
                </a:lnTo>
                <a:lnTo>
                  <a:pt x="333971" y="129273"/>
                </a:lnTo>
                <a:lnTo>
                  <a:pt x="333971" y="69088"/>
                </a:lnTo>
                <a:lnTo>
                  <a:pt x="336143" y="61531"/>
                </a:lnTo>
                <a:lnTo>
                  <a:pt x="344004" y="52362"/>
                </a:lnTo>
                <a:close/>
              </a:path>
              <a:path w="675005" h="131445">
                <a:moveTo>
                  <a:pt x="397281" y="75552"/>
                </a:moveTo>
                <a:lnTo>
                  <a:pt x="396671" y="65735"/>
                </a:lnTo>
                <a:lnTo>
                  <a:pt x="394804" y="57302"/>
                </a:lnTo>
                <a:lnTo>
                  <a:pt x="391668" y="50241"/>
                </a:lnTo>
                <a:lnTo>
                  <a:pt x="389737" y="47764"/>
                </a:lnTo>
                <a:lnTo>
                  <a:pt x="387248" y="44551"/>
                </a:lnTo>
                <a:lnTo>
                  <a:pt x="382092" y="40119"/>
                </a:lnTo>
                <a:lnTo>
                  <a:pt x="376085" y="36995"/>
                </a:lnTo>
                <a:lnTo>
                  <a:pt x="369265" y="35153"/>
                </a:lnTo>
                <a:lnTo>
                  <a:pt x="361683" y="34544"/>
                </a:lnTo>
                <a:lnTo>
                  <a:pt x="351078" y="35648"/>
                </a:lnTo>
                <a:lnTo>
                  <a:pt x="342087" y="38989"/>
                </a:lnTo>
                <a:lnTo>
                  <a:pt x="334670" y="44551"/>
                </a:lnTo>
                <a:lnTo>
                  <a:pt x="328803" y="52349"/>
                </a:lnTo>
                <a:lnTo>
                  <a:pt x="343992" y="52349"/>
                </a:lnTo>
                <a:lnTo>
                  <a:pt x="345376" y="50736"/>
                </a:lnTo>
                <a:lnTo>
                  <a:pt x="351358" y="47764"/>
                </a:lnTo>
                <a:lnTo>
                  <a:pt x="366572" y="47764"/>
                </a:lnTo>
                <a:lnTo>
                  <a:pt x="372275" y="50190"/>
                </a:lnTo>
                <a:lnTo>
                  <a:pt x="379895" y="59905"/>
                </a:lnTo>
                <a:lnTo>
                  <a:pt x="382066" y="66916"/>
                </a:lnTo>
                <a:lnTo>
                  <a:pt x="382066" y="128993"/>
                </a:lnTo>
                <a:lnTo>
                  <a:pt x="397281" y="128993"/>
                </a:lnTo>
                <a:lnTo>
                  <a:pt x="397281" y="75552"/>
                </a:lnTo>
                <a:close/>
              </a:path>
              <a:path w="675005" h="131445">
                <a:moveTo>
                  <a:pt x="509778" y="82321"/>
                </a:moveTo>
                <a:lnTo>
                  <a:pt x="498703" y="48310"/>
                </a:lnTo>
                <a:lnTo>
                  <a:pt x="494576" y="43992"/>
                </a:lnTo>
                <a:lnTo>
                  <a:pt x="494017" y="43700"/>
                </a:lnTo>
                <a:lnTo>
                  <a:pt x="494017" y="83121"/>
                </a:lnTo>
                <a:lnTo>
                  <a:pt x="493458" y="90373"/>
                </a:lnTo>
                <a:lnTo>
                  <a:pt x="472008" y="117398"/>
                </a:lnTo>
                <a:lnTo>
                  <a:pt x="456526" y="117398"/>
                </a:lnTo>
                <a:lnTo>
                  <a:pt x="431253" y="89331"/>
                </a:lnTo>
                <a:lnTo>
                  <a:pt x="449313" y="50736"/>
                </a:lnTo>
                <a:lnTo>
                  <a:pt x="451091" y="49657"/>
                </a:lnTo>
                <a:lnTo>
                  <a:pt x="456260" y="48310"/>
                </a:lnTo>
                <a:lnTo>
                  <a:pt x="472008" y="48310"/>
                </a:lnTo>
                <a:lnTo>
                  <a:pt x="493458" y="75793"/>
                </a:lnTo>
                <a:lnTo>
                  <a:pt x="494017" y="83121"/>
                </a:lnTo>
                <a:lnTo>
                  <a:pt x="494017" y="43700"/>
                </a:lnTo>
                <a:lnTo>
                  <a:pt x="480707" y="36436"/>
                </a:lnTo>
                <a:lnTo>
                  <a:pt x="472833" y="34544"/>
                </a:lnTo>
                <a:lnTo>
                  <a:pt x="464134" y="34544"/>
                </a:lnTo>
                <a:lnTo>
                  <a:pt x="454342" y="35560"/>
                </a:lnTo>
                <a:lnTo>
                  <a:pt x="445693" y="38595"/>
                </a:lnTo>
                <a:lnTo>
                  <a:pt x="438111" y="43649"/>
                </a:lnTo>
                <a:lnTo>
                  <a:pt x="431533" y="50736"/>
                </a:lnTo>
                <a:lnTo>
                  <a:pt x="431533" y="546"/>
                </a:lnTo>
                <a:lnTo>
                  <a:pt x="416318" y="546"/>
                </a:lnTo>
                <a:lnTo>
                  <a:pt x="416318" y="129540"/>
                </a:lnTo>
                <a:lnTo>
                  <a:pt x="429628" y="129540"/>
                </a:lnTo>
                <a:lnTo>
                  <a:pt x="431800" y="115239"/>
                </a:lnTo>
                <a:lnTo>
                  <a:pt x="434784" y="120091"/>
                </a:lnTo>
                <a:lnTo>
                  <a:pt x="439140" y="123875"/>
                </a:lnTo>
                <a:lnTo>
                  <a:pt x="450011" y="129273"/>
                </a:lnTo>
                <a:lnTo>
                  <a:pt x="456526" y="130619"/>
                </a:lnTo>
                <a:lnTo>
                  <a:pt x="472833" y="130619"/>
                </a:lnTo>
                <a:lnTo>
                  <a:pt x="480720" y="128460"/>
                </a:lnTo>
                <a:lnTo>
                  <a:pt x="487514" y="124409"/>
                </a:lnTo>
                <a:lnTo>
                  <a:pt x="494576" y="120357"/>
                </a:lnTo>
                <a:lnTo>
                  <a:pt x="497281" y="117398"/>
                </a:lnTo>
                <a:lnTo>
                  <a:pt x="499732" y="114706"/>
                </a:lnTo>
                <a:lnTo>
                  <a:pt x="503809" y="107416"/>
                </a:lnTo>
                <a:lnTo>
                  <a:pt x="506349" y="101752"/>
                </a:lnTo>
                <a:lnTo>
                  <a:pt x="508215" y="95669"/>
                </a:lnTo>
                <a:lnTo>
                  <a:pt x="509384" y="89192"/>
                </a:lnTo>
                <a:lnTo>
                  <a:pt x="509778" y="82321"/>
                </a:lnTo>
                <a:close/>
              </a:path>
              <a:path w="675005" h="131445">
                <a:moveTo>
                  <a:pt x="610844" y="82842"/>
                </a:moveTo>
                <a:lnTo>
                  <a:pt x="610704" y="73139"/>
                </a:lnTo>
                <a:lnTo>
                  <a:pt x="610603" y="69900"/>
                </a:lnTo>
                <a:lnTo>
                  <a:pt x="608711" y="62077"/>
                </a:lnTo>
                <a:lnTo>
                  <a:pt x="604634" y="55333"/>
                </a:lnTo>
                <a:lnTo>
                  <a:pt x="601103" y="48577"/>
                </a:lnTo>
                <a:lnTo>
                  <a:pt x="600240" y="47777"/>
                </a:lnTo>
                <a:lnTo>
                  <a:pt x="574471" y="47777"/>
                </a:lnTo>
                <a:lnTo>
                  <a:pt x="580986" y="49936"/>
                </a:lnTo>
                <a:lnTo>
                  <a:pt x="586155" y="54521"/>
                </a:lnTo>
                <a:lnTo>
                  <a:pt x="591312" y="58839"/>
                </a:lnTo>
                <a:lnTo>
                  <a:pt x="594309" y="65036"/>
                </a:lnTo>
                <a:lnTo>
                  <a:pt x="595109" y="73126"/>
                </a:lnTo>
                <a:lnTo>
                  <a:pt x="538048" y="73126"/>
                </a:lnTo>
                <a:lnTo>
                  <a:pt x="538861" y="65570"/>
                </a:lnTo>
                <a:lnTo>
                  <a:pt x="541845" y="59639"/>
                </a:lnTo>
                <a:lnTo>
                  <a:pt x="552716" y="50190"/>
                </a:lnTo>
                <a:lnTo>
                  <a:pt x="558965" y="47764"/>
                </a:lnTo>
                <a:lnTo>
                  <a:pt x="600240" y="47764"/>
                </a:lnTo>
                <a:lnTo>
                  <a:pt x="595655" y="43446"/>
                </a:lnTo>
                <a:lnTo>
                  <a:pt x="582345" y="36423"/>
                </a:lnTo>
                <a:lnTo>
                  <a:pt x="574738" y="34544"/>
                </a:lnTo>
                <a:lnTo>
                  <a:pt x="557339" y="34544"/>
                </a:lnTo>
                <a:lnTo>
                  <a:pt x="549465" y="36423"/>
                </a:lnTo>
                <a:lnTo>
                  <a:pt x="521550" y="75806"/>
                </a:lnTo>
                <a:lnTo>
                  <a:pt x="521195" y="82842"/>
                </a:lnTo>
                <a:lnTo>
                  <a:pt x="530987" y="115227"/>
                </a:lnTo>
                <a:lnTo>
                  <a:pt x="568210" y="130886"/>
                </a:lnTo>
                <a:lnTo>
                  <a:pt x="576008" y="130327"/>
                </a:lnTo>
                <a:lnTo>
                  <a:pt x="583120" y="128625"/>
                </a:lnTo>
                <a:lnTo>
                  <a:pt x="589572" y="125768"/>
                </a:lnTo>
                <a:lnTo>
                  <a:pt x="595388" y="121704"/>
                </a:lnTo>
                <a:lnTo>
                  <a:pt x="599706" y="117398"/>
                </a:lnTo>
                <a:lnTo>
                  <a:pt x="600379" y="116763"/>
                </a:lnTo>
                <a:lnTo>
                  <a:pt x="604354" y="111188"/>
                </a:lnTo>
                <a:lnTo>
                  <a:pt x="607301" y="105016"/>
                </a:lnTo>
                <a:lnTo>
                  <a:pt x="609244" y="98234"/>
                </a:lnTo>
                <a:lnTo>
                  <a:pt x="593750" y="98234"/>
                </a:lnTo>
                <a:lnTo>
                  <a:pt x="592124" y="104178"/>
                </a:lnTo>
                <a:lnTo>
                  <a:pt x="588860" y="109029"/>
                </a:lnTo>
                <a:lnTo>
                  <a:pt x="584238" y="112268"/>
                </a:lnTo>
                <a:lnTo>
                  <a:pt x="579348" y="115785"/>
                </a:lnTo>
                <a:lnTo>
                  <a:pt x="573684" y="117386"/>
                </a:lnTo>
                <a:lnTo>
                  <a:pt x="558152" y="117386"/>
                </a:lnTo>
                <a:lnTo>
                  <a:pt x="550824" y="114693"/>
                </a:lnTo>
                <a:lnTo>
                  <a:pt x="539953" y="103632"/>
                </a:lnTo>
                <a:lnTo>
                  <a:pt x="537019" y="96202"/>
                </a:lnTo>
                <a:lnTo>
                  <a:pt x="536956" y="85547"/>
                </a:lnTo>
                <a:lnTo>
                  <a:pt x="610603" y="85547"/>
                </a:lnTo>
                <a:lnTo>
                  <a:pt x="610844" y="82842"/>
                </a:lnTo>
                <a:close/>
              </a:path>
              <a:path w="675005" h="131445">
                <a:moveTo>
                  <a:pt x="674458" y="35077"/>
                </a:moveTo>
                <a:lnTo>
                  <a:pt x="670382" y="35077"/>
                </a:lnTo>
                <a:lnTo>
                  <a:pt x="670382" y="35623"/>
                </a:lnTo>
                <a:lnTo>
                  <a:pt x="662774" y="35623"/>
                </a:lnTo>
                <a:lnTo>
                  <a:pt x="641845" y="49657"/>
                </a:lnTo>
                <a:lnTo>
                  <a:pt x="639673" y="35356"/>
                </a:lnTo>
                <a:lnTo>
                  <a:pt x="626364" y="35356"/>
                </a:lnTo>
                <a:lnTo>
                  <a:pt x="626364" y="129273"/>
                </a:lnTo>
                <a:lnTo>
                  <a:pt x="641578" y="129273"/>
                </a:lnTo>
                <a:lnTo>
                  <a:pt x="641578" y="72326"/>
                </a:lnTo>
                <a:lnTo>
                  <a:pt x="643483" y="65036"/>
                </a:lnTo>
                <a:lnTo>
                  <a:pt x="651357" y="52895"/>
                </a:lnTo>
                <a:lnTo>
                  <a:pt x="657885" y="49923"/>
                </a:lnTo>
                <a:lnTo>
                  <a:pt x="674458" y="49923"/>
                </a:lnTo>
                <a:lnTo>
                  <a:pt x="674458" y="49657"/>
                </a:lnTo>
                <a:lnTo>
                  <a:pt x="674458" y="35077"/>
                </a:lnTo>
                <a:close/>
              </a:path>
            </a:pathLst>
          </a:custGeom>
          <a:solidFill>
            <a:srgbClr val="003A3A"/>
          </a:solidFill>
        </p:spPr>
        <p:txBody>
          <a:bodyPr wrap="square" lIns="0" tIns="0" rIns="0" bIns="0" rtlCol="0"/>
          <a:lstStyle/>
          <a:p>
            <a:endParaRPr sz="1350" dirty="0"/>
          </a:p>
        </p:txBody>
      </p:sp>
      <p:grpSp>
        <p:nvGrpSpPr>
          <p:cNvPr id="5" name="object 5"/>
          <p:cNvGrpSpPr/>
          <p:nvPr/>
        </p:nvGrpSpPr>
        <p:grpSpPr>
          <a:xfrm>
            <a:off x="1826790" y="5420361"/>
            <a:ext cx="346710" cy="98584"/>
            <a:chOff x="2435720" y="6084147"/>
            <a:chExt cx="462280" cy="131445"/>
          </a:xfrm>
        </p:grpSpPr>
        <p:pic>
          <p:nvPicPr>
            <p:cNvPr id="6" name="object 6"/>
            <p:cNvPicPr/>
            <p:nvPr/>
          </p:nvPicPr>
          <p:blipFill>
            <a:blip r:embed="rId3" cstate="print"/>
            <a:stretch>
              <a:fillRect/>
            </a:stretch>
          </p:blipFill>
          <p:spPr>
            <a:xfrm>
              <a:off x="2435720" y="6084147"/>
              <a:ext cx="305714" cy="131152"/>
            </a:xfrm>
            <a:prstGeom prst="rect">
              <a:avLst/>
            </a:prstGeom>
          </p:spPr>
        </p:pic>
        <p:pic>
          <p:nvPicPr>
            <p:cNvPr id="7" name="object 7"/>
            <p:cNvPicPr/>
            <p:nvPr/>
          </p:nvPicPr>
          <p:blipFill>
            <a:blip r:embed="rId4" cstate="print"/>
            <a:stretch>
              <a:fillRect/>
            </a:stretch>
          </p:blipFill>
          <p:spPr>
            <a:xfrm>
              <a:off x="2760997" y="6085214"/>
              <a:ext cx="136695" cy="129277"/>
            </a:xfrm>
            <a:prstGeom prst="rect">
              <a:avLst/>
            </a:prstGeom>
          </p:spPr>
        </p:pic>
      </p:grpSp>
      <p:grpSp>
        <p:nvGrpSpPr>
          <p:cNvPr id="8" name="object 8"/>
          <p:cNvGrpSpPr/>
          <p:nvPr/>
        </p:nvGrpSpPr>
        <p:grpSpPr>
          <a:xfrm>
            <a:off x="1402463" y="5386960"/>
            <a:ext cx="318135" cy="303848"/>
            <a:chOff x="1869951" y="6039614"/>
            <a:chExt cx="424180" cy="405130"/>
          </a:xfrm>
        </p:grpSpPr>
        <p:pic>
          <p:nvPicPr>
            <p:cNvPr id="9" name="object 9"/>
            <p:cNvPicPr/>
            <p:nvPr/>
          </p:nvPicPr>
          <p:blipFill>
            <a:blip r:embed="rId5" cstate="print"/>
            <a:stretch>
              <a:fillRect/>
            </a:stretch>
          </p:blipFill>
          <p:spPr>
            <a:xfrm>
              <a:off x="1869953" y="6039614"/>
              <a:ext cx="423644" cy="161921"/>
            </a:xfrm>
            <a:prstGeom prst="rect">
              <a:avLst/>
            </a:prstGeom>
          </p:spPr>
        </p:pic>
        <p:sp>
          <p:nvSpPr>
            <p:cNvPr id="10" name="object 10"/>
            <p:cNvSpPr/>
            <p:nvPr/>
          </p:nvSpPr>
          <p:spPr>
            <a:xfrm>
              <a:off x="1899290" y="6201537"/>
              <a:ext cx="365125" cy="81280"/>
            </a:xfrm>
            <a:custGeom>
              <a:avLst/>
              <a:gdLst/>
              <a:ahLst/>
              <a:cxnLst/>
              <a:rect l="l" t="t" r="r" b="b"/>
              <a:pathLst>
                <a:path w="365125" h="81279">
                  <a:moveTo>
                    <a:pt x="341045" y="0"/>
                  </a:moveTo>
                  <a:lnTo>
                    <a:pt x="23647" y="0"/>
                  </a:lnTo>
                  <a:lnTo>
                    <a:pt x="0" y="40487"/>
                  </a:lnTo>
                  <a:lnTo>
                    <a:pt x="23647" y="80962"/>
                  </a:lnTo>
                  <a:lnTo>
                    <a:pt x="341045" y="80962"/>
                  </a:lnTo>
                  <a:lnTo>
                    <a:pt x="364693" y="40487"/>
                  </a:lnTo>
                  <a:lnTo>
                    <a:pt x="341045" y="0"/>
                  </a:lnTo>
                  <a:close/>
                </a:path>
              </a:pathLst>
            </a:custGeom>
            <a:solidFill>
              <a:srgbClr val="003A3A"/>
            </a:solidFill>
          </p:spPr>
          <p:txBody>
            <a:bodyPr wrap="square" lIns="0" tIns="0" rIns="0" bIns="0" rtlCol="0"/>
            <a:lstStyle/>
            <a:p>
              <a:endParaRPr sz="1350" dirty="0"/>
            </a:p>
          </p:txBody>
        </p:sp>
        <p:pic>
          <p:nvPicPr>
            <p:cNvPr id="11" name="object 11"/>
            <p:cNvPicPr/>
            <p:nvPr/>
          </p:nvPicPr>
          <p:blipFill>
            <a:blip r:embed="rId6" cstate="print"/>
            <a:stretch>
              <a:fillRect/>
            </a:stretch>
          </p:blipFill>
          <p:spPr>
            <a:xfrm>
              <a:off x="1869951" y="6282493"/>
              <a:ext cx="423642" cy="161931"/>
            </a:xfrm>
            <a:prstGeom prst="rect">
              <a:avLst/>
            </a:prstGeom>
          </p:spPr>
        </p:pic>
      </p:grpSp>
      <p:sp>
        <p:nvSpPr>
          <p:cNvPr id="12" name="object 12"/>
          <p:cNvSpPr txBox="1">
            <a:spLocks noGrp="1"/>
          </p:cNvSpPr>
          <p:nvPr>
            <p:ph type="ctrTitle"/>
          </p:nvPr>
        </p:nvSpPr>
        <p:spPr>
          <a:xfrm>
            <a:off x="4599602" y="2417601"/>
            <a:ext cx="2632829" cy="632866"/>
          </a:xfrm>
          <a:prstGeom prst="rect">
            <a:avLst/>
          </a:prstGeom>
        </p:spPr>
        <p:txBody>
          <a:bodyPr vert="horz" wrap="square" lIns="0" tIns="215265" rIns="0" bIns="0" rtlCol="0" anchor="ctr">
            <a:spAutoFit/>
          </a:bodyPr>
          <a:lstStyle/>
          <a:p>
            <a:pPr marL="9525">
              <a:lnSpc>
                <a:spcPct val="100000"/>
              </a:lnSpc>
              <a:spcBef>
                <a:spcPts val="75"/>
              </a:spcBef>
            </a:pPr>
            <a:r>
              <a:rPr sz="2700" dirty="0"/>
              <a:t>PFE</a:t>
            </a:r>
            <a:r>
              <a:rPr sz="2700" spc="-11" dirty="0"/>
              <a:t> </a:t>
            </a:r>
            <a:r>
              <a:rPr sz="2700" spc="-8" dirty="0"/>
              <a:t>Events</a:t>
            </a:r>
            <a:endParaRPr sz="2700" dirty="0"/>
          </a:p>
        </p:txBody>
      </p:sp>
      <p:sp>
        <p:nvSpPr>
          <p:cNvPr id="13" name="object 13"/>
          <p:cNvSpPr txBox="1"/>
          <p:nvPr/>
        </p:nvSpPr>
        <p:spPr>
          <a:xfrm>
            <a:off x="4599602" y="3514466"/>
            <a:ext cx="1500664" cy="286617"/>
          </a:xfrm>
          <a:prstGeom prst="rect">
            <a:avLst/>
          </a:prstGeom>
        </p:spPr>
        <p:txBody>
          <a:bodyPr vert="horz" wrap="square" lIns="0" tIns="9525" rIns="0" bIns="0" rtlCol="0">
            <a:spAutoFit/>
          </a:bodyPr>
          <a:lstStyle/>
          <a:p>
            <a:pPr marL="9525">
              <a:spcBef>
                <a:spcPts val="75"/>
              </a:spcBef>
            </a:pPr>
            <a:r>
              <a:rPr dirty="0">
                <a:solidFill>
                  <a:srgbClr val="006EC0"/>
                </a:solidFill>
                <a:latin typeface="Arial"/>
                <a:cs typeface="Arial"/>
              </a:rPr>
              <a:t>February</a:t>
            </a:r>
            <a:r>
              <a:rPr spc="-83" dirty="0">
                <a:solidFill>
                  <a:srgbClr val="006EC0"/>
                </a:solidFill>
                <a:latin typeface="Arial"/>
                <a:cs typeface="Arial"/>
              </a:rPr>
              <a:t> </a:t>
            </a:r>
            <a:r>
              <a:rPr spc="-15" dirty="0">
                <a:solidFill>
                  <a:srgbClr val="006EC0"/>
                </a:solidFill>
                <a:latin typeface="Arial"/>
                <a:cs typeface="Arial"/>
              </a:rPr>
              <a:t>2024</a:t>
            </a:r>
            <a:endParaRPr dirty="0">
              <a:latin typeface="Arial"/>
              <a:cs typeface="Arial"/>
            </a:endParaRPr>
          </a:p>
        </p:txBody>
      </p:sp>
      <p:sp>
        <p:nvSpPr>
          <p:cNvPr id="14" name="object 14"/>
          <p:cNvSpPr txBox="1"/>
          <p:nvPr/>
        </p:nvSpPr>
        <p:spPr>
          <a:xfrm>
            <a:off x="9016888" y="5810201"/>
            <a:ext cx="67151" cy="113493"/>
          </a:xfrm>
          <a:prstGeom prst="rect">
            <a:avLst/>
          </a:prstGeom>
        </p:spPr>
        <p:txBody>
          <a:bodyPr vert="horz" wrap="square" lIns="0" tIns="9525" rIns="0" bIns="0" rtlCol="0">
            <a:spAutoFit/>
          </a:bodyPr>
          <a:lstStyle/>
          <a:p>
            <a:pPr marL="9525">
              <a:spcBef>
                <a:spcPts val="75"/>
              </a:spcBef>
            </a:pPr>
            <a:r>
              <a:rPr sz="675" spc="-38" dirty="0">
                <a:solidFill>
                  <a:srgbClr val="511F11"/>
                </a:solidFill>
                <a:latin typeface="Arial"/>
                <a:cs typeface="Arial"/>
              </a:rPr>
              <a:t>8</a:t>
            </a:r>
            <a:endParaRPr sz="675" dirty="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6153" y="1116176"/>
            <a:ext cx="1626870" cy="240450"/>
          </a:xfrm>
          <a:prstGeom prst="rect">
            <a:avLst/>
          </a:prstGeom>
        </p:spPr>
        <p:txBody>
          <a:bodyPr vert="horz" wrap="square" lIns="0" tIns="9525" rIns="0" bIns="0" rtlCol="0">
            <a:spAutoFit/>
          </a:bodyPr>
          <a:lstStyle/>
          <a:p>
            <a:pPr marL="9525">
              <a:spcBef>
                <a:spcPts val="75"/>
              </a:spcBef>
            </a:pPr>
            <a:r>
              <a:rPr sz="1500" b="1" dirty="0">
                <a:latin typeface="Arial"/>
                <a:cs typeface="Arial"/>
              </a:rPr>
              <a:t>Actionable</a:t>
            </a:r>
            <a:r>
              <a:rPr sz="1500" b="1" spc="-45" dirty="0">
                <a:latin typeface="Arial"/>
                <a:cs typeface="Arial"/>
              </a:rPr>
              <a:t> </a:t>
            </a:r>
            <a:r>
              <a:rPr sz="1500" b="1" spc="-8" dirty="0">
                <a:latin typeface="Arial"/>
                <a:cs typeface="Arial"/>
              </a:rPr>
              <a:t>Event:</a:t>
            </a:r>
            <a:endParaRPr sz="1500" dirty="0">
              <a:latin typeface="Arial"/>
              <a:cs typeface="Arial"/>
            </a:endParaRPr>
          </a:p>
        </p:txBody>
      </p:sp>
      <p:sp>
        <p:nvSpPr>
          <p:cNvPr id="3" name="object 3"/>
          <p:cNvSpPr/>
          <p:nvPr/>
        </p:nvSpPr>
        <p:spPr>
          <a:xfrm>
            <a:off x="4732267" y="1925717"/>
            <a:ext cx="4207193" cy="3900964"/>
          </a:xfrm>
          <a:custGeom>
            <a:avLst/>
            <a:gdLst/>
            <a:ahLst/>
            <a:cxnLst/>
            <a:rect l="l" t="t" r="r" b="b"/>
            <a:pathLst>
              <a:path w="5609590" h="5201284">
                <a:moveTo>
                  <a:pt x="5609209" y="0"/>
                </a:moveTo>
                <a:lnTo>
                  <a:pt x="0" y="0"/>
                </a:lnTo>
                <a:lnTo>
                  <a:pt x="0" y="5200827"/>
                </a:lnTo>
                <a:lnTo>
                  <a:pt x="5609209" y="5200827"/>
                </a:lnTo>
                <a:lnTo>
                  <a:pt x="5609209" y="0"/>
                </a:lnTo>
                <a:close/>
              </a:path>
            </a:pathLst>
          </a:custGeom>
          <a:solidFill>
            <a:srgbClr val="EDEBE0"/>
          </a:solidFill>
        </p:spPr>
        <p:txBody>
          <a:bodyPr wrap="square" lIns="0" tIns="0" rIns="0" bIns="0" rtlCol="0"/>
          <a:lstStyle/>
          <a:p>
            <a:endParaRPr sz="1350" dirty="0"/>
          </a:p>
        </p:txBody>
      </p:sp>
      <p:sp>
        <p:nvSpPr>
          <p:cNvPr id="4" name="object 4"/>
          <p:cNvSpPr txBox="1"/>
          <p:nvPr/>
        </p:nvSpPr>
        <p:spPr>
          <a:xfrm>
            <a:off x="4732268" y="1657350"/>
            <a:ext cx="4207193" cy="212077"/>
          </a:xfrm>
          <a:prstGeom prst="rect">
            <a:avLst/>
          </a:prstGeom>
          <a:solidFill>
            <a:srgbClr val="FFFF00"/>
          </a:solidFill>
          <a:ln w="12700">
            <a:solidFill>
              <a:srgbClr val="9BBA58"/>
            </a:solidFill>
          </a:ln>
        </p:spPr>
        <p:txBody>
          <a:bodyPr vert="horz" wrap="square" lIns="0" tIns="50006" rIns="0" bIns="0" rtlCol="0">
            <a:spAutoFit/>
          </a:bodyPr>
          <a:lstStyle/>
          <a:p>
            <a:pPr algn="ctr">
              <a:spcBef>
                <a:spcPts val="394"/>
              </a:spcBef>
            </a:pPr>
            <a:r>
              <a:rPr sz="1050" b="1" dirty="0">
                <a:latin typeface="Arial"/>
                <a:cs typeface="Arial"/>
              </a:rPr>
              <a:t>Photos</a:t>
            </a:r>
            <a:r>
              <a:rPr sz="1050" b="1" spc="-34" dirty="0">
                <a:latin typeface="Arial"/>
                <a:cs typeface="Arial"/>
              </a:rPr>
              <a:t> </a:t>
            </a:r>
            <a:r>
              <a:rPr sz="1050" b="1" dirty="0">
                <a:latin typeface="Arial"/>
                <a:cs typeface="Arial"/>
              </a:rPr>
              <a:t>/</a:t>
            </a:r>
            <a:r>
              <a:rPr sz="1050" b="1" spc="-15" dirty="0">
                <a:latin typeface="Arial"/>
                <a:cs typeface="Arial"/>
              </a:rPr>
              <a:t> Links</a:t>
            </a:r>
            <a:endParaRPr sz="1050" dirty="0">
              <a:latin typeface="Arial"/>
              <a:cs typeface="Arial"/>
            </a:endParaRPr>
          </a:p>
        </p:txBody>
      </p:sp>
      <p:grpSp>
        <p:nvGrpSpPr>
          <p:cNvPr id="5" name="object 5"/>
          <p:cNvGrpSpPr/>
          <p:nvPr/>
        </p:nvGrpSpPr>
        <p:grpSpPr>
          <a:xfrm>
            <a:off x="7088886" y="1006984"/>
            <a:ext cx="1687354" cy="457676"/>
            <a:chOff x="9451848" y="199644"/>
            <a:chExt cx="2249805" cy="610235"/>
          </a:xfrm>
        </p:grpSpPr>
        <p:pic>
          <p:nvPicPr>
            <p:cNvPr id="6" name="object 6"/>
            <p:cNvPicPr/>
            <p:nvPr/>
          </p:nvPicPr>
          <p:blipFill>
            <a:blip r:embed="rId2" cstate="print"/>
            <a:stretch>
              <a:fillRect/>
            </a:stretch>
          </p:blipFill>
          <p:spPr>
            <a:xfrm>
              <a:off x="9451848" y="199644"/>
              <a:ext cx="2249423" cy="262126"/>
            </a:xfrm>
            <a:prstGeom prst="rect">
              <a:avLst/>
            </a:prstGeom>
          </p:spPr>
        </p:pic>
        <p:pic>
          <p:nvPicPr>
            <p:cNvPr id="7" name="object 7"/>
            <p:cNvPicPr/>
            <p:nvPr/>
          </p:nvPicPr>
          <p:blipFill>
            <a:blip r:embed="rId3" cstate="print"/>
            <a:stretch>
              <a:fillRect/>
            </a:stretch>
          </p:blipFill>
          <p:spPr>
            <a:xfrm>
              <a:off x="11140147" y="499607"/>
              <a:ext cx="557000" cy="310004"/>
            </a:xfrm>
            <a:prstGeom prst="rect">
              <a:avLst/>
            </a:prstGeom>
          </p:spPr>
        </p:pic>
      </p:grpSp>
      <p:sp>
        <p:nvSpPr>
          <p:cNvPr id="8" name="object 8"/>
          <p:cNvSpPr txBox="1">
            <a:spLocks noGrp="1"/>
          </p:cNvSpPr>
          <p:nvPr>
            <p:ph type="title"/>
          </p:nvPr>
        </p:nvSpPr>
        <p:spPr>
          <a:xfrm>
            <a:off x="3011875" y="1018882"/>
            <a:ext cx="2827496" cy="471283"/>
          </a:xfrm>
          <a:prstGeom prst="rect">
            <a:avLst/>
          </a:prstGeom>
        </p:spPr>
        <p:txBody>
          <a:bodyPr vert="horz" wrap="square" lIns="0" tIns="9525" rIns="0" bIns="0" rtlCol="0" anchor="ctr">
            <a:spAutoFit/>
          </a:bodyPr>
          <a:lstStyle/>
          <a:p>
            <a:pPr marL="9525" marR="3810">
              <a:lnSpc>
                <a:spcPct val="100000"/>
              </a:lnSpc>
              <a:spcBef>
                <a:spcPts val="75"/>
              </a:spcBef>
            </a:pPr>
            <a:r>
              <a:rPr sz="1500" b="0" dirty="0"/>
              <a:t>Feed</a:t>
            </a:r>
            <a:r>
              <a:rPr sz="1500" b="0" spc="-30" dirty="0"/>
              <a:t> </a:t>
            </a:r>
            <a:r>
              <a:rPr sz="1500" b="0" dirty="0"/>
              <a:t>Box</a:t>
            </a:r>
            <a:r>
              <a:rPr sz="1500" b="0" spc="-26" dirty="0"/>
              <a:t> </a:t>
            </a:r>
            <a:r>
              <a:rPr sz="1500" b="0" dirty="0"/>
              <a:t>Rollover</a:t>
            </a:r>
            <a:r>
              <a:rPr sz="1500" b="0" spc="-23" dirty="0"/>
              <a:t> </a:t>
            </a:r>
            <a:r>
              <a:rPr sz="1500" b="0" dirty="0"/>
              <a:t>Onto</a:t>
            </a:r>
            <a:r>
              <a:rPr sz="1500" b="0" spc="-38" dirty="0"/>
              <a:t> </a:t>
            </a:r>
            <a:r>
              <a:rPr sz="1500" b="0" spc="-8" dirty="0"/>
              <a:t>Contract Worker</a:t>
            </a:r>
            <a:endParaRPr sz="1500" dirty="0"/>
          </a:p>
        </p:txBody>
      </p:sp>
      <p:graphicFrame>
        <p:nvGraphicFramePr>
          <p:cNvPr id="9" name="object 9"/>
          <p:cNvGraphicFramePr>
            <a:graphicFrameLocks noGrp="1"/>
          </p:cNvGraphicFramePr>
          <p:nvPr/>
        </p:nvGraphicFramePr>
        <p:xfrm>
          <a:off x="143404" y="1658999"/>
          <a:ext cx="4423409" cy="4142425"/>
        </p:xfrm>
        <a:graphic>
          <a:graphicData uri="http://schemas.openxmlformats.org/drawingml/2006/table">
            <a:tbl>
              <a:tblPr firstRow="1" bandRow="1">
                <a:tableStyleId>{2D5ABB26-0587-4C30-8999-92F81FD0307C}</a:tableStyleId>
              </a:tblPr>
              <a:tblGrid>
                <a:gridCol w="1198721">
                  <a:extLst>
                    <a:ext uri="{9D8B030D-6E8A-4147-A177-3AD203B41FA5}">
                      <a16:colId xmlns:a16="http://schemas.microsoft.com/office/drawing/2014/main" val="20000"/>
                    </a:ext>
                  </a:extLst>
                </a:gridCol>
                <a:gridCol w="3224688">
                  <a:extLst>
                    <a:ext uri="{9D8B030D-6E8A-4147-A177-3AD203B41FA5}">
                      <a16:colId xmlns:a16="http://schemas.microsoft.com/office/drawing/2014/main" val="20001"/>
                    </a:ext>
                  </a:extLst>
                </a:gridCol>
              </a:tblGrid>
              <a:tr h="237173">
                <a:tc gridSpan="2">
                  <a:txBody>
                    <a:bodyPr/>
                    <a:lstStyle/>
                    <a:p>
                      <a:pPr algn="ctr">
                        <a:lnSpc>
                          <a:spcPct val="100000"/>
                        </a:lnSpc>
                        <a:spcBef>
                          <a:spcPts val="360"/>
                        </a:spcBef>
                      </a:pPr>
                      <a:r>
                        <a:rPr sz="1100" b="1" dirty="0">
                          <a:latin typeface="Arial"/>
                          <a:cs typeface="Arial"/>
                        </a:rPr>
                        <a:t>Preliminary</a:t>
                      </a:r>
                      <a:r>
                        <a:rPr sz="1100" b="1" spc="-65" dirty="0">
                          <a:latin typeface="Arial"/>
                          <a:cs typeface="Arial"/>
                        </a:rPr>
                        <a:t> </a:t>
                      </a:r>
                      <a:r>
                        <a:rPr sz="1100" b="1" dirty="0">
                          <a:latin typeface="Arial"/>
                          <a:cs typeface="Arial"/>
                        </a:rPr>
                        <a:t>Incident</a:t>
                      </a:r>
                      <a:r>
                        <a:rPr sz="1100" b="1" spc="-65" dirty="0">
                          <a:latin typeface="Arial"/>
                          <a:cs typeface="Arial"/>
                        </a:rPr>
                        <a:t> </a:t>
                      </a:r>
                      <a:r>
                        <a:rPr sz="1100" b="1" spc="-10" dirty="0">
                          <a:latin typeface="Arial"/>
                          <a:cs typeface="Arial"/>
                        </a:rPr>
                        <a:t>Details</a:t>
                      </a:r>
                      <a:endParaRPr sz="1100" dirty="0">
                        <a:latin typeface="Arial"/>
                        <a:cs typeface="Arial"/>
                      </a:endParaRPr>
                    </a:p>
                  </a:txBody>
                  <a:tcPr marL="0" marR="0" marT="34290" marB="0">
                    <a:lnL w="9525">
                      <a:solidFill>
                        <a:srgbClr val="A6A6A6"/>
                      </a:solidFill>
                      <a:prstDash val="solid"/>
                    </a:lnL>
                    <a:lnR w="9525">
                      <a:solidFill>
                        <a:srgbClr val="A6A6A6"/>
                      </a:solidFill>
                      <a:prstDash val="solid"/>
                    </a:lnR>
                    <a:lnT w="9525">
                      <a:solidFill>
                        <a:srgbClr val="A6A6A6"/>
                      </a:solidFill>
                      <a:prstDash val="solid"/>
                    </a:lnT>
                    <a:lnB w="9525">
                      <a:solidFill>
                        <a:srgbClr val="A6A6A6"/>
                      </a:solidFill>
                      <a:prstDash val="solid"/>
                    </a:lnB>
                    <a:solidFill>
                      <a:srgbClr val="FFFF00"/>
                    </a:solidFill>
                  </a:tcPr>
                </a:tc>
                <a:tc hMerge="1">
                  <a:txBody>
                    <a:bodyPr/>
                    <a:lstStyle/>
                    <a:p>
                      <a:endParaRPr/>
                    </a:p>
                  </a:txBody>
                  <a:tcPr marL="0" marR="0" marT="0" marB="0"/>
                </a:tc>
                <a:extLst>
                  <a:ext uri="{0D108BD9-81ED-4DB2-BD59-A6C34878D82A}">
                    <a16:rowId xmlns:a16="http://schemas.microsoft.com/office/drawing/2014/main" val="10000"/>
                  </a:ext>
                </a:extLst>
              </a:tr>
              <a:tr h="201454">
                <a:tc>
                  <a:txBody>
                    <a:bodyPr/>
                    <a:lstStyle/>
                    <a:p>
                      <a:pPr marL="91440">
                        <a:lnSpc>
                          <a:spcPct val="100000"/>
                        </a:lnSpc>
                        <a:spcBef>
                          <a:spcPts val="430"/>
                        </a:spcBef>
                      </a:pPr>
                      <a:r>
                        <a:rPr sz="800" b="1" spc="-10" dirty="0">
                          <a:latin typeface="Arial"/>
                          <a:cs typeface="Arial"/>
                        </a:rPr>
                        <a:t>Operation</a:t>
                      </a:r>
                      <a:endParaRPr sz="800" dirty="0">
                        <a:latin typeface="Arial"/>
                        <a:cs typeface="Arial"/>
                      </a:endParaRPr>
                    </a:p>
                  </a:txBody>
                  <a:tcPr marL="0" marR="0" marT="40958"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365"/>
                        </a:spcBef>
                      </a:pPr>
                      <a:r>
                        <a:rPr sz="800" spc="-10" dirty="0">
                          <a:latin typeface="Arial"/>
                          <a:cs typeface="Arial"/>
                        </a:rPr>
                        <a:t>Morenci</a:t>
                      </a:r>
                      <a:endParaRPr sz="800" dirty="0">
                        <a:latin typeface="Arial"/>
                        <a:cs typeface="Arial"/>
                      </a:endParaRPr>
                    </a:p>
                  </a:txBody>
                  <a:tcPr marL="0" marR="0" marT="34766" marB="0">
                    <a:lnR w="12700">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1"/>
                  </a:ext>
                </a:extLst>
              </a:tr>
              <a:tr h="201454">
                <a:tc>
                  <a:txBody>
                    <a:bodyPr/>
                    <a:lstStyle/>
                    <a:p>
                      <a:pPr marL="91440">
                        <a:lnSpc>
                          <a:spcPct val="100000"/>
                        </a:lnSpc>
                        <a:spcBef>
                          <a:spcPts val="430"/>
                        </a:spcBef>
                      </a:pPr>
                      <a:r>
                        <a:rPr sz="800" b="1" dirty="0">
                          <a:latin typeface="Arial"/>
                          <a:cs typeface="Arial"/>
                        </a:rPr>
                        <a:t>Date</a:t>
                      </a:r>
                      <a:r>
                        <a:rPr sz="800" b="1" spc="-20" dirty="0">
                          <a:latin typeface="Arial"/>
                          <a:cs typeface="Arial"/>
                        </a:rPr>
                        <a:t> </a:t>
                      </a:r>
                      <a:r>
                        <a:rPr sz="800" b="1" dirty="0">
                          <a:latin typeface="Arial"/>
                          <a:cs typeface="Arial"/>
                        </a:rPr>
                        <a:t>/</a:t>
                      </a:r>
                      <a:r>
                        <a:rPr sz="800" b="1" spc="-15" dirty="0">
                          <a:latin typeface="Arial"/>
                          <a:cs typeface="Arial"/>
                        </a:rPr>
                        <a:t> </a:t>
                      </a:r>
                      <a:r>
                        <a:rPr sz="800" b="1" spc="-20" dirty="0">
                          <a:latin typeface="Arial"/>
                          <a:cs typeface="Arial"/>
                        </a:rPr>
                        <a:t>Time</a:t>
                      </a:r>
                      <a:endParaRPr sz="800" dirty="0">
                        <a:latin typeface="Arial"/>
                        <a:cs typeface="Arial"/>
                      </a:endParaRPr>
                    </a:p>
                  </a:txBody>
                  <a:tcPr marL="0" marR="0" marT="40958"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365"/>
                        </a:spcBef>
                      </a:pPr>
                      <a:r>
                        <a:rPr sz="800" dirty="0">
                          <a:latin typeface="Arial"/>
                          <a:cs typeface="Arial"/>
                        </a:rPr>
                        <a:t>February</a:t>
                      </a:r>
                      <a:r>
                        <a:rPr sz="800" spc="-30" dirty="0">
                          <a:latin typeface="Arial"/>
                          <a:cs typeface="Arial"/>
                        </a:rPr>
                        <a:t> </a:t>
                      </a:r>
                      <a:r>
                        <a:rPr sz="800" dirty="0">
                          <a:latin typeface="Arial"/>
                          <a:cs typeface="Arial"/>
                        </a:rPr>
                        <a:t>6,</a:t>
                      </a:r>
                      <a:r>
                        <a:rPr sz="800" spc="-25" dirty="0">
                          <a:latin typeface="Arial"/>
                          <a:cs typeface="Arial"/>
                        </a:rPr>
                        <a:t> </a:t>
                      </a:r>
                      <a:r>
                        <a:rPr sz="800" dirty="0">
                          <a:latin typeface="Arial"/>
                          <a:cs typeface="Arial"/>
                        </a:rPr>
                        <a:t>2024</a:t>
                      </a:r>
                      <a:r>
                        <a:rPr sz="800" spc="-20" dirty="0">
                          <a:latin typeface="Arial"/>
                          <a:cs typeface="Arial"/>
                        </a:rPr>
                        <a:t> </a:t>
                      </a:r>
                      <a:r>
                        <a:rPr sz="800" dirty="0">
                          <a:latin typeface="Arial"/>
                          <a:cs typeface="Arial"/>
                        </a:rPr>
                        <a:t>/</a:t>
                      </a:r>
                      <a:r>
                        <a:rPr sz="800" spc="-25" dirty="0">
                          <a:latin typeface="Arial"/>
                          <a:cs typeface="Arial"/>
                        </a:rPr>
                        <a:t> </a:t>
                      </a:r>
                      <a:r>
                        <a:rPr sz="800" spc="-20" dirty="0">
                          <a:latin typeface="Arial"/>
                          <a:cs typeface="Arial"/>
                        </a:rPr>
                        <a:t>12pm</a:t>
                      </a:r>
                      <a:endParaRPr sz="800" dirty="0">
                        <a:latin typeface="Arial"/>
                        <a:cs typeface="Arial"/>
                      </a:endParaRPr>
                    </a:p>
                  </a:txBody>
                  <a:tcPr marL="0" marR="0" marT="34766" marB="0">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2"/>
                  </a:ext>
                </a:extLst>
              </a:tr>
              <a:tr h="201454">
                <a:tc>
                  <a:txBody>
                    <a:bodyPr/>
                    <a:lstStyle/>
                    <a:p>
                      <a:pPr marL="91440">
                        <a:lnSpc>
                          <a:spcPct val="100000"/>
                        </a:lnSpc>
                        <a:spcBef>
                          <a:spcPts val="430"/>
                        </a:spcBef>
                      </a:pPr>
                      <a:r>
                        <a:rPr sz="800" b="1" spc="-20" dirty="0">
                          <a:latin typeface="Arial"/>
                          <a:cs typeface="Arial"/>
                        </a:rPr>
                        <a:t>Type</a:t>
                      </a:r>
                      <a:endParaRPr sz="800" dirty="0">
                        <a:latin typeface="Arial"/>
                        <a:cs typeface="Arial"/>
                      </a:endParaRPr>
                    </a:p>
                  </a:txBody>
                  <a:tcPr marL="0" marR="0" marT="40958"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365"/>
                        </a:spcBef>
                      </a:pPr>
                      <a:r>
                        <a:rPr sz="800" spc="-10" dirty="0">
                          <a:latin typeface="Arial"/>
                          <a:cs typeface="Arial"/>
                        </a:rPr>
                        <a:t>Injury</a:t>
                      </a:r>
                      <a:endParaRPr sz="800" dirty="0">
                        <a:latin typeface="Arial"/>
                        <a:cs typeface="Arial"/>
                      </a:endParaRPr>
                    </a:p>
                  </a:txBody>
                  <a:tcPr marL="0" marR="0" marT="34766" marB="0">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3"/>
                  </a:ext>
                </a:extLst>
              </a:tr>
              <a:tr h="891064">
                <a:tc>
                  <a:txBody>
                    <a:bodyPr/>
                    <a:lstStyle/>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spcBef>
                          <a:spcPts val="595"/>
                        </a:spcBef>
                      </a:pPr>
                      <a:endParaRPr sz="800" dirty="0">
                        <a:latin typeface="Times New Roman"/>
                        <a:cs typeface="Times New Roman"/>
                      </a:endParaRPr>
                    </a:p>
                    <a:p>
                      <a:pPr marL="91440">
                        <a:lnSpc>
                          <a:spcPct val="100000"/>
                        </a:lnSpc>
                        <a:spcBef>
                          <a:spcPts val="5"/>
                        </a:spcBef>
                      </a:pPr>
                      <a:r>
                        <a:rPr sz="800" b="1" spc="-10" dirty="0">
                          <a:latin typeface="Arial"/>
                          <a:cs typeface="Arial"/>
                        </a:rPr>
                        <a:t>Summary</a:t>
                      </a:r>
                      <a:endParaRPr sz="800" dirty="0">
                        <a:latin typeface="Arial"/>
                        <a:cs typeface="Arial"/>
                      </a:endParaRPr>
                    </a:p>
                  </a:txBody>
                  <a:tcPr marL="0" marR="0" marT="0"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a:lnSpc>
                          <a:spcPct val="100000"/>
                        </a:lnSpc>
                        <a:spcBef>
                          <a:spcPts val="80"/>
                        </a:spcBef>
                      </a:pPr>
                      <a:endParaRPr sz="800" dirty="0">
                        <a:latin typeface="Times New Roman"/>
                        <a:cs typeface="Times New Roman"/>
                      </a:endParaRPr>
                    </a:p>
                    <a:p>
                      <a:pPr marL="90805" marR="135255">
                        <a:lnSpc>
                          <a:spcPct val="100000"/>
                        </a:lnSpc>
                      </a:pPr>
                      <a:r>
                        <a:rPr sz="800" dirty="0">
                          <a:latin typeface="Arial"/>
                          <a:cs typeface="Arial"/>
                        </a:rPr>
                        <a:t>A</a:t>
                      </a:r>
                      <a:r>
                        <a:rPr sz="800" spc="-30" dirty="0">
                          <a:latin typeface="Arial"/>
                          <a:cs typeface="Arial"/>
                        </a:rPr>
                        <a:t> </a:t>
                      </a:r>
                      <a:r>
                        <a:rPr sz="800" dirty="0">
                          <a:latin typeface="Arial"/>
                          <a:cs typeface="Arial"/>
                        </a:rPr>
                        <a:t>contractor</a:t>
                      </a:r>
                      <a:r>
                        <a:rPr sz="800" spc="-55" dirty="0">
                          <a:latin typeface="Arial"/>
                          <a:cs typeface="Arial"/>
                        </a:rPr>
                        <a:t> </a:t>
                      </a:r>
                      <a:r>
                        <a:rPr sz="800" dirty="0">
                          <a:latin typeface="Arial"/>
                          <a:cs typeface="Arial"/>
                        </a:rPr>
                        <a:t>was</a:t>
                      </a:r>
                      <a:r>
                        <a:rPr sz="800" spc="-15" dirty="0">
                          <a:latin typeface="Arial"/>
                          <a:cs typeface="Arial"/>
                        </a:rPr>
                        <a:t> </a:t>
                      </a:r>
                      <a:r>
                        <a:rPr sz="800" dirty="0">
                          <a:latin typeface="Arial"/>
                          <a:cs typeface="Arial"/>
                        </a:rPr>
                        <a:t>installing</a:t>
                      </a:r>
                      <a:r>
                        <a:rPr sz="800" spc="5" dirty="0">
                          <a:latin typeface="Arial"/>
                          <a:cs typeface="Arial"/>
                        </a:rPr>
                        <a:t> </a:t>
                      </a:r>
                      <a:r>
                        <a:rPr sz="800" dirty="0">
                          <a:latin typeface="Arial"/>
                          <a:cs typeface="Arial"/>
                        </a:rPr>
                        <a:t>liners</a:t>
                      </a:r>
                      <a:r>
                        <a:rPr sz="800" spc="-25" dirty="0">
                          <a:latin typeface="Arial"/>
                          <a:cs typeface="Arial"/>
                        </a:rPr>
                        <a:t> </a:t>
                      </a:r>
                      <a:r>
                        <a:rPr sz="800" dirty="0">
                          <a:latin typeface="Arial"/>
                          <a:cs typeface="Arial"/>
                        </a:rPr>
                        <a:t>on</a:t>
                      </a:r>
                      <a:r>
                        <a:rPr sz="800" spc="-30" dirty="0">
                          <a:latin typeface="Arial"/>
                          <a:cs typeface="Arial"/>
                        </a:rPr>
                        <a:t> </a:t>
                      </a:r>
                      <a:r>
                        <a:rPr sz="800" dirty="0">
                          <a:latin typeface="Arial"/>
                          <a:cs typeface="Arial"/>
                        </a:rPr>
                        <a:t>a</a:t>
                      </a:r>
                      <a:r>
                        <a:rPr sz="800" spc="-15" dirty="0">
                          <a:latin typeface="Arial"/>
                          <a:cs typeface="Arial"/>
                        </a:rPr>
                        <a:t> </a:t>
                      </a:r>
                      <a:r>
                        <a:rPr sz="800" dirty="0">
                          <a:latin typeface="Arial"/>
                          <a:cs typeface="Arial"/>
                        </a:rPr>
                        <a:t>wet</a:t>
                      </a:r>
                      <a:r>
                        <a:rPr sz="800" spc="-25" dirty="0">
                          <a:latin typeface="Arial"/>
                          <a:cs typeface="Arial"/>
                        </a:rPr>
                        <a:t> </a:t>
                      </a:r>
                      <a:r>
                        <a:rPr sz="800" dirty="0">
                          <a:latin typeface="Arial"/>
                          <a:cs typeface="Arial"/>
                        </a:rPr>
                        <a:t>screen</a:t>
                      </a:r>
                      <a:r>
                        <a:rPr sz="800" spc="-35" dirty="0">
                          <a:latin typeface="Arial"/>
                          <a:cs typeface="Arial"/>
                        </a:rPr>
                        <a:t> </a:t>
                      </a:r>
                      <a:r>
                        <a:rPr sz="800" dirty="0">
                          <a:latin typeface="Arial"/>
                          <a:cs typeface="Arial"/>
                        </a:rPr>
                        <a:t>feed</a:t>
                      </a:r>
                      <a:r>
                        <a:rPr sz="800" spc="-50" dirty="0">
                          <a:latin typeface="Arial"/>
                          <a:cs typeface="Arial"/>
                        </a:rPr>
                        <a:t> </a:t>
                      </a:r>
                      <a:r>
                        <a:rPr sz="800" dirty="0">
                          <a:latin typeface="Arial"/>
                          <a:cs typeface="Arial"/>
                        </a:rPr>
                        <a:t>box</a:t>
                      </a:r>
                      <a:r>
                        <a:rPr sz="800" spc="-30" dirty="0">
                          <a:latin typeface="Arial"/>
                          <a:cs typeface="Arial"/>
                        </a:rPr>
                        <a:t> </a:t>
                      </a:r>
                      <a:r>
                        <a:rPr sz="800" spc="-20" dirty="0">
                          <a:latin typeface="Arial"/>
                          <a:cs typeface="Arial"/>
                        </a:rPr>
                        <a:t>that</a:t>
                      </a:r>
                      <a:r>
                        <a:rPr sz="800" spc="500" dirty="0">
                          <a:latin typeface="Arial"/>
                          <a:cs typeface="Arial"/>
                        </a:rPr>
                        <a:t> </a:t>
                      </a:r>
                      <a:r>
                        <a:rPr sz="800" dirty="0">
                          <a:latin typeface="Arial"/>
                          <a:cs typeface="Arial"/>
                        </a:rPr>
                        <a:t>had</a:t>
                      </a:r>
                      <a:r>
                        <a:rPr sz="800" spc="-20" dirty="0">
                          <a:latin typeface="Arial"/>
                          <a:cs typeface="Arial"/>
                        </a:rPr>
                        <a:t> </a:t>
                      </a:r>
                      <a:r>
                        <a:rPr sz="800" dirty="0">
                          <a:latin typeface="Arial"/>
                          <a:cs typeface="Arial"/>
                        </a:rPr>
                        <a:t>been</a:t>
                      </a:r>
                      <a:r>
                        <a:rPr sz="800" spc="-25" dirty="0">
                          <a:latin typeface="Arial"/>
                          <a:cs typeface="Arial"/>
                        </a:rPr>
                        <a:t> </a:t>
                      </a:r>
                      <a:r>
                        <a:rPr sz="800" dirty="0">
                          <a:latin typeface="Arial"/>
                          <a:cs typeface="Arial"/>
                        </a:rPr>
                        <a:t>placed</a:t>
                      </a:r>
                      <a:r>
                        <a:rPr sz="800" spc="-10" dirty="0">
                          <a:latin typeface="Arial"/>
                          <a:cs typeface="Arial"/>
                        </a:rPr>
                        <a:t> </a:t>
                      </a:r>
                      <a:r>
                        <a:rPr sz="800" dirty="0">
                          <a:latin typeface="Arial"/>
                          <a:cs typeface="Arial"/>
                        </a:rPr>
                        <a:t>on</a:t>
                      </a:r>
                      <a:r>
                        <a:rPr sz="800" spc="-20" dirty="0">
                          <a:latin typeface="Arial"/>
                          <a:cs typeface="Arial"/>
                        </a:rPr>
                        <a:t> </a:t>
                      </a:r>
                      <a:r>
                        <a:rPr sz="800" dirty="0">
                          <a:latin typeface="Arial"/>
                          <a:cs typeface="Arial"/>
                        </a:rPr>
                        <a:t>the</a:t>
                      </a:r>
                      <a:r>
                        <a:rPr sz="800" spc="-30" dirty="0">
                          <a:latin typeface="Arial"/>
                          <a:cs typeface="Arial"/>
                        </a:rPr>
                        <a:t> </a:t>
                      </a:r>
                      <a:r>
                        <a:rPr sz="800" dirty="0">
                          <a:latin typeface="Arial"/>
                          <a:cs typeface="Arial"/>
                        </a:rPr>
                        <a:t>ground</a:t>
                      </a:r>
                      <a:r>
                        <a:rPr sz="800" spc="-25" dirty="0">
                          <a:latin typeface="Arial"/>
                          <a:cs typeface="Arial"/>
                        </a:rPr>
                        <a:t> </a:t>
                      </a:r>
                      <a:r>
                        <a:rPr sz="800" dirty="0">
                          <a:latin typeface="Arial"/>
                          <a:cs typeface="Arial"/>
                        </a:rPr>
                        <a:t>for</a:t>
                      </a:r>
                      <a:r>
                        <a:rPr sz="800" spc="-50" dirty="0">
                          <a:latin typeface="Arial"/>
                          <a:cs typeface="Arial"/>
                        </a:rPr>
                        <a:t> </a:t>
                      </a:r>
                      <a:r>
                        <a:rPr sz="800" dirty="0">
                          <a:latin typeface="Arial"/>
                          <a:cs typeface="Arial"/>
                        </a:rPr>
                        <a:t>maintenance.</a:t>
                      </a:r>
                      <a:r>
                        <a:rPr sz="800" spc="-35" dirty="0">
                          <a:latin typeface="Arial"/>
                          <a:cs typeface="Arial"/>
                        </a:rPr>
                        <a:t> </a:t>
                      </a:r>
                      <a:r>
                        <a:rPr sz="800" dirty="0">
                          <a:latin typeface="Arial"/>
                          <a:cs typeface="Arial"/>
                        </a:rPr>
                        <a:t>As</a:t>
                      </a:r>
                      <a:r>
                        <a:rPr sz="800" spc="-20" dirty="0">
                          <a:latin typeface="Arial"/>
                          <a:cs typeface="Arial"/>
                        </a:rPr>
                        <a:t> </a:t>
                      </a:r>
                      <a:r>
                        <a:rPr sz="800" dirty="0">
                          <a:latin typeface="Arial"/>
                          <a:cs typeface="Arial"/>
                        </a:rPr>
                        <a:t>the</a:t>
                      </a:r>
                      <a:r>
                        <a:rPr sz="800" spc="-35" dirty="0">
                          <a:latin typeface="Arial"/>
                          <a:cs typeface="Arial"/>
                        </a:rPr>
                        <a:t> </a:t>
                      </a:r>
                      <a:r>
                        <a:rPr sz="800" spc="-10" dirty="0">
                          <a:latin typeface="Arial"/>
                          <a:cs typeface="Arial"/>
                        </a:rPr>
                        <a:t>liners </a:t>
                      </a:r>
                      <a:r>
                        <a:rPr sz="800" dirty="0">
                          <a:latin typeface="Arial"/>
                          <a:cs typeface="Arial"/>
                        </a:rPr>
                        <a:t>were</a:t>
                      </a:r>
                      <a:r>
                        <a:rPr sz="800" spc="-15" dirty="0">
                          <a:latin typeface="Arial"/>
                          <a:cs typeface="Arial"/>
                        </a:rPr>
                        <a:t> </a:t>
                      </a:r>
                      <a:r>
                        <a:rPr sz="800" dirty="0">
                          <a:latin typeface="Arial"/>
                          <a:cs typeface="Arial"/>
                        </a:rPr>
                        <a:t>added,</a:t>
                      </a:r>
                      <a:r>
                        <a:rPr sz="800" spc="-30" dirty="0">
                          <a:latin typeface="Arial"/>
                          <a:cs typeface="Arial"/>
                        </a:rPr>
                        <a:t> </a:t>
                      </a:r>
                      <a:r>
                        <a:rPr sz="800" dirty="0">
                          <a:latin typeface="Arial"/>
                          <a:cs typeface="Arial"/>
                        </a:rPr>
                        <a:t>the</a:t>
                      </a:r>
                      <a:r>
                        <a:rPr sz="800" spc="-35" dirty="0">
                          <a:latin typeface="Arial"/>
                          <a:cs typeface="Arial"/>
                        </a:rPr>
                        <a:t> </a:t>
                      </a:r>
                      <a:r>
                        <a:rPr sz="800" spc="-10" dirty="0">
                          <a:latin typeface="Arial"/>
                          <a:cs typeface="Arial"/>
                        </a:rPr>
                        <a:t>two-</a:t>
                      </a:r>
                      <a:r>
                        <a:rPr sz="800" dirty="0">
                          <a:latin typeface="Arial"/>
                          <a:cs typeface="Arial"/>
                        </a:rPr>
                        <a:t>ton</a:t>
                      </a:r>
                      <a:r>
                        <a:rPr sz="800" spc="-30" dirty="0">
                          <a:latin typeface="Arial"/>
                          <a:cs typeface="Arial"/>
                        </a:rPr>
                        <a:t> </a:t>
                      </a:r>
                      <a:r>
                        <a:rPr sz="800" dirty="0">
                          <a:latin typeface="Arial"/>
                          <a:cs typeface="Arial"/>
                        </a:rPr>
                        <a:t>box</a:t>
                      </a:r>
                      <a:r>
                        <a:rPr sz="800" spc="-25" dirty="0">
                          <a:latin typeface="Arial"/>
                          <a:cs typeface="Arial"/>
                        </a:rPr>
                        <a:t> </a:t>
                      </a:r>
                      <a:r>
                        <a:rPr sz="800" dirty="0">
                          <a:latin typeface="Arial"/>
                          <a:cs typeface="Arial"/>
                        </a:rPr>
                        <a:t>rolled</a:t>
                      </a:r>
                      <a:r>
                        <a:rPr sz="800" spc="-15" dirty="0">
                          <a:latin typeface="Arial"/>
                          <a:cs typeface="Arial"/>
                        </a:rPr>
                        <a:t> </a:t>
                      </a:r>
                      <a:r>
                        <a:rPr sz="800" dirty="0">
                          <a:latin typeface="Arial"/>
                          <a:cs typeface="Arial"/>
                        </a:rPr>
                        <a:t>over</a:t>
                      </a:r>
                      <a:r>
                        <a:rPr sz="800" spc="-15" dirty="0">
                          <a:latin typeface="Arial"/>
                          <a:cs typeface="Arial"/>
                        </a:rPr>
                        <a:t> </a:t>
                      </a:r>
                      <a:r>
                        <a:rPr sz="800" dirty="0">
                          <a:latin typeface="Arial"/>
                          <a:cs typeface="Arial"/>
                        </a:rPr>
                        <a:t>onto</a:t>
                      </a:r>
                      <a:r>
                        <a:rPr sz="800" spc="-35" dirty="0">
                          <a:latin typeface="Arial"/>
                          <a:cs typeface="Arial"/>
                        </a:rPr>
                        <a:t> </a:t>
                      </a:r>
                      <a:r>
                        <a:rPr sz="800" dirty="0">
                          <a:latin typeface="Arial"/>
                          <a:cs typeface="Arial"/>
                        </a:rPr>
                        <a:t>the</a:t>
                      </a:r>
                      <a:r>
                        <a:rPr sz="800" spc="-25" dirty="0">
                          <a:latin typeface="Arial"/>
                          <a:cs typeface="Arial"/>
                        </a:rPr>
                        <a:t> </a:t>
                      </a:r>
                      <a:r>
                        <a:rPr sz="800" dirty="0">
                          <a:latin typeface="Arial"/>
                          <a:cs typeface="Arial"/>
                        </a:rPr>
                        <a:t>worker,</a:t>
                      </a:r>
                      <a:r>
                        <a:rPr sz="800" spc="-35" dirty="0">
                          <a:latin typeface="Arial"/>
                          <a:cs typeface="Arial"/>
                        </a:rPr>
                        <a:t> </a:t>
                      </a:r>
                      <a:r>
                        <a:rPr sz="800" dirty="0">
                          <a:latin typeface="Arial"/>
                          <a:cs typeface="Arial"/>
                        </a:rPr>
                        <a:t>who</a:t>
                      </a:r>
                      <a:r>
                        <a:rPr sz="800" spc="-15" dirty="0">
                          <a:latin typeface="Arial"/>
                          <a:cs typeface="Arial"/>
                        </a:rPr>
                        <a:t> </a:t>
                      </a:r>
                      <a:r>
                        <a:rPr sz="800" spc="-25" dirty="0">
                          <a:latin typeface="Arial"/>
                          <a:cs typeface="Arial"/>
                        </a:rPr>
                        <a:t>was </a:t>
                      </a:r>
                      <a:r>
                        <a:rPr sz="800" dirty="0">
                          <a:latin typeface="Arial"/>
                          <a:cs typeface="Arial"/>
                        </a:rPr>
                        <a:t>trapped</a:t>
                      </a:r>
                      <a:r>
                        <a:rPr sz="800" spc="-45" dirty="0">
                          <a:latin typeface="Arial"/>
                          <a:cs typeface="Arial"/>
                        </a:rPr>
                        <a:t> </a:t>
                      </a:r>
                      <a:r>
                        <a:rPr sz="800" dirty="0">
                          <a:latin typeface="Arial"/>
                          <a:cs typeface="Arial"/>
                        </a:rPr>
                        <a:t>underneath.</a:t>
                      </a:r>
                      <a:r>
                        <a:rPr sz="800" spc="-30" dirty="0">
                          <a:latin typeface="Arial"/>
                          <a:cs typeface="Arial"/>
                        </a:rPr>
                        <a:t> </a:t>
                      </a:r>
                      <a:r>
                        <a:rPr sz="800" dirty="0">
                          <a:latin typeface="Arial"/>
                          <a:cs typeface="Arial"/>
                        </a:rPr>
                        <a:t>After</a:t>
                      </a:r>
                      <a:r>
                        <a:rPr sz="800" spc="-45" dirty="0">
                          <a:latin typeface="Arial"/>
                          <a:cs typeface="Arial"/>
                        </a:rPr>
                        <a:t> </a:t>
                      </a:r>
                      <a:r>
                        <a:rPr sz="800" dirty="0">
                          <a:latin typeface="Arial"/>
                          <a:cs typeface="Arial"/>
                        </a:rPr>
                        <a:t>unsuccessful</a:t>
                      </a:r>
                      <a:r>
                        <a:rPr sz="800" spc="-40" dirty="0">
                          <a:latin typeface="Arial"/>
                          <a:cs typeface="Arial"/>
                        </a:rPr>
                        <a:t> </a:t>
                      </a:r>
                      <a:r>
                        <a:rPr sz="800" dirty="0">
                          <a:latin typeface="Arial"/>
                          <a:cs typeface="Arial"/>
                        </a:rPr>
                        <a:t>attempts</a:t>
                      </a:r>
                      <a:r>
                        <a:rPr sz="800" spc="-55" dirty="0">
                          <a:latin typeface="Arial"/>
                          <a:cs typeface="Arial"/>
                        </a:rPr>
                        <a:t> </a:t>
                      </a:r>
                      <a:r>
                        <a:rPr sz="800" dirty="0">
                          <a:latin typeface="Arial"/>
                          <a:cs typeface="Arial"/>
                        </a:rPr>
                        <a:t>to</a:t>
                      </a:r>
                      <a:r>
                        <a:rPr sz="800" spc="-25" dirty="0">
                          <a:latin typeface="Arial"/>
                          <a:cs typeface="Arial"/>
                        </a:rPr>
                        <a:t> </a:t>
                      </a:r>
                      <a:r>
                        <a:rPr sz="800" dirty="0">
                          <a:latin typeface="Arial"/>
                          <a:cs typeface="Arial"/>
                        </a:rPr>
                        <a:t>move</a:t>
                      </a:r>
                      <a:r>
                        <a:rPr sz="800" spc="-15" dirty="0">
                          <a:latin typeface="Arial"/>
                          <a:cs typeface="Arial"/>
                        </a:rPr>
                        <a:t> </a:t>
                      </a:r>
                      <a:r>
                        <a:rPr sz="800" dirty="0">
                          <a:latin typeface="Arial"/>
                          <a:cs typeface="Arial"/>
                        </a:rPr>
                        <a:t>the</a:t>
                      </a:r>
                      <a:r>
                        <a:rPr sz="800" spc="-30" dirty="0">
                          <a:latin typeface="Arial"/>
                          <a:cs typeface="Arial"/>
                        </a:rPr>
                        <a:t> </a:t>
                      </a:r>
                      <a:r>
                        <a:rPr sz="800" spc="-25" dirty="0">
                          <a:latin typeface="Arial"/>
                          <a:cs typeface="Arial"/>
                        </a:rPr>
                        <a:t>box </a:t>
                      </a:r>
                      <a:r>
                        <a:rPr sz="800" dirty="0">
                          <a:latin typeface="Arial"/>
                          <a:cs typeface="Arial"/>
                        </a:rPr>
                        <a:t>by</a:t>
                      </a:r>
                      <a:r>
                        <a:rPr sz="800" spc="-15" dirty="0">
                          <a:latin typeface="Arial"/>
                          <a:cs typeface="Arial"/>
                        </a:rPr>
                        <a:t> </a:t>
                      </a:r>
                      <a:r>
                        <a:rPr sz="800" dirty="0">
                          <a:latin typeface="Arial"/>
                          <a:cs typeface="Arial"/>
                        </a:rPr>
                        <a:t>hand,</a:t>
                      </a:r>
                      <a:r>
                        <a:rPr sz="800" spc="-15" dirty="0">
                          <a:latin typeface="Arial"/>
                          <a:cs typeface="Arial"/>
                        </a:rPr>
                        <a:t> </a:t>
                      </a:r>
                      <a:r>
                        <a:rPr sz="800" dirty="0">
                          <a:latin typeface="Arial"/>
                          <a:cs typeface="Arial"/>
                        </a:rPr>
                        <a:t>a</a:t>
                      </a:r>
                      <a:r>
                        <a:rPr sz="800" spc="-15" dirty="0">
                          <a:latin typeface="Arial"/>
                          <a:cs typeface="Arial"/>
                        </a:rPr>
                        <a:t> </a:t>
                      </a:r>
                      <a:r>
                        <a:rPr sz="800" dirty="0">
                          <a:latin typeface="Arial"/>
                          <a:cs typeface="Arial"/>
                        </a:rPr>
                        <a:t>forklift</a:t>
                      </a:r>
                      <a:r>
                        <a:rPr sz="800" spc="-50" dirty="0">
                          <a:latin typeface="Arial"/>
                          <a:cs typeface="Arial"/>
                        </a:rPr>
                        <a:t> </a:t>
                      </a:r>
                      <a:r>
                        <a:rPr sz="800" dirty="0">
                          <a:latin typeface="Arial"/>
                          <a:cs typeface="Arial"/>
                        </a:rPr>
                        <a:t>was used</a:t>
                      </a:r>
                      <a:r>
                        <a:rPr sz="800" spc="-10" dirty="0">
                          <a:latin typeface="Arial"/>
                          <a:cs typeface="Arial"/>
                        </a:rPr>
                        <a:t> </a:t>
                      </a:r>
                      <a:r>
                        <a:rPr sz="800" dirty="0">
                          <a:latin typeface="Arial"/>
                          <a:cs typeface="Arial"/>
                        </a:rPr>
                        <a:t>to</a:t>
                      </a:r>
                      <a:r>
                        <a:rPr sz="800" spc="-20" dirty="0">
                          <a:latin typeface="Arial"/>
                          <a:cs typeface="Arial"/>
                        </a:rPr>
                        <a:t> </a:t>
                      </a:r>
                      <a:r>
                        <a:rPr sz="800" dirty="0">
                          <a:latin typeface="Arial"/>
                          <a:cs typeface="Arial"/>
                        </a:rPr>
                        <a:t>free</a:t>
                      </a:r>
                      <a:r>
                        <a:rPr sz="800" spc="-40" dirty="0">
                          <a:latin typeface="Arial"/>
                          <a:cs typeface="Arial"/>
                        </a:rPr>
                        <a:t> </a:t>
                      </a:r>
                      <a:r>
                        <a:rPr sz="800" dirty="0">
                          <a:latin typeface="Arial"/>
                          <a:cs typeface="Arial"/>
                        </a:rPr>
                        <a:t>the</a:t>
                      </a:r>
                      <a:r>
                        <a:rPr sz="800" spc="-20" dirty="0">
                          <a:latin typeface="Arial"/>
                          <a:cs typeface="Arial"/>
                        </a:rPr>
                        <a:t> </a:t>
                      </a:r>
                      <a:r>
                        <a:rPr sz="800" spc="-10" dirty="0">
                          <a:latin typeface="Arial"/>
                          <a:cs typeface="Arial"/>
                        </a:rPr>
                        <a:t>worker.</a:t>
                      </a:r>
                      <a:endParaRPr sz="800" dirty="0">
                        <a:latin typeface="Arial"/>
                        <a:cs typeface="Arial"/>
                      </a:endParaRPr>
                    </a:p>
                  </a:txBody>
                  <a:tcPr marL="0" marR="0" marT="7620" marB="0">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4"/>
                  </a:ext>
                </a:extLst>
              </a:tr>
              <a:tr h="201454">
                <a:tc>
                  <a:txBody>
                    <a:bodyPr/>
                    <a:lstStyle/>
                    <a:p>
                      <a:pPr marL="91440">
                        <a:lnSpc>
                          <a:spcPct val="100000"/>
                        </a:lnSpc>
                        <a:spcBef>
                          <a:spcPts val="430"/>
                        </a:spcBef>
                      </a:pPr>
                      <a:r>
                        <a:rPr sz="800" b="1" dirty="0">
                          <a:latin typeface="Arial"/>
                          <a:cs typeface="Arial"/>
                        </a:rPr>
                        <a:t>Fatal</a:t>
                      </a:r>
                      <a:r>
                        <a:rPr sz="800" b="1" spc="-40" dirty="0">
                          <a:latin typeface="Arial"/>
                          <a:cs typeface="Arial"/>
                        </a:rPr>
                        <a:t> </a:t>
                      </a:r>
                      <a:r>
                        <a:rPr sz="800" b="1" spc="-20" dirty="0">
                          <a:latin typeface="Arial"/>
                          <a:cs typeface="Arial"/>
                        </a:rPr>
                        <a:t>Risk</a:t>
                      </a:r>
                      <a:endParaRPr sz="800" dirty="0">
                        <a:latin typeface="Arial"/>
                        <a:cs typeface="Arial"/>
                      </a:endParaRPr>
                    </a:p>
                  </a:txBody>
                  <a:tcPr marL="0" marR="0" marT="40958"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365"/>
                        </a:spcBef>
                      </a:pPr>
                      <a:r>
                        <a:rPr sz="800" dirty="0">
                          <a:latin typeface="Arial"/>
                          <a:cs typeface="Arial"/>
                        </a:rPr>
                        <a:t>Uncontrolled</a:t>
                      </a:r>
                      <a:r>
                        <a:rPr sz="800" spc="-45" dirty="0">
                          <a:latin typeface="Arial"/>
                          <a:cs typeface="Arial"/>
                        </a:rPr>
                        <a:t> </a:t>
                      </a:r>
                      <a:r>
                        <a:rPr sz="800" dirty="0">
                          <a:latin typeface="Arial"/>
                          <a:cs typeface="Arial"/>
                        </a:rPr>
                        <a:t>Release</a:t>
                      </a:r>
                      <a:r>
                        <a:rPr sz="800" spc="-40" dirty="0">
                          <a:latin typeface="Arial"/>
                          <a:cs typeface="Arial"/>
                        </a:rPr>
                        <a:t> </a:t>
                      </a:r>
                      <a:r>
                        <a:rPr sz="800" dirty="0">
                          <a:latin typeface="Arial"/>
                          <a:cs typeface="Arial"/>
                        </a:rPr>
                        <a:t>of</a:t>
                      </a:r>
                      <a:r>
                        <a:rPr sz="800" spc="-55" dirty="0">
                          <a:latin typeface="Arial"/>
                          <a:cs typeface="Arial"/>
                        </a:rPr>
                        <a:t> </a:t>
                      </a:r>
                      <a:r>
                        <a:rPr sz="800" spc="-10" dirty="0">
                          <a:latin typeface="Arial"/>
                          <a:cs typeface="Arial"/>
                        </a:rPr>
                        <a:t>Energy</a:t>
                      </a:r>
                      <a:endParaRPr sz="800" dirty="0">
                        <a:latin typeface="Arial"/>
                        <a:cs typeface="Arial"/>
                      </a:endParaRPr>
                    </a:p>
                  </a:txBody>
                  <a:tcPr marL="0" marR="0" marT="34766" marB="0">
                    <a:lnR w="12700">
                      <a:solidFill>
                        <a:srgbClr val="A6A6A6"/>
                      </a:solidFill>
                      <a:prstDash val="solid"/>
                    </a:lnR>
                    <a:lnT w="9525">
                      <a:solidFill>
                        <a:srgbClr val="A6A6A6"/>
                      </a:solidFill>
                      <a:prstDash val="solid"/>
                    </a:lnT>
                    <a:lnB w="12700">
                      <a:solidFill>
                        <a:srgbClr val="9BBA58"/>
                      </a:solidFill>
                      <a:prstDash val="solid"/>
                    </a:lnB>
                  </a:tcPr>
                </a:tc>
                <a:extLst>
                  <a:ext uri="{0D108BD9-81ED-4DB2-BD59-A6C34878D82A}">
                    <a16:rowId xmlns:a16="http://schemas.microsoft.com/office/drawing/2014/main" val="10005"/>
                  </a:ext>
                </a:extLst>
              </a:tr>
              <a:tr h="201454">
                <a:tc>
                  <a:txBody>
                    <a:bodyPr/>
                    <a:lstStyle/>
                    <a:p>
                      <a:pPr marL="91440">
                        <a:lnSpc>
                          <a:spcPct val="100000"/>
                        </a:lnSpc>
                        <a:spcBef>
                          <a:spcPts val="430"/>
                        </a:spcBef>
                      </a:pPr>
                      <a:r>
                        <a:rPr sz="800" b="1" dirty="0">
                          <a:latin typeface="Arial"/>
                          <a:cs typeface="Arial"/>
                        </a:rPr>
                        <a:t>Risk</a:t>
                      </a:r>
                      <a:r>
                        <a:rPr sz="800" b="1" spc="-25" dirty="0">
                          <a:latin typeface="Arial"/>
                          <a:cs typeface="Arial"/>
                        </a:rPr>
                        <a:t> </a:t>
                      </a:r>
                      <a:r>
                        <a:rPr sz="800" b="1" spc="-10" dirty="0">
                          <a:latin typeface="Arial"/>
                          <a:cs typeface="Arial"/>
                        </a:rPr>
                        <a:t>Category</a:t>
                      </a:r>
                      <a:endParaRPr sz="800" dirty="0">
                        <a:latin typeface="Arial"/>
                        <a:cs typeface="Arial"/>
                      </a:endParaRPr>
                    </a:p>
                  </a:txBody>
                  <a:tcPr marL="0" marR="0" marT="40958"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365"/>
                        </a:spcBef>
                      </a:pPr>
                      <a:r>
                        <a:rPr sz="800" spc="-10" dirty="0">
                          <a:latin typeface="Arial"/>
                          <a:cs typeface="Arial"/>
                        </a:rPr>
                        <a:t>Actionable</a:t>
                      </a:r>
                      <a:endParaRPr sz="800" dirty="0">
                        <a:latin typeface="Arial"/>
                        <a:cs typeface="Arial"/>
                      </a:endParaRPr>
                    </a:p>
                  </a:txBody>
                  <a:tcPr marL="0" marR="0" marT="34766" marB="0">
                    <a:lnR w="12700">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6"/>
                  </a:ext>
                </a:extLst>
              </a:tr>
              <a:tr h="201454">
                <a:tc>
                  <a:txBody>
                    <a:bodyPr/>
                    <a:lstStyle/>
                    <a:p>
                      <a:pPr marL="91440">
                        <a:lnSpc>
                          <a:spcPct val="100000"/>
                        </a:lnSpc>
                        <a:spcBef>
                          <a:spcPts val="430"/>
                        </a:spcBef>
                      </a:pPr>
                      <a:r>
                        <a:rPr sz="800" b="1" dirty="0">
                          <a:latin typeface="Arial"/>
                          <a:cs typeface="Arial"/>
                        </a:rPr>
                        <a:t>Risk</a:t>
                      </a:r>
                      <a:r>
                        <a:rPr sz="800" b="1" spc="-25" dirty="0">
                          <a:latin typeface="Arial"/>
                          <a:cs typeface="Arial"/>
                        </a:rPr>
                        <a:t> </a:t>
                      </a:r>
                      <a:r>
                        <a:rPr sz="800" b="1" spc="-10" dirty="0">
                          <a:latin typeface="Arial"/>
                          <a:cs typeface="Arial"/>
                        </a:rPr>
                        <a:t>Rating</a:t>
                      </a:r>
                      <a:endParaRPr sz="800" dirty="0">
                        <a:latin typeface="Arial"/>
                        <a:cs typeface="Arial"/>
                      </a:endParaRPr>
                    </a:p>
                  </a:txBody>
                  <a:tcPr marL="0" marR="0" marT="40958"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365"/>
                        </a:spcBef>
                      </a:pPr>
                      <a:r>
                        <a:rPr sz="800" dirty="0">
                          <a:latin typeface="Arial"/>
                          <a:cs typeface="Arial"/>
                        </a:rPr>
                        <a:t>Significant</a:t>
                      </a:r>
                      <a:r>
                        <a:rPr sz="800" spc="-40" dirty="0">
                          <a:latin typeface="Arial"/>
                          <a:cs typeface="Arial"/>
                        </a:rPr>
                        <a:t> </a:t>
                      </a:r>
                      <a:r>
                        <a:rPr sz="800" dirty="0">
                          <a:latin typeface="Arial"/>
                          <a:cs typeface="Arial"/>
                        </a:rPr>
                        <a:t>(3)</a:t>
                      </a:r>
                      <a:r>
                        <a:rPr sz="800" spc="240" dirty="0">
                          <a:latin typeface="Arial"/>
                          <a:cs typeface="Arial"/>
                        </a:rPr>
                        <a:t> </a:t>
                      </a:r>
                      <a:r>
                        <a:rPr sz="800" dirty="0">
                          <a:latin typeface="Arial"/>
                          <a:cs typeface="Arial"/>
                        </a:rPr>
                        <a:t>Likely</a:t>
                      </a:r>
                      <a:r>
                        <a:rPr sz="800" spc="-30" dirty="0">
                          <a:latin typeface="Arial"/>
                          <a:cs typeface="Arial"/>
                        </a:rPr>
                        <a:t> </a:t>
                      </a:r>
                      <a:r>
                        <a:rPr sz="800" spc="-25" dirty="0">
                          <a:latin typeface="Arial"/>
                          <a:cs typeface="Arial"/>
                        </a:rPr>
                        <a:t>(3)</a:t>
                      </a:r>
                      <a:endParaRPr sz="800" dirty="0">
                        <a:latin typeface="Arial"/>
                        <a:cs typeface="Arial"/>
                      </a:endParaRPr>
                    </a:p>
                  </a:txBody>
                  <a:tcPr marL="0" marR="0" marT="34766" marB="0">
                    <a:lnR w="12700">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7"/>
                  </a:ext>
                </a:extLst>
              </a:tr>
              <a:tr h="853916">
                <a:tc>
                  <a:txBody>
                    <a:bodyPr/>
                    <a:lstStyle/>
                    <a:p>
                      <a:pPr>
                        <a:lnSpc>
                          <a:spcPct val="100000"/>
                        </a:lnSpc>
                      </a:pPr>
                      <a:endParaRPr sz="800" dirty="0">
                        <a:latin typeface="Times New Roman"/>
                        <a:cs typeface="Times New Roman"/>
                      </a:endParaRPr>
                    </a:p>
                    <a:p>
                      <a:pPr>
                        <a:lnSpc>
                          <a:spcPct val="100000"/>
                        </a:lnSpc>
                        <a:spcBef>
                          <a:spcPts val="955"/>
                        </a:spcBef>
                      </a:pPr>
                      <a:endParaRPr sz="800" dirty="0">
                        <a:latin typeface="Times New Roman"/>
                        <a:cs typeface="Times New Roman"/>
                      </a:endParaRPr>
                    </a:p>
                    <a:p>
                      <a:pPr marL="91440" marR="391795">
                        <a:lnSpc>
                          <a:spcPct val="100000"/>
                        </a:lnSpc>
                      </a:pPr>
                      <a:r>
                        <a:rPr sz="800" b="1" dirty="0">
                          <a:latin typeface="Arial"/>
                          <a:cs typeface="Arial"/>
                        </a:rPr>
                        <a:t>Findings</a:t>
                      </a:r>
                      <a:r>
                        <a:rPr sz="800" b="1" spc="-30" dirty="0">
                          <a:latin typeface="Arial"/>
                          <a:cs typeface="Arial"/>
                        </a:rPr>
                        <a:t> </a:t>
                      </a:r>
                      <a:r>
                        <a:rPr sz="800" b="1" dirty="0">
                          <a:latin typeface="Arial"/>
                          <a:cs typeface="Arial"/>
                        </a:rPr>
                        <a:t>/</a:t>
                      </a:r>
                      <a:r>
                        <a:rPr sz="800" b="1" spc="-25" dirty="0">
                          <a:latin typeface="Arial"/>
                          <a:cs typeface="Arial"/>
                        </a:rPr>
                        <a:t> </a:t>
                      </a:r>
                      <a:r>
                        <a:rPr sz="800" b="1" spc="-10" dirty="0">
                          <a:latin typeface="Arial"/>
                          <a:cs typeface="Arial"/>
                        </a:rPr>
                        <a:t>Missing Controls</a:t>
                      </a:r>
                      <a:endParaRPr sz="800" dirty="0">
                        <a:latin typeface="Arial"/>
                        <a:cs typeface="Arial"/>
                      </a:endParaRPr>
                    </a:p>
                  </a:txBody>
                  <a:tcPr marL="0" marR="0" marT="0"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490"/>
                        </a:spcBef>
                      </a:pPr>
                      <a:r>
                        <a:rPr sz="800" dirty="0">
                          <a:latin typeface="Arial"/>
                          <a:cs typeface="Arial"/>
                        </a:rPr>
                        <a:t>Blocking</a:t>
                      </a:r>
                      <a:r>
                        <a:rPr sz="800" spc="-25" dirty="0">
                          <a:latin typeface="Arial"/>
                          <a:cs typeface="Arial"/>
                        </a:rPr>
                        <a:t> </a:t>
                      </a:r>
                      <a:r>
                        <a:rPr sz="800" dirty="0">
                          <a:latin typeface="Arial"/>
                          <a:cs typeface="Arial"/>
                        </a:rPr>
                        <a:t>for</a:t>
                      </a:r>
                      <a:r>
                        <a:rPr sz="800" spc="-55" dirty="0">
                          <a:latin typeface="Arial"/>
                          <a:cs typeface="Arial"/>
                        </a:rPr>
                        <a:t> </a:t>
                      </a:r>
                      <a:r>
                        <a:rPr sz="800" dirty="0">
                          <a:latin typeface="Arial"/>
                          <a:cs typeface="Arial"/>
                        </a:rPr>
                        <a:t>maintenance</a:t>
                      </a:r>
                      <a:r>
                        <a:rPr sz="800" spc="-40" dirty="0">
                          <a:latin typeface="Arial"/>
                          <a:cs typeface="Arial"/>
                        </a:rPr>
                        <a:t> </a:t>
                      </a:r>
                      <a:r>
                        <a:rPr sz="800" dirty="0">
                          <a:latin typeface="Arial"/>
                          <a:cs typeface="Arial"/>
                        </a:rPr>
                        <a:t>work</a:t>
                      </a:r>
                      <a:r>
                        <a:rPr sz="800" spc="-15" dirty="0">
                          <a:latin typeface="Arial"/>
                          <a:cs typeface="Arial"/>
                        </a:rPr>
                        <a:t> </a:t>
                      </a:r>
                      <a:r>
                        <a:rPr sz="800" dirty="0">
                          <a:latin typeface="Arial"/>
                          <a:cs typeface="Arial"/>
                        </a:rPr>
                        <a:t>and</a:t>
                      </a:r>
                      <a:r>
                        <a:rPr sz="800" spc="-30" dirty="0">
                          <a:latin typeface="Arial"/>
                          <a:cs typeface="Arial"/>
                        </a:rPr>
                        <a:t> </a:t>
                      </a:r>
                      <a:r>
                        <a:rPr sz="800" dirty="0">
                          <a:latin typeface="Arial"/>
                          <a:cs typeface="Arial"/>
                        </a:rPr>
                        <a:t>energy</a:t>
                      </a:r>
                      <a:r>
                        <a:rPr sz="800" spc="-50" dirty="0">
                          <a:latin typeface="Arial"/>
                          <a:cs typeface="Arial"/>
                        </a:rPr>
                        <a:t> </a:t>
                      </a:r>
                      <a:r>
                        <a:rPr sz="800" spc="-10" dirty="0">
                          <a:latin typeface="Arial"/>
                          <a:cs typeface="Arial"/>
                        </a:rPr>
                        <a:t>isolation</a:t>
                      </a:r>
                      <a:endParaRPr sz="800" dirty="0">
                        <a:latin typeface="Arial"/>
                        <a:cs typeface="Arial"/>
                      </a:endParaRPr>
                    </a:p>
                    <a:p>
                      <a:pPr marL="260350" indent="-169545">
                        <a:lnSpc>
                          <a:spcPct val="100000"/>
                        </a:lnSpc>
                        <a:buChar char="•"/>
                        <a:tabLst>
                          <a:tab pos="260350" algn="l"/>
                        </a:tabLst>
                      </a:pPr>
                      <a:r>
                        <a:rPr sz="800" dirty="0">
                          <a:latin typeface="Arial"/>
                          <a:cs typeface="Arial"/>
                        </a:rPr>
                        <a:t>Inadequate</a:t>
                      </a:r>
                      <a:r>
                        <a:rPr sz="800" spc="-55" dirty="0">
                          <a:latin typeface="Arial"/>
                          <a:cs typeface="Arial"/>
                        </a:rPr>
                        <a:t> </a:t>
                      </a:r>
                      <a:r>
                        <a:rPr sz="800" dirty="0">
                          <a:latin typeface="Arial"/>
                          <a:cs typeface="Arial"/>
                        </a:rPr>
                        <a:t>risk</a:t>
                      </a:r>
                      <a:r>
                        <a:rPr sz="800" spc="-20" dirty="0">
                          <a:latin typeface="Arial"/>
                          <a:cs typeface="Arial"/>
                        </a:rPr>
                        <a:t> </a:t>
                      </a:r>
                      <a:r>
                        <a:rPr sz="800" spc="-10" dirty="0">
                          <a:latin typeface="Arial"/>
                          <a:cs typeface="Arial"/>
                        </a:rPr>
                        <a:t>assessment</a:t>
                      </a:r>
                      <a:endParaRPr sz="800" dirty="0">
                        <a:latin typeface="Arial"/>
                        <a:cs typeface="Arial"/>
                      </a:endParaRPr>
                    </a:p>
                    <a:p>
                      <a:pPr marL="260350" indent="-169545">
                        <a:lnSpc>
                          <a:spcPct val="100000"/>
                        </a:lnSpc>
                        <a:buChar char="•"/>
                        <a:tabLst>
                          <a:tab pos="260350" algn="l"/>
                        </a:tabLst>
                      </a:pPr>
                      <a:r>
                        <a:rPr sz="800" dirty="0">
                          <a:latin typeface="Arial"/>
                          <a:cs typeface="Arial"/>
                        </a:rPr>
                        <a:t>Pipe</a:t>
                      </a:r>
                      <a:r>
                        <a:rPr sz="800" spc="-15" dirty="0">
                          <a:latin typeface="Arial"/>
                          <a:cs typeface="Arial"/>
                        </a:rPr>
                        <a:t> </a:t>
                      </a:r>
                      <a:r>
                        <a:rPr sz="800" dirty="0">
                          <a:latin typeface="Arial"/>
                          <a:cs typeface="Arial"/>
                        </a:rPr>
                        <a:t>stands</a:t>
                      </a:r>
                      <a:r>
                        <a:rPr sz="800" spc="-35" dirty="0">
                          <a:latin typeface="Arial"/>
                          <a:cs typeface="Arial"/>
                        </a:rPr>
                        <a:t> </a:t>
                      </a:r>
                      <a:r>
                        <a:rPr sz="800" dirty="0">
                          <a:latin typeface="Arial"/>
                          <a:cs typeface="Arial"/>
                        </a:rPr>
                        <a:t>were</a:t>
                      </a:r>
                      <a:r>
                        <a:rPr sz="800" spc="-15" dirty="0">
                          <a:latin typeface="Arial"/>
                          <a:cs typeface="Arial"/>
                        </a:rPr>
                        <a:t> </a:t>
                      </a:r>
                      <a:r>
                        <a:rPr sz="800" dirty="0">
                          <a:latin typeface="Arial"/>
                          <a:cs typeface="Arial"/>
                        </a:rPr>
                        <a:t>BO</a:t>
                      </a:r>
                      <a:r>
                        <a:rPr sz="800" spc="-30" dirty="0">
                          <a:latin typeface="Arial"/>
                          <a:cs typeface="Arial"/>
                        </a:rPr>
                        <a:t> </a:t>
                      </a:r>
                      <a:r>
                        <a:rPr sz="800" dirty="0">
                          <a:latin typeface="Arial"/>
                          <a:cs typeface="Arial"/>
                        </a:rPr>
                        <a:t>and</a:t>
                      </a:r>
                      <a:r>
                        <a:rPr sz="800" spc="-15" dirty="0">
                          <a:latin typeface="Arial"/>
                          <a:cs typeface="Arial"/>
                        </a:rPr>
                        <a:t> </a:t>
                      </a:r>
                      <a:r>
                        <a:rPr sz="800" dirty="0">
                          <a:latin typeface="Arial"/>
                          <a:cs typeface="Arial"/>
                        </a:rPr>
                        <a:t>not</a:t>
                      </a:r>
                      <a:r>
                        <a:rPr sz="800" spc="-25" dirty="0">
                          <a:latin typeface="Arial"/>
                          <a:cs typeface="Arial"/>
                        </a:rPr>
                        <a:t> </a:t>
                      </a:r>
                      <a:r>
                        <a:rPr sz="800" dirty="0">
                          <a:latin typeface="Arial"/>
                          <a:cs typeface="Arial"/>
                        </a:rPr>
                        <a:t>intended</a:t>
                      </a:r>
                      <a:r>
                        <a:rPr sz="800" spc="-25" dirty="0">
                          <a:latin typeface="Arial"/>
                          <a:cs typeface="Arial"/>
                        </a:rPr>
                        <a:t> </a:t>
                      </a:r>
                      <a:r>
                        <a:rPr sz="800" dirty="0">
                          <a:latin typeface="Arial"/>
                          <a:cs typeface="Arial"/>
                        </a:rPr>
                        <a:t>for</a:t>
                      </a:r>
                      <a:r>
                        <a:rPr sz="800" spc="-55" dirty="0">
                          <a:latin typeface="Arial"/>
                          <a:cs typeface="Arial"/>
                        </a:rPr>
                        <a:t> </a:t>
                      </a:r>
                      <a:r>
                        <a:rPr sz="800" dirty="0">
                          <a:latin typeface="Arial"/>
                          <a:cs typeface="Arial"/>
                        </a:rPr>
                        <a:t>this</a:t>
                      </a:r>
                      <a:r>
                        <a:rPr sz="800" spc="-20" dirty="0">
                          <a:latin typeface="Arial"/>
                          <a:cs typeface="Arial"/>
                        </a:rPr>
                        <a:t> </a:t>
                      </a:r>
                      <a:r>
                        <a:rPr sz="800" spc="-25" dirty="0">
                          <a:latin typeface="Arial"/>
                          <a:cs typeface="Arial"/>
                        </a:rPr>
                        <a:t>use</a:t>
                      </a:r>
                      <a:endParaRPr sz="800" dirty="0">
                        <a:latin typeface="Arial"/>
                        <a:cs typeface="Arial"/>
                      </a:endParaRPr>
                    </a:p>
                    <a:p>
                      <a:pPr marL="260350" indent="-169545">
                        <a:lnSpc>
                          <a:spcPct val="100000"/>
                        </a:lnSpc>
                        <a:buChar char="•"/>
                        <a:tabLst>
                          <a:tab pos="260350" algn="l"/>
                        </a:tabLst>
                      </a:pPr>
                      <a:r>
                        <a:rPr sz="800" dirty="0">
                          <a:latin typeface="Arial"/>
                          <a:cs typeface="Arial"/>
                        </a:rPr>
                        <a:t>Pipe</a:t>
                      </a:r>
                      <a:r>
                        <a:rPr sz="800" spc="-25" dirty="0">
                          <a:latin typeface="Arial"/>
                          <a:cs typeface="Arial"/>
                        </a:rPr>
                        <a:t> </a:t>
                      </a:r>
                      <a:r>
                        <a:rPr sz="800" dirty="0">
                          <a:latin typeface="Arial"/>
                          <a:cs typeface="Arial"/>
                        </a:rPr>
                        <a:t>stands</a:t>
                      </a:r>
                      <a:r>
                        <a:rPr sz="800" spc="-40" dirty="0">
                          <a:latin typeface="Arial"/>
                          <a:cs typeface="Arial"/>
                        </a:rPr>
                        <a:t> </a:t>
                      </a:r>
                      <a:r>
                        <a:rPr sz="800" dirty="0">
                          <a:latin typeface="Arial"/>
                          <a:cs typeface="Arial"/>
                        </a:rPr>
                        <a:t>were</a:t>
                      </a:r>
                      <a:r>
                        <a:rPr sz="800" spc="-25" dirty="0">
                          <a:latin typeface="Arial"/>
                          <a:cs typeface="Arial"/>
                        </a:rPr>
                        <a:t> </a:t>
                      </a:r>
                      <a:r>
                        <a:rPr sz="800" dirty="0">
                          <a:latin typeface="Arial"/>
                          <a:cs typeface="Arial"/>
                        </a:rPr>
                        <a:t>used</a:t>
                      </a:r>
                      <a:r>
                        <a:rPr sz="800" spc="-30" dirty="0">
                          <a:latin typeface="Arial"/>
                          <a:cs typeface="Arial"/>
                        </a:rPr>
                        <a:t> </a:t>
                      </a:r>
                      <a:r>
                        <a:rPr sz="800" dirty="0">
                          <a:latin typeface="Arial"/>
                          <a:cs typeface="Arial"/>
                        </a:rPr>
                        <a:t>instead</a:t>
                      </a:r>
                      <a:r>
                        <a:rPr sz="800" spc="-30" dirty="0">
                          <a:latin typeface="Arial"/>
                          <a:cs typeface="Arial"/>
                        </a:rPr>
                        <a:t> </a:t>
                      </a:r>
                      <a:r>
                        <a:rPr sz="800" dirty="0">
                          <a:latin typeface="Arial"/>
                          <a:cs typeface="Arial"/>
                        </a:rPr>
                        <a:t>of</a:t>
                      </a:r>
                      <a:r>
                        <a:rPr sz="800" spc="-35" dirty="0">
                          <a:latin typeface="Arial"/>
                          <a:cs typeface="Arial"/>
                        </a:rPr>
                        <a:t> </a:t>
                      </a:r>
                      <a:r>
                        <a:rPr sz="800" dirty="0">
                          <a:latin typeface="Arial"/>
                          <a:cs typeface="Arial"/>
                        </a:rPr>
                        <a:t>cribbing</a:t>
                      </a:r>
                      <a:r>
                        <a:rPr sz="800" spc="-25" dirty="0">
                          <a:latin typeface="Arial"/>
                          <a:cs typeface="Arial"/>
                        </a:rPr>
                        <a:t> </a:t>
                      </a:r>
                      <a:r>
                        <a:rPr sz="800" dirty="0">
                          <a:latin typeface="Arial"/>
                          <a:cs typeface="Arial"/>
                        </a:rPr>
                        <a:t>or</a:t>
                      </a:r>
                      <a:r>
                        <a:rPr sz="800" spc="-35" dirty="0">
                          <a:latin typeface="Arial"/>
                          <a:cs typeface="Arial"/>
                        </a:rPr>
                        <a:t> </a:t>
                      </a:r>
                      <a:r>
                        <a:rPr sz="800" dirty="0">
                          <a:latin typeface="Arial"/>
                          <a:cs typeface="Arial"/>
                        </a:rPr>
                        <a:t>engineered</a:t>
                      </a:r>
                      <a:r>
                        <a:rPr sz="800" spc="-40" dirty="0">
                          <a:latin typeface="Arial"/>
                          <a:cs typeface="Arial"/>
                        </a:rPr>
                        <a:t> </a:t>
                      </a:r>
                      <a:r>
                        <a:rPr sz="800" spc="-10" dirty="0">
                          <a:latin typeface="Arial"/>
                          <a:cs typeface="Arial"/>
                        </a:rPr>
                        <a:t>cradle</a:t>
                      </a:r>
                      <a:endParaRPr sz="800" dirty="0">
                        <a:latin typeface="Arial"/>
                        <a:cs typeface="Arial"/>
                      </a:endParaRPr>
                    </a:p>
                    <a:p>
                      <a:pPr marL="260350" indent="-169545">
                        <a:lnSpc>
                          <a:spcPct val="100000"/>
                        </a:lnSpc>
                        <a:buChar char="•"/>
                        <a:tabLst>
                          <a:tab pos="260350" algn="l"/>
                        </a:tabLst>
                      </a:pPr>
                      <a:r>
                        <a:rPr sz="800" dirty="0">
                          <a:latin typeface="Arial"/>
                          <a:cs typeface="Arial"/>
                        </a:rPr>
                        <a:t>Placement</a:t>
                      </a:r>
                      <a:r>
                        <a:rPr sz="800" spc="-25" dirty="0">
                          <a:latin typeface="Arial"/>
                          <a:cs typeface="Arial"/>
                        </a:rPr>
                        <a:t> </a:t>
                      </a:r>
                      <a:r>
                        <a:rPr sz="800" dirty="0">
                          <a:latin typeface="Arial"/>
                          <a:cs typeface="Arial"/>
                        </a:rPr>
                        <a:t>of</a:t>
                      </a:r>
                      <a:r>
                        <a:rPr sz="800" spc="-25" dirty="0">
                          <a:latin typeface="Arial"/>
                          <a:cs typeface="Arial"/>
                        </a:rPr>
                        <a:t> </a:t>
                      </a:r>
                      <a:r>
                        <a:rPr sz="800" dirty="0">
                          <a:latin typeface="Arial"/>
                          <a:cs typeface="Arial"/>
                        </a:rPr>
                        <a:t>the</a:t>
                      </a:r>
                      <a:r>
                        <a:rPr sz="800" spc="-30" dirty="0">
                          <a:latin typeface="Arial"/>
                          <a:cs typeface="Arial"/>
                        </a:rPr>
                        <a:t> </a:t>
                      </a:r>
                      <a:r>
                        <a:rPr sz="800" dirty="0">
                          <a:latin typeface="Arial"/>
                          <a:cs typeface="Arial"/>
                        </a:rPr>
                        <a:t>stand</a:t>
                      </a:r>
                      <a:r>
                        <a:rPr sz="800" spc="-30" dirty="0">
                          <a:latin typeface="Arial"/>
                          <a:cs typeface="Arial"/>
                        </a:rPr>
                        <a:t> </a:t>
                      </a:r>
                      <a:r>
                        <a:rPr sz="800" dirty="0">
                          <a:latin typeface="Arial"/>
                          <a:cs typeface="Arial"/>
                        </a:rPr>
                        <a:t>cradle</a:t>
                      </a:r>
                      <a:r>
                        <a:rPr sz="800" spc="-20" dirty="0">
                          <a:latin typeface="Arial"/>
                          <a:cs typeface="Arial"/>
                        </a:rPr>
                        <a:t> </a:t>
                      </a:r>
                      <a:r>
                        <a:rPr sz="800" dirty="0">
                          <a:latin typeface="Arial"/>
                          <a:cs typeface="Arial"/>
                        </a:rPr>
                        <a:t>was</a:t>
                      </a:r>
                      <a:r>
                        <a:rPr sz="800" spc="5" dirty="0">
                          <a:latin typeface="Arial"/>
                          <a:cs typeface="Arial"/>
                        </a:rPr>
                        <a:t> </a:t>
                      </a:r>
                      <a:r>
                        <a:rPr sz="800" dirty="0">
                          <a:latin typeface="Arial"/>
                          <a:cs typeface="Arial"/>
                        </a:rPr>
                        <a:t>not</a:t>
                      </a:r>
                      <a:r>
                        <a:rPr sz="800" spc="-25" dirty="0">
                          <a:latin typeface="Arial"/>
                          <a:cs typeface="Arial"/>
                        </a:rPr>
                        <a:t> </a:t>
                      </a:r>
                      <a:r>
                        <a:rPr sz="800" dirty="0">
                          <a:latin typeface="Arial"/>
                          <a:cs typeface="Arial"/>
                        </a:rPr>
                        <a:t>secure</a:t>
                      </a:r>
                      <a:r>
                        <a:rPr sz="800" spc="-25" dirty="0">
                          <a:latin typeface="Arial"/>
                          <a:cs typeface="Arial"/>
                        </a:rPr>
                        <a:t> </a:t>
                      </a:r>
                      <a:r>
                        <a:rPr sz="800" dirty="0">
                          <a:latin typeface="Arial"/>
                          <a:cs typeface="Arial"/>
                        </a:rPr>
                        <a:t>to</a:t>
                      </a:r>
                      <a:r>
                        <a:rPr sz="800" spc="-30" dirty="0">
                          <a:latin typeface="Arial"/>
                          <a:cs typeface="Arial"/>
                        </a:rPr>
                        <a:t> </a:t>
                      </a:r>
                      <a:r>
                        <a:rPr sz="800" dirty="0">
                          <a:latin typeface="Arial"/>
                          <a:cs typeface="Arial"/>
                        </a:rPr>
                        <a:t>the</a:t>
                      </a:r>
                      <a:r>
                        <a:rPr sz="800" spc="-30" dirty="0">
                          <a:latin typeface="Arial"/>
                          <a:cs typeface="Arial"/>
                        </a:rPr>
                        <a:t> </a:t>
                      </a:r>
                      <a:r>
                        <a:rPr sz="800" dirty="0">
                          <a:latin typeface="Arial"/>
                          <a:cs typeface="Arial"/>
                        </a:rPr>
                        <a:t>feed</a:t>
                      </a:r>
                      <a:r>
                        <a:rPr sz="800" spc="-45" dirty="0">
                          <a:latin typeface="Arial"/>
                          <a:cs typeface="Arial"/>
                        </a:rPr>
                        <a:t> </a:t>
                      </a:r>
                      <a:r>
                        <a:rPr sz="800" spc="-25" dirty="0">
                          <a:latin typeface="Arial"/>
                          <a:cs typeface="Arial"/>
                        </a:rPr>
                        <a:t>box</a:t>
                      </a:r>
                      <a:endParaRPr sz="800" dirty="0">
                        <a:latin typeface="Arial"/>
                        <a:cs typeface="Arial"/>
                      </a:endParaRPr>
                    </a:p>
                    <a:p>
                      <a:pPr marL="260350" indent="-169545">
                        <a:lnSpc>
                          <a:spcPct val="100000"/>
                        </a:lnSpc>
                        <a:buChar char="•"/>
                        <a:tabLst>
                          <a:tab pos="260350" algn="l"/>
                        </a:tabLst>
                      </a:pPr>
                      <a:r>
                        <a:rPr sz="800" dirty="0">
                          <a:latin typeface="Arial"/>
                          <a:cs typeface="Arial"/>
                        </a:rPr>
                        <a:t>Ground</a:t>
                      </a:r>
                      <a:r>
                        <a:rPr sz="800" spc="-35" dirty="0">
                          <a:latin typeface="Arial"/>
                          <a:cs typeface="Arial"/>
                        </a:rPr>
                        <a:t> </a:t>
                      </a:r>
                      <a:r>
                        <a:rPr sz="800" dirty="0">
                          <a:latin typeface="Arial"/>
                          <a:cs typeface="Arial"/>
                        </a:rPr>
                        <a:t>was</a:t>
                      </a:r>
                      <a:r>
                        <a:rPr sz="800" spc="20" dirty="0">
                          <a:latin typeface="Arial"/>
                          <a:cs typeface="Arial"/>
                        </a:rPr>
                        <a:t> </a:t>
                      </a:r>
                      <a:r>
                        <a:rPr sz="800" dirty="0">
                          <a:latin typeface="Arial"/>
                          <a:cs typeface="Arial"/>
                        </a:rPr>
                        <a:t>not</a:t>
                      </a:r>
                      <a:r>
                        <a:rPr sz="800" spc="-10" dirty="0">
                          <a:latin typeface="Arial"/>
                          <a:cs typeface="Arial"/>
                        </a:rPr>
                        <a:t> level/potentially</a:t>
                      </a:r>
                      <a:r>
                        <a:rPr sz="800" spc="20" dirty="0">
                          <a:latin typeface="Arial"/>
                          <a:cs typeface="Arial"/>
                        </a:rPr>
                        <a:t> </a:t>
                      </a:r>
                      <a:r>
                        <a:rPr sz="800" spc="-20" dirty="0">
                          <a:latin typeface="Arial"/>
                          <a:cs typeface="Arial"/>
                        </a:rPr>
                        <a:t>soft</a:t>
                      </a:r>
                      <a:endParaRPr sz="800" dirty="0">
                        <a:latin typeface="Arial"/>
                        <a:cs typeface="Arial"/>
                      </a:endParaRPr>
                    </a:p>
                  </a:txBody>
                  <a:tcPr marL="0" marR="0" marT="46673" marB="0">
                    <a:lnR w="12700">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8"/>
                  </a:ext>
                </a:extLst>
              </a:tr>
              <a:tr h="308134">
                <a:tc>
                  <a:txBody>
                    <a:bodyPr/>
                    <a:lstStyle/>
                    <a:p>
                      <a:pPr marL="91440" marR="278765">
                        <a:lnSpc>
                          <a:spcPct val="100000"/>
                        </a:lnSpc>
                        <a:spcBef>
                          <a:spcPts val="390"/>
                        </a:spcBef>
                      </a:pPr>
                      <a:r>
                        <a:rPr sz="800" b="1" dirty="0">
                          <a:latin typeface="Arial"/>
                          <a:cs typeface="Arial"/>
                        </a:rPr>
                        <a:t>Applicable</a:t>
                      </a:r>
                      <a:r>
                        <a:rPr sz="800" b="1" spc="-50" dirty="0">
                          <a:latin typeface="Arial"/>
                          <a:cs typeface="Arial"/>
                        </a:rPr>
                        <a:t> </a:t>
                      </a:r>
                      <a:r>
                        <a:rPr sz="800" b="1" dirty="0">
                          <a:latin typeface="Arial"/>
                          <a:cs typeface="Arial"/>
                        </a:rPr>
                        <a:t>Policies</a:t>
                      </a:r>
                      <a:r>
                        <a:rPr sz="800" b="1" spc="-70" dirty="0">
                          <a:latin typeface="Arial"/>
                          <a:cs typeface="Arial"/>
                        </a:rPr>
                        <a:t> </a:t>
                      </a:r>
                      <a:r>
                        <a:rPr sz="800" b="1" spc="-50" dirty="0">
                          <a:latin typeface="Arial"/>
                          <a:cs typeface="Arial"/>
                        </a:rPr>
                        <a:t>/ </a:t>
                      </a:r>
                      <a:r>
                        <a:rPr sz="800" b="1" spc="-10" dirty="0">
                          <a:latin typeface="Arial"/>
                          <a:cs typeface="Arial"/>
                        </a:rPr>
                        <a:t>Procedures</a:t>
                      </a:r>
                      <a:endParaRPr sz="800" dirty="0">
                        <a:latin typeface="Arial"/>
                        <a:cs typeface="Arial"/>
                      </a:endParaRPr>
                    </a:p>
                  </a:txBody>
                  <a:tcPr marL="0" marR="0" marT="37148"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925"/>
                        </a:spcBef>
                      </a:pPr>
                      <a:r>
                        <a:rPr sz="800" u="sng" dirty="0">
                          <a:solidFill>
                            <a:srgbClr val="0000FF"/>
                          </a:solidFill>
                          <a:uFill>
                            <a:solidFill>
                              <a:srgbClr val="0000FF"/>
                            </a:solidFill>
                          </a:uFill>
                          <a:latin typeface="Arial"/>
                          <a:cs typeface="Arial"/>
                          <a:hlinkClick r:id="rId4"/>
                        </a:rPr>
                        <a:t>Control</a:t>
                      </a:r>
                      <a:r>
                        <a:rPr sz="800" u="sng" spc="-45" dirty="0">
                          <a:solidFill>
                            <a:srgbClr val="0000FF"/>
                          </a:solidFill>
                          <a:uFill>
                            <a:solidFill>
                              <a:srgbClr val="0000FF"/>
                            </a:solidFill>
                          </a:uFill>
                          <a:latin typeface="Arial"/>
                          <a:cs typeface="Arial"/>
                          <a:hlinkClick r:id="rId4"/>
                        </a:rPr>
                        <a:t> </a:t>
                      </a:r>
                      <a:r>
                        <a:rPr sz="800" u="sng" dirty="0">
                          <a:solidFill>
                            <a:srgbClr val="0000FF"/>
                          </a:solidFill>
                          <a:uFill>
                            <a:solidFill>
                              <a:srgbClr val="0000FF"/>
                            </a:solidFill>
                          </a:uFill>
                          <a:latin typeface="Arial"/>
                          <a:cs typeface="Arial"/>
                          <a:hlinkClick r:id="rId4"/>
                        </a:rPr>
                        <a:t>of</a:t>
                      </a:r>
                      <a:r>
                        <a:rPr sz="800" u="sng" spc="-45" dirty="0">
                          <a:solidFill>
                            <a:srgbClr val="0000FF"/>
                          </a:solidFill>
                          <a:uFill>
                            <a:solidFill>
                              <a:srgbClr val="0000FF"/>
                            </a:solidFill>
                          </a:uFill>
                          <a:latin typeface="Arial"/>
                          <a:cs typeface="Arial"/>
                          <a:hlinkClick r:id="rId4"/>
                        </a:rPr>
                        <a:t> </a:t>
                      </a:r>
                      <a:r>
                        <a:rPr sz="800" u="sng" dirty="0">
                          <a:solidFill>
                            <a:srgbClr val="0000FF"/>
                          </a:solidFill>
                          <a:uFill>
                            <a:solidFill>
                              <a:srgbClr val="0000FF"/>
                            </a:solidFill>
                          </a:uFill>
                          <a:latin typeface="Arial"/>
                          <a:cs typeface="Arial"/>
                          <a:hlinkClick r:id="rId4"/>
                        </a:rPr>
                        <a:t>Hazardous</a:t>
                      </a:r>
                      <a:r>
                        <a:rPr sz="800" u="sng" spc="-25" dirty="0">
                          <a:solidFill>
                            <a:srgbClr val="0000FF"/>
                          </a:solidFill>
                          <a:uFill>
                            <a:solidFill>
                              <a:srgbClr val="0000FF"/>
                            </a:solidFill>
                          </a:uFill>
                          <a:latin typeface="Arial"/>
                          <a:cs typeface="Arial"/>
                          <a:hlinkClick r:id="rId4"/>
                        </a:rPr>
                        <a:t> </a:t>
                      </a:r>
                      <a:r>
                        <a:rPr sz="800" u="sng" spc="-10" dirty="0">
                          <a:solidFill>
                            <a:srgbClr val="0000FF"/>
                          </a:solidFill>
                          <a:uFill>
                            <a:solidFill>
                              <a:srgbClr val="0000FF"/>
                            </a:solidFill>
                          </a:uFill>
                          <a:latin typeface="Arial"/>
                          <a:cs typeface="Arial"/>
                          <a:hlinkClick r:id="rId4"/>
                        </a:rPr>
                        <a:t>Energy</a:t>
                      </a:r>
                      <a:endParaRPr sz="800" dirty="0">
                        <a:latin typeface="Arial"/>
                        <a:cs typeface="Arial"/>
                      </a:endParaRPr>
                    </a:p>
                  </a:txBody>
                  <a:tcPr marL="0" marR="0" marT="88106" marB="0">
                    <a:lnR w="12700">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9"/>
                  </a:ext>
                </a:extLst>
              </a:tr>
              <a:tr h="228600">
                <a:tc>
                  <a:txBody>
                    <a:bodyPr/>
                    <a:lstStyle/>
                    <a:p>
                      <a:pPr marL="91440">
                        <a:lnSpc>
                          <a:spcPct val="100000"/>
                        </a:lnSpc>
                        <a:spcBef>
                          <a:spcPts val="570"/>
                        </a:spcBef>
                      </a:pPr>
                      <a:r>
                        <a:rPr sz="800" b="1" dirty="0">
                          <a:latin typeface="Arial"/>
                          <a:cs typeface="Arial"/>
                        </a:rPr>
                        <a:t>Employee</a:t>
                      </a:r>
                      <a:r>
                        <a:rPr sz="800" b="1" spc="-50" dirty="0">
                          <a:latin typeface="Arial"/>
                          <a:cs typeface="Arial"/>
                        </a:rPr>
                        <a:t> </a:t>
                      </a:r>
                      <a:r>
                        <a:rPr sz="800" b="1" spc="-10" dirty="0">
                          <a:latin typeface="Arial"/>
                          <a:cs typeface="Arial"/>
                        </a:rPr>
                        <a:t>Condition</a:t>
                      </a:r>
                      <a:endParaRPr sz="800" dirty="0">
                        <a:latin typeface="Arial"/>
                        <a:cs typeface="Arial"/>
                      </a:endParaRPr>
                    </a:p>
                  </a:txBody>
                  <a:tcPr marL="0" marR="0" marT="54293"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505"/>
                        </a:spcBef>
                      </a:pPr>
                      <a:r>
                        <a:rPr sz="800" dirty="0">
                          <a:latin typeface="Arial"/>
                          <a:cs typeface="Arial"/>
                        </a:rPr>
                        <a:t>Minor</a:t>
                      </a:r>
                      <a:r>
                        <a:rPr sz="800" spc="-20" dirty="0">
                          <a:latin typeface="Arial"/>
                          <a:cs typeface="Arial"/>
                        </a:rPr>
                        <a:t> </a:t>
                      </a:r>
                      <a:r>
                        <a:rPr sz="800" dirty="0">
                          <a:latin typeface="Arial"/>
                          <a:cs typeface="Arial"/>
                        </a:rPr>
                        <a:t>injuries</a:t>
                      </a:r>
                      <a:r>
                        <a:rPr sz="800" spc="-25" dirty="0">
                          <a:latin typeface="Arial"/>
                          <a:cs typeface="Arial"/>
                        </a:rPr>
                        <a:t> </a:t>
                      </a:r>
                      <a:r>
                        <a:rPr sz="800" dirty="0">
                          <a:latin typeface="Arial"/>
                          <a:cs typeface="Arial"/>
                        </a:rPr>
                        <a:t>resulting</a:t>
                      </a:r>
                      <a:r>
                        <a:rPr sz="800" spc="-40" dirty="0">
                          <a:latin typeface="Arial"/>
                          <a:cs typeface="Arial"/>
                        </a:rPr>
                        <a:t> </a:t>
                      </a:r>
                      <a:r>
                        <a:rPr sz="800" dirty="0">
                          <a:latin typeface="Arial"/>
                          <a:cs typeface="Arial"/>
                        </a:rPr>
                        <a:t>in</a:t>
                      </a:r>
                      <a:r>
                        <a:rPr sz="800" spc="-25" dirty="0">
                          <a:latin typeface="Arial"/>
                          <a:cs typeface="Arial"/>
                        </a:rPr>
                        <a:t> </a:t>
                      </a:r>
                      <a:r>
                        <a:rPr sz="800" dirty="0">
                          <a:latin typeface="Arial"/>
                          <a:cs typeface="Arial"/>
                        </a:rPr>
                        <a:t>restricted</a:t>
                      </a:r>
                      <a:r>
                        <a:rPr sz="800" spc="-70" dirty="0">
                          <a:latin typeface="Arial"/>
                          <a:cs typeface="Arial"/>
                        </a:rPr>
                        <a:t> </a:t>
                      </a:r>
                      <a:r>
                        <a:rPr sz="800" spc="-20" dirty="0">
                          <a:latin typeface="Arial"/>
                          <a:cs typeface="Arial"/>
                        </a:rPr>
                        <a:t>duty</a:t>
                      </a:r>
                      <a:endParaRPr sz="800" dirty="0">
                        <a:latin typeface="Arial"/>
                        <a:cs typeface="Arial"/>
                      </a:endParaRPr>
                    </a:p>
                  </a:txBody>
                  <a:tcPr marL="0" marR="0" marT="48101" marB="0">
                    <a:lnR w="12700">
                      <a:solidFill>
                        <a:srgbClr val="A6A6A6"/>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10"/>
                  </a:ext>
                </a:extLst>
              </a:tr>
              <a:tr h="320040">
                <a:tc>
                  <a:txBody>
                    <a:bodyPr/>
                    <a:lstStyle/>
                    <a:p>
                      <a:pPr marL="91440">
                        <a:lnSpc>
                          <a:spcPct val="100000"/>
                        </a:lnSpc>
                        <a:spcBef>
                          <a:spcPts val="1050"/>
                        </a:spcBef>
                      </a:pPr>
                      <a:r>
                        <a:rPr sz="800" b="1" spc="-10" dirty="0">
                          <a:latin typeface="Arial"/>
                          <a:cs typeface="Arial"/>
                        </a:rPr>
                        <a:t>Contact</a:t>
                      </a:r>
                      <a:endParaRPr sz="800" dirty="0">
                        <a:latin typeface="Arial"/>
                        <a:cs typeface="Arial"/>
                      </a:endParaRPr>
                    </a:p>
                  </a:txBody>
                  <a:tcPr marL="0" marR="0" marT="100013" marB="0">
                    <a:lnL w="9525">
                      <a:solidFill>
                        <a:srgbClr val="A6A6A6"/>
                      </a:solidFill>
                      <a:prstDash val="solid"/>
                    </a:lnL>
                    <a:lnT w="9525">
                      <a:solidFill>
                        <a:srgbClr val="A6A6A6"/>
                      </a:solidFill>
                      <a:prstDash val="solid"/>
                    </a:lnT>
                    <a:lnB w="9525">
                      <a:solidFill>
                        <a:srgbClr val="A6A6A6"/>
                      </a:solidFill>
                      <a:prstDash val="solid"/>
                    </a:lnB>
                    <a:solidFill>
                      <a:srgbClr val="EDEBE0"/>
                    </a:solidFill>
                  </a:tcPr>
                </a:tc>
                <a:tc>
                  <a:txBody>
                    <a:bodyPr/>
                    <a:lstStyle/>
                    <a:p>
                      <a:pPr marL="90805">
                        <a:lnSpc>
                          <a:spcPct val="100000"/>
                        </a:lnSpc>
                        <a:spcBef>
                          <a:spcPts val="325"/>
                        </a:spcBef>
                      </a:pPr>
                      <a:r>
                        <a:rPr sz="800" dirty="0">
                          <a:latin typeface="Arial"/>
                          <a:cs typeface="Arial"/>
                        </a:rPr>
                        <a:t>Chris</a:t>
                      </a:r>
                      <a:r>
                        <a:rPr sz="800" spc="-35" dirty="0">
                          <a:latin typeface="Arial"/>
                          <a:cs typeface="Arial"/>
                        </a:rPr>
                        <a:t> </a:t>
                      </a:r>
                      <a:r>
                        <a:rPr sz="800" dirty="0">
                          <a:latin typeface="Arial"/>
                          <a:cs typeface="Arial"/>
                        </a:rPr>
                        <a:t>Seick,</a:t>
                      </a:r>
                      <a:r>
                        <a:rPr sz="800" spc="-50" dirty="0">
                          <a:latin typeface="Arial"/>
                          <a:cs typeface="Arial"/>
                        </a:rPr>
                        <a:t> </a:t>
                      </a:r>
                      <a:r>
                        <a:rPr sz="800" dirty="0">
                          <a:latin typeface="Arial"/>
                          <a:cs typeface="Arial"/>
                        </a:rPr>
                        <a:t>Metcalf</a:t>
                      </a:r>
                      <a:r>
                        <a:rPr sz="800" spc="-50" dirty="0">
                          <a:latin typeface="Arial"/>
                          <a:cs typeface="Arial"/>
                        </a:rPr>
                        <a:t> </a:t>
                      </a:r>
                      <a:r>
                        <a:rPr sz="800" dirty="0">
                          <a:latin typeface="Arial"/>
                          <a:cs typeface="Arial"/>
                        </a:rPr>
                        <a:t>Mill</a:t>
                      </a:r>
                      <a:r>
                        <a:rPr sz="800" spc="-10" dirty="0">
                          <a:latin typeface="Arial"/>
                          <a:cs typeface="Arial"/>
                        </a:rPr>
                        <a:t> Manager</a:t>
                      </a:r>
                      <a:endParaRPr sz="800" dirty="0">
                        <a:latin typeface="Arial"/>
                        <a:cs typeface="Arial"/>
                      </a:endParaRPr>
                    </a:p>
                    <a:p>
                      <a:pPr marL="90805">
                        <a:lnSpc>
                          <a:spcPct val="100000"/>
                        </a:lnSpc>
                      </a:pPr>
                      <a:r>
                        <a:rPr sz="800" dirty="0">
                          <a:latin typeface="Arial"/>
                          <a:cs typeface="Arial"/>
                        </a:rPr>
                        <a:t>Jacob</a:t>
                      </a:r>
                      <a:r>
                        <a:rPr sz="800" spc="-35" dirty="0">
                          <a:latin typeface="Arial"/>
                          <a:cs typeface="Arial"/>
                        </a:rPr>
                        <a:t> </a:t>
                      </a:r>
                      <a:r>
                        <a:rPr sz="800" dirty="0">
                          <a:latin typeface="Arial"/>
                          <a:cs typeface="Arial"/>
                        </a:rPr>
                        <a:t>Sweet,</a:t>
                      </a:r>
                      <a:r>
                        <a:rPr sz="800" spc="-25" dirty="0">
                          <a:latin typeface="Arial"/>
                          <a:cs typeface="Arial"/>
                        </a:rPr>
                        <a:t> </a:t>
                      </a:r>
                      <a:r>
                        <a:rPr sz="800" dirty="0">
                          <a:latin typeface="Arial"/>
                          <a:cs typeface="Arial"/>
                        </a:rPr>
                        <a:t>Health</a:t>
                      </a:r>
                      <a:r>
                        <a:rPr sz="800" spc="-20" dirty="0">
                          <a:latin typeface="Arial"/>
                          <a:cs typeface="Arial"/>
                        </a:rPr>
                        <a:t> </a:t>
                      </a:r>
                      <a:r>
                        <a:rPr sz="800" dirty="0">
                          <a:latin typeface="Arial"/>
                          <a:cs typeface="Arial"/>
                        </a:rPr>
                        <a:t>and</a:t>
                      </a:r>
                      <a:r>
                        <a:rPr sz="800" spc="-30" dirty="0">
                          <a:latin typeface="Arial"/>
                          <a:cs typeface="Arial"/>
                        </a:rPr>
                        <a:t> </a:t>
                      </a:r>
                      <a:r>
                        <a:rPr sz="800" dirty="0">
                          <a:latin typeface="Arial"/>
                          <a:cs typeface="Arial"/>
                        </a:rPr>
                        <a:t>Safety</a:t>
                      </a:r>
                      <a:r>
                        <a:rPr sz="800" spc="-65" dirty="0">
                          <a:latin typeface="Arial"/>
                          <a:cs typeface="Arial"/>
                        </a:rPr>
                        <a:t> </a:t>
                      </a:r>
                      <a:r>
                        <a:rPr sz="800" spc="-10" dirty="0">
                          <a:latin typeface="Arial"/>
                          <a:cs typeface="Arial"/>
                        </a:rPr>
                        <a:t>Manager</a:t>
                      </a:r>
                      <a:endParaRPr sz="800" dirty="0">
                        <a:latin typeface="Arial"/>
                        <a:cs typeface="Arial"/>
                      </a:endParaRPr>
                    </a:p>
                  </a:txBody>
                  <a:tcPr marL="0" marR="0" marT="30956" marB="0">
                    <a:lnR w="12700">
                      <a:solidFill>
                        <a:srgbClr val="A6A6A6"/>
                      </a:solidFill>
                      <a:prstDash val="solid"/>
                    </a:lnR>
                    <a:lnT w="12700">
                      <a:solidFill>
                        <a:srgbClr val="9BBA58"/>
                      </a:solidFill>
                      <a:prstDash val="solid"/>
                    </a:lnT>
                    <a:lnB w="12700">
                      <a:solidFill>
                        <a:srgbClr val="A6A6A6"/>
                      </a:solidFill>
                      <a:prstDash val="solid"/>
                    </a:lnB>
                  </a:tcPr>
                </a:tc>
                <a:extLst>
                  <a:ext uri="{0D108BD9-81ED-4DB2-BD59-A6C34878D82A}">
                    <a16:rowId xmlns:a16="http://schemas.microsoft.com/office/drawing/2014/main" val="10011"/>
                  </a:ext>
                </a:extLst>
              </a:tr>
            </a:tbl>
          </a:graphicData>
        </a:graphic>
      </p:graphicFrame>
      <p:sp>
        <p:nvSpPr>
          <p:cNvPr id="10" name="object 10"/>
          <p:cNvSpPr txBox="1"/>
          <p:nvPr/>
        </p:nvSpPr>
        <p:spPr>
          <a:xfrm>
            <a:off x="7081236" y="1225110"/>
            <a:ext cx="933926" cy="252601"/>
          </a:xfrm>
          <a:prstGeom prst="rect">
            <a:avLst/>
          </a:prstGeom>
        </p:spPr>
        <p:txBody>
          <a:bodyPr vert="horz" wrap="square" lIns="0" tIns="10001" rIns="0" bIns="0" rtlCol="0">
            <a:spAutoFit/>
          </a:bodyPr>
          <a:lstStyle/>
          <a:p>
            <a:pPr marL="9525" marR="3810" indent="-476">
              <a:spcBef>
                <a:spcPts val="79"/>
              </a:spcBef>
            </a:pPr>
            <a:r>
              <a:rPr sz="788" dirty="0">
                <a:latin typeface="Arial"/>
                <a:cs typeface="Arial"/>
              </a:rPr>
              <a:t>PFE</a:t>
            </a:r>
            <a:r>
              <a:rPr sz="788" spc="-11" dirty="0">
                <a:latin typeface="Arial"/>
                <a:cs typeface="Arial"/>
              </a:rPr>
              <a:t> </a:t>
            </a:r>
            <a:r>
              <a:rPr sz="788" dirty="0">
                <a:latin typeface="Arial"/>
                <a:cs typeface="Arial"/>
              </a:rPr>
              <a:t>#</a:t>
            </a:r>
            <a:r>
              <a:rPr sz="788" spc="4" dirty="0">
                <a:latin typeface="Arial"/>
                <a:cs typeface="Arial"/>
              </a:rPr>
              <a:t> </a:t>
            </a:r>
            <a:r>
              <a:rPr sz="788" dirty="0">
                <a:latin typeface="Arial"/>
                <a:cs typeface="Arial"/>
              </a:rPr>
              <a:t>PFE-</a:t>
            </a:r>
            <a:r>
              <a:rPr sz="788" spc="-8" dirty="0">
                <a:latin typeface="Arial"/>
                <a:cs typeface="Arial"/>
              </a:rPr>
              <a:t>2024-</a:t>
            </a:r>
            <a:r>
              <a:rPr sz="788" spc="-38" dirty="0">
                <a:latin typeface="Arial"/>
                <a:cs typeface="Arial"/>
              </a:rPr>
              <a:t>2 </a:t>
            </a:r>
            <a:r>
              <a:rPr sz="788" dirty="0">
                <a:latin typeface="Arial"/>
                <a:cs typeface="Arial"/>
              </a:rPr>
              <a:t>Event</a:t>
            </a:r>
            <a:r>
              <a:rPr sz="788" spc="-15" dirty="0">
                <a:latin typeface="Arial"/>
                <a:cs typeface="Arial"/>
              </a:rPr>
              <a:t> </a:t>
            </a:r>
            <a:r>
              <a:rPr sz="788" dirty="0">
                <a:latin typeface="Arial"/>
                <a:cs typeface="Arial"/>
              </a:rPr>
              <a:t>ID</a:t>
            </a:r>
            <a:r>
              <a:rPr sz="788" spc="-19" dirty="0">
                <a:latin typeface="Arial"/>
                <a:cs typeface="Arial"/>
              </a:rPr>
              <a:t> </a:t>
            </a:r>
            <a:r>
              <a:rPr sz="788" spc="-8" dirty="0">
                <a:latin typeface="Arial"/>
                <a:cs typeface="Arial"/>
              </a:rPr>
              <a:t>#20013230</a:t>
            </a:r>
            <a:endParaRPr sz="788" dirty="0">
              <a:latin typeface="Arial"/>
              <a:cs typeface="Arial"/>
            </a:endParaRPr>
          </a:p>
        </p:txBody>
      </p:sp>
      <p:pic>
        <p:nvPicPr>
          <p:cNvPr id="11" name="object 11"/>
          <p:cNvPicPr/>
          <p:nvPr/>
        </p:nvPicPr>
        <p:blipFill>
          <a:blip r:embed="rId5" cstate="print"/>
          <a:stretch>
            <a:fillRect/>
          </a:stretch>
        </p:blipFill>
        <p:spPr>
          <a:xfrm>
            <a:off x="4786885" y="2007109"/>
            <a:ext cx="4126229" cy="3088385"/>
          </a:xfrm>
          <a:prstGeom prst="rect">
            <a:avLst/>
          </a:prstGeom>
        </p:spPr>
      </p:pic>
      <p:pic>
        <p:nvPicPr>
          <p:cNvPr id="12" name="object 12"/>
          <p:cNvPicPr/>
          <p:nvPr/>
        </p:nvPicPr>
        <p:blipFill>
          <a:blip r:embed="rId6" cstate="print"/>
          <a:stretch>
            <a:fillRect/>
          </a:stretch>
        </p:blipFill>
        <p:spPr>
          <a:xfrm>
            <a:off x="147448" y="915543"/>
            <a:ext cx="664082" cy="574928"/>
          </a:xfrm>
          <a:prstGeom prst="rect">
            <a:avLst/>
          </a:prstGeom>
        </p:spPr>
      </p:pic>
      <p:sp>
        <p:nvSpPr>
          <p:cNvPr id="13" name="object 13"/>
          <p:cNvSpPr txBox="1"/>
          <p:nvPr/>
        </p:nvSpPr>
        <p:spPr>
          <a:xfrm>
            <a:off x="4732268" y="1925716"/>
            <a:ext cx="4207193" cy="3567643"/>
          </a:xfrm>
          <a:prstGeom prst="rect">
            <a:avLst/>
          </a:prstGeom>
          <a:ln w="12700">
            <a:solidFill>
              <a:srgbClr val="9BBA58"/>
            </a:solidFill>
          </a:ln>
        </p:spPr>
        <p:txBody>
          <a:bodyPr vert="horz" wrap="square" lIns="0" tIns="0" rIns="0" bIns="0" rtlCol="0">
            <a:spAutoFit/>
          </a:bodyPr>
          <a:lstStyle/>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lnSpc>
                <a:spcPct val="100000"/>
              </a:lnSpc>
            </a:pPr>
            <a:endParaRPr sz="825" dirty="0">
              <a:latin typeface="Times New Roman"/>
              <a:cs typeface="Times New Roman"/>
            </a:endParaRPr>
          </a:p>
          <a:p>
            <a:pPr>
              <a:spcBef>
                <a:spcPts val="124"/>
              </a:spcBef>
            </a:pPr>
            <a:endParaRPr sz="825" dirty="0">
              <a:latin typeface="Times New Roman"/>
              <a:cs typeface="Times New Roman"/>
            </a:endParaRPr>
          </a:p>
          <a:p>
            <a:pPr marL="67151">
              <a:spcBef>
                <a:spcPts val="4"/>
              </a:spcBef>
            </a:pPr>
            <a:r>
              <a:rPr sz="825" i="1" dirty="0">
                <a:latin typeface="Arial"/>
                <a:cs typeface="Arial"/>
              </a:rPr>
              <a:t>Position</a:t>
            </a:r>
            <a:r>
              <a:rPr sz="825" i="1" spc="-15" dirty="0">
                <a:latin typeface="Arial"/>
                <a:cs typeface="Arial"/>
              </a:rPr>
              <a:t> </a:t>
            </a:r>
            <a:r>
              <a:rPr sz="825" i="1" dirty="0">
                <a:latin typeface="Arial"/>
                <a:cs typeface="Arial"/>
              </a:rPr>
              <a:t>of</a:t>
            </a:r>
            <a:r>
              <a:rPr sz="825" i="1" spc="-26" dirty="0">
                <a:latin typeface="Arial"/>
                <a:cs typeface="Arial"/>
              </a:rPr>
              <a:t> </a:t>
            </a:r>
            <a:r>
              <a:rPr sz="825" i="1" dirty="0">
                <a:latin typeface="Arial"/>
                <a:cs typeface="Arial"/>
              </a:rPr>
              <a:t>employee,</a:t>
            </a:r>
            <a:r>
              <a:rPr sz="825" i="1" spc="-23" dirty="0">
                <a:latin typeface="Arial"/>
                <a:cs typeface="Arial"/>
              </a:rPr>
              <a:t> </a:t>
            </a:r>
            <a:r>
              <a:rPr sz="825" i="1" dirty="0">
                <a:latin typeface="Arial"/>
                <a:cs typeface="Arial"/>
              </a:rPr>
              <a:t>placement</a:t>
            </a:r>
            <a:r>
              <a:rPr sz="825" i="1" spc="-26" dirty="0">
                <a:latin typeface="Arial"/>
                <a:cs typeface="Arial"/>
              </a:rPr>
              <a:t> </a:t>
            </a:r>
            <a:r>
              <a:rPr sz="825" i="1" dirty="0">
                <a:latin typeface="Arial"/>
                <a:cs typeface="Arial"/>
              </a:rPr>
              <a:t>of</a:t>
            </a:r>
            <a:r>
              <a:rPr sz="825" i="1" spc="-26" dirty="0">
                <a:latin typeface="Arial"/>
                <a:cs typeface="Arial"/>
              </a:rPr>
              <a:t> </a:t>
            </a:r>
            <a:r>
              <a:rPr sz="825" i="1" dirty="0">
                <a:latin typeface="Arial"/>
                <a:cs typeface="Arial"/>
              </a:rPr>
              <a:t>pipe</a:t>
            </a:r>
            <a:r>
              <a:rPr sz="825" i="1" spc="-15" dirty="0">
                <a:latin typeface="Arial"/>
                <a:cs typeface="Arial"/>
              </a:rPr>
              <a:t> </a:t>
            </a:r>
            <a:r>
              <a:rPr sz="825" i="1" dirty="0">
                <a:latin typeface="Arial"/>
                <a:cs typeface="Arial"/>
              </a:rPr>
              <a:t>stands</a:t>
            </a:r>
            <a:r>
              <a:rPr sz="825" i="1" spc="-26" dirty="0">
                <a:latin typeface="Arial"/>
                <a:cs typeface="Arial"/>
              </a:rPr>
              <a:t> </a:t>
            </a:r>
            <a:r>
              <a:rPr sz="825" i="1" dirty="0">
                <a:latin typeface="Arial"/>
                <a:cs typeface="Arial"/>
              </a:rPr>
              <a:t>and</a:t>
            </a:r>
            <a:r>
              <a:rPr sz="825" i="1" spc="-23" dirty="0">
                <a:latin typeface="Arial"/>
                <a:cs typeface="Arial"/>
              </a:rPr>
              <a:t> </a:t>
            </a:r>
            <a:r>
              <a:rPr sz="825" i="1" dirty="0">
                <a:latin typeface="Arial"/>
                <a:cs typeface="Arial"/>
              </a:rPr>
              <a:t>direction</a:t>
            </a:r>
            <a:r>
              <a:rPr sz="825" i="1" spc="-19" dirty="0">
                <a:latin typeface="Arial"/>
                <a:cs typeface="Arial"/>
              </a:rPr>
              <a:t> </a:t>
            </a:r>
            <a:r>
              <a:rPr sz="825" i="1" dirty="0">
                <a:latin typeface="Arial"/>
                <a:cs typeface="Arial"/>
              </a:rPr>
              <a:t>the</a:t>
            </a:r>
            <a:r>
              <a:rPr sz="825" i="1" spc="-30" dirty="0">
                <a:latin typeface="Arial"/>
                <a:cs typeface="Arial"/>
              </a:rPr>
              <a:t> </a:t>
            </a:r>
            <a:r>
              <a:rPr sz="825" i="1" dirty="0">
                <a:latin typeface="Arial"/>
                <a:cs typeface="Arial"/>
              </a:rPr>
              <a:t>feed</a:t>
            </a:r>
            <a:r>
              <a:rPr sz="825" i="1" spc="-26" dirty="0">
                <a:latin typeface="Arial"/>
                <a:cs typeface="Arial"/>
              </a:rPr>
              <a:t> </a:t>
            </a:r>
            <a:r>
              <a:rPr sz="825" i="1" dirty="0">
                <a:latin typeface="Arial"/>
                <a:cs typeface="Arial"/>
              </a:rPr>
              <a:t>box</a:t>
            </a:r>
            <a:r>
              <a:rPr sz="825" i="1" spc="-23" dirty="0">
                <a:latin typeface="Arial"/>
                <a:cs typeface="Arial"/>
              </a:rPr>
              <a:t> </a:t>
            </a:r>
            <a:r>
              <a:rPr sz="825" i="1" spc="-8" dirty="0">
                <a:latin typeface="Arial"/>
                <a:cs typeface="Arial"/>
              </a:rPr>
              <a:t>tipped.</a:t>
            </a:r>
            <a:endParaRPr sz="825" dirty="0">
              <a:latin typeface="Arial"/>
              <a:cs typeface="Aria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The Power of Copper 2023">
      <a:dk1>
        <a:srgbClr val="000000"/>
      </a:dk1>
      <a:lt1>
        <a:srgbClr val="FFFFFF"/>
      </a:lt1>
      <a:dk2>
        <a:srgbClr val="3F3F3F"/>
      </a:dk2>
      <a:lt2>
        <a:srgbClr val="FDF1DF"/>
      </a:lt2>
      <a:accent1>
        <a:srgbClr val="E04401"/>
      </a:accent1>
      <a:accent2>
        <a:srgbClr val="E18332"/>
      </a:accent2>
      <a:accent3>
        <a:srgbClr val="FFC743"/>
      </a:accent3>
      <a:accent4>
        <a:srgbClr val="8F133C"/>
      </a:accent4>
      <a:accent5>
        <a:srgbClr val="339F45"/>
      </a:accent5>
      <a:accent6>
        <a:srgbClr val="3777BC"/>
      </a:accent6>
      <a:hlink>
        <a:srgbClr val="01BCFF"/>
      </a:hlink>
      <a:folHlink>
        <a:srgbClr val="178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fcx_ppt_template_1stQtr" id="{5B940B48-EDFF-41CC-9017-111D1055C0A9}" vid="{B2C22EEC-56A9-4C88-A563-B5CFE98B3A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b7e16863-b940-4291-96f8-ad8461baff96" ContentTypeId="0x01010046829DE55437B147B48D1766376E3D6B"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M_x0020_DPT xmlns="b5ba0a33-b247-4d4b-b9ae-c709af684fd3">Administration</FM_x0020_DPT>
    <FM_x0020_Ent_x0020_TaxonomyTaxHTField0 xmlns="b5ba0a33-b247-4d4b-b9ae-c709af684fd3">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78012a07-bc17-42a8-9dfa-203d907fea28</TermId>
        </TermInfo>
      </Terms>
    </FM_x0020_Ent_x0020_TaxonomyTaxHTField0>
    <FM_x0020_Doc_x0020_TypeTaxHTField0 xmlns="b5ba0a33-b247-4d4b-b9ae-c709af684fd3">
      <Terms xmlns="http://schemas.microsoft.com/office/infopath/2007/PartnerControls">
        <TermInfo xmlns="http://schemas.microsoft.com/office/infopath/2007/PartnerControls">
          <TermName xmlns="http://schemas.microsoft.com/office/infopath/2007/PartnerControls">Communication</TermName>
          <TermId xmlns="http://schemas.microsoft.com/office/infopath/2007/PartnerControls">ab0814dc-ad79-4add-a59b-e4976d8b9098</TermId>
        </TermInfo>
      </Terms>
    </FM_x0020_Doc_x0020_TypeTaxHTField0>
    <o79fb0eb13274969baa8945b2a62dcda xmlns="b5ba0a33-b247-4d4b-b9ae-c709af684fd3">
      <Terms xmlns="http://schemas.microsoft.com/office/infopath/2007/PartnerControls">
        <TermInfo xmlns="http://schemas.microsoft.com/office/infopath/2007/PartnerControls">
          <TermName xmlns="http://schemas.microsoft.com/office/infopath/2007/PartnerControls">Administration</TermName>
          <TermId xmlns="http://schemas.microsoft.com/office/infopath/2007/PartnerControls">5648ecb6-843d-42d8-8ec5-901cd2d614fb</TermId>
        </TermInfo>
      </Terms>
    </o79fb0eb13274969baa8945b2a62dcda>
    <TaxCatchAll xmlns="b5ba0a33-b247-4d4b-b9ae-c709af684fd3">
      <Value>4</Value>
      <Value>1</Value>
      <Value>7</Value>
    </TaxCatchAll>
    <FM_x0020_LOC xmlns="b5ba0a33-b247-4d4b-b9ae-c709af684fd3" xsi:nil="true"/>
    <Site xmlns="1c8c09b6-704d-411a-b466-b4564be81472">Freeport-McMoRan</Site>
  </documentManagement>
</p:properties>
</file>

<file path=customXml/item4.xml><?xml version="1.0" encoding="utf-8"?>
<ct:contentTypeSchema xmlns:ct="http://schemas.microsoft.com/office/2006/metadata/contentType" xmlns:ma="http://schemas.microsoft.com/office/2006/metadata/properties/metaAttributes" ct:_="" ma:_="" ma:contentTypeName="FM Document" ma:contentTypeID="0x01010046829DE55437B147B48D1766376E3D6B00B88FBAAEE5C20C4C9D69FB6CE39CD566" ma:contentTypeVersion="6" ma:contentTypeDescription="Document Content Type" ma:contentTypeScope="" ma:versionID="01c71c80e6a001ff50fc994bda8c680d">
  <xsd:schema xmlns:xsd="http://www.w3.org/2001/XMLSchema" xmlns:xs="http://www.w3.org/2001/XMLSchema" xmlns:p="http://schemas.microsoft.com/office/2006/metadata/properties" xmlns:ns2="b5ba0a33-b247-4d4b-b9ae-c709af684fd3" xmlns:ns3="1c8c09b6-704d-411a-b466-b4564be81472" targetNamespace="http://schemas.microsoft.com/office/2006/metadata/properties" ma:root="true" ma:fieldsID="43e7873ea5f4d3fdff3544c45e4f44e1" ns2:_="" ns3:_="">
    <xsd:import namespace="b5ba0a33-b247-4d4b-b9ae-c709af684fd3"/>
    <xsd:import namespace="1c8c09b6-704d-411a-b466-b4564be81472"/>
    <xsd:element name="properties">
      <xsd:complexType>
        <xsd:sequence>
          <xsd:element name="documentManagement">
            <xsd:complexType>
              <xsd:all>
                <xsd:element ref="ns2:o79fb0eb13274969baa8945b2a62dcda" minOccurs="0"/>
                <xsd:element ref="ns2:TaxCatchAll" minOccurs="0"/>
                <xsd:element ref="ns2:TaxCatchAllLabel" minOccurs="0"/>
                <xsd:element ref="ns2:FM_x0020_Ent_x0020_TaxonomyTaxHTField0" minOccurs="0"/>
                <xsd:element ref="ns2:FM_x0020_Doc_x0020_TypeTaxHTField0" minOccurs="0"/>
                <xsd:element ref="ns2:FM_x0020_DPT" minOccurs="0"/>
                <xsd:element ref="ns2:FM_x0020_LOC" minOccurs="0"/>
                <xsd:element ref="ns3:Si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o79fb0eb13274969baa8945b2a62dcda" ma:index="8" ma:taxonomy="true" ma:internalName="o79fb0eb13274969baa8945b2a62dcda" ma:taxonomyFieldName="FM_x0020_Retention_x0020_Category" ma:displayName="FM Retention Category" ma:readOnly="false" ma:default="" ma:fieldId="{879fb0eb-1327-4969-baa8-945b2a62dcda}" ma:sspId="b7e16863-b940-4291-96f8-ad8461baff96" ma:termSetId="3287f003-fa19-4de9-9d01-e5aef60515f6"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27ec2217-e374-4c6f-b3e4-ba39a28ba7e3}" ma:internalName="TaxCatchAll" ma:showField="CatchAllData" ma:web="8a0634ce-b61f-46f1-9480-72c1833a650e">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7ec2217-e374-4c6f-b3e4-ba39a28ba7e3}" ma:internalName="TaxCatchAllLabel" ma:readOnly="true" ma:showField="CatchAllDataLabel" ma:web="8a0634ce-b61f-46f1-9480-72c1833a650e">
      <xsd:complexType>
        <xsd:complexContent>
          <xsd:extension base="dms:MultiChoiceLookup">
            <xsd:sequence>
              <xsd:element name="Value" type="dms:Lookup" maxOccurs="unbounded" minOccurs="0" nillable="true"/>
            </xsd:sequence>
          </xsd:extension>
        </xsd:complexContent>
      </xsd:complexType>
    </xsd:element>
    <xsd:element name="FM_x0020_Ent_x0020_TaxonomyTaxHTField0" ma:index="12" nillable="true" ma:taxonomy="true" ma:internalName="FM_x0020_Ent_x0020_TaxonomyTaxHTField0" ma:taxonomyFieldName="FM_x0020_Ent_x0020_Taxonomy" ma:displayName="FM Business Process" ma:readOnly="false" ma:default="" ma:fieldId="{b40ec4b2-9645-411d-a03c-9e8ab0f1f2d4}" ma:sspId="b7e16863-b940-4291-96f8-ad8461baff96" ma:termSetId="3d1ce9c8-a01a-4b28-93f4-bc23cae590ff" ma:anchorId="00000000-0000-0000-0000-000000000000" ma:open="false" ma:isKeyword="false">
      <xsd:complexType>
        <xsd:sequence>
          <xsd:element ref="pc:Terms" minOccurs="0" maxOccurs="1"/>
        </xsd:sequence>
      </xsd:complexType>
    </xsd:element>
    <xsd:element name="FM_x0020_Doc_x0020_TypeTaxHTField0" ma:index="14" nillable="true" ma:taxonomy="true" ma:internalName="FM_x0020_Doc_x0020_TypeTaxHTField0" ma:taxonomyFieldName="FM_x0020_Doc_x0020_Type" ma:displayName="FM Doc Type" ma:readOnly="false" ma:default="" ma:fieldId="{bfb78ee2-975a-4f84-839c-ed91d42d4105}" ma:sspId="b7e16863-b940-4291-96f8-ad8461baff96" ma:termSetId="af82bb66-37d5-47da-967c-ea1eda9481cb" ma:anchorId="00000000-0000-0000-0000-000000000000" ma:open="false" ma:isKeyword="false">
      <xsd:complexType>
        <xsd:sequence>
          <xsd:element ref="pc:Terms" minOccurs="0" maxOccurs="1"/>
        </xsd:sequence>
      </xsd:complexType>
    </xsd:element>
    <xsd:element name="FM_x0020_DPT" ma:index="16" nillable="true" ma:displayName="FM DPT" ma:description="This column is used to assign FMI Department" ma:format="Dropdown" ma:hidden="true" ma:internalName="FM_x0020_DPT" ma:readOnly="false">
      <xsd:simpleType>
        <xsd:restriction base="dms:Choice">
          <xsd:enumeration value="Accounts Payable"/>
          <xsd:enumeration value="Administration"/>
          <xsd:enumeration value="Climax Moly Company"/>
          <xsd:enumeration value="Communications"/>
          <xsd:enumeration value="Community / Administrative Services"/>
          <xsd:enumeration value="Community Relations/Social Resp"/>
          <xsd:enumeration value="Corporate Communications"/>
          <xsd:enumeration value="Custom Applications"/>
          <xsd:enumeration value="Environmental / Sustainable Development"/>
          <xsd:enumeration value="Exploration"/>
          <xsd:enumeration value="Exploration / Geology"/>
          <xsd:enumeration value="External Communications"/>
          <xsd:enumeration value="Finance"/>
          <xsd:enumeration value="Finance / Accounting / Tax"/>
          <xsd:enumeration value="Financial Shared Services"/>
          <xsd:enumeration value="FM Africa"/>
          <xsd:enumeration value="FM Americas"/>
          <xsd:enumeration value="FM Mining Company"/>
          <xsd:enumeration value="Global Supply Chain"/>
          <xsd:enumeration value="GSC/ Purchasing/ Warehousing"/>
          <xsd:enumeration value="Health &amp; Safety"/>
          <xsd:enumeration value="Human Resources"/>
          <xsd:enumeration value="Legal / Govt Relations"/>
          <xsd:enumeration value="MIS"/>
          <xsd:enumeration value="Operational Improvement"/>
          <xsd:enumeration value="Operations"/>
          <xsd:enumeration value="Operations Smelting"/>
          <xsd:enumeration value="Ops Maintenance"/>
          <xsd:enumeration value="Sales &amp; Marketing"/>
          <xsd:enumeration value="Security"/>
          <xsd:enumeration value="Senior Management (Corp)"/>
          <xsd:enumeration value="Strategic Planning"/>
        </xsd:restriction>
      </xsd:simpleType>
    </xsd:element>
    <xsd:element name="FM_x0020_LOC" ma:index="17" nillable="true" ma:displayName="FM LOC" ma:description="This column is used to assign Location" ma:format="Dropdown" ma:hidden="true" ma:internalName="FM_x0020_LOC" ma:readOnly="false">
      <xsd:simpleType>
        <xsd:restriction base="dms:Choice">
          <xsd:enumeration value="Administrative &amp; Sales"/>
          <xsd:enumeration value="Africa"/>
          <xsd:enumeration value="Ajo"/>
          <xsd:enumeration value="Arequipa"/>
          <xsd:enumeration value="Asia Pacific"/>
          <xsd:enumeration value="Atlantic Copper (Huelva)"/>
          <xsd:enumeration value="Aurex"/>
          <xsd:enumeration value="Australia/Asia"/>
          <xsd:enumeration value="Bagdad"/>
          <xsd:enumeration value="Bayway"/>
          <xsd:enumeration value="Bisbee"/>
          <xsd:enumeration value="Cairns"/>
          <xsd:enumeration value="Candelaria"/>
          <xsd:enumeration value="Central Analytical Service Center"/>
          <xsd:enumeration value="Cerro Verde"/>
          <xsd:enumeration value="Chino"/>
          <xsd:enumeration value="Climax"/>
          <xsd:enumeration value="Climax Technology Center"/>
          <xsd:enumeration value="Cobre"/>
          <xsd:enumeration value="Colorado Data Center"/>
          <xsd:enumeration value="Cotton Center"/>
          <xsd:enumeration value="Data Center"/>
          <xsd:enumeration value="El Abra"/>
          <xsd:enumeration value="El Paso"/>
          <xsd:enumeration value="El Paso Refinery"/>
          <xsd:enumeration value="El Paso Rod"/>
          <xsd:enumeration value="Europe"/>
          <xsd:enumeration value="FMC"/>
          <xsd:enumeration value="Ft Madison"/>
          <xsd:enumeration value="Global"/>
          <xsd:enumeration value="Henderson"/>
          <xsd:enumeration value="Houston"/>
          <xsd:enumeration value="Huelva"/>
          <xsd:enumeration value="Jakarta"/>
          <xsd:enumeration value="Jerome"/>
          <xsd:enumeration value="Johannesburg"/>
          <xsd:enumeration value="Kinetics"/>
          <xsd:enumeration value="Kisanfu"/>
          <xsd:enumeration value="Kokkola"/>
          <xsd:enumeration value="Lafayette"/>
          <xsd:enumeration value="Lubumbashi"/>
          <xsd:enumeration value="Madrid"/>
          <xsd:enumeration value="Miami"/>
          <xsd:enumeration value="Miami Rod"/>
          <xsd:enumeration value="Miami Smelter"/>
          <xsd:enumeration value="Mine Training Institute"/>
          <xsd:enumeration value="Mining"/>
          <xsd:enumeration value="Morenci"/>
          <xsd:enumeration value="New Mexico"/>
          <xsd:enumeration value="NOLA"/>
          <xsd:enumeration value="North America"/>
          <xsd:enumeration value="Norwich"/>
          <xsd:enumeration value="Oil &amp; Gas"/>
          <xsd:enumeration value="Ojos del Salado"/>
          <xsd:enumeration value="Oro Valley"/>
          <xsd:enumeration value="Phoenix"/>
          <xsd:enumeration value="Processing"/>
          <xsd:enumeration value="PTFI"/>
          <xsd:enumeration value="Research &amp; Development"/>
          <xsd:enumeration value="Rotterdam"/>
          <xsd:enumeration value="Safford"/>
          <xsd:enumeration value="Safford Lab"/>
          <xsd:enumeration value="Safford Mine"/>
          <xsd:enumeration value="Sahuarita"/>
          <xsd:enumeration value="Sanchez"/>
          <xsd:enumeration value="Santiago Data Center"/>
          <xsd:enumeration value="Santiago"/>
          <xsd:enumeration value="Shanghai"/>
          <xsd:enumeration value="Sierrita"/>
          <xsd:enumeration value="Singapore"/>
          <xsd:enumeration value="South America"/>
          <xsd:enumeration value="Stowmarket"/>
          <xsd:enumeration value="Technology Center"/>
          <xsd:enumeration value="Tenke Fungurume"/>
          <xsd:enumeration value="Tohono"/>
          <xsd:enumeration value="Tokyo"/>
          <xsd:enumeration value="Tucson Office"/>
          <xsd:enumeration value="Twin Buttes"/>
          <xsd:enumeration value="Tyrone"/>
        </xsd:restriction>
      </xsd:simpleType>
    </xsd:element>
  </xsd:schema>
  <xsd:schema xmlns:xsd="http://www.w3.org/2001/XMLSchema" xmlns:xs="http://www.w3.org/2001/XMLSchema" xmlns:dms="http://schemas.microsoft.com/office/2006/documentManagement/types" xmlns:pc="http://schemas.microsoft.com/office/infopath/2007/PartnerControls" targetNamespace="1c8c09b6-704d-411a-b466-b4564be81472" elementFormDefault="qualified">
    <xsd:import namespace="http://schemas.microsoft.com/office/2006/documentManagement/types"/>
    <xsd:import namespace="http://schemas.microsoft.com/office/infopath/2007/PartnerControls"/>
    <xsd:element name="Site" ma:index="18" nillable="true" ma:displayName="Site" ma:internalName="Sit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3D9617-D0F0-4194-A061-1445EFF69AB1}">
  <ds:schemaRefs>
    <ds:schemaRef ds:uri="Microsoft.SharePoint.Taxonomy.ContentTypeSync"/>
  </ds:schemaRefs>
</ds:datastoreItem>
</file>

<file path=customXml/itemProps2.xml><?xml version="1.0" encoding="utf-8"?>
<ds:datastoreItem xmlns:ds="http://schemas.openxmlformats.org/officeDocument/2006/customXml" ds:itemID="{0F0F045D-DB1B-40E8-BDC5-F26EF5F02C8C}">
  <ds:schemaRefs>
    <ds:schemaRef ds:uri="http://schemas.microsoft.com/sharepoint/v3/contenttype/forms"/>
  </ds:schemaRefs>
</ds:datastoreItem>
</file>

<file path=customXml/itemProps3.xml><?xml version="1.0" encoding="utf-8"?>
<ds:datastoreItem xmlns:ds="http://schemas.openxmlformats.org/officeDocument/2006/customXml" ds:itemID="{86383A62-813E-4544-BEB0-23D4B1B92014}">
  <ds:schemaRefs>
    <ds:schemaRef ds:uri="http://purl.org/dc/terms/"/>
    <ds:schemaRef ds:uri="6131f2d2-4a50-49e9-b064-c72c0d3e80e2"/>
    <ds:schemaRef ds:uri="http://purl.org/dc/elements/1.1/"/>
    <ds:schemaRef ds:uri="http://purl.org/dc/dcmitype/"/>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b5ba0a33-b247-4d4b-b9ae-c709af684fd3"/>
    <ds:schemaRef ds:uri="1c8c09b6-704d-411a-b466-b4564be81472"/>
  </ds:schemaRefs>
</ds:datastoreItem>
</file>

<file path=customXml/itemProps4.xml><?xml version="1.0" encoding="utf-8"?>
<ds:datastoreItem xmlns:ds="http://schemas.openxmlformats.org/officeDocument/2006/customXml" ds:itemID="{FD0E67BA-63B4-457A-AD1B-388111B72A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ba0a33-b247-4d4b-b9ae-c709af684fd3"/>
    <ds:schemaRef ds:uri="1c8c09b6-704d-411a-b466-b4564be814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3208</TotalTime>
  <Words>2428</Words>
  <Application>Microsoft Office PowerPoint</Application>
  <PresentationFormat>On-screen Show (4:3)</PresentationFormat>
  <Paragraphs>412</Paragraphs>
  <Slides>29</Slides>
  <Notes>0</Notes>
  <HiddenSlides>1</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8" baseType="lpstr">
      <vt:lpstr>Arial</vt:lpstr>
      <vt:lpstr>Calibri</vt:lpstr>
      <vt:lpstr>Courier New</vt:lpstr>
      <vt:lpstr>D-DIN</vt:lpstr>
      <vt:lpstr>DM Sans</vt:lpstr>
      <vt:lpstr>Gill Sans MT</vt:lpstr>
      <vt:lpstr>Times New Roman</vt:lpstr>
      <vt:lpstr>1_Office Theme</vt:lpstr>
      <vt:lpstr>think-cell Slide</vt:lpstr>
      <vt:lpstr>Monthly Contractor HSE / GSC Meeting  March 2024  </vt:lpstr>
      <vt:lpstr>Introduction / Purpose of Meeting</vt:lpstr>
      <vt:lpstr>FCX Safety Updates</vt:lpstr>
      <vt:lpstr>FCX Safety Incidents, Successes, &amp; Alerts</vt:lpstr>
      <vt:lpstr>Actionable Event:Atlantic Copper Anode Barrel Fire</vt:lpstr>
      <vt:lpstr>Actionable Event: H-Beams Fall from Trailer during Transport</vt:lpstr>
      <vt:lpstr>Actionable Event: Truck Collision</vt:lpstr>
      <vt:lpstr>PFE Events</vt:lpstr>
      <vt:lpstr>Feed Box Rollover Onto Contract Worker</vt:lpstr>
      <vt:lpstr>PFE LESSONS LEARNED: Feedbox Rollover Onto Contractor</vt:lpstr>
      <vt:lpstr>Steps YOU Can Take to Prevent Repeat Incidents</vt:lpstr>
      <vt:lpstr>Actionable Event:</vt:lpstr>
      <vt:lpstr>Actionable Event:</vt:lpstr>
      <vt:lpstr>Liability Management Recordable Incidents</vt:lpstr>
      <vt:lpstr>Recap of Liability Mgmt. Incident</vt:lpstr>
      <vt:lpstr>Incident Investigation Findings</vt:lpstr>
      <vt:lpstr>Incident Corrective Actions</vt:lpstr>
      <vt:lpstr>Liability Management Stop Work Safety Success Recognition</vt:lpstr>
      <vt:lpstr>2023 Stop Work Recognition &amp; Award</vt:lpstr>
      <vt:lpstr>Agency Shares</vt:lpstr>
      <vt:lpstr>MSHA Safety Alert – Operating Equipment Near Water</vt:lpstr>
      <vt:lpstr>MSHA Safety Alert – Rotating Conveyor Rollers</vt:lpstr>
      <vt:lpstr>MSHA Safety Alert – Truck Dumping Safety</vt:lpstr>
      <vt:lpstr>OSHA Share – Trenching &amp; Excavation</vt:lpstr>
      <vt:lpstr>ASMI – Pinch Point Safety Awareness</vt:lpstr>
      <vt:lpstr>ASMI – Mechanisms &amp; Hydraulics</vt:lpstr>
      <vt:lpstr>Contractor Process Update - IsNetworld</vt:lpstr>
      <vt:lpstr>Contractor Process Update - Other</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Text Line 1 Headline Text Line 2</dc:title>
  <dc:creator>Kelley, Kathy</dc:creator>
  <cp:lastModifiedBy>Schultz, Jill</cp:lastModifiedBy>
  <cp:revision>29</cp:revision>
  <dcterms:created xsi:type="dcterms:W3CDTF">2022-01-20T21:24:06Z</dcterms:created>
  <dcterms:modified xsi:type="dcterms:W3CDTF">2024-03-12T14:35:31Z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0x01010046829DE55437B147B48D1766376E3D6B00B88FBAAEE5C20C4C9D69FB6CE39CD566</vt:lpwstr>
  </property>
  <property fmtid="{D5CDD505-2E9C-101B-9397-08002B2CF9AE}" pid="3" name="FM Doc Type">
    <vt:lpwstr>1;#Communication|ab0814dc-ad79-4add-a59b-e4976d8b9098</vt:lpwstr>
  </property>
  <property fmtid="{D5CDD505-2E9C-101B-9397-08002B2CF9AE}" pid="4" name="FM Retention Category">
    <vt:lpwstr>4;#Administration|5648ecb6-843d-42d8-8ec5-901cd2d614fb</vt:lpwstr>
  </property>
  <property fmtid="{D5CDD505-2E9C-101B-9397-08002B2CF9AE}" pid="5" name="FM Ent Taxonomy">
    <vt:lpwstr>7;#Internal|78012a07-bc17-42a8-9dfa-203d907fea28</vt:lpwstr>
  </property>
  <property fmtid="{D5CDD505-2E9C-101B-9397-08002B2CF9AE}" pid="6" name="MediaServiceImageTags">
    <vt:lpwstr/>
  </property>
  <property fmtid="{D5CDD505-2E9C-101B-9397-08002B2CF9AE}" pid="7" name="lcf76f155ced4ddcb4097134ff3c332f">
    <vt:lpwstr/>
  </property>
</Properties>
</file>