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1" r:id="rId5"/>
  </p:sldMasterIdLst>
  <p:notesMasterIdLst>
    <p:notesMasterId r:id="rId65"/>
  </p:notesMasterIdLst>
  <p:sldIdLst>
    <p:sldId id="318" r:id="rId6"/>
    <p:sldId id="265" r:id="rId7"/>
    <p:sldId id="279" r:id="rId8"/>
    <p:sldId id="267" r:id="rId9"/>
    <p:sldId id="268" r:id="rId10"/>
    <p:sldId id="280" r:id="rId11"/>
    <p:sldId id="363" r:id="rId12"/>
    <p:sldId id="330" r:id="rId13"/>
    <p:sldId id="331" r:id="rId14"/>
    <p:sldId id="355" r:id="rId15"/>
    <p:sldId id="333" r:id="rId16"/>
    <p:sldId id="347" r:id="rId17"/>
    <p:sldId id="348" r:id="rId18"/>
    <p:sldId id="362" r:id="rId19"/>
    <p:sldId id="345" r:id="rId20"/>
    <p:sldId id="337" r:id="rId21"/>
    <p:sldId id="338" r:id="rId22"/>
    <p:sldId id="357"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317" r:id="rId36"/>
    <p:sldId id="322" r:id="rId37"/>
    <p:sldId id="350" r:id="rId38"/>
    <p:sldId id="351" r:id="rId39"/>
    <p:sldId id="352" r:id="rId40"/>
    <p:sldId id="359"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61" r:id="rId55"/>
    <p:sldId id="308" r:id="rId56"/>
    <p:sldId id="309" r:id="rId57"/>
    <p:sldId id="310" r:id="rId58"/>
    <p:sldId id="311" r:id="rId59"/>
    <p:sldId id="340" r:id="rId60"/>
    <p:sldId id="341" r:id="rId61"/>
    <p:sldId id="342" r:id="rId62"/>
    <p:sldId id="343" r:id="rId63"/>
    <p:sldId id="321" r:id="rId64"/>
  </p:sldIdLst>
  <p:sldSz cx="9144000" cy="6858000" type="screen4x3"/>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F133C"/>
    <a:srgbClr val="C14628"/>
    <a:srgbClr val="BB5D00"/>
    <a:srgbClr val="842A17"/>
    <a:srgbClr val="722514"/>
    <a:srgbClr val="4A1B0C"/>
    <a:srgbClr val="832916"/>
    <a:srgbClr val="7A2715"/>
    <a:srgbClr val="447C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80" autoAdjust="0"/>
  </p:normalViewPr>
  <p:slideViewPr>
    <p:cSldViewPr snapToGrid="0">
      <p:cViewPr varScale="1">
        <p:scale>
          <a:sx n="99" d="100"/>
          <a:sy n="99" d="100"/>
        </p:scale>
        <p:origin x="19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gs" Target="tags/tag1.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1 color</c:v>
                </c:pt>
              </c:strCache>
            </c:strRef>
          </c:tx>
          <c:spPr>
            <a:solidFill>
              <a:srgbClr val="C14628"/>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5</c:v>
                </c:pt>
                <c:pt idx="1">
                  <c:v>3</c:v>
                </c:pt>
              </c:numCache>
            </c:numRef>
          </c:val>
          <c:extLst>
            <c:ext xmlns:c16="http://schemas.microsoft.com/office/drawing/2014/chart" uri="{C3380CC4-5D6E-409C-BE32-E72D297353CC}">
              <c16:uniqueId val="{00000000-36D0-4747-AEB2-46BA13268819}"/>
            </c:ext>
          </c:extLst>
        </c:ser>
        <c:ser>
          <c:idx val="1"/>
          <c:order val="1"/>
          <c:tx>
            <c:strRef>
              <c:f>Sheet1!$C$1</c:f>
              <c:strCache>
                <c:ptCount val="1"/>
                <c:pt idx="0">
                  <c:v>2 color</c:v>
                </c:pt>
              </c:strCache>
            </c:strRef>
          </c:tx>
          <c:spPr>
            <a:solidFill>
              <a:srgbClr val="FF671C"/>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3</c:v>
                </c:pt>
                <c:pt idx="1">
                  <c:v>5</c:v>
                </c:pt>
              </c:numCache>
            </c:numRef>
          </c:val>
          <c:extLst>
            <c:ext xmlns:c16="http://schemas.microsoft.com/office/drawing/2014/chart" uri="{C3380CC4-5D6E-409C-BE32-E72D297353CC}">
              <c16:uniqueId val="{00000001-36D0-4747-AEB2-46BA13268819}"/>
            </c:ext>
          </c:extLst>
        </c:ser>
        <c:ser>
          <c:idx val="2"/>
          <c:order val="2"/>
          <c:tx>
            <c:strRef>
              <c:f>Sheet1!$D$1</c:f>
              <c:strCache>
                <c:ptCount val="1"/>
                <c:pt idx="0">
                  <c:v>3 color</c:v>
                </c:pt>
              </c:strCache>
            </c:strRef>
          </c:tx>
          <c:spPr>
            <a:solidFill>
              <a:srgbClr val="F8991C"/>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2.5</c:v>
                </c:pt>
                <c:pt idx="1">
                  <c:v>4</c:v>
                </c:pt>
              </c:numCache>
            </c:numRef>
          </c:val>
          <c:extLst>
            <c:ext xmlns:c16="http://schemas.microsoft.com/office/drawing/2014/chart" uri="{C3380CC4-5D6E-409C-BE32-E72D297353CC}">
              <c16:uniqueId val="{00000002-36D0-4747-AEB2-46BA13268819}"/>
            </c:ext>
          </c:extLst>
        </c:ser>
        <c:ser>
          <c:idx val="3"/>
          <c:order val="3"/>
          <c:tx>
            <c:strRef>
              <c:f>Sheet1!$E$1</c:f>
              <c:strCache>
                <c:ptCount val="1"/>
                <c:pt idx="0">
                  <c:v>4 color</c:v>
                </c:pt>
              </c:strCache>
            </c:strRef>
          </c:tx>
          <c:spPr>
            <a:solidFill>
              <a:srgbClr val="F8CF91"/>
            </a:solidFill>
            <a:ln>
              <a:noFill/>
            </a:ln>
            <a:effectLst/>
          </c:spPr>
          <c:invertIfNegative val="0"/>
          <c:cat>
            <c:strRef>
              <c:f>Sheet1!$A$2:$A$3</c:f>
              <c:strCache>
                <c:ptCount val="2"/>
                <c:pt idx="0">
                  <c:v>Category 1</c:v>
                </c:pt>
                <c:pt idx="1">
                  <c:v>Category 2</c:v>
                </c:pt>
              </c:strCache>
            </c:strRef>
          </c:cat>
          <c:val>
            <c:numRef>
              <c:f>Sheet1!$E$2:$E$3</c:f>
              <c:numCache>
                <c:formatCode>General</c:formatCode>
                <c:ptCount val="2"/>
                <c:pt idx="0">
                  <c:v>3</c:v>
                </c:pt>
                <c:pt idx="1">
                  <c:v>6</c:v>
                </c:pt>
              </c:numCache>
            </c:numRef>
          </c:val>
          <c:extLst>
            <c:ext xmlns:c16="http://schemas.microsoft.com/office/drawing/2014/chart" uri="{C3380CC4-5D6E-409C-BE32-E72D297353CC}">
              <c16:uniqueId val="{00000003-36D0-4747-AEB2-46BA13268819}"/>
            </c:ext>
          </c:extLst>
        </c:ser>
        <c:ser>
          <c:idx val="4"/>
          <c:order val="4"/>
          <c:tx>
            <c:strRef>
              <c:f>Sheet1!$F$1</c:f>
              <c:strCache>
                <c:ptCount val="1"/>
                <c:pt idx="0">
                  <c:v>5 color</c:v>
                </c:pt>
              </c:strCache>
            </c:strRef>
          </c:tx>
          <c:spPr>
            <a:solidFill>
              <a:srgbClr val="4C7093"/>
            </a:solidFill>
            <a:ln>
              <a:noFill/>
            </a:ln>
            <a:effectLst/>
          </c:spPr>
          <c:invertIfNegative val="0"/>
          <c:cat>
            <c:strRef>
              <c:f>Sheet1!$A$2:$A$3</c:f>
              <c:strCache>
                <c:ptCount val="2"/>
                <c:pt idx="0">
                  <c:v>Category 1</c:v>
                </c:pt>
                <c:pt idx="1">
                  <c:v>Category 2</c:v>
                </c:pt>
              </c:strCache>
            </c:strRef>
          </c:cat>
          <c:val>
            <c:numRef>
              <c:f>Sheet1!$F$2:$F$3</c:f>
              <c:numCache>
                <c:formatCode>General</c:formatCode>
                <c:ptCount val="2"/>
                <c:pt idx="0">
                  <c:v>4</c:v>
                </c:pt>
                <c:pt idx="1">
                  <c:v>5</c:v>
                </c:pt>
              </c:numCache>
            </c:numRef>
          </c:val>
          <c:extLst>
            <c:ext xmlns:c16="http://schemas.microsoft.com/office/drawing/2014/chart" uri="{C3380CC4-5D6E-409C-BE32-E72D297353CC}">
              <c16:uniqueId val="{00000004-36D0-4747-AEB2-46BA13268819}"/>
            </c:ext>
          </c:extLst>
        </c:ser>
        <c:ser>
          <c:idx val="5"/>
          <c:order val="5"/>
          <c:tx>
            <c:strRef>
              <c:f>Sheet1!$G$1</c:f>
              <c:strCache>
                <c:ptCount val="1"/>
                <c:pt idx="0">
                  <c:v>6 color</c:v>
                </c:pt>
              </c:strCache>
            </c:strRef>
          </c:tx>
          <c:spPr>
            <a:solidFill>
              <a:srgbClr val="000000"/>
            </a:solidFill>
            <a:ln>
              <a:noFill/>
            </a:ln>
            <a:effectLst/>
          </c:spPr>
          <c:invertIfNegative val="0"/>
          <c:dPt>
            <c:idx val="0"/>
            <c:invertIfNegative val="0"/>
            <c:bubble3D val="0"/>
            <c:spPr>
              <a:solidFill>
                <a:srgbClr val="000000"/>
              </a:solidFill>
              <a:ln>
                <a:noFill/>
              </a:ln>
              <a:effectLst/>
            </c:spPr>
            <c:extLst>
              <c:ext xmlns:c16="http://schemas.microsoft.com/office/drawing/2014/chart" uri="{C3380CC4-5D6E-409C-BE32-E72D297353CC}">
                <c16:uniqueId val="{00000006-36D0-4747-AEB2-46BA13268819}"/>
              </c:ext>
            </c:extLst>
          </c:dPt>
          <c:dPt>
            <c:idx val="1"/>
            <c:invertIfNegative val="0"/>
            <c:bubble3D val="0"/>
            <c:spPr>
              <a:solidFill>
                <a:schemeClr val="bg1"/>
              </a:solidFill>
              <a:ln>
                <a:noFill/>
              </a:ln>
              <a:effectLst/>
            </c:spPr>
            <c:extLst>
              <c:ext xmlns:c16="http://schemas.microsoft.com/office/drawing/2014/chart" uri="{C3380CC4-5D6E-409C-BE32-E72D297353CC}">
                <c16:uniqueId val="{00000008-36D0-4747-AEB2-46BA13268819}"/>
              </c:ext>
            </c:extLst>
          </c:dPt>
          <c:cat>
            <c:strRef>
              <c:f>Sheet1!$A$2:$A$3</c:f>
              <c:strCache>
                <c:ptCount val="2"/>
                <c:pt idx="0">
                  <c:v>Category 1</c:v>
                </c:pt>
                <c:pt idx="1">
                  <c:v>Category 2</c:v>
                </c:pt>
              </c:strCache>
            </c:strRef>
          </c:cat>
          <c:val>
            <c:numRef>
              <c:f>Sheet1!$G$2:$G$3</c:f>
              <c:numCache>
                <c:formatCode>General</c:formatCode>
                <c:ptCount val="2"/>
                <c:pt idx="0">
                  <c:v>6</c:v>
                </c:pt>
                <c:pt idx="1">
                  <c:v>3</c:v>
                </c:pt>
              </c:numCache>
            </c:numRef>
          </c:val>
          <c:extLst>
            <c:ext xmlns:c16="http://schemas.microsoft.com/office/drawing/2014/chart" uri="{C3380CC4-5D6E-409C-BE32-E72D297353CC}">
              <c16:uniqueId val="{00000009-36D0-4747-AEB2-46BA13268819}"/>
            </c:ext>
          </c:extLst>
        </c:ser>
        <c:ser>
          <c:idx val="6"/>
          <c:order val="6"/>
          <c:tx>
            <c:strRef>
              <c:f>Sheet1!$H$1</c:f>
              <c:strCache>
                <c:ptCount val="1"/>
                <c:pt idx="0">
                  <c:v>7 color</c:v>
                </c:pt>
              </c:strCache>
            </c:strRef>
          </c:tx>
          <c:spPr>
            <a:solidFill>
              <a:srgbClr val="8F133C"/>
            </a:solidFill>
            <a:ln>
              <a:noFill/>
            </a:ln>
            <a:effectLst/>
          </c:spPr>
          <c:invertIfNegative val="0"/>
          <c:dPt>
            <c:idx val="0"/>
            <c:invertIfNegative val="0"/>
            <c:bubble3D val="0"/>
            <c:spPr>
              <a:solidFill>
                <a:srgbClr val="8F133C"/>
              </a:solidFill>
              <a:ln>
                <a:noFill/>
              </a:ln>
              <a:effectLst/>
            </c:spPr>
            <c:extLst>
              <c:ext xmlns:c16="http://schemas.microsoft.com/office/drawing/2014/chart" uri="{C3380CC4-5D6E-409C-BE32-E72D297353CC}">
                <c16:uniqueId val="{0000000B-36D0-4747-AEB2-46BA13268819}"/>
              </c:ext>
            </c:extLst>
          </c:dPt>
          <c:cat>
            <c:strRef>
              <c:f>Sheet1!$A$2:$A$3</c:f>
              <c:strCache>
                <c:ptCount val="2"/>
                <c:pt idx="0">
                  <c:v>Category 1</c:v>
                </c:pt>
                <c:pt idx="1">
                  <c:v>Category 2</c:v>
                </c:pt>
              </c:strCache>
            </c:strRef>
          </c:cat>
          <c:val>
            <c:numRef>
              <c:f>Sheet1!$H$2:$H$3</c:f>
              <c:numCache>
                <c:formatCode>General</c:formatCode>
                <c:ptCount val="2"/>
                <c:pt idx="0">
                  <c:v>4</c:v>
                </c:pt>
                <c:pt idx="1">
                  <c:v>2</c:v>
                </c:pt>
              </c:numCache>
            </c:numRef>
          </c:val>
          <c:extLst>
            <c:ext xmlns:c16="http://schemas.microsoft.com/office/drawing/2014/chart" uri="{C3380CC4-5D6E-409C-BE32-E72D297353CC}">
              <c16:uniqueId val="{0000000C-36D0-4747-AEB2-46BA13268819}"/>
            </c:ext>
          </c:extLst>
        </c:ser>
        <c:dLbls>
          <c:showLegendKey val="0"/>
          <c:showVal val="0"/>
          <c:showCatName val="0"/>
          <c:showSerName val="0"/>
          <c:showPercent val="0"/>
          <c:showBubbleSize val="0"/>
        </c:dLbls>
        <c:gapWidth val="219"/>
        <c:overlap val="-27"/>
        <c:axId val="1078063408"/>
        <c:axId val="1298492384"/>
      </c:barChart>
      <c:catAx>
        <c:axId val="1078063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298492384"/>
        <c:crosses val="autoZero"/>
        <c:auto val="1"/>
        <c:lblAlgn val="ctr"/>
        <c:lblOffset val="100"/>
        <c:noMultiLvlLbl val="0"/>
      </c:catAx>
      <c:valAx>
        <c:axId val="1298492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78063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C14628"/>
              </a:solidFill>
              <a:ln w="19050">
                <a:noFill/>
              </a:ln>
              <a:effectLst/>
            </c:spPr>
            <c:extLst>
              <c:ext xmlns:c16="http://schemas.microsoft.com/office/drawing/2014/chart" uri="{C3380CC4-5D6E-409C-BE32-E72D297353CC}">
                <c16:uniqueId val="{00000001-2752-4194-A01D-CBE87F6C44B1}"/>
              </c:ext>
            </c:extLst>
          </c:dPt>
          <c:dPt>
            <c:idx val="1"/>
            <c:bubble3D val="0"/>
            <c:spPr>
              <a:solidFill>
                <a:srgbClr val="FF671C"/>
              </a:solidFill>
              <a:ln w="19050">
                <a:noFill/>
              </a:ln>
              <a:effectLst/>
            </c:spPr>
            <c:extLst>
              <c:ext xmlns:c16="http://schemas.microsoft.com/office/drawing/2014/chart" uri="{C3380CC4-5D6E-409C-BE32-E72D297353CC}">
                <c16:uniqueId val="{00000003-2752-4194-A01D-CBE87F6C44B1}"/>
              </c:ext>
            </c:extLst>
          </c:dPt>
          <c:dPt>
            <c:idx val="2"/>
            <c:bubble3D val="0"/>
            <c:spPr>
              <a:solidFill>
                <a:srgbClr val="F8991C"/>
              </a:solidFill>
              <a:ln w="19050">
                <a:noFill/>
              </a:ln>
              <a:effectLst/>
            </c:spPr>
            <c:extLst>
              <c:ext xmlns:c16="http://schemas.microsoft.com/office/drawing/2014/chart" uri="{C3380CC4-5D6E-409C-BE32-E72D297353CC}">
                <c16:uniqueId val="{00000005-2752-4194-A01D-CBE87F6C44B1}"/>
              </c:ext>
            </c:extLst>
          </c:dPt>
          <c:dPt>
            <c:idx val="3"/>
            <c:bubble3D val="0"/>
            <c:spPr>
              <a:solidFill>
                <a:srgbClr val="F8CF91"/>
              </a:solidFill>
              <a:ln w="19050">
                <a:noFill/>
              </a:ln>
              <a:effectLst/>
            </c:spPr>
            <c:extLst>
              <c:ext xmlns:c16="http://schemas.microsoft.com/office/drawing/2014/chart" uri="{C3380CC4-5D6E-409C-BE32-E72D297353CC}">
                <c16:uniqueId val="{00000007-2752-4194-A01D-CBE87F6C44B1}"/>
              </c:ext>
            </c:extLst>
          </c:dPt>
          <c:dPt>
            <c:idx val="4"/>
            <c:bubble3D val="0"/>
            <c:spPr>
              <a:solidFill>
                <a:srgbClr val="4C7093"/>
              </a:solidFill>
              <a:ln w="19050">
                <a:noFill/>
              </a:ln>
              <a:effectLst/>
            </c:spPr>
            <c:extLst>
              <c:ext xmlns:c16="http://schemas.microsoft.com/office/drawing/2014/chart" uri="{C3380CC4-5D6E-409C-BE32-E72D297353CC}">
                <c16:uniqueId val="{00000009-2752-4194-A01D-CBE87F6C44B1}"/>
              </c:ext>
            </c:extLst>
          </c:dPt>
          <c:dPt>
            <c:idx val="5"/>
            <c:bubble3D val="0"/>
            <c:spPr>
              <a:solidFill>
                <a:schemeClr val="tx1"/>
              </a:solidFill>
              <a:ln w="19050">
                <a:noFill/>
              </a:ln>
              <a:effectLst/>
            </c:spPr>
            <c:extLst>
              <c:ext xmlns:c16="http://schemas.microsoft.com/office/drawing/2014/chart" uri="{C3380CC4-5D6E-409C-BE32-E72D297353CC}">
                <c16:uniqueId val="{0000000B-2752-4194-A01D-CBE87F6C44B1}"/>
              </c:ext>
            </c:extLst>
          </c:dPt>
          <c:dPt>
            <c:idx val="6"/>
            <c:bubble3D val="0"/>
            <c:spPr>
              <a:solidFill>
                <a:srgbClr val="8F133C"/>
              </a:solidFill>
              <a:ln w="19050">
                <a:noFill/>
              </a:ln>
              <a:effectLst/>
            </c:spPr>
            <c:extLst>
              <c:ext xmlns:c16="http://schemas.microsoft.com/office/drawing/2014/chart" uri="{C3380CC4-5D6E-409C-BE32-E72D297353CC}">
                <c16:uniqueId val="{0000000D-2752-4194-A01D-CBE87F6C44B1}"/>
              </c:ext>
            </c:extLst>
          </c:dPt>
          <c:dPt>
            <c:idx val="7"/>
            <c:bubble3D val="0"/>
            <c:spPr>
              <a:solidFill>
                <a:srgbClr val="447C55"/>
              </a:solidFill>
              <a:ln w="19050">
                <a:noFill/>
              </a:ln>
              <a:effectLst/>
            </c:spPr>
            <c:extLst>
              <c:ext xmlns:c16="http://schemas.microsoft.com/office/drawing/2014/chart" uri="{C3380CC4-5D6E-409C-BE32-E72D297353CC}">
                <c16:uniqueId val="{0000000F-2752-4194-A01D-CBE87F6C44B1}"/>
              </c:ext>
            </c:extLst>
          </c:dPt>
          <c:cat>
            <c:strRef>
              <c:f>Sheet1!$A$2:$A$9</c:f>
              <c:strCache>
                <c:ptCount val="8"/>
                <c:pt idx="0">
                  <c:v>1 color</c:v>
                </c:pt>
                <c:pt idx="1">
                  <c:v>2 color</c:v>
                </c:pt>
                <c:pt idx="2">
                  <c:v>3 color</c:v>
                </c:pt>
                <c:pt idx="3">
                  <c:v>4 color</c:v>
                </c:pt>
                <c:pt idx="4">
                  <c:v>5 color</c:v>
                </c:pt>
                <c:pt idx="5">
                  <c:v>6 color</c:v>
                </c:pt>
                <c:pt idx="6">
                  <c:v>7 color</c:v>
                </c:pt>
                <c:pt idx="7">
                  <c:v>8 color</c:v>
                </c:pt>
              </c:strCache>
            </c:strRef>
          </c:cat>
          <c:val>
            <c:numRef>
              <c:f>Sheet1!$B$2:$B$9</c:f>
              <c:numCache>
                <c:formatCode>General</c:formatCode>
                <c:ptCount val="8"/>
                <c:pt idx="0">
                  <c:v>3</c:v>
                </c:pt>
                <c:pt idx="1">
                  <c:v>3</c:v>
                </c:pt>
                <c:pt idx="2">
                  <c:v>3</c:v>
                </c:pt>
                <c:pt idx="3">
                  <c:v>3</c:v>
                </c:pt>
                <c:pt idx="4">
                  <c:v>3</c:v>
                </c:pt>
                <c:pt idx="5">
                  <c:v>3</c:v>
                </c:pt>
                <c:pt idx="6">
                  <c:v>3</c:v>
                </c:pt>
                <c:pt idx="7">
                  <c:v>3</c:v>
                </c:pt>
              </c:numCache>
            </c:numRef>
          </c:val>
          <c:extLst>
            <c:ext xmlns:c16="http://schemas.microsoft.com/office/drawing/2014/chart" uri="{C3380CC4-5D6E-409C-BE32-E72D297353CC}">
              <c16:uniqueId val="{00000010-2752-4194-A01D-CBE87F6C44B1}"/>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ED030-48CC-D340-A246-BA954A3A0B49}" type="datetimeFigureOut">
              <a:rPr lang="en-US" smtClean="0"/>
              <a:t>8/23/2023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80130-CE8D-E640-9639-E0473270C6CB}" type="slidenum">
              <a:rPr lang="en-US" smtClean="0"/>
              <a:t>‹#›</a:t>
            </a:fld>
            <a:endParaRPr lang="en-US"/>
          </a:p>
        </p:txBody>
      </p:sp>
    </p:spTree>
    <p:extLst>
      <p:ext uri="{BB962C8B-B14F-4D97-AF65-F5344CB8AC3E}">
        <p14:creationId xmlns:p14="http://schemas.microsoft.com/office/powerpoint/2010/main" val="291799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2</a:t>
            </a:fld>
            <a:endParaRPr lang="en-US"/>
          </a:p>
        </p:txBody>
      </p:sp>
    </p:spTree>
    <p:extLst>
      <p:ext uri="{BB962C8B-B14F-4D97-AF65-F5344CB8AC3E}">
        <p14:creationId xmlns:p14="http://schemas.microsoft.com/office/powerpoint/2010/main" val="3939005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Recognize the warning signs.  There is an offensive “rotten egg” odor with H2S which is very strong, but it goes away rather quickly because it interferes with the sense of smell.  The odor may remain but you can’t smell it.  That first whiff should be your first clue.  Eye irritation, nose irritation , cough, nausea, and headache are the early symptoms.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42</a:t>
            </a:fld>
            <a:endParaRPr lang="en-US"/>
          </a:p>
        </p:txBody>
      </p:sp>
    </p:spTree>
    <p:extLst>
      <p:ext uri="{BB962C8B-B14F-4D97-AF65-F5344CB8AC3E}">
        <p14:creationId xmlns:p14="http://schemas.microsoft.com/office/powerpoint/2010/main" val="2443908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Vomiting, fatigue, visual disturbances, and shortness of breath are expected if the employee doesn’t remove himself from that environment.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43</a:t>
            </a:fld>
            <a:endParaRPr lang="en-US"/>
          </a:p>
        </p:txBody>
      </p:sp>
    </p:spTree>
    <p:extLst>
      <p:ext uri="{BB962C8B-B14F-4D97-AF65-F5344CB8AC3E}">
        <p14:creationId xmlns:p14="http://schemas.microsoft.com/office/powerpoint/2010/main" val="2598651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a:t>
            </a:r>
            <a:r>
              <a:rPr lang="en-US" baseline="0"/>
              <a:t> the H2S Toxicity Table </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44</a:t>
            </a:fld>
            <a:endParaRPr lang="en-US"/>
          </a:p>
        </p:txBody>
      </p:sp>
    </p:spTree>
    <p:extLst>
      <p:ext uri="{BB962C8B-B14F-4D97-AF65-F5344CB8AC3E}">
        <p14:creationId xmlns:p14="http://schemas.microsoft.com/office/powerpoint/2010/main" val="2746010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45</a:t>
            </a:fld>
            <a:endParaRPr lang="en-US"/>
          </a:p>
        </p:txBody>
      </p:sp>
    </p:spTree>
    <p:extLst>
      <p:ext uri="{BB962C8B-B14F-4D97-AF65-F5344CB8AC3E}">
        <p14:creationId xmlns:p14="http://schemas.microsoft.com/office/powerpoint/2010/main" val="557911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OSHA = Occupational Health and Safety Administration, </a:t>
            </a:r>
          </a:p>
          <a:p>
            <a:pPr marL="171450" indent="-171450">
              <a:buFont typeface="Arial" panose="020B0604020202020204" pitchFamily="34" charset="0"/>
              <a:buChar char="•"/>
            </a:pPr>
            <a:r>
              <a:rPr lang="en-US"/>
              <a:t>NIOSH = National Institute of Health and Safety, </a:t>
            </a:r>
          </a:p>
          <a:p>
            <a:pPr marL="171450" indent="-171450">
              <a:buFont typeface="Arial" panose="020B0604020202020204" pitchFamily="34" charset="0"/>
              <a:buChar char="•"/>
            </a:pPr>
            <a:r>
              <a:rPr lang="en-US"/>
              <a:t>ACGIH = American</a:t>
            </a:r>
            <a:r>
              <a:rPr lang="en-US" baseline="0"/>
              <a:t> Conference of Governmental Industrial Hygienists.</a:t>
            </a:r>
          </a:p>
          <a:p>
            <a:pPr marL="228600" indent="-228600">
              <a:buFont typeface="Arial" panose="020B0604020202020204" pitchFamily="34" charset="0"/>
              <a:buChar char="•"/>
            </a:pPr>
            <a:r>
              <a:rPr lang="en-US" baseline="0"/>
              <a:t>TWA = Time weighted Average, </a:t>
            </a:r>
          </a:p>
          <a:p>
            <a:pPr marL="228600" indent="-228600">
              <a:buFont typeface="Arial" panose="020B0604020202020204" pitchFamily="34" charset="0"/>
              <a:buChar char="•"/>
            </a:pPr>
            <a:r>
              <a:rPr lang="en-US" baseline="0"/>
              <a:t>STEL = Short term exposure limits,</a:t>
            </a:r>
          </a:p>
          <a:p>
            <a:pPr marL="228600" indent="-228600">
              <a:buFont typeface="Arial" panose="020B0604020202020204" pitchFamily="34" charset="0"/>
              <a:buChar char="•"/>
            </a:pPr>
            <a:r>
              <a:rPr lang="en-US" baseline="0"/>
              <a:t>PEL  = Permissive exposure limits.</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46</a:t>
            </a:fld>
            <a:endParaRPr lang="en-US"/>
          </a:p>
        </p:txBody>
      </p:sp>
    </p:spTree>
    <p:extLst>
      <p:ext uri="{BB962C8B-B14F-4D97-AF65-F5344CB8AC3E}">
        <p14:creationId xmlns:p14="http://schemas.microsoft.com/office/powerpoint/2010/main" val="3835644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47</a:t>
            </a:fld>
            <a:endParaRPr lang="en-US"/>
          </a:p>
        </p:txBody>
      </p:sp>
    </p:spTree>
    <p:extLst>
      <p:ext uri="{BB962C8B-B14F-4D97-AF65-F5344CB8AC3E}">
        <p14:creationId xmlns:p14="http://schemas.microsoft.com/office/powerpoint/2010/main" val="1393664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48</a:t>
            </a:fld>
            <a:endParaRPr lang="en-US"/>
          </a:p>
        </p:txBody>
      </p:sp>
    </p:spTree>
    <p:extLst>
      <p:ext uri="{BB962C8B-B14F-4D97-AF65-F5344CB8AC3E}">
        <p14:creationId xmlns:p14="http://schemas.microsoft.com/office/powerpoint/2010/main" val="78627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49</a:t>
            </a:fld>
            <a:endParaRPr lang="en-US"/>
          </a:p>
        </p:txBody>
      </p:sp>
    </p:spTree>
    <p:extLst>
      <p:ext uri="{BB962C8B-B14F-4D97-AF65-F5344CB8AC3E}">
        <p14:creationId xmlns:p14="http://schemas.microsoft.com/office/powerpoint/2010/main" val="1930740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52</a:t>
            </a:fld>
            <a:endParaRPr lang="en-US"/>
          </a:p>
        </p:txBody>
      </p:sp>
    </p:spTree>
    <p:extLst>
      <p:ext uri="{BB962C8B-B14F-4D97-AF65-F5344CB8AC3E}">
        <p14:creationId xmlns:p14="http://schemas.microsoft.com/office/powerpoint/2010/main" val="1818280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817"/>
            <a:r>
              <a:rPr lang="en-US"/>
              <a:t>Inoperable monitors must be properly tagged and removed from service.  Return the inoperable monitor the moly/filter plant control to ensure proper disposal procedures are followed.   </a:t>
            </a:r>
          </a:p>
          <a:p>
            <a:endParaRPr lang="en-US"/>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54</a:t>
            </a:fld>
            <a:endParaRPr lang="en-US"/>
          </a:p>
        </p:txBody>
      </p:sp>
    </p:spTree>
    <p:extLst>
      <p:ext uri="{BB962C8B-B14F-4D97-AF65-F5344CB8AC3E}">
        <p14:creationId xmlns:p14="http://schemas.microsoft.com/office/powerpoint/2010/main" val="850999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1700" b="1">
                <a:solidFill>
                  <a:schemeClr val="tx1"/>
                </a:solidFill>
                <a:latin typeface="Arial" charset="0"/>
              </a:defRPr>
            </a:lvl1pPr>
            <a:lvl2pPr marL="785372" indent="-302066">
              <a:defRPr sz="1700" b="1">
                <a:solidFill>
                  <a:schemeClr val="tx1"/>
                </a:solidFill>
                <a:latin typeface="Arial" charset="0"/>
              </a:defRPr>
            </a:lvl2pPr>
            <a:lvl3pPr marL="1208265" indent="-241653">
              <a:defRPr sz="1700" b="1">
                <a:solidFill>
                  <a:schemeClr val="tx1"/>
                </a:solidFill>
                <a:latin typeface="Arial" charset="0"/>
              </a:defRPr>
            </a:lvl3pPr>
            <a:lvl4pPr marL="1691571" indent="-241653">
              <a:defRPr sz="1700" b="1">
                <a:solidFill>
                  <a:schemeClr val="tx1"/>
                </a:solidFill>
                <a:latin typeface="Arial" charset="0"/>
              </a:defRPr>
            </a:lvl4pPr>
            <a:lvl5pPr marL="2174878" indent="-241653">
              <a:defRPr sz="1700" b="1">
                <a:solidFill>
                  <a:schemeClr val="tx1"/>
                </a:solidFill>
                <a:latin typeface="Arial" charset="0"/>
              </a:defRPr>
            </a:lvl5pPr>
            <a:lvl6pPr marL="2658184" indent="-241653" eaLnBrk="0" fontAlgn="base" hangingPunct="0">
              <a:spcBef>
                <a:spcPct val="0"/>
              </a:spcBef>
              <a:spcAft>
                <a:spcPct val="0"/>
              </a:spcAft>
              <a:defRPr sz="1700" b="1">
                <a:solidFill>
                  <a:schemeClr val="tx1"/>
                </a:solidFill>
                <a:latin typeface="Arial" charset="0"/>
              </a:defRPr>
            </a:lvl6pPr>
            <a:lvl7pPr marL="3141490" indent="-241653" eaLnBrk="0" fontAlgn="base" hangingPunct="0">
              <a:spcBef>
                <a:spcPct val="0"/>
              </a:spcBef>
              <a:spcAft>
                <a:spcPct val="0"/>
              </a:spcAft>
              <a:defRPr sz="1700" b="1">
                <a:solidFill>
                  <a:schemeClr val="tx1"/>
                </a:solidFill>
                <a:latin typeface="Arial" charset="0"/>
              </a:defRPr>
            </a:lvl7pPr>
            <a:lvl8pPr marL="3624796" indent="-241653" eaLnBrk="0" fontAlgn="base" hangingPunct="0">
              <a:spcBef>
                <a:spcPct val="0"/>
              </a:spcBef>
              <a:spcAft>
                <a:spcPct val="0"/>
              </a:spcAft>
              <a:defRPr sz="1700" b="1">
                <a:solidFill>
                  <a:schemeClr val="tx1"/>
                </a:solidFill>
                <a:latin typeface="Arial" charset="0"/>
              </a:defRPr>
            </a:lvl8pPr>
            <a:lvl9pPr marL="4108102" indent="-241653" eaLnBrk="0" fontAlgn="base" hangingPunct="0">
              <a:spcBef>
                <a:spcPct val="0"/>
              </a:spcBef>
              <a:spcAft>
                <a:spcPct val="0"/>
              </a:spcAft>
              <a:defRPr sz="1700" b="1">
                <a:solidFill>
                  <a:schemeClr val="tx1"/>
                </a:solidFill>
                <a:latin typeface="Arial" charset="0"/>
              </a:defRPr>
            </a:lvl9pPr>
          </a:lstStyle>
          <a:p>
            <a:fld id="{51F989DA-B5B1-432E-8BE9-D91D393BE1C1}" type="slidenum">
              <a:rPr lang="en-US" altLang="en-US" sz="1300" b="0"/>
              <a:pPr/>
              <a:t>5</a:t>
            </a:fld>
            <a:endParaRPr lang="en-US" altLang="en-US" sz="1300" b="0"/>
          </a:p>
        </p:txBody>
      </p:sp>
      <p:sp>
        <p:nvSpPr>
          <p:cNvPr id="5123" name="Rectangle 2"/>
          <p:cNvSpPr>
            <a:spLocks noGrp="1" noRot="1" noChangeAspect="1" noChangeArrowheads="1" noTextEdit="1"/>
          </p:cNvSpPr>
          <p:nvPr>
            <p:ph type="sldImg"/>
          </p:nvPr>
        </p:nvSpPr>
        <p:spPr>
          <a:xfrm>
            <a:off x="3063875" y="49213"/>
            <a:ext cx="3551238" cy="2663825"/>
          </a:xfrm>
          <a:ln/>
        </p:spPr>
      </p:sp>
      <p:sp>
        <p:nvSpPr>
          <p:cNvPr id="5124" name="Rectangle 3"/>
          <p:cNvSpPr>
            <a:spLocks noGrp="1" noChangeArrowheads="1"/>
          </p:cNvSpPr>
          <p:nvPr>
            <p:ph type="body" idx="1"/>
          </p:nvPr>
        </p:nvSpPr>
        <p:spPr>
          <a:xfrm>
            <a:off x="0" y="2831874"/>
            <a:ext cx="9700591" cy="4011511"/>
          </a:xfrm>
          <a:noFill/>
        </p:spPr>
        <p:txBody>
          <a:bodyPr/>
          <a:lstStyle/>
          <a:p>
            <a:pPr eaLnBrk="1" hangingPunct="1"/>
            <a:endParaRPr lang="en-US" altLang="en-US"/>
          </a:p>
        </p:txBody>
      </p:sp>
      <p:sp>
        <p:nvSpPr>
          <p:cNvPr id="5125" name="Rectangle 4"/>
          <p:cNvSpPr>
            <a:spLocks noChangeArrowheads="1"/>
          </p:cNvSpPr>
          <p:nvPr/>
        </p:nvSpPr>
        <p:spPr bwMode="auto">
          <a:xfrm>
            <a:off x="0" y="3204522"/>
            <a:ext cx="8946100" cy="170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4854" tIns="47427" rIns="94854" bIns="47427">
            <a:spAutoFit/>
          </a:bodyPr>
          <a:lstStyle>
            <a:lvl1pPr defTabSz="896938">
              <a:defRPr sz="1600" b="1">
                <a:solidFill>
                  <a:schemeClr val="tx1"/>
                </a:solidFill>
                <a:latin typeface="Arial" charset="0"/>
              </a:defRPr>
            </a:lvl1pPr>
            <a:lvl2pPr marL="742950" indent="-285750" defTabSz="896938">
              <a:defRPr sz="1600" b="1">
                <a:solidFill>
                  <a:schemeClr val="tx1"/>
                </a:solidFill>
                <a:latin typeface="Arial" charset="0"/>
              </a:defRPr>
            </a:lvl2pPr>
            <a:lvl3pPr marL="1143000" indent="-228600" defTabSz="896938">
              <a:defRPr sz="1600" b="1">
                <a:solidFill>
                  <a:schemeClr val="tx1"/>
                </a:solidFill>
                <a:latin typeface="Arial" charset="0"/>
              </a:defRPr>
            </a:lvl3pPr>
            <a:lvl4pPr marL="1600200" indent="-228600" defTabSz="896938">
              <a:defRPr sz="1600" b="1">
                <a:solidFill>
                  <a:schemeClr val="tx1"/>
                </a:solidFill>
                <a:latin typeface="Arial" charset="0"/>
              </a:defRPr>
            </a:lvl4pPr>
            <a:lvl5pPr marL="2057400" indent="-228600" defTabSz="896938">
              <a:defRPr sz="1600" b="1">
                <a:solidFill>
                  <a:schemeClr val="tx1"/>
                </a:solidFill>
                <a:latin typeface="Arial" charset="0"/>
              </a:defRPr>
            </a:lvl5pPr>
            <a:lvl6pPr marL="2514600" indent="-228600" defTabSz="896938" eaLnBrk="0" fontAlgn="base" hangingPunct="0">
              <a:spcBef>
                <a:spcPct val="0"/>
              </a:spcBef>
              <a:spcAft>
                <a:spcPct val="0"/>
              </a:spcAft>
              <a:defRPr sz="1600" b="1">
                <a:solidFill>
                  <a:schemeClr val="tx1"/>
                </a:solidFill>
                <a:latin typeface="Arial" charset="0"/>
              </a:defRPr>
            </a:lvl6pPr>
            <a:lvl7pPr marL="2971800" indent="-228600" defTabSz="896938" eaLnBrk="0" fontAlgn="base" hangingPunct="0">
              <a:spcBef>
                <a:spcPct val="0"/>
              </a:spcBef>
              <a:spcAft>
                <a:spcPct val="0"/>
              </a:spcAft>
              <a:defRPr sz="1600" b="1">
                <a:solidFill>
                  <a:schemeClr val="tx1"/>
                </a:solidFill>
                <a:latin typeface="Arial" charset="0"/>
              </a:defRPr>
            </a:lvl7pPr>
            <a:lvl8pPr marL="3429000" indent="-228600" defTabSz="896938" eaLnBrk="0" fontAlgn="base" hangingPunct="0">
              <a:spcBef>
                <a:spcPct val="0"/>
              </a:spcBef>
              <a:spcAft>
                <a:spcPct val="0"/>
              </a:spcAft>
              <a:defRPr sz="1600" b="1">
                <a:solidFill>
                  <a:schemeClr val="tx1"/>
                </a:solidFill>
                <a:latin typeface="Arial" charset="0"/>
              </a:defRPr>
            </a:lvl8pPr>
            <a:lvl9pPr marL="3886200" indent="-228600" defTabSz="896938" eaLnBrk="0" fontAlgn="base" hangingPunct="0">
              <a:spcBef>
                <a:spcPct val="0"/>
              </a:spcBef>
              <a:spcAft>
                <a:spcPct val="0"/>
              </a:spcAft>
              <a:defRPr sz="1600" b="1">
                <a:solidFill>
                  <a:schemeClr val="tx1"/>
                </a:solidFill>
                <a:latin typeface="Arial" charset="0"/>
              </a:defRPr>
            </a:lvl9pPr>
          </a:lstStyle>
          <a:p>
            <a:pPr>
              <a:buFontTx/>
              <a:buChar char="•"/>
            </a:pPr>
            <a:r>
              <a:rPr lang="en-US" altLang="en-US" sz="1100" b="0"/>
              <a:t>IsaMIll M10000 will be the first of its kind in North America –third of it size in the world (23 total world wide)</a:t>
            </a:r>
          </a:p>
          <a:p>
            <a:pPr>
              <a:buFontTx/>
              <a:buChar char="•"/>
            </a:pPr>
            <a:endParaRPr lang="en-US" altLang="en-US" sz="1100" b="0"/>
          </a:p>
          <a:p>
            <a:pPr>
              <a:buFontTx/>
              <a:buChar char="•"/>
            </a:pPr>
            <a:r>
              <a:rPr lang="en-US" altLang="en-US" sz="1100" b="0"/>
              <a:t>1.724  in. steel shell / 2 layers of 3 inch thick brick, all internal metal walls baffles and agitators are Titanium</a:t>
            </a:r>
          </a:p>
          <a:p>
            <a:pPr>
              <a:buFontTx/>
              <a:buChar char="•"/>
            </a:pPr>
            <a:r>
              <a:rPr lang="en-US" altLang="en-US" sz="1100" b="0"/>
              <a:t>Six compartments with agitators</a:t>
            </a:r>
          </a:p>
          <a:p>
            <a:pPr>
              <a:buFontTx/>
              <a:buChar char="•"/>
            </a:pPr>
            <a:r>
              <a:rPr lang="en-US" altLang="en-US" sz="1100" b="0"/>
              <a:t>All internal metal parts are titanium</a:t>
            </a:r>
          </a:p>
          <a:p>
            <a:pPr>
              <a:buFontTx/>
              <a:buChar char="•"/>
            </a:pPr>
            <a:r>
              <a:rPr lang="en-US" altLang="en-US" sz="1100" b="0"/>
              <a:t>Vessel lining system of pyroflex and acid brick supplied by Koch_Knight</a:t>
            </a:r>
          </a:p>
          <a:p>
            <a:pPr>
              <a:buFontTx/>
              <a:buChar char="•"/>
            </a:pPr>
            <a:r>
              <a:rPr lang="en-US" altLang="en-US" sz="1100" b="0"/>
              <a:t>ROM PLS to scrubber condenses steam and collect particulates, water is recovered and emissions are  limited,  warm PLS increase extraction kinetics at SX</a:t>
            </a:r>
          </a:p>
          <a:p>
            <a:pPr eaLnBrk="1" hangingPunct="1">
              <a:spcBef>
                <a:spcPct val="50000"/>
              </a:spcBef>
              <a:buSzPct val="120000"/>
            </a:pPr>
            <a:endParaRPr lang="en-US" altLang="en-US" sz="1100" b="0"/>
          </a:p>
        </p:txBody>
      </p:sp>
    </p:spTree>
    <p:extLst>
      <p:ext uri="{BB962C8B-B14F-4D97-AF65-F5344CB8AC3E}">
        <p14:creationId xmlns:p14="http://schemas.microsoft.com/office/powerpoint/2010/main" val="3248007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52685D-44B7-4045-AA63-608C9ACE2750}" type="slidenum">
              <a:rPr lang="en-US" smtClean="0"/>
              <a:t>57</a:t>
            </a:fld>
            <a:endParaRPr lang="en-US"/>
          </a:p>
        </p:txBody>
      </p:sp>
    </p:spTree>
    <p:extLst>
      <p:ext uri="{BB962C8B-B14F-4D97-AF65-F5344CB8AC3E}">
        <p14:creationId xmlns:p14="http://schemas.microsoft.com/office/powerpoint/2010/main" val="1625606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t>It is imperative that you do not stop to render aid, sign out or make process adjustments while evacuating.  </a:t>
            </a:r>
          </a:p>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11</a:t>
            </a:fld>
            <a:endParaRPr lang="en-US"/>
          </a:p>
        </p:txBody>
      </p:sp>
    </p:spTree>
    <p:extLst>
      <p:ext uri="{BB962C8B-B14F-4D97-AF65-F5344CB8AC3E}">
        <p14:creationId xmlns:p14="http://schemas.microsoft.com/office/powerpoint/2010/main" val="2325756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16</a:t>
            </a:fld>
            <a:endParaRPr lang="en-US"/>
          </a:p>
        </p:txBody>
      </p:sp>
    </p:spTree>
    <p:extLst>
      <p:ext uri="{BB962C8B-B14F-4D97-AF65-F5344CB8AC3E}">
        <p14:creationId xmlns:p14="http://schemas.microsoft.com/office/powerpoint/2010/main" val="212301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Molly evacuation is triggered an audio evacuation alarm will sound throughout the Moly plant, and</a:t>
            </a:r>
            <a:r>
              <a:rPr lang="en-US" baseline="0" dirty="0"/>
              <a:t> Thickeners.  </a:t>
            </a:r>
            <a:r>
              <a:rPr lang="en-US" dirty="0"/>
              <a:t>Once activated, it will continue to sound until it is reset by the HazMat team or trained Moly processing personnel. These evacuation alarms can be tested manually by a qualified technician through the process control department by bump testing the sensors with calibrated gas.  If only</a:t>
            </a:r>
            <a:r>
              <a:rPr lang="en-US" baseline="0" dirty="0"/>
              <a:t> Molly plant is activated then come to the CLP control room till all clear is given.</a:t>
            </a:r>
            <a:endParaRPr lang="en-US" dirty="0"/>
          </a:p>
          <a:p>
            <a:endParaRPr lang="en-US" dirty="0"/>
          </a:p>
          <a:p>
            <a:r>
              <a:rPr lang="en-US" dirty="0"/>
              <a:t>When an alarm in the CLP Plant</a:t>
            </a:r>
            <a:r>
              <a:rPr lang="en-US" baseline="0" dirty="0"/>
              <a:t> or NASH Tanks </a:t>
            </a:r>
            <a:r>
              <a:rPr lang="en-US" dirty="0"/>
              <a:t>are activated, all entire</a:t>
            </a:r>
            <a:r>
              <a:rPr lang="en-US" baseline="0" dirty="0"/>
              <a:t> personnel will evacuate.   </a:t>
            </a:r>
          </a:p>
          <a:p>
            <a:endParaRPr lang="en-US" baseline="0" dirty="0"/>
          </a:p>
          <a:p>
            <a:r>
              <a:rPr lang="en-US" baseline="0" dirty="0"/>
              <a:t>Sensors are tested every first Tuesday of the month.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52685D-44B7-4045-AA63-608C9ACE2750}" type="slidenum">
              <a:rPr lang="en-US" smtClean="0"/>
              <a:t>17</a:t>
            </a:fld>
            <a:endParaRPr lang="en-US"/>
          </a:p>
        </p:txBody>
      </p:sp>
    </p:spTree>
    <p:extLst>
      <p:ext uri="{BB962C8B-B14F-4D97-AF65-F5344CB8AC3E}">
        <p14:creationId xmlns:p14="http://schemas.microsoft.com/office/powerpoint/2010/main" val="199754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the moly</a:t>
            </a:r>
            <a:r>
              <a:rPr lang="en-US" baseline="0"/>
              <a:t> plant is floating the sulfides of molybdenum and depressing the copper.   </a:t>
            </a:r>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38</a:t>
            </a:fld>
            <a:endParaRPr lang="en-US"/>
          </a:p>
        </p:txBody>
      </p:sp>
    </p:spTree>
    <p:extLst>
      <p:ext uri="{BB962C8B-B14F-4D97-AF65-F5344CB8AC3E}">
        <p14:creationId xmlns:p14="http://schemas.microsoft.com/office/powerpoint/2010/main" val="336291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39</a:t>
            </a:fld>
            <a:endParaRPr lang="en-US"/>
          </a:p>
        </p:txBody>
      </p:sp>
    </p:spTree>
    <p:extLst>
      <p:ext uri="{BB962C8B-B14F-4D97-AF65-F5344CB8AC3E}">
        <p14:creationId xmlns:p14="http://schemas.microsoft.com/office/powerpoint/2010/main" val="2983480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40</a:t>
            </a:fld>
            <a:endParaRPr lang="en-US"/>
          </a:p>
        </p:txBody>
      </p:sp>
    </p:spTree>
    <p:extLst>
      <p:ext uri="{BB962C8B-B14F-4D97-AF65-F5344CB8AC3E}">
        <p14:creationId xmlns:p14="http://schemas.microsoft.com/office/powerpoint/2010/main" val="226599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52685D-44B7-4045-AA63-608C9ACE2750}" type="slidenum">
              <a:rPr lang="en-US" smtClean="0"/>
              <a:t>41</a:t>
            </a:fld>
            <a:endParaRPr lang="en-US"/>
          </a:p>
        </p:txBody>
      </p:sp>
    </p:spTree>
    <p:extLst>
      <p:ext uri="{BB962C8B-B14F-4D97-AF65-F5344CB8AC3E}">
        <p14:creationId xmlns:p14="http://schemas.microsoft.com/office/powerpoint/2010/main" val="301609910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emf"/><Relationship Id="rId10" Type="http://schemas.openxmlformats.org/officeDocument/2006/relationships/image" Target="../media/image9.png"/><Relationship Id="rId4" Type="http://schemas.openxmlformats.org/officeDocument/2006/relationships/image" Target="../media/image5.jpe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7.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11" Type="http://schemas.openxmlformats.org/officeDocument/2006/relationships/image" Target="../media/image9.png"/><Relationship Id="rId5" Type="http://schemas.openxmlformats.org/officeDocument/2006/relationships/oleObject" Target="../embeddings/oleObject3.bin"/><Relationship Id="rId10" Type="http://schemas.openxmlformats.org/officeDocument/2006/relationships/image" Target="../media/image8.png"/><Relationship Id="rId4" Type="http://schemas.openxmlformats.org/officeDocument/2006/relationships/image" Target="../media/image5.jpeg"/><Relationship Id="rId9"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slideMaster" Target="../slideMasters/slideMaster1.xml"/><Relationship Id="rId7" Type="http://schemas.openxmlformats.org/officeDocument/2006/relationships/image" Target="../media/image6.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chart" Target="../charts/chart2.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chart" Target="../charts/chart1.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Master" Target="../slideMasters/slideMaster1.xml"/><Relationship Id="rId7" Type="http://schemas.openxmlformats.org/officeDocument/2006/relationships/image" Target="../media/image11.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5.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cover_C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F97CAD-A4B6-497D-B24E-7AFBCD7ECD3B}"/>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3" name="Picture 22" descr="A picture containing outdoor, scene, laser, night&#10;&#10;Description automatically generated">
            <a:extLst>
              <a:ext uri="{FF2B5EF4-FFF2-40B4-BE49-F238E27FC236}">
                <a16:creationId xmlns:a16="http://schemas.microsoft.com/office/drawing/2014/main" id="{72D34820-406C-43CD-81D7-AFF464212219}"/>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24" name="Rectangle 23">
            <a:extLst>
              <a:ext uri="{FF2B5EF4-FFF2-40B4-BE49-F238E27FC236}">
                <a16:creationId xmlns:a16="http://schemas.microsoft.com/office/drawing/2014/main" id="{8318CF3E-4F3E-4272-BC14-7B29107DD74A}"/>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2AC50BD-04DD-4B9E-852D-7B18E039507B}"/>
              </a:ext>
            </a:extLst>
          </p:cNvPr>
          <p:cNvPicPr>
            <a:picLocks noChangeAspect="1"/>
          </p:cNvPicPr>
          <p:nvPr userDrawn="1"/>
        </p:nvPicPr>
        <p:blipFill>
          <a:blip r:embed="rId5"/>
          <a:stretch>
            <a:fillRect/>
          </a:stretch>
        </p:blipFill>
        <p:spPr>
          <a:xfrm>
            <a:off x="374767" y="404535"/>
            <a:ext cx="3165507" cy="194715"/>
          </a:xfrm>
          <a:prstGeom prst="rect">
            <a:avLst/>
          </a:prstGeom>
        </p:spPr>
      </p:pic>
      <p:graphicFrame>
        <p:nvGraphicFramePr>
          <p:cNvPr id="6" name="Object 5" hidden="1">
            <a:extLst>
              <a:ext uri="{FF2B5EF4-FFF2-40B4-BE49-F238E27FC236}">
                <a16:creationId xmlns:a16="http://schemas.microsoft.com/office/drawing/2014/main" id="{79842561-822A-4200-B6E2-97D8E733B9DF}"/>
              </a:ext>
            </a:extLst>
          </p:cNvPr>
          <p:cNvGraphicFramePr>
            <a:graphicFrameLocks noChangeAspect="1"/>
          </p:cNvGraphicFramePr>
          <p:nvPr userDrawn="1">
            <p:custDataLst>
              <p:tags r:id="rId2"/>
            </p:custDataLst>
            <p:extLst>
              <p:ext uri="{D42A27DB-BD31-4B8C-83A1-F6EECF244321}">
                <p14:modId xmlns:p14="http://schemas.microsoft.com/office/powerpoint/2010/main" val="191918121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2051" name="think-cell Slide" r:id="rId6" imgW="592" imgH="595" progId="TCLayout.ActiveDocument.1">
                  <p:embed/>
                </p:oleObj>
              </mc:Choice>
              <mc:Fallback>
                <p:oleObj name="think-cell Slide" r:id="rId6" imgW="592" imgH="595" progId="TCLayout.ActiveDocument.1">
                  <p:embed/>
                  <p:pic>
                    <p:nvPicPr>
                      <p:cNvPr id="6" name="Object 5" hidden="1">
                        <a:extLst>
                          <a:ext uri="{FF2B5EF4-FFF2-40B4-BE49-F238E27FC236}">
                            <a16:creationId xmlns:a16="http://schemas.microsoft.com/office/drawing/2014/main" id="{79842561-822A-4200-B6E2-97D8E733B9DF}"/>
                          </a:ext>
                        </a:extLst>
                      </p:cNvPr>
                      <p:cNvPicPr/>
                      <p:nvPr/>
                    </p:nvPicPr>
                    <p:blipFill>
                      <a:blip r:embed="rId7"/>
                      <a:stretch>
                        <a:fillRect/>
                      </a:stretch>
                    </p:blipFill>
                    <p:spPr>
                      <a:xfrm>
                        <a:off x="1191" y="1588"/>
                        <a:ext cx="1191"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153972"/>
            <a:ext cx="6547527" cy="1418262"/>
          </a:xfrm>
          <a:prstGeom prst="rect">
            <a:avLst/>
          </a:prstGeom>
        </p:spPr>
        <p:txBody>
          <a:bodyPr vert="horz" anchor="b">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2656626"/>
            <a:ext cx="6547527"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8" name="Picture 27">
            <a:extLst>
              <a:ext uri="{FF2B5EF4-FFF2-40B4-BE49-F238E27FC236}">
                <a16:creationId xmlns:a16="http://schemas.microsoft.com/office/drawing/2014/main" id="{E81B84C1-4218-4AC9-A5F3-389CEC41B15C}"/>
              </a:ext>
            </a:extLst>
          </p:cNvPr>
          <p:cNvPicPr>
            <a:picLocks noChangeAspect="1"/>
          </p:cNvPicPr>
          <p:nvPr userDrawn="1"/>
        </p:nvPicPr>
        <p:blipFill>
          <a:blip r:embed="rId8">
            <a:alphaModFix amt="50000"/>
          </a:blip>
          <a:srcRect/>
          <a:stretch/>
        </p:blipFill>
        <p:spPr>
          <a:xfrm>
            <a:off x="6934386" y="5947822"/>
            <a:ext cx="1955179" cy="548404"/>
          </a:xfrm>
          <a:prstGeom prst="rect">
            <a:avLst/>
          </a:prstGeom>
        </p:spPr>
      </p:pic>
      <p:sp>
        <p:nvSpPr>
          <p:cNvPr id="44" name="TextBox 43">
            <a:extLst>
              <a:ext uri="{FF2B5EF4-FFF2-40B4-BE49-F238E27FC236}">
                <a16:creationId xmlns:a16="http://schemas.microsoft.com/office/drawing/2014/main" id="{F3F34DCD-8F58-4ED4-86F9-7A2868F84251}"/>
              </a:ext>
            </a:extLst>
          </p:cNvPr>
          <p:cNvSpPr txBox="1"/>
          <p:nvPr userDrawn="1"/>
        </p:nvSpPr>
        <p:spPr>
          <a:xfrm>
            <a:off x="2568894" y="6090879"/>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45" name="Picture 44">
            <a:extLst>
              <a:ext uri="{FF2B5EF4-FFF2-40B4-BE49-F238E27FC236}">
                <a16:creationId xmlns:a16="http://schemas.microsoft.com/office/drawing/2014/main" id="{A80E129F-19F1-49E3-B3B0-5F25C9B1C599}"/>
              </a:ext>
            </a:extLst>
          </p:cNvPr>
          <p:cNvPicPr>
            <a:picLocks noChangeAspect="1"/>
          </p:cNvPicPr>
          <p:nvPr userDrawn="1"/>
        </p:nvPicPr>
        <p:blipFill>
          <a:blip r:embed="rId9">
            <a:alphaModFix amt="51000"/>
          </a:blip>
          <a:srcRect/>
          <a:stretch/>
        </p:blipFill>
        <p:spPr>
          <a:xfrm>
            <a:off x="372935" y="5950669"/>
            <a:ext cx="541374" cy="543393"/>
          </a:xfrm>
          <a:prstGeom prst="rect">
            <a:avLst/>
          </a:prstGeom>
        </p:spPr>
      </p:pic>
      <p:pic>
        <p:nvPicPr>
          <p:cNvPr id="46" name="Picture 45">
            <a:extLst>
              <a:ext uri="{FF2B5EF4-FFF2-40B4-BE49-F238E27FC236}">
                <a16:creationId xmlns:a16="http://schemas.microsoft.com/office/drawing/2014/main" id="{75D91D4D-E399-4B54-B405-945EFF42DEDF}"/>
              </a:ext>
            </a:extLst>
          </p:cNvPr>
          <p:cNvPicPr>
            <a:picLocks noChangeAspect="1"/>
          </p:cNvPicPr>
          <p:nvPr userDrawn="1"/>
        </p:nvPicPr>
        <p:blipFill>
          <a:blip r:embed="rId10">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1871125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2F7E14-F9CD-4D03-B41A-33F3FEAD42A4}"/>
              </a:ext>
            </a:extLst>
          </p:cNvPr>
          <p:cNvGraphicFramePr>
            <a:graphicFrameLocks noChangeAspect="1"/>
          </p:cNvGraphicFramePr>
          <p:nvPr userDrawn="1">
            <p:custDataLst>
              <p:tags r:id="rId2"/>
            </p:custDataLst>
            <p:extLst>
              <p:ext uri="{D42A27DB-BD31-4B8C-83A1-F6EECF244321}">
                <p14:modId xmlns:p14="http://schemas.microsoft.com/office/powerpoint/2010/main" val="1302022025"/>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229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F02F7E14-F9CD-4D03-B41A-33F3FEAD42A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532051"/>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355963"/>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B63FB4CB-CF24-374A-A9FB-91654E210479}"/>
              </a:ext>
            </a:extLst>
          </p:cNvPr>
          <p:cNvSpPr>
            <a:spLocks noGrp="1"/>
          </p:cNvSpPr>
          <p:nvPr>
            <p:ph type="title"/>
          </p:nvPr>
        </p:nvSpPr>
        <p:spPr>
          <a:xfrm>
            <a:off x="586113" y="356006"/>
            <a:ext cx="7260715" cy="705531"/>
          </a:xfrm>
          <a:prstGeom prst="rect">
            <a:avLst/>
          </a:prstGeom>
        </p:spPr>
        <p:txBody>
          <a:bodyPr vert="horz">
            <a:normAutofit/>
          </a:bodyPr>
          <a:lstStyle>
            <a:lvl1pPr>
              <a:lnSpc>
                <a:spcPct val="90000"/>
              </a:lnSpc>
              <a:defRPr sz="2800">
                <a:solidFill>
                  <a:schemeClr val="tx1"/>
                </a:solidFill>
              </a:defRPr>
            </a:lvl1pPr>
          </a:lstStyle>
          <a:p>
            <a:r>
              <a:rPr lang="en-US"/>
              <a:t>Click to edit Master title style</a:t>
            </a:r>
          </a:p>
        </p:txBody>
      </p:sp>
      <p:cxnSp>
        <p:nvCxnSpPr>
          <p:cNvPr id="19" name="Straight Connector 18">
            <a:extLst>
              <a:ext uri="{FF2B5EF4-FFF2-40B4-BE49-F238E27FC236}">
                <a16:creationId xmlns:a16="http://schemas.microsoft.com/office/drawing/2014/main" id="{F2A52495-7B77-4DB9-8E3F-9495782DB1C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DA599D75-BE60-4D23-8C36-E6583876713A}"/>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5" name="Text Placeholder 4">
            <a:extLst>
              <a:ext uri="{FF2B5EF4-FFF2-40B4-BE49-F238E27FC236}">
                <a16:creationId xmlns:a16="http://schemas.microsoft.com/office/drawing/2014/main" id="{FC69C6DC-6153-4195-B4E8-81A149B73738}"/>
              </a:ext>
            </a:extLst>
          </p:cNvPr>
          <p:cNvSpPr>
            <a:spLocks noGrp="1"/>
          </p:cNvSpPr>
          <p:nvPr>
            <p:ph type="body" sz="quarter" idx="13"/>
          </p:nvPr>
        </p:nvSpPr>
        <p:spPr>
          <a:xfrm>
            <a:off x="586113" y="1504955"/>
            <a:ext cx="3887391" cy="823912"/>
          </a:xfrm>
          <a:prstGeom prst="rect">
            <a:avLst/>
          </a:prstGeom>
        </p:spPr>
        <p:txBody>
          <a:bodyPr anchor="b"/>
          <a:lstStyle>
            <a:lvl1pPr marL="0" indent="0">
              <a:buNone/>
              <a:defRPr sz="2400" b="1">
                <a:solidFill>
                  <a:srgbClr val="BB5D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Content Placeholder 5">
            <a:extLst>
              <a:ext uri="{FF2B5EF4-FFF2-40B4-BE49-F238E27FC236}">
                <a16:creationId xmlns:a16="http://schemas.microsoft.com/office/drawing/2014/main" id="{BA675432-1578-4F06-A50A-43FE8D5E6576}"/>
              </a:ext>
            </a:extLst>
          </p:cNvPr>
          <p:cNvSpPr>
            <a:spLocks noGrp="1"/>
          </p:cNvSpPr>
          <p:nvPr>
            <p:ph sz="quarter" idx="14"/>
          </p:nvPr>
        </p:nvSpPr>
        <p:spPr>
          <a:xfrm>
            <a:off x="586113" y="2328867"/>
            <a:ext cx="3887391" cy="3684588"/>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358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hart blank text 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5132DD1-6B33-4309-82A8-752481CA67B1}"/>
              </a:ext>
            </a:extLst>
          </p:cNvPr>
          <p:cNvGraphicFramePr>
            <a:graphicFrameLocks noChangeAspect="1"/>
          </p:cNvGraphicFramePr>
          <p:nvPr userDrawn="1">
            <p:custDataLst>
              <p:tags r:id="rId2"/>
            </p:custDataLst>
            <p:extLst>
              <p:ext uri="{D42A27DB-BD31-4B8C-83A1-F6EECF244321}">
                <p14:modId xmlns:p14="http://schemas.microsoft.com/office/powerpoint/2010/main" val="304067073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331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25132DD1-6B33-4309-82A8-752481CA67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70" name="Straight Connector 69">
            <a:extLst>
              <a:ext uri="{FF2B5EF4-FFF2-40B4-BE49-F238E27FC236}">
                <a16:creationId xmlns:a16="http://schemas.microsoft.com/office/drawing/2014/main" id="{4DF4BA91-A2A2-4736-95CB-1BD645CC23F2}"/>
              </a:ext>
            </a:extLst>
          </p:cNvPr>
          <p:cNvCxnSpPr>
            <a:cxnSpLocks/>
          </p:cNvCxnSpPr>
          <p:nvPr userDrawn="1"/>
        </p:nvCxnSpPr>
        <p:spPr>
          <a:xfrm>
            <a:off x="740047"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998861-0A5F-4954-B8BE-DF0F6A1F4250}"/>
              </a:ext>
            </a:extLst>
          </p:cNvPr>
          <p:cNvCxnSpPr>
            <a:cxnSpLocks/>
          </p:cNvCxnSpPr>
          <p:nvPr userDrawn="1"/>
        </p:nvCxnSpPr>
        <p:spPr>
          <a:xfrm>
            <a:off x="4572000" y="2539746"/>
            <a:ext cx="0" cy="1446101"/>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B510F7-909D-4B7F-B125-397D738514D0}"/>
              </a:ext>
            </a:extLst>
          </p:cNvPr>
          <p:cNvCxnSpPr>
            <a:cxnSpLocks/>
          </p:cNvCxnSpPr>
          <p:nvPr userDrawn="1"/>
        </p:nvCxnSpPr>
        <p:spPr>
          <a:xfrm flipH="1">
            <a:off x="2096966" y="3319673"/>
            <a:ext cx="4910346" cy="14028"/>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052774F6-69CD-4B05-9AA2-D50CCFE57E31}"/>
              </a:ext>
            </a:extLst>
          </p:cNvPr>
          <p:cNvSpPr/>
          <p:nvPr userDrawn="1"/>
        </p:nvSpPr>
        <p:spPr>
          <a:xfrm>
            <a:off x="0" y="1139968"/>
            <a:ext cx="9144000" cy="17383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a:extLst>
              <a:ext uri="{FF2B5EF4-FFF2-40B4-BE49-F238E27FC236}">
                <a16:creationId xmlns:a16="http://schemas.microsoft.com/office/drawing/2014/main" id="{04240752-EDEA-41D7-89DB-252A470E04F4}"/>
              </a:ext>
            </a:extLst>
          </p:cNvPr>
          <p:cNvCxnSpPr>
            <a:cxnSpLocks/>
          </p:cNvCxnSpPr>
          <p:nvPr userDrawn="1"/>
        </p:nvCxnSpPr>
        <p:spPr>
          <a:xfrm>
            <a:off x="4572000" y="1139967"/>
            <a:ext cx="0" cy="2931388"/>
          </a:xfrm>
          <a:prstGeom prst="line">
            <a:avLst/>
          </a:prstGeom>
          <a:ln w="19050">
            <a:solidFill>
              <a:srgbClr val="FF671C"/>
            </a:solidFill>
          </a:ln>
        </p:spPr>
        <p:style>
          <a:lnRef idx="1">
            <a:schemeClr val="accent1"/>
          </a:lnRef>
          <a:fillRef idx="0">
            <a:schemeClr val="accent1"/>
          </a:fillRef>
          <a:effectRef idx="0">
            <a:schemeClr val="accent1"/>
          </a:effectRef>
          <a:fontRef idx="minor">
            <a:schemeClr val="tx1"/>
          </a:fontRef>
        </p:style>
      </p:cxn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3"/>
            <a:ext cx="4065016" cy="1284785"/>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1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25" name="Rectangle 24">
            <a:extLst>
              <a:ext uri="{FF2B5EF4-FFF2-40B4-BE49-F238E27FC236}">
                <a16:creationId xmlns:a16="http://schemas.microsoft.com/office/drawing/2014/main" id="{64B92207-A3E0-4D30-B754-7BD03F890EA2}"/>
              </a:ext>
            </a:extLst>
          </p:cNvPr>
          <p:cNvSpPr/>
          <p:nvPr userDrawn="1"/>
        </p:nvSpPr>
        <p:spPr>
          <a:xfrm>
            <a:off x="98129"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Rectangle 36">
            <a:extLst>
              <a:ext uri="{FF2B5EF4-FFF2-40B4-BE49-F238E27FC236}">
                <a16:creationId xmlns:a16="http://schemas.microsoft.com/office/drawing/2014/main" id="{291E0F9B-17A1-4742-BBEA-18FD4100958D}"/>
              </a:ext>
            </a:extLst>
          </p:cNvPr>
          <p:cNvSpPr/>
          <p:nvPr userDrawn="1"/>
        </p:nvSpPr>
        <p:spPr>
          <a:xfrm>
            <a:off x="3504604" y="2695370"/>
            <a:ext cx="2134792" cy="1431131"/>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973459" y="1258703"/>
            <a:ext cx="4031349" cy="1378483"/>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46" name="Text Placeholder 4">
            <a:extLst>
              <a:ext uri="{FF2B5EF4-FFF2-40B4-BE49-F238E27FC236}">
                <a16:creationId xmlns:a16="http://schemas.microsoft.com/office/drawing/2014/main" id="{32BF3A96-C10D-481B-B7D7-7378A143A024}"/>
              </a:ext>
            </a:extLst>
          </p:cNvPr>
          <p:cNvSpPr>
            <a:spLocks noGrp="1"/>
          </p:cNvSpPr>
          <p:nvPr>
            <p:ph type="body" sz="quarter" idx="18" hasCustomPrompt="1"/>
          </p:nvPr>
        </p:nvSpPr>
        <p:spPr>
          <a:xfrm>
            <a:off x="3632632" y="2858368"/>
            <a:ext cx="1933769" cy="1112509"/>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44" name="Straight Connector 43">
            <a:extLst>
              <a:ext uri="{FF2B5EF4-FFF2-40B4-BE49-F238E27FC236}">
                <a16:creationId xmlns:a16="http://schemas.microsoft.com/office/drawing/2014/main" id="{F0F6F3D3-1D9F-4009-91D2-AD6A281F1E70}"/>
              </a:ext>
            </a:extLst>
          </p:cNvPr>
          <p:cNvCxnSpPr>
            <a:cxnSpLocks/>
          </p:cNvCxnSpPr>
          <p:nvPr userDrawn="1"/>
        </p:nvCxnSpPr>
        <p:spPr>
          <a:xfrm>
            <a:off x="2096966" y="3319674"/>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9DF5748C-833B-4C7D-A7FD-C83C6CBED9B5}"/>
              </a:ext>
            </a:extLst>
          </p:cNvPr>
          <p:cNvSpPr/>
          <p:nvPr userDrawn="1"/>
        </p:nvSpPr>
        <p:spPr>
          <a:xfrm>
            <a:off x="962757" y="3840258"/>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9" name="Rectangle 48">
            <a:extLst>
              <a:ext uri="{FF2B5EF4-FFF2-40B4-BE49-F238E27FC236}">
                <a16:creationId xmlns:a16="http://schemas.microsoft.com/office/drawing/2014/main" id="{A6F43AF7-9766-4038-BF82-554F2B07497D}"/>
              </a:ext>
            </a:extLst>
          </p:cNvPr>
          <p:cNvSpPr/>
          <p:nvPr userDrawn="1"/>
        </p:nvSpPr>
        <p:spPr>
          <a:xfrm>
            <a:off x="145504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9" name="Text Placeholder 4">
            <a:extLst>
              <a:ext uri="{FF2B5EF4-FFF2-40B4-BE49-F238E27FC236}">
                <a16:creationId xmlns:a16="http://schemas.microsoft.com/office/drawing/2014/main" id="{973B15DC-252E-4A5A-BF03-D27EDB410F40}"/>
              </a:ext>
            </a:extLst>
          </p:cNvPr>
          <p:cNvSpPr>
            <a:spLocks noGrp="1"/>
          </p:cNvSpPr>
          <p:nvPr userDrawn="1">
            <p:ph type="body" sz="quarter" idx="20" hasCustomPrompt="1"/>
          </p:nvPr>
        </p:nvSpPr>
        <p:spPr>
          <a:xfrm>
            <a:off x="1081885" y="3893626"/>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1" name="Text Placeholder 4">
            <a:extLst>
              <a:ext uri="{FF2B5EF4-FFF2-40B4-BE49-F238E27FC236}">
                <a16:creationId xmlns:a16="http://schemas.microsoft.com/office/drawing/2014/main" id="{DEC8FF88-B71B-41B5-AC00-168A2E5166CE}"/>
              </a:ext>
            </a:extLst>
          </p:cNvPr>
          <p:cNvSpPr>
            <a:spLocks noGrp="1"/>
          </p:cNvSpPr>
          <p:nvPr userDrawn="1">
            <p:ph type="body" sz="quarter" idx="22" hasCustomPrompt="1"/>
          </p:nvPr>
        </p:nvSpPr>
        <p:spPr>
          <a:xfrm>
            <a:off x="161745"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62" name="Text Placeholder 4">
            <a:extLst>
              <a:ext uri="{FF2B5EF4-FFF2-40B4-BE49-F238E27FC236}">
                <a16:creationId xmlns:a16="http://schemas.microsoft.com/office/drawing/2014/main" id="{7D216F02-569A-49FD-9C4D-7D73017830D3}"/>
              </a:ext>
            </a:extLst>
          </p:cNvPr>
          <p:cNvSpPr>
            <a:spLocks noGrp="1"/>
          </p:cNvSpPr>
          <p:nvPr userDrawn="1">
            <p:ph type="body" sz="quarter" idx="23" hasCustomPrompt="1"/>
          </p:nvPr>
        </p:nvSpPr>
        <p:spPr>
          <a:xfrm>
            <a:off x="150087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2" name="Straight Connector 71">
            <a:extLst>
              <a:ext uri="{FF2B5EF4-FFF2-40B4-BE49-F238E27FC236}">
                <a16:creationId xmlns:a16="http://schemas.microsoft.com/office/drawing/2014/main" id="{48E157A5-F1FB-4A99-9B17-594E2875C801}"/>
              </a:ext>
            </a:extLst>
          </p:cNvPr>
          <p:cNvCxnSpPr>
            <a:cxnSpLocks/>
          </p:cNvCxnSpPr>
          <p:nvPr userDrawn="1"/>
        </p:nvCxnSpPr>
        <p:spPr>
          <a:xfrm flipH="1">
            <a:off x="740047" y="4960414"/>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A69A6C8-BBBA-4A5A-BD8E-4F2863C7A10B}"/>
              </a:ext>
            </a:extLst>
          </p:cNvPr>
          <p:cNvCxnSpPr>
            <a:cxnSpLocks/>
          </p:cNvCxnSpPr>
          <p:nvPr userDrawn="1"/>
        </p:nvCxnSpPr>
        <p:spPr>
          <a:xfrm>
            <a:off x="3448394" y="4948280"/>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21CD03D-DAF3-4B68-9DAA-9279D235C59F}"/>
              </a:ext>
            </a:extLst>
          </p:cNvPr>
          <p:cNvSpPr/>
          <p:nvPr userDrawn="1"/>
        </p:nvSpPr>
        <p:spPr>
          <a:xfrm>
            <a:off x="2806477" y="5122546"/>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Text Placeholder 4">
            <a:extLst>
              <a:ext uri="{FF2B5EF4-FFF2-40B4-BE49-F238E27FC236}">
                <a16:creationId xmlns:a16="http://schemas.microsoft.com/office/drawing/2014/main" id="{F1E28928-A85C-4454-8E07-56AD06E6BACF}"/>
              </a:ext>
            </a:extLst>
          </p:cNvPr>
          <p:cNvSpPr>
            <a:spLocks noGrp="1"/>
          </p:cNvSpPr>
          <p:nvPr userDrawn="1">
            <p:ph type="body" sz="quarter" idx="24" hasCustomPrompt="1"/>
          </p:nvPr>
        </p:nvSpPr>
        <p:spPr>
          <a:xfrm>
            <a:off x="2870092" y="5196483"/>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78" name="Straight Connector 77">
            <a:extLst>
              <a:ext uri="{FF2B5EF4-FFF2-40B4-BE49-F238E27FC236}">
                <a16:creationId xmlns:a16="http://schemas.microsoft.com/office/drawing/2014/main" id="{E6D2E2D0-8215-46A3-AD69-C5AFAEF00569}"/>
              </a:ext>
            </a:extLst>
          </p:cNvPr>
          <p:cNvCxnSpPr>
            <a:cxnSpLocks/>
          </p:cNvCxnSpPr>
          <p:nvPr userDrawn="1"/>
        </p:nvCxnSpPr>
        <p:spPr>
          <a:xfrm>
            <a:off x="5645572"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9F6E2181-ED29-490C-AB34-125262619C19}"/>
              </a:ext>
            </a:extLst>
          </p:cNvPr>
          <p:cNvSpPr/>
          <p:nvPr userDrawn="1"/>
        </p:nvSpPr>
        <p:spPr>
          <a:xfrm>
            <a:off x="5003654"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cxnSp>
        <p:nvCxnSpPr>
          <p:cNvPr id="80" name="Straight Connector 79">
            <a:extLst>
              <a:ext uri="{FF2B5EF4-FFF2-40B4-BE49-F238E27FC236}">
                <a16:creationId xmlns:a16="http://schemas.microsoft.com/office/drawing/2014/main" id="{BDB5D549-495F-4858-B322-93010E4861D7}"/>
              </a:ext>
            </a:extLst>
          </p:cNvPr>
          <p:cNvCxnSpPr>
            <a:cxnSpLocks/>
          </p:cNvCxnSpPr>
          <p:nvPr userDrawn="1"/>
        </p:nvCxnSpPr>
        <p:spPr>
          <a:xfrm>
            <a:off x="7002491" y="3320510"/>
            <a:ext cx="0" cy="1944745"/>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0ED4439-13DE-479E-A463-246F49A524CB}"/>
              </a:ext>
            </a:extLst>
          </p:cNvPr>
          <p:cNvSpPr/>
          <p:nvPr userDrawn="1"/>
        </p:nvSpPr>
        <p:spPr>
          <a:xfrm>
            <a:off x="5868282" y="3841094"/>
            <a:ext cx="2268416" cy="961292"/>
          </a:xfrm>
          <a:prstGeom prst="rect">
            <a:avLst/>
          </a:prstGeom>
          <a:solidFill>
            <a:srgbClr val="982F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2" name="Rectangle 81">
            <a:extLst>
              <a:ext uri="{FF2B5EF4-FFF2-40B4-BE49-F238E27FC236}">
                <a16:creationId xmlns:a16="http://schemas.microsoft.com/office/drawing/2014/main" id="{6375DF85-9F61-4788-9BED-D3DBE454A64F}"/>
              </a:ext>
            </a:extLst>
          </p:cNvPr>
          <p:cNvSpPr/>
          <p:nvPr userDrawn="1"/>
        </p:nvSpPr>
        <p:spPr>
          <a:xfrm>
            <a:off x="636057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3" name="Text Placeholder 4">
            <a:extLst>
              <a:ext uri="{FF2B5EF4-FFF2-40B4-BE49-F238E27FC236}">
                <a16:creationId xmlns:a16="http://schemas.microsoft.com/office/drawing/2014/main" id="{EEDAD94D-E1FB-4D24-A8B3-449950C2AEDD}"/>
              </a:ext>
            </a:extLst>
          </p:cNvPr>
          <p:cNvSpPr>
            <a:spLocks noGrp="1"/>
          </p:cNvSpPr>
          <p:nvPr>
            <p:ph type="body" sz="quarter" idx="25" hasCustomPrompt="1"/>
          </p:nvPr>
        </p:nvSpPr>
        <p:spPr>
          <a:xfrm>
            <a:off x="5987410" y="3894462"/>
            <a:ext cx="2030161" cy="813418"/>
          </a:xfrm>
          <a:prstGeom prst="rect">
            <a:avLst/>
          </a:prstGeom>
        </p:spPr>
        <p:txBody>
          <a:bodyPr numCol="1" anchor="ctr">
            <a:normAutofit/>
          </a:bodyPr>
          <a:lstStyle>
            <a:lvl1pPr marL="0" indent="0" algn="ctr">
              <a:buNone/>
              <a:defRPr sz="1600" b="1">
                <a:solidFill>
                  <a:schemeClr val="bg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4" name="Text Placeholder 4">
            <a:extLst>
              <a:ext uri="{FF2B5EF4-FFF2-40B4-BE49-F238E27FC236}">
                <a16:creationId xmlns:a16="http://schemas.microsoft.com/office/drawing/2014/main" id="{728B71F6-9F1B-41DB-8D19-B0731D26E2C2}"/>
              </a:ext>
            </a:extLst>
          </p:cNvPr>
          <p:cNvSpPr>
            <a:spLocks noGrp="1"/>
          </p:cNvSpPr>
          <p:nvPr>
            <p:ph type="body" sz="quarter" idx="26" hasCustomPrompt="1"/>
          </p:nvPr>
        </p:nvSpPr>
        <p:spPr>
          <a:xfrm>
            <a:off x="5067270"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85" name="Text Placeholder 4">
            <a:extLst>
              <a:ext uri="{FF2B5EF4-FFF2-40B4-BE49-F238E27FC236}">
                <a16:creationId xmlns:a16="http://schemas.microsoft.com/office/drawing/2014/main" id="{667487F2-4941-46C6-9FB0-2C531469B34C}"/>
              </a:ext>
            </a:extLst>
          </p:cNvPr>
          <p:cNvSpPr>
            <a:spLocks noGrp="1"/>
          </p:cNvSpPr>
          <p:nvPr>
            <p:ph type="body" sz="quarter" idx="27" hasCustomPrompt="1"/>
          </p:nvPr>
        </p:nvSpPr>
        <p:spPr>
          <a:xfrm>
            <a:off x="640639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cxnSp>
        <p:nvCxnSpPr>
          <p:cNvPr id="86" name="Straight Connector 85">
            <a:extLst>
              <a:ext uri="{FF2B5EF4-FFF2-40B4-BE49-F238E27FC236}">
                <a16:creationId xmlns:a16="http://schemas.microsoft.com/office/drawing/2014/main" id="{49A90B50-AEC3-4FC8-980D-AF91F3CBB90E}"/>
              </a:ext>
            </a:extLst>
          </p:cNvPr>
          <p:cNvCxnSpPr>
            <a:cxnSpLocks/>
          </p:cNvCxnSpPr>
          <p:nvPr userDrawn="1"/>
        </p:nvCxnSpPr>
        <p:spPr>
          <a:xfrm flipH="1">
            <a:off x="5645572" y="4961250"/>
            <a:ext cx="2708348"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6006CEA-F0ED-4ED3-BF84-B157B5ADB00A}"/>
              </a:ext>
            </a:extLst>
          </p:cNvPr>
          <p:cNvCxnSpPr>
            <a:cxnSpLocks/>
          </p:cNvCxnSpPr>
          <p:nvPr userDrawn="1"/>
        </p:nvCxnSpPr>
        <p:spPr>
          <a:xfrm>
            <a:off x="8353919" y="4949116"/>
            <a:ext cx="0" cy="422796"/>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4B818BFA-42E5-4866-B523-39CFE9BB711E}"/>
              </a:ext>
            </a:extLst>
          </p:cNvPr>
          <p:cNvSpPr/>
          <p:nvPr userDrawn="1"/>
        </p:nvSpPr>
        <p:spPr>
          <a:xfrm>
            <a:off x="7712002" y="5123382"/>
            <a:ext cx="1283835" cy="961292"/>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9" name="Text Placeholder 4">
            <a:extLst>
              <a:ext uri="{FF2B5EF4-FFF2-40B4-BE49-F238E27FC236}">
                <a16:creationId xmlns:a16="http://schemas.microsoft.com/office/drawing/2014/main" id="{16783C8E-525C-4200-BC40-71437B30C9DF}"/>
              </a:ext>
            </a:extLst>
          </p:cNvPr>
          <p:cNvSpPr>
            <a:spLocks noGrp="1"/>
          </p:cNvSpPr>
          <p:nvPr>
            <p:ph type="body" sz="quarter" idx="28" hasCustomPrompt="1"/>
          </p:nvPr>
        </p:nvSpPr>
        <p:spPr>
          <a:xfrm>
            <a:off x="7775617" y="5197319"/>
            <a:ext cx="1156606" cy="813418"/>
          </a:xfrm>
          <a:prstGeom prst="rect">
            <a:avLst/>
          </a:prstGeom>
        </p:spPr>
        <p:txBody>
          <a:bodyPr numCol="1" anchor="ctr">
            <a:normAutofit/>
          </a:bodyPr>
          <a:lstStyle>
            <a:lvl1pPr marL="0" indent="0" algn="ctr">
              <a:buNone/>
              <a:defRPr sz="16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text</a:t>
            </a:r>
          </a:p>
        </p:txBody>
      </p:sp>
      <p:sp>
        <p:nvSpPr>
          <p:cNvPr id="40" name="Title Placeholder 1">
            <a:extLst>
              <a:ext uri="{FF2B5EF4-FFF2-40B4-BE49-F238E27FC236}">
                <a16:creationId xmlns:a16="http://schemas.microsoft.com/office/drawing/2014/main" id="{37452136-C22D-4604-ADDF-C87346C98F24}"/>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21320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hart blank text photo">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B77CE24-C6F6-4C55-9986-ACC5659A91C7}"/>
              </a:ext>
            </a:extLst>
          </p:cNvPr>
          <p:cNvSpPr/>
          <p:nvPr userDrawn="1"/>
        </p:nvSpPr>
        <p:spPr>
          <a:xfrm>
            <a:off x="4680663" y="2791459"/>
            <a:ext cx="1285163" cy="3533331"/>
          </a:xfrm>
          <a:prstGeom prst="rect">
            <a:avLst/>
          </a:prstGeom>
          <a:solidFill>
            <a:srgbClr val="C14628">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25CBDE44-D234-4DFA-90B1-695AF07458B7}"/>
              </a:ext>
            </a:extLst>
          </p:cNvPr>
          <p:cNvSpPr/>
          <p:nvPr userDrawn="1"/>
        </p:nvSpPr>
        <p:spPr>
          <a:xfrm>
            <a:off x="265153" y="2791459"/>
            <a:ext cx="1285163" cy="3533331"/>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23A19812-3E96-4571-8400-195B0A995BA8}"/>
              </a:ext>
            </a:extLst>
          </p:cNvPr>
          <p:cNvSpPr/>
          <p:nvPr userDrawn="1"/>
        </p:nvSpPr>
        <p:spPr>
          <a:xfrm>
            <a:off x="1736989" y="2791459"/>
            <a:ext cx="1285163" cy="3533331"/>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45B511AE-D6FC-43B1-B105-CE39AC2692E9}"/>
              </a:ext>
            </a:extLst>
          </p:cNvPr>
          <p:cNvSpPr/>
          <p:nvPr userDrawn="1"/>
        </p:nvSpPr>
        <p:spPr>
          <a:xfrm>
            <a:off x="3208826" y="2791459"/>
            <a:ext cx="1285163" cy="3533331"/>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1278DD3-7936-4A18-A2FF-D24E250BB003}"/>
              </a:ext>
            </a:extLst>
          </p:cNvPr>
          <p:cNvSpPr/>
          <p:nvPr userDrawn="1"/>
        </p:nvSpPr>
        <p:spPr>
          <a:xfrm>
            <a:off x="6152500" y="2791459"/>
            <a:ext cx="1285163" cy="3533331"/>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759B849-BB03-467B-A9F4-6E2FCEDDCA8B}"/>
              </a:ext>
            </a:extLst>
          </p:cNvPr>
          <p:cNvSpPr/>
          <p:nvPr userDrawn="1"/>
        </p:nvSpPr>
        <p:spPr>
          <a:xfrm>
            <a:off x="7624336" y="2791459"/>
            <a:ext cx="1285163" cy="3533331"/>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C7673586-8545-43F4-B4B0-74EE7F0A0709}"/>
              </a:ext>
            </a:extLst>
          </p:cNvPr>
          <p:cNvGraphicFramePr>
            <a:graphicFrameLocks noChangeAspect="1"/>
          </p:cNvGraphicFramePr>
          <p:nvPr userDrawn="1">
            <p:custDataLst>
              <p:tags r:id="rId2"/>
            </p:custDataLst>
            <p:extLst>
              <p:ext uri="{D42A27DB-BD31-4B8C-83A1-F6EECF244321}">
                <p14:modId xmlns:p14="http://schemas.microsoft.com/office/powerpoint/2010/main" val="277159367"/>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433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C7673586-8545-43F4-B4B0-74EE7F0A0709}"/>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4479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1" name="Content Placeholder 5">
            <a:extLst>
              <a:ext uri="{FF2B5EF4-FFF2-40B4-BE49-F238E27FC236}">
                <a16:creationId xmlns:a16="http://schemas.microsoft.com/office/drawing/2014/main" id="{F1FA932B-1BFD-44EB-99B4-5A9C1DB140C6}"/>
              </a:ext>
            </a:extLst>
          </p:cNvPr>
          <p:cNvSpPr>
            <a:spLocks noGrp="1"/>
          </p:cNvSpPr>
          <p:nvPr>
            <p:ph sz="quarter" idx="4"/>
          </p:nvPr>
        </p:nvSpPr>
        <p:spPr>
          <a:xfrm>
            <a:off x="304759" y="1286314"/>
            <a:ext cx="4189230" cy="122212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9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38" name="Content Placeholder 5">
            <a:extLst>
              <a:ext uri="{FF2B5EF4-FFF2-40B4-BE49-F238E27FC236}">
                <a16:creationId xmlns:a16="http://schemas.microsoft.com/office/drawing/2014/main" id="{CDA47430-F8D5-4F07-A45B-86AEC1038F35}"/>
              </a:ext>
            </a:extLst>
          </p:cNvPr>
          <p:cNvSpPr>
            <a:spLocks noGrp="1"/>
          </p:cNvSpPr>
          <p:nvPr>
            <p:ph sz="quarter" idx="19"/>
          </p:nvPr>
        </p:nvSpPr>
        <p:spPr>
          <a:xfrm>
            <a:off x="4680664" y="1258703"/>
            <a:ext cx="4228836" cy="1249734"/>
          </a:xfrm>
          <a:prstGeom prst="rect">
            <a:avLst/>
          </a:prstGeom>
        </p:spPr>
        <p:txBody>
          <a:bodyPr>
            <a:normAutofit/>
          </a:bodyPr>
          <a:lstStyle>
            <a:lvl1pPr>
              <a:defRPr sz="1800"/>
            </a:lvl1pPr>
            <a:lvl2pPr>
              <a:buClr>
                <a:srgbClr val="BB5D00"/>
              </a:buClr>
              <a:defRPr sz="1800"/>
            </a:lvl2pPr>
            <a:lvl3pPr>
              <a:buClr>
                <a:srgbClr val="BB5D00"/>
              </a:buClr>
              <a:defRPr sz="1800"/>
            </a:lvl3pPr>
            <a:lvl4pPr>
              <a:buClr>
                <a:srgbClr val="BB5D00"/>
              </a:buClr>
              <a:defRPr sz="1600"/>
            </a:lvl4pPr>
            <a:lvl5pPr>
              <a:buClr>
                <a:srgbClr val="BB5D00"/>
              </a:buClr>
              <a:defRPr sz="1600"/>
            </a:lvl5pPr>
          </a:lstStyle>
          <a:p>
            <a:pPr lvl="0"/>
            <a:r>
              <a:rPr lang="en-US"/>
              <a:t>Click to edit Master text styles</a:t>
            </a:r>
          </a:p>
          <a:p>
            <a:pPr lvl="1"/>
            <a:r>
              <a:rPr lang="en-US"/>
              <a:t>Second level</a:t>
            </a:r>
          </a:p>
          <a:p>
            <a:pPr lvl="2"/>
            <a:r>
              <a:rPr lang="en-US"/>
              <a:t>Third level</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2862754"/>
            <a:ext cx="1129876" cy="3256692"/>
          </a:xfrm>
          <a:prstGeom prst="rect">
            <a:avLst/>
          </a:prstGeom>
        </p:spPr>
        <p:txBody>
          <a:bodyPr>
            <a:normAutofit/>
          </a:bodyPr>
          <a:lstStyle>
            <a:lvl1pPr marL="117475" indent="-117475">
              <a:buClr>
                <a:schemeClr val="bg1">
                  <a:lumMod val="65000"/>
                </a:schemeClr>
              </a:buClr>
              <a:defRPr lang="en-US" sz="12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2862754"/>
            <a:ext cx="1129876" cy="3256692"/>
          </a:xfrm>
          <a:prstGeom prst="rect">
            <a:avLst/>
          </a:prstGeom>
        </p:spPr>
        <p:txBody>
          <a:bodyPr>
            <a:normAutofit/>
          </a:bodyPr>
          <a:lstStyle>
            <a:lvl1pPr marL="117475" indent="-117475">
              <a:buClr>
                <a:schemeClr val="tx1"/>
              </a:buClr>
              <a:defRPr sz="12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2862754"/>
            <a:ext cx="1129876" cy="3256692"/>
          </a:xfrm>
          <a:prstGeom prst="rect">
            <a:avLst/>
          </a:prstGeom>
        </p:spPr>
        <p:txBody>
          <a:bodyPr>
            <a:normAutofit/>
          </a:bodyPr>
          <a:lstStyle>
            <a:lvl1pPr marL="117475" indent="-117475">
              <a:buClr>
                <a:schemeClr val="tx1"/>
              </a:buClr>
              <a:defRPr sz="12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508437"/>
            <a:ext cx="9144001" cy="77678"/>
          </a:xfrm>
          <a:prstGeom prst="rect">
            <a:avLst/>
          </a:prstGeom>
        </p:spPr>
      </p:pic>
      <p:sp>
        <p:nvSpPr>
          <p:cNvPr id="28" name="Title Placeholder 1">
            <a:extLst>
              <a:ext uri="{FF2B5EF4-FFF2-40B4-BE49-F238E27FC236}">
                <a16:creationId xmlns:a16="http://schemas.microsoft.com/office/drawing/2014/main" id="{61E3973C-4FA3-4F1F-A657-CD1E94B24EDE}"/>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2923637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hart blank text photo">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52774F6-69CD-4B05-9AA2-D50CCFE57E31}"/>
              </a:ext>
            </a:extLst>
          </p:cNvPr>
          <p:cNvSpPr/>
          <p:nvPr userDrawn="1"/>
        </p:nvSpPr>
        <p:spPr>
          <a:xfrm>
            <a:off x="0" y="1139967"/>
            <a:ext cx="9144000" cy="18256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1" name="Rectangle 30">
            <a:extLst>
              <a:ext uri="{FF2B5EF4-FFF2-40B4-BE49-F238E27FC236}">
                <a16:creationId xmlns:a16="http://schemas.microsoft.com/office/drawing/2014/main" id="{B1DAD216-0C11-4D70-A38F-9BAB18367B13}"/>
              </a:ext>
            </a:extLst>
          </p:cNvPr>
          <p:cNvSpPr/>
          <p:nvPr userDrawn="1"/>
        </p:nvSpPr>
        <p:spPr>
          <a:xfrm>
            <a:off x="265153" y="1479923"/>
            <a:ext cx="1285163" cy="1142613"/>
          </a:xfrm>
          <a:prstGeom prst="rect">
            <a:avLst/>
          </a:prstGeom>
          <a:solidFill>
            <a:srgbClr val="FBE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B7A5F751-E869-44D8-8B66-FA510AB156F3}"/>
              </a:ext>
            </a:extLst>
          </p:cNvPr>
          <p:cNvSpPr/>
          <p:nvPr userDrawn="1"/>
        </p:nvSpPr>
        <p:spPr>
          <a:xfrm>
            <a:off x="1736989" y="1479923"/>
            <a:ext cx="1285163" cy="1142613"/>
          </a:xfrm>
          <a:prstGeom prst="rect">
            <a:avLst/>
          </a:prstGeom>
          <a:solidFill>
            <a:srgbClr val="FBC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D333C7C6-E901-4D27-B7B3-68B1D0610C69}"/>
              </a:ext>
            </a:extLst>
          </p:cNvPr>
          <p:cNvSpPr/>
          <p:nvPr userDrawn="1"/>
        </p:nvSpPr>
        <p:spPr>
          <a:xfrm>
            <a:off x="3208826" y="1479923"/>
            <a:ext cx="1285163" cy="1142613"/>
          </a:xfrm>
          <a:prstGeom prst="rect">
            <a:avLst/>
          </a:prstGeom>
          <a:solidFill>
            <a:srgbClr val="FFB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A9120345-A674-4944-A7E7-C3A91C18AD10}"/>
              </a:ext>
            </a:extLst>
          </p:cNvPr>
          <p:cNvSpPr/>
          <p:nvPr userDrawn="1"/>
        </p:nvSpPr>
        <p:spPr>
          <a:xfrm>
            <a:off x="4680663" y="1479923"/>
            <a:ext cx="1285163" cy="1142613"/>
          </a:xfrm>
          <a:prstGeom prst="rect">
            <a:avLst/>
          </a:prstGeom>
          <a:solidFill>
            <a:srgbClr val="DF9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DB8D2967-2613-4A4B-AB79-1BB3081735B2}"/>
              </a:ext>
            </a:extLst>
          </p:cNvPr>
          <p:cNvSpPr/>
          <p:nvPr userDrawn="1"/>
        </p:nvSpPr>
        <p:spPr>
          <a:xfrm>
            <a:off x="6152500" y="1479923"/>
            <a:ext cx="1285163" cy="1142613"/>
          </a:xfrm>
          <a:prstGeom prst="rect">
            <a:avLst/>
          </a:prstGeom>
          <a:solidFill>
            <a:srgbClr val="C584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7E11C49D-C64F-4A69-BB88-48CDFA1D32A9}"/>
              </a:ext>
            </a:extLst>
          </p:cNvPr>
          <p:cNvSpPr/>
          <p:nvPr userDrawn="1"/>
        </p:nvSpPr>
        <p:spPr>
          <a:xfrm>
            <a:off x="7624336" y="1479923"/>
            <a:ext cx="1285163" cy="114261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 name="Object 2" hidden="1">
            <a:extLst>
              <a:ext uri="{FF2B5EF4-FFF2-40B4-BE49-F238E27FC236}">
                <a16:creationId xmlns:a16="http://schemas.microsoft.com/office/drawing/2014/main" id="{A780FEF1-66C7-4B19-978A-B53E1DFFF3B1}"/>
              </a:ext>
            </a:extLst>
          </p:cNvPr>
          <p:cNvGraphicFramePr>
            <a:graphicFrameLocks noChangeAspect="1"/>
          </p:cNvGraphicFramePr>
          <p:nvPr userDrawn="1">
            <p:custDataLst>
              <p:tags r:id="rId2"/>
            </p:custDataLst>
            <p:extLst>
              <p:ext uri="{D42A27DB-BD31-4B8C-83A1-F6EECF244321}">
                <p14:modId xmlns:p14="http://schemas.microsoft.com/office/powerpoint/2010/main" val="408542211"/>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536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A780FEF1-66C7-4B19-978A-B53E1DFFF3B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2" name="Slide Number Placeholder 5">
            <a:extLst>
              <a:ext uri="{FF2B5EF4-FFF2-40B4-BE49-F238E27FC236}">
                <a16:creationId xmlns:a16="http://schemas.microsoft.com/office/drawing/2014/main" id="{45E2C1F7-B1E8-4685-B6B6-CBB84934A69E}"/>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24" name="Text Placeholder 4">
            <a:extLst>
              <a:ext uri="{FF2B5EF4-FFF2-40B4-BE49-F238E27FC236}">
                <a16:creationId xmlns:a16="http://schemas.microsoft.com/office/drawing/2014/main" id="{E67B8A56-E4BB-41C5-971B-EA9557624D5F}"/>
              </a:ext>
            </a:extLst>
          </p:cNvPr>
          <p:cNvSpPr>
            <a:spLocks noGrp="1"/>
          </p:cNvSpPr>
          <p:nvPr>
            <p:ph type="body" sz="quarter" idx="3" hasCustomPrompt="1"/>
          </p:nvPr>
        </p:nvSpPr>
        <p:spPr>
          <a:xfrm>
            <a:off x="373359" y="6507850"/>
            <a:ext cx="5522983" cy="289067"/>
          </a:xfrm>
          <a:prstGeom prst="rect">
            <a:avLst/>
          </a:prstGeom>
        </p:spPr>
        <p:txBody>
          <a:bodyPr anchor="t">
            <a:normAutofit/>
          </a:bodyPr>
          <a:lstStyle>
            <a:lvl1pPr marL="0" indent="0">
              <a:buNone/>
              <a:defRPr sz="1000" b="0">
                <a:solidFill>
                  <a:schemeClr val="tx1"/>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*footnotes</a:t>
            </a:r>
          </a:p>
        </p:txBody>
      </p:sp>
      <p:sp>
        <p:nvSpPr>
          <p:cNvPr id="60" name="Content Placeholder 5">
            <a:extLst>
              <a:ext uri="{FF2B5EF4-FFF2-40B4-BE49-F238E27FC236}">
                <a16:creationId xmlns:a16="http://schemas.microsoft.com/office/drawing/2014/main" id="{9B885894-6438-4B2C-ACAE-C131BFE6FBD7}"/>
              </a:ext>
            </a:extLst>
          </p:cNvPr>
          <p:cNvSpPr>
            <a:spLocks noGrp="1"/>
          </p:cNvSpPr>
          <p:nvPr>
            <p:ph sz="quarter" idx="20"/>
          </p:nvPr>
        </p:nvSpPr>
        <p:spPr>
          <a:xfrm>
            <a:off x="338440"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7" name="Content Placeholder 5">
            <a:extLst>
              <a:ext uri="{FF2B5EF4-FFF2-40B4-BE49-F238E27FC236}">
                <a16:creationId xmlns:a16="http://schemas.microsoft.com/office/drawing/2014/main" id="{7C84AF60-AB61-4C06-8408-F5D1D1487850}"/>
              </a:ext>
            </a:extLst>
          </p:cNvPr>
          <p:cNvSpPr>
            <a:spLocks noGrp="1"/>
          </p:cNvSpPr>
          <p:nvPr>
            <p:ph sz="quarter" idx="21"/>
          </p:nvPr>
        </p:nvSpPr>
        <p:spPr>
          <a:xfrm>
            <a:off x="1814633" y="3167552"/>
            <a:ext cx="1129876" cy="3256692"/>
          </a:xfrm>
          <a:prstGeom prst="rect">
            <a:avLst/>
          </a:prstGeom>
        </p:spPr>
        <p:txBody>
          <a:bodyPr>
            <a:normAutofit/>
          </a:bodyPr>
          <a:lstStyle>
            <a:lvl1pPr marL="117475" indent="-117475">
              <a:buClr>
                <a:schemeClr val="bg1">
                  <a:lumMod val="65000"/>
                </a:schemeClr>
              </a:buClr>
              <a:defRPr lang="en-US" sz="1000" b="0" i="0" kern="1200" dirty="0">
                <a:solidFill>
                  <a:schemeClr val="tx1"/>
                </a:solidFill>
                <a:latin typeface="Arial" panose="020B0604020202020204" pitchFamily="34" charset="0"/>
                <a:ea typeface="+mn-ea"/>
                <a:cs typeface="Arial" panose="020B0604020202020204" pitchFamily="34" charset="0"/>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marL="117475" lvl="0" indent="-117475" algn="l" defTabSz="914400" rtl="0" eaLnBrk="1" latinLnBrk="0" hangingPunct="1">
              <a:lnSpc>
                <a:spcPct val="90000"/>
              </a:lnSpc>
              <a:spcBef>
                <a:spcPts val="1000"/>
              </a:spcBef>
              <a:buClr>
                <a:schemeClr val="tx1"/>
              </a:buClr>
              <a:buSzPct val="105000"/>
              <a:buFont typeface="Arial" panose="020B0604020202020204" pitchFamily="34" charset="0"/>
              <a:buChar char="•"/>
            </a:pPr>
            <a:r>
              <a:rPr lang="en-US"/>
              <a:t>Click to edit Master text styles</a:t>
            </a:r>
          </a:p>
        </p:txBody>
      </p:sp>
      <p:sp>
        <p:nvSpPr>
          <p:cNvPr id="68" name="Content Placeholder 5">
            <a:extLst>
              <a:ext uri="{FF2B5EF4-FFF2-40B4-BE49-F238E27FC236}">
                <a16:creationId xmlns:a16="http://schemas.microsoft.com/office/drawing/2014/main" id="{57C299B1-10F3-4A97-A4DC-31FF12144574}"/>
              </a:ext>
            </a:extLst>
          </p:cNvPr>
          <p:cNvSpPr>
            <a:spLocks noGrp="1"/>
          </p:cNvSpPr>
          <p:nvPr>
            <p:ph sz="quarter" idx="22"/>
          </p:nvPr>
        </p:nvSpPr>
        <p:spPr>
          <a:xfrm>
            <a:off x="3273098" y="3167552"/>
            <a:ext cx="1129876" cy="3256692"/>
          </a:xfrm>
          <a:prstGeom prst="rect">
            <a:avLst/>
          </a:prstGeom>
        </p:spPr>
        <p:txBody>
          <a:bodyPr>
            <a:normAutofit/>
          </a:bodyPr>
          <a:lstStyle>
            <a:lvl1pPr marL="117475" indent="-117475">
              <a:buClr>
                <a:schemeClr val="tx1"/>
              </a:buClr>
              <a:defRPr sz="1000"/>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69" name="Content Placeholder 5">
            <a:extLst>
              <a:ext uri="{FF2B5EF4-FFF2-40B4-BE49-F238E27FC236}">
                <a16:creationId xmlns:a16="http://schemas.microsoft.com/office/drawing/2014/main" id="{6EA5D6E1-A3A3-4C4B-8103-695F71A3D42C}"/>
              </a:ext>
            </a:extLst>
          </p:cNvPr>
          <p:cNvSpPr>
            <a:spLocks noGrp="1"/>
          </p:cNvSpPr>
          <p:nvPr>
            <p:ph sz="quarter" idx="23"/>
          </p:nvPr>
        </p:nvSpPr>
        <p:spPr>
          <a:xfrm>
            <a:off x="474929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1" name="Content Placeholder 5">
            <a:extLst>
              <a:ext uri="{FF2B5EF4-FFF2-40B4-BE49-F238E27FC236}">
                <a16:creationId xmlns:a16="http://schemas.microsoft.com/office/drawing/2014/main" id="{2D46B905-C63D-4E2A-9141-3CA33DA3A36A}"/>
              </a:ext>
            </a:extLst>
          </p:cNvPr>
          <p:cNvSpPr>
            <a:spLocks noGrp="1"/>
          </p:cNvSpPr>
          <p:nvPr>
            <p:ph sz="quarter" idx="24"/>
          </p:nvPr>
        </p:nvSpPr>
        <p:spPr>
          <a:xfrm>
            <a:off x="6225078"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sp>
        <p:nvSpPr>
          <p:cNvPr id="73" name="Content Placeholder 5">
            <a:extLst>
              <a:ext uri="{FF2B5EF4-FFF2-40B4-BE49-F238E27FC236}">
                <a16:creationId xmlns:a16="http://schemas.microsoft.com/office/drawing/2014/main" id="{897FDB16-D210-489B-87C0-CF2FD385CA16}"/>
              </a:ext>
            </a:extLst>
          </p:cNvPr>
          <p:cNvSpPr>
            <a:spLocks noGrp="1"/>
          </p:cNvSpPr>
          <p:nvPr>
            <p:ph sz="quarter" idx="25"/>
          </p:nvPr>
        </p:nvSpPr>
        <p:spPr>
          <a:xfrm>
            <a:off x="7701271" y="3167552"/>
            <a:ext cx="1129876" cy="3256692"/>
          </a:xfrm>
          <a:prstGeom prst="rect">
            <a:avLst/>
          </a:prstGeom>
        </p:spPr>
        <p:txBody>
          <a:bodyPr>
            <a:normAutofit/>
          </a:bodyPr>
          <a:lstStyle>
            <a:lvl1pPr marL="117475" indent="-117475">
              <a:buClr>
                <a:schemeClr val="tx1"/>
              </a:buClr>
              <a:defRPr sz="1000">
                <a:solidFill>
                  <a:schemeClr val="tx1"/>
                </a:solidFill>
              </a:defRPr>
            </a:lvl1pPr>
            <a:lvl2pPr>
              <a:buClr>
                <a:srgbClr val="BB5D00"/>
              </a:buClr>
              <a:defRPr sz="1600"/>
            </a:lvl2pPr>
            <a:lvl3pPr>
              <a:buClr>
                <a:srgbClr val="BB5D00"/>
              </a:buClr>
              <a:defRPr sz="1600"/>
            </a:lvl3pPr>
            <a:lvl4pPr>
              <a:buClr>
                <a:srgbClr val="BB5D00"/>
              </a:buClr>
              <a:defRPr sz="1600"/>
            </a:lvl4pPr>
            <a:lvl5pPr>
              <a:buClr>
                <a:srgbClr val="BB5D00"/>
              </a:buClr>
              <a:defRPr sz="1600"/>
            </a:lvl5pPr>
          </a:lstStyle>
          <a:p>
            <a:pPr lvl="0"/>
            <a:r>
              <a:rPr lang="en-US"/>
              <a:t>Click to edit Master text styles</a:t>
            </a:r>
          </a:p>
        </p:txBody>
      </p:sp>
      <p:pic>
        <p:nvPicPr>
          <p:cNvPr id="4" name="Picture 3">
            <a:extLst>
              <a:ext uri="{FF2B5EF4-FFF2-40B4-BE49-F238E27FC236}">
                <a16:creationId xmlns:a16="http://schemas.microsoft.com/office/drawing/2014/main" id="{36DF2934-BD51-41D1-BBAC-E2C0CFC681B5}"/>
              </a:ext>
            </a:extLst>
          </p:cNvPr>
          <p:cNvPicPr preferRelativeResize="0">
            <a:picLocks/>
          </p:cNvPicPr>
          <p:nvPr userDrawn="1"/>
        </p:nvPicPr>
        <p:blipFill>
          <a:blip r:embed="rId6"/>
          <a:stretch>
            <a:fillRect/>
          </a:stretch>
        </p:blipFill>
        <p:spPr>
          <a:xfrm>
            <a:off x="-1" y="2965634"/>
            <a:ext cx="9144001" cy="77678"/>
          </a:xfrm>
          <a:prstGeom prst="rect">
            <a:avLst/>
          </a:prstGeom>
        </p:spPr>
      </p:pic>
      <p:sp>
        <p:nvSpPr>
          <p:cNvPr id="5" name="Text Placeholder 4">
            <a:extLst>
              <a:ext uri="{FF2B5EF4-FFF2-40B4-BE49-F238E27FC236}">
                <a16:creationId xmlns:a16="http://schemas.microsoft.com/office/drawing/2014/main" id="{D1684F6A-893D-41EB-9820-C0DAD3A6101B}"/>
              </a:ext>
            </a:extLst>
          </p:cNvPr>
          <p:cNvSpPr>
            <a:spLocks noGrp="1"/>
          </p:cNvSpPr>
          <p:nvPr>
            <p:ph type="body" sz="quarter" idx="26" hasCustomPrompt="1"/>
          </p:nvPr>
        </p:nvSpPr>
        <p:spPr>
          <a:xfrm>
            <a:off x="265510" y="1479550"/>
            <a:ext cx="1284684" cy="1143000"/>
          </a:xfrm>
        </p:spPr>
        <p:txBody>
          <a:bodyPr anchor="ctr">
            <a:normAutofit/>
          </a:bodyPr>
          <a:lstStyle>
            <a:lvl1pPr marL="0" indent="0" algn="ctr">
              <a:buNone/>
              <a:defRPr sz="2000" b="1"/>
            </a:lvl1pPr>
          </a:lstStyle>
          <a:p>
            <a:pPr lvl="0"/>
            <a:r>
              <a:rPr lang="en-US"/>
              <a:t>Title</a:t>
            </a:r>
          </a:p>
        </p:txBody>
      </p:sp>
      <p:sp>
        <p:nvSpPr>
          <p:cNvPr id="30" name="Text Placeholder 4">
            <a:extLst>
              <a:ext uri="{FF2B5EF4-FFF2-40B4-BE49-F238E27FC236}">
                <a16:creationId xmlns:a16="http://schemas.microsoft.com/office/drawing/2014/main" id="{272F46ED-9343-49DD-9A83-F2DC554F9D77}"/>
              </a:ext>
            </a:extLst>
          </p:cNvPr>
          <p:cNvSpPr>
            <a:spLocks noGrp="1"/>
          </p:cNvSpPr>
          <p:nvPr>
            <p:ph type="body" sz="quarter" idx="27" hasCustomPrompt="1"/>
          </p:nvPr>
        </p:nvSpPr>
        <p:spPr>
          <a:xfrm>
            <a:off x="1736868" y="1482710"/>
            <a:ext cx="1284684" cy="1143000"/>
          </a:xfrm>
        </p:spPr>
        <p:txBody>
          <a:bodyPr anchor="ctr">
            <a:normAutofit/>
          </a:bodyPr>
          <a:lstStyle>
            <a:lvl1pPr marL="0" indent="0" algn="ctr">
              <a:buNone/>
              <a:defRPr sz="2000" b="1"/>
            </a:lvl1pPr>
          </a:lstStyle>
          <a:p>
            <a:pPr lvl="0"/>
            <a:r>
              <a:rPr lang="en-US"/>
              <a:t>Title</a:t>
            </a:r>
          </a:p>
        </p:txBody>
      </p:sp>
      <p:sp>
        <p:nvSpPr>
          <p:cNvPr id="38" name="Text Placeholder 4">
            <a:extLst>
              <a:ext uri="{FF2B5EF4-FFF2-40B4-BE49-F238E27FC236}">
                <a16:creationId xmlns:a16="http://schemas.microsoft.com/office/drawing/2014/main" id="{4DDCC7AD-5CA6-412B-8BB6-9678E110A29C}"/>
              </a:ext>
            </a:extLst>
          </p:cNvPr>
          <p:cNvSpPr>
            <a:spLocks noGrp="1"/>
          </p:cNvSpPr>
          <p:nvPr>
            <p:ph type="body" sz="quarter" idx="28" hasCustomPrompt="1"/>
          </p:nvPr>
        </p:nvSpPr>
        <p:spPr>
          <a:xfrm>
            <a:off x="3209305" y="1482710"/>
            <a:ext cx="1284684" cy="1143000"/>
          </a:xfrm>
        </p:spPr>
        <p:txBody>
          <a:bodyPr anchor="ctr">
            <a:normAutofit/>
          </a:bodyPr>
          <a:lstStyle>
            <a:lvl1pPr marL="0" indent="0" algn="ctr">
              <a:buNone/>
              <a:defRPr sz="2000" b="1"/>
            </a:lvl1pPr>
          </a:lstStyle>
          <a:p>
            <a:pPr lvl="0"/>
            <a:r>
              <a:rPr lang="en-US"/>
              <a:t>Title</a:t>
            </a:r>
          </a:p>
        </p:txBody>
      </p:sp>
      <p:sp>
        <p:nvSpPr>
          <p:cNvPr id="39" name="Text Placeholder 4">
            <a:extLst>
              <a:ext uri="{FF2B5EF4-FFF2-40B4-BE49-F238E27FC236}">
                <a16:creationId xmlns:a16="http://schemas.microsoft.com/office/drawing/2014/main" id="{112E12C7-3567-4028-A036-619845DE1EC8}"/>
              </a:ext>
            </a:extLst>
          </p:cNvPr>
          <p:cNvSpPr>
            <a:spLocks noGrp="1"/>
          </p:cNvSpPr>
          <p:nvPr>
            <p:ph type="body" sz="quarter" idx="29" hasCustomPrompt="1"/>
          </p:nvPr>
        </p:nvSpPr>
        <p:spPr>
          <a:xfrm>
            <a:off x="4671886" y="1482710"/>
            <a:ext cx="1284684" cy="1143000"/>
          </a:xfrm>
        </p:spPr>
        <p:txBody>
          <a:bodyPr anchor="ctr">
            <a:normAutofit/>
          </a:bodyPr>
          <a:lstStyle>
            <a:lvl1pPr marL="0" indent="0" algn="ctr">
              <a:buNone/>
              <a:defRPr sz="2000" b="1"/>
            </a:lvl1pPr>
          </a:lstStyle>
          <a:p>
            <a:pPr lvl="0"/>
            <a:r>
              <a:rPr lang="en-US"/>
              <a:t>Title</a:t>
            </a:r>
          </a:p>
        </p:txBody>
      </p:sp>
      <p:sp>
        <p:nvSpPr>
          <p:cNvPr id="40" name="Text Placeholder 4">
            <a:extLst>
              <a:ext uri="{FF2B5EF4-FFF2-40B4-BE49-F238E27FC236}">
                <a16:creationId xmlns:a16="http://schemas.microsoft.com/office/drawing/2014/main" id="{7B56DEC4-21E4-481E-8F54-DB0B52360D11}"/>
              </a:ext>
            </a:extLst>
          </p:cNvPr>
          <p:cNvSpPr>
            <a:spLocks noGrp="1"/>
          </p:cNvSpPr>
          <p:nvPr>
            <p:ph type="body" sz="quarter" idx="30" hasCustomPrompt="1"/>
          </p:nvPr>
        </p:nvSpPr>
        <p:spPr>
          <a:xfrm>
            <a:off x="6152500" y="1482710"/>
            <a:ext cx="1284684" cy="1143000"/>
          </a:xfrm>
        </p:spPr>
        <p:txBody>
          <a:bodyPr anchor="ctr">
            <a:normAutofit/>
          </a:bodyPr>
          <a:lstStyle>
            <a:lvl1pPr marL="0" indent="0" algn="ctr">
              <a:buNone/>
              <a:defRPr sz="2000" b="1"/>
            </a:lvl1pPr>
          </a:lstStyle>
          <a:p>
            <a:pPr lvl="0"/>
            <a:r>
              <a:rPr lang="en-US"/>
              <a:t>Title</a:t>
            </a:r>
          </a:p>
        </p:txBody>
      </p:sp>
      <p:sp>
        <p:nvSpPr>
          <p:cNvPr id="41" name="Text Placeholder 4">
            <a:extLst>
              <a:ext uri="{FF2B5EF4-FFF2-40B4-BE49-F238E27FC236}">
                <a16:creationId xmlns:a16="http://schemas.microsoft.com/office/drawing/2014/main" id="{C15EE8ED-CCF8-4F15-830D-A740A196AA72}"/>
              </a:ext>
            </a:extLst>
          </p:cNvPr>
          <p:cNvSpPr>
            <a:spLocks noGrp="1"/>
          </p:cNvSpPr>
          <p:nvPr>
            <p:ph type="body" sz="quarter" idx="31" hasCustomPrompt="1"/>
          </p:nvPr>
        </p:nvSpPr>
        <p:spPr>
          <a:xfrm>
            <a:off x="7623858" y="1473585"/>
            <a:ext cx="1284684" cy="1143000"/>
          </a:xfrm>
        </p:spPr>
        <p:txBody>
          <a:bodyPr anchor="ctr">
            <a:normAutofit/>
          </a:bodyPr>
          <a:lstStyle>
            <a:lvl1pPr marL="0" indent="0" algn="ctr">
              <a:buNone/>
              <a:defRPr sz="2000" b="1"/>
            </a:lvl1pPr>
          </a:lstStyle>
          <a:p>
            <a:pPr lvl="0"/>
            <a:r>
              <a:rPr lang="en-US"/>
              <a:t>Title</a:t>
            </a:r>
          </a:p>
        </p:txBody>
      </p:sp>
      <p:sp>
        <p:nvSpPr>
          <p:cNvPr id="26" name="Title Placeholder 1">
            <a:extLst>
              <a:ext uri="{FF2B5EF4-FFF2-40B4-BE49-F238E27FC236}">
                <a16:creationId xmlns:a16="http://schemas.microsoft.com/office/drawing/2014/main" id="{B063E648-C976-4A67-BA43-1782E86432E6}"/>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58192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AC184B6-8E5F-4DCD-82CC-5E3D357DA5EC}"/>
              </a:ext>
            </a:extLst>
          </p:cNvPr>
          <p:cNvGraphicFramePr>
            <a:graphicFrameLocks noChangeAspect="1"/>
          </p:cNvGraphicFramePr>
          <p:nvPr userDrawn="1">
            <p:custDataLst>
              <p:tags r:id="rId2"/>
            </p:custDataLst>
            <p:extLst>
              <p:ext uri="{D42A27DB-BD31-4B8C-83A1-F6EECF244321}">
                <p14:modId xmlns:p14="http://schemas.microsoft.com/office/powerpoint/2010/main" val="28506527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6386" name="think-cell Slide" r:id="rId4" imgW="592" imgH="595" progId="TCLayout.ActiveDocument.1">
                  <p:embed/>
                </p:oleObj>
              </mc:Choice>
              <mc:Fallback>
                <p:oleObj name="think-cell Slide" r:id="rId4" imgW="592" imgH="595" progId="TCLayout.ActiveDocument.1">
                  <p:embed/>
                  <p:pic>
                    <p:nvPicPr>
                      <p:cNvPr id="10" name="Object 9" hidden="1">
                        <a:extLst>
                          <a:ext uri="{FF2B5EF4-FFF2-40B4-BE49-F238E27FC236}">
                            <a16:creationId xmlns:a16="http://schemas.microsoft.com/office/drawing/2014/main" id="{FAC184B6-8E5F-4DCD-82CC-5E3D357DA5EC}"/>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55A0A69D-9160-5E4B-A5D8-01020EE0E919}"/>
              </a:ext>
            </a:extLst>
          </p:cNvPr>
          <p:cNvSpPr>
            <a:spLocks noGrp="1"/>
          </p:cNvSpPr>
          <p:nvPr>
            <p:ph idx="1"/>
          </p:nvPr>
        </p:nvSpPr>
        <p:spPr>
          <a:xfrm>
            <a:off x="3887391" y="1386348"/>
            <a:ext cx="4629150" cy="4474702"/>
          </a:xfrm>
          <a:prstGeom prst="rect">
            <a:avLst/>
          </a:prstGeom>
        </p:spPr>
        <p:txBody>
          <a:bodyPr>
            <a:normAutofit/>
          </a:bodyPr>
          <a:lstStyle>
            <a:lvl1pPr>
              <a:defRPr sz="2400"/>
            </a:lvl1pPr>
            <a:lvl2pPr>
              <a:buClr>
                <a:srgbClr val="DF572A"/>
              </a:buClr>
              <a:defRPr sz="2400"/>
            </a:lvl2pPr>
            <a:lvl3pPr>
              <a:buClr>
                <a:srgbClr val="DF572A"/>
              </a:buClr>
              <a:defRPr sz="2400"/>
            </a:lvl3pPr>
            <a:lvl4pPr>
              <a:buClr>
                <a:srgbClr val="DF572A"/>
              </a:buClr>
              <a:defRPr sz="2400"/>
            </a:lvl4pPr>
            <a:lvl5pPr>
              <a:buClr>
                <a:srgbClr val="DF572A"/>
              </a:buClr>
              <a:defRPr sz="2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D78420-F087-474C-9203-5D73EC4C8718}"/>
              </a:ext>
            </a:extLst>
          </p:cNvPr>
          <p:cNvSpPr>
            <a:spLocks noGrp="1"/>
          </p:cNvSpPr>
          <p:nvPr>
            <p:ph type="body" sz="half" idx="2"/>
          </p:nvPr>
        </p:nvSpPr>
        <p:spPr>
          <a:xfrm>
            <a:off x="629841" y="1386348"/>
            <a:ext cx="2949178" cy="4482640"/>
          </a:xfrm>
          <a:prstGeom prst="rect">
            <a:avLst/>
          </a:prstGeo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6B0335-55AA-A44C-9C89-813457DB9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C829D9C-64D8-3841-9C54-079F29D474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9583-D75D-384C-83CA-258F75C2887F}"/>
              </a:ext>
            </a:extLst>
          </p:cNvPr>
          <p:cNvSpPr>
            <a:spLocks noGrp="1"/>
          </p:cNvSpPr>
          <p:nvPr>
            <p:ph type="sldNum" sz="quarter" idx="12"/>
          </p:nvPr>
        </p:nvSpPr>
        <p:spPr>
          <a:xfrm>
            <a:off x="6457950" y="6493999"/>
            <a:ext cx="2686049" cy="365125"/>
          </a:xfrm>
          <a:prstGeom prst="rect">
            <a:avLst/>
          </a:prstGeom>
        </p:spPr>
        <p:txBody>
          <a:bodyPr/>
          <a:lstStyle>
            <a:lvl1pPr algn="r">
              <a:defRPr>
                <a:solidFill>
                  <a:srgbClr val="511F11"/>
                </a:solidFill>
              </a:defRPr>
            </a:lvl1pPr>
          </a:lstStyle>
          <a:p>
            <a:fld id="{B5EB69C0-7537-C24C-BC67-8B5F238D9475}" type="slidenum">
              <a:rPr lang="en-US" smtClean="0"/>
              <a:pPr/>
              <a:t>‹#›</a:t>
            </a:fld>
            <a:endParaRPr lang="en-US"/>
          </a:p>
        </p:txBody>
      </p:sp>
      <p:sp>
        <p:nvSpPr>
          <p:cNvPr id="12" name="Title Placeholder 1">
            <a:extLst>
              <a:ext uri="{FF2B5EF4-FFF2-40B4-BE49-F238E27FC236}">
                <a16:creationId xmlns:a16="http://schemas.microsoft.com/office/drawing/2014/main" id="{16D1738A-1F8B-435C-9DC7-77F58418BD35}"/>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15899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3C39D67-BBE6-4ABD-AC6C-64B022DEB08B}"/>
              </a:ext>
            </a:extLst>
          </p:cNvPr>
          <p:cNvGraphicFramePr>
            <a:graphicFrameLocks noChangeAspect="1"/>
          </p:cNvGraphicFramePr>
          <p:nvPr userDrawn="1">
            <p:custDataLst>
              <p:tags r:id="rId2"/>
            </p:custDataLst>
            <p:extLst>
              <p:ext uri="{D42A27DB-BD31-4B8C-83A1-F6EECF244321}">
                <p14:modId xmlns:p14="http://schemas.microsoft.com/office/powerpoint/2010/main" val="314436085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4099" name="think-cell Slide" r:id="rId4" imgW="592" imgH="595" progId="TCLayout.ActiveDocument.1">
                  <p:embed/>
                </p:oleObj>
              </mc:Choice>
              <mc:Fallback>
                <p:oleObj name="think-cell Slide" r:id="rId4" imgW="592" imgH="595" progId="TCLayout.ActiveDocument.1">
                  <p:embed/>
                  <p:pic>
                    <p:nvPicPr>
                      <p:cNvPr id="6" name="Object 5" hidden="1">
                        <a:extLst>
                          <a:ext uri="{FF2B5EF4-FFF2-40B4-BE49-F238E27FC236}">
                            <a16:creationId xmlns:a16="http://schemas.microsoft.com/office/drawing/2014/main" id="{D3C39D67-BBE6-4ABD-AC6C-64B022DEB08B}"/>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311DAB44-3933-4383-A7E8-C2260715D422}"/>
              </a:ext>
            </a:extLst>
          </p:cNvPr>
          <p:cNvSpPr/>
          <p:nvPr userDrawn="1"/>
        </p:nvSpPr>
        <p:spPr>
          <a:xfrm>
            <a:off x="0" y="-83127"/>
            <a:ext cx="9144001" cy="694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Vertical Text Placeholder 2">
            <a:extLst>
              <a:ext uri="{FF2B5EF4-FFF2-40B4-BE49-F238E27FC236}">
                <a16:creationId xmlns:a16="http://schemas.microsoft.com/office/drawing/2014/main" id="{A360048B-215C-2742-B3BD-2C887A2EE11A}"/>
              </a:ext>
            </a:extLst>
          </p:cNvPr>
          <p:cNvSpPr>
            <a:spLocks noGrp="1"/>
          </p:cNvSpPr>
          <p:nvPr>
            <p:ph type="body" orient="vert" idx="1"/>
          </p:nvPr>
        </p:nvSpPr>
        <p:spPr>
          <a:xfrm>
            <a:off x="1474921" y="613187"/>
            <a:ext cx="6166076" cy="5397247"/>
          </a:xfrm>
          <a:prstGeom prst="rect">
            <a:avLst/>
          </a:prstGeom>
        </p:spPr>
        <p:txBody>
          <a:bodyPr vert="eaVert">
            <a:normAutofit/>
          </a:bodyPr>
          <a:lstStyle>
            <a:lvl1pPr>
              <a:defRPr sz="2400">
                <a:solidFill>
                  <a:schemeClr val="tx1"/>
                </a:solidFill>
              </a:defRPr>
            </a:lvl1pPr>
            <a:lvl2pPr>
              <a:defRPr sz="2400">
                <a:solidFill>
                  <a:schemeClr val="tx1"/>
                </a:solidFill>
              </a:defRPr>
            </a:lvl2pPr>
            <a:lvl3pPr>
              <a:buClr>
                <a:srgbClr val="BB5D00"/>
              </a:buClr>
              <a:defRPr sz="2400">
                <a:solidFill>
                  <a:schemeClr val="tx1"/>
                </a:solidFill>
              </a:defRPr>
            </a:lvl3pPr>
            <a:lvl4pPr>
              <a:buClr>
                <a:srgbClr val="BB5D00"/>
              </a:buClr>
              <a:defRPr sz="2400">
                <a:solidFill>
                  <a:schemeClr val="tx1"/>
                </a:solidFill>
              </a:defRPr>
            </a:lvl4pPr>
            <a:lvl5pPr>
              <a:buClr>
                <a:srgbClr val="BB5D00"/>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FFA6E46B-8646-4537-AA80-3EBD1F24050B}"/>
              </a:ext>
            </a:extLst>
          </p:cNvPr>
          <p:cNvSpPr>
            <a:spLocks noGrp="1"/>
          </p:cNvSpPr>
          <p:nvPr>
            <p:ph type="sldNum" sz="quarter" idx="12"/>
          </p:nvPr>
        </p:nvSpPr>
        <p:spPr>
          <a:xfrm rot="5400000">
            <a:off x="-109618" y="6413707"/>
            <a:ext cx="548267" cy="269524"/>
          </a:xfrm>
          <a:prstGeom prst="rect">
            <a:avLst/>
          </a:prstGeom>
        </p:spPr>
        <p:txBody>
          <a:bodyPr/>
          <a:lstStyle>
            <a:lvl1pPr>
              <a:defRPr sz="1000">
                <a:solidFill>
                  <a:srgbClr val="511F11"/>
                </a:solidFill>
              </a:defRPr>
            </a:lvl1pPr>
          </a:lstStyle>
          <a:p>
            <a:fld id="{B5EB69C0-7537-C24C-BC67-8B5F238D9475}" type="slidenum">
              <a:rPr lang="en-US" smtClean="0"/>
              <a:pPr/>
              <a:t>‹#›</a:t>
            </a:fld>
            <a:endParaRPr lang="en-US"/>
          </a:p>
        </p:txBody>
      </p:sp>
      <p:pic>
        <p:nvPicPr>
          <p:cNvPr id="5" name="Picture 4">
            <a:extLst>
              <a:ext uri="{FF2B5EF4-FFF2-40B4-BE49-F238E27FC236}">
                <a16:creationId xmlns:a16="http://schemas.microsoft.com/office/drawing/2014/main" id="{77F3E441-BE8C-4916-A8BD-904DE4EB6A6C}"/>
              </a:ext>
            </a:extLst>
          </p:cNvPr>
          <p:cNvPicPr>
            <a:picLocks noChangeAspect="1"/>
          </p:cNvPicPr>
          <p:nvPr userDrawn="1"/>
        </p:nvPicPr>
        <p:blipFill rotWithShape="1">
          <a:blip r:embed="rId6"/>
          <a:srcRect t="37092" b="60808"/>
          <a:stretch/>
        </p:blipFill>
        <p:spPr>
          <a:xfrm rot="5400000">
            <a:off x="5540835" y="3254837"/>
            <a:ext cx="6941129" cy="265203"/>
          </a:xfrm>
          <a:prstGeom prst="rect">
            <a:avLst/>
          </a:prstGeom>
        </p:spPr>
      </p:pic>
      <p:cxnSp>
        <p:nvCxnSpPr>
          <p:cNvPr id="7" name="Straight Connector 6">
            <a:extLst>
              <a:ext uri="{FF2B5EF4-FFF2-40B4-BE49-F238E27FC236}">
                <a16:creationId xmlns:a16="http://schemas.microsoft.com/office/drawing/2014/main" id="{14B242E6-61D1-44BD-BFA5-E1979DCE966F}"/>
              </a:ext>
            </a:extLst>
          </p:cNvPr>
          <p:cNvCxnSpPr>
            <a:cxnSpLocks/>
          </p:cNvCxnSpPr>
          <p:nvPr userDrawn="1"/>
        </p:nvCxnSpPr>
        <p:spPr>
          <a:xfrm>
            <a:off x="7902083" y="-14998"/>
            <a:ext cx="0" cy="6872998"/>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B37B435-E887-4972-B40F-6EA45C59FB16}"/>
              </a:ext>
            </a:extLst>
          </p:cNvPr>
          <p:cNvPicPr>
            <a:picLocks noChangeAspect="1"/>
          </p:cNvPicPr>
          <p:nvPr userDrawn="1"/>
        </p:nvPicPr>
        <p:blipFill>
          <a:blip r:embed="rId7"/>
          <a:srcRect/>
          <a:stretch/>
        </p:blipFill>
        <p:spPr>
          <a:xfrm rot="5400000">
            <a:off x="7844054" y="6006514"/>
            <a:ext cx="1048042" cy="220472"/>
          </a:xfrm>
          <a:prstGeom prst="rect">
            <a:avLst/>
          </a:prstGeom>
        </p:spPr>
      </p:pic>
      <p:sp>
        <p:nvSpPr>
          <p:cNvPr id="12" name="Title Placeholder 1">
            <a:extLst>
              <a:ext uri="{FF2B5EF4-FFF2-40B4-BE49-F238E27FC236}">
                <a16:creationId xmlns:a16="http://schemas.microsoft.com/office/drawing/2014/main" id="{56771AEE-C76D-499A-99C6-64134E39A7ED}"/>
              </a:ext>
            </a:extLst>
          </p:cNvPr>
          <p:cNvSpPr>
            <a:spLocks noGrp="1"/>
          </p:cNvSpPr>
          <p:nvPr>
            <p:ph type="title"/>
          </p:nvPr>
        </p:nvSpPr>
        <p:spPr>
          <a:xfrm rot="5400000">
            <a:off x="5169662" y="3300969"/>
            <a:ext cx="6441557" cy="601709"/>
          </a:xfrm>
          <a:prstGeom prst="rect">
            <a:avLst/>
          </a:prstGeom>
        </p:spPr>
        <p:txBody>
          <a:bodyPr vert="horz" lIns="91440" tIns="45720" rIns="91440" bIns="45720" rtlCol="0" anchor="ctr">
            <a:noAutofit/>
          </a:bodyPr>
          <a:lstStyle>
            <a:lvl1pPr>
              <a:defRPr sz="2800"/>
            </a:lvl1pPr>
          </a:lstStyle>
          <a:p>
            <a:r>
              <a:rPr lang="en-US"/>
              <a:t>Click to edit Master title style</a:t>
            </a:r>
          </a:p>
        </p:txBody>
      </p:sp>
      <p:pic>
        <p:nvPicPr>
          <p:cNvPr id="10" name="Picture 9">
            <a:extLst>
              <a:ext uri="{FF2B5EF4-FFF2-40B4-BE49-F238E27FC236}">
                <a16:creationId xmlns:a16="http://schemas.microsoft.com/office/drawing/2014/main" id="{4F30B730-1E97-4E57-8F15-45C9CC9F084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5400000">
            <a:off x="7822678" y="3331934"/>
            <a:ext cx="2377440" cy="111010"/>
          </a:xfrm>
          <a:prstGeom prst="rect">
            <a:avLst/>
          </a:prstGeom>
        </p:spPr>
      </p:pic>
    </p:spTree>
    <p:extLst>
      <p:ext uri="{BB962C8B-B14F-4D97-AF65-F5344CB8AC3E}">
        <p14:creationId xmlns:p14="http://schemas.microsoft.com/office/powerpoint/2010/main" val="1347071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0C4B9-0F6B-844C-8F59-53CC4699C9E3}"/>
              </a:ext>
            </a:extLst>
          </p:cNvPr>
          <p:cNvSpPr>
            <a:spLocks noGrp="1"/>
          </p:cNvSpPr>
          <p:nvPr userDrawn="1">
            <p:ph type="title"/>
          </p:nvPr>
        </p:nvSpPr>
        <p:spPr>
          <a:xfrm>
            <a:off x="297180" y="80169"/>
            <a:ext cx="571500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F0AE07E-13D1-0C49-8580-52ECC3B58A9A}"/>
              </a:ext>
            </a:extLst>
          </p:cNvPr>
          <p:cNvSpPr>
            <a:spLocks noGrp="1"/>
          </p:cNvSpPr>
          <p:nvPr userDrawn="1">
            <p:ph idx="1"/>
          </p:nvPr>
        </p:nvSpPr>
        <p:spPr/>
        <p:txBody>
          <a:bodyPr>
            <a:normAutofit/>
          </a:bodyPr>
          <a:lstStyle>
            <a:lvl1pPr>
              <a:spcBef>
                <a:spcPts val="1200"/>
              </a:spcBef>
              <a:defRPr sz="3200"/>
            </a:lvl1pPr>
            <a:lvl2pPr marL="742950" indent="-400050">
              <a:spcBef>
                <a:spcPts val="1200"/>
              </a:spcBef>
              <a:defRPr sz="2800">
                <a:solidFill>
                  <a:schemeClr val="tx1"/>
                </a:solidFill>
              </a:defRPr>
            </a:lvl2pPr>
            <a:lvl3pPr marL="1028700" indent="-342900">
              <a:spcBef>
                <a:spcPts val="1200"/>
              </a:spcBef>
              <a:buClr>
                <a:srgbClr val="BB5D00"/>
              </a:buClr>
              <a:defRPr sz="2000"/>
            </a:lvl3pPr>
            <a:lvl4pPr marL="1314450" indent="-285750">
              <a:spcBef>
                <a:spcPts val="1200"/>
              </a:spcBef>
              <a:buClr>
                <a:srgbClr val="BB5D00"/>
              </a:buClr>
              <a:defRPr sz="1800"/>
            </a:lvl4pPr>
            <a:lvl5pPr>
              <a:buClr>
                <a:srgbClr val="BB5D00"/>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36CE8378-8E25-4046-9F01-0519761AC6A0}"/>
              </a:ext>
            </a:extLst>
          </p:cNvPr>
          <p:cNvSpPr>
            <a:spLocks noGrp="1"/>
          </p:cNvSpPr>
          <p:nvPr userDrawn="1">
            <p:ph type="sldNum" sz="quarter" idx="12"/>
          </p:nvPr>
        </p:nvSpPr>
        <p:spPr>
          <a:xfrm>
            <a:off x="8720951"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88298286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044AC499-76E7-9747-AFC7-89CBC1D5246C}"/>
              </a:ext>
            </a:extLst>
          </p:cNvPr>
          <p:cNvSpPr>
            <a:spLocks noGrp="1"/>
          </p:cNvSpPr>
          <p:nvPr>
            <p:ph type="sldNum" sz="quarter" idx="12"/>
          </p:nvPr>
        </p:nvSpPr>
        <p:spPr>
          <a:xfrm>
            <a:off x="8732800"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17" name="Title 1">
            <a:extLst>
              <a:ext uri="{FF2B5EF4-FFF2-40B4-BE49-F238E27FC236}">
                <a16:creationId xmlns:a16="http://schemas.microsoft.com/office/drawing/2014/main" id="{7AF42558-24DC-8848-AE70-1DDFA680DBCF}"/>
              </a:ext>
            </a:extLst>
          </p:cNvPr>
          <p:cNvSpPr>
            <a:spLocks noGrp="1"/>
          </p:cNvSpPr>
          <p:nvPr>
            <p:ph type="title"/>
          </p:nvPr>
        </p:nvSpPr>
        <p:spPr>
          <a:xfrm>
            <a:off x="365760" y="80169"/>
            <a:ext cx="561213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751702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4" y="53977"/>
            <a:ext cx="8866187" cy="519113"/>
          </a:xfrm>
        </p:spPr>
        <p:txBody>
          <a:bodyPr/>
          <a:lstStyle/>
          <a:p>
            <a:r>
              <a:rPr lang="en-US"/>
              <a:t>Click to edit Master title style</a:t>
            </a:r>
          </a:p>
        </p:txBody>
      </p:sp>
      <p:sp>
        <p:nvSpPr>
          <p:cNvPr id="3" name="Content Placeholder 2"/>
          <p:cNvSpPr>
            <a:spLocks noGrp="1"/>
          </p:cNvSpPr>
          <p:nvPr>
            <p:ph sz="half" idx="1"/>
          </p:nvPr>
        </p:nvSpPr>
        <p:spPr>
          <a:xfrm>
            <a:off x="0" y="730252"/>
            <a:ext cx="4402138" cy="5895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54539" y="730250"/>
            <a:ext cx="4403725" cy="2871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4539" y="3754440"/>
            <a:ext cx="4403725" cy="2871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ltLang="en-US"/>
          </a:p>
        </p:txBody>
      </p:sp>
      <p:sp>
        <p:nvSpPr>
          <p:cNvPr id="7" name="Rectangle 4"/>
          <p:cNvSpPr>
            <a:spLocks noGrp="1" noChangeArrowheads="1"/>
          </p:cNvSpPr>
          <p:nvPr>
            <p:ph type="sldNum" sz="quarter" idx="11"/>
          </p:nvPr>
        </p:nvSpPr>
        <p:spPr>
          <a:ln/>
        </p:spPr>
        <p:txBody>
          <a:bodyPr/>
          <a:lstStyle>
            <a:lvl1pPr>
              <a:defRPr/>
            </a:lvl1pPr>
          </a:lstStyle>
          <a:p>
            <a:pPr>
              <a:defRPr/>
            </a:pPr>
            <a:fld id="{B84340A2-2954-42D7-894E-1275ED93EF0A}" type="slidenum">
              <a:rPr lang="en-US" altLang="en-US"/>
              <a:pPr>
                <a:defRPr/>
              </a:pPr>
              <a:t>‹#›</a:t>
            </a:fld>
            <a:endParaRPr lang="en-US" altLang="en-US"/>
          </a:p>
        </p:txBody>
      </p:sp>
      <p:sp>
        <p:nvSpPr>
          <p:cNvPr id="8" name="Rectangle 6"/>
          <p:cNvSpPr>
            <a:spLocks noGrp="1" noChangeArrowheads="1"/>
          </p:cNvSpPr>
          <p:nvPr>
            <p:ph type="ftr" sz="quarter" idx="12"/>
          </p:nvPr>
        </p:nvSpPr>
        <p:spPr>
          <a:xfrm>
            <a:off x="3124200" y="6248400"/>
            <a:ext cx="2895600" cy="457200"/>
          </a:xfrm>
          <a:prstGeom prst="rect">
            <a:avLst/>
          </a:prstGeom>
          <a:ln/>
        </p:spPr>
        <p:txBody>
          <a:bodyPr/>
          <a:lstStyle>
            <a:lvl1pPr>
              <a:defRPr/>
            </a:lvl1pPr>
          </a:lstStyle>
          <a:p>
            <a:pPr>
              <a:defRPr/>
            </a:pPr>
            <a:endParaRPr lang="en-US" altLang="en-US"/>
          </a:p>
        </p:txBody>
      </p:sp>
    </p:spTree>
    <p:extLst>
      <p:ext uri="{BB962C8B-B14F-4D97-AF65-F5344CB8AC3E}">
        <p14:creationId xmlns:p14="http://schemas.microsoft.com/office/powerpoint/2010/main" val="147116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7701" y="1411087"/>
            <a:ext cx="3892550"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92650" y="1411087"/>
            <a:ext cx="3894138" cy="436721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8" name="Rectangle 19">
            <a:extLst>
              <a:ext uri="{FF2B5EF4-FFF2-40B4-BE49-F238E27FC236}">
                <a16:creationId xmlns:a16="http://schemas.microsoft.com/office/drawing/2014/main" id="{2AE9E526-34CF-4206-A97F-7EDE165C380E}"/>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Title Arial Bold</a:t>
            </a:r>
          </a:p>
        </p:txBody>
      </p:sp>
    </p:spTree>
    <p:extLst>
      <p:ext uri="{BB962C8B-B14F-4D97-AF65-F5344CB8AC3E}">
        <p14:creationId xmlns:p14="http://schemas.microsoft.com/office/powerpoint/2010/main" val="6501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White title slide">
    <p:spTree>
      <p:nvGrpSpPr>
        <p:cNvPr id="1" name=""/>
        <p:cNvGrpSpPr/>
        <p:nvPr/>
      </p:nvGrpSpPr>
      <p:grpSpPr>
        <a:xfrm>
          <a:off x="0" y="0"/>
          <a:ext cx="0" cy="0"/>
          <a:chOff x="0" y="0"/>
          <a:chExt cx="0" cy="0"/>
        </a:xfrm>
      </p:grpSpPr>
      <p:pic>
        <p:nvPicPr>
          <p:cNvPr id="26" name="Picture 25" descr="A picture containing outdoor, scene, laser, night&#10;&#10;Description automatically generated">
            <a:extLst>
              <a:ext uri="{FF2B5EF4-FFF2-40B4-BE49-F238E27FC236}">
                <a16:creationId xmlns:a16="http://schemas.microsoft.com/office/drawing/2014/main" id="{3862D993-5F2E-4B18-80B3-67CAC417CB45}"/>
              </a:ext>
            </a:extLst>
          </p:cNvPr>
          <p:cNvPicPr>
            <a:picLocks noChangeAspect="1"/>
          </p:cNvPicPr>
          <p:nvPr userDrawn="1"/>
        </p:nvPicPr>
        <p:blipFill rotWithShape="1">
          <a:blip r:embed="rId4"/>
          <a:srcRect l="39705" t="12131" r="39705" b="27718"/>
          <a:stretch/>
        </p:blipFill>
        <p:spPr>
          <a:xfrm>
            <a:off x="6633712" y="3176"/>
            <a:ext cx="2510287" cy="6854824"/>
          </a:xfrm>
          <a:prstGeom prst="rect">
            <a:avLst/>
          </a:prstGeom>
        </p:spPr>
      </p:pic>
      <p:graphicFrame>
        <p:nvGraphicFramePr>
          <p:cNvPr id="6" name="Object 5" hidden="1">
            <a:extLst>
              <a:ext uri="{FF2B5EF4-FFF2-40B4-BE49-F238E27FC236}">
                <a16:creationId xmlns:a16="http://schemas.microsoft.com/office/drawing/2014/main" id="{5F66F7D4-492E-43AB-8EBD-78BC7D879238}"/>
              </a:ext>
            </a:extLst>
          </p:cNvPr>
          <p:cNvGraphicFramePr>
            <a:graphicFrameLocks noChangeAspect="1"/>
          </p:cNvGraphicFramePr>
          <p:nvPr userDrawn="1">
            <p:custDataLst>
              <p:tags r:id="rId2"/>
            </p:custDataLst>
            <p:extLst>
              <p:ext uri="{D42A27DB-BD31-4B8C-83A1-F6EECF244321}">
                <p14:modId xmlns:p14="http://schemas.microsoft.com/office/powerpoint/2010/main" val="390499035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3075" name="think-cell Slide" r:id="rId5" imgW="592" imgH="595" progId="TCLayout.ActiveDocument.1">
                  <p:embed/>
                </p:oleObj>
              </mc:Choice>
              <mc:Fallback>
                <p:oleObj name="think-cell Slide" r:id="rId5" imgW="592" imgH="595" progId="TCLayout.ActiveDocument.1">
                  <p:embed/>
                  <p:pic>
                    <p:nvPicPr>
                      <p:cNvPr id="6" name="Object 5" hidden="1">
                        <a:extLst>
                          <a:ext uri="{FF2B5EF4-FFF2-40B4-BE49-F238E27FC236}">
                            <a16:creationId xmlns:a16="http://schemas.microsoft.com/office/drawing/2014/main" id="{5F66F7D4-492E-43AB-8EBD-78BC7D879238}"/>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ADA7E213-B5D3-43CF-A495-0A5DE4864EB3}"/>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02F97CAD-A4B6-497D-B24E-7AFBCD7ECD3B}"/>
              </a:ext>
            </a:extLst>
          </p:cNvPr>
          <p:cNvSpPr/>
          <p:nvPr userDrawn="1"/>
        </p:nvSpPr>
        <p:spPr>
          <a:xfrm>
            <a:off x="0" y="-68580"/>
            <a:ext cx="6633712" cy="12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374767" y="1296852"/>
            <a:ext cx="6129550" cy="1551123"/>
          </a:xfrm>
          <a:prstGeom prst="rect">
            <a:avLst/>
          </a:prstGeom>
        </p:spPr>
        <p:txBody>
          <a:bodyPr vert="horz" anchor="b">
            <a:normAutofit/>
          </a:bodyPr>
          <a:lstStyle>
            <a:lvl1pPr algn="l">
              <a:defRPr sz="36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374767" y="3038476"/>
            <a:ext cx="6129550" cy="1280267"/>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A490BBC2-F2AC-AE4F-B833-4B56262ABDA5}"/>
              </a:ext>
            </a:extLst>
          </p:cNvPr>
          <p:cNvPicPr>
            <a:picLocks noChangeAspect="1"/>
          </p:cNvPicPr>
          <p:nvPr userDrawn="1"/>
        </p:nvPicPr>
        <p:blipFill>
          <a:blip r:embed="rId7">
            <a:alphaModFix amt="50000"/>
          </a:blip>
          <a:srcRect/>
          <a:stretch/>
        </p:blipFill>
        <p:spPr>
          <a:xfrm>
            <a:off x="6991816" y="5924105"/>
            <a:ext cx="1466384" cy="548404"/>
          </a:xfrm>
          <a:prstGeom prst="rect">
            <a:avLst/>
          </a:prstGeom>
        </p:spPr>
      </p:pic>
      <p:pic>
        <p:nvPicPr>
          <p:cNvPr id="25" name="Picture 24">
            <a:extLst>
              <a:ext uri="{FF2B5EF4-FFF2-40B4-BE49-F238E27FC236}">
                <a16:creationId xmlns:a16="http://schemas.microsoft.com/office/drawing/2014/main" id="{9DCEA6F8-6D29-4C21-A617-D0A00639AA9B}"/>
              </a:ext>
            </a:extLst>
          </p:cNvPr>
          <p:cNvPicPr>
            <a:picLocks noChangeAspect="1"/>
          </p:cNvPicPr>
          <p:nvPr userDrawn="1"/>
        </p:nvPicPr>
        <p:blipFill>
          <a:blip r:embed="rId8"/>
          <a:stretch>
            <a:fillRect/>
          </a:stretch>
        </p:blipFill>
        <p:spPr>
          <a:xfrm>
            <a:off x="6919791" y="5954966"/>
            <a:ext cx="1955179" cy="546653"/>
          </a:xfrm>
          <a:prstGeom prst="rect">
            <a:avLst/>
          </a:prstGeom>
        </p:spPr>
      </p:pic>
      <p:pic>
        <p:nvPicPr>
          <p:cNvPr id="28" name="Picture 27">
            <a:extLst>
              <a:ext uri="{FF2B5EF4-FFF2-40B4-BE49-F238E27FC236}">
                <a16:creationId xmlns:a16="http://schemas.microsoft.com/office/drawing/2014/main" id="{E730E894-DF49-4046-BCFD-FCC14B1E1E4C}"/>
              </a:ext>
            </a:extLst>
          </p:cNvPr>
          <p:cNvPicPr>
            <a:picLocks noChangeAspect="1"/>
          </p:cNvPicPr>
          <p:nvPr userDrawn="1"/>
        </p:nvPicPr>
        <p:blipFill>
          <a:blip r:embed="rId9"/>
          <a:stretch>
            <a:fillRect/>
          </a:stretch>
        </p:blipFill>
        <p:spPr>
          <a:xfrm>
            <a:off x="374767" y="404535"/>
            <a:ext cx="3165507" cy="194715"/>
          </a:xfrm>
          <a:prstGeom prst="rect">
            <a:avLst/>
          </a:prstGeom>
        </p:spPr>
      </p:pic>
      <p:sp>
        <p:nvSpPr>
          <p:cNvPr id="42" name="TextBox 41">
            <a:extLst>
              <a:ext uri="{FF2B5EF4-FFF2-40B4-BE49-F238E27FC236}">
                <a16:creationId xmlns:a16="http://schemas.microsoft.com/office/drawing/2014/main" id="{86E0C134-5B11-42AA-8ABB-9EEAF0E34B67}"/>
              </a:ext>
            </a:extLst>
          </p:cNvPr>
          <p:cNvSpPr txBox="1"/>
          <p:nvPr userDrawn="1"/>
        </p:nvSpPr>
        <p:spPr>
          <a:xfrm>
            <a:off x="2568894" y="6090879"/>
            <a:ext cx="772507" cy="261610"/>
          </a:xfrm>
          <a:prstGeom prst="rect">
            <a:avLst/>
          </a:prstGeom>
          <a:noFill/>
        </p:spPr>
        <p:txBody>
          <a:bodyPr wrap="square" rtlCol="0">
            <a:spAutoFit/>
          </a:bodyPr>
          <a:lstStyle/>
          <a:p>
            <a:pPr algn="l"/>
            <a:r>
              <a:rPr lang="en-US" sz="1100">
                <a:solidFill>
                  <a:schemeClr val="tx1">
                    <a:alpha val="50098"/>
                  </a:schemeClr>
                </a:solidFill>
                <a:latin typeface="+mj-lt"/>
              </a:rPr>
              <a:t>fcx.com</a:t>
            </a:r>
          </a:p>
        </p:txBody>
      </p:sp>
      <p:pic>
        <p:nvPicPr>
          <p:cNvPr id="43" name="Picture 42">
            <a:extLst>
              <a:ext uri="{FF2B5EF4-FFF2-40B4-BE49-F238E27FC236}">
                <a16:creationId xmlns:a16="http://schemas.microsoft.com/office/drawing/2014/main" id="{F075505B-291B-4626-9DCB-4F432B99A4F1}"/>
              </a:ext>
            </a:extLst>
          </p:cNvPr>
          <p:cNvPicPr>
            <a:picLocks noChangeAspect="1"/>
          </p:cNvPicPr>
          <p:nvPr userDrawn="1"/>
        </p:nvPicPr>
        <p:blipFill>
          <a:blip r:embed="rId10">
            <a:alphaModFix amt="51000"/>
          </a:blip>
          <a:srcRect/>
          <a:stretch/>
        </p:blipFill>
        <p:spPr>
          <a:xfrm>
            <a:off x="372935" y="5950669"/>
            <a:ext cx="541374" cy="543393"/>
          </a:xfrm>
          <a:prstGeom prst="rect">
            <a:avLst/>
          </a:prstGeom>
        </p:spPr>
      </p:pic>
      <p:pic>
        <p:nvPicPr>
          <p:cNvPr id="44" name="Picture 43">
            <a:extLst>
              <a:ext uri="{FF2B5EF4-FFF2-40B4-BE49-F238E27FC236}">
                <a16:creationId xmlns:a16="http://schemas.microsoft.com/office/drawing/2014/main" id="{D7EA982F-0971-4B93-A167-EC37F6A280BC}"/>
              </a:ext>
            </a:extLst>
          </p:cNvPr>
          <p:cNvPicPr>
            <a:picLocks noChangeAspect="1"/>
          </p:cNvPicPr>
          <p:nvPr userDrawn="1"/>
        </p:nvPicPr>
        <p:blipFill>
          <a:blip r:embed="rId11">
            <a:alphaModFix amt="50000"/>
          </a:blip>
          <a:srcRect/>
          <a:stretch/>
        </p:blipFill>
        <p:spPr>
          <a:xfrm>
            <a:off x="1385960" y="5959524"/>
            <a:ext cx="789851" cy="549988"/>
          </a:xfrm>
          <a:prstGeom prst="rect">
            <a:avLst/>
          </a:prstGeom>
        </p:spPr>
      </p:pic>
    </p:spTree>
    <p:extLst>
      <p:ext uri="{BB962C8B-B14F-4D97-AF65-F5344CB8AC3E}">
        <p14:creationId xmlns:p14="http://schemas.microsoft.com/office/powerpoint/2010/main" val="37400220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6EB5DE-1B46-A043-B204-C82404B578C6}"/>
              </a:ext>
            </a:extLst>
          </p:cNvPr>
          <p:cNvSpPr>
            <a:spLocks noGrp="1"/>
          </p:cNvSpPr>
          <p:nvPr>
            <p:ph type="body" idx="1"/>
          </p:nvPr>
        </p:nvSpPr>
        <p:spPr>
          <a:xfrm>
            <a:off x="629842" y="1681163"/>
            <a:ext cx="3868340" cy="823912"/>
          </a:xfrm>
        </p:spPr>
        <p:txBody>
          <a:bodyPr anchor="b"/>
          <a:lstStyle>
            <a:lvl1pPr marL="0" indent="0">
              <a:buNone/>
              <a:defRPr sz="1800" b="1">
                <a:solidFill>
                  <a:srgbClr val="BB5D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159AD69-97F6-CB49-B176-B27428523602}"/>
              </a:ext>
            </a:extLst>
          </p:cNvPr>
          <p:cNvSpPr>
            <a:spLocks noGrp="1"/>
          </p:cNvSpPr>
          <p:nvPr>
            <p:ph sz="half" idx="2"/>
          </p:nvPr>
        </p:nvSpPr>
        <p:spPr>
          <a:xfrm>
            <a:off x="629842" y="2505075"/>
            <a:ext cx="3868340" cy="3684588"/>
          </a:xfrm>
        </p:spPr>
        <p:txBody>
          <a:bodyPr/>
          <a:lstStyle>
            <a:lvl1pPr>
              <a:defRPr sz="1650"/>
            </a:lvl1pPr>
            <a:lvl2pPr>
              <a:buClr>
                <a:srgbClr val="BB5D00"/>
              </a:buClr>
              <a:defRPr sz="1350"/>
            </a:lvl2pPr>
            <a:lvl3pPr>
              <a:buClr>
                <a:srgbClr val="BB5D00"/>
              </a:buClr>
              <a:defRPr sz="1350"/>
            </a:lvl3pPr>
            <a:lvl4pPr>
              <a:buClr>
                <a:srgbClr val="BB5D00"/>
              </a:buClr>
              <a:defRPr sz="1350"/>
            </a:lvl4pPr>
            <a:lvl5pPr>
              <a:buClr>
                <a:srgbClr val="BB5D00"/>
              </a:buCl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C491C27-2F53-EE42-B78B-37814FC58266}"/>
              </a:ext>
            </a:extLst>
          </p:cNvPr>
          <p:cNvSpPr>
            <a:spLocks noGrp="1"/>
          </p:cNvSpPr>
          <p:nvPr>
            <p:ph type="body" sz="quarter" idx="3"/>
          </p:nvPr>
        </p:nvSpPr>
        <p:spPr>
          <a:xfrm>
            <a:off x="4629150" y="1681163"/>
            <a:ext cx="3887391" cy="823912"/>
          </a:xfrm>
        </p:spPr>
        <p:txBody>
          <a:bodyPr anchor="b"/>
          <a:lstStyle>
            <a:lvl1pPr marL="0" indent="0">
              <a:buNone/>
              <a:defRPr sz="1800" b="1">
                <a:solidFill>
                  <a:srgbClr val="BB5D0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34AEA-C535-3C48-B0FB-9E5740413B71}"/>
              </a:ext>
            </a:extLst>
          </p:cNvPr>
          <p:cNvSpPr>
            <a:spLocks noGrp="1"/>
          </p:cNvSpPr>
          <p:nvPr>
            <p:ph sz="quarter" idx="4"/>
          </p:nvPr>
        </p:nvSpPr>
        <p:spPr>
          <a:xfrm>
            <a:off x="4629150" y="2505075"/>
            <a:ext cx="3887391" cy="3684588"/>
          </a:xfrm>
        </p:spPr>
        <p:txBody>
          <a:bodyPr/>
          <a:lstStyle>
            <a:lvl1pPr>
              <a:defRPr sz="1650"/>
            </a:lvl1pPr>
            <a:lvl2pPr>
              <a:buClr>
                <a:srgbClr val="BB5D00"/>
              </a:buClr>
              <a:defRPr sz="1350"/>
            </a:lvl2pPr>
            <a:lvl3pPr>
              <a:buClr>
                <a:srgbClr val="BB5D00"/>
              </a:buClr>
              <a:defRPr sz="1350"/>
            </a:lvl3pPr>
            <a:lvl4pPr>
              <a:buClr>
                <a:srgbClr val="BB5D00"/>
              </a:buClr>
              <a:defRPr sz="1350"/>
            </a:lvl4pPr>
            <a:lvl5pPr>
              <a:buClr>
                <a:srgbClr val="BB5D00"/>
              </a:buClr>
              <a:defRPr sz="135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Slide Number Placeholder 5">
            <a:extLst>
              <a:ext uri="{FF2B5EF4-FFF2-40B4-BE49-F238E27FC236}">
                <a16:creationId xmlns:a16="http://schemas.microsoft.com/office/drawing/2014/main" id="{5E9DC64B-E5D0-C745-9FFC-69B44C924F80}"/>
              </a:ext>
            </a:extLst>
          </p:cNvPr>
          <p:cNvSpPr>
            <a:spLocks noGrp="1"/>
          </p:cNvSpPr>
          <p:nvPr>
            <p:ph type="sldNum" sz="quarter" idx="12"/>
          </p:nvPr>
        </p:nvSpPr>
        <p:spPr>
          <a:xfrm>
            <a:off x="8732800"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
        <p:nvSpPr>
          <p:cNvPr id="21" name="Title 1">
            <a:extLst>
              <a:ext uri="{FF2B5EF4-FFF2-40B4-BE49-F238E27FC236}">
                <a16:creationId xmlns:a16="http://schemas.microsoft.com/office/drawing/2014/main" id="{BE5C834B-CDF1-614E-A1D4-3FD79A2EE9C7}"/>
              </a:ext>
            </a:extLst>
          </p:cNvPr>
          <p:cNvSpPr>
            <a:spLocks noGrp="1"/>
          </p:cNvSpPr>
          <p:nvPr>
            <p:ph type="title"/>
          </p:nvPr>
        </p:nvSpPr>
        <p:spPr>
          <a:xfrm>
            <a:off x="388620" y="80169"/>
            <a:ext cx="5589270" cy="854647"/>
          </a:xfrm>
          <a:prstGeom prst="rect">
            <a:avLst/>
          </a:prstGeom>
        </p:spPr>
        <p:txBody>
          <a:bodyPr anchor="ctr">
            <a:normAutofit/>
          </a:bodyPr>
          <a:lstStyle>
            <a:lvl1pPr>
              <a:lnSpc>
                <a:spcPct val="90000"/>
              </a:lnSpc>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739142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D8F25689-DD01-DC4F-B17E-3768FBE41422}"/>
              </a:ext>
            </a:extLst>
          </p:cNvPr>
          <p:cNvSpPr>
            <a:spLocks noGrp="1"/>
          </p:cNvSpPr>
          <p:nvPr>
            <p:ph type="sldNum" sz="quarter" idx="12"/>
          </p:nvPr>
        </p:nvSpPr>
        <p:spPr>
          <a:xfrm>
            <a:off x="8720951" y="6470651"/>
            <a:ext cx="411200" cy="365125"/>
          </a:xfrm>
        </p:spPr>
        <p:txBody>
          <a:bodyPr/>
          <a:lstStyle>
            <a:lvl1pPr>
              <a:defRPr sz="800">
                <a:solidFill>
                  <a:schemeClr val="tx1">
                    <a:lumMod val="85000"/>
                    <a:lumOff val="15000"/>
                  </a:schemeClr>
                </a:solidFill>
              </a:defRPr>
            </a:lvl1pPr>
          </a:lstStyle>
          <a:p>
            <a:fld id="{B5EB69C0-7537-C24C-BC67-8B5F238D9475}" type="slidenum">
              <a:rPr lang="en-US" smtClean="0"/>
              <a:pPr/>
              <a:t>‹#›</a:t>
            </a:fld>
            <a:endParaRPr lang="en-US"/>
          </a:p>
        </p:txBody>
      </p:sp>
    </p:spTree>
    <p:extLst>
      <p:ext uri="{BB962C8B-B14F-4D97-AF65-F5344CB8AC3E}">
        <p14:creationId xmlns:p14="http://schemas.microsoft.com/office/powerpoint/2010/main" val="1289075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Rectangle 18">
            <a:extLst>
              <a:ext uri="{FF2B5EF4-FFF2-40B4-BE49-F238E27FC236}">
                <a16:creationId xmlns:a16="http://schemas.microsoft.com/office/drawing/2014/main" id="{DCB3332C-65D5-4C67-AAC8-F83952312C96}"/>
              </a:ext>
            </a:extLst>
          </p:cNvPr>
          <p:cNvSpPr>
            <a:spLocks noGrp="1" noChangeArrowheads="1"/>
          </p:cNvSpPr>
          <p:nvPr>
            <p:ph idx="1" hasCustomPrompt="1"/>
          </p:nvPr>
        </p:nvSpPr>
        <p:spPr bwMode="auto">
          <a:xfrm>
            <a:off x="602457" y="1512279"/>
            <a:ext cx="7939088" cy="39508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Clr>
                <a:srgbClr val="A85B41"/>
              </a:buClr>
              <a:defRPr b="0" baseline="0">
                <a:latin typeface="Arial" panose="020B0604020202020204" pitchFamily="34" charset="0"/>
                <a:cs typeface="Arial" panose="020B0604020202020204" pitchFamily="34" charset="0"/>
              </a:defRPr>
            </a:lvl1pPr>
            <a:lvl2pPr marL="559594" indent="-216694" defTabSz="644129">
              <a:buClr>
                <a:srgbClr val="A85B41"/>
              </a:buClr>
              <a:defRPr b="0">
                <a:latin typeface="Arial" panose="020B0604020202020204" pitchFamily="34" charset="0"/>
                <a:cs typeface="Arial" panose="020B0604020202020204" pitchFamily="34" charset="0"/>
              </a:defRPr>
            </a:lvl2pPr>
            <a:lvl3pPr>
              <a:buClr>
                <a:srgbClr val="A85B41"/>
              </a:buClr>
              <a:defRPr b="0">
                <a:latin typeface="Arial" panose="020B0604020202020204" pitchFamily="34" charset="0"/>
                <a:cs typeface="Arial" panose="020B0604020202020204" pitchFamily="34" charset="0"/>
              </a:defRPr>
            </a:lvl3pPr>
            <a:lvl4pPr>
              <a:buClr>
                <a:srgbClr val="00BBB3"/>
              </a:buClr>
              <a:defRPr/>
            </a:lvl4pPr>
            <a:lvl5pPr>
              <a:buClr>
                <a:srgbClr val="00BBB3"/>
              </a:buClr>
              <a:defRPr/>
            </a:lvl5pPr>
          </a:lstStyle>
          <a:p>
            <a:pPr lvl="0"/>
            <a:r>
              <a:rPr lang="en-US"/>
              <a:t>Edit Master text styles Arial font</a:t>
            </a:r>
          </a:p>
          <a:p>
            <a:pPr lvl="1"/>
            <a:r>
              <a:rPr lang="en-US"/>
              <a:t>Second level</a:t>
            </a:r>
          </a:p>
          <a:p>
            <a:pPr lvl="2"/>
            <a:r>
              <a:rPr lang="en-US"/>
              <a:t>Third level</a:t>
            </a:r>
          </a:p>
        </p:txBody>
      </p:sp>
      <p:sp>
        <p:nvSpPr>
          <p:cNvPr id="5" name="Rectangle 19">
            <a:extLst>
              <a:ext uri="{FF2B5EF4-FFF2-40B4-BE49-F238E27FC236}">
                <a16:creationId xmlns:a16="http://schemas.microsoft.com/office/drawing/2014/main" id="{6F58B7A1-4822-4FFB-9299-FFDECA69F5E6}"/>
              </a:ext>
            </a:extLst>
          </p:cNvPr>
          <p:cNvSpPr>
            <a:spLocks noGrp="1" noChangeArrowheads="1"/>
          </p:cNvSpPr>
          <p:nvPr>
            <p:ph type="title"/>
          </p:nvPr>
        </p:nvSpPr>
        <p:spPr bwMode="auto">
          <a:xfrm>
            <a:off x="480773" y="99168"/>
            <a:ext cx="6762238" cy="6639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Title Arial Bold</a:t>
            </a:r>
          </a:p>
        </p:txBody>
      </p:sp>
    </p:spTree>
    <p:extLst>
      <p:ext uri="{BB962C8B-B14F-4D97-AF65-F5344CB8AC3E}">
        <p14:creationId xmlns:p14="http://schemas.microsoft.com/office/powerpoint/2010/main" val="23746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appendix_white">
    <p:spTree>
      <p:nvGrpSpPr>
        <p:cNvPr id="1" name=""/>
        <p:cNvGrpSpPr/>
        <p:nvPr/>
      </p:nvGrpSpPr>
      <p:grpSpPr>
        <a:xfrm>
          <a:off x="0" y="0"/>
          <a:ext cx="0" cy="0"/>
          <a:chOff x="0" y="0"/>
          <a:chExt cx="0" cy="0"/>
        </a:xfrm>
      </p:grpSpPr>
      <p:pic>
        <p:nvPicPr>
          <p:cNvPr id="12" name="Picture 11" descr="A picture containing outdoor, scene, laser, night&#10;&#10;Description automatically generated">
            <a:extLst>
              <a:ext uri="{FF2B5EF4-FFF2-40B4-BE49-F238E27FC236}">
                <a16:creationId xmlns:a16="http://schemas.microsoft.com/office/drawing/2014/main" id="{0A61DB4D-6C43-4E37-89BE-D86451A21BC4}"/>
              </a:ext>
            </a:extLst>
          </p:cNvPr>
          <p:cNvPicPr>
            <a:picLocks noChangeAspect="1"/>
          </p:cNvPicPr>
          <p:nvPr userDrawn="1"/>
        </p:nvPicPr>
        <p:blipFill rotWithShape="1">
          <a:blip r:embed="rId4"/>
          <a:srcRect l="39705" t="21956" r="39705" b="27718"/>
          <a:stretch/>
        </p:blipFill>
        <p:spPr>
          <a:xfrm>
            <a:off x="6633712" y="1122828"/>
            <a:ext cx="2510287" cy="5735171"/>
          </a:xfrm>
          <a:prstGeom prst="rect">
            <a:avLst/>
          </a:prstGeom>
        </p:spPr>
      </p:pic>
      <p:sp>
        <p:nvSpPr>
          <p:cNvPr id="13" name="Rectangle 12">
            <a:extLst>
              <a:ext uri="{FF2B5EF4-FFF2-40B4-BE49-F238E27FC236}">
                <a16:creationId xmlns:a16="http://schemas.microsoft.com/office/drawing/2014/main" id="{79BF879B-4B64-484F-AB11-169FA7CADE82}"/>
              </a:ext>
            </a:extLst>
          </p:cNvPr>
          <p:cNvSpPr/>
          <p:nvPr userDrawn="1"/>
        </p:nvSpPr>
        <p:spPr>
          <a:xfrm>
            <a:off x="6633712" y="1433146"/>
            <a:ext cx="2510287" cy="5424854"/>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5" name="Object 4" hidden="1">
            <a:extLst>
              <a:ext uri="{FF2B5EF4-FFF2-40B4-BE49-F238E27FC236}">
                <a16:creationId xmlns:a16="http://schemas.microsoft.com/office/drawing/2014/main" id="{99B10529-FBDC-4621-8DD5-517C7CBDCB80}"/>
              </a:ext>
            </a:extLst>
          </p:cNvPr>
          <p:cNvGraphicFramePr>
            <a:graphicFrameLocks noChangeAspect="1"/>
          </p:cNvGraphicFramePr>
          <p:nvPr userDrawn="1">
            <p:custDataLst>
              <p:tags r:id="rId2"/>
            </p:custDataLst>
            <p:extLst>
              <p:ext uri="{D42A27DB-BD31-4B8C-83A1-F6EECF244321}">
                <p14:modId xmlns:p14="http://schemas.microsoft.com/office/powerpoint/2010/main" val="4097821042"/>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6147"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99B10529-FBDC-4621-8DD5-517C7CBDCB80}"/>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5472113" cy="1418262"/>
          </a:xfrm>
          <a:prstGeom prst="rect">
            <a:avLst/>
          </a:prstGeom>
        </p:spPr>
        <p:txBody>
          <a:bodyPr vert="horz" anchor="b">
            <a:norm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5472113" cy="1519237"/>
          </a:xfrm>
          <a:prstGeom prst="rect">
            <a:avLst/>
          </a:prstGeom>
        </p:spPr>
        <p:txBody>
          <a:bodyPr>
            <a:normAutofit/>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5" name="Picture 14">
            <a:extLst>
              <a:ext uri="{FF2B5EF4-FFF2-40B4-BE49-F238E27FC236}">
                <a16:creationId xmlns:a16="http://schemas.microsoft.com/office/drawing/2014/main" id="{8342217E-1C67-4757-81FD-2DCD5A3DD5BE}"/>
              </a:ext>
            </a:extLst>
          </p:cNvPr>
          <p:cNvPicPr>
            <a:picLocks noChangeAspect="1"/>
          </p:cNvPicPr>
          <p:nvPr userDrawn="1"/>
        </p:nvPicPr>
        <p:blipFill>
          <a:blip r:embed="rId7"/>
          <a:stretch>
            <a:fillRect/>
          </a:stretch>
        </p:blipFill>
        <p:spPr>
          <a:xfrm>
            <a:off x="374767" y="404535"/>
            <a:ext cx="3165507" cy="194715"/>
          </a:xfrm>
          <a:prstGeom prst="rect">
            <a:avLst/>
          </a:prstGeom>
        </p:spPr>
      </p:pic>
      <p:pic>
        <p:nvPicPr>
          <p:cNvPr id="11" name="Picture 10">
            <a:extLst>
              <a:ext uri="{FF2B5EF4-FFF2-40B4-BE49-F238E27FC236}">
                <a16:creationId xmlns:a16="http://schemas.microsoft.com/office/drawing/2014/main" id="{C670CB36-F7E8-4E8E-AC99-7EEDC17DE3FD}"/>
              </a:ext>
            </a:extLst>
          </p:cNvPr>
          <p:cNvPicPr>
            <a:picLocks noChangeAspect="1"/>
          </p:cNvPicPr>
          <p:nvPr userDrawn="1"/>
        </p:nvPicPr>
        <p:blipFill>
          <a:blip r:embed="rId8"/>
          <a:stretch>
            <a:fillRect/>
          </a:stretch>
        </p:blipFill>
        <p:spPr>
          <a:xfrm>
            <a:off x="6919791" y="5954966"/>
            <a:ext cx="1955179" cy="546653"/>
          </a:xfrm>
          <a:prstGeom prst="rect">
            <a:avLst/>
          </a:prstGeom>
        </p:spPr>
      </p:pic>
    </p:spTree>
    <p:extLst>
      <p:ext uri="{BB962C8B-B14F-4D97-AF65-F5344CB8AC3E}">
        <p14:creationId xmlns:p14="http://schemas.microsoft.com/office/powerpoint/2010/main" val="39421154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11985671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7170"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19519"/>
            <a:ext cx="7929237"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CA127294-ACFE-41D3-AA99-C6ED429059B2}"/>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8098763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eme color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2A385F-36DD-46FB-A566-F5EABF7F0EE1}"/>
              </a:ext>
            </a:extLst>
          </p:cNvPr>
          <p:cNvSpPr/>
          <p:nvPr userDrawn="1"/>
        </p:nvSpPr>
        <p:spPr>
          <a:xfrm>
            <a:off x="2382" y="1123504"/>
            <a:ext cx="9141618" cy="15693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659363230"/>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8194"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1" name="Rectangle 10">
            <a:extLst>
              <a:ext uri="{FF2B5EF4-FFF2-40B4-BE49-F238E27FC236}">
                <a16:creationId xmlns:a16="http://schemas.microsoft.com/office/drawing/2014/main" id="{8793DBAB-33E2-42FF-8425-76A9F1C1A2E7}"/>
              </a:ext>
            </a:extLst>
          </p:cNvPr>
          <p:cNvSpPr/>
          <p:nvPr userDrawn="1"/>
        </p:nvSpPr>
        <p:spPr>
          <a:xfrm>
            <a:off x="6894614" y="2882263"/>
            <a:ext cx="2181739" cy="311309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1CA6F5BF-D6F4-4749-A47E-53D716145806}"/>
              </a:ext>
            </a:extLst>
          </p:cNvPr>
          <p:cNvSpPr/>
          <p:nvPr userDrawn="1"/>
        </p:nvSpPr>
        <p:spPr>
          <a:xfrm>
            <a:off x="331680" y="4930440"/>
            <a:ext cx="158620" cy="222956"/>
          </a:xfrm>
          <a:prstGeom prst="rect">
            <a:avLst/>
          </a:prstGeom>
          <a:solidFill>
            <a:srgbClr val="A222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4019F31B-DDC9-4E7A-8A22-64E121314F2B}"/>
              </a:ext>
            </a:extLst>
          </p:cNvPr>
          <p:cNvSpPr/>
          <p:nvPr userDrawn="1"/>
        </p:nvSpPr>
        <p:spPr>
          <a:xfrm>
            <a:off x="844750" y="4938844"/>
            <a:ext cx="158620" cy="222956"/>
          </a:xfrm>
          <a:prstGeom prst="rect">
            <a:avLst/>
          </a:prstGeom>
          <a:solidFill>
            <a:srgbClr val="006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91F31CCD-F890-447A-9CAD-5CC502170E1A}"/>
              </a:ext>
            </a:extLst>
          </p:cNvPr>
          <p:cNvSpPr/>
          <p:nvPr userDrawn="1"/>
        </p:nvSpPr>
        <p:spPr>
          <a:xfrm>
            <a:off x="1393831" y="4951440"/>
            <a:ext cx="158620" cy="222956"/>
          </a:xfrm>
          <a:prstGeom prst="rect">
            <a:avLst/>
          </a:prstGeom>
          <a:solidFill>
            <a:srgbClr val="750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3515EF54-6962-4147-A6E8-DD2B1E6DB412}"/>
              </a:ext>
            </a:extLst>
          </p:cNvPr>
          <p:cNvSpPr txBox="1"/>
          <p:nvPr userDrawn="1"/>
        </p:nvSpPr>
        <p:spPr>
          <a:xfrm>
            <a:off x="264555" y="4602401"/>
            <a:ext cx="2349400"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Additional color selection</a:t>
            </a:r>
          </a:p>
        </p:txBody>
      </p:sp>
      <p:sp>
        <p:nvSpPr>
          <p:cNvPr id="21" name="Rectangle 20">
            <a:extLst>
              <a:ext uri="{FF2B5EF4-FFF2-40B4-BE49-F238E27FC236}">
                <a16:creationId xmlns:a16="http://schemas.microsoft.com/office/drawing/2014/main" id="{98B1EFD2-16AB-44D7-A868-706CF677CC4E}"/>
              </a:ext>
            </a:extLst>
          </p:cNvPr>
          <p:cNvSpPr/>
          <p:nvPr userDrawn="1"/>
        </p:nvSpPr>
        <p:spPr>
          <a:xfrm>
            <a:off x="1119291" y="4951440"/>
            <a:ext cx="158620" cy="222956"/>
          </a:xfrm>
          <a:prstGeom prst="rect">
            <a:avLst/>
          </a:prstGeom>
          <a:solidFill>
            <a:srgbClr val="00A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85F6A835-9DB5-4796-BB99-C592DD9E1F9F}"/>
              </a:ext>
            </a:extLst>
          </p:cNvPr>
          <p:cNvSpPr/>
          <p:nvPr userDrawn="1"/>
        </p:nvSpPr>
        <p:spPr>
          <a:xfrm>
            <a:off x="570210" y="4930440"/>
            <a:ext cx="158620" cy="222956"/>
          </a:xfrm>
          <a:prstGeom prst="rect">
            <a:avLst/>
          </a:prstGeom>
          <a:solidFill>
            <a:srgbClr val="FF45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4EA2D2EB-13B1-4028-AC06-B66CBA66A76B}"/>
              </a:ext>
            </a:extLst>
          </p:cNvPr>
          <p:cNvSpPr/>
          <p:nvPr userDrawn="1"/>
        </p:nvSpPr>
        <p:spPr>
          <a:xfrm>
            <a:off x="1639350" y="4951440"/>
            <a:ext cx="158620" cy="222956"/>
          </a:xfrm>
          <a:prstGeom prst="rect">
            <a:avLst/>
          </a:prstGeom>
          <a:solidFill>
            <a:srgbClr val="004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52F6261-B011-4584-B2D0-D5D35E673AD0}"/>
              </a:ext>
            </a:extLst>
          </p:cNvPr>
          <p:cNvSpPr txBox="1"/>
          <p:nvPr userDrawn="1"/>
        </p:nvSpPr>
        <p:spPr>
          <a:xfrm>
            <a:off x="4911751" y="1321776"/>
            <a:ext cx="4261046" cy="1323439"/>
          </a:xfrm>
          <a:prstGeom prst="rect">
            <a:avLst/>
          </a:prstGeom>
          <a:noFill/>
        </p:spPr>
        <p:txBody>
          <a:bodyPr wrap="square" rtlCol="0">
            <a:spAutoFit/>
          </a:bodyPr>
          <a:lstStyle/>
          <a:p>
            <a:pPr marL="342900" indent="-342900">
              <a:buFont typeface="+mj-lt"/>
              <a:buAutoNum type="arabicPeriod"/>
            </a:pPr>
            <a:r>
              <a:rPr lang="en-US" sz="1600" b="1" u="sng">
                <a:latin typeface="Arial" panose="020B0604020202020204" pitchFamily="34" charset="0"/>
                <a:cs typeface="Arial" panose="020B0604020202020204" pitchFamily="34" charset="0"/>
              </a:rPr>
              <a:t>2022 Electrifying the Future </a:t>
            </a:r>
            <a:r>
              <a:rPr lang="en-US" sz="1600">
                <a:latin typeface="Arial" panose="020B0604020202020204" pitchFamily="34" charset="0"/>
                <a:cs typeface="Arial" panose="020B0604020202020204" pitchFamily="34" charset="0"/>
              </a:rPr>
              <a:t>color theme</a:t>
            </a:r>
          </a:p>
          <a:p>
            <a:pPr marL="342900" indent="-342900">
              <a:buFont typeface="+mj-lt"/>
              <a:buAutoNum type="arabicPeriod"/>
            </a:pPr>
            <a:r>
              <a:rPr lang="en-US" sz="1600">
                <a:latin typeface="Arial" panose="020B0604020202020204" pitchFamily="34" charset="0"/>
                <a:cs typeface="Arial" panose="020B0604020202020204" pitchFamily="34" charset="0"/>
              </a:rPr>
              <a:t>Select View/Slide Master</a:t>
            </a:r>
          </a:p>
          <a:p>
            <a:pPr marL="342900" indent="-342900">
              <a:buFont typeface="+mj-lt"/>
              <a:buAutoNum type="arabicPeriod"/>
            </a:pPr>
            <a:r>
              <a:rPr lang="en-US" sz="1600">
                <a:latin typeface="Arial" panose="020B0604020202020204" pitchFamily="34" charset="0"/>
                <a:cs typeface="Arial" panose="020B0604020202020204" pitchFamily="34" charset="0"/>
              </a:rPr>
              <a:t>Select Theme Colors</a:t>
            </a:r>
          </a:p>
          <a:p>
            <a:pPr marL="342900" indent="-342900">
              <a:buFont typeface="+mj-lt"/>
              <a:buAutoNum type="arabicPeriod"/>
            </a:pPr>
            <a:r>
              <a:rPr lang="en-US" sz="1600">
                <a:latin typeface="Arial" panose="020B0604020202020204" pitchFamily="34" charset="0"/>
                <a:cs typeface="Arial" panose="020B0604020202020204" pitchFamily="34" charset="0"/>
              </a:rPr>
              <a:t>Under </a:t>
            </a:r>
            <a:r>
              <a:rPr lang="en-US" sz="1600" u="sng">
                <a:latin typeface="Arial" panose="020B0604020202020204" pitchFamily="34" charset="0"/>
                <a:cs typeface="Arial" panose="020B0604020202020204" pitchFamily="34" charset="0"/>
              </a:rPr>
              <a:t>Custom</a:t>
            </a:r>
            <a:r>
              <a:rPr lang="en-US" sz="1600">
                <a:latin typeface="Arial" panose="020B0604020202020204" pitchFamily="34" charset="0"/>
                <a:cs typeface="Arial" panose="020B0604020202020204" pitchFamily="34" charset="0"/>
              </a:rPr>
              <a:t> select 2022 theme</a:t>
            </a:r>
          </a:p>
        </p:txBody>
      </p:sp>
      <p:sp>
        <p:nvSpPr>
          <p:cNvPr id="25" name="TextBox 24">
            <a:extLst>
              <a:ext uri="{FF2B5EF4-FFF2-40B4-BE49-F238E27FC236}">
                <a16:creationId xmlns:a16="http://schemas.microsoft.com/office/drawing/2014/main" id="{015E4230-DA07-43A5-B327-DCC0FA46F099}"/>
              </a:ext>
            </a:extLst>
          </p:cNvPr>
          <p:cNvSpPr txBox="1"/>
          <p:nvPr userDrawn="1"/>
        </p:nvSpPr>
        <p:spPr>
          <a:xfrm>
            <a:off x="294590" y="2733810"/>
            <a:ext cx="2174557" cy="646331"/>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Main color selection</a:t>
            </a:r>
          </a:p>
        </p:txBody>
      </p:sp>
      <p:sp>
        <p:nvSpPr>
          <p:cNvPr id="26" name="TextBox 25">
            <a:extLst>
              <a:ext uri="{FF2B5EF4-FFF2-40B4-BE49-F238E27FC236}">
                <a16:creationId xmlns:a16="http://schemas.microsoft.com/office/drawing/2014/main" id="{AAE48A92-74AE-4DC9-9674-B700DC5BA983}"/>
              </a:ext>
            </a:extLst>
          </p:cNvPr>
          <p:cNvSpPr txBox="1"/>
          <p:nvPr userDrawn="1"/>
        </p:nvSpPr>
        <p:spPr>
          <a:xfrm>
            <a:off x="3196248" y="2764923"/>
            <a:ext cx="1407199" cy="461665"/>
          </a:xfrm>
          <a:prstGeom prst="rect">
            <a:avLst/>
          </a:prstGeom>
          <a:noFill/>
        </p:spPr>
        <p:txBody>
          <a:bodyPr wrap="square" rtlCol="0">
            <a:spAutoFit/>
          </a:bodyPr>
          <a:lstStyle/>
          <a:p>
            <a:r>
              <a:rPr lang="en-US" sz="1200" b="1" i="1">
                <a:solidFill>
                  <a:schemeClr val="tx1"/>
                </a:solidFill>
                <a:latin typeface="Arial" panose="020B0604020202020204" pitchFamily="34" charset="0"/>
                <a:cs typeface="Arial" panose="020B0604020202020204" pitchFamily="34" charset="0"/>
              </a:rPr>
              <a:t>White for dark background</a:t>
            </a:r>
            <a:endParaRPr lang="en-US" sz="1200" b="1" i="1">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E6DF2025-16B1-4CBD-9B88-2EFC9132F245}"/>
              </a:ext>
            </a:extLst>
          </p:cNvPr>
          <p:cNvSpPr/>
          <p:nvPr userDrawn="1"/>
        </p:nvSpPr>
        <p:spPr>
          <a:xfrm>
            <a:off x="264556" y="3380644"/>
            <a:ext cx="282416" cy="245798"/>
          </a:xfrm>
          <a:prstGeom prst="rect">
            <a:avLst/>
          </a:prstGeom>
          <a:solidFill>
            <a:srgbClr val="C14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93D22604-93BB-4B3B-A1D3-1797F1EF46EE}"/>
              </a:ext>
            </a:extLst>
          </p:cNvPr>
          <p:cNvSpPr/>
          <p:nvPr userDrawn="1"/>
        </p:nvSpPr>
        <p:spPr>
          <a:xfrm>
            <a:off x="772263" y="3380644"/>
            <a:ext cx="282416" cy="245798"/>
          </a:xfrm>
          <a:prstGeom prst="rect">
            <a:avLst/>
          </a:prstGeom>
          <a:solidFill>
            <a:srgbClr val="FF67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B9A3566-3339-47CB-AC83-7210A147E4E2}"/>
              </a:ext>
            </a:extLst>
          </p:cNvPr>
          <p:cNvSpPr/>
          <p:nvPr userDrawn="1"/>
        </p:nvSpPr>
        <p:spPr>
          <a:xfrm>
            <a:off x="1228900" y="3380644"/>
            <a:ext cx="282416" cy="245798"/>
          </a:xfrm>
          <a:prstGeom prst="rect">
            <a:avLst/>
          </a:prstGeom>
          <a:solidFill>
            <a:srgbClr val="F89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0620BC68-F19C-4CA3-9362-4C23F6F17EB4}"/>
              </a:ext>
            </a:extLst>
          </p:cNvPr>
          <p:cNvSpPr/>
          <p:nvPr userDrawn="1"/>
        </p:nvSpPr>
        <p:spPr>
          <a:xfrm>
            <a:off x="1700131" y="3380644"/>
            <a:ext cx="282416" cy="245798"/>
          </a:xfrm>
          <a:prstGeom prst="rect">
            <a:avLst/>
          </a:prstGeom>
          <a:solidFill>
            <a:srgbClr val="F8CF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C78F39C0-859E-4629-AA42-567829112258}"/>
              </a:ext>
            </a:extLst>
          </p:cNvPr>
          <p:cNvSpPr/>
          <p:nvPr userDrawn="1"/>
        </p:nvSpPr>
        <p:spPr>
          <a:xfrm>
            <a:off x="2178656" y="3380644"/>
            <a:ext cx="282416" cy="245798"/>
          </a:xfrm>
          <a:prstGeom prst="rect">
            <a:avLst/>
          </a:prstGeom>
          <a:solidFill>
            <a:srgbClr val="4C7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C95D5E78-F72C-4BDD-A3A9-3E7813D191A2}"/>
              </a:ext>
            </a:extLst>
          </p:cNvPr>
          <p:cNvSpPr/>
          <p:nvPr userDrawn="1"/>
        </p:nvSpPr>
        <p:spPr>
          <a:xfrm>
            <a:off x="3932250" y="3380644"/>
            <a:ext cx="282416" cy="24579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87628E13-A876-461E-BFD7-30D3AE5D6F82}"/>
              </a:ext>
            </a:extLst>
          </p:cNvPr>
          <p:cNvSpPr/>
          <p:nvPr userDrawn="1"/>
        </p:nvSpPr>
        <p:spPr>
          <a:xfrm>
            <a:off x="2603778" y="3380644"/>
            <a:ext cx="282416" cy="245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369665F1-D8A9-476E-8F35-A25F1163EAA5}"/>
              </a:ext>
            </a:extLst>
          </p:cNvPr>
          <p:cNvSpPr/>
          <p:nvPr userDrawn="1"/>
        </p:nvSpPr>
        <p:spPr>
          <a:xfrm>
            <a:off x="3490203" y="3380644"/>
            <a:ext cx="282416" cy="245798"/>
          </a:xfrm>
          <a:prstGeom prst="rect">
            <a:avLst/>
          </a:prstGeom>
          <a:solidFill>
            <a:srgbClr val="447C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5" name="Chart 34">
            <a:extLst>
              <a:ext uri="{FF2B5EF4-FFF2-40B4-BE49-F238E27FC236}">
                <a16:creationId xmlns:a16="http://schemas.microsoft.com/office/drawing/2014/main" id="{72879B0A-F99E-40E5-B700-799F77DD6828}"/>
              </a:ext>
            </a:extLst>
          </p:cNvPr>
          <p:cNvGraphicFramePr/>
          <p:nvPr userDrawn="1">
            <p:extLst>
              <p:ext uri="{D42A27DB-BD31-4B8C-83A1-F6EECF244321}">
                <p14:modId xmlns:p14="http://schemas.microsoft.com/office/powerpoint/2010/main" val="2061443194"/>
              </p:ext>
            </p:extLst>
          </p:nvPr>
        </p:nvGraphicFramePr>
        <p:xfrm>
          <a:off x="4746254" y="3044858"/>
          <a:ext cx="4330099" cy="3487952"/>
        </p:xfrm>
        <a:graphic>
          <a:graphicData uri="http://schemas.openxmlformats.org/drawingml/2006/chart">
            <c:chart xmlns:c="http://schemas.openxmlformats.org/drawingml/2006/chart" xmlns:r="http://schemas.openxmlformats.org/officeDocument/2006/relationships" r:id="rId6"/>
          </a:graphicData>
        </a:graphic>
      </p:graphicFrame>
      <p:sp>
        <p:nvSpPr>
          <p:cNvPr id="36" name="Rectangle 35">
            <a:extLst>
              <a:ext uri="{FF2B5EF4-FFF2-40B4-BE49-F238E27FC236}">
                <a16:creationId xmlns:a16="http://schemas.microsoft.com/office/drawing/2014/main" id="{4C018436-5F86-4927-B055-EACE768BAB44}"/>
              </a:ext>
            </a:extLst>
          </p:cNvPr>
          <p:cNvSpPr/>
          <p:nvPr userDrawn="1"/>
        </p:nvSpPr>
        <p:spPr>
          <a:xfrm>
            <a:off x="3073769" y="3380644"/>
            <a:ext cx="282416" cy="245798"/>
          </a:xfrm>
          <a:prstGeom prst="rect">
            <a:avLst/>
          </a:prstGeom>
          <a:solidFill>
            <a:srgbClr val="8F13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graphicFrame>
        <p:nvGraphicFramePr>
          <p:cNvPr id="37" name="Chart 36">
            <a:extLst>
              <a:ext uri="{FF2B5EF4-FFF2-40B4-BE49-F238E27FC236}">
                <a16:creationId xmlns:a16="http://schemas.microsoft.com/office/drawing/2014/main" id="{DE492359-65CB-4881-A29A-BAA4AE3DD16F}"/>
              </a:ext>
            </a:extLst>
          </p:cNvPr>
          <p:cNvGraphicFramePr/>
          <p:nvPr userDrawn="1">
            <p:extLst>
              <p:ext uri="{D42A27DB-BD31-4B8C-83A1-F6EECF244321}">
                <p14:modId xmlns:p14="http://schemas.microsoft.com/office/powerpoint/2010/main" val="3237991438"/>
              </p:ext>
            </p:extLst>
          </p:nvPr>
        </p:nvGraphicFramePr>
        <p:xfrm>
          <a:off x="2397524" y="4566595"/>
          <a:ext cx="2665334" cy="2128811"/>
        </p:xfrm>
        <a:graphic>
          <a:graphicData uri="http://schemas.openxmlformats.org/drawingml/2006/chart">
            <c:chart xmlns:c="http://schemas.openxmlformats.org/drawingml/2006/chart" xmlns:r="http://schemas.openxmlformats.org/officeDocument/2006/relationships" r:id="rId7"/>
          </a:graphicData>
        </a:graphic>
      </p:graphicFrame>
      <p:sp>
        <p:nvSpPr>
          <p:cNvPr id="2" name="TextBox 1">
            <a:extLst>
              <a:ext uri="{FF2B5EF4-FFF2-40B4-BE49-F238E27FC236}">
                <a16:creationId xmlns:a16="http://schemas.microsoft.com/office/drawing/2014/main" id="{6153A013-3B3B-4571-88FE-8D757407CC69}"/>
              </a:ext>
            </a:extLst>
          </p:cNvPr>
          <p:cNvSpPr txBox="1"/>
          <p:nvPr userDrawn="1"/>
        </p:nvSpPr>
        <p:spPr>
          <a:xfrm>
            <a:off x="67648" y="3737841"/>
            <a:ext cx="704618" cy="215444"/>
          </a:xfrm>
          <a:prstGeom prst="rect">
            <a:avLst/>
          </a:prstGeom>
          <a:noFill/>
        </p:spPr>
        <p:txBody>
          <a:bodyPr wrap="square" rtlCol="0">
            <a:spAutoFit/>
          </a:bodyPr>
          <a:lstStyle/>
          <a:p>
            <a:r>
              <a:rPr lang="en-US" sz="800"/>
              <a:t>#C14628</a:t>
            </a:r>
          </a:p>
        </p:txBody>
      </p:sp>
      <p:sp>
        <p:nvSpPr>
          <p:cNvPr id="38" name="TextBox 37">
            <a:extLst>
              <a:ext uri="{FF2B5EF4-FFF2-40B4-BE49-F238E27FC236}">
                <a16:creationId xmlns:a16="http://schemas.microsoft.com/office/drawing/2014/main" id="{0AF54769-E8ED-4900-8C03-EE2395944D08}"/>
              </a:ext>
            </a:extLst>
          </p:cNvPr>
          <p:cNvSpPr txBox="1"/>
          <p:nvPr userDrawn="1"/>
        </p:nvSpPr>
        <p:spPr>
          <a:xfrm>
            <a:off x="555676" y="3735617"/>
            <a:ext cx="704618" cy="215444"/>
          </a:xfrm>
          <a:prstGeom prst="rect">
            <a:avLst/>
          </a:prstGeom>
          <a:noFill/>
        </p:spPr>
        <p:txBody>
          <a:bodyPr wrap="square" rtlCol="0">
            <a:spAutoFit/>
          </a:bodyPr>
          <a:lstStyle/>
          <a:p>
            <a:r>
              <a:rPr lang="en-US" sz="800"/>
              <a:t>#FF671C</a:t>
            </a:r>
          </a:p>
        </p:txBody>
      </p:sp>
      <p:sp>
        <p:nvSpPr>
          <p:cNvPr id="39" name="TextBox 38">
            <a:extLst>
              <a:ext uri="{FF2B5EF4-FFF2-40B4-BE49-F238E27FC236}">
                <a16:creationId xmlns:a16="http://schemas.microsoft.com/office/drawing/2014/main" id="{BFB8D7ED-2BFD-4101-96F8-454008C72B47}"/>
              </a:ext>
            </a:extLst>
          </p:cNvPr>
          <p:cNvSpPr txBox="1"/>
          <p:nvPr userDrawn="1"/>
        </p:nvSpPr>
        <p:spPr>
          <a:xfrm>
            <a:off x="967664" y="3724554"/>
            <a:ext cx="704618" cy="215444"/>
          </a:xfrm>
          <a:prstGeom prst="rect">
            <a:avLst/>
          </a:prstGeom>
          <a:noFill/>
        </p:spPr>
        <p:txBody>
          <a:bodyPr wrap="square" rtlCol="0">
            <a:spAutoFit/>
          </a:bodyPr>
          <a:lstStyle/>
          <a:p>
            <a:r>
              <a:rPr lang="en-US" sz="800"/>
              <a:t>#F8991C</a:t>
            </a:r>
          </a:p>
        </p:txBody>
      </p:sp>
      <p:sp>
        <p:nvSpPr>
          <p:cNvPr id="40" name="TextBox 39">
            <a:extLst>
              <a:ext uri="{FF2B5EF4-FFF2-40B4-BE49-F238E27FC236}">
                <a16:creationId xmlns:a16="http://schemas.microsoft.com/office/drawing/2014/main" id="{F495BDE8-4489-4FD6-B837-02AC7ADB5639}"/>
              </a:ext>
            </a:extLst>
          </p:cNvPr>
          <p:cNvSpPr txBox="1"/>
          <p:nvPr userDrawn="1"/>
        </p:nvSpPr>
        <p:spPr>
          <a:xfrm>
            <a:off x="1461103" y="3722330"/>
            <a:ext cx="671658" cy="215444"/>
          </a:xfrm>
          <a:prstGeom prst="rect">
            <a:avLst/>
          </a:prstGeom>
          <a:noFill/>
        </p:spPr>
        <p:txBody>
          <a:bodyPr wrap="square" rtlCol="0">
            <a:spAutoFit/>
          </a:bodyPr>
          <a:lstStyle/>
          <a:p>
            <a:r>
              <a:rPr lang="en-US" sz="800"/>
              <a:t>#F8CF91</a:t>
            </a:r>
          </a:p>
        </p:txBody>
      </p:sp>
      <p:sp>
        <p:nvSpPr>
          <p:cNvPr id="41" name="TextBox 40">
            <a:extLst>
              <a:ext uri="{FF2B5EF4-FFF2-40B4-BE49-F238E27FC236}">
                <a16:creationId xmlns:a16="http://schemas.microsoft.com/office/drawing/2014/main" id="{D92230F1-F0E1-4B19-ADDC-337E92B1209B}"/>
              </a:ext>
            </a:extLst>
          </p:cNvPr>
          <p:cNvSpPr txBox="1"/>
          <p:nvPr userDrawn="1"/>
        </p:nvSpPr>
        <p:spPr>
          <a:xfrm>
            <a:off x="1898797" y="3724446"/>
            <a:ext cx="704618" cy="215444"/>
          </a:xfrm>
          <a:prstGeom prst="rect">
            <a:avLst/>
          </a:prstGeom>
          <a:noFill/>
        </p:spPr>
        <p:txBody>
          <a:bodyPr wrap="square" rtlCol="0">
            <a:spAutoFit/>
          </a:bodyPr>
          <a:lstStyle/>
          <a:p>
            <a:r>
              <a:rPr lang="en-US" sz="800"/>
              <a:t>#4C7093</a:t>
            </a:r>
          </a:p>
        </p:txBody>
      </p:sp>
      <p:sp>
        <p:nvSpPr>
          <p:cNvPr id="42" name="TextBox 41">
            <a:extLst>
              <a:ext uri="{FF2B5EF4-FFF2-40B4-BE49-F238E27FC236}">
                <a16:creationId xmlns:a16="http://schemas.microsoft.com/office/drawing/2014/main" id="{CB4A7CD7-FD5B-430D-8C6C-306E62A28793}"/>
              </a:ext>
            </a:extLst>
          </p:cNvPr>
          <p:cNvSpPr txBox="1"/>
          <p:nvPr userDrawn="1"/>
        </p:nvSpPr>
        <p:spPr>
          <a:xfrm>
            <a:off x="2386825" y="3722222"/>
            <a:ext cx="704618" cy="215444"/>
          </a:xfrm>
          <a:prstGeom prst="rect">
            <a:avLst/>
          </a:prstGeom>
          <a:noFill/>
        </p:spPr>
        <p:txBody>
          <a:bodyPr wrap="square" rtlCol="0">
            <a:spAutoFit/>
          </a:bodyPr>
          <a:lstStyle/>
          <a:p>
            <a:r>
              <a:rPr lang="en-US" sz="800"/>
              <a:t>#000000</a:t>
            </a:r>
          </a:p>
        </p:txBody>
      </p:sp>
      <p:sp>
        <p:nvSpPr>
          <p:cNvPr id="43" name="TextBox 42">
            <a:extLst>
              <a:ext uri="{FF2B5EF4-FFF2-40B4-BE49-F238E27FC236}">
                <a16:creationId xmlns:a16="http://schemas.microsoft.com/office/drawing/2014/main" id="{3FD0965D-2713-4818-A5C9-FFF806699494}"/>
              </a:ext>
            </a:extLst>
          </p:cNvPr>
          <p:cNvSpPr txBox="1"/>
          <p:nvPr userDrawn="1"/>
        </p:nvSpPr>
        <p:spPr>
          <a:xfrm>
            <a:off x="2842590" y="3711159"/>
            <a:ext cx="704618" cy="215444"/>
          </a:xfrm>
          <a:prstGeom prst="rect">
            <a:avLst/>
          </a:prstGeom>
          <a:noFill/>
        </p:spPr>
        <p:txBody>
          <a:bodyPr wrap="square" rtlCol="0">
            <a:spAutoFit/>
          </a:bodyPr>
          <a:lstStyle/>
          <a:p>
            <a:r>
              <a:rPr lang="en-US" sz="800"/>
              <a:t>#8F133C</a:t>
            </a:r>
          </a:p>
        </p:txBody>
      </p:sp>
      <p:sp>
        <p:nvSpPr>
          <p:cNvPr id="44" name="TextBox 43">
            <a:extLst>
              <a:ext uri="{FF2B5EF4-FFF2-40B4-BE49-F238E27FC236}">
                <a16:creationId xmlns:a16="http://schemas.microsoft.com/office/drawing/2014/main" id="{BC28D25B-484C-4B25-B588-55AABCF83077}"/>
              </a:ext>
            </a:extLst>
          </p:cNvPr>
          <p:cNvSpPr txBox="1"/>
          <p:nvPr userDrawn="1"/>
        </p:nvSpPr>
        <p:spPr>
          <a:xfrm>
            <a:off x="3292252" y="3708935"/>
            <a:ext cx="671658" cy="215444"/>
          </a:xfrm>
          <a:prstGeom prst="rect">
            <a:avLst/>
          </a:prstGeom>
          <a:noFill/>
        </p:spPr>
        <p:txBody>
          <a:bodyPr wrap="square" rtlCol="0">
            <a:spAutoFit/>
          </a:bodyPr>
          <a:lstStyle/>
          <a:p>
            <a:r>
              <a:rPr lang="en-US" sz="800"/>
              <a:t>#447C55</a:t>
            </a:r>
          </a:p>
        </p:txBody>
      </p:sp>
      <p:sp>
        <p:nvSpPr>
          <p:cNvPr id="45" name="TextBox 44">
            <a:extLst>
              <a:ext uri="{FF2B5EF4-FFF2-40B4-BE49-F238E27FC236}">
                <a16:creationId xmlns:a16="http://schemas.microsoft.com/office/drawing/2014/main" id="{BF8E214B-511E-49F4-ABBE-332FB17ED4A1}"/>
              </a:ext>
            </a:extLst>
          </p:cNvPr>
          <p:cNvSpPr txBox="1"/>
          <p:nvPr userDrawn="1"/>
        </p:nvSpPr>
        <p:spPr>
          <a:xfrm>
            <a:off x="3920192" y="3692902"/>
            <a:ext cx="750903" cy="215444"/>
          </a:xfrm>
          <a:prstGeom prst="rect">
            <a:avLst/>
          </a:prstGeom>
          <a:noFill/>
        </p:spPr>
        <p:txBody>
          <a:bodyPr wrap="square" rtlCol="0">
            <a:spAutoFit/>
          </a:bodyPr>
          <a:lstStyle/>
          <a:p>
            <a:r>
              <a:rPr lang="en-US" sz="800"/>
              <a:t>#FFFFFF</a:t>
            </a:r>
          </a:p>
        </p:txBody>
      </p:sp>
      <p:sp>
        <p:nvSpPr>
          <p:cNvPr id="46" name="Content Placeholder 2">
            <a:extLst>
              <a:ext uri="{FF2B5EF4-FFF2-40B4-BE49-F238E27FC236}">
                <a16:creationId xmlns:a16="http://schemas.microsoft.com/office/drawing/2014/main" id="{7E7C6E9E-C683-4D25-B12E-FB96AC6529AD}"/>
              </a:ext>
            </a:extLst>
          </p:cNvPr>
          <p:cNvSpPr txBox="1">
            <a:spLocks/>
          </p:cNvSpPr>
          <p:nvPr userDrawn="1"/>
        </p:nvSpPr>
        <p:spPr>
          <a:xfrm>
            <a:off x="31179" y="1333059"/>
            <a:ext cx="5271808" cy="1200321"/>
          </a:xfrm>
          <a:prstGeom prst="rect">
            <a:avLst/>
          </a:prstGeom>
        </p:spPr>
        <p:txBody>
          <a:bodyPr/>
          <a:lst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i="1"/>
              <a:t>For</a:t>
            </a:r>
            <a:r>
              <a:rPr lang="en-US" sz="1600" i="1"/>
              <a:t> additional slide layouts see ribbon:</a:t>
            </a:r>
            <a:br>
              <a:rPr lang="en-US" sz="1600" i="1"/>
            </a:br>
            <a:r>
              <a:rPr lang="en-US" sz="1600" i="1" u="sng">
                <a:solidFill>
                  <a:srgbClr val="C14628"/>
                </a:solidFill>
              </a:rPr>
              <a:t>Inser</a:t>
            </a:r>
            <a:r>
              <a:rPr lang="en-US" sz="1600" i="1">
                <a:solidFill>
                  <a:srgbClr val="C14628"/>
                </a:solidFill>
              </a:rPr>
              <a:t>t&gt; New Slide&gt; Select </a:t>
            </a:r>
            <a:r>
              <a:rPr lang="en-US" sz="1600" b="1" i="1">
                <a:solidFill>
                  <a:srgbClr val="C14628"/>
                </a:solidFill>
              </a:rPr>
              <a:t>Office Theme </a:t>
            </a:r>
            <a:r>
              <a:rPr lang="en-US" sz="1600" i="1">
                <a:solidFill>
                  <a:srgbClr val="C14628"/>
                </a:solidFill>
              </a:rPr>
              <a:t>formats.</a:t>
            </a:r>
            <a:br>
              <a:rPr lang="en-US" sz="1600" i="1">
                <a:solidFill>
                  <a:srgbClr val="C14628"/>
                </a:solidFill>
              </a:rPr>
            </a:br>
            <a:r>
              <a:rPr lang="en-US" sz="1600" i="0">
                <a:solidFill>
                  <a:schemeClr val="tx1"/>
                </a:solidFill>
              </a:rPr>
              <a:t>Over 10 slide options</a:t>
            </a:r>
          </a:p>
        </p:txBody>
      </p:sp>
      <p:sp>
        <p:nvSpPr>
          <p:cNvPr id="47" name="Title Placeholder 1">
            <a:extLst>
              <a:ext uri="{FF2B5EF4-FFF2-40B4-BE49-F238E27FC236}">
                <a16:creationId xmlns:a16="http://schemas.microsoft.com/office/drawing/2014/main" id="{2D93A0D7-6F84-4476-BF41-60CE48971629}"/>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5845499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_bullet_right_photo">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E2C6FC-BB48-410C-A194-ED23F7DE1024}"/>
              </a:ext>
            </a:extLst>
          </p:cNvPr>
          <p:cNvGraphicFramePr>
            <a:graphicFrameLocks noChangeAspect="1"/>
          </p:cNvGraphicFramePr>
          <p:nvPr userDrawn="1">
            <p:custDataLst>
              <p:tags r:id="rId2"/>
            </p:custDataLst>
            <p:extLst>
              <p:ext uri="{D42A27DB-BD31-4B8C-83A1-F6EECF244321}">
                <p14:modId xmlns:p14="http://schemas.microsoft.com/office/powerpoint/2010/main" val="222763481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9218"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6CE2C6FC-BB48-410C-A194-ED23F7DE1024}"/>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4" y="1519519"/>
            <a:ext cx="6721943" cy="4464423"/>
          </a:xfrm>
          <a:prstGeom prst="rect">
            <a:avLst/>
          </a:prstGeom>
        </p:spPr>
        <p:txBody>
          <a:bodyPr>
            <a:norm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2400">
                <a:latin typeface="Arial" panose="020B0604020202020204" pitchFamily="34" charset="0"/>
                <a:cs typeface="Arial" panose="020B0604020202020204" pitchFamily="34" charset="0"/>
              </a:defRPr>
            </a:lvl4pPr>
            <a:lvl5pPr marL="1139825" indent="-225425">
              <a:buClr>
                <a:srgbClr val="DF572A"/>
              </a:buCl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2">
            <a:extLst>
              <a:ext uri="{FF2B5EF4-FFF2-40B4-BE49-F238E27FC236}">
                <a16:creationId xmlns:a16="http://schemas.microsoft.com/office/drawing/2014/main" id="{E3574ED2-7219-404C-99AB-B30F3A53E113}"/>
              </a:ext>
            </a:extLst>
          </p:cNvPr>
          <p:cNvSpPr txBox="1">
            <a:spLocks/>
          </p:cNvSpPr>
          <p:nvPr userDrawn="1"/>
        </p:nvSpPr>
        <p:spPr>
          <a:xfrm>
            <a:off x="8695135" y="6499226"/>
            <a:ext cx="448865" cy="358775"/>
          </a:xfrm>
          <a:prstGeom prst="rect">
            <a:avLst/>
          </a:prstGeom>
        </p:spPr>
        <p:txBody>
          <a:bodyPr/>
          <a:lstStyle>
            <a:defPPr>
              <a:defRPr lang="en-US"/>
            </a:defPPr>
            <a:lvl1pPr marL="0" algn="l" defTabSz="914400" rtl="0" eaLnBrk="1" latinLnBrk="0" hangingPunct="1">
              <a:defRPr sz="1000" kern="1200">
                <a:solidFill>
                  <a:srgbClr val="511F1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EB69C0-7537-C24C-BC67-8B5F238D9475}" type="slidenum">
              <a:rPr lang="en-US" sz="1000" smtClean="0">
                <a:solidFill>
                  <a:schemeClr val="bg1"/>
                </a:solidFill>
              </a:rPr>
              <a:pPr/>
              <a:t>‹#›</a:t>
            </a:fld>
            <a:endParaRPr lang="en-US" sz="1000">
              <a:solidFill>
                <a:schemeClr val="bg1"/>
              </a:solidFill>
            </a:endParaRPr>
          </a:p>
        </p:txBody>
      </p:sp>
      <p:sp>
        <p:nvSpPr>
          <p:cNvPr id="10" name="Title Placeholder 1">
            <a:extLst>
              <a:ext uri="{FF2B5EF4-FFF2-40B4-BE49-F238E27FC236}">
                <a16:creationId xmlns:a16="http://schemas.microsoft.com/office/drawing/2014/main" id="{A69526DF-BAB6-419A-876A-FD8126ABC09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6357653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0DF61BF-553F-49FC-BF5B-6481694E5BF2}"/>
              </a:ext>
            </a:extLst>
          </p:cNvPr>
          <p:cNvGraphicFramePr>
            <a:graphicFrameLocks noChangeAspect="1"/>
          </p:cNvGraphicFramePr>
          <p:nvPr userDrawn="1">
            <p:custDataLst>
              <p:tags r:id="rId2"/>
            </p:custDataLst>
            <p:extLst>
              <p:ext uri="{D42A27DB-BD31-4B8C-83A1-F6EECF244321}">
                <p14:modId xmlns:p14="http://schemas.microsoft.com/office/powerpoint/2010/main" val="357070876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42"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D0DF61BF-553F-49FC-BF5B-6481694E5BF2}"/>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C6FD113D-43B7-D641-8134-9CB104856625}"/>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16" name="Content Placeholder 2">
            <a:extLst>
              <a:ext uri="{FF2B5EF4-FFF2-40B4-BE49-F238E27FC236}">
                <a16:creationId xmlns:a16="http://schemas.microsoft.com/office/drawing/2014/main" id="{74BA8965-8D92-47B8-BE22-6129AE55D866}"/>
              </a:ext>
            </a:extLst>
          </p:cNvPr>
          <p:cNvSpPr>
            <a:spLocks noGrp="1"/>
          </p:cNvSpPr>
          <p:nvPr>
            <p:ph idx="1"/>
          </p:nvPr>
        </p:nvSpPr>
        <p:spPr>
          <a:xfrm>
            <a:off x="586113" y="1530037"/>
            <a:ext cx="8385118" cy="4230641"/>
          </a:xfrm>
          <a:prstGeom prst="rect">
            <a:avLst/>
          </a:prstGeom>
        </p:spPr>
        <p:txBody>
          <a:bodyPr>
            <a:noAutofit/>
          </a:bodyPr>
          <a:lstStyle>
            <a:lvl1pPr>
              <a:defRPr sz="2400">
                <a:latin typeface="Arial" panose="020B0604020202020204" pitchFamily="34" charset="0"/>
                <a:cs typeface="Arial" panose="020B0604020202020204" pitchFamily="34" charset="0"/>
              </a:defRPr>
            </a:lvl1pPr>
            <a:lvl2pPr marL="461963" indent="-236538">
              <a:buClr>
                <a:srgbClr val="DF572A"/>
              </a:buClr>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688975" indent="-227013">
              <a:buClr>
                <a:srgbClr val="DF572A"/>
              </a:buClr>
              <a:defRPr sz="2400">
                <a:latin typeface="Arial" panose="020B0604020202020204" pitchFamily="34" charset="0"/>
                <a:cs typeface="Arial" panose="020B0604020202020204" pitchFamily="34" charset="0"/>
              </a:defRPr>
            </a:lvl3pPr>
            <a:lvl4pPr marL="914400" indent="-225425">
              <a:buClr>
                <a:srgbClr val="DF572A"/>
              </a:buClr>
              <a:defRPr sz="1600">
                <a:latin typeface="Arial" panose="020B0604020202020204" pitchFamily="34" charset="0"/>
                <a:cs typeface="Arial" panose="020B0604020202020204" pitchFamily="34" charset="0"/>
              </a:defRPr>
            </a:lvl4pPr>
            <a:lvl5pPr marL="1139825" indent="-225425">
              <a:buClr>
                <a:srgbClr val="DF572A"/>
              </a:buCl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38" name="TextBox 37">
            <a:extLst>
              <a:ext uri="{FF2B5EF4-FFF2-40B4-BE49-F238E27FC236}">
                <a16:creationId xmlns:a16="http://schemas.microsoft.com/office/drawing/2014/main" id="{C4609637-5F56-4F9B-9D8F-8588C969BC52}"/>
              </a:ext>
            </a:extLst>
          </p:cNvPr>
          <p:cNvSpPr txBox="1"/>
          <p:nvPr userDrawn="1"/>
        </p:nvSpPr>
        <p:spPr>
          <a:xfrm>
            <a:off x="3378574" y="6239869"/>
            <a:ext cx="4418134" cy="369332"/>
          </a:xfrm>
          <a:prstGeom prst="rect">
            <a:avLst/>
          </a:prstGeom>
          <a:noFill/>
        </p:spPr>
        <p:txBody>
          <a:bodyPr wrap="square" rtlCol="0">
            <a:spAutoFit/>
          </a:bodyPr>
          <a:lstStyle/>
          <a:p>
            <a:r>
              <a:rPr lang="en-US" sz="1800" i="1">
                <a:solidFill>
                  <a:srgbClr val="FF0000"/>
                </a:solidFill>
                <a:latin typeface="Arial" panose="020B0604020202020204" pitchFamily="34" charset="0"/>
                <a:cs typeface="Arial" panose="020B0604020202020204" pitchFamily="34" charset="0"/>
              </a:rPr>
              <a:t>To use Pie chart copy from Slide Master.</a:t>
            </a:r>
          </a:p>
        </p:txBody>
      </p:sp>
      <p:sp>
        <p:nvSpPr>
          <p:cNvPr id="8" name="Title Placeholder 1">
            <a:extLst>
              <a:ext uri="{FF2B5EF4-FFF2-40B4-BE49-F238E27FC236}">
                <a16:creationId xmlns:a16="http://schemas.microsoft.com/office/drawing/2014/main" id="{D1B878FE-4ADD-4924-8ED8-0CC985FE1AFA}"/>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564073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bulle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C4EB0B0-4B5A-4A01-B39D-054EF901C691}"/>
              </a:ext>
            </a:extLst>
          </p:cNvPr>
          <p:cNvGraphicFramePr>
            <a:graphicFrameLocks noChangeAspect="1"/>
          </p:cNvGraphicFramePr>
          <p:nvPr userDrawn="1">
            <p:custDataLst>
              <p:tags r:id="rId2"/>
            </p:custDataLst>
            <p:extLst>
              <p:ext uri="{D42A27DB-BD31-4B8C-83A1-F6EECF244321}">
                <p14:modId xmlns:p14="http://schemas.microsoft.com/office/powerpoint/2010/main" val="3917556328"/>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1266" name="think-cell Slide" r:id="rId4" imgW="592" imgH="595" progId="TCLayout.ActiveDocument.1">
                  <p:embed/>
                </p:oleObj>
              </mc:Choice>
              <mc:Fallback>
                <p:oleObj name="think-cell Slide" r:id="rId4" imgW="592" imgH="595" progId="TCLayout.ActiveDocument.1">
                  <p:embed/>
                  <p:pic>
                    <p:nvPicPr>
                      <p:cNvPr id="3" name="Object 2" hidden="1">
                        <a:extLst>
                          <a:ext uri="{FF2B5EF4-FFF2-40B4-BE49-F238E27FC236}">
                            <a16:creationId xmlns:a16="http://schemas.microsoft.com/office/drawing/2014/main" id="{BC4EB0B0-4B5A-4A01-B39D-054EF901C691}"/>
                          </a:ext>
                        </a:extLst>
                      </p:cNvPr>
                      <p:cNvPicPr/>
                      <p:nvPr/>
                    </p:nvPicPr>
                    <p:blipFill>
                      <a:blip r:embed="rId5"/>
                      <a:stretch>
                        <a:fillRect/>
                      </a:stretch>
                    </p:blipFill>
                    <p:spPr>
                      <a:xfrm>
                        <a:off x="1191" y="1588"/>
                        <a:ext cx="1191" cy="1588"/>
                      </a:xfrm>
                      <a:prstGeom prst="rect">
                        <a:avLst/>
                      </a:prstGeom>
                    </p:spPr>
                  </p:pic>
                </p:oleObj>
              </mc:Fallback>
            </mc:AlternateContent>
          </a:graphicData>
        </a:graphic>
      </p:graphicFrame>
      <p:sp>
        <p:nvSpPr>
          <p:cNvPr id="9" name="Slide Number Placeholder 5">
            <a:extLst>
              <a:ext uri="{FF2B5EF4-FFF2-40B4-BE49-F238E27FC236}">
                <a16:creationId xmlns:a16="http://schemas.microsoft.com/office/drawing/2014/main" id="{4877B783-7DE0-7140-86F0-09D510F76899}"/>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5" name="Title Placeholder 1">
            <a:extLst>
              <a:ext uri="{FF2B5EF4-FFF2-40B4-BE49-F238E27FC236}">
                <a16:creationId xmlns:a16="http://schemas.microsoft.com/office/drawing/2014/main" id="{7917D464-160E-42F4-8ADB-B6F4B140925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0618479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ppendix">
    <p:spTree>
      <p:nvGrpSpPr>
        <p:cNvPr id="1" name=""/>
        <p:cNvGrpSpPr/>
        <p:nvPr/>
      </p:nvGrpSpPr>
      <p:grpSpPr>
        <a:xfrm>
          <a:off x="0" y="0"/>
          <a:ext cx="0" cy="0"/>
          <a:chOff x="0" y="0"/>
          <a:chExt cx="0" cy="0"/>
        </a:xfrm>
      </p:grpSpPr>
      <p:pic>
        <p:nvPicPr>
          <p:cNvPr id="13" name="Picture 12" descr="A picture containing outdoor, scene, laser, night&#10;&#10;Description automatically generated">
            <a:extLst>
              <a:ext uri="{FF2B5EF4-FFF2-40B4-BE49-F238E27FC236}">
                <a16:creationId xmlns:a16="http://schemas.microsoft.com/office/drawing/2014/main" id="{EBE7C8D8-4E87-41BE-BA26-F8897DD42A6E}"/>
              </a:ext>
            </a:extLst>
          </p:cNvPr>
          <p:cNvPicPr>
            <a:picLocks noChangeAspect="1"/>
          </p:cNvPicPr>
          <p:nvPr userDrawn="1"/>
        </p:nvPicPr>
        <p:blipFill rotWithShape="1">
          <a:blip r:embed="rId4"/>
          <a:srcRect l="12500" t="16428" r="12500" b="43098"/>
          <a:stretch/>
        </p:blipFill>
        <p:spPr>
          <a:xfrm>
            <a:off x="0" y="1122829"/>
            <a:ext cx="9144000" cy="4612341"/>
          </a:xfrm>
          <a:prstGeom prst="rect">
            <a:avLst/>
          </a:prstGeom>
        </p:spPr>
      </p:pic>
      <p:sp>
        <p:nvSpPr>
          <p:cNvPr id="15" name="Rectangle 14">
            <a:extLst>
              <a:ext uri="{FF2B5EF4-FFF2-40B4-BE49-F238E27FC236}">
                <a16:creationId xmlns:a16="http://schemas.microsoft.com/office/drawing/2014/main" id="{D2D03625-F347-49F3-A1CB-86207CFF9B5D}"/>
              </a:ext>
            </a:extLst>
          </p:cNvPr>
          <p:cNvSpPr/>
          <p:nvPr userDrawn="1"/>
        </p:nvSpPr>
        <p:spPr>
          <a:xfrm>
            <a:off x="0" y="1757862"/>
            <a:ext cx="9144000" cy="3977307"/>
          </a:xfrm>
          <a:prstGeom prst="rect">
            <a:avLst/>
          </a:prstGeom>
          <a:gradFill flip="none" rotWithShape="1">
            <a:gsLst>
              <a:gs pos="0">
                <a:schemeClr val="tx1">
                  <a:alpha val="78148"/>
                </a:schemeClr>
              </a:gs>
              <a:gs pos="33000">
                <a:srgbClr val="552620">
                  <a:alpha val="59016"/>
                </a:srgbClr>
              </a:gs>
              <a:gs pos="59000">
                <a:srgbClr val="BB5D00">
                  <a:alpha val="45711"/>
                </a:srgb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Object 4" hidden="1">
            <a:extLst>
              <a:ext uri="{FF2B5EF4-FFF2-40B4-BE49-F238E27FC236}">
                <a16:creationId xmlns:a16="http://schemas.microsoft.com/office/drawing/2014/main" id="{46FEFE62-6F9D-41D0-9C17-AAA34EDAAEFE}"/>
              </a:ext>
            </a:extLst>
          </p:cNvPr>
          <p:cNvGraphicFramePr>
            <a:graphicFrameLocks noChangeAspect="1"/>
          </p:cNvGraphicFramePr>
          <p:nvPr userDrawn="1">
            <p:custDataLst>
              <p:tags r:id="rId2"/>
            </p:custDataLst>
            <p:extLst>
              <p:ext uri="{D42A27DB-BD31-4B8C-83A1-F6EECF244321}">
                <p14:modId xmlns:p14="http://schemas.microsoft.com/office/powerpoint/2010/main" val="790191424"/>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5123" name="think-cell Slide" r:id="rId5" imgW="592" imgH="595" progId="TCLayout.ActiveDocument.1">
                  <p:embed/>
                </p:oleObj>
              </mc:Choice>
              <mc:Fallback>
                <p:oleObj name="think-cell Slide" r:id="rId5" imgW="592" imgH="595" progId="TCLayout.ActiveDocument.1">
                  <p:embed/>
                  <p:pic>
                    <p:nvPicPr>
                      <p:cNvPr id="5" name="Object 4" hidden="1">
                        <a:extLst>
                          <a:ext uri="{FF2B5EF4-FFF2-40B4-BE49-F238E27FC236}">
                            <a16:creationId xmlns:a16="http://schemas.microsoft.com/office/drawing/2014/main" id="{46FEFE62-6F9D-41D0-9C17-AAA34EDAAEFE}"/>
                          </a:ext>
                        </a:extLst>
                      </p:cNvPr>
                      <p:cNvPicPr/>
                      <p:nvPr/>
                    </p:nvPicPr>
                    <p:blipFill>
                      <a:blip r:embed="rId6"/>
                      <a:stretch>
                        <a:fillRect/>
                      </a:stretch>
                    </p:blipFill>
                    <p:spPr>
                      <a:xfrm>
                        <a:off x="1191" y="1588"/>
                        <a:ext cx="1191"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2872925A-36CF-4822-B8B6-8516BC564653}"/>
              </a:ext>
            </a:extLst>
          </p:cNvPr>
          <p:cNvSpPr/>
          <p:nvPr userDrawn="1"/>
        </p:nvSpPr>
        <p:spPr>
          <a:xfrm>
            <a:off x="0" y="-68580"/>
            <a:ext cx="9144000" cy="1191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F897CFAE-2D54-B14C-93BA-05695BD7EA7B}"/>
              </a:ext>
            </a:extLst>
          </p:cNvPr>
          <p:cNvSpPr>
            <a:spLocks noGrp="1"/>
          </p:cNvSpPr>
          <p:nvPr>
            <p:ph type="ctrTitle"/>
          </p:nvPr>
        </p:nvSpPr>
        <p:spPr>
          <a:xfrm>
            <a:off x="685800" y="1296852"/>
            <a:ext cx="7186808" cy="1418262"/>
          </a:xfrm>
          <a:prstGeom prst="rect">
            <a:avLst/>
          </a:prstGeom>
        </p:spPr>
        <p:txBody>
          <a:bodyPr vert="horz" anchor="b">
            <a:normAutofit/>
          </a:bodyPr>
          <a:lstStyle>
            <a:lvl1pPr algn="l">
              <a:defRPr sz="36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D76AEC3D-15C1-EF4E-BA0B-4BCF9CA6B8F6}"/>
              </a:ext>
            </a:extLst>
          </p:cNvPr>
          <p:cNvSpPr>
            <a:spLocks noGrp="1"/>
          </p:cNvSpPr>
          <p:nvPr>
            <p:ph type="subTitle" idx="1"/>
          </p:nvPr>
        </p:nvSpPr>
        <p:spPr>
          <a:xfrm>
            <a:off x="685800" y="2799506"/>
            <a:ext cx="7186808" cy="1519237"/>
          </a:xfrm>
          <a:prstGeom prst="rect">
            <a:avLst/>
          </a:prstGeo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5">
            <a:extLst>
              <a:ext uri="{FF2B5EF4-FFF2-40B4-BE49-F238E27FC236}">
                <a16:creationId xmlns:a16="http://schemas.microsoft.com/office/drawing/2014/main" id="{7AE88ECE-2157-4F99-AEB7-CD3A31B58C16}"/>
              </a:ext>
            </a:extLst>
          </p:cNvPr>
          <p:cNvSpPr>
            <a:spLocks noGrp="1"/>
          </p:cNvSpPr>
          <p:nvPr>
            <p:ph type="sldNum" sz="quarter" idx="12"/>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D03C108B-FFB4-4DD7-95C1-A9FCAEB542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91814" y="4788061"/>
            <a:ext cx="1955179" cy="559491"/>
          </a:xfrm>
          <a:prstGeom prst="rect">
            <a:avLst/>
          </a:prstGeom>
        </p:spPr>
      </p:pic>
      <p:pic>
        <p:nvPicPr>
          <p:cNvPr id="17" name="Picture 16">
            <a:extLst>
              <a:ext uri="{FF2B5EF4-FFF2-40B4-BE49-F238E27FC236}">
                <a16:creationId xmlns:a16="http://schemas.microsoft.com/office/drawing/2014/main" id="{2A454444-7FE2-4AC0-82CB-560AB8C7DBBE}"/>
              </a:ext>
            </a:extLst>
          </p:cNvPr>
          <p:cNvPicPr>
            <a:picLocks noChangeAspect="1"/>
          </p:cNvPicPr>
          <p:nvPr userDrawn="1"/>
        </p:nvPicPr>
        <p:blipFill>
          <a:blip r:embed="rId8"/>
          <a:stretch>
            <a:fillRect/>
          </a:stretch>
        </p:blipFill>
        <p:spPr>
          <a:xfrm>
            <a:off x="374767" y="404535"/>
            <a:ext cx="3165507" cy="194715"/>
          </a:xfrm>
          <a:prstGeom prst="rect">
            <a:avLst/>
          </a:prstGeom>
        </p:spPr>
      </p:pic>
    </p:spTree>
    <p:extLst>
      <p:ext uri="{BB962C8B-B14F-4D97-AF65-F5344CB8AC3E}">
        <p14:creationId xmlns:p14="http://schemas.microsoft.com/office/powerpoint/2010/main" val="35765926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vmlDrawing" Target="../drawings/vmlDrawing1.v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33C3C15-431A-4959-8649-43AA52F84624}"/>
              </a:ext>
            </a:extLst>
          </p:cNvPr>
          <p:cNvGraphicFramePr>
            <a:graphicFrameLocks noChangeAspect="1"/>
          </p:cNvGraphicFramePr>
          <p:nvPr userDrawn="1">
            <p:custDataLst>
              <p:tags r:id="rId25"/>
            </p:custDataLst>
            <p:extLst>
              <p:ext uri="{D42A27DB-BD31-4B8C-83A1-F6EECF244321}">
                <p14:modId xmlns:p14="http://schemas.microsoft.com/office/powerpoint/2010/main" val="3244066809"/>
              </p:ext>
            </p:extLst>
          </p:nvPr>
        </p:nvGraphicFramePr>
        <p:xfrm>
          <a:off x="1191" y="1588"/>
          <a:ext cx="1191" cy="1588"/>
        </p:xfrm>
        <a:graphic>
          <a:graphicData uri="http://schemas.openxmlformats.org/presentationml/2006/ole">
            <mc:AlternateContent xmlns:mc="http://schemas.openxmlformats.org/markup-compatibility/2006">
              <mc:Choice xmlns:v="urn:schemas-microsoft-com:vml" Requires="v">
                <p:oleObj spid="_x0000_s1027" name="think-cell Slide" r:id="rId26" imgW="592" imgH="595" progId="TCLayout.ActiveDocument.1">
                  <p:embed/>
                </p:oleObj>
              </mc:Choice>
              <mc:Fallback>
                <p:oleObj name="think-cell Slide" r:id="rId26" imgW="592" imgH="595" progId="TCLayout.ActiveDocument.1">
                  <p:embed/>
                  <p:pic>
                    <p:nvPicPr>
                      <p:cNvPr id="3" name="Object 2" hidden="1">
                        <a:extLst>
                          <a:ext uri="{FF2B5EF4-FFF2-40B4-BE49-F238E27FC236}">
                            <a16:creationId xmlns:a16="http://schemas.microsoft.com/office/drawing/2014/main" id="{E33C3C15-431A-4959-8649-43AA52F84624}"/>
                          </a:ext>
                        </a:extLst>
                      </p:cNvPr>
                      <p:cNvPicPr/>
                      <p:nvPr/>
                    </p:nvPicPr>
                    <p:blipFill>
                      <a:blip r:embed="rId27"/>
                      <a:stretch>
                        <a:fillRect/>
                      </a:stretch>
                    </p:blipFill>
                    <p:spPr>
                      <a:xfrm>
                        <a:off x="1191" y="1588"/>
                        <a:ext cx="1191" cy="1588"/>
                      </a:xfrm>
                      <a:prstGeom prst="rect">
                        <a:avLst/>
                      </a:prstGeom>
                    </p:spPr>
                  </p:pic>
                </p:oleObj>
              </mc:Fallback>
            </mc:AlternateContent>
          </a:graphicData>
        </a:graphic>
      </p:graphicFrame>
      <p:sp>
        <p:nvSpPr>
          <p:cNvPr id="4" name="Date Placeholder 3">
            <a:extLst>
              <a:ext uri="{FF2B5EF4-FFF2-40B4-BE49-F238E27FC236}">
                <a16:creationId xmlns:a16="http://schemas.microsoft.com/office/drawing/2014/main" id="{F0782C2B-A5A0-C04D-9DA5-74DC61FF2DA6}"/>
              </a:ext>
            </a:extLst>
          </p:cNvPr>
          <p:cNvSpPr>
            <a:spLocks noGrp="1"/>
          </p:cNvSpPr>
          <p:nvPr>
            <p:ph type="dt" sz="half" idx="2"/>
          </p:nvPr>
        </p:nvSpPr>
        <p:spPr>
          <a:xfrm>
            <a:off x="587088" y="6493999"/>
            <a:ext cx="2057400" cy="365125"/>
          </a:xfrm>
          <a:prstGeom prst="rect">
            <a:avLst/>
          </a:prstGeom>
        </p:spPr>
        <p:txBody>
          <a:bodyPr vert="horz" lIns="91440" tIns="45720" rIns="91440" bIns="45720" rtlCol="0" anchor="ctr"/>
          <a:lstStyle>
            <a:lvl1pPr algn="l">
              <a:defRPr sz="1200">
                <a:solidFill>
                  <a:schemeClr val="tx1">
                    <a:tint val="75000"/>
                  </a:schemeClr>
                </a:solidFill>
                <a:latin typeface="D-DIN" panose="020B0504030202030204" pitchFamily="34" charset="77"/>
              </a:defRPr>
            </a:lvl1pPr>
          </a:lstStyle>
          <a:p>
            <a:endParaRPr lang="en-US"/>
          </a:p>
        </p:txBody>
      </p:sp>
      <p:sp>
        <p:nvSpPr>
          <p:cNvPr id="5" name="Footer Placeholder 4">
            <a:extLst>
              <a:ext uri="{FF2B5EF4-FFF2-40B4-BE49-F238E27FC236}">
                <a16:creationId xmlns:a16="http://schemas.microsoft.com/office/drawing/2014/main" id="{58023D4F-DAE9-EC46-99AC-2115C96A986A}"/>
              </a:ext>
            </a:extLst>
          </p:cNvPr>
          <p:cNvSpPr>
            <a:spLocks noGrp="1"/>
          </p:cNvSpPr>
          <p:nvPr>
            <p:ph type="ftr" sz="quarter" idx="3"/>
          </p:nvPr>
        </p:nvSpPr>
        <p:spPr>
          <a:xfrm>
            <a:off x="3028950" y="6493999"/>
            <a:ext cx="3086100" cy="365125"/>
          </a:xfrm>
          <a:prstGeom prst="rect">
            <a:avLst/>
          </a:prstGeom>
        </p:spPr>
        <p:txBody>
          <a:bodyPr vert="horz" lIns="91440" tIns="45720" rIns="91440" bIns="45720" rtlCol="0" anchor="ctr"/>
          <a:lstStyle>
            <a:lvl1pPr algn="ctr">
              <a:defRPr sz="1200">
                <a:solidFill>
                  <a:schemeClr val="tx1">
                    <a:tint val="75000"/>
                  </a:schemeClr>
                </a:solidFill>
                <a:latin typeface="D-DIN" panose="020B0504030202030204" pitchFamily="34" charset="77"/>
              </a:defRPr>
            </a:lvl1pPr>
          </a:lstStyle>
          <a:p>
            <a:endParaRPr lang="en-US"/>
          </a:p>
        </p:txBody>
      </p:sp>
      <p:sp>
        <p:nvSpPr>
          <p:cNvPr id="16" name="Slide Number Placeholder 5">
            <a:extLst>
              <a:ext uri="{FF2B5EF4-FFF2-40B4-BE49-F238E27FC236}">
                <a16:creationId xmlns:a16="http://schemas.microsoft.com/office/drawing/2014/main" id="{00C6049B-E1EB-4A95-A30D-EB673A781747}"/>
              </a:ext>
            </a:extLst>
          </p:cNvPr>
          <p:cNvSpPr>
            <a:spLocks noGrp="1"/>
          </p:cNvSpPr>
          <p:nvPr>
            <p:ph type="sldNum" sz="quarter" idx="4"/>
          </p:nvPr>
        </p:nvSpPr>
        <p:spPr>
          <a:xfrm>
            <a:off x="8695186" y="6498636"/>
            <a:ext cx="448814" cy="359365"/>
          </a:xfrm>
          <a:prstGeom prst="rect">
            <a:avLst/>
          </a:prstGeom>
        </p:spPr>
        <p:txBody>
          <a:bodyPr/>
          <a:lstStyle>
            <a:lvl1pPr>
              <a:defRPr sz="1000">
                <a:solidFill>
                  <a:srgbClr val="511F11"/>
                </a:solidFill>
                <a:latin typeface="Arial" panose="020B0604020202020204" pitchFamily="34" charset="0"/>
                <a:cs typeface="Arial" panose="020B0604020202020204" pitchFamily="34" charset="0"/>
              </a:defRPr>
            </a:lvl1pPr>
          </a:lstStyle>
          <a:p>
            <a:fld id="{B5EB69C0-7537-C24C-BC67-8B5F238D9475}" type="slidenum">
              <a:rPr lang="en-US" smtClean="0"/>
              <a:pPr/>
              <a:t>‹#›</a:t>
            </a:fld>
            <a:endParaRPr lang="en-US"/>
          </a:p>
        </p:txBody>
      </p:sp>
      <p:sp>
        <p:nvSpPr>
          <p:cNvPr id="6" name="Title Placeholder 1">
            <a:extLst>
              <a:ext uri="{FF2B5EF4-FFF2-40B4-BE49-F238E27FC236}">
                <a16:creationId xmlns:a16="http://schemas.microsoft.com/office/drawing/2014/main" id="{54AD2E87-F416-4650-863C-8B826391AD73}"/>
              </a:ext>
            </a:extLst>
          </p:cNvPr>
          <p:cNvSpPr>
            <a:spLocks noGrp="1"/>
          </p:cNvSpPr>
          <p:nvPr>
            <p:ph type="title"/>
          </p:nvPr>
        </p:nvSpPr>
        <p:spPr>
          <a:xfrm>
            <a:off x="587088" y="365126"/>
            <a:ext cx="7289221" cy="675389"/>
          </a:xfrm>
          <a:prstGeom prst="rect">
            <a:avLst/>
          </a:prstGeom>
        </p:spPr>
        <p:txBody>
          <a:bodyPr vert="horz" lIns="91440" tIns="45720" rIns="91440" bIns="45720" rtlCol="0" anchor="ctr">
            <a:normAutofit/>
          </a:bodyPr>
          <a:lstStyle/>
          <a:p>
            <a:r>
              <a:rPr lang="en-US"/>
              <a:t>Click to edit Master title style</a:t>
            </a:r>
          </a:p>
        </p:txBody>
      </p:sp>
      <p:sp>
        <p:nvSpPr>
          <p:cNvPr id="7" name="Text Placeholder 2">
            <a:extLst>
              <a:ext uri="{FF2B5EF4-FFF2-40B4-BE49-F238E27FC236}">
                <a16:creationId xmlns:a16="http://schemas.microsoft.com/office/drawing/2014/main" id="{701A8757-5FEC-47BA-A12B-15160D7A32B2}"/>
              </a:ext>
            </a:extLst>
          </p:cNvPr>
          <p:cNvSpPr>
            <a:spLocks noGrp="1"/>
          </p:cNvSpPr>
          <p:nvPr>
            <p:ph type="body" idx="1"/>
          </p:nvPr>
        </p:nvSpPr>
        <p:spPr>
          <a:xfrm>
            <a:off x="587088" y="1514479"/>
            <a:ext cx="7886700" cy="46624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4" name="Straight Connector 13">
            <a:extLst>
              <a:ext uri="{FF2B5EF4-FFF2-40B4-BE49-F238E27FC236}">
                <a16:creationId xmlns:a16="http://schemas.microsoft.com/office/drawing/2014/main" id="{94D3B83E-ED31-4032-BBFE-64B0F0068BFE}"/>
              </a:ext>
            </a:extLst>
          </p:cNvPr>
          <p:cNvCxnSpPr>
            <a:cxnSpLocks/>
          </p:cNvCxnSpPr>
          <p:nvPr userDrawn="1"/>
        </p:nvCxnSpPr>
        <p:spPr>
          <a:xfrm>
            <a:off x="0" y="1123503"/>
            <a:ext cx="9144000" cy="0"/>
          </a:xfrm>
          <a:prstGeom prst="line">
            <a:avLst/>
          </a:prstGeom>
          <a:ln w="25400">
            <a:solidFill>
              <a:srgbClr val="BB5D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E71B92E-809A-492B-B1AF-E7CDC387BCF9}"/>
              </a:ext>
            </a:extLst>
          </p:cNvPr>
          <p:cNvPicPr>
            <a:picLocks noChangeAspect="1"/>
          </p:cNvPicPr>
          <p:nvPr userDrawn="1"/>
        </p:nvPicPr>
        <p:blipFill rotWithShape="1">
          <a:blip r:embed="rId28"/>
          <a:srcRect t="37332" b="60808"/>
          <a:stretch/>
        </p:blipFill>
        <p:spPr>
          <a:xfrm>
            <a:off x="0" y="0"/>
            <a:ext cx="9144000" cy="294406"/>
          </a:xfrm>
          <a:prstGeom prst="rect">
            <a:avLst/>
          </a:prstGeom>
        </p:spPr>
      </p:pic>
      <p:pic>
        <p:nvPicPr>
          <p:cNvPr id="17" name="Picture 16">
            <a:extLst>
              <a:ext uri="{FF2B5EF4-FFF2-40B4-BE49-F238E27FC236}">
                <a16:creationId xmlns:a16="http://schemas.microsoft.com/office/drawing/2014/main" id="{EE88E63C-2A9D-46D7-B8AA-F6F4B6B3EE01}"/>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383280" y="74724"/>
            <a:ext cx="2377440" cy="148013"/>
          </a:xfrm>
          <a:prstGeom prst="rect">
            <a:avLst/>
          </a:prstGeom>
        </p:spPr>
      </p:pic>
      <p:pic>
        <p:nvPicPr>
          <p:cNvPr id="19" name="Picture 18">
            <a:extLst>
              <a:ext uri="{FF2B5EF4-FFF2-40B4-BE49-F238E27FC236}">
                <a16:creationId xmlns:a16="http://schemas.microsoft.com/office/drawing/2014/main" id="{BC534B7A-A3CC-48AE-87BB-7D01FA2FF38D}"/>
              </a:ext>
            </a:extLst>
          </p:cNvPr>
          <p:cNvPicPr>
            <a:picLocks noChangeAspect="1"/>
          </p:cNvPicPr>
          <p:nvPr userDrawn="1"/>
        </p:nvPicPr>
        <p:blipFill>
          <a:blip r:embed="rId30"/>
          <a:srcRect/>
          <a:stretch/>
        </p:blipFill>
        <p:spPr>
          <a:xfrm>
            <a:off x="7925520" y="532153"/>
            <a:ext cx="1136851" cy="318873"/>
          </a:xfrm>
          <a:prstGeom prst="rect">
            <a:avLst/>
          </a:prstGeom>
        </p:spPr>
      </p:pic>
    </p:spTree>
    <p:extLst>
      <p:ext uri="{BB962C8B-B14F-4D97-AF65-F5344CB8AC3E}">
        <p14:creationId xmlns:p14="http://schemas.microsoft.com/office/powerpoint/2010/main" val="2530762699"/>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6" r:id="rId3"/>
    <p:sldLayoutId id="2147483707" r:id="rId4"/>
    <p:sldLayoutId id="2147483741" r:id="rId5"/>
    <p:sldLayoutId id="2147483733" r:id="rId6"/>
    <p:sldLayoutId id="2147483708" r:id="rId7"/>
    <p:sldLayoutId id="2147483709" r:id="rId8"/>
    <p:sldLayoutId id="2147483712" r:id="rId9"/>
    <p:sldLayoutId id="2147483719" r:id="rId10"/>
    <p:sldLayoutId id="2147483725" r:id="rId11"/>
    <p:sldLayoutId id="2147483726" r:id="rId12"/>
    <p:sldLayoutId id="2147483727" r:id="rId13"/>
    <p:sldLayoutId id="2147483731" r:id="rId14"/>
    <p:sldLayoutId id="2147483732" r:id="rId15"/>
    <p:sldLayoutId id="2147483743" r:id="rId16"/>
    <p:sldLayoutId id="2147483744" r:id="rId17"/>
    <p:sldLayoutId id="2147483745" r:id="rId18"/>
    <p:sldLayoutId id="2147483746" r:id="rId19"/>
    <p:sldLayoutId id="2147483747" r:id="rId20"/>
    <p:sldLayoutId id="2147483748" r:id="rId21"/>
    <p:sldLayoutId id="2147483749" r:id="rId22"/>
  </p:sldLayoutIdLst>
  <p:hf hdr="0" ftr="0" dt="0"/>
  <p:txStyles>
    <p:titleStyle>
      <a:lvl1pPr algn="l" defTabSz="914400" rtl="0" eaLnBrk="1" latinLnBrk="0" hangingPunct="1">
        <a:lnSpc>
          <a:spcPct val="85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p:titleStyle>
    <p:bodyStyle>
      <a:lvl1pPr marL="231775" indent="-231775" algn="l" defTabSz="914400" rtl="0" eaLnBrk="1" latinLnBrk="0" hangingPunct="1">
        <a:lnSpc>
          <a:spcPct val="90000"/>
        </a:lnSpc>
        <a:spcBef>
          <a:spcPts val="1000"/>
        </a:spcBef>
        <a:buClr>
          <a:srgbClr val="DF572A"/>
        </a:buClr>
        <a:buSzPct val="105000"/>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1pPr>
      <a:lvl2pPr marL="685800" indent="-28575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F572A"/>
        </a:buClr>
        <a:buFont typeface="Courier New" panose="02070309020205020404" pitchFamily="49" charset="0"/>
        <a:buChar char="o"/>
        <a:defRPr sz="24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F572A"/>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F572A"/>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6.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p:txBody>
          <a:bodyPr/>
          <a:lstStyle/>
          <a:p>
            <a:pPr algn="ctr"/>
            <a:r>
              <a:rPr lang="en-US"/>
              <a:t>CLP Hazard Awareness</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pPr algn="ctr"/>
            <a:r>
              <a:rPr lang="en-US"/>
              <a:t>June 28, 2021</a:t>
            </a:r>
          </a:p>
          <a:p>
            <a:pPr algn="ctr"/>
            <a:r>
              <a:rPr lang="en-US"/>
              <a:t>Revision #1</a:t>
            </a:r>
          </a:p>
        </p:txBody>
      </p:sp>
    </p:spTree>
    <p:extLst>
      <p:ext uri="{BB962C8B-B14F-4D97-AF65-F5344CB8AC3E}">
        <p14:creationId xmlns:p14="http://schemas.microsoft.com/office/powerpoint/2010/main" val="168137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p:txBody>
          <a:bodyPr/>
          <a:lstStyle/>
          <a:p>
            <a:pPr algn="ctr"/>
            <a:r>
              <a:rPr lang="en-US"/>
              <a:t>Evacuation Procedures</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pPr algn="ctr"/>
            <a:endParaRPr lang="en-US"/>
          </a:p>
        </p:txBody>
      </p:sp>
    </p:spTree>
    <p:extLst>
      <p:ext uri="{BB962C8B-B14F-4D97-AF65-F5344CB8AC3E}">
        <p14:creationId xmlns:p14="http://schemas.microsoft.com/office/powerpoint/2010/main" val="289842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11</a:t>
            </a:fld>
            <a:endParaRPr lang="en-US"/>
          </a:p>
        </p:txBody>
      </p:sp>
      <p:sp>
        <p:nvSpPr>
          <p:cNvPr id="4" name="Content Placeholder 3"/>
          <p:cNvSpPr>
            <a:spLocks noGrp="1"/>
          </p:cNvSpPr>
          <p:nvPr>
            <p:ph idx="1"/>
          </p:nvPr>
        </p:nvSpPr>
        <p:spPr/>
        <p:txBody>
          <a:bodyPr/>
          <a:lstStyle/>
          <a:p>
            <a:pPr marL="0" indent="0">
              <a:buNone/>
            </a:pPr>
            <a:r>
              <a:rPr lang="en-US" sz="2000" b="1"/>
              <a:t>In the event of an emergency that requires an evacuation of the CLP area the following actions should be taken: </a:t>
            </a:r>
          </a:p>
          <a:p>
            <a:endParaRPr lang="en-US" sz="2000" b="1"/>
          </a:p>
          <a:p>
            <a:r>
              <a:rPr lang="en-US" sz="2000" b="1"/>
              <a:t>Initiate a MAYDAY by pressing the orange button on your radio or call 865-6600</a:t>
            </a:r>
          </a:p>
          <a:p>
            <a:r>
              <a:rPr lang="en-US" sz="2000" b="1"/>
              <a:t>Notify Supervisor of situation and where you need assistance. </a:t>
            </a:r>
          </a:p>
          <a:p>
            <a:r>
              <a:rPr lang="en-US" sz="2000" b="1"/>
              <a:t>Supervisor will then contact control room to sound alarm and/or notify personnel over radio or phone. </a:t>
            </a:r>
          </a:p>
          <a:p>
            <a:r>
              <a:rPr lang="en-US" sz="2000" b="1"/>
              <a:t>When a CLP evacuation is called immediately proceed to the evacuation point associated with the CLP. </a:t>
            </a:r>
          </a:p>
        </p:txBody>
      </p:sp>
      <p:sp>
        <p:nvSpPr>
          <p:cNvPr id="2" name="Title 1"/>
          <p:cNvSpPr>
            <a:spLocks noGrp="1"/>
          </p:cNvSpPr>
          <p:nvPr>
            <p:ph type="title"/>
          </p:nvPr>
        </p:nvSpPr>
        <p:spPr>
          <a:xfrm>
            <a:off x="587088" y="100585"/>
            <a:ext cx="5715000" cy="854647"/>
          </a:xfrm>
        </p:spPr>
        <p:txBody>
          <a:bodyPr/>
          <a:lstStyle/>
          <a:p>
            <a:pPr algn="ctr"/>
            <a:r>
              <a:rPr lang="en-US">
                <a:highlight>
                  <a:srgbClr val="8F133C"/>
                </a:highlight>
              </a:rPr>
              <a:t>Evacuation Guideline </a:t>
            </a:r>
          </a:p>
        </p:txBody>
      </p:sp>
    </p:spTree>
    <p:extLst>
      <p:ext uri="{BB962C8B-B14F-4D97-AF65-F5344CB8AC3E}">
        <p14:creationId xmlns:p14="http://schemas.microsoft.com/office/powerpoint/2010/main" val="144731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12</a:t>
            </a:fld>
            <a:endParaRPr lang="en-US"/>
          </a:p>
        </p:txBody>
      </p:sp>
      <p:sp>
        <p:nvSpPr>
          <p:cNvPr id="2" name="Title 1"/>
          <p:cNvSpPr>
            <a:spLocks noGrp="1"/>
          </p:cNvSpPr>
          <p:nvPr>
            <p:ph type="title"/>
          </p:nvPr>
        </p:nvSpPr>
        <p:spPr>
          <a:xfrm>
            <a:off x="1478280" y="270669"/>
            <a:ext cx="5715000" cy="854647"/>
          </a:xfrm>
        </p:spPr>
        <p:txBody>
          <a:bodyPr/>
          <a:lstStyle/>
          <a:p>
            <a:pPr algn="ctr"/>
            <a:r>
              <a:rPr lang="en-US">
                <a:highlight>
                  <a:srgbClr val="8F133C"/>
                </a:highlight>
              </a:rPr>
              <a:t>Evacuation Guideline </a:t>
            </a:r>
          </a:p>
        </p:txBody>
      </p:sp>
      <p:sp>
        <p:nvSpPr>
          <p:cNvPr id="5" name="Content Placeholder 3"/>
          <p:cNvSpPr txBox="1">
            <a:spLocks/>
          </p:cNvSpPr>
          <p:nvPr/>
        </p:nvSpPr>
        <p:spPr bwMode="auto">
          <a:xfrm>
            <a:off x="612842" y="1293779"/>
            <a:ext cx="8297693" cy="418667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rgbClr val="007CB8"/>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7CB8"/>
              </a:buClr>
              <a:buFont typeface="Tahoma" charset="0"/>
              <a:buChar char="-"/>
              <a:defRPr sz="2400">
                <a:solidFill>
                  <a:schemeClr val="tx1"/>
                </a:solidFill>
                <a:latin typeface="+mn-lt"/>
              </a:defRPr>
            </a:lvl2pPr>
            <a:lvl3pPr marL="11430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3pPr>
            <a:lvl4pPr marL="16002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4pPr>
            <a:lvl5pPr marL="2057400" indent="-228600" algn="l" rtl="0" eaLnBrk="1" fontAlgn="base" hangingPunct="1">
              <a:spcBef>
                <a:spcPct val="20000"/>
              </a:spcBef>
              <a:spcAft>
                <a:spcPct val="0"/>
              </a:spcAft>
              <a:buClr>
                <a:srgbClr val="007CB8"/>
              </a:buClr>
              <a:buFont typeface="Arial" charset="0"/>
              <a:buChar char="-"/>
              <a:defRPr sz="2400">
                <a:solidFill>
                  <a:schemeClr val="tx1"/>
                </a:solidFill>
                <a:latin typeface="+mn-lt"/>
              </a:defRPr>
            </a:lvl5pPr>
            <a:lvl6pPr marL="25146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6pPr>
            <a:lvl7pPr marL="29718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7pPr>
            <a:lvl8pPr marL="34290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8pPr>
            <a:lvl9pPr marL="3886200" indent="-228600" algn="l" rtl="0" eaLnBrk="1" fontAlgn="base" hangingPunct="1">
              <a:spcBef>
                <a:spcPct val="20000"/>
              </a:spcBef>
              <a:spcAft>
                <a:spcPct val="0"/>
              </a:spcAft>
              <a:buClr>
                <a:srgbClr val="CC9900"/>
              </a:buClr>
              <a:buFont typeface="Arial" charset="0"/>
              <a:buChar char="-"/>
              <a:defRPr sz="2400">
                <a:solidFill>
                  <a:schemeClr val="tx1"/>
                </a:solidFill>
                <a:latin typeface="+mn-lt"/>
              </a:defRPr>
            </a:lvl9pPr>
          </a:lstStyle>
          <a:p>
            <a:pPr marL="0" indent="0">
              <a:buNone/>
            </a:pPr>
            <a:r>
              <a:rPr lang="en-US" sz="2000" b="1" kern="0">
                <a:latin typeface="Arial" panose="020B0604020202020204" pitchFamily="34" charset="0"/>
                <a:cs typeface="Arial" panose="020B0604020202020204" pitchFamily="34" charset="0"/>
              </a:rPr>
              <a:t>Any CLP personnel that are not in the CLP area at the time of evacuation should report to supervisor in person, by radio or by phone. </a:t>
            </a:r>
          </a:p>
          <a:p>
            <a:pPr marL="0" indent="0">
              <a:buNone/>
            </a:pPr>
            <a:endParaRPr lang="en-US" sz="2000" b="1" kern="0">
              <a:latin typeface="Arial" panose="020B0604020202020204" pitchFamily="34" charset="0"/>
              <a:cs typeface="Arial" panose="020B0604020202020204" pitchFamily="34" charset="0"/>
            </a:endParaRPr>
          </a:p>
          <a:p>
            <a:pPr marL="0" indent="0">
              <a:buNone/>
            </a:pPr>
            <a:r>
              <a:rPr lang="en-US" sz="2000" b="1" kern="0">
                <a:latin typeface="Arial" panose="020B0604020202020204" pitchFamily="34" charset="0"/>
                <a:cs typeface="Arial" panose="020B0604020202020204" pitchFamily="34" charset="0"/>
              </a:rPr>
              <a:t>The supervisor at the evacuation point will take headcount. Once the headcount has been completed, all personnel should remain at the evacuation point until the evacuation has been cleared.  The supervisor will be responsible for counting any contractors or non-operations personnel working in the CLP area to verify headcount</a:t>
            </a:r>
          </a:p>
          <a:p>
            <a:pPr marL="0" indent="0" algn="ctr">
              <a:buNone/>
            </a:pPr>
            <a:endParaRPr lang="en-US" sz="2000" b="1" kern="0">
              <a:latin typeface="Arial" panose="020B0604020202020204" pitchFamily="34" charset="0"/>
              <a:cs typeface="Arial" panose="020B0604020202020204" pitchFamily="34" charset="0"/>
            </a:endParaRPr>
          </a:p>
          <a:p>
            <a:pPr marL="0" indent="0" algn="ctr">
              <a:buNone/>
            </a:pPr>
            <a:endParaRPr lang="en-US" sz="2000" b="1" kern="0">
              <a:latin typeface="Arial" panose="020B0604020202020204" pitchFamily="34" charset="0"/>
              <a:cs typeface="Arial" panose="020B0604020202020204" pitchFamily="34" charset="0"/>
            </a:endParaRPr>
          </a:p>
          <a:p>
            <a:pPr marL="0" indent="0" algn="ctr">
              <a:buNone/>
            </a:pPr>
            <a:r>
              <a:rPr lang="en-US" sz="2000" b="1" kern="0">
                <a:latin typeface="Arial" panose="020B0604020202020204" pitchFamily="34" charset="0"/>
                <a:cs typeface="Arial" panose="020B0604020202020204" pitchFamily="34" charset="0"/>
              </a:rPr>
              <a:t>MOLY EVACUATION</a:t>
            </a:r>
          </a:p>
          <a:p>
            <a:pPr marL="0" indent="0">
              <a:buNone/>
            </a:pPr>
            <a:r>
              <a:rPr lang="en-US" sz="2000" b="1" kern="0">
                <a:latin typeface="Arial" panose="020B0604020202020204" pitchFamily="34" charset="0"/>
                <a:cs typeface="Arial" panose="020B0604020202020204" pitchFamily="34" charset="0"/>
              </a:rPr>
              <a:t>When the Moly plant evacuates. The CLP supervisor will then look at the Moly plant windsock to determine if evacuation is needed. If evacuation is needed, all employees working in the CLP area will report to the control room</a:t>
            </a:r>
          </a:p>
        </p:txBody>
      </p:sp>
    </p:spTree>
    <p:extLst>
      <p:ext uri="{BB962C8B-B14F-4D97-AF65-F5344CB8AC3E}">
        <p14:creationId xmlns:p14="http://schemas.microsoft.com/office/powerpoint/2010/main" val="23308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4D93-5FCD-4936-B08F-3189E2AD7D90}"/>
              </a:ext>
            </a:extLst>
          </p:cNvPr>
          <p:cNvSpPr>
            <a:spLocks noGrp="1"/>
          </p:cNvSpPr>
          <p:nvPr>
            <p:ph type="title"/>
          </p:nvPr>
        </p:nvSpPr>
        <p:spPr>
          <a:xfrm>
            <a:off x="811530" y="253713"/>
            <a:ext cx="5715000" cy="854647"/>
          </a:xfrm>
        </p:spPr>
        <p:txBody>
          <a:bodyPr/>
          <a:lstStyle/>
          <a:p>
            <a:pPr algn="ctr"/>
            <a:r>
              <a:rPr lang="en-US">
                <a:highlight>
                  <a:srgbClr val="8F133C"/>
                </a:highlight>
              </a:rPr>
              <a:t>Nash Tank Evacuation</a:t>
            </a:r>
          </a:p>
        </p:txBody>
      </p:sp>
      <p:sp>
        <p:nvSpPr>
          <p:cNvPr id="3" name="Content Placeholder 2">
            <a:extLst>
              <a:ext uri="{FF2B5EF4-FFF2-40B4-BE49-F238E27FC236}">
                <a16:creationId xmlns:a16="http://schemas.microsoft.com/office/drawing/2014/main" id="{DEAC779B-E54B-46FB-97BB-101C52BCA001}"/>
              </a:ext>
            </a:extLst>
          </p:cNvPr>
          <p:cNvSpPr>
            <a:spLocks noGrp="1"/>
          </p:cNvSpPr>
          <p:nvPr>
            <p:ph idx="1"/>
          </p:nvPr>
        </p:nvSpPr>
        <p:spPr/>
        <p:txBody>
          <a:bodyPr>
            <a:normAutofit/>
          </a:bodyPr>
          <a:lstStyle/>
          <a:p>
            <a:r>
              <a:rPr lang="en-US" sz="2800" b="1"/>
              <a:t>If the </a:t>
            </a:r>
            <a:r>
              <a:rPr lang="en-US" sz="2800" b="1" err="1"/>
              <a:t>NaHS</a:t>
            </a:r>
            <a:r>
              <a:rPr lang="en-US" sz="2800" b="1"/>
              <a:t> Tanks go into alarm, CLP employees working on second level areas need to report to the control room</a:t>
            </a:r>
          </a:p>
          <a:p>
            <a:r>
              <a:rPr lang="en-US" sz="2800" b="1"/>
              <a:t>Any employees working at ground level need to stay at ground level and report to nearest evacuation point away from the </a:t>
            </a:r>
            <a:r>
              <a:rPr lang="en-US" sz="2800" b="1" err="1"/>
              <a:t>NaHS</a:t>
            </a:r>
            <a:r>
              <a:rPr lang="en-US" sz="2800" b="1"/>
              <a:t> Storage Tanks</a:t>
            </a:r>
          </a:p>
        </p:txBody>
      </p:sp>
      <p:sp>
        <p:nvSpPr>
          <p:cNvPr id="4" name="Slide Number Placeholder 3">
            <a:extLst>
              <a:ext uri="{FF2B5EF4-FFF2-40B4-BE49-F238E27FC236}">
                <a16:creationId xmlns:a16="http://schemas.microsoft.com/office/drawing/2014/main" id="{99A07051-9225-4E40-8C12-38F6947ED82E}"/>
              </a:ext>
            </a:extLst>
          </p:cNvPr>
          <p:cNvSpPr>
            <a:spLocks noGrp="1"/>
          </p:cNvSpPr>
          <p:nvPr>
            <p:ph type="sldNum" sz="quarter" idx="12"/>
          </p:nvPr>
        </p:nvSpPr>
        <p:spPr/>
        <p:txBody>
          <a:bodyPr/>
          <a:lstStyle/>
          <a:p>
            <a:fld id="{B5EB69C0-7537-C24C-BC67-8B5F238D9475}" type="slidenum">
              <a:rPr lang="en-US" smtClean="0"/>
              <a:pPr/>
              <a:t>13</a:t>
            </a:fld>
            <a:endParaRPr lang="en-US"/>
          </a:p>
        </p:txBody>
      </p:sp>
    </p:spTree>
    <p:extLst>
      <p:ext uri="{BB962C8B-B14F-4D97-AF65-F5344CB8AC3E}">
        <p14:creationId xmlns:p14="http://schemas.microsoft.com/office/powerpoint/2010/main" val="282145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CDB7-9A53-402E-B722-025050743EB0}"/>
              </a:ext>
            </a:extLst>
          </p:cNvPr>
          <p:cNvSpPr>
            <a:spLocks noGrp="1"/>
          </p:cNvSpPr>
          <p:nvPr>
            <p:ph type="title"/>
          </p:nvPr>
        </p:nvSpPr>
        <p:spPr>
          <a:xfrm>
            <a:off x="297180" y="393700"/>
            <a:ext cx="7119620" cy="541116"/>
          </a:xfrm>
        </p:spPr>
        <p:txBody>
          <a:bodyPr/>
          <a:lstStyle/>
          <a:p>
            <a:r>
              <a:rPr lang="en-US">
                <a:highlight>
                  <a:srgbClr val="000000"/>
                </a:highlight>
              </a:rPr>
              <a:t>Evacuation Alarm</a:t>
            </a:r>
          </a:p>
        </p:txBody>
      </p:sp>
      <p:pic>
        <p:nvPicPr>
          <p:cNvPr id="5" name="1A14F403">
            <a:hlinkClick r:id="" action="ppaction://media"/>
            <a:extLst>
              <a:ext uri="{FF2B5EF4-FFF2-40B4-BE49-F238E27FC236}">
                <a16:creationId xmlns:a16="http://schemas.microsoft.com/office/drawing/2014/main" id="{70EAF03B-A988-45F2-B253-65A802F4F8D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21079" y="1514475"/>
            <a:ext cx="5134062" cy="4662488"/>
          </a:xfrm>
        </p:spPr>
      </p:pic>
      <p:sp>
        <p:nvSpPr>
          <p:cNvPr id="4" name="Slide Number Placeholder 3">
            <a:extLst>
              <a:ext uri="{FF2B5EF4-FFF2-40B4-BE49-F238E27FC236}">
                <a16:creationId xmlns:a16="http://schemas.microsoft.com/office/drawing/2014/main" id="{9B34090C-9504-46AF-AC57-3D1154B5DA76}"/>
              </a:ext>
            </a:extLst>
          </p:cNvPr>
          <p:cNvSpPr>
            <a:spLocks noGrp="1"/>
          </p:cNvSpPr>
          <p:nvPr>
            <p:ph type="sldNum" sz="quarter" idx="12"/>
          </p:nvPr>
        </p:nvSpPr>
        <p:spPr/>
        <p:txBody>
          <a:bodyPr/>
          <a:lstStyle/>
          <a:p>
            <a:fld id="{B5EB69C0-7537-C24C-BC67-8B5F238D9475}" type="slidenum">
              <a:rPr lang="en-US" smtClean="0"/>
              <a:pPr/>
              <a:t>14</a:t>
            </a:fld>
            <a:endParaRPr lang="en-US"/>
          </a:p>
        </p:txBody>
      </p:sp>
    </p:spTree>
    <p:extLst>
      <p:ext uri="{BB962C8B-B14F-4D97-AF65-F5344CB8AC3E}">
        <p14:creationId xmlns:p14="http://schemas.microsoft.com/office/powerpoint/2010/main" val="6930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D76052-AC9B-485F-9125-EBD90EA49BC6}"/>
              </a:ext>
            </a:extLst>
          </p:cNvPr>
          <p:cNvSpPr>
            <a:spLocks noGrp="1"/>
          </p:cNvSpPr>
          <p:nvPr>
            <p:ph sz="half" idx="2"/>
          </p:nvPr>
        </p:nvSpPr>
        <p:spPr>
          <a:xfrm>
            <a:off x="5880682" y="1411087"/>
            <a:ext cx="3263318" cy="4630722"/>
          </a:xfrm>
        </p:spPr>
        <p:txBody>
          <a:bodyPr/>
          <a:lstStyle/>
          <a:p>
            <a:r>
              <a:rPr lang="en-US" i="1"/>
              <a:t>The CLP primary evacuation point is by the smoking area by the Sandcastle. If in the </a:t>
            </a:r>
            <a:r>
              <a:rPr lang="en-US" b="1" i="1">
                <a:solidFill>
                  <a:srgbClr val="FF0000"/>
                </a:solidFill>
              </a:rPr>
              <a:t>red</a:t>
            </a:r>
            <a:r>
              <a:rPr lang="en-US" i="1"/>
              <a:t> for lightning meet inside the reagent barn.</a:t>
            </a:r>
          </a:p>
          <a:p>
            <a:r>
              <a:rPr lang="en-US" i="1"/>
              <a:t>Secondary Evacuation Point is the control room for H2S only</a:t>
            </a:r>
          </a:p>
          <a:p>
            <a:r>
              <a:rPr lang="en-US" sz="1500" i="1">
                <a:solidFill>
                  <a:srgbClr val="FFC000"/>
                </a:solidFill>
              </a:rPr>
              <a:t>Note four windsocks on Moly Plant building and on top of </a:t>
            </a:r>
            <a:r>
              <a:rPr lang="en-US" sz="1500" i="1" err="1">
                <a:solidFill>
                  <a:srgbClr val="FFC000"/>
                </a:solidFill>
              </a:rPr>
              <a:t>NaHS</a:t>
            </a:r>
            <a:r>
              <a:rPr lang="en-US" sz="1500" i="1">
                <a:solidFill>
                  <a:srgbClr val="FFC000"/>
                </a:solidFill>
              </a:rPr>
              <a:t> tank will tell you which way the wind is blowing.</a:t>
            </a:r>
            <a:endParaRPr lang="en-US" sz="1500">
              <a:solidFill>
                <a:srgbClr val="FFC000"/>
              </a:solidFill>
            </a:endParaRPr>
          </a:p>
          <a:p>
            <a:r>
              <a:rPr lang="en-US"/>
              <a:t>This indicates evacuation points.</a:t>
            </a:r>
          </a:p>
        </p:txBody>
      </p:sp>
      <p:sp>
        <p:nvSpPr>
          <p:cNvPr id="4" name="Title 3">
            <a:extLst>
              <a:ext uri="{FF2B5EF4-FFF2-40B4-BE49-F238E27FC236}">
                <a16:creationId xmlns:a16="http://schemas.microsoft.com/office/drawing/2014/main" id="{74F50894-7011-41A8-80B4-1C09548B3C19}"/>
              </a:ext>
            </a:extLst>
          </p:cNvPr>
          <p:cNvSpPr>
            <a:spLocks noGrp="1"/>
          </p:cNvSpPr>
          <p:nvPr>
            <p:ph type="title"/>
          </p:nvPr>
        </p:nvSpPr>
        <p:spPr>
          <a:xfrm>
            <a:off x="635692" y="364208"/>
            <a:ext cx="6762238" cy="663969"/>
          </a:xfrm>
        </p:spPr>
        <p:txBody>
          <a:bodyPr/>
          <a:lstStyle/>
          <a:p>
            <a:pPr algn="ctr"/>
            <a:r>
              <a:rPr lang="en-US">
                <a:solidFill>
                  <a:schemeClr val="bg1"/>
                </a:solidFill>
                <a:highlight>
                  <a:srgbClr val="8F133C"/>
                </a:highlight>
              </a:rPr>
              <a:t>Evacuation Points</a:t>
            </a:r>
            <a:endParaRPr lang="en-US">
              <a:highlight>
                <a:srgbClr val="8F133C"/>
              </a:highlight>
            </a:endParaRPr>
          </a:p>
        </p:txBody>
      </p:sp>
      <p:pic>
        <p:nvPicPr>
          <p:cNvPr id="5" name="Picture 2" descr="Evacuation Point">
            <a:extLst>
              <a:ext uri="{FF2B5EF4-FFF2-40B4-BE49-F238E27FC236}">
                <a16:creationId xmlns:a16="http://schemas.microsoft.com/office/drawing/2014/main" id="{68EA8485-877A-4E02-AEC1-6FAA18E90B9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1602" y="1432107"/>
            <a:ext cx="5813570" cy="4630722"/>
          </a:xfrm>
          <a:prstGeom prst="rect">
            <a:avLst/>
          </a:prstGeom>
          <a:pattFill prst="pct80">
            <a:fgClr>
              <a:srgbClr val="FF0000"/>
            </a:fgClr>
            <a:bgClr>
              <a:schemeClr val="bg1"/>
            </a:bgClr>
          </a:pattFill>
          <a:ln>
            <a:noFill/>
          </a:ln>
        </p:spPr>
      </p:pic>
      <p:cxnSp>
        <p:nvCxnSpPr>
          <p:cNvPr id="6" name="Straight Arrow Connector 5">
            <a:extLst>
              <a:ext uri="{FF2B5EF4-FFF2-40B4-BE49-F238E27FC236}">
                <a16:creationId xmlns:a16="http://schemas.microsoft.com/office/drawing/2014/main" id="{2E734ED5-1FBB-4355-B6F9-EE62E6AA22F9}"/>
              </a:ext>
            </a:extLst>
          </p:cNvPr>
          <p:cNvCxnSpPr>
            <a:cxnSpLocks/>
          </p:cNvCxnSpPr>
          <p:nvPr/>
        </p:nvCxnSpPr>
        <p:spPr>
          <a:xfrm flipH="1">
            <a:off x="1233182" y="3070371"/>
            <a:ext cx="1044751" cy="1318515"/>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7" name="Straight Arrow Connector 6">
            <a:extLst>
              <a:ext uri="{FF2B5EF4-FFF2-40B4-BE49-F238E27FC236}">
                <a16:creationId xmlns:a16="http://schemas.microsoft.com/office/drawing/2014/main" id="{EBC7DC18-2F80-406F-BB94-6B4762297CA4}"/>
              </a:ext>
            </a:extLst>
          </p:cNvPr>
          <p:cNvCxnSpPr>
            <a:cxnSpLocks/>
          </p:cNvCxnSpPr>
          <p:nvPr/>
        </p:nvCxnSpPr>
        <p:spPr>
          <a:xfrm flipH="1" flipV="1">
            <a:off x="1723732" y="1605225"/>
            <a:ext cx="1065190" cy="706057"/>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8" name="Straight Arrow Connector 7">
            <a:extLst>
              <a:ext uri="{FF2B5EF4-FFF2-40B4-BE49-F238E27FC236}">
                <a16:creationId xmlns:a16="http://schemas.microsoft.com/office/drawing/2014/main" id="{16E56FD9-6516-449C-8EDD-DDF25E3FC9C2}"/>
              </a:ext>
            </a:extLst>
          </p:cNvPr>
          <p:cNvCxnSpPr/>
          <p:nvPr/>
        </p:nvCxnSpPr>
        <p:spPr>
          <a:xfrm flipH="1">
            <a:off x="423850" y="1605225"/>
            <a:ext cx="1299882" cy="2009494"/>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8">
            <a:extLst>
              <a:ext uri="{FF2B5EF4-FFF2-40B4-BE49-F238E27FC236}">
                <a16:creationId xmlns:a16="http://schemas.microsoft.com/office/drawing/2014/main" id="{704259D9-7E9B-4D84-B04D-3FDB32EF260E}"/>
              </a:ext>
            </a:extLst>
          </p:cNvPr>
          <p:cNvCxnSpPr>
            <a:cxnSpLocks/>
          </p:cNvCxnSpPr>
          <p:nvPr/>
        </p:nvCxnSpPr>
        <p:spPr>
          <a:xfrm>
            <a:off x="509674" y="3899168"/>
            <a:ext cx="1299882" cy="1335562"/>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13" name="Multiplication Sign 12">
            <a:extLst>
              <a:ext uri="{FF2B5EF4-FFF2-40B4-BE49-F238E27FC236}">
                <a16:creationId xmlns:a16="http://schemas.microsoft.com/office/drawing/2014/main" id="{941408B2-3C80-4A00-9755-823441D0A2E5}"/>
              </a:ext>
            </a:extLst>
          </p:cNvPr>
          <p:cNvSpPr/>
          <p:nvPr/>
        </p:nvSpPr>
        <p:spPr>
          <a:xfrm>
            <a:off x="1661021" y="5176007"/>
            <a:ext cx="453005" cy="50334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ultiplication Sign 14">
            <a:extLst>
              <a:ext uri="{FF2B5EF4-FFF2-40B4-BE49-F238E27FC236}">
                <a16:creationId xmlns:a16="http://schemas.microsoft.com/office/drawing/2014/main" id="{7FA576BE-D37E-4DBB-ACA5-8A5756888750}"/>
              </a:ext>
            </a:extLst>
          </p:cNvPr>
          <p:cNvSpPr/>
          <p:nvPr/>
        </p:nvSpPr>
        <p:spPr>
          <a:xfrm>
            <a:off x="509674" y="3446938"/>
            <a:ext cx="427839" cy="4177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Wave 15">
            <a:extLst>
              <a:ext uri="{FF2B5EF4-FFF2-40B4-BE49-F238E27FC236}">
                <a16:creationId xmlns:a16="http://schemas.microsoft.com/office/drawing/2014/main" id="{E7DA5855-6387-42D6-831D-3866615F68D2}"/>
              </a:ext>
            </a:extLst>
          </p:cNvPr>
          <p:cNvSpPr/>
          <p:nvPr/>
        </p:nvSpPr>
        <p:spPr>
          <a:xfrm>
            <a:off x="4016811" y="4076858"/>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Wave 16">
            <a:extLst>
              <a:ext uri="{FF2B5EF4-FFF2-40B4-BE49-F238E27FC236}">
                <a16:creationId xmlns:a16="http://schemas.microsoft.com/office/drawing/2014/main" id="{35DD860D-7FA0-46C7-A88B-14117516F877}"/>
              </a:ext>
            </a:extLst>
          </p:cNvPr>
          <p:cNvSpPr/>
          <p:nvPr/>
        </p:nvSpPr>
        <p:spPr>
          <a:xfrm>
            <a:off x="4906044" y="4714422"/>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a:extLst>
              <a:ext uri="{FF2B5EF4-FFF2-40B4-BE49-F238E27FC236}">
                <a16:creationId xmlns:a16="http://schemas.microsoft.com/office/drawing/2014/main" id="{C15D60AE-FA00-4A4B-A440-AFFF695A1C5B}"/>
              </a:ext>
            </a:extLst>
          </p:cNvPr>
          <p:cNvSpPr/>
          <p:nvPr/>
        </p:nvSpPr>
        <p:spPr>
          <a:xfrm>
            <a:off x="4478205" y="5176007"/>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Wave 18">
            <a:extLst>
              <a:ext uri="{FF2B5EF4-FFF2-40B4-BE49-F238E27FC236}">
                <a16:creationId xmlns:a16="http://schemas.microsoft.com/office/drawing/2014/main" id="{200D003F-9A5A-4497-863C-5D5C29CEEF31}"/>
              </a:ext>
            </a:extLst>
          </p:cNvPr>
          <p:cNvSpPr/>
          <p:nvPr/>
        </p:nvSpPr>
        <p:spPr>
          <a:xfrm>
            <a:off x="3613367" y="4534381"/>
            <a:ext cx="200564" cy="161745"/>
          </a:xfrm>
          <a:prstGeom prst="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77EC97-4D37-4BEF-A18A-CC818E334E2F}"/>
              </a:ext>
            </a:extLst>
          </p:cNvPr>
          <p:cNvSpPr/>
          <p:nvPr/>
        </p:nvSpPr>
        <p:spPr>
          <a:xfrm>
            <a:off x="3223855" y="2794703"/>
            <a:ext cx="416967" cy="4930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9076341-4C0A-407F-9333-8697BF97C6D5}"/>
              </a:ext>
            </a:extLst>
          </p:cNvPr>
          <p:cNvSpPr txBox="1"/>
          <p:nvPr/>
        </p:nvSpPr>
        <p:spPr>
          <a:xfrm>
            <a:off x="2985870" y="2148372"/>
            <a:ext cx="1030941" cy="646331"/>
          </a:xfrm>
          <a:prstGeom prst="rect">
            <a:avLst/>
          </a:prstGeom>
          <a:noFill/>
          <a:ln w="34925">
            <a:solidFill>
              <a:schemeClr val="tx1"/>
            </a:solidFill>
          </a:ln>
          <a:effectLst>
            <a:glow>
              <a:schemeClr val="accent1">
                <a:alpha val="40000"/>
              </a:schemeClr>
            </a:glow>
          </a:effectLst>
        </p:spPr>
        <p:txBody>
          <a:bodyPr wrap="square" rtlCol="0">
            <a:spAutoFit/>
          </a:bodyPr>
          <a:lstStyle/>
          <a:p>
            <a:r>
              <a:rPr lang="en-US" b="1" err="1">
                <a:solidFill>
                  <a:srgbClr val="FFFF00"/>
                </a:solidFill>
                <a:latin typeface="Arial Black" panose="020B0A04020102020204" pitchFamily="34" charset="0"/>
              </a:rPr>
              <a:t>NaHS</a:t>
            </a:r>
            <a:r>
              <a:rPr lang="en-US" b="1">
                <a:solidFill>
                  <a:srgbClr val="FFFF00"/>
                </a:solidFill>
              </a:rPr>
              <a:t> Tanks</a:t>
            </a:r>
          </a:p>
        </p:txBody>
      </p:sp>
      <p:sp>
        <p:nvSpPr>
          <p:cNvPr id="24" name="Star: 5 Points 23">
            <a:extLst>
              <a:ext uri="{FF2B5EF4-FFF2-40B4-BE49-F238E27FC236}">
                <a16:creationId xmlns:a16="http://schemas.microsoft.com/office/drawing/2014/main" id="{1C3B82E0-5A84-4E12-80F2-F1FA536A80FA}"/>
              </a:ext>
            </a:extLst>
          </p:cNvPr>
          <p:cNvSpPr/>
          <p:nvPr/>
        </p:nvSpPr>
        <p:spPr>
          <a:xfrm>
            <a:off x="3244252" y="2836648"/>
            <a:ext cx="369115" cy="331178"/>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51E1AB00-CEA7-4505-BED2-CF5F7ED1631B}"/>
              </a:ext>
            </a:extLst>
          </p:cNvPr>
          <p:cNvCxnSpPr>
            <a:cxnSpLocks/>
          </p:cNvCxnSpPr>
          <p:nvPr/>
        </p:nvCxnSpPr>
        <p:spPr>
          <a:xfrm flipH="1">
            <a:off x="2306972" y="3167826"/>
            <a:ext cx="1828800" cy="2368908"/>
          </a:xfrm>
          <a:prstGeom prst="straightConnector1">
            <a:avLst/>
          </a:prstGeom>
          <a:ln w="38100">
            <a:solidFill>
              <a:srgbClr val="FFFF00"/>
            </a:solidFill>
            <a:tailEnd type="triangle"/>
          </a:ln>
          <a:effectLst>
            <a:glow>
              <a:schemeClr val="accent1">
                <a:alpha val="36000"/>
              </a:schemeClr>
            </a:glow>
          </a:effectLst>
        </p:spPr>
        <p:style>
          <a:lnRef idx="3">
            <a:schemeClr val="accent4"/>
          </a:lnRef>
          <a:fillRef idx="0">
            <a:schemeClr val="accent4"/>
          </a:fillRef>
          <a:effectRef idx="2">
            <a:schemeClr val="accent4"/>
          </a:effectRef>
          <a:fontRef idx="minor">
            <a:schemeClr val="tx1"/>
          </a:fontRef>
        </p:style>
      </p:cxnSp>
      <p:cxnSp>
        <p:nvCxnSpPr>
          <p:cNvPr id="31" name="Straight Arrow Connector 30">
            <a:extLst>
              <a:ext uri="{FF2B5EF4-FFF2-40B4-BE49-F238E27FC236}">
                <a16:creationId xmlns:a16="http://schemas.microsoft.com/office/drawing/2014/main" id="{AC5BCA86-981D-4E72-86DC-9D333E1A1B72}"/>
              </a:ext>
            </a:extLst>
          </p:cNvPr>
          <p:cNvCxnSpPr>
            <a:cxnSpLocks/>
          </p:cNvCxnSpPr>
          <p:nvPr/>
        </p:nvCxnSpPr>
        <p:spPr>
          <a:xfrm>
            <a:off x="3506301" y="2701468"/>
            <a:ext cx="629471" cy="466358"/>
          </a:xfrm>
          <a:prstGeom prst="straightConnector1">
            <a:avLst/>
          </a:prstGeom>
          <a:ln w="38100">
            <a:solidFill>
              <a:srgbClr val="FFFF00"/>
            </a:solidFill>
            <a:tailEnd type="triangle"/>
          </a:ln>
        </p:spPr>
        <p:style>
          <a:lnRef idx="3">
            <a:schemeClr val="accent4"/>
          </a:lnRef>
          <a:fillRef idx="0">
            <a:schemeClr val="accent4"/>
          </a:fillRef>
          <a:effectRef idx="2">
            <a:schemeClr val="accent4"/>
          </a:effectRef>
          <a:fontRef idx="minor">
            <a:schemeClr val="tx1"/>
          </a:fontRef>
        </p:style>
      </p:cxnSp>
      <p:sp>
        <p:nvSpPr>
          <p:cNvPr id="21" name="Multiplication Sign 20">
            <a:extLst>
              <a:ext uri="{FF2B5EF4-FFF2-40B4-BE49-F238E27FC236}">
                <a16:creationId xmlns:a16="http://schemas.microsoft.com/office/drawing/2014/main" id="{643E0215-7EEB-44A8-BB4C-28E6B63D0E58}"/>
              </a:ext>
            </a:extLst>
          </p:cNvPr>
          <p:cNvSpPr/>
          <p:nvPr/>
        </p:nvSpPr>
        <p:spPr>
          <a:xfrm>
            <a:off x="2460051" y="3452200"/>
            <a:ext cx="427839" cy="4177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3E3B2B45-B9AF-4D1A-90EE-7AEF40E51C07}"/>
              </a:ext>
            </a:extLst>
          </p:cNvPr>
          <p:cNvSpPr/>
          <p:nvPr/>
        </p:nvSpPr>
        <p:spPr>
          <a:xfrm>
            <a:off x="6815172" y="5862918"/>
            <a:ext cx="427839" cy="561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7103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16</a:t>
            </a:fld>
            <a:endParaRPr lang="en-US"/>
          </a:p>
        </p:txBody>
      </p:sp>
      <p:sp>
        <p:nvSpPr>
          <p:cNvPr id="4" name="Content Placeholder 3"/>
          <p:cNvSpPr>
            <a:spLocks noGrp="1"/>
          </p:cNvSpPr>
          <p:nvPr>
            <p:ph idx="1"/>
          </p:nvPr>
        </p:nvSpPr>
        <p:spPr/>
        <p:txBody>
          <a:bodyPr>
            <a:normAutofit lnSpcReduction="10000"/>
          </a:bodyPr>
          <a:lstStyle/>
          <a:p>
            <a:pPr algn="just">
              <a:spcBef>
                <a:spcPct val="0"/>
              </a:spcBef>
              <a:buClrTx/>
            </a:pPr>
            <a:r>
              <a:rPr lang="en-US" b="1">
                <a:ea typeface="Calibri" pitchFamily="34" charset="0"/>
                <a:cs typeface="Tahoma" pitchFamily="34" charset="0"/>
              </a:rPr>
              <a:t>Incident commander or fire department personnel will clear the area and reset the evacuation alarm. The Hazmat team or trained CLP processing personnel will clear the area and reset any other alarms.</a:t>
            </a:r>
          </a:p>
          <a:p>
            <a:pPr>
              <a:spcBef>
                <a:spcPct val="0"/>
              </a:spcBef>
              <a:buClrTx/>
            </a:pPr>
            <a:endParaRPr lang="en-US" sz="1050" b="1">
              <a:ea typeface="Calibri" pitchFamily="34" charset="0"/>
              <a:cs typeface="Tahoma" pitchFamily="34" charset="0"/>
            </a:endParaRPr>
          </a:p>
          <a:p>
            <a:pPr>
              <a:spcBef>
                <a:spcPct val="0"/>
              </a:spcBef>
              <a:buClrTx/>
            </a:pPr>
            <a:endParaRPr lang="en-US" sz="1050" b="1">
              <a:ea typeface="Calibri" pitchFamily="34" charset="0"/>
              <a:cs typeface="Tahoma" pitchFamily="34" charset="0"/>
            </a:endParaRPr>
          </a:p>
          <a:p>
            <a:pPr>
              <a:spcBef>
                <a:spcPct val="0"/>
              </a:spcBef>
              <a:buClrTx/>
            </a:pPr>
            <a:endParaRPr lang="en-US" sz="1050" b="1">
              <a:latin typeface="Arial" charset="0"/>
              <a:ea typeface="Calibri" pitchFamily="34" charset="0"/>
              <a:cs typeface="Tahoma" pitchFamily="34" charset="0"/>
            </a:endParaRPr>
          </a:p>
          <a:p>
            <a:pPr>
              <a:spcBef>
                <a:spcPct val="0"/>
              </a:spcBef>
              <a:buClrTx/>
            </a:pPr>
            <a:r>
              <a:rPr lang="en-US" b="1">
                <a:ea typeface="Calibri" pitchFamily="34" charset="0"/>
                <a:cs typeface="Tahoma" pitchFamily="34" charset="0"/>
              </a:rPr>
              <a:t>Re-entry to the CLP Plant will only be allowed after the supervisor, incident commander, or fire department personnel has issued an </a:t>
            </a:r>
            <a:r>
              <a:rPr lang="en-US" b="1">
                <a:latin typeface="Arial" charset="0"/>
                <a:ea typeface="Calibri" pitchFamily="34" charset="0"/>
                <a:cs typeface="Tahoma" pitchFamily="34" charset="0"/>
              </a:rPr>
              <a:t>“</a:t>
            </a:r>
            <a:r>
              <a:rPr lang="en-US" b="1">
                <a:ea typeface="Calibri" pitchFamily="34" charset="0"/>
                <a:cs typeface="Tahoma" pitchFamily="34" charset="0"/>
              </a:rPr>
              <a:t>All Clear</a:t>
            </a:r>
            <a:r>
              <a:rPr lang="en-US" b="1">
                <a:latin typeface="Arial" charset="0"/>
                <a:ea typeface="Calibri" pitchFamily="34" charset="0"/>
                <a:cs typeface="Tahoma" pitchFamily="34" charset="0"/>
              </a:rPr>
              <a:t>”</a:t>
            </a:r>
            <a:r>
              <a:rPr lang="en-US" b="1">
                <a:ea typeface="Calibri" pitchFamily="34" charset="0"/>
                <a:cs typeface="Tahoma" pitchFamily="34" charset="0"/>
              </a:rPr>
              <a:t>.  </a:t>
            </a:r>
            <a:endParaRPr lang="en-US" sz="2700" b="1">
              <a:latin typeface="Arial" charset="0"/>
              <a:ea typeface="Calibri" pitchFamily="34" charset="0"/>
              <a:cs typeface="Tahoma" pitchFamily="34" charset="0"/>
            </a:endParaRPr>
          </a:p>
          <a:p>
            <a:endParaRPr lang="en-US"/>
          </a:p>
        </p:txBody>
      </p:sp>
      <p:sp>
        <p:nvSpPr>
          <p:cNvPr id="2" name="Title 1"/>
          <p:cNvSpPr>
            <a:spLocks noGrp="1"/>
          </p:cNvSpPr>
          <p:nvPr>
            <p:ph type="title"/>
          </p:nvPr>
        </p:nvSpPr>
        <p:spPr>
          <a:xfrm>
            <a:off x="802005" y="253713"/>
            <a:ext cx="5715000" cy="854647"/>
          </a:xfrm>
        </p:spPr>
        <p:txBody>
          <a:bodyPr/>
          <a:lstStyle/>
          <a:p>
            <a:pPr algn="ctr"/>
            <a:r>
              <a:rPr lang="en-US">
                <a:highlight>
                  <a:srgbClr val="8F133C"/>
                </a:highlight>
              </a:rPr>
              <a:t>Re-Entry </a:t>
            </a:r>
          </a:p>
        </p:txBody>
      </p:sp>
    </p:spTree>
    <p:extLst>
      <p:ext uri="{BB962C8B-B14F-4D97-AF65-F5344CB8AC3E}">
        <p14:creationId xmlns:p14="http://schemas.microsoft.com/office/powerpoint/2010/main" val="104496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13733" y="1845469"/>
            <a:ext cx="7583648" cy="3582208"/>
          </a:xfrm>
        </p:spPr>
        <p:txBody>
          <a:bodyPr>
            <a:normAutofit fontScale="92500" lnSpcReduction="10000"/>
          </a:bodyPr>
          <a:lstStyle/>
          <a:p>
            <a:pPr>
              <a:defRPr/>
            </a:pPr>
            <a:r>
              <a:rPr lang="en-US" sz="2400" b="1"/>
              <a:t>When your gas monitor alarms at 10ppm!</a:t>
            </a:r>
          </a:p>
          <a:p>
            <a:pPr lvl="1">
              <a:defRPr/>
            </a:pPr>
            <a:r>
              <a:rPr lang="en-US" sz="2400"/>
              <a:t>Beware there is a possibility you can breath on it and cause the monitor to alarm</a:t>
            </a:r>
          </a:p>
          <a:p>
            <a:pPr marL="342900" lvl="1" indent="0">
              <a:buNone/>
              <a:defRPr/>
            </a:pPr>
            <a:endParaRPr lang="en-US" sz="2400" b="1"/>
          </a:p>
          <a:p>
            <a:pPr>
              <a:defRPr/>
            </a:pPr>
            <a:r>
              <a:rPr lang="en-US" sz="2400" b="1"/>
              <a:t>Fire/Explosion</a:t>
            </a:r>
          </a:p>
          <a:p>
            <a:pPr>
              <a:defRPr/>
            </a:pPr>
            <a:endParaRPr lang="en-US" sz="2400"/>
          </a:p>
          <a:p>
            <a:pPr>
              <a:defRPr/>
            </a:pPr>
            <a:r>
              <a:rPr lang="en-US" sz="2400" b="1"/>
              <a:t>When the CLP Plant alarm is sounded. Yellow lights and audible alarm you must leave the area</a:t>
            </a:r>
          </a:p>
          <a:p>
            <a:pPr lvl="1"/>
            <a:r>
              <a:rPr lang="en-US" sz="2400"/>
              <a:t>The overhead crane in the vessel building has an alarm that is not for clearing area.</a:t>
            </a:r>
          </a:p>
          <a:p>
            <a:pPr lvl="1"/>
            <a:endParaRPr lang="en-US"/>
          </a:p>
        </p:txBody>
      </p:sp>
      <p:sp>
        <p:nvSpPr>
          <p:cNvPr id="3" name="Slide Number Placeholder 2"/>
          <p:cNvSpPr>
            <a:spLocks noGrp="1"/>
          </p:cNvSpPr>
          <p:nvPr>
            <p:ph type="sldNum" sz="quarter" idx="12"/>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17</a:t>
            </a:fld>
            <a:endParaRPr lang="en-US"/>
          </a:p>
        </p:txBody>
      </p:sp>
      <p:sp>
        <p:nvSpPr>
          <p:cNvPr id="2" name="Title 1"/>
          <p:cNvSpPr>
            <a:spLocks noGrp="1"/>
          </p:cNvSpPr>
          <p:nvPr>
            <p:ph type="title"/>
          </p:nvPr>
        </p:nvSpPr>
        <p:spPr>
          <a:xfrm>
            <a:off x="1322070" y="299244"/>
            <a:ext cx="5589270" cy="854647"/>
          </a:xfrm>
        </p:spPr>
        <p:txBody>
          <a:bodyPr/>
          <a:lstStyle/>
          <a:p>
            <a:pPr algn="ctr"/>
            <a:r>
              <a:rPr lang="en-US">
                <a:highlight>
                  <a:srgbClr val="8F133C"/>
                </a:highlight>
              </a:rPr>
              <a:t>Conditions for Evacuation </a:t>
            </a:r>
          </a:p>
        </p:txBody>
      </p:sp>
    </p:spTree>
    <p:extLst>
      <p:ext uri="{BB962C8B-B14F-4D97-AF65-F5344CB8AC3E}">
        <p14:creationId xmlns:p14="http://schemas.microsoft.com/office/powerpoint/2010/main" val="181885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p:txBody>
          <a:bodyPr/>
          <a:lstStyle/>
          <a:p>
            <a:pPr algn="ctr"/>
            <a:r>
              <a:rPr lang="en-US"/>
              <a:t>Concentrate Leach Plant</a:t>
            </a:r>
            <a:br>
              <a:rPr lang="en-US"/>
            </a:br>
            <a:r>
              <a:rPr lang="en-US"/>
              <a:t>Hazards</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pPr algn="ctr"/>
            <a:endParaRPr lang="en-US"/>
          </a:p>
        </p:txBody>
      </p:sp>
    </p:spTree>
    <p:extLst>
      <p:ext uri="{BB962C8B-B14F-4D97-AF65-F5344CB8AC3E}">
        <p14:creationId xmlns:p14="http://schemas.microsoft.com/office/powerpoint/2010/main" val="987321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19</a:t>
            </a:fld>
            <a:endParaRPr lang="en-US"/>
          </a:p>
        </p:txBody>
      </p:sp>
      <p:sp>
        <p:nvSpPr>
          <p:cNvPr id="4" name="Content Placeholder 3"/>
          <p:cNvSpPr>
            <a:spLocks noGrp="1"/>
          </p:cNvSpPr>
          <p:nvPr>
            <p:ph idx="1"/>
          </p:nvPr>
        </p:nvSpPr>
        <p:spPr>
          <a:xfrm>
            <a:off x="233464" y="1874494"/>
            <a:ext cx="8677072" cy="3910013"/>
          </a:xfrm>
        </p:spPr>
        <p:txBody>
          <a:bodyPr>
            <a:normAutofit lnSpcReduction="10000"/>
          </a:bodyPr>
          <a:lstStyle/>
          <a:p>
            <a:r>
              <a:rPr lang="en-US" sz="2000" b="1" u="sng"/>
              <a:t>High Pressure Vessels</a:t>
            </a:r>
            <a:r>
              <a:rPr lang="en-US" sz="2000" b="1"/>
              <a:t>- PLV Pressure Leach Vessel operates at High Temperatures (380-400F degrees and approximately 285psi)</a:t>
            </a:r>
          </a:p>
          <a:p>
            <a:r>
              <a:rPr lang="en-US" sz="2000" b="1" u="sng"/>
              <a:t>Pure Oxygen</a:t>
            </a:r>
            <a:r>
              <a:rPr lang="en-US" sz="2000" b="1"/>
              <a:t>- Pure Oxygen is injected into the pressure vessels to facilitate the reaction within the PLV. The dangers are fire and explosion if proper balance of flow is not adhered too.</a:t>
            </a:r>
          </a:p>
          <a:p>
            <a:r>
              <a:rPr lang="en-US" sz="2000" b="1" u="sng"/>
              <a:t>Radiation</a:t>
            </a:r>
            <a:r>
              <a:rPr lang="en-US" sz="2000" b="1"/>
              <a:t>-  Although the risk of exposure is minimal you must be aware attached to the PLV &amp; Flash vessel is a radiation source used for level indication. </a:t>
            </a:r>
          </a:p>
          <a:p>
            <a:pPr lvl="1"/>
            <a:r>
              <a:rPr lang="en-US" sz="2000" b="1"/>
              <a:t>The only exposure to radiation will be from the employees working on the specified equipment. </a:t>
            </a:r>
          </a:p>
          <a:p>
            <a:pPr marL="0" indent="0" algn="ctr">
              <a:buNone/>
            </a:pPr>
            <a:r>
              <a:rPr lang="en-US" sz="2000" b="1" i="1"/>
              <a:t>	Any questions – Contact Safety Department or Radiation Safety Officer Jill Leavitt at 928-865-6965 or 928-215-5251 </a:t>
            </a:r>
          </a:p>
          <a:p>
            <a:pPr marL="0" indent="0">
              <a:buNone/>
            </a:pPr>
            <a:endParaRPr lang="en-US"/>
          </a:p>
        </p:txBody>
      </p:sp>
      <p:sp>
        <p:nvSpPr>
          <p:cNvPr id="2" name="Title 1"/>
          <p:cNvSpPr>
            <a:spLocks noGrp="1"/>
          </p:cNvSpPr>
          <p:nvPr>
            <p:ph type="title"/>
          </p:nvPr>
        </p:nvSpPr>
        <p:spPr>
          <a:xfrm>
            <a:off x="1573530" y="248787"/>
            <a:ext cx="5715000" cy="854647"/>
          </a:xfrm>
        </p:spPr>
        <p:txBody>
          <a:bodyPr/>
          <a:lstStyle/>
          <a:p>
            <a:pPr algn="ctr"/>
            <a:r>
              <a:rPr lang="en-US">
                <a:highlight>
                  <a:srgbClr val="8F133C"/>
                </a:highlight>
              </a:rPr>
              <a:t>Hazards in the CLP</a:t>
            </a:r>
          </a:p>
        </p:txBody>
      </p:sp>
    </p:spTree>
    <p:extLst>
      <p:ext uri="{BB962C8B-B14F-4D97-AF65-F5344CB8AC3E}">
        <p14:creationId xmlns:p14="http://schemas.microsoft.com/office/powerpoint/2010/main" val="20259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a:t>
            </a:fld>
            <a:endParaRPr lang="en-US"/>
          </a:p>
        </p:txBody>
      </p:sp>
      <p:sp>
        <p:nvSpPr>
          <p:cNvPr id="4" name="Content Placeholder 3"/>
          <p:cNvSpPr>
            <a:spLocks noGrp="1"/>
          </p:cNvSpPr>
          <p:nvPr>
            <p:ph idx="1"/>
          </p:nvPr>
        </p:nvSpPr>
        <p:spPr/>
        <p:txBody>
          <a:bodyPr vert="horz" lIns="91440" tIns="45720" rIns="91440" bIns="45720" rtlCol="0" anchor="t">
            <a:normAutofit/>
          </a:bodyPr>
          <a:lstStyle/>
          <a:p>
            <a:r>
              <a:rPr lang="en-US" sz="2000" b="1"/>
              <a:t>What is the CLP? </a:t>
            </a:r>
          </a:p>
          <a:p>
            <a:endParaRPr lang="en-US" sz="2000" b="1"/>
          </a:p>
          <a:p>
            <a:r>
              <a:rPr lang="en-US" sz="2000" b="1"/>
              <a:t>CLP Entry Requirements</a:t>
            </a:r>
          </a:p>
          <a:p>
            <a:pPr marL="0" indent="0">
              <a:buNone/>
            </a:pPr>
            <a:endParaRPr lang="en-US" sz="2000" b="1"/>
          </a:p>
          <a:p>
            <a:r>
              <a:rPr lang="en-US" sz="2000" b="1">
                <a:latin typeface="Arial"/>
                <a:cs typeface="Arial"/>
              </a:rPr>
              <a:t>CLP Evacuation Plan</a:t>
            </a:r>
            <a:endParaRPr lang="en-US" sz="2000" b="1"/>
          </a:p>
          <a:p>
            <a:pPr marL="0" indent="0">
              <a:buNone/>
            </a:pPr>
            <a:endParaRPr lang="en-US" sz="2000" b="1"/>
          </a:p>
          <a:p>
            <a:r>
              <a:rPr lang="en-US" sz="2000" b="1"/>
              <a:t>CLP Specific Hazards</a:t>
            </a:r>
          </a:p>
          <a:p>
            <a:pPr lvl="1"/>
            <a:r>
              <a:rPr lang="en-US" sz="2000" b="1"/>
              <a:t>H2S Gas Hazards</a:t>
            </a:r>
          </a:p>
          <a:p>
            <a:pPr lvl="1"/>
            <a:r>
              <a:rPr lang="en-US" sz="2000" b="1"/>
              <a:t>Personal Gas Monitors</a:t>
            </a:r>
          </a:p>
          <a:p>
            <a:pPr marL="342900" lvl="1" indent="0">
              <a:buNone/>
            </a:pPr>
            <a:endParaRPr lang="en-US"/>
          </a:p>
          <a:p>
            <a:endParaRPr lang="en-US"/>
          </a:p>
          <a:p>
            <a:pPr lvl="1"/>
            <a:endParaRPr lang="en-US"/>
          </a:p>
          <a:p>
            <a:endParaRPr lang="en-US"/>
          </a:p>
        </p:txBody>
      </p:sp>
      <p:sp>
        <p:nvSpPr>
          <p:cNvPr id="2" name="Title 1"/>
          <p:cNvSpPr>
            <a:spLocks noGrp="1"/>
          </p:cNvSpPr>
          <p:nvPr>
            <p:ph type="title"/>
          </p:nvPr>
        </p:nvSpPr>
        <p:spPr>
          <a:xfrm>
            <a:off x="1392555" y="253713"/>
            <a:ext cx="5715000" cy="854647"/>
          </a:xfrm>
        </p:spPr>
        <p:txBody>
          <a:bodyPr/>
          <a:lstStyle/>
          <a:p>
            <a:pPr algn="ctr"/>
            <a:r>
              <a:rPr lang="en-US">
                <a:highlight>
                  <a:srgbClr val="8F133C"/>
                </a:highlight>
              </a:rPr>
              <a:t>Topics Discussed Today</a:t>
            </a:r>
          </a:p>
        </p:txBody>
      </p:sp>
    </p:spTree>
    <p:extLst>
      <p:ext uri="{BB962C8B-B14F-4D97-AF65-F5344CB8AC3E}">
        <p14:creationId xmlns:p14="http://schemas.microsoft.com/office/powerpoint/2010/main" val="359692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20</a:t>
            </a:fld>
            <a:endParaRPr lang="en-US"/>
          </a:p>
        </p:txBody>
      </p:sp>
      <p:sp>
        <p:nvSpPr>
          <p:cNvPr id="4" name="Content Placeholder 3"/>
          <p:cNvSpPr>
            <a:spLocks noGrp="1"/>
          </p:cNvSpPr>
          <p:nvPr>
            <p:ph idx="1"/>
          </p:nvPr>
        </p:nvSpPr>
        <p:spPr>
          <a:xfrm>
            <a:off x="632298" y="1206230"/>
            <a:ext cx="8054502" cy="4653326"/>
          </a:xfrm>
        </p:spPr>
        <p:txBody>
          <a:bodyPr>
            <a:normAutofit lnSpcReduction="10000"/>
          </a:bodyPr>
          <a:lstStyle/>
          <a:p>
            <a:r>
              <a:rPr lang="en-US" sz="2000" b="1" u="sng"/>
              <a:t>Titanium fire potential- </a:t>
            </a:r>
            <a:r>
              <a:rPr lang="en-US" sz="2000" b="1"/>
              <a:t>As with any fire you should initiate an emergency response and evacuate the area. A titanium fire although not likely but possible would be located starting inside the PLV. </a:t>
            </a:r>
            <a:r>
              <a:rPr lang="en-US" sz="2000" b="1">
                <a:solidFill>
                  <a:srgbClr val="FF0000"/>
                </a:solidFill>
              </a:rPr>
              <a:t>Do Not try To fight a fire anywhere around the PLV, there is a high possibility of an explosion if wrong chemical extinguisher or water is used.</a:t>
            </a:r>
          </a:p>
          <a:p>
            <a:pPr marL="0" indent="0">
              <a:buNone/>
            </a:pPr>
            <a:endParaRPr lang="en-US" sz="2000" b="1">
              <a:solidFill>
                <a:srgbClr val="FF0000"/>
              </a:solidFill>
            </a:endParaRPr>
          </a:p>
          <a:p>
            <a:r>
              <a:rPr lang="en-US" sz="2000" b="1" u="sng"/>
              <a:t>Chemicals </a:t>
            </a:r>
            <a:r>
              <a:rPr lang="en-US" sz="2000" b="1"/>
              <a:t>(Sulphuric Acid, Flocculent, Concentrate, Weak PLS (2-6gpl), Strong PLS (18-60gpl), and Milk of Lime.</a:t>
            </a:r>
          </a:p>
          <a:p>
            <a:pPr lvl="1"/>
            <a:r>
              <a:rPr lang="en-US" sz="2000" b="1" i="1"/>
              <a:t>As with any Chemical, refer to the SDS Sheet located on the Health and Safety SharePoint site before handling.</a:t>
            </a:r>
          </a:p>
          <a:p>
            <a:r>
              <a:rPr lang="en-US" sz="2000" b="1" i="1" u="sng"/>
              <a:t>Vapor Clouds </a:t>
            </a:r>
            <a:r>
              <a:rPr lang="en-US" sz="2000" b="1" i="1"/>
              <a:t>– </a:t>
            </a:r>
            <a:r>
              <a:rPr lang="en-US" sz="2000" b="1"/>
              <a:t>The areas around the scrubber’s U-Tubes can be come enveloped in vapor clouds if the tubes “blow”. The cloud itself is harmless, but it can limit visibility and be startling if you don’t know what is happening.</a:t>
            </a:r>
          </a:p>
          <a:p>
            <a:pPr marL="0" indent="0">
              <a:buNone/>
            </a:pPr>
            <a:endParaRPr lang="en-US"/>
          </a:p>
          <a:p>
            <a:pPr marL="0" indent="0">
              <a:buNone/>
            </a:pPr>
            <a:endParaRPr lang="en-US"/>
          </a:p>
          <a:p>
            <a:pPr marL="0" indent="0">
              <a:buNone/>
            </a:pPr>
            <a:endParaRPr lang="en-US"/>
          </a:p>
          <a:p>
            <a:endParaRPr lang="en-US">
              <a:solidFill>
                <a:srgbClr val="FF0000"/>
              </a:solidFill>
            </a:endParaRPr>
          </a:p>
          <a:p>
            <a:pPr marL="0" indent="0">
              <a:buNone/>
            </a:pPr>
            <a:endParaRPr lang="en-US"/>
          </a:p>
          <a:p>
            <a:pPr marL="0" indent="0">
              <a:buNone/>
            </a:pPr>
            <a:endParaRPr lang="en-US"/>
          </a:p>
        </p:txBody>
      </p:sp>
      <p:sp>
        <p:nvSpPr>
          <p:cNvPr id="2" name="Title 1"/>
          <p:cNvSpPr>
            <a:spLocks noGrp="1"/>
          </p:cNvSpPr>
          <p:nvPr>
            <p:ph type="title"/>
          </p:nvPr>
        </p:nvSpPr>
        <p:spPr>
          <a:xfrm>
            <a:off x="1306830" y="242094"/>
            <a:ext cx="5715000" cy="854647"/>
          </a:xfrm>
        </p:spPr>
        <p:txBody>
          <a:bodyPr/>
          <a:lstStyle/>
          <a:p>
            <a:pPr algn="ctr"/>
            <a:r>
              <a:rPr lang="en-US">
                <a:highlight>
                  <a:srgbClr val="8F133C"/>
                </a:highlight>
              </a:rPr>
              <a:t>Hazards in the CLP</a:t>
            </a:r>
          </a:p>
        </p:txBody>
      </p:sp>
    </p:spTree>
    <p:extLst>
      <p:ext uri="{BB962C8B-B14F-4D97-AF65-F5344CB8AC3E}">
        <p14:creationId xmlns:p14="http://schemas.microsoft.com/office/powerpoint/2010/main" val="264767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0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36495" y="1201272"/>
            <a:ext cx="8148918" cy="5396752"/>
          </a:xfrm>
          <a:prstGeom prst="rect">
            <a:avLst/>
          </a:prstGeom>
          <a:noFill/>
          <a:ln>
            <a:noFill/>
          </a:ln>
        </p:spPr>
      </p:pic>
    </p:spTree>
    <p:extLst>
      <p:ext uri="{BB962C8B-B14F-4D97-AF65-F5344CB8AC3E}">
        <p14:creationId xmlns:p14="http://schemas.microsoft.com/office/powerpoint/2010/main" val="181021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0"/>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99246" y="1281953"/>
            <a:ext cx="7960659" cy="5495365"/>
          </a:xfrm>
          <a:prstGeom prst="rect">
            <a:avLst/>
          </a:prstGeom>
          <a:noFill/>
          <a:ln>
            <a:noFill/>
          </a:ln>
        </p:spPr>
      </p:pic>
    </p:spTree>
    <p:extLst>
      <p:ext uri="{BB962C8B-B14F-4D97-AF65-F5344CB8AC3E}">
        <p14:creationId xmlns:p14="http://schemas.microsoft.com/office/powerpoint/2010/main" val="2207791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85482" y="1255060"/>
            <a:ext cx="8462683" cy="5432612"/>
          </a:xfrm>
          <a:prstGeom prst="rect">
            <a:avLst/>
          </a:prstGeom>
          <a:noFill/>
          <a:ln>
            <a:noFill/>
          </a:ln>
        </p:spPr>
      </p:pic>
    </p:spTree>
    <p:extLst>
      <p:ext uri="{BB962C8B-B14F-4D97-AF65-F5344CB8AC3E}">
        <p14:creationId xmlns:p14="http://schemas.microsoft.com/office/powerpoint/2010/main" val="355226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082" y="1371600"/>
            <a:ext cx="8579223" cy="5342965"/>
          </a:xfrm>
          <a:prstGeom prst="rect">
            <a:avLst/>
          </a:prstGeom>
        </p:spPr>
      </p:pic>
    </p:spTree>
    <p:extLst>
      <p:ext uri="{BB962C8B-B14F-4D97-AF65-F5344CB8AC3E}">
        <p14:creationId xmlns:p14="http://schemas.microsoft.com/office/powerpoint/2010/main" val="1798070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2706" y="1335741"/>
            <a:ext cx="8104093" cy="5091953"/>
          </a:xfrm>
          <a:prstGeom prst="rect">
            <a:avLst/>
          </a:prstGeom>
        </p:spPr>
      </p:pic>
    </p:spTree>
    <p:extLst>
      <p:ext uri="{BB962C8B-B14F-4D97-AF65-F5344CB8AC3E}">
        <p14:creationId xmlns:p14="http://schemas.microsoft.com/office/powerpoint/2010/main" val="38131836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1012" y="1255059"/>
            <a:ext cx="8668870" cy="5342965"/>
          </a:xfrm>
          <a:prstGeom prst="rect">
            <a:avLst/>
          </a:prstGeom>
          <a:noFill/>
          <a:ln>
            <a:noFill/>
          </a:ln>
        </p:spPr>
      </p:pic>
    </p:spTree>
    <p:extLst>
      <p:ext uri="{BB962C8B-B14F-4D97-AF65-F5344CB8AC3E}">
        <p14:creationId xmlns:p14="http://schemas.microsoft.com/office/powerpoint/2010/main" val="2288037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06188" y="1290919"/>
            <a:ext cx="8812306" cy="5342964"/>
          </a:xfrm>
          <a:prstGeom prst="rect">
            <a:avLst/>
          </a:prstGeom>
          <a:noFill/>
          <a:ln>
            <a:noFill/>
          </a:ln>
        </p:spPr>
      </p:pic>
    </p:spTree>
    <p:extLst>
      <p:ext uri="{BB962C8B-B14F-4D97-AF65-F5344CB8AC3E}">
        <p14:creationId xmlns:p14="http://schemas.microsoft.com/office/powerpoint/2010/main" val="5799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2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51012" y="1353671"/>
            <a:ext cx="8695764" cy="5307106"/>
          </a:xfrm>
          <a:prstGeom prst="rect">
            <a:avLst/>
          </a:prstGeom>
          <a:noFill/>
          <a:ln>
            <a:noFill/>
          </a:ln>
        </p:spPr>
      </p:pic>
    </p:spTree>
    <p:extLst>
      <p:ext uri="{BB962C8B-B14F-4D97-AF65-F5344CB8AC3E}">
        <p14:creationId xmlns:p14="http://schemas.microsoft.com/office/powerpoint/2010/main" val="4045660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70965" y="1317812"/>
            <a:ext cx="7808259" cy="5181600"/>
          </a:xfrm>
          <a:prstGeom prst="rect">
            <a:avLst/>
          </a:prstGeom>
        </p:spPr>
      </p:pic>
    </p:spTree>
    <p:extLst>
      <p:ext uri="{BB962C8B-B14F-4D97-AF65-F5344CB8AC3E}">
        <p14:creationId xmlns:p14="http://schemas.microsoft.com/office/powerpoint/2010/main" val="3994743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a:t>
            </a:fld>
            <a:endParaRPr lang="en-US"/>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311720" y="1439695"/>
            <a:ext cx="6762238" cy="4990288"/>
          </a:xfrm>
        </p:spPr>
      </p:pic>
      <p:sp>
        <p:nvSpPr>
          <p:cNvPr id="2" name="Title 1"/>
          <p:cNvSpPr>
            <a:spLocks noGrp="1"/>
          </p:cNvSpPr>
          <p:nvPr>
            <p:ph type="title"/>
          </p:nvPr>
        </p:nvSpPr>
        <p:spPr>
          <a:xfrm>
            <a:off x="1564005" y="280194"/>
            <a:ext cx="5715000" cy="854647"/>
          </a:xfrm>
        </p:spPr>
        <p:txBody>
          <a:bodyPr/>
          <a:lstStyle/>
          <a:p>
            <a:pPr algn="ctr"/>
            <a:r>
              <a:rPr lang="en-US">
                <a:highlight>
                  <a:srgbClr val="8F133C"/>
                </a:highlight>
              </a:rPr>
              <a:t>Concentrate Leach Plant</a:t>
            </a:r>
          </a:p>
        </p:txBody>
      </p:sp>
    </p:spTree>
    <p:extLst>
      <p:ext uri="{BB962C8B-B14F-4D97-AF65-F5344CB8AC3E}">
        <p14:creationId xmlns:p14="http://schemas.microsoft.com/office/powerpoint/2010/main" val="29357672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2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331694" y="1290918"/>
            <a:ext cx="8615081" cy="5396753"/>
          </a:xfrm>
          <a:prstGeom prst="rect">
            <a:avLst/>
          </a:prstGeom>
          <a:noFill/>
          <a:ln>
            <a:noFill/>
          </a:ln>
        </p:spPr>
      </p:pic>
    </p:spTree>
    <p:extLst>
      <p:ext uri="{BB962C8B-B14F-4D97-AF65-F5344CB8AC3E}">
        <p14:creationId xmlns:p14="http://schemas.microsoft.com/office/powerpoint/2010/main" val="4275795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31</a:t>
            </a:fld>
            <a:endParaRPr lang="en-US"/>
          </a:p>
        </p:txBody>
      </p:sp>
      <p:sp>
        <p:nvSpPr>
          <p:cNvPr id="4" name="Content Placeholder 3"/>
          <p:cNvSpPr>
            <a:spLocks noGrp="1"/>
          </p:cNvSpPr>
          <p:nvPr>
            <p:ph idx="1"/>
          </p:nvPr>
        </p:nvSpPr>
        <p:spPr>
          <a:xfrm>
            <a:off x="237145" y="1696875"/>
            <a:ext cx="8575705" cy="4162682"/>
          </a:xfrm>
        </p:spPr>
        <p:txBody>
          <a:bodyPr/>
          <a:lstStyle/>
          <a:p>
            <a:r>
              <a:rPr lang="en-US" sz="2000" b="1"/>
              <a:t>The following pictures show the locations where vapor clouds can form at any moment. </a:t>
            </a:r>
          </a:p>
          <a:p>
            <a:r>
              <a:rPr lang="en-US" sz="2000" b="1"/>
              <a:t>Do not enter into a vapor cloud unless its absolutely necessary.</a:t>
            </a:r>
          </a:p>
          <a:p>
            <a:r>
              <a:rPr lang="en-US" sz="2000" b="1"/>
              <a:t> If a vapor cloud forms around you, do not panic there is no immediate danger. Calmly walk out of the affected area and notify the control room operators.</a:t>
            </a:r>
          </a:p>
          <a:p>
            <a:r>
              <a:rPr lang="en-US" sz="2000" b="1"/>
              <a:t>Signage will be added to the areas where the vapor clouds could be formed. </a:t>
            </a:r>
          </a:p>
          <a:p>
            <a:pPr marL="0" indent="0">
              <a:buNone/>
            </a:pPr>
            <a:endParaRPr lang="en-US"/>
          </a:p>
          <a:p>
            <a:pPr marL="0" indent="0">
              <a:buNone/>
            </a:pPr>
            <a:endParaRPr lang="en-US"/>
          </a:p>
          <a:p>
            <a:pPr marL="0" indent="0">
              <a:buNone/>
            </a:pPr>
            <a:endParaRPr lang="en-US"/>
          </a:p>
          <a:p>
            <a:endParaRPr lang="en-US">
              <a:solidFill>
                <a:srgbClr val="FF0000"/>
              </a:solidFill>
            </a:endParaRPr>
          </a:p>
          <a:p>
            <a:pPr marL="0" indent="0">
              <a:buNone/>
            </a:pPr>
            <a:endParaRPr lang="en-US"/>
          </a:p>
          <a:p>
            <a:pPr marL="0" indent="0">
              <a:buNone/>
            </a:pPr>
            <a:endParaRPr lang="en-US"/>
          </a:p>
        </p:txBody>
      </p:sp>
      <p:sp>
        <p:nvSpPr>
          <p:cNvPr id="2" name="Title 1"/>
          <p:cNvSpPr>
            <a:spLocks noGrp="1"/>
          </p:cNvSpPr>
          <p:nvPr>
            <p:ph type="title"/>
          </p:nvPr>
        </p:nvSpPr>
        <p:spPr>
          <a:xfrm>
            <a:off x="237145" y="500466"/>
            <a:ext cx="7295674" cy="497977"/>
          </a:xfrm>
        </p:spPr>
        <p:txBody>
          <a:bodyPr/>
          <a:lstStyle/>
          <a:p>
            <a:pPr algn="ctr"/>
            <a:r>
              <a:rPr lang="en-US">
                <a:highlight>
                  <a:srgbClr val="8F133C"/>
                </a:highlight>
              </a:rPr>
              <a:t>Vapor Cloud Locations:</a:t>
            </a:r>
          </a:p>
        </p:txBody>
      </p:sp>
    </p:spTree>
    <p:extLst>
      <p:ext uri="{BB962C8B-B14F-4D97-AF65-F5344CB8AC3E}">
        <p14:creationId xmlns:p14="http://schemas.microsoft.com/office/powerpoint/2010/main" val="147133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24529" y="1391056"/>
            <a:ext cx="4873556" cy="4669276"/>
          </a:xfrm>
        </p:spPr>
      </p:pic>
      <p:sp>
        <p:nvSpPr>
          <p:cNvPr id="5" name="Title 4"/>
          <p:cNvSpPr>
            <a:spLocks noGrp="1"/>
          </p:cNvSpPr>
          <p:nvPr>
            <p:ph type="title"/>
          </p:nvPr>
        </p:nvSpPr>
        <p:spPr>
          <a:xfrm>
            <a:off x="480773" y="426772"/>
            <a:ext cx="6762238" cy="663969"/>
          </a:xfrm>
        </p:spPr>
        <p:txBody>
          <a:bodyPr>
            <a:normAutofit fontScale="90000"/>
          </a:bodyPr>
          <a:lstStyle/>
          <a:p>
            <a:r>
              <a:rPr lang="en-US">
                <a:solidFill>
                  <a:schemeClr val="bg1"/>
                </a:solidFill>
                <a:highlight>
                  <a:srgbClr val="8F133C"/>
                </a:highlight>
              </a:rPr>
              <a:t>Vapor Cloud Locations: Inside the CLP Area</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32</a:t>
            </a:fld>
            <a:endParaRPr lang="en-US"/>
          </a:p>
        </p:txBody>
      </p:sp>
      <p:pic>
        <p:nvPicPr>
          <p:cNvPr id="8" name="Content Placeholder 4"/>
          <p:cNvPicPr>
            <a:picLocks noGrp="1" noChangeAspect="1"/>
          </p:cNvPicPr>
          <p:nvPr>
            <p:ph sz="half" idx="1"/>
          </p:nvPr>
        </p:nvPicPr>
        <p:blipFill>
          <a:blip r:embed="rId3"/>
          <a:stretch>
            <a:fillRect/>
          </a:stretch>
        </p:blipFill>
        <p:spPr>
          <a:xfrm>
            <a:off x="145915" y="1361872"/>
            <a:ext cx="3822970" cy="4737371"/>
          </a:xfrm>
          <a:prstGeom prst="rect">
            <a:avLst/>
          </a:prstGeom>
        </p:spPr>
      </p:pic>
    </p:spTree>
    <p:extLst>
      <p:ext uri="{BB962C8B-B14F-4D97-AF65-F5344CB8AC3E}">
        <p14:creationId xmlns:p14="http://schemas.microsoft.com/office/powerpoint/2010/main" val="1743410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5957" y="431152"/>
            <a:ext cx="6762238" cy="663969"/>
          </a:xfrm>
        </p:spPr>
        <p:txBody>
          <a:bodyPr>
            <a:normAutofit fontScale="90000"/>
          </a:bodyPr>
          <a:lstStyle/>
          <a:p>
            <a:r>
              <a:rPr lang="en-US">
                <a:solidFill>
                  <a:schemeClr val="bg1"/>
                </a:solidFill>
                <a:highlight>
                  <a:srgbClr val="8F133C"/>
                </a:highlight>
              </a:rPr>
              <a:t>Vapor Cloud Locations: Inside the CLP Area</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33</a:t>
            </a:fld>
            <a:endParaRPr lang="en-US"/>
          </a:p>
        </p:txBody>
      </p:sp>
      <p:pic>
        <p:nvPicPr>
          <p:cNvPr id="8" name="Content Placeholder 4"/>
          <p:cNvPicPr>
            <a:picLocks noGrp="1" noChangeAspect="1"/>
          </p:cNvPicPr>
          <p:nvPr>
            <p:ph sz="half" idx="2"/>
          </p:nvPr>
        </p:nvPicPr>
        <p:blipFill>
          <a:blip r:embed="rId2"/>
          <a:stretch>
            <a:fillRect/>
          </a:stretch>
        </p:blipFill>
        <p:spPr>
          <a:xfrm>
            <a:off x="5359940" y="1410512"/>
            <a:ext cx="3696511" cy="4572000"/>
          </a:xfrm>
          <a:prstGeom prst="rect">
            <a:avLst/>
          </a:prstGeom>
        </p:spPr>
      </p:pic>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84825" y="1459149"/>
            <a:ext cx="5038928" cy="4484451"/>
          </a:xfrm>
        </p:spPr>
      </p:pic>
    </p:spTree>
    <p:extLst>
      <p:ext uri="{BB962C8B-B14F-4D97-AF65-F5344CB8AC3E}">
        <p14:creationId xmlns:p14="http://schemas.microsoft.com/office/powerpoint/2010/main" val="3711918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165370" y="1254868"/>
            <a:ext cx="4143983" cy="5038928"/>
          </a:xfrm>
          <a:prstGeom prst="rect">
            <a:avLst/>
          </a:prstGeo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35813" y="1274323"/>
            <a:ext cx="4562272" cy="4795737"/>
          </a:xfrm>
        </p:spPr>
      </p:pic>
      <p:sp>
        <p:nvSpPr>
          <p:cNvPr id="6" name="Title 5"/>
          <p:cNvSpPr>
            <a:spLocks noGrp="1"/>
          </p:cNvSpPr>
          <p:nvPr>
            <p:ph type="title"/>
          </p:nvPr>
        </p:nvSpPr>
        <p:spPr>
          <a:xfrm>
            <a:off x="494351" y="431152"/>
            <a:ext cx="6762238" cy="663969"/>
          </a:xfrm>
        </p:spPr>
        <p:txBody>
          <a:bodyPr/>
          <a:lstStyle/>
          <a:p>
            <a:r>
              <a:rPr lang="en-US">
                <a:solidFill>
                  <a:schemeClr val="bg1"/>
                </a:solidFill>
                <a:highlight>
                  <a:srgbClr val="8F133C"/>
                </a:highlight>
              </a:rPr>
              <a:t>Vapor Cloud Locations N.W. View</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34</a:t>
            </a:fld>
            <a:endParaRPr lang="en-US"/>
          </a:p>
        </p:txBody>
      </p:sp>
    </p:spTree>
    <p:extLst>
      <p:ext uri="{BB962C8B-B14F-4D97-AF65-F5344CB8AC3E}">
        <p14:creationId xmlns:p14="http://schemas.microsoft.com/office/powerpoint/2010/main" val="1074517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82894" y="1381328"/>
            <a:ext cx="4815191" cy="4708187"/>
          </a:xfrm>
        </p:spPr>
      </p:pic>
      <p:sp>
        <p:nvSpPr>
          <p:cNvPr id="6" name="Title 5"/>
          <p:cNvSpPr>
            <a:spLocks noGrp="1"/>
          </p:cNvSpPr>
          <p:nvPr>
            <p:ph type="title"/>
          </p:nvPr>
        </p:nvSpPr>
        <p:spPr>
          <a:xfrm>
            <a:off x="414098" y="431152"/>
            <a:ext cx="6762238" cy="663969"/>
          </a:xfrm>
        </p:spPr>
        <p:txBody>
          <a:bodyPr>
            <a:normAutofit fontScale="90000"/>
          </a:bodyPr>
          <a:lstStyle/>
          <a:p>
            <a:r>
              <a:rPr lang="en-US">
                <a:solidFill>
                  <a:schemeClr val="bg1"/>
                </a:solidFill>
                <a:highlight>
                  <a:srgbClr val="8F133C"/>
                </a:highlight>
              </a:rPr>
              <a:t>Vapor Cloud Locations: Outside Looking into the CLP</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35</a:t>
            </a:fld>
            <a:endParaRPr lang="en-US"/>
          </a:p>
        </p:txBody>
      </p:sp>
      <p:pic>
        <p:nvPicPr>
          <p:cNvPr id="10" name="Content Placeholder 4"/>
          <p:cNvPicPr>
            <a:picLocks noGrp="1" noChangeAspect="1"/>
          </p:cNvPicPr>
          <p:nvPr>
            <p:ph sz="half" idx="1"/>
          </p:nvPr>
        </p:nvPicPr>
        <p:blipFill>
          <a:blip r:embed="rId3"/>
          <a:stretch>
            <a:fillRect/>
          </a:stretch>
        </p:blipFill>
        <p:spPr>
          <a:xfrm>
            <a:off x="340468" y="1498060"/>
            <a:ext cx="3751393" cy="4377446"/>
          </a:xfrm>
          <a:prstGeom prst="rect">
            <a:avLst/>
          </a:prstGeom>
        </p:spPr>
      </p:pic>
    </p:spTree>
    <p:extLst>
      <p:ext uri="{BB962C8B-B14F-4D97-AF65-F5344CB8AC3E}">
        <p14:creationId xmlns:p14="http://schemas.microsoft.com/office/powerpoint/2010/main" val="1909505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p:txBody>
          <a:bodyPr/>
          <a:lstStyle/>
          <a:p>
            <a:pPr algn="ctr"/>
            <a:r>
              <a:rPr lang="en-US"/>
              <a:t>Hazardous Gas Awareness</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pPr algn="ctr"/>
            <a:endParaRPr lang="en-US"/>
          </a:p>
        </p:txBody>
      </p:sp>
    </p:spTree>
    <p:extLst>
      <p:ext uri="{BB962C8B-B14F-4D97-AF65-F5344CB8AC3E}">
        <p14:creationId xmlns:p14="http://schemas.microsoft.com/office/powerpoint/2010/main" val="2274256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37</a:t>
            </a:fld>
            <a:endParaRPr lang="en-US"/>
          </a:p>
        </p:txBody>
      </p:sp>
      <p:sp>
        <p:nvSpPr>
          <p:cNvPr id="9" name="Content Placeholder 3"/>
          <p:cNvSpPr>
            <a:spLocks noGrp="1"/>
          </p:cNvSpPr>
          <p:nvPr>
            <p:ph idx="1"/>
          </p:nvPr>
        </p:nvSpPr>
        <p:spPr>
          <a:xfrm>
            <a:off x="1" y="1556426"/>
            <a:ext cx="2966936" cy="4444325"/>
          </a:xfrm>
        </p:spPr>
        <p:txBody>
          <a:bodyPr/>
          <a:lstStyle/>
          <a:p>
            <a:r>
              <a:rPr lang="en-US" sz="2000" b="1"/>
              <a:t>Hydrogen Sulfide Gas is a known hazard of the Moly plant’s process. </a:t>
            </a:r>
          </a:p>
          <a:p>
            <a:r>
              <a:rPr lang="en-US" sz="2000" b="1"/>
              <a:t>The CLP DOES NOT generate this hazard. </a:t>
            </a:r>
          </a:p>
          <a:p>
            <a:r>
              <a:rPr lang="en-US" sz="2000" b="1"/>
              <a:t>The plant’s location to a point source is why we need to be aware of this hazard. </a:t>
            </a:r>
          </a:p>
        </p:txBody>
      </p:sp>
      <p:sp>
        <p:nvSpPr>
          <p:cNvPr id="2" name="Title 1"/>
          <p:cNvSpPr>
            <a:spLocks noGrp="1"/>
          </p:cNvSpPr>
          <p:nvPr>
            <p:ph type="title"/>
          </p:nvPr>
        </p:nvSpPr>
        <p:spPr>
          <a:xfrm>
            <a:off x="297180" y="289719"/>
            <a:ext cx="5715000" cy="854647"/>
          </a:xfrm>
        </p:spPr>
        <p:txBody>
          <a:bodyPr/>
          <a:lstStyle/>
          <a:p>
            <a:pPr algn="ctr"/>
            <a:r>
              <a:rPr lang="en-US">
                <a:highlight>
                  <a:srgbClr val="8F133C"/>
                </a:highlight>
              </a:rPr>
              <a:t>Hazardous Gas </a:t>
            </a:r>
          </a:p>
        </p:txBody>
      </p:sp>
      <p:pic>
        <p:nvPicPr>
          <p:cNvPr id="5" name="Picture 4"/>
          <p:cNvPicPr>
            <a:picLocks noChangeAspect="1"/>
          </p:cNvPicPr>
          <p:nvPr/>
        </p:nvPicPr>
        <p:blipFill>
          <a:blip r:embed="rId2"/>
          <a:stretch>
            <a:fillRect/>
          </a:stretch>
        </p:blipFill>
        <p:spPr>
          <a:xfrm>
            <a:off x="3066054" y="1527242"/>
            <a:ext cx="5601291" cy="5184843"/>
          </a:xfrm>
          <a:prstGeom prst="rect">
            <a:avLst/>
          </a:prstGeom>
        </p:spPr>
      </p:pic>
      <p:sp>
        <p:nvSpPr>
          <p:cNvPr id="6" name="Rectangle 5"/>
          <p:cNvSpPr/>
          <p:nvPr/>
        </p:nvSpPr>
        <p:spPr>
          <a:xfrm rot="2040698">
            <a:off x="3733067" y="3090608"/>
            <a:ext cx="1742623" cy="968629"/>
          </a:xfrm>
          <a:prstGeom prst="rect">
            <a:avLst/>
          </a:prstGeom>
          <a:solidFill>
            <a:srgbClr val="F6BA29">
              <a:alpha val="18039"/>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CLP AREA</a:t>
            </a:r>
          </a:p>
        </p:txBody>
      </p:sp>
    </p:spTree>
    <p:extLst>
      <p:ext uri="{BB962C8B-B14F-4D97-AF65-F5344CB8AC3E}">
        <p14:creationId xmlns:p14="http://schemas.microsoft.com/office/powerpoint/2010/main" val="41469925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2249" y="5143095"/>
            <a:ext cx="2404997" cy="1382161"/>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38</a:t>
            </a:fld>
            <a:endParaRPr lang="en-US"/>
          </a:p>
        </p:txBody>
      </p:sp>
      <p:sp>
        <p:nvSpPr>
          <p:cNvPr id="4" name="Content Placeholder 3"/>
          <p:cNvSpPr>
            <a:spLocks noGrp="1"/>
          </p:cNvSpPr>
          <p:nvPr>
            <p:ph idx="1"/>
          </p:nvPr>
        </p:nvSpPr>
        <p:spPr>
          <a:xfrm>
            <a:off x="1302706" y="1208806"/>
            <a:ext cx="7203119" cy="5622920"/>
          </a:xfrm>
        </p:spPr>
        <p:txBody>
          <a:bodyPr/>
          <a:lstStyle/>
          <a:p>
            <a:pPr marL="0" indent="0">
              <a:buNone/>
            </a:pPr>
            <a:r>
              <a:rPr lang="en-US" sz="2000" b="1"/>
              <a:t>Sodium Hydrosulfide (</a:t>
            </a:r>
            <a:r>
              <a:rPr lang="en-US" sz="2000" b="1" err="1"/>
              <a:t>NaHS</a:t>
            </a:r>
            <a:r>
              <a:rPr lang="en-US" sz="2000" b="1"/>
              <a:t>) </a:t>
            </a:r>
          </a:p>
          <a:p>
            <a:pPr marL="0" indent="0">
              <a:buNone/>
            </a:pPr>
            <a:endParaRPr lang="en-US" sz="2000" b="1"/>
          </a:p>
          <a:p>
            <a:r>
              <a:rPr lang="en-US" sz="2000" b="1" err="1"/>
              <a:t>NaHS</a:t>
            </a:r>
            <a:r>
              <a:rPr lang="en-US" sz="2000" b="1"/>
              <a:t> is a highly alkaline chemical solution that is used to separate copper/molybdenum.</a:t>
            </a:r>
          </a:p>
          <a:p>
            <a:pPr marL="0" indent="0">
              <a:buNone/>
            </a:pPr>
            <a:endParaRPr lang="en-US" sz="2000" b="1"/>
          </a:p>
          <a:p>
            <a:r>
              <a:rPr lang="en-US" sz="2000" b="1"/>
              <a:t>This compound is the product of Hydrogen Sulfide with Sodium Hydroxide.</a:t>
            </a:r>
          </a:p>
          <a:p>
            <a:pPr marL="0" indent="0">
              <a:buNone/>
            </a:pPr>
            <a:endParaRPr lang="en-US" sz="2000" b="1"/>
          </a:p>
          <a:p>
            <a:r>
              <a:rPr lang="en-US" sz="2000" b="1" err="1"/>
              <a:t>NaHS</a:t>
            </a:r>
            <a:r>
              <a:rPr lang="en-US" sz="2000" b="1"/>
              <a:t> is the reagent commonly used and is considered to be a good environmental and safety aspect.   </a:t>
            </a:r>
          </a:p>
          <a:p>
            <a:pPr marL="0" indent="0">
              <a:buNone/>
            </a:pPr>
            <a:endParaRPr lang="en-US" i="1"/>
          </a:p>
        </p:txBody>
      </p:sp>
      <p:sp>
        <p:nvSpPr>
          <p:cNvPr id="2" name="Title 1"/>
          <p:cNvSpPr>
            <a:spLocks noGrp="1"/>
          </p:cNvSpPr>
          <p:nvPr>
            <p:ph type="title"/>
          </p:nvPr>
        </p:nvSpPr>
        <p:spPr>
          <a:xfrm>
            <a:off x="297180" y="332744"/>
            <a:ext cx="5715000" cy="854647"/>
          </a:xfrm>
        </p:spPr>
        <p:txBody>
          <a:bodyPr/>
          <a:lstStyle/>
          <a:p>
            <a:pPr algn="ctr"/>
            <a:r>
              <a:rPr lang="en-US">
                <a:highlight>
                  <a:srgbClr val="8F133C"/>
                </a:highlight>
              </a:rPr>
              <a:t>NaHS(Sodium Hydrosulfide)</a:t>
            </a:r>
          </a:p>
        </p:txBody>
      </p:sp>
    </p:spTree>
    <p:extLst>
      <p:ext uri="{BB962C8B-B14F-4D97-AF65-F5344CB8AC3E}">
        <p14:creationId xmlns:p14="http://schemas.microsoft.com/office/powerpoint/2010/main" val="1408140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39</a:t>
            </a:fld>
            <a:endParaRPr lang="en-US"/>
          </a:p>
        </p:txBody>
      </p:sp>
      <p:sp>
        <p:nvSpPr>
          <p:cNvPr id="4" name="Content Placeholder 3"/>
          <p:cNvSpPr>
            <a:spLocks noGrp="1"/>
          </p:cNvSpPr>
          <p:nvPr>
            <p:ph idx="1"/>
          </p:nvPr>
        </p:nvSpPr>
        <p:spPr>
          <a:xfrm>
            <a:off x="1283917" y="1905915"/>
            <a:ext cx="6547982" cy="3573440"/>
          </a:xfrm>
        </p:spPr>
        <p:txBody>
          <a:bodyPr/>
          <a:lstStyle/>
          <a:p>
            <a:pPr marL="0" indent="0">
              <a:buNone/>
            </a:pPr>
            <a:r>
              <a:rPr lang="en-US" sz="2000" b="1"/>
              <a:t>The most serious safety concern with NaHS is its ability to produce large amounts of deadly hydrogen sulfide (</a:t>
            </a:r>
            <a:r>
              <a:rPr lang="en-US" sz="2000" b="1">
                <a:solidFill>
                  <a:schemeClr val="accent4"/>
                </a:solidFill>
              </a:rPr>
              <a:t>H</a:t>
            </a:r>
            <a:r>
              <a:rPr lang="en-US" sz="2000" b="1" baseline="-25000">
                <a:solidFill>
                  <a:schemeClr val="accent4"/>
                </a:solidFill>
              </a:rPr>
              <a:t>2</a:t>
            </a:r>
            <a:r>
              <a:rPr lang="en-US" sz="2000" b="1">
                <a:solidFill>
                  <a:schemeClr val="accent4"/>
                </a:solidFill>
              </a:rPr>
              <a:t>S</a:t>
            </a:r>
            <a:r>
              <a:rPr lang="en-US" sz="2000" b="1"/>
              <a:t>) when it reacts with an acid or is exposed to high heat </a:t>
            </a:r>
          </a:p>
          <a:p>
            <a:pPr marL="0" indent="0">
              <a:buNone/>
            </a:pPr>
            <a:endParaRPr lang="en-US" sz="2000" b="1"/>
          </a:p>
          <a:p>
            <a:pPr marL="0" indent="0">
              <a:buNone/>
            </a:pPr>
            <a:endParaRPr lang="en-US" sz="2000" b="1">
              <a:solidFill>
                <a:schemeClr val="accent4"/>
              </a:solidFill>
            </a:endParaRPr>
          </a:p>
          <a:p>
            <a:pPr marL="0" indent="0">
              <a:buNone/>
            </a:pPr>
            <a:r>
              <a:rPr lang="en-US" sz="2000" b="1">
                <a:solidFill>
                  <a:schemeClr val="accent4"/>
                </a:solidFill>
              </a:rPr>
              <a:t>NaHS is corrosive due to its high alkalinity (pH 11.5-12.5) and is potentially harmful to the skin and eyes</a:t>
            </a:r>
            <a:endParaRPr lang="en-US" sz="2000" b="1"/>
          </a:p>
        </p:txBody>
      </p:sp>
      <p:sp>
        <p:nvSpPr>
          <p:cNvPr id="2" name="Title 1"/>
          <p:cNvSpPr>
            <a:spLocks noGrp="1"/>
          </p:cNvSpPr>
          <p:nvPr>
            <p:ph type="title"/>
          </p:nvPr>
        </p:nvSpPr>
        <p:spPr>
          <a:xfrm>
            <a:off x="297180" y="299244"/>
            <a:ext cx="5715000" cy="854647"/>
          </a:xfrm>
        </p:spPr>
        <p:txBody>
          <a:bodyPr/>
          <a:lstStyle/>
          <a:p>
            <a:pPr algn="ctr"/>
            <a:r>
              <a:rPr lang="en-US">
                <a:highlight>
                  <a:srgbClr val="8F133C"/>
                </a:highlight>
              </a:rPr>
              <a:t>NaHS Hazards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27698" y="2895855"/>
            <a:ext cx="1300820" cy="903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23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1543700" y="1161184"/>
            <a:ext cx="6056601" cy="584273"/>
          </a:xfrm>
        </p:spPr>
        <p:txBody>
          <a:bodyPr/>
          <a:lstStyle/>
          <a:p>
            <a:pPr algn="ctr"/>
            <a:r>
              <a:rPr lang="en-US" sz="2250"/>
              <a:t>Concentrate Leaching</a:t>
            </a:r>
          </a:p>
        </p:txBody>
      </p:sp>
      <p:sp>
        <p:nvSpPr>
          <p:cNvPr id="214025" name="AutoShape 9"/>
          <p:cNvSpPr>
            <a:spLocks noChangeArrowheads="1"/>
          </p:cNvSpPr>
          <p:nvPr/>
        </p:nvSpPr>
        <p:spPr bwMode="auto">
          <a:xfrm>
            <a:off x="3618689" y="1498061"/>
            <a:ext cx="1857983" cy="729573"/>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Exploration</a:t>
            </a:r>
          </a:p>
        </p:txBody>
      </p:sp>
      <p:sp>
        <p:nvSpPr>
          <p:cNvPr id="214026" name="AutoShape 10"/>
          <p:cNvSpPr>
            <a:spLocks noChangeArrowheads="1"/>
          </p:cNvSpPr>
          <p:nvPr/>
        </p:nvSpPr>
        <p:spPr bwMode="auto">
          <a:xfrm>
            <a:off x="4011432" y="2609850"/>
            <a:ext cx="1095375" cy="504825"/>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Mining</a:t>
            </a:r>
          </a:p>
        </p:txBody>
      </p:sp>
      <p:sp>
        <p:nvSpPr>
          <p:cNvPr id="214027" name="AutoShape 11"/>
          <p:cNvSpPr>
            <a:spLocks noChangeArrowheads="1"/>
          </p:cNvSpPr>
          <p:nvPr/>
        </p:nvSpPr>
        <p:spPr bwMode="auto">
          <a:xfrm>
            <a:off x="5417684" y="3229583"/>
            <a:ext cx="1780784" cy="564204"/>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Leaching</a:t>
            </a:r>
          </a:p>
        </p:txBody>
      </p:sp>
      <p:sp>
        <p:nvSpPr>
          <p:cNvPr id="214028" name="AutoShape 12"/>
          <p:cNvSpPr>
            <a:spLocks noChangeArrowheads="1"/>
          </p:cNvSpPr>
          <p:nvPr/>
        </p:nvSpPr>
        <p:spPr bwMode="auto">
          <a:xfrm>
            <a:off x="5418410" y="3891065"/>
            <a:ext cx="1780058" cy="612842"/>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Solution Extraction</a:t>
            </a:r>
          </a:p>
        </p:txBody>
      </p:sp>
      <p:sp>
        <p:nvSpPr>
          <p:cNvPr id="214029" name="AutoShape 13"/>
          <p:cNvSpPr>
            <a:spLocks noChangeArrowheads="1"/>
          </p:cNvSpPr>
          <p:nvPr/>
        </p:nvSpPr>
        <p:spPr bwMode="auto">
          <a:xfrm>
            <a:off x="5419782" y="4724400"/>
            <a:ext cx="1749503" cy="752272"/>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Electro-winning</a:t>
            </a:r>
          </a:p>
        </p:txBody>
      </p:sp>
      <p:sp>
        <p:nvSpPr>
          <p:cNvPr id="214030" name="AutoShape 14"/>
          <p:cNvSpPr>
            <a:spLocks noChangeArrowheads="1"/>
          </p:cNvSpPr>
          <p:nvPr/>
        </p:nvSpPr>
        <p:spPr bwMode="auto">
          <a:xfrm>
            <a:off x="2042809" y="3219856"/>
            <a:ext cx="1887165" cy="650018"/>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Mineral</a:t>
            </a:r>
          </a:p>
          <a:p>
            <a:pPr algn="ctr"/>
            <a:r>
              <a:rPr lang="en-US"/>
              <a:t>Processing</a:t>
            </a:r>
          </a:p>
        </p:txBody>
      </p:sp>
      <p:sp>
        <p:nvSpPr>
          <p:cNvPr id="214031" name="AutoShape 15"/>
          <p:cNvSpPr>
            <a:spLocks noChangeArrowheads="1"/>
          </p:cNvSpPr>
          <p:nvPr/>
        </p:nvSpPr>
        <p:spPr bwMode="auto">
          <a:xfrm>
            <a:off x="2077510" y="4029075"/>
            <a:ext cx="1842738" cy="504825"/>
          </a:xfrm>
          <a:prstGeom prst="roundRect">
            <a:avLst>
              <a:gd name="adj" fmla="val 16667"/>
            </a:avLst>
          </a:prstGeom>
          <a:gradFill rotWithShape="1">
            <a:gsLst>
              <a:gs pos="0">
                <a:srgbClr val="FFFF99">
                  <a:gamma/>
                  <a:tint val="50980"/>
                  <a:invGamma/>
                </a:srgbClr>
              </a:gs>
              <a:gs pos="50000">
                <a:srgbClr val="FFFF99"/>
              </a:gs>
              <a:gs pos="100000">
                <a:srgbClr val="FFFF99">
                  <a:gamma/>
                  <a:tint val="50980"/>
                  <a:invGamma/>
                </a:srgbClr>
              </a:gs>
            </a:gsLst>
            <a:lin ang="5400000" scaled="1"/>
          </a:gradFill>
          <a:ln w="9525">
            <a:solidFill>
              <a:srgbClr val="000000"/>
            </a:solidFill>
            <a:round/>
            <a:headEnd/>
            <a:tailEnd/>
          </a:ln>
        </p:spPr>
        <p:txBody>
          <a:bodyPr/>
          <a:lstStyle/>
          <a:p>
            <a:pPr algn="ctr"/>
            <a:r>
              <a:rPr lang="en-US"/>
              <a:t>Smelting</a:t>
            </a:r>
          </a:p>
        </p:txBody>
      </p:sp>
      <p:sp>
        <p:nvSpPr>
          <p:cNvPr id="214032" name="AutoShape 16"/>
          <p:cNvSpPr>
            <a:spLocks noChangeArrowheads="1"/>
          </p:cNvSpPr>
          <p:nvPr/>
        </p:nvSpPr>
        <p:spPr bwMode="auto">
          <a:xfrm>
            <a:off x="2412461" y="4716236"/>
            <a:ext cx="1175774" cy="504825"/>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Refining</a:t>
            </a:r>
          </a:p>
        </p:txBody>
      </p:sp>
      <p:sp>
        <p:nvSpPr>
          <p:cNvPr id="214033" name="AutoShape 17"/>
          <p:cNvSpPr>
            <a:spLocks noChangeArrowheads="1"/>
          </p:cNvSpPr>
          <p:nvPr/>
        </p:nvSpPr>
        <p:spPr bwMode="auto">
          <a:xfrm>
            <a:off x="3725695" y="5372100"/>
            <a:ext cx="1673156" cy="717415"/>
          </a:xfrm>
          <a:prstGeom prst="roundRect">
            <a:avLst>
              <a:gd name="adj" fmla="val 16667"/>
            </a:avLst>
          </a:prstGeom>
          <a:gradFill rotWithShape="1">
            <a:gsLst>
              <a:gs pos="0">
                <a:srgbClr val="FFFF99">
                  <a:gamma/>
                  <a:tint val="60392"/>
                  <a:invGamma/>
                </a:srgbClr>
              </a:gs>
              <a:gs pos="50000">
                <a:srgbClr val="FFFF99"/>
              </a:gs>
              <a:gs pos="100000">
                <a:srgbClr val="FFFF99">
                  <a:gamma/>
                  <a:tint val="60392"/>
                  <a:invGamma/>
                </a:srgbClr>
              </a:gs>
            </a:gsLst>
            <a:lin ang="5400000" scaled="1"/>
          </a:gradFill>
          <a:ln w="9525">
            <a:solidFill>
              <a:srgbClr val="000000"/>
            </a:solidFill>
            <a:round/>
            <a:headEnd/>
            <a:tailEnd/>
          </a:ln>
        </p:spPr>
        <p:txBody>
          <a:bodyPr/>
          <a:lstStyle/>
          <a:p>
            <a:pPr algn="ctr"/>
            <a:r>
              <a:rPr lang="en-US"/>
              <a:t>Rod and Other Cust.</a:t>
            </a:r>
          </a:p>
        </p:txBody>
      </p:sp>
      <p:sp>
        <p:nvSpPr>
          <p:cNvPr id="214036" name="AutoShape 20"/>
          <p:cNvSpPr>
            <a:spLocks noChangeArrowheads="1"/>
          </p:cNvSpPr>
          <p:nvPr/>
        </p:nvSpPr>
        <p:spPr bwMode="auto">
          <a:xfrm>
            <a:off x="3999139" y="4031796"/>
            <a:ext cx="1104900" cy="754213"/>
          </a:xfrm>
          <a:prstGeom prst="roundRect">
            <a:avLst>
              <a:gd name="adj" fmla="val 16667"/>
            </a:avLst>
          </a:prstGeom>
          <a:solidFill>
            <a:srgbClr val="6699FF"/>
          </a:solidFill>
          <a:ln w="15875">
            <a:solidFill>
              <a:srgbClr val="000000"/>
            </a:solidFill>
            <a:round/>
            <a:headEnd/>
            <a:tailEnd/>
          </a:ln>
        </p:spPr>
        <p:txBody>
          <a:bodyPr/>
          <a:lstStyle/>
          <a:p>
            <a:pPr algn="ctr"/>
            <a:r>
              <a:rPr lang="en-US" sz="1275"/>
              <a:t>Concentrate</a:t>
            </a:r>
          </a:p>
          <a:p>
            <a:pPr algn="ctr"/>
            <a:r>
              <a:rPr lang="en-US" sz="1275"/>
              <a:t>Leaching</a:t>
            </a:r>
          </a:p>
        </p:txBody>
      </p:sp>
      <p:cxnSp>
        <p:nvCxnSpPr>
          <p:cNvPr id="3" name="Elbow Connector 2"/>
          <p:cNvCxnSpPr>
            <a:cxnSpLocks/>
            <a:stCxn id="214026" idx="2"/>
            <a:endCxn id="214027" idx="0"/>
          </p:cNvCxnSpPr>
          <p:nvPr/>
        </p:nvCxnSpPr>
        <p:spPr>
          <a:xfrm rot="16200000" flipH="1">
            <a:off x="5376144" y="2297651"/>
            <a:ext cx="114908" cy="1748956"/>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cxnSpLocks/>
            <a:stCxn id="214026" idx="2"/>
            <a:endCxn id="214030" idx="0"/>
          </p:cNvCxnSpPr>
          <p:nvPr/>
        </p:nvCxnSpPr>
        <p:spPr>
          <a:xfrm rot="5400000">
            <a:off x="3720166" y="2380901"/>
            <a:ext cx="105181" cy="1572728"/>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cxnSpLocks/>
            <a:stCxn id="214025" idx="2"/>
            <a:endCxn id="214026" idx="0"/>
          </p:cNvCxnSpPr>
          <p:nvPr/>
        </p:nvCxnSpPr>
        <p:spPr>
          <a:xfrm>
            <a:off x="4547681" y="2227634"/>
            <a:ext cx="11439" cy="38221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cxnSpLocks/>
            <a:stCxn id="214027" idx="2"/>
            <a:endCxn id="214028" idx="0"/>
          </p:cNvCxnSpPr>
          <p:nvPr/>
        </p:nvCxnSpPr>
        <p:spPr>
          <a:xfrm>
            <a:off x="6308076" y="3793787"/>
            <a:ext cx="363" cy="972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stCxn id="214030" idx="2"/>
            <a:endCxn id="214031" idx="0"/>
          </p:cNvCxnSpPr>
          <p:nvPr/>
        </p:nvCxnSpPr>
        <p:spPr>
          <a:xfrm>
            <a:off x="2986392" y="3869874"/>
            <a:ext cx="12487" cy="159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cxnSpLocks/>
            <a:stCxn id="214031" idx="2"/>
            <a:endCxn id="214032" idx="0"/>
          </p:cNvCxnSpPr>
          <p:nvPr/>
        </p:nvCxnSpPr>
        <p:spPr>
          <a:xfrm>
            <a:off x="2998879" y="4533900"/>
            <a:ext cx="1469" cy="1823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a:stCxn id="214028" idx="2"/>
            <a:endCxn id="214029" idx="0"/>
          </p:cNvCxnSpPr>
          <p:nvPr/>
        </p:nvCxnSpPr>
        <p:spPr>
          <a:xfrm flipH="1">
            <a:off x="6294534" y="4503907"/>
            <a:ext cx="13905" cy="2204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p:cNvCxnSpPr>
            <a:cxnSpLocks/>
            <a:stCxn id="214030" idx="3"/>
            <a:endCxn id="214036" idx="0"/>
          </p:cNvCxnSpPr>
          <p:nvPr/>
        </p:nvCxnSpPr>
        <p:spPr>
          <a:xfrm>
            <a:off x="3929974" y="3544865"/>
            <a:ext cx="621615" cy="486931"/>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Elbow Connector 43"/>
          <p:cNvCxnSpPr>
            <a:cxnSpLocks/>
            <a:stCxn id="214036" idx="3"/>
            <a:endCxn id="214028" idx="1"/>
          </p:cNvCxnSpPr>
          <p:nvPr/>
        </p:nvCxnSpPr>
        <p:spPr>
          <a:xfrm flipV="1">
            <a:off x="5104039" y="4197486"/>
            <a:ext cx="314371" cy="211417"/>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Elbow Connector 46"/>
          <p:cNvCxnSpPr>
            <a:cxnSpLocks/>
            <a:stCxn id="214036" idx="3"/>
            <a:endCxn id="214029" idx="1"/>
          </p:cNvCxnSpPr>
          <p:nvPr/>
        </p:nvCxnSpPr>
        <p:spPr>
          <a:xfrm>
            <a:off x="5104039" y="4408903"/>
            <a:ext cx="315743" cy="691633"/>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a:cxnSpLocks/>
            <a:stCxn id="214032" idx="2"/>
            <a:endCxn id="214033" idx="1"/>
          </p:cNvCxnSpPr>
          <p:nvPr/>
        </p:nvCxnSpPr>
        <p:spPr>
          <a:xfrm rot="16200000" flipH="1">
            <a:off x="3108148" y="5113260"/>
            <a:ext cx="509747" cy="725347"/>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Elbow Connector 52"/>
          <p:cNvCxnSpPr>
            <a:cxnSpLocks/>
            <a:stCxn id="214029" idx="2"/>
            <a:endCxn id="214033" idx="3"/>
          </p:cNvCxnSpPr>
          <p:nvPr/>
        </p:nvCxnSpPr>
        <p:spPr>
          <a:xfrm rot="5400000">
            <a:off x="5719625" y="5155899"/>
            <a:ext cx="254136" cy="89568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903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40</a:t>
            </a:fld>
            <a:endParaRPr lang="en-US"/>
          </a:p>
        </p:txBody>
      </p:sp>
      <p:sp>
        <p:nvSpPr>
          <p:cNvPr id="4" name="Content Placeholder 3"/>
          <p:cNvSpPr>
            <a:spLocks noGrp="1"/>
          </p:cNvSpPr>
          <p:nvPr>
            <p:ph idx="1"/>
          </p:nvPr>
        </p:nvSpPr>
        <p:spPr>
          <a:xfrm>
            <a:off x="1257301" y="1235413"/>
            <a:ext cx="6615113" cy="4506988"/>
          </a:xfrm>
        </p:spPr>
        <p:txBody>
          <a:bodyPr>
            <a:normAutofit fontScale="92500" lnSpcReduction="20000"/>
          </a:bodyPr>
          <a:lstStyle/>
          <a:p>
            <a:r>
              <a:rPr lang="en-US" sz="2000" b="1"/>
              <a:t>H</a:t>
            </a:r>
            <a:r>
              <a:rPr lang="en-US" sz="2000" b="1" baseline="-25000"/>
              <a:t>2</a:t>
            </a:r>
            <a:r>
              <a:rPr lang="en-US" sz="2000" b="1"/>
              <a:t>S gas is potentially generated anywhere that NaHS is present. Although operational controls are in place to minimize this, it is still a concern.  </a:t>
            </a:r>
          </a:p>
          <a:p>
            <a:pPr marL="0" indent="0">
              <a:buNone/>
            </a:pPr>
            <a:endParaRPr lang="en-US" sz="2000" b="1"/>
          </a:p>
          <a:p>
            <a:r>
              <a:rPr lang="en-US" sz="2000" b="1"/>
              <a:t>Changes in pH within the process solution can also trigger this occurrence, such as contact with acid or water. </a:t>
            </a:r>
          </a:p>
          <a:p>
            <a:pPr marL="0" indent="0">
              <a:buNone/>
            </a:pPr>
            <a:endParaRPr lang="en-US" sz="2000" b="1"/>
          </a:p>
          <a:p>
            <a:r>
              <a:rPr lang="en-US" sz="2000" b="1"/>
              <a:t>Awareness to this is critical in maintaining the safety of all involved.  </a:t>
            </a:r>
          </a:p>
          <a:p>
            <a:pPr marL="0" indent="0">
              <a:buNone/>
            </a:pPr>
            <a:endParaRPr lang="en-US" sz="2000" b="1"/>
          </a:p>
          <a:p>
            <a:pPr marL="0" indent="0">
              <a:buNone/>
            </a:pPr>
            <a:r>
              <a:rPr lang="en-US" sz="2000" b="1" u="sng"/>
              <a:t>Areas in the CLP where this gas could be generated include</a:t>
            </a:r>
            <a:r>
              <a:rPr lang="en-US" sz="2000" b="1"/>
              <a:t>:</a:t>
            </a:r>
          </a:p>
          <a:p>
            <a:pPr marL="0" indent="0">
              <a:buNone/>
            </a:pPr>
            <a:endParaRPr lang="en-US" sz="2000" b="1"/>
          </a:p>
          <a:p>
            <a:pPr marL="342900" indent="-342900">
              <a:buFont typeface="+mj-lt"/>
              <a:buAutoNum type="arabicPeriod"/>
            </a:pPr>
            <a:r>
              <a:rPr lang="en-US" sz="2000" b="1"/>
              <a:t>NaHS Storage Tanks</a:t>
            </a:r>
          </a:p>
        </p:txBody>
      </p:sp>
      <p:sp>
        <p:nvSpPr>
          <p:cNvPr id="2" name="Title 1"/>
          <p:cNvSpPr>
            <a:spLocks noGrp="1"/>
          </p:cNvSpPr>
          <p:nvPr>
            <p:ph type="title"/>
          </p:nvPr>
        </p:nvSpPr>
        <p:spPr>
          <a:xfrm>
            <a:off x="297180" y="260952"/>
            <a:ext cx="5715000" cy="854647"/>
          </a:xfrm>
        </p:spPr>
        <p:txBody>
          <a:bodyPr/>
          <a:lstStyle/>
          <a:p>
            <a:pPr algn="ctr"/>
            <a:r>
              <a:rPr lang="en-US">
                <a:highlight>
                  <a:srgbClr val="8F133C"/>
                </a:highlight>
              </a:rPr>
              <a:t>What is H2S?</a:t>
            </a:r>
          </a:p>
        </p:txBody>
      </p:sp>
    </p:spTree>
    <p:extLst>
      <p:ext uri="{BB962C8B-B14F-4D97-AF65-F5344CB8AC3E}">
        <p14:creationId xmlns:p14="http://schemas.microsoft.com/office/powerpoint/2010/main" val="17694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41</a:t>
            </a:fld>
            <a:endParaRPr lang="en-US"/>
          </a:p>
        </p:txBody>
      </p:sp>
      <p:sp>
        <p:nvSpPr>
          <p:cNvPr id="4" name="Content Placeholder 3"/>
          <p:cNvSpPr>
            <a:spLocks noGrp="1"/>
          </p:cNvSpPr>
          <p:nvPr>
            <p:ph idx="1"/>
          </p:nvPr>
        </p:nvSpPr>
        <p:spPr/>
        <p:txBody>
          <a:bodyPr/>
          <a:lstStyle/>
          <a:p>
            <a:pPr marL="0" indent="0">
              <a:buNone/>
            </a:pPr>
            <a:r>
              <a:rPr lang="en-US" sz="2000" b="1" u="sng"/>
              <a:t>Most Common Occurrence</a:t>
            </a:r>
          </a:p>
          <a:p>
            <a:pPr lvl="1"/>
            <a:r>
              <a:rPr lang="en-US" sz="2000" b="1"/>
              <a:t>Biological degradation</a:t>
            </a:r>
          </a:p>
          <a:p>
            <a:pPr lvl="1"/>
            <a:r>
              <a:rPr lang="en-US" sz="2000" b="1"/>
              <a:t>Byproduct of volcanoes</a:t>
            </a:r>
          </a:p>
          <a:p>
            <a:pPr lvl="1"/>
            <a:r>
              <a:rPr lang="en-US" sz="2000" b="1"/>
              <a:t>Hot springs</a:t>
            </a:r>
          </a:p>
          <a:p>
            <a:pPr lvl="1"/>
            <a:r>
              <a:rPr lang="en-US" sz="2000" b="1"/>
              <a:t>Natural Gas and oil refineries</a:t>
            </a:r>
          </a:p>
          <a:p>
            <a:pPr lvl="1"/>
            <a:endParaRPr lang="en-US" sz="2000" b="1"/>
          </a:p>
          <a:p>
            <a:r>
              <a:rPr lang="en-US" sz="2000" b="1"/>
              <a:t>H2S is present in our bodies. Our bodies have a natural defense mechanism to expel it at natural levels.</a:t>
            </a:r>
          </a:p>
          <a:p>
            <a:pPr lvl="1">
              <a:buFont typeface="Tahoma" pitchFamily="34" charset="0"/>
              <a:buNone/>
            </a:pPr>
            <a:endParaRPr lang="en-US"/>
          </a:p>
          <a:p>
            <a:pPr lvl="1">
              <a:buFont typeface="Tahoma" pitchFamily="34" charset="0"/>
              <a:buNone/>
            </a:pPr>
            <a:endParaRPr lang="en-US"/>
          </a:p>
          <a:p>
            <a:endParaRPr lang="en-US"/>
          </a:p>
        </p:txBody>
      </p:sp>
      <p:sp>
        <p:nvSpPr>
          <p:cNvPr id="2" name="Title 1"/>
          <p:cNvSpPr>
            <a:spLocks noGrp="1"/>
          </p:cNvSpPr>
          <p:nvPr>
            <p:ph type="title"/>
          </p:nvPr>
        </p:nvSpPr>
        <p:spPr>
          <a:xfrm>
            <a:off x="363855" y="253713"/>
            <a:ext cx="5715000" cy="854647"/>
          </a:xfrm>
        </p:spPr>
        <p:txBody>
          <a:bodyPr/>
          <a:lstStyle/>
          <a:p>
            <a:pPr algn="ctr"/>
            <a:r>
              <a:rPr lang="en-US">
                <a:highlight>
                  <a:srgbClr val="8F133C"/>
                </a:highlight>
              </a:rPr>
              <a:t>What is H2S?</a:t>
            </a:r>
          </a:p>
        </p:txBody>
      </p:sp>
    </p:spTree>
    <p:extLst>
      <p:ext uri="{BB962C8B-B14F-4D97-AF65-F5344CB8AC3E}">
        <p14:creationId xmlns:p14="http://schemas.microsoft.com/office/powerpoint/2010/main" val="30720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42</a:t>
            </a:fld>
            <a:endParaRPr lang="en-US"/>
          </a:p>
        </p:txBody>
      </p:sp>
      <p:sp>
        <p:nvSpPr>
          <p:cNvPr id="4" name="Content Placeholder 3"/>
          <p:cNvSpPr>
            <a:spLocks noGrp="1"/>
          </p:cNvSpPr>
          <p:nvPr>
            <p:ph idx="1"/>
          </p:nvPr>
        </p:nvSpPr>
        <p:spPr>
          <a:xfrm>
            <a:off x="297180" y="1254868"/>
            <a:ext cx="8846820" cy="5331090"/>
          </a:xfrm>
        </p:spPr>
        <p:txBody>
          <a:bodyPr>
            <a:normAutofit fontScale="55000" lnSpcReduction="20000"/>
          </a:bodyPr>
          <a:lstStyle/>
          <a:p>
            <a:r>
              <a:rPr lang="en-US" sz="3600" b="1"/>
              <a:t>Rotten Egg Smell</a:t>
            </a:r>
          </a:p>
          <a:p>
            <a:endParaRPr lang="en-US" sz="3600" b="1"/>
          </a:p>
          <a:p>
            <a:r>
              <a:rPr lang="en-US" sz="3600" b="1"/>
              <a:t>Eye irritation</a:t>
            </a:r>
          </a:p>
          <a:p>
            <a:endParaRPr lang="en-US" sz="3600" b="1"/>
          </a:p>
          <a:p>
            <a:r>
              <a:rPr lang="en-US" sz="3600" b="1"/>
              <a:t>Nose irritation</a:t>
            </a:r>
          </a:p>
          <a:p>
            <a:endParaRPr lang="en-US" sz="3600" b="1"/>
          </a:p>
          <a:p>
            <a:r>
              <a:rPr lang="en-US" sz="3600" b="1"/>
              <a:t>Cough</a:t>
            </a:r>
          </a:p>
          <a:p>
            <a:endParaRPr lang="en-US" sz="3600" b="1"/>
          </a:p>
          <a:p>
            <a:r>
              <a:rPr lang="en-US" sz="3600" b="1"/>
              <a:t>Nausea</a:t>
            </a:r>
          </a:p>
          <a:p>
            <a:endParaRPr lang="en-US" sz="3600" b="1"/>
          </a:p>
          <a:p>
            <a:r>
              <a:rPr lang="en-US" sz="3600" b="1"/>
              <a:t>Headache </a:t>
            </a:r>
          </a:p>
          <a:p>
            <a:pPr marL="0" indent="0">
              <a:buNone/>
            </a:pPr>
            <a:endParaRPr lang="en-US" sz="1650"/>
          </a:p>
          <a:p>
            <a:pPr marL="0" indent="0">
              <a:buNone/>
            </a:pPr>
            <a:endParaRPr lang="en-US" sz="1650"/>
          </a:p>
          <a:p>
            <a:pPr marL="0" indent="0">
              <a:buNone/>
            </a:pPr>
            <a:r>
              <a:rPr lang="en-US" b="1"/>
              <a:t>At </a:t>
            </a:r>
            <a:r>
              <a:rPr lang="en-US" b="1" u="sng"/>
              <a:t>100ppm</a:t>
            </a:r>
            <a:r>
              <a:rPr lang="en-US" b="1"/>
              <a:t>, H2S Gas can paralyze olfactory senses, rendering your ability to smell the gas impaired. Just because you don’t smell it any more, doesn’t mean it isn’t there.</a:t>
            </a:r>
          </a:p>
        </p:txBody>
      </p:sp>
      <p:sp>
        <p:nvSpPr>
          <p:cNvPr id="2" name="Title 1"/>
          <p:cNvSpPr>
            <a:spLocks noGrp="1"/>
          </p:cNvSpPr>
          <p:nvPr>
            <p:ph type="title"/>
          </p:nvPr>
        </p:nvSpPr>
        <p:spPr>
          <a:xfrm>
            <a:off x="297180" y="273408"/>
            <a:ext cx="5715000" cy="854647"/>
          </a:xfrm>
        </p:spPr>
        <p:txBody>
          <a:bodyPr/>
          <a:lstStyle/>
          <a:p>
            <a:pPr algn="ctr"/>
            <a:r>
              <a:rPr lang="en-US">
                <a:highlight>
                  <a:srgbClr val="8F133C"/>
                </a:highlight>
              </a:rPr>
              <a:t>Early Warning Signs of H2S exposure…</a:t>
            </a:r>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4647" y="1795665"/>
            <a:ext cx="3638143" cy="258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574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43</a:t>
            </a:fld>
            <a:endParaRPr lang="en-US"/>
          </a:p>
        </p:txBody>
      </p:sp>
      <p:sp>
        <p:nvSpPr>
          <p:cNvPr id="4" name="Content Placeholder 3"/>
          <p:cNvSpPr>
            <a:spLocks noGrp="1"/>
          </p:cNvSpPr>
          <p:nvPr>
            <p:ph idx="1"/>
          </p:nvPr>
        </p:nvSpPr>
        <p:spPr>
          <a:xfrm>
            <a:off x="1021404" y="2198451"/>
            <a:ext cx="6561687" cy="3822970"/>
          </a:xfrm>
        </p:spPr>
        <p:txBody>
          <a:bodyPr/>
          <a:lstStyle/>
          <a:p>
            <a:r>
              <a:rPr lang="en-US" sz="2000" b="1"/>
              <a:t>Vomiting</a:t>
            </a:r>
          </a:p>
          <a:p>
            <a:pPr marL="0" indent="0">
              <a:buNone/>
            </a:pPr>
            <a:endParaRPr lang="en-US" sz="2000" b="1"/>
          </a:p>
          <a:p>
            <a:r>
              <a:rPr lang="en-US" sz="2000" b="1"/>
              <a:t>Fatigue</a:t>
            </a:r>
          </a:p>
          <a:p>
            <a:pPr marL="0" indent="0">
              <a:buNone/>
            </a:pPr>
            <a:endParaRPr lang="en-US" sz="2000" b="1"/>
          </a:p>
          <a:p>
            <a:r>
              <a:rPr lang="en-US" sz="2000" b="1"/>
              <a:t>Visual disturbances </a:t>
            </a:r>
          </a:p>
          <a:p>
            <a:endParaRPr lang="en-US" sz="2000" b="1"/>
          </a:p>
          <a:p>
            <a:r>
              <a:rPr lang="en-US" sz="2000" b="1"/>
              <a:t>Shortness of Breath </a:t>
            </a:r>
          </a:p>
          <a:p>
            <a:endParaRPr lang="en-US" sz="2000" b="1"/>
          </a:p>
          <a:p>
            <a:r>
              <a:rPr lang="en-US" sz="2000" b="1"/>
              <a:t>At higher levels can cause unconsciousness</a:t>
            </a:r>
          </a:p>
          <a:p>
            <a:pPr marL="342900" lvl="1" indent="0">
              <a:buNone/>
            </a:pPr>
            <a:endParaRPr lang="en-US" sz="1650"/>
          </a:p>
          <a:p>
            <a:endParaRPr lang="en-US"/>
          </a:p>
        </p:txBody>
      </p:sp>
      <p:sp>
        <p:nvSpPr>
          <p:cNvPr id="2" name="Title 1"/>
          <p:cNvSpPr>
            <a:spLocks noGrp="1"/>
          </p:cNvSpPr>
          <p:nvPr>
            <p:ph type="title"/>
          </p:nvPr>
        </p:nvSpPr>
        <p:spPr>
          <a:xfrm>
            <a:off x="277472" y="289719"/>
            <a:ext cx="5715000" cy="854647"/>
          </a:xfrm>
        </p:spPr>
        <p:txBody>
          <a:bodyPr/>
          <a:lstStyle/>
          <a:p>
            <a:pPr algn="ctr"/>
            <a:r>
              <a:rPr lang="en-US">
                <a:highlight>
                  <a:srgbClr val="8F133C"/>
                </a:highlight>
              </a:rPr>
              <a:t>Later Warning Signs that you’ve been exposed…</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8842" y="1691779"/>
            <a:ext cx="1692460" cy="178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51972" y="3190672"/>
            <a:ext cx="1788522" cy="1926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88012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44</a:t>
            </a:fld>
            <a:endParaRPr lang="en-US"/>
          </a:p>
        </p:txBody>
      </p:sp>
      <p:graphicFrame>
        <p:nvGraphicFramePr>
          <p:cNvPr id="5" name="Content Placeholder 4"/>
          <p:cNvGraphicFramePr>
            <a:graphicFrameLocks noGrp="1"/>
          </p:cNvGraphicFramePr>
          <p:nvPr>
            <p:ph idx="1"/>
          </p:nvPr>
        </p:nvGraphicFramePr>
        <p:xfrm>
          <a:off x="535021" y="1206232"/>
          <a:ext cx="8005864" cy="5554492"/>
        </p:xfrm>
        <a:graphic>
          <a:graphicData uri="http://schemas.openxmlformats.org/drawingml/2006/table">
            <a:tbl>
              <a:tblPr firstRow="1" bandRow="1">
                <a:tableStyleId>{6E25E649-3F16-4E02-A733-19D2CDBF48F0}</a:tableStyleId>
              </a:tblPr>
              <a:tblGrid>
                <a:gridCol w="1960857">
                  <a:extLst>
                    <a:ext uri="{9D8B030D-6E8A-4147-A177-3AD203B41FA5}">
                      <a16:colId xmlns:a16="http://schemas.microsoft.com/office/drawing/2014/main" val="20000"/>
                    </a:ext>
                  </a:extLst>
                </a:gridCol>
                <a:gridCol w="6045007">
                  <a:extLst>
                    <a:ext uri="{9D8B030D-6E8A-4147-A177-3AD203B41FA5}">
                      <a16:colId xmlns:a16="http://schemas.microsoft.com/office/drawing/2014/main" val="20001"/>
                    </a:ext>
                  </a:extLst>
                </a:gridCol>
              </a:tblGrid>
              <a:tr h="495372">
                <a:tc>
                  <a:txBody>
                    <a:bodyPr/>
                    <a:lstStyle/>
                    <a:p>
                      <a:endParaRPr lang="en-US" sz="2000">
                        <a:latin typeface="Arial" panose="020B0604020202020204" pitchFamily="34" charset="0"/>
                        <a:cs typeface="Arial" panose="020B0604020202020204" pitchFamily="34" charset="0"/>
                      </a:endParaRPr>
                    </a:p>
                  </a:txBody>
                  <a:tcPr marL="68580" marR="68580" marT="34290" marB="34290"/>
                </a:tc>
                <a:tc>
                  <a:txBody>
                    <a:bodyPr/>
                    <a:lstStyle/>
                    <a:p>
                      <a:r>
                        <a:rPr lang="en-US" sz="2000" i="1">
                          <a:solidFill>
                            <a:schemeClr val="accent4"/>
                          </a:solidFill>
                          <a:latin typeface="Arial" panose="020B0604020202020204" pitchFamily="34" charset="0"/>
                          <a:cs typeface="Arial" panose="020B0604020202020204" pitchFamily="34" charset="0"/>
                        </a:rPr>
                        <a:t>      H</a:t>
                      </a:r>
                      <a:r>
                        <a:rPr lang="en-US" sz="2000" i="1" baseline="-25000">
                          <a:solidFill>
                            <a:schemeClr val="accent4"/>
                          </a:solidFill>
                          <a:latin typeface="Arial" panose="020B0604020202020204" pitchFamily="34" charset="0"/>
                          <a:cs typeface="Arial" panose="020B0604020202020204" pitchFamily="34" charset="0"/>
                        </a:rPr>
                        <a:t>2</a:t>
                      </a:r>
                      <a:r>
                        <a:rPr lang="en-US" sz="2000" i="1">
                          <a:solidFill>
                            <a:schemeClr val="accent4"/>
                          </a:solidFill>
                          <a:latin typeface="Arial" panose="020B0604020202020204" pitchFamily="34" charset="0"/>
                          <a:cs typeface="Arial" panose="020B0604020202020204" pitchFamily="34" charset="0"/>
                        </a:rPr>
                        <a:t>S Toxicity Table</a:t>
                      </a:r>
                      <a:endParaRPr lang="en-US" sz="200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0000"/>
                  </a:ext>
                </a:extLst>
              </a:tr>
              <a:tr h="410172">
                <a:tc>
                  <a:txBody>
                    <a:bodyPr/>
                    <a:lstStyle/>
                    <a:p>
                      <a:pPr algn="ctr"/>
                      <a:r>
                        <a:rPr lang="en-US" sz="2000" b="1" i="1">
                          <a:latin typeface="Arial" panose="020B0604020202020204" pitchFamily="34" charset="0"/>
                          <a:cs typeface="Arial" panose="020B0604020202020204" pitchFamily="34" charset="0"/>
                        </a:rPr>
                        <a:t>.13</a:t>
                      </a:r>
                      <a:r>
                        <a:rPr lang="en-US" sz="2000" b="1" i="1" baseline="0">
                          <a:latin typeface="Arial" panose="020B0604020202020204" pitchFamily="34" charset="0"/>
                          <a:cs typeface="Arial" panose="020B0604020202020204" pitchFamily="34" charset="0"/>
                        </a:rPr>
                        <a:t>ppm</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Minimal</a:t>
                      </a:r>
                      <a:r>
                        <a:rPr lang="en-US" sz="2000" baseline="0">
                          <a:latin typeface="Arial" panose="020B0604020202020204" pitchFamily="34" charset="0"/>
                          <a:cs typeface="Arial" panose="020B0604020202020204" pitchFamily="34" charset="0"/>
                        </a:rPr>
                        <a:t> Odor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1"/>
                  </a:ext>
                </a:extLst>
              </a:tr>
              <a:tr h="410172">
                <a:tc>
                  <a:txBody>
                    <a:bodyPr/>
                    <a:lstStyle/>
                    <a:p>
                      <a:pPr algn="ctr"/>
                      <a:r>
                        <a:rPr lang="en-US" sz="2000" b="1" i="1">
                          <a:latin typeface="Arial" panose="020B0604020202020204" pitchFamily="34" charset="0"/>
                          <a:cs typeface="Arial" panose="020B0604020202020204" pitchFamily="34" charset="0"/>
                        </a:rPr>
                        <a:t>4.60ppm </a:t>
                      </a: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Easily</a:t>
                      </a:r>
                      <a:r>
                        <a:rPr lang="en-US" sz="2000" baseline="0">
                          <a:latin typeface="Arial" panose="020B0604020202020204" pitchFamily="34" charset="0"/>
                          <a:cs typeface="Arial" panose="020B0604020202020204" pitchFamily="34" charset="0"/>
                        </a:rPr>
                        <a:t> Detectable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2"/>
                  </a:ext>
                </a:extLst>
              </a:tr>
              <a:tr h="410172">
                <a:tc>
                  <a:txBody>
                    <a:bodyPr/>
                    <a:lstStyle/>
                    <a:p>
                      <a:pPr algn="ctr"/>
                      <a:r>
                        <a:rPr lang="en-US" sz="2000" b="1" i="1">
                          <a:latin typeface="Arial" panose="020B0604020202020204" pitchFamily="34" charset="0"/>
                          <a:cs typeface="Arial" panose="020B0604020202020204" pitchFamily="34" charset="0"/>
                        </a:rPr>
                        <a:t>10ppm</a:t>
                      </a:r>
                      <a:r>
                        <a:rPr lang="en-US" sz="2000" b="1" i="1" baseline="0">
                          <a:latin typeface="Arial" panose="020B0604020202020204" pitchFamily="34" charset="0"/>
                          <a:cs typeface="Arial" panose="020B0604020202020204" pitchFamily="34" charset="0"/>
                        </a:rPr>
                        <a:t> </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Beginning Eye Irritation - PEL</a:t>
                      </a:r>
                    </a:p>
                  </a:txBody>
                  <a:tcPr marL="68580" marR="68580" marT="34290" marB="34290">
                    <a:solidFill>
                      <a:schemeClr val="bg1"/>
                    </a:solidFill>
                  </a:tcPr>
                </a:tc>
                <a:extLst>
                  <a:ext uri="{0D108BD9-81ED-4DB2-BD59-A6C34878D82A}">
                    <a16:rowId xmlns:a16="http://schemas.microsoft.com/office/drawing/2014/main" val="10003"/>
                  </a:ext>
                </a:extLst>
              </a:tr>
              <a:tr h="410172">
                <a:tc>
                  <a:txBody>
                    <a:bodyPr/>
                    <a:lstStyle/>
                    <a:p>
                      <a:pPr algn="ctr"/>
                      <a:r>
                        <a:rPr lang="en-US" sz="2000" b="1" i="1">
                          <a:latin typeface="Arial" panose="020B0604020202020204" pitchFamily="34" charset="0"/>
                          <a:cs typeface="Arial" panose="020B0604020202020204" pitchFamily="34" charset="0"/>
                        </a:rPr>
                        <a:t>27pp</a:t>
                      </a:r>
                      <a:r>
                        <a:rPr lang="en-US" sz="2000" b="1" i="1" baseline="0">
                          <a:latin typeface="Arial" panose="020B0604020202020204" pitchFamily="34" charset="0"/>
                          <a:cs typeface="Arial" panose="020B0604020202020204" pitchFamily="34" charset="0"/>
                        </a:rPr>
                        <a:t>m</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Strong</a:t>
                      </a:r>
                      <a:r>
                        <a:rPr lang="en-US" sz="2000" baseline="0">
                          <a:latin typeface="Arial" panose="020B0604020202020204" pitchFamily="34" charset="0"/>
                          <a:cs typeface="Arial" panose="020B0604020202020204" pitchFamily="34" charset="0"/>
                        </a:rPr>
                        <a:t> Unpleasant Odor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4"/>
                  </a:ext>
                </a:extLst>
              </a:tr>
              <a:tr h="745006">
                <a:tc>
                  <a:txBody>
                    <a:bodyPr/>
                    <a:lstStyle/>
                    <a:p>
                      <a:pPr algn="ctr"/>
                      <a:r>
                        <a:rPr lang="en-US" sz="2000" b="1" i="1">
                          <a:latin typeface="Arial" panose="020B0604020202020204" pitchFamily="34" charset="0"/>
                          <a:cs typeface="Arial" panose="020B0604020202020204" pitchFamily="34" charset="0"/>
                        </a:rPr>
                        <a:t>100ppm </a:t>
                      </a: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Coughing,</a:t>
                      </a:r>
                      <a:r>
                        <a:rPr lang="en-US" sz="2000" baseline="0">
                          <a:latin typeface="Arial" panose="020B0604020202020204" pitchFamily="34" charset="0"/>
                          <a:cs typeface="Arial" panose="020B0604020202020204" pitchFamily="34" charset="0"/>
                        </a:rPr>
                        <a:t> Eye irritation loss of sense of smell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5"/>
                  </a:ext>
                </a:extLst>
              </a:tr>
              <a:tr h="438408">
                <a:tc>
                  <a:txBody>
                    <a:bodyPr/>
                    <a:lstStyle/>
                    <a:p>
                      <a:pPr algn="ctr"/>
                      <a:r>
                        <a:rPr lang="en-US" sz="2000" b="1" i="1">
                          <a:latin typeface="Arial" panose="020B0604020202020204" pitchFamily="34" charset="0"/>
                          <a:cs typeface="Arial" panose="020B0604020202020204" pitchFamily="34" charset="0"/>
                        </a:rPr>
                        <a:t>300ppm </a:t>
                      </a: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Respiratory</a:t>
                      </a:r>
                      <a:r>
                        <a:rPr lang="en-US" sz="2000" baseline="0">
                          <a:latin typeface="Arial" panose="020B0604020202020204" pitchFamily="34" charset="0"/>
                          <a:cs typeface="Arial" panose="020B0604020202020204" pitchFamily="34" charset="0"/>
                        </a:rPr>
                        <a:t> Tract Irritation after one hour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6"/>
                  </a:ext>
                </a:extLst>
              </a:tr>
              <a:tr h="745006">
                <a:tc>
                  <a:txBody>
                    <a:bodyPr/>
                    <a:lstStyle/>
                    <a:p>
                      <a:pPr algn="ctr"/>
                      <a:r>
                        <a:rPr lang="en-US" sz="2000" b="1" i="1">
                          <a:latin typeface="Arial" panose="020B0604020202020204" pitchFamily="34" charset="0"/>
                          <a:cs typeface="Arial" panose="020B0604020202020204" pitchFamily="34" charset="0"/>
                        </a:rPr>
                        <a:t>500-700ppm</a:t>
                      </a:r>
                      <a:r>
                        <a:rPr lang="en-US" sz="2000" b="1" i="1" baseline="0">
                          <a:latin typeface="Arial" panose="020B0604020202020204" pitchFamily="34" charset="0"/>
                          <a:cs typeface="Arial" panose="020B0604020202020204" pitchFamily="34" charset="0"/>
                        </a:rPr>
                        <a:t> </a:t>
                      </a:r>
                      <a:endParaRPr lang="en-US" sz="2000" b="1" i="1">
                        <a:latin typeface="Arial" panose="020B0604020202020204" pitchFamily="34" charset="0"/>
                        <a:cs typeface="Arial" panose="020B0604020202020204" pitchFamily="34" charset="0"/>
                      </a:endParaRP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Loss</a:t>
                      </a:r>
                      <a:r>
                        <a:rPr lang="en-US" sz="2000" baseline="0">
                          <a:latin typeface="Arial" panose="020B0604020202020204" pitchFamily="34" charset="0"/>
                          <a:cs typeface="Arial" panose="020B0604020202020204" pitchFamily="34" charset="0"/>
                        </a:rPr>
                        <a:t> of consciousness, possible death in 30 minutes -1 hour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7"/>
                  </a:ext>
                </a:extLst>
              </a:tr>
              <a:tr h="745006">
                <a:tc>
                  <a:txBody>
                    <a:bodyPr/>
                    <a:lstStyle/>
                    <a:p>
                      <a:pPr algn="ctr"/>
                      <a:r>
                        <a:rPr lang="en-US" sz="2000" b="1" i="1">
                          <a:latin typeface="Arial" panose="020B0604020202020204" pitchFamily="34" charset="0"/>
                          <a:cs typeface="Arial" panose="020B0604020202020204" pitchFamily="34" charset="0"/>
                        </a:rPr>
                        <a:t>1000ppm </a:t>
                      </a: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Rapid</a:t>
                      </a:r>
                      <a:r>
                        <a:rPr lang="en-US" sz="2000" baseline="0">
                          <a:latin typeface="Arial" panose="020B0604020202020204" pitchFamily="34" charset="0"/>
                          <a:cs typeface="Arial" panose="020B0604020202020204" pitchFamily="34" charset="0"/>
                        </a:rPr>
                        <a:t> unconsciousness, stopping of breathing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8"/>
                  </a:ext>
                </a:extLst>
              </a:tr>
              <a:tr h="745006">
                <a:tc>
                  <a:txBody>
                    <a:bodyPr/>
                    <a:lstStyle/>
                    <a:p>
                      <a:pPr algn="ctr"/>
                      <a:r>
                        <a:rPr lang="en-US" sz="2000" b="1" i="1">
                          <a:latin typeface="Arial" panose="020B0604020202020204" pitchFamily="34" charset="0"/>
                          <a:cs typeface="Arial" panose="020B0604020202020204" pitchFamily="34" charset="0"/>
                        </a:rPr>
                        <a:t>2000ppm</a:t>
                      </a:r>
                    </a:p>
                  </a:txBody>
                  <a:tcPr marL="68580" marR="68580" marT="34290" marB="34290">
                    <a:solidFill>
                      <a:schemeClr val="bg1"/>
                    </a:solidFill>
                  </a:tcPr>
                </a:tc>
                <a:tc>
                  <a:txBody>
                    <a:bodyPr/>
                    <a:lstStyle/>
                    <a:p>
                      <a:pPr algn="l"/>
                      <a:r>
                        <a:rPr lang="en-US" sz="2000">
                          <a:latin typeface="Arial" panose="020B0604020202020204" pitchFamily="34" charset="0"/>
                          <a:cs typeface="Arial" panose="020B0604020202020204" pitchFamily="34" charset="0"/>
                        </a:rPr>
                        <a:t>Unconsciousness</a:t>
                      </a:r>
                      <a:r>
                        <a:rPr lang="en-US" sz="2000" baseline="0">
                          <a:latin typeface="Arial" panose="020B0604020202020204" pitchFamily="34" charset="0"/>
                          <a:cs typeface="Arial" panose="020B0604020202020204" pitchFamily="34" charset="0"/>
                        </a:rPr>
                        <a:t> at once, death even if the person is moved to fresh air </a:t>
                      </a:r>
                      <a:endParaRPr lang="en-US" sz="2000">
                        <a:latin typeface="Arial" panose="020B0604020202020204" pitchFamily="34" charset="0"/>
                        <a:cs typeface="Arial" panose="020B0604020202020204" pitchFamily="34" charset="0"/>
                      </a:endParaRPr>
                    </a:p>
                  </a:txBody>
                  <a:tcPr marL="68580" marR="68580" marT="34290" marB="34290">
                    <a:solidFill>
                      <a:schemeClr val="bg1"/>
                    </a:solidFill>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a:xfrm>
            <a:off x="0" y="324376"/>
            <a:ext cx="5715000" cy="854647"/>
          </a:xfrm>
        </p:spPr>
        <p:txBody>
          <a:bodyPr/>
          <a:lstStyle/>
          <a:p>
            <a:pPr algn="ctr"/>
            <a:r>
              <a:rPr lang="en-US">
                <a:highlight>
                  <a:srgbClr val="8F133C"/>
                </a:highlight>
              </a:rPr>
              <a:t>H2S Table</a:t>
            </a:r>
          </a:p>
        </p:txBody>
      </p:sp>
    </p:spTree>
    <p:extLst>
      <p:ext uri="{BB962C8B-B14F-4D97-AF65-F5344CB8AC3E}">
        <p14:creationId xmlns:p14="http://schemas.microsoft.com/office/powerpoint/2010/main" val="240355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pedestal-safety-shower-4156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49662" y="2894718"/>
            <a:ext cx="916348" cy="159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45</a:t>
            </a:fld>
            <a:endParaRPr lang="en-US"/>
          </a:p>
        </p:txBody>
      </p:sp>
      <p:sp>
        <p:nvSpPr>
          <p:cNvPr id="4" name="Content Placeholder 3"/>
          <p:cNvSpPr>
            <a:spLocks noGrp="1"/>
          </p:cNvSpPr>
          <p:nvPr>
            <p:ph idx="1"/>
          </p:nvPr>
        </p:nvSpPr>
        <p:spPr>
          <a:xfrm>
            <a:off x="573932" y="1721796"/>
            <a:ext cx="7996135" cy="4571999"/>
          </a:xfrm>
        </p:spPr>
        <p:txBody>
          <a:bodyPr>
            <a:normAutofit fontScale="92500" lnSpcReduction="20000"/>
          </a:bodyPr>
          <a:lstStyle/>
          <a:p>
            <a:pPr marL="342900" lvl="1" indent="0">
              <a:buNone/>
            </a:pPr>
            <a:r>
              <a:rPr lang="en-US" sz="2000" b="1" u="sng"/>
              <a:t>Vision</a:t>
            </a:r>
          </a:p>
          <a:p>
            <a:pPr lvl="1"/>
            <a:r>
              <a:rPr lang="en-US" sz="2000" b="1"/>
              <a:t>Contact with eyes can potentially cause corneal damage.</a:t>
            </a:r>
          </a:p>
          <a:p>
            <a:pPr lvl="1"/>
            <a:r>
              <a:rPr lang="en-US" sz="2000" b="1"/>
              <a:t>Flush with large quantities of water for a minimum of 30 minutes </a:t>
            </a:r>
            <a:r>
              <a:rPr lang="en-US" sz="2000" b="1">
                <a:solidFill>
                  <a:srgbClr val="FF0000"/>
                </a:solidFill>
              </a:rPr>
              <a:t>*You must report to your supervisor. </a:t>
            </a:r>
          </a:p>
          <a:p>
            <a:pPr marL="342900" lvl="1" indent="0">
              <a:buNone/>
            </a:pPr>
            <a:r>
              <a:rPr lang="en-US" sz="2000" b="1" u="sng"/>
              <a:t>Skin</a:t>
            </a:r>
          </a:p>
          <a:p>
            <a:pPr lvl="1"/>
            <a:r>
              <a:rPr lang="en-US" sz="2000" b="1"/>
              <a:t>Contact with skin will cause skin irritation or </a:t>
            </a:r>
          </a:p>
          <a:p>
            <a:pPr marL="342900" lvl="1" indent="0">
              <a:buNone/>
            </a:pPr>
            <a:r>
              <a:rPr lang="en-US" sz="2000" b="1"/>
              <a:t>burning sensation.</a:t>
            </a:r>
          </a:p>
          <a:p>
            <a:pPr marL="342900" lvl="1" indent="0">
              <a:buNone/>
            </a:pPr>
            <a:r>
              <a:rPr lang="en-US" sz="2000" b="1" u="sng"/>
              <a:t>Ingestion</a:t>
            </a:r>
          </a:p>
          <a:p>
            <a:pPr lvl="1">
              <a:lnSpc>
                <a:spcPct val="80000"/>
              </a:lnSpc>
              <a:buClr>
                <a:schemeClr val="tx2"/>
              </a:buClr>
              <a:defRPr/>
            </a:pPr>
            <a:r>
              <a:rPr lang="en-US" sz="2000" b="1"/>
              <a:t>Will result in severe burning of the mouth, throat and the stomach. </a:t>
            </a:r>
          </a:p>
          <a:p>
            <a:pPr lvl="1">
              <a:lnSpc>
                <a:spcPct val="80000"/>
              </a:lnSpc>
              <a:buClr>
                <a:schemeClr val="tx2"/>
              </a:buClr>
              <a:defRPr/>
            </a:pPr>
            <a:r>
              <a:rPr lang="en-US" sz="2000" b="1"/>
              <a:t>Do NOT induce vomiting.   Immediately give 4 to 8 ounces of water. </a:t>
            </a:r>
            <a:r>
              <a:rPr lang="en-US" sz="2000" b="1">
                <a:solidFill>
                  <a:srgbClr val="FF0000"/>
                </a:solidFill>
              </a:rPr>
              <a:t>*You must initiate a mayday.</a:t>
            </a:r>
          </a:p>
          <a:p>
            <a:pPr marL="342900" lvl="1" indent="0">
              <a:lnSpc>
                <a:spcPct val="80000"/>
              </a:lnSpc>
              <a:buClr>
                <a:schemeClr val="tx2"/>
              </a:buClr>
              <a:buNone/>
              <a:defRPr/>
            </a:pPr>
            <a:r>
              <a:rPr lang="en-US" sz="2000" b="1" u="sng"/>
              <a:t>Inhalation</a:t>
            </a:r>
          </a:p>
          <a:p>
            <a:pPr lvl="1">
              <a:lnSpc>
                <a:spcPct val="80000"/>
              </a:lnSpc>
              <a:buClr>
                <a:schemeClr val="tx2"/>
              </a:buClr>
              <a:defRPr/>
            </a:pPr>
            <a:r>
              <a:rPr lang="en-US" sz="2000" b="1"/>
              <a:t>Initiate a mayday and wait for help to arrive.</a:t>
            </a:r>
          </a:p>
          <a:p>
            <a:pPr marL="342900" lvl="1" indent="0">
              <a:lnSpc>
                <a:spcPct val="80000"/>
              </a:lnSpc>
              <a:buClr>
                <a:schemeClr val="tx2"/>
              </a:buClr>
              <a:buNone/>
              <a:defRPr/>
            </a:pPr>
            <a:endParaRPr lang="en-US"/>
          </a:p>
          <a:p>
            <a:pPr lvl="1"/>
            <a:endParaRPr lang="en-US" b="1" u="sng"/>
          </a:p>
          <a:p>
            <a:pPr marL="342900" lvl="1" indent="0">
              <a:buNone/>
            </a:pPr>
            <a:endParaRPr lang="en-US"/>
          </a:p>
        </p:txBody>
      </p:sp>
      <p:sp>
        <p:nvSpPr>
          <p:cNvPr id="2" name="Title 1"/>
          <p:cNvSpPr>
            <a:spLocks noGrp="1"/>
          </p:cNvSpPr>
          <p:nvPr>
            <p:ph type="title"/>
          </p:nvPr>
        </p:nvSpPr>
        <p:spPr>
          <a:xfrm>
            <a:off x="297180" y="327819"/>
            <a:ext cx="5715000" cy="854647"/>
          </a:xfrm>
        </p:spPr>
        <p:txBody>
          <a:bodyPr/>
          <a:lstStyle/>
          <a:p>
            <a:pPr algn="ctr"/>
            <a:r>
              <a:rPr lang="en-US">
                <a:highlight>
                  <a:srgbClr val="8F133C"/>
                </a:highlight>
              </a:rPr>
              <a:t>NaHS First Aid</a:t>
            </a:r>
          </a:p>
        </p:txBody>
      </p:sp>
    </p:spTree>
    <p:extLst>
      <p:ext uri="{BB962C8B-B14F-4D97-AF65-F5344CB8AC3E}">
        <p14:creationId xmlns:p14="http://schemas.microsoft.com/office/powerpoint/2010/main" val="192789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46</a:t>
            </a:fld>
            <a:endParaRPr lang="en-US"/>
          </a:p>
        </p:txBody>
      </p:sp>
      <p:sp>
        <p:nvSpPr>
          <p:cNvPr id="4" name="Content Placeholder 3"/>
          <p:cNvSpPr>
            <a:spLocks noGrp="1"/>
          </p:cNvSpPr>
          <p:nvPr>
            <p:ph idx="1"/>
          </p:nvPr>
        </p:nvSpPr>
        <p:spPr>
          <a:xfrm>
            <a:off x="622570" y="1429966"/>
            <a:ext cx="7762673" cy="5428035"/>
          </a:xfrm>
        </p:spPr>
        <p:txBody>
          <a:bodyPr>
            <a:normAutofit lnSpcReduction="10000"/>
          </a:bodyPr>
          <a:lstStyle/>
          <a:p>
            <a:pPr marL="0" indent="0">
              <a:buNone/>
            </a:pPr>
            <a:r>
              <a:rPr lang="en-US" sz="2000" b="1"/>
              <a:t>Our Monitors measure H2S gas and O2 (oxygen):</a:t>
            </a:r>
          </a:p>
          <a:p>
            <a:pPr marL="0" indent="0">
              <a:buNone/>
            </a:pPr>
            <a:endParaRPr lang="en-US" sz="2000" b="1"/>
          </a:p>
          <a:p>
            <a:pPr marL="0" indent="0">
              <a:buNone/>
            </a:pPr>
            <a:r>
              <a:rPr lang="en-US" sz="2000" b="1"/>
              <a:t> </a:t>
            </a:r>
            <a:r>
              <a:rPr lang="en-US" sz="2000" b="1">
                <a:solidFill>
                  <a:srgbClr val="FF0000"/>
                </a:solidFill>
              </a:rPr>
              <a:t>***All personnel working in the CLP Plant must wear a monitor***</a:t>
            </a:r>
          </a:p>
          <a:p>
            <a:pPr>
              <a:buNone/>
            </a:pPr>
            <a:endParaRPr lang="en-US" sz="2000" b="1">
              <a:solidFill>
                <a:srgbClr val="FF0000"/>
              </a:solidFill>
            </a:endParaRPr>
          </a:p>
          <a:p>
            <a:pPr>
              <a:buNone/>
            </a:pPr>
            <a:endParaRPr lang="en-US" sz="2000" b="1">
              <a:solidFill>
                <a:srgbClr val="FF0000"/>
              </a:solidFill>
            </a:endParaRPr>
          </a:p>
          <a:p>
            <a:pPr>
              <a:buNone/>
            </a:pPr>
            <a:endParaRPr lang="en-US" sz="2000" b="1">
              <a:solidFill>
                <a:srgbClr val="FF0000"/>
              </a:solidFill>
            </a:endParaRPr>
          </a:p>
          <a:p>
            <a:pPr marL="0" indent="0">
              <a:buNone/>
            </a:pPr>
            <a:r>
              <a:rPr lang="en-US" sz="2000" b="1" i="1"/>
              <a:t>Low alarms </a:t>
            </a:r>
            <a:r>
              <a:rPr lang="en-US" sz="2000" b="1"/>
              <a:t>are based on OSHA PEL and/or NIOSH values. </a:t>
            </a:r>
          </a:p>
          <a:p>
            <a:pPr marL="0" indent="0">
              <a:buNone/>
            </a:pPr>
            <a:endParaRPr lang="en-US" sz="2000" b="1"/>
          </a:p>
          <a:p>
            <a:pPr marL="0" indent="0">
              <a:buNone/>
            </a:pPr>
            <a:r>
              <a:rPr lang="en-US" sz="2000" b="1" i="1"/>
              <a:t>High alarms </a:t>
            </a:r>
            <a:r>
              <a:rPr lang="en-US" sz="2000" b="1"/>
              <a:t>are based on 2 times OSHA PEL values. </a:t>
            </a:r>
          </a:p>
          <a:p>
            <a:pPr marL="0" indent="0">
              <a:buNone/>
            </a:pPr>
            <a:endParaRPr lang="en-US" sz="2000" b="1"/>
          </a:p>
          <a:p>
            <a:pPr marL="0" indent="0">
              <a:buNone/>
            </a:pPr>
            <a:r>
              <a:rPr lang="en-US" sz="2000" b="1" i="1"/>
              <a:t>TWA</a:t>
            </a:r>
            <a:r>
              <a:rPr lang="en-US" sz="2000" b="1"/>
              <a:t> and </a:t>
            </a:r>
            <a:r>
              <a:rPr lang="en-US" sz="2000" b="1" i="1"/>
              <a:t>STEL</a:t>
            </a:r>
            <a:r>
              <a:rPr lang="en-US" sz="2000" b="1"/>
              <a:t> are based on ACGIH TWA and STEL values.</a:t>
            </a:r>
          </a:p>
          <a:p>
            <a:r>
              <a:rPr lang="en-US" sz="2000" b="1"/>
              <a:t>PEL-</a:t>
            </a:r>
            <a:r>
              <a:rPr lang="en-US" sz="2000" b="1" i="1"/>
              <a:t>Permissible Exposure Limit </a:t>
            </a:r>
            <a:r>
              <a:rPr lang="en-US" sz="2000" b="1"/>
              <a:t>- Level of gas (in PPM) a worker can be exposed to 8 hours a day / 40 hours a week</a:t>
            </a:r>
          </a:p>
        </p:txBody>
      </p:sp>
      <p:sp>
        <p:nvSpPr>
          <p:cNvPr id="2" name="Title 1"/>
          <p:cNvSpPr>
            <a:spLocks noGrp="1"/>
          </p:cNvSpPr>
          <p:nvPr>
            <p:ph type="title"/>
          </p:nvPr>
        </p:nvSpPr>
        <p:spPr>
          <a:xfrm>
            <a:off x="297180" y="318294"/>
            <a:ext cx="5715000" cy="854647"/>
          </a:xfrm>
        </p:spPr>
        <p:txBody>
          <a:bodyPr/>
          <a:lstStyle/>
          <a:p>
            <a:pPr algn="ctr"/>
            <a:r>
              <a:rPr lang="en-US">
                <a:highlight>
                  <a:srgbClr val="8F133C"/>
                </a:highlight>
              </a:rPr>
              <a:t>H2S Definitions </a:t>
            </a:r>
          </a:p>
        </p:txBody>
      </p:sp>
    </p:spTree>
    <p:extLst>
      <p:ext uri="{BB962C8B-B14F-4D97-AF65-F5344CB8AC3E}">
        <p14:creationId xmlns:p14="http://schemas.microsoft.com/office/powerpoint/2010/main" val="18043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47</a:t>
            </a:fld>
            <a:endParaRPr lang="en-US"/>
          </a:p>
        </p:txBody>
      </p:sp>
      <p:sp>
        <p:nvSpPr>
          <p:cNvPr id="4" name="Content Placeholder 3"/>
          <p:cNvSpPr>
            <a:spLocks noGrp="1"/>
          </p:cNvSpPr>
          <p:nvPr>
            <p:ph idx="1"/>
          </p:nvPr>
        </p:nvSpPr>
        <p:spPr>
          <a:xfrm>
            <a:off x="856034" y="1871662"/>
            <a:ext cx="6966373" cy="3814763"/>
          </a:xfrm>
        </p:spPr>
        <p:txBody>
          <a:bodyPr>
            <a:normAutofit lnSpcReduction="10000"/>
          </a:bodyPr>
          <a:lstStyle/>
          <a:p>
            <a:r>
              <a:rPr lang="en-US" sz="2000" b="1"/>
              <a:t>TWA – </a:t>
            </a:r>
            <a:r>
              <a:rPr lang="en-US" sz="2000" b="1" i="1"/>
              <a:t>Time Weighted Average </a:t>
            </a:r>
            <a:r>
              <a:rPr lang="en-US" sz="2000" b="1"/>
              <a:t>- The average amount of gas (in PPM) a worker can be exposed to over a certain time period. This time is defined as 12 hours to represent a normal work day. </a:t>
            </a:r>
          </a:p>
          <a:p>
            <a:pPr marL="0" indent="0">
              <a:buNone/>
            </a:pPr>
            <a:r>
              <a:rPr lang="en-US" sz="2000" b="1"/>
              <a:t>    H2S = &lt;10</a:t>
            </a:r>
          </a:p>
          <a:p>
            <a:pPr>
              <a:buNone/>
            </a:pPr>
            <a:endParaRPr lang="en-US" sz="2000" b="1"/>
          </a:p>
          <a:p>
            <a:r>
              <a:rPr lang="en-US" sz="2000" b="1"/>
              <a:t>STEL-</a:t>
            </a:r>
            <a:r>
              <a:rPr lang="en-US" sz="2000" b="1" i="1"/>
              <a:t>Short Term Exposure Limit </a:t>
            </a:r>
            <a:r>
              <a:rPr lang="en-US" sz="2000" b="1"/>
              <a:t>- The average amount of gas (in PPM) a worker can be exposed to in a 15 minute period with no long term health effects. This may occur 4 times a shift with one hour between 15 minute exposures. </a:t>
            </a:r>
          </a:p>
          <a:p>
            <a:pPr marL="0" indent="0">
              <a:buNone/>
            </a:pPr>
            <a:r>
              <a:rPr lang="en-US" sz="2000" b="1"/>
              <a:t>    H2S = 10 to 15</a:t>
            </a:r>
          </a:p>
          <a:p>
            <a:endParaRPr lang="en-US"/>
          </a:p>
        </p:txBody>
      </p:sp>
      <p:sp>
        <p:nvSpPr>
          <p:cNvPr id="2" name="Title 1"/>
          <p:cNvSpPr>
            <a:spLocks noGrp="1"/>
          </p:cNvSpPr>
          <p:nvPr>
            <p:ph type="title"/>
          </p:nvPr>
        </p:nvSpPr>
        <p:spPr>
          <a:xfrm>
            <a:off x="220980" y="270669"/>
            <a:ext cx="5715000" cy="854647"/>
          </a:xfrm>
        </p:spPr>
        <p:txBody>
          <a:bodyPr/>
          <a:lstStyle/>
          <a:p>
            <a:pPr algn="ctr"/>
            <a:r>
              <a:rPr lang="en-US">
                <a:highlight>
                  <a:srgbClr val="8F133C"/>
                </a:highlight>
              </a:rPr>
              <a:t>H2S Definitions </a:t>
            </a:r>
          </a:p>
        </p:txBody>
      </p:sp>
    </p:spTree>
    <p:extLst>
      <p:ext uri="{BB962C8B-B14F-4D97-AF65-F5344CB8AC3E}">
        <p14:creationId xmlns:p14="http://schemas.microsoft.com/office/powerpoint/2010/main" val="1859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48</a:t>
            </a:fld>
            <a:endParaRPr lang="en-US"/>
          </a:p>
        </p:txBody>
      </p:sp>
      <p:sp>
        <p:nvSpPr>
          <p:cNvPr id="4" name="Content Placeholder 3"/>
          <p:cNvSpPr>
            <a:spLocks noGrp="1"/>
          </p:cNvSpPr>
          <p:nvPr>
            <p:ph idx="1"/>
          </p:nvPr>
        </p:nvSpPr>
        <p:spPr>
          <a:xfrm>
            <a:off x="622570" y="1857376"/>
            <a:ext cx="7782128" cy="4064793"/>
          </a:xfrm>
        </p:spPr>
        <p:txBody>
          <a:bodyPr/>
          <a:lstStyle/>
          <a:p>
            <a:r>
              <a:rPr lang="en-US" sz="2000" b="1">
                <a:solidFill>
                  <a:schemeClr val="accent4"/>
                </a:solidFill>
              </a:rPr>
              <a:t>IDLH</a:t>
            </a:r>
            <a:r>
              <a:rPr lang="en-US" sz="2000" b="1"/>
              <a:t>: </a:t>
            </a:r>
            <a:r>
              <a:rPr lang="en-US" sz="2000" b="1" i="1"/>
              <a:t>Immediately Dangerous to Life and Health </a:t>
            </a:r>
            <a:r>
              <a:rPr lang="en-US" sz="2000" b="1"/>
              <a:t>- refers to acute respiratory exposures that pose an immediate threat or loss of life.  Exposures at this level may result in irreversible or severe health effects. Level could impair an employees ability to escape.</a:t>
            </a:r>
          </a:p>
          <a:p>
            <a:pPr marL="0" indent="0">
              <a:buNone/>
            </a:pPr>
            <a:endParaRPr lang="en-US" sz="2000" b="1"/>
          </a:p>
          <a:p>
            <a:r>
              <a:rPr lang="en-US" sz="2000" b="1"/>
              <a:t>IDLH for H2S = 100ppm</a:t>
            </a:r>
          </a:p>
          <a:p>
            <a:endParaRPr lang="en-US" sz="2000" b="1"/>
          </a:p>
          <a:p>
            <a:r>
              <a:rPr lang="pt-BR" sz="2000" b="1"/>
              <a:t>H</a:t>
            </a:r>
            <a:r>
              <a:rPr lang="pt-BR" sz="2000" b="1" baseline="-25000"/>
              <a:t>2</a:t>
            </a:r>
            <a:r>
              <a:rPr lang="pt-BR" sz="2000" b="1"/>
              <a:t>S  Low alarm = 10    High alarm - 20</a:t>
            </a:r>
          </a:p>
        </p:txBody>
      </p:sp>
      <p:sp>
        <p:nvSpPr>
          <p:cNvPr id="2" name="Title 1"/>
          <p:cNvSpPr>
            <a:spLocks noGrp="1"/>
          </p:cNvSpPr>
          <p:nvPr>
            <p:ph type="title"/>
          </p:nvPr>
        </p:nvSpPr>
        <p:spPr>
          <a:xfrm>
            <a:off x="230505" y="337344"/>
            <a:ext cx="5715000" cy="854647"/>
          </a:xfrm>
        </p:spPr>
        <p:txBody>
          <a:bodyPr/>
          <a:lstStyle/>
          <a:p>
            <a:pPr algn="ctr"/>
            <a:r>
              <a:rPr lang="en-US">
                <a:highlight>
                  <a:srgbClr val="8F133C"/>
                </a:highlight>
              </a:rPr>
              <a:t>H2S Definitions </a:t>
            </a:r>
          </a:p>
        </p:txBody>
      </p:sp>
    </p:spTree>
    <p:extLst>
      <p:ext uri="{BB962C8B-B14F-4D97-AF65-F5344CB8AC3E}">
        <p14:creationId xmlns:p14="http://schemas.microsoft.com/office/powerpoint/2010/main" val="52742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49</a:t>
            </a:fld>
            <a:endParaRPr lang="en-US"/>
          </a:p>
        </p:txBody>
      </p:sp>
      <p:sp>
        <p:nvSpPr>
          <p:cNvPr id="4" name="Content Placeholder 3"/>
          <p:cNvSpPr>
            <a:spLocks noGrp="1"/>
          </p:cNvSpPr>
          <p:nvPr>
            <p:ph idx="1"/>
          </p:nvPr>
        </p:nvSpPr>
        <p:spPr>
          <a:xfrm>
            <a:off x="321012" y="1512279"/>
            <a:ext cx="8482519" cy="3950843"/>
          </a:xfrm>
        </p:spPr>
        <p:txBody>
          <a:bodyPr/>
          <a:lstStyle/>
          <a:p>
            <a:pPr algn="ctr"/>
            <a:r>
              <a:rPr lang="en-US" sz="2000" b="1"/>
              <a:t>Numerous experts have designed the system with your safety in mind.</a:t>
            </a:r>
          </a:p>
          <a:p>
            <a:pPr marL="0" indent="0" algn="ctr">
              <a:buNone/>
            </a:pPr>
            <a:endParaRPr lang="en-US" sz="2000" b="1"/>
          </a:p>
          <a:p>
            <a:pPr algn="ctr"/>
            <a:r>
              <a:rPr lang="en-US" sz="2000" b="1"/>
              <a:t>Follow the guidelines and procedures</a:t>
            </a:r>
          </a:p>
          <a:p>
            <a:pPr algn="ctr"/>
            <a:endParaRPr lang="en-US" sz="2000" b="1"/>
          </a:p>
          <a:p>
            <a:pPr algn="ctr"/>
            <a:r>
              <a:rPr lang="en-US" sz="2000" b="1"/>
              <a:t>Do not become complacent. </a:t>
            </a:r>
          </a:p>
          <a:p>
            <a:endParaRPr lang="en-US"/>
          </a:p>
          <a:p>
            <a:pPr marL="0" indent="0">
              <a:buNone/>
            </a:pPr>
            <a:endParaRPr lang="en-US"/>
          </a:p>
        </p:txBody>
      </p:sp>
      <p:sp>
        <p:nvSpPr>
          <p:cNvPr id="2" name="Title 1"/>
          <p:cNvSpPr>
            <a:spLocks noGrp="1"/>
          </p:cNvSpPr>
          <p:nvPr>
            <p:ph type="title"/>
          </p:nvPr>
        </p:nvSpPr>
        <p:spPr>
          <a:xfrm>
            <a:off x="440055" y="308769"/>
            <a:ext cx="5715000" cy="854647"/>
          </a:xfrm>
        </p:spPr>
        <p:txBody>
          <a:bodyPr/>
          <a:lstStyle/>
          <a:p>
            <a:pPr algn="ctr"/>
            <a:r>
              <a:rPr lang="en-US">
                <a:highlight>
                  <a:srgbClr val="8F133C"/>
                </a:highlight>
              </a:rPr>
              <a:t>Exposure to H2S is Unlikely </a:t>
            </a:r>
          </a:p>
        </p:txBody>
      </p:sp>
    </p:spTree>
    <p:extLst>
      <p:ext uri="{BB962C8B-B14F-4D97-AF65-F5344CB8AC3E}">
        <p14:creationId xmlns:p14="http://schemas.microsoft.com/office/powerpoint/2010/main" val="396777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9"/>
          <p:cNvSpPr/>
          <p:nvPr/>
        </p:nvSpPr>
        <p:spPr>
          <a:xfrm>
            <a:off x="7605497" y="1800967"/>
            <a:ext cx="92202" cy="238082"/>
          </a:xfrm>
          <a:prstGeom prst="cloud">
            <a:avLst/>
          </a:prstGeom>
          <a:solidFill>
            <a:schemeClr val="bg1">
              <a:lumMod val="8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93" name="AutoShape 226"/>
          <p:cNvSpPr>
            <a:spLocks noChangeArrowheads="1"/>
          </p:cNvSpPr>
          <p:nvPr/>
        </p:nvSpPr>
        <p:spPr bwMode="auto">
          <a:xfrm>
            <a:off x="5980178" y="3084724"/>
            <a:ext cx="102827" cy="11182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192" name="AutoShape 226"/>
          <p:cNvSpPr>
            <a:spLocks noChangeArrowheads="1"/>
          </p:cNvSpPr>
          <p:nvPr/>
        </p:nvSpPr>
        <p:spPr bwMode="auto">
          <a:xfrm>
            <a:off x="5957444" y="3159224"/>
            <a:ext cx="148297" cy="285905"/>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074" name="Rectangle 2"/>
          <p:cNvSpPr>
            <a:spLocks noGrp="1" noChangeArrowheads="1"/>
          </p:cNvSpPr>
          <p:nvPr>
            <p:ph type="title"/>
          </p:nvPr>
        </p:nvSpPr>
        <p:spPr>
          <a:xfrm>
            <a:off x="1131233" y="478702"/>
            <a:ext cx="6649640" cy="565547"/>
          </a:xfrm>
        </p:spPr>
        <p:txBody>
          <a:bodyPr>
            <a:normAutofit fontScale="90000"/>
          </a:bodyPr>
          <a:lstStyle/>
          <a:p>
            <a:pPr algn="ctr" eaLnBrk="1" hangingPunct="1"/>
            <a:r>
              <a:rPr lang="en-US" altLang="en-US"/>
              <a:t>Morenci Concentrate Leach Plant </a:t>
            </a:r>
            <a:br>
              <a:rPr lang="en-US" altLang="en-US"/>
            </a:br>
            <a:r>
              <a:rPr lang="en-US" altLang="en-US"/>
              <a:t>HT Lite Overview</a:t>
            </a:r>
          </a:p>
        </p:txBody>
      </p:sp>
      <p:sp>
        <p:nvSpPr>
          <p:cNvPr id="3168" name="Line 180"/>
          <p:cNvSpPr>
            <a:spLocks noChangeShapeType="1"/>
          </p:cNvSpPr>
          <p:nvPr/>
        </p:nvSpPr>
        <p:spPr bwMode="auto">
          <a:xfrm flipH="1">
            <a:off x="-1856185" y="3632598"/>
            <a:ext cx="0" cy="7262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AutoShape 3"/>
          <p:cNvSpPr>
            <a:spLocks noChangeArrowheads="1"/>
          </p:cNvSpPr>
          <p:nvPr/>
        </p:nvSpPr>
        <p:spPr bwMode="auto">
          <a:xfrm rot="10800000">
            <a:off x="3168355" y="2797195"/>
            <a:ext cx="239670" cy="83609"/>
          </a:xfrm>
          <a:prstGeom prst="flowChartManualOperation">
            <a:avLst/>
          </a:prstGeom>
          <a:gradFill rotWithShape="0">
            <a:gsLst>
              <a:gs pos="0">
                <a:srgbClr val="FFFF99"/>
              </a:gs>
              <a:gs pos="100000">
                <a:srgbClr val="767647"/>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76" name="Oval 4"/>
          <p:cNvSpPr>
            <a:spLocks noChangeArrowheads="1"/>
          </p:cNvSpPr>
          <p:nvPr/>
        </p:nvSpPr>
        <p:spPr bwMode="auto">
          <a:xfrm>
            <a:off x="3177232" y="2698386"/>
            <a:ext cx="106520" cy="91210"/>
          </a:xfrm>
          <a:prstGeom prst="ellipse">
            <a:avLst/>
          </a:prstGeom>
          <a:gradFill rotWithShape="0">
            <a:gsLst>
              <a:gs pos="0">
                <a:srgbClr val="767647"/>
              </a:gs>
              <a:gs pos="100000">
                <a:srgbClr val="FFFF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77" name="Rectangle 5"/>
          <p:cNvSpPr>
            <a:spLocks noChangeArrowheads="1"/>
          </p:cNvSpPr>
          <p:nvPr/>
        </p:nvSpPr>
        <p:spPr bwMode="auto">
          <a:xfrm>
            <a:off x="3199424" y="2651830"/>
            <a:ext cx="5326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78" name="Rectangle 6"/>
          <p:cNvSpPr>
            <a:spLocks noChangeArrowheads="1"/>
          </p:cNvSpPr>
          <p:nvPr/>
        </p:nvSpPr>
        <p:spPr bwMode="auto">
          <a:xfrm>
            <a:off x="3199424" y="2794345"/>
            <a:ext cx="5326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79" name="Oval 7"/>
          <p:cNvSpPr>
            <a:spLocks noChangeArrowheads="1"/>
          </p:cNvSpPr>
          <p:nvPr/>
        </p:nvSpPr>
        <p:spPr bwMode="auto">
          <a:xfrm>
            <a:off x="3282643" y="2697436"/>
            <a:ext cx="106520" cy="91210"/>
          </a:xfrm>
          <a:prstGeom prst="ellipse">
            <a:avLst/>
          </a:prstGeom>
          <a:gradFill rotWithShape="0">
            <a:gsLst>
              <a:gs pos="0">
                <a:srgbClr val="767647"/>
              </a:gs>
              <a:gs pos="100000">
                <a:srgbClr val="FFFF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0" name="Rectangle 8"/>
          <p:cNvSpPr>
            <a:spLocks noChangeArrowheads="1"/>
          </p:cNvSpPr>
          <p:nvPr/>
        </p:nvSpPr>
        <p:spPr bwMode="auto">
          <a:xfrm>
            <a:off x="3305944" y="2652781"/>
            <a:ext cx="5326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1" name="Rectangle 9"/>
          <p:cNvSpPr>
            <a:spLocks noChangeArrowheads="1"/>
          </p:cNvSpPr>
          <p:nvPr/>
        </p:nvSpPr>
        <p:spPr bwMode="auto">
          <a:xfrm>
            <a:off x="3309273" y="2797195"/>
            <a:ext cx="5326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2" name="AutoShape 10"/>
          <p:cNvSpPr>
            <a:spLocks noChangeArrowheads="1"/>
          </p:cNvSpPr>
          <p:nvPr/>
        </p:nvSpPr>
        <p:spPr bwMode="auto">
          <a:xfrm>
            <a:off x="6645388" y="2364452"/>
            <a:ext cx="297369" cy="143465"/>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083" name="AutoShape 11"/>
          <p:cNvSpPr>
            <a:spLocks noChangeArrowheads="1"/>
          </p:cNvSpPr>
          <p:nvPr/>
        </p:nvSpPr>
        <p:spPr bwMode="auto">
          <a:xfrm rot="10800000">
            <a:off x="6645388" y="2207685"/>
            <a:ext cx="297369" cy="143465"/>
          </a:xfrm>
          <a:custGeom>
            <a:avLst/>
            <a:gdLst>
              <a:gd name="T0" fmla="*/ 372269 w 21600"/>
              <a:gd name="T1" fmla="*/ 119856 h 21600"/>
              <a:gd name="T2" fmla="*/ 212725 w 21600"/>
              <a:gd name="T3" fmla="*/ 239712 h 21600"/>
              <a:gd name="T4" fmla="*/ 53181 w 21600"/>
              <a:gd name="T5" fmla="*/ 119856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4" name="AutoShape 12"/>
          <p:cNvSpPr>
            <a:spLocks noChangeArrowheads="1"/>
          </p:cNvSpPr>
          <p:nvPr/>
        </p:nvSpPr>
        <p:spPr bwMode="auto">
          <a:xfrm>
            <a:off x="6699758" y="2611476"/>
            <a:ext cx="188630" cy="28788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cxnSp>
        <p:nvCxnSpPr>
          <p:cNvPr id="3085" name="AutoShape 13"/>
          <p:cNvCxnSpPr>
            <a:cxnSpLocks noChangeShapeType="1"/>
          </p:cNvCxnSpPr>
          <p:nvPr/>
        </p:nvCxnSpPr>
        <p:spPr bwMode="auto">
          <a:xfrm>
            <a:off x="3332574" y="2614777"/>
            <a:ext cx="348411" cy="266030"/>
          </a:xfrm>
          <a:prstGeom prst="bentConnector3">
            <a:avLst>
              <a:gd name="adj1" fmla="val 50000"/>
            </a:avLst>
          </a:prstGeom>
          <a:noFill/>
          <a:ln w="25400">
            <a:solidFill>
              <a:srgbClr val="8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86" name="AutoShape 14"/>
          <p:cNvSpPr>
            <a:spLocks noChangeArrowheads="1"/>
          </p:cNvSpPr>
          <p:nvPr/>
        </p:nvSpPr>
        <p:spPr bwMode="auto">
          <a:xfrm rot="10800000">
            <a:off x="2299259" y="2725462"/>
            <a:ext cx="106520" cy="45605"/>
          </a:xfrm>
          <a:prstGeom prst="flowChartManualOperation">
            <a:avLst/>
          </a:prstGeom>
          <a:gradFill rotWithShape="0">
            <a:gsLst>
              <a:gs pos="0">
                <a:srgbClr val="FFFF99"/>
              </a:gs>
              <a:gs pos="100000">
                <a:srgbClr val="767647"/>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7" name="Oval 15"/>
          <p:cNvSpPr>
            <a:spLocks noChangeArrowheads="1"/>
          </p:cNvSpPr>
          <p:nvPr/>
        </p:nvSpPr>
        <p:spPr bwMode="auto">
          <a:xfrm>
            <a:off x="2299259" y="2634254"/>
            <a:ext cx="106520" cy="91210"/>
          </a:xfrm>
          <a:prstGeom prst="ellipse">
            <a:avLst/>
          </a:prstGeom>
          <a:gradFill rotWithShape="0">
            <a:gsLst>
              <a:gs pos="0">
                <a:srgbClr val="767647"/>
              </a:gs>
              <a:gs pos="100000">
                <a:srgbClr val="FFFF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8" name="Rectangle 16"/>
          <p:cNvSpPr>
            <a:spLocks noChangeArrowheads="1"/>
          </p:cNvSpPr>
          <p:nvPr/>
        </p:nvSpPr>
        <p:spPr bwMode="auto">
          <a:xfrm>
            <a:off x="2383062" y="2647819"/>
            <a:ext cx="10652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89" name="Oval 17"/>
          <p:cNvSpPr>
            <a:spLocks noChangeArrowheads="1"/>
          </p:cNvSpPr>
          <p:nvPr/>
        </p:nvSpPr>
        <p:spPr bwMode="invGray">
          <a:xfrm>
            <a:off x="2861001" y="2570122"/>
            <a:ext cx="53260" cy="456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90" name="Oval 18"/>
          <p:cNvSpPr>
            <a:spLocks noChangeArrowheads="1"/>
          </p:cNvSpPr>
          <p:nvPr/>
        </p:nvSpPr>
        <p:spPr bwMode="invGray">
          <a:xfrm>
            <a:off x="3123972" y="2770593"/>
            <a:ext cx="53260" cy="456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093" name="Text Box 21"/>
          <p:cNvSpPr txBox="1">
            <a:spLocks noChangeArrowheads="1"/>
          </p:cNvSpPr>
          <p:nvPr/>
        </p:nvSpPr>
        <p:spPr bwMode="auto">
          <a:xfrm>
            <a:off x="7330406" y="5336795"/>
            <a:ext cx="44755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Tails</a:t>
            </a:r>
          </a:p>
        </p:txBody>
      </p:sp>
      <p:cxnSp>
        <p:nvCxnSpPr>
          <p:cNvPr id="3095" name="AutoShape 23"/>
          <p:cNvCxnSpPr>
            <a:cxnSpLocks noChangeShapeType="1"/>
            <a:stCxn id="3088" idx="3"/>
            <a:endCxn id="3273" idx="0"/>
          </p:cNvCxnSpPr>
          <p:nvPr/>
        </p:nvCxnSpPr>
        <p:spPr bwMode="auto">
          <a:xfrm flipV="1">
            <a:off x="2489581" y="2185334"/>
            <a:ext cx="292589" cy="485288"/>
          </a:xfrm>
          <a:prstGeom prst="bentConnector4">
            <a:avLst>
              <a:gd name="adj1" fmla="val 8862"/>
              <a:gd name="adj2" fmla="val 477"/>
            </a:avLst>
          </a:prstGeom>
          <a:noFill/>
          <a:ln w="25400">
            <a:solidFill>
              <a:srgbClr val="8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96" name="Text Box 24"/>
          <p:cNvSpPr txBox="1">
            <a:spLocks noChangeArrowheads="1"/>
          </p:cNvSpPr>
          <p:nvPr/>
        </p:nvSpPr>
        <p:spPr bwMode="auto">
          <a:xfrm>
            <a:off x="1256541" y="1381821"/>
            <a:ext cx="2132622"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1050"/>
              <a:t>Concentrate from Moly Plant</a:t>
            </a:r>
          </a:p>
          <a:p>
            <a:r>
              <a:rPr lang="en-US" altLang="en-US" sz="1050"/>
              <a:t>Thickener</a:t>
            </a:r>
          </a:p>
        </p:txBody>
      </p:sp>
      <p:cxnSp>
        <p:nvCxnSpPr>
          <p:cNvPr id="3097" name="AutoShape 25"/>
          <p:cNvCxnSpPr>
            <a:cxnSpLocks noChangeShapeType="1"/>
            <a:stCxn id="23600" idx="3"/>
            <a:endCxn id="3080" idx="0"/>
          </p:cNvCxnSpPr>
          <p:nvPr/>
        </p:nvCxnSpPr>
        <p:spPr bwMode="auto">
          <a:xfrm rot="10800000" flipV="1">
            <a:off x="3332573" y="2260390"/>
            <a:ext cx="348410" cy="392391"/>
          </a:xfrm>
          <a:prstGeom prst="bentConnector2">
            <a:avLst/>
          </a:prstGeom>
          <a:noFill/>
          <a:ln w="25400">
            <a:solidFill>
              <a:srgbClr val="808000"/>
            </a:solidFill>
            <a:miter lim="800000"/>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098" name="Group 26"/>
          <p:cNvGrpSpPr>
            <a:grpSpLocks/>
          </p:cNvGrpSpPr>
          <p:nvPr/>
        </p:nvGrpSpPr>
        <p:grpSpPr bwMode="auto">
          <a:xfrm>
            <a:off x="5793825" y="2195070"/>
            <a:ext cx="431629" cy="602362"/>
            <a:chOff x="1632" y="2064"/>
            <a:chExt cx="672" cy="1200"/>
          </a:xfrm>
        </p:grpSpPr>
        <p:sp>
          <p:nvSpPr>
            <p:cNvPr id="3312" name="AutoShape 27"/>
            <p:cNvSpPr>
              <a:spLocks noChangeArrowheads="1"/>
            </p:cNvSpPr>
            <p:nvPr/>
          </p:nvSpPr>
          <p:spPr bwMode="auto">
            <a:xfrm rot="-5400000">
              <a:off x="1824" y="1872"/>
              <a:ext cx="288" cy="672"/>
            </a:xfrm>
            <a:prstGeom prst="flowChartDelay">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313" name="AutoShape 28"/>
            <p:cNvSpPr>
              <a:spLocks noChangeArrowheads="1"/>
            </p:cNvSpPr>
            <p:nvPr/>
          </p:nvSpPr>
          <p:spPr bwMode="auto">
            <a:xfrm rot="5400000">
              <a:off x="1824" y="2784"/>
              <a:ext cx="288" cy="672"/>
            </a:xfrm>
            <a:prstGeom prst="flowChartDelay">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314" name="AutoShape 29"/>
            <p:cNvSpPr>
              <a:spLocks noChangeArrowheads="1"/>
            </p:cNvSpPr>
            <p:nvPr/>
          </p:nvSpPr>
          <p:spPr bwMode="auto">
            <a:xfrm>
              <a:off x="1632" y="2208"/>
              <a:ext cx="672" cy="912"/>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900"/>
                <a:t>Flash</a:t>
              </a:r>
              <a:br>
                <a:rPr lang="en-US" altLang="en-US" sz="900"/>
              </a:br>
              <a:r>
                <a:rPr lang="en-US" altLang="en-US" sz="900"/>
                <a:t>Vessels</a:t>
              </a:r>
              <a:br>
                <a:rPr lang="en-US" altLang="en-US" sz="900"/>
              </a:br>
              <a:r>
                <a:rPr lang="en-US" altLang="en-US" sz="900"/>
                <a:t>#1 &amp; #2</a:t>
              </a:r>
            </a:p>
          </p:txBody>
        </p:sp>
      </p:grpSp>
      <p:grpSp>
        <p:nvGrpSpPr>
          <p:cNvPr id="3099" name="Group 30"/>
          <p:cNvGrpSpPr>
            <a:grpSpLocks/>
          </p:cNvGrpSpPr>
          <p:nvPr/>
        </p:nvGrpSpPr>
        <p:grpSpPr bwMode="auto">
          <a:xfrm>
            <a:off x="3680983" y="2633779"/>
            <a:ext cx="1990595" cy="469349"/>
            <a:chOff x="2070" y="1215"/>
            <a:chExt cx="1794" cy="494"/>
          </a:xfrm>
        </p:grpSpPr>
        <p:sp>
          <p:nvSpPr>
            <p:cNvPr id="3297" name="AutoShape 31"/>
            <p:cNvSpPr>
              <a:spLocks noChangeArrowheads="1"/>
            </p:cNvSpPr>
            <p:nvPr/>
          </p:nvSpPr>
          <p:spPr bwMode="auto">
            <a:xfrm>
              <a:off x="2120" y="1247"/>
              <a:ext cx="1744" cy="387"/>
            </a:xfrm>
            <a:prstGeom prst="flowChartTerminator">
              <a:avLst/>
            </a:prstGeom>
            <a:gradFill rotWithShape="0">
              <a:gsLst>
                <a:gs pos="0">
                  <a:srgbClr val="000000"/>
                </a:gs>
                <a:gs pos="50000">
                  <a:srgbClr val="808080"/>
                </a:gs>
                <a:gs pos="100000">
                  <a:srgbClr val="00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200"/>
                <a:t>PLV #1</a:t>
              </a:r>
            </a:p>
          </p:txBody>
        </p:sp>
        <p:sp>
          <p:nvSpPr>
            <p:cNvPr id="23584" name="Rectangle 32"/>
            <p:cNvSpPr>
              <a:spLocks noChangeArrowheads="1"/>
            </p:cNvSpPr>
            <p:nvPr/>
          </p:nvSpPr>
          <p:spPr bwMode="auto">
            <a:xfrm rot="11547126">
              <a:off x="2070" y="1462"/>
              <a:ext cx="62" cy="39"/>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85" name="Rectangle 33"/>
            <p:cNvSpPr>
              <a:spLocks noChangeArrowheads="1"/>
            </p:cNvSpPr>
            <p:nvPr/>
          </p:nvSpPr>
          <p:spPr bwMode="auto">
            <a:xfrm rot="-5400000">
              <a:off x="2368"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86" name="Rectangle 34"/>
            <p:cNvSpPr>
              <a:spLocks noChangeArrowheads="1"/>
            </p:cNvSpPr>
            <p:nvPr/>
          </p:nvSpPr>
          <p:spPr bwMode="auto">
            <a:xfrm rot="-5400000">
              <a:off x="2606"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87" name="Rectangle 35"/>
            <p:cNvSpPr>
              <a:spLocks noChangeArrowheads="1"/>
            </p:cNvSpPr>
            <p:nvPr/>
          </p:nvSpPr>
          <p:spPr bwMode="auto">
            <a:xfrm rot="-5400000">
              <a:off x="2844"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88" name="Rectangle 36"/>
            <p:cNvSpPr>
              <a:spLocks noChangeArrowheads="1"/>
            </p:cNvSpPr>
            <p:nvPr/>
          </p:nvSpPr>
          <p:spPr bwMode="auto">
            <a:xfrm rot="-5400000">
              <a:off x="3084" y="1651"/>
              <a:ext cx="64" cy="51"/>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89" name="Rectangle 37"/>
            <p:cNvSpPr>
              <a:spLocks noChangeArrowheads="1"/>
            </p:cNvSpPr>
            <p:nvPr/>
          </p:nvSpPr>
          <p:spPr bwMode="auto">
            <a:xfrm rot="-5400000">
              <a:off x="3326" y="1648"/>
              <a:ext cx="64" cy="5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0" name="Rectangle 38"/>
            <p:cNvSpPr>
              <a:spLocks noChangeArrowheads="1"/>
            </p:cNvSpPr>
            <p:nvPr/>
          </p:nvSpPr>
          <p:spPr bwMode="auto">
            <a:xfrm rot="-5400000">
              <a:off x="3573" y="1193"/>
              <a:ext cx="61" cy="106"/>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1" name="Rectangle 39"/>
            <p:cNvSpPr>
              <a:spLocks noChangeArrowheads="1"/>
            </p:cNvSpPr>
            <p:nvPr/>
          </p:nvSpPr>
          <p:spPr bwMode="auto">
            <a:xfrm rot="-5400000">
              <a:off x="2383"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2" name="Rectangle 40"/>
            <p:cNvSpPr>
              <a:spLocks noChangeArrowheads="1"/>
            </p:cNvSpPr>
            <p:nvPr/>
          </p:nvSpPr>
          <p:spPr bwMode="auto">
            <a:xfrm rot="-5400000">
              <a:off x="2622"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3" name="Rectangle 41"/>
            <p:cNvSpPr>
              <a:spLocks noChangeArrowheads="1"/>
            </p:cNvSpPr>
            <p:nvPr/>
          </p:nvSpPr>
          <p:spPr bwMode="auto">
            <a:xfrm rot="-5400000">
              <a:off x="2861"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4" name="Rectangle 42"/>
            <p:cNvSpPr>
              <a:spLocks noChangeArrowheads="1"/>
            </p:cNvSpPr>
            <p:nvPr/>
          </p:nvSpPr>
          <p:spPr bwMode="auto">
            <a:xfrm rot="-5400000">
              <a:off x="3100"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5" name="Rectangle 43"/>
            <p:cNvSpPr>
              <a:spLocks noChangeArrowheads="1"/>
            </p:cNvSpPr>
            <p:nvPr/>
          </p:nvSpPr>
          <p:spPr bwMode="auto">
            <a:xfrm rot="-5400000">
              <a:off x="3339" y="1188"/>
              <a:ext cx="62" cy="117"/>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6" name="Rectangle 44"/>
            <p:cNvSpPr>
              <a:spLocks noChangeArrowheads="1"/>
            </p:cNvSpPr>
            <p:nvPr/>
          </p:nvSpPr>
          <p:spPr bwMode="auto">
            <a:xfrm rot="-5400000">
              <a:off x="3573" y="1648"/>
              <a:ext cx="64" cy="5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597" name="Rectangle 45"/>
            <p:cNvSpPr>
              <a:spLocks noChangeArrowheads="1"/>
            </p:cNvSpPr>
            <p:nvPr/>
          </p:nvSpPr>
          <p:spPr bwMode="auto">
            <a:xfrm rot="-5400000">
              <a:off x="3669" y="1228"/>
              <a:ext cx="62" cy="39"/>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grpSp>
        <p:nvGrpSpPr>
          <p:cNvPr id="3100" name="Group 46"/>
          <p:cNvGrpSpPr>
            <a:grpSpLocks/>
          </p:cNvGrpSpPr>
          <p:nvPr/>
        </p:nvGrpSpPr>
        <p:grpSpPr bwMode="auto">
          <a:xfrm>
            <a:off x="3680983" y="2013364"/>
            <a:ext cx="1990595" cy="469349"/>
            <a:chOff x="2070" y="1215"/>
            <a:chExt cx="1794" cy="494"/>
          </a:xfrm>
        </p:grpSpPr>
        <p:sp>
          <p:nvSpPr>
            <p:cNvPr id="3282" name="AutoShape 47"/>
            <p:cNvSpPr>
              <a:spLocks noChangeArrowheads="1"/>
            </p:cNvSpPr>
            <p:nvPr/>
          </p:nvSpPr>
          <p:spPr bwMode="auto">
            <a:xfrm>
              <a:off x="2120" y="1247"/>
              <a:ext cx="1744" cy="387"/>
            </a:xfrm>
            <a:prstGeom prst="flowChartTerminator">
              <a:avLst/>
            </a:prstGeom>
            <a:gradFill rotWithShape="0">
              <a:gsLst>
                <a:gs pos="0">
                  <a:srgbClr val="000000"/>
                </a:gs>
                <a:gs pos="50000">
                  <a:srgbClr val="808080"/>
                </a:gs>
                <a:gs pos="100000">
                  <a:srgbClr val="000000"/>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200"/>
                <a:t>PLV #2</a:t>
              </a:r>
            </a:p>
          </p:txBody>
        </p:sp>
        <p:sp>
          <p:nvSpPr>
            <p:cNvPr id="23600" name="Rectangle 48"/>
            <p:cNvSpPr>
              <a:spLocks noChangeArrowheads="1"/>
            </p:cNvSpPr>
            <p:nvPr/>
          </p:nvSpPr>
          <p:spPr bwMode="auto">
            <a:xfrm rot="11547126">
              <a:off x="2070" y="1462"/>
              <a:ext cx="62" cy="39"/>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1" name="Rectangle 49"/>
            <p:cNvSpPr>
              <a:spLocks noChangeArrowheads="1"/>
            </p:cNvSpPr>
            <p:nvPr/>
          </p:nvSpPr>
          <p:spPr bwMode="auto">
            <a:xfrm rot="-5400000">
              <a:off x="2368"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2" name="Rectangle 50"/>
            <p:cNvSpPr>
              <a:spLocks noChangeArrowheads="1"/>
            </p:cNvSpPr>
            <p:nvPr/>
          </p:nvSpPr>
          <p:spPr bwMode="auto">
            <a:xfrm rot="-5400000">
              <a:off x="2606"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3" name="Rectangle 51"/>
            <p:cNvSpPr>
              <a:spLocks noChangeArrowheads="1"/>
            </p:cNvSpPr>
            <p:nvPr/>
          </p:nvSpPr>
          <p:spPr bwMode="auto">
            <a:xfrm rot="-5400000">
              <a:off x="2844" y="1652"/>
              <a:ext cx="64" cy="50"/>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4" name="Rectangle 52"/>
            <p:cNvSpPr>
              <a:spLocks noChangeArrowheads="1"/>
            </p:cNvSpPr>
            <p:nvPr/>
          </p:nvSpPr>
          <p:spPr bwMode="auto">
            <a:xfrm rot="-5400000">
              <a:off x="3084" y="1651"/>
              <a:ext cx="64" cy="51"/>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5" name="Rectangle 53"/>
            <p:cNvSpPr>
              <a:spLocks noChangeArrowheads="1"/>
            </p:cNvSpPr>
            <p:nvPr/>
          </p:nvSpPr>
          <p:spPr bwMode="auto">
            <a:xfrm rot="-5400000">
              <a:off x="3326" y="1648"/>
              <a:ext cx="64" cy="5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6" name="Rectangle 54"/>
            <p:cNvSpPr>
              <a:spLocks noChangeArrowheads="1"/>
            </p:cNvSpPr>
            <p:nvPr/>
          </p:nvSpPr>
          <p:spPr bwMode="auto">
            <a:xfrm rot="-5400000">
              <a:off x="3573" y="1194"/>
              <a:ext cx="61" cy="106"/>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7" name="Rectangle 55"/>
            <p:cNvSpPr>
              <a:spLocks noChangeArrowheads="1"/>
            </p:cNvSpPr>
            <p:nvPr/>
          </p:nvSpPr>
          <p:spPr bwMode="auto">
            <a:xfrm rot="-5400000">
              <a:off x="2383"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8" name="Rectangle 56"/>
            <p:cNvSpPr>
              <a:spLocks noChangeArrowheads="1"/>
            </p:cNvSpPr>
            <p:nvPr/>
          </p:nvSpPr>
          <p:spPr bwMode="auto">
            <a:xfrm rot="-5400000">
              <a:off x="2622"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09" name="Rectangle 57"/>
            <p:cNvSpPr>
              <a:spLocks noChangeArrowheads="1"/>
            </p:cNvSpPr>
            <p:nvPr/>
          </p:nvSpPr>
          <p:spPr bwMode="auto">
            <a:xfrm rot="-5400000">
              <a:off x="2861"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10" name="Rectangle 58"/>
            <p:cNvSpPr>
              <a:spLocks noChangeArrowheads="1"/>
            </p:cNvSpPr>
            <p:nvPr/>
          </p:nvSpPr>
          <p:spPr bwMode="auto">
            <a:xfrm rot="-5400000">
              <a:off x="3100" y="1187"/>
              <a:ext cx="62" cy="11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11" name="Rectangle 59"/>
            <p:cNvSpPr>
              <a:spLocks noChangeArrowheads="1"/>
            </p:cNvSpPr>
            <p:nvPr/>
          </p:nvSpPr>
          <p:spPr bwMode="auto">
            <a:xfrm rot="-5400000">
              <a:off x="3339" y="1189"/>
              <a:ext cx="62" cy="117"/>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12" name="Rectangle 60"/>
            <p:cNvSpPr>
              <a:spLocks noChangeArrowheads="1"/>
            </p:cNvSpPr>
            <p:nvPr/>
          </p:nvSpPr>
          <p:spPr bwMode="auto">
            <a:xfrm rot="-5400000">
              <a:off x="3573" y="1648"/>
              <a:ext cx="64" cy="58"/>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23613" name="Rectangle 61"/>
            <p:cNvSpPr>
              <a:spLocks noChangeArrowheads="1"/>
            </p:cNvSpPr>
            <p:nvPr/>
          </p:nvSpPr>
          <p:spPr bwMode="auto">
            <a:xfrm rot="-5400000">
              <a:off x="3669" y="1228"/>
              <a:ext cx="62" cy="39"/>
            </a:xfrm>
            <a:prstGeom prst="rect">
              <a:avLst/>
            </a:prstGeom>
            <a:gradFill rotWithShape="0">
              <a:gsLst>
                <a:gs pos="0">
                  <a:schemeClr val="bg2">
                    <a:gamma/>
                    <a:shade val="45490"/>
                    <a:invGamma/>
                  </a:schemeClr>
                </a:gs>
                <a:gs pos="50000">
                  <a:schemeClr val="bg2"/>
                </a:gs>
                <a:gs pos="100000">
                  <a:schemeClr val="bg2">
                    <a:gamma/>
                    <a:shade val="45490"/>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101" name="AutoShape 62"/>
          <p:cNvSpPr>
            <a:spLocks noChangeArrowheads="1"/>
          </p:cNvSpPr>
          <p:nvPr/>
        </p:nvSpPr>
        <p:spPr bwMode="auto">
          <a:xfrm>
            <a:off x="6645388" y="2507916"/>
            <a:ext cx="297369" cy="124463"/>
          </a:xfrm>
          <a:custGeom>
            <a:avLst/>
            <a:gdLst>
              <a:gd name="T0" fmla="*/ 372269 w 21600"/>
              <a:gd name="T1" fmla="*/ 103981 h 21600"/>
              <a:gd name="T2" fmla="*/ 212725 w 21600"/>
              <a:gd name="T3" fmla="*/ 207962 h 21600"/>
              <a:gd name="T4" fmla="*/ 53181 w 21600"/>
              <a:gd name="T5" fmla="*/ 103981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2" name="AutoShape 63"/>
          <p:cNvSpPr>
            <a:spLocks noChangeArrowheads="1"/>
          </p:cNvSpPr>
          <p:nvPr/>
        </p:nvSpPr>
        <p:spPr bwMode="auto">
          <a:xfrm>
            <a:off x="6475623" y="2628578"/>
            <a:ext cx="197506" cy="107361"/>
          </a:xfrm>
          <a:custGeom>
            <a:avLst/>
            <a:gdLst>
              <a:gd name="T0" fmla="*/ 247253 w 21600"/>
              <a:gd name="T1" fmla="*/ 89694 h 21600"/>
              <a:gd name="T2" fmla="*/ 141288 w 21600"/>
              <a:gd name="T3" fmla="*/ 179388 h 21600"/>
              <a:gd name="T4" fmla="*/ 35322 w 21600"/>
              <a:gd name="T5" fmla="*/ 89694 h 21600"/>
              <a:gd name="T6" fmla="*/ 14128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3" name="Rectangle 64"/>
          <p:cNvSpPr>
            <a:spLocks noChangeArrowheads="1"/>
          </p:cNvSpPr>
          <p:nvPr/>
        </p:nvSpPr>
        <p:spPr bwMode="auto">
          <a:xfrm rot="21589454" flipH="1">
            <a:off x="6504471" y="2725488"/>
            <a:ext cx="383916" cy="44655"/>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104" name="Rectangle 65"/>
          <p:cNvSpPr>
            <a:spLocks noChangeArrowheads="1"/>
          </p:cNvSpPr>
          <p:nvPr/>
        </p:nvSpPr>
        <p:spPr bwMode="auto">
          <a:xfrm>
            <a:off x="6222172" y="2684382"/>
            <a:ext cx="106520" cy="45605"/>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105" name="Rectangle 66"/>
          <p:cNvSpPr>
            <a:spLocks noChangeArrowheads="1"/>
          </p:cNvSpPr>
          <p:nvPr/>
        </p:nvSpPr>
        <p:spPr bwMode="auto">
          <a:xfrm rot="17183350">
            <a:off x="6112173" y="2162416"/>
            <a:ext cx="111162" cy="64356"/>
          </a:xfrm>
          <a:prstGeom prst="rect">
            <a:avLst/>
          </a:prstGeom>
          <a:gradFill rotWithShape="0">
            <a:gsLst>
              <a:gs pos="0">
                <a:srgbClr val="747446"/>
              </a:gs>
              <a:gs pos="50000">
                <a:srgbClr val="FFFF99"/>
              </a:gs>
              <a:gs pos="100000">
                <a:srgbClr val="74744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nvGrpSpPr>
          <p:cNvPr id="3106" name="Group 67"/>
          <p:cNvGrpSpPr>
            <a:grpSpLocks/>
          </p:cNvGrpSpPr>
          <p:nvPr/>
        </p:nvGrpSpPr>
        <p:grpSpPr bwMode="auto">
          <a:xfrm>
            <a:off x="2347263" y="4185983"/>
            <a:ext cx="1216105" cy="395241"/>
            <a:chOff x="4161" y="1856"/>
            <a:chExt cx="1096" cy="416"/>
          </a:xfrm>
        </p:grpSpPr>
        <p:grpSp>
          <p:nvGrpSpPr>
            <p:cNvPr id="3275" name="Group 68"/>
            <p:cNvGrpSpPr>
              <a:grpSpLocks/>
            </p:cNvGrpSpPr>
            <p:nvPr/>
          </p:nvGrpSpPr>
          <p:grpSpPr bwMode="auto">
            <a:xfrm>
              <a:off x="4161" y="1930"/>
              <a:ext cx="1096" cy="342"/>
              <a:chOff x="2976" y="2448"/>
              <a:chExt cx="1200" cy="545"/>
            </a:xfrm>
          </p:grpSpPr>
          <p:sp>
            <p:nvSpPr>
              <p:cNvPr id="3277" name="AutoShape 69"/>
              <p:cNvSpPr>
                <a:spLocks noChangeArrowheads="1"/>
              </p:cNvSpPr>
              <p:nvPr/>
            </p:nvSpPr>
            <p:spPr bwMode="auto">
              <a:xfrm>
                <a:off x="3023" y="2820"/>
                <a:ext cx="1104" cy="144"/>
              </a:xfrm>
              <a:prstGeom prst="flowChartMerge">
                <a:avLst/>
              </a:prstGeom>
              <a:gradFill rotWithShape="0">
                <a:gsLst>
                  <a:gs pos="0">
                    <a:srgbClr val="FFFF99"/>
                  </a:gs>
                  <a:gs pos="100000">
                    <a:srgbClr val="0000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78" name="AutoShape 70"/>
              <p:cNvSpPr>
                <a:spLocks noChangeArrowheads="1"/>
              </p:cNvSpPr>
              <p:nvPr/>
            </p:nvSpPr>
            <p:spPr bwMode="auto">
              <a:xfrm>
                <a:off x="3024" y="2448"/>
                <a:ext cx="1104" cy="384"/>
              </a:xfrm>
              <a:prstGeom prst="flowChartProcess">
                <a:avLst/>
              </a:prstGeom>
              <a:gradFill rotWithShape="0">
                <a:gsLst>
                  <a:gs pos="0">
                    <a:srgbClr val="30301D"/>
                  </a:gs>
                  <a:gs pos="50000">
                    <a:srgbClr val="FFFF99"/>
                  </a:gs>
                  <a:gs pos="100000">
                    <a:srgbClr val="30301D"/>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200"/>
                  <a:t>Decant</a:t>
                </a:r>
              </a:p>
            </p:txBody>
          </p:sp>
          <p:sp>
            <p:nvSpPr>
              <p:cNvPr id="3279" name="Rectangle 71"/>
              <p:cNvSpPr>
                <a:spLocks noChangeArrowheads="1"/>
              </p:cNvSpPr>
              <p:nvPr/>
            </p:nvSpPr>
            <p:spPr bwMode="auto">
              <a:xfrm flipV="1">
                <a:off x="3648" y="2496"/>
                <a:ext cx="528"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80" name="Rectangle 72"/>
              <p:cNvSpPr>
                <a:spLocks noChangeArrowheads="1"/>
              </p:cNvSpPr>
              <p:nvPr/>
            </p:nvSpPr>
            <p:spPr bwMode="auto">
              <a:xfrm rot="-5400000">
                <a:off x="3550" y="2946"/>
                <a:ext cx="47" cy="47"/>
              </a:xfrm>
              <a:prstGeom prst="rect">
                <a:avLst/>
              </a:prstGeom>
              <a:gradFill rotWithShape="0">
                <a:gsLst>
                  <a:gs pos="0">
                    <a:srgbClr val="070704"/>
                  </a:gs>
                  <a:gs pos="50000">
                    <a:srgbClr val="FFFF99"/>
                  </a:gs>
                  <a:gs pos="100000">
                    <a:srgbClr val="07070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81" name="Rectangle 73"/>
              <p:cNvSpPr>
                <a:spLocks noChangeArrowheads="1"/>
              </p:cNvSpPr>
              <p:nvPr/>
            </p:nvSpPr>
            <p:spPr bwMode="auto">
              <a:xfrm flipH="1">
                <a:off x="2976" y="2448"/>
                <a:ext cx="96" cy="48"/>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sp>
          <p:nvSpPr>
            <p:cNvPr id="3276" name="AutoShape 74"/>
            <p:cNvSpPr>
              <a:spLocks noChangeArrowheads="1"/>
            </p:cNvSpPr>
            <p:nvPr/>
          </p:nvSpPr>
          <p:spPr bwMode="auto">
            <a:xfrm>
              <a:off x="5049" y="1856"/>
              <a:ext cx="199" cy="34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grpSp>
      <p:sp>
        <p:nvSpPr>
          <p:cNvPr id="3107" name="Text Box 76"/>
          <p:cNvSpPr txBox="1">
            <a:spLocks noChangeArrowheads="1"/>
          </p:cNvSpPr>
          <p:nvPr/>
        </p:nvSpPr>
        <p:spPr bwMode="auto">
          <a:xfrm>
            <a:off x="2884376" y="5514128"/>
            <a:ext cx="63350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Residue</a:t>
            </a:r>
          </a:p>
        </p:txBody>
      </p:sp>
      <p:sp>
        <p:nvSpPr>
          <p:cNvPr id="3108" name="Rectangle 77"/>
          <p:cNvSpPr>
            <a:spLocks noChangeArrowheads="1"/>
          </p:cNvSpPr>
          <p:nvPr/>
        </p:nvSpPr>
        <p:spPr bwMode="invGray">
          <a:xfrm>
            <a:off x="5468525" y="2619527"/>
            <a:ext cx="53260" cy="4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109" name="Line 78"/>
          <p:cNvSpPr>
            <a:spLocks noChangeShapeType="1"/>
          </p:cNvSpPr>
          <p:nvPr/>
        </p:nvSpPr>
        <p:spPr bwMode="auto">
          <a:xfrm>
            <a:off x="2917590" y="2817148"/>
            <a:ext cx="276287" cy="0"/>
          </a:xfrm>
          <a:prstGeom prst="line">
            <a:avLst/>
          </a:prstGeom>
          <a:noFill/>
          <a:ln w="25400">
            <a:solidFill>
              <a:srgbClr val="8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110" name="Group 79"/>
          <p:cNvGrpSpPr>
            <a:grpSpLocks/>
          </p:cNvGrpSpPr>
          <p:nvPr/>
        </p:nvGrpSpPr>
        <p:grpSpPr bwMode="auto">
          <a:xfrm>
            <a:off x="2541439" y="2185334"/>
            <a:ext cx="492656" cy="661268"/>
            <a:chOff x="336" y="576"/>
            <a:chExt cx="528" cy="720"/>
          </a:xfrm>
        </p:grpSpPr>
        <p:sp>
          <p:nvSpPr>
            <p:cNvPr id="3273" name="AutoShape 80"/>
            <p:cNvSpPr>
              <a:spLocks noChangeArrowheads="1"/>
            </p:cNvSpPr>
            <p:nvPr/>
          </p:nvSpPr>
          <p:spPr bwMode="auto">
            <a:xfrm>
              <a:off x="336" y="576"/>
              <a:ext cx="516" cy="72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050"/>
                <a:t>Ground</a:t>
              </a:r>
              <a:br>
                <a:rPr lang="en-US" altLang="en-US" sz="1050"/>
              </a:br>
              <a:r>
                <a:rPr lang="en-US" altLang="en-US" sz="1050"/>
                <a:t>Con</a:t>
              </a:r>
              <a:br>
                <a:rPr lang="en-US" altLang="en-US" sz="1050"/>
              </a:br>
              <a:r>
                <a:rPr lang="en-US" altLang="en-US" sz="1050"/>
                <a:t>Tank</a:t>
              </a:r>
            </a:p>
          </p:txBody>
        </p:sp>
        <p:sp>
          <p:nvSpPr>
            <p:cNvPr id="3274" name="Rectangle 81"/>
            <p:cNvSpPr>
              <a:spLocks noChangeArrowheads="1"/>
            </p:cNvSpPr>
            <p:nvPr/>
          </p:nvSpPr>
          <p:spPr bwMode="auto">
            <a:xfrm>
              <a:off x="768" y="1248"/>
              <a:ext cx="96"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sp>
        <p:nvSpPr>
          <p:cNvPr id="3112" name="Text Box 83"/>
          <p:cNvSpPr txBox="1">
            <a:spLocks noChangeArrowheads="1"/>
          </p:cNvSpPr>
          <p:nvPr/>
        </p:nvSpPr>
        <p:spPr bwMode="auto">
          <a:xfrm>
            <a:off x="1416321" y="3019831"/>
            <a:ext cx="607859"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Oxygen</a:t>
            </a:r>
          </a:p>
        </p:txBody>
      </p:sp>
      <p:cxnSp>
        <p:nvCxnSpPr>
          <p:cNvPr id="3113" name="AutoShape 84"/>
          <p:cNvCxnSpPr>
            <a:cxnSpLocks noChangeShapeType="1"/>
            <a:endCxn id="23585" idx="1"/>
          </p:cNvCxnSpPr>
          <p:nvPr/>
        </p:nvCxnSpPr>
        <p:spPr bwMode="auto">
          <a:xfrm flipV="1">
            <a:off x="3794563" y="3103129"/>
            <a:ext cx="252584" cy="192869"/>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5" name="AutoShape 86"/>
          <p:cNvCxnSpPr>
            <a:cxnSpLocks noChangeShapeType="1"/>
            <a:endCxn id="23587" idx="1"/>
          </p:cNvCxnSpPr>
          <p:nvPr/>
        </p:nvCxnSpPr>
        <p:spPr bwMode="auto">
          <a:xfrm flipV="1">
            <a:off x="4050475" y="3103129"/>
            <a:ext cx="524834" cy="192869"/>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6" name="AutoShape 87"/>
          <p:cNvCxnSpPr>
            <a:cxnSpLocks noChangeShapeType="1"/>
          </p:cNvCxnSpPr>
          <p:nvPr/>
        </p:nvCxnSpPr>
        <p:spPr bwMode="auto">
          <a:xfrm flipV="1">
            <a:off x="3972394" y="3102653"/>
            <a:ext cx="338834" cy="193344"/>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19" name="AutoShape 90"/>
          <p:cNvCxnSpPr>
            <a:cxnSpLocks noChangeShapeType="1"/>
            <a:endCxn id="23601" idx="1"/>
          </p:cNvCxnSpPr>
          <p:nvPr/>
        </p:nvCxnSpPr>
        <p:spPr bwMode="auto">
          <a:xfrm flipV="1">
            <a:off x="3794563" y="2482714"/>
            <a:ext cx="252584" cy="90412"/>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0" name="AutoShape 91"/>
          <p:cNvCxnSpPr>
            <a:cxnSpLocks noChangeShapeType="1"/>
          </p:cNvCxnSpPr>
          <p:nvPr/>
        </p:nvCxnSpPr>
        <p:spPr bwMode="auto">
          <a:xfrm flipV="1">
            <a:off x="3998879" y="2485040"/>
            <a:ext cx="314013" cy="90412"/>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1" name="AutoShape 92"/>
          <p:cNvCxnSpPr>
            <a:cxnSpLocks noChangeShapeType="1"/>
          </p:cNvCxnSpPr>
          <p:nvPr/>
        </p:nvCxnSpPr>
        <p:spPr bwMode="auto">
          <a:xfrm flipV="1">
            <a:off x="4317115" y="2487831"/>
            <a:ext cx="258194" cy="85509"/>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2" name="AutoShape 93"/>
          <p:cNvCxnSpPr>
            <a:cxnSpLocks noChangeShapeType="1"/>
          </p:cNvCxnSpPr>
          <p:nvPr/>
        </p:nvCxnSpPr>
        <p:spPr bwMode="auto">
          <a:xfrm flipV="1">
            <a:off x="4559453" y="2482238"/>
            <a:ext cx="282156" cy="90887"/>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3" name="AutoShape 94"/>
          <p:cNvCxnSpPr>
            <a:cxnSpLocks noChangeShapeType="1"/>
          </p:cNvCxnSpPr>
          <p:nvPr/>
        </p:nvCxnSpPr>
        <p:spPr bwMode="auto">
          <a:xfrm flipV="1">
            <a:off x="4813314" y="2482715"/>
            <a:ext cx="296815" cy="92737"/>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24" name="AutoShape 95"/>
          <p:cNvCxnSpPr>
            <a:cxnSpLocks noChangeShapeType="1"/>
          </p:cNvCxnSpPr>
          <p:nvPr/>
        </p:nvCxnSpPr>
        <p:spPr bwMode="auto">
          <a:xfrm flipV="1">
            <a:off x="5015912" y="2482714"/>
            <a:ext cx="368283" cy="90411"/>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40" name="Line 111"/>
          <p:cNvSpPr>
            <a:spLocks noChangeShapeType="1"/>
          </p:cNvSpPr>
          <p:nvPr/>
        </p:nvSpPr>
        <p:spPr bwMode="auto">
          <a:xfrm flipV="1">
            <a:off x="1963347" y="3124029"/>
            <a:ext cx="1708760" cy="0"/>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2" name="Line 113"/>
          <p:cNvSpPr>
            <a:spLocks noChangeShapeType="1"/>
          </p:cNvSpPr>
          <p:nvPr/>
        </p:nvSpPr>
        <p:spPr bwMode="auto">
          <a:xfrm flipV="1">
            <a:off x="5467969" y="2005473"/>
            <a:ext cx="236465" cy="951"/>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cxnSp>
        <p:nvCxnSpPr>
          <p:cNvPr id="3143" name="AutoShape 114"/>
          <p:cNvCxnSpPr>
            <a:cxnSpLocks noChangeShapeType="1"/>
            <a:endCxn id="3312" idx="3"/>
          </p:cNvCxnSpPr>
          <p:nvPr/>
        </p:nvCxnSpPr>
        <p:spPr bwMode="auto">
          <a:xfrm flipV="1">
            <a:off x="5471901" y="2195070"/>
            <a:ext cx="537738" cy="441724"/>
          </a:xfrm>
          <a:prstGeom prst="bentConnector4">
            <a:avLst>
              <a:gd name="adj1" fmla="val 43279"/>
              <a:gd name="adj2" fmla="val 171307"/>
            </a:avLst>
          </a:prstGeom>
          <a:noFill/>
          <a:ln w="25400">
            <a:solidFill>
              <a:srgbClr val="000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3145" name="Group 116"/>
          <p:cNvGrpSpPr>
            <a:grpSpLocks/>
          </p:cNvGrpSpPr>
          <p:nvPr/>
        </p:nvGrpSpPr>
        <p:grpSpPr bwMode="auto">
          <a:xfrm>
            <a:off x="2255839" y="4983102"/>
            <a:ext cx="1385871" cy="511153"/>
            <a:chOff x="3551" y="2943"/>
            <a:chExt cx="1249" cy="538"/>
          </a:xfrm>
        </p:grpSpPr>
        <p:sp>
          <p:nvSpPr>
            <p:cNvPr id="3252" name="AutoShape 117"/>
            <p:cNvSpPr>
              <a:spLocks noChangeArrowheads="1"/>
            </p:cNvSpPr>
            <p:nvPr/>
          </p:nvSpPr>
          <p:spPr bwMode="auto">
            <a:xfrm>
              <a:off x="4604" y="2943"/>
              <a:ext cx="196" cy="335"/>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grpSp>
          <p:nvGrpSpPr>
            <p:cNvPr id="3253" name="Group 118"/>
            <p:cNvGrpSpPr>
              <a:grpSpLocks/>
            </p:cNvGrpSpPr>
            <p:nvPr/>
          </p:nvGrpSpPr>
          <p:grpSpPr bwMode="auto">
            <a:xfrm>
              <a:off x="3675" y="2969"/>
              <a:ext cx="1075" cy="400"/>
              <a:chOff x="2976" y="2448"/>
              <a:chExt cx="1200" cy="545"/>
            </a:xfrm>
          </p:grpSpPr>
          <p:sp>
            <p:nvSpPr>
              <p:cNvPr id="3268" name="AutoShape 119"/>
              <p:cNvSpPr>
                <a:spLocks noChangeArrowheads="1"/>
              </p:cNvSpPr>
              <p:nvPr/>
            </p:nvSpPr>
            <p:spPr bwMode="auto">
              <a:xfrm>
                <a:off x="3023" y="2820"/>
                <a:ext cx="1104" cy="144"/>
              </a:xfrm>
              <a:prstGeom prst="flowChartMerge">
                <a:avLst/>
              </a:prstGeom>
              <a:gradFill rotWithShape="0">
                <a:gsLst>
                  <a:gs pos="0">
                    <a:srgbClr val="FFFF99"/>
                  </a:gs>
                  <a:gs pos="100000">
                    <a:srgbClr val="0000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9" name="AutoShape 120"/>
              <p:cNvSpPr>
                <a:spLocks noChangeArrowheads="1"/>
              </p:cNvSpPr>
              <p:nvPr/>
            </p:nvSpPr>
            <p:spPr bwMode="auto">
              <a:xfrm>
                <a:off x="3024" y="2448"/>
                <a:ext cx="1104" cy="384"/>
              </a:xfrm>
              <a:prstGeom prst="flowChartProcess">
                <a:avLst/>
              </a:prstGeom>
              <a:gradFill rotWithShape="0">
                <a:gsLst>
                  <a:gs pos="0">
                    <a:srgbClr val="30301D"/>
                  </a:gs>
                  <a:gs pos="50000">
                    <a:srgbClr val="FFFF99"/>
                  </a:gs>
                  <a:gs pos="100000">
                    <a:srgbClr val="30301D"/>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endParaRPr lang="en-US" altLang="en-US" sz="1200"/>
              </a:p>
            </p:txBody>
          </p:sp>
          <p:sp>
            <p:nvSpPr>
              <p:cNvPr id="3270" name="Rectangle 121"/>
              <p:cNvSpPr>
                <a:spLocks noChangeArrowheads="1"/>
              </p:cNvSpPr>
              <p:nvPr/>
            </p:nvSpPr>
            <p:spPr bwMode="auto">
              <a:xfrm flipV="1">
                <a:off x="3648" y="2496"/>
                <a:ext cx="528"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71" name="Rectangle 122"/>
              <p:cNvSpPr>
                <a:spLocks noChangeArrowheads="1"/>
              </p:cNvSpPr>
              <p:nvPr/>
            </p:nvSpPr>
            <p:spPr bwMode="auto">
              <a:xfrm rot="-5400000">
                <a:off x="3550" y="2946"/>
                <a:ext cx="47" cy="47"/>
              </a:xfrm>
              <a:prstGeom prst="rect">
                <a:avLst/>
              </a:prstGeom>
              <a:gradFill rotWithShape="0">
                <a:gsLst>
                  <a:gs pos="0">
                    <a:srgbClr val="070704"/>
                  </a:gs>
                  <a:gs pos="50000">
                    <a:srgbClr val="FFFF99"/>
                  </a:gs>
                  <a:gs pos="100000">
                    <a:srgbClr val="07070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72" name="Rectangle 123"/>
              <p:cNvSpPr>
                <a:spLocks noChangeArrowheads="1"/>
              </p:cNvSpPr>
              <p:nvPr/>
            </p:nvSpPr>
            <p:spPr bwMode="auto">
              <a:xfrm flipH="1">
                <a:off x="2976" y="2448"/>
                <a:ext cx="96" cy="48"/>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sp>
          <p:nvSpPr>
            <p:cNvPr id="3254" name="AutoShape 124"/>
            <p:cNvSpPr>
              <a:spLocks noChangeArrowheads="1"/>
            </p:cNvSpPr>
            <p:nvPr/>
          </p:nvSpPr>
          <p:spPr bwMode="auto">
            <a:xfrm>
              <a:off x="4547" y="2979"/>
              <a:ext cx="196" cy="335"/>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grpSp>
          <p:nvGrpSpPr>
            <p:cNvPr id="3255" name="Group 125"/>
            <p:cNvGrpSpPr>
              <a:grpSpLocks/>
            </p:cNvGrpSpPr>
            <p:nvPr/>
          </p:nvGrpSpPr>
          <p:grpSpPr bwMode="auto">
            <a:xfrm>
              <a:off x="3614" y="3019"/>
              <a:ext cx="1075" cy="400"/>
              <a:chOff x="2976" y="2448"/>
              <a:chExt cx="1200" cy="545"/>
            </a:xfrm>
          </p:grpSpPr>
          <p:sp>
            <p:nvSpPr>
              <p:cNvPr id="3263" name="AutoShape 126"/>
              <p:cNvSpPr>
                <a:spLocks noChangeArrowheads="1"/>
              </p:cNvSpPr>
              <p:nvPr/>
            </p:nvSpPr>
            <p:spPr bwMode="auto">
              <a:xfrm>
                <a:off x="3023" y="2820"/>
                <a:ext cx="1104" cy="144"/>
              </a:xfrm>
              <a:prstGeom prst="flowChartMerge">
                <a:avLst/>
              </a:prstGeom>
              <a:gradFill rotWithShape="0">
                <a:gsLst>
                  <a:gs pos="0">
                    <a:srgbClr val="FFFF99"/>
                  </a:gs>
                  <a:gs pos="100000">
                    <a:srgbClr val="0000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4" name="AutoShape 127"/>
              <p:cNvSpPr>
                <a:spLocks noChangeArrowheads="1"/>
              </p:cNvSpPr>
              <p:nvPr/>
            </p:nvSpPr>
            <p:spPr bwMode="auto">
              <a:xfrm>
                <a:off x="3024" y="2448"/>
                <a:ext cx="1104" cy="384"/>
              </a:xfrm>
              <a:prstGeom prst="flowChartProcess">
                <a:avLst/>
              </a:prstGeom>
              <a:gradFill rotWithShape="0">
                <a:gsLst>
                  <a:gs pos="0">
                    <a:srgbClr val="30301D"/>
                  </a:gs>
                  <a:gs pos="50000">
                    <a:srgbClr val="FFFF99"/>
                  </a:gs>
                  <a:gs pos="100000">
                    <a:srgbClr val="30301D"/>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endParaRPr lang="en-US" altLang="en-US" sz="1200"/>
              </a:p>
            </p:txBody>
          </p:sp>
          <p:sp>
            <p:nvSpPr>
              <p:cNvPr id="3265" name="Rectangle 128"/>
              <p:cNvSpPr>
                <a:spLocks noChangeArrowheads="1"/>
              </p:cNvSpPr>
              <p:nvPr/>
            </p:nvSpPr>
            <p:spPr bwMode="auto">
              <a:xfrm flipV="1">
                <a:off x="3648" y="2496"/>
                <a:ext cx="528"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6" name="Rectangle 129"/>
              <p:cNvSpPr>
                <a:spLocks noChangeArrowheads="1"/>
              </p:cNvSpPr>
              <p:nvPr/>
            </p:nvSpPr>
            <p:spPr bwMode="auto">
              <a:xfrm rot="-5400000">
                <a:off x="3550" y="2946"/>
                <a:ext cx="47" cy="47"/>
              </a:xfrm>
              <a:prstGeom prst="rect">
                <a:avLst/>
              </a:prstGeom>
              <a:gradFill rotWithShape="0">
                <a:gsLst>
                  <a:gs pos="0">
                    <a:srgbClr val="070704"/>
                  </a:gs>
                  <a:gs pos="50000">
                    <a:srgbClr val="FFFF99"/>
                  </a:gs>
                  <a:gs pos="100000">
                    <a:srgbClr val="07070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7" name="Rectangle 130"/>
              <p:cNvSpPr>
                <a:spLocks noChangeArrowheads="1"/>
              </p:cNvSpPr>
              <p:nvPr/>
            </p:nvSpPr>
            <p:spPr bwMode="auto">
              <a:xfrm flipH="1">
                <a:off x="2976" y="2448"/>
                <a:ext cx="96" cy="48"/>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grpSp>
          <p:nvGrpSpPr>
            <p:cNvPr id="3256" name="Group 131"/>
            <p:cNvGrpSpPr>
              <a:grpSpLocks/>
            </p:cNvGrpSpPr>
            <p:nvPr/>
          </p:nvGrpSpPr>
          <p:grpSpPr bwMode="auto">
            <a:xfrm>
              <a:off x="3551" y="3081"/>
              <a:ext cx="1075" cy="400"/>
              <a:chOff x="2976" y="2448"/>
              <a:chExt cx="1200" cy="545"/>
            </a:xfrm>
          </p:grpSpPr>
          <p:sp>
            <p:nvSpPr>
              <p:cNvPr id="3258" name="AutoShape 132"/>
              <p:cNvSpPr>
                <a:spLocks noChangeArrowheads="1"/>
              </p:cNvSpPr>
              <p:nvPr/>
            </p:nvSpPr>
            <p:spPr bwMode="auto">
              <a:xfrm>
                <a:off x="3023" y="2820"/>
                <a:ext cx="1104" cy="144"/>
              </a:xfrm>
              <a:prstGeom prst="flowChartMerge">
                <a:avLst/>
              </a:prstGeom>
              <a:gradFill rotWithShape="0">
                <a:gsLst>
                  <a:gs pos="0">
                    <a:srgbClr val="FFFF99"/>
                  </a:gs>
                  <a:gs pos="100000">
                    <a:srgbClr val="0000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59" name="AutoShape 133"/>
              <p:cNvSpPr>
                <a:spLocks noChangeArrowheads="1"/>
              </p:cNvSpPr>
              <p:nvPr/>
            </p:nvSpPr>
            <p:spPr bwMode="auto">
              <a:xfrm>
                <a:off x="3024" y="2448"/>
                <a:ext cx="1104" cy="384"/>
              </a:xfrm>
              <a:prstGeom prst="flowChartProcess">
                <a:avLst/>
              </a:prstGeom>
              <a:gradFill rotWithShape="0">
                <a:gsLst>
                  <a:gs pos="0">
                    <a:srgbClr val="30301D"/>
                  </a:gs>
                  <a:gs pos="50000">
                    <a:srgbClr val="FFFF99"/>
                  </a:gs>
                  <a:gs pos="100000">
                    <a:srgbClr val="30301D"/>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200"/>
                  <a:t>CCD</a:t>
                </a:r>
              </a:p>
            </p:txBody>
          </p:sp>
          <p:sp>
            <p:nvSpPr>
              <p:cNvPr id="3260" name="Rectangle 134"/>
              <p:cNvSpPr>
                <a:spLocks noChangeArrowheads="1"/>
              </p:cNvSpPr>
              <p:nvPr/>
            </p:nvSpPr>
            <p:spPr bwMode="auto">
              <a:xfrm flipV="1">
                <a:off x="3648" y="2496"/>
                <a:ext cx="528"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1" name="Rectangle 135"/>
              <p:cNvSpPr>
                <a:spLocks noChangeArrowheads="1"/>
              </p:cNvSpPr>
              <p:nvPr/>
            </p:nvSpPr>
            <p:spPr bwMode="auto">
              <a:xfrm rot="-5400000">
                <a:off x="3550" y="2946"/>
                <a:ext cx="47" cy="47"/>
              </a:xfrm>
              <a:prstGeom prst="rect">
                <a:avLst/>
              </a:prstGeom>
              <a:gradFill rotWithShape="0">
                <a:gsLst>
                  <a:gs pos="0">
                    <a:srgbClr val="070704"/>
                  </a:gs>
                  <a:gs pos="50000">
                    <a:srgbClr val="FFFF99"/>
                  </a:gs>
                  <a:gs pos="100000">
                    <a:srgbClr val="07070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3262" name="Rectangle 136"/>
              <p:cNvSpPr>
                <a:spLocks noChangeArrowheads="1"/>
              </p:cNvSpPr>
              <p:nvPr/>
            </p:nvSpPr>
            <p:spPr bwMode="auto">
              <a:xfrm flipH="1">
                <a:off x="2976" y="2448"/>
                <a:ext cx="96" cy="48"/>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sp>
          <p:nvSpPr>
            <p:cNvPr id="3257" name="AutoShape 137"/>
            <p:cNvSpPr>
              <a:spLocks noChangeArrowheads="1"/>
            </p:cNvSpPr>
            <p:nvPr/>
          </p:nvSpPr>
          <p:spPr bwMode="auto">
            <a:xfrm>
              <a:off x="4498" y="3012"/>
              <a:ext cx="196" cy="335"/>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grpSp>
      <p:sp>
        <p:nvSpPr>
          <p:cNvPr id="3146" name="Line 138"/>
          <p:cNvSpPr>
            <a:spLocks noChangeShapeType="1"/>
          </p:cNvSpPr>
          <p:nvPr/>
        </p:nvSpPr>
        <p:spPr bwMode="auto">
          <a:xfrm>
            <a:off x="7178161" y="5294849"/>
            <a:ext cx="662654" cy="6569"/>
          </a:xfrm>
          <a:prstGeom prst="line">
            <a:avLst/>
          </a:prstGeom>
          <a:noFill/>
          <a:ln w="254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47" name="AutoShape 139"/>
          <p:cNvSpPr>
            <a:spLocks noChangeArrowheads="1"/>
          </p:cNvSpPr>
          <p:nvPr/>
        </p:nvSpPr>
        <p:spPr bwMode="auto">
          <a:xfrm>
            <a:off x="6727672" y="5108308"/>
            <a:ext cx="450491" cy="54155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48" name="AutoShape 140"/>
          <p:cNvSpPr>
            <a:spLocks noChangeArrowheads="1"/>
          </p:cNvSpPr>
          <p:nvPr/>
        </p:nvSpPr>
        <p:spPr bwMode="auto">
          <a:xfrm>
            <a:off x="6655549" y="5163414"/>
            <a:ext cx="450491" cy="54155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57" name="Line 156"/>
          <p:cNvSpPr>
            <a:spLocks noChangeShapeType="1"/>
          </p:cNvSpPr>
          <p:nvPr/>
        </p:nvSpPr>
        <p:spPr bwMode="auto">
          <a:xfrm flipV="1">
            <a:off x="6186076" y="2132192"/>
            <a:ext cx="393141" cy="248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8" name="Line 157"/>
          <p:cNvSpPr>
            <a:spLocks noChangeShapeType="1"/>
          </p:cNvSpPr>
          <p:nvPr/>
        </p:nvSpPr>
        <p:spPr bwMode="auto">
          <a:xfrm>
            <a:off x="6579217" y="2132191"/>
            <a:ext cx="0" cy="507542"/>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59" name="Text Box 158"/>
          <p:cNvSpPr txBox="1">
            <a:spLocks noChangeArrowheads="1"/>
          </p:cNvSpPr>
          <p:nvPr/>
        </p:nvSpPr>
        <p:spPr bwMode="auto">
          <a:xfrm>
            <a:off x="6124780" y="1815623"/>
            <a:ext cx="707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Vent Gases</a:t>
            </a:r>
            <a:endParaRPr lang="en-US" altLang="en-US" sz="675">
              <a:solidFill>
                <a:srgbClr val="000066"/>
              </a:solidFill>
            </a:endParaRPr>
          </a:p>
        </p:txBody>
      </p:sp>
      <p:sp>
        <p:nvSpPr>
          <p:cNvPr id="3163" name="Text Box 162"/>
          <p:cNvSpPr txBox="1">
            <a:spLocks noChangeArrowheads="1"/>
          </p:cNvSpPr>
          <p:nvPr/>
        </p:nvSpPr>
        <p:spPr bwMode="auto">
          <a:xfrm>
            <a:off x="3640438" y="3831458"/>
            <a:ext cx="122341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Final Product Tank</a:t>
            </a:r>
          </a:p>
        </p:txBody>
      </p:sp>
      <p:sp>
        <p:nvSpPr>
          <p:cNvPr id="3164" name="Line 163"/>
          <p:cNvSpPr>
            <a:spLocks noChangeShapeType="1"/>
          </p:cNvSpPr>
          <p:nvPr/>
        </p:nvSpPr>
        <p:spPr bwMode="auto">
          <a:xfrm>
            <a:off x="6325371" y="2698188"/>
            <a:ext cx="3322" cy="563659"/>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6" name="Text Box 165"/>
          <p:cNvSpPr txBox="1">
            <a:spLocks noChangeArrowheads="1"/>
          </p:cNvSpPr>
          <p:nvPr/>
        </p:nvSpPr>
        <p:spPr bwMode="auto">
          <a:xfrm>
            <a:off x="4299166" y="3509560"/>
            <a:ext cx="941283"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Cooled Slurry</a:t>
            </a:r>
            <a:br>
              <a:rPr lang="en-US" altLang="en-US" sz="900"/>
            </a:br>
            <a:endParaRPr lang="en-US" altLang="en-US" sz="675">
              <a:solidFill>
                <a:srgbClr val="000066"/>
              </a:solidFill>
            </a:endParaRPr>
          </a:p>
        </p:txBody>
      </p:sp>
      <p:sp>
        <p:nvSpPr>
          <p:cNvPr id="3169" name="Text Box 181"/>
          <p:cNvSpPr txBox="1">
            <a:spLocks noChangeArrowheads="1"/>
          </p:cNvSpPr>
          <p:nvPr/>
        </p:nvSpPr>
        <p:spPr bwMode="auto">
          <a:xfrm>
            <a:off x="2523523" y="3334476"/>
            <a:ext cx="902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900"/>
              <a:t>PLV Coolant </a:t>
            </a:r>
          </a:p>
          <a:p>
            <a:pPr algn="ctr"/>
            <a:r>
              <a:rPr lang="en-US" altLang="en-US" sz="900"/>
              <a:t>Tank </a:t>
            </a:r>
            <a:endParaRPr lang="en-US" altLang="en-US" sz="675">
              <a:solidFill>
                <a:srgbClr val="000066"/>
              </a:solidFill>
            </a:endParaRPr>
          </a:p>
        </p:txBody>
      </p:sp>
      <p:sp>
        <p:nvSpPr>
          <p:cNvPr id="3172" name="Line 184"/>
          <p:cNvSpPr>
            <a:spLocks noChangeShapeType="1"/>
          </p:cNvSpPr>
          <p:nvPr/>
        </p:nvSpPr>
        <p:spPr bwMode="auto">
          <a:xfrm>
            <a:off x="3670560" y="3296472"/>
            <a:ext cx="365054" cy="0"/>
          </a:xfrm>
          <a:prstGeom prst="line">
            <a:avLst/>
          </a:prstGeom>
          <a:noFill/>
          <a:ln w="2222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3" name="Text Box 185"/>
          <p:cNvSpPr txBox="1">
            <a:spLocks noChangeArrowheads="1"/>
          </p:cNvSpPr>
          <p:nvPr/>
        </p:nvSpPr>
        <p:spPr bwMode="auto">
          <a:xfrm>
            <a:off x="6645389" y="1957737"/>
            <a:ext cx="110070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Scrubber Circuit</a:t>
            </a:r>
          </a:p>
        </p:txBody>
      </p:sp>
      <p:sp>
        <p:nvSpPr>
          <p:cNvPr id="3175" name="Line 188"/>
          <p:cNvSpPr>
            <a:spLocks noChangeShapeType="1"/>
          </p:cNvSpPr>
          <p:nvPr/>
        </p:nvSpPr>
        <p:spPr bwMode="auto">
          <a:xfrm flipV="1">
            <a:off x="3675865" y="2573125"/>
            <a:ext cx="0" cy="717324"/>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 name="AutoShape 190"/>
          <p:cNvSpPr>
            <a:spLocks noChangeArrowheads="1"/>
          </p:cNvSpPr>
          <p:nvPr/>
        </p:nvSpPr>
        <p:spPr bwMode="auto">
          <a:xfrm>
            <a:off x="6428800" y="3239493"/>
            <a:ext cx="332876" cy="48550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78" name="Text Box 191"/>
          <p:cNvSpPr txBox="1">
            <a:spLocks noChangeArrowheads="1"/>
          </p:cNvSpPr>
          <p:nvPr/>
        </p:nvSpPr>
        <p:spPr bwMode="auto">
          <a:xfrm>
            <a:off x="6347288" y="3329256"/>
            <a:ext cx="106409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Conditioning</a:t>
            </a:r>
          </a:p>
          <a:p>
            <a:r>
              <a:rPr lang="en-US" altLang="en-US" sz="900"/>
              <a:t>Tank</a:t>
            </a:r>
          </a:p>
        </p:txBody>
      </p:sp>
      <p:sp>
        <p:nvSpPr>
          <p:cNvPr id="3182" name="Line 205"/>
          <p:cNvSpPr>
            <a:spLocks noChangeShapeType="1"/>
          </p:cNvSpPr>
          <p:nvPr/>
        </p:nvSpPr>
        <p:spPr bwMode="auto">
          <a:xfrm>
            <a:off x="6318950" y="3268944"/>
            <a:ext cx="109850" cy="0"/>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 name="Line 206"/>
          <p:cNvSpPr>
            <a:spLocks noChangeShapeType="1"/>
          </p:cNvSpPr>
          <p:nvPr/>
        </p:nvSpPr>
        <p:spPr bwMode="auto">
          <a:xfrm flipH="1">
            <a:off x="3467829" y="3669957"/>
            <a:ext cx="2960972" cy="509"/>
          </a:xfrm>
          <a:prstGeom prst="line">
            <a:avLst/>
          </a:prstGeom>
          <a:noFill/>
          <a:ln w="25400">
            <a:solidFill>
              <a:srgbClr val="000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 name="Line 211"/>
          <p:cNvSpPr>
            <a:spLocks noChangeShapeType="1"/>
          </p:cNvSpPr>
          <p:nvPr/>
        </p:nvSpPr>
        <p:spPr bwMode="auto">
          <a:xfrm>
            <a:off x="3467828" y="3665347"/>
            <a:ext cx="0" cy="520637"/>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 name="Line 212"/>
          <p:cNvSpPr>
            <a:spLocks noChangeShapeType="1"/>
          </p:cNvSpPr>
          <p:nvPr/>
        </p:nvSpPr>
        <p:spPr bwMode="auto">
          <a:xfrm>
            <a:off x="4393337" y="4373516"/>
            <a:ext cx="381643" cy="0"/>
          </a:xfrm>
          <a:prstGeom prst="line">
            <a:avLst/>
          </a:prstGeom>
          <a:noFill/>
          <a:ln w="25400">
            <a:solidFill>
              <a:srgbClr val="3366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 name="Line 213"/>
          <p:cNvSpPr>
            <a:spLocks noChangeShapeType="1"/>
          </p:cNvSpPr>
          <p:nvPr/>
        </p:nvSpPr>
        <p:spPr bwMode="auto">
          <a:xfrm>
            <a:off x="2093177" y="4812704"/>
            <a:ext cx="1361934" cy="0"/>
          </a:xfrm>
          <a:prstGeom prst="line">
            <a:avLst/>
          </a:prstGeom>
          <a:noFill/>
          <a:ln w="25400">
            <a:solidFill>
              <a:srgbClr val="808080"/>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 name="Line 219"/>
          <p:cNvSpPr>
            <a:spLocks noChangeShapeType="1"/>
          </p:cNvSpPr>
          <p:nvPr/>
        </p:nvSpPr>
        <p:spPr bwMode="auto">
          <a:xfrm>
            <a:off x="2841742" y="5497395"/>
            <a:ext cx="8013" cy="19783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 name="Line 220"/>
          <p:cNvSpPr>
            <a:spLocks noChangeShapeType="1"/>
          </p:cNvSpPr>
          <p:nvPr/>
        </p:nvSpPr>
        <p:spPr bwMode="auto">
          <a:xfrm>
            <a:off x="2944521" y="4709653"/>
            <a:ext cx="574025" cy="6266"/>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 name="Line 221"/>
          <p:cNvSpPr>
            <a:spLocks noChangeShapeType="1"/>
          </p:cNvSpPr>
          <p:nvPr/>
        </p:nvSpPr>
        <p:spPr bwMode="auto">
          <a:xfrm>
            <a:off x="3513711" y="4715920"/>
            <a:ext cx="1013" cy="267182"/>
          </a:xfrm>
          <a:prstGeom prst="line">
            <a:avLst/>
          </a:prstGeom>
          <a:noFill/>
          <a:ln w="25400">
            <a:solidFill>
              <a:srgbClr val="993300"/>
            </a:solidFill>
            <a:round/>
            <a:headEnd/>
            <a:tailEnd type="triangle"/>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 name="Line 222"/>
          <p:cNvSpPr>
            <a:spLocks noChangeShapeType="1"/>
          </p:cNvSpPr>
          <p:nvPr/>
        </p:nvSpPr>
        <p:spPr bwMode="auto">
          <a:xfrm flipV="1">
            <a:off x="2851247" y="5695226"/>
            <a:ext cx="3572630" cy="9743"/>
          </a:xfrm>
          <a:prstGeom prst="line">
            <a:avLst/>
          </a:prstGeom>
          <a:noFill/>
          <a:ln w="254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 name="Line 225"/>
          <p:cNvSpPr>
            <a:spLocks noChangeShapeType="1"/>
          </p:cNvSpPr>
          <p:nvPr/>
        </p:nvSpPr>
        <p:spPr bwMode="auto">
          <a:xfrm flipV="1">
            <a:off x="3553244" y="4270599"/>
            <a:ext cx="1214699" cy="0"/>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 name="AutoShape 226"/>
          <p:cNvSpPr>
            <a:spLocks noChangeArrowheads="1"/>
          </p:cNvSpPr>
          <p:nvPr/>
        </p:nvSpPr>
        <p:spPr bwMode="auto">
          <a:xfrm>
            <a:off x="2244344" y="3278212"/>
            <a:ext cx="271848" cy="35438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203" name="Line 228"/>
          <p:cNvSpPr>
            <a:spLocks noChangeShapeType="1"/>
          </p:cNvSpPr>
          <p:nvPr/>
        </p:nvSpPr>
        <p:spPr bwMode="auto">
          <a:xfrm flipV="1">
            <a:off x="3670560" y="5141688"/>
            <a:ext cx="722775" cy="5998"/>
          </a:xfrm>
          <a:prstGeom prst="line">
            <a:avLst/>
          </a:prstGeom>
          <a:noFill/>
          <a:ln w="254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8" name="Line 233"/>
          <p:cNvSpPr>
            <a:spLocks noChangeShapeType="1"/>
          </p:cNvSpPr>
          <p:nvPr/>
        </p:nvSpPr>
        <p:spPr bwMode="auto">
          <a:xfrm flipH="1">
            <a:off x="7349441" y="4299217"/>
            <a:ext cx="28183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13" name="Line 238"/>
          <p:cNvSpPr>
            <a:spLocks noChangeShapeType="1"/>
          </p:cNvSpPr>
          <p:nvPr/>
        </p:nvSpPr>
        <p:spPr bwMode="auto">
          <a:xfrm flipV="1">
            <a:off x="2541440" y="3292348"/>
            <a:ext cx="1130666" cy="4124"/>
          </a:xfrm>
          <a:prstGeom prst="line">
            <a:avLst/>
          </a:prstGeom>
          <a:noFill/>
          <a:ln w="222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21" name="Text Box 162"/>
          <p:cNvSpPr txBox="1">
            <a:spLocks noChangeArrowheads="1"/>
          </p:cNvSpPr>
          <p:nvPr/>
        </p:nvSpPr>
        <p:spPr bwMode="auto">
          <a:xfrm>
            <a:off x="1256541" y="4675790"/>
            <a:ext cx="84510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Wash Water</a:t>
            </a:r>
          </a:p>
        </p:txBody>
      </p:sp>
      <p:sp>
        <p:nvSpPr>
          <p:cNvPr id="3149" name="AutoShape 141"/>
          <p:cNvSpPr>
            <a:spLocks noChangeArrowheads="1"/>
          </p:cNvSpPr>
          <p:nvPr/>
        </p:nvSpPr>
        <p:spPr bwMode="auto">
          <a:xfrm>
            <a:off x="6579218" y="5226124"/>
            <a:ext cx="450491" cy="54155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50" name="AutoShape 142"/>
          <p:cNvSpPr>
            <a:spLocks noChangeArrowheads="1"/>
          </p:cNvSpPr>
          <p:nvPr/>
        </p:nvSpPr>
        <p:spPr bwMode="auto">
          <a:xfrm>
            <a:off x="6525727" y="5276476"/>
            <a:ext cx="450491" cy="54155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51" name="AutoShape 143"/>
          <p:cNvSpPr>
            <a:spLocks noChangeArrowheads="1"/>
          </p:cNvSpPr>
          <p:nvPr/>
        </p:nvSpPr>
        <p:spPr bwMode="auto">
          <a:xfrm>
            <a:off x="6450276" y="5476946"/>
            <a:ext cx="275177" cy="344886"/>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3165" name="Text Box 164"/>
          <p:cNvSpPr txBox="1">
            <a:spLocks noChangeArrowheads="1"/>
          </p:cNvSpPr>
          <p:nvPr/>
        </p:nvSpPr>
        <p:spPr bwMode="auto">
          <a:xfrm>
            <a:off x="6342821" y="5641314"/>
            <a:ext cx="9476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900"/>
              <a:t>Neutralization</a:t>
            </a:r>
          </a:p>
          <a:p>
            <a:pPr algn="ctr"/>
            <a:r>
              <a:rPr lang="en-US" altLang="en-US" sz="900"/>
              <a:t>Circuit</a:t>
            </a:r>
            <a:endParaRPr lang="en-US" altLang="en-US" sz="900">
              <a:solidFill>
                <a:srgbClr val="000066"/>
              </a:solidFill>
            </a:endParaRPr>
          </a:p>
        </p:txBody>
      </p:sp>
      <p:sp>
        <p:nvSpPr>
          <p:cNvPr id="226" name="Line 219"/>
          <p:cNvSpPr>
            <a:spLocks noChangeShapeType="1"/>
          </p:cNvSpPr>
          <p:nvPr/>
        </p:nvSpPr>
        <p:spPr bwMode="auto">
          <a:xfrm>
            <a:off x="2948774" y="4574618"/>
            <a:ext cx="0" cy="14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 name="Line 228"/>
          <p:cNvSpPr>
            <a:spLocks noChangeShapeType="1"/>
          </p:cNvSpPr>
          <p:nvPr/>
        </p:nvSpPr>
        <p:spPr bwMode="auto">
          <a:xfrm>
            <a:off x="4388687" y="4376537"/>
            <a:ext cx="0" cy="771149"/>
          </a:xfrm>
          <a:prstGeom prst="line">
            <a:avLst/>
          </a:prstGeom>
          <a:noFill/>
          <a:ln w="25400">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39665" y="4126003"/>
            <a:ext cx="1125140" cy="375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0" name="Group 144"/>
          <p:cNvGrpSpPr>
            <a:grpSpLocks/>
          </p:cNvGrpSpPr>
          <p:nvPr/>
        </p:nvGrpSpPr>
        <p:grpSpPr bwMode="auto">
          <a:xfrm>
            <a:off x="4754540" y="3841697"/>
            <a:ext cx="335095" cy="742026"/>
            <a:chOff x="2259" y="2998"/>
            <a:chExt cx="302" cy="781"/>
          </a:xfrm>
        </p:grpSpPr>
        <p:sp>
          <p:nvSpPr>
            <p:cNvPr id="231" name="AutoShape 145"/>
            <p:cNvSpPr>
              <a:spLocks noChangeArrowheads="1"/>
            </p:cNvSpPr>
            <p:nvPr/>
          </p:nvSpPr>
          <p:spPr bwMode="auto">
            <a:xfrm>
              <a:off x="2296" y="2998"/>
              <a:ext cx="228" cy="47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grpSp>
          <p:nvGrpSpPr>
            <p:cNvPr id="232" name="Group 146"/>
            <p:cNvGrpSpPr>
              <a:grpSpLocks/>
            </p:cNvGrpSpPr>
            <p:nvPr/>
          </p:nvGrpSpPr>
          <p:grpSpPr bwMode="auto">
            <a:xfrm>
              <a:off x="2259" y="3469"/>
              <a:ext cx="302" cy="310"/>
              <a:chOff x="2976" y="2448"/>
              <a:chExt cx="1200" cy="545"/>
            </a:xfrm>
          </p:grpSpPr>
          <p:sp>
            <p:nvSpPr>
              <p:cNvPr id="233" name="AutoShape 147"/>
              <p:cNvSpPr>
                <a:spLocks noChangeArrowheads="1"/>
              </p:cNvSpPr>
              <p:nvPr/>
            </p:nvSpPr>
            <p:spPr bwMode="auto">
              <a:xfrm>
                <a:off x="3023" y="2820"/>
                <a:ext cx="1104" cy="144"/>
              </a:xfrm>
              <a:prstGeom prst="flowChartMerge">
                <a:avLst/>
              </a:prstGeom>
              <a:gradFill rotWithShape="0">
                <a:gsLst>
                  <a:gs pos="0">
                    <a:srgbClr val="FFFF99"/>
                  </a:gs>
                  <a:gs pos="100000">
                    <a:srgbClr val="000000"/>
                  </a:gs>
                </a:gsLst>
                <a:path path="shape">
                  <a:fillToRect l="50000" t="50000" r="50000" b="50000"/>
                </a:path>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34" name="AutoShape 148"/>
              <p:cNvSpPr>
                <a:spLocks noChangeArrowheads="1"/>
              </p:cNvSpPr>
              <p:nvPr/>
            </p:nvSpPr>
            <p:spPr bwMode="auto">
              <a:xfrm>
                <a:off x="3024" y="2448"/>
                <a:ext cx="1104" cy="384"/>
              </a:xfrm>
              <a:prstGeom prst="flowChartProcess">
                <a:avLst/>
              </a:prstGeom>
              <a:gradFill rotWithShape="0">
                <a:gsLst>
                  <a:gs pos="0">
                    <a:srgbClr val="30301D"/>
                  </a:gs>
                  <a:gs pos="50000">
                    <a:srgbClr val="FFFF99"/>
                  </a:gs>
                  <a:gs pos="100000">
                    <a:srgbClr val="30301D"/>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endParaRPr lang="en-US" altLang="en-US" sz="1200"/>
              </a:p>
            </p:txBody>
          </p:sp>
          <p:sp>
            <p:nvSpPr>
              <p:cNvPr id="235" name="Rectangle 149"/>
              <p:cNvSpPr>
                <a:spLocks noChangeArrowheads="1"/>
              </p:cNvSpPr>
              <p:nvPr/>
            </p:nvSpPr>
            <p:spPr bwMode="auto">
              <a:xfrm flipV="1">
                <a:off x="3648" y="2496"/>
                <a:ext cx="528"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36" name="Rectangle 150"/>
              <p:cNvSpPr>
                <a:spLocks noChangeArrowheads="1"/>
              </p:cNvSpPr>
              <p:nvPr/>
            </p:nvSpPr>
            <p:spPr bwMode="auto">
              <a:xfrm rot="-5400000">
                <a:off x="3550" y="2946"/>
                <a:ext cx="47" cy="47"/>
              </a:xfrm>
              <a:prstGeom prst="rect">
                <a:avLst/>
              </a:prstGeom>
              <a:gradFill rotWithShape="0">
                <a:gsLst>
                  <a:gs pos="0">
                    <a:srgbClr val="070704"/>
                  </a:gs>
                  <a:gs pos="50000">
                    <a:srgbClr val="FFFF99"/>
                  </a:gs>
                  <a:gs pos="100000">
                    <a:srgbClr val="070704"/>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37" name="Rectangle 151"/>
              <p:cNvSpPr>
                <a:spLocks noChangeArrowheads="1"/>
              </p:cNvSpPr>
              <p:nvPr/>
            </p:nvSpPr>
            <p:spPr bwMode="auto">
              <a:xfrm flipH="1">
                <a:off x="2976" y="2448"/>
                <a:ext cx="96" cy="48"/>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grpSp>
      <p:sp>
        <p:nvSpPr>
          <p:cNvPr id="246" name="Line 225"/>
          <p:cNvSpPr>
            <a:spLocks noChangeShapeType="1"/>
          </p:cNvSpPr>
          <p:nvPr/>
        </p:nvSpPr>
        <p:spPr bwMode="auto">
          <a:xfrm flipV="1">
            <a:off x="5079314" y="4328103"/>
            <a:ext cx="1160349" cy="0"/>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 name="Text Box 109"/>
          <p:cNvSpPr txBox="1">
            <a:spLocks noChangeArrowheads="1"/>
          </p:cNvSpPr>
          <p:nvPr/>
        </p:nvSpPr>
        <p:spPr bwMode="auto">
          <a:xfrm>
            <a:off x="7310503" y="4481752"/>
            <a:ext cx="755335" cy="230832"/>
          </a:xfrm>
          <a:prstGeom prst="rect">
            <a:avLst/>
          </a:prstGeom>
          <a:solidFill>
            <a:srgbClr val="FF6600"/>
          </a:solidFill>
          <a:ln>
            <a:noFill/>
          </a:ln>
          <a:effectLst/>
          <a:extLs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CATHODE</a:t>
            </a:r>
          </a:p>
        </p:txBody>
      </p:sp>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60433" y="4302163"/>
            <a:ext cx="141685" cy="251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6" name="AutoShape 87"/>
          <p:cNvCxnSpPr>
            <a:cxnSpLocks noChangeShapeType="1"/>
          </p:cNvCxnSpPr>
          <p:nvPr/>
        </p:nvCxnSpPr>
        <p:spPr bwMode="auto">
          <a:xfrm flipV="1">
            <a:off x="4781347" y="3103128"/>
            <a:ext cx="338834" cy="193344"/>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7" name="AutoShape 86"/>
          <p:cNvCxnSpPr>
            <a:cxnSpLocks noChangeShapeType="1"/>
          </p:cNvCxnSpPr>
          <p:nvPr/>
        </p:nvCxnSpPr>
        <p:spPr bwMode="auto">
          <a:xfrm flipV="1">
            <a:off x="4317115" y="3103604"/>
            <a:ext cx="524834" cy="192869"/>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8" name="AutoShape 86"/>
          <p:cNvCxnSpPr>
            <a:cxnSpLocks noChangeShapeType="1"/>
          </p:cNvCxnSpPr>
          <p:nvPr/>
        </p:nvCxnSpPr>
        <p:spPr bwMode="auto">
          <a:xfrm flipV="1">
            <a:off x="4865915" y="3103604"/>
            <a:ext cx="524834" cy="192869"/>
          </a:xfrm>
          <a:prstGeom prst="bentConnector2">
            <a:avLst/>
          </a:prstGeom>
          <a:noFill/>
          <a:ln w="22225">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8" name="Line 184"/>
          <p:cNvSpPr>
            <a:spLocks noChangeShapeType="1"/>
          </p:cNvSpPr>
          <p:nvPr/>
        </p:nvSpPr>
        <p:spPr bwMode="auto">
          <a:xfrm>
            <a:off x="3670560" y="2575451"/>
            <a:ext cx="365054" cy="0"/>
          </a:xfrm>
          <a:prstGeom prst="line">
            <a:avLst/>
          </a:prstGeom>
          <a:noFill/>
          <a:ln w="22225">
            <a:solidFill>
              <a:schemeClr val="tx1"/>
            </a:solidFill>
            <a:round/>
            <a:headEn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1" name="Line 213"/>
          <p:cNvSpPr>
            <a:spLocks noChangeShapeType="1"/>
          </p:cNvSpPr>
          <p:nvPr/>
        </p:nvSpPr>
        <p:spPr bwMode="auto">
          <a:xfrm flipV="1">
            <a:off x="1943937" y="3368273"/>
            <a:ext cx="298479" cy="0"/>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wrap="none" anchor="ctr"/>
          <a:lstStyle/>
          <a:p>
            <a:endParaRPr lang="en-US">
              <a:ln w="0"/>
              <a:effectLst>
                <a:outerShdw blurRad="38100" dist="19050" dir="2700000" algn="tl" rotWithShape="0">
                  <a:schemeClr val="dk1">
                    <a:alpha val="40000"/>
                  </a:schemeClr>
                </a:outerShdw>
              </a:effectLst>
            </a:endParaRPr>
          </a:p>
        </p:txBody>
      </p:sp>
      <p:sp>
        <p:nvSpPr>
          <p:cNvPr id="273" name="Text Box 162"/>
          <p:cNvSpPr txBox="1">
            <a:spLocks noChangeArrowheads="1"/>
          </p:cNvSpPr>
          <p:nvPr/>
        </p:nvSpPr>
        <p:spPr bwMode="auto">
          <a:xfrm>
            <a:off x="1473365" y="3277968"/>
            <a:ext cx="505267"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Water</a:t>
            </a:r>
          </a:p>
        </p:txBody>
      </p:sp>
      <p:sp>
        <p:nvSpPr>
          <p:cNvPr id="274" name="Line 213"/>
          <p:cNvSpPr>
            <a:spLocks noChangeShapeType="1"/>
          </p:cNvSpPr>
          <p:nvPr/>
        </p:nvSpPr>
        <p:spPr bwMode="auto">
          <a:xfrm>
            <a:off x="3448642" y="4802788"/>
            <a:ext cx="0" cy="180314"/>
          </a:xfrm>
          <a:prstGeom prst="line">
            <a:avLst/>
          </a:prstGeom>
          <a:noFill/>
          <a:ln w="254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 name="Text Box 165"/>
          <p:cNvSpPr txBox="1">
            <a:spLocks noChangeArrowheads="1"/>
          </p:cNvSpPr>
          <p:nvPr/>
        </p:nvSpPr>
        <p:spPr bwMode="auto">
          <a:xfrm>
            <a:off x="3572476" y="4094953"/>
            <a:ext cx="813043"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Strong PLS</a:t>
            </a:r>
            <a:br>
              <a:rPr lang="en-US" altLang="en-US" sz="900"/>
            </a:br>
            <a:endParaRPr lang="en-US" altLang="en-US" sz="675">
              <a:solidFill>
                <a:srgbClr val="000066"/>
              </a:solidFill>
            </a:endParaRPr>
          </a:p>
        </p:txBody>
      </p:sp>
      <p:sp>
        <p:nvSpPr>
          <p:cNvPr id="278" name="Text Box 165"/>
          <p:cNvSpPr txBox="1">
            <a:spLocks noChangeArrowheads="1"/>
          </p:cNvSpPr>
          <p:nvPr/>
        </p:nvSpPr>
        <p:spPr bwMode="auto">
          <a:xfrm>
            <a:off x="3657088" y="4960989"/>
            <a:ext cx="742511" cy="33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r>
              <a:rPr lang="en-US" altLang="en-US" sz="900"/>
              <a:t>Weak PLS</a:t>
            </a:r>
            <a:br>
              <a:rPr lang="en-US" altLang="en-US" sz="900"/>
            </a:br>
            <a:endParaRPr lang="en-US" altLang="en-US" sz="675">
              <a:solidFill>
                <a:srgbClr val="000066"/>
              </a:solidFill>
            </a:endParaRPr>
          </a:p>
        </p:txBody>
      </p:sp>
      <p:grpSp>
        <p:nvGrpSpPr>
          <p:cNvPr id="186" name="Group 79"/>
          <p:cNvGrpSpPr>
            <a:grpSpLocks/>
          </p:cNvGrpSpPr>
          <p:nvPr/>
        </p:nvGrpSpPr>
        <p:grpSpPr bwMode="auto">
          <a:xfrm>
            <a:off x="1021157" y="2224390"/>
            <a:ext cx="729647" cy="550240"/>
            <a:chOff x="-174" y="489"/>
            <a:chExt cx="753" cy="720"/>
          </a:xfrm>
        </p:grpSpPr>
        <p:sp>
          <p:nvSpPr>
            <p:cNvPr id="187" name="AutoShape 80"/>
            <p:cNvSpPr>
              <a:spLocks noChangeArrowheads="1"/>
            </p:cNvSpPr>
            <p:nvPr/>
          </p:nvSpPr>
          <p:spPr bwMode="auto">
            <a:xfrm>
              <a:off x="-174" y="489"/>
              <a:ext cx="739" cy="72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1050"/>
                <a:t>Con</a:t>
              </a:r>
              <a:br>
                <a:rPr lang="en-US" altLang="en-US" sz="1050"/>
              </a:br>
              <a:r>
                <a:rPr lang="en-US" altLang="en-US" sz="1050"/>
                <a:t>Storage</a:t>
              </a:r>
              <a:br>
                <a:rPr lang="en-US" altLang="en-US" sz="1050"/>
              </a:br>
              <a:r>
                <a:rPr lang="en-US" altLang="en-US" sz="1050"/>
                <a:t>Tank</a:t>
              </a:r>
            </a:p>
          </p:txBody>
        </p:sp>
        <p:sp>
          <p:nvSpPr>
            <p:cNvPr id="188" name="Rectangle 81"/>
            <p:cNvSpPr>
              <a:spLocks noChangeArrowheads="1"/>
            </p:cNvSpPr>
            <p:nvPr/>
          </p:nvSpPr>
          <p:spPr bwMode="auto">
            <a:xfrm>
              <a:off x="483" y="1156"/>
              <a:ext cx="96" cy="48"/>
            </a:xfrm>
            <a:prstGeom prst="rect">
              <a:avLst/>
            </a:prstGeom>
            <a:gradFill rotWithShape="0">
              <a:gsLst>
                <a:gs pos="0">
                  <a:srgbClr val="747446"/>
                </a:gs>
                <a:gs pos="50000">
                  <a:srgbClr val="FFFF99"/>
                </a:gs>
                <a:gs pos="100000">
                  <a:srgbClr val="74744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grpSp>
      <p:sp>
        <p:nvSpPr>
          <p:cNvPr id="208" name="AutoShape 14"/>
          <p:cNvSpPr>
            <a:spLocks noChangeArrowheads="1"/>
          </p:cNvSpPr>
          <p:nvPr/>
        </p:nvSpPr>
        <p:spPr bwMode="auto">
          <a:xfrm rot="10800000">
            <a:off x="1729105" y="2705734"/>
            <a:ext cx="106520" cy="45605"/>
          </a:xfrm>
          <a:prstGeom prst="flowChartManualOperation">
            <a:avLst/>
          </a:prstGeom>
          <a:gradFill rotWithShape="0">
            <a:gsLst>
              <a:gs pos="0">
                <a:srgbClr val="FFFF99"/>
              </a:gs>
              <a:gs pos="100000">
                <a:srgbClr val="767647"/>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09" name="Oval 15"/>
          <p:cNvSpPr>
            <a:spLocks noChangeArrowheads="1"/>
          </p:cNvSpPr>
          <p:nvPr/>
        </p:nvSpPr>
        <p:spPr bwMode="auto">
          <a:xfrm>
            <a:off x="1729105" y="2614526"/>
            <a:ext cx="106520" cy="91210"/>
          </a:xfrm>
          <a:prstGeom prst="ellipse">
            <a:avLst/>
          </a:prstGeom>
          <a:gradFill rotWithShape="0">
            <a:gsLst>
              <a:gs pos="0">
                <a:srgbClr val="767647"/>
              </a:gs>
              <a:gs pos="100000">
                <a:srgbClr val="FFFF99"/>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10" name="Rectangle 16"/>
          <p:cNvSpPr>
            <a:spLocks noChangeArrowheads="1"/>
          </p:cNvSpPr>
          <p:nvPr/>
        </p:nvSpPr>
        <p:spPr bwMode="auto">
          <a:xfrm>
            <a:off x="1812907" y="2628091"/>
            <a:ext cx="106520" cy="45605"/>
          </a:xfrm>
          <a:prstGeom prst="rect">
            <a:avLst/>
          </a:prstGeom>
          <a:gradFill rotWithShape="0">
            <a:gsLst>
              <a:gs pos="0">
                <a:srgbClr val="747446"/>
              </a:gs>
              <a:gs pos="50000">
                <a:srgbClr val="FFFF99"/>
              </a:gs>
              <a:gs pos="100000">
                <a:srgbClr val="747446"/>
              </a:gs>
            </a:gsLst>
            <a:lin ang="54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cxnSp>
        <p:nvCxnSpPr>
          <p:cNvPr id="214" name="AutoShape 23"/>
          <p:cNvCxnSpPr>
            <a:cxnSpLocks noChangeShapeType="1"/>
          </p:cNvCxnSpPr>
          <p:nvPr/>
        </p:nvCxnSpPr>
        <p:spPr bwMode="auto">
          <a:xfrm rot="16200000" flipH="1">
            <a:off x="2339244" y="1718279"/>
            <a:ext cx="534507" cy="419075"/>
          </a:xfrm>
          <a:prstGeom prst="bentConnector3">
            <a:avLst>
              <a:gd name="adj1" fmla="val 50000"/>
            </a:avLst>
          </a:prstGeom>
          <a:noFill/>
          <a:ln w="25400">
            <a:solidFill>
              <a:srgbClr val="8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8" name="AutoShape 23"/>
          <p:cNvCxnSpPr>
            <a:cxnSpLocks noChangeShapeType="1"/>
            <a:stCxn id="3087" idx="3"/>
            <a:endCxn id="210" idx="3"/>
          </p:cNvCxnSpPr>
          <p:nvPr/>
        </p:nvCxnSpPr>
        <p:spPr bwMode="auto">
          <a:xfrm rot="5400000" flipH="1">
            <a:off x="2086536" y="2483786"/>
            <a:ext cx="61213" cy="395431"/>
          </a:xfrm>
          <a:prstGeom prst="bentConnector4">
            <a:avLst>
              <a:gd name="adj1" fmla="val 95194"/>
              <a:gd name="adj2" fmla="val 51972"/>
            </a:avLst>
          </a:prstGeom>
          <a:noFill/>
          <a:ln w="25400">
            <a:solidFill>
              <a:srgbClr val="8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9" name="Line 213"/>
          <p:cNvSpPr>
            <a:spLocks noChangeShapeType="1"/>
          </p:cNvSpPr>
          <p:nvPr/>
        </p:nvSpPr>
        <p:spPr bwMode="auto">
          <a:xfrm>
            <a:off x="1610365" y="2743041"/>
            <a:ext cx="137063" cy="2009"/>
          </a:xfrm>
          <a:prstGeom prst="line">
            <a:avLst/>
          </a:prstGeom>
          <a:noFill/>
          <a:ln w="25400">
            <a:solidFill>
              <a:srgbClr val="808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9" name="AutoShape 10"/>
          <p:cNvSpPr>
            <a:spLocks noChangeArrowheads="1"/>
          </p:cNvSpPr>
          <p:nvPr/>
        </p:nvSpPr>
        <p:spPr bwMode="auto">
          <a:xfrm>
            <a:off x="5883516" y="3453496"/>
            <a:ext cx="297369" cy="313160"/>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190" name="AutoShape 11"/>
          <p:cNvSpPr>
            <a:spLocks noChangeArrowheads="1"/>
          </p:cNvSpPr>
          <p:nvPr/>
        </p:nvSpPr>
        <p:spPr bwMode="auto">
          <a:xfrm rot="10800000">
            <a:off x="5883516" y="3279409"/>
            <a:ext cx="297369" cy="172166"/>
          </a:xfrm>
          <a:custGeom>
            <a:avLst/>
            <a:gdLst>
              <a:gd name="T0" fmla="*/ 372269 w 21600"/>
              <a:gd name="T1" fmla="*/ 119856 h 21600"/>
              <a:gd name="T2" fmla="*/ 212725 w 21600"/>
              <a:gd name="T3" fmla="*/ 239712 h 21600"/>
              <a:gd name="T4" fmla="*/ 53181 w 21600"/>
              <a:gd name="T5" fmla="*/ 119856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1" name="AutoShape 62"/>
          <p:cNvSpPr>
            <a:spLocks noChangeArrowheads="1"/>
          </p:cNvSpPr>
          <p:nvPr/>
        </p:nvSpPr>
        <p:spPr bwMode="auto">
          <a:xfrm>
            <a:off x="5883516" y="3766655"/>
            <a:ext cx="297369" cy="170902"/>
          </a:xfrm>
          <a:custGeom>
            <a:avLst/>
            <a:gdLst>
              <a:gd name="T0" fmla="*/ 372269 w 21600"/>
              <a:gd name="T1" fmla="*/ 103981 h 21600"/>
              <a:gd name="T2" fmla="*/ 212725 w 21600"/>
              <a:gd name="T3" fmla="*/ 207962 h 21600"/>
              <a:gd name="T4" fmla="*/ 53181 w 21600"/>
              <a:gd name="T5" fmla="*/ 103981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Rectangle 1"/>
          <p:cNvSpPr/>
          <p:nvPr/>
        </p:nvSpPr>
        <p:spPr>
          <a:xfrm>
            <a:off x="5698838" y="3384622"/>
            <a:ext cx="679196" cy="369332"/>
          </a:xfrm>
          <a:prstGeom prst="rect">
            <a:avLst/>
          </a:prstGeom>
        </p:spPr>
        <p:txBody>
          <a:bodyPr wrap="square">
            <a:spAutoFit/>
          </a:bodyPr>
          <a:lstStyle/>
          <a:p>
            <a:pPr algn="ctr"/>
            <a:r>
              <a:rPr lang="en-US" altLang="en-US" sz="900" b="1"/>
              <a:t>Evap Cooler</a:t>
            </a:r>
            <a:endParaRPr lang="en-US" altLang="en-US" sz="900" b="1">
              <a:solidFill>
                <a:srgbClr val="000066"/>
              </a:solidFill>
            </a:endParaRPr>
          </a:p>
        </p:txBody>
      </p:sp>
      <p:sp>
        <p:nvSpPr>
          <p:cNvPr id="197" name="Line 154"/>
          <p:cNvSpPr>
            <a:spLocks noChangeShapeType="1"/>
          </p:cNvSpPr>
          <p:nvPr/>
        </p:nvSpPr>
        <p:spPr bwMode="auto">
          <a:xfrm>
            <a:off x="6941982" y="2380761"/>
            <a:ext cx="438986" cy="694"/>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8" name="Line 154"/>
          <p:cNvSpPr>
            <a:spLocks noChangeShapeType="1"/>
          </p:cNvSpPr>
          <p:nvPr/>
        </p:nvSpPr>
        <p:spPr bwMode="auto">
          <a:xfrm rot="10800000">
            <a:off x="6932981" y="2319027"/>
            <a:ext cx="438986" cy="694"/>
          </a:xfrm>
          <a:prstGeom prst="line">
            <a:avLst/>
          </a:prstGeom>
          <a:noFill/>
          <a:ln w="25400">
            <a:solidFill>
              <a:srgbClr val="00CC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60" name="Text Box 159"/>
          <p:cNvSpPr txBox="1">
            <a:spLocks noChangeArrowheads="1"/>
          </p:cNvSpPr>
          <p:nvPr/>
        </p:nvSpPr>
        <p:spPr bwMode="auto">
          <a:xfrm>
            <a:off x="6838044" y="2180235"/>
            <a:ext cx="6463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r>
              <a:rPr lang="en-US" altLang="en-US" sz="900"/>
              <a:t>ROM </a:t>
            </a:r>
          </a:p>
          <a:p>
            <a:pPr algn="ctr"/>
            <a:r>
              <a:rPr lang="en-US" altLang="en-US" sz="900"/>
              <a:t>Solution</a:t>
            </a:r>
          </a:p>
        </p:txBody>
      </p:sp>
      <p:sp>
        <p:nvSpPr>
          <p:cNvPr id="201" name="Line 156"/>
          <p:cNvSpPr>
            <a:spLocks noChangeShapeType="1"/>
          </p:cNvSpPr>
          <p:nvPr/>
        </p:nvSpPr>
        <p:spPr bwMode="auto">
          <a:xfrm rot="-180000" flipV="1">
            <a:off x="6790874" y="2142718"/>
            <a:ext cx="2881" cy="64241"/>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2" name="Line 156"/>
          <p:cNvSpPr>
            <a:spLocks noChangeShapeType="1"/>
          </p:cNvSpPr>
          <p:nvPr/>
        </p:nvSpPr>
        <p:spPr bwMode="auto">
          <a:xfrm>
            <a:off x="6783608" y="2142898"/>
            <a:ext cx="755203" cy="5825"/>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3" name="AutoShape 10"/>
          <p:cNvSpPr>
            <a:spLocks noChangeArrowheads="1"/>
          </p:cNvSpPr>
          <p:nvPr/>
        </p:nvSpPr>
        <p:spPr bwMode="auto">
          <a:xfrm>
            <a:off x="7594516" y="2475795"/>
            <a:ext cx="107601" cy="74032"/>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204" name="AutoShape 11"/>
          <p:cNvSpPr>
            <a:spLocks noChangeArrowheads="1"/>
          </p:cNvSpPr>
          <p:nvPr/>
        </p:nvSpPr>
        <p:spPr bwMode="auto">
          <a:xfrm rot="10800000">
            <a:off x="7594516" y="2396961"/>
            <a:ext cx="107601" cy="74032"/>
          </a:xfrm>
          <a:custGeom>
            <a:avLst/>
            <a:gdLst>
              <a:gd name="T0" fmla="*/ 372269 w 21600"/>
              <a:gd name="T1" fmla="*/ 119856 h 21600"/>
              <a:gd name="T2" fmla="*/ 212725 w 21600"/>
              <a:gd name="T3" fmla="*/ 239712 h 21600"/>
              <a:gd name="T4" fmla="*/ 53181 w 21600"/>
              <a:gd name="T5" fmla="*/ 119856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 name="AutoShape 12"/>
          <p:cNvSpPr>
            <a:spLocks noChangeArrowheads="1"/>
          </p:cNvSpPr>
          <p:nvPr/>
        </p:nvSpPr>
        <p:spPr bwMode="auto">
          <a:xfrm>
            <a:off x="7625879" y="2611840"/>
            <a:ext cx="43791" cy="86348"/>
          </a:xfrm>
          <a:prstGeom prst="flowChartProcess">
            <a:avLst/>
          </a:prstGeom>
          <a:gradFill rotWithShape="0">
            <a:gsLst>
              <a:gs pos="0">
                <a:srgbClr val="767647"/>
              </a:gs>
              <a:gs pos="50000">
                <a:srgbClr val="FFFF99"/>
              </a:gs>
              <a:gs pos="100000">
                <a:srgbClr val="767647"/>
              </a:gs>
            </a:gsLst>
            <a:lin ang="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pPr algn="ctr"/>
            <a:br>
              <a:rPr lang="en-US" altLang="en-US" sz="1200"/>
            </a:br>
            <a:br>
              <a:rPr lang="en-US" altLang="en-US" sz="1200"/>
            </a:br>
            <a:endParaRPr lang="en-US" altLang="en-US" sz="1200"/>
          </a:p>
        </p:txBody>
      </p:sp>
      <p:sp>
        <p:nvSpPr>
          <p:cNvPr id="206" name="AutoShape 62"/>
          <p:cNvSpPr>
            <a:spLocks noChangeArrowheads="1"/>
          </p:cNvSpPr>
          <p:nvPr/>
        </p:nvSpPr>
        <p:spPr bwMode="auto">
          <a:xfrm>
            <a:off x="7594516" y="2557599"/>
            <a:ext cx="107601" cy="74032"/>
          </a:xfrm>
          <a:custGeom>
            <a:avLst/>
            <a:gdLst>
              <a:gd name="T0" fmla="*/ 372269 w 21600"/>
              <a:gd name="T1" fmla="*/ 103981 h 21600"/>
              <a:gd name="T2" fmla="*/ 212725 w 21600"/>
              <a:gd name="T3" fmla="*/ 207962 h 21600"/>
              <a:gd name="T4" fmla="*/ 53181 w 21600"/>
              <a:gd name="T5" fmla="*/ 103981 h 21600"/>
              <a:gd name="T6" fmla="*/ 21272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7" name="AutoShape 63"/>
          <p:cNvSpPr>
            <a:spLocks noChangeArrowheads="1"/>
          </p:cNvSpPr>
          <p:nvPr/>
        </p:nvSpPr>
        <p:spPr bwMode="auto">
          <a:xfrm>
            <a:off x="7508621" y="2510862"/>
            <a:ext cx="71466" cy="74032"/>
          </a:xfrm>
          <a:custGeom>
            <a:avLst/>
            <a:gdLst>
              <a:gd name="T0" fmla="*/ 247253 w 21600"/>
              <a:gd name="T1" fmla="*/ 89694 h 21600"/>
              <a:gd name="T2" fmla="*/ 141288 w 21600"/>
              <a:gd name="T3" fmla="*/ 179388 h 21600"/>
              <a:gd name="T4" fmla="*/ 35322 w 21600"/>
              <a:gd name="T5" fmla="*/ 89694 h 21600"/>
              <a:gd name="T6" fmla="*/ 14128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FFFF99"/>
              </a:gs>
              <a:gs pos="100000">
                <a:srgbClr val="767647"/>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1" name="Rectangle 64"/>
          <p:cNvSpPr>
            <a:spLocks noChangeArrowheads="1"/>
          </p:cNvSpPr>
          <p:nvPr/>
        </p:nvSpPr>
        <p:spPr bwMode="auto">
          <a:xfrm rot="21589454" flipH="1">
            <a:off x="7523840" y="2581790"/>
            <a:ext cx="138917" cy="34289"/>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
        <p:nvSpPr>
          <p:cNvPr id="212" name="Line 157"/>
          <p:cNvSpPr>
            <a:spLocks noChangeShapeType="1"/>
          </p:cNvSpPr>
          <p:nvPr/>
        </p:nvSpPr>
        <p:spPr bwMode="auto">
          <a:xfrm flipH="1">
            <a:off x="7544355" y="2142686"/>
            <a:ext cx="43" cy="365231"/>
          </a:xfrm>
          <a:prstGeom prst="line">
            <a:avLst/>
          </a:prstGeom>
          <a:noFill/>
          <a:ln w="254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3" name="Rectangle 64"/>
          <p:cNvSpPr>
            <a:spLocks noChangeArrowheads="1"/>
          </p:cNvSpPr>
          <p:nvPr/>
        </p:nvSpPr>
        <p:spPr bwMode="auto">
          <a:xfrm rot="5400000" flipH="1">
            <a:off x="7456249" y="2183798"/>
            <a:ext cx="383916" cy="44655"/>
          </a:xfrm>
          <a:prstGeom prst="rect">
            <a:avLst/>
          </a:prstGeom>
          <a:gradFill rotWithShape="0">
            <a:gsLst>
              <a:gs pos="0">
                <a:srgbClr val="747446"/>
              </a:gs>
              <a:gs pos="50000">
                <a:srgbClr val="FFFF99"/>
              </a:gs>
              <a:gs pos="100000">
                <a:srgbClr val="747446"/>
              </a:gs>
            </a:gsLst>
            <a:lin ang="54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charset="0"/>
              </a:defRPr>
            </a:lvl1pPr>
            <a:lvl2pPr marL="742950" indent="-285750">
              <a:defRPr sz="1600" b="1">
                <a:solidFill>
                  <a:schemeClr val="tx1"/>
                </a:solidFill>
                <a:latin typeface="Arial" charset="0"/>
              </a:defRPr>
            </a:lvl2pPr>
            <a:lvl3pPr marL="1143000" indent="-228600">
              <a:defRPr sz="1600" b="1">
                <a:solidFill>
                  <a:schemeClr val="tx1"/>
                </a:solidFill>
                <a:latin typeface="Arial" charset="0"/>
              </a:defRPr>
            </a:lvl3pPr>
            <a:lvl4pPr marL="1600200" indent="-228600">
              <a:defRPr sz="1600" b="1">
                <a:solidFill>
                  <a:schemeClr val="tx1"/>
                </a:solidFill>
                <a:latin typeface="Arial" charset="0"/>
              </a:defRPr>
            </a:lvl4pPr>
            <a:lvl5pPr marL="2057400" indent="-228600">
              <a:defRPr sz="1600" b="1">
                <a:solidFill>
                  <a:schemeClr val="tx1"/>
                </a:solidFill>
                <a:latin typeface="Arial" charset="0"/>
              </a:defRPr>
            </a:lvl5pPr>
            <a:lvl6pPr marL="2514600" indent="-228600" eaLnBrk="0" fontAlgn="base" hangingPunct="0">
              <a:spcBef>
                <a:spcPct val="0"/>
              </a:spcBef>
              <a:spcAft>
                <a:spcPct val="0"/>
              </a:spcAft>
              <a:defRPr sz="1600" b="1">
                <a:solidFill>
                  <a:schemeClr val="tx1"/>
                </a:solidFill>
                <a:latin typeface="Arial" charset="0"/>
              </a:defRPr>
            </a:lvl6pPr>
            <a:lvl7pPr marL="2971800" indent="-228600" eaLnBrk="0" fontAlgn="base" hangingPunct="0">
              <a:spcBef>
                <a:spcPct val="0"/>
              </a:spcBef>
              <a:spcAft>
                <a:spcPct val="0"/>
              </a:spcAft>
              <a:defRPr sz="1600" b="1">
                <a:solidFill>
                  <a:schemeClr val="tx1"/>
                </a:solidFill>
                <a:latin typeface="Arial" charset="0"/>
              </a:defRPr>
            </a:lvl7pPr>
            <a:lvl8pPr marL="3429000" indent="-228600" eaLnBrk="0" fontAlgn="base" hangingPunct="0">
              <a:spcBef>
                <a:spcPct val="0"/>
              </a:spcBef>
              <a:spcAft>
                <a:spcPct val="0"/>
              </a:spcAft>
              <a:defRPr sz="1600" b="1">
                <a:solidFill>
                  <a:schemeClr val="tx1"/>
                </a:solidFill>
                <a:latin typeface="Arial" charset="0"/>
              </a:defRPr>
            </a:lvl8pPr>
            <a:lvl9pPr marL="3886200" indent="-228600" eaLnBrk="0" fontAlgn="base" hangingPunct="0">
              <a:spcBef>
                <a:spcPct val="0"/>
              </a:spcBef>
              <a:spcAft>
                <a:spcPct val="0"/>
              </a:spcAft>
              <a:defRPr sz="1600" b="1">
                <a:solidFill>
                  <a:schemeClr val="tx1"/>
                </a:solidFill>
                <a:latin typeface="Arial" charset="0"/>
              </a:defRPr>
            </a:lvl9pPr>
          </a:lstStyle>
          <a:p>
            <a:endParaRPr lang="en-US" altLang="en-US" sz="1200"/>
          </a:p>
        </p:txBody>
      </p:sp>
    </p:spTree>
    <p:extLst>
      <p:ext uri="{BB962C8B-B14F-4D97-AF65-F5344CB8AC3E}">
        <p14:creationId xmlns:p14="http://schemas.microsoft.com/office/powerpoint/2010/main" val="325718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6DB36-DC34-4F3B-8B50-AF2DAB5E98FE}"/>
              </a:ext>
            </a:extLst>
          </p:cNvPr>
          <p:cNvSpPr>
            <a:spLocks noGrp="1"/>
          </p:cNvSpPr>
          <p:nvPr>
            <p:ph type="ctrTitle"/>
          </p:nvPr>
        </p:nvSpPr>
        <p:spPr>
          <a:xfrm>
            <a:off x="374767" y="2544143"/>
            <a:ext cx="6547527" cy="1418262"/>
          </a:xfrm>
        </p:spPr>
        <p:txBody>
          <a:bodyPr/>
          <a:lstStyle/>
          <a:p>
            <a:pPr algn="ctr"/>
            <a:r>
              <a:rPr lang="en-US"/>
              <a:t>Personal Gas Monitor</a:t>
            </a:r>
          </a:p>
        </p:txBody>
      </p:sp>
      <p:sp>
        <p:nvSpPr>
          <p:cNvPr id="3" name="Subtitle 2">
            <a:extLst>
              <a:ext uri="{FF2B5EF4-FFF2-40B4-BE49-F238E27FC236}">
                <a16:creationId xmlns:a16="http://schemas.microsoft.com/office/drawing/2014/main" id="{6E030D5C-4C1B-44EF-A602-2D302C14785D}"/>
              </a:ext>
            </a:extLst>
          </p:cNvPr>
          <p:cNvSpPr>
            <a:spLocks noGrp="1"/>
          </p:cNvSpPr>
          <p:nvPr>
            <p:ph type="subTitle" idx="1"/>
          </p:nvPr>
        </p:nvSpPr>
        <p:spPr/>
        <p:txBody>
          <a:bodyPr/>
          <a:lstStyle/>
          <a:p>
            <a:pPr algn="ctr"/>
            <a:endParaRPr lang="en-US"/>
          </a:p>
        </p:txBody>
      </p:sp>
    </p:spTree>
    <p:extLst>
      <p:ext uri="{BB962C8B-B14F-4D97-AF65-F5344CB8AC3E}">
        <p14:creationId xmlns:p14="http://schemas.microsoft.com/office/powerpoint/2010/main" val="1963659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b="1"/>
              <a:t>The gas monitor is a life saving instrument. </a:t>
            </a:r>
          </a:p>
          <a:p>
            <a:endParaRPr lang="en-US" sz="2000" b="1"/>
          </a:p>
          <a:p>
            <a:r>
              <a:rPr lang="en-US" sz="2000" b="1"/>
              <a:t>It must be put through a series of tests each day to ensure that is working properly and the sensors are measuring correctly. </a:t>
            </a:r>
          </a:p>
          <a:p>
            <a:pPr marL="0" indent="0">
              <a:buNone/>
            </a:pPr>
            <a:endParaRPr lang="en-US"/>
          </a:p>
        </p:txBody>
      </p:sp>
      <p:sp>
        <p:nvSpPr>
          <p:cNvPr id="2" name="Title 1"/>
          <p:cNvSpPr>
            <a:spLocks noGrp="1"/>
          </p:cNvSpPr>
          <p:nvPr>
            <p:ph type="title"/>
          </p:nvPr>
        </p:nvSpPr>
        <p:spPr>
          <a:xfrm>
            <a:off x="297180" y="296737"/>
            <a:ext cx="5715000" cy="854647"/>
          </a:xfrm>
        </p:spPr>
        <p:txBody>
          <a:bodyPr/>
          <a:lstStyle/>
          <a:p>
            <a:pPr algn="ctr"/>
            <a:r>
              <a:rPr lang="en-US">
                <a:highlight>
                  <a:srgbClr val="8F133C"/>
                </a:highlight>
              </a:rPr>
              <a:t>Gas Monitor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1031" y="3744980"/>
            <a:ext cx="2615514" cy="1961636"/>
          </a:xfrm>
          <a:prstGeom prst="rect">
            <a:avLst/>
          </a:prstGeom>
        </p:spPr>
      </p:pic>
    </p:spTree>
    <p:extLst>
      <p:ext uri="{BB962C8B-B14F-4D97-AF65-F5344CB8AC3E}">
        <p14:creationId xmlns:p14="http://schemas.microsoft.com/office/powerpoint/2010/main" val="40740706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52</a:t>
            </a:fld>
            <a:endParaRPr lang="en-US"/>
          </a:p>
        </p:txBody>
      </p:sp>
      <p:sp>
        <p:nvSpPr>
          <p:cNvPr id="4" name="Content Placeholder 3"/>
          <p:cNvSpPr>
            <a:spLocks noGrp="1"/>
          </p:cNvSpPr>
          <p:nvPr>
            <p:ph idx="1"/>
          </p:nvPr>
        </p:nvSpPr>
        <p:spPr>
          <a:xfrm>
            <a:off x="768485" y="1293779"/>
            <a:ext cx="7704306" cy="5447489"/>
          </a:xfrm>
        </p:spPr>
        <p:txBody>
          <a:bodyPr/>
          <a:lstStyle/>
          <a:p>
            <a:r>
              <a:rPr lang="en-US" sz="2000" b="1"/>
              <a:t>Turn the monitor on by holding the power button until the battery appears on the screen.</a:t>
            </a:r>
          </a:p>
          <a:p>
            <a:r>
              <a:rPr lang="en-US" sz="2000" b="1"/>
              <a:t>You will then see the number of days until full calibration is due. </a:t>
            </a:r>
            <a:r>
              <a:rPr lang="en-US" sz="2000" b="1" i="1"/>
              <a:t>(Every 30 days)</a:t>
            </a:r>
          </a:p>
          <a:p>
            <a:r>
              <a:rPr lang="en-US" sz="2000" b="1"/>
              <a:t>Let the instrument warm up for 20 seconds.</a:t>
            </a:r>
          </a:p>
          <a:p>
            <a:r>
              <a:rPr lang="en-US" sz="2000" b="1"/>
              <a:t>It will display the types of gas it is measuring.</a:t>
            </a:r>
          </a:p>
          <a:p>
            <a:r>
              <a:rPr lang="en-US" sz="2000" b="1"/>
              <a:t>At this point you should see a check mark in the upper left corner. This means the instrument is ready.</a:t>
            </a:r>
          </a:p>
          <a:p>
            <a:r>
              <a:rPr lang="en-US" sz="2000" b="1">
                <a:solidFill>
                  <a:srgbClr val="FF0000"/>
                </a:solidFill>
              </a:rPr>
              <a:t>If at any time you see and exclamation point (!) Do not use the instrument. Tag the instrument as BO and set aside.</a:t>
            </a:r>
          </a:p>
          <a:p>
            <a:r>
              <a:rPr lang="en-US" sz="2000" b="1"/>
              <a:t>The final screen is your instrument reading screen.  This should read O.OO on H2S and 19.5 – 23.5 on O2.</a:t>
            </a:r>
          </a:p>
          <a:p>
            <a:r>
              <a:rPr lang="en-US" sz="2000" b="1"/>
              <a:t>You will also see a battery in the lower left corner.  Make sure you have battery life for the entire shift. </a:t>
            </a:r>
          </a:p>
          <a:p>
            <a:endParaRPr lang="en-US">
              <a:solidFill>
                <a:srgbClr val="FF0000"/>
              </a:solidFill>
            </a:endParaRPr>
          </a:p>
          <a:p>
            <a:endParaRPr lang="en-US"/>
          </a:p>
        </p:txBody>
      </p:sp>
      <p:sp>
        <p:nvSpPr>
          <p:cNvPr id="2" name="Title 1"/>
          <p:cNvSpPr>
            <a:spLocks noGrp="1"/>
          </p:cNvSpPr>
          <p:nvPr>
            <p:ph type="title"/>
          </p:nvPr>
        </p:nvSpPr>
        <p:spPr>
          <a:xfrm>
            <a:off x="297180" y="318294"/>
            <a:ext cx="5715000" cy="854647"/>
          </a:xfrm>
        </p:spPr>
        <p:txBody>
          <a:bodyPr/>
          <a:lstStyle/>
          <a:p>
            <a:pPr algn="ctr"/>
            <a:r>
              <a:rPr lang="en-US">
                <a:highlight>
                  <a:srgbClr val="8F133C"/>
                </a:highlight>
              </a:rPr>
              <a:t>User Functions </a:t>
            </a:r>
          </a:p>
        </p:txBody>
      </p:sp>
    </p:spTree>
    <p:extLst>
      <p:ext uri="{BB962C8B-B14F-4D97-AF65-F5344CB8AC3E}">
        <p14:creationId xmlns:p14="http://schemas.microsoft.com/office/powerpoint/2010/main" val="358508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b="1"/>
              <a:t>Blinking means you need to have the monitor changed out. </a:t>
            </a:r>
          </a:p>
          <a:p>
            <a:endParaRPr lang="en-US" sz="2000" b="1"/>
          </a:p>
          <a:p>
            <a:r>
              <a:rPr lang="en-US" sz="2000" b="1"/>
              <a:t>If the battery dies you will see FAILED with “</a:t>
            </a:r>
            <a:r>
              <a:rPr lang="en-US" sz="2000" b="1">
                <a:solidFill>
                  <a:srgbClr val="FF0000"/>
                </a:solidFill>
              </a:rPr>
              <a:t>!</a:t>
            </a:r>
            <a:r>
              <a:rPr lang="en-US" sz="2000" b="1"/>
              <a:t>”</a:t>
            </a:r>
            <a:r>
              <a:rPr lang="en-US" sz="2000" b="1">
                <a:solidFill>
                  <a:srgbClr val="FF0000"/>
                </a:solidFill>
              </a:rPr>
              <a:t> </a:t>
            </a:r>
            <a:r>
              <a:rPr lang="en-US" sz="2000" b="1"/>
              <a:t>Remember, do not use any of the instruments if they show an “</a:t>
            </a:r>
            <a:r>
              <a:rPr lang="en-US" sz="2000" b="1">
                <a:solidFill>
                  <a:srgbClr val="FF0000"/>
                </a:solidFill>
              </a:rPr>
              <a:t>!</a:t>
            </a:r>
            <a:r>
              <a:rPr lang="en-US" sz="2000" b="1"/>
              <a:t>” Instead of a check mark. </a:t>
            </a:r>
          </a:p>
        </p:txBody>
      </p:sp>
      <p:sp>
        <p:nvSpPr>
          <p:cNvPr id="2" name="Title 1"/>
          <p:cNvSpPr>
            <a:spLocks noGrp="1"/>
          </p:cNvSpPr>
          <p:nvPr>
            <p:ph type="title"/>
          </p:nvPr>
        </p:nvSpPr>
        <p:spPr>
          <a:xfrm>
            <a:off x="297180" y="337344"/>
            <a:ext cx="5715000" cy="854647"/>
          </a:xfrm>
        </p:spPr>
        <p:txBody>
          <a:bodyPr/>
          <a:lstStyle/>
          <a:p>
            <a:pPr algn="ctr"/>
            <a:r>
              <a:rPr lang="en-US">
                <a:highlight>
                  <a:srgbClr val="8F133C"/>
                </a:highlight>
              </a:rPr>
              <a:t>Battery Life Indicator</a:t>
            </a:r>
          </a:p>
        </p:txBody>
      </p:sp>
    </p:spTree>
    <p:extLst>
      <p:ext uri="{BB962C8B-B14F-4D97-AF65-F5344CB8AC3E}">
        <p14:creationId xmlns:p14="http://schemas.microsoft.com/office/powerpoint/2010/main" val="259650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54</a:t>
            </a:fld>
            <a:endParaRPr lang="en-US"/>
          </a:p>
        </p:txBody>
      </p:sp>
      <p:sp>
        <p:nvSpPr>
          <p:cNvPr id="4" name="Content Placeholder 3"/>
          <p:cNvSpPr>
            <a:spLocks noGrp="1"/>
          </p:cNvSpPr>
          <p:nvPr>
            <p:ph idx="1"/>
          </p:nvPr>
        </p:nvSpPr>
        <p:spPr>
          <a:xfrm>
            <a:off x="651753" y="1361872"/>
            <a:ext cx="7889132" cy="4450438"/>
          </a:xfrm>
        </p:spPr>
        <p:txBody>
          <a:bodyPr/>
          <a:lstStyle/>
          <a:p>
            <a:r>
              <a:rPr lang="en-US" sz="2000" b="1"/>
              <a:t>The docking station will do all the calibration, zero, bump testing and clearing of the peaks for you. </a:t>
            </a:r>
          </a:p>
          <a:p>
            <a:r>
              <a:rPr lang="en-US" sz="2000" b="1"/>
              <a:t>Prior to each use, install the monitor into the docking station.  (This must be done each time you use the monitor)         </a:t>
            </a:r>
          </a:p>
          <a:p>
            <a:r>
              <a:rPr lang="en-US" sz="2000" b="1"/>
              <a:t>The docking station has three different alarm colors which consist of: </a:t>
            </a:r>
          </a:p>
          <a:p>
            <a:pPr marL="0" indent="0" algn="ctr">
              <a:buNone/>
            </a:pPr>
            <a:endParaRPr lang="en-US" sz="2000" b="1">
              <a:solidFill>
                <a:srgbClr val="00B050"/>
              </a:solidFill>
            </a:endParaRPr>
          </a:p>
          <a:p>
            <a:r>
              <a:rPr lang="en-US" sz="2000" b="1">
                <a:solidFill>
                  <a:srgbClr val="00B050"/>
                </a:solidFill>
              </a:rPr>
              <a:t>Green</a:t>
            </a:r>
            <a:r>
              <a:rPr lang="en-US" sz="2000" b="1"/>
              <a:t> = Instrument is ready for use. Remove the monitor and turn it on.  </a:t>
            </a:r>
          </a:p>
          <a:p>
            <a:r>
              <a:rPr lang="en-US" sz="2000" b="1">
                <a:solidFill>
                  <a:srgbClr val="FFC000"/>
                </a:solidFill>
              </a:rPr>
              <a:t>Yellow</a:t>
            </a:r>
            <a:r>
              <a:rPr lang="en-US" sz="2000" b="1"/>
              <a:t> = Wait; has not completed the calibration, etc.</a:t>
            </a:r>
          </a:p>
          <a:p>
            <a:r>
              <a:rPr lang="en-US" sz="2000" b="1">
                <a:solidFill>
                  <a:srgbClr val="FF0000"/>
                </a:solidFill>
              </a:rPr>
              <a:t>Red</a:t>
            </a:r>
            <a:r>
              <a:rPr lang="en-US" sz="2000" b="1"/>
              <a:t> = Do not use the instrument. </a:t>
            </a:r>
          </a:p>
          <a:p>
            <a:endParaRPr lang="en-US"/>
          </a:p>
        </p:txBody>
      </p:sp>
      <p:sp>
        <p:nvSpPr>
          <p:cNvPr id="2" name="Title 1"/>
          <p:cNvSpPr>
            <a:spLocks noGrp="1"/>
          </p:cNvSpPr>
          <p:nvPr>
            <p:ph type="title"/>
          </p:nvPr>
        </p:nvSpPr>
        <p:spPr>
          <a:xfrm>
            <a:off x="192405" y="270669"/>
            <a:ext cx="5715000" cy="854647"/>
          </a:xfrm>
        </p:spPr>
        <p:txBody>
          <a:bodyPr/>
          <a:lstStyle/>
          <a:p>
            <a:pPr algn="ctr"/>
            <a:r>
              <a:rPr lang="en-US">
                <a:highlight>
                  <a:srgbClr val="8F133C"/>
                </a:highlight>
              </a:rPr>
              <a:t>Let the Docking Station Do the Work.</a:t>
            </a:r>
          </a:p>
        </p:txBody>
      </p:sp>
    </p:spTree>
    <p:extLst>
      <p:ext uri="{BB962C8B-B14F-4D97-AF65-F5344CB8AC3E}">
        <p14:creationId xmlns:p14="http://schemas.microsoft.com/office/powerpoint/2010/main" val="41229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55</a:t>
            </a:fld>
            <a:endParaRPr lang="en-US"/>
          </a:p>
        </p:txBody>
      </p:sp>
      <p:sp>
        <p:nvSpPr>
          <p:cNvPr id="4" name="Content Placeholder 3"/>
          <p:cNvSpPr>
            <a:spLocks noGrp="1"/>
          </p:cNvSpPr>
          <p:nvPr>
            <p:ph idx="1"/>
          </p:nvPr>
        </p:nvSpPr>
        <p:spPr>
          <a:xfrm>
            <a:off x="323851" y="1460408"/>
            <a:ext cx="4791074" cy="1949542"/>
          </a:xfrm>
        </p:spPr>
        <p:txBody>
          <a:bodyPr>
            <a:normAutofit/>
          </a:bodyPr>
          <a:lstStyle/>
          <a:p>
            <a:r>
              <a:rPr lang="en-US"/>
              <a:t>Lift cover and install the monitor into the docking station face forward.</a:t>
            </a:r>
          </a:p>
          <a:p>
            <a:pPr marL="0" indent="0">
              <a:buNone/>
            </a:pPr>
            <a:endParaRPr lang="en-US"/>
          </a:p>
          <a:p>
            <a:endParaRPr lang="en-US"/>
          </a:p>
          <a:p>
            <a:endParaRPr lang="en-US"/>
          </a:p>
          <a:p>
            <a:pPr marL="0" indent="0">
              <a:buNone/>
            </a:pPr>
            <a:endParaRPr lang="en-US"/>
          </a:p>
          <a:p>
            <a:pPr marL="0" indent="0">
              <a:buNone/>
            </a:pPr>
            <a:endParaRPr lang="en-US"/>
          </a:p>
          <a:p>
            <a:pPr marL="0" indent="0">
              <a:buNone/>
            </a:pPr>
            <a:endParaRPr lang="en-US"/>
          </a:p>
        </p:txBody>
      </p:sp>
      <p:sp>
        <p:nvSpPr>
          <p:cNvPr id="2" name="Title 1"/>
          <p:cNvSpPr>
            <a:spLocks noGrp="1"/>
          </p:cNvSpPr>
          <p:nvPr>
            <p:ph type="title"/>
          </p:nvPr>
        </p:nvSpPr>
        <p:spPr>
          <a:xfrm>
            <a:off x="257176" y="430357"/>
            <a:ext cx="6643925" cy="592065"/>
          </a:xfrm>
        </p:spPr>
        <p:txBody>
          <a:bodyPr>
            <a:normAutofit fontScale="90000"/>
          </a:bodyPr>
          <a:lstStyle/>
          <a:p>
            <a:r>
              <a:rPr lang="en-US">
                <a:highlight>
                  <a:srgbClr val="8F133C"/>
                </a:highlight>
              </a:rPr>
              <a:t>Industrial Scientific Gas Badge Pro </a:t>
            </a:r>
            <a:br>
              <a:rPr lang="en-US">
                <a:highlight>
                  <a:srgbClr val="8F133C"/>
                </a:highlight>
              </a:rPr>
            </a:br>
            <a:r>
              <a:rPr lang="en-US">
                <a:highlight>
                  <a:srgbClr val="8F133C"/>
                </a:highlight>
              </a:rPr>
              <a:t>Manual Bump Test Procedure </a:t>
            </a:r>
            <a:br>
              <a:rPr lang="en-US">
                <a:highlight>
                  <a:srgbClr val="8F133C"/>
                </a:highlight>
              </a:rPr>
            </a:br>
            <a:endParaRPr lang="en-US">
              <a:highlight>
                <a:srgbClr val="8F133C"/>
              </a:highligh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96" y="2169204"/>
            <a:ext cx="3336586" cy="4046769"/>
          </a:xfrm>
          <a:prstGeom prst="rect">
            <a:avLst/>
          </a:prstGeom>
        </p:spPr>
      </p:pic>
      <p:pic>
        <p:nvPicPr>
          <p:cNvPr id="10" name="Picture 9"/>
          <p:cNvPicPr>
            <a:picLocks noChangeAspect="1"/>
          </p:cNvPicPr>
          <p:nvPr/>
        </p:nvPicPr>
        <p:blipFill>
          <a:blip r:embed="rId3"/>
          <a:stretch>
            <a:fillRect/>
          </a:stretch>
        </p:blipFill>
        <p:spPr>
          <a:xfrm rot="19548987">
            <a:off x="7330145" y="2972047"/>
            <a:ext cx="1635490" cy="1290385"/>
          </a:xfrm>
          <a:prstGeom prst="rect">
            <a:avLst/>
          </a:prstGeom>
        </p:spPr>
      </p:pic>
    </p:spTree>
    <p:extLst>
      <p:ext uri="{BB962C8B-B14F-4D97-AF65-F5344CB8AC3E}">
        <p14:creationId xmlns:p14="http://schemas.microsoft.com/office/powerpoint/2010/main" val="18453568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56</a:t>
            </a:fld>
            <a:endParaRPr lang="en-US"/>
          </a:p>
        </p:txBody>
      </p:sp>
      <p:sp>
        <p:nvSpPr>
          <p:cNvPr id="4" name="Content Placeholder 3"/>
          <p:cNvSpPr>
            <a:spLocks noGrp="1"/>
          </p:cNvSpPr>
          <p:nvPr>
            <p:ph idx="1"/>
          </p:nvPr>
        </p:nvSpPr>
        <p:spPr>
          <a:xfrm>
            <a:off x="171450" y="1876425"/>
            <a:ext cx="5219700" cy="4429125"/>
          </a:xfrm>
        </p:spPr>
        <p:txBody>
          <a:bodyPr>
            <a:normAutofit fontScale="55000" lnSpcReduction="20000"/>
          </a:bodyPr>
          <a:lstStyle/>
          <a:p>
            <a:r>
              <a:rPr lang="en-US" sz="4200"/>
              <a:t>Release cover</a:t>
            </a:r>
          </a:p>
          <a:p>
            <a:endParaRPr lang="en-US" sz="4200"/>
          </a:p>
          <a:p>
            <a:endParaRPr lang="en-US" sz="4200"/>
          </a:p>
          <a:p>
            <a:endParaRPr lang="en-US" sz="4200"/>
          </a:p>
          <a:p>
            <a:endParaRPr lang="en-US" sz="4200"/>
          </a:p>
          <a:p>
            <a:endParaRPr lang="en-US" sz="4200"/>
          </a:p>
          <a:p>
            <a:pPr marL="0" indent="0">
              <a:buNone/>
            </a:pPr>
            <a:endParaRPr lang="en-US" sz="4200"/>
          </a:p>
          <a:p>
            <a:pPr marL="0" indent="0">
              <a:buNone/>
            </a:pPr>
            <a:endParaRPr lang="en-US" sz="4200"/>
          </a:p>
          <a:p>
            <a:r>
              <a:rPr lang="en-US" sz="4200"/>
              <a:t> </a:t>
            </a:r>
            <a:r>
              <a:rPr lang="en-US" sz="5100"/>
              <a:t>Wait until the docking station has finished. If successful it will illuminate a green light</a:t>
            </a:r>
          </a:p>
          <a:p>
            <a:pPr marL="0" indent="0">
              <a:buNone/>
            </a:pPr>
            <a:endParaRPr lang="en-US"/>
          </a:p>
        </p:txBody>
      </p:sp>
      <p:sp>
        <p:nvSpPr>
          <p:cNvPr id="2" name="Title 1"/>
          <p:cNvSpPr>
            <a:spLocks noGrp="1"/>
          </p:cNvSpPr>
          <p:nvPr>
            <p:ph type="title"/>
          </p:nvPr>
        </p:nvSpPr>
        <p:spPr>
          <a:xfrm>
            <a:off x="297180" y="290435"/>
            <a:ext cx="5715000" cy="854647"/>
          </a:xfrm>
        </p:spPr>
        <p:txBody>
          <a:bodyPr/>
          <a:lstStyle/>
          <a:p>
            <a:r>
              <a:rPr lang="en-US">
                <a:highlight>
                  <a:srgbClr val="8F133C"/>
                </a:highlight>
              </a:rPr>
              <a:t>Industrial Scientific Gas Badge Pro </a:t>
            </a:r>
            <a:br>
              <a:rPr lang="en-US">
                <a:highlight>
                  <a:srgbClr val="8F133C"/>
                </a:highlight>
              </a:rPr>
            </a:br>
            <a:r>
              <a:rPr lang="en-US">
                <a:highlight>
                  <a:srgbClr val="8F133C"/>
                </a:highlight>
              </a:rPr>
              <a:t>Manual Bump Test Procedure</a:t>
            </a:r>
          </a:p>
        </p:txBody>
      </p:sp>
      <p:pic>
        <p:nvPicPr>
          <p:cNvPr id="6" name="Picture 5"/>
          <p:cNvPicPr>
            <a:picLocks noChangeAspect="1"/>
          </p:cNvPicPr>
          <p:nvPr/>
        </p:nvPicPr>
        <p:blipFill>
          <a:blip r:embed="rId2"/>
          <a:stretch>
            <a:fillRect/>
          </a:stretch>
        </p:blipFill>
        <p:spPr>
          <a:xfrm rot="19548987">
            <a:off x="4328043" y="1674607"/>
            <a:ext cx="803183" cy="633703"/>
          </a:xfrm>
          <a:prstGeom prst="rect">
            <a:avLst/>
          </a:prstGeom>
        </p:spPr>
      </p:pic>
      <p:cxnSp>
        <p:nvCxnSpPr>
          <p:cNvPr id="11" name="Straight Arrow Connector 10"/>
          <p:cNvCxnSpPr/>
          <p:nvPr/>
        </p:nvCxnSpPr>
        <p:spPr>
          <a:xfrm>
            <a:off x="5622345" y="5201816"/>
            <a:ext cx="1064348" cy="33220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4845" y="1145082"/>
            <a:ext cx="1710277" cy="296212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692" y="2851345"/>
            <a:ext cx="2112907" cy="3608363"/>
          </a:xfrm>
          <a:prstGeom prst="rect">
            <a:avLst/>
          </a:prstGeom>
        </p:spPr>
      </p:pic>
    </p:spTree>
    <p:extLst>
      <p:ext uri="{BB962C8B-B14F-4D97-AF65-F5344CB8AC3E}">
        <p14:creationId xmlns:p14="http://schemas.microsoft.com/office/powerpoint/2010/main" val="2699771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96700" y="6585958"/>
            <a:ext cx="495300" cy="263805"/>
          </a:xfrm>
          <a:prstGeom prst="rect">
            <a:avLst/>
          </a:prstGeom>
          <a:ln/>
        </p:spPr>
        <p:txBody>
          <a:bodyPr/>
          <a:lstStyle>
            <a:defPPr>
              <a:defRPr lang="en-US"/>
            </a:defPPr>
            <a:lvl1pPr algn="ctr" rtl="0" fontAlgn="base">
              <a:spcBef>
                <a:spcPct val="0"/>
              </a:spcBef>
              <a:spcAft>
                <a:spcPct val="0"/>
              </a:spcAft>
              <a:defRPr sz="900" kern="1200">
                <a:solidFill>
                  <a:schemeClr val="bg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57</a:t>
            </a:fld>
            <a:endParaRPr lang="en-US"/>
          </a:p>
        </p:txBody>
      </p:sp>
      <p:sp>
        <p:nvSpPr>
          <p:cNvPr id="4" name="Content Placeholder 3"/>
          <p:cNvSpPr>
            <a:spLocks noGrp="1"/>
          </p:cNvSpPr>
          <p:nvPr>
            <p:ph idx="1"/>
          </p:nvPr>
        </p:nvSpPr>
        <p:spPr/>
        <p:txBody>
          <a:bodyPr>
            <a:normAutofit fontScale="92500" lnSpcReduction="10000"/>
          </a:bodyPr>
          <a:lstStyle/>
          <a:p>
            <a:r>
              <a:rPr lang="en-US"/>
              <a:t>If unsuccessful, the red light will </a:t>
            </a:r>
          </a:p>
          <a:p>
            <a:pPr marL="0" indent="0">
              <a:buNone/>
            </a:pPr>
            <a:r>
              <a:rPr lang="en-US"/>
              <a:t>    Illuminate here. </a:t>
            </a:r>
            <a:r>
              <a:rPr lang="en-US">
                <a:solidFill>
                  <a:srgbClr val="FF0000"/>
                </a:solidFill>
              </a:rPr>
              <a:t>Do not use this</a:t>
            </a:r>
          </a:p>
          <a:p>
            <a:pPr marL="0" indent="0">
              <a:buNone/>
            </a:pPr>
            <a:r>
              <a:rPr lang="en-US">
                <a:solidFill>
                  <a:srgbClr val="FF0000"/>
                </a:solidFill>
              </a:rPr>
              <a:t>    Monitor. Tag BO and set aside.</a:t>
            </a:r>
            <a:endParaRPr lang="en-US"/>
          </a:p>
          <a:p>
            <a:pPr marL="0" indent="0">
              <a:buNone/>
            </a:pPr>
            <a:endParaRPr lang="en-US"/>
          </a:p>
          <a:p>
            <a:r>
              <a:rPr lang="en-US"/>
              <a:t>If green all the necessary tests have been completed, downloaded and the monitor is ready for use.</a:t>
            </a:r>
          </a:p>
          <a:p>
            <a:r>
              <a:rPr lang="en-US"/>
              <a:t>Lift cover, remove the monitor, turn it</a:t>
            </a:r>
          </a:p>
          <a:p>
            <a:pPr marL="0" indent="0">
              <a:buNone/>
            </a:pPr>
            <a:r>
              <a:rPr lang="en-US"/>
              <a:t>    on and take it with you for the day</a:t>
            </a:r>
          </a:p>
          <a:p>
            <a:endParaRPr lang="en-US"/>
          </a:p>
          <a:p>
            <a:endParaRPr lang="en-US"/>
          </a:p>
          <a:p>
            <a:pPr marL="0" indent="0">
              <a:buNone/>
            </a:pPr>
            <a:endParaRPr lang="en-US"/>
          </a:p>
        </p:txBody>
      </p:sp>
      <p:sp>
        <p:nvSpPr>
          <p:cNvPr id="2" name="Title 1"/>
          <p:cNvSpPr>
            <a:spLocks noGrp="1"/>
          </p:cNvSpPr>
          <p:nvPr>
            <p:ph type="title"/>
          </p:nvPr>
        </p:nvSpPr>
        <p:spPr>
          <a:xfrm>
            <a:off x="1837592" y="271335"/>
            <a:ext cx="5715000" cy="854647"/>
          </a:xfrm>
        </p:spPr>
        <p:txBody>
          <a:bodyPr/>
          <a:lstStyle/>
          <a:p>
            <a:r>
              <a:rPr lang="en-US">
                <a:highlight>
                  <a:srgbClr val="8F133C"/>
                </a:highlight>
              </a:rPr>
              <a:t>Industrial Scientific Gas Badge Pro </a:t>
            </a:r>
            <a:br>
              <a:rPr lang="en-US">
                <a:highlight>
                  <a:srgbClr val="8F133C"/>
                </a:highlight>
              </a:rPr>
            </a:br>
            <a:r>
              <a:rPr lang="en-US">
                <a:highlight>
                  <a:srgbClr val="8F133C"/>
                </a:highlight>
              </a:rPr>
              <a:t>Manual Bump Test Procedure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086" y="1508124"/>
            <a:ext cx="1701114" cy="1275836"/>
          </a:xfrm>
          <a:prstGeom prst="rect">
            <a:avLst/>
          </a:prstGeom>
        </p:spPr>
      </p:pic>
      <p:cxnSp>
        <p:nvCxnSpPr>
          <p:cNvPr id="11" name="Straight Arrow Connector 10"/>
          <p:cNvCxnSpPr/>
          <p:nvPr/>
        </p:nvCxnSpPr>
        <p:spPr>
          <a:xfrm>
            <a:off x="6631674" y="2000850"/>
            <a:ext cx="920918" cy="2903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5056" y="4415601"/>
            <a:ext cx="1260313" cy="2170357"/>
          </a:xfrm>
          <a:prstGeom prst="rect">
            <a:avLst/>
          </a:prstGeom>
        </p:spPr>
      </p:pic>
    </p:spTree>
    <p:extLst>
      <p:ext uri="{BB962C8B-B14F-4D97-AF65-F5344CB8AC3E}">
        <p14:creationId xmlns:p14="http://schemas.microsoft.com/office/powerpoint/2010/main" val="327087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58</a:t>
            </a:fld>
            <a:endParaRPr lang="en-US"/>
          </a:p>
        </p:txBody>
      </p:sp>
      <p:sp>
        <p:nvSpPr>
          <p:cNvPr id="4" name="Content Placeholder 3"/>
          <p:cNvSpPr>
            <a:spLocks noGrp="1"/>
          </p:cNvSpPr>
          <p:nvPr>
            <p:ph idx="1"/>
          </p:nvPr>
        </p:nvSpPr>
        <p:spPr/>
        <p:txBody>
          <a:bodyPr/>
          <a:lstStyle/>
          <a:p>
            <a:pPr marL="0" indent="0">
              <a:buNone/>
            </a:pPr>
            <a:r>
              <a:rPr lang="en-US" sz="2000" b="1"/>
              <a:t>Three things will occur in the event that the personal monitor alarms…</a:t>
            </a:r>
          </a:p>
          <a:p>
            <a:pPr>
              <a:buFont typeface="Wingdings" panose="05000000000000000000" pitchFamily="2" charset="2"/>
              <a:buChar char="ü"/>
            </a:pPr>
            <a:r>
              <a:rPr lang="en-US" sz="2000" b="1"/>
              <a:t>Alarm </a:t>
            </a:r>
          </a:p>
          <a:p>
            <a:pPr>
              <a:buFont typeface="Wingdings" panose="05000000000000000000" pitchFamily="2" charset="2"/>
              <a:buChar char="ü"/>
            </a:pPr>
            <a:r>
              <a:rPr lang="en-US" sz="2000" b="1"/>
              <a:t>Vibrate </a:t>
            </a:r>
          </a:p>
          <a:p>
            <a:pPr>
              <a:buFont typeface="Wingdings" panose="05000000000000000000" pitchFamily="2" charset="2"/>
              <a:buChar char="ü"/>
            </a:pPr>
            <a:r>
              <a:rPr lang="en-US" sz="2000" b="1"/>
              <a:t>Blink </a:t>
            </a:r>
          </a:p>
          <a:p>
            <a:pPr>
              <a:buFont typeface="Wingdings" panose="05000000000000000000" pitchFamily="2" charset="2"/>
              <a:buChar char="ü"/>
            </a:pPr>
            <a:endParaRPr lang="en-US" sz="2000" b="1"/>
          </a:p>
          <a:p>
            <a:pPr marL="0" indent="0" algn="ctr">
              <a:buNone/>
            </a:pPr>
            <a:r>
              <a:rPr lang="en-US" sz="2000" b="1"/>
              <a:t>Monitors are to be carried on the upper chest area at all times.   </a:t>
            </a:r>
          </a:p>
          <a:p>
            <a:pPr marL="0" indent="0" algn="ctr">
              <a:buNone/>
            </a:pPr>
            <a:endParaRPr lang="en-US" sz="2000" b="1"/>
          </a:p>
          <a:p>
            <a:pPr marL="0" indent="0" algn="ctr">
              <a:buNone/>
            </a:pPr>
            <a:r>
              <a:rPr lang="en-US" sz="2000" b="1">
                <a:solidFill>
                  <a:srgbClr val="FF0000"/>
                </a:solidFill>
              </a:rPr>
              <a:t>Monitors on hard hats will not be tolerated. </a:t>
            </a:r>
          </a:p>
        </p:txBody>
      </p:sp>
      <p:sp>
        <p:nvSpPr>
          <p:cNvPr id="2" name="Title 1"/>
          <p:cNvSpPr>
            <a:spLocks noGrp="1"/>
          </p:cNvSpPr>
          <p:nvPr>
            <p:ph type="title"/>
          </p:nvPr>
        </p:nvSpPr>
        <p:spPr>
          <a:xfrm>
            <a:off x="1592580" y="253713"/>
            <a:ext cx="5715000" cy="854647"/>
          </a:xfrm>
        </p:spPr>
        <p:txBody>
          <a:bodyPr/>
          <a:lstStyle/>
          <a:p>
            <a:pPr algn="ctr"/>
            <a:r>
              <a:rPr lang="en-US">
                <a:highlight>
                  <a:srgbClr val="8F133C"/>
                </a:highlight>
              </a:rPr>
              <a:t>Alarm</a:t>
            </a:r>
          </a:p>
        </p:txBody>
      </p:sp>
    </p:spTree>
    <p:extLst>
      <p:ext uri="{BB962C8B-B14F-4D97-AF65-F5344CB8AC3E}">
        <p14:creationId xmlns:p14="http://schemas.microsoft.com/office/powerpoint/2010/main" val="85854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B495-1A03-4DD2-ADDA-951CD9291C2F}"/>
              </a:ext>
            </a:extLst>
          </p:cNvPr>
          <p:cNvSpPr>
            <a:spLocks noGrp="1"/>
          </p:cNvSpPr>
          <p:nvPr>
            <p:ph type="ctrTitle"/>
          </p:nvPr>
        </p:nvSpPr>
        <p:spPr/>
        <p:txBody>
          <a:bodyPr/>
          <a:lstStyle/>
          <a:p>
            <a:pPr algn="ctr"/>
            <a:r>
              <a:rPr lang="en-US"/>
              <a:t>Thank You</a:t>
            </a:r>
          </a:p>
        </p:txBody>
      </p:sp>
      <p:sp>
        <p:nvSpPr>
          <p:cNvPr id="3" name="Subtitle 2">
            <a:extLst>
              <a:ext uri="{FF2B5EF4-FFF2-40B4-BE49-F238E27FC236}">
                <a16:creationId xmlns:a16="http://schemas.microsoft.com/office/drawing/2014/main" id="{57D4F00C-B5A5-479F-93B9-7964BEF61002}"/>
              </a:ext>
            </a:extLst>
          </p:cNvPr>
          <p:cNvSpPr>
            <a:spLocks noGrp="1"/>
          </p:cNvSpPr>
          <p:nvPr>
            <p:ph type="subTitle" idx="1"/>
          </p:nvPr>
        </p:nvSpPr>
        <p:spPr/>
        <p:txBody>
          <a:bodyPr>
            <a:normAutofit/>
          </a:bodyPr>
          <a:lstStyle/>
          <a:p>
            <a:pPr algn="ctr"/>
            <a:r>
              <a:rPr lang="en-US" sz="4800"/>
              <a:t>Any Questions????</a:t>
            </a:r>
          </a:p>
        </p:txBody>
      </p:sp>
      <p:sp>
        <p:nvSpPr>
          <p:cNvPr id="4" name="Slide Number Placeholder 3">
            <a:extLst>
              <a:ext uri="{FF2B5EF4-FFF2-40B4-BE49-F238E27FC236}">
                <a16:creationId xmlns:a16="http://schemas.microsoft.com/office/drawing/2014/main" id="{4DA6E147-6C0E-4AC8-B98C-3DB5B64A6597}"/>
              </a:ext>
            </a:extLst>
          </p:cNvPr>
          <p:cNvSpPr>
            <a:spLocks noGrp="1"/>
          </p:cNvSpPr>
          <p:nvPr>
            <p:ph type="sldNum" sz="quarter" idx="12"/>
          </p:nvPr>
        </p:nvSpPr>
        <p:spPr/>
        <p:txBody>
          <a:bodyPr/>
          <a:lstStyle/>
          <a:p>
            <a:fld id="{B5EB69C0-7537-C24C-BC67-8B5F238D9475}" type="slidenum">
              <a:rPr lang="en-US" smtClean="0"/>
              <a:pPr/>
              <a:t>59</a:t>
            </a:fld>
            <a:endParaRPr lang="en-US"/>
          </a:p>
        </p:txBody>
      </p:sp>
    </p:spTree>
    <p:extLst>
      <p:ext uri="{BB962C8B-B14F-4D97-AF65-F5344CB8AC3E}">
        <p14:creationId xmlns:p14="http://schemas.microsoft.com/office/powerpoint/2010/main" val="747919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6</a:t>
            </a:fld>
            <a:endParaRPr lang="en-US"/>
          </a:p>
        </p:txBody>
      </p:sp>
      <p:sp>
        <p:nvSpPr>
          <p:cNvPr id="4" name="Content Placeholder 3"/>
          <p:cNvSpPr>
            <a:spLocks noGrp="1"/>
          </p:cNvSpPr>
          <p:nvPr>
            <p:ph idx="1"/>
          </p:nvPr>
        </p:nvSpPr>
        <p:spPr>
          <a:xfrm>
            <a:off x="875489" y="1167319"/>
            <a:ext cx="7840494" cy="3977847"/>
          </a:xfrm>
        </p:spPr>
        <p:txBody>
          <a:bodyPr/>
          <a:lstStyle/>
          <a:p>
            <a:r>
              <a:rPr lang="en-US" sz="2000" b="1">
                <a:solidFill>
                  <a:srgbClr val="FF0000"/>
                </a:solidFill>
              </a:rPr>
              <a:t>CLP is a restricted access only plant</a:t>
            </a:r>
          </a:p>
          <a:p>
            <a:pPr marL="0" indent="0">
              <a:buNone/>
            </a:pPr>
            <a:endParaRPr lang="en-US" sz="2000" b="1"/>
          </a:p>
          <a:p>
            <a:pPr marL="0" indent="0">
              <a:buNone/>
            </a:pPr>
            <a:r>
              <a:rPr lang="en-US" sz="2000" b="1" u="sng"/>
              <a:t>Training Requirements</a:t>
            </a:r>
            <a:r>
              <a:rPr lang="en-US" sz="2000" b="1"/>
              <a:t>: </a:t>
            </a:r>
          </a:p>
          <a:p>
            <a:r>
              <a:rPr lang="en-US" sz="2000" b="1"/>
              <a:t>Must have attended Concentrate Leach Plant Hazard Awareness &amp; Access class</a:t>
            </a:r>
          </a:p>
          <a:p>
            <a:r>
              <a:rPr lang="en-US" sz="2000" b="1"/>
              <a:t>Must have signed training acknowledgement form for CLP Access</a:t>
            </a:r>
          </a:p>
          <a:p>
            <a:r>
              <a:rPr lang="en-US" sz="2000" b="1"/>
              <a:t>Have CLP Sticker on Hard hat for current year</a:t>
            </a:r>
          </a:p>
        </p:txBody>
      </p:sp>
      <p:sp>
        <p:nvSpPr>
          <p:cNvPr id="2" name="Title 1"/>
          <p:cNvSpPr>
            <a:spLocks noGrp="1"/>
          </p:cNvSpPr>
          <p:nvPr>
            <p:ph type="title"/>
          </p:nvPr>
        </p:nvSpPr>
        <p:spPr>
          <a:xfrm>
            <a:off x="1487805" y="312672"/>
            <a:ext cx="5715000" cy="854647"/>
          </a:xfrm>
        </p:spPr>
        <p:txBody>
          <a:bodyPr/>
          <a:lstStyle/>
          <a:p>
            <a:pPr algn="ctr"/>
            <a:r>
              <a:rPr lang="en-US" dirty="0">
                <a:highlight>
                  <a:srgbClr val="8F133C"/>
                </a:highlight>
              </a:rPr>
              <a:t>Access To CLP</a:t>
            </a:r>
          </a:p>
        </p:txBody>
      </p:sp>
      <p:sp>
        <p:nvSpPr>
          <p:cNvPr id="5" name="Rectangle 4"/>
          <p:cNvSpPr/>
          <p:nvPr/>
        </p:nvSpPr>
        <p:spPr>
          <a:xfrm>
            <a:off x="1346076" y="4660416"/>
            <a:ext cx="6295379" cy="830997"/>
          </a:xfrm>
          <a:prstGeom prst="rect">
            <a:avLst/>
          </a:prstGeom>
        </p:spPr>
        <p:txBody>
          <a:bodyPr wrap="square">
            <a:spAutoFit/>
          </a:bodyPr>
          <a:lstStyle/>
          <a:p>
            <a:pPr algn="ctr"/>
            <a:r>
              <a:rPr lang="en-US" sz="2400" b="1" i="1"/>
              <a:t>Access is </a:t>
            </a:r>
            <a:r>
              <a:rPr lang="en-US" sz="2400" b="1" i="1" u="sng">
                <a:solidFill>
                  <a:srgbClr val="FF0000"/>
                </a:solidFill>
              </a:rPr>
              <a:t>NOT</a:t>
            </a:r>
            <a:r>
              <a:rPr lang="en-US" sz="2400" b="1" i="1"/>
              <a:t> permitted without the above required training.</a:t>
            </a:r>
            <a:endParaRPr lang="en-US" sz="2400"/>
          </a:p>
        </p:txBody>
      </p:sp>
    </p:spTree>
    <p:extLst>
      <p:ext uri="{BB962C8B-B14F-4D97-AF65-F5344CB8AC3E}">
        <p14:creationId xmlns:p14="http://schemas.microsoft.com/office/powerpoint/2010/main" val="12277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4433-7D78-4C29-8008-204ABB48F7BE}"/>
              </a:ext>
            </a:extLst>
          </p:cNvPr>
          <p:cNvSpPr>
            <a:spLocks noGrp="1"/>
          </p:cNvSpPr>
          <p:nvPr>
            <p:ph type="title"/>
          </p:nvPr>
        </p:nvSpPr>
        <p:spPr>
          <a:xfrm>
            <a:off x="297180" y="367553"/>
            <a:ext cx="5715000" cy="744071"/>
          </a:xfrm>
        </p:spPr>
        <p:txBody>
          <a:bodyPr>
            <a:normAutofit/>
          </a:bodyPr>
          <a:lstStyle/>
          <a:p>
            <a:r>
              <a:rPr lang="en-US" dirty="0"/>
              <a:t>c</a:t>
            </a:r>
          </a:p>
        </p:txBody>
      </p:sp>
      <p:pic>
        <p:nvPicPr>
          <p:cNvPr id="6" name="Content Placeholder 5" descr="A picture containing text, sign, street&#10;&#10;Description automatically generated">
            <a:extLst>
              <a:ext uri="{FF2B5EF4-FFF2-40B4-BE49-F238E27FC236}">
                <a16:creationId xmlns:a16="http://schemas.microsoft.com/office/drawing/2014/main" id="{719E2BD8-EA49-4D5E-93F5-A06BFE367822}"/>
              </a:ext>
            </a:extLst>
          </p:cNvPr>
          <p:cNvPicPr>
            <a:picLocks noGrp="1" noChangeAspect="1"/>
          </p:cNvPicPr>
          <p:nvPr>
            <p:ph idx="1"/>
          </p:nvPr>
        </p:nvPicPr>
        <p:blipFill>
          <a:blip r:embed="rId2"/>
          <a:stretch>
            <a:fillRect/>
          </a:stretch>
        </p:blipFill>
        <p:spPr>
          <a:xfrm rot="5400000">
            <a:off x="1755427" y="1559608"/>
            <a:ext cx="5274551" cy="4912660"/>
          </a:xfrm>
        </p:spPr>
      </p:pic>
      <p:sp>
        <p:nvSpPr>
          <p:cNvPr id="4" name="Slide Number Placeholder 3">
            <a:extLst>
              <a:ext uri="{FF2B5EF4-FFF2-40B4-BE49-F238E27FC236}">
                <a16:creationId xmlns:a16="http://schemas.microsoft.com/office/drawing/2014/main" id="{557D9923-5672-4CA7-A5EB-B281203C892D}"/>
              </a:ext>
            </a:extLst>
          </p:cNvPr>
          <p:cNvSpPr>
            <a:spLocks noGrp="1"/>
          </p:cNvSpPr>
          <p:nvPr>
            <p:ph type="sldNum" sz="quarter" idx="12"/>
          </p:nvPr>
        </p:nvSpPr>
        <p:spPr/>
        <p:txBody>
          <a:bodyPr/>
          <a:lstStyle/>
          <a:p>
            <a:fld id="{B5EB69C0-7537-C24C-BC67-8B5F238D9475}" type="slidenum">
              <a:rPr lang="en-US" smtClean="0"/>
              <a:pPr/>
              <a:t>7</a:t>
            </a:fld>
            <a:endParaRPr lang="en-US"/>
          </a:p>
        </p:txBody>
      </p:sp>
      <p:sp>
        <p:nvSpPr>
          <p:cNvPr id="8" name="TextBox 7">
            <a:extLst>
              <a:ext uri="{FF2B5EF4-FFF2-40B4-BE49-F238E27FC236}">
                <a16:creationId xmlns:a16="http://schemas.microsoft.com/office/drawing/2014/main" id="{F64FAE5D-9627-44C6-81C1-39611C3F30CA}"/>
              </a:ext>
            </a:extLst>
          </p:cNvPr>
          <p:cNvSpPr txBox="1"/>
          <p:nvPr/>
        </p:nvSpPr>
        <p:spPr>
          <a:xfrm>
            <a:off x="2102220" y="465293"/>
            <a:ext cx="4580964" cy="646331"/>
          </a:xfrm>
          <a:prstGeom prst="rect">
            <a:avLst/>
          </a:prstGeom>
          <a:noFill/>
        </p:spPr>
        <p:txBody>
          <a:bodyPr wrap="square">
            <a:spAutoFit/>
          </a:bodyPr>
          <a:lstStyle/>
          <a:p>
            <a:pPr algn="ctr"/>
            <a:r>
              <a:rPr lang="en-US" sz="3600" b="1" dirty="0">
                <a:solidFill>
                  <a:schemeClr val="bg1"/>
                </a:solidFill>
                <a:highlight>
                  <a:srgbClr val="8F133C"/>
                </a:highlight>
              </a:rPr>
              <a:t>Access To CLP</a:t>
            </a:r>
            <a:endParaRPr lang="en-US" sz="3600" b="1" dirty="0">
              <a:solidFill>
                <a:schemeClr val="bg1"/>
              </a:solidFill>
            </a:endParaRPr>
          </a:p>
        </p:txBody>
      </p:sp>
    </p:spTree>
    <p:extLst>
      <p:ext uri="{BB962C8B-B14F-4D97-AF65-F5344CB8AC3E}">
        <p14:creationId xmlns:p14="http://schemas.microsoft.com/office/powerpoint/2010/main" val="1989783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sz="2700"/>
          </a:p>
          <a:p>
            <a:pPr algn="ctr"/>
            <a:r>
              <a:rPr lang="en-US" sz="2700" b="1"/>
              <a:t>Restricted Access Area</a:t>
            </a:r>
          </a:p>
          <a:p>
            <a:pPr algn="ctr"/>
            <a:r>
              <a:rPr lang="en-US" sz="2700" b="1"/>
              <a:t>CLP Processing Department</a:t>
            </a:r>
          </a:p>
          <a:p>
            <a:pPr algn="ctr"/>
            <a:r>
              <a:rPr lang="en-US" sz="2700" b="1"/>
              <a:t>Hydromet Division</a:t>
            </a:r>
          </a:p>
        </p:txBody>
      </p:sp>
      <p:sp>
        <p:nvSpPr>
          <p:cNvPr id="3" name="Title 2"/>
          <p:cNvSpPr>
            <a:spLocks noGrp="1"/>
          </p:cNvSpPr>
          <p:nvPr>
            <p:ph type="title"/>
          </p:nvPr>
        </p:nvSpPr>
        <p:spPr>
          <a:xfrm>
            <a:off x="1049655" y="253713"/>
            <a:ext cx="5715000" cy="854647"/>
          </a:xfrm>
        </p:spPr>
        <p:txBody>
          <a:bodyPr/>
          <a:lstStyle/>
          <a:p>
            <a:pPr algn="ctr"/>
            <a:r>
              <a:rPr lang="en-US">
                <a:highlight>
                  <a:srgbClr val="8F133C"/>
                </a:highlight>
              </a:rPr>
              <a:t>CLP/ Hydromet Division</a:t>
            </a:r>
          </a:p>
        </p:txBody>
      </p:sp>
      <p:sp>
        <p:nvSpPr>
          <p:cNvPr id="4" name="Slide Number Placeholder 3"/>
          <p:cNvSpPr>
            <a:spLocks noGrp="1"/>
          </p:cNvSpPr>
          <p:nvPr>
            <p:ph type="sldNum" sz="quarter" idx="4"/>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8</a:t>
            </a:fld>
            <a:endParaRPr lang="en-US"/>
          </a:p>
        </p:txBody>
      </p:sp>
    </p:spTree>
    <p:extLst>
      <p:ext uri="{BB962C8B-B14F-4D97-AF65-F5344CB8AC3E}">
        <p14:creationId xmlns:p14="http://schemas.microsoft.com/office/powerpoint/2010/main" val="118947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663749" y="6585958"/>
            <a:ext cx="495300" cy="263805"/>
          </a:xfrm>
          <a:prstGeom prst="rect">
            <a:avLst/>
          </a:prstGeom>
          <a:ln/>
        </p:spPr>
        <p:txBody>
          <a:bodyPr/>
          <a:lstStyle>
            <a:defPPr>
              <a:defRPr lang="en-US"/>
            </a:defPPr>
            <a:lvl1pPr algn="ctr" rtl="0" fontAlgn="base">
              <a:spcBef>
                <a:spcPct val="0"/>
              </a:spcBef>
              <a:spcAft>
                <a:spcPct val="0"/>
              </a:spcAft>
              <a:defRPr sz="900" kern="1200">
                <a:solidFill>
                  <a:srgbClr val="3F5AA8"/>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0966DC23-5D75-4E55-94E0-8AC9A57DBD08}" type="slidenum">
              <a:rPr lang="en-US" smtClean="0"/>
              <a:pPr>
                <a:defRPr/>
              </a:pPr>
              <a:t>9</a:t>
            </a:fld>
            <a:endParaRPr lang="en-US"/>
          </a:p>
        </p:txBody>
      </p:sp>
      <p:sp>
        <p:nvSpPr>
          <p:cNvPr id="4" name="Content Placeholder 3"/>
          <p:cNvSpPr>
            <a:spLocks noGrp="1"/>
          </p:cNvSpPr>
          <p:nvPr>
            <p:ph idx="1"/>
          </p:nvPr>
        </p:nvSpPr>
        <p:spPr/>
        <p:txBody>
          <a:bodyPr/>
          <a:lstStyle/>
          <a:p>
            <a:pPr marL="0" indent="0">
              <a:buNone/>
            </a:pPr>
            <a:endParaRPr lang="en-US"/>
          </a:p>
          <a:p>
            <a:r>
              <a:rPr lang="en-US" sz="2000" b="1"/>
              <a:t>Sign in and out at the control room is </a:t>
            </a:r>
            <a:r>
              <a:rPr lang="en-US" sz="2000" b="1">
                <a:solidFill>
                  <a:srgbClr val="FF0000"/>
                </a:solidFill>
              </a:rPr>
              <a:t>REQUIRED.</a:t>
            </a:r>
          </a:p>
          <a:p>
            <a:pPr marL="0" indent="0">
              <a:buNone/>
            </a:pPr>
            <a:endParaRPr lang="en-US" sz="2000" b="1">
              <a:solidFill>
                <a:srgbClr val="FF0000"/>
              </a:solidFill>
            </a:endParaRPr>
          </a:p>
          <a:p>
            <a:pPr marL="0" indent="0">
              <a:buNone/>
            </a:pPr>
            <a:endParaRPr lang="en-US" sz="2000" b="1">
              <a:solidFill>
                <a:srgbClr val="FF0000"/>
              </a:solidFill>
            </a:endParaRPr>
          </a:p>
          <a:p>
            <a:r>
              <a:rPr lang="en-US" sz="2000" b="1"/>
              <a:t>Personal gas monitors will be checked out at the control room when signing in and returned when signing out.</a:t>
            </a:r>
          </a:p>
          <a:p>
            <a:pPr marL="0" indent="0">
              <a:buNone/>
            </a:pPr>
            <a:endParaRPr lang="en-US"/>
          </a:p>
        </p:txBody>
      </p:sp>
      <p:sp>
        <p:nvSpPr>
          <p:cNvPr id="2" name="Title 1"/>
          <p:cNvSpPr>
            <a:spLocks noGrp="1"/>
          </p:cNvSpPr>
          <p:nvPr>
            <p:ph type="title"/>
          </p:nvPr>
        </p:nvSpPr>
        <p:spPr>
          <a:xfrm>
            <a:off x="1411605" y="253713"/>
            <a:ext cx="5715000" cy="854647"/>
          </a:xfrm>
        </p:spPr>
        <p:txBody>
          <a:bodyPr/>
          <a:lstStyle/>
          <a:p>
            <a:pPr algn="ctr"/>
            <a:r>
              <a:rPr lang="en-US">
                <a:highlight>
                  <a:srgbClr val="8F133C"/>
                </a:highlight>
              </a:rPr>
              <a:t>CLP Access</a:t>
            </a:r>
          </a:p>
        </p:txBody>
      </p:sp>
    </p:spTree>
    <p:extLst>
      <p:ext uri="{BB962C8B-B14F-4D97-AF65-F5344CB8AC3E}">
        <p14:creationId xmlns:p14="http://schemas.microsoft.com/office/powerpoint/2010/main" val="280188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2022_Electrifying the Future">
      <a:dk1>
        <a:srgbClr val="000000"/>
      </a:dk1>
      <a:lt1>
        <a:srgbClr val="FFFFFF"/>
      </a:lt1>
      <a:dk2>
        <a:srgbClr val="3F3F3F"/>
      </a:dk2>
      <a:lt2>
        <a:srgbClr val="FDF1DF"/>
      </a:lt2>
      <a:accent1>
        <a:srgbClr val="C14628"/>
      </a:accent1>
      <a:accent2>
        <a:srgbClr val="FF671C"/>
      </a:accent2>
      <a:accent3>
        <a:srgbClr val="F8991C"/>
      </a:accent3>
      <a:accent4>
        <a:srgbClr val="F28321"/>
      </a:accent4>
      <a:accent5>
        <a:srgbClr val="F8CF91"/>
      </a:accent5>
      <a:accent6>
        <a:srgbClr val="4C7093"/>
      </a:accent6>
      <a:hlink>
        <a:srgbClr val="00B0F0"/>
      </a:hlink>
      <a:folHlink>
        <a:srgbClr val="178E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_fcx_ppt_template_1stQtr" id="{5B940B48-EDFF-41CC-9017-111D1055C0A9}" vid="{B2C22EEC-56A9-4C88-A563-B5CFE98B3A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4</Value>
      <Value>1</Value>
      <Value>7</Value>
    </TaxCatchAll>
    <lcf76f155ced4ddcb4097134ff3c332f xmlns="96b50f58-a40e-4869-8bc2-ee1dec35f0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ct:contentTypeSchema xmlns:ct="http://schemas.microsoft.com/office/2006/metadata/contentType" xmlns:ma="http://schemas.microsoft.com/office/2006/metadata/properties/metaAttributes" ct:_="" ma:_="" ma:contentTypeName="FM Document" ma:contentTypeID="0x01010046829DE55437B147B48D1766376E3D6B00B88FBAAEE5C20C4C9D69FB6CE39CD566" ma:contentTypeVersion="6" ma:contentTypeDescription="Document Content Type" ma:contentTypeScope="" ma:versionID="01c71c80e6a001ff50fc994bda8c680d">
  <xsd:schema xmlns:xsd="http://www.w3.org/2001/XMLSchema" xmlns:xs="http://www.w3.org/2001/XMLSchema" xmlns:p="http://schemas.microsoft.com/office/2006/metadata/properties" xmlns:ns2="b5ba0a33-b247-4d4b-b9ae-c709af684fd3" xmlns:ns3="1c8c09b6-704d-411a-b466-b4564be81472" targetNamespace="http://schemas.microsoft.com/office/2006/metadata/properties" ma:root="true" ma:fieldsID="43e7873ea5f4d3fdff3544c45e4f44e1" ns2:_="" ns3:_="">
    <xsd:import namespace="b5ba0a33-b247-4d4b-b9ae-c709af684fd3"/>
    <xsd:import namespace="1c8c09b6-704d-411a-b466-b4564be81472"/>
    <xsd:element name="properties">
      <xsd:complexType>
        <xsd:sequence>
          <xsd:element name="documentManagement">
            <xsd:complexType>
              <xsd:all>
                <xsd:element ref="ns2:o79fb0eb13274969baa8945b2a62dcda" minOccurs="0"/>
                <xsd:element ref="ns2:TaxCatchAll" minOccurs="0"/>
                <xsd:element ref="ns2:TaxCatchAllLabel" minOccurs="0"/>
                <xsd:element ref="ns2:FM_x0020_Ent_x0020_TaxonomyTaxHTField0" minOccurs="0"/>
                <xsd:element ref="ns2:FM_x0020_Doc_x0020_TypeTaxHTField0" minOccurs="0"/>
                <xsd:element ref="ns2:FM_x0020_DPT" minOccurs="0"/>
                <xsd:element ref="ns2:FM_x0020_LOC" minOccurs="0"/>
                <xsd:element ref="ns3:Si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ba0a33-b247-4d4b-b9ae-c709af684fd3" elementFormDefault="qualified">
    <xsd:import namespace="http://schemas.microsoft.com/office/2006/documentManagement/types"/>
    <xsd:import namespace="http://schemas.microsoft.com/office/infopath/2007/PartnerControls"/>
    <xsd:element name="o79fb0eb13274969baa8945b2a62dcda" ma:index="8" ma:taxonomy="true" ma:internalName="o79fb0eb13274969baa8945b2a62dcda" ma:taxonomyFieldName="FM_x0020_Retention_x0020_Category" ma:displayName="FM Retention Category" ma:readOnly="false" ma:default="" ma:fieldId="{879fb0eb-1327-4969-baa8-945b2a62dcda}" ma:sspId="b7e16863-b940-4291-96f8-ad8461baff96" ma:termSetId="3287f003-fa19-4de9-9d01-e5aef60515f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ec2217-e374-4c6f-b3e4-ba39a28ba7e3}" ma:internalName="TaxCatchAll" ma:showField="CatchAllData"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ec2217-e374-4c6f-b3e4-ba39a28ba7e3}" ma:internalName="TaxCatchAllLabel" ma:readOnly="true" ma:showField="CatchAllDataLabel" ma:web="8a0634ce-b61f-46f1-9480-72c1833a650e">
      <xsd:complexType>
        <xsd:complexContent>
          <xsd:extension base="dms:MultiChoiceLookup">
            <xsd:sequence>
              <xsd:element name="Value" type="dms:Lookup" maxOccurs="unbounded" minOccurs="0" nillable="true"/>
            </xsd:sequence>
          </xsd:extension>
        </xsd:complexContent>
      </xsd:complexType>
    </xsd:element>
    <xsd:element name="FM_x0020_Ent_x0020_TaxonomyTaxHTField0" ma:index="12" nillable="true" ma:taxonomy="true" ma:internalName="FM_x0020_Ent_x0020_TaxonomyTaxHTField0" ma:taxonomyFieldName="FM_x0020_Ent_x0020_Taxonomy" ma:displayName="FM Business Process" ma:readOnly="false" ma:default="" ma:fieldId="{b40ec4b2-9645-411d-a03c-9e8ab0f1f2d4}" ma:sspId="b7e16863-b940-4291-96f8-ad8461baff96" ma:termSetId="3d1ce9c8-a01a-4b28-93f4-bc23cae590ff" ma:anchorId="00000000-0000-0000-0000-000000000000" ma:open="false" ma:isKeyword="false">
      <xsd:complexType>
        <xsd:sequence>
          <xsd:element ref="pc:Terms" minOccurs="0" maxOccurs="1"/>
        </xsd:sequence>
      </xsd:complexType>
    </xsd:element>
    <xsd:element name="FM_x0020_Doc_x0020_TypeTaxHTField0" ma:index="14" nillable="true" ma:taxonomy="true" ma:internalName="FM_x0020_Doc_x0020_TypeTaxHTField0" ma:taxonomyFieldName="FM_x0020_Doc_x0020_Type" ma:displayName="FM Doc Type" ma:readOnly="false" ma:default="" ma:fieldId="{bfb78ee2-975a-4f84-839c-ed91d42d4105}" ma:sspId="b7e16863-b940-4291-96f8-ad8461baff96" ma:termSetId="af82bb66-37d5-47da-967c-ea1eda9481cb" ma:anchorId="00000000-0000-0000-0000-000000000000" ma:open="false" ma:isKeyword="false">
      <xsd:complexType>
        <xsd:sequence>
          <xsd:element ref="pc:Terms" minOccurs="0" maxOccurs="1"/>
        </xsd:sequence>
      </xsd:complexType>
    </xsd:element>
    <xsd:element name="FM_x0020_DPT" ma:index="16" nillable="true" ma:displayName="FM DPT" ma:description="This column is used to assign FMI Department" ma:format="Dropdown" ma:hidden="true" ma:internalName="FM_x0020_DPT" ma:readOnly="false">
      <xsd:simpleType>
        <xsd:restriction base="dms:Choice">
          <xsd:enumeration value="Accounts Payable"/>
          <xsd:enumeration value="Administration"/>
          <xsd:enumeration value="Climax Moly Company"/>
          <xsd:enumeration value="Communications"/>
          <xsd:enumeration value="Community / Administrative Services"/>
          <xsd:enumeration value="Community Relations/Social Resp"/>
          <xsd:enumeration value="Corporate Communications"/>
          <xsd:enumeration value="Custom Applications"/>
          <xsd:enumeration value="Environmental / Sustainable Development"/>
          <xsd:enumeration value="Exploration"/>
          <xsd:enumeration value="Exploration / Geology"/>
          <xsd:enumeration value="External Communications"/>
          <xsd:enumeration value="Finance"/>
          <xsd:enumeration value="Finance / Accounting / Tax"/>
          <xsd:enumeration value="Financial Shared Services"/>
          <xsd:enumeration value="FM Africa"/>
          <xsd:enumeration value="FM Americas"/>
          <xsd:enumeration value="FM Mining Company"/>
          <xsd:enumeration value="Global Supply Chain"/>
          <xsd:enumeration value="GSC/ Purchasing/ Warehousing"/>
          <xsd:enumeration value="Health &amp; Safety"/>
          <xsd:enumeration value="Human Resources"/>
          <xsd:enumeration value="Legal / Govt Relations"/>
          <xsd:enumeration value="MIS"/>
          <xsd:enumeration value="Operational Improvement"/>
          <xsd:enumeration value="Operations"/>
          <xsd:enumeration value="Operations Smelting"/>
          <xsd:enumeration value="Ops Maintenance"/>
          <xsd:enumeration value="Sales &amp; Marketing"/>
          <xsd:enumeration value="Security"/>
          <xsd:enumeration value="Senior Management (Corp)"/>
          <xsd:enumeration value="Strategic Planning"/>
        </xsd:restriction>
      </xsd:simpleType>
    </xsd:element>
    <xsd:element name="FM_x0020_LOC" ma:index="17" nillable="true" ma:displayName="FM LOC" ma:description="This column is used to assign Location" ma:format="Dropdown" ma:hidden="true" ma:internalName="FM_x0020_LOC" ma:readOnly="false">
      <xsd:simpleType>
        <xsd:restriction base="dms:Choice">
          <xsd:enumeration value="Administrative &amp; Sales"/>
          <xsd:enumeration value="Africa"/>
          <xsd:enumeration value="Ajo"/>
          <xsd:enumeration value="Arequipa"/>
          <xsd:enumeration value="Asia Pacific"/>
          <xsd:enumeration value="Atlantic Copper (Huelva)"/>
          <xsd:enumeration value="Aurex"/>
          <xsd:enumeration value="Australia/Asia"/>
          <xsd:enumeration value="Bagdad"/>
          <xsd:enumeration value="Bayway"/>
          <xsd:enumeration value="Bisbee"/>
          <xsd:enumeration value="Cairns"/>
          <xsd:enumeration value="Candelaria"/>
          <xsd:enumeration value="Central Analytical Service Center"/>
          <xsd:enumeration value="Cerro Verde"/>
          <xsd:enumeration value="Chino"/>
          <xsd:enumeration value="Climax"/>
          <xsd:enumeration value="Climax Technology Center"/>
          <xsd:enumeration value="Cobre"/>
          <xsd:enumeration value="Colorado Data Center"/>
          <xsd:enumeration value="Cotton Center"/>
          <xsd:enumeration value="Data Center"/>
          <xsd:enumeration value="El Abra"/>
          <xsd:enumeration value="El Paso"/>
          <xsd:enumeration value="El Paso Refinery"/>
          <xsd:enumeration value="El Paso Rod"/>
          <xsd:enumeration value="Europe"/>
          <xsd:enumeration value="FMC"/>
          <xsd:enumeration value="Ft Madison"/>
          <xsd:enumeration value="Global"/>
          <xsd:enumeration value="Henderson"/>
          <xsd:enumeration value="Houston"/>
          <xsd:enumeration value="Huelva"/>
          <xsd:enumeration value="Jakarta"/>
          <xsd:enumeration value="Jerome"/>
          <xsd:enumeration value="Johannesburg"/>
          <xsd:enumeration value="Kinetics"/>
          <xsd:enumeration value="Kisanfu"/>
          <xsd:enumeration value="Kokkola"/>
          <xsd:enumeration value="Lafayette"/>
          <xsd:enumeration value="Lubumbashi"/>
          <xsd:enumeration value="Madrid"/>
          <xsd:enumeration value="Miami"/>
          <xsd:enumeration value="Miami Rod"/>
          <xsd:enumeration value="Miami Smelter"/>
          <xsd:enumeration value="Mine Training Institute"/>
          <xsd:enumeration value="Mining"/>
          <xsd:enumeration value="Morenci"/>
          <xsd:enumeration value="New Mexico"/>
          <xsd:enumeration value="NOLA"/>
          <xsd:enumeration value="North America"/>
          <xsd:enumeration value="Norwich"/>
          <xsd:enumeration value="Oil &amp; Gas"/>
          <xsd:enumeration value="Ojos del Salado"/>
          <xsd:enumeration value="Oro Valley"/>
          <xsd:enumeration value="Phoenix"/>
          <xsd:enumeration value="Processing"/>
          <xsd:enumeration value="PTFI"/>
          <xsd:enumeration value="Research &amp; Development"/>
          <xsd:enumeration value="Rotterdam"/>
          <xsd:enumeration value="Safford"/>
          <xsd:enumeration value="Safford Lab"/>
          <xsd:enumeration value="Safford Mine"/>
          <xsd:enumeration value="Sahuarita"/>
          <xsd:enumeration value="Sanchez"/>
          <xsd:enumeration value="Santiago Data Center"/>
          <xsd:enumeration value="Santiago"/>
          <xsd:enumeration value="Shanghai"/>
          <xsd:enumeration value="Sierrita"/>
          <xsd:enumeration value="Singapore"/>
          <xsd:enumeration value="South America"/>
          <xsd:enumeration value="Stowmarket"/>
          <xsd:enumeration value="Technology Center"/>
          <xsd:enumeration value="Tenke Fungurume"/>
          <xsd:enumeration value="Tohono"/>
          <xsd:enumeration value="Tokyo"/>
          <xsd:enumeration value="Tucson Office"/>
          <xsd:enumeration value="Twin Buttes"/>
          <xsd:enumeration value="Tyrone"/>
        </xsd:restriction>
      </xsd:simpleType>
    </xsd:element>
  </xsd:schema>
  <xsd:schema xmlns:xsd="http://www.w3.org/2001/XMLSchema" xmlns:xs="http://www.w3.org/2001/XMLSchema" xmlns:dms="http://schemas.microsoft.com/office/2006/documentManagement/types" xmlns:pc="http://schemas.microsoft.com/office/infopath/2007/PartnerControls" targetNamespace="1c8c09b6-704d-411a-b466-b4564be81472" elementFormDefault="qualified">
    <xsd:import namespace="http://schemas.microsoft.com/office/2006/documentManagement/types"/>
    <xsd:import namespace="http://schemas.microsoft.com/office/infopath/2007/PartnerControls"/>
    <xsd:element name="Site" ma:index="18" nillable="true" ma:displayName="Site" ma:internalName="Si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DB5EE-50E5-4177-84E9-75942133BDF6}">
  <ds:schemaRefs>
    <ds:schemaRef ds:uri="http://schemas.microsoft.com/sharepoint/v3/contenttype/forms"/>
  </ds:schemaRefs>
</ds:datastoreItem>
</file>

<file path=customXml/itemProps2.xml><?xml version="1.0" encoding="utf-8"?>
<ds:datastoreItem xmlns:ds="http://schemas.openxmlformats.org/officeDocument/2006/customXml" ds:itemID="{441A2C67-BB5D-4A0F-91E6-0E79D039CF60}">
  <ds:schemaRefs>
    <ds:schemaRef ds:uri="http://purl.org/dc/dcmitype/"/>
    <ds:schemaRef ds:uri="http://purl.org/dc/terms/"/>
    <ds:schemaRef ds:uri="http://schemas.microsoft.com/office/2006/documentManagement/types"/>
    <ds:schemaRef ds:uri="http://www.w3.org/XML/1998/namespace"/>
    <ds:schemaRef ds:uri="b5ba0a33-b247-4d4b-b9ae-c709af684fd3"/>
    <ds:schemaRef ds:uri="1c8c09b6-704d-411a-b466-b4564be81472"/>
    <ds:schemaRef ds:uri="http://schemas.microsoft.com/office/2006/metadata/properties"/>
    <ds:schemaRef ds:uri="http://purl.org/dc/elements/1.1/"/>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C9A205D4-0779-4DEB-A50C-7BED7E687787}"/>
</file>

<file path=customXml/itemProps4.xml><?xml version="1.0" encoding="utf-8"?>
<ds:datastoreItem xmlns:ds="http://schemas.openxmlformats.org/officeDocument/2006/customXml" ds:itemID="{981FED64-AB53-4E21-92F1-61096E17C9DE}">
  <ds:schemaRefs>
    <ds:schemaRef ds:uri="1c8c09b6-704d-411a-b466-b4564be81472"/>
    <ds:schemaRef ds:uri="b5ba0a33-b247-4d4b-b9ae-c709af684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56f8a036-ae1b-4f85-92d3-f4203c03c43b}" enabled="1" method="Standard" siteId="{5f229ce1-773c-46ed-a6fa-974006fae097}" removed="0"/>
</clbl:labelList>
</file>

<file path=docProps/app.xml><?xml version="1.0" encoding="utf-8"?>
<Properties xmlns="http://schemas.openxmlformats.org/officeDocument/2006/extended-properties" xmlns:vt="http://schemas.openxmlformats.org/officeDocument/2006/docPropsVTypes">
  <Template/>
  <TotalTime>36</TotalTime>
  <Words>2898</Words>
  <Application>Microsoft Office PowerPoint</Application>
  <PresentationFormat>On-screen Show (4:3)</PresentationFormat>
  <Paragraphs>442</Paragraphs>
  <Slides>59</Slides>
  <Notes>20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8" baseType="lpstr">
      <vt:lpstr>Arial</vt:lpstr>
      <vt:lpstr>Arial Black</vt:lpstr>
      <vt:lpstr>Calibri</vt:lpstr>
      <vt:lpstr>Courier New</vt:lpstr>
      <vt:lpstr>D-DIN</vt:lpstr>
      <vt:lpstr>Tahoma</vt:lpstr>
      <vt:lpstr>Wingdings</vt:lpstr>
      <vt:lpstr>1_Office Theme</vt:lpstr>
      <vt:lpstr>think-cell Slide</vt:lpstr>
      <vt:lpstr>CLP Hazard Awareness</vt:lpstr>
      <vt:lpstr>Topics Discussed Today</vt:lpstr>
      <vt:lpstr>Concentrate Leach Plant</vt:lpstr>
      <vt:lpstr>Concentrate Leaching</vt:lpstr>
      <vt:lpstr>Morenci Concentrate Leach Plant  HT Lite Overview</vt:lpstr>
      <vt:lpstr>Access To CLP</vt:lpstr>
      <vt:lpstr>c</vt:lpstr>
      <vt:lpstr>CLP/ Hydromet Division</vt:lpstr>
      <vt:lpstr>CLP Access</vt:lpstr>
      <vt:lpstr>Evacuation Procedures</vt:lpstr>
      <vt:lpstr>Evacuation Guideline </vt:lpstr>
      <vt:lpstr>Evacuation Guideline </vt:lpstr>
      <vt:lpstr>Nash Tank Evacuation</vt:lpstr>
      <vt:lpstr>Evacuation Alarm</vt:lpstr>
      <vt:lpstr>Evacuation Points</vt:lpstr>
      <vt:lpstr>Re-Entry </vt:lpstr>
      <vt:lpstr>Conditions for Evacuation </vt:lpstr>
      <vt:lpstr>Concentrate Leach Plant Hazards</vt:lpstr>
      <vt:lpstr>Hazards in the CLP</vt:lpstr>
      <vt:lpstr>Hazards in the CLP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Vapor Cloud Locations:</vt:lpstr>
      <vt:lpstr>Vapor Cloud Locations: Inside the CLP Area</vt:lpstr>
      <vt:lpstr>Vapor Cloud Locations: Inside the CLP Area</vt:lpstr>
      <vt:lpstr>Vapor Cloud Locations N.W. View</vt:lpstr>
      <vt:lpstr>Vapor Cloud Locations: Outside Looking into the CLP</vt:lpstr>
      <vt:lpstr>Hazardous Gas Awareness</vt:lpstr>
      <vt:lpstr>Hazardous Gas </vt:lpstr>
      <vt:lpstr>NaHS(Sodium Hydrosulfide)</vt:lpstr>
      <vt:lpstr>NaHS Hazards </vt:lpstr>
      <vt:lpstr>What is H2S?</vt:lpstr>
      <vt:lpstr>What is H2S?</vt:lpstr>
      <vt:lpstr>Early Warning Signs of H2S exposure…</vt:lpstr>
      <vt:lpstr>Later Warning Signs that you’ve been exposed…</vt:lpstr>
      <vt:lpstr>H2S Table</vt:lpstr>
      <vt:lpstr>NaHS First Aid</vt:lpstr>
      <vt:lpstr>H2S Definitions </vt:lpstr>
      <vt:lpstr>H2S Definitions </vt:lpstr>
      <vt:lpstr>H2S Definitions </vt:lpstr>
      <vt:lpstr>Exposure to H2S is Unlikely </vt:lpstr>
      <vt:lpstr>Personal Gas Monitor</vt:lpstr>
      <vt:lpstr>Gas Monitor </vt:lpstr>
      <vt:lpstr>User Functions </vt:lpstr>
      <vt:lpstr>Battery Life Indicator</vt:lpstr>
      <vt:lpstr>Let the Docking Station Do the Work.</vt:lpstr>
      <vt:lpstr>Industrial Scientific Gas Badge Pro  Manual Bump Test Procedure  </vt:lpstr>
      <vt:lpstr>Industrial Scientific Gas Badge Pro  Manual Bump Test Procedure</vt:lpstr>
      <vt:lpstr>Industrial Scientific Gas Badge Pro  Manual Bump Test Procedure</vt:lpstr>
      <vt:lpstr>Alarm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Text Line 1 Headline Text Line 2</dc:title>
  <dc:creator>Kelley, Kathy</dc:creator>
  <cp:lastModifiedBy>Provencio, Alejandro</cp:lastModifiedBy>
  <cp:revision>2</cp:revision>
  <dcterms:created xsi:type="dcterms:W3CDTF">2022-01-20T21:24:06Z</dcterms:created>
  <dcterms:modified xsi:type="dcterms:W3CDTF">2023-08-23T21:54:33Z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0x01010046829DE55437B147B48D1766376E3D6B00B88FBAAEE5C20C4C9D69FB6CE39CD566</vt:lpwstr>
  </property>
  <property fmtid="{D5CDD505-2E9C-101B-9397-08002B2CF9AE}" pid="3" name="FM Doc Type">
    <vt:lpwstr>1;#Communication|ab0814dc-ad79-4add-a59b-e4976d8b9098</vt:lpwstr>
  </property>
  <property fmtid="{D5CDD505-2E9C-101B-9397-08002B2CF9AE}" pid="4" name="FM Retention Category">
    <vt:lpwstr>4;#Administration|5648ecb6-843d-42d8-8ec5-901cd2d614fb</vt:lpwstr>
  </property>
  <property fmtid="{D5CDD505-2E9C-101B-9397-08002B2CF9AE}" pid="5" name="FM Ent Taxonomy">
    <vt:lpwstr>7;#Internal|78012a07-bc17-42a8-9dfa-203d907fea28</vt:lpwstr>
  </property>
  <property fmtid="{D5CDD505-2E9C-101B-9397-08002B2CF9AE}" pid="6" name="MSIP_Label_56f8a036-ae1b-4f85-92d3-f4203c03c43b_Enabled">
    <vt:lpwstr>true</vt:lpwstr>
  </property>
  <property fmtid="{D5CDD505-2E9C-101B-9397-08002B2CF9AE}" pid="7" name="MSIP_Label_56f8a036-ae1b-4f85-92d3-f4203c03c43b_SetDate">
    <vt:lpwstr>2022-06-09T17:09:59Z</vt:lpwstr>
  </property>
  <property fmtid="{D5CDD505-2E9C-101B-9397-08002B2CF9AE}" pid="8" name="MSIP_Label_56f8a036-ae1b-4f85-92d3-f4203c03c43b_Method">
    <vt:lpwstr>Standard</vt:lpwstr>
  </property>
  <property fmtid="{D5CDD505-2E9C-101B-9397-08002B2CF9AE}" pid="9" name="MSIP_Label_56f8a036-ae1b-4f85-92d3-f4203c03c43b_Name">
    <vt:lpwstr>56f8a036-ae1b-4f85-92d3-f4203c03c43b</vt:lpwstr>
  </property>
  <property fmtid="{D5CDD505-2E9C-101B-9397-08002B2CF9AE}" pid="10" name="MSIP_Label_56f8a036-ae1b-4f85-92d3-f4203c03c43b_SiteId">
    <vt:lpwstr>5f229ce1-773c-46ed-a6fa-974006fae097</vt:lpwstr>
  </property>
  <property fmtid="{D5CDD505-2E9C-101B-9397-08002B2CF9AE}" pid="11" name="MSIP_Label_56f8a036-ae1b-4f85-92d3-f4203c03c43b_ActionId">
    <vt:lpwstr>b43a498f-8bac-4561-b046-0f624d8fe40d</vt:lpwstr>
  </property>
  <property fmtid="{D5CDD505-2E9C-101B-9397-08002B2CF9AE}" pid="12" name="MSIP_Label_56f8a036-ae1b-4f85-92d3-f4203c03c43b_ContentBits">
    <vt:lpwstr>0</vt:lpwstr>
  </property>
</Properties>
</file>