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15.xml" ContentType="application/vnd.openxmlformats-officedocument.presentationml.tags+xml"/>
  <Override PartName="/ppt/notesSlides/notesSlide1.xml" ContentType="application/vnd.openxmlformats-officedocument.presentationml.notesSlide+xml"/>
  <Override PartName="/ppt/tags/tag16.xml" ContentType="application/vnd.openxmlformats-officedocument.presentationml.tags+xml"/>
  <Override PartName="/ppt/notesSlides/notesSlide2.xml" ContentType="application/vnd.openxmlformats-officedocument.presentationml.notesSlide+xml"/>
  <Override PartName="/ppt/tags/tag17.xml" ContentType="application/vnd.openxmlformats-officedocument.presentationml.tags+xml"/>
  <Override PartName="/ppt/notesSlides/notesSlide3.xml" ContentType="application/vnd.openxmlformats-officedocument.presentationml.notesSlide+xml"/>
  <Override PartName="/ppt/tags/tag18.xml" ContentType="application/vnd.openxmlformats-officedocument.presentationml.tags+xml"/>
  <Override PartName="/ppt/notesSlides/notesSlide4.xml" ContentType="application/vnd.openxmlformats-officedocument.presentationml.notesSlide+xml"/>
  <Override PartName="/ppt/tags/tag19.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0.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1.xml" ContentType="application/vnd.openxmlformats-officedocument.presentationml.tags+xml"/>
  <Override PartName="/ppt/notesSlides/notesSlide9.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notesSlides/notesSlide10.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notesSlides/notesSlide11.xml" ContentType="application/vnd.openxmlformats-officedocument.presentationml.notesSlide+xml"/>
  <Override PartName="/ppt/tags/tag39.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1" r:id="rId5"/>
  </p:sldMasterIdLst>
  <p:notesMasterIdLst>
    <p:notesMasterId r:id="rId58"/>
  </p:notesMasterIdLst>
  <p:handoutMasterIdLst>
    <p:handoutMasterId r:id="rId59"/>
  </p:handoutMasterIdLst>
  <p:sldIdLst>
    <p:sldId id="256" r:id="rId6"/>
    <p:sldId id="264" r:id="rId7"/>
    <p:sldId id="308" r:id="rId8"/>
    <p:sldId id="310" r:id="rId9"/>
    <p:sldId id="311" r:id="rId10"/>
    <p:sldId id="265" r:id="rId11"/>
    <p:sldId id="266" r:id="rId12"/>
    <p:sldId id="267" r:id="rId13"/>
    <p:sldId id="268" r:id="rId14"/>
    <p:sldId id="269" r:id="rId15"/>
    <p:sldId id="270" r:id="rId16"/>
    <p:sldId id="273" r:id="rId17"/>
    <p:sldId id="271"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1" r:id="rId34"/>
    <p:sldId id="292" r:id="rId35"/>
    <p:sldId id="293" r:id="rId36"/>
    <p:sldId id="294" r:id="rId37"/>
    <p:sldId id="295" r:id="rId38"/>
    <p:sldId id="313" r:id="rId39"/>
    <p:sldId id="296" r:id="rId40"/>
    <p:sldId id="297" r:id="rId41"/>
    <p:sldId id="298" r:id="rId42"/>
    <p:sldId id="299" r:id="rId43"/>
    <p:sldId id="300" r:id="rId44"/>
    <p:sldId id="301" r:id="rId45"/>
    <p:sldId id="302" r:id="rId46"/>
    <p:sldId id="303" r:id="rId47"/>
    <p:sldId id="304" r:id="rId48"/>
    <p:sldId id="322" r:id="rId49"/>
    <p:sldId id="323" r:id="rId50"/>
    <p:sldId id="324" r:id="rId51"/>
    <p:sldId id="325" r:id="rId52"/>
    <p:sldId id="326" r:id="rId53"/>
    <p:sldId id="327" r:id="rId54"/>
    <p:sldId id="328" r:id="rId55"/>
    <p:sldId id="307" r:id="rId56"/>
    <p:sldId id="312" r:id="rId57"/>
  </p:sldIdLst>
  <p:sldSz cx="12192000" cy="6858000"/>
  <p:notesSz cx="6858000" cy="9144000"/>
  <p:custDataLst>
    <p:tags r:id="rId6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F3E08"/>
    <a:srgbClr val="E14307"/>
    <a:srgbClr val="D3772B"/>
    <a:srgbClr val="2C77BC"/>
    <a:srgbClr val="FFB163"/>
    <a:srgbClr val="FEC745"/>
    <a:srgbClr val="800000"/>
    <a:srgbClr val="01BCFF"/>
    <a:srgbClr val="E18332"/>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2F5B904-A3E6-42D2-AE21-DBDC71FA4F1E}" v="6" dt="2023-07-14T13:49:05.392"/>
    <p1510:client id="{CEB5A027-B0B2-4B3D-6286-FA14455C889A}" v="2" dt="2023-08-03T13:02:53.13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7" d="100"/>
          <a:sy n="107" d="100"/>
        </p:scale>
        <p:origin x="714" y="102"/>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notesMaster" Target="notesMasters/notesMaster1.xml"/><Relationship Id="rId5" Type="http://schemas.openxmlformats.org/officeDocument/2006/relationships/slideMaster" Target="slideMasters/slideMaster1.xml"/><Relationship Id="rId61" Type="http://schemas.openxmlformats.org/officeDocument/2006/relationships/presProps" Target="presProp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handoutMaster" Target="handoutMasters/handoutMaster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tags" Target="tags/tag1.xml"/><Relationship Id="rId65" Type="http://schemas.microsoft.com/office/2015/10/relationships/revisionInfo" Target="revisionInfo.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1 color</c:v>
                </c:pt>
              </c:strCache>
            </c:strRef>
          </c:tx>
          <c:spPr>
            <a:solidFill>
              <a:srgbClr val="E14307"/>
            </a:solidFill>
            <a:ln>
              <a:noFill/>
            </a:ln>
            <a:effectLst/>
          </c:spPr>
          <c:invertIfNegative val="0"/>
          <c:cat>
            <c:strRef>
              <c:f>Sheet1!$A$2:$A$3</c:f>
              <c:strCache>
                <c:ptCount val="2"/>
                <c:pt idx="0">
                  <c:v>Category 1</c:v>
                </c:pt>
                <c:pt idx="1">
                  <c:v>Category 2</c:v>
                </c:pt>
              </c:strCache>
            </c:strRef>
          </c:cat>
          <c:val>
            <c:numRef>
              <c:f>Sheet1!$B$2:$B$3</c:f>
              <c:numCache>
                <c:formatCode>General</c:formatCode>
                <c:ptCount val="2"/>
                <c:pt idx="0">
                  <c:v>5</c:v>
                </c:pt>
                <c:pt idx="1">
                  <c:v>3</c:v>
                </c:pt>
              </c:numCache>
            </c:numRef>
          </c:val>
          <c:extLst>
            <c:ext xmlns:c16="http://schemas.microsoft.com/office/drawing/2014/chart" uri="{C3380CC4-5D6E-409C-BE32-E72D297353CC}">
              <c16:uniqueId val="{00000000-36D0-4747-AEB2-46BA13268819}"/>
            </c:ext>
          </c:extLst>
        </c:ser>
        <c:ser>
          <c:idx val="1"/>
          <c:order val="1"/>
          <c:tx>
            <c:strRef>
              <c:f>Sheet1!$C$1</c:f>
              <c:strCache>
                <c:ptCount val="1"/>
                <c:pt idx="0">
                  <c:v>2 color</c:v>
                </c:pt>
              </c:strCache>
            </c:strRef>
          </c:tx>
          <c:spPr>
            <a:solidFill>
              <a:srgbClr val="E18332"/>
            </a:solidFill>
            <a:ln>
              <a:noFill/>
            </a:ln>
            <a:effectLst/>
          </c:spPr>
          <c:invertIfNegative val="0"/>
          <c:cat>
            <c:strRef>
              <c:f>Sheet1!$A$2:$A$3</c:f>
              <c:strCache>
                <c:ptCount val="2"/>
                <c:pt idx="0">
                  <c:v>Category 1</c:v>
                </c:pt>
                <c:pt idx="1">
                  <c:v>Category 2</c:v>
                </c:pt>
              </c:strCache>
            </c:strRef>
          </c:cat>
          <c:val>
            <c:numRef>
              <c:f>Sheet1!$C$2:$C$3</c:f>
              <c:numCache>
                <c:formatCode>General</c:formatCode>
                <c:ptCount val="2"/>
                <c:pt idx="0">
                  <c:v>3</c:v>
                </c:pt>
                <c:pt idx="1">
                  <c:v>5</c:v>
                </c:pt>
              </c:numCache>
            </c:numRef>
          </c:val>
          <c:extLst>
            <c:ext xmlns:c16="http://schemas.microsoft.com/office/drawing/2014/chart" uri="{C3380CC4-5D6E-409C-BE32-E72D297353CC}">
              <c16:uniqueId val="{00000001-36D0-4747-AEB2-46BA13268819}"/>
            </c:ext>
          </c:extLst>
        </c:ser>
        <c:ser>
          <c:idx val="2"/>
          <c:order val="2"/>
          <c:tx>
            <c:strRef>
              <c:f>Sheet1!$D$1</c:f>
              <c:strCache>
                <c:ptCount val="1"/>
                <c:pt idx="0">
                  <c:v>3 color</c:v>
                </c:pt>
              </c:strCache>
            </c:strRef>
          </c:tx>
          <c:spPr>
            <a:solidFill>
              <a:srgbClr val="FEC745"/>
            </a:solidFill>
            <a:ln>
              <a:noFill/>
            </a:ln>
            <a:effectLst/>
          </c:spPr>
          <c:invertIfNegative val="0"/>
          <c:cat>
            <c:strRef>
              <c:f>Sheet1!$A$2:$A$3</c:f>
              <c:strCache>
                <c:ptCount val="2"/>
                <c:pt idx="0">
                  <c:v>Category 1</c:v>
                </c:pt>
                <c:pt idx="1">
                  <c:v>Category 2</c:v>
                </c:pt>
              </c:strCache>
            </c:strRef>
          </c:cat>
          <c:val>
            <c:numRef>
              <c:f>Sheet1!$D$2:$D$3</c:f>
              <c:numCache>
                <c:formatCode>General</c:formatCode>
                <c:ptCount val="2"/>
                <c:pt idx="0">
                  <c:v>2.5</c:v>
                </c:pt>
                <c:pt idx="1">
                  <c:v>4</c:v>
                </c:pt>
              </c:numCache>
            </c:numRef>
          </c:val>
          <c:extLst>
            <c:ext xmlns:c16="http://schemas.microsoft.com/office/drawing/2014/chart" uri="{C3380CC4-5D6E-409C-BE32-E72D297353CC}">
              <c16:uniqueId val="{00000002-36D0-4747-AEB2-46BA13268819}"/>
            </c:ext>
          </c:extLst>
        </c:ser>
        <c:ser>
          <c:idx val="3"/>
          <c:order val="3"/>
          <c:tx>
            <c:strRef>
              <c:f>Sheet1!$E$1</c:f>
              <c:strCache>
                <c:ptCount val="1"/>
                <c:pt idx="0">
                  <c:v>4 color</c:v>
                </c:pt>
              </c:strCache>
            </c:strRef>
          </c:tx>
          <c:spPr>
            <a:solidFill>
              <a:srgbClr val="01BCFF"/>
            </a:solidFill>
            <a:ln>
              <a:noFill/>
            </a:ln>
            <a:effectLst/>
          </c:spPr>
          <c:invertIfNegative val="0"/>
          <c:cat>
            <c:strRef>
              <c:f>Sheet1!$A$2:$A$3</c:f>
              <c:strCache>
                <c:ptCount val="2"/>
                <c:pt idx="0">
                  <c:v>Category 1</c:v>
                </c:pt>
                <c:pt idx="1">
                  <c:v>Category 2</c:v>
                </c:pt>
              </c:strCache>
            </c:strRef>
          </c:cat>
          <c:val>
            <c:numRef>
              <c:f>Sheet1!$E$2:$E$3</c:f>
              <c:numCache>
                <c:formatCode>General</c:formatCode>
                <c:ptCount val="2"/>
                <c:pt idx="0">
                  <c:v>3</c:v>
                </c:pt>
                <c:pt idx="1">
                  <c:v>6</c:v>
                </c:pt>
              </c:numCache>
            </c:numRef>
          </c:val>
          <c:extLst>
            <c:ext xmlns:c16="http://schemas.microsoft.com/office/drawing/2014/chart" uri="{C3380CC4-5D6E-409C-BE32-E72D297353CC}">
              <c16:uniqueId val="{00000003-36D0-4747-AEB2-46BA13268819}"/>
            </c:ext>
          </c:extLst>
        </c:ser>
        <c:ser>
          <c:idx val="4"/>
          <c:order val="4"/>
          <c:tx>
            <c:strRef>
              <c:f>Sheet1!$F$1</c:f>
              <c:strCache>
                <c:ptCount val="1"/>
                <c:pt idx="0">
                  <c:v>5 color</c:v>
                </c:pt>
              </c:strCache>
            </c:strRef>
          </c:tx>
          <c:spPr>
            <a:solidFill>
              <a:srgbClr val="2C77BC"/>
            </a:solidFill>
            <a:ln>
              <a:noFill/>
            </a:ln>
            <a:effectLst/>
          </c:spPr>
          <c:invertIfNegative val="0"/>
          <c:cat>
            <c:strRef>
              <c:f>Sheet1!$A$2:$A$3</c:f>
              <c:strCache>
                <c:ptCount val="2"/>
                <c:pt idx="0">
                  <c:v>Category 1</c:v>
                </c:pt>
                <c:pt idx="1">
                  <c:v>Category 2</c:v>
                </c:pt>
              </c:strCache>
            </c:strRef>
          </c:cat>
          <c:val>
            <c:numRef>
              <c:f>Sheet1!$F$2:$F$3</c:f>
              <c:numCache>
                <c:formatCode>General</c:formatCode>
                <c:ptCount val="2"/>
                <c:pt idx="0">
                  <c:v>4</c:v>
                </c:pt>
                <c:pt idx="1">
                  <c:v>5</c:v>
                </c:pt>
              </c:numCache>
            </c:numRef>
          </c:val>
          <c:extLst>
            <c:ext xmlns:c16="http://schemas.microsoft.com/office/drawing/2014/chart" uri="{C3380CC4-5D6E-409C-BE32-E72D297353CC}">
              <c16:uniqueId val="{00000004-36D0-4747-AEB2-46BA13268819}"/>
            </c:ext>
          </c:extLst>
        </c:ser>
        <c:ser>
          <c:idx val="5"/>
          <c:order val="5"/>
          <c:tx>
            <c:strRef>
              <c:f>Sheet1!$G$1</c:f>
              <c:strCache>
                <c:ptCount val="1"/>
                <c:pt idx="0">
                  <c:v>6 color</c:v>
                </c:pt>
              </c:strCache>
            </c:strRef>
          </c:tx>
          <c:spPr>
            <a:solidFill>
              <a:srgbClr val="000000"/>
            </a:solidFill>
            <a:ln>
              <a:noFill/>
            </a:ln>
            <a:effectLst/>
          </c:spPr>
          <c:invertIfNegative val="0"/>
          <c:dPt>
            <c:idx val="0"/>
            <c:invertIfNegative val="0"/>
            <c:bubble3D val="0"/>
            <c:spPr>
              <a:solidFill>
                <a:srgbClr val="000000"/>
              </a:solidFill>
              <a:ln>
                <a:noFill/>
              </a:ln>
              <a:effectLst/>
            </c:spPr>
            <c:extLst>
              <c:ext xmlns:c16="http://schemas.microsoft.com/office/drawing/2014/chart" uri="{C3380CC4-5D6E-409C-BE32-E72D297353CC}">
                <c16:uniqueId val="{00000006-36D0-4747-AEB2-46BA13268819}"/>
              </c:ext>
            </c:extLst>
          </c:dPt>
          <c:dPt>
            <c:idx val="1"/>
            <c:invertIfNegative val="0"/>
            <c:bubble3D val="0"/>
            <c:spPr>
              <a:solidFill>
                <a:schemeClr val="bg1"/>
              </a:solidFill>
              <a:ln>
                <a:noFill/>
              </a:ln>
              <a:effectLst/>
            </c:spPr>
            <c:extLst>
              <c:ext xmlns:c16="http://schemas.microsoft.com/office/drawing/2014/chart" uri="{C3380CC4-5D6E-409C-BE32-E72D297353CC}">
                <c16:uniqueId val="{00000008-36D0-4747-AEB2-46BA13268819}"/>
              </c:ext>
            </c:extLst>
          </c:dPt>
          <c:cat>
            <c:strRef>
              <c:f>Sheet1!$A$2:$A$3</c:f>
              <c:strCache>
                <c:ptCount val="2"/>
                <c:pt idx="0">
                  <c:v>Category 1</c:v>
                </c:pt>
                <c:pt idx="1">
                  <c:v>Category 2</c:v>
                </c:pt>
              </c:strCache>
            </c:strRef>
          </c:cat>
          <c:val>
            <c:numRef>
              <c:f>Sheet1!$G$2:$G$3</c:f>
              <c:numCache>
                <c:formatCode>General</c:formatCode>
                <c:ptCount val="2"/>
                <c:pt idx="0">
                  <c:v>6</c:v>
                </c:pt>
                <c:pt idx="1">
                  <c:v>3</c:v>
                </c:pt>
              </c:numCache>
            </c:numRef>
          </c:val>
          <c:extLst>
            <c:ext xmlns:c16="http://schemas.microsoft.com/office/drawing/2014/chart" uri="{C3380CC4-5D6E-409C-BE32-E72D297353CC}">
              <c16:uniqueId val="{00000009-36D0-4747-AEB2-46BA13268819}"/>
            </c:ext>
          </c:extLst>
        </c:ser>
        <c:ser>
          <c:idx val="6"/>
          <c:order val="6"/>
          <c:tx>
            <c:strRef>
              <c:f>Sheet1!$H$1</c:f>
              <c:strCache>
                <c:ptCount val="1"/>
                <c:pt idx="0">
                  <c:v>7 color</c:v>
                </c:pt>
              </c:strCache>
            </c:strRef>
          </c:tx>
          <c:spPr>
            <a:solidFill>
              <a:srgbClr val="800000"/>
            </a:solidFill>
            <a:ln>
              <a:noFill/>
            </a:ln>
            <a:effectLst/>
          </c:spPr>
          <c:invertIfNegative val="0"/>
          <c:dPt>
            <c:idx val="0"/>
            <c:invertIfNegative val="0"/>
            <c:bubble3D val="0"/>
            <c:spPr>
              <a:solidFill>
                <a:srgbClr val="800000"/>
              </a:solidFill>
              <a:ln>
                <a:noFill/>
              </a:ln>
              <a:effectLst/>
            </c:spPr>
            <c:extLst>
              <c:ext xmlns:c16="http://schemas.microsoft.com/office/drawing/2014/chart" uri="{C3380CC4-5D6E-409C-BE32-E72D297353CC}">
                <c16:uniqueId val="{0000000B-36D0-4747-AEB2-46BA13268819}"/>
              </c:ext>
            </c:extLst>
          </c:dPt>
          <c:cat>
            <c:strRef>
              <c:f>Sheet1!$A$2:$A$3</c:f>
              <c:strCache>
                <c:ptCount val="2"/>
                <c:pt idx="0">
                  <c:v>Category 1</c:v>
                </c:pt>
                <c:pt idx="1">
                  <c:v>Category 2</c:v>
                </c:pt>
              </c:strCache>
            </c:strRef>
          </c:cat>
          <c:val>
            <c:numRef>
              <c:f>Sheet1!$H$2:$H$3</c:f>
              <c:numCache>
                <c:formatCode>General</c:formatCode>
                <c:ptCount val="2"/>
                <c:pt idx="0">
                  <c:v>4</c:v>
                </c:pt>
                <c:pt idx="1">
                  <c:v>2</c:v>
                </c:pt>
              </c:numCache>
            </c:numRef>
          </c:val>
          <c:extLst>
            <c:ext xmlns:c16="http://schemas.microsoft.com/office/drawing/2014/chart" uri="{C3380CC4-5D6E-409C-BE32-E72D297353CC}">
              <c16:uniqueId val="{0000000C-36D0-4747-AEB2-46BA13268819}"/>
            </c:ext>
          </c:extLst>
        </c:ser>
        <c:dLbls>
          <c:showLegendKey val="0"/>
          <c:showVal val="0"/>
          <c:showCatName val="0"/>
          <c:showSerName val="0"/>
          <c:showPercent val="0"/>
          <c:showBubbleSize val="0"/>
        </c:dLbls>
        <c:gapWidth val="219"/>
        <c:overlap val="-27"/>
        <c:axId val="1078063408"/>
        <c:axId val="1298492384"/>
      </c:barChart>
      <c:catAx>
        <c:axId val="1078063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298492384"/>
        <c:crosses val="autoZero"/>
        <c:auto val="1"/>
        <c:lblAlgn val="ctr"/>
        <c:lblOffset val="100"/>
        <c:noMultiLvlLbl val="0"/>
      </c:catAx>
      <c:valAx>
        <c:axId val="12984923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0780634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a:noFill/>
            </a:ln>
          </c:spPr>
          <c:dPt>
            <c:idx val="0"/>
            <c:bubble3D val="0"/>
            <c:spPr>
              <a:solidFill>
                <a:srgbClr val="E14307"/>
              </a:solidFill>
              <a:ln w="19050">
                <a:noFill/>
              </a:ln>
              <a:effectLst/>
            </c:spPr>
            <c:extLst>
              <c:ext xmlns:c16="http://schemas.microsoft.com/office/drawing/2014/chart" uri="{C3380CC4-5D6E-409C-BE32-E72D297353CC}">
                <c16:uniqueId val="{00000001-2752-4194-A01D-CBE87F6C44B1}"/>
              </c:ext>
            </c:extLst>
          </c:dPt>
          <c:dPt>
            <c:idx val="1"/>
            <c:bubble3D val="0"/>
            <c:spPr>
              <a:solidFill>
                <a:srgbClr val="E18332"/>
              </a:solidFill>
              <a:ln w="19050">
                <a:noFill/>
              </a:ln>
              <a:effectLst/>
            </c:spPr>
            <c:extLst>
              <c:ext xmlns:c16="http://schemas.microsoft.com/office/drawing/2014/chart" uri="{C3380CC4-5D6E-409C-BE32-E72D297353CC}">
                <c16:uniqueId val="{00000003-2752-4194-A01D-CBE87F6C44B1}"/>
              </c:ext>
            </c:extLst>
          </c:dPt>
          <c:dPt>
            <c:idx val="2"/>
            <c:bubble3D val="0"/>
            <c:spPr>
              <a:solidFill>
                <a:srgbClr val="FEC745"/>
              </a:solidFill>
              <a:ln w="19050">
                <a:noFill/>
              </a:ln>
              <a:effectLst/>
            </c:spPr>
            <c:extLst>
              <c:ext xmlns:c16="http://schemas.microsoft.com/office/drawing/2014/chart" uri="{C3380CC4-5D6E-409C-BE32-E72D297353CC}">
                <c16:uniqueId val="{00000005-2752-4194-A01D-CBE87F6C44B1}"/>
              </c:ext>
            </c:extLst>
          </c:dPt>
          <c:dPt>
            <c:idx val="3"/>
            <c:bubble3D val="0"/>
            <c:spPr>
              <a:solidFill>
                <a:srgbClr val="01BCFF"/>
              </a:solidFill>
              <a:ln w="19050">
                <a:noFill/>
              </a:ln>
              <a:effectLst/>
            </c:spPr>
            <c:extLst>
              <c:ext xmlns:c16="http://schemas.microsoft.com/office/drawing/2014/chart" uri="{C3380CC4-5D6E-409C-BE32-E72D297353CC}">
                <c16:uniqueId val="{00000007-2752-4194-A01D-CBE87F6C44B1}"/>
              </c:ext>
            </c:extLst>
          </c:dPt>
          <c:dPt>
            <c:idx val="4"/>
            <c:bubble3D val="0"/>
            <c:spPr>
              <a:solidFill>
                <a:srgbClr val="2C77BC"/>
              </a:solidFill>
              <a:ln w="19050">
                <a:noFill/>
              </a:ln>
              <a:effectLst/>
            </c:spPr>
            <c:extLst>
              <c:ext xmlns:c16="http://schemas.microsoft.com/office/drawing/2014/chart" uri="{C3380CC4-5D6E-409C-BE32-E72D297353CC}">
                <c16:uniqueId val="{00000009-2752-4194-A01D-CBE87F6C44B1}"/>
              </c:ext>
            </c:extLst>
          </c:dPt>
          <c:dPt>
            <c:idx val="5"/>
            <c:bubble3D val="0"/>
            <c:spPr>
              <a:solidFill>
                <a:schemeClr val="tx1"/>
              </a:solidFill>
              <a:ln w="19050">
                <a:noFill/>
              </a:ln>
              <a:effectLst/>
            </c:spPr>
            <c:extLst>
              <c:ext xmlns:c16="http://schemas.microsoft.com/office/drawing/2014/chart" uri="{C3380CC4-5D6E-409C-BE32-E72D297353CC}">
                <c16:uniqueId val="{0000000B-2752-4194-A01D-CBE87F6C44B1}"/>
              </c:ext>
            </c:extLst>
          </c:dPt>
          <c:dPt>
            <c:idx val="6"/>
            <c:bubble3D val="0"/>
            <c:spPr>
              <a:solidFill>
                <a:srgbClr val="800000"/>
              </a:solidFill>
              <a:ln w="19050">
                <a:noFill/>
              </a:ln>
              <a:effectLst/>
            </c:spPr>
            <c:extLst>
              <c:ext xmlns:c16="http://schemas.microsoft.com/office/drawing/2014/chart" uri="{C3380CC4-5D6E-409C-BE32-E72D297353CC}">
                <c16:uniqueId val="{0000000D-2752-4194-A01D-CBE87F6C44B1}"/>
              </c:ext>
            </c:extLst>
          </c:dPt>
          <c:dPt>
            <c:idx val="7"/>
            <c:bubble3D val="0"/>
            <c:spPr>
              <a:solidFill>
                <a:srgbClr val="339F45"/>
              </a:solidFill>
              <a:ln w="19050">
                <a:noFill/>
              </a:ln>
              <a:effectLst/>
            </c:spPr>
            <c:extLst>
              <c:ext xmlns:c16="http://schemas.microsoft.com/office/drawing/2014/chart" uri="{C3380CC4-5D6E-409C-BE32-E72D297353CC}">
                <c16:uniqueId val="{0000000F-2752-4194-A01D-CBE87F6C44B1}"/>
              </c:ext>
            </c:extLst>
          </c:dPt>
          <c:cat>
            <c:strRef>
              <c:f>Sheet1!$A$2:$A$9</c:f>
              <c:strCache>
                <c:ptCount val="8"/>
                <c:pt idx="0">
                  <c:v>1 color</c:v>
                </c:pt>
                <c:pt idx="1">
                  <c:v>2 color</c:v>
                </c:pt>
                <c:pt idx="2">
                  <c:v>3 color</c:v>
                </c:pt>
                <c:pt idx="3">
                  <c:v>4 color</c:v>
                </c:pt>
                <c:pt idx="4">
                  <c:v>5 color</c:v>
                </c:pt>
                <c:pt idx="5">
                  <c:v>6 color</c:v>
                </c:pt>
                <c:pt idx="6">
                  <c:v>7 color</c:v>
                </c:pt>
                <c:pt idx="7">
                  <c:v>8 color</c:v>
                </c:pt>
              </c:strCache>
            </c:strRef>
          </c:cat>
          <c:val>
            <c:numRef>
              <c:f>Sheet1!$B$2:$B$9</c:f>
              <c:numCache>
                <c:formatCode>General</c:formatCode>
                <c:ptCount val="8"/>
                <c:pt idx="0">
                  <c:v>3</c:v>
                </c:pt>
                <c:pt idx="1">
                  <c:v>3</c:v>
                </c:pt>
                <c:pt idx="2">
                  <c:v>3</c:v>
                </c:pt>
                <c:pt idx="3">
                  <c:v>3</c:v>
                </c:pt>
                <c:pt idx="4">
                  <c:v>3</c:v>
                </c:pt>
                <c:pt idx="5">
                  <c:v>3</c:v>
                </c:pt>
                <c:pt idx="6">
                  <c:v>3</c:v>
                </c:pt>
                <c:pt idx="7">
                  <c:v>3</c:v>
                </c:pt>
              </c:numCache>
            </c:numRef>
          </c:val>
          <c:extLst>
            <c:ext xmlns:c16="http://schemas.microsoft.com/office/drawing/2014/chart" uri="{C3380CC4-5D6E-409C-BE32-E72D297353CC}">
              <c16:uniqueId val="{00000010-2752-4194-A01D-CBE87F6C44B1}"/>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6DA9916-5E6C-4D6D-A985-E6C00F0B5D9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BD703D9-AF9D-4CCE-8832-29F095A74F1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04EC6DB-F2BE-47F2-B7BA-FCF00AF40D10}" type="datetimeFigureOut">
              <a:rPr lang="en-US" smtClean="0"/>
              <a:t>8/23/2023</a:t>
            </a:fld>
            <a:endParaRPr lang="en-US"/>
          </a:p>
        </p:txBody>
      </p:sp>
      <p:sp>
        <p:nvSpPr>
          <p:cNvPr id="4" name="Footer Placeholder 3">
            <a:extLst>
              <a:ext uri="{FF2B5EF4-FFF2-40B4-BE49-F238E27FC236}">
                <a16:creationId xmlns:a16="http://schemas.microsoft.com/office/drawing/2014/main" id="{8113A1AE-E7BA-40C7-9D4E-864A68F6FF9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FF437E5-CD84-4083-9937-5D84488B9DE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74AEEB9-CDD2-4C24-96B2-19A44D5C36C5}" type="slidenum">
              <a:rPr lang="en-US" smtClean="0"/>
              <a:t>‹#›</a:t>
            </a:fld>
            <a:endParaRPr lang="en-US"/>
          </a:p>
        </p:txBody>
      </p:sp>
    </p:spTree>
    <p:extLst>
      <p:ext uri="{BB962C8B-B14F-4D97-AF65-F5344CB8AC3E}">
        <p14:creationId xmlns:p14="http://schemas.microsoft.com/office/powerpoint/2010/main" val="8090295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EED030-48CC-D340-A246-BA954A3A0B49}" type="datetimeFigureOut">
              <a:rPr lang="en-US" smtClean="0"/>
              <a:t>8/23/2023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880130-CE8D-E640-9639-E0473270C6CB}" type="slidenum">
              <a:rPr lang="en-US" smtClean="0"/>
              <a:t>‹#›</a:t>
            </a:fld>
            <a:endParaRPr lang="en-US"/>
          </a:p>
        </p:txBody>
      </p:sp>
    </p:spTree>
    <p:extLst>
      <p:ext uri="{BB962C8B-B14F-4D97-AF65-F5344CB8AC3E}">
        <p14:creationId xmlns:p14="http://schemas.microsoft.com/office/powerpoint/2010/main" val="29179944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293" indent="-285293" algn="just">
              <a:lnSpc>
                <a:spcPct val="80000"/>
              </a:lnSpc>
              <a:spcBef>
                <a:spcPct val="20000"/>
              </a:spcBef>
              <a:spcAft>
                <a:spcPct val="0"/>
              </a:spcAft>
              <a:buFont typeface="Arial"/>
              <a:buChar char="•"/>
            </a:pPr>
            <a:r>
              <a:rPr lang="en-US" b="1"/>
              <a:t>Reduce LV (light vehicle) traffic in the pit.</a:t>
            </a:r>
            <a:endParaRPr lang="en-US"/>
          </a:p>
          <a:p>
            <a:pPr marL="285293" indent="-285293" algn="just">
              <a:lnSpc>
                <a:spcPct val="80000"/>
              </a:lnSpc>
              <a:spcBef>
                <a:spcPct val="20000"/>
              </a:spcBef>
              <a:spcAft>
                <a:spcPct val="0"/>
              </a:spcAft>
              <a:buFont typeface="Arial"/>
              <a:buChar char="•"/>
            </a:pPr>
            <a:endParaRPr lang="en-US"/>
          </a:p>
          <a:p>
            <a:pPr marL="285293" indent="-285293" algn="just">
              <a:lnSpc>
                <a:spcPct val="80000"/>
              </a:lnSpc>
              <a:spcBef>
                <a:spcPct val="20000"/>
              </a:spcBef>
              <a:spcAft>
                <a:spcPct val="0"/>
              </a:spcAft>
              <a:buFont typeface="Arial"/>
              <a:buChar char="•"/>
            </a:pPr>
            <a:r>
              <a:rPr lang="en-US" b="1"/>
              <a:t>Raise standards for receiving pit certification.  </a:t>
            </a:r>
            <a:endParaRPr lang="en-US"/>
          </a:p>
        </p:txBody>
      </p:sp>
      <p:sp>
        <p:nvSpPr>
          <p:cNvPr id="4" name="Slide Number Placeholder 3"/>
          <p:cNvSpPr>
            <a:spLocks noGrp="1"/>
          </p:cNvSpPr>
          <p:nvPr>
            <p:ph type="sldNum" sz="quarter" idx="5"/>
          </p:nvPr>
        </p:nvSpPr>
        <p:spPr/>
        <p:txBody>
          <a:bodyPr/>
          <a:lstStyle/>
          <a:p>
            <a:fld id="{0D52685D-44B7-4045-AA63-608C9ACE2750}" type="slidenum">
              <a:rPr lang="en-US" smtClean="0"/>
              <a:t>6</a:t>
            </a:fld>
            <a:endParaRPr lang="en-US"/>
          </a:p>
        </p:txBody>
      </p:sp>
    </p:spTree>
    <p:extLst>
      <p:ext uri="{BB962C8B-B14F-4D97-AF65-F5344CB8AC3E}">
        <p14:creationId xmlns:p14="http://schemas.microsoft.com/office/powerpoint/2010/main" val="5957758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When yellow cones are placed across the haul road or LVA with the blasting crew parked blocking the road, equipment and vehicles must stay 150’ away from blockers.  If you are approaching a blocker and yellow cones across half of the road, stop, do not go around! Yellow cones across half of the road is allowing traffic to leave blast area. Area will remain restricted area until blast is cleared, all cones picked up and Blast Crew has left the area.</a:t>
            </a:r>
            <a:endParaRPr lang="en-US"/>
          </a:p>
        </p:txBody>
      </p:sp>
      <p:sp>
        <p:nvSpPr>
          <p:cNvPr id="4" name="Slide Number Placeholder 3"/>
          <p:cNvSpPr>
            <a:spLocks noGrp="1"/>
          </p:cNvSpPr>
          <p:nvPr>
            <p:ph type="sldNum" sz="quarter" idx="5"/>
          </p:nvPr>
        </p:nvSpPr>
        <p:spPr/>
        <p:txBody>
          <a:bodyPr/>
          <a:lstStyle/>
          <a:p>
            <a:fld id="{0D52685D-44B7-4045-AA63-608C9ACE2750}" type="slidenum">
              <a:rPr lang="en-US" smtClean="0"/>
              <a:t>38</a:t>
            </a:fld>
            <a:endParaRPr lang="en-US"/>
          </a:p>
        </p:txBody>
      </p:sp>
    </p:spTree>
    <p:extLst>
      <p:ext uri="{BB962C8B-B14F-4D97-AF65-F5344CB8AC3E}">
        <p14:creationId xmlns:p14="http://schemas.microsoft.com/office/powerpoint/2010/main" val="26181253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spcBef>
                <a:spcPct val="0"/>
              </a:spcBef>
              <a:spcAft>
                <a:spcPct val="0"/>
              </a:spcAft>
            </a:pPr>
            <a:r>
              <a:rPr lang="en-US" b="1"/>
              <a:t>30 CFR § 56.20011</a:t>
            </a:r>
            <a:r>
              <a:rPr lang="en-US"/>
              <a:t> </a:t>
            </a:r>
            <a:r>
              <a:rPr lang="en-US" b="1"/>
              <a:t>Barricades and warning signs.</a:t>
            </a:r>
            <a:r>
              <a:rPr lang="en-US"/>
              <a:t> </a:t>
            </a:r>
          </a:p>
          <a:p>
            <a:pPr algn="just">
              <a:spcBef>
                <a:spcPct val="0"/>
              </a:spcBef>
              <a:spcAft>
                <a:spcPct val="0"/>
              </a:spcAft>
            </a:pPr>
            <a:r>
              <a:rPr lang="en-US"/>
              <a:t>Areas where health or safety hazards exist that are not immediately obvious to employees shall be barricaded, or warning signs shall be posted at all approaches. Warning signs shall be readily visible, legible, and display the nature of the hazard and any protective action required. </a:t>
            </a:r>
            <a:endParaRPr lang="en-US">
              <a:cs typeface="Calibri"/>
            </a:endParaRPr>
          </a:p>
        </p:txBody>
      </p:sp>
      <p:sp>
        <p:nvSpPr>
          <p:cNvPr id="4" name="Slide Number Placeholder 3"/>
          <p:cNvSpPr>
            <a:spLocks noGrp="1"/>
          </p:cNvSpPr>
          <p:nvPr>
            <p:ph type="sldNum" sz="quarter" idx="5"/>
          </p:nvPr>
        </p:nvSpPr>
        <p:spPr/>
        <p:txBody>
          <a:bodyPr/>
          <a:lstStyle/>
          <a:p>
            <a:fld id="{0D52685D-44B7-4045-AA63-608C9ACE2750}" type="slidenum">
              <a:rPr lang="en-US" smtClean="0"/>
              <a:t>41</a:t>
            </a:fld>
            <a:endParaRPr lang="en-US"/>
          </a:p>
        </p:txBody>
      </p:sp>
    </p:spTree>
    <p:extLst>
      <p:ext uri="{BB962C8B-B14F-4D97-AF65-F5344CB8AC3E}">
        <p14:creationId xmlns:p14="http://schemas.microsoft.com/office/powerpoint/2010/main" val="18691214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Must have verbal contact</a:t>
            </a:r>
          </a:p>
          <a:p>
            <a:endParaRPr lang="en-US"/>
          </a:p>
        </p:txBody>
      </p:sp>
      <p:sp>
        <p:nvSpPr>
          <p:cNvPr id="4" name="Slide Number Placeholder 3"/>
          <p:cNvSpPr>
            <a:spLocks noGrp="1"/>
          </p:cNvSpPr>
          <p:nvPr>
            <p:ph type="sldNum" sz="quarter" idx="5"/>
          </p:nvPr>
        </p:nvSpPr>
        <p:spPr/>
        <p:txBody>
          <a:bodyPr/>
          <a:lstStyle/>
          <a:p>
            <a:fld id="{0D52685D-44B7-4045-AA63-608C9ACE2750}" type="slidenum">
              <a:rPr lang="en-US" smtClean="0"/>
              <a:t>45</a:t>
            </a:fld>
            <a:endParaRPr lang="en-US"/>
          </a:p>
        </p:txBody>
      </p:sp>
    </p:spTree>
    <p:extLst>
      <p:ext uri="{BB962C8B-B14F-4D97-AF65-F5344CB8AC3E}">
        <p14:creationId xmlns:p14="http://schemas.microsoft.com/office/powerpoint/2010/main" val="25572105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You can pass without verbal permission. However, operator should be notified if you are going to be working in this area. And any parking should be done at a safe distance. As drills often move to other patterns</a:t>
            </a:r>
          </a:p>
          <a:p>
            <a:endParaRPr lang="en-US"/>
          </a:p>
        </p:txBody>
      </p:sp>
      <p:sp>
        <p:nvSpPr>
          <p:cNvPr id="4" name="Slide Number Placeholder 3"/>
          <p:cNvSpPr>
            <a:spLocks noGrp="1"/>
          </p:cNvSpPr>
          <p:nvPr>
            <p:ph type="sldNum" sz="quarter" idx="5"/>
          </p:nvPr>
        </p:nvSpPr>
        <p:spPr/>
        <p:txBody>
          <a:bodyPr/>
          <a:lstStyle/>
          <a:p>
            <a:fld id="{0D52685D-44B7-4045-AA63-608C9ACE2750}" type="slidenum">
              <a:rPr lang="en-US" smtClean="0"/>
              <a:t>46</a:t>
            </a:fld>
            <a:endParaRPr lang="en-US"/>
          </a:p>
        </p:txBody>
      </p:sp>
    </p:spTree>
    <p:extLst>
      <p:ext uri="{BB962C8B-B14F-4D97-AF65-F5344CB8AC3E}">
        <p14:creationId xmlns:p14="http://schemas.microsoft.com/office/powerpoint/2010/main" val="15480506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At times, there will be drills that are being serviced by the PM crew. There will be an area marked with cones. That is a restricted area as well. If for any reason you should need to enter that area you must follow the lock out procedure being used at the time and sign paperwork at the barricade.</a:t>
            </a:r>
          </a:p>
          <a:p>
            <a:endParaRPr lang="en-US"/>
          </a:p>
        </p:txBody>
      </p:sp>
      <p:sp>
        <p:nvSpPr>
          <p:cNvPr id="4" name="Slide Number Placeholder 3"/>
          <p:cNvSpPr>
            <a:spLocks noGrp="1"/>
          </p:cNvSpPr>
          <p:nvPr>
            <p:ph type="sldNum" sz="quarter" idx="5"/>
          </p:nvPr>
        </p:nvSpPr>
        <p:spPr/>
        <p:txBody>
          <a:bodyPr/>
          <a:lstStyle/>
          <a:p>
            <a:fld id="{0D52685D-44B7-4045-AA63-608C9ACE2750}" type="slidenum">
              <a:rPr lang="en-US" smtClean="0"/>
              <a:t>47</a:t>
            </a:fld>
            <a:endParaRPr lang="en-US"/>
          </a:p>
        </p:txBody>
      </p:sp>
    </p:spTree>
    <p:extLst>
      <p:ext uri="{BB962C8B-B14F-4D97-AF65-F5344CB8AC3E}">
        <p14:creationId xmlns:p14="http://schemas.microsoft.com/office/powerpoint/2010/main" val="18265283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spcBef>
                <a:spcPct val="0"/>
              </a:spcBef>
              <a:spcAft>
                <a:spcPct val="0"/>
              </a:spcAft>
            </a:pPr>
            <a:endParaRPr lang="en-US"/>
          </a:p>
          <a:p>
            <a:pPr algn="just">
              <a:spcBef>
                <a:spcPct val="0"/>
              </a:spcBef>
              <a:spcAft>
                <a:spcPct val="0"/>
              </a:spcAft>
            </a:pPr>
            <a:r>
              <a:rPr lang="en-US" b="1"/>
              <a:t>PUT IT ON and BUCKLE</a:t>
            </a:r>
            <a:endParaRPr lang="en-US"/>
          </a:p>
          <a:p>
            <a:pPr algn="just">
              <a:spcBef>
                <a:spcPct val="0"/>
              </a:spcBef>
              <a:spcAft>
                <a:spcPct val="0"/>
              </a:spcAft>
            </a:pPr>
            <a:r>
              <a:rPr lang="en-US" b="1"/>
              <a:t>UP EVERY TIME you get in the driver’s or passenger seat!</a:t>
            </a:r>
            <a:endParaRPr lang="en-US"/>
          </a:p>
          <a:p>
            <a:pPr algn="just">
              <a:spcBef>
                <a:spcPct val="0"/>
              </a:spcBef>
              <a:spcAft>
                <a:spcPct val="0"/>
              </a:spcAft>
            </a:pPr>
            <a:r>
              <a:rPr lang="en-US" b="1"/>
              <a:t>When you do, you have a real chance of surviving your own or someone else’s mistake.</a:t>
            </a:r>
            <a:endParaRPr lang="en-US"/>
          </a:p>
          <a:p>
            <a:pPr algn="just">
              <a:spcBef>
                <a:spcPct val="0"/>
              </a:spcBef>
              <a:spcAft>
                <a:spcPct val="0"/>
              </a:spcAft>
            </a:pPr>
            <a:r>
              <a:rPr lang="en-US" b="1"/>
              <a:t>Don’t leave your spouse without a partner or</a:t>
            </a:r>
            <a:endParaRPr lang="en-US"/>
          </a:p>
          <a:p>
            <a:pPr algn="just">
              <a:spcBef>
                <a:spcPct val="0"/>
              </a:spcBef>
              <a:spcAft>
                <a:spcPct val="0"/>
              </a:spcAft>
            </a:pPr>
            <a:r>
              <a:rPr lang="en-US" b="1"/>
              <a:t>your child without a parent ….</a:t>
            </a:r>
            <a:endParaRPr lang="en-US"/>
          </a:p>
          <a:p>
            <a:pPr algn="just">
              <a:spcBef>
                <a:spcPct val="0"/>
              </a:spcBef>
              <a:spcAft>
                <a:spcPct val="0"/>
              </a:spcAft>
            </a:pPr>
            <a:r>
              <a:rPr lang="en-US" b="1"/>
              <a:t>SEAT BELTS CAN SAVE YOUR LIFE!It doesn’t matter if you are on your way to work, at work, or going on vacation!</a:t>
            </a:r>
            <a:endParaRPr lang="en-US"/>
          </a:p>
        </p:txBody>
      </p:sp>
      <p:sp>
        <p:nvSpPr>
          <p:cNvPr id="4" name="Slide Number Placeholder 3"/>
          <p:cNvSpPr>
            <a:spLocks noGrp="1"/>
          </p:cNvSpPr>
          <p:nvPr>
            <p:ph type="sldNum" sz="quarter" idx="5"/>
          </p:nvPr>
        </p:nvSpPr>
        <p:spPr/>
        <p:txBody>
          <a:bodyPr/>
          <a:lstStyle/>
          <a:p>
            <a:fld id="{0D52685D-44B7-4045-AA63-608C9ACE2750}" type="slidenum">
              <a:rPr lang="en-US" smtClean="0"/>
              <a:t>7</a:t>
            </a:fld>
            <a:endParaRPr lang="en-US"/>
          </a:p>
        </p:txBody>
      </p:sp>
    </p:spTree>
    <p:extLst>
      <p:ext uri="{BB962C8B-B14F-4D97-AF65-F5344CB8AC3E}">
        <p14:creationId xmlns:p14="http://schemas.microsoft.com/office/powerpoint/2010/main" val="28469927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lnSpc>
                <a:spcPct val="80000"/>
              </a:lnSpc>
              <a:spcBef>
                <a:spcPct val="0"/>
              </a:spcBef>
              <a:spcAft>
                <a:spcPct val="0"/>
              </a:spcAft>
            </a:pPr>
            <a:r>
              <a:rPr lang="en-US" b="1"/>
              <a:t>NOTE Quick means of communication.  Pre-program for emergencies.</a:t>
            </a:r>
            <a:endParaRPr lang="en-US"/>
          </a:p>
          <a:p>
            <a:pPr lvl="2">
              <a:lnSpc>
                <a:spcPct val="80000"/>
              </a:lnSpc>
              <a:spcBef>
                <a:spcPct val="0"/>
              </a:spcBef>
              <a:spcAft>
                <a:spcPct val="0"/>
              </a:spcAft>
            </a:pPr>
            <a:r>
              <a:rPr lang="en-US" b="1"/>
              <a:t>In an emergency, pull safely off the road to call for assistance.</a:t>
            </a:r>
            <a:endParaRPr lang="en-US"/>
          </a:p>
          <a:p>
            <a:pPr lvl="2">
              <a:lnSpc>
                <a:spcPct val="80000"/>
              </a:lnSpc>
              <a:spcBef>
                <a:spcPct val="0"/>
              </a:spcBef>
              <a:spcAft>
                <a:spcPct val="0"/>
              </a:spcAft>
            </a:pPr>
            <a:r>
              <a:rPr lang="en-US" b="1"/>
              <a:t>Do not use cellular phone while fueling.: </a:t>
            </a:r>
            <a:r>
              <a:rPr lang="en-US"/>
              <a:t>Please call 928-215-5443 for all emergencies or spills during a communication network outage.</a:t>
            </a:r>
          </a:p>
        </p:txBody>
      </p:sp>
      <p:sp>
        <p:nvSpPr>
          <p:cNvPr id="4" name="Slide Number Placeholder 3"/>
          <p:cNvSpPr>
            <a:spLocks noGrp="1"/>
          </p:cNvSpPr>
          <p:nvPr>
            <p:ph type="sldNum" sz="quarter" idx="5"/>
          </p:nvPr>
        </p:nvSpPr>
        <p:spPr/>
        <p:txBody>
          <a:bodyPr/>
          <a:lstStyle/>
          <a:p>
            <a:fld id="{0D52685D-44B7-4045-AA63-608C9ACE2750}" type="slidenum">
              <a:rPr lang="en-US" smtClean="0"/>
              <a:t>8</a:t>
            </a:fld>
            <a:endParaRPr lang="en-US"/>
          </a:p>
        </p:txBody>
      </p:sp>
    </p:spTree>
    <p:extLst>
      <p:ext uri="{BB962C8B-B14F-4D97-AF65-F5344CB8AC3E}">
        <p14:creationId xmlns:p14="http://schemas.microsoft.com/office/powerpoint/2010/main" val="1580212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spcBef>
                <a:spcPct val="0"/>
              </a:spcBef>
              <a:spcAft>
                <a:spcPct val="0"/>
              </a:spcAft>
            </a:pPr>
            <a:r>
              <a:rPr lang="en-US"/>
              <a:t>What are some of the problems encountered by the use of radios?</a:t>
            </a:r>
          </a:p>
          <a:p>
            <a:pPr lvl="2">
              <a:lnSpc>
                <a:spcPct val="80000"/>
              </a:lnSpc>
              <a:spcBef>
                <a:spcPct val="0"/>
              </a:spcBef>
              <a:spcAft>
                <a:spcPct val="0"/>
              </a:spcAft>
            </a:pPr>
            <a:endParaRPr lang="en-US"/>
          </a:p>
          <a:p>
            <a:pPr lvl="2">
              <a:lnSpc>
                <a:spcPct val="80000"/>
              </a:lnSpc>
              <a:spcBef>
                <a:spcPct val="0"/>
              </a:spcBef>
              <a:spcAft>
                <a:spcPct val="0"/>
              </a:spcAft>
            </a:pPr>
            <a:r>
              <a:rPr lang="en-US"/>
              <a:t>Radio conversations can be picked up by scanners.</a:t>
            </a:r>
          </a:p>
          <a:p>
            <a:pPr lvl="2">
              <a:lnSpc>
                <a:spcPct val="80000"/>
              </a:lnSpc>
              <a:spcBef>
                <a:spcPct val="0"/>
              </a:spcBef>
              <a:spcAft>
                <a:spcPct val="0"/>
              </a:spcAft>
            </a:pPr>
            <a:endParaRPr lang="en-US"/>
          </a:p>
          <a:p>
            <a:pPr>
              <a:spcBef>
                <a:spcPct val="0"/>
              </a:spcBef>
              <a:spcAft>
                <a:spcPct val="0"/>
              </a:spcAft>
            </a:pPr>
            <a:r>
              <a:rPr lang="en-US"/>
              <a:t>Use of wrong frequency/channelPersonal communications</a:t>
            </a:r>
            <a:r>
              <a:rPr lang="en-US" u="sng"/>
              <a:t>Coronado/Garfield</a:t>
            </a:r>
            <a:endParaRPr lang="en-US">
              <a:cs typeface="Calibri"/>
            </a:endParaRPr>
          </a:p>
          <a:p>
            <a:pPr>
              <a:spcBef>
                <a:spcPct val="0"/>
              </a:spcBef>
              <a:spcAft>
                <a:spcPct val="0"/>
              </a:spcAft>
            </a:pPr>
            <a:r>
              <a:rPr lang="en-US" u="sng"/>
              <a:t>Metcalf/Western Copper</a:t>
            </a:r>
            <a:endParaRPr lang="en-US">
              <a:cs typeface="Calibri"/>
            </a:endParaRPr>
          </a:p>
          <a:p>
            <a:pPr>
              <a:spcBef>
                <a:spcPct val="0"/>
              </a:spcBef>
              <a:spcAft>
                <a:spcPct val="0"/>
              </a:spcAft>
            </a:pPr>
            <a:r>
              <a:rPr lang="en-US" u="sng"/>
              <a:t>Dispatch 3</a:t>
            </a:r>
            <a:endParaRPr lang="en-US">
              <a:cs typeface="Calibri"/>
            </a:endParaRPr>
          </a:p>
          <a:p>
            <a:pPr lvl="1">
              <a:spcBef>
                <a:spcPct val="0"/>
              </a:spcBef>
              <a:spcAft>
                <a:spcPct val="0"/>
              </a:spcAft>
            </a:pPr>
            <a:r>
              <a:rPr lang="en-US"/>
              <a:t>Singing</a:t>
            </a:r>
            <a:endParaRPr lang="en-US">
              <a:cs typeface="Calibri"/>
            </a:endParaRPr>
          </a:p>
          <a:p>
            <a:pPr lvl="1">
              <a:spcBef>
                <a:spcPct val="0"/>
              </a:spcBef>
              <a:spcAft>
                <a:spcPct val="0"/>
              </a:spcAft>
            </a:pPr>
            <a:r>
              <a:rPr lang="en-US"/>
              <a:t>Noise</a:t>
            </a:r>
            <a:endParaRPr lang="en-US">
              <a:cs typeface="Calibri"/>
            </a:endParaRPr>
          </a:p>
          <a:p>
            <a:pPr lvl="1">
              <a:spcBef>
                <a:spcPct val="0"/>
              </a:spcBef>
              <a:spcAft>
                <a:spcPct val="0"/>
              </a:spcAft>
            </a:pPr>
            <a:r>
              <a:rPr lang="en-US"/>
              <a:t>Obscene or confrontational communications </a:t>
            </a:r>
            <a:endParaRPr lang="en-US">
              <a:cs typeface="Calibri"/>
            </a:endParaRPr>
          </a:p>
          <a:p>
            <a:pPr lvl="1">
              <a:spcBef>
                <a:spcPct val="0"/>
              </a:spcBef>
              <a:spcAft>
                <a:spcPct val="0"/>
              </a:spcAft>
            </a:pPr>
            <a:r>
              <a:rPr lang="en-US"/>
              <a:t>Any communications not necessary to support mining/business activities.</a:t>
            </a:r>
          </a:p>
        </p:txBody>
      </p:sp>
      <p:sp>
        <p:nvSpPr>
          <p:cNvPr id="4" name="Slide Number Placeholder 3"/>
          <p:cNvSpPr>
            <a:spLocks noGrp="1"/>
          </p:cNvSpPr>
          <p:nvPr>
            <p:ph type="sldNum" sz="quarter" idx="5"/>
          </p:nvPr>
        </p:nvSpPr>
        <p:spPr/>
        <p:txBody>
          <a:bodyPr/>
          <a:lstStyle/>
          <a:p>
            <a:fld id="{0D52685D-44B7-4045-AA63-608C9ACE2750}" type="slidenum">
              <a:rPr lang="en-US" smtClean="0"/>
              <a:t>9</a:t>
            </a:fld>
            <a:endParaRPr lang="en-US"/>
          </a:p>
        </p:txBody>
      </p:sp>
    </p:spTree>
    <p:extLst>
      <p:ext uri="{BB962C8B-B14F-4D97-AF65-F5344CB8AC3E}">
        <p14:creationId xmlns:p14="http://schemas.microsoft.com/office/powerpoint/2010/main" val="32250246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talking about the “Orange” button be sure to explain the procedure completely. Also explain what to do if button</a:t>
            </a:r>
            <a:r>
              <a:rPr lang="en-US" baseline="0"/>
              <a:t> is hit on accident.</a:t>
            </a:r>
            <a:endParaRPr lang="en-US"/>
          </a:p>
        </p:txBody>
      </p:sp>
      <p:sp>
        <p:nvSpPr>
          <p:cNvPr id="4" name="Slide Number Placeholder 3"/>
          <p:cNvSpPr>
            <a:spLocks noGrp="1"/>
          </p:cNvSpPr>
          <p:nvPr>
            <p:ph type="sldNum" sz="quarter" idx="10"/>
          </p:nvPr>
        </p:nvSpPr>
        <p:spPr/>
        <p:txBody>
          <a:bodyPr/>
          <a:lstStyle/>
          <a:p>
            <a:fld id="{0D52685D-44B7-4045-AA63-608C9ACE2750}" type="slidenum">
              <a:rPr lang="en-US" smtClean="0"/>
              <a:t>10</a:t>
            </a:fld>
            <a:endParaRPr lang="en-US"/>
          </a:p>
        </p:txBody>
      </p:sp>
    </p:spTree>
    <p:extLst>
      <p:ext uri="{BB962C8B-B14F-4D97-AF65-F5344CB8AC3E}">
        <p14:creationId xmlns:p14="http://schemas.microsoft.com/office/powerpoint/2010/main" val="13366311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52685D-44B7-4045-AA63-608C9ACE2750}" type="slidenum">
              <a:rPr lang="en-US" smtClean="0"/>
              <a:t>12</a:t>
            </a:fld>
            <a:endParaRPr lang="en-US"/>
          </a:p>
        </p:txBody>
      </p:sp>
    </p:spTree>
    <p:extLst>
      <p:ext uri="{BB962C8B-B14F-4D97-AF65-F5344CB8AC3E}">
        <p14:creationId xmlns:p14="http://schemas.microsoft.com/office/powerpoint/2010/main" val="41514386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The mines lightning detection system will be used to communicate the presence of lightning activity to all mine personnel. When  explosives are loaded a RED Alert will trigger evacuation of affected area. Evacuation must proceed without any delay. Re-entry to affected area is allowed once the Red alert has cleared. Other work may also be impacted by lightning such as outdoor line crew activities or working at heights. Check with your area supervisor for information. Remain Aware of Your Surroundings: Pay attention to changing weather conditions. Stop Work and Seek Shelter: If you can hear the thunder within 5-7 seconds of witnessing lightning; the storm is generally close enough to strike</a:t>
            </a:r>
            <a:endParaRPr lang="en-US"/>
          </a:p>
        </p:txBody>
      </p:sp>
      <p:sp>
        <p:nvSpPr>
          <p:cNvPr id="4" name="Slide Number Placeholder 3"/>
          <p:cNvSpPr>
            <a:spLocks noGrp="1"/>
          </p:cNvSpPr>
          <p:nvPr>
            <p:ph type="sldNum" sz="quarter" idx="5"/>
          </p:nvPr>
        </p:nvSpPr>
        <p:spPr/>
        <p:txBody>
          <a:bodyPr/>
          <a:lstStyle/>
          <a:p>
            <a:fld id="{0D52685D-44B7-4045-AA63-608C9ACE2750}" type="slidenum">
              <a:rPr lang="en-US" smtClean="0"/>
              <a:t>14</a:t>
            </a:fld>
            <a:endParaRPr lang="en-US"/>
          </a:p>
        </p:txBody>
      </p:sp>
    </p:spTree>
    <p:extLst>
      <p:ext uri="{BB962C8B-B14F-4D97-AF65-F5344CB8AC3E}">
        <p14:creationId xmlns:p14="http://schemas.microsoft.com/office/powerpoint/2010/main" val="2112013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Metcalf office area across from</a:t>
            </a:r>
            <a:r>
              <a:rPr lang="en-US" baseline="0"/>
              <a:t> the Shovel and Drill shop.</a:t>
            </a:r>
          </a:p>
          <a:p>
            <a:r>
              <a:rPr lang="en-US" baseline="0"/>
              <a:t>Are also located at the RW entrance</a:t>
            </a:r>
            <a:endParaRPr lang="en-US"/>
          </a:p>
        </p:txBody>
      </p:sp>
      <p:sp>
        <p:nvSpPr>
          <p:cNvPr id="4" name="Slide Number Placeholder 3"/>
          <p:cNvSpPr>
            <a:spLocks noGrp="1"/>
          </p:cNvSpPr>
          <p:nvPr>
            <p:ph type="sldNum" sz="quarter" idx="10"/>
          </p:nvPr>
        </p:nvSpPr>
        <p:spPr/>
        <p:txBody>
          <a:bodyPr/>
          <a:lstStyle/>
          <a:p>
            <a:fld id="{0D52685D-44B7-4045-AA63-608C9ACE2750}" type="slidenum">
              <a:rPr lang="en-US" smtClean="0"/>
              <a:t>15</a:t>
            </a:fld>
            <a:endParaRPr lang="en-US"/>
          </a:p>
        </p:txBody>
      </p:sp>
    </p:spTree>
    <p:extLst>
      <p:ext uri="{BB962C8B-B14F-4D97-AF65-F5344CB8AC3E}">
        <p14:creationId xmlns:p14="http://schemas.microsoft.com/office/powerpoint/2010/main" val="19359892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p:spPr>
      </p:sp>
      <p:sp>
        <p:nvSpPr>
          <p:cNvPr id="9728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972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C05151A-D55A-49BC-A8D2-F91BE9BAA3B3}" type="slidenum">
              <a:rPr lang="en-US" smtClean="0">
                <a:latin typeface="Arial" pitchFamily="34" charset="0"/>
              </a:rPr>
              <a:pPr/>
              <a:t>16</a:t>
            </a:fld>
            <a:endParaRPr lang="en-US">
              <a:latin typeface="Arial" pitchFamily="34" charset="0"/>
            </a:endParaRPr>
          </a:p>
        </p:txBody>
      </p:sp>
    </p:spTree>
    <p:extLst>
      <p:ext uri="{BB962C8B-B14F-4D97-AF65-F5344CB8AC3E}">
        <p14:creationId xmlns:p14="http://schemas.microsoft.com/office/powerpoint/2010/main" val="812762459"/>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Master" Target="../slideMasters/slideMaster1.xml"/><Relationship Id="rId7" Type="http://schemas.openxmlformats.org/officeDocument/2006/relationships/image" Target="../media/image2.jpeg"/><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image" Target="../media/image5.png"/><Relationship Id="rId11" Type="http://schemas.openxmlformats.org/officeDocument/2006/relationships/image" Target="../media/image8.svg"/><Relationship Id="rId5" Type="http://schemas.openxmlformats.org/officeDocument/2006/relationships/image" Target="../media/image1.emf"/><Relationship Id="rId10" Type="http://schemas.openxmlformats.org/officeDocument/2006/relationships/image" Target="../media/image7.png"/><Relationship Id="rId4" Type="http://schemas.openxmlformats.org/officeDocument/2006/relationships/oleObject" Target="../embeddings/oleObject2.bin"/><Relationship Id="rId9"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1.xml"/><Relationship Id="rId1" Type="http://schemas.openxmlformats.org/officeDocument/2006/relationships/vmlDrawing" Target="../drawings/vmlDrawing10.vml"/><Relationship Id="rId5" Type="http://schemas.openxmlformats.org/officeDocument/2006/relationships/image" Target="../media/image1.emf"/><Relationship Id="rId4" Type="http://schemas.openxmlformats.org/officeDocument/2006/relationships/oleObject" Target="../embeddings/oleObject10.bin"/></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2.xml"/><Relationship Id="rId1" Type="http://schemas.openxmlformats.org/officeDocument/2006/relationships/vmlDrawing" Target="../drawings/vmlDrawing11.vml"/><Relationship Id="rId5" Type="http://schemas.openxmlformats.org/officeDocument/2006/relationships/image" Target="../media/image1.emf"/><Relationship Id="rId4" Type="http://schemas.openxmlformats.org/officeDocument/2006/relationships/oleObject" Target="../embeddings/oleObject11.bin"/></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Master" Target="../slideMasters/slideMaster1.xml"/><Relationship Id="rId7" Type="http://schemas.openxmlformats.org/officeDocument/2006/relationships/image" Target="../media/image2.jpeg"/><Relationship Id="rId2" Type="http://schemas.openxmlformats.org/officeDocument/2006/relationships/tags" Target="../tags/tag13.xml"/><Relationship Id="rId1" Type="http://schemas.openxmlformats.org/officeDocument/2006/relationships/vmlDrawing" Target="../drawings/vmlDrawing12.vml"/><Relationship Id="rId6" Type="http://schemas.openxmlformats.org/officeDocument/2006/relationships/image" Target="../media/image9.emf"/><Relationship Id="rId5" Type="http://schemas.openxmlformats.org/officeDocument/2006/relationships/image" Target="../media/image1.emf"/><Relationship Id="rId4" Type="http://schemas.openxmlformats.org/officeDocument/2006/relationships/oleObject" Target="../embeddings/oleObject12.bin"/><Relationship Id="rId9"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Master" Target="../slideMasters/slideMaster1.xml"/><Relationship Id="rId7" Type="http://schemas.openxmlformats.org/officeDocument/2006/relationships/image" Target="../media/image1.emf"/><Relationship Id="rId2" Type="http://schemas.openxmlformats.org/officeDocument/2006/relationships/tags" Target="../tags/tag14.xml"/><Relationship Id="rId1" Type="http://schemas.openxmlformats.org/officeDocument/2006/relationships/vmlDrawing" Target="../drawings/vmlDrawing13.vml"/><Relationship Id="rId6" Type="http://schemas.openxmlformats.org/officeDocument/2006/relationships/oleObject" Target="../embeddings/oleObject13.bin"/><Relationship Id="rId5" Type="http://schemas.openxmlformats.org/officeDocument/2006/relationships/image" Target="../media/image11.emf"/><Relationship Id="rId10" Type="http://schemas.openxmlformats.org/officeDocument/2006/relationships/image" Target="../media/image14.png"/><Relationship Id="rId4" Type="http://schemas.openxmlformats.org/officeDocument/2006/relationships/image" Target="../media/image10.jpeg"/><Relationship Id="rId9" Type="http://schemas.openxmlformats.org/officeDocument/2006/relationships/image" Target="../media/image13.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Master" Target="../slideMasters/slideMaster1.xml"/><Relationship Id="rId7" Type="http://schemas.openxmlformats.org/officeDocument/2006/relationships/image" Target="../media/image2.jpeg"/><Relationship Id="rId2" Type="http://schemas.openxmlformats.org/officeDocument/2006/relationships/tags" Target="../tags/tag4.xml"/><Relationship Id="rId1" Type="http://schemas.openxmlformats.org/officeDocument/2006/relationships/vmlDrawing" Target="../drawings/vmlDrawing3.vml"/><Relationship Id="rId6" Type="http://schemas.openxmlformats.org/officeDocument/2006/relationships/image" Target="../media/image5.png"/><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Master" Target="../slideMasters/slideMaster1.xml"/><Relationship Id="rId7" Type="http://schemas.openxmlformats.org/officeDocument/2006/relationships/image" Target="../media/image2.jpeg"/><Relationship Id="rId2" Type="http://schemas.openxmlformats.org/officeDocument/2006/relationships/tags" Target="../tags/tag5.xml"/><Relationship Id="rId1" Type="http://schemas.openxmlformats.org/officeDocument/2006/relationships/vmlDrawing" Target="../drawings/vmlDrawing4.vml"/><Relationship Id="rId6" Type="http://schemas.openxmlformats.org/officeDocument/2006/relationships/image" Target="../media/image5.png"/><Relationship Id="rId5" Type="http://schemas.openxmlformats.org/officeDocument/2006/relationships/image" Target="../media/image1.emf"/><Relationship Id="rId4" Type="http://schemas.openxmlformats.org/officeDocument/2006/relationships/oleObject" Target="../embeddings/oleObject4.bin"/></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xml"/><Relationship Id="rId1" Type="http://schemas.openxmlformats.org/officeDocument/2006/relationships/vmlDrawing" Target="../drawings/vmlDrawing5.vml"/><Relationship Id="rId5" Type="http://schemas.openxmlformats.org/officeDocument/2006/relationships/image" Target="../media/image1.emf"/><Relationship Id="rId4" Type="http://schemas.openxmlformats.org/officeDocument/2006/relationships/oleObject" Target="../embeddings/oleObject5.bin"/></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xml"/><Relationship Id="rId1" Type="http://schemas.openxmlformats.org/officeDocument/2006/relationships/vmlDrawing" Target="../drawings/vmlDrawing6.vml"/><Relationship Id="rId5" Type="http://schemas.openxmlformats.org/officeDocument/2006/relationships/image" Target="../media/image1.emf"/><Relationship Id="rId4" Type="http://schemas.openxmlformats.org/officeDocument/2006/relationships/oleObject" Target="../embeddings/oleObject6.bin"/></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chart" Target="../charts/chart2.xml"/><Relationship Id="rId2" Type="http://schemas.openxmlformats.org/officeDocument/2006/relationships/tags" Target="../tags/tag8.xml"/><Relationship Id="rId1" Type="http://schemas.openxmlformats.org/officeDocument/2006/relationships/vmlDrawing" Target="../drawings/vmlDrawing7.vml"/><Relationship Id="rId6" Type="http://schemas.openxmlformats.org/officeDocument/2006/relationships/chart" Target="../charts/chart1.xml"/><Relationship Id="rId5" Type="http://schemas.openxmlformats.org/officeDocument/2006/relationships/image" Target="../media/image1.emf"/><Relationship Id="rId4" Type="http://schemas.openxmlformats.org/officeDocument/2006/relationships/oleObject" Target="../embeddings/oleObject7.bin"/></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9.xml"/><Relationship Id="rId1" Type="http://schemas.openxmlformats.org/officeDocument/2006/relationships/vmlDrawing" Target="../drawings/vmlDrawing8.vml"/><Relationship Id="rId5" Type="http://schemas.openxmlformats.org/officeDocument/2006/relationships/image" Target="../media/image1.emf"/><Relationship Id="rId4" Type="http://schemas.openxmlformats.org/officeDocument/2006/relationships/oleObject" Target="../embeddings/oleObject8.bin"/></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0.xml"/><Relationship Id="rId1" Type="http://schemas.openxmlformats.org/officeDocument/2006/relationships/vmlDrawing" Target="../drawings/vmlDrawing9.vml"/><Relationship Id="rId5" Type="http://schemas.openxmlformats.org/officeDocument/2006/relationships/image" Target="../media/image1.emf"/><Relationship Id="rId4" Type="http://schemas.openxmlformats.org/officeDocument/2006/relationships/oleObject" Target="../embeddings/oleObject9.bin"/></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White title slide">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5F66F7D4-492E-43AB-8EBD-78BC7D879238}"/>
              </a:ext>
            </a:extLst>
          </p:cNvPr>
          <p:cNvGraphicFramePr>
            <a:graphicFrameLocks noChangeAspect="1"/>
          </p:cNvGraphicFramePr>
          <p:nvPr userDrawn="1">
            <p:custDataLst>
              <p:tags r:id="rId2"/>
            </p:custDataLst>
            <p:extLst>
              <p:ext uri="{D42A27DB-BD31-4B8C-83A1-F6EECF244321}">
                <p14:modId xmlns:p14="http://schemas.microsoft.com/office/powerpoint/2010/main" val="390499035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50" name="think-cell Slide" r:id="rId4" imgW="592" imgH="595" progId="TCLayout.ActiveDocument.1">
                  <p:embed/>
                </p:oleObj>
              </mc:Choice>
              <mc:Fallback>
                <p:oleObj name="think-cell Slide" r:id="rId4" imgW="592" imgH="595" progId="TCLayout.ActiveDocument.1">
                  <p:embed/>
                  <p:pic>
                    <p:nvPicPr>
                      <p:cNvPr id="6" name="Object 5" hidden="1">
                        <a:extLst>
                          <a:ext uri="{FF2B5EF4-FFF2-40B4-BE49-F238E27FC236}">
                            <a16:creationId xmlns:a16="http://schemas.microsoft.com/office/drawing/2014/main" id="{5F66F7D4-492E-43AB-8EBD-78BC7D87923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02F97CAD-A4B6-497D-B24E-7AFBCD7ECD3B}"/>
              </a:ext>
            </a:extLst>
          </p:cNvPr>
          <p:cNvSpPr/>
          <p:nvPr userDrawn="1"/>
        </p:nvSpPr>
        <p:spPr>
          <a:xfrm>
            <a:off x="0" y="-1905"/>
            <a:ext cx="12192000" cy="20402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mj-lt"/>
            </a:endParaRPr>
          </a:p>
        </p:txBody>
      </p:sp>
      <p:sp>
        <p:nvSpPr>
          <p:cNvPr id="2" name="Title 1">
            <a:extLst>
              <a:ext uri="{FF2B5EF4-FFF2-40B4-BE49-F238E27FC236}">
                <a16:creationId xmlns:a16="http://schemas.microsoft.com/office/drawing/2014/main" id="{F897CFAE-2D54-B14C-93BA-05695BD7EA7B}"/>
              </a:ext>
            </a:extLst>
          </p:cNvPr>
          <p:cNvSpPr>
            <a:spLocks noGrp="1"/>
          </p:cNvSpPr>
          <p:nvPr>
            <p:ph type="ctrTitle"/>
          </p:nvPr>
        </p:nvSpPr>
        <p:spPr>
          <a:xfrm>
            <a:off x="6047360" y="1624523"/>
            <a:ext cx="5500405" cy="1804478"/>
          </a:xfrm>
          <a:prstGeom prst="rect">
            <a:avLst/>
          </a:prstGeom>
        </p:spPr>
        <p:txBody>
          <a:bodyPr vert="horz" anchor="ctr">
            <a:noAutofit/>
          </a:bodyPr>
          <a:lstStyle>
            <a:lvl1pPr algn="l">
              <a:lnSpc>
                <a:spcPct val="100000"/>
              </a:lnSpc>
              <a:defRPr sz="3600">
                <a:solidFill>
                  <a:schemeClr val="tx1"/>
                </a:solidFill>
                <a:latin typeface="+mj-lt"/>
              </a:defRPr>
            </a:lvl1pPr>
          </a:lstStyle>
          <a:p>
            <a:r>
              <a:rPr lang="en-US"/>
              <a:t>Click to edit Master title style</a:t>
            </a:r>
          </a:p>
        </p:txBody>
      </p:sp>
      <p:sp>
        <p:nvSpPr>
          <p:cNvPr id="3" name="Subtitle 2">
            <a:extLst>
              <a:ext uri="{FF2B5EF4-FFF2-40B4-BE49-F238E27FC236}">
                <a16:creationId xmlns:a16="http://schemas.microsoft.com/office/drawing/2014/main" id="{D76AEC3D-15C1-EF4E-BA0B-4BCF9CA6B8F6}"/>
              </a:ext>
            </a:extLst>
          </p:cNvPr>
          <p:cNvSpPr>
            <a:spLocks noGrp="1"/>
          </p:cNvSpPr>
          <p:nvPr>
            <p:ph type="subTitle" idx="1"/>
          </p:nvPr>
        </p:nvSpPr>
        <p:spPr>
          <a:xfrm>
            <a:off x="6054570" y="3561752"/>
            <a:ext cx="5500405" cy="581114"/>
          </a:xfrm>
          <a:prstGeom prst="rect">
            <a:avLst/>
          </a:prstGeom>
        </p:spPr>
        <p:txBody>
          <a:bodyPr>
            <a:noAutofit/>
          </a:bodyPr>
          <a:lstStyle>
            <a:lvl1pPr marL="0" indent="0" algn="l">
              <a:buNone/>
              <a:defRPr sz="2400">
                <a:solidFill>
                  <a:srgbClr val="0070C0"/>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24" name="Picture 23" descr="Text&#10;&#10;Description automatically generated with medium confidence">
            <a:extLst>
              <a:ext uri="{FF2B5EF4-FFF2-40B4-BE49-F238E27FC236}">
                <a16:creationId xmlns:a16="http://schemas.microsoft.com/office/drawing/2014/main" id="{F8FC9534-51DB-4260-BC9B-6C10D44804E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151573" y="5657940"/>
            <a:ext cx="2567473" cy="962803"/>
          </a:xfrm>
          <a:prstGeom prst="rect">
            <a:avLst/>
          </a:prstGeom>
        </p:spPr>
      </p:pic>
      <p:cxnSp>
        <p:nvCxnSpPr>
          <p:cNvPr id="27" name="Straight Connector 26">
            <a:extLst>
              <a:ext uri="{FF2B5EF4-FFF2-40B4-BE49-F238E27FC236}">
                <a16:creationId xmlns:a16="http://schemas.microsoft.com/office/drawing/2014/main" id="{9984F43B-1BE2-4CD7-8638-9BED1D589D7B}"/>
              </a:ext>
            </a:extLst>
          </p:cNvPr>
          <p:cNvCxnSpPr>
            <a:cxnSpLocks/>
          </p:cNvCxnSpPr>
          <p:nvPr userDrawn="1"/>
        </p:nvCxnSpPr>
        <p:spPr>
          <a:xfrm>
            <a:off x="1106244" y="5588878"/>
            <a:ext cx="10441521" cy="0"/>
          </a:xfrm>
          <a:prstGeom prst="line">
            <a:avLst/>
          </a:prstGeom>
          <a:ln w="12700">
            <a:solidFill>
              <a:srgbClr val="BB5D00"/>
            </a:solidFill>
          </a:ln>
        </p:spPr>
        <p:style>
          <a:lnRef idx="1">
            <a:schemeClr val="accent1"/>
          </a:lnRef>
          <a:fillRef idx="0">
            <a:schemeClr val="accent1"/>
          </a:fillRef>
          <a:effectRef idx="0">
            <a:schemeClr val="accent1"/>
          </a:effectRef>
          <a:fontRef idx="minor">
            <a:schemeClr val="tx1"/>
          </a:fontRef>
        </p:style>
      </p:cxnSp>
      <p:pic>
        <p:nvPicPr>
          <p:cNvPr id="28" name="Picture 27" descr="A close up of a wood surface&#10;&#10;Description automatically generated with low confidence">
            <a:extLst>
              <a:ext uri="{FF2B5EF4-FFF2-40B4-BE49-F238E27FC236}">
                <a16:creationId xmlns:a16="http://schemas.microsoft.com/office/drawing/2014/main" id="{D4422222-FCAE-49F0-BC62-6F9534B09C58}"/>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2055" t="1225" r="943" b="52375"/>
          <a:stretch/>
        </p:blipFill>
        <p:spPr>
          <a:xfrm rot="10800000" flipH="1">
            <a:off x="-99700" y="0"/>
            <a:ext cx="872715" cy="6858000"/>
          </a:xfrm>
          <a:prstGeom prst="rect">
            <a:avLst/>
          </a:prstGeom>
        </p:spPr>
      </p:pic>
      <p:pic>
        <p:nvPicPr>
          <p:cNvPr id="29" name="Picture 28" descr="Logo&#10;&#10;Description automatically generated with medium confidence">
            <a:extLst>
              <a:ext uri="{FF2B5EF4-FFF2-40B4-BE49-F238E27FC236}">
                <a16:creationId xmlns:a16="http://schemas.microsoft.com/office/drawing/2014/main" id="{0D443D97-0D1A-4AF6-B72D-2D4FE8BC1107}"/>
              </a:ext>
            </a:extLst>
          </p:cNvPr>
          <p:cNvPicPr>
            <a:picLocks noChangeAspect="1"/>
          </p:cNvPicPr>
          <p:nvPr userDrawn="1"/>
        </p:nvPicPr>
        <p:blipFill rotWithShape="1">
          <a:blip r:embed="rId8"/>
          <a:srcRect t="6973" b="4485"/>
          <a:stretch/>
        </p:blipFill>
        <p:spPr>
          <a:xfrm>
            <a:off x="1011531" y="1969594"/>
            <a:ext cx="4432273" cy="1649690"/>
          </a:xfrm>
          <a:prstGeom prst="rect">
            <a:avLst/>
          </a:prstGeom>
        </p:spPr>
      </p:pic>
      <p:cxnSp>
        <p:nvCxnSpPr>
          <p:cNvPr id="34" name="Straight Connector 33">
            <a:extLst>
              <a:ext uri="{FF2B5EF4-FFF2-40B4-BE49-F238E27FC236}">
                <a16:creationId xmlns:a16="http://schemas.microsoft.com/office/drawing/2014/main" id="{22F97F3F-AF52-4FD1-92A2-6BCC381DF226}"/>
              </a:ext>
            </a:extLst>
          </p:cNvPr>
          <p:cNvCxnSpPr>
            <a:cxnSpLocks/>
          </p:cNvCxnSpPr>
          <p:nvPr userDrawn="1"/>
        </p:nvCxnSpPr>
        <p:spPr>
          <a:xfrm>
            <a:off x="5749186" y="1698527"/>
            <a:ext cx="0" cy="2167357"/>
          </a:xfrm>
          <a:prstGeom prst="line">
            <a:avLst/>
          </a:prstGeom>
          <a:ln>
            <a:solidFill>
              <a:srgbClr val="3676BC"/>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F646AC25-CF32-4BCC-B4B8-1F4AA3CE3D37}"/>
              </a:ext>
            </a:extLst>
          </p:cNvPr>
          <p:cNvSpPr txBox="1"/>
          <p:nvPr userDrawn="1"/>
        </p:nvSpPr>
        <p:spPr>
          <a:xfrm>
            <a:off x="10856672" y="6439695"/>
            <a:ext cx="773354" cy="276999"/>
          </a:xfrm>
          <a:prstGeom prst="rect">
            <a:avLst/>
          </a:prstGeom>
          <a:noFill/>
        </p:spPr>
        <p:txBody>
          <a:bodyPr wrap="square" rtlCol="0">
            <a:noAutofit/>
          </a:bodyPr>
          <a:lstStyle/>
          <a:p>
            <a:pPr algn="r"/>
            <a:r>
              <a:rPr lang="en-US" sz="1200">
                <a:latin typeface="+mj-lt"/>
                <a:cs typeface="Arial" panose="020B0604020202020204" pitchFamily="34" charset="0"/>
              </a:rPr>
              <a:t>fcx.com</a:t>
            </a:r>
          </a:p>
        </p:txBody>
      </p:sp>
      <p:pic>
        <p:nvPicPr>
          <p:cNvPr id="13" name="Picture 12" descr="Shape&#10;&#10;Description automatically generated with low confidence">
            <a:extLst>
              <a:ext uri="{FF2B5EF4-FFF2-40B4-BE49-F238E27FC236}">
                <a16:creationId xmlns:a16="http://schemas.microsoft.com/office/drawing/2014/main" id="{BFA10083-0C1A-4CC3-A910-2928392765CB}"/>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08763" y="5974111"/>
            <a:ext cx="465864" cy="469494"/>
          </a:xfrm>
          <a:prstGeom prst="rect">
            <a:avLst/>
          </a:prstGeom>
        </p:spPr>
      </p:pic>
      <p:pic>
        <p:nvPicPr>
          <p:cNvPr id="14" name="Graphic 13">
            <a:extLst>
              <a:ext uri="{FF2B5EF4-FFF2-40B4-BE49-F238E27FC236}">
                <a16:creationId xmlns:a16="http://schemas.microsoft.com/office/drawing/2014/main" id="{63392791-DE4D-4F71-B7B3-89FE9E351183}"/>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866857" y="6037132"/>
            <a:ext cx="1244774" cy="407645"/>
          </a:xfrm>
          <a:prstGeom prst="rect">
            <a:avLst/>
          </a:prstGeom>
        </p:spPr>
      </p:pic>
    </p:spTree>
    <p:extLst>
      <p:ext uri="{BB962C8B-B14F-4D97-AF65-F5344CB8AC3E}">
        <p14:creationId xmlns:p14="http://schemas.microsoft.com/office/powerpoint/2010/main" val="37400220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hart blank text photo">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25132DD1-6B33-4309-82A8-752481CA67B1}"/>
              </a:ext>
            </a:extLst>
          </p:cNvPr>
          <p:cNvGraphicFramePr>
            <a:graphicFrameLocks noChangeAspect="1"/>
          </p:cNvGraphicFramePr>
          <p:nvPr userDrawn="1">
            <p:custDataLst>
              <p:tags r:id="rId2"/>
            </p:custDataLst>
            <p:extLst>
              <p:ext uri="{D42A27DB-BD31-4B8C-83A1-F6EECF244321}">
                <p14:modId xmlns:p14="http://schemas.microsoft.com/office/powerpoint/2010/main" val="304067073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242" name="think-cell Slide" r:id="rId4" imgW="592" imgH="595" progId="TCLayout.ActiveDocument.1">
                  <p:embed/>
                </p:oleObj>
              </mc:Choice>
              <mc:Fallback>
                <p:oleObj name="think-cell Slide" r:id="rId4" imgW="592" imgH="595" progId="TCLayout.ActiveDocument.1">
                  <p:embed/>
                  <p:pic>
                    <p:nvPicPr>
                      <p:cNvPr id="3" name="Object 2" hidden="1">
                        <a:extLst>
                          <a:ext uri="{FF2B5EF4-FFF2-40B4-BE49-F238E27FC236}">
                            <a16:creationId xmlns:a16="http://schemas.microsoft.com/office/drawing/2014/main" id="{25132DD1-6B33-4309-82A8-752481CA67B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cxnSp>
        <p:nvCxnSpPr>
          <p:cNvPr id="70" name="Straight Connector 69">
            <a:extLst>
              <a:ext uri="{FF2B5EF4-FFF2-40B4-BE49-F238E27FC236}">
                <a16:creationId xmlns:a16="http://schemas.microsoft.com/office/drawing/2014/main" id="{4DF4BA91-A2A2-4736-95CB-1BD645CC23F2}"/>
              </a:ext>
            </a:extLst>
          </p:cNvPr>
          <p:cNvCxnSpPr>
            <a:cxnSpLocks/>
          </p:cNvCxnSpPr>
          <p:nvPr userDrawn="1"/>
        </p:nvCxnSpPr>
        <p:spPr>
          <a:xfrm>
            <a:off x="986729" y="4948280"/>
            <a:ext cx="0" cy="422796"/>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9998861-0A5F-4954-B8BE-DF0F6A1F4250}"/>
              </a:ext>
            </a:extLst>
          </p:cNvPr>
          <p:cNvCxnSpPr>
            <a:cxnSpLocks/>
          </p:cNvCxnSpPr>
          <p:nvPr userDrawn="1"/>
        </p:nvCxnSpPr>
        <p:spPr>
          <a:xfrm>
            <a:off x="6096000" y="2539745"/>
            <a:ext cx="0" cy="1446101"/>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DB510F7-909D-4B7F-B125-397D738514D0}"/>
              </a:ext>
            </a:extLst>
          </p:cNvPr>
          <p:cNvCxnSpPr>
            <a:cxnSpLocks/>
          </p:cNvCxnSpPr>
          <p:nvPr userDrawn="1"/>
        </p:nvCxnSpPr>
        <p:spPr>
          <a:xfrm flipH="1">
            <a:off x="2795954" y="3319673"/>
            <a:ext cx="6547128" cy="14028"/>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052774F6-69CD-4B05-9AA2-D50CCFE57E31}"/>
              </a:ext>
            </a:extLst>
          </p:cNvPr>
          <p:cNvSpPr/>
          <p:nvPr userDrawn="1"/>
        </p:nvSpPr>
        <p:spPr>
          <a:xfrm>
            <a:off x="0" y="1139967"/>
            <a:ext cx="12192000" cy="1738327"/>
          </a:xfrm>
          <a:prstGeom prst="rect">
            <a:avLst/>
          </a:prstGeom>
          <a:solidFill>
            <a:schemeClr val="accent6">
              <a:lumMod val="20000"/>
              <a:lumOff val="8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mj-lt"/>
            </a:endParaRPr>
          </a:p>
        </p:txBody>
      </p:sp>
      <p:cxnSp>
        <p:nvCxnSpPr>
          <p:cNvPr id="7" name="Straight Connector 6">
            <a:extLst>
              <a:ext uri="{FF2B5EF4-FFF2-40B4-BE49-F238E27FC236}">
                <a16:creationId xmlns:a16="http://schemas.microsoft.com/office/drawing/2014/main" id="{04240752-EDEA-41D7-89DB-252A470E04F4}"/>
              </a:ext>
            </a:extLst>
          </p:cNvPr>
          <p:cNvCxnSpPr>
            <a:cxnSpLocks/>
          </p:cNvCxnSpPr>
          <p:nvPr userDrawn="1"/>
        </p:nvCxnSpPr>
        <p:spPr>
          <a:xfrm>
            <a:off x="6096000" y="1139967"/>
            <a:ext cx="0" cy="2931388"/>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41" name="Content Placeholder 5">
            <a:extLst>
              <a:ext uri="{FF2B5EF4-FFF2-40B4-BE49-F238E27FC236}">
                <a16:creationId xmlns:a16="http://schemas.microsoft.com/office/drawing/2014/main" id="{F1FA932B-1BFD-44EB-99B4-5A9C1DB140C6}"/>
              </a:ext>
            </a:extLst>
          </p:cNvPr>
          <p:cNvSpPr>
            <a:spLocks noGrp="1"/>
          </p:cNvSpPr>
          <p:nvPr>
            <p:ph sz="quarter" idx="4"/>
          </p:nvPr>
        </p:nvSpPr>
        <p:spPr>
          <a:xfrm>
            <a:off x="406345" y="1286313"/>
            <a:ext cx="5420021" cy="1284785"/>
          </a:xfrm>
          <a:prstGeom prst="rect">
            <a:avLst/>
          </a:prstGeom>
        </p:spPr>
        <p:txBody>
          <a:bodyPr>
            <a:noAutofit/>
          </a:bodyPr>
          <a:lstStyle>
            <a:lvl1pPr>
              <a:defRPr sz="2000">
                <a:latin typeface="+mj-lt"/>
              </a:defRPr>
            </a:lvl1pPr>
            <a:lvl2pPr>
              <a:buClr>
                <a:srgbClr val="BB5D00"/>
              </a:buClr>
              <a:defRPr sz="1800">
                <a:latin typeface="+mj-lt"/>
              </a:defRPr>
            </a:lvl2pPr>
            <a:lvl3pPr marL="804862" indent="-342900">
              <a:buClr>
                <a:srgbClr val="BB5D00"/>
              </a:buClr>
              <a:buFont typeface="Courier New" panose="02070309020205020404" pitchFamily="49" charset="0"/>
              <a:buChar char="o"/>
              <a:defRPr sz="1800">
                <a:latin typeface="+mj-lt"/>
              </a:defRPr>
            </a:lvl3pPr>
            <a:lvl4pPr>
              <a:buClr>
                <a:srgbClr val="BB5D00"/>
              </a:buClr>
              <a:defRPr sz="1600"/>
            </a:lvl4pPr>
            <a:lvl5pPr>
              <a:buClr>
                <a:srgbClr val="BB5D00"/>
              </a:buClr>
              <a:defRPr sz="1600"/>
            </a:lvl5pPr>
          </a:lstStyle>
          <a:p>
            <a:pPr lvl="0"/>
            <a:r>
              <a:rPr lang="en-US"/>
              <a:t>Click to edit Master text styles</a:t>
            </a:r>
          </a:p>
          <a:p>
            <a:pPr lvl="1"/>
            <a:r>
              <a:rPr lang="en-US"/>
              <a:t>Second level</a:t>
            </a:r>
          </a:p>
          <a:p>
            <a:pPr lvl="2"/>
            <a:r>
              <a:rPr lang="en-US"/>
              <a:t>Third level</a:t>
            </a:r>
          </a:p>
        </p:txBody>
      </p:sp>
      <p:sp>
        <p:nvSpPr>
          <p:cNvPr id="24" name="Text Placeholder 4">
            <a:extLst>
              <a:ext uri="{FF2B5EF4-FFF2-40B4-BE49-F238E27FC236}">
                <a16:creationId xmlns:a16="http://schemas.microsoft.com/office/drawing/2014/main" id="{E67B8A56-E4BB-41C5-971B-EA9557624D5F}"/>
              </a:ext>
            </a:extLst>
          </p:cNvPr>
          <p:cNvSpPr>
            <a:spLocks noGrp="1"/>
          </p:cNvSpPr>
          <p:nvPr>
            <p:ph type="body" sz="quarter" idx="3" hasCustomPrompt="1"/>
          </p:nvPr>
        </p:nvSpPr>
        <p:spPr>
          <a:xfrm>
            <a:off x="497811" y="6507849"/>
            <a:ext cx="7363977" cy="289067"/>
          </a:xfrm>
          <a:prstGeom prst="rect">
            <a:avLst/>
          </a:prstGeom>
        </p:spPr>
        <p:txBody>
          <a:bodyPr anchor="t">
            <a:noAutofit/>
          </a:bodyPr>
          <a:lstStyle>
            <a:lvl1pPr marL="0" indent="0">
              <a:buNone/>
              <a:defRPr sz="1100" b="0">
                <a:solidFill>
                  <a:schemeClr val="tx1"/>
                </a:solidFill>
                <a:effectLst/>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*footnotes</a:t>
            </a:r>
          </a:p>
        </p:txBody>
      </p:sp>
      <p:sp>
        <p:nvSpPr>
          <p:cNvPr id="23" name="Title 1">
            <a:extLst>
              <a:ext uri="{FF2B5EF4-FFF2-40B4-BE49-F238E27FC236}">
                <a16:creationId xmlns:a16="http://schemas.microsoft.com/office/drawing/2014/main" id="{48751137-A964-4A57-9A4A-680957F991D0}"/>
              </a:ext>
            </a:extLst>
          </p:cNvPr>
          <p:cNvSpPr>
            <a:spLocks noGrp="1"/>
          </p:cNvSpPr>
          <p:nvPr>
            <p:ph type="title" hasCustomPrompt="1"/>
          </p:nvPr>
        </p:nvSpPr>
        <p:spPr>
          <a:xfrm>
            <a:off x="781484" y="382159"/>
            <a:ext cx="9680953" cy="607555"/>
          </a:xfrm>
          <a:prstGeom prst="rect">
            <a:avLst/>
          </a:prstGeom>
        </p:spPr>
        <p:txBody>
          <a:bodyPr vert="horz">
            <a:noAutofit/>
          </a:bodyPr>
          <a:lstStyle>
            <a:lvl1pPr>
              <a:lnSpc>
                <a:spcPct val="90000"/>
              </a:lnSpc>
              <a:defRPr sz="3200">
                <a:solidFill>
                  <a:schemeClr val="tx1"/>
                </a:solidFill>
                <a:latin typeface="+mj-lt"/>
              </a:defRPr>
            </a:lvl1pPr>
          </a:lstStyle>
          <a:p>
            <a:r>
              <a:rPr lang="en-US"/>
              <a:t>Click to edit Master title style Arial Bold</a:t>
            </a:r>
          </a:p>
        </p:txBody>
      </p:sp>
      <p:sp>
        <p:nvSpPr>
          <p:cNvPr id="25" name="Rectangle 24">
            <a:extLst>
              <a:ext uri="{FF2B5EF4-FFF2-40B4-BE49-F238E27FC236}">
                <a16:creationId xmlns:a16="http://schemas.microsoft.com/office/drawing/2014/main" id="{64B92207-A3E0-4D30-B754-7BD03F890EA2}"/>
              </a:ext>
            </a:extLst>
          </p:cNvPr>
          <p:cNvSpPr/>
          <p:nvPr userDrawn="1"/>
        </p:nvSpPr>
        <p:spPr>
          <a:xfrm>
            <a:off x="130839" y="5122546"/>
            <a:ext cx="1711780" cy="96129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en-US" sz="1600">
              <a:latin typeface="+mj-lt"/>
            </a:endParaRPr>
          </a:p>
        </p:txBody>
      </p:sp>
      <p:sp>
        <p:nvSpPr>
          <p:cNvPr id="37" name="Rectangle 36">
            <a:extLst>
              <a:ext uri="{FF2B5EF4-FFF2-40B4-BE49-F238E27FC236}">
                <a16:creationId xmlns:a16="http://schemas.microsoft.com/office/drawing/2014/main" id="{291E0F9B-17A1-4742-BBEA-18FD4100958D}"/>
              </a:ext>
            </a:extLst>
          </p:cNvPr>
          <p:cNvSpPr/>
          <p:nvPr userDrawn="1"/>
        </p:nvSpPr>
        <p:spPr>
          <a:xfrm>
            <a:off x="4672805" y="2695369"/>
            <a:ext cx="2846389" cy="1431131"/>
          </a:xfrm>
          <a:prstGeom prst="rect">
            <a:avLst/>
          </a:prstGeom>
          <a:solidFill>
            <a:srgbClr val="2C7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en-US" sz="1600">
              <a:latin typeface="+mj-lt"/>
            </a:endParaRPr>
          </a:p>
        </p:txBody>
      </p:sp>
      <p:sp>
        <p:nvSpPr>
          <p:cNvPr id="38" name="Content Placeholder 5">
            <a:extLst>
              <a:ext uri="{FF2B5EF4-FFF2-40B4-BE49-F238E27FC236}">
                <a16:creationId xmlns:a16="http://schemas.microsoft.com/office/drawing/2014/main" id="{CDA47430-F8D5-4F07-A45B-86AEC1038F35}"/>
              </a:ext>
            </a:extLst>
          </p:cNvPr>
          <p:cNvSpPr>
            <a:spLocks noGrp="1"/>
          </p:cNvSpPr>
          <p:nvPr>
            <p:ph sz="quarter" idx="19"/>
          </p:nvPr>
        </p:nvSpPr>
        <p:spPr>
          <a:xfrm>
            <a:off x="6631279" y="1258702"/>
            <a:ext cx="5375132" cy="1378483"/>
          </a:xfrm>
          <a:prstGeom prst="rect">
            <a:avLst/>
          </a:prstGeom>
        </p:spPr>
        <p:txBody>
          <a:bodyPr>
            <a:noAutofit/>
          </a:bodyPr>
          <a:lstStyle>
            <a:lvl1pPr>
              <a:defRPr sz="2000">
                <a:latin typeface="+mj-lt"/>
              </a:defRPr>
            </a:lvl1pPr>
            <a:lvl2pPr>
              <a:buClr>
                <a:srgbClr val="BB5D00"/>
              </a:buClr>
              <a:defRPr sz="1800">
                <a:latin typeface="+mj-lt"/>
              </a:defRPr>
            </a:lvl2pPr>
            <a:lvl3pPr marL="804862" indent="-342900">
              <a:buClr>
                <a:srgbClr val="BB5D00"/>
              </a:buClr>
              <a:buFont typeface="Courier New" panose="02070309020205020404" pitchFamily="49" charset="0"/>
              <a:buChar char="o"/>
              <a:defRPr sz="1800">
                <a:latin typeface="+mj-lt"/>
              </a:defRPr>
            </a:lvl3pPr>
            <a:lvl4pPr>
              <a:buClr>
                <a:srgbClr val="BB5D00"/>
              </a:buClr>
              <a:defRPr sz="1600"/>
            </a:lvl4pPr>
            <a:lvl5pPr>
              <a:buClr>
                <a:srgbClr val="BB5D00"/>
              </a:buClr>
              <a:defRPr sz="1600"/>
            </a:lvl5pPr>
          </a:lstStyle>
          <a:p>
            <a:pPr lvl="0"/>
            <a:r>
              <a:rPr lang="en-US"/>
              <a:t>Click to edit Master text styles</a:t>
            </a:r>
          </a:p>
          <a:p>
            <a:pPr lvl="1"/>
            <a:r>
              <a:rPr lang="en-US"/>
              <a:t>Second level</a:t>
            </a:r>
          </a:p>
          <a:p>
            <a:pPr lvl="2"/>
            <a:r>
              <a:rPr lang="en-US"/>
              <a:t>Third level</a:t>
            </a:r>
          </a:p>
        </p:txBody>
      </p:sp>
      <p:sp>
        <p:nvSpPr>
          <p:cNvPr id="46" name="Text Placeholder 4">
            <a:extLst>
              <a:ext uri="{FF2B5EF4-FFF2-40B4-BE49-F238E27FC236}">
                <a16:creationId xmlns:a16="http://schemas.microsoft.com/office/drawing/2014/main" id="{32BF3A96-C10D-481B-B7D7-7378A143A024}"/>
              </a:ext>
            </a:extLst>
          </p:cNvPr>
          <p:cNvSpPr>
            <a:spLocks noGrp="1"/>
          </p:cNvSpPr>
          <p:nvPr>
            <p:ph type="body" sz="quarter" idx="18" hasCustomPrompt="1"/>
          </p:nvPr>
        </p:nvSpPr>
        <p:spPr>
          <a:xfrm>
            <a:off x="4843508" y="2858367"/>
            <a:ext cx="2578359" cy="1112509"/>
          </a:xfrm>
          <a:prstGeom prst="rect">
            <a:avLst/>
          </a:prstGeom>
        </p:spPr>
        <p:txBody>
          <a:bodyPr numCol="1" anchor="ctr">
            <a:noAutofit/>
          </a:bodyPr>
          <a:lstStyle>
            <a:lvl1pPr marL="0" indent="0" algn="ctr">
              <a:buNone/>
              <a:defRPr sz="1600" b="1">
                <a:solidFill>
                  <a:schemeClr val="bg1"/>
                </a:solidFill>
                <a:effectLst/>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text</a:t>
            </a:r>
          </a:p>
        </p:txBody>
      </p:sp>
      <p:cxnSp>
        <p:nvCxnSpPr>
          <p:cNvPr id="44" name="Straight Connector 43">
            <a:extLst>
              <a:ext uri="{FF2B5EF4-FFF2-40B4-BE49-F238E27FC236}">
                <a16:creationId xmlns:a16="http://schemas.microsoft.com/office/drawing/2014/main" id="{F0F6F3D3-1D9F-4009-91D2-AD6A281F1E70}"/>
              </a:ext>
            </a:extLst>
          </p:cNvPr>
          <p:cNvCxnSpPr>
            <a:cxnSpLocks/>
          </p:cNvCxnSpPr>
          <p:nvPr userDrawn="1"/>
        </p:nvCxnSpPr>
        <p:spPr>
          <a:xfrm>
            <a:off x="2795954" y="3319673"/>
            <a:ext cx="0" cy="1944745"/>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45" name="Rectangle 44">
            <a:extLst>
              <a:ext uri="{FF2B5EF4-FFF2-40B4-BE49-F238E27FC236}">
                <a16:creationId xmlns:a16="http://schemas.microsoft.com/office/drawing/2014/main" id="{9DF5748C-833B-4C7D-A7FD-C83C6CBED9B5}"/>
              </a:ext>
            </a:extLst>
          </p:cNvPr>
          <p:cNvSpPr/>
          <p:nvPr userDrawn="1"/>
        </p:nvSpPr>
        <p:spPr>
          <a:xfrm>
            <a:off x="1283676" y="3840258"/>
            <a:ext cx="3024554" cy="96129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en-US" sz="1600">
              <a:latin typeface="+mj-lt"/>
            </a:endParaRPr>
          </a:p>
        </p:txBody>
      </p:sp>
      <p:sp>
        <p:nvSpPr>
          <p:cNvPr id="49" name="Rectangle 48">
            <a:extLst>
              <a:ext uri="{FF2B5EF4-FFF2-40B4-BE49-F238E27FC236}">
                <a16:creationId xmlns:a16="http://schemas.microsoft.com/office/drawing/2014/main" id="{A6F43AF7-9766-4038-BF82-554F2B07497D}"/>
              </a:ext>
            </a:extLst>
          </p:cNvPr>
          <p:cNvSpPr/>
          <p:nvPr userDrawn="1"/>
        </p:nvSpPr>
        <p:spPr>
          <a:xfrm>
            <a:off x="1940063" y="5122546"/>
            <a:ext cx="1711780" cy="96129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en-US" sz="1600">
              <a:latin typeface="+mj-lt"/>
            </a:endParaRPr>
          </a:p>
        </p:txBody>
      </p:sp>
      <p:sp>
        <p:nvSpPr>
          <p:cNvPr id="59" name="Text Placeholder 4">
            <a:extLst>
              <a:ext uri="{FF2B5EF4-FFF2-40B4-BE49-F238E27FC236}">
                <a16:creationId xmlns:a16="http://schemas.microsoft.com/office/drawing/2014/main" id="{973B15DC-252E-4A5A-BF03-D27EDB410F40}"/>
              </a:ext>
            </a:extLst>
          </p:cNvPr>
          <p:cNvSpPr>
            <a:spLocks noGrp="1"/>
          </p:cNvSpPr>
          <p:nvPr userDrawn="1">
            <p:ph type="body" sz="quarter" idx="20" hasCustomPrompt="1"/>
          </p:nvPr>
        </p:nvSpPr>
        <p:spPr>
          <a:xfrm>
            <a:off x="1442513" y="3893626"/>
            <a:ext cx="2706881" cy="813418"/>
          </a:xfrm>
          <a:prstGeom prst="rect">
            <a:avLst/>
          </a:prstGeom>
        </p:spPr>
        <p:txBody>
          <a:bodyPr numCol="1" anchor="ctr">
            <a:noAutofit/>
          </a:bodyPr>
          <a:lstStyle>
            <a:lvl1pPr marL="0" indent="0" algn="ctr">
              <a:buNone/>
              <a:defRPr sz="1600" b="1">
                <a:solidFill>
                  <a:schemeClr val="bg1"/>
                </a:solidFill>
                <a:effectLst/>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text</a:t>
            </a:r>
          </a:p>
        </p:txBody>
      </p:sp>
      <p:sp>
        <p:nvSpPr>
          <p:cNvPr id="61" name="Text Placeholder 4">
            <a:extLst>
              <a:ext uri="{FF2B5EF4-FFF2-40B4-BE49-F238E27FC236}">
                <a16:creationId xmlns:a16="http://schemas.microsoft.com/office/drawing/2014/main" id="{DEC8FF88-B71B-41B5-AC00-168A2E5166CE}"/>
              </a:ext>
            </a:extLst>
          </p:cNvPr>
          <p:cNvSpPr>
            <a:spLocks noGrp="1"/>
          </p:cNvSpPr>
          <p:nvPr userDrawn="1">
            <p:ph type="body" sz="quarter" idx="22" hasCustomPrompt="1"/>
          </p:nvPr>
        </p:nvSpPr>
        <p:spPr>
          <a:xfrm>
            <a:off x="215659" y="5196483"/>
            <a:ext cx="1542141" cy="813418"/>
          </a:xfrm>
          <a:prstGeom prst="rect">
            <a:avLst/>
          </a:prstGeom>
        </p:spPr>
        <p:txBody>
          <a:bodyPr numCol="1" anchor="ctr">
            <a:noAutofit/>
          </a:bodyPr>
          <a:lstStyle>
            <a:lvl1pPr marL="0" indent="0" algn="ctr">
              <a:buNone/>
              <a:defRPr sz="1600" b="0">
                <a:solidFill>
                  <a:schemeClr val="tx1"/>
                </a:solidFill>
                <a:effectLst/>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text</a:t>
            </a:r>
          </a:p>
        </p:txBody>
      </p:sp>
      <p:sp>
        <p:nvSpPr>
          <p:cNvPr id="62" name="Text Placeholder 4">
            <a:extLst>
              <a:ext uri="{FF2B5EF4-FFF2-40B4-BE49-F238E27FC236}">
                <a16:creationId xmlns:a16="http://schemas.microsoft.com/office/drawing/2014/main" id="{7D216F02-569A-49FD-9C4D-7D73017830D3}"/>
              </a:ext>
            </a:extLst>
          </p:cNvPr>
          <p:cNvSpPr>
            <a:spLocks noGrp="1"/>
          </p:cNvSpPr>
          <p:nvPr userDrawn="1">
            <p:ph type="body" sz="quarter" idx="23" hasCustomPrompt="1"/>
          </p:nvPr>
        </p:nvSpPr>
        <p:spPr>
          <a:xfrm>
            <a:off x="2001162" y="5196483"/>
            <a:ext cx="1542141" cy="813418"/>
          </a:xfrm>
          <a:prstGeom prst="rect">
            <a:avLst/>
          </a:prstGeom>
        </p:spPr>
        <p:txBody>
          <a:bodyPr numCol="1" anchor="ctr">
            <a:noAutofit/>
          </a:bodyPr>
          <a:lstStyle>
            <a:lvl1pPr marL="0" indent="0" algn="ctr">
              <a:buNone/>
              <a:defRPr sz="1600" b="0">
                <a:solidFill>
                  <a:schemeClr val="tx1"/>
                </a:solidFill>
                <a:effectLst/>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text</a:t>
            </a:r>
          </a:p>
        </p:txBody>
      </p:sp>
      <p:cxnSp>
        <p:nvCxnSpPr>
          <p:cNvPr id="72" name="Straight Connector 71">
            <a:extLst>
              <a:ext uri="{FF2B5EF4-FFF2-40B4-BE49-F238E27FC236}">
                <a16:creationId xmlns:a16="http://schemas.microsoft.com/office/drawing/2014/main" id="{48E157A5-F1FB-4A99-9B17-594E2875C801}"/>
              </a:ext>
            </a:extLst>
          </p:cNvPr>
          <p:cNvCxnSpPr>
            <a:cxnSpLocks/>
          </p:cNvCxnSpPr>
          <p:nvPr userDrawn="1"/>
        </p:nvCxnSpPr>
        <p:spPr>
          <a:xfrm flipH="1">
            <a:off x="986729" y="4960414"/>
            <a:ext cx="3611130" cy="0"/>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BA69A6C8-BBBA-4A5A-BD8E-4F2863C7A10B}"/>
              </a:ext>
            </a:extLst>
          </p:cNvPr>
          <p:cNvCxnSpPr>
            <a:cxnSpLocks/>
          </p:cNvCxnSpPr>
          <p:nvPr userDrawn="1"/>
        </p:nvCxnSpPr>
        <p:spPr>
          <a:xfrm>
            <a:off x="4597859" y="4948280"/>
            <a:ext cx="0" cy="422796"/>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C21CD03D-DAF3-4B68-9DAA-9279D235C59F}"/>
              </a:ext>
            </a:extLst>
          </p:cNvPr>
          <p:cNvSpPr/>
          <p:nvPr userDrawn="1"/>
        </p:nvSpPr>
        <p:spPr>
          <a:xfrm>
            <a:off x="3741969" y="5122546"/>
            <a:ext cx="1711780" cy="96129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en-US" sz="1600">
              <a:latin typeface="+mj-lt"/>
            </a:endParaRPr>
          </a:p>
        </p:txBody>
      </p:sp>
      <p:sp>
        <p:nvSpPr>
          <p:cNvPr id="63" name="Text Placeholder 4">
            <a:extLst>
              <a:ext uri="{FF2B5EF4-FFF2-40B4-BE49-F238E27FC236}">
                <a16:creationId xmlns:a16="http://schemas.microsoft.com/office/drawing/2014/main" id="{F1E28928-A85C-4454-8E07-56AD06E6BACF}"/>
              </a:ext>
            </a:extLst>
          </p:cNvPr>
          <p:cNvSpPr>
            <a:spLocks noGrp="1"/>
          </p:cNvSpPr>
          <p:nvPr userDrawn="1">
            <p:ph type="body" sz="quarter" idx="24" hasCustomPrompt="1"/>
          </p:nvPr>
        </p:nvSpPr>
        <p:spPr>
          <a:xfrm>
            <a:off x="3826789" y="5196483"/>
            <a:ext cx="1542141" cy="813418"/>
          </a:xfrm>
          <a:prstGeom prst="rect">
            <a:avLst/>
          </a:prstGeom>
        </p:spPr>
        <p:txBody>
          <a:bodyPr numCol="1" anchor="ctr">
            <a:noAutofit/>
          </a:bodyPr>
          <a:lstStyle>
            <a:lvl1pPr marL="0" indent="0" algn="ctr">
              <a:buNone/>
              <a:defRPr sz="1600" b="0">
                <a:solidFill>
                  <a:schemeClr val="tx1"/>
                </a:solidFill>
                <a:effectLst/>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text</a:t>
            </a:r>
          </a:p>
        </p:txBody>
      </p:sp>
      <p:cxnSp>
        <p:nvCxnSpPr>
          <p:cNvPr id="78" name="Straight Connector 77">
            <a:extLst>
              <a:ext uri="{FF2B5EF4-FFF2-40B4-BE49-F238E27FC236}">
                <a16:creationId xmlns:a16="http://schemas.microsoft.com/office/drawing/2014/main" id="{E6D2E2D0-8215-46A3-AD69-C5AFAEF00569}"/>
              </a:ext>
            </a:extLst>
          </p:cNvPr>
          <p:cNvCxnSpPr>
            <a:cxnSpLocks/>
          </p:cNvCxnSpPr>
          <p:nvPr userDrawn="1"/>
        </p:nvCxnSpPr>
        <p:spPr>
          <a:xfrm>
            <a:off x="7527429" y="4949116"/>
            <a:ext cx="0" cy="422796"/>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79" name="Rectangle 78">
            <a:extLst>
              <a:ext uri="{FF2B5EF4-FFF2-40B4-BE49-F238E27FC236}">
                <a16:creationId xmlns:a16="http://schemas.microsoft.com/office/drawing/2014/main" id="{9F6E2181-ED29-490C-AB34-125262619C19}"/>
              </a:ext>
            </a:extLst>
          </p:cNvPr>
          <p:cNvSpPr/>
          <p:nvPr userDrawn="1"/>
        </p:nvSpPr>
        <p:spPr>
          <a:xfrm>
            <a:off x="6671539" y="5123382"/>
            <a:ext cx="1711780" cy="96129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en-US" sz="1600">
              <a:latin typeface="+mj-lt"/>
            </a:endParaRPr>
          </a:p>
        </p:txBody>
      </p:sp>
      <p:cxnSp>
        <p:nvCxnSpPr>
          <p:cNvPr id="80" name="Straight Connector 79">
            <a:extLst>
              <a:ext uri="{FF2B5EF4-FFF2-40B4-BE49-F238E27FC236}">
                <a16:creationId xmlns:a16="http://schemas.microsoft.com/office/drawing/2014/main" id="{BDB5D549-495F-4858-B322-93010E4861D7}"/>
              </a:ext>
            </a:extLst>
          </p:cNvPr>
          <p:cNvCxnSpPr>
            <a:cxnSpLocks/>
          </p:cNvCxnSpPr>
          <p:nvPr userDrawn="1"/>
        </p:nvCxnSpPr>
        <p:spPr>
          <a:xfrm>
            <a:off x="9336654" y="3320509"/>
            <a:ext cx="0" cy="1944745"/>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81" name="Rectangle 80">
            <a:extLst>
              <a:ext uri="{FF2B5EF4-FFF2-40B4-BE49-F238E27FC236}">
                <a16:creationId xmlns:a16="http://schemas.microsoft.com/office/drawing/2014/main" id="{30ED4439-13DE-479E-A463-246F49A524CB}"/>
              </a:ext>
            </a:extLst>
          </p:cNvPr>
          <p:cNvSpPr/>
          <p:nvPr userDrawn="1"/>
        </p:nvSpPr>
        <p:spPr>
          <a:xfrm>
            <a:off x="7824376" y="3841094"/>
            <a:ext cx="3024554" cy="96129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en-US" sz="1600">
              <a:latin typeface="+mj-lt"/>
            </a:endParaRPr>
          </a:p>
        </p:txBody>
      </p:sp>
      <p:sp>
        <p:nvSpPr>
          <p:cNvPr id="82" name="Rectangle 81">
            <a:extLst>
              <a:ext uri="{FF2B5EF4-FFF2-40B4-BE49-F238E27FC236}">
                <a16:creationId xmlns:a16="http://schemas.microsoft.com/office/drawing/2014/main" id="{6375DF85-9F61-4788-9BED-D3DBE454A64F}"/>
              </a:ext>
            </a:extLst>
          </p:cNvPr>
          <p:cNvSpPr/>
          <p:nvPr userDrawn="1"/>
        </p:nvSpPr>
        <p:spPr>
          <a:xfrm>
            <a:off x="8480763" y="5123382"/>
            <a:ext cx="1711780" cy="96129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en-US" sz="1600">
              <a:latin typeface="+mj-lt"/>
            </a:endParaRPr>
          </a:p>
        </p:txBody>
      </p:sp>
      <p:sp>
        <p:nvSpPr>
          <p:cNvPr id="83" name="Text Placeholder 4">
            <a:extLst>
              <a:ext uri="{FF2B5EF4-FFF2-40B4-BE49-F238E27FC236}">
                <a16:creationId xmlns:a16="http://schemas.microsoft.com/office/drawing/2014/main" id="{EEDAD94D-E1FB-4D24-A8B3-449950C2AEDD}"/>
              </a:ext>
            </a:extLst>
          </p:cNvPr>
          <p:cNvSpPr>
            <a:spLocks noGrp="1"/>
          </p:cNvSpPr>
          <p:nvPr>
            <p:ph type="body" sz="quarter" idx="25" hasCustomPrompt="1"/>
          </p:nvPr>
        </p:nvSpPr>
        <p:spPr>
          <a:xfrm>
            <a:off x="7983213" y="3894462"/>
            <a:ext cx="2706881" cy="813418"/>
          </a:xfrm>
          <a:prstGeom prst="rect">
            <a:avLst/>
          </a:prstGeom>
        </p:spPr>
        <p:txBody>
          <a:bodyPr numCol="1" anchor="ctr">
            <a:noAutofit/>
          </a:bodyPr>
          <a:lstStyle>
            <a:lvl1pPr marL="0" indent="0" algn="ctr">
              <a:buNone/>
              <a:defRPr sz="1600" b="1">
                <a:solidFill>
                  <a:schemeClr val="bg1"/>
                </a:solidFill>
                <a:effectLst/>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text</a:t>
            </a:r>
          </a:p>
        </p:txBody>
      </p:sp>
      <p:sp>
        <p:nvSpPr>
          <p:cNvPr id="84" name="Text Placeholder 4">
            <a:extLst>
              <a:ext uri="{FF2B5EF4-FFF2-40B4-BE49-F238E27FC236}">
                <a16:creationId xmlns:a16="http://schemas.microsoft.com/office/drawing/2014/main" id="{728B71F6-9F1B-41DB-8D19-B0731D26E2C2}"/>
              </a:ext>
            </a:extLst>
          </p:cNvPr>
          <p:cNvSpPr>
            <a:spLocks noGrp="1"/>
          </p:cNvSpPr>
          <p:nvPr>
            <p:ph type="body" sz="quarter" idx="26" hasCustomPrompt="1"/>
          </p:nvPr>
        </p:nvSpPr>
        <p:spPr>
          <a:xfrm>
            <a:off x="6756359" y="5197319"/>
            <a:ext cx="1542141" cy="813418"/>
          </a:xfrm>
          <a:prstGeom prst="rect">
            <a:avLst/>
          </a:prstGeom>
        </p:spPr>
        <p:txBody>
          <a:bodyPr numCol="1" anchor="ctr">
            <a:noAutofit/>
          </a:bodyPr>
          <a:lstStyle>
            <a:lvl1pPr marL="0" indent="0" algn="ctr">
              <a:buNone/>
              <a:defRPr sz="1600" b="0">
                <a:solidFill>
                  <a:schemeClr val="tx1"/>
                </a:solidFill>
                <a:effectLst/>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text</a:t>
            </a:r>
          </a:p>
        </p:txBody>
      </p:sp>
      <p:sp>
        <p:nvSpPr>
          <p:cNvPr id="85" name="Text Placeholder 4">
            <a:extLst>
              <a:ext uri="{FF2B5EF4-FFF2-40B4-BE49-F238E27FC236}">
                <a16:creationId xmlns:a16="http://schemas.microsoft.com/office/drawing/2014/main" id="{667487F2-4941-46C6-9FB0-2C531469B34C}"/>
              </a:ext>
            </a:extLst>
          </p:cNvPr>
          <p:cNvSpPr>
            <a:spLocks noGrp="1"/>
          </p:cNvSpPr>
          <p:nvPr>
            <p:ph type="body" sz="quarter" idx="27" hasCustomPrompt="1"/>
          </p:nvPr>
        </p:nvSpPr>
        <p:spPr>
          <a:xfrm>
            <a:off x="8541862" y="5197319"/>
            <a:ext cx="1542141" cy="813418"/>
          </a:xfrm>
          <a:prstGeom prst="rect">
            <a:avLst/>
          </a:prstGeom>
        </p:spPr>
        <p:txBody>
          <a:bodyPr numCol="1" anchor="ctr">
            <a:noAutofit/>
          </a:bodyPr>
          <a:lstStyle>
            <a:lvl1pPr marL="0" indent="0" algn="ctr">
              <a:buNone/>
              <a:defRPr sz="1600" b="0">
                <a:solidFill>
                  <a:schemeClr val="tx1"/>
                </a:solidFill>
                <a:effectLst/>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text</a:t>
            </a:r>
          </a:p>
        </p:txBody>
      </p:sp>
      <p:cxnSp>
        <p:nvCxnSpPr>
          <p:cNvPr id="86" name="Straight Connector 85">
            <a:extLst>
              <a:ext uri="{FF2B5EF4-FFF2-40B4-BE49-F238E27FC236}">
                <a16:creationId xmlns:a16="http://schemas.microsoft.com/office/drawing/2014/main" id="{49A90B50-AEC3-4FC8-980D-AF91F3CBB90E}"/>
              </a:ext>
            </a:extLst>
          </p:cNvPr>
          <p:cNvCxnSpPr>
            <a:cxnSpLocks/>
          </p:cNvCxnSpPr>
          <p:nvPr userDrawn="1"/>
        </p:nvCxnSpPr>
        <p:spPr>
          <a:xfrm flipH="1">
            <a:off x="7527429" y="4961250"/>
            <a:ext cx="3611130" cy="0"/>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56006CEA-F0ED-4ED3-BF84-B157B5ADB00A}"/>
              </a:ext>
            </a:extLst>
          </p:cNvPr>
          <p:cNvCxnSpPr>
            <a:cxnSpLocks/>
          </p:cNvCxnSpPr>
          <p:nvPr userDrawn="1"/>
        </p:nvCxnSpPr>
        <p:spPr>
          <a:xfrm>
            <a:off x="11138559" y="4949116"/>
            <a:ext cx="0" cy="422796"/>
          </a:xfrm>
          <a:prstGeom prst="line">
            <a:avLst/>
          </a:prstGeom>
          <a:ln w="19050">
            <a:solidFill>
              <a:srgbClr val="39546E"/>
            </a:solidFill>
          </a:ln>
        </p:spPr>
        <p:style>
          <a:lnRef idx="1">
            <a:schemeClr val="accent1"/>
          </a:lnRef>
          <a:fillRef idx="0">
            <a:schemeClr val="accent1"/>
          </a:fillRef>
          <a:effectRef idx="0">
            <a:schemeClr val="accent1"/>
          </a:effectRef>
          <a:fontRef idx="minor">
            <a:schemeClr val="tx1"/>
          </a:fontRef>
        </p:style>
      </p:cxnSp>
      <p:sp>
        <p:nvSpPr>
          <p:cNvPr id="88" name="Rectangle 87">
            <a:extLst>
              <a:ext uri="{FF2B5EF4-FFF2-40B4-BE49-F238E27FC236}">
                <a16:creationId xmlns:a16="http://schemas.microsoft.com/office/drawing/2014/main" id="{4B818BFA-42E5-4866-B523-39CFE9BB711E}"/>
              </a:ext>
            </a:extLst>
          </p:cNvPr>
          <p:cNvSpPr/>
          <p:nvPr userDrawn="1"/>
        </p:nvSpPr>
        <p:spPr>
          <a:xfrm>
            <a:off x="10282669" y="5123382"/>
            <a:ext cx="1711780" cy="96129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600">
              <a:latin typeface="+mj-lt"/>
            </a:endParaRPr>
          </a:p>
        </p:txBody>
      </p:sp>
      <p:sp>
        <p:nvSpPr>
          <p:cNvPr id="89" name="Text Placeholder 4">
            <a:extLst>
              <a:ext uri="{FF2B5EF4-FFF2-40B4-BE49-F238E27FC236}">
                <a16:creationId xmlns:a16="http://schemas.microsoft.com/office/drawing/2014/main" id="{16783C8E-525C-4200-BC40-71437B30C9DF}"/>
              </a:ext>
            </a:extLst>
          </p:cNvPr>
          <p:cNvSpPr>
            <a:spLocks noGrp="1"/>
          </p:cNvSpPr>
          <p:nvPr>
            <p:ph type="body" sz="quarter" idx="28" hasCustomPrompt="1"/>
          </p:nvPr>
        </p:nvSpPr>
        <p:spPr>
          <a:xfrm>
            <a:off x="10367490" y="5197319"/>
            <a:ext cx="1337332" cy="813418"/>
          </a:xfrm>
          <a:prstGeom prst="rect">
            <a:avLst/>
          </a:prstGeom>
        </p:spPr>
        <p:txBody>
          <a:bodyPr numCol="1" anchor="ctr">
            <a:noAutofit/>
          </a:bodyPr>
          <a:lstStyle>
            <a:lvl1pPr marL="0" indent="0" algn="ctr">
              <a:buNone/>
              <a:defRPr sz="1600" b="0">
                <a:solidFill>
                  <a:schemeClr val="tx1"/>
                </a:solidFill>
                <a:effectLst/>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text</a:t>
            </a:r>
          </a:p>
        </p:txBody>
      </p:sp>
      <p:sp>
        <p:nvSpPr>
          <p:cNvPr id="40" name="Slide Number Placeholder 5">
            <a:extLst>
              <a:ext uri="{FF2B5EF4-FFF2-40B4-BE49-F238E27FC236}">
                <a16:creationId xmlns:a16="http://schemas.microsoft.com/office/drawing/2014/main" id="{A0A362C1-BDFF-4C59-B0A4-A0DC17BEF7E4}"/>
              </a:ext>
            </a:extLst>
          </p:cNvPr>
          <p:cNvSpPr>
            <a:spLocks noGrp="1"/>
          </p:cNvSpPr>
          <p:nvPr>
            <p:ph type="sldNum" sz="quarter" idx="29"/>
          </p:nvPr>
        </p:nvSpPr>
        <p:spPr>
          <a:xfrm>
            <a:off x="10990217" y="6577563"/>
            <a:ext cx="1201783" cy="280437"/>
          </a:xfrm>
          <a:prstGeom prst="rect">
            <a:avLst/>
          </a:prstGeom>
        </p:spPr>
        <p:txBody>
          <a:bodyPr>
            <a:noAutofit/>
          </a:bodyPr>
          <a:lstStyle>
            <a:lvl1pPr algn="r">
              <a:defRPr sz="9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a:p>
        </p:txBody>
      </p:sp>
    </p:spTree>
    <p:extLst>
      <p:ext uri="{BB962C8B-B14F-4D97-AF65-F5344CB8AC3E}">
        <p14:creationId xmlns:p14="http://schemas.microsoft.com/office/powerpoint/2010/main" val="21213209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FAC184B6-8E5F-4DCD-82CC-5E3D357DA5EC}"/>
              </a:ext>
            </a:extLst>
          </p:cNvPr>
          <p:cNvGraphicFramePr>
            <a:graphicFrameLocks noChangeAspect="1"/>
          </p:cNvGraphicFramePr>
          <p:nvPr userDrawn="1">
            <p:custDataLst>
              <p:tags r:id="rId2"/>
            </p:custDataLst>
            <p:extLst>
              <p:ext uri="{D42A27DB-BD31-4B8C-83A1-F6EECF244321}">
                <p14:modId xmlns:p14="http://schemas.microsoft.com/office/powerpoint/2010/main" val="2850652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266" name="think-cell Slide" r:id="rId4" imgW="592" imgH="595" progId="TCLayout.ActiveDocument.1">
                  <p:embed/>
                </p:oleObj>
              </mc:Choice>
              <mc:Fallback>
                <p:oleObj name="think-cell Slide" r:id="rId4" imgW="592" imgH="595" progId="TCLayout.ActiveDocument.1">
                  <p:embed/>
                  <p:pic>
                    <p:nvPicPr>
                      <p:cNvPr id="10" name="Object 9" hidden="1">
                        <a:extLst>
                          <a:ext uri="{FF2B5EF4-FFF2-40B4-BE49-F238E27FC236}">
                            <a16:creationId xmlns:a16="http://schemas.microsoft.com/office/drawing/2014/main" id="{FAC184B6-8E5F-4DCD-82CC-5E3D357DA5E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55A0A69D-9160-5E4B-A5D8-01020EE0E919}"/>
              </a:ext>
            </a:extLst>
          </p:cNvPr>
          <p:cNvSpPr>
            <a:spLocks noGrp="1"/>
          </p:cNvSpPr>
          <p:nvPr>
            <p:ph idx="1"/>
          </p:nvPr>
        </p:nvSpPr>
        <p:spPr>
          <a:xfrm>
            <a:off x="5183188" y="1386348"/>
            <a:ext cx="6172200" cy="4474702"/>
          </a:xfrm>
          <a:prstGeom prst="rect">
            <a:avLst/>
          </a:prstGeom>
        </p:spPr>
        <p:txBody>
          <a:bodyPr>
            <a:noAutofit/>
          </a:bodyPr>
          <a:lstStyle>
            <a:lvl1pPr>
              <a:defRPr lang="en-US" sz="2400" b="0" i="0" kern="1200" dirty="0">
                <a:solidFill>
                  <a:schemeClr val="tx1"/>
                </a:solidFill>
                <a:latin typeface="+mj-lt"/>
                <a:ea typeface="+mn-ea"/>
                <a:cs typeface="Arial" panose="020B0604020202020204" pitchFamily="34" charset="0"/>
              </a:defRPr>
            </a:lvl1pPr>
            <a:lvl2pPr marL="628650" indent="-342900">
              <a:buClr>
                <a:srgbClr val="DF572A"/>
              </a:buClr>
              <a:defRPr lang="en-US" sz="2200" b="0" i="0" kern="1200" dirty="0">
                <a:solidFill>
                  <a:schemeClr val="tx1"/>
                </a:solidFill>
                <a:latin typeface="+mj-lt"/>
                <a:ea typeface="+mn-ea"/>
                <a:cs typeface="Arial" panose="020B0604020202020204" pitchFamily="34" charset="0"/>
              </a:defRPr>
            </a:lvl2pPr>
            <a:lvl3pPr marL="804862" indent="-342900">
              <a:buClr>
                <a:srgbClr val="DF572A"/>
              </a:buClr>
              <a:buSzPct val="85000"/>
              <a:buFont typeface="Courier New" panose="02070309020205020404" pitchFamily="49" charset="0"/>
              <a:buChar char="o"/>
              <a:defRPr lang="en-US" sz="2000" b="0" i="0" kern="1200" dirty="0">
                <a:solidFill>
                  <a:schemeClr val="tx1"/>
                </a:solidFill>
                <a:latin typeface="+mj-lt"/>
                <a:ea typeface="+mn-ea"/>
                <a:cs typeface="Arial" panose="020B0604020202020204" pitchFamily="34" charset="0"/>
              </a:defRPr>
            </a:lvl3pPr>
            <a:lvl4pPr marL="1031875" indent="-342900">
              <a:buClr>
                <a:srgbClr val="DF572A"/>
              </a:buClr>
              <a:defRPr lang="en-US" sz="1800" b="0" i="0" kern="1200" dirty="0">
                <a:solidFill>
                  <a:schemeClr val="tx1"/>
                </a:solidFill>
                <a:latin typeface="+mj-lt"/>
                <a:ea typeface="+mn-ea"/>
                <a:cs typeface="Arial" panose="020B0604020202020204" pitchFamily="34" charset="0"/>
              </a:defRPr>
            </a:lvl4pPr>
            <a:lvl5pPr>
              <a:buClr>
                <a:srgbClr val="DF572A"/>
              </a:buClr>
              <a:defRPr sz="2000"/>
            </a:lvl5pPr>
            <a:lvl6pPr>
              <a:defRPr sz="2000"/>
            </a:lvl6pPr>
            <a:lvl7pPr>
              <a:defRPr sz="2000"/>
            </a:lvl7pPr>
            <a:lvl8pPr>
              <a:defRPr sz="2000"/>
            </a:lvl8pPr>
            <a:lvl9pPr>
              <a:defRPr sz="2000"/>
            </a:lvl9pPr>
          </a:lstStyle>
          <a:p>
            <a:pPr lvl="0"/>
            <a:r>
              <a:rPr lang="en-US"/>
              <a:t>Click to edit Master text styles</a:t>
            </a:r>
          </a:p>
          <a:p>
            <a:pPr marL="571500" lvl="1" indent="-285750" algn="l" defTabSz="914400" rtl="0" eaLnBrk="1" latinLnBrk="0" hangingPunct="1">
              <a:lnSpc>
                <a:spcPct val="90000"/>
              </a:lnSpc>
              <a:spcBef>
                <a:spcPts val="500"/>
              </a:spcBef>
              <a:buClr>
                <a:srgbClr val="BB5D00"/>
              </a:buClr>
              <a:buFont typeface="Arial" panose="020B0604020202020204" pitchFamily="34" charset="0"/>
              <a:buChar char="‒"/>
            </a:pPr>
            <a:r>
              <a:rPr lang="en-US"/>
              <a:t>Second level</a:t>
            </a:r>
          </a:p>
          <a:p>
            <a:pPr marL="688975" lvl="2" indent="-227013" algn="l" defTabSz="914400" rtl="0" eaLnBrk="1" latinLnBrk="0" hangingPunct="1">
              <a:lnSpc>
                <a:spcPct val="90000"/>
              </a:lnSpc>
              <a:spcBef>
                <a:spcPts val="500"/>
              </a:spcBef>
              <a:buClr>
                <a:srgbClr val="BB5D00"/>
              </a:buClr>
              <a:buSzPct val="85000"/>
              <a:buFont typeface="Courier New" panose="02070309020205020404" pitchFamily="49" charset="0"/>
              <a:buChar char="o"/>
            </a:pPr>
            <a:r>
              <a:rPr lang="en-US"/>
              <a:t>Third level</a:t>
            </a:r>
          </a:p>
          <a:p>
            <a:pPr marL="914400" lvl="3" indent="-225425" algn="l" defTabSz="914400" rtl="0" eaLnBrk="1" latinLnBrk="0" hangingPunct="1">
              <a:lnSpc>
                <a:spcPct val="90000"/>
              </a:lnSpc>
              <a:spcBef>
                <a:spcPts val="500"/>
              </a:spcBef>
              <a:buClr>
                <a:srgbClr val="BB5D00"/>
              </a:buClr>
              <a:buSzPct val="95000"/>
              <a:buFont typeface="Arial" panose="020B0604020202020204" pitchFamily="34" charset="0"/>
              <a:buChar char="•"/>
            </a:pPr>
            <a:r>
              <a:rPr lang="en-US"/>
              <a:t>Fourth level</a:t>
            </a:r>
          </a:p>
        </p:txBody>
      </p:sp>
      <p:sp>
        <p:nvSpPr>
          <p:cNvPr id="4" name="Text Placeholder 3">
            <a:extLst>
              <a:ext uri="{FF2B5EF4-FFF2-40B4-BE49-F238E27FC236}">
                <a16:creationId xmlns:a16="http://schemas.microsoft.com/office/drawing/2014/main" id="{FAD78420-F087-474C-9203-5D73EC4C8718}"/>
              </a:ext>
            </a:extLst>
          </p:cNvPr>
          <p:cNvSpPr>
            <a:spLocks noGrp="1"/>
          </p:cNvSpPr>
          <p:nvPr>
            <p:ph type="body" sz="half" idx="2"/>
          </p:nvPr>
        </p:nvSpPr>
        <p:spPr>
          <a:xfrm>
            <a:off x="839788" y="1386348"/>
            <a:ext cx="3932237" cy="4482640"/>
          </a:xfrm>
          <a:prstGeom prst="rect">
            <a:avLst/>
          </a:prstGeom>
        </p:spPr>
        <p:txBody>
          <a:bodyPr>
            <a:noAutofit/>
          </a:bodyPr>
          <a:lstStyle>
            <a:lvl1pPr marL="0" indent="0">
              <a:buNone/>
              <a:defRPr sz="2400">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6B0335-55AA-A44C-9C89-813457DB99BE}"/>
              </a:ext>
            </a:extLst>
          </p:cNvPr>
          <p:cNvSpPr>
            <a:spLocks noGrp="1"/>
          </p:cNvSpPr>
          <p:nvPr>
            <p:ph type="dt" sz="half" idx="10"/>
          </p:nvPr>
        </p:nvSpPr>
        <p:spPr>
          <a:xfrm>
            <a:off x="782784" y="6493998"/>
            <a:ext cx="2743200" cy="365125"/>
          </a:xfrm>
        </p:spPr>
        <p:txBody>
          <a:bodyPr>
            <a:noAutofit/>
          </a:bodyPr>
          <a:lstStyle>
            <a:lvl1pPr>
              <a:defRPr sz="900">
                <a:latin typeface="+mj-lt"/>
              </a:defRPr>
            </a:lvl1pPr>
          </a:lstStyle>
          <a:p>
            <a:endParaRPr lang="en-US"/>
          </a:p>
        </p:txBody>
      </p:sp>
      <p:sp>
        <p:nvSpPr>
          <p:cNvPr id="6" name="Footer Placeholder 5">
            <a:extLst>
              <a:ext uri="{FF2B5EF4-FFF2-40B4-BE49-F238E27FC236}">
                <a16:creationId xmlns:a16="http://schemas.microsoft.com/office/drawing/2014/main" id="{6C829D9C-64D8-3841-9C54-079F29D474C0}"/>
              </a:ext>
            </a:extLst>
          </p:cNvPr>
          <p:cNvSpPr>
            <a:spLocks noGrp="1"/>
          </p:cNvSpPr>
          <p:nvPr>
            <p:ph type="ftr" sz="quarter" idx="11"/>
          </p:nvPr>
        </p:nvSpPr>
        <p:spPr>
          <a:xfrm>
            <a:off x="4038600" y="6493998"/>
            <a:ext cx="4114800" cy="365125"/>
          </a:xfrm>
        </p:spPr>
        <p:txBody>
          <a:bodyPr>
            <a:noAutofit/>
          </a:bodyPr>
          <a:lstStyle>
            <a:lvl1pPr>
              <a:defRPr sz="900">
                <a:latin typeface="+mj-lt"/>
              </a:defRPr>
            </a:lvl1pPr>
          </a:lstStyle>
          <a:p>
            <a:endParaRPr lang="en-US"/>
          </a:p>
        </p:txBody>
      </p:sp>
      <p:sp>
        <p:nvSpPr>
          <p:cNvPr id="12" name="Title Placeholder 1">
            <a:extLst>
              <a:ext uri="{FF2B5EF4-FFF2-40B4-BE49-F238E27FC236}">
                <a16:creationId xmlns:a16="http://schemas.microsoft.com/office/drawing/2014/main" id="{16D1738A-1F8B-435C-9DC7-77F58418BD35}"/>
              </a:ext>
            </a:extLst>
          </p:cNvPr>
          <p:cNvSpPr>
            <a:spLocks noGrp="1"/>
          </p:cNvSpPr>
          <p:nvPr>
            <p:ph type="title"/>
          </p:nvPr>
        </p:nvSpPr>
        <p:spPr>
          <a:xfrm>
            <a:off x="782784" y="365125"/>
            <a:ext cx="9718961" cy="675389"/>
          </a:xfrm>
          <a:prstGeom prst="rect">
            <a:avLst/>
          </a:prstGeom>
        </p:spPr>
        <p:txBody>
          <a:bodyPr vert="horz" lIns="91440" tIns="45720" rIns="91440" bIns="45720" rtlCol="0" anchor="ctr">
            <a:noAutofit/>
          </a:bodyPr>
          <a:lstStyle>
            <a:lvl1pPr>
              <a:defRPr>
                <a:latin typeface="+mj-lt"/>
              </a:defRPr>
            </a:lvl1pPr>
          </a:lstStyle>
          <a:p>
            <a:r>
              <a:rPr lang="en-US"/>
              <a:t>Click to edit Master title style</a:t>
            </a:r>
          </a:p>
        </p:txBody>
      </p:sp>
      <p:sp>
        <p:nvSpPr>
          <p:cNvPr id="9" name="Slide Number Placeholder 5">
            <a:extLst>
              <a:ext uri="{FF2B5EF4-FFF2-40B4-BE49-F238E27FC236}">
                <a16:creationId xmlns:a16="http://schemas.microsoft.com/office/drawing/2014/main" id="{C9BDC5CE-E51A-4EBE-8D25-4008ABD0430D}"/>
              </a:ext>
            </a:extLst>
          </p:cNvPr>
          <p:cNvSpPr>
            <a:spLocks noGrp="1"/>
          </p:cNvSpPr>
          <p:nvPr>
            <p:ph type="sldNum" sz="quarter" idx="4"/>
          </p:nvPr>
        </p:nvSpPr>
        <p:spPr>
          <a:xfrm>
            <a:off x="10990217" y="6577563"/>
            <a:ext cx="1201783" cy="280437"/>
          </a:xfrm>
          <a:prstGeom prst="rect">
            <a:avLst/>
          </a:prstGeom>
        </p:spPr>
        <p:txBody>
          <a:bodyPr>
            <a:noAutofit/>
          </a:bodyPr>
          <a:lstStyle>
            <a:lvl1pPr algn="r">
              <a:defRPr sz="9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a:p>
        </p:txBody>
      </p:sp>
    </p:spTree>
    <p:extLst>
      <p:ext uri="{BB962C8B-B14F-4D97-AF65-F5344CB8AC3E}">
        <p14:creationId xmlns:p14="http://schemas.microsoft.com/office/powerpoint/2010/main" val="22158997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523C1FB-B71D-4B41-87C5-4DE6B7000D10}"/>
              </a:ext>
            </a:extLst>
          </p:cNvPr>
          <p:cNvSpPr/>
          <p:nvPr userDrawn="1"/>
        </p:nvSpPr>
        <p:spPr>
          <a:xfrm rot="5400000">
            <a:off x="7915755" y="2672357"/>
            <a:ext cx="6941130" cy="1430153"/>
          </a:xfrm>
          <a:prstGeom prst="rect">
            <a:avLst/>
          </a:prstGeom>
          <a:solidFill>
            <a:schemeClr val="bg1"/>
          </a:solidFill>
          <a:ln>
            <a:noFill/>
          </a:ln>
          <a:effectLst>
            <a:outerShdw blurRad="138831" dist="38100" dir="5400000" sx="99255" sy="99255"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mj-lt"/>
            </a:endParaRPr>
          </a:p>
        </p:txBody>
      </p:sp>
      <p:graphicFrame>
        <p:nvGraphicFramePr>
          <p:cNvPr id="6" name="Object 5" hidden="1">
            <a:extLst>
              <a:ext uri="{FF2B5EF4-FFF2-40B4-BE49-F238E27FC236}">
                <a16:creationId xmlns:a16="http://schemas.microsoft.com/office/drawing/2014/main" id="{D3C39D67-BBE6-4ABD-AC6C-64B022DEB08B}"/>
              </a:ext>
            </a:extLst>
          </p:cNvPr>
          <p:cNvGraphicFramePr>
            <a:graphicFrameLocks noChangeAspect="1"/>
          </p:cNvGraphicFramePr>
          <p:nvPr userDrawn="1">
            <p:custDataLst>
              <p:tags r:id="rId2"/>
            </p:custDataLst>
            <p:extLst>
              <p:ext uri="{D42A27DB-BD31-4B8C-83A1-F6EECF244321}">
                <p14:modId xmlns:p14="http://schemas.microsoft.com/office/powerpoint/2010/main" val="31443608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290" name="think-cell Slide" r:id="rId4" imgW="592" imgH="595" progId="TCLayout.ActiveDocument.1">
                  <p:embed/>
                </p:oleObj>
              </mc:Choice>
              <mc:Fallback>
                <p:oleObj name="think-cell Slide" r:id="rId4" imgW="592" imgH="595" progId="TCLayout.ActiveDocument.1">
                  <p:embed/>
                  <p:pic>
                    <p:nvPicPr>
                      <p:cNvPr id="6" name="Object 5" hidden="1">
                        <a:extLst>
                          <a:ext uri="{FF2B5EF4-FFF2-40B4-BE49-F238E27FC236}">
                            <a16:creationId xmlns:a16="http://schemas.microsoft.com/office/drawing/2014/main" id="{D3C39D67-BBE6-4ABD-AC6C-64B022DEB08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a:extLst>
              <a:ext uri="{FF2B5EF4-FFF2-40B4-BE49-F238E27FC236}">
                <a16:creationId xmlns:a16="http://schemas.microsoft.com/office/drawing/2014/main" id="{311DAB44-3933-4383-A7E8-C2260715D422}"/>
              </a:ext>
            </a:extLst>
          </p:cNvPr>
          <p:cNvSpPr/>
          <p:nvPr userDrawn="1"/>
        </p:nvSpPr>
        <p:spPr>
          <a:xfrm>
            <a:off x="0" y="-83127"/>
            <a:ext cx="12192001" cy="694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mj-lt"/>
            </a:endParaRPr>
          </a:p>
        </p:txBody>
      </p:sp>
      <p:sp>
        <p:nvSpPr>
          <p:cNvPr id="3" name="Vertical Text Placeholder 2">
            <a:extLst>
              <a:ext uri="{FF2B5EF4-FFF2-40B4-BE49-F238E27FC236}">
                <a16:creationId xmlns:a16="http://schemas.microsoft.com/office/drawing/2014/main" id="{A360048B-215C-2742-B3BD-2C887A2EE11A}"/>
              </a:ext>
            </a:extLst>
          </p:cNvPr>
          <p:cNvSpPr>
            <a:spLocks noGrp="1"/>
          </p:cNvSpPr>
          <p:nvPr>
            <p:ph type="body" orient="vert" idx="1"/>
          </p:nvPr>
        </p:nvSpPr>
        <p:spPr>
          <a:xfrm>
            <a:off x="1966561" y="613186"/>
            <a:ext cx="8221435" cy="5397247"/>
          </a:xfrm>
          <a:prstGeom prst="rect">
            <a:avLst/>
          </a:prstGeom>
        </p:spPr>
        <p:txBody>
          <a:bodyPr vert="eaVert">
            <a:noAutofit/>
          </a:bodyPr>
          <a:lstStyle>
            <a:lvl1pPr>
              <a:defRPr sz="2400">
                <a:solidFill>
                  <a:schemeClr val="tx1"/>
                </a:solidFill>
                <a:latin typeface="+mj-lt"/>
              </a:defRPr>
            </a:lvl1pPr>
            <a:lvl2pPr marL="628650" indent="-342900">
              <a:defRPr lang="en-US" sz="2200" b="0" i="0" kern="1200" dirty="0">
                <a:solidFill>
                  <a:schemeClr val="tx1"/>
                </a:solidFill>
                <a:latin typeface="+mj-lt"/>
                <a:ea typeface="+mn-ea"/>
                <a:cs typeface="Arial" panose="020B0604020202020204" pitchFamily="34" charset="0"/>
              </a:defRPr>
            </a:lvl2pPr>
            <a:lvl3pPr marL="804862" indent="-342900">
              <a:buClr>
                <a:srgbClr val="BB5D00"/>
              </a:buClr>
              <a:buFont typeface="Courier New" panose="02070309020205020404" pitchFamily="49" charset="0"/>
              <a:buChar char="o"/>
              <a:defRPr lang="en-US" sz="2000" b="0" i="0" kern="1200" dirty="0">
                <a:solidFill>
                  <a:schemeClr val="tx1"/>
                </a:solidFill>
                <a:latin typeface="+mj-lt"/>
                <a:ea typeface="+mn-ea"/>
                <a:cs typeface="Arial" panose="020B0604020202020204" pitchFamily="34" charset="0"/>
              </a:defRPr>
            </a:lvl3pPr>
            <a:lvl4pPr marL="1031875" indent="-342900">
              <a:buClr>
                <a:srgbClr val="BB5D00"/>
              </a:buClr>
              <a:defRPr lang="en-US" sz="1800" b="0" i="0" kern="1200" dirty="0">
                <a:solidFill>
                  <a:schemeClr val="tx1"/>
                </a:solidFill>
                <a:latin typeface="+mj-lt"/>
                <a:ea typeface="+mn-ea"/>
                <a:cs typeface="Arial" panose="020B0604020202020204" pitchFamily="34" charset="0"/>
              </a:defRPr>
            </a:lvl4pPr>
            <a:lvl5pPr>
              <a:buClr>
                <a:srgbClr val="BB5D00"/>
              </a:buClr>
              <a:defRPr sz="2400">
                <a:solidFill>
                  <a:schemeClr val="tx1"/>
                </a:solidFill>
              </a:defRPr>
            </a:lvl5pPr>
          </a:lstStyle>
          <a:p>
            <a:pPr lvl="0"/>
            <a:r>
              <a:rPr lang="en-US"/>
              <a:t>Click to edit Master text styles</a:t>
            </a:r>
          </a:p>
          <a:p>
            <a:pPr marL="571500" lvl="1" indent="-285750" algn="l" defTabSz="914400" rtl="0" eaLnBrk="1" latinLnBrk="0" hangingPunct="1">
              <a:lnSpc>
                <a:spcPct val="90000"/>
              </a:lnSpc>
              <a:spcBef>
                <a:spcPts val="500"/>
              </a:spcBef>
              <a:buClr>
                <a:srgbClr val="BB5D00"/>
              </a:buClr>
              <a:buFont typeface="Arial" panose="020B0604020202020204" pitchFamily="34" charset="0"/>
              <a:buChar char="‒"/>
            </a:pPr>
            <a:r>
              <a:rPr lang="en-US"/>
              <a:t>Second level</a:t>
            </a:r>
          </a:p>
          <a:p>
            <a:pPr marL="688975" lvl="2" indent="-227013" algn="l" defTabSz="914400" rtl="0" eaLnBrk="1" latinLnBrk="0" hangingPunct="1">
              <a:lnSpc>
                <a:spcPct val="90000"/>
              </a:lnSpc>
              <a:spcBef>
                <a:spcPts val="500"/>
              </a:spcBef>
              <a:buClr>
                <a:srgbClr val="BB5D00"/>
              </a:buClr>
              <a:buSzPct val="85000"/>
              <a:buFont typeface="Courier New" panose="02070309020205020404" pitchFamily="49" charset="0"/>
              <a:buChar char="o"/>
            </a:pPr>
            <a:r>
              <a:rPr lang="en-US"/>
              <a:t>Third level</a:t>
            </a:r>
          </a:p>
          <a:p>
            <a:pPr marL="914400" lvl="3" indent="-225425" algn="l" defTabSz="914400" rtl="0" eaLnBrk="1" latinLnBrk="0" hangingPunct="1">
              <a:lnSpc>
                <a:spcPct val="90000"/>
              </a:lnSpc>
              <a:spcBef>
                <a:spcPts val="500"/>
              </a:spcBef>
              <a:buClr>
                <a:srgbClr val="BB5D00"/>
              </a:buClr>
              <a:buSzPct val="95000"/>
              <a:buFont typeface="Arial" panose="020B0604020202020204" pitchFamily="34" charset="0"/>
              <a:buChar char="•"/>
            </a:pPr>
            <a:r>
              <a:rPr lang="en-US"/>
              <a:t>Fourth level</a:t>
            </a:r>
          </a:p>
        </p:txBody>
      </p:sp>
      <p:sp>
        <p:nvSpPr>
          <p:cNvPr id="9" name="Slide Number Placeholder 5">
            <a:extLst>
              <a:ext uri="{FF2B5EF4-FFF2-40B4-BE49-F238E27FC236}">
                <a16:creationId xmlns:a16="http://schemas.microsoft.com/office/drawing/2014/main" id="{FFA6E46B-8646-4537-AA80-3EBD1F24050B}"/>
              </a:ext>
            </a:extLst>
          </p:cNvPr>
          <p:cNvSpPr>
            <a:spLocks noGrp="1"/>
          </p:cNvSpPr>
          <p:nvPr>
            <p:ph type="sldNum" sz="quarter" idx="12"/>
          </p:nvPr>
        </p:nvSpPr>
        <p:spPr>
          <a:xfrm rot="5400000">
            <a:off x="-313625" y="6239745"/>
            <a:ext cx="945677" cy="296238"/>
          </a:xfrm>
          <a:prstGeom prst="rect">
            <a:avLst/>
          </a:prstGeom>
        </p:spPr>
        <p:txBody>
          <a:bodyPr>
            <a:noAutofit/>
          </a:bodyPr>
          <a:lstStyle>
            <a:lvl1pPr>
              <a:defRPr sz="900">
                <a:solidFill>
                  <a:schemeClr val="tx1"/>
                </a:solidFill>
                <a:latin typeface="+mj-lt"/>
              </a:defRPr>
            </a:lvl1pPr>
          </a:lstStyle>
          <a:p>
            <a:fld id="{B5EB69C0-7537-C24C-BC67-8B5F238D9475}" type="slidenum">
              <a:rPr lang="en-US" smtClean="0"/>
              <a:pPr/>
              <a:t>‹#›</a:t>
            </a:fld>
            <a:endParaRPr lang="en-US"/>
          </a:p>
        </p:txBody>
      </p:sp>
      <p:sp>
        <p:nvSpPr>
          <p:cNvPr id="12" name="Title Placeholder 1">
            <a:extLst>
              <a:ext uri="{FF2B5EF4-FFF2-40B4-BE49-F238E27FC236}">
                <a16:creationId xmlns:a16="http://schemas.microsoft.com/office/drawing/2014/main" id="{56771AEE-C76D-499A-99C6-64134E39A7ED}"/>
              </a:ext>
            </a:extLst>
          </p:cNvPr>
          <p:cNvSpPr>
            <a:spLocks noGrp="1"/>
          </p:cNvSpPr>
          <p:nvPr>
            <p:ph type="title"/>
          </p:nvPr>
        </p:nvSpPr>
        <p:spPr>
          <a:xfrm rot="5400000">
            <a:off x="8669399" y="2333944"/>
            <a:ext cx="5035705" cy="802279"/>
          </a:xfrm>
          <a:prstGeom prst="rect">
            <a:avLst/>
          </a:prstGeom>
        </p:spPr>
        <p:txBody>
          <a:bodyPr vert="horz" lIns="91440" tIns="45720" rIns="91440" bIns="45720" rtlCol="0" anchor="ctr">
            <a:noAutofit/>
          </a:bodyPr>
          <a:lstStyle>
            <a:lvl1pPr>
              <a:defRPr sz="2800">
                <a:latin typeface="+mj-lt"/>
              </a:defRPr>
            </a:lvl1pPr>
          </a:lstStyle>
          <a:p>
            <a:r>
              <a:rPr lang="en-US"/>
              <a:t>Click to edit Master title style</a:t>
            </a:r>
          </a:p>
        </p:txBody>
      </p:sp>
      <p:pic>
        <p:nvPicPr>
          <p:cNvPr id="10" name="Picture 9">
            <a:extLst>
              <a:ext uri="{FF2B5EF4-FFF2-40B4-BE49-F238E27FC236}">
                <a16:creationId xmlns:a16="http://schemas.microsoft.com/office/drawing/2014/main" id="{4F30B730-1E97-4E57-8F15-45C9CC9F0843}"/>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5400000">
            <a:off x="10826477" y="3313432"/>
            <a:ext cx="2377440" cy="148013"/>
          </a:xfrm>
          <a:prstGeom prst="rect">
            <a:avLst/>
          </a:prstGeom>
        </p:spPr>
      </p:pic>
      <p:cxnSp>
        <p:nvCxnSpPr>
          <p:cNvPr id="17" name="Straight Connector 16">
            <a:extLst>
              <a:ext uri="{FF2B5EF4-FFF2-40B4-BE49-F238E27FC236}">
                <a16:creationId xmlns:a16="http://schemas.microsoft.com/office/drawing/2014/main" id="{12363DDA-A825-478D-B256-2590271C0669}"/>
              </a:ext>
            </a:extLst>
          </p:cNvPr>
          <p:cNvCxnSpPr>
            <a:cxnSpLocks/>
          </p:cNvCxnSpPr>
          <p:nvPr userDrawn="1"/>
        </p:nvCxnSpPr>
        <p:spPr>
          <a:xfrm>
            <a:off x="10658008" y="-83131"/>
            <a:ext cx="0" cy="6941130"/>
          </a:xfrm>
          <a:prstGeom prst="line">
            <a:avLst/>
          </a:prstGeom>
          <a:ln w="25400">
            <a:solidFill>
              <a:srgbClr val="DA7C2D"/>
            </a:solidFill>
          </a:ln>
        </p:spPr>
        <p:style>
          <a:lnRef idx="1">
            <a:schemeClr val="accent1"/>
          </a:lnRef>
          <a:fillRef idx="0">
            <a:schemeClr val="accent1"/>
          </a:fillRef>
          <a:effectRef idx="0">
            <a:schemeClr val="accent1"/>
          </a:effectRef>
          <a:fontRef idx="minor">
            <a:schemeClr val="tx1"/>
          </a:fontRef>
        </p:style>
      </p:cxnSp>
      <p:pic>
        <p:nvPicPr>
          <p:cNvPr id="19" name="Picture 18" descr="A close up of a wood surface&#10;&#10;Description automatically generated with low confidence">
            <a:extLst>
              <a:ext uri="{FF2B5EF4-FFF2-40B4-BE49-F238E27FC236}">
                <a16:creationId xmlns:a16="http://schemas.microsoft.com/office/drawing/2014/main" id="{CFC2E101-5906-4940-B834-13D693E6D40F}"/>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12256" t="1225" r="64259" b="44"/>
          <a:stretch/>
        </p:blipFill>
        <p:spPr>
          <a:xfrm>
            <a:off x="11895755" y="-83131"/>
            <a:ext cx="296247" cy="6941129"/>
          </a:xfrm>
          <a:prstGeom prst="rect">
            <a:avLst/>
          </a:prstGeom>
        </p:spPr>
      </p:pic>
      <p:pic>
        <p:nvPicPr>
          <p:cNvPr id="20" name="Picture 19" descr="Logo&#10;&#10;Description automatically generated">
            <a:extLst>
              <a:ext uri="{FF2B5EF4-FFF2-40B4-BE49-F238E27FC236}">
                <a16:creationId xmlns:a16="http://schemas.microsoft.com/office/drawing/2014/main" id="{75A88843-4D60-44D8-A306-4D82449940A1}"/>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rot="5400000">
            <a:off x="10859809" y="3251014"/>
            <a:ext cx="2387595" cy="255067"/>
          </a:xfrm>
          <a:prstGeom prst="rect">
            <a:avLst/>
          </a:prstGeom>
        </p:spPr>
      </p:pic>
      <p:pic>
        <p:nvPicPr>
          <p:cNvPr id="23" name="Picture 22" descr="Logo&#10;&#10;Description automatically generated with medium confidence">
            <a:extLst>
              <a:ext uri="{FF2B5EF4-FFF2-40B4-BE49-F238E27FC236}">
                <a16:creationId xmlns:a16="http://schemas.microsoft.com/office/drawing/2014/main" id="{2E44E882-3CDB-49D4-ABEB-45ACCF62BEF9}"/>
              </a:ext>
            </a:extLst>
          </p:cNvPr>
          <p:cNvPicPr>
            <a:picLocks noChangeAspect="1"/>
          </p:cNvPicPr>
          <p:nvPr userDrawn="1"/>
        </p:nvPicPr>
        <p:blipFill>
          <a:blip r:embed="rId9"/>
          <a:stretch>
            <a:fillRect/>
          </a:stretch>
        </p:blipFill>
        <p:spPr>
          <a:xfrm rot="5400000">
            <a:off x="10596914" y="5819865"/>
            <a:ext cx="1323729" cy="556450"/>
          </a:xfrm>
          <a:prstGeom prst="rect">
            <a:avLst/>
          </a:prstGeom>
        </p:spPr>
      </p:pic>
    </p:spTree>
    <p:extLst>
      <p:ext uri="{BB962C8B-B14F-4D97-AF65-F5344CB8AC3E}">
        <p14:creationId xmlns:p14="http://schemas.microsoft.com/office/powerpoint/2010/main" val="13470718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_cover_CM">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2F97CAD-A4B6-497D-B24E-7AFBCD7ECD3B}"/>
              </a:ext>
            </a:extLst>
          </p:cNvPr>
          <p:cNvSpPr/>
          <p:nvPr userDrawn="1"/>
        </p:nvSpPr>
        <p:spPr>
          <a:xfrm>
            <a:off x="0" y="-68580"/>
            <a:ext cx="12192000" cy="1191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3" name="Picture 22" descr="A picture containing outdoor, scene, laser, night&#10;&#10;Description automatically generated">
            <a:extLst>
              <a:ext uri="{FF2B5EF4-FFF2-40B4-BE49-F238E27FC236}">
                <a16:creationId xmlns:a16="http://schemas.microsoft.com/office/drawing/2014/main" id="{72D34820-406C-43CD-81D7-AFF464212219}"/>
              </a:ext>
            </a:extLst>
          </p:cNvPr>
          <p:cNvPicPr>
            <a:picLocks noChangeAspect="1"/>
          </p:cNvPicPr>
          <p:nvPr userDrawn="1"/>
        </p:nvPicPr>
        <p:blipFill rotWithShape="1">
          <a:blip r:embed="rId4"/>
          <a:srcRect l="12500" t="16428" r="12500" b="43098"/>
          <a:stretch/>
        </p:blipFill>
        <p:spPr>
          <a:xfrm>
            <a:off x="0" y="1122830"/>
            <a:ext cx="12192000" cy="4612341"/>
          </a:xfrm>
          <a:prstGeom prst="rect">
            <a:avLst/>
          </a:prstGeom>
        </p:spPr>
      </p:pic>
      <p:sp>
        <p:nvSpPr>
          <p:cNvPr id="24" name="Rectangle 23">
            <a:extLst>
              <a:ext uri="{FF2B5EF4-FFF2-40B4-BE49-F238E27FC236}">
                <a16:creationId xmlns:a16="http://schemas.microsoft.com/office/drawing/2014/main" id="{8318CF3E-4F3E-4272-BC14-7B29107DD74A}"/>
              </a:ext>
            </a:extLst>
          </p:cNvPr>
          <p:cNvSpPr/>
          <p:nvPr userDrawn="1"/>
        </p:nvSpPr>
        <p:spPr>
          <a:xfrm>
            <a:off x="0" y="1757863"/>
            <a:ext cx="12192000" cy="3977307"/>
          </a:xfrm>
          <a:prstGeom prst="rect">
            <a:avLst/>
          </a:prstGeom>
          <a:gradFill flip="none" rotWithShape="1">
            <a:gsLst>
              <a:gs pos="0">
                <a:schemeClr val="tx1">
                  <a:alpha val="78148"/>
                </a:schemeClr>
              </a:gs>
              <a:gs pos="33000">
                <a:srgbClr val="552620">
                  <a:alpha val="59016"/>
                </a:srgbClr>
              </a:gs>
              <a:gs pos="59000">
                <a:srgbClr val="BB5D00">
                  <a:alpha val="45711"/>
                </a:srgbClr>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6" name="Picture 25">
            <a:extLst>
              <a:ext uri="{FF2B5EF4-FFF2-40B4-BE49-F238E27FC236}">
                <a16:creationId xmlns:a16="http://schemas.microsoft.com/office/drawing/2014/main" id="{12AC50BD-04DD-4B9E-852D-7B18E039507B}"/>
              </a:ext>
            </a:extLst>
          </p:cNvPr>
          <p:cNvPicPr>
            <a:picLocks noChangeAspect="1"/>
          </p:cNvPicPr>
          <p:nvPr userDrawn="1"/>
        </p:nvPicPr>
        <p:blipFill>
          <a:blip r:embed="rId5"/>
          <a:stretch>
            <a:fillRect/>
          </a:stretch>
        </p:blipFill>
        <p:spPr>
          <a:xfrm>
            <a:off x="499690" y="404536"/>
            <a:ext cx="4220676" cy="194715"/>
          </a:xfrm>
          <a:prstGeom prst="rect">
            <a:avLst/>
          </a:prstGeom>
        </p:spPr>
      </p:pic>
      <p:graphicFrame>
        <p:nvGraphicFramePr>
          <p:cNvPr id="6" name="Object 5" hidden="1">
            <a:extLst>
              <a:ext uri="{FF2B5EF4-FFF2-40B4-BE49-F238E27FC236}">
                <a16:creationId xmlns:a16="http://schemas.microsoft.com/office/drawing/2014/main" id="{79842561-822A-4200-B6E2-97D8E733B9DF}"/>
              </a:ext>
            </a:extLst>
          </p:cNvPr>
          <p:cNvGraphicFramePr>
            <a:graphicFrameLocks noChangeAspect="1"/>
          </p:cNvGraphicFramePr>
          <p:nvPr userDrawn="1">
            <p:custDataLst>
              <p:tags r:id="rId2"/>
            </p:custDataLst>
          </p:nvPr>
        </p:nvGraphicFramePr>
        <p:xfrm>
          <a:off x="1589" y="1588"/>
          <a:ext cx="1588" cy="1588"/>
        </p:xfrm>
        <a:graphic>
          <a:graphicData uri="http://schemas.openxmlformats.org/presentationml/2006/ole">
            <mc:AlternateContent xmlns:mc="http://schemas.openxmlformats.org/markup-compatibility/2006">
              <mc:Choice xmlns:v="urn:schemas-microsoft-com:vml" Requires="v">
                <p:oleObj spid="_x0000_s13314" name="think-cell Slide" r:id="rId6" imgW="592" imgH="595" progId="TCLayout.ActiveDocument.1">
                  <p:embed/>
                </p:oleObj>
              </mc:Choice>
              <mc:Fallback>
                <p:oleObj name="think-cell Slide" r:id="rId6" imgW="592" imgH="595" progId="TCLayout.ActiveDocument.1">
                  <p:embed/>
                  <p:pic>
                    <p:nvPicPr>
                      <p:cNvPr id="6" name="Object 5" hidden="1">
                        <a:extLst>
                          <a:ext uri="{FF2B5EF4-FFF2-40B4-BE49-F238E27FC236}">
                            <a16:creationId xmlns:a16="http://schemas.microsoft.com/office/drawing/2014/main" id="{79842561-822A-4200-B6E2-97D8E733B9DF}"/>
                          </a:ext>
                        </a:extLst>
                      </p:cNvPr>
                      <p:cNvPicPr/>
                      <p:nvPr/>
                    </p:nvPicPr>
                    <p:blipFill>
                      <a:blip r:embed="rId7"/>
                      <a:stretch>
                        <a:fillRect/>
                      </a:stretch>
                    </p:blipFill>
                    <p:spPr>
                      <a:xfrm>
                        <a:off x="1589"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F897CFAE-2D54-B14C-93BA-05695BD7EA7B}"/>
              </a:ext>
            </a:extLst>
          </p:cNvPr>
          <p:cNvSpPr>
            <a:spLocks noGrp="1"/>
          </p:cNvSpPr>
          <p:nvPr>
            <p:ph type="ctrTitle"/>
          </p:nvPr>
        </p:nvSpPr>
        <p:spPr>
          <a:xfrm>
            <a:off x="499690" y="1153972"/>
            <a:ext cx="8730036" cy="1418262"/>
          </a:xfrm>
          <a:prstGeom prst="rect">
            <a:avLst/>
          </a:prstGeom>
        </p:spPr>
        <p:txBody>
          <a:bodyPr vert="horz" anchor="b">
            <a:normAutofit/>
          </a:bodyPr>
          <a:lstStyle>
            <a:lvl1pPr algn="l">
              <a:defRPr sz="36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76AEC3D-15C1-EF4E-BA0B-4BCF9CA6B8F6}"/>
              </a:ext>
            </a:extLst>
          </p:cNvPr>
          <p:cNvSpPr>
            <a:spLocks noGrp="1"/>
          </p:cNvSpPr>
          <p:nvPr>
            <p:ph type="subTitle" idx="1"/>
          </p:nvPr>
        </p:nvSpPr>
        <p:spPr>
          <a:xfrm>
            <a:off x="499690" y="2656627"/>
            <a:ext cx="8730036" cy="1519237"/>
          </a:xfrm>
          <a:prstGeom prst="rect">
            <a:avLst/>
          </a:prstGeom>
        </p:spPr>
        <p:txBody>
          <a:bodyPr>
            <a:norm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28" name="Picture 27">
            <a:extLst>
              <a:ext uri="{FF2B5EF4-FFF2-40B4-BE49-F238E27FC236}">
                <a16:creationId xmlns:a16="http://schemas.microsoft.com/office/drawing/2014/main" id="{E81B84C1-4218-4AC9-A5F3-389CEC41B15C}"/>
              </a:ext>
            </a:extLst>
          </p:cNvPr>
          <p:cNvPicPr>
            <a:picLocks noChangeAspect="1"/>
          </p:cNvPicPr>
          <p:nvPr userDrawn="1"/>
        </p:nvPicPr>
        <p:blipFill>
          <a:blip r:embed="rId8">
            <a:alphaModFix amt="50000"/>
          </a:blip>
          <a:srcRect/>
          <a:stretch/>
        </p:blipFill>
        <p:spPr>
          <a:xfrm>
            <a:off x="9245849" y="5947822"/>
            <a:ext cx="2606905" cy="548404"/>
          </a:xfrm>
          <a:prstGeom prst="rect">
            <a:avLst/>
          </a:prstGeom>
        </p:spPr>
      </p:pic>
      <p:sp>
        <p:nvSpPr>
          <p:cNvPr id="44" name="TextBox 43">
            <a:extLst>
              <a:ext uri="{FF2B5EF4-FFF2-40B4-BE49-F238E27FC236}">
                <a16:creationId xmlns:a16="http://schemas.microsoft.com/office/drawing/2014/main" id="{F3F34DCD-8F58-4ED4-86F9-7A2868F84251}"/>
              </a:ext>
            </a:extLst>
          </p:cNvPr>
          <p:cNvSpPr txBox="1"/>
          <p:nvPr userDrawn="1"/>
        </p:nvSpPr>
        <p:spPr>
          <a:xfrm>
            <a:off x="3425193" y="6090879"/>
            <a:ext cx="1030009" cy="261610"/>
          </a:xfrm>
          <a:prstGeom prst="rect">
            <a:avLst/>
          </a:prstGeom>
          <a:noFill/>
        </p:spPr>
        <p:txBody>
          <a:bodyPr wrap="square" rtlCol="0">
            <a:spAutoFit/>
          </a:bodyPr>
          <a:lstStyle/>
          <a:p>
            <a:pPr algn="l"/>
            <a:r>
              <a:rPr lang="en-US" sz="1100">
                <a:solidFill>
                  <a:schemeClr val="tx1">
                    <a:alpha val="50098"/>
                  </a:schemeClr>
                </a:solidFill>
                <a:latin typeface="+mj-lt"/>
              </a:rPr>
              <a:t>fcx.com</a:t>
            </a:r>
          </a:p>
        </p:txBody>
      </p:sp>
      <p:pic>
        <p:nvPicPr>
          <p:cNvPr id="45" name="Picture 44">
            <a:extLst>
              <a:ext uri="{FF2B5EF4-FFF2-40B4-BE49-F238E27FC236}">
                <a16:creationId xmlns:a16="http://schemas.microsoft.com/office/drawing/2014/main" id="{A80E129F-19F1-49E3-B3B0-5F25C9B1C599}"/>
              </a:ext>
            </a:extLst>
          </p:cNvPr>
          <p:cNvPicPr>
            <a:picLocks noChangeAspect="1"/>
          </p:cNvPicPr>
          <p:nvPr userDrawn="1"/>
        </p:nvPicPr>
        <p:blipFill>
          <a:blip r:embed="rId9">
            <a:alphaModFix amt="51000"/>
          </a:blip>
          <a:srcRect/>
          <a:stretch/>
        </p:blipFill>
        <p:spPr>
          <a:xfrm>
            <a:off x="497247" y="5950670"/>
            <a:ext cx="721832" cy="543393"/>
          </a:xfrm>
          <a:prstGeom prst="rect">
            <a:avLst/>
          </a:prstGeom>
        </p:spPr>
      </p:pic>
      <p:pic>
        <p:nvPicPr>
          <p:cNvPr id="46" name="Picture 45">
            <a:extLst>
              <a:ext uri="{FF2B5EF4-FFF2-40B4-BE49-F238E27FC236}">
                <a16:creationId xmlns:a16="http://schemas.microsoft.com/office/drawing/2014/main" id="{75D91D4D-E399-4B54-B405-945EFF42DEDF}"/>
              </a:ext>
            </a:extLst>
          </p:cNvPr>
          <p:cNvPicPr>
            <a:picLocks noChangeAspect="1"/>
          </p:cNvPicPr>
          <p:nvPr userDrawn="1"/>
        </p:nvPicPr>
        <p:blipFill>
          <a:blip r:embed="rId10">
            <a:alphaModFix amt="50000"/>
          </a:blip>
          <a:srcRect/>
          <a:stretch/>
        </p:blipFill>
        <p:spPr>
          <a:xfrm>
            <a:off x="1847947" y="5959524"/>
            <a:ext cx="1053135" cy="549988"/>
          </a:xfrm>
          <a:prstGeom prst="rect">
            <a:avLst/>
          </a:prstGeom>
        </p:spPr>
      </p:pic>
    </p:spTree>
    <p:extLst>
      <p:ext uri="{BB962C8B-B14F-4D97-AF65-F5344CB8AC3E}">
        <p14:creationId xmlns:p14="http://schemas.microsoft.com/office/powerpoint/2010/main" val="3208909091"/>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appendix_white">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99B10529-FBDC-4621-8DD5-517C7CBDCB80}"/>
              </a:ext>
            </a:extLst>
          </p:cNvPr>
          <p:cNvGraphicFramePr>
            <a:graphicFrameLocks noChangeAspect="1"/>
          </p:cNvGraphicFramePr>
          <p:nvPr userDrawn="1">
            <p:custDataLst>
              <p:tags r:id="rId2"/>
            </p:custDataLst>
            <p:extLst>
              <p:ext uri="{D42A27DB-BD31-4B8C-83A1-F6EECF244321}">
                <p14:modId xmlns:p14="http://schemas.microsoft.com/office/powerpoint/2010/main" val="40978210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74" name="think-cell Slide" r:id="rId4" imgW="592" imgH="595" progId="TCLayout.ActiveDocument.1">
                  <p:embed/>
                </p:oleObj>
              </mc:Choice>
              <mc:Fallback>
                <p:oleObj name="think-cell Slide" r:id="rId4" imgW="592" imgH="595" progId="TCLayout.ActiveDocument.1">
                  <p:embed/>
                  <p:pic>
                    <p:nvPicPr>
                      <p:cNvPr id="5" name="Object 4" hidden="1">
                        <a:extLst>
                          <a:ext uri="{FF2B5EF4-FFF2-40B4-BE49-F238E27FC236}">
                            <a16:creationId xmlns:a16="http://schemas.microsoft.com/office/drawing/2014/main" id="{99B10529-FBDC-4621-8DD5-517C7CBDCB8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F897CFAE-2D54-B14C-93BA-05695BD7EA7B}"/>
              </a:ext>
            </a:extLst>
          </p:cNvPr>
          <p:cNvSpPr>
            <a:spLocks noGrp="1"/>
          </p:cNvSpPr>
          <p:nvPr>
            <p:ph type="ctrTitle" hasCustomPrompt="1"/>
          </p:nvPr>
        </p:nvSpPr>
        <p:spPr>
          <a:xfrm>
            <a:off x="6037632" y="1698527"/>
            <a:ext cx="5324678" cy="2167357"/>
          </a:xfrm>
          <a:prstGeom prst="rect">
            <a:avLst/>
          </a:prstGeom>
        </p:spPr>
        <p:txBody>
          <a:bodyPr vert="horz" anchor="ctr">
            <a:noAutofit/>
          </a:bodyPr>
          <a:lstStyle>
            <a:lvl1pPr algn="l">
              <a:lnSpc>
                <a:spcPct val="100000"/>
              </a:lnSpc>
              <a:defRPr sz="3600">
                <a:solidFill>
                  <a:schemeClr val="tx1"/>
                </a:solidFill>
                <a:latin typeface="+mj-lt"/>
              </a:defRPr>
            </a:lvl1pPr>
          </a:lstStyle>
          <a:p>
            <a:r>
              <a:rPr lang="en-US"/>
              <a:t>Click to edit Appendix</a:t>
            </a:r>
          </a:p>
        </p:txBody>
      </p:sp>
      <p:pic>
        <p:nvPicPr>
          <p:cNvPr id="12" name="Picture 11" descr="Text&#10;&#10;Description automatically generated with medium confidence">
            <a:extLst>
              <a:ext uri="{FF2B5EF4-FFF2-40B4-BE49-F238E27FC236}">
                <a16:creationId xmlns:a16="http://schemas.microsoft.com/office/drawing/2014/main" id="{BEFB49D2-B17C-4BA4-9394-EE5B2E0F7518}"/>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151573" y="5657940"/>
            <a:ext cx="2567473" cy="962803"/>
          </a:xfrm>
          <a:prstGeom prst="rect">
            <a:avLst/>
          </a:prstGeom>
        </p:spPr>
      </p:pic>
      <p:grpSp>
        <p:nvGrpSpPr>
          <p:cNvPr id="13" name="Group 12">
            <a:extLst>
              <a:ext uri="{FF2B5EF4-FFF2-40B4-BE49-F238E27FC236}">
                <a16:creationId xmlns:a16="http://schemas.microsoft.com/office/drawing/2014/main" id="{3E525BD1-398E-42F1-B305-083DA74A575B}"/>
              </a:ext>
            </a:extLst>
          </p:cNvPr>
          <p:cNvGrpSpPr/>
          <p:nvPr userDrawn="1"/>
        </p:nvGrpSpPr>
        <p:grpSpPr>
          <a:xfrm>
            <a:off x="-98636" y="3177"/>
            <a:ext cx="12291700" cy="6854824"/>
            <a:chOff x="-99700" y="0"/>
            <a:chExt cx="12291700" cy="6877665"/>
          </a:xfrm>
        </p:grpSpPr>
        <p:sp>
          <p:nvSpPr>
            <p:cNvPr id="14" name="Rectangle 13">
              <a:extLst>
                <a:ext uri="{FF2B5EF4-FFF2-40B4-BE49-F238E27FC236}">
                  <a16:creationId xmlns:a16="http://schemas.microsoft.com/office/drawing/2014/main" id="{6829CE93-B435-45A5-8F92-72FDBAABB912}"/>
                </a:ext>
              </a:extLst>
            </p:cNvPr>
            <p:cNvSpPr/>
            <p:nvPr userDrawn="1"/>
          </p:nvSpPr>
          <p:spPr>
            <a:xfrm>
              <a:off x="-98636" y="0"/>
              <a:ext cx="4454265" cy="68776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mj-lt"/>
              </a:endParaRPr>
            </a:p>
          </p:txBody>
        </p:sp>
        <p:sp>
          <p:nvSpPr>
            <p:cNvPr id="15" name="Rectangle 14">
              <a:extLst>
                <a:ext uri="{FF2B5EF4-FFF2-40B4-BE49-F238E27FC236}">
                  <a16:creationId xmlns:a16="http://schemas.microsoft.com/office/drawing/2014/main" id="{AB7840D2-155F-43AA-86BE-2EA8A0E38576}"/>
                </a:ext>
              </a:extLst>
            </p:cNvPr>
            <p:cNvSpPr/>
            <p:nvPr userDrawn="1"/>
          </p:nvSpPr>
          <p:spPr>
            <a:xfrm>
              <a:off x="-98636" y="0"/>
              <a:ext cx="12290636" cy="13112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mj-lt"/>
              </a:endParaRPr>
            </a:p>
          </p:txBody>
        </p:sp>
        <p:pic>
          <p:nvPicPr>
            <p:cNvPr id="17" name="Picture 16" descr="A close up of a wood surface&#10;&#10;Description automatically generated with low confidence">
              <a:extLst>
                <a:ext uri="{FF2B5EF4-FFF2-40B4-BE49-F238E27FC236}">
                  <a16:creationId xmlns:a16="http://schemas.microsoft.com/office/drawing/2014/main" id="{F4E19D00-2EF6-4864-8BE3-938B83205707}"/>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2055" t="1225" r="943" b="52375"/>
            <a:stretch/>
          </p:blipFill>
          <p:spPr>
            <a:xfrm rot="10800000" flipH="1">
              <a:off x="-99700" y="0"/>
              <a:ext cx="872715" cy="6877664"/>
            </a:xfrm>
            <a:prstGeom prst="rect">
              <a:avLst/>
            </a:prstGeom>
          </p:spPr>
        </p:pic>
        <p:pic>
          <p:nvPicPr>
            <p:cNvPr id="19" name="Picture 18" descr="Logo&#10;&#10;Description automatically generated with medium confidence">
              <a:extLst>
                <a:ext uri="{FF2B5EF4-FFF2-40B4-BE49-F238E27FC236}">
                  <a16:creationId xmlns:a16="http://schemas.microsoft.com/office/drawing/2014/main" id="{AFEAD60E-C7F8-44B7-9F7F-2F5C60C1EEDE}"/>
                </a:ext>
              </a:extLst>
            </p:cNvPr>
            <p:cNvPicPr>
              <a:picLocks noChangeAspect="1"/>
            </p:cNvPicPr>
            <p:nvPr userDrawn="1"/>
          </p:nvPicPr>
          <p:blipFill rotWithShape="1">
            <a:blip r:embed="rId8"/>
            <a:srcRect t="6973" b="4485"/>
            <a:stretch/>
          </p:blipFill>
          <p:spPr>
            <a:xfrm>
              <a:off x="1011531" y="1969594"/>
              <a:ext cx="4432273" cy="1649690"/>
            </a:xfrm>
            <a:prstGeom prst="rect">
              <a:avLst/>
            </a:prstGeom>
          </p:spPr>
        </p:pic>
        <p:cxnSp>
          <p:nvCxnSpPr>
            <p:cNvPr id="20" name="Straight Connector 19">
              <a:extLst>
                <a:ext uri="{FF2B5EF4-FFF2-40B4-BE49-F238E27FC236}">
                  <a16:creationId xmlns:a16="http://schemas.microsoft.com/office/drawing/2014/main" id="{A3915361-5642-4322-BC15-F7605F237553}"/>
                </a:ext>
              </a:extLst>
            </p:cNvPr>
            <p:cNvCxnSpPr>
              <a:cxnSpLocks/>
            </p:cNvCxnSpPr>
            <p:nvPr userDrawn="1"/>
          </p:nvCxnSpPr>
          <p:spPr>
            <a:xfrm>
              <a:off x="5749186" y="1698527"/>
              <a:ext cx="0" cy="2167357"/>
            </a:xfrm>
            <a:prstGeom prst="line">
              <a:avLst/>
            </a:prstGeom>
            <a:ln>
              <a:solidFill>
                <a:srgbClr val="3676BC"/>
              </a:solidFill>
            </a:ln>
          </p:spPr>
          <p:style>
            <a:lnRef idx="1">
              <a:schemeClr val="accent1"/>
            </a:lnRef>
            <a:fillRef idx="0">
              <a:schemeClr val="accent1"/>
            </a:fillRef>
            <a:effectRef idx="0">
              <a:schemeClr val="accent1"/>
            </a:effectRef>
            <a:fontRef idx="minor">
              <a:schemeClr val="tx1"/>
            </a:fontRef>
          </p:style>
        </p:cxnSp>
      </p:grpSp>
      <p:sp>
        <p:nvSpPr>
          <p:cNvPr id="21" name="Slide Number Placeholder 5">
            <a:extLst>
              <a:ext uri="{FF2B5EF4-FFF2-40B4-BE49-F238E27FC236}">
                <a16:creationId xmlns:a16="http://schemas.microsoft.com/office/drawing/2014/main" id="{F2BB7CB8-2335-4A07-90B8-76DE4E6C370A}"/>
              </a:ext>
            </a:extLst>
          </p:cNvPr>
          <p:cNvSpPr>
            <a:spLocks noGrp="1"/>
          </p:cNvSpPr>
          <p:nvPr>
            <p:ph type="sldNum" sz="quarter" idx="4"/>
          </p:nvPr>
        </p:nvSpPr>
        <p:spPr>
          <a:xfrm>
            <a:off x="10990217" y="6577563"/>
            <a:ext cx="1201783" cy="280437"/>
          </a:xfrm>
          <a:prstGeom prst="rect">
            <a:avLst/>
          </a:prstGeom>
        </p:spPr>
        <p:txBody>
          <a:bodyPr>
            <a:noAutofit/>
          </a:bodyPr>
          <a:lstStyle>
            <a:lvl1pPr algn="r">
              <a:defRPr sz="900">
                <a:solidFill>
                  <a:schemeClr val="tx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a:p>
        </p:txBody>
      </p:sp>
    </p:spTree>
    <p:extLst>
      <p:ext uri="{BB962C8B-B14F-4D97-AF65-F5344CB8AC3E}">
        <p14:creationId xmlns:p14="http://schemas.microsoft.com/office/powerpoint/2010/main" val="39421154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appendix">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B7840D2-155F-43AA-86BE-2EA8A0E38576}"/>
              </a:ext>
            </a:extLst>
          </p:cNvPr>
          <p:cNvSpPr/>
          <p:nvPr userDrawn="1"/>
        </p:nvSpPr>
        <p:spPr>
          <a:xfrm>
            <a:off x="-107686" y="3178"/>
            <a:ext cx="12290630" cy="1487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mj-lt"/>
            </a:endParaRPr>
          </a:p>
        </p:txBody>
      </p:sp>
      <p:graphicFrame>
        <p:nvGraphicFramePr>
          <p:cNvPr id="5" name="Object 4" hidden="1">
            <a:extLst>
              <a:ext uri="{FF2B5EF4-FFF2-40B4-BE49-F238E27FC236}">
                <a16:creationId xmlns:a16="http://schemas.microsoft.com/office/drawing/2014/main" id="{99B10529-FBDC-4621-8DD5-517C7CBDCB80}"/>
              </a:ext>
            </a:extLst>
          </p:cNvPr>
          <p:cNvGraphicFramePr>
            <a:graphicFrameLocks noChangeAspect="1"/>
          </p:cNvGraphicFramePr>
          <p:nvPr userDrawn="1">
            <p:custDataLst>
              <p:tags r:id="rId2"/>
            </p:custDataLst>
            <p:extLst>
              <p:ext uri="{D42A27DB-BD31-4B8C-83A1-F6EECF244321}">
                <p14:modId xmlns:p14="http://schemas.microsoft.com/office/powerpoint/2010/main" val="40978210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098" name="think-cell Slide" r:id="rId4" imgW="592" imgH="595" progId="TCLayout.ActiveDocument.1">
                  <p:embed/>
                </p:oleObj>
              </mc:Choice>
              <mc:Fallback>
                <p:oleObj name="think-cell Slide" r:id="rId4" imgW="592" imgH="595" progId="TCLayout.ActiveDocument.1">
                  <p:embed/>
                  <p:pic>
                    <p:nvPicPr>
                      <p:cNvPr id="5" name="Object 4" hidden="1">
                        <a:extLst>
                          <a:ext uri="{FF2B5EF4-FFF2-40B4-BE49-F238E27FC236}">
                            <a16:creationId xmlns:a16="http://schemas.microsoft.com/office/drawing/2014/main" id="{99B10529-FBDC-4621-8DD5-517C7CBDCB8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F897CFAE-2D54-B14C-93BA-05695BD7EA7B}"/>
              </a:ext>
            </a:extLst>
          </p:cNvPr>
          <p:cNvSpPr>
            <a:spLocks noGrp="1"/>
          </p:cNvSpPr>
          <p:nvPr>
            <p:ph type="ctrTitle" hasCustomPrompt="1"/>
          </p:nvPr>
        </p:nvSpPr>
        <p:spPr>
          <a:xfrm>
            <a:off x="6037632" y="1698527"/>
            <a:ext cx="5324678" cy="2167357"/>
          </a:xfrm>
          <a:prstGeom prst="rect">
            <a:avLst/>
          </a:prstGeom>
        </p:spPr>
        <p:txBody>
          <a:bodyPr vert="horz" anchor="ctr">
            <a:noAutofit/>
          </a:bodyPr>
          <a:lstStyle>
            <a:lvl1pPr algn="l">
              <a:lnSpc>
                <a:spcPct val="100000"/>
              </a:lnSpc>
              <a:defRPr sz="3600">
                <a:solidFill>
                  <a:schemeClr val="tx1"/>
                </a:solidFill>
                <a:latin typeface="+mj-lt"/>
              </a:defRPr>
            </a:lvl1pPr>
          </a:lstStyle>
          <a:p>
            <a:r>
              <a:rPr lang="en-US"/>
              <a:t>Click to add text</a:t>
            </a:r>
          </a:p>
        </p:txBody>
      </p:sp>
      <p:pic>
        <p:nvPicPr>
          <p:cNvPr id="12" name="Picture 11" descr="Text&#10;&#10;Description automatically generated with medium confidence">
            <a:extLst>
              <a:ext uri="{FF2B5EF4-FFF2-40B4-BE49-F238E27FC236}">
                <a16:creationId xmlns:a16="http://schemas.microsoft.com/office/drawing/2014/main" id="{BEFB49D2-B17C-4BA4-9394-EE5B2E0F7518}"/>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151573" y="5657940"/>
            <a:ext cx="2567473" cy="962803"/>
          </a:xfrm>
          <a:prstGeom prst="rect">
            <a:avLst/>
          </a:prstGeom>
        </p:spPr>
      </p:pic>
      <p:sp>
        <p:nvSpPr>
          <p:cNvPr id="14" name="Rectangle 13">
            <a:extLst>
              <a:ext uri="{FF2B5EF4-FFF2-40B4-BE49-F238E27FC236}">
                <a16:creationId xmlns:a16="http://schemas.microsoft.com/office/drawing/2014/main" id="{6829CE93-B435-45A5-8F92-72FDBAABB912}"/>
              </a:ext>
            </a:extLst>
          </p:cNvPr>
          <p:cNvSpPr/>
          <p:nvPr userDrawn="1"/>
        </p:nvSpPr>
        <p:spPr>
          <a:xfrm>
            <a:off x="-97572" y="3177"/>
            <a:ext cx="4454265" cy="6854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mj-lt"/>
            </a:endParaRPr>
          </a:p>
        </p:txBody>
      </p:sp>
      <p:pic>
        <p:nvPicPr>
          <p:cNvPr id="17" name="Picture 16" descr="A close up of a wood surface&#10;&#10;Description automatically generated with low confidence">
            <a:extLst>
              <a:ext uri="{FF2B5EF4-FFF2-40B4-BE49-F238E27FC236}">
                <a16:creationId xmlns:a16="http://schemas.microsoft.com/office/drawing/2014/main" id="{F4E19D00-2EF6-4864-8BE3-938B83205707}"/>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2055" t="1225" r="943" b="52375"/>
          <a:stretch/>
        </p:blipFill>
        <p:spPr>
          <a:xfrm rot="16200000" flipH="1">
            <a:off x="5873927" y="-5994218"/>
            <a:ext cx="336459" cy="12299687"/>
          </a:xfrm>
          <a:prstGeom prst="rect">
            <a:avLst/>
          </a:prstGeom>
        </p:spPr>
      </p:pic>
      <p:pic>
        <p:nvPicPr>
          <p:cNvPr id="19" name="Picture 18" descr="Logo&#10;&#10;Description automatically generated with medium confidence">
            <a:extLst>
              <a:ext uri="{FF2B5EF4-FFF2-40B4-BE49-F238E27FC236}">
                <a16:creationId xmlns:a16="http://schemas.microsoft.com/office/drawing/2014/main" id="{AFEAD60E-C7F8-44B7-9F7F-2F5C60C1EEDE}"/>
              </a:ext>
            </a:extLst>
          </p:cNvPr>
          <p:cNvPicPr>
            <a:picLocks noChangeAspect="1"/>
          </p:cNvPicPr>
          <p:nvPr userDrawn="1"/>
        </p:nvPicPr>
        <p:blipFill rotWithShape="1">
          <a:blip r:embed="rId8"/>
          <a:srcRect t="6973" b="4485"/>
          <a:stretch/>
        </p:blipFill>
        <p:spPr>
          <a:xfrm>
            <a:off x="1012595" y="1966230"/>
            <a:ext cx="4432273" cy="1644211"/>
          </a:xfrm>
          <a:prstGeom prst="rect">
            <a:avLst/>
          </a:prstGeom>
        </p:spPr>
      </p:pic>
      <p:cxnSp>
        <p:nvCxnSpPr>
          <p:cNvPr id="20" name="Straight Connector 19">
            <a:extLst>
              <a:ext uri="{FF2B5EF4-FFF2-40B4-BE49-F238E27FC236}">
                <a16:creationId xmlns:a16="http://schemas.microsoft.com/office/drawing/2014/main" id="{A3915361-5642-4322-BC15-F7605F237553}"/>
              </a:ext>
            </a:extLst>
          </p:cNvPr>
          <p:cNvCxnSpPr>
            <a:cxnSpLocks/>
          </p:cNvCxnSpPr>
          <p:nvPr userDrawn="1"/>
        </p:nvCxnSpPr>
        <p:spPr>
          <a:xfrm>
            <a:off x="5750250" y="1696063"/>
            <a:ext cx="0" cy="2160159"/>
          </a:xfrm>
          <a:prstGeom prst="line">
            <a:avLst/>
          </a:prstGeom>
          <a:ln>
            <a:solidFill>
              <a:srgbClr val="3676BC"/>
            </a:solidFill>
          </a:ln>
        </p:spPr>
        <p:style>
          <a:lnRef idx="1">
            <a:schemeClr val="accent1"/>
          </a:lnRef>
          <a:fillRef idx="0">
            <a:schemeClr val="accent1"/>
          </a:fillRef>
          <a:effectRef idx="0">
            <a:schemeClr val="accent1"/>
          </a:effectRef>
          <a:fontRef idx="minor">
            <a:schemeClr val="tx1"/>
          </a:fontRef>
        </p:style>
      </p:cxnSp>
      <p:sp>
        <p:nvSpPr>
          <p:cNvPr id="21" name="Slide Number Placeholder 5">
            <a:extLst>
              <a:ext uri="{FF2B5EF4-FFF2-40B4-BE49-F238E27FC236}">
                <a16:creationId xmlns:a16="http://schemas.microsoft.com/office/drawing/2014/main" id="{F2BB7CB8-2335-4A07-90B8-76DE4E6C370A}"/>
              </a:ext>
            </a:extLst>
          </p:cNvPr>
          <p:cNvSpPr>
            <a:spLocks noGrp="1"/>
          </p:cNvSpPr>
          <p:nvPr userDrawn="1">
            <p:ph type="sldNum" sz="quarter" idx="4"/>
          </p:nvPr>
        </p:nvSpPr>
        <p:spPr>
          <a:xfrm>
            <a:off x="10990217" y="6577563"/>
            <a:ext cx="1201783" cy="280437"/>
          </a:xfrm>
          <a:prstGeom prst="rect">
            <a:avLst/>
          </a:prstGeom>
        </p:spPr>
        <p:txBody>
          <a:bodyPr>
            <a:noAutofit/>
          </a:bodyPr>
          <a:lstStyle>
            <a:lvl1pPr algn="r">
              <a:defRPr sz="900">
                <a:solidFill>
                  <a:schemeClr val="tx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a:p>
        </p:txBody>
      </p:sp>
      <p:cxnSp>
        <p:nvCxnSpPr>
          <p:cNvPr id="16" name="Straight Connector 15">
            <a:extLst>
              <a:ext uri="{FF2B5EF4-FFF2-40B4-BE49-F238E27FC236}">
                <a16:creationId xmlns:a16="http://schemas.microsoft.com/office/drawing/2014/main" id="{BA0B8490-C9AF-4BB7-980F-1E2D01EBA3B7}"/>
              </a:ext>
            </a:extLst>
          </p:cNvPr>
          <p:cNvCxnSpPr>
            <a:cxnSpLocks/>
          </p:cNvCxnSpPr>
          <p:nvPr userDrawn="1"/>
        </p:nvCxnSpPr>
        <p:spPr>
          <a:xfrm>
            <a:off x="489527" y="5588878"/>
            <a:ext cx="11058238" cy="0"/>
          </a:xfrm>
          <a:prstGeom prst="line">
            <a:avLst/>
          </a:prstGeom>
          <a:ln w="12700">
            <a:solidFill>
              <a:srgbClr val="BB5D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31907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bulle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CE2C6FC-BB48-410C-A194-ED23F7DE1024}"/>
              </a:ext>
            </a:extLst>
          </p:cNvPr>
          <p:cNvGraphicFramePr>
            <a:graphicFrameLocks noChangeAspect="1"/>
          </p:cNvGraphicFramePr>
          <p:nvPr userDrawn="1">
            <p:custDataLst>
              <p:tags r:id="rId2"/>
            </p:custDataLst>
            <p:extLst>
              <p:ext uri="{D42A27DB-BD31-4B8C-83A1-F6EECF244321}">
                <p14:modId xmlns:p14="http://schemas.microsoft.com/office/powerpoint/2010/main" val="21198567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122" name="think-cell Slide" r:id="rId4" imgW="592" imgH="595" progId="TCLayout.ActiveDocument.1">
                  <p:embed/>
                </p:oleObj>
              </mc:Choice>
              <mc:Fallback>
                <p:oleObj name="think-cell Slide" r:id="rId4" imgW="592" imgH="595" progId="TCLayout.ActiveDocument.1">
                  <p:embed/>
                  <p:pic>
                    <p:nvPicPr>
                      <p:cNvPr id="3" name="Object 2" hidden="1">
                        <a:extLst>
                          <a:ext uri="{FF2B5EF4-FFF2-40B4-BE49-F238E27FC236}">
                            <a16:creationId xmlns:a16="http://schemas.microsoft.com/office/drawing/2014/main" id="{6CE2C6FC-BB48-410C-A194-ED23F7DE102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5" name="Title 1">
            <a:extLst>
              <a:ext uri="{FF2B5EF4-FFF2-40B4-BE49-F238E27FC236}">
                <a16:creationId xmlns:a16="http://schemas.microsoft.com/office/drawing/2014/main" id="{7A47CEBF-087B-D242-8BA7-ECC91B1B9BFC}"/>
              </a:ext>
            </a:extLst>
          </p:cNvPr>
          <p:cNvSpPr>
            <a:spLocks noGrp="1"/>
          </p:cNvSpPr>
          <p:nvPr>
            <p:ph type="title" hasCustomPrompt="1"/>
          </p:nvPr>
        </p:nvSpPr>
        <p:spPr>
          <a:xfrm>
            <a:off x="781484" y="407559"/>
            <a:ext cx="9680953" cy="607555"/>
          </a:xfrm>
          <a:prstGeom prst="rect">
            <a:avLst/>
          </a:prstGeom>
        </p:spPr>
        <p:txBody>
          <a:bodyPr vert="horz">
            <a:noAutofit/>
          </a:bodyPr>
          <a:lstStyle>
            <a:lvl1pPr>
              <a:lnSpc>
                <a:spcPct val="85000"/>
              </a:lnSpc>
              <a:defRPr sz="3200">
                <a:solidFill>
                  <a:schemeClr val="tx1"/>
                </a:solidFill>
                <a:latin typeface="+mj-lt"/>
              </a:defRPr>
            </a:lvl1pPr>
          </a:lstStyle>
          <a:p>
            <a:r>
              <a:rPr lang="en-US"/>
              <a:t>Click to edit Master title style Arial Bold</a:t>
            </a:r>
          </a:p>
        </p:txBody>
      </p:sp>
      <p:sp>
        <p:nvSpPr>
          <p:cNvPr id="6" name="Content Placeholder 2">
            <a:extLst>
              <a:ext uri="{FF2B5EF4-FFF2-40B4-BE49-F238E27FC236}">
                <a16:creationId xmlns:a16="http://schemas.microsoft.com/office/drawing/2014/main" id="{27411022-70AA-4249-87BE-62B1FB1E0B6C}"/>
              </a:ext>
            </a:extLst>
          </p:cNvPr>
          <p:cNvSpPr>
            <a:spLocks noGrp="1"/>
          </p:cNvSpPr>
          <p:nvPr>
            <p:ph idx="1"/>
          </p:nvPr>
        </p:nvSpPr>
        <p:spPr>
          <a:xfrm>
            <a:off x="781484" y="1519518"/>
            <a:ext cx="10572316" cy="4464423"/>
          </a:xfrm>
          <a:prstGeom prst="rect">
            <a:avLst/>
          </a:prstGeom>
        </p:spPr>
        <p:txBody>
          <a:bodyPr>
            <a:noAutofit/>
          </a:bodyPr>
          <a:lstStyle>
            <a:lvl1pPr>
              <a:buClr>
                <a:srgbClr val="BB5D00"/>
              </a:buClr>
              <a:buSzPct val="110000"/>
              <a:defRPr sz="2400">
                <a:latin typeface="+mj-lt"/>
                <a:cs typeface="Arial" panose="020B0604020202020204" pitchFamily="34" charset="0"/>
              </a:defRPr>
            </a:lvl1pPr>
            <a:lvl2pPr marL="571500" indent="-285750">
              <a:buClr>
                <a:srgbClr val="BB5D00"/>
              </a:buClr>
              <a:buFont typeface="Arial" panose="020B0604020202020204" pitchFamily="34" charset="0"/>
              <a:buChar char="‒"/>
              <a:defRPr sz="2200">
                <a:solidFill>
                  <a:schemeClr val="tx1"/>
                </a:solidFill>
                <a:latin typeface="+mj-lt"/>
                <a:cs typeface="Arial" panose="020B0604020202020204" pitchFamily="34" charset="0"/>
              </a:defRPr>
            </a:lvl2pPr>
            <a:lvl3pPr marL="688975" indent="-227013">
              <a:buClr>
                <a:srgbClr val="BB5D00"/>
              </a:buClr>
              <a:buSzPct val="85000"/>
              <a:buFont typeface="Courier New" panose="02070309020205020404" pitchFamily="49" charset="0"/>
              <a:buChar char="o"/>
              <a:defRPr lang="en-US" sz="2000" b="0" i="0" kern="1200" dirty="0">
                <a:solidFill>
                  <a:schemeClr val="tx1"/>
                </a:solidFill>
                <a:latin typeface="+mj-lt"/>
                <a:ea typeface="+mn-ea"/>
                <a:cs typeface="Arial" panose="020B0604020202020204" pitchFamily="34" charset="0"/>
              </a:defRPr>
            </a:lvl3pPr>
            <a:lvl4pPr marL="914400" indent="-225425">
              <a:buClr>
                <a:srgbClr val="BB5D00"/>
              </a:buClr>
              <a:buSzPct val="95000"/>
              <a:defRPr sz="1800">
                <a:latin typeface="+mj-lt"/>
                <a:cs typeface="Arial" panose="020B0604020202020204" pitchFamily="34" charset="0"/>
              </a:defRPr>
            </a:lvl4pPr>
            <a:lvl5pPr marL="1139825" indent="-225425">
              <a:buClr>
                <a:srgbClr val="BB5D00"/>
              </a:buClr>
              <a:buFont typeface="Arial" panose="020B0604020202020204" pitchFamily="34" charset="0"/>
              <a:buChar char="–"/>
              <a:defRPr sz="1600">
                <a:latin typeface="+mj-lt"/>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F97A209C-879B-4793-A1F6-391624282FE2}"/>
              </a:ext>
            </a:extLst>
          </p:cNvPr>
          <p:cNvSpPr>
            <a:spLocks noGrp="1"/>
          </p:cNvSpPr>
          <p:nvPr>
            <p:ph type="sldNum" sz="quarter" idx="4"/>
          </p:nvPr>
        </p:nvSpPr>
        <p:spPr>
          <a:xfrm>
            <a:off x="10990217" y="6577563"/>
            <a:ext cx="1201783" cy="280437"/>
          </a:xfrm>
          <a:prstGeom prst="rect">
            <a:avLst/>
          </a:prstGeom>
        </p:spPr>
        <p:txBody>
          <a:bodyPr>
            <a:noAutofit/>
          </a:bodyPr>
          <a:lstStyle>
            <a:lvl1pPr algn="r">
              <a:defRPr sz="900">
                <a:solidFill>
                  <a:schemeClr val="tx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a:p>
        </p:txBody>
      </p:sp>
    </p:spTree>
    <p:extLst>
      <p:ext uri="{BB962C8B-B14F-4D97-AF65-F5344CB8AC3E}">
        <p14:creationId xmlns:p14="http://schemas.microsoft.com/office/powerpoint/2010/main" val="28098763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Title-subtitle and bulle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CE2C6FC-BB48-410C-A194-ED23F7DE1024}"/>
              </a:ext>
            </a:extLst>
          </p:cNvPr>
          <p:cNvGraphicFramePr>
            <a:graphicFrameLocks noChangeAspect="1"/>
          </p:cNvGraphicFramePr>
          <p:nvPr userDrawn="1">
            <p:custDataLst>
              <p:tags r:id="rId2"/>
            </p:custDataLst>
            <p:extLst>
              <p:ext uri="{D42A27DB-BD31-4B8C-83A1-F6EECF244321}">
                <p14:modId xmlns:p14="http://schemas.microsoft.com/office/powerpoint/2010/main" val="16408282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146" name="think-cell Slide" r:id="rId4" imgW="592" imgH="595" progId="TCLayout.ActiveDocument.1">
                  <p:embed/>
                </p:oleObj>
              </mc:Choice>
              <mc:Fallback>
                <p:oleObj name="think-cell Slide" r:id="rId4" imgW="592" imgH="595" progId="TCLayout.ActiveDocument.1">
                  <p:embed/>
                  <p:pic>
                    <p:nvPicPr>
                      <p:cNvPr id="3" name="Object 2" hidden="1">
                        <a:extLst>
                          <a:ext uri="{FF2B5EF4-FFF2-40B4-BE49-F238E27FC236}">
                            <a16:creationId xmlns:a16="http://schemas.microsoft.com/office/drawing/2014/main" id="{6CE2C6FC-BB48-410C-A194-ED23F7DE102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5" name="Title 1">
            <a:extLst>
              <a:ext uri="{FF2B5EF4-FFF2-40B4-BE49-F238E27FC236}">
                <a16:creationId xmlns:a16="http://schemas.microsoft.com/office/drawing/2014/main" id="{7A47CEBF-087B-D242-8BA7-ECC91B1B9BFC}"/>
              </a:ext>
            </a:extLst>
          </p:cNvPr>
          <p:cNvSpPr>
            <a:spLocks noGrp="1"/>
          </p:cNvSpPr>
          <p:nvPr>
            <p:ph type="title" hasCustomPrompt="1"/>
          </p:nvPr>
        </p:nvSpPr>
        <p:spPr>
          <a:xfrm>
            <a:off x="781484" y="311508"/>
            <a:ext cx="9680953" cy="532804"/>
          </a:xfrm>
          <a:prstGeom prst="rect">
            <a:avLst/>
          </a:prstGeom>
        </p:spPr>
        <p:txBody>
          <a:bodyPr vert="horz">
            <a:noAutofit/>
          </a:bodyPr>
          <a:lstStyle>
            <a:lvl1pPr>
              <a:lnSpc>
                <a:spcPct val="85000"/>
              </a:lnSpc>
              <a:defRPr sz="2800">
                <a:solidFill>
                  <a:schemeClr val="tx1"/>
                </a:solidFill>
              </a:defRPr>
            </a:lvl1pPr>
          </a:lstStyle>
          <a:p>
            <a:r>
              <a:rPr lang="en-US"/>
              <a:t>Click to edit Master title style Arial Bold</a:t>
            </a:r>
          </a:p>
        </p:txBody>
      </p:sp>
      <p:sp>
        <p:nvSpPr>
          <p:cNvPr id="16" name="Content Placeholder 2">
            <a:extLst>
              <a:ext uri="{FF2B5EF4-FFF2-40B4-BE49-F238E27FC236}">
                <a16:creationId xmlns:a16="http://schemas.microsoft.com/office/drawing/2014/main" id="{74BA8965-8D92-47B8-BE22-6129AE55D866}"/>
              </a:ext>
            </a:extLst>
          </p:cNvPr>
          <p:cNvSpPr>
            <a:spLocks noGrp="1"/>
          </p:cNvSpPr>
          <p:nvPr>
            <p:ph idx="1"/>
          </p:nvPr>
        </p:nvSpPr>
        <p:spPr>
          <a:xfrm>
            <a:off x="781484" y="1519518"/>
            <a:ext cx="10572316" cy="4464423"/>
          </a:xfrm>
          <a:prstGeom prst="rect">
            <a:avLst/>
          </a:prstGeom>
        </p:spPr>
        <p:txBody>
          <a:bodyPr>
            <a:noAutofit/>
          </a:bodyPr>
          <a:lstStyle>
            <a:lvl1pPr>
              <a:buClr>
                <a:srgbClr val="BB5D00"/>
              </a:buClr>
              <a:buSzPct val="110000"/>
              <a:defRPr sz="2400">
                <a:latin typeface="Arial" panose="020B0604020202020204" pitchFamily="34" charset="0"/>
                <a:cs typeface="Arial" panose="020B0604020202020204" pitchFamily="34" charset="0"/>
              </a:defRPr>
            </a:lvl1pPr>
            <a:lvl2pPr marL="571500" indent="-285750">
              <a:buClr>
                <a:srgbClr val="BB5D00"/>
              </a:buClr>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688975" indent="-227013">
              <a:buClr>
                <a:srgbClr val="BB5D00"/>
              </a:buClr>
              <a:buSzPct val="85000"/>
              <a:buFont typeface="Courier New" panose="02070309020205020404" pitchFamily="49" charset="0"/>
              <a:buChar char="o"/>
              <a:defRPr lang="en-US" sz="2000" b="0" i="0" kern="1200" dirty="0">
                <a:solidFill>
                  <a:schemeClr val="tx1"/>
                </a:solidFill>
                <a:latin typeface="Arial" panose="020B0604020202020204" pitchFamily="34" charset="0"/>
                <a:ea typeface="+mn-ea"/>
                <a:cs typeface="Arial" panose="020B0604020202020204" pitchFamily="34" charset="0"/>
              </a:defRPr>
            </a:lvl3pPr>
            <a:lvl4pPr marL="914400" indent="-225425">
              <a:buClr>
                <a:srgbClr val="BB5D00"/>
              </a:buClr>
              <a:buSzPct val="95000"/>
              <a:defRPr sz="1800">
                <a:latin typeface="Arial" panose="020B0604020202020204" pitchFamily="34" charset="0"/>
                <a:cs typeface="Arial" panose="020B0604020202020204" pitchFamily="34" charset="0"/>
              </a:defRPr>
            </a:lvl4pPr>
            <a:lvl5pPr marL="1200150" indent="-285750">
              <a:buClr>
                <a:srgbClr val="BB5D00"/>
              </a:buClr>
              <a:defRPr lang="en-US" sz="1600" b="0" i="0" kern="1200" dirty="0">
                <a:solidFill>
                  <a:schemeClr val="tx1"/>
                </a:solidFill>
                <a:latin typeface="+mj-lt"/>
                <a:ea typeface="+mn-ea"/>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marL="1139825" lvl="4" indent="-225425" algn="l" defTabSz="914400" rtl="0" eaLnBrk="1" latinLnBrk="0" hangingPunct="1">
              <a:lnSpc>
                <a:spcPct val="90000"/>
              </a:lnSpc>
              <a:spcBef>
                <a:spcPts val="500"/>
              </a:spcBef>
              <a:buClr>
                <a:srgbClr val="BB5D00"/>
              </a:buClr>
              <a:buFont typeface="Arial" panose="020B0604020202020204" pitchFamily="34" charset="0"/>
              <a:buChar char="–"/>
            </a:pPr>
            <a:r>
              <a:rPr lang="en-US"/>
              <a:t>Fifth level</a:t>
            </a:r>
          </a:p>
        </p:txBody>
      </p:sp>
      <p:sp>
        <p:nvSpPr>
          <p:cNvPr id="8" name="Subtitle 2">
            <a:extLst>
              <a:ext uri="{FF2B5EF4-FFF2-40B4-BE49-F238E27FC236}">
                <a16:creationId xmlns:a16="http://schemas.microsoft.com/office/drawing/2014/main" id="{DC7805AE-83AC-40B4-88BE-27938D6B0A14}"/>
              </a:ext>
            </a:extLst>
          </p:cNvPr>
          <p:cNvSpPr>
            <a:spLocks noGrp="1"/>
          </p:cNvSpPr>
          <p:nvPr>
            <p:ph type="subTitle" idx="13"/>
          </p:nvPr>
        </p:nvSpPr>
        <p:spPr>
          <a:xfrm>
            <a:off x="781483" y="778995"/>
            <a:ext cx="9680953" cy="311849"/>
          </a:xfrm>
          <a:prstGeom prst="rect">
            <a:avLst/>
          </a:prstGeom>
        </p:spPr>
        <p:txBody>
          <a:bodyPr>
            <a:noAutofit/>
          </a:bodyPr>
          <a:lstStyle>
            <a:lvl1pPr marL="0" indent="0" algn="l">
              <a:buNone/>
              <a:defRPr sz="1800" i="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Slide Number Placeholder 5">
            <a:extLst>
              <a:ext uri="{FF2B5EF4-FFF2-40B4-BE49-F238E27FC236}">
                <a16:creationId xmlns:a16="http://schemas.microsoft.com/office/drawing/2014/main" id="{E6AB2AEA-A29E-4142-80F2-FE4929AC6C85}"/>
              </a:ext>
            </a:extLst>
          </p:cNvPr>
          <p:cNvSpPr>
            <a:spLocks noGrp="1"/>
          </p:cNvSpPr>
          <p:nvPr>
            <p:ph type="sldNum" sz="quarter" idx="4"/>
          </p:nvPr>
        </p:nvSpPr>
        <p:spPr>
          <a:xfrm>
            <a:off x="10990217" y="6577563"/>
            <a:ext cx="1201783" cy="280437"/>
          </a:xfrm>
          <a:prstGeom prst="rect">
            <a:avLst/>
          </a:prstGeom>
        </p:spPr>
        <p:txBody>
          <a:bodyPr>
            <a:noAutofit/>
          </a:bodyPr>
          <a:lstStyle>
            <a:lvl1pPr algn="r">
              <a:defRPr sz="9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a:p>
        </p:txBody>
      </p:sp>
    </p:spTree>
    <p:extLst>
      <p:ext uri="{BB962C8B-B14F-4D97-AF65-F5344CB8AC3E}">
        <p14:creationId xmlns:p14="http://schemas.microsoft.com/office/powerpoint/2010/main" val="2281237249"/>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heme color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72A385F-36DD-46FB-A566-F5EABF7F0EE1}"/>
              </a:ext>
            </a:extLst>
          </p:cNvPr>
          <p:cNvSpPr/>
          <p:nvPr userDrawn="1"/>
        </p:nvSpPr>
        <p:spPr>
          <a:xfrm>
            <a:off x="3176" y="1123503"/>
            <a:ext cx="12188824" cy="156937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Object 2" hidden="1">
            <a:extLst>
              <a:ext uri="{FF2B5EF4-FFF2-40B4-BE49-F238E27FC236}">
                <a16:creationId xmlns:a16="http://schemas.microsoft.com/office/drawing/2014/main" id="{6CE2C6FC-BB48-410C-A194-ED23F7DE1024}"/>
              </a:ext>
            </a:extLst>
          </p:cNvPr>
          <p:cNvGraphicFramePr>
            <a:graphicFrameLocks noChangeAspect="1"/>
          </p:cNvGraphicFramePr>
          <p:nvPr userDrawn="1">
            <p:custDataLst>
              <p:tags r:id="rId2"/>
            </p:custDataLst>
            <p:extLst>
              <p:ext uri="{D42A27DB-BD31-4B8C-83A1-F6EECF244321}">
                <p14:modId xmlns:p14="http://schemas.microsoft.com/office/powerpoint/2010/main" val="265936323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170" name="think-cell Slide" r:id="rId4" imgW="592" imgH="595" progId="TCLayout.ActiveDocument.1">
                  <p:embed/>
                </p:oleObj>
              </mc:Choice>
              <mc:Fallback>
                <p:oleObj name="think-cell Slide" r:id="rId4" imgW="592" imgH="595" progId="TCLayout.ActiveDocument.1">
                  <p:embed/>
                  <p:pic>
                    <p:nvPicPr>
                      <p:cNvPr id="3" name="Object 2" hidden="1">
                        <a:extLst>
                          <a:ext uri="{FF2B5EF4-FFF2-40B4-BE49-F238E27FC236}">
                            <a16:creationId xmlns:a16="http://schemas.microsoft.com/office/drawing/2014/main" id="{6CE2C6FC-BB48-410C-A194-ED23F7DE102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5" name="Title 1">
            <a:extLst>
              <a:ext uri="{FF2B5EF4-FFF2-40B4-BE49-F238E27FC236}">
                <a16:creationId xmlns:a16="http://schemas.microsoft.com/office/drawing/2014/main" id="{7A47CEBF-087B-D242-8BA7-ECC91B1B9BFC}"/>
              </a:ext>
            </a:extLst>
          </p:cNvPr>
          <p:cNvSpPr>
            <a:spLocks noGrp="1"/>
          </p:cNvSpPr>
          <p:nvPr>
            <p:ph type="title" hasCustomPrompt="1"/>
          </p:nvPr>
        </p:nvSpPr>
        <p:spPr>
          <a:xfrm>
            <a:off x="781484" y="407559"/>
            <a:ext cx="9680953" cy="607555"/>
          </a:xfrm>
          <a:prstGeom prst="rect">
            <a:avLst/>
          </a:prstGeom>
        </p:spPr>
        <p:txBody>
          <a:bodyPr vert="horz">
            <a:noAutofit/>
          </a:bodyPr>
          <a:lstStyle>
            <a:lvl1pPr>
              <a:lnSpc>
                <a:spcPct val="85000"/>
              </a:lnSpc>
              <a:defRPr sz="3200">
                <a:solidFill>
                  <a:schemeClr val="tx1"/>
                </a:solidFill>
              </a:defRPr>
            </a:lvl1pPr>
          </a:lstStyle>
          <a:p>
            <a:r>
              <a:rPr lang="en-US"/>
              <a:t>Click to edit Master title style Arial Bold</a:t>
            </a:r>
          </a:p>
        </p:txBody>
      </p:sp>
      <p:sp>
        <p:nvSpPr>
          <p:cNvPr id="11" name="Rectangle 10">
            <a:extLst>
              <a:ext uri="{FF2B5EF4-FFF2-40B4-BE49-F238E27FC236}">
                <a16:creationId xmlns:a16="http://schemas.microsoft.com/office/drawing/2014/main" id="{8793DBAB-33E2-42FF-8425-76A9F1C1A2E7}"/>
              </a:ext>
            </a:extLst>
          </p:cNvPr>
          <p:cNvSpPr/>
          <p:nvPr userDrawn="1"/>
        </p:nvSpPr>
        <p:spPr>
          <a:xfrm>
            <a:off x="9192818" y="2882263"/>
            <a:ext cx="2908985" cy="327998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1CA6F5BF-D6F4-4749-A47E-53D716145806}"/>
              </a:ext>
            </a:extLst>
          </p:cNvPr>
          <p:cNvSpPr/>
          <p:nvPr userDrawn="1"/>
        </p:nvSpPr>
        <p:spPr>
          <a:xfrm>
            <a:off x="408999" y="4930439"/>
            <a:ext cx="372486" cy="1231804"/>
          </a:xfrm>
          <a:prstGeom prst="rect">
            <a:avLst/>
          </a:prstGeom>
          <a:gradFill>
            <a:gsLst>
              <a:gs pos="25000">
                <a:srgbClr val="FEC745"/>
              </a:gs>
              <a:gs pos="0">
                <a:srgbClr val="E18332"/>
              </a:gs>
              <a:gs pos="100000">
                <a:srgbClr val="9B532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4019F31B-DDC9-4E7A-8A22-64E121314F2B}"/>
              </a:ext>
            </a:extLst>
          </p:cNvPr>
          <p:cNvSpPr/>
          <p:nvPr userDrawn="1"/>
        </p:nvSpPr>
        <p:spPr>
          <a:xfrm>
            <a:off x="820070" y="4926247"/>
            <a:ext cx="405119" cy="1231803"/>
          </a:xfrm>
          <a:prstGeom prst="rect">
            <a:avLst/>
          </a:prstGeom>
          <a:gradFill>
            <a:gsLst>
              <a:gs pos="49000">
                <a:srgbClr val="4AA4C6"/>
              </a:gs>
              <a:gs pos="0">
                <a:srgbClr val="B5E4F7"/>
              </a:gs>
              <a:gs pos="100000">
                <a:srgbClr val="224A9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91F31CCD-F890-447A-9CAD-5CC502170E1A}"/>
              </a:ext>
            </a:extLst>
          </p:cNvPr>
          <p:cNvSpPr/>
          <p:nvPr userDrawn="1"/>
        </p:nvSpPr>
        <p:spPr>
          <a:xfrm>
            <a:off x="1694431" y="4951440"/>
            <a:ext cx="387623" cy="1206610"/>
          </a:xfrm>
          <a:prstGeom prst="rect">
            <a:avLst/>
          </a:prstGeom>
          <a:gradFill>
            <a:gsLst>
              <a:gs pos="49000">
                <a:schemeClr val="accent2">
                  <a:lumMod val="75000"/>
                </a:schemeClr>
              </a:gs>
              <a:gs pos="0">
                <a:schemeClr val="accent4">
                  <a:lumMod val="40000"/>
                  <a:lumOff val="60000"/>
                </a:schemeClr>
              </a:gs>
              <a:gs pos="100000">
                <a:srgbClr val="800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3515EF54-6962-4147-A6E8-DD2B1E6DB412}"/>
              </a:ext>
            </a:extLst>
          </p:cNvPr>
          <p:cNvSpPr txBox="1"/>
          <p:nvPr userDrawn="1"/>
        </p:nvSpPr>
        <p:spPr>
          <a:xfrm>
            <a:off x="352740" y="4602400"/>
            <a:ext cx="3132533" cy="276999"/>
          </a:xfrm>
          <a:prstGeom prst="rect">
            <a:avLst/>
          </a:prstGeom>
          <a:noFill/>
        </p:spPr>
        <p:txBody>
          <a:bodyPr wrap="square" rtlCol="0">
            <a:spAutoFit/>
          </a:bodyPr>
          <a:lstStyle/>
          <a:p>
            <a:r>
              <a:rPr lang="en-US" sz="1200">
                <a:latin typeface="Arial" panose="020B0604020202020204" pitchFamily="34" charset="0"/>
                <a:cs typeface="Arial" panose="020B0604020202020204" pitchFamily="34" charset="0"/>
              </a:rPr>
              <a:t>Additional color selection</a:t>
            </a:r>
          </a:p>
        </p:txBody>
      </p:sp>
      <p:sp>
        <p:nvSpPr>
          <p:cNvPr id="21" name="Rectangle 20">
            <a:extLst>
              <a:ext uri="{FF2B5EF4-FFF2-40B4-BE49-F238E27FC236}">
                <a16:creationId xmlns:a16="http://schemas.microsoft.com/office/drawing/2014/main" id="{98B1EFD2-16AB-44D7-A868-706CF677CC4E}"/>
              </a:ext>
            </a:extLst>
          </p:cNvPr>
          <p:cNvSpPr/>
          <p:nvPr userDrawn="1"/>
        </p:nvSpPr>
        <p:spPr>
          <a:xfrm>
            <a:off x="1281270" y="4938844"/>
            <a:ext cx="357080" cy="1231802"/>
          </a:xfrm>
          <a:prstGeom prst="rect">
            <a:avLst/>
          </a:prstGeom>
          <a:gradFill>
            <a:gsLst>
              <a:gs pos="49000">
                <a:srgbClr val="FEC745"/>
              </a:gs>
              <a:gs pos="0">
                <a:srgbClr val="F59948"/>
              </a:gs>
              <a:gs pos="100000">
                <a:srgbClr val="E1833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id="{4EA2D2EB-13B1-4028-AC06-B66CBA66A76B}"/>
              </a:ext>
            </a:extLst>
          </p:cNvPr>
          <p:cNvSpPr/>
          <p:nvPr userDrawn="1"/>
        </p:nvSpPr>
        <p:spPr>
          <a:xfrm>
            <a:off x="2185798" y="4951439"/>
            <a:ext cx="505741" cy="1206609"/>
          </a:xfrm>
          <a:prstGeom prst="rect">
            <a:avLst/>
          </a:prstGeom>
          <a:gradFill>
            <a:gsLst>
              <a:gs pos="40000">
                <a:srgbClr val="1D88C6"/>
              </a:gs>
              <a:gs pos="0">
                <a:srgbClr val="B5E4F7"/>
              </a:gs>
              <a:gs pos="100000">
                <a:srgbClr val="09457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852F6261-B011-4584-B2D0-D5D35E673AD0}"/>
              </a:ext>
            </a:extLst>
          </p:cNvPr>
          <p:cNvSpPr txBox="1"/>
          <p:nvPr userDrawn="1"/>
        </p:nvSpPr>
        <p:spPr>
          <a:xfrm>
            <a:off x="1281270" y="1321775"/>
            <a:ext cx="10110835" cy="1200329"/>
          </a:xfrm>
          <a:prstGeom prst="rect">
            <a:avLst/>
          </a:prstGeom>
          <a:noFill/>
        </p:spPr>
        <p:txBody>
          <a:bodyPr wrap="square" rtlCol="0">
            <a:noAutofit/>
          </a:bodyPr>
          <a:lstStyle/>
          <a:p>
            <a:pPr marL="342900" indent="-342900">
              <a:buFont typeface="+mj-lt"/>
              <a:buAutoNum type="arabicPeriod"/>
            </a:pPr>
            <a:r>
              <a:rPr lang="en-US" b="1" u="sng">
                <a:latin typeface="Arial" panose="020B0604020202020204" pitchFamily="34" charset="0"/>
                <a:cs typeface="Arial" panose="020B0604020202020204" pitchFamily="34" charset="0"/>
              </a:rPr>
              <a:t>2023 The Power of Copper </a:t>
            </a:r>
            <a:r>
              <a:rPr lang="en-US">
                <a:latin typeface="Arial" panose="020B0604020202020204" pitchFamily="34" charset="0"/>
                <a:cs typeface="Arial" panose="020B0604020202020204" pitchFamily="34" charset="0"/>
              </a:rPr>
              <a:t>color theme</a:t>
            </a:r>
          </a:p>
          <a:p>
            <a:pPr marL="342900" indent="-342900">
              <a:buFont typeface="+mj-lt"/>
              <a:buAutoNum type="arabicPeriod"/>
            </a:pPr>
            <a:r>
              <a:rPr lang="en-US">
                <a:latin typeface="Arial" panose="020B0604020202020204" pitchFamily="34" charset="0"/>
                <a:cs typeface="Arial" panose="020B0604020202020204" pitchFamily="34" charset="0"/>
              </a:rPr>
              <a:t>Select View/Slide Master</a:t>
            </a:r>
          </a:p>
          <a:p>
            <a:pPr marL="342900" indent="-342900">
              <a:buFont typeface="+mj-lt"/>
              <a:buAutoNum type="arabicPeriod"/>
            </a:pPr>
            <a:r>
              <a:rPr lang="en-US">
                <a:latin typeface="Arial" panose="020B0604020202020204" pitchFamily="34" charset="0"/>
                <a:cs typeface="Arial" panose="020B0604020202020204" pitchFamily="34" charset="0"/>
              </a:rPr>
              <a:t>Select Theme Colors</a:t>
            </a:r>
          </a:p>
          <a:p>
            <a:pPr marL="342900" indent="-342900">
              <a:buFont typeface="+mj-lt"/>
              <a:buAutoNum type="arabicPeriod"/>
            </a:pPr>
            <a:r>
              <a:rPr lang="en-US">
                <a:latin typeface="Arial" panose="020B0604020202020204" pitchFamily="34" charset="0"/>
                <a:cs typeface="Arial" panose="020B0604020202020204" pitchFamily="34" charset="0"/>
              </a:rPr>
              <a:t>Under </a:t>
            </a:r>
            <a:r>
              <a:rPr lang="en-US" u="sng">
                <a:latin typeface="Arial" panose="020B0604020202020204" pitchFamily="34" charset="0"/>
                <a:cs typeface="Arial" panose="020B0604020202020204" pitchFamily="34" charset="0"/>
              </a:rPr>
              <a:t>Custom</a:t>
            </a:r>
            <a:r>
              <a:rPr lang="en-US">
                <a:latin typeface="Arial" panose="020B0604020202020204" pitchFamily="34" charset="0"/>
                <a:cs typeface="Arial" panose="020B0604020202020204" pitchFamily="34" charset="0"/>
              </a:rPr>
              <a:t> select 2023 theme</a:t>
            </a:r>
          </a:p>
        </p:txBody>
      </p:sp>
      <p:sp>
        <p:nvSpPr>
          <p:cNvPr id="25" name="TextBox 24">
            <a:extLst>
              <a:ext uri="{FF2B5EF4-FFF2-40B4-BE49-F238E27FC236}">
                <a16:creationId xmlns:a16="http://schemas.microsoft.com/office/drawing/2014/main" id="{015E4230-DA07-43A5-B327-DCC0FA46F099}"/>
              </a:ext>
            </a:extLst>
          </p:cNvPr>
          <p:cNvSpPr txBox="1"/>
          <p:nvPr userDrawn="1"/>
        </p:nvSpPr>
        <p:spPr>
          <a:xfrm>
            <a:off x="437220" y="2913247"/>
            <a:ext cx="2267559" cy="369332"/>
          </a:xfrm>
          <a:prstGeom prst="rect">
            <a:avLst/>
          </a:prstGeom>
          <a:noFill/>
        </p:spPr>
        <p:txBody>
          <a:bodyPr wrap="square" rtlCol="0">
            <a:noAutofit/>
          </a:bodyPr>
          <a:lstStyle/>
          <a:p>
            <a:r>
              <a:rPr lang="en-US">
                <a:latin typeface="Arial" panose="020B0604020202020204" pitchFamily="34" charset="0"/>
                <a:cs typeface="Arial" panose="020B0604020202020204" pitchFamily="34" charset="0"/>
              </a:rPr>
              <a:t>Main color selection</a:t>
            </a:r>
          </a:p>
        </p:txBody>
      </p:sp>
      <p:sp>
        <p:nvSpPr>
          <p:cNvPr id="26" name="TextBox 25">
            <a:extLst>
              <a:ext uri="{FF2B5EF4-FFF2-40B4-BE49-F238E27FC236}">
                <a16:creationId xmlns:a16="http://schemas.microsoft.com/office/drawing/2014/main" id="{AAE48A92-74AE-4DC9-9674-B700DC5BA983}"/>
              </a:ext>
            </a:extLst>
          </p:cNvPr>
          <p:cNvSpPr txBox="1"/>
          <p:nvPr userDrawn="1"/>
        </p:nvSpPr>
        <p:spPr>
          <a:xfrm>
            <a:off x="4261665" y="2764922"/>
            <a:ext cx="1234146" cy="461665"/>
          </a:xfrm>
          <a:prstGeom prst="rect">
            <a:avLst/>
          </a:prstGeom>
          <a:noFill/>
        </p:spPr>
        <p:txBody>
          <a:bodyPr wrap="square" rtlCol="0">
            <a:noAutofit/>
          </a:bodyPr>
          <a:lstStyle/>
          <a:p>
            <a:r>
              <a:rPr lang="en-US" sz="1200" b="1" i="1">
                <a:solidFill>
                  <a:schemeClr val="tx1"/>
                </a:solidFill>
                <a:latin typeface="Arial" panose="020B0604020202020204" pitchFamily="34" charset="0"/>
                <a:cs typeface="Arial" panose="020B0604020202020204" pitchFamily="34" charset="0"/>
              </a:rPr>
              <a:t>White for dark background</a:t>
            </a:r>
            <a:endParaRPr lang="en-US" sz="1200" b="1" i="1">
              <a:latin typeface="Arial" panose="020B06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E6DF2025-16B1-4CBD-9B88-2EFC9132F245}"/>
              </a:ext>
            </a:extLst>
          </p:cNvPr>
          <p:cNvSpPr/>
          <p:nvPr userDrawn="1"/>
        </p:nvSpPr>
        <p:spPr>
          <a:xfrm>
            <a:off x="379827" y="3489254"/>
            <a:ext cx="275897" cy="245798"/>
          </a:xfrm>
          <a:prstGeom prst="rect">
            <a:avLst/>
          </a:prstGeom>
          <a:solidFill>
            <a:srgbClr val="E143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Arial" panose="020B0604020202020204" pitchFamily="34" charset="0"/>
              <a:cs typeface="Arial" panose="020B0604020202020204" pitchFamily="34" charset="0"/>
            </a:endParaRPr>
          </a:p>
        </p:txBody>
      </p:sp>
      <p:sp>
        <p:nvSpPr>
          <p:cNvPr id="28" name="Rectangle 27">
            <a:extLst>
              <a:ext uri="{FF2B5EF4-FFF2-40B4-BE49-F238E27FC236}">
                <a16:creationId xmlns:a16="http://schemas.microsoft.com/office/drawing/2014/main" id="{93D22604-93BB-4B3B-A1D3-1797F1EF46EE}"/>
              </a:ext>
            </a:extLst>
          </p:cNvPr>
          <p:cNvSpPr/>
          <p:nvPr userDrawn="1"/>
        </p:nvSpPr>
        <p:spPr>
          <a:xfrm>
            <a:off x="1088300" y="3489254"/>
            <a:ext cx="275897" cy="245798"/>
          </a:xfrm>
          <a:prstGeom prst="rect">
            <a:avLst/>
          </a:prstGeom>
          <a:solidFill>
            <a:srgbClr val="E183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Arial" panose="020B0604020202020204" pitchFamily="34" charset="0"/>
              <a:cs typeface="Arial" panose="020B0604020202020204" pitchFamily="34" charset="0"/>
            </a:endParaRPr>
          </a:p>
        </p:txBody>
      </p:sp>
      <p:sp>
        <p:nvSpPr>
          <p:cNvPr id="29" name="Rectangle 28">
            <a:extLst>
              <a:ext uri="{FF2B5EF4-FFF2-40B4-BE49-F238E27FC236}">
                <a16:creationId xmlns:a16="http://schemas.microsoft.com/office/drawing/2014/main" id="{BB9A3566-3339-47CB-AC83-7210A147E4E2}"/>
              </a:ext>
            </a:extLst>
          </p:cNvPr>
          <p:cNvSpPr/>
          <p:nvPr userDrawn="1"/>
        </p:nvSpPr>
        <p:spPr>
          <a:xfrm>
            <a:off x="1754257" y="3489254"/>
            <a:ext cx="275897" cy="245798"/>
          </a:xfrm>
          <a:prstGeom prst="rect">
            <a:avLst/>
          </a:prstGeom>
          <a:solidFill>
            <a:srgbClr val="FEC7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Arial" panose="020B0604020202020204" pitchFamily="34" charset="0"/>
              <a:cs typeface="Arial" panose="020B0604020202020204" pitchFamily="34" charset="0"/>
            </a:endParaRPr>
          </a:p>
        </p:txBody>
      </p:sp>
      <p:sp>
        <p:nvSpPr>
          <p:cNvPr id="31" name="Rectangle 30">
            <a:extLst>
              <a:ext uri="{FF2B5EF4-FFF2-40B4-BE49-F238E27FC236}">
                <a16:creationId xmlns:a16="http://schemas.microsoft.com/office/drawing/2014/main" id="{C78F39C0-859E-4629-AA42-567829112258}"/>
              </a:ext>
            </a:extLst>
          </p:cNvPr>
          <p:cNvSpPr/>
          <p:nvPr userDrawn="1"/>
        </p:nvSpPr>
        <p:spPr>
          <a:xfrm>
            <a:off x="3005530" y="3489254"/>
            <a:ext cx="275897" cy="245798"/>
          </a:xfrm>
          <a:prstGeom prst="rect">
            <a:avLst/>
          </a:prstGeom>
          <a:solidFill>
            <a:srgbClr val="2C7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Arial" panose="020B0604020202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id="{C95D5E78-F72C-4BDD-A3A9-3E7813D191A2}"/>
              </a:ext>
            </a:extLst>
          </p:cNvPr>
          <p:cNvSpPr/>
          <p:nvPr userDrawn="1"/>
        </p:nvSpPr>
        <p:spPr>
          <a:xfrm>
            <a:off x="5385696" y="3489254"/>
            <a:ext cx="275897" cy="245798"/>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Arial" panose="020B0604020202020204" pitchFamily="34" charset="0"/>
              <a:cs typeface="Arial" panose="020B0604020202020204" pitchFamily="34" charset="0"/>
            </a:endParaRPr>
          </a:p>
        </p:txBody>
      </p:sp>
      <p:sp>
        <p:nvSpPr>
          <p:cNvPr id="33" name="Rectangle 32">
            <a:extLst>
              <a:ext uri="{FF2B5EF4-FFF2-40B4-BE49-F238E27FC236}">
                <a16:creationId xmlns:a16="http://schemas.microsoft.com/office/drawing/2014/main" id="{87628E13-A876-461E-BFD7-30D3AE5D6F82}"/>
              </a:ext>
            </a:extLst>
          </p:cNvPr>
          <p:cNvSpPr/>
          <p:nvPr userDrawn="1"/>
        </p:nvSpPr>
        <p:spPr>
          <a:xfrm>
            <a:off x="3572360" y="3489254"/>
            <a:ext cx="275897" cy="24579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Arial" panose="020B0604020202020204" pitchFamily="34" charset="0"/>
              <a:cs typeface="Arial" panose="020B0604020202020204" pitchFamily="34" charset="0"/>
            </a:endParaRPr>
          </a:p>
        </p:txBody>
      </p:sp>
      <p:sp>
        <p:nvSpPr>
          <p:cNvPr id="34" name="Rectangle 33">
            <a:extLst>
              <a:ext uri="{FF2B5EF4-FFF2-40B4-BE49-F238E27FC236}">
                <a16:creationId xmlns:a16="http://schemas.microsoft.com/office/drawing/2014/main" id="{369665F1-D8A9-476E-8F35-A25F1163EAA5}"/>
              </a:ext>
            </a:extLst>
          </p:cNvPr>
          <p:cNvSpPr/>
          <p:nvPr userDrawn="1"/>
        </p:nvSpPr>
        <p:spPr>
          <a:xfrm>
            <a:off x="4855250" y="3484877"/>
            <a:ext cx="275897" cy="245798"/>
          </a:xfrm>
          <a:prstGeom prst="rect">
            <a:avLst/>
          </a:prstGeom>
          <a:solidFill>
            <a:srgbClr val="339F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Arial" panose="020B0604020202020204" pitchFamily="34" charset="0"/>
              <a:cs typeface="Arial" panose="020B0604020202020204" pitchFamily="34" charset="0"/>
            </a:endParaRPr>
          </a:p>
        </p:txBody>
      </p:sp>
      <p:graphicFrame>
        <p:nvGraphicFramePr>
          <p:cNvPr id="35" name="Chart 34">
            <a:extLst>
              <a:ext uri="{FF2B5EF4-FFF2-40B4-BE49-F238E27FC236}">
                <a16:creationId xmlns:a16="http://schemas.microsoft.com/office/drawing/2014/main" id="{72879B0A-F99E-40E5-B700-799F77DD6828}"/>
              </a:ext>
            </a:extLst>
          </p:cNvPr>
          <p:cNvGraphicFramePr/>
          <p:nvPr userDrawn="1">
            <p:extLst>
              <p:ext uri="{D42A27DB-BD31-4B8C-83A1-F6EECF244321}">
                <p14:modId xmlns:p14="http://schemas.microsoft.com/office/powerpoint/2010/main" val="1281395332"/>
              </p:ext>
            </p:extLst>
          </p:nvPr>
        </p:nvGraphicFramePr>
        <p:xfrm>
          <a:off x="6549001" y="3044858"/>
          <a:ext cx="5231928" cy="3487952"/>
        </p:xfrm>
        <a:graphic>
          <a:graphicData uri="http://schemas.openxmlformats.org/drawingml/2006/chart">
            <c:chart xmlns:c="http://schemas.openxmlformats.org/drawingml/2006/chart" xmlns:r="http://schemas.openxmlformats.org/officeDocument/2006/relationships" r:id="rId6"/>
          </a:graphicData>
        </a:graphic>
      </p:graphicFrame>
      <p:sp>
        <p:nvSpPr>
          <p:cNvPr id="36" name="Rectangle 35">
            <a:extLst>
              <a:ext uri="{FF2B5EF4-FFF2-40B4-BE49-F238E27FC236}">
                <a16:creationId xmlns:a16="http://schemas.microsoft.com/office/drawing/2014/main" id="{4C018436-5F86-4927-B055-EACE768BAB44}"/>
              </a:ext>
            </a:extLst>
          </p:cNvPr>
          <p:cNvSpPr/>
          <p:nvPr userDrawn="1"/>
        </p:nvSpPr>
        <p:spPr>
          <a:xfrm>
            <a:off x="4176124" y="3477162"/>
            <a:ext cx="275897" cy="245798"/>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Arial" panose="020B0604020202020204" pitchFamily="34" charset="0"/>
              <a:cs typeface="Arial" panose="020B0604020202020204" pitchFamily="34" charset="0"/>
            </a:endParaRPr>
          </a:p>
        </p:txBody>
      </p:sp>
      <p:graphicFrame>
        <p:nvGraphicFramePr>
          <p:cNvPr id="37" name="Chart 36">
            <a:extLst>
              <a:ext uri="{FF2B5EF4-FFF2-40B4-BE49-F238E27FC236}">
                <a16:creationId xmlns:a16="http://schemas.microsoft.com/office/drawing/2014/main" id="{DE492359-65CB-4881-A29A-BAA4AE3DD16F}"/>
              </a:ext>
            </a:extLst>
          </p:cNvPr>
          <p:cNvGraphicFramePr/>
          <p:nvPr userDrawn="1">
            <p:extLst>
              <p:ext uri="{D42A27DB-BD31-4B8C-83A1-F6EECF244321}">
                <p14:modId xmlns:p14="http://schemas.microsoft.com/office/powerpoint/2010/main" val="218074281"/>
              </p:ext>
            </p:extLst>
          </p:nvPr>
        </p:nvGraphicFramePr>
        <p:xfrm>
          <a:off x="2750712" y="4507242"/>
          <a:ext cx="3553778" cy="2128811"/>
        </p:xfrm>
        <a:graphic>
          <a:graphicData uri="http://schemas.openxmlformats.org/drawingml/2006/chart">
            <c:chart xmlns:c="http://schemas.openxmlformats.org/drawingml/2006/chart" xmlns:r="http://schemas.openxmlformats.org/officeDocument/2006/relationships" r:id="rId7"/>
          </a:graphicData>
        </a:graphic>
      </p:graphicFrame>
      <p:sp>
        <p:nvSpPr>
          <p:cNvPr id="2" name="TextBox 1">
            <a:extLst>
              <a:ext uri="{FF2B5EF4-FFF2-40B4-BE49-F238E27FC236}">
                <a16:creationId xmlns:a16="http://schemas.microsoft.com/office/drawing/2014/main" id="{6153A013-3B3B-4571-88FE-8D757407CC69}"/>
              </a:ext>
            </a:extLst>
          </p:cNvPr>
          <p:cNvSpPr txBox="1"/>
          <p:nvPr userDrawn="1"/>
        </p:nvSpPr>
        <p:spPr>
          <a:xfrm>
            <a:off x="170824" y="3737840"/>
            <a:ext cx="785292" cy="246221"/>
          </a:xfrm>
          <a:prstGeom prst="rect">
            <a:avLst/>
          </a:prstGeom>
          <a:noFill/>
        </p:spPr>
        <p:txBody>
          <a:bodyPr wrap="square" rtlCol="0">
            <a:noAutofit/>
          </a:bodyPr>
          <a:lstStyle/>
          <a:p>
            <a:r>
              <a:rPr lang="en-US" sz="1000"/>
              <a:t>#e04401</a:t>
            </a:r>
          </a:p>
        </p:txBody>
      </p:sp>
      <p:sp>
        <p:nvSpPr>
          <p:cNvPr id="38" name="TextBox 37">
            <a:extLst>
              <a:ext uri="{FF2B5EF4-FFF2-40B4-BE49-F238E27FC236}">
                <a16:creationId xmlns:a16="http://schemas.microsoft.com/office/drawing/2014/main" id="{0AF54769-E8ED-4900-8C03-EE2395944D08}"/>
              </a:ext>
            </a:extLst>
          </p:cNvPr>
          <p:cNvSpPr txBox="1"/>
          <p:nvPr userDrawn="1"/>
        </p:nvSpPr>
        <p:spPr>
          <a:xfrm>
            <a:off x="853058" y="3737840"/>
            <a:ext cx="785292" cy="246221"/>
          </a:xfrm>
          <a:prstGeom prst="rect">
            <a:avLst/>
          </a:prstGeom>
          <a:noFill/>
        </p:spPr>
        <p:txBody>
          <a:bodyPr wrap="square" rtlCol="0">
            <a:noAutofit/>
          </a:bodyPr>
          <a:lstStyle/>
          <a:p>
            <a:r>
              <a:rPr lang="en-US" sz="1000"/>
              <a:t>#E18332</a:t>
            </a:r>
          </a:p>
        </p:txBody>
      </p:sp>
      <p:sp>
        <p:nvSpPr>
          <p:cNvPr id="39" name="TextBox 38">
            <a:extLst>
              <a:ext uri="{FF2B5EF4-FFF2-40B4-BE49-F238E27FC236}">
                <a16:creationId xmlns:a16="http://schemas.microsoft.com/office/drawing/2014/main" id="{BFB8D7ED-2BFD-4101-96F8-454008C72B47}"/>
              </a:ext>
            </a:extLst>
          </p:cNvPr>
          <p:cNvSpPr txBox="1"/>
          <p:nvPr userDrawn="1"/>
        </p:nvSpPr>
        <p:spPr>
          <a:xfrm>
            <a:off x="1597806" y="3737840"/>
            <a:ext cx="631902" cy="246221"/>
          </a:xfrm>
          <a:prstGeom prst="rect">
            <a:avLst/>
          </a:prstGeom>
          <a:noFill/>
        </p:spPr>
        <p:txBody>
          <a:bodyPr wrap="square" rtlCol="0">
            <a:noAutofit/>
          </a:bodyPr>
          <a:lstStyle/>
          <a:p>
            <a:r>
              <a:rPr lang="en-US" sz="1000"/>
              <a:t>#ffc743</a:t>
            </a:r>
          </a:p>
        </p:txBody>
      </p:sp>
      <p:sp>
        <p:nvSpPr>
          <p:cNvPr id="40" name="TextBox 39">
            <a:extLst>
              <a:ext uri="{FF2B5EF4-FFF2-40B4-BE49-F238E27FC236}">
                <a16:creationId xmlns:a16="http://schemas.microsoft.com/office/drawing/2014/main" id="{F495BDE8-4489-4FD6-B837-02AC7ADB5639}"/>
              </a:ext>
            </a:extLst>
          </p:cNvPr>
          <p:cNvSpPr txBox="1"/>
          <p:nvPr userDrawn="1"/>
        </p:nvSpPr>
        <p:spPr>
          <a:xfrm>
            <a:off x="2095120" y="3737840"/>
            <a:ext cx="748559" cy="246221"/>
          </a:xfrm>
          <a:prstGeom prst="rect">
            <a:avLst/>
          </a:prstGeom>
          <a:noFill/>
        </p:spPr>
        <p:txBody>
          <a:bodyPr wrap="square" rtlCol="0">
            <a:noAutofit/>
          </a:bodyPr>
          <a:lstStyle/>
          <a:p>
            <a:r>
              <a:rPr lang="en-US" sz="1000"/>
              <a:t>#01BCFF</a:t>
            </a:r>
          </a:p>
        </p:txBody>
      </p:sp>
      <p:sp>
        <p:nvSpPr>
          <p:cNvPr id="41" name="TextBox 40">
            <a:extLst>
              <a:ext uri="{FF2B5EF4-FFF2-40B4-BE49-F238E27FC236}">
                <a16:creationId xmlns:a16="http://schemas.microsoft.com/office/drawing/2014/main" id="{D92230F1-F0E1-4B19-ADDC-337E92B1209B}"/>
              </a:ext>
            </a:extLst>
          </p:cNvPr>
          <p:cNvSpPr txBox="1"/>
          <p:nvPr userDrawn="1"/>
        </p:nvSpPr>
        <p:spPr>
          <a:xfrm>
            <a:off x="2744295" y="3737840"/>
            <a:ext cx="726924" cy="246221"/>
          </a:xfrm>
          <a:prstGeom prst="rect">
            <a:avLst/>
          </a:prstGeom>
          <a:noFill/>
        </p:spPr>
        <p:txBody>
          <a:bodyPr wrap="square" rtlCol="0">
            <a:noAutofit/>
          </a:bodyPr>
          <a:lstStyle/>
          <a:p>
            <a:r>
              <a:rPr lang="en-US" sz="1000"/>
              <a:t>#3676bc</a:t>
            </a:r>
          </a:p>
        </p:txBody>
      </p:sp>
      <p:sp>
        <p:nvSpPr>
          <p:cNvPr id="42" name="TextBox 41">
            <a:extLst>
              <a:ext uri="{FF2B5EF4-FFF2-40B4-BE49-F238E27FC236}">
                <a16:creationId xmlns:a16="http://schemas.microsoft.com/office/drawing/2014/main" id="{CB4A7CD7-FD5B-430D-8C6C-306E62A28793}"/>
              </a:ext>
            </a:extLst>
          </p:cNvPr>
          <p:cNvSpPr txBox="1"/>
          <p:nvPr userDrawn="1"/>
        </p:nvSpPr>
        <p:spPr>
          <a:xfrm>
            <a:off x="3336631" y="3737840"/>
            <a:ext cx="785292" cy="246221"/>
          </a:xfrm>
          <a:prstGeom prst="rect">
            <a:avLst/>
          </a:prstGeom>
          <a:noFill/>
        </p:spPr>
        <p:txBody>
          <a:bodyPr wrap="square" rtlCol="0">
            <a:noAutofit/>
          </a:bodyPr>
          <a:lstStyle/>
          <a:p>
            <a:r>
              <a:rPr lang="en-US" sz="1000"/>
              <a:t>#000000</a:t>
            </a:r>
          </a:p>
        </p:txBody>
      </p:sp>
      <p:sp>
        <p:nvSpPr>
          <p:cNvPr id="43" name="TextBox 42">
            <a:extLst>
              <a:ext uri="{FF2B5EF4-FFF2-40B4-BE49-F238E27FC236}">
                <a16:creationId xmlns:a16="http://schemas.microsoft.com/office/drawing/2014/main" id="{3FD0965D-2713-4818-A5C9-FFF806699494}"/>
              </a:ext>
            </a:extLst>
          </p:cNvPr>
          <p:cNvSpPr txBox="1"/>
          <p:nvPr userDrawn="1"/>
        </p:nvSpPr>
        <p:spPr>
          <a:xfrm>
            <a:off x="3944317" y="3737840"/>
            <a:ext cx="785292" cy="246221"/>
          </a:xfrm>
          <a:prstGeom prst="rect">
            <a:avLst/>
          </a:prstGeom>
          <a:noFill/>
        </p:spPr>
        <p:txBody>
          <a:bodyPr wrap="square" rtlCol="0">
            <a:noAutofit/>
          </a:bodyPr>
          <a:lstStyle/>
          <a:p>
            <a:r>
              <a:rPr lang="en-US" sz="1000"/>
              <a:t>#8F133C</a:t>
            </a:r>
          </a:p>
        </p:txBody>
      </p:sp>
      <p:sp>
        <p:nvSpPr>
          <p:cNvPr id="44" name="TextBox 43">
            <a:extLst>
              <a:ext uri="{FF2B5EF4-FFF2-40B4-BE49-F238E27FC236}">
                <a16:creationId xmlns:a16="http://schemas.microsoft.com/office/drawing/2014/main" id="{BC28D25B-484C-4B25-B588-55AABCF83077}"/>
              </a:ext>
            </a:extLst>
          </p:cNvPr>
          <p:cNvSpPr txBox="1"/>
          <p:nvPr userDrawn="1"/>
        </p:nvSpPr>
        <p:spPr>
          <a:xfrm>
            <a:off x="4610223" y="3737840"/>
            <a:ext cx="748559" cy="246221"/>
          </a:xfrm>
          <a:prstGeom prst="rect">
            <a:avLst/>
          </a:prstGeom>
          <a:noFill/>
        </p:spPr>
        <p:txBody>
          <a:bodyPr wrap="square" rtlCol="0">
            <a:noAutofit/>
          </a:bodyPr>
          <a:lstStyle/>
          <a:p>
            <a:r>
              <a:rPr lang="en-US" sz="1000"/>
              <a:t>#91b54a</a:t>
            </a:r>
          </a:p>
        </p:txBody>
      </p:sp>
      <p:sp>
        <p:nvSpPr>
          <p:cNvPr id="45" name="TextBox 44">
            <a:extLst>
              <a:ext uri="{FF2B5EF4-FFF2-40B4-BE49-F238E27FC236}">
                <a16:creationId xmlns:a16="http://schemas.microsoft.com/office/drawing/2014/main" id="{BF8E214B-511E-49F4-ABBE-332FB17ED4A1}"/>
              </a:ext>
            </a:extLst>
          </p:cNvPr>
          <p:cNvSpPr txBox="1"/>
          <p:nvPr userDrawn="1"/>
        </p:nvSpPr>
        <p:spPr>
          <a:xfrm>
            <a:off x="5226923" y="3737840"/>
            <a:ext cx="1001204" cy="246221"/>
          </a:xfrm>
          <a:prstGeom prst="rect">
            <a:avLst/>
          </a:prstGeom>
          <a:noFill/>
        </p:spPr>
        <p:txBody>
          <a:bodyPr wrap="square" rtlCol="0">
            <a:noAutofit/>
          </a:bodyPr>
          <a:lstStyle/>
          <a:p>
            <a:r>
              <a:rPr lang="en-US" sz="1000"/>
              <a:t>#FFFFFF</a:t>
            </a:r>
          </a:p>
        </p:txBody>
      </p:sp>
      <p:sp>
        <p:nvSpPr>
          <p:cNvPr id="48" name="Rectangle 47">
            <a:extLst>
              <a:ext uri="{FF2B5EF4-FFF2-40B4-BE49-F238E27FC236}">
                <a16:creationId xmlns:a16="http://schemas.microsoft.com/office/drawing/2014/main" id="{5C95BC02-9AB6-44DF-8245-7AB48D01CF8C}"/>
              </a:ext>
            </a:extLst>
          </p:cNvPr>
          <p:cNvSpPr/>
          <p:nvPr userDrawn="1"/>
        </p:nvSpPr>
        <p:spPr>
          <a:xfrm>
            <a:off x="2367496" y="3489254"/>
            <a:ext cx="275897" cy="245798"/>
          </a:xfrm>
          <a:prstGeom prst="rect">
            <a:avLst/>
          </a:prstGeom>
          <a:solidFill>
            <a:srgbClr val="01B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Arial" panose="020B0604020202020204" pitchFamily="34" charset="0"/>
              <a:cs typeface="Arial" panose="020B0604020202020204" pitchFamily="34" charset="0"/>
            </a:endParaRPr>
          </a:p>
        </p:txBody>
      </p:sp>
      <p:sp>
        <p:nvSpPr>
          <p:cNvPr id="46" name="Slide Number Placeholder 5">
            <a:extLst>
              <a:ext uri="{FF2B5EF4-FFF2-40B4-BE49-F238E27FC236}">
                <a16:creationId xmlns:a16="http://schemas.microsoft.com/office/drawing/2014/main" id="{5A10E9C0-414C-469A-A1E2-90DFE2AD980E}"/>
              </a:ext>
            </a:extLst>
          </p:cNvPr>
          <p:cNvSpPr>
            <a:spLocks noGrp="1"/>
          </p:cNvSpPr>
          <p:nvPr>
            <p:ph type="sldNum" sz="quarter" idx="4"/>
          </p:nvPr>
        </p:nvSpPr>
        <p:spPr>
          <a:xfrm>
            <a:off x="10990217" y="6577563"/>
            <a:ext cx="1201783" cy="280437"/>
          </a:xfrm>
          <a:prstGeom prst="rect">
            <a:avLst/>
          </a:prstGeom>
        </p:spPr>
        <p:txBody>
          <a:bodyPr>
            <a:noAutofit/>
          </a:bodyPr>
          <a:lstStyle>
            <a:lvl1pPr algn="r">
              <a:defRPr sz="9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a:p>
        </p:txBody>
      </p:sp>
    </p:spTree>
    <p:extLst>
      <p:ext uri="{BB962C8B-B14F-4D97-AF65-F5344CB8AC3E}">
        <p14:creationId xmlns:p14="http://schemas.microsoft.com/office/powerpoint/2010/main" val="1584549989"/>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and bulle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BC4EB0B0-4B5A-4A01-B39D-054EF901C691}"/>
              </a:ext>
            </a:extLst>
          </p:cNvPr>
          <p:cNvGraphicFramePr>
            <a:graphicFrameLocks noChangeAspect="1"/>
          </p:cNvGraphicFramePr>
          <p:nvPr userDrawn="1">
            <p:custDataLst>
              <p:tags r:id="rId2"/>
            </p:custDataLst>
            <p:extLst>
              <p:ext uri="{D42A27DB-BD31-4B8C-83A1-F6EECF244321}">
                <p14:modId xmlns:p14="http://schemas.microsoft.com/office/powerpoint/2010/main" val="39175563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194" name="think-cell Slide" r:id="rId4" imgW="592" imgH="595" progId="TCLayout.ActiveDocument.1">
                  <p:embed/>
                </p:oleObj>
              </mc:Choice>
              <mc:Fallback>
                <p:oleObj name="think-cell Slide" r:id="rId4" imgW="592" imgH="595" progId="TCLayout.ActiveDocument.1">
                  <p:embed/>
                  <p:pic>
                    <p:nvPicPr>
                      <p:cNvPr id="3" name="Object 2" hidden="1">
                        <a:extLst>
                          <a:ext uri="{FF2B5EF4-FFF2-40B4-BE49-F238E27FC236}">
                            <a16:creationId xmlns:a16="http://schemas.microsoft.com/office/drawing/2014/main" id="{BC4EB0B0-4B5A-4A01-B39D-054EF901C69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5" name="Title 1">
            <a:extLst>
              <a:ext uri="{FF2B5EF4-FFF2-40B4-BE49-F238E27FC236}">
                <a16:creationId xmlns:a16="http://schemas.microsoft.com/office/drawing/2014/main" id="{7A47CEBF-087B-D242-8BA7-ECC91B1B9BFC}"/>
              </a:ext>
            </a:extLst>
          </p:cNvPr>
          <p:cNvSpPr>
            <a:spLocks noGrp="1"/>
          </p:cNvSpPr>
          <p:nvPr>
            <p:ph type="title" hasCustomPrompt="1"/>
          </p:nvPr>
        </p:nvSpPr>
        <p:spPr>
          <a:xfrm>
            <a:off x="781484" y="407559"/>
            <a:ext cx="9680953" cy="607555"/>
          </a:xfrm>
          <a:prstGeom prst="rect">
            <a:avLst/>
          </a:prstGeom>
        </p:spPr>
        <p:txBody>
          <a:bodyPr vert="horz">
            <a:noAutofit/>
          </a:bodyPr>
          <a:lstStyle>
            <a:lvl1pPr>
              <a:lnSpc>
                <a:spcPct val="85000"/>
              </a:lnSpc>
              <a:defRPr sz="3200">
                <a:solidFill>
                  <a:schemeClr val="tx1"/>
                </a:solidFill>
                <a:latin typeface="+mj-lt"/>
              </a:defRPr>
            </a:lvl1pPr>
          </a:lstStyle>
          <a:p>
            <a:r>
              <a:rPr lang="en-US"/>
              <a:t>Click to edit Master title style Arial Bold</a:t>
            </a:r>
          </a:p>
        </p:txBody>
      </p:sp>
      <p:sp>
        <p:nvSpPr>
          <p:cNvPr id="5" name="Slide Number Placeholder 5">
            <a:extLst>
              <a:ext uri="{FF2B5EF4-FFF2-40B4-BE49-F238E27FC236}">
                <a16:creationId xmlns:a16="http://schemas.microsoft.com/office/drawing/2014/main" id="{0DB130FC-0902-442F-B27E-E0E0C3A9D4E8}"/>
              </a:ext>
            </a:extLst>
          </p:cNvPr>
          <p:cNvSpPr>
            <a:spLocks noGrp="1"/>
          </p:cNvSpPr>
          <p:nvPr>
            <p:ph type="sldNum" sz="quarter" idx="4"/>
          </p:nvPr>
        </p:nvSpPr>
        <p:spPr>
          <a:xfrm>
            <a:off x="10990217" y="6577563"/>
            <a:ext cx="1201783" cy="280437"/>
          </a:xfrm>
          <a:prstGeom prst="rect">
            <a:avLst/>
          </a:prstGeom>
        </p:spPr>
        <p:txBody>
          <a:bodyPr>
            <a:noAutofit/>
          </a:bodyPr>
          <a:lstStyle>
            <a:lvl1pPr algn="r">
              <a:defRPr sz="9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a:p>
        </p:txBody>
      </p:sp>
    </p:spTree>
    <p:extLst>
      <p:ext uri="{BB962C8B-B14F-4D97-AF65-F5344CB8AC3E}">
        <p14:creationId xmlns:p14="http://schemas.microsoft.com/office/powerpoint/2010/main" val="2061847967"/>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D7380EFA-D767-4D4D-9B5D-AEA78FF9A5EA}"/>
              </a:ext>
            </a:extLst>
          </p:cNvPr>
          <p:cNvSpPr>
            <a:spLocks noGrp="1"/>
          </p:cNvSpPr>
          <p:nvPr>
            <p:ph type="sldNum" sz="quarter" idx="4"/>
          </p:nvPr>
        </p:nvSpPr>
        <p:spPr>
          <a:xfrm>
            <a:off x="10990217" y="6577563"/>
            <a:ext cx="1201783" cy="280437"/>
          </a:xfrm>
          <a:prstGeom prst="rect">
            <a:avLst/>
          </a:prstGeom>
        </p:spPr>
        <p:txBody>
          <a:bodyPr>
            <a:noAutofit/>
          </a:bodyPr>
          <a:lstStyle>
            <a:lvl1pPr algn="r">
              <a:defRPr sz="9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a:p>
        </p:txBody>
      </p:sp>
    </p:spTree>
    <p:extLst>
      <p:ext uri="{BB962C8B-B14F-4D97-AF65-F5344CB8AC3E}">
        <p14:creationId xmlns:p14="http://schemas.microsoft.com/office/powerpoint/2010/main" val="15413578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02F7E14-F9CD-4D03-B41A-33F3FEAD42A4}"/>
              </a:ext>
            </a:extLst>
          </p:cNvPr>
          <p:cNvGraphicFramePr>
            <a:graphicFrameLocks noChangeAspect="1"/>
          </p:cNvGraphicFramePr>
          <p:nvPr userDrawn="1">
            <p:custDataLst>
              <p:tags r:id="rId2"/>
            </p:custDataLst>
            <p:extLst>
              <p:ext uri="{D42A27DB-BD31-4B8C-83A1-F6EECF244321}">
                <p14:modId xmlns:p14="http://schemas.microsoft.com/office/powerpoint/2010/main" val="13020220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218" name="think-cell Slide" r:id="rId4" imgW="592" imgH="595" progId="TCLayout.ActiveDocument.1">
                  <p:embed/>
                </p:oleObj>
              </mc:Choice>
              <mc:Fallback>
                <p:oleObj name="think-cell Slide" r:id="rId4" imgW="592" imgH="595" progId="TCLayout.ActiveDocument.1">
                  <p:embed/>
                  <p:pic>
                    <p:nvPicPr>
                      <p:cNvPr id="3" name="Object 2" hidden="1">
                        <a:extLst>
                          <a:ext uri="{FF2B5EF4-FFF2-40B4-BE49-F238E27FC236}">
                            <a16:creationId xmlns:a16="http://schemas.microsoft.com/office/drawing/2014/main" id="{F02F7E14-F9CD-4D03-B41A-33F3FEAD42A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Text Placeholder 4">
            <a:extLst>
              <a:ext uri="{FF2B5EF4-FFF2-40B4-BE49-F238E27FC236}">
                <a16:creationId xmlns:a16="http://schemas.microsoft.com/office/drawing/2014/main" id="{9C491C27-2F53-EE42-B78B-37814FC58266}"/>
              </a:ext>
            </a:extLst>
          </p:cNvPr>
          <p:cNvSpPr>
            <a:spLocks noGrp="1"/>
          </p:cNvSpPr>
          <p:nvPr>
            <p:ph type="body" sz="quarter" idx="3"/>
          </p:nvPr>
        </p:nvSpPr>
        <p:spPr>
          <a:xfrm>
            <a:off x="6172200" y="1532051"/>
            <a:ext cx="5183188" cy="823912"/>
          </a:xfrm>
          <a:prstGeom prst="rect">
            <a:avLst/>
          </a:prstGeom>
        </p:spPr>
        <p:txBody>
          <a:bodyPr anchor="b">
            <a:noAutofit/>
          </a:bodyPr>
          <a:lstStyle>
            <a:lvl1pPr marL="0" indent="0">
              <a:buNone/>
              <a:defRPr sz="2400" b="1">
                <a:solidFill>
                  <a:srgbClr val="BB5D00"/>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7D34AEA-C535-3C48-B0FB-9E5740413B71}"/>
              </a:ext>
            </a:extLst>
          </p:cNvPr>
          <p:cNvSpPr>
            <a:spLocks noGrp="1"/>
          </p:cNvSpPr>
          <p:nvPr>
            <p:ph sz="quarter" idx="4"/>
          </p:nvPr>
        </p:nvSpPr>
        <p:spPr>
          <a:xfrm>
            <a:off x="6172200" y="2355963"/>
            <a:ext cx="5183188" cy="3684588"/>
          </a:xfrm>
          <a:prstGeom prst="rect">
            <a:avLst/>
          </a:prstGeom>
        </p:spPr>
        <p:txBody>
          <a:bodyPr>
            <a:noAutofit/>
          </a:bodyPr>
          <a:lstStyle>
            <a:lvl1pPr algn="l" defTabSz="914400" rtl="0" eaLnBrk="1" latinLnBrk="0" hangingPunct="1">
              <a:lnSpc>
                <a:spcPct val="90000"/>
              </a:lnSpc>
              <a:buClr>
                <a:srgbClr val="BB5D00"/>
              </a:buClr>
              <a:defRPr lang="en-US" sz="2400" b="0" i="0" kern="1200" dirty="0">
                <a:solidFill>
                  <a:schemeClr val="tx1"/>
                </a:solidFill>
                <a:latin typeface="+mj-lt"/>
                <a:ea typeface="+mn-ea"/>
                <a:cs typeface="Arial" panose="020B0604020202020204" pitchFamily="34" charset="0"/>
              </a:defRPr>
            </a:lvl1pPr>
            <a:lvl2pPr algn="l" defTabSz="914400" rtl="0" eaLnBrk="1" latinLnBrk="0" hangingPunct="1">
              <a:lnSpc>
                <a:spcPct val="90000"/>
              </a:lnSpc>
              <a:buClr>
                <a:srgbClr val="BB5D00"/>
              </a:buClr>
              <a:defRPr lang="en-US" sz="2200" b="0" i="0" kern="1200" dirty="0">
                <a:solidFill>
                  <a:schemeClr val="tx1"/>
                </a:solidFill>
                <a:latin typeface="+mj-lt"/>
                <a:ea typeface="+mn-ea"/>
                <a:cs typeface="Arial" panose="020B0604020202020204" pitchFamily="34" charset="0"/>
              </a:defRPr>
            </a:lvl2pPr>
            <a:lvl3pPr marL="804862" indent="-342900" algn="l" defTabSz="914400" rtl="0" eaLnBrk="1" latinLnBrk="0" hangingPunct="1">
              <a:lnSpc>
                <a:spcPct val="90000"/>
              </a:lnSpc>
              <a:buClr>
                <a:srgbClr val="BB5D00"/>
              </a:buClr>
              <a:buFont typeface="Courier New" panose="02070309020205020404" pitchFamily="49" charset="0"/>
              <a:buChar char="o"/>
              <a:defRPr lang="en-US" sz="2000" b="0" i="0" kern="1200" dirty="0">
                <a:solidFill>
                  <a:schemeClr val="tx1"/>
                </a:solidFill>
                <a:latin typeface="+mj-lt"/>
                <a:ea typeface="+mn-ea"/>
                <a:cs typeface="Arial" panose="020B0604020202020204" pitchFamily="34" charset="0"/>
              </a:defRPr>
            </a:lvl3pPr>
            <a:lvl4pPr algn="l" defTabSz="914400" rtl="0" eaLnBrk="1" latinLnBrk="0" hangingPunct="1">
              <a:lnSpc>
                <a:spcPct val="90000"/>
              </a:lnSpc>
              <a:buClr>
                <a:srgbClr val="BB5D00"/>
              </a:buClr>
              <a:defRPr lang="en-US" sz="1800" b="0" i="0" kern="1200" dirty="0">
                <a:solidFill>
                  <a:schemeClr val="tx1"/>
                </a:solidFill>
                <a:latin typeface="+mj-lt"/>
                <a:ea typeface="+mn-ea"/>
                <a:cs typeface="Arial" panose="020B0604020202020204" pitchFamily="34" charset="0"/>
              </a:defRPr>
            </a:lvl4pPr>
            <a:lvl5pPr marL="1257300" indent="-342900" algn="l" defTabSz="914400" rtl="0" eaLnBrk="1" latinLnBrk="0" hangingPunct="1">
              <a:lnSpc>
                <a:spcPct val="90000"/>
              </a:lnSpc>
              <a:buClr>
                <a:srgbClr val="BB5D00"/>
              </a:buClr>
              <a:defRPr lang="en-US" sz="1800" b="0" i="0" kern="1200" dirty="0">
                <a:solidFill>
                  <a:schemeClr val="tx1"/>
                </a:solidFill>
                <a:latin typeface="+mj-lt"/>
                <a:ea typeface="+mn-ea"/>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marL="1139825" lvl="4" indent="-225425" algn="l" defTabSz="914400" rtl="0" eaLnBrk="1" latinLnBrk="0" hangingPunct="1">
              <a:lnSpc>
                <a:spcPct val="90000"/>
              </a:lnSpc>
              <a:spcBef>
                <a:spcPts val="500"/>
              </a:spcBef>
              <a:buClr>
                <a:srgbClr val="BB5D00"/>
              </a:buClr>
              <a:buSzPct val="90000"/>
              <a:buFont typeface="Arial" panose="020B0604020202020204" pitchFamily="34" charset="0"/>
              <a:buChar char="•"/>
            </a:pPr>
            <a:r>
              <a:rPr lang="en-US"/>
              <a:t>Fifth level</a:t>
            </a:r>
          </a:p>
        </p:txBody>
      </p:sp>
      <p:sp>
        <p:nvSpPr>
          <p:cNvPr id="21" name="Title 1">
            <a:extLst>
              <a:ext uri="{FF2B5EF4-FFF2-40B4-BE49-F238E27FC236}">
                <a16:creationId xmlns:a16="http://schemas.microsoft.com/office/drawing/2014/main" id="{B63FB4CB-CF24-374A-A9FB-91654E210479}"/>
              </a:ext>
            </a:extLst>
          </p:cNvPr>
          <p:cNvSpPr>
            <a:spLocks noGrp="1"/>
          </p:cNvSpPr>
          <p:nvPr>
            <p:ph type="title"/>
          </p:nvPr>
        </p:nvSpPr>
        <p:spPr>
          <a:xfrm>
            <a:off x="781484" y="330605"/>
            <a:ext cx="9680953" cy="705531"/>
          </a:xfrm>
          <a:prstGeom prst="rect">
            <a:avLst/>
          </a:prstGeom>
        </p:spPr>
        <p:txBody>
          <a:bodyPr vert="horz">
            <a:noAutofit/>
          </a:bodyPr>
          <a:lstStyle>
            <a:lvl1pPr>
              <a:lnSpc>
                <a:spcPct val="90000"/>
              </a:lnSpc>
              <a:defRPr sz="3200">
                <a:solidFill>
                  <a:schemeClr val="tx1"/>
                </a:solidFill>
                <a:latin typeface="+mj-lt"/>
              </a:defRPr>
            </a:lvl1pPr>
          </a:lstStyle>
          <a:p>
            <a:r>
              <a:rPr lang="en-US"/>
              <a:t>Click to edit Master title style</a:t>
            </a:r>
          </a:p>
        </p:txBody>
      </p:sp>
      <p:sp>
        <p:nvSpPr>
          <p:cNvPr id="25" name="Text Placeholder 4">
            <a:extLst>
              <a:ext uri="{FF2B5EF4-FFF2-40B4-BE49-F238E27FC236}">
                <a16:creationId xmlns:a16="http://schemas.microsoft.com/office/drawing/2014/main" id="{FC69C6DC-6153-4195-B4E8-81A149B73738}"/>
              </a:ext>
            </a:extLst>
          </p:cNvPr>
          <p:cNvSpPr>
            <a:spLocks noGrp="1"/>
          </p:cNvSpPr>
          <p:nvPr>
            <p:ph type="body" sz="quarter" idx="13"/>
          </p:nvPr>
        </p:nvSpPr>
        <p:spPr>
          <a:xfrm>
            <a:off x="781484" y="1504955"/>
            <a:ext cx="5183188" cy="823912"/>
          </a:xfrm>
          <a:prstGeom prst="rect">
            <a:avLst/>
          </a:prstGeom>
        </p:spPr>
        <p:txBody>
          <a:bodyPr anchor="b">
            <a:noAutofit/>
          </a:bodyPr>
          <a:lstStyle>
            <a:lvl1pPr marL="0" indent="0">
              <a:buNone/>
              <a:defRPr sz="2400" b="1">
                <a:solidFill>
                  <a:srgbClr val="BB5D00"/>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Content Placeholder 5">
            <a:extLst>
              <a:ext uri="{FF2B5EF4-FFF2-40B4-BE49-F238E27FC236}">
                <a16:creationId xmlns:a16="http://schemas.microsoft.com/office/drawing/2014/main" id="{BA675432-1578-4F06-A50A-43FE8D5E6576}"/>
              </a:ext>
            </a:extLst>
          </p:cNvPr>
          <p:cNvSpPr>
            <a:spLocks noGrp="1"/>
          </p:cNvSpPr>
          <p:nvPr>
            <p:ph sz="quarter" idx="14"/>
          </p:nvPr>
        </p:nvSpPr>
        <p:spPr>
          <a:xfrm>
            <a:off x="781484" y="2328867"/>
            <a:ext cx="5183188" cy="3684588"/>
          </a:xfrm>
          <a:prstGeom prst="rect">
            <a:avLst/>
          </a:prstGeom>
        </p:spPr>
        <p:txBody>
          <a:bodyPr>
            <a:noAutofit/>
          </a:bodyPr>
          <a:lstStyle>
            <a:lvl1pPr algn="l" defTabSz="914400" rtl="0" eaLnBrk="1" latinLnBrk="0" hangingPunct="1">
              <a:lnSpc>
                <a:spcPct val="90000"/>
              </a:lnSpc>
              <a:buClr>
                <a:srgbClr val="BB5D00"/>
              </a:buClr>
              <a:defRPr lang="en-US" sz="2400" b="0" i="0" kern="1200" dirty="0">
                <a:solidFill>
                  <a:schemeClr val="tx1"/>
                </a:solidFill>
                <a:latin typeface="+mj-lt"/>
                <a:ea typeface="+mn-ea"/>
                <a:cs typeface="Arial" panose="020B0604020202020204" pitchFamily="34" charset="0"/>
              </a:defRPr>
            </a:lvl1pPr>
            <a:lvl2pPr algn="l" defTabSz="914400" rtl="0" eaLnBrk="1" latinLnBrk="0" hangingPunct="1">
              <a:lnSpc>
                <a:spcPct val="90000"/>
              </a:lnSpc>
              <a:buClr>
                <a:srgbClr val="BB5D00"/>
              </a:buClr>
              <a:defRPr lang="en-US" sz="2200" b="0" i="0" kern="1200" dirty="0">
                <a:solidFill>
                  <a:schemeClr val="tx1"/>
                </a:solidFill>
                <a:latin typeface="+mj-lt"/>
                <a:ea typeface="+mn-ea"/>
                <a:cs typeface="Arial" panose="020B0604020202020204" pitchFamily="34" charset="0"/>
              </a:defRPr>
            </a:lvl2pPr>
            <a:lvl3pPr marL="804862" indent="-342900" algn="l" defTabSz="914400" rtl="0" eaLnBrk="1" latinLnBrk="0" hangingPunct="1">
              <a:lnSpc>
                <a:spcPct val="90000"/>
              </a:lnSpc>
              <a:spcBef>
                <a:spcPts val="500"/>
              </a:spcBef>
              <a:buClr>
                <a:srgbClr val="BB5D00"/>
              </a:buClr>
              <a:buFont typeface="Courier New" panose="02070309020205020404" pitchFamily="49" charset="0"/>
              <a:buChar char="o"/>
              <a:defRPr lang="en-US" sz="2000" b="0" i="0" kern="1200" dirty="0">
                <a:solidFill>
                  <a:schemeClr val="tx1"/>
                </a:solidFill>
                <a:latin typeface="+mj-lt"/>
                <a:ea typeface="+mn-ea"/>
                <a:cs typeface="Arial" panose="020B0604020202020204" pitchFamily="34" charset="0"/>
              </a:defRPr>
            </a:lvl3pPr>
            <a:lvl4pPr algn="l" defTabSz="914400" rtl="0" eaLnBrk="1" latinLnBrk="0" hangingPunct="1">
              <a:lnSpc>
                <a:spcPct val="90000"/>
              </a:lnSpc>
              <a:buClr>
                <a:srgbClr val="BB5D00"/>
              </a:buClr>
              <a:defRPr lang="en-US" sz="1800" b="0" i="0" kern="1200" dirty="0">
                <a:solidFill>
                  <a:schemeClr val="tx1"/>
                </a:solidFill>
                <a:latin typeface="+mj-lt"/>
                <a:ea typeface="+mn-ea"/>
                <a:cs typeface="Arial" panose="020B0604020202020204" pitchFamily="34" charset="0"/>
              </a:defRPr>
            </a:lvl4pPr>
            <a:lvl5pPr marL="1257300" indent="-342900">
              <a:buClr>
                <a:srgbClr val="DF572A"/>
              </a:buClr>
              <a:defRPr lang="en-US" sz="1800" b="0" i="0" kern="1200" dirty="0">
                <a:solidFill>
                  <a:schemeClr val="tx1"/>
                </a:solidFill>
                <a:latin typeface="+mj-lt"/>
                <a:ea typeface="+mn-ea"/>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marL="1139825" lvl="4" indent="-225425" algn="l" defTabSz="914400" rtl="0" eaLnBrk="1" latinLnBrk="0" hangingPunct="1">
              <a:lnSpc>
                <a:spcPct val="90000"/>
              </a:lnSpc>
              <a:spcBef>
                <a:spcPts val="500"/>
              </a:spcBef>
              <a:buClr>
                <a:srgbClr val="BB5D00"/>
              </a:buClr>
              <a:buSzPct val="90000"/>
              <a:buFont typeface="Arial" panose="020B0604020202020204" pitchFamily="34" charset="0"/>
              <a:buChar char="•"/>
            </a:pPr>
            <a:r>
              <a:rPr lang="en-US"/>
              <a:t>Fifth level</a:t>
            </a:r>
          </a:p>
        </p:txBody>
      </p:sp>
      <p:sp>
        <p:nvSpPr>
          <p:cNvPr id="9" name="Slide Number Placeholder 5">
            <a:extLst>
              <a:ext uri="{FF2B5EF4-FFF2-40B4-BE49-F238E27FC236}">
                <a16:creationId xmlns:a16="http://schemas.microsoft.com/office/drawing/2014/main" id="{E76B23BA-D9E1-4CB2-8266-2AA5B300D4B7}"/>
              </a:ext>
            </a:extLst>
          </p:cNvPr>
          <p:cNvSpPr>
            <a:spLocks noGrp="1"/>
          </p:cNvSpPr>
          <p:nvPr>
            <p:ph type="sldNum" sz="quarter" idx="15"/>
          </p:nvPr>
        </p:nvSpPr>
        <p:spPr>
          <a:xfrm>
            <a:off x="10990217" y="6577563"/>
            <a:ext cx="1201783" cy="280437"/>
          </a:xfrm>
          <a:prstGeom prst="rect">
            <a:avLst/>
          </a:prstGeom>
        </p:spPr>
        <p:txBody>
          <a:bodyPr>
            <a:noAutofit/>
          </a:bodyPr>
          <a:lstStyle>
            <a:lvl1pPr algn="r">
              <a:defRPr sz="9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a:p>
        </p:txBody>
      </p:sp>
    </p:spTree>
    <p:extLst>
      <p:ext uri="{BB962C8B-B14F-4D97-AF65-F5344CB8AC3E}">
        <p14:creationId xmlns:p14="http://schemas.microsoft.com/office/powerpoint/2010/main" val="34833586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21" Type="http://schemas.openxmlformats.org/officeDocument/2006/relationships/image" Target="../media/image1.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jpeg"/><Relationship Id="rId2" Type="http://schemas.openxmlformats.org/officeDocument/2006/relationships/slideLayout" Target="../slideLayouts/slideLayout2.xml"/><Relationship Id="rId16" Type="http://schemas.openxmlformats.org/officeDocument/2006/relationships/tags" Target="../tags/tag2.xml"/><Relationship Id="rId20" Type="http://schemas.openxmlformats.org/officeDocument/2006/relationships/oleObject" Target="../embeddings/oleObject1.bin"/><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vmlDrawing" Target="../drawings/vmlDrawing1.vml"/><Relationship Id="rId10" Type="http://schemas.openxmlformats.org/officeDocument/2006/relationships/slideLayout" Target="../slideLayouts/slideLayout10.xml"/><Relationship Id="rId19"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CF489C0-760C-43B7-8C07-A290C7B0B6B9}"/>
              </a:ext>
            </a:extLst>
          </p:cNvPr>
          <p:cNvSpPr/>
          <p:nvPr userDrawn="1"/>
        </p:nvSpPr>
        <p:spPr>
          <a:xfrm>
            <a:off x="0" y="88779"/>
            <a:ext cx="12192000" cy="1018166"/>
          </a:xfrm>
          <a:prstGeom prst="rect">
            <a:avLst/>
          </a:prstGeom>
          <a:solidFill>
            <a:schemeClr val="bg1"/>
          </a:solidFill>
          <a:ln>
            <a:noFill/>
          </a:ln>
          <a:effectLst>
            <a:outerShdw blurRad="138831" dist="38100" dir="5400000" sx="99255" sy="99255"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mj-lt"/>
            </a:endParaRPr>
          </a:p>
        </p:txBody>
      </p:sp>
      <p:cxnSp>
        <p:nvCxnSpPr>
          <p:cNvPr id="22" name="Straight Connector 21">
            <a:extLst>
              <a:ext uri="{FF2B5EF4-FFF2-40B4-BE49-F238E27FC236}">
                <a16:creationId xmlns:a16="http://schemas.microsoft.com/office/drawing/2014/main" id="{2CBD5A50-C139-4334-B053-C0CA7F56D5A0}"/>
              </a:ext>
            </a:extLst>
          </p:cNvPr>
          <p:cNvCxnSpPr>
            <a:cxnSpLocks/>
          </p:cNvCxnSpPr>
          <p:nvPr userDrawn="1"/>
        </p:nvCxnSpPr>
        <p:spPr>
          <a:xfrm>
            <a:off x="0" y="1113878"/>
            <a:ext cx="12192000" cy="0"/>
          </a:xfrm>
          <a:prstGeom prst="line">
            <a:avLst/>
          </a:prstGeom>
          <a:ln w="25400">
            <a:solidFill>
              <a:srgbClr val="DA7C2D"/>
            </a:solidFill>
          </a:ln>
        </p:spPr>
        <p:style>
          <a:lnRef idx="1">
            <a:schemeClr val="accent1"/>
          </a:lnRef>
          <a:fillRef idx="0">
            <a:schemeClr val="accent1"/>
          </a:fillRef>
          <a:effectRef idx="0">
            <a:schemeClr val="accent1"/>
          </a:effectRef>
          <a:fontRef idx="minor">
            <a:schemeClr val="tx1"/>
          </a:fontRef>
        </p:style>
      </p:cxnSp>
      <p:pic>
        <p:nvPicPr>
          <p:cNvPr id="24" name="Picture 23" descr="A close up of a wood surface&#10;&#10;Description automatically generated with low confidence">
            <a:extLst>
              <a:ext uri="{FF2B5EF4-FFF2-40B4-BE49-F238E27FC236}">
                <a16:creationId xmlns:a16="http://schemas.microsoft.com/office/drawing/2014/main" id="{785DFB54-9645-49E7-B2BA-E0239DFC9F0A}"/>
              </a:ext>
            </a:extLst>
          </p:cNvPr>
          <p:cNvPicPr>
            <a:picLocks noChangeAspect="1"/>
          </p:cNvPicPr>
          <p:nvPr userDrawn="1"/>
        </p:nvPicPr>
        <p:blipFill rotWithShape="1">
          <a:blip r:embed="rId17">
            <a:extLst>
              <a:ext uri="{28A0092B-C50C-407E-A947-70E740481C1C}">
                <a14:useLocalDpi xmlns:a14="http://schemas.microsoft.com/office/drawing/2010/main" val="0"/>
              </a:ext>
            </a:extLst>
          </a:blip>
          <a:srcRect l="12256" t="1225" r="64259" b="44"/>
          <a:stretch/>
        </p:blipFill>
        <p:spPr>
          <a:xfrm rot="16200000">
            <a:off x="5947877" y="-5949704"/>
            <a:ext cx="296247" cy="12192001"/>
          </a:xfrm>
          <a:prstGeom prst="rect">
            <a:avLst/>
          </a:prstGeom>
        </p:spPr>
      </p:pic>
      <p:pic>
        <p:nvPicPr>
          <p:cNvPr id="25" name="Picture 24" descr="Logo&#10;&#10;Description automatically generated">
            <a:extLst>
              <a:ext uri="{FF2B5EF4-FFF2-40B4-BE49-F238E27FC236}">
                <a16:creationId xmlns:a16="http://schemas.microsoft.com/office/drawing/2014/main" id="{BF175280-66CE-4AD0-B28C-A715AB7D6133}"/>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4902203" y="15966"/>
            <a:ext cx="2387595" cy="255067"/>
          </a:xfrm>
          <a:prstGeom prst="rect">
            <a:avLst/>
          </a:prstGeom>
        </p:spPr>
      </p:pic>
      <p:pic>
        <p:nvPicPr>
          <p:cNvPr id="19" name="Picture 18" descr="Logo&#10;&#10;Description automatically generated with medium confidence">
            <a:extLst>
              <a:ext uri="{FF2B5EF4-FFF2-40B4-BE49-F238E27FC236}">
                <a16:creationId xmlns:a16="http://schemas.microsoft.com/office/drawing/2014/main" id="{29049C6A-296E-4945-A889-44BC7719BAA7}"/>
              </a:ext>
            </a:extLst>
          </p:cNvPr>
          <p:cNvPicPr>
            <a:picLocks noChangeAspect="1"/>
          </p:cNvPicPr>
          <p:nvPr userDrawn="1"/>
        </p:nvPicPr>
        <p:blipFill>
          <a:blip r:embed="rId19"/>
          <a:stretch>
            <a:fillRect/>
          </a:stretch>
        </p:blipFill>
        <p:spPr>
          <a:xfrm>
            <a:off x="10652616" y="379336"/>
            <a:ext cx="1441338" cy="605889"/>
          </a:xfrm>
          <a:prstGeom prst="rect">
            <a:avLst/>
          </a:prstGeom>
        </p:spPr>
      </p:pic>
      <p:graphicFrame>
        <p:nvGraphicFramePr>
          <p:cNvPr id="3" name="Object 2" hidden="1">
            <a:extLst>
              <a:ext uri="{FF2B5EF4-FFF2-40B4-BE49-F238E27FC236}">
                <a16:creationId xmlns:a16="http://schemas.microsoft.com/office/drawing/2014/main" id="{E33C3C15-431A-4959-8649-43AA52F84624}"/>
              </a:ext>
            </a:extLst>
          </p:cNvPr>
          <p:cNvGraphicFramePr>
            <a:graphicFrameLocks noChangeAspect="1"/>
          </p:cNvGraphicFramePr>
          <p:nvPr userDrawn="1">
            <p:custDataLst>
              <p:tags r:id="rId16"/>
            </p:custDataLst>
            <p:extLst>
              <p:ext uri="{D42A27DB-BD31-4B8C-83A1-F6EECF244321}">
                <p14:modId xmlns:p14="http://schemas.microsoft.com/office/powerpoint/2010/main" val="324406680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26" name="think-cell Slide" r:id="rId20" imgW="592" imgH="595" progId="TCLayout.ActiveDocument.1">
                  <p:embed/>
                </p:oleObj>
              </mc:Choice>
              <mc:Fallback>
                <p:oleObj name="think-cell Slide" r:id="rId20" imgW="592" imgH="595" progId="TCLayout.ActiveDocument.1">
                  <p:embed/>
                  <p:pic>
                    <p:nvPicPr>
                      <p:cNvPr id="3" name="Object 2" hidden="1">
                        <a:extLst>
                          <a:ext uri="{FF2B5EF4-FFF2-40B4-BE49-F238E27FC236}">
                            <a16:creationId xmlns:a16="http://schemas.microsoft.com/office/drawing/2014/main" id="{E33C3C15-431A-4959-8649-43AA52F84624}"/>
                          </a:ext>
                        </a:extLst>
                      </p:cNvPr>
                      <p:cNvPicPr/>
                      <p:nvPr/>
                    </p:nvPicPr>
                    <p:blipFill>
                      <a:blip r:embed="rId21"/>
                      <a:stretch>
                        <a:fillRect/>
                      </a:stretch>
                    </p:blipFill>
                    <p:spPr>
                      <a:xfrm>
                        <a:off x="1588" y="1588"/>
                        <a:ext cx="1588" cy="1588"/>
                      </a:xfrm>
                      <a:prstGeom prst="rect">
                        <a:avLst/>
                      </a:prstGeom>
                    </p:spPr>
                  </p:pic>
                </p:oleObj>
              </mc:Fallback>
            </mc:AlternateContent>
          </a:graphicData>
        </a:graphic>
      </p:graphicFrame>
      <p:sp>
        <p:nvSpPr>
          <p:cNvPr id="4" name="Date Placeholder 3">
            <a:extLst>
              <a:ext uri="{FF2B5EF4-FFF2-40B4-BE49-F238E27FC236}">
                <a16:creationId xmlns:a16="http://schemas.microsoft.com/office/drawing/2014/main" id="{F0782C2B-A5A0-C04D-9DA5-74DC61FF2DA6}"/>
              </a:ext>
            </a:extLst>
          </p:cNvPr>
          <p:cNvSpPr>
            <a:spLocks noGrp="1"/>
          </p:cNvSpPr>
          <p:nvPr userDrawn="1">
            <p:ph type="dt" sz="half" idx="2"/>
          </p:nvPr>
        </p:nvSpPr>
        <p:spPr>
          <a:xfrm>
            <a:off x="782784" y="6493998"/>
            <a:ext cx="2743200" cy="365125"/>
          </a:xfrm>
          <a:prstGeom prst="rect">
            <a:avLst/>
          </a:prstGeom>
        </p:spPr>
        <p:txBody>
          <a:bodyPr vert="horz" lIns="91440" tIns="45720" rIns="91440" bIns="45720" rtlCol="0" anchor="ctr">
            <a:noAutofit/>
          </a:bodyPr>
          <a:lstStyle>
            <a:lvl1pPr algn="l">
              <a:defRPr sz="1200">
                <a:solidFill>
                  <a:schemeClr val="tx1">
                    <a:tint val="75000"/>
                  </a:schemeClr>
                </a:solidFill>
                <a:latin typeface="+mj-lt"/>
              </a:defRPr>
            </a:lvl1pPr>
          </a:lstStyle>
          <a:p>
            <a:endParaRPr lang="en-US"/>
          </a:p>
        </p:txBody>
      </p:sp>
      <p:sp>
        <p:nvSpPr>
          <p:cNvPr id="5" name="Footer Placeholder 4">
            <a:extLst>
              <a:ext uri="{FF2B5EF4-FFF2-40B4-BE49-F238E27FC236}">
                <a16:creationId xmlns:a16="http://schemas.microsoft.com/office/drawing/2014/main" id="{58023D4F-DAE9-EC46-99AC-2115C96A986A}"/>
              </a:ext>
            </a:extLst>
          </p:cNvPr>
          <p:cNvSpPr>
            <a:spLocks noGrp="1"/>
          </p:cNvSpPr>
          <p:nvPr userDrawn="1">
            <p:ph type="ftr" sz="quarter" idx="3"/>
          </p:nvPr>
        </p:nvSpPr>
        <p:spPr>
          <a:xfrm>
            <a:off x="4038600" y="6493998"/>
            <a:ext cx="4114800" cy="365125"/>
          </a:xfrm>
          <a:prstGeom prst="rect">
            <a:avLst/>
          </a:prstGeom>
        </p:spPr>
        <p:txBody>
          <a:bodyPr vert="horz" lIns="91440" tIns="45720" rIns="91440" bIns="45720" rtlCol="0" anchor="ctr">
            <a:noAutofit/>
          </a:bodyPr>
          <a:lstStyle>
            <a:lvl1pPr algn="ctr">
              <a:defRPr sz="1200">
                <a:solidFill>
                  <a:schemeClr val="tx1">
                    <a:tint val="75000"/>
                  </a:schemeClr>
                </a:solidFill>
                <a:latin typeface="+mj-lt"/>
              </a:defRPr>
            </a:lvl1pPr>
          </a:lstStyle>
          <a:p>
            <a:endParaRPr lang="en-US"/>
          </a:p>
        </p:txBody>
      </p:sp>
      <p:sp>
        <p:nvSpPr>
          <p:cNvPr id="16" name="Slide Number Placeholder 5">
            <a:extLst>
              <a:ext uri="{FF2B5EF4-FFF2-40B4-BE49-F238E27FC236}">
                <a16:creationId xmlns:a16="http://schemas.microsoft.com/office/drawing/2014/main" id="{00C6049B-E1EB-4A95-A30D-EB673A781747}"/>
              </a:ext>
            </a:extLst>
          </p:cNvPr>
          <p:cNvSpPr>
            <a:spLocks noGrp="1"/>
          </p:cNvSpPr>
          <p:nvPr userDrawn="1">
            <p:ph type="sldNum" sz="quarter" idx="4"/>
          </p:nvPr>
        </p:nvSpPr>
        <p:spPr>
          <a:xfrm>
            <a:off x="10990217" y="6577563"/>
            <a:ext cx="1201783" cy="280437"/>
          </a:xfrm>
          <a:prstGeom prst="rect">
            <a:avLst/>
          </a:prstGeom>
        </p:spPr>
        <p:txBody>
          <a:bodyPr>
            <a:noAutofit/>
          </a:bodyPr>
          <a:lstStyle>
            <a:lvl1pPr algn="r">
              <a:defRPr sz="9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a:p>
        </p:txBody>
      </p:sp>
      <p:sp>
        <p:nvSpPr>
          <p:cNvPr id="6" name="Title Placeholder 1">
            <a:extLst>
              <a:ext uri="{FF2B5EF4-FFF2-40B4-BE49-F238E27FC236}">
                <a16:creationId xmlns:a16="http://schemas.microsoft.com/office/drawing/2014/main" id="{54AD2E87-F416-4650-863C-8B826391AD73}"/>
              </a:ext>
            </a:extLst>
          </p:cNvPr>
          <p:cNvSpPr>
            <a:spLocks noGrp="1"/>
          </p:cNvSpPr>
          <p:nvPr userDrawn="1">
            <p:ph type="title"/>
          </p:nvPr>
        </p:nvSpPr>
        <p:spPr>
          <a:xfrm>
            <a:off x="782784" y="365125"/>
            <a:ext cx="9718961" cy="675389"/>
          </a:xfrm>
          <a:prstGeom prst="rect">
            <a:avLst/>
          </a:prstGeom>
        </p:spPr>
        <p:txBody>
          <a:bodyPr vert="horz" lIns="91440" tIns="45720" rIns="91440" bIns="45720" rtlCol="0" anchor="ctr">
            <a:noAutofit/>
          </a:bodyPr>
          <a:lstStyle/>
          <a:p>
            <a:r>
              <a:rPr lang="en-US"/>
              <a:t>Click to edit Master title style</a:t>
            </a:r>
          </a:p>
        </p:txBody>
      </p:sp>
      <p:sp>
        <p:nvSpPr>
          <p:cNvPr id="7" name="Text Placeholder 2">
            <a:extLst>
              <a:ext uri="{FF2B5EF4-FFF2-40B4-BE49-F238E27FC236}">
                <a16:creationId xmlns:a16="http://schemas.microsoft.com/office/drawing/2014/main" id="{701A8757-5FEC-47BA-A12B-15160D7A32B2}"/>
              </a:ext>
            </a:extLst>
          </p:cNvPr>
          <p:cNvSpPr>
            <a:spLocks noGrp="1"/>
          </p:cNvSpPr>
          <p:nvPr userDrawn="1">
            <p:ph type="body" idx="1"/>
          </p:nvPr>
        </p:nvSpPr>
        <p:spPr>
          <a:xfrm>
            <a:off x="782784" y="1514479"/>
            <a:ext cx="10515600" cy="4662484"/>
          </a:xfrm>
          <a:prstGeom prst="rect">
            <a:avLst/>
          </a:prstGeom>
        </p:spPr>
        <p:txBody>
          <a:bodyPr vert="horz" lIns="91440" tIns="45720" rIns="91440" bIns="45720" rtlCol="0">
            <a:noAutofit/>
          </a:bodyPr>
          <a:lstStyle/>
          <a:p>
            <a:pPr lvl="0"/>
            <a:r>
              <a:rPr lang="en-US"/>
              <a:t>Click to edit Master text styles</a:t>
            </a:r>
          </a:p>
          <a:p>
            <a:pPr marL="571500" lvl="1" indent="-285750" algn="l" defTabSz="914400" rtl="0" eaLnBrk="1" latinLnBrk="0" hangingPunct="1">
              <a:lnSpc>
                <a:spcPct val="90000"/>
              </a:lnSpc>
              <a:spcBef>
                <a:spcPts val="500"/>
              </a:spcBef>
              <a:buClr>
                <a:srgbClr val="BB5D00"/>
              </a:buClr>
              <a:buFont typeface="Arial" panose="020B0604020202020204" pitchFamily="34" charset="0"/>
              <a:buChar char="‒"/>
            </a:pPr>
            <a:r>
              <a:rPr lang="en-US"/>
              <a:t>Second level</a:t>
            </a:r>
          </a:p>
          <a:p>
            <a:pPr marL="688975" lvl="2" indent="-227013" algn="l" defTabSz="914400" rtl="0" eaLnBrk="1" latinLnBrk="0" hangingPunct="1">
              <a:lnSpc>
                <a:spcPct val="90000"/>
              </a:lnSpc>
              <a:spcBef>
                <a:spcPts val="500"/>
              </a:spcBef>
              <a:buClr>
                <a:srgbClr val="BB5D00"/>
              </a:buClr>
              <a:buSzPct val="85000"/>
              <a:buFont typeface="Courier New" panose="02070309020205020404" pitchFamily="49" charset="0"/>
              <a:buChar char="o"/>
            </a:pPr>
            <a:r>
              <a:rPr lang="en-US"/>
              <a:t>Third level</a:t>
            </a:r>
          </a:p>
          <a:p>
            <a:pPr marL="914400" lvl="3" indent="-225425" algn="l" defTabSz="914400" rtl="0" eaLnBrk="1" latinLnBrk="0" hangingPunct="1">
              <a:lnSpc>
                <a:spcPct val="90000"/>
              </a:lnSpc>
              <a:spcBef>
                <a:spcPts val="500"/>
              </a:spcBef>
              <a:buClr>
                <a:srgbClr val="BB5D00"/>
              </a:buClr>
              <a:buFont typeface="Arial" panose="020B0604020202020204" pitchFamily="34" charset="0"/>
              <a:buChar char="•"/>
            </a:pPr>
            <a:r>
              <a:rPr lang="en-US"/>
              <a:t>Fourth level</a:t>
            </a:r>
          </a:p>
          <a:p>
            <a:pPr marL="1139825" marR="0" lvl="4" indent="-225425" algn="l" defTabSz="914400" rtl="0" eaLnBrk="1" fontAlgn="auto" latinLnBrk="0" hangingPunct="1">
              <a:lnSpc>
                <a:spcPct val="90000"/>
              </a:lnSpc>
              <a:spcBef>
                <a:spcPts val="500"/>
              </a:spcBef>
              <a:spcAft>
                <a:spcPts val="0"/>
              </a:spcAft>
              <a:buClr>
                <a:srgbClr val="BB5D00"/>
              </a:buClr>
              <a:buSzTx/>
              <a:buFont typeface="Arial" panose="020B0604020202020204" pitchFamily="34" charset="0"/>
              <a:buChar char="–"/>
              <a:tabLst/>
              <a:defRPr/>
            </a:pPr>
            <a:r>
              <a:rPr lang="en-US"/>
              <a:t>Fifth level</a:t>
            </a:r>
          </a:p>
          <a:p>
            <a:pPr marL="1939925" lvl="4" indent="-225425" algn="l" defTabSz="914400" rtl="0" eaLnBrk="1" latinLnBrk="0" hangingPunct="1">
              <a:lnSpc>
                <a:spcPct val="90000"/>
              </a:lnSpc>
              <a:spcBef>
                <a:spcPts val="500"/>
              </a:spcBef>
              <a:buClr>
                <a:srgbClr val="BB5D00"/>
              </a:buClr>
              <a:buFont typeface="Arial" panose="020B0604020202020204" pitchFamily="34" charset="0"/>
              <a:buChar char="•"/>
            </a:pPr>
            <a:endParaRPr lang="en-US"/>
          </a:p>
        </p:txBody>
      </p:sp>
    </p:spTree>
    <p:extLst>
      <p:ext uri="{BB962C8B-B14F-4D97-AF65-F5344CB8AC3E}">
        <p14:creationId xmlns:p14="http://schemas.microsoft.com/office/powerpoint/2010/main" val="2530762699"/>
      </p:ext>
    </p:extLst>
  </p:cSld>
  <p:clrMap bg1="lt1" tx1="dk1" bg2="lt2" tx2="dk2" accent1="accent1" accent2="accent2" accent3="accent3" accent4="accent4" accent5="accent5" accent6="accent6" hlink="hlink" folHlink="folHlink"/>
  <p:sldLayoutIdLst>
    <p:sldLayoutId id="2147483704" r:id="rId1"/>
    <p:sldLayoutId id="2147483706" r:id="rId2"/>
    <p:sldLayoutId id="2147483743" r:id="rId3"/>
    <p:sldLayoutId id="2147483707" r:id="rId4"/>
    <p:sldLayoutId id="2147483742" r:id="rId5"/>
    <p:sldLayoutId id="2147483741" r:id="rId6"/>
    <p:sldLayoutId id="2147483709" r:id="rId7"/>
    <p:sldLayoutId id="2147483718" r:id="rId8"/>
    <p:sldLayoutId id="2147483719" r:id="rId9"/>
    <p:sldLayoutId id="2147483725" r:id="rId10"/>
    <p:sldLayoutId id="2147483731" r:id="rId11"/>
    <p:sldLayoutId id="2147483732" r:id="rId12"/>
    <p:sldLayoutId id="2147483744" r:id="rId13"/>
  </p:sldLayoutIdLst>
  <p:hf hdr="0" ftr="0" dt="0"/>
  <p:txStyles>
    <p:titleStyle>
      <a:lvl1pPr algn="l" defTabSz="914400" rtl="0" eaLnBrk="1" latinLnBrk="0" hangingPunct="1">
        <a:lnSpc>
          <a:spcPct val="85000"/>
        </a:lnSpc>
        <a:spcBef>
          <a:spcPct val="0"/>
        </a:spcBef>
        <a:buNone/>
        <a:defRPr sz="3200" b="1" i="0" kern="1200">
          <a:solidFill>
            <a:schemeClr val="tx1"/>
          </a:solidFill>
          <a:latin typeface="+mj-lt"/>
          <a:ea typeface="+mj-ea"/>
          <a:cs typeface="Arial" panose="020B0604020202020204" pitchFamily="34" charset="0"/>
        </a:defRPr>
      </a:lvl1pPr>
    </p:titleStyle>
    <p:bodyStyle>
      <a:lvl1pPr marL="231775" indent="-231775" algn="l" defTabSz="914400" rtl="0" eaLnBrk="1" latinLnBrk="0" hangingPunct="1">
        <a:lnSpc>
          <a:spcPct val="90000"/>
        </a:lnSpc>
        <a:spcBef>
          <a:spcPts val="1000"/>
        </a:spcBef>
        <a:buClr>
          <a:srgbClr val="BB5D00"/>
        </a:buClr>
        <a:buSzPct val="110000"/>
        <a:buFont typeface="Arial" panose="020B0604020202020204" pitchFamily="34" charset="0"/>
        <a:buChar char="•"/>
        <a:defRPr lang="en-US" sz="2400" b="0" i="0" kern="1200" dirty="0">
          <a:solidFill>
            <a:schemeClr val="tx1"/>
          </a:solidFill>
          <a:latin typeface="+mj-lt"/>
          <a:ea typeface="+mn-ea"/>
          <a:cs typeface="Arial" panose="020B0604020202020204" pitchFamily="34" charset="0"/>
        </a:defRPr>
      </a:lvl1pPr>
      <a:lvl2pPr marL="628650" indent="-342900" algn="l" defTabSz="914400" rtl="0" eaLnBrk="1" latinLnBrk="0" hangingPunct="1">
        <a:lnSpc>
          <a:spcPct val="90000"/>
        </a:lnSpc>
        <a:spcBef>
          <a:spcPts val="500"/>
        </a:spcBef>
        <a:buClr>
          <a:srgbClr val="DF572A"/>
        </a:buClr>
        <a:buFont typeface="Arial" panose="020B0604020202020204" pitchFamily="34" charset="0"/>
        <a:buChar char="‒"/>
        <a:defRPr lang="en-US" sz="2200" b="0" i="0" kern="1200" dirty="0">
          <a:solidFill>
            <a:schemeClr val="tx1"/>
          </a:solidFill>
          <a:latin typeface="+mj-lt"/>
          <a:ea typeface="+mn-ea"/>
          <a:cs typeface="Arial" panose="020B0604020202020204" pitchFamily="34" charset="0"/>
        </a:defRPr>
      </a:lvl2pPr>
      <a:lvl3pPr marL="804862" indent="-342900" algn="l" defTabSz="914400" rtl="0" eaLnBrk="1" latinLnBrk="0" hangingPunct="1">
        <a:lnSpc>
          <a:spcPct val="90000"/>
        </a:lnSpc>
        <a:spcBef>
          <a:spcPts val="500"/>
        </a:spcBef>
        <a:buClr>
          <a:srgbClr val="DF572A"/>
        </a:buClr>
        <a:buSzPct val="80000"/>
        <a:buFont typeface="Arial" panose="020B0604020202020204" pitchFamily="34" charset="0"/>
        <a:buChar char="•"/>
        <a:defRPr lang="en-US" sz="2000" b="0" i="0" kern="1200" dirty="0">
          <a:solidFill>
            <a:schemeClr val="tx1"/>
          </a:solidFill>
          <a:latin typeface="+mj-lt"/>
          <a:ea typeface="+mn-ea"/>
          <a:cs typeface="Arial" panose="020B0604020202020204" pitchFamily="34" charset="0"/>
        </a:defRPr>
      </a:lvl3pPr>
      <a:lvl4pPr marL="1031875" indent="-342900" algn="l" defTabSz="914400" rtl="0" eaLnBrk="1" latinLnBrk="0" hangingPunct="1">
        <a:lnSpc>
          <a:spcPct val="90000"/>
        </a:lnSpc>
        <a:spcBef>
          <a:spcPts val="500"/>
        </a:spcBef>
        <a:buClr>
          <a:srgbClr val="DF572A"/>
        </a:buClr>
        <a:buFont typeface="Arial" panose="020B0604020202020204" pitchFamily="34" charset="0"/>
        <a:buChar char="•"/>
        <a:defRPr lang="en-US" sz="1800" b="0" i="0" kern="1200" dirty="0">
          <a:solidFill>
            <a:schemeClr val="tx1"/>
          </a:solidFill>
          <a:latin typeface="+mj-lt"/>
          <a:ea typeface="+mn-ea"/>
          <a:cs typeface="Arial" panose="020B0604020202020204" pitchFamily="34" charset="0"/>
        </a:defRPr>
      </a:lvl4pPr>
      <a:lvl5pPr marL="1200150" indent="-285750" algn="l" defTabSz="914400" rtl="0" eaLnBrk="1" latinLnBrk="0" hangingPunct="1">
        <a:lnSpc>
          <a:spcPct val="90000"/>
        </a:lnSpc>
        <a:spcBef>
          <a:spcPts val="500"/>
        </a:spcBef>
        <a:buClr>
          <a:srgbClr val="DF572A"/>
        </a:buClr>
        <a:buFont typeface="Arial" panose="020B0604020202020204" pitchFamily="34" charset="0"/>
        <a:buNone/>
        <a:defRPr lang="en-US" sz="1600" b="0" i="0" kern="1200" dirty="0" smtClean="0">
          <a:solidFill>
            <a:schemeClr val="tx1"/>
          </a:solidFill>
          <a:latin typeface="+mj-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notesSlide" Target="../notesSlides/notesSlide5.xml"/><Relationship Id="rId7" Type="http://schemas.microsoft.com/office/2007/relationships/hdphoto" Target="../media/hdphoto2.wdp"/><Relationship Id="rId2" Type="http://schemas.openxmlformats.org/officeDocument/2006/relationships/slideLayout" Target="../slideLayouts/slideLayout4.xml"/><Relationship Id="rId1" Type="http://schemas.openxmlformats.org/officeDocument/2006/relationships/tags" Target="../tags/tag19.xml"/><Relationship Id="rId6" Type="http://schemas.openxmlformats.org/officeDocument/2006/relationships/image" Target="../media/image27.jpeg"/><Relationship Id="rId5" Type="http://schemas.microsoft.com/office/2007/relationships/hdphoto" Target="../media/hdphoto1.wdp"/><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32.jpeg"/><Relationship Id="rId4" Type="http://schemas.openxmlformats.org/officeDocument/2006/relationships/image" Target="../media/image31.emf"/></Relationships>
</file>

<file path=ppt/slides/_rels/slide1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20.xml"/><Relationship Id="rId5" Type="http://schemas.openxmlformats.org/officeDocument/2006/relationships/image" Target="../media/image35.png"/><Relationship Id="rId4" Type="http://schemas.openxmlformats.org/officeDocument/2006/relationships/image" Target="../media/image34.jpeg"/></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21.xml"/><Relationship Id="rId4" Type="http://schemas.openxmlformats.org/officeDocument/2006/relationships/image" Target="../media/image37.jpeg"/></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Layout" Target="../slideLayouts/slideLayout4.xml"/><Relationship Id="rId1" Type="http://schemas.openxmlformats.org/officeDocument/2006/relationships/tags" Target="../tags/tag22.xml"/><Relationship Id="rId6" Type="http://schemas.openxmlformats.org/officeDocument/2006/relationships/image" Target="../media/image40.jpeg"/><Relationship Id="rId5" Type="http://schemas.openxmlformats.org/officeDocument/2006/relationships/image" Target="../media/image39.jpeg"/><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slideLayout" Target="../slideLayouts/slideLayout4.xml"/><Relationship Id="rId1" Type="http://schemas.openxmlformats.org/officeDocument/2006/relationships/tags" Target="../tags/tag23.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2" Type="http://schemas.openxmlformats.org/officeDocument/2006/relationships/hyperlink" Target="https://fcx365.sharepoint.com/Sites/MTI/E_Learning_Courses/PitSafety_CompletionLogs1/story_html5.aspx" TargetMode="Externa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24.xml"/></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slideLayout" Target="../slideLayouts/slideLayout4.xml"/><Relationship Id="rId1" Type="http://schemas.openxmlformats.org/officeDocument/2006/relationships/tags" Target="../tags/tag25.xml"/><Relationship Id="rId4" Type="http://schemas.openxmlformats.org/officeDocument/2006/relationships/image" Target="../media/image45.jpeg"/></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Layout" Target="../slideLayouts/slideLayout4.xml"/><Relationship Id="rId1" Type="http://schemas.openxmlformats.org/officeDocument/2006/relationships/tags" Target="../tags/tag26.xml"/></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4.xml"/><Relationship Id="rId1" Type="http://schemas.openxmlformats.org/officeDocument/2006/relationships/tags" Target="../tags/tag27.xml"/></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4.xml"/><Relationship Id="rId1" Type="http://schemas.openxmlformats.org/officeDocument/2006/relationships/tags" Target="../tags/tag28.xml"/></Relationships>
</file>

<file path=ppt/slides/_rels/slide2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slideLayout" Target="../slideLayouts/slideLayout4.xml"/><Relationship Id="rId1" Type="http://schemas.openxmlformats.org/officeDocument/2006/relationships/tags" Target="../tags/tag29.xml"/><Relationship Id="rId4" Type="http://schemas.openxmlformats.org/officeDocument/2006/relationships/image" Target="../media/image55.jpe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slideLayout" Target="../slideLayouts/slideLayout4.xml"/><Relationship Id="rId1" Type="http://schemas.openxmlformats.org/officeDocument/2006/relationships/tags" Target="../tags/tag30.xml"/><Relationship Id="rId4" Type="http://schemas.openxmlformats.org/officeDocument/2006/relationships/image" Target="../media/image58.jpeg"/></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Layout" Target="../slideLayouts/slideLayout4.xml"/><Relationship Id="rId1" Type="http://schemas.openxmlformats.org/officeDocument/2006/relationships/tags" Target="../tags/tag31.xml"/><Relationship Id="rId4" Type="http://schemas.openxmlformats.org/officeDocument/2006/relationships/image" Target="../media/image60.png"/></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slideLayout" Target="../slideLayouts/slideLayout4.xml"/><Relationship Id="rId1" Type="http://schemas.openxmlformats.org/officeDocument/2006/relationships/tags" Target="../tags/tag32.xml"/></Relationships>
</file>

<file path=ppt/slides/_rels/slide3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slideLayout" Target="../slideLayouts/slideLayout4.xml"/><Relationship Id="rId1" Type="http://schemas.openxmlformats.org/officeDocument/2006/relationships/tags" Target="../tags/tag33.xml"/></Relationships>
</file>

<file path=ppt/slides/_rels/slide3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Layout" Target="../slideLayouts/slideLayout4.xml"/><Relationship Id="rId1" Type="http://schemas.openxmlformats.org/officeDocument/2006/relationships/tags" Target="../tags/tag34.xml"/><Relationship Id="rId4" Type="http://schemas.openxmlformats.org/officeDocument/2006/relationships/image" Target="../media/image65.png"/></Relationships>
</file>

<file path=ppt/slides/_rels/slide3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slideLayout" Target="../slideLayouts/slideLayout4.xml"/><Relationship Id="rId1" Type="http://schemas.openxmlformats.org/officeDocument/2006/relationships/tags" Target="../tags/tag35.xml"/><Relationship Id="rId4" Type="http://schemas.openxmlformats.org/officeDocument/2006/relationships/image" Target="../media/image67.jpeg"/></Relationships>
</file>

<file path=ppt/slides/_rels/slide3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36.xml"/></Relationships>
</file>

<file path=ppt/slides/_rels/slide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slideLayout" Target="../slideLayouts/slideLayout4.xml"/><Relationship Id="rId1" Type="http://schemas.openxmlformats.org/officeDocument/2006/relationships/tags" Target="../tags/tag37.xml"/><Relationship Id="rId4" Type="http://schemas.openxmlformats.org/officeDocument/2006/relationships/image" Target="../media/image70.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38.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4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slideLayout" Target="../slideLayouts/slideLayout4.xml"/><Relationship Id="rId1" Type="http://schemas.openxmlformats.org/officeDocument/2006/relationships/tags" Target="../tags/tag39.xml"/><Relationship Id="rId6" Type="http://schemas.openxmlformats.org/officeDocument/2006/relationships/image" Target="../media/image77.png"/><Relationship Id="rId5" Type="http://schemas.openxmlformats.org/officeDocument/2006/relationships/image" Target="../media/image76.jpeg"/><Relationship Id="rId4" Type="http://schemas.openxmlformats.org/officeDocument/2006/relationships/image" Target="../media/image75.jpeg"/></Relationships>
</file>

<file path=ppt/slides/_rels/slide43.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image" Target="../media/image78.emf"/><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86.jpeg"/><Relationship Id="rId5" Type="http://schemas.openxmlformats.org/officeDocument/2006/relationships/image" Target="../media/image85.png"/><Relationship Id="rId4" Type="http://schemas.openxmlformats.org/officeDocument/2006/relationships/image" Target="../media/image84.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xml"/><Relationship Id="rId1" Type="http://schemas.openxmlformats.org/officeDocument/2006/relationships/tags" Target="../tags/tag15.xml"/><Relationship Id="rId5" Type="http://schemas.openxmlformats.org/officeDocument/2006/relationships/image" Target="../media/image20.png"/><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tags" Target="../tags/tag16.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tags" Target="../tags/tag17.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tags" Target="../tags/tag18.xml"/><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611BF-8160-44B3-808D-163F9DA17BE4}"/>
              </a:ext>
            </a:extLst>
          </p:cNvPr>
          <p:cNvSpPr>
            <a:spLocks noGrp="1"/>
          </p:cNvSpPr>
          <p:nvPr>
            <p:ph type="ctrTitle"/>
          </p:nvPr>
        </p:nvSpPr>
        <p:spPr/>
        <p:txBody>
          <a:bodyPr/>
          <a:lstStyle/>
          <a:p>
            <a:r>
              <a:rPr lang="en-US" sz="3600">
                <a:latin typeface="Arial"/>
              </a:rPr>
              <a:t>Morenci In-Pit Site Specific</a:t>
            </a:r>
            <a:br>
              <a:rPr lang="en-US">
                <a:latin typeface="Arial"/>
              </a:rPr>
            </a:br>
            <a:endParaRPr lang="en-US"/>
          </a:p>
        </p:txBody>
      </p:sp>
    </p:spTree>
    <p:extLst>
      <p:ext uri="{BB962C8B-B14F-4D97-AF65-F5344CB8AC3E}">
        <p14:creationId xmlns:p14="http://schemas.microsoft.com/office/powerpoint/2010/main" val="35522162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2290375" y="374176"/>
            <a:ext cx="7223125" cy="642417"/>
          </a:xfrm>
          <a:prstGeom prst="rect">
            <a:avLst/>
          </a:prstGeom>
          <a:noFill/>
          <a:ln w="9525">
            <a:noFill/>
            <a:miter lim="800000"/>
            <a:headEnd/>
            <a:tailEnd/>
          </a:ln>
        </p:spPr>
        <p:txBody>
          <a:bodyPr anchor="b"/>
          <a:lstStyle/>
          <a:p>
            <a:pPr algn="ctr">
              <a:defRPr/>
            </a:pPr>
            <a:r>
              <a:rPr lang="en-US" sz="3200" b="1" kern="0">
                <a:solidFill>
                  <a:schemeClr val="bg1"/>
                </a:solidFill>
                <a:latin typeface="Arial"/>
                <a:ea typeface="+mj-ea"/>
                <a:cs typeface="Arial"/>
              </a:rPr>
              <a:t>General Requirements</a:t>
            </a:r>
            <a:endParaRPr lang="en-US" sz="3200">
              <a:solidFill>
                <a:schemeClr val="bg1"/>
              </a:solidFill>
              <a:latin typeface="Arial"/>
              <a:ea typeface="+mj-ea"/>
              <a:cs typeface="Arial"/>
            </a:endParaRPr>
          </a:p>
        </p:txBody>
      </p:sp>
      <p:pic>
        <p:nvPicPr>
          <p:cNvPr id="7" name="Picture 6"/>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brightnessContrast bright="40000" contrast="-20000"/>
                    </a14:imgEffect>
                  </a14:imgLayer>
                </a14:imgProps>
              </a:ext>
              <a:ext uri="{28A0092B-C50C-407E-A947-70E740481C1C}">
                <a14:useLocalDpi xmlns:a14="http://schemas.microsoft.com/office/drawing/2010/main" val="0"/>
              </a:ext>
            </a:extLst>
          </a:blip>
          <a:srcRect l="2692" t="53276" r="2462" b="9611"/>
          <a:stretch/>
        </p:blipFill>
        <p:spPr>
          <a:xfrm>
            <a:off x="1846734" y="1560474"/>
            <a:ext cx="2842800" cy="834300"/>
          </a:xfrm>
          <a:prstGeom prst="rect">
            <a:avLst/>
          </a:prstGeom>
        </p:spPr>
      </p:pic>
      <p:pic>
        <p:nvPicPr>
          <p:cNvPr id="8" name="Picture 7"/>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l="39393" t="9427" r="23494" b="1501"/>
          <a:stretch/>
        </p:blipFill>
        <p:spPr>
          <a:xfrm>
            <a:off x="1638663" y="3535155"/>
            <a:ext cx="1465544" cy="2637979"/>
          </a:xfrm>
          <a:prstGeom prst="rect">
            <a:avLst/>
          </a:prstGeom>
        </p:spPr>
      </p:pic>
      <p:cxnSp>
        <p:nvCxnSpPr>
          <p:cNvPr id="3" name="Straight Arrow Connector 2"/>
          <p:cNvCxnSpPr>
            <a:cxnSpLocks/>
          </p:cNvCxnSpPr>
          <p:nvPr/>
        </p:nvCxnSpPr>
        <p:spPr>
          <a:xfrm flipV="1">
            <a:off x="2818020" y="2357682"/>
            <a:ext cx="664658" cy="501320"/>
          </a:xfrm>
          <a:prstGeom prst="straightConnector1">
            <a:avLst/>
          </a:prstGeom>
          <a:ln>
            <a:solidFill>
              <a:srgbClr val="FF0000"/>
            </a:solidFill>
            <a:tailEnd type="arrow"/>
          </a:ln>
        </p:spPr>
        <p:style>
          <a:lnRef idx="2">
            <a:schemeClr val="accent4"/>
          </a:lnRef>
          <a:fillRef idx="0">
            <a:schemeClr val="accent4"/>
          </a:fillRef>
          <a:effectRef idx="1">
            <a:schemeClr val="accent4"/>
          </a:effectRef>
          <a:fontRef idx="minor">
            <a:schemeClr val="tx1"/>
          </a:fontRef>
        </p:style>
      </p:cxnSp>
      <p:sp>
        <p:nvSpPr>
          <p:cNvPr id="10" name="Rectangle 9"/>
          <p:cNvSpPr/>
          <p:nvPr/>
        </p:nvSpPr>
        <p:spPr>
          <a:xfrm>
            <a:off x="1712206" y="2812575"/>
            <a:ext cx="1697901" cy="369332"/>
          </a:xfrm>
          <a:prstGeom prst="rect">
            <a:avLst/>
          </a:prstGeom>
        </p:spPr>
        <p:txBody>
          <a:bodyPr wrap="none">
            <a:spAutoFit/>
          </a:bodyPr>
          <a:lstStyle/>
          <a:p>
            <a:r>
              <a:rPr lang="en-US" b="1">
                <a:ln>
                  <a:solidFill>
                    <a:schemeClr val="tx1"/>
                  </a:solidFill>
                </a:ln>
                <a:solidFill>
                  <a:srgbClr val="DD6523"/>
                </a:solidFill>
              </a:rPr>
              <a:t>Orange</a:t>
            </a:r>
            <a:r>
              <a:rPr lang="en-US"/>
              <a:t> button</a:t>
            </a:r>
          </a:p>
        </p:txBody>
      </p:sp>
      <p:cxnSp>
        <p:nvCxnSpPr>
          <p:cNvPr id="13" name="Straight Arrow Connector 12"/>
          <p:cNvCxnSpPr/>
          <p:nvPr/>
        </p:nvCxnSpPr>
        <p:spPr>
          <a:xfrm>
            <a:off x="2438400" y="3181907"/>
            <a:ext cx="201168" cy="1058654"/>
          </a:xfrm>
          <a:prstGeom prst="straightConnector1">
            <a:avLst/>
          </a:prstGeom>
          <a:ln>
            <a:solidFill>
              <a:srgbClr val="FF0000"/>
            </a:solidFill>
            <a:tailEnd type="arrow"/>
          </a:ln>
        </p:spPr>
        <p:style>
          <a:lnRef idx="2">
            <a:schemeClr val="accent4"/>
          </a:lnRef>
          <a:fillRef idx="0">
            <a:schemeClr val="accent4"/>
          </a:fillRef>
          <a:effectRef idx="1">
            <a:schemeClr val="accent4"/>
          </a:effectRef>
          <a:fontRef idx="minor">
            <a:schemeClr val="tx1"/>
          </a:fontRef>
        </p:style>
      </p:cxnSp>
      <p:sp>
        <p:nvSpPr>
          <p:cNvPr id="2" name="TextBox 1">
            <a:extLst>
              <a:ext uri="{FF2B5EF4-FFF2-40B4-BE49-F238E27FC236}">
                <a16:creationId xmlns:a16="http://schemas.microsoft.com/office/drawing/2014/main" id="{51EFAAC4-DE2C-4258-9E99-26055A972D60}"/>
              </a:ext>
            </a:extLst>
          </p:cNvPr>
          <p:cNvSpPr txBox="1"/>
          <p:nvPr/>
        </p:nvSpPr>
        <p:spPr>
          <a:xfrm>
            <a:off x="7675450" y="1191142"/>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New XPR 5550e model</a:t>
            </a:r>
          </a:p>
        </p:txBody>
      </p:sp>
      <p:pic>
        <p:nvPicPr>
          <p:cNvPr id="4" name="Picture 5" descr="A picture containing black&#10;&#10;Description generated with very high confidence">
            <a:extLst>
              <a:ext uri="{FF2B5EF4-FFF2-40B4-BE49-F238E27FC236}">
                <a16:creationId xmlns:a16="http://schemas.microsoft.com/office/drawing/2014/main" id="{985E7291-76F0-470C-AC0A-CCD9E9F08BD3}"/>
              </a:ext>
            </a:extLst>
          </p:cNvPr>
          <p:cNvPicPr>
            <a:picLocks noChangeAspect="1"/>
          </p:cNvPicPr>
          <p:nvPr/>
        </p:nvPicPr>
        <p:blipFill>
          <a:blip r:embed="rId8"/>
          <a:stretch>
            <a:fillRect/>
          </a:stretch>
        </p:blipFill>
        <p:spPr>
          <a:xfrm>
            <a:off x="6883689" y="1522795"/>
            <a:ext cx="2743200" cy="1743959"/>
          </a:xfrm>
          <a:prstGeom prst="rect">
            <a:avLst/>
          </a:prstGeom>
        </p:spPr>
      </p:pic>
      <p:sp>
        <p:nvSpPr>
          <p:cNvPr id="9" name="TextBox 8">
            <a:extLst>
              <a:ext uri="{FF2B5EF4-FFF2-40B4-BE49-F238E27FC236}">
                <a16:creationId xmlns:a16="http://schemas.microsoft.com/office/drawing/2014/main" id="{F46BC235-6287-40E1-9A38-7C0F470BD70F}"/>
              </a:ext>
            </a:extLst>
          </p:cNvPr>
          <p:cNvSpPr txBox="1"/>
          <p:nvPr/>
        </p:nvSpPr>
        <p:spPr>
          <a:xfrm>
            <a:off x="6411975" y="3219050"/>
            <a:ext cx="368662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u="sng">
                <a:solidFill>
                  <a:srgbClr val="FF0000"/>
                </a:solidFill>
              </a:rPr>
              <a:t>P4</a:t>
            </a:r>
            <a:r>
              <a:rPr lang="en-US" sz="1200" u="sng">
                <a:solidFill>
                  <a:srgbClr val="FF0000"/>
                </a:solidFill>
              </a:rPr>
              <a:t>=Emergency button on newer digital radios</a:t>
            </a:r>
          </a:p>
          <a:p>
            <a:pPr algn="ctr"/>
            <a:r>
              <a:rPr lang="en-US" sz="1200" u="sng">
                <a:solidFill>
                  <a:srgbClr val="FF0000"/>
                </a:solidFill>
              </a:rPr>
              <a:t>Push for 1.5 seconds</a:t>
            </a:r>
          </a:p>
        </p:txBody>
      </p:sp>
      <p:sp>
        <p:nvSpPr>
          <p:cNvPr id="11" name="TextBox 10">
            <a:extLst>
              <a:ext uri="{FF2B5EF4-FFF2-40B4-BE49-F238E27FC236}">
                <a16:creationId xmlns:a16="http://schemas.microsoft.com/office/drawing/2014/main" id="{E5224101-C9AB-4D62-8EB0-3A22FDD243E0}"/>
              </a:ext>
            </a:extLst>
          </p:cNvPr>
          <p:cNvSpPr txBox="1"/>
          <p:nvPr/>
        </p:nvSpPr>
        <p:spPr>
          <a:xfrm>
            <a:off x="3482678" y="3148609"/>
            <a:ext cx="7121674" cy="32624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rgbClr val="FF0000"/>
                </a:solidFill>
                <a:latin typeface="Arial"/>
                <a:cs typeface="Arial"/>
              </a:rPr>
              <a:t>Radio Silence</a:t>
            </a:r>
          </a:p>
          <a:p>
            <a:pPr lvl="1"/>
            <a:r>
              <a:rPr lang="en-US" sz="2000">
                <a:latin typeface="Arial"/>
                <a:cs typeface="Arial"/>
              </a:rPr>
              <a:t>During MAYDAY situations.</a:t>
            </a:r>
          </a:p>
          <a:p>
            <a:pPr lvl="1"/>
            <a:r>
              <a:rPr lang="en-US" sz="2000">
                <a:latin typeface="Arial"/>
                <a:cs typeface="Arial"/>
              </a:rPr>
              <a:t>Prior to blasting and until a “shot” has been cleared</a:t>
            </a:r>
          </a:p>
          <a:p>
            <a:pPr lvl="1"/>
            <a:r>
              <a:rPr lang="en-US" sz="2000">
                <a:latin typeface="Arial"/>
                <a:cs typeface="Arial"/>
              </a:rPr>
              <a:t>What do you do in the event of an emergency?</a:t>
            </a:r>
          </a:p>
          <a:p>
            <a:pPr lvl="1"/>
            <a:endParaRPr lang="en-US" sz="2000">
              <a:latin typeface="Arial"/>
              <a:cs typeface="Arial"/>
            </a:endParaRPr>
          </a:p>
          <a:p>
            <a:pPr lvl="1"/>
            <a:r>
              <a:rPr lang="en-US" sz="2000">
                <a:latin typeface="Arial"/>
                <a:cs typeface="Arial"/>
              </a:rPr>
              <a:t>Push the </a:t>
            </a:r>
            <a:r>
              <a:rPr lang="en-US" sz="2000" b="1">
                <a:solidFill>
                  <a:srgbClr val="DD6523"/>
                </a:solidFill>
                <a:latin typeface="Arial"/>
                <a:cs typeface="Arial"/>
              </a:rPr>
              <a:t>Orange</a:t>
            </a:r>
            <a:r>
              <a:rPr lang="en-US" sz="2000">
                <a:latin typeface="Arial"/>
                <a:cs typeface="Arial"/>
              </a:rPr>
              <a:t> or </a:t>
            </a:r>
            <a:r>
              <a:rPr lang="en-US" sz="2000">
                <a:solidFill>
                  <a:srgbClr val="FF0000"/>
                </a:solidFill>
                <a:latin typeface="Arial"/>
                <a:cs typeface="Arial"/>
              </a:rPr>
              <a:t>P4</a:t>
            </a:r>
            <a:r>
              <a:rPr lang="en-US" sz="2000">
                <a:latin typeface="Arial"/>
                <a:cs typeface="Arial"/>
              </a:rPr>
              <a:t> button depending on the radio. </a:t>
            </a:r>
            <a:endParaRPr lang="en-US" sz="2000">
              <a:cs typeface="Arial"/>
            </a:endParaRPr>
          </a:p>
          <a:p>
            <a:pPr lvl="1"/>
            <a:r>
              <a:rPr lang="en-US" sz="2000">
                <a:latin typeface="Arial"/>
                <a:cs typeface="Arial"/>
              </a:rPr>
              <a:t>You will be called back immediately by the mine gate.</a:t>
            </a:r>
          </a:p>
          <a:p>
            <a:endParaRPr lang="en-US"/>
          </a:p>
          <a:p>
            <a:r>
              <a:rPr lang="en-US" sz="2000" b="1" u="sng">
                <a:latin typeface="Arial"/>
                <a:cs typeface="Arial"/>
              </a:rPr>
              <a:t>All equipment stops immediately to allow for passage of emergency vehicles.</a:t>
            </a:r>
          </a:p>
        </p:txBody>
      </p:sp>
      <p:cxnSp>
        <p:nvCxnSpPr>
          <p:cNvPr id="15" name="Straight Arrow Connector 14">
            <a:extLst>
              <a:ext uri="{FF2B5EF4-FFF2-40B4-BE49-F238E27FC236}">
                <a16:creationId xmlns:a16="http://schemas.microsoft.com/office/drawing/2014/main" id="{F7C0028E-47B3-4CBE-A678-C23D3AF824C8}"/>
              </a:ext>
            </a:extLst>
          </p:cNvPr>
          <p:cNvCxnSpPr>
            <a:cxnSpLocks/>
          </p:cNvCxnSpPr>
          <p:nvPr/>
        </p:nvCxnSpPr>
        <p:spPr>
          <a:xfrm flipV="1">
            <a:off x="8255289" y="3060171"/>
            <a:ext cx="246560" cy="212099"/>
          </a:xfrm>
          <a:prstGeom prst="straightConnector1">
            <a:avLst/>
          </a:prstGeom>
          <a:ln>
            <a:solidFill>
              <a:srgbClr val="FF0000"/>
            </a:solidFill>
            <a:tailEnd type="arrow"/>
          </a:ln>
        </p:spPr>
        <p:style>
          <a:lnRef idx="2">
            <a:schemeClr val="accent4"/>
          </a:lnRef>
          <a:fillRef idx="0">
            <a:schemeClr val="accent4"/>
          </a:fillRef>
          <a:effectRef idx="1">
            <a:schemeClr val="accent4"/>
          </a:effectRef>
          <a:fontRef idx="minor">
            <a:schemeClr val="tx1"/>
          </a:fontRef>
        </p:style>
      </p:cxnSp>
      <p:sp>
        <p:nvSpPr>
          <p:cNvPr id="16" name="Rectangle 2">
            <a:extLst>
              <a:ext uri="{FF2B5EF4-FFF2-40B4-BE49-F238E27FC236}">
                <a16:creationId xmlns:a16="http://schemas.microsoft.com/office/drawing/2014/main" id="{F909A7B6-8227-4055-B1CB-F1F353272CA1}"/>
              </a:ext>
            </a:extLst>
          </p:cNvPr>
          <p:cNvSpPr txBox="1">
            <a:spLocks noChangeArrowheads="1"/>
          </p:cNvSpPr>
          <p:nvPr/>
        </p:nvSpPr>
        <p:spPr bwMode="auto">
          <a:xfrm>
            <a:off x="2371436" y="327985"/>
            <a:ext cx="7223125" cy="642417"/>
          </a:xfrm>
          <a:prstGeom prst="rect">
            <a:avLst/>
          </a:prstGeom>
          <a:noFill/>
          <a:ln w="9525">
            <a:noFill/>
            <a:miter lim="800000"/>
            <a:headEnd/>
            <a:tailEnd/>
          </a:ln>
        </p:spPr>
        <p:txBody>
          <a:bodyPr anchor="b"/>
          <a:lstStyle/>
          <a:p>
            <a:pPr algn="ctr">
              <a:defRPr/>
            </a:pPr>
            <a:r>
              <a:rPr lang="en-US" sz="3200" b="1" kern="0">
                <a:solidFill>
                  <a:srgbClr val="BA5929"/>
                </a:solidFill>
                <a:latin typeface="Arial"/>
                <a:ea typeface="+mj-ea"/>
                <a:cs typeface="Arial"/>
              </a:rPr>
              <a:t>General Requirements</a:t>
            </a:r>
            <a:endParaRPr lang="en-US" sz="3200">
              <a:solidFill>
                <a:srgbClr val="BA5929"/>
              </a:solidFill>
              <a:latin typeface="Arial"/>
              <a:ea typeface="+mj-ea"/>
              <a:cs typeface="Arial"/>
            </a:endParaRPr>
          </a:p>
        </p:txBody>
      </p:sp>
    </p:spTree>
    <p:custDataLst>
      <p:tags r:id="rId1"/>
    </p:custDataLst>
    <p:extLst>
      <p:ext uri="{BB962C8B-B14F-4D97-AF65-F5344CB8AC3E}">
        <p14:creationId xmlns:p14="http://schemas.microsoft.com/office/powerpoint/2010/main" val="38612734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24001" y="262962"/>
            <a:ext cx="7876309" cy="675389"/>
          </a:xfrm>
        </p:spPr>
        <p:txBody>
          <a:bodyPr>
            <a:normAutofit fontScale="90000"/>
          </a:bodyPr>
          <a:lstStyle/>
          <a:p>
            <a:pPr algn="ctr"/>
            <a:br>
              <a:rPr lang="en-US" b="0"/>
            </a:br>
            <a:r>
              <a:rPr lang="en-US" b="0">
                <a:latin typeface="Arial"/>
                <a:cs typeface="Arial"/>
              </a:rPr>
              <a:t> </a:t>
            </a:r>
            <a:r>
              <a:rPr lang="en-US" sz="3100">
                <a:solidFill>
                  <a:srgbClr val="BA5929"/>
                </a:solidFill>
                <a:latin typeface="Arial"/>
                <a:cs typeface="Arial"/>
              </a:rPr>
              <a:t>Radio Change: AMT/Coronado/Garfield/WC</a:t>
            </a:r>
          </a:p>
        </p:txBody>
      </p:sp>
      <p:pic>
        <p:nvPicPr>
          <p:cNvPr id="7" name="Picture 6"/>
          <p:cNvPicPr>
            <a:picLocks noChangeAspect="1"/>
          </p:cNvPicPr>
          <p:nvPr/>
        </p:nvPicPr>
        <p:blipFill>
          <a:blip r:embed="rId2"/>
          <a:stretch>
            <a:fillRect/>
          </a:stretch>
        </p:blipFill>
        <p:spPr>
          <a:xfrm>
            <a:off x="5283924" y="1169478"/>
            <a:ext cx="5348668" cy="5663529"/>
          </a:xfrm>
          <a:prstGeom prst="rect">
            <a:avLst/>
          </a:prstGeom>
        </p:spPr>
      </p:pic>
      <p:sp>
        <p:nvSpPr>
          <p:cNvPr id="8" name="Rectangle 7"/>
          <p:cNvSpPr/>
          <p:nvPr/>
        </p:nvSpPr>
        <p:spPr>
          <a:xfrm>
            <a:off x="1524000" y="1408873"/>
            <a:ext cx="3833446" cy="4862870"/>
          </a:xfrm>
          <a:prstGeom prst="rect">
            <a:avLst/>
          </a:prstGeom>
        </p:spPr>
        <p:txBody>
          <a:bodyPr wrap="square" anchor="t">
            <a:spAutoFit/>
          </a:bodyPr>
          <a:lstStyle/>
          <a:p>
            <a:endParaRPr lang="en-US" sz="1600">
              <a:solidFill>
                <a:srgbClr val="000000"/>
              </a:solidFill>
              <a:latin typeface="Arial" panose="020B0604020202020204" pitchFamily="34" charset="0"/>
            </a:endParaRPr>
          </a:p>
          <a:p>
            <a:r>
              <a:rPr lang="en-US" sz="2000">
                <a:solidFill>
                  <a:srgbClr val="000000"/>
                </a:solidFill>
                <a:latin typeface="Arial"/>
                <a:cs typeface="Arial"/>
              </a:rPr>
              <a:t>Traffic heading west of the intersection will switch radio to Dispatch 3. This will now cover Sun Ridge, Coronado, American Mountain and Silver Basin.</a:t>
            </a:r>
            <a:endParaRPr lang="en-US" sz="1600">
              <a:solidFill>
                <a:srgbClr val="000000"/>
              </a:solidFill>
              <a:latin typeface="Arial" panose="020B0604020202020204" pitchFamily="34" charset="0"/>
              <a:cs typeface="Arial"/>
            </a:endParaRPr>
          </a:p>
          <a:p>
            <a:endParaRPr lang="en-US">
              <a:solidFill>
                <a:srgbClr val="000000"/>
              </a:solidFill>
              <a:latin typeface="Arial" panose="020B0604020202020204" pitchFamily="34" charset="0"/>
            </a:endParaRPr>
          </a:p>
          <a:p>
            <a:endParaRPr lang="en-US">
              <a:solidFill>
                <a:srgbClr val="000000"/>
              </a:solidFill>
              <a:latin typeface="Arial" panose="020B0604020202020204" pitchFamily="34" charset="0"/>
            </a:endParaRPr>
          </a:p>
          <a:p>
            <a:r>
              <a:rPr lang="en-US" sz="2000">
                <a:solidFill>
                  <a:srgbClr val="000000"/>
                </a:solidFill>
                <a:latin typeface="Arial"/>
                <a:cs typeface="Arial"/>
              </a:rPr>
              <a:t>Traffic heading north will switch radio to Garfield. This will cover the King/PCR stockpiles, Garfield, Phase 14 and Shannon.</a:t>
            </a:r>
          </a:p>
          <a:p>
            <a:endParaRPr lang="en-US">
              <a:solidFill>
                <a:srgbClr val="000000"/>
              </a:solidFill>
              <a:latin typeface="Arial" panose="020B0604020202020204" pitchFamily="34" charset="0"/>
            </a:endParaRPr>
          </a:p>
          <a:p>
            <a:r>
              <a:rPr lang="en-US" sz="2000">
                <a:solidFill>
                  <a:srgbClr val="000000"/>
                </a:solidFill>
                <a:latin typeface="Arial"/>
                <a:cs typeface="Arial"/>
              </a:rPr>
              <a:t>Traffic heading south will switch radio to Western Coppe</a:t>
            </a:r>
            <a:r>
              <a:rPr lang="en-US">
                <a:solidFill>
                  <a:srgbClr val="000000"/>
                </a:solidFill>
                <a:latin typeface="Arial"/>
                <a:cs typeface="Arial"/>
              </a:rPr>
              <a:t>r</a:t>
            </a:r>
          </a:p>
        </p:txBody>
      </p:sp>
    </p:spTree>
    <p:extLst>
      <p:ext uri="{BB962C8B-B14F-4D97-AF65-F5344CB8AC3E}">
        <p14:creationId xmlns:p14="http://schemas.microsoft.com/office/powerpoint/2010/main" val="18208927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722971" y="342274"/>
            <a:ext cx="4229100" cy="752475"/>
          </a:xfrm>
          <a:prstGeom prst="rect">
            <a:avLst/>
          </a:prstGeom>
        </p:spPr>
      </p:pic>
      <p:pic>
        <p:nvPicPr>
          <p:cNvPr id="12" name="Picture 11">
            <a:extLst>
              <a:ext uri="{FF2B5EF4-FFF2-40B4-BE49-F238E27FC236}">
                <a16:creationId xmlns:a16="http://schemas.microsoft.com/office/drawing/2014/main" id="{115155B1-DF1B-4FEA-87F6-CD9BE0C7CE1F}"/>
              </a:ext>
            </a:extLst>
          </p:cNvPr>
          <p:cNvPicPr>
            <a:picLocks noChangeAspect="1"/>
          </p:cNvPicPr>
          <p:nvPr/>
        </p:nvPicPr>
        <p:blipFill>
          <a:blip r:embed="rId4"/>
          <a:stretch>
            <a:fillRect/>
          </a:stretch>
        </p:blipFill>
        <p:spPr>
          <a:xfrm>
            <a:off x="421706" y="1892051"/>
            <a:ext cx="8615083" cy="4965949"/>
          </a:xfrm>
          <a:prstGeom prst="rect">
            <a:avLst/>
          </a:prstGeom>
        </p:spPr>
      </p:pic>
      <p:sp>
        <p:nvSpPr>
          <p:cNvPr id="14" name="TextBox 13">
            <a:extLst>
              <a:ext uri="{FF2B5EF4-FFF2-40B4-BE49-F238E27FC236}">
                <a16:creationId xmlns:a16="http://schemas.microsoft.com/office/drawing/2014/main" id="{69C2313C-81EF-42B3-8CA2-ABA9604EF672}"/>
              </a:ext>
            </a:extLst>
          </p:cNvPr>
          <p:cNvSpPr txBox="1"/>
          <p:nvPr/>
        </p:nvSpPr>
        <p:spPr>
          <a:xfrm>
            <a:off x="1043401" y="2071575"/>
            <a:ext cx="918882" cy="400110"/>
          </a:xfrm>
          <a:prstGeom prst="rect">
            <a:avLst/>
          </a:prstGeom>
          <a:solidFill>
            <a:schemeClr val="bg2"/>
          </a:solidFill>
        </p:spPr>
        <p:txBody>
          <a:bodyPr wrap="square">
            <a:spAutoFit/>
          </a:bodyPr>
          <a:lstStyle/>
          <a:p>
            <a:r>
              <a:rPr lang="en-US" sz="2000" b="0" i="0" u="none" strike="noStrike" baseline="0">
                <a:solidFill>
                  <a:srgbClr val="000000"/>
                </a:solidFill>
                <a:latin typeface="Times New Roman" panose="02020603050405020304" pitchFamily="18" charset="0"/>
              </a:rPr>
              <a:t> </a:t>
            </a:r>
            <a:r>
              <a:rPr lang="en-US" sz="1800" b="0" i="0" u="none" strike="noStrike" baseline="0">
                <a:solidFill>
                  <a:srgbClr val="000000"/>
                </a:solidFill>
                <a:latin typeface="Times New Roman" panose="02020603050405020304" pitchFamily="18" charset="0"/>
              </a:rPr>
              <a:t>OLD </a:t>
            </a:r>
            <a:endParaRPr lang="en-US"/>
          </a:p>
        </p:txBody>
      </p:sp>
      <p:sp>
        <p:nvSpPr>
          <p:cNvPr id="16" name="TextBox 15">
            <a:extLst>
              <a:ext uri="{FF2B5EF4-FFF2-40B4-BE49-F238E27FC236}">
                <a16:creationId xmlns:a16="http://schemas.microsoft.com/office/drawing/2014/main" id="{89E5613D-F070-42D8-901C-7DA1F2164705}"/>
              </a:ext>
            </a:extLst>
          </p:cNvPr>
          <p:cNvSpPr txBox="1"/>
          <p:nvPr/>
        </p:nvSpPr>
        <p:spPr>
          <a:xfrm>
            <a:off x="5492630" y="2032764"/>
            <a:ext cx="918882" cy="400110"/>
          </a:xfrm>
          <a:prstGeom prst="rect">
            <a:avLst/>
          </a:prstGeom>
          <a:solidFill>
            <a:schemeClr val="bg2"/>
          </a:solidFill>
        </p:spPr>
        <p:txBody>
          <a:bodyPr wrap="square">
            <a:spAutoFit/>
          </a:bodyPr>
          <a:lstStyle/>
          <a:p>
            <a:r>
              <a:rPr lang="en-US" sz="2000" b="0" i="0" u="none" strike="noStrike" baseline="0">
                <a:solidFill>
                  <a:srgbClr val="000000"/>
                </a:solidFill>
                <a:latin typeface="Times New Roman" panose="02020603050405020304" pitchFamily="18" charset="0"/>
              </a:rPr>
              <a:t> </a:t>
            </a:r>
            <a:r>
              <a:rPr lang="en-US" sz="1800" b="0" i="0" u="none" strike="noStrike" baseline="0">
                <a:solidFill>
                  <a:srgbClr val="000000"/>
                </a:solidFill>
                <a:latin typeface="Times New Roman" panose="02020603050405020304" pitchFamily="18" charset="0"/>
              </a:rPr>
              <a:t>NEW </a:t>
            </a:r>
            <a:endParaRPr lang="en-US"/>
          </a:p>
        </p:txBody>
      </p:sp>
      <p:sp>
        <p:nvSpPr>
          <p:cNvPr id="21" name="TextBox 20">
            <a:extLst>
              <a:ext uri="{FF2B5EF4-FFF2-40B4-BE49-F238E27FC236}">
                <a16:creationId xmlns:a16="http://schemas.microsoft.com/office/drawing/2014/main" id="{FEA8245F-7D2C-45E7-8B5A-872F589F60B2}"/>
              </a:ext>
            </a:extLst>
          </p:cNvPr>
          <p:cNvSpPr txBox="1"/>
          <p:nvPr/>
        </p:nvSpPr>
        <p:spPr>
          <a:xfrm>
            <a:off x="3946142" y="3525998"/>
            <a:ext cx="3092975" cy="400110"/>
          </a:xfrm>
          <a:prstGeom prst="rect">
            <a:avLst/>
          </a:prstGeom>
          <a:gradFill>
            <a:gsLst>
              <a:gs pos="48000">
                <a:schemeClr val="accent1">
                  <a:lumMod val="5000"/>
                  <a:lumOff val="95000"/>
                </a:schemeClr>
              </a:gs>
              <a:gs pos="88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r>
              <a:rPr lang="en-US" sz="2000" b="0" i="0" u="none" strike="noStrike" baseline="0">
                <a:solidFill>
                  <a:srgbClr val="000000"/>
                </a:solidFill>
                <a:latin typeface="Times New Roman" panose="02020603050405020304" pitchFamily="18" charset="0"/>
              </a:rPr>
              <a:t> </a:t>
            </a:r>
            <a:r>
              <a:rPr lang="en-US" sz="1800" b="0" i="0" u="none" strike="noStrike" baseline="0">
                <a:solidFill>
                  <a:srgbClr val="000000"/>
                </a:solidFill>
                <a:latin typeface="Times New Roman" panose="02020603050405020304" pitchFamily="18" charset="0"/>
              </a:rPr>
              <a:t>FROM                                TO </a:t>
            </a:r>
            <a:endParaRPr lang="en-US"/>
          </a:p>
        </p:txBody>
      </p:sp>
      <p:sp>
        <p:nvSpPr>
          <p:cNvPr id="23" name="TextBox 22">
            <a:extLst>
              <a:ext uri="{FF2B5EF4-FFF2-40B4-BE49-F238E27FC236}">
                <a16:creationId xmlns:a16="http://schemas.microsoft.com/office/drawing/2014/main" id="{DFEB18FD-9FE6-4F7C-A603-F8FC8326D0C6}"/>
              </a:ext>
            </a:extLst>
          </p:cNvPr>
          <p:cNvSpPr txBox="1"/>
          <p:nvPr/>
        </p:nvSpPr>
        <p:spPr>
          <a:xfrm>
            <a:off x="1326776" y="1245720"/>
            <a:ext cx="8987439" cy="646331"/>
          </a:xfrm>
          <a:prstGeom prst="rect">
            <a:avLst/>
          </a:prstGeom>
          <a:noFill/>
        </p:spPr>
        <p:txBody>
          <a:bodyPr wrap="square">
            <a:spAutoFit/>
          </a:bodyPr>
          <a:lstStyle/>
          <a:p>
            <a:r>
              <a:rPr lang="en-US" sz="1800" b="0" i="0" u="none" strike="noStrike" baseline="0">
                <a:solidFill>
                  <a:srgbClr val="000000"/>
                </a:solidFill>
                <a:latin typeface="Calibri" panose="020F0502020204030204" pitchFamily="34" charset="0"/>
              </a:rPr>
              <a:t>Western Copper Pit Phase-14 area (Shovel#44 and Shovel #46) up to Metcalf-Shannon Intersection will be using </a:t>
            </a:r>
            <a:r>
              <a:rPr lang="en-US" sz="1800" b="1" i="0" u="none" strike="noStrike" baseline="0">
                <a:solidFill>
                  <a:srgbClr val="000000"/>
                </a:solidFill>
                <a:latin typeface="Calibri" panose="020F0502020204030204" pitchFamily="34" charset="0"/>
              </a:rPr>
              <a:t>“METCALF/W COPPER Channel </a:t>
            </a:r>
            <a:r>
              <a:rPr lang="en-US" sz="1800" b="0" i="0" u="none" strike="noStrike" baseline="0">
                <a:solidFill>
                  <a:srgbClr val="000000"/>
                </a:solidFill>
                <a:latin typeface="Calibri" panose="020F0502020204030204" pitchFamily="34" charset="0"/>
              </a:rPr>
              <a:t>effective </a:t>
            </a:r>
            <a:r>
              <a:rPr lang="en-US" sz="1800" b="0" i="0" u="none" strike="noStrike" baseline="0">
                <a:solidFill>
                  <a:srgbClr val="FF0000"/>
                </a:solidFill>
                <a:latin typeface="Calibri" panose="020F0502020204030204" pitchFamily="34" charset="0"/>
              </a:rPr>
              <a:t>May 1,2023. </a:t>
            </a:r>
            <a:endParaRPr lang="en-US" sz="1800" b="0" i="0" u="none" strike="noStrike" baseline="0">
              <a:solidFill>
                <a:srgbClr val="000000"/>
              </a:solidFill>
              <a:latin typeface="Calibri" panose="020F0502020204030204" pitchFamily="34" charset="0"/>
            </a:endParaRPr>
          </a:p>
        </p:txBody>
      </p:sp>
      <p:pic>
        <p:nvPicPr>
          <p:cNvPr id="24" name="Picture 23">
            <a:extLst>
              <a:ext uri="{FF2B5EF4-FFF2-40B4-BE49-F238E27FC236}">
                <a16:creationId xmlns:a16="http://schemas.microsoft.com/office/drawing/2014/main" id="{CDCDCAD9-511B-483E-89AF-8D6482BA136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50456" y="2271630"/>
            <a:ext cx="2226193" cy="3638506"/>
          </a:xfrm>
          <a:prstGeom prst="rect">
            <a:avLst/>
          </a:prstGeom>
        </p:spPr>
      </p:pic>
      <p:sp>
        <p:nvSpPr>
          <p:cNvPr id="25" name="Oval 24">
            <a:extLst>
              <a:ext uri="{FF2B5EF4-FFF2-40B4-BE49-F238E27FC236}">
                <a16:creationId xmlns:a16="http://schemas.microsoft.com/office/drawing/2014/main" id="{22F65A96-7B59-4155-AC85-A7D2459BD226}"/>
              </a:ext>
            </a:extLst>
          </p:cNvPr>
          <p:cNvSpPr/>
          <p:nvPr/>
        </p:nvSpPr>
        <p:spPr>
          <a:xfrm>
            <a:off x="5074916" y="2032764"/>
            <a:ext cx="417713" cy="423949"/>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23BC473D-E720-4A78-A71A-30C49CD935B4}"/>
              </a:ext>
            </a:extLst>
          </p:cNvPr>
          <p:cNvSpPr/>
          <p:nvPr/>
        </p:nvSpPr>
        <p:spPr>
          <a:xfrm>
            <a:off x="2392139" y="2326407"/>
            <a:ext cx="417713" cy="423949"/>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A55FA202-1349-4DAA-B489-5B643708F688}"/>
              </a:ext>
            </a:extLst>
          </p:cNvPr>
          <p:cNvSpPr/>
          <p:nvPr/>
        </p:nvSpPr>
        <p:spPr>
          <a:xfrm>
            <a:off x="697000" y="1994691"/>
            <a:ext cx="417713" cy="423949"/>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0A43F87C-C786-4C36-872A-714C36679598}"/>
              </a:ext>
            </a:extLst>
          </p:cNvPr>
          <p:cNvSpPr/>
          <p:nvPr/>
        </p:nvSpPr>
        <p:spPr>
          <a:xfrm>
            <a:off x="909063" y="4884337"/>
            <a:ext cx="417713" cy="423949"/>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06E7A407-6329-486B-9A29-6FC21408B676}"/>
              </a:ext>
            </a:extLst>
          </p:cNvPr>
          <p:cNvSpPr/>
          <p:nvPr/>
        </p:nvSpPr>
        <p:spPr>
          <a:xfrm>
            <a:off x="5283772" y="4907425"/>
            <a:ext cx="417713" cy="423949"/>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B97062B1-B2F3-4C84-91C9-FA80C9A436CD}"/>
              </a:ext>
            </a:extLst>
          </p:cNvPr>
          <p:cNvSpPr/>
          <p:nvPr/>
        </p:nvSpPr>
        <p:spPr>
          <a:xfrm>
            <a:off x="7728848" y="6293259"/>
            <a:ext cx="417713" cy="423949"/>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AAF3934A-E4D5-4711-873D-4D5107046612}"/>
              </a:ext>
            </a:extLst>
          </p:cNvPr>
          <p:cNvSpPr/>
          <p:nvPr/>
        </p:nvSpPr>
        <p:spPr>
          <a:xfrm>
            <a:off x="6846995" y="2366601"/>
            <a:ext cx="417713" cy="423949"/>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5462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a:solidFill>
                  <a:srgbClr val="BA5929"/>
                </a:solidFill>
                <a:latin typeface="Arial"/>
                <a:cs typeface="Arial"/>
              </a:rPr>
              <a:t>Mine Radio Channels </a:t>
            </a:r>
            <a:endParaRPr lang="en-US">
              <a:solidFill>
                <a:srgbClr val="BA5929"/>
              </a:solidFill>
            </a:endParaRPr>
          </a:p>
        </p:txBody>
      </p:sp>
      <p:sp>
        <p:nvSpPr>
          <p:cNvPr id="9" name="Rectangle 8"/>
          <p:cNvSpPr/>
          <p:nvPr/>
        </p:nvSpPr>
        <p:spPr>
          <a:xfrm>
            <a:off x="1524000" y="938351"/>
            <a:ext cx="3833446" cy="4770537"/>
          </a:xfrm>
          <a:prstGeom prst="rect">
            <a:avLst/>
          </a:prstGeom>
        </p:spPr>
        <p:txBody>
          <a:bodyPr wrap="square">
            <a:spAutoFit/>
          </a:bodyPr>
          <a:lstStyle/>
          <a:p>
            <a:endParaRPr lang="en-US" sz="1600">
              <a:solidFill>
                <a:srgbClr val="000000"/>
              </a:solidFill>
              <a:latin typeface="Arial" panose="020B0604020202020204" pitchFamily="34" charset="0"/>
            </a:endParaRPr>
          </a:p>
          <a:p>
            <a:r>
              <a:rPr lang="en-US" sz="2400">
                <a:solidFill>
                  <a:srgbClr val="000000"/>
                </a:solidFill>
                <a:latin typeface="Arial" panose="020B0604020202020204" pitchFamily="34" charset="0"/>
              </a:rPr>
              <a:t> </a:t>
            </a:r>
          </a:p>
          <a:p>
            <a:pPr marL="285750" indent="-285750">
              <a:buFont typeface="Arial" panose="020B0604020202020204" pitchFamily="34" charset="0"/>
              <a:buChar char="•"/>
            </a:pPr>
            <a:r>
              <a:rPr lang="en-US" sz="2400" b="1">
                <a:solidFill>
                  <a:srgbClr val="00FF00"/>
                </a:solidFill>
                <a:latin typeface="Arial" panose="020B0604020202020204" pitchFamily="34" charset="0"/>
              </a:rPr>
              <a:t>Dispatch 3 </a:t>
            </a:r>
            <a:r>
              <a:rPr lang="en-US" sz="2400">
                <a:solidFill>
                  <a:srgbClr val="000000"/>
                </a:solidFill>
                <a:latin typeface="Arial" panose="020B0604020202020204" pitchFamily="34" charset="0"/>
              </a:rPr>
              <a:t>(West and South of Hwy 191)</a:t>
            </a:r>
          </a:p>
          <a:p>
            <a:endParaRPr lang="en-US" sz="2400">
              <a:solidFill>
                <a:srgbClr val="000000"/>
              </a:solidFill>
              <a:latin typeface="Arial" panose="020B0604020202020204" pitchFamily="34" charset="0"/>
            </a:endParaRPr>
          </a:p>
          <a:p>
            <a:endParaRPr lang="en-US" sz="2400">
              <a:solidFill>
                <a:srgbClr val="000000"/>
              </a:solidFill>
              <a:latin typeface="Arial" panose="020B0604020202020204" pitchFamily="34" charset="0"/>
            </a:endParaRPr>
          </a:p>
          <a:p>
            <a:pPr marL="285750" indent="-285750">
              <a:buFont typeface="Arial" panose="020B0604020202020204" pitchFamily="34" charset="0"/>
              <a:buChar char="•"/>
            </a:pPr>
            <a:r>
              <a:rPr lang="en-US" sz="2400" b="1">
                <a:solidFill>
                  <a:srgbClr val="0000FF"/>
                </a:solidFill>
                <a:latin typeface="Arial" panose="020B0604020202020204" pitchFamily="34" charset="0"/>
              </a:rPr>
              <a:t>Coronado/Garfield</a:t>
            </a:r>
            <a:r>
              <a:rPr lang="en-US" sz="2400">
                <a:solidFill>
                  <a:srgbClr val="000000"/>
                </a:solidFill>
                <a:latin typeface="Arial" panose="020B0604020202020204" pitchFamily="34" charset="0"/>
              </a:rPr>
              <a:t> (North and East Side of the Mine</a:t>
            </a:r>
          </a:p>
          <a:p>
            <a:pPr marL="285750" indent="-285750">
              <a:buFont typeface="Arial" panose="020B0604020202020204" pitchFamily="34" charset="0"/>
              <a:buChar char="•"/>
            </a:pPr>
            <a:endParaRPr lang="en-US" sz="2400">
              <a:solidFill>
                <a:srgbClr val="000000"/>
              </a:solidFill>
              <a:latin typeface="Arial" panose="020B0604020202020204" pitchFamily="34" charset="0"/>
            </a:endParaRPr>
          </a:p>
          <a:p>
            <a:endParaRPr lang="en-US" sz="2400">
              <a:solidFill>
                <a:srgbClr val="000000"/>
              </a:solidFill>
              <a:latin typeface="Arial" panose="020B0604020202020204" pitchFamily="34" charset="0"/>
            </a:endParaRPr>
          </a:p>
          <a:p>
            <a:pPr marL="285750" indent="-285750">
              <a:buFont typeface="Arial" panose="020B0604020202020204" pitchFamily="34" charset="0"/>
              <a:buChar char="•"/>
            </a:pPr>
            <a:r>
              <a:rPr lang="en-US" sz="2400" b="1">
                <a:solidFill>
                  <a:srgbClr val="FF3300"/>
                </a:solidFill>
                <a:latin typeface="Arial" panose="020B0604020202020204" pitchFamily="34" charset="0"/>
              </a:rPr>
              <a:t>Western Copper </a:t>
            </a:r>
            <a:r>
              <a:rPr lang="en-US" sz="2400">
                <a:solidFill>
                  <a:srgbClr val="000000"/>
                </a:solidFill>
                <a:latin typeface="Arial" panose="020B0604020202020204" pitchFamily="34" charset="0"/>
              </a:rPr>
              <a:t>(Center of the Mine)</a:t>
            </a:r>
          </a:p>
        </p:txBody>
      </p:sp>
      <p:pic>
        <p:nvPicPr>
          <p:cNvPr id="4" name="Picture 3">
            <a:extLst>
              <a:ext uri="{FF2B5EF4-FFF2-40B4-BE49-F238E27FC236}">
                <a16:creationId xmlns:a16="http://schemas.microsoft.com/office/drawing/2014/main" id="{E0A3046F-272A-4B6C-95C9-83E34D88BD7A}"/>
              </a:ext>
            </a:extLst>
          </p:cNvPr>
          <p:cNvPicPr>
            <a:picLocks noChangeAspect="1"/>
          </p:cNvPicPr>
          <p:nvPr/>
        </p:nvPicPr>
        <p:blipFill>
          <a:blip r:embed="rId2"/>
          <a:stretch>
            <a:fillRect/>
          </a:stretch>
        </p:blipFill>
        <p:spPr>
          <a:xfrm>
            <a:off x="5477435" y="1192307"/>
            <a:ext cx="5029200" cy="5602941"/>
          </a:xfrm>
          <a:prstGeom prst="rect">
            <a:avLst/>
          </a:prstGeom>
        </p:spPr>
      </p:pic>
      <p:cxnSp>
        <p:nvCxnSpPr>
          <p:cNvPr id="5" name="Straight Arrow Connector 4">
            <a:extLst>
              <a:ext uri="{FF2B5EF4-FFF2-40B4-BE49-F238E27FC236}">
                <a16:creationId xmlns:a16="http://schemas.microsoft.com/office/drawing/2014/main" id="{7823404B-8729-4B91-82E7-DBABA5800882}"/>
              </a:ext>
            </a:extLst>
          </p:cNvPr>
          <p:cNvCxnSpPr>
            <a:cxnSpLocks/>
          </p:cNvCxnSpPr>
          <p:nvPr/>
        </p:nvCxnSpPr>
        <p:spPr>
          <a:xfrm flipH="1">
            <a:off x="9293290" y="3116024"/>
            <a:ext cx="1374710" cy="392286"/>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29B48314-6E50-4186-8570-796784CC820F}"/>
              </a:ext>
            </a:extLst>
          </p:cNvPr>
          <p:cNvSpPr txBox="1"/>
          <p:nvPr/>
        </p:nvSpPr>
        <p:spPr>
          <a:xfrm>
            <a:off x="10608906" y="2192694"/>
            <a:ext cx="1138335" cy="1754326"/>
          </a:xfrm>
          <a:prstGeom prst="rect">
            <a:avLst/>
          </a:prstGeom>
          <a:noFill/>
        </p:spPr>
        <p:txBody>
          <a:bodyPr wrap="square" rtlCol="0">
            <a:spAutoFit/>
          </a:bodyPr>
          <a:lstStyle/>
          <a:p>
            <a:r>
              <a:rPr lang="en-US"/>
              <a:t>Change coming May 1</a:t>
            </a:r>
            <a:r>
              <a:rPr lang="en-US" baseline="30000"/>
              <a:t>st</a:t>
            </a:r>
            <a:r>
              <a:rPr lang="en-US"/>
              <a:t> </a:t>
            </a:r>
          </a:p>
          <a:p>
            <a:r>
              <a:rPr lang="en-US"/>
              <a:t>Added to Western Copper</a:t>
            </a:r>
          </a:p>
        </p:txBody>
      </p:sp>
    </p:spTree>
    <p:extLst>
      <p:ext uri="{BB962C8B-B14F-4D97-AF65-F5344CB8AC3E}">
        <p14:creationId xmlns:p14="http://schemas.microsoft.com/office/powerpoint/2010/main" val="38478929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solidFill>
                  <a:srgbClr val="BA5929"/>
                </a:solidFill>
                <a:latin typeface="Arial"/>
                <a:cs typeface="Arial"/>
              </a:rPr>
              <a:t>Lightning </a:t>
            </a:r>
            <a:endParaRPr lang="en-US">
              <a:solidFill>
                <a:srgbClr val="BA5929"/>
              </a:solidFill>
            </a:endParaRPr>
          </a:p>
        </p:txBody>
      </p:sp>
      <p:pic>
        <p:nvPicPr>
          <p:cNvPr id="3" name="Picture 3" descr="A picture containing light, dark, lit, large&#10;&#10;Description generated with very high confidence">
            <a:extLst>
              <a:ext uri="{FF2B5EF4-FFF2-40B4-BE49-F238E27FC236}">
                <a16:creationId xmlns:a16="http://schemas.microsoft.com/office/drawing/2014/main" id="{C126A635-A11F-4B42-8983-250CF04FD280}"/>
              </a:ext>
            </a:extLst>
          </p:cNvPr>
          <p:cNvPicPr>
            <a:picLocks noChangeAspect="1"/>
          </p:cNvPicPr>
          <p:nvPr/>
        </p:nvPicPr>
        <p:blipFill>
          <a:blip r:embed="rId4"/>
          <a:stretch>
            <a:fillRect/>
          </a:stretch>
        </p:blipFill>
        <p:spPr>
          <a:xfrm>
            <a:off x="295835" y="1176034"/>
            <a:ext cx="11636189" cy="2052358"/>
          </a:xfrm>
          <a:prstGeom prst="rect">
            <a:avLst/>
          </a:prstGeom>
        </p:spPr>
      </p:pic>
      <p:pic>
        <p:nvPicPr>
          <p:cNvPr id="5" name="Picture 4">
            <a:extLst>
              <a:ext uri="{FF2B5EF4-FFF2-40B4-BE49-F238E27FC236}">
                <a16:creationId xmlns:a16="http://schemas.microsoft.com/office/drawing/2014/main" id="{0515CE2B-936A-49D7-A790-60BF4F78CD66}"/>
              </a:ext>
            </a:extLst>
          </p:cNvPr>
          <p:cNvPicPr>
            <a:picLocks noChangeAspect="1"/>
          </p:cNvPicPr>
          <p:nvPr/>
        </p:nvPicPr>
        <p:blipFill>
          <a:blip r:embed="rId5"/>
          <a:stretch>
            <a:fillRect/>
          </a:stretch>
        </p:blipFill>
        <p:spPr>
          <a:xfrm>
            <a:off x="259977" y="3228392"/>
            <a:ext cx="11899532" cy="3489649"/>
          </a:xfrm>
          <a:prstGeom prst="rect">
            <a:avLst/>
          </a:prstGeom>
        </p:spPr>
      </p:pic>
    </p:spTree>
    <p:custDataLst>
      <p:tags r:id="rId1"/>
    </p:custDataLst>
    <p:extLst>
      <p:ext uri="{BB962C8B-B14F-4D97-AF65-F5344CB8AC3E}">
        <p14:creationId xmlns:p14="http://schemas.microsoft.com/office/powerpoint/2010/main" val="2197831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6DBFAD-2446-4191-9958-9868E84C1B55}"/>
              </a:ext>
            </a:extLst>
          </p:cNvPr>
          <p:cNvSpPr>
            <a:spLocks noGrp="1"/>
          </p:cNvSpPr>
          <p:nvPr>
            <p:ph idx="1"/>
          </p:nvPr>
        </p:nvSpPr>
        <p:spPr/>
        <p:txBody>
          <a:bodyPr/>
          <a:lstStyle/>
          <a:p>
            <a:endParaRPr lang="en-US"/>
          </a:p>
        </p:txBody>
      </p:sp>
      <p:sp>
        <p:nvSpPr>
          <p:cNvPr id="2" name="Title 1"/>
          <p:cNvSpPr>
            <a:spLocks noGrp="1"/>
          </p:cNvSpPr>
          <p:nvPr>
            <p:ph type="title"/>
          </p:nvPr>
        </p:nvSpPr>
        <p:spPr/>
        <p:txBody>
          <a:bodyPr/>
          <a:lstStyle/>
          <a:p>
            <a:pPr algn="ctr"/>
            <a:r>
              <a:rPr lang="en-US">
                <a:solidFill>
                  <a:srgbClr val="BA5929"/>
                </a:solidFill>
                <a:latin typeface="Arial"/>
                <a:cs typeface="Arial"/>
              </a:rPr>
              <a:t>Lightning Detection Beacons</a:t>
            </a:r>
            <a:endParaRPr lang="en-US">
              <a:solidFill>
                <a:srgbClr val="BA5929"/>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973918"/>
            <a:ext cx="9144000" cy="5518323"/>
          </a:xfrm>
          <a:prstGeom prst="rect">
            <a:avLst/>
          </a:prstGeom>
        </p:spPr>
      </p:pic>
    </p:spTree>
    <p:extLst>
      <p:ext uri="{BB962C8B-B14F-4D97-AF65-F5344CB8AC3E}">
        <p14:creationId xmlns:p14="http://schemas.microsoft.com/office/powerpoint/2010/main" val="9606333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1992949" y="321082"/>
            <a:ext cx="7223125" cy="648891"/>
          </a:xfrm>
          <a:prstGeom prst="rect">
            <a:avLst/>
          </a:prstGeom>
          <a:noFill/>
          <a:ln w="9525">
            <a:noFill/>
            <a:miter lim="800000"/>
            <a:headEnd/>
            <a:tailEnd/>
          </a:ln>
        </p:spPr>
        <p:txBody>
          <a:bodyPr anchor="b"/>
          <a:lstStyle/>
          <a:p>
            <a:pPr algn="ctr">
              <a:defRPr/>
            </a:pPr>
            <a:r>
              <a:rPr lang="en-US" sz="3200" b="1" i="1" kern="0">
                <a:solidFill>
                  <a:schemeClr val="bg1"/>
                </a:solidFill>
                <a:latin typeface="Arial"/>
                <a:ea typeface="+mj-ea"/>
                <a:cs typeface="Arial"/>
              </a:rPr>
              <a:t>Speed Limit &amp; Road Conditions</a:t>
            </a:r>
            <a:endParaRPr lang="en-US" sz="3200">
              <a:solidFill>
                <a:schemeClr val="bg1"/>
              </a:solidFill>
              <a:ea typeface="+mj-ea"/>
            </a:endParaRPr>
          </a:p>
        </p:txBody>
      </p:sp>
      <p:sp>
        <p:nvSpPr>
          <p:cNvPr id="3" name="Rectangle 3"/>
          <p:cNvSpPr>
            <a:spLocks noGrp="1" noChangeArrowheads="1"/>
          </p:cNvSpPr>
          <p:nvPr>
            <p:ph idx="1"/>
          </p:nvPr>
        </p:nvSpPr>
        <p:spPr>
          <a:xfrm>
            <a:off x="4870578" y="1448499"/>
            <a:ext cx="5797422" cy="4464423"/>
          </a:xfrm>
        </p:spPr>
        <p:txBody>
          <a:bodyPr/>
          <a:lstStyle/>
          <a:p>
            <a:pPr algn="ctr">
              <a:buClr>
                <a:srgbClr val="FFFFFF"/>
              </a:buClr>
              <a:defRPr/>
            </a:pPr>
            <a:r>
              <a:rPr lang="en-US" sz="2800" b="1">
                <a:latin typeface="Arial"/>
                <a:cs typeface="Arial"/>
              </a:rPr>
              <a:t>Speed limits:</a:t>
            </a:r>
            <a:r>
              <a:rPr lang="en-US" sz="2800">
                <a:latin typeface="Arial"/>
                <a:cs typeface="Arial"/>
              </a:rPr>
              <a:t> </a:t>
            </a:r>
            <a:endParaRPr lang="en-US" sz="2800" b="1"/>
          </a:p>
          <a:p>
            <a:pPr eaLnBrk="1" hangingPunct="1">
              <a:defRPr/>
            </a:pPr>
            <a:r>
              <a:rPr lang="en-US" sz="2000" b="1" u="sng">
                <a:latin typeface="Arial"/>
                <a:cs typeface="Arial"/>
              </a:rPr>
              <a:t>35 mph max on</a:t>
            </a:r>
            <a:r>
              <a:rPr lang="en-US" sz="2000" b="1">
                <a:latin typeface="Arial"/>
                <a:cs typeface="Arial"/>
              </a:rPr>
              <a:t> </a:t>
            </a:r>
            <a:r>
              <a:rPr lang="en-US" sz="2000" b="1" u="sng">
                <a:latin typeface="Arial"/>
                <a:cs typeface="Arial"/>
              </a:rPr>
              <a:t>Haul Roads (in the mine</a:t>
            </a:r>
            <a:r>
              <a:rPr lang="en-US" sz="2000" b="1">
                <a:latin typeface="Arial"/>
                <a:cs typeface="Arial"/>
              </a:rPr>
              <a:t>)</a:t>
            </a:r>
          </a:p>
          <a:p>
            <a:pPr>
              <a:defRPr/>
            </a:pPr>
            <a:r>
              <a:rPr lang="en-US" sz="2000" b="1" u="sng">
                <a:latin typeface="Arial"/>
                <a:cs typeface="Arial"/>
              </a:rPr>
              <a:t>35 mph max on LVA, 15 mph when dusty</a:t>
            </a:r>
            <a:r>
              <a:rPr lang="en-US" sz="2000" u="sng">
                <a:latin typeface="Arial"/>
                <a:cs typeface="Arial"/>
              </a:rPr>
              <a:t> </a:t>
            </a:r>
            <a:r>
              <a:rPr lang="en-US" sz="2000" b="1" u="sng">
                <a:latin typeface="Arial"/>
                <a:cs typeface="Arial"/>
              </a:rPr>
              <a:t>on the LVA</a:t>
            </a:r>
            <a:endParaRPr lang="en-US" sz="2000" b="1">
              <a:latin typeface="Arial"/>
              <a:cs typeface="Arial"/>
            </a:endParaRPr>
          </a:p>
          <a:p>
            <a:pPr eaLnBrk="1" hangingPunct="1">
              <a:defRPr/>
            </a:pPr>
            <a:r>
              <a:rPr lang="en-US" sz="2000" b="1" u="sng">
                <a:latin typeface="Arial"/>
                <a:cs typeface="Arial"/>
              </a:rPr>
              <a:t>5 mph around shops, fuel docks, queue points</a:t>
            </a:r>
          </a:p>
          <a:p>
            <a:pPr eaLnBrk="1" hangingPunct="1">
              <a:defRPr/>
            </a:pPr>
            <a:endParaRPr lang="en-US" sz="2000"/>
          </a:p>
        </p:txBody>
      </p:sp>
      <p:pic>
        <p:nvPicPr>
          <p:cNvPr id="68612" name="Picture 4" descr="InPit 050"/>
          <p:cNvPicPr>
            <a:picLocks noChangeAspect="1" noChangeArrowheads="1"/>
          </p:cNvPicPr>
          <p:nvPr/>
        </p:nvPicPr>
        <p:blipFill>
          <a:blip r:embed="rId4" cstate="print"/>
          <a:srcRect/>
          <a:stretch>
            <a:fillRect/>
          </a:stretch>
        </p:blipFill>
        <p:spPr bwMode="auto">
          <a:xfrm>
            <a:off x="1704258" y="1217046"/>
            <a:ext cx="3166321" cy="5089348"/>
          </a:xfrm>
          <a:prstGeom prst="rect">
            <a:avLst/>
          </a:prstGeom>
          <a:noFill/>
          <a:ln w="9525">
            <a:noFill/>
            <a:miter lim="800000"/>
            <a:headEnd/>
            <a:tailEnd/>
          </a:ln>
        </p:spPr>
      </p:pic>
      <p:sp>
        <p:nvSpPr>
          <p:cNvPr id="2" name="Rectangle 1"/>
          <p:cNvSpPr/>
          <p:nvPr/>
        </p:nvSpPr>
        <p:spPr>
          <a:xfrm>
            <a:off x="5125338" y="4590488"/>
            <a:ext cx="4961329" cy="707886"/>
          </a:xfrm>
          <a:prstGeom prst="rect">
            <a:avLst/>
          </a:prstGeom>
        </p:spPr>
        <p:txBody>
          <a:bodyPr wrap="square">
            <a:spAutoFit/>
          </a:bodyPr>
          <a:lstStyle/>
          <a:p>
            <a:pPr algn="ctr" eaLnBrk="1" hangingPunct="1">
              <a:defRPr/>
            </a:pPr>
            <a:r>
              <a:rPr lang="en-US" sz="2000" b="1" u="sng">
                <a:solidFill>
                  <a:srgbClr val="FF0000"/>
                </a:solidFill>
                <a:latin typeface="+mj-lt"/>
              </a:rPr>
              <a:t>Always drive according to road conditions and obey all traffic signs.</a:t>
            </a:r>
            <a:endParaRPr lang="en-US" sz="2000" b="1" i="1" u="sng">
              <a:solidFill>
                <a:srgbClr val="FF0000"/>
              </a:solidFill>
              <a:effectLst>
                <a:outerShdw blurRad="38100" dist="38100" dir="2700000" algn="tl">
                  <a:srgbClr val="C0C0C0"/>
                </a:outerShdw>
              </a:effectLst>
              <a:latin typeface="+mj-lt"/>
              <a:ea typeface="Arial Unicode MS" pitchFamily="34" charset="-128"/>
              <a:cs typeface="Arial Unicode MS" pitchFamily="34" charset="-128"/>
            </a:endParaRPr>
          </a:p>
        </p:txBody>
      </p:sp>
      <p:sp>
        <p:nvSpPr>
          <p:cNvPr id="7" name="Rectangle 2">
            <a:extLst>
              <a:ext uri="{FF2B5EF4-FFF2-40B4-BE49-F238E27FC236}">
                <a16:creationId xmlns:a16="http://schemas.microsoft.com/office/drawing/2014/main" id="{8241D113-BB29-46F6-A336-C17B9DB2A2A7}"/>
              </a:ext>
            </a:extLst>
          </p:cNvPr>
          <p:cNvSpPr txBox="1">
            <a:spLocks noChangeArrowheads="1"/>
          </p:cNvSpPr>
          <p:nvPr/>
        </p:nvSpPr>
        <p:spPr bwMode="auto">
          <a:xfrm>
            <a:off x="2473673" y="441036"/>
            <a:ext cx="6566477" cy="713780"/>
          </a:xfrm>
          <a:prstGeom prst="rect">
            <a:avLst/>
          </a:prstGeom>
          <a:noFill/>
          <a:ln w="9525">
            <a:noFill/>
            <a:miter lim="800000"/>
            <a:headEnd/>
            <a:tailEnd/>
          </a:ln>
        </p:spPr>
        <p:txBody>
          <a:bodyPr anchor="b"/>
          <a:lstStyle/>
          <a:p>
            <a:pPr algn="ctr">
              <a:defRPr/>
            </a:pPr>
            <a:r>
              <a:rPr lang="en-US" sz="3200" b="1" kern="0">
                <a:solidFill>
                  <a:srgbClr val="BA5929"/>
                </a:solidFill>
                <a:latin typeface="Arial"/>
                <a:ea typeface="+mj-ea"/>
                <a:cs typeface="Arial"/>
              </a:rPr>
              <a:t>Speed Limit &amp; Road Conditions</a:t>
            </a:r>
            <a:endParaRPr lang="en-US" sz="3200">
              <a:solidFill>
                <a:srgbClr val="BA5929"/>
              </a:solidFill>
              <a:ea typeface="+mj-ea"/>
            </a:endParaRPr>
          </a:p>
        </p:txBody>
      </p:sp>
    </p:spTree>
    <p:custDataLst>
      <p:tags r:id="rId1"/>
    </p:custDataLst>
    <p:extLst>
      <p:ext uri="{BB962C8B-B14F-4D97-AF65-F5344CB8AC3E}">
        <p14:creationId xmlns:p14="http://schemas.microsoft.com/office/powerpoint/2010/main" val="13722198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2408112" y="377944"/>
            <a:ext cx="7223125" cy="576897"/>
          </a:xfrm>
          <a:prstGeom prst="rect">
            <a:avLst/>
          </a:prstGeom>
          <a:noFill/>
          <a:ln w="9525">
            <a:noFill/>
            <a:miter lim="800000"/>
            <a:headEnd/>
            <a:tailEnd/>
          </a:ln>
        </p:spPr>
        <p:txBody>
          <a:bodyPr anchor="b"/>
          <a:lstStyle/>
          <a:p>
            <a:pPr algn="ctr">
              <a:defRPr/>
            </a:pPr>
            <a:r>
              <a:rPr lang="en-US" sz="3200" b="1" i="1" kern="0">
                <a:solidFill>
                  <a:schemeClr val="bg1"/>
                </a:solidFill>
                <a:latin typeface="Arial"/>
                <a:ea typeface="+mj-ea"/>
                <a:cs typeface="Arial"/>
              </a:rPr>
              <a:t>General Requirements</a:t>
            </a:r>
            <a:endParaRPr lang="en-US" sz="3200">
              <a:solidFill>
                <a:schemeClr val="bg1"/>
              </a:solidFill>
              <a:latin typeface="Arial"/>
              <a:ea typeface="+mj-ea"/>
              <a:cs typeface="Arial"/>
            </a:endParaRPr>
          </a:p>
        </p:txBody>
      </p:sp>
      <p:sp>
        <p:nvSpPr>
          <p:cNvPr id="90115" name="Rectangle 10"/>
          <p:cNvSpPr>
            <a:spLocks noChangeArrowheads="1"/>
          </p:cNvSpPr>
          <p:nvPr/>
        </p:nvSpPr>
        <p:spPr bwMode="auto">
          <a:xfrm>
            <a:off x="3682408" y="1162984"/>
            <a:ext cx="4572000" cy="423863"/>
          </a:xfrm>
          <a:prstGeom prst="rect">
            <a:avLst/>
          </a:prstGeom>
          <a:noFill/>
          <a:ln w="9525">
            <a:noFill/>
            <a:miter lim="800000"/>
            <a:headEnd/>
            <a:tailEnd/>
          </a:ln>
        </p:spPr>
        <p:txBody>
          <a:bodyPr anchor="t">
            <a:spAutoFit/>
          </a:bodyPr>
          <a:lstStyle/>
          <a:p>
            <a:pPr marL="990600" lvl="1" indent="-533400">
              <a:lnSpc>
                <a:spcPct val="90000"/>
              </a:lnSpc>
            </a:pPr>
            <a:r>
              <a:rPr lang="en-US" sz="2400">
                <a:latin typeface="Arial"/>
                <a:cs typeface="Arial"/>
              </a:rPr>
              <a:t>FMMO Parking Standard</a:t>
            </a:r>
          </a:p>
        </p:txBody>
      </p:sp>
      <p:sp>
        <p:nvSpPr>
          <p:cNvPr id="90116" name="Rectangle 12"/>
          <p:cNvSpPr>
            <a:spLocks noChangeArrowheads="1"/>
          </p:cNvSpPr>
          <p:nvPr/>
        </p:nvSpPr>
        <p:spPr bwMode="auto">
          <a:xfrm>
            <a:off x="1563800" y="1526258"/>
            <a:ext cx="4351303" cy="1200329"/>
          </a:xfrm>
          <a:prstGeom prst="rect">
            <a:avLst/>
          </a:prstGeom>
          <a:noFill/>
          <a:ln w="9525">
            <a:noFill/>
            <a:miter lim="800000"/>
            <a:headEnd/>
            <a:tailEnd/>
          </a:ln>
        </p:spPr>
        <p:txBody>
          <a:bodyPr wrap="square" anchor="t">
            <a:spAutoFit/>
          </a:bodyPr>
          <a:lstStyle/>
          <a:p>
            <a:pPr marL="0" lvl="1">
              <a:lnSpc>
                <a:spcPct val="90000"/>
              </a:lnSpc>
              <a:buClr>
                <a:srgbClr val="FFFFFF"/>
              </a:buClr>
            </a:pPr>
            <a:r>
              <a:rPr lang="en-US" sz="2000" b="1">
                <a:latin typeface="Arial"/>
                <a:cs typeface="Arial"/>
              </a:rPr>
              <a:t>Within the mine area (Shops &amp; Offices) unless otherwise visibly signed, back-in parking is required. </a:t>
            </a:r>
            <a:endParaRPr lang="en-US" sz="2000" b="1">
              <a:cs typeface="Arial" charset="0"/>
            </a:endParaRPr>
          </a:p>
        </p:txBody>
      </p:sp>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brightnessContrast bright="55000" contrast="-29000"/>
                    </a14:imgEffect>
                  </a14:imgLayer>
                </a14:imgProps>
              </a:ext>
              <a:ext uri="{28A0092B-C50C-407E-A947-70E740481C1C}">
                <a14:useLocalDpi xmlns:a14="http://schemas.microsoft.com/office/drawing/2010/main" val="0"/>
              </a:ext>
            </a:extLst>
          </a:blip>
          <a:stretch>
            <a:fillRect/>
          </a:stretch>
        </p:blipFill>
        <p:spPr>
          <a:xfrm>
            <a:off x="6748154" y="1577269"/>
            <a:ext cx="3788989" cy="2459166"/>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44862" y="4184001"/>
            <a:ext cx="3729547" cy="2179322"/>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07812" y="2623922"/>
            <a:ext cx="3309573" cy="2080585"/>
          </a:xfrm>
          <a:prstGeom prst="rect">
            <a:avLst/>
          </a:prstGeom>
        </p:spPr>
      </p:pic>
      <p:sp>
        <p:nvSpPr>
          <p:cNvPr id="12" name="TextBox 11"/>
          <p:cNvSpPr txBox="1"/>
          <p:nvPr/>
        </p:nvSpPr>
        <p:spPr>
          <a:xfrm>
            <a:off x="1523343" y="4725358"/>
            <a:ext cx="4536293" cy="1754326"/>
          </a:xfrm>
          <a:prstGeom prst="rect">
            <a:avLst/>
          </a:prstGeom>
          <a:noFill/>
        </p:spPr>
        <p:txBody>
          <a:bodyPr wrap="square" rtlCol="0" anchor="t">
            <a:spAutoFit/>
          </a:bodyPr>
          <a:lstStyle/>
          <a:p>
            <a:r>
              <a:rPr lang="en-US" b="1">
                <a:latin typeface="Arial"/>
                <a:cs typeface="Arial"/>
              </a:rPr>
              <a:t>Pedestrian Crosswalks have</a:t>
            </a:r>
          </a:p>
          <a:p>
            <a:r>
              <a:rPr lang="en-US" b="1">
                <a:latin typeface="Arial"/>
                <a:cs typeface="Arial"/>
              </a:rPr>
              <a:t>been made available around</a:t>
            </a:r>
          </a:p>
          <a:p>
            <a:r>
              <a:rPr lang="en-US" b="1">
                <a:latin typeface="Arial"/>
                <a:cs typeface="Arial"/>
              </a:rPr>
              <a:t>the shop &amp; office areas.</a:t>
            </a:r>
          </a:p>
          <a:p>
            <a:r>
              <a:rPr lang="en-US" b="1">
                <a:latin typeface="Arial"/>
                <a:cs typeface="Arial"/>
              </a:rPr>
              <a:t>Be on the lookout and remember</a:t>
            </a:r>
          </a:p>
          <a:p>
            <a:pPr marL="285750" indent="-285750">
              <a:buFont typeface="Wingdings" panose="05000000000000000000" pitchFamily="2" charset="2"/>
              <a:buChar char="ü"/>
            </a:pPr>
            <a:endParaRPr lang="en-US" b="1" i="1">
              <a:latin typeface="Arial"/>
              <a:cs typeface="Arial"/>
            </a:endParaRPr>
          </a:p>
          <a:p>
            <a:r>
              <a:rPr lang="en-US" b="1" i="1">
                <a:latin typeface="Arial"/>
                <a:cs typeface="Arial"/>
              </a:rPr>
              <a:t>Pedestrians have the right of way</a:t>
            </a:r>
            <a:endParaRPr lang="en-US">
              <a:cs typeface="Arial" charset="0"/>
            </a:endParaRPr>
          </a:p>
        </p:txBody>
      </p:sp>
      <p:sp>
        <p:nvSpPr>
          <p:cNvPr id="11" name="Rectangle 2">
            <a:extLst>
              <a:ext uri="{FF2B5EF4-FFF2-40B4-BE49-F238E27FC236}">
                <a16:creationId xmlns:a16="http://schemas.microsoft.com/office/drawing/2014/main" id="{282381D6-01C0-47F9-BFEB-9E58E3C200F2}"/>
              </a:ext>
            </a:extLst>
          </p:cNvPr>
          <p:cNvSpPr txBox="1">
            <a:spLocks noChangeArrowheads="1"/>
          </p:cNvSpPr>
          <p:nvPr/>
        </p:nvSpPr>
        <p:spPr bwMode="auto">
          <a:xfrm>
            <a:off x="2880211" y="369579"/>
            <a:ext cx="6566477" cy="698046"/>
          </a:xfrm>
          <a:prstGeom prst="rect">
            <a:avLst/>
          </a:prstGeom>
          <a:noFill/>
          <a:ln w="9525">
            <a:noFill/>
            <a:miter lim="800000"/>
            <a:headEnd/>
            <a:tailEnd/>
          </a:ln>
        </p:spPr>
        <p:txBody>
          <a:bodyPr anchor="b"/>
          <a:lstStyle/>
          <a:p>
            <a:pPr algn="ctr">
              <a:defRPr/>
            </a:pPr>
            <a:r>
              <a:rPr lang="en-US" sz="3200" b="1" kern="0">
                <a:solidFill>
                  <a:srgbClr val="BA5929"/>
                </a:solidFill>
                <a:latin typeface="Arial"/>
                <a:ea typeface="+mj-ea"/>
                <a:cs typeface="Arial"/>
              </a:rPr>
              <a:t>General Requirements</a:t>
            </a:r>
            <a:endParaRPr lang="en-US" sz="3200">
              <a:solidFill>
                <a:srgbClr val="BA5929"/>
              </a:solidFill>
              <a:latin typeface="Arial"/>
              <a:ea typeface="+mj-ea"/>
              <a:cs typeface="Arial"/>
            </a:endParaRPr>
          </a:p>
        </p:txBody>
      </p:sp>
    </p:spTree>
    <p:custDataLst>
      <p:tags r:id="rId1"/>
    </p:custDataLst>
    <p:extLst>
      <p:ext uri="{BB962C8B-B14F-4D97-AF65-F5344CB8AC3E}">
        <p14:creationId xmlns:p14="http://schemas.microsoft.com/office/powerpoint/2010/main" val="35716080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305484" y="1519518"/>
            <a:ext cx="10572316" cy="923330"/>
          </a:xfrm>
          <a:prstGeom prst="rect">
            <a:avLst/>
          </a:prstGeom>
        </p:spPr>
        <p:txBody>
          <a:bodyPr wrap="square">
            <a:spAutoFit/>
          </a:bodyPr>
          <a:lstStyle/>
          <a:p>
            <a:pPr marL="0" lvl="1">
              <a:buClr>
                <a:srgbClr val="FFFFFF"/>
              </a:buClr>
            </a:pPr>
            <a:r>
              <a:rPr lang="en-US" sz="2000" b="1" i="1">
                <a:latin typeface="Arial"/>
                <a:cs typeface="Arial"/>
              </a:rPr>
              <a:t>NOTE</a:t>
            </a:r>
            <a:r>
              <a:rPr lang="en-US" sz="2000">
                <a:latin typeface="Arial"/>
                <a:cs typeface="Arial"/>
              </a:rPr>
              <a:t>: In the mining area, parking ditches are designed for heavy equipment and should not be used for light vehicle parking. Light vehicles should park in a safe area outside of the “Hazard Zone” and the vehicle must be chocked with park brake set.</a:t>
            </a:r>
            <a:endParaRPr lang="en-US">
              <a:latin typeface="Arial"/>
              <a:cs typeface="Arial"/>
            </a:endParaRPr>
          </a:p>
        </p:txBody>
      </p:sp>
      <p:sp>
        <p:nvSpPr>
          <p:cNvPr id="3" name="Title 2"/>
          <p:cNvSpPr>
            <a:spLocks noGrp="1"/>
          </p:cNvSpPr>
          <p:nvPr>
            <p:ph type="title"/>
          </p:nvPr>
        </p:nvSpPr>
        <p:spPr/>
        <p:txBody>
          <a:bodyPr/>
          <a:lstStyle/>
          <a:p>
            <a:pPr algn="ctr"/>
            <a:r>
              <a:rPr lang="en-US">
                <a:solidFill>
                  <a:srgbClr val="BA5929"/>
                </a:solidFill>
                <a:latin typeface="Arial"/>
                <a:cs typeface="Arial"/>
              </a:rPr>
              <a:t>Parking Procedures</a:t>
            </a:r>
            <a:endParaRPr lang="en-US">
              <a:solidFill>
                <a:srgbClr val="BA5929"/>
              </a:solidFill>
            </a:endParaRPr>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2356" y="2677755"/>
            <a:ext cx="8290906" cy="37511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426381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solidFill>
                  <a:srgbClr val="BA5929"/>
                </a:solidFill>
                <a:latin typeface="Arial"/>
                <a:cs typeface="Arial"/>
              </a:rPr>
              <a:t>Wheel Chocks</a:t>
            </a:r>
            <a:endParaRPr lang="en-US">
              <a:solidFill>
                <a:srgbClr val="BA5929"/>
              </a:solidFill>
            </a:endParaRPr>
          </a:p>
        </p:txBody>
      </p:sp>
      <p:sp>
        <p:nvSpPr>
          <p:cNvPr id="6" name="TextBox 5"/>
          <p:cNvSpPr txBox="1"/>
          <p:nvPr/>
        </p:nvSpPr>
        <p:spPr>
          <a:xfrm>
            <a:off x="1621679" y="1086231"/>
            <a:ext cx="3123883" cy="4401205"/>
          </a:xfrm>
          <a:prstGeom prst="rect">
            <a:avLst/>
          </a:prstGeom>
          <a:noFill/>
        </p:spPr>
        <p:txBody>
          <a:bodyPr wrap="square" rtlCol="0">
            <a:spAutoFit/>
          </a:bodyPr>
          <a:lstStyle/>
          <a:p>
            <a:r>
              <a:rPr lang="en-US" sz="1600" b="1" i="1">
                <a:solidFill>
                  <a:srgbClr val="C00000"/>
                </a:solidFill>
              </a:rPr>
              <a:t>Effective 1/1/2020</a:t>
            </a:r>
          </a:p>
          <a:p>
            <a:endParaRPr lang="en-US" sz="1600" b="1">
              <a:solidFill>
                <a:srgbClr val="C00000"/>
              </a:solidFill>
            </a:endParaRPr>
          </a:p>
          <a:p>
            <a:r>
              <a:rPr lang="en-US" sz="1600" u="sng"/>
              <a:t>New Chocking Procedures</a:t>
            </a:r>
          </a:p>
          <a:p>
            <a:endParaRPr lang="en-US" sz="800"/>
          </a:p>
          <a:p>
            <a:pPr marL="342900" indent="-342900">
              <a:buAutoNum type="arabicPeriod"/>
            </a:pPr>
            <a:r>
              <a:rPr lang="en-US" sz="1600"/>
              <a:t>Placement</a:t>
            </a:r>
          </a:p>
          <a:p>
            <a:pPr marL="800100" lvl="1" indent="-342900">
              <a:buFont typeface="Arial" panose="020B0604020202020204" pitchFamily="34" charset="0"/>
              <a:buChar char="•"/>
            </a:pPr>
            <a:r>
              <a:rPr lang="en-US" sz="1600"/>
              <a:t>Level ground – Rear Tires Driver Side</a:t>
            </a:r>
          </a:p>
          <a:p>
            <a:pPr marL="800100" lvl="1" indent="-342900">
              <a:buFont typeface="Arial" panose="020B0604020202020204" pitchFamily="34" charset="0"/>
              <a:buChar char="•"/>
            </a:pPr>
            <a:r>
              <a:rPr lang="en-US" sz="1600"/>
              <a:t>Downhill Grade – both front tires</a:t>
            </a:r>
          </a:p>
          <a:p>
            <a:pPr marL="800100" lvl="1" indent="-342900">
              <a:buFont typeface="Arial" panose="020B0604020202020204" pitchFamily="34" charset="0"/>
              <a:buChar char="•"/>
            </a:pPr>
            <a:r>
              <a:rPr lang="en-US" sz="1600"/>
              <a:t>Uphill Grade – both rear tires</a:t>
            </a:r>
          </a:p>
          <a:p>
            <a:pPr marL="342900" indent="-342900">
              <a:buAutoNum type="arabicPeriod"/>
            </a:pPr>
            <a:r>
              <a:rPr lang="en-US" sz="1600"/>
              <a:t>Size</a:t>
            </a:r>
          </a:p>
          <a:p>
            <a:pPr marL="800100" lvl="1" indent="-342900">
              <a:buFont typeface="Arial" panose="020B0604020202020204" pitchFamily="34" charset="0"/>
              <a:buChar char="•"/>
            </a:pPr>
            <a:r>
              <a:rPr lang="en-US" sz="1600"/>
              <a:t>Light Vehicles </a:t>
            </a:r>
          </a:p>
          <a:p>
            <a:pPr marL="800100" lvl="1" indent="-342900">
              <a:buFont typeface="Arial" panose="020B0604020202020204" pitchFamily="34" charset="0"/>
              <a:buChar char="•"/>
            </a:pPr>
            <a:r>
              <a:rPr lang="en-US" sz="1600"/>
              <a:t>Services Trucks, Semi Trucks and other medium sized vehicles</a:t>
            </a:r>
          </a:p>
          <a:p>
            <a:pPr marL="800100" lvl="1" indent="-342900">
              <a:buFont typeface="Arial" panose="020B0604020202020204" pitchFamily="34" charset="0"/>
              <a:buChar char="•"/>
            </a:pPr>
            <a:r>
              <a:rPr lang="en-US" sz="1600"/>
              <a:t>Large Equipment (haul Trucks, etc.)</a:t>
            </a:r>
          </a:p>
        </p:txBody>
      </p:sp>
      <p:pic>
        <p:nvPicPr>
          <p:cNvPr id="9" name="Picture 8"/>
          <p:cNvPicPr/>
          <p:nvPr/>
        </p:nvPicPr>
        <p:blipFill>
          <a:blip r:embed="rId3">
            <a:extLst>
              <a:ext uri="{28A0092B-C50C-407E-A947-70E740481C1C}">
                <a14:useLocalDpi xmlns:a14="http://schemas.microsoft.com/office/drawing/2010/main" val="0"/>
              </a:ext>
            </a:extLst>
          </a:blip>
          <a:srcRect/>
          <a:stretch>
            <a:fillRect/>
          </a:stretch>
        </p:blipFill>
        <p:spPr bwMode="auto">
          <a:xfrm>
            <a:off x="4981053" y="3160629"/>
            <a:ext cx="5570331" cy="3551233"/>
          </a:xfrm>
          <a:prstGeom prst="rect">
            <a:avLst/>
          </a:prstGeom>
          <a:noFill/>
          <a:ln>
            <a:noFill/>
          </a:ln>
        </p:spPr>
      </p:pic>
      <p:sp>
        <p:nvSpPr>
          <p:cNvPr id="11" name="TextBox 10"/>
          <p:cNvSpPr txBox="1"/>
          <p:nvPr/>
        </p:nvSpPr>
        <p:spPr>
          <a:xfrm>
            <a:off x="1847492" y="5410662"/>
            <a:ext cx="2718709" cy="1200329"/>
          </a:xfrm>
          <a:prstGeom prst="rect">
            <a:avLst/>
          </a:prstGeom>
          <a:noFill/>
        </p:spPr>
        <p:txBody>
          <a:bodyPr wrap="square" rtlCol="0">
            <a:spAutoFit/>
          </a:bodyPr>
          <a:lstStyle/>
          <a:p>
            <a:r>
              <a:rPr lang="en-US" sz="1600" u="sng"/>
              <a:t>Be sure that:</a:t>
            </a:r>
          </a:p>
          <a:p>
            <a:endParaRPr lang="en-US" sz="800"/>
          </a:p>
          <a:p>
            <a:pPr marL="342900" indent="-342900">
              <a:buAutoNum type="arabicPeriod"/>
            </a:pPr>
            <a:r>
              <a:rPr lang="en-US" sz="1600"/>
              <a:t>Transmission engaged</a:t>
            </a:r>
          </a:p>
          <a:p>
            <a:pPr marL="342900" indent="-342900">
              <a:buAutoNum type="arabicPeriod"/>
            </a:pPr>
            <a:r>
              <a:rPr lang="en-US" sz="1600"/>
              <a:t>Park Brake set</a:t>
            </a:r>
          </a:p>
          <a:p>
            <a:pPr marL="342900" indent="-342900">
              <a:buAutoNum type="arabicPeriod"/>
            </a:pPr>
            <a:r>
              <a:rPr lang="en-US" sz="1600"/>
              <a:t>Engine off</a:t>
            </a:r>
          </a:p>
        </p:txBody>
      </p:sp>
      <p:pic>
        <p:nvPicPr>
          <p:cNvPr id="12" name="Picture 5" descr="A close up of a car&#10;&#10;Description generated with high confidence">
            <a:extLst>
              <a:ext uri="{FF2B5EF4-FFF2-40B4-BE49-F238E27FC236}">
                <a16:creationId xmlns:a16="http://schemas.microsoft.com/office/drawing/2014/main" id="{C0E13D53-7EB0-4864-A317-19B4B0D3E6EB}"/>
              </a:ext>
            </a:extLst>
          </p:cNvPr>
          <p:cNvPicPr>
            <a:picLocks noChangeAspect="1"/>
          </p:cNvPicPr>
          <p:nvPr/>
        </p:nvPicPr>
        <p:blipFill>
          <a:blip r:embed="rId4"/>
          <a:stretch>
            <a:fillRect/>
          </a:stretch>
        </p:blipFill>
        <p:spPr>
          <a:xfrm>
            <a:off x="4751963" y="1233092"/>
            <a:ext cx="5911936" cy="1716082"/>
          </a:xfrm>
          <a:prstGeom prst="rect">
            <a:avLst/>
          </a:prstGeom>
        </p:spPr>
      </p:pic>
    </p:spTree>
    <p:custDataLst>
      <p:tags r:id="rId1"/>
    </p:custDataLst>
    <p:extLst>
      <p:ext uri="{BB962C8B-B14F-4D97-AF65-F5344CB8AC3E}">
        <p14:creationId xmlns:p14="http://schemas.microsoft.com/office/powerpoint/2010/main" val="36029878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F2F6E9D-8108-4767-867E-8531EFC1D611}"/>
              </a:ext>
            </a:extLst>
          </p:cNvPr>
          <p:cNvSpPr>
            <a:spLocks noGrp="1"/>
          </p:cNvSpPr>
          <p:nvPr>
            <p:ph idx="1"/>
          </p:nvPr>
        </p:nvSpPr>
        <p:spPr/>
        <p:txBody>
          <a:bodyPr/>
          <a:lstStyle/>
          <a:p>
            <a:r>
              <a:rPr lang="en-US" u="sng">
                <a:solidFill>
                  <a:srgbClr val="BA5929"/>
                </a:solidFill>
                <a:hlinkClick r:id="rId2">
                  <a:extLst>
                    <a:ext uri="{A12FA001-AC4F-418D-AE19-62706E023703}">
                      <ahyp:hlinkClr xmlns:ahyp="http://schemas.microsoft.com/office/drawing/2018/hyperlinkcolor" val="tx"/>
                    </a:ext>
                  </a:extLst>
                </a:hlinkClick>
              </a:rPr>
              <a:t>Pit Driving Link</a:t>
            </a:r>
            <a:endParaRPr lang="en-US">
              <a:solidFill>
                <a:srgbClr val="BA5929"/>
              </a:solidFill>
            </a:endParaRPr>
          </a:p>
          <a:p>
            <a:pPr marL="0" indent="0">
              <a:buNone/>
            </a:pPr>
            <a:endParaRPr lang="en-US"/>
          </a:p>
        </p:txBody>
      </p:sp>
      <p:sp>
        <p:nvSpPr>
          <p:cNvPr id="3" name="Title 2">
            <a:extLst>
              <a:ext uri="{FF2B5EF4-FFF2-40B4-BE49-F238E27FC236}">
                <a16:creationId xmlns:a16="http://schemas.microsoft.com/office/drawing/2014/main" id="{5C7ABBB0-D979-4B4E-8004-ED597B696E1B}"/>
              </a:ext>
            </a:extLst>
          </p:cNvPr>
          <p:cNvSpPr>
            <a:spLocks noGrp="1"/>
          </p:cNvSpPr>
          <p:nvPr>
            <p:ph type="title"/>
          </p:nvPr>
        </p:nvSpPr>
        <p:spPr/>
        <p:txBody>
          <a:bodyPr/>
          <a:lstStyle/>
          <a:p>
            <a:pPr algn="ctr"/>
            <a:r>
              <a:rPr lang="en-US">
                <a:solidFill>
                  <a:srgbClr val="BA5929"/>
                </a:solidFill>
                <a:latin typeface="Arial"/>
                <a:cs typeface="Arial"/>
              </a:rPr>
              <a:t>Computer Based Training (CBT)</a:t>
            </a:r>
            <a:endParaRPr lang="en-US">
              <a:solidFill>
                <a:srgbClr val="BA5929"/>
              </a:solidFill>
            </a:endParaRPr>
          </a:p>
        </p:txBody>
      </p:sp>
    </p:spTree>
    <p:extLst>
      <p:ext uri="{BB962C8B-B14F-4D97-AF65-F5344CB8AC3E}">
        <p14:creationId xmlns:p14="http://schemas.microsoft.com/office/powerpoint/2010/main" val="5407492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923497" y="2466491"/>
            <a:ext cx="8405069" cy="4464423"/>
          </a:xfrm>
        </p:spPr>
        <p:txBody>
          <a:bodyPr/>
          <a:lstStyle/>
          <a:p>
            <a:r>
              <a:rPr lang="en-US" sz="2200" b="1" u="sng"/>
              <a:t>Utilization of the LVA is not optional and should be utilized whenever possible.</a:t>
            </a:r>
          </a:p>
          <a:p>
            <a:endParaRPr lang="en-US"/>
          </a:p>
          <a:p>
            <a:pPr marL="0" indent="0">
              <a:buNone/>
            </a:pPr>
            <a:r>
              <a:rPr lang="en-US"/>
              <a:t>    </a:t>
            </a:r>
            <a:r>
              <a:rPr lang="en-US" sz="2600" b="1"/>
              <a:t>Intersections</a:t>
            </a:r>
          </a:p>
          <a:p>
            <a:r>
              <a:rPr lang="en-US" sz="2200" b="1" u="sng"/>
              <a:t>There are many intersections through out the mine that expose you to interaction with large mining equipment, always take extra caution in these areas.</a:t>
            </a:r>
          </a:p>
          <a:p>
            <a:endParaRPr lang="en-US"/>
          </a:p>
        </p:txBody>
      </p:sp>
      <p:sp>
        <p:nvSpPr>
          <p:cNvPr id="2" name="Title 1"/>
          <p:cNvSpPr>
            <a:spLocks noGrp="1"/>
          </p:cNvSpPr>
          <p:nvPr>
            <p:ph type="title"/>
          </p:nvPr>
        </p:nvSpPr>
        <p:spPr/>
        <p:txBody>
          <a:bodyPr/>
          <a:lstStyle/>
          <a:p>
            <a:pPr algn="ctr"/>
            <a:r>
              <a:rPr lang="en-US">
                <a:solidFill>
                  <a:srgbClr val="BA5929"/>
                </a:solidFill>
                <a:latin typeface="Arial"/>
                <a:cs typeface="Arial"/>
              </a:rPr>
              <a:t>Critical Controls</a:t>
            </a:r>
            <a:endParaRPr lang="en-US">
              <a:solidFill>
                <a:srgbClr val="BA5929"/>
              </a:solidFill>
            </a:endParaRPr>
          </a:p>
        </p:txBody>
      </p:sp>
      <p:sp>
        <p:nvSpPr>
          <p:cNvPr id="5" name="Rectangle 4"/>
          <p:cNvSpPr/>
          <p:nvPr/>
        </p:nvSpPr>
        <p:spPr>
          <a:xfrm>
            <a:off x="1657162" y="1143871"/>
            <a:ext cx="9005196" cy="1077218"/>
          </a:xfrm>
          <a:prstGeom prst="rect">
            <a:avLst/>
          </a:prstGeom>
        </p:spPr>
        <p:txBody>
          <a:bodyPr wrap="square">
            <a:spAutoFit/>
          </a:bodyPr>
          <a:lstStyle/>
          <a:p>
            <a:pPr algn="ctr"/>
            <a:r>
              <a:rPr lang="en-US" sz="3200" b="1">
                <a:solidFill>
                  <a:srgbClr val="C00000"/>
                </a:solidFill>
                <a:effectLst>
                  <a:outerShdw blurRad="38100" dist="38100" dir="2700000" algn="tl">
                    <a:srgbClr val="000000">
                      <a:alpha val="43137"/>
                    </a:srgbClr>
                  </a:outerShdw>
                </a:effectLst>
              </a:rPr>
              <a:t>LVA - Separates light vehicles from </a:t>
            </a:r>
          </a:p>
          <a:p>
            <a:pPr algn="ctr"/>
            <a:r>
              <a:rPr lang="en-US" sz="3200" b="1">
                <a:solidFill>
                  <a:srgbClr val="C00000"/>
                </a:solidFill>
                <a:effectLst>
                  <a:outerShdw blurRad="38100" dist="38100" dir="2700000" algn="tl">
                    <a:srgbClr val="000000">
                      <a:alpha val="43137"/>
                    </a:srgbClr>
                  </a:outerShdw>
                </a:effectLst>
              </a:rPr>
              <a:t>Heavy Equipment – USE IT!</a:t>
            </a:r>
            <a:endParaRPr lang="en-US" sz="3200" b="1"/>
          </a:p>
        </p:txBody>
      </p:sp>
    </p:spTree>
    <p:custDataLst>
      <p:tags r:id="rId1"/>
    </p:custDataLst>
    <p:extLst>
      <p:ext uri="{BB962C8B-B14F-4D97-AF65-F5344CB8AC3E}">
        <p14:creationId xmlns:p14="http://schemas.microsoft.com/office/powerpoint/2010/main" val="17815583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2"/>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524001" y="1145220"/>
            <a:ext cx="4500773" cy="3348465"/>
          </a:xfrm>
        </p:spPr>
      </p:pic>
      <p:sp>
        <p:nvSpPr>
          <p:cNvPr id="4" name="Title 3"/>
          <p:cNvSpPr>
            <a:spLocks noGrp="1"/>
          </p:cNvSpPr>
          <p:nvPr>
            <p:ph type="title"/>
          </p:nvPr>
        </p:nvSpPr>
        <p:spPr/>
        <p:txBody>
          <a:bodyPr>
            <a:normAutofit/>
          </a:bodyPr>
          <a:lstStyle/>
          <a:p>
            <a:r>
              <a:rPr lang="en-US">
                <a:solidFill>
                  <a:srgbClr val="BA5929"/>
                </a:solidFill>
                <a:latin typeface="Arial"/>
                <a:cs typeface="Arial"/>
              </a:rPr>
              <a:t>South Tunnel to Western Copper LVA</a:t>
            </a:r>
            <a:endParaRPr lang="en-US">
              <a:solidFill>
                <a:srgbClr val="BA5929"/>
              </a:solidFill>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24773" y="3253339"/>
            <a:ext cx="4643227" cy="3604662"/>
          </a:xfrm>
          <a:prstGeom prst="rect">
            <a:avLst/>
          </a:prstGeom>
        </p:spPr>
      </p:pic>
      <p:sp>
        <p:nvSpPr>
          <p:cNvPr id="3" name="TextBox 2"/>
          <p:cNvSpPr txBox="1"/>
          <p:nvPr/>
        </p:nvSpPr>
        <p:spPr>
          <a:xfrm>
            <a:off x="6500447" y="1371600"/>
            <a:ext cx="3174023" cy="1107996"/>
          </a:xfrm>
          <a:prstGeom prst="rect">
            <a:avLst/>
          </a:prstGeom>
          <a:noFill/>
        </p:spPr>
        <p:txBody>
          <a:bodyPr wrap="square" rtlCol="0">
            <a:spAutoFit/>
          </a:bodyPr>
          <a:lstStyle/>
          <a:p>
            <a:r>
              <a:rPr lang="en-US" sz="2200" b="1"/>
              <a:t>Visibility can be reduced coming in and out of the Tunnels</a:t>
            </a:r>
          </a:p>
        </p:txBody>
      </p:sp>
      <p:sp>
        <p:nvSpPr>
          <p:cNvPr id="8" name="TextBox 7"/>
          <p:cNvSpPr txBox="1"/>
          <p:nvPr/>
        </p:nvSpPr>
        <p:spPr>
          <a:xfrm>
            <a:off x="2104733" y="4897216"/>
            <a:ext cx="3174023" cy="1107996"/>
          </a:xfrm>
          <a:prstGeom prst="rect">
            <a:avLst/>
          </a:prstGeom>
          <a:noFill/>
        </p:spPr>
        <p:txBody>
          <a:bodyPr wrap="square" rtlCol="0">
            <a:spAutoFit/>
          </a:bodyPr>
          <a:lstStyle/>
          <a:p>
            <a:r>
              <a:rPr lang="en-US" sz="2200" b="1"/>
              <a:t>Please use extra caution when driving through tunnels</a:t>
            </a:r>
          </a:p>
        </p:txBody>
      </p:sp>
    </p:spTree>
    <p:custDataLst>
      <p:tags r:id="rId1"/>
    </p:custDataLst>
    <p:extLst>
      <p:ext uri="{BB962C8B-B14F-4D97-AF65-F5344CB8AC3E}">
        <p14:creationId xmlns:p14="http://schemas.microsoft.com/office/powerpoint/2010/main" val="32930446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524000" y="1154098"/>
            <a:ext cx="9144000" cy="5338777"/>
          </a:xfrm>
          <a:prstGeom prst="rect">
            <a:avLst/>
          </a:prstGeom>
        </p:spPr>
      </p:pic>
      <p:sp>
        <p:nvSpPr>
          <p:cNvPr id="3" name="Title 2"/>
          <p:cNvSpPr>
            <a:spLocks noGrp="1"/>
          </p:cNvSpPr>
          <p:nvPr>
            <p:ph type="title"/>
          </p:nvPr>
        </p:nvSpPr>
        <p:spPr/>
        <p:txBody>
          <a:bodyPr/>
          <a:lstStyle/>
          <a:p>
            <a:pPr algn="ctr"/>
            <a:r>
              <a:rPr lang="en-US">
                <a:solidFill>
                  <a:srgbClr val="BA5929"/>
                </a:solidFill>
                <a:latin typeface="Arial"/>
                <a:cs typeface="Arial"/>
              </a:rPr>
              <a:t>3-Way Stop on LVA</a:t>
            </a:r>
            <a:endParaRPr lang="en-US">
              <a:solidFill>
                <a:srgbClr val="BA5929"/>
              </a:solidFill>
            </a:endParaRPr>
          </a:p>
        </p:txBody>
      </p:sp>
      <p:sp>
        <p:nvSpPr>
          <p:cNvPr id="6" name="TextBox 5"/>
          <p:cNvSpPr txBox="1"/>
          <p:nvPr/>
        </p:nvSpPr>
        <p:spPr>
          <a:xfrm>
            <a:off x="3740567" y="1137263"/>
            <a:ext cx="5394432" cy="1077218"/>
          </a:xfrm>
          <a:prstGeom prst="rect">
            <a:avLst/>
          </a:prstGeom>
          <a:noFill/>
        </p:spPr>
        <p:txBody>
          <a:bodyPr wrap="square" rtlCol="0">
            <a:spAutoFit/>
          </a:bodyPr>
          <a:lstStyle/>
          <a:p>
            <a:r>
              <a:rPr lang="en-US" sz="1600">
                <a:solidFill>
                  <a:schemeClr val="bg1"/>
                </a:solidFill>
              </a:rPr>
              <a:t>Light vehicles traveling on the LVA should stop &amp; give</a:t>
            </a:r>
          </a:p>
          <a:p>
            <a:r>
              <a:rPr lang="en-US" sz="1600">
                <a:solidFill>
                  <a:schemeClr val="bg1"/>
                </a:solidFill>
              </a:rPr>
              <a:t>right of way to any vehicles merging onto LVA from</a:t>
            </a:r>
          </a:p>
          <a:p>
            <a:r>
              <a:rPr lang="en-US" sz="1600">
                <a:solidFill>
                  <a:schemeClr val="bg1"/>
                </a:solidFill>
              </a:rPr>
              <a:t>Dispatch Haul Road OR vehicles trying to cross the </a:t>
            </a:r>
          </a:p>
          <a:p>
            <a:r>
              <a:rPr lang="en-US" sz="1600">
                <a:solidFill>
                  <a:schemeClr val="bg1"/>
                </a:solidFill>
              </a:rPr>
              <a:t>Haul road coming from </a:t>
            </a:r>
            <a:r>
              <a:rPr lang="en-US" sz="1600">
                <a:solidFill>
                  <a:srgbClr val="FFFF00"/>
                </a:solidFill>
              </a:rPr>
              <a:t>IPC 3,Ponderosa,B-Hill areas</a:t>
            </a:r>
          </a:p>
        </p:txBody>
      </p:sp>
      <p:sp>
        <p:nvSpPr>
          <p:cNvPr id="7" name="TextBox 6"/>
          <p:cNvSpPr txBox="1"/>
          <p:nvPr/>
        </p:nvSpPr>
        <p:spPr>
          <a:xfrm>
            <a:off x="3984253" y="3582702"/>
            <a:ext cx="3147080" cy="369332"/>
          </a:xfrm>
          <a:prstGeom prst="rect">
            <a:avLst/>
          </a:prstGeom>
          <a:noFill/>
        </p:spPr>
        <p:txBody>
          <a:bodyPr wrap="none" rtlCol="0">
            <a:spAutoFit/>
          </a:bodyPr>
          <a:lstStyle/>
          <a:p>
            <a:r>
              <a:rPr lang="en-US">
                <a:solidFill>
                  <a:srgbClr val="FFFF00"/>
                </a:solidFill>
              </a:rPr>
              <a:t>IPC3,Ponderosa,B-Hill Areas</a:t>
            </a:r>
          </a:p>
        </p:txBody>
      </p:sp>
      <p:cxnSp>
        <p:nvCxnSpPr>
          <p:cNvPr id="9" name="Straight Arrow Connector 8"/>
          <p:cNvCxnSpPr/>
          <p:nvPr/>
        </p:nvCxnSpPr>
        <p:spPr>
          <a:xfrm flipV="1">
            <a:off x="4508269" y="2776451"/>
            <a:ext cx="407324" cy="14228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flipV="1">
            <a:off x="5414357" y="2452256"/>
            <a:ext cx="286872" cy="13808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4915594" y="2152996"/>
            <a:ext cx="266007" cy="13300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rot="881080">
            <a:off x="2198922" y="1715365"/>
            <a:ext cx="586443" cy="369332"/>
          </a:xfrm>
          <a:prstGeom prst="rect">
            <a:avLst/>
          </a:prstGeom>
          <a:noFill/>
        </p:spPr>
        <p:txBody>
          <a:bodyPr wrap="none" rtlCol="0">
            <a:spAutoFit/>
          </a:bodyPr>
          <a:lstStyle/>
          <a:p>
            <a:r>
              <a:rPr lang="en-US"/>
              <a:t>LVA</a:t>
            </a:r>
          </a:p>
        </p:txBody>
      </p:sp>
      <p:pic>
        <p:nvPicPr>
          <p:cNvPr id="23" name="Picture 22"/>
          <p:cNvPicPr>
            <a:picLocks noChangeAspect="1"/>
          </p:cNvPicPr>
          <p:nvPr/>
        </p:nvPicPr>
        <p:blipFill>
          <a:blip r:embed="rId3"/>
          <a:stretch>
            <a:fillRect/>
          </a:stretch>
        </p:blipFill>
        <p:spPr>
          <a:xfrm>
            <a:off x="8464544" y="2710592"/>
            <a:ext cx="682811" cy="499915"/>
          </a:xfrm>
          <a:prstGeom prst="rect">
            <a:avLst/>
          </a:prstGeom>
        </p:spPr>
      </p:pic>
      <p:sp>
        <p:nvSpPr>
          <p:cNvPr id="26" name="TextBox 25"/>
          <p:cNvSpPr txBox="1"/>
          <p:nvPr/>
        </p:nvSpPr>
        <p:spPr>
          <a:xfrm rot="528988">
            <a:off x="5892145" y="2904729"/>
            <a:ext cx="2236510" cy="369332"/>
          </a:xfrm>
          <a:prstGeom prst="rect">
            <a:avLst/>
          </a:prstGeom>
          <a:noFill/>
        </p:spPr>
        <p:txBody>
          <a:bodyPr wrap="none" rtlCol="0">
            <a:spAutoFit/>
          </a:bodyPr>
          <a:lstStyle/>
          <a:p>
            <a:r>
              <a:rPr lang="en-US"/>
              <a:t>Dispatch Haul Road</a:t>
            </a:r>
          </a:p>
        </p:txBody>
      </p:sp>
      <p:cxnSp>
        <p:nvCxnSpPr>
          <p:cNvPr id="8" name="Straight Arrow Connector 7"/>
          <p:cNvCxnSpPr/>
          <p:nvPr/>
        </p:nvCxnSpPr>
        <p:spPr>
          <a:xfrm flipH="1" flipV="1">
            <a:off x="4991924" y="3238051"/>
            <a:ext cx="2018476" cy="392496"/>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4915594" y="2845485"/>
            <a:ext cx="76330" cy="383338"/>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79488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24000" y="1180214"/>
            <a:ext cx="9144000" cy="5312661"/>
          </a:xfrm>
          <a:prstGeom prst="rect">
            <a:avLst/>
          </a:prstGeom>
        </p:spPr>
      </p:pic>
      <p:sp>
        <p:nvSpPr>
          <p:cNvPr id="3" name="Title 2"/>
          <p:cNvSpPr>
            <a:spLocks noGrp="1"/>
          </p:cNvSpPr>
          <p:nvPr>
            <p:ph type="title"/>
          </p:nvPr>
        </p:nvSpPr>
        <p:spPr/>
        <p:txBody>
          <a:bodyPr>
            <a:normAutofit fontScale="90000"/>
          </a:bodyPr>
          <a:lstStyle/>
          <a:p>
            <a:pPr algn="ctr"/>
            <a:br>
              <a:rPr lang="en-US">
                <a:solidFill>
                  <a:srgbClr val="BA5929"/>
                </a:solidFill>
              </a:rPr>
            </a:br>
            <a:r>
              <a:rPr lang="en-US">
                <a:solidFill>
                  <a:srgbClr val="BA5929"/>
                </a:solidFill>
                <a:latin typeface="Arial"/>
                <a:cs typeface="Arial"/>
              </a:rPr>
              <a:t>LVA ROUTE to Metcalf 4500 Fuel Dock</a:t>
            </a:r>
            <a:br>
              <a:rPr lang="en-US"/>
            </a:br>
            <a:endParaRPr lang="en-US"/>
          </a:p>
        </p:txBody>
      </p:sp>
      <p:sp>
        <p:nvSpPr>
          <p:cNvPr id="4" name="Arrow: Chevron 3">
            <a:extLst>
              <a:ext uri="{FF2B5EF4-FFF2-40B4-BE49-F238E27FC236}">
                <a16:creationId xmlns:a16="http://schemas.microsoft.com/office/drawing/2014/main" id="{69B4CD48-68DF-4902-B248-9A738E19A283}"/>
              </a:ext>
            </a:extLst>
          </p:cNvPr>
          <p:cNvSpPr/>
          <p:nvPr/>
        </p:nvSpPr>
        <p:spPr>
          <a:xfrm rot="14640000">
            <a:off x="4998709" y="4977894"/>
            <a:ext cx="543205" cy="633742"/>
          </a:xfrm>
          <a:prstGeom prst="chevron">
            <a:avLst/>
          </a:prstGeom>
          <a:solidFill>
            <a:srgbClr val="1DFF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Arrow: Chevron 5">
            <a:extLst>
              <a:ext uri="{FF2B5EF4-FFF2-40B4-BE49-F238E27FC236}">
                <a16:creationId xmlns:a16="http://schemas.microsoft.com/office/drawing/2014/main" id="{8A8F4A57-C4C4-422E-9A4E-E4C20DE0D92D}"/>
              </a:ext>
            </a:extLst>
          </p:cNvPr>
          <p:cNvSpPr/>
          <p:nvPr/>
        </p:nvSpPr>
        <p:spPr>
          <a:xfrm rot="14940000">
            <a:off x="5294929" y="5379984"/>
            <a:ext cx="486622" cy="656375"/>
          </a:xfrm>
          <a:prstGeom prst="chevron">
            <a:avLst/>
          </a:prstGeom>
          <a:solidFill>
            <a:srgbClr val="1DFF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Arrow: Chevron 6">
            <a:extLst>
              <a:ext uri="{FF2B5EF4-FFF2-40B4-BE49-F238E27FC236}">
                <a16:creationId xmlns:a16="http://schemas.microsoft.com/office/drawing/2014/main" id="{2638EBD0-FBFC-4EC0-8CFC-622CAA3C0704}"/>
              </a:ext>
            </a:extLst>
          </p:cNvPr>
          <p:cNvSpPr/>
          <p:nvPr/>
        </p:nvSpPr>
        <p:spPr>
          <a:xfrm rot="14940000">
            <a:off x="5577849" y="5934508"/>
            <a:ext cx="486622" cy="656375"/>
          </a:xfrm>
          <a:prstGeom prst="chevron">
            <a:avLst/>
          </a:prstGeom>
          <a:solidFill>
            <a:srgbClr val="1DFF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9535723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025653" y="1269508"/>
            <a:ext cx="3351626" cy="5223367"/>
          </a:xfrm>
        </p:spPr>
      </p:pic>
      <p:sp>
        <p:nvSpPr>
          <p:cNvPr id="3" name="Title 2"/>
          <p:cNvSpPr>
            <a:spLocks noGrp="1"/>
          </p:cNvSpPr>
          <p:nvPr>
            <p:ph type="title"/>
          </p:nvPr>
        </p:nvSpPr>
        <p:spPr/>
        <p:txBody>
          <a:bodyPr/>
          <a:lstStyle/>
          <a:p>
            <a:pPr algn="ctr"/>
            <a:r>
              <a:rPr lang="en-US">
                <a:solidFill>
                  <a:srgbClr val="BA5929"/>
                </a:solidFill>
                <a:latin typeface="Arial"/>
                <a:cs typeface="Arial"/>
              </a:rPr>
              <a:t>LVA Crossings</a:t>
            </a:r>
            <a:endParaRPr lang="en-US">
              <a:solidFill>
                <a:srgbClr val="BA5929"/>
              </a:solidFill>
            </a:endParaRPr>
          </a:p>
        </p:txBody>
      </p:sp>
      <p:sp>
        <p:nvSpPr>
          <p:cNvPr id="6" name="TextBox 5"/>
          <p:cNvSpPr txBox="1"/>
          <p:nvPr/>
        </p:nvSpPr>
        <p:spPr>
          <a:xfrm>
            <a:off x="1814722" y="2746619"/>
            <a:ext cx="4510081" cy="707886"/>
          </a:xfrm>
          <a:prstGeom prst="rect">
            <a:avLst/>
          </a:prstGeom>
          <a:noFill/>
        </p:spPr>
        <p:txBody>
          <a:bodyPr wrap="none" rtlCol="0" anchor="t">
            <a:spAutoFit/>
          </a:bodyPr>
          <a:lstStyle/>
          <a:p>
            <a:r>
              <a:rPr lang="en-US" sz="2000" b="1">
                <a:latin typeface="Arial"/>
                <a:cs typeface="Arial"/>
              </a:rPr>
              <a:t>At LVA Crossings, stay 15 feet back</a:t>
            </a:r>
          </a:p>
          <a:p>
            <a:r>
              <a:rPr lang="en-US" sz="2000" b="1">
                <a:latin typeface="Arial"/>
                <a:cs typeface="Arial"/>
              </a:rPr>
              <a:t>from the haul road.</a:t>
            </a:r>
          </a:p>
        </p:txBody>
      </p:sp>
    </p:spTree>
    <p:extLst>
      <p:ext uri="{BB962C8B-B14F-4D97-AF65-F5344CB8AC3E}">
        <p14:creationId xmlns:p14="http://schemas.microsoft.com/office/powerpoint/2010/main" val="9941327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09605" y="2072658"/>
            <a:ext cx="4410691" cy="4420217"/>
          </a:xfrm>
        </p:spPr>
      </p:pic>
      <p:sp>
        <p:nvSpPr>
          <p:cNvPr id="2" name="Title 1"/>
          <p:cNvSpPr>
            <a:spLocks noGrp="1"/>
          </p:cNvSpPr>
          <p:nvPr>
            <p:ph type="title"/>
          </p:nvPr>
        </p:nvSpPr>
        <p:spPr/>
        <p:txBody>
          <a:bodyPr/>
          <a:lstStyle/>
          <a:p>
            <a:pPr algn="ctr"/>
            <a:r>
              <a:rPr lang="en-US">
                <a:solidFill>
                  <a:srgbClr val="BA5929"/>
                </a:solidFill>
                <a:latin typeface="Arial"/>
                <a:cs typeface="Arial"/>
              </a:rPr>
              <a:t>Blind Spot Review</a:t>
            </a:r>
            <a:endParaRPr lang="en-US">
              <a:solidFill>
                <a:srgbClr val="BA5929"/>
              </a:solidFill>
            </a:endParaRPr>
          </a:p>
        </p:txBody>
      </p:sp>
      <p:sp>
        <p:nvSpPr>
          <p:cNvPr id="6" name="Rectangle 5"/>
          <p:cNvSpPr/>
          <p:nvPr/>
        </p:nvSpPr>
        <p:spPr>
          <a:xfrm>
            <a:off x="1924051" y="1130259"/>
            <a:ext cx="8858567" cy="830997"/>
          </a:xfrm>
          <a:prstGeom prst="rect">
            <a:avLst/>
          </a:prstGeom>
        </p:spPr>
        <p:txBody>
          <a:bodyPr wrap="square">
            <a:spAutoFit/>
          </a:bodyPr>
          <a:lstStyle/>
          <a:p>
            <a:pPr lvl="0"/>
            <a:r>
              <a:rPr lang="en-US" sz="2400"/>
              <a:t>Due to the limited visibility haul truck operators have, it is important that you are aware of their blind spots. </a:t>
            </a:r>
          </a:p>
        </p:txBody>
      </p:sp>
      <p:sp>
        <p:nvSpPr>
          <p:cNvPr id="7" name="Rectangle 6"/>
          <p:cNvSpPr/>
          <p:nvPr/>
        </p:nvSpPr>
        <p:spPr>
          <a:xfrm>
            <a:off x="6461044" y="2282022"/>
            <a:ext cx="4206957" cy="3416320"/>
          </a:xfrm>
          <a:prstGeom prst="rect">
            <a:avLst/>
          </a:prstGeom>
        </p:spPr>
        <p:txBody>
          <a:bodyPr wrap="square">
            <a:spAutoFit/>
          </a:bodyPr>
          <a:lstStyle/>
          <a:p>
            <a:pPr lvl="0"/>
            <a:r>
              <a:rPr lang="en-US" sz="2400"/>
              <a:t>Never assume a haul truck operator can see you! As you can see in this image, the haul truck’s blind area is very large. You must be at least 44 feet in front of the haul truck to be seen and at least 70 feet to the right side of the haul truck to be seen.</a:t>
            </a:r>
          </a:p>
        </p:txBody>
      </p:sp>
    </p:spTree>
    <p:custDataLst>
      <p:tags r:id="rId1"/>
    </p:custDataLst>
    <p:extLst>
      <p:ext uri="{BB962C8B-B14F-4D97-AF65-F5344CB8AC3E}">
        <p14:creationId xmlns:p14="http://schemas.microsoft.com/office/powerpoint/2010/main" val="21341345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524000" y="1315333"/>
            <a:ext cx="9005458" cy="4464423"/>
          </a:xfrm>
        </p:spPr>
        <p:txBody>
          <a:bodyPr/>
          <a:lstStyle/>
          <a:p>
            <a:pPr marL="0" indent="0">
              <a:buNone/>
            </a:pPr>
            <a:r>
              <a:rPr lang="en-US">
                <a:latin typeface="Franklin Gothic Medium" panose="020B0603020102020204" pitchFamily="34" charset="0"/>
              </a:rPr>
              <a:t>You are driving up the ramp and would like to go straight. There is a haul truck coming up to the intersection in front of you. </a:t>
            </a:r>
          </a:p>
          <a:p>
            <a:pPr marL="0" indent="0">
              <a:buNone/>
            </a:pPr>
            <a:r>
              <a:rPr lang="en-US">
                <a:latin typeface="Franklin Gothic Medium" panose="020B0603020102020204" pitchFamily="34" charset="0"/>
              </a:rPr>
              <a:t>Another haul truck is driving 250 feet behind you. What do you do?</a:t>
            </a:r>
          </a:p>
        </p:txBody>
      </p:sp>
      <p:sp>
        <p:nvSpPr>
          <p:cNvPr id="2" name="Title 1"/>
          <p:cNvSpPr>
            <a:spLocks noGrp="1"/>
          </p:cNvSpPr>
          <p:nvPr>
            <p:ph type="title"/>
          </p:nvPr>
        </p:nvSpPr>
        <p:spPr/>
        <p:txBody>
          <a:bodyPr/>
          <a:lstStyle/>
          <a:p>
            <a:pPr algn="ctr"/>
            <a:r>
              <a:rPr lang="en-US">
                <a:solidFill>
                  <a:srgbClr val="BA5929"/>
                </a:solidFill>
                <a:effectLst>
                  <a:outerShdw blurRad="38100" dist="38100" dir="2700000" algn="tl">
                    <a:srgbClr val="000000">
                      <a:alpha val="43137"/>
                    </a:srgbClr>
                  </a:outerShdw>
                </a:effectLst>
                <a:latin typeface="Arial"/>
                <a:cs typeface="Arial"/>
              </a:rPr>
              <a:t>Right of way</a:t>
            </a:r>
            <a:endParaRPr lang="en-US">
              <a:solidFill>
                <a:srgbClr val="BA5929"/>
              </a:solidFill>
            </a:endParaRPr>
          </a:p>
        </p:txBody>
      </p:sp>
      <p:sp>
        <p:nvSpPr>
          <p:cNvPr id="6" name="Rectangle 5"/>
          <p:cNvSpPr/>
          <p:nvPr/>
        </p:nvSpPr>
        <p:spPr>
          <a:xfrm>
            <a:off x="7173239" y="3471879"/>
            <a:ext cx="3118981" cy="369332"/>
          </a:xfrm>
          <a:prstGeom prst="rect">
            <a:avLst/>
          </a:prstGeom>
          <a:solidFill>
            <a:schemeClr val="bg1"/>
          </a:solidFill>
        </p:spPr>
        <p:txBody>
          <a:bodyPr wrap="square">
            <a:spAutoFit/>
          </a:bodyPr>
          <a:lstStyle/>
          <a:p>
            <a:endParaRPr lang="en-US"/>
          </a:p>
        </p:txBody>
      </p:sp>
      <p:pic>
        <p:nvPicPr>
          <p:cNvPr id="8" name="Picture 7"/>
          <p:cNvPicPr>
            <a:picLocks noChangeAspect="1"/>
          </p:cNvPicPr>
          <p:nvPr/>
        </p:nvPicPr>
        <p:blipFill>
          <a:blip r:embed="rId3"/>
          <a:stretch>
            <a:fillRect/>
          </a:stretch>
        </p:blipFill>
        <p:spPr>
          <a:xfrm>
            <a:off x="1662542" y="2879174"/>
            <a:ext cx="8826328" cy="3891606"/>
          </a:xfrm>
          <a:prstGeom prst="rect">
            <a:avLst/>
          </a:prstGeom>
        </p:spPr>
      </p:pic>
    </p:spTree>
    <p:custDataLst>
      <p:tags r:id="rId1"/>
    </p:custDataLst>
    <p:extLst>
      <p:ext uri="{BB962C8B-B14F-4D97-AF65-F5344CB8AC3E}">
        <p14:creationId xmlns:p14="http://schemas.microsoft.com/office/powerpoint/2010/main" val="1353884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C:\Users\063812\Pictures\Right of way Pics from MTI\Capture 2.PNG"/>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1738312" y="2338834"/>
            <a:ext cx="8627847" cy="37601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pPr algn="ctr"/>
            <a:r>
              <a:rPr lang="en-US">
                <a:solidFill>
                  <a:srgbClr val="BA5929"/>
                </a:solidFill>
                <a:effectLst>
                  <a:outerShdw blurRad="38100" dist="38100" dir="2700000" algn="tl">
                    <a:srgbClr val="000000">
                      <a:alpha val="43137"/>
                    </a:srgbClr>
                  </a:outerShdw>
                </a:effectLst>
                <a:latin typeface="Arial"/>
                <a:cs typeface="Arial"/>
              </a:rPr>
              <a:t>Right of Way</a:t>
            </a:r>
            <a:endParaRPr lang="en-US">
              <a:solidFill>
                <a:srgbClr val="BA5929"/>
              </a:solidFill>
              <a:latin typeface="Arial"/>
              <a:cs typeface="Arial"/>
            </a:endParaRPr>
          </a:p>
        </p:txBody>
      </p:sp>
      <p:sp>
        <p:nvSpPr>
          <p:cNvPr id="5" name="Rectangle 4"/>
          <p:cNvSpPr/>
          <p:nvPr/>
        </p:nvSpPr>
        <p:spPr>
          <a:xfrm>
            <a:off x="1738312" y="1060097"/>
            <a:ext cx="8929689" cy="1200329"/>
          </a:xfrm>
          <a:prstGeom prst="rect">
            <a:avLst/>
          </a:prstGeom>
        </p:spPr>
        <p:txBody>
          <a:bodyPr wrap="square">
            <a:spAutoFit/>
          </a:bodyPr>
          <a:lstStyle/>
          <a:p>
            <a:r>
              <a:rPr lang="en-US" sz="2400" b="1">
                <a:latin typeface="Franklin Gothic Medium" panose="020B0603020102020204" pitchFamily="34" charset="0"/>
              </a:rPr>
              <a:t>The haul truck coming up to the intersection in front of you</a:t>
            </a:r>
          </a:p>
          <a:p>
            <a:r>
              <a:rPr lang="en-US" sz="2400" b="1">
                <a:latin typeface="Franklin Gothic Medium" panose="020B0603020102020204" pitchFamily="34" charset="0"/>
              </a:rPr>
              <a:t>cannot see you. You are in the haul truck driver's blind spot. Yield for the haul truck turning left.</a:t>
            </a:r>
          </a:p>
        </p:txBody>
      </p:sp>
    </p:spTree>
    <p:custDataLst>
      <p:tags r:id="rId1"/>
    </p:custDataLst>
    <p:extLst>
      <p:ext uri="{BB962C8B-B14F-4D97-AF65-F5344CB8AC3E}">
        <p14:creationId xmlns:p14="http://schemas.microsoft.com/office/powerpoint/2010/main" val="10922131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989656" y="1430742"/>
            <a:ext cx="4327192" cy="5062132"/>
          </a:xfrm>
        </p:spPr>
        <p:txBody>
          <a:bodyPr>
            <a:normAutofit lnSpcReduction="10000"/>
          </a:bodyPr>
          <a:lstStyle/>
          <a:p>
            <a:pPr marL="0" indent="0">
              <a:buNone/>
            </a:pPr>
            <a:r>
              <a:rPr lang="en-US" u="sng">
                <a:solidFill>
                  <a:schemeClr val="accent6"/>
                </a:solidFill>
                <a:latin typeface="Arial"/>
                <a:cs typeface="Arial"/>
              </a:rPr>
              <a:t>Purpose</a:t>
            </a:r>
            <a:r>
              <a:rPr lang="en-US" sz="2000" u="sng">
                <a:solidFill>
                  <a:schemeClr val="accent6"/>
                </a:solidFill>
                <a:latin typeface="Arial"/>
                <a:cs typeface="Arial"/>
              </a:rPr>
              <a:t> Of Roundabout</a:t>
            </a:r>
          </a:p>
          <a:p>
            <a:pPr marL="0" indent="0">
              <a:buNone/>
            </a:pPr>
            <a:endParaRPr lang="en-US" sz="2000" u="sng">
              <a:solidFill>
                <a:schemeClr val="accent6"/>
              </a:solidFill>
              <a:latin typeface="Arial"/>
              <a:cs typeface="Arial"/>
            </a:endParaRPr>
          </a:p>
          <a:p>
            <a:pPr marL="0" indent="0">
              <a:buNone/>
            </a:pPr>
            <a:r>
              <a:rPr lang="en-US" sz="2000" u="sng">
                <a:solidFill>
                  <a:srgbClr val="FF0000"/>
                </a:solidFill>
                <a:latin typeface="Arial"/>
                <a:cs typeface="Arial"/>
              </a:rPr>
              <a:t>Safety</a:t>
            </a:r>
          </a:p>
          <a:p>
            <a:pPr marL="0" indent="0">
              <a:buNone/>
            </a:pPr>
            <a:r>
              <a:rPr lang="en-US" sz="2000">
                <a:latin typeface="Arial"/>
                <a:cs typeface="Arial"/>
              </a:rPr>
              <a:t>Less chance of metal to metal and/or less severe collisions due to slower speeds</a:t>
            </a:r>
          </a:p>
          <a:p>
            <a:pPr marL="0" indent="0">
              <a:buNone/>
            </a:pPr>
            <a:r>
              <a:rPr lang="en-US" sz="2000">
                <a:latin typeface="Arial"/>
                <a:cs typeface="Arial"/>
              </a:rPr>
              <a:t>Forces traffic to slow down through the intersection</a:t>
            </a:r>
            <a:r>
              <a:rPr lang="en-US">
                <a:latin typeface="Arial"/>
                <a:cs typeface="Arial"/>
              </a:rPr>
              <a:t> </a:t>
            </a:r>
            <a:endParaRPr lang="en-US" sz="2000"/>
          </a:p>
          <a:p>
            <a:pPr marL="0" indent="0">
              <a:buNone/>
            </a:pPr>
            <a:r>
              <a:rPr lang="en-US" sz="2000">
                <a:latin typeface="Arial"/>
                <a:cs typeface="Arial"/>
              </a:rPr>
              <a:t>Facilitate U-Turns</a:t>
            </a:r>
          </a:p>
          <a:p>
            <a:pPr marL="0" indent="0">
              <a:buNone/>
            </a:pPr>
            <a:r>
              <a:rPr lang="en-US">
                <a:latin typeface="Arial"/>
                <a:cs typeface="Arial"/>
              </a:rPr>
              <a:t>    </a:t>
            </a:r>
          </a:p>
          <a:p>
            <a:pPr marL="0" indent="0">
              <a:buNone/>
            </a:pPr>
            <a:r>
              <a:rPr lang="en-US">
                <a:latin typeface="Arial"/>
                <a:cs typeface="Arial"/>
              </a:rPr>
              <a:t> </a:t>
            </a:r>
            <a:r>
              <a:rPr lang="en-US" sz="2000" u="sng">
                <a:solidFill>
                  <a:srgbClr val="FF0000"/>
                </a:solidFill>
                <a:latin typeface="Arial"/>
                <a:cs typeface="Arial"/>
              </a:rPr>
              <a:t>Efficiency</a:t>
            </a:r>
            <a:endParaRPr lang="en-US">
              <a:latin typeface="Arial"/>
              <a:cs typeface="Arial"/>
            </a:endParaRPr>
          </a:p>
          <a:p>
            <a:pPr marL="0" indent="0">
              <a:buNone/>
            </a:pPr>
            <a:r>
              <a:rPr lang="en-US">
                <a:latin typeface="Arial"/>
                <a:cs typeface="Arial"/>
              </a:rPr>
              <a:t> </a:t>
            </a:r>
            <a:r>
              <a:rPr lang="en-US" sz="2000">
                <a:latin typeface="Arial"/>
                <a:cs typeface="Arial"/>
              </a:rPr>
              <a:t>Improve fuel efficiency and less</a:t>
            </a:r>
          </a:p>
          <a:p>
            <a:pPr marL="0" indent="0">
              <a:buNone/>
            </a:pPr>
            <a:r>
              <a:rPr lang="en-US" sz="2000">
                <a:latin typeface="Arial"/>
                <a:cs typeface="Arial"/>
              </a:rPr>
              <a:t>component wear</a:t>
            </a:r>
          </a:p>
          <a:p>
            <a:pPr marL="0" indent="0">
              <a:buNone/>
            </a:pPr>
            <a:endParaRPr lang="en-US"/>
          </a:p>
          <a:p>
            <a:pPr marL="0" indent="0">
              <a:buNone/>
            </a:pPr>
            <a:endParaRPr lang="en-US"/>
          </a:p>
          <a:p>
            <a:pPr marL="0" indent="0">
              <a:buNone/>
            </a:pPr>
            <a:endParaRPr lang="en-US"/>
          </a:p>
          <a:p>
            <a:pPr marL="0" indent="0">
              <a:buNone/>
            </a:pPr>
            <a:endParaRPr lang="en-US"/>
          </a:p>
        </p:txBody>
      </p:sp>
      <p:sp>
        <p:nvSpPr>
          <p:cNvPr id="4" name="Title 3"/>
          <p:cNvSpPr>
            <a:spLocks noGrp="1"/>
          </p:cNvSpPr>
          <p:nvPr>
            <p:ph type="title"/>
          </p:nvPr>
        </p:nvSpPr>
        <p:spPr/>
        <p:txBody>
          <a:bodyPr/>
          <a:lstStyle/>
          <a:p>
            <a:pPr algn="ctr"/>
            <a:r>
              <a:rPr lang="en-US">
                <a:solidFill>
                  <a:srgbClr val="BA5929"/>
                </a:solidFill>
                <a:effectLst>
                  <a:outerShdw blurRad="38100" dist="38100" dir="2700000" algn="tl">
                    <a:srgbClr val="000000">
                      <a:alpha val="43137"/>
                    </a:srgbClr>
                  </a:outerShdw>
                </a:effectLst>
                <a:latin typeface="Arial"/>
                <a:cs typeface="Arial"/>
              </a:rPr>
              <a:t>Roundabout</a:t>
            </a:r>
            <a:r>
              <a:rPr lang="en-US">
                <a:solidFill>
                  <a:srgbClr val="C00000"/>
                </a:solidFill>
                <a:effectLst>
                  <a:outerShdw blurRad="38100" dist="38100" dir="2700000" algn="tl">
                    <a:srgbClr val="000000">
                      <a:alpha val="43137"/>
                    </a:srgbClr>
                  </a:outerShdw>
                </a:effectLst>
                <a:latin typeface="Arial"/>
                <a:cs typeface="Arial"/>
              </a:rPr>
              <a:t> </a:t>
            </a:r>
            <a:endParaRPr lang="en-US"/>
          </a:p>
        </p:txBody>
      </p:sp>
      <p:pic>
        <p:nvPicPr>
          <p:cNvPr id="5" name="Content Placeholder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1559510" y="1188607"/>
            <a:ext cx="4327192" cy="5565090"/>
          </a:xfrm>
          <a:prstGeom prst="rect">
            <a:avLst/>
          </a:prstGeom>
          <a:noFill/>
          <a:ln w="9525">
            <a:noFill/>
            <a:miter lim="800000"/>
            <a:headEnd/>
            <a:tailEnd/>
          </a:ln>
        </p:spPr>
      </p:pic>
    </p:spTree>
    <p:extLst>
      <p:ext uri="{BB962C8B-B14F-4D97-AF65-F5344CB8AC3E}">
        <p14:creationId xmlns:p14="http://schemas.microsoft.com/office/powerpoint/2010/main" val="19450957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Box 4"/>
          <p:cNvSpPr txBox="1">
            <a:spLocks noChangeArrowheads="1"/>
          </p:cNvSpPr>
          <p:nvPr/>
        </p:nvSpPr>
        <p:spPr bwMode="auto">
          <a:xfrm>
            <a:off x="2929499" y="1254504"/>
            <a:ext cx="1417376" cy="523220"/>
          </a:xfrm>
          <a:prstGeom prst="rect">
            <a:avLst/>
          </a:prstGeom>
          <a:noFill/>
          <a:ln w="9525">
            <a:noFill/>
            <a:miter lim="800000"/>
            <a:headEnd/>
            <a:tailEnd/>
          </a:ln>
        </p:spPr>
        <p:txBody>
          <a:bodyPr wrap="none" anchor="t">
            <a:spAutoFit/>
          </a:bodyPr>
          <a:lstStyle/>
          <a:p>
            <a:pPr defTabSz="463550"/>
            <a:r>
              <a:rPr lang="en-US" sz="2800" b="1">
                <a:latin typeface="Franklin Gothic Medium"/>
              </a:rPr>
              <a:t>Spillage</a:t>
            </a:r>
          </a:p>
        </p:txBody>
      </p:sp>
      <p:sp>
        <p:nvSpPr>
          <p:cNvPr id="6" name="Rectangle 2"/>
          <p:cNvSpPr txBox="1">
            <a:spLocks noChangeArrowheads="1"/>
          </p:cNvSpPr>
          <p:nvPr/>
        </p:nvSpPr>
        <p:spPr bwMode="auto">
          <a:xfrm>
            <a:off x="2429263" y="432654"/>
            <a:ext cx="7223125" cy="510395"/>
          </a:xfrm>
          <a:prstGeom prst="rect">
            <a:avLst/>
          </a:prstGeom>
          <a:noFill/>
          <a:ln w="9525">
            <a:noFill/>
            <a:miter lim="800000"/>
            <a:headEnd/>
            <a:tailEnd/>
          </a:ln>
        </p:spPr>
        <p:txBody>
          <a:bodyPr anchor="b"/>
          <a:lstStyle/>
          <a:p>
            <a:pPr algn="ctr">
              <a:defRPr/>
            </a:pPr>
            <a:r>
              <a:rPr lang="en-US" sz="3200" b="1" kern="0" err="1">
                <a:solidFill>
                  <a:srgbClr val="BA5929"/>
                </a:solidFill>
                <a:latin typeface="Arial"/>
                <a:ea typeface="+mj-ea"/>
                <a:cs typeface="Arial"/>
              </a:rPr>
              <a:t>Hazards</a:t>
            </a:r>
            <a:r>
              <a:rPr lang="en-US" sz="3200" b="1" kern="0" err="1">
                <a:solidFill>
                  <a:schemeClr val="bg1"/>
                </a:solidFill>
                <a:latin typeface="Arial"/>
                <a:ea typeface="+mj-ea"/>
                <a:cs typeface="Arial"/>
              </a:rPr>
              <a:t>zards</a:t>
            </a:r>
            <a:endParaRPr lang="en-US" sz="3200">
              <a:solidFill>
                <a:schemeClr val="bg1"/>
              </a:solidFill>
              <a:latin typeface="Arial"/>
              <a:ea typeface="+mj-ea"/>
              <a:cs typeface="Arial"/>
            </a:endParaRPr>
          </a:p>
        </p:txBody>
      </p:sp>
      <p:pic>
        <p:nvPicPr>
          <p:cNvPr id="57348" name="Picture 2" descr="E:\Fotos\FOTOS VARIAS\fotos\camioneta mina\MVC-277F.JPG"/>
          <p:cNvPicPr>
            <a:picLocks noChangeAspect="1" noChangeArrowheads="1"/>
          </p:cNvPicPr>
          <p:nvPr/>
        </p:nvPicPr>
        <p:blipFill>
          <a:blip r:embed="rId3" cstate="print"/>
          <a:srcRect/>
          <a:stretch>
            <a:fillRect/>
          </a:stretch>
        </p:blipFill>
        <p:spPr bwMode="auto">
          <a:xfrm>
            <a:off x="1680240" y="1831761"/>
            <a:ext cx="4009424" cy="4593586"/>
          </a:xfrm>
          <a:prstGeom prst="rect">
            <a:avLst/>
          </a:prstGeom>
          <a:ln>
            <a:noFill/>
          </a:ln>
          <a:effectLst>
            <a:outerShdw blurRad="292100" dist="139700" dir="2700000" algn="tl" rotWithShape="0">
              <a:srgbClr val="333333">
                <a:alpha val="65000"/>
              </a:srgbClr>
            </a:outerShdw>
          </a:effectLst>
        </p:spPr>
      </p:pic>
      <p:pic>
        <p:nvPicPr>
          <p:cNvPr id="57349" name="Picture 3" descr="E:\Fotos\FOTOS VARIAS\fotos\camioneta mina\MVC-278F.JPG"/>
          <p:cNvPicPr>
            <a:picLocks noChangeAspect="1" noChangeArrowheads="1"/>
          </p:cNvPicPr>
          <p:nvPr/>
        </p:nvPicPr>
        <p:blipFill>
          <a:blip r:embed="rId4" cstate="print"/>
          <a:srcRect/>
          <a:stretch>
            <a:fillRect/>
          </a:stretch>
        </p:blipFill>
        <p:spPr bwMode="auto">
          <a:xfrm>
            <a:off x="6086476" y="1221462"/>
            <a:ext cx="4435475" cy="3325812"/>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5830888" y="4776712"/>
            <a:ext cx="4691062" cy="1200329"/>
          </a:xfrm>
          <a:prstGeom prst="rect">
            <a:avLst/>
          </a:prstGeom>
          <a:noFill/>
        </p:spPr>
        <p:txBody>
          <a:bodyPr anchor="t">
            <a:spAutoFit/>
          </a:bodyPr>
          <a:lstStyle/>
          <a:p>
            <a:pPr algn="ctr">
              <a:defRPr/>
            </a:pPr>
            <a:r>
              <a:rPr lang="en-US" b="1"/>
              <a:t>Haul trucks are required to go around spillage so always travel at a safe distance. They may have to travel in your lane.</a:t>
            </a:r>
            <a:endParaRPr lang="en-US"/>
          </a:p>
        </p:txBody>
      </p:sp>
    </p:spTree>
    <p:custDataLst>
      <p:tags r:id="rId1"/>
    </p:custDataLst>
    <p:extLst>
      <p:ext uri="{BB962C8B-B14F-4D97-AF65-F5344CB8AC3E}">
        <p14:creationId xmlns:p14="http://schemas.microsoft.com/office/powerpoint/2010/main" val="33269981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110114" y="1519520"/>
            <a:ext cx="3825937" cy="4464423"/>
          </a:xfrm>
        </p:spPr>
        <p:txBody>
          <a:bodyPr/>
          <a:lstStyle/>
          <a:p>
            <a:pPr marL="0" indent="0">
              <a:buNone/>
            </a:pPr>
            <a:r>
              <a:rPr lang="en-US" sz="1800" b="1"/>
              <a:t>Vehicle Collision or Rollover</a:t>
            </a:r>
          </a:p>
          <a:p>
            <a:endParaRPr lang="en-US" sz="1800" b="1"/>
          </a:p>
          <a:p>
            <a:r>
              <a:rPr lang="en-US" sz="1800" b="1"/>
              <a:t>Collision with another vehicle or fixed/moving object; driving over an edge; rolling over</a:t>
            </a:r>
          </a:p>
          <a:p>
            <a:endParaRPr lang="en-US"/>
          </a:p>
        </p:txBody>
      </p:sp>
      <p:sp>
        <p:nvSpPr>
          <p:cNvPr id="3" name="Title 2"/>
          <p:cNvSpPr>
            <a:spLocks noGrp="1"/>
          </p:cNvSpPr>
          <p:nvPr>
            <p:ph type="title"/>
          </p:nvPr>
        </p:nvSpPr>
        <p:spPr/>
        <p:txBody>
          <a:bodyPr/>
          <a:lstStyle/>
          <a:p>
            <a:r>
              <a:rPr lang="en-US">
                <a:solidFill>
                  <a:srgbClr val="BA5929"/>
                </a:solidFill>
              </a:rPr>
              <a:t>Fatal Risks</a:t>
            </a:r>
          </a:p>
        </p:txBody>
      </p:sp>
      <p:pic>
        <p:nvPicPr>
          <p:cNvPr id="4" name="Picture 3" descr="https://fmwebhome.fmi.com/functions/DOHS/FatalRiskMgt/FRMIcon_VehicleCollision_transparent.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52647" y="3446326"/>
            <a:ext cx="3171516" cy="2743200"/>
          </a:xfrm>
          <a:prstGeom prst="rect">
            <a:avLst/>
          </a:prstGeom>
          <a:noFill/>
          <a:ln>
            <a:noFill/>
          </a:ln>
        </p:spPr>
      </p:pic>
      <p:sp>
        <p:nvSpPr>
          <p:cNvPr id="5" name="Content Placeholder 1"/>
          <p:cNvSpPr txBox="1">
            <a:spLocks/>
          </p:cNvSpPr>
          <p:nvPr/>
        </p:nvSpPr>
        <p:spPr bwMode="auto">
          <a:xfrm>
            <a:off x="6692595" y="1512280"/>
            <a:ext cx="3825936" cy="395084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57175" indent="-257175" algn="l" rtl="0" eaLnBrk="1" fontAlgn="base" hangingPunct="1">
              <a:spcBef>
                <a:spcPct val="20000"/>
              </a:spcBef>
              <a:spcAft>
                <a:spcPct val="0"/>
              </a:spcAft>
              <a:buClr>
                <a:srgbClr val="A85B41"/>
              </a:buClr>
              <a:buFont typeface="Wingdings" panose="05000000000000000000" pitchFamily="2" charset="2"/>
              <a:buChar char="§"/>
              <a:defRPr sz="1800" b="0" baseline="0">
                <a:solidFill>
                  <a:schemeClr val="tx1"/>
                </a:solidFill>
                <a:latin typeface="Arial" panose="020B0604020202020204" pitchFamily="34" charset="0"/>
                <a:ea typeface="Aktiv Grotesk" panose="020B0504020202020204" pitchFamily="34" charset="0"/>
                <a:cs typeface="Arial" panose="020B0604020202020204" pitchFamily="34" charset="0"/>
              </a:defRPr>
            </a:lvl1pPr>
            <a:lvl2pPr marL="559594" indent="-216694" algn="l" defTabSz="644129" rtl="0" eaLnBrk="1" fontAlgn="base" hangingPunct="1">
              <a:spcBef>
                <a:spcPct val="20000"/>
              </a:spcBef>
              <a:spcAft>
                <a:spcPct val="0"/>
              </a:spcAft>
              <a:buClr>
                <a:srgbClr val="A85B41"/>
              </a:buClr>
              <a:buFont typeface="Arial" panose="020B0604020202020204" pitchFamily="34" charset="0"/>
              <a:buChar char="•"/>
              <a:defRPr sz="1800" b="0">
                <a:solidFill>
                  <a:schemeClr val="tx1"/>
                </a:solidFill>
                <a:latin typeface="Arial" panose="020B0604020202020204" pitchFamily="34" charset="0"/>
                <a:ea typeface="Aktiv Grotesk" panose="020B0504020202020204" pitchFamily="34" charset="0"/>
                <a:cs typeface="Arial" panose="020B0604020202020204" pitchFamily="34" charset="0"/>
              </a:defRPr>
            </a:lvl2pPr>
            <a:lvl3pPr marL="942975" indent="-257175" algn="l" rtl="0" eaLnBrk="1" fontAlgn="base" hangingPunct="1">
              <a:spcBef>
                <a:spcPct val="20000"/>
              </a:spcBef>
              <a:spcAft>
                <a:spcPct val="0"/>
              </a:spcAft>
              <a:buClr>
                <a:srgbClr val="A85B41"/>
              </a:buClr>
              <a:buFont typeface="Arial" panose="020B0604020202020204" pitchFamily="34" charset="0"/>
              <a:buChar char="•"/>
              <a:defRPr sz="1800" b="0">
                <a:solidFill>
                  <a:schemeClr val="tx1"/>
                </a:solidFill>
                <a:latin typeface="Arial" panose="020B0604020202020204" pitchFamily="34" charset="0"/>
                <a:ea typeface="Aktiv Grotesk" panose="020B0504020202020204" pitchFamily="34" charset="0"/>
                <a:cs typeface="Arial" panose="020B0604020202020204" pitchFamily="34" charset="0"/>
              </a:defRPr>
            </a:lvl3pPr>
            <a:lvl4pPr marL="1200150" indent="-171450" algn="l" rtl="0" eaLnBrk="1" fontAlgn="base" hangingPunct="1">
              <a:spcBef>
                <a:spcPct val="20000"/>
              </a:spcBef>
              <a:spcAft>
                <a:spcPct val="0"/>
              </a:spcAft>
              <a:buClr>
                <a:srgbClr val="00BBB3"/>
              </a:buClr>
              <a:buFont typeface="Courier New" panose="02070309020205020404" pitchFamily="49" charset="0"/>
              <a:buChar char="o"/>
              <a:defRPr sz="1800" b="1">
                <a:solidFill>
                  <a:schemeClr val="tx1"/>
                </a:solidFill>
                <a:latin typeface="Franklin Gothic Book" panose="020B0503020102020204" pitchFamily="34" charset="0"/>
              </a:defRPr>
            </a:lvl4pPr>
            <a:lvl5pPr marL="1543050" indent="-171450" algn="l" rtl="0" eaLnBrk="1" fontAlgn="base" hangingPunct="1">
              <a:spcBef>
                <a:spcPct val="20000"/>
              </a:spcBef>
              <a:spcAft>
                <a:spcPct val="0"/>
              </a:spcAft>
              <a:buClr>
                <a:srgbClr val="00BBB3"/>
              </a:buClr>
              <a:buFont typeface="Courier New" panose="02070309020205020404" pitchFamily="49" charset="0"/>
              <a:buChar char="o"/>
              <a:defRPr sz="1800" b="1">
                <a:solidFill>
                  <a:schemeClr val="tx1"/>
                </a:solidFill>
                <a:latin typeface="Franklin Gothic Book" panose="020B0503020102020204" pitchFamily="34" charset="0"/>
              </a:defRPr>
            </a:lvl5pPr>
            <a:lvl6pPr marL="1885950" indent="-171450" algn="l" rtl="0" eaLnBrk="1" fontAlgn="base" hangingPunct="1">
              <a:spcBef>
                <a:spcPct val="20000"/>
              </a:spcBef>
              <a:spcAft>
                <a:spcPct val="0"/>
              </a:spcAft>
              <a:buClr>
                <a:srgbClr val="CC9900"/>
              </a:buClr>
              <a:buFont typeface="Arial" charset="0"/>
              <a:buChar char="-"/>
              <a:defRPr sz="1800">
                <a:solidFill>
                  <a:schemeClr val="tx1"/>
                </a:solidFill>
                <a:latin typeface="+mn-lt"/>
              </a:defRPr>
            </a:lvl6pPr>
            <a:lvl7pPr marL="2228850" indent="-171450" algn="l" rtl="0" eaLnBrk="1" fontAlgn="base" hangingPunct="1">
              <a:spcBef>
                <a:spcPct val="20000"/>
              </a:spcBef>
              <a:spcAft>
                <a:spcPct val="0"/>
              </a:spcAft>
              <a:buClr>
                <a:srgbClr val="CC9900"/>
              </a:buClr>
              <a:buFont typeface="Arial" charset="0"/>
              <a:buChar char="-"/>
              <a:defRPr sz="1800">
                <a:solidFill>
                  <a:schemeClr val="tx1"/>
                </a:solidFill>
                <a:latin typeface="+mn-lt"/>
              </a:defRPr>
            </a:lvl7pPr>
            <a:lvl8pPr marL="2571750" indent="-171450" algn="l" rtl="0" eaLnBrk="1" fontAlgn="base" hangingPunct="1">
              <a:spcBef>
                <a:spcPct val="20000"/>
              </a:spcBef>
              <a:spcAft>
                <a:spcPct val="0"/>
              </a:spcAft>
              <a:buClr>
                <a:srgbClr val="CC9900"/>
              </a:buClr>
              <a:buFont typeface="Arial" charset="0"/>
              <a:buChar char="-"/>
              <a:defRPr sz="1800">
                <a:solidFill>
                  <a:schemeClr val="tx1"/>
                </a:solidFill>
                <a:latin typeface="+mn-lt"/>
              </a:defRPr>
            </a:lvl8pPr>
            <a:lvl9pPr marL="2914650" indent="-171450" algn="l" rtl="0" eaLnBrk="1" fontAlgn="base" hangingPunct="1">
              <a:spcBef>
                <a:spcPct val="20000"/>
              </a:spcBef>
              <a:spcAft>
                <a:spcPct val="0"/>
              </a:spcAft>
              <a:buClr>
                <a:srgbClr val="CC9900"/>
              </a:buClr>
              <a:buFont typeface="Arial" charset="0"/>
              <a:buChar char="-"/>
              <a:defRPr sz="1800">
                <a:solidFill>
                  <a:schemeClr val="tx1"/>
                </a:solidFill>
                <a:latin typeface="+mn-lt"/>
              </a:defRPr>
            </a:lvl9pPr>
          </a:lstStyle>
          <a:p>
            <a:pPr marL="0" indent="0">
              <a:buNone/>
            </a:pPr>
            <a:r>
              <a:rPr lang="en-US" b="1" kern="0"/>
              <a:t>Vehicle Impact with Person</a:t>
            </a:r>
          </a:p>
          <a:p>
            <a:endParaRPr lang="en-US" b="1" kern="0"/>
          </a:p>
          <a:p>
            <a:pPr>
              <a:spcAft>
                <a:spcPts val="600"/>
              </a:spcAft>
            </a:pPr>
            <a:r>
              <a:rPr lang="en-US" b="1"/>
              <a:t>Person struck by vehicle/mobile equipment</a:t>
            </a:r>
            <a:endParaRPr lang="en-US" b="1" kern="0"/>
          </a:p>
          <a:p>
            <a:endParaRPr lang="en-US" kern="0"/>
          </a:p>
        </p:txBody>
      </p:sp>
      <p:pic>
        <p:nvPicPr>
          <p:cNvPr id="6" name="Picture 5" descr="https://fmwebhome.fmi.com/functions/DOHS/FatalRiskMgt/FRMIcon_VehicleImpactPerson_transparent.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92595" y="3368577"/>
            <a:ext cx="3171516" cy="2743200"/>
          </a:xfrm>
          <a:prstGeom prst="rect">
            <a:avLst/>
          </a:prstGeom>
          <a:noFill/>
          <a:ln>
            <a:noFill/>
          </a:ln>
        </p:spPr>
      </p:pic>
    </p:spTree>
    <p:extLst>
      <p:ext uri="{BB962C8B-B14F-4D97-AF65-F5344CB8AC3E}">
        <p14:creationId xmlns:p14="http://schemas.microsoft.com/office/powerpoint/2010/main" val="36137334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11139" y="245946"/>
            <a:ext cx="7289221" cy="675389"/>
          </a:xfrm>
        </p:spPr>
        <p:txBody>
          <a:bodyPr>
            <a:normAutofit fontScale="90000"/>
          </a:bodyPr>
          <a:lstStyle/>
          <a:p>
            <a:pPr algn="ctr"/>
            <a:br>
              <a:rPr lang="en-US">
                <a:solidFill>
                  <a:srgbClr val="BA5929"/>
                </a:solidFill>
                <a:latin typeface="Arial"/>
                <a:cs typeface="Arial"/>
              </a:rPr>
            </a:br>
            <a:r>
              <a:rPr lang="en-US">
                <a:solidFill>
                  <a:srgbClr val="BA5929"/>
                </a:solidFill>
                <a:latin typeface="Arial"/>
                <a:cs typeface="Arial"/>
              </a:rPr>
              <a:t>Blind Corners - Can you see me now? Stay Visible – Stay Alive!</a:t>
            </a:r>
          </a:p>
        </p:txBody>
      </p:sp>
      <p:grpSp>
        <p:nvGrpSpPr>
          <p:cNvPr id="7" name="Group 6"/>
          <p:cNvGrpSpPr/>
          <p:nvPr/>
        </p:nvGrpSpPr>
        <p:grpSpPr>
          <a:xfrm>
            <a:off x="1738701" y="1165926"/>
            <a:ext cx="5851549" cy="4125105"/>
            <a:chOff x="1755276" y="2013735"/>
            <a:chExt cx="7554930" cy="4200317"/>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7379" t="21001" b="17752"/>
            <a:stretch/>
          </p:blipFill>
          <p:spPr>
            <a:xfrm>
              <a:off x="1755276" y="2013735"/>
              <a:ext cx="7554930" cy="4200317"/>
            </a:xfrm>
            <a:prstGeom prst="rect">
              <a:avLst/>
            </a:prstGeom>
          </p:spPr>
        </p:pic>
        <p:sp>
          <p:nvSpPr>
            <p:cNvPr id="6" name="Rectangle 5"/>
            <p:cNvSpPr/>
            <p:nvPr/>
          </p:nvSpPr>
          <p:spPr>
            <a:xfrm rot="596832">
              <a:off x="5900331" y="5094620"/>
              <a:ext cx="721287" cy="352682"/>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FF0000"/>
                  </a:solidFill>
                </a:rPr>
                <a:t>LV</a:t>
              </a:r>
            </a:p>
          </p:txBody>
        </p:sp>
      </p:grpSp>
      <p:sp>
        <p:nvSpPr>
          <p:cNvPr id="8" name="TextBox 7"/>
          <p:cNvSpPr txBox="1"/>
          <p:nvPr/>
        </p:nvSpPr>
        <p:spPr>
          <a:xfrm>
            <a:off x="7642289" y="1187125"/>
            <a:ext cx="3021169" cy="4462760"/>
          </a:xfrm>
          <a:prstGeom prst="rect">
            <a:avLst/>
          </a:prstGeom>
          <a:noFill/>
        </p:spPr>
        <p:txBody>
          <a:bodyPr wrap="square" rtlCol="0" anchor="t">
            <a:spAutoFit/>
          </a:bodyPr>
          <a:lstStyle/>
          <a:p>
            <a:pPr marL="342900" indent="-342900">
              <a:buFont typeface="Arial" panose="020B0604020202020204" pitchFamily="34" charset="0"/>
              <a:buChar char="•"/>
            </a:pPr>
            <a:r>
              <a:rPr lang="en-US" sz="2000">
                <a:latin typeface="Arial"/>
                <a:cs typeface="Arial"/>
              </a:rPr>
              <a:t>Haul Truck moving at 25 mph +</a:t>
            </a:r>
          </a:p>
          <a:p>
            <a:pPr marL="342900" indent="-342900">
              <a:buFont typeface="Arial" panose="020B0604020202020204" pitchFamily="34" charset="0"/>
              <a:buChar char="•"/>
            </a:pPr>
            <a:r>
              <a:rPr lang="en-US" sz="2000">
                <a:latin typeface="Arial"/>
                <a:cs typeface="Arial"/>
              </a:rPr>
              <a:t>Can haul truck see the LV?</a:t>
            </a:r>
          </a:p>
          <a:p>
            <a:pPr marL="213995" indent="-213995">
              <a:buFont typeface="Arial" panose="020B0604020202020204" pitchFamily="34" charset="0"/>
              <a:buChar char="•"/>
            </a:pPr>
            <a:r>
              <a:rPr lang="en-US" sz="2000">
                <a:latin typeface="Arial"/>
                <a:cs typeface="Arial"/>
              </a:rPr>
              <a:t>Don’t put yourself in danger.</a:t>
            </a:r>
          </a:p>
          <a:p>
            <a:pPr marL="213995" indent="-213995">
              <a:buFont typeface="Arial" panose="020B0604020202020204" pitchFamily="34" charset="0"/>
              <a:buChar char="•"/>
            </a:pPr>
            <a:endParaRPr lang="en-US" sz="2000">
              <a:cs typeface="Arial" charset="0"/>
            </a:endParaRPr>
          </a:p>
          <a:p>
            <a:pPr marL="213995" indent="-213995">
              <a:buFont typeface="Arial" panose="020B0604020202020204" pitchFamily="34" charset="0"/>
              <a:buChar char="•"/>
            </a:pPr>
            <a:r>
              <a:rPr lang="en-US" sz="2000">
                <a:latin typeface="Arial"/>
                <a:cs typeface="Arial"/>
              </a:rPr>
              <a:t>Drive further down the road to make your turn.</a:t>
            </a:r>
          </a:p>
          <a:p>
            <a:pPr marL="213995" indent="-213995">
              <a:buFont typeface="Arial" panose="020B0604020202020204" pitchFamily="34" charset="0"/>
              <a:buChar char="•"/>
            </a:pPr>
            <a:endParaRPr lang="en-US" sz="2000">
              <a:cs typeface="Arial" charset="0"/>
            </a:endParaRPr>
          </a:p>
          <a:p>
            <a:pPr marL="213995" indent="-213995">
              <a:buFont typeface="Arial" panose="020B0604020202020204" pitchFamily="34" charset="0"/>
              <a:buChar char="•"/>
            </a:pPr>
            <a:r>
              <a:rPr lang="en-US" sz="2000">
                <a:latin typeface="Arial"/>
                <a:cs typeface="Arial"/>
              </a:rPr>
              <a:t>Ensure that all haulage traffic can see you and has time to stop!</a:t>
            </a:r>
          </a:p>
          <a:p>
            <a:pPr marL="342900" indent="-342900">
              <a:buFont typeface="Arial" panose="020B0604020202020204" pitchFamily="34" charset="0"/>
              <a:buChar char="•"/>
            </a:pPr>
            <a:endParaRPr lang="en-US" sz="2400"/>
          </a:p>
        </p:txBody>
      </p:sp>
      <p:cxnSp>
        <p:nvCxnSpPr>
          <p:cNvPr id="11" name="Straight Arrow Connector 10"/>
          <p:cNvCxnSpPr/>
          <p:nvPr/>
        </p:nvCxnSpPr>
        <p:spPr>
          <a:xfrm flipH="1">
            <a:off x="5695951" y="2676525"/>
            <a:ext cx="1894298" cy="1076326"/>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7752487" y="5506186"/>
            <a:ext cx="2562225" cy="830997"/>
          </a:xfrm>
          <a:prstGeom prst="rect">
            <a:avLst/>
          </a:prstGeom>
          <a:noFill/>
        </p:spPr>
        <p:txBody>
          <a:bodyPr wrap="square" rtlCol="0">
            <a:spAutoFit/>
          </a:bodyPr>
          <a:lstStyle/>
          <a:p>
            <a:pPr algn="ctr"/>
            <a:r>
              <a:rPr lang="en-US" sz="2400">
                <a:solidFill>
                  <a:srgbClr val="FF0000"/>
                </a:solidFill>
              </a:rPr>
              <a:t>Why LVAs are so important</a:t>
            </a:r>
          </a:p>
        </p:txBody>
      </p:sp>
      <p:sp>
        <p:nvSpPr>
          <p:cNvPr id="3" name="Rectangle 2"/>
          <p:cNvSpPr/>
          <p:nvPr/>
        </p:nvSpPr>
        <p:spPr>
          <a:xfrm>
            <a:off x="1655686" y="5351030"/>
            <a:ext cx="6053901" cy="923330"/>
          </a:xfrm>
          <a:prstGeom prst="rect">
            <a:avLst/>
          </a:prstGeom>
        </p:spPr>
        <p:txBody>
          <a:bodyPr wrap="none">
            <a:spAutoFit/>
          </a:bodyPr>
          <a:lstStyle/>
          <a:p>
            <a:pPr algn="ctr"/>
            <a:r>
              <a:rPr lang="en-US"/>
              <a:t>Waiting to make a right / U-turn. </a:t>
            </a:r>
          </a:p>
          <a:p>
            <a:r>
              <a:rPr lang="en-US"/>
              <a:t>Buggy whips are no guarantee and can be difficult to see.</a:t>
            </a:r>
          </a:p>
          <a:p>
            <a:endParaRPr lang="en-US"/>
          </a:p>
        </p:txBody>
      </p:sp>
    </p:spTree>
    <p:extLst>
      <p:ext uri="{BB962C8B-B14F-4D97-AF65-F5344CB8AC3E}">
        <p14:creationId xmlns:p14="http://schemas.microsoft.com/office/powerpoint/2010/main" val="34029944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idx="1"/>
          </p:nvPr>
        </p:nvSpPr>
        <p:spPr>
          <a:xfrm>
            <a:off x="1700607" y="1040516"/>
            <a:ext cx="4029076" cy="4464423"/>
          </a:xfrm>
        </p:spPr>
        <p:txBody>
          <a:bodyPr/>
          <a:lstStyle/>
          <a:p>
            <a:pPr marL="0" indent="0">
              <a:lnSpc>
                <a:spcPct val="80000"/>
              </a:lnSpc>
              <a:buNone/>
            </a:pPr>
            <a:endParaRPr lang="en-US" sz="1500"/>
          </a:p>
          <a:p>
            <a:pPr marL="342900" lvl="1" indent="0" algn="ctr">
              <a:lnSpc>
                <a:spcPct val="80000"/>
              </a:lnSpc>
              <a:buNone/>
            </a:pPr>
            <a:r>
              <a:rPr lang="en-US" b="1"/>
              <a:t>Haul trucks must see you in time to stop</a:t>
            </a:r>
          </a:p>
        </p:txBody>
      </p:sp>
      <p:sp>
        <p:nvSpPr>
          <p:cNvPr id="9218" name="Rectangle 2"/>
          <p:cNvSpPr>
            <a:spLocks noGrp="1" noChangeArrowheads="1"/>
          </p:cNvSpPr>
          <p:nvPr>
            <p:ph type="title"/>
          </p:nvPr>
        </p:nvSpPr>
        <p:spPr/>
        <p:txBody>
          <a:bodyPr/>
          <a:lstStyle/>
          <a:p>
            <a:pPr algn="ctr">
              <a:lnSpc>
                <a:spcPct val="80000"/>
              </a:lnSpc>
            </a:pPr>
            <a:r>
              <a:rPr lang="en-US">
                <a:solidFill>
                  <a:srgbClr val="BA5929"/>
                </a:solidFill>
                <a:latin typeface="Arial"/>
                <a:cs typeface="Arial"/>
              </a:rPr>
              <a:t>No matter who’s at fault </a:t>
            </a:r>
            <a:r>
              <a:rPr lang="en-US" u="sng">
                <a:solidFill>
                  <a:srgbClr val="BA5929"/>
                </a:solidFill>
                <a:latin typeface="Arial"/>
                <a:cs typeface="Arial"/>
              </a:rPr>
              <a:t>YOU LOSE</a:t>
            </a:r>
            <a:r>
              <a:rPr lang="en-US">
                <a:solidFill>
                  <a:srgbClr val="BA5929"/>
                </a:solidFill>
                <a:latin typeface="Arial"/>
                <a:cs typeface="Arial"/>
              </a:rPr>
              <a:t>!</a:t>
            </a:r>
            <a:endParaRPr lang="en-US">
              <a:solidFill>
                <a:srgbClr val="BA5929"/>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8956" y="2018960"/>
            <a:ext cx="4029075" cy="4710315"/>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1" y="2018959"/>
            <a:ext cx="4096821" cy="4710314"/>
          </a:xfrm>
          <a:prstGeom prst="rect">
            <a:avLst/>
          </a:prstGeom>
        </p:spPr>
      </p:pic>
      <p:sp>
        <p:nvSpPr>
          <p:cNvPr id="6" name="Rectangle 3"/>
          <p:cNvSpPr txBox="1">
            <a:spLocks noChangeArrowheads="1"/>
          </p:cNvSpPr>
          <p:nvPr/>
        </p:nvSpPr>
        <p:spPr bwMode="auto">
          <a:xfrm>
            <a:off x="6071183" y="1297099"/>
            <a:ext cx="4038386" cy="737680"/>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lvl1pPr marL="342900" indent="-342900" algn="l" rtl="0" eaLnBrk="1" fontAlgn="base" hangingPunct="1">
              <a:spcBef>
                <a:spcPct val="20000"/>
              </a:spcBef>
              <a:spcAft>
                <a:spcPct val="0"/>
              </a:spcAft>
              <a:buClr>
                <a:srgbClr val="00BBB3"/>
              </a:buClr>
              <a:buFont typeface="Wingdings" panose="05000000000000000000" pitchFamily="2" charset="2"/>
              <a:buChar char="§"/>
              <a:defRPr sz="2400" b="1" baseline="0">
                <a:solidFill>
                  <a:schemeClr val="tx1"/>
                </a:solidFill>
                <a:latin typeface="Franklin Gothic Book" panose="020B0503020102020204" pitchFamily="34" charset="0"/>
                <a:ea typeface="+mn-ea"/>
                <a:cs typeface="+mn-cs"/>
              </a:defRPr>
            </a:lvl1pPr>
            <a:lvl2pPr marL="746125" indent="-288925" algn="l" defTabSz="858838" rtl="0" eaLnBrk="1" fontAlgn="base" hangingPunct="1">
              <a:spcBef>
                <a:spcPct val="20000"/>
              </a:spcBef>
              <a:spcAft>
                <a:spcPct val="0"/>
              </a:spcAft>
              <a:buClr>
                <a:srgbClr val="00BBB3"/>
              </a:buClr>
              <a:buFont typeface="Arial" panose="020B0604020202020204" pitchFamily="34" charset="0"/>
              <a:buChar char="•"/>
              <a:defRPr sz="2400" b="1">
                <a:solidFill>
                  <a:schemeClr val="tx1"/>
                </a:solidFill>
                <a:latin typeface="Franklin Gothic Book" panose="020B0503020102020204" pitchFamily="34" charset="0"/>
              </a:defRPr>
            </a:lvl2pPr>
            <a:lvl3pPr marL="1143000" indent="-228600" algn="l" rtl="0" eaLnBrk="1" fontAlgn="base" hangingPunct="1">
              <a:spcBef>
                <a:spcPct val="20000"/>
              </a:spcBef>
              <a:spcAft>
                <a:spcPct val="0"/>
              </a:spcAft>
              <a:buClr>
                <a:srgbClr val="00BBB3"/>
              </a:buClr>
              <a:buFont typeface="Franklin Gothic Book" panose="020B0503020102020204" pitchFamily="34" charset="0"/>
              <a:buChar char="-"/>
              <a:defRPr sz="2400" b="1">
                <a:solidFill>
                  <a:schemeClr val="tx1"/>
                </a:solidFill>
                <a:latin typeface="Franklin Gothic Book" panose="020B0503020102020204" pitchFamily="34" charset="0"/>
              </a:defRPr>
            </a:lvl3pPr>
            <a:lvl4pPr marL="1600200" indent="-228600" algn="l" rtl="0" eaLnBrk="1" fontAlgn="base" hangingPunct="1">
              <a:spcBef>
                <a:spcPct val="20000"/>
              </a:spcBef>
              <a:spcAft>
                <a:spcPct val="0"/>
              </a:spcAft>
              <a:buClr>
                <a:srgbClr val="00BBB3"/>
              </a:buClr>
              <a:buFont typeface="Courier New" panose="02070309020205020404" pitchFamily="49" charset="0"/>
              <a:buChar char="o"/>
              <a:defRPr sz="2400" b="1">
                <a:solidFill>
                  <a:schemeClr val="tx1"/>
                </a:solidFill>
                <a:latin typeface="Franklin Gothic Book" panose="020B0503020102020204" pitchFamily="34" charset="0"/>
              </a:defRPr>
            </a:lvl4pPr>
            <a:lvl5pPr marL="2057400" indent="-228600" algn="l" rtl="0" eaLnBrk="1" fontAlgn="base" hangingPunct="1">
              <a:spcBef>
                <a:spcPct val="20000"/>
              </a:spcBef>
              <a:spcAft>
                <a:spcPct val="0"/>
              </a:spcAft>
              <a:buClr>
                <a:srgbClr val="00BBB3"/>
              </a:buClr>
              <a:buFont typeface="Courier New" panose="02070309020205020404" pitchFamily="49" charset="0"/>
              <a:buChar char="o"/>
              <a:defRPr sz="2400" b="1">
                <a:solidFill>
                  <a:schemeClr val="tx1"/>
                </a:solidFill>
                <a:latin typeface="Franklin Gothic Book" panose="020B0503020102020204" pitchFamily="34" charset="0"/>
              </a:defRPr>
            </a:lvl5pPr>
            <a:lvl6pPr marL="2514600" indent="-228600" algn="l" rtl="0" eaLnBrk="1" fontAlgn="base" hangingPunct="1">
              <a:spcBef>
                <a:spcPct val="20000"/>
              </a:spcBef>
              <a:spcAft>
                <a:spcPct val="0"/>
              </a:spcAft>
              <a:buClr>
                <a:srgbClr val="CC9900"/>
              </a:buClr>
              <a:buFont typeface="Arial" charset="0"/>
              <a:buChar char="-"/>
              <a:defRPr sz="2400">
                <a:solidFill>
                  <a:schemeClr val="tx1"/>
                </a:solidFill>
                <a:latin typeface="+mn-lt"/>
              </a:defRPr>
            </a:lvl6pPr>
            <a:lvl7pPr marL="2971800" indent="-228600" algn="l" rtl="0" eaLnBrk="1" fontAlgn="base" hangingPunct="1">
              <a:spcBef>
                <a:spcPct val="20000"/>
              </a:spcBef>
              <a:spcAft>
                <a:spcPct val="0"/>
              </a:spcAft>
              <a:buClr>
                <a:srgbClr val="CC9900"/>
              </a:buClr>
              <a:buFont typeface="Arial" charset="0"/>
              <a:buChar char="-"/>
              <a:defRPr sz="2400">
                <a:solidFill>
                  <a:schemeClr val="tx1"/>
                </a:solidFill>
                <a:latin typeface="+mn-lt"/>
              </a:defRPr>
            </a:lvl7pPr>
            <a:lvl8pPr marL="3429000" indent="-228600" algn="l" rtl="0" eaLnBrk="1" fontAlgn="base" hangingPunct="1">
              <a:spcBef>
                <a:spcPct val="20000"/>
              </a:spcBef>
              <a:spcAft>
                <a:spcPct val="0"/>
              </a:spcAft>
              <a:buClr>
                <a:srgbClr val="CC9900"/>
              </a:buClr>
              <a:buFont typeface="Arial" charset="0"/>
              <a:buChar char="-"/>
              <a:defRPr sz="2400">
                <a:solidFill>
                  <a:schemeClr val="tx1"/>
                </a:solidFill>
                <a:latin typeface="+mn-lt"/>
              </a:defRPr>
            </a:lvl8pPr>
            <a:lvl9pPr marL="3886200" indent="-228600" algn="l" rtl="0" eaLnBrk="1" fontAlgn="base" hangingPunct="1">
              <a:spcBef>
                <a:spcPct val="20000"/>
              </a:spcBef>
              <a:spcAft>
                <a:spcPct val="0"/>
              </a:spcAft>
              <a:buClr>
                <a:srgbClr val="CC9900"/>
              </a:buClr>
              <a:buFont typeface="Arial" charset="0"/>
              <a:buChar char="-"/>
              <a:defRPr sz="2400">
                <a:solidFill>
                  <a:schemeClr val="tx1"/>
                </a:solidFill>
                <a:latin typeface="+mn-lt"/>
              </a:defRPr>
            </a:lvl9pPr>
          </a:lstStyle>
          <a:p>
            <a:pPr marL="0" indent="0">
              <a:lnSpc>
                <a:spcPct val="80000"/>
              </a:lnSpc>
              <a:buNone/>
            </a:pPr>
            <a:endParaRPr lang="en-US" sz="1500" kern="0">
              <a:latin typeface="Arial" panose="020B0604020202020204" pitchFamily="34" charset="0"/>
              <a:cs typeface="Arial" panose="020B0604020202020204" pitchFamily="34" charset="0"/>
            </a:endParaRPr>
          </a:p>
          <a:p>
            <a:pPr marL="342900" lvl="1" indent="0" algn="ctr">
              <a:lnSpc>
                <a:spcPct val="80000"/>
              </a:lnSpc>
              <a:buNone/>
            </a:pPr>
            <a:r>
              <a:rPr lang="en-US" kern="0">
                <a:latin typeface="Arial" panose="020B0604020202020204" pitchFamily="34" charset="0"/>
                <a:cs typeface="Arial" panose="020B0604020202020204" pitchFamily="34" charset="0"/>
              </a:rPr>
              <a:t>Don’t be a statistic</a:t>
            </a:r>
          </a:p>
        </p:txBody>
      </p:sp>
    </p:spTree>
    <p:custDataLst>
      <p:tags r:id="rId1"/>
    </p:custDataLst>
    <p:extLst>
      <p:ext uri="{BB962C8B-B14F-4D97-AF65-F5344CB8AC3E}">
        <p14:creationId xmlns:p14="http://schemas.microsoft.com/office/powerpoint/2010/main" val="19182038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2488543" y="449341"/>
            <a:ext cx="7223125" cy="435581"/>
          </a:xfrm>
          <a:prstGeom prst="rect">
            <a:avLst/>
          </a:prstGeom>
          <a:noFill/>
          <a:ln w="9525">
            <a:noFill/>
            <a:miter lim="800000"/>
            <a:headEnd/>
            <a:tailEnd/>
          </a:ln>
        </p:spPr>
        <p:txBody>
          <a:bodyPr anchor="b"/>
          <a:lstStyle/>
          <a:p>
            <a:pPr algn="ctr">
              <a:defRPr/>
            </a:pPr>
            <a:r>
              <a:rPr lang="en-US" sz="3200" b="1" kern="0">
                <a:solidFill>
                  <a:schemeClr val="bg1"/>
                </a:solidFill>
                <a:latin typeface="Arial"/>
                <a:ea typeface="+mj-ea"/>
                <a:cs typeface="Arial"/>
              </a:rPr>
              <a:t>General Requirements</a:t>
            </a:r>
            <a:endParaRPr lang="en-US" sz="2700">
              <a:solidFill>
                <a:schemeClr val="bg1"/>
              </a:solidFill>
              <a:latin typeface="Arial"/>
              <a:ea typeface="+mj-ea"/>
              <a:cs typeface="Arial"/>
            </a:endParaRPr>
          </a:p>
        </p:txBody>
      </p:sp>
      <p:sp>
        <p:nvSpPr>
          <p:cNvPr id="90116" name="Rectangle 12"/>
          <p:cNvSpPr>
            <a:spLocks noChangeArrowheads="1"/>
          </p:cNvSpPr>
          <p:nvPr/>
        </p:nvSpPr>
        <p:spPr bwMode="auto">
          <a:xfrm>
            <a:off x="1792182" y="1200481"/>
            <a:ext cx="8153400" cy="923925"/>
          </a:xfrm>
          <a:prstGeom prst="rect">
            <a:avLst/>
          </a:prstGeom>
          <a:noFill/>
          <a:ln w="9525">
            <a:noFill/>
            <a:miter lim="800000"/>
            <a:headEnd/>
            <a:tailEnd/>
          </a:ln>
        </p:spPr>
        <p:txBody>
          <a:bodyPr>
            <a:spAutoFit/>
          </a:bodyPr>
          <a:lstStyle/>
          <a:p>
            <a:pPr marL="0" lvl="1">
              <a:lnSpc>
                <a:spcPct val="90000"/>
              </a:lnSpc>
              <a:buClr>
                <a:srgbClr val="FFFFFF"/>
              </a:buClr>
            </a:pPr>
            <a:r>
              <a:rPr lang="en-US" sz="2000" b="1">
                <a:solidFill>
                  <a:srgbClr val="0000FF"/>
                </a:solidFill>
              </a:rPr>
              <a:t>Blue Strobe Light </a:t>
            </a:r>
            <a:r>
              <a:rPr lang="en-US" sz="2000" b="1"/>
              <a:t> </a:t>
            </a:r>
            <a:endParaRPr lang="en-US" sz="2000"/>
          </a:p>
          <a:p>
            <a:pPr marL="0" lvl="1">
              <a:lnSpc>
                <a:spcPct val="90000"/>
              </a:lnSpc>
              <a:buClr>
                <a:srgbClr val="FFFFFF"/>
              </a:buClr>
            </a:pPr>
            <a:r>
              <a:rPr lang="en-US" sz="2000" b="1" u="sng"/>
              <a:t>Used on support equipment - do not pass without direct verbal permission to do so</a:t>
            </a:r>
          </a:p>
        </p:txBody>
      </p:sp>
      <p:pic>
        <p:nvPicPr>
          <p:cNvPr id="90118" name="Picture 18" descr="http://www.artilec.cl/demo/fotos/productos/14053.gif"/>
          <p:cNvPicPr>
            <a:picLocks noChangeAspect="1" noChangeArrowheads="1"/>
          </p:cNvPicPr>
          <p:nvPr/>
        </p:nvPicPr>
        <p:blipFill>
          <a:blip r:embed="rId3" cstate="print"/>
          <a:srcRect/>
          <a:stretch>
            <a:fillRect/>
          </a:stretch>
        </p:blipFill>
        <p:spPr bwMode="auto">
          <a:xfrm>
            <a:off x="4343515" y="1871112"/>
            <a:ext cx="889444" cy="889444"/>
          </a:xfrm>
          <a:prstGeom prst="rect">
            <a:avLst/>
          </a:prstGeom>
          <a:noFill/>
          <a:ln w="9525">
            <a:noFill/>
            <a:miter lim="800000"/>
            <a:headEnd/>
            <a:tailEnd/>
          </a:ln>
        </p:spPr>
      </p:pic>
      <p:pic>
        <p:nvPicPr>
          <p:cNvPr id="20" name="Picture 3"/>
          <p:cNvPicPr>
            <a:picLocks noChangeAspect="1" noChangeArrowheads="1"/>
          </p:cNvPicPr>
          <p:nvPr/>
        </p:nvPicPr>
        <p:blipFill>
          <a:blip r:embed="rId4" cstate="print"/>
          <a:srcRect/>
          <a:stretch>
            <a:fillRect/>
          </a:stretch>
        </p:blipFill>
        <p:spPr bwMode="auto">
          <a:xfrm>
            <a:off x="5304963" y="1840831"/>
            <a:ext cx="5261286" cy="4799666"/>
          </a:xfrm>
          <a:prstGeom prst="rect">
            <a:avLst/>
          </a:prstGeom>
          <a:ln>
            <a:noFill/>
          </a:ln>
          <a:effectLst>
            <a:outerShdw blurRad="292100" dist="139700" dir="2700000" algn="tl" rotWithShape="0">
              <a:srgbClr val="333333">
                <a:alpha val="65000"/>
              </a:srgbClr>
            </a:outerShdw>
          </a:effectLst>
        </p:spPr>
      </p:pic>
      <p:grpSp>
        <p:nvGrpSpPr>
          <p:cNvPr id="3" name="Group 2"/>
          <p:cNvGrpSpPr/>
          <p:nvPr/>
        </p:nvGrpSpPr>
        <p:grpSpPr>
          <a:xfrm>
            <a:off x="5075586" y="2537741"/>
            <a:ext cx="2276053" cy="977756"/>
            <a:chOff x="2177096" y="3926889"/>
            <a:chExt cx="4605766" cy="336846"/>
          </a:xfrm>
        </p:grpSpPr>
        <p:cxnSp>
          <p:nvCxnSpPr>
            <p:cNvPr id="22" name="Straight Arrow Connector 21"/>
            <p:cNvCxnSpPr/>
            <p:nvPr/>
          </p:nvCxnSpPr>
          <p:spPr>
            <a:xfrm>
              <a:off x="2177096" y="3926889"/>
              <a:ext cx="4176323" cy="331029"/>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4" name="Rounded Rectangle 23"/>
            <p:cNvSpPr/>
            <p:nvPr/>
          </p:nvSpPr>
          <p:spPr>
            <a:xfrm>
              <a:off x="6353419" y="4200485"/>
              <a:ext cx="429443" cy="63250"/>
            </a:xfrm>
            <a:prstGeom prst="roundRect">
              <a:avLst/>
            </a:prstGeom>
            <a:solidFill>
              <a:srgbClr val="3366FF"/>
            </a:solidFill>
            <a:ln>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2" name="Rectangle 1"/>
          <p:cNvSpPr/>
          <p:nvPr/>
        </p:nvSpPr>
        <p:spPr>
          <a:xfrm>
            <a:off x="1792183" y="2398946"/>
            <a:ext cx="3139395" cy="1477328"/>
          </a:xfrm>
          <a:prstGeom prst="rect">
            <a:avLst/>
          </a:prstGeom>
        </p:spPr>
        <p:txBody>
          <a:bodyPr wrap="square">
            <a:spAutoFit/>
          </a:bodyPr>
          <a:lstStyle/>
          <a:p>
            <a:r>
              <a:rPr lang="en-US" b="1"/>
              <a:t>Note: </a:t>
            </a:r>
            <a:r>
              <a:rPr lang="en-US"/>
              <a:t>Passing is allowed only when the “Blue” light has been turned off and verbal permission has been granted.</a:t>
            </a:r>
            <a:endParaRPr lang="en-US" b="1"/>
          </a:p>
        </p:txBody>
      </p:sp>
      <p:sp>
        <p:nvSpPr>
          <p:cNvPr id="6" name="TextBox 5"/>
          <p:cNvSpPr txBox="1"/>
          <p:nvPr/>
        </p:nvSpPr>
        <p:spPr>
          <a:xfrm>
            <a:off x="1625751" y="4382219"/>
            <a:ext cx="3679212" cy="1754326"/>
          </a:xfrm>
          <a:prstGeom prst="rect">
            <a:avLst/>
          </a:prstGeom>
          <a:noFill/>
        </p:spPr>
        <p:txBody>
          <a:bodyPr wrap="none" rtlCol="0">
            <a:spAutoFit/>
          </a:bodyPr>
          <a:lstStyle/>
          <a:p>
            <a:pPr marL="285750" indent="-285750">
              <a:buFont typeface="Wingdings" panose="05000000000000000000" pitchFamily="2" charset="2"/>
              <a:buChar char="Ø"/>
            </a:pPr>
            <a:r>
              <a:rPr lang="en-US"/>
              <a:t>If traveling in the opposite</a:t>
            </a:r>
          </a:p>
          <a:p>
            <a:r>
              <a:rPr lang="en-US"/>
              <a:t>direction passing is allowed</a:t>
            </a:r>
          </a:p>
          <a:p>
            <a:pPr marL="285750" indent="-285750">
              <a:buFont typeface="Wingdings" panose="05000000000000000000" pitchFamily="2" charset="2"/>
              <a:buChar char="§"/>
            </a:pPr>
            <a:r>
              <a:rPr lang="en-US"/>
              <a:t>Only if the spill does not extend</a:t>
            </a:r>
          </a:p>
          <a:p>
            <a:r>
              <a:rPr lang="en-US"/>
              <a:t>Into your lane</a:t>
            </a:r>
          </a:p>
          <a:p>
            <a:pPr marL="285750" indent="-285750">
              <a:buFont typeface="Wingdings" panose="05000000000000000000" pitchFamily="2" charset="2"/>
              <a:buChar char="§"/>
            </a:pPr>
            <a:r>
              <a:rPr lang="en-US"/>
              <a:t>Slow down to 15mph or less</a:t>
            </a:r>
          </a:p>
          <a:p>
            <a:pPr marL="285750" indent="-285750">
              <a:buFont typeface="Wingdings" panose="05000000000000000000" pitchFamily="2" charset="2"/>
              <a:buChar char="§"/>
            </a:pPr>
            <a:r>
              <a:rPr lang="en-US"/>
              <a:t>When in doubt YIELD</a:t>
            </a:r>
          </a:p>
        </p:txBody>
      </p:sp>
      <p:sp>
        <p:nvSpPr>
          <p:cNvPr id="13" name="Rectangle 2">
            <a:extLst>
              <a:ext uri="{FF2B5EF4-FFF2-40B4-BE49-F238E27FC236}">
                <a16:creationId xmlns:a16="http://schemas.microsoft.com/office/drawing/2014/main" id="{74E25BE0-E775-401D-ABCC-D2C7C2B86D5F}"/>
              </a:ext>
            </a:extLst>
          </p:cNvPr>
          <p:cNvSpPr txBox="1">
            <a:spLocks noChangeArrowheads="1"/>
          </p:cNvSpPr>
          <p:nvPr/>
        </p:nvSpPr>
        <p:spPr bwMode="auto">
          <a:xfrm>
            <a:off x="2480334" y="594419"/>
            <a:ext cx="7223125" cy="435581"/>
          </a:xfrm>
          <a:prstGeom prst="rect">
            <a:avLst/>
          </a:prstGeom>
          <a:noFill/>
          <a:ln w="9525">
            <a:noFill/>
            <a:miter lim="800000"/>
            <a:headEnd/>
            <a:tailEnd/>
          </a:ln>
        </p:spPr>
        <p:txBody>
          <a:bodyPr anchor="b"/>
          <a:lstStyle/>
          <a:p>
            <a:pPr algn="ctr">
              <a:defRPr/>
            </a:pPr>
            <a:r>
              <a:rPr lang="en-US" sz="3200" b="1" kern="0">
                <a:solidFill>
                  <a:srgbClr val="BA5929"/>
                </a:solidFill>
                <a:latin typeface="Arial"/>
                <a:ea typeface="+mj-ea"/>
                <a:cs typeface="Arial"/>
              </a:rPr>
              <a:t>General Requirements</a:t>
            </a:r>
            <a:endParaRPr lang="en-US" sz="2700">
              <a:solidFill>
                <a:srgbClr val="BA5929"/>
              </a:solidFill>
              <a:latin typeface="Arial"/>
              <a:ea typeface="+mj-ea"/>
              <a:cs typeface="Arial"/>
            </a:endParaRPr>
          </a:p>
        </p:txBody>
      </p:sp>
    </p:spTree>
    <p:custDataLst>
      <p:tags r:id="rId1"/>
    </p:custDataLst>
    <p:extLst>
      <p:ext uri="{BB962C8B-B14F-4D97-AF65-F5344CB8AC3E}">
        <p14:creationId xmlns:p14="http://schemas.microsoft.com/office/powerpoint/2010/main" val="5160794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3864864" y="278356"/>
            <a:ext cx="4124847" cy="584775"/>
          </a:xfrm>
          <a:prstGeom prst="rect">
            <a:avLst/>
          </a:prstGeom>
          <a:noFill/>
        </p:spPr>
        <p:txBody>
          <a:bodyPr wrap="none" rtlCol="0" anchor="t">
            <a:spAutoFit/>
          </a:bodyPr>
          <a:lstStyle/>
          <a:p>
            <a:pPr algn="ctr"/>
            <a:r>
              <a:rPr lang="en-US" sz="3200" b="1">
                <a:solidFill>
                  <a:schemeClr val="bg1"/>
                </a:solidFill>
                <a:latin typeface="Arial"/>
                <a:cs typeface="Arial"/>
              </a:rPr>
              <a:t>Passing Procedures</a:t>
            </a:r>
            <a:endParaRPr lang="en-US" sz="3200">
              <a:solidFill>
                <a:schemeClr val="bg1"/>
              </a:solidFill>
              <a:latin typeface="Arial"/>
              <a:cs typeface="Aria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9665" y="1173193"/>
            <a:ext cx="8715232" cy="5167545"/>
          </a:xfrm>
          <a:prstGeom prst="rect">
            <a:avLst/>
          </a:prstGeom>
        </p:spPr>
      </p:pic>
      <p:sp>
        <p:nvSpPr>
          <p:cNvPr id="6" name="TextBox 5">
            <a:extLst>
              <a:ext uri="{FF2B5EF4-FFF2-40B4-BE49-F238E27FC236}">
                <a16:creationId xmlns:a16="http://schemas.microsoft.com/office/drawing/2014/main" id="{588EC984-88C7-4BFE-9CB9-ACF04BFD9C1C}"/>
              </a:ext>
            </a:extLst>
          </p:cNvPr>
          <p:cNvSpPr txBox="1"/>
          <p:nvPr/>
        </p:nvSpPr>
        <p:spPr>
          <a:xfrm>
            <a:off x="4017264" y="430756"/>
            <a:ext cx="4124847" cy="584775"/>
          </a:xfrm>
          <a:prstGeom prst="rect">
            <a:avLst/>
          </a:prstGeom>
          <a:noFill/>
        </p:spPr>
        <p:txBody>
          <a:bodyPr wrap="none" rtlCol="0" anchor="t">
            <a:spAutoFit/>
          </a:bodyPr>
          <a:lstStyle/>
          <a:p>
            <a:pPr algn="ctr"/>
            <a:r>
              <a:rPr lang="en-US" sz="3200" b="1">
                <a:solidFill>
                  <a:srgbClr val="BA5929"/>
                </a:solidFill>
                <a:latin typeface="Arial"/>
                <a:cs typeface="Arial"/>
              </a:rPr>
              <a:t>Passing Procedures</a:t>
            </a:r>
            <a:endParaRPr lang="en-US" sz="3200">
              <a:solidFill>
                <a:srgbClr val="BA5929"/>
              </a:solidFill>
              <a:latin typeface="Arial"/>
              <a:cs typeface="Arial"/>
            </a:endParaRPr>
          </a:p>
        </p:txBody>
      </p:sp>
    </p:spTree>
    <p:custDataLst>
      <p:tags r:id="rId1"/>
    </p:custDataLst>
    <p:extLst>
      <p:ext uri="{BB962C8B-B14F-4D97-AF65-F5344CB8AC3E}">
        <p14:creationId xmlns:p14="http://schemas.microsoft.com/office/powerpoint/2010/main" val="9549168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B2F46C2-FEFD-49FF-ADC9-47EBF626DC3F}"/>
              </a:ext>
            </a:extLst>
          </p:cNvPr>
          <p:cNvSpPr>
            <a:spLocks noGrp="1"/>
          </p:cNvSpPr>
          <p:nvPr>
            <p:ph type="sldNum" sz="quarter" idx="12"/>
          </p:nvPr>
        </p:nvSpPr>
        <p:spPr>
          <a:xfrm>
            <a:off x="8695186" y="6498636"/>
            <a:ext cx="448814" cy="359365"/>
          </a:xfrm>
          <a:prstGeom prst="rect">
            <a:avLst/>
          </a:prstGeom>
        </p:spPr>
        <p:txBody>
          <a:bodyPr/>
          <a:lstStyle>
            <a:defPPr>
              <a:defRPr lang="en-US"/>
            </a:defPPr>
            <a:lvl1pPr algn="l" rtl="0" fontAlgn="base">
              <a:spcBef>
                <a:spcPct val="0"/>
              </a:spcBef>
              <a:spcAft>
                <a:spcPct val="0"/>
              </a:spcAft>
              <a:defRPr sz="1000" kern="1200">
                <a:solidFill>
                  <a:srgbClr val="511F1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B5EB69C0-7537-C24C-BC67-8B5F238D9475}" type="slidenum">
              <a:rPr lang="en-US" smtClean="0"/>
              <a:pPr/>
              <a:t>34</a:t>
            </a:fld>
            <a:endParaRPr lang="en-US"/>
          </a:p>
        </p:txBody>
      </p:sp>
      <p:sp>
        <p:nvSpPr>
          <p:cNvPr id="4" name="Title 3">
            <a:extLst>
              <a:ext uri="{FF2B5EF4-FFF2-40B4-BE49-F238E27FC236}">
                <a16:creationId xmlns:a16="http://schemas.microsoft.com/office/drawing/2014/main" id="{B45AAB36-1817-49D3-877F-6035451A4083}"/>
              </a:ext>
            </a:extLst>
          </p:cNvPr>
          <p:cNvSpPr>
            <a:spLocks noGrp="1"/>
          </p:cNvSpPr>
          <p:nvPr>
            <p:ph type="title"/>
          </p:nvPr>
        </p:nvSpPr>
        <p:spPr/>
        <p:txBody>
          <a:bodyPr/>
          <a:lstStyle/>
          <a:p>
            <a:r>
              <a:rPr lang="en-US">
                <a:solidFill>
                  <a:srgbClr val="BA5929"/>
                </a:solidFill>
              </a:rPr>
              <a:t>Passing Procedures</a:t>
            </a:r>
          </a:p>
        </p:txBody>
      </p:sp>
      <p:pic>
        <p:nvPicPr>
          <p:cNvPr id="5" name="Picture 4">
            <a:extLst>
              <a:ext uri="{FF2B5EF4-FFF2-40B4-BE49-F238E27FC236}">
                <a16:creationId xmlns:a16="http://schemas.microsoft.com/office/drawing/2014/main" id="{6CB8775A-A172-4A50-B962-F7380AA4A3DF}"/>
              </a:ext>
            </a:extLst>
          </p:cNvPr>
          <p:cNvPicPr>
            <a:picLocks noChangeAspect="1"/>
          </p:cNvPicPr>
          <p:nvPr/>
        </p:nvPicPr>
        <p:blipFill>
          <a:blip r:embed="rId2"/>
          <a:stretch>
            <a:fillRect/>
          </a:stretch>
        </p:blipFill>
        <p:spPr>
          <a:xfrm>
            <a:off x="548735" y="1208690"/>
            <a:ext cx="11559182" cy="5289946"/>
          </a:xfrm>
          <a:prstGeom prst="rect">
            <a:avLst/>
          </a:prstGeom>
        </p:spPr>
      </p:pic>
    </p:spTree>
    <p:extLst>
      <p:ext uri="{BB962C8B-B14F-4D97-AF65-F5344CB8AC3E}">
        <p14:creationId xmlns:p14="http://schemas.microsoft.com/office/powerpoint/2010/main" val="18415451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solidFill>
                  <a:srgbClr val="BA5929"/>
                </a:solidFill>
                <a:latin typeface="Arial"/>
                <a:cs typeface="Arial"/>
              </a:rPr>
              <a:t>Who Uses Yellow Flags?</a:t>
            </a:r>
            <a:endParaRPr lang="en-US">
              <a:solidFill>
                <a:srgbClr val="BA5929"/>
              </a:solidFill>
            </a:endParaRPr>
          </a:p>
        </p:txBody>
      </p:sp>
      <p:pic>
        <p:nvPicPr>
          <p:cNvPr id="4" name="Picture 3">
            <a:extLst>
              <a:ext uri="{FF2B5EF4-FFF2-40B4-BE49-F238E27FC236}">
                <a16:creationId xmlns:a16="http://schemas.microsoft.com/office/drawing/2014/main" id="{0F043BB5-7E67-4DFA-A356-588F4B12C015}"/>
              </a:ext>
            </a:extLst>
          </p:cNvPr>
          <p:cNvPicPr>
            <a:picLocks noChangeAspect="1"/>
          </p:cNvPicPr>
          <p:nvPr/>
        </p:nvPicPr>
        <p:blipFill>
          <a:blip r:embed="rId3"/>
          <a:stretch>
            <a:fillRect/>
          </a:stretch>
        </p:blipFill>
        <p:spPr>
          <a:xfrm>
            <a:off x="1763698" y="1207361"/>
            <a:ext cx="8762259" cy="5339919"/>
          </a:xfrm>
          <a:prstGeom prst="rect">
            <a:avLst/>
          </a:prstGeom>
        </p:spPr>
      </p:pic>
    </p:spTree>
    <p:custDataLst>
      <p:tags r:id="rId1"/>
    </p:custDataLst>
    <p:extLst>
      <p:ext uri="{BB962C8B-B14F-4D97-AF65-F5344CB8AC3E}">
        <p14:creationId xmlns:p14="http://schemas.microsoft.com/office/powerpoint/2010/main" val="34550077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2335468" y="462647"/>
            <a:ext cx="7223125" cy="477144"/>
          </a:xfrm>
          <a:prstGeom prst="rect">
            <a:avLst/>
          </a:prstGeom>
          <a:noFill/>
          <a:ln w="9525">
            <a:noFill/>
            <a:miter lim="800000"/>
            <a:headEnd/>
            <a:tailEnd/>
          </a:ln>
        </p:spPr>
        <p:txBody>
          <a:bodyPr anchor="b"/>
          <a:lstStyle/>
          <a:p>
            <a:pPr algn="ctr">
              <a:defRPr/>
            </a:pPr>
            <a:r>
              <a:rPr lang="en-US" sz="3200" b="1" kern="0">
                <a:solidFill>
                  <a:schemeClr val="bg1"/>
                </a:solidFill>
                <a:latin typeface="Arial"/>
                <a:ea typeface="+mj-ea"/>
                <a:cs typeface="Arial"/>
              </a:rPr>
              <a:t>Pulling HDPE Pipe</a:t>
            </a:r>
            <a:endParaRPr lang="en-US" sz="3200">
              <a:solidFill>
                <a:schemeClr val="bg1"/>
              </a:solidFill>
              <a:latin typeface="Arial"/>
              <a:ea typeface="+mj-ea"/>
              <a:cs typeface="Arial"/>
            </a:endParaRPr>
          </a:p>
        </p:txBody>
      </p:sp>
      <p:sp>
        <p:nvSpPr>
          <p:cNvPr id="8" name="TextBox 7"/>
          <p:cNvSpPr txBox="1"/>
          <p:nvPr/>
        </p:nvSpPr>
        <p:spPr>
          <a:xfrm>
            <a:off x="1524001" y="1642569"/>
            <a:ext cx="2806995" cy="4801314"/>
          </a:xfrm>
          <a:prstGeom prst="rect">
            <a:avLst/>
          </a:prstGeom>
          <a:noFill/>
        </p:spPr>
        <p:txBody>
          <a:bodyPr wrap="square">
            <a:spAutoFit/>
          </a:bodyPr>
          <a:lstStyle/>
          <a:p>
            <a:pPr marL="342900" indent="-342900">
              <a:buFont typeface="Symbol"/>
              <a:buChar char=""/>
            </a:pPr>
            <a:r>
              <a:rPr lang="en-US" b="1">
                <a:solidFill>
                  <a:schemeClr val="bg1"/>
                </a:solidFill>
                <a:latin typeface="Tahoma" pitchFamily="34" charset="0"/>
                <a:ea typeface="Tahoma" pitchFamily="34" charset="0"/>
                <a:cs typeface="Tahoma" pitchFamily="34" charset="0"/>
              </a:rPr>
              <a:t>Escort vehicles may consist of a van, a pick-up truck, service truck, boom truck or any piece of equipment.</a:t>
            </a:r>
          </a:p>
          <a:p>
            <a:pPr marL="342900" indent="-342900">
              <a:buFont typeface="Symbol"/>
              <a:buChar char=""/>
            </a:pPr>
            <a:endParaRPr lang="en-US" b="1">
              <a:solidFill>
                <a:schemeClr val="bg1"/>
              </a:solidFill>
              <a:latin typeface="Tahoma" pitchFamily="34" charset="0"/>
              <a:ea typeface="Tahoma" pitchFamily="34" charset="0"/>
              <a:cs typeface="Tahoma" pitchFamily="34" charset="0"/>
            </a:endParaRPr>
          </a:p>
          <a:p>
            <a:pPr marL="342900" indent="-342900">
              <a:buFont typeface="Symbol"/>
              <a:buChar char=""/>
            </a:pPr>
            <a:r>
              <a:rPr lang="en-US" b="1">
                <a:solidFill>
                  <a:schemeClr val="bg1"/>
                </a:solidFill>
                <a:latin typeface="Tahoma" pitchFamily="34" charset="0"/>
                <a:ea typeface="Tahoma" pitchFamily="34" charset="0"/>
                <a:cs typeface="Tahoma" pitchFamily="34" charset="0"/>
              </a:rPr>
              <a:t>2-3 escorts may be used, depending on the traffic and layout of the haul roads.</a:t>
            </a:r>
          </a:p>
          <a:p>
            <a:pPr marL="342900" indent="-342900">
              <a:buFont typeface="Symbol"/>
              <a:buChar char=""/>
            </a:pPr>
            <a:endParaRPr lang="en-US" b="1">
              <a:solidFill>
                <a:schemeClr val="bg1"/>
              </a:solidFill>
              <a:latin typeface="Tahoma" pitchFamily="34" charset="0"/>
              <a:ea typeface="Tahoma" pitchFamily="34" charset="0"/>
              <a:cs typeface="Tahoma" pitchFamily="34" charset="0"/>
            </a:endParaRPr>
          </a:p>
          <a:p>
            <a:pPr marL="342900" indent="-342900">
              <a:buFont typeface="Symbol"/>
              <a:buChar char=""/>
            </a:pPr>
            <a:r>
              <a:rPr lang="en-US" b="1">
                <a:solidFill>
                  <a:schemeClr val="bg1"/>
                </a:solidFill>
                <a:latin typeface="Tahoma" pitchFamily="34" charset="0"/>
                <a:ea typeface="Tahoma" pitchFamily="34" charset="0"/>
                <a:cs typeface="Tahoma" pitchFamily="34" charset="0"/>
              </a:rPr>
              <a:t>Traffic can be blocked from both directions of travel.</a:t>
            </a:r>
          </a:p>
          <a:p>
            <a:pPr marL="342900" indent="-342900">
              <a:buFont typeface="Symbol"/>
              <a:buChar char=""/>
            </a:pPr>
            <a:endParaRPr lang="en-US">
              <a:solidFill>
                <a:schemeClr val="bg1"/>
              </a:solidFill>
              <a:latin typeface="Tahoma" pitchFamily="34" charset="0"/>
              <a:ea typeface="Tahoma" pitchFamily="34" charset="0"/>
              <a:cs typeface="Tahoma" pitchFamily="34" charset="0"/>
            </a:endParaRPr>
          </a:p>
        </p:txBody>
      </p:sp>
      <p:grpSp>
        <p:nvGrpSpPr>
          <p:cNvPr id="2" name="Group 1"/>
          <p:cNvGrpSpPr/>
          <p:nvPr/>
        </p:nvGrpSpPr>
        <p:grpSpPr>
          <a:xfrm>
            <a:off x="1763698" y="1071610"/>
            <a:ext cx="8797771" cy="5636457"/>
            <a:chOff x="-58758" y="1190209"/>
            <a:chExt cx="8797771" cy="5636457"/>
          </a:xfrm>
        </p:grpSpPr>
        <p:pic>
          <p:nvPicPr>
            <p:cNvPr id="7" name="Picture 2" descr="D:\00000017.JPG"/>
            <p:cNvPicPr>
              <a:picLocks noChangeAspect="1" noChangeArrowheads="1"/>
            </p:cNvPicPr>
            <p:nvPr/>
          </p:nvPicPr>
          <p:blipFill>
            <a:blip r:embed="rId3">
              <a:extLst>
                <a:ext uri="{28A0092B-C50C-407E-A947-70E740481C1C}">
                  <a14:useLocalDpi xmlns:a14="http://schemas.microsoft.com/office/drawing/2010/main" val="0"/>
                </a:ext>
              </a:extLst>
            </a:blip>
            <a:srcRect l="18750" t="38333" b="20000"/>
            <a:stretch>
              <a:fillRect/>
            </a:stretch>
          </p:blipFill>
          <p:spPr bwMode="auto">
            <a:xfrm>
              <a:off x="-58758" y="2058666"/>
              <a:ext cx="8797771" cy="4768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9427" y="1190209"/>
              <a:ext cx="7630294" cy="550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 name="TextBox 2"/>
          <p:cNvSpPr txBox="1"/>
          <p:nvPr/>
        </p:nvSpPr>
        <p:spPr>
          <a:xfrm>
            <a:off x="2429825" y="1411905"/>
            <a:ext cx="6883295" cy="369332"/>
          </a:xfrm>
          <a:prstGeom prst="rect">
            <a:avLst/>
          </a:prstGeom>
          <a:noFill/>
        </p:spPr>
        <p:txBody>
          <a:bodyPr wrap="none" rtlCol="0">
            <a:spAutoFit/>
          </a:bodyPr>
          <a:lstStyle/>
          <a:p>
            <a:r>
              <a:rPr lang="en-US"/>
              <a:t>You should also see a </a:t>
            </a:r>
            <a:r>
              <a:rPr lang="en-US">
                <a:solidFill>
                  <a:srgbClr val="0070C0"/>
                </a:solidFill>
              </a:rPr>
              <a:t>blue</a:t>
            </a:r>
            <a:r>
              <a:rPr lang="en-US"/>
              <a:t> light while pipe is actively being pulled</a:t>
            </a:r>
          </a:p>
        </p:txBody>
      </p:sp>
      <p:sp>
        <p:nvSpPr>
          <p:cNvPr id="10" name="Rectangle 2">
            <a:extLst>
              <a:ext uri="{FF2B5EF4-FFF2-40B4-BE49-F238E27FC236}">
                <a16:creationId xmlns:a16="http://schemas.microsoft.com/office/drawing/2014/main" id="{A9B7DC6B-3205-4A9D-B2EF-E3D678840A55}"/>
              </a:ext>
            </a:extLst>
          </p:cNvPr>
          <p:cNvSpPr txBox="1">
            <a:spLocks noChangeArrowheads="1"/>
          </p:cNvSpPr>
          <p:nvPr/>
        </p:nvSpPr>
        <p:spPr bwMode="auto">
          <a:xfrm>
            <a:off x="2962267" y="462647"/>
            <a:ext cx="5969525" cy="477144"/>
          </a:xfrm>
          <a:prstGeom prst="rect">
            <a:avLst/>
          </a:prstGeom>
          <a:noFill/>
          <a:ln w="9525">
            <a:noFill/>
            <a:miter lim="800000"/>
            <a:headEnd/>
            <a:tailEnd/>
          </a:ln>
        </p:spPr>
        <p:txBody>
          <a:bodyPr anchor="b"/>
          <a:lstStyle/>
          <a:p>
            <a:pPr algn="ctr">
              <a:defRPr/>
            </a:pPr>
            <a:r>
              <a:rPr lang="en-US" sz="3200" b="1" kern="0">
                <a:solidFill>
                  <a:srgbClr val="BA5929"/>
                </a:solidFill>
                <a:latin typeface="Arial"/>
                <a:ea typeface="+mj-ea"/>
                <a:cs typeface="Arial"/>
              </a:rPr>
              <a:t>Pulling HDPE Pipe</a:t>
            </a:r>
            <a:endParaRPr lang="en-US" sz="3200">
              <a:solidFill>
                <a:srgbClr val="BA5929"/>
              </a:solidFill>
              <a:latin typeface="Arial"/>
              <a:ea typeface="+mj-ea"/>
              <a:cs typeface="Arial"/>
            </a:endParaRPr>
          </a:p>
        </p:txBody>
      </p:sp>
    </p:spTree>
    <p:custDataLst>
      <p:tags r:id="rId1"/>
    </p:custDataLst>
    <p:extLst>
      <p:ext uri="{BB962C8B-B14F-4D97-AF65-F5344CB8AC3E}">
        <p14:creationId xmlns:p14="http://schemas.microsoft.com/office/powerpoint/2010/main" val="2310660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noChangeArrowheads="1"/>
          </p:cNvSpPr>
          <p:nvPr/>
        </p:nvSpPr>
        <p:spPr bwMode="auto">
          <a:xfrm>
            <a:off x="2021733" y="456597"/>
            <a:ext cx="7223125" cy="321766"/>
          </a:xfrm>
          <a:prstGeom prst="rect">
            <a:avLst/>
          </a:prstGeom>
          <a:noFill/>
          <a:ln w="9525">
            <a:noFill/>
            <a:miter lim="800000"/>
            <a:headEnd/>
            <a:tailEnd/>
          </a:ln>
        </p:spPr>
        <p:txBody>
          <a:bodyPr anchor="b"/>
          <a:lstStyle/>
          <a:p>
            <a:pPr algn="ctr">
              <a:defRPr/>
            </a:pPr>
            <a:r>
              <a:rPr lang="en-US" sz="3200" b="1" kern="0">
                <a:solidFill>
                  <a:schemeClr val="bg1"/>
                </a:solidFill>
                <a:latin typeface="Arial"/>
                <a:ea typeface="+mj-ea"/>
                <a:cs typeface="Arial"/>
              </a:rPr>
              <a:t>Shot Clearing &amp; Blocking</a:t>
            </a:r>
            <a:endParaRPr lang="en-US" sz="3200">
              <a:solidFill>
                <a:schemeClr val="bg1"/>
              </a:solidFill>
              <a:latin typeface="Arial"/>
              <a:ea typeface="+mj-ea"/>
              <a:cs typeface="Aria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6035" y="3602554"/>
            <a:ext cx="3134949" cy="2500537"/>
          </a:xfrm>
          <a:prstGeom prst="rect">
            <a:avLst/>
          </a:prstGeom>
          <a:ln>
            <a:noFill/>
          </a:ln>
          <a:effectLst>
            <a:outerShdw blurRad="292100" dist="139700" dir="2700000" algn="tl" rotWithShape="0">
              <a:srgbClr val="333333">
                <a:alpha val="65000"/>
              </a:srgbClr>
            </a:outerShdw>
          </a:effectLst>
        </p:spPr>
      </p:pic>
      <p:sp>
        <p:nvSpPr>
          <p:cNvPr id="4" name="Text Placeholder 3"/>
          <p:cNvSpPr>
            <a:spLocks noGrp="1"/>
          </p:cNvSpPr>
          <p:nvPr>
            <p:ph idx="1"/>
          </p:nvPr>
        </p:nvSpPr>
        <p:spPr>
          <a:xfrm>
            <a:off x="5633294" y="1362605"/>
            <a:ext cx="4944674" cy="5541422"/>
          </a:xfrm>
        </p:spPr>
        <p:txBody>
          <a:bodyPr/>
          <a:lstStyle/>
          <a:p>
            <a:pPr marL="285750" indent="-285750"/>
            <a:r>
              <a:rPr lang="en-US" sz="1800" b="1">
                <a:latin typeface="Arial"/>
                <a:cs typeface="Arial"/>
              </a:rPr>
              <a:t>Prior to Blast haul road being blocked will  have a </a:t>
            </a:r>
            <a:r>
              <a:rPr lang="en-US" sz="1800" b="1">
                <a:solidFill>
                  <a:srgbClr val="00ADEF"/>
                </a:solidFill>
                <a:latin typeface="Arial"/>
                <a:cs typeface="Arial"/>
              </a:rPr>
              <a:t>‘BLUE’ </a:t>
            </a:r>
            <a:r>
              <a:rPr lang="en-US" sz="1800" b="1">
                <a:latin typeface="Arial"/>
                <a:cs typeface="Arial"/>
              </a:rPr>
              <a:t>cone alongside the haul road. </a:t>
            </a:r>
            <a:endParaRPr lang="en-US" sz="1800" b="1"/>
          </a:p>
          <a:p>
            <a:pPr marL="285750" indent="-285750"/>
            <a:r>
              <a:rPr lang="en-US" sz="1800" b="1">
                <a:latin typeface="Arial"/>
                <a:cs typeface="Arial"/>
              </a:rPr>
              <a:t>All personnel must clear the affected shot area.</a:t>
            </a:r>
          </a:p>
          <a:p>
            <a:pPr marL="285750" indent="-285750"/>
            <a:r>
              <a:rPr lang="en-US" sz="1800" b="1">
                <a:latin typeface="Arial"/>
                <a:cs typeface="Arial"/>
              </a:rPr>
              <a:t>Blast team members will clear the area.</a:t>
            </a:r>
          </a:p>
          <a:p>
            <a:pPr marL="285750" indent="-285750"/>
            <a:r>
              <a:rPr lang="en-US" sz="1800" b="1">
                <a:latin typeface="Arial"/>
                <a:cs typeface="Arial"/>
              </a:rPr>
              <a:t>It is imperative to obey the instructions of the blast clearing team.</a:t>
            </a:r>
          </a:p>
          <a:p>
            <a:pPr marL="285750" indent="-285750"/>
            <a:r>
              <a:rPr lang="en-US" sz="1800" b="1">
                <a:latin typeface="Arial"/>
                <a:cs typeface="Arial"/>
              </a:rPr>
              <a:t>Roadways will be blocked to prevent entry to the affected area. All vehicles must stop.</a:t>
            </a:r>
          </a:p>
          <a:p>
            <a:pPr marL="285750" indent="-285750"/>
            <a:r>
              <a:rPr lang="en-US" sz="1800" b="1">
                <a:latin typeface="Arial"/>
                <a:cs typeface="Arial"/>
              </a:rPr>
              <a:t>No one shall pass until the shot area is cleared and the blasting crew releases the area back to normal operations.</a:t>
            </a:r>
            <a:endParaRPr lang="en-US" sz="1600" b="1">
              <a:latin typeface="Arial"/>
              <a:cs typeface="Arial"/>
            </a:endParaRPr>
          </a:p>
          <a:p>
            <a:pPr marL="0" indent="0" algn="ctr">
              <a:buNone/>
            </a:pPr>
            <a:r>
              <a:rPr lang="en-US" sz="1600" b="1" u="sng">
                <a:solidFill>
                  <a:srgbClr val="FF0000"/>
                </a:solidFill>
                <a:latin typeface="Arial"/>
                <a:cs typeface="Arial"/>
              </a:rPr>
              <a:t> THIS IS A RESTRICTED AREA!</a:t>
            </a:r>
          </a:p>
        </p:txBody>
      </p:sp>
      <p:sp>
        <p:nvSpPr>
          <p:cNvPr id="5" name="TextBox 4"/>
          <p:cNvSpPr txBox="1"/>
          <p:nvPr/>
        </p:nvSpPr>
        <p:spPr>
          <a:xfrm>
            <a:off x="1102649" y="6103091"/>
            <a:ext cx="5510044" cy="584775"/>
          </a:xfrm>
          <a:prstGeom prst="rect">
            <a:avLst/>
          </a:prstGeom>
          <a:noFill/>
        </p:spPr>
        <p:txBody>
          <a:bodyPr wrap="square" rtlCol="0">
            <a:spAutoFit/>
          </a:bodyPr>
          <a:lstStyle/>
          <a:p>
            <a:pPr algn="ctr"/>
            <a:r>
              <a:rPr lang="en-US" sz="1600" b="1" i="1"/>
              <a:t>If you are working in the active mining areas – </a:t>
            </a:r>
          </a:p>
          <a:p>
            <a:pPr algn="ctr"/>
            <a:r>
              <a:rPr lang="en-US" sz="1600" b="1" i="1"/>
              <a:t>know where blasting will occur.  </a:t>
            </a:r>
          </a:p>
        </p:txBody>
      </p:sp>
      <p:pic>
        <p:nvPicPr>
          <p:cNvPr id="6" name="Content Placeholder 4"/>
          <p:cNvPicPr>
            <a:picLocks noChangeAspect="1"/>
          </p:cNvPicPr>
          <p:nvPr/>
        </p:nvPicPr>
        <p:blipFill rotWithShape="1">
          <a:blip r:embed="rId4" cstate="print">
            <a:extLst>
              <a:ext uri="{28A0092B-C50C-407E-A947-70E740481C1C}">
                <a14:useLocalDpi xmlns:a14="http://schemas.microsoft.com/office/drawing/2010/main" val="0"/>
              </a:ext>
            </a:extLst>
          </a:blip>
          <a:srcRect l="35473" t="24581" r="13400" b="11143"/>
          <a:stretch/>
        </p:blipFill>
        <p:spPr>
          <a:xfrm>
            <a:off x="1656035" y="1362605"/>
            <a:ext cx="3134949" cy="2239948"/>
          </a:xfrm>
          <a:prstGeom prst="rect">
            <a:avLst/>
          </a:prstGeom>
        </p:spPr>
      </p:pic>
      <p:sp>
        <p:nvSpPr>
          <p:cNvPr id="10" name="Rectangle 2">
            <a:extLst>
              <a:ext uri="{FF2B5EF4-FFF2-40B4-BE49-F238E27FC236}">
                <a16:creationId xmlns:a16="http://schemas.microsoft.com/office/drawing/2014/main" id="{C3A353AA-D990-49AE-AA2D-39392537D07D}"/>
              </a:ext>
            </a:extLst>
          </p:cNvPr>
          <p:cNvSpPr txBox="1">
            <a:spLocks noChangeArrowheads="1"/>
          </p:cNvSpPr>
          <p:nvPr/>
        </p:nvSpPr>
        <p:spPr bwMode="auto">
          <a:xfrm>
            <a:off x="2174133" y="608997"/>
            <a:ext cx="7223125" cy="321766"/>
          </a:xfrm>
          <a:prstGeom prst="rect">
            <a:avLst/>
          </a:prstGeom>
          <a:noFill/>
          <a:ln w="9525">
            <a:noFill/>
            <a:miter lim="800000"/>
            <a:headEnd/>
            <a:tailEnd/>
          </a:ln>
        </p:spPr>
        <p:txBody>
          <a:bodyPr anchor="b"/>
          <a:lstStyle/>
          <a:p>
            <a:pPr algn="ctr">
              <a:defRPr/>
            </a:pPr>
            <a:r>
              <a:rPr lang="en-US" sz="3200" b="1" kern="0">
                <a:solidFill>
                  <a:srgbClr val="BA5929"/>
                </a:solidFill>
                <a:latin typeface="Arial"/>
                <a:ea typeface="+mj-ea"/>
                <a:cs typeface="Arial"/>
              </a:rPr>
              <a:t>Shot Clearing &amp; Blocking</a:t>
            </a:r>
            <a:endParaRPr lang="en-US" sz="3200">
              <a:solidFill>
                <a:srgbClr val="BA5929"/>
              </a:solidFill>
              <a:latin typeface="Arial"/>
              <a:ea typeface="+mj-ea"/>
              <a:cs typeface="Arial"/>
            </a:endParaRPr>
          </a:p>
        </p:txBody>
      </p:sp>
    </p:spTree>
    <p:custDataLst>
      <p:tags r:id="rId1"/>
    </p:custDataLst>
    <p:extLst>
      <p:ext uri="{BB962C8B-B14F-4D97-AF65-F5344CB8AC3E}">
        <p14:creationId xmlns:p14="http://schemas.microsoft.com/office/powerpoint/2010/main" val="11320735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2D7A9BA-F0BD-43AE-8552-FDF50DA0C22D}"/>
              </a:ext>
            </a:extLst>
          </p:cNvPr>
          <p:cNvSpPr>
            <a:spLocks noGrp="1"/>
          </p:cNvSpPr>
          <p:nvPr>
            <p:ph idx="1"/>
          </p:nvPr>
        </p:nvSpPr>
        <p:spPr/>
        <p:txBody>
          <a:bodyPr/>
          <a:lstStyle/>
          <a:p>
            <a:endParaRPr lang="en-US"/>
          </a:p>
        </p:txBody>
      </p:sp>
      <p:sp>
        <p:nvSpPr>
          <p:cNvPr id="3" name="Title 2"/>
          <p:cNvSpPr>
            <a:spLocks noGrp="1"/>
          </p:cNvSpPr>
          <p:nvPr>
            <p:ph type="title"/>
          </p:nvPr>
        </p:nvSpPr>
        <p:spPr/>
        <p:txBody>
          <a:bodyPr/>
          <a:lstStyle/>
          <a:p>
            <a:pPr algn="ctr"/>
            <a:r>
              <a:rPr lang="en-US">
                <a:solidFill>
                  <a:srgbClr val="BA5929"/>
                </a:solidFill>
                <a:latin typeface="Arial"/>
                <a:cs typeface="Arial"/>
              </a:rPr>
              <a:t>Blasting Perimeter</a:t>
            </a:r>
            <a:endParaRPr lang="en-US">
              <a:solidFill>
                <a:srgbClr val="BA5929"/>
              </a:solidFill>
            </a:endParaRP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24876" t="1855" r="17530" b="16787"/>
          <a:stretch/>
        </p:blipFill>
        <p:spPr>
          <a:xfrm>
            <a:off x="1786583" y="1251829"/>
            <a:ext cx="8743411" cy="5326277"/>
          </a:xfrm>
          <a:prstGeom prst="rect">
            <a:avLst/>
          </a:prstGeom>
        </p:spPr>
      </p:pic>
    </p:spTree>
    <p:extLst>
      <p:ext uri="{BB962C8B-B14F-4D97-AF65-F5344CB8AC3E}">
        <p14:creationId xmlns:p14="http://schemas.microsoft.com/office/powerpoint/2010/main" val="12637182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algn="ctr"/>
            <a:r>
              <a:rPr lang="en-US">
                <a:solidFill>
                  <a:srgbClr val="BA5929"/>
                </a:solidFill>
                <a:latin typeface="Arial"/>
                <a:cs typeface="Arial"/>
              </a:rPr>
              <a:t>Hazardous Areas</a:t>
            </a:r>
            <a:endParaRPr lang="en-US">
              <a:solidFill>
                <a:srgbClr val="BA5929"/>
              </a:solidFill>
            </a:endParaRPr>
          </a:p>
        </p:txBody>
      </p:sp>
      <p:sp>
        <p:nvSpPr>
          <p:cNvPr id="2" name="TextBox 1"/>
          <p:cNvSpPr txBox="1"/>
          <p:nvPr/>
        </p:nvSpPr>
        <p:spPr>
          <a:xfrm>
            <a:off x="1687862" y="1449019"/>
            <a:ext cx="8673121" cy="4708981"/>
          </a:xfrm>
          <a:prstGeom prst="rect">
            <a:avLst/>
          </a:prstGeom>
          <a:noFill/>
        </p:spPr>
        <p:txBody>
          <a:bodyPr wrap="square" rtlCol="0">
            <a:spAutoFit/>
          </a:bodyPr>
          <a:lstStyle/>
          <a:p>
            <a:r>
              <a:rPr lang="en-US" sz="2000" b="1"/>
              <a:t>Equipment shall not be left unattended within hazardous zones of active mining areas </a:t>
            </a:r>
            <a:r>
              <a:rPr lang="en-US" sz="2000"/>
              <a:t>(i.e. dumps, queue points, shovel pits, fueling stations, haul roads</a:t>
            </a:r>
            <a:r>
              <a:rPr lang="en-US" sz="2000" b="1"/>
              <a:t>) normally traveled by haulage equipment unless the following controls are in place:</a:t>
            </a:r>
          </a:p>
          <a:p>
            <a:endParaRPr lang="en-US" sz="1000"/>
          </a:p>
          <a:p>
            <a:pPr marL="342900" indent="-342900">
              <a:buFont typeface="+mj-lt"/>
              <a:buAutoNum type="arabicPeriod"/>
            </a:pPr>
            <a:r>
              <a:rPr lang="en-US" sz="2000"/>
              <a:t>The location and status is communicated to all haulage traffic (if equipment will remain in the hazardous area for multiple shifts the communication must be given to each affected crew); and</a:t>
            </a:r>
          </a:p>
          <a:p>
            <a:pPr marL="342900" indent="-342900">
              <a:buFont typeface="+mj-lt"/>
              <a:buAutoNum type="arabicPeriod"/>
            </a:pPr>
            <a:endParaRPr lang="en-US" sz="1000"/>
          </a:p>
          <a:p>
            <a:pPr marL="342900" indent="-342900">
              <a:buFont typeface="+mj-lt"/>
              <a:buAutoNum type="arabicPeriod"/>
            </a:pPr>
            <a:r>
              <a:rPr lang="en-US" sz="2000"/>
              <a:t>The equipment is identified using methods that will increase the likelihood that haulage traffic is able to readily identify the location of the equipment</a:t>
            </a:r>
          </a:p>
          <a:p>
            <a:pPr marL="342900" indent="-342900">
              <a:buFont typeface="+mj-lt"/>
              <a:buAutoNum type="arabicPeriod"/>
            </a:pPr>
            <a:endParaRPr lang="en-US" sz="1000"/>
          </a:p>
          <a:p>
            <a:pPr marL="342900" indent="-342900">
              <a:buFont typeface="+mj-lt"/>
              <a:buAutoNum type="arabicPeriod"/>
            </a:pPr>
            <a:r>
              <a:rPr lang="en-US" sz="2000"/>
              <a:t>Vehicle is removed from the hazardous area within 12 hours of identification </a:t>
            </a:r>
            <a:r>
              <a:rPr lang="en-US" sz="2000" u="sng"/>
              <a:t>or</a:t>
            </a:r>
            <a:r>
              <a:rPr lang="en-US" sz="2000"/>
              <a:t> is segregated from haulage traffic through use of berms, tires, or other substantial barriers.</a:t>
            </a:r>
          </a:p>
        </p:txBody>
      </p:sp>
    </p:spTree>
    <p:custDataLst>
      <p:tags r:id="rId1"/>
    </p:custDataLst>
    <p:extLst>
      <p:ext uri="{BB962C8B-B14F-4D97-AF65-F5344CB8AC3E}">
        <p14:creationId xmlns:p14="http://schemas.microsoft.com/office/powerpoint/2010/main" val="38107687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solidFill>
                  <a:srgbClr val="BA5929"/>
                </a:solidFill>
              </a:rPr>
              <a:t>Critical Controls</a:t>
            </a:r>
          </a:p>
        </p:txBody>
      </p:sp>
      <p:pic>
        <p:nvPicPr>
          <p:cNvPr id="4" name="Picture 3">
            <a:extLst>
              <a:ext uri="{FF2B5EF4-FFF2-40B4-BE49-F238E27FC236}">
                <a16:creationId xmlns:a16="http://schemas.microsoft.com/office/drawing/2014/main" id="{5C73AC46-2112-48C1-9B31-72CD55B789F8}"/>
              </a:ext>
            </a:extLst>
          </p:cNvPr>
          <p:cNvPicPr>
            <a:picLocks noChangeAspect="1"/>
          </p:cNvPicPr>
          <p:nvPr/>
        </p:nvPicPr>
        <p:blipFill>
          <a:blip r:embed="rId2"/>
          <a:stretch>
            <a:fillRect/>
          </a:stretch>
        </p:blipFill>
        <p:spPr>
          <a:xfrm>
            <a:off x="1640542" y="1174815"/>
            <a:ext cx="8919883" cy="5614779"/>
          </a:xfrm>
          <a:prstGeom prst="rect">
            <a:avLst/>
          </a:prstGeom>
        </p:spPr>
      </p:pic>
    </p:spTree>
    <p:extLst>
      <p:ext uri="{BB962C8B-B14F-4D97-AF65-F5344CB8AC3E}">
        <p14:creationId xmlns:p14="http://schemas.microsoft.com/office/powerpoint/2010/main" val="7651941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519305" y="1219902"/>
            <a:ext cx="4690872" cy="33917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66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333745" y="2794110"/>
            <a:ext cx="4334460" cy="36314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2423126" y="220286"/>
            <a:ext cx="6899562" cy="789420"/>
          </a:xfrm>
          <a:prstGeom prst="rect">
            <a:avLst/>
          </a:prstGeom>
        </p:spPr>
        <p:txBody>
          <a:bodyPr anchor="t"/>
          <a:lstStyle>
            <a:lvl1pPr algn="ctr" rtl="0" eaLnBrk="0" fontAlgn="base" hangingPunct="0">
              <a:spcBef>
                <a:spcPct val="0"/>
              </a:spcBef>
              <a:spcAft>
                <a:spcPct val="0"/>
              </a:spcAft>
              <a:defRPr sz="3200" b="1" i="1">
                <a:solidFill>
                  <a:schemeClr val="bg1"/>
                </a:solidFill>
                <a:latin typeface="+mj-lt"/>
                <a:ea typeface="+mj-ea"/>
                <a:cs typeface="+mj-cs"/>
              </a:defRPr>
            </a:lvl1pPr>
            <a:lvl2pPr algn="ctr" rtl="0" eaLnBrk="0" fontAlgn="base" hangingPunct="0">
              <a:spcBef>
                <a:spcPct val="0"/>
              </a:spcBef>
              <a:spcAft>
                <a:spcPct val="0"/>
              </a:spcAft>
              <a:defRPr sz="3200" b="1" i="1">
                <a:solidFill>
                  <a:schemeClr val="bg1"/>
                </a:solidFill>
                <a:latin typeface="Tahoma" pitchFamily="34" charset="0"/>
              </a:defRPr>
            </a:lvl2pPr>
            <a:lvl3pPr algn="ctr" rtl="0" eaLnBrk="0" fontAlgn="base" hangingPunct="0">
              <a:spcBef>
                <a:spcPct val="0"/>
              </a:spcBef>
              <a:spcAft>
                <a:spcPct val="0"/>
              </a:spcAft>
              <a:defRPr sz="3200" b="1" i="1">
                <a:solidFill>
                  <a:schemeClr val="bg1"/>
                </a:solidFill>
                <a:latin typeface="Tahoma" pitchFamily="34" charset="0"/>
              </a:defRPr>
            </a:lvl3pPr>
            <a:lvl4pPr algn="ctr" rtl="0" eaLnBrk="0" fontAlgn="base" hangingPunct="0">
              <a:spcBef>
                <a:spcPct val="0"/>
              </a:spcBef>
              <a:spcAft>
                <a:spcPct val="0"/>
              </a:spcAft>
              <a:defRPr sz="3200" b="1" i="1">
                <a:solidFill>
                  <a:schemeClr val="bg1"/>
                </a:solidFill>
                <a:latin typeface="Tahoma" pitchFamily="34" charset="0"/>
              </a:defRPr>
            </a:lvl4pPr>
            <a:lvl5pPr algn="ctr" rtl="0" eaLnBrk="0" fontAlgn="base" hangingPunct="0">
              <a:spcBef>
                <a:spcPct val="0"/>
              </a:spcBef>
              <a:spcAft>
                <a:spcPct val="0"/>
              </a:spcAft>
              <a:defRPr sz="3200" b="1" i="1">
                <a:solidFill>
                  <a:schemeClr val="bg1"/>
                </a:solidFill>
                <a:latin typeface="Tahoma" pitchFamily="34" charset="0"/>
              </a:defRPr>
            </a:lvl5pPr>
            <a:lvl6pPr marL="457200" algn="ctr" rtl="0" fontAlgn="base">
              <a:spcBef>
                <a:spcPct val="0"/>
              </a:spcBef>
              <a:spcAft>
                <a:spcPct val="0"/>
              </a:spcAft>
              <a:defRPr sz="3200" b="1" i="1">
                <a:solidFill>
                  <a:schemeClr val="bg1"/>
                </a:solidFill>
                <a:latin typeface="Tahoma" pitchFamily="34" charset="0"/>
              </a:defRPr>
            </a:lvl6pPr>
            <a:lvl7pPr marL="914400" algn="ctr" rtl="0" fontAlgn="base">
              <a:spcBef>
                <a:spcPct val="0"/>
              </a:spcBef>
              <a:spcAft>
                <a:spcPct val="0"/>
              </a:spcAft>
              <a:defRPr sz="3200" b="1" i="1">
                <a:solidFill>
                  <a:schemeClr val="bg1"/>
                </a:solidFill>
                <a:latin typeface="Tahoma" pitchFamily="34" charset="0"/>
              </a:defRPr>
            </a:lvl7pPr>
            <a:lvl8pPr marL="1371600" algn="ctr" rtl="0" fontAlgn="base">
              <a:spcBef>
                <a:spcPct val="0"/>
              </a:spcBef>
              <a:spcAft>
                <a:spcPct val="0"/>
              </a:spcAft>
              <a:defRPr sz="3200" b="1" i="1">
                <a:solidFill>
                  <a:schemeClr val="bg1"/>
                </a:solidFill>
                <a:latin typeface="Tahoma" pitchFamily="34" charset="0"/>
              </a:defRPr>
            </a:lvl8pPr>
            <a:lvl9pPr marL="1828800" algn="ctr" rtl="0" fontAlgn="base">
              <a:spcBef>
                <a:spcPct val="0"/>
              </a:spcBef>
              <a:spcAft>
                <a:spcPct val="0"/>
              </a:spcAft>
              <a:defRPr sz="3200" b="1" i="1">
                <a:solidFill>
                  <a:schemeClr val="bg1"/>
                </a:solidFill>
                <a:latin typeface="Tahoma" pitchFamily="34" charset="0"/>
              </a:defRPr>
            </a:lvl9pPr>
          </a:lstStyle>
          <a:p>
            <a:r>
              <a:rPr lang="en-US" i="0">
                <a:latin typeface="Arial"/>
                <a:cs typeface="Arial"/>
              </a:rPr>
              <a:t>The consequences are real</a:t>
            </a:r>
            <a:r>
              <a:rPr lang="en-US" sz="2700" i="0">
                <a:latin typeface="Arial"/>
                <a:cs typeface="Arial"/>
              </a:rPr>
              <a:t> </a:t>
            </a:r>
            <a:endParaRPr lang="en-US">
              <a:latin typeface="Arial"/>
              <a:cs typeface="Arial"/>
            </a:endParaRPr>
          </a:p>
        </p:txBody>
      </p:sp>
      <p:sp>
        <p:nvSpPr>
          <p:cNvPr id="3" name="TextBox 2"/>
          <p:cNvSpPr txBox="1"/>
          <p:nvPr/>
        </p:nvSpPr>
        <p:spPr>
          <a:xfrm>
            <a:off x="6551499" y="1930634"/>
            <a:ext cx="3942766" cy="461665"/>
          </a:xfrm>
          <a:prstGeom prst="rect">
            <a:avLst/>
          </a:prstGeom>
          <a:noFill/>
        </p:spPr>
        <p:txBody>
          <a:bodyPr wrap="square" rtlCol="0">
            <a:spAutoFit/>
          </a:bodyPr>
          <a:lstStyle/>
          <a:p>
            <a:r>
              <a:rPr lang="en-US" sz="2400"/>
              <a:t>Morenci Incident: 12-31-11</a:t>
            </a:r>
          </a:p>
        </p:txBody>
      </p:sp>
      <p:sp>
        <p:nvSpPr>
          <p:cNvPr id="8" name="Title 1">
            <a:extLst>
              <a:ext uri="{FF2B5EF4-FFF2-40B4-BE49-F238E27FC236}">
                <a16:creationId xmlns:a16="http://schemas.microsoft.com/office/drawing/2014/main" id="{969543E5-49B7-40A4-8EB8-ECF202552ECC}"/>
              </a:ext>
            </a:extLst>
          </p:cNvPr>
          <p:cNvSpPr txBox="1">
            <a:spLocks/>
          </p:cNvSpPr>
          <p:nvPr/>
        </p:nvSpPr>
        <p:spPr>
          <a:xfrm>
            <a:off x="2575526" y="372686"/>
            <a:ext cx="6899562" cy="789420"/>
          </a:xfrm>
          <a:prstGeom prst="rect">
            <a:avLst/>
          </a:prstGeom>
        </p:spPr>
        <p:txBody>
          <a:bodyPr anchor="t"/>
          <a:lstStyle>
            <a:lvl1pPr algn="ctr" rtl="0" eaLnBrk="0" fontAlgn="base" hangingPunct="0">
              <a:spcBef>
                <a:spcPct val="0"/>
              </a:spcBef>
              <a:spcAft>
                <a:spcPct val="0"/>
              </a:spcAft>
              <a:defRPr sz="3200" b="1" i="1">
                <a:solidFill>
                  <a:schemeClr val="bg1"/>
                </a:solidFill>
                <a:latin typeface="+mj-lt"/>
                <a:ea typeface="+mj-ea"/>
                <a:cs typeface="+mj-cs"/>
              </a:defRPr>
            </a:lvl1pPr>
            <a:lvl2pPr algn="ctr" rtl="0" eaLnBrk="0" fontAlgn="base" hangingPunct="0">
              <a:spcBef>
                <a:spcPct val="0"/>
              </a:spcBef>
              <a:spcAft>
                <a:spcPct val="0"/>
              </a:spcAft>
              <a:defRPr sz="3200" b="1" i="1">
                <a:solidFill>
                  <a:schemeClr val="bg1"/>
                </a:solidFill>
                <a:latin typeface="Tahoma" pitchFamily="34" charset="0"/>
              </a:defRPr>
            </a:lvl2pPr>
            <a:lvl3pPr algn="ctr" rtl="0" eaLnBrk="0" fontAlgn="base" hangingPunct="0">
              <a:spcBef>
                <a:spcPct val="0"/>
              </a:spcBef>
              <a:spcAft>
                <a:spcPct val="0"/>
              </a:spcAft>
              <a:defRPr sz="3200" b="1" i="1">
                <a:solidFill>
                  <a:schemeClr val="bg1"/>
                </a:solidFill>
                <a:latin typeface="Tahoma" pitchFamily="34" charset="0"/>
              </a:defRPr>
            </a:lvl3pPr>
            <a:lvl4pPr algn="ctr" rtl="0" eaLnBrk="0" fontAlgn="base" hangingPunct="0">
              <a:spcBef>
                <a:spcPct val="0"/>
              </a:spcBef>
              <a:spcAft>
                <a:spcPct val="0"/>
              </a:spcAft>
              <a:defRPr sz="3200" b="1" i="1">
                <a:solidFill>
                  <a:schemeClr val="bg1"/>
                </a:solidFill>
                <a:latin typeface="Tahoma" pitchFamily="34" charset="0"/>
              </a:defRPr>
            </a:lvl4pPr>
            <a:lvl5pPr algn="ctr" rtl="0" eaLnBrk="0" fontAlgn="base" hangingPunct="0">
              <a:spcBef>
                <a:spcPct val="0"/>
              </a:spcBef>
              <a:spcAft>
                <a:spcPct val="0"/>
              </a:spcAft>
              <a:defRPr sz="3200" b="1" i="1">
                <a:solidFill>
                  <a:schemeClr val="bg1"/>
                </a:solidFill>
                <a:latin typeface="Tahoma" pitchFamily="34" charset="0"/>
              </a:defRPr>
            </a:lvl5pPr>
            <a:lvl6pPr marL="457200" algn="ctr" rtl="0" fontAlgn="base">
              <a:spcBef>
                <a:spcPct val="0"/>
              </a:spcBef>
              <a:spcAft>
                <a:spcPct val="0"/>
              </a:spcAft>
              <a:defRPr sz="3200" b="1" i="1">
                <a:solidFill>
                  <a:schemeClr val="bg1"/>
                </a:solidFill>
                <a:latin typeface="Tahoma" pitchFamily="34" charset="0"/>
              </a:defRPr>
            </a:lvl6pPr>
            <a:lvl7pPr marL="914400" algn="ctr" rtl="0" fontAlgn="base">
              <a:spcBef>
                <a:spcPct val="0"/>
              </a:spcBef>
              <a:spcAft>
                <a:spcPct val="0"/>
              </a:spcAft>
              <a:defRPr sz="3200" b="1" i="1">
                <a:solidFill>
                  <a:schemeClr val="bg1"/>
                </a:solidFill>
                <a:latin typeface="Tahoma" pitchFamily="34" charset="0"/>
              </a:defRPr>
            </a:lvl7pPr>
            <a:lvl8pPr marL="1371600" algn="ctr" rtl="0" fontAlgn="base">
              <a:spcBef>
                <a:spcPct val="0"/>
              </a:spcBef>
              <a:spcAft>
                <a:spcPct val="0"/>
              </a:spcAft>
              <a:defRPr sz="3200" b="1" i="1">
                <a:solidFill>
                  <a:schemeClr val="bg1"/>
                </a:solidFill>
                <a:latin typeface="Tahoma" pitchFamily="34" charset="0"/>
              </a:defRPr>
            </a:lvl8pPr>
            <a:lvl9pPr marL="1828800" algn="ctr" rtl="0" fontAlgn="base">
              <a:spcBef>
                <a:spcPct val="0"/>
              </a:spcBef>
              <a:spcAft>
                <a:spcPct val="0"/>
              </a:spcAft>
              <a:defRPr sz="3200" b="1" i="1">
                <a:solidFill>
                  <a:schemeClr val="bg1"/>
                </a:solidFill>
                <a:latin typeface="Tahoma" pitchFamily="34" charset="0"/>
              </a:defRPr>
            </a:lvl9pPr>
          </a:lstStyle>
          <a:p>
            <a:r>
              <a:rPr lang="en-US" i="0">
                <a:solidFill>
                  <a:srgbClr val="BA5929"/>
                </a:solidFill>
                <a:latin typeface="Arial"/>
                <a:cs typeface="Arial"/>
              </a:rPr>
              <a:t>The consequences are real</a:t>
            </a:r>
            <a:r>
              <a:rPr lang="en-US" sz="2700" i="0">
                <a:solidFill>
                  <a:srgbClr val="BA5929"/>
                </a:solidFill>
                <a:latin typeface="Arial"/>
                <a:cs typeface="Arial"/>
              </a:rPr>
              <a:t> </a:t>
            </a:r>
            <a:endParaRPr lang="en-US">
              <a:solidFill>
                <a:srgbClr val="BA5929"/>
              </a:solidFill>
              <a:latin typeface="Arial"/>
              <a:cs typeface="Arial"/>
            </a:endParaRPr>
          </a:p>
        </p:txBody>
      </p:sp>
    </p:spTree>
    <p:custDataLst>
      <p:tags r:id="rId1"/>
    </p:custDataLst>
    <p:extLst>
      <p:ext uri="{BB962C8B-B14F-4D97-AF65-F5344CB8AC3E}">
        <p14:creationId xmlns:p14="http://schemas.microsoft.com/office/powerpoint/2010/main" val="35484888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2038905" y="384250"/>
            <a:ext cx="8265111" cy="841722"/>
          </a:xfrm>
          <a:prstGeom prst="rect">
            <a:avLst/>
          </a:prstGeom>
          <a:noFill/>
          <a:ln w="9525">
            <a:noFill/>
            <a:miter lim="800000"/>
            <a:headEnd/>
            <a:tailEnd/>
          </a:ln>
        </p:spPr>
        <p:txBody>
          <a:bodyPr anchor="b"/>
          <a:lstStyle/>
          <a:p>
            <a:pPr>
              <a:defRPr/>
            </a:pPr>
            <a:r>
              <a:rPr lang="en-US" sz="3200" b="1" kern="0">
                <a:solidFill>
                  <a:srgbClr val="BA5929"/>
                </a:solidFill>
                <a:latin typeface="Arial"/>
                <a:ea typeface="+mj-ea"/>
                <a:cs typeface="Arial"/>
              </a:rPr>
              <a:t>Control of Personal Factors:</a:t>
            </a:r>
            <a:endParaRPr lang="en-US" sz="3200">
              <a:solidFill>
                <a:srgbClr val="BA5929"/>
              </a:solidFill>
              <a:ea typeface="+mj-ea"/>
              <a:cs typeface="Arial"/>
            </a:endParaRPr>
          </a:p>
          <a:p>
            <a:pPr>
              <a:defRPr/>
            </a:pPr>
            <a:r>
              <a:rPr lang="en-US" sz="3200" b="1" kern="0">
                <a:solidFill>
                  <a:srgbClr val="BA5929"/>
                </a:solidFill>
                <a:latin typeface="Arial"/>
                <a:ea typeface="+mj-ea"/>
                <a:cs typeface="Arial"/>
              </a:rPr>
              <a:t>Judgment - Make right Decision</a:t>
            </a:r>
          </a:p>
        </p:txBody>
      </p:sp>
      <p:sp>
        <p:nvSpPr>
          <p:cNvPr id="70659" name="TextBox 2"/>
          <p:cNvSpPr txBox="1">
            <a:spLocks noChangeArrowheads="1"/>
          </p:cNvSpPr>
          <p:nvPr/>
        </p:nvSpPr>
        <p:spPr bwMode="auto">
          <a:xfrm>
            <a:off x="1619532" y="1902696"/>
            <a:ext cx="3994623" cy="4247317"/>
          </a:xfrm>
          <a:prstGeom prst="rect">
            <a:avLst/>
          </a:prstGeom>
          <a:noFill/>
          <a:ln w="9525">
            <a:noFill/>
            <a:miter lim="800000"/>
            <a:headEnd/>
            <a:tailEnd/>
          </a:ln>
        </p:spPr>
        <p:txBody>
          <a:bodyPr wrap="square" anchor="t">
            <a:spAutoFit/>
          </a:bodyPr>
          <a:lstStyle/>
          <a:p>
            <a:r>
              <a:rPr lang="en-US" b="1">
                <a:latin typeface="Arial"/>
                <a:cs typeface="Arial"/>
              </a:rPr>
              <a:t>Think about the next 15 seconds</a:t>
            </a:r>
            <a:endParaRPr lang="en-US"/>
          </a:p>
          <a:p>
            <a:endParaRPr lang="en-US" b="1">
              <a:cs typeface="Arial"/>
            </a:endParaRPr>
          </a:p>
          <a:p>
            <a:r>
              <a:rPr lang="en-US" b="1">
                <a:latin typeface="Arial"/>
                <a:cs typeface="Arial"/>
              </a:rPr>
              <a:t>Use consequence thinking</a:t>
            </a:r>
          </a:p>
          <a:p>
            <a:endParaRPr lang="en-US" b="1">
              <a:cs typeface="Arial"/>
            </a:endParaRPr>
          </a:p>
          <a:p>
            <a:r>
              <a:rPr lang="en-US" b="1">
                <a:latin typeface="Arial"/>
                <a:cs typeface="Arial"/>
              </a:rPr>
              <a:t>Think safety at all times when traveling in the mine</a:t>
            </a:r>
          </a:p>
          <a:p>
            <a:endParaRPr lang="en-US" b="1">
              <a:cs typeface="Arial"/>
            </a:endParaRPr>
          </a:p>
          <a:p>
            <a:r>
              <a:rPr lang="en-US" b="1">
                <a:latin typeface="Arial"/>
                <a:cs typeface="Arial"/>
              </a:rPr>
              <a:t>Always look both ways before  proceeding</a:t>
            </a:r>
          </a:p>
          <a:p>
            <a:endParaRPr lang="en-US" b="1">
              <a:cs typeface="Arial"/>
            </a:endParaRPr>
          </a:p>
          <a:p>
            <a:r>
              <a:rPr lang="en-US" b="1">
                <a:latin typeface="Arial"/>
                <a:cs typeface="Arial"/>
              </a:rPr>
              <a:t>Obey all signs </a:t>
            </a:r>
            <a:endParaRPr lang="en-US" b="1">
              <a:cs typeface="Arial"/>
            </a:endParaRPr>
          </a:p>
          <a:p>
            <a:pPr>
              <a:buFont typeface="Wingdings" pitchFamily="2" charset="2"/>
              <a:buChar char="§"/>
            </a:pPr>
            <a:endParaRPr lang="en-US" b="1">
              <a:cs typeface="Arial"/>
            </a:endParaRPr>
          </a:p>
          <a:p>
            <a:r>
              <a:rPr lang="en-US" b="1">
                <a:latin typeface="Arial"/>
                <a:cs typeface="Arial"/>
              </a:rPr>
              <a:t>Always park at a safe distance from the high wall depending on the height of the high wall.</a:t>
            </a:r>
          </a:p>
        </p:txBody>
      </p:sp>
      <p:pic>
        <p:nvPicPr>
          <p:cNvPr id="70661" name="Picture 4" descr="N:\Health &amp; Safety\George Connell\12-8-10 Photos for Gay\IMG_1158.JPG"/>
          <p:cNvPicPr>
            <a:picLocks noChangeAspect="1" noChangeArrowheads="1"/>
          </p:cNvPicPr>
          <p:nvPr/>
        </p:nvPicPr>
        <p:blipFill>
          <a:blip r:embed="rId4" cstate="print"/>
          <a:srcRect/>
          <a:stretch>
            <a:fillRect/>
          </a:stretch>
        </p:blipFill>
        <p:spPr bwMode="auto">
          <a:xfrm>
            <a:off x="8106314" y="1175232"/>
            <a:ext cx="2513012" cy="2415703"/>
          </a:xfrm>
          <a:prstGeom prst="rect">
            <a:avLst/>
          </a:prstGeom>
          <a:ln>
            <a:noFill/>
          </a:ln>
          <a:effectLst>
            <a:outerShdw blurRad="292100" dist="139700" dir="2700000" algn="tl" rotWithShape="0">
              <a:srgbClr val="333333">
                <a:alpha val="65000"/>
              </a:srgbClr>
            </a:outerShdw>
          </a:effectLst>
        </p:spPr>
      </p:pic>
      <p:pic>
        <p:nvPicPr>
          <p:cNvPr id="70662" name="Picture 5" descr="N:\Health &amp; Safety\George Connell\12-8-10 Photos for Gay\IMG_1162.JPG"/>
          <p:cNvPicPr>
            <a:picLocks noChangeAspect="1" noChangeArrowheads="1"/>
          </p:cNvPicPr>
          <p:nvPr/>
        </p:nvPicPr>
        <p:blipFill>
          <a:blip r:embed="rId5" cstate="print"/>
          <a:srcRect/>
          <a:stretch>
            <a:fillRect/>
          </a:stretch>
        </p:blipFill>
        <p:spPr bwMode="auto">
          <a:xfrm>
            <a:off x="5380062" y="1161953"/>
            <a:ext cx="2565228" cy="2415103"/>
          </a:xfrm>
          <a:prstGeom prst="rect">
            <a:avLst/>
          </a:prstGeom>
          <a:ln>
            <a:noFill/>
          </a:ln>
          <a:effectLst>
            <a:outerShdw blurRad="292100" dist="139700" dir="2700000" algn="tl" rotWithShape="0">
              <a:srgbClr val="333333">
                <a:alpha val="65000"/>
              </a:srgbClr>
            </a:outerShdw>
          </a:effectLst>
        </p:spPr>
      </p:pic>
      <p:pic>
        <p:nvPicPr>
          <p:cNvPr id="3074" name="Picture 2" descr="03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71934" y="3932144"/>
            <a:ext cx="2775793" cy="276620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294303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000">
                <a:solidFill>
                  <a:srgbClr val="BA5929"/>
                </a:solidFill>
                <a:latin typeface="Arial"/>
                <a:cs typeface="Arial"/>
              </a:rPr>
              <a:t>Restricted Areas in the Mine</a:t>
            </a:r>
            <a:endParaRPr lang="en-US" sz="3000">
              <a:solidFill>
                <a:srgbClr val="BA5929"/>
              </a:solidFill>
            </a:endParaRPr>
          </a:p>
        </p:txBody>
      </p:sp>
      <p:pic>
        <p:nvPicPr>
          <p:cNvPr id="1026" name="Picture 2" descr="\\morfp1\common\Quality Mine\2012\2nd Rotation Safety Meeting\Supervisor\100NIKON\DSCF054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61543" y="1135591"/>
            <a:ext cx="6178810" cy="527863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morfp1\common\Quality Mine\2012\2nd Rotation Safety Meeting\Supervisor\100NIKON\DSCN013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78412" y="1135591"/>
            <a:ext cx="3983371" cy="282380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orfp1\common\Quality Mine\2012\2nd Rotation Safety Meeting\Supervisor\100NIKON\DSCN013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78412" y="3953408"/>
            <a:ext cx="4017541" cy="245710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8ECC06F-0D97-474F-A587-B5D20D06B318}"/>
              </a:ext>
            </a:extLst>
          </p:cNvPr>
          <p:cNvPicPr>
            <a:picLocks noChangeAspect="1"/>
          </p:cNvPicPr>
          <p:nvPr/>
        </p:nvPicPr>
        <p:blipFill rotWithShape="1">
          <a:blip r:embed="rId6"/>
          <a:srcRect l="17419" t="9057" r="25199" b="22895"/>
          <a:stretch/>
        </p:blipFill>
        <p:spPr>
          <a:xfrm>
            <a:off x="7738370" y="1317806"/>
            <a:ext cx="2627789" cy="2457102"/>
          </a:xfrm>
          <a:prstGeom prst="rect">
            <a:avLst/>
          </a:prstGeom>
        </p:spPr>
      </p:pic>
    </p:spTree>
    <p:custDataLst>
      <p:tags r:id="rId1"/>
    </p:custDataLst>
    <p:extLst>
      <p:ext uri="{BB962C8B-B14F-4D97-AF65-F5344CB8AC3E}">
        <p14:creationId xmlns:p14="http://schemas.microsoft.com/office/powerpoint/2010/main" val="11250118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73934" y="1276691"/>
            <a:ext cx="8569819" cy="2063993"/>
          </a:xfrm>
        </p:spPr>
        <p:txBody>
          <a:bodyPr/>
          <a:lstStyle/>
          <a:p>
            <a:pPr marL="0" indent="0">
              <a:buNone/>
            </a:pPr>
            <a:r>
              <a:rPr lang="en-US" sz="1400"/>
              <a:t>Geomechanical/Slope Hazard Areas</a:t>
            </a:r>
          </a:p>
          <a:p>
            <a:pPr marL="0" indent="0">
              <a:buNone/>
            </a:pPr>
            <a:r>
              <a:rPr lang="en-US" sz="1400"/>
              <a:t>The Slope Stability Group (Geomechanics/GMX) has been using slope restriction signs to keep employees aware of active slope stability hazards. Due to lower visibility issues with the current signs, Geomechanics/Slope stability group have changed the signage procedure to “Green Cones”. 	</a:t>
            </a:r>
          </a:p>
          <a:p>
            <a:pPr lvl="1"/>
            <a:r>
              <a:rPr lang="en-US" sz="1400"/>
              <a:t>The green cones will have reflective striping with lettering stating “GMX” to identify ownership. </a:t>
            </a:r>
          </a:p>
          <a:p>
            <a:pPr lvl="1"/>
            <a:r>
              <a:rPr lang="en-US" sz="1400"/>
              <a:t>The green cones will be placed in slope hazard areas. </a:t>
            </a:r>
          </a:p>
          <a:p>
            <a:pPr lvl="1"/>
            <a:r>
              <a:rPr lang="en-US" sz="1400"/>
              <a:t>Going behind the cones can only be done after getting permission from the on-call slope engineer. Contact dispatch 402 to get the on-call slope engineer contact information. 	</a:t>
            </a:r>
          </a:p>
          <a:p>
            <a:endParaRPr lang="en-US" sz="1400"/>
          </a:p>
        </p:txBody>
      </p:sp>
      <p:sp>
        <p:nvSpPr>
          <p:cNvPr id="4" name="Title 3"/>
          <p:cNvSpPr>
            <a:spLocks noGrp="1"/>
          </p:cNvSpPr>
          <p:nvPr>
            <p:ph type="title"/>
          </p:nvPr>
        </p:nvSpPr>
        <p:spPr/>
        <p:txBody>
          <a:bodyPr/>
          <a:lstStyle/>
          <a:p>
            <a:pPr algn="ctr"/>
            <a:r>
              <a:rPr lang="en-US">
                <a:solidFill>
                  <a:srgbClr val="BA5929"/>
                </a:solidFill>
                <a:latin typeface="Arial"/>
                <a:cs typeface="Arial"/>
              </a:rPr>
              <a:t>Restricted Area</a:t>
            </a:r>
            <a:endParaRPr lang="en-US">
              <a:solidFill>
                <a:srgbClr val="BA5929"/>
              </a:solidFill>
            </a:endParaRPr>
          </a:p>
        </p:txBody>
      </p:sp>
      <p:pic>
        <p:nvPicPr>
          <p:cNvPr id="5" name="Picture 4"/>
          <p:cNvPicPr>
            <a:picLocks noChangeAspect="1"/>
          </p:cNvPicPr>
          <p:nvPr/>
        </p:nvPicPr>
        <p:blipFill>
          <a:blip r:embed="rId2"/>
          <a:stretch>
            <a:fillRect/>
          </a:stretch>
        </p:blipFill>
        <p:spPr>
          <a:xfrm>
            <a:off x="1720556" y="3597220"/>
            <a:ext cx="3343400" cy="2751473"/>
          </a:xfrm>
          <a:prstGeom prst="rect">
            <a:avLst/>
          </a:prstGeom>
        </p:spPr>
      </p:pic>
      <p:pic>
        <p:nvPicPr>
          <p:cNvPr id="6" name="Picture 5"/>
          <p:cNvPicPr>
            <a:picLocks noChangeAspect="1"/>
          </p:cNvPicPr>
          <p:nvPr/>
        </p:nvPicPr>
        <p:blipFill>
          <a:blip r:embed="rId3"/>
          <a:stretch>
            <a:fillRect/>
          </a:stretch>
        </p:blipFill>
        <p:spPr>
          <a:xfrm>
            <a:off x="5063956" y="3597219"/>
            <a:ext cx="5179796" cy="2751473"/>
          </a:xfrm>
          <a:prstGeom prst="rect">
            <a:avLst/>
          </a:prstGeom>
        </p:spPr>
      </p:pic>
    </p:spTree>
    <p:extLst>
      <p:ext uri="{BB962C8B-B14F-4D97-AF65-F5344CB8AC3E}">
        <p14:creationId xmlns:p14="http://schemas.microsoft.com/office/powerpoint/2010/main" val="32713970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CC8FCCF-0C22-4370-9672-C98DC81EB817}"/>
              </a:ext>
            </a:extLst>
          </p:cNvPr>
          <p:cNvSpPr>
            <a:spLocks noGrp="1"/>
          </p:cNvSpPr>
          <p:nvPr>
            <p:ph type="sldNum" sz="quarter" idx="12"/>
          </p:nvPr>
        </p:nvSpPr>
        <p:spPr>
          <a:xfrm>
            <a:off x="8695186" y="6498636"/>
            <a:ext cx="448814" cy="359365"/>
          </a:xfrm>
          <a:prstGeom prst="rect">
            <a:avLst/>
          </a:prstGeom>
        </p:spPr>
        <p:txBody>
          <a:bodyPr/>
          <a:lstStyle>
            <a:defPPr>
              <a:defRPr lang="en-US"/>
            </a:defPPr>
            <a:lvl1pPr algn="l" rtl="0" fontAlgn="base">
              <a:spcBef>
                <a:spcPct val="0"/>
              </a:spcBef>
              <a:spcAft>
                <a:spcPct val="0"/>
              </a:spcAft>
              <a:defRPr sz="1000" kern="1200">
                <a:solidFill>
                  <a:srgbClr val="511F1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B5EB69C0-7537-C24C-BC67-8B5F238D9475}" type="slidenum">
              <a:rPr lang="en-US" smtClean="0"/>
              <a:pPr/>
              <a:t>44</a:t>
            </a:fld>
            <a:endParaRPr lang="en-US"/>
          </a:p>
        </p:txBody>
      </p:sp>
      <p:sp>
        <p:nvSpPr>
          <p:cNvPr id="4" name="Title 3">
            <a:extLst>
              <a:ext uri="{FF2B5EF4-FFF2-40B4-BE49-F238E27FC236}">
                <a16:creationId xmlns:a16="http://schemas.microsoft.com/office/drawing/2014/main" id="{1D715447-D8E9-426E-A910-9910D63EF5C9}"/>
              </a:ext>
            </a:extLst>
          </p:cNvPr>
          <p:cNvSpPr>
            <a:spLocks noGrp="1"/>
          </p:cNvSpPr>
          <p:nvPr>
            <p:ph type="title"/>
          </p:nvPr>
        </p:nvSpPr>
        <p:spPr/>
        <p:txBody>
          <a:bodyPr/>
          <a:lstStyle/>
          <a:p>
            <a:pPr algn="ctr"/>
            <a:r>
              <a:rPr lang="en-US">
                <a:solidFill>
                  <a:srgbClr val="BA5929"/>
                </a:solidFill>
                <a:latin typeface="Arial"/>
                <a:cs typeface="Arial"/>
              </a:rPr>
              <a:t>Drill Corrals</a:t>
            </a:r>
            <a:endParaRPr lang="en-US"/>
          </a:p>
        </p:txBody>
      </p:sp>
      <p:sp>
        <p:nvSpPr>
          <p:cNvPr id="5" name="Content Placeholder 1">
            <a:extLst>
              <a:ext uri="{FF2B5EF4-FFF2-40B4-BE49-F238E27FC236}">
                <a16:creationId xmlns:a16="http://schemas.microsoft.com/office/drawing/2014/main" id="{815EA8CD-596C-416C-9849-0011B489E7FE}"/>
              </a:ext>
            </a:extLst>
          </p:cNvPr>
          <p:cNvSpPr>
            <a:spLocks noGrp="1"/>
          </p:cNvSpPr>
          <p:nvPr>
            <p:ph idx="1"/>
          </p:nvPr>
        </p:nvSpPr>
        <p:spPr>
          <a:xfrm>
            <a:off x="1677642" y="1298836"/>
            <a:ext cx="8541544" cy="5559164"/>
          </a:xfrm>
        </p:spPr>
        <p:txBody>
          <a:bodyPr>
            <a:normAutofit/>
          </a:bodyPr>
          <a:lstStyle/>
          <a:p>
            <a:r>
              <a:rPr lang="en-US" sz="2000" b="1"/>
              <a:t>You can enter a drill corral without calling a drill operator if you are not within 50 foot of the active pattern.</a:t>
            </a:r>
          </a:p>
          <a:p>
            <a:r>
              <a:rPr lang="en-US" sz="2000" b="1"/>
              <a:t>However, Remember that the powder crew often works in drill corrals with active drilling in affect. Always look for blasting operations. Never pass by yellow cones without verbal permission from the F5 or F2.</a:t>
            </a:r>
          </a:p>
        </p:txBody>
      </p:sp>
      <p:pic>
        <p:nvPicPr>
          <p:cNvPr id="6" name="Picture 2" descr="F:\Blasting\Chino New\Pictures\100_1165.JPG">
            <a:extLst>
              <a:ext uri="{FF2B5EF4-FFF2-40B4-BE49-F238E27FC236}">
                <a16:creationId xmlns:a16="http://schemas.microsoft.com/office/drawing/2014/main" id="{5AA486E9-089E-4689-BDFD-ECB9CA16A25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609086" y="3539750"/>
            <a:ext cx="4973829" cy="295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90895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9D52272-CB8E-4F54-A1C6-CB3DD2F460F0}"/>
              </a:ext>
            </a:extLst>
          </p:cNvPr>
          <p:cNvSpPr>
            <a:spLocks noGrp="1"/>
          </p:cNvSpPr>
          <p:nvPr>
            <p:ph type="sldNum" sz="quarter" idx="12"/>
          </p:nvPr>
        </p:nvSpPr>
        <p:spPr>
          <a:xfrm>
            <a:off x="8695186" y="6498636"/>
            <a:ext cx="448814" cy="359365"/>
          </a:xfrm>
          <a:prstGeom prst="rect">
            <a:avLst/>
          </a:prstGeom>
        </p:spPr>
        <p:txBody>
          <a:bodyPr/>
          <a:lstStyle>
            <a:defPPr>
              <a:defRPr lang="en-US"/>
            </a:defPPr>
            <a:lvl1pPr algn="l" rtl="0" fontAlgn="base">
              <a:spcBef>
                <a:spcPct val="0"/>
              </a:spcBef>
              <a:spcAft>
                <a:spcPct val="0"/>
              </a:spcAft>
              <a:defRPr sz="1000" kern="1200">
                <a:solidFill>
                  <a:srgbClr val="511F1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B5EB69C0-7537-C24C-BC67-8B5F238D9475}" type="slidenum">
              <a:rPr lang="en-US" smtClean="0"/>
              <a:pPr/>
              <a:t>45</a:t>
            </a:fld>
            <a:endParaRPr lang="en-US"/>
          </a:p>
        </p:txBody>
      </p:sp>
      <p:sp>
        <p:nvSpPr>
          <p:cNvPr id="4" name="Title 3">
            <a:extLst>
              <a:ext uri="{FF2B5EF4-FFF2-40B4-BE49-F238E27FC236}">
                <a16:creationId xmlns:a16="http://schemas.microsoft.com/office/drawing/2014/main" id="{1F5697AA-B3E8-43D2-9769-DBFCFFC08B52}"/>
              </a:ext>
            </a:extLst>
          </p:cNvPr>
          <p:cNvSpPr>
            <a:spLocks noGrp="1"/>
          </p:cNvSpPr>
          <p:nvPr>
            <p:ph type="title"/>
          </p:nvPr>
        </p:nvSpPr>
        <p:spPr/>
        <p:txBody>
          <a:bodyPr/>
          <a:lstStyle/>
          <a:p>
            <a:r>
              <a:rPr lang="en-US">
                <a:solidFill>
                  <a:srgbClr val="BA5929"/>
                </a:solidFill>
              </a:rPr>
              <a:t>Entering Production Drill Site</a:t>
            </a:r>
          </a:p>
        </p:txBody>
      </p:sp>
      <p:pic>
        <p:nvPicPr>
          <p:cNvPr id="5" name="Content Placeholder 4">
            <a:extLst>
              <a:ext uri="{FF2B5EF4-FFF2-40B4-BE49-F238E27FC236}">
                <a16:creationId xmlns:a16="http://schemas.microsoft.com/office/drawing/2014/main" id="{FD3F7322-8D2B-474E-A149-246A350A7BAC}"/>
              </a:ext>
            </a:extLst>
          </p:cNvPr>
          <p:cNvPicPr>
            <a:picLocks noGrp="1"/>
          </p:cNvPicPr>
          <p:nvPr>
            <p:ph idx="1"/>
          </p:nvPr>
        </p:nvPicPr>
        <p:blipFill>
          <a:blip r:embed="rId3"/>
          <a:stretch>
            <a:fillRect/>
          </a:stretch>
        </p:blipFill>
        <p:spPr>
          <a:xfrm>
            <a:off x="2125664" y="1203697"/>
            <a:ext cx="7627936" cy="3510347"/>
          </a:xfrm>
          <a:prstGeom prst="rect">
            <a:avLst/>
          </a:prstGeom>
        </p:spPr>
      </p:pic>
      <p:sp>
        <p:nvSpPr>
          <p:cNvPr id="6" name="Rectangle 5">
            <a:extLst>
              <a:ext uri="{FF2B5EF4-FFF2-40B4-BE49-F238E27FC236}">
                <a16:creationId xmlns:a16="http://schemas.microsoft.com/office/drawing/2014/main" id="{A31F0BAC-4DD6-4582-BE1C-8D66BEC6BEB8}"/>
              </a:ext>
            </a:extLst>
          </p:cNvPr>
          <p:cNvSpPr/>
          <p:nvPr/>
        </p:nvSpPr>
        <p:spPr>
          <a:xfrm>
            <a:off x="4215685" y="4799940"/>
            <a:ext cx="4117488" cy="338554"/>
          </a:xfrm>
          <a:prstGeom prst="rect">
            <a:avLst/>
          </a:prstGeom>
        </p:spPr>
        <p:txBody>
          <a:bodyPr wrap="square">
            <a:spAutoFit/>
          </a:bodyPr>
          <a:lstStyle/>
          <a:p>
            <a:pPr>
              <a:tabLst>
                <a:tab pos="2743200" algn="ctr"/>
                <a:tab pos="5486400" algn="r"/>
                <a:tab pos="628650" algn="l"/>
              </a:tabLst>
            </a:pPr>
            <a:r>
              <a:rPr lang="en-US" sz="1600" b="1">
                <a:solidFill>
                  <a:srgbClr val="FF0000"/>
                </a:solidFill>
              </a:rPr>
              <a:t>Call required at berm entrance</a:t>
            </a:r>
            <a:endParaRPr lang="en-US" sz="1600" b="1">
              <a:solidFill>
                <a:srgbClr val="FF0000"/>
              </a:solidFill>
              <a:latin typeface="Times New Roman" panose="02020603050405020304" pitchFamily="18" charset="0"/>
              <a:ea typeface="Times New Roman" panose="02020603050405020304" pitchFamily="18" charset="0"/>
            </a:endParaRPr>
          </a:p>
        </p:txBody>
      </p:sp>
      <p:sp>
        <p:nvSpPr>
          <p:cNvPr id="7" name="Rectangle 6">
            <a:extLst>
              <a:ext uri="{FF2B5EF4-FFF2-40B4-BE49-F238E27FC236}">
                <a16:creationId xmlns:a16="http://schemas.microsoft.com/office/drawing/2014/main" id="{E0997563-701C-4A17-89AA-CDB61D88E249}"/>
              </a:ext>
            </a:extLst>
          </p:cNvPr>
          <p:cNvSpPr/>
          <p:nvPr/>
        </p:nvSpPr>
        <p:spPr>
          <a:xfrm>
            <a:off x="2515674" y="5388747"/>
            <a:ext cx="6438937" cy="1015663"/>
          </a:xfrm>
          <a:prstGeom prst="rect">
            <a:avLst/>
          </a:prstGeom>
        </p:spPr>
        <p:txBody>
          <a:bodyPr wrap="square">
            <a:spAutoFit/>
          </a:bodyPr>
          <a:lstStyle/>
          <a:p>
            <a:pPr>
              <a:tabLst>
                <a:tab pos="2743200" algn="ctr"/>
                <a:tab pos="5486400" algn="r"/>
                <a:tab pos="628650" algn="l"/>
              </a:tabLst>
            </a:pPr>
            <a:r>
              <a:rPr lang="en-US" b="1">
                <a:solidFill>
                  <a:srgbClr val="000000"/>
                </a:solidFill>
                <a:latin typeface="Arial" panose="020B0604020202020204" pitchFamily="34" charset="0"/>
                <a:ea typeface="Times New Roman" panose="02020603050405020304" pitchFamily="18" charset="0"/>
              </a:rPr>
              <a:t>Active Drill Pattern: The drill pattern is defined as any pattern with a drill on it.  you must have verbal permission to be within 50ft of an active pattern</a:t>
            </a:r>
            <a:r>
              <a:rPr lang="en-US" sz="2400">
                <a:solidFill>
                  <a:srgbClr val="000000"/>
                </a:solidFill>
                <a:latin typeface="Arial" panose="020B0604020202020204" pitchFamily="34" charset="0"/>
                <a:ea typeface="Times New Roman" panose="02020603050405020304" pitchFamily="18" charset="0"/>
              </a:rPr>
              <a:t>.  </a:t>
            </a:r>
            <a:endParaRPr lang="en-US" sz="240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0115523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CD8F797-1775-4238-A38F-E30096AD68C7}"/>
              </a:ext>
            </a:extLst>
          </p:cNvPr>
          <p:cNvSpPr>
            <a:spLocks noGrp="1"/>
          </p:cNvSpPr>
          <p:nvPr>
            <p:ph type="sldNum" sz="quarter" idx="12"/>
          </p:nvPr>
        </p:nvSpPr>
        <p:spPr>
          <a:xfrm>
            <a:off x="8695186" y="6498636"/>
            <a:ext cx="448814" cy="359365"/>
          </a:xfrm>
          <a:prstGeom prst="rect">
            <a:avLst/>
          </a:prstGeom>
        </p:spPr>
        <p:txBody>
          <a:bodyPr/>
          <a:lstStyle>
            <a:defPPr>
              <a:defRPr lang="en-US"/>
            </a:defPPr>
            <a:lvl1pPr algn="l" rtl="0" fontAlgn="base">
              <a:spcBef>
                <a:spcPct val="0"/>
              </a:spcBef>
              <a:spcAft>
                <a:spcPct val="0"/>
              </a:spcAft>
              <a:defRPr sz="1000" kern="1200">
                <a:solidFill>
                  <a:srgbClr val="511F1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B5EB69C0-7537-C24C-BC67-8B5F238D9475}" type="slidenum">
              <a:rPr lang="en-US" smtClean="0"/>
              <a:pPr/>
              <a:t>46</a:t>
            </a:fld>
            <a:endParaRPr lang="en-US"/>
          </a:p>
        </p:txBody>
      </p:sp>
      <p:sp>
        <p:nvSpPr>
          <p:cNvPr id="4" name="Title 3">
            <a:extLst>
              <a:ext uri="{FF2B5EF4-FFF2-40B4-BE49-F238E27FC236}">
                <a16:creationId xmlns:a16="http://schemas.microsoft.com/office/drawing/2014/main" id="{CDE1908C-30D5-45E6-ACB7-F1447D5C69EF}"/>
              </a:ext>
            </a:extLst>
          </p:cNvPr>
          <p:cNvSpPr>
            <a:spLocks noGrp="1"/>
          </p:cNvSpPr>
          <p:nvPr>
            <p:ph type="title"/>
          </p:nvPr>
        </p:nvSpPr>
        <p:spPr/>
        <p:txBody>
          <a:bodyPr/>
          <a:lstStyle/>
          <a:p>
            <a:r>
              <a:rPr lang="en-US">
                <a:solidFill>
                  <a:srgbClr val="BA5929"/>
                </a:solidFill>
              </a:rPr>
              <a:t>Entering Production Drill Site</a:t>
            </a:r>
          </a:p>
        </p:txBody>
      </p:sp>
      <p:pic>
        <p:nvPicPr>
          <p:cNvPr id="5" name="Content Placeholder 4">
            <a:extLst>
              <a:ext uri="{FF2B5EF4-FFF2-40B4-BE49-F238E27FC236}">
                <a16:creationId xmlns:a16="http://schemas.microsoft.com/office/drawing/2014/main" id="{6C89C4F8-5B90-4C15-8E9C-0E65F012A5B4}"/>
              </a:ext>
            </a:extLst>
          </p:cNvPr>
          <p:cNvPicPr>
            <a:picLocks noGrp="1"/>
          </p:cNvPicPr>
          <p:nvPr>
            <p:ph idx="1"/>
          </p:nvPr>
        </p:nvPicPr>
        <p:blipFill>
          <a:blip r:embed="rId3"/>
          <a:stretch>
            <a:fillRect/>
          </a:stretch>
        </p:blipFill>
        <p:spPr>
          <a:xfrm>
            <a:off x="1524002" y="1322868"/>
            <a:ext cx="9143999" cy="4051364"/>
          </a:xfrm>
          <a:prstGeom prst="rect">
            <a:avLst/>
          </a:prstGeom>
          <a:solidFill>
            <a:srgbClr val="BA8747"/>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outerShdw blurRad="50800" dist="50800" dir="5400000" algn="ctr" rotWithShape="0">
              <a:srgbClr val="000000">
                <a:alpha val="4000"/>
              </a:srgbClr>
            </a:outerShdw>
          </a:effectLst>
        </p:spPr>
      </p:pic>
      <p:sp>
        <p:nvSpPr>
          <p:cNvPr id="6" name="Rectangle 5">
            <a:extLst>
              <a:ext uri="{FF2B5EF4-FFF2-40B4-BE49-F238E27FC236}">
                <a16:creationId xmlns:a16="http://schemas.microsoft.com/office/drawing/2014/main" id="{338521D1-E71E-4B46-A07B-5B17B831E41B}"/>
              </a:ext>
            </a:extLst>
          </p:cNvPr>
          <p:cNvSpPr/>
          <p:nvPr/>
        </p:nvSpPr>
        <p:spPr>
          <a:xfrm>
            <a:off x="2824389" y="3718880"/>
            <a:ext cx="6451254" cy="923330"/>
          </a:xfrm>
          <a:prstGeom prst="rect">
            <a:avLst/>
          </a:prstGeom>
        </p:spPr>
        <p:txBody>
          <a:bodyPr wrap="square">
            <a:spAutoFit/>
          </a:bodyPr>
          <a:lstStyle/>
          <a:p>
            <a:pPr>
              <a:tabLst>
                <a:tab pos="2743200" algn="ctr"/>
                <a:tab pos="5486400" algn="r"/>
                <a:tab pos="628650" algn="l"/>
              </a:tabLst>
            </a:pPr>
            <a:r>
              <a:rPr lang="en-US">
                <a:solidFill>
                  <a:srgbClr val="000000"/>
                </a:solidFill>
                <a:latin typeface="Arial" panose="020B0604020202020204" pitchFamily="34" charset="0"/>
                <a:ea typeface="Times New Roman" panose="02020603050405020304" pitchFamily="18" charset="0"/>
              </a:rPr>
              <a:t>Verbal Permission </a:t>
            </a:r>
            <a:r>
              <a:rPr lang="en-US" b="1" u="sng">
                <a:solidFill>
                  <a:srgbClr val="000000"/>
                </a:solidFill>
                <a:latin typeface="Arial" panose="020B0604020202020204" pitchFamily="34" charset="0"/>
                <a:ea typeface="Times New Roman" panose="02020603050405020304" pitchFamily="18" charset="0"/>
              </a:rPr>
              <a:t>must</a:t>
            </a:r>
            <a:r>
              <a:rPr lang="en-US">
                <a:solidFill>
                  <a:srgbClr val="000000"/>
                </a:solidFill>
                <a:latin typeface="Arial" panose="020B0604020202020204" pitchFamily="34" charset="0"/>
                <a:ea typeface="Times New Roman" panose="02020603050405020304" pitchFamily="18" charset="0"/>
              </a:rPr>
              <a:t> be granted by the driller on ‘Mine development channel if your path or work is within 50 ft. of an Active Drill Pattern.</a:t>
            </a:r>
            <a:endParaRPr lang="en-US" sz="1400">
              <a:latin typeface="Times New Roman" panose="02020603050405020304" pitchFamily="18" charset="0"/>
              <a:ea typeface="Times New Roman" panose="02020603050405020304" pitchFamily="18" charset="0"/>
            </a:endParaRPr>
          </a:p>
        </p:txBody>
      </p:sp>
      <p:sp>
        <p:nvSpPr>
          <p:cNvPr id="7" name="Rectangle 6">
            <a:extLst>
              <a:ext uri="{FF2B5EF4-FFF2-40B4-BE49-F238E27FC236}">
                <a16:creationId xmlns:a16="http://schemas.microsoft.com/office/drawing/2014/main" id="{35866E1C-E6FC-4012-AA79-401261D709DA}"/>
              </a:ext>
            </a:extLst>
          </p:cNvPr>
          <p:cNvSpPr/>
          <p:nvPr/>
        </p:nvSpPr>
        <p:spPr>
          <a:xfrm>
            <a:off x="3845541" y="5699067"/>
            <a:ext cx="3916458" cy="369332"/>
          </a:xfrm>
          <a:prstGeom prst="rect">
            <a:avLst/>
          </a:prstGeom>
        </p:spPr>
        <p:txBody>
          <a:bodyPr wrap="none">
            <a:spAutoFit/>
          </a:bodyPr>
          <a:lstStyle/>
          <a:p>
            <a:pPr algn="ctr">
              <a:tabLst>
                <a:tab pos="457200" algn="l"/>
              </a:tabLst>
            </a:pPr>
            <a:r>
              <a:rPr lang="en-US" b="1">
                <a:solidFill>
                  <a:srgbClr val="FF0000"/>
                </a:solidFill>
                <a:latin typeface="Arial" panose="020B0604020202020204" pitchFamily="34" charset="0"/>
                <a:ea typeface="Times New Roman" panose="02020603050405020304" pitchFamily="18" charset="0"/>
              </a:rPr>
              <a:t>No call required at berm entrance.</a:t>
            </a:r>
            <a:endParaRPr lang="en-US" sz="1400" b="1">
              <a:solidFill>
                <a:srgbClr val="FF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328791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3C1FFC-7B75-43F4-91C4-03361A9E0A53}"/>
              </a:ext>
            </a:extLst>
          </p:cNvPr>
          <p:cNvSpPr>
            <a:spLocks noGrp="1"/>
          </p:cNvSpPr>
          <p:nvPr>
            <p:ph type="sldNum" sz="quarter" idx="12"/>
          </p:nvPr>
        </p:nvSpPr>
        <p:spPr>
          <a:xfrm>
            <a:off x="8695186" y="6498636"/>
            <a:ext cx="448814" cy="359365"/>
          </a:xfrm>
          <a:prstGeom prst="rect">
            <a:avLst/>
          </a:prstGeom>
        </p:spPr>
        <p:txBody>
          <a:bodyPr/>
          <a:lstStyle>
            <a:defPPr>
              <a:defRPr lang="en-US"/>
            </a:defPPr>
            <a:lvl1pPr algn="l" rtl="0" fontAlgn="base">
              <a:spcBef>
                <a:spcPct val="0"/>
              </a:spcBef>
              <a:spcAft>
                <a:spcPct val="0"/>
              </a:spcAft>
              <a:defRPr sz="1000" kern="1200">
                <a:solidFill>
                  <a:srgbClr val="511F1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B5EB69C0-7537-C24C-BC67-8B5F238D9475}" type="slidenum">
              <a:rPr lang="en-US" smtClean="0"/>
              <a:pPr/>
              <a:t>47</a:t>
            </a:fld>
            <a:endParaRPr lang="en-US"/>
          </a:p>
        </p:txBody>
      </p:sp>
      <p:sp>
        <p:nvSpPr>
          <p:cNvPr id="4" name="Title 3">
            <a:extLst>
              <a:ext uri="{FF2B5EF4-FFF2-40B4-BE49-F238E27FC236}">
                <a16:creationId xmlns:a16="http://schemas.microsoft.com/office/drawing/2014/main" id="{3D6F61A7-9E15-4AEC-A804-518C93DED7A9}"/>
              </a:ext>
            </a:extLst>
          </p:cNvPr>
          <p:cNvSpPr>
            <a:spLocks noGrp="1"/>
          </p:cNvSpPr>
          <p:nvPr>
            <p:ph type="title"/>
          </p:nvPr>
        </p:nvSpPr>
        <p:spPr/>
        <p:txBody>
          <a:bodyPr/>
          <a:lstStyle/>
          <a:p>
            <a:pPr algn="ctr"/>
            <a:r>
              <a:rPr lang="en-US">
                <a:solidFill>
                  <a:srgbClr val="BA5929"/>
                </a:solidFill>
              </a:rPr>
              <a:t>Restricted Area</a:t>
            </a:r>
          </a:p>
        </p:txBody>
      </p:sp>
      <p:sp>
        <p:nvSpPr>
          <p:cNvPr id="5" name="Oval 4">
            <a:extLst>
              <a:ext uri="{FF2B5EF4-FFF2-40B4-BE49-F238E27FC236}">
                <a16:creationId xmlns:a16="http://schemas.microsoft.com/office/drawing/2014/main" id="{C06AA59A-9991-42D1-8D36-E09246C428DA}"/>
              </a:ext>
            </a:extLst>
          </p:cNvPr>
          <p:cNvSpPr/>
          <p:nvPr/>
        </p:nvSpPr>
        <p:spPr>
          <a:xfrm>
            <a:off x="3287670" y="1259105"/>
            <a:ext cx="5564559" cy="5433312"/>
          </a:xfrm>
          <a:prstGeom prst="ellipse">
            <a:avLst/>
          </a:prstGeom>
          <a:solidFill>
            <a:srgbClr val="FF0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C:\Users\017622\AppData\Local\Temp\WPDNSE\{362D3031-2D30-3135-3032-000001000100}\DSC00485.JPG">
            <a:extLst>
              <a:ext uri="{FF2B5EF4-FFF2-40B4-BE49-F238E27FC236}">
                <a16:creationId xmlns:a16="http://schemas.microsoft.com/office/drawing/2014/main" id="{AF837890-431C-41D3-82E4-F5663385F1A3}"/>
              </a:ext>
            </a:extLst>
          </p:cNvPr>
          <p:cNvPicPr/>
          <p:nvPr/>
        </p:nvPicPr>
        <p:blipFill rotWithShape="1">
          <a:blip r:embed="rId3" cstate="print">
            <a:extLst>
              <a:ext uri="{28A0092B-C50C-407E-A947-70E740481C1C}">
                <a14:useLocalDpi xmlns:a14="http://schemas.microsoft.com/office/drawing/2010/main" val="0"/>
              </a:ext>
            </a:extLst>
          </a:blip>
          <a:srcRect l="7687" t="25165" r="4786" b="12366"/>
          <a:stretch/>
        </p:blipFill>
        <p:spPr bwMode="auto">
          <a:xfrm rot="16200000">
            <a:off x="4798858" y="2751660"/>
            <a:ext cx="2594282" cy="2448204"/>
          </a:xfrm>
          <a:prstGeom prst="rect">
            <a:avLst/>
          </a:prstGeom>
          <a:solidFill>
            <a:srgbClr val="FF0000"/>
          </a:solidFill>
          <a:ln>
            <a:noFill/>
          </a:ln>
        </p:spPr>
      </p:pic>
      <p:sp>
        <p:nvSpPr>
          <p:cNvPr id="7" name="Rectangle 6">
            <a:extLst>
              <a:ext uri="{FF2B5EF4-FFF2-40B4-BE49-F238E27FC236}">
                <a16:creationId xmlns:a16="http://schemas.microsoft.com/office/drawing/2014/main" id="{3E78AED3-E15F-40EF-9E07-D601DBEF2045}"/>
              </a:ext>
            </a:extLst>
          </p:cNvPr>
          <p:cNvSpPr/>
          <p:nvPr/>
        </p:nvSpPr>
        <p:spPr>
          <a:xfrm>
            <a:off x="6060443" y="1614875"/>
            <a:ext cx="800219" cy="646331"/>
          </a:xfrm>
          <a:prstGeom prst="rect">
            <a:avLst/>
          </a:prstGeom>
          <a:noFill/>
        </p:spPr>
        <p:txBody>
          <a:bodyPr wrap="none" lIns="91440" tIns="45720" rIns="91440" bIns="45720">
            <a:spAutoFit/>
          </a:bodyPr>
          <a:lstStyle/>
          <a:p>
            <a:pPr algn="ctr"/>
            <a:r>
              <a:rPr lang="en-US" sz="3600">
                <a:ln w="0"/>
                <a:effectLst>
                  <a:outerShdw blurRad="38100" dist="19050" dir="2700000" algn="tl" rotWithShape="0">
                    <a:schemeClr val="dk1">
                      <a:alpha val="40000"/>
                    </a:schemeClr>
                  </a:outerShdw>
                </a:effectLst>
              </a:rPr>
              <a:t>25’</a:t>
            </a:r>
          </a:p>
        </p:txBody>
      </p:sp>
      <p:sp>
        <p:nvSpPr>
          <p:cNvPr id="8" name="Rectangle 7">
            <a:extLst>
              <a:ext uri="{FF2B5EF4-FFF2-40B4-BE49-F238E27FC236}">
                <a16:creationId xmlns:a16="http://schemas.microsoft.com/office/drawing/2014/main" id="{021BD103-E6BF-45BD-9819-2790D39ABD88}"/>
              </a:ext>
            </a:extLst>
          </p:cNvPr>
          <p:cNvSpPr/>
          <p:nvPr/>
        </p:nvSpPr>
        <p:spPr>
          <a:xfrm>
            <a:off x="3692698" y="3429001"/>
            <a:ext cx="800219" cy="646331"/>
          </a:xfrm>
          <a:prstGeom prst="rect">
            <a:avLst/>
          </a:prstGeom>
          <a:noFill/>
        </p:spPr>
        <p:txBody>
          <a:bodyPr wrap="none" lIns="91440" tIns="45720" rIns="91440" bIns="45720">
            <a:spAutoFit/>
          </a:bodyPr>
          <a:lstStyle/>
          <a:p>
            <a:pPr algn="ctr"/>
            <a:r>
              <a:rPr lang="en-US" sz="3600">
                <a:ln w="0"/>
                <a:effectLst>
                  <a:outerShdw blurRad="38100" dist="19050" dir="2700000" algn="tl" rotWithShape="0">
                    <a:schemeClr val="dk1">
                      <a:alpha val="40000"/>
                    </a:schemeClr>
                  </a:outerShdw>
                </a:effectLst>
              </a:rPr>
              <a:t>25’</a:t>
            </a:r>
          </a:p>
        </p:txBody>
      </p:sp>
      <p:sp>
        <p:nvSpPr>
          <p:cNvPr id="9" name="Rectangle 8">
            <a:extLst>
              <a:ext uri="{FF2B5EF4-FFF2-40B4-BE49-F238E27FC236}">
                <a16:creationId xmlns:a16="http://schemas.microsoft.com/office/drawing/2014/main" id="{E71674CE-7F23-42CD-B71D-6A960C52FCAB}"/>
              </a:ext>
            </a:extLst>
          </p:cNvPr>
          <p:cNvSpPr/>
          <p:nvPr/>
        </p:nvSpPr>
        <p:spPr>
          <a:xfrm>
            <a:off x="6415799" y="5584405"/>
            <a:ext cx="800219" cy="646331"/>
          </a:xfrm>
          <a:prstGeom prst="rect">
            <a:avLst/>
          </a:prstGeom>
          <a:noFill/>
        </p:spPr>
        <p:txBody>
          <a:bodyPr wrap="none" lIns="91440" tIns="45720" rIns="91440" bIns="45720">
            <a:spAutoFit/>
          </a:bodyPr>
          <a:lstStyle/>
          <a:p>
            <a:pPr algn="ctr"/>
            <a:r>
              <a:rPr lang="en-US" sz="3600">
                <a:ln w="0"/>
                <a:effectLst>
                  <a:outerShdw blurRad="38100" dist="19050" dir="2700000" algn="tl" rotWithShape="0">
                    <a:schemeClr val="dk1">
                      <a:alpha val="40000"/>
                    </a:schemeClr>
                  </a:outerShdw>
                </a:effectLst>
              </a:rPr>
              <a:t>25’</a:t>
            </a:r>
          </a:p>
        </p:txBody>
      </p:sp>
      <p:sp>
        <p:nvSpPr>
          <p:cNvPr id="10" name="Rectangle 9">
            <a:extLst>
              <a:ext uri="{FF2B5EF4-FFF2-40B4-BE49-F238E27FC236}">
                <a16:creationId xmlns:a16="http://schemas.microsoft.com/office/drawing/2014/main" id="{057D3FE1-2057-40DB-B161-23BE5C17D84E}"/>
              </a:ext>
            </a:extLst>
          </p:cNvPr>
          <p:cNvSpPr/>
          <p:nvPr/>
        </p:nvSpPr>
        <p:spPr>
          <a:xfrm>
            <a:off x="7699083" y="3464947"/>
            <a:ext cx="800219" cy="646331"/>
          </a:xfrm>
          <a:prstGeom prst="rect">
            <a:avLst/>
          </a:prstGeom>
          <a:noFill/>
        </p:spPr>
        <p:txBody>
          <a:bodyPr wrap="none" lIns="91440" tIns="45720" rIns="91440" bIns="45720">
            <a:spAutoFit/>
          </a:bodyPr>
          <a:lstStyle/>
          <a:p>
            <a:pPr algn="ctr"/>
            <a:r>
              <a:rPr lang="en-US" sz="3600">
                <a:ln w="0"/>
                <a:effectLst>
                  <a:outerShdw blurRad="38100" dist="19050" dir="2700000" algn="tl" rotWithShape="0">
                    <a:schemeClr val="dk1">
                      <a:alpha val="40000"/>
                    </a:schemeClr>
                  </a:outerShdw>
                </a:effectLst>
              </a:rPr>
              <a:t>25’</a:t>
            </a:r>
          </a:p>
        </p:txBody>
      </p:sp>
      <p:cxnSp>
        <p:nvCxnSpPr>
          <p:cNvPr id="11" name="Straight Arrow Connector 10">
            <a:extLst>
              <a:ext uri="{FF2B5EF4-FFF2-40B4-BE49-F238E27FC236}">
                <a16:creationId xmlns:a16="http://schemas.microsoft.com/office/drawing/2014/main" id="{23742CE1-89B9-486A-A91E-190FE4A49974}"/>
              </a:ext>
            </a:extLst>
          </p:cNvPr>
          <p:cNvCxnSpPr>
            <a:cxnSpLocks/>
          </p:cNvCxnSpPr>
          <p:nvPr/>
        </p:nvCxnSpPr>
        <p:spPr>
          <a:xfrm>
            <a:off x="6227001" y="5504329"/>
            <a:ext cx="0" cy="976591"/>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952A3296-A9AF-48B0-A12D-8A8CAFA115F4}"/>
              </a:ext>
            </a:extLst>
          </p:cNvPr>
          <p:cNvCxnSpPr>
            <a:cxnSpLocks/>
          </p:cNvCxnSpPr>
          <p:nvPr/>
        </p:nvCxnSpPr>
        <p:spPr>
          <a:xfrm>
            <a:off x="6003184" y="1380565"/>
            <a:ext cx="0" cy="120127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4F9A3F6F-EC94-473D-891E-3D93BA48802F}"/>
              </a:ext>
            </a:extLst>
          </p:cNvPr>
          <p:cNvCxnSpPr>
            <a:cxnSpLocks/>
          </p:cNvCxnSpPr>
          <p:nvPr/>
        </p:nvCxnSpPr>
        <p:spPr>
          <a:xfrm flipH="1">
            <a:off x="3530991" y="4111277"/>
            <a:ext cx="1130656"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2A29142F-CA7E-4D11-A8F3-43355B99E161}"/>
              </a:ext>
            </a:extLst>
          </p:cNvPr>
          <p:cNvCxnSpPr>
            <a:cxnSpLocks/>
          </p:cNvCxnSpPr>
          <p:nvPr/>
        </p:nvCxnSpPr>
        <p:spPr>
          <a:xfrm flipH="1">
            <a:off x="7533863" y="4111277"/>
            <a:ext cx="1130656"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1" name="Content Placeholder 5">
            <a:extLst>
              <a:ext uri="{FF2B5EF4-FFF2-40B4-BE49-F238E27FC236}">
                <a16:creationId xmlns:a16="http://schemas.microsoft.com/office/drawing/2014/main" id="{A9B4C961-9CD3-4BC1-A8C1-47A560974C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1542115" y="1348001"/>
            <a:ext cx="1745555" cy="2169599"/>
          </a:xfrm>
          <a:prstGeom prst="rect">
            <a:avLst/>
          </a:prstGeom>
          <a:noFill/>
          <a:ln w="9525">
            <a:noFill/>
            <a:miter lim="800000"/>
            <a:headEnd/>
            <a:tailEnd/>
          </a:ln>
          <a:scene3d>
            <a:camera prst="orthographicFront">
              <a:rot lat="0" lon="10500000" rev="0"/>
            </a:camera>
            <a:lightRig rig="threePt" dir="t"/>
          </a:scene3d>
        </p:spPr>
      </p:pic>
      <p:pic>
        <p:nvPicPr>
          <p:cNvPr id="22" name="Picture 21">
            <a:extLst>
              <a:ext uri="{FF2B5EF4-FFF2-40B4-BE49-F238E27FC236}">
                <a16:creationId xmlns:a16="http://schemas.microsoft.com/office/drawing/2014/main" id="{B0B86695-8F37-4AD8-AD21-A737802DB60E}"/>
              </a:ext>
            </a:extLst>
          </p:cNvPr>
          <p:cNvPicPr>
            <a:picLocks noChangeAspect="1"/>
          </p:cNvPicPr>
          <p:nvPr/>
        </p:nvPicPr>
        <p:blipFill>
          <a:blip r:embed="rId5"/>
          <a:stretch>
            <a:fillRect/>
          </a:stretch>
        </p:blipFill>
        <p:spPr>
          <a:xfrm>
            <a:off x="1587423" y="4165863"/>
            <a:ext cx="1681648" cy="2214081"/>
          </a:xfrm>
          <a:prstGeom prst="rect">
            <a:avLst/>
          </a:prstGeom>
        </p:spPr>
      </p:pic>
      <p:pic>
        <p:nvPicPr>
          <p:cNvPr id="23" name="Content Placeholder 5">
            <a:extLst>
              <a:ext uri="{FF2B5EF4-FFF2-40B4-BE49-F238E27FC236}">
                <a16:creationId xmlns:a16="http://schemas.microsoft.com/office/drawing/2014/main" id="{11167B6D-EF16-4412-82FB-54F6A1ADC96E}"/>
              </a:ext>
            </a:extLst>
          </p:cNvPr>
          <p:cNvPicPr>
            <a:picLocks noGrp="1" noChangeAspect="1"/>
          </p:cNvPicPr>
          <p:nvPr>
            <p:ph idx="1"/>
          </p:nvPr>
        </p:nvPicPr>
        <p:blipFill>
          <a:blip r:embed="rId6" cstate="print">
            <a:extLst>
              <a:ext uri="{28A0092B-C50C-407E-A947-70E740481C1C}">
                <a14:useLocalDpi xmlns:a14="http://schemas.microsoft.com/office/drawing/2010/main" val="0"/>
              </a:ext>
            </a:extLst>
          </a:blip>
          <a:stretch>
            <a:fillRect/>
          </a:stretch>
        </p:blipFill>
        <p:spPr>
          <a:xfrm>
            <a:off x="8849624" y="1348001"/>
            <a:ext cx="1803730" cy="2274470"/>
          </a:xfrm>
        </p:spPr>
      </p:pic>
      <p:pic>
        <p:nvPicPr>
          <p:cNvPr id="24" name="Picture 23">
            <a:extLst>
              <a:ext uri="{FF2B5EF4-FFF2-40B4-BE49-F238E27FC236}">
                <a16:creationId xmlns:a16="http://schemas.microsoft.com/office/drawing/2014/main" id="{0E6A2206-B39D-4C60-918E-667A23DB44C6}"/>
              </a:ext>
            </a:extLst>
          </p:cNvPr>
          <p:cNvPicPr>
            <a:picLocks noChangeAspect="1"/>
          </p:cNvPicPr>
          <p:nvPr/>
        </p:nvPicPr>
        <p:blipFill>
          <a:blip r:embed="rId5"/>
          <a:stretch>
            <a:fillRect/>
          </a:stretch>
        </p:blipFill>
        <p:spPr>
          <a:xfrm>
            <a:off x="8876526" y="4122239"/>
            <a:ext cx="1791475" cy="2358681"/>
          </a:xfrm>
          <a:prstGeom prst="rect">
            <a:avLst/>
          </a:prstGeom>
        </p:spPr>
      </p:pic>
    </p:spTree>
    <p:extLst>
      <p:ext uri="{BB962C8B-B14F-4D97-AF65-F5344CB8AC3E}">
        <p14:creationId xmlns:p14="http://schemas.microsoft.com/office/powerpoint/2010/main" val="27950550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08BC973-162D-4126-8854-E435982CA68B}"/>
              </a:ext>
            </a:extLst>
          </p:cNvPr>
          <p:cNvSpPr>
            <a:spLocks noGrp="1"/>
          </p:cNvSpPr>
          <p:nvPr>
            <p:ph type="sldNum" sz="quarter" idx="12"/>
          </p:nvPr>
        </p:nvSpPr>
        <p:spPr>
          <a:xfrm>
            <a:off x="8695186" y="6498636"/>
            <a:ext cx="448814" cy="359365"/>
          </a:xfrm>
          <a:prstGeom prst="rect">
            <a:avLst/>
          </a:prstGeom>
        </p:spPr>
        <p:txBody>
          <a:bodyPr/>
          <a:lstStyle>
            <a:defPPr>
              <a:defRPr lang="en-US"/>
            </a:defPPr>
            <a:lvl1pPr algn="l" rtl="0" fontAlgn="base">
              <a:spcBef>
                <a:spcPct val="0"/>
              </a:spcBef>
              <a:spcAft>
                <a:spcPct val="0"/>
              </a:spcAft>
              <a:defRPr sz="1000" kern="1200">
                <a:solidFill>
                  <a:srgbClr val="511F1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B5EB69C0-7537-C24C-BC67-8B5F238D9475}" type="slidenum">
              <a:rPr lang="en-US" smtClean="0"/>
              <a:pPr/>
              <a:t>48</a:t>
            </a:fld>
            <a:endParaRPr lang="en-US"/>
          </a:p>
        </p:txBody>
      </p:sp>
      <p:sp>
        <p:nvSpPr>
          <p:cNvPr id="4" name="Title 3">
            <a:extLst>
              <a:ext uri="{FF2B5EF4-FFF2-40B4-BE49-F238E27FC236}">
                <a16:creationId xmlns:a16="http://schemas.microsoft.com/office/drawing/2014/main" id="{6FBF4F8B-327B-4E82-96ED-04E8A8D6454A}"/>
              </a:ext>
            </a:extLst>
          </p:cNvPr>
          <p:cNvSpPr>
            <a:spLocks noGrp="1"/>
          </p:cNvSpPr>
          <p:nvPr>
            <p:ph type="title"/>
          </p:nvPr>
        </p:nvSpPr>
        <p:spPr/>
        <p:txBody>
          <a:bodyPr/>
          <a:lstStyle/>
          <a:p>
            <a:r>
              <a:rPr lang="en-US">
                <a:solidFill>
                  <a:srgbClr val="BA5929"/>
                </a:solidFill>
              </a:rPr>
              <a:t>Approaching Manned Drills </a:t>
            </a:r>
          </a:p>
        </p:txBody>
      </p:sp>
      <p:sp>
        <p:nvSpPr>
          <p:cNvPr id="5" name="Content Placeholder 2">
            <a:extLst>
              <a:ext uri="{FF2B5EF4-FFF2-40B4-BE49-F238E27FC236}">
                <a16:creationId xmlns:a16="http://schemas.microsoft.com/office/drawing/2014/main" id="{8B808715-7084-4233-A3D9-CC6E7D874E3C}"/>
              </a:ext>
            </a:extLst>
          </p:cNvPr>
          <p:cNvSpPr>
            <a:spLocks noGrp="1"/>
          </p:cNvSpPr>
          <p:nvPr>
            <p:ph idx="1"/>
          </p:nvPr>
        </p:nvSpPr>
        <p:spPr>
          <a:xfrm>
            <a:off x="1524001" y="1048624"/>
            <a:ext cx="9068499" cy="5809376"/>
          </a:xfrm>
        </p:spPr>
        <p:txBody>
          <a:bodyPr>
            <a:normAutofit/>
          </a:bodyPr>
          <a:lstStyle/>
          <a:p>
            <a:pPr marL="0" indent="0">
              <a:buNone/>
            </a:pPr>
            <a:endParaRPr lang="en-US">
              <a:solidFill>
                <a:srgbClr val="FF0000"/>
              </a:solidFill>
            </a:endParaRPr>
          </a:p>
          <a:p>
            <a:r>
              <a:rPr lang="en-US"/>
              <a:t>Radio contact is required to enter the 25 foot restricted zone on occupied equipment</a:t>
            </a:r>
          </a:p>
          <a:p>
            <a:endParaRPr lang="en-US">
              <a:solidFill>
                <a:srgbClr val="FF0000"/>
              </a:solidFill>
            </a:endParaRPr>
          </a:p>
          <a:p>
            <a:r>
              <a:rPr lang="en-US">
                <a:solidFill>
                  <a:srgbClr val="FF0000"/>
                </a:solidFill>
              </a:rPr>
              <a:t>Any time a person needs to enter the 25 foot restricted area, all drilling operations must come to a halt. Air and water will be turned off, Engine turned to Idle, and controls placed in neutral. The operator will then step out onto the deck and watch that person approach. </a:t>
            </a:r>
          </a:p>
          <a:p>
            <a:r>
              <a:rPr lang="en-US">
                <a:solidFill>
                  <a:srgbClr val="FF0000"/>
                </a:solidFill>
              </a:rPr>
              <a:t>All radio communication must include all equipment numbers.</a:t>
            </a:r>
          </a:p>
          <a:p>
            <a:r>
              <a:rPr lang="en-US">
                <a:solidFill>
                  <a:srgbClr val="FF0000"/>
                </a:solidFill>
              </a:rPr>
              <a:t>Service equipment should wait 50`outside the active pattern until granted permission to enter.</a:t>
            </a:r>
          </a:p>
          <a:p>
            <a:pPr marL="0" indent="0">
              <a:buNone/>
            </a:pPr>
            <a:endParaRPr lang="en-US">
              <a:solidFill>
                <a:srgbClr val="FF0000"/>
              </a:solidFill>
            </a:endParaRPr>
          </a:p>
          <a:p>
            <a:endParaRPr lang="en-US">
              <a:solidFill>
                <a:srgbClr val="FF0000"/>
              </a:solidFill>
            </a:endParaRPr>
          </a:p>
          <a:p>
            <a:endParaRPr lang="en-US">
              <a:solidFill>
                <a:srgbClr val="FF0000"/>
              </a:solidFill>
            </a:endParaRPr>
          </a:p>
          <a:p>
            <a:endParaRPr lang="en-US">
              <a:solidFill>
                <a:srgbClr val="FF0000"/>
              </a:solidFill>
            </a:endParaRPr>
          </a:p>
        </p:txBody>
      </p:sp>
    </p:spTree>
    <p:extLst>
      <p:ext uri="{BB962C8B-B14F-4D97-AF65-F5344CB8AC3E}">
        <p14:creationId xmlns:p14="http://schemas.microsoft.com/office/powerpoint/2010/main" val="39385106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FC08F8-D5D1-40CD-817D-0BCFE52DC5A8}"/>
              </a:ext>
            </a:extLst>
          </p:cNvPr>
          <p:cNvSpPr>
            <a:spLocks noGrp="1"/>
          </p:cNvSpPr>
          <p:nvPr>
            <p:ph type="sldNum" sz="quarter" idx="12"/>
          </p:nvPr>
        </p:nvSpPr>
        <p:spPr>
          <a:xfrm>
            <a:off x="8695186" y="6498636"/>
            <a:ext cx="448814" cy="359365"/>
          </a:xfrm>
          <a:prstGeom prst="rect">
            <a:avLst/>
          </a:prstGeom>
        </p:spPr>
        <p:txBody>
          <a:bodyPr/>
          <a:lstStyle>
            <a:defPPr>
              <a:defRPr lang="en-US"/>
            </a:defPPr>
            <a:lvl1pPr algn="l" rtl="0" fontAlgn="base">
              <a:spcBef>
                <a:spcPct val="0"/>
              </a:spcBef>
              <a:spcAft>
                <a:spcPct val="0"/>
              </a:spcAft>
              <a:defRPr sz="1000" kern="1200">
                <a:solidFill>
                  <a:srgbClr val="511F1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B5EB69C0-7537-C24C-BC67-8B5F238D9475}" type="slidenum">
              <a:rPr lang="en-US" smtClean="0"/>
              <a:pPr/>
              <a:t>49</a:t>
            </a:fld>
            <a:endParaRPr lang="en-US"/>
          </a:p>
        </p:txBody>
      </p:sp>
      <p:pic>
        <p:nvPicPr>
          <p:cNvPr id="5" name="Picture 4" descr="image002">
            <a:extLst>
              <a:ext uri="{FF2B5EF4-FFF2-40B4-BE49-F238E27FC236}">
                <a16:creationId xmlns:a16="http://schemas.microsoft.com/office/drawing/2014/main" id="{DC15E3B1-8E8E-45FF-A7AE-F90AE052140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7830"/>
          <a:stretch/>
        </p:blipFill>
        <p:spPr bwMode="auto">
          <a:xfrm>
            <a:off x="1714359" y="1297742"/>
            <a:ext cx="8756417" cy="5132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0085C361-33B1-4830-A5C9-6A14F3DB5884}"/>
              </a:ext>
            </a:extLst>
          </p:cNvPr>
          <p:cNvSpPr/>
          <p:nvPr/>
        </p:nvSpPr>
        <p:spPr>
          <a:xfrm>
            <a:off x="1903585" y="373120"/>
            <a:ext cx="6066970" cy="646331"/>
          </a:xfrm>
          <a:prstGeom prst="rect">
            <a:avLst/>
          </a:prstGeom>
        </p:spPr>
        <p:txBody>
          <a:bodyPr wrap="square">
            <a:spAutoFit/>
          </a:bodyPr>
          <a:lstStyle/>
          <a:p>
            <a:pPr algn="ctr">
              <a:spcBef>
                <a:spcPct val="50000"/>
              </a:spcBef>
            </a:pPr>
            <a:r>
              <a:rPr lang="en-US" sz="3600" b="1">
                <a:solidFill>
                  <a:srgbClr val="BA5929"/>
                </a:solidFill>
              </a:rPr>
              <a:t>COHE</a:t>
            </a:r>
          </a:p>
        </p:txBody>
      </p:sp>
    </p:spTree>
    <p:extLst>
      <p:ext uri="{BB962C8B-B14F-4D97-AF65-F5344CB8AC3E}">
        <p14:creationId xmlns:p14="http://schemas.microsoft.com/office/powerpoint/2010/main" val="42499995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solidFill>
                  <a:srgbClr val="BA5929"/>
                </a:solidFill>
              </a:rPr>
              <a:t>Critical Controls </a:t>
            </a:r>
          </a:p>
        </p:txBody>
      </p:sp>
      <p:pic>
        <p:nvPicPr>
          <p:cNvPr id="4" name="Picture 3">
            <a:extLst>
              <a:ext uri="{FF2B5EF4-FFF2-40B4-BE49-F238E27FC236}">
                <a16:creationId xmlns:a16="http://schemas.microsoft.com/office/drawing/2014/main" id="{0F5EECE5-3B24-4047-8F21-9BBD18AC6F0D}"/>
              </a:ext>
            </a:extLst>
          </p:cNvPr>
          <p:cNvPicPr>
            <a:picLocks noChangeAspect="1"/>
          </p:cNvPicPr>
          <p:nvPr/>
        </p:nvPicPr>
        <p:blipFill>
          <a:blip r:embed="rId2"/>
          <a:stretch>
            <a:fillRect/>
          </a:stretch>
        </p:blipFill>
        <p:spPr>
          <a:xfrm>
            <a:off x="1658472" y="1183342"/>
            <a:ext cx="8901953" cy="5567083"/>
          </a:xfrm>
          <a:prstGeom prst="rect">
            <a:avLst/>
          </a:prstGeom>
        </p:spPr>
      </p:pic>
    </p:spTree>
    <p:extLst>
      <p:ext uri="{BB962C8B-B14F-4D97-AF65-F5344CB8AC3E}">
        <p14:creationId xmlns:p14="http://schemas.microsoft.com/office/powerpoint/2010/main" val="29942013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4C77A53-32D8-4470-AC68-7F8EFAED61C0}"/>
              </a:ext>
            </a:extLst>
          </p:cNvPr>
          <p:cNvSpPr>
            <a:spLocks noGrp="1"/>
          </p:cNvSpPr>
          <p:nvPr>
            <p:ph type="sldNum" sz="quarter" idx="12"/>
          </p:nvPr>
        </p:nvSpPr>
        <p:spPr>
          <a:xfrm>
            <a:off x="8695186" y="6498636"/>
            <a:ext cx="448814" cy="359365"/>
          </a:xfrm>
          <a:prstGeom prst="rect">
            <a:avLst/>
          </a:prstGeom>
        </p:spPr>
        <p:txBody>
          <a:bodyPr/>
          <a:lstStyle>
            <a:defPPr>
              <a:defRPr lang="en-US"/>
            </a:defPPr>
            <a:lvl1pPr algn="l" rtl="0" fontAlgn="base">
              <a:spcBef>
                <a:spcPct val="0"/>
              </a:spcBef>
              <a:spcAft>
                <a:spcPct val="0"/>
              </a:spcAft>
              <a:defRPr sz="1000" kern="1200">
                <a:solidFill>
                  <a:srgbClr val="511F1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B5EB69C0-7537-C24C-BC67-8B5F238D9475}" type="slidenum">
              <a:rPr lang="en-US" smtClean="0"/>
              <a:pPr/>
              <a:t>50</a:t>
            </a:fld>
            <a:endParaRPr lang="en-US"/>
          </a:p>
        </p:txBody>
      </p:sp>
      <p:sp>
        <p:nvSpPr>
          <p:cNvPr id="4" name="Title 3">
            <a:extLst>
              <a:ext uri="{FF2B5EF4-FFF2-40B4-BE49-F238E27FC236}">
                <a16:creationId xmlns:a16="http://schemas.microsoft.com/office/drawing/2014/main" id="{1F743DA5-7CCF-4527-9673-A5E0B89660E1}"/>
              </a:ext>
            </a:extLst>
          </p:cNvPr>
          <p:cNvSpPr>
            <a:spLocks noGrp="1"/>
          </p:cNvSpPr>
          <p:nvPr>
            <p:ph type="title"/>
          </p:nvPr>
        </p:nvSpPr>
        <p:spPr/>
        <p:txBody>
          <a:bodyPr/>
          <a:lstStyle/>
          <a:p>
            <a:r>
              <a:rPr lang="en-US">
                <a:solidFill>
                  <a:srgbClr val="BA5929"/>
                </a:solidFill>
              </a:rPr>
              <a:t>COHE – Drill Arrival </a:t>
            </a:r>
          </a:p>
        </p:txBody>
      </p:sp>
      <p:sp>
        <p:nvSpPr>
          <p:cNvPr id="5" name="Text Box 7">
            <a:extLst>
              <a:ext uri="{FF2B5EF4-FFF2-40B4-BE49-F238E27FC236}">
                <a16:creationId xmlns:a16="http://schemas.microsoft.com/office/drawing/2014/main" id="{2575D7BF-70DA-49E3-9D55-AC56E72C236E}"/>
              </a:ext>
            </a:extLst>
          </p:cNvPr>
          <p:cNvSpPr txBox="1">
            <a:spLocks noChangeArrowheads="1"/>
          </p:cNvSpPr>
          <p:nvPr/>
        </p:nvSpPr>
        <p:spPr bwMode="auto">
          <a:xfrm>
            <a:off x="1586621" y="1137278"/>
            <a:ext cx="7446765" cy="5632311"/>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342900" indent="-342900" eaLnBrk="1" hangingPunct="1">
              <a:spcBef>
                <a:spcPct val="50000"/>
              </a:spcBef>
              <a:buFont typeface="Arial" panose="020B0604020202020204" pitchFamily="34" charset="0"/>
              <a:buChar char="•"/>
            </a:pPr>
            <a:r>
              <a:rPr lang="en-US" sz="2400" b="1"/>
              <a:t>When personnel arrive to a drill, they will encounter a perimeter barricade</a:t>
            </a:r>
            <a:r>
              <a:rPr lang="en-US" sz="2400"/>
              <a:t>. </a:t>
            </a:r>
            <a:r>
              <a:rPr lang="en-US" sz="2400" b="1"/>
              <a:t>The lock box should be facing out.</a:t>
            </a:r>
            <a:r>
              <a:rPr lang="en-US" sz="2400"/>
              <a:t> Personnel will inspect lock box for equipment key, if equipment key is in lock box, and the person is taking possession  of the drill they can take the key and turn the sign to the “equipment may move” side.</a:t>
            </a:r>
          </a:p>
          <a:p>
            <a:pPr marL="342900" indent="-342900" eaLnBrk="1" hangingPunct="1">
              <a:spcBef>
                <a:spcPct val="50000"/>
              </a:spcBef>
              <a:buFont typeface="Arial" panose="020B0604020202020204" pitchFamily="34" charset="0"/>
              <a:buChar char="•"/>
            </a:pPr>
            <a:r>
              <a:rPr lang="en-US" sz="2400"/>
              <a:t>Persons who need to work in the 25 foot restricted area and are not taking possession of the drill will leave the equipment key in the box and lock it with their LOTOTO lock.</a:t>
            </a:r>
          </a:p>
          <a:p>
            <a:pPr marL="342900" indent="-342900" eaLnBrk="1" hangingPunct="1">
              <a:spcBef>
                <a:spcPct val="50000"/>
              </a:spcBef>
              <a:buFont typeface="Arial" panose="020B0604020202020204" pitchFamily="34" charset="0"/>
              <a:buChar char="•"/>
            </a:pPr>
            <a:r>
              <a:rPr lang="en-US" sz="2400" b="1"/>
              <a:t>If the Danger equipment may move side is facing out, contact is required with the person in control of the machine.</a:t>
            </a:r>
            <a:r>
              <a:rPr lang="en-US" sz="2400"/>
              <a:t> </a:t>
            </a:r>
          </a:p>
        </p:txBody>
      </p:sp>
      <p:pic>
        <p:nvPicPr>
          <p:cNvPr id="6" name="Picture 9">
            <a:extLst>
              <a:ext uri="{FF2B5EF4-FFF2-40B4-BE49-F238E27FC236}">
                <a16:creationId xmlns:a16="http://schemas.microsoft.com/office/drawing/2014/main" id="{739D27F1-C86C-4CC6-91F9-A3071F6ABF5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l="35037" t="28572" r="33067" b="2040"/>
          <a:stretch>
            <a:fillRect/>
          </a:stretch>
        </p:blipFill>
        <p:spPr bwMode="auto">
          <a:xfrm>
            <a:off x="9033385" y="4043083"/>
            <a:ext cx="1410208" cy="2177274"/>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13230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p:txBody>
          <a:bodyPr>
            <a:normAutofit fontScale="92500"/>
          </a:bodyPr>
          <a:lstStyle/>
          <a:p>
            <a:pPr marL="0" indent="0">
              <a:buNone/>
            </a:pPr>
            <a:endParaRPr lang="en-US" sz="1050"/>
          </a:p>
          <a:p>
            <a:pPr marL="0" indent="0">
              <a:buNone/>
            </a:pPr>
            <a:r>
              <a:rPr lang="en-US" b="1">
                <a:latin typeface="Arial"/>
                <a:cs typeface="Arial"/>
              </a:rPr>
              <a:t>Action Required</a:t>
            </a:r>
          </a:p>
          <a:p>
            <a:pPr marL="0" indent="0">
              <a:buNone/>
            </a:pPr>
            <a:r>
              <a:rPr lang="en-US">
                <a:latin typeface="Arial"/>
                <a:cs typeface="Arial"/>
              </a:rPr>
              <a:t>Know the area you are working in or traveling through.  Be knowledgeable of policies and procedures in the mine.</a:t>
            </a:r>
          </a:p>
          <a:p>
            <a:pPr marL="0" indent="0">
              <a:buNone/>
            </a:pPr>
            <a:r>
              <a:rPr lang="en-US">
                <a:latin typeface="Arial"/>
                <a:cs typeface="Arial"/>
              </a:rPr>
              <a:t>Employees must be aware of their surroundings at all times.</a:t>
            </a:r>
            <a:endParaRPr lang="en-US"/>
          </a:p>
          <a:p>
            <a:pPr marL="0" indent="0">
              <a:buNone/>
            </a:pPr>
            <a:endParaRPr lang="en-US">
              <a:latin typeface="Arial"/>
              <a:cs typeface="Arial"/>
            </a:endParaRPr>
          </a:p>
          <a:p>
            <a:pPr marL="0" indent="0">
              <a:buNone/>
            </a:pPr>
            <a:r>
              <a:rPr lang="en-US">
                <a:latin typeface="Arial"/>
                <a:cs typeface="Arial"/>
              </a:rPr>
              <a:t>When in doubt on where production-drilling operations are currently conducted, STOP and contact the Drilling Supervisor (F4) on the Mine Development Channel.  </a:t>
            </a:r>
            <a:endParaRPr lang="en-US"/>
          </a:p>
          <a:p>
            <a:pPr marL="0" indent="0">
              <a:buNone/>
            </a:pPr>
            <a:endParaRPr lang="en-US">
              <a:latin typeface="Arial"/>
              <a:cs typeface="Arial"/>
            </a:endParaRPr>
          </a:p>
          <a:p>
            <a:pPr marL="0" indent="0">
              <a:buNone/>
            </a:pPr>
            <a:r>
              <a:rPr lang="en-US">
                <a:latin typeface="Arial"/>
                <a:cs typeface="Arial"/>
              </a:rPr>
              <a:t>If you do not have the Mine Development Channel, contact the 402 Tower on either Metcalf, Garfield/Coronado, or Dispatch 3 channels for contact information.</a:t>
            </a:r>
            <a:endParaRPr lang="en-US"/>
          </a:p>
          <a:p>
            <a:pPr marL="0" indent="0">
              <a:buNone/>
            </a:pPr>
            <a:endParaRPr lang="en-US"/>
          </a:p>
          <a:p>
            <a:pPr marL="0" indent="0">
              <a:buNone/>
            </a:pPr>
            <a:endParaRPr lang="en-US"/>
          </a:p>
        </p:txBody>
      </p:sp>
      <p:sp>
        <p:nvSpPr>
          <p:cNvPr id="3" name="Title 2"/>
          <p:cNvSpPr>
            <a:spLocks noGrp="1"/>
          </p:cNvSpPr>
          <p:nvPr>
            <p:ph type="title"/>
          </p:nvPr>
        </p:nvSpPr>
        <p:spPr/>
        <p:txBody>
          <a:bodyPr/>
          <a:lstStyle/>
          <a:p>
            <a:pPr algn="ctr"/>
            <a:r>
              <a:rPr lang="en-US">
                <a:solidFill>
                  <a:srgbClr val="BA5929"/>
                </a:solidFill>
                <a:latin typeface="Arial"/>
                <a:cs typeface="Arial"/>
              </a:rPr>
              <a:t>Restricted Area</a:t>
            </a:r>
            <a:endParaRPr lang="en-US">
              <a:solidFill>
                <a:srgbClr val="BA5929"/>
              </a:solidFill>
            </a:endParaRPr>
          </a:p>
        </p:txBody>
      </p:sp>
    </p:spTree>
    <p:extLst>
      <p:ext uri="{BB962C8B-B14F-4D97-AF65-F5344CB8AC3E}">
        <p14:creationId xmlns:p14="http://schemas.microsoft.com/office/powerpoint/2010/main" val="4082949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13757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idx="1"/>
          </p:nvPr>
        </p:nvSpPr>
        <p:spPr>
          <a:xfrm>
            <a:off x="2234401" y="1240677"/>
            <a:ext cx="7929237" cy="4464423"/>
          </a:xfrm>
        </p:spPr>
        <p:txBody>
          <a:bodyPr>
            <a:normAutofit lnSpcReduction="10000"/>
          </a:bodyPr>
          <a:lstStyle/>
          <a:p>
            <a:pPr marL="0" indent="0" algn="just">
              <a:lnSpc>
                <a:spcPct val="80000"/>
              </a:lnSpc>
              <a:buNone/>
            </a:pPr>
            <a:r>
              <a:rPr lang="en-US" b="1">
                <a:latin typeface="Arial"/>
                <a:cs typeface="Arial"/>
              </a:rPr>
              <a:t>To reduce risk between light vehicle traffic, heavy equipment and risks associated with pit driving. In order to do that the following strategies will be employed</a:t>
            </a:r>
            <a:r>
              <a:rPr lang="en-US">
                <a:latin typeface="Arial"/>
                <a:cs typeface="Arial"/>
              </a:rPr>
              <a:t>.</a:t>
            </a:r>
            <a:endParaRPr lang="en-US"/>
          </a:p>
          <a:p>
            <a:pPr marL="0" indent="0" algn="just">
              <a:lnSpc>
                <a:spcPct val="80000"/>
              </a:lnSpc>
              <a:buNone/>
            </a:pPr>
            <a:endParaRPr lang="en-US"/>
          </a:p>
          <a:p>
            <a:pPr marL="0" indent="0" algn="just">
              <a:lnSpc>
                <a:spcPct val="80000"/>
              </a:lnSpc>
              <a:buNone/>
            </a:pPr>
            <a:r>
              <a:rPr lang="en-US" sz="2200">
                <a:latin typeface="Arial"/>
                <a:cs typeface="Arial"/>
              </a:rPr>
              <a:t>Creating two pit driving stickers: </a:t>
            </a:r>
            <a:r>
              <a:rPr lang="en-US" sz="2200" b="1" u="sng">
                <a:solidFill>
                  <a:srgbClr val="FFCC00"/>
                </a:solidFill>
                <a:latin typeface="Arial"/>
                <a:cs typeface="Arial"/>
              </a:rPr>
              <a:t>‘</a:t>
            </a:r>
            <a:r>
              <a:rPr lang="en-US" sz="2200" u="sng">
                <a:solidFill>
                  <a:srgbClr val="FFCC00"/>
                </a:solidFill>
                <a:latin typeface="Arial"/>
                <a:cs typeface="Arial"/>
              </a:rPr>
              <a:t>Yellow’ LVA Only </a:t>
            </a:r>
            <a:r>
              <a:rPr lang="en-US" sz="2200" b="1" u="sng">
                <a:solidFill>
                  <a:srgbClr val="FFCC00"/>
                </a:solidFill>
                <a:latin typeface="Arial"/>
                <a:cs typeface="Arial"/>
              </a:rPr>
              <a:t> </a:t>
            </a:r>
            <a:r>
              <a:rPr lang="en-US" sz="2200">
                <a:latin typeface="Arial"/>
                <a:cs typeface="Arial"/>
              </a:rPr>
              <a:t>and  </a:t>
            </a:r>
            <a:r>
              <a:rPr lang="en-US" sz="2200" b="1" u="sng">
                <a:solidFill>
                  <a:srgbClr val="00B050"/>
                </a:solidFill>
                <a:latin typeface="Arial"/>
                <a:cs typeface="Arial"/>
              </a:rPr>
              <a:t>‘Green’ Full Pit Access </a:t>
            </a:r>
            <a:r>
              <a:rPr lang="en-US" sz="2200">
                <a:latin typeface="Arial"/>
                <a:cs typeface="Arial"/>
              </a:rPr>
              <a:t>placed on the back of your badge.</a:t>
            </a:r>
            <a:endParaRPr lang="en-US" sz="2200" u="sng">
              <a:latin typeface="Arial"/>
              <a:cs typeface="Arial"/>
            </a:endParaRPr>
          </a:p>
          <a:p>
            <a:pPr marL="0" indent="0" algn="just">
              <a:lnSpc>
                <a:spcPct val="80000"/>
              </a:lnSpc>
              <a:buNone/>
            </a:pPr>
            <a:endParaRPr lang="en-US" sz="2200" u="sng">
              <a:latin typeface="Arial"/>
              <a:cs typeface="Arial"/>
            </a:endParaRPr>
          </a:p>
          <a:p>
            <a:pPr marL="0" indent="0" algn="just">
              <a:lnSpc>
                <a:spcPct val="80000"/>
              </a:lnSpc>
              <a:buNone/>
            </a:pPr>
            <a:r>
              <a:rPr lang="en-US" sz="2200">
                <a:latin typeface="Arial"/>
                <a:cs typeface="Arial"/>
              </a:rPr>
              <a:t>Reducing access into the pit through defining left-hand driving and pit access zones.</a:t>
            </a:r>
          </a:p>
          <a:p>
            <a:pPr marL="0" indent="0" algn="just">
              <a:lnSpc>
                <a:spcPct val="80000"/>
              </a:lnSpc>
              <a:buNone/>
            </a:pPr>
            <a:endParaRPr lang="en-US" sz="2200">
              <a:latin typeface="Arial"/>
              <a:cs typeface="Arial"/>
            </a:endParaRPr>
          </a:p>
          <a:p>
            <a:pPr marL="0" indent="0" algn="just">
              <a:lnSpc>
                <a:spcPct val="80000"/>
              </a:lnSpc>
              <a:buNone/>
            </a:pPr>
            <a:r>
              <a:rPr lang="en-US" sz="2200">
                <a:latin typeface="Arial"/>
                <a:cs typeface="Arial"/>
              </a:rPr>
              <a:t>Eliminating unnecessary pit traffic by permitting pit access only to those required to enter the pit.</a:t>
            </a:r>
            <a:endParaRPr lang="en-US" sz="2200"/>
          </a:p>
          <a:p>
            <a:pPr marL="457200" lvl="1" indent="0" algn="just">
              <a:lnSpc>
                <a:spcPct val="80000"/>
              </a:lnSpc>
              <a:buNone/>
            </a:pPr>
            <a:endParaRPr lang="en-US" sz="2000"/>
          </a:p>
          <a:p>
            <a:pPr lvl="1" algn="just">
              <a:lnSpc>
                <a:spcPct val="80000"/>
              </a:lnSpc>
            </a:pPr>
            <a:endParaRPr lang="en-US" sz="2000"/>
          </a:p>
        </p:txBody>
      </p:sp>
      <p:sp>
        <p:nvSpPr>
          <p:cNvPr id="8194" name="Rectangle 2"/>
          <p:cNvSpPr>
            <a:spLocks noGrp="1" noChangeArrowheads="1"/>
          </p:cNvSpPr>
          <p:nvPr>
            <p:ph type="title"/>
          </p:nvPr>
        </p:nvSpPr>
        <p:spPr/>
        <p:txBody>
          <a:bodyPr/>
          <a:lstStyle/>
          <a:p>
            <a:pPr algn="ctr"/>
            <a:r>
              <a:rPr lang="en-US">
                <a:solidFill>
                  <a:srgbClr val="BA5929"/>
                </a:solidFill>
                <a:latin typeface="Arial"/>
                <a:cs typeface="Arial"/>
              </a:rPr>
              <a:t>Critical Controls </a:t>
            </a:r>
            <a:endParaRPr lang="en-US">
              <a:solidFill>
                <a:srgbClr val="BA5929"/>
              </a:solidFill>
            </a:endParaRPr>
          </a:p>
        </p:txBody>
      </p:sp>
      <p:pic>
        <p:nvPicPr>
          <p:cNvPr id="1026" name="Picture 2" descr="C:\Users\063812\AppData\Local\Microsoft\Windows\Temporary Internet Files\Content.Outlook\VIZP736V\SnipImage (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60000">
            <a:off x="3806777" y="5717620"/>
            <a:ext cx="1443277" cy="98048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20000">
            <a:off x="6945608" y="5678074"/>
            <a:ext cx="1406632" cy="10595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14584688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1650086" y="453719"/>
            <a:ext cx="8246224" cy="633635"/>
          </a:xfrm>
          <a:prstGeom prst="rect">
            <a:avLst/>
          </a:prstGeom>
          <a:noFill/>
          <a:ln w="9525">
            <a:noFill/>
            <a:miter lim="800000"/>
            <a:headEnd/>
            <a:tailEnd/>
          </a:ln>
        </p:spPr>
        <p:txBody>
          <a:bodyPr anchor="b"/>
          <a:lstStyle/>
          <a:p>
            <a:pPr algn="ctr">
              <a:defRPr/>
            </a:pPr>
            <a:r>
              <a:rPr lang="en-US" sz="3200" b="1" kern="0">
                <a:solidFill>
                  <a:srgbClr val="BA5929"/>
                </a:solidFill>
                <a:latin typeface="Arial"/>
                <a:ea typeface="+mj-ea"/>
                <a:cs typeface="Arial"/>
              </a:rPr>
              <a:t>General Requirements</a:t>
            </a:r>
            <a:endParaRPr lang="en-US" sz="3200">
              <a:solidFill>
                <a:srgbClr val="BA5929"/>
              </a:solidFill>
              <a:latin typeface="Arial"/>
              <a:ea typeface="+mj-ea"/>
              <a:cs typeface="Arial"/>
            </a:endParaRPr>
          </a:p>
        </p:txBody>
      </p:sp>
      <p:sp>
        <p:nvSpPr>
          <p:cNvPr id="78851" name="TextBox 2"/>
          <p:cNvSpPr txBox="1">
            <a:spLocks noChangeArrowheads="1"/>
          </p:cNvSpPr>
          <p:nvPr/>
        </p:nvSpPr>
        <p:spPr bwMode="auto">
          <a:xfrm>
            <a:off x="2230165" y="1223753"/>
            <a:ext cx="7447873" cy="461665"/>
          </a:xfrm>
          <a:prstGeom prst="rect">
            <a:avLst/>
          </a:prstGeom>
          <a:noFill/>
          <a:ln w="9525">
            <a:noFill/>
            <a:miter lim="800000"/>
            <a:headEnd/>
            <a:tailEnd/>
          </a:ln>
        </p:spPr>
        <p:txBody>
          <a:bodyPr wrap="none" anchor="t">
            <a:spAutoFit/>
          </a:bodyPr>
          <a:lstStyle/>
          <a:p>
            <a:r>
              <a:rPr lang="en-US" sz="2400" b="1">
                <a:solidFill>
                  <a:srgbClr val="BA5929"/>
                </a:solidFill>
                <a:latin typeface="Arial"/>
                <a:cs typeface="Arial"/>
              </a:rPr>
              <a:t>Seat Belts must always be worn on FMI property!</a:t>
            </a:r>
          </a:p>
        </p:txBody>
      </p:sp>
      <p:sp>
        <p:nvSpPr>
          <p:cNvPr id="78852" name="Rectangle 4"/>
          <p:cNvSpPr>
            <a:spLocks noChangeArrowheads="1"/>
          </p:cNvSpPr>
          <p:nvPr/>
        </p:nvSpPr>
        <p:spPr bwMode="auto">
          <a:xfrm>
            <a:off x="1844065" y="2697582"/>
            <a:ext cx="8220075" cy="3123932"/>
          </a:xfrm>
          <a:prstGeom prst="rect">
            <a:avLst/>
          </a:prstGeom>
          <a:noFill/>
          <a:ln w="9525">
            <a:noFill/>
            <a:miter lim="800000"/>
            <a:headEnd/>
            <a:tailEnd/>
          </a:ln>
        </p:spPr>
        <p:txBody>
          <a:bodyPr anchor="t">
            <a:spAutoFit/>
          </a:bodyPr>
          <a:lstStyle/>
          <a:p>
            <a:pPr algn="just"/>
            <a:endParaRPr lang="en-US" sz="700" b="1"/>
          </a:p>
          <a:p>
            <a:pPr algn="just"/>
            <a:r>
              <a:rPr lang="en-US" sz="2200" b="1" i="1">
                <a:latin typeface="Arial"/>
                <a:cs typeface="Arial"/>
              </a:rPr>
              <a:t>If you aren’t wearing your seat belt, it can’t save your life!</a:t>
            </a:r>
          </a:p>
          <a:p>
            <a:pPr algn="just"/>
            <a:r>
              <a:rPr lang="en-US" sz="2200" b="1">
                <a:latin typeface="Arial"/>
                <a:cs typeface="Arial"/>
              </a:rPr>
              <a:t>It doesn’t matter if you are driving a pickup truck, a highway haul truck an off-highway haul truck, dozer, or scraper!</a:t>
            </a:r>
          </a:p>
          <a:p>
            <a:pPr algn="just"/>
            <a:endParaRPr lang="en-US" sz="2200" b="1">
              <a:latin typeface="Arial"/>
              <a:cs typeface="Arial"/>
            </a:endParaRPr>
          </a:p>
          <a:p>
            <a:pPr algn="just"/>
            <a:r>
              <a:rPr lang="en-US" sz="2200" b="1">
                <a:latin typeface="Arial"/>
                <a:cs typeface="Arial"/>
              </a:rPr>
              <a:t>Collisions, roll over's, over travel of stop blocks and berms, running off the roads or backing off benches are accidents with something important in common!</a:t>
            </a:r>
            <a:endParaRPr lang="en-US">
              <a:cs typeface="Arial"/>
            </a:endParaRPr>
          </a:p>
          <a:p>
            <a:pPr algn="just"/>
            <a:endParaRPr lang="en-US" sz="1600" b="1"/>
          </a:p>
          <a:p>
            <a:pPr algn="just"/>
            <a:endParaRPr lang="en-US" sz="2000" b="1">
              <a:latin typeface="Arial"/>
              <a:cs typeface="Arial"/>
            </a:endParaRPr>
          </a:p>
        </p:txBody>
      </p:sp>
      <p:pic>
        <p:nvPicPr>
          <p:cNvPr id="78853" name="Picture 5"/>
          <p:cNvPicPr>
            <a:picLocks noChangeAspect="1" noChangeArrowheads="1"/>
          </p:cNvPicPr>
          <p:nvPr/>
        </p:nvPicPr>
        <p:blipFill>
          <a:blip r:embed="rId4" cstate="print"/>
          <a:srcRect/>
          <a:stretch>
            <a:fillRect/>
          </a:stretch>
        </p:blipFill>
        <p:spPr bwMode="auto">
          <a:xfrm>
            <a:off x="1844064" y="1824171"/>
            <a:ext cx="1784166" cy="969590"/>
          </a:xfrm>
          <a:prstGeom prst="rect">
            <a:avLst/>
          </a:prstGeom>
          <a:noFill/>
          <a:ln w="9525">
            <a:noFill/>
            <a:miter lim="800000"/>
            <a:headEnd/>
            <a:tailEnd/>
          </a:ln>
        </p:spPr>
      </p:pic>
      <p:pic>
        <p:nvPicPr>
          <p:cNvPr id="78854" name="Picture 6"/>
          <p:cNvPicPr>
            <a:picLocks noChangeAspect="1" noChangeArrowheads="1"/>
          </p:cNvPicPr>
          <p:nvPr/>
        </p:nvPicPr>
        <p:blipFill>
          <a:blip r:embed="rId5" cstate="print"/>
          <a:srcRect/>
          <a:stretch>
            <a:fillRect/>
          </a:stretch>
        </p:blipFill>
        <p:spPr bwMode="auto">
          <a:xfrm>
            <a:off x="8062822" y="1773185"/>
            <a:ext cx="2114550" cy="1071563"/>
          </a:xfrm>
          <a:prstGeom prst="rect">
            <a:avLst/>
          </a:prstGeom>
          <a:noFill/>
          <a:ln w="9525">
            <a:noFill/>
            <a:miter lim="800000"/>
            <a:headEnd/>
            <a:tailEnd/>
          </a:ln>
        </p:spPr>
      </p:pic>
      <p:pic>
        <p:nvPicPr>
          <p:cNvPr id="2" name="Picture 2" descr="A picture containing person, car, sitting, indoor&#10;&#10;Description generated with very high confidence">
            <a:extLst>
              <a:ext uri="{FF2B5EF4-FFF2-40B4-BE49-F238E27FC236}">
                <a16:creationId xmlns:a16="http://schemas.microsoft.com/office/drawing/2014/main" id="{066FEE63-9E0B-484E-BDB1-8E675C502F93}"/>
              </a:ext>
            </a:extLst>
          </p:cNvPr>
          <p:cNvPicPr>
            <a:picLocks noChangeAspect="1"/>
          </p:cNvPicPr>
          <p:nvPr/>
        </p:nvPicPr>
        <p:blipFill>
          <a:blip r:embed="rId6"/>
          <a:stretch>
            <a:fillRect/>
          </a:stretch>
        </p:blipFill>
        <p:spPr>
          <a:xfrm>
            <a:off x="7153018" y="4869076"/>
            <a:ext cx="3137586" cy="1580636"/>
          </a:xfrm>
          <a:prstGeom prst="rect">
            <a:avLst/>
          </a:prstGeom>
        </p:spPr>
      </p:pic>
    </p:spTree>
    <p:custDataLst>
      <p:tags r:id="rId1"/>
    </p:custDataLst>
    <p:extLst>
      <p:ext uri="{BB962C8B-B14F-4D97-AF65-F5344CB8AC3E}">
        <p14:creationId xmlns:p14="http://schemas.microsoft.com/office/powerpoint/2010/main" val="5700580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1753352" y="207072"/>
            <a:ext cx="7631113" cy="719034"/>
          </a:xfrm>
          <a:prstGeom prst="rect">
            <a:avLst/>
          </a:prstGeom>
          <a:noFill/>
          <a:ln w="9525">
            <a:noFill/>
            <a:miter lim="800000"/>
            <a:headEnd/>
            <a:tailEnd/>
          </a:ln>
        </p:spPr>
        <p:txBody>
          <a:bodyPr anchor="b"/>
          <a:lstStyle/>
          <a:p>
            <a:pPr algn="ctr">
              <a:defRPr/>
            </a:pPr>
            <a:endParaRPr lang="en-US" sz="2800" b="1" i="1" kern="0">
              <a:solidFill>
                <a:schemeClr val="bg1"/>
              </a:solidFill>
              <a:latin typeface="Arial" panose="020B0604020202020204" pitchFamily="34" charset="0"/>
              <a:ea typeface="+mj-ea"/>
              <a:cs typeface="Arial" panose="020B0604020202020204" pitchFamily="34" charset="0"/>
            </a:endParaRPr>
          </a:p>
          <a:p>
            <a:pPr algn="ctr">
              <a:defRPr/>
            </a:pPr>
            <a:r>
              <a:rPr lang="en-US" sz="3200" b="1" kern="0">
                <a:solidFill>
                  <a:schemeClr val="bg1"/>
                </a:solidFill>
                <a:latin typeface="Arial"/>
                <a:ea typeface="+mj-ea"/>
                <a:cs typeface="Arial"/>
              </a:rPr>
              <a:t>Expectations: Electronic Devices</a:t>
            </a:r>
          </a:p>
        </p:txBody>
      </p:sp>
      <p:sp>
        <p:nvSpPr>
          <p:cNvPr id="72707" name="Rectangle 2"/>
          <p:cNvSpPr>
            <a:spLocks noChangeArrowheads="1"/>
          </p:cNvSpPr>
          <p:nvPr/>
        </p:nvSpPr>
        <p:spPr bwMode="auto">
          <a:xfrm>
            <a:off x="1668825" y="1581152"/>
            <a:ext cx="6418697" cy="3637919"/>
          </a:xfrm>
          <a:prstGeom prst="rect">
            <a:avLst/>
          </a:prstGeom>
          <a:noFill/>
          <a:ln w="9525">
            <a:noFill/>
            <a:miter lim="800000"/>
            <a:headEnd/>
            <a:tailEnd/>
          </a:ln>
        </p:spPr>
        <p:txBody>
          <a:bodyPr wrap="square" anchor="t">
            <a:spAutoFit/>
          </a:bodyPr>
          <a:lstStyle/>
          <a:p>
            <a:pPr>
              <a:lnSpc>
                <a:spcPct val="80000"/>
              </a:lnSpc>
            </a:pPr>
            <a:r>
              <a:rPr lang="en-US" sz="2000">
                <a:latin typeface="Arial"/>
                <a:cs typeface="Arial"/>
              </a:rPr>
              <a:t>Telephones at Freeport-McMoRan have 7 digits</a:t>
            </a:r>
          </a:p>
          <a:p>
            <a:pPr>
              <a:lnSpc>
                <a:spcPct val="80000"/>
              </a:lnSpc>
            </a:pPr>
            <a:endParaRPr lang="en-US" sz="2000">
              <a:cs typeface="Arial"/>
            </a:endParaRPr>
          </a:p>
          <a:p>
            <a:pPr>
              <a:lnSpc>
                <a:spcPct val="80000"/>
              </a:lnSpc>
            </a:pPr>
            <a:r>
              <a:rPr lang="en-US" sz="2000">
                <a:latin typeface="Arial"/>
                <a:cs typeface="Arial"/>
              </a:rPr>
              <a:t>If you are at a Morenci Extension or on a cell phone, dial (928) 865-6600 for all emergencies. Please call 928-215-5443 for all emergencies or spills during a communication network outage.</a:t>
            </a:r>
            <a:endParaRPr lang="en-US" sz="2000">
              <a:cs typeface="Arial"/>
            </a:endParaRPr>
          </a:p>
          <a:p>
            <a:pPr>
              <a:lnSpc>
                <a:spcPct val="80000"/>
              </a:lnSpc>
            </a:pPr>
            <a:endParaRPr lang="en-US"/>
          </a:p>
          <a:p>
            <a:pPr>
              <a:lnSpc>
                <a:spcPct val="80000"/>
              </a:lnSpc>
            </a:pPr>
            <a:endParaRPr lang="en-US">
              <a:latin typeface="Arial"/>
              <a:cs typeface="Arial"/>
            </a:endParaRPr>
          </a:p>
          <a:p>
            <a:pPr>
              <a:lnSpc>
                <a:spcPct val="80000"/>
              </a:lnSpc>
            </a:pPr>
            <a:r>
              <a:rPr lang="en-US" sz="2000" b="1">
                <a:latin typeface="Arial"/>
                <a:cs typeface="Arial"/>
              </a:rPr>
              <a:t>Corporate Cell Phone Policy states:</a:t>
            </a:r>
            <a:endParaRPr lang="en-US" sz="2000" b="1">
              <a:cs typeface="Arial" charset="0"/>
            </a:endParaRPr>
          </a:p>
          <a:p>
            <a:pPr>
              <a:lnSpc>
                <a:spcPct val="80000"/>
              </a:lnSpc>
            </a:pPr>
            <a:endParaRPr lang="en-US" sz="1600">
              <a:solidFill>
                <a:srgbClr val="0000FF"/>
              </a:solidFill>
              <a:cs typeface="Arial"/>
            </a:endParaRPr>
          </a:p>
          <a:p>
            <a:pPr marL="0" lvl="2">
              <a:lnSpc>
                <a:spcPct val="80000"/>
              </a:lnSpc>
            </a:pPr>
            <a:endParaRPr lang="en-US">
              <a:latin typeface="Arial"/>
              <a:cs typeface="Arial"/>
            </a:endParaRPr>
          </a:p>
          <a:p>
            <a:pPr marL="0" lvl="2">
              <a:lnSpc>
                <a:spcPct val="80000"/>
              </a:lnSpc>
            </a:pPr>
            <a:r>
              <a:rPr lang="en-US" sz="2000">
                <a:latin typeface="Arial"/>
                <a:cs typeface="Arial"/>
              </a:rPr>
              <a:t>Never place or receive a call on your cellular phone while driving. If you must answer your phone pull safely off the road. Blue Tooth calling is also prohibited.</a:t>
            </a:r>
            <a:endParaRPr lang="en-US">
              <a:cs typeface="Arial"/>
            </a:endParaRPr>
          </a:p>
          <a:p>
            <a:pPr marL="0" lvl="2">
              <a:lnSpc>
                <a:spcPct val="80000"/>
              </a:lnSpc>
            </a:pPr>
            <a:endParaRPr lang="en-US" b="1">
              <a:latin typeface="Arial"/>
              <a:cs typeface="Arial"/>
            </a:endParaRPr>
          </a:p>
        </p:txBody>
      </p:sp>
      <p:pic>
        <p:nvPicPr>
          <p:cNvPr id="6" name="Picture 6" descr="A close up of electronics&#10;&#10;Description generated with very high confidence">
            <a:extLst>
              <a:ext uri="{FF2B5EF4-FFF2-40B4-BE49-F238E27FC236}">
                <a16:creationId xmlns:a16="http://schemas.microsoft.com/office/drawing/2014/main" id="{3E2E78F4-58C4-408F-9FF7-B8DA5B9FC688}"/>
              </a:ext>
            </a:extLst>
          </p:cNvPr>
          <p:cNvPicPr>
            <a:picLocks noChangeAspect="1"/>
          </p:cNvPicPr>
          <p:nvPr/>
        </p:nvPicPr>
        <p:blipFill>
          <a:blip r:embed="rId4"/>
          <a:stretch>
            <a:fillRect/>
          </a:stretch>
        </p:blipFill>
        <p:spPr>
          <a:xfrm>
            <a:off x="7674063" y="3425397"/>
            <a:ext cx="3751305" cy="3121111"/>
          </a:xfrm>
          <a:prstGeom prst="rect">
            <a:avLst/>
          </a:prstGeom>
        </p:spPr>
      </p:pic>
      <p:sp>
        <p:nvSpPr>
          <p:cNvPr id="2" name="Title 1">
            <a:extLst>
              <a:ext uri="{FF2B5EF4-FFF2-40B4-BE49-F238E27FC236}">
                <a16:creationId xmlns:a16="http://schemas.microsoft.com/office/drawing/2014/main" id="{387CCDCE-FB03-417C-8041-DBAF52DFBBE8}"/>
              </a:ext>
            </a:extLst>
          </p:cNvPr>
          <p:cNvSpPr>
            <a:spLocks noGrp="1"/>
          </p:cNvSpPr>
          <p:nvPr>
            <p:ph type="title"/>
          </p:nvPr>
        </p:nvSpPr>
        <p:spPr>
          <a:xfrm>
            <a:off x="2350786" y="533128"/>
            <a:ext cx="7289221" cy="675389"/>
          </a:xfrm>
        </p:spPr>
        <p:txBody>
          <a:bodyPr>
            <a:noAutofit/>
          </a:bodyPr>
          <a:lstStyle/>
          <a:p>
            <a:r>
              <a:rPr lang="en-US" b="1" kern="0">
                <a:solidFill>
                  <a:srgbClr val="BA5929"/>
                </a:solidFill>
                <a:latin typeface="Arial"/>
                <a:ea typeface="+mj-ea"/>
                <a:cs typeface="Arial"/>
              </a:rPr>
              <a:t>Expectations: Electronic Devices</a:t>
            </a:r>
            <a:br>
              <a:rPr lang="en-US" b="1" kern="0">
                <a:solidFill>
                  <a:srgbClr val="BA5929"/>
                </a:solidFill>
                <a:latin typeface="Arial"/>
                <a:ea typeface="+mj-ea"/>
                <a:cs typeface="Arial"/>
              </a:rPr>
            </a:br>
            <a:endParaRPr lang="en-US">
              <a:solidFill>
                <a:srgbClr val="BA5929"/>
              </a:solidFill>
            </a:endParaRPr>
          </a:p>
        </p:txBody>
      </p:sp>
    </p:spTree>
    <p:custDataLst>
      <p:tags r:id="rId1"/>
    </p:custDataLst>
    <p:extLst>
      <p:ext uri="{BB962C8B-B14F-4D97-AF65-F5344CB8AC3E}">
        <p14:creationId xmlns:p14="http://schemas.microsoft.com/office/powerpoint/2010/main" val="36241086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1740985" y="348712"/>
            <a:ext cx="7223125" cy="577516"/>
          </a:xfrm>
          <a:prstGeom prst="rect">
            <a:avLst/>
          </a:prstGeom>
          <a:noFill/>
          <a:ln w="9525">
            <a:noFill/>
            <a:miter lim="800000"/>
            <a:headEnd/>
            <a:tailEnd/>
          </a:ln>
        </p:spPr>
        <p:txBody>
          <a:bodyPr anchor="b"/>
          <a:lstStyle/>
          <a:p>
            <a:pPr algn="ctr">
              <a:defRPr/>
            </a:pPr>
            <a:r>
              <a:rPr lang="en-US" sz="3200" b="1" kern="0">
                <a:solidFill>
                  <a:schemeClr val="bg1"/>
                </a:solidFill>
                <a:latin typeface="Arial"/>
                <a:ea typeface="+mj-ea"/>
                <a:cs typeface="Arial"/>
              </a:rPr>
              <a:t>Required Equipment to Enter Pit</a:t>
            </a:r>
          </a:p>
        </p:txBody>
      </p:sp>
      <p:sp>
        <p:nvSpPr>
          <p:cNvPr id="79876" name="Rectangle 3"/>
          <p:cNvSpPr>
            <a:spLocks noChangeArrowheads="1"/>
          </p:cNvSpPr>
          <p:nvPr/>
        </p:nvSpPr>
        <p:spPr bwMode="auto">
          <a:xfrm>
            <a:off x="4486275" y="2476501"/>
            <a:ext cx="4572000" cy="314325"/>
          </a:xfrm>
          <a:prstGeom prst="rect">
            <a:avLst/>
          </a:prstGeom>
          <a:noFill/>
          <a:ln w="9525">
            <a:noFill/>
            <a:miter lim="800000"/>
            <a:headEnd/>
            <a:tailEnd/>
          </a:ln>
        </p:spPr>
        <p:txBody>
          <a:bodyPr>
            <a:spAutoFit/>
          </a:bodyPr>
          <a:lstStyle/>
          <a:p>
            <a:pPr algn="ctr">
              <a:lnSpc>
                <a:spcPct val="90000"/>
              </a:lnSpc>
              <a:buFont typeface="Wingdings" pitchFamily="2" charset="2"/>
              <a:buNone/>
            </a:pPr>
            <a:endParaRPr lang="en-US" sz="1600"/>
          </a:p>
        </p:txBody>
      </p:sp>
      <p:pic>
        <p:nvPicPr>
          <p:cNvPr id="79877" name="Picture 6" descr="Radio"/>
          <p:cNvPicPr>
            <a:picLocks noChangeAspect="1" noChangeArrowheads="1"/>
          </p:cNvPicPr>
          <p:nvPr/>
        </p:nvPicPr>
        <p:blipFill>
          <a:blip r:embed="rId4" cstate="print"/>
          <a:srcRect/>
          <a:stretch>
            <a:fillRect/>
          </a:stretch>
        </p:blipFill>
        <p:spPr bwMode="auto">
          <a:xfrm>
            <a:off x="1587501" y="1696355"/>
            <a:ext cx="1812925" cy="3940175"/>
          </a:xfrm>
          <a:prstGeom prst="rect">
            <a:avLst/>
          </a:prstGeom>
          <a:noFill/>
          <a:ln w="9525">
            <a:noFill/>
            <a:miter lim="800000"/>
            <a:headEnd/>
            <a:tailEnd/>
          </a:ln>
        </p:spPr>
      </p:pic>
      <p:sp>
        <p:nvSpPr>
          <p:cNvPr id="79878" name="Rectangle 6"/>
          <p:cNvSpPr>
            <a:spLocks noChangeArrowheads="1"/>
          </p:cNvSpPr>
          <p:nvPr/>
        </p:nvSpPr>
        <p:spPr bwMode="auto">
          <a:xfrm>
            <a:off x="3485877" y="2425131"/>
            <a:ext cx="7023100" cy="3453253"/>
          </a:xfrm>
          <a:prstGeom prst="rect">
            <a:avLst/>
          </a:prstGeom>
          <a:noFill/>
          <a:ln w="9525">
            <a:noFill/>
            <a:miter lim="800000"/>
            <a:headEnd/>
            <a:tailEnd/>
          </a:ln>
        </p:spPr>
        <p:txBody>
          <a:bodyPr anchor="t">
            <a:spAutoFit/>
          </a:bodyPr>
          <a:lstStyle/>
          <a:p>
            <a:pPr>
              <a:lnSpc>
                <a:spcPct val="80000"/>
              </a:lnSpc>
            </a:pPr>
            <a:r>
              <a:rPr lang="en-US" sz="2800">
                <a:latin typeface="Arial"/>
                <a:cs typeface="Arial"/>
              </a:rPr>
              <a:t>Primary source of communication for work activities.</a:t>
            </a:r>
          </a:p>
          <a:p>
            <a:pPr>
              <a:lnSpc>
                <a:spcPct val="80000"/>
              </a:lnSpc>
            </a:pPr>
            <a:endParaRPr lang="en-US" sz="2800">
              <a:cs typeface="Arial"/>
            </a:endParaRPr>
          </a:p>
          <a:p>
            <a:pPr>
              <a:lnSpc>
                <a:spcPct val="80000"/>
              </a:lnSpc>
            </a:pPr>
            <a:r>
              <a:rPr lang="en-US" sz="2800">
                <a:latin typeface="Arial"/>
                <a:cs typeface="Arial"/>
              </a:rPr>
              <a:t>Keep conversations to a minimum.</a:t>
            </a:r>
          </a:p>
          <a:p>
            <a:pPr>
              <a:lnSpc>
                <a:spcPct val="80000"/>
              </a:lnSpc>
            </a:pPr>
            <a:endParaRPr lang="en-US" sz="2800">
              <a:cs typeface="Arial"/>
            </a:endParaRPr>
          </a:p>
          <a:p>
            <a:pPr>
              <a:lnSpc>
                <a:spcPct val="80000"/>
              </a:lnSpc>
            </a:pPr>
            <a:r>
              <a:rPr lang="en-US" sz="2800" b="1">
                <a:solidFill>
                  <a:srgbClr val="FF0000"/>
                </a:solidFill>
                <a:latin typeface="Arial"/>
                <a:cs typeface="Arial"/>
              </a:rPr>
              <a:t>Why?</a:t>
            </a:r>
            <a:endParaRPr lang="en-US" sz="2800">
              <a:cs typeface="Arial"/>
            </a:endParaRPr>
          </a:p>
          <a:p>
            <a:r>
              <a:rPr lang="en-US" sz="2800">
                <a:latin typeface="Arial"/>
                <a:cs typeface="Arial"/>
              </a:rPr>
              <a:t>In accordance with FCC rules, radios should </a:t>
            </a:r>
            <a:r>
              <a:rPr lang="en-US" sz="2800" b="1">
                <a:latin typeface="Arial"/>
                <a:cs typeface="Arial"/>
              </a:rPr>
              <a:t>ONLY</a:t>
            </a:r>
            <a:r>
              <a:rPr lang="en-US" sz="2800">
                <a:latin typeface="Arial"/>
                <a:cs typeface="Arial"/>
              </a:rPr>
              <a:t> be used for “necessary mining activities” (English Only).</a:t>
            </a:r>
            <a:endParaRPr lang="en-US" sz="2800">
              <a:cs typeface="Arial"/>
            </a:endParaRPr>
          </a:p>
        </p:txBody>
      </p:sp>
      <p:sp>
        <p:nvSpPr>
          <p:cNvPr id="2" name="TextBox 1">
            <a:extLst>
              <a:ext uri="{FF2B5EF4-FFF2-40B4-BE49-F238E27FC236}">
                <a16:creationId xmlns:a16="http://schemas.microsoft.com/office/drawing/2014/main" id="{3D6999ED-CC3A-4420-AD3B-7ADD2874422D}"/>
              </a:ext>
            </a:extLst>
          </p:cNvPr>
          <p:cNvSpPr txBox="1"/>
          <p:nvPr/>
        </p:nvSpPr>
        <p:spPr>
          <a:xfrm>
            <a:off x="3224591" y="1240316"/>
            <a:ext cx="7097485"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cs typeface="Arial"/>
              </a:rPr>
              <a:t>Radio with required haul truck channels is required when driving off LVA.</a:t>
            </a:r>
          </a:p>
          <a:p>
            <a:pPr algn="ctr"/>
            <a:endParaRPr lang="en-US" u="sng">
              <a:cs typeface="Arial"/>
            </a:endParaRPr>
          </a:p>
        </p:txBody>
      </p:sp>
      <p:sp>
        <p:nvSpPr>
          <p:cNvPr id="9" name="Rectangle 2">
            <a:extLst>
              <a:ext uri="{FF2B5EF4-FFF2-40B4-BE49-F238E27FC236}">
                <a16:creationId xmlns:a16="http://schemas.microsoft.com/office/drawing/2014/main" id="{C435DAE9-856E-4EB4-9E2F-0ECD7D625D16}"/>
              </a:ext>
            </a:extLst>
          </p:cNvPr>
          <p:cNvSpPr txBox="1">
            <a:spLocks noChangeArrowheads="1"/>
          </p:cNvSpPr>
          <p:nvPr/>
        </p:nvSpPr>
        <p:spPr bwMode="auto">
          <a:xfrm>
            <a:off x="1911141" y="438966"/>
            <a:ext cx="7223125" cy="577516"/>
          </a:xfrm>
          <a:prstGeom prst="rect">
            <a:avLst/>
          </a:prstGeom>
          <a:noFill/>
          <a:ln w="9525">
            <a:noFill/>
            <a:miter lim="800000"/>
            <a:headEnd/>
            <a:tailEnd/>
          </a:ln>
        </p:spPr>
        <p:txBody>
          <a:bodyPr anchor="b"/>
          <a:lstStyle/>
          <a:p>
            <a:pPr algn="ctr">
              <a:defRPr/>
            </a:pPr>
            <a:r>
              <a:rPr lang="en-US" sz="3200" b="1" kern="0">
                <a:solidFill>
                  <a:srgbClr val="BA5929"/>
                </a:solidFill>
                <a:latin typeface="Arial"/>
                <a:ea typeface="+mj-ea"/>
                <a:cs typeface="Arial"/>
              </a:rPr>
              <a:t>Required Equipment to Enter Pit</a:t>
            </a:r>
          </a:p>
        </p:txBody>
      </p:sp>
    </p:spTree>
    <p:custDataLst>
      <p:tags r:id="rId1"/>
    </p:custDataLst>
    <p:extLst>
      <p:ext uri="{BB962C8B-B14F-4D97-AF65-F5344CB8AC3E}">
        <p14:creationId xmlns:p14="http://schemas.microsoft.com/office/powerpoint/2010/main" val="395273955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NOPREFERENCE" val="False"/>
</p:tagLst>
</file>

<file path=ppt/tags/tag16.xml><?xml version="1.0" encoding="utf-8"?>
<p:tagLst xmlns:a="http://schemas.openxmlformats.org/drawingml/2006/main" xmlns:r="http://schemas.openxmlformats.org/officeDocument/2006/relationships" xmlns:p="http://schemas.openxmlformats.org/presentationml/2006/main">
  <p:tag name="NOPREFERENCE" val="False"/>
</p:tagLst>
</file>

<file path=ppt/tags/tag17.xml><?xml version="1.0" encoding="utf-8"?>
<p:tagLst xmlns:a="http://schemas.openxmlformats.org/drawingml/2006/main" xmlns:r="http://schemas.openxmlformats.org/officeDocument/2006/relationships" xmlns:p="http://schemas.openxmlformats.org/presentationml/2006/main">
  <p:tag name="NOPREFERENCE" val="False"/>
</p:tagLst>
</file>

<file path=ppt/tags/tag18.xml><?xml version="1.0" encoding="utf-8"?>
<p:tagLst xmlns:a="http://schemas.openxmlformats.org/drawingml/2006/main" xmlns:r="http://schemas.openxmlformats.org/officeDocument/2006/relationships" xmlns:p="http://schemas.openxmlformats.org/presentationml/2006/main">
  <p:tag name="NOPREFERENCE" val="False"/>
</p:tagLst>
</file>

<file path=ppt/tags/tag19.xml><?xml version="1.0" encoding="utf-8"?>
<p:tagLst xmlns:a="http://schemas.openxmlformats.org/drawingml/2006/main" xmlns:r="http://schemas.openxmlformats.org/officeDocument/2006/relationships" xmlns:p="http://schemas.openxmlformats.org/presentationml/2006/main">
  <p:tag name="NOPREFERENCE" val="Fals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NOPREFERENCE" val="False"/>
</p:tagLst>
</file>

<file path=ppt/tags/tag21.xml><?xml version="1.0" encoding="utf-8"?>
<p:tagLst xmlns:a="http://schemas.openxmlformats.org/drawingml/2006/main" xmlns:r="http://schemas.openxmlformats.org/officeDocument/2006/relationships" xmlns:p="http://schemas.openxmlformats.org/presentationml/2006/main">
  <p:tag name="NOPREFERENCE" val="False"/>
</p:tagLst>
</file>

<file path=ppt/tags/tag22.xml><?xml version="1.0" encoding="utf-8"?>
<p:tagLst xmlns:a="http://schemas.openxmlformats.org/drawingml/2006/main" xmlns:r="http://schemas.openxmlformats.org/officeDocument/2006/relationships" xmlns:p="http://schemas.openxmlformats.org/presentationml/2006/main">
  <p:tag name="NOPREFERENCE" val="False"/>
</p:tagLst>
</file>

<file path=ppt/tags/tag23.xml><?xml version="1.0" encoding="utf-8"?>
<p:tagLst xmlns:a="http://schemas.openxmlformats.org/drawingml/2006/main" xmlns:r="http://schemas.openxmlformats.org/officeDocument/2006/relationships" xmlns:p="http://schemas.openxmlformats.org/presentationml/2006/main">
  <p:tag name="NOPREFERENCE" val="False"/>
</p:tagLst>
</file>

<file path=ppt/tags/tag24.xml><?xml version="1.0" encoding="utf-8"?>
<p:tagLst xmlns:a="http://schemas.openxmlformats.org/drawingml/2006/main" xmlns:r="http://schemas.openxmlformats.org/officeDocument/2006/relationships" xmlns:p="http://schemas.openxmlformats.org/presentationml/2006/main">
  <p:tag name="NOPREFERENCE" val="False"/>
</p:tagLst>
</file>

<file path=ppt/tags/tag25.xml><?xml version="1.0" encoding="utf-8"?>
<p:tagLst xmlns:a="http://schemas.openxmlformats.org/drawingml/2006/main" xmlns:r="http://schemas.openxmlformats.org/officeDocument/2006/relationships" xmlns:p="http://schemas.openxmlformats.org/presentationml/2006/main">
  <p:tag name="NOPREFERENCE" val="False"/>
</p:tagLst>
</file>

<file path=ppt/tags/tag26.xml><?xml version="1.0" encoding="utf-8"?>
<p:tagLst xmlns:a="http://schemas.openxmlformats.org/drawingml/2006/main" xmlns:r="http://schemas.openxmlformats.org/officeDocument/2006/relationships" xmlns:p="http://schemas.openxmlformats.org/presentationml/2006/main">
  <p:tag name="NOPREFERENCE" val="False"/>
</p:tagLst>
</file>

<file path=ppt/tags/tag27.xml><?xml version="1.0" encoding="utf-8"?>
<p:tagLst xmlns:a="http://schemas.openxmlformats.org/drawingml/2006/main" xmlns:r="http://schemas.openxmlformats.org/officeDocument/2006/relationships" xmlns:p="http://schemas.openxmlformats.org/presentationml/2006/main">
  <p:tag name="NOPREFERENCE" val="False"/>
</p:tagLst>
</file>

<file path=ppt/tags/tag28.xml><?xml version="1.0" encoding="utf-8"?>
<p:tagLst xmlns:a="http://schemas.openxmlformats.org/drawingml/2006/main" xmlns:r="http://schemas.openxmlformats.org/officeDocument/2006/relationships" xmlns:p="http://schemas.openxmlformats.org/presentationml/2006/main">
  <p:tag name="NOPREFERENCE" val="False"/>
</p:tagLst>
</file>

<file path=ppt/tags/tag29.xml><?xml version="1.0" encoding="utf-8"?>
<p:tagLst xmlns:a="http://schemas.openxmlformats.org/drawingml/2006/main" xmlns:r="http://schemas.openxmlformats.org/officeDocument/2006/relationships" xmlns:p="http://schemas.openxmlformats.org/presentationml/2006/main">
  <p:tag name="NOPREFERENCE" val="Fals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NOPREFERENCE" val="False"/>
</p:tagLst>
</file>

<file path=ppt/tags/tag31.xml><?xml version="1.0" encoding="utf-8"?>
<p:tagLst xmlns:a="http://schemas.openxmlformats.org/drawingml/2006/main" xmlns:r="http://schemas.openxmlformats.org/officeDocument/2006/relationships" xmlns:p="http://schemas.openxmlformats.org/presentationml/2006/main">
  <p:tag name="NOPREFERENCE" val="False"/>
</p:tagLst>
</file>

<file path=ppt/tags/tag32.xml><?xml version="1.0" encoding="utf-8"?>
<p:tagLst xmlns:a="http://schemas.openxmlformats.org/drawingml/2006/main" xmlns:r="http://schemas.openxmlformats.org/officeDocument/2006/relationships" xmlns:p="http://schemas.openxmlformats.org/presentationml/2006/main">
  <p:tag name="NOPREFERENCE" val="False"/>
</p:tagLst>
</file>

<file path=ppt/tags/tag33.xml><?xml version="1.0" encoding="utf-8"?>
<p:tagLst xmlns:a="http://schemas.openxmlformats.org/drawingml/2006/main" xmlns:r="http://schemas.openxmlformats.org/officeDocument/2006/relationships" xmlns:p="http://schemas.openxmlformats.org/presentationml/2006/main">
  <p:tag name="NOPREFERENCE" val="False"/>
</p:tagLst>
</file>

<file path=ppt/tags/tag34.xml><?xml version="1.0" encoding="utf-8"?>
<p:tagLst xmlns:a="http://schemas.openxmlformats.org/drawingml/2006/main" xmlns:r="http://schemas.openxmlformats.org/officeDocument/2006/relationships" xmlns:p="http://schemas.openxmlformats.org/presentationml/2006/main">
  <p:tag name="NOPREFERENCE" val="False"/>
</p:tagLst>
</file>

<file path=ppt/tags/tag35.xml><?xml version="1.0" encoding="utf-8"?>
<p:tagLst xmlns:a="http://schemas.openxmlformats.org/drawingml/2006/main" xmlns:r="http://schemas.openxmlformats.org/officeDocument/2006/relationships" xmlns:p="http://schemas.openxmlformats.org/presentationml/2006/main">
  <p:tag name="NOPREFERENCE" val="False"/>
</p:tagLst>
</file>

<file path=ppt/tags/tag36.xml><?xml version="1.0" encoding="utf-8"?>
<p:tagLst xmlns:a="http://schemas.openxmlformats.org/drawingml/2006/main" xmlns:r="http://schemas.openxmlformats.org/officeDocument/2006/relationships" xmlns:p="http://schemas.openxmlformats.org/presentationml/2006/main">
  <p:tag name="NOPREFERENCE" val="False"/>
</p:tagLst>
</file>

<file path=ppt/tags/tag37.xml><?xml version="1.0" encoding="utf-8"?>
<p:tagLst xmlns:a="http://schemas.openxmlformats.org/drawingml/2006/main" xmlns:r="http://schemas.openxmlformats.org/officeDocument/2006/relationships" xmlns:p="http://schemas.openxmlformats.org/presentationml/2006/main">
  <p:tag name="NOPREFERENCE" val="False"/>
</p:tagLst>
</file>

<file path=ppt/tags/tag38.xml><?xml version="1.0" encoding="utf-8"?>
<p:tagLst xmlns:a="http://schemas.openxmlformats.org/drawingml/2006/main" xmlns:r="http://schemas.openxmlformats.org/officeDocument/2006/relationships" xmlns:p="http://schemas.openxmlformats.org/presentationml/2006/main">
  <p:tag name="NOPREFERENCE" val="False"/>
</p:tagLst>
</file>

<file path=ppt/tags/tag39.xml><?xml version="1.0" encoding="utf-8"?>
<p:tagLst xmlns:a="http://schemas.openxmlformats.org/drawingml/2006/main" xmlns:r="http://schemas.openxmlformats.org/officeDocument/2006/relationships" xmlns:p="http://schemas.openxmlformats.org/presentationml/2006/main">
  <p:tag name="NOPREFERENCE" val="Fals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Office Theme">
  <a:themeElements>
    <a:clrScheme name="The Power of Copper 2023">
      <a:dk1>
        <a:srgbClr val="000000"/>
      </a:dk1>
      <a:lt1>
        <a:srgbClr val="FFFFFF"/>
      </a:lt1>
      <a:dk2>
        <a:srgbClr val="3F3F3F"/>
      </a:dk2>
      <a:lt2>
        <a:srgbClr val="FDF1DF"/>
      </a:lt2>
      <a:accent1>
        <a:srgbClr val="E04401"/>
      </a:accent1>
      <a:accent2>
        <a:srgbClr val="E18332"/>
      </a:accent2>
      <a:accent3>
        <a:srgbClr val="FFC743"/>
      </a:accent3>
      <a:accent4>
        <a:srgbClr val="8F133C"/>
      </a:accent4>
      <a:accent5>
        <a:srgbClr val="339F45"/>
      </a:accent5>
      <a:accent6>
        <a:srgbClr val="3777BC"/>
      </a:accent6>
      <a:hlink>
        <a:srgbClr val="01BCFF"/>
      </a:hlink>
      <a:folHlink>
        <a:srgbClr val="178E9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3 Freeport Template Widescreen" id="{F1BF0343-AA40-4D0F-81D0-A8C7B0B0C98B}" vid="{C2F6BB4B-5050-4C8E-9AEA-95C7F868BF8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cd607997-8241-496c-997e-277352d2442c" xsi:nil="true"/>
    <SharedWithUsers xmlns="cd607997-8241-496c-997e-277352d2442c">
      <UserInfo>
        <DisplayName>Bencomo, Thomas</DisplayName>
        <AccountId>241</AccountId>
        <AccountType/>
      </UserInfo>
      <UserInfo>
        <DisplayName>Alvillar, Jerry</DisplayName>
        <AccountId>1897</AccountId>
        <AccountType/>
      </UserInfo>
    </SharedWithUsers>
    <lcf76f155ced4ddcb4097134ff3c332f xmlns="96b50f58-a40e-4869-8bc2-ee1dec35f0fa">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625A717CE324144AA678D44AED611A7" ma:contentTypeVersion="12" ma:contentTypeDescription="Create a new document." ma:contentTypeScope="" ma:versionID="98a07bb40119bcd085a9a051ec2cd4c2">
  <xsd:schema xmlns:xsd="http://www.w3.org/2001/XMLSchema" xmlns:xs="http://www.w3.org/2001/XMLSchema" xmlns:p="http://schemas.microsoft.com/office/2006/metadata/properties" xmlns:ns2="96b50f58-a40e-4869-8bc2-ee1dec35f0fa" xmlns:ns3="cd607997-8241-496c-997e-277352d2442c" targetNamespace="http://schemas.microsoft.com/office/2006/metadata/properties" ma:root="true" ma:fieldsID="de8aef8814a515986c194df88a97ab16" ns2:_="" ns3:_="">
    <xsd:import namespace="96b50f58-a40e-4869-8bc2-ee1dec35f0fa"/>
    <xsd:import namespace="cd607997-8241-496c-997e-277352d2442c"/>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b50f58-a40e-4869-8bc2-ee1dec35f0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b7e16863-b940-4291-96f8-ad8461baff96" ma:termSetId="09814cd3-568e-fe90-9814-8d621ff8fb84" ma:anchorId="fba54fb3-c3e1-fe81-a776-ca4b69148c4d" ma:open="true" ma:isKeyword="false">
      <xsd:complexType>
        <xsd:sequence>
          <xsd:element ref="pc:Terms" minOccurs="0" maxOccurs="1"/>
        </xsd:sequence>
      </xsd:complex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d607997-8241-496c-997e-277352d2442c"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49536162-bbb1-423b-8051-01138976edca}" ma:internalName="TaxCatchAll" ma:showField="CatchAllData" ma:web="cd607997-8241-496c-997e-277352d2442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haredContentType xmlns="Microsoft.SharePoint.Taxonomy.ContentTypeSync" SourceId="b7e16863-b940-4291-96f8-ad8461baff96" ContentTypeId="0x01010046829DE55437B147B48D1766376E3D6B" PreviousValue="false"/>
</file>

<file path=customXml/itemProps1.xml><?xml version="1.0" encoding="utf-8"?>
<ds:datastoreItem xmlns:ds="http://schemas.openxmlformats.org/officeDocument/2006/customXml" ds:itemID="{16EF08CE-F0D8-4F60-914A-EB8892FBFAD8}">
  <ds:schemaRefs>
    <ds:schemaRef ds:uri="http://www.w3.org/XML/1998/namespace"/>
    <ds:schemaRef ds:uri="http://purl.org/dc/dcmitype/"/>
    <ds:schemaRef ds:uri="http://purl.org/dc/elements/1.1/"/>
    <ds:schemaRef ds:uri="cc1cc7d5-d13e-4bd2-951a-282c01e71ca6"/>
    <ds:schemaRef ds:uri="53d28b8c-eb58-44d7-87aa-8c57ee0de470"/>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schemas.microsoft.com/sharepoint/v4"/>
    <ds:schemaRef ds:uri="99186dbf-f686-47e4-82ac-0e6083bd27e1"/>
    <ds:schemaRef ds:uri="b5ba0a33-b247-4d4b-b9ae-c709af684fd3"/>
    <ds:schemaRef ds:uri="http://schemas.microsoft.com/sharepoint/v3"/>
    <ds:schemaRef ds:uri="http://purl.org/dc/terms/"/>
  </ds:schemaRefs>
</ds:datastoreItem>
</file>

<file path=customXml/itemProps2.xml><?xml version="1.0" encoding="utf-8"?>
<ds:datastoreItem xmlns:ds="http://schemas.openxmlformats.org/officeDocument/2006/customXml" ds:itemID="{59352AF1-5230-4CC1-89FF-1F16987DBC2D}">
  <ds:schemaRefs>
    <ds:schemaRef ds:uri="http://schemas.microsoft.com/sharepoint/v3/contenttype/forms"/>
  </ds:schemaRefs>
</ds:datastoreItem>
</file>

<file path=customXml/itemProps3.xml><?xml version="1.0" encoding="utf-8"?>
<ds:datastoreItem xmlns:ds="http://schemas.openxmlformats.org/officeDocument/2006/customXml" ds:itemID="{2CC619E7-5BCF-48FD-8298-7436F2EAD942}"/>
</file>

<file path=customXml/itemProps4.xml><?xml version="1.0" encoding="utf-8"?>
<ds:datastoreItem xmlns:ds="http://schemas.openxmlformats.org/officeDocument/2006/customXml" ds:itemID="{5A6C0FA3-8ED0-4147-86DC-5E490260DA09}">
  <ds:schemaRefs>
    <ds:schemaRef ds:uri="Microsoft.SharePoint.Taxonomy.ContentTypeSync"/>
  </ds:schemaRefs>
</ds:datastoreItem>
</file>

<file path=docMetadata/LabelInfo.xml><?xml version="1.0" encoding="utf-8"?>
<clbl:labelList xmlns:clbl="http://schemas.microsoft.com/office/2020/mipLabelMetadata">
  <clbl:label id="{56f8a036-ae1b-4f85-92d3-f4203c03c43b}" enabled="1" method="Standard" siteId="{5f229ce1-773c-46ed-a6fa-974006fae097}" removed="0"/>
</clbl:labelList>
</file>

<file path=docProps/app.xml><?xml version="1.0" encoding="utf-8"?>
<Properties xmlns="http://schemas.openxmlformats.org/officeDocument/2006/extended-properties" xmlns:vt="http://schemas.openxmlformats.org/officeDocument/2006/docPropsVTypes">
  <Template/>
  <TotalTime>0</TotalTime>
  <Words>3048</Words>
  <Application>Microsoft Office PowerPoint</Application>
  <PresentationFormat>Widescreen</PresentationFormat>
  <Paragraphs>349</Paragraphs>
  <Slides>52</Slides>
  <Notes>14</Notes>
  <HiddenSlides>1</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52</vt:i4>
      </vt:variant>
    </vt:vector>
  </HeadingPairs>
  <TitlesOfParts>
    <vt:vector size="62" baseType="lpstr">
      <vt:lpstr>Arial</vt:lpstr>
      <vt:lpstr>Calibri</vt:lpstr>
      <vt:lpstr>Courier New</vt:lpstr>
      <vt:lpstr>Franklin Gothic Medium</vt:lpstr>
      <vt:lpstr>Symbol</vt:lpstr>
      <vt:lpstr>Tahoma</vt:lpstr>
      <vt:lpstr>Times New Roman</vt:lpstr>
      <vt:lpstr>Wingdings</vt:lpstr>
      <vt:lpstr>1_Office Theme</vt:lpstr>
      <vt:lpstr>think-cell Slide</vt:lpstr>
      <vt:lpstr>Morenci In-Pit Site Specific </vt:lpstr>
      <vt:lpstr>Computer Based Training (CBT)</vt:lpstr>
      <vt:lpstr>Fatal Risks</vt:lpstr>
      <vt:lpstr>Critical Controls</vt:lpstr>
      <vt:lpstr>Critical Controls </vt:lpstr>
      <vt:lpstr>Critical Controls </vt:lpstr>
      <vt:lpstr>PowerPoint Presentation</vt:lpstr>
      <vt:lpstr>Expectations: Electronic Devices </vt:lpstr>
      <vt:lpstr>PowerPoint Presentation</vt:lpstr>
      <vt:lpstr>PowerPoint Presentation</vt:lpstr>
      <vt:lpstr>  Radio Change: AMT/Coronado/Garfield/WC</vt:lpstr>
      <vt:lpstr>PowerPoint Presentation</vt:lpstr>
      <vt:lpstr>Mine Radio Channels </vt:lpstr>
      <vt:lpstr>Lightning </vt:lpstr>
      <vt:lpstr>Lightning Detection Beacons</vt:lpstr>
      <vt:lpstr>PowerPoint Presentation</vt:lpstr>
      <vt:lpstr>PowerPoint Presentation</vt:lpstr>
      <vt:lpstr>Parking Procedures</vt:lpstr>
      <vt:lpstr>Wheel Chocks</vt:lpstr>
      <vt:lpstr>Critical Controls</vt:lpstr>
      <vt:lpstr>South Tunnel to Western Copper LVA</vt:lpstr>
      <vt:lpstr>3-Way Stop on LVA</vt:lpstr>
      <vt:lpstr> LVA ROUTE to Metcalf 4500 Fuel Dock </vt:lpstr>
      <vt:lpstr>LVA Crossings</vt:lpstr>
      <vt:lpstr>Blind Spot Review</vt:lpstr>
      <vt:lpstr>Right of way</vt:lpstr>
      <vt:lpstr>Right of Way</vt:lpstr>
      <vt:lpstr>Roundabout </vt:lpstr>
      <vt:lpstr>PowerPoint Presentation</vt:lpstr>
      <vt:lpstr> Blind Corners - Can you see me now? Stay Visible – Stay Alive!</vt:lpstr>
      <vt:lpstr>No matter who’s at fault YOU LOSE!</vt:lpstr>
      <vt:lpstr>PowerPoint Presentation</vt:lpstr>
      <vt:lpstr>PowerPoint Presentation</vt:lpstr>
      <vt:lpstr>Passing Procedures</vt:lpstr>
      <vt:lpstr>Who Uses Yellow Flags?</vt:lpstr>
      <vt:lpstr>PowerPoint Presentation</vt:lpstr>
      <vt:lpstr>PowerPoint Presentation</vt:lpstr>
      <vt:lpstr>Blasting Perimeter</vt:lpstr>
      <vt:lpstr>Hazardous Areas</vt:lpstr>
      <vt:lpstr>PowerPoint Presentation</vt:lpstr>
      <vt:lpstr>PowerPoint Presentation</vt:lpstr>
      <vt:lpstr>Restricted Areas in the Mine</vt:lpstr>
      <vt:lpstr>Restricted Area</vt:lpstr>
      <vt:lpstr>Drill Corrals</vt:lpstr>
      <vt:lpstr>Entering Production Drill Site</vt:lpstr>
      <vt:lpstr>Entering Production Drill Site</vt:lpstr>
      <vt:lpstr>Restricted Area</vt:lpstr>
      <vt:lpstr>Approaching Manned Drills </vt:lpstr>
      <vt:lpstr>PowerPoint Presentation</vt:lpstr>
      <vt:lpstr>COHE – Drill Arrival </vt:lpstr>
      <vt:lpstr>Restricted Area</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Headline Text Line 1 Headline Text Line 2</dc:title>
  <dc:creator>Kelley, Kathy</dc:creator>
  <cp:lastModifiedBy>Provencio, Alejandro</cp:lastModifiedBy>
  <cp:revision>1</cp:revision>
  <dcterms:created xsi:type="dcterms:W3CDTF">2022-01-20T21:24:06Z</dcterms:created>
  <dcterms:modified xsi:type="dcterms:W3CDTF">2023-08-23T18:54:42Z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FM Doc Type">
    <vt:lpwstr>28;#Communication|ab0814dc-ad79-4add-a59b-e4976d8b9098</vt:lpwstr>
  </property>
  <property fmtid="{D5CDD505-2E9C-101B-9397-08002B2CF9AE}" pid="3" name="FM Retention Category">
    <vt:lpwstr>23;#Administration|5648ecb6-843d-42d8-8ec5-901cd2d614fb</vt:lpwstr>
  </property>
  <property fmtid="{D5CDD505-2E9C-101B-9397-08002B2CF9AE}" pid="4" name="ContentTypeId">
    <vt:lpwstr>0x0101000625A717CE324144AA678D44AED611A7</vt:lpwstr>
  </property>
  <property fmtid="{D5CDD505-2E9C-101B-9397-08002B2CF9AE}" pid="5" name="FM Ent Taxonomy">
    <vt:lpwstr>30;#Internal|78012a07-bc17-42a8-9dfa-203d907fea28</vt:lpwstr>
  </property>
  <property fmtid="{D5CDD505-2E9C-101B-9397-08002B2CF9AE}" pid="6" name="MSIP_Label_56f8a036-ae1b-4f85-92d3-f4203c03c43b_Enabled">
    <vt:lpwstr>true</vt:lpwstr>
  </property>
  <property fmtid="{D5CDD505-2E9C-101B-9397-08002B2CF9AE}" pid="7" name="MSIP_Label_56f8a036-ae1b-4f85-92d3-f4203c03c43b_SetDate">
    <vt:lpwstr>2022-05-03T17:30:49Z</vt:lpwstr>
  </property>
  <property fmtid="{D5CDD505-2E9C-101B-9397-08002B2CF9AE}" pid="8" name="MSIP_Label_56f8a036-ae1b-4f85-92d3-f4203c03c43b_Method">
    <vt:lpwstr>Standard</vt:lpwstr>
  </property>
  <property fmtid="{D5CDD505-2E9C-101B-9397-08002B2CF9AE}" pid="9" name="MSIP_Label_56f8a036-ae1b-4f85-92d3-f4203c03c43b_Name">
    <vt:lpwstr>56f8a036-ae1b-4f85-92d3-f4203c03c43b</vt:lpwstr>
  </property>
  <property fmtid="{D5CDD505-2E9C-101B-9397-08002B2CF9AE}" pid="10" name="MSIP_Label_56f8a036-ae1b-4f85-92d3-f4203c03c43b_SiteId">
    <vt:lpwstr>5f229ce1-773c-46ed-a6fa-974006fae097</vt:lpwstr>
  </property>
  <property fmtid="{D5CDD505-2E9C-101B-9397-08002B2CF9AE}" pid="11" name="MSIP_Label_56f8a036-ae1b-4f85-92d3-f4203c03c43b_ActionId">
    <vt:lpwstr>af53359f-22df-434c-a1dd-50aa34f91eb0</vt:lpwstr>
  </property>
  <property fmtid="{D5CDD505-2E9C-101B-9397-08002B2CF9AE}" pid="12" name="MSIP_Label_56f8a036-ae1b-4f85-92d3-f4203c03c43b_ContentBits">
    <vt:lpwstr>0</vt:lpwstr>
  </property>
  <property fmtid="{D5CDD505-2E9C-101B-9397-08002B2CF9AE}" pid="13" name="MediaServiceImageTags">
    <vt:lpwstr/>
  </property>
  <property fmtid="{D5CDD505-2E9C-101B-9397-08002B2CF9AE}" pid="14" name="lcf76f155ced4ddcb4097134ff3c332f">
    <vt:lpwstr/>
  </property>
  <property fmtid="{D5CDD505-2E9C-101B-9397-08002B2CF9AE}" pid="15" name="Document Type">
    <vt:lpwstr>44;#Facilitator Presentation|301d71f6-f435-4af7-9fd0-d5282897076a</vt:lpwstr>
  </property>
  <property fmtid="{D5CDD505-2E9C-101B-9397-08002B2CF9AE}" pid="16" name="Course Group">
    <vt:lpwstr>55</vt:lpwstr>
  </property>
</Properties>
</file>