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61"/>
  </p:notesMasterIdLst>
  <p:handoutMasterIdLst>
    <p:handoutMasterId r:id="rId62"/>
  </p:handoutMasterIdLst>
  <p:sldIdLst>
    <p:sldId id="318" r:id="rId5"/>
    <p:sldId id="319" r:id="rId6"/>
    <p:sldId id="320" r:id="rId7"/>
    <p:sldId id="321" r:id="rId8"/>
    <p:sldId id="322" r:id="rId9"/>
    <p:sldId id="323"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5" r:id="rId57"/>
    <p:sldId id="324" r:id="rId58"/>
    <p:sldId id="317" r:id="rId59"/>
    <p:sldId id="262"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66" userDrawn="1">
          <p15:clr>
            <a:srgbClr val="A4A3A4"/>
          </p15:clr>
        </p15:guide>
        <p15:guide id="2" orient="horz" pos="628">
          <p15:clr>
            <a:srgbClr val="A4A3A4"/>
          </p15:clr>
        </p15:guide>
        <p15:guide id="3" orient="horz" pos="4320" userDrawn="1">
          <p15:clr>
            <a:srgbClr val="A4A3A4"/>
          </p15:clr>
        </p15:guide>
        <p15:guide id="4" pos="96" userDrawn="1">
          <p15:clr>
            <a:srgbClr val="A4A3A4"/>
          </p15:clr>
        </p15:guide>
        <p15:guide id="5" pos="2880" userDrawn="1">
          <p15:clr>
            <a:srgbClr val="A4A3A4"/>
          </p15:clr>
        </p15:guide>
        <p15:guide id="6" pos="56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9B9"/>
    <a:srgbClr val="3F5AA8"/>
    <a:srgbClr val="C7792E"/>
    <a:srgbClr val="49260A"/>
    <a:srgbClr val="9D6125"/>
    <a:srgbClr val="CE7B2F"/>
    <a:srgbClr val="955821"/>
    <a:srgbClr val="975C25"/>
    <a:srgbClr val="3C57A8"/>
    <a:srgbClr val="A85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1EDBB-EC35-4330-B9E2-350A51C81648}" v="4" dt="2023-08-23T18:21:41.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3" autoAdjust="0"/>
    <p:restoredTop sz="96412" autoAdjust="0"/>
  </p:normalViewPr>
  <p:slideViewPr>
    <p:cSldViewPr snapToGrid="0">
      <p:cViewPr varScale="1">
        <p:scale>
          <a:sx n="113" d="100"/>
          <a:sy n="113" d="100"/>
        </p:scale>
        <p:origin x="1152" y="102"/>
      </p:cViewPr>
      <p:guideLst>
        <p:guide orient="horz" pos="4266"/>
        <p:guide orient="horz" pos="628"/>
        <p:guide orient="horz" pos="4320"/>
        <p:guide pos="96"/>
        <p:guide pos="2880"/>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0"/>
    </p:cViewPr>
  </p:sorterViewPr>
  <p:notesViewPr>
    <p:cSldViewPr snapToGrid="0">
      <p:cViewPr varScale="1">
        <p:scale>
          <a:sx n="52" d="100"/>
          <a:sy n="52" d="100"/>
        </p:scale>
        <p:origin x="1900"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9"/>
            <a:ext cx="3037466" cy="464179"/>
          </a:xfrm>
          <a:prstGeom prst="rect">
            <a:avLst/>
          </a:prstGeom>
          <a:noFill/>
          <a:ln w="9525">
            <a:noFill/>
            <a:miter lim="800000"/>
            <a:headEnd/>
            <a:tailEnd/>
          </a:ln>
          <a:effectLst/>
        </p:spPr>
        <p:txBody>
          <a:bodyPr vert="horz" wrap="square" lIns="92119" tIns="46062" rIns="92119" bIns="46062" numCol="1" anchor="t" anchorCtr="0" compatLnSpc="1">
            <a:prstTxWarp prst="textNoShape">
              <a:avLst/>
            </a:prstTxWarp>
          </a:bodyPr>
          <a:lstStyle>
            <a:lvl1pPr>
              <a:defRPr sz="900"/>
            </a:lvl1pPr>
          </a:lstStyle>
          <a:p>
            <a:pPr>
              <a:defRPr/>
            </a:pPr>
            <a:endParaRPr lang="en-US" dirty="0"/>
          </a:p>
        </p:txBody>
      </p:sp>
      <p:sp>
        <p:nvSpPr>
          <p:cNvPr id="9219" name="Rectangle 3"/>
          <p:cNvSpPr>
            <a:spLocks noGrp="1" noChangeArrowheads="1"/>
          </p:cNvSpPr>
          <p:nvPr>
            <p:ph type="dt" sz="quarter" idx="1"/>
          </p:nvPr>
        </p:nvSpPr>
        <p:spPr bwMode="auto">
          <a:xfrm>
            <a:off x="3971348" y="9"/>
            <a:ext cx="3037465" cy="464179"/>
          </a:xfrm>
          <a:prstGeom prst="rect">
            <a:avLst/>
          </a:prstGeom>
          <a:noFill/>
          <a:ln w="9525">
            <a:noFill/>
            <a:miter lim="800000"/>
            <a:headEnd/>
            <a:tailEnd/>
          </a:ln>
          <a:effectLst/>
        </p:spPr>
        <p:txBody>
          <a:bodyPr vert="horz" wrap="square" lIns="92119" tIns="46062" rIns="92119" bIns="46062" numCol="1" anchor="t" anchorCtr="0" compatLnSpc="1">
            <a:prstTxWarp prst="textNoShape">
              <a:avLst/>
            </a:prstTxWarp>
          </a:bodyPr>
          <a:lstStyle>
            <a:lvl1pPr algn="r">
              <a:defRPr sz="900"/>
            </a:lvl1pPr>
          </a:lstStyle>
          <a:p>
            <a:pPr>
              <a:defRPr/>
            </a:pPr>
            <a:endParaRPr lang="en-US" dirty="0"/>
          </a:p>
        </p:txBody>
      </p:sp>
      <p:sp>
        <p:nvSpPr>
          <p:cNvPr id="9220" name="Rectangle 4"/>
          <p:cNvSpPr>
            <a:spLocks noGrp="1" noChangeArrowheads="1"/>
          </p:cNvSpPr>
          <p:nvPr>
            <p:ph type="ftr" sz="quarter" idx="2"/>
          </p:nvPr>
        </p:nvSpPr>
        <p:spPr bwMode="auto">
          <a:xfrm>
            <a:off x="1" y="8830629"/>
            <a:ext cx="3037466" cy="464179"/>
          </a:xfrm>
          <a:prstGeom prst="rect">
            <a:avLst/>
          </a:prstGeom>
          <a:noFill/>
          <a:ln w="9525">
            <a:noFill/>
            <a:miter lim="800000"/>
            <a:headEnd/>
            <a:tailEnd/>
          </a:ln>
          <a:effectLst/>
        </p:spPr>
        <p:txBody>
          <a:bodyPr vert="horz" wrap="square" lIns="92119" tIns="46062" rIns="92119" bIns="46062" numCol="1" anchor="b" anchorCtr="0" compatLnSpc="1">
            <a:prstTxWarp prst="textNoShape">
              <a:avLst/>
            </a:prstTxWarp>
          </a:bodyPr>
          <a:lstStyle>
            <a:lvl1pPr>
              <a:defRPr sz="900"/>
            </a:lvl1pPr>
          </a:lstStyle>
          <a:p>
            <a:pPr>
              <a:defRPr/>
            </a:pPr>
            <a:endParaRPr lang="en-US" dirty="0"/>
          </a:p>
        </p:txBody>
      </p:sp>
      <p:sp>
        <p:nvSpPr>
          <p:cNvPr id="9221" name="Rectangle 5"/>
          <p:cNvSpPr>
            <a:spLocks noGrp="1" noChangeArrowheads="1"/>
          </p:cNvSpPr>
          <p:nvPr>
            <p:ph type="sldNum" sz="quarter" idx="3"/>
          </p:nvPr>
        </p:nvSpPr>
        <p:spPr bwMode="auto">
          <a:xfrm>
            <a:off x="3971348" y="8830629"/>
            <a:ext cx="3037465" cy="464179"/>
          </a:xfrm>
          <a:prstGeom prst="rect">
            <a:avLst/>
          </a:prstGeom>
          <a:noFill/>
          <a:ln w="9525">
            <a:noFill/>
            <a:miter lim="800000"/>
            <a:headEnd/>
            <a:tailEnd/>
          </a:ln>
          <a:effectLst/>
        </p:spPr>
        <p:txBody>
          <a:bodyPr vert="horz" wrap="square" lIns="92119" tIns="46062" rIns="92119" bIns="46062" numCol="1" anchor="b" anchorCtr="0" compatLnSpc="1">
            <a:prstTxWarp prst="textNoShape">
              <a:avLst/>
            </a:prstTxWarp>
          </a:bodyPr>
          <a:lstStyle>
            <a:lvl1pPr algn="r">
              <a:defRPr sz="900"/>
            </a:lvl1pPr>
          </a:lstStyle>
          <a:p>
            <a:pPr>
              <a:defRPr/>
            </a:pPr>
            <a:fld id="{36FFEE67-25CA-4629-927B-13B15512D9A0}" type="slidenum">
              <a:rPr lang="en-US"/>
              <a:pPr>
                <a:defRPr/>
              </a:pPr>
              <a:t>‹#›</a:t>
            </a:fld>
            <a:endParaRPr lang="en-US" dirty="0"/>
          </a:p>
        </p:txBody>
      </p:sp>
    </p:spTree>
    <p:extLst>
      <p:ext uri="{BB962C8B-B14F-4D97-AF65-F5344CB8AC3E}">
        <p14:creationId xmlns:p14="http://schemas.microsoft.com/office/powerpoint/2010/main" val="421574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8" cy="464981"/>
          </a:xfrm>
          <a:prstGeom prst="rect">
            <a:avLst/>
          </a:prstGeom>
        </p:spPr>
        <p:txBody>
          <a:bodyPr vert="horz" lIns="91606" tIns="45804" rIns="91606" bIns="45804" rtlCol="0"/>
          <a:lstStyle>
            <a:lvl1pPr algn="l">
              <a:defRPr sz="900"/>
            </a:lvl1pPr>
          </a:lstStyle>
          <a:p>
            <a:endParaRPr lang="en-US" dirty="0"/>
          </a:p>
        </p:txBody>
      </p:sp>
      <p:sp>
        <p:nvSpPr>
          <p:cNvPr id="3" name="Date Placeholder 2"/>
          <p:cNvSpPr>
            <a:spLocks noGrp="1"/>
          </p:cNvSpPr>
          <p:nvPr>
            <p:ph type="dt" idx="1"/>
          </p:nvPr>
        </p:nvSpPr>
        <p:spPr>
          <a:xfrm>
            <a:off x="3970343" y="2"/>
            <a:ext cx="3038478" cy="464981"/>
          </a:xfrm>
          <a:prstGeom prst="rect">
            <a:avLst/>
          </a:prstGeom>
        </p:spPr>
        <p:txBody>
          <a:bodyPr vert="horz" lIns="91606" tIns="45804" rIns="91606" bIns="45804" rtlCol="0"/>
          <a:lstStyle>
            <a:lvl1pPr algn="r">
              <a:defRPr sz="900"/>
            </a:lvl1pPr>
          </a:lstStyle>
          <a:p>
            <a:fld id="{0EC17002-1EEE-4D10-9594-B541A3FD9614}" type="datetimeFigureOut">
              <a:rPr lang="en-US" smtClean="0"/>
              <a:t>8/23/2023</a:t>
            </a:fld>
            <a:endParaRPr lang="en-US" dirty="0"/>
          </a:p>
        </p:txBody>
      </p:sp>
      <p:sp>
        <p:nvSpPr>
          <p:cNvPr id="4" name="Slide Image Placeholder 3"/>
          <p:cNvSpPr>
            <a:spLocks noGrp="1" noRot="1" noChangeAspect="1"/>
          </p:cNvSpPr>
          <p:nvPr>
            <p:ph type="sldImg" idx="2"/>
          </p:nvPr>
        </p:nvSpPr>
        <p:spPr>
          <a:xfrm>
            <a:off x="1182688" y="692150"/>
            <a:ext cx="4646612" cy="3486150"/>
          </a:xfrm>
          <a:prstGeom prst="rect">
            <a:avLst/>
          </a:prstGeom>
          <a:noFill/>
          <a:ln w="12700">
            <a:solidFill>
              <a:prstClr val="black"/>
            </a:solidFill>
          </a:ln>
        </p:spPr>
        <p:txBody>
          <a:bodyPr vert="horz" lIns="91606" tIns="45804" rIns="91606" bIns="45804" rtlCol="0" anchor="ctr"/>
          <a:lstStyle/>
          <a:p>
            <a:endParaRPr lang="en-US" dirty="0"/>
          </a:p>
        </p:txBody>
      </p:sp>
      <p:sp>
        <p:nvSpPr>
          <p:cNvPr id="5" name="Notes Placeholder 4"/>
          <p:cNvSpPr>
            <a:spLocks noGrp="1"/>
          </p:cNvSpPr>
          <p:nvPr>
            <p:ph type="body" sz="quarter" idx="3"/>
          </p:nvPr>
        </p:nvSpPr>
        <p:spPr>
          <a:xfrm>
            <a:off x="701686" y="4416518"/>
            <a:ext cx="5607050" cy="4183220"/>
          </a:xfrm>
          <a:prstGeom prst="rect">
            <a:avLst/>
          </a:prstGeom>
        </p:spPr>
        <p:txBody>
          <a:bodyPr vert="horz" lIns="91606" tIns="45804" rIns="91606" bIns="458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822"/>
            <a:ext cx="3038478" cy="464981"/>
          </a:xfrm>
          <a:prstGeom prst="rect">
            <a:avLst/>
          </a:prstGeom>
        </p:spPr>
        <p:txBody>
          <a:bodyPr vert="horz" lIns="91606" tIns="45804" rIns="91606" bIns="45804" rtlCol="0" anchor="b"/>
          <a:lstStyle>
            <a:lvl1pPr algn="l">
              <a:defRPr sz="900"/>
            </a:lvl1pPr>
          </a:lstStyle>
          <a:p>
            <a:endParaRPr lang="en-US" dirty="0"/>
          </a:p>
        </p:txBody>
      </p:sp>
      <p:sp>
        <p:nvSpPr>
          <p:cNvPr id="7" name="Slide Number Placeholder 6"/>
          <p:cNvSpPr>
            <a:spLocks noGrp="1"/>
          </p:cNvSpPr>
          <p:nvPr>
            <p:ph type="sldNum" sz="quarter" idx="5"/>
          </p:nvPr>
        </p:nvSpPr>
        <p:spPr>
          <a:xfrm>
            <a:off x="3970343" y="8829822"/>
            <a:ext cx="3038478" cy="464981"/>
          </a:xfrm>
          <a:prstGeom prst="rect">
            <a:avLst/>
          </a:prstGeom>
        </p:spPr>
        <p:txBody>
          <a:bodyPr vert="horz" lIns="91606" tIns="45804" rIns="91606" bIns="45804" rtlCol="0" anchor="b"/>
          <a:lstStyle>
            <a:lvl1pPr algn="r">
              <a:defRPr sz="900"/>
            </a:lvl1pPr>
          </a:lstStyle>
          <a:p>
            <a:fld id="{0D52685D-44B7-4045-AA63-608C9ACE2750}" type="slidenum">
              <a:rPr lang="en-US" smtClean="0"/>
              <a:t>‹#›</a:t>
            </a:fld>
            <a:endParaRPr lang="en-US" dirty="0"/>
          </a:p>
        </p:txBody>
      </p:sp>
    </p:spTree>
    <p:extLst>
      <p:ext uri="{BB962C8B-B14F-4D97-AF65-F5344CB8AC3E}">
        <p14:creationId xmlns:p14="http://schemas.microsoft.com/office/powerpoint/2010/main" val="18442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a:t>
            </a:fld>
            <a:endParaRPr lang="en-US"/>
          </a:p>
        </p:txBody>
      </p:sp>
    </p:spTree>
    <p:extLst>
      <p:ext uri="{BB962C8B-B14F-4D97-AF65-F5344CB8AC3E}">
        <p14:creationId xmlns:p14="http://schemas.microsoft.com/office/powerpoint/2010/main" val="286765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15</a:t>
            </a:fld>
            <a:endParaRPr lang="en-US" dirty="0"/>
          </a:p>
        </p:txBody>
      </p:sp>
    </p:spTree>
    <p:extLst>
      <p:ext uri="{BB962C8B-B14F-4D97-AF65-F5344CB8AC3E}">
        <p14:creationId xmlns:p14="http://schemas.microsoft.com/office/powerpoint/2010/main" val="208715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16</a:t>
            </a:fld>
            <a:endParaRPr lang="en-US"/>
          </a:p>
        </p:txBody>
      </p:sp>
    </p:spTree>
    <p:extLst>
      <p:ext uri="{BB962C8B-B14F-4D97-AF65-F5344CB8AC3E}">
        <p14:creationId xmlns:p14="http://schemas.microsoft.com/office/powerpoint/2010/main" val="14611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 moly</a:t>
            </a:r>
            <a:r>
              <a:rPr lang="en-US" baseline="0" dirty="0"/>
              <a:t> plant is floating the sulfides of molybdenum and depressing the copper.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17</a:t>
            </a:fld>
            <a:endParaRPr lang="en-US"/>
          </a:p>
        </p:txBody>
      </p:sp>
    </p:spTree>
    <p:extLst>
      <p:ext uri="{BB962C8B-B14F-4D97-AF65-F5344CB8AC3E}">
        <p14:creationId xmlns:p14="http://schemas.microsoft.com/office/powerpoint/2010/main" val="9211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18</a:t>
            </a:fld>
            <a:endParaRPr lang="en-US"/>
          </a:p>
        </p:txBody>
      </p:sp>
    </p:spTree>
    <p:extLst>
      <p:ext uri="{BB962C8B-B14F-4D97-AF65-F5344CB8AC3E}">
        <p14:creationId xmlns:p14="http://schemas.microsoft.com/office/powerpoint/2010/main" val="271081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19</a:t>
            </a:fld>
            <a:endParaRPr lang="en-US"/>
          </a:p>
        </p:txBody>
      </p:sp>
    </p:spTree>
    <p:extLst>
      <p:ext uri="{BB962C8B-B14F-4D97-AF65-F5344CB8AC3E}">
        <p14:creationId xmlns:p14="http://schemas.microsoft.com/office/powerpoint/2010/main" val="378195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20</a:t>
            </a:fld>
            <a:endParaRPr lang="en-US"/>
          </a:p>
        </p:txBody>
      </p:sp>
    </p:spTree>
    <p:extLst>
      <p:ext uri="{BB962C8B-B14F-4D97-AF65-F5344CB8AC3E}">
        <p14:creationId xmlns:p14="http://schemas.microsoft.com/office/powerpoint/2010/main" val="313042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21</a:t>
            </a:fld>
            <a:endParaRPr lang="en-US"/>
          </a:p>
        </p:txBody>
      </p:sp>
    </p:spTree>
    <p:extLst>
      <p:ext uri="{BB962C8B-B14F-4D97-AF65-F5344CB8AC3E}">
        <p14:creationId xmlns:p14="http://schemas.microsoft.com/office/powerpoint/2010/main" val="350094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7593">
              <a:defRPr/>
            </a:pPr>
            <a:r>
              <a:rPr lang="en-US" dirty="0"/>
              <a:t>H2S binds with the iron in the body. Red blood cells get their color from iron.  If it binds with iron, it’s binding to the red blood cells.  Large amounts of H2S can have fatal consequences.  </a:t>
            </a:r>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22</a:t>
            </a:fld>
            <a:endParaRPr lang="en-US"/>
          </a:p>
        </p:txBody>
      </p:sp>
    </p:spTree>
    <p:extLst>
      <p:ext uri="{BB962C8B-B14F-4D97-AF65-F5344CB8AC3E}">
        <p14:creationId xmlns:p14="http://schemas.microsoft.com/office/powerpoint/2010/main" val="185228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7593">
              <a:defRPr/>
            </a:pPr>
            <a:r>
              <a:rPr lang="en-US" dirty="0"/>
              <a:t>Recognize the warning signs.  There is an offensive “rotten egg” odor with H2S which is very strong, but it goes away rather quickly because it interferes with the sense of smell.  The odor may remain but you can’t smell it.  That first whiff should be your first clue.  Eye irritation, nose irritation , cough, nausea, and headache are the early symptoms.  </a:t>
            </a:r>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23</a:t>
            </a:fld>
            <a:endParaRPr lang="en-US"/>
          </a:p>
        </p:txBody>
      </p:sp>
    </p:spTree>
    <p:extLst>
      <p:ext uri="{BB962C8B-B14F-4D97-AF65-F5344CB8AC3E}">
        <p14:creationId xmlns:p14="http://schemas.microsoft.com/office/powerpoint/2010/main" val="227004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7593">
              <a:defRPr/>
            </a:pPr>
            <a:r>
              <a:rPr lang="en-US" dirty="0"/>
              <a:t>Vomiting, fatigue, visual disturbances, and shortness of breath are expected if the employee doesn’t remove himself from that environment.  </a:t>
            </a:r>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24</a:t>
            </a:fld>
            <a:endParaRPr lang="en-US"/>
          </a:p>
        </p:txBody>
      </p:sp>
    </p:spTree>
    <p:extLst>
      <p:ext uri="{BB962C8B-B14F-4D97-AF65-F5344CB8AC3E}">
        <p14:creationId xmlns:p14="http://schemas.microsoft.com/office/powerpoint/2010/main" val="18016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7</a:t>
            </a:fld>
            <a:endParaRPr lang="en-US" dirty="0"/>
          </a:p>
        </p:txBody>
      </p:sp>
    </p:spTree>
    <p:extLst>
      <p:ext uri="{BB962C8B-B14F-4D97-AF65-F5344CB8AC3E}">
        <p14:creationId xmlns:p14="http://schemas.microsoft.com/office/powerpoint/2010/main" val="167844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25</a:t>
            </a:fld>
            <a:endParaRPr lang="en-US"/>
          </a:p>
        </p:txBody>
      </p:sp>
    </p:spTree>
    <p:extLst>
      <p:ext uri="{BB962C8B-B14F-4D97-AF65-F5344CB8AC3E}">
        <p14:creationId xmlns:p14="http://schemas.microsoft.com/office/powerpoint/2010/main" val="108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26</a:t>
            </a:fld>
            <a:endParaRPr lang="en-US"/>
          </a:p>
        </p:txBody>
      </p:sp>
    </p:spTree>
    <p:extLst>
      <p:ext uri="{BB962C8B-B14F-4D97-AF65-F5344CB8AC3E}">
        <p14:creationId xmlns:p14="http://schemas.microsoft.com/office/powerpoint/2010/main" val="2483831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Conditions for Evacuation </a:t>
            </a:r>
          </a:p>
          <a:p>
            <a:endParaRPr lang="en-US" dirty="0"/>
          </a:p>
          <a:p>
            <a:pPr defTabSz="817593"/>
            <a:r>
              <a:rPr lang="en-US" dirty="0"/>
              <a:t>H2S gas is potentially generated anywhere that NaHS is present.  Although operational controls are in place to minimize this, it is still a concern.  Changes in pH within the process solution can trigger this occurrence.  Awareness to this is critical in maintaining the safety of all involved.  All Areas where this gas could be generated include anywhere around the Moly Plant Building, Storage</a:t>
            </a:r>
            <a:r>
              <a:rPr lang="en-US" baseline="0" dirty="0"/>
              <a:t> Tanks </a:t>
            </a:r>
            <a:r>
              <a:rPr lang="en-US" dirty="0"/>
              <a:t>and Thickener</a:t>
            </a:r>
            <a:r>
              <a:rPr lang="en-US" baseline="0" dirty="0"/>
              <a:t> Tanks.</a:t>
            </a:r>
          </a:p>
          <a:p>
            <a:pPr defTabSz="817593"/>
            <a:endParaRPr lang="en-US" baseline="0" dirty="0"/>
          </a:p>
          <a:p>
            <a:pPr defTabSz="817593"/>
            <a:r>
              <a:rPr lang="en-US" baseline="0" dirty="0"/>
              <a:t>Blue Strobe Light alarm along with sound will indicate a full evacuation.    42 fixed Sensors in place throughout moly plant and thickeners and tunnel. </a:t>
            </a:r>
            <a:endParaRPr lang="en-US" dirty="0"/>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27</a:t>
            </a:fld>
            <a:endParaRPr lang="en-US"/>
          </a:p>
        </p:txBody>
      </p:sp>
    </p:spTree>
    <p:extLst>
      <p:ext uri="{BB962C8B-B14F-4D97-AF65-F5344CB8AC3E}">
        <p14:creationId xmlns:p14="http://schemas.microsoft.com/office/powerpoint/2010/main" val="1136946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evacuation is triggered an audio evacuation alarm will sound throughout the Moly plant, and</a:t>
            </a:r>
            <a:r>
              <a:rPr lang="en-US" baseline="0" dirty="0"/>
              <a:t> Thickeners.  </a:t>
            </a:r>
            <a:r>
              <a:rPr lang="en-US" dirty="0"/>
              <a:t>Once activated, it will continue to sound until it is reset by the HazMat team or trained Moly processing personnel. These evacuation alarms can be tested manually by a qualified technician through the process control department by bump testing the sensors with calibrated gas.</a:t>
            </a:r>
          </a:p>
          <a:p>
            <a:endParaRPr lang="en-US" dirty="0"/>
          </a:p>
          <a:p>
            <a:r>
              <a:rPr lang="en-US" dirty="0"/>
              <a:t>When an alarm in the Moly Plant,</a:t>
            </a:r>
            <a:r>
              <a:rPr lang="en-US" baseline="0" dirty="0"/>
              <a:t> Storage Tanks and Thickener</a:t>
            </a:r>
            <a:r>
              <a:rPr lang="en-US" dirty="0"/>
              <a:t>s are activated, all entire</a:t>
            </a:r>
            <a:r>
              <a:rPr lang="en-US" baseline="0" dirty="0"/>
              <a:t> personnel will evacuate.   </a:t>
            </a:r>
          </a:p>
          <a:p>
            <a:endParaRPr lang="en-US" baseline="0" dirty="0"/>
          </a:p>
          <a:p>
            <a:r>
              <a:rPr lang="en-US" baseline="0" dirty="0"/>
              <a:t>Sensors are tested every first Tuesday of the month.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28</a:t>
            </a:fld>
            <a:endParaRPr lang="en-US"/>
          </a:p>
        </p:txBody>
      </p:sp>
    </p:spTree>
    <p:extLst>
      <p:ext uri="{BB962C8B-B14F-4D97-AF65-F5344CB8AC3E}">
        <p14:creationId xmlns:p14="http://schemas.microsoft.com/office/powerpoint/2010/main" val="149115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7593">
              <a:defRPr/>
            </a:pPr>
            <a:r>
              <a:rPr lang="en-US" dirty="0"/>
              <a:t>It is imperative that you do not stop to render aid, sign out or make process adjustments while evacuating.  </a:t>
            </a:r>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29</a:t>
            </a:fld>
            <a:endParaRPr lang="en-US"/>
          </a:p>
        </p:txBody>
      </p:sp>
    </p:spTree>
    <p:extLst>
      <p:ext uri="{BB962C8B-B14F-4D97-AF65-F5344CB8AC3E}">
        <p14:creationId xmlns:p14="http://schemas.microsoft.com/office/powerpoint/2010/main" val="236640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7593">
              <a:defRPr/>
            </a:pPr>
            <a:r>
              <a:rPr lang="en-US" b="1" dirty="0"/>
              <a:t>**** In the case of an H2S gas emergency all will proceed by evacuating up and out****</a:t>
            </a:r>
            <a:endParaRPr lang="en-US" dirty="0"/>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30</a:t>
            </a:fld>
            <a:endParaRPr lang="en-US"/>
          </a:p>
        </p:txBody>
      </p:sp>
    </p:spTree>
    <p:extLst>
      <p:ext uri="{BB962C8B-B14F-4D97-AF65-F5344CB8AC3E}">
        <p14:creationId xmlns:p14="http://schemas.microsoft.com/office/powerpoint/2010/main" val="2910201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31</a:t>
            </a:fld>
            <a:endParaRPr lang="en-US"/>
          </a:p>
        </p:txBody>
      </p:sp>
    </p:spTree>
    <p:extLst>
      <p:ext uri="{BB962C8B-B14F-4D97-AF65-F5344CB8AC3E}">
        <p14:creationId xmlns:p14="http://schemas.microsoft.com/office/powerpoint/2010/main" val="2667312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Level –</a:t>
            </a:r>
            <a:r>
              <a:rPr lang="en-US" baseline="0" dirty="0"/>
              <a:t> Main Assembly Meeting Point </a:t>
            </a:r>
          </a:p>
          <a:p>
            <a:endParaRPr lang="en-US" baseline="0" dirty="0"/>
          </a:p>
          <a:p>
            <a:r>
              <a:rPr lang="en-US" baseline="0" dirty="0"/>
              <a:t>Lower Level – Secondary Assembly Meeting Point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32</a:t>
            </a:fld>
            <a:endParaRPr lang="en-US"/>
          </a:p>
        </p:txBody>
      </p:sp>
    </p:spTree>
    <p:extLst>
      <p:ext uri="{BB962C8B-B14F-4D97-AF65-F5344CB8AC3E}">
        <p14:creationId xmlns:p14="http://schemas.microsoft.com/office/powerpoint/2010/main" val="40758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33</a:t>
            </a:fld>
            <a:endParaRPr lang="en-US" dirty="0"/>
          </a:p>
        </p:txBody>
      </p:sp>
    </p:spTree>
    <p:extLst>
      <p:ext uri="{BB962C8B-B14F-4D97-AF65-F5344CB8AC3E}">
        <p14:creationId xmlns:p14="http://schemas.microsoft.com/office/powerpoint/2010/main" val="294972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34</a:t>
            </a:fld>
            <a:endParaRPr lang="en-US"/>
          </a:p>
        </p:txBody>
      </p:sp>
    </p:spTree>
    <p:extLst>
      <p:ext uri="{BB962C8B-B14F-4D97-AF65-F5344CB8AC3E}">
        <p14:creationId xmlns:p14="http://schemas.microsoft.com/office/powerpoint/2010/main" val="16484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8</a:t>
            </a:fld>
            <a:endParaRPr lang="en-US" dirty="0"/>
          </a:p>
        </p:txBody>
      </p:sp>
    </p:spTree>
    <p:extLst>
      <p:ext uri="{BB962C8B-B14F-4D97-AF65-F5344CB8AC3E}">
        <p14:creationId xmlns:p14="http://schemas.microsoft.com/office/powerpoint/2010/main" val="2155697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35</a:t>
            </a:fld>
            <a:endParaRPr lang="en-US"/>
          </a:p>
        </p:txBody>
      </p:sp>
    </p:spTree>
    <p:extLst>
      <p:ext uri="{BB962C8B-B14F-4D97-AF65-F5344CB8AC3E}">
        <p14:creationId xmlns:p14="http://schemas.microsoft.com/office/powerpoint/2010/main" val="151533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36</a:t>
            </a:fld>
            <a:endParaRPr lang="en-US"/>
          </a:p>
        </p:txBody>
      </p:sp>
    </p:spTree>
    <p:extLst>
      <p:ext uri="{BB962C8B-B14F-4D97-AF65-F5344CB8AC3E}">
        <p14:creationId xmlns:p14="http://schemas.microsoft.com/office/powerpoint/2010/main" val="1479253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37</a:t>
            </a:fld>
            <a:endParaRPr lang="en-US"/>
          </a:p>
        </p:txBody>
      </p:sp>
    </p:spTree>
    <p:extLst>
      <p:ext uri="{BB962C8B-B14F-4D97-AF65-F5344CB8AC3E}">
        <p14:creationId xmlns:p14="http://schemas.microsoft.com/office/powerpoint/2010/main" val="403746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38</a:t>
            </a:fld>
            <a:endParaRPr lang="en-US"/>
          </a:p>
        </p:txBody>
      </p:sp>
    </p:spTree>
    <p:extLst>
      <p:ext uri="{BB962C8B-B14F-4D97-AF65-F5344CB8AC3E}">
        <p14:creationId xmlns:p14="http://schemas.microsoft.com/office/powerpoint/2010/main" val="1962071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a:t>
            </a:r>
            <a:r>
              <a:rPr lang="en-US" baseline="0" dirty="0"/>
              <a:t> Scientific Ventis MX4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39</a:t>
            </a:fld>
            <a:endParaRPr lang="en-US"/>
          </a:p>
        </p:txBody>
      </p:sp>
    </p:spTree>
    <p:extLst>
      <p:ext uri="{BB962C8B-B14F-4D97-AF65-F5344CB8AC3E}">
        <p14:creationId xmlns:p14="http://schemas.microsoft.com/office/powerpoint/2010/main" val="3540880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40</a:t>
            </a:fld>
            <a:endParaRPr lang="en-US"/>
          </a:p>
        </p:txBody>
      </p:sp>
    </p:spTree>
    <p:extLst>
      <p:ext uri="{BB962C8B-B14F-4D97-AF65-F5344CB8AC3E}">
        <p14:creationId xmlns:p14="http://schemas.microsoft.com/office/powerpoint/2010/main" val="2318981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r>
              <a:rPr lang="en-US" baseline="0" dirty="0"/>
              <a:t> Oxygen level should read at 20.5%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41</a:t>
            </a:fld>
            <a:endParaRPr lang="en-US"/>
          </a:p>
        </p:txBody>
      </p:sp>
    </p:spTree>
    <p:extLst>
      <p:ext uri="{BB962C8B-B14F-4D97-AF65-F5344CB8AC3E}">
        <p14:creationId xmlns:p14="http://schemas.microsoft.com/office/powerpoint/2010/main" val="4243738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42</a:t>
            </a:fld>
            <a:endParaRPr lang="en-US"/>
          </a:p>
        </p:txBody>
      </p:sp>
    </p:spTree>
    <p:extLst>
      <p:ext uri="{BB962C8B-B14F-4D97-AF65-F5344CB8AC3E}">
        <p14:creationId xmlns:p14="http://schemas.microsoft.com/office/powerpoint/2010/main" val="4079517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43</a:t>
            </a:fld>
            <a:endParaRPr lang="en-US"/>
          </a:p>
        </p:txBody>
      </p:sp>
    </p:spTree>
    <p:extLst>
      <p:ext uri="{BB962C8B-B14F-4D97-AF65-F5344CB8AC3E}">
        <p14:creationId xmlns:p14="http://schemas.microsoft.com/office/powerpoint/2010/main" val="84863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44</a:t>
            </a:fld>
            <a:endParaRPr lang="en-US"/>
          </a:p>
        </p:txBody>
      </p:sp>
    </p:spTree>
    <p:extLst>
      <p:ext uri="{BB962C8B-B14F-4D97-AF65-F5344CB8AC3E}">
        <p14:creationId xmlns:p14="http://schemas.microsoft.com/office/powerpoint/2010/main" val="366268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9</a:t>
            </a:fld>
            <a:endParaRPr lang="en-US"/>
          </a:p>
        </p:txBody>
      </p:sp>
    </p:spTree>
    <p:extLst>
      <p:ext uri="{BB962C8B-B14F-4D97-AF65-F5344CB8AC3E}">
        <p14:creationId xmlns:p14="http://schemas.microsoft.com/office/powerpoint/2010/main" val="1873883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6020"/>
            <a:r>
              <a:rPr lang="en-US" dirty="0"/>
              <a:t>Inoperable monitors must be properly tagged and removed from service.  Return the inoperable monitor the moly/filter plant control to ensure proper disposal procedures are followed.   </a:t>
            </a:r>
          </a:p>
          <a:p>
            <a:endParaRPr lang="en-US" dirty="0"/>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45</a:t>
            </a:fld>
            <a:endParaRPr lang="en-US"/>
          </a:p>
        </p:txBody>
      </p:sp>
    </p:spTree>
    <p:extLst>
      <p:ext uri="{BB962C8B-B14F-4D97-AF65-F5344CB8AC3E}">
        <p14:creationId xmlns:p14="http://schemas.microsoft.com/office/powerpoint/2010/main" val="4108982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46</a:t>
            </a:fld>
            <a:endParaRPr lang="en-US" dirty="0"/>
          </a:p>
        </p:txBody>
      </p:sp>
    </p:spTree>
    <p:extLst>
      <p:ext uri="{BB962C8B-B14F-4D97-AF65-F5344CB8AC3E}">
        <p14:creationId xmlns:p14="http://schemas.microsoft.com/office/powerpoint/2010/main" val="1293183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47</a:t>
            </a:fld>
            <a:endParaRPr lang="en-US" dirty="0"/>
          </a:p>
        </p:txBody>
      </p:sp>
    </p:spTree>
    <p:extLst>
      <p:ext uri="{BB962C8B-B14F-4D97-AF65-F5344CB8AC3E}">
        <p14:creationId xmlns:p14="http://schemas.microsoft.com/office/powerpoint/2010/main" val="464305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48</a:t>
            </a:fld>
            <a:endParaRPr lang="en-US"/>
          </a:p>
        </p:txBody>
      </p:sp>
    </p:spTree>
    <p:extLst>
      <p:ext uri="{BB962C8B-B14F-4D97-AF65-F5344CB8AC3E}">
        <p14:creationId xmlns:p14="http://schemas.microsoft.com/office/powerpoint/2010/main" val="2797289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49</a:t>
            </a:fld>
            <a:endParaRPr lang="en-US"/>
          </a:p>
        </p:txBody>
      </p:sp>
    </p:spTree>
    <p:extLst>
      <p:ext uri="{BB962C8B-B14F-4D97-AF65-F5344CB8AC3E}">
        <p14:creationId xmlns:p14="http://schemas.microsoft.com/office/powerpoint/2010/main" val="1994911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H2S Toxicity Table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50</a:t>
            </a:fld>
            <a:endParaRPr lang="en-US"/>
          </a:p>
        </p:txBody>
      </p:sp>
    </p:spTree>
    <p:extLst>
      <p:ext uri="{BB962C8B-B14F-4D97-AF65-F5344CB8AC3E}">
        <p14:creationId xmlns:p14="http://schemas.microsoft.com/office/powerpoint/2010/main" val="1984765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51</a:t>
            </a:fld>
            <a:endParaRPr lang="en-US" dirty="0"/>
          </a:p>
        </p:txBody>
      </p:sp>
    </p:spTree>
    <p:extLst>
      <p:ext uri="{BB962C8B-B14F-4D97-AF65-F5344CB8AC3E}">
        <p14:creationId xmlns:p14="http://schemas.microsoft.com/office/powerpoint/2010/main" val="1244181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52</a:t>
            </a:fld>
            <a:endParaRPr lang="en-US"/>
          </a:p>
        </p:txBody>
      </p:sp>
    </p:spTree>
    <p:extLst>
      <p:ext uri="{BB962C8B-B14F-4D97-AF65-F5344CB8AC3E}">
        <p14:creationId xmlns:p14="http://schemas.microsoft.com/office/powerpoint/2010/main" val="3737204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personnel</a:t>
            </a:r>
            <a:r>
              <a:rPr lang="en-US" baseline="0" dirty="0"/>
              <a:t> entering the Moly plant must have a respirator on their possession.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53</a:t>
            </a:fld>
            <a:endParaRPr lang="en-US"/>
          </a:p>
        </p:txBody>
      </p:sp>
    </p:spTree>
    <p:extLst>
      <p:ext uri="{BB962C8B-B14F-4D97-AF65-F5344CB8AC3E}">
        <p14:creationId xmlns:p14="http://schemas.microsoft.com/office/powerpoint/2010/main" val="4195795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55</a:t>
            </a:fld>
            <a:endParaRPr lang="en-US" dirty="0"/>
          </a:p>
        </p:txBody>
      </p:sp>
    </p:spTree>
    <p:extLst>
      <p:ext uri="{BB962C8B-B14F-4D97-AF65-F5344CB8AC3E}">
        <p14:creationId xmlns:p14="http://schemas.microsoft.com/office/powerpoint/2010/main" val="4219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to make the change on the NaHS unloading area  to </a:t>
            </a:r>
            <a:endParaRPr lang="en-US" dirty="0"/>
          </a:p>
        </p:txBody>
      </p:sp>
      <p:sp>
        <p:nvSpPr>
          <p:cNvPr id="4" name="Slide Number Placeholder 3"/>
          <p:cNvSpPr>
            <a:spLocks noGrp="1"/>
          </p:cNvSpPr>
          <p:nvPr>
            <p:ph type="sldNum" sz="quarter" idx="10"/>
          </p:nvPr>
        </p:nvSpPr>
        <p:spPr/>
        <p:txBody>
          <a:bodyPr/>
          <a:lstStyle/>
          <a:p>
            <a:fld id="{5A550152-2179-4E9B-8678-6F3CE1CDCD91}" type="slidenum">
              <a:rPr lang="en-US" smtClean="0"/>
              <a:t>10</a:t>
            </a:fld>
            <a:endParaRPr lang="en-US"/>
          </a:p>
        </p:txBody>
      </p:sp>
    </p:spTree>
    <p:extLst>
      <p:ext uri="{BB962C8B-B14F-4D97-AF65-F5344CB8AC3E}">
        <p14:creationId xmlns:p14="http://schemas.microsoft.com/office/powerpoint/2010/main" val="3953718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56</a:t>
            </a:fld>
            <a:endParaRPr lang="en-US" dirty="0"/>
          </a:p>
        </p:txBody>
      </p:sp>
    </p:spTree>
    <p:extLst>
      <p:ext uri="{BB962C8B-B14F-4D97-AF65-F5344CB8AC3E}">
        <p14:creationId xmlns:p14="http://schemas.microsoft.com/office/powerpoint/2010/main" val="98097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11</a:t>
            </a:fld>
            <a:endParaRPr lang="en-US" dirty="0"/>
          </a:p>
        </p:txBody>
      </p:sp>
    </p:spTree>
    <p:extLst>
      <p:ext uri="{BB962C8B-B14F-4D97-AF65-F5344CB8AC3E}">
        <p14:creationId xmlns:p14="http://schemas.microsoft.com/office/powerpoint/2010/main" val="282694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a:t>
            </a:r>
            <a:r>
              <a:rPr lang="en-US" baseline="0" dirty="0"/>
              <a:t> of Hydrogen = pH  acid/alkaline balance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12</a:t>
            </a:fld>
            <a:endParaRPr lang="en-US"/>
          </a:p>
        </p:txBody>
      </p:sp>
    </p:spTree>
    <p:extLst>
      <p:ext uri="{BB962C8B-B14F-4D97-AF65-F5344CB8AC3E}">
        <p14:creationId xmlns:p14="http://schemas.microsoft.com/office/powerpoint/2010/main" val="185690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13</a:t>
            </a:fld>
            <a:endParaRPr lang="en-US" dirty="0"/>
          </a:p>
        </p:txBody>
      </p:sp>
    </p:spTree>
    <p:extLst>
      <p:ext uri="{BB962C8B-B14F-4D97-AF65-F5344CB8AC3E}">
        <p14:creationId xmlns:p14="http://schemas.microsoft.com/office/powerpoint/2010/main" val="4329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higher pH,</a:t>
            </a:r>
            <a:r>
              <a:rPr lang="en-US" baseline="0" dirty="0"/>
              <a:t> the equilibrium of he equation below shifts to the right, keeping the sulphide in soluble form, therefore preventing any hydrogen sulphide odor from escaping.  </a:t>
            </a:r>
          </a:p>
          <a:p>
            <a:endParaRPr lang="en-US" baseline="0" dirty="0"/>
          </a:p>
          <a:p>
            <a:r>
              <a:rPr lang="en-US" baseline="0" dirty="0"/>
              <a:t>pH control is effective at controlling hydrogen sulfide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14</a:t>
            </a:fld>
            <a:endParaRPr lang="en-US"/>
          </a:p>
        </p:txBody>
      </p:sp>
    </p:spTree>
    <p:extLst>
      <p:ext uri="{BB962C8B-B14F-4D97-AF65-F5344CB8AC3E}">
        <p14:creationId xmlns:p14="http://schemas.microsoft.com/office/powerpoint/2010/main" val="808042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userDrawn="1"/>
        </p:nvSpPr>
        <p:spPr>
          <a:xfrm>
            <a:off x="8321367" y="6507151"/>
            <a:ext cx="620021" cy="246221"/>
          </a:xfrm>
          <a:prstGeom prst="rect">
            <a:avLst/>
          </a:prstGeom>
          <a:noFill/>
        </p:spPr>
        <p:txBody>
          <a:bodyPr wrap="square" rtlCol="0">
            <a:spAutoFit/>
          </a:bodyPr>
          <a:lstStyle/>
          <a:p>
            <a:pPr algn="l"/>
            <a:r>
              <a:rPr lang="en-US" sz="1000" b="1" dirty="0">
                <a:solidFill>
                  <a:schemeClr val="bg1"/>
                </a:solidFill>
                <a:latin typeface="Franklin Gothic Book" panose="020B0503020102020204" pitchFamily="34" charset="0"/>
              </a:rPr>
              <a:t>fcx.com</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736" t="2141" b="-1"/>
          <a:stretch/>
        </p:blipFill>
        <p:spPr>
          <a:xfrm>
            <a:off x="224156" y="282011"/>
            <a:ext cx="3033756" cy="35865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987" y="6202025"/>
            <a:ext cx="749808" cy="52319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2875" y="6106196"/>
            <a:ext cx="576072" cy="578808"/>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68084" y="5173774"/>
            <a:ext cx="2007833" cy="627463"/>
          </a:xfrm>
          <a:prstGeom prst="rect">
            <a:avLst/>
          </a:prstGeom>
        </p:spPr>
      </p:pic>
    </p:spTree>
    <p:extLst>
      <p:ext uri="{BB962C8B-B14F-4D97-AF65-F5344CB8AC3E}">
        <p14:creationId xmlns:p14="http://schemas.microsoft.com/office/powerpoint/2010/main" val="389359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18"/>
          <p:cNvSpPr>
            <a:spLocks noGrp="1" noChangeArrowheads="1"/>
          </p:cNvSpPr>
          <p:nvPr>
            <p:ph idx="1" hasCustomPrompt="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3F5AA8"/>
              </a:buClr>
              <a:defRPr baseline="0"/>
            </a:lvl1pPr>
            <a:lvl2pPr marL="746125" indent="-288925" defTabSz="858838">
              <a:buClr>
                <a:srgbClr val="3F5AA8"/>
              </a:buClr>
              <a:defRPr/>
            </a:lvl2pPr>
            <a:lvl3pPr>
              <a:buClr>
                <a:srgbClr val="3F5AA8"/>
              </a:buClr>
              <a:defRPr sz="1800"/>
            </a:lvl3pPr>
            <a:lvl4pPr>
              <a:buClr>
                <a:srgbClr val="3F5AA8"/>
              </a:buClr>
              <a:defRPr sz="1600"/>
            </a:lvl4pPr>
            <a:lvl5pPr>
              <a:buClr>
                <a:srgbClr val="00BBB3"/>
              </a:buClr>
              <a:defRPr/>
            </a:lvl5pPr>
          </a:lstStyle>
          <a:p>
            <a:pPr lvl="0"/>
            <a:r>
              <a:rPr lang="en-US" dirty="0"/>
              <a:t>Edit Master text styles Arial Bold font</a:t>
            </a:r>
          </a:p>
          <a:p>
            <a:pPr lvl="1"/>
            <a:r>
              <a:rPr lang="en-US" dirty="0"/>
              <a:t>Second level</a:t>
            </a:r>
          </a:p>
          <a:p>
            <a:pPr lvl="2"/>
            <a:r>
              <a:rPr lang="en-US" dirty="0"/>
              <a:t>Third level</a:t>
            </a:r>
          </a:p>
          <a:p>
            <a:pPr lvl="3"/>
            <a:r>
              <a:rPr lang="en-US" dirty="0"/>
              <a:t>Fourth Level</a:t>
            </a:r>
          </a:p>
        </p:txBody>
      </p:sp>
      <p:sp>
        <p:nvSpPr>
          <p:cNvPr id="5"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2800"/>
            </a:lvl1pPr>
          </a:lstStyle>
          <a:p>
            <a:pPr lvl="0"/>
            <a:r>
              <a:rPr lang="en-US" dirty="0"/>
              <a:t>Click to edit Master title style</a:t>
            </a:r>
          </a:p>
        </p:txBody>
      </p:sp>
      <p:sp>
        <p:nvSpPr>
          <p:cNvPr id="7"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22407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411085"/>
            <a:ext cx="3892550" cy="4367213"/>
          </a:xfrm>
        </p:spPr>
        <p:txBody>
          <a:bodyPr/>
          <a:lstStyle>
            <a:lvl1pPr>
              <a:defRPr sz="2800"/>
            </a:lvl1pPr>
            <a:lvl2pPr marL="631825" indent="-174625">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92650" y="1411085"/>
            <a:ext cx="3894138" cy="4367213"/>
          </a:xfrm>
        </p:spPr>
        <p:txBody>
          <a:bodyPr/>
          <a:lstStyle>
            <a:lvl1pPr>
              <a:defRPr sz="2800"/>
            </a:lvl1pPr>
            <a:lvl2pPr marL="631825" indent="-233363">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5"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pPr>
              <a:defRPr/>
            </a:pPr>
            <a:fld id="{06F55095-8296-4A0D-AE88-756AB355F4C9}" type="datetime1">
              <a:rPr lang="en-US" smtClean="0"/>
              <a:t>8/23/2023</a:t>
            </a:fld>
            <a:endParaRPr lang="en-US" dirty="0"/>
          </a:p>
        </p:txBody>
      </p:sp>
      <p:sp>
        <p:nvSpPr>
          <p:cNvPr id="6"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pPr>
              <a:defRPr/>
            </a:pPr>
            <a:endParaRPr lang="en-US" dirty="0"/>
          </a:p>
        </p:txBody>
      </p:sp>
      <p:sp>
        <p:nvSpPr>
          <p:cNvPr id="10"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26030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748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787248"/>
            <a:ext cx="4040188" cy="3951288"/>
          </a:xfrm>
        </p:spPr>
        <p:txBody>
          <a:bodyPr/>
          <a:lstStyle>
            <a:lvl1pPr>
              <a:defRPr sz="2400"/>
            </a:lvl1pPr>
            <a:lvl2pPr marL="576263" indent="-236538">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14748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787248"/>
            <a:ext cx="4041775" cy="3951288"/>
          </a:xfrm>
        </p:spPr>
        <p:txBody>
          <a:bodyPr/>
          <a:lstStyle>
            <a:lvl1pPr>
              <a:defRPr sz="2400"/>
            </a:lvl1pPr>
            <a:lvl2pPr marL="576263" indent="-236538">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pPr>
              <a:defRPr/>
            </a:pPr>
            <a:fld id="{B6A51C0C-D6D6-41E5-8D21-37C8FD771AA1}" type="datetime1">
              <a:rPr lang="en-US" smtClean="0"/>
              <a:t>8/23/2023</a:t>
            </a:fld>
            <a:endParaRPr lang="en-US" dirty="0"/>
          </a:p>
        </p:txBody>
      </p:sp>
      <p:sp>
        <p:nvSpPr>
          <p:cNvPr id="8"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pPr>
              <a:defRPr/>
            </a:pPr>
            <a:endParaRPr lang="en-US" dirty="0"/>
          </a:p>
        </p:txBody>
      </p:sp>
      <p:sp>
        <p:nvSpPr>
          <p:cNvPr id="12"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 name="Rectangle 17"/>
          <p:cNvSpPr>
            <a:spLocks noGrp="1" noChangeArrowheads="1"/>
          </p:cNvSpPr>
          <p:nvPr>
            <p:ph type="sldNum" sz="quarter" idx="12"/>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42466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8"/>
          <p:cNvSpPr>
            <a:spLocks noGrp="1" noChangeArrowheads="1"/>
          </p:cNvSpPr>
          <p:nvPr>
            <p:ph idx="1" hasCustomPrompt="1"/>
          </p:nvPr>
        </p:nvSpPr>
        <p:spPr bwMode="auto">
          <a:xfrm>
            <a:off x="657275" y="1351723"/>
            <a:ext cx="7939088" cy="4750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3F5AA8"/>
              </a:buClr>
              <a:defRPr/>
            </a:lvl1pPr>
            <a:lvl2pPr marL="631825" indent="-174625" defTabSz="796925">
              <a:buClr>
                <a:srgbClr val="3F5AA8"/>
              </a:buClr>
              <a:defRPr/>
            </a:lvl2pPr>
            <a:lvl3pPr>
              <a:buClr>
                <a:srgbClr val="3F5AA8"/>
              </a:buClr>
              <a:defRPr/>
            </a:lvl3pPr>
            <a:lvl4pPr>
              <a:buClr>
                <a:srgbClr val="00BBB3"/>
              </a:buClr>
              <a:defRPr/>
            </a:lvl4pPr>
            <a:lvl5pPr>
              <a:buClr>
                <a:srgbClr val="00BBB3"/>
              </a:buClr>
              <a:defRPr/>
            </a:lvl5pPr>
          </a:lstStyle>
          <a:p>
            <a:pPr lvl="0"/>
            <a:r>
              <a:rPr lang="en-US" dirty="0"/>
              <a:t>Edit Master text styles Arial Bold</a:t>
            </a:r>
          </a:p>
          <a:p>
            <a:pPr lvl="1"/>
            <a:r>
              <a:rPr lang="en-US" dirty="0"/>
              <a:t>Second level</a:t>
            </a:r>
          </a:p>
          <a:p>
            <a:pPr lvl="2"/>
            <a:r>
              <a:rPr lang="en-US" dirty="0"/>
              <a:t>Third level</a:t>
            </a:r>
          </a:p>
        </p:txBody>
      </p:sp>
      <p:sp>
        <p:nvSpPr>
          <p:cNvPr id="5"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4142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3150" y="1370330"/>
            <a:ext cx="5111750" cy="5853113"/>
          </a:xfrm>
        </p:spPr>
        <p:txBody>
          <a:bodyPr/>
          <a:lstStyle>
            <a:lvl1pPr>
              <a:defRPr sz="2800"/>
            </a:lvl1pPr>
            <a:lvl2pPr>
              <a:defRPr sz="2400"/>
            </a:lvl2pPr>
            <a:lvl3pPr>
              <a:defRPr sz="2000"/>
            </a:lvl3pPr>
            <a:lvl4pPr marL="1600200" indent="-228600">
              <a:buClr>
                <a:srgbClr val="3F5AA8"/>
              </a:buClr>
              <a:buFont typeface="Arial" panose="020B0604020202020204" pitchFamily="34" charset="0"/>
              <a:buChar char="•"/>
              <a:defRPr sz="1600"/>
            </a:lvl4pPr>
            <a:lvl5pPr marL="2057400" indent="-228600">
              <a:buClr>
                <a:srgbClr val="3F5AA8"/>
              </a:buClr>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Edit Master text styles</a:t>
            </a:r>
          </a:p>
          <a:p>
            <a:pPr lvl="1"/>
            <a:r>
              <a:rPr lang="en-US" dirty="0"/>
              <a:t> 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Rectangle 15"/>
          <p:cNvSpPr>
            <a:spLocks noGrp="1" noChangeArrowheads="1"/>
          </p:cNvSpPr>
          <p:nvPr>
            <p:ph type="dt" sz="half" idx="10"/>
          </p:nvPr>
        </p:nvSpPr>
        <p:spPr>
          <a:xfrm>
            <a:off x="685800" y="6139071"/>
            <a:ext cx="1905000" cy="457200"/>
          </a:xfrm>
          <a:prstGeom prst="rect">
            <a:avLst/>
          </a:prstGeom>
          <a:ln/>
        </p:spPr>
        <p:txBody>
          <a:bodyPr/>
          <a:lstStyle>
            <a:lvl1pPr>
              <a:defRPr/>
            </a:lvl1pPr>
          </a:lstStyle>
          <a:p>
            <a:pPr>
              <a:defRPr/>
            </a:pPr>
            <a:fld id="{E7FFF61A-CAFD-4D3D-8F21-128FA759D8BC}" type="datetime1">
              <a:rPr lang="en-US" smtClean="0"/>
              <a:t>8/23/2023</a:t>
            </a:fld>
            <a:endParaRPr lang="en-US" dirty="0"/>
          </a:p>
        </p:txBody>
      </p:sp>
      <p:sp>
        <p:nvSpPr>
          <p:cNvPr id="6" name="Rectangle 16"/>
          <p:cNvSpPr>
            <a:spLocks noGrp="1" noChangeArrowheads="1"/>
          </p:cNvSpPr>
          <p:nvPr>
            <p:ph type="ftr" sz="quarter" idx="11"/>
          </p:nvPr>
        </p:nvSpPr>
        <p:spPr>
          <a:xfrm>
            <a:off x="3124200" y="6139071"/>
            <a:ext cx="2895600" cy="457200"/>
          </a:xfrm>
          <a:prstGeom prst="rect">
            <a:avLst/>
          </a:prstGeom>
          <a:ln/>
        </p:spPr>
        <p:txBody>
          <a:bodyPr/>
          <a:lstStyle>
            <a:lvl1pPr>
              <a:defRPr/>
            </a:lvl1pPr>
          </a:lstStyle>
          <a:p>
            <a:pPr>
              <a:defRPr/>
            </a:pPr>
            <a:endParaRPr lang="en-US" dirty="0"/>
          </a:p>
        </p:txBody>
      </p:sp>
      <p:sp>
        <p:nvSpPr>
          <p:cNvPr id="10"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10685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7"/>
          <p:cNvSpPr>
            <a:spLocks noGrp="1" noChangeArrowheads="1"/>
          </p:cNvSpPr>
          <p:nvPr userDrawn="1">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pPr>
              <a:defRPr/>
            </a:pPr>
            <a:fld id="{0966DC23-5D75-4E55-94E0-8AC9A57DBD08}" type="slidenum">
              <a:rPr lang="en-US" smtClean="0"/>
              <a:pPr>
                <a:def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9015" y="4031725"/>
            <a:ext cx="1574810" cy="492140"/>
          </a:xfrm>
          <a:prstGeom prst="rect">
            <a:avLst/>
          </a:prstGeom>
        </p:spPr>
      </p:pic>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1736" t="2141" b="-1"/>
          <a:stretch/>
        </p:blipFill>
        <p:spPr>
          <a:xfrm>
            <a:off x="294255" y="6611815"/>
            <a:ext cx="1494002" cy="176621"/>
          </a:xfrm>
          <a:prstGeom prst="rect">
            <a:avLst/>
          </a:prstGeom>
        </p:spPr>
      </p:pic>
    </p:spTree>
    <p:extLst>
      <p:ext uri="{BB962C8B-B14F-4D97-AF65-F5344CB8AC3E}">
        <p14:creationId xmlns:p14="http://schemas.microsoft.com/office/powerpoint/2010/main" val="367401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p:txBody>
      </p:sp>
      <p:sp>
        <p:nvSpPr>
          <p:cNvPr id="4" name="Rectangle 15"/>
          <p:cNvSpPr>
            <a:spLocks noGrp="1" noChangeArrowheads="1"/>
          </p:cNvSpPr>
          <p:nvPr>
            <p:ph type="dt" sz="half" idx="10"/>
          </p:nvPr>
        </p:nvSpPr>
        <p:spPr>
          <a:xfrm>
            <a:off x="685800" y="6178827"/>
            <a:ext cx="1905000" cy="457200"/>
          </a:xfrm>
          <a:prstGeom prst="rect">
            <a:avLst/>
          </a:prstGeom>
          <a:ln/>
        </p:spPr>
        <p:txBody>
          <a:bodyPr/>
          <a:lstStyle>
            <a:lvl1pPr>
              <a:defRPr/>
            </a:lvl1pPr>
          </a:lstStyle>
          <a:p>
            <a:pPr>
              <a:defRPr/>
            </a:pPr>
            <a:fld id="{530B8776-AA6D-4A81-B24D-D01C2F1248B1}" type="datetime1">
              <a:rPr lang="en-US" smtClean="0"/>
              <a:t>8/23/2023</a:t>
            </a:fld>
            <a:endParaRPr lang="en-US" dirty="0"/>
          </a:p>
        </p:txBody>
      </p:sp>
      <p:sp>
        <p:nvSpPr>
          <p:cNvPr id="5" name="Rectangle 16"/>
          <p:cNvSpPr>
            <a:spLocks noGrp="1" noChangeArrowheads="1"/>
          </p:cNvSpPr>
          <p:nvPr>
            <p:ph type="ftr" sz="quarter" idx="11"/>
          </p:nvPr>
        </p:nvSpPr>
        <p:spPr>
          <a:xfrm>
            <a:off x="3124200" y="6178827"/>
            <a:ext cx="2895600" cy="457200"/>
          </a:xfrm>
          <a:prstGeom prst="rect">
            <a:avLst/>
          </a:prstGeom>
          <a:ln/>
        </p:spPr>
        <p:txBody>
          <a:bodyPr/>
          <a:lstStyle>
            <a:lvl1pPr>
              <a:defRPr/>
            </a:lvl1pPr>
          </a:lstStyle>
          <a:p>
            <a:pPr>
              <a:defRPr/>
            </a:pPr>
            <a:endParaRPr lang="en-US" dirty="0"/>
          </a:p>
        </p:txBody>
      </p:sp>
      <p:sp>
        <p:nvSpPr>
          <p:cNvPr id="9"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7"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36282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0" y="1390649"/>
            <a:ext cx="6288088" cy="4735513"/>
          </a:xfrm>
        </p:spPr>
        <p:txBody>
          <a:bodyPr vert="eaVert"/>
          <a:lstStyle/>
          <a:p>
            <a:pPr lvl="0"/>
            <a:r>
              <a:rPr lang="en-US"/>
              <a:t>Edit Master text styles</a:t>
            </a:r>
          </a:p>
          <a:p>
            <a:pPr lvl="1"/>
            <a:r>
              <a:rPr lang="en-US"/>
              <a:t>Second level</a:t>
            </a:r>
          </a:p>
          <a:p>
            <a:pPr lvl="2"/>
            <a:r>
              <a:rPr lang="en-US"/>
              <a:t>Third level</a:t>
            </a:r>
          </a:p>
        </p:txBody>
      </p:sp>
      <p:sp>
        <p:nvSpPr>
          <p:cNvPr id="7" name="Rectangle 19"/>
          <p:cNvSpPr>
            <a:spLocks noGrp="1" noChangeArrowheads="1"/>
          </p:cNvSpPr>
          <p:nvPr>
            <p:ph type="title"/>
          </p:nvPr>
        </p:nvSpPr>
        <p:spPr bwMode="auto">
          <a:xfrm rot="5400000">
            <a:off x="5229224" y="2800350"/>
            <a:ext cx="4857751" cy="2038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solidFill>
                  <a:srgbClr val="A85B41"/>
                </a:solidFill>
                <a:effectLst/>
              </a:defRPr>
            </a:lvl1pPr>
          </a:lstStyle>
          <a:p>
            <a:pPr lvl="0"/>
            <a:r>
              <a:rPr lang="en-US"/>
              <a:t>Click to edit Master title style</a:t>
            </a:r>
            <a:endParaRPr lang="en-US" dirty="0"/>
          </a:p>
        </p:txBody>
      </p:sp>
      <p:sp>
        <p:nvSpPr>
          <p:cNvPr id="6"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spTree>
    <p:extLst>
      <p:ext uri="{BB962C8B-B14F-4D97-AF65-F5344CB8AC3E}">
        <p14:creationId xmlns:p14="http://schemas.microsoft.com/office/powerpoint/2010/main" val="9891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14066" y="6606075"/>
            <a:ext cx="1499616" cy="181334"/>
          </a:xfrm>
          <a:prstGeom prst="rect">
            <a:avLst/>
          </a:prstGeom>
        </p:spPr>
      </p:pic>
      <p:cxnSp>
        <p:nvCxnSpPr>
          <p:cNvPr id="13" name="Straight Connector 12"/>
          <p:cNvCxnSpPr/>
          <p:nvPr userDrawn="1"/>
        </p:nvCxnSpPr>
        <p:spPr>
          <a:xfrm>
            <a:off x="0" y="955902"/>
            <a:ext cx="9144000" cy="1784"/>
          </a:xfrm>
          <a:prstGeom prst="line">
            <a:avLst/>
          </a:prstGeom>
          <a:ln w="12700">
            <a:solidFill>
              <a:srgbClr val="3F5AA8"/>
            </a:solidFill>
          </a:ln>
        </p:spPr>
        <p:style>
          <a:lnRef idx="1">
            <a:schemeClr val="accent1"/>
          </a:lnRef>
          <a:fillRef idx="0">
            <a:schemeClr val="accent1"/>
          </a:fillRef>
          <a:effectRef idx="0">
            <a:schemeClr val="accent1"/>
          </a:effectRef>
          <a:fontRef idx="minor">
            <a:schemeClr val="tx1"/>
          </a:fontRef>
        </p:style>
      </p:cxnSp>
      <p:sp>
        <p:nvSpPr>
          <p:cNvPr id="1031" name="Rectangle 18"/>
          <p:cNvSpPr>
            <a:spLocks noGrp="1" noChangeArrowheads="1"/>
          </p:cNvSpPr>
          <p:nvPr userDrawn="1">
            <p:ph type="body" idx="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Arial Bold FONT </a:t>
            </a:r>
          </a:p>
          <a:p>
            <a:pPr lvl="1"/>
            <a:r>
              <a:rPr lang="en-US" dirty="0"/>
              <a:t>	Second level</a:t>
            </a:r>
          </a:p>
          <a:p>
            <a:pPr lvl="2"/>
            <a:r>
              <a:rPr lang="en-US" dirty="0"/>
              <a:t>Third level</a:t>
            </a:r>
          </a:p>
          <a:p>
            <a:pPr lvl="3"/>
            <a:r>
              <a:rPr lang="en-US" dirty="0"/>
              <a:t>Fourth Level</a:t>
            </a:r>
          </a:p>
        </p:txBody>
      </p:sp>
      <p:sp>
        <p:nvSpPr>
          <p:cNvPr id="1032" name="Rectangle 19"/>
          <p:cNvSpPr>
            <a:spLocks noGrp="1" noChangeArrowheads="1"/>
          </p:cNvSpPr>
          <p:nvPr userDrawn="1">
            <p:ph type="title"/>
          </p:nvPr>
        </p:nvSpPr>
        <p:spPr bwMode="auto">
          <a:xfrm>
            <a:off x="609600" y="284429"/>
            <a:ext cx="7135258" cy="6400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4"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0966DC23-5D75-4E55-94E0-8AC9A57DBD08}" type="slidenum">
              <a:rPr lang="en-US" smtClean="0"/>
              <a:pPr>
                <a:defRPr/>
              </a:pPr>
              <a:t>‹#›</a:t>
            </a:fld>
            <a:endParaRPr lang="en-US" dirty="0"/>
          </a:p>
        </p:txBody>
      </p:sp>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83214" y="537777"/>
            <a:ext cx="1285978" cy="344467"/>
          </a:xfrm>
          <a:prstGeom prst="rect">
            <a:avLst/>
          </a:prstGeom>
        </p:spPr>
      </p:pic>
      <p:cxnSp>
        <p:nvCxnSpPr>
          <p:cNvPr id="18" name="Straight Connector 17"/>
          <p:cNvCxnSpPr/>
          <p:nvPr userDrawn="1"/>
        </p:nvCxnSpPr>
        <p:spPr>
          <a:xfrm>
            <a:off x="0" y="6505702"/>
            <a:ext cx="9144000" cy="1784"/>
          </a:xfrm>
          <a:prstGeom prst="line">
            <a:avLst/>
          </a:prstGeom>
          <a:ln w="12700">
            <a:solidFill>
              <a:srgbClr val="3F5AA8"/>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5071" y="73947"/>
            <a:ext cx="862264" cy="388511"/>
          </a:xfrm>
          <a:prstGeom prst="rect">
            <a:avLst/>
          </a:prstGeom>
        </p:spPr>
      </p:pic>
    </p:spTree>
    <p:extLst>
      <p:ext uri="{BB962C8B-B14F-4D97-AF65-F5344CB8AC3E}">
        <p14:creationId xmlns:p14="http://schemas.microsoft.com/office/powerpoint/2010/main" val="124220035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2" r:id="rId3"/>
    <p:sldLayoutId id="2147484103" r:id="rId4"/>
    <p:sldLayoutId id="2147484105" r:id="rId5"/>
    <p:sldLayoutId id="2147484106" r:id="rId6"/>
    <p:sldLayoutId id="2147484107" r:id="rId7"/>
    <p:sldLayoutId id="2147484108" r:id="rId8"/>
    <p:sldLayoutId id="214748410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3000"/>
        </a:lnSpc>
        <a:spcBef>
          <a:spcPct val="0"/>
        </a:spcBef>
        <a:spcAft>
          <a:spcPct val="0"/>
        </a:spcAft>
        <a:defRPr lang="en-US" sz="2800" b="1" i="0" kern="1200" dirty="0" smtClean="0">
          <a:solidFill>
            <a:srgbClr val="A85B4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p:titleStyle>
    <p:bodyStyle>
      <a:lvl1pPr marL="342900" indent="-342900" algn="l" rtl="0" eaLnBrk="1" fontAlgn="base" hangingPunct="1">
        <a:spcBef>
          <a:spcPct val="20000"/>
        </a:spcBef>
        <a:spcAft>
          <a:spcPct val="0"/>
        </a:spcAft>
        <a:buClr>
          <a:srgbClr val="3F5AA8"/>
        </a:buClr>
        <a:buFont typeface="Wingdings" panose="05000000000000000000" pitchFamily="2" charset="2"/>
        <a:buChar char="§"/>
        <a:defRPr sz="2000" b="1">
          <a:solidFill>
            <a:schemeClr val="tx1"/>
          </a:solidFill>
          <a:latin typeface="Arial" panose="020B0604020202020204" pitchFamily="34" charset="0"/>
          <a:ea typeface="+mn-ea"/>
          <a:cs typeface="Arial" panose="020B0604020202020204" pitchFamily="34" charset="0"/>
        </a:defRPr>
      </a:lvl1pPr>
      <a:lvl2pPr marL="576263" indent="-119063" algn="l" defTabSz="746125" rtl="0" eaLnBrk="1" fontAlgn="base" hangingPunct="1">
        <a:spcBef>
          <a:spcPct val="20000"/>
        </a:spcBef>
        <a:spcAft>
          <a:spcPct val="0"/>
        </a:spcAft>
        <a:buClr>
          <a:srgbClr val="3F5AA8"/>
        </a:buClr>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rgbClr val="3F5AA8"/>
        </a:buClr>
        <a:buFont typeface="Franklin Gothic Book" panose="020B05030201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rgbClr val="3F5AA8"/>
        </a:buClr>
        <a:buFont typeface="Courier New" panose="02070309020205020404" pitchFamily="49" charset="0"/>
        <a:buChar char="o"/>
        <a:defRPr sz="1600" b="1" baseline="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rgbClr val="00BBB3"/>
        </a:buClr>
        <a:buFont typeface="Courier New" panose="02070309020205020404" pitchFamily="49" charset="0"/>
        <a:buChar char="o"/>
        <a:defRPr sz="2400" b="1">
          <a:solidFill>
            <a:schemeClr val="tx1"/>
          </a:solidFill>
          <a:latin typeface="Franklin Gothic Book" panose="020B0503020102020204" pitchFamily="34" charset="0"/>
        </a:defRPr>
      </a:lvl5pPr>
      <a:lvl6pPr marL="25146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hyperlink" Target="Alarm%20Cli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6GGyyO92Q94?feature=oembed"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bwMode="auto">
          <a:xfrm>
            <a:off x="460508" y="1296985"/>
            <a:ext cx="6205415" cy="18802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lnSpc>
                <a:spcPts val="2600"/>
              </a:lnSpc>
              <a:spcBef>
                <a:spcPct val="0"/>
              </a:spcBef>
              <a:spcAft>
                <a:spcPct val="0"/>
              </a:spcAft>
              <a:defRPr lang="en-US" sz="3200" b="1" i="1" kern="1200" dirty="0" smtClean="0">
                <a:solidFill>
                  <a:schemeClr val="tx1"/>
                </a:solidFill>
                <a:effectLst/>
                <a:latin typeface="+mj-lt"/>
                <a:ea typeface="+mj-ea"/>
                <a:cs typeface="+mj-cs"/>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a:lstStyle>
          <a:p>
            <a:pPr algn="l">
              <a:lnSpc>
                <a:spcPts val="5000"/>
              </a:lnSpc>
            </a:pPr>
            <a:r>
              <a:rPr lang="en-US" i="0">
                <a:latin typeface="Franklin Gothic Medium"/>
              </a:rPr>
              <a:t>2021 Hazardous Gas Awareness </a:t>
            </a:r>
            <a:endParaRPr lang="en-US" i="0" dirty="0">
              <a:latin typeface="Franklin Gothic Medium" panose="020B0603020102020204" pitchFamily="34" charset="0"/>
            </a:endParaRPr>
          </a:p>
          <a:p>
            <a:pPr algn="l">
              <a:lnSpc>
                <a:spcPts val="5000"/>
              </a:lnSpc>
            </a:pPr>
            <a:r>
              <a:rPr lang="en-US" i="0" dirty="0">
                <a:latin typeface="Franklin Gothic Medium" panose="020B0603020102020204" pitchFamily="34" charset="0"/>
              </a:rPr>
              <a:t>Moly Plant</a:t>
            </a:r>
          </a:p>
        </p:txBody>
      </p:sp>
    </p:spTree>
    <p:extLst>
      <p:ext uri="{BB962C8B-B14F-4D97-AF65-F5344CB8AC3E}">
        <p14:creationId xmlns:p14="http://schemas.microsoft.com/office/powerpoint/2010/main" val="24118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0966DC23-5D75-4E55-94E0-8AC9A57DBD08}" type="slidenum">
              <a:rPr lang="en-US" smtClean="0"/>
              <a:pPr>
                <a:defRPr/>
              </a:pPr>
              <a:t>10</a:t>
            </a:fld>
            <a:endParaRPr lang="en-US" dirty="0"/>
          </a:p>
        </p:txBody>
      </p:sp>
      <p:sp>
        <p:nvSpPr>
          <p:cNvPr id="4" name="Title 3"/>
          <p:cNvSpPr>
            <a:spLocks noGrp="1"/>
          </p:cNvSpPr>
          <p:nvPr>
            <p:ph type="title"/>
          </p:nvPr>
        </p:nvSpPr>
        <p:spPr/>
        <p:txBody>
          <a:bodyPr/>
          <a:lstStyle/>
          <a:p>
            <a:r>
              <a:rPr lang="en-US" dirty="0"/>
              <a:t>Restricted Access Area </a:t>
            </a:r>
          </a:p>
        </p:txBody>
      </p:sp>
      <p:sp>
        <p:nvSpPr>
          <p:cNvPr id="3" name="Rectangle 2"/>
          <p:cNvSpPr/>
          <p:nvPr/>
        </p:nvSpPr>
        <p:spPr>
          <a:xfrm>
            <a:off x="3728808" y="2721391"/>
            <a:ext cx="373380" cy="232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mreal\AppData\Local\Temp\SNAGHTML1d9b7ab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69" y="1106908"/>
            <a:ext cx="8474542" cy="524782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43503" y="3111062"/>
            <a:ext cx="1185305" cy="262759"/>
          </a:xfrm>
          <a:prstGeom prst="rect">
            <a:avLst/>
          </a:prstGeom>
          <a:solidFill>
            <a:srgbClr val="E5B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n w="0"/>
                <a:solidFill>
                  <a:schemeClr val="tx1"/>
                </a:solidFill>
                <a:effectLst>
                  <a:outerShdw blurRad="38100" dist="19050" dir="2700000" algn="tl" rotWithShape="0">
                    <a:schemeClr val="dk1">
                      <a:alpha val="40000"/>
                    </a:schemeClr>
                  </a:outerShdw>
                </a:effectLst>
              </a:rPr>
              <a:t>NaHS Unloading</a:t>
            </a:r>
          </a:p>
        </p:txBody>
      </p:sp>
    </p:spTree>
    <p:extLst>
      <p:ext uri="{BB962C8B-B14F-4D97-AF65-F5344CB8AC3E}">
        <p14:creationId xmlns:p14="http://schemas.microsoft.com/office/powerpoint/2010/main" val="2181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Copper-Moly Separation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11</a:t>
            </a:fld>
            <a:endParaRPr lang="en-US"/>
          </a:p>
        </p:txBody>
      </p:sp>
      <p:sp>
        <p:nvSpPr>
          <p:cNvPr id="4" name="Content Placeholder 3"/>
          <p:cNvSpPr>
            <a:spLocks noGrp="1"/>
          </p:cNvSpPr>
          <p:nvPr>
            <p:ph idx="1"/>
          </p:nvPr>
        </p:nvSpPr>
        <p:spPr>
          <a:xfrm>
            <a:off x="257175" y="1438276"/>
            <a:ext cx="8686800" cy="4573588"/>
          </a:xfrm>
        </p:spPr>
        <p:txBody>
          <a:bodyPr/>
          <a:lstStyle/>
          <a:p>
            <a:pPr marL="0" indent="0">
              <a:buNone/>
            </a:pPr>
            <a:r>
              <a:rPr lang="en-US" b="1" i="1" dirty="0"/>
              <a:t>DEPRESSION OF COPPER SULPHIDES </a:t>
            </a:r>
          </a:p>
          <a:p>
            <a:pPr marL="0" indent="0">
              <a:buNone/>
            </a:pPr>
            <a:endParaRPr lang="en-US" b="1" i="1" dirty="0">
              <a:solidFill>
                <a:srgbClr val="FF0000"/>
              </a:solidFill>
            </a:endParaRPr>
          </a:p>
          <a:p>
            <a:pPr marL="0" indent="0">
              <a:buNone/>
            </a:pPr>
            <a:r>
              <a:rPr lang="en-US" dirty="0"/>
              <a:t>The objective of the Molybdenite Plant is to float the molybdenum sulphides and depress the copper sulphides.  </a:t>
            </a:r>
          </a:p>
          <a:p>
            <a:pPr marL="0" indent="0">
              <a:buNone/>
            </a:pPr>
            <a:endParaRPr lang="en-US" dirty="0"/>
          </a:p>
          <a:p>
            <a:pPr marL="0" indent="0">
              <a:buNone/>
            </a:pPr>
            <a:r>
              <a:rPr lang="en-US" dirty="0"/>
              <a:t>The most used reagent is NaHS, considering its safety and environmental aspects.    </a:t>
            </a:r>
          </a:p>
        </p:txBody>
      </p:sp>
    </p:spTree>
    <p:extLst>
      <p:ext uri="{BB962C8B-B14F-4D97-AF65-F5344CB8AC3E}">
        <p14:creationId xmlns:p14="http://schemas.microsoft.com/office/powerpoint/2010/main" val="36754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Definition </a:t>
            </a:r>
          </a:p>
        </p:txBody>
      </p:sp>
      <p:sp>
        <p:nvSpPr>
          <p:cNvPr id="5" name="Content Placeholder 4"/>
          <p:cNvSpPr>
            <a:spLocks noGrp="1"/>
          </p:cNvSpPr>
          <p:nvPr>
            <p:ph sz="half" idx="1"/>
          </p:nvPr>
        </p:nvSpPr>
        <p:spPr>
          <a:xfrm>
            <a:off x="397565" y="1222164"/>
            <a:ext cx="8220076" cy="1155700"/>
          </a:xfrm>
        </p:spPr>
        <p:txBody>
          <a:bodyPr/>
          <a:lstStyle/>
          <a:p>
            <a:pPr marL="0" indent="0">
              <a:buNone/>
            </a:pPr>
            <a:r>
              <a:rPr lang="en-US" sz="2200" dirty="0"/>
              <a:t>pH is a value used to indicate acidity or alkalinity of a substance.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12</a:t>
            </a:fld>
            <a:endParaRPr lang="en-US"/>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7564" y="2130875"/>
            <a:ext cx="8368063" cy="337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6545580" y="5608320"/>
            <a:ext cx="251460"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26" idx="2"/>
          </p:cNvCxnSpPr>
          <p:nvPr/>
        </p:nvCxnSpPr>
        <p:spPr>
          <a:xfrm flipH="1">
            <a:off x="4251960" y="5507420"/>
            <a:ext cx="329636" cy="56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10936" y="6103620"/>
            <a:ext cx="1470660" cy="369332"/>
          </a:xfrm>
          <a:prstGeom prst="rect">
            <a:avLst/>
          </a:prstGeom>
          <a:noFill/>
        </p:spPr>
        <p:txBody>
          <a:bodyPr wrap="square" rtlCol="0">
            <a:spAutoFit/>
          </a:bodyPr>
          <a:lstStyle/>
          <a:p>
            <a:r>
              <a:rPr lang="en-US" dirty="0"/>
              <a:t>Raw Water </a:t>
            </a:r>
          </a:p>
        </p:txBody>
      </p:sp>
      <p:sp>
        <p:nvSpPr>
          <p:cNvPr id="10" name="TextBox 9"/>
          <p:cNvSpPr txBox="1"/>
          <p:nvPr/>
        </p:nvSpPr>
        <p:spPr>
          <a:xfrm>
            <a:off x="5524500" y="6103620"/>
            <a:ext cx="1920240" cy="369332"/>
          </a:xfrm>
          <a:prstGeom prst="rect">
            <a:avLst/>
          </a:prstGeom>
          <a:noFill/>
        </p:spPr>
        <p:txBody>
          <a:bodyPr wrap="square" rtlCol="0">
            <a:spAutoFit/>
          </a:bodyPr>
          <a:lstStyle/>
          <a:p>
            <a:r>
              <a:rPr lang="en-US" dirty="0"/>
              <a:t>Process Water</a:t>
            </a:r>
          </a:p>
        </p:txBody>
      </p:sp>
    </p:spTree>
    <p:extLst>
      <p:ext uri="{BB962C8B-B14F-4D97-AF65-F5344CB8AC3E}">
        <p14:creationId xmlns:p14="http://schemas.microsoft.com/office/powerpoint/2010/main" val="323365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56" y="254133"/>
            <a:ext cx="7202078" cy="663969"/>
          </a:xfrm>
        </p:spPr>
        <p:txBody>
          <a:bodyPr/>
          <a:lstStyle/>
          <a:p>
            <a:r>
              <a:rPr lang="en-US" dirty="0"/>
              <a:t>Modification of the pulp pH </a:t>
            </a:r>
            <a:br>
              <a:rPr lang="en-US" dirty="0"/>
            </a:br>
            <a:r>
              <a:rPr lang="en-US" dirty="0"/>
              <a:t>Use of CO2</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13</a:t>
            </a:fld>
            <a:endParaRPr lang="en-US"/>
          </a:p>
        </p:txBody>
      </p:sp>
      <p:sp>
        <p:nvSpPr>
          <p:cNvPr id="4" name="Content Placeholder 3"/>
          <p:cNvSpPr>
            <a:spLocks noGrp="1"/>
          </p:cNvSpPr>
          <p:nvPr>
            <p:ph idx="1"/>
          </p:nvPr>
        </p:nvSpPr>
        <p:spPr>
          <a:xfrm>
            <a:off x="602456" y="1229711"/>
            <a:ext cx="7939088" cy="4233410"/>
          </a:xfrm>
        </p:spPr>
        <p:txBody>
          <a:bodyPr/>
          <a:lstStyle/>
          <a:p>
            <a:r>
              <a:rPr lang="en-US" dirty="0"/>
              <a:t>The pH of the pulp that comes from the Copper Plant is 11.5(highly alkaline or basic), due to the use of quicklime.</a:t>
            </a:r>
          </a:p>
          <a:p>
            <a:endParaRPr lang="en-US" dirty="0"/>
          </a:p>
          <a:p>
            <a:r>
              <a:rPr lang="en-US" dirty="0"/>
              <a:t>We need an acidifying medium to lower pH</a:t>
            </a:r>
          </a:p>
          <a:p>
            <a:endParaRPr lang="en-US" dirty="0"/>
          </a:p>
          <a:p>
            <a:r>
              <a:rPr lang="en-US" dirty="0"/>
              <a:t>Our Moly Plant uses CO</a:t>
            </a:r>
            <a:r>
              <a:rPr lang="en-US" sz="1600" dirty="0"/>
              <a:t>2</a:t>
            </a:r>
            <a:r>
              <a:rPr lang="en-US" dirty="0"/>
              <a:t> to lower the pH</a:t>
            </a:r>
          </a:p>
        </p:txBody>
      </p:sp>
    </p:spTree>
    <p:extLst>
      <p:ext uri="{BB962C8B-B14F-4D97-AF65-F5344CB8AC3E}">
        <p14:creationId xmlns:p14="http://schemas.microsoft.com/office/powerpoint/2010/main" val="11400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H2S – HS Equilibrium Diagram</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14</a:t>
            </a:fld>
            <a:endParaRPr lang="en-US"/>
          </a:p>
        </p:txBody>
      </p:sp>
      <p:pic>
        <p:nvPicPr>
          <p:cNvPr id="5" name="Content Placeholder 4" descr="C:\Users\015920\AppData\Local\Temp\SNAGHTML116e41bc.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524" y="1543050"/>
            <a:ext cx="8315325" cy="4953000"/>
          </a:xfrm>
          <a:prstGeom prst="rect">
            <a:avLst/>
          </a:prstGeom>
          <a:noFill/>
          <a:ln>
            <a:noFill/>
          </a:ln>
        </p:spPr>
      </p:pic>
    </p:spTree>
    <p:extLst>
      <p:ext uri="{BB962C8B-B14F-4D97-AF65-F5344CB8AC3E}">
        <p14:creationId xmlns:p14="http://schemas.microsoft.com/office/powerpoint/2010/main" val="309746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Nitrogen in Moly Plant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15</a:t>
            </a:fld>
            <a:endParaRPr lang="en-US"/>
          </a:p>
        </p:txBody>
      </p:sp>
      <p:sp>
        <p:nvSpPr>
          <p:cNvPr id="4" name="Content Placeholder 3"/>
          <p:cNvSpPr>
            <a:spLocks noGrp="1"/>
          </p:cNvSpPr>
          <p:nvPr>
            <p:ph idx="1"/>
          </p:nvPr>
        </p:nvSpPr>
        <p:spPr/>
        <p:txBody>
          <a:bodyPr/>
          <a:lstStyle/>
          <a:p>
            <a:endParaRPr lang="en-US" dirty="0"/>
          </a:p>
          <a:p>
            <a:r>
              <a:rPr lang="en-US" dirty="0"/>
              <a:t>NaHS loses efficiency in the presence of Oxygen.</a:t>
            </a:r>
          </a:p>
          <a:p>
            <a:pPr marL="0" indent="0">
              <a:buNone/>
            </a:pPr>
            <a:endParaRPr lang="en-US" dirty="0"/>
          </a:p>
          <a:p>
            <a:pPr marL="457200" lvl="1" indent="0">
              <a:buNone/>
            </a:pPr>
            <a:r>
              <a:rPr lang="en-US" dirty="0"/>
              <a:t>Due to this reason we use nitrogen to displace oxygen.  </a:t>
            </a:r>
          </a:p>
          <a:p>
            <a:endParaRPr lang="en-US" dirty="0"/>
          </a:p>
        </p:txBody>
      </p:sp>
    </p:spTree>
    <p:extLst>
      <p:ext uri="{BB962C8B-B14F-4D97-AF65-F5344CB8AC3E}">
        <p14:creationId xmlns:p14="http://schemas.microsoft.com/office/powerpoint/2010/main" val="25479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10550" y="6488113"/>
            <a:ext cx="933450" cy="296862"/>
          </a:xfrm>
        </p:spPr>
        <p:txBody>
          <a:bodyPr/>
          <a:lstStyle/>
          <a:p>
            <a:pPr>
              <a:defRPr/>
            </a:pPr>
            <a:fld id="{0966DC23-5D75-4E55-94E0-8AC9A57DBD08}" type="slidenum">
              <a:rPr lang="en-US" smtClean="0"/>
              <a:pPr>
                <a:defRPr/>
              </a:pPr>
              <a:t>16</a:t>
            </a:fld>
            <a:endParaRPr lang="en-US"/>
          </a:p>
        </p:txBody>
      </p:sp>
      <p:sp>
        <p:nvSpPr>
          <p:cNvPr id="6" name="TextBox 5"/>
          <p:cNvSpPr txBox="1"/>
          <p:nvPr/>
        </p:nvSpPr>
        <p:spPr>
          <a:xfrm>
            <a:off x="474083" y="1431515"/>
            <a:ext cx="4532257" cy="1077218"/>
          </a:xfrm>
          <a:prstGeom prst="rect">
            <a:avLst/>
          </a:prstGeom>
          <a:noFill/>
        </p:spPr>
        <p:txBody>
          <a:bodyPr wrap="square" rtlCol="0">
            <a:spAutoFit/>
          </a:bodyPr>
          <a:lstStyle/>
          <a:p>
            <a:pPr algn="ctr"/>
            <a:r>
              <a:rPr lang="en-US" sz="3200" b="1" dirty="0">
                <a:latin typeface="+mj-lt"/>
              </a:rPr>
              <a:t>Hazardous Gas Awareness</a:t>
            </a:r>
          </a:p>
        </p:txBody>
      </p:sp>
    </p:spTree>
    <p:extLst>
      <p:ext uri="{BB962C8B-B14F-4D97-AF65-F5344CB8AC3E}">
        <p14:creationId xmlns:p14="http://schemas.microsoft.com/office/powerpoint/2010/main" val="5824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320" y="4838780"/>
            <a:ext cx="2559730" cy="1471086"/>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NaHS(Sodium Hydrosulfide)</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17</a:t>
            </a:fld>
            <a:endParaRPr lang="en-US" dirty="0"/>
          </a:p>
        </p:txBody>
      </p:sp>
      <p:sp>
        <p:nvSpPr>
          <p:cNvPr id="4" name="Content Placeholder 3"/>
          <p:cNvSpPr>
            <a:spLocks noGrp="1"/>
          </p:cNvSpPr>
          <p:nvPr>
            <p:ph idx="1"/>
          </p:nvPr>
        </p:nvSpPr>
        <p:spPr>
          <a:xfrm>
            <a:off x="128859" y="1271012"/>
            <a:ext cx="8816758" cy="5455085"/>
          </a:xfrm>
        </p:spPr>
        <p:txBody>
          <a:bodyPr/>
          <a:lstStyle/>
          <a:p>
            <a:pPr marL="0" indent="0">
              <a:buNone/>
            </a:pPr>
            <a:r>
              <a:rPr lang="en-US" b="1" dirty="0"/>
              <a:t>Sodium Hydrosulfide (NaHS) </a:t>
            </a:r>
          </a:p>
          <a:p>
            <a:pPr marL="0" indent="0">
              <a:buNone/>
            </a:pPr>
            <a:endParaRPr lang="en-US" sz="800" b="1" dirty="0"/>
          </a:p>
          <a:p>
            <a:pPr marL="0" indent="0">
              <a:buNone/>
            </a:pPr>
            <a:r>
              <a:rPr lang="en-US" dirty="0"/>
              <a:t>NaHS is a chemical that is a highly alkaline solution used to suppress separation of copper/moly plant</a:t>
            </a:r>
          </a:p>
          <a:p>
            <a:pPr marL="0" indent="0">
              <a:buNone/>
            </a:pPr>
            <a:endParaRPr lang="en-US" sz="800" dirty="0"/>
          </a:p>
          <a:p>
            <a:pPr marL="0" indent="0">
              <a:buNone/>
            </a:pPr>
            <a:r>
              <a:rPr lang="en-US" dirty="0"/>
              <a:t>This compound is the product of Hydrogen Sulfide with Sodium Hydroxide</a:t>
            </a:r>
          </a:p>
          <a:p>
            <a:pPr marL="0" indent="0">
              <a:buNone/>
            </a:pPr>
            <a:endParaRPr lang="en-US" sz="800" dirty="0"/>
          </a:p>
          <a:p>
            <a:pPr marL="0" indent="0">
              <a:buNone/>
            </a:pPr>
            <a:endParaRPr lang="en-US" i="1" dirty="0"/>
          </a:p>
          <a:p>
            <a:r>
              <a:rPr lang="en-US" dirty="0"/>
              <a:t>Isolation distance of a NaHS Spill is 150ft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661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18</a:t>
            </a:fld>
            <a:endParaRPr lang="en-US"/>
          </a:p>
        </p:txBody>
      </p:sp>
      <p:sp>
        <p:nvSpPr>
          <p:cNvPr id="4" name="Content Placeholder 3"/>
          <p:cNvSpPr>
            <a:spLocks noGrp="1"/>
          </p:cNvSpPr>
          <p:nvPr>
            <p:ph idx="1"/>
          </p:nvPr>
        </p:nvSpPr>
        <p:spPr>
          <a:xfrm>
            <a:off x="187890" y="1398218"/>
            <a:ext cx="8730642" cy="4764587"/>
          </a:xfrm>
        </p:spPr>
        <p:txBody>
          <a:bodyPr/>
          <a:lstStyle/>
          <a:p>
            <a:pPr marL="0" indent="0">
              <a:buNone/>
            </a:pPr>
            <a:r>
              <a:rPr lang="en-US" dirty="0"/>
              <a:t>The most serious safety concern with NaHS is its ability to produce large amounts of deadly hydrogen sulfide (</a:t>
            </a:r>
            <a:r>
              <a:rPr lang="en-US" dirty="0">
                <a:solidFill>
                  <a:schemeClr val="accent4"/>
                </a:solidFill>
              </a:rPr>
              <a:t>H</a:t>
            </a:r>
            <a:r>
              <a:rPr lang="en-US" baseline="-25000" dirty="0">
                <a:solidFill>
                  <a:schemeClr val="accent4"/>
                </a:solidFill>
              </a:rPr>
              <a:t>2</a:t>
            </a:r>
            <a:r>
              <a:rPr lang="en-US" dirty="0">
                <a:solidFill>
                  <a:schemeClr val="accent4"/>
                </a:solidFill>
              </a:rPr>
              <a:t>S</a:t>
            </a:r>
            <a:r>
              <a:rPr lang="en-US" dirty="0"/>
              <a:t>) when it reacts with an acid or is exposed to high heat </a:t>
            </a:r>
          </a:p>
          <a:p>
            <a:pPr marL="0" indent="0">
              <a:buNone/>
            </a:pPr>
            <a:endParaRPr lang="en-US" dirty="0"/>
          </a:p>
          <a:p>
            <a:pPr marL="0" indent="0">
              <a:buNone/>
            </a:pPr>
            <a:endParaRPr lang="en-US" dirty="0"/>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r>
              <a:rPr lang="en-US" dirty="0">
                <a:solidFill>
                  <a:schemeClr val="accent4"/>
                </a:solidFill>
              </a:rPr>
              <a:t>NaHS is corrosive and is potentially harmful to the skin and eyes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776" y="2701839"/>
            <a:ext cx="1734426" cy="120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3223260" y="4732020"/>
            <a:ext cx="1935479" cy="1684020"/>
          </a:xfrm>
          <a:prstGeom prst="rect">
            <a:avLst/>
          </a:prstGeom>
        </p:spPr>
      </p:pic>
    </p:spTree>
    <p:extLst>
      <p:ext uri="{BB962C8B-B14F-4D97-AF65-F5344CB8AC3E}">
        <p14:creationId xmlns:p14="http://schemas.microsoft.com/office/powerpoint/2010/main" val="35752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19</a:t>
            </a:fld>
            <a:endParaRPr lang="en-US"/>
          </a:p>
        </p:txBody>
      </p:sp>
      <p:sp>
        <p:nvSpPr>
          <p:cNvPr id="4" name="Content Placeholder 3"/>
          <p:cNvSpPr>
            <a:spLocks noGrp="1"/>
          </p:cNvSpPr>
          <p:nvPr>
            <p:ph idx="1"/>
          </p:nvPr>
        </p:nvSpPr>
        <p:spPr>
          <a:xfrm>
            <a:off x="212942" y="1453019"/>
            <a:ext cx="8718116" cy="5047989"/>
          </a:xfrm>
        </p:spPr>
        <p:txBody>
          <a:bodyPr/>
          <a:lstStyle/>
          <a:p>
            <a:pPr marL="0" indent="0">
              <a:buNone/>
            </a:pPr>
            <a:r>
              <a:rPr lang="en-US" b="1" dirty="0">
                <a:latin typeface="+mj-lt"/>
              </a:rPr>
              <a:t>Health</a:t>
            </a:r>
          </a:p>
          <a:p>
            <a:pPr lvl="1"/>
            <a:r>
              <a:rPr lang="en-US" dirty="0"/>
              <a:t>Solution is highly alkaline pH11.5-12.5 </a:t>
            </a:r>
          </a:p>
          <a:p>
            <a:pPr lvl="2"/>
            <a:r>
              <a:rPr lang="en-US" dirty="0"/>
              <a:t>Contact with eyes potential corneal damage…</a:t>
            </a:r>
          </a:p>
          <a:p>
            <a:pPr lvl="3"/>
            <a:r>
              <a:rPr lang="en-US" sz="2000" dirty="0">
                <a:latin typeface="Arial" panose="020B0604020202020204" pitchFamily="34" charset="0"/>
                <a:cs typeface="Arial" panose="020B0604020202020204" pitchFamily="34" charset="0"/>
              </a:rPr>
              <a:t>Flush with large quantities of water</a:t>
            </a:r>
          </a:p>
          <a:p>
            <a:pPr marL="1371600" lvl="3" indent="0">
              <a:buNone/>
            </a:pPr>
            <a:endParaRPr lang="en-US" dirty="0"/>
          </a:p>
          <a:p>
            <a:pPr lvl="1"/>
            <a:r>
              <a:rPr lang="en-US" dirty="0"/>
              <a:t>Skin contact will cause skin irritation or burning sensation</a:t>
            </a:r>
          </a:p>
          <a:p>
            <a:pPr marL="1371600" lvl="3" indent="0">
              <a:buNone/>
            </a:pPr>
            <a:endParaRPr lang="en-US" dirty="0"/>
          </a:p>
        </p:txBody>
      </p:sp>
      <p:pic>
        <p:nvPicPr>
          <p:cNvPr id="5" name="Picture 5" descr="pedestal-safety-shower-415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635" y="4281813"/>
            <a:ext cx="1221797" cy="212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1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 Incident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a:t>
            </a:fld>
            <a:endParaRPr lang="en-US"/>
          </a:p>
        </p:txBody>
      </p:sp>
      <p:sp>
        <p:nvSpPr>
          <p:cNvPr id="4" name="Content Placeholder 3"/>
          <p:cNvSpPr>
            <a:spLocks noGrp="1"/>
          </p:cNvSpPr>
          <p:nvPr>
            <p:ph idx="1"/>
          </p:nvPr>
        </p:nvSpPr>
        <p:spPr>
          <a:xfrm>
            <a:off x="168166" y="1117799"/>
            <a:ext cx="8881241" cy="5267324"/>
          </a:xfrm>
        </p:spPr>
        <p:txBody>
          <a:bodyPr/>
          <a:lstStyle/>
          <a:p>
            <a:pPr marL="0" indent="0">
              <a:buNone/>
            </a:pPr>
            <a:r>
              <a:rPr lang="en-US" dirty="0"/>
              <a:t>March 27</a:t>
            </a:r>
            <a:r>
              <a:rPr lang="en-US" baseline="30000" dirty="0"/>
              <a:t>th</a:t>
            </a:r>
            <a:r>
              <a:rPr lang="en-US" dirty="0"/>
              <a:t>, 2008  at approximately 5:00am a metallurgical sampling technician was exposed to hydrogen sulfide and nitrogen when he opened the window on a cell in the moly processing cleaning line to take a sample.  </a:t>
            </a:r>
          </a:p>
          <a:p>
            <a:pPr marL="0" indent="0">
              <a:buNone/>
            </a:pPr>
            <a:endParaRPr lang="en-US" sz="1100" dirty="0"/>
          </a:p>
          <a:p>
            <a:pPr marL="0" indent="0">
              <a:buNone/>
            </a:pPr>
            <a:r>
              <a:rPr lang="en-US" dirty="0"/>
              <a:t>Apparently, exposure to H</a:t>
            </a:r>
            <a:r>
              <a:rPr lang="en-US" sz="1200" b="1" dirty="0"/>
              <a:t>2</a:t>
            </a:r>
            <a:r>
              <a:rPr lang="en-US" dirty="0"/>
              <a:t>S and N</a:t>
            </a:r>
            <a:r>
              <a:rPr lang="en-US" sz="1200" b="1" dirty="0"/>
              <a:t>2</a:t>
            </a:r>
            <a:r>
              <a:rPr lang="en-US" dirty="0"/>
              <a:t> resulted in toxic asphyxiation and the death of the operator.  </a:t>
            </a:r>
          </a:p>
          <a:p>
            <a:pPr marL="0" indent="0">
              <a:buNone/>
            </a:pPr>
            <a:endParaRPr lang="en-US" sz="1100" dirty="0"/>
          </a:p>
          <a:p>
            <a:pPr marL="0" indent="0">
              <a:buNone/>
            </a:pPr>
            <a:r>
              <a:rPr lang="en-US" dirty="0"/>
              <a:t>A plugged CO</a:t>
            </a:r>
            <a:r>
              <a:rPr lang="en-US" sz="1400" b="1" dirty="0"/>
              <a:t>2 </a:t>
            </a:r>
            <a:r>
              <a:rPr lang="en-US" dirty="0"/>
              <a:t>control valve that fed the moly rougher circuit, directed 100% of the CO</a:t>
            </a:r>
            <a:r>
              <a:rPr lang="en-US" sz="1400" b="1" dirty="0"/>
              <a:t>2  </a:t>
            </a:r>
            <a:r>
              <a:rPr lang="en-US" dirty="0"/>
              <a:t>feed to the conditioning tank that feeds the first cleaner flotation line. </a:t>
            </a:r>
          </a:p>
          <a:p>
            <a:pPr marL="0" indent="0">
              <a:buNone/>
            </a:pPr>
            <a:endParaRPr lang="en-US" sz="1100" dirty="0"/>
          </a:p>
          <a:p>
            <a:pPr marL="0" indent="0">
              <a:buNone/>
            </a:pPr>
            <a:r>
              <a:rPr lang="en-US" dirty="0"/>
              <a:t>The increased CO</a:t>
            </a:r>
            <a:r>
              <a:rPr lang="en-US" sz="1400" b="1" dirty="0"/>
              <a:t>2</a:t>
            </a:r>
            <a:r>
              <a:rPr lang="en-US" dirty="0"/>
              <a:t> flow reduced the pH of the cell where the sample was being taken to low enough levels to generate H</a:t>
            </a:r>
            <a:r>
              <a:rPr lang="en-US" sz="1200" b="1" dirty="0"/>
              <a:t>2</a:t>
            </a:r>
            <a:r>
              <a:rPr lang="en-US" dirty="0"/>
              <a:t>S. </a:t>
            </a:r>
          </a:p>
        </p:txBody>
      </p:sp>
    </p:spTree>
    <p:extLst>
      <p:ext uri="{BB962C8B-B14F-4D97-AF65-F5344CB8AC3E}">
        <p14:creationId xmlns:p14="http://schemas.microsoft.com/office/powerpoint/2010/main" val="27079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20</a:t>
            </a:fld>
            <a:endParaRPr lang="en-US"/>
          </a:p>
        </p:txBody>
      </p:sp>
      <p:sp>
        <p:nvSpPr>
          <p:cNvPr id="4" name="Content Placeholder 3"/>
          <p:cNvSpPr>
            <a:spLocks noGrp="1"/>
          </p:cNvSpPr>
          <p:nvPr>
            <p:ph idx="1"/>
          </p:nvPr>
        </p:nvSpPr>
        <p:spPr>
          <a:xfrm>
            <a:off x="214312" y="1245583"/>
            <a:ext cx="8730641" cy="5165728"/>
          </a:xfrm>
        </p:spPr>
        <p:txBody>
          <a:bodyPr/>
          <a:lstStyle/>
          <a:p>
            <a:pPr marL="457200" lvl="1" indent="0">
              <a:lnSpc>
                <a:spcPct val="80000"/>
              </a:lnSpc>
              <a:buClr>
                <a:schemeClr val="tx2"/>
              </a:buClr>
              <a:buNone/>
              <a:defRPr/>
            </a:pPr>
            <a:r>
              <a:rPr lang="en-US" dirty="0">
                <a:latin typeface="+mj-lt"/>
              </a:rPr>
              <a:t>Ingestion:</a:t>
            </a:r>
          </a:p>
          <a:p>
            <a:pPr marL="457200" lvl="1" indent="0">
              <a:lnSpc>
                <a:spcPct val="80000"/>
              </a:lnSpc>
              <a:buClr>
                <a:schemeClr val="tx2"/>
              </a:buClr>
              <a:buNone/>
              <a:defRPr/>
            </a:pPr>
            <a:endParaRPr lang="en-US" sz="2200" b="1" dirty="0"/>
          </a:p>
          <a:p>
            <a:pPr marL="457200" lvl="1" indent="0">
              <a:lnSpc>
                <a:spcPct val="80000"/>
              </a:lnSpc>
              <a:buClr>
                <a:schemeClr val="tx2"/>
              </a:buClr>
              <a:buNone/>
              <a:defRPr/>
            </a:pPr>
            <a:r>
              <a:rPr lang="en-US" sz="2200" dirty="0"/>
              <a:t>Will result in severe burning of the mouth, throat and the stomach. </a:t>
            </a:r>
          </a:p>
          <a:p>
            <a:pPr marL="457200" lvl="1" indent="0">
              <a:lnSpc>
                <a:spcPct val="80000"/>
              </a:lnSpc>
              <a:buClr>
                <a:schemeClr val="tx2"/>
              </a:buClr>
              <a:buNone/>
              <a:defRPr/>
            </a:pPr>
            <a:endParaRPr lang="en-US" sz="2200" dirty="0"/>
          </a:p>
          <a:p>
            <a:pPr marL="457200" lvl="1" indent="0">
              <a:lnSpc>
                <a:spcPct val="80000"/>
              </a:lnSpc>
              <a:buClr>
                <a:schemeClr val="tx2"/>
              </a:buClr>
              <a:buNone/>
              <a:defRPr/>
            </a:pPr>
            <a:r>
              <a:rPr lang="en-US" sz="2200" dirty="0"/>
              <a:t>Do </a:t>
            </a:r>
            <a:r>
              <a:rPr lang="en-US" sz="2200" b="1" dirty="0"/>
              <a:t>NOT </a:t>
            </a:r>
            <a:r>
              <a:rPr lang="en-US" sz="2200" dirty="0"/>
              <a:t>induce vomiting.   Immediately give 4 to 8 ounces of water. </a:t>
            </a:r>
          </a:p>
          <a:p>
            <a:pPr marL="914400" lvl="2" indent="0">
              <a:lnSpc>
                <a:spcPct val="80000"/>
              </a:lnSpc>
              <a:buClr>
                <a:schemeClr val="tx1"/>
              </a:buClr>
              <a:buNone/>
              <a:defRPr/>
            </a:pPr>
            <a:endParaRPr lang="en-US" sz="2200" b="1" dirty="0"/>
          </a:p>
          <a:p>
            <a:pPr lvl="1">
              <a:lnSpc>
                <a:spcPct val="80000"/>
              </a:lnSpc>
              <a:buClr>
                <a:schemeClr val="tx2"/>
              </a:buClr>
              <a:buSzPct val="85000"/>
              <a:buNone/>
              <a:defRPr/>
            </a:pPr>
            <a:endParaRPr lang="en-US" sz="800" i="1" dirty="0"/>
          </a:p>
          <a:p>
            <a:pPr lvl="1">
              <a:lnSpc>
                <a:spcPct val="80000"/>
              </a:lnSpc>
              <a:buClr>
                <a:schemeClr val="tx2"/>
              </a:buClr>
              <a:buSzPct val="85000"/>
              <a:buNone/>
              <a:defRPr/>
            </a:pPr>
            <a:endParaRPr lang="en-US" sz="800" i="1" dirty="0"/>
          </a:p>
          <a:p>
            <a:pPr lvl="1">
              <a:lnSpc>
                <a:spcPct val="80000"/>
              </a:lnSpc>
              <a:buClr>
                <a:schemeClr val="tx2"/>
              </a:buClr>
              <a:buSzPct val="85000"/>
              <a:buNone/>
              <a:defRPr/>
            </a:pPr>
            <a:r>
              <a:rPr lang="en-US" sz="2200" b="1" dirty="0">
                <a:latin typeface="+mj-lt"/>
              </a:rPr>
              <a:t>Inhalation:</a:t>
            </a:r>
          </a:p>
          <a:p>
            <a:pPr lvl="1" algn="just">
              <a:lnSpc>
                <a:spcPct val="80000"/>
              </a:lnSpc>
              <a:buClr>
                <a:schemeClr val="tx2"/>
              </a:buClr>
              <a:buSzPct val="85000"/>
              <a:buNone/>
              <a:defRPr/>
            </a:pPr>
            <a:endParaRPr lang="en-US" sz="800" i="1" dirty="0"/>
          </a:p>
          <a:p>
            <a:pPr marL="457200" lvl="3" indent="0">
              <a:buNone/>
            </a:pPr>
            <a:r>
              <a:rPr lang="en-US" sz="2200" dirty="0">
                <a:latin typeface="Arial" panose="020B0604020202020204" pitchFamily="34" charset="0"/>
                <a:cs typeface="Arial" panose="020B0604020202020204" pitchFamily="34" charset="0"/>
              </a:rPr>
              <a:t>Remove victim from contaminated atmosphere.  If breathing is labored, administer oxygen.  If breathing has ceased, clear airway and start artificial respiration with the aide of a pocket mask equipped with a one way valve or other proper respiratory medical device. </a:t>
            </a:r>
          </a:p>
          <a:p>
            <a:pPr lvl="1"/>
            <a:endParaRPr lang="en-US" dirty="0"/>
          </a:p>
        </p:txBody>
      </p:sp>
    </p:spTree>
    <p:extLst>
      <p:ext uri="{BB962C8B-B14F-4D97-AF65-F5344CB8AC3E}">
        <p14:creationId xmlns:p14="http://schemas.microsoft.com/office/powerpoint/2010/main" val="38612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H2S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21</a:t>
            </a:fld>
            <a:endParaRPr lang="en-US"/>
          </a:p>
        </p:txBody>
      </p:sp>
      <p:sp>
        <p:nvSpPr>
          <p:cNvPr id="4" name="Content Placeholder 3"/>
          <p:cNvSpPr>
            <a:spLocks noGrp="1"/>
          </p:cNvSpPr>
          <p:nvPr>
            <p:ph idx="1"/>
          </p:nvPr>
        </p:nvSpPr>
        <p:spPr>
          <a:xfrm>
            <a:off x="400051" y="1512277"/>
            <a:ext cx="8470680" cy="4856992"/>
          </a:xfrm>
        </p:spPr>
        <p:txBody>
          <a:bodyPr/>
          <a:lstStyle/>
          <a:p>
            <a:r>
              <a:rPr lang="en-US" sz="2200" dirty="0"/>
              <a:t>Most commonly biological degradation</a:t>
            </a:r>
          </a:p>
          <a:p>
            <a:pPr lvl="1">
              <a:buFont typeface="Wingdings" panose="05000000000000000000" pitchFamily="2" charset="2"/>
              <a:buChar char="§"/>
            </a:pPr>
            <a:r>
              <a:rPr lang="en-US" sz="2200" dirty="0"/>
              <a:t>By product of volcanoes</a:t>
            </a:r>
          </a:p>
          <a:p>
            <a:pPr lvl="1">
              <a:buFont typeface="Wingdings" panose="05000000000000000000" pitchFamily="2" charset="2"/>
              <a:buChar char="§"/>
            </a:pPr>
            <a:r>
              <a:rPr lang="en-US" sz="2200" dirty="0"/>
              <a:t>Hot springs</a:t>
            </a:r>
          </a:p>
          <a:p>
            <a:pPr lvl="1">
              <a:buFont typeface="Wingdings" panose="05000000000000000000" pitchFamily="2" charset="2"/>
              <a:buChar char="§"/>
            </a:pPr>
            <a:r>
              <a:rPr lang="en-US" sz="2200" dirty="0"/>
              <a:t>Natural Gas and oil refineries</a:t>
            </a:r>
          </a:p>
          <a:p>
            <a:pPr marL="457200" lvl="1" indent="0">
              <a:buNone/>
            </a:pPr>
            <a:endParaRPr lang="en-US" sz="2200" dirty="0"/>
          </a:p>
          <a:p>
            <a:pPr marL="457200" lvl="1" indent="0">
              <a:buNone/>
            </a:pPr>
            <a:endParaRPr lang="en-US" sz="2200" dirty="0"/>
          </a:p>
          <a:p>
            <a:pPr lvl="1">
              <a:buFont typeface="Tahoma" pitchFamily="34" charset="0"/>
              <a:buNone/>
            </a:pPr>
            <a:r>
              <a:rPr lang="en-US" sz="2200" dirty="0"/>
              <a:t>It is the breakdown of plant and animal life. </a:t>
            </a:r>
          </a:p>
          <a:p>
            <a:pPr lvl="1">
              <a:buFont typeface="Tahoma" pitchFamily="34" charset="0"/>
              <a:buNone/>
            </a:pPr>
            <a:endParaRPr lang="en-US" sz="2200" dirty="0"/>
          </a:p>
          <a:p>
            <a:pPr lvl="1">
              <a:buFont typeface="Tahoma" pitchFamily="34" charset="0"/>
              <a:buNone/>
            </a:pPr>
            <a:endParaRPr lang="en-US" sz="2200" dirty="0"/>
          </a:p>
          <a:p>
            <a:pPr lvl="1">
              <a:buFont typeface="Tahoma" pitchFamily="34" charset="0"/>
              <a:buNone/>
            </a:pPr>
            <a:r>
              <a:rPr lang="en-US" sz="2200" dirty="0"/>
              <a:t>It is present in our bodies. Our bodies have a natural</a:t>
            </a:r>
          </a:p>
          <a:p>
            <a:pPr lvl="1">
              <a:buFont typeface="Tahoma" pitchFamily="34" charset="0"/>
              <a:buNone/>
            </a:pPr>
            <a:r>
              <a:rPr lang="en-US" sz="2200" dirty="0"/>
              <a:t>defense mechanism to expel it.</a:t>
            </a:r>
          </a:p>
          <a:p>
            <a:endParaRPr lang="en-US" dirty="0"/>
          </a:p>
        </p:txBody>
      </p:sp>
    </p:spTree>
    <p:extLst>
      <p:ext uri="{BB962C8B-B14F-4D97-AF65-F5344CB8AC3E}">
        <p14:creationId xmlns:p14="http://schemas.microsoft.com/office/powerpoint/2010/main" val="4219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22</a:t>
            </a:fld>
            <a:endParaRPr lang="en-US"/>
          </a:p>
        </p:txBody>
      </p:sp>
      <p:sp>
        <p:nvSpPr>
          <p:cNvPr id="4" name="Content Placeholder 3"/>
          <p:cNvSpPr>
            <a:spLocks noGrp="1"/>
          </p:cNvSpPr>
          <p:nvPr>
            <p:ph idx="1"/>
          </p:nvPr>
        </p:nvSpPr>
        <p:spPr/>
        <p:txBody>
          <a:bodyPr/>
          <a:lstStyle/>
          <a:p>
            <a:r>
              <a:rPr lang="en-US" sz="2200" dirty="0"/>
              <a:t>H2S binds with the red blood cells</a:t>
            </a:r>
          </a:p>
          <a:p>
            <a:endParaRPr lang="en-US" sz="2200" dirty="0"/>
          </a:p>
          <a:p>
            <a:r>
              <a:rPr lang="en-US" sz="2200" dirty="0"/>
              <a:t>Our red blood cells also bind with Oxygen.</a:t>
            </a:r>
          </a:p>
          <a:p>
            <a:endParaRPr lang="en-US" sz="2200" dirty="0"/>
          </a:p>
          <a:p>
            <a:r>
              <a:rPr lang="en-US" sz="2200" dirty="0"/>
              <a:t>When we have H2S in high amounts, it beats out the oxygen for a spot on the red cells</a:t>
            </a:r>
          </a:p>
          <a:p>
            <a:endParaRPr lang="en-US" sz="2200" dirty="0"/>
          </a:p>
          <a:p>
            <a:r>
              <a:rPr lang="en-US" sz="2200" dirty="0"/>
              <a:t>We do not circulate oxygen</a:t>
            </a:r>
          </a:p>
          <a:p>
            <a:endParaRPr lang="en-US" dirty="0"/>
          </a:p>
        </p:txBody>
      </p:sp>
    </p:spTree>
    <p:extLst>
      <p:ext uri="{BB962C8B-B14F-4D97-AF65-F5344CB8AC3E}">
        <p14:creationId xmlns:p14="http://schemas.microsoft.com/office/powerpoint/2010/main" val="19498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Warning Signs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23</a:t>
            </a:fld>
            <a:endParaRPr lang="en-US"/>
          </a:p>
        </p:txBody>
      </p:sp>
      <p:sp>
        <p:nvSpPr>
          <p:cNvPr id="4" name="Content Placeholder 3"/>
          <p:cNvSpPr>
            <a:spLocks noGrp="1"/>
          </p:cNvSpPr>
          <p:nvPr>
            <p:ph idx="1"/>
          </p:nvPr>
        </p:nvSpPr>
        <p:spPr>
          <a:xfrm>
            <a:off x="647700" y="1428750"/>
            <a:ext cx="7939088" cy="5086350"/>
          </a:xfrm>
        </p:spPr>
        <p:txBody>
          <a:bodyPr/>
          <a:lstStyle/>
          <a:p>
            <a:r>
              <a:rPr lang="en-US" sz="2200" dirty="0"/>
              <a:t>Rotten Egg Smell</a:t>
            </a:r>
          </a:p>
          <a:p>
            <a:endParaRPr lang="en-US" sz="800" dirty="0"/>
          </a:p>
          <a:p>
            <a:r>
              <a:rPr lang="en-US" sz="2200" dirty="0"/>
              <a:t>Eye irritation</a:t>
            </a:r>
          </a:p>
          <a:p>
            <a:endParaRPr lang="en-US" sz="800" dirty="0"/>
          </a:p>
          <a:p>
            <a:r>
              <a:rPr lang="en-US" sz="2200" dirty="0"/>
              <a:t>Nose irritation</a:t>
            </a:r>
          </a:p>
          <a:p>
            <a:endParaRPr lang="en-US" sz="800" dirty="0"/>
          </a:p>
          <a:p>
            <a:r>
              <a:rPr lang="en-US" sz="2200" dirty="0"/>
              <a:t>Cough</a:t>
            </a:r>
          </a:p>
          <a:p>
            <a:endParaRPr lang="en-US" sz="800" dirty="0"/>
          </a:p>
          <a:p>
            <a:r>
              <a:rPr lang="en-US" sz="2200" dirty="0"/>
              <a:t>Nausea</a:t>
            </a:r>
          </a:p>
          <a:p>
            <a:endParaRPr lang="en-US" sz="800" dirty="0"/>
          </a:p>
          <a:p>
            <a:r>
              <a:rPr lang="en-US" sz="2200" dirty="0"/>
              <a:t>Headache </a:t>
            </a:r>
          </a:p>
          <a:p>
            <a:pPr marL="0" indent="0">
              <a:buNone/>
            </a:pPr>
            <a:endParaRPr lang="en-US" sz="2200" dirty="0"/>
          </a:p>
          <a:p>
            <a:pPr marL="0" indent="0">
              <a:buNone/>
            </a:pPr>
            <a:endParaRPr lang="en-US" sz="2200" dirty="0"/>
          </a:p>
          <a:p>
            <a:pPr marL="0" indent="0">
              <a:buNone/>
            </a:pPr>
            <a:r>
              <a:rPr lang="en-US" sz="2200" dirty="0"/>
              <a:t>Smell will be diminished but H2S is still in the atmosphere. Higher levels will dull the sense of smell.</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4" y="1847849"/>
            <a:ext cx="4019327" cy="280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3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Warning Signs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24</a:t>
            </a:fld>
            <a:endParaRPr lang="en-US"/>
          </a:p>
        </p:txBody>
      </p:sp>
      <p:sp>
        <p:nvSpPr>
          <p:cNvPr id="4" name="Content Placeholder 3"/>
          <p:cNvSpPr>
            <a:spLocks noGrp="1"/>
          </p:cNvSpPr>
          <p:nvPr>
            <p:ph idx="1"/>
          </p:nvPr>
        </p:nvSpPr>
        <p:spPr>
          <a:xfrm>
            <a:off x="342900" y="1644650"/>
            <a:ext cx="8243888" cy="4784725"/>
          </a:xfrm>
        </p:spPr>
        <p:txBody>
          <a:bodyPr/>
          <a:lstStyle/>
          <a:p>
            <a:r>
              <a:rPr lang="en-US" sz="2200" dirty="0"/>
              <a:t>Vomiting</a:t>
            </a:r>
          </a:p>
          <a:p>
            <a:pPr marL="0" indent="0">
              <a:buNone/>
            </a:pPr>
            <a:endParaRPr lang="en-US" sz="2200" dirty="0"/>
          </a:p>
          <a:p>
            <a:r>
              <a:rPr lang="en-US" sz="2200" dirty="0"/>
              <a:t>Fatigue</a:t>
            </a:r>
          </a:p>
          <a:p>
            <a:pPr marL="0" indent="0">
              <a:buNone/>
            </a:pPr>
            <a:endParaRPr lang="en-US" sz="2200" dirty="0"/>
          </a:p>
          <a:p>
            <a:r>
              <a:rPr lang="en-US" sz="2200" dirty="0"/>
              <a:t>Visual disturbances </a:t>
            </a:r>
          </a:p>
          <a:p>
            <a:endParaRPr lang="en-US" sz="2200" dirty="0"/>
          </a:p>
          <a:p>
            <a:r>
              <a:rPr lang="en-US" sz="2200" dirty="0"/>
              <a:t>Shortness of Breath </a:t>
            </a:r>
          </a:p>
          <a:p>
            <a:endParaRPr lang="en-US" sz="2200" dirty="0"/>
          </a:p>
          <a:p>
            <a:r>
              <a:rPr lang="en-US" sz="2200" dirty="0"/>
              <a:t>At higher levels can cause unconsciousness</a:t>
            </a:r>
          </a:p>
          <a:p>
            <a:pPr lvl="1"/>
            <a:r>
              <a:rPr lang="en-US" sz="2200" dirty="0"/>
              <a:t>Term Knock Down</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4" y="1423987"/>
            <a:ext cx="1857375" cy="210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5" y="2540995"/>
            <a:ext cx="1905000" cy="197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8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Fatalities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25</a:t>
            </a:fld>
            <a:endParaRPr lang="en-US"/>
          </a:p>
        </p:txBody>
      </p:sp>
      <p:sp>
        <p:nvSpPr>
          <p:cNvPr id="4" name="Content Placeholder 3"/>
          <p:cNvSpPr>
            <a:spLocks noGrp="1"/>
          </p:cNvSpPr>
          <p:nvPr>
            <p:ph idx="1"/>
          </p:nvPr>
        </p:nvSpPr>
        <p:spPr>
          <a:xfrm>
            <a:off x="304801" y="1485900"/>
            <a:ext cx="8543924" cy="4525964"/>
          </a:xfrm>
        </p:spPr>
        <p:txBody>
          <a:bodyPr/>
          <a:lstStyle/>
          <a:p>
            <a:r>
              <a:rPr lang="en-US" dirty="0"/>
              <a:t>75% were from employees who did not follow guidelines and practices.</a:t>
            </a:r>
          </a:p>
          <a:p>
            <a:pPr marL="0" indent="0">
              <a:buNone/>
            </a:pPr>
            <a:endParaRPr lang="en-US" sz="1200" dirty="0"/>
          </a:p>
          <a:p>
            <a:r>
              <a:rPr lang="en-US" dirty="0"/>
              <a:t>50% had been working less than one year</a:t>
            </a:r>
          </a:p>
          <a:p>
            <a:endParaRPr lang="en-US" sz="1200" dirty="0"/>
          </a:p>
          <a:p>
            <a:r>
              <a:rPr lang="en-US" dirty="0"/>
              <a:t>25% due to rescue attempt by co-worker</a:t>
            </a:r>
          </a:p>
          <a:p>
            <a:pPr lvl="1"/>
            <a:r>
              <a:rPr lang="en-US" dirty="0"/>
              <a:t>Is my scene safe</a:t>
            </a:r>
          </a:p>
          <a:p>
            <a:pPr lvl="1"/>
            <a:endParaRPr lang="en-US" dirty="0"/>
          </a:p>
          <a:p>
            <a:pPr lvl="1"/>
            <a:r>
              <a:rPr lang="en-US" dirty="0"/>
              <a:t>Fire Fighters with SCBA’s will have to be called.</a:t>
            </a:r>
          </a:p>
          <a:p>
            <a:pPr marL="457200" lvl="1" indent="0">
              <a:buNone/>
            </a:pPr>
            <a:endParaRPr lang="en-US" sz="1000" dirty="0"/>
          </a:p>
          <a:p>
            <a:pPr lvl="1"/>
            <a:r>
              <a:rPr lang="en-US" dirty="0"/>
              <a:t>Antidote kit is at the clinic</a:t>
            </a:r>
          </a:p>
          <a:p>
            <a:endParaRPr lang="en-US" dirty="0"/>
          </a:p>
        </p:txBody>
      </p:sp>
    </p:spTree>
    <p:extLst>
      <p:ext uri="{BB962C8B-B14F-4D97-AF65-F5344CB8AC3E}">
        <p14:creationId xmlns:p14="http://schemas.microsoft.com/office/powerpoint/2010/main" val="19467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is Unlikely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26</a:t>
            </a:fld>
            <a:endParaRPr lang="en-US"/>
          </a:p>
        </p:txBody>
      </p:sp>
      <p:sp>
        <p:nvSpPr>
          <p:cNvPr id="4" name="Content Placeholder 3"/>
          <p:cNvSpPr>
            <a:spLocks noGrp="1"/>
          </p:cNvSpPr>
          <p:nvPr>
            <p:ph idx="1"/>
          </p:nvPr>
        </p:nvSpPr>
        <p:spPr/>
        <p:txBody>
          <a:bodyPr/>
          <a:lstStyle/>
          <a:p>
            <a:r>
              <a:rPr lang="en-US" dirty="0"/>
              <a:t>Numerous experts have designed the system with your safety in mind.</a:t>
            </a:r>
          </a:p>
          <a:p>
            <a:pPr marL="0" indent="0">
              <a:buNone/>
            </a:pPr>
            <a:endParaRPr lang="en-US" dirty="0"/>
          </a:p>
          <a:p>
            <a:r>
              <a:rPr lang="en-US" dirty="0"/>
              <a:t>Follow the guidelines and procedures</a:t>
            </a:r>
          </a:p>
          <a:p>
            <a:endParaRPr lang="en-US" dirty="0"/>
          </a:p>
          <a:p>
            <a:r>
              <a:rPr lang="en-US" dirty="0"/>
              <a:t>Do not become complacent. </a:t>
            </a:r>
          </a:p>
          <a:p>
            <a:endParaRPr lang="en-US" dirty="0"/>
          </a:p>
          <a:p>
            <a:r>
              <a:rPr lang="en-US" dirty="0"/>
              <a:t>Training and prevention is priceless.</a:t>
            </a:r>
          </a:p>
          <a:p>
            <a:endParaRPr lang="en-US" dirty="0"/>
          </a:p>
        </p:txBody>
      </p:sp>
    </p:spTree>
    <p:extLst>
      <p:ext uri="{BB962C8B-B14F-4D97-AF65-F5344CB8AC3E}">
        <p14:creationId xmlns:p14="http://schemas.microsoft.com/office/powerpoint/2010/main" val="260794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10550" y="6488113"/>
            <a:ext cx="933450" cy="296862"/>
          </a:xfrm>
        </p:spPr>
        <p:txBody>
          <a:bodyPr/>
          <a:lstStyle/>
          <a:p>
            <a:pPr>
              <a:defRPr/>
            </a:pPr>
            <a:fld id="{0966DC23-5D75-4E55-94E0-8AC9A57DBD08}" type="slidenum">
              <a:rPr lang="en-US" smtClean="0"/>
              <a:pPr>
                <a:defRPr/>
              </a:pPr>
              <a:t>27</a:t>
            </a:fld>
            <a:endParaRPr lang="en-US"/>
          </a:p>
        </p:txBody>
      </p:sp>
      <p:sp>
        <p:nvSpPr>
          <p:cNvPr id="7" name="TextBox 6"/>
          <p:cNvSpPr txBox="1"/>
          <p:nvPr/>
        </p:nvSpPr>
        <p:spPr>
          <a:xfrm>
            <a:off x="-248471" y="1903025"/>
            <a:ext cx="5903036" cy="646331"/>
          </a:xfrm>
          <a:prstGeom prst="rect">
            <a:avLst/>
          </a:prstGeom>
          <a:noFill/>
        </p:spPr>
        <p:txBody>
          <a:bodyPr wrap="square" rtlCol="0">
            <a:spAutoFit/>
          </a:bodyPr>
          <a:lstStyle/>
          <a:p>
            <a:pPr algn="ctr"/>
            <a:r>
              <a:rPr lang="en-US" b="1" dirty="0">
                <a:latin typeface="+mj-lt"/>
              </a:rPr>
              <a:t>     </a:t>
            </a:r>
            <a:r>
              <a:rPr lang="en-US" sz="3600" b="1" dirty="0">
                <a:latin typeface="+mj-lt"/>
              </a:rPr>
              <a:t>Evacuation Procedures </a:t>
            </a:r>
          </a:p>
        </p:txBody>
      </p:sp>
    </p:spTree>
    <p:extLst>
      <p:ext uri="{BB962C8B-B14F-4D97-AF65-F5344CB8AC3E}">
        <p14:creationId xmlns:p14="http://schemas.microsoft.com/office/powerpoint/2010/main" val="25954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Conditions for Evacuation </a:t>
            </a:r>
          </a:p>
        </p:txBody>
      </p:sp>
      <p:sp>
        <p:nvSpPr>
          <p:cNvPr id="4" name="Content Placeholder 3"/>
          <p:cNvSpPr>
            <a:spLocks noGrp="1"/>
          </p:cNvSpPr>
          <p:nvPr>
            <p:ph sz="half" idx="2"/>
          </p:nvPr>
        </p:nvSpPr>
        <p:spPr>
          <a:xfrm>
            <a:off x="66675" y="1317624"/>
            <a:ext cx="9030670" cy="4397375"/>
          </a:xfrm>
        </p:spPr>
        <p:txBody>
          <a:bodyPr/>
          <a:lstStyle/>
          <a:p>
            <a:pPr marL="457200" indent="-457200">
              <a:buNone/>
              <a:defRPr/>
            </a:pPr>
            <a:r>
              <a:rPr lang="en-US" sz="2200" dirty="0"/>
              <a:t>When two or more fixed H2S in an area alarm at 10 PPM for over 10 seconds </a:t>
            </a:r>
          </a:p>
          <a:p>
            <a:pPr marL="457200" indent="-457200">
              <a:buNone/>
              <a:defRPr/>
            </a:pPr>
            <a:endParaRPr lang="en-US" sz="2200" dirty="0"/>
          </a:p>
          <a:p>
            <a:pPr marL="0" indent="0">
              <a:buNone/>
              <a:defRPr/>
            </a:pPr>
            <a:r>
              <a:rPr lang="en-US" sz="2200" dirty="0"/>
              <a:t>When any fixed  H2S monitor alarms at 20 PPM for over 30 seconds</a:t>
            </a:r>
          </a:p>
          <a:p>
            <a:pPr marL="0" indent="0">
              <a:buNone/>
              <a:defRPr/>
            </a:pPr>
            <a:r>
              <a:rPr lang="en-US" sz="2200" dirty="0"/>
              <a:t> </a:t>
            </a:r>
          </a:p>
          <a:p>
            <a:pPr marL="0" indent="0">
              <a:buNone/>
              <a:defRPr/>
            </a:pPr>
            <a:r>
              <a:rPr lang="en-US" sz="2200" dirty="0"/>
              <a:t>When any fixed H2S monitor alarms at 30 PPM for over 20 seconds </a:t>
            </a:r>
          </a:p>
          <a:p>
            <a:pPr marL="0" indent="0">
              <a:buNone/>
              <a:defRPr/>
            </a:pPr>
            <a:endParaRPr lang="en-US" sz="2200" dirty="0"/>
          </a:p>
          <a:p>
            <a:pPr marL="0" indent="0">
              <a:buNone/>
              <a:defRPr/>
            </a:pPr>
            <a:r>
              <a:rPr lang="en-US" sz="2200" dirty="0"/>
              <a:t>When any fixed H2S monitor alarms at 40 PPM for over 10 seconds </a:t>
            </a:r>
          </a:p>
          <a:p>
            <a:endParaRPr lang="en-US" dirty="0"/>
          </a:p>
        </p:txBody>
      </p:sp>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28</a:t>
            </a:fld>
            <a:endParaRPr lang="en-US"/>
          </a:p>
        </p:txBody>
      </p:sp>
      <p:graphicFrame>
        <p:nvGraphicFramePr>
          <p:cNvPr id="8" name="Object 7">
            <a:hlinkClick r:id="rId4" action="ppaction://hlinkfile"/>
          </p:cNvPr>
          <p:cNvGraphicFramePr>
            <a:graphicFrameLocks noChangeAspect="1"/>
          </p:cNvGraphicFramePr>
          <p:nvPr>
            <p:extLst>
              <p:ext uri="{D42A27DB-BD31-4B8C-83A1-F6EECF244321}">
                <p14:modId xmlns:p14="http://schemas.microsoft.com/office/powerpoint/2010/main" val="3912385626"/>
              </p:ext>
            </p:extLst>
          </p:nvPr>
        </p:nvGraphicFramePr>
        <p:xfrm>
          <a:off x="1354138" y="5303838"/>
          <a:ext cx="3836987" cy="514350"/>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5" imgW="3836520" imgH="514800" progId="Package">
                  <p:embed/>
                </p:oleObj>
              </mc:Choice>
              <mc:Fallback>
                <p:oleObj name="Packager Shell Object" showAsIcon="1" r:id="rId5" imgW="3836520" imgH="514800" progId="Package">
                  <p:embed/>
                  <p:pic>
                    <p:nvPicPr>
                      <p:cNvPr id="8" name="Object 7">
                        <a:hlinkClick r:id="rId4" action="ppaction://hlinkfile"/>
                      </p:cNvPr>
                      <p:cNvPicPr/>
                      <p:nvPr/>
                    </p:nvPicPr>
                    <p:blipFill>
                      <a:blip r:embed="rId6"/>
                      <a:stretch>
                        <a:fillRect/>
                      </a:stretch>
                    </p:blipFill>
                    <p:spPr>
                      <a:xfrm>
                        <a:off x="1354138" y="5303838"/>
                        <a:ext cx="3836987" cy="514350"/>
                      </a:xfrm>
                      <a:prstGeom prst="rect">
                        <a:avLst/>
                      </a:prstGeom>
                    </p:spPr>
                  </p:pic>
                </p:oleObj>
              </mc:Fallback>
            </mc:AlternateContent>
          </a:graphicData>
        </a:graphic>
      </p:graphicFrame>
    </p:spTree>
    <p:extLst>
      <p:ext uri="{BB962C8B-B14F-4D97-AF65-F5344CB8AC3E}">
        <p14:creationId xmlns:p14="http://schemas.microsoft.com/office/powerpoint/2010/main" val="554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Guideline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29</a:t>
            </a:fld>
            <a:endParaRPr lang="en-US"/>
          </a:p>
        </p:txBody>
      </p:sp>
      <p:sp>
        <p:nvSpPr>
          <p:cNvPr id="4" name="Content Placeholder 3"/>
          <p:cNvSpPr>
            <a:spLocks noGrp="1"/>
          </p:cNvSpPr>
          <p:nvPr>
            <p:ph idx="1"/>
          </p:nvPr>
        </p:nvSpPr>
        <p:spPr/>
        <p:txBody>
          <a:bodyPr/>
          <a:lstStyle/>
          <a:p>
            <a:r>
              <a:rPr lang="en-US" dirty="0"/>
              <a:t>The Control room operator will initiate the emergency alarm and announce the evacuation on the mill channel.  The supervisor/control room will contact 865-6600 for the rescue teams to report to the Moly Plant area for an H</a:t>
            </a:r>
            <a:r>
              <a:rPr lang="en-US" baseline="-25000" dirty="0"/>
              <a:t>2</a:t>
            </a:r>
            <a:r>
              <a:rPr lang="en-US" dirty="0"/>
              <a:t>S emergency.</a:t>
            </a:r>
          </a:p>
          <a:p>
            <a:endParaRPr lang="en-US" dirty="0"/>
          </a:p>
          <a:p>
            <a:r>
              <a:rPr lang="en-US" dirty="0"/>
              <a:t>Emergency response team members will bring the emergency vehicle and ambulance to the Concentrator Area.  </a:t>
            </a:r>
          </a:p>
          <a:p>
            <a:endParaRPr lang="en-US" dirty="0"/>
          </a:p>
        </p:txBody>
      </p:sp>
    </p:spTree>
    <p:extLst>
      <p:ext uri="{BB962C8B-B14F-4D97-AF65-F5344CB8AC3E}">
        <p14:creationId xmlns:p14="http://schemas.microsoft.com/office/powerpoint/2010/main" val="29911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 Incident</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93986" y="1408386"/>
            <a:ext cx="6685957" cy="4451077"/>
          </a:xfrm>
          <a:prstGeom prst="rect">
            <a:avLst/>
          </a:prstGeom>
        </p:spPr>
      </p:pic>
      <p:sp>
        <p:nvSpPr>
          <p:cNvPr id="7" name="TextBox 6"/>
          <p:cNvSpPr txBox="1"/>
          <p:nvPr/>
        </p:nvSpPr>
        <p:spPr>
          <a:xfrm>
            <a:off x="7143751" y="3488293"/>
            <a:ext cx="1800224" cy="1754326"/>
          </a:xfrm>
          <a:prstGeom prst="rect">
            <a:avLst/>
          </a:prstGeom>
          <a:noFill/>
        </p:spPr>
        <p:txBody>
          <a:bodyPr wrap="square" rtlCol="0">
            <a:spAutoFit/>
          </a:bodyPr>
          <a:lstStyle/>
          <a:p>
            <a:pPr algn="ctr"/>
            <a:r>
              <a:rPr lang="en-US" b="1" dirty="0"/>
              <a:t>Example of Technician of </a:t>
            </a:r>
          </a:p>
          <a:p>
            <a:pPr algn="ctr"/>
            <a:r>
              <a:rPr lang="en-US" b="1" dirty="0"/>
              <a:t>taking sample from Moly Cleaning Circuit</a:t>
            </a:r>
          </a:p>
        </p:txBody>
      </p:sp>
    </p:spTree>
    <p:extLst>
      <p:ext uri="{BB962C8B-B14F-4D97-AF65-F5344CB8AC3E}">
        <p14:creationId xmlns:p14="http://schemas.microsoft.com/office/powerpoint/2010/main" val="6693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Moly Plant - Upper Level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30</a:t>
            </a:fld>
            <a:endParaRPr lang="en-US"/>
          </a:p>
        </p:txBody>
      </p:sp>
      <p:pic>
        <p:nvPicPr>
          <p:cNvPr id="4" name="Picture 3"/>
          <p:cNvPicPr>
            <a:picLocks noChangeAspect="1"/>
          </p:cNvPicPr>
          <p:nvPr/>
        </p:nvPicPr>
        <p:blipFill>
          <a:blip r:embed="rId3"/>
          <a:stretch>
            <a:fillRect/>
          </a:stretch>
        </p:blipFill>
        <p:spPr>
          <a:xfrm>
            <a:off x="302533" y="1117799"/>
            <a:ext cx="8504968" cy="5165958"/>
          </a:xfrm>
          <a:prstGeom prst="rect">
            <a:avLst/>
          </a:prstGeom>
          <a:ln w="127000" cap="sq">
            <a:solidFill>
              <a:srgbClr val="000000"/>
            </a:solidFill>
            <a:miter lim="800000"/>
          </a:ln>
          <a:effectLst>
            <a:outerShdw blurRad="57150" dist="50800" dir="2700000" algn="tl" rotWithShape="0">
              <a:schemeClr val="tx1">
                <a:alpha val="40000"/>
              </a:schemeClr>
            </a:outerShdw>
          </a:effectLst>
        </p:spPr>
      </p:pic>
    </p:spTree>
    <p:extLst>
      <p:ext uri="{BB962C8B-B14F-4D97-AF65-F5344CB8AC3E}">
        <p14:creationId xmlns:p14="http://schemas.microsoft.com/office/powerpoint/2010/main" val="10362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Moly Plant_Bottom Floor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31</a:t>
            </a:fld>
            <a:endParaRPr lang="en-US"/>
          </a:p>
        </p:txBody>
      </p:sp>
      <p:pic>
        <p:nvPicPr>
          <p:cNvPr id="5" name="Content Placeholder 4" descr="C:\Users\015920\AppData\Local\Temp\SNAGHTML6dbca15.PNG"/>
          <p:cNvPicPr>
            <a:picLocks noGrp="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6273" y="1204872"/>
            <a:ext cx="8677275" cy="5133975"/>
          </a:xfrm>
          <a:prstGeom prst="rect">
            <a:avLst/>
          </a:prstGeom>
          <a:noFill/>
          <a:ln>
            <a:solidFill>
              <a:srgbClr val="C00000">
                <a:alpha val="93000"/>
              </a:srgbClr>
            </a:solidFill>
          </a:ln>
        </p:spPr>
      </p:pic>
    </p:spTree>
    <p:extLst>
      <p:ext uri="{BB962C8B-B14F-4D97-AF65-F5344CB8AC3E}">
        <p14:creationId xmlns:p14="http://schemas.microsoft.com/office/powerpoint/2010/main" val="150091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Points </a:t>
            </a:r>
          </a:p>
        </p:txBody>
      </p:sp>
      <p:sp>
        <p:nvSpPr>
          <p:cNvPr id="5" name="Content Placeholder 4"/>
          <p:cNvSpPr>
            <a:spLocks noGrp="1"/>
          </p:cNvSpPr>
          <p:nvPr>
            <p:ph sz="half" idx="2"/>
          </p:nvPr>
        </p:nvSpPr>
        <p:spPr>
          <a:xfrm>
            <a:off x="5083175" y="1571625"/>
            <a:ext cx="3894138" cy="4297363"/>
          </a:xfrm>
        </p:spPr>
        <p:txBody>
          <a:bodyPr/>
          <a:lstStyle/>
          <a:p>
            <a:pPr marL="0" indent="0">
              <a:buNone/>
            </a:pPr>
            <a:r>
              <a:rPr lang="en-US" b="1" i="1" dirty="0"/>
              <a:t>Upper Level </a:t>
            </a:r>
            <a:r>
              <a:rPr lang="en-US" dirty="0"/>
              <a:t>–</a:t>
            </a:r>
            <a:r>
              <a:rPr lang="en-US" b="1" dirty="0"/>
              <a:t> </a:t>
            </a:r>
          </a:p>
          <a:p>
            <a:pPr marL="0" indent="0">
              <a:buNone/>
            </a:pPr>
            <a:r>
              <a:rPr lang="en-US" dirty="0"/>
              <a:t>Main Meeting Assembly Point </a:t>
            </a:r>
          </a:p>
          <a:p>
            <a:pPr marL="0" indent="0">
              <a:buNone/>
            </a:pPr>
            <a:endParaRPr lang="en-US" dirty="0"/>
          </a:p>
          <a:p>
            <a:pPr marL="0" indent="0">
              <a:buNone/>
            </a:pPr>
            <a:r>
              <a:rPr lang="en-US" b="1" i="1" dirty="0"/>
              <a:t>Lower Level </a:t>
            </a:r>
            <a:r>
              <a:rPr lang="en-US" i="1" dirty="0"/>
              <a:t>– </a:t>
            </a:r>
            <a:r>
              <a:rPr lang="en-US" dirty="0"/>
              <a:t>Secondary Assembly Meeting Point </a:t>
            </a:r>
          </a:p>
          <a:p>
            <a:pPr marL="0" indent="0">
              <a:buNone/>
            </a:pPr>
            <a:endParaRPr lang="en-US" sz="1400" b="1" i="1" dirty="0"/>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32</a:t>
            </a:fld>
            <a:endParaRPr lang="en-US"/>
          </a:p>
        </p:txBody>
      </p:sp>
      <p:pic>
        <p:nvPicPr>
          <p:cNvPr id="2050" name="Picture 2" descr="C:\Users\mreal\AppData\Local\Temp\SNAGHTML8021a2.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92609" y="1192377"/>
            <a:ext cx="4790566" cy="512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01087" y="1342949"/>
            <a:ext cx="6700552" cy="5025413"/>
          </a:xfrm>
        </p:spPr>
      </p:pic>
      <p:sp>
        <p:nvSpPr>
          <p:cNvPr id="4" name="Title 3"/>
          <p:cNvSpPr>
            <a:spLocks noGrp="1"/>
          </p:cNvSpPr>
          <p:nvPr>
            <p:ph type="title"/>
          </p:nvPr>
        </p:nvSpPr>
        <p:spPr/>
        <p:txBody>
          <a:bodyPr/>
          <a:lstStyle/>
          <a:p>
            <a:r>
              <a:rPr lang="en-US" dirty="0"/>
              <a:t>Upper Level</a:t>
            </a:r>
          </a:p>
        </p:txBody>
      </p:sp>
    </p:spTree>
    <p:extLst>
      <p:ext uri="{BB962C8B-B14F-4D97-AF65-F5344CB8AC3E}">
        <p14:creationId xmlns:p14="http://schemas.microsoft.com/office/powerpoint/2010/main" val="3813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Re-Entry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34</a:t>
            </a:fld>
            <a:endParaRPr lang="en-US"/>
          </a:p>
        </p:txBody>
      </p:sp>
      <p:sp>
        <p:nvSpPr>
          <p:cNvPr id="4" name="Content Placeholder 3"/>
          <p:cNvSpPr>
            <a:spLocks noGrp="1"/>
          </p:cNvSpPr>
          <p:nvPr>
            <p:ph idx="1"/>
          </p:nvPr>
        </p:nvSpPr>
        <p:spPr/>
        <p:txBody>
          <a:bodyPr/>
          <a:lstStyle/>
          <a:p>
            <a:pPr algn="just">
              <a:spcBef>
                <a:spcPct val="0"/>
              </a:spcBef>
              <a:buClrTx/>
            </a:pPr>
            <a:r>
              <a:rPr lang="en-US" dirty="0">
                <a:ea typeface="Calibri" pitchFamily="34" charset="0"/>
                <a:cs typeface="Tahoma" pitchFamily="34" charset="0"/>
              </a:rPr>
              <a:t>Incident commander, or fire department personnel will clear the area and reset the evacuation alarm. The Hazmat team or trained Moly processing personnel will clear the area and reset the evacuation alarm.</a:t>
            </a:r>
          </a:p>
          <a:p>
            <a:pPr>
              <a:spcBef>
                <a:spcPct val="0"/>
              </a:spcBef>
              <a:buClrTx/>
            </a:pPr>
            <a:endParaRPr lang="en-US" sz="1400" dirty="0">
              <a:ea typeface="Calibri" pitchFamily="34" charset="0"/>
              <a:cs typeface="Tahoma" pitchFamily="34" charset="0"/>
            </a:endParaRPr>
          </a:p>
          <a:p>
            <a:pPr>
              <a:spcBef>
                <a:spcPct val="0"/>
              </a:spcBef>
              <a:buClrTx/>
            </a:pPr>
            <a:endParaRPr lang="en-US" sz="1400" dirty="0">
              <a:ea typeface="Calibri" pitchFamily="34" charset="0"/>
              <a:cs typeface="Tahoma" pitchFamily="34" charset="0"/>
            </a:endParaRPr>
          </a:p>
          <a:p>
            <a:pPr>
              <a:spcBef>
                <a:spcPct val="0"/>
              </a:spcBef>
              <a:buClrTx/>
            </a:pPr>
            <a:endParaRPr lang="en-US" sz="1400" dirty="0">
              <a:latin typeface="Arial" charset="0"/>
              <a:ea typeface="Calibri" pitchFamily="34" charset="0"/>
              <a:cs typeface="Tahoma" pitchFamily="34" charset="0"/>
            </a:endParaRPr>
          </a:p>
          <a:p>
            <a:pPr>
              <a:spcBef>
                <a:spcPct val="0"/>
              </a:spcBef>
              <a:buClrTx/>
            </a:pPr>
            <a:r>
              <a:rPr lang="en-US" dirty="0">
                <a:ea typeface="Calibri" pitchFamily="34" charset="0"/>
                <a:cs typeface="Tahoma" pitchFamily="34" charset="0"/>
              </a:rPr>
              <a:t>Re-entry to the Moly Plant will only be allowed after the supervisor, incident commander, or fire department personnel has issued an </a:t>
            </a:r>
            <a:r>
              <a:rPr lang="en-US" dirty="0">
                <a:latin typeface="Arial" charset="0"/>
                <a:ea typeface="Calibri" pitchFamily="34" charset="0"/>
                <a:cs typeface="Tahoma" pitchFamily="34" charset="0"/>
              </a:rPr>
              <a:t>“</a:t>
            </a:r>
            <a:r>
              <a:rPr lang="en-US" dirty="0">
                <a:ea typeface="Calibri" pitchFamily="34" charset="0"/>
                <a:cs typeface="Tahoma" pitchFamily="34" charset="0"/>
              </a:rPr>
              <a:t>All Clear</a:t>
            </a:r>
            <a:r>
              <a:rPr lang="en-US" dirty="0">
                <a:latin typeface="Arial" charset="0"/>
                <a:ea typeface="Calibri" pitchFamily="34" charset="0"/>
                <a:cs typeface="Tahoma" pitchFamily="34" charset="0"/>
              </a:rPr>
              <a:t>”</a:t>
            </a:r>
            <a:r>
              <a:rPr lang="en-US" dirty="0">
                <a:ea typeface="Calibri" pitchFamily="34" charset="0"/>
                <a:cs typeface="Tahoma" pitchFamily="34" charset="0"/>
              </a:rPr>
              <a:t>.  </a:t>
            </a:r>
            <a:endParaRPr lang="en-US" sz="3600" dirty="0">
              <a:latin typeface="Arial" charset="0"/>
              <a:ea typeface="Calibri" pitchFamily="34" charset="0"/>
              <a:cs typeface="Tahoma" pitchFamily="34" charset="0"/>
            </a:endParaRPr>
          </a:p>
          <a:p>
            <a:endParaRPr lang="en-US" dirty="0"/>
          </a:p>
        </p:txBody>
      </p:sp>
    </p:spTree>
    <p:extLst>
      <p:ext uri="{BB962C8B-B14F-4D97-AF65-F5344CB8AC3E}">
        <p14:creationId xmlns:p14="http://schemas.microsoft.com/office/powerpoint/2010/main" val="305846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10550" y="6488113"/>
            <a:ext cx="933450" cy="296862"/>
          </a:xfrm>
        </p:spPr>
        <p:txBody>
          <a:bodyPr/>
          <a:lstStyle/>
          <a:p>
            <a:pPr>
              <a:defRPr/>
            </a:pPr>
            <a:fld id="{0966DC23-5D75-4E55-94E0-8AC9A57DBD08}" type="slidenum">
              <a:rPr lang="en-US" smtClean="0"/>
              <a:pPr>
                <a:defRPr/>
              </a:pPr>
              <a:t>35</a:t>
            </a:fld>
            <a:endParaRPr lang="en-US"/>
          </a:p>
        </p:txBody>
      </p:sp>
      <p:sp>
        <p:nvSpPr>
          <p:cNvPr id="7" name="TextBox 6"/>
          <p:cNvSpPr txBox="1"/>
          <p:nvPr/>
        </p:nvSpPr>
        <p:spPr>
          <a:xfrm>
            <a:off x="-785813" y="1776413"/>
            <a:ext cx="6362699" cy="523220"/>
          </a:xfrm>
          <a:prstGeom prst="rect">
            <a:avLst/>
          </a:prstGeom>
          <a:noFill/>
        </p:spPr>
        <p:txBody>
          <a:bodyPr wrap="square" rtlCol="0">
            <a:spAutoFit/>
          </a:bodyPr>
          <a:lstStyle/>
          <a:p>
            <a:r>
              <a:rPr lang="en-US" sz="2200" b="1" dirty="0">
                <a:latin typeface="+mj-lt"/>
              </a:rPr>
              <a:t>              </a:t>
            </a:r>
            <a:r>
              <a:rPr lang="en-US" sz="2800" b="1" dirty="0">
                <a:latin typeface="+mj-lt"/>
              </a:rPr>
              <a:t>Personal Gas Monitors </a:t>
            </a:r>
          </a:p>
        </p:txBody>
      </p:sp>
    </p:spTree>
    <p:extLst>
      <p:ext uri="{BB962C8B-B14F-4D97-AF65-F5344CB8AC3E}">
        <p14:creationId xmlns:p14="http://schemas.microsoft.com/office/powerpoint/2010/main" val="35521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H2S Definitions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36</a:t>
            </a:fld>
            <a:endParaRPr lang="en-US"/>
          </a:p>
        </p:txBody>
      </p:sp>
      <p:sp>
        <p:nvSpPr>
          <p:cNvPr id="4" name="Content Placeholder 3"/>
          <p:cNvSpPr>
            <a:spLocks noGrp="1"/>
          </p:cNvSpPr>
          <p:nvPr>
            <p:ph idx="1"/>
          </p:nvPr>
        </p:nvSpPr>
        <p:spPr>
          <a:xfrm>
            <a:off x="95250" y="1362075"/>
            <a:ext cx="8953499" cy="5381625"/>
          </a:xfrm>
        </p:spPr>
        <p:txBody>
          <a:bodyPr/>
          <a:lstStyle/>
          <a:p>
            <a:pPr marL="0" indent="0">
              <a:buNone/>
            </a:pPr>
            <a:r>
              <a:rPr lang="en-US" dirty="0"/>
              <a:t>Each monitor is for a dual specific gas  </a:t>
            </a:r>
          </a:p>
          <a:p>
            <a:pPr>
              <a:buNone/>
            </a:pPr>
            <a:r>
              <a:rPr lang="en-US" dirty="0">
                <a:solidFill>
                  <a:srgbClr val="FF0000"/>
                </a:solidFill>
              </a:rPr>
              <a:t>     </a:t>
            </a:r>
            <a:r>
              <a:rPr lang="en-US" sz="1600" b="1" dirty="0">
                <a:solidFill>
                  <a:srgbClr val="FF0000"/>
                </a:solidFill>
              </a:rPr>
              <a:t>***All personnel entering Moly Plant must wear a monitor***</a:t>
            </a:r>
          </a:p>
          <a:p>
            <a:pPr>
              <a:buNone/>
            </a:pPr>
            <a:endParaRPr lang="en-US" sz="1600" b="1" dirty="0">
              <a:solidFill>
                <a:srgbClr val="FF0000"/>
              </a:solidFill>
            </a:endParaRPr>
          </a:p>
          <a:p>
            <a:pPr marL="0" indent="0">
              <a:buNone/>
            </a:pPr>
            <a:r>
              <a:rPr lang="en-US" b="1" i="1" dirty="0"/>
              <a:t>Low alarms </a:t>
            </a:r>
            <a:r>
              <a:rPr lang="en-US" dirty="0"/>
              <a:t>are based on OSHA PEL and/or NIOSH values. </a:t>
            </a:r>
          </a:p>
          <a:p>
            <a:pPr marL="0" indent="0">
              <a:buNone/>
            </a:pPr>
            <a:endParaRPr lang="en-US" sz="800" dirty="0"/>
          </a:p>
          <a:p>
            <a:pPr marL="0" indent="0">
              <a:buNone/>
            </a:pPr>
            <a:r>
              <a:rPr lang="en-US" b="1" i="1" dirty="0"/>
              <a:t>High alarms </a:t>
            </a:r>
            <a:r>
              <a:rPr lang="en-US" dirty="0"/>
              <a:t>are based on 2 times OSHA PEL values. </a:t>
            </a:r>
          </a:p>
          <a:p>
            <a:pPr marL="0" indent="0">
              <a:buNone/>
            </a:pPr>
            <a:endParaRPr lang="en-US" sz="800" dirty="0"/>
          </a:p>
          <a:p>
            <a:pPr marL="0" indent="0">
              <a:buNone/>
            </a:pPr>
            <a:r>
              <a:rPr lang="en-US" b="1" i="1" dirty="0"/>
              <a:t>TWA</a:t>
            </a:r>
            <a:r>
              <a:rPr lang="en-US" dirty="0"/>
              <a:t> and </a:t>
            </a:r>
            <a:r>
              <a:rPr lang="en-US" b="1" i="1" dirty="0"/>
              <a:t>STEL</a:t>
            </a:r>
            <a:r>
              <a:rPr lang="en-US" dirty="0"/>
              <a:t> alarms are based on ACGIH TWA and STEL values.</a:t>
            </a:r>
          </a:p>
          <a:p>
            <a:pPr>
              <a:buNone/>
            </a:pPr>
            <a:endParaRPr lang="en-US" b="1" dirty="0"/>
          </a:p>
          <a:p>
            <a:r>
              <a:rPr lang="en-US" b="1" dirty="0"/>
              <a:t>PEL-</a:t>
            </a:r>
            <a:r>
              <a:rPr lang="en-US" i="1" dirty="0"/>
              <a:t>Permissible Exposure Limit </a:t>
            </a:r>
            <a:r>
              <a:rPr lang="en-US" dirty="0"/>
              <a:t>- Level of gas (in PPM) a worker can be exposed to 8 hours a day / 40 hours a week for the rest of their life with no long term health effects.</a:t>
            </a:r>
          </a:p>
          <a:p>
            <a:pPr marL="0" indent="0">
              <a:buNone/>
            </a:pPr>
            <a:r>
              <a:rPr lang="en-US" dirty="0"/>
              <a:t>     H2S = &lt;10</a:t>
            </a:r>
          </a:p>
          <a:p>
            <a:endParaRPr lang="en-US" dirty="0"/>
          </a:p>
        </p:txBody>
      </p:sp>
    </p:spTree>
    <p:extLst>
      <p:ext uri="{BB962C8B-B14F-4D97-AF65-F5344CB8AC3E}">
        <p14:creationId xmlns:p14="http://schemas.microsoft.com/office/powerpoint/2010/main" val="251516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H2S Definitions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37</a:t>
            </a:fld>
            <a:endParaRPr lang="en-US"/>
          </a:p>
        </p:txBody>
      </p:sp>
      <p:sp>
        <p:nvSpPr>
          <p:cNvPr id="4" name="Content Placeholder 3"/>
          <p:cNvSpPr>
            <a:spLocks noGrp="1"/>
          </p:cNvSpPr>
          <p:nvPr>
            <p:ph idx="1"/>
          </p:nvPr>
        </p:nvSpPr>
        <p:spPr>
          <a:xfrm>
            <a:off x="361949" y="1352550"/>
            <a:ext cx="8543925" cy="5086350"/>
          </a:xfrm>
        </p:spPr>
        <p:txBody>
          <a:bodyPr/>
          <a:lstStyle/>
          <a:p>
            <a:r>
              <a:rPr lang="en-US" b="1" dirty="0"/>
              <a:t>TWA</a:t>
            </a:r>
            <a:r>
              <a:rPr lang="en-US" dirty="0"/>
              <a:t> – </a:t>
            </a:r>
            <a:r>
              <a:rPr lang="en-US" i="1" dirty="0"/>
              <a:t>Time Weighted Average </a:t>
            </a:r>
            <a:r>
              <a:rPr lang="en-US" dirty="0"/>
              <a:t>- The average amount of gas (in PPM) a worker can be exposed to over a certain time period. This time is defined as 12 hours to represent a normal work day. </a:t>
            </a:r>
          </a:p>
          <a:p>
            <a:pPr marL="0" indent="0">
              <a:buNone/>
            </a:pPr>
            <a:r>
              <a:rPr lang="en-US" dirty="0"/>
              <a:t>     H2S=&lt;10</a:t>
            </a:r>
          </a:p>
          <a:p>
            <a:pPr>
              <a:buNone/>
            </a:pPr>
            <a:endParaRPr lang="en-US" dirty="0"/>
          </a:p>
          <a:p>
            <a:r>
              <a:rPr lang="en-US" b="1" dirty="0"/>
              <a:t>STEL-</a:t>
            </a:r>
            <a:r>
              <a:rPr lang="en-US" i="1" dirty="0"/>
              <a:t>Short Term Exposure Limit </a:t>
            </a:r>
            <a:r>
              <a:rPr lang="en-US" dirty="0"/>
              <a:t>- The average amount of gas (in PPM) a worker can be exposed to in a 15 minute period with no long term health effects. This may occur 4 times a shift with one hour between 15 minute exposures. </a:t>
            </a:r>
          </a:p>
          <a:p>
            <a:pPr marL="0" indent="0">
              <a:buNone/>
            </a:pPr>
            <a:r>
              <a:rPr lang="en-US" dirty="0"/>
              <a:t>     H2S =10 to 15</a:t>
            </a:r>
          </a:p>
          <a:p>
            <a:endParaRPr lang="en-US" dirty="0"/>
          </a:p>
        </p:txBody>
      </p:sp>
    </p:spTree>
    <p:extLst>
      <p:ext uri="{BB962C8B-B14F-4D97-AF65-F5344CB8AC3E}">
        <p14:creationId xmlns:p14="http://schemas.microsoft.com/office/powerpoint/2010/main" val="276604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H2S Definitions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38</a:t>
            </a:fld>
            <a:endParaRPr lang="en-US"/>
          </a:p>
        </p:txBody>
      </p:sp>
      <p:sp>
        <p:nvSpPr>
          <p:cNvPr id="4" name="Content Placeholder 3"/>
          <p:cNvSpPr>
            <a:spLocks noGrp="1"/>
          </p:cNvSpPr>
          <p:nvPr>
            <p:ph idx="1"/>
          </p:nvPr>
        </p:nvSpPr>
        <p:spPr>
          <a:xfrm>
            <a:off x="180976" y="1333501"/>
            <a:ext cx="8810624" cy="5419724"/>
          </a:xfrm>
        </p:spPr>
        <p:txBody>
          <a:bodyPr/>
          <a:lstStyle/>
          <a:p>
            <a:r>
              <a:rPr lang="en-US" b="1" dirty="0">
                <a:solidFill>
                  <a:schemeClr val="accent4"/>
                </a:solidFill>
              </a:rPr>
              <a:t>IDLH</a:t>
            </a:r>
            <a:r>
              <a:rPr lang="en-US" dirty="0"/>
              <a:t>: </a:t>
            </a:r>
            <a:r>
              <a:rPr lang="en-US" i="1" dirty="0"/>
              <a:t>Immediately Dangerous to Life and Health </a:t>
            </a:r>
            <a:r>
              <a:rPr lang="en-US" dirty="0"/>
              <a:t>- refers to acute respiratory exposures that pose an immediate threat or loss of life.  Exposures at this level may result in irreversible or severe health effects. Level could impair an employees ability to escape.</a:t>
            </a:r>
          </a:p>
          <a:p>
            <a:pPr marL="0" indent="0">
              <a:buNone/>
            </a:pPr>
            <a:endParaRPr lang="en-US" dirty="0"/>
          </a:p>
          <a:p>
            <a:r>
              <a:rPr lang="en-US" b="1" dirty="0"/>
              <a:t>IDLH</a:t>
            </a:r>
            <a:r>
              <a:rPr lang="en-US" dirty="0"/>
              <a:t> for H2S  100ppm</a:t>
            </a:r>
          </a:p>
          <a:p>
            <a:endParaRPr lang="en-US" dirty="0"/>
          </a:p>
          <a:p>
            <a:r>
              <a:rPr lang="pt-BR" b="1" dirty="0"/>
              <a:t>H</a:t>
            </a:r>
            <a:r>
              <a:rPr lang="pt-BR" b="1" baseline="-25000" dirty="0"/>
              <a:t>2</a:t>
            </a:r>
            <a:r>
              <a:rPr lang="pt-BR" b="1" dirty="0"/>
              <a:t>S  </a:t>
            </a:r>
            <a:r>
              <a:rPr lang="pt-BR" dirty="0"/>
              <a:t>Low alarm 10    High alarm 20   TWA 10   STEL 15</a:t>
            </a:r>
          </a:p>
          <a:p>
            <a:endParaRPr lang="pt-BR" dirty="0"/>
          </a:p>
          <a:p>
            <a:r>
              <a:rPr lang="pt-BR" b="1" dirty="0"/>
              <a:t>O</a:t>
            </a:r>
            <a:r>
              <a:rPr lang="pt-BR" b="1" baseline="-25000" dirty="0"/>
              <a:t>2 	</a:t>
            </a:r>
            <a:r>
              <a:rPr lang="pt-BR" b="1" dirty="0"/>
              <a:t> </a:t>
            </a:r>
            <a:r>
              <a:rPr lang="pt-BR" dirty="0"/>
              <a:t>Low </a:t>
            </a:r>
            <a:r>
              <a:rPr lang="pt-BR" dirty="0" err="1"/>
              <a:t>alarm</a:t>
            </a:r>
            <a:r>
              <a:rPr lang="pt-BR" dirty="0"/>
              <a:t> 19.5%  High alarm 23%</a:t>
            </a:r>
            <a:endParaRPr lang="en-US" dirty="0"/>
          </a:p>
        </p:txBody>
      </p:sp>
    </p:spTree>
    <p:extLst>
      <p:ext uri="{BB962C8B-B14F-4D97-AF65-F5344CB8AC3E}">
        <p14:creationId xmlns:p14="http://schemas.microsoft.com/office/powerpoint/2010/main" val="15558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Monitor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39</a:t>
            </a:fld>
            <a:endParaRPr lang="en-US"/>
          </a:p>
        </p:txBody>
      </p:sp>
      <p:sp>
        <p:nvSpPr>
          <p:cNvPr id="4" name="Content Placeholder 3"/>
          <p:cNvSpPr>
            <a:spLocks noGrp="1"/>
          </p:cNvSpPr>
          <p:nvPr>
            <p:ph idx="1"/>
          </p:nvPr>
        </p:nvSpPr>
        <p:spPr/>
        <p:txBody>
          <a:bodyPr/>
          <a:lstStyle/>
          <a:p>
            <a:r>
              <a:rPr lang="en-US" dirty="0"/>
              <a:t>The gas monitor is a life saving instrument. </a:t>
            </a:r>
          </a:p>
          <a:p>
            <a:endParaRPr lang="en-US" dirty="0"/>
          </a:p>
          <a:p>
            <a:r>
              <a:rPr lang="en-US" dirty="0"/>
              <a:t>It must be put through a series of tests each day to ensure that is working properly and the sensors are measuring properly.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19" y="3064295"/>
            <a:ext cx="193833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 Incident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a:t>
            </a:fld>
            <a:endParaRPr lang="en-US"/>
          </a:p>
        </p:txBody>
      </p:sp>
      <p:pic>
        <p:nvPicPr>
          <p:cNvPr id="7" name="Content Placeholder 6"/>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397565" y="1390321"/>
            <a:ext cx="6715125" cy="5039341"/>
          </a:xfrm>
          <a:prstGeom prst="rect">
            <a:avLst/>
          </a:prstGeom>
        </p:spPr>
      </p:pic>
      <p:sp>
        <p:nvSpPr>
          <p:cNvPr id="10" name="TextBox 9"/>
          <p:cNvSpPr txBox="1"/>
          <p:nvPr/>
        </p:nvSpPr>
        <p:spPr>
          <a:xfrm>
            <a:off x="7036993" y="3686175"/>
            <a:ext cx="2240357" cy="2031325"/>
          </a:xfrm>
          <a:prstGeom prst="rect">
            <a:avLst/>
          </a:prstGeom>
          <a:noFill/>
        </p:spPr>
        <p:txBody>
          <a:bodyPr wrap="square" rtlCol="0">
            <a:spAutoFit/>
          </a:bodyPr>
          <a:lstStyle/>
          <a:p>
            <a:r>
              <a:rPr lang="en-US" b="1" dirty="0"/>
              <a:t>Location where sampler </a:t>
            </a:r>
          </a:p>
          <a:p>
            <a:r>
              <a:rPr lang="en-US" b="1" dirty="0"/>
              <a:t>was found after being overcome with toxic</a:t>
            </a:r>
          </a:p>
          <a:p>
            <a:r>
              <a:rPr lang="en-US" b="1" dirty="0"/>
              <a:t>Hydrogen sulfide and nitrogen </a:t>
            </a:r>
          </a:p>
        </p:txBody>
      </p:sp>
    </p:spTree>
    <p:extLst>
      <p:ext uri="{BB962C8B-B14F-4D97-AF65-F5344CB8AC3E}">
        <p14:creationId xmlns:p14="http://schemas.microsoft.com/office/powerpoint/2010/main" val="280855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Ventis MX4</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40</a:t>
            </a:fld>
            <a:endParaRPr lang="en-US"/>
          </a:p>
        </p:txBody>
      </p:sp>
      <p:sp>
        <p:nvSpPr>
          <p:cNvPr id="5" name="TextBox 4"/>
          <p:cNvSpPr txBox="1"/>
          <p:nvPr/>
        </p:nvSpPr>
        <p:spPr>
          <a:xfrm>
            <a:off x="1209676" y="1810434"/>
            <a:ext cx="1562100" cy="646331"/>
          </a:xfrm>
          <a:prstGeom prst="rect">
            <a:avLst/>
          </a:prstGeom>
          <a:noFill/>
        </p:spPr>
        <p:txBody>
          <a:bodyPr wrap="square" rtlCol="0">
            <a:spAutoFit/>
          </a:bodyPr>
          <a:lstStyle/>
          <a:p>
            <a:r>
              <a:rPr lang="en-US" b="1" dirty="0">
                <a:solidFill>
                  <a:srgbClr val="FF0000"/>
                </a:solidFill>
              </a:rPr>
              <a:t>Visual Alarm Indicator </a:t>
            </a:r>
          </a:p>
        </p:txBody>
      </p:sp>
      <p:sp>
        <p:nvSpPr>
          <p:cNvPr id="6" name="TextBox 5"/>
          <p:cNvSpPr txBox="1"/>
          <p:nvPr/>
        </p:nvSpPr>
        <p:spPr>
          <a:xfrm>
            <a:off x="1257300" y="2943225"/>
            <a:ext cx="1466851" cy="369332"/>
          </a:xfrm>
          <a:prstGeom prst="rect">
            <a:avLst/>
          </a:prstGeom>
          <a:noFill/>
        </p:spPr>
        <p:txBody>
          <a:bodyPr wrap="square" rtlCol="0">
            <a:spAutoFit/>
          </a:bodyPr>
          <a:lstStyle/>
          <a:p>
            <a:r>
              <a:rPr lang="en-US" b="1" dirty="0">
                <a:solidFill>
                  <a:srgbClr val="FF0000"/>
                </a:solidFill>
              </a:rPr>
              <a:t>Pump Inlet</a:t>
            </a:r>
          </a:p>
        </p:txBody>
      </p:sp>
      <p:sp>
        <p:nvSpPr>
          <p:cNvPr id="7" name="TextBox 6"/>
          <p:cNvSpPr txBox="1"/>
          <p:nvPr/>
        </p:nvSpPr>
        <p:spPr>
          <a:xfrm>
            <a:off x="1209677" y="3819526"/>
            <a:ext cx="1681162" cy="369332"/>
          </a:xfrm>
          <a:prstGeom prst="rect">
            <a:avLst/>
          </a:prstGeom>
          <a:noFill/>
        </p:spPr>
        <p:txBody>
          <a:bodyPr wrap="square" rtlCol="0">
            <a:spAutoFit/>
          </a:bodyPr>
          <a:lstStyle/>
          <a:p>
            <a:r>
              <a:rPr lang="en-US" b="1" dirty="0">
                <a:solidFill>
                  <a:srgbClr val="FF0000"/>
                </a:solidFill>
              </a:rPr>
              <a:t>LCD Display</a:t>
            </a:r>
          </a:p>
        </p:txBody>
      </p:sp>
      <p:sp>
        <p:nvSpPr>
          <p:cNvPr id="8" name="TextBox 7"/>
          <p:cNvSpPr txBox="1"/>
          <p:nvPr/>
        </p:nvSpPr>
        <p:spPr>
          <a:xfrm>
            <a:off x="919162" y="5456458"/>
            <a:ext cx="1852614" cy="369332"/>
          </a:xfrm>
          <a:prstGeom prst="rect">
            <a:avLst/>
          </a:prstGeom>
          <a:noFill/>
        </p:spPr>
        <p:txBody>
          <a:bodyPr wrap="square" rtlCol="0">
            <a:spAutoFit/>
          </a:bodyPr>
          <a:lstStyle/>
          <a:p>
            <a:r>
              <a:rPr lang="en-US" b="1" dirty="0">
                <a:solidFill>
                  <a:srgbClr val="FF0000"/>
                </a:solidFill>
              </a:rPr>
              <a:t>On/Off Button</a:t>
            </a:r>
          </a:p>
        </p:txBody>
      </p:sp>
      <p:sp>
        <p:nvSpPr>
          <p:cNvPr id="9" name="TextBox 8"/>
          <p:cNvSpPr txBox="1"/>
          <p:nvPr/>
        </p:nvSpPr>
        <p:spPr>
          <a:xfrm>
            <a:off x="6286500" y="5437407"/>
            <a:ext cx="1666875" cy="369332"/>
          </a:xfrm>
          <a:prstGeom prst="rect">
            <a:avLst/>
          </a:prstGeom>
          <a:noFill/>
        </p:spPr>
        <p:txBody>
          <a:bodyPr wrap="square" rtlCol="0">
            <a:spAutoFit/>
          </a:bodyPr>
          <a:lstStyle/>
          <a:p>
            <a:r>
              <a:rPr lang="en-US" b="1" dirty="0">
                <a:solidFill>
                  <a:srgbClr val="FF0000"/>
                </a:solidFill>
              </a:rPr>
              <a:t>Enter Button</a:t>
            </a:r>
          </a:p>
        </p:txBody>
      </p:sp>
      <p:sp>
        <p:nvSpPr>
          <p:cNvPr id="10" name="TextBox 9"/>
          <p:cNvSpPr txBox="1"/>
          <p:nvPr/>
        </p:nvSpPr>
        <p:spPr>
          <a:xfrm>
            <a:off x="6391275" y="3895725"/>
            <a:ext cx="2362200" cy="646331"/>
          </a:xfrm>
          <a:prstGeom prst="rect">
            <a:avLst/>
          </a:prstGeom>
          <a:noFill/>
        </p:spPr>
        <p:txBody>
          <a:bodyPr wrap="square" rtlCol="0">
            <a:spAutoFit/>
          </a:bodyPr>
          <a:lstStyle/>
          <a:p>
            <a:r>
              <a:rPr lang="en-US" b="1" dirty="0">
                <a:solidFill>
                  <a:srgbClr val="FF0000"/>
                </a:solidFill>
              </a:rPr>
              <a:t>Audible Alarm Ports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9" y="1900692"/>
            <a:ext cx="3500436" cy="344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182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on a Monitor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41</a:t>
            </a:fld>
            <a:endParaRPr lang="en-US"/>
          </a:p>
        </p:txBody>
      </p:sp>
      <p:sp>
        <p:nvSpPr>
          <p:cNvPr id="4" name="Content Placeholder 3"/>
          <p:cNvSpPr>
            <a:spLocks noGrp="1"/>
          </p:cNvSpPr>
          <p:nvPr>
            <p:ph idx="1"/>
          </p:nvPr>
        </p:nvSpPr>
        <p:spPr>
          <a:xfrm>
            <a:off x="304800" y="1362074"/>
            <a:ext cx="8743950" cy="5400675"/>
          </a:xfrm>
        </p:spPr>
        <p:txBody>
          <a:bodyPr/>
          <a:lstStyle/>
          <a:p>
            <a:r>
              <a:rPr lang="en-US" dirty="0"/>
              <a:t>There are 2 buttons on the front of the monitor.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00" dirty="0"/>
          </a:p>
          <a:p>
            <a:r>
              <a:rPr lang="en-US" dirty="0"/>
              <a:t>The on/off button is on the left as you look at it. </a:t>
            </a:r>
          </a:p>
          <a:p>
            <a:endParaRPr lang="en-US" sz="800" dirty="0"/>
          </a:p>
          <a:p>
            <a:r>
              <a:rPr lang="en-US" dirty="0"/>
              <a:t>The enter button is on the right.</a:t>
            </a:r>
          </a:p>
          <a:p>
            <a:endParaRPr lang="en-US" sz="800" dirty="0"/>
          </a:p>
          <a:p>
            <a:r>
              <a:rPr lang="en-US" dirty="0"/>
              <a:t>To turn the instrument on hold down the On/Off button on the left. </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66" y="1815144"/>
            <a:ext cx="1750352" cy="269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10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Functions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42</a:t>
            </a:fld>
            <a:endParaRPr lang="en-US"/>
          </a:p>
        </p:txBody>
      </p:sp>
      <p:sp>
        <p:nvSpPr>
          <p:cNvPr id="4" name="Content Placeholder 3"/>
          <p:cNvSpPr>
            <a:spLocks noGrp="1"/>
          </p:cNvSpPr>
          <p:nvPr>
            <p:ph idx="1"/>
          </p:nvPr>
        </p:nvSpPr>
        <p:spPr>
          <a:xfrm>
            <a:off x="438151" y="1419226"/>
            <a:ext cx="8391524" cy="4592638"/>
          </a:xfrm>
        </p:spPr>
        <p:txBody>
          <a:bodyPr/>
          <a:lstStyle/>
          <a:p>
            <a:r>
              <a:rPr lang="en-US" dirty="0"/>
              <a:t>You will then see the number of days until full calibration is due. </a:t>
            </a:r>
            <a:r>
              <a:rPr lang="en-US" i="1" dirty="0"/>
              <a:t>(Once every month)</a:t>
            </a:r>
          </a:p>
          <a:p>
            <a:endParaRPr lang="en-US" sz="800" i="1" dirty="0"/>
          </a:p>
          <a:p>
            <a:r>
              <a:rPr lang="en-US" dirty="0"/>
              <a:t>Let the instrument warm up for 20 seconds.</a:t>
            </a:r>
          </a:p>
          <a:p>
            <a:endParaRPr lang="en-US" sz="800" dirty="0"/>
          </a:p>
          <a:p>
            <a:r>
              <a:rPr lang="en-US" dirty="0"/>
              <a:t>You will see the count down.  </a:t>
            </a:r>
          </a:p>
          <a:p>
            <a:endParaRPr lang="en-US" sz="800" dirty="0"/>
          </a:p>
          <a:p>
            <a:r>
              <a:rPr lang="en-US" dirty="0"/>
              <a:t>The type of gas it is measuring is in the right corner.  </a:t>
            </a:r>
          </a:p>
          <a:p>
            <a:endParaRPr lang="en-US" sz="800" dirty="0"/>
          </a:p>
          <a:p>
            <a:r>
              <a:rPr lang="en-US" dirty="0"/>
              <a:t>At this point you should see a check mark. This means the instrument is ready.</a:t>
            </a:r>
          </a:p>
          <a:p>
            <a:endParaRPr lang="en-US" sz="800" dirty="0"/>
          </a:p>
          <a:p>
            <a:r>
              <a:rPr lang="en-US" dirty="0"/>
              <a:t>If you see and exclamation point (!) Do not use the instrument. </a:t>
            </a:r>
          </a:p>
          <a:p>
            <a:endParaRPr lang="en-US" dirty="0"/>
          </a:p>
        </p:txBody>
      </p:sp>
    </p:spTree>
    <p:extLst>
      <p:ext uri="{BB962C8B-B14F-4D97-AF65-F5344CB8AC3E}">
        <p14:creationId xmlns:p14="http://schemas.microsoft.com/office/powerpoint/2010/main" val="41755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Functions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43</a:t>
            </a:fld>
            <a:endParaRPr lang="en-US"/>
          </a:p>
        </p:txBody>
      </p:sp>
      <p:sp>
        <p:nvSpPr>
          <p:cNvPr id="4" name="Content Placeholder 3"/>
          <p:cNvSpPr>
            <a:spLocks noGrp="1"/>
          </p:cNvSpPr>
          <p:nvPr>
            <p:ph idx="1"/>
          </p:nvPr>
        </p:nvSpPr>
        <p:spPr/>
        <p:txBody>
          <a:bodyPr/>
          <a:lstStyle/>
          <a:p>
            <a:r>
              <a:rPr lang="en-US" sz="2200" dirty="0"/>
              <a:t>The final screen is your instrument reading screen.  This should read O.OO.</a:t>
            </a:r>
          </a:p>
          <a:p>
            <a:pPr>
              <a:buNone/>
            </a:pPr>
            <a:endParaRPr lang="en-US" sz="2200" dirty="0"/>
          </a:p>
          <a:p>
            <a:r>
              <a:rPr lang="en-US" sz="2200" dirty="0"/>
              <a:t>You will also see a battery in the lower corner.  Make sure you have battery life for the entire shift. </a:t>
            </a:r>
          </a:p>
          <a:p>
            <a:endParaRPr lang="en-US" dirty="0"/>
          </a:p>
        </p:txBody>
      </p:sp>
    </p:spTree>
    <p:extLst>
      <p:ext uri="{BB962C8B-B14F-4D97-AF65-F5344CB8AC3E}">
        <p14:creationId xmlns:p14="http://schemas.microsoft.com/office/powerpoint/2010/main" val="356846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Docking Station </a:t>
            </a:r>
          </a:p>
        </p:txBody>
      </p:sp>
      <p:sp>
        <p:nvSpPr>
          <p:cNvPr id="4" name="Content Placeholder 3"/>
          <p:cNvSpPr>
            <a:spLocks noGrp="1"/>
          </p:cNvSpPr>
          <p:nvPr>
            <p:ph sz="half" idx="2"/>
          </p:nvPr>
        </p:nvSpPr>
        <p:spPr>
          <a:xfrm>
            <a:off x="209550" y="1562101"/>
            <a:ext cx="4848225" cy="4611688"/>
          </a:xfrm>
        </p:spPr>
        <p:txBody>
          <a:bodyPr/>
          <a:lstStyle/>
          <a:p>
            <a:pPr marL="0" indent="0">
              <a:buNone/>
            </a:pPr>
            <a:r>
              <a:rPr lang="en-US" sz="2200" dirty="0"/>
              <a:t>Provides ultimate flexibility for managing your gas monitors where ever you use them.  </a:t>
            </a:r>
          </a:p>
          <a:p>
            <a:pPr marL="0" indent="0">
              <a:buNone/>
            </a:pPr>
            <a:endParaRPr lang="en-US" sz="2200" dirty="0"/>
          </a:p>
          <a:p>
            <a:pPr marL="0" indent="0">
              <a:buNone/>
            </a:pPr>
            <a:r>
              <a:rPr lang="en-US" sz="2200" dirty="0"/>
              <a:t>The DS gives you all the of the benefits of consistent automated calibration, record keeping, battery recharging, and instrument diagnostics for your monitors to limit your liabilities and safety hazards.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44</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1743076"/>
            <a:ext cx="3638550" cy="427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5174608"/>
            <a:ext cx="9144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4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 the Docking Station Do the Work.</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45</a:t>
            </a:fld>
            <a:endParaRPr lang="en-US"/>
          </a:p>
        </p:txBody>
      </p:sp>
      <p:sp>
        <p:nvSpPr>
          <p:cNvPr id="4" name="Content Placeholder 3"/>
          <p:cNvSpPr>
            <a:spLocks noGrp="1"/>
          </p:cNvSpPr>
          <p:nvPr>
            <p:ph idx="1"/>
          </p:nvPr>
        </p:nvSpPr>
        <p:spPr>
          <a:xfrm>
            <a:off x="243174" y="1447800"/>
            <a:ext cx="8601075" cy="4564064"/>
          </a:xfrm>
        </p:spPr>
        <p:txBody>
          <a:bodyPr/>
          <a:lstStyle/>
          <a:p>
            <a:r>
              <a:rPr lang="en-US" dirty="0"/>
              <a:t>The docking station will do all the calibration, zero, bump testing and clearing of the peaks for you. </a:t>
            </a:r>
          </a:p>
          <a:p>
            <a:pPr marL="0" indent="0">
              <a:buNone/>
            </a:pPr>
            <a:endParaRPr lang="en-US" dirty="0"/>
          </a:p>
          <a:p>
            <a:r>
              <a:rPr lang="en-US" dirty="0"/>
              <a:t>Prior to each use, install the monitor into the docking station.  </a:t>
            </a:r>
            <a:r>
              <a:rPr lang="en-US" sz="1800" dirty="0"/>
              <a:t>(This must be done each time you use the monitor)        </a:t>
            </a:r>
          </a:p>
          <a:p>
            <a:endParaRPr lang="en-US" sz="1800" dirty="0"/>
          </a:p>
          <a:p>
            <a:pPr marL="0" indent="0">
              <a:buNone/>
            </a:pPr>
            <a:r>
              <a:rPr lang="en-US" dirty="0"/>
              <a:t>The docking station has three different alarm colors which consists  of: </a:t>
            </a:r>
          </a:p>
          <a:p>
            <a:r>
              <a:rPr lang="en-US" b="1" dirty="0"/>
              <a:t>Yellow</a:t>
            </a:r>
            <a:r>
              <a:rPr lang="en-US" dirty="0"/>
              <a:t> = wait has not completed the calibration, etc.</a:t>
            </a:r>
          </a:p>
          <a:p>
            <a:r>
              <a:rPr lang="en-US" b="1" dirty="0">
                <a:solidFill>
                  <a:srgbClr val="FF0000"/>
                </a:solidFill>
              </a:rPr>
              <a:t>Red</a:t>
            </a:r>
            <a:r>
              <a:rPr lang="en-US" dirty="0"/>
              <a:t> = do not use the instrument. </a:t>
            </a:r>
          </a:p>
          <a:p>
            <a:r>
              <a:rPr lang="en-US" b="1" dirty="0">
                <a:solidFill>
                  <a:srgbClr val="00B050"/>
                </a:solidFill>
              </a:rPr>
              <a:t>Green</a:t>
            </a:r>
            <a:r>
              <a:rPr lang="en-US" dirty="0"/>
              <a:t> = the instrument is ready for use. Remove the monitor and turn it on.  </a:t>
            </a:r>
          </a:p>
          <a:p>
            <a:endParaRPr lang="en-US" dirty="0"/>
          </a:p>
        </p:txBody>
      </p:sp>
    </p:spTree>
    <p:extLst>
      <p:ext uri="{BB962C8B-B14F-4D97-AF65-F5344CB8AC3E}">
        <p14:creationId xmlns:p14="http://schemas.microsoft.com/office/powerpoint/2010/main" val="72298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46</a:t>
            </a:fld>
            <a:endParaRPr lang="en-US"/>
          </a:p>
        </p:txBody>
      </p:sp>
      <p:sp>
        <p:nvSpPr>
          <p:cNvPr id="4" name="Content Placeholder 3"/>
          <p:cNvSpPr>
            <a:spLocks noGrp="1"/>
          </p:cNvSpPr>
          <p:nvPr>
            <p:ph idx="1"/>
          </p:nvPr>
        </p:nvSpPr>
        <p:spPr>
          <a:xfrm>
            <a:off x="602456" y="1512277"/>
            <a:ext cx="7939088" cy="4447848"/>
          </a:xfrm>
        </p:spPr>
        <p:txBody>
          <a:bodyPr/>
          <a:lstStyle/>
          <a:p>
            <a:pPr marL="0" indent="0">
              <a:buNone/>
            </a:pPr>
            <a:r>
              <a:rPr lang="en-US" sz="2200" dirty="0"/>
              <a:t>Three things will occur in the event that the personal monitor alarms…</a:t>
            </a:r>
          </a:p>
          <a:p>
            <a:pPr>
              <a:buFont typeface="Wingdings" panose="05000000000000000000" pitchFamily="2" charset="2"/>
              <a:buChar char="ü"/>
            </a:pPr>
            <a:r>
              <a:rPr lang="en-US" sz="2200" dirty="0"/>
              <a:t>Alarm </a:t>
            </a:r>
          </a:p>
          <a:p>
            <a:pPr>
              <a:buFont typeface="Wingdings" panose="05000000000000000000" pitchFamily="2" charset="2"/>
              <a:buChar char="ü"/>
            </a:pPr>
            <a:r>
              <a:rPr lang="en-US" sz="2200" dirty="0"/>
              <a:t>Vibrate </a:t>
            </a:r>
          </a:p>
          <a:p>
            <a:pPr>
              <a:buFont typeface="Wingdings" panose="05000000000000000000" pitchFamily="2" charset="2"/>
              <a:buChar char="ü"/>
            </a:pPr>
            <a:r>
              <a:rPr lang="en-US" sz="2200" dirty="0"/>
              <a:t>Blink </a:t>
            </a:r>
          </a:p>
          <a:p>
            <a:pPr>
              <a:buFont typeface="Wingdings" panose="05000000000000000000" pitchFamily="2" charset="2"/>
              <a:buChar char="ü"/>
            </a:pPr>
            <a:endParaRPr lang="en-US" sz="2200" dirty="0"/>
          </a:p>
          <a:p>
            <a:pPr marL="0" indent="0">
              <a:buNone/>
            </a:pPr>
            <a:r>
              <a:rPr lang="en-US" sz="2200" dirty="0"/>
              <a:t>Monitors are to be carried on the upper chest area at all times.   </a:t>
            </a:r>
          </a:p>
          <a:p>
            <a:pPr marL="0" indent="0">
              <a:buNone/>
            </a:pPr>
            <a:endParaRPr lang="en-US" sz="2200" dirty="0"/>
          </a:p>
          <a:p>
            <a:pPr marL="0" indent="0">
              <a:buNone/>
            </a:pPr>
            <a:r>
              <a:rPr lang="en-US" sz="2200" dirty="0"/>
              <a:t>Monitors on hard hats will NOT be tolerated… </a:t>
            </a:r>
          </a:p>
        </p:txBody>
      </p:sp>
    </p:spTree>
    <p:extLst>
      <p:ext uri="{BB962C8B-B14F-4D97-AF65-F5344CB8AC3E}">
        <p14:creationId xmlns:p14="http://schemas.microsoft.com/office/powerpoint/2010/main" val="14351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47</a:t>
            </a:fld>
            <a:endParaRPr lang="en-US"/>
          </a:p>
        </p:txBody>
      </p:sp>
      <p:sp>
        <p:nvSpPr>
          <p:cNvPr id="4" name="Content Placeholder 3"/>
          <p:cNvSpPr>
            <a:spLocks noGrp="1"/>
          </p:cNvSpPr>
          <p:nvPr>
            <p:ph idx="1"/>
          </p:nvPr>
        </p:nvSpPr>
        <p:spPr/>
        <p:txBody>
          <a:bodyPr/>
          <a:lstStyle/>
          <a:p>
            <a:r>
              <a:rPr lang="en-US" dirty="0"/>
              <a:t>Low alarm levels.  </a:t>
            </a:r>
          </a:p>
          <a:p>
            <a:pPr lvl="1"/>
            <a:r>
              <a:rPr lang="en-US" dirty="0"/>
              <a:t>H2S will alarm at 10ppm.  This will start your 15 minute exposure. You can only be exposed 4 times per shift with one hour between exposures.</a:t>
            </a:r>
          </a:p>
          <a:p>
            <a:pPr lvl="1"/>
            <a:endParaRPr lang="en-US" dirty="0"/>
          </a:p>
          <a:p>
            <a:r>
              <a:rPr lang="en-US" dirty="0"/>
              <a:t>High alarms levels. </a:t>
            </a:r>
          </a:p>
          <a:p>
            <a:pPr lvl="1"/>
            <a:r>
              <a:rPr lang="en-US" dirty="0"/>
              <a:t>H2S will alarm at 20ppm. Must leave the area and must apply escape hood respirator.  </a:t>
            </a:r>
          </a:p>
          <a:p>
            <a:pPr marL="0" indent="0">
              <a:buNone/>
            </a:pPr>
            <a:r>
              <a:rPr lang="en-US" dirty="0"/>
              <a:t> </a:t>
            </a:r>
          </a:p>
          <a:p>
            <a:endParaRPr lang="en-US" dirty="0"/>
          </a:p>
        </p:txBody>
      </p:sp>
    </p:spTree>
    <p:extLst>
      <p:ext uri="{BB962C8B-B14F-4D97-AF65-F5344CB8AC3E}">
        <p14:creationId xmlns:p14="http://schemas.microsoft.com/office/powerpoint/2010/main" val="138587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48</a:t>
            </a:fld>
            <a:endParaRPr lang="en-US"/>
          </a:p>
        </p:txBody>
      </p:sp>
      <p:sp>
        <p:nvSpPr>
          <p:cNvPr id="4" name="Content Placeholder 3"/>
          <p:cNvSpPr>
            <a:spLocks noGrp="1"/>
          </p:cNvSpPr>
          <p:nvPr>
            <p:ph idx="1"/>
          </p:nvPr>
        </p:nvSpPr>
        <p:spPr>
          <a:xfrm>
            <a:off x="647700" y="1644650"/>
            <a:ext cx="7939088" cy="4622800"/>
          </a:xfrm>
        </p:spPr>
        <p:txBody>
          <a:bodyPr/>
          <a:lstStyle/>
          <a:p>
            <a:r>
              <a:rPr lang="en-US" altLang="en-US" sz="2200" dirty="0"/>
              <a:t>TWA alarm- This indicates you have reached your time weighted average for the shift.  You may have no additional exposure. </a:t>
            </a:r>
          </a:p>
          <a:p>
            <a:endParaRPr lang="en-US" altLang="en-US" sz="2200" dirty="0"/>
          </a:p>
          <a:p>
            <a:r>
              <a:rPr lang="en-US" altLang="en-US" sz="2200" dirty="0"/>
              <a:t>STEL alarm.  You have reached your 15 minute exposure.  You must stay out of exposure for 1 hour. This can only occur 4 times per shift.  </a:t>
            </a:r>
          </a:p>
          <a:p>
            <a:endParaRPr lang="en-US" altLang="en-US" sz="2200" dirty="0"/>
          </a:p>
          <a:p>
            <a:r>
              <a:rPr lang="en-US" altLang="en-US" sz="2200" dirty="0"/>
              <a:t>The SOP for personal alarm exposures must be posted and all employees entering the area must be trained on the proper use, care and alarms.  </a:t>
            </a:r>
          </a:p>
          <a:p>
            <a:endParaRPr lang="en-US" dirty="0"/>
          </a:p>
        </p:txBody>
      </p:sp>
    </p:spTree>
    <p:extLst>
      <p:ext uri="{BB962C8B-B14F-4D97-AF65-F5344CB8AC3E}">
        <p14:creationId xmlns:p14="http://schemas.microsoft.com/office/powerpoint/2010/main" val="40731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US" dirty="0"/>
              <a:t>Must do’s prior to entry: </a:t>
            </a:r>
          </a:p>
          <a:p>
            <a:pPr marL="0" indent="0">
              <a:buNone/>
            </a:pPr>
            <a:endParaRPr lang="en-US" dirty="0"/>
          </a:p>
          <a:p>
            <a:pPr marL="457200" indent="-457200">
              <a:buFont typeface="+mj-lt"/>
              <a:buAutoNum type="arabicPeriod"/>
            </a:pPr>
            <a:r>
              <a:rPr lang="en-US" sz="2400" dirty="0"/>
              <a:t>Sign in to Moly plant</a:t>
            </a:r>
          </a:p>
          <a:p>
            <a:pPr marL="457200" indent="-457200">
              <a:buFont typeface="+mj-lt"/>
              <a:buAutoNum type="arabicPeriod"/>
            </a:pPr>
            <a:r>
              <a:rPr lang="en-US" sz="2400" dirty="0"/>
              <a:t>Bump Test</a:t>
            </a:r>
          </a:p>
          <a:p>
            <a:pPr marL="457200" indent="-457200">
              <a:buFont typeface="+mj-lt"/>
              <a:buAutoNum type="arabicPeriod"/>
            </a:pPr>
            <a:r>
              <a:rPr lang="en-US" sz="2400" dirty="0"/>
              <a:t>Turn on &amp; Check </a:t>
            </a:r>
          </a:p>
          <a:p>
            <a:pPr marL="0" indent="0">
              <a:buNone/>
            </a:pPr>
            <a:endParaRPr lang="en-US" dirty="0"/>
          </a:p>
        </p:txBody>
      </p:sp>
      <p:sp>
        <p:nvSpPr>
          <p:cNvPr id="5" name="Content Placeholder 4"/>
          <p:cNvSpPr>
            <a:spLocks noGrp="1"/>
          </p:cNvSpPr>
          <p:nvPr>
            <p:ph sz="half" idx="2"/>
          </p:nvPr>
        </p:nvSpPr>
        <p:spPr/>
        <p:txBody>
          <a:bodyPr/>
          <a:lstStyle/>
          <a:p>
            <a:pPr marL="0" indent="0">
              <a:buNone/>
            </a:pPr>
            <a:r>
              <a:rPr lang="en-US" dirty="0"/>
              <a:t>Must do’s prior to exit:</a:t>
            </a:r>
          </a:p>
          <a:p>
            <a:pPr marL="0" indent="0">
              <a:buNone/>
            </a:pPr>
            <a:endParaRPr lang="en-US" dirty="0"/>
          </a:p>
          <a:p>
            <a:pPr marL="457200" indent="-457200">
              <a:buFont typeface="+mj-lt"/>
              <a:buAutoNum type="arabicPeriod"/>
            </a:pPr>
            <a:r>
              <a:rPr lang="en-US" sz="2400" dirty="0"/>
              <a:t>Sign Out </a:t>
            </a:r>
          </a:p>
          <a:p>
            <a:pPr marL="457200" indent="-457200">
              <a:buFont typeface="+mj-lt"/>
              <a:buAutoNum type="arabicPeriod"/>
            </a:pPr>
            <a:r>
              <a:rPr lang="en-US" sz="2400" dirty="0"/>
              <a:t>Return Monitor </a:t>
            </a:r>
          </a:p>
          <a:p>
            <a:pPr marL="457200" indent="-457200">
              <a:buFont typeface="+mj-lt"/>
              <a:buAutoNum type="arabicPeriod"/>
            </a:pPr>
            <a:r>
              <a:rPr lang="en-US" sz="2400" dirty="0"/>
              <a:t>Hood if borrowed</a:t>
            </a:r>
          </a:p>
          <a:p>
            <a:pPr marL="0" indent="0">
              <a:buNone/>
            </a:pPr>
            <a:endParaRPr lang="en-US" dirty="0"/>
          </a:p>
        </p:txBody>
      </p:sp>
      <p:sp>
        <p:nvSpPr>
          <p:cNvPr id="2" name="Title 1"/>
          <p:cNvSpPr>
            <a:spLocks noGrp="1"/>
          </p:cNvSpPr>
          <p:nvPr>
            <p:ph type="title"/>
          </p:nvPr>
        </p:nvSpPr>
        <p:spPr/>
        <p:txBody>
          <a:bodyPr/>
          <a:lstStyle/>
          <a:p>
            <a:r>
              <a:rPr lang="en-US" dirty="0"/>
              <a:t>Prior to Entry and Exit</a:t>
            </a:r>
          </a:p>
        </p:txBody>
      </p:sp>
      <p:sp>
        <p:nvSpPr>
          <p:cNvPr id="3" name="Slide Number Placeholder 2"/>
          <p:cNvSpPr>
            <a:spLocks noGrp="1"/>
          </p:cNvSpPr>
          <p:nvPr>
            <p:ph type="sldNum" sz="quarter" idx="4"/>
          </p:nvPr>
        </p:nvSpPr>
        <p:spPr/>
        <p:txBody>
          <a:bodyPr/>
          <a:lstStyle/>
          <a:p>
            <a:pPr>
              <a:defRPr/>
            </a:pPr>
            <a:fld id="{0966DC23-5D75-4E55-94E0-8AC9A57DBD08}" type="slidenum">
              <a:rPr lang="en-US" smtClean="0"/>
              <a:pPr>
                <a:defRPr/>
              </a:pPr>
              <a:t>49</a:t>
            </a:fld>
            <a:endParaRPr lang="en-US"/>
          </a:p>
        </p:txBody>
      </p:sp>
    </p:spTree>
    <p:extLst>
      <p:ext uri="{BB962C8B-B14F-4D97-AF65-F5344CB8AC3E}">
        <p14:creationId xmlns:p14="http://schemas.microsoft.com/office/powerpoint/2010/main" val="1483418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Probable Direct/Root Causes </a:t>
            </a:r>
          </a:p>
        </p:txBody>
      </p:sp>
      <p:sp>
        <p:nvSpPr>
          <p:cNvPr id="6" name="Text Placeholder 5"/>
          <p:cNvSpPr>
            <a:spLocks noGrp="1"/>
          </p:cNvSpPr>
          <p:nvPr>
            <p:ph type="body" idx="1"/>
          </p:nvPr>
        </p:nvSpPr>
        <p:spPr>
          <a:xfrm>
            <a:off x="390525" y="1344613"/>
            <a:ext cx="4040188" cy="639762"/>
          </a:xfrm>
        </p:spPr>
        <p:txBody>
          <a:bodyPr/>
          <a:lstStyle/>
          <a:p>
            <a:r>
              <a:rPr lang="en-US" dirty="0"/>
              <a:t>Direct  Causes </a:t>
            </a:r>
          </a:p>
        </p:txBody>
      </p:sp>
      <p:sp>
        <p:nvSpPr>
          <p:cNvPr id="7" name="Content Placeholder 6"/>
          <p:cNvSpPr>
            <a:spLocks noGrp="1"/>
          </p:cNvSpPr>
          <p:nvPr>
            <p:ph sz="half" idx="2"/>
          </p:nvPr>
        </p:nvSpPr>
        <p:spPr>
          <a:xfrm>
            <a:off x="457200" y="2174874"/>
            <a:ext cx="4040188" cy="3563661"/>
          </a:xfrm>
        </p:spPr>
        <p:txBody>
          <a:bodyPr/>
          <a:lstStyle/>
          <a:p>
            <a:r>
              <a:rPr lang="en-US" sz="2200" dirty="0"/>
              <a:t>Failure to wear approved respiratory protection </a:t>
            </a:r>
          </a:p>
          <a:p>
            <a:endParaRPr lang="en-US" sz="2200" dirty="0"/>
          </a:p>
          <a:p>
            <a:r>
              <a:rPr lang="en-US" sz="2200" dirty="0"/>
              <a:t>Failure to have existing H2S and pH sensors tied to alarm systems</a:t>
            </a:r>
          </a:p>
        </p:txBody>
      </p:sp>
      <p:sp>
        <p:nvSpPr>
          <p:cNvPr id="8" name="Text Placeholder 7"/>
          <p:cNvSpPr>
            <a:spLocks noGrp="1"/>
          </p:cNvSpPr>
          <p:nvPr>
            <p:ph type="body" sz="quarter" idx="3"/>
          </p:nvPr>
        </p:nvSpPr>
        <p:spPr>
          <a:xfrm>
            <a:off x="4654550" y="1287463"/>
            <a:ext cx="4041775" cy="639762"/>
          </a:xfrm>
        </p:spPr>
        <p:txBody>
          <a:bodyPr/>
          <a:lstStyle/>
          <a:p>
            <a:r>
              <a:rPr lang="en-US" dirty="0"/>
              <a:t>Root Causes </a:t>
            </a:r>
          </a:p>
        </p:txBody>
      </p:sp>
      <p:sp>
        <p:nvSpPr>
          <p:cNvPr id="9" name="Content Placeholder 8"/>
          <p:cNvSpPr>
            <a:spLocks noGrp="1"/>
          </p:cNvSpPr>
          <p:nvPr>
            <p:ph sz="quarter" idx="4"/>
          </p:nvPr>
        </p:nvSpPr>
        <p:spPr>
          <a:xfrm>
            <a:off x="4645025" y="2174875"/>
            <a:ext cx="4308475" cy="3951288"/>
          </a:xfrm>
        </p:spPr>
        <p:txBody>
          <a:bodyPr/>
          <a:lstStyle/>
          <a:p>
            <a:r>
              <a:rPr lang="en-US" sz="2200" dirty="0"/>
              <a:t>Failure to adequately address the repeated non-use of required PPE by sampling technician</a:t>
            </a:r>
          </a:p>
          <a:p>
            <a:endParaRPr lang="en-US" sz="2200" dirty="0"/>
          </a:p>
          <a:p>
            <a:r>
              <a:rPr lang="en-US" sz="2200" dirty="0"/>
              <a:t>Failure to follow design and modification standards for the phase II modifications to the moly processing plant</a:t>
            </a:r>
          </a:p>
        </p:txBody>
      </p:sp>
      <p:sp>
        <p:nvSpPr>
          <p:cNvPr id="5" name="Slide Number Placeholder 4"/>
          <p:cNvSpPr>
            <a:spLocks noGrp="1"/>
          </p:cNvSpPr>
          <p:nvPr>
            <p:ph type="sldNum" sz="quarter" idx="12"/>
          </p:nvPr>
        </p:nvSpPr>
        <p:spPr/>
        <p:txBody>
          <a:bodyPr/>
          <a:lstStyle/>
          <a:p>
            <a:pPr>
              <a:defRPr/>
            </a:pPr>
            <a:fld id="{7DCE93B1-6408-41E2-A950-B9CA5BB09F1E}" type="slidenum">
              <a:rPr lang="en-US" smtClean="0"/>
              <a:pPr>
                <a:defRPr/>
              </a:pPr>
              <a:t>5</a:t>
            </a:fld>
            <a:endParaRPr lang="en-US"/>
          </a:p>
        </p:txBody>
      </p:sp>
    </p:spTree>
    <p:extLst>
      <p:ext uri="{BB962C8B-B14F-4D97-AF65-F5344CB8AC3E}">
        <p14:creationId xmlns:p14="http://schemas.microsoft.com/office/powerpoint/2010/main" val="230329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50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3854629"/>
              </p:ext>
            </p:extLst>
          </p:nvPr>
        </p:nvGraphicFramePr>
        <p:xfrm>
          <a:off x="114738" y="1101689"/>
          <a:ext cx="8805798" cy="5328695"/>
        </p:xfrm>
        <a:graphic>
          <a:graphicData uri="http://schemas.openxmlformats.org/drawingml/2006/table">
            <a:tbl>
              <a:tblPr firstRow="1" bandRow="1">
                <a:tableStyleId>{6E25E649-3F16-4E02-A733-19D2CDBF48F0}</a:tableStyleId>
              </a:tblPr>
              <a:tblGrid>
                <a:gridCol w="2156783">
                  <a:extLst>
                    <a:ext uri="{9D8B030D-6E8A-4147-A177-3AD203B41FA5}">
                      <a16:colId xmlns:a16="http://schemas.microsoft.com/office/drawing/2014/main" val="20000"/>
                    </a:ext>
                  </a:extLst>
                </a:gridCol>
                <a:gridCol w="6649015">
                  <a:extLst>
                    <a:ext uri="{9D8B030D-6E8A-4147-A177-3AD203B41FA5}">
                      <a16:colId xmlns:a16="http://schemas.microsoft.com/office/drawing/2014/main" val="20001"/>
                    </a:ext>
                  </a:extLst>
                </a:gridCol>
              </a:tblGrid>
              <a:tr h="620889">
                <a:tc>
                  <a:txBody>
                    <a:bodyPr/>
                    <a:lstStyle/>
                    <a:p>
                      <a:endParaRPr lang="en-US" dirty="0"/>
                    </a:p>
                  </a:txBody>
                  <a:tcPr/>
                </a:tc>
                <a:tc>
                  <a:txBody>
                    <a:bodyPr/>
                    <a:lstStyle/>
                    <a:p>
                      <a:r>
                        <a:rPr lang="en-US" sz="2400" i="1" dirty="0">
                          <a:solidFill>
                            <a:schemeClr val="accent4"/>
                          </a:solidFill>
                        </a:rPr>
                        <a:t>      </a:t>
                      </a:r>
                      <a:r>
                        <a:rPr lang="en-US" sz="2800" i="1" dirty="0">
                          <a:solidFill>
                            <a:schemeClr val="accent4"/>
                          </a:solidFill>
                        </a:rPr>
                        <a:t>H</a:t>
                      </a:r>
                      <a:r>
                        <a:rPr lang="en-US" sz="2800" i="1" baseline="-25000" dirty="0">
                          <a:solidFill>
                            <a:schemeClr val="accent4"/>
                          </a:solidFill>
                        </a:rPr>
                        <a:t>2</a:t>
                      </a:r>
                      <a:r>
                        <a:rPr lang="en-US" sz="2800" i="1" dirty="0">
                          <a:solidFill>
                            <a:schemeClr val="accent4"/>
                          </a:solidFill>
                        </a:rPr>
                        <a:t>S Toxicity Table</a:t>
                      </a:r>
                      <a:endParaRPr lang="en-US" sz="2800" dirty="0"/>
                    </a:p>
                  </a:txBody>
                  <a:tcPr/>
                </a:tc>
                <a:extLst>
                  <a:ext uri="{0D108BD9-81ED-4DB2-BD59-A6C34878D82A}">
                    <a16:rowId xmlns:a16="http://schemas.microsoft.com/office/drawing/2014/main" val="10000"/>
                  </a:ext>
                </a:extLst>
              </a:tr>
              <a:tr h="405398">
                <a:tc>
                  <a:txBody>
                    <a:bodyPr/>
                    <a:lstStyle/>
                    <a:p>
                      <a:pPr algn="ctr"/>
                      <a:r>
                        <a:rPr lang="en-US" b="1" i="1" dirty="0"/>
                        <a:t>.13</a:t>
                      </a:r>
                      <a:r>
                        <a:rPr lang="en-US" b="1" i="1" baseline="0" dirty="0"/>
                        <a:t>ppm</a:t>
                      </a:r>
                      <a:endParaRPr lang="en-US" b="1" i="1" dirty="0"/>
                    </a:p>
                  </a:txBody>
                  <a:tcPr>
                    <a:solidFill>
                      <a:schemeClr val="bg1"/>
                    </a:solidFill>
                  </a:tcPr>
                </a:tc>
                <a:tc>
                  <a:txBody>
                    <a:bodyPr/>
                    <a:lstStyle/>
                    <a:p>
                      <a:pPr algn="l"/>
                      <a:r>
                        <a:rPr lang="en-US" dirty="0"/>
                        <a:t>Minimal</a:t>
                      </a:r>
                      <a:r>
                        <a:rPr lang="en-US" baseline="0" dirty="0"/>
                        <a:t> Odor </a:t>
                      </a:r>
                      <a:endParaRPr lang="en-US" dirty="0"/>
                    </a:p>
                  </a:txBody>
                  <a:tcPr>
                    <a:solidFill>
                      <a:schemeClr val="bg1"/>
                    </a:solidFill>
                  </a:tcPr>
                </a:tc>
                <a:extLst>
                  <a:ext uri="{0D108BD9-81ED-4DB2-BD59-A6C34878D82A}">
                    <a16:rowId xmlns:a16="http://schemas.microsoft.com/office/drawing/2014/main" val="10001"/>
                  </a:ext>
                </a:extLst>
              </a:tr>
              <a:tr h="405398">
                <a:tc>
                  <a:txBody>
                    <a:bodyPr/>
                    <a:lstStyle/>
                    <a:p>
                      <a:pPr algn="ctr"/>
                      <a:r>
                        <a:rPr lang="en-US" b="1" i="1" dirty="0"/>
                        <a:t>4.60ppm </a:t>
                      </a:r>
                    </a:p>
                  </a:txBody>
                  <a:tcPr>
                    <a:solidFill>
                      <a:schemeClr val="bg1"/>
                    </a:solidFill>
                  </a:tcPr>
                </a:tc>
                <a:tc>
                  <a:txBody>
                    <a:bodyPr/>
                    <a:lstStyle/>
                    <a:p>
                      <a:pPr algn="l"/>
                      <a:r>
                        <a:rPr lang="en-US" dirty="0"/>
                        <a:t>Easily</a:t>
                      </a:r>
                      <a:r>
                        <a:rPr lang="en-US" baseline="0" dirty="0"/>
                        <a:t> Detectable </a:t>
                      </a:r>
                      <a:endParaRPr lang="en-US" dirty="0"/>
                    </a:p>
                  </a:txBody>
                  <a:tcPr>
                    <a:solidFill>
                      <a:schemeClr val="bg1"/>
                    </a:solidFill>
                  </a:tcPr>
                </a:tc>
                <a:extLst>
                  <a:ext uri="{0D108BD9-81ED-4DB2-BD59-A6C34878D82A}">
                    <a16:rowId xmlns:a16="http://schemas.microsoft.com/office/drawing/2014/main" val="10002"/>
                  </a:ext>
                </a:extLst>
              </a:tr>
              <a:tr h="405398">
                <a:tc>
                  <a:txBody>
                    <a:bodyPr/>
                    <a:lstStyle/>
                    <a:p>
                      <a:pPr algn="ctr"/>
                      <a:r>
                        <a:rPr lang="en-US" b="1" i="1" dirty="0"/>
                        <a:t>10ppm</a:t>
                      </a:r>
                      <a:r>
                        <a:rPr lang="en-US" b="1" i="1" baseline="0" dirty="0"/>
                        <a:t> </a:t>
                      </a:r>
                      <a:endParaRPr lang="en-US" b="1" i="1" dirty="0"/>
                    </a:p>
                  </a:txBody>
                  <a:tcPr>
                    <a:solidFill>
                      <a:schemeClr val="bg1"/>
                    </a:solidFill>
                  </a:tcPr>
                </a:tc>
                <a:tc>
                  <a:txBody>
                    <a:bodyPr/>
                    <a:lstStyle/>
                    <a:p>
                      <a:pPr algn="l"/>
                      <a:r>
                        <a:rPr lang="en-US" dirty="0"/>
                        <a:t>Beginning Eye Irritation</a:t>
                      </a:r>
                    </a:p>
                  </a:txBody>
                  <a:tcPr>
                    <a:solidFill>
                      <a:schemeClr val="bg1"/>
                    </a:solidFill>
                  </a:tcPr>
                </a:tc>
                <a:extLst>
                  <a:ext uri="{0D108BD9-81ED-4DB2-BD59-A6C34878D82A}">
                    <a16:rowId xmlns:a16="http://schemas.microsoft.com/office/drawing/2014/main" val="10003"/>
                  </a:ext>
                </a:extLst>
              </a:tr>
              <a:tr h="405398">
                <a:tc>
                  <a:txBody>
                    <a:bodyPr/>
                    <a:lstStyle/>
                    <a:p>
                      <a:pPr algn="ctr"/>
                      <a:r>
                        <a:rPr lang="en-US" b="1" i="1" dirty="0"/>
                        <a:t>27pp</a:t>
                      </a:r>
                      <a:r>
                        <a:rPr lang="en-US" b="1" i="1" baseline="0" dirty="0"/>
                        <a:t>m</a:t>
                      </a:r>
                      <a:endParaRPr lang="en-US" b="1" i="1" dirty="0"/>
                    </a:p>
                  </a:txBody>
                  <a:tcPr>
                    <a:solidFill>
                      <a:schemeClr val="bg1"/>
                    </a:solidFill>
                  </a:tcPr>
                </a:tc>
                <a:tc>
                  <a:txBody>
                    <a:bodyPr/>
                    <a:lstStyle/>
                    <a:p>
                      <a:pPr algn="l"/>
                      <a:r>
                        <a:rPr lang="en-US" dirty="0"/>
                        <a:t>Strong</a:t>
                      </a:r>
                      <a:r>
                        <a:rPr lang="en-US" baseline="0" dirty="0"/>
                        <a:t> Unpleasant Odor </a:t>
                      </a:r>
                      <a:endParaRPr lang="en-US" dirty="0"/>
                    </a:p>
                  </a:txBody>
                  <a:tcPr>
                    <a:solidFill>
                      <a:schemeClr val="bg1"/>
                    </a:solidFill>
                  </a:tcPr>
                </a:tc>
                <a:extLst>
                  <a:ext uri="{0D108BD9-81ED-4DB2-BD59-A6C34878D82A}">
                    <a16:rowId xmlns:a16="http://schemas.microsoft.com/office/drawing/2014/main" val="10004"/>
                  </a:ext>
                </a:extLst>
              </a:tr>
              <a:tr h="452413">
                <a:tc>
                  <a:txBody>
                    <a:bodyPr/>
                    <a:lstStyle/>
                    <a:p>
                      <a:pPr algn="ctr"/>
                      <a:r>
                        <a:rPr lang="en-US" b="1" i="1" dirty="0"/>
                        <a:t>100ppm </a:t>
                      </a:r>
                    </a:p>
                  </a:txBody>
                  <a:tcPr>
                    <a:solidFill>
                      <a:schemeClr val="bg1"/>
                    </a:solidFill>
                  </a:tcPr>
                </a:tc>
                <a:tc>
                  <a:txBody>
                    <a:bodyPr/>
                    <a:lstStyle/>
                    <a:p>
                      <a:pPr algn="l"/>
                      <a:r>
                        <a:rPr lang="en-US" dirty="0"/>
                        <a:t>Coughing,</a:t>
                      </a:r>
                      <a:r>
                        <a:rPr lang="en-US" baseline="0" dirty="0"/>
                        <a:t> Eye irritation loss of sense of smell </a:t>
                      </a:r>
                      <a:endParaRPr lang="en-US" dirty="0"/>
                    </a:p>
                  </a:txBody>
                  <a:tcPr>
                    <a:solidFill>
                      <a:schemeClr val="bg1"/>
                    </a:solidFill>
                  </a:tcPr>
                </a:tc>
                <a:extLst>
                  <a:ext uri="{0D108BD9-81ED-4DB2-BD59-A6C34878D82A}">
                    <a16:rowId xmlns:a16="http://schemas.microsoft.com/office/drawing/2014/main" val="10005"/>
                  </a:ext>
                </a:extLst>
              </a:tr>
              <a:tr h="549491">
                <a:tc>
                  <a:txBody>
                    <a:bodyPr/>
                    <a:lstStyle/>
                    <a:p>
                      <a:pPr algn="ctr"/>
                      <a:r>
                        <a:rPr lang="en-US" b="1" i="1" dirty="0"/>
                        <a:t>300ppm </a:t>
                      </a:r>
                    </a:p>
                  </a:txBody>
                  <a:tcPr>
                    <a:solidFill>
                      <a:schemeClr val="bg1"/>
                    </a:solidFill>
                  </a:tcPr>
                </a:tc>
                <a:tc>
                  <a:txBody>
                    <a:bodyPr/>
                    <a:lstStyle/>
                    <a:p>
                      <a:pPr algn="l"/>
                      <a:r>
                        <a:rPr lang="en-US" dirty="0"/>
                        <a:t>Respiratory</a:t>
                      </a:r>
                      <a:r>
                        <a:rPr lang="en-US" baseline="0" dirty="0"/>
                        <a:t> Tract Irritation after one hour </a:t>
                      </a:r>
                      <a:endParaRPr lang="en-US" dirty="0"/>
                    </a:p>
                  </a:txBody>
                  <a:tcPr>
                    <a:solidFill>
                      <a:schemeClr val="bg1"/>
                    </a:solidFill>
                  </a:tcPr>
                </a:tc>
                <a:extLst>
                  <a:ext uri="{0D108BD9-81ED-4DB2-BD59-A6C34878D82A}">
                    <a16:rowId xmlns:a16="http://schemas.microsoft.com/office/drawing/2014/main" val="10006"/>
                  </a:ext>
                </a:extLst>
              </a:tr>
              <a:tr h="699729">
                <a:tc>
                  <a:txBody>
                    <a:bodyPr/>
                    <a:lstStyle/>
                    <a:p>
                      <a:pPr algn="ctr"/>
                      <a:r>
                        <a:rPr lang="en-US" b="1" i="1" dirty="0"/>
                        <a:t>500-700ppm</a:t>
                      </a:r>
                      <a:r>
                        <a:rPr lang="en-US" b="1" i="1" baseline="0" dirty="0"/>
                        <a:t> </a:t>
                      </a:r>
                      <a:endParaRPr lang="en-US" b="1" i="1" dirty="0"/>
                    </a:p>
                  </a:txBody>
                  <a:tcPr>
                    <a:solidFill>
                      <a:schemeClr val="bg1"/>
                    </a:solidFill>
                  </a:tcPr>
                </a:tc>
                <a:tc>
                  <a:txBody>
                    <a:bodyPr/>
                    <a:lstStyle/>
                    <a:p>
                      <a:pPr algn="l"/>
                      <a:r>
                        <a:rPr lang="en-US" dirty="0"/>
                        <a:t>Loss</a:t>
                      </a:r>
                      <a:r>
                        <a:rPr lang="en-US" baseline="0" dirty="0"/>
                        <a:t> of consciousness, possible death in 30 minutes -1 hour  </a:t>
                      </a:r>
                      <a:endParaRPr lang="en-US" dirty="0"/>
                    </a:p>
                  </a:txBody>
                  <a:tcPr>
                    <a:solidFill>
                      <a:schemeClr val="bg1"/>
                    </a:solidFill>
                  </a:tcPr>
                </a:tc>
                <a:extLst>
                  <a:ext uri="{0D108BD9-81ED-4DB2-BD59-A6C34878D82A}">
                    <a16:rowId xmlns:a16="http://schemas.microsoft.com/office/drawing/2014/main" val="10007"/>
                  </a:ext>
                </a:extLst>
              </a:tr>
              <a:tr h="699729">
                <a:tc>
                  <a:txBody>
                    <a:bodyPr/>
                    <a:lstStyle/>
                    <a:p>
                      <a:pPr algn="ctr"/>
                      <a:r>
                        <a:rPr lang="en-US" b="1" i="1" dirty="0"/>
                        <a:t>1000ppm </a:t>
                      </a:r>
                    </a:p>
                  </a:txBody>
                  <a:tcPr>
                    <a:solidFill>
                      <a:schemeClr val="bg1"/>
                    </a:solidFill>
                  </a:tcPr>
                </a:tc>
                <a:tc>
                  <a:txBody>
                    <a:bodyPr/>
                    <a:lstStyle/>
                    <a:p>
                      <a:pPr algn="l"/>
                      <a:r>
                        <a:rPr lang="en-US" dirty="0"/>
                        <a:t>Rapid</a:t>
                      </a:r>
                      <a:r>
                        <a:rPr lang="en-US" baseline="0" dirty="0"/>
                        <a:t> unconsciousness, stopping of breathing </a:t>
                      </a:r>
                      <a:endParaRPr lang="en-US" dirty="0"/>
                    </a:p>
                  </a:txBody>
                  <a:tcPr>
                    <a:solidFill>
                      <a:schemeClr val="bg1"/>
                    </a:solidFill>
                  </a:tcPr>
                </a:tc>
                <a:extLst>
                  <a:ext uri="{0D108BD9-81ED-4DB2-BD59-A6C34878D82A}">
                    <a16:rowId xmlns:a16="http://schemas.microsoft.com/office/drawing/2014/main" val="10008"/>
                  </a:ext>
                </a:extLst>
              </a:tr>
              <a:tr h="684852">
                <a:tc>
                  <a:txBody>
                    <a:bodyPr/>
                    <a:lstStyle/>
                    <a:p>
                      <a:pPr algn="ctr"/>
                      <a:r>
                        <a:rPr lang="en-US" b="1" i="1" dirty="0"/>
                        <a:t>2000ppm</a:t>
                      </a:r>
                    </a:p>
                  </a:txBody>
                  <a:tcPr>
                    <a:solidFill>
                      <a:schemeClr val="bg1"/>
                    </a:solidFill>
                  </a:tcPr>
                </a:tc>
                <a:tc>
                  <a:txBody>
                    <a:bodyPr/>
                    <a:lstStyle/>
                    <a:p>
                      <a:pPr algn="l"/>
                      <a:r>
                        <a:rPr lang="en-US" dirty="0"/>
                        <a:t>Unconsciousness</a:t>
                      </a:r>
                      <a:r>
                        <a:rPr lang="en-US" baseline="0" dirty="0"/>
                        <a:t> at once, death even if the person is moved to fresh air </a:t>
                      </a:r>
                      <a:endParaRPr lang="en-US" dirty="0"/>
                    </a:p>
                  </a:txBody>
                  <a:tcP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9203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for Moly Openings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51</a:t>
            </a:fld>
            <a:endParaRPr lang="en-US"/>
          </a:p>
        </p:txBody>
      </p:sp>
      <p:sp>
        <p:nvSpPr>
          <p:cNvPr id="4" name="Content Placeholder 3"/>
          <p:cNvSpPr>
            <a:spLocks noGrp="1"/>
          </p:cNvSpPr>
          <p:nvPr>
            <p:ph idx="1"/>
          </p:nvPr>
        </p:nvSpPr>
        <p:spPr>
          <a:xfrm>
            <a:off x="159514" y="1076210"/>
            <a:ext cx="8808215" cy="5181371"/>
          </a:xfrm>
        </p:spPr>
        <p:txBody>
          <a:bodyPr/>
          <a:lstStyle/>
          <a:p>
            <a:pPr marL="0" indent="0">
              <a:buNone/>
            </a:pPr>
            <a:r>
              <a:rPr lang="en-US" sz="2200" dirty="0"/>
              <a:t>Opening any pump boxes, analyzer covers, cell windows, or other openings that gases can escape must be treated similar to permit required, and the means of using a portable gas monitor.  </a:t>
            </a:r>
          </a:p>
          <a:p>
            <a:pPr marL="0" indent="0">
              <a:buNone/>
            </a:pPr>
            <a:endParaRPr lang="en-US" sz="800" dirty="0"/>
          </a:p>
          <a:p>
            <a:pPr marL="0" indent="0">
              <a:buNone/>
            </a:pPr>
            <a:r>
              <a:rPr lang="en-US" sz="2200" dirty="0"/>
              <a:t>Gas monitoring must occur in the following steps:</a:t>
            </a:r>
          </a:p>
          <a:p>
            <a:pPr marL="0" indent="0">
              <a:buNone/>
            </a:pPr>
            <a:endParaRPr lang="en-US" sz="800" dirty="0"/>
          </a:p>
          <a:p>
            <a:pPr marL="0" indent="0">
              <a:buNone/>
            </a:pPr>
            <a:endParaRPr lang="en-US" sz="800" dirty="0"/>
          </a:p>
          <a:p>
            <a:pPr marL="457200" indent="-457200">
              <a:buFont typeface="+mj-lt"/>
              <a:buAutoNum type="arabicPeriod"/>
            </a:pPr>
            <a:r>
              <a:rPr lang="en-US" sz="2200" dirty="0"/>
              <a:t>Check with moly supervisor to ensure conditions in area that will be open are safe to access.  pH of slurry must be in a safe range and ORP conditions as well.  </a:t>
            </a:r>
          </a:p>
          <a:p>
            <a:endParaRPr lang="en-US" sz="800" dirty="0"/>
          </a:p>
          <a:p>
            <a:pPr lvl="1"/>
            <a:r>
              <a:rPr lang="en-US" sz="2200" dirty="0"/>
              <a:t>If any scrubber H2S monitors are reading above a safe level plant conditions must be modified to address to unsafe condition for opening cover/window.  Once permission is granted…</a:t>
            </a:r>
          </a:p>
        </p:txBody>
      </p:sp>
    </p:spTree>
    <p:extLst>
      <p:ext uri="{BB962C8B-B14F-4D97-AF65-F5344CB8AC3E}">
        <p14:creationId xmlns:p14="http://schemas.microsoft.com/office/powerpoint/2010/main" val="100601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10550" y="6488113"/>
            <a:ext cx="933450" cy="296862"/>
          </a:xfrm>
        </p:spPr>
        <p:txBody>
          <a:bodyPr/>
          <a:lstStyle/>
          <a:p>
            <a:pPr>
              <a:defRPr/>
            </a:pPr>
            <a:fld id="{0966DC23-5D75-4E55-94E0-8AC9A57DBD08}" type="slidenum">
              <a:rPr lang="en-US" smtClean="0"/>
              <a:pPr>
                <a:defRPr/>
              </a:pPr>
              <a:t>52</a:t>
            </a:fld>
            <a:endParaRPr lang="en-US"/>
          </a:p>
        </p:txBody>
      </p:sp>
      <p:sp>
        <p:nvSpPr>
          <p:cNvPr id="5" name="TextBox 4"/>
          <p:cNvSpPr txBox="1"/>
          <p:nvPr/>
        </p:nvSpPr>
        <p:spPr>
          <a:xfrm>
            <a:off x="190500" y="1419225"/>
            <a:ext cx="5429249" cy="954107"/>
          </a:xfrm>
          <a:prstGeom prst="rect">
            <a:avLst/>
          </a:prstGeom>
          <a:noFill/>
        </p:spPr>
        <p:txBody>
          <a:bodyPr wrap="square" rtlCol="0">
            <a:spAutoFit/>
          </a:bodyPr>
          <a:lstStyle/>
          <a:p>
            <a:pPr algn="ctr"/>
            <a:r>
              <a:rPr lang="en-US" sz="2800" b="1" dirty="0">
                <a:latin typeface="+mj-lt"/>
              </a:rPr>
              <a:t>Escape Respirator</a:t>
            </a:r>
          </a:p>
          <a:p>
            <a:pPr algn="ctr"/>
            <a:r>
              <a:rPr lang="en-US" sz="2800" b="1" dirty="0">
                <a:latin typeface="+mj-lt"/>
              </a:rPr>
              <a:t> Training  </a:t>
            </a:r>
          </a:p>
        </p:txBody>
      </p:sp>
    </p:spTree>
    <p:extLst>
      <p:ext uri="{BB962C8B-B14F-4D97-AF65-F5344CB8AC3E}">
        <p14:creationId xmlns:p14="http://schemas.microsoft.com/office/powerpoint/2010/main" val="293573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NH15 Escape Hood Respirator</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53</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9788" y="1644650"/>
            <a:ext cx="4774911"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7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hlinkClick r:id="" action="ppaction://media"/>
            <a:extLst>
              <a:ext uri="{FF2B5EF4-FFF2-40B4-BE49-F238E27FC236}">
                <a16:creationId xmlns:a16="http://schemas.microsoft.com/office/drawing/2014/main" id="{35B09F73-7895-4384-88F3-8BB3A8880706}"/>
              </a:ext>
            </a:extLst>
          </p:cNvPr>
          <p:cNvPicPr>
            <a:picLocks noGrp="1" noRot="1" noChangeAspect="1"/>
          </p:cNvPicPr>
          <p:nvPr>
            <p:ph idx="1"/>
            <a:videoFile r:link="rId1"/>
          </p:nvPr>
        </p:nvPicPr>
        <p:blipFill>
          <a:blip r:embed="rId3"/>
          <a:stretch>
            <a:fillRect/>
          </a:stretch>
        </p:blipFill>
        <p:spPr>
          <a:xfrm>
            <a:off x="215153" y="1047097"/>
            <a:ext cx="8220635" cy="5096435"/>
          </a:xfrm>
        </p:spPr>
      </p:pic>
      <p:sp>
        <p:nvSpPr>
          <p:cNvPr id="3" name="Title 2">
            <a:extLst>
              <a:ext uri="{FF2B5EF4-FFF2-40B4-BE49-F238E27FC236}">
                <a16:creationId xmlns:a16="http://schemas.microsoft.com/office/drawing/2014/main" id="{BD6A464D-B3EF-4A2A-A723-A700EC5ABC6F}"/>
              </a:ext>
            </a:extLst>
          </p:cNvPr>
          <p:cNvSpPr>
            <a:spLocks noGrp="1"/>
          </p:cNvSpPr>
          <p:nvPr>
            <p:ph type="title"/>
          </p:nvPr>
        </p:nvSpPr>
        <p:spPr/>
        <p:txBody>
          <a:bodyPr/>
          <a:lstStyle/>
          <a:p>
            <a:r>
              <a:rPr lang="en-US" dirty="0">
                <a:latin typeface="Arial"/>
                <a:cs typeface="Arial"/>
              </a:rPr>
              <a:t>NH15 Escape Hood Video </a:t>
            </a:r>
            <a:endParaRPr lang="en-US" dirty="0"/>
          </a:p>
        </p:txBody>
      </p:sp>
      <p:sp>
        <p:nvSpPr>
          <p:cNvPr id="4" name="Slide Number Placeholder 3">
            <a:extLst>
              <a:ext uri="{FF2B5EF4-FFF2-40B4-BE49-F238E27FC236}">
                <a16:creationId xmlns:a16="http://schemas.microsoft.com/office/drawing/2014/main" id="{BD260B40-624A-4787-B3D0-2717B3BC2B7D}"/>
              </a:ext>
            </a:extLst>
          </p:cNvPr>
          <p:cNvSpPr>
            <a:spLocks noGrp="1"/>
          </p:cNvSpPr>
          <p:nvPr>
            <p:ph type="sldNum" sz="quarter" idx="4"/>
          </p:nvPr>
        </p:nvSpPr>
        <p:spPr/>
        <p:txBody>
          <a:bodyPr/>
          <a:lstStyle/>
          <a:p>
            <a:pPr>
              <a:defRPr/>
            </a:pPr>
            <a:fld id="{0966DC23-5D75-4E55-94E0-8AC9A57DBD08}" type="slidenum">
              <a:rPr lang="en-US" smtClean="0"/>
              <a:pPr>
                <a:defRPr/>
              </a:pPr>
              <a:t>54</a:t>
            </a:fld>
            <a:endParaRPr lang="en-US" dirty="0"/>
          </a:p>
        </p:txBody>
      </p:sp>
    </p:spTree>
    <p:extLst>
      <p:ext uri="{BB962C8B-B14F-4D97-AF65-F5344CB8AC3E}">
        <p14:creationId xmlns:p14="http://schemas.microsoft.com/office/powerpoint/2010/main" val="34786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55</a:t>
            </a:fld>
            <a:endParaRPr lang="en-US"/>
          </a:p>
        </p:txBody>
      </p:sp>
      <p:sp>
        <p:nvSpPr>
          <p:cNvPr id="4" name="Content Placeholder 3"/>
          <p:cNvSpPr>
            <a:spLocks noGrp="1"/>
          </p:cNvSpPr>
          <p:nvPr>
            <p:ph idx="1"/>
          </p:nvPr>
        </p:nvSpPr>
        <p:spPr/>
        <p:txBody>
          <a:bodyPr/>
          <a:lstStyle/>
          <a:p>
            <a:r>
              <a:rPr lang="en-US" sz="2200" dirty="0"/>
              <a:t>Escape Hood shall only be donned when a personal monitor reaches an H2S high of 20ppm</a:t>
            </a:r>
          </a:p>
          <a:p>
            <a:endParaRPr lang="en-US" sz="2200" dirty="0"/>
          </a:p>
          <a:p>
            <a:r>
              <a:rPr lang="en-US" sz="2200" dirty="0"/>
              <a:t>When evacuating keep eyes on path </a:t>
            </a:r>
          </a:p>
          <a:p>
            <a:endParaRPr lang="en-US" sz="2200" dirty="0"/>
          </a:p>
          <a:p>
            <a:r>
              <a:rPr lang="en-US" sz="2200" dirty="0"/>
              <a:t>Use three points of contact on stairs</a:t>
            </a:r>
          </a:p>
          <a:p>
            <a:endParaRPr lang="en-US" sz="2200" dirty="0"/>
          </a:p>
          <a:p>
            <a:r>
              <a:rPr lang="en-US" sz="2200" dirty="0"/>
              <a:t>Do NOT stop to render aid and evacuate in an orderly manner.  </a:t>
            </a:r>
          </a:p>
          <a:p>
            <a:endParaRPr lang="en-US" dirty="0"/>
          </a:p>
          <a:p>
            <a:endParaRPr lang="en-US" dirty="0"/>
          </a:p>
        </p:txBody>
      </p:sp>
    </p:spTree>
    <p:extLst>
      <p:ext uri="{BB962C8B-B14F-4D97-AF65-F5344CB8AC3E}">
        <p14:creationId xmlns:p14="http://schemas.microsoft.com/office/powerpoint/2010/main" val="7457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AA735425-1A42-E14C-8163-05B7282CE274}"/>
              </a:ext>
            </a:extLst>
          </p:cNvPr>
          <p:cNvSpPr txBox="1">
            <a:spLocks noChangeArrowheads="1"/>
          </p:cNvSpPr>
          <p:nvPr/>
        </p:nvSpPr>
        <p:spPr bwMode="auto">
          <a:xfrm>
            <a:off x="0" y="2494801"/>
            <a:ext cx="6400800" cy="22581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lnSpc>
                <a:spcPts val="2600"/>
              </a:lnSpc>
              <a:spcBef>
                <a:spcPct val="0"/>
              </a:spcBef>
              <a:spcAft>
                <a:spcPct val="0"/>
              </a:spcAft>
              <a:defRPr lang="en-US" sz="3200" b="1" i="1" kern="1200" dirty="0" smtClean="0">
                <a:solidFill>
                  <a:schemeClr val="tx1"/>
                </a:solidFill>
                <a:effectLst/>
                <a:latin typeface="+mj-lt"/>
                <a:ea typeface="+mj-ea"/>
                <a:cs typeface="+mj-cs"/>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a:lstStyle>
          <a:p>
            <a:pPr>
              <a:lnSpc>
                <a:spcPts val="4000"/>
              </a:lnSpc>
            </a:pPr>
            <a:r>
              <a:rPr lang="en-US" sz="3600" i="0" dirty="0">
                <a:solidFill>
                  <a:srgbClr val="975C25"/>
                </a:solidFill>
                <a:latin typeface="Arial" panose="020B0604020202020204" pitchFamily="34" charset="0"/>
                <a:cs typeface="Arial" panose="020B0604020202020204" pitchFamily="34" charset="0"/>
              </a:rPr>
              <a:t>Questions</a:t>
            </a:r>
          </a:p>
        </p:txBody>
      </p:sp>
      <p:sp>
        <p:nvSpPr>
          <p:cNvPr id="3"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pPr>
              <a:defRPr/>
            </a:pPr>
            <a:fld id="{0966DC23-5D75-4E55-94E0-8AC9A57DBD08}" type="slidenum">
              <a:rPr lang="en-US" smtClean="0"/>
              <a:pPr>
                <a:defRPr/>
              </a:pPr>
              <a:t>56</a:t>
            </a:fld>
            <a:endParaRPr lang="en-US" dirty="0"/>
          </a:p>
        </p:txBody>
      </p:sp>
    </p:spTree>
    <p:extLst>
      <p:ext uri="{BB962C8B-B14F-4D97-AF65-F5344CB8AC3E}">
        <p14:creationId xmlns:p14="http://schemas.microsoft.com/office/powerpoint/2010/main" val="20143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Corrective Action Taken</a:t>
            </a:r>
          </a:p>
        </p:txBody>
      </p:sp>
      <p:sp>
        <p:nvSpPr>
          <p:cNvPr id="7" name="Slide Number Placeholder 6"/>
          <p:cNvSpPr>
            <a:spLocks noGrp="1"/>
          </p:cNvSpPr>
          <p:nvPr>
            <p:ph type="sldNum" sz="quarter" idx="4294967295"/>
          </p:nvPr>
        </p:nvSpPr>
        <p:spPr/>
        <p:txBody>
          <a:bodyPr/>
          <a:lstStyle/>
          <a:p>
            <a:pPr>
              <a:defRPr/>
            </a:pPr>
            <a:fld id="{78476D26-A807-4C7B-A93E-F1BA7EC41701}" type="slidenum">
              <a:rPr lang="en-US" smtClean="0"/>
              <a:pPr>
                <a:defRPr/>
              </a:pPr>
              <a:t>6</a:t>
            </a:fld>
            <a:endParaRPr lang="en-US"/>
          </a:p>
        </p:txBody>
      </p:sp>
      <p:sp>
        <p:nvSpPr>
          <p:cNvPr id="8" name="Content Placeholder 7"/>
          <p:cNvSpPr>
            <a:spLocks noGrp="1"/>
          </p:cNvSpPr>
          <p:nvPr>
            <p:ph idx="1"/>
          </p:nvPr>
        </p:nvSpPr>
        <p:spPr>
          <a:xfrm>
            <a:off x="276225" y="1466850"/>
            <a:ext cx="8543925" cy="5029200"/>
          </a:xfrm>
        </p:spPr>
        <p:txBody>
          <a:bodyPr/>
          <a:lstStyle/>
          <a:p>
            <a:pPr marL="0" indent="0">
              <a:buNone/>
            </a:pPr>
            <a:r>
              <a:rPr lang="en-US" dirty="0"/>
              <a:t>Shutdown of moly plant until critical action items were implemented.</a:t>
            </a:r>
          </a:p>
          <a:p>
            <a:endParaRPr lang="en-US" dirty="0"/>
          </a:p>
          <a:p>
            <a:r>
              <a:rPr lang="en-US" dirty="0"/>
              <a:t>Tied H</a:t>
            </a:r>
            <a:r>
              <a:rPr lang="en-US" sz="1400" dirty="0"/>
              <a:t>2</a:t>
            </a:r>
            <a:r>
              <a:rPr lang="en-US" dirty="0"/>
              <a:t>S and pH sensors in to alarm system</a:t>
            </a:r>
          </a:p>
          <a:p>
            <a:endParaRPr lang="en-US" dirty="0"/>
          </a:p>
          <a:p>
            <a:r>
              <a:rPr lang="en-US" dirty="0"/>
              <a:t>Specify required PPE usage in moly processing plant </a:t>
            </a:r>
          </a:p>
          <a:p>
            <a:endParaRPr lang="en-US" dirty="0"/>
          </a:p>
          <a:p>
            <a:r>
              <a:rPr lang="en-US" dirty="0"/>
              <a:t>Installed automatic shut-off valves for CO</a:t>
            </a:r>
            <a:r>
              <a:rPr lang="en-US" sz="1400" dirty="0"/>
              <a:t>2</a:t>
            </a:r>
            <a:r>
              <a:rPr lang="en-US" dirty="0"/>
              <a:t> feeder lines</a:t>
            </a:r>
          </a:p>
          <a:p>
            <a:endParaRPr lang="en-US" dirty="0"/>
          </a:p>
          <a:p>
            <a:r>
              <a:rPr lang="en-US" dirty="0"/>
              <a:t>Re-educate moly plant personnel on hazards associated with H</a:t>
            </a:r>
            <a:r>
              <a:rPr lang="en-US" sz="1600" dirty="0"/>
              <a:t>2</a:t>
            </a:r>
            <a:r>
              <a:rPr lang="en-US" dirty="0"/>
              <a:t>S </a:t>
            </a:r>
          </a:p>
        </p:txBody>
      </p:sp>
    </p:spTree>
    <p:extLst>
      <p:ext uri="{BB962C8B-B14F-4D97-AF65-F5344CB8AC3E}">
        <p14:creationId xmlns:p14="http://schemas.microsoft.com/office/powerpoint/2010/main" val="21292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82" y="1103327"/>
            <a:ext cx="8645236" cy="4221850"/>
          </a:xfrm>
        </p:spPr>
        <p:txBody>
          <a:bodyPr/>
          <a:lstStyle/>
          <a:p>
            <a:pPr marL="0" indent="0" algn="ctr">
              <a:buNone/>
            </a:pPr>
            <a:r>
              <a:rPr lang="en-US" i="1" dirty="0">
                <a:solidFill>
                  <a:srgbClr val="C00000"/>
                </a:solidFill>
              </a:rPr>
              <a:t>TRAINING REQUIRMENTS FOR ENTRANCE</a:t>
            </a:r>
          </a:p>
          <a:p>
            <a:pPr marL="0" indent="0" algn="ctr">
              <a:buNone/>
            </a:pPr>
            <a:endParaRPr lang="en-US" i="1" dirty="0">
              <a:solidFill>
                <a:srgbClr val="FF0000"/>
              </a:solidFill>
            </a:endParaRPr>
          </a:p>
          <a:p>
            <a:pPr lvl="0"/>
            <a:r>
              <a:rPr lang="en-US" dirty="0"/>
              <a:t>Hazardous Gas Awareness Training </a:t>
            </a:r>
          </a:p>
          <a:p>
            <a:pPr lvl="0"/>
            <a:endParaRPr lang="en-US" sz="900" dirty="0"/>
          </a:p>
          <a:p>
            <a:r>
              <a:rPr lang="en-US" dirty="0"/>
              <a:t>Evacuation Procedures </a:t>
            </a:r>
          </a:p>
          <a:p>
            <a:pPr lvl="0"/>
            <a:endParaRPr lang="en-US" sz="900" dirty="0"/>
          </a:p>
          <a:p>
            <a:pPr lvl="0"/>
            <a:r>
              <a:rPr lang="en-US" dirty="0"/>
              <a:t>Personal Gas Monitor Training               </a:t>
            </a:r>
          </a:p>
          <a:p>
            <a:pPr lvl="0"/>
            <a:endParaRPr lang="en-US" sz="900" dirty="0"/>
          </a:p>
          <a:p>
            <a:r>
              <a:rPr lang="en-US" dirty="0"/>
              <a:t>Escape Respirator Training</a:t>
            </a:r>
          </a:p>
          <a:p>
            <a:pPr marL="0" lvl="0" indent="0">
              <a:buNone/>
            </a:pPr>
            <a:endParaRPr lang="en-US" dirty="0"/>
          </a:p>
          <a:p>
            <a:pPr marL="0" lvl="0" indent="0">
              <a:buNone/>
            </a:pPr>
            <a:endParaRPr lang="en-US" sz="900" dirty="0"/>
          </a:p>
          <a:p>
            <a:pPr marL="0" lvl="0" indent="0">
              <a:buNone/>
            </a:pPr>
            <a:r>
              <a:rPr lang="en-US" dirty="0"/>
              <a:t>Hardhat sticker declaring that required training occurred is required.   Annual refresher training is required. </a:t>
            </a:r>
          </a:p>
          <a:p>
            <a:pPr marL="0" indent="0">
              <a:buNone/>
            </a:pPr>
            <a:r>
              <a:rPr lang="en-US" dirty="0"/>
              <a:t> </a:t>
            </a:r>
          </a:p>
          <a:p>
            <a:pPr marL="0" indent="0" algn="ctr">
              <a:buNone/>
            </a:pPr>
            <a:r>
              <a:rPr lang="en-US" sz="3200" i="1" dirty="0"/>
              <a:t>  Access is NOT permitted without the above required training</a:t>
            </a:r>
            <a:r>
              <a:rPr lang="en-US" i="1" dirty="0"/>
              <a:t>.</a:t>
            </a:r>
            <a:endParaRPr lang="en-US" dirty="0"/>
          </a:p>
          <a:p>
            <a:endParaRPr lang="en-US" dirty="0"/>
          </a:p>
        </p:txBody>
      </p:sp>
      <p:sp>
        <p:nvSpPr>
          <p:cNvPr id="3" name="Title 2"/>
          <p:cNvSpPr>
            <a:spLocks noGrp="1"/>
          </p:cNvSpPr>
          <p:nvPr>
            <p:ph type="title"/>
          </p:nvPr>
        </p:nvSpPr>
        <p:spPr/>
        <p:txBody>
          <a:bodyPr/>
          <a:lstStyle/>
          <a:p>
            <a:r>
              <a:rPr lang="en-US" dirty="0"/>
              <a:t>Restricted Access Area </a:t>
            </a:r>
          </a:p>
        </p:txBody>
      </p:sp>
    </p:spTree>
    <p:extLst>
      <p:ext uri="{BB962C8B-B14F-4D97-AF65-F5344CB8AC3E}">
        <p14:creationId xmlns:p14="http://schemas.microsoft.com/office/powerpoint/2010/main" val="29352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Moly Plant Control Room Entrance</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8</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992" y="1193310"/>
            <a:ext cx="7031421" cy="5167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6" name="Straight Arrow Connector 5"/>
          <p:cNvCxnSpPr/>
          <p:nvPr/>
        </p:nvCxnSpPr>
        <p:spPr>
          <a:xfrm>
            <a:off x="3207774" y="2368205"/>
            <a:ext cx="1578078" cy="34658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1858297" y="1895168"/>
            <a:ext cx="1614948" cy="646331"/>
          </a:xfrm>
          <a:prstGeom prst="rect">
            <a:avLst/>
          </a:prstGeom>
          <a:noFill/>
        </p:spPr>
        <p:txBody>
          <a:bodyPr wrap="square" rtlCol="0">
            <a:spAutoFit/>
          </a:bodyPr>
          <a:lstStyle/>
          <a:p>
            <a:r>
              <a:rPr lang="en-US" dirty="0">
                <a:solidFill>
                  <a:schemeClr val="bg1"/>
                </a:solidFill>
              </a:rPr>
              <a:t>Moly Plant Entrance </a:t>
            </a:r>
          </a:p>
        </p:txBody>
      </p:sp>
    </p:spTree>
    <p:extLst>
      <p:ext uri="{BB962C8B-B14F-4D97-AF65-F5344CB8AC3E}">
        <p14:creationId xmlns:p14="http://schemas.microsoft.com/office/powerpoint/2010/main" val="22607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Access Area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9</a:t>
            </a:fld>
            <a:endParaRPr lang="en-US"/>
          </a:p>
        </p:txBody>
      </p:sp>
      <p:sp>
        <p:nvSpPr>
          <p:cNvPr id="4" name="Content Placeholder 3"/>
          <p:cNvSpPr>
            <a:spLocks noGrp="1"/>
          </p:cNvSpPr>
          <p:nvPr>
            <p:ph idx="1"/>
          </p:nvPr>
        </p:nvSpPr>
        <p:spPr>
          <a:xfrm>
            <a:off x="131381" y="1117799"/>
            <a:ext cx="8820150" cy="5327068"/>
          </a:xfrm>
        </p:spPr>
        <p:txBody>
          <a:bodyPr/>
          <a:lstStyle/>
          <a:p>
            <a:pPr marL="0" indent="0">
              <a:buNone/>
            </a:pPr>
            <a:r>
              <a:rPr lang="en-US" sz="2200" dirty="0"/>
              <a:t>H</a:t>
            </a:r>
            <a:r>
              <a:rPr lang="en-US" sz="2200" baseline="-25000" dirty="0"/>
              <a:t>2</a:t>
            </a:r>
            <a:r>
              <a:rPr lang="en-US" sz="2200" dirty="0"/>
              <a:t>S gas is potentially generated anywhere that NaHS is present. Although operational controls are in place to minimize this, it is still a concern.  </a:t>
            </a:r>
          </a:p>
          <a:p>
            <a:pPr marL="0" indent="0">
              <a:buNone/>
            </a:pPr>
            <a:endParaRPr lang="en-US" sz="800" dirty="0"/>
          </a:p>
          <a:p>
            <a:pPr marL="0" indent="0">
              <a:buNone/>
            </a:pPr>
            <a:r>
              <a:rPr lang="en-US" sz="2200" dirty="0"/>
              <a:t>Acid addition is not the only cause of the H</a:t>
            </a:r>
            <a:r>
              <a:rPr lang="en-US" sz="2200" baseline="-25000" dirty="0"/>
              <a:t>2</a:t>
            </a:r>
            <a:r>
              <a:rPr lang="en-US" sz="2200" dirty="0"/>
              <a:t>S gas generation. </a:t>
            </a:r>
          </a:p>
          <a:p>
            <a:pPr marL="0" indent="0">
              <a:buNone/>
            </a:pPr>
            <a:endParaRPr lang="en-US" sz="800" dirty="0"/>
          </a:p>
          <a:p>
            <a:pPr marL="0" indent="0">
              <a:buNone/>
            </a:pPr>
            <a:r>
              <a:rPr lang="en-US" sz="2200" dirty="0"/>
              <a:t>Changes in pH within the process solution can also trigger this occurrence.  </a:t>
            </a:r>
          </a:p>
          <a:p>
            <a:pPr marL="0" indent="0">
              <a:buNone/>
            </a:pPr>
            <a:endParaRPr lang="en-US" sz="800" dirty="0"/>
          </a:p>
          <a:p>
            <a:pPr marL="0" indent="0">
              <a:buNone/>
            </a:pPr>
            <a:r>
              <a:rPr lang="en-US" sz="2200" dirty="0"/>
              <a:t>Awareness to this is critical in maintaining the safety of all involved.  </a:t>
            </a:r>
          </a:p>
          <a:p>
            <a:pPr marL="0" indent="0">
              <a:buNone/>
            </a:pPr>
            <a:endParaRPr lang="en-US" sz="800" dirty="0"/>
          </a:p>
          <a:p>
            <a:pPr marL="0" indent="0">
              <a:buNone/>
            </a:pPr>
            <a:r>
              <a:rPr lang="en-US" dirty="0"/>
              <a:t>Areas where this gas could be generated include:</a:t>
            </a:r>
          </a:p>
          <a:p>
            <a:pPr marL="0" indent="0">
              <a:buNone/>
            </a:pPr>
            <a:endParaRPr lang="en-US" sz="1200" dirty="0"/>
          </a:p>
          <a:p>
            <a:pPr marL="457200" indent="-457200">
              <a:buFont typeface="+mj-lt"/>
              <a:buAutoNum type="arabicPeriod"/>
            </a:pPr>
            <a:r>
              <a:rPr lang="en-US" sz="2200" dirty="0"/>
              <a:t>Anywhere within the Moly Plant building </a:t>
            </a:r>
          </a:p>
          <a:p>
            <a:pPr marL="457200" indent="-457200">
              <a:buFont typeface="+mj-lt"/>
              <a:buAutoNum type="arabicPeriod"/>
            </a:pPr>
            <a:r>
              <a:rPr lang="en-US" sz="2200" dirty="0"/>
              <a:t>Thickener Tank Areas</a:t>
            </a:r>
          </a:p>
          <a:p>
            <a:pPr marL="457200" indent="-457200">
              <a:buFont typeface="+mj-lt"/>
              <a:buAutoNum type="arabicPeriod"/>
            </a:pPr>
            <a:r>
              <a:rPr lang="en-US" sz="2200" dirty="0"/>
              <a:t>Reagent Storage Tanks</a:t>
            </a:r>
          </a:p>
        </p:txBody>
      </p:sp>
    </p:spTree>
    <p:extLst>
      <p:ext uri="{BB962C8B-B14F-4D97-AF65-F5344CB8AC3E}">
        <p14:creationId xmlns:p14="http://schemas.microsoft.com/office/powerpoint/2010/main" val="9205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CX_2014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7A3140C-41C1-4161-A5F8-D1C728716653}" vid="{24977260-5F3E-48F1-B7B4-2B88315600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607997-8241-496c-997e-277352d2442c" xsi:nil="true"/>
    <lcf76f155ced4ddcb4097134ff3c332f xmlns="96b50f58-a40e-4869-8bc2-ee1dec35f0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81F751-9E19-4351-AF63-F19CEE1824CC}">
  <ds:schemaRefs>
    <ds:schemaRef ds:uri="http://schemas.microsoft.com/sharepoint/v3/contenttype/forms"/>
  </ds:schemaRefs>
</ds:datastoreItem>
</file>

<file path=customXml/itemProps2.xml><?xml version="1.0" encoding="utf-8"?>
<ds:datastoreItem xmlns:ds="http://schemas.openxmlformats.org/officeDocument/2006/customXml" ds:itemID="{C8400E8E-528D-471D-B9A9-09F1CF70852A}"/>
</file>

<file path=customXml/itemProps3.xml><?xml version="1.0" encoding="utf-8"?>
<ds:datastoreItem xmlns:ds="http://schemas.openxmlformats.org/officeDocument/2006/customXml" ds:itemID="{2DBBFD08-E075-4187-AC0A-0A8C96AA0AED}">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2005</TotalTime>
  <Words>2929</Words>
  <Application>Microsoft Office PowerPoint</Application>
  <PresentationFormat>On-screen Show (4:3)</PresentationFormat>
  <Paragraphs>509</Paragraphs>
  <Slides>56</Slides>
  <Notes>50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Arial</vt:lpstr>
      <vt:lpstr>Calibri</vt:lpstr>
      <vt:lpstr>Courier New</vt:lpstr>
      <vt:lpstr>Franklin Gothic Book</vt:lpstr>
      <vt:lpstr>Franklin Gothic Medium</vt:lpstr>
      <vt:lpstr>Tahoma</vt:lpstr>
      <vt:lpstr>Wingdings</vt:lpstr>
      <vt:lpstr>FCX_2014_template</vt:lpstr>
      <vt:lpstr>Packager Shell Object</vt:lpstr>
      <vt:lpstr>PowerPoint Presentation</vt:lpstr>
      <vt:lpstr>Fatal Incident   </vt:lpstr>
      <vt:lpstr>Fatal Incident</vt:lpstr>
      <vt:lpstr>Fatal Incident </vt:lpstr>
      <vt:lpstr>Probable Direct/Root Causes </vt:lpstr>
      <vt:lpstr>Immediate Corrective Action Taken</vt:lpstr>
      <vt:lpstr>Restricted Access Area </vt:lpstr>
      <vt:lpstr>Moly Plant Control Room Entrance</vt:lpstr>
      <vt:lpstr>Restricted Access Area </vt:lpstr>
      <vt:lpstr>Restricted Access Area </vt:lpstr>
      <vt:lpstr>Copper-Moly Separation </vt:lpstr>
      <vt:lpstr>pH Definition </vt:lpstr>
      <vt:lpstr>Modification of the pulp pH  Use of CO2</vt:lpstr>
      <vt:lpstr>H2S – HS Equilibrium Diagram</vt:lpstr>
      <vt:lpstr>Use of Nitrogen in Moly Plant </vt:lpstr>
      <vt:lpstr>PowerPoint Presentation</vt:lpstr>
      <vt:lpstr>NaHS(Sodium Hydrosulfide)</vt:lpstr>
      <vt:lpstr>Hazards </vt:lpstr>
      <vt:lpstr>Hazards</vt:lpstr>
      <vt:lpstr>Hazards</vt:lpstr>
      <vt:lpstr>What is H2S</vt:lpstr>
      <vt:lpstr>H2S </vt:lpstr>
      <vt:lpstr>Early Warning Signs </vt:lpstr>
      <vt:lpstr>Later Warning Signs</vt:lpstr>
      <vt:lpstr>Fatalities </vt:lpstr>
      <vt:lpstr>Exposure is Unlikely </vt:lpstr>
      <vt:lpstr>PowerPoint Presentation</vt:lpstr>
      <vt:lpstr>Four Conditions for Evacuation </vt:lpstr>
      <vt:lpstr>Evacuation Guideline </vt:lpstr>
      <vt:lpstr>Moly Plant - Upper Level </vt:lpstr>
      <vt:lpstr>Moly Plant_Bottom Floor </vt:lpstr>
      <vt:lpstr>Meeting Points </vt:lpstr>
      <vt:lpstr>Upper Level</vt:lpstr>
      <vt:lpstr>Re-Entry </vt:lpstr>
      <vt:lpstr>PowerPoint Presentation</vt:lpstr>
      <vt:lpstr>H2S Definitions </vt:lpstr>
      <vt:lpstr>H2S Definitions </vt:lpstr>
      <vt:lpstr>H2S Definitions </vt:lpstr>
      <vt:lpstr>Gas Monitor </vt:lpstr>
      <vt:lpstr>Ventis MX4</vt:lpstr>
      <vt:lpstr>Turning on a Monitor </vt:lpstr>
      <vt:lpstr>User Functions </vt:lpstr>
      <vt:lpstr>User Functions </vt:lpstr>
      <vt:lpstr>Docking Station </vt:lpstr>
      <vt:lpstr>Let the Docking Station Do the Work.</vt:lpstr>
      <vt:lpstr>Alarm</vt:lpstr>
      <vt:lpstr>Alarms </vt:lpstr>
      <vt:lpstr>Alarms</vt:lpstr>
      <vt:lpstr>Prior to Entry and Exit</vt:lpstr>
      <vt:lpstr>PowerPoint Presentation</vt:lpstr>
      <vt:lpstr>Procedures for Moly Openings </vt:lpstr>
      <vt:lpstr>PowerPoint Presentation</vt:lpstr>
      <vt:lpstr>NH15 Escape Hood Respirator</vt:lpstr>
      <vt:lpstr>NH15 Escape Hood Video </vt:lpstr>
      <vt:lpstr>Remember </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Provencio, Alejandro</cp:lastModifiedBy>
  <cp:revision>82</cp:revision>
  <cp:lastPrinted>2020-04-30T16:38:26Z</cp:lastPrinted>
  <dcterms:created xsi:type="dcterms:W3CDTF">2018-04-24T19:20:48Z</dcterms:created>
  <dcterms:modified xsi:type="dcterms:W3CDTF">2023-08-23T18:21:52Z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0x0101000625A717CE324144AA678D44AED611A7</vt:lpwstr>
  </property>
  <property fmtid="{D5CDD505-2E9C-101B-9397-08002B2CF9AE}" pid="4" name="MSIP_Label_56f8a036-ae1b-4f85-92d3-f4203c03c43b_Enabled">
    <vt:lpwstr>true</vt:lpwstr>
  </property>
  <property fmtid="{D5CDD505-2E9C-101B-9397-08002B2CF9AE}" pid="5" name="MSIP_Label_56f8a036-ae1b-4f85-92d3-f4203c03c43b_SetDate">
    <vt:lpwstr>2022-05-25T20:28:05Z</vt:lpwstr>
  </property>
  <property fmtid="{D5CDD505-2E9C-101B-9397-08002B2CF9AE}" pid="6" name="MSIP_Label_56f8a036-ae1b-4f85-92d3-f4203c03c43b_Method">
    <vt:lpwstr>Standard</vt:lpwstr>
  </property>
  <property fmtid="{D5CDD505-2E9C-101B-9397-08002B2CF9AE}" pid="7" name="MSIP_Label_56f8a036-ae1b-4f85-92d3-f4203c03c43b_Name">
    <vt:lpwstr>56f8a036-ae1b-4f85-92d3-f4203c03c43b</vt:lpwstr>
  </property>
  <property fmtid="{D5CDD505-2E9C-101B-9397-08002B2CF9AE}" pid="8" name="MSIP_Label_56f8a036-ae1b-4f85-92d3-f4203c03c43b_SiteId">
    <vt:lpwstr>5f229ce1-773c-46ed-a6fa-974006fae097</vt:lpwstr>
  </property>
  <property fmtid="{D5CDD505-2E9C-101B-9397-08002B2CF9AE}" pid="9" name="MSIP_Label_56f8a036-ae1b-4f85-92d3-f4203c03c43b_ActionId">
    <vt:lpwstr>f8360e1b-3295-4836-b4e3-9fd580f01999</vt:lpwstr>
  </property>
  <property fmtid="{D5CDD505-2E9C-101B-9397-08002B2CF9AE}" pid="10" name="MSIP_Label_56f8a036-ae1b-4f85-92d3-f4203c03c43b_ContentBits">
    <vt:lpwstr>0</vt:lpwstr>
  </property>
</Properties>
</file>