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54"/>
  </p:notesMasterIdLst>
  <p:sldIdLst>
    <p:sldId id="318" r:id="rId6"/>
    <p:sldId id="279" r:id="rId7"/>
    <p:sldId id="265" r:id="rId8"/>
    <p:sldId id="364" r:id="rId9"/>
    <p:sldId id="267" r:id="rId10"/>
    <p:sldId id="363" r:id="rId11"/>
    <p:sldId id="330" r:id="rId12"/>
    <p:sldId id="362" r:id="rId13"/>
    <p:sldId id="331" r:id="rId14"/>
    <p:sldId id="353" r:id="rId15"/>
    <p:sldId id="348" r:id="rId16"/>
    <p:sldId id="368" r:id="rId17"/>
    <p:sldId id="345" r:id="rId18"/>
    <p:sldId id="334" r:id="rId19"/>
    <p:sldId id="335" r:id="rId20"/>
    <p:sldId id="360" r:id="rId21"/>
    <p:sldId id="337" r:id="rId22"/>
    <p:sldId id="338" r:id="rId23"/>
    <p:sldId id="339" r:id="rId24"/>
    <p:sldId id="281" r:id="rId25"/>
    <p:sldId id="282" r:id="rId26"/>
    <p:sldId id="283" r:id="rId27"/>
    <p:sldId id="340" r:id="rId28"/>
    <p:sldId id="356" r:id="rId29"/>
    <p:sldId id="358" r:id="rId30"/>
    <p:sldId id="341" r:id="rId31"/>
    <p:sldId id="342" r:id="rId32"/>
    <p:sldId id="292" r:id="rId33"/>
    <p:sldId id="293" r:id="rId34"/>
    <p:sldId id="294" r:id="rId35"/>
    <p:sldId id="295" r:id="rId36"/>
    <p:sldId id="296" r:id="rId37"/>
    <p:sldId id="297" r:id="rId38"/>
    <p:sldId id="343" r:id="rId39"/>
    <p:sldId id="299" r:id="rId40"/>
    <p:sldId id="300" r:id="rId41"/>
    <p:sldId id="301" r:id="rId42"/>
    <p:sldId id="302" r:id="rId43"/>
    <p:sldId id="366" r:id="rId44"/>
    <p:sldId id="304" r:id="rId45"/>
    <p:sldId id="305" r:id="rId46"/>
    <p:sldId id="306" r:id="rId47"/>
    <p:sldId id="307" r:id="rId48"/>
    <p:sldId id="344" r:id="rId49"/>
    <p:sldId id="351" r:id="rId50"/>
    <p:sldId id="346" r:id="rId51"/>
    <p:sldId id="311" r:id="rId52"/>
    <p:sldId id="347" r:id="rId53"/>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628"/>
    <a:srgbClr val="8F133C"/>
    <a:srgbClr val="000000"/>
    <a:srgbClr val="BB5D00"/>
    <a:srgbClr val="842A17"/>
    <a:srgbClr val="722514"/>
    <a:srgbClr val="4A1B0C"/>
    <a:srgbClr val="832916"/>
    <a:srgbClr val="7A2715"/>
    <a:srgbClr val="447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4694"/>
  </p:normalViewPr>
  <p:slideViewPr>
    <p:cSldViewPr snapToGrid="0" snapToObjects="1">
      <p:cViewPr varScale="1">
        <p:scale>
          <a:sx n="113" d="100"/>
          <a:sy n="113" d="100"/>
        </p:scale>
        <p:origin x="1152" y="11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a:t>
            </a:fld>
            <a:endParaRPr lang="en-US"/>
          </a:p>
        </p:txBody>
      </p:sp>
    </p:spTree>
    <p:extLst>
      <p:ext uri="{BB962C8B-B14F-4D97-AF65-F5344CB8AC3E}">
        <p14:creationId xmlns:p14="http://schemas.microsoft.com/office/powerpoint/2010/main" val="236327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Vomiting, fatigue, visual disturbances, and shortness of breath are expected if the employee doesn’t remove himself from that environment.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32</a:t>
            </a:fld>
            <a:endParaRPr lang="en-US"/>
          </a:p>
        </p:txBody>
      </p:sp>
    </p:spTree>
    <p:extLst>
      <p:ext uri="{BB962C8B-B14F-4D97-AF65-F5344CB8AC3E}">
        <p14:creationId xmlns:p14="http://schemas.microsoft.com/office/powerpoint/2010/main" val="191357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a:t>
            </a:r>
            <a:r>
              <a:rPr lang="en-US" baseline="0"/>
              <a:t> the H2S Toxicity Table </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33</a:t>
            </a:fld>
            <a:endParaRPr lang="en-US"/>
          </a:p>
        </p:txBody>
      </p:sp>
    </p:spTree>
    <p:extLst>
      <p:ext uri="{BB962C8B-B14F-4D97-AF65-F5344CB8AC3E}">
        <p14:creationId xmlns:p14="http://schemas.microsoft.com/office/powerpoint/2010/main" val="616226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34</a:t>
            </a:fld>
            <a:endParaRPr lang="en-US"/>
          </a:p>
        </p:txBody>
      </p:sp>
    </p:spTree>
    <p:extLst>
      <p:ext uri="{BB962C8B-B14F-4D97-AF65-F5344CB8AC3E}">
        <p14:creationId xmlns:p14="http://schemas.microsoft.com/office/powerpoint/2010/main" val="55791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OSHA = Occupational Health and Safety Administration, </a:t>
            </a:r>
          </a:p>
          <a:p>
            <a:pPr marL="171450" indent="-171450">
              <a:buFont typeface="Arial" panose="020B0604020202020204" pitchFamily="34" charset="0"/>
              <a:buChar char="•"/>
            </a:pPr>
            <a:r>
              <a:rPr lang="en-US"/>
              <a:t>NIOSH = National Institute of Health and Safety, </a:t>
            </a:r>
          </a:p>
          <a:p>
            <a:pPr marL="171450" indent="-171450">
              <a:buFont typeface="Arial" panose="020B0604020202020204" pitchFamily="34" charset="0"/>
              <a:buChar char="•"/>
            </a:pPr>
            <a:r>
              <a:rPr lang="en-US"/>
              <a:t>ACGIH = American</a:t>
            </a:r>
            <a:r>
              <a:rPr lang="en-US" baseline="0"/>
              <a:t> Conference of Governmental Industrial Hygienists.</a:t>
            </a:r>
          </a:p>
          <a:p>
            <a:pPr marL="228600" indent="-228600">
              <a:buFont typeface="Arial" panose="020B0604020202020204" pitchFamily="34" charset="0"/>
              <a:buChar char="•"/>
            </a:pPr>
            <a:r>
              <a:rPr lang="en-US" baseline="0"/>
              <a:t>TWA = Time weighted Average, </a:t>
            </a:r>
          </a:p>
          <a:p>
            <a:pPr marL="228600" indent="-228600">
              <a:buFont typeface="Arial" panose="020B0604020202020204" pitchFamily="34" charset="0"/>
              <a:buChar char="•"/>
            </a:pPr>
            <a:r>
              <a:rPr lang="en-US" baseline="0"/>
              <a:t>STEL = Short term exposure limits,</a:t>
            </a:r>
          </a:p>
          <a:p>
            <a:pPr marL="228600" indent="-228600">
              <a:buFont typeface="Arial" panose="020B0604020202020204" pitchFamily="34" charset="0"/>
              <a:buChar char="•"/>
            </a:pPr>
            <a:r>
              <a:rPr lang="en-US" baseline="0"/>
              <a:t>PEL  = Permissive exposure limits.</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35</a:t>
            </a:fld>
            <a:endParaRPr lang="en-US"/>
          </a:p>
        </p:txBody>
      </p:sp>
    </p:spTree>
    <p:extLst>
      <p:ext uri="{BB962C8B-B14F-4D97-AF65-F5344CB8AC3E}">
        <p14:creationId xmlns:p14="http://schemas.microsoft.com/office/powerpoint/2010/main" val="196972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36</a:t>
            </a:fld>
            <a:endParaRPr lang="en-US"/>
          </a:p>
        </p:txBody>
      </p:sp>
    </p:spTree>
    <p:extLst>
      <p:ext uri="{BB962C8B-B14F-4D97-AF65-F5344CB8AC3E}">
        <p14:creationId xmlns:p14="http://schemas.microsoft.com/office/powerpoint/2010/main" val="322739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37</a:t>
            </a:fld>
            <a:endParaRPr lang="en-US"/>
          </a:p>
        </p:txBody>
      </p:sp>
    </p:spTree>
    <p:extLst>
      <p:ext uri="{BB962C8B-B14F-4D97-AF65-F5344CB8AC3E}">
        <p14:creationId xmlns:p14="http://schemas.microsoft.com/office/powerpoint/2010/main" val="3272381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38</a:t>
            </a:fld>
            <a:endParaRPr lang="en-US"/>
          </a:p>
        </p:txBody>
      </p:sp>
    </p:spTree>
    <p:extLst>
      <p:ext uri="{BB962C8B-B14F-4D97-AF65-F5344CB8AC3E}">
        <p14:creationId xmlns:p14="http://schemas.microsoft.com/office/powerpoint/2010/main" val="3448490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41</a:t>
            </a:fld>
            <a:endParaRPr lang="en-US"/>
          </a:p>
        </p:txBody>
      </p:sp>
    </p:spTree>
    <p:extLst>
      <p:ext uri="{BB962C8B-B14F-4D97-AF65-F5344CB8AC3E}">
        <p14:creationId xmlns:p14="http://schemas.microsoft.com/office/powerpoint/2010/main" val="181929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17"/>
            <a:r>
              <a:rPr lang="en-US"/>
              <a:t>Inoperable monitors must be properly tagged and removed from service.  Return the inoperable monitor the moly/filter plant control to ensure proper disposal procedures are followed.   </a:t>
            </a:r>
          </a:p>
          <a:p>
            <a:endParaRPr lang="en-US"/>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43</a:t>
            </a:fld>
            <a:endParaRPr lang="en-US"/>
          </a:p>
        </p:txBody>
      </p:sp>
    </p:spTree>
    <p:extLst>
      <p:ext uri="{BB962C8B-B14F-4D97-AF65-F5344CB8AC3E}">
        <p14:creationId xmlns:p14="http://schemas.microsoft.com/office/powerpoint/2010/main" val="2540531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46</a:t>
            </a:fld>
            <a:endParaRPr lang="en-US"/>
          </a:p>
        </p:txBody>
      </p:sp>
    </p:spTree>
    <p:extLst>
      <p:ext uri="{BB962C8B-B14F-4D97-AF65-F5344CB8AC3E}">
        <p14:creationId xmlns:p14="http://schemas.microsoft.com/office/powerpoint/2010/main" val="1625606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It is imperative that you do not stop to render aid, sign out or make process adjustments while evacuating.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9</a:t>
            </a:fld>
            <a:endParaRPr lang="en-US"/>
          </a:p>
        </p:txBody>
      </p:sp>
    </p:spTree>
    <p:extLst>
      <p:ext uri="{BB962C8B-B14F-4D97-AF65-F5344CB8AC3E}">
        <p14:creationId xmlns:p14="http://schemas.microsoft.com/office/powerpoint/2010/main" val="3826596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14</a:t>
            </a:fld>
            <a:endParaRPr lang="en-US"/>
          </a:p>
        </p:txBody>
      </p:sp>
    </p:spTree>
    <p:extLst>
      <p:ext uri="{BB962C8B-B14F-4D97-AF65-F5344CB8AC3E}">
        <p14:creationId xmlns:p14="http://schemas.microsoft.com/office/powerpoint/2010/main" val="3318424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 Molly evacuation is triggered an audio evacuation alarm will sound throughout the Moly plant, and</a:t>
            </a:r>
            <a:r>
              <a:rPr lang="en-US" baseline="0"/>
              <a:t> Thickeners.  </a:t>
            </a:r>
            <a:r>
              <a:rPr lang="en-US"/>
              <a:t>Once activated, it will continue to sound until it is reset by the HazMat team or trained Moly processing personnel. These evacuation alarms can be tested manually by a qualified technician through the process control department by bump testing the sensors with calibrated gas.  If only</a:t>
            </a:r>
            <a:r>
              <a:rPr lang="en-US" baseline="0"/>
              <a:t> Molly plant is activated then come to the CLP control room till all clear is given.</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an alarm in the CLP Plant</a:t>
            </a:r>
            <a:r>
              <a:rPr lang="en-US" baseline="0"/>
              <a:t> or NASH Tanks </a:t>
            </a:r>
            <a:r>
              <a:rPr lang="en-US"/>
              <a:t>are activated, all entire</a:t>
            </a:r>
            <a:r>
              <a:rPr lang="en-US" baseline="0"/>
              <a:t> personnel will evacuate.   </a:t>
            </a:r>
          </a:p>
          <a:p>
            <a:endParaRPr lang="en-US" baseline="0"/>
          </a:p>
          <a:p>
            <a:r>
              <a:rPr lang="en-US" baseline="0"/>
              <a:t>Sensors are tested every first Tuesday of the month.   </a:t>
            </a:r>
            <a:endParaRPr lang="en-US"/>
          </a:p>
          <a:p>
            <a:endParaRPr lang="en-US"/>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15</a:t>
            </a:fld>
            <a:endParaRPr lang="en-US"/>
          </a:p>
        </p:txBody>
      </p:sp>
    </p:spTree>
    <p:extLst>
      <p:ext uri="{BB962C8B-B14F-4D97-AF65-F5344CB8AC3E}">
        <p14:creationId xmlns:p14="http://schemas.microsoft.com/office/powerpoint/2010/main" val="218754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the moly</a:t>
            </a:r>
            <a:r>
              <a:rPr lang="en-US" baseline="0"/>
              <a:t> plant is floating the sulfides of molybdenum and depressing the copper.   </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27</a:t>
            </a:fld>
            <a:endParaRPr lang="en-US"/>
          </a:p>
        </p:txBody>
      </p:sp>
    </p:spTree>
    <p:extLst>
      <p:ext uri="{BB962C8B-B14F-4D97-AF65-F5344CB8AC3E}">
        <p14:creationId xmlns:p14="http://schemas.microsoft.com/office/powerpoint/2010/main" val="336291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28</a:t>
            </a:fld>
            <a:endParaRPr lang="en-US"/>
          </a:p>
        </p:txBody>
      </p:sp>
    </p:spTree>
    <p:extLst>
      <p:ext uri="{BB962C8B-B14F-4D97-AF65-F5344CB8AC3E}">
        <p14:creationId xmlns:p14="http://schemas.microsoft.com/office/powerpoint/2010/main" val="240874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29</a:t>
            </a:fld>
            <a:endParaRPr lang="en-US"/>
          </a:p>
        </p:txBody>
      </p:sp>
    </p:spTree>
    <p:extLst>
      <p:ext uri="{BB962C8B-B14F-4D97-AF65-F5344CB8AC3E}">
        <p14:creationId xmlns:p14="http://schemas.microsoft.com/office/powerpoint/2010/main" val="288081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30</a:t>
            </a:fld>
            <a:endParaRPr lang="en-US"/>
          </a:p>
        </p:txBody>
      </p:sp>
    </p:spTree>
    <p:extLst>
      <p:ext uri="{BB962C8B-B14F-4D97-AF65-F5344CB8AC3E}">
        <p14:creationId xmlns:p14="http://schemas.microsoft.com/office/powerpoint/2010/main" val="342709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Recognize the warning signs.  There is an offensive “rotten egg” odor with H2S which is very strong, but it goes away rather quickly because it interferes with the sense of smell.  The odor may remain but you can’t smell it.  That first whiff should be your first clue.  Eye irritation, nose irritation , cough, nausea, and headache are the early symptoms.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31</a:t>
            </a:fld>
            <a:endParaRPr lang="en-US"/>
          </a:p>
        </p:txBody>
      </p:sp>
    </p:spTree>
    <p:extLst>
      <p:ext uri="{BB962C8B-B14F-4D97-AF65-F5344CB8AC3E}">
        <p14:creationId xmlns:p14="http://schemas.microsoft.com/office/powerpoint/2010/main" val="27677412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8.png"/><Relationship Id="rId4" Type="http://schemas.openxmlformats.org/officeDocument/2006/relationships/image" Target="../media/image5.jpg"/><Relationship Id="rId9"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F97CAD-A4B6-497D-B24E-7AFBCD7ECD3B}"/>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A picture containing outdoor, scene, laser, night&#10;&#10;Description automatically generated">
            <a:extLst>
              <a:ext uri="{FF2B5EF4-FFF2-40B4-BE49-F238E27FC236}">
                <a16:creationId xmlns:a16="http://schemas.microsoft.com/office/drawing/2014/main" id="{72D34820-406C-43CD-81D7-AFF464212219}"/>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24" name="Rectangle 23">
            <a:extLst>
              <a:ext uri="{FF2B5EF4-FFF2-40B4-BE49-F238E27FC236}">
                <a16:creationId xmlns:a16="http://schemas.microsoft.com/office/drawing/2014/main" id="{8318CF3E-4F3E-4272-BC14-7B29107DD74A}"/>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2AC50BD-04DD-4B9E-852D-7B18E039507B}"/>
              </a:ext>
            </a:extLst>
          </p:cNvPr>
          <p:cNvPicPr>
            <a:picLocks noChangeAspect="1"/>
          </p:cNvPicPr>
          <p:nvPr userDrawn="1"/>
        </p:nvPicPr>
        <p:blipFill>
          <a:blip r:embed="rId5"/>
          <a:stretch>
            <a:fillRect/>
          </a:stretch>
        </p:blipFill>
        <p:spPr>
          <a:xfrm>
            <a:off x="374767" y="404535"/>
            <a:ext cx="3165507" cy="194715"/>
          </a:xfrm>
          <a:prstGeom prst="rect">
            <a:avLst/>
          </a:prstGeom>
        </p:spPr>
      </p:pic>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050"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153972"/>
            <a:ext cx="6547527"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2656626"/>
            <a:ext cx="6547527"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8" name="Picture 27">
            <a:extLst>
              <a:ext uri="{FF2B5EF4-FFF2-40B4-BE49-F238E27FC236}">
                <a16:creationId xmlns:a16="http://schemas.microsoft.com/office/drawing/2014/main" id="{E81B84C1-4218-4AC9-A5F3-389CEC41B15C}"/>
              </a:ext>
            </a:extLst>
          </p:cNvPr>
          <p:cNvPicPr>
            <a:picLocks noChangeAspect="1"/>
          </p:cNvPicPr>
          <p:nvPr userDrawn="1"/>
        </p:nvPicPr>
        <p:blipFill>
          <a:blip r:embed="rId8">
            <a:alphaModFix amt="50000"/>
          </a:blip>
          <a:srcRect/>
          <a:stretch/>
        </p:blipFill>
        <p:spPr>
          <a:xfrm>
            <a:off x="6934386" y="5947822"/>
            <a:ext cx="1955179" cy="548404"/>
          </a:xfrm>
          <a:prstGeom prst="rect">
            <a:avLst/>
          </a:prstGeom>
        </p:spPr>
      </p:pic>
      <p:sp>
        <p:nvSpPr>
          <p:cNvPr id="44" name="TextBox 43">
            <a:extLst>
              <a:ext uri="{FF2B5EF4-FFF2-40B4-BE49-F238E27FC236}">
                <a16:creationId xmlns:a16="http://schemas.microsoft.com/office/drawing/2014/main" id="{F3F34DCD-8F58-4ED4-86F9-7A2868F84251}"/>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5" name="Picture 44">
            <a:extLst>
              <a:ext uri="{FF2B5EF4-FFF2-40B4-BE49-F238E27FC236}">
                <a16:creationId xmlns:a16="http://schemas.microsoft.com/office/drawing/2014/main" id="{A80E129F-19F1-49E3-B3B0-5F25C9B1C599}"/>
              </a:ext>
            </a:extLst>
          </p:cNvPr>
          <p:cNvPicPr>
            <a:picLocks noChangeAspect="1"/>
          </p:cNvPicPr>
          <p:nvPr userDrawn="1"/>
        </p:nvPicPr>
        <p:blipFill>
          <a:blip r:embed="rId9">
            <a:alphaModFix amt="51000"/>
          </a:blip>
          <a:srcRect/>
          <a:stretch/>
        </p:blipFill>
        <p:spPr>
          <a:xfrm>
            <a:off x="372935" y="5950669"/>
            <a:ext cx="541374" cy="543393"/>
          </a:xfrm>
          <a:prstGeom prst="rect">
            <a:avLst/>
          </a:prstGeom>
        </p:spPr>
      </p:pic>
      <p:pic>
        <p:nvPicPr>
          <p:cNvPr id="46" name="Picture 45">
            <a:extLst>
              <a:ext uri="{FF2B5EF4-FFF2-40B4-BE49-F238E27FC236}">
                <a16:creationId xmlns:a16="http://schemas.microsoft.com/office/drawing/2014/main" id="{75D91D4D-E399-4B54-B405-945EFF42DEDF}"/>
              </a:ext>
            </a:extLst>
          </p:cNvPr>
          <p:cNvPicPr>
            <a:picLocks noChangeAspect="1"/>
          </p:cNvPicPr>
          <p:nvPr userDrawn="1"/>
        </p:nvPicPr>
        <p:blipFill>
          <a:blip r:embed="rId10">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12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586113" y="356006"/>
            <a:ext cx="7260715" cy="705531"/>
          </a:xfrm>
          <a:prstGeom prst="rect">
            <a:avLst/>
          </a:prstGeom>
        </p:spPr>
        <p:txBody>
          <a:bodyPr vert="horz">
            <a:normAutofit/>
          </a:bodyPr>
          <a:lstStyle>
            <a:lvl1pPr>
              <a:lnSpc>
                <a:spcPct val="90000"/>
              </a:lnSpc>
              <a:defRPr sz="2800">
                <a:solidFill>
                  <a:schemeClr val="tx1"/>
                </a:solidFill>
              </a:defRPr>
            </a:lvl1pPr>
          </a:lstStyle>
          <a:p>
            <a:r>
              <a:rPr lang="en-US" dirty="0"/>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586113" y="1504955"/>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586113" y="2328867"/>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740047"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4572000" y="2539746"/>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096966" y="3319673"/>
            <a:ext cx="4910346"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9144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4572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3"/>
            <a:ext cx="4065016"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98129"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3504604" y="2695370"/>
            <a:ext cx="2134792"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973459" y="1258703"/>
            <a:ext cx="4031349"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3632632" y="2858368"/>
            <a:ext cx="193376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096966" y="3319674"/>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962757" y="3840258"/>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45504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081885" y="3893626"/>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161745"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150087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740047" y="4960414"/>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3448394"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280647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287009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5645572"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5003654"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7002491" y="3320510"/>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5868282" y="3841094"/>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636057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5987410" y="3894462"/>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5067270"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640639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5645572" y="4961250"/>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835391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771200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777561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text</a:t>
            </a:r>
          </a:p>
        </p:txBody>
      </p:sp>
      <p:sp>
        <p:nvSpPr>
          <p:cNvPr id="40" name="Title Placeholder 1">
            <a:extLst>
              <a:ext uri="{FF2B5EF4-FFF2-40B4-BE49-F238E27FC236}">
                <a16:creationId xmlns:a16="http://schemas.microsoft.com/office/drawing/2014/main" id="{37452136-C22D-4604-ADDF-C87346C98F24}"/>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13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4680663" y="2791459"/>
            <a:ext cx="1285163"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265153" y="2791459"/>
            <a:ext cx="1285163"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1736989" y="2791459"/>
            <a:ext cx="1285163"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3208826" y="2791459"/>
            <a:ext cx="1285163"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6152500" y="2791459"/>
            <a:ext cx="1285163"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7624336" y="2791459"/>
            <a:ext cx="1285163"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2"/>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331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4"/>
            <a:ext cx="418923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680664" y="1258703"/>
            <a:ext cx="4228836"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dirty="0"/>
              <a:t>Click to edit Master text styles</a:t>
            </a:r>
          </a:p>
          <a:p>
            <a:pPr lvl="1"/>
            <a:r>
              <a:rPr lang="en-US" dirty="0"/>
              <a:t>Second level</a:t>
            </a:r>
          </a:p>
          <a:p>
            <a:pPr lvl="2"/>
            <a:r>
              <a:rPr lang="en-US" dirty="0"/>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2862754"/>
            <a:ext cx="1129876" cy="3256692"/>
          </a:xfrm>
          <a:prstGeom prst="rect">
            <a:avLst/>
          </a:prstGeom>
        </p:spPr>
        <p:txBody>
          <a:bodyPr>
            <a:normAutofit/>
          </a:bodyPr>
          <a:lstStyle>
            <a:lvl1pPr marL="117475" indent="-117475">
              <a:buClr>
                <a:schemeClr val="tx1"/>
              </a:buClr>
              <a:defRPr sz="12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508437"/>
            <a:ext cx="9144001" cy="77678"/>
          </a:xfrm>
          <a:prstGeom prst="rect">
            <a:avLst/>
          </a:prstGeom>
        </p:spPr>
      </p:pic>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923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265153" y="1479923"/>
            <a:ext cx="1285163"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1736989" y="1479923"/>
            <a:ext cx="1285163"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3208826" y="1479923"/>
            <a:ext cx="1285163"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4680663" y="1479923"/>
            <a:ext cx="1285163"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6152500" y="1479923"/>
            <a:ext cx="1285163"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7624336" y="1479923"/>
            <a:ext cx="1285163"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2"/>
            </p:custDataLst>
            <p:extLst>
              <p:ext uri="{D42A27DB-BD31-4B8C-83A1-F6EECF244321}">
                <p14:modId xmlns:p14="http://schemas.microsoft.com/office/powerpoint/2010/main" val="4085422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433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0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*footnotes</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dirty="0"/>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3167552"/>
            <a:ext cx="1129876" cy="3256692"/>
          </a:xfrm>
          <a:prstGeom prst="rect">
            <a:avLst/>
          </a:prstGeom>
        </p:spPr>
        <p:txBody>
          <a:bodyPr>
            <a:normAutofit/>
          </a:bodyPr>
          <a:lstStyle>
            <a:lvl1pPr marL="117475" indent="-117475">
              <a:buClr>
                <a:schemeClr val="tx1"/>
              </a:buClr>
              <a:defRPr sz="10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dirty="0"/>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965634"/>
            <a:ext cx="9144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265510" y="1479550"/>
            <a:ext cx="1284684" cy="1143000"/>
          </a:xfrm>
        </p:spPr>
        <p:txBody>
          <a:bodyPr anchor="ctr">
            <a:normAutofit/>
          </a:bodyPr>
          <a:lstStyle>
            <a:lvl1pPr marL="0" indent="0" algn="ctr">
              <a:buNone/>
              <a:defRPr sz="2000" b="1"/>
            </a:lvl1pPr>
          </a:lstStyle>
          <a:p>
            <a:pPr lvl="0"/>
            <a:r>
              <a:rPr lang="en-US" dirty="0"/>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1736868" y="1482710"/>
            <a:ext cx="1284684" cy="1143000"/>
          </a:xfrm>
        </p:spPr>
        <p:txBody>
          <a:bodyPr anchor="ctr">
            <a:normAutofit/>
          </a:bodyPr>
          <a:lstStyle>
            <a:lvl1pPr marL="0" indent="0" algn="ctr">
              <a:buNone/>
              <a:defRPr sz="2000" b="1"/>
            </a:lvl1pPr>
          </a:lstStyle>
          <a:p>
            <a:pPr lvl="0"/>
            <a:r>
              <a:rPr lang="en-US" dirty="0"/>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3209305" y="1482710"/>
            <a:ext cx="1284684" cy="1143000"/>
          </a:xfrm>
        </p:spPr>
        <p:txBody>
          <a:bodyPr anchor="ctr">
            <a:normAutofit/>
          </a:bodyPr>
          <a:lstStyle>
            <a:lvl1pPr marL="0" indent="0" algn="ctr">
              <a:buNone/>
              <a:defRPr sz="2000" b="1"/>
            </a:lvl1pPr>
          </a:lstStyle>
          <a:p>
            <a:pPr lvl="0"/>
            <a:r>
              <a:rPr lang="en-US" dirty="0"/>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4671886" y="1482710"/>
            <a:ext cx="1284684" cy="1143000"/>
          </a:xfrm>
        </p:spPr>
        <p:txBody>
          <a:bodyPr anchor="ctr">
            <a:normAutofit/>
          </a:bodyPr>
          <a:lstStyle>
            <a:lvl1pPr marL="0" indent="0" algn="ctr">
              <a:buNone/>
              <a:defRPr sz="2000" b="1"/>
            </a:lvl1pPr>
          </a:lstStyle>
          <a:p>
            <a:pPr lvl="0"/>
            <a:r>
              <a:rPr lang="en-US" dirty="0"/>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6152500" y="1482710"/>
            <a:ext cx="1284684" cy="1143000"/>
          </a:xfrm>
        </p:spPr>
        <p:txBody>
          <a:bodyPr anchor="ctr">
            <a:normAutofit/>
          </a:bodyPr>
          <a:lstStyle>
            <a:lvl1pPr marL="0" indent="0" algn="ctr">
              <a:buNone/>
              <a:defRPr sz="2000" b="1"/>
            </a:lvl1pPr>
          </a:lstStyle>
          <a:p>
            <a:pPr lvl="0"/>
            <a:r>
              <a:rPr lang="en-US" dirty="0"/>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7623858" y="1473585"/>
            <a:ext cx="1284684" cy="1143000"/>
          </a:xfrm>
        </p:spPr>
        <p:txBody>
          <a:bodyPr anchor="ctr">
            <a:normAutofit/>
          </a:bodyPr>
          <a:lstStyle>
            <a:lvl1pPr marL="0" indent="0" algn="ctr">
              <a:buNone/>
              <a:defRPr sz="2000" b="1"/>
            </a:lvl1pPr>
          </a:lstStyle>
          <a:p>
            <a:pPr lvl="0"/>
            <a:r>
              <a:rPr lang="en-US" dirty="0"/>
              <a:t>Title</a:t>
            </a:r>
          </a:p>
        </p:txBody>
      </p:sp>
      <p:sp>
        <p:nvSpPr>
          <p:cNvPr id="26" name="Title Placeholder 1">
            <a:extLst>
              <a:ext uri="{FF2B5EF4-FFF2-40B4-BE49-F238E27FC236}">
                <a16:creationId xmlns:a16="http://schemas.microsoft.com/office/drawing/2014/main" id="{B063E648-C976-4A67-BA43-1782E86432E6}"/>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5819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5362"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6457950" y="6493999"/>
            <a:ext cx="268604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dirty="0"/>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6386"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109618" y="6413707"/>
            <a:ext cx="548267" cy="269524"/>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dirty="0"/>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6"/>
          <a:srcRect t="37092" b="60808"/>
          <a:stretch/>
        </p:blipFill>
        <p:spPr>
          <a:xfrm rot="5400000">
            <a:off x="5540835" y="3254837"/>
            <a:ext cx="6941129" cy="265203"/>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7"/>
          <a:srcRect/>
          <a:stretch/>
        </p:blipFill>
        <p:spPr>
          <a:xfrm rot="5400000">
            <a:off x="7844054" y="6006514"/>
            <a:ext cx="1048042" cy="220472"/>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169662" y="3300969"/>
            <a:ext cx="6441557" cy="601709"/>
          </a:xfrm>
          <a:prstGeom prst="rect">
            <a:avLst/>
          </a:prstGeom>
        </p:spPr>
        <p:txBody>
          <a:bodyPr vert="horz" lIns="91440" tIns="45720" rIns="91440" bIns="45720" rtlCol="0" anchor="ctr">
            <a:noAutofit/>
          </a:bodyPr>
          <a:lstStyle>
            <a:lvl1pPr>
              <a:defRPr sz="28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297180" y="80169"/>
            <a:ext cx="5715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0AE07E-13D1-0C49-8580-52ECC3B58A9A}"/>
              </a:ext>
            </a:extLst>
          </p:cNvPr>
          <p:cNvSpPr>
            <a:spLocks noGrp="1"/>
          </p:cNvSpPr>
          <p:nvPr userDrawn="1">
            <p:ph idx="1"/>
          </p:nvPr>
        </p:nvSpPr>
        <p:spPr/>
        <p:txBody>
          <a:bodyPr>
            <a:normAutofit/>
          </a:bodyPr>
          <a:lstStyle>
            <a:lvl1pPr>
              <a:spcBef>
                <a:spcPts val="1200"/>
              </a:spcBef>
              <a:defRPr sz="3200"/>
            </a:lvl1pPr>
            <a:lvl2pPr marL="742950" indent="-400050">
              <a:spcBef>
                <a:spcPts val="1200"/>
              </a:spcBef>
              <a:defRPr sz="2800">
                <a:solidFill>
                  <a:schemeClr val="tx1"/>
                </a:solidFill>
              </a:defRPr>
            </a:lvl2pPr>
            <a:lvl3pPr marL="1028700" indent="-342900">
              <a:spcBef>
                <a:spcPts val="1200"/>
              </a:spcBef>
              <a:buClr>
                <a:srgbClr val="BB5D00"/>
              </a:buClr>
              <a:defRPr sz="2000"/>
            </a:lvl3pPr>
            <a:lvl4pPr marL="1314450" indent="-285750">
              <a:spcBef>
                <a:spcPts val="1200"/>
              </a:spcBef>
              <a:buClr>
                <a:srgbClr val="BB5D00"/>
              </a:buClr>
              <a:defRPr sz="18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8720951"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261858805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92650" y="1411087"/>
            <a:ext cx="3894138"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Rectangle 19">
            <a:extLst>
              <a:ext uri="{FF2B5EF4-FFF2-40B4-BE49-F238E27FC236}">
                <a16:creationId xmlns:a16="http://schemas.microsoft.com/office/drawing/2014/main" id="{2AE9E526-34CF-4206-A97F-7EDE165C380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Title Arial Bold</a:t>
            </a:r>
          </a:p>
        </p:txBody>
      </p:sp>
    </p:spTree>
    <p:extLst>
      <p:ext uri="{BB962C8B-B14F-4D97-AF65-F5344CB8AC3E}">
        <p14:creationId xmlns:p14="http://schemas.microsoft.com/office/powerpoint/2010/main" val="1801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629842" y="1681163"/>
            <a:ext cx="3868340" cy="823912"/>
          </a:xfrm>
        </p:spPr>
        <p:txBody>
          <a:bodyPr anchor="b"/>
          <a:lstStyle>
            <a:lvl1pPr marL="0" indent="0">
              <a:buNone/>
              <a:defRPr sz="1800" b="1">
                <a:solidFill>
                  <a:srgbClr val="BB5D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629842" y="2505075"/>
            <a:ext cx="3868340" cy="3684588"/>
          </a:xfrm>
        </p:spPr>
        <p:txBody>
          <a:bodyPr/>
          <a:lstStyle>
            <a:lvl1pPr>
              <a:defRPr sz="1650"/>
            </a:lvl1pPr>
            <a:lvl2pPr>
              <a:buClr>
                <a:srgbClr val="BB5D00"/>
              </a:buClr>
              <a:defRPr sz="1350"/>
            </a:lvl2pPr>
            <a:lvl3pPr>
              <a:buClr>
                <a:srgbClr val="BB5D00"/>
              </a:buClr>
              <a:defRPr sz="1350"/>
            </a:lvl3pPr>
            <a:lvl4pPr>
              <a:buClr>
                <a:srgbClr val="BB5D00"/>
              </a:buClr>
              <a:defRPr sz="1350"/>
            </a:lvl4pPr>
            <a:lvl5pPr>
              <a:buClr>
                <a:srgbClr val="BB5D00"/>
              </a:buCl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681163"/>
            <a:ext cx="3887391" cy="823912"/>
          </a:xfrm>
        </p:spPr>
        <p:txBody>
          <a:bodyPr anchor="b"/>
          <a:lstStyle>
            <a:lvl1pPr marL="0" indent="0">
              <a:buNone/>
              <a:defRPr sz="1800" b="1">
                <a:solidFill>
                  <a:srgbClr val="BB5D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505075"/>
            <a:ext cx="3887391" cy="3684588"/>
          </a:xfrm>
        </p:spPr>
        <p:txBody>
          <a:bodyPr/>
          <a:lstStyle>
            <a:lvl1pPr>
              <a:defRPr sz="1650"/>
            </a:lvl1pPr>
            <a:lvl2pPr>
              <a:buClr>
                <a:srgbClr val="BB5D00"/>
              </a:buClr>
              <a:defRPr sz="1350"/>
            </a:lvl2pPr>
            <a:lvl3pPr>
              <a:buClr>
                <a:srgbClr val="BB5D00"/>
              </a:buClr>
              <a:defRPr sz="1350"/>
            </a:lvl3pPr>
            <a:lvl4pPr>
              <a:buClr>
                <a:srgbClr val="BB5D00"/>
              </a:buClr>
              <a:defRPr sz="1350"/>
            </a:lvl4pPr>
            <a:lvl5pPr>
              <a:buClr>
                <a:srgbClr val="BB5D00"/>
              </a:buCl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Slide Number Placeholder 5">
            <a:extLst>
              <a:ext uri="{FF2B5EF4-FFF2-40B4-BE49-F238E27FC236}">
                <a16:creationId xmlns:a16="http://schemas.microsoft.com/office/drawing/2014/main" id="{5E9DC64B-E5D0-C745-9FFC-69B44C924F80}"/>
              </a:ext>
            </a:extLst>
          </p:cNvPr>
          <p:cNvSpPr>
            <a:spLocks noGrp="1"/>
          </p:cNvSpPr>
          <p:nvPr>
            <p:ph type="sldNum" sz="quarter" idx="12"/>
          </p:nvPr>
        </p:nvSpPr>
        <p:spPr>
          <a:xfrm>
            <a:off x="8732800"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21" name="Title 1">
            <a:extLst>
              <a:ext uri="{FF2B5EF4-FFF2-40B4-BE49-F238E27FC236}">
                <a16:creationId xmlns:a16="http://schemas.microsoft.com/office/drawing/2014/main" id="{BE5C834B-CDF1-614E-A1D4-3FD79A2EE9C7}"/>
              </a:ext>
            </a:extLst>
          </p:cNvPr>
          <p:cNvSpPr>
            <a:spLocks noGrp="1"/>
          </p:cNvSpPr>
          <p:nvPr>
            <p:ph type="title"/>
          </p:nvPr>
        </p:nvSpPr>
        <p:spPr>
          <a:xfrm>
            <a:off x="388620" y="80169"/>
            <a:ext cx="558927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014149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8F25689-DD01-DC4F-B17E-3768FBE41422}"/>
              </a:ext>
            </a:extLst>
          </p:cNvPr>
          <p:cNvSpPr>
            <a:spLocks noGrp="1"/>
          </p:cNvSpPr>
          <p:nvPr>
            <p:ph type="sldNum" sz="quarter" idx="12"/>
          </p:nvPr>
        </p:nvSpPr>
        <p:spPr>
          <a:xfrm>
            <a:off x="8720951"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423353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pic>
        <p:nvPicPr>
          <p:cNvPr id="26" name="Picture 25" descr="A picture containing outdoor, scene, laser, night&#10;&#10;Description automatically generated">
            <a:extLst>
              <a:ext uri="{FF2B5EF4-FFF2-40B4-BE49-F238E27FC236}">
                <a16:creationId xmlns:a16="http://schemas.microsoft.com/office/drawing/2014/main" id="{3862D993-5F2E-4B18-80B3-67CAC417CB45}"/>
              </a:ext>
            </a:extLst>
          </p:cNvPr>
          <p:cNvPicPr>
            <a:picLocks noChangeAspect="1"/>
          </p:cNvPicPr>
          <p:nvPr userDrawn="1"/>
        </p:nvPicPr>
        <p:blipFill rotWithShape="1">
          <a:blip r:embed="rId4"/>
          <a:srcRect l="39705" t="12131" r="39705" b="27718"/>
          <a:stretch/>
        </p:blipFill>
        <p:spPr>
          <a:xfrm>
            <a:off x="6633712" y="3176"/>
            <a:ext cx="2510287" cy="6854824"/>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074"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ADA7E213-B5D3-43CF-A495-0A5DE4864EB3}"/>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6633712"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296852"/>
            <a:ext cx="6129550" cy="1551123"/>
          </a:xfrm>
          <a:prstGeom prst="rect">
            <a:avLst/>
          </a:prstGeom>
        </p:spPr>
        <p:txBody>
          <a:bodyPr vert="horz" anchor="b">
            <a:normAutofit/>
          </a:bodyPr>
          <a:lstStyle>
            <a:lvl1pPr algn="l">
              <a:defRPr sz="36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3038476"/>
            <a:ext cx="6129550"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6991816" y="5924105"/>
            <a:ext cx="1466384" cy="548404"/>
          </a:xfrm>
          <a:prstGeom prst="rect">
            <a:avLst/>
          </a:prstGeom>
        </p:spPr>
      </p:pic>
      <p:pic>
        <p:nvPicPr>
          <p:cNvPr id="25" name="Picture 24">
            <a:extLst>
              <a:ext uri="{FF2B5EF4-FFF2-40B4-BE49-F238E27FC236}">
                <a16:creationId xmlns:a16="http://schemas.microsoft.com/office/drawing/2014/main" id="{9DCEA6F8-6D29-4C21-A617-D0A00639AA9B}"/>
              </a:ext>
            </a:extLst>
          </p:cNvPr>
          <p:cNvPicPr>
            <a:picLocks noChangeAspect="1"/>
          </p:cNvPicPr>
          <p:nvPr userDrawn="1"/>
        </p:nvPicPr>
        <p:blipFill>
          <a:blip r:embed="rId8"/>
          <a:stretch>
            <a:fillRect/>
          </a:stretch>
        </p:blipFill>
        <p:spPr>
          <a:xfrm>
            <a:off x="6919791" y="5954966"/>
            <a:ext cx="1955179" cy="546653"/>
          </a:xfrm>
          <a:prstGeom prst="rect">
            <a:avLst/>
          </a:prstGeom>
        </p:spPr>
      </p:pic>
      <p:pic>
        <p:nvPicPr>
          <p:cNvPr id="28" name="Picture 27">
            <a:extLst>
              <a:ext uri="{FF2B5EF4-FFF2-40B4-BE49-F238E27FC236}">
                <a16:creationId xmlns:a16="http://schemas.microsoft.com/office/drawing/2014/main" id="{E730E894-DF49-4046-BCFD-FCC14B1E1E4C}"/>
              </a:ext>
            </a:extLst>
          </p:cNvPr>
          <p:cNvPicPr>
            <a:picLocks noChangeAspect="1"/>
          </p:cNvPicPr>
          <p:nvPr userDrawn="1"/>
        </p:nvPicPr>
        <p:blipFill>
          <a:blip r:embed="rId9"/>
          <a:stretch>
            <a:fillRect/>
          </a:stretch>
        </p:blipFill>
        <p:spPr>
          <a:xfrm>
            <a:off x="374767" y="404535"/>
            <a:ext cx="3165507" cy="194715"/>
          </a:xfrm>
          <a:prstGeom prst="rect">
            <a:avLst/>
          </a:prstGeom>
        </p:spPr>
      </p:pic>
      <p:sp>
        <p:nvSpPr>
          <p:cNvPr id="42" name="TextBox 41">
            <a:extLst>
              <a:ext uri="{FF2B5EF4-FFF2-40B4-BE49-F238E27FC236}">
                <a16:creationId xmlns:a16="http://schemas.microsoft.com/office/drawing/2014/main" id="{86E0C134-5B11-42AA-8ABB-9EEAF0E34B67}"/>
              </a:ext>
            </a:extLst>
          </p:cNvPr>
          <p:cNvSpPr txBox="1"/>
          <p:nvPr userDrawn="1"/>
        </p:nvSpPr>
        <p:spPr>
          <a:xfrm>
            <a:off x="2568894" y="6090879"/>
            <a:ext cx="772507" cy="261610"/>
          </a:xfrm>
          <a:prstGeom prst="rect">
            <a:avLst/>
          </a:prstGeom>
          <a:noFill/>
        </p:spPr>
        <p:txBody>
          <a:bodyPr wrap="square" rtlCol="0">
            <a:spAutoFit/>
          </a:bodyPr>
          <a:lstStyle/>
          <a:p>
            <a:pPr algn="l"/>
            <a:r>
              <a:rPr lang="en-US" sz="1100" dirty="0">
                <a:solidFill>
                  <a:schemeClr val="tx1">
                    <a:alpha val="50098"/>
                  </a:schemeClr>
                </a:solidFill>
                <a:latin typeface="+mj-lt"/>
              </a:rPr>
              <a:t>fcx.com</a:t>
            </a:r>
          </a:p>
        </p:txBody>
      </p:sp>
      <p:pic>
        <p:nvPicPr>
          <p:cNvPr id="43" name="Picture 42">
            <a:extLst>
              <a:ext uri="{FF2B5EF4-FFF2-40B4-BE49-F238E27FC236}">
                <a16:creationId xmlns:a16="http://schemas.microsoft.com/office/drawing/2014/main" id="{F075505B-291B-4626-9DCB-4F432B99A4F1}"/>
              </a:ext>
            </a:extLst>
          </p:cNvPr>
          <p:cNvPicPr>
            <a:picLocks noChangeAspect="1"/>
          </p:cNvPicPr>
          <p:nvPr userDrawn="1"/>
        </p:nvPicPr>
        <p:blipFill>
          <a:blip r:embed="rId10">
            <a:alphaModFix amt="51000"/>
          </a:blip>
          <a:srcRect/>
          <a:stretch/>
        </p:blipFill>
        <p:spPr>
          <a:xfrm>
            <a:off x="372935" y="5950669"/>
            <a:ext cx="541374" cy="543393"/>
          </a:xfrm>
          <a:prstGeom prst="rect">
            <a:avLst/>
          </a:prstGeom>
        </p:spPr>
      </p:pic>
      <p:pic>
        <p:nvPicPr>
          <p:cNvPr id="44" name="Picture 43">
            <a:extLst>
              <a:ext uri="{FF2B5EF4-FFF2-40B4-BE49-F238E27FC236}">
                <a16:creationId xmlns:a16="http://schemas.microsoft.com/office/drawing/2014/main" id="{D7EA982F-0971-4B93-A167-EC37F6A280BC}"/>
              </a:ext>
            </a:extLst>
          </p:cNvPr>
          <p:cNvPicPr>
            <a:picLocks noChangeAspect="1"/>
          </p:cNvPicPr>
          <p:nvPr userDrawn="1"/>
        </p:nvPicPr>
        <p:blipFill>
          <a:blip r:embed="rId11">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DCB3332C-65D5-4C67-AAC8-F83952312C96}"/>
              </a:ext>
            </a:extLst>
          </p:cNvPr>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A85B41"/>
              </a:buClr>
              <a:defRPr b="0" baseline="0">
                <a:latin typeface="Arial" panose="020B0604020202020204" pitchFamily="34" charset="0"/>
                <a:cs typeface="Arial" panose="020B0604020202020204" pitchFamily="34" charset="0"/>
              </a:defRPr>
            </a:lvl1pPr>
            <a:lvl2pPr marL="559594" indent="-216694" defTabSz="644129">
              <a:buClr>
                <a:srgbClr val="A85B41"/>
              </a:buClr>
              <a:defRPr b="0">
                <a:latin typeface="Arial" panose="020B0604020202020204" pitchFamily="34" charset="0"/>
                <a:cs typeface="Arial" panose="020B0604020202020204" pitchFamily="34" charset="0"/>
              </a:defRPr>
            </a:lvl2pPr>
            <a:lvl3pPr>
              <a:buClr>
                <a:srgbClr val="A85B41"/>
              </a:buClr>
              <a:defRPr b="0">
                <a:latin typeface="Arial" panose="020B0604020202020204" pitchFamily="34" charset="0"/>
                <a:cs typeface="Arial" panose="020B0604020202020204" pitchFamily="34" charset="0"/>
              </a:defRPr>
            </a:lvl3pPr>
            <a:lvl4pPr>
              <a:buClr>
                <a:srgbClr val="00BBB3"/>
              </a:buClr>
              <a:defRPr/>
            </a:lvl4pPr>
            <a:lvl5pPr>
              <a:buClr>
                <a:srgbClr val="00BBB3"/>
              </a:buClr>
              <a:defRPr/>
            </a:lvl5pPr>
          </a:lstStyle>
          <a:p>
            <a:pPr lvl="0"/>
            <a:r>
              <a:rPr lang="en-US"/>
              <a:t>Edit Master text styles Arial font</a:t>
            </a:r>
          </a:p>
          <a:p>
            <a:pPr lvl="1"/>
            <a:r>
              <a:rPr lang="en-US"/>
              <a:t>Second level</a:t>
            </a:r>
          </a:p>
          <a:p>
            <a:pPr lvl="2"/>
            <a:r>
              <a:rPr lang="en-US"/>
              <a:t>Third level</a:t>
            </a:r>
          </a:p>
        </p:txBody>
      </p:sp>
      <p:sp>
        <p:nvSpPr>
          <p:cNvPr id="5" name="Rectangle 19">
            <a:extLst>
              <a:ext uri="{FF2B5EF4-FFF2-40B4-BE49-F238E27FC236}">
                <a16:creationId xmlns:a16="http://schemas.microsoft.com/office/drawing/2014/main" id="{6F58B7A1-4822-4FFB-9299-FFDECA69F5E6}"/>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Title Arial Bold</a:t>
            </a:r>
          </a:p>
        </p:txBody>
      </p:sp>
    </p:spTree>
    <p:extLst>
      <p:ext uri="{BB962C8B-B14F-4D97-AF65-F5344CB8AC3E}">
        <p14:creationId xmlns:p14="http://schemas.microsoft.com/office/powerpoint/2010/main" val="396016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pic>
        <p:nvPicPr>
          <p:cNvPr id="12" name="Picture 11" descr="A picture containing outdoor, scene, laser, night&#10;&#10;Description automatically generated">
            <a:extLst>
              <a:ext uri="{FF2B5EF4-FFF2-40B4-BE49-F238E27FC236}">
                <a16:creationId xmlns:a16="http://schemas.microsoft.com/office/drawing/2014/main" id="{0A61DB4D-6C43-4E37-89BE-D86451A21BC4}"/>
              </a:ext>
            </a:extLst>
          </p:cNvPr>
          <p:cNvPicPr>
            <a:picLocks noChangeAspect="1"/>
          </p:cNvPicPr>
          <p:nvPr userDrawn="1"/>
        </p:nvPicPr>
        <p:blipFill rotWithShape="1">
          <a:blip r:embed="rId4"/>
          <a:srcRect l="39705" t="21956" r="39705" b="27718"/>
          <a:stretch/>
        </p:blipFill>
        <p:spPr>
          <a:xfrm>
            <a:off x="6633712" y="1122828"/>
            <a:ext cx="2510287" cy="5735171"/>
          </a:xfrm>
          <a:prstGeom prst="rect">
            <a:avLst/>
          </a:prstGeom>
        </p:spPr>
      </p:pic>
      <p:sp>
        <p:nvSpPr>
          <p:cNvPr id="13" name="Rectangle 12">
            <a:extLst>
              <a:ext uri="{FF2B5EF4-FFF2-40B4-BE49-F238E27FC236}">
                <a16:creationId xmlns:a16="http://schemas.microsoft.com/office/drawing/2014/main" id="{79BF879B-4B64-484F-AB11-169FA7CADE82}"/>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4098"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5472113" cy="1418262"/>
          </a:xfrm>
          <a:prstGeom prst="rect">
            <a:avLst/>
          </a:prstGeom>
        </p:spPr>
        <p:txBody>
          <a:bodyPr vert="horz"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5472113"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5" name="Picture 14">
            <a:extLst>
              <a:ext uri="{FF2B5EF4-FFF2-40B4-BE49-F238E27FC236}">
                <a16:creationId xmlns:a16="http://schemas.microsoft.com/office/drawing/2014/main" id="{8342217E-1C67-4757-81FD-2DCD5A3DD5BE}"/>
              </a:ext>
            </a:extLst>
          </p:cNvPr>
          <p:cNvPicPr>
            <a:picLocks noChangeAspect="1"/>
          </p:cNvPicPr>
          <p:nvPr userDrawn="1"/>
        </p:nvPicPr>
        <p:blipFill>
          <a:blip r:embed="rId7"/>
          <a:stretch>
            <a:fillRect/>
          </a:stretch>
        </p:blipFill>
        <p:spPr>
          <a:xfrm>
            <a:off x="374767" y="404535"/>
            <a:ext cx="3165507" cy="194715"/>
          </a:xfrm>
          <a:prstGeom prst="rect">
            <a:avLst/>
          </a:prstGeom>
        </p:spPr>
      </p:pic>
      <p:pic>
        <p:nvPicPr>
          <p:cNvPr id="11" name="Picture 10">
            <a:extLst>
              <a:ext uri="{FF2B5EF4-FFF2-40B4-BE49-F238E27FC236}">
                <a16:creationId xmlns:a16="http://schemas.microsoft.com/office/drawing/2014/main" id="{C670CB36-F7E8-4E8E-AC99-7EEDC17DE3FD}"/>
              </a:ext>
            </a:extLst>
          </p:cNvPr>
          <p:cNvPicPr>
            <a:picLocks noChangeAspect="1"/>
          </p:cNvPicPr>
          <p:nvPr userDrawn="1"/>
        </p:nvPicPr>
        <p:blipFill>
          <a:blip r:embed="rId8"/>
          <a:stretch>
            <a:fillRect/>
          </a:stretch>
        </p:blipFill>
        <p:spPr>
          <a:xfrm>
            <a:off x="6919791" y="5954966"/>
            <a:ext cx="1955179" cy="546653"/>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512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19519"/>
            <a:ext cx="7929237"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614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6894614" y="2882263"/>
            <a:ext cx="2181739" cy="311309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331680" y="4930440"/>
            <a:ext cx="158620"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44750" y="4938844"/>
            <a:ext cx="158620"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393831" y="4951440"/>
            <a:ext cx="158620"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264555" y="4602401"/>
            <a:ext cx="23494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119291" y="4951440"/>
            <a:ext cx="158620"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570210" y="4930440"/>
            <a:ext cx="158620"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1639350" y="4951440"/>
            <a:ext cx="158620"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4911751" y="1321776"/>
            <a:ext cx="4261046" cy="1323439"/>
          </a:xfrm>
          <a:prstGeom prst="rect">
            <a:avLst/>
          </a:prstGeom>
          <a:noFill/>
        </p:spPr>
        <p:txBody>
          <a:bodyPr wrap="square" rtlCol="0">
            <a:spAutoFit/>
          </a:bodyPr>
          <a:lstStyle/>
          <a:p>
            <a:pPr marL="342900" indent="-342900">
              <a:buFont typeface="+mj-lt"/>
              <a:buAutoNum type="arabicPeriod"/>
            </a:pPr>
            <a:r>
              <a:rPr lang="en-US" sz="1600" b="1" u="sng" dirty="0">
                <a:latin typeface="Arial" panose="020B0604020202020204" pitchFamily="34" charset="0"/>
                <a:cs typeface="Arial" panose="020B0604020202020204" pitchFamily="34" charset="0"/>
              </a:rPr>
              <a:t>2022 Electrifying the Future </a:t>
            </a:r>
            <a:r>
              <a:rPr lang="en-US" sz="1600" dirty="0">
                <a:latin typeface="Arial" panose="020B0604020202020204" pitchFamily="34" charset="0"/>
                <a:cs typeface="Arial" panose="020B0604020202020204" pitchFamily="34" charset="0"/>
              </a:rPr>
              <a:t>color theme</a:t>
            </a:r>
          </a:p>
          <a:p>
            <a:pPr marL="342900" indent="-342900">
              <a:buFont typeface="+mj-lt"/>
              <a:buAutoNum type="arabicPeriod"/>
            </a:pPr>
            <a:r>
              <a:rPr lang="en-US" sz="1600" dirty="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600" dirty="0">
                <a:latin typeface="Arial" panose="020B0604020202020204" pitchFamily="34" charset="0"/>
                <a:cs typeface="Arial" panose="020B0604020202020204" pitchFamily="34" charset="0"/>
              </a:rPr>
              <a:t>Select Theme Colors</a:t>
            </a:r>
          </a:p>
          <a:p>
            <a:pPr marL="342900" indent="-342900">
              <a:buFont typeface="+mj-lt"/>
              <a:buAutoNum type="arabicPeriod"/>
            </a:pPr>
            <a:r>
              <a:rPr lang="en-US" sz="1600" dirty="0">
                <a:latin typeface="Arial" panose="020B0604020202020204" pitchFamily="34" charset="0"/>
                <a:cs typeface="Arial" panose="020B0604020202020204" pitchFamily="34" charset="0"/>
              </a:rPr>
              <a:t>Under </a:t>
            </a:r>
            <a:r>
              <a:rPr lang="en-US" sz="1600" u="sng" dirty="0">
                <a:latin typeface="Arial" panose="020B0604020202020204" pitchFamily="34" charset="0"/>
                <a:cs typeface="Arial" panose="020B0604020202020204" pitchFamily="34" charset="0"/>
              </a:rPr>
              <a:t>Custom</a:t>
            </a:r>
            <a:r>
              <a:rPr lang="en-US" sz="1600" dirty="0">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294590" y="2733810"/>
            <a:ext cx="2174557" cy="64633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3196248" y="2764923"/>
            <a:ext cx="1407199" cy="461665"/>
          </a:xfrm>
          <a:prstGeom prst="rect">
            <a:avLst/>
          </a:prstGeom>
          <a:noFill/>
        </p:spPr>
        <p:txBody>
          <a:bodyPr wrap="square" rtlCol="0">
            <a:spAutoFit/>
          </a:bodyPr>
          <a:lstStyle/>
          <a:p>
            <a:r>
              <a:rPr lang="en-US" sz="1200" b="1" i="1" dirty="0">
                <a:solidFill>
                  <a:schemeClr val="tx1"/>
                </a:solidFill>
                <a:latin typeface="Arial" panose="020B0604020202020204" pitchFamily="34" charset="0"/>
                <a:cs typeface="Arial" panose="020B0604020202020204" pitchFamily="34" charset="0"/>
              </a:rPr>
              <a:t>White for dark background</a:t>
            </a:r>
            <a:endParaRPr lang="en-US" sz="1200" b="1" i="1"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264556" y="3380644"/>
            <a:ext cx="282416"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772263" y="3380644"/>
            <a:ext cx="282416"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228900" y="3380644"/>
            <a:ext cx="282416"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1700131" y="3380644"/>
            <a:ext cx="282416"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2178656" y="3380644"/>
            <a:ext cx="282416"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3932250" y="3380644"/>
            <a:ext cx="282416"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2603778" y="3380644"/>
            <a:ext cx="282416"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3490203" y="3380644"/>
            <a:ext cx="282416"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2061443194"/>
              </p:ext>
            </p:extLst>
          </p:nvPr>
        </p:nvGraphicFramePr>
        <p:xfrm>
          <a:off x="4746254" y="3044858"/>
          <a:ext cx="4330099"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3073769" y="3380644"/>
            <a:ext cx="282416"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2397524" y="4566595"/>
          <a:ext cx="2665334"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67648" y="3737841"/>
            <a:ext cx="704618" cy="215444"/>
          </a:xfrm>
          <a:prstGeom prst="rect">
            <a:avLst/>
          </a:prstGeom>
          <a:noFill/>
        </p:spPr>
        <p:txBody>
          <a:bodyPr wrap="square" rtlCol="0">
            <a:spAutoFit/>
          </a:bodyPr>
          <a:lstStyle/>
          <a:p>
            <a:r>
              <a:rPr lang="en-US" sz="800" dirty="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555676" y="3735617"/>
            <a:ext cx="704618" cy="215444"/>
          </a:xfrm>
          <a:prstGeom prst="rect">
            <a:avLst/>
          </a:prstGeom>
          <a:noFill/>
        </p:spPr>
        <p:txBody>
          <a:bodyPr wrap="square" rtlCol="0">
            <a:spAutoFit/>
          </a:bodyPr>
          <a:lstStyle/>
          <a:p>
            <a:r>
              <a:rPr lang="en-US" sz="800" dirty="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967664" y="3724554"/>
            <a:ext cx="704618" cy="215444"/>
          </a:xfrm>
          <a:prstGeom prst="rect">
            <a:avLst/>
          </a:prstGeom>
          <a:noFill/>
        </p:spPr>
        <p:txBody>
          <a:bodyPr wrap="square" rtlCol="0">
            <a:spAutoFit/>
          </a:bodyPr>
          <a:lstStyle/>
          <a:p>
            <a:r>
              <a:rPr lang="en-US" sz="800" dirty="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1461103" y="3722330"/>
            <a:ext cx="671658" cy="215444"/>
          </a:xfrm>
          <a:prstGeom prst="rect">
            <a:avLst/>
          </a:prstGeom>
          <a:noFill/>
        </p:spPr>
        <p:txBody>
          <a:bodyPr wrap="square" rtlCol="0">
            <a:spAutoFit/>
          </a:bodyPr>
          <a:lstStyle/>
          <a:p>
            <a:r>
              <a:rPr lang="en-US" sz="800" dirty="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1898797" y="3724446"/>
            <a:ext cx="704618" cy="215444"/>
          </a:xfrm>
          <a:prstGeom prst="rect">
            <a:avLst/>
          </a:prstGeom>
          <a:noFill/>
        </p:spPr>
        <p:txBody>
          <a:bodyPr wrap="square" rtlCol="0">
            <a:spAutoFit/>
          </a:bodyPr>
          <a:lstStyle/>
          <a:p>
            <a:r>
              <a:rPr lang="en-US" sz="800" dirty="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2386825" y="3722222"/>
            <a:ext cx="704618" cy="215444"/>
          </a:xfrm>
          <a:prstGeom prst="rect">
            <a:avLst/>
          </a:prstGeom>
          <a:noFill/>
        </p:spPr>
        <p:txBody>
          <a:bodyPr wrap="square" rtlCol="0">
            <a:spAutoFit/>
          </a:bodyPr>
          <a:lstStyle/>
          <a:p>
            <a:r>
              <a:rPr lang="en-US" sz="800" dirty="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2842590" y="3711159"/>
            <a:ext cx="704618" cy="215444"/>
          </a:xfrm>
          <a:prstGeom prst="rect">
            <a:avLst/>
          </a:prstGeom>
          <a:noFill/>
        </p:spPr>
        <p:txBody>
          <a:bodyPr wrap="square" rtlCol="0">
            <a:spAutoFit/>
          </a:bodyPr>
          <a:lstStyle/>
          <a:p>
            <a:r>
              <a:rPr lang="en-US" sz="800" dirty="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3292252" y="3708935"/>
            <a:ext cx="671658" cy="215444"/>
          </a:xfrm>
          <a:prstGeom prst="rect">
            <a:avLst/>
          </a:prstGeom>
          <a:noFill/>
        </p:spPr>
        <p:txBody>
          <a:bodyPr wrap="square" rtlCol="0">
            <a:spAutoFit/>
          </a:bodyPr>
          <a:lstStyle/>
          <a:p>
            <a:r>
              <a:rPr lang="en-US" sz="800" dirty="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3920192" y="3692902"/>
            <a:ext cx="750903" cy="215444"/>
          </a:xfrm>
          <a:prstGeom prst="rect">
            <a:avLst/>
          </a:prstGeom>
          <a:noFill/>
        </p:spPr>
        <p:txBody>
          <a:bodyPr wrap="square" rtlCol="0">
            <a:spAutoFit/>
          </a:bodyPr>
          <a:lstStyle/>
          <a:p>
            <a:r>
              <a:rPr lang="en-US" sz="800" dirty="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31179" y="1333059"/>
            <a:ext cx="5271808"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dirty="0"/>
              <a:t>For</a:t>
            </a:r>
            <a:r>
              <a:rPr lang="en-US" sz="1600" i="1" dirty="0"/>
              <a:t> additional slide layouts see ribbon:</a:t>
            </a:r>
            <a:br>
              <a:rPr lang="en-US" sz="1600" i="1" dirty="0"/>
            </a:br>
            <a:r>
              <a:rPr lang="en-US" sz="1600" i="1" u="sng" dirty="0">
                <a:solidFill>
                  <a:srgbClr val="C14628"/>
                </a:solidFill>
              </a:rPr>
              <a:t>Inser</a:t>
            </a:r>
            <a:r>
              <a:rPr lang="en-US" sz="1600" i="1" dirty="0">
                <a:solidFill>
                  <a:srgbClr val="C14628"/>
                </a:solidFill>
              </a:rPr>
              <a:t>t&gt; New Slide&gt; Select </a:t>
            </a:r>
            <a:r>
              <a:rPr lang="en-US" sz="1600" b="1" i="1" dirty="0">
                <a:solidFill>
                  <a:srgbClr val="C14628"/>
                </a:solidFill>
              </a:rPr>
              <a:t>Office Theme </a:t>
            </a:r>
            <a:r>
              <a:rPr lang="en-US" sz="1600" i="1" dirty="0">
                <a:solidFill>
                  <a:srgbClr val="C14628"/>
                </a:solidFill>
              </a:rPr>
              <a:t>formats.</a:t>
            </a:r>
            <a:br>
              <a:rPr lang="en-US" sz="1600" i="1" dirty="0">
                <a:solidFill>
                  <a:srgbClr val="C14628"/>
                </a:solidFill>
              </a:rPr>
            </a:br>
            <a:r>
              <a:rPr lang="en-US" sz="1600" i="0" dirty="0">
                <a:solidFill>
                  <a:schemeClr val="tx1"/>
                </a:solidFill>
              </a:rPr>
              <a:t>Over 10 slide options</a:t>
            </a:r>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717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4" y="1519519"/>
            <a:ext cx="6721943"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8695135" y="6499226"/>
            <a:ext cx="448865"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z="1000" smtClean="0">
                <a:solidFill>
                  <a:schemeClr val="bg1"/>
                </a:solidFill>
              </a:rPr>
              <a:pPr/>
              <a:t>‹#›</a:t>
            </a:fld>
            <a:endParaRPr lang="en-US" sz="1000" dirty="0">
              <a:solidFill>
                <a:schemeClr val="bg1"/>
              </a:solidFill>
            </a:endParaRP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2"/>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81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30037"/>
            <a:ext cx="8385118"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38" name="TextBox 37">
            <a:extLst>
              <a:ext uri="{FF2B5EF4-FFF2-40B4-BE49-F238E27FC236}">
                <a16:creationId xmlns:a16="http://schemas.microsoft.com/office/drawing/2014/main" id="{C4609637-5F56-4F9B-9D8F-8588C969BC52}"/>
              </a:ext>
            </a:extLst>
          </p:cNvPr>
          <p:cNvSpPr txBox="1"/>
          <p:nvPr userDrawn="1"/>
        </p:nvSpPr>
        <p:spPr>
          <a:xfrm>
            <a:off x="3378574" y="6239869"/>
            <a:ext cx="4418134" cy="369332"/>
          </a:xfrm>
          <a:prstGeom prst="rect">
            <a:avLst/>
          </a:prstGeom>
          <a:noFill/>
        </p:spPr>
        <p:txBody>
          <a:bodyPr wrap="square" rtlCol="0">
            <a:spAutoFit/>
          </a:bodyPr>
          <a:lstStyle/>
          <a:p>
            <a:r>
              <a:rPr lang="en-US" sz="1800" i="1" dirty="0">
                <a:solidFill>
                  <a:srgbClr val="FF0000"/>
                </a:solidFill>
                <a:latin typeface="Arial" panose="020B0604020202020204" pitchFamily="34" charset="0"/>
                <a:cs typeface="Arial" panose="020B0604020202020204" pitchFamily="34" charset="0"/>
              </a:rPr>
              <a:t>To use Pie chart copy from Slide Master.</a:t>
            </a:r>
          </a:p>
        </p:txBody>
      </p:sp>
      <p:sp>
        <p:nvSpPr>
          <p:cNvPr id="8" name="Title Placeholder 1">
            <a:extLst>
              <a:ext uri="{FF2B5EF4-FFF2-40B4-BE49-F238E27FC236}">
                <a16:creationId xmlns:a16="http://schemas.microsoft.com/office/drawing/2014/main" id="{D1B878FE-4ADD-4924-8ED8-0CC985FE1AFA}"/>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92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5" name="Title Placeholder 1">
            <a:extLst>
              <a:ext uri="{FF2B5EF4-FFF2-40B4-BE49-F238E27FC236}">
                <a16:creationId xmlns:a16="http://schemas.microsoft.com/office/drawing/2014/main" id="{7917D464-160E-42F4-8ADB-B6F4B140925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pic>
        <p:nvPicPr>
          <p:cNvPr id="13" name="Picture 12" descr="A picture containing outdoor, scene, laser, night&#10;&#10;Description automatically generated">
            <a:extLst>
              <a:ext uri="{FF2B5EF4-FFF2-40B4-BE49-F238E27FC236}">
                <a16:creationId xmlns:a16="http://schemas.microsoft.com/office/drawing/2014/main" id="{EBE7C8D8-4E87-41BE-BA26-F8897DD42A6E}"/>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15" name="Rectangle 14">
            <a:extLst>
              <a:ext uri="{FF2B5EF4-FFF2-40B4-BE49-F238E27FC236}">
                <a16:creationId xmlns:a16="http://schemas.microsoft.com/office/drawing/2014/main" id="{D2D03625-F347-49F3-A1CB-86207CFF9B5D}"/>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2"/>
            </p:custDataLst>
            <p:extLst>
              <p:ext uri="{D42A27DB-BD31-4B8C-83A1-F6EECF244321}">
                <p14:modId xmlns:p14="http://schemas.microsoft.com/office/powerpoint/2010/main" val="790191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42"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7186808" cy="1418262"/>
          </a:xfrm>
          <a:prstGeom prst="rect">
            <a:avLst/>
          </a:prstGeom>
        </p:spPr>
        <p:txBody>
          <a:bodyPr vert="horz" anchor="b">
            <a:normAutofit/>
          </a:bodyPr>
          <a:lstStyle>
            <a:lvl1pPr algn="l">
              <a:defRPr sz="36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7186808"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1814" y="4788061"/>
            <a:ext cx="1955179" cy="559491"/>
          </a:xfrm>
          <a:prstGeom prst="rect">
            <a:avLst/>
          </a:prstGeom>
        </p:spPr>
      </p:pic>
      <p:pic>
        <p:nvPicPr>
          <p:cNvPr id="17" name="Picture 16">
            <a:extLst>
              <a:ext uri="{FF2B5EF4-FFF2-40B4-BE49-F238E27FC236}">
                <a16:creationId xmlns:a16="http://schemas.microsoft.com/office/drawing/2014/main" id="{2A454444-7FE2-4AC0-82CB-560AB8C7DBBE}"/>
              </a:ext>
            </a:extLst>
          </p:cNvPr>
          <p:cNvPicPr>
            <a:picLocks noChangeAspect="1"/>
          </p:cNvPicPr>
          <p:nvPr userDrawn="1"/>
        </p:nvPicPr>
        <p:blipFill>
          <a:blip r:embed="rId8"/>
          <a:stretch>
            <a:fillRect/>
          </a:stretch>
        </p:blipFill>
        <p:spPr>
          <a:xfrm>
            <a:off x="374767" y="404535"/>
            <a:ext cx="3165507" cy="194715"/>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 Id="rId27"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3"/>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6" name="think-cell Slide" r:id="rId24" imgW="592" imgH="595" progId="TCLayout.ActiveDocument.1">
                  <p:embed/>
                </p:oleObj>
              </mc:Choice>
              <mc:Fallback>
                <p:oleObj name="think-cell Slide" r:id="rId24"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5"/>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587088" y="1514479"/>
            <a:ext cx="7886700" cy="4662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71B92E-809A-492B-B1AF-E7CDC387BCF9}"/>
              </a:ext>
            </a:extLst>
          </p:cNvPr>
          <p:cNvPicPr>
            <a:picLocks noChangeAspect="1"/>
          </p:cNvPicPr>
          <p:nvPr userDrawn="1"/>
        </p:nvPicPr>
        <p:blipFill rotWithShape="1">
          <a:blip r:embed="rId26"/>
          <a:srcRect t="37332" b="60808"/>
          <a:stretch/>
        </p:blipFill>
        <p:spPr>
          <a:xfrm>
            <a:off x="0" y="0"/>
            <a:ext cx="9144000" cy="294406"/>
          </a:xfrm>
          <a:prstGeom prst="rect">
            <a:avLst/>
          </a:prstGeom>
        </p:spPr>
      </p:pic>
      <p:pic>
        <p:nvPicPr>
          <p:cNvPr id="17" name="Picture 16">
            <a:extLst>
              <a:ext uri="{FF2B5EF4-FFF2-40B4-BE49-F238E27FC236}">
                <a16:creationId xmlns:a16="http://schemas.microsoft.com/office/drawing/2014/main" id="{EE88E63C-2A9D-46D7-B8AA-F6F4B6B3EE01}"/>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3383280" y="74724"/>
            <a:ext cx="2377440" cy="148013"/>
          </a:xfrm>
          <a:prstGeom prst="rect">
            <a:avLst/>
          </a:prstGeom>
        </p:spPr>
      </p:pic>
      <p:pic>
        <p:nvPicPr>
          <p:cNvPr id="19" name="Picture 18">
            <a:extLst>
              <a:ext uri="{FF2B5EF4-FFF2-40B4-BE49-F238E27FC236}">
                <a16:creationId xmlns:a16="http://schemas.microsoft.com/office/drawing/2014/main" id="{BC534B7A-A3CC-48AE-87BB-7D01FA2FF38D}"/>
              </a:ext>
            </a:extLst>
          </p:cNvPr>
          <p:cNvPicPr>
            <a:picLocks noChangeAspect="1"/>
          </p:cNvPicPr>
          <p:nvPr userDrawn="1"/>
        </p:nvPicPr>
        <p:blipFill>
          <a:blip r:embed="rId28"/>
          <a:srcRect/>
          <a:stretch/>
        </p:blipFill>
        <p:spPr>
          <a:xfrm>
            <a:off x="7925520" y="532153"/>
            <a:ext cx="1136851" cy="31887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1" r:id="rId5"/>
    <p:sldLayoutId id="2147483733" r:id="rId6"/>
    <p:sldLayoutId id="2147483708" r:id="rId7"/>
    <p:sldLayoutId id="2147483709" r:id="rId8"/>
    <p:sldLayoutId id="2147483712" r:id="rId9"/>
    <p:sldLayoutId id="2147483719" r:id="rId10"/>
    <p:sldLayoutId id="2147483725" r:id="rId11"/>
    <p:sldLayoutId id="2147483726" r:id="rId12"/>
    <p:sldLayoutId id="2147483727" r:id="rId13"/>
    <p:sldLayoutId id="2147483731" r:id="rId14"/>
    <p:sldLayoutId id="2147483732" r:id="rId15"/>
    <p:sldLayoutId id="2147483743" r:id="rId16"/>
    <p:sldLayoutId id="2147483744" r:id="rId17"/>
    <p:sldLayoutId id="2147483745" r:id="rId18"/>
    <p:sldLayoutId id="2147483746" r:id="rId19"/>
    <p:sldLayoutId id="2147483747" r:id="rId20"/>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a:xfrm>
            <a:off x="1" y="1153972"/>
            <a:ext cx="8313490" cy="3854256"/>
          </a:xfrm>
        </p:spPr>
        <p:txBody>
          <a:bodyPr>
            <a:normAutofit/>
          </a:bodyPr>
          <a:lstStyle/>
          <a:p>
            <a:pPr algn="ctr">
              <a:lnSpc>
                <a:spcPts val="3750"/>
              </a:lnSpc>
            </a:pPr>
            <a:r>
              <a:rPr lang="en-US" sz="3600" i="0" dirty="0">
                <a:solidFill>
                  <a:schemeClr val="bg1"/>
                </a:solidFill>
                <a:latin typeface="Arial Black" panose="020B0A04020102020204" pitchFamily="34" charset="0"/>
              </a:rPr>
              <a:t>CLP Hazard Awareness Refresher</a:t>
            </a:r>
            <a:br>
              <a:rPr lang="en-US" sz="3600" i="0" dirty="0">
                <a:solidFill>
                  <a:schemeClr val="bg1"/>
                </a:solidFill>
                <a:latin typeface="Arial Black" panose="020B0A04020102020204" pitchFamily="34" charset="0"/>
              </a:rPr>
            </a:br>
            <a:r>
              <a:rPr lang="en-US" sz="2000" i="0" dirty="0">
                <a:solidFill>
                  <a:schemeClr val="bg1"/>
                </a:solidFill>
                <a:latin typeface="Arial Black" panose="020B0A04020102020204" pitchFamily="34" charset="0"/>
              </a:rPr>
              <a:t>June 28, 2021</a:t>
            </a:r>
            <a:br>
              <a:rPr lang="en-US" sz="2000" i="0" dirty="0">
                <a:solidFill>
                  <a:schemeClr val="bg1"/>
                </a:solidFill>
                <a:latin typeface="Arial Black" panose="020B0A04020102020204" pitchFamily="34" charset="0"/>
              </a:rPr>
            </a:br>
            <a:r>
              <a:rPr lang="en-US" sz="2000" i="0" dirty="0">
                <a:solidFill>
                  <a:schemeClr val="bg1"/>
                </a:solidFill>
                <a:latin typeface="Arial Black" panose="020B0A04020102020204" pitchFamily="34" charset="0"/>
              </a:rPr>
              <a:t>Revision #1</a:t>
            </a:r>
            <a:br>
              <a:rPr lang="en-US" sz="2000" i="0" dirty="0">
                <a:solidFill>
                  <a:schemeClr val="bg1"/>
                </a:solidFill>
                <a:latin typeface="Arial Black" panose="020B0A04020102020204" pitchFamily="34" charset="0"/>
              </a:rPr>
            </a:br>
            <a:endParaRPr lang="en-US" dirty="0"/>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a:xfrm>
            <a:off x="374767" y="5343787"/>
            <a:ext cx="2083207" cy="285225"/>
          </a:xfrm>
        </p:spPr>
        <p:txBody>
          <a:bodyPr>
            <a:normAutofit fontScale="70000" lnSpcReduction="20000"/>
          </a:bodyPr>
          <a:lstStyle/>
          <a:p>
            <a:endParaRPr lang="en-US" dirty="0"/>
          </a:p>
        </p:txBody>
      </p:sp>
    </p:spTree>
    <p:extLst>
      <p:ext uri="{BB962C8B-B14F-4D97-AF65-F5344CB8AC3E}">
        <p14:creationId xmlns:p14="http://schemas.microsoft.com/office/powerpoint/2010/main" val="168137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10</a:t>
            </a:fld>
            <a:endParaRPr lang="en-US"/>
          </a:p>
        </p:txBody>
      </p:sp>
      <p:sp>
        <p:nvSpPr>
          <p:cNvPr id="2" name="Title 1"/>
          <p:cNvSpPr>
            <a:spLocks noGrp="1"/>
          </p:cNvSpPr>
          <p:nvPr>
            <p:ph type="title"/>
          </p:nvPr>
        </p:nvSpPr>
        <p:spPr/>
        <p:txBody>
          <a:bodyPr/>
          <a:lstStyle/>
          <a:p>
            <a:pPr algn="ctr"/>
            <a:r>
              <a:rPr lang="en-US" dirty="0">
                <a:solidFill>
                  <a:srgbClr val="C14628"/>
                </a:solidFill>
              </a:rPr>
              <a:t>Evacuation Guideline </a:t>
            </a:r>
          </a:p>
        </p:txBody>
      </p:sp>
      <p:sp>
        <p:nvSpPr>
          <p:cNvPr id="5" name="Content Placeholder 3"/>
          <p:cNvSpPr txBox="1">
            <a:spLocks/>
          </p:cNvSpPr>
          <p:nvPr/>
        </p:nvSpPr>
        <p:spPr bwMode="auto">
          <a:xfrm>
            <a:off x="612842" y="1293779"/>
            <a:ext cx="8297693" cy="418667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007CB8"/>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7CB8"/>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r>
              <a:rPr lang="en-US" sz="2000" b="1" kern="0" dirty="0">
                <a:latin typeface="Arial" panose="020B0604020202020204" pitchFamily="34" charset="0"/>
                <a:cs typeface="Arial" panose="020B0604020202020204" pitchFamily="34" charset="0"/>
              </a:rPr>
              <a:t>Any CLP personnel that are not in the CLP area at the time of evacuation should report to supervisor in person, by radio or by phone. </a:t>
            </a:r>
          </a:p>
          <a:p>
            <a:r>
              <a:rPr lang="en-US" sz="2000" b="1" kern="0" dirty="0">
                <a:latin typeface="Arial" panose="020B0604020202020204" pitchFamily="34" charset="0"/>
                <a:cs typeface="Arial" panose="020B0604020202020204" pitchFamily="34" charset="0"/>
              </a:rPr>
              <a:t>The supervisor at the evacuation point will take headcount. Once the headcount has been completed, all personnel should remain at the evacuation point until the evacuation has been cleared.  The supervisor will be responsible for counting any contractors or non-operations personnel working in the CLP area to verify headcount</a:t>
            </a:r>
          </a:p>
          <a:p>
            <a:pPr marL="0" indent="0" algn="ctr">
              <a:buNone/>
            </a:pPr>
            <a:r>
              <a:rPr lang="en-US" sz="2000" b="1" kern="0" dirty="0">
                <a:latin typeface="Arial" panose="020B0604020202020204" pitchFamily="34" charset="0"/>
                <a:cs typeface="Arial" panose="020B0604020202020204" pitchFamily="34" charset="0"/>
              </a:rPr>
              <a:t>MOLY EVACUATION</a:t>
            </a:r>
          </a:p>
          <a:p>
            <a:r>
              <a:rPr lang="en-US" sz="2000" b="1" kern="0" dirty="0">
                <a:latin typeface="Arial" panose="020B0604020202020204" pitchFamily="34" charset="0"/>
                <a:cs typeface="Arial" panose="020B0604020202020204" pitchFamily="34" charset="0"/>
              </a:rPr>
              <a:t>When the Moly plant evacuates. The CLP supervisor will then look at the Moly plant windsock to determine if evacuation is needed. If evacuation is needed, all employees working in the CLP area will report to the control room</a:t>
            </a:r>
          </a:p>
        </p:txBody>
      </p:sp>
    </p:spTree>
    <p:extLst>
      <p:ext uri="{BB962C8B-B14F-4D97-AF65-F5344CB8AC3E}">
        <p14:creationId xmlns:p14="http://schemas.microsoft.com/office/powerpoint/2010/main" val="23308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4D93-5FCD-4936-B08F-3189E2AD7D90}"/>
              </a:ext>
            </a:extLst>
          </p:cNvPr>
          <p:cNvSpPr>
            <a:spLocks noGrp="1"/>
          </p:cNvSpPr>
          <p:nvPr>
            <p:ph type="title"/>
          </p:nvPr>
        </p:nvSpPr>
        <p:spPr/>
        <p:txBody>
          <a:bodyPr/>
          <a:lstStyle/>
          <a:p>
            <a:r>
              <a:rPr lang="en-US" dirty="0">
                <a:solidFill>
                  <a:srgbClr val="C14628"/>
                </a:solidFill>
              </a:rPr>
              <a:t>Nash Tank Evacuation</a:t>
            </a:r>
          </a:p>
        </p:txBody>
      </p:sp>
      <p:sp>
        <p:nvSpPr>
          <p:cNvPr id="3" name="Content Placeholder 2">
            <a:extLst>
              <a:ext uri="{FF2B5EF4-FFF2-40B4-BE49-F238E27FC236}">
                <a16:creationId xmlns:a16="http://schemas.microsoft.com/office/drawing/2014/main" id="{DEAC779B-E54B-46FB-97BB-101C52BCA001}"/>
              </a:ext>
            </a:extLst>
          </p:cNvPr>
          <p:cNvSpPr>
            <a:spLocks noGrp="1"/>
          </p:cNvSpPr>
          <p:nvPr>
            <p:ph idx="1"/>
          </p:nvPr>
        </p:nvSpPr>
        <p:spPr>
          <a:xfrm>
            <a:off x="142875" y="1320529"/>
            <a:ext cx="9077325" cy="4351338"/>
          </a:xfrm>
        </p:spPr>
        <p:txBody>
          <a:bodyPr>
            <a:normAutofit/>
          </a:bodyPr>
          <a:lstStyle/>
          <a:p>
            <a:pPr marL="457200" indent="-457200">
              <a:buFont typeface="Arial" panose="020B0604020202020204" pitchFamily="34" charset="0"/>
              <a:buChar char="•"/>
            </a:pPr>
            <a:r>
              <a:rPr lang="en-US" sz="2800" b="1"/>
              <a:t>If the </a:t>
            </a:r>
            <a:r>
              <a:rPr lang="en-US" sz="2800" b="1" err="1"/>
              <a:t>NaHS</a:t>
            </a:r>
            <a:r>
              <a:rPr lang="en-US" sz="2800" b="1"/>
              <a:t> (H2S) Tanks go into alarm, CLP employees working on second level areas need to report to the control room</a:t>
            </a:r>
          </a:p>
          <a:p>
            <a:pPr marL="457200" indent="-457200">
              <a:buFont typeface="Arial" panose="020B0604020202020204" pitchFamily="34" charset="0"/>
              <a:buChar char="•"/>
            </a:pPr>
            <a:r>
              <a:rPr lang="en-US" sz="2800" b="1"/>
              <a:t>Any employees working at ground level need to stay at ground level and report to nearest evacuation point away from the </a:t>
            </a:r>
            <a:r>
              <a:rPr lang="en-US" sz="2800" b="1" err="1"/>
              <a:t>NaHS</a:t>
            </a:r>
            <a:r>
              <a:rPr lang="en-US" sz="2800" b="1"/>
              <a:t> (H2S) Storage Tanks</a:t>
            </a:r>
          </a:p>
        </p:txBody>
      </p:sp>
      <p:sp>
        <p:nvSpPr>
          <p:cNvPr id="4" name="Slide Number Placeholder 3">
            <a:extLst>
              <a:ext uri="{FF2B5EF4-FFF2-40B4-BE49-F238E27FC236}">
                <a16:creationId xmlns:a16="http://schemas.microsoft.com/office/drawing/2014/main" id="{99A07051-9225-4E40-8C12-38F6947ED82E}"/>
              </a:ext>
            </a:extLst>
          </p:cNvPr>
          <p:cNvSpPr>
            <a:spLocks noGrp="1"/>
          </p:cNvSpPr>
          <p:nvPr>
            <p:ph type="sldNum" sz="quarter" idx="12"/>
          </p:nvPr>
        </p:nvSpPr>
        <p:spPr/>
        <p:txBody>
          <a:bodyPr/>
          <a:lstStyle/>
          <a:p>
            <a:fld id="{B5EB69C0-7537-C24C-BC67-8B5F238D9475}" type="slidenum">
              <a:rPr lang="en-US" smtClean="0"/>
              <a:pPr/>
              <a:t>11</a:t>
            </a:fld>
            <a:endParaRPr lang="en-US"/>
          </a:p>
        </p:txBody>
      </p:sp>
    </p:spTree>
    <p:extLst>
      <p:ext uri="{BB962C8B-B14F-4D97-AF65-F5344CB8AC3E}">
        <p14:creationId xmlns:p14="http://schemas.microsoft.com/office/powerpoint/2010/main" val="282145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CDB7-9A53-402E-B722-025050743EB0}"/>
              </a:ext>
            </a:extLst>
          </p:cNvPr>
          <p:cNvSpPr>
            <a:spLocks noGrp="1"/>
          </p:cNvSpPr>
          <p:nvPr>
            <p:ph type="title"/>
          </p:nvPr>
        </p:nvSpPr>
        <p:spPr>
          <a:xfrm>
            <a:off x="297180" y="393700"/>
            <a:ext cx="7119620" cy="541116"/>
          </a:xfrm>
        </p:spPr>
        <p:txBody>
          <a:bodyPr/>
          <a:lstStyle/>
          <a:p>
            <a:r>
              <a:rPr lang="en-US" dirty="0">
                <a:highlight>
                  <a:srgbClr val="000000"/>
                </a:highlight>
              </a:rPr>
              <a:t>Evacuation Alarm</a:t>
            </a:r>
          </a:p>
        </p:txBody>
      </p:sp>
      <p:pic>
        <p:nvPicPr>
          <p:cNvPr id="5" name="1A14F403">
            <a:hlinkClick r:id="" action="ppaction://media"/>
            <a:extLst>
              <a:ext uri="{FF2B5EF4-FFF2-40B4-BE49-F238E27FC236}">
                <a16:creationId xmlns:a16="http://schemas.microsoft.com/office/drawing/2014/main" id="{70EAF03B-A988-45F2-B253-65A802F4F8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1079" y="1514475"/>
            <a:ext cx="5134062" cy="4662488"/>
          </a:xfrm>
        </p:spPr>
      </p:pic>
      <p:sp>
        <p:nvSpPr>
          <p:cNvPr id="4" name="Slide Number Placeholder 3">
            <a:extLst>
              <a:ext uri="{FF2B5EF4-FFF2-40B4-BE49-F238E27FC236}">
                <a16:creationId xmlns:a16="http://schemas.microsoft.com/office/drawing/2014/main" id="{9B34090C-9504-46AF-AC57-3D1154B5DA76}"/>
              </a:ext>
            </a:extLst>
          </p:cNvPr>
          <p:cNvSpPr>
            <a:spLocks noGrp="1"/>
          </p:cNvSpPr>
          <p:nvPr>
            <p:ph type="sldNum" sz="quarter" idx="12"/>
          </p:nvPr>
        </p:nvSpPr>
        <p:spPr/>
        <p:txBody>
          <a:bodyPr/>
          <a:lstStyle/>
          <a:p>
            <a:fld id="{B5EB69C0-7537-C24C-BC67-8B5F238D9475}" type="slidenum">
              <a:rPr lang="en-US" smtClean="0"/>
              <a:pPr/>
              <a:t>12</a:t>
            </a:fld>
            <a:endParaRPr lang="en-US" dirty="0"/>
          </a:p>
        </p:txBody>
      </p:sp>
    </p:spTree>
    <p:extLst>
      <p:ext uri="{BB962C8B-B14F-4D97-AF65-F5344CB8AC3E}">
        <p14:creationId xmlns:p14="http://schemas.microsoft.com/office/powerpoint/2010/main" val="6930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76052-AC9B-485F-9125-EBD90EA49BC6}"/>
              </a:ext>
            </a:extLst>
          </p:cNvPr>
          <p:cNvSpPr>
            <a:spLocks noGrp="1"/>
          </p:cNvSpPr>
          <p:nvPr>
            <p:ph sz="half" idx="2"/>
          </p:nvPr>
        </p:nvSpPr>
        <p:spPr>
          <a:xfrm>
            <a:off x="5880682" y="1411087"/>
            <a:ext cx="3263318" cy="4630722"/>
          </a:xfrm>
        </p:spPr>
        <p:txBody>
          <a:bodyPr/>
          <a:lstStyle/>
          <a:p>
            <a:r>
              <a:rPr lang="en-US" i="1"/>
              <a:t>The CLP primary evacuation point is by the smoking area by the Sandcastle. If in the </a:t>
            </a:r>
            <a:r>
              <a:rPr lang="en-US" b="1" i="1">
                <a:solidFill>
                  <a:srgbClr val="FF0000"/>
                </a:solidFill>
              </a:rPr>
              <a:t>red</a:t>
            </a:r>
            <a:r>
              <a:rPr lang="en-US" i="1"/>
              <a:t> for lightning meet inside the reagent barn.</a:t>
            </a:r>
          </a:p>
          <a:p>
            <a:r>
              <a:rPr lang="en-US" i="1"/>
              <a:t>Secondary Evacuation Point is the control room for H2S only</a:t>
            </a:r>
          </a:p>
          <a:p>
            <a:r>
              <a:rPr lang="en-US" sz="1500" i="1">
                <a:solidFill>
                  <a:srgbClr val="FFC000"/>
                </a:solidFill>
              </a:rPr>
              <a:t>Note four windsocks on Moly Plant building and on top of </a:t>
            </a:r>
            <a:r>
              <a:rPr lang="en-US" sz="1500" i="1" err="1">
                <a:solidFill>
                  <a:srgbClr val="FFC000"/>
                </a:solidFill>
              </a:rPr>
              <a:t>NaHS</a:t>
            </a:r>
            <a:r>
              <a:rPr lang="en-US" sz="1500" i="1">
                <a:solidFill>
                  <a:srgbClr val="FFC000"/>
                </a:solidFill>
              </a:rPr>
              <a:t> tank will tell you which way the wind is blowing.</a:t>
            </a:r>
            <a:endParaRPr lang="en-US" sz="1500">
              <a:solidFill>
                <a:srgbClr val="FFC000"/>
              </a:solidFill>
            </a:endParaRPr>
          </a:p>
          <a:p>
            <a:r>
              <a:rPr lang="en-US"/>
              <a:t>This indicates evacuation points.</a:t>
            </a:r>
          </a:p>
        </p:txBody>
      </p:sp>
      <p:sp>
        <p:nvSpPr>
          <p:cNvPr id="4" name="Title 3">
            <a:extLst>
              <a:ext uri="{FF2B5EF4-FFF2-40B4-BE49-F238E27FC236}">
                <a16:creationId xmlns:a16="http://schemas.microsoft.com/office/drawing/2014/main" id="{74F50894-7011-41A8-80B4-1C09548B3C19}"/>
              </a:ext>
            </a:extLst>
          </p:cNvPr>
          <p:cNvSpPr>
            <a:spLocks noGrp="1"/>
          </p:cNvSpPr>
          <p:nvPr>
            <p:ph type="title"/>
          </p:nvPr>
        </p:nvSpPr>
        <p:spPr>
          <a:xfrm>
            <a:off x="0" y="358604"/>
            <a:ext cx="7243011" cy="741545"/>
          </a:xfrm>
        </p:spPr>
        <p:txBody>
          <a:bodyPr>
            <a:normAutofit/>
          </a:bodyPr>
          <a:lstStyle/>
          <a:p>
            <a:pPr algn="ctr"/>
            <a:r>
              <a:rPr lang="en-US" dirty="0">
                <a:solidFill>
                  <a:srgbClr val="C14628"/>
                </a:solidFill>
              </a:rPr>
              <a:t>Evacuation Points</a:t>
            </a:r>
          </a:p>
        </p:txBody>
      </p:sp>
      <p:pic>
        <p:nvPicPr>
          <p:cNvPr id="5" name="Picture 2" descr="Evacuation Point">
            <a:extLst>
              <a:ext uri="{FF2B5EF4-FFF2-40B4-BE49-F238E27FC236}">
                <a16:creationId xmlns:a16="http://schemas.microsoft.com/office/drawing/2014/main" id="{68EA8485-877A-4E02-AEC1-6FAA18E90B9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1602" y="1411087"/>
            <a:ext cx="5813570" cy="4630722"/>
          </a:xfrm>
          <a:prstGeom prst="rect">
            <a:avLst/>
          </a:prstGeom>
          <a:pattFill prst="pct80">
            <a:fgClr>
              <a:srgbClr val="FF0000"/>
            </a:fgClr>
            <a:bgClr>
              <a:schemeClr val="bg1"/>
            </a:bgClr>
          </a:pattFill>
          <a:ln>
            <a:noFill/>
          </a:ln>
        </p:spPr>
      </p:pic>
      <p:cxnSp>
        <p:nvCxnSpPr>
          <p:cNvPr id="6" name="Straight Arrow Connector 5">
            <a:extLst>
              <a:ext uri="{FF2B5EF4-FFF2-40B4-BE49-F238E27FC236}">
                <a16:creationId xmlns:a16="http://schemas.microsoft.com/office/drawing/2014/main" id="{2E734ED5-1FBB-4355-B6F9-EE62E6AA22F9}"/>
              </a:ext>
            </a:extLst>
          </p:cNvPr>
          <p:cNvCxnSpPr>
            <a:cxnSpLocks/>
          </p:cNvCxnSpPr>
          <p:nvPr/>
        </p:nvCxnSpPr>
        <p:spPr>
          <a:xfrm flipH="1">
            <a:off x="1233182" y="3070371"/>
            <a:ext cx="1044751" cy="1318515"/>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7" name="Straight Arrow Connector 6">
            <a:extLst>
              <a:ext uri="{FF2B5EF4-FFF2-40B4-BE49-F238E27FC236}">
                <a16:creationId xmlns:a16="http://schemas.microsoft.com/office/drawing/2014/main" id="{EBC7DC18-2F80-406F-BB94-6B4762297CA4}"/>
              </a:ext>
            </a:extLst>
          </p:cNvPr>
          <p:cNvCxnSpPr>
            <a:cxnSpLocks/>
          </p:cNvCxnSpPr>
          <p:nvPr/>
        </p:nvCxnSpPr>
        <p:spPr>
          <a:xfrm flipH="1" flipV="1">
            <a:off x="1723732" y="1605225"/>
            <a:ext cx="1065190" cy="706057"/>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16E56FD9-6516-449C-8EDD-DDF25E3FC9C2}"/>
              </a:ext>
            </a:extLst>
          </p:cNvPr>
          <p:cNvCxnSpPr/>
          <p:nvPr/>
        </p:nvCxnSpPr>
        <p:spPr>
          <a:xfrm flipH="1">
            <a:off x="423850" y="1605225"/>
            <a:ext cx="1299882" cy="2009494"/>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704259D9-7E9B-4D84-B04D-3FDB32EF260E}"/>
              </a:ext>
            </a:extLst>
          </p:cNvPr>
          <p:cNvCxnSpPr>
            <a:cxnSpLocks/>
          </p:cNvCxnSpPr>
          <p:nvPr/>
        </p:nvCxnSpPr>
        <p:spPr>
          <a:xfrm>
            <a:off x="509674" y="3899168"/>
            <a:ext cx="1299882" cy="1335562"/>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13" name="Multiplication Sign 12">
            <a:extLst>
              <a:ext uri="{FF2B5EF4-FFF2-40B4-BE49-F238E27FC236}">
                <a16:creationId xmlns:a16="http://schemas.microsoft.com/office/drawing/2014/main" id="{941408B2-3C80-4A00-9755-823441D0A2E5}"/>
              </a:ext>
            </a:extLst>
          </p:cNvPr>
          <p:cNvSpPr/>
          <p:nvPr/>
        </p:nvSpPr>
        <p:spPr>
          <a:xfrm>
            <a:off x="1661021" y="5176007"/>
            <a:ext cx="453005" cy="5033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7FA576BE-D37E-4DBB-ACA5-8A5756888750}"/>
              </a:ext>
            </a:extLst>
          </p:cNvPr>
          <p:cNvSpPr/>
          <p:nvPr/>
        </p:nvSpPr>
        <p:spPr>
          <a:xfrm>
            <a:off x="509674" y="3446938"/>
            <a:ext cx="427839" cy="4177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a:extLst>
              <a:ext uri="{FF2B5EF4-FFF2-40B4-BE49-F238E27FC236}">
                <a16:creationId xmlns:a16="http://schemas.microsoft.com/office/drawing/2014/main" id="{E7DA5855-6387-42D6-831D-3866615F68D2}"/>
              </a:ext>
            </a:extLst>
          </p:cNvPr>
          <p:cNvSpPr/>
          <p:nvPr/>
        </p:nvSpPr>
        <p:spPr>
          <a:xfrm>
            <a:off x="4016811" y="4076858"/>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a:extLst>
              <a:ext uri="{FF2B5EF4-FFF2-40B4-BE49-F238E27FC236}">
                <a16:creationId xmlns:a16="http://schemas.microsoft.com/office/drawing/2014/main" id="{35DD860D-7FA0-46C7-A88B-14117516F877}"/>
              </a:ext>
            </a:extLst>
          </p:cNvPr>
          <p:cNvSpPr/>
          <p:nvPr/>
        </p:nvSpPr>
        <p:spPr>
          <a:xfrm>
            <a:off x="4906044" y="4714422"/>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a:extLst>
              <a:ext uri="{FF2B5EF4-FFF2-40B4-BE49-F238E27FC236}">
                <a16:creationId xmlns:a16="http://schemas.microsoft.com/office/drawing/2014/main" id="{C15D60AE-FA00-4A4B-A440-AFFF695A1C5B}"/>
              </a:ext>
            </a:extLst>
          </p:cNvPr>
          <p:cNvSpPr/>
          <p:nvPr/>
        </p:nvSpPr>
        <p:spPr>
          <a:xfrm>
            <a:off x="4478205" y="5176007"/>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a:extLst>
              <a:ext uri="{FF2B5EF4-FFF2-40B4-BE49-F238E27FC236}">
                <a16:creationId xmlns:a16="http://schemas.microsoft.com/office/drawing/2014/main" id="{200D003F-9A5A-4497-863C-5D5C29CEEF31}"/>
              </a:ext>
            </a:extLst>
          </p:cNvPr>
          <p:cNvSpPr/>
          <p:nvPr/>
        </p:nvSpPr>
        <p:spPr>
          <a:xfrm>
            <a:off x="3613367" y="4534381"/>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77EC97-4D37-4BEF-A18A-CC818E334E2F}"/>
              </a:ext>
            </a:extLst>
          </p:cNvPr>
          <p:cNvSpPr/>
          <p:nvPr/>
        </p:nvSpPr>
        <p:spPr>
          <a:xfrm>
            <a:off x="3223855" y="2794703"/>
            <a:ext cx="416967" cy="4930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9076341-4C0A-407F-9333-8697BF97C6D5}"/>
              </a:ext>
            </a:extLst>
          </p:cNvPr>
          <p:cNvSpPr txBox="1"/>
          <p:nvPr/>
        </p:nvSpPr>
        <p:spPr>
          <a:xfrm>
            <a:off x="2985870" y="2148372"/>
            <a:ext cx="1030941" cy="646331"/>
          </a:xfrm>
          <a:prstGeom prst="rect">
            <a:avLst/>
          </a:prstGeom>
          <a:noFill/>
          <a:ln w="34925">
            <a:solidFill>
              <a:schemeClr val="tx1"/>
            </a:solidFill>
          </a:ln>
          <a:effectLst>
            <a:glow>
              <a:schemeClr val="accent1">
                <a:alpha val="40000"/>
              </a:schemeClr>
            </a:glow>
          </a:effectLst>
        </p:spPr>
        <p:txBody>
          <a:bodyPr wrap="square" rtlCol="0">
            <a:spAutoFit/>
          </a:bodyPr>
          <a:lstStyle/>
          <a:p>
            <a:r>
              <a:rPr lang="en-US" b="1" err="1">
                <a:solidFill>
                  <a:srgbClr val="FFFF00"/>
                </a:solidFill>
                <a:latin typeface="Arial Black" panose="020B0A04020102020204" pitchFamily="34" charset="0"/>
              </a:rPr>
              <a:t>NaHS</a:t>
            </a:r>
            <a:r>
              <a:rPr lang="en-US" b="1">
                <a:solidFill>
                  <a:srgbClr val="FFFF00"/>
                </a:solidFill>
              </a:rPr>
              <a:t> Tanks</a:t>
            </a:r>
          </a:p>
        </p:txBody>
      </p:sp>
      <p:sp>
        <p:nvSpPr>
          <p:cNvPr id="24" name="Star: 5 Points 23">
            <a:extLst>
              <a:ext uri="{FF2B5EF4-FFF2-40B4-BE49-F238E27FC236}">
                <a16:creationId xmlns:a16="http://schemas.microsoft.com/office/drawing/2014/main" id="{1C3B82E0-5A84-4E12-80F2-F1FA536A80FA}"/>
              </a:ext>
            </a:extLst>
          </p:cNvPr>
          <p:cNvSpPr/>
          <p:nvPr/>
        </p:nvSpPr>
        <p:spPr>
          <a:xfrm>
            <a:off x="3244252" y="2836648"/>
            <a:ext cx="369115" cy="331178"/>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51E1AB00-CEA7-4505-BED2-CF5F7ED1631B}"/>
              </a:ext>
            </a:extLst>
          </p:cNvPr>
          <p:cNvCxnSpPr>
            <a:cxnSpLocks/>
          </p:cNvCxnSpPr>
          <p:nvPr/>
        </p:nvCxnSpPr>
        <p:spPr>
          <a:xfrm flipH="1">
            <a:off x="2306972" y="3167826"/>
            <a:ext cx="1828800" cy="2368908"/>
          </a:xfrm>
          <a:prstGeom prst="straightConnector1">
            <a:avLst/>
          </a:prstGeom>
          <a:ln w="38100">
            <a:solidFill>
              <a:srgbClr val="FFFF00"/>
            </a:solidFill>
            <a:tailEnd type="triangle"/>
          </a:ln>
          <a:effectLst>
            <a:glow>
              <a:schemeClr val="accent1">
                <a:alpha val="36000"/>
              </a:schemeClr>
            </a:glow>
          </a:effectLst>
        </p:spPr>
        <p:style>
          <a:lnRef idx="3">
            <a:schemeClr val="accent4"/>
          </a:lnRef>
          <a:fillRef idx="0">
            <a:schemeClr val="accent4"/>
          </a:fillRef>
          <a:effectRef idx="2">
            <a:schemeClr val="accent4"/>
          </a:effectRef>
          <a:fontRef idx="minor">
            <a:schemeClr val="tx1"/>
          </a:fontRef>
        </p:style>
      </p:cxnSp>
      <p:cxnSp>
        <p:nvCxnSpPr>
          <p:cNvPr id="31" name="Straight Arrow Connector 30">
            <a:extLst>
              <a:ext uri="{FF2B5EF4-FFF2-40B4-BE49-F238E27FC236}">
                <a16:creationId xmlns:a16="http://schemas.microsoft.com/office/drawing/2014/main" id="{AC5BCA86-981D-4E72-86DC-9D333E1A1B72}"/>
              </a:ext>
            </a:extLst>
          </p:cNvPr>
          <p:cNvCxnSpPr>
            <a:cxnSpLocks/>
          </p:cNvCxnSpPr>
          <p:nvPr/>
        </p:nvCxnSpPr>
        <p:spPr>
          <a:xfrm>
            <a:off x="3506301" y="2701468"/>
            <a:ext cx="629471" cy="466358"/>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21" name="Multiplication Sign 20">
            <a:extLst>
              <a:ext uri="{FF2B5EF4-FFF2-40B4-BE49-F238E27FC236}">
                <a16:creationId xmlns:a16="http://schemas.microsoft.com/office/drawing/2014/main" id="{643E0215-7EEB-44A8-BB4C-28E6B63D0E58}"/>
              </a:ext>
            </a:extLst>
          </p:cNvPr>
          <p:cNvSpPr/>
          <p:nvPr/>
        </p:nvSpPr>
        <p:spPr>
          <a:xfrm>
            <a:off x="2460051" y="3452200"/>
            <a:ext cx="427839" cy="4177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3E3B2B45-B9AF-4D1A-90EE-7AEF40E51C07}"/>
              </a:ext>
            </a:extLst>
          </p:cNvPr>
          <p:cNvSpPr/>
          <p:nvPr/>
        </p:nvSpPr>
        <p:spPr>
          <a:xfrm>
            <a:off x="7029091" y="5863049"/>
            <a:ext cx="427839" cy="4177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79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14</a:t>
            </a:fld>
            <a:endParaRPr lang="en-US"/>
          </a:p>
        </p:txBody>
      </p:sp>
      <p:sp>
        <p:nvSpPr>
          <p:cNvPr id="4" name="Content Placeholder 3"/>
          <p:cNvSpPr>
            <a:spLocks noGrp="1"/>
          </p:cNvSpPr>
          <p:nvPr>
            <p:ph idx="1"/>
          </p:nvPr>
        </p:nvSpPr>
        <p:spPr/>
        <p:txBody>
          <a:bodyPr/>
          <a:lstStyle/>
          <a:p>
            <a:pPr algn="just">
              <a:spcBef>
                <a:spcPct val="0"/>
              </a:spcBef>
              <a:buClrTx/>
            </a:pPr>
            <a:r>
              <a:rPr lang="en-US" sz="2000" b="1">
                <a:ea typeface="Calibri" pitchFamily="34" charset="0"/>
                <a:cs typeface="Tahoma" pitchFamily="34" charset="0"/>
              </a:rPr>
              <a:t>Incident commander, or fire department personnel will clear the area and reset the evacuation alarm. The Hazmat team or trained CLP processing personnel will clear the area and reset any other alarms.</a:t>
            </a:r>
          </a:p>
          <a:p>
            <a:pPr>
              <a:spcBef>
                <a:spcPct val="0"/>
              </a:spcBef>
              <a:buClrTx/>
            </a:pPr>
            <a:endParaRPr lang="en-US" sz="2000" b="1">
              <a:ea typeface="Calibri" pitchFamily="34" charset="0"/>
              <a:cs typeface="Tahoma" pitchFamily="34" charset="0"/>
            </a:endParaRPr>
          </a:p>
          <a:p>
            <a:pPr>
              <a:spcBef>
                <a:spcPct val="0"/>
              </a:spcBef>
              <a:buClrTx/>
            </a:pPr>
            <a:endParaRPr lang="en-US" sz="2000" b="1">
              <a:ea typeface="Calibri" pitchFamily="34" charset="0"/>
              <a:cs typeface="Tahoma" pitchFamily="34" charset="0"/>
            </a:endParaRPr>
          </a:p>
          <a:p>
            <a:pPr>
              <a:spcBef>
                <a:spcPct val="0"/>
              </a:spcBef>
              <a:buClrTx/>
            </a:pPr>
            <a:endParaRPr lang="en-US" sz="2000" b="1">
              <a:latin typeface="Arial" charset="0"/>
              <a:ea typeface="Calibri" pitchFamily="34" charset="0"/>
              <a:cs typeface="Tahoma" pitchFamily="34" charset="0"/>
            </a:endParaRPr>
          </a:p>
          <a:p>
            <a:pPr>
              <a:spcBef>
                <a:spcPct val="0"/>
              </a:spcBef>
              <a:buClrTx/>
            </a:pPr>
            <a:r>
              <a:rPr lang="en-US" sz="2000" b="1">
                <a:ea typeface="Calibri" pitchFamily="34" charset="0"/>
                <a:cs typeface="Tahoma" pitchFamily="34" charset="0"/>
              </a:rPr>
              <a:t>Re-entry to the CLP Plant will only be allowed after the supervisor, incident commander, or fire department personnel has issued an </a:t>
            </a:r>
            <a:r>
              <a:rPr lang="en-US" sz="2000" b="1">
                <a:latin typeface="Arial" charset="0"/>
                <a:ea typeface="Calibri" pitchFamily="34" charset="0"/>
                <a:cs typeface="Tahoma" pitchFamily="34" charset="0"/>
              </a:rPr>
              <a:t>“</a:t>
            </a:r>
            <a:r>
              <a:rPr lang="en-US" sz="2000" b="1">
                <a:ea typeface="Calibri" pitchFamily="34" charset="0"/>
                <a:cs typeface="Tahoma" pitchFamily="34" charset="0"/>
              </a:rPr>
              <a:t>All Clear</a:t>
            </a:r>
            <a:r>
              <a:rPr lang="en-US" sz="2000" b="1">
                <a:latin typeface="Arial" charset="0"/>
                <a:ea typeface="Calibri" pitchFamily="34" charset="0"/>
                <a:cs typeface="Tahoma" pitchFamily="34" charset="0"/>
              </a:rPr>
              <a:t>”</a:t>
            </a:r>
            <a:r>
              <a:rPr lang="en-US" sz="2000" b="1">
                <a:ea typeface="Calibri" pitchFamily="34" charset="0"/>
                <a:cs typeface="Tahoma" pitchFamily="34" charset="0"/>
              </a:rPr>
              <a:t>.  </a:t>
            </a:r>
            <a:endParaRPr lang="en-US" sz="2000" b="1">
              <a:latin typeface="Arial" charset="0"/>
              <a:ea typeface="Calibri" pitchFamily="34" charset="0"/>
              <a:cs typeface="Tahoma" pitchFamily="34" charset="0"/>
            </a:endParaRPr>
          </a:p>
          <a:p>
            <a:endParaRPr lang="en-US"/>
          </a:p>
        </p:txBody>
      </p:sp>
      <p:sp>
        <p:nvSpPr>
          <p:cNvPr id="2" name="Title 1"/>
          <p:cNvSpPr>
            <a:spLocks noGrp="1"/>
          </p:cNvSpPr>
          <p:nvPr>
            <p:ph type="title"/>
          </p:nvPr>
        </p:nvSpPr>
        <p:spPr>
          <a:xfrm>
            <a:off x="67112" y="226503"/>
            <a:ext cx="5945068" cy="864066"/>
          </a:xfrm>
        </p:spPr>
        <p:txBody>
          <a:bodyPr/>
          <a:lstStyle/>
          <a:p>
            <a:pPr algn="ctr"/>
            <a:r>
              <a:rPr lang="en-US" dirty="0">
                <a:solidFill>
                  <a:srgbClr val="C14628"/>
                </a:solidFill>
              </a:rPr>
              <a:t>Re-Entry </a:t>
            </a:r>
          </a:p>
        </p:txBody>
      </p:sp>
    </p:spTree>
    <p:extLst>
      <p:ext uri="{BB962C8B-B14F-4D97-AF65-F5344CB8AC3E}">
        <p14:creationId xmlns:p14="http://schemas.microsoft.com/office/powerpoint/2010/main" val="341445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17123" y="1845469"/>
            <a:ext cx="7568120" cy="3565802"/>
          </a:xfrm>
        </p:spPr>
        <p:txBody>
          <a:bodyPr/>
          <a:lstStyle/>
          <a:p>
            <a:pPr>
              <a:defRPr/>
            </a:pPr>
            <a:r>
              <a:rPr lang="en-US" sz="2000" b="1"/>
              <a:t>When your gas monitor alarms at 10ppm!</a:t>
            </a:r>
          </a:p>
          <a:p>
            <a:pPr lvl="1">
              <a:defRPr/>
            </a:pPr>
            <a:r>
              <a:rPr lang="en-US" sz="2000" b="1"/>
              <a:t>Beware you can breath on it and cause it to alarm</a:t>
            </a:r>
          </a:p>
          <a:p>
            <a:pPr marL="342900" lvl="1" indent="0">
              <a:buNone/>
              <a:defRPr/>
            </a:pPr>
            <a:endParaRPr lang="en-US" sz="2000" b="1"/>
          </a:p>
          <a:p>
            <a:pPr>
              <a:defRPr/>
            </a:pPr>
            <a:r>
              <a:rPr lang="en-US" sz="2000" b="1"/>
              <a:t>Fire/Explosion</a:t>
            </a:r>
          </a:p>
          <a:p>
            <a:pPr>
              <a:defRPr/>
            </a:pPr>
            <a:endParaRPr lang="en-US" sz="2000" b="1"/>
          </a:p>
          <a:p>
            <a:pPr>
              <a:defRPr/>
            </a:pPr>
            <a:r>
              <a:rPr lang="en-US" sz="2000" b="1"/>
              <a:t>When the CLP Plant alarm is sounded.  Yellow lights and audible alarm you must leave the area</a:t>
            </a:r>
          </a:p>
          <a:p>
            <a:pPr lvl="1"/>
            <a:r>
              <a:rPr lang="en-US" sz="2000" b="1"/>
              <a:t>The overhead crane in the vessel building has an alarm that is not for clearing area.</a:t>
            </a:r>
          </a:p>
        </p:txBody>
      </p:sp>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15</a:t>
            </a:fld>
            <a:endParaRPr lang="en-US"/>
          </a:p>
        </p:txBody>
      </p:sp>
      <p:sp>
        <p:nvSpPr>
          <p:cNvPr id="2" name="Title 1"/>
          <p:cNvSpPr>
            <a:spLocks noGrp="1"/>
          </p:cNvSpPr>
          <p:nvPr>
            <p:ph type="title"/>
          </p:nvPr>
        </p:nvSpPr>
        <p:spPr/>
        <p:txBody>
          <a:bodyPr/>
          <a:lstStyle/>
          <a:p>
            <a:pPr algn="ctr"/>
            <a:r>
              <a:rPr lang="en-US" dirty="0">
                <a:solidFill>
                  <a:srgbClr val="C14628"/>
                </a:solidFill>
              </a:rPr>
              <a:t>Conditions for Evacuation </a:t>
            </a:r>
          </a:p>
        </p:txBody>
      </p:sp>
    </p:spTree>
    <p:extLst>
      <p:ext uri="{BB962C8B-B14F-4D97-AF65-F5344CB8AC3E}">
        <p14:creationId xmlns:p14="http://schemas.microsoft.com/office/powerpoint/2010/main" val="21971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45719" cy="162832"/>
          </a:xfrm>
        </p:spPr>
        <p:txBody>
          <a:bodyPr>
            <a:normAutofit fontScale="90000"/>
          </a:bodyPr>
          <a:lstStyle/>
          <a:p>
            <a:endParaRPr lang="en-US" dirty="0"/>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a:xfrm>
            <a:off x="276837" y="2164360"/>
            <a:ext cx="8045042" cy="2154383"/>
          </a:xfrm>
        </p:spPr>
        <p:txBody>
          <a:bodyPr/>
          <a:lstStyle/>
          <a:p>
            <a:pPr algn="ctr"/>
            <a:r>
              <a:rPr lang="en-US" sz="2400" b="1" i="1" dirty="0">
                <a:solidFill>
                  <a:schemeClr val="bg1"/>
                </a:solidFill>
                <a:latin typeface="+mj-lt"/>
              </a:rPr>
              <a:t>Concentrate Leach Plant Hazards</a:t>
            </a:r>
          </a:p>
          <a:p>
            <a:pPr algn="ctr"/>
            <a:endParaRPr lang="en-US" sz="2400" b="1" i="1" dirty="0">
              <a:solidFill>
                <a:schemeClr val="bg1"/>
              </a:solidFill>
              <a:latin typeface="+mj-lt"/>
            </a:endParaRPr>
          </a:p>
          <a:p>
            <a:pPr algn="ctr"/>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16</a:t>
            </a:fld>
            <a:endParaRPr lang="en-US" dirty="0"/>
          </a:p>
        </p:txBody>
      </p:sp>
    </p:spTree>
    <p:extLst>
      <p:ext uri="{BB962C8B-B14F-4D97-AF65-F5344CB8AC3E}">
        <p14:creationId xmlns:p14="http://schemas.microsoft.com/office/powerpoint/2010/main" val="117072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17</a:t>
            </a:fld>
            <a:endParaRPr lang="en-US"/>
          </a:p>
        </p:txBody>
      </p:sp>
      <p:sp>
        <p:nvSpPr>
          <p:cNvPr id="4" name="Content Placeholder 3"/>
          <p:cNvSpPr>
            <a:spLocks noGrp="1"/>
          </p:cNvSpPr>
          <p:nvPr>
            <p:ph idx="1"/>
          </p:nvPr>
        </p:nvSpPr>
        <p:spPr>
          <a:xfrm>
            <a:off x="749030" y="1322962"/>
            <a:ext cx="7723761" cy="5087566"/>
          </a:xfrm>
        </p:spPr>
        <p:txBody>
          <a:bodyPr/>
          <a:lstStyle/>
          <a:p>
            <a:r>
              <a:rPr lang="en-US" sz="2000" b="1" u="sng"/>
              <a:t>High Pressure Vessels</a:t>
            </a:r>
            <a:r>
              <a:rPr lang="en-US" sz="2000" b="1"/>
              <a:t>- PLV Pressure Leach Vessel operates at High Temperatures (380-400F degrees and approximately 285psi)</a:t>
            </a:r>
          </a:p>
          <a:p>
            <a:r>
              <a:rPr lang="en-US" sz="2000" b="1" u="sng"/>
              <a:t>Pure Oxygen</a:t>
            </a:r>
            <a:r>
              <a:rPr lang="en-US" sz="2000" b="1"/>
              <a:t>- Pure Oxygen is injected into the pressure vessels to facilitate the reaction within the PLV. The dangers are fire and explosion if proper balance of flow is not adhered too.</a:t>
            </a:r>
          </a:p>
          <a:p>
            <a:r>
              <a:rPr lang="en-US" sz="2000" b="1" u="sng"/>
              <a:t>Radiation</a:t>
            </a:r>
            <a:r>
              <a:rPr lang="en-US" sz="2000" b="1"/>
              <a:t>-  Although the risk of exposure is minimal you must be aware attached to the PLV &amp; Flash vessel is a radiation source used for level indication. </a:t>
            </a:r>
          </a:p>
          <a:p>
            <a:pPr lvl="1"/>
            <a:r>
              <a:rPr lang="en-US" sz="2000" b="1"/>
              <a:t>The only exposure to radiation will be from the employees working on the specified equipment. </a:t>
            </a:r>
          </a:p>
          <a:p>
            <a:pPr marL="0" indent="0" algn="ctr">
              <a:buNone/>
            </a:pPr>
            <a:r>
              <a:rPr lang="en-US" sz="2000" b="1" i="1"/>
              <a:t>	</a:t>
            </a:r>
          </a:p>
          <a:p>
            <a:pPr marL="0" indent="0" algn="ctr">
              <a:buNone/>
            </a:pPr>
            <a:r>
              <a:rPr lang="en-US" sz="2000" b="1" i="1"/>
              <a:t>Any questions – Contact Safety Department or Radiation Safety Officer Jill Leavitt at 928-215-5251 or 928-865-6965</a:t>
            </a:r>
          </a:p>
          <a:p>
            <a:pPr marL="0" indent="0">
              <a:buNone/>
            </a:pPr>
            <a:endParaRPr lang="en-US"/>
          </a:p>
        </p:txBody>
      </p:sp>
      <p:sp>
        <p:nvSpPr>
          <p:cNvPr id="2" name="Title 1"/>
          <p:cNvSpPr>
            <a:spLocks noGrp="1"/>
          </p:cNvSpPr>
          <p:nvPr>
            <p:ph type="title"/>
          </p:nvPr>
        </p:nvSpPr>
        <p:spPr/>
        <p:txBody>
          <a:bodyPr/>
          <a:lstStyle/>
          <a:p>
            <a:pPr algn="ctr"/>
            <a:r>
              <a:rPr lang="en-US" dirty="0">
                <a:solidFill>
                  <a:srgbClr val="C14628"/>
                </a:solidFill>
              </a:rPr>
              <a:t>Hazards in the CLP</a:t>
            </a:r>
          </a:p>
        </p:txBody>
      </p:sp>
    </p:spTree>
    <p:extLst>
      <p:ext uri="{BB962C8B-B14F-4D97-AF65-F5344CB8AC3E}">
        <p14:creationId xmlns:p14="http://schemas.microsoft.com/office/powerpoint/2010/main" val="314140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18</a:t>
            </a:fld>
            <a:endParaRPr lang="en-US"/>
          </a:p>
        </p:txBody>
      </p:sp>
      <p:sp>
        <p:nvSpPr>
          <p:cNvPr id="4" name="Content Placeholder 3"/>
          <p:cNvSpPr>
            <a:spLocks noGrp="1"/>
          </p:cNvSpPr>
          <p:nvPr>
            <p:ph idx="1"/>
          </p:nvPr>
        </p:nvSpPr>
        <p:spPr>
          <a:xfrm>
            <a:off x="535021" y="1206230"/>
            <a:ext cx="8112868" cy="5379396"/>
          </a:xfrm>
        </p:spPr>
        <p:txBody>
          <a:bodyPr/>
          <a:lstStyle/>
          <a:p>
            <a:r>
              <a:rPr lang="en-US" sz="2000" b="1" u="sng"/>
              <a:t>Titanium fire potential- </a:t>
            </a:r>
            <a:r>
              <a:rPr lang="en-US" sz="2000" b="1"/>
              <a:t>As with any fire you should initiate an emergency response and evacuate the area. A titanium fire although not likely but possible would be located starting inside the PLV. </a:t>
            </a:r>
            <a:r>
              <a:rPr lang="en-US" sz="2000" b="1">
                <a:solidFill>
                  <a:srgbClr val="FF0000"/>
                </a:solidFill>
              </a:rPr>
              <a:t>Do Not try To fight a fire anywhere around the PLV, explosion highly possible if wrong chemical extinguisher or water is used.</a:t>
            </a:r>
          </a:p>
          <a:p>
            <a:pPr marL="0" indent="0">
              <a:buNone/>
            </a:pPr>
            <a:endParaRPr lang="en-US" sz="2000" b="1">
              <a:solidFill>
                <a:srgbClr val="FF0000"/>
              </a:solidFill>
            </a:endParaRPr>
          </a:p>
          <a:p>
            <a:r>
              <a:rPr lang="en-US" sz="2000" b="1" u="sng"/>
              <a:t>Chemicals </a:t>
            </a:r>
            <a:r>
              <a:rPr lang="en-US" sz="2000" b="1"/>
              <a:t>(Sulphuric Acid, Flocculent, Concentrate, Weak PLS (2-6gpl), Strong PLS (18-60gpl), and Milk of Lime.</a:t>
            </a:r>
          </a:p>
          <a:p>
            <a:pPr lvl="1"/>
            <a:r>
              <a:rPr lang="en-US" sz="2000" b="1" i="1"/>
              <a:t>As with any Chemical, refer to the SDS Sheet located on the Health and Safety SharePoint site before handling.</a:t>
            </a:r>
          </a:p>
          <a:p>
            <a:endParaRPr lang="en-US" sz="2000" b="1" i="1" u="sng"/>
          </a:p>
          <a:p>
            <a:r>
              <a:rPr lang="en-US" sz="2000" b="1" i="1" u="sng"/>
              <a:t>Vapor Clouds </a:t>
            </a:r>
            <a:r>
              <a:rPr lang="en-US" sz="2000" b="1" i="1"/>
              <a:t>– </a:t>
            </a:r>
            <a:r>
              <a:rPr lang="en-US" sz="2000" b="1"/>
              <a:t>The areas around the scrubber’s U-Tubes can be come enveloped in vapor clouds if the tubes “blow”. The cloud itself is harmless, but it can limit visibility and be startling if you don’t know what is happening.</a:t>
            </a:r>
          </a:p>
          <a:p>
            <a:pPr marL="0" indent="0">
              <a:buNone/>
            </a:pPr>
            <a:endParaRPr lang="en-US"/>
          </a:p>
          <a:p>
            <a:pPr marL="0" indent="0">
              <a:buNone/>
            </a:pPr>
            <a:endParaRPr lang="en-US"/>
          </a:p>
          <a:p>
            <a:pPr marL="0" indent="0">
              <a:buNone/>
            </a:pPr>
            <a:endParaRPr lang="en-US"/>
          </a:p>
          <a:p>
            <a:endParaRPr lang="en-US">
              <a:solidFill>
                <a:srgbClr val="FF0000"/>
              </a:solidFill>
            </a:endParaRPr>
          </a:p>
          <a:p>
            <a:pPr marL="0" indent="0">
              <a:buNone/>
            </a:pPr>
            <a:endParaRPr lang="en-US"/>
          </a:p>
          <a:p>
            <a:pPr marL="0" indent="0">
              <a:buNone/>
            </a:pPr>
            <a:endParaRPr lang="en-US"/>
          </a:p>
        </p:txBody>
      </p:sp>
      <p:sp>
        <p:nvSpPr>
          <p:cNvPr id="2" name="Title 1"/>
          <p:cNvSpPr>
            <a:spLocks noGrp="1"/>
          </p:cNvSpPr>
          <p:nvPr>
            <p:ph type="title"/>
          </p:nvPr>
        </p:nvSpPr>
        <p:spPr/>
        <p:txBody>
          <a:bodyPr/>
          <a:lstStyle/>
          <a:p>
            <a:pPr algn="ctr"/>
            <a:r>
              <a:rPr lang="en-US" dirty="0">
                <a:solidFill>
                  <a:srgbClr val="C14628"/>
                </a:solidFill>
              </a:rPr>
              <a:t>Hazards in the CLP</a:t>
            </a:r>
          </a:p>
        </p:txBody>
      </p:sp>
    </p:spTree>
    <p:extLst>
      <p:ext uri="{BB962C8B-B14F-4D97-AF65-F5344CB8AC3E}">
        <p14:creationId xmlns:p14="http://schemas.microsoft.com/office/powerpoint/2010/main" val="418137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199" y="1157592"/>
            <a:ext cx="8200417" cy="5486400"/>
          </a:xfrm>
          <a:prstGeom prst="rect">
            <a:avLst/>
          </a:prstGeom>
          <a:noFill/>
          <a:ln>
            <a:noFill/>
          </a:ln>
        </p:spPr>
      </p:pic>
    </p:spTree>
    <p:extLst>
      <p:ext uri="{BB962C8B-B14F-4D97-AF65-F5344CB8AC3E}">
        <p14:creationId xmlns:p14="http://schemas.microsoft.com/office/powerpoint/2010/main" val="60534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2</a:t>
            </a:fld>
            <a:endParaRPr lang="en-US"/>
          </a:p>
        </p:txBody>
      </p:sp>
      <p:sp>
        <p:nvSpPr>
          <p:cNvPr id="4" name="Content Placeholder 3"/>
          <p:cNvSpPr>
            <a:spLocks noGrp="1"/>
          </p:cNvSpPr>
          <p:nvPr>
            <p:ph idx="1"/>
          </p:nvPr>
        </p:nvSpPr>
        <p:spPr/>
        <p:txBody>
          <a:bodyPr/>
          <a:lstStyle/>
          <a:p>
            <a:r>
              <a:rPr lang="en-US" sz="2000" b="1"/>
              <a:t>What is the CLP? </a:t>
            </a:r>
          </a:p>
          <a:p>
            <a:endParaRPr lang="en-US" sz="2000" b="1"/>
          </a:p>
          <a:p>
            <a:r>
              <a:rPr lang="en-US" sz="2000" b="1"/>
              <a:t>CLP Entry Requirements</a:t>
            </a:r>
          </a:p>
          <a:p>
            <a:pPr marL="0" indent="0">
              <a:buNone/>
            </a:pPr>
            <a:endParaRPr lang="en-US" sz="2000" b="1"/>
          </a:p>
          <a:p>
            <a:r>
              <a:rPr lang="en-US" sz="2000" b="1"/>
              <a:t>CLP Evacuation Plan</a:t>
            </a:r>
          </a:p>
          <a:p>
            <a:pPr marL="0" indent="0">
              <a:buNone/>
            </a:pPr>
            <a:endParaRPr lang="en-US" sz="2000" b="1"/>
          </a:p>
          <a:p>
            <a:r>
              <a:rPr lang="en-US" sz="2000" b="1"/>
              <a:t>CLP Specific Hazards</a:t>
            </a:r>
          </a:p>
          <a:p>
            <a:pPr lvl="1"/>
            <a:r>
              <a:rPr lang="en-US" sz="2000" b="1"/>
              <a:t>H2S Gas Hazards</a:t>
            </a:r>
          </a:p>
          <a:p>
            <a:pPr lvl="1"/>
            <a:r>
              <a:rPr lang="en-US" sz="2000" b="1"/>
              <a:t>Personal Gas Monitors</a:t>
            </a:r>
          </a:p>
          <a:p>
            <a:pPr marL="342900" lvl="1" indent="0">
              <a:buNone/>
            </a:pPr>
            <a:endParaRPr lang="en-US"/>
          </a:p>
          <a:p>
            <a:endParaRPr lang="en-US"/>
          </a:p>
          <a:p>
            <a:pPr lvl="1"/>
            <a:endParaRPr lang="en-US"/>
          </a:p>
          <a:p>
            <a:endParaRPr lang="en-US"/>
          </a:p>
        </p:txBody>
      </p:sp>
      <p:sp>
        <p:nvSpPr>
          <p:cNvPr id="2" name="Title 1"/>
          <p:cNvSpPr>
            <a:spLocks noGrp="1"/>
          </p:cNvSpPr>
          <p:nvPr>
            <p:ph type="title"/>
          </p:nvPr>
        </p:nvSpPr>
        <p:spPr/>
        <p:txBody>
          <a:bodyPr/>
          <a:lstStyle/>
          <a:p>
            <a:pPr algn="ctr"/>
            <a:r>
              <a:rPr lang="en-US" dirty="0">
                <a:solidFill>
                  <a:srgbClr val="C14628"/>
                </a:solidFill>
              </a:rPr>
              <a:t>Topics Discussed Today</a:t>
            </a:r>
          </a:p>
        </p:txBody>
      </p:sp>
    </p:spTree>
    <p:extLst>
      <p:ext uri="{BB962C8B-B14F-4D97-AF65-F5344CB8AC3E}">
        <p14:creationId xmlns:p14="http://schemas.microsoft.com/office/powerpoint/2010/main" val="192417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29574" y="1293779"/>
            <a:ext cx="7762673" cy="5340485"/>
          </a:xfrm>
          <a:prstGeom prst="rect">
            <a:avLst/>
          </a:prstGeom>
          <a:noFill/>
          <a:ln>
            <a:noFill/>
          </a:ln>
        </p:spPr>
      </p:pic>
    </p:spTree>
    <p:extLst>
      <p:ext uri="{BB962C8B-B14F-4D97-AF65-F5344CB8AC3E}">
        <p14:creationId xmlns:p14="http://schemas.microsoft.com/office/powerpoint/2010/main" val="186637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787940" y="1186775"/>
            <a:ext cx="7665396" cy="5398852"/>
          </a:xfrm>
          <a:prstGeom prst="rect">
            <a:avLst/>
          </a:prstGeom>
          <a:noFill/>
          <a:ln>
            <a:noFill/>
          </a:ln>
        </p:spPr>
      </p:pic>
    </p:spTree>
    <p:extLst>
      <p:ext uri="{BB962C8B-B14F-4D97-AF65-F5344CB8AC3E}">
        <p14:creationId xmlns:p14="http://schemas.microsoft.com/office/powerpoint/2010/main" val="2707941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6655" y="1254868"/>
            <a:ext cx="8249056" cy="5311302"/>
          </a:xfrm>
          <a:prstGeom prst="rect">
            <a:avLst/>
          </a:prstGeom>
        </p:spPr>
      </p:pic>
    </p:spTree>
    <p:extLst>
      <p:ext uri="{BB962C8B-B14F-4D97-AF65-F5344CB8AC3E}">
        <p14:creationId xmlns:p14="http://schemas.microsoft.com/office/powerpoint/2010/main" val="16135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2000" b="1" dirty="0"/>
              <a:t>The following pictures show the locations where vapor clouds can form at any moment. </a:t>
            </a:r>
          </a:p>
          <a:p>
            <a:r>
              <a:rPr lang="en-US" sz="2000" b="1" dirty="0"/>
              <a:t>Do not enter into a vapor cloud unless its absolutely necessary.</a:t>
            </a:r>
          </a:p>
          <a:p>
            <a:r>
              <a:rPr lang="en-US" sz="2000" b="1" dirty="0"/>
              <a:t> If a vapor cloud forms around you, do not panic there is no immediate danger. Calmly walk out of the affected area and notify the control room operators.</a:t>
            </a:r>
          </a:p>
          <a:p>
            <a:pPr marL="0" indent="0">
              <a:buNone/>
            </a:pPr>
            <a:endParaRPr lang="en-US" dirty="0"/>
          </a:p>
          <a:p>
            <a:pPr marL="0" indent="0">
              <a:buNone/>
            </a:pPr>
            <a:endParaRPr lang="en-US" dirty="0"/>
          </a:p>
          <a:p>
            <a:pPr marL="0" indent="0">
              <a:buNone/>
            </a:pPr>
            <a:endParaRPr lang="en-US" dirty="0"/>
          </a:p>
          <a:p>
            <a:endParaRPr lang="en-US" dirty="0">
              <a:solidFill>
                <a:srgbClr val="FF0000"/>
              </a:solidFill>
            </a:endParaRPr>
          </a:p>
          <a:p>
            <a:pPr marL="0" indent="0">
              <a:buNone/>
            </a:pPr>
            <a:endParaRPr lang="en-US" dirty="0"/>
          </a:p>
          <a:p>
            <a:pPr marL="0" indent="0">
              <a:buNone/>
            </a:pPr>
            <a:endParaRPr lang="en-US" dirty="0"/>
          </a:p>
        </p:txBody>
      </p:sp>
      <p:sp>
        <p:nvSpPr>
          <p:cNvPr id="2" name="Title 1"/>
          <p:cNvSpPr>
            <a:spLocks noGrp="1"/>
          </p:cNvSpPr>
          <p:nvPr>
            <p:ph type="title"/>
          </p:nvPr>
        </p:nvSpPr>
        <p:spPr>
          <a:xfrm>
            <a:off x="297180" y="253713"/>
            <a:ext cx="5715000" cy="854647"/>
          </a:xfrm>
        </p:spPr>
        <p:txBody>
          <a:bodyPr/>
          <a:lstStyle/>
          <a:p>
            <a:pPr algn="ctr"/>
            <a:r>
              <a:rPr lang="en-US" dirty="0">
                <a:solidFill>
                  <a:srgbClr val="C14628"/>
                </a:solidFill>
              </a:rPr>
              <a:t>Vapor Cloud Locations:</a:t>
            </a:r>
          </a:p>
        </p:txBody>
      </p:sp>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23</a:t>
            </a:fld>
            <a:endParaRPr lang="en-US"/>
          </a:p>
        </p:txBody>
      </p:sp>
    </p:spTree>
    <p:extLst>
      <p:ext uri="{BB962C8B-B14F-4D97-AF65-F5344CB8AC3E}">
        <p14:creationId xmlns:p14="http://schemas.microsoft.com/office/powerpoint/2010/main" val="8013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82894" y="1381328"/>
            <a:ext cx="4815191" cy="4708187"/>
          </a:xfrm>
        </p:spPr>
      </p:pic>
      <p:sp>
        <p:nvSpPr>
          <p:cNvPr id="6" name="Title 5"/>
          <p:cNvSpPr>
            <a:spLocks noGrp="1"/>
          </p:cNvSpPr>
          <p:nvPr>
            <p:ph type="title"/>
          </p:nvPr>
        </p:nvSpPr>
        <p:spPr>
          <a:xfrm>
            <a:off x="480773" y="431152"/>
            <a:ext cx="6762238" cy="663969"/>
          </a:xfrm>
        </p:spPr>
        <p:txBody>
          <a:bodyPr>
            <a:normAutofit fontScale="90000"/>
          </a:bodyPr>
          <a:lstStyle/>
          <a:p>
            <a:r>
              <a:rPr lang="en-US" dirty="0">
                <a:solidFill>
                  <a:srgbClr val="C14628"/>
                </a:solidFill>
              </a:rPr>
              <a:t>Vapor Cloud Locations: Outside Looking into the CLP</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24</a:t>
            </a:fld>
            <a:endParaRPr lang="en-US"/>
          </a:p>
        </p:txBody>
      </p:sp>
      <p:pic>
        <p:nvPicPr>
          <p:cNvPr id="10" name="Content Placeholder 4"/>
          <p:cNvPicPr>
            <a:picLocks noGrp="1" noChangeAspect="1"/>
          </p:cNvPicPr>
          <p:nvPr>
            <p:ph sz="half" idx="1"/>
          </p:nvPr>
        </p:nvPicPr>
        <p:blipFill>
          <a:blip r:embed="rId3"/>
          <a:stretch>
            <a:fillRect/>
          </a:stretch>
        </p:blipFill>
        <p:spPr>
          <a:xfrm>
            <a:off x="340468" y="1498060"/>
            <a:ext cx="3751393" cy="4377446"/>
          </a:xfrm>
          <a:prstGeom prst="rect">
            <a:avLst/>
          </a:prstGeom>
        </p:spPr>
      </p:pic>
    </p:spTree>
    <p:extLst>
      <p:ext uri="{BB962C8B-B14F-4D97-AF65-F5344CB8AC3E}">
        <p14:creationId xmlns:p14="http://schemas.microsoft.com/office/powerpoint/2010/main" val="190950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7186808" cy="162832"/>
          </a:xfrm>
        </p:spPr>
        <p:txBody>
          <a:bodyPr>
            <a:normAutofit fontScale="90000"/>
          </a:bodyPr>
          <a:lstStyle/>
          <a:p>
            <a:endParaRPr lang="en-US" dirty="0"/>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a:xfrm>
            <a:off x="276837" y="2164360"/>
            <a:ext cx="8045042" cy="2154383"/>
          </a:xfrm>
        </p:spPr>
        <p:txBody>
          <a:bodyPr/>
          <a:lstStyle/>
          <a:p>
            <a:pPr algn="ctr"/>
            <a:r>
              <a:rPr lang="en-US" sz="2400" b="1" i="1" dirty="0">
                <a:solidFill>
                  <a:schemeClr val="bg1"/>
                </a:solidFill>
                <a:latin typeface="+mj-lt"/>
              </a:rPr>
              <a:t>Hazardous Gas Awareness </a:t>
            </a:r>
          </a:p>
          <a:p>
            <a:pPr algn="ctr"/>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25</a:t>
            </a:fld>
            <a:endParaRPr lang="en-US" dirty="0"/>
          </a:p>
        </p:txBody>
      </p:sp>
    </p:spTree>
    <p:extLst>
      <p:ext uri="{BB962C8B-B14F-4D97-AF65-F5344CB8AC3E}">
        <p14:creationId xmlns:p14="http://schemas.microsoft.com/office/powerpoint/2010/main" val="1666596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26</a:t>
            </a:fld>
            <a:endParaRPr lang="en-US"/>
          </a:p>
        </p:txBody>
      </p:sp>
      <p:sp>
        <p:nvSpPr>
          <p:cNvPr id="9" name="Content Placeholder 3"/>
          <p:cNvSpPr>
            <a:spLocks noGrp="1"/>
          </p:cNvSpPr>
          <p:nvPr>
            <p:ph idx="1"/>
          </p:nvPr>
        </p:nvSpPr>
        <p:spPr>
          <a:xfrm>
            <a:off x="1" y="1556426"/>
            <a:ext cx="2966936" cy="4444325"/>
          </a:xfrm>
        </p:spPr>
        <p:txBody>
          <a:bodyPr/>
          <a:lstStyle/>
          <a:p>
            <a:r>
              <a:rPr lang="en-US" sz="2000" b="1"/>
              <a:t>Hydrogen Sulfide Gas is a known hazard of the Moly plant’s process. </a:t>
            </a:r>
          </a:p>
          <a:p>
            <a:r>
              <a:rPr lang="en-US" sz="2000" b="1"/>
              <a:t>The CLP DOES NOT generate this hazard. </a:t>
            </a:r>
          </a:p>
          <a:p>
            <a:r>
              <a:rPr lang="en-US" sz="2000" b="1"/>
              <a:t>The plant’s location to a point source is why we need to be aware of this hazard. </a:t>
            </a:r>
          </a:p>
        </p:txBody>
      </p:sp>
      <p:sp>
        <p:nvSpPr>
          <p:cNvPr id="2" name="Title 1"/>
          <p:cNvSpPr>
            <a:spLocks noGrp="1"/>
          </p:cNvSpPr>
          <p:nvPr>
            <p:ph type="title"/>
          </p:nvPr>
        </p:nvSpPr>
        <p:spPr/>
        <p:txBody>
          <a:bodyPr/>
          <a:lstStyle/>
          <a:p>
            <a:pPr algn="ctr"/>
            <a:r>
              <a:rPr lang="en-US" dirty="0">
                <a:solidFill>
                  <a:srgbClr val="C14628"/>
                </a:solidFill>
              </a:rPr>
              <a:t>Hazardous Gas </a:t>
            </a:r>
          </a:p>
        </p:txBody>
      </p:sp>
      <p:pic>
        <p:nvPicPr>
          <p:cNvPr id="5" name="Picture 4"/>
          <p:cNvPicPr>
            <a:picLocks noChangeAspect="1"/>
          </p:cNvPicPr>
          <p:nvPr/>
        </p:nvPicPr>
        <p:blipFill>
          <a:blip r:embed="rId2"/>
          <a:stretch>
            <a:fillRect/>
          </a:stretch>
        </p:blipFill>
        <p:spPr>
          <a:xfrm>
            <a:off x="3066054" y="1527242"/>
            <a:ext cx="5601291" cy="5184843"/>
          </a:xfrm>
          <a:prstGeom prst="rect">
            <a:avLst/>
          </a:prstGeom>
        </p:spPr>
      </p:pic>
      <p:sp>
        <p:nvSpPr>
          <p:cNvPr id="6" name="Rectangle 5"/>
          <p:cNvSpPr/>
          <p:nvPr/>
        </p:nvSpPr>
        <p:spPr>
          <a:xfrm rot="2040698">
            <a:off x="3733067" y="3090608"/>
            <a:ext cx="1742623" cy="968629"/>
          </a:xfrm>
          <a:prstGeom prst="rect">
            <a:avLst/>
          </a:prstGeom>
          <a:solidFill>
            <a:srgbClr val="F6BA29">
              <a:alpha val="1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CLP AREA</a:t>
            </a:r>
          </a:p>
        </p:txBody>
      </p:sp>
    </p:spTree>
    <p:extLst>
      <p:ext uri="{BB962C8B-B14F-4D97-AF65-F5344CB8AC3E}">
        <p14:creationId xmlns:p14="http://schemas.microsoft.com/office/powerpoint/2010/main" val="414699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351" y="5352447"/>
            <a:ext cx="2404997" cy="1382161"/>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27</a:t>
            </a:fld>
            <a:endParaRPr lang="en-US"/>
          </a:p>
        </p:txBody>
      </p:sp>
      <p:sp>
        <p:nvSpPr>
          <p:cNvPr id="4" name="Content Placeholder 3"/>
          <p:cNvSpPr>
            <a:spLocks noGrp="1"/>
          </p:cNvSpPr>
          <p:nvPr>
            <p:ph idx="1"/>
          </p:nvPr>
        </p:nvSpPr>
        <p:spPr>
          <a:xfrm>
            <a:off x="401652" y="963038"/>
            <a:ext cx="8622707" cy="5485387"/>
          </a:xfrm>
        </p:spPr>
        <p:txBody>
          <a:bodyPr/>
          <a:lstStyle/>
          <a:p>
            <a:pPr marL="0" indent="0">
              <a:buNone/>
            </a:pPr>
            <a:endParaRPr lang="en-US" sz="2000" b="1" dirty="0"/>
          </a:p>
          <a:p>
            <a:pPr marL="0" indent="0">
              <a:buNone/>
            </a:pPr>
            <a:r>
              <a:rPr lang="en-US" sz="2000" b="1" dirty="0"/>
              <a:t>Sodium Hydrosulfide (</a:t>
            </a:r>
            <a:r>
              <a:rPr lang="en-US" sz="2000" b="1" dirty="0" err="1"/>
              <a:t>NaHS</a:t>
            </a:r>
            <a:r>
              <a:rPr lang="en-US" sz="2000" b="1" dirty="0"/>
              <a:t>) </a:t>
            </a:r>
          </a:p>
          <a:p>
            <a:pPr marL="0" indent="0">
              <a:buNone/>
            </a:pPr>
            <a:endParaRPr lang="en-US" sz="2000" b="1" dirty="0"/>
          </a:p>
          <a:p>
            <a:r>
              <a:rPr lang="en-US" sz="2000" b="1" dirty="0" err="1"/>
              <a:t>NaHS</a:t>
            </a:r>
            <a:r>
              <a:rPr lang="en-US" sz="2000" b="1" dirty="0"/>
              <a:t> is a highly alkaline chemical solution that is used to suppress separation of copper/molybdenum.</a:t>
            </a:r>
          </a:p>
          <a:p>
            <a:pPr marL="0" indent="0">
              <a:buNone/>
            </a:pPr>
            <a:endParaRPr lang="en-US" sz="2000" b="1" dirty="0"/>
          </a:p>
          <a:p>
            <a:r>
              <a:rPr lang="en-US" sz="2000" b="1" dirty="0"/>
              <a:t>This compound is the product of Hydrogen Sulfide with Sodium Hydroxide.</a:t>
            </a:r>
          </a:p>
          <a:p>
            <a:pPr marL="0" indent="0">
              <a:buNone/>
            </a:pPr>
            <a:endParaRPr lang="en-US" sz="2000" b="1" dirty="0"/>
          </a:p>
          <a:p>
            <a:r>
              <a:rPr lang="en-US" sz="2000" b="1" dirty="0" err="1"/>
              <a:t>NaHS</a:t>
            </a:r>
            <a:r>
              <a:rPr lang="en-US" sz="2000" b="1" dirty="0"/>
              <a:t> is the reagent commonly used and is considered to be a good environmental and safety aspect.   </a:t>
            </a:r>
          </a:p>
          <a:p>
            <a:pPr marL="0" indent="0">
              <a:buNone/>
            </a:pPr>
            <a:endParaRPr lang="en-US" i="1" dirty="0"/>
          </a:p>
        </p:txBody>
      </p:sp>
      <p:sp>
        <p:nvSpPr>
          <p:cNvPr id="2" name="Title 1"/>
          <p:cNvSpPr>
            <a:spLocks noGrp="1"/>
          </p:cNvSpPr>
          <p:nvPr>
            <p:ph type="title"/>
          </p:nvPr>
        </p:nvSpPr>
        <p:spPr>
          <a:xfrm>
            <a:off x="297180" y="233993"/>
            <a:ext cx="5715000" cy="854647"/>
          </a:xfrm>
        </p:spPr>
        <p:txBody>
          <a:bodyPr/>
          <a:lstStyle/>
          <a:p>
            <a:pPr algn="ctr"/>
            <a:r>
              <a:rPr lang="en-US" dirty="0" err="1">
                <a:solidFill>
                  <a:srgbClr val="C14628"/>
                </a:solidFill>
              </a:rPr>
              <a:t>NaHS</a:t>
            </a:r>
            <a:r>
              <a:rPr lang="en-US" dirty="0">
                <a:solidFill>
                  <a:srgbClr val="C14628"/>
                </a:solidFill>
              </a:rPr>
              <a:t>(Sodium Hydrosulfide)</a:t>
            </a:r>
          </a:p>
        </p:txBody>
      </p:sp>
    </p:spTree>
    <p:extLst>
      <p:ext uri="{BB962C8B-B14F-4D97-AF65-F5344CB8AC3E}">
        <p14:creationId xmlns:p14="http://schemas.microsoft.com/office/powerpoint/2010/main" val="14081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28</a:t>
            </a:fld>
            <a:endParaRPr lang="en-US"/>
          </a:p>
        </p:txBody>
      </p:sp>
      <p:sp>
        <p:nvSpPr>
          <p:cNvPr id="4" name="Content Placeholder 3"/>
          <p:cNvSpPr>
            <a:spLocks noGrp="1"/>
          </p:cNvSpPr>
          <p:nvPr>
            <p:ph idx="1"/>
          </p:nvPr>
        </p:nvSpPr>
        <p:spPr>
          <a:xfrm>
            <a:off x="1283917" y="1566153"/>
            <a:ext cx="6547982" cy="3913202"/>
          </a:xfrm>
        </p:spPr>
        <p:txBody>
          <a:bodyPr/>
          <a:lstStyle/>
          <a:p>
            <a:pPr marL="0" indent="0">
              <a:buNone/>
            </a:pPr>
            <a:r>
              <a:rPr lang="en-US" sz="2000" b="1" dirty="0"/>
              <a:t>The most serious safety concern with </a:t>
            </a:r>
            <a:r>
              <a:rPr lang="en-US" sz="2000" b="1" dirty="0" err="1"/>
              <a:t>NaHS</a:t>
            </a:r>
            <a:r>
              <a:rPr lang="en-US" sz="2000" b="1" dirty="0"/>
              <a:t> is its ability to produce large amounts of deadly hydrogen sulfide (</a:t>
            </a:r>
            <a:r>
              <a:rPr lang="en-US" sz="2000" b="1" dirty="0">
                <a:solidFill>
                  <a:schemeClr val="accent4"/>
                </a:solidFill>
              </a:rPr>
              <a:t>H</a:t>
            </a:r>
            <a:r>
              <a:rPr lang="en-US" sz="2000" b="1" baseline="-25000" dirty="0">
                <a:solidFill>
                  <a:schemeClr val="accent4"/>
                </a:solidFill>
              </a:rPr>
              <a:t>2</a:t>
            </a:r>
            <a:r>
              <a:rPr lang="en-US" sz="2000" b="1" dirty="0">
                <a:solidFill>
                  <a:schemeClr val="accent4"/>
                </a:solidFill>
              </a:rPr>
              <a:t>S</a:t>
            </a:r>
            <a:r>
              <a:rPr lang="en-US" sz="2000" b="1" dirty="0"/>
              <a:t>) when it reacts with an acid or is exposed to high heat </a:t>
            </a:r>
          </a:p>
          <a:p>
            <a:pPr marL="0" indent="0">
              <a:buNone/>
            </a:pPr>
            <a:endParaRPr lang="en-US" dirty="0"/>
          </a:p>
          <a:p>
            <a:pPr marL="0" indent="0">
              <a:buNone/>
            </a:pPr>
            <a:endParaRPr lang="en-US" dirty="0">
              <a:solidFill>
                <a:schemeClr val="accent4"/>
              </a:solidFill>
            </a:endParaRPr>
          </a:p>
          <a:p>
            <a:pPr marL="0" indent="0">
              <a:buNone/>
            </a:pPr>
            <a:r>
              <a:rPr lang="en-US" sz="2000" b="1" dirty="0" err="1">
                <a:solidFill>
                  <a:schemeClr val="accent4"/>
                </a:solidFill>
              </a:rPr>
              <a:t>NaHS</a:t>
            </a:r>
            <a:r>
              <a:rPr lang="en-US" sz="2000" b="1" dirty="0">
                <a:solidFill>
                  <a:schemeClr val="accent4"/>
                </a:solidFill>
              </a:rPr>
              <a:t> is corrosive due to its high alkalinity (pH 11.5-12.5) and is potentially harmful to the skin and eyes</a:t>
            </a:r>
            <a:endParaRPr lang="en-US" sz="2000" b="1" dirty="0"/>
          </a:p>
        </p:txBody>
      </p:sp>
      <p:sp>
        <p:nvSpPr>
          <p:cNvPr id="2" name="Title 1"/>
          <p:cNvSpPr>
            <a:spLocks noGrp="1"/>
          </p:cNvSpPr>
          <p:nvPr>
            <p:ph type="title"/>
          </p:nvPr>
        </p:nvSpPr>
        <p:spPr/>
        <p:txBody>
          <a:bodyPr/>
          <a:lstStyle/>
          <a:p>
            <a:pPr algn="ctr"/>
            <a:r>
              <a:rPr lang="en-US" dirty="0" err="1">
                <a:solidFill>
                  <a:srgbClr val="C14628"/>
                </a:solidFill>
              </a:rPr>
              <a:t>NaHS</a:t>
            </a:r>
            <a:r>
              <a:rPr lang="en-US" dirty="0">
                <a:solidFill>
                  <a:srgbClr val="C14628"/>
                </a:solidFill>
              </a:rPr>
              <a:t> Hazards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0574" y="2623480"/>
            <a:ext cx="1300820" cy="90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8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29</a:t>
            </a:fld>
            <a:endParaRPr lang="en-US"/>
          </a:p>
        </p:txBody>
      </p:sp>
      <p:sp>
        <p:nvSpPr>
          <p:cNvPr id="4" name="Content Placeholder 3"/>
          <p:cNvSpPr>
            <a:spLocks noGrp="1"/>
          </p:cNvSpPr>
          <p:nvPr>
            <p:ph idx="1"/>
          </p:nvPr>
        </p:nvSpPr>
        <p:spPr>
          <a:xfrm>
            <a:off x="603115" y="1434448"/>
            <a:ext cx="8180962" cy="3879936"/>
          </a:xfrm>
        </p:spPr>
        <p:txBody>
          <a:bodyPr>
            <a:normAutofit fontScale="85000" lnSpcReduction="10000"/>
          </a:bodyPr>
          <a:lstStyle/>
          <a:p>
            <a:r>
              <a:rPr lang="en-US" sz="2000" b="1"/>
              <a:t>H</a:t>
            </a:r>
            <a:r>
              <a:rPr lang="en-US" sz="2000" b="1" baseline="-25000"/>
              <a:t>2</a:t>
            </a:r>
            <a:r>
              <a:rPr lang="en-US" sz="2000" b="1"/>
              <a:t>S gas is potentially generated anywhere that NaHS is present. Although operational controls are in place to minimize this, it is still a concern.  </a:t>
            </a:r>
          </a:p>
          <a:p>
            <a:pPr marL="0" indent="0">
              <a:buNone/>
            </a:pPr>
            <a:endParaRPr lang="en-US" sz="2000" b="1"/>
          </a:p>
          <a:p>
            <a:r>
              <a:rPr lang="en-US" sz="2000" b="1"/>
              <a:t>Changes in pH within the process solution can also trigger this occurrence, such as contact with acid or water. </a:t>
            </a:r>
          </a:p>
          <a:p>
            <a:pPr marL="0" indent="0">
              <a:buNone/>
            </a:pPr>
            <a:endParaRPr lang="en-US" sz="2000" b="1"/>
          </a:p>
          <a:p>
            <a:r>
              <a:rPr lang="en-US" sz="2000" b="1"/>
              <a:t>Awareness to this is critical in maintaining the safety of all involved.  </a:t>
            </a:r>
          </a:p>
          <a:p>
            <a:pPr marL="0" indent="0">
              <a:buNone/>
            </a:pPr>
            <a:endParaRPr lang="en-US" sz="2000" b="1"/>
          </a:p>
          <a:p>
            <a:pPr marL="0" indent="0">
              <a:buNone/>
            </a:pPr>
            <a:r>
              <a:rPr lang="en-US" sz="2000" b="1" u="sng"/>
              <a:t>Areas in the CLP where this gas could be generated include</a:t>
            </a:r>
            <a:r>
              <a:rPr lang="en-US" sz="2000" b="1"/>
              <a:t>:</a:t>
            </a:r>
          </a:p>
          <a:p>
            <a:pPr marL="0" indent="0">
              <a:buNone/>
            </a:pPr>
            <a:endParaRPr lang="en-US" sz="2000" b="1"/>
          </a:p>
          <a:p>
            <a:pPr marL="342900" indent="-342900">
              <a:buFont typeface="+mj-lt"/>
              <a:buAutoNum type="arabicPeriod"/>
            </a:pPr>
            <a:r>
              <a:rPr lang="en-US" sz="2000" b="1"/>
              <a:t>NaHS Storage Tanks</a:t>
            </a:r>
          </a:p>
        </p:txBody>
      </p:sp>
      <p:sp>
        <p:nvSpPr>
          <p:cNvPr id="2" name="Title 1"/>
          <p:cNvSpPr>
            <a:spLocks noGrp="1"/>
          </p:cNvSpPr>
          <p:nvPr>
            <p:ph type="title"/>
          </p:nvPr>
        </p:nvSpPr>
        <p:spPr/>
        <p:txBody>
          <a:bodyPr/>
          <a:lstStyle/>
          <a:p>
            <a:pPr algn="ctr"/>
            <a:r>
              <a:rPr lang="en-US" dirty="0">
                <a:solidFill>
                  <a:srgbClr val="C14628"/>
                </a:solidFill>
              </a:rPr>
              <a:t>What is H2S?</a:t>
            </a:r>
          </a:p>
        </p:txBody>
      </p:sp>
    </p:spTree>
    <p:extLst>
      <p:ext uri="{BB962C8B-B14F-4D97-AF65-F5344CB8AC3E}">
        <p14:creationId xmlns:p14="http://schemas.microsoft.com/office/powerpoint/2010/main" val="371027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a:t>
            </a:fld>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17739" y="1409350"/>
            <a:ext cx="6560191" cy="4647501"/>
          </a:xfrm>
        </p:spPr>
      </p:pic>
      <p:sp>
        <p:nvSpPr>
          <p:cNvPr id="2" name="Title 1"/>
          <p:cNvSpPr>
            <a:spLocks noGrp="1"/>
          </p:cNvSpPr>
          <p:nvPr>
            <p:ph type="title"/>
          </p:nvPr>
        </p:nvSpPr>
        <p:spPr>
          <a:xfrm>
            <a:off x="297180" y="264727"/>
            <a:ext cx="5715000" cy="854647"/>
          </a:xfrm>
        </p:spPr>
        <p:txBody>
          <a:bodyPr/>
          <a:lstStyle/>
          <a:p>
            <a:pPr algn="ctr"/>
            <a:r>
              <a:rPr lang="en-US" dirty="0">
                <a:solidFill>
                  <a:srgbClr val="C14628"/>
                </a:solidFill>
              </a:rPr>
              <a:t>Concentrate Leach Plant</a:t>
            </a:r>
          </a:p>
        </p:txBody>
      </p:sp>
    </p:spTree>
    <p:extLst>
      <p:ext uri="{BB962C8B-B14F-4D97-AF65-F5344CB8AC3E}">
        <p14:creationId xmlns:p14="http://schemas.microsoft.com/office/powerpoint/2010/main" val="269193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30</a:t>
            </a:fld>
            <a:endParaRPr lang="en-US"/>
          </a:p>
        </p:txBody>
      </p:sp>
      <p:sp>
        <p:nvSpPr>
          <p:cNvPr id="4" name="Content Placeholder 3"/>
          <p:cNvSpPr>
            <a:spLocks noGrp="1"/>
          </p:cNvSpPr>
          <p:nvPr>
            <p:ph idx="1"/>
          </p:nvPr>
        </p:nvSpPr>
        <p:spPr>
          <a:xfrm>
            <a:off x="602457" y="1512279"/>
            <a:ext cx="8327534" cy="3950843"/>
          </a:xfrm>
        </p:spPr>
        <p:txBody>
          <a:bodyPr/>
          <a:lstStyle/>
          <a:p>
            <a:pPr marL="0" indent="0">
              <a:buNone/>
            </a:pPr>
            <a:r>
              <a:rPr lang="en-US" sz="2000" b="1" u="sng"/>
              <a:t>Most Common Occurrence</a:t>
            </a:r>
          </a:p>
          <a:p>
            <a:pPr lvl="1"/>
            <a:r>
              <a:rPr lang="en-US" sz="2000" b="1"/>
              <a:t>Biological degradation</a:t>
            </a:r>
          </a:p>
          <a:p>
            <a:pPr lvl="1"/>
            <a:r>
              <a:rPr lang="en-US" sz="2000" b="1"/>
              <a:t>Byproduct of volcanoes</a:t>
            </a:r>
          </a:p>
          <a:p>
            <a:pPr lvl="1"/>
            <a:r>
              <a:rPr lang="en-US" sz="2000" b="1"/>
              <a:t>Hot springs</a:t>
            </a:r>
          </a:p>
          <a:p>
            <a:pPr lvl="1"/>
            <a:r>
              <a:rPr lang="en-US" sz="2000" b="1"/>
              <a:t>Natural Gas and oil refineries</a:t>
            </a:r>
          </a:p>
          <a:p>
            <a:pPr lvl="1"/>
            <a:endParaRPr lang="en-US" sz="2000" b="1"/>
          </a:p>
          <a:p>
            <a:r>
              <a:rPr lang="en-US" sz="2000" b="1"/>
              <a:t>H2S is present in our bodies. Our bodies have a natural defense mechanism to expel it at natural levels.</a:t>
            </a:r>
          </a:p>
          <a:p>
            <a:pPr lvl="1">
              <a:buFont typeface="Tahoma" pitchFamily="34" charset="0"/>
              <a:buNone/>
            </a:pPr>
            <a:endParaRPr lang="en-US"/>
          </a:p>
          <a:p>
            <a:pPr lvl="1">
              <a:buFont typeface="Tahoma" pitchFamily="34" charset="0"/>
              <a:buNone/>
            </a:pPr>
            <a:endParaRPr lang="en-US"/>
          </a:p>
          <a:p>
            <a:endParaRPr lang="en-US"/>
          </a:p>
        </p:txBody>
      </p:sp>
      <p:sp>
        <p:nvSpPr>
          <p:cNvPr id="2" name="Title 1"/>
          <p:cNvSpPr>
            <a:spLocks noGrp="1"/>
          </p:cNvSpPr>
          <p:nvPr>
            <p:ph type="title"/>
          </p:nvPr>
        </p:nvSpPr>
        <p:spPr>
          <a:xfrm>
            <a:off x="297180" y="218031"/>
            <a:ext cx="5715000" cy="854647"/>
          </a:xfrm>
        </p:spPr>
        <p:txBody>
          <a:bodyPr/>
          <a:lstStyle/>
          <a:p>
            <a:pPr algn="ctr"/>
            <a:r>
              <a:rPr lang="en-US" dirty="0">
                <a:solidFill>
                  <a:srgbClr val="C14628"/>
                </a:solidFill>
              </a:rPr>
              <a:t>What is H2S?</a:t>
            </a:r>
          </a:p>
        </p:txBody>
      </p:sp>
    </p:spTree>
    <p:extLst>
      <p:ext uri="{BB962C8B-B14F-4D97-AF65-F5344CB8AC3E}">
        <p14:creationId xmlns:p14="http://schemas.microsoft.com/office/powerpoint/2010/main" val="406301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31</a:t>
            </a:fld>
            <a:endParaRPr lang="en-US"/>
          </a:p>
        </p:txBody>
      </p:sp>
      <p:sp>
        <p:nvSpPr>
          <p:cNvPr id="4" name="Content Placeholder 3"/>
          <p:cNvSpPr>
            <a:spLocks noGrp="1"/>
          </p:cNvSpPr>
          <p:nvPr>
            <p:ph idx="1"/>
          </p:nvPr>
        </p:nvSpPr>
        <p:spPr>
          <a:xfrm>
            <a:off x="142612" y="1333850"/>
            <a:ext cx="8883941" cy="5164786"/>
          </a:xfrm>
        </p:spPr>
        <p:txBody>
          <a:bodyPr>
            <a:normAutofit fontScale="85000" lnSpcReduction="20000"/>
          </a:bodyPr>
          <a:lstStyle/>
          <a:p>
            <a:r>
              <a:rPr lang="en-US" sz="2000" b="1" dirty="0"/>
              <a:t>Rotten Egg Smell</a:t>
            </a:r>
          </a:p>
          <a:p>
            <a:endParaRPr lang="en-US" sz="2000" b="1" dirty="0"/>
          </a:p>
          <a:p>
            <a:r>
              <a:rPr lang="en-US" sz="2000" b="1" dirty="0"/>
              <a:t>Eye irritation</a:t>
            </a:r>
          </a:p>
          <a:p>
            <a:endParaRPr lang="en-US" sz="2000" b="1" dirty="0"/>
          </a:p>
          <a:p>
            <a:r>
              <a:rPr lang="en-US" sz="2000" b="1" dirty="0"/>
              <a:t>Nose irritation</a:t>
            </a:r>
          </a:p>
          <a:p>
            <a:endParaRPr lang="en-US" sz="2000" b="1" dirty="0"/>
          </a:p>
          <a:p>
            <a:r>
              <a:rPr lang="en-US" sz="2000" b="1" dirty="0"/>
              <a:t>Cough</a:t>
            </a:r>
          </a:p>
          <a:p>
            <a:endParaRPr lang="en-US" sz="2000" b="1" dirty="0"/>
          </a:p>
          <a:p>
            <a:r>
              <a:rPr lang="en-US" sz="2000" b="1" dirty="0"/>
              <a:t>Nausea</a:t>
            </a:r>
          </a:p>
          <a:p>
            <a:endParaRPr lang="en-US" sz="2000" b="1" dirty="0"/>
          </a:p>
          <a:p>
            <a:r>
              <a:rPr lang="en-US" sz="2000" b="1" dirty="0"/>
              <a:t>Headache </a:t>
            </a:r>
          </a:p>
          <a:p>
            <a:pPr marL="0" indent="0">
              <a:buNone/>
            </a:pPr>
            <a:endParaRPr lang="en-US" sz="1650" dirty="0"/>
          </a:p>
          <a:p>
            <a:pPr marL="0" indent="0">
              <a:buNone/>
            </a:pPr>
            <a:endParaRPr lang="en-US" sz="1650" dirty="0"/>
          </a:p>
          <a:p>
            <a:pPr marL="0" indent="0">
              <a:buNone/>
            </a:pPr>
            <a:r>
              <a:rPr lang="en-US" sz="2000" b="1" dirty="0"/>
              <a:t>At </a:t>
            </a:r>
            <a:r>
              <a:rPr lang="en-US" sz="2000" b="1" u="sng" dirty="0"/>
              <a:t>100ppm</a:t>
            </a:r>
            <a:r>
              <a:rPr lang="en-US" sz="2000" b="1" dirty="0"/>
              <a:t>, H2S Gas can paralyze olfactory senses, rendering your ability to smell the gas impaired. Just because you don’t smell it any more, doesn’t mean it isn’t there.</a:t>
            </a:r>
          </a:p>
        </p:txBody>
      </p:sp>
      <p:sp>
        <p:nvSpPr>
          <p:cNvPr id="2" name="Title 1"/>
          <p:cNvSpPr>
            <a:spLocks noGrp="1"/>
          </p:cNvSpPr>
          <p:nvPr>
            <p:ph type="title"/>
          </p:nvPr>
        </p:nvSpPr>
        <p:spPr>
          <a:xfrm>
            <a:off x="297180" y="234851"/>
            <a:ext cx="7303246" cy="854647"/>
          </a:xfrm>
        </p:spPr>
        <p:txBody>
          <a:bodyPr/>
          <a:lstStyle/>
          <a:p>
            <a:pPr algn="ctr"/>
            <a:r>
              <a:rPr lang="en-US" dirty="0">
                <a:solidFill>
                  <a:srgbClr val="C14628"/>
                </a:solidFill>
              </a:rPr>
              <a:t>Early Warning Signs of H2S exposure…</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5329" y="2238026"/>
            <a:ext cx="3014495"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71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32</a:t>
            </a:fld>
            <a:endParaRPr lang="en-US"/>
          </a:p>
        </p:txBody>
      </p:sp>
      <p:sp>
        <p:nvSpPr>
          <p:cNvPr id="4" name="Content Placeholder 3"/>
          <p:cNvSpPr>
            <a:spLocks noGrp="1"/>
          </p:cNvSpPr>
          <p:nvPr>
            <p:ph idx="1"/>
          </p:nvPr>
        </p:nvSpPr>
        <p:spPr>
          <a:xfrm>
            <a:off x="846306" y="1391055"/>
            <a:ext cx="7782128" cy="4288228"/>
          </a:xfrm>
        </p:spPr>
        <p:txBody>
          <a:bodyPr/>
          <a:lstStyle/>
          <a:p>
            <a:r>
              <a:rPr lang="en-US" sz="2000" b="1"/>
              <a:t>Vomiting</a:t>
            </a:r>
          </a:p>
          <a:p>
            <a:pPr marL="0" indent="0">
              <a:buNone/>
            </a:pPr>
            <a:endParaRPr lang="en-US" sz="2000" b="1"/>
          </a:p>
          <a:p>
            <a:r>
              <a:rPr lang="en-US" sz="2000" b="1"/>
              <a:t>Fatigue</a:t>
            </a:r>
          </a:p>
          <a:p>
            <a:pPr marL="0" indent="0">
              <a:buNone/>
            </a:pPr>
            <a:endParaRPr lang="en-US" sz="2000" b="1"/>
          </a:p>
          <a:p>
            <a:r>
              <a:rPr lang="en-US" sz="2000" b="1"/>
              <a:t>Visual disturbances </a:t>
            </a:r>
          </a:p>
          <a:p>
            <a:endParaRPr lang="en-US" sz="2000" b="1"/>
          </a:p>
          <a:p>
            <a:r>
              <a:rPr lang="en-US" sz="2000" b="1"/>
              <a:t>Shortness of Breath </a:t>
            </a:r>
          </a:p>
          <a:p>
            <a:endParaRPr lang="en-US" sz="2000" b="1"/>
          </a:p>
          <a:p>
            <a:r>
              <a:rPr lang="en-US" sz="2000" b="1"/>
              <a:t>At higher levels can cause unconsciousness</a:t>
            </a:r>
          </a:p>
          <a:p>
            <a:pPr marL="342900" lvl="1" indent="0">
              <a:buNone/>
            </a:pPr>
            <a:endParaRPr lang="en-US" sz="1650"/>
          </a:p>
          <a:p>
            <a:endParaRPr lang="en-US"/>
          </a:p>
        </p:txBody>
      </p:sp>
      <p:sp>
        <p:nvSpPr>
          <p:cNvPr id="2" name="Title 1"/>
          <p:cNvSpPr>
            <a:spLocks noGrp="1"/>
          </p:cNvSpPr>
          <p:nvPr>
            <p:ph type="title"/>
          </p:nvPr>
        </p:nvSpPr>
        <p:spPr>
          <a:xfrm>
            <a:off x="297180" y="361264"/>
            <a:ext cx="7336802" cy="854647"/>
          </a:xfrm>
        </p:spPr>
        <p:txBody>
          <a:bodyPr/>
          <a:lstStyle/>
          <a:p>
            <a:pPr algn="ctr"/>
            <a:r>
              <a:rPr lang="en-US" dirty="0">
                <a:solidFill>
                  <a:srgbClr val="C14628"/>
                </a:solidFill>
              </a:rPr>
              <a:t>Later Warning Signs that you’ve been exposed…</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5581" y="1224940"/>
            <a:ext cx="2118488" cy="217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9464" y="2323750"/>
            <a:ext cx="2944537" cy="255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96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33</a:t>
            </a:fld>
            <a:endParaRPr lang="en-US"/>
          </a:p>
        </p:txBody>
      </p:sp>
      <p:graphicFrame>
        <p:nvGraphicFramePr>
          <p:cNvPr id="5" name="Content Placeholder 4"/>
          <p:cNvGraphicFramePr>
            <a:graphicFrameLocks noGrp="1"/>
          </p:cNvGraphicFramePr>
          <p:nvPr>
            <p:ph idx="1"/>
          </p:nvPr>
        </p:nvGraphicFramePr>
        <p:xfrm>
          <a:off x="525294" y="1099226"/>
          <a:ext cx="8394969" cy="5363504"/>
        </p:xfrm>
        <a:graphic>
          <a:graphicData uri="http://schemas.openxmlformats.org/drawingml/2006/table">
            <a:tbl>
              <a:tblPr firstRow="1" bandRow="1">
                <a:tableStyleId>{6E25E649-3F16-4E02-A733-19D2CDBF48F0}</a:tableStyleId>
              </a:tblPr>
              <a:tblGrid>
                <a:gridCol w="2056159">
                  <a:extLst>
                    <a:ext uri="{9D8B030D-6E8A-4147-A177-3AD203B41FA5}">
                      <a16:colId xmlns:a16="http://schemas.microsoft.com/office/drawing/2014/main" val="20000"/>
                    </a:ext>
                  </a:extLst>
                </a:gridCol>
                <a:gridCol w="6338810">
                  <a:extLst>
                    <a:ext uri="{9D8B030D-6E8A-4147-A177-3AD203B41FA5}">
                      <a16:colId xmlns:a16="http://schemas.microsoft.com/office/drawing/2014/main" val="20001"/>
                    </a:ext>
                  </a:extLst>
                </a:gridCol>
              </a:tblGrid>
              <a:tr h="527910">
                <a:tc>
                  <a:txBody>
                    <a:bodyPr/>
                    <a:lstStyle/>
                    <a:p>
                      <a:endParaRPr lang="en-US" sz="2000" b="1">
                        <a:latin typeface="Arial" panose="020B0604020202020204" pitchFamily="34" charset="0"/>
                        <a:cs typeface="Arial" panose="020B0604020202020204" pitchFamily="34" charset="0"/>
                      </a:endParaRPr>
                    </a:p>
                  </a:txBody>
                  <a:tcPr marL="68580" marR="68580" marT="34290" marB="34290"/>
                </a:tc>
                <a:tc>
                  <a:txBody>
                    <a:bodyPr/>
                    <a:lstStyle/>
                    <a:p>
                      <a:r>
                        <a:rPr lang="en-US" sz="2000" b="1" i="1">
                          <a:solidFill>
                            <a:schemeClr val="accent4"/>
                          </a:solidFill>
                          <a:latin typeface="Arial" panose="020B0604020202020204" pitchFamily="34" charset="0"/>
                          <a:cs typeface="Arial" panose="020B0604020202020204" pitchFamily="34" charset="0"/>
                        </a:rPr>
                        <a:t>      H</a:t>
                      </a:r>
                      <a:r>
                        <a:rPr lang="en-US" sz="2000" b="1" i="1" baseline="-25000">
                          <a:solidFill>
                            <a:schemeClr val="accent4"/>
                          </a:solidFill>
                          <a:latin typeface="Arial" panose="020B0604020202020204" pitchFamily="34" charset="0"/>
                          <a:cs typeface="Arial" panose="020B0604020202020204" pitchFamily="34" charset="0"/>
                        </a:rPr>
                        <a:t>2</a:t>
                      </a:r>
                      <a:r>
                        <a:rPr lang="en-US" sz="2000" b="1" i="1">
                          <a:solidFill>
                            <a:schemeClr val="accent4"/>
                          </a:solidFill>
                          <a:latin typeface="Arial" panose="020B0604020202020204" pitchFamily="34" charset="0"/>
                          <a:cs typeface="Arial" panose="020B0604020202020204" pitchFamily="34" charset="0"/>
                        </a:rPr>
                        <a:t>S Toxicity Table</a:t>
                      </a:r>
                      <a:endParaRPr lang="en-US" sz="2000" b="1">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37113">
                <a:tc>
                  <a:txBody>
                    <a:bodyPr/>
                    <a:lstStyle/>
                    <a:p>
                      <a:pPr algn="ctr"/>
                      <a:r>
                        <a:rPr lang="en-US" sz="2000" b="1" i="1">
                          <a:latin typeface="Arial" panose="020B0604020202020204" pitchFamily="34" charset="0"/>
                          <a:cs typeface="Arial" panose="020B0604020202020204" pitchFamily="34" charset="0"/>
                        </a:rPr>
                        <a:t>.13</a:t>
                      </a:r>
                      <a:r>
                        <a:rPr lang="en-US" sz="2000" b="1" i="1" baseline="0">
                          <a:latin typeface="Arial" panose="020B0604020202020204" pitchFamily="34" charset="0"/>
                          <a:cs typeface="Arial" panose="020B0604020202020204" pitchFamily="34" charset="0"/>
                        </a:rPr>
                        <a:t>ppm</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Minimal</a:t>
                      </a:r>
                      <a:r>
                        <a:rPr lang="en-US" sz="2000" b="1" baseline="0">
                          <a:latin typeface="Arial" panose="020B0604020202020204" pitchFamily="34" charset="0"/>
                          <a:cs typeface="Arial" panose="020B0604020202020204" pitchFamily="34" charset="0"/>
                        </a:rPr>
                        <a:t> Odor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1"/>
                  </a:ext>
                </a:extLst>
              </a:tr>
              <a:tr h="437113">
                <a:tc>
                  <a:txBody>
                    <a:bodyPr/>
                    <a:lstStyle/>
                    <a:p>
                      <a:pPr algn="ctr"/>
                      <a:r>
                        <a:rPr lang="en-US" sz="2000" b="1" i="1">
                          <a:latin typeface="Arial" panose="020B0604020202020204" pitchFamily="34" charset="0"/>
                          <a:cs typeface="Arial" panose="020B0604020202020204" pitchFamily="34" charset="0"/>
                        </a:rPr>
                        <a:t>4.60ppm </a:t>
                      </a: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Easily</a:t>
                      </a:r>
                      <a:r>
                        <a:rPr lang="en-US" sz="2000" b="1" baseline="0">
                          <a:latin typeface="Arial" panose="020B0604020202020204" pitchFamily="34" charset="0"/>
                          <a:cs typeface="Arial" panose="020B0604020202020204" pitchFamily="34" charset="0"/>
                        </a:rPr>
                        <a:t> Detectable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2"/>
                  </a:ext>
                </a:extLst>
              </a:tr>
              <a:tr h="437113">
                <a:tc>
                  <a:txBody>
                    <a:bodyPr/>
                    <a:lstStyle/>
                    <a:p>
                      <a:pPr algn="ctr"/>
                      <a:r>
                        <a:rPr lang="en-US" sz="2000" b="1" i="1">
                          <a:latin typeface="Arial" panose="020B0604020202020204" pitchFamily="34" charset="0"/>
                          <a:cs typeface="Arial" panose="020B0604020202020204" pitchFamily="34" charset="0"/>
                        </a:rPr>
                        <a:t>10ppm</a:t>
                      </a:r>
                      <a:r>
                        <a:rPr lang="en-US" sz="2000" b="1" i="1" baseline="0">
                          <a:latin typeface="Arial" panose="020B0604020202020204" pitchFamily="34" charset="0"/>
                          <a:cs typeface="Arial" panose="020B0604020202020204" pitchFamily="34" charset="0"/>
                        </a:rPr>
                        <a:t> </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Beginning Eye Irritation - PEL</a:t>
                      </a:r>
                    </a:p>
                  </a:txBody>
                  <a:tcPr marL="68580" marR="68580" marT="34290" marB="34290">
                    <a:solidFill>
                      <a:schemeClr val="bg1"/>
                    </a:solidFill>
                  </a:tcPr>
                </a:tc>
                <a:extLst>
                  <a:ext uri="{0D108BD9-81ED-4DB2-BD59-A6C34878D82A}">
                    <a16:rowId xmlns:a16="http://schemas.microsoft.com/office/drawing/2014/main" val="10003"/>
                  </a:ext>
                </a:extLst>
              </a:tr>
              <a:tr h="437113">
                <a:tc>
                  <a:txBody>
                    <a:bodyPr/>
                    <a:lstStyle/>
                    <a:p>
                      <a:pPr algn="ctr"/>
                      <a:r>
                        <a:rPr lang="en-US" sz="2000" b="1" i="1">
                          <a:latin typeface="Arial" panose="020B0604020202020204" pitchFamily="34" charset="0"/>
                          <a:cs typeface="Arial" panose="020B0604020202020204" pitchFamily="34" charset="0"/>
                        </a:rPr>
                        <a:t>27pp</a:t>
                      </a:r>
                      <a:r>
                        <a:rPr lang="en-US" sz="2000" b="1" i="1" baseline="0">
                          <a:latin typeface="Arial" panose="020B0604020202020204" pitchFamily="34" charset="0"/>
                          <a:cs typeface="Arial" panose="020B0604020202020204" pitchFamily="34" charset="0"/>
                        </a:rPr>
                        <a:t>m</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Strong</a:t>
                      </a:r>
                      <a:r>
                        <a:rPr lang="en-US" sz="2000" b="1" baseline="0">
                          <a:latin typeface="Arial" panose="020B0604020202020204" pitchFamily="34" charset="0"/>
                          <a:cs typeface="Arial" panose="020B0604020202020204" pitchFamily="34" charset="0"/>
                        </a:rPr>
                        <a:t> Unpleasant Odor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4"/>
                  </a:ext>
                </a:extLst>
              </a:tr>
              <a:tr h="437113">
                <a:tc>
                  <a:txBody>
                    <a:bodyPr/>
                    <a:lstStyle/>
                    <a:p>
                      <a:pPr algn="ctr"/>
                      <a:r>
                        <a:rPr lang="en-US" sz="2000" b="1" i="1">
                          <a:latin typeface="Arial" panose="020B0604020202020204" pitchFamily="34" charset="0"/>
                          <a:cs typeface="Arial" panose="020B0604020202020204" pitchFamily="34" charset="0"/>
                        </a:rPr>
                        <a:t>100ppm </a:t>
                      </a: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Coughing,</a:t>
                      </a:r>
                      <a:r>
                        <a:rPr lang="en-US" sz="2000" b="1" baseline="0">
                          <a:latin typeface="Arial" panose="020B0604020202020204" pitchFamily="34" charset="0"/>
                          <a:cs typeface="Arial" panose="020B0604020202020204" pitchFamily="34" charset="0"/>
                        </a:rPr>
                        <a:t> Eye irritation loss of sense of smell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5"/>
                  </a:ext>
                </a:extLst>
              </a:tr>
              <a:tr h="467204">
                <a:tc>
                  <a:txBody>
                    <a:bodyPr/>
                    <a:lstStyle/>
                    <a:p>
                      <a:pPr algn="ctr"/>
                      <a:r>
                        <a:rPr lang="en-US" sz="2000" b="1" i="1">
                          <a:latin typeface="Arial" panose="020B0604020202020204" pitchFamily="34" charset="0"/>
                          <a:cs typeface="Arial" panose="020B0604020202020204" pitchFamily="34" charset="0"/>
                        </a:rPr>
                        <a:t>300ppm </a:t>
                      </a: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Respiratory</a:t>
                      </a:r>
                      <a:r>
                        <a:rPr lang="en-US" sz="2000" b="1" baseline="0">
                          <a:latin typeface="Arial" panose="020B0604020202020204" pitchFamily="34" charset="0"/>
                          <a:cs typeface="Arial" panose="020B0604020202020204" pitchFamily="34" charset="0"/>
                        </a:rPr>
                        <a:t> Tract Irritation after one hour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6"/>
                  </a:ext>
                </a:extLst>
              </a:tr>
              <a:tr h="793941">
                <a:tc>
                  <a:txBody>
                    <a:bodyPr/>
                    <a:lstStyle/>
                    <a:p>
                      <a:pPr algn="ctr"/>
                      <a:r>
                        <a:rPr lang="en-US" sz="2000" b="1" i="1">
                          <a:latin typeface="Arial" panose="020B0604020202020204" pitchFamily="34" charset="0"/>
                          <a:cs typeface="Arial" panose="020B0604020202020204" pitchFamily="34" charset="0"/>
                        </a:rPr>
                        <a:t>500-700ppm</a:t>
                      </a:r>
                      <a:r>
                        <a:rPr lang="en-US" sz="2000" b="1" i="1" baseline="0">
                          <a:latin typeface="Arial" panose="020B0604020202020204" pitchFamily="34" charset="0"/>
                          <a:cs typeface="Arial" panose="020B0604020202020204" pitchFamily="34" charset="0"/>
                        </a:rPr>
                        <a:t> </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Loss</a:t>
                      </a:r>
                      <a:r>
                        <a:rPr lang="en-US" sz="2000" b="1" baseline="0">
                          <a:latin typeface="Arial" panose="020B0604020202020204" pitchFamily="34" charset="0"/>
                          <a:cs typeface="Arial" panose="020B0604020202020204" pitchFamily="34" charset="0"/>
                        </a:rPr>
                        <a:t> of consciousness, possible death in 30 minutes -1 hour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7"/>
                  </a:ext>
                </a:extLst>
              </a:tr>
              <a:tr h="594943">
                <a:tc>
                  <a:txBody>
                    <a:bodyPr/>
                    <a:lstStyle/>
                    <a:p>
                      <a:pPr algn="ctr"/>
                      <a:r>
                        <a:rPr lang="en-US" sz="2000" b="1" i="1">
                          <a:latin typeface="Arial" panose="020B0604020202020204" pitchFamily="34" charset="0"/>
                          <a:cs typeface="Arial" panose="020B0604020202020204" pitchFamily="34" charset="0"/>
                        </a:rPr>
                        <a:t>1000ppm </a:t>
                      </a: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Rapid</a:t>
                      </a:r>
                      <a:r>
                        <a:rPr lang="en-US" sz="2000" b="1" baseline="0">
                          <a:latin typeface="Arial" panose="020B0604020202020204" pitchFamily="34" charset="0"/>
                          <a:cs typeface="Arial" panose="020B0604020202020204" pitchFamily="34" charset="0"/>
                        </a:rPr>
                        <a:t> unconsciousness, stopping of breathing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8"/>
                  </a:ext>
                </a:extLst>
              </a:tr>
              <a:tr h="793941">
                <a:tc>
                  <a:txBody>
                    <a:bodyPr/>
                    <a:lstStyle/>
                    <a:p>
                      <a:pPr algn="ctr"/>
                      <a:r>
                        <a:rPr lang="en-US" sz="2000" b="1" i="1">
                          <a:latin typeface="Arial" panose="020B0604020202020204" pitchFamily="34" charset="0"/>
                          <a:cs typeface="Arial" panose="020B0604020202020204" pitchFamily="34" charset="0"/>
                        </a:rPr>
                        <a:t>2000ppm</a:t>
                      </a:r>
                    </a:p>
                  </a:txBody>
                  <a:tcPr marL="68580" marR="68580" marT="34290" marB="34290">
                    <a:solidFill>
                      <a:schemeClr val="bg1"/>
                    </a:solidFill>
                  </a:tcPr>
                </a:tc>
                <a:tc>
                  <a:txBody>
                    <a:bodyPr/>
                    <a:lstStyle/>
                    <a:p>
                      <a:pPr algn="l"/>
                      <a:r>
                        <a:rPr lang="en-US" sz="2000" b="1">
                          <a:latin typeface="Arial" panose="020B0604020202020204" pitchFamily="34" charset="0"/>
                          <a:cs typeface="Arial" panose="020B0604020202020204" pitchFamily="34" charset="0"/>
                        </a:rPr>
                        <a:t>Unconsciousness</a:t>
                      </a:r>
                      <a:r>
                        <a:rPr lang="en-US" sz="2000" b="1" baseline="0">
                          <a:latin typeface="Arial" panose="020B0604020202020204" pitchFamily="34" charset="0"/>
                          <a:cs typeface="Arial" panose="020B0604020202020204" pitchFamily="34" charset="0"/>
                        </a:rPr>
                        <a:t> at once, death even if the person is moved to fresh air </a:t>
                      </a:r>
                      <a:endParaRPr lang="en-US" sz="2000" b="1">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a:xfrm>
            <a:off x="297180" y="208673"/>
            <a:ext cx="5715000" cy="854647"/>
          </a:xfrm>
        </p:spPr>
        <p:txBody>
          <a:bodyPr/>
          <a:lstStyle/>
          <a:p>
            <a:pPr algn="ctr"/>
            <a:r>
              <a:rPr lang="en-US" dirty="0">
                <a:solidFill>
                  <a:srgbClr val="C14628"/>
                </a:solidFill>
              </a:rPr>
              <a:t>H2S Table</a:t>
            </a:r>
          </a:p>
        </p:txBody>
      </p:sp>
    </p:spTree>
    <p:extLst>
      <p:ext uri="{BB962C8B-B14F-4D97-AF65-F5344CB8AC3E}">
        <p14:creationId xmlns:p14="http://schemas.microsoft.com/office/powerpoint/2010/main" val="40525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edestal-safety-shower-415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9662" y="2894718"/>
            <a:ext cx="916348" cy="15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34</a:t>
            </a:fld>
            <a:endParaRPr lang="en-US"/>
          </a:p>
        </p:txBody>
      </p:sp>
      <p:sp>
        <p:nvSpPr>
          <p:cNvPr id="4" name="Content Placeholder 3"/>
          <p:cNvSpPr>
            <a:spLocks noGrp="1"/>
          </p:cNvSpPr>
          <p:nvPr>
            <p:ph idx="1"/>
          </p:nvPr>
        </p:nvSpPr>
        <p:spPr>
          <a:xfrm>
            <a:off x="573932" y="1721796"/>
            <a:ext cx="7996135" cy="4571999"/>
          </a:xfrm>
        </p:spPr>
        <p:txBody>
          <a:bodyPr>
            <a:normAutofit fontScale="92500" lnSpcReduction="20000"/>
          </a:bodyPr>
          <a:lstStyle/>
          <a:p>
            <a:pPr marL="342900" lvl="1" indent="0">
              <a:buNone/>
            </a:pPr>
            <a:r>
              <a:rPr lang="en-US" sz="2000" b="1" u="sng" dirty="0"/>
              <a:t>Vision</a:t>
            </a:r>
          </a:p>
          <a:p>
            <a:pPr lvl="1"/>
            <a:r>
              <a:rPr lang="en-US" sz="2000" b="1" dirty="0"/>
              <a:t>Contact with eyes can potentially cause corneal damage.</a:t>
            </a:r>
          </a:p>
          <a:p>
            <a:pPr lvl="1"/>
            <a:r>
              <a:rPr lang="en-US" sz="2000" b="1" dirty="0"/>
              <a:t>Flush with large quantities of water for a minimum of 30 minutes </a:t>
            </a:r>
            <a:r>
              <a:rPr lang="en-US" sz="2000" b="1" dirty="0">
                <a:solidFill>
                  <a:srgbClr val="FF0000"/>
                </a:solidFill>
              </a:rPr>
              <a:t>*You must report to your supervisor. </a:t>
            </a:r>
          </a:p>
          <a:p>
            <a:pPr marL="342900" lvl="1" indent="0">
              <a:buNone/>
            </a:pPr>
            <a:r>
              <a:rPr lang="en-US" sz="2000" b="1" u="sng" dirty="0"/>
              <a:t>Skin</a:t>
            </a:r>
          </a:p>
          <a:p>
            <a:pPr lvl="1"/>
            <a:r>
              <a:rPr lang="en-US" sz="2000" b="1" dirty="0"/>
              <a:t>Contact with skin will cause skin irritation or </a:t>
            </a:r>
          </a:p>
          <a:p>
            <a:pPr marL="342900" lvl="1" indent="0">
              <a:buNone/>
            </a:pPr>
            <a:r>
              <a:rPr lang="en-US" sz="2000" b="1" dirty="0"/>
              <a:t>burning sensation.</a:t>
            </a:r>
          </a:p>
          <a:p>
            <a:pPr marL="342900" lvl="1" indent="0">
              <a:buNone/>
            </a:pPr>
            <a:r>
              <a:rPr lang="en-US" sz="2000" b="1" u="sng" dirty="0"/>
              <a:t>Ingestion</a:t>
            </a:r>
          </a:p>
          <a:p>
            <a:pPr lvl="1">
              <a:lnSpc>
                <a:spcPct val="80000"/>
              </a:lnSpc>
              <a:buClr>
                <a:schemeClr val="tx2"/>
              </a:buClr>
              <a:defRPr/>
            </a:pPr>
            <a:r>
              <a:rPr lang="en-US" sz="2000" b="1" dirty="0"/>
              <a:t>Will result in severe burning of the mouth, throat and the stomach. </a:t>
            </a:r>
          </a:p>
          <a:p>
            <a:pPr lvl="1">
              <a:lnSpc>
                <a:spcPct val="80000"/>
              </a:lnSpc>
              <a:buClr>
                <a:schemeClr val="tx2"/>
              </a:buClr>
              <a:defRPr/>
            </a:pPr>
            <a:r>
              <a:rPr lang="en-US" sz="2000" b="1" dirty="0"/>
              <a:t>Do NOT induce vomiting.   Immediately give 4 to 8 ounces of water. </a:t>
            </a:r>
            <a:r>
              <a:rPr lang="en-US" sz="2000" b="1" dirty="0">
                <a:solidFill>
                  <a:srgbClr val="FF0000"/>
                </a:solidFill>
              </a:rPr>
              <a:t>*You must initiate a mayday.</a:t>
            </a:r>
          </a:p>
          <a:p>
            <a:pPr marL="342900" lvl="1" indent="0">
              <a:lnSpc>
                <a:spcPct val="80000"/>
              </a:lnSpc>
              <a:buClr>
                <a:schemeClr val="tx2"/>
              </a:buClr>
              <a:buNone/>
              <a:defRPr/>
            </a:pPr>
            <a:r>
              <a:rPr lang="en-US" sz="2000" b="1" u="sng" dirty="0"/>
              <a:t>Inhalation</a:t>
            </a:r>
          </a:p>
          <a:p>
            <a:pPr lvl="1">
              <a:lnSpc>
                <a:spcPct val="80000"/>
              </a:lnSpc>
              <a:buClr>
                <a:schemeClr val="tx2"/>
              </a:buClr>
              <a:defRPr/>
            </a:pPr>
            <a:r>
              <a:rPr lang="en-US" sz="2000" b="1" dirty="0"/>
              <a:t>Initiate a mayday and wait for help to arrive.</a:t>
            </a:r>
          </a:p>
          <a:p>
            <a:pPr marL="342900" lvl="1" indent="0">
              <a:lnSpc>
                <a:spcPct val="80000"/>
              </a:lnSpc>
              <a:buClr>
                <a:schemeClr val="tx2"/>
              </a:buClr>
              <a:buNone/>
              <a:defRPr/>
            </a:pPr>
            <a:endParaRPr lang="en-US" dirty="0"/>
          </a:p>
          <a:p>
            <a:pPr lvl="1"/>
            <a:endParaRPr lang="en-US" b="1" u="sng" dirty="0"/>
          </a:p>
          <a:p>
            <a:pPr marL="342900" lvl="1" indent="0">
              <a:buNone/>
            </a:pPr>
            <a:endParaRPr lang="en-US" dirty="0"/>
          </a:p>
        </p:txBody>
      </p:sp>
      <p:sp>
        <p:nvSpPr>
          <p:cNvPr id="2" name="Title 1"/>
          <p:cNvSpPr>
            <a:spLocks noGrp="1"/>
          </p:cNvSpPr>
          <p:nvPr>
            <p:ph type="title"/>
          </p:nvPr>
        </p:nvSpPr>
        <p:spPr>
          <a:xfrm>
            <a:off x="297180" y="239560"/>
            <a:ext cx="5715000" cy="854647"/>
          </a:xfrm>
        </p:spPr>
        <p:txBody>
          <a:bodyPr/>
          <a:lstStyle/>
          <a:p>
            <a:pPr algn="ctr"/>
            <a:r>
              <a:rPr lang="en-US" dirty="0" err="1">
                <a:solidFill>
                  <a:srgbClr val="C14628"/>
                </a:solidFill>
              </a:rPr>
              <a:t>NaHS</a:t>
            </a:r>
            <a:r>
              <a:rPr lang="en-US" dirty="0">
                <a:solidFill>
                  <a:srgbClr val="C14628"/>
                </a:solidFill>
              </a:rPr>
              <a:t> First Aid</a:t>
            </a:r>
          </a:p>
        </p:txBody>
      </p:sp>
    </p:spTree>
    <p:extLst>
      <p:ext uri="{BB962C8B-B14F-4D97-AF65-F5344CB8AC3E}">
        <p14:creationId xmlns:p14="http://schemas.microsoft.com/office/powerpoint/2010/main" val="19278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35</a:t>
            </a:fld>
            <a:endParaRPr lang="en-US"/>
          </a:p>
        </p:txBody>
      </p:sp>
      <p:sp>
        <p:nvSpPr>
          <p:cNvPr id="4" name="Content Placeholder 3"/>
          <p:cNvSpPr>
            <a:spLocks noGrp="1"/>
          </p:cNvSpPr>
          <p:nvPr>
            <p:ph idx="1"/>
          </p:nvPr>
        </p:nvSpPr>
        <p:spPr>
          <a:xfrm>
            <a:off x="535021" y="1177047"/>
            <a:ext cx="8307422" cy="4737979"/>
          </a:xfrm>
        </p:spPr>
        <p:txBody>
          <a:bodyPr>
            <a:normAutofit fontScale="92500" lnSpcReduction="20000"/>
          </a:bodyPr>
          <a:lstStyle/>
          <a:p>
            <a:pPr marL="0" indent="0">
              <a:buNone/>
            </a:pPr>
            <a:r>
              <a:rPr lang="en-US" sz="2000" b="1"/>
              <a:t>Our Monitors measure H2S gas and O2 (oxygen):</a:t>
            </a:r>
          </a:p>
          <a:p>
            <a:pPr marL="0" indent="0">
              <a:buNone/>
            </a:pPr>
            <a:endParaRPr lang="en-US" sz="2000" b="1"/>
          </a:p>
          <a:p>
            <a:pPr marL="0" indent="0">
              <a:buNone/>
            </a:pPr>
            <a:r>
              <a:rPr lang="en-US" sz="2000" b="1"/>
              <a:t> </a:t>
            </a:r>
            <a:r>
              <a:rPr lang="en-US" sz="2000" b="1">
                <a:solidFill>
                  <a:srgbClr val="FF0000"/>
                </a:solidFill>
              </a:rPr>
              <a:t>***All personnel working in the CLP Plant must wear a monitor***</a:t>
            </a:r>
          </a:p>
          <a:p>
            <a:pPr>
              <a:buNone/>
            </a:pPr>
            <a:endParaRPr lang="en-US" sz="2000" b="1">
              <a:solidFill>
                <a:srgbClr val="FF0000"/>
              </a:solidFill>
            </a:endParaRPr>
          </a:p>
          <a:p>
            <a:pPr>
              <a:buNone/>
            </a:pPr>
            <a:endParaRPr lang="en-US" sz="2000" b="1">
              <a:solidFill>
                <a:srgbClr val="FF0000"/>
              </a:solidFill>
            </a:endParaRPr>
          </a:p>
          <a:p>
            <a:pPr>
              <a:buNone/>
            </a:pPr>
            <a:endParaRPr lang="en-US" sz="2000" b="1">
              <a:solidFill>
                <a:srgbClr val="FF0000"/>
              </a:solidFill>
            </a:endParaRPr>
          </a:p>
          <a:p>
            <a:pPr marL="0" indent="0">
              <a:buNone/>
            </a:pPr>
            <a:r>
              <a:rPr lang="en-US" sz="2000" b="1" i="1"/>
              <a:t>Low alarms </a:t>
            </a:r>
            <a:r>
              <a:rPr lang="en-US" sz="2000" b="1"/>
              <a:t>are based on OSHA PEL and/or NIOSH values. </a:t>
            </a:r>
          </a:p>
          <a:p>
            <a:pPr marL="0" indent="0">
              <a:buNone/>
            </a:pPr>
            <a:endParaRPr lang="en-US" sz="2000" b="1"/>
          </a:p>
          <a:p>
            <a:pPr marL="0" indent="0">
              <a:buNone/>
            </a:pPr>
            <a:r>
              <a:rPr lang="en-US" sz="2000" b="1" i="1"/>
              <a:t>High alarms </a:t>
            </a:r>
            <a:r>
              <a:rPr lang="en-US" sz="2000" b="1"/>
              <a:t>are based on 2 times OSHA PEL values. </a:t>
            </a:r>
          </a:p>
          <a:p>
            <a:pPr marL="0" indent="0">
              <a:buNone/>
            </a:pPr>
            <a:endParaRPr lang="en-US" sz="2000" b="1"/>
          </a:p>
          <a:p>
            <a:pPr marL="0" indent="0">
              <a:buNone/>
            </a:pPr>
            <a:r>
              <a:rPr lang="en-US" sz="2000" b="1" i="1"/>
              <a:t>TWA</a:t>
            </a:r>
            <a:r>
              <a:rPr lang="en-US" sz="2000" b="1"/>
              <a:t> and </a:t>
            </a:r>
            <a:r>
              <a:rPr lang="en-US" sz="2000" b="1" i="1"/>
              <a:t>STEL</a:t>
            </a:r>
            <a:r>
              <a:rPr lang="en-US" sz="2000" b="1"/>
              <a:t> are based on ACGIH TWA and STEL values.</a:t>
            </a:r>
          </a:p>
          <a:p>
            <a:r>
              <a:rPr lang="en-US" sz="2000" b="1"/>
              <a:t>PEL-</a:t>
            </a:r>
            <a:r>
              <a:rPr lang="en-US" sz="2000" b="1" i="1"/>
              <a:t>Permissible Exposure Limit </a:t>
            </a:r>
            <a:r>
              <a:rPr lang="en-US" sz="2000" b="1"/>
              <a:t>- Level of gas (in PPM) a worker can be exposed to 8 hours a day / 40 hours a week</a:t>
            </a:r>
          </a:p>
        </p:txBody>
      </p:sp>
      <p:sp>
        <p:nvSpPr>
          <p:cNvPr id="2" name="Title 1"/>
          <p:cNvSpPr>
            <a:spLocks noGrp="1"/>
          </p:cNvSpPr>
          <p:nvPr>
            <p:ph type="title"/>
          </p:nvPr>
        </p:nvSpPr>
        <p:spPr>
          <a:xfrm>
            <a:off x="297180" y="166113"/>
            <a:ext cx="5715000" cy="854647"/>
          </a:xfrm>
        </p:spPr>
        <p:txBody>
          <a:bodyPr/>
          <a:lstStyle/>
          <a:p>
            <a:pPr algn="ctr"/>
            <a:r>
              <a:rPr lang="en-US" dirty="0">
                <a:solidFill>
                  <a:srgbClr val="C14628"/>
                </a:solidFill>
              </a:rPr>
              <a:t>H2S Definitions </a:t>
            </a:r>
          </a:p>
        </p:txBody>
      </p:sp>
    </p:spTree>
    <p:extLst>
      <p:ext uri="{BB962C8B-B14F-4D97-AF65-F5344CB8AC3E}">
        <p14:creationId xmlns:p14="http://schemas.microsoft.com/office/powerpoint/2010/main" val="373533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36</a:t>
            </a:fld>
            <a:endParaRPr lang="en-US"/>
          </a:p>
        </p:txBody>
      </p:sp>
      <p:sp>
        <p:nvSpPr>
          <p:cNvPr id="4" name="Content Placeholder 3"/>
          <p:cNvSpPr>
            <a:spLocks noGrp="1"/>
          </p:cNvSpPr>
          <p:nvPr>
            <p:ph idx="1"/>
          </p:nvPr>
        </p:nvSpPr>
        <p:spPr>
          <a:xfrm>
            <a:off x="758757" y="1449421"/>
            <a:ext cx="8015592" cy="4552545"/>
          </a:xfrm>
        </p:spPr>
        <p:txBody>
          <a:bodyPr/>
          <a:lstStyle/>
          <a:p>
            <a:r>
              <a:rPr lang="en-US" sz="2000" b="1"/>
              <a:t>TWA – </a:t>
            </a:r>
            <a:r>
              <a:rPr lang="en-US" sz="2000" b="1" i="1"/>
              <a:t>Time Weighted Average </a:t>
            </a:r>
            <a:r>
              <a:rPr lang="en-US" sz="2000" b="1"/>
              <a:t>- The average amount of gas (in PPM) a worker can be exposed to over a certain time period. This time is defined as 12 hours to represent a normal work day. </a:t>
            </a:r>
          </a:p>
          <a:p>
            <a:pPr marL="0" indent="0">
              <a:buNone/>
            </a:pPr>
            <a:r>
              <a:rPr lang="en-US" sz="2000" b="1"/>
              <a:t>    H2S = &lt;10</a:t>
            </a:r>
          </a:p>
          <a:p>
            <a:pPr>
              <a:buNone/>
            </a:pPr>
            <a:endParaRPr lang="en-US" sz="2000" b="1"/>
          </a:p>
          <a:p>
            <a:r>
              <a:rPr lang="en-US" sz="2000" b="1"/>
              <a:t>STEL-</a:t>
            </a:r>
            <a:r>
              <a:rPr lang="en-US" sz="2000" b="1" i="1"/>
              <a:t>Short Term Exposure Limit </a:t>
            </a:r>
            <a:r>
              <a:rPr lang="en-US" sz="2000" b="1"/>
              <a:t>- The average amount of gas (in PPM) a worker can be exposed to in a 15 minute period with no long term health effects. This may occur 4 times a shift with one hour between 15 minute exposures. </a:t>
            </a:r>
          </a:p>
          <a:p>
            <a:pPr marL="0" indent="0">
              <a:buNone/>
            </a:pPr>
            <a:r>
              <a:rPr lang="en-US" sz="2000" b="1"/>
              <a:t>    H2S = 10 to 15</a:t>
            </a:r>
          </a:p>
          <a:p>
            <a:endParaRPr lang="en-US"/>
          </a:p>
        </p:txBody>
      </p:sp>
      <p:sp>
        <p:nvSpPr>
          <p:cNvPr id="2" name="Title 1"/>
          <p:cNvSpPr>
            <a:spLocks noGrp="1"/>
          </p:cNvSpPr>
          <p:nvPr>
            <p:ph type="title"/>
          </p:nvPr>
        </p:nvSpPr>
        <p:spPr/>
        <p:txBody>
          <a:bodyPr/>
          <a:lstStyle/>
          <a:p>
            <a:pPr algn="ctr"/>
            <a:r>
              <a:rPr lang="en-US" dirty="0">
                <a:solidFill>
                  <a:srgbClr val="C14628"/>
                </a:solidFill>
              </a:rPr>
              <a:t>H2S Definitions </a:t>
            </a:r>
          </a:p>
        </p:txBody>
      </p:sp>
    </p:spTree>
    <p:extLst>
      <p:ext uri="{BB962C8B-B14F-4D97-AF65-F5344CB8AC3E}">
        <p14:creationId xmlns:p14="http://schemas.microsoft.com/office/powerpoint/2010/main" val="365865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37</a:t>
            </a:fld>
            <a:endParaRPr lang="en-US"/>
          </a:p>
        </p:txBody>
      </p:sp>
      <p:sp>
        <p:nvSpPr>
          <p:cNvPr id="4" name="Content Placeholder 3"/>
          <p:cNvSpPr>
            <a:spLocks noGrp="1"/>
          </p:cNvSpPr>
          <p:nvPr>
            <p:ph idx="1"/>
          </p:nvPr>
        </p:nvSpPr>
        <p:spPr>
          <a:xfrm>
            <a:off x="700391" y="1857376"/>
            <a:ext cx="8054503" cy="4064793"/>
          </a:xfrm>
        </p:spPr>
        <p:txBody>
          <a:bodyPr/>
          <a:lstStyle/>
          <a:p>
            <a:r>
              <a:rPr lang="en-US" sz="2000" b="1">
                <a:solidFill>
                  <a:schemeClr val="accent4"/>
                </a:solidFill>
              </a:rPr>
              <a:t>IDLH</a:t>
            </a:r>
            <a:r>
              <a:rPr lang="en-US" sz="2000" b="1"/>
              <a:t>: </a:t>
            </a:r>
            <a:r>
              <a:rPr lang="en-US" sz="2000" b="1" i="1"/>
              <a:t>Immediately Dangerous to Life and Health </a:t>
            </a:r>
            <a:r>
              <a:rPr lang="en-US" sz="2000" b="1"/>
              <a:t>- refers to acute respiratory exposures that pose an immediate threat or loss of life.  Exposures at this level may result in irreversible or severe health effects. Level could impair an employees ability to escape.</a:t>
            </a:r>
          </a:p>
          <a:p>
            <a:pPr marL="0" indent="0">
              <a:buNone/>
            </a:pPr>
            <a:endParaRPr lang="en-US" sz="2000" b="1"/>
          </a:p>
          <a:p>
            <a:r>
              <a:rPr lang="en-US" sz="2000" b="1"/>
              <a:t>IDLH for H2S = 100ppm</a:t>
            </a:r>
          </a:p>
          <a:p>
            <a:endParaRPr lang="en-US" sz="2000" b="1"/>
          </a:p>
          <a:p>
            <a:r>
              <a:rPr lang="pt-BR" sz="2000" b="1"/>
              <a:t>H</a:t>
            </a:r>
            <a:r>
              <a:rPr lang="pt-BR" sz="2000" b="1" baseline="-25000"/>
              <a:t>2</a:t>
            </a:r>
            <a:r>
              <a:rPr lang="pt-BR" sz="2000" b="1"/>
              <a:t>S  Low alarm = 10    High alarm - 20</a:t>
            </a:r>
          </a:p>
        </p:txBody>
      </p:sp>
      <p:sp>
        <p:nvSpPr>
          <p:cNvPr id="2" name="Title 1"/>
          <p:cNvSpPr>
            <a:spLocks noGrp="1"/>
          </p:cNvSpPr>
          <p:nvPr>
            <p:ph type="title"/>
          </p:nvPr>
        </p:nvSpPr>
        <p:spPr>
          <a:xfrm>
            <a:off x="297180" y="264727"/>
            <a:ext cx="5715000" cy="854647"/>
          </a:xfrm>
        </p:spPr>
        <p:txBody>
          <a:bodyPr/>
          <a:lstStyle/>
          <a:p>
            <a:r>
              <a:rPr lang="en-US" dirty="0"/>
              <a:t>H2S </a:t>
            </a:r>
            <a:r>
              <a:rPr lang="en-US" dirty="0">
                <a:solidFill>
                  <a:srgbClr val="C14628"/>
                </a:solidFill>
              </a:rPr>
              <a:t>Definitions </a:t>
            </a:r>
          </a:p>
        </p:txBody>
      </p:sp>
    </p:spTree>
    <p:extLst>
      <p:ext uri="{BB962C8B-B14F-4D97-AF65-F5344CB8AC3E}">
        <p14:creationId xmlns:p14="http://schemas.microsoft.com/office/powerpoint/2010/main" val="41164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38</a:t>
            </a:fld>
            <a:endParaRPr lang="en-US"/>
          </a:p>
        </p:txBody>
      </p:sp>
      <p:sp>
        <p:nvSpPr>
          <p:cNvPr id="4" name="Content Placeholder 3"/>
          <p:cNvSpPr>
            <a:spLocks noGrp="1"/>
          </p:cNvSpPr>
          <p:nvPr>
            <p:ph idx="1"/>
          </p:nvPr>
        </p:nvSpPr>
        <p:spPr>
          <a:xfrm>
            <a:off x="175098" y="1512279"/>
            <a:ext cx="8715983" cy="3950843"/>
          </a:xfrm>
        </p:spPr>
        <p:txBody>
          <a:bodyPr/>
          <a:lstStyle/>
          <a:p>
            <a:pPr algn="ctr"/>
            <a:r>
              <a:rPr lang="en-US" sz="2000" b="1"/>
              <a:t>Numerous experts have designed the system with your safety in mind.</a:t>
            </a:r>
          </a:p>
          <a:p>
            <a:pPr marL="0" indent="0" algn="ctr">
              <a:buNone/>
            </a:pPr>
            <a:endParaRPr lang="en-US" sz="2000" b="1"/>
          </a:p>
          <a:p>
            <a:pPr algn="ctr"/>
            <a:r>
              <a:rPr lang="en-US" sz="2000" b="1"/>
              <a:t>Follow the guidelines and procedures</a:t>
            </a:r>
          </a:p>
          <a:p>
            <a:pPr algn="ctr"/>
            <a:endParaRPr lang="en-US" sz="2000" b="1"/>
          </a:p>
          <a:p>
            <a:pPr algn="ctr"/>
            <a:r>
              <a:rPr lang="en-US" sz="2000" b="1"/>
              <a:t>Do not become complacent. </a:t>
            </a:r>
          </a:p>
          <a:p>
            <a:endParaRPr lang="en-US"/>
          </a:p>
          <a:p>
            <a:pPr marL="0" indent="0">
              <a:buNone/>
            </a:pPr>
            <a:endParaRPr lang="en-US"/>
          </a:p>
        </p:txBody>
      </p:sp>
      <p:sp>
        <p:nvSpPr>
          <p:cNvPr id="2" name="Title 1"/>
          <p:cNvSpPr>
            <a:spLocks noGrp="1"/>
          </p:cNvSpPr>
          <p:nvPr>
            <p:ph type="title"/>
          </p:nvPr>
        </p:nvSpPr>
        <p:spPr>
          <a:xfrm>
            <a:off x="1773642" y="306672"/>
            <a:ext cx="5715000" cy="854647"/>
          </a:xfrm>
        </p:spPr>
        <p:txBody>
          <a:bodyPr/>
          <a:lstStyle/>
          <a:p>
            <a:pPr algn="ctr"/>
            <a:r>
              <a:rPr lang="en-US" dirty="0">
                <a:solidFill>
                  <a:srgbClr val="C14628"/>
                </a:solidFill>
              </a:rPr>
              <a:t>Exposure to H2S is Unlikely </a:t>
            </a:r>
          </a:p>
        </p:txBody>
      </p:sp>
    </p:spTree>
    <p:extLst>
      <p:ext uri="{BB962C8B-B14F-4D97-AF65-F5344CB8AC3E}">
        <p14:creationId xmlns:p14="http://schemas.microsoft.com/office/powerpoint/2010/main" val="5837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639661" cy="515170"/>
          </a:xfrm>
        </p:spPr>
        <p:txBody>
          <a:bodyPr>
            <a:normAutofit fontScale="90000"/>
          </a:bodyPr>
          <a:lstStyle/>
          <a:p>
            <a:endParaRPr lang="en-US" dirty="0"/>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p:txBody>
          <a:bodyPr/>
          <a:lstStyle/>
          <a:p>
            <a:r>
              <a:rPr lang="en-US" sz="1600" b="1" dirty="0">
                <a:latin typeface="+mj-lt"/>
              </a:rPr>
              <a:t> </a:t>
            </a:r>
            <a:r>
              <a:rPr lang="en-US" sz="2400" b="1" i="1" dirty="0">
                <a:solidFill>
                  <a:schemeClr val="bg1"/>
                </a:solidFill>
                <a:latin typeface="+mj-lt"/>
              </a:rPr>
              <a:t>Personal Gas Monitors </a:t>
            </a:r>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39</a:t>
            </a:fld>
            <a:endParaRPr lang="en-US" dirty="0"/>
          </a:p>
        </p:txBody>
      </p:sp>
    </p:spTree>
    <p:extLst>
      <p:ext uri="{BB962C8B-B14F-4D97-AF65-F5344CB8AC3E}">
        <p14:creationId xmlns:p14="http://schemas.microsoft.com/office/powerpoint/2010/main" val="276616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45719" cy="162832"/>
          </a:xfrm>
        </p:spPr>
        <p:txBody>
          <a:bodyPr>
            <a:normAutofit fontScale="90000"/>
          </a:bodyPr>
          <a:lstStyle/>
          <a:p>
            <a:endParaRPr lang="en-US" dirty="0"/>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a:xfrm>
            <a:off x="276837" y="2164360"/>
            <a:ext cx="8045042" cy="2154383"/>
          </a:xfrm>
        </p:spPr>
        <p:txBody>
          <a:bodyPr/>
          <a:lstStyle/>
          <a:p>
            <a:pPr algn="ctr">
              <a:lnSpc>
                <a:spcPts val="3000"/>
              </a:lnSpc>
            </a:pPr>
            <a:r>
              <a:rPr lang="en-US" sz="2400" dirty="0">
                <a:solidFill>
                  <a:schemeClr val="bg1"/>
                </a:solidFill>
              </a:rPr>
              <a:t>Restricted Access Area</a:t>
            </a:r>
          </a:p>
          <a:p>
            <a:pPr algn="ctr">
              <a:lnSpc>
                <a:spcPts val="3000"/>
              </a:lnSpc>
            </a:pPr>
            <a:r>
              <a:rPr lang="en-US" sz="2400" dirty="0">
                <a:solidFill>
                  <a:schemeClr val="bg1"/>
                </a:solidFill>
              </a:rPr>
              <a:t>CPL Processing Department</a:t>
            </a:r>
          </a:p>
          <a:p>
            <a:pPr algn="ctr">
              <a:lnSpc>
                <a:spcPts val="3000"/>
              </a:lnSpc>
            </a:pPr>
            <a:r>
              <a:rPr lang="en-US" sz="2400" dirty="0">
                <a:solidFill>
                  <a:schemeClr val="bg1"/>
                </a:solidFill>
              </a:rPr>
              <a:t>Hydromet Division</a:t>
            </a:r>
          </a:p>
          <a:p>
            <a:pPr algn="ctr"/>
            <a:endParaRPr lang="en-US" sz="2400" b="1" i="1" dirty="0">
              <a:solidFill>
                <a:schemeClr val="bg1"/>
              </a:solidFill>
              <a:latin typeface="+mj-lt"/>
            </a:endParaRPr>
          </a:p>
          <a:p>
            <a:pPr algn="ctr"/>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4</a:t>
            </a:fld>
            <a:endParaRPr lang="en-US" dirty="0"/>
          </a:p>
        </p:txBody>
      </p:sp>
    </p:spTree>
    <p:extLst>
      <p:ext uri="{BB962C8B-B14F-4D97-AF65-F5344CB8AC3E}">
        <p14:creationId xmlns:p14="http://schemas.microsoft.com/office/powerpoint/2010/main" val="274975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b="1"/>
              <a:t>The gas monitor is a life saving instrument. </a:t>
            </a:r>
          </a:p>
          <a:p>
            <a:endParaRPr lang="en-US" sz="2000" b="1"/>
          </a:p>
          <a:p>
            <a:r>
              <a:rPr lang="en-US" sz="2000" b="1"/>
              <a:t>It must be put through a series of tests each day to ensure that is working properly and the sensors are measuring correctly. </a:t>
            </a:r>
          </a:p>
          <a:p>
            <a:pPr marL="0" indent="0">
              <a:buNone/>
            </a:pPr>
            <a:endParaRPr lang="en-US"/>
          </a:p>
        </p:txBody>
      </p:sp>
      <p:sp>
        <p:nvSpPr>
          <p:cNvPr id="2" name="Title 1"/>
          <p:cNvSpPr>
            <a:spLocks noGrp="1"/>
          </p:cNvSpPr>
          <p:nvPr>
            <p:ph type="title"/>
          </p:nvPr>
        </p:nvSpPr>
        <p:spPr>
          <a:xfrm>
            <a:off x="297180" y="253713"/>
            <a:ext cx="5715000" cy="854647"/>
          </a:xfrm>
        </p:spPr>
        <p:txBody>
          <a:bodyPr/>
          <a:lstStyle/>
          <a:p>
            <a:r>
              <a:rPr lang="en-US" dirty="0"/>
              <a:t>Gas </a:t>
            </a:r>
            <a:r>
              <a:rPr lang="en-US" dirty="0">
                <a:solidFill>
                  <a:srgbClr val="C14628"/>
                </a:solidFill>
              </a:rPr>
              <a:t>Monitor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072" y="3404512"/>
            <a:ext cx="3425855" cy="2643950"/>
          </a:xfrm>
          <a:prstGeom prst="rect">
            <a:avLst/>
          </a:prstGeom>
        </p:spPr>
      </p:pic>
    </p:spTree>
    <p:extLst>
      <p:ext uri="{BB962C8B-B14F-4D97-AF65-F5344CB8AC3E}">
        <p14:creationId xmlns:p14="http://schemas.microsoft.com/office/powerpoint/2010/main" val="19863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41</a:t>
            </a:fld>
            <a:endParaRPr lang="en-US"/>
          </a:p>
        </p:txBody>
      </p:sp>
      <p:sp>
        <p:nvSpPr>
          <p:cNvPr id="4" name="Content Placeholder 3"/>
          <p:cNvSpPr>
            <a:spLocks noGrp="1"/>
          </p:cNvSpPr>
          <p:nvPr>
            <p:ph idx="1"/>
          </p:nvPr>
        </p:nvSpPr>
        <p:spPr>
          <a:xfrm>
            <a:off x="233465" y="1235413"/>
            <a:ext cx="8774348" cy="4348297"/>
          </a:xfrm>
        </p:spPr>
        <p:txBody>
          <a:bodyPr>
            <a:normAutofit fontScale="92500" lnSpcReduction="20000"/>
          </a:bodyPr>
          <a:lstStyle/>
          <a:p>
            <a:r>
              <a:rPr lang="en-US" sz="2000" b="1"/>
              <a:t>Turn the monitor on by holding the power button until the battery appears on the screen.</a:t>
            </a:r>
          </a:p>
          <a:p>
            <a:r>
              <a:rPr lang="en-US" sz="2000" b="1"/>
              <a:t>You will then see the number of days until full calibration is due. </a:t>
            </a:r>
            <a:r>
              <a:rPr lang="en-US" sz="2000" b="1" i="1"/>
              <a:t>(Every 30 days)</a:t>
            </a:r>
          </a:p>
          <a:p>
            <a:r>
              <a:rPr lang="en-US" sz="2000" b="1"/>
              <a:t>Let the instrument warm up for 20 seconds.</a:t>
            </a:r>
          </a:p>
          <a:p>
            <a:r>
              <a:rPr lang="en-US" sz="2000" b="1"/>
              <a:t>It will display the types of gas it is measuring.</a:t>
            </a:r>
          </a:p>
          <a:p>
            <a:r>
              <a:rPr lang="en-US" sz="2000" b="1"/>
              <a:t>At this point you should see a check mark in the upper left corner. This means the instrument is ready.</a:t>
            </a:r>
          </a:p>
          <a:p>
            <a:r>
              <a:rPr lang="en-US" sz="2000" b="1">
                <a:solidFill>
                  <a:srgbClr val="FF0000"/>
                </a:solidFill>
              </a:rPr>
              <a:t>If at any time you see and exclamation point (!) Do not use the instrument. Tag the instrument as BO and set aside.</a:t>
            </a:r>
          </a:p>
          <a:p>
            <a:r>
              <a:rPr lang="en-US" sz="2000" b="1"/>
              <a:t>The final screen is your instrument reading screen.  This should read O.OO on H2S and 19.5 – 23.5 on O2.</a:t>
            </a:r>
          </a:p>
          <a:p>
            <a:r>
              <a:rPr lang="en-US" sz="2000" b="1"/>
              <a:t>You will also see a battery in the lower left corner.  Make sure you have battery life for the entire shift. </a:t>
            </a:r>
          </a:p>
          <a:p>
            <a:endParaRPr lang="en-US">
              <a:solidFill>
                <a:srgbClr val="FF0000"/>
              </a:solidFill>
            </a:endParaRPr>
          </a:p>
          <a:p>
            <a:endParaRPr lang="en-US"/>
          </a:p>
        </p:txBody>
      </p:sp>
      <p:sp>
        <p:nvSpPr>
          <p:cNvPr id="2" name="Title 1"/>
          <p:cNvSpPr>
            <a:spLocks noGrp="1"/>
          </p:cNvSpPr>
          <p:nvPr>
            <p:ph type="title"/>
          </p:nvPr>
        </p:nvSpPr>
        <p:spPr>
          <a:xfrm>
            <a:off x="297180" y="239560"/>
            <a:ext cx="5715000" cy="854647"/>
          </a:xfrm>
        </p:spPr>
        <p:txBody>
          <a:bodyPr/>
          <a:lstStyle/>
          <a:p>
            <a:r>
              <a:rPr lang="en-US" dirty="0"/>
              <a:t>User </a:t>
            </a:r>
            <a:r>
              <a:rPr lang="en-US" dirty="0">
                <a:solidFill>
                  <a:srgbClr val="C14628"/>
                </a:solidFill>
              </a:rPr>
              <a:t>Functions </a:t>
            </a:r>
          </a:p>
        </p:txBody>
      </p:sp>
    </p:spTree>
    <p:extLst>
      <p:ext uri="{BB962C8B-B14F-4D97-AF65-F5344CB8AC3E}">
        <p14:creationId xmlns:p14="http://schemas.microsoft.com/office/powerpoint/2010/main" val="20796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b="1"/>
              <a:t>Blinking means you need to have the monitor changed out. </a:t>
            </a:r>
          </a:p>
          <a:p>
            <a:endParaRPr lang="en-US" sz="2000" b="1"/>
          </a:p>
          <a:p>
            <a:r>
              <a:rPr lang="en-US" sz="2000" b="1"/>
              <a:t>If the battery dies you will see FAILED with “</a:t>
            </a:r>
            <a:r>
              <a:rPr lang="en-US" sz="2000" b="1">
                <a:solidFill>
                  <a:srgbClr val="FF0000"/>
                </a:solidFill>
              </a:rPr>
              <a:t>!</a:t>
            </a:r>
            <a:r>
              <a:rPr lang="en-US" sz="2000" b="1"/>
              <a:t>”</a:t>
            </a:r>
            <a:r>
              <a:rPr lang="en-US" sz="2000" b="1">
                <a:solidFill>
                  <a:srgbClr val="FF0000"/>
                </a:solidFill>
              </a:rPr>
              <a:t> </a:t>
            </a:r>
            <a:r>
              <a:rPr lang="en-US" sz="2000" b="1"/>
              <a:t>Remember, do not use any of the instruments if they show an “</a:t>
            </a:r>
            <a:r>
              <a:rPr lang="en-US" sz="2000" b="1">
                <a:solidFill>
                  <a:srgbClr val="FF0000"/>
                </a:solidFill>
              </a:rPr>
              <a:t>!</a:t>
            </a:r>
            <a:r>
              <a:rPr lang="en-US" sz="2000" b="1"/>
              <a:t>” Instead of a check mark. </a:t>
            </a:r>
          </a:p>
        </p:txBody>
      </p:sp>
      <p:sp>
        <p:nvSpPr>
          <p:cNvPr id="2" name="Title 1"/>
          <p:cNvSpPr>
            <a:spLocks noGrp="1"/>
          </p:cNvSpPr>
          <p:nvPr>
            <p:ph type="title"/>
          </p:nvPr>
        </p:nvSpPr>
        <p:spPr>
          <a:xfrm>
            <a:off x="297180" y="253713"/>
            <a:ext cx="5715000" cy="854647"/>
          </a:xfrm>
        </p:spPr>
        <p:txBody>
          <a:bodyPr/>
          <a:lstStyle/>
          <a:p>
            <a:r>
              <a:rPr lang="en-US" dirty="0">
                <a:solidFill>
                  <a:srgbClr val="C14628"/>
                </a:solidFill>
              </a:rPr>
              <a:t>Battery Life Indicator</a:t>
            </a:r>
          </a:p>
        </p:txBody>
      </p:sp>
    </p:spTree>
    <p:extLst>
      <p:ext uri="{BB962C8B-B14F-4D97-AF65-F5344CB8AC3E}">
        <p14:creationId xmlns:p14="http://schemas.microsoft.com/office/powerpoint/2010/main" val="121467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43</a:t>
            </a:fld>
            <a:endParaRPr lang="en-US"/>
          </a:p>
        </p:txBody>
      </p:sp>
      <p:sp>
        <p:nvSpPr>
          <p:cNvPr id="4" name="Content Placeholder 3"/>
          <p:cNvSpPr>
            <a:spLocks noGrp="1"/>
          </p:cNvSpPr>
          <p:nvPr>
            <p:ph idx="1"/>
          </p:nvPr>
        </p:nvSpPr>
        <p:spPr>
          <a:xfrm>
            <a:off x="564204" y="1943100"/>
            <a:ext cx="8190690" cy="3869210"/>
          </a:xfrm>
        </p:spPr>
        <p:txBody>
          <a:bodyPr>
            <a:normAutofit lnSpcReduction="10000"/>
          </a:bodyPr>
          <a:lstStyle/>
          <a:p>
            <a:r>
              <a:rPr lang="en-US" sz="2000" b="1"/>
              <a:t>The docking station will do all the calibration, zero, bump testing and clearing of the peaks for you. </a:t>
            </a:r>
          </a:p>
          <a:p>
            <a:r>
              <a:rPr lang="en-US" sz="2000" b="1"/>
              <a:t>Prior to each use, install the monitor into the docking station.  (This must be done each time you use the monitor)         </a:t>
            </a:r>
          </a:p>
          <a:p>
            <a:r>
              <a:rPr lang="en-US" sz="2000" b="1"/>
              <a:t>The docking station has three different alarm colors which consist of: </a:t>
            </a:r>
          </a:p>
          <a:p>
            <a:pPr marL="0" indent="0">
              <a:buNone/>
            </a:pPr>
            <a:endParaRPr lang="en-US" sz="2000" b="1">
              <a:solidFill>
                <a:srgbClr val="00B050"/>
              </a:solidFill>
            </a:endParaRPr>
          </a:p>
          <a:p>
            <a:r>
              <a:rPr lang="en-US" sz="2000" b="1">
                <a:solidFill>
                  <a:srgbClr val="00B050"/>
                </a:solidFill>
              </a:rPr>
              <a:t>Green</a:t>
            </a:r>
            <a:r>
              <a:rPr lang="en-US" sz="2000" b="1"/>
              <a:t> = Instrument is ready for use. Remove the monitor and turn it on.  </a:t>
            </a:r>
          </a:p>
          <a:p>
            <a:r>
              <a:rPr lang="en-US" sz="2000" b="1">
                <a:solidFill>
                  <a:srgbClr val="FFC000"/>
                </a:solidFill>
              </a:rPr>
              <a:t>Yellow</a:t>
            </a:r>
            <a:r>
              <a:rPr lang="en-US" sz="2000" b="1"/>
              <a:t> = Wait; has not completed the calibration, etc.</a:t>
            </a:r>
          </a:p>
          <a:p>
            <a:r>
              <a:rPr lang="en-US" sz="2000" b="1">
                <a:solidFill>
                  <a:srgbClr val="FF0000"/>
                </a:solidFill>
              </a:rPr>
              <a:t>Red</a:t>
            </a:r>
            <a:r>
              <a:rPr lang="en-US" sz="2000" b="1"/>
              <a:t> = Do not use the instrument. </a:t>
            </a:r>
          </a:p>
          <a:p>
            <a:endParaRPr lang="en-US"/>
          </a:p>
        </p:txBody>
      </p:sp>
      <p:sp>
        <p:nvSpPr>
          <p:cNvPr id="2" name="Title 1"/>
          <p:cNvSpPr>
            <a:spLocks noGrp="1"/>
          </p:cNvSpPr>
          <p:nvPr>
            <p:ph type="title"/>
          </p:nvPr>
        </p:nvSpPr>
        <p:spPr>
          <a:xfrm>
            <a:off x="297180" y="281505"/>
            <a:ext cx="5715000" cy="854647"/>
          </a:xfrm>
        </p:spPr>
        <p:txBody>
          <a:bodyPr/>
          <a:lstStyle/>
          <a:p>
            <a:r>
              <a:rPr lang="en-US" dirty="0">
                <a:solidFill>
                  <a:srgbClr val="C14628"/>
                </a:solidFill>
              </a:rPr>
              <a:t>Let the Docking Station Do the Work.</a:t>
            </a:r>
          </a:p>
        </p:txBody>
      </p:sp>
    </p:spTree>
    <p:extLst>
      <p:ext uri="{BB962C8B-B14F-4D97-AF65-F5344CB8AC3E}">
        <p14:creationId xmlns:p14="http://schemas.microsoft.com/office/powerpoint/2010/main" val="369262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44</a:t>
            </a:fld>
            <a:endParaRPr lang="en-US"/>
          </a:p>
        </p:txBody>
      </p:sp>
      <p:sp>
        <p:nvSpPr>
          <p:cNvPr id="4" name="Content Placeholder 3"/>
          <p:cNvSpPr>
            <a:spLocks noGrp="1"/>
          </p:cNvSpPr>
          <p:nvPr>
            <p:ph idx="1"/>
          </p:nvPr>
        </p:nvSpPr>
        <p:spPr>
          <a:xfrm>
            <a:off x="0" y="1795244"/>
            <a:ext cx="4922196" cy="1633756"/>
          </a:xfrm>
        </p:spPr>
        <p:txBody>
          <a:bodyPr>
            <a:normAutofit/>
          </a:bodyPr>
          <a:lstStyle/>
          <a:p>
            <a:r>
              <a:rPr lang="en-US" dirty="0"/>
              <a:t>Lift cover and install the monitor into the docking station face forward.</a:t>
            </a:r>
          </a:p>
          <a:p>
            <a:pPr marL="0" indent="0">
              <a:buNone/>
            </a:pPr>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2" name="Title 1"/>
          <p:cNvSpPr>
            <a:spLocks noGrp="1"/>
          </p:cNvSpPr>
          <p:nvPr>
            <p:ph type="title"/>
          </p:nvPr>
        </p:nvSpPr>
        <p:spPr>
          <a:xfrm>
            <a:off x="59821" y="429721"/>
            <a:ext cx="8198961" cy="693686"/>
          </a:xfrm>
        </p:spPr>
        <p:txBody>
          <a:bodyPr>
            <a:normAutofit fontScale="90000"/>
          </a:bodyPr>
          <a:lstStyle/>
          <a:p>
            <a:r>
              <a:rPr lang="en-US" dirty="0">
                <a:solidFill>
                  <a:srgbClr val="C14628"/>
                </a:solidFill>
              </a:rPr>
              <a:t>Industrial Scientific Gas Badge Pro </a:t>
            </a:r>
            <a:br>
              <a:rPr lang="en-US" dirty="0">
                <a:solidFill>
                  <a:srgbClr val="C14628"/>
                </a:solidFill>
              </a:rPr>
            </a:br>
            <a:r>
              <a:rPr lang="en-US" dirty="0">
                <a:solidFill>
                  <a:srgbClr val="C14628"/>
                </a:solidFill>
              </a:rPr>
              <a:t>Manual Bump Test Procedure </a:t>
            </a:r>
            <a:br>
              <a:rPr lang="en-US" dirty="0">
                <a:solidFill>
                  <a:srgbClr val="C14628"/>
                </a:solidFill>
              </a:rPr>
            </a:br>
            <a:endParaRPr lang="en-US" dirty="0">
              <a:solidFill>
                <a:srgbClr val="C14628"/>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96" y="2169204"/>
            <a:ext cx="3336586" cy="4046769"/>
          </a:xfrm>
          <a:prstGeom prst="rect">
            <a:avLst/>
          </a:prstGeom>
        </p:spPr>
      </p:pic>
      <p:pic>
        <p:nvPicPr>
          <p:cNvPr id="10" name="Picture 9"/>
          <p:cNvPicPr>
            <a:picLocks noChangeAspect="1"/>
          </p:cNvPicPr>
          <p:nvPr/>
        </p:nvPicPr>
        <p:blipFill>
          <a:blip r:embed="rId3"/>
          <a:stretch>
            <a:fillRect/>
          </a:stretch>
        </p:blipFill>
        <p:spPr>
          <a:xfrm rot="19548987">
            <a:off x="7330145" y="2972047"/>
            <a:ext cx="1635490" cy="1290385"/>
          </a:xfrm>
          <a:prstGeom prst="rect">
            <a:avLst/>
          </a:prstGeom>
        </p:spPr>
      </p:pic>
    </p:spTree>
    <p:extLst>
      <p:ext uri="{BB962C8B-B14F-4D97-AF65-F5344CB8AC3E}">
        <p14:creationId xmlns:p14="http://schemas.microsoft.com/office/powerpoint/2010/main" val="18453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45</a:t>
            </a:fld>
            <a:endParaRPr lang="en-US"/>
          </a:p>
        </p:txBody>
      </p:sp>
      <p:sp>
        <p:nvSpPr>
          <p:cNvPr id="4" name="Content Placeholder 3"/>
          <p:cNvSpPr>
            <a:spLocks noGrp="1"/>
          </p:cNvSpPr>
          <p:nvPr>
            <p:ph idx="1"/>
          </p:nvPr>
        </p:nvSpPr>
        <p:spPr>
          <a:xfrm>
            <a:off x="171450" y="1876425"/>
            <a:ext cx="5219700" cy="4429125"/>
          </a:xfrm>
        </p:spPr>
        <p:txBody>
          <a:bodyPr>
            <a:normAutofit fontScale="55000" lnSpcReduction="20000"/>
          </a:bodyPr>
          <a:lstStyle/>
          <a:p>
            <a:r>
              <a:rPr lang="en-US" sz="4200"/>
              <a:t>Release cover</a:t>
            </a:r>
          </a:p>
          <a:p>
            <a:endParaRPr lang="en-US" sz="4200"/>
          </a:p>
          <a:p>
            <a:endParaRPr lang="en-US" sz="4200"/>
          </a:p>
          <a:p>
            <a:endParaRPr lang="en-US" sz="4200"/>
          </a:p>
          <a:p>
            <a:endParaRPr lang="en-US" sz="4200"/>
          </a:p>
          <a:p>
            <a:endParaRPr lang="en-US" sz="4200"/>
          </a:p>
          <a:p>
            <a:pPr marL="0" indent="0">
              <a:buNone/>
            </a:pPr>
            <a:endParaRPr lang="en-US" sz="4200"/>
          </a:p>
          <a:p>
            <a:pPr marL="0" indent="0">
              <a:buNone/>
            </a:pPr>
            <a:endParaRPr lang="en-US" sz="4200"/>
          </a:p>
          <a:p>
            <a:r>
              <a:rPr lang="en-US" sz="4200"/>
              <a:t> </a:t>
            </a:r>
            <a:r>
              <a:rPr lang="en-US" sz="5100"/>
              <a:t>Wait until the docking station has finished. If successful it will illuminate a green light</a:t>
            </a:r>
          </a:p>
          <a:p>
            <a:pPr marL="0" indent="0">
              <a:buNone/>
            </a:pPr>
            <a:endParaRPr lang="en-US"/>
          </a:p>
        </p:txBody>
      </p:sp>
      <p:sp>
        <p:nvSpPr>
          <p:cNvPr id="2" name="Title 1"/>
          <p:cNvSpPr>
            <a:spLocks noGrp="1"/>
          </p:cNvSpPr>
          <p:nvPr>
            <p:ph type="title"/>
          </p:nvPr>
        </p:nvSpPr>
        <p:spPr>
          <a:xfrm>
            <a:off x="297180" y="219397"/>
            <a:ext cx="5715000" cy="854647"/>
          </a:xfrm>
        </p:spPr>
        <p:txBody>
          <a:bodyPr/>
          <a:lstStyle/>
          <a:p>
            <a:r>
              <a:rPr lang="en-US" dirty="0">
                <a:solidFill>
                  <a:srgbClr val="C14628"/>
                </a:solidFill>
              </a:rPr>
              <a:t>Industrial Scientific Gas Badge Pro </a:t>
            </a:r>
            <a:br>
              <a:rPr lang="en-US" dirty="0">
                <a:solidFill>
                  <a:srgbClr val="C14628"/>
                </a:solidFill>
              </a:rPr>
            </a:br>
            <a:r>
              <a:rPr lang="en-US" dirty="0">
                <a:solidFill>
                  <a:srgbClr val="C14628"/>
                </a:solidFill>
              </a:rPr>
              <a:t>Manual Bump Test Procedure</a:t>
            </a:r>
          </a:p>
        </p:txBody>
      </p:sp>
      <p:pic>
        <p:nvPicPr>
          <p:cNvPr id="6" name="Picture 5"/>
          <p:cNvPicPr>
            <a:picLocks noChangeAspect="1"/>
          </p:cNvPicPr>
          <p:nvPr/>
        </p:nvPicPr>
        <p:blipFill>
          <a:blip r:embed="rId2"/>
          <a:stretch>
            <a:fillRect/>
          </a:stretch>
        </p:blipFill>
        <p:spPr>
          <a:xfrm rot="19548987">
            <a:off x="4328043" y="1674607"/>
            <a:ext cx="803183" cy="633703"/>
          </a:xfrm>
          <a:prstGeom prst="rect">
            <a:avLst/>
          </a:prstGeom>
        </p:spPr>
      </p:pic>
      <p:cxnSp>
        <p:nvCxnSpPr>
          <p:cNvPr id="11" name="Straight Arrow Connector 10"/>
          <p:cNvCxnSpPr/>
          <p:nvPr/>
        </p:nvCxnSpPr>
        <p:spPr>
          <a:xfrm>
            <a:off x="5622345" y="5201816"/>
            <a:ext cx="1064348" cy="33220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845" y="1145082"/>
            <a:ext cx="1710277" cy="29621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692" y="2851345"/>
            <a:ext cx="2112907" cy="3608363"/>
          </a:xfrm>
          <a:prstGeom prst="rect">
            <a:avLst/>
          </a:prstGeom>
        </p:spPr>
      </p:pic>
    </p:spTree>
    <p:extLst>
      <p:ext uri="{BB962C8B-B14F-4D97-AF65-F5344CB8AC3E}">
        <p14:creationId xmlns:p14="http://schemas.microsoft.com/office/powerpoint/2010/main" val="2013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46</a:t>
            </a:fld>
            <a:endParaRPr lang="en-US"/>
          </a:p>
        </p:txBody>
      </p:sp>
      <p:sp>
        <p:nvSpPr>
          <p:cNvPr id="4" name="Content Placeholder 3"/>
          <p:cNvSpPr>
            <a:spLocks noGrp="1"/>
          </p:cNvSpPr>
          <p:nvPr>
            <p:ph idx="1"/>
          </p:nvPr>
        </p:nvSpPr>
        <p:spPr/>
        <p:txBody>
          <a:bodyPr>
            <a:normAutofit lnSpcReduction="10000"/>
          </a:bodyPr>
          <a:lstStyle/>
          <a:p>
            <a:r>
              <a:rPr lang="en-US"/>
              <a:t>If unsuccessful, the red light will </a:t>
            </a:r>
          </a:p>
          <a:p>
            <a:pPr marL="0" indent="0">
              <a:buNone/>
            </a:pPr>
            <a:r>
              <a:rPr lang="en-US"/>
              <a:t>    Illuminate here. </a:t>
            </a:r>
            <a:r>
              <a:rPr lang="en-US">
                <a:solidFill>
                  <a:srgbClr val="FF0000"/>
                </a:solidFill>
              </a:rPr>
              <a:t>Do not use this</a:t>
            </a:r>
          </a:p>
          <a:p>
            <a:pPr marL="0" indent="0">
              <a:buNone/>
            </a:pPr>
            <a:r>
              <a:rPr lang="en-US">
                <a:solidFill>
                  <a:srgbClr val="FF0000"/>
                </a:solidFill>
              </a:rPr>
              <a:t>    Monitor. Tag BO and set aside.</a:t>
            </a:r>
            <a:endParaRPr lang="en-US"/>
          </a:p>
          <a:p>
            <a:pPr marL="0" indent="0">
              <a:buNone/>
            </a:pPr>
            <a:endParaRPr lang="en-US"/>
          </a:p>
          <a:p>
            <a:r>
              <a:rPr lang="en-US"/>
              <a:t>If green all the necessary tests have been completed, downloaded and the monitor is ready for use.</a:t>
            </a:r>
          </a:p>
          <a:p>
            <a:r>
              <a:rPr lang="en-US"/>
              <a:t>Lift cover, remove the monitor, turn it            on and take it with you for the day</a:t>
            </a:r>
          </a:p>
          <a:p>
            <a:endParaRPr lang="en-US"/>
          </a:p>
          <a:p>
            <a:endParaRPr lang="en-US"/>
          </a:p>
          <a:p>
            <a:pPr marL="0" indent="0">
              <a:buNone/>
            </a:pPr>
            <a:endParaRPr lang="en-US"/>
          </a:p>
        </p:txBody>
      </p:sp>
      <p:sp>
        <p:nvSpPr>
          <p:cNvPr id="2" name="Title 1"/>
          <p:cNvSpPr>
            <a:spLocks noGrp="1"/>
          </p:cNvSpPr>
          <p:nvPr>
            <p:ph type="title"/>
          </p:nvPr>
        </p:nvSpPr>
        <p:spPr>
          <a:xfrm>
            <a:off x="297180" y="250837"/>
            <a:ext cx="5715000" cy="854647"/>
          </a:xfrm>
        </p:spPr>
        <p:txBody>
          <a:bodyPr/>
          <a:lstStyle/>
          <a:p>
            <a:r>
              <a:rPr lang="en-US" dirty="0">
                <a:solidFill>
                  <a:srgbClr val="C14628"/>
                </a:solidFill>
              </a:rPr>
              <a:t>Industrial Scientific Gas Badge Pro </a:t>
            </a:r>
            <a:br>
              <a:rPr lang="en-US" dirty="0">
                <a:solidFill>
                  <a:srgbClr val="C14628"/>
                </a:solidFill>
              </a:rPr>
            </a:br>
            <a:r>
              <a:rPr lang="en-US" dirty="0">
                <a:solidFill>
                  <a:srgbClr val="C14628"/>
                </a:solidFill>
              </a:rPr>
              <a:t>Manual Bump Test Procedure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377" y="1667633"/>
            <a:ext cx="1701114" cy="1275836"/>
          </a:xfrm>
          <a:prstGeom prst="rect">
            <a:avLst/>
          </a:prstGeom>
        </p:spPr>
      </p:pic>
      <p:cxnSp>
        <p:nvCxnSpPr>
          <p:cNvPr id="11" name="Straight Arrow Connector 10"/>
          <p:cNvCxnSpPr/>
          <p:nvPr/>
        </p:nvCxnSpPr>
        <p:spPr>
          <a:xfrm>
            <a:off x="6794578" y="2171860"/>
            <a:ext cx="920918" cy="290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377" y="4415601"/>
            <a:ext cx="1701114" cy="2170357"/>
          </a:xfrm>
          <a:prstGeom prst="rect">
            <a:avLst/>
          </a:prstGeom>
        </p:spPr>
      </p:pic>
    </p:spTree>
    <p:extLst>
      <p:ext uri="{BB962C8B-B14F-4D97-AF65-F5344CB8AC3E}">
        <p14:creationId xmlns:p14="http://schemas.microsoft.com/office/powerpoint/2010/main" val="3270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47</a:t>
            </a:fld>
            <a:endParaRPr lang="en-US"/>
          </a:p>
        </p:txBody>
      </p:sp>
      <p:sp>
        <p:nvSpPr>
          <p:cNvPr id="4" name="Content Placeholder 3"/>
          <p:cNvSpPr>
            <a:spLocks noGrp="1"/>
          </p:cNvSpPr>
          <p:nvPr>
            <p:ph idx="1"/>
          </p:nvPr>
        </p:nvSpPr>
        <p:spPr/>
        <p:txBody>
          <a:bodyPr/>
          <a:lstStyle/>
          <a:p>
            <a:pPr marL="0" indent="0">
              <a:buNone/>
            </a:pPr>
            <a:r>
              <a:rPr lang="en-US" sz="2000" b="1"/>
              <a:t>Three things will occur in the event that the personal monitor alarms…</a:t>
            </a:r>
          </a:p>
          <a:p>
            <a:pPr>
              <a:buFont typeface="Wingdings" panose="05000000000000000000" pitchFamily="2" charset="2"/>
              <a:buChar char="ü"/>
            </a:pPr>
            <a:r>
              <a:rPr lang="en-US" sz="2000" b="1"/>
              <a:t>Alarm </a:t>
            </a:r>
          </a:p>
          <a:p>
            <a:pPr>
              <a:buFont typeface="Wingdings" panose="05000000000000000000" pitchFamily="2" charset="2"/>
              <a:buChar char="ü"/>
            </a:pPr>
            <a:r>
              <a:rPr lang="en-US" sz="2000" b="1"/>
              <a:t>Vibrate </a:t>
            </a:r>
          </a:p>
          <a:p>
            <a:pPr>
              <a:buFont typeface="Wingdings" panose="05000000000000000000" pitchFamily="2" charset="2"/>
              <a:buChar char="ü"/>
            </a:pPr>
            <a:r>
              <a:rPr lang="en-US" sz="2000" b="1"/>
              <a:t>Blink </a:t>
            </a:r>
          </a:p>
          <a:p>
            <a:pPr>
              <a:buFont typeface="Wingdings" panose="05000000000000000000" pitchFamily="2" charset="2"/>
              <a:buChar char="ü"/>
            </a:pPr>
            <a:endParaRPr lang="en-US" sz="2000" b="1"/>
          </a:p>
          <a:p>
            <a:pPr marL="0" indent="0" algn="ctr">
              <a:buNone/>
            </a:pPr>
            <a:r>
              <a:rPr lang="en-US" sz="2000" b="1"/>
              <a:t>Monitors are to be carried on the upper chest area at all times.   </a:t>
            </a:r>
          </a:p>
          <a:p>
            <a:pPr marL="0" indent="0" algn="ctr">
              <a:buNone/>
            </a:pPr>
            <a:endParaRPr lang="en-US" sz="2000" b="1"/>
          </a:p>
          <a:p>
            <a:pPr marL="0" indent="0" algn="ctr">
              <a:buNone/>
            </a:pPr>
            <a:r>
              <a:rPr lang="en-US" sz="2000" b="1">
                <a:solidFill>
                  <a:srgbClr val="FF0000"/>
                </a:solidFill>
              </a:rPr>
              <a:t>Monitors on hard hats will not be tolerated. </a:t>
            </a:r>
          </a:p>
        </p:txBody>
      </p:sp>
      <p:sp>
        <p:nvSpPr>
          <p:cNvPr id="2" name="Title 1"/>
          <p:cNvSpPr>
            <a:spLocks noGrp="1"/>
          </p:cNvSpPr>
          <p:nvPr>
            <p:ph type="title"/>
          </p:nvPr>
        </p:nvSpPr>
        <p:spPr>
          <a:xfrm>
            <a:off x="297180" y="253713"/>
            <a:ext cx="5715000" cy="854647"/>
          </a:xfrm>
        </p:spPr>
        <p:txBody>
          <a:bodyPr/>
          <a:lstStyle/>
          <a:p>
            <a:pPr algn="ctr"/>
            <a:r>
              <a:rPr lang="en-US" dirty="0">
                <a:solidFill>
                  <a:srgbClr val="C14628"/>
                </a:solidFill>
              </a:rPr>
              <a:t>Alarm</a:t>
            </a:r>
          </a:p>
        </p:txBody>
      </p:sp>
    </p:spTree>
    <p:extLst>
      <p:ext uri="{BB962C8B-B14F-4D97-AF65-F5344CB8AC3E}">
        <p14:creationId xmlns:p14="http://schemas.microsoft.com/office/powerpoint/2010/main" val="144991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5468-DF52-4A27-A696-0C7873248D43}"/>
              </a:ext>
            </a:extLst>
          </p:cNvPr>
          <p:cNvSpPr>
            <a:spLocks noGrp="1"/>
          </p:cNvSpPr>
          <p:nvPr>
            <p:ph type="title"/>
          </p:nvPr>
        </p:nvSpPr>
        <p:spPr>
          <a:xfrm>
            <a:off x="355903" y="253713"/>
            <a:ext cx="5715000" cy="854647"/>
          </a:xfrm>
        </p:spPr>
        <p:txBody>
          <a:bodyPr/>
          <a:lstStyle/>
          <a:p>
            <a:r>
              <a:rPr lang="en-US" dirty="0">
                <a:solidFill>
                  <a:srgbClr val="C14628"/>
                </a:solidFill>
              </a:rPr>
              <a:t>Any Questions?????</a:t>
            </a:r>
          </a:p>
        </p:txBody>
      </p:sp>
      <p:sp>
        <p:nvSpPr>
          <p:cNvPr id="3" name="Content Placeholder 2">
            <a:extLst>
              <a:ext uri="{FF2B5EF4-FFF2-40B4-BE49-F238E27FC236}">
                <a16:creationId xmlns:a16="http://schemas.microsoft.com/office/drawing/2014/main" id="{684EB045-E4BC-4526-91FC-2D4F4820F9AB}"/>
              </a:ext>
            </a:extLst>
          </p:cNvPr>
          <p:cNvSpPr>
            <a:spLocks noGrp="1"/>
          </p:cNvSpPr>
          <p:nvPr>
            <p:ph idx="1"/>
          </p:nvPr>
        </p:nvSpPr>
        <p:spPr/>
        <p:txBody>
          <a:bodyPr/>
          <a:lstStyle/>
          <a:p>
            <a:pPr algn="ctr"/>
            <a:endParaRPr lang="en-US" dirty="0"/>
          </a:p>
          <a:p>
            <a:pPr algn="ctr"/>
            <a:endParaRPr lang="en-US" dirty="0"/>
          </a:p>
          <a:p>
            <a:pPr algn="ctr"/>
            <a:r>
              <a:rPr lang="en-US" sz="5400" b="1" i="1" dirty="0"/>
              <a:t>Thank you</a:t>
            </a:r>
          </a:p>
          <a:p>
            <a:pPr algn="ctr"/>
            <a:r>
              <a:rPr lang="en-US" sz="5400" b="1" i="1" dirty="0"/>
              <a:t>Any Questions????</a:t>
            </a:r>
          </a:p>
        </p:txBody>
      </p:sp>
      <p:sp>
        <p:nvSpPr>
          <p:cNvPr id="4" name="Slide Number Placeholder 3">
            <a:extLst>
              <a:ext uri="{FF2B5EF4-FFF2-40B4-BE49-F238E27FC236}">
                <a16:creationId xmlns:a16="http://schemas.microsoft.com/office/drawing/2014/main" id="{3078308B-0AE5-498B-97FA-39C68696B84F}"/>
              </a:ext>
            </a:extLst>
          </p:cNvPr>
          <p:cNvSpPr>
            <a:spLocks noGrp="1"/>
          </p:cNvSpPr>
          <p:nvPr>
            <p:ph type="sldNum" sz="quarter" idx="12"/>
          </p:nvPr>
        </p:nvSpPr>
        <p:spPr/>
        <p:txBody>
          <a:bodyPr/>
          <a:lstStyle/>
          <a:p>
            <a:fld id="{B5EB69C0-7537-C24C-BC67-8B5F238D9475}" type="slidenum">
              <a:rPr lang="en-US" smtClean="0"/>
              <a:pPr/>
              <a:t>48</a:t>
            </a:fld>
            <a:endParaRPr lang="en-US"/>
          </a:p>
        </p:txBody>
      </p:sp>
    </p:spTree>
    <p:extLst>
      <p:ext uri="{BB962C8B-B14F-4D97-AF65-F5344CB8AC3E}">
        <p14:creationId xmlns:p14="http://schemas.microsoft.com/office/powerpoint/2010/main" val="3612774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5</a:t>
            </a:fld>
            <a:endParaRPr lang="en-US"/>
          </a:p>
        </p:txBody>
      </p:sp>
      <p:sp>
        <p:nvSpPr>
          <p:cNvPr id="4" name="Content Placeholder 3"/>
          <p:cNvSpPr>
            <a:spLocks noGrp="1"/>
          </p:cNvSpPr>
          <p:nvPr>
            <p:ph idx="1"/>
          </p:nvPr>
        </p:nvSpPr>
        <p:spPr>
          <a:xfrm>
            <a:off x="943582" y="1303507"/>
            <a:ext cx="7451387" cy="3841660"/>
          </a:xfrm>
        </p:spPr>
        <p:txBody>
          <a:bodyPr/>
          <a:lstStyle/>
          <a:p>
            <a:r>
              <a:rPr lang="en-US" sz="2000" b="1">
                <a:solidFill>
                  <a:srgbClr val="FF0000"/>
                </a:solidFill>
              </a:rPr>
              <a:t>CLP is a restricted access only plant</a:t>
            </a:r>
          </a:p>
          <a:p>
            <a:pPr marL="0" indent="0">
              <a:buNone/>
            </a:pPr>
            <a:endParaRPr lang="en-US" sz="2000" b="1"/>
          </a:p>
          <a:p>
            <a:pPr marL="0" indent="0">
              <a:buNone/>
            </a:pPr>
            <a:r>
              <a:rPr lang="en-US" sz="2000" b="1" u="sng"/>
              <a:t>Training Requirements</a:t>
            </a:r>
            <a:r>
              <a:rPr lang="en-US" sz="2000" b="1"/>
              <a:t>: </a:t>
            </a:r>
          </a:p>
          <a:p>
            <a:r>
              <a:rPr lang="en-US" sz="2000" b="1"/>
              <a:t>Must have attended Concentrate Leach Plant Hazard Awareness &amp; Access class</a:t>
            </a:r>
          </a:p>
          <a:p>
            <a:r>
              <a:rPr lang="en-US" sz="2000" b="1"/>
              <a:t>Must have signed training acknowledgement for CLP Access</a:t>
            </a:r>
          </a:p>
          <a:p>
            <a:r>
              <a:rPr lang="en-US" sz="2000" b="1"/>
              <a:t>Have CLP Sticker on Hard hat for current year</a:t>
            </a:r>
          </a:p>
        </p:txBody>
      </p:sp>
      <p:sp>
        <p:nvSpPr>
          <p:cNvPr id="2" name="Title 1"/>
          <p:cNvSpPr>
            <a:spLocks noGrp="1"/>
          </p:cNvSpPr>
          <p:nvPr>
            <p:ph type="title"/>
          </p:nvPr>
        </p:nvSpPr>
        <p:spPr/>
        <p:txBody>
          <a:bodyPr/>
          <a:lstStyle/>
          <a:p>
            <a:pPr algn="ctr"/>
            <a:r>
              <a:rPr lang="en-US" dirty="0">
                <a:solidFill>
                  <a:srgbClr val="C14628"/>
                </a:solidFill>
              </a:rPr>
              <a:t>Access To CLP</a:t>
            </a:r>
          </a:p>
        </p:txBody>
      </p:sp>
      <p:sp>
        <p:nvSpPr>
          <p:cNvPr id="5" name="Rectangle 4"/>
          <p:cNvSpPr/>
          <p:nvPr/>
        </p:nvSpPr>
        <p:spPr>
          <a:xfrm>
            <a:off x="1346076" y="4660416"/>
            <a:ext cx="6295379" cy="830997"/>
          </a:xfrm>
          <a:prstGeom prst="rect">
            <a:avLst/>
          </a:prstGeom>
        </p:spPr>
        <p:txBody>
          <a:bodyPr wrap="square">
            <a:spAutoFit/>
          </a:bodyPr>
          <a:lstStyle/>
          <a:p>
            <a:pPr algn="ctr"/>
            <a:r>
              <a:rPr lang="en-US" sz="2400" b="1" i="1"/>
              <a:t>Access is </a:t>
            </a:r>
            <a:r>
              <a:rPr lang="en-US" sz="2400" b="1" i="1" u="sng">
                <a:solidFill>
                  <a:srgbClr val="FF0000"/>
                </a:solidFill>
              </a:rPr>
              <a:t>NOT</a:t>
            </a:r>
            <a:r>
              <a:rPr lang="en-US" sz="2400" b="1" i="1"/>
              <a:t> permitted without the above required training.</a:t>
            </a:r>
            <a:endParaRPr lang="en-US" sz="2400"/>
          </a:p>
        </p:txBody>
      </p:sp>
    </p:spTree>
    <p:extLst>
      <p:ext uri="{BB962C8B-B14F-4D97-AF65-F5344CB8AC3E}">
        <p14:creationId xmlns:p14="http://schemas.microsoft.com/office/powerpoint/2010/main" val="77538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4433-7D78-4C29-8008-204ABB48F7BE}"/>
              </a:ext>
            </a:extLst>
          </p:cNvPr>
          <p:cNvSpPr>
            <a:spLocks noGrp="1"/>
          </p:cNvSpPr>
          <p:nvPr>
            <p:ph type="title"/>
          </p:nvPr>
        </p:nvSpPr>
        <p:spPr>
          <a:xfrm>
            <a:off x="297180" y="367553"/>
            <a:ext cx="5715000" cy="744071"/>
          </a:xfrm>
        </p:spPr>
        <p:txBody>
          <a:bodyPr>
            <a:normAutofit/>
          </a:bodyPr>
          <a:lstStyle/>
          <a:p>
            <a:r>
              <a:rPr lang="en-US" dirty="0"/>
              <a:t>c</a:t>
            </a:r>
          </a:p>
        </p:txBody>
      </p:sp>
      <p:pic>
        <p:nvPicPr>
          <p:cNvPr id="6" name="Content Placeholder 5" descr="A picture containing text, sign, street&#10;&#10;Description automatically generated">
            <a:extLst>
              <a:ext uri="{FF2B5EF4-FFF2-40B4-BE49-F238E27FC236}">
                <a16:creationId xmlns:a16="http://schemas.microsoft.com/office/drawing/2014/main" id="{719E2BD8-EA49-4D5E-93F5-A06BFE367822}"/>
              </a:ext>
            </a:extLst>
          </p:cNvPr>
          <p:cNvPicPr>
            <a:picLocks noGrp="1" noChangeAspect="1"/>
          </p:cNvPicPr>
          <p:nvPr>
            <p:ph idx="1"/>
          </p:nvPr>
        </p:nvPicPr>
        <p:blipFill>
          <a:blip r:embed="rId2"/>
          <a:stretch>
            <a:fillRect/>
          </a:stretch>
        </p:blipFill>
        <p:spPr>
          <a:xfrm rot="5400000">
            <a:off x="1755427" y="1559608"/>
            <a:ext cx="5274551" cy="4912660"/>
          </a:xfrm>
        </p:spPr>
      </p:pic>
      <p:sp>
        <p:nvSpPr>
          <p:cNvPr id="4" name="Slide Number Placeholder 3">
            <a:extLst>
              <a:ext uri="{FF2B5EF4-FFF2-40B4-BE49-F238E27FC236}">
                <a16:creationId xmlns:a16="http://schemas.microsoft.com/office/drawing/2014/main" id="{557D9923-5672-4CA7-A5EB-B281203C892D}"/>
              </a:ext>
            </a:extLst>
          </p:cNvPr>
          <p:cNvSpPr>
            <a:spLocks noGrp="1"/>
          </p:cNvSpPr>
          <p:nvPr>
            <p:ph type="sldNum" sz="quarter" idx="12"/>
          </p:nvPr>
        </p:nvSpPr>
        <p:spPr/>
        <p:txBody>
          <a:bodyPr/>
          <a:lstStyle/>
          <a:p>
            <a:fld id="{B5EB69C0-7537-C24C-BC67-8B5F238D9475}" type="slidenum">
              <a:rPr lang="en-US" smtClean="0"/>
              <a:pPr/>
              <a:t>6</a:t>
            </a:fld>
            <a:endParaRPr lang="en-US"/>
          </a:p>
        </p:txBody>
      </p:sp>
      <p:sp>
        <p:nvSpPr>
          <p:cNvPr id="8" name="TextBox 7">
            <a:extLst>
              <a:ext uri="{FF2B5EF4-FFF2-40B4-BE49-F238E27FC236}">
                <a16:creationId xmlns:a16="http://schemas.microsoft.com/office/drawing/2014/main" id="{F64FAE5D-9627-44C6-81C1-39611C3F30CA}"/>
              </a:ext>
            </a:extLst>
          </p:cNvPr>
          <p:cNvSpPr txBox="1"/>
          <p:nvPr/>
        </p:nvSpPr>
        <p:spPr>
          <a:xfrm>
            <a:off x="2102220" y="465293"/>
            <a:ext cx="4580964" cy="646331"/>
          </a:xfrm>
          <a:prstGeom prst="rect">
            <a:avLst/>
          </a:prstGeom>
          <a:noFill/>
        </p:spPr>
        <p:txBody>
          <a:bodyPr wrap="square">
            <a:spAutoFit/>
          </a:bodyPr>
          <a:lstStyle/>
          <a:p>
            <a:pPr algn="ctr"/>
            <a:r>
              <a:rPr lang="en-US" sz="3600" b="1" dirty="0">
                <a:solidFill>
                  <a:schemeClr val="bg1"/>
                </a:solidFill>
                <a:highlight>
                  <a:srgbClr val="8F133C"/>
                </a:highlight>
              </a:rPr>
              <a:t>Access To CLP</a:t>
            </a:r>
            <a:endParaRPr lang="en-US" sz="3600" b="1" dirty="0">
              <a:solidFill>
                <a:schemeClr val="bg1"/>
              </a:solidFill>
            </a:endParaRPr>
          </a:p>
        </p:txBody>
      </p:sp>
    </p:spTree>
    <p:extLst>
      <p:ext uri="{BB962C8B-B14F-4D97-AF65-F5344CB8AC3E}">
        <p14:creationId xmlns:p14="http://schemas.microsoft.com/office/powerpoint/2010/main" val="1989783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7</a:t>
            </a:fld>
            <a:endParaRPr lang="en-US"/>
          </a:p>
        </p:txBody>
      </p:sp>
      <p:sp>
        <p:nvSpPr>
          <p:cNvPr id="4" name="Content Placeholder 3"/>
          <p:cNvSpPr>
            <a:spLocks noGrp="1"/>
          </p:cNvSpPr>
          <p:nvPr>
            <p:ph idx="1"/>
          </p:nvPr>
        </p:nvSpPr>
        <p:spPr/>
        <p:txBody>
          <a:bodyPr/>
          <a:lstStyle/>
          <a:p>
            <a:pPr marL="0" indent="0">
              <a:buNone/>
            </a:pPr>
            <a:endParaRPr lang="en-US" dirty="0"/>
          </a:p>
          <a:p>
            <a:r>
              <a:rPr lang="en-US" sz="2000" b="1" dirty="0"/>
              <a:t>Sign in and out at the control room is </a:t>
            </a:r>
            <a:r>
              <a:rPr lang="en-US" sz="2000" b="1" dirty="0">
                <a:solidFill>
                  <a:srgbClr val="FF0000"/>
                </a:solidFill>
              </a:rPr>
              <a:t>REQUIRED.</a:t>
            </a:r>
          </a:p>
          <a:p>
            <a:pPr marL="0" indent="0">
              <a:buNone/>
            </a:pPr>
            <a:endParaRPr lang="en-US" sz="2000" b="1" dirty="0">
              <a:solidFill>
                <a:srgbClr val="FF0000"/>
              </a:solidFill>
            </a:endParaRPr>
          </a:p>
          <a:p>
            <a:pPr marL="0" indent="0">
              <a:buNone/>
            </a:pPr>
            <a:endParaRPr lang="en-US" sz="2000" b="1" dirty="0">
              <a:solidFill>
                <a:srgbClr val="FF0000"/>
              </a:solidFill>
            </a:endParaRPr>
          </a:p>
          <a:p>
            <a:r>
              <a:rPr lang="en-US" sz="2000" b="1" dirty="0"/>
              <a:t>Personal gas monitors will be checked out at the control room when signing in and returned when signing out.</a:t>
            </a:r>
          </a:p>
          <a:p>
            <a:pPr marL="0" indent="0">
              <a:buNone/>
            </a:pPr>
            <a:endParaRPr lang="en-US" dirty="0"/>
          </a:p>
        </p:txBody>
      </p:sp>
      <p:sp>
        <p:nvSpPr>
          <p:cNvPr id="2" name="Title 1"/>
          <p:cNvSpPr>
            <a:spLocks noGrp="1"/>
          </p:cNvSpPr>
          <p:nvPr>
            <p:ph type="title"/>
          </p:nvPr>
        </p:nvSpPr>
        <p:spPr/>
        <p:txBody>
          <a:bodyPr/>
          <a:lstStyle/>
          <a:p>
            <a:pPr algn="ctr"/>
            <a:r>
              <a:rPr lang="en-US" dirty="0">
                <a:solidFill>
                  <a:srgbClr val="C14628"/>
                </a:solidFill>
              </a:rPr>
              <a:t>CLP Access</a:t>
            </a:r>
          </a:p>
        </p:txBody>
      </p:sp>
    </p:spTree>
    <p:extLst>
      <p:ext uri="{BB962C8B-B14F-4D97-AF65-F5344CB8AC3E}">
        <p14:creationId xmlns:p14="http://schemas.microsoft.com/office/powerpoint/2010/main" val="2167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a:xfrm>
            <a:off x="685800" y="1296852"/>
            <a:ext cx="45719" cy="162832"/>
          </a:xfrm>
        </p:spPr>
        <p:txBody>
          <a:bodyPr>
            <a:normAutofit fontScale="90000"/>
          </a:bodyPr>
          <a:lstStyle/>
          <a:p>
            <a:endParaRPr lang="en-US" dirty="0"/>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a:xfrm>
            <a:off x="276837" y="2164360"/>
            <a:ext cx="8045042" cy="2154383"/>
          </a:xfrm>
        </p:spPr>
        <p:txBody>
          <a:bodyPr/>
          <a:lstStyle/>
          <a:p>
            <a:pPr algn="ctr"/>
            <a:r>
              <a:rPr lang="en-US" sz="2400" b="1" dirty="0">
                <a:solidFill>
                  <a:schemeClr val="bg1"/>
                </a:solidFill>
                <a:latin typeface="+mj-lt"/>
              </a:rPr>
              <a:t>Evacuation Procedures</a:t>
            </a:r>
            <a:endParaRPr lang="en-US" sz="2400" b="1" i="1" dirty="0">
              <a:solidFill>
                <a:schemeClr val="bg1"/>
              </a:solidFill>
              <a:latin typeface="+mj-lt"/>
            </a:endParaRPr>
          </a:p>
          <a:p>
            <a:pPr algn="ctr"/>
            <a:endParaRPr lang="en-US" dirty="0"/>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8</a:t>
            </a:fld>
            <a:endParaRPr lang="en-US" dirty="0"/>
          </a:p>
        </p:txBody>
      </p:sp>
    </p:spTree>
    <p:extLst>
      <p:ext uri="{BB962C8B-B14F-4D97-AF65-F5344CB8AC3E}">
        <p14:creationId xmlns:p14="http://schemas.microsoft.com/office/powerpoint/2010/main" val="197324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a:defRPr/>
            </a:pPr>
            <a:fld id="{0966DC23-5D75-4E55-94E0-8AC9A57DBD08}" type="slidenum">
              <a:rPr lang="en-US" smtClean="0"/>
              <a:pPr>
                <a:defRPr/>
              </a:pPr>
              <a:t>9</a:t>
            </a:fld>
            <a:endParaRPr lang="en-US"/>
          </a:p>
        </p:txBody>
      </p:sp>
      <p:sp>
        <p:nvSpPr>
          <p:cNvPr id="4" name="Content Placeholder 3"/>
          <p:cNvSpPr>
            <a:spLocks noGrp="1"/>
          </p:cNvSpPr>
          <p:nvPr>
            <p:ph idx="1"/>
          </p:nvPr>
        </p:nvSpPr>
        <p:spPr/>
        <p:txBody>
          <a:bodyPr/>
          <a:lstStyle/>
          <a:p>
            <a:pPr marL="0" indent="0">
              <a:buNone/>
            </a:pPr>
            <a:r>
              <a:rPr lang="en-US" sz="2000" b="1"/>
              <a:t>In the event of an emergency that requires an evacuation of the CLP area the following actions should be taken: </a:t>
            </a:r>
          </a:p>
          <a:p>
            <a:endParaRPr lang="en-US" sz="2000" b="1"/>
          </a:p>
          <a:p>
            <a:r>
              <a:rPr lang="en-US" sz="2000" b="1"/>
              <a:t>Initiate a MAYDAY by pressing the orange button on your radio or call 865-6600</a:t>
            </a:r>
          </a:p>
          <a:p>
            <a:r>
              <a:rPr lang="en-US" sz="2000" b="1"/>
              <a:t>Notify Supervisor of situation and where you need assistance. </a:t>
            </a:r>
          </a:p>
          <a:p>
            <a:r>
              <a:rPr lang="en-US" sz="2000" b="1"/>
              <a:t>Supervisor will then contact control room to sound alarm and/or notify personnel over radio or phone. </a:t>
            </a:r>
          </a:p>
          <a:p>
            <a:r>
              <a:rPr lang="en-US" sz="2000" b="1"/>
              <a:t>When a CLP evacuation is called immediately proceed to the evacuation point associated with the CLP. </a:t>
            </a:r>
          </a:p>
        </p:txBody>
      </p:sp>
      <p:sp>
        <p:nvSpPr>
          <p:cNvPr id="2" name="Title 1"/>
          <p:cNvSpPr>
            <a:spLocks noGrp="1"/>
          </p:cNvSpPr>
          <p:nvPr>
            <p:ph type="title"/>
          </p:nvPr>
        </p:nvSpPr>
        <p:spPr/>
        <p:txBody>
          <a:bodyPr/>
          <a:lstStyle/>
          <a:p>
            <a:pPr algn="ctr"/>
            <a:r>
              <a:rPr lang="en-US" dirty="0">
                <a:solidFill>
                  <a:srgbClr val="C14628"/>
                </a:solidFill>
              </a:rPr>
              <a:t>Evacuation Guideline </a:t>
            </a:r>
          </a:p>
        </p:txBody>
      </p:sp>
    </p:spTree>
    <p:extLst>
      <p:ext uri="{BB962C8B-B14F-4D97-AF65-F5344CB8AC3E}">
        <p14:creationId xmlns:p14="http://schemas.microsoft.com/office/powerpoint/2010/main" val="264501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4</Value>
      <Value>1</Value>
      <Value>7</Value>
    </TaxCatchAll>
    <lcf76f155ced4ddcb4097134ff3c332f xmlns="96b50f58-a40e-4869-8bc2-ee1dec35f0fa">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AF2DEF-D295-4A84-9C29-11D50A1A017A}">
  <ds:schemaRefs>
    <ds:schemaRef ds:uri="Microsoft.SharePoint.Taxonomy.ContentTypeSync"/>
  </ds:schemaRefs>
</ds:datastoreItem>
</file>

<file path=customXml/itemProps2.xml><?xml version="1.0" encoding="utf-8"?>
<ds:datastoreItem xmlns:ds="http://schemas.openxmlformats.org/officeDocument/2006/customXml" ds:itemID="{85DDB5EE-50E5-4177-84E9-75942133BDF6}">
  <ds:schemaRefs>
    <ds:schemaRef ds:uri="http://schemas.microsoft.com/sharepoint/v3/contenttype/forms"/>
  </ds:schemaRefs>
</ds:datastoreItem>
</file>

<file path=customXml/itemProps3.xml><?xml version="1.0" encoding="utf-8"?>
<ds:datastoreItem xmlns:ds="http://schemas.openxmlformats.org/officeDocument/2006/customXml" ds:itemID="{441A2C67-BB5D-4A0F-91E6-0E79D039CF60}">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http://purl.org/dc/dcmitype/"/>
    <ds:schemaRef ds:uri="1c8c09b6-704d-411a-b466-b4564be81472"/>
    <ds:schemaRef ds:uri="b5ba0a33-b247-4d4b-b9ae-c709af684fd3"/>
    <ds:schemaRef ds:uri="http://purl.org/dc/terms/"/>
  </ds:schemaRefs>
</ds:datastoreItem>
</file>

<file path=customXml/itemProps4.xml><?xml version="1.0" encoding="utf-8"?>
<ds:datastoreItem xmlns:ds="http://schemas.openxmlformats.org/officeDocument/2006/customXml" ds:itemID="{42FB0F54-36EE-4812-B936-CC86683C2133}"/>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1709</TotalTime>
  <Words>2631</Words>
  <Application>Microsoft Office PowerPoint</Application>
  <PresentationFormat>On-screen Show (4:3)</PresentationFormat>
  <Paragraphs>366</Paragraphs>
  <Slides>48</Slides>
  <Notes>19</Notes>
  <HiddenSlides>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vt:lpstr>
      <vt:lpstr>Arial Black</vt:lpstr>
      <vt:lpstr>Calibri</vt:lpstr>
      <vt:lpstr>Courier New</vt:lpstr>
      <vt:lpstr>D-DIN</vt:lpstr>
      <vt:lpstr>Tahoma</vt:lpstr>
      <vt:lpstr>Wingdings</vt:lpstr>
      <vt:lpstr>1_Office Theme</vt:lpstr>
      <vt:lpstr>think-cell Slide</vt:lpstr>
      <vt:lpstr>CLP Hazard Awareness Refresher June 28, 2021 Revision #1 </vt:lpstr>
      <vt:lpstr>Topics Discussed Today</vt:lpstr>
      <vt:lpstr>Concentrate Leach Plant</vt:lpstr>
      <vt:lpstr>PowerPoint Presentation</vt:lpstr>
      <vt:lpstr>Access To CLP</vt:lpstr>
      <vt:lpstr>c</vt:lpstr>
      <vt:lpstr>CLP Access</vt:lpstr>
      <vt:lpstr>PowerPoint Presentation</vt:lpstr>
      <vt:lpstr>Evacuation Guideline </vt:lpstr>
      <vt:lpstr>Evacuation Guideline </vt:lpstr>
      <vt:lpstr>Nash Tank Evacuation</vt:lpstr>
      <vt:lpstr>Evacuation Alarm</vt:lpstr>
      <vt:lpstr>Evacuation Points</vt:lpstr>
      <vt:lpstr>Re-Entry </vt:lpstr>
      <vt:lpstr>Conditions for Evacuation </vt:lpstr>
      <vt:lpstr>PowerPoint Presentation</vt:lpstr>
      <vt:lpstr>Hazards in the CLP</vt:lpstr>
      <vt:lpstr>Hazards in the CLP</vt:lpstr>
      <vt:lpstr>PowerPoint Presentation</vt:lpstr>
      <vt:lpstr>PowerPoint Presentation</vt:lpstr>
      <vt:lpstr>PowerPoint Presentation</vt:lpstr>
      <vt:lpstr>PowerPoint Presentation</vt:lpstr>
      <vt:lpstr>Vapor Cloud Locations:</vt:lpstr>
      <vt:lpstr>Vapor Cloud Locations: Outside Looking into the CLP</vt:lpstr>
      <vt:lpstr>PowerPoint Presentation</vt:lpstr>
      <vt:lpstr>Hazardous Gas </vt:lpstr>
      <vt:lpstr>NaHS(Sodium Hydrosulfide)</vt:lpstr>
      <vt:lpstr>NaHS Hazards </vt:lpstr>
      <vt:lpstr>What is H2S?</vt:lpstr>
      <vt:lpstr>What is H2S?</vt:lpstr>
      <vt:lpstr>Early Warning Signs of H2S exposure…</vt:lpstr>
      <vt:lpstr>Later Warning Signs that you’ve been exposed…</vt:lpstr>
      <vt:lpstr>H2S Table</vt:lpstr>
      <vt:lpstr>NaHS First Aid</vt:lpstr>
      <vt:lpstr>H2S Definitions </vt:lpstr>
      <vt:lpstr>H2S Definitions </vt:lpstr>
      <vt:lpstr>H2S Definitions </vt:lpstr>
      <vt:lpstr>Exposure to H2S is Unlikely </vt:lpstr>
      <vt:lpstr>PowerPoint Presentation</vt:lpstr>
      <vt:lpstr>Gas Monitor </vt:lpstr>
      <vt:lpstr>User Functions </vt:lpstr>
      <vt:lpstr>Battery Life Indicator</vt:lpstr>
      <vt:lpstr>Let the Docking Station Do the Work.</vt:lpstr>
      <vt:lpstr>Industrial Scientific Gas Badge Pro  Manual Bump Test Procedure  </vt:lpstr>
      <vt:lpstr>Industrial Scientific Gas Badge Pro  Manual Bump Test Procedure</vt:lpstr>
      <vt:lpstr>Industrial Scientific Gas Badge Pro  Manual Bump Test Procedure</vt:lpstr>
      <vt:lpstr>Alarm</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Garcia, Samuel J.</cp:lastModifiedBy>
  <cp:revision>17</cp:revision>
  <dcterms:created xsi:type="dcterms:W3CDTF">2022-01-20T21:24:06Z</dcterms:created>
  <dcterms:modified xsi:type="dcterms:W3CDTF">2023-08-23T20:08:29Z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0x0101000625A717CE324144AA678D44AED611A7</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2022-09-16T17:41:41Z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f925f15d-5cc2-4c4a-983c-1006563a4496</vt:lpwstr>
  </property>
  <property fmtid="{D5CDD505-2E9C-101B-9397-08002B2CF9AE}" pid="12" name="MSIP_Label_56f8a036-ae1b-4f85-92d3-f4203c03c43b_ContentBits">
    <vt:lpwstr>0</vt:lpwstr>
  </property>
</Properties>
</file>