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5"/>
  </p:sldMasterIdLst>
  <p:notesMasterIdLst>
    <p:notesMasterId r:id="rId39"/>
  </p:notesMasterIdLst>
  <p:sldIdLst>
    <p:sldId id="318" r:id="rId6"/>
    <p:sldId id="295" r:id="rId7"/>
    <p:sldId id="296" r:id="rId8"/>
    <p:sldId id="297" r:id="rId9"/>
    <p:sldId id="298" r:id="rId10"/>
    <p:sldId id="299" r:id="rId11"/>
    <p:sldId id="300" r:id="rId12"/>
    <p:sldId id="329" r:id="rId13"/>
    <p:sldId id="301" r:id="rId14"/>
    <p:sldId id="302" r:id="rId15"/>
    <p:sldId id="303" r:id="rId16"/>
    <p:sldId id="304" r:id="rId17"/>
    <p:sldId id="305" r:id="rId18"/>
    <p:sldId id="306" r:id="rId19"/>
    <p:sldId id="307" r:id="rId20"/>
    <p:sldId id="308" r:id="rId21"/>
    <p:sldId id="309" r:id="rId22"/>
    <p:sldId id="310" r:id="rId23"/>
    <p:sldId id="311" r:id="rId24"/>
    <p:sldId id="312" r:id="rId25"/>
    <p:sldId id="326" r:id="rId26"/>
    <p:sldId id="313" r:id="rId27"/>
    <p:sldId id="328" r:id="rId28"/>
    <p:sldId id="314" r:id="rId29"/>
    <p:sldId id="315" r:id="rId30"/>
    <p:sldId id="316" r:id="rId31"/>
    <p:sldId id="317" r:id="rId32"/>
    <p:sldId id="330" r:id="rId33"/>
    <p:sldId id="331" r:id="rId34"/>
    <p:sldId id="332" r:id="rId35"/>
    <p:sldId id="333" r:id="rId36"/>
    <p:sldId id="322" r:id="rId37"/>
    <p:sldId id="292" r:id="rId38"/>
  </p:sldIdLst>
  <p:sldSz cx="9144000" cy="6858000" type="screen4x3"/>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4628"/>
    <a:srgbClr val="8F133C"/>
    <a:srgbClr val="000000"/>
    <a:srgbClr val="BB5D00"/>
    <a:srgbClr val="842A17"/>
    <a:srgbClr val="722514"/>
    <a:srgbClr val="4A1B0C"/>
    <a:srgbClr val="832916"/>
    <a:srgbClr val="7A2715"/>
    <a:srgbClr val="447C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23" autoAdjust="0"/>
    <p:restoredTop sz="94694"/>
  </p:normalViewPr>
  <p:slideViewPr>
    <p:cSldViewPr snapToGrid="0" snapToObjects="1">
      <p:cViewPr varScale="1">
        <p:scale>
          <a:sx n="113" d="100"/>
          <a:sy n="113" d="100"/>
        </p:scale>
        <p:origin x="1152" y="11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40" Type="http://schemas.openxmlformats.org/officeDocument/2006/relationships/tags" Target="tags/tag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 color</c:v>
                </c:pt>
              </c:strCache>
            </c:strRef>
          </c:tx>
          <c:spPr>
            <a:solidFill>
              <a:srgbClr val="C14628"/>
            </a:solidFill>
            <a:ln>
              <a:noFill/>
            </a:ln>
            <a:effectLst/>
          </c:spPr>
          <c:invertIfNegative val="0"/>
          <c:cat>
            <c:strRef>
              <c:f>Sheet1!$A$2:$A$3</c:f>
              <c:strCache>
                <c:ptCount val="2"/>
                <c:pt idx="0">
                  <c:v>Category 1</c:v>
                </c:pt>
                <c:pt idx="1">
                  <c:v>Category 2</c:v>
                </c:pt>
              </c:strCache>
            </c:strRef>
          </c:cat>
          <c:val>
            <c:numRef>
              <c:f>Sheet1!$B$2:$B$3</c:f>
              <c:numCache>
                <c:formatCode>General</c:formatCode>
                <c:ptCount val="2"/>
                <c:pt idx="0">
                  <c:v>5</c:v>
                </c:pt>
                <c:pt idx="1">
                  <c:v>3</c:v>
                </c:pt>
              </c:numCache>
            </c:numRef>
          </c:val>
          <c:extLst>
            <c:ext xmlns:c16="http://schemas.microsoft.com/office/drawing/2014/chart" uri="{C3380CC4-5D6E-409C-BE32-E72D297353CC}">
              <c16:uniqueId val="{00000000-36D0-4747-AEB2-46BA13268819}"/>
            </c:ext>
          </c:extLst>
        </c:ser>
        <c:ser>
          <c:idx val="1"/>
          <c:order val="1"/>
          <c:tx>
            <c:strRef>
              <c:f>Sheet1!$C$1</c:f>
              <c:strCache>
                <c:ptCount val="1"/>
                <c:pt idx="0">
                  <c:v>2 color</c:v>
                </c:pt>
              </c:strCache>
            </c:strRef>
          </c:tx>
          <c:spPr>
            <a:solidFill>
              <a:srgbClr val="FF671C"/>
            </a:solidFill>
            <a:ln>
              <a:noFill/>
            </a:ln>
            <a:effectLst/>
          </c:spPr>
          <c:invertIfNegative val="0"/>
          <c:cat>
            <c:strRef>
              <c:f>Sheet1!$A$2:$A$3</c:f>
              <c:strCache>
                <c:ptCount val="2"/>
                <c:pt idx="0">
                  <c:v>Category 1</c:v>
                </c:pt>
                <c:pt idx="1">
                  <c:v>Category 2</c:v>
                </c:pt>
              </c:strCache>
            </c:strRef>
          </c:cat>
          <c:val>
            <c:numRef>
              <c:f>Sheet1!$C$2:$C$3</c:f>
              <c:numCache>
                <c:formatCode>General</c:formatCode>
                <c:ptCount val="2"/>
                <c:pt idx="0">
                  <c:v>3</c:v>
                </c:pt>
                <c:pt idx="1">
                  <c:v>5</c:v>
                </c:pt>
              </c:numCache>
            </c:numRef>
          </c:val>
          <c:extLst>
            <c:ext xmlns:c16="http://schemas.microsoft.com/office/drawing/2014/chart" uri="{C3380CC4-5D6E-409C-BE32-E72D297353CC}">
              <c16:uniqueId val="{00000001-36D0-4747-AEB2-46BA13268819}"/>
            </c:ext>
          </c:extLst>
        </c:ser>
        <c:ser>
          <c:idx val="2"/>
          <c:order val="2"/>
          <c:tx>
            <c:strRef>
              <c:f>Sheet1!$D$1</c:f>
              <c:strCache>
                <c:ptCount val="1"/>
                <c:pt idx="0">
                  <c:v>3 color</c:v>
                </c:pt>
              </c:strCache>
            </c:strRef>
          </c:tx>
          <c:spPr>
            <a:solidFill>
              <a:srgbClr val="F8991C"/>
            </a:solidFill>
            <a:ln>
              <a:noFill/>
            </a:ln>
            <a:effectLst/>
          </c:spPr>
          <c:invertIfNegative val="0"/>
          <c:cat>
            <c:strRef>
              <c:f>Sheet1!$A$2:$A$3</c:f>
              <c:strCache>
                <c:ptCount val="2"/>
                <c:pt idx="0">
                  <c:v>Category 1</c:v>
                </c:pt>
                <c:pt idx="1">
                  <c:v>Category 2</c:v>
                </c:pt>
              </c:strCache>
            </c:strRef>
          </c:cat>
          <c:val>
            <c:numRef>
              <c:f>Sheet1!$D$2:$D$3</c:f>
              <c:numCache>
                <c:formatCode>General</c:formatCode>
                <c:ptCount val="2"/>
                <c:pt idx="0">
                  <c:v>2.5</c:v>
                </c:pt>
                <c:pt idx="1">
                  <c:v>4</c:v>
                </c:pt>
              </c:numCache>
            </c:numRef>
          </c:val>
          <c:extLst>
            <c:ext xmlns:c16="http://schemas.microsoft.com/office/drawing/2014/chart" uri="{C3380CC4-5D6E-409C-BE32-E72D297353CC}">
              <c16:uniqueId val="{00000002-36D0-4747-AEB2-46BA13268819}"/>
            </c:ext>
          </c:extLst>
        </c:ser>
        <c:ser>
          <c:idx val="3"/>
          <c:order val="3"/>
          <c:tx>
            <c:strRef>
              <c:f>Sheet1!$E$1</c:f>
              <c:strCache>
                <c:ptCount val="1"/>
                <c:pt idx="0">
                  <c:v>4 color</c:v>
                </c:pt>
              </c:strCache>
            </c:strRef>
          </c:tx>
          <c:spPr>
            <a:solidFill>
              <a:srgbClr val="F8CF91"/>
            </a:solidFill>
            <a:ln>
              <a:noFill/>
            </a:ln>
            <a:effectLst/>
          </c:spPr>
          <c:invertIfNegative val="0"/>
          <c:cat>
            <c:strRef>
              <c:f>Sheet1!$A$2:$A$3</c:f>
              <c:strCache>
                <c:ptCount val="2"/>
                <c:pt idx="0">
                  <c:v>Category 1</c:v>
                </c:pt>
                <c:pt idx="1">
                  <c:v>Category 2</c:v>
                </c:pt>
              </c:strCache>
            </c:strRef>
          </c:cat>
          <c:val>
            <c:numRef>
              <c:f>Sheet1!$E$2:$E$3</c:f>
              <c:numCache>
                <c:formatCode>General</c:formatCode>
                <c:ptCount val="2"/>
                <c:pt idx="0">
                  <c:v>3</c:v>
                </c:pt>
                <c:pt idx="1">
                  <c:v>6</c:v>
                </c:pt>
              </c:numCache>
            </c:numRef>
          </c:val>
          <c:extLst>
            <c:ext xmlns:c16="http://schemas.microsoft.com/office/drawing/2014/chart" uri="{C3380CC4-5D6E-409C-BE32-E72D297353CC}">
              <c16:uniqueId val="{00000003-36D0-4747-AEB2-46BA13268819}"/>
            </c:ext>
          </c:extLst>
        </c:ser>
        <c:ser>
          <c:idx val="4"/>
          <c:order val="4"/>
          <c:tx>
            <c:strRef>
              <c:f>Sheet1!$F$1</c:f>
              <c:strCache>
                <c:ptCount val="1"/>
                <c:pt idx="0">
                  <c:v>5 color</c:v>
                </c:pt>
              </c:strCache>
            </c:strRef>
          </c:tx>
          <c:spPr>
            <a:solidFill>
              <a:srgbClr val="4C7093"/>
            </a:solidFill>
            <a:ln>
              <a:noFill/>
            </a:ln>
            <a:effectLst/>
          </c:spPr>
          <c:invertIfNegative val="0"/>
          <c:cat>
            <c:strRef>
              <c:f>Sheet1!$A$2:$A$3</c:f>
              <c:strCache>
                <c:ptCount val="2"/>
                <c:pt idx="0">
                  <c:v>Category 1</c:v>
                </c:pt>
                <c:pt idx="1">
                  <c:v>Category 2</c:v>
                </c:pt>
              </c:strCache>
            </c:strRef>
          </c:cat>
          <c:val>
            <c:numRef>
              <c:f>Sheet1!$F$2:$F$3</c:f>
              <c:numCache>
                <c:formatCode>General</c:formatCode>
                <c:ptCount val="2"/>
                <c:pt idx="0">
                  <c:v>4</c:v>
                </c:pt>
                <c:pt idx="1">
                  <c:v>5</c:v>
                </c:pt>
              </c:numCache>
            </c:numRef>
          </c:val>
          <c:extLst>
            <c:ext xmlns:c16="http://schemas.microsoft.com/office/drawing/2014/chart" uri="{C3380CC4-5D6E-409C-BE32-E72D297353CC}">
              <c16:uniqueId val="{00000004-36D0-4747-AEB2-46BA13268819}"/>
            </c:ext>
          </c:extLst>
        </c:ser>
        <c:ser>
          <c:idx val="5"/>
          <c:order val="5"/>
          <c:tx>
            <c:strRef>
              <c:f>Sheet1!$G$1</c:f>
              <c:strCache>
                <c:ptCount val="1"/>
                <c:pt idx="0">
                  <c:v>6 color</c:v>
                </c:pt>
              </c:strCache>
            </c:strRef>
          </c:tx>
          <c:spPr>
            <a:solidFill>
              <a:srgbClr val="000000"/>
            </a:solidFill>
            <a:ln>
              <a:noFill/>
            </a:ln>
            <a:effectLst/>
          </c:spPr>
          <c:invertIfNegative val="0"/>
          <c:dPt>
            <c:idx val="0"/>
            <c:invertIfNegative val="0"/>
            <c:bubble3D val="0"/>
            <c:spPr>
              <a:solidFill>
                <a:srgbClr val="000000"/>
              </a:solidFill>
              <a:ln>
                <a:noFill/>
              </a:ln>
              <a:effectLst/>
            </c:spPr>
            <c:extLst>
              <c:ext xmlns:c16="http://schemas.microsoft.com/office/drawing/2014/chart" uri="{C3380CC4-5D6E-409C-BE32-E72D297353CC}">
                <c16:uniqueId val="{00000006-36D0-4747-AEB2-46BA13268819}"/>
              </c:ext>
            </c:extLst>
          </c:dPt>
          <c:dPt>
            <c:idx val="1"/>
            <c:invertIfNegative val="0"/>
            <c:bubble3D val="0"/>
            <c:spPr>
              <a:solidFill>
                <a:schemeClr val="bg1"/>
              </a:solidFill>
              <a:ln>
                <a:noFill/>
              </a:ln>
              <a:effectLst/>
            </c:spPr>
            <c:extLst>
              <c:ext xmlns:c16="http://schemas.microsoft.com/office/drawing/2014/chart" uri="{C3380CC4-5D6E-409C-BE32-E72D297353CC}">
                <c16:uniqueId val="{00000008-36D0-4747-AEB2-46BA13268819}"/>
              </c:ext>
            </c:extLst>
          </c:dPt>
          <c:cat>
            <c:strRef>
              <c:f>Sheet1!$A$2:$A$3</c:f>
              <c:strCache>
                <c:ptCount val="2"/>
                <c:pt idx="0">
                  <c:v>Category 1</c:v>
                </c:pt>
                <c:pt idx="1">
                  <c:v>Category 2</c:v>
                </c:pt>
              </c:strCache>
            </c:strRef>
          </c:cat>
          <c:val>
            <c:numRef>
              <c:f>Sheet1!$G$2:$G$3</c:f>
              <c:numCache>
                <c:formatCode>General</c:formatCode>
                <c:ptCount val="2"/>
                <c:pt idx="0">
                  <c:v>6</c:v>
                </c:pt>
                <c:pt idx="1">
                  <c:v>3</c:v>
                </c:pt>
              </c:numCache>
            </c:numRef>
          </c:val>
          <c:extLst>
            <c:ext xmlns:c16="http://schemas.microsoft.com/office/drawing/2014/chart" uri="{C3380CC4-5D6E-409C-BE32-E72D297353CC}">
              <c16:uniqueId val="{00000009-36D0-4747-AEB2-46BA13268819}"/>
            </c:ext>
          </c:extLst>
        </c:ser>
        <c:ser>
          <c:idx val="6"/>
          <c:order val="6"/>
          <c:tx>
            <c:strRef>
              <c:f>Sheet1!$H$1</c:f>
              <c:strCache>
                <c:ptCount val="1"/>
                <c:pt idx="0">
                  <c:v>7 color</c:v>
                </c:pt>
              </c:strCache>
            </c:strRef>
          </c:tx>
          <c:spPr>
            <a:solidFill>
              <a:srgbClr val="8F133C"/>
            </a:solidFill>
            <a:ln>
              <a:noFill/>
            </a:ln>
            <a:effectLst/>
          </c:spPr>
          <c:invertIfNegative val="0"/>
          <c:dPt>
            <c:idx val="0"/>
            <c:invertIfNegative val="0"/>
            <c:bubble3D val="0"/>
            <c:spPr>
              <a:solidFill>
                <a:srgbClr val="8F133C"/>
              </a:solidFill>
              <a:ln>
                <a:noFill/>
              </a:ln>
              <a:effectLst/>
            </c:spPr>
            <c:extLst>
              <c:ext xmlns:c16="http://schemas.microsoft.com/office/drawing/2014/chart" uri="{C3380CC4-5D6E-409C-BE32-E72D297353CC}">
                <c16:uniqueId val="{0000000B-36D0-4747-AEB2-46BA13268819}"/>
              </c:ext>
            </c:extLst>
          </c:dPt>
          <c:cat>
            <c:strRef>
              <c:f>Sheet1!$A$2:$A$3</c:f>
              <c:strCache>
                <c:ptCount val="2"/>
                <c:pt idx="0">
                  <c:v>Category 1</c:v>
                </c:pt>
                <c:pt idx="1">
                  <c:v>Category 2</c:v>
                </c:pt>
              </c:strCache>
            </c:strRef>
          </c:cat>
          <c:val>
            <c:numRef>
              <c:f>Sheet1!$H$2:$H$3</c:f>
              <c:numCache>
                <c:formatCode>General</c:formatCode>
                <c:ptCount val="2"/>
                <c:pt idx="0">
                  <c:v>4</c:v>
                </c:pt>
                <c:pt idx="1">
                  <c:v>2</c:v>
                </c:pt>
              </c:numCache>
            </c:numRef>
          </c:val>
          <c:extLst>
            <c:ext xmlns:c16="http://schemas.microsoft.com/office/drawing/2014/chart" uri="{C3380CC4-5D6E-409C-BE32-E72D297353CC}">
              <c16:uniqueId val="{0000000C-36D0-4747-AEB2-46BA13268819}"/>
            </c:ext>
          </c:extLst>
        </c:ser>
        <c:dLbls>
          <c:showLegendKey val="0"/>
          <c:showVal val="0"/>
          <c:showCatName val="0"/>
          <c:showSerName val="0"/>
          <c:showPercent val="0"/>
          <c:showBubbleSize val="0"/>
        </c:dLbls>
        <c:gapWidth val="219"/>
        <c:overlap val="-27"/>
        <c:axId val="1078063408"/>
        <c:axId val="1298492384"/>
      </c:barChart>
      <c:catAx>
        <c:axId val="107806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98492384"/>
        <c:crosses val="autoZero"/>
        <c:auto val="1"/>
        <c:lblAlgn val="ctr"/>
        <c:lblOffset val="100"/>
        <c:noMultiLvlLbl val="0"/>
      </c:catAx>
      <c:valAx>
        <c:axId val="1298492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7806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C14628"/>
              </a:solidFill>
              <a:ln w="19050">
                <a:noFill/>
              </a:ln>
              <a:effectLst/>
            </c:spPr>
            <c:extLst>
              <c:ext xmlns:c16="http://schemas.microsoft.com/office/drawing/2014/chart" uri="{C3380CC4-5D6E-409C-BE32-E72D297353CC}">
                <c16:uniqueId val="{00000001-2752-4194-A01D-CBE87F6C44B1}"/>
              </c:ext>
            </c:extLst>
          </c:dPt>
          <c:dPt>
            <c:idx val="1"/>
            <c:bubble3D val="0"/>
            <c:spPr>
              <a:solidFill>
                <a:srgbClr val="FF671C"/>
              </a:solidFill>
              <a:ln w="19050">
                <a:noFill/>
              </a:ln>
              <a:effectLst/>
            </c:spPr>
            <c:extLst>
              <c:ext xmlns:c16="http://schemas.microsoft.com/office/drawing/2014/chart" uri="{C3380CC4-5D6E-409C-BE32-E72D297353CC}">
                <c16:uniqueId val="{00000003-2752-4194-A01D-CBE87F6C44B1}"/>
              </c:ext>
            </c:extLst>
          </c:dPt>
          <c:dPt>
            <c:idx val="2"/>
            <c:bubble3D val="0"/>
            <c:spPr>
              <a:solidFill>
                <a:srgbClr val="F8991C"/>
              </a:solidFill>
              <a:ln w="19050">
                <a:noFill/>
              </a:ln>
              <a:effectLst/>
            </c:spPr>
            <c:extLst>
              <c:ext xmlns:c16="http://schemas.microsoft.com/office/drawing/2014/chart" uri="{C3380CC4-5D6E-409C-BE32-E72D297353CC}">
                <c16:uniqueId val="{00000005-2752-4194-A01D-CBE87F6C44B1}"/>
              </c:ext>
            </c:extLst>
          </c:dPt>
          <c:dPt>
            <c:idx val="3"/>
            <c:bubble3D val="0"/>
            <c:spPr>
              <a:solidFill>
                <a:srgbClr val="F8CF91"/>
              </a:solidFill>
              <a:ln w="19050">
                <a:noFill/>
              </a:ln>
              <a:effectLst/>
            </c:spPr>
            <c:extLst>
              <c:ext xmlns:c16="http://schemas.microsoft.com/office/drawing/2014/chart" uri="{C3380CC4-5D6E-409C-BE32-E72D297353CC}">
                <c16:uniqueId val="{00000007-2752-4194-A01D-CBE87F6C44B1}"/>
              </c:ext>
            </c:extLst>
          </c:dPt>
          <c:dPt>
            <c:idx val="4"/>
            <c:bubble3D val="0"/>
            <c:spPr>
              <a:solidFill>
                <a:srgbClr val="4C7093"/>
              </a:solidFill>
              <a:ln w="19050">
                <a:noFill/>
              </a:ln>
              <a:effectLst/>
            </c:spPr>
            <c:extLst>
              <c:ext xmlns:c16="http://schemas.microsoft.com/office/drawing/2014/chart" uri="{C3380CC4-5D6E-409C-BE32-E72D297353CC}">
                <c16:uniqueId val="{00000009-2752-4194-A01D-CBE87F6C44B1}"/>
              </c:ext>
            </c:extLst>
          </c:dPt>
          <c:dPt>
            <c:idx val="5"/>
            <c:bubble3D val="0"/>
            <c:spPr>
              <a:solidFill>
                <a:schemeClr val="tx1"/>
              </a:solidFill>
              <a:ln w="19050">
                <a:noFill/>
              </a:ln>
              <a:effectLst/>
            </c:spPr>
            <c:extLst>
              <c:ext xmlns:c16="http://schemas.microsoft.com/office/drawing/2014/chart" uri="{C3380CC4-5D6E-409C-BE32-E72D297353CC}">
                <c16:uniqueId val="{0000000B-2752-4194-A01D-CBE87F6C44B1}"/>
              </c:ext>
            </c:extLst>
          </c:dPt>
          <c:dPt>
            <c:idx val="6"/>
            <c:bubble3D val="0"/>
            <c:spPr>
              <a:solidFill>
                <a:srgbClr val="8F133C"/>
              </a:solidFill>
              <a:ln w="19050">
                <a:noFill/>
              </a:ln>
              <a:effectLst/>
            </c:spPr>
            <c:extLst>
              <c:ext xmlns:c16="http://schemas.microsoft.com/office/drawing/2014/chart" uri="{C3380CC4-5D6E-409C-BE32-E72D297353CC}">
                <c16:uniqueId val="{0000000D-2752-4194-A01D-CBE87F6C44B1}"/>
              </c:ext>
            </c:extLst>
          </c:dPt>
          <c:dPt>
            <c:idx val="7"/>
            <c:bubble3D val="0"/>
            <c:spPr>
              <a:solidFill>
                <a:srgbClr val="447C55"/>
              </a:solidFill>
              <a:ln w="19050">
                <a:noFill/>
              </a:ln>
              <a:effectLst/>
            </c:spPr>
            <c:extLst>
              <c:ext xmlns:c16="http://schemas.microsoft.com/office/drawing/2014/chart" uri="{C3380CC4-5D6E-409C-BE32-E72D297353CC}">
                <c16:uniqueId val="{0000000F-2752-4194-A01D-CBE87F6C44B1}"/>
              </c:ext>
            </c:extLst>
          </c:dPt>
          <c:cat>
            <c:strRef>
              <c:f>Sheet1!$A$2:$A$9</c:f>
              <c:strCache>
                <c:ptCount val="8"/>
                <c:pt idx="0">
                  <c:v>1 color</c:v>
                </c:pt>
                <c:pt idx="1">
                  <c:v>2 color</c:v>
                </c:pt>
                <c:pt idx="2">
                  <c:v>3 color</c:v>
                </c:pt>
                <c:pt idx="3">
                  <c:v>4 color</c:v>
                </c:pt>
                <c:pt idx="4">
                  <c:v>5 color</c:v>
                </c:pt>
                <c:pt idx="5">
                  <c:v>6 color</c:v>
                </c:pt>
                <c:pt idx="6">
                  <c:v>7 color</c:v>
                </c:pt>
                <c:pt idx="7">
                  <c:v>8 color</c:v>
                </c:pt>
              </c:strCache>
            </c:strRef>
          </c:cat>
          <c:val>
            <c:numRef>
              <c:f>Sheet1!$B$2:$B$9</c:f>
              <c:numCache>
                <c:formatCode>General</c:formatCode>
                <c:ptCount val="8"/>
                <c:pt idx="0">
                  <c:v>3</c:v>
                </c:pt>
                <c:pt idx="1">
                  <c:v>3</c:v>
                </c:pt>
                <c:pt idx="2">
                  <c:v>3</c:v>
                </c:pt>
                <c:pt idx="3">
                  <c:v>3</c:v>
                </c:pt>
                <c:pt idx="4">
                  <c:v>3</c:v>
                </c:pt>
                <c:pt idx="5">
                  <c:v>3</c:v>
                </c:pt>
                <c:pt idx="6">
                  <c:v>3</c:v>
                </c:pt>
                <c:pt idx="7">
                  <c:v>3</c:v>
                </c:pt>
              </c:numCache>
            </c:numRef>
          </c:val>
          <c:extLst>
            <c:ext xmlns:c16="http://schemas.microsoft.com/office/drawing/2014/chart" uri="{C3380CC4-5D6E-409C-BE32-E72D297353CC}">
              <c16:uniqueId val="{00000010-2752-4194-A01D-CBE87F6C44B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ED030-48CC-D340-A246-BA954A3A0B49}" type="datetimeFigureOut">
              <a:rPr lang="en-US" smtClean="0"/>
              <a:t>8/23/2023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880130-CE8D-E640-9639-E0473270C6CB}" type="slidenum">
              <a:rPr lang="en-US" smtClean="0"/>
              <a:t>‹#›</a:t>
            </a:fld>
            <a:endParaRPr lang="en-US"/>
          </a:p>
        </p:txBody>
      </p:sp>
    </p:spTree>
    <p:extLst>
      <p:ext uri="{BB962C8B-B14F-4D97-AF65-F5344CB8AC3E}">
        <p14:creationId xmlns:p14="http://schemas.microsoft.com/office/powerpoint/2010/main" val="2917994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ing.com/search?q=Sievert&amp;filters=sid%3a123c7c34-69f8-c9da-e686-c757d23b957a&amp;form=ENTLNK"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1761" indent="-285293" eaLnBrk="0" hangingPunct="0">
              <a:defRPr>
                <a:solidFill>
                  <a:schemeClr val="tx1"/>
                </a:solidFill>
                <a:latin typeface="Arial" panose="020B0604020202020204" pitchFamily="34" charset="0"/>
              </a:defRPr>
            </a:lvl2pPr>
            <a:lvl3pPr marL="1141171" indent="-228234" eaLnBrk="0" hangingPunct="0">
              <a:defRPr>
                <a:solidFill>
                  <a:schemeClr val="tx1"/>
                </a:solidFill>
                <a:latin typeface="Arial" panose="020B0604020202020204" pitchFamily="34" charset="0"/>
              </a:defRPr>
            </a:lvl3pPr>
            <a:lvl4pPr marL="1597640" indent="-228234" eaLnBrk="0" hangingPunct="0">
              <a:defRPr>
                <a:solidFill>
                  <a:schemeClr val="tx1"/>
                </a:solidFill>
                <a:latin typeface="Arial" panose="020B0604020202020204" pitchFamily="34" charset="0"/>
              </a:defRPr>
            </a:lvl4pPr>
            <a:lvl5pPr marL="2054108" indent="-228234" eaLnBrk="0" hangingPunct="0">
              <a:defRPr>
                <a:solidFill>
                  <a:schemeClr val="tx1"/>
                </a:solidFill>
                <a:latin typeface="Arial" panose="020B0604020202020204" pitchFamily="34" charset="0"/>
              </a:defRPr>
            </a:lvl5pPr>
            <a:lvl6pPr marL="2510577" indent="-228234" eaLnBrk="0" fontAlgn="base" hangingPunct="0">
              <a:spcBef>
                <a:spcPct val="0"/>
              </a:spcBef>
              <a:spcAft>
                <a:spcPct val="0"/>
              </a:spcAft>
              <a:defRPr>
                <a:solidFill>
                  <a:schemeClr val="tx1"/>
                </a:solidFill>
                <a:latin typeface="Arial" panose="020B0604020202020204" pitchFamily="34" charset="0"/>
              </a:defRPr>
            </a:lvl6pPr>
            <a:lvl7pPr marL="2967045" indent="-228234" eaLnBrk="0" fontAlgn="base" hangingPunct="0">
              <a:spcBef>
                <a:spcPct val="0"/>
              </a:spcBef>
              <a:spcAft>
                <a:spcPct val="0"/>
              </a:spcAft>
              <a:defRPr>
                <a:solidFill>
                  <a:schemeClr val="tx1"/>
                </a:solidFill>
                <a:latin typeface="Arial" panose="020B0604020202020204" pitchFamily="34" charset="0"/>
              </a:defRPr>
            </a:lvl7pPr>
            <a:lvl8pPr marL="3423514" indent="-228234" eaLnBrk="0" fontAlgn="base" hangingPunct="0">
              <a:spcBef>
                <a:spcPct val="0"/>
              </a:spcBef>
              <a:spcAft>
                <a:spcPct val="0"/>
              </a:spcAft>
              <a:defRPr>
                <a:solidFill>
                  <a:schemeClr val="tx1"/>
                </a:solidFill>
                <a:latin typeface="Arial" panose="020B0604020202020204" pitchFamily="34" charset="0"/>
              </a:defRPr>
            </a:lvl8pPr>
            <a:lvl9pPr marL="3879982" indent="-22823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A4DBABB-5437-495A-BF6F-98786B3FCE0F}" type="slidenum">
              <a:rPr lang="en-US" altLang="en-US"/>
              <a:pPr eaLnBrk="1" hangingPunct="1"/>
              <a:t>3</a:t>
            </a:fld>
            <a:endParaRPr lang="en-US" altLang="en-US"/>
          </a:p>
        </p:txBody>
      </p:sp>
      <p:sp>
        <p:nvSpPr>
          <p:cNvPr id="39939" name="Rectangle 2"/>
          <p:cNvSpPr>
            <a:spLocks noGrp="1" noRot="1" noChangeAspect="1" noChangeArrowheads="1" noTextEdit="1"/>
          </p:cNvSpPr>
          <p:nvPr>
            <p:ph type="sldImg"/>
          </p:nvPr>
        </p:nvSpPr>
        <p:spPr>
          <a:xfrm>
            <a:off x="1155700" y="63500"/>
            <a:ext cx="4613275" cy="3460750"/>
          </a:xfrm>
          <a:ln/>
        </p:spPr>
      </p:sp>
      <p:sp>
        <p:nvSpPr>
          <p:cNvPr id="39940" name="Rectangle 3"/>
          <p:cNvSpPr>
            <a:spLocks noGrp="1" noChangeArrowheads="1"/>
          </p:cNvSpPr>
          <p:nvPr>
            <p:ph type="body" idx="1"/>
          </p:nvPr>
        </p:nvSpPr>
        <p:spPr>
          <a:xfrm>
            <a:off x="0" y="3676391"/>
            <a:ext cx="6942261" cy="5209408"/>
          </a:xfrm>
          <a:noFill/>
        </p:spPr>
        <p:txBody>
          <a:bodyPr/>
          <a:lstStyle/>
          <a:p>
            <a:pPr eaLnBrk="1" hangingPunct="1"/>
            <a:r>
              <a:rPr lang="en-US" altLang="en-US">
                <a:latin typeface="Arial" panose="020B0604020202020204" pitchFamily="34" charset="0"/>
                <a:cs typeface="Arial" panose="020B0604020202020204" pitchFamily="34" charset="0"/>
              </a:rPr>
              <a:t>Because there is a potential to each of you being exposed to small amounts of radiation, this training has been put together.  We want to give you accurate information about what you are dealing with.  There is a lot of fear around the word radiation because of atomic bombs and such.  By helping you to  understand radiation we hope to dispel some of the fears that you may have about it and to give you the information you need to keep yourself safe.  If there are any questions/comments/concerns along the way, please feel free to ask.</a:t>
            </a:r>
          </a:p>
        </p:txBody>
      </p:sp>
    </p:spTree>
    <p:extLst>
      <p:ext uri="{BB962C8B-B14F-4D97-AF65-F5344CB8AC3E}">
        <p14:creationId xmlns:p14="http://schemas.microsoft.com/office/powerpoint/2010/main" val="424840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removing the Choke Tube from the CLP vessel. The build up of concentrated material has the potential for low </a:t>
            </a:r>
            <a:r>
              <a:rPr lang="en-US" dirty="0" err="1"/>
              <a:t>low</a:t>
            </a:r>
            <a:r>
              <a:rPr lang="en-US" dirty="0"/>
              <a:t> levels of radiation. After the removal of the Choke Tube North Star should Hydro blast the Choke Tube before sending out for a rebuild. </a:t>
            </a:r>
          </a:p>
        </p:txBody>
      </p:sp>
      <p:sp>
        <p:nvSpPr>
          <p:cNvPr id="4" name="Slide Number Placeholder 3"/>
          <p:cNvSpPr>
            <a:spLocks noGrp="1"/>
          </p:cNvSpPr>
          <p:nvPr>
            <p:ph type="sldNum" sz="quarter" idx="5"/>
          </p:nvPr>
        </p:nvSpPr>
        <p:spPr/>
        <p:txBody>
          <a:bodyPr/>
          <a:lstStyle/>
          <a:p>
            <a:fld id="{9C880130-CE8D-E640-9639-E0473270C6CB}" type="slidenum">
              <a:rPr lang="en-US" smtClean="0"/>
              <a:t>8</a:t>
            </a:fld>
            <a:endParaRPr lang="en-US"/>
          </a:p>
        </p:txBody>
      </p:sp>
    </p:spTree>
    <p:extLst>
      <p:ext uri="{BB962C8B-B14F-4D97-AF65-F5344CB8AC3E}">
        <p14:creationId xmlns:p14="http://schemas.microsoft.com/office/powerpoint/2010/main" val="419108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CDB1AB-0FB5-43B3-ABE4-0396E1378A67}" type="slidenum">
              <a:rPr lang="en-US" altLang="en-US"/>
              <a:pPr/>
              <a:t>10</a:t>
            </a:fld>
            <a:endParaRPr lang="en-US" altLang="en-US"/>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xfrm>
            <a:off x="915916" y="4410400"/>
            <a:ext cx="5037537" cy="4177356"/>
          </a:xfrm>
        </p:spPr>
        <p:txBody>
          <a:bodyPr/>
          <a:lstStyle/>
          <a:p>
            <a:r>
              <a:rPr lang="en-US" sz="1200" b="0" i="0" kern="1200" dirty="0">
                <a:solidFill>
                  <a:schemeClr val="tx1"/>
                </a:solidFill>
                <a:effectLst/>
                <a:latin typeface="+mn-lt"/>
                <a:ea typeface="+mn-ea"/>
                <a:cs typeface="+mn-cs"/>
              </a:rPr>
              <a:t>The millirem is a </a:t>
            </a:r>
            <a:r>
              <a:rPr lang="en-US" sz="1200" b="1" i="0" kern="1200" dirty="0">
                <a:solidFill>
                  <a:schemeClr val="tx1"/>
                </a:solidFill>
                <a:effectLst/>
                <a:latin typeface="+mn-lt"/>
                <a:ea typeface="+mn-ea"/>
                <a:cs typeface="+mn-cs"/>
              </a:rPr>
              <a:t>unit of measurement of radiation absorbed dose</a:t>
            </a:r>
            <a:r>
              <a:rPr lang="en-US" sz="1200" b="0" i="0" kern="1200" dirty="0">
                <a:solidFill>
                  <a:schemeClr val="tx1"/>
                </a:solidFill>
                <a:effectLst/>
                <a:latin typeface="+mn-lt"/>
                <a:ea typeface="+mn-ea"/>
                <a:cs typeface="+mn-cs"/>
              </a:rPr>
              <a:t> Millirem is the special unit of any of the quantities expressed as dose equivalent in thousandths of a rem. The dose equivalent in rems is equal to the absorbed dose in multiplied by the quality factor (1 rem=0.01 </a:t>
            </a:r>
            <a:r>
              <a:rPr lang="en-US" sz="1200" b="0" i="0" u="none" strike="noStrike" kern="1200" dirty="0">
                <a:solidFill>
                  <a:schemeClr val="tx1"/>
                </a:solidFill>
                <a:effectLst/>
                <a:latin typeface="+mn-lt"/>
                <a:ea typeface="+mn-ea"/>
                <a:cs typeface="+mn-cs"/>
                <a:hlinkClick r:id="rId3"/>
              </a:rPr>
              <a:t>sievert</a:t>
            </a:r>
            <a:r>
              <a:rPr lang="en-US" sz="1200" b="0" i="0" kern="1200" dirty="0">
                <a:solidFill>
                  <a:schemeClr val="tx1"/>
                </a:solidFill>
                <a:effectLst/>
                <a:latin typeface="+mn-lt"/>
                <a:ea typeface="+mn-ea"/>
                <a:cs typeface="+mn-cs"/>
              </a:rPr>
              <a:t>) 1.</a:t>
            </a:r>
            <a:endParaRPr lang="en-US" altLang="en-US" dirty="0"/>
          </a:p>
        </p:txBody>
      </p:sp>
    </p:spTree>
    <p:extLst>
      <p:ext uri="{BB962C8B-B14F-4D97-AF65-F5344CB8AC3E}">
        <p14:creationId xmlns:p14="http://schemas.microsoft.com/office/powerpoint/2010/main" val="3166392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 Means Absorbed dose.</a:t>
            </a:r>
          </a:p>
        </p:txBody>
      </p:sp>
      <p:sp>
        <p:nvSpPr>
          <p:cNvPr id="4" name="Slide Number Placeholder 3"/>
          <p:cNvSpPr>
            <a:spLocks noGrp="1"/>
          </p:cNvSpPr>
          <p:nvPr>
            <p:ph type="sldNum" sz="quarter" idx="5"/>
          </p:nvPr>
        </p:nvSpPr>
        <p:spPr/>
        <p:txBody>
          <a:bodyPr/>
          <a:lstStyle/>
          <a:p>
            <a:fld id="{9C880130-CE8D-E640-9639-E0473270C6CB}" type="slidenum">
              <a:rPr lang="en-US" smtClean="0"/>
              <a:t>14</a:t>
            </a:fld>
            <a:endParaRPr lang="en-US"/>
          </a:p>
        </p:txBody>
      </p:sp>
    </p:spTree>
    <p:extLst>
      <p:ext uri="{BB962C8B-B14F-4D97-AF65-F5344CB8AC3E}">
        <p14:creationId xmlns:p14="http://schemas.microsoft.com/office/powerpoint/2010/main" val="3865275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1761" indent="-285293">
              <a:spcBef>
                <a:spcPct val="30000"/>
              </a:spcBef>
              <a:defRPr sz="1200">
                <a:solidFill>
                  <a:schemeClr val="tx1"/>
                </a:solidFill>
                <a:latin typeface="Arial" panose="020B0604020202020204" pitchFamily="34" charset="0"/>
                <a:cs typeface="Arial" panose="020B0604020202020204" pitchFamily="34" charset="0"/>
              </a:defRPr>
            </a:lvl2pPr>
            <a:lvl3pPr marL="1141171" indent="-228234">
              <a:spcBef>
                <a:spcPct val="30000"/>
              </a:spcBef>
              <a:defRPr sz="1200">
                <a:solidFill>
                  <a:schemeClr val="tx1"/>
                </a:solidFill>
                <a:latin typeface="Arial" panose="020B0604020202020204" pitchFamily="34" charset="0"/>
                <a:cs typeface="Arial" panose="020B0604020202020204" pitchFamily="34" charset="0"/>
              </a:defRPr>
            </a:lvl3pPr>
            <a:lvl4pPr marL="1597640" indent="-228234">
              <a:spcBef>
                <a:spcPct val="30000"/>
              </a:spcBef>
              <a:defRPr sz="1200">
                <a:solidFill>
                  <a:schemeClr val="tx1"/>
                </a:solidFill>
                <a:latin typeface="Arial" panose="020B0604020202020204" pitchFamily="34" charset="0"/>
                <a:cs typeface="Arial" panose="020B0604020202020204" pitchFamily="34" charset="0"/>
              </a:defRPr>
            </a:lvl4pPr>
            <a:lvl5pPr marL="2054108" indent="-228234">
              <a:spcBef>
                <a:spcPct val="30000"/>
              </a:spcBef>
              <a:defRPr sz="1200">
                <a:solidFill>
                  <a:schemeClr val="tx1"/>
                </a:solidFill>
                <a:latin typeface="Arial" panose="020B0604020202020204" pitchFamily="34" charset="0"/>
                <a:cs typeface="Arial" panose="020B0604020202020204" pitchFamily="34" charset="0"/>
              </a:defRPr>
            </a:lvl5pPr>
            <a:lvl6pPr marL="2510577" indent="-228234"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67045" indent="-228234"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3514" indent="-228234"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79982" indent="-228234"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58B61CC-0BB0-45E4-92F8-5DFB335653E6}" type="slidenum">
              <a:rPr lang="en-US" altLang="en-US"/>
              <a:pPr>
                <a:spcBef>
                  <a:spcPct val="0"/>
                </a:spcBef>
              </a:pPr>
              <a:t>28</a:t>
            </a:fld>
            <a:endParaRPr lang="en-US" altLang="en-US"/>
          </a:p>
        </p:txBody>
      </p:sp>
      <p:sp>
        <p:nvSpPr>
          <p:cNvPr id="63491" name="Rectangle 2"/>
          <p:cNvSpPr>
            <a:spLocks noGrp="1" noRot="1" noChangeAspect="1" noChangeArrowheads="1" noTextEdit="1"/>
          </p:cNvSpPr>
          <p:nvPr>
            <p:ph type="sldImg"/>
          </p:nvPr>
        </p:nvSpPr>
        <p:spPr>
          <a:xfrm>
            <a:off x="1155700" y="63500"/>
            <a:ext cx="4613275" cy="3460750"/>
          </a:xfrm>
          <a:ln/>
        </p:spPr>
      </p:sp>
      <p:sp>
        <p:nvSpPr>
          <p:cNvPr id="63492" name="Rectangle 3"/>
          <p:cNvSpPr>
            <a:spLocks noGrp="1" noChangeArrowheads="1"/>
          </p:cNvSpPr>
          <p:nvPr>
            <p:ph type="body" idx="1"/>
          </p:nvPr>
        </p:nvSpPr>
        <p:spPr>
          <a:xfrm>
            <a:off x="0" y="3676391"/>
            <a:ext cx="6942261" cy="5209408"/>
          </a:xfrm>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344848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1.e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6.emf"/><Relationship Id="rId10" Type="http://schemas.openxmlformats.org/officeDocument/2006/relationships/image" Target="../media/image9.png"/><Relationship Id="rId4" Type="http://schemas.openxmlformats.org/officeDocument/2006/relationships/image" Target="../media/image5.jp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12.v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12.jpg"/><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12.jpg"/><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vmlDrawing" Target="../drawings/vmlDrawing15.v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2.jpg"/><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emf"/><Relationship Id="rId11" Type="http://schemas.openxmlformats.org/officeDocument/2006/relationships/image" Target="../media/image9.png"/><Relationship Id="rId5" Type="http://schemas.openxmlformats.org/officeDocument/2006/relationships/oleObject" Target="../embeddings/oleObject3.bin"/><Relationship Id="rId10" Type="http://schemas.openxmlformats.org/officeDocument/2006/relationships/image" Target="../media/image8.png"/><Relationship Id="rId4" Type="http://schemas.openxmlformats.org/officeDocument/2006/relationships/image" Target="../media/image5.jpg"/><Relationship Id="rId9"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slideMaster" Target="../slideMasters/slideMaster1.xml"/><Relationship Id="rId7" Type="http://schemas.openxmlformats.org/officeDocument/2006/relationships/image" Target="../media/image6.emf"/><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image" Target="../media/image5.jp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chart" Target="../charts/chart2.xml"/><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chart" Target="../charts/chart1.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Master" Target="../slideMasters/slideMaster1.xml"/><Relationship Id="rId7" Type="http://schemas.openxmlformats.org/officeDocument/2006/relationships/image" Target="../media/image11.png"/><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image" Target="../media/image5.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cover_CM">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F97CAD-A4B6-497D-B24E-7AFBCD7ECD3B}"/>
              </a:ext>
            </a:extLst>
          </p:cNvPr>
          <p:cNvSpPr/>
          <p:nvPr userDrawn="1"/>
        </p:nvSpPr>
        <p:spPr>
          <a:xfrm>
            <a:off x="0" y="-68580"/>
            <a:ext cx="9144000" cy="119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3" name="Picture 22" descr="A picture containing outdoor, scene, laser, night&#10;&#10;Description automatically generated">
            <a:extLst>
              <a:ext uri="{FF2B5EF4-FFF2-40B4-BE49-F238E27FC236}">
                <a16:creationId xmlns:a16="http://schemas.microsoft.com/office/drawing/2014/main" id="{72D34820-406C-43CD-81D7-AFF464212219}"/>
              </a:ext>
            </a:extLst>
          </p:cNvPr>
          <p:cNvPicPr>
            <a:picLocks noChangeAspect="1"/>
          </p:cNvPicPr>
          <p:nvPr userDrawn="1"/>
        </p:nvPicPr>
        <p:blipFill rotWithShape="1">
          <a:blip r:embed="rId4"/>
          <a:srcRect l="12500" t="16428" r="12500" b="43098"/>
          <a:stretch/>
        </p:blipFill>
        <p:spPr>
          <a:xfrm>
            <a:off x="0" y="1122829"/>
            <a:ext cx="9144000" cy="4612341"/>
          </a:xfrm>
          <a:prstGeom prst="rect">
            <a:avLst/>
          </a:prstGeom>
        </p:spPr>
      </p:pic>
      <p:sp>
        <p:nvSpPr>
          <p:cNvPr id="24" name="Rectangle 23">
            <a:extLst>
              <a:ext uri="{FF2B5EF4-FFF2-40B4-BE49-F238E27FC236}">
                <a16:creationId xmlns:a16="http://schemas.microsoft.com/office/drawing/2014/main" id="{8318CF3E-4F3E-4272-BC14-7B29107DD74A}"/>
              </a:ext>
            </a:extLst>
          </p:cNvPr>
          <p:cNvSpPr/>
          <p:nvPr userDrawn="1"/>
        </p:nvSpPr>
        <p:spPr>
          <a:xfrm>
            <a:off x="0" y="1757862"/>
            <a:ext cx="9144000" cy="3977307"/>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12AC50BD-04DD-4B9E-852D-7B18E039507B}"/>
              </a:ext>
            </a:extLst>
          </p:cNvPr>
          <p:cNvPicPr>
            <a:picLocks noChangeAspect="1"/>
          </p:cNvPicPr>
          <p:nvPr userDrawn="1"/>
        </p:nvPicPr>
        <p:blipFill>
          <a:blip r:embed="rId5"/>
          <a:stretch>
            <a:fillRect/>
          </a:stretch>
        </p:blipFill>
        <p:spPr>
          <a:xfrm>
            <a:off x="374767" y="404535"/>
            <a:ext cx="3165507" cy="194715"/>
          </a:xfrm>
          <a:prstGeom prst="rect">
            <a:avLst/>
          </a:prstGeom>
        </p:spPr>
      </p:pic>
      <p:graphicFrame>
        <p:nvGraphicFramePr>
          <p:cNvPr id="6" name="Object 5" hidden="1">
            <a:extLst>
              <a:ext uri="{FF2B5EF4-FFF2-40B4-BE49-F238E27FC236}">
                <a16:creationId xmlns:a16="http://schemas.microsoft.com/office/drawing/2014/main" id="{79842561-822A-4200-B6E2-97D8E733B9DF}"/>
              </a:ext>
            </a:extLst>
          </p:cNvPr>
          <p:cNvGraphicFramePr>
            <a:graphicFrameLocks noChangeAspect="1"/>
          </p:cNvGraphicFramePr>
          <p:nvPr userDrawn="1">
            <p:custDataLst>
              <p:tags r:id="rId2"/>
            </p:custDataLst>
            <p:extLst>
              <p:ext uri="{D42A27DB-BD31-4B8C-83A1-F6EECF244321}">
                <p14:modId xmlns:p14="http://schemas.microsoft.com/office/powerpoint/2010/main" val="191918121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3074" name="think-cell Slide" r:id="rId6" imgW="592" imgH="595" progId="TCLayout.ActiveDocument.1">
                  <p:embed/>
                </p:oleObj>
              </mc:Choice>
              <mc:Fallback>
                <p:oleObj name="think-cell Slide" r:id="rId6" imgW="592" imgH="595" progId="TCLayout.ActiveDocument.1">
                  <p:embed/>
                  <p:pic>
                    <p:nvPicPr>
                      <p:cNvPr id="6" name="Object 5" hidden="1">
                        <a:extLst>
                          <a:ext uri="{FF2B5EF4-FFF2-40B4-BE49-F238E27FC236}">
                            <a16:creationId xmlns:a16="http://schemas.microsoft.com/office/drawing/2014/main" id="{79842561-822A-4200-B6E2-97D8E733B9DF}"/>
                          </a:ext>
                        </a:extLst>
                      </p:cNvPr>
                      <p:cNvPicPr/>
                      <p:nvPr/>
                    </p:nvPicPr>
                    <p:blipFill>
                      <a:blip r:embed="rId7"/>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374767" y="1153972"/>
            <a:ext cx="6547527" cy="1418262"/>
          </a:xfrm>
          <a:prstGeom prst="rect">
            <a:avLst/>
          </a:prstGeom>
        </p:spPr>
        <p:txBody>
          <a:bodyPr vert="horz" anchor="b">
            <a:normAutofit/>
          </a:bodyPr>
          <a:lstStyle>
            <a:lvl1pPr algn="l">
              <a:defRPr sz="36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374767" y="2656626"/>
            <a:ext cx="6547527" cy="1519237"/>
          </a:xfrm>
          <a:prstGeom prst="rect">
            <a:avLst/>
          </a:prstGeo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8" name="Picture 27">
            <a:extLst>
              <a:ext uri="{FF2B5EF4-FFF2-40B4-BE49-F238E27FC236}">
                <a16:creationId xmlns:a16="http://schemas.microsoft.com/office/drawing/2014/main" id="{E81B84C1-4218-4AC9-A5F3-389CEC41B15C}"/>
              </a:ext>
            </a:extLst>
          </p:cNvPr>
          <p:cNvPicPr>
            <a:picLocks noChangeAspect="1"/>
          </p:cNvPicPr>
          <p:nvPr userDrawn="1"/>
        </p:nvPicPr>
        <p:blipFill>
          <a:blip r:embed="rId8">
            <a:alphaModFix amt="50000"/>
          </a:blip>
          <a:srcRect/>
          <a:stretch/>
        </p:blipFill>
        <p:spPr>
          <a:xfrm>
            <a:off x="6934386" y="5947822"/>
            <a:ext cx="1955179" cy="548404"/>
          </a:xfrm>
          <a:prstGeom prst="rect">
            <a:avLst/>
          </a:prstGeom>
        </p:spPr>
      </p:pic>
      <p:sp>
        <p:nvSpPr>
          <p:cNvPr id="44" name="TextBox 43">
            <a:extLst>
              <a:ext uri="{FF2B5EF4-FFF2-40B4-BE49-F238E27FC236}">
                <a16:creationId xmlns:a16="http://schemas.microsoft.com/office/drawing/2014/main" id="{F3F34DCD-8F58-4ED4-86F9-7A2868F84251}"/>
              </a:ext>
            </a:extLst>
          </p:cNvPr>
          <p:cNvSpPr txBox="1"/>
          <p:nvPr userDrawn="1"/>
        </p:nvSpPr>
        <p:spPr>
          <a:xfrm>
            <a:off x="2568894" y="6090879"/>
            <a:ext cx="772507" cy="261610"/>
          </a:xfrm>
          <a:prstGeom prst="rect">
            <a:avLst/>
          </a:prstGeom>
          <a:noFill/>
        </p:spPr>
        <p:txBody>
          <a:bodyPr wrap="square" rtlCol="0">
            <a:spAutoFit/>
          </a:bodyPr>
          <a:lstStyle/>
          <a:p>
            <a:pPr algn="l"/>
            <a:r>
              <a:rPr lang="en-US" sz="1100" dirty="0">
                <a:solidFill>
                  <a:schemeClr val="tx1">
                    <a:alpha val="50098"/>
                  </a:schemeClr>
                </a:solidFill>
                <a:latin typeface="+mj-lt"/>
              </a:rPr>
              <a:t>fcx.com</a:t>
            </a:r>
          </a:p>
        </p:txBody>
      </p:sp>
      <p:pic>
        <p:nvPicPr>
          <p:cNvPr id="45" name="Picture 44">
            <a:extLst>
              <a:ext uri="{FF2B5EF4-FFF2-40B4-BE49-F238E27FC236}">
                <a16:creationId xmlns:a16="http://schemas.microsoft.com/office/drawing/2014/main" id="{A80E129F-19F1-49E3-B3B0-5F25C9B1C599}"/>
              </a:ext>
            </a:extLst>
          </p:cNvPr>
          <p:cNvPicPr>
            <a:picLocks noChangeAspect="1"/>
          </p:cNvPicPr>
          <p:nvPr userDrawn="1"/>
        </p:nvPicPr>
        <p:blipFill>
          <a:blip r:embed="rId9">
            <a:alphaModFix amt="51000"/>
          </a:blip>
          <a:srcRect/>
          <a:stretch/>
        </p:blipFill>
        <p:spPr>
          <a:xfrm>
            <a:off x="372935" y="5950669"/>
            <a:ext cx="541374" cy="543393"/>
          </a:xfrm>
          <a:prstGeom prst="rect">
            <a:avLst/>
          </a:prstGeom>
        </p:spPr>
      </p:pic>
      <p:pic>
        <p:nvPicPr>
          <p:cNvPr id="46" name="Picture 45">
            <a:extLst>
              <a:ext uri="{FF2B5EF4-FFF2-40B4-BE49-F238E27FC236}">
                <a16:creationId xmlns:a16="http://schemas.microsoft.com/office/drawing/2014/main" id="{75D91D4D-E399-4B54-B405-945EFF42DEDF}"/>
              </a:ext>
            </a:extLst>
          </p:cNvPr>
          <p:cNvPicPr>
            <a:picLocks noChangeAspect="1"/>
          </p:cNvPicPr>
          <p:nvPr userDrawn="1"/>
        </p:nvPicPr>
        <p:blipFill>
          <a:blip r:embed="rId10">
            <a:alphaModFix amt="50000"/>
          </a:blip>
          <a:srcRect/>
          <a:stretch/>
        </p:blipFill>
        <p:spPr>
          <a:xfrm>
            <a:off x="1385960" y="5959524"/>
            <a:ext cx="789851" cy="549988"/>
          </a:xfrm>
          <a:prstGeom prst="rect">
            <a:avLst/>
          </a:prstGeom>
        </p:spPr>
      </p:pic>
    </p:spTree>
    <p:extLst>
      <p:ext uri="{BB962C8B-B14F-4D97-AF65-F5344CB8AC3E}">
        <p14:creationId xmlns:p14="http://schemas.microsoft.com/office/powerpoint/2010/main" val="18711252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2F7E14-F9CD-4D03-B41A-33F3FEAD42A4}"/>
              </a:ext>
            </a:extLst>
          </p:cNvPr>
          <p:cNvGraphicFramePr>
            <a:graphicFrameLocks noChangeAspect="1"/>
          </p:cNvGraphicFramePr>
          <p:nvPr userDrawn="1">
            <p:custDataLst>
              <p:tags r:id="rId2"/>
            </p:custDataLst>
            <p:extLst>
              <p:ext uri="{D42A27DB-BD31-4B8C-83A1-F6EECF244321}">
                <p14:modId xmlns:p14="http://schemas.microsoft.com/office/powerpoint/2010/main" val="1302022025"/>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33794"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F02F7E14-F9CD-4D03-B41A-33F3FEAD42A4}"/>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9C491C27-2F53-EE42-B78B-37814FC58266}"/>
              </a:ext>
            </a:extLst>
          </p:cNvPr>
          <p:cNvSpPr>
            <a:spLocks noGrp="1"/>
          </p:cNvSpPr>
          <p:nvPr>
            <p:ph type="body" sz="quarter" idx="3"/>
          </p:nvPr>
        </p:nvSpPr>
        <p:spPr>
          <a:xfrm>
            <a:off x="4629150" y="1532051"/>
            <a:ext cx="3887391" cy="823912"/>
          </a:xfrm>
          <a:prstGeom prst="rect">
            <a:avLst/>
          </a:prstGeom>
        </p:spPr>
        <p:txBody>
          <a:bodyPr anchor="b"/>
          <a:lstStyle>
            <a:lvl1pPr marL="0" indent="0">
              <a:buNone/>
              <a:defRPr sz="2400" b="1">
                <a:solidFill>
                  <a:srgbClr val="BB5D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D34AEA-C535-3C48-B0FB-9E5740413B71}"/>
              </a:ext>
            </a:extLst>
          </p:cNvPr>
          <p:cNvSpPr>
            <a:spLocks noGrp="1"/>
          </p:cNvSpPr>
          <p:nvPr>
            <p:ph sz="quarter" idx="4"/>
          </p:nvPr>
        </p:nvSpPr>
        <p:spPr>
          <a:xfrm>
            <a:off x="4629150" y="2355963"/>
            <a:ext cx="3887391" cy="3684588"/>
          </a:xfrm>
          <a:prstGeom prst="rect">
            <a:avLst/>
          </a:prstGeom>
        </p:spPr>
        <p:txBody>
          <a:bodyPr>
            <a:normAutofit/>
          </a:bodyPr>
          <a:lstStyle>
            <a:lvl1pPr>
              <a:defRPr sz="2400"/>
            </a:lvl1pPr>
            <a:lvl2pPr>
              <a:buClr>
                <a:srgbClr val="DF572A"/>
              </a:buClr>
              <a:defRPr sz="2400"/>
            </a:lvl2pPr>
            <a:lvl3pPr>
              <a:buClr>
                <a:srgbClr val="DF572A"/>
              </a:buClr>
              <a:defRPr sz="2400"/>
            </a:lvl3pPr>
            <a:lvl4pPr>
              <a:buClr>
                <a:srgbClr val="DF572A"/>
              </a:buClr>
              <a:defRPr sz="2400"/>
            </a:lvl4pPr>
            <a:lvl5pPr>
              <a:buClr>
                <a:srgbClr val="DF572A"/>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itle 1">
            <a:extLst>
              <a:ext uri="{FF2B5EF4-FFF2-40B4-BE49-F238E27FC236}">
                <a16:creationId xmlns:a16="http://schemas.microsoft.com/office/drawing/2014/main" id="{B63FB4CB-CF24-374A-A9FB-91654E210479}"/>
              </a:ext>
            </a:extLst>
          </p:cNvPr>
          <p:cNvSpPr>
            <a:spLocks noGrp="1"/>
          </p:cNvSpPr>
          <p:nvPr>
            <p:ph type="title"/>
          </p:nvPr>
        </p:nvSpPr>
        <p:spPr>
          <a:xfrm>
            <a:off x="586113" y="356006"/>
            <a:ext cx="7260715" cy="705531"/>
          </a:xfrm>
          <a:prstGeom prst="rect">
            <a:avLst/>
          </a:prstGeom>
        </p:spPr>
        <p:txBody>
          <a:bodyPr vert="horz">
            <a:normAutofit/>
          </a:bodyPr>
          <a:lstStyle>
            <a:lvl1pPr>
              <a:lnSpc>
                <a:spcPct val="90000"/>
              </a:lnSpc>
              <a:defRPr sz="2800">
                <a:solidFill>
                  <a:schemeClr val="tx1"/>
                </a:solidFill>
              </a:defRPr>
            </a:lvl1pPr>
          </a:lstStyle>
          <a:p>
            <a:r>
              <a:rPr lang="en-US" dirty="0"/>
              <a:t>Click to edit Master title style</a:t>
            </a:r>
          </a:p>
        </p:txBody>
      </p:sp>
      <p:cxnSp>
        <p:nvCxnSpPr>
          <p:cNvPr id="19" name="Straight Connector 18">
            <a:extLst>
              <a:ext uri="{FF2B5EF4-FFF2-40B4-BE49-F238E27FC236}">
                <a16:creationId xmlns:a16="http://schemas.microsoft.com/office/drawing/2014/main" id="{F2A52495-7B77-4DB9-8E3F-9495782DB1C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DA599D75-BE60-4D23-8C36-E6583876713A}"/>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25" name="Text Placeholder 4">
            <a:extLst>
              <a:ext uri="{FF2B5EF4-FFF2-40B4-BE49-F238E27FC236}">
                <a16:creationId xmlns:a16="http://schemas.microsoft.com/office/drawing/2014/main" id="{FC69C6DC-6153-4195-B4E8-81A149B73738}"/>
              </a:ext>
            </a:extLst>
          </p:cNvPr>
          <p:cNvSpPr>
            <a:spLocks noGrp="1"/>
          </p:cNvSpPr>
          <p:nvPr>
            <p:ph type="body" sz="quarter" idx="13"/>
          </p:nvPr>
        </p:nvSpPr>
        <p:spPr>
          <a:xfrm>
            <a:off x="586113" y="1504955"/>
            <a:ext cx="3887391" cy="823912"/>
          </a:xfrm>
          <a:prstGeom prst="rect">
            <a:avLst/>
          </a:prstGeom>
        </p:spPr>
        <p:txBody>
          <a:bodyPr anchor="b"/>
          <a:lstStyle>
            <a:lvl1pPr marL="0" indent="0">
              <a:buNone/>
              <a:defRPr sz="2400" b="1">
                <a:solidFill>
                  <a:srgbClr val="BB5D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6" name="Content Placeholder 5">
            <a:extLst>
              <a:ext uri="{FF2B5EF4-FFF2-40B4-BE49-F238E27FC236}">
                <a16:creationId xmlns:a16="http://schemas.microsoft.com/office/drawing/2014/main" id="{BA675432-1578-4F06-A50A-43FE8D5E6576}"/>
              </a:ext>
            </a:extLst>
          </p:cNvPr>
          <p:cNvSpPr>
            <a:spLocks noGrp="1"/>
          </p:cNvSpPr>
          <p:nvPr>
            <p:ph sz="quarter" idx="14"/>
          </p:nvPr>
        </p:nvSpPr>
        <p:spPr>
          <a:xfrm>
            <a:off x="586113" y="2328867"/>
            <a:ext cx="3887391" cy="3684588"/>
          </a:xfrm>
          <a:prstGeom prst="rect">
            <a:avLst/>
          </a:prstGeom>
        </p:spPr>
        <p:txBody>
          <a:bodyPr>
            <a:normAutofit/>
          </a:bodyPr>
          <a:lstStyle>
            <a:lvl1pPr>
              <a:defRPr sz="2400"/>
            </a:lvl1pPr>
            <a:lvl2pPr>
              <a:buClr>
                <a:srgbClr val="DF572A"/>
              </a:buClr>
              <a:defRPr sz="2400"/>
            </a:lvl2pPr>
            <a:lvl3pPr>
              <a:buClr>
                <a:srgbClr val="DF572A"/>
              </a:buClr>
              <a:defRPr sz="2400"/>
            </a:lvl3pPr>
            <a:lvl4pPr>
              <a:buClr>
                <a:srgbClr val="DF572A"/>
              </a:buClr>
              <a:defRPr sz="2400"/>
            </a:lvl4pPr>
            <a:lvl5pPr>
              <a:buClr>
                <a:srgbClr val="DF572A"/>
              </a:buCl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335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hart blank text photo">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5132DD1-6B33-4309-82A8-752481CA67B1}"/>
              </a:ext>
            </a:extLst>
          </p:cNvPr>
          <p:cNvGraphicFramePr>
            <a:graphicFrameLocks noChangeAspect="1"/>
          </p:cNvGraphicFramePr>
          <p:nvPr userDrawn="1">
            <p:custDataLst>
              <p:tags r:id="rId2"/>
            </p:custDataLst>
            <p:extLst>
              <p:ext uri="{D42A27DB-BD31-4B8C-83A1-F6EECF244321}">
                <p14:modId xmlns:p14="http://schemas.microsoft.com/office/powerpoint/2010/main" val="3040670737"/>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34818"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25132DD1-6B33-4309-82A8-752481CA67B1}"/>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cxnSp>
        <p:nvCxnSpPr>
          <p:cNvPr id="70" name="Straight Connector 69">
            <a:extLst>
              <a:ext uri="{FF2B5EF4-FFF2-40B4-BE49-F238E27FC236}">
                <a16:creationId xmlns:a16="http://schemas.microsoft.com/office/drawing/2014/main" id="{4DF4BA91-A2A2-4736-95CB-1BD645CC23F2}"/>
              </a:ext>
            </a:extLst>
          </p:cNvPr>
          <p:cNvCxnSpPr>
            <a:cxnSpLocks/>
          </p:cNvCxnSpPr>
          <p:nvPr userDrawn="1"/>
        </p:nvCxnSpPr>
        <p:spPr>
          <a:xfrm>
            <a:off x="740047" y="4948280"/>
            <a:ext cx="0" cy="42279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9998861-0A5F-4954-B8BE-DF0F6A1F4250}"/>
              </a:ext>
            </a:extLst>
          </p:cNvPr>
          <p:cNvCxnSpPr>
            <a:cxnSpLocks/>
          </p:cNvCxnSpPr>
          <p:nvPr userDrawn="1"/>
        </p:nvCxnSpPr>
        <p:spPr>
          <a:xfrm>
            <a:off x="4572000" y="2539746"/>
            <a:ext cx="0" cy="144610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B510F7-909D-4B7F-B125-397D738514D0}"/>
              </a:ext>
            </a:extLst>
          </p:cNvPr>
          <p:cNvCxnSpPr>
            <a:cxnSpLocks/>
          </p:cNvCxnSpPr>
          <p:nvPr userDrawn="1"/>
        </p:nvCxnSpPr>
        <p:spPr>
          <a:xfrm flipH="1">
            <a:off x="2096966" y="3319673"/>
            <a:ext cx="4910346" cy="1402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052774F6-69CD-4B05-9AA2-D50CCFE57E31}"/>
              </a:ext>
            </a:extLst>
          </p:cNvPr>
          <p:cNvSpPr/>
          <p:nvPr userDrawn="1"/>
        </p:nvSpPr>
        <p:spPr>
          <a:xfrm>
            <a:off x="0" y="1139968"/>
            <a:ext cx="9144000" cy="17383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Connector 6">
            <a:extLst>
              <a:ext uri="{FF2B5EF4-FFF2-40B4-BE49-F238E27FC236}">
                <a16:creationId xmlns:a16="http://schemas.microsoft.com/office/drawing/2014/main" id="{04240752-EDEA-41D7-89DB-252A470E04F4}"/>
              </a:ext>
            </a:extLst>
          </p:cNvPr>
          <p:cNvCxnSpPr>
            <a:cxnSpLocks/>
          </p:cNvCxnSpPr>
          <p:nvPr userDrawn="1"/>
        </p:nvCxnSpPr>
        <p:spPr>
          <a:xfrm>
            <a:off x="4572000" y="1139967"/>
            <a:ext cx="0" cy="2931388"/>
          </a:xfrm>
          <a:prstGeom prst="line">
            <a:avLst/>
          </a:prstGeom>
          <a:ln w="19050">
            <a:solidFill>
              <a:srgbClr val="FF671C"/>
            </a:solidFill>
          </a:ln>
        </p:spPr>
        <p:style>
          <a:lnRef idx="1">
            <a:schemeClr val="accent1"/>
          </a:lnRef>
          <a:fillRef idx="0">
            <a:schemeClr val="accent1"/>
          </a:fillRef>
          <a:effectRef idx="0">
            <a:schemeClr val="accent1"/>
          </a:effectRef>
          <a:fontRef idx="minor">
            <a:schemeClr val="tx1"/>
          </a:fontRef>
        </p:style>
      </p:cxnSp>
      <p:sp>
        <p:nvSpPr>
          <p:cNvPr id="41" name="Content Placeholder 5">
            <a:extLst>
              <a:ext uri="{FF2B5EF4-FFF2-40B4-BE49-F238E27FC236}">
                <a16:creationId xmlns:a16="http://schemas.microsoft.com/office/drawing/2014/main" id="{F1FA932B-1BFD-44EB-99B4-5A9C1DB140C6}"/>
              </a:ext>
            </a:extLst>
          </p:cNvPr>
          <p:cNvSpPr>
            <a:spLocks noGrp="1"/>
          </p:cNvSpPr>
          <p:nvPr>
            <p:ph sz="quarter" idx="4"/>
          </p:nvPr>
        </p:nvSpPr>
        <p:spPr>
          <a:xfrm>
            <a:off x="304759" y="1286313"/>
            <a:ext cx="4065016" cy="1284785"/>
          </a:xfrm>
          <a:prstGeom prst="rect">
            <a:avLst/>
          </a:prstGeom>
        </p:spPr>
        <p:txBody>
          <a:bodyPr>
            <a:normAutofit/>
          </a:bodyPr>
          <a:lstStyle>
            <a:lvl1pPr>
              <a:defRPr sz="1800"/>
            </a:lvl1pPr>
            <a:lvl2pPr>
              <a:buClr>
                <a:srgbClr val="BB5D00"/>
              </a:buClr>
              <a:defRPr sz="1800"/>
            </a:lvl2pPr>
            <a:lvl3pPr>
              <a:buClr>
                <a:srgbClr val="BB5D00"/>
              </a:buClr>
              <a:defRPr sz="1800"/>
            </a:lvl3pPr>
            <a:lvl4pPr>
              <a:buClr>
                <a:srgbClr val="BB5D00"/>
              </a:buClr>
              <a:defRPr sz="1600"/>
            </a:lvl4pPr>
            <a:lvl5pPr>
              <a:buClr>
                <a:srgbClr val="BB5D00"/>
              </a:buClr>
              <a:defRPr sz="1600"/>
            </a:lvl5pPr>
          </a:lstStyle>
          <a:p>
            <a:pPr lvl="0"/>
            <a:r>
              <a:rPr lang="en-US" dirty="0"/>
              <a:t>Click to edit Master text styles</a:t>
            </a:r>
          </a:p>
          <a:p>
            <a:pPr lvl="1"/>
            <a:r>
              <a:rPr lang="en-US" dirty="0"/>
              <a:t>Second level</a:t>
            </a:r>
          </a:p>
          <a:p>
            <a:pPr lvl="2"/>
            <a:r>
              <a:rPr lang="en-US" dirty="0"/>
              <a:t>Third level</a:t>
            </a:r>
          </a:p>
        </p:txBody>
      </p:sp>
      <p:sp>
        <p:nvSpPr>
          <p:cNvPr id="22" name="Slide Number Placeholder 5">
            <a:extLst>
              <a:ext uri="{FF2B5EF4-FFF2-40B4-BE49-F238E27FC236}">
                <a16:creationId xmlns:a16="http://schemas.microsoft.com/office/drawing/2014/main" id="{45E2C1F7-B1E8-4685-B6B6-CBB84934A69E}"/>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373359" y="6507850"/>
            <a:ext cx="5522983" cy="289067"/>
          </a:xfrm>
          <a:prstGeom prst="rect">
            <a:avLst/>
          </a:prstGeom>
        </p:spPr>
        <p:txBody>
          <a:bodyPr anchor="t">
            <a:normAutofit/>
          </a:bodyPr>
          <a:lstStyle>
            <a:lvl1pPr marL="0" indent="0">
              <a:buNone/>
              <a:defRPr sz="11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*footnotes</a:t>
            </a:r>
          </a:p>
        </p:txBody>
      </p:sp>
      <p:sp>
        <p:nvSpPr>
          <p:cNvPr id="25" name="Rectangle 24">
            <a:extLst>
              <a:ext uri="{FF2B5EF4-FFF2-40B4-BE49-F238E27FC236}">
                <a16:creationId xmlns:a16="http://schemas.microsoft.com/office/drawing/2014/main" id="{64B92207-A3E0-4D30-B754-7BD03F890EA2}"/>
              </a:ext>
            </a:extLst>
          </p:cNvPr>
          <p:cNvSpPr/>
          <p:nvPr userDrawn="1"/>
        </p:nvSpPr>
        <p:spPr>
          <a:xfrm>
            <a:off x="98129" y="5122546"/>
            <a:ext cx="1283835"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7" name="Rectangle 36">
            <a:extLst>
              <a:ext uri="{FF2B5EF4-FFF2-40B4-BE49-F238E27FC236}">
                <a16:creationId xmlns:a16="http://schemas.microsoft.com/office/drawing/2014/main" id="{291E0F9B-17A1-4742-BBEA-18FD4100958D}"/>
              </a:ext>
            </a:extLst>
          </p:cNvPr>
          <p:cNvSpPr/>
          <p:nvPr userDrawn="1"/>
        </p:nvSpPr>
        <p:spPr>
          <a:xfrm>
            <a:off x="3504604" y="2695370"/>
            <a:ext cx="2134792" cy="1431131"/>
          </a:xfrm>
          <a:prstGeom prst="rect">
            <a:avLst/>
          </a:prstGeom>
          <a:solidFill>
            <a:srgbClr val="FF67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8" name="Content Placeholder 5">
            <a:extLst>
              <a:ext uri="{FF2B5EF4-FFF2-40B4-BE49-F238E27FC236}">
                <a16:creationId xmlns:a16="http://schemas.microsoft.com/office/drawing/2014/main" id="{CDA47430-F8D5-4F07-A45B-86AEC1038F35}"/>
              </a:ext>
            </a:extLst>
          </p:cNvPr>
          <p:cNvSpPr>
            <a:spLocks noGrp="1"/>
          </p:cNvSpPr>
          <p:nvPr>
            <p:ph sz="quarter" idx="19"/>
          </p:nvPr>
        </p:nvSpPr>
        <p:spPr>
          <a:xfrm>
            <a:off x="4973459" y="1258703"/>
            <a:ext cx="4031349" cy="1378483"/>
          </a:xfrm>
          <a:prstGeom prst="rect">
            <a:avLst/>
          </a:prstGeom>
        </p:spPr>
        <p:txBody>
          <a:bodyPr>
            <a:normAutofit/>
          </a:bodyPr>
          <a:lstStyle>
            <a:lvl1pPr>
              <a:defRPr sz="1800"/>
            </a:lvl1pPr>
            <a:lvl2pPr>
              <a:buClr>
                <a:srgbClr val="BB5D00"/>
              </a:buClr>
              <a:defRPr sz="1800"/>
            </a:lvl2pPr>
            <a:lvl3pPr>
              <a:buClr>
                <a:srgbClr val="BB5D00"/>
              </a:buClr>
              <a:defRPr sz="1800"/>
            </a:lvl3pPr>
            <a:lvl4pPr>
              <a:buClr>
                <a:srgbClr val="BB5D00"/>
              </a:buClr>
              <a:defRPr sz="1600"/>
            </a:lvl4pPr>
            <a:lvl5pPr>
              <a:buClr>
                <a:srgbClr val="BB5D00"/>
              </a:buClr>
              <a:defRPr sz="1600"/>
            </a:lvl5pPr>
          </a:lstStyle>
          <a:p>
            <a:pPr lvl="0"/>
            <a:r>
              <a:rPr lang="en-US" dirty="0"/>
              <a:t>Click to edit Master text styles</a:t>
            </a:r>
          </a:p>
          <a:p>
            <a:pPr lvl="1"/>
            <a:r>
              <a:rPr lang="en-US" dirty="0"/>
              <a:t>Second level</a:t>
            </a:r>
          </a:p>
          <a:p>
            <a:pPr lvl="2"/>
            <a:r>
              <a:rPr lang="en-US" dirty="0"/>
              <a:t>Third level</a:t>
            </a:r>
          </a:p>
        </p:txBody>
      </p:sp>
      <p:sp>
        <p:nvSpPr>
          <p:cNvPr id="46" name="Text Placeholder 4">
            <a:extLst>
              <a:ext uri="{FF2B5EF4-FFF2-40B4-BE49-F238E27FC236}">
                <a16:creationId xmlns:a16="http://schemas.microsoft.com/office/drawing/2014/main" id="{32BF3A96-C10D-481B-B7D7-7378A143A024}"/>
              </a:ext>
            </a:extLst>
          </p:cNvPr>
          <p:cNvSpPr>
            <a:spLocks noGrp="1"/>
          </p:cNvSpPr>
          <p:nvPr>
            <p:ph type="body" sz="quarter" idx="18" hasCustomPrompt="1"/>
          </p:nvPr>
        </p:nvSpPr>
        <p:spPr>
          <a:xfrm>
            <a:off x="3632632" y="2858368"/>
            <a:ext cx="1933769" cy="1112509"/>
          </a:xfrm>
          <a:prstGeom prst="rect">
            <a:avLst/>
          </a:prstGeom>
        </p:spPr>
        <p:txBody>
          <a:bodyPr numCol="1" anchor="ctr">
            <a:norm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cxnSp>
        <p:nvCxnSpPr>
          <p:cNvPr id="44" name="Straight Connector 43">
            <a:extLst>
              <a:ext uri="{FF2B5EF4-FFF2-40B4-BE49-F238E27FC236}">
                <a16:creationId xmlns:a16="http://schemas.microsoft.com/office/drawing/2014/main" id="{F0F6F3D3-1D9F-4009-91D2-AD6A281F1E70}"/>
              </a:ext>
            </a:extLst>
          </p:cNvPr>
          <p:cNvCxnSpPr>
            <a:cxnSpLocks/>
          </p:cNvCxnSpPr>
          <p:nvPr userDrawn="1"/>
        </p:nvCxnSpPr>
        <p:spPr>
          <a:xfrm>
            <a:off x="2096966" y="3319674"/>
            <a:ext cx="0" cy="194474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9DF5748C-833B-4C7D-A7FD-C83C6CBED9B5}"/>
              </a:ext>
            </a:extLst>
          </p:cNvPr>
          <p:cNvSpPr/>
          <p:nvPr userDrawn="1"/>
        </p:nvSpPr>
        <p:spPr>
          <a:xfrm>
            <a:off x="962757" y="3840258"/>
            <a:ext cx="2268416" cy="961292"/>
          </a:xfrm>
          <a:prstGeom prst="rect">
            <a:avLst/>
          </a:prstGeom>
          <a:solidFill>
            <a:srgbClr val="98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9" name="Rectangle 48">
            <a:extLst>
              <a:ext uri="{FF2B5EF4-FFF2-40B4-BE49-F238E27FC236}">
                <a16:creationId xmlns:a16="http://schemas.microsoft.com/office/drawing/2014/main" id="{A6F43AF7-9766-4038-BF82-554F2B07497D}"/>
              </a:ext>
            </a:extLst>
          </p:cNvPr>
          <p:cNvSpPr/>
          <p:nvPr userDrawn="1"/>
        </p:nvSpPr>
        <p:spPr>
          <a:xfrm>
            <a:off x="1455047" y="5122546"/>
            <a:ext cx="1283835"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9" name="Text Placeholder 4">
            <a:extLst>
              <a:ext uri="{FF2B5EF4-FFF2-40B4-BE49-F238E27FC236}">
                <a16:creationId xmlns:a16="http://schemas.microsoft.com/office/drawing/2014/main" id="{973B15DC-252E-4A5A-BF03-D27EDB410F40}"/>
              </a:ext>
            </a:extLst>
          </p:cNvPr>
          <p:cNvSpPr>
            <a:spLocks noGrp="1"/>
          </p:cNvSpPr>
          <p:nvPr userDrawn="1">
            <p:ph type="body" sz="quarter" idx="20" hasCustomPrompt="1"/>
          </p:nvPr>
        </p:nvSpPr>
        <p:spPr>
          <a:xfrm>
            <a:off x="1081885" y="3893626"/>
            <a:ext cx="2030161" cy="813418"/>
          </a:xfrm>
          <a:prstGeom prst="rect">
            <a:avLst/>
          </a:prstGeom>
        </p:spPr>
        <p:txBody>
          <a:bodyPr numCol="1" anchor="ctr">
            <a:norm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61" name="Text Placeholder 4">
            <a:extLst>
              <a:ext uri="{FF2B5EF4-FFF2-40B4-BE49-F238E27FC236}">
                <a16:creationId xmlns:a16="http://schemas.microsoft.com/office/drawing/2014/main" id="{DEC8FF88-B71B-41B5-AC00-168A2E5166CE}"/>
              </a:ext>
            </a:extLst>
          </p:cNvPr>
          <p:cNvSpPr>
            <a:spLocks noGrp="1"/>
          </p:cNvSpPr>
          <p:nvPr userDrawn="1">
            <p:ph type="body" sz="quarter" idx="22" hasCustomPrompt="1"/>
          </p:nvPr>
        </p:nvSpPr>
        <p:spPr>
          <a:xfrm>
            <a:off x="161745" y="5196483"/>
            <a:ext cx="1156606"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62" name="Text Placeholder 4">
            <a:extLst>
              <a:ext uri="{FF2B5EF4-FFF2-40B4-BE49-F238E27FC236}">
                <a16:creationId xmlns:a16="http://schemas.microsoft.com/office/drawing/2014/main" id="{7D216F02-569A-49FD-9C4D-7D73017830D3}"/>
              </a:ext>
            </a:extLst>
          </p:cNvPr>
          <p:cNvSpPr>
            <a:spLocks noGrp="1"/>
          </p:cNvSpPr>
          <p:nvPr userDrawn="1">
            <p:ph type="body" sz="quarter" idx="23" hasCustomPrompt="1"/>
          </p:nvPr>
        </p:nvSpPr>
        <p:spPr>
          <a:xfrm>
            <a:off x="1500872" y="5196483"/>
            <a:ext cx="1156606"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cxnSp>
        <p:nvCxnSpPr>
          <p:cNvPr id="72" name="Straight Connector 71">
            <a:extLst>
              <a:ext uri="{FF2B5EF4-FFF2-40B4-BE49-F238E27FC236}">
                <a16:creationId xmlns:a16="http://schemas.microsoft.com/office/drawing/2014/main" id="{48E157A5-F1FB-4A99-9B17-594E2875C801}"/>
              </a:ext>
            </a:extLst>
          </p:cNvPr>
          <p:cNvCxnSpPr>
            <a:cxnSpLocks/>
          </p:cNvCxnSpPr>
          <p:nvPr userDrawn="1"/>
        </p:nvCxnSpPr>
        <p:spPr>
          <a:xfrm flipH="1">
            <a:off x="740047" y="4960414"/>
            <a:ext cx="2708348"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A69A6C8-BBBA-4A5A-BD8E-4F2863C7A10B}"/>
              </a:ext>
            </a:extLst>
          </p:cNvPr>
          <p:cNvCxnSpPr>
            <a:cxnSpLocks/>
          </p:cNvCxnSpPr>
          <p:nvPr userDrawn="1"/>
        </p:nvCxnSpPr>
        <p:spPr>
          <a:xfrm>
            <a:off x="3448394" y="4948280"/>
            <a:ext cx="0" cy="42279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21CD03D-DAF3-4B68-9DAA-9279D235C59F}"/>
              </a:ext>
            </a:extLst>
          </p:cNvPr>
          <p:cNvSpPr/>
          <p:nvPr userDrawn="1"/>
        </p:nvSpPr>
        <p:spPr>
          <a:xfrm>
            <a:off x="2806477" y="5122546"/>
            <a:ext cx="1283835"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3" name="Text Placeholder 4">
            <a:extLst>
              <a:ext uri="{FF2B5EF4-FFF2-40B4-BE49-F238E27FC236}">
                <a16:creationId xmlns:a16="http://schemas.microsoft.com/office/drawing/2014/main" id="{F1E28928-A85C-4454-8E07-56AD06E6BACF}"/>
              </a:ext>
            </a:extLst>
          </p:cNvPr>
          <p:cNvSpPr>
            <a:spLocks noGrp="1"/>
          </p:cNvSpPr>
          <p:nvPr userDrawn="1">
            <p:ph type="body" sz="quarter" idx="24" hasCustomPrompt="1"/>
          </p:nvPr>
        </p:nvSpPr>
        <p:spPr>
          <a:xfrm>
            <a:off x="2870092" y="5196483"/>
            <a:ext cx="1156606"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cxnSp>
        <p:nvCxnSpPr>
          <p:cNvPr id="78" name="Straight Connector 77">
            <a:extLst>
              <a:ext uri="{FF2B5EF4-FFF2-40B4-BE49-F238E27FC236}">
                <a16:creationId xmlns:a16="http://schemas.microsoft.com/office/drawing/2014/main" id="{E6D2E2D0-8215-46A3-AD69-C5AFAEF00569}"/>
              </a:ext>
            </a:extLst>
          </p:cNvPr>
          <p:cNvCxnSpPr>
            <a:cxnSpLocks/>
          </p:cNvCxnSpPr>
          <p:nvPr userDrawn="1"/>
        </p:nvCxnSpPr>
        <p:spPr>
          <a:xfrm>
            <a:off x="5645572" y="4949116"/>
            <a:ext cx="0" cy="42279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9F6E2181-ED29-490C-AB34-125262619C19}"/>
              </a:ext>
            </a:extLst>
          </p:cNvPr>
          <p:cNvSpPr/>
          <p:nvPr userDrawn="1"/>
        </p:nvSpPr>
        <p:spPr>
          <a:xfrm>
            <a:off x="5003654" y="5123382"/>
            <a:ext cx="1283835"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80" name="Straight Connector 79">
            <a:extLst>
              <a:ext uri="{FF2B5EF4-FFF2-40B4-BE49-F238E27FC236}">
                <a16:creationId xmlns:a16="http://schemas.microsoft.com/office/drawing/2014/main" id="{BDB5D549-495F-4858-B322-93010E4861D7}"/>
              </a:ext>
            </a:extLst>
          </p:cNvPr>
          <p:cNvCxnSpPr>
            <a:cxnSpLocks/>
          </p:cNvCxnSpPr>
          <p:nvPr userDrawn="1"/>
        </p:nvCxnSpPr>
        <p:spPr>
          <a:xfrm>
            <a:off x="7002491" y="3320510"/>
            <a:ext cx="0" cy="194474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30ED4439-13DE-479E-A463-246F49A524CB}"/>
              </a:ext>
            </a:extLst>
          </p:cNvPr>
          <p:cNvSpPr/>
          <p:nvPr userDrawn="1"/>
        </p:nvSpPr>
        <p:spPr>
          <a:xfrm>
            <a:off x="5868282" y="3841094"/>
            <a:ext cx="2268416" cy="961292"/>
          </a:xfrm>
          <a:prstGeom prst="rect">
            <a:avLst/>
          </a:prstGeom>
          <a:solidFill>
            <a:srgbClr val="98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2" name="Rectangle 81">
            <a:extLst>
              <a:ext uri="{FF2B5EF4-FFF2-40B4-BE49-F238E27FC236}">
                <a16:creationId xmlns:a16="http://schemas.microsoft.com/office/drawing/2014/main" id="{6375DF85-9F61-4788-9BED-D3DBE454A64F}"/>
              </a:ext>
            </a:extLst>
          </p:cNvPr>
          <p:cNvSpPr/>
          <p:nvPr userDrawn="1"/>
        </p:nvSpPr>
        <p:spPr>
          <a:xfrm>
            <a:off x="6360572" y="5123382"/>
            <a:ext cx="1283835"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3" name="Text Placeholder 4">
            <a:extLst>
              <a:ext uri="{FF2B5EF4-FFF2-40B4-BE49-F238E27FC236}">
                <a16:creationId xmlns:a16="http://schemas.microsoft.com/office/drawing/2014/main" id="{EEDAD94D-E1FB-4D24-A8B3-449950C2AEDD}"/>
              </a:ext>
            </a:extLst>
          </p:cNvPr>
          <p:cNvSpPr>
            <a:spLocks noGrp="1"/>
          </p:cNvSpPr>
          <p:nvPr>
            <p:ph type="body" sz="quarter" idx="25" hasCustomPrompt="1"/>
          </p:nvPr>
        </p:nvSpPr>
        <p:spPr>
          <a:xfrm>
            <a:off x="5987410" y="3894462"/>
            <a:ext cx="2030161" cy="813418"/>
          </a:xfrm>
          <a:prstGeom prst="rect">
            <a:avLst/>
          </a:prstGeom>
        </p:spPr>
        <p:txBody>
          <a:bodyPr numCol="1" anchor="ctr">
            <a:norm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84" name="Text Placeholder 4">
            <a:extLst>
              <a:ext uri="{FF2B5EF4-FFF2-40B4-BE49-F238E27FC236}">
                <a16:creationId xmlns:a16="http://schemas.microsoft.com/office/drawing/2014/main" id="{728B71F6-9F1B-41DB-8D19-B0731D26E2C2}"/>
              </a:ext>
            </a:extLst>
          </p:cNvPr>
          <p:cNvSpPr>
            <a:spLocks noGrp="1"/>
          </p:cNvSpPr>
          <p:nvPr>
            <p:ph type="body" sz="quarter" idx="26" hasCustomPrompt="1"/>
          </p:nvPr>
        </p:nvSpPr>
        <p:spPr>
          <a:xfrm>
            <a:off x="5067270" y="5197319"/>
            <a:ext cx="1156606"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85" name="Text Placeholder 4">
            <a:extLst>
              <a:ext uri="{FF2B5EF4-FFF2-40B4-BE49-F238E27FC236}">
                <a16:creationId xmlns:a16="http://schemas.microsoft.com/office/drawing/2014/main" id="{667487F2-4941-46C6-9FB0-2C531469B34C}"/>
              </a:ext>
            </a:extLst>
          </p:cNvPr>
          <p:cNvSpPr>
            <a:spLocks noGrp="1"/>
          </p:cNvSpPr>
          <p:nvPr>
            <p:ph type="body" sz="quarter" idx="27" hasCustomPrompt="1"/>
          </p:nvPr>
        </p:nvSpPr>
        <p:spPr>
          <a:xfrm>
            <a:off x="6406397" y="5197319"/>
            <a:ext cx="1156606"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cxnSp>
        <p:nvCxnSpPr>
          <p:cNvPr id="86" name="Straight Connector 85">
            <a:extLst>
              <a:ext uri="{FF2B5EF4-FFF2-40B4-BE49-F238E27FC236}">
                <a16:creationId xmlns:a16="http://schemas.microsoft.com/office/drawing/2014/main" id="{49A90B50-AEC3-4FC8-980D-AF91F3CBB90E}"/>
              </a:ext>
            </a:extLst>
          </p:cNvPr>
          <p:cNvCxnSpPr>
            <a:cxnSpLocks/>
          </p:cNvCxnSpPr>
          <p:nvPr userDrawn="1"/>
        </p:nvCxnSpPr>
        <p:spPr>
          <a:xfrm flipH="1">
            <a:off x="5645572" y="4961250"/>
            <a:ext cx="2708348"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6006CEA-F0ED-4ED3-BF84-B157B5ADB00A}"/>
              </a:ext>
            </a:extLst>
          </p:cNvPr>
          <p:cNvCxnSpPr>
            <a:cxnSpLocks/>
          </p:cNvCxnSpPr>
          <p:nvPr userDrawn="1"/>
        </p:nvCxnSpPr>
        <p:spPr>
          <a:xfrm>
            <a:off x="8353919" y="4949116"/>
            <a:ext cx="0" cy="42279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4B818BFA-42E5-4866-B523-39CFE9BB711E}"/>
              </a:ext>
            </a:extLst>
          </p:cNvPr>
          <p:cNvSpPr/>
          <p:nvPr userDrawn="1"/>
        </p:nvSpPr>
        <p:spPr>
          <a:xfrm>
            <a:off x="7712002" y="5123382"/>
            <a:ext cx="1283835"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9" name="Text Placeholder 4">
            <a:extLst>
              <a:ext uri="{FF2B5EF4-FFF2-40B4-BE49-F238E27FC236}">
                <a16:creationId xmlns:a16="http://schemas.microsoft.com/office/drawing/2014/main" id="{16783C8E-525C-4200-BC40-71437B30C9DF}"/>
              </a:ext>
            </a:extLst>
          </p:cNvPr>
          <p:cNvSpPr>
            <a:spLocks noGrp="1"/>
          </p:cNvSpPr>
          <p:nvPr>
            <p:ph type="body" sz="quarter" idx="28" hasCustomPrompt="1"/>
          </p:nvPr>
        </p:nvSpPr>
        <p:spPr>
          <a:xfrm>
            <a:off x="7775617" y="5197319"/>
            <a:ext cx="1156606"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40" name="Title Placeholder 1">
            <a:extLst>
              <a:ext uri="{FF2B5EF4-FFF2-40B4-BE49-F238E27FC236}">
                <a16:creationId xmlns:a16="http://schemas.microsoft.com/office/drawing/2014/main" id="{37452136-C22D-4604-ADDF-C87346C98F24}"/>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121320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hart blank text photo">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B77CE24-C6F6-4C55-9986-ACC5659A91C7}"/>
              </a:ext>
            </a:extLst>
          </p:cNvPr>
          <p:cNvSpPr/>
          <p:nvPr userDrawn="1"/>
        </p:nvSpPr>
        <p:spPr>
          <a:xfrm>
            <a:off x="4680663" y="2791459"/>
            <a:ext cx="1285163" cy="3533331"/>
          </a:xfrm>
          <a:prstGeom prst="rect">
            <a:avLst/>
          </a:prstGeom>
          <a:solidFill>
            <a:srgbClr val="C1462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25CBDE44-D234-4DFA-90B1-695AF07458B7}"/>
              </a:ext>
            </a:extLst>
          </p:cNvPr>
          <p:cNvSpPr/>
          <p:nvPr userDrawn="1"/>
        </p:nvSpPr>
        <p:spPr>
          <a:xfrm>
            <a:off x="265153" y="2791459"/>
            <a:ext cx="1285163" cy="3533331"/>
          </a:xfrm>
          <a:prstGeom prst="rect">
            <a:avLst/>
          </a:prstGeom>
          <a:solidFill>
            <a:srgbClr val="FB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23A19812-3E96-4571-8400-195B0A995BA8}"/>
              </a:ext>
            </a:extLst>
          </p:cNvPr>
          <p:cNvSpPr/>
          <p:nvPr userDrawn="1"/>
        </p:nvSpPr>
        <p:spPr>
          <a:xfrm>
            <a:off x="1736989" y="2791459"/>
            <a:ext cx="1285163" cy="3533331"/>
          </a:xfrm>
          <a:prstGeom prst="rect">
            <a:avLst/>
          </a:prstGeom>
          <a:solidFill>
            <a:srgbClr val="FB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45B511AE-D6FC-43B1-B105-CE39AC2692E9}"/>
              </a:ext>
            </a:extLst>
          </p:cNvPr>
          <p:cNvSpPr/>
          <p:nvPr userDrawn="1"/>
        </p:nvSpPr>
        <p:spPr>
          <a:xfrm>
            <a:off x="3208826" y="2791459"/>
            <a:ext cx="1285163" cy="3533331"/>
          </a:xfrm>
          <a:prstGeom prst="rect">
            <a:avLst/>
          </a:prstGeom>
          <a:solidFill>
            <a:srgbClr val="FFB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91278DD3-7936-4A18-A2FF-D24E250BB003}"/>
              </a:ext>
            </a:extLst>
          </p:cNvPr>
          <p:cNvSpPr/>
          <p:nvPr userDrawn="1"/>
        </p:nvSpPr>
        <p:spPr>
          <a:xfrm>
            <a:off x="6152500" y="2791459"/>
            <a:ext cx="1285163" cy="3533331"/>
          </a:xfrm>
          <a:prstGeom prst="rect">
            <a:avLst/>
          </a:prstGeom>
          <a:solidFill>
            <a:srgbClr val="C58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A759B849-BB03-467B-A9F4-6E2FCEDDCA8B}"/>
              </a:ext>
            </a:extLst>
          </p:cNvPr>
          <p:cNvSpPr/>
          <p:nvPr userDrawn="1"/>
        </p:nvSpPr>
        <p:spPr>
          <a:xfrm>
            <a:off x="7624336" y="2791459"/>
            <a:ext cx="1285163" cy="3533331"/>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graphicFrame>
        <p:nvGraphicFramePr>
          <p:cNvPr id="3" name="Object 2" hidden="1">
            <a:extLst>
              <a:ext uri="{FF2B5EF4-FFF2-40B4-BE49-F238E27FC236}">
                <a16:creationId xmlns:a16="http://schemas.microsoft.com/office/drawing/2014/main" id="{C7673586-8545-43F4-B4B0-74EE7F0A0709}"/>
              </a:ext>
            </a:extLst>
          </p:cNvPr>
          <p:cNvGraphicFramePr>
            <a:graphicFrameLocks noChangeAspect="1"/>
          </p:cNvGraphicFramePr>
          <p:nvPr userDrawn="1">
            <p:custDataLst>
              <p:tags r:id="rId2"/>
            </p:custDataLst>
            <p:extLst>
              <p:ext uri="{D42A27DB-BD31-4B8C-83A1-F6EECF244321}">
                <p14:modId xmlns:p14="http://schemas.microsoft.com/office/powerpoint/2010/main" val="277159367"/>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35842"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C7673586-8545-43F4-B4B0-74EE7F0A0709}"/>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36" name="Rectangle 35">
            <a:extLst>
              <a:ext uri="{FF2B5EF4-FFF2-40B4-BE49-F238E27FC236}">
                <a16:creationId xmlns:a16="http://schemas.microsoft.com/office/drawing/2014/main" id="{052774F6-69CD-4B05-9AA2-D50CCFE57E31}"/>
              </a:ext>
            </a:extLst>
          </p:cNvPr>
          <p:cNvSpPr/>
          <p:nvPr userDrawn="1"/>
        </p:nvSpPr>
        <p:spPr>
          <a:xfrm>
            <a:off x="0" y="1139967"/>
            <a:ext cx="9144000" cy="14479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1" name="Content Placeholder 5">
            <a:extLst>
              <a:ext uri="{FF2B5EF4-FFF2-40B4-BE49-F238E27FC236}">
                <a16:creationId xmlns:a16="http://schemas.microsoft.com/office/drawing/2014/main" id="{F1FA932B-1BFD-44EB-99B4-5A9C1DB140C6}"/>
              </a:ext>
            </a:extLst>
          </p:cNvPr>
          <p:cNvSpPr>
            <a:spLocks noGrp="1"/>
          </p:cNvSpPr>
          <p:nvPr>
            <p:ph sz="quarter" idx="4"/>
          </p:nvPr>
        </p:nvSpPr>
        <p:spPr>
          <a:xfrm>
            <a:off x="304759" y="1286314"/>
            <a:ext cx="4189230" cy="1222124"/>
          </a:xfrm>
          <a:prstGeom prst="rect">
            <a:avLst/>
          </a:prstGeom>
        </p:spPr>
        <p:txBody>
          <a:bodyPr>
            <a:normAutofit/>
          </a:bodyPr>
          <a:lstStyle>
            <a:lvl1pPr>
              <a:defRPr sz="1800"/>
            </a:lvl1pPr>
            <a:lvl2pPr>
              <a:buClr>
                <a:srgbClr val="BB5D00"/>
              </a:buClr>
              <a:defRPr sz="1800"/>
            </a:lvl2pPr>
            <a:lvl3pPr>
              <a:buClr>
                <a:srgbClr val="BB5D00"/>
              </a:buClr>
              <a:defRPr sz="1800"/>
            </a:lvl3pPr>
            <a:lvl4pPr>
              <a:buClr>
                <a:srgbClr val="BB5D00"/>
              </a:buClr>
              <a:defRPr sz="1600"/>
            </a:lvl4pPr>
            <a:lvl5pPr>
              <a:buClr>
                <a:srgbClr val="BB5D00"/>
              </a:buClr>
              <a:defRPr sz="1600"/>
            </a:lvl5pPr>
          </a:lstStyle>
          <a:p>
            <a:pPr lvl="0"/>
            <a:r>
              <a:rPr lang="en-US" dirty="0"/>
              <a:t>Click to edit Master text styles</a:t>
            </a:r>
          </a:p>
          <a:p>
            <a:pPr lvl="1"/>
            <a:r>
              <a:rPr lang="en-US" dirty="0"/>
              <a:t>Second level</a:t>
            </a:r>
          </a:p>
          <a:p>
            <a:pPr lvl="2"/>
            <a:r>
              <a:rPr lang="en-US" dirty="0"/>
              <a:t>Third level</a:t>
            </a:r>
          </a:p>
        </p:txBody>
      </p:sp>
      <p:sp>
        <p:nvSpPr>
          <p:cNvPr id="22" name="Slide Number Placeholder 5">
            <a:extLst>
              <a:ext uri="{FF2B5EF4-FFF2-40B4-BE49-F238E27FC236}">
                <a16:creationId xmlns:a16="http://schemas.microsoft.com/office/drawing/2014/main" id="{45E2C1F7-B1E8-4685-B6B6-CBB84934A69E}"/>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373359" y="6507850"/>
            <a:ext cx="5522983" cy="289067"/>
          </a:xfrm>
          <a:prstGeom prst="rect">
            <a:avLst/>
          </a:prstGeom>
        </p:spPr>
        <p:txBody>
          <a:bodyPr anchor="t">
            <a:normAutofit/>
          </a:bodyPr>
          <a:lstStyle>
            <a:lvl1pPr marL="0" indent="0">
              <a:buNone/>
              <a:defRPr sz="9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*footnotes</a:t>
            </a:r>
          </a:p>
        </p:txBody>
      </p:sp>
      <p:sp>
        <p:nvSpPr>
          <p:cNvPr id="38" name="Content Placeholder 5">
            <a:extLst>
              <a:ext uri="{FF2B5EF4-FFF2-40B4-BE49-F238E27FC236}">
                <a16:creationId xmlns:a16="http://schemas.microsoft.com/office/drawing/2014/main" id="{CDA47430-F8D5-4F07-A45B-86AEC1038F35}"/>
              </a:ext>
            </a:extLst>
          </p:cNvPr>
          <p:cNvSpPr>
            <a:spLocks noGrp="1"/>
          </p:cNvSpPr>
          <p:nvPr>
            <p:ph sz="quarter" idx="19"/>
          </p:nvPr>
        </p:nvSpPr>
        <p:spPr>
          <a:xfrm>
            <a:off x="4680664" y="1258703"/>
            <a:ext cx="4228836" cy="1249734"/>
          </a:xfrm>
          <a:prstGeom prst="rect">
            <a:avLst/>
          </a:prstGeom>
        </p:spPr>
        <p:txBody>
          <a:bodyPr>
            <a:normAutofit/>
          </a:bodyPr>
          <a:lstStyle>
            <a:lvl1pPr>
              <a:defRPr sz="1800"/>
            </a:lvl1pPr>
            <a:lvl2pPr>
              <a:buClr>
                <a:srgbClr val="BB5D00"/>
              </a:buClr>
              <a:defRPr sz="1800"/>
            </a:lvl2pPr>
            <a:lvl3pPr>
              <a:buClr>
                <a:srgbClr val="BB5D00"/>
              </a:buClr>
              <a:defRPr sz="1800"/>
            </a:lvl3pPr>
            <a:lvl4pPr>
              <a:buClr>
                <a:srgbClr val="BB5D00"/>
              </a:buClr>
              <a:defRPr sz="1600"/>
            </a:lvl4pPr>
            <a:lvl5pPr>
              <a:buClr>
                <a:srgbClr val="BB5D00"/>
              </a:buClr>
              <a:defRPr sz="1600"/>
            </a:lvl5pPr>
          </a:lstStyle>
          <a:p>
            <a:pPr lvl="0"/>
            <a:r>
              <a:rPr lang="en-US" dirty="0"/>
              <a:t>Click to edit Master text styles</a:t>
            </a:r>
          </a:p>
          <a:p>
            <a:pPr lvl="1"/>
            <a:r>
              <a:rPr lang="en-US" dirty="0"/>
              <a:t>Second level</a:t>
            </a:r>
          </a:p>
          <a:p>
            <a:pPr lvl="2"/>
            <a:r>
              <a:rPr lang="en-US" dirty="0"/>
              <a:t>Third level</a:t>
            </a:r>
          </a:p>
        </p:txBody>
      </p:sp>
      <p:sp>
        <p:nvSpPr>
          <p:cNvPr id="60" name="Content Placeholder 5">
            <a:extLst>
              <a:ext uri="{FF2B5EF4-FFF2-40B4-BE49-F238E27FC236}">
                <a16:creationId xmlns:a16="http://schemas.microsoft.com/office/drawing/2014/main" id="{9B885894-6438-4B2C-ACAE-C131BFE6FBD7}"/>
              </a:ext>
            </a:extLst>
          </p:cNvPr>
          <p:cNvSpPr>
            <a:spLocks noGrp="1"/>
          </p:cNvSpPr>
          <p:nvPr>
            <p:ph sz="quarter" idx="20"/>
          </p:nvPr>
        </p:nvSpPr>
        <p:spPr>
          <a:xfrm>
            <a:off x="338440" y="2862754"/>
            <a:ext cx="1129876" cy="3256692"/>
          </a:xfrm>
          <a:prstGeom prst="rect">
            <a:avLst/>
          </a:prstGeom>
        </p:spPr>
        <p:txBody>
          <a:bodyPr>
            <a:normAutofit/>
          </a:bodyPr>
          <a:lstStyle>
            <a:lvl1pPr marL="117475" indent="-117475">
              <a:buClr>
                <a:schemeClr val="bg1">
                  <a:lumMod val="65000"/>
                </a:schemeClr>
              </a:buClr>
              <a:defRPr lang="en-US" sz="1200" b="0" i="0" kern="1200" dirty="0">
                <a:solidFill>
                  <a:schemeClr val="tx1"/>
                </a:solidFill>
                <a:latin typeface="Arial" panose="020B0604020202020204" pitchFamily="34" charset="0"/>
                <a:ea typeface="+mn-ea"/>
                <a:cs typeface="Arial" panose="020B0604020202020204" pitchFamily="34" charset="0"/>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marL="117475" lvl="0" indent="-117475" algn="l" defTabSz="914400" rtl="0" eaLnBrk="1" latinLnBrk="0" hangingPunct="1">
              <a:lnSpc>
                <a:spcPct val="90000"/>
              </a:lnSpc>
              <a:spcBef>
                <a:spcPts val="1000"/>
              </a:spcBef>
              <a:buClr>
                <a:schemeClr val="tx1"/>
              </a:buClr>
              <a:buSzPct val="105000"/>
              <a:buFont typeface="Arial" panose="020B0604020202020204" pitchFamily="34" charset="0"/>
              <a:buChar char="•"/>
            </a:pPr>
            <a:r>
              <a:rPr lang="en-US" dirty="0"/>
              <a:t>Click to edit Master text styles</a:t>
            </a:r>
          </a:p>
        </p:txBody>
      </p:sp>
      <p:sp>
        <p:nvSpPr>
          <p:cNvPr id="67" name="Content Placeholder 5">
            <a:extLst>
              <a:ext uri="{FF2B5EF4-FFF2-40B4-BE49-F238E27FC236}">
                <a16:creationId xmlns:a16="http://schemas.microsoft.com/office/drawing/2014/main" id="{7C84AF60-AB61-4C06-8408-F5D1D1487850}"/>
              </a:ext>
            </a:extLst>
          </p:cNvPr>
          <p:cNvSpPr>
            <a:spLocks noGrp="1"/>
          </p:cNvSpPr>
          <p:nvPr>
            <p:ph sz="quarter" idx="21"/>
          </p:nvPr>
        </p:nvSpPr>
        <p:spPr>
          <a:xfrm>
            <a:off x="1814633" y="2862754"/>
            <a:ext cx="1129876" cy="3256692"/>
          </a:xfrm>
          <a:prstGeom prst="rect">
            <a:avLst/>
          </a:prstGeom>
        </p:spPr>
        <p:txBody>
          <a:bodyPr>
            <a:normAutofit/>
          </a:bodyPr>
          <a:lstStyle>
            <a:lvl1pPr marL="117475" indent="-117475">
              <a:buClr>
                <a:schemeClr val="bg1">
                  <a:lumMod val="65000"/>
                </a:schemeClr>
              </a:buClr>
              <a:defRPr lang="en-US" sz="1200" b="0" i="0" kern="1200" dirty="0">
                <a:solidFill>
                  <a:schemeClr val="tx1"/>
                </a:solidFill>
                <a:latin typeface="Arial" panose="020B0604020202020204" pitchFamily="34" charset="0"/>
                <a:ea typeface="+mn-ea"/>
                <a:cs typeface="Arial" panose="020B0604020202020204" pitchFamily="34" charset="0"/>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marL="117475" lvl="0" indent="-117475" algn="l" defTabSz="914400" rtl="0" eaLnBrk="1" latinLnBrk="0" hangingPunct="1">
              <a:lnSpc>
                <a:spcPct val="90000"/>
              </a:lnSpc>
              <a:spcBef>
                <a:spcPts val="1000"/>
              </a:spcBef>
              <a:buClr>
                <a:schemeClr val="tx1"/>
              </a:buClr>
              <a:buSzPct val="105000"/>
              <a:buFont typeface="Arial" panose="020B0604020202020204" pitchFamily="34" charset="0"/>
              <a:buChar char="•"/>
            </a:pPr>
            <a:r>
              <a:rPr lang="en-US" dirty="0"/>
              <a:t>Click to edit Master text styles</a:t>
            </a:r>
          </a:p>
        </p:txBody>
      </p:sp>
      <p:sp>
        <p:nvSpPr>
          <p:cNvPr id="68" name="Content Placeholder 5">
            <a:extLst>
              <a:ext uri="{FF2B5EF4-FFF2-40B4-BE49-F238E27FC236}">
                <a16:creationId xmlns:a16="http://schemas.microsoft.com/office/drawing/2014/main" id="{57C299B1-10F3-4A97-A4DC-31FF12144574}"/>
              </a:ext>
            </a:extLst>
          </p:cNvPr>
          <p:cNvSpPr>
            <a:spLocks noGrp="1"/>
          </p:cNvSpPr>
          <p:nvPr>
            <p:ph sz="quarter" idx="22"/>
          </p:nvPr>
        </p:nvSpPr>
        <p:spPr>
          <a:xfrm>
            <a:off x="3273098" y="2862754"/>
            <a:ext cx="1129876" cy="3256692"/>
          </a:xfrm>
          <a:prstGeom prst="rect">
            <a:avLst/>
          </a:prstGeom>
        </p:spPr>
        <p:txBody>
          <a:bodyPr>
            <a:normAutofit/>
          </a:bodyPr>
          <a:lstStyle>
            <a:lvl1pPr marL="117475" indent="-117475">
              <a:buClr>
                <a:schemeClr val="tx1"/>
              </a:buClr>
              <a:defRPr sz="1200"/>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dirty="0"/>
              <a:t>Click to edit Master text styles</a:t>
            </a:r>
          </a:p>
        </p:txBody>
      </p:sp>
      <p:sp>
        <p:nvSpPr>
          <p:cNvPr id="69" name="Content Placeholder 5">
            <a:extLst>
              <a:ext uri="{FF2B5EF4-FFF2-40B4-BE49-F238E27FC236}">
                <a16:creationId xmlns:a16="http://schemas.microsoft.com/office/drawing/2014/main" id="{6EA5D6E1-A3A3-4C4B-8103-695F71A3D42C}"/>
              </a:ext>
            </a:extLst>
          </p:cNvPr>
          <p:cNvSpPr>
            <a:spLocks noGrp="1"/>
          </p:cNvSpPr>
          <p:nvPr>
            <p:ph sz="quarter" idx="23"/>
          </p:nvPr>
        </p:nvSpPr>
        <p:spPr>
          <a:xfrm>
            <a:off x="4749291" y="2862754"/>
            <a:ext cx="1129876" cy="3256692"/>
          </a:xfrm>
          <a:prstGeom prst="rect">
            <a:avLst/>
          </a:prstGeom>
        </p:spPr>
        <p:txBody>
          <a:bodyPr>
            <a:normAutofit/>
          </a:bodyPr>
          <a:lstStyle>
            <a:lvl1pPr marL="117475" indent="-117475">
              <a:buClr>
                <a:schemeClr val="tx1"/>
              </a:buClr>
              <a:defRPr sz="12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dirty="0"/>
              <a:t>Click to edit Master text styles</a:t>
            </a:r>
          </a:p>
        </p:txBody>
      </p:sp>
      <p:sp>
        <p:nvSpPr>
          <p:cNvPr id="71" name="Content Placeholder 5">
            <a:extLst>
              <a:ext uri="{FF2B5EF4-FFF2-40B4-BE49-F238E27FC236}">
                <a16:creationId xmlns:a16="http://schemas.microsoft.com/office/drawing/2014/main" id="{2D46B905-C63D-4E2A-9141-3CA33DA3A36A}"/>
              </a:ext>
            </a:extLst>
          </p:cNvPr>
          <p:cNvSpPr>
            <a:spLocks noGrp="1"/>
          </p:cNvSpPr>
          <p:nvPr>
            <p:ph sz="quarter" idx="24"/>
          </p:nvPr>
        </p:nvSpPr>
        <p:spPr>
          <a:xfrm>
            <a:off x="6225078" y="2862754"/>
            <a:ext cx="1129876" cy="3256692"/>
          </a:xfrm>
          <a:prstGeom prst="rect">
            <a:avLst/>
          </a:prstGeom>
        </p:spPr>
        <p:txBody>
          <a:bodyPr>
            <a:normAutofit/>
          </a:bodyPr>
          <a:lstStyle>
            <a:lvl1pPr marL="117475" indent="-117475">
              <a:buClr>
                <a:schemeClr val="tx1"/>
              </a:buClr>
              <a:defRPr sz="12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dirty="0"/>
              <a:t>Click to edit Master text styles</a:t>
            </a:r>
          </a:p>
        </p:txBody>
      </p:sp>
      <p:sp>
        <p:nvSpPr>
          <p:cNvPr id="73" name="Content Placeholder 5">
            <a:extLst>
              <a:ext uri="{FF2B5EF4-FFF2-40B4-BE49-F238E27FC236}">
                <a16:creationId xmlns:a16="http://schemas.microsoft.com/office/drawing/2014/main" id="{897FDB16-D210-489B-87C0-CF2FD385CA16}"/>
              </a:ext>
            </a:extLst>
          </p:cNvPr>
          <p:cNvSpPr>
            <a:spLocks noGrp="1"/>
          </p:cNvSpPr>
          <p:nvPr>
            <p:ph sz="quarter" idx="25"/>
          </p:nvPr>
        </p:nvSpPr>
        <p:spPr>
          <a:xfrm>
            <a:off x="7701271" y="2862754"/>
            <a:ext cx="1129876" cy="3256692"/>
          </a:xfrm>
          <a:prstGeom prst="rect">
            <a:avLst/>
          </a:prstGeom>
        </p:spPr>
        <p:txBody>
          <a:bodyPr>
            <a:normAutofit/>
          </a:bodyPr>
          <a:lstStyle>
            <a:lvl1pPr marL="117475" indent="-117475">
              <a:buClr>
                <a:schemeClr val="tx1"/>
              </a:buClr>
              <a:defRPr sz="12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dirty="0"/>
              <a:t>Click to edit Master text styles</a:t>
            </a:r>
          </a:p>
        </p:txBody>
      </p:sp>
      <p:pic>
        <p:nvPicPr>
          <p:cNvPr id="4" name="Picture 3">
            <a:extLst>
              <a:ext uri="{FF2B5EF4-FFF2-40B4-BE49-F238E27FC236}">
                <a16:creationId xmlns:a16="http://schemas.microsoft.com/office/drawing/2014/main" id="{36DF2934-BD51-41D1-BBAC-E2C0CFC681B5}"/>
              </a:ext>
            </a:extLst>
          </p:cNvPr>
          <p:cNvPicPr preferRelativeResize="0">
            <a:picLocks/>
          </p:cNvPicPr>
          <p:nvPr userDrawn="1"/>
        </p:nvPicPr>
        <p:blipFill>
          <a:blip r:embed="rId6"/>
          <a:stretch>
            <a:fillRect/>
          </a:stretch>
        </p:blipFill>
        <p:spPr>
          <a:xfrm>
            <a:off x="-1" y="2508437"/>
            <a:ext cx="9144001" cy="77678"/>
          </a:xfrm>
          <a:prstGeom prst="rect">
            <a:avLst/>
          </a:prstGeom>
        </p:spPr>
      </p:pic>
      <p:sp>
        <p:nvSpPr>
          <p:cNvPr id="28" name="Title Placeholder 1">
            <a:extLst>
              <a:ext uri="{FF2B5EF4-FFF2-40B4-BE49-F238E27FC236}">
                <a16:creationId xmlns:a16="http://schemas.microsoft.com/office/drawing/2014/main" id="{61E3973C-4FA3-4F1F-A657-CD1E94B24EDE}"/>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292363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hart blank text photo">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052774F6-69CD-4B05-9AA2-D50CCFE57E31}"/>
              </a:ext>
            </a:extLst>
          </p:cNvPr>
          <p:cNvSpPr/>
          <p:nvPr userDrawn="1"/>
        </p:nvSpPr>
        <p:spPr>
          <a:xfrm>
            <a:off x="0" y="1139967"/>
            <a:ext cx="9144000" cy="18256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0">
            <a:extLst>
              <a:ext uri="{FF2B5EF4-FFF2-40B4-BE49-F238E27FC236}">
                <a16:creationId xmlns:a16="http://schemas.microsoft.com/office/drawing/2014/main" id="{B1DAD216-0C11-4D70-A38F-9BAB18367B13}"/>
              </a:ext>
            </a:extLst>
          </p:cNvPr>
          <p:cNvSpPr/>
          <p:nvPr userDrawn="1"/>
        </p:nvSpPr>
        <p:spPr>
          <a:xfrm>
            <a:off x="265153" y="1479923"/>
            <a:ext cx="1285163" cy="1142613"/>
          </a:xfrm>
          <a:prstGeom prst="rect">
            <a:avLst/>
          </a:prstGeom>
          <a:solidFill>
            <a:srgbClr val="FB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7A5F751-E869-44D8-8B66-FA510AB156F3}"/>
              </a:ext>
            </a:extLst>
          </p:cNvPr>
          <p:cNvSpPr/>
          <p:nvPr userDrawn="1"/>
        </p:nvSpPr>
        <p:spPr>
          <a:xfrm>
            <a:off x="1736989" y="1479923"/>
            <a:ext cx="1285163" cy="1142613"/>
          </a:xfrm>
          <a:prstGeom prst="rect">
            <a:avLst/>
          </a:prstGeom>
          <a:solidFill>
            <a:srgbClr val="FB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D333C7C6-E901-4D27-B7B3-68B1D0610C69}"/>
              </a:ext>
            </a:extLst>
          </p:cNvPr>
          <p:cNvSpPr/>
          <p:nvPr userDrawn="1"/>
        </p:nvSpPr>
        <p:spPr>
          <a:xfrm>
            <a:off x="3208826" y="1479923"/>
            <a:ext cx="1285163" cy="1142613"/>
          </a:xfrm>
          <a:prstGeom prst="rect">
            <a:avLst/>
          </a:prstGeom>
          <a:solidFill>
            <a:srgbClr val="FFB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A9120345-A674-4944-A7E7-C3A91C18AD10}"/>
              </a:ext>
            </a:extLst>
          </p:cNvPr>
          <p:cNvSpPr/>
          <p:nvPr userDrawn="1"/>
        </p:nvSpPr>
        <p:spPr>
          <a:xfrm>
            <a:off x="4680663" y="1479923"/>
            <a:ext cx="1285163" cy="1142613"/>
          </a:xfrm>
          <a:prstGeom prst="rect">
            <a:avLst/>
          </a:prstGeom>
          <a:solidFill>
            <a:srgbClr val="DF9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DB8D2967-2613-4A4B-AB79-1BB3081735B2}"/>
              </a:ext>
            </a:extLst>
          </p:cNvPr>
          <p:cNvSpPr/>
          <p:nvPr userDrawn="1"/>
        </p:nvSpPr>
        <p:spPr>
          <a:xfrm>
            <a:off x="6152500" y="1479923"/>
            <a:ext cx="1285163" cy="1142613"/>
          </a:xfrm>
          <a:prstGeom prst="rect">
            <a:avLst/>
          </a:prstGeom>
          <a:solidFill>
            <a:srgbClr val="C58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7E11C49D-C64F-4A69-BB88-48CDFA1D32A9}"/>
              </a:ext>
            </a:extLst>
          </p:cNvPr>
          <p:cNvSpPr/>
          <p:nvPr userDrawn="1"/>
        </p:nvSpPr>
        <p:spPr>
          <a:xfrm>
            <a:off x="7624336" y="1479923"/>
            <a:ext cx="1285163" cy="1142613"/>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graphicFrame>
        <p:nvGraphicFramePr>
          <p:cNvPr id="3" name="Object 2" hidden="1">
            <a:extLst>
              <a:ext uri="{FF2B5EF4-FFF2-40B4-BE49-F238E27FC236}">
                <a16:creationId xmlns:a16="http://schemas.microsoft.com/office/drawing/2014/main" id="{A780FEF1-66C7-4B19-978A-B53E1DFFF3B1}"/>
              </a:ext>
            </a:extLst>
          </p:cNvPr>
          <p:cNvGraphicFramePr>
            <a:graphicFrameLocks noChangeAspect="1"/>
          </p:cNvGraphicFramePr>
          <p:nvPr userDrawn="1">
            <p:custDataLst>
              <p:tags r:id="rId2"/>
            </p:custDataLst>
            <p:extLst>
              <p:ext uri="{D42A27DB-BD31-4B8C-83A1-F6EECF244321}">
                <p14:modId xmlns:p14="http://schemas.microsoft.com/office/powerpoint/2010/main" val="408542211"/>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36866"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A780FEF1-66C7-4B19-978A-B53E1DFFF3B1}"/>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22" name="Slide Number Placeholder 5">
            <a:extLst>
              <a:ext uri="{FF2B5EF4-FFF2-40B4-BE49-F238E27FC236}">
                <a16:creationId xmlns:a16="http://schemas.microsoft.com/office/drawing/2014/main" id="{45E2C1F7-B1E8-4685-B6B6-CBB84934A69E}"/>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373359" y="6507850"/>
            <a:ext cx="5522983" cy="289067"/>
          </a:xfrm>
          <a:prstGeom prst="rect">
            <a:avLst/>
          </a:prstGeom>
        </p:spPr>
        <p:txBody>
          <a:bodyPr anchor="t">
            <a:normAutofit/>
          </a:bodyPr>
          <a:lstStyle>
            <a:lvl1pPr marL="0" indent="0">
              <a:buNone/>
              <a:defRPr sz="10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*footnotes</a:t>
            </a:r>
          </a:p>
        </p:txBody>
      </p:sp>
      <p:sp>
        <p:nvSpPr>
          <p:cNvPr id="60" name="Content Placeholder 5">
            <a:extLst>
              <a:ext uri="{FF2B5EF4-FFF2-40B4-BE49-F238E27FC236}">
                <a16:creationId xmlns:a16="http://schemas.microsoft.com/office/drawing/2014/main" id="{9B885894-6438-4B2C-ACAE-C131BFE6FBD7}"/>
              </a:ext>
            </a:extLst>
          </p:cNvPr>
          <p:cNvSpPr>
            <a:spLocks noGrp="1"/>
          </p:cNvSpPr>
          <p:nvPr>
            <p:ph sz="quarter" idx="20"/>
          </p:nvPr>
        </p:nvSpPr>
        <p:spPr>
          <a:xfrm>
            <a:off x="338440" y="3167552"/>
            <a:ext cx="1129876" cy="3256692"/>
          </a:xfrm>
          <a:prstGeom prst="rect">
            <a:avLst/>
          </a:prstGeom>
        </p:spPr>
        <p:txBody>
          <a:bodyPr>
            <a:normAutofit/>
          </a:bodyPr>
          <a:lstStyle>
            <a:lvl1pPr marL="117475" indent="-117475">
              <a:buClr>
                <a:schemeClr val="bg1">
                  <a:lumMod val="65000"/>
                </a:schemeClr>
              </a:buClr>
              <a:defRPr lang="en-US" sz="1000" b="0" i="0" kern="1200" dirty="0">
                <a:solidFill>
                  <a:schemeClr val="tx1"/>
                </a:solidFill>
                <a:latin typeface="Arial" panose="020B0604020202020204" pitchFamily="34" charset="0"/>
                <a:ea typeface="+mn-ea"/>
                <a:cs typeface="Arial" panose="020B0604020202020204" pitchFamily="34" charset="0"/>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marL="117475" lvl="0" indent="-117475" algn="l" defTabSz="914400" rtl="0" eaLnBrk="1" latinLnBrk="0" hangingPunct="1">
              <a:lnSpc>
                <a:spcPct val="90000"/>
              </a:lnSpc>
              <a:spcBef>
                <a:spcPts val="1000"/>
              </a:spcBef>
              <a:buClr>
                <a:schemeClr val="tx1"/>
              </a:buClr>
              <a:buSzPct val="105000"/>
              <a:buFont typeface="Arial" panose="020B0604020202020204" pitchFamily="34" charset="0"/>
              <a:buChar char="•"/>
            </a:pPr>
            <a:r>
              <a:rPr lang="en-US" dirty="0"/>
              <a:t>Click to edit Master text styles</a:t>
            </a:r>
          </a:p>
        </p:txBody>
      </p:sp>
      <p:sp>
        <p:nvSpPr>
          <p:cNvPr id="67" name="Content Placeholder 5">
            <a:extLst>
              <a:ext uri="{FF2B5EF4-FFF2-40B4-BE49-F238E27FC236}">
                <a16:creationId xmlns:a16="http://schemas.microsoft.com/office/drawing/2014/main" id="{7C84AF60-AB61-4C06-8408-F5D1D1487850}"/>
              </a:ext>
            </a:extLst>
          </p:cNvPr>
          <p:cNvSpPr>
            <a:spLocks noGrp="1"/>
          </p:cNvSpPr>
          <p:nvPr>
            <p:ph sz="quarter" idx="21"/>
          </p:nvPr>
        </p:nvSpPr>
        <p:spPr>
          <a:xfrm>
            <a:off x="1814633" y="3167552"/>
            <a:ext cx="1129876" cy="3256692"/>
          </a:xfrm>
          <a:prstGeom prst="rect">
            <a:avLst/>
          </a:prstGeom>
        </p:spPr>
        <p:txBody>
          <a:bodyPr>
            <a:normAutofit/>
          </a:bodyPr>
          <a:lstStyle>
            <a:lvl1pPr marL="117475" indent="-117475">
              <a:buClr>
                <a:schemeClr val="bg1">
                  <a:lumMod val="65000"/>
                </a:schemeClr>
              </a:buClr>
              <a:defRPr lang="en-US" sz="1000" b="0" i="0" kern="1200" dirty="0">
                <a:solidFill>
                  <a:schemeClr val="tx1"/>
                </a:solidFill>
                <a:latin typeface="Arial" panose="020B0604020202020204" pitchFamily="34" charset="0"/>
                <a:ea typeface="+mn-ea"/>
                <a:cs typeface="Arial" panose="020B0604020202020204" pitchFamily="34" charset="0"/>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marL="117475" lvl="0" indent="-117475" algn="l" defTabSz="914400" rtl="0" eaLnBrk="1" latinLnBrk="0" hangingPunct="1">
              <a:lnSpc>
                <a:spcPct val="90000"/>
              </a:lnSpc>
              <a:spcBef>
                <a:spcPts val="1000"/>
              </a:spcBef>
              <a:buClr>
                <a:schemeClr val="tx1"/>
              </a:buClr>
              <a:buSzPct val="105000"/>
              <a:buFont typeface="Arial" panose="020B0604020202020204" pitchFamily="34" charset="0"/>
              <a:buChar char="•"/>
            </a:pPr>
            <a:r>
              <a:rPr lang="en-US" dirty="0"/>
              <a:t>Click to edit Master text styles</a:t>
            </a:r>
          </a:p>
        </p:txBody>
      </p:sp>
      <p:sp>
        <p:nvSpPr>
          <p:cNvPr id="68" name="Content Placeholder 5">
            <a:extLst>
              <a:ext uri="{FF2B5EF4-FFF2-40B4-BE49-F238E27FC236}">
                <a16:creationId xmlns:a16="http://schemas.microsoft.com/office/drawing/2014/main" id="{57C299B1-10F3-4A97-A4DC-31FF12144574}"/>
              </a:ext>
            </a:extLst>
          </p:cNvPr>
          <p:cNvSpPr>
            <a:spLocks noGrp="1"/>
          </p:cNvSpPr>
          <p:nvPr>
            <p:ph sz="quarter" idx="22"/>
          </p:nvPr>
        </p:nvSpPr>
        <p:spPr>
          <a:xfrm>
            <a:off x="3273098" y="3167552"/>
            <a:ext cx="1129876" cy="3256692"/>
          </a:xfrm>
          <a:prstGeom prst="rect">
            <a:avLst/>
          </a:prstGeom>
        </p:spPr>
        <p:txBody>
          <a:bodyPr>
            <a:normAutofit/>
          </a:bodyPr>
          <a:lstStyle>
            <a:lvl1pPr marL="117475" indent="-117475">
              <a:buClr>
                <a:schemeClr val="tx1"/>
              </a:buClr>
              <a:defRPr sz="1000"/>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dirty="0"/>
              <a:t>Click to edit Master text styles</a:t>
            </a:r>
          </a:p>
        </p:txBody>
      </p:sp>
      <p:sp>
        <p:nvSpPr>
          <p:cNvPr id="69" name="Content Placeholder 5">
            <a:extLst>
              <a:ext uri="{FF2B5EF4-FFF2-40B4-BE49-F238E27FC236}">
                <a16:creationId xmlns:a16="http://schemas.microsoft.com/office/drawing/2014/main" id="{6EA5D6E1-A3A3-4C4B-8103-695F71A3D42C}"/>
              </a:ext>
            </a:extLst>
          </p:cNvPr>
          <p:cNvSpPr>
            <a:spLocks noGrp="1"/>
          </p:cNvSpPr>
          <p:nvPr>
            <p:ph sz="quarter" idx="23"/>
          </p:nvPr>
        </p:nvSpPr>
        <p:spPr>
          <a:xfrm>
            <a:off x="4749291" y="3167552"/>
            <a:ext cx="1129876" cy="3256692"/>
          </a:xfrm>
          <a:prstGeom prst="rect">
            <a:avLst/>
          </a:prstGeom>
        </p:spPr>
        <p:txBody>
          <a:bodyPr>
            <a:normAutofit/>
          </a:bodyPr>
          <a:lstStyle>
            <a:lvl1pPr marL="117475" indent="-117475">
              <a:buClr>
                <a:schemeClr val="tx1"/>
              </a:buClr>
              <a:defRPr sz="10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dirty="0"/>
              <a:t>Click to edit Master text styles</a:t>
            </a:r>
          </a:p>
        </p:txBody>
      </p:sp>
      <p:sp>
        <p:nvSpPr>
          <p:cNvPr id="71" name="Content Placeholder 5">
            <a:extLst>
              <a:ext uri="{FF2B5EF4-FFF2-40B4-BE49-F238E27FC236}">
                <a16:creationId xmlns:a16="http://schemas.microsoft.com/office/drawing/2014/main" id="{2D46B905-C63D-4E2A-9141-3CA33DA3A36A}"/>
              </a:ext>
            </a:extLst>
          </p:cNvPr>
          <p:cNvSpPr>
            <a:spLocks noGrp="1"/>
          </p:cNvSpPr>
          <p:nvPr>
            <p:ph sz="quarter" idx="24"/>
          </p:nvPr>
        </p:nvSpPr>
        <p:spPr>
          <a:xfrm>
            <a:off x="6225078" y="3167552"/>
            <a:ext cx="1129876" cy="3256692"/>
          </a:xfrm>
          <a:prstGeom prst="rect">
            <a:avLst/>
          </a:prstGeom>
        </p:spPr>
        <p:txBody>
          <a:bodyPr>
            <a:normAutofit/>
          </a:bodyPr>
          <a:lstStyle>
            <a:lvl1pPr marL="117475" indent="-117475">
              <a:buClr>
                <a:schemeClr val="tx1"/>
              </a:buClr>
              <a:defRPr sz="10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dirty="0"/>
              <a:t>Click to edit Master text styles</a:t>
            </a:r>
          </a:p>
        </p:txBody>
      </p:sp>
      <p:sp>
        <p:nvSpPr>
          <p:cNvPr id="73" name="Content Placeholder 5">
            <a:extLst>
              <a:ext uri="{FF2B5EF4-FFF2-40B4-BE49-F238E27FC236}">
                <a16:creationId xmlns:a16="http://schemas.microsoft.com/office/drawing/2014/main" id="{897FDB16-D210-489B-87C0-CF2FD385CA16}"/>
              </a:ext>
            </a:extLst>
          </p:cNvPr>
          <p:cNvSpPr>
            <a:spLocks noGrp="1"/>
          </p:cNvSpPr>
          <p:nvPr>
            <p:ph sz="quarter" idx="25"/>
          </p:nvPr>
        </p:nvSpPr>
        <p:spPr>
          <a:xfrm>
            <a:off x="7701271" y="3167552"/>
            <a:ext cx="1129876" cy="3256692"/>
          </a:xfrm>
          <a:prstGeom prst="rect">
            <a:avLst/>
          </a:prstGeom>
        </p:spPr>
        <p:txBody>
          <a:bodyPr>
            <a:normAutofit/>
          </a:bodyPr>
          <a:lstStyle>
            <a:lvl1pPr marL="117475" indent="-117475">
              <a:buClr>
                <a:schemeClr val="tx1"/>
              </a:buClr>
              <a:defRPr sz="10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dirty="0"/>
              <a:t>Click to edit Master text styles</a:t>
            </a:r>
          </a:p>
        </p:txBody>
      </p:sp>
      <p:pic>
        <p:nvPicPr>
          <p:cNvPr id="4" name="Picture 3">
            <a:extLst>
              <a:ext uri="{FF2B5EF4-FFF2-40B4-BE49-F238E27FC236}">
                <a16:creationId xmlns:a16="http://schemas.microsoft.com/office/drawing/2014/main" id="{36DF2934-BD51-41D1-BBAC-E2C0CFC681B5}"/>
              </a:ext>
            </a:extLst>
          </p:cNvPr>
          <p:cNvPicPr preferRelativeResize="0">
            <a:picLocks/>
          </p:cNvPicPr>
          <p:nvPr userDrawn="1"/>
        </p:nvPicPr>
        <p:blipFill>
          <a:blip r:embed="rId6"/>
          <a:stretch>
            <a:fillRect/>
          </a:stretch>
        </p:blipFill>
        <p:spPr>
          <a:xfrm>
            <a:off x="-1" y="2965634"/>
            <a:ext cx="9144001" cy="77678"/>
          </a:xfrm>
          <a:prstGeom prst="rect">
            <a:avLst/>
          </a:prstGeom>
        </p:spPr>
      </p:pic>
      <p:sp>
        <p:nvSpPr>
          <p:cNvPr id="5" name="Text Placeholder 4">
            <a:extLst>
              <a:ext uri="{FF2B5EF4-FFF2-40B4-BE49-F238E27FC236}">
                <a16:creationId xmlns:a16="http://schemas.microsoft.com/office/drawing/2014/main" id="{D1684F6A-893D-41EB-9820-C0DAD3A6101B}"/>
              </a:ext>
            </a:extLst>
          </p:cNvPr>
          <p:cNvSpPr>
            <a:spLocks noGrp="1"/>
          </p:cNvSpPr>
          <p:nvPr>
            <p:ph type="body" sz="quarter" idx="26" hasCustomPrompt="1"/>
          </p:nvPr>
        </p:nvSpPr>
        <p:spPr>
          <a:xfrm>
            <a:off x="265510" y="1479550"/>
            <a:ext cx="1284684" cy="1143000"/>
          </a:xfrm>
        </p:spPr>
        <p:txBody>
          <a:bodyPr anchor="ctr">
            <a:normAutofit/>
          </a:bodyPr>
          <a:lstStyle>
            <a:lvl1pPr marL="0" indent="0" algn="ctr">
              <a:buNone/>
              <a:defRPr sz="2000" b="1"/>
            </a:lvl1pPr>
          </a:lstStyle>
          <a:p>
            <a:pPr lvl="0"/>
            <a:r>
              <a:rPr lang="en-US" dirty="0"/>
              <a:t>Title</a:t>
            </a:r>
          </a:p>
        </p:txBody>
      </p:sp>
      <p:sp>
        <p:nvSpPr>
          <p:cNvPr id="30" name="Text Placeholder 4">
            <a:extLst>
              <a:ext uri="{FF2B5EF4-FFF2-40B4-BE49-F238E27FC236}">
                <a16:creationId xmlns:a16="http://schemas.microsoft.com/office/drawing/2014/main" id="{272F46ED-9343-49DD-9A83-F2DC554F9D77}"/>
              </a:ext>
            </a:extLst>
          </p:cNvPr>
          <p:cNvSpPr>
            <a:spLocks noGrp="1"/>
          </p:cNvSpPr>
          <p:nvPr>
            <p:ph type="body" sz="quarter" idx="27" hasCustomPrompt="1"/>
          </p:nvPr>
        </p:nvSpPr>
        <p:spPr>
          <a:xfrm>
            <a:off x="1736868" y="1482710"/>
            <a:ext cx="1284684" cy="1143000"/>
          </a:xfrm>
        </p:spPr>
        <p:txBody>
          <a:bodyPr anchor="ctr">
            <a:normAutofit/>
          </a:bodyPr>
          <a:lstStyle>
            <a:lvl1pPr marL="0" indent="0" algn="ctr">
              <a:buNone/>
              <a:defRPr sz="2000" b="1"/>
            </a:lvl1pPr>
          </a:lstStyle>
          <a:p>
            <a:pPr lvl="0"/>
            <a:r>
              <a:rPr lang="en-US" dirty="0"/>
              <a:t>Title</a:t>
            </a:r>
          </a:p>
        </p:txBody>
      </p:sp>
      <p:sp>
        <p:nvSpPr>
          <p:cNvPr id="38" name="Text Placeholder 4">
            <a:extLst>
              <a:ext uri="{FF2B5EF4-FFF2-40B4-BE49-F238E27FC236}">
                <a16:creationId xmlns:a16="http://schemas.microsoft.com/office/drawing/2014/main" id="{4DDCC7AD-5CA6-412B-8BB6-9678E110A29C}"/>
              </a:ext>
            </a:extLst>
          </p:cNvPr>
          <p:cNvSpPr>
            <a:spLocks noGrp="1"/>
          </p:cNvSpPr>
          <p:nvPr>
            <p:ph type="body" sz="quarter" idx="28" hasCustomPrompt="1"/>
          </p:nvPr>
        </p:nvSpPr>
        <p:spPr>
          <a:xfrm>
            <a:off x="3209305" y="1482710"/>
            <a:ext cx="1284684" cy="1143000"/>
          </a:xfrm>
        </p:spPr>
        <p:txBody>
          <a:bodyPr anchor="ctr">
            <a:normAutofit/>
          </a:bodyPr>
          <a:lstStyle>
            <a:lvl1pPr marL="0" indent="0" algn="ctr">
              <a:buNone/>
              <a:defRPr sz="2000" b="1"/>
            </a:lvl1pPr>
          </a:lstStyle>
          <a:p>
            <a:pPr lvl="0"/>
            <a:r>
              <a:rPr lang="en-US" dirty="0"/>
              <a:t>Title</a:t>
            </a:r>
          </a:p>
        </p:txBody>
      </p:sp>
      <p:sp>
        <p:nvSpPr>
          <p:cNvPr id="39" name="Text Placeholder 4">
            <a:extLst>
              <a:ext uri="{FF2B5EF4-FFF2-40B4-BE49-F238E27FC236}">
                <a16:creationId xmlns:a16="http://schemas.microsoft.com/office/drawing/2014/main" id="{112E12C7-3567-4028-A036-619845DE1EC8}"/>
              </a:ext>
            </a:extLst>
          </p:cNvPr>
          <p:cNvSpPr>
            <a:spLocks noGrp="1"/>
          </p:cNvSpPr>
          <p:nvPr>
            <p:ph type="body" sz="quarter" idx="29" hasCustomPrompt="1"/>
          </p:nvPr>
        </p:nvSpPr>
        <p:spPr>
          <a:xfrm>
            <a:off x="4671886" y="1482710"/>
            <a:ext cx="1284684" cy="1143000"/>
          </a:xfrm>
        </p:spPr>
        <p:txBody>
          <a:bodyPr anchor="ctr">
            <a:normAutofit/>
          </a:bodyPr>
          <a:lstStyle>
            <a:lvl1pPr marL="0" indent="0" algn="ctr">
              <a:buNone/>
              <a:defRPr sz="2000" b="1"/>
            </a:lvl1pPr>
          </a:lstStyle>
          <a:p>
            <a:pPr lvl="0"/>
            <a:r>
              <a:rPr lang="en-US" dirty="0"/>
              <a:t>Title</a:t>
            </a:r>
          </a:p>
        </p:txBody>
      </p:sp>
      <p:sp>
        <p:nvSpPr>
          <p:cNvPr id="40" name="Text Placeholder 4">
            <a:extLst>
              <a:ext uri="{FF2B5EF4-FFF2-40B4-BE49-F238E27FC236}">
                <a16:creationId xmlns:a16="http://schemas.microsoft.com/office/drawing/2014/main" id="{7B56DEC4-21E4-481E-8F54-DB0B52360D11}"/>
              </a:ext>
            </a:extLst>
          </p:cNvPr>
          <p:cNvSpPr>
            <a:spLocks noGrp="1"/>
          </p:cNvSpPr>
          <p:nvPr>
            <p:ph type="body" sz="quarter" idx="30" hasCustomPrompt="1"/>
          </p:nvPr>
        </p:nvSpPr>
        <p:spPr>
          <a:xfrm>
            <a:off x="6152500" y="1482710"/>
            <a:ext cx="1284684" cy="1143000"/>
          </a:xfrm>
        </p:spPr>
        <p:txBody>
          <a:bodyPr anchor="ctr">
            <a:normAutofit/>
          </a:bodyPr>
          <a:lstStyle>
            <a:lvl1pPr marL="0" indent="0" algn="ctr">
              <a:buNone/>
              <a:defRPr sz="2000" b="1"/>
            </a:lvl1pPr>
          </a:lstStyle>
          <a:p>
            <a:pPr lvl="0"/>
            <a:r>
              <a:rPr lang="en-US" dirty="0"/>
              <a:t>Title</a:t>
            </a:r>
          </a:p>
        </p:txBody>
      </p:sp>
      <p:sp>
        <p:nvSpPr>
          <p:cNvPr id="41" name="Text Placeholder 4">
            <a:extLst>
              <a:ext uri="{FF2B5EF4-FFF2-40B4-BE49-F238E27FC236}">
                <a16:creationId xmlns:a16="http://schemas.microsoft.com/office/drawing/2014/main" id="{C15EE8ED-CCF8-4F15-830D-A740A196AA72}"/>
              </a:ext>
            </a:extLst>
          </p:cNvPr>
          <p:cNvSpPr>
            <a:spLocks noGrp="1"/>
          </p:cNvSpPr>
          <p:nvPr>
            <p:ph type="body" sz="quarter" idx="31" hasCustomPrompt="1"/>
          </p:nvPr>
        </p:nvSpPr>
        <p:spPr>
          <a:xfrm>
            <a:off x="7623858" y="1473585"/>
            <a:ext cx="1284684" cy="1143000"/>
          </a:xfrm>
        </p:spPr>
        <p:txBody>
          <a:bodyPr anchor="ctr">
            <a:normAutofit/>
          </a:bodyPr>
          <a:lstStyle>
            <a:lvl1pPr marL="0" indent="0" algn="ctr">
              <a:buNone/>
              <a:defRPr sz="2000" b="1"/>
            </a:lvl1pPr>
          </a:lstStyle>
          <a:p>
            <a:pPr lvl="0"/>
            <a:r>
              <a:rPr lang="en-US" dirty="0"/>
              <a:t>Title</a:t>
            </a:r>
          </a:p>
        </p:txBody>
      </p:sp>
      <p:sp>
        <p:nvSpPr>
          <p:cNvPr id="26" name="Title Placeholder 1">
            <a:extLst>
              <a:ext uri="{FF2B5EF4-FFF2-40B4-BE49-F238E27FC236}">
                <a16:creationId xmlns:a16="http://schemas.microsoft.com/office/drawing/2014/main" id="{B063E648-C976-4A67-BA43-1782E86432E6}"/>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858192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AC184B6-8E5F-4DCD-82CC-5E3D357DA5EC}"/>
              </a:ext>
            </a:extLst>
          </p:cNvPr>
          <p:cNvGraphicFramePr>
            <a:graphicFrameLocks noChangeAspect="1"/>
          </p:cNvGraphicFramePr>
          <p:nvPr userDrawn="1">
            <p:custDataLst>
              <p:tags r:id="rId2"/>
            </p:custDataLst>
            <p:extLst>
              <p:ext uri="{D42A27DB-BD31-4B8C-83A1-F6EECF244321}">
                <p14:modId xmlns:p14="http://schemas.microsoft.com/office/powerpoint/2010/main" val="28506527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37890" name="think-cell Slide" r:id="rId4" imgW="592" imgH="595" progId="TCLayout.ActiveDocument.1">
                  <p:embed/>
                </p:oleObj>
              </mc:Choice>
              <mc:Fallback>
                <p:oleObj name="think-cell Slide" r:id="rId4" imgW="592" imgH="595" progId="TCLayout.ActiveDocument.1">
                  <p:embed/>
                  <p:pic>
                    <p:nvPicPr>
                      <p:cNvPr id="10" name="Object 9" hidden="1">
                        <a:extLst>
                          <a:ext uri="{FF2B5EF4-FFF2-40B4-BE49-F238E27FC236}">
                            <a16:creationId xmlns:a16="http://schemas.microsoft.com/office/drawing/2014/main" id="{FAC184B6-8E5F-4DCD-82CC-5E3D357DA5EC}"/>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5A0A69D-9160-5E4B-A5D8-01020EE0E919}"/>
              </a:ext>
            </a:extLst>
          </p:cNvPr>
          <p:cNvSpPr>
            <a:spLocks noGrp="1"/>
          </p:cNvSpPr>
          <p:nvPr>
            <p:ph idx="1"/>
          </p:nvPr>
        </p:nvSpPr>
        <p:spPr>
          <a:xfrm>
            <a:off x="3887391" y="1386348"/>
            <a:ext cx="4629150" cy="4474702"/>
          </a:xfrm>
          <a:prstGeom prst="rect">
            <a:avLst/>
          </a:prstGeom>
        </p:spPr>
        <p:txBody>
          <a:bodyPr>
            <a:normAutofit/>
          </a:bodyPr>
          <a:lstStyle>
            <a:lvl1pPr>
              <a:defRPr sz="2400"/>
            </a:lvl1pPr>
            <a:lvl2pPr>
              <a:buClr>
                <a:srgbClr val="DF572A"/>
              </a:buClr>
              <a:defRPr sz="2400"/>
            </a:lvl2pPr>
            <a:lvl3pPr>
              <a:buClr>
                <a:srgbClr val="DF572A"/>
              </a:buClr>
              <a:defRPr sz="2400"/>
            </a:lvl3pPr>
            <a:lvl4pPr>
              <a:buClr>
                <a:srgbClr val="DF572A"/>
              </a:buClr>
              <a:defRPr sz="2400"/>
            </a:lvl4pPr>
            <a:lvl5pPr>
              <a:buClr>
                <a:srgbClr val="DF572A"/>
              </a:buCl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AD78420-F087-474C-9203-5D73EC4C8718}"/>
              </a:ext>
            </a:extLst>
          </p:cNvPr>
          <p:cNvSpPr>
            <a:spLocks noGrp="1"/>
          </p:cNvSpPr>
          <p:nvPr>
            <p:ph type="body" sz="half" idx="2"/>
          </p:nvPr>
        </p:nvSpPr>
        <p:spPr>
          <a:xfrm>
            <a:off x="629841" y="1386348"/>
            <a:ext cx="2949178" cy="4482640"/>
          </a:xfrm>
          <a:prstGeom prst="rect">
            <a:avLst/>
          </a:prstGeo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B0335-55AA-A44C-9C89-813457DB99B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C829D9C-64D8-3841-9C54-079F29D474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0B9583-D75D-384C-83CA-258F75C2887F}"/>
              </a:ext>
            </a:extLst>
          </p:cNvPr>
          <p:cNvSpPr>
            <a:spLocks noGrp="1"/>
          </p:cNvSpPr>
          <p:nvPr>
            <p:ph type="sldNum" sz="quarter" idx="12"/>
          </p:nvPr>
        </p:nvSpPr>
        <p:spPr>
          <a:xfrm>
            <a:off x="6457950" y="6493999"/>
            <a:ext cx="2686049" cy="365125"/>
          </a:xfrm>
          <a:prstGeom prst="rect">
            <a:avLst/>
          </a:prstGeom>
        </p:spPr>
        <p:txBody>
          <a:bodyPr/>
          <a:lstStyle>
            <a:lvl1pPr algn="r">
              <a:defRPr>
                <a:solidFill>
                  <a:srgbClr val="511F11"/>
                </a:solidFill>
              </a:defRPr>
            </a:lvl1pPr>
          </a:lstStyle>
          <a:p>
            <a:fld id="{B5EB69C0-7537-C24C-BC67-8B5F238D9475}" type="slidenum">
              <a:rPr lang="en-US" smtClean="0"/>
              <a:pPr/>
              <a:t>‹#›</a:t>
            </a:fld>
            <a:endParaRPr lang="en-US" dirty="0"/>
          </a:p>
        </p:txBody>
      </p:sp>
      <p:sp>
        <p:nvSpPr>
          <p:cNvPr id="12" name="Title Placeholder 1">
            <a:extLst>
              <a:ext uri="{FF2B5EF4-FFF2-40B4-BE49-F238E27FC236}">
                <a16:creationId xmlns:a16="http://schemas.microsoft.com/office/drawing/2014/main" id="{16D1738A-1F8B-435C-9DC7-77F58418BD35}"/>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215899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3C39D67-BBE6-4ABD-AC6C-64B022DEB08B}"/>
              </a:ext>
            </a:extLst>
          </p:cNvPr>
          <p:cNvGraphicFramePr>
            <a:graphicFrameLocks noChangeAspect="1"/>
          </p:cNvGraphicFramePr>
          <p:nvPr userDrawn="1">
            <p:custDataLst>
              <p:tags r:id="rId2"/>
            </p:custDataLst>
            <p:extLst>
              <p:ext uri="{D42A27DB-BD31-4B8C-83A1-F6EECF244321}">
                <p14:modId xmlns:p14="http://schemas.microsoft.com/office/powerpoint/2010/main" val="314436085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38914" name="think-cell Slide" r:id="rId4" imgW="592" imgH="595" progId="TCLayout.ActiveDocument.1">
                  <p:embed/>
                </p:oleObj>
              </mc:Choice>
              <mc:Fallback>
                <p:oleObj name="think-cell Slide" r:id="rId4" imgW="592" imgH="595" progId="TCLayout.ActiveDocument.1">
                  <p:embed/>
                  <p:pic>
                    <p:nvPicPr>
                      <p:cNvPr id="6" name="Object 5" hidden="1">
                        <a:extLst>
                          <a:ext uri="{FF2B5EF4-FFF2-40B4-BE49-F238E27FC236}">
                            <a16:creationId xmlns:a16="http://schemas.microsoft.com/office/drawing/2014/main" id="{D3C39D67-BBE6-4ABD-AC6C-64B022DEB08B}"/>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311DAB44-3933-4383-A7E8-C2260715D422}"/>
              </a:ext>
            </a:extLst>
          </p:cNvPr>
          <p:cNvSpPr/>
          <p:nvPr userDrawn="1"/>
        </p:nvSpPr>
        <p:spPr>
          <a:xfrm>
            <a:off x="0" y="-83127"/>
            <a:ext cx="9144001" cy="694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Vertical Text Placeholder 2">
            <a:extLst>
              <a:ext uri="{FF2B5EF4-FFF2-40B4-BE49-F238E27FC236}">
                <a16:creationId xmlns:a16="http://schemas.microsoft.com/office/drawing/2014/main" id="{A360048B-215C-2742-B3BD-2C887A2EE11A}"/>
              </a:ext>
            </a:extLst>
          </p:cNvPr>
          <p:cNvSpPr>
            <a:spLocks noGrp="1"/>
          </p:cNvSpPr>
          <p:nvPr>
            <p:ph type="body" orient="vert" idx="1"/>
          </p:nvPr>
        </p:nvSpPr>
        <p:spPr>
          <a:xfrm>
            <a:off x="1474921" y="613187"/>
            <a:ext cx="6166076" cy="5397247"/>
          </a:xfrm>
          <a:prstGeom prst="rect">
            <a:avLst/>
          </a:prstGeom>
        </p:spPr>
        <p:txBody>
          <a:bodyPr vert="eaVert">
            <a:normAutofit/>
          </a:bodyPr>
          <a:lstStyle>
            <a:lvl1pPr>
              <a:defRPr sz="2400">
                <a:solidFill>
                  <a:schemeClr val="tx1"/>
                </a:solidFill>
              </a:defRPr>
            </a:lvl1pPr>
            <a:lvl2pPr>
              <a:defRPr sz="2400">
                <a:solidFill>
                  <a:schemeClr val="tx1"/>
                </a:solidFill>
              </a:defRPr>
            </a:lvl2pPr>
            <a:lvl3pPr>
              <a:buClr>
                <a:srgbClr val="BB5D00"/>
              </a:buClr>
              <a:defRPr sz="2400">
                <a:solidFill>
                  <a:schemeClr val="tx1"/>
                </a:solidFill>
              </a:defRPr>
            </a:lvl3pPr>
            <a:lvl4pPr>
              <a:buClr>
                <a:srgbClr val="BB5D00"/>
              </a:buClr>
              <a:defRPr sz="2400">
                <a:solidFill>
                  <a:schemeClr val="tx1"/>
                </a:solidFill>
              </a:defRPr>
            </a:lvl4pPr>
            <a:lvl5pPr>
              <a:buClr>
                <a:srgbClr val="BB5D00"/>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FFA6E46B-8646-4537-AA80-3EBD1F24050B}"/>
              </a:ext>
            </a:extLst>
          </p:cNvPr>
          <p:cNvSpPr>
            <a:spLocks noGrp="1"/>
          </p:cNvSpPr>
          <p:nvPr>
            <p:ph type="sldNum" sz="quarter" idx="12"/>
          </p:nvPr>
        </p:nvSpPr>
        <p:spPr>
          <a:xfrm rot="5400000">
            <a:off x="-109618" y="6413707"/>
            <a:ext cx="548267" cy="269524"/>
          </a:xfrm>
          <a:prstGeom prst="rect">
            <a:avLst/>
          </a:prstGeom>
        </p:spPr>
        <p:txBody>
          <a:bodyPr/>
          <a:lstStyle>
            <a:lvl1pPr>
              <a:defRPr sz="1000">
                <a:solidFill>
                  <a:srgbClr val="511F11"/>
                </a:solidFill>
              </a:defRPr>
            </a:lvl1pPr>
          </a:lstStyle>
          <a:p>
            <a:fld id="{B5EB69C0-7537-C24C-BC67-8B5F238D9475}" type="slidenum">
              <a:rPr lang="en-US" smtClean="0"/>
              <a:pPr/>
              <a:t>‹#›</a:t>
            </a:fld>
            <a:endParaRPr lang="en-US" dirty="0"/>
          </a:p>
        </p:txBody>
      </p:sp>
      <p:pic>
        <p:nvPicPr>
          <p:cNvPr id="5" name="Picture 4">
            <a:extLst>
              <a:ext uri="{FF2B5EF4-FFF2-40B4-BE49-F238E27FC236}">
                <a16:creationId xmlns:a16="http://schemas.microsoft.com/office/drawing/2014/main" id="{77F3E441-BE8C-4916-A8BD-904DE4EB6A6C}"/>
              </a:ext>
            </a:extLst>
          </p:cNvPr>
          <p:cNvPicPr>
            <a:picLocks noChangeAspect="1"/>
          </p:cNvPicPr>
          <p:nvPr userDrawn="1"/>
        </p:nvPicPr>
        <p:blipFill rotWithShape="1">
          <a:blip r:embed="rId6"/>
          <a:srcRect t="37092" b="60808"/>
          <a:stretch/>
        </p:blipFill>
        <p:spPr>
          <a:xfrm rot="5400000">
            <a:off x="5540835" y="3254837"/>
            <a:ext cx="6941129" cy="265203"/>
          </a:xfrm>
          <a:prstGeom prst="rect">
            <a:avLst/>
          </a:prstGeom>
        </p:spPr>
      </p:pic>
      <p:cxnSp>
        <p:nvCxnSpPr>
          <p:cNvPr id="7" name="Straight Connector 6">
            <a:extLst>
              <a:ext uri="{FF2B5EF4-FFF2-40B4-BE49-F238E27FC236}">
                <a16:creationId xmlns:a16="http://schemas.microsoft.com/office/drawing/2014/main" id="{14B242E6-61D1-44BD-BFA5-E1979DCE966F}"/>
              </a:ext>
            </a:extLst>
          </p:cNvPr>
          <p:cNvCxnSpPr>
            <a:cxnSpLocks/>
          </p:cNvCxnSpPr>
          <p:nvPr userDrawn="1"/>
        </p:nvCxnSpPr>
        <p:spPr>
          <a:xfrm>
            <a:off x="7902083" y="-14998"/>
            <a:ext cx="0" cy="6872998"/>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B37B435-E887-4972-B40F-6EA45C59FB16}"/>
              </a:ext>
            </a:extLst>
          </p:cNvPr>
          <p:cNvPicPr>
            <a:picLocks noChangeAspect="1"/>
          </p:cNvPicPr>
          <p:nvPr userDrawn="1"/>
        </p:nvPicPr>
        <p:blipFill>
          <a:blip r:embed="rId7"/>
          <a:srcRect/>
          <a:stretch/>
        </p:blipFill>
        <p:spPr>
          <a:xfrm rot="5400000">
            <a:off x="7844054" y="6006514"/>
            <a:ext cx="1048042" cy="220472"/>
          </a:xfrm>
          <a:prstGeom prst="rect">
            <a:avLst/>
          </a:prstGeom>
        </p:spPr>
      </p:pic>
      <p:sp>
        <p:nvSpPr>
          <p:cNvPr id="12" name="Title Placeholder 1">
            <a:extLst>
              <a:ext uri="{FF2B5EF4-FFF2-40B4-BE49-F238E27FC236}">
                <a16:creationId xmlns:a16="http://schemas.microsoft.com/office/drawing/2014/main" id="{56771AEE-C76D-499A-99C6-64134E39A7ED}"/>
              </a:ext>
            </a:extLst>
          </p:cNvPr>
          <p:cNvSpPr>
            <a:spLocks noGrp="1"/>
          </p:cNvSpPr>
          <p:nvPr>
            <p:ph type="title"/>
          </p:nvPr>
        </p:nvSpPr>
        <p:spPr>
          <a:xfrm rot="5400000">
            <a:off x="5169662" y="3300969"/>
            <a:ext cx="6441557" cy="601709"/>
          </a:xfrm>
          <a:prstGeom prst="rect">
            <a:avLst/>
          </a:prstGeom>
        </p:spPr>
        <p:txBody>
          <a:bodyPr vert="horz" lIns="91440" tIns="45720" rIns="91440" bIns="45720" rtlCol="0" anchor="ctr">
            <a:noAutofit/>
          </a:bodyPr>
          <a:lstStyle>
            <a:lvl1pPr>
              <a:defRPr sz="2800"/>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4F30B730-1E97-4E57-8F15-45C9CC9F084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5400000">
            <a:off x="7822678" y="3331934"/>
            <a:ext cx="2377440" cy="111010"/>
          </a:xfrm>
          <a:prstGeom prst="rect">
            <a:avLst/>
          </a:prstGeom>
        </p:spPr>
      </p:pic>
    </p:spTree>
    <p:extLst>
      <p:ext uri="{BB962C8B-B14F-4D97-AF65-F5344CB8AC3E}">
        <p14:creationId xmlns:p14="http://schemas.microsoft.com/office/powerpoint/2010/main" val="1347071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0C4B9-0F6B-844C-8F59-53CC4699C9E3}"/>
              </a:ext>
            </a:extLst>
          </p:cNvPr>
          <p:cNvSpPr>
            <a:spLocks noGrp="1"/>
          </p:cNvSpPr>
          <p:nvPr userDrawn="1">
            <p:ph type="title"/>
          </p:nvPr>
        </p:nvSpPr>
        <p:spPr>
          <a:xfrm>
            <a:off x="297180" y="80169"/>
            <a:ext cx="5715000" cy="854647"/>
          </a:xfrm>
          <a:prstGeom prst="rect">
            <a:avLst/>
          </a:prstGeom>
        </p:spPr>
        <p:txBody>
          <a:bodyPr anchor="ctr">
            <a:normAutofit/>
          </a:bodyPr>
          <a:lstStyle>
            <a:lvl1pPr>
              <a:lnSpc>
                <a:spcPct val="90000"/>
              </a:lnSpc>
              <a:defRPr sz="24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F0AE07E-13D1-0C49-8580-52ECC3B58A9A}"/>
              </a:ext>
            </a:extLst>
          </p:cNvPr>
          <p:cNvSpPr>
            <a:spLocks noGrp="1"/>
          </p:cNvSpPr>
          <p:nvPr userDrawn="1">
            <p:ph idx="1"/>
          </p:nvPr>
        </p:nvSpPr>
        <p:spPr/>
        <p:txBody>
          <a:bodyPr>
            <a:normAutofit/>
          </a:bodyPr>
          <a:lstStyle>
            <a:lvl1pPr>
              <a:spcBef>
                <a:spcPts val="1200"/>
              </a:spcBef>
              <a:defRPr sz="3200"/>
            </a:lvl1pPr>
            <a:lvl2pPr marL="742950" indent="-400050">
              <a:spcBef>
                <a:spcPts val="1200"/>
              </a:spcBef>
              <a:defRPr sz="2800">
                <a:solidFill>
                  <a:schemeClr val="tx1"/>
                </a:solidFill>
              </a:defRPr>
            </a:lvl2pPr>
            <a:lvl3pPr marL="1028700" indent="-342900">
              <a:spcBef>
                <a:spcPts val="1200"/>
              </a:spcBef>
              <a:buClr>
                <a:srgbClr val="BB5D00"/>
              </a:buClr>
              <a:defRPr sz="2000"/>
            </a:lvl3pPr>
            <a:lvl4pPr marL="1314450" indent="-285750">
              <a:spcBef>
                <a:spcPts val="1200"/>
              </a:spcBef>
              <a:buClr>
                <a:srgbClr val="BB5D00"/>
              </a:buClr>
              <a:defRPr sz="1800"/>
            </a:lvl4pPr>
            <a:lvl5pPr>
              <a:buClr>
                <a:srgbClr val="BB5D0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36CE8378-8E25-4046-9F01-0519761AC6A0}"/>
              </a:ext>
            </a:extLst>
          </p:cNvPr>
          <p:cNvSpPr>
            <a:spLocks noGrp="1"/>
          </p:cNvSpPr>
          <p:nvPr userDrawn="1">
            <p:ph type="sldNum" sz="quarter" idx="12"/>
          </p:nvPr>
        </p:nvSpPr>
        <p:spPr>
          <a:xfrm>
            <a:off x="8720951" y="6470651"/>
            <a:ext cx="411200" cy="365125"/>
          </a:xfrm>
        </p:spPr>
        <p:txBody>
          <a:bodyPr/>
          <a:lstStyle>
            <a:lvl1pPr>
              <a:defRPr sz="800">
                <a:solidFill>
                  <a:schemeClr val="tx1">
                    <a:lumMod val="85000"/>
                    <a:lumOff val="15000"/>
                  </a:schemeClr>
                </a:solidFill>
              </a:defRPr>
            </a:lvl1pPr>
          </a:lstStyle>
          <a:p>
            <a:fld id="{B5EB69C0-7537-C24C-BC67-8B5F238D9475}" type="slidenum">
              <a:rPr lang="en-US" smtClean="0"/>
              <a:pPr/>
              <a:t>‹#›</a:t>
            </a:fld>
            <a:endParaRPr lang="en-US" dirty="0"/>
          </a:p>
        </p:txBody>
      </p:sp>
    </p:spTree>
    <p:extLst>
      <p:ext uri="{BB962C8B-B14F-4D97-AF65-F5344CB8AC3E}">
        <p14:creationId xmlns:p14="http://schemas.microsoft.com/office/powerpoint/2010/main" val="33727910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7701" y="1411087"/>
            <a:ext cx="3892550" cy="436721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92650" y="1411087"/>
            <a:ext cx="3894138" cy="436721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p:txBody>
      </p:sp>
      <p:sp>
        <p:nvSpPr>
          <p:cNvPr id="8" name="Rectangle 19">
            <a:extLst>
              <a:ext uri="{FF2B5EF4-FFF2-40B4-BE49-F238E27FC236}">
                <a16:creationId xmlns:a16="http://schemas.microsoft.com/office/drawing/2014/main" id="{2AE9E526-34CF-4206-A97F-7EDE165C380E}"/>
              </a:ext>
            </a:extLst>
          </p:cNvPr>
          <p:cNvSpPr>
            <a:spLocks noGrp="1" noChangeArrowheads="1"/>
          </p:cNvSpPr>
          <p:nvPr>
            <p:ph type="title"/>
          </p:nvPr>
        </p:nvSpPr>
        <p:spPr bwMode="auto">
          <a:xfrm>
            <a:off x="480773" y="99168"/>
            <a:ext cx="6762238" cy="6639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Title Arial Bold</a:t>
            </a:r>
          </a:p>
        </p:txBody>
      </p:sp>
    </p:spTree>
    <p:extLst>
      <p:ext uri="{BB962C8B-B14F-4D97-AF65-F5344CB8AC3E}">
        <p14:creationId xmlns:p14="http://schemas.microsoft.com/office/powerpoint/2010/main" val="170066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044AC499-76E7-9747-AFC7-89CBC1D5246C}"/>
              </a:ext>
            </a:extLst>
          </p:cNvPr>
          <p:cNvSpPr>
            <a:spLocks noGrp="1"/>
          </p:cNvSpPr>
          <p:nvPr>
            <p:ph type="sldNum" sz="quarter" idx="12"/>
          </p:nvPr>
        </p:nvSpPr>
        <p:spPr>
          <a:xfrm>
            <a:off x="8732800" y="6470651"/>
            <a:ext cx="411200" cy="365125"/>
          </a:xfrm>
        </p:spPr>
        <p:txBody>
          <a:bodyPr/>
          <a:lstStyle>
            <a:lvl1pPr>
              <a:defRPr sz="800">
                <a:solidFill>
                  <a:schemeClr val="tx1">
                    <a:lumMod val="85000"/>
                    <a:lumOff val="15000"/>
                  </a:schemeClr>
                </a:solidFill>
              </a:defRPr>
            </a:lvl1pPr>
          </a:lstStyle>
          <a:p>
            <a:fld id="{B5EB69C0-7537-C24C-BC67-8B5F238D9475}" type="slidenum">
              <a:rPr lang="en-US" smtClean="0"/>
              <a:pPr/>
              <a:t>‹#›</a:t>
            </a:fld>
            <a:endParaRPr lang="en-US" dirty="0"/>
          </a:p>
        </p:txBody>
      </p:sp>
      <p:sp>
        <p:nvSpPr>
          <p:cNvPr id="17" name="Title 1">
            <a:extLst>
              <a:ext uri="{FF2B5EF4-FFF2-40B4-BE49-F238E27FC236}">
                <a16:creationId xmlns:a16="http://schemas.microsoft.com/office/drawing/2014/main" id="{7AF42558-24DC-8848-AE70-1DDFA680DBCF}"/>
              </a:ext>
            </a:extLst>
          </p:cNvPr>
          <p:cNvSpPr>
            <a:spLocks noGrp="1"/>
          </p:cNvSpPr>
          <p:nvPr>
            <p:ph type="title"/>
          </p:nvPr>
        </p:nvSpPr>
        <p:spPr>
          <a:xfrm>
            <a:off x="365760" y="80169"/>
            <a:ext cx="5612130" cy="854647"/>
          </a:xfrm>
          <a:prstGeom prst="rect">
            <a:avLst/>
          </a:prstGeom>
        </p:spPr>
        <p:txBody>
          <a:bodyPr anchor="ctr">
            <a:normAutofit/>
          </a:bodyPr>
          <a:lstStyle>
            <a:lvl1pPr>
              <a:lnSpc>
                <a:spcPct val="90000"/>
              </a:lnSpc>
              <a:defRPr sz="2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071254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White title slide">
    <p:spTree>
      <p:nvGrpSpPr>
        <p:cNvPr id="1" name=""/>
        <p:cNvGrpSpPr/>
        <p:nvPr/>
      </p:nvGrpSpPr>
      <p:grpSpPr>
        <a:xfrm>
          <a:off x="0" y="0"/>
          <a:ext cx="0" cy="0"/>
          <a:chOff x="0" y="0"/>
          <a:chExt cx="0" cy="0"/>
        </a:xfrm>
      </p:grpSpPr>
      <p:pic>
        <p:nvPicPr>
          <p:cNvPr id="26" name="Picture 25" descr="A picture containing outdoor, scene, laser, night&#10;&#10;Description automatically generated">
            <a:extLst>
              <a:ext uri="{FF2B5EF4-FFF2-40B4-BE49-F238E27FC236}">
                <a16:creationId xmlns:a16="http://schemas.microsoft.com/office/drawing/2014/main" id="{3862D993-5F2E-4B18-80B3-67CAC417CB45}"/>
              </a:ext>
            </a:extLst>
          </p:cNvPr>
          <p:cNvPicPr>
            <a:picLocks noChangeAspect="1"/>
          </p:cNvPicPr>
          <p:nvPr userDrawn="1"/>
        </p:nvPicPr>
        <p:blipFill rotWithShape="1">
          <a:blip r:embed="rId4"/>
          <a:srcRect l="39705" t="12131" r="39705" b="27718"/>
          <a:stretch/>
        </p:blipFill>
        <p:spPr>
          <a:xfrm>
            <a:off x="6633712" y="3176"/>
            <a:ext cx="2510287" cy="6854824"/>
          </a:xfrm>
          <a:prstGeom prst="rect">
            <a:avLst/>
          </a:prstGeom>
        </p:spPr>
      </p:pic>
      <p:graphicFrame>
        <p:nvGraphicFramePr>
          <p:cNvPr id="6" name="Object 5" hidden="1">
            <a:extLst>
              <a:ext uri="{FF2B5EF4-FFF2-40B4-BE49-F238E27FC236}">
                <a16:creationId xmlns:a16="http://schemas.microsoft.com/office/drawing/2014/main" id="{5F66F7D4-492E-43AB-8EBD-78BC7D879238}"/>
              </a:ext>
            </a:extLst>
          </p:cNvPr>
          <p:cNvGraphicFramePr>
            <a:graphicFrameLocks noChangeAspect="1"/>
          </p:cNvGraphicFramePr>
          <p:nvPr userDrawn="1">
            <p:custDataLst>
              <p:tags r:id="rId2"/>
            </p:custDataLst>
            <p:extLst>
              <p:ext uri="{D42A27DB-BD31-4B8C-83A1-F6EECF244321}">
                <p14:modId xmlns:p14="http://schemas.microsoft.com/office/powerpoint/2010/main" val="390499035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25602" name="think-cell Slide" r:id="rId5" imgW="592" imgH="595" progId="TCLayout.ActiveDocument.1">
                  <p:embed/>
                </p:oleObj>
              </mc:Choice>
              <mc:Fallback>
                <p:oleObj name="think-cell Slide" r:id="rId5" imgW="592" imgH="595" progId="TCLayout.ActiveDocument.1">
                  <p:embed/>
                  <p:pic>
                    <p:nvPicPr>
                      <p:cNvPr id="6" name="Object 5" hidden="1">
                        <a:extLst>
                          <a:ext uri="{FF2B5EF4-FFF2-40B4-BE49-F238E27FC236}">
                            <a16:creationId xmlns:a16="http://schemas.microsoft.com/office/drawing/2014/main" id="{5F66F7D4-492E-43AB-8EBD-78BC7D879238}"/>
                          </a:ext>
                        </a:extLst>
                      </p:cNvPr>
                      <p:cNvPicPr/>
                      <p:nvPr/>
                    </p:nvPicPr>
                    <p:blipFill>
                      <a:blip r:embed="rId6"/>
                      <a:stretch>
                        <a:fillRect/>
                      </a:stretch>
                    </p:blipFill>
                    <p:spPr>
                      <a:xfrm>
                        <a:off x="1191" y="1588"/>
                        <a:ext cx="1191"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ADA7E213-B5D3-43CF-A495-0A5DE4864EB3}"/>
              </a:ext>
            </a:extLst>
          </p:cNvPr>
          <p:cNvSpPr/>
          <p:nvPr userDrawn="1"/>
        </p:nvSpPr>
        <p:spPr>
          <a:xfrm>
            <a:off x="6633712" y="1433146"/>
            <a:ext cx="2510287" cy="5424854"/>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02F97CAD-A4B6-497D-B24E-7AFBCD7ECD3B}"/>
              </a:ext>
            </a:extLst>
          </p:cNvPr>
          <p:cNvSpPr/>
          <p:nvPr userDrawn="1"/>
        </p:nvSpPr>
        <p:spPr>
          <a:xfrm>
            <a:off x="0" y="-68580"/>
            <a:ext cx="6633712" cy="1281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374767" y="1296852"/>
            <a:ext cx="6129550" cy="1551123"/>
          </a:xfrm>
          <a:prstGeom prst="rect">
            <a:avLst/>
          </a:prstGeom>
        </p:spPr>
        <p:txBody>
          <a:bodyPr vert="horz" anchor="b">
            <a:normAutofit/>
          </a:bodyPr>
          <a:lstStyle>
            <a:lvl1pPr algn="l">
              <a:defRPr sz="36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374767" y="3038476"/>
            <a:ext cx="6129550" cy="1280267"/>
          </a:xfrm>
          <a:prstGeom prst="rect">
            <a:avLst/>
          </a:prstGeom>
        </p:spPr>
        <p:txBody>
          <a:bodyPr>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9" name="Picture 18">
            <a:extLst>
              <a:ext uri="{FF2B5EF4-FFF2-40B4-BE49-F238E27FC236}">
                <a16:creationId xmlns:a16="http://schemas.microsoft.com/office/drawing/2014/main" id="{A490BBC2-F2AC-AE4F-B833-4B56262ABDA5}"/>
              </a:ext>
            </a:extLst>
          </p:cNvPr>
          <p:cNvPicPr>
            <a:picLocks noChangeAspect="1"/>
          </p:cNvPicPr>
          <p:nvPr userDrawn="1"/>
        </p:nvPicPr>
        <p:blipFill>
          <a:blip r:embed="rId7">
            <a:alphaModFix amt="50000"/>
          </a:blip>
          <a:srcRect/>
          <a:stretch/>
        </p:blipFill>
        <p:spPr>
          <a:xfrm>
            <a:off x="6991816" y="5924105"/>
            <a:ext cx="1466384" cy="548404"/>
          </a:xfrm>
          <a:prstGeom prst="rect">
            <a:avLst/>
          </a:prstGeom>
        </p:spPr>
      </p:pic>
      <p:pic>
        <p:nvPicPr>
          <p:cNvPr id="25" name="Picture 24">
            <a:extLst>
              <a:ext uri="{FF2B5EF4-FFF2-40B4-BE49-F238E27FC236}">
                <a16:creationId xmlns:a16="http://schemas.microsoft.com/office/drawing/2014/main" id="{9DCEA6F8-6D29-4C21-A617-D0A00639AA9B}"/>
              </a:ext>
            </a:extLst>
          </p:cNvPr>
          <p:cNvPicPr>
            <a:picLocks noChangeAspect="1"/>
          </p:cNvPicPr>
          <p:nvPr userDrawn="1"/>
        </p:nvPicPr>
        <p:blipFill>
          <a:blip r:embed="rId8"/>
          <a:stretch>
            <a:fillRect/>
          </a:stretch>
        </p:blipFill>
        <p:spPr>
          <a:xfrm>
            <a:off x="6919791" y="5954966"/>
            <a:ext cx="1955179" cy="546653"/>
          </a:xfrm>
          <a:prstGeom prst="rect">
            <a:avLst/>
          </a:prstGeom>
        </p:spPr>
      </p:pic>
      <p:pic>
        <p:nvPicPr>
          <p:cNvPr id="28" name="Picture 27">
            <a:extLst>
              <a:ext uri="{FF2B5EF4-FFF2-40B4-BE49-F238E27FC236}">
                <a16:creationId xmlns:a16="http://schemas.microsoft.com/office/drawing/2014/main" id="{E730E894-DF49-4046-BCFD-FCC14B1E1E4C}"/>
              </a:ext>
            </a:extLst>
          </p:cNvPr>
          <p:cNvPicPr>
            <a:picLocks noChangeAspect="1"/>
          </p:cNvPicPr>
          <p:nvPr userDrawn="1"/>
        </p:nvPicPr>
        <p:blipFill>
          <a:blip r:embed="rId9"/>
          <a:stretch>
            <a:fillRect/>
          </a:stretch>
        </p:blipFill>
        <p:spPr>
          <a:xfrm>
            <a:off x="374767" y="404535"/>
            <a:ext cx="3165507" cy="194715"/>
          </a:xfrm>
          <a:prstGeom prst="rect">
            <a:avLst/>
          </a:prstGeom>
        </p:spPr>
      </p:pic>
      <p:sp>
        <p:nvSpPr>
          <p:cNvPr id="42" name="TextBox 41">
            <a:extLst>
              <a:ext uri="{FF2B5EF4-FFF2-40B4-BE49-F238E27FC236}">
                <a16:creationId xmlns:a16="http://schemas.microsoft.com/office/drawing/2014/main" id="{86E0C134-5B11-42AA-8ABB-9EEAF0E34B67}"/>
              </a:ext>
            </a:extLst>
          </p:cNvPr>
          <p:cNvSpPr txBox="1"/>
          <p:nvPr userDrawn="1"/>
        </p:nvSpPr>
        <p:spPr>
          <a:xfrm>
            <a:off x="2568894" y="6090879"/>
            <a:ext cx="772507" cy="261610"/>
          </a:xfrm>
          <a:prstGeom prst="rect">
            <a:avLst/>
          </a:prstGeom>
          <a:noFill/>
        </p:spPr>
        <p:txBody>
          <a:bodyPr wrap="square" rtlCol="0">
            <a:spAutoFit/>
          </a:bodyPr>
          <a:lstStyle/>
          <a:p>
            <a:pPr algn="l"/>
            <a:r>
              <a:rPr lang="en-US" sz="1100" dirty="0">
                <a:solidFill>
                  <a:schemeClr val="tx1">
                    <a:alpha val="50098"/>
                  </a:schemeClr>
                </a:solidFill>
                <a:latin typeface="+mj-lt"/>
              </a:rPr>
              <a:t>fcx.com</a:t>
            </a:r>
          </a:p>
        </p:txBody>
      </p:sp>
      <p:pic>
        <p:nvPicPr>
          <p:cNvPr id="43" name="Picture 42">
            <a:extLst>
              <a:ext uri="{FF2B5EF4-FFF2-40B4-BE49-F238E27FC236}">
                <a16:creationId xmlns:a16="http://schemas.microsoft.com/office/drawing/2014/main" id="{F075505B-291B-4626-9DCB-4F432B99A4F1}"/>
              </a:ext>
            </a:extLst>
          </p:cNvPr>
          <p:cNvPicPr>
            <a:picLocks noChangeAspect="1"/>
          </p:cNvPicPr>
          <p:nvPr userDrawn="1"/>
        </p:nvPicPr>
        <p:blipFill>
          <a:blip r:embed="rId10">
            <a:alphaModFix amt="51000"/>
          </a:blip>
          <a:srcRect/>
          <a:stretch/>
        </p:blipFill>
        <p:spPr>
          <a:xfrm>
            <a:off x="372935" y="5950669"/>
            <a:ext cx="541374" cy="543393"/>
          </a:xfrm>
          <a:prstGeom prst="rect">
            <a:avLst/>
          </a:prstGeom>
        </p:spPr>
      </p:pic>
      <p:pic>
        <p:nvPicPr>
          <p:cNvPr id="44" name="Picture 43">
            <a:extLst>
              <a:ext uri="{FF2B5EF4-FFF2-40B4-BE49-F238E27FC236}">
                <a16:creationId xmlns:a16="http://schemas.microsoft.com/office/drawing/2014/main" id="{D7EA982F-0971-4B93-A167-EC37F6A280BC}"/>
              </a:ext>
            </a:extLst>
          </p:cNvPr>
          <p:cNvPicPr>
            <a:picLocks noChangeAspect="1"/>
          </p:cNvPicPr>
          <p:nvPr userDrawn="1"/>
        </p:nvPicPr>
        <p:blipFill>
          <a:blip r:embed="rId11">
            <a:alphaModFix amt="50000"/>
          </a:blip>
          <a:srcRect/>
          <a:stretch/>
        </p:blipFill>
        <p:spPr>
          <a:xfrm>
            <a:off x="1385960" y="5959524"/>
            <a:ext cx="789851" cy="549988"/>
          </a:xfrm>
          <a:prstGeom prst="rect">
            <a:avLst/>
          </a:prstGeom>
        </p:spPr>
      </p:pic>
    </p:spTree>
    <p:extLst>
      <p:ext uri="{BB962C8B-B14F-4D97-AF65-F5344CB8AC3E}">
        <p14:creationId xmlns:p14="http://schemas.microsoft.com/office/powerpoint/2010/main" val="37400220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appendix_white">
    <p:spTree>
      <p:nvGrpSpPr>
        <p:cNvPr id="1" name=""/>
        <p:cNvGrpSpPr/>
        <p:nvPr/>
      </p:nvGrpSpPr>
      <p:grpSpPr>
        <a:xfrm>
          <a:off x="0" y="0"/>
          <a:ext cx="0" cy="0"/>
          <a:chOff x="0" y="0"/>
          <a:chExt cx="0" cy="0"/>
        </a:xfrm>
      </p:grpSpPr>
      <p:pic>
        <p:nvPicPr>
          <p:cNvPr id="12" name="Picture 11" descr="A picture containing outdoor, scene, laser, night&#10;&#10;Description automatically generated">
            <a:extLst>
              <a:ext uri="{FF2B5EF4-FFF2-40B4-BE49-F238E27FC236}">
                <a16:creationId xmlns:a16="http://schemas.microsoft.com/office/drawing/2014/main" id="{0A61DB4D-6C43-4E37-89BE-D86451A21BC4}"/>
              </a:ext>
            </a:extLst>
          </p:cNvPr>
          <p:cNvPicPr>
            <a:picLocks noChangeAspect="1"/>
          </p:cNvPicPr>
          <p:nvPr userDrawn="1"/>
        </p:nvPicPr>
        <p:blipFill rotWithShape="1">
          <a:blip r:embed="rId4"/>
          <a:srcRect l="39705" t="21956" r="39705" b="27718"/>
          <a:stretch/>
        </p:blipFill>
        <p:spPr>
          <a:xfrm>
            <a:off x="6633712" y="1122828"/>
            <a:ext cx="2510287" cy="5735171"/>
          </a:xfrm>
          <a:prstGeom prst="rect">
            <a:avLst/>
          </a:prstGeom>
        </p:spPr>
      </p:pic>
      <p:sp>
        <p:nvSpPr>
          <p:cNvPr id="13" name="Rectangle 12">
            <a:extLst>
              <a:ext uri="{FF2B5EF4-FFF2-40B4-BE49-F238E27FC236}">
                <a16:creationId xmlns:a16="http://schemas.microsoft.com/office/drawing/2014/main" id="{79BF879B-4B64-484F-AB11-169FA7CADE82}"/>
              </a:ext>
            </a:extLst>
          </p:cNvPr>
          <p:cNvSpPr/>
          <p:nvPr userDrawn="1"/>
        </p:nvSpPr>
        <p:spPr>
          <a:xfrm>
            <a:off x="6633712" y="1433146"/>
            <a:ext cx="2510287" cy="5424854"/>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2"/>
            </p:custDataLst>
            <p:extLst>
              <p:ext uri="{D42A27DB-BD31-4B8C-83A1-F6EECF244321}">
                <p14:modId xmlns:p14="http://schemas.microsoft.com/office/powerpoint/2010/main" val="4097821042"/>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26626" name="think-cell Slide" r:id="rId5" imgW="592" imgH="595" progId="TCLayout.ActiveDocument.1">
                  <p:embed/>
                </p:oleObj>
              </mc:Choice>
              <mc:Fallback>
                <p:oleObj name="think-cell Slide" r:id="rId5"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6"/>
                      <a:stretch>
                        <a:fillRect/>
                      </a:stretch>
                    </p:blipFill>
                    <p:spPr>
                      <a:xfrm>
                        <a:off x="1191" y="1588"/>
                        <a:ext cx="1191"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2872925A-36CF-4822-B8B6-8516BC564653}"/>
              </a:ext>
            </a:extLst>
          </p:cNvPr>
          <p:cNvSpPr/>
          <p:nvPr userDrawn="1"/>
        </p:nvSpPr>
        <p:spPr>
          <a:xfrm>
            <a:off x="0" y="-68580"/>
            <a:ext cx="9144000" cy="119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685800" y="1296852"/>
            <a:ext cx="5472113" cy="1418262"/>
          </a:xfrm>
          <a:prstGeom prst="rect">
            <a:avLst/>
          </a:prstGeom>
        </p:spPr>
        <p:txBody>
          <a:bodyPr vert="horz" anchor="b">
            <a:normAutofit/>
          </a:bodyPr>
          <a:lstStyle>
            <a:lvl1pPr algn="l">
              <a:defRPr sz="4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685800" y="2799506"/>
            <a:ext cx="5472113" cy="1519237"/>
          </a:xfrm>
          <a:prstGeom prst="rect">
            <a:avLst/>
          </a:prstGeom>
        </p:spPr>
        <p:txBody>
          <a:bodyPr>
            <a:normAutofit/>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Slide Number Placeholder 5">
            <a:extLst>
              <a:ext uri="{FF2B5EF4-FFF2-40B4-BE49-F238E27FC236}">
                <a16:creationId xmlns:a16="http://schemas.microsoft.com/office/drawing/2014/main" id="{7AE88ECE-2157-4F99-AEB7-CD3A31B58C16}"/>
              </a:ext>
            </a:extLst>
          </p:cNvPr>
          <p:cNvSpPr>
            <a:spLocks noGrp="1"/>
          </p:cNvSpPr>
          <p:nvPr>
            <p:ph type="sldNum" sz="quarter" idx="12"/>
          </p:nvPr>
        </p:nvSpPr>
        <p:spPr>
          <a:xfrm>
            <a:off x="8695186" y="6498636"/>
            <a:ext cx="448814" cy="35936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pic>
        <p:nvPicPr>
          <p:cNvPr id="15" name="Picture 14">
            <a:extLst>
              <a:ext uri="{FF2B5EF4-FFF2-40B4-BE49-F238E27FC236}">
                <a16:creationId xmlns:a16="http://schemas.microsoft.com/office/drawing/2014/main" id="{8342217E-1C67-4757-81FD-2DCD5A3DD5BE}"/>
              </a:ext>
            </a:extLst>
          </p:cNvPr>
          <p:cNvPicPr>
            <a:picLocks noChangeAspect="1"/>
          </p:cNvPicPr>
          <p:nvPr userDrawn="1"/>
        </p:nvPicPr>
        <p:blipFill>
          <a:blip r:embed="rId7"/>
          <a:stretch>
            <a:fillRect/>
          </a:stretch>
        </p:blipFill>
        <p:spPr>
          <a:xfrm>
            <a:off x="374767" y="404535"/>
            <a:ext cx="3165507" cy="194715"/>
          </a:xfrm>
          <a:prstGeom prst="rect">
            <a:avLst/>
          </a:prstGeom>
        </p:spPr>
      </p:pic>
      <p:pic>
        <p:nvPicPr>
          <p:cNvPr id="11" name="Picture 10">
            <a:extLst>
              <a:ext uri="{FF2B5EF4-FFF2-40B4-BE49-F238E27FC236}">
                <a16:creationId xmlns:a16="http://schemas.microsoft.com/office/drawing/2014/main" id="{C670CB36-F7E8-4E8E-AC99-7EEDC17DE3FD}"/>
              </a:ext>
            </a:extLst>
          </p:cNvPr>
          <p:cNvPicPr>
            <a:picLocks noChangeAspect="1"/>
          </p:cNvPicPr>
          <p:nvPr userDrawn="1"/>
        </p:nvPicPr>
        <p:blipFill>
          <a:blip r:embed="rId8"/>
          <a:stretch>
            <a:fillRect/>
          </a:stretch>
        </p:blipFill>
        <p:spPr>
          <a:xfrm>
            <a:off x="6919791" y="5954966"/>
            <a:ext cx="1955179" cy="546653"/>
          </a:xfrm>
          <a:prstGeom prst="rect">
            <a:avLst/>
          </a:prstGeom>
        </p:spPr>
      </p:pic>
    </p:spTree>
    <p:extLst>
      <p:ext uri="{BB962C8B-B14F-4D97-AF65-F5344CB8AC3E}">
        <p14:creationId xmlns:p14="http://schemas.microsoft.com/office/powerpoint/2010/main" val="39421154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2"/>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27650"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586113" y="1519519"/>
            <a:ext cx="7929237" cy="4464423"/>
          </a:xfrm>
          <a:prstGeom prst="rect">
            <a:avLst/>
          </a:prstGeom>
        </p:spPr>
        <p:txBody>
          <a:bodyPr>
            <a:normAutofit/>
          </a:bodyPr>
          <a:lstStyle>
            <a:lvl1pPr>
              <a:defRPr sz="2400">
                <a:latin typeface="Arial" panose="020B0604020202020204" pitchFamily="34" charset="0"/>
                <a:cs typeface="Arial" panose="020B0604020202020204" pitchFamily="34" charset="0"/>
              </a:defRPr>
            </a:lvl1pPr>
            <a:lvl2pPr marL="461963" indent="-236538">
              <a:buClr>
                <a:srgbClr val="DF572A"/>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688975" indent="-227013">
              <a:buClr>
                <a:srgbClr val="DF572A"/>
              </a:buClr>
              <a:defRPr sz="2400">
                <a:latin typeface="Arial" panose="020B0604020202020204" pitchFamily="34" charset="0"/>
                <a:cs typeface="Arial" panose="020B0604020202020204" pitchFamily="34" charset="0"/>
              </a:defRPr>
            </a:lvl3pPr>
            <a:lvl4pPr marL="914400" indent="-225425">
              <a:buClr>
                <a:srgbClr val="DF572A"/>
              </a:buClr>
              <a:defRPr sz="2400">
                <a:latin typeface="Arial" panose="020B0604020202020204" pitchFamily="34" charset="0"/>
                <a:cs typeface="Arial" panose="020B0604020202020204" pitchFamily="34" charset="0"/>
              </a:defRPr>
            </a:lvl4pPr>
            <a:lvl5pPr marL="1139825" indent="-225425">
              <a:buClr>
                <a:srgbClr val="DF572A"/>
              </a:buCl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a:extLst>
              <a:ext uri="{FF2B5EF4-FFF2-40B4-BE49-F238E27FC236}">
                <a16:creationId xmlns:a16="http://schemas.microsoft.com/office/drawing/2014/main" id="{CA127294-ACFE-41D3-AA99-C6ED429059B2}"/>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8098763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eme colo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2A385F-36DD-46FB-A566-F5EABF7F0EE1}"/>
              </a:ext>
            </a:extLst>
          </p:cNvPr>
          <p:cNvSpPr/>
          <p:nvPr userDrawn="1"/>
        </p:nvSpPr>
        <p:spPr>
          <a:xfrm>
            <a:off x="2382" y="1123504"/>
            <a:ext cx="9141618" cy="15693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2"/>
            </p:custDataLst>
            <p:extLst>
              <p:ext uri="{D42A27DB-BD31-4B8C-83A1-F6EECF244321}">
                <p14:modId xmlns:p14="http://schemas.microsoft.com/office/powerpoint/2010/main" val="265936323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28674"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11" name="Rectangle 10">
            <a:extLst>
              <a:ext uri="{FF2B5EF4-FFF2-40B4-BE49-F238E27FC236}">
                <a16:creationId xmlns:a16="http://schemas.microsoft.com/office/drawing/2014/main" id="{8793DBAB-33E2-42FF-8425-76A9F1C1A2E7}"/>
              </a:ext>
            </a:extLst>
          </p:cNvPr>
          <p:cNvSpPr/>
          <p:nvPr userDrawn="1"/>
        </p:nvSpPr>
        <p:spPr>
          <a:xfrm>
            <a:off x="6894614" y="2882263"/>
            <a:ext cx="2181739" cy="311309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CA6F5BF-D6F4-4749-A47E-53D716145806}"/>
              </a:ext>
            </a:extLst>
          </p:cNvPr>
          <p:cNvSpPr/>
          <p:nvPr userDrawn="1"/>
        </p:nvSpPr>
        <p:spPr>
          <a:xfrm>
            <a:off x="331680" y="4930440"/>
            <a:ext cx="158620" cy="222956"/>
          </a:xfrm>
          <a:prstGeom prst="rect">
            <a:avLst/>
          </a:prstGeom>
          <a:solidFill>
            <a:srgbClr val="A22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4019F31B-DDC9-4E7A-8A22-64E121314F2B}"/>
              </a:ext>
            </a:extLst>
          </p:cNvPr>
          <p:cNvSpPr/>
          <p:nvPr userDrawn="1"/>
        </p:nvSpPr>
        <p:spPr>
          <a:xfrm>
            <a:off x="844750" y="4938844"/>
            <a:ext cx="158620" cy="222956"/>
          </a:xfrm>
          <a:prstGeom prst="rect">
            <a:avLst/>
          </a:prstGeom>
          <a:solidFill>
            <a:srgbClr val="006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91F31CCD-F890-447A-9CAD-5CC502170E1A}"/>
              </a:ext>
            </a:extLst>
          </p:cNvPr>
          <p:cNvSpPr/>
          <p:nvPr userDrawn="1"/>
        </p:nvSpPr>
        <p:spPr>
          <a:xfrm>
            <a:off x="1393831" y="4951440"/>
            <a:ext cx="158620" cy="222956"/>
          </a:xfrm>
          <a:prstGeom prst="rect">
            <a:avLst/>
          </a:prstGeom>
          <a:solidFill>
            <a:srgbClr val="750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515EF54-6962-4147-A6E8-DD2B1E6DB412}"/>
              </a:ext>
            </a:extLst>
          </p:cNvPr>
          <p:cNvSpPr txBox="1"/>
          <p:nvPr userDrawn="1"/>
        </p:nvSpPr>
        <p:spPr>
          <a:xfrm>
            <a:off x="264555" y="4602401"/>
            <a:ext cx="2349400"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Additional color selection</a:t>
            </a:r>
          </a:p>
        </p:txBody>
      </p:sp>
      <p:sp>
        <p:nvSpPr>
          <p:cNvPr id="21" name="Rectangle 20">
            <a:extLst>
              <a:ext uri="{FF2B5EF4-FFF2-40B4-BE49-F238E27FC236}">
                <a16:creationId xmlns:a16="http://schemas.microsoft.com/office/drawing/2014/main" id="{98B1EFD2-16AB-44D7-A868-706CF677CC4E}"/>
              </a:ext>
            </a:extLst>
          </p:cNvPr>
          <p:cNvSpPr/>
          <p:nvPr userDrawn="1"/>
        </p:nvSpPr>
        <p:spPr>
          <a:xfrm>
            <a:off x="1119291" y="4951440"/>
            <a:ext cx="158620" cy="222956"/>
          </a:xfrm>
          <a:prstGeom prst="rect">
            <a:avLst/>
          </a:prstGeom>
          <a:solidFill>
            <a:srgbClr val="00A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85F6A835-9DB5-4796-BB99-C592DD9E1F9F}"/>
              </a:ext>
            </a:extLst>
          </p:cNvPr>
          <p:cNvSpPr/>
          <p:nvPr userDrawn="1"/>
        </p:nvSpPr>
        <p:spPr>
          <a:xfrm>
            <a:off x="570210" y="4930440"/>
            <a:ext cx="158620" cy="222956"/>
          </a:xfrm>
          <a:prstGeom prst="rect">
            <a:avLst/>
          </a:prstGeom>
          <a:solidFill>
            <a:srgbClr val="FF4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4EA2D2EB-13B1-4028-AC06-B66CBA66A76B}"/>
              </a:ext>
            </a:extLst>
          </p:cNvPr>
          <p:cNvSpPr/>
          <p:nvPr userDrawn="1"/>
        </p:nvSpPr>
        <p:spPr>
          <a:xfrm>
            <a:off x="1639350" y="4951440"/>
            <a:ext cx="158620" cy="222956"/>
          </a:xfrm>
          <a:prstGeom prst="rect">
            <a:avLst/>
          </a:prstGeom>
          <a:solidFill>
            <a:srgbClr val="004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852F6261-B011-4584-B2D0-D5D35E673AD0}"/>
              </a:ext>
            </a:extLst>
          </p:cNvPr>
          <p:cNvSpPr txBox="1"/>
          <p:nvPr userDrawn="1"/>
        </p:nvSpPr>
        <p:spPr>
          <a:xfrm>
            <a:off x="4911751" y="1321776"/>
            <a:ext cx="4261046" cy="1323439"/>
          </a:xfrm>
          <a:prstGeom prst="rect">
            <a:avLst/>
          </a:prstGeom>
          <a:noFill/>
        </p:spPr>
        <p:txBody>
          <a:bodyPr wrap="square" rtlCol="0">
            <a:spAutoFit/>
          </a:bodyPr>
          <a:lstStyle/>
          <a:p>
            <a:pPr marL="342900" indent="-342900">
              <a:buFont typeface="+mj-lt"/>
              <a:buAutoNum type="arabicPeriod"/>
            </a:pPr>
            <a:r>
              <a:rPr lang="en-US" sz="1600" b="1" u="sng" dirty="0">
                <a:latin typeface="Arial" panose="020B0604020202020204" pitchFamily="34" charset="0"/>
                <a:cs typeface="Arial" panose="020B0604020202020204" pitchFamily="34" charset="0"/>
              </a:rPr>
              <a:t>2022 Electrifying the Future </a:t>
            </a:r>
            <a:r>
              <a:rPr lang="en-US" sz="1600" dirty="0">
                <a:latin typeface="Arial" panose="020B0604020202020204" pitchFamily="34" charset="0"/>
                <a:cs typeface="Arial" panose="020B0604020202020204" pitchFamily="34" charset="0"/>
              </a:rPr>
              <a:t>color theme</a:t>
            </a:r>
          </a:p>
          <a:p>
            <a:pPr marL="342900" indent="-342900">
              <a:buFont typeface="+mj-lt"/>
              <a:buAutoNum type="arabicPeriod"/>
            </a:pPr>
            <a:r>
              <a:rPr lang="en-US" sz="1600" dirty="0">
                <a:latin typeface="Arial" panose="020B0604020202020204" pitchFamily="34" charset="0"/>
                <a:cs typeface="Arial" panose="020B0604020202020204" pitchFamily="34" charset="0"/>
              </a:rPr>
              <a:t>Select View/Slide Master</a:t>
            </a:r>
          </a:p>
          <a:p>
            <a:pPr marL="342900" indent="-342900">
              <a:buFont typeface="+mj-lt"/>
              <a:buAutoNum type="arabicPeriod"/>
            </a:pPr>
            <a:r>
              <a:rPr lang="en-US" sz="1600" dirty="0">
                <a:latin typeface="Arial" panose="020B0604020202020204" pitchFamily="34" charset="0"/>
                <a:cs typeface="Arial" panose="020B0604020202020204" pitchFamily="34" charset="0"/>
              </a:rPr>
              <a:t>Select Theme Colors</a:t>
            </a:r>
          </a:p>
          <a:p>
            <a:pPr marL="342900" indent="-342900">
              <a:buFont typeface="+mj-lt"/>
              <a:buAutoNum type="arabicPeriod"/>
            </a:pPr>
            <a:r>
              <a:rPr lang="en-US" sz="1600" dirty="0">
                <a:latin typeface="Arial" panose="020B0604020202020204" pitchFamily="34" charset="0"/>
                <a:cs typeface="Arial" panose="020B0604020202020204" pitchFamily="34" charset="0"/>
              </a:rPr>
              <a:t>Under </a:t>
            </a:r>
            <a:r>
              <a:rPr lang="en-US" sz="1600" u="sng" dirty="0">
                <a:latin typeface="Arial" panose="020B0604020202020204" pitchFamily="34" charset="0"/>
                <a:cs typeface="Arial" panose="020B0604020202020204" pitchFamily="34" charset="0"/>
              </a:rPr>
              <a:t>Custom</a:t>
            </a:r>
            <a:r>
              <a:rPr lang="en-US" sz="1600" dirty="0">
                <a:latin typeface="Arial" panose="020B0604020202020204" pitchFamily="34" charset="0"/>
                <a:cs typeface="Arial" panose="020B0604020202020204" pitchFamily="34" charset="0"/>
              </a:rPr>
              <a:t> select 2022 theme</a:t>
            </a:r>
          </a:p>
        </p:txBody>
      </p:sp>
      <p:sp>
        <p:nvSpPr>
          <p:cNvPr id="25" name="TextBox 24">
            <a:extLst>
              <a:ext uri="{FF2B5EF4-FFF2-40B4-BE49-F238E27FC236}">
                <a16:creationId xmlns:a16="http://schemas.microsoft.com/office/drawing/2014/main" id="{015E4230-DA07-43A5-B327-DCC0FA46F099}"/>
              </a:ext>
            </a:extLst>
          </p:cNvPr>
          <p:cNvSpPr txBox="1"/>
          <p:nvPr userDrawn="1"/>
        </p:nvSpPr>
        <p:spPr>
          <a:xfrm>
            <a:off x="294590" y="2733810"/>
            <a:ext cx="2174557" cy="646331"/>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Main color selection</a:t>
            </a:r>
          </a:p>
        </p:txBody>
      </p:sp>
      <p:sp>
        <p:nvSpPr>
          <p:cNvPr id="26" name="TextBox 25">
            <a:extLst>
              <a:ext uri="{FF2B5EF4-FFF2-40B4-BE49-F238E27FC236}">
                <a16:creationId xmlns:a16="http://schemas.microsoft.com/office/drawing/2014/main" id="{AAE48A92-74AE-4DC9-9674-B700DC5BA983}"/>
              </a:ext>
            </a:extLst>
          </p:cNvPr>
          <p:cNvSpPr txBox="1"/>
          <p:nvPr userDrawn="1"/>
        </p:nvSpPr>
        <p:spPr>
          <a:xfrm>
            <a:off x="3196248" y="2764923"/>
            <a:ext cx="1407199" cy="461665"/>
          </a:xfrm>
          <a:prstGeom prst="rect">
            <a:avLst/>
          </a:prstGeom>
          <a:noFill/>
        </p:spPr>
        <p:txBody>
          <a:bodyPr wrap="square" rtlCol="0">
            <a:spAutoFit/>
          </a:bodyPr>
          <a:lstStyle/>
          <a:p>
            <a:r>
              <a:rPr lang="en-US" sz="1200" b="1" i="1" dirty="0">
                <a:solidFill>
                  <a:schemeClr val="tx1"/>
                </a:solidFill>
                <a:latin typeface="Arial" panose="020B0604020202020204" pitchFamily="34" charset="0"/>
                <a:cs typeface="Arial" panose="020B0604020202020204" pitchFamily="34" charset="0"/>
              </a:rPr>
              <a:t>White for dark background</a:t>
            </a:r>
            <a:endParaRPr lang="en-US" sz="1200" b="1" i="1" dirty="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E6DF2025-16B1-4CBD-9B88-2EFC9132F245}"/>
              </a:ext>
            </a:extLst>
          </p:cNvPr>
          <p:cNvSpPr/>
          <p:nvPr userDrawn="1"/>
        </p:nvSpPr>
        <p:spPr>
          <a:xfrm>
            <a:off x="264556" y="3380644"/>
            <a:ext cx="282416" cy="245798"/>
          </a:xfrm>
          <a:prstGeom prst="rect">
            <a:avLst/>
          </a:prstGeom>
          <a:solidFill>
            <a:srgbClr val="C14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93D22604-93BB-4B3B-A1D3-1797F1EF46EE}"/>
              </a:ext>
            </a:extLst>
          </p:cNvPr>
          <p:cNvSpPr/>
          <p:nvPr userDrawn="1"/>
        </p:nvSpPr>
        <p:spPr>
          <a:xfrm>
            <a:off x="772263" y="3380644"/>
            <a:ext cx="282416" cy="245798"/>
          </a:xfrm>
          <a:prstGeom prst="rect">
            <a:avLst/>
          </a:prstGeom>
          <a:solidFill>
            <a:srgbClr val="FF67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BB9A3566-3339-47CB-AC83-7210A147E4E2}"/>
              </a:ext>
            </a:extLst>
          </p:cNvPr>
          <p:cNvSpPr/>
          <p:nvPr userDrawn="1"/>
        </p:nvSpPr>
        <p:spPr>
          <a:xfrm>
            <a:off x="1228900" y="3380644"/>
            <a:ext cx="282416" cy="245798"/>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0620BC68-F19C-4CA3-9362-4C23F6F17EB4}"/>
              </a:ext>
            </a:extLst>
          </p:cNvPr>
          <p:cNvSpPr/>
          <p:nvPr userDrawn="1"/>
        </p:nvSpPr>
        <p:spPr>
          <a:xfrm>
            <a:off x="1700131" y="3380644"/>
            <a:ext cx="282416" cy="245798"/>
          </a:xfrm>
          <a:prstGeom prst="rect">
            <a:avLst/>
          </a:prstGeom>
          <a:solidFill>
            <a:srgbClr val="F8C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C78F39C0-859E-4629-AA42-567829112258}"/>
              </a:ext>
            </a:extLst>
          </p:cNvPr>
          <p:cNvSpPr/>
          <p:nvPr userDrawn="1"/>
        </p:nvSpPr>
        <p:spPr>
          <a:xfrm>
            <a:off x="2178656" y="3380644"/>
            <a:ext cx="282416" cy="245798"/>
          </a:xfrm>
          <a:prstGeom prst="rect">
            <a:avLst/>
          </a:prstGeom>
          <a:solidFill>
            <a:srgbClr val="4C7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C95D5E78-F72C-4BDD-A3A9-3E7813D191A2}"/>
              </a:ext>
            </a:extLst>
          </p:cNvPr>
          <p:cNvSpPr/>
          <p:nvPr userDrawn="1"/>
        </p:nvSpPr>
        <p:spPr>
          <a:xfrm>
            <a:off x="3932250" y="3380644"/>
            <a:ext cx="282416" cy="24579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87628E13-A876-461E-BFD7-30D3AE5D6F82}"/>
              </a:ext>
            </a:extLst>
          </p:cNvPr>
          <p:cNvSpPr/>
          <p:nvPr userDrawn="1"/>
        </p:nvSpPr>
        <p:spPr>
          <a:xfrm>
            <a:off x="2603778" y="3380644"/>
            <a:ext cx="282416" cy="245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369665F1-D8A9-476E-8F35-A25F1163EAA5}"/>
              </a:ext>
            </a:extLst>
          </p:cNvPr>
          <p:cNvSpPr/>
          <p:nvPr userDrawn="1"/>
        </p:nvSpPr>
        <p:spPr>
          <a:xfrm>
            <a:off x="3490203" y="3380644"/>
            <a:ext cx="282416" cy="245798"/>
          </a:xfrm>
          <a:prstGeom prst="rect">
            <a:avLst/>
          </a:prstGeom>
          <a:solidFill>
            <a:srgbClr val="447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graphicFrame>
        <p:nvGraphicFramePr>
          <p:cNvPr id="35" name="Chart 34">
            <a:extLst>
              <a:ext uri="{FF2B5EF4-FFF2-40B4-BE49-F238E27FC236}">
                <a16:creationId xmlns:a16="http://schemas.microsoft.com/office/drawing/2014/main" id="{72879B0A-F99E-40E5-B700-799F77DD6828}"/>
              </a:ext>
            </a:extLst>
          </p:cNvPr>
          <p:cNvGraphicFramePr/>
          <p:nvPr userDrawn="1">
            <p:extLst>
              <p:ext uri="{D42A27DB-BD31-4B8C-83A1-F6EECF244321}">
                <p14:modId xmlns:p14="http://schemas.microsoft.com/office/powerpoint/2010/main" val="2061443194"/>
              </p:ext>
            </p:extLst>
          </p:nvPr>
        </p:nvGraphicFramePr>
        <p:xfrm>
          <a:off x="4746254" y="3044858"/>
          <a:ext cx="4330099" cy="3487952"/>
        </p:xfrm>
        <a:graphic>
          <a:graphicData uri="http://schemas.openxmlformats.org/drawingml/2006/chart">
            <c:chart xmlns:c="http://schemas.openxmlformats.org/drawingml/2006/chart" xmlns:r="http://schemas.openxmlformats.org/officeDocument/2006/relationships" r:id="rId6"/>
          </a:graphicData>
        </a:graphic>
      </p:graphicFrame>
      <p:sp>
        <p:nvSpPr>
          <p:cNvPr id="36" name="Rectangle 35">
            <a:extLst>
              <a:ext uri="{FF2B5EF4-FFF2-40B4-BE49-F238E27FC236}">
                <a16:creationId xmlns:a16="http://schemas.microsoft.com/office/drawing/2014/main" id="{4C018436-5F86-4927-B055-EACE768BAB44}"/>
              </a:ext>
            </a:extLst>
          </p:cNvPr>
          <p:cNvSpPr/>
          <p:nvPr userDrawn="1"/>
        </p:nvSpPr>
        <p:spPr>
          <a:xfrm>
            <a:off x="3073769" y="3380644"/>
            <a:ext cx="282416" cy="245798"/>
          </a:xfrm>
          <a:prstGeom prst="rect">
            <a:avLst/>
          </a:prstGeom>
          <a:solidFill>
            <a:srgbClr val="8F1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graphicFrame>
        <p:nvGraphicFramePr>
          <p:cNvPr id="37" name="Chart 36">
            <a:extLst>
              <a:ext uri="{FF2B5EF4-FFF2-40B4-BE49-F238E27FC236}">
                <a16:creationId xmlns:a16="http://schemas.microsoft.com/office/drawing/2014/main" id="{DE492359-65CB-4881-A29A-BAA4AE3DD16F}"/>
              </a:ext>
            </a:extLst>
          </p:cNvPr>
          <p:cNvGraphicFramePr/>
          <p:nvPr userDrawn="1">
            <p:extLst>
              <p:ext uri="{D42A27DB-BD31-4B8C-83A1-F6EECF244321}">
                <p14:modId xmlns:p14="http://schemas.microsoft.com/office/powerpoint/2010/main" val="3237991438"/>
              </p:ext>
            </p:extLst>
          </p:nvPr>
        </p:nvGraphicFramePr>
        <p:xfrm>
          <a:off x="2397524" y="4566595"/>
          <a:ext cx="2665334" cy="2128811"/>
        </p:xfrm>
        <a:graphic>
          <a:graphicData uri="http://schemas.openxmlformats.org/drawingml/2006/chart">
            <c:chart xmlns:c="http://schemas.openxmlformats.org/drawingml/2006/chart" xmlns:r="http://schemas.openxmlformats.org/officeDocument/2006/relationships" r:id="rId7"/>
          </a:graphicData>
        </a:graphic>
      </p:graphicFrame>
      <p:sp>
        <p:nvSpPr>
          <p:cNvPr id="2" name="TextBox 1">
            <a:extLst>
              <a:ext uri="{FF2B5EF4-FFF2-40B4-BE49-F238E27FC236}">
                <a16:creationId xmlns:a16="http://schemas.microsoft.com/office/drawing/2014/main" id="{6153A013-3B3B-4571-88FE-8D757407CC69}"/>
              </a:ext>
            </a:extLst>
          </p:cNvPr>
          <p:cNvSpPr txBox="1"/>
          <p:nvPr userDrawn="1"/>
        </p:nvSpPr>
        <p:spPr>
          <a:xfrm>
            <a:off x="67648" y="3737841"/>
            <a:ext cx="704618" cy="215444"/>
          </a:xfrm>
          <a:prstGeom prst="rect">
            <a:avLst/>
          </a:prstGeom>
          <a:noFill/>
        </p:spPr>
        <p:txBody>
          <a:bodyPr wrap="square" rtlCol="0">
            <a:spAutoFit/>
          </a:bodyPr>
          <a:lstStyle/>
          <a:p>
            <a:r>
              <a:rPr lang="en-US" sz="800" dirty="0"/>
              <a:t>#C14628</a:t>
            </a:r>
          </a:p>
        </p:txBody>
      </p:sp>
      <p:sp>
        <p:nvSpPr>
          <p:cNvPr id="38" name="TextBox 37">
            <a:extLst>
              <a:ext uri="{FF2B5EF4-FFF2-40B4-BE49-F238E27FC236}">
                <a16:creationId xmlns:a16="http://schemas.microsoft.com/office/drawing/2014/main" id="{0AF54769-E8ED-4900-8C03-EE2395944D08}"/>
              </a:ext>
            </a:extLst>
          </p:cNvPr>
          <p:cNvSpPr txBox="1"/>
          <p:nvPr userDrawn="1"/>
        </p:nvSpPr>
        <p:spPr>
          <a:xfrm>
            <a:off x="555676" y="3735617"/>
            <a:ext cx="704618" cy="215444"/>
          </a:xfrm>
          <a:prstGeom prst="rect">
            <a:avLst/>
          </a:prstGeom>
          <a:noFill/>
        </p:spPr>
        <p:txBody>
          <a:bodyPr wrap="square" rtlCol="0">
            <a:spAutoFit/>
          </a:bodyPr>
          <a:lstStyle/>
          <a:p>
            <a:r>
              <a:rPr lang="en-US" sz="800" dirty="0"/>
              <a:t>#FF671C</a:t>
            </a:r>
          </a:p>
        </p:txBody>
      </p:sp>
      <p:sp>
        <p:nvSpPr>
          <p:cNvPr id="39" name="TextBox 38">
            <a:extLst>
              <a:ext uri="{FF2B5EF4-FFF2-40B4-BE49-F238E27FC236}">
                <a16:creationId xmlns:a16="http://schemas.microsoft.com/office/drawing/2014/main" id="{BFB8D7ED-2BFD-4101-96F8-454008C72B47}"/>
              </a:ext>
            </a:extLst>
          </p:cNvPr>
          <p:cNvSpPr txBox="1"/>
          <p:nvPr userDrawn="1"/>
        </p:nvSpPr>
        <p:spPr>
          <a:xfrm>
            <a:off x="967664" y="3724554"/>
            <a:ext cx="704618" cy="215444"/>
          </a:xfrm>
          <a:prstGeom prst="rect">
            <a:avLst/>
          </a:prstGeom>
          <a:noFill/>
        </p:spPr>
        <p:txBody>
          <a:bodyPr wrap="square" rtlCol="0">
            <a:spAutoFit/>
          </a:bodyPr>
          <a:lstStyle/>
          <a:p>
            <a:r>
              <a:rPr lang="en-US" sz="800" dirty="0"/>
              <a:t>#F8991C</a:t>
            </a:r>
          </a:p>
        </p:txBody>
      </p:sp>
      <p:sp>
        <p:nvSpPr>
          <p:cNvPr id="40" name="TextBox 39">
            <a:extLst>
              <a:ext uri="{FF2B5EF4-FFF2-40B4-BE49-F238E27FC236}">
                <a16:creationId xmlns:a16="http://schemas.microsoft.com/office/drawing/2014/main" id="{F495BDE8-4489-4FD6-B837-02AC7ADB5639}"/>
              </a:ext>
            </a:extLst>
          </p:cNvPr>
          <p:cNvSpPr txBox="1"/>
          <p:nvPr userDrawn="1"/>
        </p:nvSpPr>
        <p:spPr>
          <a:xfrm>
            <a:off x="1461103" y="3722330"/>
            <a:ext cx="671658" cy="215444"/>
          </a:xfrm>
          <a:prstGeom prst="rect">
            <a:avLst/>
          </a:prstGeom>
          <a:noFill/>
        </p:spPr>
        <p:txBody>
          <a:bodyPr wrap="square" rtlCol="0">
            <a:spAutoFit/>
          </a:bodyPr>
          <a:lstStyle/>
          <a:p>
            <a:r>
              <a:rPr lang="en-US" sz="800" dirty="0"/>
              <a:t>#F8CF91</a:t>
            </a:r>
          </a:p>
        </p:txBody>
      </p:sp>
      <p:sp>
        <p:nvSpPr>
          <p:cNvPr id="41" name="TextBox 40">
            <a:extLst>
              <a:ext uri="{FF2B5EF4-FFF2-40B4-BE49-F238E27FC236}">
                <a16:creationId xmlns:a16="http://schemas.microsoft.com/office/drawing/2014/main" id="{D92230F1-F0E1-4B19-ADDC-337E92B1209B}"/>
              </a:ext>
            </a:extLst>
          </p:cNvPr>
          <p:cNvSpPr txBox="1"/>
          <p:nvPr userDrawn="1"/>
        </p:nvSpPr>
        <p:spPr>
          <a:xfrm>
            <a:off x="1898797" y="3724446"/>
            <a:ext cx="704618" cy="215444"/>
          </a:xfrm>
          <a:prstGeom prst="rect">
            <a:avLst/>
          </a:prstGeom>
          <a:noFill/>
        </p:spPr>
        <p:txBody>
          <a:bodyPr wrap="square" rtlCol="0">
            <a:spAutoFit/>
          </a:bodyPr>
          <a:lstStyle/>
          <a:p>
            <a:r>
              <a:rPr lang="en-US" sz="800" dirty="0"/>
              <a:t>#4C7093</a:t>
            </a:r>
          </a:p>
        </p:txBody>
      </p:sp>
      <p:sp>
        <p:nvSpPr>
          <p:cNvPr id="42" name="TextBox 41">
            <a:extLst>
              <a:ext uri="{FF2B5EF4-FFF2-40B4-BE49-F238E27FC236}">
                <a16:creationId xmlns:a16="http://schemas.microsoft.com/office/drawing/2014/main" id="{CB4A7CD7-FD5B-430D-8C6C-306E62A28793}"/>
              </a:ext>
            </a:extLst>
          </p:cNvPr>
          <p:cNvSpPr txBox="1"/>
          <p:nvPr userDrawn="1"/>
        </p:nvSpPr>
        <p:spPr>
          <a:xfrm>
            <a:off x="2386825" y="3722222"/>
            <a:ext cx="704618" cy="215444"/>
          </a:xfrm>
          <a:prstGeom prst="rect">
            <a:avLst/>
          </a:prstGeom>
          <a:noFill/>
        </p:spPr>
        <p:txBody>
          <a:bodyPr wrap="square" rtlCol="0">
            <a:spAutoFit/>
          </a:bodyPr>
          <a:lstStyle/>
          <a:p>
            <a:r>
              <a:rPr lang="en-US" sz="800" dirty="0"/>
              <a:t>#000000</a:t>
            </a:r>
          </a:p>
        </p:txBody>
      </p:sp>
      <p:sp>
        <p:nvSpPr>
          <p:cNvPr id="43" name="TextBox 42">
            <a:extLst>
              <a:ext uri="{FF2B5EF4-FFF2-40B4-BE49-F238E27FC236}">
                <a16:creationId xmlns:a16="http://schemas.microsoft.com/office/drawing/2014/main" id="{3FD0965D-2713-4818-A5C9-FFF806699494}"/>
              </a:ext>
            </a:extLst>
          </p:cNvPr>
          <p:cNvSpPr txBox="1"/>
          <p:nvPr userDrawn="1"/>
        </p:nvSpPr>
        <p:spPr>
          <a:xfrm>
            <a:off x="2842590" y="3711159"/>
            <a:ext cx="704618" cy="215444"/>
          </a:xfrm>
          <a:prstGeom prst="rect">
            <a:avLst/>
          </a:prstGeom>
          <a:noFill/>
        </p:spPr>
        <p:txBody>
          <a:bodyPr wrap="square" rtlCol="0">
            <a:spAutoFit/>
          </a:bodyPr>
          <a:lstStyle/>
          <a:p>
            <a:r>
              <a:rPr lang="en-US" sz="800" dirty="0"/>
              <a:t>#8F133C</a:t>
            </a:r>
          </a:p>
        </p:txBody>
      </p:sp>
      <p:sp>
        <p:nvSpPr>
          <p:cNvPr id="44" name="TextBox 43">
            <a:extLst>
              <a:ext uri="{FF2B5EF4-FFF2-40B4-BE49-F238E27FC236}">
                <a16:creationId xmlns:a16="http://schemas.microsoft.com/office/drawing/2014/main" id="{BC28D25B-484C-4B25-B588-55AABCF83077}"/>
              </a:ext>
            </a:extLst>
          </p:cNvPr>
          <p:cNvSpPr txBox="1"/>
          <p:nvPr userDrawn="1"/>
        </p:nvSpPr>
        <p:spPr>
          <a:xfrm>
            <a:off x="3292252" y="3708935"/>
            <a:ext cx="671658" cy="215444"/>
          </a:xfrm>
          <a:prstGeom prst="rect">
            <a:avLst/>
          </a:prstGeom>
          <a:noFill/>
        </p:spPr>
        <p:txBody>
          <a:bodyPr wrap="square" rtlCol="0">
            <a:spAutoFit/>
          </a:bodyPr>
          <a:lstStyle/>
          <a:p>
            <a:r>
              <a:rPr lang="en-US" sz="800" dirty="0"/>
              <a:t>#447C55</a:t>
            </a:r>
          </a:p>
        </p:txBody>
      </p:sp>
      <p:sp>
        <p:nvSpPr>
          <p:cNvPr id="45" name="TextBox 44">
            <a:extLst>
              <a:ext uri="{FF2B5EF4-FFF2-40B4-BE49-F238E27FC236}">
                <a16:creationId xmlns:a16="http://schemas.microsoft.com/office/drawing/2014/main" id="{BF8E214B-511E-49F4-ABBE-332FB17ED4A1}"/>
              </a:ext>
            </a:extLst>
          </p:cNvPr>
          <p:cNvSpPr txBox="1"/>
          <p:nvPr userDrawn="1"/>
        </p:nvSpPr>
        <p:spPr>
          <a:xfrm>
            <a:off x="3920192" y="3692902"/>
            <a:ext cx="750903" cy="215444"/>
          </a:xfrm>
          <a:prstGeom prst="rect">
            <a:avLst/>
          </a:prstGeom>
          <a:noFill/>
        </p:spPr>
        <p:txBody>
          <a:bodyPr wrap="square" rtlCol="0">
            <a:spAutoFit/>
          </a:bodyPr>
          <a:lstStyle/>
          <a:p>
            <a:r>
              <a:rPr lang="en-US" sz="800" dirty="0"/>
              <a:t>#FFFFFF</a:t>
            </a:r>
          </a:p>
        </p:txBody>
      </p:sp>
      <p:sp>
        <p:nvSpPr>
          <p:cNvPr id="46" name="Content Placeholder 2">
            <a:extLst>
              <a:ext uri="{FF2B5EF4-FFF2-40B4-BE49-F238E27FC236}">
                <a16:creationId xmlns:a16="http://schemas.microsoft.com/office/drawing/2014/main" id="{7E7C6E9E-C683-4D25-B12E-FB96AC6529AD}"/>
              </a:ext>
            </a:extLst>
          </p:cNvPr>
          <p:cNvSpPr txBox="1">
            <a:spLocks/>
          </p:cNvSpPr>
          <p:nvPr userDrawn="1"/>
        </p:nvSpPr>
        <p:spPr>
          <a:xfrm>
            <a:off x="31179" y="1333059"/>
            <a:ext cx="5271808" cy="1200321"/>
          </a:xfrm>
          <a:prstGeom prst="rect">
            <a:avLst/>
          </a:prstGeom>
        </p:spPr>
        <p:txBody>
          <a:bodyPr/>
          <a:lstStyle>
            <a:lvl1pPr marL="231775" indent="-231775" algn="l" defTabSz="914400" rtl="0" eaLnBrk="1" latinLnBrk="0" hangingPunct="1">
              <a:lnSpc>
                <a:spcPct val="90000"/>
              </a:lnSpc>
              <a:spcBef>
                <a:spcPts val="1000"/>
              </a:spcBef>
              <a:buClr>
                <a:srgbClr val="DF572A"/>
              </a:buClr>
              <a:buSzPct val="105000"/>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85750"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F572A"/>
              </a:buClr>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F572A"/>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F572A"/>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i="1" dirty="0"/>
              <a:t>For</a:t>
            </a:r>
            <a:r>
              <a:rPr lang="en-US" sz="1600" i="1" dirty="0"/>
              <a:t> additional slide layouts see ribbon:</a:t>
            </a:r>
            <a:br>
              <a:rPr lang="en-US" sz="1600" i="1" dirty="0"/>
            </a:br>
            <a:r>
              <a:rPr lang="en-US" sz="1600" i="1" u="sng" dirty="0">
                <a:solidFill>
                  <a:srgbClr val="C14628"/>
                </a:solidFill>
              </a:rPr>
              <a:t>Inser</a:t>
            </a:r>
            <a:r>
              <a:rPr lang="en-US" sz="1600" i="1" dirty="0">
                <a:solidFill>
                  <a:srgbClr val="C14628"/>
                </a:solidFill>
              </a:rPr>
              <a:t>t&gt; New Slide&gt; Select </a:t>
            </a:r>
            <a:r>
              <a:rPr lang="en-US" sz="1600" b="1" i="1" dirty="0">
                <a:solidFill>
                  <a:srgbClr val="C14628"/>
                </a:solidFill>
              </a:rPr>
              <a:t>Office Theme </a:t>
            </a:r>
            <a:r>
              <a:rPr lang="en-US" sz="1600" i="1" dirty="0">
                <a:solidFill>
                  <a:srgbClr val="C14628"/>
                </a:solidFill>
              </a:rPr>
              <a:t>formats.</a:t>
            </a:r>
            <a:br>
              <a:rPr lang="en-US" sz="1600" i="1" dirty="0">
                <a:solidFill>
                  <a:srgbClr val="C14628"/>
                </a:solidFill>
              </a:rPr>
            </a:br>
            <a:r>
              <a:rPr lang="en-US" sz="1600" i="0" dirty="0">
                <a:solidFill>
                  <a:schemeClr val="tx1"/>
                </a:solidFill>
              </a:rPr>
              <a:t>Over 10 slide options</a:t>
            </a:r>
          </a:p>
        </p:txBody>
      </p:sp>
      <p:sp>
        <p:nvSpPr>
          <p:cNvPr id="47" name="Title Placeholder 1">
            <a:extLst>
              <a:ext uri="{FF2B5EF4-FFF2-40B4-BE49-F238E27FC236}">
                <a16:creationId xmlns:a16="http://schemas.microsoft.com/office/drawing/2014/main" id="{2D93A0D7-6F84-4476-BF41-60CE48971629}"/>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58454998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_bullet_right_photo">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2"/>
            </p:custDataLst>
            <p:extLst>
              <p:ext uri="{D42A27DB-BD31-4B8C-83A1-F6EECF244321}">
                <p14:modId xmlns:p14="http://schemas.microsoft.com/office/powerpoint/2010/main" val="222763481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29698"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586114" y="1519519"/>
            <a:ext cx="6721943" cy="4464423"/>
          </a:xfrm>
          <a:prstGeom prst="rect">
            <a:avLst/>
          </a:prstGeom>
        </p:spPr>
        <p:txBody>
          <a:bodyPr>
            <a:normAutofit/>
          </a:bodyPr>
          <a:lstStyle>
            <a:lvl1pPr>
              <a:defRPr sz="2400">
                <a:latin typeface="Arial" panose="020B0604020202020204" pitchFamily="34" charset="0"/>
                <a:cs typeface="Arial" panose="020B0604020202020204" pitchFamily="34" charset="0"/>
              </a:defRPr>
            </a:lvl1pPr>
            <a:lvl2pPr marL="461963" indent="-236538">
              <a:buClr>
                <a:srgbClr val="DF572A"/>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688975" indent="-227013">
              <a:buClr>
                <a:srgbClr val="DF572A"/>
              </a:buClr>
              <a:defRPr sz="2400">
                <a:latin typeface="Arial" panose="020B0604020202020204" pitchFamily="34" charset="0"/>
                <a:cs typeface="Arial" panose="020B0604020202020204" pitchFamily="34" charset="0"/>
              </a:defRPr>
            </a:lvl3pPr>
            <a:lvl4pPr marL="914400" indent="-225425">
              <a:buClr>
                <a:srgbClr val="DF572A"/>
              </a:buClr>
              <a:defRPr sz="2400">
                <a:latin typeface="Arial" panose="020B0604020202020204" pitchFamily="34" charset="0"/>
                <a:cs typeface="Arial" panose="020B0604020202020204" pitchFamily="34" charset="0"/>
              </a:defRPr>
            </a:lvl4pPr>
            <a:lvl5pPr marL="1139825" indent="-225425">
              <a:buClr>
                <a:srgbClr val="DF572A"/>
              </a:buCl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2">
            <a:extLst>
              <a:ext uri="{FF2B5EF4-FFF2-40B4-BE49-F238E27FC236}">
                <a16:creationId xmlns:a16="http://schemas.microsoft.com/office/drawing/2014/main" id="{E3574ED2-7219-404C-99AB-B30F3A53E113}"/>
              </a:ext>
            </a:extLst>
          </p:cNvPr>
          <p:cNvSpPr txBox="1">
            <a:spLocks/>
          </p:cNvSpPr>
          <p:nvPr userDrawn="1"/>
        </p:nvSpPr>
        <p:spPr>
          <a:xfrm>
            <a:off x="8695135" y="6499226"/>
            <a:ext cx="448865" cy="358775"/>
          </a:xfrm>
          <a:prstGeom prst="rect">
            <a:avLst/>
          </a:prstGeom>
        </p:spPr>
        <p:txBody>
          <a:bodyPr/>
          <a:lstStyle>
            <a:defPPr>
              <a:defRPr lang="en-US"/>
            </a:defPPr>
            <a:lvl1pPr marL="0" algn="l" defTabSz="914400" rtl="0" eaLnBrk="1" latinLnBrk="0" hangingPunct="1">
              <a:defRPr sz="1000" kern="1200">
                <a:solidFill>
                  <a:srgbClr val="511F1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69C0-7537-C24C-BC67-8B5F238D9475}" type="slidenum">
              <a:rPr lang="en-US" sz="1000" smtClean="0">
                <a:solidFill>
                  <a:schemeClr val="bg1"/>
                </a:solidFill>
              </a:rPr>
              <a:pPr/>
              <a:t>‹#›</a:t>
            </a:fld>
            <a:endParaRPr lang="en-US" sz="1000" dirty="0">
              <a:solidFill>
                <a:schemeClr val="bg1"/>
              </a:solidFill>
            </a:endParaRPr>
          </a:p>
        </p:txBody>
      </p:sp>
      <p:sp>
        <p:nvSpPr>
          <p:cNvPr id="10" name="Title Placeholder 1">
            <a:extLst>
              <a:ext uri="{FF2B5EF4-FFF2-40B4-BE49-F238E27FC236}">
                <a16:creationId xmlns:a16="http://schemas.microsoft.com/office/drawing/2014/main" id="{A69526DF-BAB6-419A-876A-FD8126ABC093}"/>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3576539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0DF61BF-553F-49FC-BF5B-6481694E5BF2}"/>
              </a:ext>
            </a:extLst>
          </p:cNvPr>
          <p:cNvGraphicFramePr>
            <a:graphicFrameLocks noChangeAspect="1"/>
          </p:cNvGraphicFramePr>
          <p:nvPr userDrawn="1">
            <p:custDataLst>
              <p:tags r:id="rId2"/>
            </p:custDataLst>
            <p:extLst>
              <p:ext uri="{D42A27DB-BD31-4B8C-83A1-F6EECF244321}">
                <p14:modId xmlns:p14="http://schemas.microsoft.com/office/powerpoint/2010/main" val="357070876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30722"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D0DF61BF-553F-49FC-BF5B-6481694E5BF2}"/>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586113" y="1530037"/>
            <a:ext cx="8385118" cy="4230641"/>
          </a:xfrm>
          <a:prstGeom prst="rect">
            <a:avLst/>
          </a:prstGeom>
        </p:spPr>
        <p:txBody>
          <a:bodyPr>
            <a:noAutofit/>
          </a:bodyPr>
          <a:lstStyle>
            <a:lvl1pPr>
              <a:defRPr sz="2400">
                <a:latin typeface="Arial" panose="020B0604020202020204" pitchFamily="34" charset="0"/>
                <a:cs typeface="Arial" panose="020B0604020202020204" pitchFamily="34" charset="0"/>
              </a:defRPr>
            </a:lvl1pPr>
            <a:lvl2pPr marL="461963" indent="-236538">
              <a:buClr>
                <a:srgbClr val="DF572A"/>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688975" indent="-227013">
              <a:buClr>
                <a:srgbClr val="DF572A"/>
              </a:buClr>
              <a:defRPr sz="2400">
                <a:latin typeface="Arial" panose="020B0604020202020204" pitchFamily="34" charset="0"/>
                <a:cs typeface="Arial" panose="020B0604020202020204" pitchFamily="34" charset="0"/>
              </a:defRPr>
            </a:lvl3pPr>
            <a:lvl4pPr marL="914400" indent="-225425">
              <a:buClr>
                <a:srgbClr val="DF572A"/>
              </a:buClr>
              <a:defRPr sz="1600">
                <a:latin typeface="Arial" panose="020B0604020202020204" pitchFamily="34" charset="0"/>
                <a:cs typeface="Arial" panose="020B0604020202020204" pitchFamily="34" charset="0"/>
              </a:defRPr>
            </a:lvl4pPr>
            <a:lvl5pPr marL="1139825" indent="-225425">
              <a:buClr>
                <a:srgbClr val="DF572A"/>
              </a:buCl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38" name="TextBox 37">
            <a:extLst>
              <a:ext uri="{FF2B5EF4-FFF2-40B4-BE49-F238E27FC236}">
                <a16:creationId xmlns:a16="http://schemas.microsoft.com/office/drawing/2014/main" id="{C4609637-5F56-4F9B-9D8F-8588C969BC52}"/>
              </a:ext>
            </a:extLst>
          </p:cNvPr>
          <p:cNvSpPr txBox="1"/>
          <p:nvPr userDrawn="1"/>
        </p:nvSpPr>
        <p:spPr>
          <a:xfrm>
            <a:off x="3378574" y="6239869"/>
            <a:ext cx="4418134" cy="369332"/>
          </a:xfrm>
          <a:prstGeom prst="rect">
            <a:avLst/>
          </a:prstGeom>
          <a:noFill/>
        </p:spPr>
        <p:txBody>
          <a:bodyPr wrap="square" rtlCol="0">
            <a:spAutoFit/>
          </a:bodyPr>
          <a:lstStyle/>
          <a:p>
            <a:r>
              <a:rPr lang="en-US" sz="1800" i="1" dirty="0">
                <a:solidFill>
                  <a:srgbClr val="FF0000"/>
                </a:solidFill>
                <a:latin typeface="Arial" panose="020B0604020202020204" pitchFamily="34" charset="0"/>
                <a:cs typeface="Arial" panose="020B0604020202020204" pitchFamily="34" charset="0"/>
              </a:rPr>
              <a:t>To use Pie chart copy from Slide Master.</a:t>
            </a:r>
          </a:p>
        </p:txBody>
      </p:sp>
      <p:sp>
        <p:nvSpPr>
          <p:cNvPr id="8" name="Title Placeholder 1">
            <a:extLst>
              <a:ext uri="{FF2B5EF4-FFF2-40B4-BE49-F238E27FC236}">
                <a16:creationId xmlns:a16="http://schemas.microsoft.com/office/drawing/2014/main" id="{D1B878FE-4ADD-4924-8ED8-0CC985FE1AFA}"/>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95640734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4EB0B0-4B5A-4A01-B39D-054EF901C691}"/>
              </a:ext>
            </a:extLst>
          </p:cNvPr>
          <p:cNvGraphicFramePr>
            <a:graphicFrameLocks noChangeAspect="1"/>
          </p:cNvGraphicFramePr>
          <p:nvPr userDrawn="1">
            <p:custDataLst>
              <p:tags r:id="rId2"/>
            </p:custDataLst>
            <p:extLst>
              <p:ext uri="{D42A27DB-BD31-4B8C-83A1-F6EECF244321}">
                <p14:modId xmlns:p14="http://schemas.microsoft.com/office/powerpoint/2010/main" val="391755632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31746"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BC4EB0B0-4B5A-4A01-B39D-054EF901C691}"/>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5" name="Title Placeholder 1">
            <a:extLst>
              <a:ext uri="{FF2B5EF4-FFF2-40B4-BE49-F238E27FC236}">
                <a16:creationId xmlns:a16="http://schemas.microsoft.com/office/drawing/2014/main" id="{7917D464-160E-42F4-8ADB-B6F4B1409253}"/>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06184796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appendix">
    <p:spTree>
      <p:nvGrpSpPr>
        <p:cNvPr id="1" name=""/>
        <p:cNvGrpSpPr/>
        <p:nvPr/>
      </p:nvGrpSpPr>
      <p:grpSpPr>
        <a:xfrm>
          <a:off x="0" y="0"/>
          <a:ext cx="0" cy="0"/>
          <a:chOff x="0" y="0"/>
          <a:chExt cx="0" cy="0"/>
        </a:xfrm>
      </p:grpSpPr>
      <p:pic>
        <p:nvPicPr>
          <p:cNvPr id="13" name="Picture 12" descr="A picture containing outdoor, scene, laser, night&#10;&#10;Description automatically generated">
            <a:extLst>
              <a:ext uri="{FF2B5EF4-FFF2-40B4-BE49-F238E27FC236}">
                <a16:creationId xmlns:a16="http://schemas.microsoft.com/office/drawing/2014/main" id="{EBE7C8D8-4E87-41BE-BA26-F8897DD42A6E}"/>
              </a:ext>
            </a:extLst>
          </p:cNvPr>
          <p:cNvPicPr>
            <a:picLocks noChangeAspect="1"/>
          </p:cNvPicPr>
          <p:nvPr userDrawn="1"/>
        </p:nvPicPr>
        <p:blipFill rotWithShape="1">
          <a:blip r:embed="rId4"/>
          <a:srcRect l="12500" t="16428" r="12500" b="43098"/>
          <a:stretch/>
        </p:blipFill>
        <p:spPr>
          <a:xfrm>
            <a:off x="0" y="1122829"/>
            <a:ext cx="9144000" cy="4612341"/>
          </a:xfrm>
          <a:prstGeom prst="rect">
            <a:avLst/>
          </a:prstGeom>
        </p:spPr>
      </p:pic>
      <p:sp>
        <p:nvSpPr>
          <p:cNvPr id="15" name="Rectangle 14">
            <a:extLst>
              <a:ext uri="{FF2B5EF4-FFF2-40B4-BE49-F238E27FC236}">
                <a16:creationId xmlns:a16="http://schemas.microsoft.com/office/drawing/2014/main" id="{D2D03625-F347-49F3-A1CB-86207CFF9B5D}"/>
              </a:ext>
            </a:extLst>
          </p:cNvPr>
          <p:cNvSpPr/>
          <p:nvPr userDrawn="1"/>
        </p:nvSpPr>
        <p:spPr>
          <a:xfrm>
            <a:off x="0" y="1757862"/>
            <a:ext cx="9144000" cy="3977307"/>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Object 4" hidden="1">
            <a:extLst>
              <a:ext uri="{FF2B5EF4-FFF2-40B4-BE49-F238E27FC236}">
                <a16:creationId xmlns:a16="http://schemas.microsoft.com/office/drawing/2014/main" id="{46FEFE62-6F9D-41D0-9C17-AAA34EDAAEFE}"/>
              </a:ext>
            </a:extLst>
          </p:cNvPr>
          <p:cNvGraphicFramePr>
            <a:graphicFrameLocks noChangeAspect="1"/>
          </p:cNvGraphicFramePr>
          <p:nvPr userDrawn="1">
            <p:custDataLst>
              <p:tags r:id="rId2"/>
            </p:custDataLst>
            <p:extLst>
              <p:ext uri="{D42A27DB-BD31-4B8C-83A1-F6EECF244321}">
                <p14:modId xmlns:p14="http://schemas.microsoft.com/office/powerpoint/2010/main" val="79019142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32770" name="think-cell Slide" r:id="rId5" imgW="592" imgH="595" progId="TCLayout.ActiveDocument.1">
                  <p:embed/>
                </p:oleObj>
              </mc:Choice>
              <mc:Fallback>
                <p:oleObj name="think-cell Slide" r:id="rId5" imgW="592" imgH="595" progId="TCLayout.ActiveDocument.1">
                  <p:embed/>
                  <p:pic>
                    <p:nvPicPr>
                      <p:cNvPr id="5" name="Object 4" hidden="1">
                        <a:extLst>
                          <a:ext uri="{FF2B5EF4-FFF2-40B4-BE49-F238E27FC236}">
                            <a16:creationId xmlns:a16="http://schemas.microsoft.com/office/drawing/2014/main" id="{46FEFE62-6F9D-41D0-9C17-AAA34EDAAEFE}"/>
                          </a:ext>
                        </a:extLst>
                      </p:cNvPr>
                      <p:cNvPicPr/>
                      <p:nvPr/>
                    </p:nvPicPr>
                    <p:blipFill>
                      <a:blip r:embed="rId6"/>
                      <a:stretch>
                        <a:fillRect/>
                      </a:stretch>
                    </p:blipFill>
                    <p:spPr>
                      <a:xfrm>
                        <a:off x="1191" y="1588"/>
                        <a:ext cx="1191"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2872925A-36CF-4822-B8B6-8516BC564653}"/>
              </a:ext>
            </a:extLst>
          </p:cNvPr>
          <p:cNvSpPr/>
          <p:nvPr userDrawn="1"/>
        </p:nvSpPr>
        <p:spPr>
          <a:xfrm>
            <a:off x="0" y="-68580"/>
            <a:ext cx="9144000" cy="119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685800" y="1296852"/>
            <a:ext cx="7186808" cy="1418262"/>
          </a:xfrm>
          <a:prstGeom prst="rect">
            <a:avLst/>
          </a:prstGeom>
        </p:spPr>
        <p:txBody>
          <a:bodyPr vert="horz" anchor="b">
            <a:normAutofit/>
          </a:bodyPr>
          <a:lstStyle>
            <a:lvl1pPr algn="l">
              <a:defRPr sz="36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685800" y="2799506"/>
            <a:ext cx="7186808" cy="1519237"/>
          </a:xfrm>
          <a:prstGeom prst="rect">
            <a:avLst/>
          </a:prstGeo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Slide Number Placeholder 5">
            <a:extLst>
              <a:ext uri="{FF2B5EF4-FFF2-40B4-BE49-F238E27FC236}">
                <a16:creationId xmlns:a16="http://schemas.microsoft.com/office/drawing/2014/main" id="{7AE88ECE-2157-4F99-AEB7-CD3A31B58C16}"/>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pic>
        <p:nvPicPr>
          <p:cNvPr id="14" name="Picture 13" descr="A picture containing text, clipart&#10;&#10;Description automatically generated">
            <a:extLst>
              <a:ext uri="{FF2B5EF4-FFF2-40B4-BE49-F238E27FC236}">
                <a16:creationId xmlns:a16="http://schemas.microsoft.com/office/drawing/2014/main" id="{D03C108B-FFB4-4DD7-95C1-A9FCAEB5426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991814" y="4788061"/>
            <a:ext cx="1955179" cy="559491"/>
          </a:xfrm>
          <a:prstGeom prst="rect">
            <a:avLst/>
          </a:prstGeom>
        </p:spPr>
      </p:pic>
      <p:pic>
        <p:nvPicPr>
          <p:cNvPr id="17" name="Picture 16">
            <a:extLst>
              <a:ext uri="{FF2B5EF4-FFF2-40B4-BE49-F238E27FC236}">
                <a16:creationId xmlns:a16="http://schemas.microsoft.com/office/drawing/2014/main" id="{2A454444-7FE2-4AC0-82CB-560AB8C7DBBE}"/>
              </a:ext>
            </a:extLst>
          </p:cNvPr>
          <p:cNvPicPr>
            <a:picLocks noChangeAspect="1"/>
          </p:cNvPicPr>
          <p:nvPr userDrawn="1"/>
        </p:nvPicPr>
        <p:blipFill>
          <a:blip r:embed="rId8"/>
          <a:stretch>
            <a:fillRect/>
          </a:stretch>
        </p:blipFill>
        <p:spPr>
          <a:xfrm>
            <a:off x="374767" y="404535"/>
            <a:ext cx="3165507" cy="194715"/>
          </a:xfrm>
          <a:prstGeom prst="rect">
            <a:avLst/>
          </a:prstGeom>
        </p:spPr>
      </p:pic>
    </p:spTree>
    <p:extLst>
      <p:ext uri="{BB962C8B-B14F-4D97-AF65-F5344CB8AC3E}">
        <p14:creationId xmlns:p14="http://schemas.microsoft.com/office/powerpoint/2010/main" val="35765926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vmlDrawing" Target="../drawings/vmlDrawing1.v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33C3C15-431A-4959-8649-43AA52F84624}"/>
              </a:ext>
            </a:extLst>
          </p:cNvPr>
          <p:cNvGraphicFramePr>
            <a:graphicFrameLocks noChangeAspect="1"/>
          </p:cNvGraphicFramePr>
          <p:nvPr userDrawn="1">
            <p:custDataLst>
              <p:tags r:id="rId21"/>
            </p:custDataLst>
            <p:extLst>
              <p:ext uri="{D42A27DB-BD31-4B8C-83A1-F6EECF244321}">
                <p14:modId xmlns:p14="http://schemas.microsoft.com/office/powerpoint/2010/main" val="3244066809"/>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1026" name="think-cell Slide" r:id="rId22" imgW="592" imgH="595" progId="TCLayout.ActiveDocument.1">
                  <p:embed/>
                </p:oleObj>
              </mc:Choice>
              <mc:Fallback>
                <p:oleObj name="think-cell Slide" r:id="rId22" imgW="592" imgH="595" progId="TCLayout.ActiveDocument.1">
                  <p:embed/>
                  <p:pic>
                    <p:nvPicPr>
                      <p:cNvPr id="3" name="Object 2" hidden="1">
                        <a:extLst>
                          <a:ext uri="{FF2B5EF4-FFF2-40B4-BE49-F238E27FC236}">
                            <a16:creationId xmlns:a16="http://schemas.microsoft.com/office/drawing/2014/main" id="{E33C3C15-431A-4959-8649-43AA52F84624}"/>
                          </a:ext>
                        </a:extLst>
                      </p:cNvPr>
                      <p:cNvPicPr/>
                      <p:nvPr/>
                    </p:nvPicPr>
                    <p:blipFill>
                      <a:blip r:embed="rId23"/>
                      <a:stretch>
                        <a:fillRect/>
                      </a:stretch>
                    </p:blipFill>
                    <p:spPr>
                      <a:xfrm>
                        <a:off x="1191" y="1588"/>
                        <a:ext cx="1191"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0782C2B-A5A0-C04D-9DA5-74DC61FF2DA6}"/>
              </a:ext>
            </a:extLst>
          </p:cNvPr>
          <p:cNvSpPr>
            <a:spLocks noGrp="1"/>
          </p:cNvSpPr>
          <p:nvPr>
            <p:ph type="dt" sz="half" idx="2"/>
          </p:nvPr>
        </p:nvSpPr>
        <p:spPr>
          <a:xfrm>
            <a:off x="587088" y="6493999"/>
            <a:ext cx="2057400" cy="365125"/>
          </a:xfrm>
          <a:prstGeom prst="rect">
            <a:avLst/>
          </a:prstGeom>
        </p:spPr>
        <p:txBody>
          <a:bodyPr vert="horz" lIns="91440" tIns="45720" rIns="91440" bIns="45720" rtlCol="0" anchor="ctr"/>
          <a:lstStyle>
            <a:lvl1pPr algn="l">
              <a:defRPr sz="1200">
                <a:solidFill>
                  <a:schemeClr val="tx1">
                    <a:tint val="75000"/>
                  </a:schemeClr>
                </a:solidFill>
                <a:latin typeface="D-DIN" panose="020B0504030202030204" pitchFamily="34" charset="77"/>
              </a:defRPr>
            </a:lvl1pPr>
          </a:lstStyle>
          <a:p>
            <a:endParaRPr lang="en-US"/>
          </a:p>
        </p:txBody>
      </p:sp>
      <p:sp>
        <p:nvSpPr>
          <p:cNvPr id="5" name="Footer Placeholder 4">
            <a:extLst>
              <a:ext uri="{FF2B5EF4-FFF2-40B4-BE49-F238E27FC236}">
                <a16:creationId xmlns:a16="http://schemas.microsoft.com/office/drawing/2014/main" id="{58023D4F-DAE9-EC46-99AC-2115C96A986A}"/>
              </a:ext>
            </a:extLst>
          </p:cNvPr>
          <p:cNvSpPr>
            <a:spLocks noGrp="1"/>
          </p:cNvSpPr>
          <p:nvPr>
            <p:ph type="ftr" sz="quarter" idx="3"/>
          </p:nvPr>
        </p:nvSpPr>
        <p:spPr>
          <a:xfrm>
            <a:off x="3028950" y="6493999"/>
            <a:ext cx="3086100" cy="365125"/>
          </a:xfrm>
          <a:prstGeom prst="rect">
            <a:avLst/>
          </a:prstGeom>
        </p:spPr>
        <p:txBody>
          <a:bodyPr vert="horz" lIns="91440" tIns="45720" rIns="91440" bIns="45720" rtlCol="0" anchor="ctr"/>
          <a:lstStyle>
            <a:lvl1pPr algn="ctr">
              <a:defRPr sz="1200">
                <a:solidFill>
                  <a:schemeClr val="tx1">
                    <a:tint val="75000"/>
                  </a:schemeClr>
                </a:solidFill>
                <a:latin typeface="D-DIN" panose="020B0504030202030204" pitchFamily="34" charset="77"/>
              </a:defRPr>
            </a:lvl1pPr>
          </a:lstStyle>
          <a:p>
            <a:endParaRPr lang="en-US"/>
          </a:p>
        </p:txBody>
      </p:sp>
      <p:sp>
        <p:nvSpPr>
          <p:cNvPr id="16" name="Slide Number Placeholder 5">
            <a:extLst>
              <a:ext uri="{FF2B5EF4-FFF2-40B4-BE49-F238E27FC236}">
                <a16:creationId xmlns:a16="http://schemas.microsoft.com/office/drawing/2014/main" id="{00C6049B-E1EB-4A95-A30D-EB673A781747}"/>
              </a:ext>
            </a:extLst>
          </p:cNvPr>
          <p:cNvSpPr>
            <a:spLocks noGrp="1"/>
          </p:cNvSpPr>
          <p:nvPr>
            <p:ph type="sldNum" sz="quarter" idx="4"/>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6" name="Title Placeholder 1">
            <a:extLst>
              <a:ext uri="{FF2B5EF4-FFF2-40B4-BE49-F238E27FC236}">
                <a16:creationId xmlns:a16="http://schemas.microsoft.com/office/drawing/2014/main" id="{54AD2E87-F416-4650-863C-8B826391AD73}"/>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dirty="0"/>
              <a:t>Click to edit Master title style</a:t>
            </a:r>
          </a:p>
        </p:txBody>
      </p:sp>
      <p:sp>
        <p:nvSpPr>
          <p:cNvPr id="7" name="Text Placeholder 2">
            <a:extLst>
              <a:ext uri="{FF2B5EF4-FFF2-40B4-BE49-F238E27FC236}">
                <a16:creationId xmlns:a16="http://schemas.microsoft.com/office/drawing/2014/main" id="{701A8757-5FEC-47BA-A12B-15160D7A32B2}"/>
              </a:ext>
            </a:extLst>
          </p:cNvPr>
          <p:cNvSpPr>
            <a:spLocks noGrp="1"/>
          </p:cNvSpPr>
          <p:nvPr>
            <p:ph type="body" idx="1"/>
          </p:nvPr>
        </p:nvSpPr>
        <p:spPr>
          <a:xfrm>
            <a:off x="587088" y="1514479"/>
            <a:ext cx="7886700" cy="46624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4" name="Straight Connector 13">
            <a:extLst>
              <a:ext uri="{FF2B5EF4-FFF2-40B4-BE49-F238E27FC236}">
                <a16:creationId xmlns:a16="http://schemas.microsoft.com/office/drawing/2014/main" id="{94D3B83E-ED31-4032-BBFE-64B0F0068BFE}"/>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E71B92E-809A-492B-B1AF-E7CDC387BCF9}"/>
              </a:ext>
            </a:extLst>
          </p:cNvPr>
          <p:cNvPicPr>
            <a:picLocks noChangeAspect="1"/>
          </p:cNvPicPr>
          <p:nvPr userDrawn="1"/>
        </p:nvPicPr>
        <p:blipFill rotWithShape="1">
          <a:blip r:embed="rId24"/>
          <a:srcRect t="37332" b="60808"/>
          <a:stretch/>
        </p:blipFill>
        <p:spPr>
          <a:xfrm>
            <a:off x="0" y="0"/>
            <a:ext cx="9144000" cy="294406"/>
          </a:xfrm>
          <a:prstGeom prst="rect">
            <a:avLst/>
          </a:prstGeom>
        </p:spPr>
      </p:pic>
      <p:pic>
        <p:nvPicPr>
          <p:cNvPr id="17" name="Picture 16">
            <a:extLst>
              <a:ext uri="{FF2B5EF4-FFF2-40B4-BE49-F238E27FC236}">
                <a16:creationId xmlns:a16="http://schemas.microsoft.com/office/drawing/2014/main" id="{EE88E63C-2A9D-46D7-B8AA-F6F4B6B3EE01}"/>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3383280" y="74724"/>
            <a:ext cx="2377440" cy="148013"/>
          </a:xfrm>
          <a:prstGeom prst="rect">
            <a:avLst/>
          </a:prstGeom>
        </p:spPr>
      </p:pic>
      <p:pic>
        <p:nvPicPr>
          <p:cNvPr id="19" name="Picture 18">
            <a:extLst>
              <a:ext uri="{FF2B5EF4-FFF2-40B4-BE49-F238E27FC236}">
                <a16:creationId xmlns:a16="http://schemas.microsoft.com/office/drawing/2014/main" id="{BC534B7A-A3CC-48AE-87BB-7D01FA2FF38D}"/>
              </a:ext>
            </a:extLst>
          </p:cNvPr>
          <p:cNvPicPr>
            <a:picLocks noChangeAspect="1"/>
          </p:cNvPicPr>
          <p:nvPr userDrawn="1"/>
        </p:nvPicPr>
        <p:blipFill>
          <a:blip r:embed="rId26"/>
          <a:srcRect/>
          <a:stretch/>
        </p:blipFill>
        <p:spPr>
          <a:xfrm>
            <a:off x="7925520" y="532153"/>
            <a:ext cx="1136851" cy="318873"/>
          </a:xfrm>
          <a:prstGeom prst="rect">
            <a:avLst/>
          </a:prstGeom>
        </p:spPr>
      </p:pic>
    </p:spTree>
    <p:extLst>
      <p:ext uri="{BB962C8B-B14F-4D97-AF65-F5344CB8AC3E}">
        <p14:creationId xmlns:p14="http://schemas.microsoft.com/office/powerpoint/2010/main" val="2530762699"/>
      </p:ext>
    </p:extLst>
  </p:cSld>
  <p:clrMap bg1="lt1" tx1="dk1" bg2="lt2" tx2="dk2" accent1="accent1" accent2="accent2" accent3="accent3" accent4="accent4" accent5="accent5" accent6="accent6" hlink="hlink" folHlink="folHlink"/>
  <p:sldLayoutIdLst>
    <p:sldLayoutId id="2147483702" r:id="rId1"/>
    <p:sldLayoutId id="2147483704" r:id="rId2"/>
    <p:sldLayoutId id="2147483706" r:id="rId3"/>
    <p:sldLayoutId id="2147483707" r:id="rId4"/>
    <p:sldLayoutId id="2147483741" r:id="rId5"/>
    <p:sldLayoutId id="2147483733" r:id="rId6"/>
    <p:sldLayoutId id="2147483708" r:id="rId7"/>
    <p:sldLayoutId id="2147483709" r:id="rId8"/>
    <p:sldLayoutId id="2147483712" r:id="rId9"/>
    <p:sldLayoutId id="2147483719" r:id="rId10"/>
    <p:sldLayoutId id="2147483725" r:id="rId11"/>
    <p:sldLayoutId id="2147483726" r:id="rId12"/>
    <p:sldLayoutId id="2147483727" r:id="rId13"/>
    <p:sldLayoutId id="2147483731" r:id="rId14"/>
    <p:sldLayoutId id="2147483732" r:id="rId15"/>
    <p:sldLayoutId id="2147483743" r:id="rId16"/>
    <p:sldLayoutId id="2147483744" r:id="rId17"/>
    <p:sldLayoutId id="2147483745" r:id="rId18"/>
  </p:sldLayoutIdLst>
  <p:hf hdr="0" ftr="0" dt="0"/>
  <p:txStyles>
    <p:titleStyle>
      <a:lvl1pPr algn="l" defTabSz="914400" rtl="0" eaLnBrk="1" latinLnBrk="0" hangingPunct="1">
        <a:lnSpc>
          <a:spcPct val="85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p:titleStyle>
    <p:bodyStyle>
      <a:lvl1pPr marL="231775" indent="-231775" algn="l" defTabSz="914400" rtl="0" eaLnBrk="1" latinLnBrk="0" hangingPunct="1">
        <a:lnSpc>
          <a:spcPct val="90000"/>
        </a:lnSpc>
        <a:spcBef>
          <a:spcPts val="1000"/>
        </a:spcBef>
        <a:buClr>
          <a:srgbClr val="DF572A"/>
        </a:buClr>
        <a:buSzPct val="105000"/>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85750"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F572A"/>
        </a:buClr>
        <a:buFont typeface="Courier New" panose="02070309020205020404" pitchFamily="49" charset="0"/>
        <a:buChar char="o"/>
        <a:defRPr sz="2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F572A"/>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6.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wmf"/><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images.google.com/imgres?imgurl=http://www.radmeters4u.com/victoreen-1.jpg&amp;imgrefurl=http://www.radmeters4u.com/more.htm&amp;h=358&amp;w=500&amp;sz=43&amp;hl=en&amp;sig2=uz_oFGxmV5ejtFdJeoI9GQ&amp;start=6&amp;tbnid=eD3KaFkw6ugCjM:&amp;tbnh=93&amp;tbnw=130&amp;ei=BPrgRIH8HMKIJNm1gI0O&amp;prev=/images?q%3Dgeiger%2Bcounter%26svnum%3D10%26hl%3Den%26lr%3D%26rls%3DGGLG,GGLG:2005-42,GGLG:en%26sa%3DN" TargetMode="External"/><Relationship Id="rId1" Type="http://schemas.openxmlformats.org/officeDocument/2006/relationships/slideLayout" Target="../slideLayouts/slideLayout16.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6.xml"/><Relationship Id="rId1" Type="http://schemas.openxmlformats.org/officeDocument/2006/relationships/vmlDrawing" Target="../drawings/vmlDrawing17.v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8" Type="http://schemas.openxmlformats.org/officeDocument/2006/relationships/hyperlink" Target="https://fmteams.fmi.com/sites/MorenciHS/_layouts/15/WopiFrame.aspx?sourcedoc=/sites/MorenciHS/IH%20Monitoring/Radiation%20SOP%20Procurement%20Procedure.doc&amp;action=default" TargetMode="External"/><Relationship Id="rId3" Type="http://schemas.openxmlformats.org/officeDocument/2006/relationships/hyperlink" Target="https://fmteams.fmi.com/sites/MorenciHS/_layouts/15/WopiFrame.aspx?sourcedoc=/sites/MorenciHS/IH%20Monitoring/Radiation%20SOP%20Declared%20Pregnant%20Females.doc&amp;action=default" TargetMode="External"/><Relationship Id="rId7" Type="http://schemas.openxmlformats.org/officeDocument/2006/relationships/hyperlink" Target="https://fmteams.fmi.com/sites/MorenciHS/_layouts/15/WopiFrame.aspx?sourcedoc=/sites/MorenciHS/IH%20Monitoring/Radiation%20SOP%20Personnel%20Monitoring%20Procedure.docx&amp;action=default" TargetMode="External"/><Relationship Id="rId2" Type="http://schemas.openxmlformats.org/officeDocument/2006/relationships/hyperlink" Target="https://fmteams.fmi.com/sites/MorenciHS/_layouts/15/WopiFrame.aspx?sourcedoc=/sites/MorenciHS/IH%20Monitoring/Radiation%20SOP%20Contractor%20Procedure.doc&amp;action=default" TargetMode="External"/><Relationship Id="rId1" Type="http://schemas.openxmlformats.org/officeDocument/2006/relationships/slideLayout" Target="../slideLayouts/slideLayout17.xml"/><Relationship Id="rId6" Type="http://schemas.openxmlformats.org/officeDocument/2006/relationships/hyperlink" Target="https://fmteams.fmi.com/sites/MorenciHS/_layouts/15/WopiFrame.aspx?sourcedoc=/sites/MorenciHS/IH%20Monitoring/Radiation%20SOP%20Employee%20Training%20Education.doc&amp;action=default" TargetMode="External"/><Relationship Id="rId11" Type="http://schemas.openxmlformats.org/officeDocument/2006/relationships/image" Target="../media/image44.png"/><Relationship Id="rId5" Type="http://schemas.openxmlformats.org/officeDocument/2006/relationships/hyperlink" Target="https://fmteams.fmi.com/sites/MorenciHS/_layouts/15/WopiFrame.aspx?sourcedoc=/sites/MorenciHS/IH%20Monitoring/Radiation%20SOP%20Emergency%20Procedures.docx&amp;action=default" TargetMode="External"/><Relationship Id="rId10" Type="http://schemas.openxmlformats.org/officeDocument/2006/relationships/hyperlink" Target="https://fmteams.fmi.com/sites/MorenciHS/IH%20Monitoring/Forms/AllItems.aspx#InplviewHash53b57e62-8e20-437a-86dc-d84d9c05c29b=" TargetMode="External"/><Relationship Id="rId4" Type="http://schemas.openxmlformats.org/officeDocument/2006/relationships/hyperlink" Target="https://fmteams.fmi.com/sites/MorenciHS/_layouts/15/WopiFrame.aspx?sourcedoc=/sites/MorenciHS/IH%20Monitoring/Radiation%20SOP%20Device%20Inventory%20Inspection.doc&amp;action=default" TargetMode="External"/><Relationship Id="rId9" Type="http://schemas.openxmlformats.org/officeDocument/2006/relationships/hyperlink" Target="https://fmteams.fmi.com/sites/MorenciHS/_layouts/15/WopiFrame.aspx?sourcedoc=/sites/MorenciHS/IH%20Monitoring/Radiation%20SOP%20Receiving%20Procedure.doc&amp;action=default"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hyperlink" Target="http://www.epa.gov/rpdweb00/understand/protection_basics.html" TargetMode="External"/><Relationship Id="rId1" Type="http://schemas.openxmlformats.org/officeDocument/2006/relationships/slideLayout" Target="../slideLayouts/slideLayout16.xml"/><Relationship Id="rId6" Type="http://schemas.openxmlformats.org/officeDocument/2006/relationships/hyperlink" Target="http://www.azrra.gov/" TargetMode="External"/><Relationship Id="rId5" Type="http://schemas.openxmlformats.org/officeDocument/2006/relationships/image" Target="../media/image20.png"/><Relationship Id="rId4" Type="http://schemas.openxmlformats.org/officeDocument/2006/relationships/hyperlink" Target="http://www.nrc.gov/about-nrc/radiation.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6DB36-DC34-4F3B-8B50-AF2DAB5E98FE}"/>
              </a:ext>
            </a:extLst>
          </p:cNvPr>
          <p:cNvSpPr>
            <a:spLocks noGrp="1"/>
          </p:cNvSpPr>
          <p:nvPr>
            <p:ph type="ctrTitle"/>
          </p:nvPr>
        </p:nvSpPr>
        <p:spPr/>
        <p:txBody>
          <a:bodyPr/>
          <a:lstStyle/>
          <a:p>
            <a:r>
              <a:rPr lang="en-US" dirty="0"/>
              <a:t>X-Ray Safety Training</a:t>
            </a:r>
          </a:p>
        </p:txBody>
      </p:sp>
      <p:sp>
        <p:nvSpPr>
          <p:cNvPr id="3" name="Subtitle 2">
            <a:extLst>
              <a:ext uri="{FF2B5EF4-FFF2-40B4-BE49-F238E27FC236}">
                <a16:creationId xmlns:a16="http://schemas.microsoft.com/office/drawing/2014/main" id="{6E030D5C-4C1B-44EF-A602-2D302C14785D}"/>
              </a:ext>
            </a:extLst>
          </p:cNvPr>
          <p:cNvSpPr>
            <a:spLocks noGrp="1"/>
          </p:cNvSpPr>
          <p:nvPr>
            <p:ph type="subTitle" idx="1"/>
          </p:nvPr>
        </p:nvSpPr>
        <p:spPr/>
        <p:txBody>
          <a:bodyPr/>
          <a:lstStyle/>
          <a:p>
            <a:r>
              <a:rPr lang="en-US" dirty="0"/>
              <a:t>Revised 2022</a:t>
            </a:r>
          </a:p>
        </p:txBody>
      </p:sp>
    </p:spTree>
    <p:extLst>
      <p:ext uri="{BB962C8B-B14F-4D97-AF65-F5344CB8AC3E}">
        <p14:creationId xmlns:p14="http://schemas.microsoft.com/office/powerpoint/2010/main" val="1681375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251670" y="402672"/>
            <a:ext cx="6677636" cy="550639"/>
          </a:xfrm>
        </p:spPr>
        <p:txBody>
          <a:bodyPr>
            <a:normAutofit/>
          </a:bodyPr>
          <a:lstStyle/>
          <a:p>
            <a:r>
              <a:rPr lang="en-US" altLang="en-US" dirty="0">
                <a:solidFill>
                  <a:srgbClr val="C14628"/>
                </a:solidFill>
              </a:rPr>
              <a:t>Annual Radiation Exposure </a:t>
            </a:r>
            <a:r>
              <a:rPr lang="en-US" altLang="en-US" dirty="0"/>
              <a:t>Limits</a:t>
            </a:r>
          </a:p>
        </p:txBody>
      </p:sp>
      <p:sp>
        <p:nvSpPr>
          <p:cNvPr id="247811" name="Rectangle 3"/>
          <p:cNvSpPr>
            <a:spLocks noGrp="1" noChangeArrowheads="1"/>
          </p:cNvSpPr>
          <p:nvPr>
            <p:ph type="body" idx="4294967295"/>
          </p:nvPr>
        </p:nvSpPr>
        <p:spPr>
          <a:xfrm>
            <a:off x="389106" y="1689571"/>
            <a:ext cx="8754894" cy="3619145"/>
          </a:xfrm>
          <a:noFill/>
        </p:spPr>
        <p:txBody>
          <a:bodyPr>
            <a:normAutofit fontScale="92500" lnSpcReduction="10000"/>
          </a:bodyPr>
          <a:lstStyle/>
          <a:p>
            <a:pPr marL="385763" lvl="4" indent="0">
              <a:buNone/>
            </a:pPr>
            <a:r>
              <a:rPr lang="en-US" altLang="en-US" sz="2000" i="1" dirty="0">
                <a:latin typeface="Arial" panose="020B0604020202020204" pitchFamily="34" charset="0"/>
                <a:cs typeface="Arial" panose="020B0604020202020204" pitchFamily="34" charset="0"/>
              </a:rPr>
              <a:t>Occupationally Exposed Worker:</a:t>
            </a:r>
          </a:p>
          <a:p>
            <a:pPr marL="385763" lvl="4" indent="0">
              <a:buNone/>
            </a:pPr>
            <a:r>
              <a:rPr lang="en-US" altLang="en-US" sz="2000" u="sng" dirty="0">
                <a:latin typeface="Arial" panose="020B0604020202020204" pitchFamily="34" charset="0"/>
                <a:cs typeface="Arial" panose="020B0604020202020204" pitchFamily="34" charset="0"/>
              </a:rPr>
              <a:t>			          rem	            mrem          </a:t>
            </a:r>
          </a:p>
          <a:p>
            <a:pPr marL="385763" lvl="4" indent="0">
              <a:buNone/>
            </a:pPr>
            <a:r>
              <a:rPr lang="en-US" altLang="en-US" sz="2000" dirty="0">
                <a:latin typeface="Arial" panose="020B0604020202020204" pitchFamily="34" charset="0"/>
                <a:cs typeface="Arial" panose="020B0604020202020204" pitchFamily="34" charset="0"/>
              </a:rPr>
              <a:t>Whole body 		          5	                          5000</a:t>
            </a:r>
          </a:p>
          <a:p>
            <a:pPr marL="385763" lvl="4" indent="0">
              <a:buNone/>
            </a:pPr>
            <a:r>
              <a:rPr lang="en-US" altLang="en-US" sz="2000" dirty="0">
                <a:latin typeface="Arial" panose="020B0604020202020204" pitchFamily="34" charset="0"/>
                <a:cs typeface="Arial" panose="020B0604020202020204" pitchFamily="34" charset="0"/>
              </a:rPr>
              <a:t>Eye			          15	            15,000</a:t>
            </a:r>
          </a:p>
          <a:p>
            <a:pPr marL="385763" lvl="4" indent="0">
              <a:buNone/>
            </a:pPr>
            <a:r>
              <a:rPr lang="en-US" altLang="en-US" sz="2000" dirty="0">
                <a:latin typeface="Arial" panose="020B0604020202020204" pitchFamily="34" charset="0"/>
                <a:cs typeface="Arial" panose="020B0604020202020204" pitchFamily="34" charset="0"/>
              </a:rPr>
              <a:t>Shallow		          50	             50,000</a:t>
            </a:r>
          </a:p>
          <a:p>
            <a:pPr marL="385763" lvl="4" indent="0">
              <a:buNone/>
            </a:pPr>
            <a:r>
              <a:rPr lang="en-US" altLang="en-US" sz="2000" dirty="0">
                <a:latin typeface="Arial" panose="020B0604020202020204" pitchFamily="34" charset="0"/>
                <a:cs typeface="Arial" panose="020B0604020202020204" pitchFamily="34" charset="0"/>
              </a:rPr>
              <a:t>Minor		          0.5	             500</a:t>
            </a:r>
          </a:p>
          <a:p>
            <a:pPr marL="385763" lvl="4" indent="0">
              <a:buNone/>
            </a:pPr>
            <a:r>
              <a:rPr lang="en-US" altLang="en-US" sz="2000" dirty="0">
                <a:latin typeface="Arial" panose="020B0604020202020204" pitchFamily="34" charset="0"/>
                <a:cs typeface="Arial" panose="020B0604020202020204" pitchFamily="34" charset="0"/>
              </a:rPr>
              <a:t>Pregnant Worker	          0.5*                        500*            	                                                                               *9 Months</a:t>
            </a:r>
            <a:endParaRPr lang="en-US" altLang="en-US" sz="2000" u="sng" dirty="0">
              <a:latin typeface="Arial" panose="020B0604020202020204" pitchFamily="34" charset="0"/>
              <a:cs typeface="Arial" panose="020B0604020202020204" pitchFamily="34" charset="0"/>
            </a:endParaRPr>
          </a:p>
          <a:p>
            <a:pPr marL="385763" lvl="4" indent="0">
              <a:buNone/>
            </a:pPr>
            <a:r>
              <a:rPr lang="en-US" altLang="en-US" sz="2000" i="1" dirty="0">
                <a:latin typeface="Arial" panose="020B0604020202020204" pitchFamily="34" charset="0"/>
                <a:cs typeface="Arial" panose="020B0604020202020204" pitchFamily="34" charset="0"/>
              </a:rPr>
              <a:t>General Public:</a:t>
            </a:r>
            <a:r>
              <a:rPr lang="en-US" altLang="en-US" sz="2000" dirty="0">
                <a:latin typeface="Arial" panose="020B0604020202020204" pitchFamily="34" charset="0"/>
                <a:cs typeface="Arial" panose="020B0604020202020204" pitchFamily="34" charset="0"/>
              </a:rPr>
              <a:t>            100 mrem/year or 2mrem/hour                    </a:t>
            </a:r>
          </a:p>
          <a:p>
            <a:pPr marL="385763" lvl="4" indent="0" algn="ctr">
              <a:buNone/>
            </a:pPr>
            <a:endParaRPr lang="en-US" sz="2000" dirty="0">
              <a:solidFill>
                <a:schemeClr val="accent2"/>
              </a:solidFill>
              <a:latin typeface="Arial" panose="020B0604020202020204" pitchFamily="34" charset="0"/>
              <a:cs typeface="Arial" panose="020B0604020202020204" pitchFamily="34" charset="0"/>
            </a:endParaRPr>
          </a:p>
          <a:p>
            <a:pPr marL="385763" lvl="4" indent="0" algn="ctr">
              <a:buNone/>
            </a:pPr>
            <a:r>
              <a:rPr lang="en-US" sz="2000" dirty="0">
                <a:solidFill>
                  <a:schemeClr val="accent2"/>
                </a:solidFill>
                <a:latin typeface="Arial" panose="020B0604020202020204" pitchFamily="34" charset="0"/>
                <a:cs typeface="Arial" panose="020B0604020202020204" pitchFamily="34" charset="0"/>
              </a:rPr>
              <a:t>Natural Background ~ 300 </a:t>
            </a:r>
            <a:r>
              <a:rPr lang="en-US" sz="2000" dirty="0" err="1">
                <a:solidFill>
                  <a:schemeClr val="accent2"/>
                </a:solidFill>
                <a:latin typeface="Arial" panose="020B0604020202020204" pitchFamily="34" charset="0"/>
                <a:cs typeface="Arial" panose="020B0604020202020204" pitchFamily="34" charset="0"/>
              </a:rPr>
              <a:t>Millirem</a:t>
            </a:r>
            <a:r>
              <a:rPr lang="en-US" sz="2000" dirty="0">
                <a:solidFill>
                  <a:schemeClr val="accent2"/>
                </a:solidFill>
                <a:latin typeface="Arial" panose="020B0604020202020204" pitchFamily="34" charset="0"/>
                <a:cs typeface="Arial" panose="020B0604020202020204" pitchFamily="34" charset="0"/>
              </a:rPr>
              <a:t>/Year</a:t>
            </a:r>
          </a:p>
          <a:p>
            <a:pPr marL="385763" lvl="4" indent="0" algn="ctr">
              <a:buNone/>
            </a:pPr>
            <a:r>
              <a:rPr lang="en-US" sz="2000" dirty="0">
                <a:solidFill>
                  <a:schemeClr val="accent2"/>
                </a:solidFill>
                <a:latin typeface="Arial" panose="020B0604020202020204" pitchFamily="34" charset="0"/>
                <a:cs typeface="Arial" panose="020B0604020202020204" pitchFamily="34" charset="0"/>
              </a:rPr>
              <a:t>rem = roentgen equivalent man</a:t>
            </a:r>
          </a:p>
        </p:txBody>
      </p:sp>
    </p:spTree>
    <p:extLst>
      <p:ext uri="{BB962C8B-B14F-4D97-AF65-F5344CB8AC3E}">
        <p14:creationId xmlns:p14="http://schemas.microsoft.com/office/powerpoint/2010/main" val="1285140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22952" y="362072"/>
            <a:ext cx="6207690" cy="1049337"/>
          </a:xfrm>
        </p:spPr>
        <p:txBody>
          <a:bodyPr/>
          <a:lstStyle/>
          <a:p>
            <a:pPr eaLnBrk="1" hangingPunct="1"/>
            <a:r>
              <a:rPr lang="en-US" altLang="en-US" dirty="0">
                <a:solidFill>
                  <a:srgbClr val="C14628"/>
                </a:solidFill>
              </a:rPr>
              <a:t>       Dose       and     Effect</a:t>
            </a:r>
          </a:p>
        </p:txBody>
      </p:sp>
      <p:sp>
        <p:nvSpPr>
          <p:cNvPr id="151555" name="Rectangle 3"/>
          <p:cNvSpPr>
            <a:spLocks noGrp="1" noChangeArrowheads="1"/>
          </p:cNvSpPr>
          <p:nvPr>
            <p:ph type="body" sz="half" idx="1"/>
          </p:nvPr>
        </p:nvSpPr>
        <p:spPr>
          <a:xfrm>
            <a:off x="165370" y="1833564"/>
            <a:ext cx="4209161" cy="3612313"/>
          </a:xfrm>
        </p:spPr>
        <p:txBody>
          <a:bodyPr>
            <a:normAutofit fontScale="70000" lnSpcReduction="20000"/>
          </a:bodyPr>
          <a:lstStyle/>
          <a:p>
            <a:pPr algn="ctr" eaLnBrk="1" hangingPunct="1">
              <a:buFont typeface="Wingdings" panose="05000000000000000000" pitchFamily="2" charset="2"/>
              <a:buNone/>
            </a:pPr>
            <a:r>
              <a:rPr lang="en-US" altLang="en-US" sz="2000" dirty="0">
                <a:solidFill>
                  <a:srgbClr val="C00000"/>
                </a:solidFill>
              </a:rPr>
              <a:t>Dose</a:t>
            </a:r>
          </a:p>
          <a:p>
            <a:pPr eaLnBrk="1" hangingPunct="1"/>
            <a:r>
              <a:rPr lang="en-US" altLang="en-US" sz="2000" dirty="0"/>
              <a:t>Less than 25 REM’s</a:t>
            </a:r>
          </a:p>
          <a:p>
            <a:pPr eaLnBrk="1" hangingPunct="1"/>
            <a:endParaRPr lang="en-US" altLang="en-US" sz="2000" dirty="0"/>
          </a:p>
          <a:p>
            <a:pPr eaLnBrk="1" hangingPunct="1"/>
            <a:r>
              <a:rPr lang="en-US" altLang="en-US" sz="2000" dirty="0"/>
              <a:t>25 – 50 REM’s</a:t>
            </a:r>
          </a:p>
          <a:p>
            <a:pPr eaLnBrk="1" hangingPunct="1"/>
            <a:endParaRPr lang="en-US" altLang="en-US" sz="2000" dirty="0"/>
          </a:p>
          <a:p>
            <a:pPr eaLnBrk="1" hangingPunct="1"/>
            <a:r>
              <a:rPr lang="en-US" altLang="en-US" sz="2000" dirty="0"/>
              <a:t>100 – 600 REM’s</a:t>
            </a:r>
          </a:p>
          <a:p>
            <a:pPr lvl="1" eaLnBrk="1" hangingPunct="1"/>
            <a:r>
              <a:rPr lang="en-US" altLang="en-US" sz="2000" b="1" dirty="0"/>
              <a:t>(500=median lethal dose)</a:t>
            </a:r>
          </a:p>
          <a:p>
            <a:pPr lvl="1" eaLnBrk="1" hangingPunct="1"/>
            <a:endParaRPr lang="en-US" altLang="en-US" sz="2000" b="1" dirty="0"/>
          </a:p>
          <a:p>
            <a:pPr lvl="1" eaLnBrk="1" hangingPunct="1">
              <a:buFont typeface="Tahoma" panose="020B0604030504040204" pitchFamily="34" charset="0"/>
              <a:buNone/>
            </a:pPr>
            <a:endParaRPr lang="en-US" altLang="en-US" sz="2000" b="1"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r>
              <a:rPr lang="en-US" altLang="en-US" sz="2000" dirty="0"/>
              <a:t>Above 600 REM</a:t>
            </a:r>
          </a:p>
        </p:txBody>
      </p:sp>
      <p:sp>
        <p:nvSpPr>
          <p:cNvPr id="151556" name="Rectangle 4"/>
          <p:cNvSpPr>
            <a:spLocks noGrp="1" noChangeArrowheads="1"/>
          </p:cNvSpPr>
          <p:nvPr>
            <p:ph type="body" sz="half" idx="2"/>
          </p:nvPr>
        </p:nvSpPr>
        <p:spPr>
          <a:xfrm>
            <a:off x="3822970" y="1833562"/>
            <a:ext cx="5097293" cy="3724535"/>
          </a:xfrm>
        </p:spPr>
        <p:txBody>
          <a:bodyPr>
            <a:normAutofit fontScale="85000" lnSpcReduction="20000"/>
          </a:bodyPr>
          <a:lstStyle/>
          <a:p>
            <a:pPr algn="ctr" eaLnBrk="1" hangingPunct="1">
              <a:buFont typeface="Wingdings" panose="05000000000000000000" pitchFamily="2" charset="2"/>
              <a:buNone/>
            </a:pPr>
            <a:r>
              <a:rPr lang="en-US" altLang="en-US" sz="2000" dirty="0">
                <a:solidFill>
                  <a:srgbClr val="C00000"/>
                </a:solidFill>
              </a:rPr>
              <a:t>Effect</a:t>
            </a:r>
          </a:p>
          <a:p>
            <a:pPr eaLnBrk="1" hangingPunct="1"/>
            <a:r>
              <a:rPr lang="en-US" altLang="en-US" sz="2000" dirty="0"/>
              <a:t>No observed effect</a:t>
            </a:r>
          </a:p>
          <a:p>
            <a:pPr eaLnBrk="1" hangingPunct="1"/>
            <a:endParaRPr lang="en-US" altLang="en-US" sz="2000" dirty="0"/>
          </a:p>
          <a:p>
            <a:pPr eaLnBrk="1" hangingPunct="1"/>
            <a:r>
              <a:rPr lang="en-US" altLang="en-US" sz="2000" dirty="0"/>
              <a:t>Loss of white blood cells</a:t>
            </a:r>
          </a:p>
          <a:p>
            <a:pPr eaLnBrk="1" hangingPunct="1"/>
            <a:endParaRPr lang="en-US" altLang="en-US" sz="2000" dirty="0"/>
          </a:p>
          <a:p>
            <a:pPr eaLnBrk="1" hangingPunct="1"/>
            <a:r>
              <a:rPr lang="en-US" altLang="en-US" sz="2000" dirty="0"/>
              <a:t>“Radiation sickness”</a:t>
            </a:r>
          </a:p>
          <a:p>
            <a:pPr lvl="1" eaLnBrk="1" hangingPunct="1"/>
            <a:r>
              <a:rPr lang="en-US" altLang="en-US" sz="2000" b="1" dirty="0"/>
              <a:t>Red and white blood cells</a:t>
            </a:r>
          </a:p>
          <a:p>
            <a:pPr lvl="1" eaLnBrk="1" hangingPunct="1"/>
            <a:r>
              <a:rPr lang="en-US" altLang="en-US" sz="2000" b="1" dirty="0"/>
              <a:t>Bone marrow</a:t>
            </a:r>
          </a:p>
          <a:p>
            <a:pPr lvl="1" eaLnBrk="1" hangingPunct="1"/>
            <a:r>
              <a:rPr lang="en-US" altLang="en-US" sz="2000" b="1" dirty="0"/>
              <a:t>Intestinal walls</a:t>
            </a:r>
          </a:p>
          <a:p>
            <a:pPr lvl="1" eaLnBrk="1" hangingPunct="1"/>
            <a:r>
              <a:rPr lang="en-US" altLang="en-US" sz="2000" b="1" dirty="0"/>
              <a:t>Immune system function</a:t>
            </a:r>
          </a:p>
          <a:p>
            <a:pPr lvl="1" eaLnBrk="1" hangingPunct="1"/>
            <a:r>
              <a:rPr lang="en-US" altLang="en-US" sz="2000" b="1" dirty="0"/>
              <a:t>Nausea and fatigue</a:t>
            </a:r>
          </a:p>
          <a:p>
            <a:pPr lvl="1" eaLnBrk="1" hangingPunct="1">
              <a:buFont typeface="Tahoma" panose="020B0604030504040204" pitchFamily="34" charset="0"/>
              <a:buNone/>
            </a:pPr>
            <a:endParaRPr lang="en-US" altLang="en-US" sz="2000" b="1" dirty="0"/>
          </a:p>
          <a:p>
            <a:pPr eaLnBrk="1" hangingPunct="1"/>
            <a:r>
              <a:rPr lang="en-US" altLang="en-US" sz="2000" dirty="0"/>
              <a:t>Fewer than 50% survive</a:t>
            </a:r>
          </a:p>
          <a:p>
            <a:pPr eaLnBrk="1" hangingPunct="1"/>
            <a:endParaRPr lang="en-US" altLang="en-US" sz="1500" dirty="0"/>
          </a:p>
        </p:txBody>
      </p:sp>
    </p:spTree>
    <p:extLst>
      <p:ext uri="{BB962C8B-B14F-4D97-AF65-F5344CB8AC3E}">
        <p14:creationId xmlns:p14="http://schemas.microsoft.com/office/powerpoint/2010/main" val="265484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51555">
                                            <p:txEl>
                                              <p:pRg st="1" end="1"/>
                                            </p:txEl>
                                          </p:spTgt>
                                        </p:tgtEl>
                                        <p:attrNameLst>
                                          <p:attrName>style.visibility</p:attrName>
                                        </p:attrNameLst>
                                      </p:cBhvr>
                                      <p:to>
                                        <p:strVal val="visible"/>
                                      </p:to>
                                    </p:set>
                                    <p:animEffect transition="in" filter="blinds(horizontal)">
                                      <p:cBhvr>
                                        <p:cTn id="7" dur="500"/>
                                        <p:tgtEl>
                                          <p:spTgt spid="15155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51556">
                                            <p:txEl>
                                              <p:pRg st="1" end="1"/>
                                            </p:txEl>
                                          </p:spTgt>
                                        </p:tgtEl>
                                        <p:attrNameLst>
                                          <p:attrName>style.visibility</p:attrName>
                                        </p:attrNameLst>
                                      </p:cBhvr>
                                      <p:to>
                                        <p:strVal val="visible"/>
                                      </p:to>
                                    </p:set>
                                    <p:animEffect transition="in" filter="blinds(horizontal)">
                                      <p:cBhvr>
                                        <p:cTn id="12" dur="500"/>
                                        <p:tgtEl>
                                          <p:spTgt spid="15155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51555">
                                            <p:txEl>
                                              <p:pRg st="3" end="3"/>
                                            </p:txEl>
                                          </p:spTgt>
                                        </p:tgtEl>
                                        <p:attrNameLst>
                                          <p:attrName>style.visibility</p:attrName>
                                        </p:attrNameLst>
                                      </p:cBhvr>
                                      <p:to>
                                        <p:strVal val="visible"/>
                                      </p:to>
                                    </p:set>
                                    <p:animEffect transition="in" filter="blinds(horizontal)">
                                      <p:cBhvr>
                                        <p:cTn id="17" dur="500"/>
                                        <p:tgtEl>
                                          <p:spTgt spid="15155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51556">
                                            <p:txEl>
                                              <p:pRg st="3" end="3"/>
                                            </p:txEl>
                                          </p:spTgt>
                                        </p:tgtEl>
                                        <p:attrNameLst>
                                          <p:attrName>style.visibility</p:attrName>
                                        </p:attrNameLst>
                                      </p:cBhvr>
                                      <p:to>
                                        <p:strVal val="visible"/>
                                      </p:to>
                                    </p:set>
                                    <p:animEffect transition="in" filter="blinds(horizontal)">
                                      <p:cBhvr>
                                        <p:cTn id="22" dur="500"/>
                                        <p:tgtEl>
                                          <p:spTgt spid="15155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51555">
                                            <p:txEl>
                                              <p:pRg st="5" end="5"/>
                                            </p:txEl>
                                          </p:spTgt>
                                        </p:tgtEl>
                                        <p:attrNameLst>
                                          <p:attrName>style.visibility</p:attrName>
                                        </p:attrNameLst>
                                      </p:cBhvr>
                                      <p:to>
                                        <p:strVal val="visible"/>
                                      </p:to>
                                    </p:set>
                                    <p:animEffect transition="in" filter="blinds(horizontal)">
                                      <p:cBhvr>
                                        <p:cTn id="27" dur="500"/>
                                        <p:tgtEl>
                                          <p:spTgt spid="151555">
                                            <p:txEl>
                                              <p:pRg st="5" end="5"/>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51555">
                                            <p:txEl>
                                              <p:pRg st="6" end="6"/>
                                            </p:txEl>
                                          </p:spTgt>
                                        </p:tgtEl>
                                        <p:attrNameLst>
                                          <p:attrName>style.visibility</p:attrName>
                                        </p:attrNameLst>
                                      </p:cBhvr>
                                      <p:to>
                                        <p:strVal val="visible"/>
                                      </p:to>
                                    </p:set>
                                    <p:animEffect transition="in" filter="blinds(horizontal)">
                                      <p:cBhvr>
                                        <p:cTn id="30" dur="500"/>
                                        <p:tgtEl>
                                          <p:spTgt spid="151555">
                                            <p:txEl>
                                              <p:pRg st="6" end="6"/>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151556">
                                            <p:txEl>
                                              <p:pRg st="5" end="5"/>
                                            </p:txEl>
                                          </p:spTgt>
                                        </p:tgtEl>
                                        <p:attrNameLst>
                                          <p:attrName>style.visibility</p:attrName>
                                        </p:attrNameLst>
                                      </p:cBhvr>
                                      <p:to>
                                        <p:strVal val="visible"/>
                                      </p:to>
                                    </p:set>
                                    <p:animEffect transition="in" filter="blinds(horizontal)">
                                      <p:cBhvr>
                                        <p:cTn id="35" dur="500"/>
                                        <p:tgtEl>
                                          <p:spTgt spid="151556">
                                            <p:txEl>
                                              <p:pRg st="5" end="5"/>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151556">
                                            <p:txEl>
                                              <p:pRg st="6" end="6"/>
                                            </p:txEl>
                                          </p:spTgt>
                                        </p:tgtEl>
                                        <p:attrNameLst>
                                          <p:attrName>style.visibility</p:attrName>
                                        </p:attrNameLst>
                                      </p:cBhvr>
                                      <p:to>
                                        <p:strVal val="visible"/>
                                      </p:to>
                                    </p:set>
                                    <p:animEffect transition="in" filter="blinds(horizontal)">
                                      <p:cBhvr>
                                        <p:cTn id="38" dur="500"/>
                                        <p:tgtEl>
                                          <p:spTgt spid="151556">
                                            <p:txEl>
                                              <p:pRg st="6" end="6"/>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151556">
                                            <p:txEl>
                                              <p:pRg st="7" end="7"/>
                                            </p:txEl>
                                          </p:spTgt>
                                        </p:tgtEl>
                                        <p:attrNameLst>
                                          <p:attrName>style.visibility</p:attrName>
                                        </p:attrNameLst>
                                      </p:cBhvr>
                                      <p:to>
                                        <p:strVal val="visible"/>
                                      </p:to>
                                    </p:set>
                                    <p:animEffect transition="in" filter="blinds(horizontal)">
                                      <p:cBhvr>
                                        <p:cTn id="41" dur="500"/>
                                        <p:tgtEl>
                                          <p:spTgt spid="151556">
                                            <p:txEl>
                                              <p:pRg st="7" end="7"/>
                                            </p:txEl>
                                          </p:spTgt>
                                        </p:tgtEl>
                                      </p:cBhvr>
                                    </p:animEffect>
                                  </p:childTnLst>
                                </p:cTn>
                              </p:par>
                              <p:par>
                                <p:cTn id="42" presetID="3" presetClass="entr" presetSubtype="10" fill="hold" nodeType="withEffect">
                                  <p:stCondLst>
                                    <p:cond delay="0"/>
                                  </p:stCondLst>
                                  <p:childTnLst>
                                    <p:set>
                                      <p:cBhvr>
                                        <p:cTn id="43" dur="1" fill="hold">
                                          <p:stCondLst>
                                            <p:cond delay="0"/>
                                          </p:stCondLst>
                                        </p:cTn>
                                        <p:tgtEl>
                                          <p:spTgt spid="151556">
                                            <p:txEl>
                                              <p:pRg st="8" end="8"/>
                                            </p:txEl>
                                          </p:spTgt>
                                        </p:tgtEl>
                                        <p:attrNameLst>
                                          <p:attrName>style.visibility</p:attrName>
                                        </p:attrNameLst>
                                      </p:cBhvr>
                                      <p:to>
                                        <p:strVal val="visible"/>
                                      </p:to>
                                    </p:set>
                                    <p:animEffect transition="in" filter="blinds(horizontal)">
                                      <p:cBhvr>
                                        <p:cTn id="44" dur="500"/>
                                        <p:tgtEl>
                                          <p:spTgt spid="151556">
                                            <p:txEl>
                                              <p:pRg st="8" end="8"/>
                                            </p:txEl>
                                          </p:spTgt>
                                        </p:tgtEl>
                                      </p:cBhvr>
                                    </p:animEffect>
                                  </p:childTnLst>
                                </p:cTn>
                              </p:par>
                              <p:par>
                                <p:cTn id="45" presetID="3" presetClass="entr" presetSubtype="10" fill="hold" nodeType="withEffect">
                                  <p:stCondLst>
                                    <p:cond delay="0"/>
                                  </p:stCondLst>
                                  <p:childTnLst>
                                    <p:set>
                                      <p:cBhvr>
                                        <p:cTn id="46" dur="1" fill="hold">
                                          <p:stCondLst>
                                            <p:cond delay="0"/>
                                          </p:stCondLst>
                                        </p:cTn>
                                        <p:tgtEl>
                                          <p:spTgt spid="151556">
                                            <p:txEl>
                                              <p:pRg st="9" end="9"/>
                                            </p:txEl>
                                          </p:spTgt>
                                        </p:tgtEl>
                                        <p:attrNameLst>
                                          <p:attrName>style.visibility</p:attrName>
                                        </p:attrNameLst>
                                      </p:cBhvr>
                                      <p:to>
                                        <p:strVal val="visible"/>
                                      </p:to>
                                    </p:set>
                                    <p:animEffect transition="in" filter="blinds(horizontal)">
                                      <p:cBhvr>
                                        <p:cTn id="47" dur="500"/>
                                        <p:tgtEl>
                                          <p:spTgt spid="151556">
                                            <p:txEl>
                                              <p:pRg st="9" end="9"/>
                                            </p:txEl>
                                          </p:spTgt>
                                        </p:tgtEl>
                                      </p:cBhvr>
                                    </p:animEffect>
                                  </p:childTnLst>
                                </p:cTn>
                              </p:par>
                              <p:par>
                                <p:cTn id="48" presetID="3" presetClass="entr" presetSubtype="10" fill="hold" nodeType="withEffect">
                                  <p:stCondLst>
                                    <p:cond delay="0"/>
                                  </p:stCondLst>
                                  <p:childTnLst>
                                    <p:set>
                                      <p:cBhvr>
                                        <p:cTn id="49" dur="1" fill="hold">
                                          <p:stCondLst>
                                            <p:cond delay="0"/>
                                          </p:stCondLst>
                                        </p:cTn>
                                        <p:tgtEl>
                                          <p:spTgt spid="151556">
                                            <p:txEl>
                                              <p:pRg st="10" end="10"/>
                                            </p:txEl>
                                          </p:spTgt>
                                        </p:tgtEl>
                                        <p:attrNameLst>
                                          <p:attrName>style.visibility</p:attrName>
                                        </p:attrNameLst>
                                      </p:cBhvr>
                                      <p:to>
                                        <p:strVal val="visible"/>
                                      </p:to>
                                    </p:set>
                                    <p:animEffect transition="in" filter="blinds(horizontal)">
                                      <p:cBhvr>
                                        <p:cTn id="50" dur="500"/>
                                        <p:tgtEl>
                                          <p:spTgt spid="151556">
                                            <p:txEl>
                                              <p:pRg st="10" end="10"/>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ntr" presetSubtype="10" fill="hold" nodeType="clickEffect">
                                  <p:stCondLst>
                                    <p:cond delay="0"/>
                                  </p:stCondLst>
                                  <p:childTnLst>
                                    <p:set>
                                      <p:cBhvr>
                                        <p:cTn id="54" dur="1" fill="hold">
                                          <p:stCondLst>
                                            <p:cond delay="0"/>
                                          </p:stCondLst>
                                        </p:cTn>
                                        <p:tgtEl>
                                          <p:spTgt spid="151555">
                                            <p:txEl>
                                              <p:pRg st="12" end="12"/>
                                            </p:txEl>
                                          </p:spTgt>
                                        </p:tgtEl>
                                        <p:attrNameLst>
                                          <p:attrName>style.visibility</p:attrName>
                                        </p:attrNameLst>
                                      </p:cBhvr>
                                      <p:to>
                                        <p:strVal val="visible"/>
                                      </p:to>
                                    </p:set>
                                    <p:animEffect transition="in" filter="blinds(horizontal)">
                                      <p:cBhvr>
                                        <p:cTn id="55" dur="500"/>
                                        <p:tgtEl>
                                          <p:spTgt spid="151555">
                                            <p:txEl>
                                              <p:pRg st="12" end="12"/>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3" presetClass="entr" presetSubtype="10" fill="hold" nodeType="clickEffect">
                                  <p:stCondLst>
                                    <p:cond delay="0"/>
                                  </p:stCondLst>
                                  <p:childTnLst>
                                    <p:set>
                                      <p:cBhvr>
                                        <p:cTn id="59" dur="1" fill="hold">
                                          <p:stCondLst>
                                            <p:cond delay="0"/>
                                          </p:stCondLst>
                                        </p:cTn>
                                        <p:tgtEl>
                                          <p:spTgt spid="151556">
                                            <p:txEl>
                                              <p:pRg st="12" end="12"/>
                                            </p:txEl>
                                          </p:spTgt>
                                        </p:tgtEl>
                                        <p:attrNameLst>
                                          <p:attrName>style.visibility</p:attrName>
                                        </p:attrNameLst>
                                      </p:cBhvr>
                                      <p:to>
                                        <p:strVal val="visible"/>
                                      </p:to>
                                    </p:set>
                                    <p:animEffect transition="in" filter="blinds(horizontal)">
                                      <p:cBhvr>
                                        <p:cTn id="60" dur="500"/>
                                        <p:tgtEl>
                                          <p:spTgt spid="15155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242961" y="117427"/>
            <a:ext cx="6340685" cy="963038"/>
          </a:xfrm>
        </p:spPr>
        <p:txBody>
          <a:bodyPr/>
          <a:lstStyle/>
          <a:p>
            <a:r>
              <a:rPr lang="en-US" altLang="en-US" sz="3000" dirty="0">
                <a:solidFill>
                  <a:srgbClr val="C14628"/>
                </a:solidFill>
              </a:rPr>
              <a:t>Why is Radiation a Concern?</a:t>
            </a:r>
          </a:p>
        </p:txBody>
      </p:sp>
      <p:sp>
        <p:nvSpPr>
          <p:cNvPr id="13315" name="Rectangle 3"/>
          <p:cNvSpPr>
            <a:spLocks noGrp="1" noChangeArrowheads="1"/>
          </p:cNvSpPr>
          <p:nvPr>
            <p:ph type="body" idx="1"/>
          </p:nvPr>
        </p:nvSpPr>
        <p:spPr>
          <a:xfrm>
            <a:off x="291830" y="1717138"/>
            <a:ext cx="5483437" cy="3448184"/>
          </a:xfrm>
        </p:spPr>
        <p:txBody>
          <a:bodyPr>
            <a:noAutofit/>
          </a:bodyPr>
          <a:lstStyle/>
          <a:p>
            <a:r>
              <a:rPr lang="en-US" altLang="en-US" sz="1800" b="1" dirty="0"/>
              <a:t>Many groups exposed to ionizing radiation at high levels resulted in adverse effects.</a:t>
            </a:r>
          </a:p>
          <a:p>
            <a:endParaRPr lang="en-US" altLang="en-US" sz="1800" b="1" dirty="0"/>
          </a:p>
          <a:p>
            <a:r>
              <a:rPr lang="en-US" altLang="en-US" sz="1800" b="1" dirty="0"/>
              <a:t>Somatic Effects</a:t>
            </a:r>
          </a:p>
          <a:p>
            <a:pPr lvl="1"/>
            <a:r>
              <a:rPr lang="en-US" altLang="en-US" sz="1800" b="1" dirty="0"/>
              <a:t>Prompt/Acute - skin burns and cataracts</a:t>
            </a:r>
          </a:p>
          <a:p>
            <a:pPr lvl="1"/>
            <a:r>
              <a:rPr lang="en-US" altLang="en-US" sz="1800" b="1" dirty="0"/>
              <a:t>Delayed/Chronic – cancer, leukemia, and cataracts</a:t>
            </a:r>
          </a:p>
          <a:p>
            <a:endParaRPr lang="en-US" altLang="en-US" sz="1800" b="1" dirty="0"/>
          </a:p>
          <a:p>
            <a:r>
              <a:rPr lang="en-US" altLang="en-US" sz="1800" b="1" dirty="0"/>
              <a:t>Genetic Effects</a:t>
            </a:r>
          </a:p>
          <a:p>
            <a:endParaRPr lang="en-US" altLang="en-US" sz="1800" dirty="0"/>
          </a:p>
          <a:p>
            <a:r>
              <a:rPr lang="en-US" altLang="en-US" sz="1800" b="1" dirty="0"/>
              <a:t>Teratogenic Effects</a:t>
            </a:r>
          </a:p>
        </p:txBody>
      </p:sp>
      <p:pic>
        <p:nvPicPr>
          <p:cNvPr id="13317" name="Picture 5" descr="bill the c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0762" y="1717139"/>
            <a:ext cx="2460982" cy="23446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NA-backbo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9134" y="4937506"/>
            <a:ext cx="1445375" cy="144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5"/>
          <p:cNvSpPr>
            <a:spLocks noChangeShapeType="1"/>
          </p:cNvSpPr>
          <p:nvPr/>
        </p:nvSpPr>
        <p:spPr bwMode="invGray">
          <a:xfrm flipH="1">
            <a:off x="5905155" y="4782485"/>
            <a:ext cx="899852" cy="235874"/>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Rectangle 3"/>
          <p:cNvSpPr txBox="1">
            <a:spLocks noChangeArrowheads="1"/>
          </p:cNvSpPr>
          <p:nvPr/>
        </p:nvSpPr>
        <p:spPr bwMode="auto">
          <a:xfrm>
            <a:off x="6934895" y="4603296"/>
            <a:ext cx="1985369" cy="296465"/>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lr>
                <a:srgbClr val="00BBB3"/>
              </a:buClr>
              <a:buFont typeface="Wingdings" panose="05000000000000000000" pitchFamily="2" charset="2"/>
              <a:buChar char="§"/>
              <a:defRPr sz="2400" b="1" baseline="0">
                <a:solidFill>
                  <a:schemeClr val="tx1"/>
                </a:solidFill>
                <a:latin typeface="Franklin Gothic Book" panose="020B0503020102020204" pitchFamily="34" charset="0"/>
                <a:ea typeface="+mn-ea"/>
                <a:cs typeface="+mn-cs"/>
              </a:defRPr>
            </a:lvl1pPr>
            <a:lvl2pPr marL="746125" indent="-288925" algn="l" defTabSz="858838" rtl="0" eaLnBrk="1" fontAlgn="base" hangingPunct="1">
              <a:spcBef>
                <a:spcPct val="20000"/>
              </a:spcBef>
              <a:spcAft>
                <a:spcPct val="0"/>
              </a:spcAft>
              <a:buClr>
                <a:srgbClr val="00BBB3"/>
              </a:buClr>
              <a:buFont typeface="Arial" panose="020B0604020202020204" pitchFamily="34" charset="0"/>
              <a:buChar char="•"/>
              <a:defRPr sz="2400" b="1">
                <a:solidFill>
                  <a:schemeClr val="tx1"/>
                </a:solidFill>
                <a:latin typeface="Franklin Gothic Book" panose="020B0503020102020204" pitchFamily="34" charset="0"/>
              </a:defRPr>
            </a:lvl2pPr>
            <a:lvl3pPr marL="1143000" indent="-228600" algn="l" rtl="0" eaLnBrk="1" fontAlgn="base" hangingPunct="1">
              <a:spcBef>
                <a:spcPct val="20000"/>
              </a:spcBef>
              <a:spcAft>
                <a:spcPct val="0"/>
              </a:spcAft>
              <a:buClr>
                <a:srgbClr val="00BBB3"/>
              </a:buClr>
              <a:buFont typeface="Franklin Gothic Book" panose="020B0503020102020204" pitchFamily="34" charset="0"/>
              <a:buChar char="-"/>
              <a:defRPr sz="2400" b="1">
                <a:solidFill>
                  <a:schemeClr val="tx1"/>
                </a:solidFill>
                <a:latin typeface="Franklin Gothic Book" panose="020B0503020102020204" pitchFamily="34" charset="0"/>
              </a:defRPr>
            </a:lvl3pPr>
            <a:lvl4pPr marL="1600200" indent="-228600" algn="l" rtl="0" eaLnBrk="1" fontAlgn="base" hangingPunct="1">
              <a:spcBef>
                <a:spcPct val="20000"/>
              </a:spcBef>
              <a:spcAft>
                <a:spcPct val="0"/>
              </a:spcAft>
              <a:buClr>
                <a:srgbClr val="00BBB3"/>
              </a:buClr>
              <a:buFont typeface="Courier New" panose="02070309020205020404" pitchFamily="49" charset="0"/>
              <a:buChar char="o"/>
              <a:defRPr sz="2400" b="1">
                <a:solidFill>
                  <a:schemeClr val="tx1"/>
                </a:solidFill>
                <a:latin typeface="Franklin Gothic Book" panose="020B0503020102020204" pitchFamily="34" charset="0"/>
              </a:defRPr>
            </a:lvl4pPr>
            <a:lvl5pPr marL="2057400" indent="-228600" algn="l" rtl="0" eaLnBrk="1" fontAlgn="base" hangingPunct="1">
              <a:spcBef>
                <a:spcPct val="20000"/>
              </a:spcBef>
              <a:spcAft>
                <a:spcPct val="0"/>
              </a:spcAft>
              <a:buClr>
                <a:srgbClr val="00BBB3"/>
              </a:buClr>
              <a:buFont typeface="Courier New" panose="02070309020205020404" pitchFamily="49" charset="0"/>
              <a:buChar char="o"/>
              <a:defRPr sz="2400" b="1">
                <a:solidFill>
                  <a:schemeClr val="tx1"/>
                </a:solidFill>
                <a:latin typeface="Franklin Gothic Book" panose="020B0503020102020204" pitchFamily="34" charset="0"/>
              </a:defRPr>
            </a:lvl5pPr>
            <a:lvl6pPr marL="25146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6pPr>
            <a:lvl7pPr marL="29718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7pPr>
            <a:lvl8pPr marL="34290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8pPr>
            <a:lvl9pPr marL="38862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9pPr>
          </a:lstStyle>
          <a:p>
            <a:pPr>
              <a:buFont typeface="Wingdings" panose="05000000000000000000" pitchFamily="2" charset="2"/>
              <a:buNone/>
            </a:pPr>
            <a:r>
              <a:rPr lang="en-US" altLang="en-US" sz="1200" kern="0" dirty="0"/>
              <a:t>Critical Target</a:t>
            </a:r>
          </a:p>
        </p:txBody>
      </p:sp>
      <p:sp>
        <p:nvSpPr>
          <p:cNvPr id="8" name="Text Box 6"/>
          <p:cNvSpPr txBox="1">
            <a:spLocks noChangeArrowheads="1"/>
          </p:cNvSpPr>
          <p:nvPr/>
        </p:nvSpPr>
        <p:spPr bwMode="invGray">
          <a:xfrm>
            <a:off x="5830761" y="5335086"/>
            <a:ext cx="2252923"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CC9900"/>
              </a:buClr>
              <a:buFont typeface="Wingdings" panose="05000000000000000000" pitchFamily="2" charset="2"/>
              <a:buChar char="§"/>
              <a:defRPr sz="2400">
                <a:solidFill>
                  <a:schemeClr val="tx1"/>
                </a:solidFill>
                <a:latin typeface="Tahoma" panose="020B0604030504040204" pitchFamily="34" charset="0"/>
              </a:defRPr>
            </a:lvl1pPr>
            <a:lvl2pPr marL="742950" indent="-285750">
              <a:spcBef>
                <a:spcPct val="20000"/>
              </a:spcBef>
              <a:buClr>
                <a:srgbClr val="CC9900"/>
              </a:buClr>
              <a:buFont typeface="Tahoma" panose="020B0604030504040204" pitchFamily="34" charset="0"/>
              <a:buChar char="-"/>
              <a:defRPr sz="2400">
                <a:solidFill>
                  <a:schemeClr val="tx1"/>
                </a:solidFill>
                <a:latin typeface="Tahoma" panose="020B0604030504040204" pitchFamily="34" charset="0"/>
              </a:defRPr>
            </a:lvl2pPr>
            <a:lvl3pPr marL="1143000" indent="-228600">
              <a:spcBef>
                <a:spcPct val="20000"/>
              </a:spcBef>
              <a:buClr>
                <a:srgbClr val="CC9900"/>
              </a:buClr>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rgbClr val="CC9900"/>
              </a:buClr>
              <a:buFont typeface="Arial" panose="020B0604020202020204" pitchFamily="34" charset="0"/>
              <a:buChar char="-"/>
              <a:defRPr sz="2400">
                <a:solidFill>
                  <a:schemeClr val="tx1"/>
                </a:solidFill>
                <a:latin typeface="Tahoma" panose="020B0604030504040204" pitchFamily="34" charset="0"/>
              </a:defRPr>
            </a:lvl4pPr>
            <a:lvl5pPr marL="2057400" indent="-228600">
              <a:spcBef>
                <a:spcPct val="20000"/>
              </a:spcBef>
              <a:buClr>
                <a:srgbClr val="CC9900"/>
              </a:buClr>
              <a:buFont typeface="Arial" panose="020B0604020202020204" pitchFamily="34" charset="0"/>
              <a:buChar char="-"/>
              <a:defRPr sz="2400">
                <a:solidFill>
                  <a:schemeClr val="tx1"/>
                </a:solidFill>
                <a:latin typeface="Tahoma" panose="020B0604030504040204" pitchFamily="34" charset="0"/>
              </a:defRPr>
            </a:lvl5pPr>
            <a:lvl6pPr marL="2514600" indent="-228600" eaLnBrk="0" fontAlgn="base" hangingPunct="0">
              <a:spcBef>
                <a:spcPct val="20000"/>
              </a:spcBef>
              <a:spcAft>
                <a:spcPct val="0"/>
              </a:spcAft>
              <a:buClr>
                <a:srgbClr val="CC9900"/>
              </a:buClr>
              <a:buFont typeface="Arial" panose="020B0604020202020204" pitchFamily="34" charset="0"/>
              <a:buChar char="-"/>
              <a:defRPr sz="2400">
                <a:solidFill>
                  <a:schemeClr val="tx1"/>
                </a:solidFill>
                <a:latin typeface="Tahoma" panose="020B0604030504040204" pitchFamily="34" charset="0"/>
              </a:defRPr>
            </a:lvl6pPr>
            <a:lvl7pPr marL="2971800" indent="-228600" eaLnBrk="0" fontAlgn="base" hangingPunct="0">
              <a:spcBef>
                <a:spcPct val="20000"/>
              </a:spcBef>
              <a:spcAft>
                <a:spcPct val="0"/>
              </a:spcAft>
              <a:buClr>
                <a:srgbClr val="CC9900"/>
              </a:buClr>
              <a:buFont typeface="Arial" panose="020B0604020202020204" pitchFamily="34" charset="0"/>
              <a:buChar char="-"/>
              <a:defRPr sz="2400">
                <a:solidFill>
                  <a:schemeClr val="tx1"/>
                </a:solidFill>
                <a:latin typeface="Tahoma" panose="020B0604030504040204" pitchFamily="34" charset="0"/>
              </a:defRPr>
            </a:lvl7pPr>
            <a:lvl8pPr marL="3429000" indent="-228600" eaLnBrk="0" fontAlgn="base" hangingPunct="0">
              <a:spcBef>
                <a:spcPct val="20000"/>
              </a:spcBef>
              <a:spcAft>
                <a:spcPct val="0"/>
              </a:spcAft>
              <a:buClr>
                <a:srgbClr val="CC9900"/>
              </a:buClr>
              <a:buFont typeface="Arial" panose="020B0604020202020204" pitchFamily="34" charset="0"/>
              <a:buChar char="-"/>
              <a:defRPr sz="2400">
                <a:solidFill>
                  <a:schemeClr val="tx1"/>
                </a:solidFill>
                <a:latin typeface="Tahoma" panose="020B0604030504040204" pitchFamily="34" charset="0"/>
              </a:defRPr>
            </a:lvl8pPr>
            <a:lvl9pPr marL="3886200" indent="-228600" eaLnBrk="0" fontAlgn="base" hangingPunct="0">
              <a:spcBef>
                <a:spcPct val="20000"/>
              </a:spcBef>
              <a:spcAft>
                <a:spcPct val="0"/>
              </a:spcAft>
              <a:buClr>
                <a:srgbClr val="CC9900"/>
              </a:buClr>
              <a:buFont typeface="Arial" panose="020B0604020202020204" pitchFamily="34" charset="0"/>
              <a:buChar char="-"/>
              <a:defRPr sz="2400">
                <a:solidFill>
                  <a:schemeClr val="tx1"/>
                </a:solidFill>
                <a:latin typeface="Tahoma" panose="020B0604030504040204" pitchFamily="34" charset="0"/>
              </a:defRPr>
            </a:lvl9pPr>
          </a:lstStyle>
          <a:p>
            <a:pPr algn="ctr">
              <a:spcBef>
                <a:spcPct val="50000"/>
              </a:spcBef>
              <a:buClrTx/>
              <a:buFontTx/>
              <a:buNone/>
            </a:pPr>
            <a:r>
              <a:rPr lang="en-US" altLang="en-US" sz="1500" b="1" dirty="0">
                <a:latin typeface="Arial" panose="020B0604020202020204" pitchFamily="34" charset="0"/>
              </a:rPr>
              <a:t>DNA</a:t>
            </a:r>
          </a:p>
        </p:txBody>
      </p:sp>
    </p:spTree>
    <p:extLst>
      <p:ext uri="{BB962C8B-B14F-4D97-AF65-F5344CB8AC3E}">
        <p14:creationId xmlns:p14="http://schemas.microsoft.com/office/powerpoint/2010/main" val="409444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769475" y="403297"/>
            <a:ext cx="4515589" cy="729574"/>
          </a:xfrm>
        </p:spPr>
        <p:txBody>
          <a:bodyPr/>
          <a:lstStyle/>
          <a:p>
            <a:r>
              <a:rPr lang="en-US" altLang="en-US" sz="3000" dirty="0">
                <a:solidFill>
                  <a:srgbClr val="C14628"/>
                </a:solidFill>
              </a:rPr>
              <a:t>Cancer</a:t>
            </a:r>
          </a:p>
        </p:txBody>
      </p:sp>
      <p:sp>
        <p:nvSpPr>
          <p:cNvPr id="50179" name="Rectangle 3"/>
          <p:cNvSpPr>
            <a:spLocks noGrp="1" noChangeArrowheads="1"/>
          </p:cNvSpPr>
          <p:nvPr>
            <p:ph type="body" idx="1"/>
          </p:nvPr>
        </p:nvSpPr>
        <p:spPr>
          <a:xfrm>
            <a:off x="447472" y="1800744"/>
            <a:ext cx="6744076" cy="3200400"/>
          </a:xfrm>
        </p:spPr>
        <p:txBody>
          <a:bodyPr>
            <a:noAutofit/>
          </a:bodyPr>
          <a:lstStyle/>
          <a:p>
            <a:r>
              <a:rPr lang="en-US" altLang="en-US" sz="2400" b="1" dirty="0"/>
              <a:t>Radiation can damage cells through two methods;</a:t>
            </a:r>
          </a:p>
          <a:p>
            <a:pPr lvl="1"/>
            <a:r>
              <a:rPr lang="en-US" altLang="en-US" sz="2400" b="1" dirty="0"/>
              <a:t>Production of free radicals and</a:t>
            </a:r>
          </a:p>
          <a:p>
            <a:pPr lvl="1"/>
            <a:r>
              <a:rPr lang="en-US" altLang="en-US" sz="2400" b="1" dirty="0"/>
              <a:t>Direct damage to the DNA.</a:t>
            </a:r>
          </a:p>
          <a:p>
            <a:endParaRPr lang="en-US" altLang="en-US" sz="2400" b="1" dirty="0"/>
          </a:p>
          <a:p>
            <a:r>
              <a:rPr lang="en-US" altLang="en-US" sz="2400" b="1" dirty="0"/>
              <a:t>Risk factor for radiation dose:</a:t>
            </a:r>
          </a:p>
          <a:p>
            <a:pPr lvl="1"/>
            <a:r>
              <a:rPr lang="en-US" altLang="en-US" sz="2400" b="1" dirty="0"/>
              <a:t>4% increase in risk of dying of cancer for every 100 rem of dose.</a:t>
            </a:r>
          </a:p>
          <a:p>
            <a:pPr lvl="1"/>
            <a:r>
              <a:rPr lang="en-US" altLang="en-US" sz="2400" b="1" dirty="0"/>
              <a:t>Normal cancer risk is 20%.</a:t>
            </a:r>
          </a:p>
        </p:txBody>
      </p:sp>
      <p:pic>
        <p:nvPicPr>
          <p:cNvPr id="50180" name="Picture 4" descr="park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7728" y="1760706"/>
            <a:ext cx="2276272" cy="2811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78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91593" y="299685"/>
            <a:ext cx="3970681" cy="740550"/>
          </a:xfrm>
        </p:spPr>
        <p:txBody>
          <a:bodyPr>
            <a:normAutofit/>
          </a:bodyPr>
          <a:lstStyle/>
          <a:p>
            <a:r>
              <a:rPr lang="en-US" dirty="0">
                <a:solidFill>
                  <a:srgbClr val="C14628"/>
                </a:solidFill>
              </a:rPr>
              <a:t>X-Ray Accident </a:t>
            </a:r>
            <a:r>
              <a:rPr lang="en-US" dirty="0"/>
              <a:t>Detection</a:t>
            </a:r>
          </a:p>
        </p:txBody>
      </p:sp>
      <p:sp>
        <p:nvSpPr>
          <p:cNvPr id="45059" name="Rectangle 3"/>
          <p:cNvSpPr>
            <a:spLocks noGrp="1" noChangeArrowheads="1"/>
          </p:cNvSpPr>
          <p:nvPr>
            <p:ph type="body" idx="1"/>
          </p:nvPr>
        </p:nvSpPr>
        <p:spPr>
          <a:xfrm>
            <a:off x="583660" y="1727576"/>
            <a:ext cx="8287966" cy="3665935"/>
          </a:xfrm>
        </p:spPr>
        <p:txBody>
          <a:bodyPr>
            <a:noAutofit/>
          </a:bodyPr>
          <a:lstStyle/>
          <a:p>
            <a:r>
              <a:rPr lang="en-US" sz="2400" b="1" dirty="0"/>
              <a:t>X-rays are invisible (</a:t>
            </a:r>
            <a:r>
              <a:rPr lang="en-US" sz="2400" b="1" dirty="0">
                <a:solidFill>
                  <a:srgbClr val="CC3300"/>
                </a:solidFill>
              </a:rPr>
              <a:t>No sight or sound</a:t>
            </a:r>
            <a:r>
              <a:rPr lang="en-US" sz="2400" b="1" dirty="0"/>
              <a:t>).</a:t>
            </a:r>
          </a:p>
          <a:p>
            <a:endParaRPr lang="en-US" sz="2400" b="1" dirty="0"/>
          </a:p>
          <a:p>
            <a:r>
              <a:rPr lang="en-US" sz="2400" b="1" dirty="0"/>
              <a:t>X-rays do not generate heat in tissue.  400 rad (</a:t>
            </a:r>
            <a:r>
              <a:rPr lang="en-US" sz="2400" b="1" dirty="0">
                <a:cs typeface="Tahoma" pitchFamily="34" charset="0"/>
              </a:rPr>
              <a:t>≈</a:t>
            </a:r>
            <a:r>
              <a:rPr lang="en-US" sz="2400" b="1" dirty="0"/>
              <a:t>rem) will raise the skin temperature 0.001</a:t>
            </a:r>
            <a:r>
              <a:rPr lang="en-US" sz="2400" b="1" dirty="0">
                <a:cs typeface="Times New Roman" pitchFamily="18" charset="0"/>
              </a:rPr>
              <a:t>°C (</a:t>
            </a:r>
            <a:r>
              <a:rPr lang="en-US" sz="2400" b="1" dirty="0">
                <a:solidFill>
                  <a:srgbClr val="CC3300"/>
                </a:solidFill>
                <a:cs typeface="Times New Roman" pitchFamily="18" charset="0"/>
              </a:rPr>
              <a:t>No touch</a:t>
            </a:r>
            <a:r>
              <a:rPr lang="en-US" sz="2400" b="1" dirty="0">
                <a:cs typeface="Times New Roman" pitchFamily="18" charset="0"/>
              </a:rPr>
              <a:t>).</a:t>
            </a:r>
          </a:p>
          <a:p>
            <a:endParaRPr lang="en-US" sz="2400" b="1" dirty="0">
              <a:cs typeface="Times New Roman" pitchFamily="18" charset="0"/>
            </a:endParaRPr>
          </a:p>
          <a:p>
            <a:r>
              <a:rPr lang="en-US" sz="2400" b="1" dirty="0">
                <a:cs typeface="Times New Roman" pitchFamily="18" charset="0"/>
              </a:rPr>
              <a:t>X-rays do not produce detectable amounts of ozone, nitrous oxide etc. (</a:t>
            </a:r>
            <a:r>
              <a:rPr lang="en-US" sz="2400" b="1" dirty="0">
                <a:solidFill>
                  <a:srgbClr val="CC3300"/>
                </a:solidFill>
                <a:cs typeface="Times New Roman" pitchFamily="18" charset="0"/>
              </a:rPr>
              <a:t>No Smell</a:t>
            </a:r>
            <a:r>
              <a:rPr lang="en-US" sz="2400" b="1" dirty="0">
                <a:cs typeface="Times New Roman" pitchFamily="18" charset="0"/>
              </a:rPr>
              <a:t>)</a:t>
            </a:r>
          </a:p>
          <a:p>
            <a:endParaRPr lang="en-US" sz="2400" b="1" dirty="0">
              <a:cs typeface="Times New Roman" pitchFamily="18" charset="0"/>
            </a:endParaRPr>
          </a:p>
          <a:p>
            <a:r>
              <a:rPr lang="en-US" sz="2400" b="1" dirty="0">
                <a:solidFill>
                  <a:schemeClr val="accent2"/>
                </a:solidFill>
                <a:cs typeface="Times New Roman" pitchFamily="18" charset="0"/>
              </a:rPr>
              <a:t>If an X-ray Accident occurred you probably would not  realize it for hours or days until the acute symptoms start showing up.</a:t>
            </a:r>
          </a:p>
        </p:txBody>
      </p:sp>
    </p:spTree>
    <p:extLst>
      <p:ext uri="{BB962C8B-B14F-4D97-AF65-F5344CB8AC3E}">
        <p14:creationId xmlns:p14="http://schemas.microsoft.com/office/powerpoint/2010/main" val="417651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765435" y="291831"/>
            <a:ext cx="6216241" cy="826851"/>
          </a:xfrm>
        </p:spPr>
        <p:txBody>
          <a:bodyPr/>
          <a:lstStyle/>
          <a:p>
            <a:r>
              <a:rPr lang="en-US" dirty="0">
                <a:solidFill>
                  <a:srgbClr val="C14628"/>
                </a:solidFill>
              </a:rPr>
              <a:t>X-Ray  Burns -  Days to Decades</a:t>
            </a:r>
          </a:p>
        </p:txBody>
      </p:sp>
      <p:sp>
        <p:nvSpPr>
          <p:cNvPr id="46083" name="Rectangle 3"/>
          <p:cNvSpPr>
            <a:spLocks noGrp="1" noChangeArrowheads="1"/>
          </p:cNvSpPr>
          <p:nvPr>
            <p:ph type="body" idx="1"/>
          </p:nvPr>
        </p:nvSpPr>
        <p:spPr>
          <a:xfrm>
            <a:off x="4679003" y="4272803"/>
            <a:ext cx="4283592" cy="1535701"/>
          </a:xfrm>
        </p:spPr>
        <p:txBody>
          <a:bodyPr>
            <a:noAutofit/>
          </a:bodyPr>
          <a:lstStyle/>
          <a:p>
            <a:pPr>
              <a:buFont typeface="Wingdings" pitchFamily="2" charset="2"/>
              <a:buNone/>
            </a:pPr>
            <a:r>
              <a:rPr lang="en-US" sz="2400" b="1" dirty="0">
                <a:solidFill>
                  <a:schemeClr val="accent2"/>
                </a:solidFill>
              </a:rPr>
              <a:t>Radiation burns like these lead to radiation-induced mutations, cell damage and nearly always lead to cancer decades later. </a:t>
            </a:r>
          </a:p>
        </p:txBody>
      </p:sp>
      <p:pic>
        <p:nvPicPr>
          <p:cNvPr id="46084" name="Picture 4"/>
          <p:cNvPicPr>
            <a:picLocks noChangeAspect="1" noChangeArrowheads="1"/>
          </p:cNvPicPr>
          <p:nvPr/>
        </p:nvPicPr>
        <p:blipFill>
          <a:blip r:embed="rId2" cstate="print"/>
          <a:srcRect/>
          <a:stretch>
            <a:fillRect/>
          </a:stretch>
        </p:blipFill>
        <p:spPr bwMode="auto">
          <a:xfrm>
            <a:off x="982494" y="1410511"/>
            <a:ext cx="3696509" cy="2060685"/>
          </a:xfrm>
          <a:prstGeom prst="rect">
            <a:avLst/>
          </a:prstGeom>
          <a:noFill/>
          <a:ln w="9525">
            <a:noFill/>
            <a:miter lim="800000"/>
            <a:headEnd/>
            <a:tailEnd/>
          </a:ln>
          <a:effectLst/>
        </p:spPr>
      </p:pic>
      <p:pic>
        <p:nvPicPr>
          <p:cNvPr id="46085" name="Picture 5"/>
          <p:cNvPicPr>
            <a:picLocks noChangeAspect="1" noChangeArrowheads="1"/>
          </p:cNvPicPr>
          <p:nvPr/>
        </p:nvPicPr>
        <p:blipFill>
          <a:blip r:embed="rId3" cstate="print"/>
          <a:srcRect/>
          <a:stretch>
            <a:fillRect/>
          </a:stretch>
        </p:blipFill>
        <p:spPr bwMode="auto">
          <a:xfrm>
            <a:off x="4873556" y="1436089"/>
            <a:ext cx="3424137" cy="2026958"/>
          </a:xfrm>
          <a:prstGeom prst="rect">
            <a:avLst/>
          </a:prstGeom>
          <a:noFill/>
          <a:ln w="9525">
            <a:noFill/>
            <a:miter lim="800000"/>
            <a:headEnd/>
            <a:tailEnd/>
          </a:ln>
          <a:effectLst/>
        </p:spPr>
      </p:pic>
      <p:pic>
        <p:nvPicPr>
          <p:cNvPr id="46086" name="Picture 6"/>
          <p:cNvPicPr>
            <a:picLocks noChangeAspect="1" noChangeArrowheads="1"/>
          </p:cNvPicPr>
          <p:nvPr/>
        </p:nvPicPr>
        <p:blipFill>
          <a:blip r:embed="rId4" cstate="print"/>
          <a:srcRect/>
          <a:stretch>
            <a:fillRect/>
          </a:stretch>
        </p:blipFill>
        <p:spPr bwMode="auto">
          <a:xfrm>
            <a:off x="1040860" y="3533671"/>
            <a:ext cx="3521412" cy="2205647"/>
          </a:xfrm>
          <a:prstGeom prst="rect">
            <a:avLst/>
          </a:prstGeom>
          <a:noFill/>
          <a:ln w="9525">
            <a:noFill/>
            <a:miter lim="800000"/>
            <a:headEnd/>
            <a:tailEnd/>
          </a:ln>
          <a:effectLst/>
        </p:spPr>
      </p:pic>
    </p:spTree>
    <p:extLst>
      <p:ext uri="{BB962C8B-B14F-4D97-AF65-F5344CB8AC3E}">
        <p14:creationId xmlns:p14="http://schemas.microsoft.com/office/powerpoint/2010/main" val="307564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9" name="Rectangle 5"/>
          <p:cNvSpPr>
            <a:spLocks noGrp="1" noChangeArrowheads="1"/>
          </p:cNvSpPr>
          <p:nvPr>
            <p:ph type="title"/>
          </p:nvPr>
        </p:nvSpPr>
        <p:spPr>
          <a:xfrm>
            <a:off x="520117" y="0"/>
            <a:ext cx="7201651" cy="1070043"/>
          </a:xfrm>
        </p:spPr>
        <p:txBody>
          <a:bodyPr rtlCol="0">
            <a:normAutofit/>
          </a:bodyPr>
          <a:lstStyle/>
          <a:p>
            <a:pPr fontAlgn="auto">
              <a:spcAft>
                <a:spcPts val="0"/>
              </a:spcAft>
              <a:defRPr/>
            </a:pPr>
            <a:r>
              <a:rPr lang="en-US" dirty="0">
                <a:solidFill>
                  <a:srgbClr val="C14628"/>
                </a:solidFill>
              </a:rPr>
              <a:t>Acute Radiation Effects: Localized Exposure</a:t>
            </a:r>
          </a:p>
        </p:txBody>
      </p:sp>
      <p:sp>
        <p:nvSpPr>
          <p:cNvPr id="55301" name="Rectangle 6"/>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557213" indent="-214313" eaLnBrk="0" hangingPunct="0">
              <a:defRPr>
                <a:solidFill>
                  <a:schemeClr val="tx1"/>
                </a:solidFill>
                <a:latin typeface="Arial" charset="0"/>
              </a:defRPr>
            </a:lvl2pPr>
            <a:lvl3pPr marL="857250" indent="-171450" eaLnBrk="0" hangingPunct="0">
              <a:defRPr>
                <a:solidFill>
                  <a:schemeClr val="tx1"/>
                </a:solidFill>
                <a:latin typeface="Arial" charset="0"/>
              </a:defRPr>
            </a:lvl3pPr>
            <a:lvl4pPr marL="1200150" indent="-171450" eaLnBrk="0" hangingPunct="0">
              <a:defRPr>
                <a:solidFill>
                  <a:schemeClr val="tx1"/>
                </a:solidFill>
                <a:latin typeface="Arial" charset="0"/>
              </a:defRPr>
            </a:lvl4pPr>
            <a:lvl5pPr marL="1543050" indent="-171450" eaLnBrk="0" hangingPunct="0">
              <a:defRPr>
                <a:solidFill>
                  <a:schemeClr val="tx1"/>
                </a:solidFill>
                <a:latin typeface="Arial" charset="0"/>
              </a:defRPr>
            </a:lvl5pPr>
            <a:lvl6pPr marL="1885950" indent="-171450" eaLnBrk="0" fontAlgn="base" hangingPunct="0">
              <a:spcBef>
                <a:spcPct val="0"/>
              </a:spcBef>
              <a:spcAft>
                <a:spcPct val="0"/>
              </a:spcAft>
              <a:defRPr>
                <a:solidFill>
                  <a:schemeClr val="tx1"/>
                </a:solidFill>
                <a:latin typeface="Arial" charset="0"/>
              </a:defRPr>
            </a:lvl6pPr>
            <a:lvl7pPr marL="2228850" indent="-171450" eaLnBrk="0" fontAlgn="base" hangingPunct="0">
              <a:spcBef>
                <a:spcPct val="0"/>
              </a:spcBef>
              <a:spcAft>
                <a:spcPct val="0"/>
              </a:spcAft>
              <a:defRPr>
                <a:solidFill>
                  <a:schemeClr val="tx1"/>
                </a:solidFill>
                <a:latin typeface="Arial" charset="0"/>
              </a:defRPr>
            </a:lvl7pPr>
            <a:lvl8pPr marL="2571750" indent="-171450" eaLnBrk="0" fontAlgn="base" hangingPunct="0">
              <a:spcBef>
                <a:spcPct val="0"/>
              </a:spcBef>
              <a:spcAft>
                <a:spcPct val="0"/>
              </a:spcAft>
              <a:defRPr>
                <a:solidFill>
                  <a:schemeClr val="tx1"/>
                </a:solidFill>
                <a:latin typeface="Arial" charset="0"/>
              </a:defRPr>
            </a:lvl8pPr>
            <a:lvl9pPr marL="2914650" indent="-171450" eaLnBrk="0" fontAlgn="base" hangingPunct="0">
              <a:spcBef>
                <a:spcPct val="0"/>
              </a:spcBef>
              <a:spcAft>
                <a:spcPct val="0"/>
              </a:spcAft>
              <a:defRPr>
                <a:solidFill>
                  <a:schemeClr val="tx1"/>
                </a:solidFill>
                <a:latin typeface="Arial" charset="0"/>
              </a:defRPr>
            </a:lvl9pPr>
          </a:lstStyle>
          <a:p>
            <a:pPr eaLnBrk="1" hangingPunct="1"/>
            <a:fld id="{1B09494A-F3B0-4F5A-A518-72B0BCB3508D}" type="slidenum">
              <a:rPr lang="en-US" altLang="en-US" smtClean="0"/>
              <a:pPr eaLnBrk="1" hangingPunct="1"/>
              <a:t>16</a:t>
            </a:fld>
            <a:endParaRPr lang="en-US" altLang="en-US"/>
          </a:p>
        </p:txBody>
      </p:sp>
      <p:pic>
        <p:nvPicPr>
          <p:cNvPr id="55302" name="Content Placeholder 4" descr="capture4.jpg"/>
          <p:cNvPicPr>
            <a:picLocks noGrp="1" noChangeAspect="1"/>
          </p:cNvPicPr>
          <p:nvPr>
            <p:ph idx="4294967295"/>
          </p:nvPr>
        </p:nvPicPr>
        <p:blipFill>
          <a:blip r:embed="rId2">
            <a:extLst>
              <a:ext uri="{28A0092B-C50C-407E-A947-70E740481C1C}">
                <a14:useLocalDpi xmlns:a14="http://schemas.microsoft.com/office/drawing/2010/main" val="0"/>
              </a:ext>
            </a:extLst>
          </a:blip>
          <a:srcRect l="22905" r="21257" b="13403"/>
          <a:stretch>
            <a:fillRect/>
          </a:stretch>
        </p:blipFill>
        <p:spPr>
          <a:xfrm>
            <a:off x="311285" y="1194092"/>
            <a:ext cx="2507612" cy="3105534"/>
          </a:xfrm>
        </p:spPr>
      </p:pic>
      <p:pic>
        <p:nvPicPr>
          <p:cNvPr id="55303" name="Content Placeholder 3" descr="capture12.jpg"/>
          <p:cNvPicPr>
            <a:picLocks noChangeAspect="1"/>
          </p:cNvPicPr>
          <p:nvPr/>
        </p:nvPicPr>
        <p:blipFill>
          <a:blip r:embed="rId3">
            <a:extLst>
              <a:ext uri="{28A0092B-C50C-407E-A947-70E740481C1C}">
                <a14:useLocalDpi xmlns:a14="http://schemas.microsoft.com/office/drawing/2010/main" val="0"/>
              </a:ext>
            </a:extLst>
          </a:blip>
          <a:srcRect l="31796"/>
          <a:stretch>
            <a:fillRect/>
          </a:stretch>
        </p:blipFill>
        <p:spPr bwMode="auto">
          <a:xfrm>
            <a:off x="2806389" y="1194183"/>
            <a:ext cx="2290906" cy="3122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Content Placeholder 3" descr="capture6.jpg"/>
          <p:cNvPicPr>
            <a:picLocks noChangeAspect="1"/>
          </p:cNvPicPr>
          <p:nvPr/>
        </p:nvPicPr>
        <p:blipFill>
          <a:blip r:embed="rId4">
            <a:extLst>
              <a:ext uri="{28A0092B-C50C-407E-A947-70E740481C1C}">
                <a14:useLocalDpi xmlns:a14="http://schemas.microsoft.com/office/drawing/2010/main" val="0"/>
              </a:ext>
            </a:extLst>
          </a:blip>
          <a:srcRect l="15215" r="12206"/>
          <a:stretch>
            <a:fillRect/>
          </a:stretch>
        </p:blipFill>
        <p:spPr bwMode="auto">
          <a:xfrm>
            <a:off x="5097295" y="1194183"/>
            <a:ext cx="2930969" cy="310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5097295" y="4332749"/>
            <a:ext cx="3287948" cy="2447429"/>
          </a:xfrm>
          <a:prstGeom prst="rect">
            <a:avLst/>
          </a:prstGeom>
        </p:spPr>
      </p:pic>
    </p:spTree>
    <p:extLst>
      <p:ext uri="{BB962C8B-B14F-4D97-AF65-F5344CB8AC3E}">
        <p14:creationId xmlns:p14="http://schemas.microsoft.com/office/powerpoint/2010/main" val="2437219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412898" y="373399"/>
            <a:ext cx="5021458" cy="711369"/>
          </a:xfrm>
        </p:spPr>
        <p:txBody>
          <a:bodyPr/>
          <a:lstStyle/>
          <a:p>
            <a:r>
              <a:rPr lang="en-US" dirty="0">
                <a:solidFill>
                  <a:srgbClr val="C14628"/>
                </a:solidFill>
              </a:rPr>
              <a:t>Is It Safe to Work Here?</a:t>
            </a:r>
          </a:p>
        </p:txBody>
      </p:sp>
      <p:sp>
        <p:nvSpPr>
          <p:cNvPr id="47107" name="Rectangle 3"/>
          <p:cNvSpPr>
            <a:spLocks noGrp="1" noChangeArrowheads="1"/>
          </p:cNvSpPr>
          <p:nvPr>
            <p:ph type="body" idx="1"/>
          </p:nvPr>
        </p:nvSpPr>
        <p:spPr>
          <a:xfrm>
            <a:off x="1" y="1128409"/>
            <a:ext cx="5564220" cy="4460861"/>
          </a:xfrm>
        </p:spPr>
        <p:txBody>
          <a:bodyPr>
            <a:normAutofit fontScale="92500" lnSpcReduction="10000"/>
          </a:bodyPr>
          <a:lstStyle/>
          <a:p>
            <a:r>
              <a:rPr lang="en-US" sz="2000" b="1" dirty="0">
                <a:solidFill>
                  <a:schemeClr val="accent2"/>
                </a:solidFill>
              </a:rPr>
              <a:t>Burns like the previous slide occurred by accidentally putting the hand directly into the X-ray Beam.</a:t>
            </a:r>
          </a:p>
          <a:p>
            <a:endParaRPr lang="en-US" sz="2000" b="1" dirty="0">
              <a:solidFill>
                <a:schemeClr val="accent2"/>
              </a:solidFill>
            </a:endParaRPr>
          </a:p>
          <a:p>
            <a:r>
              <a:rPr lang="en-US" sz="2000" b="1" dirty="0">
                <a:solidFill>
                  <a:srgbClr val="008000"/>
                </a:solidFill>
              </a:rPr>
              <a:t>Our X-ray beams are totally enclosed in shielded cabinets (except the handheld XRF) and will not allow that type of accident as long as the shielding is in place and interlocks are not defeated.</a:t>
            </a:r>
            <a:r>
              <a:rPr lang="en-US" sz="2000" b="1" dirty="0"/>
              <a:t>  </a:t>
            </a:r>
          </a:p>
          <a:p>
            <a:endParaRPr lang="en-US" sz="2000" b="1" dirty="0"/>
          </a:p>
          <a:p>
            <a:r>
              <a:rPr lang="en-US" sz="2000" b="1" dirty="0">
                <a:solidFill>
                  <a:srgbClr val="CC6600"/>
                </a:solidFill>
              </a:rPr>
              <a:t>The handheld XRF requires the most care in use.  It is a very low power X-ray tube but has the greatest risk of X-ray exposure.  The manufacturers safety instructions must be thoroughly understood and strictly followed. Dosimetry must be worn.</a:t>
            </a:r>
          </a:p>
          <a:p>
            <a:endParaRPr lang="en-US" dirty="0"/>
          </a:p>
        </p:txBody>
      </p:sp>
      <p:sp>
        <p:nvSpPr>
          <p:cNvPr id="6" name="Rectangle 3"/>
          <p:cNvSpPr txBox="1">
            <a:spLocks noChangeArrowheads="1"/>
          </p:cNvSpPr>
          <p:nvPr/>
        </p:nvSpPr>
        <p:spPr bwMode="auto">
          <a:xfrm>
            <a:off x="5564220" y="2058481"/>
            <a:ext cx="3579779" cy="52309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lr>
                <a:srgbClr val="BA8747"/>
              </a:buClr>
              <a:buFont typeface="Wingdings" pitchFamily="2" charset="2"/>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997F69"/>
              </a:buClr>
              <a:buFont typeface="Tahoma" charset="0"/>
              <a:buChar char="-"/>
              <a:defRPr sz="2400">
                <a:solidFill>
                  <a:schemeClr val="tx1"/>
                </a:solidFill>
                <a:latin typeface="+mn-lt"/>
              </a:defRPr>
            </a:lvl2pPr>
            <a:lvl3pPr marL="1143000" indent="-228600" algn="l" rtl="0" eaLnBrk="1" fontAlgn="base" hangingPunct="1">
              <a:spcBef>
                <a:spcPct val="20000"/>
              </a:spcBef>
              <a:spcAft>
                <a:spcPct val="0"/>
              </a:spcAft>
              <a:buClr>
                <a:srgbClr val="997F69"/>
              </a:buClr>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Clr>
                <a:srgbClr val="997F69"/>
              </a:buClr>
              <a:buFont typeface="Arial" charset="0"/>
              <a:buChar char="-"/>
              <a:defRPr sz="2400">
                <a:solidFill>
                  <a:schemeClr val="tx1"/>
                </a:solidFill>
                <a:latin typeface="+mn-lt"/>
              </a:defRPr>
            </a:lvl4pPr>
            <a:lvl5pPr marL="2057400" indent="-228600" algn="l" rtl="0" eaLnBrk="1" fontAlgn="base" hangingPunct="1">
              <a:spcBef>
                <a:spcPct val="20000"/>
              </a:spcBef>
              <a:spcAft>
                <a:spcPct val="0"/>
              </a:spcAft>
              <a:buClr>
                <a:srgbClr val="997F69"/>
              </a:buClr>
              <a:buFont typeface="Arial" charset="0"/>
              <a:buChar char="-"/>
              <a:defRPr sz="2400">
                <a:solidFill>
                  <a:schemeClr val="tx1"/>
                </a:solidFill>
                <a:latin typeface="+mn-lt"/>
              </a:defRPr>
            </a:lvl5pPr>
            <a:lvl6pPr marL="25146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6pPr>
            <a:lvl7pPr marL="29718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7pPr>
            <a:lvl8pPr marL="34290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8pPr>
            <a:lvl9pPr marL="38862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9pPr>
          </a:lstStyle>
          <a:p>
            <a:pPr marL="342900" lvl="1" indent="0">
              <a:buNone/>
            </a:pPr>
            <a:r>
              <a:rPr lang="en-US" altLang="en-US" sz="2000" b="1" kern="0" dirty="0">
                <a:latin typeface="Arial" panose="020B0604020202020204" pitchFamily="34" charset="0"/>
                <a:cs typeface="Arial" panose="020B0604020202020204" pitchFamily="34" charset="0"/>
              </a:rPr>
              <a:t>What if I am pregnant?</a:t>
            </a:r>
          </a:p>
        </p:txBody>
      </p:sp>
      <p:pic>
        <p:nvPicPr>
          <p:cNvPr id="7" name="Picture 6"/>
          <p:cNvPicPr>
            <a:picLocks noChangeAspect="1"/>
          </p:cNvPicPr>
          <p:nvPr/>
        </p:nvPicPr>
        <p:blipFill>
          <a:blip r:embed="rId2"/>
          <a:stretch>
            <a:fillRect/>
          </a:stretch>
        </p:blipFill>
        <p:spPr>
          <a:xfrm>
            <a:off x="6734768" y="2555728"/>
            <a:ext cx="1363868" cy="1285183"/>
          </a:xfrm>
          <a:prstGeom prst="rect">
            <a:avLst/>
          </a:prstGeom>
        </p:spPr>
      </p:pic>
      <p:sp>
        <p:nvSpPr>
          <p:cNvPr id="8" name="Rectangle 3"/>
          <p:cNvSpPr txBox="1">
            <a:spLocks noChangeArrowheads="1"/>
          </p:cNvSpPr>
          <p:nvPr/>
        </p:nvSpPr>
        <p:spPr bwMode="auto">
          <a:xfrm>
            <a:off x="6108970" y="3988340"/>
            <a:ext cx="2840477" cy="1770434"/>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lr>
                <a:srgbClr val="BA8747"/>
              </a:buClr>
              <a:buFont typeface="Wingdings" pitchFamily="2" charset="2"/>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997F69"/>
              </a:buClr>
              <a:buFont typeface="Tahoma" charset="0"/>
              <a:buChar char="-"/>
              <a:defRPr sz="2400">
                <a:solidFill>
                  <a:schemeClr val="tx1"/>
                </a:solidFill>
                <a:latin typeface="+mn-lt"/>
              </a:defRPr>
            </a:lvl2pPr>
            <a:lvl3pPr marL="1143000" indent="-228600" algn="l" rtl="0" eaLnBrk="1" fontAlgn="base" hangingPunct="1">
              <a:spcBef>
                <a:spcPct val="20000"/>
              </a:spcBef>
              <a:spcAft>
                <a:spcPct val="0"/>
              </a:spcAft>
              <a:buClr>
                <a:srgbClr val="997F69"/>
              </a:buClr>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Clr>
                <a:srgbClr val="997F69"/>
              </a:buClr>
              <a:buFont typeface="Arial" charset="0"/>
              <a:buChar char="-"/>
              <a:defRPr sz="2400">
                <a:solidFill>
                  <a:schemeClr val="tx1"/>
                </a:solidFill>
                <a:latin typeface="+mn-lt"/>
              </a:defRPr>
            </a:lvl4pPr>
            <a:lvl5pPr marL="2057400" indent="-228600" algn="l" rtl="0" eaLnBrk="1" fontAlgn="base" hangingPunct="1">
              <a:spcBef>
                <a:spcPct val="20000"/>
              </a:spcBef>
              <a:spcAft>
                <a:spcPct val="0"/>
              </a:spcAft>
              <a:buClr>
                <a:srgbClr val="997F69"/>
              </a:buClr>
              <a:buFont typeface="Arial" charset="0"/>
              <a:buChar char="-"/>
              <a:defRPr sz="2400">
                <a:solidFill>
                  <a:schemeClr val="tx1"/>
                </a:solidFill>
                <a:latin typeface="+mn-lt"/>
              </a:defRPr>
            </a:lvl5pPr>
            <a:lvl6pPr marL="25146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6pPr>
            <a:lvl7pPr marL="29718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7pPr>
            <a:lvl8pPr marL="34290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8pPr>
            <a:lvl9pPr marL="38862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9pPr>
          </a:lstStyle>
          <a:p>
            <a:pPr marL="342900" lvl="1" indent="0">
              <a:buNone/>
            </a:pPr>
            <a:r>
              <a:rPr lang="en-US" altLang="en-US" sz="2000" kern="0" dirty="0">
                <a:latin typeface="Arial" panose="020B0604020202020204" pitchFamily="34" charset="0"/>
                <a:cs typeface="Arial" panose="020B0604020202020204" pitchFamily="34" charset="0"/>
              </a:rPr>
              <a:t>There’s a “</a:t>
            </a:r>
            <a:r>
              <a:rPr lang="en-US" altLang="en-US" sz="2000" b="1" kern="0" dirty="0">
                <a:solidFill>
                  <a:srgbClr val="C00000"/>
                </a:solidFill>
                <a:latin typeface="Arial" panose="020B0604020202020204" pitchFamily="34" charset="0"/>
                <a:cs typeface="Arial" panose="020B0604020202020204" pitchFamily="34" charset="0"/>
              </a:rPr>
              <a:t>pregnant worker</a:t>
            </a:r>
            <a:r>
              <a:rPr lang="en-US" altLang="en-US" sz="2000" kern="0" dirty="0">
                <a:latin typeface="Arial" panose="020B0604020202020204" pitchFamily="34" charset="0"/>
                <a:cs typeface="Arial" panose="020B0604020202020204" pitchFamily="34" charset="0"/>
              </a:rPr>
              <a:t>” program. RSO should be notified of a pregnancy.</a:t>
            </a:r>
          </a:p>
        </p:txBody>
      </p:sp>
    </p:spTree>
    <p:extLst>
      <p:ext uri="{BB962C8B-B14F-4D97-AF65-F5344CB8AC3E}">
        <p14:creationId xmlns:p14="http://schemas.microsoft.com/office/powerpoint/2010/main" val="149420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950" y="262648"/>
            <a:ext cx="6171857" cy="865761"/>
          </a:xfrm>
        </p:spPr>
        <p:txBody>
          <a:bodyPr/>
          <a:lstStyle/>
          <a:p>
            <a:r>
              <a:rPr lang="en-US" altLang="en-US" dirty="0">
                <a:solidFill>
                  <a:srgbClr val="C14628"/>
                </a:solidFill>
              </a:rPr>
              <a:t>Declaration of Pregnancy</a:t>
            </a:r>
            <a:endParaRPr lang="en-US" dirty="0">
              <a:solidFill>
                <a:srgbClr val="C14628"/>
              </a:solidFill>
            </a:endParaRPr>
          </a:p>
        </p:txBody>
      </p:sp>
      <p:sp>
        <p:nvSpPr>
          <p:cNvPr id="3" name="Slide Number Placeholder 2"/>
          <p:cNvSpPr>
            <a:spLocks noGrp="1"/>
          </p:cNvSpPr>
          <p:nvPr>
            <p:ph type="sldNum" sz="quarter" idx="4294967295"/>
          </p:nvPr>
        </p:nvSpPr>
        <p:spPr/>
        <p:txBody>
          <a:bodyPr/>
          <a:lstStyle/>
          <a:p>
            <a:pPr>
              <a:defRPr/>
            </a:pPr>
            <a:fld id="{0966DC23-5D75-4E55-94E0-8AC9A57DBD08}" type="slidenum">
              <a:rPr lang="en-US" smtClean="0"/>
              <a:pPr>
                <a:defRPr/>
              </a:pPr>
              <a:t>18</a:t>
            </a:fld>
            <a:endParaRPr lang="en-US"/>
          </a:p>
        </p:txBody>
      </p:sp>
      <p:sp>
        <p:nvSpPr>
          <p:cNvPr id="4" name="Content Placeholder 3"/>
          <p:cNvSpPr>
            <a:spLocks noGrp="1"/>
          </p:cNvSpPr>
          <p:nvPr>
            <p:ph idx="1"/>
          </p:nvPr>
        </p:nvSpPr>
        <p:spPr>
          <a:xfrm>
            <a:off x="107005" y="1128409"/>
            <a:ext cx="3573922" cy="4201135"/>
          </a:xfrm>
        </p:spPr>
        <p:txBody>
          <a:bodyPr>
            <a:normAutofit lnSpcReduction="10000"/>
          </a:bodyPr>
          <a:lstStyle/>
          <a:p>
            <a:pPr marL="171450" indent="-171450" defTabSz="457200"/>
            <a:r>
              <a:rPr lang="en-US" altLang="en-US" sz="2000" b="1" dirty="0"/>
              <a:t>Available for those radiation workers who are pregnant or planning a pregnancy.</a:t>
            </a:r>
          </a:p>
          <a:p>
            <a:pPr marL="0" indent="0" defTabSz="457200">
              <a:buNone/>
            </a:pPr>
            <a:endParaRPr lang="en-US" altLang="en-US" sz="2000" b="1" dirty="0"/>
          </a:p>
          <a:p>
            <a:pPr marL="171450" indent="-171450" defTabSz="457200"/>
            <a:r>
              <a:rPr lang="en-US" altLang="en-US" sz="2000" b="1" dirty="0"/>
              <a:t>Purely </a:t>
            </a:r>
            <a:r>
              <a:rPr lang="en-US" altLang="en-US" sz="2000" b="1" u="sng" dirty="0"/>
              <a:t>VOLUNTARY</a:t>
            </a:r>
            <a:r>
              <a:rPr lang="en-US" altLang="en-US" sz="2000" b="1" dirty="0"/>
              <a:t>!</a:t>
            </a:r>
          </a:p>
          <a:p>
            <a:pPr marL="0" indent="0" defTabSz="457200">
              <a:buNone/>
            </a:pPr>
            <a:endParaRPr lang="en-US" altLang="en-US" sz="2000" b="1" dirty="0"/>
          </a:p>
          <a:p>
            <a:pPr marL="171450" indent="-171450" defTabSz="457200"/>
            <a:r>
              <a:rPr lang="en-US" altLang="en-US" sz="2000" b="1" dirty="0"/>
              <a:t>To be apart of the program, you must DECLARE your pregnancy in writing to the RSO and provide the estimated date of conception. </a:t>
            </a:r>
          </a:p>
          <a:p>
            <a:endParaRPr lang="en-US" sz="1350" dirty="0"/>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0891" y="5632741"/>
            <a:ext cx="941901" cy="10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a:off x="4454712" y="1060315"/>
            <a:ext cx="4241816" cy="5330757"/>
          </a:xfrm>
          <a:prstGeom prst="rect">
            <a:avLst/>
          </a:prstGeom>
        </p:spPr>
      </p:pic>
    </p:spTree>
    <p:extLst>
      <p:ext uri="{BB962C8B-B14F-4D97-AF65-F5344CB8AC3E}">
        <p14:creationId xmlns:p14="http://schemas.microsoft.com/office/powerpoint/2010/main" val="130390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91261" y="419450"/>
            <a:ext cx="5763237" cy="639526"/>
          </a:xfrm>
        </p:spPr>
        <p:txBody>
          <a:bodyPr>
            <a:normAutofit/>
          </a:bodyPr>
          <a:lstStyle/>
          <a:p>
            <a:r>
              <a:rPr lang="en-US" dirty="0">
                <a:solidFill>
                  <a:srgbClr val="C14628"/>
                </a:solidFill>
              </a:rPr>
              <a:t>How Do We Know Our Exposure?</a:t>
            </a:r>
          </a:p>
        </p:txBody>
      </p:sp>
      <p:pic>
        <p:nvPicPr>
          <p:cNvPr id="5" name="Content Placeholder 4" descr="victoreen-1">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38136" y="1682885"/>
            <a:ext cx="2400047" cy="221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invGray">
          <a:xfrm>
            <a:off x="1652047" y="4030355"/>
            <a:ext cx="1702559" cy="80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CC9900"/>
              </a:buClr>
              <a:buFont typeface="Wingdings" panose="05000000000000000000" pitchFamily="2" charset="2"/>
              <a:buChar char="§"/>
              <a:defRPr sz="2400">
                <a:solidFill>
                  <a:schemeClr val="tx1"/>
                </a:solidFill>
                <a:latin typeface="Tahoma" panose="020B0604030504040204" pitchFamily="34" charset="0"/>
              </a:defRPr>
            </a:lvl1pPr>
            <a:lvl2pPr marL="742950" indent="-285750">
              <a:spcBef>
                <a:spcPct val="20000"/>
              </a:spcBef>
              <a:buClr>
                <a:srgbClr val="CC9900"/>
              </a:buClr>
              <a:buFont typeface="Tahoma" panose="020B0604030504040204" pitchFamily="34" charset="0"/>
              <a:buChar char="-"/>
              <a:defRPr sz="2400">
                <a:solidFill>
                  <a:schemeClr val="tx1"/>
                </a:solidFill>
                <a:latin typeface="Tahoma" panose="020B0604030504040204" pitchFamily="34" charset="0"/>
              </a:defRPr>
            </a:lvl2pPr>
            <a:lvl3pPr marL="1143000" indent="-228600">
              <a:spcBef>
                <a:spcPct val="20000"/>
              </a:spcBef>
              <a:buClr>
                <a:srgbClr val="CC9900"/>
              </a:buClr>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rgbClr val="CC9900"/>
              </a:buClr>
              <a:buFont typeface="Arial" panose="020B0604020202020204" pitchFamily="34" charset="0"/>
              <a:buChar char="-"/>
              <a:defRPr sz="2400">
                <a:solidFill>
                  <a:schemeClr val="tx1"/>
                </a:solidFill>
                <a:latin typeface="Tahoma" panose="020B0604030504040204" pitchFamily="34" charset="0"/>
              </a:defRPr>
            </a:lvl4pPr>
            <a:lvl5pPr marL="2057400" indent="-228600">
              <a:spcBef>
                <a:spcPct val="20000"/>
              </a:spcBef>
              <a:buClr>
                <a:srgbClr val="CC9900"/>
              </a:buClr>
              <a:buFont typeface="Arial" panose="020B0604020202020204" pitchFamily="34" charset="0"/>
              <a:buChar char="-"/>
              <a:defRPr sz="2400">
                <a:solidFill>
                  <a:schemeClr val="tx1"/>
                </a:solidFill>
                <a:latin typeface="Tahoma" panose="020B0604030504040204" pitchFamily="34" charset="0"/>
              </a:defRPr>
            </a:lvl5pPr>
            <a:lvl6pPr marL="2514600" indent="-228600" eaLnBrk="0" fontAlgn="base" hangingPunct="0">
              <a:spcBef>
                <a:spcPct val="20000"/>
              </a:spcBef>
              <a:spcAft>
                <a:spcPct val="0"/>
              </a:spcAft>
              <a:buClr>
                <a:srgbClr val="CC9900"/>
              </a:buClr>
              <a:buFont typeface="Arial" panose="020B0604020202020204" pitchFamily="34" charset="0"/>
              <a:buChar char="-"/>
              <a:defRPr sz="2400">
                <a:solidFill>
                  <a:schemeClr val="tx1"/>
                </a:solidFill>
                <a:latin typeface="Tahoma" panose="020B0604030504040204" pitchFamily="34" charset="0"/>
              </a:defRPr>
            </a:lvl6pPr>
            <a:lvl7pPr marL="2971800" indent="-228600" eaLnBrk="0" fontAlgn="base" hangingPunct="0">
              <a:spcBef>
                <a:spcPct val="20000"/>
              </a:spcBef>
              <a:spcAft>
                <a:spcPct val="0"/>
              </a:spcAft>
              <a:buClr>
                <a:srgbClr val="CC9900"/>
              </a:buClr>
              <a:buFont typeface="Arial" panose="020B0604020202020204" pitchFamily="34" charset="0"/>
              <a:buChar char="-"/>
              <a:defRPr sz="2400">
                <a:solidFill>
                  <a:schemeClr val="tx1"/>
                </a:solidFill>
                <a:latin typeface="Tahoma" panose="020B0604030504040204" pitchFamily="34" charset="0"/>
              </a:defRPr>
            </a:lvl7pPr>
            <a:lvl8pPr marL="3429000" indent="-228600" eaLnBrk="0" fontAlgn="base" hangingPunct="0">
              <a:spcBef>
                <a:spcPct val="20000"/>
              </a:spcBef>
              <a:spcAft>
                <a:spcPct val="0"/>
              </a:spcAft>
              <a:buClr>
                <a:srgbClr val="CC9900"/>
              </a:buClr>
              <a:buFont typeface="Arial" panose="020B0604020202020204" pitchFamily="34" charset="0"/>
              <a:buChar char="-"/>
              <a:defRPr sz="2400">
                <a:solidFill>
                  <a:schemeClr val="tx1"/>
                </a:solidFill>
                <a:latin typeface="Tahoma" panose="020B0604030504040204" pitchFamily="34" charset="0"/>
              </a:defRPr>
            </a:lvl8pPr>
            <a:lvl9pPr marL="3886200" indent="-228600" eaLnBrk="0" fontAlgn="base" hangingPunct="0">
              <a:spcBef>
                <a:spcPct val="20000"/>
              </a:spcBef>
              <a:spcAft>
                <a:spcPct val="0"/>
              </a:spcAft>
              <a:buClr>
                <a:srgbClr val="CC9900"/>
              </a:buClr>
              <a:buFont typeface="Arial" panose="020B0604020202020204" pitchFamily="34" charset="0"/>
              <a:buChar char="-"/>
              <a:defRPr sz="2400">
                <a:solidFill>
                  <a:schemeClr val="tx1"/>
                </a:solidFill>
                <a:latin typeface="Tahoma" panose="020B0604030504040204" pitchFamily="34" charset="0"/>
              </a:defRPr>
            </a:lvl9pPr>
          </a:lstStyle>
          <a:p>
            <a:pPr algn="ctr">
              <a:spcBef>
                <a:spcPct val="40000"/>
              </a:spcBef>
              <a:buClr>
                <a:srgbClr val="FF9B4B"/>
              </a:buClr>
              <a:buSzPct val="130000"/>
              <a:buFontTx/>
              <a:buNone/>
            </a:pPr>
            <a:r>
              <a:rPr lang="en-US" altLang="en-US" sz="1500" b="1" dirty="0">
                <a:latin typeface="Arial" panose="020B0604020202020204" pitchFamily="34" charset="0"/>
              </a:rPr>
              <a:t>Geiger Counters</a:t>
            </a:r>
          </a:p>
          <a:p>
            <a:pPr algn="ctr">
              <a:spcBef>
                <a:spcPct val="50000"/>
              </a:spcBef>
              <a:buClrTx/>
              <a:buFontTx/>
              <a:buNone/>
            </a:pPr>
            <a:endParaRPr lang="en-US" altLang="en-US" sz="2100" b="1" dirty="0">
              <a:latin typeface="Times New Roman" panose="02020603050405020304" pitchFamily="18" charset="0"/>
            </a:endParaRPr>
          </a:p>
        </p:txBody>
      </p:sp>
      <p:pic>
        <p:nvPicPr>
          <p:cNvPr id="7" name="Content Placeholder 4"/>
          <p:cNvPicPr>
            <a:picLocks noChangeAspect="1"/>
          </p:cNvPicPr>
          <p:nvPr/>
        </p:nvPicPr>
        <p:blipFill>
          <a:blip r:embed="rId4"/>
          <a:stretch>
            <a:fillRect/>
          </a:stretch>
        </p:blipFill>
        <p:spPr bwMode="auto">
          <a:xfrm>
            <a:off x="3599234" y="1682885"/>
            <a:ext cx="2065351" cy="2214404"/>
          </a:xfrm>
          <a:prstGeom prst="rect">
            <a:avLst/>
          </a:prstGeom>
          <a:noFill/>
          <a:ln w="9525">
            <a:noFill/>
            <a:miter lim="800000"/>
            <a:headEnd/>
            <a:tailEnd/>
          </a:ln>
        </p:spPr>
      </p:pic>
      <p:pic>
        <p:nvPicPr>
          <p:cNvPr id="8" name="Picture 7"/>
          <p:cNvPicPr>
            <a:picLocks noChangeAspect="1"/>
          </p:cNvPicPr>
          <p:nvPr/>
        </p:nvPicPr>
        <p:blipFill>
          <a:blip r:embed="rId5"/>
          <a:stretch>
            <a:fillRect/>
          </a:stretch>
        </p:blipFill>
        <p:spPr>
          <a:xfrm>
            <a:off x="5986676" y="1945532"/>
            <a:ext cx="1692855" cy="1663430"/>
          </a:xfrm>
          <a:prstGeom prst="rect">
            <a:avLst/>
          </a:prstGeom>
        </p:spPr>
      </p:pic>
      <p:sp>
        <p:nvSpPr>
          <p:cNvPr id="9" name="Text Box 3"/>
          <p:cNvSpPr txBox="1">
            <a:spLocks noChangeArrowheads="1"/>
          </p:cNvSpPr>
          <p:nvPr/>
        </p:nvSpPr>
        <p:spPr bwMode="invGray">
          <a:xfrm>
            <a:off x="5868154" y="3862664"/>
            <a:ext cx="2381705" cy="80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CC9900"/>
              </a:buClr>
              <a:buFont typeface="Wingdings" panose="05000000000000000000" pitchFamily="2" charset="2"/>
              <a:buChar char="§"/>
              <a:defRPr sz="2400">
                <a:solidFill>
                  <a:schemeClr val="tx1"/>
                </a:solidFill>
                <a:latin typeface="Tahoma" panose="020B0604030504040204" pitchFamily="34" charset="0"/>
              </a:defRPr>
            </a:lvl1pPr>
            <a:lvl2pPr marL="742950" indent="-285750">
              <a:spcBef>
                <a:spcPct val="20000"/>
              </a:spcBef>
              <a:buClr>
                <a:srgbClr val="CC9900"/>
              </a:buClr>
              <a:buFont typeface="Tahoma" panose="020B0604030504040204" pitchFamily="34" charset="0"/>
              <a:buChar char="-"/>
              <a:defRPr sz="2400">
                <a:solidFill>
                  <a:schemeClr val="tx1"/>
                </a:solidFill>
                <a:latin typeface="Tahoma" panose="020B0604030504040204" pitchFamily="34" charset="0"/>
              </a:defRPr>
            </a:lvl2pPr>
            <a:lvl3pPr marL="1143000" indent="-228600">
              <a:spcBef>
                <a:spcPct val="20000"/>
              </a:spcBef>
              <a:buClr>
                <a:srgbClr val="CC9900"/>
              </a:buClr>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rgbClr val="CC9900"/>
              </a:buClr>
              <a:buFont typeface="Arial" panose="020B0604020202020204" pitchFamily="34" charset="0"/>
              <a:buChar char="-"/>
              <a:defRPr sz="2400">
                <a:solidFill>
                  <a:schemeClr val="tx1"/>
                </a:solidFill>
                <a:latin typeface="Tahoma" panose="020B0604030504040204" pitchFamily="34" charset="0"/>
              </a:defRPr>
            </a:lvl4pPr>
            <a:lvl5pPr marL="2057400" indent="-228600">
              <a:spcBef>
                <a:spcPct val="20000"/>
              </a:spcBef>
              <a:buClr>
                <a:srgbClr val="CC9900"/>
              </a:buClr>
              <a:buFont typeface="Arial" panose="020B0604020202020204" pitchFamily="34" charset="0"/>
              <a:buChar char="-"/>
              <a:defRPr sz="2400">
                <a:solidFill>
                  <a:schemeClr val="tx1"/>
                </a:solidFill>
                <a:latin typeface="Tahoma" panose="020B0604030504040204" pitchFamily="34" charset="0"/>
              </a:defRPr>
            </a:lvl5pPr>
            <a:lvl6pPr marL="2514600" indent="-228600" eaLnBrk="0" fontAlgn="base" hangingPunct="0">
              <a:spcBef>
                <a:spcPct val="20000"/>
              </a:spcBef>
              <a:spcAft>
                <a:spcPct val="0"/>
              </a:spcAft>
              <a:buClr>
                <a:srgbClr val="CC9900"/>
              </a:buClr>
              <a:buFont typeface="Arial" panose="020B0604020202020204" pitchFamily="34" charset="0"/>
              <a:buChar char="-"/>
              <a:defRPr sz="2400">
                <a:solidFill>
                  <a:schemeClr val="tx1"/>
                </a:solidFill>
                <a:latin typeface="Tahoma" panose="020B0604030504040204" pitchFamily="34" charset="0"/>
              </a:defRPr>
            </a:lvl6pPr>
            <a:lvl7pPr marL="2971800" indent="-228600" eaLnBrk="0" fontAlgn="base" hangingPunct="0">
              <a:spcBef>
                <a:spcPct val="20000"/>
              </a:spcBef>
              <a:spcAft>
                <a:spcPct val="0"/>
              </a:spcAft>
              <a:buClr>
                <a:srgbClr val="CC9900"/>
              </a:buClr>
              <a:buFont typeface="Arial" panose="020B0604020202020204" pitchFamily="34" charset="0"/>
              <a:buChar char="-"/>
              <a:defRPr sz="2400">
                <a:solidFill>
                  <a:schemeClr val="tx1"/>
                </a:solidFill>
                <a:latin typeface="Tahoma" panose="020B0604030504040204" pitchFamily="34" charset="0"/>
              </a:defRPr>
            </a:lvl7pPr>
            <a:lvl8pPr marL="3429000" indent="-228600" eaLnBrk="0" fontAlgn="base" hangingPunct="0">
              <a:spcBef>
                <a:spcPct val="20000"/>
              </a:spcBef>
              <a:spcAft>
                <a:spcPct val="0"/>
              </a:spcAft>
              <a:buClr>
                <a:srgbClr val="CC9900"/>
              </a:buClr>
              <a:buFont typeface="Arial" panose="020B0604020202020204" pitchFamily="34" charset="0"/>
              <a:buChar char="-"/>
              <a:defRPr sz="2400">
                <a:solidFill>
                  <a:schemeClr val="tx1"/>
                </a:solidFill>
                <a:latin typeface="Tahoma" panose="020B0604030504040204" pitchFamily="34" charset="0"/>
              </a:defRPr>
            </a:lvl8pPr>
            <a:lvl9pPr marL="3886200" indent="-228600" eaLnBrk="0" fontAlgn="base" hangingPunct="0">
              <a:spcBef>
                <a:spcPct val="20000"/>
              </a:spcBef>
              <a:spcAft>
                <a:spcPct val="0"/>
              </a:spcAft>
              <a:buClr>
                <a:srgbClr val="CC9900"/>
              </a:buClr>
              <a:buFont typeface="Arial" panose="020B0604020202020204" pitchFamily="34" charset="0"/>
              <a:buChar char="-"/>
              <a:defRPr sz="2400">
                <a:solidFill>
                  <a:schemeClr val="tx1"/>
                </a:solidFill>
                <a:latin typeface="Tahoma" panose="020B0604030504040204" pitchFamily="34" charset="0"/>
              </a:defRPr>
            </a:lvl9pPr>
          </a:lstStyle>
          <a:p>
            <a:pPr algn="ctr">
              <a:spcBef>
                <a:spcPct val="40000"/>
              </a:spcBef>
              <a:buClr>
                <a:srgbClr val="FF9B4B"/>
              </a:buClr>
              <a:buSzPct val="130000"/>
              <a:buFontTx/>
              <a:buNone/>
            </a:pPr>
            <a:r>
              <a:rPr lang="en-US" altLang="en-US" sz="1500" b="1" dirty="0">
                <a:latin typeface="Arial" panose="020B0604020202020204" pitchFamily="34" charset="0"/>
              </a:rPr>
              <a:t>LANDAUER Dosimetry</a:t>
            </a:r>
          </a:p>
          <a:p>
            <a:pPr algn="ctr">
              <a:spcBef>
                <a:spcPct val="50000"/>
              </a:spcBef>
              <a:buClrTx/>
              <a:buFontTx/>
              <a:buNone/>
            </a:pPr>
            <a:endParaRPr lang="en-US" altLang="en-US" sz="2100" b="1" dirty="0">
              <a:latin typeface="Times New Roman" panose="02020603050405020304" pitchFamily="18" charset="0"/>
            </a:endParaRPr>
          </a:p>
        </p:txBody>
      </p:sp>
      <p:sp>
        <p:nvSpPr>
          <p:cNvPr id="10" name="Text Box 3"/>
          <p:cNvSpPr txBox="1">
            <a:spLocks noChangeArrowheads="1"/>
          </p:cNvSpPr>
          <p:nvPr/>
        </p:nvSpPr>
        <p:spPr bwMode="invGray">
          <a:xfrm>
            <a:off x="4191764" y="3897290"/>
            <a:ext cx="1259379" cy="94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CC9900"/>
              </a:buClr>
              <a:buFont typeface="Wingdings" panose="05000000000000000000" pitchFamily="2" charset="2"/>
              <a:buChar char="§"/>
              <a:defRPr sz="2400">
                <a:solidFill>
                  <a:schemeClr val="tx1"/>
                </a:solidFill>
                <a:latin typeface="Tahoma" panose="020B0604030504040204" pitchFamily="34" charset="0"/>
              </a:defRPr>
            </a:lvl1pPr>
            <a:lvl2pPr marL="742950" indent="-285750">
              <a:spcBef>
                <a:spcPct val="20000"/>
              </a:spcBef>
              <a:buClr>
                <a:srgbClr val="CC9900"/>
              </a:buClr>
              <a:buFont typeface="Tahoma" panose="020B0604030504040204" pitchFamily="34" charset="0"/>
              <a:buChar char="-"/>
              <a:defRPr sz="2400">
                <a:solidFill>
                  <a:schemeClr val="tx1"/>
                </a:solidFill>
                <a:latin typeface="Tahoma" panose="020B0604030504040204" pitchFamily="34" charset="0"/>
              </a:defRPr>
            </a:lvl2pPr>
            <a:lvl3pPr marL="1143000" indent="-228600">
              <a:spcBef>
                <a:spcPct val="20000"/>
              </a:spcBef>
              <a:buClr>
                <a:srgbClr val="CC9900"/>
              </a:buClr>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rgbClr val="CC9900"/>
              </a:buClr>
              <a:buFont typeface="Arial" panose="020B0604020202020204" pitchFamily="34" charset="0"/>
              <a:buChar char="-"/>
              <a:defRPr sz="2400">
                <a:solidFill>
                  <a:schemeClr val="tx1"/>
                </a:solidFill>
                <a:latin typeface="Tahoma" panose="020B0604030504040204" pitchFamily="34" charset="0"/>
              </a:defRPr>
            </a:lvl4pPr>
            <a:lvl5pPr marL="2057400" indent="-228600">
              <a:spcBef>
                <a:spcPct val="20000"/>
              </a:spcBef>
              <a:buClr>
                <a:srgbClr val="CC9900"/>
              </a:buClr>
              <a:buFont typeface="Arial" panose="020B0604020202020204" pitchFamily="34" charset="0"/>
              <a:buChar char="-"/>
              <a:defRPr sz="2400">
                <a:solidFill>
                  <a:schemeClr val="tx1"/>
                </a:solidFill>
                <a:latin typeface="Tahoma" panose="020B0604030504040204" pitchFamily="34" charset="0"/>
              </a:defRPr>
            </a:lvl5pPr>
            <a:lvl6pPr marL="2514600" indent="-228600" eaLnBrk="0" fontAlgn="base" hangingPunct="0">
              <a:spcBef>
                <a:spcPct val="20000"/>
              </a:spcBef>
              <a:spcAft>
                <a:spcPct val="0"/>
              </a:spcAft>
              <a:buClr>
                <a:srgbClr val="CC9900"/>
              </a:buClr>
              <a:buFont typeface="Arial" panose="020B0604020202020204" pitchFamily="34" charset="0"/>
              <a:buChar char="-"/>
              <a:defRPr sz="2400">
                <a:solidFill>
                  <a:schemeClr val="tx1"/>
                </a:solidFill>
                <a:latin typeface="Tahoma" panose="020B0604030504040204" pitchFamily="34" charset="0"/>
              </a:defRPr>
            </a:lvl6pPr>
            <a:lvl7pPr marL="2971800" indent="-228600" eaLnBrk="0" fontAlgn="base" hangingPunct="0">
              <a:spcBef>
                <a:spcPct val="20000"/>
              </a:spcBef>
              <a:spcAft>
                <a:spcPct val="0"/>
              </a:spcAft>
              <a:buClr>
                <a:srgbClr val="CC9900"/>
              </a:buClr>
              <a:buFont typeface="Arial" panose="020B0604020202020204" pitchFamily="34" charset="0"/>
              <a:buChar char="-"/>
              <a:defRPr sz="2400">
                <a:solidFill>
                  <a:schemeClr val="tx1"/>
                </a:solidFill>
                <a:latin typeface="Tahoma" panose="020B0604030504040204" pitchFamily="34" charset="0"/>
              </a:defRPr>
            </a:lvl7pPr>
            <a:lvl8pPr marL="3429000" indent="-228600" eaLnBrk="0" fontAlgn="base" hangingPunct="0">
              <a:spcBef>
                <a:spcPct val="20000"/>
              </a:spcBef>
              <a:spcAft>
                <a:spcPct val="0"/>
              </a:spcAft>
              <a:buClr>
                <a:srgbClr val="CC9900"/>
              </a:buClr>
              <a:buFont typeface="Arial" panose="020B0604020202020204" pitchFamily="34" charset="0"/>
              <a:buChar char="-"/>
              <a:defRPr sz="2400">
                <a:solidFill>
                  <a:schemeClr val="tx1"/>
                </a:solidFill>
                <a:latin typeface="Tahoma" panose="020B0604030504040204" pitchFamily="34" charset="0"/>
              </a:defRPr>
            </a:lvl8pPr>
            <a:lvl9pPr marL="3886200" indent="-228600" eaLnBrk="0" fontAlgn="base" hangingPunct="0">
              <a:spcBef>
                <a:spcPct val="20000"/>
              </a:spcBef>
              <a:spcAft>
                <a:spcPct val="0"/>
              </a:spcAft>
              <a:buClr>
                <a:srgbClr val="CC9900"/>
              </a:buClr>
              <a:buFont typeface="Arial" panose="020B0604020202020204" pitchFamily="34" charset="0"/>
              <a:buChar char="-"/>
              <a:defRPr sz="2400">
                <a:solidFill>
                  <a:schemeClr val="tx1"/>
                </a:solidFill>
                <a:latin typeface="Tahoma" panose="020B0604030504040204" pitchFamily="34" charset="0"/>
              </a:defRPr>
            </a:lvl9pPr>
          </a:lstStyle>
          <a:p>
            <a:pPr algn="ctr">
              <a:spcBef>
                <a:spcPct val="40000"/>
              </a:spcBef>
              <a:buClr>
                <a:srgbClr val="FF9B4B"/>
              </a:buClr>
              <a:buSzPct val="130000"/>
              <a:buFontTx/>
              <a:buNone/>
            </a:pPr>
            <a:r>
              <a:rPr lang="en-US" altLang="en-US" sz="1200" i="1" dirty="0">
                <a:latin typeface="Arial" panose="020B0604020202020204" pitchFamily="34" charset="0"/>
              </a:rPr>
              <a:t>Personal &amp; Area</a:t>
            </a:r>
          </a:p>
          <a:p>
            <a:pPr algn="ctr">
              <a:spcBef>
                <a:spcPct val="50000"/>
              </a:spcBef>
              <a:buClrTx/>
              <a:buFontTx/>
              <a:buNone/>
            </a:pPr>
            <a:endParaRPr lang="en-US" altLang="en-US" sz="2100" b="1" dirty="0">
              <a:latin typeface="Times New Roman" panose="02020603050405020304" pitchFamily="18" charset="0"/>
            </a:endParaRPr>
          </a:p>
        </p:txBody>
      </p:sp>
    </p:spTree>
    <p:extLst>
      <p:ext uri="{BB962C8B-B14F-4D97-AF65-F5344CB8AC3E}">
        <p14:creationId xmlns:p14="http://schemas.microsoft.com/office/powerpoint/2010/main" val="31738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9449" y="1795861"/>
            <a:ext cx="4941882" cy="2982919"/>
          </a:xfrm>
        </p:spPr>
        <p:txBody>
          <a:bodyPr>
            <a:normAutofit fontScale="25000" lnSpcReduction="20000"/>
          </a:bodyPr>
          <a:lstStyle/>
          <a:p>
            <a:pPr>
              <a:lnSpc>
                <a:spcPct val="90000"/>
              </a:lnSpc>
            </a:pPr>
            <a:r>
              <a:rPr lang="en-US" altLang="en-US" sz="9600" b="1" dirty="0"/>
              <a:t>What is radiation</a:t>
            </a:r>
          </a:p>
          <a:p>
            <a:pPr>
              <a:lnSpc>
                <a:spcPct val="90000"/>
              </a:lnSpc>
            </a:pPr>
            <a:endParaRPr lang="en-US" altLang="en-US" sz="9600" b="1" dirty="0"/>
          </a:p>
          <a:p>
            <a:pPr>
              <a:lnSpc>
                <a:spcPct val="90000"/>
              </a:lnSpc>
            </a:pPr>
            <a:r>
              <a:rPr lang="en-US" altLang="en-US" sz="9600" b="1" dirty="0"/>
              <a:t>Sources of radiation</a:t>
            </a:r>
          </a:p>
          <a:p>
            <a:pPr>
              <a:lnSpc>
                <a:spcPct val="90000"/>
              </a:lnSpc>
            </a:pPr>
            <a:endParaRPr lang="en-US" altLang="en-US" sz="9600" b="1" dirty="0"/>
          </a:p>
          <a:p>
            <a:pPr>
              <a:lnSpc>
                <a:spcPct val="90000"/>
              </a:lnSpc>
            </a:pPr>
            <a:r>
              <a:rPr lang="en-US" altLang="en-US" sz="9600" b="1" dirty="0"/>
              <a:t>Why is radiation a concern?</a:t>
            </a:r>
          </a:p>
          <a:p>
            <a:pPr marL="0" indent="0">
              <a:lnSpc>
                <a:spcPct val="90000"/>
              </a:lnSpc>
              <a:buNone/>
            </a:pPr>
            <a:endParaRPr lang="en-US" altLang="en-US" sz="9600" b="1" dirty="0"/>
          </a:p>
          <a:p>
            <a:pPr>
              <a:lnSpc>
                <a:spcPct val="90000"/>
              </a:lnSpc>
            </a:pPr>
            <a:r>
              <a:rPr lang="en-US" altLang="en-US" sz="9600" b="1" dirty="0"/>
              <a:t>Exposure Limits &amp; Regulations</a:t>
            </a:r>
          </a:p>
          <a:p>
            <a:pPr>
              <a:lnSpc>
                <a:spcPct val="90000"/>
              </a:lnSpc>
            </a:pPr>
            <a:endParaRPr lang="en-US" altLang="en-US" sz="9600" b="1" dirty="0"/>
          </a:p>
          <a:p>
            <a:pPr>
              <a:lnSpc>
                <a:spcPct val="90000"/>
              </a:lnSpc>
            </a:pPr>
            <a:r>
              <a:rPr lang="en-US" altLang="en-US" sz="9600" b="1" dirty="0"/>
              <a:t>Exposure Prevention &amp; Monitoring</a:t>
            </a:r>
          </a:p>
          <a:p>
            <a:pPr>
              <a:lnSpc>
                <a:spcPct val="90000"/>
              </a:lnSpc>
            </a:pPr>
            <a:endParaRPr lang="en-US" altLang="en-US" sz="9600" b="1" dirty="0"/>
          </a:p>
          <a:p>
            <a:pPr>
              <a:lnSpc>
                <a:spcPct val="90000"/>
              </a:lnSpc>
            </a:pPr>
            <a:r>
              <a:rPr lang="en-US" altLang="en-US" sz="9600" b="1" dirty="0"/>
              <a:t>Radiation Safety Program</a:t>
            </a:r>
          </a:p>
          <a:p>
            <a:endParaRPr lang="en-US" dirty="0"/>
          </a:p>
        </p:txBody>
      </p:sp>
      <p:sp>
        <p:nvSpPr>
          <p:cNvPr id="4" name="Title 3"/>
          <p:cNvSpPr>
            <a:spLocks noGrp="1"/>
          </p:cNvSpPr>
          <p:nvPr>
            <p:ph type="title"/>
          </p:nvPr>
        </p:nvSpPr>
        <p:spPr>
          <a:xfrm>
            <a:off x="704675" y="184559"/>
            <a:ext cx="5402509" cy="924127"/>
          </a:xfrm>
        </p:spPr>
        <p:txBody>
          <a:bodyPr/>
          <a:lstStyle/>
          <a:p>
            <a:r>
              <a:rPr lang="en-US" dirty="0">
                <a:solidFill>
                  <a:srgbClr val="C14628"/>
                </a:solidFill>
              </a:rPr>
              <a:t>Training Outline</a:t>
            </a:r>
          </a:p>
        </p:txBody>
      </p:sp>
    </p:spTree>
    <p:extLst>
      <p:ext uri="{BB962C8B-B14F-4D97-AF65-F5344CB8AC3E}">
        <p14:creationId xmlns:p14="http://schemas.microsoft.com/office/powerpoint/2010/main" val="403144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706" y="245601"/>
            <a:ext cx="6575264" cy="914400"/>
          </a:xfrm>
        </p:spPr>
        <p:txBody>
          <a:bodyPr>
            <a:normAutofit fontScale="90000"/>
          </a:bodyPr>
          <a:lstStyle/>
          <a:p>
            <a:r>
              <a:rPr lang="en-US" altLang="en-US" dirty="0">
                <a:solidFill>
                  <a:srgbClr val="C14628"/>
                </a:solidFill>
              </a:rPr>
              <a:t>General Rules for Use of Dosimetry</a:t>
            </a:r>
            <a:endParaRPr lang="en-US" dirty="0">
              <a:solidFill>
                <a:srgbClr val="C14628"/>
              </a:solidFill>
            </a:endParaRPr>
          </a:p>
        </p:txBody>
      </p:sp>
      <p:sp>
        <p:nvSpPr>
          <p:cNvPr id="3" name="Content Placeholder 2"/>
          <p:cNvSpPr>
            <a:spLocks noGrp="1"/>
          </p:cNvSpPr>
          <p:nvPr>
            <p:ph sz="half" idx="1"/>
          </p:nvPr>
        </p:nvSpPr>
        <p:spPr>
          <a:xfrm>
            <a:off x="233465" y="1705560"/>
            <a:ext cx="4289898" cy="3828422"/>
          </a:xfrm>
        </p:spPr>
        <p:txBody>
          <a:bodyPr>
            <a:normAutofit lnSpcReduction="10000"/>
          </a:bodyPr>
          <a:lstStyle/>
          <a:p>
            <a:pPr marL="171450" indent="-171450" defTabSz="457200">
              <a:lnSpc>
                <a:spcPct val="90000"/>
              </a:lnSpc>
            </a:pPr>
            <a:r>
              <a:rPr lang="en-US" altLang="en-US" sz="2000" dirty="0"/>
              <a:t>Wear your </a:t>
            </a:r>
            <a:r>
              <a:rPr lang="en-US" altLang="en-US" sz="2000" u="sng" dirty="0"/>
              <a:t>own</a:t>
            </a:r>
            <a:r>
              <a:rPr lang="en-US" altLang="en-US" sz="2000" dirty="0"/>
              <a:t> badge/ring.</a:t>
            </a:r>
          </a:p>
          <a:p>
            <a:pPr marL="171450" indent="-171450" defTabSz="457200">
              <a:lnSpc>
                <a:spcPct val="90000"/>
              </a:lnSpc>
            </a:pPr>
            <a:endParaRPr lang="en-US" altLang="en-US" sz="2000" dirty="0"/>
          </a:p>
          <a:p>
            <a:pPr marL="171450" indent="-171450" defTabSz="457200">
              <a:lnSpc>
                <a:spcPct val="90000"/>
              </a:lnSpc>
            </a:pPr>
            <a:r>
              <a:rPr lang="en-US" altLang="en-US" sz="2000" dirty="0"/>
              <a:t>Badges/rings should not be taken home</a:t>
            </a:r>
          </a:p>
          <a:p>
            <a:pPr marL="171450" indent="-171450" defTabSz="457200">
              <a:lnSpc>
                <a:spcPct val="90000"/>
              </a:lnSpc>
            </a:pPr>
            <a:endParaRPr lang="en-US" altLang="en-US" sz="2000" dirty="0"/>
          </a:p>
          <a:p>
            <a:pPr marL="171450" indent="-171450" defTabSz="457200">
              <a:lnSpc>
                <a:spcPct val="90000"/>
              </a:lnSpc>
            </a:pPr>
            <a:r>
              <a:rPr lang="en-US" altLang="en-US" sz="2000" dirty="0"/>
              <a:t>Wear your whole body (WB) badge whenever working with radiation sources if enrolled.</a:t>
            </a:r>
          </a:p>
          <a:p>
            <a:pPr marL="171450" indent="-171450" defTabSz="457200">
              <a:lnSpc>
                <a:spcPct val="90000"/>
              </a:lnSpc>
            </a:pPr>
            <a:endParaRPr lang="en-US" altLang="en-US" sz="2000" dirty="0"/>
          </a:p>
          <a:p>
            <a:pPr marL="171450" indent="-171450" defTabSz="457200">
              <a:lnSpc>
                <a:spcPct val="90000"/>
              </a:lnSpc>
            </a:pPr>
            <a:r>
              <a:rPr lang="en-US" altLang="en-US" sz="2000" dirty="0"/>
              <a:t>Notify the RSO immediately when a badge/ring is lost.</a:t>
            </a:r>
          </a:p>
          <a:p>
            <a:endParaRPr lang="en-US" sz="1800" b="0" dirty="0"/>
          </a:p>
        </p:txBody>
      </p:sp>
      <p:sp>
        <p:nvSpPr>
          <p:cNvPr id="4" name="Content Placeholder 3"/>
          <p:cNvSpPr>
            <a:spLocks noGrp="1"/>
          </p:cNvSpPr>
          <p:nvPr>
            <p:ph sz="half" idx="2"/>
          </p:nvPr>
        </p:nvSpPr>
        <p:spPr>
          <a:xfrm>
            <a:off x="4674956" y="1705560"/>
            <a:ext cx="3671375" cy="4364499"/>
          </a:xfrm>
        </p:spPr>
        <p:txBody>
          <a:bodyPr/>
          <a:lstStyle/>
          <a:p>
            <a:pPr marL="171450" indent="-171450" defTabSz="457200">
              <a:lnSpc>
                <a:spcPct val="90000"/>
              </a:lnSpc>
            </a:pPr>
            <a:r>
              <a:rPr lang="en-US" altLang="en-US" sz="2000" dirty="0"/>
              <a:t>Wear rings under gloves.</a:t>
            </a:r>
          </a:p>
          <a:p>
            <a:pPr marL="171450" indent="-171450" defTabSz="457200">
              <a:lnSpc>
                <a:spcPct val="90000"/>
              </a:lnSpc>
            </a:pPr>
            <a:endParaRPr lang="en-US" altLang="en-US" sz="2000" dirty="0"/>
          </a:p>
          <a:p>
            <a:pPr marL="171450" indent="-171450" defTabSz="457200">
              <a:lnSpc>
                <a:spcPct val="90000"/>
              </a:lnSpc>
            </a:pPr>
            <a:r>
              <a:rPr lang="en-US" altLang="en-US" sz="2000" dirty="0"/>
              <a:t>Store badges/rings in safe areas at the end of each day of work.</a:t>
            </a:r>
          </a:p>
          <a:p>
            <a:pPr marL="171450" indent="-171450" defTabSz="457200">
              <a:lnSpc>
                <a:spcPct val="90000"/>
              </a:lnSpc>
            </a:pPr>
            <a:endParaRPr lang="en-US" altLang="en-US" sz="2000" dirty="0"/>
          </a:p>
          <a:p>
            <a:pPr marL="171450" indent="-171450" defTabSz="457200">
              <a:lnSpc>
                <a:spcPct val="90000"/>
              </a:lnSpc>
            </a:pPr>
            <a:r>
              <a:rPr lang="en-US" altLang="en-US" sz="2000" dirty="0"/>
              <a:t>Ensure your badge/ring is available during quarterly change-out</a:t>
            </a:r>
          </a:p>
          <a:p>
            <a:endParaRPr lang="en-US" sz="1800" b="0" dirty="0"/>
          </a:p>
        </p:txBody>
      </p:sp>
      <p:sp>
        <p:nvSpPr>
          <p:cNvPr id="5" name="Slide Number Placeholder 4"/>
          <p:cNvSpPr>
            <a:spLocks noGrp="1"/>
          </p:cNvSpPr>
          <p:nvPr>
            <p:ph type="sldNum" sz="quarter" idx="4294967295"/>
          </p:nvPr>
        </p:nvSpPr>
        <p:spPr/>
        <p:txBody>
          <a:bodyPr/>
          <a:lstStyle/>
          <a:p>
            <a:pPr>
              <a:defRPr/>
            </a:pPr>
            <a:fld id="{7DCE93B1-6408-41E2-A950-B9CA5BB09F1E}" type="slidenum">
              <a:rPr lang="en-US" smtClean="0"/>
              <a:pPr>
                <a:defRPr/>
              </a:pPr>
              <a:t>20</a:t>
            </a:fld>
            <a:endParaRPr lang="en-US"/>
          </a:p>
        </p:txBody>
      </p:sp>
    </p:spTree>
    <p:extLst>
      <p:ext uri="{BB962C8B-B14F-4D97-AF65-F5344CB8AC3E}">
        <p14:creationId xmlns:p14="http://schemas.microsoft.com/office/powerpoint/2010/main" val="76176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136" y="226503"/>
            <a:ext cx="5561301" cy="901906"/>
          </a:xfrm>
        </p:spPr>
        <p:txBody>
          <a:bodyPr/>
          <a:lstStyle/>
          <a:p>
            <a:r>
              <a:rPr lang="en-US" altLang="en-US" sz="3000" dirty="0">
                <a:solidFill>
                  <a:srgbClr val="C14628"/>
                </a:solidFill>
              </a:rPr>
              <a:t>Personnel Dosimetry - FYI</a:t>
            </a:r>
            <a:endParaRPr lang="en-US" sz="3000" dirty="0">
              <a:solidFill>
                <a:srgbClr val="C14628"/>
              </a:solidFill>
            </a:endParaRPr>
          </a:p>
        </p:txBody>
      </p:sp>
      <p:sp>
        <p:nvSpPr>
          <p:cNvPr id="3" name="Content Placeholder 2"/>
          <p:cNvSpPr>
            <a:spLocks noGrp="1"/>
          </p:cNvSpPr>
          <p:nvPr>
            <p:ph sz="half" idx="1"/>
          </p:nvPr>
        </p:nvSpPr>
        <p:spPr>
          <a:xfrm>
            <a:off x="145914" y="1128409"/>
            <a:ext cx="4676600" cy="4204308"/>
          </a:xfrm>
        </p:spPr>
        <p:txBody>
          <a:bodyPr/>
          <a:lstStyle/>
          <a:p>
            <a:pPr marL="171450" indent="-171450" defTabSz="457200"/>
            <a:r>
              <a:rPr lang="en-US" altLang="en-US" sz="2000" dirty="0"/>
              <a:t>Dosimetry does not protect you from radiation.</a:t>
            </a:r>
          </a:p>
          <a:p>
            <a:pPr marL="171450" indent="-171450" defTabSz="457200"/>
            <a:endParaRPr lang="en-US" altLang="en-US" sz="2000" dirty="0"/>
          </a:p>
          <a:p>
            <a:pPr marL="171450" indent="-171450" defTabSz="457200"/>
            <a:r>
              <a:rPr lang="en-US" altLang="en-US" sz="2000" dirty="0"/>
              <a:t>Dosimetry is not a warning device (i.e. it will not alarm, beep or change color)</a:t>
            </a:r>
          </a:p>
          <a:p>
            <a:pPr marL="171450" indent="-171450" defTabSz="457200"/>
            <a:endParaRPr lang="en-US" altLang="en-US" sz="2000" dirty="0"/>
          </a:p>
          <a:p>
            <a:pPr marL="171450" indent="-171450" defTabSz="457200"/>
            <a:r>
              <a:rPr lang="en-US" altLang="en-US" sz="2000" dirty="0"/>
              <a:t>Dosimetry documents the radiation dose an individual receives when working with radiation sources.</a:t>
            </a:r>
          </a:p>
          <a:p>
            <a:endParaRPr lang="en-US" sz="2000" dirty="0"/>
          </a:p>
          <a:p>
            <a:r>
              <a:rPr lang="en-US" sz="2000" dirty="0"/>
              <a:t>It is ILLEGAL to intentionally expose an individual’s dosimeter.</a:t>
            </a:r>
          </a:p>
          <a:p>
            <a:endParaRPr lang="en-US" sz="1500" b="0" dirty="0"/>
          </a:p>
        </p:txBody>
      </p:sp>
      <p:sp>
        <p:nvSpPr>
          <p:cNvPr id="5" name="Slide Number Placeholder 4"/>
          <p:cNvSpPr>
            <a:spLocks noGrp="1"/>
          </p:cNvSpPr>
          <p:nvPr>
            <p:ph type="sldNum" sz="quarter" idx="4294967295"/>
          </p:nvPr>
        </p:nvSpPr>
        <p:spPr/>
        <p:txBody>
          <a:bodyPr/>
          <a:lstStyle/>
          <a:p>
            <a:pPr>
              <a:defRPr/>
            </a:pPr>
            <a:fld id="{7DCE93B1-6408-41E2-A950-B9CA5BB09F1E}" type="slidenum">
              <a:rPr lang="en-US" smtClean="0"/>
              <a:pPr>
                <a:defRPr/>
              </a:pPr>
              <a:t>21</a:t>
            </a:fld>
            <a:endParaRPr lang="en-US"/>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0329" y="3789826"/>
            <a:ext cx="1870364" cy="1833842"/>
          </a:xfrm>
          <a:prstGeom prst="rect">
            <a:avLst/>
          </a:prstGeom>
          <a:noFill/>
          <a:ln w="9525">
            <a:noFill/>
            <a:miter lim="800000"/>
            <a:headEnd/>
            <a:tailEnd/>
          </a:ln>
        </p:spPr>
      </p:pic>
      <p:sp>
        <p:nvSpPr>
          <p:cNvPr id="7" name="Content Placeholder 3"/>
          <p:cNvSpPr>
            <a:spLocks noGrp="1"/>
          </p:cNvSpPr>
          <p:nvPr>
            <p:ph idx="1"/>
          </p:nvPr>
        </p:nvSpPr>
        <p:spPr>
          <a:xfrm>
            <a:off x="7052553" y="1206231"/>
            <a:ext cx="2003898" cy="301556"/>
          </a:xfrm>
        </p:spPr>
        <p:txBody>
          <a:bodyPr>
            <a:normAutofit fontScale="92500" lnSpcReduction="20000"/>
          </a:bodyPr>
          <a:lstStyle/>
          <a:p>
            <a:pPr marL="0" indent="0" defTabSz="457200">
              <a:buNone/>
            </a:pPr>
            <a:endParaRPr lang="en-US" altLang="en-US" sz="2000" b="0" dirty="0"/>
          </a:p>
          <a:p>
            <a:endParaRPr lang="en-US" sz="1350" dirty="0"/>
          </a:p>
        </p:txBody>
      </p:sp>
    </p:spTree>
    <p:extLst>
      <p:ext uri="{BB962C8B-B14F-4D97-AF65-F5344CB8AC3E}">
        <p14:creationId xmlns:p14="http://schemas.microsoft.com/office/powerpoint/2010/main" val="120735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63398" y="318781"/>
            <a:ext cx="6400800" cy="887450"/>
          </a:xfrm>
        </p:spPr>
        <p:txBody>
          <a:bodyPr/>
          <a:lstStyle/>
          <a:p>
            <a:r>
              <a:rPr lang="en-US" altLang="en-US" sz="3000" dirty="0">
                <a:solidFill>
                  <a:srgbClr val="C14628"/>
                </a:solidFill>
              </a:rPr>
              <a:t>Personnel Dosimetry - FYI</a:t>
            </a:r>
            <a:endParaRPr lang="en-US" sz="3000" dirty="0">
              <a:solidFill>
                <a:srgbClr val="C14628"/>
              </a:solidFill>
            </a:endParaRPr>
          </a:p>
        </p:txBody>
      </p:sp>
      <p:sp>
        <p:nvSpPr>
          <p:cNvPr id="3" name="Content Placeholder 2"/>
          <p:cNvSpPr>
            <a:spLocks noGrp="1"/>
          </p:cNvSpPr>
          <p:nvPr>
            <p:ph sz="half" idx="1"/>
          </p:nvPr>
        </p:nvSpPr>
        <p:spPr>
          <a:xfrm>
            <a:off x="0" y="1128409"/>
            <a:ext cx="4822514" cy="4204308"/>
          </a:xfrm>
        </p:spPr>
        <p:txBody>
          <a:bodyPr/>
          <a:lstStyle/>
          <a:p>
            <a:pPr marL="171450" indent="-171450" defTabSz="457200"/>
            <a:r>
              <a:rPr lang="en-US" altLang="en-US" sz="2000" dirty="0"/>
              <a:t>Dosimetry does not protect you from radiation.</a:t>
            </a:r>
          </a:p>
          <a:p>
            <a:pPr marL="171450" indent="-171450" defTabSz="457200"/>
            <a:endParaRPr lang="en-US" altLang="en-US" sz="2000" dirty="0"/>
          </a:p>
          <a:p>
            <a:pPr marL="171450" indent="-171450" defTabSz="457200"/>
            <a:r>
              <a:rPr lang="en-US" altLang="en-US" sz="2000" dirty="0"/>
              <a:t>Dosimetry is not a warning device (i.e. it will not alarm, beep or change color)</a:t>
            </a:r>
          </a:p>
          <a:p>
            <a:pPr marL="171450" indent="-171450" defTabSz="457200"/>
            <a:endParaRPr lang="en-US" altLang="en-US" sz="2000" dirty="0"/>
          </a:p>
          <a:p>
            <a:pPr marL="171450" indent="-171450" defTabSz="457200"/>
            <a:r>
              <a:rPr lang="en-US" altLang="en-US" sz="2000" dirty="0"/>
              <a:t>Dosimetry documents the radiation dose an individual receives when working with radiation sources.</a:t>
            </a:r>
          </a:p>
          <a:p>
            <a:endParaRPr lang="en-US" sz="2000" dirty="0"/>
          </a:p>
          <a:p>
            <a:r>
              <a:rPr lang="en-US" sz="2000" dirty="0"/>
              <a:t>It is ILLEGAL to intentionally expose an individual’s dosimeter.</a:t>
            </a:r>
          </a:p>
          <a:p>
            <a:endParaRPr lang="en-US" sz="1500" b="0" dirty="0"/>
          </a:p>
        </p:txBody>
      </p:sp>
      <p:sp>
        <p:nvSpPr>
          <p:cNvPr id="5" name="Slide Number Placeholder 4"/>
          <p:cNvSpPr>
            <a:spLocks noGrp="1"/>
          </p:cNvSpPr>
          <p:nvPr>
            <p:ph type="sldNum" sz="quarter" idx="4294967295"/>
          </p:nvPr>
        </p:nvSpPr>
        <p:spPr/>
        <p:txBody>
          <a:bodyPr/>
          <a:lstStyle/>
          <a:p>
            <a:pPr>
              <a:defRPr/>
            </a:pPr>
            <a:fld id="{7DCE93B1-6408-41E2-A950-B9CA5BB09F1E}" type="slidenum">
              <a:rPr lang="en-US" smtClean="0"/>
              <a:pPr>
                <a:defRPr/>
              </a:pPr>
              <a:t>22</a:t>
            </a:fld>
            <a:endParaRPr lang="en-US"/>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0329" y="3789826"/>
            <a:ext cx="1870364" cy="1833842"/>
          </a:xfrm>
          <a:prstGeom prst="rect">
            <a:avLst/>
          </a:prstGeom>
          <a:noFill/>
          <a:ln w="9525">
            <a:noFill/>
            <a:miter lim="800000"/>
            <a:headEnd/>
            <a:tailEnd/>
          </a:ln>
        </p:spPr>
      </p:pic>
      <p:sp>
        <p:nvSpPr>
          <p:cNvPr id="7" name="Content Placeholder 3"/>
          <p:cNvSpPr>
            <a:spLocks noGrp="1"/>
          </p:cNvSpPr>
          <p:nvPr>
            <p:ph idx="1"/>
          </p:nvPr>
        </p:nvSpPr>
        <p:spPr>
          <a:xfrm>
            <a:off x="4464997" y="1206231"/>
            <a:ext cx="4591454" cy="2387986"/>
          </a:xfrm>
        </p:spPr>
        <p:txBody>
          <a:bodyPr>
            <a:normAutofit fontScale="70000" lnSpcReduction="20000"/>
          </a:bodyPr>
          <a:lstStyle/>
          <a:p>
            <a:pPr marL="0" indent="0" defTabSz="457200">
              <a:buNone/>
            </a:pPr>
            <a:r>
              <a:rPr lang="en-US" altLang="en-US" sz="2000" b="0" i="1" u="sng" dirty="0"/>
              <a:t>Review</a:t>
            </a:r>
            <a:r>
              <a:rPr lang="en-US" altLang="en-US" sz="2000" b="0" dirty="0"/>
              <a:t>:</a:t>
            </a:r>
          </a:p>
          <a:p>
            <a:pPr marL="171450" indent="-171450" defTabSz="457200"/>
            <a:r>
              <a:rPr lang="en-US" altLang="en-US" sz="2000" b="0" dirty="0"/>
              <a:t>Each monitoring period dose report is reviewed by the Radiation Safety Officer</a:t>
            </a:r>
          </a:p>
          <a:p>
            <a:pPr marL="171450" indent="-171450" defTabSz="457200"/>
            <a:endParaRPr lang="en-US" altLang="en-US" sz="2000" b="0" dirty="0"/>
          </a:p>
          <a:p>
            <a:pPr marL="171450" indent="-171450" defTabSz="457200"/>
            <a:r>
              <a:rPr lang="en-US" altLang="en-US" sz="2000" b="0" dirty="0"/>
              <a:t>The report is compared against the company’s limit levels:</a:t>
            </a:r>
          </a:p>
          <a:p>
            <a:pPr marL="171450" indent="-171450" defTabSz="457200"/>
            <a:endParaRPr lang="en-US" altLang="en-US" sz="2000" b="0" dirty="0">
              <a:solidFill>
                <a:srgbClr val="FF0000"/>
              </a:solidFill>
            </a:endParaRPr>
          </a:p>
          <a:p>
            <a:pPr marL="0" indent="0" defTabSz="457200">
              <a:buNone/>
            </a:pPr>
            <a:r>
              <a:rPr lang="en-US" altLang="en-US" sz="2000" b="0" dirty="0">
                <a:solidFill>
                  <a:srgbClr val="FF0000"/>
                </a:solidFill>
              </a:rPr>
              <a:t>Action Required</a:t>
            </a:r>
            <a:r>
              <a:rPr lang="en-US" altLang="en-US" sz="2000" b="0" dirty="0"/>
              <a:t>:  Written notification from RSO to worker and investigation when limit is reached.</a:t>
            </a:r>
          </a:p>
          <a:p>
            <a:endParaRPr lang="en-US" sz="1350" dirty="0"/>
          </a:p>
        </p:txBody>
      </p:sp>
    </p:spTree>
    <p:extLst>
      <p:ext uri="{BB962C8B-B14F-4D97-AF65-F5344CB8AC3E}">
        <p14:creationId xmlns:p14="http://schemas.microsoft.com/office/powerpoint/2010/main" val="178699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 calcmode="lin" valueType="num">
                                      <p:cBhvr additive="base">
                                        <p:cTn id="2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 calcmode="lin" valueType="num">
                                      <p:cBhvr additive="base">
                                        <p:cTn id="3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anim calcmode="lin" valueType="num">
                                      <p:cBhvr additive="base">
                                        <p:cTn id="3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anim calcmode="lin" valueType="num">
                                      <p:cBhvr additive="base">
                                        <p:cTn id="45"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136" y="1"/>
            <a:ext cx="5561301" cy="963038"/>
          </a:xfrm>
        </p:spPr>
        <p:txBody>
          <a:bodyPr/>
          <a:lstStyle/>
          <a:p>
            <a:r>
              <a:rPr lang="en-US" altLang="en-US" sz="3000" dirty="0">
                <a:solidFill>
                  <a:schemeClr val="bg1"/>
                </a:solidFill>
              </a:rPr>
              <a:t>Personnel Dosimetry - FYI</a:t>
            </a:r>
            <a:endParaRPr lang="en-US" sz="3000" dirty="0">
              <a:solidFill>
                <a:schemeClr val="bg1"/>
              </a:solidFill>
            </a:endParaRPr>
          </a:p>
        </p:txBody>
      </p:sp>
      <p:sp>
        <p:nvSpPr>
          <p:cNvPr id="3" name="Content Placeholder 2"/>
          <p:cNvSpPr>
            <a:spLocks noGrp="1"/>
          </p:cNvSpPr>
          <p:nvPr>
            <p:ph sz="half" idx="1"/>
          </p:nvPr>
        </p:nvSpPr>
        <p:spPr>
          <a:xfrm>
            <a:off x="0" y="1128409"/>
            <a:ext cx="204281" cy="116731"/>
          </a:xfrm>
        </p:spPr>
        <p:txBody>
          <a:bodyPr>
            <a:normAutofit fontScale="25000" lnSpcReduction="20000"/>
          </a:bodyPr>
          <a:lstStyle/>
          <a:p>
            <a:pPr marL="0" indent="0" defTabSz="457200">
              <a:buNone/>
            </a:pPr>
            <a:endParaRPr lang="en-US" sz="2000" dirty="0"/>
          </a:p>
          <a:p>
            <a:endParaRPr lang="en-US" sz="1500" b="0" dirty="0"/>
          </a:p>
        </p:txBody>
      </p:sp>
      <p:sp>
        <p:nvSpPr>
          <p:cNvPr id="5" name="Slide Number Placeholder 4"/>
          <p:cNvSpPr>
            <a:spLocks noGrp="1"/>
          </p:cNvSpPr>
          <p:nvPr>
            <p:ph type="sldNum" sz="quarter" idx="4294967295"/>
          </p:nvPr>
        </p:nvSpPr>
        <p:spPr/>
        <p:txBody>
          <a:bodyPr/>
          <a:lstStyle/>
          <a:p>
            <a:pPr>
              <a:defRPr/>
            </a:pPr>
            <a:fld id="{7DCE93B1-6408-41E2-A950-B9CA5BB09F1E}" type="slidenum">
              <a:rPr lang="en-US" smtClean="0"/>
              <a:pPr>
                <a:defRPr/>
              </a:pPr>
              <a:t>23</a:t>
            </a:fld>
            <a:endParaRPr lang="en-US"/>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0720" y="1912388"/>
            <a:ext cx="1870364" cy="1833842"/>
          </a:xfrm>
          <a:prstGeom prst="rect">
            <a:avLst/>
          </a:prstGeom>
          <a:noFill/>
          <a:ln w="9525">
            <a:noFill/>
            <a:miter lim="800000"/>
            <a:headEnd/>
            <a:tailEnd/>
          </a:ln>
        </p:spPr>
      </p:pic>
      <p:sp>
        <p:nvSpPr>
          <p:cNvPr id="7" name="Content Placeholder 3"/>
          <p:cNvSpPr>
            <a:spLocks noGrp="1"/>
          </p:cNvSpPr>
          <p:nvPr>
            <p:ph idx="1"/>
          </p:nvPr>
        </p:nvSpPr>
        <p:spPr>
          <a:xfrm>
            <a:off x="68094" y="1206231"/>
            <a:ext cx="5000017" cy="5330756"/>
          </a:xfrm>
        </p:spPr>
        <p:txBody>
          <a:bodyPr/>
          <a:lstStyle/>
          <a:p>
            <a:pPr marL="0" indent="0" defTabSz="457200">
              <a:buNone/>
            </a:pPr>
            <a:r>
              <a:rPr lang="en-US" altLang="en-US" sz="2000" i="1" u="sng" dirty="0"/>
              <a:t>Review</a:t>
            </a:r>
            <a:r>
              <a:rPr lang="en-US" altLang="en-US" sz="2000" dirty="0"/>
              <a:t>:</a:t>
            </a:r>
          </a:p>
          <a:p>
            <a:pPr marL="171450" indent="-171450" defTabSz="457200"/>
            <a:r>
              <a:rPr lang="en-US" altLang="en-US" sz="2000" dirty="0"/>
              <a:t>Each monitoring period dose report is reviewed by the Radiation Safety Officer</a:t>
            </a:r>
          </a:p>
          <a:p>
            <a:pPr marL="171450" indent="-171450" defTabSz="457200"/>
            <a:endParaRPr lang="en-US" altLang="en-US" sz="2000" dirty="0"/>
          </a:p>
          <a:p>
            <a:pPr marL="171450" indent="-171450" defTabSz="457200"/>
            <a:r>
              <a:rPr lang="en-US" altLang="en-US" sz="2000" dirty="0"/>
              <a:t>The report is compared against the company’s limit levels:</a:t>
            </a:r>
          </a:p>
          <a:p>
            <a:pPr marL="171450" indent="-171450" defTabSz="457200"/>
            <a:endParaRPr lang="en-US" altLang="en-US" sz="2000" dirty="0">
              <a:solidFill>
                <a:srgbClr val="FF0000"/>
              </a:solidFill>
            </a:endParaRPr>
          </a:p>
          <a:p>
            <a:pPr marL="0" indent="0" defTabSz="457200">
              <a:buNone/>
            </a:pPr>
            <a:r>
              <a:rPr lang="en-US" altLang="en-US" sz="2000" dirty="0">
                <a:solidFill>
                  <a:srgbClr val="FF0000"/>
                </a:solidFill>
              </a:rPr>
              <a:t>Action Required</a:t>
            </a:r>
            <a:r>
              <a:rPr lang="en-US" altLang="en-US" sz="2000" dirty="0"/>
              <a:t>:  Written notification from RSO to worker and investigation when limit is reached.</a:t>
            </a:r>
          </a:p>
          <a:p>
            <a:endParaRPr lang="en-US" sz="1350" dirty="0"/>
          </a:p>
        </p:txBody>
      </p:sp>
    </p:spTree>
    <p:extLst>
      <p:ext uri="{BB962C8B-B14F-4D97-AF65-F5344CB8AC3E}">
        <p14:creationId xmlns:p14="http://schemas.microsoft.com/office/powerpoint/2010/main" val="346047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additive="base">
                                        <p:cTn id="2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 calcmode="lin" valueType="num">
                                      <p:cBhvr additive="base">
                                        <p:cTn id="2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anim calcmode="lin" valueType="num">
                                      <p:cBhvr additive="base">
                                        <p:cTn id="33"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3" name="Rectangle 5"/>
          <p:cNvSpPr>
            <a:spLocks noGrp="1" noChangeArrowheads="1"/>
          </p:cNvSpPr>
          <p:nvPr>
            <p:ph type="title"/>
          </p:nvPr>
        </p:nvSpPr>
        <p:spPr>
          <a:xfrm>
            <a:off x="564205" y="180952"/>
            <a:ext cx="6868441" cy="875489"/>
          </a:xfrm>
        </p:spPr>
        <p:txBody>
          <a:bodyPr/>
          <a:lstStyle/>
          <a:p>
            <a:r>
              <a:rPr lang="en-US" sz="1800" dirty="0">
                <a:solidFill>
                  <a:srgbClr val="C14628"/>
                </a:solidFill>
              </a:rPr>
              <a:t>Minimizing Radiation Exposure - (</a:t>
            </a:r>
            <a:r>
              <a:rPr lang="en-US" altLang="en-US" sz="1800" dirty="0">
                <a:solidFill>
                  <a:srgbClr val="C14628"/>
                </a:solidFill>
              </a:rPr>
              <a:t>ALARA Concept)</a:t>
            </a:r>
            <a:endParaRPr lang="en-US" sz="1800" dirty="0">
              <a:solidFill>
                <a:srgbClr val="C14628"/>
              </a:solidFill>
            </a:endParaRPr>
          </a:p>
        </p:txBody>
      </p:sp>
      <p:graphicFrame>
        <p:nvGraphicFramePr>
          <p:cNvPr id="73732" name="Object 4"/>
          <p:cNvGraphicFramePr>
            <a:graphicFrameLocks noGrp="1" noChangeAspect="1"/>
          </p:cNvGraphicFramePr>
          <p:nvPr>
            <p:ph idx="1"/>
          </p:nvPr>
        </p:nvGraphicFramePr>
        <p:xfrm>
          <a:off x="5410244" y="1598099"/>
          <a:ext cx="2181225" cy="3071813"/>
        </p:xfrm>
        <a:graphic>
          <a:graphicData uri="http://schemas.openxmlformats.org/presentationml/2006/ole">
            <mc:AlternateContent xmlns:mc="http://schemas.openxmlformats.org/markup-compatibility/2006">
              <mc:Choice xmlns:v="urn:schemas-microsoft-com:vml" Requires="v">
                <p:oleObj spid="_x0000_s49154" name="Photo Editor Photo" r:id="rId3" imgW="1352381" imgH="1905266" progId="">
                  <p:embed/>
                </p:oleObj>
              </mc:Choice>
              <mc:Fallback>
                <p:oleObj name="Photo Editor Photo" r:id="rId3" imgW="1352381" imgH="1905266" progId="">
                  <p:embed/>
                  <p:pic>
                    <p:nvPicPr>
                      <p:cNvPr id="7373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44" y="1598099"/>
                        <a:ext cx="2181225" cy="307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3735" name="Rectangle 7"/>
          <p:cNvSpPr>
            <a:spLocks noChangeArrowheads="1"/>
          </p:cNvSpPr>
          <p:nvPr/>
        </p:nvSpPr>
        <p:spPr bwMode="auto">
          <a:xfrm>
            <a:off x="564205" y="1507788"/>
            <a:ext cx="4786008" cy="2645923"/>
          </a:xfrm>
          <a:prstGeom prst="rect">
            <a:avLst/>
          </a:prstGeom>
          <a:noFill/>
          <a:ln w="9525">
            <a:noFill/>
            <a:miter lim="800000"/>
            <a:headEnd/>
            <a:tailEnd/>
          </a:ln>
          <a:effectLst/>
        </p:spPr>
        <p:txBody>
          <a:bodyPr/>
          <a:lstStyle/>
          <a:p>
            <a:pPr marL="257175" indent="-257175">
              <a:lnSpc>
                <a:spcPct val="80000"/>
              </a:lnSpc>
              <a:spcBef>
                <a:spcPct val="20000"/>
              </a:spcBef>
              <a:buClr>
                <a:srgbClr val="CC9900"/>
              </a:buClr>
              <a:buFont typeface="Wingdings" pitchFamily="2" charset="2"/>
              <a:buChar char="§"/>
            </a:pPr>
            <a:endParaRPr lang="en-US" sz="2100" dirty="0">
              <a:latin typeface="Tahoma" pitchFamily="34" charset="0"/>
            </a:endParaRPr>
          </a:p>
          <a:p>
            <a:pPr marL="257175" indent="-257175">
              <a:lnSpc>
                <a:spcPct val="80000"/>
              </a:lnSpc>
              <a:spcBef>
                <a:spcPct val="20000"/>
              </a:spcBef>
              <a:buClr>
                <a:srgbClr val="CC9900"/>
              </a:buClr>
              <a:buFont typeface="Wingdings" pitchFamily="2" charset="2"/>
              <a:buChar char="§"/>
            </a:pPr>
            <a:r>
              <a:rPr lang="en-US" dirty="0">
                <a:latin typeface="Tahoma" pitchFamily="34" charset="0"/>
              </a:rPr>
              <a:t>Reduce </a:t>
            </a:r>
            <a:r>
              <a:rPr lang="en-US" b="1" u="sng" dirty="0">
                <a:latin typeface="Tahoma" pitchFamily="34" charset="0"/>
              </a:rPr>
              <a:t>Time</a:t>
            </a:r>
            <a:r>
              <a:rPr lang="en-US" dirty="0">
                <a:latin typeface="Tahoma" pitchFamily="34" charset="0"/>
              </a:rPr>
              <a:t> Spent in Radiation Zone</a:t>
            </a:r>
          </a:p>
          <a:p>
            <a:pPr marL="257175" indent="-257175">
              <a:lnSpc>
                <a:spcPct val="80000"/>
              </a:lnSpc>
              <a:spcBef>
                <a:spcPct val="20000"/>
              </a:spcBef>
              <a:buClr>
                <a:srgbClr val="CC9900"/>
              </a:buClr>
              <a:buFont typeface="Wingdings" pitchFamily="2" charset="2"/>
              <a:buChar char="§"/>
            </a:pPr>
            <a:endParaRPr lang="en-US" dirty="0">
              <a:latin typeface="Tahoma" pitchFamily="34" charset="0"/>
            </a:endParaRPr>
          </a:p>
          <a:p>
            <a:pPr marL="257175" indent="-257175">
              <a:lnSpc>
                <a:spcPct val="80000"/>
              </a:lnSpc>
              <a:spcBef>
                <a:spcPct val="20000"/>
              </a:spcBef>
              <a:buClr>
                <a:srgbClr val="CC9900"/>
              </a:buClr>
              <a:buFont typeface="Wingdings" pitchFamily="2" charset="2"/>
              <a:buChar char="§"/>
            </a:pPr>
            <a:endParaRPr lang="en-US" dirty="0">
              <a:latin typeface="Tahoma" pitchFamily="34" charset="0"/>
            </a:endParaRPr>
          </a:p>
          <a:p>
            <a:pPr marL="257175" indent="-257175">
              <a:lnSpc>
                <a:spcPct val="80000"/>
              </a:lnSpc>
              <a:spcBef>
                <a:spcPct val="20000"/>
              </a:spcBef>
              <a:buClr>
                <a:srgbClr val="CC9900"/>
              </a:buClr>
              <a:buFont typeface="Wingdings" pitchFamily="2" charset="2"/>
              <a:buChar char="§"/>
            </a:pPr>
            <a:endParaRPr lang="en-US" dirty="0">
              <a:latin typeface="Tahoma" pitchFamily="34" charset="0"/>
            </a:endParaRPr>
          </a:p>
          <a:p>
            <a:pPr marL="257175" indent="-257175">
              <a:lnSpc>
                <a:spcPct val="80000"/>
              </a:lnSpc>
              <a:spcBef>
                <a:spcPct val="20000"/>
              </a:spcBef>
              <a:buClr>
                <a:srgbClr val="CC9900"/>
              </a:buClr>
              <a:buFont typeface="Wingdings" pitchFamily="2" charset="2"/>
              <a:buChar char="§"/>
            </a:pPr>
            <a:r>
              <a:rPr lang="en-US" dirty="0">
                <a:latin typeface="Tahoma" pitchFamily="34" charset="0"/>
              </a:rPr>
              <a:t>Increase </a:t>
            </a:r>
            <a:r>
              <a:rPr lang="en-US" b="1" u="sng" dirty="0">
                <a:latin typeface="Tahoma" pitchFamily="34" charset="0"/>
              </a:rPr>
              <a:t>Distance</a:t>
            </a:r>
            <a:r>
              <a:rPr lang="en-US" dirty="0">
                <a:latin typeface="Tahoma" pitchFamily="34" charset="0"/>
              </a:rPr>
              <a:t> from Source </a:t>
            </a:r>
          </a:p>
          <a:p>
            <a:pPr>
              <a:lnSpc>
                <a:spcPct val="80000"/>
              </a:lnSpc>
              <a:spcBef>
                <a:spcPct val="20000"/>
              </a:spcBef>
              <a:buClr>
                <a:srgbClr val="CC9900"/>
              </a:buClr>
            </a:pPr>
            <a:r>
              <a:rPr lang="en-US" altLang="en-US" dirty="0">
                <a:latin typeface="Tahoma" pitchFamily="34" charset="0"/>
              </a:rPr>
              <a:t>	</a:t>
            </a:r>
            <a:endParaRPr lang="en-US" dirty="0">
              <a:latin typeface="Tahoma" pitchFamily="34" charset="0"/>
            </a:endParaRPr>
          </a:p>
          <a:p>
            <a:pPr marL="257175" indent="-257175">
              <a:lnSpc>
                <a:spcPct val="80000"/>
              </a:lnSpc>
              <a:spcBef>
                <a:spcPct val="20000"/>
              </a:spcBef>
              <a:buClr>
                <a:srgbClr val="CC9900"/>
              </a:buClr>
              <a:buFont typeface="Wingdings" pitchFamily="2" charset="2"/>
              <a:buChar char="§"/>
            </a:pPr>
            <a:endParaRPr lang="en-US" dirty="0">
              <a:latin typeface="Tahoma" pitchFamily="34" charset="0"/>
            </a:endParaRPr>
          </a:p>
          <a:p>
            <a:pPr marL="257175" indent="-257175">
              <a:lnSpc>
                <a:spcPct val="80000"/>
              </a:lnSpc>
              <a:spcBef>
                <a:spcPct val="20000"/>
              </a:spcBef>
              <a:buClr>
                <a:srgbClr val="CC9900"/>
              </a:buClr>
              <a:buFont typeface="Wingdings" pitchFamily="2" charset="2"/>
              <a:buChar char="§"/>
            </a:pPr>
            <a:endParaRPr lang="en-US" dirty="0">
              <a:latin typeface="Tahoma" pitchFamily="34" charset="0"/>
            </a:endParaRPr>
          </a:p>
          <a:p>
            <a:pPr marL="257175" indent="-257175">
              <a:lnSpc>
                <a:spcPct val="80000"/>
              </a:lnSpc>
              <a:spcBef>
                <a:spcPct val="20000"/>
              </a:spcBef>
              <a:buClr>
                <a:srgbClr val="CC9900"/>
              </a:buClr>
              <a:buFont typeface="Wingdings" pitchFamily="2" charset="2"/>
              <a:buChar char="§"/>
            </a:pPr>
            <a:r>
              <a:rPr lang="en-US" dirty="0">
                <a:latin typeface="Tahoma" pitchFamily="34" charset="0"/>
              </a:rPr>
              <a:t>Use or Increase </a:t>
            </a:r>
            <a:r>
              <a:rPr lang="en-US" b="1" u="sng" dirty="0">
                <a:latin typeface="Tahoma" pitchFamily="34" charset="0"/>
              </a:rPr>
              <a:t>Shielding</a:t>
            </a:r>
            <a:r>
              <a:rPr lang="en-US" dirty="0">
                <a:latin typeface="Tahoma" pitchFamily="34" charset="0"/>
              </a:rPr>
              <a:t> Around Source</a:t>
            </a:r>
          </a:p>
          <a:p>
            <a:pPr>
              <a:lnSpc>
                <a:spcPct val="80000"/>
              </a:lnSpc>
              <a:spcBef>
                <a:spcPct val="20000"/>
              </a:spcBef>
              <a:buClr>
                <a:srgbClr val="CC9900"/>
              </a:buClr>
            </a:pPr>
            <a:r>
              <a:rPr lang="en-US" sz="1050" dirty="0">
                <a:latin typeface="Tahoma" pitchFamily="34" charset="0"/>
              </a:rPr>
              <a:t>	</a:t>
            </a:r>
          </a:p>
        </p:txBody>
      </p:sp>
      <p:sp>
        <p:nvSpPr>
          <p:cNvPr id="73736" name="Oval 8"/>
          <p:cNvSpPr>
            <a:spLocks noChangeArrowheads="1"/>
          </p:cNvSpPr>
          <p:nvPr/>
        </p:nvSpPr>
        <p:spPr bwMode="auto">
          <a:xfrm>
            <a:off x="1354976" y="3768784"/>
            <a:ext cx="4055269" cy="559420"/>
          </a:xfrm>
          <a:prstGeom prst="ellipse">
            <a:avLst/>
          </a:prstGeom>
          <a:solidFill>
            <a:schemeClr val="accent1">
              <a:alpha val="0"/>
            </a:schemeClr>
          </a:solidFill>
          <a:ln w="25400">
            <a:solidFill>
              <a:srgbClr val="CC3300"/>
            </a:solidFill>
            <a:round/>
            <a:headEnd/>
            <a:tailEnd/>
          </a:ln>
          <a:effectLst/>
        </p:spPr>
        <p:txBody>
          <a:bodyPr wrap="none" anchor="ctr"/>
          <a:lstStyle/>
          <a:p>
            <a:endParaRPr lang="en-US"/>
          </a:p>
        </p:txBody>
      </p:sp>
      <p:sp>
        <p:nvSpPr>
          <p:cNvPr id="73738" name="Text Box 10"/>
          <p:cNvSpPr txBox="1">
            <a:spLocks noChangeArrowheads="1"/>
          </p:cNvSpPr>
          <p:nvPr/>
        </p:nvSpPr>
        <p:spPr bwMode="auto">
          <a:xfrm>
            <a:off x="1226201" y="4514668"/>
            <a:ext cx="6571211" cy="1286891"/>
          </a:xfrm>
          <a:prstGeom prst="rect">
            <a:avLst/>
          </a:prstGeom>
          <a:noFill/>
          <a:ln w="9525">
            <a:noFill/>
            <a:miter lim="800000"/>
            <a:headEnd/>
            <a:tailEnd/>
          </a:ln>
          <a:effectLst/>
        </p:spPr>
        <p:txBody>
          <a:bodyPr wrap="square">
            <a:spAutoFit/>
          </a:bodyPr>
          <a:lstStyle/>
          <a:p>
            <a:pPr algn="ctr">
              <a:spcBef>
                <a:spcPct val="50000"/>
              </a:spcBef>
            </a:pPr>
            <a:r>
              <a:rPr lang="en-US" b="1" dirty="0">
                <a:solidFill>
                  <a:srgbClr val="CC6600"/>
                </a:solidFill>
                <a:latin typeface="Tahoma" pitchFamily="34" charset="0"/>
              </a:rPr>
              <a:t>Shielding Reduces Our Exposure To Background Levels</a:t>
            </a:r>
          </a:p>
          <a:p>
            <a:pPr algn="ctr">
              <a:spcBef>
                <a:spcPct val="50000"/>
              </a:spcBef>
            </a:pPr>
            <a:r>
              <a:rPr lang="en-US" altLang="en-US" sz="1500" b="1" dirty="0">
                <a:solidFill>
                  <a:schemeClr val="accent6"/>
                </a:solidFill>
              </a:rPr>
              <a:t>Ensure integrity of shielding</a:t>
            </a:r>
          </a:p>
          <a:p>
            <a:pPr>
              <a:spcBef>
                <a:spcPct val="50000"/>
              </a:spcBef>
            </a:pPr>
            <a:endParaRPr lang="en-US" sz="675" dirty="0"/>
          </a:p>
          <a:p>
            <a:pPr>
              <a:spcBef>
                <a:spcPct val="50000"/>
              </a:spcBef>
            </a:pPr>
            <a:r>
              <a:rPr lang="en-US" sz="675" dirty="0"/>
              <a:t>Consistent with our operating philosophy and supporting procedures, it is the policy of FMI to conduct its radiological operations in a manner which ensures the health and safety of its employees and the general public.</a:t>
            </a:r>
            <a:endParaRPr lang="en-US" altLang="en-US" sz="675" kern="0" dirty="0"/>
          </a:p>
          <a:p>
            <a:pPr>
              <a:spcBef>
                <a:spcPct val="50000"/>
              </a:spcBef>
            </a:pPr>
            <a:endParaRPr lang="en-US" sz="675" b="1" dirty="0">
              <a:solidFill>
                <a:srgbClr val="CC6600"/>
              </a:solidFill>
              <a:latin typeface="Tahoma" pitchFamily="34" charset="0"/>
            </a:endParaRPr>
          </a:p>
        </p:txBody>
      </p:sp>
      <p:sp>
        <p:nvSpPr>
          <p:cNvPr id="8" name="Rectangle 3"/>
          <p:cNvSpPr txBox="1">
            <a:spLocks noChangeArrowheads="1"/>
          </p:cNvSpPr>
          <p:nvPr/>
        </p:nvSpPr>
        <p:spPr>
          <a:xfrm>
            <a:off x="1255385" y="1099227"/>
            <a:ext cx="4282971" cy="544748"/>
          </a:xfrm>
          <a:prstGeom prst="rect">
            <a:avLst/>
          </a:prstGeom>
        </p:spPr>
        <p:txBody>
          <a:bodyPr/>
          <a:lstStyle>
            <a:lvl1pPr marL="342900" indent="-342900" algn="l" rtl="0" eaLnBrk="1" fontAlgn="base" hangingPunct="1">
              <a:spcBef>
                <a:spcPct val="20000"/>
              </a:spcBef>
              <a:spcAft>
                <a:spcPct val="0"/>
              </a:spcAft>
              <a:buClr>
                <a:srgbClr val="00BBB3"/>
              </a:buClr>
              <a:buFont typeface="Wingdings" panose="05000000000000000000" pitchFamily="2" charset="2"/>
              <a:buChar char="§"/>
              <a:defRPr sz="2400" b="1">
                <a:solidFill>
                  <a:schemeClr val="tx1"/>
                </a:solidFill>
                <a:latin typeface="Franklin Gothic Book" panose="020B0503020102020204" pitchFamily="34" charset="0"/>
                <a:ea typeface="+mn-ea"/>
                <a:cs typeface="+mn-cs"/>
              </a:defRPr>
            </a:lvl1pPr>
            <a:lvl2pPr marL="576263" indent="-119063" algn="l" defTabSz="746125" rtl="0" eaLnBrk="1" fontAlgn="base" hangingPunct="1">
              <a:spcBef>
                <a:spcPct val="20000"/>
              </a:spcBef>
              <a:spcAft>
                <a:spcPct val="0"/>
              </a:spcAft>
              <a:buClr>
                <a:srgbClr val="00BBB3"/>
              </a:buClr>
              <a:buFont typeface="Arial" panose="020B0604020202020204" pitchFamily="34" charset="0"/>
              <a:buChar char="•"/>
              <a:defRPr sz="2400" b="1">
                <a:solidFill>
                  <a:schemeClr val="tx1"/>
                </a:solidFill>
                <a:latin typeface="Franklin Gothic Book" panose="020B0503020102020204" pitchFamily="34" charset="0"/>
              </a:defRPr>
            </a:lvl2pPr>
            <a:lvl3pPr marL="1143000" indent="-228600" algn="l" rtl="0" eaLnBrk="1" fontAlgn="base" hangingPunct="1">
              <a:spcBef>
                <a:spcPct val="20000"/>
              </a:spcBef>
              <a:spcAft>
                <a:spcPct val="0"/>
              </a:spcAft>
              <a:buClr>
                <a:srgbClr val="00BBB3"/>
              </a:buClr>
              <a:buFont typeface="Franklin Gothic Book" panose="020B0503020102020204" pitchFamily="34" charset="0"/>
              <a:buChar char="-"/>
              <a:defRPr sz="2400" b="1">
                <a:solidFill>
                  <a:schemeClr val="tx1"/>
                </a:solidFill>
                <a:latin typeface="Franklin Gothic Book" panose="020B0503020102020204" pitchFamily="34" charset="0"/>
              </a:defRPr>
            </a:lvl3pPr>
            <a:lvl4pPr marL="1600200" indent="-228600" algn="l" rtl="0" eaLnBrk="1" fontAlgn="base" hangingPunct="1">
              <a:spcBef>
                <a:spcPct val="20000"/>
              </a:spcBef>
              <a:spcAft>
                <a:spcPct val="0"/>
              </a:spcAft>
              <a:buClr>
                <a:srgbClr val="00BBB3"/>
              </a:buClr>
              <a:buFont typeface="Courier New" panose="02070309020205020404" pitchFamily="49" charset="0"/>
              <a:buChar char="o"/>
              <a:defRPr sz="2400" b="1">
                <a:solidFill>
                  <a:schemeClr val="tx1"/>
                </a:solidFill>
                <a:latin typeface="Franklin Gothic Book" panose="020B0503020102020204" pitchFamily="34" charset="0"/>
              </a:defRPr>
            </a:lvl4pPr>
            <a:lvl5pPr marL="2057400" indent="-228600" algn="l" rtl="0" eaLnBrk="1" fontAlgn="base" hangingPunct="1">
              <a:spcBef>
                <a:spcPct val="20000"/>
              </a:spcBef>
              <a:spcAft>
                <a:spcPct val="0"/>
              </a:spcAft>
              <a:buClr>
                <a:srgbClr val="00BBB3"/>
              </a:buClr>
              <a:buFont typeface="Courier New" panose="02070309020205020404" pitchFamily="49" charset="0"/>
              <a:buChar char="o"/>
              <a:defRPr sz="2400" b="1">
                <a:solidFill>
                  <a:schemeClr val="tx1"/>
                </a:solidFill>
                <a:latin typeface="Franklin Gothic Book" panose="020B0503020102020204" pitchFamily="34" charset="0"/>
              </a:defRPr>
            </a:lvl5pPr>
            <a:lvl6pPr marL="25146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6pPr>
            <a:lvl7pPr marL="29718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7pPr>
            <a:lvl8pPr marL="34290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8pPr>
            <a:lvl9pPr marL="38862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9pPr>
          </a:lstStyle>
          <a:p>
            <a:pPr marL="0" indent="0">
              <a:buNone/>
            </a:pPr>
            <a:r>
              <a:rPr lang="en-US" altLang="en-US" sz="2100" u="sng" kern="0" dirty="0">
                <a:solidFill>
                  <a:srgbClr val="C00000"/>
                </a:solidFill>
              </a:rPr>
              <a:t>A</a:t>
            </a:r>
            <a:r>
              <a:rPr lang="en-US" altLang="en-US" sz="2100" kern="0" dirty="0"/>
              <a:t>s </a:t>
            </a:r>
            <a:r>
              <a:rPr lang="en-US" altLang="en-US" sz="2100" u="sng" kern="0" dirty="0">
                <a:solidFill>
                  <a:srgbClr val="C00000"/>
                </a:solidFill>
              </a:rPr>
              <a:t>L</a:t>
            </a:r>
            <a:r>
              <a:rPr lang="en-US" altLang="en-US" sz="2100" kern="0" dirty="0"/>
              <a:t>ow </a:t>
            </a:r>
            <a:r>
              <a:rPr lang="en-US" altLang="en-US" sz="2100" u="sng" kern="0" dirty="0">
                <a:solidFill>
                  <a:srgbClr val="C00000"/>
                </a:solidFill>
              </a:rPr>
              <a:t>A</a:t>
            </a:r>
            <a:r>
              <a:rPr lang="en-US" altLang="en-US" sz="2100" kern="0" dirty="0"/>
              <a:t>s </a:t>
            </a:r>
            <a:r>
              <a:rPr lang="en-US" altLang="en-US" sz="2100" u="sng" kern="0" dirty="0">
                <a:solidFill>
                  <a:srgbClr val="C00000"/>
                </a:solidFill>
              </a:rPr>
              <a:t>R</a:t>
            </a:r>
            <a:r>
              <a:rPr lang="en-US" altLang="en-US" sz="2100" kern="0" dirty="0"/>
              <a:t>easonably </a:t>
            </a:r>
            <a:r>
              <a:rPr lang="en-US" altLang="en-US" sz="2100" u="sng" kern="0" dirty="0">
                <a:solidFill>
                  <a:srgbClr val="C00000"/>
                </a:solidFill>
              </a:rPr>
              <a:t>A</a:t>
            </a:r>
            <a:r>
              <a:rPr lang="en-US" altLang="en-US" sz="2100" kern="0" dirty="0"/>
              <a:t>chievable</a:t>
            </a:r>
          </a:p>
          <a:p>
            <a:endParaRPr lang="en-US" altLang="en-US" sz="1650" kern="0" dirty="0"/>
          </a:p>
        </p:txBody>
      </p:sp>
    </p:spTree>
    <p:extLst>
      <p:ext uri="{BB962C8B-B14F-4D97-AF65-F5344CB8AC3E}">
        <p14:creationId xmlns:p14="http://schemas.microsoft.com/office/powerpoint/2010/main" val="203812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97180" y="194501"/>
            <a:ext cx="5715000" cy="854647"/>
          </a:xfrm>
        </p:spPr>
        <p:txBody>
          <a:bodyPr/>
          <a:lstStyle/>
          <a:p>
            <a:pPr eaLnBrk="1" hangingPunct="1"/>
            <a:r>
              <a:rPr lang="en-US" altLang="en-US" dirty="0">
                <a:solidFill>
                  <a:srgbClr val="C14628"/>
                </a:solidFill>
              </a:rPr>
              <a:t>Radiation Safety Signs</a:t>
            </a:r>
          </a:p>
        </p:txBody>
      </p:sp>
      <p:sp>
        <p:nvSpPr>
          <p:cNvPr id="41987" name="Rectangle 3"/>
          <p:cNvSpPr>
            <a:spLocks noGrp="1" noChangeArrowheads="1"/>
          </p:cNvSpPr>
          <p:nvPr>
            <p:ph type="body" idx="1"/>
          </p:nvPr>
        </p:nvSpPr>
        <p:spPr>
          <a:xfrm>
            <a:off x="142044" y="1174306"/>
            <a:ext cx="5870136" cy="2580948"/>
          </a:xfrm>
        </p:spPr>
        <p:txBody>
          <a:bodyPr>
            <a:normAutofit fontScale="47500" lnSpcReduction="20000"/>
          </a:bodyPr>
          <a:lstStyle/>
          <a:p>
            <a:pPr eaLnBrk="1" hangingPunct="1"/>
            <a:r>
              <a:rPr lang="en-US" altLang="en-US" dirty="0"/>
              <a:t>Signs</a:t>
            </a:r>
          </a:p>
          <a:p>
            <a:pPr lvl="1" eaLnBrk="1" hangingPunct="1"/>
            <a:r>
              <a:rPr lang="en-US" altLang="en-US" sz="5100" dirty="0"/>
              <a:t>Posted in areas around sources</a:t>
            </a:r>
          </a:p>
          <a:p>
            <a:pPr lvl="1" eaLnBrk="1" hangingPunct="1"/>
            <a:r>
              <a:rPr lang="en-US" altLang="en-US" sz="5100" dirty="0"/>
              <a:t>Keep clean</a:t>
            </a:r>
          </a:p>
          <a:p>
            <a:pPr lvl="1" eaLnBrk="1" hangingPunct="1"/>
            <a:r>
              <a:rPr lang="en-US" altLang="en-US" sz="5100" dirty="0"/>
              <a:t>Legible</a:t>
            </a:r>
          </a:p>
          <a:p>
            <a:pPr lvl="1" eaLnBrk="1" hangingPunct="1"/>
            <a:r>
              <a:rPr lang="en-US" altLang="en-US" sz="5100" dirty="0"/>
              <a:t>Include level of potential exposure</a:t>
            </a:r>
          </a:p>
          <a:p>
            <a:pPr lvl="1" eaLnBrk="1" hangingPunct="1"/>
            <a:endParaRPr lang="en-US" altLang="en-US" dirty="0"/>
          </a:p>
        </p:txBody>
      </p:sp>
      <p:pic>
        <p:nvPicPr>
          <p:cNvPr id="41988" name="Picture 4" descr="Caution: Radiation Ar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6904" y="1695599"/>
            <a:ext cx="1638993"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319325" y="3831864"/>
            <a:ext cx="6271084" cy="2585323"/>
          </a:xfrm>
          <a:prstGeom prst="rect">
            <a:avLst/>
          </a:prstGeom>
        </p:spPr>
        <p:txBody>
          <a:bodyPr wrap="square">
            <a:spAutoFit/>
          </a:bodyPr>
          <a:lstStyle/>
          <a:p>
            <a:pPr marL="342900" indent="-171450">
              <a:lnSpc>
                <a:spcPct val="90000"/>
              </a:lnSpc>
              <a:tabLst>
                <a:tab pos="2228850" algn="l"/>
                <a:tab pos="2526506" algn="l"/>
              </a:tabLst>
            </a:pPr>
            <a:r>
              <a:rPr lang="en-US" altLang="en-US" sz="2000" b="1" u="sng" dirty="0">
                <a:latin typeface="Arial" panose="020B0604020202020204" pitchFamily="34" charset="0"/>
                <a:cs typeface="Arial" panose="020B0604020202020204" pitchFamily="34" charset="0"/>
              </a:rPr>
              <a:t>Posting Requirement</a:t>
            </a:r>
            <a:r>
              <a:rPr lang="en-US" altLang="en-US" sz="2000" dirty="0">
                <a:latin typeface="Arial" panose="020B0604020202020204" pitchFamily="34" charset="0"/>
                <a:cs typeface="Arial" panose="020B0604020202020204" pitchFamily="34" charset="0"/>
              </a:rPr>
              <a:t>:</a:t>
            </a:r>
          </a:p>
          <a:p>
            <a:pPr marL="342900" indent="-171450">
              <a:lnSpc>
                <a:spcPct val="90000"/>
              </a:lnSpc>
              <a:tabLst>
                <a:tab pos="2228850" algn="l"/>
                <a:tab pos="2526506" algn="l"/>
              </a:tabLst>
            </a:pPr>
            <a:endParaRPr lang="en-US" altLang="en-US" sz="2000" dirty="0">
              <a:latin typeface="Arial" panose="020B0604020202020204" pitchFamily="34" charset="0"/>
              <a:cs typeface="Arial" panose="020B0604020202020204" pitchFamily="34" charset="0"/>
            </a:endParaRPr>
          </a:p>
          <a:p>
            <a:pPr marL="342900" indent="-171450">
              <a:lnSpc>
                <a:spcPct val="90000"/>
              </a:lnSpc>
              <a:tabLst>
                <a:tab pos="2228850" algn="l"/>
                <a:tab pos="2526506" algn="l"/>
              </a:tabLst>
            </a:pPr>
            <a:r>
              <a:rPr lang="en-US" altLang="en-US" sz="2000" dirty="0">
                <a:latin typeface="Arial" panose="020B0604020202020204" pitchFamily="34" charset="0"/>
                <a:cs typeface="Arial" panose="020B0604020202020204" pitchFamily="34" charset="0"/>
              </a:rPr>
              <a:t>Area Classification: 	</a:t>
            </a:r>
            <a:r>
              <a:rPr lang="en-US" altLang="en-US" sz="2000" b="1" dirty="0">
                <a:latin typeface="Arial" panose="020B0604020202020204" pitchFamily="34" charset="0"/>
                <a:cs typeface="Arial" panose="020B0604020202020204" pitchFamily="34" charset="0"/>
              </a:rPr>
              <a:t>Radiation Area</a:t>
            </a:r>
          </a:p>
          <a:p>
            <a:pPr marL="342900" indent="-171450">
              <a:lnSpc>
                <a:spcPct val="90000"/>
              </a:lnSpc>
              <a:tabLst>
                <a:tab pos="2228850" algn="l"/>
                <a:tab pos="2526506" algn="l"/>
              </a:tabLst>
            </a:pPr>
            <a:endParaRPr lang="en-US" altLang="en-US" sz="2000" dirty="0">
              <a:latin typeface="Arial" panose="020B0604020202020204" pitchFamily="34" charset="0"/>
              <a:cs typeface="Arial" panose="020B0604020202020204" pitchFamily="34" charset="0"/>
            </a:endParaRPr>
          </a:p>
          <a:p>
            <a:pPr marL="342900" indent="-171450">
              <a:lnSpc>
                <a:spcPct val="90000"/>
              </a:lnSpc>
              <a:tabLst>
                <a:tab pos="2228850" algn="l"/>
                <a:tab pos="2526506" algn="l"/>
              </a:tabLst>
            </a:pPr>
            <a:r>
              <a:rPr lang="en-US" altLang="en-US" sz="2000" dirty="0">
                <a:latin typeface="Arial" panose="020B0604020202020204" pitchFamily="34" charset="0"/>
                <a:cs typeface="Arial" panose="020B0604020202020204" pitchFamily="34" charset="0"/>
              </a:rPr>
              <a:t>Criteria:	“potential to receive in excess of </a:t>
            </a:r>
            <a:r>
              <a:rPr lang="en-US" altLang="en-US" sz="2000" b="1" dirty="0">
                <a:latin typeface="Arial" panose="020B0604020202020204" pitchFamily="34" charset="0"/>
                <a:cs typeface="Arial" panose="020B0604020202020204" pitchFamily="34" charset="0"/>
              </a:rPr>
              <a:t>5 	</a:t>
            </a:r>
            <a:r>
              <a:rPr lang="en-US" altLang="en-US" sz="2000" b="1" dirty="0" err="1">
                <a:latin typeface="Arial" panose="020B0604020202020204" pitchFamily="34" charset="0"/>
                <a:cs typeface="Arial" panose="020B0604020202020204" pitchFamily="34" charset="0"/>
              </a:rPr>
              <a:t>milliREM</a:t>
            </a:r>
            <a:r>
              <a:rPr lang="en-US" altLang="en-US" sz="2000" b="1" dirty="0">
                <a:latin typeface="Arial" panose="020B0604020202020204" pitchFamily="34" charset="0"/>
                <a:cs typeface="Arial" panose="020B0604020202020204" pitchFamily="34" charset="0"/>
              </a:rPr>
              <a:t> in any one hour @ 30   	cm from the radiation source</a:t>
            </a:r>
          </a:p>
          <a:p>
            <a:pPr marL="342900" indent="-171450">
              <a:lnSpc>
                <a:spcPct val="90000"/>
              </a:lnSpc>
              <a:tabLst>
                <a:tab pos="2228850" algn="l"/>
                <a:tab pos="2526506" algn="l"/>
              </a:tabLst>
            </a:pPr>
            <a:endParaRPr lang="en-US" altLang="en-US" sz="2000" b="1" dirty="0">
              <a:latin typeface="Arial" panose="020B0604020202020204" pitchFamily="34" charset="0"/>
              <a:cs typeface="Arial" panose="020B0604020202020204" pitchFamily="34" charset="0"/>
            </a:endParaRPr>
          </a:p>
          <a:p>
            <a:pPr marL="342900" indent="-171450">
              <a:lnSpc>
                <a:spcPct val="90000"/>
              </a:lnSpc>
              <a:tabLst>
                <a:tab pos="2228850" algn="l"/>
                <a:tab pos="2526506" algn="l"/>
              </a:tabLst>
            </a:pPr>
            <a:r>
              <a:rPr lang="en-US" altLang="en-US" sz="2000" dirty="0">
                <a:latin typeface="Arial" panose="020B0604020202020204" pitchFamily="34" charset="0"/>
                <a:cs typeface="Arial" panose="020B0604020202020204" pitchFamily="34" charset="0"/>
              </a:rPr>
              <a:t>Required Wording:	</a:t>
            </a:r>
            <a:r>
              <a:rPr lang="en-US" altLang="en-US" sz="2000" b="1" dirty="0">
                <a:latin typeface="Arial" panose="020B0604020202020204" pitchFamily="34" charset="0"/>
                <a:cs typeface="Arial" panose="020B0604020202020204" pitchFamily="34" charset="0"/>
              </a:rPr>
              <a:t>“Caution Radiation Area”</a:t>
            </a:r>
          </a:p>
        </p:txBody>
      </p:sp>
    </p:spTree>
    <p:extLst>
      <p:ext uri="{BB962C8B-B14F-4D97-AF65-F5344CB8AC3E}">
        <p14:creationId xmlns:p14="http://schemas.microsoft.com/office/powerpoint/2010/main" val="89610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97180" y="282795"/>
            <a:ext cx="5715000" cy="854647"/>
          </a:xfrm>
        </p:spPr>
        <p:txBody>
          <a:bodyPr/>
          <a:lstStyle/>
          <a:p>
            <a:r>
              <a:rPr lang="en-US" dirty="0">
                <a:solidFill>
                  <a:srgbClr val="C14628"/>
                </a:solidFill>
              </a:rPr>
              <a:t>Radiation Warning Signs</a:t>
            </a:r>
          </a:p>
        </p:txBody>
      </p:sp>
      <p:pic>
        <p:nvPicPr>
          <p:cNvPr id="76805" name="Picture 5"/>
          <p:cNvPicPr>
            <a:picLocks noChangeAspect="1" noChangeArrowheads="1"/>
          </p:cNvPicPr>
          <p:nvPr/>
        </p:nvPicPr>
        <p:blipFill>
          <a:blip r:embed="rId2" cstate="print"/>
          <a:srcRect/>
          <a:stretch>
            <a:fillRect/>
          </a:stretch>
        </p:blipFill>
        <p:spPr bwMode="auto">
          <a:xfrm>
            <a:off x="564204" y="1803560"/>
            <a:ext cx="4960989" cy="4344321"/>
          </a:xfrm>
          <a:prstGeom prst="rect">
            <a:avLst/>
          </a:prstGeom>
          <a:noFill/>
          <a:ln w="9525">
            <a:noFill/>
            <a:miter lim="800000"/>
            <a:headEnd/>
            <a:tailEnd/>
          </a:ln>
          <a:effectLst/>
        </p:spPr>
      </p:pic>
      <p:sp>
        <p:nvSpPr>
          <p:cNvPr id="76806" name="Text Box 6"/>
          <p:cNvSpPr txBox="1">
            <a:spLocks noChangeArrowheads="1"/>
          </p:cNvSpPr>
          <p:nvPr/>
        </p:nvSpPr>
        <p:spPr bwMode="auto">
          <a:xfrm>
            <a:off x="5718572" y="1976188"/>
            <a:ext cx="2128838" cy="2400657"/>
          </a:xfrm>
          <a:prstGeom prst="rect">
            <a:avLst/>
          </a:prstGeom>
          <a:noFill/>
          <a:ln w="9525">
            <a:noFill/>
            <a:miter lim="800000"/>
            <a:headEnd/>
            <a:tailEnd/>
          </a:ln>
          <a:effectLst/>
        </p:spPr>
        <p:txBody>
          <a:bodyPr wrap="square">
            <a:spAutoFit/>
          </a:bodyPr>
          <a:lstStyle/>
          <a:p>
            <a:pPr>
              <a:spcBef>
                <a:spcPct val="50000"/>
              </a:spcBef>
            </a:pPr>
            <a:r>
              <a:rPr lang="en-US" sz="2000" dirty="0">
                <a:solidFill>
                  <a:schemeClr val="accent2"/>
                </a:solidFill>
                <a:latin typeface="Arial" panose="020B0604020202020204" pitchFamily="34" charset="0"/>
                <a:cs typeface="Arial" panose="020B0604020202020204" pitchFamily="34" charset="0"/>
              </a:rPr>
              <a:t>Entrance to labs is </a:t>
            </a:r>
            <a:r>
              <a:rPr lang="en-US" sz="2000" b="1" u="sng" dirty="0">
                <a:solidFill>
                  <a:schemeClr val="accent2"/>
                </a:solidFill>
                <a:latin typeface="Arial" panose="020B0604020202020204" pitchFamily="34" charset="0"/>
                <a:cs typeface="Arial" panose="020B0604020202020204" pitchFamily="34" charset="0"/>
              </a:rPr>
              <a:t>not</a:t>
            </a:r>
            <a:r>
              <a:rPr lang="en-US" sz="2000" dirty="0">
                <a:solidFill>
                  <a:schemeClr val="accent2"/>
                </a:solidFill>
                <a:latin typeface="Arial" panose="020B0604020202020204" pitchFamily="34" charset="0"/>
                <a:cs typeface="Arial" panose="020B0604020202020204" pitchFamily="34" charset="0"/>
              </a:rPr>
              <a:t> restricted because of radiation. </a:t>
            </a:r>
          </a:p>
          <a:p>
            <a:pPr>
              <a:spcBef>
                <a:spcPct val="50000"/>
              </a:spcBef>
            </a:pPr>
            <a:r>
              <a:rPr lang="en-US" sz="2000" dirty="0">
                <a:solidFill>
                  <a:schemeClr val="accent2"/>
                </a:solidFill>
                <a:latin typeface="Arial" panose="020B0604020202020204" pitchFamily="34" charset="0"/>
                <a:cs typeface="Arial" panose="020B0604020202020204" pitchFamily="34" charset="0"/>
              </a:rPr>
              <a:t>Exposure  levels are at or near background.</a:t>
            </a:r>
            <a:r>
              <a:rPr lang="en-US"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6845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a:stretch>
            <a:fillRect/>
          </a:stretch>
        </p:blipFill>
        <p:spPr>
          <a:xfrm>
            <a:off x="165370" y="1809345"/>
            <a:ext cx="4142927" cy="4309353"/>
          </a:xfrm>
          <a:prstGeom prst="rect">
            <a:avLst/>
          </a:prstGeom>
        </p:spPr>
      </p:pic>
      <p:sp>
        <p:nvSpPr>
          <p:cNvPr id="3" name="Content Placeholder 2"/>
          <p:cNvSpPr>
            <a:spLocks noGrp="1"/>
          </p:cNvSpPr>
          <p:nvPr>
            <p:ph sz="half" idx="2"/>
          </p:nvPr>
        </p:nvSpPr>
        <p:spPr>
          <a:xfrm>
            <a:off x="4370642" y="1839686"/>
            <a:ext cx="4452345" cy="3639910"/>
          </a:xfrm>
        </p:spPr>
        <p:txBody>
          <a:bodyPr/>
          <a:lstStyle/>
          <a:p>
            <a:pPr marL="0" indent="0">
              <a:buNone/>
            </a:pPr>
            <a:r>
              <a:rPr lang="en-US" sz="2250" dirty="0"/>
              <a:t>EQUIPMENT IN THIS ROOM PRODUCES </a:t>
            </a:r>
            <a:r>
              <a:rPr lang="en-US" sz="2250" i="1" dirty="0"/>
              <a:t>CONTAINED</a:t>
            </a:r>
            <a:r>
              <a:rPr lang="en-US" sz="2250" dirty="0"/>
              <a:t>        X-RADIATION WHEN ENERGIZED.</a:t>
            </a:r>
          </a:p>
          <a:p>
            <a:pPr marL="0" indent="0">
              <a:buNone/>
            </a:pPr>
            <a:endParaRPr lang="en-US" sz="2250" dirty="0"/>
          </a:p>
          <a:p>
            <a:pPr marL="0" indent="0">
              <a:buNone/>
            </a:pPr>
            <a:r>
              <a:rPr lang="en-US" sz="2250" dirty="0"/>
              <a:t>TO BE OPERATED </a:t>
            </a:r>
            <a:r>
              <a:rPr lang="en-US" sz="2250" dirty="0">
                <a:solidFill>
                  <a:srgbClr val="C00000"/>
                </a:solidFill>
              </a:rPr>
              <a:t>ONLY</a:t>
            </a:r>
            <a:r>
              <a:rPr lang="en-US" sz="2250" dirty="0"/>
              <a:t> BY PERSONS APPROVED BY THE RADIATION SAFETY OFFICER.</a:t>
            </a:r>
          </a:p>
          <a:p>
            <a:pPr marL="0" indent="0">
              <a:buNone/>
            </a:pPr>
            <a:endParaRPr lang="en-US" dirty="0"/>
          </a:p>
          <a:p>
            <a:endParaRPr lang="en-US" dirty="0"/>
          </a:p>
        </p:txBody>
      </p:sp>
      <p:sp>
        <p:nvSpPr>
          <p:cNvPr id="4" name="Slide Number Placeholder 3"/>
          <p:cNvSpPr>
            <a:spLocks noGrp="1"/>
          </p:cNvSpPr>
          <p:nvPr>
            <p:ph type="sldNum" sz="quarter" idx="4294967295"/>
          </p:nvPr>
        </p:nvSpPr>
        <p:spPr/>
        <p:txBody>
          <a:bodyPr/>
          <a:lstStyle/>
          <a:p>
            <a:pPr>
              <a:defRPr/>
            </a:pPr>
            <a:fld id="{7DCE93B1-6408-41E2-A950-B9CA5BB09F1E}" type="slidenum">
              <a:rPr lang="en-US" smtClean="0"/>
              <a:pPr>
                <a:defRPr/>
              </a:pPr>
              <a:t>27</a:t>
            </a:fld>
            <a:endParaRPr lang="en-US" dirty="0"/>
          </a:p>
        </p:txBody>
      </p:sp>
      <p:sp>
        <p:nvSpPr>
          <p:cNvPr id="5" name="Title 4"/>
          <p:cNvSpPr>
            <a:spLocks noGrp="1"/>
          </p:cNvSpPr>
          <p:nvPr>
            <p:ph type="title"/>
          </p:nvPr>
        </p:nvSpPr>
        <p:spPr>
          <a:xfrm>
            <a:off x="1342239" y="-125834"/>
            <a:ext cx="5545122" cy="1208014"/>
          </a:xfrm>
        </p:spPr>
        <p:txBody>
          <a:bodyPr>
            <a:normAutofit fontScale="90000"/>
          </a:bodyPr>
          <a:lstStyle/>
          <a:p>
            <a:pPr algn="ctr"/>
            <a:br>
              <a:rPr lang="en-US" sz="4500" dirty="0">
                <a:solidFill>
                  <a:schemeClr val="tx1"/>
                </a:solidFill>
              </a:rPr>
            </a:br>
            <a:r>
              <a:rPr lang="en-US" sz="4500" dirty="0">
                <a:solidFill>
                  <a:srgbClr val="C14628"/>
                </a:solidFill>
              </a:rPr>
              <a:t>CAUTION</a:t>
            </a:r>
          </a:p>
        </p:txBody>
      </p:sp>
    </p:spTree>
    <p:extLst>
      <p:ext uri="{BB962C8B-B14F-4D97-AF65-F5344CB8AC3E}">
        <p14:creationId xmlns:p14="http://schemas.microsoft.com/office/powerpoint/2010/main" val="141666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85894" y="312090"/>
            <a:ext cx="4983060" cy="836579"/>
          </a:xfrm>
        </p:spPr>
        <p:txBody>
          <a:bodyPr/>
          <a:lstStyle/>
          <a:p>
            <a:pPr eaLnBrk="1" hangingPunct="1"/>
            <a:r>
              <a:rPr lang="en-US" altLang="en-US" dirty="0">
                <a:solidFill>
                  <a:srgbClr val="C14628"/>
                </a:solidFill>
              </a:rPr>
              <a:t>Emergency Procedures</a:t>
            </a:r>
          </a:p>
        </p:txBody>
      </p:sp>
      <p:sp>
        <p:nvSpPr>
          <p:cNvPr id="62467" name="Rectangle 3"/>
          <p:cNvSpPr>
            <a:spLocks noGrp="1" noChangeArrowheads="1"/>
          </p:cNvSpPr>
          <p:nvPr>
            <p:ph type="body" idx="1"/>
          </p:nvPr>
        </p:nvSpPr>
        <p:spPr>
          <a:xfrm>
            <a:off x="282102" y="1031132"/>
            <a:ext cx="8725711" cy="3753882"/>
          </a:xfrm>
        </p:spPr>
        <p:txBody>
          <a:bodyPr>
            <a:normAutofit/>
          </a:bodyPr>
          <a:lstStyle/>
          <a:p>
            <a:pPr marL="0" indent="0">
              <a:lnSpc>
                <a:spcPct val="150000"/>
              </a:lnSpc>
              <a:buNone/>
            </a:pPr>
            <a:r>
              <a:rPr lang="en-US" altLang="en-US" sz="2000" b="1" dirty="0"/>
              <a:t>Any person who suspects over-exposure to radiation from any source must immediately contact the Radiation Safety Officer (RSO).  If they cannot be reached, contact the safety professional </a:t>
            </a:r>
            <a:r>
              <a:rPr lang="en-US" altLang="en-US" sz="2000" b="1" dirty="0" err="1"/>
              <a:t>on-call</a:t>
            </a:r>
            <a:r>
              <a:rPr lang="en-US" altLang="en-US" sz="2000" b="1" dirty="0"/>
              <a:t>.</a:t>
            </a:r>
          </a:p>
          <a:p>
            <a:pPr lvl="1" eaLnBrk="1" hangingPunct="1">
              <a:lnSpc>
                <a:spcPct val="150000"/>
              </a:lnSpc>
            </a:pPr>
            <a:r>
              <a:rPr lang="en-US" altLang="en-US" sz="2000" b="1" dirty="0"/>
              <a:t>(Per regulation, an over-exposure is considered to be a dose exceeding 5 rem per year to the whole body or 50 rem per year to the most exposed 10 cm2 portion of the skin or an extremity.) </a:t>
            </a:r>
            <a:br>
              <a:rPr lang="en-US" altLang="en-US" dirty="0"/>
            </a:br>
            <a:endParaRPr lang="en-US" altLang="en-US" dirty="0"/>
          </a:p>
          <a:p>
            <a:pPr eaLnBrk="1" hangingPunct="1"/>
            <a:endParaRPr lang="en-US" altLang="en-US" dirty="0"/>
          </a:p>
          <a:p>
            <a:pPr eaLnBrk="1" hangingPunct="1"/>
            <a:endParaRPr lang="en-US" altLang="en-US" dirty="0"/>
          </a:p>
        </p:txBody>
      </p:sp>
      <p:sp>
        <p:nvSpPr>
          <p:cNvPr id="4" name="Rectangle 3"/>
          <p:cNvSpPr/>
          <p:nvPr/>
        </p:nvSpPr>
        <p:spPr>
          <a:xfrm>
            <a:off x="671209" y="5085766"/>
            <a:ext cx="5058382" cy="707886"/>
          </a:xfrm>
          <a:prstGeom prst="rect">
            <a:avLst/>
          </a:prstGeom>
        </p:spPr>
        <p:txBody>
          <a:bodyPr wrap="square">
            <a:spAutoFit/>
          </a:bodyPr>
          <a:lstStyle/>
          <a:p>
            <a:r>
              <a:rPr lang="en-US" b="1" dirty="0">
                <a:solidFill>
                  <a:srgbClr val="C00000"/>
                </a:solidFill>
              </a:rPr>
              <a:t>RSO</a:t>
            </a:r>
            <a:r>
              <a:rPr lang="en-US" sz="2000" b="1" dirty="0"/>
              <a:t>:  Jill Leavitt: </a:t>
            </a:r>
          </a:p>
          <a:p>
            <a:pPr algn="ctr"/>
            <a:r>
              <a:rPr lang="en-US" sz="2000" b="1" dirty="0"/>
              <a:t>	928-215-5251 or 928-865-6965</a:t>
            </a:r>
          </a:p>
        </p:txBody>
      </p:sp>
      <p:sp>
        <p:nvSpPr>
          <p:cNvPr id="5" name="Rectangle 3"/>
          <p:cNvSpPr txBox="1">
            <a:spLocks noChangeArrowheads="1"/>
          </p:cNvSpPr>
          <p:nvPr/>
        </p:nvSpPr>
        <p:spPr bwMode="auto">
          <a:xfrm>
            <a:off x="5606935" y="5139969"/>
            <a:ext cx="3254963" cy="399425"/>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lr>
                <a:srgbClr val="BA8747"/>
              </a:buClr>
              <a:buFont typeface="Wingdings" pitchFamily="2" charset="2"/>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997F69"/>
              </a:buClr>
              <a:buFont typeface="Tahoma" charset="0"/>
              <a:buChar char="-"/>
              <a:defRPr sz="2400">
                <a:solidFill>
                  <a:schemeClr val="tx1"/>
                </a:solidFill>
                <a:latin typeface="+mn-lt"/>
              </a:defRPr>
            </a:lvl2pPr>
            <a:lvl3pPr marL="1143000" indent="-228600" algn="l" rtl="0" eaLnBrk="1" fontAlgn="base" hangingPunct="1">
              <a:spcBef>
                <a:spcPct val="20000"/>
              </a:spcBef>
              <a:spcAft>
                <a:spcPct val="0"/>
              </a:spcAft>
              <a:buClr>
                <a:srgbClr val="997F69"/>
              </a:buClr>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Clr>
                <a:srgbClr val="997F69"/>
              </a:buClr>
              <a:buFont typeface="Arial" charset="0"/>
              <a:buChar char="-"/>
              <a:defRPr sz="2400">
                <a:solidFill>
                  <a:schemeClr val="tx1"/>
                </a:solidFill>
                <a:latin typeface="+mn-lt"/>
              </a:defRPr>
            </a:lvl4pPr>
            <a:lvl5pPr marL="2057400" indent="-228600" algn="l" rtl="0" eaLnBrk="1" fontAlgn="base" hangingPunct="1">
              <a:spcBef>
                <a:spcPct val="20000"/>
              </a:spcBef>
              <a:spcAft>
                <a:spcPct val="0"/>
              </a:spcAft>
              <a:buClr>
                <a:srgbClr val="997F69"/>
              </a:buClr>
              <a:buFont typeface="Arial" charset="0"/>
              <a:buChar char="-"/>
              <a:defRPr sz="2400">
                <a:solidFill>
                  <a:schemeClr val="tx1"/>
                </a:solidFill>
                <a:latin typeface="+mn-lt"/>
              </a:defRPr>
            </a:lvl5pPr>
            <a:lvl6pPr marL="25146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6pPr>
            <a:lvl7pPr marL="29718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7pPr>
            <a:lvl8pPr marL="34290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8pPr>
            <a:lvl9pPr marL="38862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9pPr>
          </a:lstStyle>
          <a:p>
            <a:pPr marL="342900" lvl="1" indent="0" algn="just">
              <a:buNone/>
            </a:pPr>
            <a:r>
              <a:rPr lang="en-US" altLang="en-US" sz="2000" b="1" kern="0" dirty="0">
                <a:latin typeface="Arial" panose="020B0604020202020204" pitchFamily="34" charset="0"/>
                <a:cs typeface="Arial" panose="020B0604020202020204" pitchFamily="34" charset="0"/>
              </a:rPr>
              <a:t>Safety Pro On-Call: </a:t>
            </a:r>
          </a:p>
          <a:p>
            <a:pPr marL="342900" lvl="1" indent="0" algn="just">
              <a:buNone/>
            </a:pPr>
            <a:r>
              <a:rPr lang="en-US" altLang="en-US" sz="2000" b="1" kern="0" dirty="0">
                <a:latin typeface="Arial" panose="020B0604020202020204" pitchFamily="34" charset="0"/>
                <a:cs typeface="Arial" panose="020B0604020202020204" pitchFamily="34" charset="0"/>
              </a:rPr>
              <a:t>    928-965-6605</a:t>
            </a:r>
          </a:p>
        </p:txBody>
      </p:sp>
    </p:spTree>
    <p:extLst>
      <p:ext uri="{BB962C8B-B14F-4D97-AF65-F5344CB8AC3E}">
        <p14:creationId xmlns:p14="http://schemas.microsoft.com/office/powerpoint/2010/main" val="325269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14009" y="151003"/>
            <a:ext cx="4532558" cy="1079769"/>
          </a:xfrm>
        </p:spPr>
        <p:txBody>
          <a:bodyPr/>
          <a:lstStyle/>
          <a:p>
            <a:pPr eaLnBrk="1" hangingPunct="1"/>
            <a:r>
              <a:rPr lang="en-US" altLang="en-US" dirty="0">
                <a:solidFill>
                  <a:srgbClr val="C14628"/>
                </a:solidFill>
              </a:rPr>
              <a:t>Emergency Procedures</a:t>
            </a:r>
          </a:p>
        </p:txBody>
      </p:sp>
      <p:sp>
        <p:nvSpPr>
          <p:cNvPr id="53251" name="Rectangle 3"/>
          <p:cNvSpPr>
            <a:spLocks noGrp="1" noChangeArrowheads="1"/>
          </p:cNvSpPr>
          <p:nvPr>
            <p:ph type="body" idx="1"/>
          </p:nvPr>
        </p:nvSpPr>
        <p:spPr>
          <a:xfrm>
            <a:off x="214009" y="1683526"/>
            <a:ext cx="5350212" cy="3746459"/>
          </a:xfrm>
        </p:spPr>
        <p:txBody>
          <a:bodyPr>
            <a:normAutofit fontScale="85000" lnSpcReduction="10000"/>
          </a:bodyPr>
          <a:lstStyle/>
          <a:p>
            <a:pPr eaLnBrk="1" hangingPunct="1"/>
            <a:r>
              <a:rPr lang="en-US" altLang="en-US" sz="2000" b="1" dirty="0"/>
              <a:t>When calling the radiation safety officer (or safety professional on-call), state: </a:t>
            </a:r>
          </a:p>
          <a:p>
            <a:pPr lvl="1" eaLnBrk="1" hangingPunct="1"/>
            <a:r>
              <a:rPr lang="en-US" altLang="en-US" sz="2000" b="1" dirty="0"/>
              <a:t>Type of radiation emergency</a:t>
            </a:r>
          </a:p>
          <a:p>
            <a:pPr lvl="1" eaLnBrk="1" hangingPunct="1"/>
            <a:r>
              <a:rPr lang="en-US" altLang="en-US" sz="2000" b="1" dirty="0"/>
              <a:t>Your name</a:t>
            </a:r>
          </a:p>
          <a:p>
            <a:pPr lvl="1" eaLnBrk="1" hangingPunct="1"/>
            <a:r>
              <a:rPr lang="en-US" altLang="en-US" sz="2000" b="1" dirty="0"/>
              <a:t>Where emergency assistance is needed</a:t>
            </a:r>
          </a:p>
          <a:p>
            <a:pPr lvl="1" eaLnBrk="1" hangingPunct="1">
              <a:buFont typeface="Tahoma" panose="020B0604030504040204" pitchFamily="34" charset="0"/>
              <a:buNone/>
            </a:pPr>
            <a:endParaRPr lang="en-US" altLang="en-US" sz="2000" b="1" dirty="0"/>
          </a:p>
          <a:p>
            <a:pPr eaLnBrk="1" hangingPunct="1"/>
            <a:r>
              <a:rPr lang="en-US" altLang="en-US" sz="2000" b="1" dirty="0"/>
              <a:t>Warn others in the area of the emergency</a:t>
            </a:r>
          </a:p>
          <a:p>
            <a:pPr eaLnBrk="1" hangingPunct="1"/>
            <a:endParaRPr lang="en-US" altLang="en-US" sz="2000" b="1" dirty="0"/>
          </a:p>
          <a:p>
            <a:pPr eaLnBrk="1" hangingPunct="1"/>
            <a:r>
              <a:rPr lang="en-US" altLang="en-US" sz="2000" b="1" dirty="0"/>
              <a:t>Vacate the area</a:t>
            </a:r>
          </a:p>
          <a:p>
            <a:pPr eaLnBrk="1" hangingPunct="1"/>
            <a:endParaRPr lang="en-US" altLang="en-US" sz="2000" b="1" dirty="0"/>
          </a:p>
          <a:p>
            <a:pPr eaLnBrk="1" hangingPunct="1"/>
            <a:r>
              <a:rPr lang="en-US" altLang="en-US" sz="2000" b="1" dirty="0"/>
              <a:t>Prohibit entry to the area</a:t>
            </a:r>
          </a:p>
          <a:p>
            <a:pPr lvl="1" eaLnBrk="1" hangingPunct="1">
              <a:buFont typeface="Tahoma" panose="020B0604030504040204" pitchFamily="34" charset="0"/>
              <a:buNone/>
            </a:pPr>
            <a:endParaRPr lang="en-US" altLang="en-US" dirty="0"/>
          </a:p>
          <a:p>
            <a:pPr eaLnBrk="1" hangingPunct="1"/>
            <a:endParaRPr lang="en-US" altLang="en-US" dirty="0"/>
          </a:p>
          <a:p>
            <a:pPr eaLnBrk="1" hangingPunct="1">
              <a:buFont typeface="Wingdings" panose="05000000000000000000" pitchFamily="2" charset="2"/>
              <a:buNone/>
            </a:pPr>
            <a:endParaRPr lang="en-US" altLang="en-US" dirty="0"/>
          </a:p>
        </p:txBody>
      </p:sp>
      <p:pic>
        <p:nvPicPr>
          <p:cNvPr id="2" name="Picture 1"/>
          <p:cNvPicPr>
            <a:picLocks noChangeAspect="1"/>
          </p:cNvPicPr>
          <p:nvPr/>
        </p:nvPicPr>
        <p:blipFill>
          <a:blip r:embed="rId2"/>
          <a:stretch>
            <a:fillRect/>
          </a:stretch>
        </p:blipFill>
        <p:spPr>
          <a:xfrm>
            <a:off x="5833545" y="1536970"/>
            <a:ext cx="3203451" cy="4786009"/>
          </a:xfrm>
          <a:prstGeom prst="rect">
            <a:avLst/>
          </a:prstGeom>
        </p:spPr>
      </p:pic>
    </p:spTree>
    <p:extLst>
      <p:ext uri="{BB962C8B-B14F-4D97-AF65-F5344CB8AC3E}">
        <p14:creationId xmlns:p14="http://schemas.microsoft.com/office/powerpoint/2010/main" val="227795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77118" y="446474"/>
            <a:ext cx="5084784" cy="432712"/>
          </a:xfrm>
        </p:spPr>
        <p:txBody>
          <a:bodyPr>
            <a:normAutofit/>
          </a:bodyPr>
          <a:lstStyle/>
          <a:p>
            <a:pPr eaLnBrk="1" hangingPunct="1"/>
            <a:r>
              <a:rPr lang="en-US" altLang="en-US" dirty="0">
                <a:solidFill>
                  <a:srgbClr val="C14628"/>
                </a:solidFill>
              </a:rPr>
              <a:t>Why Are You Here?</a:t>
            </a:r>
          </a:p>
        </p:txBody>
      </p:sp>
      <p:sp>
        <p:nvSpPr>
          <p:cNvPr id="6147" name="Rectangle 3"/>
          <p:cNvSpPr>
            <a:spLocks noGrp="1" noChangeArrowheads="1"/>
          </p:cNvSpPr>
          <p:nvPr>
            <p:ph type="body" idx="1"/>
          </p:nvPr>
        </p:nvSpPr>
        <p:spPr>
          <a:xfrm>
            <a:off x="126460" y="1167319"/>
            <a:ext cx="4800647" cy="4465593"/>
          </a:xfrm>
        </p:spPr>
        <p:txBody>
          <a:bodyPr>
            <a:normAutofit fontScale="85000" lnSpcReduction="20000"/>
          </a:bodyPr>
          <a:lstStyle/>
          <a:p>
            <a:pPr marL="0" indent="0">
              <a:buNone/>
            </a:pPr>
            <a:r>
              <a:rPr lang="en-US" altLang="en-US" sz="2600" b="1" dirty="0"/>
              <a:t>Certain occupations have a potential for exposure to ionizing radiation.  These occupations can include:</a:t>
            </a:r>
          </a:p>
          <a:p>
            <a:pPr eaLnBrk="1" hangingPunct="1"/>
            <a:endParaRPr lang="en-US" altLang="en-US" sz="2600" b="1" dirty="0"/>
          </a:p>
          <a:p>
            <a:pPr lvl="1" eaLnBrk="1" hangingPunct="1"/>
            <a:r>
              <a:rPr lang="en-US" altLang="en-US" sz="2600" b="1" dirty="0"/>
              <a:t>Lab technicians</a:t>
            </a:r>
          </a:p>
          <a:p>
            <a:pPr lvl="1" eaLnBrk="1" hangingPunct="1"/>
            <a:endParaRPr lang="en-US" altLang="en-US" sz="2600" b="1" dirty="0"/>
          </a:p>
          <a:p>
            <a:pPr lvl="1" eaLnBrk="1" hangingPunct="1"/>
            <a:r>
              <a:rPr lang="en-US" altLang="en-US" sz="2600" b="1" dirty="0"/>
              <a:t>Field technicians</a:t>
            </a:r>
          </a:p>
          <a:p>
            <a:pPr lvl="1" eaLnBrk="1" hangingPunct="1"/>
            <a:endParaRPr lang="en-US" altLang="en-US" sz="2600" b="1" dirty="0"/>
          </a:p>
          <a:p>
            <a:pPr lvl="1" eaLnBrk="1" hangingPunct="1"/>
            <a:r>
              <a:rPr lang="en-US" altLang="en-US" sz="2600" b="1" dirty="0"/>
              <a:t>Emergency response personnel</a:t>
            </a:r>
          </a:p>
          <a:p>
            <a:pPr lvl="1" eaLnBrk="1" hangingPunct="1"/>
            <a:endParaRPr lang="en-US" altLang="en-US" sz="2600" b="1" dirty="0"/>
          </a:p>
          <a:p>
            <a:pPr lvl="1" eaLnBrk="1" hangingPunct="1"/>
            <a:r>
              <a:rPr lang="en-US" altLang="en-US" sz="2600" b="1" dirty="0"/>
              <a:t>Others?</a:t>
            </a:r>
          </a:p>
          <a:p>
            <a:pPr lvl="1" eaLnBrk="1" hangingPunct="1"/>
            <a:endParaRPr lang="en-US" altLang="en-US" dirty="0"/>
          </a:p>
        </p:txBody>
      </p:sp>
      <p:pic>
        <p:nvPicPr>
          <p:cNvPr id="2" name="Picture 1"/>
          <p:cNvPicPr>
            <a:picLocks noChangeAspect="1"/>
          </p:cNvPicPr>
          <p:nvPr/>
        </p:nvPicPr>
        <p:blipFill>
          <a:blip r:embed="rId3"/>
          <a:stretch>
            <a:fillRect/>
          </a:stretch>
        </p:blipFill>
        <p:spPr>
          <a:xfrm>
            <a:off x="5013251" y="2540491"/>
            <a:ext cx="4004289" cy="3092421"/>
          </a:xfrm>
          <a:prstGeom prst="rect">
            <a:avLst/>
          </a:prstGeom>
        </p:spPr>
      </p:pic>
    </p:spTree>
    <p:extLst>
      <p:ext uri="{BB962C8B-B14F-4D97-AF65-F5344CB8AC3E}">
        <p14:creationId xmlns:p14="http://schemas.microsoft.com/office/powerpoint/2010/main" val="383255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200161" y="1570326"/>
            <a:ext cx="2863811" cy="4079278"/>
          </a:xfrm>
        </p:spPr>
        <p:txBody>
          <a:bodyPr>
            <a:normAutofit fontScale="92500" lnSpcReduction="20000"/>
          </a:bodyPr>
          <a:lstStyle/>
          <a:p>
            <a:pPr marL="0" indent="0">
              <a:buNone/>
            </a:pPr>
            <a:r>
              <a:rPr lang="en-US" sz="1500" u="sng" dirty="0">
                <a:solidFill>
                  <a:srgbClr val="C00000"/>
                </a:solidFill>
              </a:rPr>
              <a:t>SOP’s</a:t>
            </a:r>
            <a:r>
              <a:rPr lang="en-US" sz="1500" dirty="0">
                <a:solidFill>
                  <a:srgbClr val="C00000"/>
                </a:solidFill>
              </a:rPr>
              <a:t>:</a:t>
            </a:r>
          </a:p>
          <a:p>
            <a:r>
              <a:rPr lang="en-US" sz="1350" dirty="0">
                <a:hlinkClick r:id="rId2"/>
              </a:rPr>
              <a:t>Contractor Procedure</a:t>
            </a:r>
            <a:endParaRPr lang="en-US" sz="1350" dirty="0"/>
          </a:p>
          <a:p>
            <a:endParaRPr lang="en-US" sz="1350" dirty="0"/>
          </a:p>
          <a:p>
            <a:r>
              <a:rPr lang="en-US" sz="1350" dirty="0">
                <a:hlinkClick r:id="rId3"/>
              </a:rPr>
              <a:t>Declaration of Pregnancy</a:t>
            </a:r>
            <a:endParaRPr lang="en-US" sz="1350" dirty="0"/>
          </a:p>
          <a:p>
            <a:endParaRPr lang="en-US" sz="1350" dirty="0"/>
          </a:p>
          <a:p>
            <a:r>
              <a:rPr lang="en-US" sz="1350" dirty="0">
                <a:hlinkClick r:id="rId4"/>
              </a:rPr>
              <a:t>Device Inventory Inspection</a:t>
            </a:r>
            <a:endParaRPr lang="en-US" sz="1350" dirty="0"/>
          </a:p>
          <a:p>
            <a:endParaRPr lang="en-US" sz="1350" dirty="0"/>
          </a:p>
          <a:p>
            <a:r>
              <a:rPr lang="en-US" sz="1350" dirty="0">
                <a:hlinkClick r:id="rId5"/>
              </a:rPr>
              <a:t>Emergency Procedures</a:t>
            </a:r>
            <a:endParaRPr lang="en-US" sz="1350" dirty="0"/>
          </a:p>
          <a:p>
            <a:endParaRPr lang="en-US" sz="1350" dirty="0"/>
          </a:p>
          <a:p>
            <a:r>
              <a:rPr lang="en-US" sz="1350" dirty="0">
                <a:hlinkClick r:id="rId6"/>
              </a:rPr>
              <a:t>Employee Training/Education</a:t>
            </a:r>
            <a:endParaRPr lang="en-US" sz="1350" dirty="0"/>
          </a:p>
          <a:p>
            <a:endParaRPr lang="en-US" sz="1350" dirty="0"/>
          </a:p>
          <a:p>
            <a:r>
              <a:rPr lang="en-US" sz="1350" dirty="0">
                <a:hlinkClick r:id="rId7"/>
              </a:rPr>
              <a:t>Personnel Monitoring Procedure</a:t>
            </a:r>
            <a:endParaRPr lang="en-US" sz="1350" dirty="0"/>
          </a:p>
          <a:p>
            <a:endParaRPr lang="en-US" sz="1350" dirty="0"/>
          </a:p>
          <a:p>
            <a:r>
              <a:rPr lang="en-US" sz="1350" dirty="0">
                <a:hlinkClick r:id="rId8"/>
              </a:rPr>
              <a:t>Procurement Procedure</a:t>
            </a:r>
            <a:endParaRPr lang="en-US" sz="1350" dirty="0"/>
          </a:p>
          <a:p>
            <a:endParaRPr lang="en-US" sz="1350" dirty="0"/>
          </a:p>
          <a:p>
            <a:r>
              <a:rPr lang="en-US" sz="1350" dirty="0">
                <a:hlinkClick r:id="rId9"/>
              </a:rPr>
              <a:t>Receiving Procedure</a:t>
            </a:r>
            <a:endParaRPr lang="en-US" sz="1350" dirty="0"/>
          </a:p>
          <a:p>
            <a:pPr marL="342900" lvl="1" indent="0">
              <a:buNone/>
            </a:pPr>
            <a:endParaRPr lang="en-US" sz="1500" dirty="0"/>
          </a:p>
          <a:p>
            <a:endParaRPr lang="en-US" dirty="0"/>
          </a:p>
        </p:txBody>
      </p:sp>
      <p:pic>
        <p:nvPicPr>
          <p:cNvPr id="6" name="Content Placeholder 5">
            <a:hlinkClick r:id="rId10"/>
          </p:cNvPr>
          <p:cNvPicPr>
            <a:picLocks noGrp="1" noChangeAspect="1"/>
          </p:cNvPicPr>
          <p:nvPr>
            <p:ph sz="half" idx="2"/>
          </p:nvPr>
        </p:nvPicPr>
        <p:blipFill>
          <a:blip r:embed="rId11"/>
          <a:stretch>
            <a:fillRect/>
          </a:stretch>
        </p:blipFill>
        <p:spPr>
          <a:xfrm>
            <a:off x="4113848" y="1072348"/>
            <a:ext cx="3768696" cy="3868529"/>
          </a:xfrm>
          <a:prstGeom prst="rect">
            <a:avLst/>
          </a:prstGeom>
        </p:spPr>
      </p:pic>
      <p:sp>
        <p:nvSpPr>
          <p:cNvPr id="4" name="Slide Number Placeholder 3"/>
          <p:cNvSpPr>
            <a:spLocks noGrp="1"/>
          </p:cNvSpPr>
          <p:nvPr>
            <p:ph type="sldNum" sz="quarter" idx="4294967295"/>
          </p:nvPr>
        </p:nvSpPr>
        <p:spPr/>
        <p:txBody>
          <a:bodyPr/>
          <a:lstStyle/>
          <a:p>
            <a:pPr>
              <a:defRPr/>
            </a:pPr>
            <a:fld id="{7DCE93B1-6408-41E2-A950-B9CA5BB09F1E}" type="slidenum">
              <a:rPr lang="en-US" smtClean="0"/>
              <a:pPr>
                <a:defRPr/>
              </a:pPr>
              <a:t>30</a:t>
            </a:fld>
            <a:endParaRPr lang="en-US" dirty="0"/>
          </a:p>
        </p:txBody>
      </p:sp>
      <p:sp>
        <p:nvSpPr>
          <p:cNvPr id="5" name="Title 4"/>
          <p:cNvSpPr>
            <a:spLocks noGrp="1"/>
          </p:cNvSpPr>
          <p:nvPr>
            <p:ph type="title"/>
          </p:nvPr>
        </p:nvSpPr>
        <p:spPr>
          <a:xfrm>
            <a:off x="117446" y="177403"/>
            <a:ext cx="5759571" cy="894945"/>
          </a:xfrm>
        </p:spPr>
        <p:txBody>
          <a:bodyPr/>
          <a:lstStyle/>
          <a:p>
            <a:r>
              <a:rPr lang="en-US" sz="2400" dirty="0">
                <a:solidFill>
                  <a:srgbClr val="C14628"/>
                </a:solidFill>
              </a:rPr>
              <a:t>FMMO Radiation Safety Program</a:t>
            </a:r>
          </a:p>
        </p:txBody>
      </p:sp>
      <p:sp>
        <p:nvSpPr>
          <p:cNvPr id="7" name="Rectangle 6"/>
          <p:cNvSpPr/>
          <p:nvPr/>
        </p:nvSpPr>
        <p:spPr>
          <a:xfrm>
            <a:off x="4063972" y="5164855"/>
            <a:ext cx="4716044" cy="1200329"/>
          </a:xfrm>
          <a:prstGeom prst="rect">
            <a:avLst/>
          </a:prstGeom>
        </p:spPr>
        <p:txBody>
          <a:bodyPr wrap="square">
            <a:spAutoFit/>
          </a:bodyPr>
          <a:lstStyle/>
          <a:p>
            <a:r>
              <a:rPr lang="en-US" b="1" dirty="0">
                <a:solidFill>
                  <a:srgbClr val="C00000"/>
                </a:solidFill>
              </a:rPr>
              <a:t>Notify RSO before acquiring or moving any equipment that produces radiation an MOC must be submitted in most cases prior to movement or purchase. </a:t>
            </a:r>
          </a:p>
        </p:txBody>
      </p:sp>
    </p:spTree>
    <p:extLst>
      <p:ext uri="{BB962C8B-B14F-4D97-AF65-F5344CB8AC3E}">
        <p14:creationId xmlns:p14="http://schemas.microsoft.com/office/powerpoint/2010/main" val="400913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97180" y="247949"/>
            <a:ext cx="5715000" cy="854647"/>
          </a:xfrm>
        </p:spPr>
        <p:txBody>
          <a:bodyPr/>
          <a:lstStyle/>
          <a:p>
            <a:r>
              <a:rPr lang="en-US" dirty="0">
                <a:solidFill>
                  <a:srgbClr val="C14628"/>
                </a:solidFill>
              </a:rPr>
              <a:t>Summary</a:t>
            </a:r>
          </a:p>
        </p:txBody>
      </p:sp>
      <p:sp>
        <p:nvSpPr>
          <p:cNvPr id="74755" name="Rectangle 3"/>
          <p:cNvSpPr>
            <a:spLocks noGrp="1" noChangeArrowheads="1"/>
          </p:cNvSpPr>
          <p:nvPr>
            <p:ph type="body" idx="1"/>
          </p:nvPr>
        </p:nvSpPr>
        <p:spPr>
          <a:xfrm>
            <a:off x="398834" y="1206231"/>
            <a:ext cx="8297693" cy="4118356"/>
          </a:xfrm>
        </p:spPr>
        <p:txBody>
          <a:bodyPr>
            <a:normAutofit fontScale="85000" lnSpcReduction="20000"/>
          </a:bodyPr>
          <a:lstStyle/>
          <a:p>
            <a:pPr>
              <a:lnSpc>
                <a:spcPct val="150000"/>
              </a:lnSpc>
            </a:pPr>
            <a:r>
              <a:rPr lang="en-US" sz="2000" b="1" dirty="0"/>
              <a:t>It is safe to work around our X-ray equipment.  Exposure is shielded to background level.</a:t>
            </a:r>
          </a:p>
          <a:p>
            <a:pPr>
              <a:lnSpc>
                <a:spcPct val="150000"/>
              </a:lnSpc>
            </a:pPr>
            <a:endParaRPr lang="en-US" sz="2000" b="1" dirty="0"/>
          </a:p>
          <a:p>
            <a:pPr>
              <a:lnSpc>
                <a:spcPct val="150000"/>
              </a:lnSpc>
            </a:pPr>
            <a:r>
              <a:rPr lang="en-US" sz="2000" b="1" dirty="0"/>
              <a:t>Shields must remain in place and interlocks must not be defeated for normal operations.  </a:t>
            </a:r>
          </a:p>
          <a:p>
            <a:pPr>
              <a:lnSpc>
                <a:spcPct val="150000"/>
              </a:lnSpc>
            </a:pPr>
            <a:endParaRPr lang="en-US" sz="2000" b="1" dirty="0"/>
          </a:p>
          <a:p>
            <a:pPr>
              <a:lnSpc>
                <a:spcPct val="150000"/>
              </a:lnSpc>
            </a:pPr>
            <a:r>
              <a:rPr lang="en-US" sz="2000" b="1" dirty="0"/>
              <a:t>Annual refresher is mandatory - part of MSHA Refresher</a:t>
            </a:r>
          </a:p>
          <a:p>
            <a:pPr>
              <a:lnSpc>
                <a:spcPct val="150000"/>
              </a:lnSpc>
            </a:pPr>
            <a:endParaRPr lang="en-US" sz="2000" b="1" dirty="0"/>
          </a:p>
          <a:p>
            <a:pPr>
              <a:lnSpc>
                <a:spcPct val="150000"/>
              </a:lnSpc>
            </a:pPr>
            <a:r>
              <a:rPr lang="en-US" sz="2000" b="1" dirty="0"/>
              <a:t>Contact the RSO for any questions.   </a:t>
            </a:r>
          </a:p>
          <a:p>
            <a:pPr>
              <a:lnSpc>
                <a:spcPct val="150000"/>
              </a:lnSpc>
            </a:pPr>
            <a:endParaRPr lang="en-US" sz="1350" dirty="0"/>
          </a:p>
        </p:txBody>
      </p:sp>
    </p:spTree>
    <p:extLst>
      <p:ext uri="{BB962C8B-B14F-4D97-AF65-F5344CB8AC3E}">
        <p14:creationId xmlns:p14="http://schemas.microsoft.com/office/powerpoint/2010/main" val="16957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0966DC23-5D75-4E55-94E0-8AC9A57DBD08}" type="slidenum">
              <a:rPr lang="en-US" smtClean="0"/>
              <a:pPr>
                <a:defRPr/>
              </a:pPr>
              <a:t>32</a:t>
            </a:fld>
            <a:endParaRPr lang="en-US" dirty="0"/>
          </a:p>
        </p:txBody>
      </p:sp>
      <p:pic>
        <p:nvPicPr>
          <p:cNvPr id="5" name="Content Placeholder 4"/>
          <p:cNvPicPr>
            <a:picLocks noGrp="1" noChangeAspect="1"/>
          </p:cNvPicPr>
          <p:nvPr>
            <p:ph idx="1"/>
          </p:nvPr>
        </p:nvPicPr>
        <p:blipFill>
          <a:blip r:embed="rId2"/>
          <a:stretch>
            <a:fillRect/>
          </a:stretch>
        </p:blipFill>
        <p:spPr>
          <a:xfrm>
            <a:off x="2486047" y="1991916"/>
            <a:ext cx="4171907" cy="2962275"/>
          </a:xfrm>
          <a:prstGeom prst="rect">
            <a:avLst/>
          </a:prstGeom>
        </p:spPr>
      </p:pic>
    </p:spTree>
    <p:extLst>
      <p:ext uri="{BB962C8B-B14F-4D97-AF65-F5344CB8AC3E}">
        <p14:creationId xmlns:p14="http://schemas.microsoft.com/office/powerpoint/2010/main" val="130823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138" y="1091636"/>
            <a:ext cx="5401559" cy="497977"/>
          </a:xfrm>
        </p:spPr>
        <p:txBody>
          <a:bodyPr>
            <a:normAutofit fontScale="90000"/>
          </a:bodyPr>
          <a:lstStyle/>
          <a:p>
            <a:r>
              <a:rPr lang="en-US" sz="3000" dirty="0"/>
              <a:t>Quiz</a:t>
            </a:r>
          </a:p>
        </p:txBody>
      </p:sp>
      <p:sp>
        <p:nvSpPr>
          <p:cNvPr id="3" name="Slide Number Placeholder 2"/>
          <p:cNvSpPr>
            <a:spLocks noGrp="1"/>
          </p:cNvSpPr>
          <p:nvPr>
            <p:ph type="sldNum" sz="quarter" idx="4294967295"/>
          </p:nvPr>
        </p:nvSpPr>
        <p:spPr/>
        <p:txBody>
          <a:bodyPr/>
          <a:lstStyle/>
          <a:p>
            <a:pPr>
              <a:defRPr/>
            </a:pPr>
            <a:fld id="{0966DC23-5D75-4E55-94E0-8AC9A57DBD08}" type="slidenum">
              <a:rPr lang="en-US" smtClean="0"/>
              <a:pPr>
                <a:defRPr/>
              </a:pPr>
              <a:t>33</a:t>
            </a:fld>
            <a:endParaRPr lang="en-US"/>
          </a:p>
        </p:txBody>
      </p:sp>
      <p:sp>
        <p:nvSpPr>
          <p:cNvPr id="4" name="Content Placeholder 3"/>
          <p:cNvSpPr>
            <a:spLocks noGrp="1"/>
          </p:cNvSpPr>
          <p:nvPr>
            <p:ph idx="1"/>
          </p:nvPr>
        </p:nvSpPr>
        <p:spPr>
          <a:xfrm>
            <a:off x="0" y="1091636"/>
            <a:ext cx="9144000" cy="4516339"/>
          </a:xfrm>
          <a:noFill/>
        </p:spPr>
        <p:txBody>
          <a:bodyPr>
            <a:normAutofit fontScale="25000" lnSpcReduction="20000"/>
          </a:bodyPr>
          <a:lstStyle/>
          <a:p>
            <a:pPr marL="0" indent="0">
              <a:buNone/>
            </a:pPr>
            <a:r>
              <a:rPr lang="en-US" sz="1100" dirty="0"/>
              <a:t>1.	</a:t>
            </a:r>
            <a:r>
              <a:rPr lang="en-US" sz="3600" b="1" dirty="0"/>
              <a:t>You can reduce your exposure to radiation by doing the following:</a:t>
            </a:r>
          </a:p>
          <a:p>
            <a:pPr marL="300038" lvl="1" indent="0">
              <a:buNone/>
            </a:pPr>
            <a:r>
              <a:rPr lang="en-US" sz="3600" b="1" dirty="0"/>
              <a:t>a)	Increasing your distance from the source</a:t>
            </a:r>
          </a:p>
          <a:p>
            <a:pPr marL="300038" lvl="1" indent="0">
              <a:buNone/>
            </a:pPr>
            <a:r>
              <a:rPr lang="en-US" sz="3600" b="1" dirty="0"/>
              <a:t>b)	Decreasing the amount of time near the source</a:t>
            </a:r>
          </a:p>
          <a:p>
            <a:pPr marL="300038" lvl="1" indent="0">
              <a:buNone/>
            </a:pPr>
            <a:r>
              <a:rPr lang="en-US" sz="3600" b="1" dirty="0"/>
              <a:t>c)	Provide shielding between yourself and the source</a:t>
            </a:r>
          </a:p>
          <a:p>
            <a:pPr marL="300038" lvl="1" indent="0">
              <a:buNone/>
            </a:pPr>
            <a:r>
              <a:rPr lang="en-US" sz="3600" b="1" dirty="0"/>
              <a:t>d)	All of the Above</a:t>
            </a:r>
            <a:endParaRPr lang="en-US" sz="3600" b="1" dirty="0">
              <a:solidFill>
                <a:srgbClr val="FF0000"/>
              </a:solidFill>
            </a:endParaRPr>
          </a:p>
          <a:p>
            <a:pPr marL="300038" lvl="1" indent="0">
              <a:buNone/>
            </a:pPr>
            <a:r>
              <a:rPr lang="en-US" sz="3600" b="1" dirty="0"/>
              <a:t>e)	None of the above</a:t>
            </a:r>
          </a:p>
          <a:p>
            <a:pPr marL="0" indent="0">
              <a:buNone/>
            </a:pPr>
            <a:r>
              <a:rPr lang="en-US" sz="3600" b="1" dirty="0"/>
              <a:t>2.	What is the principal reason for wearing a dosimeter (ring or badge)</a:t>
            </a:r>
          </a:p>
          <a:p>
            <a:pPr marL="300038" lvl="1" indent="0">
              <a:buNone/>
            </a:pPr>
            <a:r>
              <a:rPr lang="en-US" sz="3600" b="1" dirty="0"/>
              <a:t>a)	It signifies that the worker is authorized to work with radiation</a:t>
            </a:r>
          </a:p>
          <a:p>
            <a:pPr marL="300038" lvl="1" indent="0">
              <a:buNone/>
            </a:pPr>
            <a:r>
              <a:rPr lang="en-US" sz="3600" b="1" dirty="0"/>
              <a:t>b)	The results from a film badge, TLD badge, or TLD ring comprise a permanent record of an individual’s occupational radiation exposure history</a:t>
            </a:r>
          </a:p>
          <a:p>
            <a:pPr marL="300038" lvl="1" indent="0">
              <a:buNone/>
            </a:pPr>
            <a:r>
              <a:rPr lang="en-US" sz="3600" b="1" dirty="0"/>
              <a:t>c)	The use of the badge replaces the need for surveys in the lab</a:t>
            </a:r>
          </a:p>
          <a:p>
            <a:pPr marL="300038" lvl="1" indent="0">
              <a:buNone/>
            </a:pPr>
            <a:r>
              <a:rPr lang="en-US" sz="3600" b="1" dirty="0"/>
              <a:t>d)	The dosimetry will absorb the radiation and reduce the individuals exposure</a:t>
            </a:r>
          </a:p>
          <a:p>
            <a:pPr marL="0" indent="0">
              <a:buNone/>
            </a:pPr>
            <a:r>
              <a:rPr lang="en-US" sz="3600" b="1" dirty="0"/>
              <a:t>3.	RSO must be notified before acquiring or moving any equipment that produces radiation.	True</a:t>
            </a:r>
            <a:r>
              <a:rPr lang="en-US" sz="3600" b="1" dirty="0">
                <a:solidFill>
                  <a:srgbClr val="FF0000"/>
                </a:solidFill>
              </a:rPr>
              <a:t> </a:t>
            </a:r>
            <a:r>
              <a:rPr lang="en-US" sz="3600" b="1" dirty="0"/>
              <a:t>/ False</a:t>
            </a:r>
          </a:p>
          <a:p>
            <a:pPr marL="0" indent="0">
              <a:buNone/>
            </a:pPr>
            <a:r>
              <a:rPr lang="en-US" sz="3600" b="1" dirty="0"/>
              <a:t>4.	Exposure to ionizing radiation can cause cancer.		True / False</a:t>
            </a:r>
          </a:p>
          <a:p>
            <a:pPr marL="0" indent="0">
              <a:buNone/>
            </a:pPr>
            <a:r>
              <a:rPr lang="en-US" sz="3600" b="1" dirty="0"/>
              <a:t>5.	Annual radiation refresher training is a mandatory requirement.		True</a:t>
            </a:r>
            <a:r>
              <a:rPr lang="en-US" sz="3600" b="1" dirty="0">
                <a:solidFill>
                  <a:srgbClr val="FF0000"/>
                </a:solidFill>
              </a:rPr>
              <a:t> </a:t>
            </a:r>
            <a:r>
              <a:rPr lang="en-US" sz="3600" b="1" dirty="0"/>
              <a:t>/ False</a:t>
            </a:r>
          </a:p>
          <a:p>
            <a:pPr marL="0" indent="0">
              <a:buNone/>
            </a:pPr>
            <a:r>
              <a:rPr lang="en-US" sz="3600" b="1" dirty="0"/>
              <a:t>6.	Present radiation safety standards for occupational exposure to whole body radiation limits an individual’s dose equivalent to:</a:t>
            </a:r>
          </a:p>
          <a:p>
            <a:pPr marL="300038" lvl="1" indent="0">
              <a:buNone/>
            </a:pPr>
            <a:r>
              <a:rPr lang="en-US" sz="3600" b="1" dirty="0"/>
              <a:t>a)	170 mrems/year</a:t>
            </a:r>
          </a:p>
          <a:p>
            <a:pPr marL="300038" lvl="1" indent="0">
              <a:buNone/>
            </a:pPr>
            <a:r>
              <a:rPr lang="en-US" sz="3600" b="1" dirty="0"/>
              <a:t>b)	5000 mrems/year</a:t>
            </a:r>
          </a:p>
          <a:p>
            <a:pPr marL="300038" lvl="1" indent="0">
              <a:buNone/>
            </a:pPr>
            <a:r>
              <a:rPr lang="en-US" sz="3600" b="1" dirty="0"/>
              <a:t>c)	100 mrem in one week</a:t>
            </a:r>
          </a:p>
          <a:p>
            <a:pPr marL="300038" lvl="1" indent="0">
              <a:buNone/>
            </a:pPr>
            <a:r>
              <a:rPr lang="en-US" sz="3600" b="1" dirty="0"/>
              <a:t>d)	12.5 mrem in one hour</a:t>
            </a:r>
          </a:p>
          <a:p>
            <a:pPr marL="300038" lvl="1" indent="0">
              <a:buNone/>
            </a:pPr>
            <a:r>
              <a:rPr lang="en-US" sz="3600" b="1" dirty="0"/>
              <a:t>e)	5 x (worker’s age - 18 years) rems in one year</a:t>
            </a:r>
          </a:p>
          <a:p>
            <a:pPr marL="0" indent="0">
              <a:buNone/>
            </a:pPr>
            <a:r>
              <a:rPr lang="en-US" sz="3600" b="1" dirty="0"/>
              <a:t>7.	</a:t>
            </a:r>
            <a:r>
              <a:rPr lang="en-US" sz="3600" b="1" u="sng" dirty="0"/>
              <a:t>Jill </a:t>
            </a:r>
            <a:r>
              <a:rPr lang="en-US" sz="3600" b="1" u="sng" dirty="0" err="1"/>
              <a:t>Leavett</a:t>
            </a:r>
            <a:r>
              <a:rPr lang="en-US" sz="3600" b="1" u="sng" dirty="0"/>
              <a:t>_ </a:t>
            </a:r>
            <a:r>
              <a:rPr lang="en-US" sz="3600" b="1" dirty="0"/>
              <a:t>is FMMO’s current Radiation Safety Officer</a:t>
            </a:r>
          </a:p>
          <a:p>
            <a:pPr marL="0" indent="0">
              <a:buNone/>
            </a:pPr>
            <a:r>
              <a:rPr lang="en-US" sz="3600" b="1" dirty="0"/>
              <a:t>8.	As part of the program, declaration of pregnancy is mandatory.		True / False</a:t>
            </a:r>
          </a:p>
          <a:p>
            <a:pPr marL="0" indent="0">
              <a:buNone/>
            </a:pPr>
            <a:r>
              <a:rPr lang="en-US" sz="3600" b="1" dirty="0"/>
              <a:t>9.	X-rays are visible and can easily be detected by their smell.	True / False</a:t>
            </a:r>
          </a:p>
          <a:p>
            <a:pPr marL="0" indent="0">
              <a:buNone/>
            </a:pPr>
            <a:r>
              <a:rPr lang="en-US" sz="3600" b="1" dirty="0"/>
              <a:t>10.	Radiation workers can reduce exposure to radiation </a:t>
            </a:r>
            <a:r>
              <a:rPr lang="en-US" sz="3600" b="1" u="sng" dirty="0"/>
              <a:t>by Reducing Time, Exposure_, </a:t>
            </a:r>
            <a:r>
              <a:rPr lang="en-US" sz="3600" b="1" dirty="0"/>
              <a:t>and _Shielding_______</a:t>
            </a:r>
          </a:p>
          <a:p>
            <a:pPr marL="0" indent="0">
              <a:buNone/>
            </a:pPr>
            <a:endParaRPr lang="en-US" sz="1100" dirty="0"/>
          </a:p>
        </p:txBody>
      </p:sp>
    </p:spTree>
    <p:extLst>
      <p:ext uri="{BB962C8B-B14F-4D97-AF65-F5344CB8AC3E}">
        <p14:creationId xmlns:p14="http://schemas.microsoft.com/office/powerpoint/2010/main" val="396604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0119" y="1883821"/>
            <a:ext cx="7830766" cy="3274058"/>
          </a:xfrm>
          <a:noFill/>
        </p:spPr>
        <p:txBody>
          <a:bodyPr>
            <a:noAutofit/>
          </a:bodyPr>
          <a:lstStyle/>
          <a:p>
            <a:pPr marL="0" indent="0">
              <a:buNone/>
            </a:pPr>
            <a:r>
              <a:rPr lang="en-US" sz="2400" b="1" dirty="0"/>
              <a:t>Most FMI employees are considered non-radiation workers</a:t>
            </a:r>
          </a:p>
          <a:p>
            <a:pPr marL="0" indent="0">
              <a:buNone/>
            </a:pPr>
            <a:endParaRPr lang="en-US" sz="2400" b="1" dirty="0"/>
          </a:p>
          <a:p>
            <a:r>
              <a:rPr lang="en-US" sz="2400" b="1" dirty="0"/>
              <a:t>This means that you are not expected or required to use or handle any material or equipment labeled as “Radioactive” </a:t>
            </a:r>
          </a:p>
          <a:p>
            <a:pPr marL="0" indent="0">
              <a:buNone/>
            </a:pPr>
            <a:endParaRPr lang="en-US" sz="2400" b="1" dirty="0"/>
          </a:p>
          <a:p>
            <a:r>
              <a:rPr lang="en-US" sz="2400" b="1" dirty="0"/>
              <a:t>Radioactive material can only be used by authorized personnel that have received training and dosimeter according to FMMO radiation safety program.</a:t>
            </a:r>
          </a:p>
        </p:txBody>
      </p:sp>
      <p:sp>
        <p:nvSpPr>
          <p:cNvPr id="4" name="Title 3"/>
          <p:cNvSpPr>
            <a:spLocks noGrp="1"/>
          </p:cNvSpPr>
          <p:nvPr>
            <p:ph type="title"/>
          </p:nvPr>
        </p:nvSpPr>
        <p:spPr>
          <a:xfrm>
            <a:off x="335560" y="296918"/>
            <a:ext cx="5246437" cy="797668"/>
          </a:xfrm>
        </p:spPr>
        <p:txBody>
          <a:bodyPr/>
          <a:lstStyle/>
          <a:p>
            <a:r>
              <a:rPr lang="en-US" dirty="0">
                <a:solidFill>
                  <a:srgbClr val="C14628"/>
                </a:solidFill>
              </a:rPr>
              <a:t>Non-Radiation</a:t>
            </a:r>
            <a:r>
              <a:rPr lang="en-US" dirty="0"/>
              <a:t> Workers</a:t>
            </a:r>
          </a:p>
        </p:txBody>
      </p:sp>
    </p:spTree>
    <p:extLst>
      <p:ext uri="{BB962C8B-B14F-4D97-AF65-F5344CB8AC3E}">
        <p14:creationId xmlns:p14="http://schemas.microsoft.com/office/powerpoint/2010/main" val="329035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02672" y="318781"/>
            <a:ext cx="6537332" cy="686135"/>
          </a:xfrm>
        </p:spPr>
        <p:txBody>
          <a:bodyPr/>
          <a:lstStyle/>
          <a:p>
            <a:r>
              <a:rPr lang="en-US" dirty="0">
                <a:solidFill>
                  <a:srgbClr val="C14628"/>
                </a:solidFill>
              </a:rPr>
              <a:t>X-Ray</a:t>
            </a:r>
            <a:r>
              <a:rPr lang="en-US" dirty="0"/>
              <a:t> </a:t>
            </a:r>
            <a:r>
              <a:rPr lang="en-US" dirty="0">
                <a:solidFill>
                  <a:srgbClr val="C14628"/>
                </a:solidFill>
              </a:rPr>
              <a:t>Machines</a:t>
            </a:r>
            <a:r>
              <a:rPr lang="en-US" dirty="0"/>
              <a:t> </a:t>
            </a:r>
            <a:r>
              <a:rPr lang="en-US" dirty="0">
                <a:solidFill>
                  <a:srgbClr val="C14628"/>
                </a:solidFill>
              </a:rPr>
              <a:t>at</a:t>
            </a:r>
            <a:r>
              <a:rPr lang="en-US" dirty="0"/>
              <a:t> </a:t>
            </a:r>
            <a:r>
              <a:rPr lang="en-US" dirty="0">
                <a:solidFill>
                  <a:srgbClr val="C14628"/>
                </a:solidFill>
              </a:rPr>
              <a:t>Morenci</a:t>
            </a:r>
          </a:p>
        </p:txBody>
      </p:sp>
      <p:pic>
        <p:nvPicPr>
          <p:cNvPr id="41990" name="Picture 6"/>
          <p:cNvPicPr>
            <a:picLocks noChangeAspect="1" noChangeArrowheads="1"/>
          </p:cNvPicPr>
          <p:nvPr/>
        </p:nvPicPr>
        <p:blipFill>
          <a:blip r:embed="rId2" cstate="print"/>
          <a:srcRect/>
          <a:stretch>
            <a:fillRect/>
          </a:stretch>
        </p:blipFill>
        <p:spPr bwMode="auto">
          <a:xfrm>
            <a:off x="790119" y="1621910"/>
            <a:ext cx="2620566" cy="3164098"/>
          </a:xfrm>
          <a:prstGeom prst="rect">
            <a:avLst/>
          </a:prstGeom>
          <a:noFill/>
          <a:ln w="9525">
            <a:noFill/>
            <a:miter lim="800000"/>
            <a:headEnd/>
            <a:tailEnd/>
          </a:ln>
          <a:effectLst/>
        </p:spPr>
      </p:pic>
      <p:sp>
        <p:nvSpPr>
          <p:cNvPr id="41992" name="Text Box 8"/>
          <p:cNvSpPr txBox="1">
            <a:spLocks noChangeArrowheads="1"/>
          </p:cNvSpPr>
          <p:nvPr/>
        </p:nvSpPr>
        <p:spPr bwMode="auto">
          <a:xfrm>
            <a:off x="4030266" y="4410075"/>
            <a:ext cx="3695700" cy="1569660"/>
          </a:xfrm>
          <a:prstGeom prst="rect">
            <a:avLst/>
          </a:prstGeom>
          <a:noFill/>
          <a:ln w="9525">
            <a:noFill/>
            <a:miter lim="800000"/>
            <a:headEnd/>
            <a:tailEnd/>
          </a:ln>
          <a:effectLst/>
        </p:spPr>
        <p:txBody>
          <a:bodyPr>
            <a:spAutoFit/>
          </a:bodyPr>
          <a:lstStyle/>
          <a:p>
            <a:pPr>
              <a:spcBef>
                <a:spcPct val="50000"/>
              </a:spcBef>
            </a:pPr>
            <a:r>
              <a:rPr lang="en-US" sz="2400" b="1" dirty="0">
                <a:latin typeface="Arial" panose="020B0604020202020204" pitchFamily="34" charset="0"/>
                <a:cs typeface="Arial" panose="020B0604020202020204" pitchFamily="34" charset="0"/>
              </a:rPr>
              <a:t>Bench XRF (Oxford Supreme 8000), Produces X-Rays Inside During Operation.</a:t>
            </a:r>
          </a:p>
        </p:txBody>
      </p:sp>
      <p:sp>
        <p:nvSpPr>
          <p:cNvPr id="41994" name="Text Box 10"/>
          <p:cNvSpPr txBox="1">
            <a:spLocks noChangeArrowheads="1"/>
          </p:cNvSpPr>
          <p:nvPr/>
        </p:nvSpPr>
        <p:spPr bwMode="auto">
          <a:xfrm>
            <a:off x="622571" y="5105400"/>
            <a:ext cx="3258766" cy="1015663"/>
          </a:xfrm>
          <a:prstGeom prst="rect">
            <a:avLst/>
          </a:prstGeom>
          <a:noFill/>
          <a:ln w="9525">
            <a:noFill/>
            <a:miter lim="800000"/>
            <a:headEnd/>
            <a:tailEnd/>
          </a:ln>
          <a:effectLst/>
        </p:spPr>
        <p:txBody>
          <a:bodyPr wrap="square">
            <a:spAutoFit/>
          </a:bodyPr>
          <a:lstStyle/>
          <a:p>
            <a:pPr>
              <a:spcBef>
                <a:spcPct val="50000"/>
              </a:spcBef>
            </a:pPr>
            <a:r>
              <a:rPr lang="en-US" sz="2000" b="1" dirty="0">
                <a:latin typeface="Arial" panose="020B0604020202020204" pitchFamily="34" charset="0"/>
                <a:cs typeface="Arial" panose="020B0604020202020204" pitchFamily="34" charset="0"/>
              </a:rPr>
              <a:t>Handheld XRF Mounted on Stand with Shielded Sample Holder on Top</a:t>
            </a:r>
          </a:p>
        </p:txBody>
      </p:sp>
      <p:sp>
        <p:nvSpPr>
          <p:cNvPr id="41996" name="Line 12"/>
          <p:cNvSpPr>
            <a:spLocks noChangeShapeType="1"/>
          </p:cNvSpPr>
          <p:nvPr/>
        </p:nvSpPr>
        <p:spPr bwMode="auto">
          <a:xfrm flipH="1">
            <a:off x="4151710" y="5983839"/>
            <a:ext cx="327422" cy="0"/>
          </a:xfrm>
          <a:prstGeom prst="line">
            <a:avLst/>
          </a:prstGeom>
          <a:noFill/>
          <a:ln w="25400">
            <a:solidFill>
              <a:schemeClr val="tx1"/>
            </a:solidFill>
            <a:round/>
            <a:headEnd/>
            <a:tailEnd type="triangle" w="lg" len="lg"/>
          </a:ln>
          <a:effectLst/>
        </p:spPr>
        <p:txBody>
          <a:bodyPr/>
          <a:lstStyle/>
          <a:p>
            <a:endParaRPr lang="en-US"/>
          </a:p>
        </p:txBody>
      </p:sp>
      <p:sp>
        <p:nvSpPr>
          <p:cNvPr id="41997" name="Line 13"/>
          <p:cNvSpPr>
            <a:spLocks noChangeShapeType="1"/>
          </p:cNvSpPr>
          <p:nvPr/>
        </p:nvSpPr>
        <p:spPr bwMode="auto">
          <a:xfrm flipH="1" flipV="1">
            <a:off x="7654530" y="4514850"/>
            <a:ext cx="10715" cy="325041"/>
          </a:xfrm>
          <a:prstGeom prst="line">
            <a:avLst/>
          </a:prstGeom>
          <a:noFill/>
          <a:ln w="25400">
            <a:solidFill>
              <a:schemeClr val="tx1"/>
            </a:solidFill>
            <a:round/>
            <a:headEnd/>
            <a:tailEnd type="triangle" w="lg" len="lg"/>
          </a:ln>
          <a:effectLst/>
        </p:spPr>
        <p:txBody>
          <a:bodyPr/>
          <a:lstStyle/>
          <a:p>
            <a:endParaRPr lang="en-US"/>
          </a:p>
        </p:txBody>
      </p:sp>
      <p:pic>
        <p:nvPicPr>
          <p:cNvPr id="2" name="Picture 1"/>
          <p:cNvPicPr>
            <a:picLocks noChangeAspect="1"/>
          </p:cNvPicPr>
          <p:nvPr/>
        </p:nvPicPr>
        <p:blipFill>
          <a:blip r:embed="rId3"/>
          <a:stretch>
            <a:fillRect/>
          </a:stretch>
        </p:blipFill>
        <p:spPr>
          <a:xfrm>
            <a:off x="4004074" y="1619187"/>
            <a:ext cx="3884705" cy="2739692"/>
          </a:xfrm>
          <a:prstGeom prst="rect">
            <a:avLst/>
          </a:prstGeom>
        </p:spPr>
      </p:pic>
    </p:spTree>
    <p:extLst>
      <p:ext uri="{BB962C8B-B14F-4D97-AF65-F5344CB8AC3E}">
        <p14:creationId xmlns:p14="http://schemas.microsoft.com/office/powerpoint/2010/main" val="341084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4842" y="1991458"/>
            <a:ext cx="6084689" cy="3811439"/>
          </a:xfrm>
        </p:spPr>
        <p:txBody>
          <a:bodyPr>
            <a:normAutofit fontScale="475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4400" b="1" dirty="0"/>
              <a:t>Radiation is energy travelling through space in the form of </a:t>
            </a:r>
            <a:r>
              <a:rPr lang="en-US" sz="4400" b="1" dirty="0">
                <a:solidFill>
                  <a:srgbClr val="C00000"/>
                </a:solidFill>
              </a:rPr>
              <a:t>waves </a:t>
            </a:r>
            <a:r>
              <a:rPr lang="en-US" sz="4400" b="1" dirty="0"/>
              <a:t>or </a:t>
            </a:r>
            <a:r>
              <a:rPr lang="en-US" sz="4400" b="1" dirty="0">
                <a:solidFill>
                  <a:srgbClr val="C00000"/>
                </a:solidFill>
              </a:rPr>
              <a:t>particles</a:t>
            </a:r>
            <a:r>
              <a:rPr lang="en-US" sz="4400" b="1" dirty="0"/>
              <a:t>.</a:t>
            </a:r>
          </a:p>
        </p:txBody>
      </p:sp>
      <p:sp>
        <p:nvSpPr>
          <p:cNvPr id="4" name="Title 3"/>
          <p:cNvSpPr>
            <a:spLocks noGrp="1"/>
          </p:cNvSpPr>
          <p:nvPr>
            <p:ph type="title"/>
          </p:nvPr>
        </p:nvSpPr>
        <p:spPr/>
        <p:txBody>
          <a:bodyPr/>
          <a:lstStyle/>
          <a:p>
            <a:r>
              <a:rPr lang="en-US" dirty="0">
                <a:solidFill>
                  <a:srgbClr val="C14628"/>
                </a:solidFill>
              </a:rPr>
              <a:t>What is radiation?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3903" y="2227082"/>
            <a:ext cx="3457575" cy="2349708"/>
          </a:xfrm>
          <a:prstGeom prst="rect">
            <a:avLst/>
          </a:prstGeom>
        </p:spPr>
      </p:pic>
    </p:spTree>
    <p:extLst>
      <p:ext uri="{BB962C8B-B14F-4D97-AF65-F5344CB8AC3E}">
        <p14:creationId xmlns:p14="http://schemas.microsoft.com/office/powerpoint/2010/main" val="305826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94688" y="461673"/>
            <a:ext cx="5760472" cy="497977"/>
          </a:xfrm>
        </p:spPr>
        <p:txBody>
          <a:bodyPr>
            <a:normAutofit fontScale="90000"/>
          </a:bodyPr>
          <a:lstStyle/>
          <a:p>
            <a:r>
              <a:rPr lang="en-US" altLang="en-US" dirty="0">
                <a:solidFill>
                  <a:schemeClr val="bg1"/>
                </a:solidFill>
              </a:rPr>
              <a:t>Types of </a:t>
            </a:r>
            <a:r>
              <a:rPr lang="en-US" altLang="en-US" dirty="0">
                <a:solidFill>
                  <a:srgbClr val="C14628"/>
                </a:solidFill>
              </a:rPr>
              <a:t>Radiation</a:t>
            </a:r>
            <a:endParaRPr lang="en-US" dirty="0">
              <a:solidFill>
                <a:srgbClr val="C14628"/>
              </a:solidFill>
            </a:endParaRPr>
          </a:p>
        </p:txBody>
      </p:sp>
      <p:sp>
        <p:nvSpPr>
          <p:cNvPr id="6" name="Rectangle 3"/>
          <p:cNvSpPr>
            <a:spLocks noGrp="1" noChangeArrowheads="1"/>
          </p:cNvSpPr>
          <p:nvPr>
            <p:ph sz="half" idx="1"/>
          </p:nvPr>
        </p:nvSpPr>
        <p:spPr bwMode="auto">
          <a:xfrm>
            <a:off x="0" y="1286353"/>
            <a:ext cx="4737370" cy="3499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Font typeface="Wingdings" panose="05000000000000000000" pitchFamily="2" charset="2"/>
              <a:buChar char="§"/>
            </a:pPr>
            <a:r>
              <a:rPr lang="en-US" altLang="en-US" sz="1800" u="sng" dirty="0"/>
              <a:t>Non-Ionizing Radiation</a:t>
            </a:r>
            <a:r>
              <a:rPr lang="en-US" altLang="en-US" sz="1800" dirty="0"/>
              <a:t>:  Radiation that does not have sufficient energy to dislodge orbital electrons. </a:t>
            </a:r>
          </a:p>
          <a:p>
            <a:pPr>
              <a:spcBef>
                <a:spcPct val="50000"/>
              </a:spcBef>
              <a:buFont typeface="Wingdings" panose="05000000000000000000" pitchFamily="2" charset="2"/>
              <a:buNone/>
            </a:pPr>
            <a:r>
              <a:rPr lang="en-US" altLang="en-US" sz="1800" dirty="0"/>
              <a:t>E.g. non-ionizing radiation:  microwaves, ultraviolet light, lasers, radio waves, infrared light, and radar.</a:t>
            </a:r>
          </a:p>
          <a:p>
            <a:pPr>
              <a:spcBef>
                <a:spcPct val="50000"/>
              </a:spcBef>
              <a:buFont typeface="Wingdings" panose="05000000000000000000" pitchFamily="2" charset="2"/>
              <a:buChar char="§"/>
            </a:pPr>
            <a:r>
              <a:rPr lang="en-US" altLang="en-US" sz="1800" u="sng" dirty="0"/>
              <a:t>Ionizing Radiation</a:t>
            </a:r>
            <a:r>
              <a:rPr lang="en-US" altLang="en-US" sz="1800" dirty="0"/>
              <a:t>:  Radiation that has sufficient energy to dislodge orbital electrons.  </a:t>
            </a:r>
          </a:p>
          <a:p>
            <a:pPr>
              <a:spcBef>
                <a:spcPct val="50000"/>
              </a:spcBef>
              <a:buFont typeface="Wingdings" panose="05000000000000000000" pitchFamily="2" charset="2"/>
              <a:buNone/>
            </a:pPr>
            <a:r>
              <a:rPr lang="en-US" altLang="en-US" sz="1800" dirty="0"/>
              <a:t>E.g. of ionizing radiation: alpha particles, beta particles, neutrons, gamma rays, and x-rays</a:t>
            </a:r>
            <a:r>
              <a:rPr lang="en-US" altLang="en-US" sz="1800" b="0" dirty="0"/>
              <a:t>.</a:t>
            </a:r>
          </a:p>
        </p:txBody>
      </p:sp>
      <p:sp>
        <p:nvSpPr>
          <p:cNvPr id="8" name="Text Box 4"/>
          <p:cNvSpPr txBox="1">
            <a:spLocks noChangeArrowheads="1"/>
          </p:cNvSpPr>
          <p:nvPr/>
        </p:nvSpPr>
        <p:spPr bwMode="invGray">
          <a:xfrm>
            <a:off x="68094" y="5358842"/>
            <a:ext cx="4163771" cy="1323439"/>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000" i="1" dirty="0"/>
              <a:t>Of these many types of radiation, </a:t>
            </a:r>
            <a:r>
              <a:rPr lang="en-US" altLang="en-US" sz="2000" i="1" dirty="0">
                <a:solidFill>
                  <a:srgbClr val="C00000"/>
                </a:solidFill>
              </a:rPr>
              <a:t>only X-Rays </a:t>
            </a:r>
            <a:r>
              <a:rPr lang="en-US" altLang="en-US" sz="2000" i="1" dirty="0"/>
              <a:t>are ionizing.  Ionizing radiation is what we are mainly concerned with.</a:t>
            </a:r>
          </a:p>
        </p:txBody>
      </p:sp>
      <p:pic>
        <p:nvPicPr>
          <p:cNvPr id="3" name="Picture 2"/>
          <p:cNvPicPr>
            <a:picLocks noChangeAspect="1"/>
          </p:cNvPicPr>
          <p:nvPr/>
        </p:nvPicPr>
        <p:blipFill>
          <a:blip r:embed="rId2"/>
          <a:stretch>
            <a:fillRect/>
          </a:stretch>
        </p:blipFill>
        <p:spPr>
          <a:xfrm>
            <a:off x="4834647" y="2621831"/>
            <a:ext cx="4319415" cy="1751585"/>
          </a:xfrm>
          <a:prstGeom prst="rect">
            <a:avLst/>
          </a:prstGeom>
        </p:spPr>
      </p:pic>
      <p:sp>
        <p:nvSpPr>
          <p:cNvPr id="4" name="Rectangle 3"/>
          <p:cNvSpPr/>
          <p:nvPr/>
        </p:nvSpPr>
        <p:spPr>
          <a:xfrm>
            <a:off x="5267152" y="4671972"/>
            <a:ext cx="3808754" cy="2215991"/>
          </a:xfrm>
          <a:prstGeom prst="rect">
            <a:avLst/>
          </a:prstGeom>
        </p:spPr>
        <p:txBody>
          <a:bodyPr wrap="square">
            <a:spAutoFit/>
          </a:bodyPr>
          <a:lstStyle/>
          <a:p>
            <a:pPr eaLnBrk="1" hangingPunct="1"/>
            <a:r>
              <a:rPr lang="en-US" altLang="en-US" sz="2400" b="1" dirty="0">
                <a:solidFill>
                  <a:srgbClr val="C00000"/>
                </a:solidFill>
                <a:latin typeface="Arial" panose="020B0604020202020204" pitchFamily="34" charset="0"/>
                <a:cs typeface="Arial" panose="020B0604020202020204" pitchFamily="34" charset="0"/>
              </a:rPr>
              <a:t>X-Ray</a:t>
            </a:r>
            <a:r>
              <a:rPr lang="en-US" altLang="en-US" sz="2400" dirty="0">
                <a:latin typeface="Arial" panose="020B0604020202020204" pitchFamily="34" charset="0"/>
                <a:cs typeface="Arial" panose="020B0604020202020204" pitchFamily="34" charset="0"/>
              </a:rPr>
              <a:t> – Can occur naturally or can be man made.  Can also travel thousands of feet in the air at the speed of light.</a:t>
            </a:r>
          </a:p>
          <a:p>
            <a:pPr eaLnBrk="1" hangingPunct="1">
              <a:buFont typeface="Wingdings" panose="05000000000000000000" pitchFamily="2" charset="2"/>
              <a:buNone/>
            </a:pPr>
            <a:endParaRPr lang="en-US" altLang="en-US" dirty="0"/>
          </a:p>
        </p:txBody>
      </p:sp>
      <p:pic>
        <p:nvPicPr>
          <p:cNvPr id="9" name="Picture 8"/>
          <p:cNvPicPr>
            <a:picLocks noChangeAspect="1"/>
          </p:cNvPicPr>
          <p:nvPr/>
        </p:nvPicPr>
        <p:blipFill>
          <a:blip r:embed="rId3"/>
          <a:stretch>
            <a:fillRect/>
          </a:stretch>
        </p:blipFill>
        <p:spPr>
          <a:xfrm>
            <a:off x="4855485" y="1064514"/>
            <a:ext cx="2644540" cy="1321376"/>
          </a:xfrm>
          <a:prstGeom prst="rect">
            <a:avLst/>
          </a:prstGeom>
        </p:spPr>
      </p:pic>
      <p:sp>
        <p:nvSpPr>
          <p:cNvPr id="10" name="Rectangle 9"/>
          <p:cNvSpPr/>
          <p:nvPr/>
        </p:nvSpPr>
        <p:spPr>
          <a:xfrm>
            <a:off x="6697105" y="1451310"/>
            <a:ext cx="1241550" cy="300082"/>
          </a:xfrm>
          <a:prstGeom prst="rect">
            <a:avLst/>
          </a:prstGeom>
        </p:spPr>
        <p:txBody>
          <a:bodyPr wrap="square">
            <a:spAutoFit/>
          </a:bodyPr>
          <a:lstStyle/>
          <a:p>
            <a:pPr>
              <a:spcBef>
                <a:spcPct val="50000"/>
              </a:spcBef>
            </a:pPr>
            <a:r>
              <a:rPr lang="en-US" sz="675" dirty="0">
                <a:solidFill>
                  <a:srgbClr val="C00000"/>
                </a:solidFill>
                <a:latin typeface="Tahoma" pitchFamily="34" charset="0"/>
              </a:rPr>
              <a:t>Other Includes XRD and XRF Labs</a:t>
            </a:r>
          </a:p>
        </p:txBody>
      </p:sp>
    </p:spTree>
    <p:extLst>
      <p:ext uri="{BB962C8B-B14F-4D97-AF65-F5344CB8AC3E}">
        <p14:creationId xmlns:p14="http://schemas.microsoft.com/office/powerpoint/2010/main" val="54981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9B5D4-27B0-4DB8-A5E9-B3C79E160A09}"/>
              </a:ext>
            </a:extLst>
          </p:cNvPr>
          <p:cNvSpPr>
            <a:spLocks noGrp="1"/>
          </p:cNvSpPr>
          <p:nvPr>
            <p:ph type="title"/>
          </p:nvPr>
        </p:nvSpPr>
        <p:spPr>
          <a:xfrm>
            <a:off x="297180" y="204546"/>
            <a:ext cx="5715000" cy="854647"/>
          </a:xfrm>
        </p:spPr>
        <p:txBody>
          <a:bodyPr/>
          <a:lstStyle/>
          <a:p>
            <a:r>
              <a:rPr lang="en-US" dirty="0">
                <a:solidFill>
                  <a:srgbClr val="C14628"/>
                </a:solidFill>
              </a:rPr>
              <a:t>Types of Radiation 	</a:t>
            </a:r>
          </a:p>
        </p:txBody>
      </p:sp>
      <p:sp>
        <p:nvSpPr>
          <p:cNvPr id="3" name="Content Placeholder 2">
            <a:extLst>
              <a:ext uri="{FF2B5EF4-FFF2-40B4-BE49-F238E27FC236}">
                <a16:creationId xmlns:a16="http://schemas.microsoft.com/office/drawing/2014/main" id="{CDCA6E59-E186-45DF-B9FC-1ABE0DF79DF8}"/>
              </a:ext>
            </a:extLst>
          </p:cNvPr>
          <p:cNvSpPr>
            <a:spLocks noGrp="1"/>
          </p:cNvSpPr>
          <p:nvPr>
            <p:ph idx="1"/>
          </p:nvPr>
        </p:nvSpPr>
        <p:spPr>
          <a:xfrm>
            <a:off x="326143" y="1253331"/>
            <a:ext cx="8491713" cy="5023182"/>
          </a:xfrm>
        </p:spPr>
        <p:txBody>
          <a:bodyPr>
            <a:normAutofit/>
          </a:bodyPr>
          <a:lstStyle/>
          <a:p>
            <a:r>
              <a:rPr lang="en-US" sz="2400" u="sng" dirty="0"/>
              <a:t>TENORM</a:t>
            </a:r>
            <a:r>
              <a:rPr lang="en-US" sz="2400" dirty="0"/>
              <a:t>-Technologically Enhanced Naturally Occurring Radioactive Material </a:t>
            </a:r>
          </a:p>
          <a:p>
            <a:pPr marL="342900" indent="-342900">
              <a:buFont typeface="Arial" panose="020B0604020202020204" pitchFamily="34" charset="0"/>
              <a:buChar char="•"/>
            </a:pPr>
            <a:r>
              <a:rPr lang="en-US" sz="2400" dirty="0"/>
              <a:t>Naturally occurring radioactive materials that have been concentrated or exposed to the accessible environment as a result of human activities such as manufacturing, mineral extraction, or water processing. </a:t>
            </a:r>
          </a:p>
          <a:p>
            <a:pPr marL="342900" indent="-342900">
              <a:buFont typeface="Arial" panose="020B0604020202020204" pitchFamily="34" charset="0"/>
              <a:buChar char="•"/>
            </a:pPr>
            <a:r>
              <a:rPr lang="en-US" sz="2400" dirty="0"/>
              <a:t>Can be found in some of our process's where material is concentrated and can accumulate resulting in machine parts that may produce low level radiation. </a:t>
            </a:r>
          </a:p>
        </p:txBody>
      </p:sp>
      <p:sp>
        <p:nvSpPr>
          <p:cNvPr id="4" name="Slide Number Placeholder 3">
            <a:extLst>
              <a:ext uri="{FF2B5EF4-FFF2-40B4-BE49-F238E27FC236}">
                <a16:creationId xmlns:a16="http://schemas.microsoft.com/office/drawing/2014/main" id="{8E64742C-40E7-40EA-BAE3-483BAB3A7EED}"/>
              </a:ext>
            </a:extLst>
          </p:cNvPr>
          <p:cNvSpPr>
            <a:spLocks noGrp="1"/>
          </p:cNvSpPr>
          <p:nvPr>
            <p:ph type="sldNum" sz="quarter" idx="12"/>
          </p:nvPr>
        </p:nvSpPr>
        <p:spPr/>
        <p:txBody>
          <a:bodyPr/>
          <a:lstStyle/>
          <a:p>
            <a:fld id="{B5EB69C0-7537-C24C-BC67-8B5F238D9475}" type="slidenum">
              <a:rPr lang="en-US" smtClean="0"/>
              <a:pPr/>
              <a:t>8</a:t>
            </a:fld>
            <a:endParaRPr lang="en-US" dirty="0"/>
          </a:p>
        </p:txBody>
      </p:sp>
    </p:spTree>
    <p:extLst>
      <p:ext uri="{BB962C8B-B14F-4D97-AF65-F5344CB8AC3E}">
        <p14:creationId xmlns:p14="http://schemas.microsoft.com/office/powerpoint/2010/main" val="801760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171" y="314072"/>
            <a:ext cx="6595181" cy="751330"/>
          </a:xfrm>
        </p:spPr>
        <p:txBody>
          <a:bodyPr>
            <a:normAutofit/>
          </a:bodyPr>
          <a:lstStyle/>
          <a:p>
            <a:r>
              <a:rPr lang="en-US" dirty="0">
                <a:solidFill>
                  <a:srgbClr val="C14628"/>
                </a:solidFill>
              </a:rPr>
              <a:t>Radiation Protection Regulation</a:t>
            </a:r>
          </a:p>
        </p:txBody>
      </p:sp>
      <p:sp>
        <p:nvSpPr>
          <p:cNvPr id="3" name="Slide Number Placeholder 2"/>
          <p:cNvSpPr>
            <a:spLocks noGrp="1"/>
          </p:cNvSpPr>
          <p:nvPr>
            <p:ph type="sldNum" sz="quarter" idx="4294967295"/>
          </p:nvPr>
        </p:nvSpPr>
        <p:spPr/>
        <p:txBody>
          <a:bodyPr/>
          <a:lstStyle/>
          <a:p>
            <a:pPr>
              <a:defRPr/>
            </a:pPr>
            <a:fld id="{0966DC23-5D75-4E55-94E0-8AC9A57DBD08}" type="slidenum">
              <a:rPr lang="en-US" smtClean="0"/>
              <a:pPr>
                <a:defRPr/>
              </a:pPr>
              <a:t>9</a:t>
            </a:fld>
            <a:endParaRPr lang="en-US"/>
          </a:p>
        </p:txBody>
      </p:sp>
      <p:sp>
        <p:nvSpPr>
          <p:cNvPr id="4" name="Content Placeholder 3"/>
          <p:cNvSpPr>
            <a:spLocks noGrp="1"/>
          </p:cNvSpPr>
          <p:nvPr>
            <p:ph idx="1"/>
          </p:nvPr>
        </p:nvSpPr>
        <p:spPr>
          <a:xfrm>
            <a:off x="885217" y="1991459"/>
            <a:ext cx="6663941" cy="3423245"/>
          </a:xfrm>
        </p:spPr>
        <p:txBody>
          <a:bodyPr/>
          <a:lstStyle/>
          <a:p>
            <a:pPr marL="0" indent="0">
              <a:buNone/>
            </a:pPr>
            <a:r>
              <a:rPr lang="en-US" sz="2000" b="1" dirty="0"/>
              <a:t>US EPA</a:t>
            </a:r>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2000" b="1" dirty="0"/>
              <a:t>US NRC – Nuclear Regulatory Commission</a:t>
            </a:r>
          </a:p>
          <a:p>
            <a:pPr marL="0" indent="0">
              <a:buNone/>
            </a:pPr>
            <a:endParaRPr lang="en-US" sz="2000" b="1" dirty="0"/>
          </a:p>
          <a:p>
            <a:pPr marL="0" indent="0">
              <a:buNone/>
            </a:pPr>
            <a:endParaRPr lang="en-US" sz="2000" b="1" dirty="0"/>
          </a:p>
          <a:p>
            <a:pPr marL="0" indent="0">
              <a:buNone/>
            </a:pPr>
            <a:r>
              <a:rPr lang="en-US" sz="2000" b="1" dirty="0"/>
              <a:t>ARRA – Arizona Radiation Regulatory Agency</a:t>
            </a:r>
          </a:p>
        </p:txBody>
      </p:sp>
      <p:pic>
        <p:nvPicPr>
          <p:cNvPr id="717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4159" y="1361871"/>
            <a:ext cx="2030488" cy="1741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2352" y="2908950"/>
            <a:ext cx="1849085" cy="1896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9072" y="5510174"/>
            <a:ext cx="4270443" cy="1167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891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2022_Electrifying the Future">
      <a:dk1>
        <a:srgbClr val="000000"/>
      </a:dk1>
      <a:lt1>
        <a:srgbClr val="FFFFFF"/>
      </a:lt1>
      <a:dk2>
        <a:srgbClr val="3F3F3F"/>
      </a:dk2>
      <a:lt2>
        <a:srgbClr val="FDF1DF"/>
      </a:lt2>
      <a:accent1>
        <a:srgbClr val="C14628"/>
      </a:accent1>
      <a:accent2>
        <a:srgbClr val="FF671C"/>
      </a:accent2>
      <a:accent3>
        <a:srgbClr val="F8991C"/>
      </a:accent3>
      <a:accent4>
        <a:srgbClr val="F28321"/>
      </a:accent4>
      <a:accent5>
        <a:srgbClr val="F8CF91"/>
      </a:accent5>
      <a:accent6>
        <a:srgbClr val="4C7093"/>
      </a:accent6>
      <a:hlink>
        <a:srgbClr val="00B0F0"/>
      </a:hlink>
      <a:folHlink>
        <a:srgbClr val="178E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_fcx_ppt_template_1stQtr" id="{5B940B48-EDFF-41CC-9017-111D1055C0A9}" vid="{B2C22EEC-56A9-4C88-A563-B5CFE98B3A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b7e16863-b940-4291-96f8-ad8461baff96" ContentTypeId="0x01010046829DE55437B147B48D1766376E3D6B" PreviousValue="false"/>
</file>

<file path=customXml/item2.xml><?xml version="1.0" encoding="utf-8"?>
<ct:contentTypeSchema xmlns:ct="http://schemas.microsoft.com/office/2006/metadata/contentType" xmlns:ma="http://schemas.microsoft.com/office/2006/metadata/properties/metaAttributes" ct:_="" ma:_="" ma:contentTypeName="Document" ma:contentTypeID="0x0101000625A717CE324144AA678D44AED611A7" ma:contentTypeVersion="12" ma:contentTypeDescription="Create a new document." ma:contentTypeScope="" ma:versionID="98a07bb40119bcd085a9a051ec2cd4c2">
  <xsd:schema xmlns:xsd="http://www.w3.org/2001/XMLSchema" xmlns:xs="http://www.w3.org/2001/XMLSchema" xmlns:p="http://schemas.microsoft.com/office/2006/metadata/properties" xmlns:ns2="96b50f58-a40e-4869-8bc2-ee1dec35f0fa" xmlns:ns3="cd607997-8241-496c-997e-277352d2442c" targetNamespace="http://schemas.microsoft.com/office/2006/metadata/properties" ma:root="true" ma:fieldsID="de8aef8814a515986c194df88a97ab16" ns2:_="" ns3:_="">
    <xsd:import namespace="96b50f58-a40e-4869-8bc2-ee1dec35f0fa"/>
    <xsd:import namespace="cd607997-8241-496c-997e-277352d2442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b50f58-a40e-4869-8bc2-ee1dec35f0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7e16863-b940-4291-96f8-ad8461baff96"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607997-8241-496c-997e-277352d2442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49536162-bbb1-423b-8051-01138976edca}" ma:internalName="TaxCatchAll" ma:showField="CatchAllData" ma:web="cd607997-8241-496c-997e-277352d244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d607997-8241-496c-997e-277352d2442c">
      <Value>4</Value>
      <Value>1</Value>
      <Value>7</Value>
    </TaxCatchAll>
    <lcf76f155ced4ddcb4097134ff3c332f xmlns="96b50f58-a40e-4869-8bc2-ee1dec35f0fa">
      <Terms xmlns="http://schemas.microsoft.com/office/infopath/2007/PartnerControls"/>
    </lcf76f155ced4ddcb4097134ff3c332f>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AF2DEF-D295-4A84-9C29-11D50A1A017A}">
  <ds:schemaRefs>
    <ds:schemaRef ds:uri="Microsoft.SharePoint.Taxonomy.ContentTypeSync"/>
  </ds:schemaRefs>
</ds:datastoreItem>
</file>

<file path=customXml/itemProps2.xml><?xml version="1.0" encoding="utf-8"?>
<ds:datastoreItem xmlns:ds="http://schemas.openxmlformats.org/officeDocument/2006/customXml" ds:itemID="{B2832080-869B-44F1-93D9-CDE6C1CF3BA0}"/>
</file>

<file path=customXml/itemProps3.xml><?xml version="1.0" encoding="utf-8"?>
<ds:datastoreItem xmlns:ds="http://schemas.openxmlformats.org/officeDocument/2006/customXml" ds:itemID="{441A2C67-BB5D-4A0F-91E6-0E79D039CF60}">
  <ds:schemaRefs>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http://purl.org/dc/elements/1.1/"/>
    <ds:schemaRef ds:uri="http://schemas.openxmlformats.org/package/2006/metadata/core-properties"/>
    <ds:schemaRef ds:uri="http://purl.org/dc/dcmitype/"/>
    <ds:schemaRef ds:uri="1c8c09b6-704d-411a-b466-b4564be81472"/>
    <ds:schemaRef ds:uri="b5ba0a33-b247-4d4b-b9ae-c709af684fd3"/>
    <ds:schemaRef ds:uri="http://purl.org/dc/terms/"/>
  </ds:schemaRefs>
</ds:datastoreItem>
</file>

<file path=customXml/itemProps4.xml><?xml version="1.0" encoding="utf-8"?>
<ds:datastoreItem xmlns:ds="http://schemas.openxmlformats.org/officeDocument/2006/customXml" ds:itemID="{85DDB5EE-50E5-4177-84E9-75942133BDF6}">
  <ds:schemaRefs>
    <ds:schemaRef ds:uri="http://schemas.microsoft.com/sharepoint/v3/contenttype/forms"/>
  </ds:schemaRefs>
</ds:datastoreItem>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emplate/>
  <TotalTime>1697</TotalTime>
  <Words>2180</Words>
  <Application>Microsoft Office PowerPoint</Application>
  <PresentationFormat>On-screen Show (4:3)</PresentationFormat>
  <Paragraphs>323</Paragraphs>
  <Slides>33</Slides>
  <Notes>5</Notes>
  <HiddenSlides>1</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33</vt:i4>
      </vt:variant>
    </vt:vector>
  </HeadingPairs>
  <TitlesOfParts>
    <vt:vector size="44" baseType="lpstr">
      <vt:lpstr>Arial</vt:lpstr>
      <vt:lpstr>Calibri</vt:lpstr>
      <vt:lpstr>Courier New</vt:lpstr>
      <vt:lpstr>D-DIN</vt:lpstr>
      <vt:lpstr>Franklin Gothic Book</vt:lpstr>
      <vt:lpstr>Tahoma</vt:lpstr>
      <vt:lpstr>Times New Roman</vt:lpstr>
      <vt:lpstr>Wingdings</vt:lpstr>
      <vt:lpstr>1_Office Theme</vt:lpstr>
      <vt:lpstr>think-cell Slide</vt:lpstr>
      <vt:lpstr>Photo Editor Photo</vt:lpstr>
      <vt:lpstr>X-Ray Safety Training</vt:lpstr>
      <vt:lpstr>Training Outline</vt:lpstr>
      <vt:lpstr>Why Are You Here?</vt:lpstr>
      <vt:lpstr>Non-Radiation Workers</vt:lpstr>
      <vt:lpstr>X-Ray Machines at Morenci</vt:lpstr>
      <vt:lpstr>What is radiation?</vt:lpstr>
      <vt:lpstr>Types of Radiation</vt:lpstr>
      <vt:lpstr>Types of Radiation  </vt:lpstr>
      <vt:lpstr>Radiation Protection Regulation</vt:lpstr>
      <vt:lpstr>Annual Radiation Exposure Limits</vt:lpstr>
      <vt:lpstr>       Dose       and     Effect</vt:lpstr>
      <vt:lpstr>Why is Radiation a Concern?</vt:lpstr>
      <vt:lpstr>Cancer</vt:lpstr>
      <vt:lpstr>X-Ray Accident Detection</vt:lpstr>
      <vt:lpstr>X-Ray  Burns -  Days to Decades</vt:lpstr>
      <vt:lpstr>Acute Radiation Effects: Localized Exposure</vt:lpstr>
      <vt:lpstr>Is It Safe to Work Here?</vt:lpstr>
      <vt:lpstr>Declaration of Pregnancy</vt:lpstr>
      <vt:lpstr>How Do We Know Our Exposure?</vt:lpstr>
      <vt:lpstr>General Rules for Use of Dosimetry</vt:lpstr>
      <vt:lpstr>Personnel Dosimetry - FYI</vt:lpstr>
      <vt:lpstr>Personnel Dosimetry - FYI</vt:lpstr>
      <vt:lpstr>Personnel Dosimetry - FYI</vt:lpstr>
      <vt:lpstr>Minimizing Radiation Exposure - (ALARA Concept)</vt:lpstr>
      <vt:lpstr>Radiation Safety Signs</vt:lpstr>
      <vt:lpstr>Radiation Warning Signs</vt:lpstr>
      <vt:lpstr> CAUTION</vt:lpstr>
      <vt:lpstr>Emergency Procedures</vt:lpstr>
      <vt:lpstr>Emergency Procedures</vt:lpstr>
      <vt:lpstr>FMMO Radiation Safety Program</vt:lpstr>
      <vt:lpstr>Summary</vt:lpstr>
      <vt:lpstr>PowerPoint Presentation</vt:lpstr>
      <vt:lpstr>Quiz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Text Line 1 Headline Text Line 2</dc:title>
  <dc:creator>Kelley, Kathy</dc:creator>
  <cp:lastModifiedBy>Garcia, Samuel J.</cp:lastModifiedBy>
  <cp:revision>17</cp:revision>
  <dcterms:created xsi:type="dcterms:W3CDTF">2022-01-20T21:24:06Z</dcterms:created>
  <dcterms:modified xsi:type="dcterms:W3CDTF">2023-08-23T20:07:13Z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0x0101000625A717CE324144AA678D44AED611A7</vt:lpwstr>
  </property>
  <property fmtid="{D5CDD505-2E9C-101B-9397-08002B2CF9AE}" pid="3" name="FM Doc Type">
    <vt:lpwstr>1;#Communication|ab0814dc-ad79-4add-a59b-e4976d8b9098</vt:lpwstr>
  </property>
  <property fmtid="{D5CDD505-2E9C-101B-9397-08002B2CF9AE}" pid="4" name="FM Retention Category">
    <vt:lpwstr>4;#Administration|5648ecb6-843d-42d8-8ec5-901cd2d614fb</vt:lpwstr>
  </property>
  <property fmtid="{D5CDD505-2E9C-101B-9397-08002B2CF9AE}" pid="5" name="FM Ent Taxonomy">
    <vt:lpwstr>7;#Internal|78012a07-bc17-42a8-9dfa-203d907fea28</vt:lpwstr>
  </property>
  <property fmtid="{D5CDD505-2E9C-101B-9397-08002B2CF9AE}" pid="6" name="MSIP_Label_56f8a036-ae1b-4f85-92d3-f4203c03c43b_Enabled">
    <vt:lpwstr>true</vt:lpwstr>
  </property>
  <property fmtid="{D5CDD505-2E9C-101B-9397-08002B2CF9AE}" pid="7" name="MSIP_Label_56f8a036-ae1b-4f85-92d3-f4203c03c43b_SetDate">
    <vt:lpwstr>2022-06-01T14:59:13Z</vt:lpwstr>
  </property>
  <property fmtid="{D5CDD505-2E9C-101B-9397-08002B2CF9AE}" pid="8" name="MSIP_Label_56f8a036-ae1b-4f85-92d3-f4203c03c43b_Method">
    <vt:lpwstr>Standard</vt:lpwstr>
  </property>
  <property fmtid="{D5CDD505-2E9C-101B-9397-08002B2CF9AE}" pid="9" name="MSIP_Label_56f8a036-ae1b-4f85-92d3-f4203c03c43b_Name">
    <vt:lpwstr>56f8a036-ae1b-4f85-92d3-f4203c03c43b</vt:lpwstr>
  </property>
  <property fmtid="{D5CDD505-2E9C-101B-9397-08002B2CF9AE}" pid="10" name="MSIP_Label_56f8a036-ae1b-4f85-92d3-f4203c03c43b_SiteId">
    <vt:lpwstr>5f229ce1-773c-46ed-a6fa-974006fae097</vt:lpwstr>
  </property>
  <property fmtid="{D5CDD505-2E9C-101B-9397-08002B2CF9AE}" pid="11" name="MSIP_Label_56f8a036-ae1b-4f85-92d3-f4203c03c43b_ActionId">
    <vt:lpwstr>172f5666-c2ce-4512-9ea0-76a21ea3e0f4</vt:lpwstr>
  </property>
  <property fmtid="{D5CDD505-2E9C-101B-9397-08002B2CF9AE}" pid="12" name="MSIP_Label_56f8a036-ae1b-4f85-92d3-f4203c03c43b_ContentBits">
    <vt:lpwstr>0</vt:lpwstr>
  </property>
</Properties>
</file>